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656" r:id="rId3"/>
    <p:sldId id="693" r:id="rId4"/>
    <p:sldId id="694" r:id="rId5"/>
    <p:sldId id="695" r:id="rId6"/>
    <p:sldId id="696" r:id="rId7"/>
    <p:sldId id="697" r:id="rId8"/>
    <p:sldId id="698" r:id="rId9"/>
    <p:sldId id="699" r:id="rId10"/>
    <p:sldId id="700" r:id="rId11"/>
    <p:sldId id="701" r:id="rId12"/>
    <p:sldId id="702" r:id="rId13"/>
    <p:sldId id="703" r:id="rId14"/>
    <p:sldId id="704" r:id="rId15"/>
    <p:sldId id="705" r:id="rId16"/>
    <p:sldId id="706" r:id="rId17"/>
    <p:sldId id="707" r:id="rId18"/>
    <p:sldId id="708" r:id="rId19"/>
    <p:sldId id="709" r:id="rId20"/>
    <p:sldId id="710" r:id="rId21"/>
    <p:sldId id="711" r:id="rId22"/>
    <p:sldId id="712" r:id="rId23"/>
    <p:sldId id="723" r:id="rId24"/>
    <p:sldId id="713" r:id="rId25"/>
    <p:sldId id="724" r:id="rId26"/>
    <p:sldId id="722" r:id="rId27"/>
    <p:sldId id="725" r:id="rId28"/>
    <p:sldId id="715" r:id="rId29"/>
    <p:sldId id="736" r:id="rId30"/>
    <p:sldId id="750" r:id="rId31"/>
    <p:sldId id="716" r:id="rId32"/>
    <p:sldId id="717" r:id="rId33"/>
    <p:sldId id="718" r:id="rId34"/>
    <p:sldId id="721" r:id="rId35"/>
    <p:sldId id="719" r:id="rId36"/>
    <p:sldId id="720" r:id="rId37"/>
    <p:sldId id="745" r:id="rId38"/>
    <p:sldId id="714" r:id="rId39"/>
    <p:sldId id="746" r:id="rId40"/>
    <p:sldId id="747" r:id="rId41"/>
    <p:sldId id="748" r:id="rId42"/>
    <p:sldId id="749" r:id="rId43"/>
    <p:sldId id="752" r:id="rId44"/>
    <p:sldId id="763"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981" autoAdjust="0"/>
    <p:restoredTop sz="94660"/>
  </p:normalViewPr>
  <p:slideViewPr>
    <p:cSldViewPr snapToGrid="0">
      <p:cViewPr varScale="1">
        <p:scale>
          <a:sx n="90" d="100"/>
          <a:sy n="90" d="100"/>
        </p:scale>
        <p:origin x="-900" y="-108"/>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notesMaster" Target="notesMasters/notesMaster1.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00BE39-02EF-433E-8AC9-C87857B3AD6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A7C184-0473-4B47-BEA7-449DAFD2BF0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990707" y="1362311"/>
            <a:ext cx="7162586" cy="4133378"/>
          </a:xfrm>
          <a:prstGeom prst="rect">
            <a:avLst/>
          </a:prstGeom>
          <a:solidFill>
            <a:schemeClr val="accent3">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标题 1"/>
          <p:cNvSpPr>
            <a:spLocks noGrp="1"/>
          </p:cNvSpPr>
          <p:nvPr>
            <p:ph type="ctrTitle" hasCustomPrompt="1"/>
          </p:nvPr>
        </p:nvSpPr>
        <p:spPr>
          <a:xfrm>
            <a:off x="2196470" y="2520238"/>
            <a:ext cx="4929483" cy="1200329"/>
          </a:xfrm>
        </p:spPr>
        <p:txBody>
          <a:bodyPr lIns="90000" tIns="46800" rIns="90000" bIns="46800" anchor="b">
            <a:normAutofit/>
          </a:bodyPr>
          <a:lstStyle>
            <a:lvl1pPr algn="ctr">
              <a:defRPr sz="4500">
                <a:solidFill>
                  <a:schemeClr val="tx1">
                    <a:lumMod val="75000"/>
                    <a:lumOff val="25000"/>
                  </a:schemeClr>
                </a:solidFill>
              </a:defRPr>
            </a:lvl1pPr>
          </a:lstStyle>
          <a:p>
            <a:r>
              <a:rPr lang="zh-CN" altLang="en-US" dirty="0" smtClean="0"/>
              <a:t>单击此处编辑标题</a:t>
            </a:r>
            <a:endParaRPr lang="zh-CN" altLang="en-US" dirty="0"/>
          </a:p>
        </p:txBody>
      </p:sp>
      <p:sp>
        <p:nvSpPr>
          <p:cNvPr id="4" name="日期占位符 3"/>
          <p:cNvSpPr>
            <a:spLocks noGrp="1"/>
          </p:cNvSpPr>
          <p:nvPr>
            <p:ph type="dt" sz="half" idx="10"/>
          </p:nvPr>
        </p:nvSpPr>
        <p:spPr/>
        <p:txBody>
          <a:bodyPr lIns="90000" tIns="46800" rIns="90000" bIns="46800"/>
          <a:lstStyle/>
          <a:p>
            <a:fld id="{DF37EEDD-D818-4A08-8CF6-32351457D97E}" type="datetimeFigureOut">
              <a:rPr lang="zh-CN" altLang="en-US" smtClean="0"/>
            </a:fld>
            <a:endParaRPr lang="zh-CN" altLang="en-US"/>
          </a:p>
        </p:txBody>
      </p:sp>
      <p:sp>
        <p:nvSpPr>
          <p:cNvPr id="5" name="页脚占位符 4"/>
          <p:cNvSpPr>
            <a:spLocks noGrp="1"/>
          </p:cNvSpPr>
          <p:nvPr>
            <p:ph type="ftr" sz="quarter" idx="11"/>
          </p:nvPr>
        </p:nvSpPr>
        <p:spPr/>
        <p:txBody>
          <a:bodyPr lIns="90000" tIns="46800" rIns="90000" bIns="46800"/>
          <a:lstStyle/>
          <a:p>
            <a:endParaRPr lang="zh-CN" altLang="en-US"/>
          </a:p>
        </p:txBody>
      </p:sp>
      <p:sp>
        <p:nvSpPr>
          <p:cNvPr id="6" name="灯片编号占位符 5"/>
          <p:cNvSpPr>
            <a:spLocks noGrp="1"/>
          </p:cNvSpPr>
          <p:nvPr>
            <p:ph type="sldNum" sz="quarter" idx="12"/>
          </p:nvPr>
        </p:nvSpPr>
        <p:spPr/>
        <p:txBody>
          <a:bodyPr lIns="90000" tIns="46800" rIns="90000" bIns="46800"/>
          <a:lstStyle/>
          <a:p>
            <a:fld id="{F19387DA-5CAC-4DF6-B67C-92F09FAEB5A7}" type="slidenum">
              <a:rPr lang="zh-CN" altLang="en-US" smtClean="0"/>
            </a:fld>
            <a:endParaRPr lang="zh-CN" altLang="en-US"/>
          </a:p>
        </p:txBody>
      </p:sp>
      <p:sp>
        <p:nvSpPr>
          <p:cNvPr id="12" name="文本占位符 11"/>
          <p:cNvSpPr>
            <a:spLocks noGrp="1"/>
          </p:cNvSpPr>
          <p:nvPr>
            <p:ph type="body" sz="quarter" idx="13" hasCustomPrompt="1"/>
          </p:nvPr>
        </p:nvSpPr>
        <p:spPr>
          <a:xfrm>
            <a:off x="2196470" y="3732660"/>
            <a:ext cx="4929483" cy="535531"/>
          </a:xfrm>
        </p:spPr>
        <p:txBody>
          <a:bodyPr lIns="90000" tIns="46800" rIns="90000" bIns="46800">
            <a:normAutofit/>
          </a:bodyPr>
          <a:lstStyle>
            <a:lvl1pPr marL="0" indent="0" algn="ctr">
              <a:buNone/>
              <a:defRPr>
                <a:solidFill>
                  <a:schemeClr val="tx1">
                    <a:lumMod val="75000"/>
                    <a:lumOff val="25000"/>
                  </a:schemeClr>
                </a:solidFill>
              </a:defRPr>
            </a:lvl1pPr>
          </a:lstStyle>
          <a:p>
            <a:pPr lvl="0"/>
            <a:r>
              <a:rPr lang="zh-CN" altLang="en-US" dirty="0" smtClean="0"/>
              <a:t>单击此处编辑文本</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750349"/>
            <a:ext cx="7886700" cy="5558971"/>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91580" y="73652"/>
            <a:ext cx="7723770" cy="683264"/>
          </a:xfrm>
        </p:spPr>
        <p:txBody>
          <a:bodyPr>
            <a:normAutofit/>
          </a:bodyPr>
          <a:lstStyle>
            <a:lvl1pPr>
              <a:defRPr sz="2400">
                <a:solidFill>
                  <a:schemeClr val="bg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37EEDD-D818-4A08-8CF6-32351457D97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9387DA-5CAC-4DF6-B67C-92F09FAEB5A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组合 42"/>
          <p:cNvGrpSpPr/>
          <p:nvPr/>
        </p:nvGrpSpPr>
        <p:grpSpPr bwMode="auto">
          <a:xfrm>
            <a:off x="3521869" y="1545167"/>
            <a:ext cx="2100263" cy="1473200"/>
            <a:chOff x="7394576" y="3627438"/>
            <a:chExt cx="1077913" cy="566738"/>
          </a:xfrm>
          <a:solidFill>
            <a:schemeClr val="accent3"/>
          </a:solidFill>
        </p:grpSpPr>
        <p:sp>
          <p:nvSpPr>
            <p:cNvPr id="8" name="Freeform 100"/>
            <p:cNvSpPr/>
            <p:nvPr/>
          </p:nvSpPr>
          <p:spPr bwMode="auto">
            <a:xfrm>
              <a:off x="8122961" y="3681180"/>
              <a:ext cx="96955" cy="16286"/>
            </a:xfrm>
            <a:custGeom>
              <a:avLst/>
              <a:gdLst>
                <a:gd name="T0" fmla="*/ 31 w 31"/>
                <a:gd name="T1" fmla="*/ 2 h 5"/>
                <a:gd name="T2" fmla="*/ 30 w 31"/>
                <a:gd name="T3" fmla="*/ 5 h 5"/>
                <a:gd name="T4" fmla="*/ 0 w 31"/>
                <a:gd name="T5" fmla="*/ 4 h 5"/>
                <a:gd name="T6" fmla="*/ 12 w 31"/>
                <a:gd name="T7" fmla="*/ 1 h 5"/>
                <a:gd name="T8" fmla="*/ 18 w 31"/>
                <a:gd name="T9" fmla="*/ 0 h 5"/>
                <a:gd name="T10" fmla="*/ 26 w 31"/>
                <a:gd name="T11" fmla="*/ 2 h 5"/>
                <a:gd name="T12" fmla="*/ 31 w 3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a:latin typeface="+mn-lt"/>
                <a:ea typeface="+mn-ea"/>
              </a:endParaRPr>
            </a:p>
          </p:txBody>
        </p:sp>
        <p:sp>
          <p:nvSpPr>
            <p:cNvPr id="9" name="Freeform 101"/>
            <p:cNvSpPr/>
            <p:nvPr/>
          </p:nvSpPr>
          <p:spPr bwMode="auto">
            <a:xfrm>
              <a:off x="8129479" y="3706423"/>
              <a:ext cx="90437" cy="16286"/>
            </a:xfrm>
            <a:custGeom>
              <a:avLst/>
              <a:gdLst>
                <a:gd name="T0" fmla="*/ 28 w 29"/>
                <a:gd name="T1" fmla="*/ 2 h 5"/>
                <a:gd name="T2" fmla="*/ 29 w 29"/>
                <a:gd name="T3" fmla="*/ 5 h 5"/>
                <a:gd name="T4" fmla="*/ 21 w 29"/>
                <a:gd name="T5" fmla="*/ 3 h 5"/>
                <a:gd name="T6" fmla="*/ 0 w 29"/>
                <a:gd name="T7" fmla="*/ 5 h 5"/>
                <a:gd name="T8" fmla="*/ 0 w 29"/>
                <a:gd name="T9" fmla="*/ 3 h 5"/>
                <a:gd name="T10" fmla="*/ 18 w 29"/>
                <a:gd name="T11" fmla="*/ 0 h 5"/>
                <a:gd name="T12" fmla="*/ 28 w 29"/>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a:latin typeface="+mn-lt"/>
                <a:ea typeface="+mn-ea"/>
              </a:endParaRPr>
            </a:p>
          </p:txBody>
        </p:sp>
        <p:sp>
          <p:nvSpPr>
            <p:cNvPr id="10" name="Freeform 102"/>
            <p:cNvSpPr/>
            <p:nvPr/>
          </p:nvSpPr>
          <p:spPr bwMode="auto">
            <a:xfrm>
              <a:off x="8145774" y="3884750"/>
              <a:ext cx="69254" cy="15472"/>
            </a:xfrm>
            <a:custGeom>
              <a:avLst/>
              <a:gdLst>
                <a:gd name="T0" fmla="*/ 21 w 22"/>
                <a:gd name="T1" fmla="*/ 1 h 5"/>
                <a:gd name="T2" fmla="*/ 22 w 22"/>
                <a:gd name="T3" fmla="*/ 3 h 5"/>
                <a:gd name="T4" fmla="*/ 20 w 22"/>
                <a:gd name="T5" fmla="*/ 5 h 5"/>
                <a:gd name="T6" fmla="*/ 0 w 22"/>
                <a:gd name="T7" fmla="*/ 3 h 5"/>
                <a:gd name="T8" fmla="*/ 5 w 22"/>
                <a:gd name="T9" fmla="*/ 1 h 5"/>
                <a:gd name="T10" fmla="*/ 21 w 22"/>
                <a:gd name="T11" fmla="*/ 1 h 5"/>
              </a:gdLst>
              <a:ahLst/>
              <a:cxnLst>
                <a:cxn ang="0">
                  <a:pos x="T0" y="T1"/>
                </a:cxn>
                <a:cxn ang="0">
                  <a:pos x="T2" y="T3"/>
                </a:cxn>
                <a:cxn ang="0">
                  <a:pos x="T4" y="T5"/>
                </a:cxn>
                <a:cxn ang="0">
                  <a:pos x="T6" y="T7"/>
                </a:cxn>
                <a:cxn ang="0">
                  <a:pos x="T8" y="T9"/>
                </a:cxn>
                <a:cxn ang="0">
                  <a:pos x="T10" y="T11"/>
                </a:cxn>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a:latin typeface="+mn-lt"/>
                <a:ea typeface="+mn-ea"/>
              </a:endParaRPr>
            </a:p>
          </p:txBody>
        </p:sp>
        <p:sp>
          <p:nvSpPr>
            <p:cNvPr id="11" name="Freeform 103"/>
            <p:cNvSpPr/>
            <p:nvPr/>
          </p:nvSpPr>
          <p:spPr bwMode="auto">
            <a:xfrm>
              <a:off x="8145774" y="3900222"/>
              <a:ext cx="70883" cy="21171"/>
            </a:xfrm>
            <a:custGeom>
              <a:avLst/>
              <a:gdLst>
                <a:gd name="T0" fmla="*/ 22 w 23"/>
                <a:gd name="T1" fmla="*/ 3 h 7"/>
                <a:gd name="T2" fmla="*/ 22 w 23"/>
                <a:gd name="T3" fmla="*/ 7 h 7"/>
                <a:gd name="T4" fmla="*/ 8 w 23"/>
                <a:gd name="T5" fmla="*/ 4 h 7"/>
                <a:gd name="T6" fmla="*/ 0 w 23"/>
                <a:gd name="T7" fmla="*/ 3 h 7"/>
                <a:gd name="T8" fmla="*/ 22 w 23"/>
                <a:gd name="T9" fmla="*/ 3 h 7"/>
              </a:gdLst>
              <a:ahLst/>
              <a:cxnLst>
                <a:cxn ang="0">
                  <a:pos x="T0" y="T1"/>
                </a:cxn>
                <a:cxn ang="0">
                  <a:pos x="T2" y="T3"/>
                </a:cxn>
                <a:cxn ang="0">
                  <a:pos x="T4" y="T5"/>
                </a:cxn>
                <a:cxn ang="0">
                  <a:pos x="T6" y="T7"/>
                </a:cxn>
                <a:cxn ang="0">
                  <a:pos x="T8" y="T9"/>
                </a:cxn>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a:latin typeface="+mn-lt"/>
                <a:ea typeface="+mn-ea"/>
              </a:endParaRPr>
            </a:p>
          </p:txBody>
        </p:sp>
        <p:sp>
          <p:nvSpPr>
            <p:cNvPr id="12" name="Freeform 104"/>
            <p:cNvSpPr/>
            <p:nvPr/>
          </p:nvSpPr>
          <p:spPr bwMode="auto">
            <a:xfrm>
              <a:off x="8142515" y="4073663"/>
              <a:ext cx="77401" cy="18729"/>
            </a:xfrm>
            <a:custGeom>
              <a:avLst/>
              <a:gdLst>
                <a:gd name="T0" fmla="*/ 23 w 25"/>
                <a:gd name="T1" fmla="*/ 2 h 6"/>
                <a:gd name="T2" fmla="*/ 22 w 25"/>
                <a:gd name="T3" fmla="*/ 6 h 6"/>
                <a:gd name="T4" fmla="*/ 20 w 25"/>
                <a:gd name="T5" fmla="*/ 5 h 6"/>
                <a:gd name="T6" fmla="*/ 0 w 25"/>
                <a:gd name="T7" fmla="*/ 4 h 6"/>
                <a:gd name="T8" fmla="*/ 13 w 25"/>
                <a:gd name="T9" fmla="*/ 2 h 6"/>
                <a:gd name="T10" fmla="*/ 23 w 25"/>
                <a:gd name="T11" fmla="*/ 2 h 6"/>
              </a:gdLst>
              <a:ahLst/>
              <a:cxnLst>
                <a:cxn ang="0">
                  <a:pos x="T0" y="T1"/>
                </a:cxn>
                <a:cxn ang="0">
                  <a:pos x="T2" y="T3"/>
                </a:cxn>
                <a:cxn ang="0">
                  <a:pos x="T4" y="T5"/>
                </a:cxn>
                <a:cxn ang="0">
                  <a:pos x="T6" y="T7"/>
                </a:cxn>
                <a:cxn ang="0">
                  <a:pos x="T8" y="T9"/>
                </a:cxn>
                <a:cxn ang="0">
                  <a:pos x="T10" y="T11"/>
                </a:cxn>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a:latin typeface="+mn-lt"/>
                <a:ea typeface="+mn-ea"/>
              </a:endParaRPr>
            </a:p>
          </p:txBody>
        </p:sp>
        <p:sp>
          <p:nvSpPr>
            <p:cNvPr id="13" name="Freeform 105"/>
            <p:cNvSpPr/>
            <p:nvPr/>
          </p:nvSpPr>
          <p:spPr bwMode="auto">
            <a:xfrm>
              <a:off x="8139256" y="4098906"/>
              <a:ext cx="80660" cy="21985"/>
            </a:xfrm>
            <a:custGeom>
              <a:avLst/>
              <a:gdLst>
                <a:gd name="T0" fmla="*/ 25 w 26"/>
                <a:gd name="T1" fmla="*/ 1 h 7"/>
                <a:gd name="T2" fmla="*/ 26 w 26"/>
                <a:gd name="T3" fmla="*/ 4 h 7"/>
                <a:gd name="T4" fmla="*/ 20 w 26"/>
                <a:gd name="T5" fmla="*/ 5 h 7"/>
                <a:gd name="T6" fmla="*/ 5 w 26"/>
                <a:gd name="T7" fmla="*/ 4 h 7"/>
                <a:gd name="T8" fmla="*/ 0 w 26"/>
                <a:gd name="T9" fmla="*/ 3 h 7"/>
                <a:gd name="T10" fmla="*/ 25 w 26"/>
                <a:gd name="T11" fmla="*/ 1 h 7"/>
              </a:gdLst>
              <a:ahLst/>
              <a:cxnLst>
                <a:cxn ang="0">
                  <a:pos x="T0" y="T1"/>
                </a:cxn>
                <a:cxn ang="0">
                  <a:pos x="T2" y="T3"/>
                </a:cxn>
                <a:cxn ang="0">
                  <a:pos x="T4" y="T5"/>
                </a:cxn>
                <a:cxn ang="0">
                  <a:pos x="T6" y="T7"/>
                </a:cxn>
                <a:cxn ang="0">
                  <a:pos x="T8" y="T9"/>
                </a:cxn>
                <a:cxn ang="0">
                  <a:pos x="T10" y="T11"/>
                </a:cxn>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a:latin typeface="+mn-lt"/>
                <a:ea typeface="+mn-ea"/>
              </a:endParaRPr>
            </a:p>
          </p:txBody>
        </p:sp>
        <p:sp>
          <p:nvSpPr>
            <p:cNvPr id="14" name="Freeform 106"/>
            <p:cNvSpPr>
              <a:spLocks noEditPoints="1"/>
            </p:cNvSpPr>
            <p:nvPr/>
          </p:nvSpPr>
          <p:spPr bwMode="auto">
            <a:xfrm>
              <a:off x="7394576" y="3627438"/>
              <a:ext cx="1077913" cy="566738"/>
            </a:xfrm>
            <a:custGeom>
              <a:avLst/>
              <a:gdLst>
                <a:gd name="T0" fmla="*/ 114 w 342"/>
                <a:gd name="T1" fmla="*/ 19 h 179"/>
                <a:gd name="T2" fmla="*/ 194 w 342"/>
                <a:gd name="T3" fmla="*/ 30 h 179"/>
                <a:gd name="T4" fmla="*/ 265 w 342"/>
                <a:gd name="T5" fmla="*/ 19 h 179"/>
                <a:gd name="T6" fmla="*/ 335 w 342"/>
                <a:gd name="T7" fmla="*/ 144 h 179"/>
                <a:gd name="T8" fmla="*/ 288 w 342"/>
                <a:gd name="T9" fmla="*/ 167 h 179"/>
                <a:gd name="T10" fmla="*/ 235 w 342"/>
                <a:gd name="T11" fmla="*/ 178 h 179"/>
                <a:gd name="T12" fmla="*/ 173 w 342"/>
                <a:gd name="T13" fmla="*/ 172 h 179"/>
                <a:gd name="T14" fmla="*/ 112 w 342"/>
                <a:gd name="T15" fmla="*/ 168 h 179"/>
                <a:gd name="T16" fmla="*/ 43 w 342"/>
                <a:gd name="T17" fmla="*/ 169 h 179"/>
                <a:gd name="T18" fmla="*/ 52 w 342"/>
                <a:gd name="T19" fmla="*/ 47 h 179"/>
                <a:gd name="T20" fmla="*/ 264 w 342"/>
                <a:gd name="T21" fmla="*/ 132 h 179"/>
                <a:gd name="T22" fmla="*/ 229 w 342"/>
                <a:gd name="T23" fmla="*/ 10 h 179"/>
                <a:gd name="T24" fmla="*/ 246 w 342"/>
                <a:gd name="T25" fmla="*/ 177 h 179"/>
                <a:gd name="T26" fmla="*/ 224 w 342"/>
                <a:gd name="T27" fmla="*/ 168 h 179"/>
                <a:gd name="T28" fmla="*/ 225 w 342"/>
                <a:gd name="T29" fmla="*/ 11 h 179"/>
                <a:gd name="T30" fmla="*/ 134 w 342"/>
                <a:gd name="T31" fmla="*/ 20 h 179"/>
                <a:gd name="T32" fmla="*/ 98 w 342"/>
                <a:gd name="T33" fmla="*/ 49 h 179"/>
                <a:gd name="T34" fmla="*/ 112 w 342"/>
                <a:gd name="T35" fmla="*/ 165 h 179"/>
                <a:gd name="T36" fmla="*/ 111 w 342"/>
                <a:gd name="T37" fmla="*/ 24 h 179"/>
                <a:gd name="T38" fmla="*/ 195 w 342"/>
                <a:gd name="T39" fmla="*/ 57 h 179"/>
                <a:gd name="T40" fmla="*/ 154 w 342"/>
                <a:gd name="T41" fmla="*/ 34 h 179"/>
                <a:gd name="T42" fmla="*/ 156 w 342"/>
                <a:gd name="T43" fmla="*/ 142 h 179"/>
                <a:gd name="T44" fmla="*/ 114 w 342"/>
                <a:gd name="T45" fmla="*/ 39 h 179"/>
                <a:gd name="T46" fmla="*/ 52 w 342"/>
                <a:gd name="T47" fmla="*/ 50 h 179"/>
                <a:gd name="T48" fmla="*/ 15 w 342"/>
                <a:gd name="T49" fmla="*/ 153 h 179"/>
                <a:gd name="T50" fmla="*/ 75 w 342"/>
                <a:gd name="T51" fmla="*/ 45 h 179"/>
                <a:gd name="T52" fmla="*/ 221 w 342"/>
                <a:gd name="T53" fmla="*/ 51 h 179"/>
                <a:gd name="T54" fmla="*/ 221 w 342"/>
                <a:gd name="T55" fmla="*/ 170 h 179"/>
                <a:gd name="T56" fmla="*/ 69 w 342"/>
                <a:gd name="T57" fmla="*/ 85 h 179"/>
                <a:gd name="T58" fmla="*/ 82 w 342"/>
                <a:gd name="T59" fmla="*/ 58 h 179"/>
                <a:gd name="T60" fmla="*/ 72 w 342"/>
                <a:gd name="T61" fmla="*/ 74 h 179"/>
                <a:gd name="T62" fmla="*/ 63 w 342"/>
                <a:gd name="T63" fmla="*/ 93 h 179"/>
                <a:gd name="T64" fmla="*/ 45 w 342"/>
                <a:gd name="T65" fmla="*/ 133 h 179"/>
                <a:gd name="T66" fmla="*/ 50 w 342"/>
                <a:gd name="T67" fmla="*/ 131 h 179"/>
                <a:gd name="T68" fmla="*/ 114 w 342"/>
                <a:gd name="T69" fmla="*/ 51 h 179"/>
                <a:gd name="T70" fmla="*/ 153 w 342"/>
                <a:gd name="T71" fmla="*/ 110 h 179"/>
                <a:gd name="T72" fmla="*/ 198 w 342"/>
                <a:gd name="T73" fmla="*/ 165 h 179"/>
                <a:gd name="T74" fmla="*/ 279 w 342"/>
                <a:gd name="T75" fmla="*/ 76 h 179"/>
                <a:gd name="T76" fmla="*/ 267 w 342"/>
                <a:gd name="T77" fmla="*/ 63 h 179"/>
                <a:gd name="T78" fmla="*/ 76 w 342"/>
                <a:gd name="T79" fmla="*/ 57 h 179"/>
                <a:gd name="T80" fmla="*/ 85 w 342"/>
                <a:gd name="T81" fmla="*/ 61 h 179"/>
                <a:gd name="T82" fmla="*/ 107 w 342"/>
                <a:gd name="T83" fmla="*/ 167 h 179"/>
                <a:gd name="T84" fmla="*/ 93 w 342"/>
                <a:gd name="T85" fmla="*/ 64 h 179"/>
                <a:gd name="T86" fmla="*/ 265 w 342"/>
                <a:gd name="T87" fmla="*/ 103 h 179"/>
                <a:gd name="T88" fmla="*/ 306 w 342"/>
                <a:gd name="T89" fmla="*/ 169 h 179"/>
                <a:gd name="T90" fmla="*/ 265 w 342"/>
                <a:gd name="T91" fmla="*/ 73 h 179"/>
                <a:gd name="T92" fmla="*/ 300 w 342"/>
                <a:gd name="T93" fmla="*/ 78 h 179"/>
                <a:gd name="T94" fmla="*/ 278 w 342"/>
                <a:gd name="T95" fmla="*/ 96 h 179"/>
                <a:gd name="T96" fmla="*/ 64 w 342"/>
                <a:gd name="T97" fmla="*/ 105 h 179"/>
                <a:gd name="T98" fmla="*/ 71 w 342"/>
                <a:gd name="T99" fmla="*/ 123 h 179"/>
                <a:gd name="T100" fmla="*/ 280 w 342"/>
                <a:gd name="T101" fmla="*/ 100 h 179"/>
                <a:gd name="T102" fmla="*/ 52 w 342"/>
                <a:gd name="T103" fmla="*/ 111 h 179"/>
                <a:gd name="T104" fmla="*/ 66 w 342"/>
                <a:gd name="T105" fmla="*/ 118 h 179"/>
                <a:gd name="T106" fmla="*/ 323 w 342"/>
                <a:gd name="T107" fmla="*/ 125 h 179"/>
                <a:gd name="T108" fmla="*/ 37 w 342"/>
                <a:gd name="T109" fmla="*/ 140 h 179"/>
                <a:gd name="T110" fmla="*/ 332 w 342"/>
                <a:gd name="T111" fmla="*/ 153 h 179"/>
                <a:gd name="T112" fmla="*/ 153 w 342"/>
                <a:gd name="T113" fmla="*/ 156 h 179"/>
                <a:gd name="T114" fmla="*/ 34 w 342"/>
                <a:gd name="T115" fmla="*/ 149 h 179"/>
                <a:gd name="T116" fmla="*/ 339 w 342"/>
                <a:gd name="T117" fmla="*/ 162 h 179"/>
                <a:gd name="T118" fmla="*/ 115 w 342"/>
                <a:gd name="T119"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a:latin typeface="+mn-lt"/>
                <a:ea typeface="+mn-ea"/>
              </a:endParaRPr>
            </a:p>
          </p:txBody>
        </p:sp>
        <p:sp>
          <p:nvSpPr>
            <p:cNvPr id="15" name="Freeform 107"/>
            <p:cNvSpPr>
              <a:spLocks noEditPoints="1"/>
            </p:cNvSpPr>
            <p:nvPr/>
          </p:nvSpPr>
          <p:spPr bwMode="auto">
            <a:xfrm>
              <a:off x="7893202" y="3754465"/>
              <a:ext cx="96955" cy="369683"/>
            </a:xfrm>
            <a:custGeom>
              <a:avLst/>
              <a:gdLst>
                <a:gd name="T0" fmla="*/ 28 w 31"/>
                <a:gd name="T1" fmla="*/ 114 h 117"/>
                <a:gd name="T2" fmla="*/ 4 w 31"/>
                <a:gd name="T3" fmla="*/ 114 h 117"/>
                <a:gd name="T4" fmla="*/ 2 w 31"/>
                <a:gd name="T5" fmla="*/ 91 h 117"/>
                <a:gd name="T6" fmla="*/ 3 w 31"/>
                <a:gd name="T7" fmla="*/ 67 h 117"/>
                <a:gd name="T8" fmla="*/ 2 w 31"/>
                <a:gd name="T9" fmla="*/ 61 h 117"/>
                <a:gd name="T10" fmla="*/ 2 w 31"/>
                <a:gd name="T11" fmla="*/ 34 h 117"/>
                <a:gd name="T12" fmla="*/ 1 w 31"/>
                <a:gd name="T13" fmla="*/ 18 h 117"/>
                <a:gd name="T14" fmla="*/ 2 w 31"/>
                <a:gd name="T15" fmla="*/ 5 h 117"/>
                <a:gd name="T16" fmla="*/ 7 w 31"/>
                <a:gd name="T17" fmla="*/ 1 h 117"/>
                <a:gd name="T18" fmla="*/ 12 w 31"/>
                <a:gd name="T19" fmla="*/ 1 h 117"/>
                <a:gd name="T20" fmla="*/ 29 w 31"/>
                <a:gd name="T21" fmla="*/ 7 h 117"/>
                <a:gd name="T22" fmla="*/ 29 w 31"/>
                <a:gd name="T23" fmla="*/ 24 h 117"/>
                <a:gd name="T24" fmla="*/ 29 w 31"/>
                <a:gd name="T25" fmla="*/ 82 h 117"/>
                <a:gd name="T26" fmla="*/ 28 w 31"/>
                <a:gd name="T27" fmla="*/ 114 h 117"/>
                <a:gd name="T28" fmla="*/ 9 w 31"/>
                <a:gd name="T29" fmla="*/ 112 h 117"/>
                <a:gd name="T30" fmla="*/ 19 w 31"/>
                <a:gd name="T31" fmla="*/ 112 h 117"/>
                <a:gd name="T32" fmla="*/ 26 w 31"/>
                <a:gd name="T33" fmla="*/ 108 h 117"/>
                <a:gd name="T34" fmla="*/ 26 w 31"/>
                <a:gd name="T35" fmla="*/ 97 h 117"/>
                <a:gd name="T36" fmla="*/ 26 w 31"/>
                <a:gd name="T37" fmla="*/ 76 h 117"/>
                <a:gd name="T38" fmla="*/ 27 w 31"/>
                <a:gd name="T39" fmla="*/ 24 h 117"/>
                <a:gd name="T40" fmla="*/ 27 w 31"/>
                <a:gd name="T41" fmla="*/ 10 h 117"/>
                <a:gd name="T42" fmla="*/ 21 w 31"/>
                <a:gd name="T43" fmla="*/ 5 h 117"/>
                <a:gd name="T44" fmla="*/ 7 w 31"/>
                <a:gd name="T45" fmla="*/ 5 h 117"/>
                <a:gd name="T46" fmla="*/ 4 w 31"/>
                <a:gd name="T47" fmla="*/ 13 h 117"/>
                <a:gd name="T48" fmla="*/ 4 w 31"/>
                <a:gd name="T49" fmla="*/ 15 h 117"/>
                <a:gd name="T50" fmla="*/ 5 w 31"/>
                <a:gd name="T51" fmla="*/ 54 h 117"/>
                <a:gd name="T52" fmla="*/ 4 w 31"/>
                <a:gd name="T53" fmla="*/ 106 h 117"/>
                <a:gd name="T54" fmla="*/ 4 w 31"/>
                <a:gd name="T55" fmla="*/ 109 h 117"/>
                <a:gd name="T56" fmla="*/ 8 w 31"/>
                <a:gd name="T57" fmla="*/ 113 h 117"/>
                <a:gd name="T58" fmla="*/ 9 w 31"/>
                <a:gd name="T59"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a:latin typeface="+mn-lt"/>
                <a:ea typeface="+mn-ea"/>
              </a:endParaRPr>
            </a:p>
          </p:txBody>
        </p:sp>
      </p:grpSp>
      <p:sp>
        <p:nvSpPr>
          <p:cNvPr id="2" name="标题 1"/>
          <p:cNvSpPr>
            <a:spLocks noGrp="1"/>
          </p:cNvSpPr>
          <p:nvPr>
            <p:ph type="title" hasCustomPrompt="1"/>
          </p:nvPr>
        </p:nvSpPr>
        <p:spPr>
          <a:xfrm>
            <a:off x="2168547" y="3028193"/>
            <a:ext cx="5130756" cy="904863"/>
          </a:xfrm>
        </p:spPr>
        <p:txBody>
          <a:bodyPr lIns="90000" tIns="46800" rIns="90000" bIns="46800" anchor="b">
            <a:normAutofit/>
          </a:bodyPr>
          <a:lstStyle>
            <a:lvl1pPr algn="ctr">
              <a:defRPr sz="3300">
                <a:solidFill>
                  <a:schemeClr val="bg1"/>
                </a:solidFill>
              </a:defRPr>
            </a:lvl1pPr>
          </a:lstStyle>
          <a:p>
            <a:r>
              <a:rPr lang="zh-CN" altLang="en-US" dirty="0" smtClean="0"/>
              <a:t>单击此处母版标题</a:t>
            </a:r>
            <a:endParaRPr lang="zh-CN" altLang="en-US" dirty="0"/>
          </a:p>
        </p:txBody>
      </p:sp>
      <p:sp>
        <p:nvSpPr>
          <p:cNvPr id="4" name="日期占位符 3"/>
          <p:cNvSpPr>
            <a:spLocks noGrp="1"/>
          </p:cNvSpPr>
          <p:nvPr>
            <p:ph type="dt" sz="half" idx="10"/>
          </p:nvPr>
        </p:nvSpPr>
        <p:spPr/>
        <p:txBody>
          <a:bodyPr lIns="90000" tIns="46800" rIns="90000" bIns="46800"/>
          <a:lstStyle/>
          <a:p>
            <a:fld id="{DF37EEDD-D818-4A08-8CF6-32351457D97E}" type="datetimeFigureOut">
              <a:rPr lang="zh-CN" altLang="en-US" smtClean="0"/>
            </a:fld>
            <a:endParaRPr lang="zh-CN" altLang="en-US"/>
          </a:p>
        </p:txBody>
      </p:sp>
      <p:sp>
        <p:nvSpPr>
          <p:cNvPr id="5" name="页脚占位符 4"/>
          <p:cNvSpPr>
            <a:spLocks noGrp="1"/>
          </p:cNvSpPr>
          <p:nvPr>
            <p:ph type="ftr" sz="quarter" idx="11"/>
          </p:nvPr>
        </p:nvSpPr>
        <p:spPr/>
        <p:txBody>
          <a:bodyPr lIns="90000" tIns="46800" rIns="90000" bIns="46800"/>
          <a:lstStyle/>
          <a:p>
            <a:endParaRPr lang="zh-CN" altLang="en-US"/>
          </a:p>
        </p:txBody>
      </p:sp>
      <p:sp>
        <p:nvSpPr>
          <p:cNvPr id="6" name="灯片编号占位符 5"/>
          <p:cNvSpPr>
            <a:spLocks noGrp="1"/>
          </p:cNvSpPr>
          <p:nvPr>
            <p:ph type="sldNum" sz="quarter" idx="12"/>
          </p:nvPr>
        </p:nvSpPr>
        <p:spPr/>
        <p:txBody>
          <a:bodyPr lIns="90000" tIns="46800" rIns="90000" bIns="46800"/>
          <a:lstStyle/>
          <a:p>
            <a:fld id="{F19387DA-5CAC-4DF6-B67C-92F09FAEB5A7}" type="slidenum">
              <a:rPr lang="zh-CN" altLang="en-US" smtClean="0"/>
            </a:fld>
            <a:endParaRPr lang="zh-CN" altLang="en-US"/>
          </a:p>
        </p:txBody>
      </p:sp>
      <p:sp>
        <p:nvSpPr>
          <p:cNvPr id="19" name="文本占位符 18"/>
          <p:cNvSpPr>
            <a:spLocks noGrp="1"/>
          </p:cNvSpPr>
          <p:nvPr>
            <p:ph type="body" sz="quarter" idx="13"/>
          </p:nvPr>
        </p:nvSpPr>
        <p:spPr>
          <a:xfrm>
            <a:off x="2168547" y="3943579"/>
            <a:ext cx="5130756" cy="1035050"/>
          </a:xfrm>
        </p:spPr>
        <p:txBody>
          <a:bodyPr lIns="90000" tIns="46800" rIns="90000" bIns="46800">
            <a:normAutofit/>
          </a:bodyPr>
          <a:lstStyle>
            <a:lvl1pPr marL="0" indent="0" algn="ctr">
              <a:buNone/>
              <a:defRPr sz="1350">
                <a:solidFill>
                  <a:schemeClr val="bg1"/>
                </a:solidFill>
              </a:defRPr>
            </a:lvl1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791580" y="63228"/>
            <a:ext cx="7723770" cy="683264"/>
          </a:xfrm>
        </p:spPr>
        <p:txBody>
          <a:bodyPr>
            <a:normAutofit/>
          </a:bodyPr>
          <a:lstStyle>
            <a:lvl1pPr>
              <a:defRPr sz="2400">
                <a:solidFill>
                  <a:schemeClr val="bg1"/>
                </a:solidFill>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F37EEDD-D818-4A08-8CF6-32351457D97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9387DA-5CAC-4DF6-B67C-92F09FAEB5A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6064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71638"/>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71638"/>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F37EEDD-D818-4A08-8CF6-32351457D9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19387DA-5CAC-4DF6-B67C-92F09FAEB5A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990707" y="1362311"/>
            <a:ext cx="7162586" cy="4133378"/>
          </a:xfrm>
          <a:prstGeom prst="rect">
            <a:avLst/>
          </a:prstGeom>
          <a:solidFill>
            <a:schemeClr val="accent3">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标题 1"/>
          <p:cNvSpPr>
            <a:spLocks noGrp="1"/>
          </p:cNvSpPr>
          <p:nvPr>
            <p:ph type="title" hasCustomPrompt="1"/>
          </p:nvPr>
        </p:nvSpPr>
        <p:spPr>
          <a:xfrm>
            <a:off x="1944520" y="2510291"/>
            <a:ext cx="5418800" cy="1200329"/>
          </a:xfrm>
        </p:spPr>
        <p:txBody>
          <a:bodyPr anchor="b">
            <a:normAutofit/>
          </a:bodyPr>
          <a:lstStyle>
            <a:lvl1pPr algn="ctr">
              <a:defRPr sz="4500">
                <a:solidFill>
                  <a:schemeClr val="tx1">
                    <a:lumMod val="75000"/>
                    <a:lumOff val="25000"/>
                  </a:schemeClr>
                </a:solidFill>
              </a:defRPr>
            </a:lvl1pPr>
          </a:lstStyle>
          <a:p>
            <a:r>
              <a:rPr lang="zh-CN" altLang="en-US" dirty="0" smtClean="0"/>
              <a:t>单击此处编辑标题</a:t>
            </a:r>
            <a:endParaRPr lang="zh-CN" altLang="en-US" dirty="0"/>
          </a:p>
        </p:txBody>
      </p:sp>
      <p:sp>
        <p:nvSpPr>
          <p:cNvPr id="3" name="日期占位符 2"/>
          <p:cNvSpPr>
            <a:spLocks noGrp="1"/>
          </p:cNvSpPr>
          <p:nvPr>
            <p:ph type="dt" sz="half" idx="10"/>
          </p:nvPr>
        </p:nvSpPr>
        <p:spPr/>
        <p:txBody>
          <a:bodyPr/>
          <a:lstStyle/>
          <a:p>
            <a:fld id="{DF37EEDD-D818-4A08-8CF6-32351457D97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19387DA-5CAC-4DF6-B67C-92F09FAEB5A7}" type="slidenum">
              <a:rPr lang="zh-CN" altLang="en-US" smtClean="0"/>
            </a:fld>
            <a:endParaRPr lang="zh-CN" altLang="en-US"/>
          </a:p>
        </p:txBody>
      </p:sp>
      <p:sp>
        <p:nvSpPr>
          <p:cNvPr id="10" name="文本占位符 9"/>
          <p:cNvSpPr>
            <a:spLocks noGrp="1"/>
          </p:cNvSpPr>
          <p:nvPr>
            <p:ph type="body" sz="quarter" idx="14" hasCustomPrompt="1"/>
          </p:nvPr>
        </p:nvSpPr>
        <p:spPr>
          <a:xfrm>
            <a:off x="1944520" y="3716338"/>
            <a:ext cx="5418800" cy="541337"/>
          </a:xfrm>
        </p:spPr>
        <p:txBody>
          <a:bodyPr/>
          <a:lstStyle>
            <a:lvl1pPr marL="0" indent="0" algn="ctr">
              <a:buNone/>
              <a:defRPr>
                <a:solidFill>
                  <a:schemeClr val="tx1">
                    <a:lumMod val="75000"/>
                    <a:lumOff val="25000"/>
                  </a:schemeClr>
                </a:solidFill>
              </a:defRPr>
            </a:lvl1pPr>
          </a:lstStyle>
          <a:p>
            <a:pPr lvl="0"/>
            <a:r>
              <a:rPr lang="zh-CN" altLang="en-US" dirty="0" smtClean="0"/>
              <a:t>单击此处编辑文本</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37EEDD-D818-4A08-8CF6-32351457D97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19387DA-5CAC-4DF6-B67C-92F09FAEB5A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0" y="457200"/>
            <a:ext cx="3123900" cy="1600200"/>
          </a:xfrm>
        </p:spPr>
        <p:txBody>
          <a:bodyPr anchor="t" anchorCtr="0">
            <a:normAutofit/>
          </a:bodyPr>
          <a:lstStyle>
            <a:lvl1pPr>
              <a:defRPr sz="27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3888000" y="457200"/>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dirty="0"/>
          </a:p>
        </p:txBody>
      </p:sp>
      <p:sp>
        <p:nvSpPr>
          <p:cNvPr id="4" name="文本占位符 3"/>
          <p:cNvSpPr>
            <a:spLocks noGrp="1"/>
          </p:cNvSpPr>
          <p:nvPr>
            <p:ph type="body" sz="half" idx="2"/>
          </p:nvPr>
        </p:nvSpPr>
        <p:spPr>
          <a:xfrm>
            <a:off x="629840" y="2057400"/>
            <a:ext cx="3123900"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947375" y="365125"/>
            <a:ext cx="567975" cy="5811838"/>
          </a:xfrm>
        </p:spPr>
        <p:txBody>
          <a:bodyPr vert="eaVert">
            <a:normAutofit/>
          </a:bodyPr>
          <a:lstStyle>
            <a:lvl1pPr>
              <a:defRPr sz="2700"/>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7264719"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37EEDD-D818-4A08-8CF6-32351457D97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9387DA-5CAC-4DF6-B67C-92F09FAEB5A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1" y="165645"/>
            <a:ext cx="732276" cy="4319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defTabSz="913765"/>
            <a:endParaRPr lang="zh-CN" altLang="en-US" sz="1400" dirty="0">
              <a:solidFill>
                <a:schemeClr val="bg1"/>
              </a:solidFill>
              <a:cs typeface="+mn-ea"/>
              <a:sym typeface="+mn-lt"/>
            </a:endParaRPr>
          </a:p>
        </p:txBody>
      </p:sp>
      <p:sp>
        <p:nvSpPr>
          <p:cNvPr id="8" name="矩形 7"/>
          <p:cNvSpPr/>
          <p:nvPr/>
        </p:nvSpPr>
        <p:spPr>
          <a:xfrm>
            <a:off x="0" y="791766"/>
            <a:ext cx="9144000" cy="6066234"/>
          </a:xfrm>
          <a:prstGeom prst="rect">
            <a:avLst/>
          </a:prstGeom>
          <a:solidFill>
            <a:schemeClr val="accent3">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标题占位符 1"/>
          <p:cNvSpPr>
            <a:spLocks noGrp="1"/>
          </p:cNvSpPr>
          <p:nvPr>
            <p:ph type="title"/>
            <p:custDataLst>
              <p:tags r:id="rId12"/>
            </p:custDataLst>
          </p:nvPr>
        </p:nvSpPr>
        <p:spPr>
          <a:xfrm>
            <a:off x="628650" y="365125"/>
            <a:ext cx="7886700" cy="1325563"/>
          </a:xfrm>
          <a:prstGeom prst="rect">
            <a:avLst/>
          </a:prstGeom>
        </p:spPr>
        <p:txBody>
          <a:bodyPr vert="horz" lIns="90000" tIns="46800" rIns="90000" bIns="4680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3"/>
            </p:custDataLst>
          </p:nvPr>
        </p:nvSpPr>
        <p:spPr>
          <a:xfrm>
            <a:off x="628650" y="1825625"/>
            <a:ext cx="7886700" cy="4351338"/>
          </a:xfrm>
          <a:prstGeom prst="rect">
            <a:avLst/>
          </a:prstGeom>
        </p:spPr>
        <p:txBody>
          <a:bodyPr vert="horz" lIns="90000" tIns="46800" rIns="90000" bIns="4680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0"/>
            <a:ext cx="2057400" cy="365125"/>
          </a:xfrm>
          <a:prstGeom prst="rect">
            <a:avLst/>
          </a:prstGeom>
        </p:spPr>
        <p:txBody>
          <a:bodyPr vert="horz" lIns="90000" tIns="46800" rIns="90000" bIns="46800" rtlCol="0" anchor="ctr">
            <a:normAutofit/>
          </a:bodyPr>
          <a:lstStyle>
            <a:lvl1pPr algn="l">
              <a:lnSpc>
                <a:spcPct val="120000"/>
              </a:lnSpc>
              <a:defRPr sz="900">
                <a:solidFill>
                  <a:schemeClr val="tx1">
                    <a:lumMod val="50000"/>
                    <a:lumOff val="50000"/>
                  </a:schemeClr>
                </a:solidFill>
              </a:defRPr>
            </a:lvl1pPr>
          </a:lstStyle>
          <a:p>
            <a:fld id="{DF37EEDD-D818-4A08-8CF6-32351457D97E}" type="datetimeFigureOut">
              <a:rPr lang="zh-CN" altLang="en-US" smtClean="0"/>
            </a:fld>
            <a:endParaRPr lang="zh-CN" altLang="en-US" dirty="0"/>
          </a:p>
        </p:txBody>
      </p:sp>
      <p:sp>
        <p:nvSpPr>
          <p:cNvPr id="5" name="页脚占位符 4"/>
          <p:cNvSpPr>
            <a:spLocks noGrp="1"/>
          </p:cNvSpPr>
          <p:nvPr>
            <p:ph type="ftr" sz="quarter" idx="3"/>
          </p:nvPr>
        </p:nvSpPr>
        <p:spPr>
          <a:xfrm>
            <a:off x="3028950" y="6356350"/>
            <a:ext cx="3086100" cy="365125"/>
          </a:xfrm>
          <a:prstGeom prst="rect">
            <a:avLst/>
          </a:prstGeom>
        </p:spPr>
        <p:txBody>
          <a:bodyPr vert="horz" lIns="90000" tIns="46800" rIns="90000" bIns="46800" rtlCol="0" anchor="ctr">
            <a:normAutofit/>
          </a:bodyPr>
          <a:lstStyle>
            <a:lvl1pPr algn="ctr">
              <a:lnSpc>
                <a:spcPct val="120000"/>
              </a:lnSpc>
              <a:defRPr sz="900">
                <a:solidFill>
                  <a:schemeClr val="tx1">
                    <a:lumMod val="50000"/>
                    <a:lumOff val="50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0000" tIns="46800" rIns="90000" bIns="46800" rtlCol="0" anchor="ctr">
            <a:normAutofit/>
          </a:bodyPr>
          <a:lstStyle>
            <a:lvl1pPr algn="r">
              <a:lnSpc>
                <a:spcPct val="120000"/>
              </a:lnSpc>
              <a:defRPr sz="900">
                <a:solidFill>
                  <a:schemeClr val="tx1">
                    <a:lumMod val="50000"/>
                    <a:lumOff val="50000"/>
                  </a:schemeClr>
                </a:solidFill>
              </a:defRPr>
            </a:lvl1pPr>
          </a:lstStyle>
          <a:p>
            <a:fld id="{F19387DA-5CAC-4DF6-B67C-92F09FAEB5A7}" type="slidenum">
              <a:rPr lang="zh-CN" altLang="en-US" smtClean="0"/>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12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7.xml"/><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副标题 1"/>
          <p:cNvSpPr>
            <a:spLocks noGrp="1"/>
          </p:cNvSpPr>
          <p:nvPr>
            <p:ph type="subTitle" idx="1"/>
          </p:nvPr>
        </p:nvSpPr>
        <p:spPr>
          <a:xfrm>
            <a:off x="1083475" y="3924265"/>
            <a:ext cx="6858000" cy="460375"/>
          </a:xfrm>
        </p:spPr>
        <p:txBody>
          <a:bodyPr/>
          <a:p>
            <a:pPr algn="ctr"/>
            <a:r>
              <a:rPr lang="zh-CN" altLang="en-US"/>
              <a:t>轻量级Web框架</a:t>
            </a:r>
            <a:endParaRPr lang="zh-CN" altLang="en-US"/>
          </a:p>
        </p:txBody>
      </p:sp>
      <p:sp>
        <p:nvSpPr>
          <p:cNvPr id="3" name="标题 2"/>
          <p:cNvSpPr>
            <a:spLocks noGrp="1"/>
          </p:cNvSpPr>
          <p:nvPr>
            <p:ph type="title"/>
          </p:nvPr>
        </p:nvSpPr>
        <p:spPr/>
        <p:txBody>
          <a:bodyPr/>
          <a:p>
            <a:r>
              <a:rPr lang="en-US" altLang="zh-CN"/>
              <a:t> SpringMVC</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Autofit/>
          </a:bodyPr>
          <a:p>
            <a:r>
              <a:rPr lang="zh-CN" altLang="en-US" sz="1800"/>
              <a:t>用户发送请求至前端控制器DispatcherServlet</a:t>
            </a:r>
            <a:endParaRPr lang="zh-CN" altLang="en-US" sz="1800"/>
          </a:p>
          <a:p>
            <a:r>
              <a:rPr lang="zh-CN" altLang="en-US" sz="1800"/>
              <a:t>DispatcherServlet收到请求调用HandlerMapping处理器映射器。</a:t>
            </a:r>
            <a:endParaRPr lang="zh-CN" altLang="en-US" sz="1800"/>
          </a:p>
          <a:p>
            <a:r>
              <a:rPr lang="zh-CN" altLang="en-US" sz="1800"/>
              <a:t>处理器映射器根据请求url找到具体的处理器，生成处理器对象及处理器拦截器(如果有则生成)一并返回给DispatcherServlet。</a:t>
            </a:r>
            <a:endParaRPr lang="zh-CN" altLang="en-US" sz="1800"/>
          </a:p>
          <a:p>
            <a:r>
              <a:rPr lang="zh-CN" altLang="en-US" sz="1800"/>
              <a:t>DispatcherServlet通过HandlerAdapter处理器适配器调用处理器</a:t>
            </a:r>
            <a:endParaRPr lang="zh-CN" altLang="en-US" sz="1800"/>
          </a:p>
          <a:p>
            <a:r>
              <a:rPr lang="zh-CN" altLang="en-US" sz="1800"/>
              <a:t>执行处理器(Controller，也叫后端控制器)。</a:t>
            </a:r>
            <a:endParaRPr lang="zh-CN" altLang="en-US" sz="1800"/>
          </a:p>
          <a:p>
            <a:r>
              <a:rPr lang="zh-CN" altLang="en-US" sz="1800"/>
              <a:t>Controller执行完成返回ModelAndView</a:t>
            </a:r>
            <a:endParaRPr lang="zh-CN" altLang="en-US" sz="1800"/>
          </a:p>
          <a:p>
            <a:r>
              <a:rPr lang="zh-CN" altLang="en-US" sz="1800"/>
              <a:t>HandlerAdapter将controller执行结果ModelAndView返回给DispatcherServlet</a:t>
            </a:r>
            <a:endParaRPr lang="zh-CN" altLang="en-US" sz="1800"/>
          </a:p>
          <a:p>
            <a:r>
              <a:rPr lang="zh-CN" altLang="en-US" sz="1800"/>
              <a:t>DispatcherServlet将ModelAndView传给ViewReslover视图解析器</a:t>
            </a:r>
            <a:endParaRPr lang="zh-CN" altLang="en-US" sz="1800"/>
          </a:p>
          <a:p>
            <a:r>
              <a:rPr lang="zh-CN" altLang="en-US" sz="1800"/>
              <a:t>ViewReslover解析后返回具体View</a:t>
            </a:r>
            <a:endParaRPr lang="zh-CN" altLang="en-US" sz="1800"/>
          </a:p>
          <a:p>
            <a:r>
              <a:rPr lang="zh-CN" altLang="en-US" sz="1800"/>
              <a:t>DispatcherServlet对View进行渲染视图（即将模型数据填充至视图中）。</a:t>
            </a:r>
            <a:endParaRPr lang="zh-CN" altLang="en-US" sz="1800"/>
          </a:p>
          <a:p>
            <a:r>
              <a:rPr lang="zh-CN" altLang="en-US" sz="1800"/>
              <a:t>DispatcherServlet响应用户</a:t>
            </a:r>
            <a:endParaRPr lang="zh-CN" altLang="en-US" sz="1800"/>
          </a:p>
        </p:txBody>
      </p:sp>
      <p:sp>
        <p:nvSpPr>
          <p:cNvPr id="3" name="标题 2"/>
          <p:cNvSpPr>
            <a:spLocks noGrp="1"/>
          </p:cNvSpPr>
          <p:nvPr>
            <p:ph type="title"/>
          </p:nvPr>
        </p:nvSpPr>
        <p:spPr/>
        <p:txBody>
          <a:bodyPr/>
          <a:p>
            <a:r>
              <a:rPr lang="en-US" altLang="zh-CN"/>
              <a:t>SpringMVC</a:t>
            </a:r>
            <a:r>
              <a:rPr lang="zh-CN" altLang="en-US"/>
              <a:t>执行流程</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sz="1600"/>
              <a:t>DispatcherServlet：前端控制器</a:t>
            </a:r>
            <a:endParaRPr lang="zh-CN" altLang="en-US" sz="1600"/>
          </a:p>
          <a:p>
            <a:pPr lvl="1"/>
            <a:r>
              <a:rPr lang="zh-CN" altLang="en-US" sz="1400"/>
              <a:t>用户请求到达前端控制器，它就相当于mvc模式中的c，dispatcherServlet是整个流程控制的中心，由它调用其它组件处理用户的请求，dispatcherServlet的存在降低了组件之间的耦合性。</a:t>
            </a:r>
            <a:endParaRPr lang="zh-CN" altLang="en-US" sz="1400"/>
          </a:p>
          <a:p>
            <a:r>
              <a:rPr lang="zh-CN" altLang="en-US" sz="1600"/>
              <a:t>HandlerMapping：处理器映射器</a:t>
            </a:r>
            <a:endParaRPr lang="zh-CN" altLang="en-US" sz="1600"/>
          </a:p>
          <a:p>
            <a:pPr lvl="1"/>
            <a:r>
              <a:rPr lang="zh-CN" altLang="en-US" sz="1400"/>
              <a:t>HandlerMapping负责根据用户请求url找到Handler即处理器，springmvc提供了不同的映射器实现不同的映射方式，例如：配置文件方式，实现接口方式，注解方式等。</a:t>
            </a:r>
            <a:endParaRPr lang="zh-CN" altLang="en-US" sz="1400"/>
          </a:p>
          <a:p>
            <a:r>
              <a:rPr lang="zh-CN" altLang="en-US" sz="1600"/>
              <a:t>Handler：处理器</a:t>
            </a:r>
            <a:endParaRPr lang="zh-CN" altLang="en-US" sz="1600"/>
          </a:p>
          <a:p>
            <a:pPr lvl="1"/>
            <a:r>
              <a:rPr lang="zh-CN" altLang="en-US" sz="1400"/>
              <a:t>Handler 是继DispatcherServlet前端控制器的后端控制器，在DispatcherServlet的控制下Handler对具体的用户请求进行处理。</a:t>
            </a:r>
            <a:endParaRPr lang="zh-CN" altLang="en-US" sz="1400"/>
          </a:p>
          <a:p>
            <a:pPr lvl="1"/>
            <a:r>
              <a:rPr lang="zh-CN" altLang="en-US" sz="1400"/>
              <a:t>由于Handler涉及到具体的用户业务请求，所以一般情况需要程序员根据业务需求开发Handler。</a:t>
            </a:r>
            <a:endParaRPr lang="zh-CN" altLang="en-US" sz="1400"/>
          </a:p>
          <a:p>
            <a:endParaRPr lang="zh-CN" altLang="en-US" sz="1400"/>
          </a:p>
        </p:txBody>
      </p:sp>
      <p:sp>
        <p:nvSpPr>
          <p:cNvPr id="3" name="标题 2"/>
          <p:cNvSpPr>
            <a:spLocks noGrp="1"/>
          </p:cNvSpPr>
          <p:nvPr>
            <p:ph type="title"/>
          </p:nvPr>
        </p:nvSpPr>
        <p:spPr/>
        <p:txBody>
          <a:bodyPr/>
          <a:p>
            <a:r>
              <a:rPr lang="zh-CN" altLang="en-US"/>
              <a:t>SpringMVC中的组件</a:t>
            </a:r>
            <a:endParaRPr lang="en-US" altLang="zh-CN"/>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sz="1600">
                <a:sym typeface="+mn-ea"/>
              </a:rPr>
              <a:t>HandlAdapter：处理器适配器</a:t>
            </a:r>
            <a:endParaRPr lang="zh-CN" altLang="en-US" sz="1600"/>
          </a:p>
          <a:p>
            <a:pPr lvl="1"/>
            <a:r>
              <a:rPr lang="zh-CN" altLang="en-US" sz="1400">
                <a:sym typeface="+mn-ea"/>
              </a:rPr>
              <a:t>通过HandlerAdapter对处理器进行执行，这是适配器模式的应用，通过扩展适配器可以对更多类型的处理器进行执行。</a:t>
            </a:r>
            <a:endParaRPr lang="zh-CN" altLang="en-US" sz="1400"/>
          </a:p>
          <a:p>
            <a:r>
              <a:rPr lang="zh-CN" altLang="en-US" sz="1600">
                <a:sym typeface="+mn-ea"/>
              </a:rPr>
              <a:t>ViewResolver：视图解析器</a:t>
            </a:r>
            <a:endParaRPr lang="zh-CN" altLang="en-US" sz="1600"/>
          </a:p>
          <a:p>
            <a:pPr lvl="1"/>
            <a:r>
              <a:rPr lang="zh-CN" altLang="en-US" sz="1400">
                <a:sym typeface="+mn-ea"/>
              </a:rPr>
              <a:t>View Resolver负责将处理结果生成View视图，View Resolver首先根据逻辑视图名解析成物理视图名即具体的页面地址，再生成View视图对象，最后对View进行渲染将处理结果通过页面展示给用户。 </a:t>
            </a:r>
            <a:endParaRPr lang="zh-CN" altLang="en-US" sz="1400"/>
          </a:p>
          <a:p>
            <a:r>
              <a:rPr lang="zh-CN" altLang="en-US" sz="1600">
                <a:sym typeface="+mn-ea"/>
              </a:rPr>
              <a:t>View：视图</a:t>
            </a:r>
            <a:endParaRPr lang="zh-CN" altLang="en-US" sz="1600"/>
          </a:p>
          <a:p>
            <a:pPr lvl="1"/>
            <a:r>
              <a:rPr lang="zh-CN" altLang="en-US" sz="1400">
                <a:sym typeface="+mn-ea"/>
              </a:rPr>
              <a:t>springmvc框架提供了很多的View视图类型的支持，包括：jstlView、freemarkerView、pdfView等。我们最常用的视图就是jsp。</a:t>
            </a:r>
            <a:endParaRPr lang="zh-CN" altLang="en-US" sz="1400"/>
          </a:p>
          <a:p>
            <a:pPr lvl="1"/>
            <a:r>
              <a:rPr lang="zh-CN" altLang="en-US" sz="1400">
                <a:sym typeface="+mn-ea"/>
              </a:rPr>
              <a:t>一般情况下需要通过页面标签或页面模版技术将模型数据通过页面展示给用户，需要由程序员根据业务需求开发具体的页面。</a:t>
            </a:r>
            <a:endParaRPr lang="zh-CN" altLang="en-US" sz="1400"/>
          </a:p>
          <a:p>
            <a:endParaRPr lang="zh-CN" altLang="en-US" sz="1600"/>
          </a:p>
          <a:p>
            <a:endParaRPr lang="zh-CN" altLang="en-US" sz="1600"/>
          </a:p>
        </p:txBody>
      </p:sp>
      <p:sp>
        <p:nvSpPr>
          <p:cNvPr id="3" name="标题 2"/>
          <p:cNvSpPr>
            <a:spLocks noGrp="1"/>
          </p:cNvSpPr>
          <p:nvPr>
            <p:ph type="title"/>
          </p:nvPr>
        </p:nvSpPr>
        <p:spPr/>
        <p:txBody>
          <a:bodyPr>
            <a:normAutofit/>
          </a:bodyPr>
          <a:p>
            <a:r>
              <a:rPr lang="zh-CN" altLang="en-US">
                <a:sym typeface="+mn-ea"/>
              </a:rPr>
              <a:t>SpringMVC中的组件</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在springmvc的各个组件中，处理器映射器、处理器适配器、视图解析器称为springmvc的三大组件。需要用户开发的组件有handler、view。</a:t>
            </a:r>
            <a:endParaRPr lang="zh-CN" altLang="en-US"/>
          </a:p>
        </p:txBody>
      </p:sp>
      <p:sp>
        <p:nvSpPr>
          <p:cNvPr id="3" name="标题 2"/>
          <p:cNvSpPr>
            <a:spLocks noGrp="1"/>
          </p:cNvSpPr>
          <p:nvPr>
            <p:ph type="title"/>
          </p:nvPr>
        </p:nvSpPr>
        <p:spPr/>
        <p:txBody>
          <a:bodyPr>
            <a:normAutofit/>
          </a:bodyPr>
          <a:p>
            <a:r>
              <a:rPr lang="zh-CN" altLang="en-US">
                <a:sym typeface="+mn-ea"/>
              </a:rPr>
              <a:t>SpringMVC中的组件</a:t>
            </a:r>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默认加载的组件</a:t>
            </a:r>
            <a:endParaRPr lang="zh-CN" altLang="en-US"/>
          </a:p>
        </p:txBody>
      </p:sp>
      <p:pic>
        <p:nvPicPr>
          <p:cNvPr id="4" name="图片 1"/>
          <p:cNvPicPr>
            <a:picLocks noChangeAspect="1"/>
          </p:cNvPicPr>
          <p:nvPr>
            <p:ph idx="1"/>
          </p:nvPr>
        </p:nvPicPr>
        <p:blipFill>
          <a:blip r:embed="rId1"/>
          <a:stretch>
            <a:fillRect/>
          </a:stretch>
        </p:blipFill>
        <p:spPr>
          <a:xfrm>
            <a:off x="433070" y="1612900"/>
            <a:ext cx="3193415" cy="4359275"/>
          </a:xfrm>
          <a:prstGeom prst="rect">
            <a:avLst/>
          </a:prstGeom>
          <a:noFill/>
          <a:ln w="9525">
            <a:noFill/>
          </a:ln>
        </p:spPr>
      </p:pic>
      <p:pic>
        <p:nvPicPr>
          <p:cNvPr id="5" name="图片 2"/>
          <p:cNvPicPr>
            <a:picLocks noChangeAspect="1"/>
          </p:cNvPicPr>
          <p:nvPr/>
        </p:nvPicPr>
        <p:blipFill>
          <a:blip r:embed="rId2"/>
          <a:stretch>
            <a:fillRect/>
          </a:stretch>
        </p:blipFill>
        <p:spPr>
          <a:xfrm>
            <a:off x="3626485" y="2310130"/>
            <a:ext cx="5431155" cy="3128645"/>
          </a:xfrm>
          <a:prstGeom prst="rect">
            <a:avLst/>
          </a:prstGeom>
          <a:noFill/>
          <a:ln w="9525">
            <a:noFill/>
          </a:ln>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使用组件扫描器省去在spring容器配置每个Controller类的繁琐。</a:t>
            </a:r>
            <a:endParaRPr lang="zh-CN" altLang="en-US"/>
          </a:p>
          <a:p>
            <a:r>
              <a:rPr lang="zh-CN" altLang="en-US"/>
              <a:t>使用&lt;context:component-scan&gt;自动扫描标记@Controller的控制器类，</a:t>
            </a:r>
            <a:endParaRPr lang="zh-CN" altLang="en-US"/>
          </a:p>
        </p:txBody>
      </p:sp>
      <p:sp>
        <p:nvSpPr>
          <p:cNvPr id="3" name="标题 2"/>
          <p:cNvSpPr>
            <a:spLocks noGrp="1"/>
          </p:cNvSpPr>
          <p:nvPr>
            <p:ph type="title"/>
          </p:nvPr>
        </p:nvSpPr>
        <p:spPr/>
        <p:txBody>
          <a:bodyPr/>
          <a:p>
            <a:r>
              <a:rPr lang="zh-CN" altLang="en-US"/>
              <a:t>组件扫描器</a:t>
            </a:r>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a:bodyPr>
          <a:p>
            <a:r>
              <a:rPr lang="zh-CN" altLang="en-US"/>
              <a:t>注解式处理器映射器，对类中标记了@ResquestMapping的方法进行映射。根据@ResquestMapping定义的url匹配@ResquestMapping标记的方法，匹配成功返回HandlerMethod对象给前端控制器。</a:t>
            </a:r>
            <a:endParaRPr lang="zh-CN" altLang="en-US"/>
          </a:p>
          <a:p>
            <a:r>
              <a:rPr lang="zh-CN" altLang="en-US"/>
              <a:t>HandlerMethod对象中封装url对应的方法Method。 从spring3.1版本开始，推荐使用注解式处理器映射。</a:t>
            </a:r>
            <a:endParaRPr lang="zh-CN" altLang="en-US"/>
          </a:p>
        </p:txBody>
      </p:sp>
      <p:sp>
        <p:nvSpPr>
          <p:cNvPr id="3" name="标题 2"/>
          <p:cNvSpPr>
            <a:spLocks noGrp="1"/>
          </p:cNvSpPr>
          <p:nvPr>
            <p:ph type="title"/>
          </p:nvPr>
        </p:nvSpPr>
        <p:spPr/>
        <p:txBody>
          <a:bodyPr/>
          <a:p>
            <a:r>
              <a:rPr lang="zh-CN" altLang="en-US"/>
              <a:t>处理映射器</a:t>
            </a:r>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注解式处理器适配器，对标记@ResquestMapping的方法进行适配。</a:t>
            </a:r>
            <a:endParaRPr lang="zh-CN" altLang="en-US"/>
          </a:p>
          <a:p>
            <a:r>
              <a:rPr lang="zh-CN" altLang="en-US"/>
              <a:t>从spring3.1版本开始，推荐使用注解式处理器适配。</a:t>
            </a:r>
            <a:endParaRPr lang="zh-CN" altLang="en-US"/>
          </a:p>
        </p:txBody>
      </p:sp>
      <p:sp>
        <p:nvSpPr>
          <p:cNvPr id="3" name="标题 2"/>
          <p:cNvSpPr>
            <a:spLocks noGrp="1"/>
          </p:cNvSpPr>
          <p:nvPr>
            <p:ph type="title"/>
          </p:nvPr>
        </p:nvSpPr>
        <p:spPr/>
        <p:txBody>
          <a:bodyPr/>
          <a:p>
            <a:r>
              <a:rPr lang="zh-CN" altLang="en-US"/>
              <a:t>处理器适配器</a:t>
            </a:r>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直接配置处理器映射器和处理器适配器比较麻烦，可以使用注解驱动来加载。</a:t>
            </a:r>
            <a:endParaRPr lang="zh-CN" altLang="en-US"/>
          </a:p>
          <a:p>
            <a:r>
              <a:rPr lang="zh-CN" altLang="en-US"/>
              <a:t>SpringMVC使用&lt;mvc:annotation-driven&gt;自动加载RequestMappingHandlerMapping和RequestMappingHandlerAdapter。</a:t>
            </a:r>
            <a:endParaRPr lang="zh-CN" altLang="en-US"/>
          </a:p>
        </p:txBody>
      </p:sp>
      <p:sp>
        <p:nvSpPr>
          <p:cNvPr id="3" name="标题 2"/>
          <p:cNvSpPr>
            <a:spLocks noGrp="1"/>
          </p:cNvSpPr>
          <p:nvPr>
            <p:ph type="title"/>
          </p:nvPr>
        </p:nvSpPr>
        <p:spPr/>
        <p:txBody>
          <a:bodyPr/>
          <a:p>
            <a:r>
              <a:rPr lang="zh-CN" altLang="en-US"/>
              <a:t>注解驱动</a:t>
            </a:r>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a:bodyPr>
          <a:p>
            <a:r>
              <a:rPr lang="zh-CN" altLang="en-US"/>
              <a:t>视图解析器使用SpringMVC框架默认的InternalResourceViewResolver，这个视图解析器支持JSP视图解析。</a:t>
            </a:r>
            <a:endParaRPr lang="zh-CN" altLang="en-US"/>
          </a:p>
          <a:p>
            <a:pPr marL="457200" lvl="2" indent="0">
              <a:buNone/>
            </a:pPr>
            <a:r>
              <a:rPr lang="zh-CN" altLang="en-US"/>
              <a:t>&lt;!-- 配置视图解析器 --&gt;</a:t>
            </a:r>
            <a:endParaRPr lang="zh-CN" altLang="en-US"/>
          </a:p>
          <a:p>
            <a:pPr marL="457200" lvl="2" indent="0">
              <a:buNone/>
            </a:pPr>
            <a:r>
              <a:rPr lang="zh-CN" altLang="en-US"/>
              <a:t>&lt;bean </a:t>
            </a:r>
            <a:r>
              <a:rPr lang="en-US" altLang="zh-CN"/>
              <a:t>	</a:t>
            </a:r>
            <a:r>
              <a:rPr lang="zh-CN" altLang="en-US"/>
              <a:t>class="org.springframework.web.servlet.view.InternalResourceViewResolver"&gt;</a:t>
            </a:r>
            <a:endParaRPr lang="zh-CN" altLang="en-US"/>
          </a:p>
          <a:p>
            <a:pPr marL="457200" lvl="2" indent="0">
              <a:buNone/>
            </a:pPr>
            <a:r>
              <a:rPr lang="zh-CN" altLang="en-US"/>
              <a:t>		&lt;!-- 配置逻辑视图的前缀 --&gt;</a:t>
            </a:r>
            <a:endParaRPr lang="zh-CN" altLang="en-US"/>
          </a:p>
          <a:p>
            <a:pPr marL="457200" lvl="2" indent="0">
              <a:buNone/>
            </a:pPr>
            <a:r>
              <a:rPr lang="zh-CN" altLang="en-US"/>
              <a:t>		&lt;property name="prefix" value="/WEB-INF/jsp/" /&gt;</a:t>
            </a:r>
            <a:endParaRPr lang="zh-CN" altLang="en-US"/>
          </a:p>
          <a:p>
            <a:pPr marL="457200" lvl="2" indent="0">
              <a:buNone/>
            </a:pPr>
            <a:r>
              <a:rPr lang="zh-CN" altLang="en-US"/>
              <a:t>		&lt;!-- 配置逻辑视图的后缀 --&gt;</a:t>
            </a:r>
            <a:endParaRPr lang="zh-CN" altLang="en-US"/>
          </a:p>
          <a:p>
            <a:pPr marL="457200" lvl="2" indent="0">
              <a:buNone/>
            </a:pPr>
            <a:r>
              <a:rPr lang="zh-CN" altLang="en-US"/>
              <a:t>		&lt;property name="suffix" value=".jsp" /&gt;</a:t>
            </a:r>
            <a:endParaRPr lang="zh-CN" altLang="en-US"/>
          </a:p>
          <a:p>
            <a:pPr marL="457200" lvl="2" indent="0">
              <a:buNone/>
            </a:pPr>
            <a:r>
              <a:rPr lang="zh-CN" altLang="en-US"/>
              <a:t>&lt;/bean&gt;</a:t>
            </a:r>
            <a:endParaRPr lang="zh-CN" altLang="en-US"/>
          </a:p>
        </p:txBody>
      </p:sp>
      <p:sp>
        <p:nvSpPr>
          <p:cNvPr id="3" name="标题 2"/>
          <p:cNvSpPr>
            <a:spLocks noGrp="1"/>
          </p:cNvSpPr>
          <p:nvPr>
            <p:ph type="title"/>
          </p:nvPr>
        </p:nvSpPr>
        <p:spPr/>
        <p:txBody>
          <a:bodyPr/>
          <a:p>
            <a:r>
              <a:rPr lang="zh-CN" altLang="en-US"/>
              <a:t>视图解析器</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90000" lnSpcReduction="10000"/>
          </a:bodyPr>
          <a:p>
            <a:r>
              <a:rPr lang="zh-CN" altLang="en-US"/>
              <a:t>MVC是一种架构模型，本身没有什么功能，只是让我们的项目结构更加合理，流程控制更加清晰，一般包含三个组件：</a:t>
            </a:r>
            <a:endParaRPr lang="zh-CN" altLang="en-US"/>
          </a:p>
          <a:p>
            <a:r>
              <a:rPr lang="zh-CN" altLang="en-US"/>
              <a:t>Model（模型）</a:t>
            </a:r>
            <a:endParaRPr lang="zh-CN" altLang="en-US"/>
          </a:p>
          <a:p>
            <a:pPr lvl="1"/>
            <a:r>
              <a:rPr lang="zh-CN" altLang="en-US"/>
              <a:t>数据模型，用于提供要展示的数据。一般包含数据和行为（也就是业务），在JavaWEB中，数据和业务往往是分离开的。</a:t>
            </a:r>
            <a:endParaRPr lang="zh-CN" altLang="en-US"/>
          </a:p>
          <a:p>
            <a:r>
              <a:rPr lang="zh-CN" altLang="en-US"/>
              <a:t>View（视图）</a:t>
            </a:r>
            <a:endParaRPr lang="zh-CN" altLang="en-US"/>
          </a:p>
          <a:p>
            <a:pPr lvl="1"/>
            <a:r>
              <a:rPr lang="zh-CN" altLang="en-US"/>
              <a:t>负责对模型数据进行展示，例如我们看到的网页。概念比较广泛，可以是：html、JSP、excel、Word、PDF、json、XML等</a:t>
            </a:r>
            <a:endParaRPr lang="zh-CN" altLang="en-US"/>
          </a:p>
          <a:p>
            <a:r>
              <a:rPr lang="zh-CN" altLang="en-US"/>
              <a:t>Controller（控制器）</a:t>
            </a:r>
            <a:endParaRPr lang="zh-CN" altLang="en-US"/>
          </a:p>
          <a:p>
            <a:pPr lvl="1"/>
            <a:r>
              <a:rPr lang="zh-CN" altLang="en-US"/>
              <a:t>接收用户请求，委托给模型做处理，处理完毕返回数据，再交给视图做渲染，相当于调度员工作</a:t>
            </a:r>
            <a:endParaRPr lang="zh-CN" altLang="en-US"/>
          </a:p>
        </p:txBody>
      </p:sp>
      <p:sp>
        <p:nvSpPr>
          <p:cNvPr id="3" name="标题 2"/>
          <p:cNvSpPr>
            <a:spLocks noGrp="1"/>
          </p:cNvSpPr>
          <p:nvPr>
            <p:ph type="title"/>
          </p:nvPr>
        </p:nvSpPr>
        <p:spPr/>
        <p:txBody>
          <a:bodyPr/>
          <a:p>
            <a:r>
              <a:rPr lang="zh-CN" altLang="en-US"/>
              <a:t>回顾MVC架构</a:t>
            </a:r>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10000"/>
          </a:bodyPr>
          <a:p>
            <a:r>
              <a:rPr lang="zh-CN" altLang="en-US"/>
              <a:t>默认支持的参数类型（方法中声明该类型参数后，就会自动注入）</a:t>
            </a:r>
            <a:endParaRPr lang="zh-CN" altLang="en-US"/>
          </a:p>
          <a:p>
            <a:pPr lvl="1"/>
            <a:r>
              <a:rPr lang="zh-CN" altLang="en-US"/>
              <a:t>HttpServletRequest：通过request对象获取请求信息</a:t>
            </a:r>
            <a:endParaRPr lang="zh-CN" altLang="en-US"/>
          </a:p>
          <a:p>
            <a:pPr lvl="1"/>
            <a:r>
              <a:rPr lang="zh-CN" altLang="en-US"/>
              <a:t>HttpServletResponse：通过response处理响应信息</a:t>
            </a:r>
            <a:endParaRPr lang="zh-CN" altLang="en-US"/>
          </a:p>
          <a:p>
            <a:pPr lvl="1"/>
            <a:r>
              <a:rPr lang="zh-CN" altLang="en-US"/>
              <a:t>HttpSession：通过session对象得到session中存放的对象</a:t>
            </a:r>
            <a:endParaRPr lang="zh-CN" altLang="en-US"/>
          </a:p>
          <a:p>
            <a:pPr lvl="1"/>
            <a:r>
              <a:rPr lang="zh-CN" altLang="en-US"/>
              <a:t>OutputStream：响应输出流对象</a:t>
            </a:r>
            <a:endParaRPr lang="zh-CN" altLang="en-US"/>
          </a:p>
          <a:p>
            <a:r>
              <a:rPr lang="zh-CN" altLang="en-US"/>
              <a:t>Model</a:t>
            </a:r>
            <a:endParaRPr lang="zh-CN" altLang="en-US"/>
          </a:p>
          <a:p>
            <a:pPr lvl="1"/>
            <a:r>
              <a:rPr lang="zh-CN" altLang="en-US"/>
              <a:t>除了ModelAndView以外，还可以使用Model来向页面传递数据，Model是一个接口，在参数里直接声明model即可。如果使用Model则可以不使用ModelAndView对象，Model对象可以向页面传递数据，View对象则可以使用String返回值替代。不管是Model还是ModelAndView，其本质都是使用Request对象向jsp传递数据。</a:t>
            </a:r>
            <a:endParaRPr lang="zh-CN" altLang="en-US"/>
          </a:p>
          <a:p>
            <a:r>
              <a:rPr lang="zh-CN" altLang="en-US"/>
              <a:t>ModelMap</a:t>
            </a:r>
            <a:endParaRPr lang="zh-CN" altLang="en-US"/>
          </a:p>
          <a:p>
            <a:pPr lvl="1"/>
            <a:r>
              <a:rPr lang="zh-CN" altLang="en-US"/>
              <a:t>ModelMap是Model接口的实现类，也可以通过ModelMap向页面传递数据，使用Model和ModelMap的效果一样，如果直接使用Model，springmvc会实例化ModelMap。用法同Model。</a:t>
            </a:r>
            <a:endParaRPr lang="zh-CN" altLang="en-US"/>
          </a:p>
        </p:txBody>
      </p:sp>
      <p:sp>
        <p:nvSpPr>
          <p:cNvPr id="3" name="标题 2"/>
          <p:cNvSpPr>
            <a:spLocks noGrp="1"/>
          </p:cNvSpPr>
          <p:nvPr>
            <p:ph type="title"/>
          </p:nvPr>
        </p:nvSpPr>
        <p:spPr/>
        <p:txBody>
          <a:bodyPr/>
          <a:p>
            <a:r>
              <a:rPr lang="zh-CN" altLang="en-US"/>
              <a:t>参数类型</a:t>
            </a:r>
            <a:endParaRPr lang="zh-CN" altLang="en-US"/>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简单类型</a:t>
            </a:r>
            <a:endParaRPr lang="zh-CN" altLang="en-US"/>
          </a:p>
          <a:p>
            <a:r>
              <a:rPr lang="zh-CN" altLang="en-US"/>
              <a:t>当请求的参数名称和处理器形参名称一致时会将请求参数与形参进行绑定。这样，从Request取参数的方法就可以进一步简化。</a:t>
            </a:r>
            <a:endParaRPr lang="zh-CN" altLang="en-US"/>
          </a:p>
          <a:p>
            <a:pPr lvl="1"/>
            <a:r>
              <a:rPr lang="zh-CN" altLang="en-US" sz="1600">
                <a:solidFill>
                  <a:srgbClr val="FF0000"/>
                </a:solidFill>
              </a:rPr>
              <a:t>参数类型推荐使用包装数据类型，因为基础数据类型不可以为null</a:t>
            </a:r>
            <a:endParaRPr lang="zh-CN" altLang="en-US" sz="1600">
              <a:solidFill>
                <a:srgbClr val="FF0000"/>
              </a:solidFill>
            </a:endParaRPr>
          </a:p>
          <a:p>
            <a:pPr lvl="1"/>
            <a:r>
              <a:rPr lang="zh-CN" altLang="en-US" sz="1600"/>
              <a:t>整形：Integer、int  </a:t>
            </a:r>
            <a:endParaRPr lang="zh-CN" altLang="en-US" sz="1600"/>
          </a:p>
          <a:p>
            <a:pPr lvl="1"/>
            <a:r>
              <a:rPr lang="zh-CN" altLang="en-US" sz="1600"/>
              <a:t>字符串：String</a:t>
            </a:r>
            <a:endParaRPr lang="zh-CN" altLang="en-US" sz="1600"/>
          </a:p>
          <a:p>
            <a:pPr lvl="1"/>
            <a:r>
              <a:rPr lang="zh-CN" altLang="en-US" sz="1600"/>
              <a:t>单精度：Float、float</a:t>
            </a:r>
            <a:endParaRPr lang="zh-CN" altLang="en-US" sz="1600"/>
          </a:p>
          <a:p>
            <a:pPr lvl="1"/>
            <a:r>
              <a:rPr lang="zh-CN" altLang="en-US" sz="1600"/>
              <a:t>双精度：Double、double</a:t>
            </a:r>
            <a:endParaRPr lang="zh-CN" altLang="en-US" sz="1600"/>
          </a:p>
          <a:p>
            <a:pPr lvl="1"/>
            <a:r>
              <a:rPr lang="zh-CN" altLang="en-US" sz="1600"/>
              <a:t>布尔型：Boolean、boolean</a:t>
            </a:r>
            <a:endParaRPr lang="zh-CN" altLang="en-US" sz="1600"/>
          </a:p>
          <a:p>
            <a:pPr lvl="2"/>
            <a:r>
              <a:rPr lang="zh-CN" altLang="en-US" sz="1400"/>
              <a:t>说明：对于布尔类型的参数，请求的参数值为true或false。或者1或0</a:t>
            </a:r>
            <a:endParaRPr lang="zh-CN" altLang="en-US" sz="1400"/>
          </a:p>
        </p:txBody>
      </p:sp>
      <p:sp>
        <p:nvSpPr>
          <p:cNvPr id="3" name="标题 2"/>
          <p:cNvSpPr>
            <a:spLocks noGrp="1"/>
          </p:cNvSpPr>
          <p:nvPr>
            <p:ph type="title"/>
          </p:nvPr>
        </p:nvSpPr>
        <p:spPr/>
        <p:txBody>
          <a:bodyPr>
            <a:normAutofit/>
          </a:bodyPr>
          <a:p>
            <a:r>
              <a:rPr lang="zh-CN" altLang="en-US">
                <a:sym typeface="+mn-ea"/>
              </a:rPr>
              <a:t>参数类型</a:t>
            </a:r>
            <a:endParaRPr lang="zh-CN" altLang="en-US"/>
          </a:p>
        </p:txBody>
      </p:sp>
      <p:sp>
        <p:nvSpPr>
          <p:cNvPr id="4" name="文本框 3"/>
          <p:cNvSpPr txBox="1"/>
          <p:nvPr/>
        </p:nvSpPr>
        <p:spPr>
          <a:xfrm>
            <a:off x="957580" y="5511165"/>
            <a:ext cx="8213090" cy="645160"/>
          </a:xfrm>
          <a:prstGeom prst="rect">
            <a:avLst/>
          </a:prstGeom>
          <a:noFill/>
        </p:spPr>
        <p:txBody>
          <a:bodyPr wrap="square" rtlCol="0">
            <a:spAutoFit/>
          </a:bodyPr>
          <a:p>
            <a:r>
              <a:rPr lang="zh-CN" altLang="en-US">
                <a:solidFill>
                  <a:srgbClr val="FF0000"/>
                </a:solidFill>
              </a:rPr>
              <a:t>参数名字可能是表单中的name，也可能是自己拼接的url中参数，也可以是ajax中传递的数据的key。</a:t>
            </a:r>
            <a:endParaRPr lang="zh-CN" altLang="en-US">
              <a:solidFill>
                <a:srgbClr val="FF0000"/>
              </a:solidFill>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@RequestParam注解</a:t>
            </a:r>
            <a:endParaRPr lang="en-US" altLang="zh-CN"/>
          </a:p>
        </p:txBody>
      </p:sp>
      <p:sp>
        <p:nvSpPr>
          <p:cNvPr id="3" name="内容占位符 2"/>
          <p:cNvSpPr>
            <a:spLocks noGrp="1"/>
          </p:cNvSpPr>
          <p:nvPr>
            <p:ph idx="1"/>
          </p:nvPr>
        </p:nvSpPr>
        <p:spPr>
          <a:xfrm>
            <a:off x="628650" y="1825625"/>
            <a:ext cx="8464550" cy="4351655"/>
          </a:xfrm>
        </p:spPr>
        <p:txBody>
          <a:bodyPr/>
          <a:p>
            <a:r>
              <a:rPr lang="zh-CN" altLang="en-US"/>
              <a:t>常用于处理简单类型的绑定</a:t>
            </a:r>
            <a:endParaRPr lang="zh-CN" altLang="en-US"/>
          </a:p>
          <a:p>
            <a:pPr lvl="1"/>
            <a:r>
              <a:rPr lang="zh-CN" altLang="en-US"/>
              <a:t>value：参数名字，即入参的请求参数名字，如value=“itemId”表示请求的参数区中的名字为itemId的参数的值将传入</a:t>
            </a:r>
            <a:endParaRPr lang="zh-CN" altLang="en-US"/>
          </a:p>
          <a:p>
            <a:pPr lvl="1"/>
            <a:r>
              <a:rPr lang="zh-CN" altLang="en-US"/>
              <a:t>required：是否必须，默认是true，表示请求中一定要有相应的参数，否则将报错</a:t>
            </a:r>
            <a:endParaRPr lang="zh-CN" altLang="en-US"/>
          </a:p>
          <a:p>
            <a:pPr lvl="2"/>
            <a:r>
              <a:rPr lang="zh-CN" altLang="en-US"/>
              <a:t>HTTP Status 400 - Required Integer parameter 'XXXX' is not present</a:t>
            </a:r>
            <a:endParaRPr lang="zh-CN" altLang="en-US"/>
          </a:p>
          <a:p>
            <a:pPr lvl="1"/>
            <a:r>
              <a:rPr lang="zh-CN" altLang="en-US"/>
              <a:t>defaultValue：默认值，表示如果请求中没有同名参数时的默认值</a:t>
            </a:r>
            <a:endParaRPr lang="zh-CN" alt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绑定pojo类型</a:t>
            </a:r>
            <a:endParaRPr lang="zh-CN" altLang="en-US"/>
          </a:p>
          <a:p>
            <a:pPr lvl="1"/>
            <a:r>
              <a:rPr lang="zh-CN" altLang="en-US"/>
              <a:t>如果提交的参数很多，或者提交的表单中的内容很多的时候,可以使用简单类型接受数据,也可以使用pojo接收数据。</a:t>
            </a:r>
            <a:endParaRPr lang="zh-CN" altLang="en-US"/>
          </a:p>
          <a:p>
            <a:pPr lvl="2"/>
            <a:r>
              <a:rPr lang="zh-CN" altLang="en-US"/>
              <a:t>要求：pojo对象中的属性名和请求中的参数名一致。</a:t>
            </a:r>
            <a:endParaRPr lang="zh-CN" altLang="en-US"/>
          </a:p>
          <a:p>
            <a:pPr lvl="2"/>
            <a:r>
              <a:rPr lang="zh-CN" altLang="en-US"/>
              <a:t>参数名字可能是表单中的name，也可能是自己拼接的url中参数，也可以是ajax中传递的数据的key。</a:t>
            </a:r>
            <a:endParaRPr lang="zh-CN" altLang="en-US"/>
          </a:p>
          <a:p>
            <a:r>
              <a:rPr lang="zh-CN" altLang="en-US"/>
              <a:t>自定义类型</a:t>
            </a:r>
            <a:endParaRPr lang="zh-CN" altLang="en-US"/>
          </a:p>
          <a:p>
            <a:pPr lvl="1"/>
            <a:r>
              <a:rPr lang="zh-CN" altLang="en-US"/>
              <a:t>例如日期类型</a:t>
            </a:r>
            <a:endParaRPr lang="zh-CN" altLang="en-US"/>
          </a:p>
        </p:txBody>
      </p:sp>
      <p:sp>
        <p:nvSpPr>
          <p:cNvPr id="3" name="标题 2"/>
          <p:cNvSpPr>
            <a:spLocks noGrp="1"/>
          </p:cNvSpPr>
          <p:nvPr>
            <p:ph type="title"/>
          </p:nvPr>
        </p:nvSpPr>
        <p:spPr/>
        <p:txBody>
          <a:bodyPr/>
          <a:p>
            <a:r>
              <a:rPr lang="zh-CN" altLang="en-US"/>
              <a:t>参数类型</a:t>
            </a:r>
            <a:endParaRPr lang="zh-CN" altLang="en-US"/>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自定义类型的绑定与转换器</a:t>
            </a:r>
            <a:endParaRPr lang="zh-CN" altLang="en-US"/>
          </a:p>
        </p:txBody>
      </p:sp>
      <p:sp>
        <p:nvSpPr>
          <p:cNvPr id="3" name="内容占位符 2"/>
          <p:cNvSpPr>
            <a:spLocks noGrp="1"/>
          </p:cNvSpPr>
          <p:nvPr>
            <p:ph idx="1"/>
          </p:nvPr>
        </p:nvSpPr>
        <p:spPr/>
        <p:txBody>
          <a:bodyPr>
            <a:normAutofit fontScale="80000"/>
          </a:bodyPr>
          <a:p>
            <a:r>
              <a:rPr lang="zh-CN" altLang="en-US"/>
              <a:t>由于日期数据有很多种格式，springmvc没办法把字符串转换成日期类型。所以需要自定义参数绑定。</a:t>
            </a:r>
            <a:endParaRPr lang="zh-CN" altLang="en-US"/>
          </a:p>
          <a:p>
            <a:r>
              <a:rPr lang="zh-CN" altLang="en-US"/>
              <a:t>解决方案：</a:t>
            </a:r>
            <a:r>
              <a:rPr lang="zh-CN" altLang="en-US">
                <a:solidFill>
                  <a:srgbClr val="FF0000"/>
                </a:solidFill>
              </a:rPr>
              <a:t>配置自定义转换器</a:t>
            </a:r>
            <a:endParaRPr lang="zh-CN" altLang="en-US">
              <a:solidFill>
                <a:srgbClr val="FF0000"/>
              </a:solidFill>
            </a:endParaRPr>
          </a:p>
          <a:p>
            <a:r>
              <a:rPr lang="zh-CN" altLang="en-US">
                <a:solidFill>
                  <a:srgbClr val="FF0000"/>
                </a:solidFill>
              </a:rPr>
              <a:t>步骤：</a:t>
            </a:r>
            <a:endParaRPr lang="zh-CN" altLang="en-US">
              <a:solidFill>
                <a:srgbClr val="FF0000"/>
              </a:solidFill>
            </a:endParaRPr>
          </a:p>
          <a:p>
            <a:pPr lvl="1"/>
            <a:r>
              <a:rPr lang="en-US" altLang="zh-CN">
                <a:solidFill>
                  <a:srgbClr val="FF0000"/>
                </a:solidFill>
              </a:rPr>
              <a:t>编写转换器类</a:t>
            </a:r>
            <a:r>
              <a:rPr lang="zh-CN" altLang="en-US">
                <a:solidFill>
                  <a:srgbClr val="FF0000"/>
                </a:solidFill>
              </a:rPr>
              <a:t>实现Converter接口</a:t>
            </a:r>
            <a:endParaRPr lang="zh-CN" altLang="en-US">
              <a:solidFill>
                <a:srgbClr val="FF0000"/>
              </a:solidFill>
            </a:endParaRPr>
          </a:p>
          <a:p>
            <a:pPr lvl="1"/>
            <a:r>
              <a:rPr lang="zh-CN" altLang="en-US">
                <a:solidFill>
                  <a:srgbClr val="FF0000"/>
                </a:solidFill>
              </a:rPr>
              <a:t>配置转换器</a:t>
            </a:r>
            <a:endParaRPr lang="zh-CN" altLang="en-US">
              <a:solidFill>
                <a:srgbClr val="FF0000"/>
              </a:solidFill>
            </a:endParaRPr>
          </a:p>
          <a:p>
            <a:pPr marL="914400" lvl="4" indent="0">
              <a:buNone/>
            </a:pPr>
            <a:r>
              <a:rPr lang="zh-CN" altLang="en-US">
                <a:solidFill>
                  <a:srgbClr val="FF0000"/>
                </a:solidFill>
              </a:rPr>
              <a:t>&lt;mvc:annotation-driven conversion-service="conversionService"/&gt;	</a:t>
            </a:r>
            <a:endParaRPr lang="zh-CN" altLang="en-US">
              <a:solidFill>
                <a:srgbClr val="FF0000"/>
              </a:solidFill>
            </a:endParaRPr>
          </a:p>
          <a:p>
            <a:pPr marL="914400" lvl="4" indent="0">
              <a:buNone/>
            </a:pPr>
            <a:r>
              <a:rPr lang="zh-CN" altLang="en-US">
                <a:solidFill>
                  <a:srgbClr val="FF0000"/>
                </a:solidFill>
              </a:rPr>
              <a:t>&lt;bean id="conversionService"</a:t>
            </a:r>
            <a:endParaRPr lang="zh-CN" altLang="en-US">
              <a:solidFill>
                <a:srgbClr val="FF0000"/>
              </a:solidFill>
            </a:endParaRPr>
          </a:p>
          <a:p>
            <a:pPr marL="914400" lvl="4" indent="0">
              <a:buNone/>
            </a:pPr>
            <a:r>
              <a:rPr lang="zh-CN" altLang="en-US">
                <a:solidFill>
                  <a:srgbClr val="FF0000"/>
                </a:solidFill>
              </a:rPr>
              <a:t>class="org.springframework.format.support.FormattingConversionServiceFactoryBean"&gt;</a:t>
            </a:r>
            <a:endParaRPr lang="zh-CN" altLang="en-US">
              <a:solidFill>
                <a:srgbClr val="FF0000"/>
              </a:solidFill>
            </a:endParaRPr>
          </a:p>
          <a:p>
            <a:pPr marL="914400" lvl="4" indent="0">
              <a:buNone/>
            </a:pPr>
            <a:r>
              <a:rPr lang="zh-CN" altLang="en-US">
                <a:solidFill>
                  <a:srgbClr val="FF0000"/>
                </a:solidFill>
              </a:rPr>
              <a:t>		&lt;property name="converters"&gt;</a:t>
            </a:r>
            <a:endParaRPr lang="zh-CN" altLang="en-US">
              <a:solidFill>
                <a:srgbClr val="FF0000"/>
              </a:solidFill>
            </a:endParaRPr>
          </a:p>
          <a:p>
            <a:pPr marL="914400" lvl="4" indent="0">
              <a:buNone/>
            </a:pPr>
            <a:r>
              <a:rPr lang="zh-CN" altLang="en-US">
                <a:solidFill>
                  <a:srgbClr val="FF0000"/>
                </a:solidFill>
              </a:rPr>
              <a:t>			&lt;set&gt;</a:t>
            </a:r>
            <a:endParaRPr lang="zh-CN" altLang="en-US">
              <a:solidFill>
                <a:srgbClr val="FF0000"/>
              </a:solidFill>
            </a:endParaRPr>
          </a:p>
          <a:p>
            <a:pPr marL="914400" lvl="4" indent="0">
              <a:buNone/>
            </a:pPr>
            <a:r>
              <a:rPr lang="zh-CN" altLang="en-US">
                <a:solidFill>
                  <a:srgbClr val="FF0000"/>
                </a:solidFill>
              </a:rPr>
              <a:t>			</a:t>
            </a:r>
            <a:r>
              <a:rPr lang="en-US" altLang="zh-CN">
                <a:solidFill>
                  <a:srgbClr val="FF0000"/>
                </a:solidFill>
              </a:rPr>
              <a:t>	</a:t>
            </a:r>
            <a:r>
              <a:rPr lang="zh-CN" altLang="en-US">
                <a:solidFill>
                  <a:srgbClr val="FF0000"/>
                </a:solidFill>
              </a:rPr>
              <a:t>&lt;bean class="com.igeekhome.converter.DateConverter" /&gt;</a:t>
            </a:r>
            <a:endParaRPr lang="zh-CN" altLang="en-US">
              <a:solidFill>
                <a:srgbClr val="FF0000"/>
              </a:solidFill>
            </a:endParaRPr>
          </a:p>
          <a:p>
            <a:pPr marL="914400" lvl="4" indent="0">
              <a:buNone/>
            </a:pPr>
            <a:r>
              <a:rPr lang="zh-CN" altLang="en-US">
                <a:solidFill>
                  <a:srgbClr val="FF0000"/>
                </a:solidFill>
              </a:rPr>
              <a:t>			&lt;/set&gt;</a:t>
            </a:r>
            <a:endParaRPr lang="zh-CN" altLang="en-US">
              <a:solidFill>
                <a:srgbClr val="FF0000"/>
              </a:solidFill>
            </a:endParaRPr>
          </a:p>
          <a:p>
            <a:pPr marL="914400" lvl="4" indent="0">
              <a:buNone/>
            </a:pPr>
            <a:r>
              <a:rPr lang="zh-CN" altLang="en-US">
                <a:solidFill>
                  <a:srgbClr val="FF0000"/>
                </a:solidFill>
              </a:rPr>
              <a:t>		&lt;/property&gt;</a:t>
            </a:r>
            <a:endParaRPr lang="zh-CN" altLang="en-US">
              <a:solidFill>
                <a:srgbClr val="FF0000"/>
              </a:solidFill>
            </a:endParaRPr>
          </a:p>
          <a:p>
            <a:pPr marL="914400" lvl="4" indent="0">
              <a:buNone/>
            </a:pPr>
            <a:r>
              <a:rPr lang="zh-CN" altLang="en-US">
                <a:solidFill>
                  <a:srgbClr val="FF0000"/>
                </a:solidFill>
              </a:rPr>
              <a:t>&lt;/bean&gt;</a:t>
            </a:r>
            <a:endParaRPr lang="zh-CN" altLang="en-US">
              <a:solidFill>
                <a:srgbClr val="FF0000"/>
              </a:solidFill>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@ModelAttribute注解</a:t>
            </a:r>
            <a:endParaRPr lang="zh-CN" altLang="en-US"/>
          </a:p>
        </p:txBody>
      </p:sp>
      <p:sp>
        <p:nvSpPr>
          <p:cNvPr id="3" name="内容占位符 2"/>
          <p:cNvSpPr>
            <a:spLocks noGrp="1"/>
          </p:cNvSpPr>
          <p:nvPr>
            <p:ph idx="1"/>
          </p:nvPr>
        </p:nvSpPr>
        <p:spPr/>
        <p:txBody>
          <a:bodyPr/>
          <a:p>
            <a:r>
              <a:rPr lang="zh-CN" altLang="en-US"/>
              <a:t>@ModelAttribute注解</a:t>
            </a:r>
            <a:endParaRPr lang="zh-CN" altLang="en-US"/>
          </a:p>
          <a:p>
            <a:pPr lvl="1"/>
            <a:r>
              <a:rPr lang="zh-CN" altLang="en-US"/>
              <a:t>@ModelAttribute可以将数据直接写入ModelMap而无需手动创建，@ModelAttribute可以在方法入参或方法声明时使用。入参中使用，参数直接写入Model</a:t>
            </a:r>
            <a:endParaRPr lang="zh-CN" altLang="en-US"/>
          </a:p>
          <a:p>
            <a:pPr marL="0" indent="0">
              <a:buNone/>
            </a:pPr>
            <a:endParaRPr lang="zh-CN" altLang="en-US"/>
          </a:p>
          <a:p>
            <a:endParaRPr lang="zh-CN" altLang="en-US"/>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绑定数组或集合类型</a:t>
            </a:r>
            <a:endParaRPr lang="zh-CN" altLang="en-US"/>
          </a:p>
        </p:txBody>
      </p:sp>
      <p:sp>
        <p:nvSpPr>
          <p:cNvPr id="3" name="内容占位符 2"/>
          <p:cNvSpPr>
            <a:spLocks noGrp="1"/>
          </p:cNvSpPr>
          <p:nvPr>
            <p:ph idx="1"/>
          </p:nvPr>
        </p:nvSpPr>
        <p:spPr/>
        <p:txBody>
          <a:bodyPr/>
          <a:p>
            <a:r>
              <a:rPr lang="zh-CN" altLang="en-US"/>
              <a:t>考虑如下几种情况</a:t>
            </a:r>
            <a:endParaRPr lang="zh-CN" altLang="en-US"/>
          </a:p>
          <a:p>
            <a:endParaRPr lang="zh-CN" altLang="en-US"/>
          </a:p>
        </p:txBody>
      </p:sp>
      <p:graphicFrame>
        <p:nvGraphicFramePr>
          <p:cNvPr id="5" name="表格 4"/>
          <p:cNvGraphicFramePr/>
          <p:nvPr/>
        </p:nvGraphicFramePr>
        <p:xfrm>
          <a:off x="227330" y="2460625"/>
          <a:ext cx="8894445" cy="988060"/>
        </p:xfrm>
        <a:graphic>
          <a:graphicData uri="http://schemas.openxmlformats.org/drawingml/2006/table">
            <a:tbl>
              <a:tblPr firstRow="1" bandRow="1">
                <a:tableStyleId>{5C22544A-7EE6-4342-B048-85BDC9FD1C3A}</a:tableStyleId>
              </a:tblPr>
              <a:tblGrid>
                <a:gridCol w="1127125"/>
                <a:gridCol w="819785"/>
                <a:gridCol w="1283335"/>
                <a:gridCol w="1727200"/>
                <a:gridCol w="710565"/>
                <a:gridCol w="1564005"/>
                <a:gridCol w="1662430"/>
              </a:tblGrid>
              <a:tr h="485140">
                <a:tc>
                  <a:txBody>
                    <a:bodyPr/>
                    <a:p>
                      <a:pPr>
                        <a:buNone/>
                      </a:pPr>
                      <a:r>
                        <a:rPr lang="zh-CN" altLang="en-US">
                          <a:solidFill>
                            <a:schemeClr val="bg1"/>
                          </a:solidFill>
                        </a:rPr>
                        <a:t>方法参数中</a:t>
                      </a:r>
                      <a:endParaRPr lang="zh-CN" altLang="en-US">
                        <a:solidFill>
                          <a:schemeClr val="bg1"/>
                        </a:solidFill>
                      </a:endParaRPr>
                    </a:p>
                  </a:txBody>
                  <a:tcPr>
                    <a:solidFill>
                      <a:schemeClr val="accent2"/>
                    </a:solidFill>
                  </a:tcPr>
                </a:tc>
                <a:tc>
                  <a:txBody>
                    <a:bodyPr/>
                    <a:p>
                      <a:pPr>
                        <a:buNone/>
                      </a:pPr>
                      <a:r>
                        <a:rPr lang="en-US" altLang="zh-CN">
                          <a:solidFill>
                            <a:schemeClr val="bg2"/>
                          </a:solidFill>
                        </a:rPr>
                        <a:t>Integer</a:t>
                      </a:r>
                      <a:r>
                        <a:rPr lang="zh-CN" altLang="en-US">
                          <a:solidFill>
                            <a:schemeClr val="bg2"/>
                          </a:solidFill>
                        </a:rPr>
                        <a:t>[]</a:t>
                      </a:r>
                      <a:endParaRPr lang="zh-CN" altLang="en-US">
                        <a:solidFill>
                          <a:schemeClr val="bg2"/>
                        </a:solidFill>
                      </a:endParaRPr>
                    </a:p>
                  </a:txBody>
                  <a:tcPr>
                    <a:solidFill>
                      <a:schemeClr val="accent2"/>
                    </a:solidFill>
                  </a:tcPr>
                </a:tc>
                <a:tc>
                  <a:txBody>
                    <a:bodyPr/>
                    <a:p>
                      <a:pPr>
                        <a:buNone/>
                      </a:pPr>
                      <a:r>
                        <a:rPr lang="zh-CN" altLang="en-US">
                          <a:solidFill>
                            <a:schemeClr val="bg2"/>
                          </a:solidFill>
                        </a:rPr>
                        <a:t>List&lt;Integer&gt;</a:t>
                      </a:r>
                      <a:endParaRPr lang="zh-CN" altLang="en-US">
                        <a:solidFill>
                          <a:schemeClr val="bg2"/>
                        </a:solidFill>
                      </a:endParaRPr>
                    </a:p>
                  </a:txBody>
                  <a:tcPr>
                    <a:solidFill>
                      <a:schemeClr val="accent2"/>
                    </a:solidFill>
                  </a:tcPr>
                </a:tc>
                <a:tc>
                  <a:txBody>
                    <a:bodyPr/>
                    <a:p>
                      <a:pPr>
                        <a:buNone/>
                      </a:pPr>
                      <a:r>
                        <a:rPr lang="zh-CN" altLang="en-US">
                          <a:solidFill>
                            <a:schemeClr val="bg2"/>
                          </a:solidFill>
                        </a:rPr>
                        <a:t>ArrayList&lt;Integer&gt;</a:t>
                      </a:r>
                      <a:endParaRPr lang="zh-CN" altLang="en-US">
                        <a:solidFill>
                          <a:schemeClr val="bg2"/>
                        </a:solidFill>
                      </a:endParaRPr>
                    </a:p>
                  </a:txBody>
                  <a:tcPr>
                    <a:solidFill>
                      <a:schemeClr val="accent2"/>
                    </a:solidFill>
                  </a:tcPr>
                </a:tc>
                <a:tc>
                  <a:txBody>
                    <a:bodyPr/>
                    <a:p>
                      <a:pPr>
                        <a:buNone/>
                      </a:pPr>
                      <a:r>
                        <a:rPr lang="zh-CN" altLang="en-US">
                          <a:solidFill>
                            <a:schemeClr val="bg1"/>
                          </a:solidFill>
                        </a:rPr>
                        <a:t>User[]</a:t>
                      </a:r>
                      <a:endParaRPr lang="zh-CN" altLang="en-US">
                        <a:solidFill>
                          <a:schemeClr val="bg1"/>
                        </a:solidFill>
                      </a:endParaRPr>
                    </a:p>
                  </a:txBody>
                  <a:tcPr>
                    <a:solidFill>
                      <a:schemeClr val="accent2"/>
                    </a:solidFill>
                  </a:tcPr>
                </a:tc>
                <a:tc>
                  <a:txBody>
                    <a:bodyPr/>
                    <a:p>
                      <a:pPr>
                        <a:buNone/>
                      </a:pPr>
                      <a:r>
                        <a:rPr lang="zh-CN" altLang="en-US">
                          <a:solidFill>
                            <a:schemeClr val="bg1"/>
                          </a:solidFill>
                        </a:rPr>
                        <a:t>List&lt;User&gt;</a:t>
                      </a:r>
                      <a:endParaRPr lang="zh-CN" altLang="en-US">
                        <a:solidFill>
                          <a:schemeClr val="bg1"/>
                        </a:solidFill>
                      </a:endParaRPr>
                    </a:p>
                  </a:txBody>
                  <a:tcPr>
                    <a:solidFill>
                      <a:schemeClr val="accent2"/>
                    </a:solidFill>
                  </a:tcPr>
                </a:tc>
                <a:tc>
                  <a:txBody>
                    <a:bodyPr/>
                    <a:p>
                      <a:pPr>
                        <a:buNone/>
                      </a:pPr>
                      <a:r>
                        <a:rPr lang="zh-CN" altLang="en-US">
                          <a:solidFill>
                            <a:schemeClr val="bg1"/>
                          </a:solidFill>
                        </a:rPr>
                        <a:t>ArrayList&lt;User&gt;</a:t>
                      </a:r>
                      <a:endParaRPr lang="zh-CN" altLang="en-US">
                        <a:solidFill>
                          <a:schemeClr val="bg1"/>
                        </a:solidFill>
                      </a:endParaRPr>
                    </a:p>
                  </a:txBody>
                  <a:tcPr>
                    <a:solidFill>
                      <a:schemeClr val="accent2"/>
                    </a:solidFill>
                  </a:tcPr>
                </a:tc>
              </a:tr>
              <a:tr h="502920">
                <a:tc>
                  <a:txBody>
                    <a:bodyPr/>
                    <a:p>
                      <a:pPr>
                        <a:buNone/>
                      </a:pPr>
                      <a:r>
                        <a:rPr lang="zh-CN" altLang="en-US" b="1">
                          <a:solidFill>
                            <a:schemeClr val="bg1"/>
                          </a:solidFill>
                        </a:rPr>
                        <a:t>POJO类中</a:t>
                      </a:r>
                      <a:endParaRPr lang="zh-CN" altLang="en-US" b="1">
                        <a:solidFill>
                          <a:schemeClr val="bg1"/>
                        </a:solidFill>
                      </a:endParaRPr>
                    </a:p>
                  </a:txBody>
                  <a:tcPr>
                    <a:solidFill>
                      <a:schemeClr val="accent2"/>
                    </a:solidFill>
                  </a:tcPr>
                </a:tc>
                <a:tc>
                  <a:txBody>
                    <a:bodyPr/>
                    <a:p>
                      <a:pPr>
                        <a:buNone/>
                      </a:pPr>
                      <a:r>
                        <a:rPr lang="en-US" altLang="zh-CN" sz="1350" b="1">
                          <a:solidFill>
                            <a:schemeClr val="bg2"/>
                          </a:solidFill>
                          <a:sym typeface="+mn-ea"/>
                        </a:rPr>
                        <a:t>Integer</a:t>
                      </a:r>
                      <a:r>
                        <a:rPr lang="zh-CN" altLang="en-US" b="1">
                          <a:solidFill>
                            <a:schemeClr val="bg1"/>
                          </a:solidFill>
                        </a:rPr>
                        <a:t>[]</a:t>
                      </a:r>
                      <a:endParaRPr lang="zh-CN" altLang="en-US" b="1">
                        <a:solidFill>
                          <a:schemeClr val="bg1"/>
                        </a:solidFill>
                      </a:endParaRPr>
                    </a:p>
                  </a:txBody>
                  <a:tcPr>
                    <a:solidFill>
                      <a:schemeClr val="accent2"/>
                    </a:solidFill>
                  </a:tcPr>
                </a:tc>
                <a:tc>
                  <a:txBody>
                    <a:bodyPr/>
                    <a:p>
                      <a:pPr>
                        <a:buNone/>
                      </a:pPr>
                      <a:r>
                        <a:rPr lang="zh-CN" altLang="en-US" b="1">
                          <a:solidFill>
                            <a:schemeClr val="bg1"/>
                          </a:solidFill>
                        </a:rPr>
                        <a:t>List&lt;Integer&gt;</a:t>
                      </a:r>
                      <a:endParaRPr lang="zh-CN" altLang="en-US" b="1">
                        <a:solidFill>
                          <a:schemeClr val="bg1"/>
                        </a:solidFill>
                      </a:endParaRPr>
                    </a:p>
                  </a:txBody>
                  <a:tcPr>
                    <a:solidFill>
                      <a:schemeClr val="accent2"/>
                    </a:solidFill>
                  </a:tcPr>
                </a:tc>
                <a:tc>
                  <a:txBody>
                    <a:bodyPr/>
                    <a:p>
                      <a:pPr>
                        <a:buNone/>
                      </a:pPr>
                      <a:r>
                        <a:rPr lang="zh-CN" altLang="en-US" sz="1350" b="1">
                          <a:solidFill>
                            <a:schemeClr val="bg1"/>
                          </a:solidFill>
                          <a:sym typeface="+mn-ea"/>
                        </a:rPr>
                        <a:t>ArrayList&lt;Integer&gt;</a:t>
                      </a:r>
                      <a:endParaRPr lang="zh-CN" altLang="en-US" sz="1350" b="1">
                        <a:solidFill>
                          <a:schemeClr val="bg1"/>
                        </a:solidFill>
                        <a:sym typeface="+mn-ea"/>
                      </a:endParaRPr>
                    </a:p>
                    <a:p>
                      <a:pPr>
                        <a:buNone/>
                      </a:pPr>
                      <a:endParaRPr lang="zh-CN" altLang="en-US" b="1">
                        <a:solidFill>
                          <a:schemeClr val="bg1"/>
                        </a:solidFill>
                      </a:endParaRPr>
                    </a:p>
                  </a:txBody>
                  <a:tcPr>
                    <a:solidFill>
                      <a:schemeClr val="accent2"/>
                    </a:solidFill>
                  </a:tcPr>
                </a:tc>
                <a:tc>
                  <a:txBody>
                    <a:bodyPr/>
                    <a:p>
                      <a:pPr>
                        <a:buNone/>
                      </a:pPr>
                      <a:r>
                        <a:rPr lang="zh-CN" altLang="en-US" b="1">
                          <a:solidFill>
                            <a:schemeClr val="bg1"/>
                          </a:solidFill>
                        </a:rPr>
                        <a:t>User[]</a:t>
                      </a:r>
                      <a:endParaRPr lang="zh-CN" altLang="en-US" b="1">
                        <a:solidFill>
                          <a:schemeClr val="bg1"/>
                        </a:solidFill>
                      </a:endParaRPr>
                    </a:p>
                  </a:txBody>
                  <a:tcPr>
                    <a:solidFill>
                      <a:schemeClr val="accent2"/>
                    </a:solidFill>
                  </a:tcPr>
                </a:tc>
                <a:tc>
                  <a:txBody>
                    <a:bodyPr/>
                    <a:p>
                      <a:pPr>
                        <a:buNone/>
                      </a:pPr>
                      <a:r>
                        <a:rPr lang="zh-CN" altLang="en-US" b="1">
                          <a:solidFill>
                            <a:schemeClr val="bg1"/>
                          </a:solidFill>
                        </a:rPr>
                        <a:t>ArrayList&lt;User&gt;</a:t>
                      </a:r>
                      <a:endParaRPr lang="zh-CN" altLang="en-US" b="1">
                        <a:solidFill>
                          <a:schemeClr val="bg1"/>
                        </a:solidFill>
                      </a:endParaRPr>
                    </a:p>
                  </a:txBody>
                  <a:tcPr>
                    <a:solidFill>
                      <a:schemeClr val="accent2"/>
                    </a:solidFill>
                  </a:tcPr>
                </a:tc>
                <a:tc>
                  <a:txBody>
                    <a:bodyPr/>
                    <a:p>
                      <a:pPr>
                        <a:buNone/>
                      </a:pPr>
                      <a:r>
                        <a:rPr lang="zh-CN" altLang="en-US" b="1">
                          <a:solidFill>
                            <a:schemeClr val="bg1"/>
                          </a:solidFill>
                        </a:rPr>
                        <a:t>ArrayLlist&lt;User&gt;</a:t>
                      </a:r>
                      <a:endParaRPr lang="zh-CN" altLang="en-US" b="1">
                        <a:solidFill>
                          <a:schemeClr val="bg1"/>
                        </a:solidFill>
                      </a:endParaRPr>
                    </a:p>
                  </a:txBody>
                  <a:tcPr>
                    <a:solidFill>
                      <a:schemeClr val="accent2"/>
                    </a:solidFill>
                  </a:tcPr>
                </a:tc>
              </a:tr>
            </a:tbl>
          </a:graphicData>
        </a:graphic>
      </p:graphicFrame>
      <p:sp>
        <p:nvSpPr>
          <p:cNvPr id="8" name="文本框 7"/>
          <p:cNvSpPr txBox="1"/>
          <p:nvPr/>
        </p:nvSpPr>
        <p:spPr>
          <a:xfrm>
            <a:off x="321310" y="4083050"/>
            <a:ext cx="5713095" cy="368300"/>
          </a:xfrm>
          <a:prstGeom prst="rect">
            <a:avLst/>
          </a:prstGeom>
          <a:noFill/>
        </p:spPr>
        <p:txBody>
          <a:bodyPr wrap="none" rtlCol="0">
            <a:spAutoFit/>
          </a:bodyPr>
          <a:p>
            <a:pPr algn="l"/>
            <a:r>
              <a:rPr lang="zh-CN" altLang="en-US"/>
              <a:t>relaxedQueryChars="[]|{}^&amp;#x5c;&amp;#x60;&amp;quot;&amp;lt;&amp;gt;"</a:t>
            </a:r>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10000"/>
          </a:bodyPr>
          <a:p>
            <a:r>
              <a:rPr lang="zh-CN" altLang="en-US"/>
              <a:t>ModelAndView</a:t>
            </a:r>
            <a:endParaRPr lang="zh-CN" altLang="en-US"/>
          </a:p>
          <a:p>
            <a:pPr lvl="1"/>
            <a:r>
              <a:rPr lang="zh-CN" altLang="en-US"/>
              <a:t>controller方法中定义ModelAndView对象并返回，对象中可添加model数据、指定view。</a:t>
            </a:r>
            <a:endParaRPr lang="zh-CN" altLang="en-US"/>
          </a:p>
          <a:p>
            <a:r>
              <a:rPr lang="en-US" altLang="zh-CN"/>
              <a:t>void</a:t>
            </a:r>
            <a:endParaRPr lang="en-US" altLang="zh-CN"/>
          </a:p>
          <a:p>
            <a:pPr lvl="1"/>
            <a:r>
              <a:rPr lang="zh-CN" altLang="en-US"/>
              <a:t>转发</a:t>
            </a:r>
            <a:endParaRPr lang="zh-CN" altLang="en-US"/>
          </a:p>
          <a:p>
            <a:pPr lvl="1"/>
            <a:r>
              <a:rPr lang="zh-CN" altLang="en-US"/>
              <a:t>重定向</a:t>
            </a:r>
            <a:endParaRPr lang="zh-CN" altLang="en-US"/>
          </a:p>
          <a:p>
            <a:pPr lvl="1"/>
            <a:r>
              <a:rPr lang="en-US" altLang="zh-CN"/>
              <a:t>JSON</a:t>
            </a:r>
            <a:endParaRPr lang="en-US" altLang="zh-CN"/>
          </a:p>
          <a:p>
            <a:pPr lvl="1"/>
            <a:r>
              <a:rPr lang="zh-CN" altLang="en-US"/>
              <a:t>图片</a:t>
            </a:r>
            <a:endParaRPr lang="en-US" altLang="zh-CN"/>
          </a:p>
          <a:p>
            <a:r>
              <a:rPr lang="en-US" altLang="zh-CN"/>
              <a:t>String</a:t>
            </a:r>
            <a:endParaRPr lang="en-US" altLang="zh-CN"/>
          </a:p>
          <a:p>
            <a:pPr lvl="1"/>
            <a:r>
              <a:rPr lang="zh-CN" altLang="en-US"/>
              <a:t>转发</a:t>
            </a:r>
            <a:endParaRPr lang="zh-CN" altLang="en-US"/>
          </a:p>
          <a:p>
            <a:pPr lvl="1"/>
            <a:r>
              <a:rPr lang="zh-CN" altLang="en-US"/>
              <a:t>重定向</a:t>
            </a:r>
            <a:endParaRPr lang="en-US" altLang="zh-CN"/>
          </a:p>
          <a:p>
            <a:r>
              <a:rPr lang="en-US" altLang="zh-CN"/>
              <a:t>Json</a:t>
            </a:r>
            <a:endParaRPr lang="en-US" altLang="zh-CN"/>
          </a:p>
          <a:p>
            <a:pPr lvl="1"/>
            <a:r>
              <a:rPr lang="en-US" altLang="zh-CN"/>
              <a:t>如果需要springMVC支持json，必须加入json的处理jar</a:t>
            </a:r>
            <a:r>
              <a:rPr lang="zh-CN" altLang="en-US"/>
              <a:t>，</a:t>
            </a:r>
            <a:r>
              <a:rPr lang="en-US" altLang="zh-CN"/>
              <a:t>SpringMVC</a:t>
            </a:r>
            <a:r>
              <a:rPr lang="zh-CN" altLang="en-US"/>
              <a:t>默认</a:t>
            </a:r>
            <a:r>
              <a:rPr lang="en-US" altLang="zh-CN"/>
              <a:t>使用Jackson这个jar，使用注解驱动</a:t>
            </a:r>
            <a:r>
              <a:rPr lang="en-US" altLang="zh-CN">
                <a:solidFill>
                  <a:srgbClr val="FF0000"/>
                </a:solidFill>
              </a:rPr>
              <a:t>&lt;mvc:annotation-driven /&gt;</a:t>
            </a:r>
            <a:endParaRPr lang="en-US" altLang="zh-CN">
              <a:solidFill>
                <a:srgbClr val="FF0000"/>
              </a:solidFill>
            </a:endParaRPr>
          </a:p>
        </p:txBody>
      </p:sp>
      <p:sp>
        <p:nvSpPr>
          <p:cNvPr id="3" name="标题 2"/>
          <p:cNvSpPr>
            <a:spLocks noGrp="1"/>
          </p:cNvSpPr>
          <p:nvPr>
            <p:ph type="title"/>
          </p:nvPr>
        </p:nvSpPr>
        <p:spPr/>
        <p:txBody>
          <a:bodyPr/>
          <a:p>
            <a:r>
              <a:rPr lang="zh-CN" altLang="en-US"/>
              <a:t>Controller方法的返回值</a:t>
            </a:r>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@RequestBody</a:t>
            </a:r>
            <a:r>
              <a:rPr lang="zh-CN" altLang="zh-CN"/>
              <a:t>注解</a:t>
            </a:r>
            <a:endParaRPr lang="zh-CN" altLang="zh-CN"/>
          </a:p>
        </p:txBody>
      </p:sp>
      <p:sp>
        <p:nvSpPr>
          <p:cNvPr id="3" name="内容占位符 2"/>
          <p:cNvSpPr>
            <a:spLocks noGrp="1"/>
          </p:cNvSpPr>
          <p:nvPr>
            <p:ph idx="1"/>
          </p:nvPr>
        </p:nvSpPr>
        <p:spPr>
          <a:xfrm>
            <a:off x="670560" y="897255"/>
            <a:ext cx="7886700" cy="4351338"/>
          </a:xfrm>
        </p:spPr>
        <p:txBody>
          <a:bodyPr/>
          <a:p>
            <a:r>
              <a:rPr lang="zh-CN" altLang="en-US"/>
              <a:t>前端</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服务器端</a:t>
            </a:r>
            <a:endParaRPr lang="zh-CN" altLang="en-US"/>
          </a:p>
        </p:txBody>
      </p:sp>
      <p:sp>
        <p:nvSpPr>
          <p:cNvPr id="4" name="文本框 3"/>
          <p:cNvSpPr txBox="1"/>
          <p:nvPr/>
        </p:nvSpPr>
        <p:spPr>
          <a:xfrm>
            <a:off x="791845" y="1337310"/>
            <a:ext cx="7581900" cy="2430145"/>
          </a:xfrm>
          <a:prstGeom prst="rect">
            <a:avLst/>
          </a:prstGeom>
          <a:noFill/>
          <a:ln>
            <a:solidFill>
              <a:srgbClr val="00B0F0"/>
            </a:solidFill>
          </a:ln>
        </p:spPr>
        <p:txBody>
          <a:bodyPr wrap="square" rtlCol="0">
            <a:spAutoFit/>
          </a:bodyPr>
          <a:p>
            <a:r>
              <a:rPr lang="zh-CN" altLang="en-US" sz="800" b="1"/>
              <a:t>    $.ajax({</a:t>
            </a:r>
            <a:endParaRPr lang="zh-CN" altLang="en-US" sz="800" b="1"/>
          </a:p>
          <a:p>
            <a:r>
              <a:rPr lang="zh-CN" altLang="en-US" sz="800" b="1"/>
              <a:t>       </a:t>
            </a:r>
            <a:r>
              <a:rPr lang="zh-CN" altLang="en-US" sz="800" b="1">
                <a:solidFill>
                  <a:srgbClr val="FF0000"/>
                </a:solidFill>
              </a:rPr>
              <a:t> </a:t>
            </a:r>
            <a:r>
              <a:rPr lang="en-US" altLang="zh-CN" sz="800" b="1">
                <a:solidFill>
                  <a:srgbClr val="FF0000"/>
                </a:solidFill>
              </a:rPr>
              <a:t>type</a:t>
            </a:r>
            <a:r>
              <a:rPr lang="zh-CN" altLang="en-US" sz="800" b="1">
                <a:solidFill>
                  <a:srgbClr val="FF0000"/>
                </a:solidFill>
              </a:rPr>
              <a:t>: "post",</a:t>
            </a:r>
            <a:endParaRPr lang="zh-CN" altLang="en-US" sz="800" b="1">
              <a:solidFill>
                <a:srgbClr val="FF0000"/>
              </a:solidFill>
            </a:endParaRPr>
          </a:p>
          <a:p>
            <a:r>
              <a:rPr lang="zh-CN" altLang="en-US" sz="800" b="1"/>
              <a:t>        url:"http://localhost:8787/SpringMVC/user/getUser",</a:t>
            </a:r>
            <a:endParaRPr lang="zh-CN" altLang="en-US" sz="800" b="1"/>
          </a:p>
          <a:p>
            <a:r>
              <a:rPr lang="zh-CN" altLang="en-US" sz="800" b="1"/>
              <a:t>       </a:t>
            </a:r>
            <a:r>
              <a:rPr lang="zh-CN" altLang="en-US" sz="800" b="1">
                <a:solidFill>
                  <a:srgbClr val="FF0000"/>
                </a:solidFill>
              </a:rPr>
              <a:t> contentType:"application/json;charset=utf-8",</a:t>
            </a:r>
            <a:endParaRPr lang="zh-CN" altLang="en-US" sz="800" b="1">
              <a:solidFill>
                <a:srgbClr val="FF0000"/>
              </a:solidFill>
            </a:endParaRPr>
          </a:p>
          <a:p>
            <a:r>
              <a:rPr lang="zh-CN" altLang="en-US" sz="800" b="1"/>
              <a:t>        data: </a:t>
            </a:r>
            <a:r>
              <a:rPr lang="zh-CN" altLang="en-US" sz="800" b="1">
                <a:solidFill>
                  <a:srgbClr val="FF0000"/>
                </a:solidFill>
              </a:rPr>
              <a:t>JSON.stringify</a:t>
            </a:r>
            <a:r>
              <a:rPr lang="zh-CN" altLang="en-US" sz="800" b="1"/>
              <a:t>({</a:t>
            </a:r>
            <a:endParaRPr lang="zh-CN" altLang="en-US" sz="800" b="1"/>
          </a:p>
          <a:p>
            <a:r>
              <a:rPr lang="zh-CN" altLang="en-US" sz="800" b="1"/>
              <a:t>            users: [{</a:t>
            </a:r>
            <a:endParaRPr lang="zh-CN" altLang="en-US" sz="800" b="1"/>
          </a:p>
          <a:p>
            <a:r>
              <a:rPr lang="zh-CN" altLang="en-US" sz="800" b="1"/>
              <a:t>                userName: "Tom",</a:t>
            </a:r>
            <a:endParaRPr lang="zh-CN" altLang="en-US" sz="800" b="1"/>
          </a:p>
          <a:p>
            <a:r>
              <a:rPr lang="zh-CN" altLang="en-US" sz="800" b="1"/>
              <a:t>                userPwd: "123"</a:t>
            </a:r>
            <a:endParaRPr lang="zh-CN" altLang="en-US" sz="800" b="1"/>
          </a:p>
          <a:p>
            <a:r>
              <a:rPr lang="zh-CN" altLang="en-US" sz="800" b="1"/>
              <a:t>            }, {</a:t>
            </a:r>
            <a:endParaRPr lang="zh-CN" altLang="en-US" sz="800" b="1"/>
          </a:p>
          <a:p>
            <a:r>
              <a:rPr lang="zh-CN" altLang="en-US" sz="800" b="1"/>
              <a:t>                userName: "Jack",</a:t>
            </a:r>
            <a:endParaRPr lang="zh-CN" altLang="en-US" sz="800" b="1"/>
          </a:p>
          <a:p>
            <a:r>
              <a:rPr lang="zh-CN" altLang="en-US" sz="800" b="1"/>
              <a:t>                userPwd: "321"</a:t>
            </a:r>
            <a:endParaRPr lang="zh-CN" altLang="en-US" sz="800" b="1"/>
          </a:p>
          <a:p>
            <a:r>
              <a:rPr lang="zh-CN" altLang="en-US" sz="800" b="1"/>
              <a:t>            }],</a:t>
            </a:r>
            <a:endParaRPr lang="zh-CN" altLang="en-US" sz="800" b="1"/>
          </a:p>
          <a:p>
            <a:r>
              <a:rPr lang="zh-CN" altLang="en-US" sz="800" b="1"/>
              <a:t>            address: "中国",</a:t>
            </a:r>
            <a:endParaRPr lang="zh-CN" altLang="en-US" sz="800" b="1"/>
          </a:p>
          <a:p>
            <a:r>
              <a:rPr lang="zh-CN" altLang="en-US" sz="800" b="1"/>
              <a:t>            count: 2</a:t>
            </a:r>
            <a:endParaRPr lang="zh-CN" altLang="en-US" sz="800" b="1"/>
          </a:p>
          <a:p>
            <a:r>
              <a:rPr lang="zh-CN" altLang="en-US" sz="800" b="1"/>
              <a:t>        }),</a:t>
            </a:r>
            <a:endParaRPr lang="zh-CN" altLang="en-US" sz="800" b="1"/>
          </a:p>
          <a:p>
            <a:r>
              <a:rPr lang="zh-CN" altLang="en-US" sz="800" b="1"/>
              <a:t>        success: function (data) {</a:t>
            </a:r>
            <a:endParaRPr lang="zh-CN" altLang="en-US" sz="800" b="1"/>
          </a:p>
          <a:p>
            <a:r>
              <a:rPr lang="zh-CN" altLang="en-US" sz="800" b="1"/>
              <a:t>            console.log(data);</a:t>
            </a:r>
            <a:endParaRPr lang="zh-CN" altLang="en-US" sz="800" b="1"/>
          </a:p>
          <a:p>
            <a:r>
              <a:rPr lang="zh-CN" altLang="en-US" sz="800" b="1"/>
              <a:t>        }</a:t>
            </a:r>
            <a:endParaRPr lang="zh-CN" altLang="en-US" sz="800" b="1"/>
          </a:p>
          <a:p>
            <a:r>
              <a:rPr lang="zh-CN" altLang="en-US" sz="800" b="1"/>
              <a:t>    });</a:t>
            </a:r>
            <a:endParaRPr lang="zh-CN" altLang="en-US" sz="800" b="1"/>
          </a:p>
        </p:txBody>
      </p:sp>
      <p:sp>
        <p:nvSpPr>
          <p:cNvPr id="5" name="文本框 4"/>
          <p:cNvSpPr txBox="1"/>
          <p:nvPr/>
        </p:nvSpPr>
        <p:spPr>
          <a:xfrm>
            <a:off x="791845" y="4339590"/>
            <a:ext cx="7675880" cy="1198880"/>
          </a:xfrm>
          <a:prstGeom prst="rect">
            <a:avLst/>
          </a:prstGeom>
          <a:noFill/>
          <a:ln>
            <a:solidFill>
              <a:srgbClr val="00B0F0"/>
            </a:solidFill>
          </a:ln>
        </p:spPr>
        <p:txBody>
          <a:bodyPr wrap="square" rtlCol="0">
            <a:spAutoFit/>
          </a:bodyPr>
          <a:p>
            <a:r>
              <a:rPr lang="zh-CN" altLang="en-US" sz="1200"/>
              <a:t>@RequestMapping("getUser")</a:t>
            </a:r>
            <a:endParaRPr lang="zh-CN" altLang="en-US" sz="1200"/>
          </a:p>
          <a:p>
            <a:r>
              <a:rPr lang="zh-CN" altLang="en-US" sz="1200"/>
              <a:t>@ResponseBody</a:t>
            </a:r>
            <a:endParaRPr lang="zh-CN" altLang="en-US" sz="1200"/>
          </a:p>
          <a:p>
            <a:r>
              <a:rPr lang="zh-CN" altLang="en-US" sz="1200"/>
              <a:t>public QueryParam getUser(</a:t>
            </a:r>
            <a:r>
              <a:rPr lang="zh-CN" altLang="en-US" sz="1200">
                <a:solidFill>
                  <a:srgbClr val="FF0000"/>
                </a:solidFill>
              </a:rPr>
              <a:t>@RequestBody</a:t>
            </a:r>
            <a:r>
              <a:rPr lang="zh-CN" altLang="en-US" sz="1200"/>
              <a:t> QueryParam queryParam) {</a:t>
            </a:r>
            <a:endParaRPr lang="zh-CN" altLang="en-US" sz="1200"/>
          </a:p>
          <a:p>
            <a:r>
              <a:rPr lang="zh-CN" altLang="en-US" sz="1200"/>
              <a:t>        System.out.println(queryParam);</a:t>
            </a:r>
            <a:endParaRPr lang="zh-CN" altLang="en-US" sz="1200"/>
          </a:p>
          <a:p>
            <a:r>
              <a:rPr lang="zh-CN" altLang="en-US" sz="1200"/>
              <a:t>        return queryParam;</a:t>
            </a:r>
            <a:endParaRPr lang="zh-CN" altLang="en-US" sz="1200"/>
          </a:p>
          <a:p>
            <a:r>
              <a:rPr lang="zh-CN" altLang="en-US" sz="1200"/>
              <a:t>}</a:t>
            </a:r>
            <a:endParaRPr lang="zh-CN" altLang="en-US" sz="1200"/>
          </a:p>
        </p:txBody>
      </p:sp>
      <p:sp>
        <p:nvSpPr>
          <p:cNvPr id="6" name="左右箭头 5"/>
          <p:cNvSpPr/>
          <p:nvPr/>
        </p:nvSpPr>
        <p:spPr>
          <a:xfrm rot="2040000">
            <a:off x="1687195" y="3644900"/>
            <a:ext cx="3409315" cy="133985"/>
          </a:xfrm>
          <a:prstGeom prst="lef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673735" y="5767070"/>
            <a:ext cx="7828915" cy="922020"/>
          </a:xfrm>
          <a:prstGeom prst="rect">
            <a:avLst/>
          </a:prstGeom>
          <a:noFill/>
        </p:spPr>
        <p:txBody>
          <a:bodyPr wrap="square" rtlCol="0">
            <a:spAutoFit/>
          </a:bodyPr>
          <a:p>
            <a:r>
              <a:rPr lang="zh-CN" altLang="en-US">
                <a:solidFill>
                  <a:srgbClr val="FF0000"/>
                </a:solidFill>
              </a:rPr>
              <a:t>当前端的</a:t>
            </a:r>
            <a:r>
              <a:rPr lang="en-US" altLang="zh-CN">
                <a:solidFill>
                  <a:srgbClr val="FF0000"/>
                </a:solidFill>
              </a:rPr>
              <a:t>JSON</a:t>
            </a:r>
            <a:r>
              <a:rPr lang="zh-CN" altLang="en-US">
                <a:solidFill>
                  <a:srgbClr val="FF0000"/>
                </a:solidFill>
              </a:rPr>
              <a:t>对象要传递到服务端时在服务端使用该注解接收</a:t>
            </a:r>
            <a:r>
              <a:rPr lang="en-US" altLang="zh-CN">
                <a:solidFill>
                  <a:srgbClr val="FF0000"/>
                </a:solidFill>
              </a:rPr>
              <a:t>JSON</a:t>
            </a:r>
            <a:r>
              <a:rPr lang="zh-CN" altLang="en-US">
                <a:solidFill>
                  <a:srgbClr val="FF0000"/>
                </a:solidFill>
              </a:rPr>
              <a:t>对象，一个请求可以有多个</a:t>
            </a:r>
            <a:r>
              <a:rPr lang="en-US" altLang="zh-CN">
                <a:solidFill>
                  <a:srgbClr val="FF0000"/>
                </a:solidFill>
              </a:rPr>
              <a:t>@RequestParam</a:t>
            </a:r>
            <a:r>
              <a:rPr lang="zh-CN" altLang="en-US">
                <a:solidFill>
                  <a:srgbClr val="FF0000"/>
                </a:solidFill>
              </a:rPr>
              <a:t>但是只能有一个</a:t>
            </a:r>
            <a:r>
              <a:rPr lang="en-US" altLang="zh-CN">
                <a:solidFill>
                  <a:srgbClr val="FF0000"/>
                </a:solidFill>
              </a:rPr>
              <a:t>@RequestBody,</a:t>
            </a:r>
            <a:r>
              <a:rPr lang="zh-CN" altLang="en-US">
                <a:solidFill>
                  <a:srgbClr val="FF0000"/>
                </a:solidFill>
              </a:rPr>
              <a:t>因为一个请求只有一个请求体！</a:t>
            </a:r>
            <a:endParaRPr lang="zh-CN" altLang="en-US">
              <a:solidFill>
                <a:srgbClr val="FF0000"/>
              </a:solidFill>
            </a:endParaRP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关于使用</a:t>
            </a:r>
            <a:r>
              <a:rPr lang="en-US" altLang="zh-CN"/>
              <a:t>SpringMVC</a:t>
            </a:r>
            <a:r>
              <a:rPr lang="zh-CN" altLang="en-US"/>
              <a:t>静态资源无法访问的问题</a:t>
            </a:r>
            <a:endParaRPr lang="zh-CN" altLang="en-US"/>
          </a:p>
        </p:txBody>
      </p:sp>
      <p:sp>
        <p:nvSpPr>
          <p:cNvPr id="3" name="内容占位符 2"/>
          <p:cNvSpPr>
            <a:spLocks noGrp="1"/>
          </p:cNvSpPr>
          <p:nvPr>
            <p:ph idx="1"/>
          </p:nvPr>
        </p:nvSpPr>
        <p:spPr/>
        <p:txBody>
          <a:bodyPr/>
          <a:p>
            <a:r>
              <a:rPr lang="zh-CN" altLang="en-US"/>
              <a:t>在</a:t>
            </a:r>
            <a:r>
              <a:rPr lang="en-US" altLang="zh-CN"/>
              <a:t>SpringMVC</a:t>
            </a:r>
            <a:r>
              <a:rPr lang="zh-CN" altLang="en-US"/>
              <a:t>配置文件</a:t>
            </a:r>
            <a:r>
              <a:rPr lang="zh-CN" altLang="en-US"/>
              <a:t>中配置</a:t>
            </a:r>
            <a:endParaRPr lang="zh-CN" altLang="en-US"/>
          </a:p>
          <a:p>
            <a:pPr lvl="1"/>
            <a:r>
              <a:rPr lang="zh-CN" altLang="en-US"/>
              <a:t>&lt;mvc:default-servlet-handler/&gt;</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回顾MVC架构</a:t>
            </a:r>
            <a:endParaRPr lang="zh-CN" altLang="en-US"/>
          </a:p>
        </p:txBody>
      </p:sp>
      <p:pic>
        <p:nvPicPr>
          <p:cNvPr id="4" name="图片 1"/>
          <p:cNvPicPr>
            <a:picLocks noChangeAspect="1"/>
          </p:cNvPicPr>
          <p:nvPr>
            <p:ph idx="1"/>
          </p:nvPr>
        </p:nvPicPr>
        <p:blipFill>
          <a:blip r:embed="rId1"/>
          <a:stretch>
            <a:fillRect/>
          </a:stretch>
        </p:blipFill>
        <p:spPr>
          <a:xfrm>
            <a:off x="1380490" y="2276475"/>
            <a:ext cx="6826250" cy="3187700"/>
          </a:xfrm>
          <a:prstGeom prst="rect">
            <a:avLst/>
          </a:prstGeom>
        </p:spPr>
      </p:pic>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sz="1600"/>
              <a:t>POST请求：SpringMVC提供的CharacterEncodingFilter过滤器</a:t>
            </a:r>
            <a:endParaRPr lang="zh-CN" altLang="en-US" sz="1600"/>
          </a:p>
          <a:p>
            <a:pPr marL="457200" lvl="3" indent="0">
              <a:buNone/>
            </a:pPr>
            <a:r>
              <a:rPr lang="en-US" altLang="zh-CN" sz="1200"/>
              <a:t>	</a:t>
            </a:r>
            <a:r>
              <a:rPr lang="zh-CN" altLang="en-US" sz="1200"/>
              <a:t>&lt;filter&gt;</a:t>
            </a:r>
            <a:endParaRPr lang="zh-CN" altLang="en-US" sz="1200"/>
          </a:p>
          <a:p>
            <a:pPr marL="457200" lvl="3" indent="0">
              <a:buNone/>
            </a:pPr>
            <a:r>
              <a:rPr lang="zh-CN" altLang="en-US" sz="1200"/>
              <a:t>		&lt;filter-name&gt;encodingFilter&lt;/filter-name&gt;</a:t>
            </a:r>
            <a:endParaRPr lang="zh-CN" altLang="en-US" sz="1200"/>
          </a:p>
          <a:p>
            <a:pPr marL="457200" lvl="3" indent="0">
              <a:buNone/>
            </a:pPr>
            <a:r>
              <a:rPr lang="zh-CN" altLang="en-US" sz="1200"/>
              <a:t>		&lt;filter-class&gt;org.springframework.web.filter.CharacterEncodingFilter&lt;/filter-class&gt;</a:t>
            </a:r>
            <a:endParaRPr lang="zh-CN" altLang="en-US" sz="1200"/>
          </a:p>
          <a:p>
            <a:pPr marL="457200" lvl="3" indent="0">
              <a:buNone/>
            </a:pPr>
            <a:r>
              <a:rPr lang="zh-CN" altLang="en-US" sz="1200"/>
              <a:t>		&lt;init-param&gt;</a:t>
            </a:r>
            <a:endParaRPr lang="zh-CN" altLang="en-US" sz="1200"/>
          </a:p>
          <a:p>
            <a:pPr marL="457200" lvl="3" indent="0">
              <a:buNone/>
            </a:pPr>
            <a:r>
              <a:rPr lang="zh-CN" altLang="en-US" sz="1200"/>
              <a:t>			&lt;param-name&gt;encoding&lt;/param-name&gt;</a:t>
            </a:r>
            <a:endParaRPr lang="zh-CN" altLang="en-US" sz="1200"/>
          </a:p>
          <a:p>
            <a:pPr marL="457200" lvl="3" indent="0">
              <a:buNone/>
            </a:pPr>
            <a:r>
              <a:rPr lang="zh-CN" altLang="en-US" sz="1200"/>
              <a:t>			&lt;param-value&gt;UTF-8&lt;/param-value&gt;</a:t>
            </a:r>
            <a:endParaRPr lang="zh-CN" altLang="en-US" sz="1200"/>
          </a:p>
          <a:p>
            <a:pPr marL="457200" lvl="3" indent="0">
              <a:buNone/>
            </a:pPr>
            <a:r>
              <a:rPr lang="zh-CN" altLang="en-US" sz="1200"/>
              <a:t>		&lt;/init-param&gt;</a:t>
            </a:r>
            <a:endParaRPr lang="zh-CN" altLang="en-US" sz="1200"/>
          </a:p>
          <a:p>
            <a:pPr marL="457200" lvl="3" indent="0">
              <a:buNone/>
            </a:pPr>
            <a:r>
              <a:rPr lang="zh-CN" altLang="en-US" sz="1200"/>
              <a:t>	&lt;/filter&gt;</a:t>
            </a:r>
            <a:endParaRPr lang="zh-CN" altLang="en-US" sz="1200"/>
          </a:p>
          <a:p>
            <a:pPr marL="457200" lvl="3" indent="0">
              <a:buNone/>
            </a:pPr>
            <a:r>
              <a:rPr lang="zh-CN" altLang="en-US" sz="1200"/>
              <a:t>	&lt;filter-mapping&gt;</a:t>
            </a:r>
            <a:endParaRPr lang="zh-CN" altLang="en-US" sz="1200"/>
          </a:p>
          <a:p>
            <a:pPr marL="457200" lvl="3" indent="0">
              <a:buNone/>
            </a:pPr>
            <a:r>
              <a:rPr lang="zh-CN" altLang="en-US" sz="1200"/>
              <a:t>		&lt;filter-name&gt;encodingFilter&lt;/filter-name&gt;</a:t>
            </a:r>
            <a:endParaRPr lang="zh-CN" altLang="en-US" sz="1200"/>
          </a:p>
          <a:p>
            <a:pPr marL="457200" lvl="3" indent="0">
              <a:buNone/>
            </a:pPr>
            <a:r>
              <a:rPr lang="zh-CN" altLang="en-US" sz="1200"/>
              <a:t>		&lt;url-pattern&gt;/*&lt;/url-pattern&gt;		</a:t>
            </a:r>
            <a:endParaRPr lang="zh-CN" altLang="en-US" sz="1200"/>
          </a:p>
          <a:p>
            <a:pPr marL="457200" lvl="3" indent="0">
              <a:buNone/>
            </a:pPr>
            <a:r>
              <a:rPr lang="zh-CN" altLang="en-US" sz="1200"/>
              <a:t>	&lt;/filter-mapping&gt;</a:t>
            </a:r>
            <a:endParaRPr lang="zh-CN" altLang="en-US" sz="1200"/>
          </a:p>
        </p:txBody>
      </p:sp>
      <p:sp>
        <p:nvSpPr>
          <p:cNvPr id="3" name="标题 2"/>
          <p:cNvSpPr>
            <a:spLocks noGrp="1"/>
          </p:cNvSpPr>
          <p:nvPr>
            <p:ph type="title"/>
          </p:nvPr>
        </p:nvSpPr>
        <p:spPr/>
        <p:txBody>
          <a:bodyPr/>
          <a:p>
            <a:r>
              <a:rPr lang="en-US" altLang="zh-CN"/>
              <a:t>SpringMVC</a:t>
            </a:r>
            <a:r>
              <a:rPr lang="zh-CN" altLang="en-US"/>
              <a:t>中</a:t>
            </a:r>
            <a:r>
              <a:rPr lang="zh-CN" altLang="en-US"/>
              <a:t>乱码问题的处理</a:t>
            </a:r>
            <a:endParaRPr lang="zh-CN" altLang="en-US"/>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39420" y="1786255"/>
            <a:ext cx="8619490" cy="4359275"/>
          </a:xfrm>
        </p:spPr>
        <p:txBody>
          <a:bodyPr/>
          <a:p>
            <a:r>
              <a:rPr lang="zh-CN" altLang="en-US"/>
              <a:t>自定义异常处理器</a:t>
            </a:r>
            <a:endParaRPr lang="zh-CN" altLang="en-US"/>
          </a:p>
          <a:p>
            <a:pPr lvl="1"/>
            <a:r>
              <a:rPr lang="zh-CN" altLang="en-US"/>
              <a:t>实现HandlerExceptionResolver 接口（使用时将其注册为</a:t>
            </a:r>
            <a:r>
              <a:rPr lang="en-US" altLang="zh-CN"/>
              <a:t>bean</a:t>
            </a:r>
            <a:r>
              <a:rPr lang="zh-CN" altLang="en-US"/>
              <a:t>即可</a:t>
            </a:r>
            <a:r>
              <a:rPr lang="zh-CN" altLang="en-US"/>
              <a:t>）</a:t>
            </a:r>
            <a:endParaRPr lang="zh-CN" altLang="en-US"/>
          </a:p>
          <a:p>
            <a:r>
              <a:rPr lang="zh-CN" altLang="en-US"/>
              <a:t>简单异常处理器</a:t>
            </a:r>
            <a:endParaRPr lang="zh-CN" altLang="en-US"/>
          </a:p>
          <a:p>
            <a:pPr lvl="1"/>
            <a:r>
              <a:rPr lang="zh-CN" altLang="en-US" sz="2000"/>
              <a:t>内置的</a:t>
            </a:r>
            <a:r>
              <a:rPr lang="zh-CN" altLang="en-US"/>
              <a:t>SimpleMappingExceptionResolver</a:t>
            </a:r>
            <a:endParaRPr lang="zh-CN" altLang="en-US"/>
          </a:p>
          <a:p>
            <a:pPr lvl="2"/>
            <a:r>
              <a:rPr lang="zh-CN" altLang="en-US"/>
              <a:t>异常处理页面通过内置exception对象可以获取异常相关信息，适合全局处理简单异常‘</a:t>
            </a:r>
            <a:endParaRPr lang="zh-CN" altLang="en-US"/>
          </a:p>
          <a:p>
            <a:pPr marL="685800" lvl="2" indent="0">
              <a:buNone/>
            </a:pPr>
            <a:endParaRPr lang="en-US" altLang="zh-CN"/>
          </a:p>
        </p:txBody>
      </p:sp>
      <p:sp>
        <p:nvSpPr>
          <p:cNvPr id="3" name="标题 2"/>
          <p:cNvSpPr>
            <a:spLocks noGrp="1"/>
          </p:cNvSpPr>
          <p:nvPr>
            <p:ph type="title"/>
          </p:nvPr>
        </p:nvSpPr>
        <p:spPr/>
        <p:txBody>
          <a:bodyPr/>
          <a:p>
            <a:r>
              <a:rPr lang="zh-CN" altLang="en-US"/>
              <a:t>异常处理器</a:t>
            </a:r>
            <a:endParaRPr lang="zh-CN" altLang="en-US"/>
          </a:p>
        </p:txBody>
      </p:sp>
      <p:sp>
        <p:nvSpPr>
          <p:cNvPr id="4" name="文本框 3"/>
          <p:cNvSpPr txBox="1"/>
          <p:nvPr/>
        </p:nvSpPr>
        <p:spPr>
          <a:xfrm>
            <a:off x="258445" y="3677285"/>
            <a:ext cx="8982075" cy="2861310"/>
          </a:xfrm>
          <a:prstGeom prst="rect">
            <a:avLst/>
          </a:prstGeom>
          <a:noFill/>
          <a:ln w="12700" cmpd="sng">
            <a:solidFill>
              <a:srgbClr val="00B0F0">
                <a:alpha val="90000"/>
              </a:srgbClr>
            </a:solidFill>
            <a:prstDash val="solid"/>
          </a:ln>
        </p:spPr>
        <p:txBody>
          <a:bodyPr wrap="square" rtlCol="0">
            <a:spAutoFit/>
          </a:bodyPr>
          <a:p>
            <a:r>
              <a:rPr lang="zh-CN" altLang="en-US"/>
              <a:t>&lt;bean class="org.springframework.web.servlet.handler.SimpleMappingExceptionResolver"&gt;</a:t>
            </a:r>
            <a:endParaRPr lang="zh-CN" altLang="en-US"/>
          </a:p>
          <a:p>
            <a:r>
              <a:rPr lang="zh-CN" altLang="en-US"/>
              <a:t>		&lt;property name="exceptionMappings"&gt;</a:t>
            </a:r>
            <a:endParaRPr lang="zh-CN" altLang="en-US"/>
          </a:p>
          <a:p>
            <a:r>
              <a:rPr lang="zh-CN" altLang="en-US"/>
              <a:t>			&lt;props&gt;</a:t>
            </a:r>
            <a:endParaRPr lang="zh-CN" altLang="en-US"/>
          </a:p>
          <a:p>
            <a:r>
              <a:rPr lang="en-US" altLang="zh-CN"/>
              <a:t>				</a:t>
            </a:r>
            <a:r>
              <a:rPr lang="zh-CN" altLang="en-US"/>
              <a:t>&lt;!--标签中写的是异常的逻辑视图名--&gt;</a:t>
            </a:r>
            <a:endParaRPr lang="zh-CN" altLang="en-US"/>
          </a:p>
          <a:p>
            <a:r>
              <a:rPr lang="zh-CN" altLang="en-US"/>
              <a:t>				&lt;prop key="java.lang.Exception"&gt;fail&lt;/prop&gt;</a:t>
            </a:r>
            <a:endParaRPr lang="zh-CN" altLang="en-US"/>
          </a:p>
          <a:p>
            <a:endParaRPr lang="zh-CN" altLang="en-US"/>
          </a:p>
          <a:p>
            <a:r>
              <a:rPr lang="zh-CN" altLang="en-US"/>
              <a:t>			&lt;/props&gt;</a:t>
            </a:r>
            <a:endParaRPr lang="zh-CN" altLang="en-US"/>
          </a:p>
          <a:p>
            <a:r>
              <a:rPr lang="zh-CN" altLang="en-US"/>
              <a:t>		&lt;/property&gt;</a:t>
            </a:r>
            <a:endParaRPr lang="zh-CN" altLang="en-US"/>
          </a:p>
          <a:p>
            <a:r>
              <a:rPr lang="zh-CN" altLang="en-US"/>
              <a:t>&lt;/bean&gt;</a:t>
            </a:r>
            <a:endParaRPr lang="zh-CN" altLang="en-US"/>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520700" y="991235"/>
            <a:ext cx="8615680" cy="5804535"/>
          </a:xfrm>
        </p:spPr>
        <p:txBody>
          <a:bodyPr>
            <a:normAutofit/>
          </a:bodyPr>
          <a:p>
            <a:r>
              <a:rPr lang="zh-CN" altLang="en-US"/>
              <a:t>添加</a:t>
            </a:r>
            <a:r>
              <a:rPr lang="en-US" altLang="zh-CN"/>
              <a:t>jar</a:t>
            </a:r>
            <a:r>
              <a:rPr lang="zh-CN" altLang="en-US"/>
              <a:t>包</a:t>
            </a:r>
            <a:endParaRPr lang="zh-CN" altLang="en-US"/>
          </a:p>
          <a:p>
            <a:pPr lvl="1"/>
            <a:r>
              <a:rPr lang="zh-CN" altLang="en-US"/>
              <a:t>commons-io.jar	</a:t>
            </a:r>
            <a:endParaRPr lang="zh-CN" altLang="en-US"/>
          </a:p>
          <a:p>
            <a:pPr lvl="1"/>
            <a:r>
              <a:rPr lang="zh-CN" altLang="en-US"/>
              <a:t>commons-fileupload.jar</a:t>
            </a:r>
            <a:endParaRPr lang="zh-CN" altLang="en-US"/>
          </a:p>
          <a:p>
            <a:r>
              <a:rPr lang="zh-CN" altLang="en-US"/>
              <a:t>配置上传解析器</a:t>
            </a:r>
            <a:endParaRPr lang="zh-CN" altLang="en-US"/>
          </a:p>
          <a:p>
            <a:endParaRPr lang="zh-CN" altLang="en-US"/>
          </a:p>
          <a:p>
            <a:endParaRPr lang="zh-CN" altLang="en-US"/>
          </a:p>
          <a:p>
            <a:endParaRPr lang="zh-CN" altLang="en-US"/>
          </a:p>
          <a:p>
            <a:endParaRPr lang="zh-CN" altLang="en-US"/>
          </a:p>
          <a:p>
            <a:endParaRPr lang="zh-CN" altLang="en-US"/>
          </a:p>
          <a:p>
            <a:r>
              <a:rPr lang="zh-CN" altLang="en-US"/>
              <a:t>表单</a:t>
            </a:r>
            <a:endParaRPr lang="zh-CN" altLang="en-US"/>
          </a:p>
          <a:p>
            <a:pPr lvl="1"/>
            <a:r>
              <a:rPr lang="en-US" altLang="zh-CN"/>
              <a:t>multipart/form-data</a:t>
            </a:r>
            <a:endParaRPr lang="en-US" altLang="zh-CN"/>
          </a:p>
          <a:p>
            <a:r>
              <a:rPr lang="zh-CN" altLang="en-US"/>
              <a:t>控制器方法</a:t>
            </a:r>
            <a:endParaRPr lang="zh-CN" altLang="en-US"/>
          </a:p>
          <a:p>
            <a:pPr lvl="1"/>
            <a:r>
              <a:rPr lang="zh-CN" altLang="en-US"/>
              <a:t>使用与</a:t>
            </a:r>
            <a:r>
              <a:rPr lang="en-US" altLang="zh-CN"/>
              <a:t>File</a:t>
            </a:r>
            <a:r>
              <a:rPr lang="zh-CN" altLang="en-US"/>
              <a:t>中</a:t>
            </a:r>
            <a:r>
              <a:rPr lang="en-US" altLang="zh-CN"/>
              <a:t>name</a:t>
            </a:r>
            <a:r>
              <a:rPr lang="zh-CN" altLang="en-US"/>
              <a:t>属性相同的</a:t>
            </a:r>
            <a:r>
              <a:rPr lang="en-US" altLang="zh-CN"/>
              <a:t>MultipartFile</a:t>
            </a:r>
            <a:r>
              <a:rPr lang="zh-CN" altLang="en-US"/>
              <a:t>对象或该对象数组接收文件</a:t>
            </a:r>
            <a:endParaRPr lang="zh-CN" altLang="en-US"/>
          </a:p>
          <a:p>
            <a:endParaRPr lang="zh-CN" altLang="en-US"/>
          </a:p>
        </p:txBody>
      </p:sp>
      <p:sp>
        <p:nvSpPr>
          <p:cNvPr id="3" name="标题 2"/>
          <p:cNvSpPr>
            <a:spLocks noGrp="1"/>
          </p:cNvSpPr>
          <p:nvPr>
            <p:ph type="title"/>
          </p:nvPr>
        </p:nvSpPr>
        <p:spPr/>
        <p:txBody>
          <a:bodyPr/>
          <a:p>
            <a:r>
              <a:rPr lang="zh-CN" altLang="en-US"/>
              <a:t>文件上传</a:t>
            </a:r>
            <a:endParaRPr lang="zh-CN" altLang="en-US"/>
          </a:p>
        </p:txBody>
      </p:sp>
      <p:sp>
        <p:nvSpPr>
          <p:cNvPr id="4" name="文本框 3"/>
          <p:cNvSpPr txBox="1"/>
          <p:nvPr/>
        </p:nvSpPr>
        <p:spPr>
          <a:xfrm>
            <a:off x="631190" y="2620645"/>
            <a:ext cx="7884795" cy="1814830"/>
          </a:xfrm>
          <a:prstGeom prst="rect">
            <a:avLst/>
          </a:prstGeom>
          <a:noFill/>
          <a:ln>
            <a:solidFill>
              <a:srgbClr val="00B0F0"/>
            </a:solidFill>
          </a:ln>
        </p:spPr>
        <p:txBody>
          <a:bodyPr wrap="square" rtlCol="0">
            <a:spAutoFit/>
          </a:bodyPr>
          <a:p>
            <a:r>
              <a:rPr lang="zh-CN" altLang="en-US" sz="1400"/>
              <a:t>&lt;!-- </a:t>
            </a:r>
            <a:endParaRPr lang="zh-CN" altLang="en-US" sz="1400"/>
          </a:p>
          <a:p>
            <a:r>
              <a:rPr lang="en-US" altLang="zh-CN" sz="1400"/>
              <a:t>	</a:t>
            </a:r>
            <a:r>
              <a:rPr lang="zh-CN" altLang="en-US" sz="1400"/>
              <a:t>设置上传解析器并设置最大上传文件大小 （字节位单位）  </a:t>
            </a:r>
            <a:endParaRPr lang="zh-CN" altLang="en-US" sz="1400"/>
          </a:p>
          <a:p>
            <a:r>
              <a:rPr lang="en-US" altLang="zh-CN" sz="1400"/>
              <a:t>	</a:t>
            </a:r>
            <a:r>
              <a:rPr lang="zh-CN" altLang="en-US" sz="1400"/>
              <a:t>10M=10*1024*1024(B)=10485760 bytes </a:t>
            </a:r>
            <a:endParaRPr lang="zh-CN" altLang="en-US" sz="1400"/>
          </a:p>
          <a:p>
            <a:r>
              <a:rPr lang="zh-CN" altLang="en-US" sz="1400"/>
              <a:t>--&gt;  </a:t>
            </a:r>
            <a:endParaRPr lang="zh-CN" altLang="en-US" sz="1400"/>
          </a:p>
          <a:p>
            <a:r>
              <a:rPr lang="zh-CN" altLang="en-US" sz="1400"/>
              <a:t>&lt;bean id="multipartResolver" </a:t>
            </a:r>
            <a:endParaRPr lang="zh-CN" altLang="en-US" sz="1400"/>
          </a:p>
          <a:p>
            <a:r>
              <a:rPr lang="zh-CN" altLang="en-US" sz="1400"/>
              <a:t>class="org.springframework.web.multipart.commons.CommonsMultipartResolver"&gt;  </a:t>
            </a:r>
            <a:endParaRPr lang="zh-CN" altLang="en-US" sz="1400"/>
          </a:p>
          <a:p>
            <a:r>
              <a:rPr lang="zh-CN" altLang="en-US" sz="1400"/>
              <a:t>    	&lt;property name="maxUploadSize" value="10485760" /&gt;  </a:t>
            </a:r>
            <a:endParaRPr lang="zh-CN" altLang="en-US" sz="1400"/>
          </a:p>
          <a:p>
            <a:r>
              <a:rPr lang="zh-CN" altLang="en-US" sz="1400"/>
              <a:t>&lt;/bean&gt;</a:t>
            </a:r>
            <a:endParaRPr lang="zh-CN" altLang="en-US" sz="1400"/>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a:bodyPr>
          <a:p>
            <a:r>
              <a:rPr lang="zh-CN" altLang="en-US"/>
              <a:t>什么是拦截器</a:t>
            </a:r>
            <a:endParaRPr lang="zh-CN" altLang="en-US"/>
          </a:p>
          <a:p>
            <a:pPr lvl="1"/>
            <a:r>
              <a:rPr lang="zh-CN" altLang="en-US"/>
              <a:t>Spring Web MVC 的处理器拦截器类似于Servlet 开发中的过滤器Filter，用于对处理器进行预处理和后处理。</a:t>
            </a:r>
            <a:endParaRPr lang="zh-CN" altLang="en-US"/>
          </a:p>
          <a:p>
            <a:r>
              <a:rPr lang="zh-CN" altLang="en-US"/>
              <a:t>自定义拦截器</a:t>
            </a:r>
            <a:endParaRPr lang="zh-CN" altLang="en-US"/>
          </a:p>
          <a:p>
            <a:pPr lvl="1"/>
            <a:r>
              <a:rPr lang="zh-CN" altLang="en-US"/>
              <a:t>实现HandlerInterceptor 接口</a:t>
            </a:r>
            <a:endParaRPr lang="zh-CN" altLang="en-US"/>
          </a:p>
          <a:p>
            <a:pPr lvl="1"/>
            <a:r>
              <a:rPr lang="zh-CN" altLang="en-US"/>
              <a:t>配置拦截器</a:t>
            </a:r>
            <a:endParaRPr lang="zh-CN" altLang="en-US"/>
          </a:p>
          <a:p>
            <a:pPr lvl="2"/>
            <a:r>
              <a:rPr lang="zh-CN" altLang="en-US"/>
              <a:t>多个拦截器同时存在时的执行顺序</a:t>
            </a:r>
            <a:endParaRPr lang="zh-CN" altLang="en-US"/>
          </a:p>
          <a:p>
            <a:pPr lvl="2"/>
            <a:r>
              <a:rPr lang="zh-CN" altLang="en-US"/>
              <a:t>例子：登录时的</a:t>
            </a:r>
            <a:r>
              <a:rPr lang="en-US" altLang="zh-CN"/>
              <a:t>Session</a:t>
            </a:r>
            <a:r>
              <a:rPr lang="zh-CN" altLang="en-US"/>
              <a:t>拦截器</a:t>
            </a:r>
            <a:endParaRPr lang="zh-CN" altLang="en-US"/>
          </a:p>
        </p:txBody>
      </p:sp>
      <p:sp>
        <p:nvSpPr>
          <p:cNvPr id="3" name="标题 2"/>
          <p:cNvSpPr>
            <a:spLocks noGrp="1"/>
          </p:cNvSpPr>
          <p:nvPr>
            <p:ph type="title"/>
          </p:nvPr>
        </p:nvSpPr>
        <p:spPr/>
        <p:txBody>
          <a:bodyPr/>
          <a:p>
            <a:r>
              <a:rPr lang="zh-CN" altLang="en-US"/>
              <a:t>拦截器</a:t>
            </a:r>
            <a:endParaRPr lang="zh-CN" altLang="en-US"/>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a:bodyPr>
          <a:p>
            <a:r>
              <a:rPr lang="zh-CN" altLang="en-US"/>
              <a:t>简介</a:t>
            </a:r>
            <a:endParaRPr lang="zh-CN" altLang="en-US"/>
          </a:p>
          <a:p>
            <a:pPr lvl="1"/>
            <a:r>
              <a:rPr lang="zh-CN" altLang="en-US"/>
              <a:t>一种软件架构风格、设计风格，而不是标准，只是提供了一组设计原则和约束条件。它主要用于客户端和服务器交互类的软件。基于这个风格设计的软件可以更简洁，更有层次，更易于实现缓存等机制。</a:t>
            </a:r>
            <a:endParaRPr lang="zh-CN" altLang="en-US"/>
          </a:p>
          <a:p>
            <a:pPr lvl="1"/>
            <a:r>
              <a:rPr lang="zh-CN" altLang="en-US">
                <a:solidFill>
                  <a:srgbClr val="FF0000"/>
                </a:solidFill>
              </a:rPr>
              <a:t>关键：不是新技术，是一种风格！</a:t>
            </a:r>
            <a:endParaRPr lang="zh-CN" altLang="en-US">
              <a:solidFill>
                <a:srgbClr val="FF0000"/>
              </a:solidFill>
            </a:endParaRPr>
          </a:p>
          <a:p>
            <a:r>
              <a:rPr lang="zh-CN" altLang="en-US"/>
              <a:t>核心思想</a:t>
            </a:r>
            <a:endParaRPr lang="zh-CN" altLang="en-US"/>
          </a:p>
          <a:p>
            <a:pPr lvl="1"/>
            <a:r>
              <a:rPr lang="zh-CN" altLang="en-US"/>
              <a:t>RESTful架构中，每个网址代表一种资源(resource)</a:t>
            </a:r>
            <a:endParaRPr lang="zh-CN" altLang="en-US"/>
          </a:p>
          <a:p>
            <a:pPr lvl="1"/>
            <a:r>
              <a:rPr lang="zh-CN" altLang="en-US"/>
              <a:t>例如：</a:t>
            </a:r>
            <a:endParaRPr lang="zh-CN" altLang="en-US"/>
          </a:p>
          <a:p>
            <a:pPr lvl="2"/>
            <a:r>
              <a:rPr lang="zh-CN" altLang="en-US"/>
              <a:t>编号为1的用户  编号为20的部门中员工编号为1001的员工</a:t>
            </a:r>
            <a:endParaRPr lang="zh-CN" altLang="en-US"/>
          </a:p>
          <a:p>
            <a:pPr lvl="2"/>
            <a:r>
              <a:rPr lang="zh-CN" altLang="en-US"/>
              <a:t>……</a:t>
            </a:r>
            <a:endParaRPr lang="zh-CN" altLang="en-US"/>
          </a:p>
        </p:txBody>
      </p:sp>
      <p:sp>
        <p:nvSpPr>
          <p:cNvPr id="3" name="标题 2"/>
          <p:cNvSpPr>
            <a:spLocks noGrp="1"/>
          </p:cNvSpPr>
          <p:nvPr>
            <p:ph type="title"/>
          </p:nvPr>
        </p:nvSpPr>
        <p:spPr/>
        <p:txBody>
          <a:bodyPr/>
          <a:p>
            <a:r>
              <a:rPr lang="zh-CN" altLang="en-US"/>
              <a:t>RESTful概述</a:t>
            </a:r>
            <a:endParaRPr lang="zh-CN" altLang="en-US"/>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a:bodyPr>
          <a:p>
            <a:r>
              <a:rPr lang="zh-CN" altLang="en-US"/>
              <a:t>协议</a:t>
            </a:r>
            <a:endParaRPr lang="zh-CN" altLang="en-US"/>
          </a:p>
          <a:p>
            <a:pPr lvl="1"/>
            <a:r>
              <a:rPr lang="zh-CN" altLang="en-US"/>
              <a:t>API与用户的通信协议，最好使用Https协议（安全）</a:t>
            </a:r>
            <a:endParaRPr lang="zh-CN" altLang="en-US"/>
          </a:p>
          <a:p>
            <a:r>
              <a:rPr lang="zh-CN" altLang="en-US"/>
              <a:t>域名</a:t>
            </a:r>
            <a:endParaRPr lang="zh-CN" altLang="en-US"/>
          </a:p>
          <a:p>
            <a:pPr lvl="1"/>
            <a:r>
              <a:rPr lang="zh-CN" altLang="en-US"/>
              <a:t>上线后，应该尽量将API部署在专用域名下</a:t>
            </a:r>
            <a:endParaRPr lang="zh-CN" altLang="en-US"/>
          </a:p>
          <a:p>
            <a:r>
              <a:rPr lang="zh-CN" altLang="en-US"/>
              <a:t>版本</a:t>
            </a:r>
            <a:endParaRPr lang="zh-CN" altLang="en-US"/>
          </a:p>
          <a:p>
            <a:pPr lvl="1"/>
            <a:r>
              <a:rPr lang="zh-CN" altLang="en-US"/>
              <a:t>应该将API版本号放入URL或者Http请求头中，但前者较直观</a:t>
            </a:r>
            <a:endParaRPr lang="zh-CN" altLang="en-US"/>
          </a:p>
          <a:p>
            <a:r>
              <a:rPr lang="zh-CN" altLang="en-US"/>
              <a:t>路径</a:t>
            </a:r>
            <a:endParaRPr lang="zh-CN" altLang="en-US"/>
          </a:p>
          <a:p>
            <a:pPr lvl="1"/>
            <a:r>
              <a:rPr lang="zh-CN" altLang="en-US"/>
              <a:t>路径即具体的API网址，在RESTful架构中，每个网址都表示资源，因此网址中不能有动词，只能有名词，而且都是名词的复数形式</a:t>
            </a:r>
            <a:endParaRPr lang="zh-CN" altLang="en-US"/>
          </a:p>
        </p:txBody>
      </p:sp>
      <p:sp>
        <p:nvSpPr>
          <p:cNvPr id="3" name="标题 2"/>
          <p:cNvSpPr>
            <a:spLocks noGrp="1"/>
          </p:cNvSpPr>
          <p:nvPr>
            <p:ph type="title"/>
          </p:nvPr>
        </p:nvSpPr>
        <p:spPr/>
        <p:txBody>
          <a:bodyPr>
            <a:normAutofit/>
          </a:bodyPr>
          <a:p>
            <a:r>
              <a:rPr lang="zh-CN" altLang="en-US">
                <a:sym typeface="+mn-ea"/>
              </a:rPr>
              <a:t>RESTful构成</a:t>
            </a:r>
            <a:endParaRPr lang="zh-CN" altLang="en-US"/>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lang="zh-CN" altLang="en-US">
                <a:sym typeface="+mn-ea"/>
              </a:rPr>
            </a:br>
            <a:r>
              <a:rPr lang="zh-CN" altLang="en-US">
                <a:sym typeface="+mn-ea"/>
              </a:rPr>
              <a:t>RESTful构成</a:t>
            </a:r>
            <a:br>
              <a:rPr lang="zh-CN" altLang="en-US"/>
            </a:br>
            <a:endParaRPr lang="zh-CN" altLang="en-US"/>
          </a:p>
        </p:txBody>
      </p:sp>
      <p:sp>
        <p:nvSpPr>
          <p:cNvPr id="3" name="内容占位符 2"/>
          <p:cNvSpPr>
            <a:spLocks noGrp="1"/>
          </p:cNvSpPr>
          <p:nvPr>
            <p:ph idx="1"/>
          </p:nvPr>
        </p:nvSpPr>
        <p:spPr>
          <a:xfrm>
            <a:off x="628650" y="824230"/>
            <a:ext cx="7886700" cy="5859145"/>
          </a:xfrm>
        </p:spPr>
        <p:txBody>
          <a:bodyPr>
            <a:normAutofit fontScale="80000"/>
          </a:bodyPr>
          <a:p>
            <a:r>
              <a:rPr lang="zh-CN" altLang="en-US"/>
              <a:t>动词</a:t>
            </a:r>
            <a:endParaRPr lang="zh-CN" altLang="en-US"/>
          </a:p>
          <a:p>
            <a:pPr lvl="1"/>
            <a:r>
              <a:rPr lang="zh-CN" altLang="en-US"/>
              <a:t>对于资源的具体操作类型，由Http动词表示：</a:t>
            </a:r>
            <a:endParaRPr lang="zh-CN" altLang="en-US"/>
          </a:p>
          <a:p>
            <a:pPr lvl="1"/>
            <a:r>
              <a:rPr lang="zh-CN" altLang="en-US"/>
              <a:t>常用的五个动词：</a:t>
            </a:r>
            <a:endParaRPr lang="zh-CN" altLang="en-US"/>
          </a:p>
          <a:p>
            <a:pPr lvl="2"/>
            <a:r>
              <a:rPr lang="zh-CN" altLang="en-US"/>
              <a:t>GET（SELECT）：从服务器取出资源（一项或多项）。</a:t>
            </a:r>
            <a:endParaRPr lang="zh-CN" altLang="en-US"/>
          </a:p>
          <a:p>
            <a:pPr lvl="2"/>
            <a:r>
              <a:rPr lang="zh-CN" altLang="en-US"/>
              <a:t>POST（CREATE）：在服务器新建一个资源。</a:t>
            </a:r>
            <a:endParaRPr lang="zh-CN" altLang="en-US"/>
          </a:p>
          <a:p>
            <a:pPr lvl="2"/>
            <a:r>
              <a:rPr lang="zh-CN" altLang="en-US"/>
              <a:t>PUT（UPDATE）：在服务器更新资源（客户端提供改变后的完整资源）。</a:t>
            </a:r>
            <a:endParaRPr lang="zh-CN" altLang="en-US"/>
          </a:p>
          <a:p>
            <a:pPr lvl="2"/>
            <a:r>
              <a:rPr lang="zh-CN" altLang="en-US"/>
              <a:t>PATCH（UPDATE）：在服务器更新资源（客户端提供改变的属性）。</a:t>
            </a:r>
            <a:endParaRPr lang="zh-CN" altLang="en-US"/>
          </a:p>
          <a:p>
            <a:pPr lvl="2"/>
            <a:r>
              <a:rPr lang="zh-CN" altLang="en-US"/>
              <a:t>DELETE（DELETE）：从服务器删除资源。</a:t>
            </a:r>
            <a:endParaRPr lang="zh-CN" altLang="en-US"/>
          </a:p>
          <a:p>
            <a:r>
              <a:rPr lang="zh-CN" altLang="en-US"/>
              <a:t>不常用的两个动词：</a:t>
            </a:r>
            <a:endParaRPr lang="zh-CN" altLang="en-US"/>
          </a:p>
          <a:p>
            <a:pPr lvl="1"/>
            <a:r>
              <a:rPr lang="zh-CN" altLang="en-US"/>
              <a:t>HEAD：获取资源的元数据。</a:t>
            </a:r>
            <a:endParaRPr lang="zh-CN" altLang="en-US"/>
          </a:p>
          <a:p>
            <a:pPr lvl="1"/>
            <a:r>
              <a:rPr lang="zh-CN" altLang="en-US"/>
              <a:t>OPTIONS：获取信息，关于资源的哪些属性是客户端可以改变的。</a:t>
            </a:r>
            <a:endParaRPr lang="zh-CN" altLang="en-US"/>
          </a:p>
          <a:p>
            <a:r>
              <a:rPr lang="zh-CN" altLang="en-US"/>
              <a:t>例如：</a:t>
            </a:r>
            <a:endParaRPr lang="zh-CN" altLang="en-US"/>
          </a:p>
          <a:p>
            <a:pPr lvl="1"/>
            <a:r>
              <a:rPr lang="zh-CN" altLang="en-US"/>
              <a:t>GET /zoos：列出所有动物园（</a:t>
            </a:r>
            <a:r>
              <a:rPr lang="en-US" altLang="zh-CN"/>
              <a:t>getAllZoos</a:t>
            </a:r>
            <a:r>
              <a:rPr lang="zh-CN" altLang="en-US"/>
              <a:t>）</a:t>
            </a:r>
            <a:endParaRPr lang="zh-CN" altLang="en-US"/>
          </a:p>
          <a:p>
            <a:pPr lvl="1"/>
            <a:r>
              <a:rPr lang="zh-CN" altLang="en-US"/>
              <a:t>POST /zoos：新建一个动物园（</a:t>
            </a:r>
            <a:r>
              <a:rPr lang="en-US" altLang="zh-CN"/>
              <a:t>addOneZoo</a:t>
            </a:r>
            <a:r>
              <a:rPr lang="zh-CN" altLang="en-US"/>
              <a:t>）</a:t>
            </a:r>
            <a:endParaRPr lang="zh-CN" altLang="en-US"/>
          </a:p>
          <a:p>
            <a:pPr lvl="1"/>
            <a:r>
              <a:rPr lang="zh-CN" altLang="en-US"/>
              <a:t>GET /zoos/ID：获取某个指定动物园的信息（</a:t>
            </a:r>
            <a:r>
              <a:rPr lang="en-US" altLang="zh-CN"/>
              <a:t>getZooById?id=</a:t>
            </a:r>
            <a:r>
              <a:rPr lang="zh-CN" altLang="en-US"/>
              <a:t>）</a:t>
            </a:r>
            <a:endParaRPr lang="zh-CN" altLang="en-US"/>
          </a:p>
          <a:p>
            <a:pPr lvl="1"/>
            <a:r>
              <a:rPr lang="zh-CN" altLang="en-US"/>
              <a:t>PUT /zoos/ID：更新某个指定动物园的信息（提供该动物园的全部信息）（</a:t>
            </a:r>
            <a:r>
              <a:rPr lang="en-US" altLang="zh-CN"/>
              <a:t>updateZoo </a:t>
            </a:r>
            <a:r>
              <a:rPr lang="zh-CN" altLang="en-US"/>
              <a:t>）</a:t>
            </a:r>
            <a:endParaRPr lang="zh-CN" altLang="en-US"/>
          </a:p>
          <a:p>
            <a:pPr lvl="1"/>
            <a:r>
              <a:rPr lang="zh-CN" altLang="en-US"/>
              <a:t>PATCH /zoos/ID：更新某个指定动物园的信息（提供该动物园的更新部分的信息）</a:t>
            </a:r>
            <a:endParaRPr lang="zh-CN" altLang="en-US"/>
          </a:p>
          <a:p>
            <a:pPr lvl="1"/>
            <a:r>
              <a:rPr lang="zh-CN" altLang="en-US"/>
              <a:t>DELETE /zoos/ID：删除某个动物园</a:t>
            </a:r>
            <a:endParaRPr lang="zh-CN" altLang="en-US"/>
          </a:p>
          <a:p>
            <a:pPr lvl="1"/>
            <a:r>
              <a:rPr lang="zh-CN" altLang="en-US"/>
              <a:t>GET /zoos/ID/animals：列出某个指定动物园的所有动物</a:t>
            </a:r>
            <a:endParaRPr lang="zh-CN" altLang="en-US"/>
          </a:p>
          <a:p>
            <a:pPr lvl="1"/>
            <a:r>
              <a:rPr lang="zh-CN" altLang="en-US"/>
              <a:t>DELETE /zoos/ID/animals/ID：删除某个指定动物园的指定动物</a:t>
            </a:r>
            <a:endParaRPr lang="zh-CN" altLang="en-US"/>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通过@RequestMapping注解可以定义不同的处理器映射规则。</a:t>
            </a:r>
            <a:endParaRPr lang="zh-CN" altLang="en-US"/>
          </a:p>
          <a:p>
            <a:pPr lvl="1"/>
            <a:r>
              <a:rPr lang="zh-CN" altLang="en-US"/>
              <a:t>加在类上</a:t>
            </a:r>
            <a:endParaRPr lang="zh-CN" altLang="en-US"/>
          </a:p>
          <a:p>
            <a:pPr lvl="1"/>
            <a:r>
              <a:rPr lang="zh-CN" altLang="en-US"/>
              <a:t>加在方法上</a:t>
            </a:r>
            <a:endParaRPr lang="zh-CN" altLang="en-US"/>
          </a:p>
          <a:p>
            <a:pPr lvl="1"/>
            <a:r>
              <a:rPr lang="zh-CN" altLang="en-US"/>
              <a:t>请求方法的限定</a:t>
            </a:r>
            <a:endParaRPr lang="zh-CN" altLang="en-US"/>
          </a:p>
          <a:p>
            <a:pPr lvl="2"/>
            <a:r>
              <a:rPr lang="zh-CN" altLang="en-US"/>
              <a:t>除了可以对url进行设置，还可以限定请求进来的方法</a:t>
            </a:r>
            <a:endParaRPr lang="zh-CN" altLang="en-US"/>
          </a:p>
        </p:txBody>
      </p:sp>
      <p:sp>
        <p:nvSpPr>
          <p:cNvPr id="3" name="标题 2"/>
          <p:cNvSpPr>
            <a:spLocks noGrp="1"/>
          </p:cNvSpPr>
          <p:nvPr>
            <p:ph type="title"/>
          </p:nvPr>
        </p:nvSpPr>
        <p:spPr/>
        <p:txBody>
          <a:bodyPr/>
          <a:p>
            <a:r>
              <a:rPr lang="zh-CN" altLang="en-US"/>
              <a:t>@RequestMapping</a:t>
            </a:r>
            <a:endParaRPr lang="zh-CN" altLang="en-US"/>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br>
              <a:rPr lang="zh-CN" altLang="en-US">
                <a:sym typeface="+mn-ea"/>
              </a:rPr>
            </a:br>
            <a:br>
              <a:rPr lang="zh-CN" altLang="en-US">
                <a:sym typeface="+mn-ea"/>
              </a:rPr>
            </a:br>
            <a:r>
              <a:rPr lang="zh-CN" altLang="en-US">
                <a:sym typeface="+mn-ea"/>
              </a:rPr>
              <a:t>RESTful构成</a:t>
            </a:r>
            <a:br>
              <a:rPr lang="zh-CN" altLang="en-US">
                <a:sym typeface="+mn-ea"/>
              </a:rPr>
            </a:br>
            <a:br>
              <a:rPr lang="zh-CN" altLang="en-US"/>
            </a:br>
            <a:endParaRPr lang="zh-CN" altLang="en-US"/>
          </a:p>
        </p:txBody>
      </p:sp>
      <p:sp>
        <p:nvSpPr>
          <p:cNvPr id="3" name="内容占位符 2"/>
          <p:cNvSpPr>
            <a:spLocks noGrp="1"/>
          </p:cNvSpPr>
          <p:nvPr>
            <p:ph idx="1"/>
          </p:nvPr>
        </p:nvSpPr>
        <p:spPr>
          <a:xfrm>
            <a:off x="628650" y="1138555"/>
            <a:ext cx="7886700" cy="5499735"/>
          </a:xfrm>
        </p:spPr>
        <p:txBody>
          <a:bodyPr>
            <a:normAutofit/>
          </a:bodyPr>
          <a:p>
            <a:r>
              <a:rPr lang="zh-CN" altLang="en-US"/>
              <a:t>过滤信息</a:t>
            </a:r>
            <a:endParaRPr lang="zh-CN" altLang="en-US"/>
          </a:p>
          <a:p>
            <a:pPr lvl="1"/>
            <a:r>
              <a:rPr lang="zh-CN" altLang="en-US"/>
              <a:t>如果记录数很多，服务器按要求返回，API可以提供过滤参数。</a:t>
            </a:r>
            <a:endParaRPr lang="zh-CN" altLang="en-US"/>
          </a:p>
          <a:p>
            <a:pPr lvl="1"/>
            <a:r>
              <a:rPr lang="zh-CN" altLang="en-US"/>
              <a:t>过滤参数可以是分页参数，排序参数，特定的筛选条件</a:t>
            </a:r>
            <a:endParaRPr lang="zh-CN" altLang="en-US"/>
          </a:p>
          <a:p>
            <a:pPr lvl="1"/>
            <a:r>
              <a:rPr lang="zh-CN" altLang="en-US"/>
              <a:t>例如：</a:t>
            </a:r>
            <a:endParaRPr lang="zh-CN" altLang="en-US"/>
          </a:p>
          <a:p>
            <a:pPr lvl="2"/>
            <a:r>
              <a:rPr lang="zh-CN" altLang="en-US"/>
              <a:t>?limit=10：指定返回记录的数量</a:t>
            </a:r>
            <a:endParaRPr lang="zh-CN" altLang="en-US"/>
          </a:p>
          <a:p>
            <a:pPr lvl="2"/>
            <a:r>
              <a:rPr lang="zh-CN" altLang="en-US"/>
              <a:t>?offset=10：指定返回记录的开始位置。</a:t>
            </a:r>
            <a:endParaRPr lang="zh-CN" altLang="en-US"/>
          </a:p>
          <a:p>
            <a:pPr lvl="2"/>
            <a:r>
              <a:rPr lang="zh-CN" altLang="en-US"/>
              <a:t>?page=2&amp;per_page=100：指定第几页，以及每页的记录数。</a:t>
            </a:r>
            <a:endParaRPr lang="zh-CN" altLang="en-US"/>
          </a:p>
          <a:p>
            <a:pPr lvl="2"/>
            <a:r>
              <a:rPr lang="zh-CN" altLang="en-US"/>
              <a:t>?sortby=name&amp;order=asc：指定返回结果按照哪个属性排序，以及排序顺序。</a:t>
            </a:r>
            <a:endParaRPr lang="zh-CN" altLang="en-US"/>
          </a:p>
          <a:p>
            <a:pPr lvl="2"/>
            <a:r>
              <a:rPr lang="zh-CN" altLang="en-US"/>
              <a:t>?animal_type_id=1：指定筛选条件</a:t>
            </a:r>
            <a:endParaRPr lang="zh-CN" altLang="en-US"/>
          </a:p>
          <a:p>
            <a:r>
              <a:rPr lang="zh-CN" altLang="en-US"/>
              <a:t>状态码</a:t>
            </a:r>
            <a:endParaRPr lang="zh-CN" altLang="en-US"/>
          </a:p>
          <a:p>
            <a:pPr lvl="1"/>
            <a:r>
              <a:rPr lang="zh-CN" altLang="en-US"/>
              <a:t>服务器向用户返回的状态码和提示信息，</a:t>
            </a:r>
            <a:endParaRPr lang="zh-CN" altLang="en-US"/>
          </a:p>
          <a:p>
            <a:pPr lvl="1"/>
            <a:r>
              <a:rPr lang="zh-CN" altLang="en-US"/>
              <a:t>状态码完整列表：https://www.w3.org/Protocols/rfc2616/rfc2616-sec10.html</a:t>
            </a:r>
            <a:endParaRPr lang="zh-CN" altLang="en-US"/>
          </a:p>
          <a:p>
            <a:r>
              <a:rPr lang="zh-CN" altLang="en-US"/>
              <a:t>错误处理</a:t>
            </a:r>
            <a:endParaRPr lang="zh-CN" altLang="en-US"/>
          </a:p>
          <a:p>
            <a:pPr lvl="1"/>
            <a:r>
              <a:rPr lang="zh-CN" altLang="en-US"/>
              <a:t>一般来说，返回的信息中将error作为键名，出错信息作为键值即可。</a:t>
            </a:r>
            <a:endParaRPr lang="zh-CN" altLang="en-US"/>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RESTful构成</a:t>
            </a:r>
            <a:endParaRPr lang="zh-CN" altLang="en-US"/>
          </a:p>
        </p:txBody>
      </p:sp>
      <p:sp>
        <p:nvSpPr>
          <p:cNvPr id="3" name="内容占位符 2"/>
          <p:cNvSpPr>
            <a:spLocks noGrp="1"/>
          </p:cNvSpPr>
          <p:nvPr>
            <p:ph idx="1"/>
          </p:nvPr>
        </p:nvSpPr>
        <p:spPr/>
        <p:txBody>
          <a:bodyPr>
            <a:normAutofit/>
          </a:bodyPr>
          <a:p>
            <a:r>
              <a:rPr lang="zh-CN" altLang="en-US"/>
              <a:t>返回结果（没有统一说法，不同架构方案中可能有差异，但是需要有约定）</a:t>
            </a:r>
            <a:endParaRPr lang="zh-CN" altLang="en-US"/>
          </a:p>
          <a:p>
            <a:pPr lvl="1"/>
            <a:r>
              <a:rPr lang="zh-CN" altLang="en-US"/>
              <a:t>当GET, PUT和PATCH请求成功时，要返回对应的数据，及状态码200，即SUCCESS</a:t>
            </a:r>
            <a:endParaRPr lang="zh-CN" altLang="en-US"/>
          </a:p>
          <a:p>
            <a:pPr lvl="1"/>
            <a:r>
              <a:rPr lang="zh-CN" altLang="en-US"/>
              <a:t>当POST创建数据成功时，要返回创建的数据，及状态码201，即CREATED</a:t>
            </a:r>
            <a:endParaRPr lang="zh-CN" altLang="en-US"/>
          </a:p>
          <a:p>
            <a:pPr lvl="1"/>
            <a:r>
              <a:rPr lang="zh-CN" altLang="en-US"/>
              <a:t>当DELETE删除数据成功时，不返回数据，状态码要返回204，即NO CONTENT（没有body部分数据）</a:t>
            </a:r>
            <a:endParaRPr lang="zh-CN" altLang="en-US"/>
          </a:p>
          <a:p>
            <a:pPr lvl="1"/>
            <a:r>
              <a:rPr lang="zh-CN" altLang="en-US"/>
              <a:t>当GET 不到数据时，状态码要返回404，即NOT FOUND</a:t>
            </a:r>
            <a:endParaRPr lang="zh-CN" altLang="en-US"/>
          </a:p>
          <a:p>
            <a:pPr lvl="1"/>
            <a:r>
              <a:rPr lang="zh-CN" altLang="en-US"/>
              <a:t>任何时候，如果请求有问题，如校验请求数据时发现错误，要返回状态码 400，即BAD REQUEST</a:t>
            </a:r>
            <a:endParaRPr lang="zh-CN" altLang="en-US"/>
          </a:p>
          <a:p>
            <a:pPr lvl="1"/>
            <a:r>
              <a:rPr lang="zh-CN" altLang="en-US"/>
              <a:t>当API 请求需要用户认证时，如果request中的认证信息不正确，要返回状态码 401，即NOT AUTHORIZED</a:t>
            </a:r>
            <a:endParaRPr lang="zh-CN" altLang="en-US"/>
          </a:p>
          <a:p>
            <a:pPr lvl="1"/>
            <a:r>
              <a:rPr lang="zh-CN" altLang="en-US"/>
              <a:t>当API 请求需要验证用户权限时，如果当前用户无相应权限，要返回状态码 403，即FORBIDDEN</a:t>
            </a:r>
            <a:endParaRPr lang="zh-CN" altLang="en-US"/>
          </a:p>
        </p:txBody>
      </p:sp>
      <p:sp>
        <p:nvSpPr>
          <p:cNvPr id="4" name="文本框 3"/>
          <p:cNvSpPr txBox="1"/>
          <p:nvPr/>
        </p:nvSpPr>
        <p:spPr>
          <a:xfrm>
            <a:off x="822960" y="5749925"/>
            <a:ext cx="8203565" cy="368300"/>
          </a:xfrm>
          <a:prstGeom prst="rect">
            <a:avLst/>
          </a:prstGeom>
          <a:noFill/>
        </p:spPr>
        <p:txBody>
          <a:bodyPr wrap="square" rtlCol="0">
            <a:spAutoFit/>
          </a:bodyPr>
          <a:p>
            <a:r>
              <a:rPr lang="zh-CN" altLang="en-US"/>
              <a:t>具体可参考：https://blog.csdn.net/fred_lzy/article/details/51629232</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SpringMVC是Spring架构中的一部分：</a:t>
            </a:r>
            <a:endParaRPr lang="zh-CN" altLang="en-US"/>
          </a:p>
          <a:p>
            <a:r>
              <a:rPr lang="zh-CN" altLang="en-US"/>
              <a:t>Spring Web MVC是一种基于Java的，实现了Web MVC设计模式的轻量级Web框架，即使用了MVC架构模式的思想，将web层进行职责解耦，采用了松散耦合可插拔组件结构，比其它MVC框架更具扩展性和灵活性。</a:t>
            </a:r>
            <a:endParaRPr lang="zh-CN" altLang="en-US"/>
          </a:p>
        </p:txBody>
      </p:sp>
      <p:sp>
        <p:nvSpPr>
          <p:cNvPr id="3" name="标题 2"/>
          <p:cNvSpPr>
            <a:spLocks noGrp="1"/>
          </p:cNvSpPr>
          <p:nvPr>
            <p:ph type="title"/>
          </p:nvPr>
        </p:nvSpPr>
        <p:spPr/>
        <p:txBody>
          <a:bodyPr/>
          <a:p>
            <a:r>
              <a:rPr lang="zh-CN" altLang="en-US"/>
              <a:t>SpringMVC简介</a:t>
            </a:r>
            <a:endParaRPr lang="zh-CN" altLang="en-US"/>
          </a:p>
        </p:txBody>
      </p:sp>
      <p:pic>
        <p:nvPicPr>
          <p:cNvPr id="4" name="图片 3"/>
          <p:cNvPicPr>
            <a:picLocks noChangeAspect="1"/>
          </p:cNvPicPr>
          <p:nvPr/>
        </p:nvPicPr>
        <p:blipFill>
          <a:blip r:embed="rId1"/>
          <a:stretch>
            <a:fillRect/>
          </a:stretch>
        </p:blipFill>
        <p:spPr>
          <a:xfrm>
            <a:off x="1448435" y="3700145"/>
            <a:ext cx="7238365" cy="3204845"/>
          </a:xfrm>
          <a:prstGeom prst="rect">
            <a:avLst/>
          </a:prstGeom>
        </p:spPr>
      </p:pic>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Hypermedia API</a:t>
            </a:r>
            <a:endParaRPr lang="zh-CN" altLang="en-US"/>
          </a:p>
        </p:txBody>
      </p:sp>
      <p:sp>
        <p:nvSpPr>
          <p:cNvPr id="3" name="内容占位符 2"/>
          <p:cNvSpPr>
            <a:spLocks noGrp="1"/>
          </p:cNvSpPr>
          <p:nvPr>
            <p:ph idx="1"/>
          </p:nvPr>
        </p:nvSpPr>
        <p:spPr/>
        <p:txBody>
          <a:bodyPr/>
          <a:p>
            <a:r>
              <a:rPr lang="zh-CN" altLang="en-US"/>
              <a:t>RESTful API最好做到Hypermedia，即返回结果中提供链接，连向其他API方法，使得用户不查文档，也知道下一步应该做什么。 比如，当用户向api.example.com的根目录发出请求，会得到这样一个文档。</a:t>
            </a:r>
            <a:endParaRPr lang="zh-CN" altLang="en-US"/>
          </a:p>
          <a:p>
            <a:endParaRPr lang="zh-CN" altLang="en-US"/>
          </a:p>
          <a:p>
            <a:endParaRPr lang="zh-CN" altLang="en-US"/>
          </a:p>
          <a:p>
            <a:r>
              <a:rPr lang="en-US" altLang="zh-CN"/>
              <a:t>swagger</a:t>
            </a:r>
            <a:r>
              <a:rPr lang="zh-CN" altLang="en-US"/>
              <a:t>：可以用来自动生成接口文档</a:t>
            </a:r>
            <a:endParaRPr lang="en-US" altLang="zh-CN"/>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RESTful</a:t>
            </a:r>
            <a:r>
              <a:rPr lang="zh-CN" altLang="en-US"/>
              <a:t>实例</a:t>
            </a:r>
            <a:endParaRPr lang="zh-CN" altLang="en-US"/>
          </a:p>
        </p:txBody>
      </p:sp>
      <p:sp>
        <p:nvSpPr>
          <p:cNvPr id="3" name="内容占位符 2"/>
          <p:cNvSpPr>
            <a:spLocks noGrp="1"/>
          </p:cNvSpPr>
          <p:nvPr>
            <p:ph idx="1"/>
          </p:nvPr>
        </p:nvSpPr>
        <p:spPr/>
        <p:txBody>
          <a:bodyPr>
            <a:normAutofit lnSpcReduction="20000"/>
          </a:bodyPr>
          <a:p>
            <a:r>
              <a:rPr lang="zh-CN" altLang="en-US">
                <a:solidFill>
                  <a:srgbClr val="FF0000"/>
                </a:solidFill>
              </a:rPr>
              <a:t>查询所有的员工信息</a:t>
            </a:r>
            <a:endParaRPr lang="zh-CN" altLang="en-US"/>
          </a:p>
          <a:p>
            <a:r>
              <a:rPr lang="zh-CN" altLang="en-US">
                <a:solidFill>
                  <a:srgbClr val="FF0000"/>
                </a:solidFill>
              </a:rPr>
              <a:t>根据薪水降序查询所有员工信息</a:t>
            </a:r>
            <a:endParaRPr lang="zh-CN" altLang="en-US"/>
          </a:p>
          <a:p>
            <a:r>
              <a:rPr lang="zh-CN" altLang="en-US">
                <a:solidFill>
                  <a:srgbClr val="FF0000"/>
                </a:solidFill>
              </a:rPr>
              <a:t>查询指定编号的员工信息</a:t>
            </a:r>
            <a:endParaRPr lang="zh-CN" altLang="en-US"/>
          </a:p>
          <a:p>
            <a:r>
              <a:rPr lang="zh-CN" altLang="en-US">
                <a:solidFill>
                  <a:srgbClr val="FF0000"/>
                </a:solidFill>
              </a:rPr>
              <a:t>查询指定部门中指定编号的员工信息</a:t>
            </a:r>
            <a:endParaRPr lang="zh-CN" altLang="en-US"/>
          </a:p>
          <a:p>
            <a:r>
              <a:rPr lang="zh-CN" altLang="en-US"/>
              <a:t>新建一个部门信息   </a:t>
            </a:r>
            <a:endParaRPr lang="zh-CN" altLang="en-US"/>
          </a:p>
          <a:p>
            <a:pPr lvl="1"/>
            <a:r>
              <a:rPr lang="en-US" altLang="zh-CN"/>
              <a:t>POST</a:t>
            </a:r>
            <a:r>
              <a:rPr lang="zh-CN" altLang="en-US"/>
              <a:t>，校验（参数错误返回</a:t>
            </a:r>
            <a:r>
              <a:rPr lang="en-US" altLang="zh-CN"/>
              <a:t>400</a:t>
            </a:r>
            <a:r>
              <a:rPr lang="zh-CN" altLang="en-US"/>
              <a:t>）、成功插入返回新增的数据</a:t>
            </a:r>
            <a:r>
              <a:rPr lang="en-US" altLang="zh-CN"/>
              <a:t>……</a:t>
            </a:r>
            <a:endParaRPr lang="en-US" altLang="zh-CN"/>
          </a:p>
          <a:p>
            <a:pPr lvl="1"/>
            <a:endParaRPr lang="en-US" altLang="zh-CN"/>
          </a:p>
          <a:p>
            <a:pPr lvl="1"/>
            <a:endParaRPr lang="zh-CN" altLang="en-US"/>
          </a:p>
          <a:p>
            <a:r>
              <a:rPr lang="zh-CN" altLang="en-US"/>
              <a:t>根据编号删除员工信息</a:t>
            </a:r>
            <a:endParaRPr lang="zh-CN" altLang="en-US"/>
          </a:p>
          <a:p>
            <a:pPr marL="342900" lvl="1" indent="0">
              <a:buNone/>
            </a:pPr>
            <a:r>
              <a:rPr lang="en-US" altLang="zh-CN"/>
              <a:t>DELETE</a:t>
            </a:r>
            <a:r>
              <a:rPr lang="zh-CN" altLang="en-US"/>
              <a:t>，考虑资源不存在的情况，成功删除返回</a:t>
            </a:r>
            <a:r>
              <a:rPr lang="en-US" altLang="zh-CN"/>
              <a:t>200</a:t>
            </a:r>
            <a:endParaRPr lang="zh-CN" altLang="en-US"/>
          </a:p>
          <a:p>
            <a:endParaRPr lang="zh-CN" altLang="en-US"/>
          </a:p>
          <a:p>
            <a:r>
              <a:rPr lang="zh-CN" altLang="en-US"/>
              <a:t>更新员工的职位</a:t>
            </a:r>
            <a:endParaRPr lang="zh-CN" altLang="en-US"/>
          </a:p>
          <a:p>
            <a:endParaRPr lang="zh-CN" altLang="en-US"/>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HiddenHttpMethodFilter</a:t>
            </a:r>
            <a:r>
              <a:rPr lang="zh-CN" altLang="en-US"/>
              <a:t>过滤器简介</a:t>
            </a:r>
            <a:endParaRPr lang="zh-CN" altLang="en-US"/>
          </a:p>
        </p:txBody>
      </p:sp>
      <p:sp>
        <p:nvSpPr>
          <p:cNvPr id="3" name="内容占位符 2"/>
          <p:cNvSpPr>
            <a:spLocks noGrp="1"/>
          </p:cNvSpPr>
          <p:nvPr>
            <p:ph idx="1"/>
          </p:nvPr>
        </p:nvSpPr>
        <p:spPr>
          <a:xfrm>
            <a:off x="24765" y="1825625"/>
            <a:ext cx="8872855" cy="4351655"/>
          </a:xfrm>
        </p:spPr>
        <p:txBody>
          <a:bodyPr>
            <a:normAutofit/>
          </a:bodyPr>
          <a:p>
            <a:r>
              <a:rPr lang="zh-CN" altLang="en-US"/>
              <a:t>浏览器form表单只支持GET与POST请求，而DELETE、PUT等method并不支持，spring3.0添加了一个过滤器，可以将这些请求转换为标准的http方法，使得支持GET、POST、PUT与DELETE请求，该过滤器为HiddenHttpMethodFilter。</a:t>
            </a:r>
            <a:endParaRPr lang="zh-CN" altLang="en-US"/>
          </a:p>
          <a:p>
            <a:r>
              <a:rPr lang="zh-CN" altLang="en-US"/>
              <a:t> HiddenHttpMethodFilter的父类是OncePerRequestFilter，它继承了父类的doFilterInternal方法，工作原理是将页面的form表单的method属性值在doFilterInternal方法中转化为标准的Http方法，即GET、POST、 HEAD、OPTIONS、PUT、DELETE、TRACE，然后到Controller中找到对应的方法。</a:t>
            </a:r>
            <a:endParaRPr lang="zh-CN" altLang="en-US"/>
          </a:p>
          <a:p>
            <a:r>
              <a:rPr lang="zh-CN" altLang="en-US">
                <a:solidFill>
                  <a:srgbClr val="FF0000"/>
                </a:solidFill>
              </a:rPr>
              <a:t>需要注意的是，由于doFilterInternal方法只对method为post的表单进行过滤，所以在页面中必须如下设置：</a:t>
            </a:r>
            <a:endParaRPr lang="zh-CN" altLang="en-US">
              <a:solidFill>
                <a:srgbClr val="FF0000"/>
              </a:solidFill>
            </a:endParaRPr>
          </a:p>
          <a:p>
            <a:endParaRPr lang="zh-CN" altLang="en-US"/>
          </a:p>
          <a:p>
            <a:endParaRPr lang="zh-CN" altLang="en-US"/>
          </a:p>
        </p:txBody>
      </p:sp>
      <p:sp>
        <p:nvSpPr>
          <p:cNvPr id="4" name="文本框 3"/>
          <p:cNvSpPr txBox="1"/>
          <p:nvPr/>
        </p:nvSpPr>
        <p:spPr>
          <a:xfrm>
            <a:off x="549910" y="5264785"/>
            <a:ext cx="6925945" cy="1198880"/>
          </a:xfrm>
          <a:prstGeom prst="rect">
            <a:avLst/>
          </a:prstGeom>
          <a:noFill/>
          <a:ln w="28575">
            <a:solidFill>
              <a:srgbClr val="00B0F0"/>
            </a:solidFill>
          </a:ln>
        </p:spPr>
        <p:txBody>
          <a:bodyPr wrap="square" rtlCol="0">
            <a:spAutoFit/>
          </a:bodyPr>
          <a:p>
            <a:r>
              <a:rPr lang="zh-CN" altLang="en-US">
                <a:sym typeface="+mn-ea"/>
              </a:rPr>
              <a:t>&lt;form action="..." method="post"&gt;</a:t>
            </a:r>
            <a:endParaRPr lang="zh-CN" altLang="en-US"/>
          </a:p>
          <a:p>
            <a:r>
              <a:rPr lang="zh-CN" altLang="en-US">
                <a:sym typeface="+mn-ea"/>
              </a:rPr>
              <a:t>       </a:t>
            </a:r>
            <a:r>
              <a:rPr lang="zh-CN" altLang="en-US">
                <a:solidFill>
                  <a:srgbClr val="FF0000"/>
                </a:solidFill>
                <a:sym typeface="+mn-ea"/>
              </a:rPr>
              <a:t> &lt;input type="hidden" name="_method" value="put" /&gt;</a:t>
            </a:r>
            <a:endParaRPr lang="zh-CN" altLang="en-US"/>
          </a:p>
          <a:p>
            <a:r>
              <a:rPr lang="zh-CN" altLang="en-US">
                <a:sym typeface="+mn-ea"/>
              </a:rPr>
              <a:t>        ......</a:t>
            </a:r>
            <a:endParaRPr lang="zh-CN" altLang="en-US"/>
          </a:p>
          <a:p>
            <a:r>
              <a:rPr lang="zh-CN" altLang="en-US">
                <a:sym typeface="+mn-ea"/>
              </a:rPr>
              <a:t>&lt;/form&gt;</a:t>
            </a:r>
            <a:endParaRPr lang="zh-CN" altLang="en-US"/>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HiddenHttpMethodFilter</a:t>
            </a:r>
            <a:r>
              <a:rPr lang="zh-CN" altLang="en-US">
                <a:sym typeface="+mn-ea"/>
              </a:rPr>
              <a:t>过滤器配置</a:t>
            </a:r>
            <a:endParaRPr lang="zh-CN" altLang="en-US"/>
          </a:p>
        </p:txBody>
      </p:sp>
      <p:sp>
        <p:nvSpPr>
          <p:cNvPr id="5" name="文本框 4"/>
          <p:cNvSpPr txBox="1"/>
          <p:nvPr/>
        </p:nvSpPr>
        <p:spPr>
          <a:xfrm>
            <a:off x="107315" y="1268730"/>
            <a:ext cx="8953500" cy="2584450"/>
          </a:xfrm>
          <a:prstGeom prst="rect">
            <a:avLst/>
          </a:prstGeom>
          <a:noFill/>
          <a:ln w="28575">
            <a:solidFill>
              <a:srgbClr val="00B0F0"/>
            </a:solidFill>
          </a:ln>
        </p:spPr>
        <p:txBody>
          <a:bodyPr wrap="square" rtlCol="0">
            <a:spAutoFit/>
          </a:bodyPr>
          <a:p>
            <a:r>
              <a:rPr lang="zh-CN" altLang="en-US">
                <a:sym typeface="+mn-ea"/>
              </a:rPr>
              <a:t>&lt;filter&gt;</a:t>
            </a:r>
            <a:endParaRPr lang="zh-CN" altLang="en-US"/>
          </a:p>
          <a:p>
            <a:r>
              <a:rPr lang="zh-CN" altLang="en-US">
                <a:sym typeface="+mn-ea"/>
              </a:rPr>
              <a:t>      &lt;filter-name&gt;hiddenHttpMethodFilter&lt;/filter-name&gt;</a:t>
            </a:r>
            <a:endParaRPr lang="zh-CN" altLang="en-US"/>
          </a:p>
          <a:p>
            <a:r>
              <a:rPr lang="zh-CN" altLang="en-US">
                <a:sym typeface="+mn-ea"/>
              </a:rPr>
              <a:t>      &lt;filter-class&gt;org.springframework.web.filter.</a:t>
            </a:r>
            <a:r>
              <a:rPr lang="zh-CN" altLang="en-US">
                <a:solidFill>
                  <a:srgbClr val="FF0000"/>
                </a:solidFill>
                <a:sym typeface="+mn-ea"/>
              </a:rPr>
              <a:t>HiddenHttpMethodFilter</a:t>
            </a:r>
            <a:r>
              <a:rPr lang="zh-CN" altLang="en-US">
                <a:sym typeface="+mn-ea"/>
              </a:rPr>
              <a:t>&lt;/filter-class&gt;</a:t>
            </a:r>
            <a:endParaRPr lang="zh-CN" altLang="en-US"/>
          </a:p>
          <a:p>
            <a:r>
              <a:rPr lang="zh-CN" altLang="en-US">
                <a:sym typeface="+mn-ea"/>
              </a:rPr>
              <a:t>&lt;/filter&gt;</a:t>
            </a:r>
            <a:endParaRPr lang="zh-CN" altLang="en-US"/>
          </a:p>
          <a:p>
            <a:r>
              <a:rPr lang="zh-CN" altLang="en-US">
                <a:sym typeface="+mn-ea"/>
              </a:rPr>
              <a:t>&lt;filter-mapping&gt;</a:t>
            </a:r>
            <a:endParaRPr lang="zh-CN" altLang="en-US"/>
          </a:p>
          <a:p>
            <a:r>
              <a:rPr lang="zh-CN" altLang="en-US">
                <a:sym typeface="+mn-ea"/>
              </a:rPr>
              <a:t>       &lt;filter-name&gt;hiddenHttpMethodFilter&lt;/filter-name&gt;</a:t>
            </a:r>
            <a:endParaRPr lang="zh-CN" altLang="en-US"/>
          </a:p>
          <a:p>
            <a:r>
              <a:rPr lang="zh-CN" altLang="en-US">
                <a:sym typeface="+mn-ea"/>
              </a:rPr>
              <a:t>       &lt;url-pattern&gt;</a:t>
            </a:r>
            <a:r>
              <a:rPr lang="zh-CN" altLang="en-US">
                <a:solidFill>
                  <a:srgbClr val="FF0000"/>
                </a:solidFill>
                <a:sym typeface="+mn-ea"/>
              </a:rPr>
              <a:t>/*</a:t>
            </a:r>
            <a:r>
              <a:rPr lang="zh-CN" altLang="en-US">
                <a:sym typeface="+mn-ea"/>
              </a:rPr>
              <a:t>&lt;/url-pattern&gt;</a:t>
            </a:r>
            <a:endParaRPr lang="zh-CN" altLang="en-US"/>
          </a:p>
          <a:p>
            <a:r>
              <a:rPr lang="zh-CN" altLang="en-US">
                <a:sym typeface="+mn-ea"/>
              </a:rPr>
              <a:t>&lt;/filter-mapping&gt;</a:t>
            </a:r>
            <a:endParaRPr lang="zh-CN" altLang="en-US"/>
          </a:p>
          <a:p>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zh-CN" altLang="en-US"/>
              <a:t>进行更简洁的Web层的开发；</a:t>
            </a:r>
            <a:endParaRPr lang="zh-CN" altLang="en-US"/>
          </a:p>
          <a:p>
            <a:r>
              <a:rPr lang="zh-CN" altLang="en-US"/>
              <a:t>天生与Spring框架集成</a:t>
            </a:r>
            <a:r>
              <a:rPr lang="en-US" altLang="zh-CN"/>
              <a:t>(</a:t>
            </a:r>
            <a:r>
              <a:rPr lang="zh-CN" altLang="zh-CN"/>
              <a:t>无缝集成</a:t>
            </a:r>
            <a:r>
              <a:rPr lang="en-US" altLang="zh-CN"/>
              <a:t>)</a:t>
            </a:r>
            <a:r>
              <a:rPr lang="zh-CN" altLang="en-US"/>
              <a:t>（如IoC容器、AOP等）；</a:t>
            </a:r>
            <a:endParaRPr lang="zh-CN" altLang="en-US"/>
          </a:p>
          <a:p>
            <a:r>
              <a:rPr lang="zh-CN" altLang="en-US"/>
              <a:t>提供强大的约定大于配置的契约式编程支持；</a:t>
            </a:r>
            <a:endParaRPr lang="zh-CN" altLang="en-US"/>
          </a:p>
          <a:p>
            <a:r>
              <a:rPr lang="zh-CN" altLang="en-US"/>
              <a:t>支持灵活的URL到页面控制器的映射；</a:t>
            </a:r>
            <a:endParaRPr lang="zh-CN" altLang="en-US"/>
          </a:p>
          <a:p>
            <a:r>
              <a:rPr lang="zh-CN" altLang="en-US"/>
              <a:t>非常容易与其他视图技术集成，如Velocity、FreeMarker等等，因为模型数据不放在特定的API里，而是放在一个Model里（Map数据结构实现，因此很容易被其他框架使用）；</a:t>
            </a:r>
            <a:endParaRPr lang="zh-CN" altLang="en-US"/>
          </a:p>
          <a:p>
            <a:r>
              <a:rPr lang="zh-CN" altLang="en-US"/>
              <a:t>非常灵活的数据验证、格式化和数据绑定机制，能使用任何对象进行数据绑定，不必实现特定框架的API；</a:t>
            </a:r>
            <a:endParaRPr lang="zh-CN" altLang="en-US"/>
          </a:p>
          <a:p>
            <a:r>
              <a:rPr lang="zh-CN" altLang="en-US"/>
              <a:t>支持Restful风格。</a:t>
            </a:r>
            <a:endParaRPr lang="zh-CN" altLang="en-US"/>
          </a:p>
        </p:txBody>
      </p:sp>
      <p:sp>
        <p:nvSpPr>
          <p:cNvPr id="3" name="标题 2"/>
          <p:cNvSpPr>
            <a:spLocks noGrp="1"/>
          </p:cNvSpPr>
          <p:nvPr>
            <p:ph type="title"/>
          </p:nvPr>
        </p:nvSpPr>
        <p:spPr/>
        <p:txBody>
          <a:bodyPr/>
          <a:p>
            <a:r>
              <a:rPr lang="zh-CN" altLang="en-US"/>
              <a:t>SpringMVC的特点</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387350" y="1672590"/>
            <a:ext cx="8533130" cy="4351655"/>
          </a:xfrm>
        </p:spPr>
        <p:txBody>
          <a:bodyPr/>
          <a:p>
            <a:r>
              <a:rPr lang="zh-CN" altLang="en-US"/>
              <a:t>SpringMVC在架构设计、扩展性、灵活性方面已经全面超越了Struts、WebWork等MVC框架，从原来的追赶着一跃成为MVC的领跑者！</a:t>
            </a:r>
            <a:endParaRPr lang="zh-CN" altLang="en-US"/>
          </a:p>
          <a:p>
            <a:endParaRPr lang="zh-CN" altLang="en-US"/>
          </a:p>
          <a:p>
            <a:r>
              <a:rPr lang="en-US" altLang="zh-CN"/>
              <a:t>SSH=Spring+Struts+Hibernate</a:t>
            </a:r>
            <a:endParaRPr lang="zh-CN" altLang="en-US"/>
          </a:p>
        </p:txBody>
      </p:sp>
      <p:sp>
        <p:nvSpPr>
          <p:cNvPr id="3" name="标题 2"/>
          <p:cNvSpPr>
            <a:spLocks noGrp="1"/>
          </p:cNvSpPr>
          <p:nvPr>
            <p:ph type="title"/>
          </p:nvPr>
        </p:nvSpPr>
        <p:spPr/>
        <p:txBody>
          <a:bodyPr/>
          <a:p>
            <a:r>
              <a:rPr lang="zh-CN" altLang="en-US"/>
              <a:t>SpringMVC的发展趋势</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SpringMVC处理流程</a:t>
            </a:r>
            <a:endParaRPr lang="zh-CN" altLang="en-US"/>
          </a:p>
        </p:txBody>
      </p:sp>
      <p:pic>
        <p:nvPicPr>
          <p:cNvPr id="6" name="图片 6"/>
          <p:cNvPicPr>
            <a:picLocks noChangeAspect="1"/>
          </p:cNvPicPr>
          <p:nvPr>
            <p:ph idx="1"/>
          </p:nvPr>
        </p:nvPicPr>
        <p:blipFill>
          <a:blip r:embed="rId1"/>
          <a:stretch>
            <a:fillRect/>
          </a:stretch>
        </p:blipFill>
        <p:spPr>
          <a:xfrm>
            <a:off x="934720" y="1833880"/>
            <a:ext cx="7533005" cy="3474720"/>
          </a:xfrm>
          <a:prstGeom prst="rect">
            <a:avLst/>
          </a:prstGeom>
          <a:noFill/>
          <a:ln w="9525">
            <a:noFill/>
            <a:miter/>
          </a:ln>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创建WEB项目并导入jar包</a:t>
            </a:r>
            <a:endParaRPr lang="zh-CN" altLang="en-US"/>
          </a:p>
          <a:p>
            <a:r>
              <a:rPr lang="zh-CN" altLang="en-US"/>
              <a:t>SpringMVC配置文件</a:t>
            </a:r>
            <a:endParaRPr lang="zh-CN" altLang="en-US"/>
          </a:p>
          <a:p>
            <a:pPr lvl="1"/>
            <a:r>
              <a:rPr lang="zh-CN" altLang="en-US" sz="1500"/>
              <a:t>注解扫描</a:t>
            </a:r>
            <a:endParaRPr lang="zh-CN" altLang="en-US" sz="1500"/>
          </a:p>
          <a:p>
            <a:pPr lvl="1"/>
            <a:r>
              <a:rPr lang="zh-CN" altLang="en-US" sz="1500"/>
              <a:t>注解解析器</a:t>
            </a:r>
            <a:endParaRPr lang="zh-CN" altLang="en-US" sz="1500"/>
          </a:p>
          <a:p>
            <a:pPr lvl="1"/>
            <a:r>
              <a:rPr lang="en-US" altLang="zh-CN" sz="1500"/>
              <a:t>……</a:t>
            </a:r>
            <a:endParaRPr lang="zh-CN" altLang="en-US"/>
          </a:p>
          <a:p>
            <a:r>
              <a:rPr lang="zh-CN" altLang="en-US"/>
              <a:t>在web.xml中配置SpringMVC前端控制器</a:t>
            </a:r>
            <a:endParaRPr lang="zh-CN" altLang="en-US"/>
          </a:p>
          <a:p>
            <a:pPr lvl="1"/>
            <a:r>
              <a:rPr lang="zh-CN" altLang="en-US" sz="1500"/>
              <a:t>注意配置文件的命名问题</a:t>
            </a:r>
            <a:endParaRPr lang="zh-CN" altLang="en-US"/>
          </a:p>
          <a:p>
            <a:r>
              <a:rPr lang="zh-CN" altLang="en-US"/>
              <a:t>创建控制器类</a:t>
            </a:r>
            <a:endParaRPr lang="zh-CN" altLang="en-US"/>
          </a:p>
          <a:p>
            <a:r>
              <a:rPr lang="zh-CN" altLang="en-US"/>
              <a:t>测试</a:t>
            </a:r>
            <a:endParaRPr lang="zh-CN" altLang="en-US"/>
          </a:p>
        </p:txBody>
      </p:sp>
      <p:sp>
        <p:nvSpPr>
          <p:cNvPr id="3" name="标题 2"/>
          <p:cNvSpPr>
            <a:spLocks noGrp="1"/>
          </p:cNvSpPr>
          <p:nvPr>
            <p:ph type="title"/>
          </p:nvPr>
        </p:nvSpPr>
        <p:spPr/>
        <p:txBody>
          <a:bodyPr/>
          <a:p>
            <a:r>
              <a:rPr lang="zh-CN" altLang="en-US"/>
              <a:t>环境搭建</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SpringMVC架构</a:t>
            </a:r>
            <a:endParaRPr lang="zh-CN" altLang="en-US"/>
          </a:p>
        </p:txBody>
      </p:sp>
      <p:pic>
        <p:nvPicPr>
          <p:cNvPr id="4" name="图片 2"/>
          <p:cNvPicPr>
            <a:picLocks noChangeAspect="1"/>
          </p:cNvPicPr>
          <p:nvPr>
            <p:ph idx="1"/>
          </p:nvPr>
        </p:nvPicPr>
        <p:blipFill>
          <a:blip r:embed="rId1"/>
          <a:stretch>
            <a:fillRect/>
          </a:stretch>
        </p:blipFill>
        <p:spPr>
          <a:xfrm>
            <a:off x="1123950" y="1831975"/>
            <a:ext cx="7908290" cy="4933315"/>
          </a:xfrm>
          <a:prstGeom prst="rect">
            <a:avLst/>
          </a:prstGeom>
          <a:noFill/>
          <a:ln w="9525">
            <a:noFill/>
            <a:miter/>
          </a:ln>
        </p:spPr>
      </p:pic>
    </p:spTree>
    <p:custDataLst>
      <p:tags r:id="rId2"/>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1610"/>
</p:tagLst>
</file>

<file path=ppt/tags/tag10.xml><?xml version="1.0" encoding="utf-8"?>
<p:tagLst xmlns:p="http://schemas.openxmlformats.org/presentationml/2006/main">
  <p:tag name="KSO_WM_TEMPLATE_CATEGORY" val="custom"/>
  <p:tag name="KSO_WM_TEMPLATE_INDEX" val="20181610"/>
</p:tagLst>
</file>

<file path=ppt/tags/tag11.xml><?xml version="1.0" encoding="utf-8"?>
<p:tagLst xmlns:p="http://schemas.openxmlformats.org/presentationml/2006/main">
  <p:tag name="KSO_WM_TEMPLATE_CATEGORY" val="custom"/>
  <p:tag name="KSO_WM_TEMPLATE_INDEX" val="20181610"/>
</p:tagLst>
</file>

<file path=ppt/tags/tag12.xml><?xml version="1.0" encoding="utf-8"?>
<p:tagLst xmlns:p="http://schemas.openxmlformats.org/presentationml/2006/main">
  <p:tag name="KSO_WM_TEMPLATE_CATEGORY" val="custom"/>
  <p:tag name="KSO_WM_TEMPLATE_INDEX" val="20181610"/>
</p:tagLst>
</file>

<file path=ppt/tags/tag13.xml><?xml version="1.0" encoding="utf-8"?>
<p:tagLst xmlns:p="http://schemas.openxmlformats.org/presentationml/2006/main">
  <p:tag name="KSO_WM_TEMPLATE_CATEGORY" val="custom"/>
  <p:tag name="KSO_WM_TEMPLATE_INDEX" val="20181610"/>
</p:tagLst>
</file>

<file path=ppt/tags/tag14.xml><?xml version="1.0" encoding="utf-8"?>
<p:tagLst xmlns:p="http://schemas.openxmlformats.org/presentationml/2006/main">
  <p:tag name="KSO_WM_TEMPLATE_CATEGORY" val="custom"/>
  <p:tag name="KSO_WM_TEMPLATE_INDEX" val="20181610"/>
</p:tagLst>
</file>

<file path=ppt/tags/tag15.xml><?xml version="1.0" encoding="utf-8"?>
<p:tagLst xmlns:p="http://schemas.openxmlformats.org/presentationml/2006/main">
  <p:tag name="KSO_WM_TEMPLATE_CATEGORY" val="custom"/>
  <p:tag name="KSO_WM_TEMPLATE_INDEX" val="20181610"/>
</p:tagLst>
</file>

<file path=ppt/tags/tag16.xml><?xml version="1.0" encoding="utf-8"?>
<p:tagLst xmlns:p="http://schemas.openxmlformats.org/presentationml/2006/main">
  <p:tag name="KSO_WM_TEMPLATE_CATEGORY" val="custom"/>
  <p:tag name="KSO_WM_TEMPLATE_INDEX" val="20181610"/>
</p:tagLst>
</file>

<file path=ppt/tags/tag17.xml><?xml version="1.0" encoding="utf-8"?>
<p:tagLst xmlns:p="http://schemas.openxmlformats.org/presentationml/2006/main">
  <p:tag name="KSO_WM_TEMPLATE_CATEGORY" val="custom"/>
  <p:tag name="KSO_WM_TEMPLATE_INDEX" val="20181610"/>
</p:tagLst>
</file>

<file path=ppt/tags/tag18.xml><?xml version="1.0" encoding="utf-8"?>
<p:tagLst xmlns:p="http://schemas.openxmlformats.org/presentationml/2006/main">
  <p:tag name="KSO_WM_TEMPLATE_CATEGORY" val="custom"/>
  <p:tag name="KSO_WM_TEMPLATE_INDEX" val="20181610"/>
</p:tagLst>
</file>

<file path=ppt/tags/tag19.xml><?xml version="1.0" encoding="utf-8"?>
<p:tagLst xmlns:p="http://schemas.openxmlformats.org/presentationml/2006/main">
  <p:tag name="KSO_WM_TEMPLATE_CATEGORY" val="custom"/>
  <p:tag name="KSO_WM_TEMPLATE_INDEX" val="20181610"/>
</p:tagLst>
</file>

<file path=ppt/tags/tag2.xml><?xml version="1.0" encoding="utf-8"?>
<p:tagLst xmlns:p="http://schemas.openxmlformats.org/presentationml/2006/main">
  <p:tag name="KSO_WM_TAG_VERSION" val="1.0"/>
  <p:tag name="KSO_WM_TEMPLATE_CATEGORY" val="custom"/>
  <p:tag name="KSO_WM_TEMPLATE_INDEX" val="20181610"/>
</p:tagLst>
</file>

<file path=ppt/tags/tag20.xml><?xml version="1.0" encoding="utf-8"?>
<p:tagLst xmlns:p="http://schemas.openxmlformats.org/presentationml/2006/main">
  <p:tag name="KSO_WM_TEMPLATE_CATEGORY" val="custom"/>
  <p:tag name="KSO_WM_TEMPLATE_INDEX" val="20181610"/>
</p:tagLst>
</file>

<file path=ppt/tags/tag21.xml><?xml version="1.0" encoding="utf-8"?>
<p:tagLst xmlns:p="http://schemas.openxmlformats.org/presentationml/2006/main">
  <p:tag name="KSO_WM_TEMPLATE_CATEGORY" val="custom"/>
  <p:tag name="KSO_WM_TEMPLATE_INDEX" val="20181610"/>
</p:tagLst>
</file>

<file path=ppt/tags/tag22.xml><?xml version="1.0" encoding="utf-8"?>
<p:tagLst xmlns:p="http://schemas.openxmlformats.org/presentationml/2006/main">
  <p:tag name="KSO_WM_TEMPLATE_CATEGORY" val="custom"/>
  <p:tag name="KSO_WM_TEMPLATE_INDEX" val="20181610"/>
</p:tagLst>
</file>

<file path=ppt/tags/tag23.xml><?xml version="1.0" encoding="utf-8"?>
<p:tagLst xmlns:p="http://schemas.openxmlformats.org/presentationml/2006/main">
  <p:tag name="KSO_WM_TEMPLATE_CATEGORY" val="custom"/>
  <p:tag name="KSO_WM_TEMPLATE_INDEX" val="20181610"/>
</p:tagLst>
</file>

<file path=ppt/tags/tag24.xml><?xml version="1.0" encoding="utf-8"?>
<p:tagLst xmlns:p="http://schemas.openxmlformats.org/presentationml/2006/main">
  <p:tag name="KSO_WM_TEMPLATE_CATEGORY" val="custom"/>
  <p:tag name="KSO_WM_TEMPLATE_INDEX" val="20181610"/>
</p:tagLst>
</file>

<file path=ppt/tags/tag25.xml><?xml version="1.0" encoding="utf-8"?>
<p:tagLst xmlns:p="http://schemas.openxmlformats.org/presentationml/2006/main">
  <p:tag name="KSO_WM_BEAUTIFY_FLAG" val="#wm#"/>
  <p:tag name="KSO_WM_TEMPLATE_CATEGORY" val="custom"/>
  <p:tag name="KSO_WM_TEMPLATE_INDEX" val="20181610"/>
</p:tagLst>
</file>

<file path=ppt/tags/tag26.xml><?xml version="1.0" encoding="utf-8"?>
<p:tagLst xmlns:p="http://schemas.openxmlformats.org/presentationml/2006/main">
  <p:tag name="KSO_WM_TEMPLATE_CATEGORY" val="custom"/>
  <p:tag name="KSO_WM_TEMPLATE_INDEX" val="20181610"/>
</p:tagLst>
</file>

<file path=ppt/tags/tag27.xml><?xml version="1.0" encoding="utf-8"?>
<p:tagLst xmlns:p="http://schemas.openxmlformats.org/presentationml/2006/main">
  <p:tag name="KSO_WM_BEAUTIFY_FLAG" val="#wm#"/>
  <p:tag name="KSO_WM_TEMPLATE_CATEGORY" val="custom"/>
  <p:tag name="KSO_WM_TEMPLATE_INDEX" val="20181610"/>
</p:tagLst>
</file>

<file path=ppt/tags/tag28.xml><?xml version="1.0" encoding="utf-8"?>
<p:tagLst xmlns:p="http://schemas.openxmlformats.org/presentationml/2006/main">
  <p:tag name="KSO_WM_BEAUTIFY_FLAG" val="#wm#"/>
  <p:tag name="KSO_WM_TEMPLATE_CATEGORY" val="custom"/>
  <p:tag name="KSO_WM_TEMPLATE_INDEX" val="20181610"/>
</p:tagLst>
</file>

<file path=ppt/tags/tag29.xml><?xml version="1.0" encoding="utf-8"?>
<p:tagLst xmlns:p="http://schemas.openxmlformats.org/presentationml/2006/main">
  <p:tag name="KSO_WM_BEAUTIFY_FLAG" val="#wm#"/>
  <p:tag name="KSO_WM_TEMPLATE_CATEGORY" val="custom"/>
  <p:tag name="KSO_WM_TEMPLATE_INDEX" val="20181610"/>
</p:tagLst>
</file>

<file path=ppt/tags/tag3.xml><?xml version="1.0" encoding="utf-8"?>
<p:tagLst xmlns:p="http://schemas.openxmlformats.org/presentationml/2006/main">
  <p:tag name="KSO_WM_TAG_VERSION" val="1.0"/>
  <p:tag name="KSO_WM_BEAUTIFY_FLAG" val="#wm#"/>
  <p:tag name="KSO_WM_COMBINE_RELATE_SLIDE_ID" val="background20180985_1"/>
  <p:tag name="KSO_WM_TEMPLATE_CATEGORY" val="custom"/>
  <p:tag name="KSO_WM_TEMPLATE_INDEX" val="20181610"/>
  <p:tag name="KSO_WM_TEMPLATE_SUBCATEGORY" val="combine"/>
  <p:tag name="KSO_WM_TEMPLATE_THUMBS_INDEX" val="1、4、5、11、12、15、16、18"/>
</p:tagLst>
</file>

<file path=ppt/tags/tag30.xml><?xml version="1.0" encoding="utf-8"?>
<p:tagLst xmlns:p="http://schemas.openxmlformats.org/presentationml/2006/main">
  <p:tag name="KSO_WM_TEMPLATE_CATEGORY" val="custom"/>
  <p:tag name="KSO_WM_TEMPLATE_INDEX" val="20181610"/>
</p:tagLst>
</file>

<file path=ppt/tags/tag31.xml><?xml version="1.0" encoding="utf-8"?>
<p:tagLst xmlns:p="http://schemas.openxmlformats.org/presentationml/2006/main">
  <p:tag name="KSO_WM_BEAUTIFY_FLAG" val="#wm#"/>
  <p:tag name="KSO_WM_TEMPLATE_CATEGORY" val="custom"/>
  <p:tag name="KSO_WM_TEMPLATE_INDEX" val="20181610"/>
</p:tagLst>
</file>

<file path=ppt/tags/tag32.xml><?xml version="1.0" encoding="utf-8"?>
<p:tagLst xmlns:p="http://schemas.openxmlformats.org/presentationml/2006/main">
  <p:tag name="KSO_WM_BEAUTIFY_FLAG" val="#wm#"/>
  <p:tag name="KSO_WM_TEMPLATE_CATEGORY" val="custom"/>
  <p:tag name="KSO_WM_TEMPLATE_INDEX" val="20181610"/>
</p:tagLst>
</file>

<file path=ppt/tags/tag33.xml><?xml version="1.0" encoding="utf-8"?>
<p:tagLst xmlns:p="http://schemas.openxmlformats.org/presentationml/2006/main">
  <p:tag name="KSO_WM_TEMPLATE_CATEGORY" val="custom"/>
  <p:tag name="KSO_WM_TEMPLATE_INDEX" val="20181610"/>
</p:tagLst>
</file>

<file path=ppt/tags/tag34.xml><?xml version="1.0" encoding="utf-8"?>
<p:tagLst xmlns:p="http://schemas.openxmlformats.org/presentationml/2006/main">
  <p:tag name="KSO_WM_TEMPLATE_CATEGORY" val="custom"/>
  <p:tag name="KSO_WM_TEMPLATE_INDEX" val="20181610"/>
</p:tagLst>
</file>

<file path=ppt/tags/tag35.xml><?xml version="1.0" encoding="utf-8"?>
<p:tagLst xmlns:p="http://schemas.openxmlformats.org/presentationml/2006/main">
  <p:tag name="KSO_WM_TEMPLATE_CATEGORY" val="custom"/>
  <p:tag name="KSO_WM_TEMPLATE_INDEX" val="20181610"/>
</p:tagLst>
</file>

<file path=ppt/tags/tag36.xml><?xml version="1.0" encoding="utf-8"?>
<p:tagLst xmlns:p="http://schemas.openxmlformats.org/presentationml/2006/main">
  <p:tag name="KSO_WM_TEMPLATE_CATEGORY" val="custom"/>
  <p:tag name="KSO_WM_TEMPLATE_INDEX" val="20181610"/>
</p:tagLst>
</file>

<file path=ppt/tags/tag37.xml><?xml version="1.0" encoding="utf-8"?>
<p:tagLst xmlns:p="http://schemas.openxmlformats.org/presentationml/2006/main">
  <p:tag name="KSO_WM_TEMPLATE_CATEGORY" val="custom"/>
  <p:tag name="KSO_WM_TEMPLATE_INDEX" val="20181610"/>
</p:tagLst>
</file>

<file path=ppt/tags/tag38.xml><?xml version="1.0" encoding="utf-8"?>
<p:tagLst xmlns:p="http://schemas.openxmlformats.org/presentationml/2006/main">
  <p:tag name="KSO_WM_TEMPLATE_CATEGORY" val="custom"/>
  <p:tag name="KSO_WM_TEMPLATE_INDEX" val="20181610"/>
</p:tagLst>
</file>

<file path=ppt/tags/tag39.xml><?xml version="1.0" encoding="utf-8"?>
<p:tagLst xmlns:p="http://schemas.openxmlformats.org/presentationml/2006/main">
  <p:tag name="KSO_WM_BEAUTIFY_FLAG" val="#wm#"/>
  <p:tag name="KSO_WM_TEMPLATE_CATEGORY" val="custom"/>
  <p:tag name="KSO_WM_TEMPLATE_INDEX" val="20181610"/>
</p:tagLst>
</file>

<file path=ppt/tags/tag4.xml><?xml version="1.0" encoding="utf-8"?>
<p:tagLst xmlns:p="http://schemas.openxmlformats.org/presentationml/2006/main">
  <p:tag name="KSO_WM_TEMPLATE_CATEGORY" val="custom"/>
  <p:tag name="KSO_WM_TEMPLATE_INDEX" val="20181610"/>
</p:tagLst>
</file>

<file path=ppt/tags/tag40.xml><?xml version="1.0" encoding="utf-8"?>
<p:tagLst xmlns:p="http://schemas.openxmlformats.org/presentationml/2006/main">
  <p:tag name="KSO_WM_TEMPLATE_CATEGORY" val="custom"/>
  <p:tag name="KSO_WM_TEMPLATE_INDEX" val="20181610"/>
</p:tagLst>
</file>

<file path=ppt/tags/tag41.xml><?xml version="1.0" encoding="utf-8"?>
<p:tagLst xmlns:p="http://schemas.openxmlformats.org/presentationml/2006/main">
  <p:tag name="KSO_WM_BEAUTIFY_FLAG" val="#wm#"/>
  <p:tag name="KSO_WM_TEMPLATE_CATEGORY" val="custom"/>
  <p:tag name="KSO_WM_TEMPLATE_INDEX" val="20181610"/>
</p:tagLst>
</file>

<file path=ppt/tags/tag42.xml><?xml version="1.0" encoding="utf-8"?>
<p:tagLst xmlns:p="http://schemas.openxmlformats.org/presentationml/2006/main">
  <p:tag name="KSO_WM_BEAUTIFY_FLAG" val="#wm#"/>
  <p:tag name="KSO_WM_TEMPLATE_CATEGORY" val="custom"/>
  <p:tag name="KSO_WM_TEMPLATE_INDEX" val="20181610"/>
</p:tagLst>
</file>

<file path=ppt/tags/tag43.xml><?xml version="1.0" encoding="utf-8"?>
<p:tagLst xmlns:p="http://schemas.openxmlformats.org/presentationml/2006/main">
  <p:tag name="KSO_WM_BEAUTIFY_FLAG" val="#wm#"/>
  <p:tag name="KSO_WM_TEMPLATE_CATEGORY" val="custom"/>
  <p:tag name="KSO_WM_TEMPLATE_INDEX" val="20181610"/>
</p:tagLst>
</file>

<file path=ppt/tags/tag44.xml><?xml version="1.0" encoding="utf-8"?>
<p:tagLst xmlns:p="http://schemas.openxmlformats.org/presentationml/2006/main">
  <p:tag name="KSO_WM_BEAUTIFY_FLAG" val="#wm#"/>
  <p:tag name="KSO_WM_TEMPLATE_CATEGORY" val="custom"/>
  <p:tag name="KSO_WM_TEMPLATE_INDEX" val="20181610"/>
</p:tagLst>
</file>

<file path=ppt/tags/tag45.xml><?xml version="1.0" encoding="utf-8"?>
<p:tagLst xmlns:p="http://schemas.openxmlformats.org/presentationml/2006/main">
  <p:tag name="KSO_WM_BEAUTIFY_FLAG" val="#wm#"/>
  <p:tag name="KSO_WM_TEMPLATE_CATEGORY" val="custom"/>
  <p:tag name="KSO_WM_TEMPLATE_INDEX" val="20181610"/>
</p:tagLst>
</file>

<file path=ppt/tags/tag46.xml><?xml version="1.0" encoding="utf-8"?>
<p:tagLst xmlns:p="http://schemas.openxmlformats.org/presentationml/2006/main">
  <p:tag name="KSO_WM_BEAUTIFY_FLAG" val="#wm#"/>
  <p:tag name="KSO_WM_TEMPLATE_CATEGORY" val="custom"/>
  <p:tag name="KSO_WM_TEMPLATE_INDEX" val="20181610"/>
</p:tagLst>
</file>

<file path=ppt/tags/tag5.xml><?xml version="1.0" encoding="utf-8"?>
<p:tagLst xmlns:p="http://schemas.openxmlformats.org/presentationml/2006/main">
  <p:tag name="KSO_WM_TEMPLATE_CATEGORY" val="custom"/>
  <p:tag name="KSO_WM_TEMPLATE_INDEX" val="20181610"/>
</p:tagLst>
</file>

<file path=ppt/tags/tag6.xml><?xml version="1.0" encoding="utf-8"?>
<p:tagLst xmlns:p="http://schemas.openxmlformats.org/presentationml/2006/main">
  <p:tag name="KSO_WM_TEMPLATE_CATEGORY" val="custom"/>
  <p:tag name="KSO_WM_TEMPLATE_INDEX" val="20181610"/>
</p:tagLst>
</file>

<file path=ppt/tags/tag7.xml><?xml version="1.0" encoding="utf-8"?>
<p:tagLst xmlns:p="http://schemas.openxmlformats.org/presentationml/2006/main">
  <p:tag name="KSO_WM_TEMPLATE_CATEGORY" val="custom"/>
  <p:tag name="KSO_WM_TEMPLATE_INDEX" val="20181610"/>
</p:tagLst>
</file>

<file path=ppt/tags/tag8.xml><?xml version="1.0" encoding="utf-8"?>
<p:tagLst xmlns:p="http://schemas.openxmlformats.org/presentationml/2006/main">
  <p:tag name="KSO_WM_TEMPLATE_CATEGORY" val="custom"/>
  <p:tag name="KSO_WM_TEMPLATE_INDEX" val="20181610"/>
</p:tagLst>
</file>

<file path=ppt/tags/tag9.xml><?xml version="1.0" encoding="utf-8"?>
<p:tagLst xmlns:p="http://schemas.openxmlformats.org/presentationml/2006/main">
  <p:tag name="KSO_WM_TEMPLATE_CATEGORY" val="custom"/>
  <p:tag name="KSO_WM_TEMPLATE_INDEX" val="20181610"/>
</p:tagLst>
</file>

<file path=ppt/theme/theme1.xml><?xml version="1.0" encoding="utf-8"?>
<a:theme xmlns:a="http://schemas.openxmlformats.org/drawingml/2006/main" name="自定义设计方案">
  <a:themeElements>
    <a:clrScheme name="自定义 52">
      <a:dk1>
        <a:srgbClr val="000000"/>
      </a:dk1>
      <a:lt1>
        <a:srgbClr val="FFFFFF"/>
      </a:lt1>
      <a:dk2>
        <a:srgbClr val="2F2F2F"/>
      </a:dk2>
      <a:lt2>
        <a:srgbClr val="FFFFF4"/>
      </a:lt2>
      <a:accent1>
        <a:srgbClr val="2F5C25"/>
      </a:accent1>
      <a:accent2>
        <a:srgbClr val="4F925C"/>
      </a:accent2>
      <a:accent3>
        <a:srgbClr val="FFFFFF"/>
      </a:accent3>
      <a:accent4>
        <a:srgbClr val="4F925C"/>
      </a:accent4>
      <a:accent5>
        <a:srgbClr val="2F5C25"/>
      </a:accent5>
      <a:accent6>
        <a:srgbClr val="4F925C"/>
      </a:accent6>
      <a:hlink>
        <a:srgbClr val="00D5D5"/>
      </a:hlink>
      <a:folHlink>
        <a:srgbClr val="DD00D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10058</Words>
  <Application>WPS 演示</Application>
  <PresentationFormat>全屏显示(4:3)</PresentationFormat>
  <Paragraphs>492</Paragraphs>
  <Slides>43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43</vt:i4>
      </vt:variant>
    </vt:vector>
  </HeadingPairs>
  <TitlesOfParts>
    <vt:vector size="51" baseType="lpstr">
      <vt:lpstr>Arial</vt:lpstr>
      <vt:lpstr>宋体</vt:lpstr>
      <vt:lpstr>Wingdings</vt:lpstr>
      <vt:lpstr>黑体</vt:lpstr>
      <vt:lpstr>微软雅黑</vt:lpstr>
      <vt:lpstr>Arial Unicode MS</vt:lpstr>
      <vt:lpstr>Calibri</vt:lpstr>
      <vt:lpstr>自定义设计方案</vt:lpstr>
      <vt:lpstr> SpringMVC</vt:lpstr>
      <vt:lpstr>回顾MVC架构</vt:lpstr>
      <vt:lpstr>回顾MVC架构</vt:lpstr>
      <vt:lpstr>SpringMVC简介</vt:lpstr>
      <vt:lpstr>SpringMVC的特点</vt:lpstr>
      <vt:lpstr>SpringMVC的发展趋势</vt:lpstr>
      <vt:lpstr>SpringMVC处理流程</vt:lpstr>
      <vt:lpstr>环境搭建</vt:lpstr>
      <vt:lpstr>SpringMVC架构</vt:lpstr>
      <vt:lpstr>SpringMVC执行流程</vt:lpstr>
      <vt:lpstr>SpringMVC中的组件</vt:lpstr>
      <vt:lpstr>SpringMVC中的组件</vt:lpstr>
      <vt:lpstr>SpringMVC中的组件</vt:lpstr>
      <vt:lpstr>默认加载的组件</vt:lpstr>
      <vt:lpstr>组件扫描器</vt:lpstr>
      <vt:lpstr>处理映射器</vt:lpstr>
      <vt:lpstr>处理器适配器</vt:lpstr>
      <vt:lpstr>注解驱动</vt:lpstr>
      <vt:lpstr>视图解析器</vt:lpstr>
      <vt:lpstr>参数类型</vt:lpstr>
      <vt:lpstr>参数类型</vt:lpstr>
      <vt:lpstr>@RequestParam注解</vt:lpstr>
      <vt:lpstr>参数类型</vt:lpstr>
      <vt:lpstr>自定义类型的绑定与转换器</vt:lpstr>
      <vt:lpstr>@ModelAttribute注解</vt:lpstr>
      <vt:lpstr>绑定数组或集合类型</vt:lpstr>
      <vt:lpstr>Controller方法的返回值</vt:lpstr>
      <vt:lpstr>@RequestBody注解</vt:lpstr>
      <vt:lpstr>关于使用SpringMVC静态资源无法访问的问题</vt:lpstr>
      <vt:lpstr>SpringMVC中乱码问题的处理</vt:lpstr>
      <vt:lpstr>异常处理器</vt:lpstr>
      <vt:lpstr>文件上传</vt:lpstr>
      <vt:lpstr>拦截器</vt:lpstr>
      <vt:lpstr>RESTful概述</vt:lpstr>
      <vt:lpstr>RESTful构成</vt:lpstr>
      <vt:lpstr> RESTful构成 </vt:lpstr>
      <vt:lpstr>@RequestMapping</vt:lpstr>
      <vt:lpstr>  RESTful构成  </vt:lpstr>
      <vt:lpstr>RESTful构成</vt:lpstr>
      <vt:lpstr>Hypermedia API</vt:lpstr>
      <vt:lpstr>RESTful实例</vt:lpstr>
      <vt:lpstr>HiddenHttpMethodFilter过滤器简介</vt:lpstr>
      <vt:lpstr>HiddenHttpMethodFilter过滤器配置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Jheng Yuen</dc:creator>
  <cp:lastModifiedBy>猫了个咪</cp:lastModifiedBy>
  <cp:revision>436</cp:revision>
  <dcterms:created xsi:type="dcterms:W3CDTF">2013-12-04T06:01:00Z</dcterms:created>
  <dcterms:modified xsi:type="dcterms:W3CDTF">2019-09-02T09:03:27Z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