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5029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4"/>
    <p:restoredTop sz="96327"/>
  </p:normalViewPr>
  <p:slideViewPr>
    <p:cSldViewPr snapToGrid="0" snapToObjects="1">
      <p:cViewPr varScale="1">
        <p:scale>
          <a:sx n="210" d="100"/>
          <a:sy n="210" d="100"/>
        </p:scale>
        <p:origin x="6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DBF4-B158-594C-9FAA-8E39B067AD3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8550" y="1143000"/>
            <a:ext cx="212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419B-5FD3-3C41-AEDB-62AF2261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1143000"/>
            <a:ext cx="2120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8FBD-BBEF-C342-9F5B-C6D42E4B95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97187"/>
            <a:ext cx="4274820" cy="2546773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842174"/>
            <a:ext cx="3771900" cy="1766146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389467"/>
            <a:ext cx="108442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389467"/>
            <a:ext cx="3190399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823722"/>
            <a:ext cx="4337685" cy="304291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4895429"/>
            <a:ext cx="4337685" cy="1600199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947333"/>
            <a:ext cx="21374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947333"/>
            <a:ext cx="21374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89468"/>
            <a:ext cx="433768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793241"/>
            <a:ext cx="2127587" cy="87883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2672080"/>
            <a:ext cx="21275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793241"/>
            <a:ext cx="2138065" cy="87883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2672080"/>
            <a:ext cx="213806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87680"/>
            <a:ext cx="1622048" cy="17068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1053255"/>
            <a:ext cx="2546033" cy="5198533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194560"/>
            <a:ext cx="1622048" cy="4065694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87680"/>
            <a:ext cx="1622048" cy="17068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1053255"/>
            <a:ext cx="2546033" cy="5198533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194560"/>
            <a:ext cx="1622048" cy="4065694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389468"/>
            <a:ext cx="433768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947333"/>
            <a:ext cx="433768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6780108"/>
            <a:ext cx="11315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ED4E-C73A-B944-8980-99284044A3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6780108"/>
            <a:ext cx="11315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5CED-BA6D-B649-864B-DB75DF48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8CCF65-45F2-294A-A506-2E62E4C08A41}"/>
              </a:ext>
            </a:extLst>
          </p:cNvPr>
          <p:cNvSpPr/>
          <p:nvPr/>
        </p:nvSpPr>
        <p:spPr>
          <a:xfrm>
            <a:off x="198650" y="961916"/>
            <a:ext cx="4621276" cy="24136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1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1CE76F-63E8-7644-B35A-D7FB4DF47EC3}"/>
              </a:ext>
            </a:extLst>
          </p:cNvPr>
          <p:cNvSpPr/>
          <p:nvPr/>
        </p:nvSpPr>
        <p:spPr>
          <a:xfrm>
            <a:off x="1561041" y="778181"/>
            <a:ext cx="510627" cy="229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Lpl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8A5CA-4D2B-0842-BA48-E84B58746268}"/>
              </a:ext>
            </a:extLst>
          </p:cNvPr>
          <p:cNvSpPr/>
          <p:nvPr/>
        </p:nvSpPr>
        <p:spPr>
          <a:xfrm>
            <a:off x="2363158" y="868395"/>
            <a:ext cx="39910" cy="172553"/>
          </a:xfrm>
          <a:prstGeom prst="rect">
            <a:avLst/>
          </a:prstGeom>
          <a:solidFill>
            <a:srgbClr val="DB9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E54F9-4655-6F4C-9EFC-AEBF0590C7C5}"/>
              </a:ext>
            </a:extLst>
          </p:cNvPr>
          <p:cNvSpPr/>
          <p:nvPr/>
        </p:nvSpPr>
        <p:spPr>
          <a:xfrm>
            <a:off x="2440954" y="868395"/>
            <a:ext cx="39910" cy="172553"/>
          </a:xfrm>
          <a:prstGeom prst="rect">
            <a:avLst/>
          </a:prstGeom>
          <a:solidFill>
            <a:srgbClr val="DB9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63898-2E43-2E48-A080-78F3EDA80396}"/>
              </a:ext>
            </a:extLst>
          </p:cNvPr>
          <p:cNvSpPr txBox="1"/>
          <p:nvPr/>
        </p:nvSpPr>
        <p:spPr>
          <a:xfrm>
            <a:off x="2455407" y="771894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Cd36</a:t>
            </a: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4307C4C4-1D14-AE45-8CDD-A2C2B956A32F}"/>
              </a:ext>
            </a:extLst>
          </p:cNvPr>
          <p:cNvSpPr/>
          <p:nvPr/>
        </p:nvSpPr>
        <p:spPr>
          <a:xfrm>
            <a:off x="1573163" y="1517159"/>
            <a:ext cx="137287" cy="135983"/>
          </a:xfrm>
          <a:prstGeom prst="pie">
            <a:avLst/>
          </a:prstGeom>
          <a:solidFill>
            <a:srgbClr val="8DD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7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B4209-1EBD-3C4A-B52A-226E4B282A69}"/>
              </a:ext>
            </a:extLst>
          </p:cNvPr>
          <p:cNvSpPr/>
          <p:nvPr/>
        </p:nvSpPr>
        <p:spPr>
          <a:xfrm>
            <a:off x="976502" y="1366135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Fabp4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DBA5C-2D1F-C649-9B24-321D2E36288B}"/>
              </a:ext>
            </a:extLst>
          </p:cNvPr>
          <p:cNvSpPr txBox="1"/>
          <p:nvPr/>
        </p:nvSpPr>
        <p:spPr>
          <a:xfrm>
            <a:off x="2073013" y="5811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FFA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A0FDC8A7-06F3-7D42-B024-4142FB58CCDB}"/>
              </a:ext>
            </a:extLst>
          </p:cNvPr>
          <p:cNvSpPr/>
          <p:nvPr/>
        </p:nvSpPr>
        <p:spPr>
          <a:xfrm>
            <a:off x="1749861" y="657075"/>
            <a:ext cx="394994" cy="139501"/>
          </a:xfrm>
          <a:prstGeom prst="bentArrow">
            <a:avLst>
              <a:gd name="adj1" fmla="val 7716"/>
              <a:gd name="adj2" fmla="val 25000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33E4C9-7F34-134C-A400-0D3FB44EE64C}"/>
              </a:ext>
            </a:extLst>
          </p:cNvPr>
          <p:cNvCxnSpPr>
            <a:cxnSpLocks/>
          </p:cNvCxnSpPr>
          <p:nvPr/>
        </p:nvCxnSpPr>
        <p:spPr>
          <a:xfrm>
            <a:off x="2415946" y="1102073"/>
            <a:ext cx="532542" cy="24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AD4247-B394-5E4D-998F-02C165C1B28F}"/>
              </a:ext>
            </a:extLst>
          </p:cNvPr>
          <p:cNvCxnSpPr>
            <a:cxnSpLocks/>
          </p:cNvCxnSpPr>
          <p:nvPr/>
        </p:nvCxnSpPr>
        <p:spPr>
          <a:xfrm flipH="1">
            <a:off x="1759189" y="1098844"/>
            <a:ext cx="656757" cy="41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159098-4B83-3D4E-9D31-8D215FD864E2}"/>
              </a:ext>
            </a:extLst>
          </p:cNvPr>
          <p:cNvCxnSpPr>
            <a:cxnSpLocks/>
          </p:cNvCxnSpPr>
          <p:nvPr/>
        </p:nvCxnSpPr>
        <p:spPr>
          <a:xfrm>
            <a:off x="3409072" y="1611942"/>
            <a:ext cx="378892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CAB592-5050-9B40-AE9E-D30743DA8DAD}"/>
              </a:ext>
            </a:extLst>
          </p:cNvPr>
          <p:cNvSpPr txBox="1"/>
          <p:nvPr/>
        </p:nvSpPr>
        <p:spPr>
          <a:xfrm>
            <a:off x="3717923" y="169907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FA-CoA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F7C967-AD2C-404D-B651-48BEE6AB00AA}"/>
              </a:ext>
            </a:extLst>
          </p:cNvPr>
          <p:cNvCxnSpPr/>
          <p:nvPr/>
        </p:nvCxnSpPr>
        <p:spPr>
          <a:xfrm>
            <a:off x="3963382" y="1892188"/>
            <a:ext cx="0" cy="24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C56325B-0BA6-A045-8C54-24AA2EAF4B04}"/>
              </a:ext>
            </a:extLst>
          </p:cNvPr>
          <p:cNvSpPr/>
          <p:nvPr/>
        </p:nvSpPr>
        <p:spPr>
          <a:xfrm rot="10800000">
            <a:off x="3841147" y="2159626"/>
            <a:ext cx="242003" cy="4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9502C-4F2C-6042-B6F9-C1E6750B29F2}"/>
              </a:ext>
            </a:extLst>
          </p:cNvPr>
          <p:cNvSpPr txBox="1"/>
          <p:nvPr/>
        </p:nvSpPr>
        <p:spPr>
          <a:xfrm>
            <a:off x="4123722" y="2100918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A4B6B9-5CE2-764F-A311-7C38397C56A7}"/>
              </a:ext>
            </a:extLst>
          </p:cNvPr>
          <p:cNvCxnSpPr/>
          <p:nvPr/>
        </p:nvCxnSpPr>
        <p:spPr>
          <a:xfrm flipH="1">
            <a:off x="3626814" y="1897204"/>
            <a:ext cx="182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7E7F65-8B7E-9143-829B-9B91DBE46EE4}"/>
              </a:ext>
            </a:extLst>
          </p:cNvPr>
          <p:cNvCxnSpPr>
            <a:cxnSpLocks/>
          </p:cNvCxnSpPr>
          <p:nvPr/>
        </p:nvCxnSpPr>
        <p:spPr>
          <a:xfrm>
            <a:off x="3626814" y="1899600"/>
            <a:ext cx="0" cy="36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63F04-BCED-4B47-869C-6C4E19A04B67}"/>
              </a:ext>
            </a:extLst>
          </p:cNvPr>
          <p:cNvCxnSpPr>
            <a:cxnSpLocks/>
          </p:cNvCxnSpPr>
          <p:nvPr/>
        </p:nvCxnSpPr>
        <p:spPr>
          <a:xfrm flipV="1">
            <a:off x="3620992" y="2266560"/>
            <a:ext cx="206390" cy="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4B2770-5BD3-3D4A-8AFC-F16D81ABD2F0}"/>
              </a:ext>
            </a:extLst>
          </p:cNvPr>
          <p:cNvCxnSpPr/>
          <p:nvPr/>
        </p:nvCxnSpPr>
        <p:spPr>
          <a:xfrm>
            <a:off x="3959279" y="2371802"/>
            <a:ext cx="0" cy="24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0E12575-C933-6B4E-950D-DFA294CB4AFF}"/>
              </a:ext>
            </a:extLst>
          </p:cNvPr>
          <p:cNvSpPr/>
          <p:nvPr/>
        </p:nvSpPr>
        <p:spPr>
          <a:xfrm>
            <a:off x="3754488" y="2648200"/>
            <a:ext cx="406145" cy="316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66D738-2A99-F245-BCEB-349D7CF69C75}"/>
              </a:ext>
            </a:extLst>
          </p:cNvPr>
          <p:cNvSpPr txBox="1"/>
          <p:nvPr/>
        </p:nvSpPr>
        <p:spPr>
          <a:xfrm>
            <a:off x="4145163" y="245495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313562-DA5E-E746-BD18-73CE07D5C274}"/>
              </a:ext>
            </a:extLst>
          </p:cNvPr>
          <p:cNvSpPr/>
          <p:nvPr/>
        </p:nvSpPr>
        <p:spPr>
          <a:xfrm>
            <a:off x="2313730" y="2821616"/>
            <a:ext cx="368487" cy="385531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E9775B-3CBC-D747-8EE9-5CC5FEAE53BD}"/>
              </a:ext>
            </a:extLst>
          </p:cNvPr>
          <p:cNvSpPr/>
          <p:nvPr/>
        </p:nvSpPr>
        <p:spPr>
          <a:xfrm>
            <a:off x="2708806" y="2814881"/>
            <a:ext cx="404200" cy="385758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 dirty="0">
              <a:solidFill>
                <a:schemeClr val="tx1"/>
              </a:solidFill>
            </a:endParaRPr>
          </a:p>
        </p:txBody>
      </p:sp>
      <p:sp>
        <p:nvSpPr>
          <p:cNvPr id="66" name="Bent Arrow 65">
            <a:extLst>
              <a:ext uri="{FF2B5EF4-FFF2-40B4-BE49-F238E27FC236}">
                <a16:creationId xmlns:a16="http://schemas.microsoft.com/office/drawing/2014/main" id="{2B51C424-F4F8-824C-8E70-329705A5F99D}"/>
              </a:ext>
            </a:extLst>
          </p:cNvPr>
          <p:cNvSpPr/>
          <p:nvPr/>
        </p:nvSpPr>
        <p:spPr>
          <a:xfrm rot="10800000">
            <a:off x="3313791" y="2916692"/>
            <a:ext cx="490510" cy="141329"/>
          </a:xfrm>
          <a:prstGeom prst="bentArrow">
            <a:avLst>
              <a:gd name="adj1" fmla="val 0"/>
              <a:gd name="adj2" fmla="val 25000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>
              <a:solidFill>
                <a:schemeClr val="tx1"/>
              </a:solidFill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BC72B0B4-08E9-A943-94CB-678E4D075258}"/>
              </a:ext>
            </a:extLst>
          </p:cNvPr>
          <p:cNvSpPr/>
          <p:nvPr/>
        </p:nvSpPr>
        <p:spPr>
          <a:xfrm>
            <a:off x="2517655" y="2792842"/>
            <a:ext cx="72472" cy="75789"/>
          </a:xfrm>
          <a:prstGeom prst="diamond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FCEB9D38-5202-2D4D-8671-8376CC89E3F3}"/>
              </a:ext>
            </a:extLst>
          </p:cNvPr>
          <p:cNvSpPr/>
          <p:nvPr/>
        </p:nvSpPr>
        <p:spPr>
          <a:xfrm>
            <a:off x="2421656" y="2785644"/>
            <a:ext cx="72472" cy="75789"/>
          </a:xfrm>
          <a:prstGeom prst="diamond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34EA778-39D7-544D-B87C-F3FECB5DB7FA}"/>
              </a:ext>
            </a:extLst>
          </p:cNvPr>
          <p:cNvSpPr/>
          <p:nvPr/>
        </p:nvSpPr>
        <p:spPr>
          <a:xfrm>
            <a:off x="564902" y="1827047"/>
            <a:ext cx="1426691" cy="86386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74" name="Pie 73">
            <a:extLst>
              <a:ext uri="{FF2B5EF4-FFF2-40B4-BE49-F238E27FC236}">
                <a16:creationId xmlns:a16="http://schemas.microsoft.com/office/drawing/2014/main" id="{EA775606-D96C-A047-8F2F-2862DEA4279F}"/>
              </a:ext>
            </a:extLst>
          </p:cNvPr>
          <p:cNvSpPr/>
          <p:nvPr/>
        </p:nvSpPr>
        <p:spPr>
          <a:xfrm>
            <a:off x="776024" y="2022562"/>
            <a:ext cx="146351" cy="150527"/>
          </a:xfrm>
          <a:prstGeom prst="pie">
            <a:avLst/>
          </a:prstGeom>
          <a:solidFill>
            <a:srgbClr val="8DD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7" dirty="0">
              <a:solidFill>
                <a:schemeClr val="tx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1444AA2-673E-C54D-8E0C-B800621A7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" t="24368" r="5396" b="24273"/>
          <a:stretch/>
        </p:blipFill>
        <p:spPr>
          <a:xfrm>
            <a:off x="874990" y="2256762"/>
            <a:ext cx="691044" cy="142376"/>
          </a:xfrm>
          <a:prstGeom prst="rect">
            <a:avLst/>
          </a:prstGeom>
        </p:spPr>
      </p:pic>
      <p:sp>
        <p:nvSpPr>
          <p:cNvPr id="97" name="Bent Arrow 96">
            <a:extLst>
              <a:ext uri="{FF2B5EF4-FFF2-40B4-BE49-F238E27FC236}">
                <a16:creationId xmlns:a16="http://schemas.microsoft.com/office/drawing/2014/main" id="{1343B972-6DB9-A342-AC1E-D7C1702EF192}"/>
              </a:ext>
            </a:extLst>
          </p:cNvPr>
          <p:cNvSpPr/>
          <p:nvPr/>
        </p:nvSpPr>
        <p:spPr>
          <a:xfrm>
            <a:off x="1716704" y="1908565"/>
            <a:ext cx="444657" cy="209057"/>
          </a:xfrm>
          <a:custGeom>
            <a:avLst/>
            <a:gdLst>
              <a:gd name="connsiteX0" fmla="*/ 0 w 444657"/>
              <a:gd name="connsiteY0" fmla="*/ 209057 h 209057"/>
              <a:gd name="connsiteX1" fmla="*/ 0 w 444657"/>
              <a:gd name="connsiteY1" fmla="*/ 21976 h 209057"/>
              <a:gd name="connsiteX2" fmla="*/ 0 w 444657"/>
              <a:gd name="connsiteY2" fmla="*/ 21976 h 209057"/>
              <a:gd name="connsiteX3" fmla="*/ 371324 w 444657"/>
              <a:gd name="connsiteY3" fmla="*/ 21976 h 209057"/>
              <a:gd name="connsiteX4" fmla="*/ 371324 w 444657"/>
              <a:gd name="connsiteY4" fmla="*/ 0 h 209057"/>
              <a:gd name="connsiteX5" fmla="*/ 444657 w 444657"/>
              <a:gd name="connsiteY5" fmla="*/ 21976 h 209057"/>
              <a:gd name="connsiteX6" fmla="*/ 371324 w 444657"/>
              <a:gd name="connsiteY6" fmla="*/ 43952 h 209057"/>
              <a:gd name="connsiteX7" fmla="*/ 371324 w 444657"/>
              <a:gd name="connsiteY7" fmla="*/ 21976 h 209057"/>
              <a:gd name="connsiteX8" fmla="*/ 0 w 444657"/>
              <a:gd name="connsiteY8" fmla="*/ 21976 h 209057"/>
              <a:gd name="connsiteX9" fmla="*/ 0 w 444657"/>
              <a:gd name="connsiteY9" fmla="*/ 21976 h 209057"/>
              <a:gd name="connsiteX10" fmla="*/ 0 w 444657"/>
              <a:gd name="connsiteY10" fmla="*/ 209057 h 2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657" h="209057" fill="none" extrusionOk="0">
                <a:moveTo>
                  <a:pt x="0" y="209057"/>
                </a:moveTo>
                <a:cubicBezTo>
                  <a:pt x="4233" y="127075"/>
                  <a:pt x="-1435" y="103203"/>
                  <a:pt x="0" y="21976"/>
                </a:cubicBezTo>
                <a:lnTo>
                  <a:pt x="0" y="21976"/>
                </a:lnTo>
                <a:cubicBezTo>
                  <a:pt x="173010" y="39370"/>
                  <a:pt x="223626" y="32569"/>
                  <a:pt x="371324" y="21976"/>
                </a:cubicBezTo>
                <a:cubicBezTo>
                  <a:pt x="370617" y="13071"/>
                  <a:pt x="370865" y="6158"/>
                  <a:pt x="371324" y="0"/>
                </a:cubicBezTo>
                <a:cubicBezTo>
                  <a:pt x="393873" y="6776"/>
                  <a:pt x="426761" y="15212"/>
                  <a:pt x="444657" y="21976"/>
                </a:cubicBezTo>
                <a:cubicBezTo>
                  <a:pt x="411727" y="33201"/>
                  <a:pt x="391531" y="40878"/>
                  <a:pt x="371324" y="43952"/>
                </a:cubicBezTo>
                <a:cubicBezTo>
                  <a:pt x="370266" y="34257"/>
                  <a:pt x="370740" y="30985"/>
                  <a:pt x="371324" y="21976"/>
                </a:cubicBezTo>
                <a:cubicBezTo>
                  <a:pt x="231494" y="34327"/>
                  <a:pt x="137249" y="31524"/>
                  <a:pt x="0" y="21976"/>
                </a:cubicBezTo>
                <a:lnTo>
                  <a:pt x="0" y="21976"/>
                </a:lnTo>
                <a:cubicBezTo>
                  <a:pt x="5751" y="79845"/>
                  <a:pt x="-628" y="156337"/>
                  <a:pt x="0" y="209057"/>
                </a:cubicBezTo>
                <a:close/>
              </a:path>
              <a:path w="444657" h="209057" stroke="0" extrusionOk="0">
                <a:moveTo>
                  <a:pt x="0" y="209057"/>
                </a:moveTo>
                <a:cubicBezTo>
                  <a:pt x="3236" y="144540"/>
                  <a:pt x="5790" y="86405"/>
                  <a:pt x="0" y="21976"/>
                </a:cubicBezTo>
                <a:lnTo>
                  <a:pt x="0" y="21976"/>
                </a:lnTo>
                <a:cubicBezTo>
                  <a:pt x="133327" y="12570"/>
                  <a:pt x="252611" y="9885"/>
                  <a:pt x="371324" y="21976"/>
                </a:cubicBezTo>
                <a:cubicBezTo>
                  <a:pt x="372134" y="11494"/>
                  <a:pt x="372281" y="9725"/>
                  <a:pt x="371324" y="0"/>
                </a:cubicBezTo>
                <a:cubicBezTo>
                  <a:pt x="405140" y="6352"/>
                  <a:pt x="411579" y="14772"/>
                  <a:pt x="444657" y="21976"/>
                </a:cubicBezTo>
                <a:cubicBezTo>
                  <a:pt x="424988" y="28704"/>
                  <a:pt x="392184" y="39678"/>
                  <a:pt x="371324" y="43952"/>
                </a:cubicBezTo>
                <a:cubicBezTo>
                  <a:pt x="370877" y="37638"/>
                  <a:pt x="370662" y="29807"/>
                  <a:pt x="371324" y="21976"/>
                </a:cubicBezTo>
                <a:cubicBezTo>
                  <a:pt x="235049" y="18359"/>
                  <a:pt x="103360" y="19152"/>
                  <a:pt x="0" y="21976"/>
                </a:cubicBezTo>
                <a:lnTo>
                  <a:pt x="0" y="21976"/>
                </a:lnTo>
                <a:cubicBezTo>
                  <a:pt x="3453" y="97216"/>
                  <a:pt x="-7521" y="140130"/>
                  <a:pt x="0" y="209057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bentArrow">
                    <a:avLst>
                      <a:gd name="adj1" fmla="val 0"/>
                      <a:gd name="adj2" fmla="val 10512"/>
                      <a:gd name="adj3" fmla="val 35078"/>
                      <a:gd name="adj4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C744F4B-5ECB-204F-A505-23A528374C64}"/>
              </a:ext>
            </a:extLst>
          </p:cNvPr>
          <p:cNvSpPr/>
          <p:nvPr/>
        </p:nvSpPr>
        <p:spPr>
          <a:xfrm>
            <a:off x="1286933" y="2033095"/>
            <a:ext cx="215035" cy="205013"/>
          </a:xfrm>
          <a:prstGeom prst="ellipse">
            <a:avLst/>
          </a:prstGeom>
          <a:solidFill>
            <a:srgbClr val="FF8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80195CF-6A4E-CE42-BE48-C3286AC9F500}"/>
              </a:ext>
            </a:extLst>
          </p:cNvPr>
          <p:cNvGrpSpPr/>
          <p:nvPr/>
        </p:nvGrpSpPr>
        <p:grpSpPr>
          <a:xfrm>
            <a:off x="1430417" y="2942051"/>
            <a:ext cx="456087" cy="246221"/>
            <a:chOff x="271326" y="4174109"/>
            <a:chExt cx="737109" cy="397931"/>
          </a:xfrm>
        </p:grpSpPr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FDC92F9D-A255-4D49-B04E-E47BC34E870C}"/>
                </a:ext>
              </a:extLst>
            </p:cNvPr>
            <p:cNvSpPr/>
            <p:nvPr/>
          </p:nvSpPr>
          <p:spPr>
            <a:xfrm>
              <a:off x="271326" y="4285815"/>
              <a:ext cx="117125" cy="122487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E2D5F2F-5D58-BD42-8DDF-36F18E292ADE}"/>
                </a:ext>
              </a:extLst>
            </p:cNvPr>
            <p:cNvSpPr/>
            <p:nvPr/>
          </p:nvSpPr>
          <p:spPr>
            <a:xfrm>
              <a:off x="277336" y="4174109"/>
              <a:ext cx="731099" cy="397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F0000"/>
                  </a:solidFill>
                </a:rPr>
                <a:t>Plin4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32C4E5B-10DC-6A49-B5D3-061884E2CF38}"/>
              </a:ext>
            </a:extLst>
          </p:cNvPr>
          <p:cNvSpPr txBox="1"/>
          <p:nvPr/>
        </p:nvSpPr>
        <p:spPr>
          <a:xfrm rot="21397847">
            <a:off x="1237026" y="2053923"/>
            <a:ext cx="319318" cy="14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" b="1" dirty="0">
                <a:solidFill>
                  <a:srgbClr val="FFFF00"/>
                </a:solidFill>
              </a:rPr>
              <a:t>PGC1</a:t>
            </a:r>
            <a:r>
              <a:rPr lang="el-GR" sz="371" b="1" dirty="0">
                <a:solidFill>
                  <a:srgbClr val="FFFF00"/>
                </a:solidFill>
              </a:rPr>
              <a:t>α</a:t>
            </a:r>
            <a:endParaRPr lang="en-US" sz="371" b="1" dirty="0">
              <a:solidFill>
                <a:srgbClr val="FFFF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E07233-9088-9C4F-B30D-5EBE618901C1}"/>
              </a:ext>
            </a:extLst>
          </p:cNvPr>
          <p:cNvSpPr/>
          <p:nvPr/>
        </p:nvSpPr>
        <p:spPr>
          <a:xfrm rot="873076">
            <a:off x="1381316" y="2165332"/>
            <a:ext cx="75218" cy="153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DA51FC-5EB1-1D44-945E-BB77F941A501}"/>
              </a:ext>
            </a:extLst>
          </p:cNvPr>
          <p:cNvSpPr txBox="1"/>
          <p:nvPr/>
        </p:nvSpPr>
        <p:spPr>
          <a:xfrm rot="17297164">
            <a:off x="1143632" y="2239132"/>
            <a:ext cx="264816" cy="14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" b="1" dirty="0">
                <a:solidFill>
                  <a:srgbClr val="FFFF00"/>
                </a:solidFill>
              </a:rPr>
              <a:t>RXR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666FE5-75EC-AE4D-985C-C5748313CD61}"/>
              </a:ext>
            </a:extLst>
          </p:cNvPr>
          <p:cNvSpPr/>
          <p:nvPr/>
        </p:nvSpPr>
        <p:spPr>
          <a:xfrm rot="20272054">
            <a:off x="1290841" y="2161263"/>
            <a:ext cx="85460" cy="1682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B6184E-A595-B94B-B3E3-2DBC9FE1EC6B}"/>
              </a:ext>
            </a:extLst>
          </p:cNvPr>
          <p:cNvSpPr txBox="1"/>
          <p:nvPr/>
        </p:nvSpPr>
        <p:spPr>
          <a:xfrm rot="3892081">
            <a:off x="1053017" y="2241662"/>
            <a:ext cx="300082" cy="14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" b="1" dirty="0">
                <a:solidFill>
                  <a:srgbClr val="FFFF00"/>
                </a:solidFill>
              </a:rPr>
              <a:t>ppar</a:t>
            </a:r>
            <a:r>
              <a:rPr lang="el-GR" sz="371" b="1" dirty="0">
                <a:solidFill>
                  <a:srgbClr val="FFFF00"/>
                </a:solidFill>
              </a:rPr>
              <a:t>γ</a:t>
            </a:r>
            <a:endParaRPr lang="en-US" sz="371" b="1" dirty="0">
              <a:solidFill>
                <a:srgbClr val="FFFF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053B9B-00F6-F94F-99A7-BB41C5E4D1C8}"/>
              </a:ext>
            </a:extLst>
          </p:cNvPr>
          <p:cNvSpPr txBox="1"/>
          <p:nvPr/>
        </p:nvSpPr>
        <p:spPr>
          <a:xfrm>
            <a:off x="1529212" y="2209089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Target gene transcription</a:t>
            </a: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714BFFF7-ADDF-E344-8471-1A1D0DD0F6B3}"/>
              </a:ext>
            </a:extLst>
          </p:cNvPr>
          <p:cNvSpPr/>
          <p:nvPr/>
        </p:nvSpPr>
        <p:spPr>
          <a:xfrm>
            <a:off x="2825051" y="2776986"/>
            <a:ext cx="72472" cy="75789"/>
          </a:xfrm>
          <a:prstGeom prst="diamond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A5F768A7-1CA6-E843-9505-E1F3BDD32661}"/>
              </a:ext>
            </a:extLst>
          </p:cNvPr>
          <p:cNvSpPr/>
          <p:nvPr/>
        </p:nvSpPr>
        <p:spPr>
          <a:xfrm>
            <a:off x="2942435" y="2804508"/>
            <a:ext cx="72472" cy="75789"/>
          </a:xfrm>
          <a:prstGeom prst="diamond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413E444-79B4-0446-AA9F-75B359CDA125}"/>
              </a:ext>
            </a:extLst>
          </p:cNvPr>
          <p:cNvSpPr/>
          <p:nvPr/>
        </p:nvSpPr>
        <p:spPr>
          <a:xfrm>
            <a:off x="523311" y="490445"/>
            <a:ext cx="459708" cy="456752"/>
          </a:xfrm>
          <a:prstGeom prst="ellipse">
            <a:avLst/>
          </a:prstGeom>
          <a:solidFill>
            <a:srgbClr val="FF853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A73840-2B5B-1D45-AAC6-6EBD1C616469}"/>
              </a:ext>
            </a:extLst>
          </p:cNvPr>
          <p:cNvSpPr txBox="1"/>
          <p:nvPr/>
        </p:nvSpPr>
        <p:spPr>
          <a:xfrm>
            <a:off x="352411" y="29718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chylomicron</a:t>
            </a:r>
          </a:p>
        </p:txBody>
      </p:sp>
      <p:sp>
        <p:nvSpPr>
          <p:cNvPr id="159" name="Pie 158">
            <a:extLst>
              <a:ext uri="{FF2B5EF4-FFF2-40B4-BE49-F238E27FC236}">
                <a16:creationId xmlns:a16="http://schemas.microsoft.com/office/drawing/2014/main" id="{2CA88E6C-63D4-884F-A819-4BE41274C05B}"/>
              </a:ext>
            </a:extLst>
          </p:cNvPr>
          <p:cNvSpPr/>
          <p:nvPr/>
        </p:nvSpPr>
        <p:spPr>
          <a:xfrm>
            <a:off x="1412641" y="1375032"/>
            <a:ext cx="146351" cy="150527"/>
          </a:xfrm>
          <a:prstGeom prst="pie">
            <a:avLst/>
          </a:prstGeom>
          <a:solidFill>
            <a:srgbClr val="8DD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7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7A17BE-D673-474A-9FFD-D741B1615D85}"/>
              </a:ext>
            </a:extLst>
          </p:cNvPr>
          <p:cNvSpPr/>
          <p:nvPr/>
        </p:nvSpPr>
        <p:spPr>
          <a:xfrm rot="14461018">
            <a:off x="1486582" y="1389749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3F85C-2693-8C4B-A24C-470C871B9331}"/>
              </a:ext>
            </a:extLst>
          </p:cNvPr>
          <p:cNvGrpSpPr/>
          <p:nvPr/>
        </p:nvGrpSpPr>
        <p:grpSpPr>
          <a:xfrm>
            <a:off x="1193316" y="833935"/>
            <a:ext cx="406145" cy="82551"/>
            <a:chOff x="1193316" y="833935"/>
            <a:chExt cx="406145" cy="825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0B3877-35B8-9E43-84A2-F240C6A24E05}"/>
                </a:ext>
              </a:extLst>
            </p:cNvPr>
            <p:cNvSpPr/>
            <p:nvPr/>
          </p:nvSpPr>
          <p:spPr>
            <a:xfrm rot="10800000">
              <a:off x="1193316" y="884794"/>
              <a:ext cx="406145" cy="316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5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1001597-EF2B-8643-AD6A-417D152AF1FC}"/>
                </a:ext>
              </a:extLst>
            </p:cNvPr>
            <p:cNvSpPr/>
            <p:nvPr/>
          </p:nvSpPr>
          <p:spPr>
            <a:xfrm rot="10800000">
              <a:off x="1238797" y="839227"/>
              <a:ext cx="77715" cy="630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1CC6EBC-1574-8C49-ACF6-2CF849444DB3}"/>
                </a:ext>
              </a:extLst>
            </p:cNvPr>
            <p:cNvSpPr/>
            <p:nvPr/>
          </p:nvSpPr>
          <p:spPr>
            <a:xfrm rot="10800000">
              <a:off x="1368035" y="833935"/>
              <a:ext cx="77715" cy="630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DFDAB4A-14EE-8C4B-BE56-D18564AC313B}"/>
                </a:ext>
              </a:extLst>
            </p:cNvPr>
            <p:cNvSpPr/>
            <p:nvPr/>
          </p:nvSpPr>
          <p:spPr>
            <a:xfrm rot="10800000">
              <a:off x="1488186" y="834188"/>
              <a:ext cx="77715" cy="630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CFEF0B8-5ED2-9B45-AC57-99BCA74FB0FA}"/>
              </a:ext>
            </a:extLst>
          </p:cNvPr>
          <p:cNvSpPr/>
          <p:nvPr/>
        </p:nvSpPr>
        <p:spPr>
          <a:xfrm rot="10800000">
            <a:off x="3116323" y="599174"/>
            <a:ext cx="406145" cy="316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8216C7AF-6793-A342-B605-3A07FD9D30C0}"/>
              </a:ext>
            </a:extLst>
          </p:cNvPr>
          <p:cNvSpPr/>
          <p:nvPr/>
        </p:nvSpPr>
        <p:spPr>
          <a:xfrm rot="13144900">
            <a:off x="1635188" y="1513430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255989F-358B-474F-8BB8-6D9435E47E4A}"/>
              </a:ext>
            </a:extLst>
          </p:cNvPr>
          <p:cNvSpPr/>
          <p:nvPr/>
        </p:nvSpPr>
        <p:spPr>
          <a:xfrm rot="13111340">
            <a:off x="2381635" y="724197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F05C75D2-60C0-624D-B06D-700F0BB988A4}"/>
              </a:ext>
            </a:extLst>
          </p:cNvPr>
          <p:cNvSpPr/>
          <p:nvPr/>
        </p:nvSpPr>
        <p:spPr>
          <a:xfrm rot="11005580">
            <a:off x="3149476" y="1375224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C02B890-53A4-F349-BD70-33A05DE0EB2C}"/>
              </a:ext>
            </a:extLst>
          </p:cNvPr>
          <p:cNvSpPr/>
          <p:nvPr/>
        </p:nvSpPr>
        <p:spPr>
          <a:xfrm rot="11005580">
            <a:off x="3287161" y="1443176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2F79BEB-38A8-8440-BFDE-ACF725B2A15B}"/>
              </a:ext>
            </a:extLst>
          </p:cNvPr>
          <p:cNvSpPr/>
          <p:nvPr/>
        </p:nvSpPr>
        <p:spPr>
          <a:xfrm rot="11005580">
            <a:off x="3193268" y="1515204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DAD44C7-CB10-B94E-BFA9-B6847C793E5C}"/>
              </a:ext>
            </a:extLst>
          </p:cNvPr>
          <p:cNvSpPr/>
          <p:nvPr/>
        </p:nvSpPr>
        <p:spPr>
          <a:xfrm rot="11005580">
            <a:off x="3097371" y="1473329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EBDFB69B-C300-864E-8225-BF762C7A09A8}"/>
              </a:ext>
            </a:extLst>
          </p:cNvPr>
          <p:cNvSpPr/>
          <p:nvPr/>
        </p:nvSpPr>
        <p:spPr>
          <a:xfrm rot="161502">
            <a:off x="3804808" y="2661303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5A77E0A1-26C6-6042-9249-FFABEC5978E8}"/>
              </a:ext>
            </a:extLst>
          </p:cNvPr>
          <p:cNvSpPr/>
          <p:nvPr/>
        </p:nvSpPr>
        <p:spPr>
          <a:xfrm rot="161502">
            <a:off x="4048288" y="2675204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874444E6-1083-C540-AC39-8FC28B349CEF}"/>
              </a:ext>
            </a:extLst>
          </p:cNvPr>
          <p:cNvSpPr/>
          <p:nvPr/>
        </p:nvSpPr>
        <p:spPr>
          <a:xfrm rot="161502">
            <a:off x="3928122" y="2668087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9C02612A-DA6E-5E4C-9E44-A1191E4C992C}"/>
              </a:ext>
            </a:extLst>
          </p:cNvPr>
          <p:cNvSpPr/>
          <p:nvPr/>
        </p:nvSpPr>
        <p:spPr>
          <a:xfrm rot="161502">
            <a:off x="3970869" y="2200072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F10D342-D8D3-A448-B1D6-3E1DC40C0EAE}"/>
              </a:ext>
            </a:extLst>
          </p:cNvPr>
          <p:cNvSpPr/>
          <p:nvPr/>
        </p:nvSpPr>
        <p:spPr>
          <a:xfrm rot="161502">
            <a:off x="3864223" y="2193820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E9229BB0-DFCE-4C44-862E-FF5BDBB92974}"/>
              </a:ext>
            </a:extLst>
          </p:cNvPr>
          <p:cNvSpPr/>
          <p:nvPr/>
        </p:nvSpPr>
        <p:spPr>
          <a:xfrm rot="6830308">
            <a:off x="1244788" y="2130653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3C80672A-6066-4143-9D17-3EE7075E40F6}"/>
              </a:ext>
            </a:extLst>
          </p:cNvPr>
          <p:cNvSpPr/>
          <p:nvPr/>
        </p:nvSpPr>
        <p:spPr>
          <a:xfrm rot="5400000">
            <a:off x="3213905" y="1950891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FF0000"/>
                </a:solidFill>
              </a:rPr>
              <a:t>Mogat1</a:t>
            </a:r>
            <a:endParaRPr lang="en-US" sz="1000" b="1" dirty="0">
              <a:solidFill>
                <a:srgbClr val="FF0000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B145E91-7442-9F48-9708-63D31153A20B}"/>
              </a:ext>
            </a:extLst>
          </p:cNvPr>
          <p:cNvGrpSpPr/>
          <p:nvPr/>
        </p:nvGrpSpPr>
        <p:grpSpPr>
          <a:xfrm>
            <a:off x="554402" y="609206"/>
            <a:ext cx="367973" cy="100832"/>
            <a:chOff x="1193316" y="833936"/>
            <a:chExt cx="406145" cy="82550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60A674F-D727-6E4C-9117-BC056AE6FC0D}"/>
                </a:ext>
              </a:extLst>
            </p:cNvPr>
            <p:cNvSpPr/>
            <p:nvPr/>
          </p:nvSpPr>
          <p:spPr>
            <a:xfrm rot="10800000">
              <a:off x="1193316" y="884794"/>
              <a:ext cx="406145" cy="316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5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FA274D3-8810-2540-A4A6-E0623103B875}"/>
                </a:ext>
              </a:extLst>
            </p:cNvPr>
            <p:cNvSpPr/>
            <p:nvPr/>
          </p:nvSpPr>
          <p:spPr>
            <a:xfrm rot="10800000">
              <a:off x="1238797" y="839228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6298523E-2788-E24C-B2B3-5807126A3DA7}"/>
                </a:ext>
              </a:extLst>
            </p:cNvPr>
            <p:cNvSpPr/>
            <p:nvPr/>
          </p:nvSpPr>
          <p:spPr>
            <a:xfrm rot="10800000">
              <a:off x="1368035" y="833936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AA14560C-B871-2741-A4EC-1C725D5CF552}"/>
                </a:ext>
              </a:extLst>
            </p:cNvPr>
            <p:cNvSpPr/>
            <p:nvPr/>
          </p:nvSpPr>
          <p:spPr>
            <a:xfrm rot="10800000">
              <a:off x="1488186" y="834189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2C4A97F-686C-654E-B0C9-73870FF2E6F6}"/>
              </a:ext>
            </a:extLst>
          </p:cNvPr>
          <p:cNvGrpSpPr/>
          <p:nvPr/>
        </p:nvGrpSpPr>
        <p:grpSpPr>
          <a:xfrm>
            <a:off x="568004" y="761831"/>
            <a:ext cx="367973" cy="100832"/>
            <a:chOff x="1193316" y="833936"/>
            <a:chExt cx="406145" cy="82550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75743B9-C6F7-8A47-BCA7-D54732052E9E}"/>
                </a:ext>
              </a:extLst>
            </p:cNvPr>
            <p:cNvSpPr/>
            <p:nvPr/>
          </p:nvSpPr>
          <p:spPr>
            <a:xfrm rot="10800000">
              <a:off x="1193316" y="884794"/>
              <a:ext cx="406145" cy="316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5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9E2B72E8-E27F-F841-BCE9-1B82AD58C813}"/>
                </a:ext>
              </a:extLst>
            </p:cNvPr>
            <p:cNvSpPr/>
            <p:nvPr/>
          </p:nvSpPr>
          <p:spPr>
            <a:xfrm rot="10800000">
              <a:off x="1238797" y="839228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38FD3029-DF07-5B4A-A166-DEE1882D73E6}"/>
                </a:ext>
              </a:extLst>
            </p:cNvPr>
            <p:cNvSpPr/>
            <p:nvPr/>
          </p:nvSpPr>
          <p:spPr>
            <a:xfrm rot="10800000">
              <a:off x="1368035" y="833936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7300128E-8F83-F447-B04E-748D4B63106F}"/>
                </a:ext>
              </a:extLst>
            </p:cNvPr>
            <p:cNvSpPr/>
            <p:nvPr/>
          </p:nvSpPr>
          <p:spPr>
            <a:xfrm rot="10800000">
              <a:off x="1488186" y="834189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96530183-0E0F-2044-9FBC-9D58F53B5C46}"/>
              </a:ext>
            </a:extLst>
          </p:cNvPr>
          <p:cNvGrpSpPr/>
          <p:nvPr/>
        </p:nvGrpSpPr>
        <p:grpSpPr>
          <a:xfrm>
            <a:off x="1392401" y="3081018"/>
            <a:ext cx="835486" cy="246221"/>
            <a:chOff x="223695" y="4161931"/>
            <a:chExt cx="1350277" cy="397931"/>
          </a:xfrm>
        </p:grpSpPr>
        <p:sp>
          <p:nvSpPr>
            <p:cNvPr id="363" name="Diamond 362">
              <a:extLst>
                <a:ext uri="{FF2B5EF4-FFF2-40B4-BE49-F238E27FC236}">
                  <a16:creationId xmlns:a16="http://schemas.microsoft.com/office/drawing/2014/main" id="{59CFA438-54DE-A043-9421-764E2B53CAEC}"/>
                </a:ext>
              </a:extLst>
            </p:cNvPr>
            <p:cNvSpPr/>
            <p:nvPr/>
          </p:nvSpPr>
          <p:spPr>
            <a:xfrm>
              <a:off x="271326" y="4285815"/>
              <a:ext cx="117125" cy="122487"/>
            </a:xfrm>
            <a:prstGeom prst="diamond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BC4690D-9C96-6342-B4CB-4E68BAE62D01}"/>
                </a:ext>
              </a:extLst>
            </p:cNvPr>
            <p:cNvSpPr/>
            <p:nvPr/>
          </p:nvSpPr>
          <p:spPr>
            <a:xfrm>
              <a:off x="223695" y="4161931"/>
              <a:ext cx="1350277" cy="397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Cidec/Fsp27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5" name="Diamond 364">
            <a:extLst>
              <a:ext uri="{FF2B5EF4-FFF2-40B4-BE49-F238E27FC236}">
                <a16:creationId xmlns:a16="http://schemas.microsoft.com/office/drawing/2014/main" id="{CE7D2B68-AE74-CC49-910D-3B803B3E09E4}"/>
              </a:ext>
            </a:extLst>
          </p:cNvPr>
          <p:cNvSpPr/>
          <p:nvPr/>
        </p:nvSpPr>
        <p:spPr>
          <a:xfrm>
            <a:off x="2662184" y="2947779"/>
            <a:ext cx="72471" cy="75789"/>
          </a:xfrm>
          <a:prstGeom prst="diamond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66" name="Diamond 365">
            <a:extLst>
              <a:ext uri="{FF2B5EF4-FFF2-40B4-BE49-F238E27FC236}">
                <a16:creationId xmlns:a16="http://schemas.microsoft.com/office/drawing/2014/main" id="{34109031-101E-E947-AF43-82896B94B456}"/>
              </a:ext>
            </a:extLst>
          </p:cNvPr>
          <p:cNvSpPr/>
          <p:nvPr/>
        </p:nvSpPr>
        <p:spPr>
          <a:xfrm>
            <a:off x="2662183" y="3020190"/>
            <a:ext cx="72471" cy="75789"/>
          </a:xfrm>
          <a:prstGeom prst="diamond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67" name="Diamond 366">
            <a:extLst>
              <a:ext uri="{FF2B5EF4-FFF2-40B4-BE49-F238E27FC236}">
                <a16:creationId xmlns:a16="http://schemas.microsoft.com/office/drawing/2014/main" id="{1EB16541-2A56-6242-9F1B-6B4E9E6FFE07}"/>
              </a:ext>
            </a:extLst>
          </p:cNvPr>
          <p:cNvSpPr/>
          <p:nvPr/>
        </p:nvSpPr>
        <p:spPr>
          <a:xfrm>
            <a:off x="2632850" y="2862450"/>
            <a:ext cx="72471" cy="75789"/>
          </a:xfrm>
          <a:prstGeom prst="diamond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70" name="Diamond 369">
            <a:extLst>
              <a:ext uri="{FF2B5EF4-FFF2-40B4-BE49-F238E27FC236}">
                <a16:creationId xmlns:a16="http://schemas.microsoft.com/office/drawing/2014/main" id="{9267D1F5-6B70-8D48-A998-2AE68557D63E}"/>
              </a:ext>
            </a:extLst>
          </p:cNvPr>
          <p:cNvSpPr/>
          <p:nvPr/>
        </p:nvSpPr>
        <p:spPr>
          <a:xfrm>
            <a:off x="2711013" y="3091726"/>
            <a:ext cx="72471" cy="75789"/>
          </a:xfrm>
          <a:prstGeom prst="diamond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D63D04F-AEE2-914C-A168-2F6E7B483B65}"/>
              </a:ext>
            </a:extLst>
          </p:cNvPr>
          <p:cNvSpPr txBox="1"/>
          <p:nvPr/>
        </p:nvSpPr>
        <p:spPr>
          <a:xfrm>
            <a:off x="3989541" y="120027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Acetyl-CoA</a:t>
            </a: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AC17C24E-D76C-0644-9867-C2C6347939B0}"/>
              </a:ext>
            </a:extLst>
          </p:cNvPr>
          <p:cNvCxnSpPr>
            <a:cxnSpLocks/>
          </p:cNvCxnSpPr>
          <p:nvPr/>
        </p:nvCxnSpPr>
        <p:spPr>
          <a:xfrm flipH="1">
            <a:off x="3462226" y="1308632"/>
            <a:ext cx="544134" cy="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5590DF5-BB3D-A943-B68F-E73273FF4186}"/>
              </a:ext>
            </a:extLst>
          </p:cNvPr>
          <p:cNvSpPr/>
          <p:nvPr/>
        </p:nvSpPr>
        <p:spPr>
          <a:xfrm>
            <a:off x="3517727" y="1323225"/>
            <a:ext cx="4331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Scd1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00389E10-80BA-1B4B-9E36-7F9C08B8F2B9}"/>
              </a:ext>
            </a:extLst>
          </p:cNvPr>
          <p:cNvSpPr/>
          <p:nvPr/>
        </p:nvSpPr>
        <p:spPr>
          <a:xfrm>
            <a:off x="3512524" y="1124530"/>
            <a:ext cx="426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Fasn</a:t>
            </a:r>
          </a:p>
        </p:txBody>
      </p: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E4D48C93-851B-6C42-AD0C-CD0B4CD93412}"/>
              </a:ext>
            </a:extLst>
          </p:cNvPr>
          <p:cNvSpPr/>
          <p:nvPr/>
        </p:nvSpPr>
        <p:spPr>
          <a:xfrm>
            <a:off x="144769" y="4098228"/>
            <a:ext cx="4621276" cy="24136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7" dirty="0">
              <a:solidFill>
                <a:schemeClr val="tx1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10C7FCD-265C-134E-92AB-F350A42B6B52}"/>
              </a:ext>
            </a:extLst>
          </p:cNvPr>
          <p:cNvSpPr/>
          <p:nvPr/>
        </p:nvSpPr>
        <p:spPr>
          <a:xfrm>
            <a:off x="1507160" y="3914493"/>
            <a:ext cx="519168" cy="229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Lpl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2FB1C98E-2158-7147-8BA5-1CA6AF970FF9}"/>
              </a:ext>
            </a:extLst>
          </p:cNvPr>
          <p:cNvSpPr/>
          <p:nvPr/>
        </p:nvSpPr>
        <p:spPr>
          <a:xfrm>
            <a:off x="2309277" y="4004707"/>
            <a:ext cx="39910" cy="172553"/>
          </a:xfrm>
          <a:prstGeom prst="rect">
            <a:avLst/>
          </a:prstGeom>
          <a:solidFill>
            <a:srgbClr val="DB9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19545DB-E54E-AE45-96B3-850381FDCD98}"/>
              </a:ext>
            </a:extLst>
          </p:cNvPr>
          <p:cNvSpPr/>
          <p:nvPr/>
        </p:nvSpPr>
        <p:spPr>
          <a:xfrm>
            <a:off x="2356793" y="4004707"/>
            <a:ext cx="39910" cy="172553"/>
          </a:xfrm>
          <a:prstGeom prst="rect">
            <a:avLst/>
          </a:prstGeom>
          <a:solidFill>
            <a:srgbClr val="DB9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F88736D9-E156-AA44-89D4-23E6DC49224C}"/>
              </a:ext>
            </a:extLst>
          </p:cNvPr>
          <p:cNvSpPr txBox="1"/>
          <p:nvPr/>
        </p:nvSpPr>
        <p:spPr>
          <a:xfrm>
            <a:off x="2401525" y="3908206"/>
            <a:ext cx="481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Cd36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25EB861-2934-5148-8353-AE1203577EF0}"/>
              </a:ext>
            </a:extLst>
          </p:cNvPr>
          <p:cNvSpPr/>
          <p:nvPr/>
        </p:nvSpPr>
        <p:spPr>
          <a:xfrm>
            <a:off x="922621" y="4502447"/>
            <a:ext cx="5301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Fabp4</a:t>
            </a:r>
          </a:p>
        </p:txBody>
      </p:sp>
      <p:sp>
        <p:nvSpPr>
          <p:cNvPr id="383" name="Bent Arrow 382">
            <a:extLst>
              <a:ext uri="{FF2B5EF4-FFF2-40B4-BE49-F238E27FC236}">
                <a16:creationId xmlns:a16="http://schemas.microsoft.com/office/drawing/2014/main" id="{0ADBA6B1-C28E-C44C-8FFF-C95CC0EF024E}"/>
              </a:ext>
            </a:extLst>
          </p:cNvPr>
          <p:cNvSpPr/>
          <p:nvPr/>
        </p:nvSpPr>
        <p:spPr>
          <a:xfrm>
            <a:off x="1695980" y="3793387"/>
            <a:ext cx="394994" cy="139501"/>
          </a:xfrm>
          <a:prstGeom prst="bentArrow">
            <a:avLst>
              <a:gd name="adj1" fmla="val 7716"/>
              <a:gd name="adj2" fmla="val 25000"/>
              <a:gd name="adj3" fmla="val 50000"/>
              <a:gd name="adj4" fmla="val 4375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>
              <a:solidFill>
                <a:schemeClr val="tx1"/>
              </a:solidFill>
            </a:endParaRP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4E9EDF00-736F-4A44-A0D4-1E28F4007473}"/>
              </a:ext>
            </a:extLst>
          </p:cNvPr>
          <p:cNvCxnSpPr>
            <a:cxnSpLocks/>
          </p:cNvCxnSpPr>
          <p:nvPr/>
        </p:nvCxnSpPr>
        <p:spPr>
          <a:xfrm>
            <a:off x="2362065" y="4238385"/>
            <a:ext cx="532542" cy="2450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38A0408B-D2A0-344D-A2C5-DBB91F668426}"/>
              </a:ext>
            </a:extLst>
          </p:cNvPr>
          <p:cNvCxnSpPr>
            <a:cxnSpLocks/>
          </p:cNvCxnSpPr>
          <p:nvPr/>
        </p:nvCxnSpPr>
        <p:spPr>
          <a:xfrm flipH="1">
            <a:off x="1705308" y="4235156"/>
            <a:ext cx="656757" cy="4183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077AB4F-A316-9E4C-8BF8-D9472CBBA131}"/>
              </a:ext>
            </a:extLst>
          </p:cNvPr>
          <p:cNvCxnSpPr>
            <a:cxnSpLocks/>
          </p:cNvCxnSpPr>
          <p:nvPr/>
        </p:nvCxnSpPr>
        <p:spPr>
          <a:xfrm>
            <a:off x="3355191" y="4748254"/>
            <a:ext cx="378892" cy="113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C4785A9A-59A5-CD48-B0D6-36D746A7714F}"/>
              </a:ext>
            </a:extLst>
          </p:cNvPr>
          <p:cNvSpPr txBox="1"/>
          <p:nvPr/>
        </p:nvSpPr>
        <p:spPr>
          <a:xfrm>
            <a:off x="3684214" y="484157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FA-CoA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BC11A681-9E41-DD41-8C42-51414663D0AC}"/>
              </a:ext>
            </a:extLst>
          </p:cNvPr>
          <p:cNvCxnSpPr/>
          <p:nvPr/>
        </p:nvCxnSpPr>
        <p:spPr>
          <a:xfrm>
            <a:off x="3909501" y="5028500"/>
            <a:ext cx="0" cy="2418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1BA1A12-EFFA-0D46-A78C-E226AC069B8A}"/>
              </a:ext>
            </a:extLst>
          </p:cNvPr>
          <p:cNvSpPr/>
          <p:nvPr/>
        </p:nvSpPr>
        <p:spPr>
          <a:xfrm rot="10800000">
            <a:off x="3787266" y="5295938"/>
            <a:ext cx="242003" cy="4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E466503-F98C-B44E-BC9B-B2727F92E275}"/>
              </a:ext>
            </a:extLst>
          </p:cNvPr>
          <p:cNvSpPr txBox="1"/>
          <p:nvPr/>
        </p:nvSpPr>
        <p:spPr>
          <a:xfrm>
            <a:off x="4069841" y="522997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DAG</a:t>
            </a: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660CE48-C002-BF4D-9F96-319E382FDABD}"/>
              </a:ext>
            </a:extLst>
          </p:cNvPr>
          <p:cNvCxnSpPr/>
          <p:nvPr/>
        </p:nvCxnSpPr>
        <p:spPr>
          <a:xfrm flipH="1">
            <a:off x="3572933" y="5033516"/>
            <a:ext cx="18221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C176DF7B-F7F0-C140-85CE-C841F47B63A3}"/>
              </a:ext>
            </a:extLst>
          </p:cNvPr>
          <p:cNvCxnSpPr>
            <a:cxnSpLocks/>
          </p:cNvCxnSpPr>
          <p:nvPr/>
        </p:nvCxnSpPr>
        <p:spPr>
          <a:xfrm>
            <a:off x="3572933" y="5035912"/>
            <a:ext cx="0" cy="36390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D7A0416E-287E-084B-B66E-5684A56A1249}"/>
              </a:ext>
            </a:extLst>
          </p:cNvPr>
          <p:cNvCxnSpPr>
            <a:cxnSpLocks/>
          </p:cNvCxnSpPr>
          <p:nvPr/>
        </p:nvCxnSpPr>
        <p:spPr>
          <a:xfrm flipV="1">
            <a:off x="3567111" y="5402872"/>
            <a:ext cx="206390" cy="1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C97BE4D5-5F6A-8F4D-B5B3-C6A0D4008C87}"/>
              </a:ext>
            </a:extLst>
          </p:cNvPr>
          <p:cNvCxnSpPr/>
          <p:nvPr/>
        </p:nvCxnSpPr>
        <p:spPr>
          <a:xfrm>
            <a:off x="3905398" y="5508114"/>
            <a:ext cx="0" cy="2418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CEC6D7D9-DF65-414B-8269-FB3098B3188A}"/>
              </a:ext>
            </a:extLst>
          </p:cNvPr>
          <p:cNvSpPr/>
          <p:nvPr/>
        </p:nvSpPr>
        <p:spPr>
          <a:xfrm>
            <a:off x="3700607" y="5784512"/>
            <a:ext cx="406145" cy="316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EC4BBE9-C5C5-5449-8F30-80149E5D5AE4}"/>
              </a:ext>
            </a:extLst>
          </p:cNvPr>
          <p:cNvSpPr txBox="1"/>
          <p:nvPr/>
        </p:nvSpPr>
        <p:spPr>
          <a:xfrm>
            <a:off x="4091282" y="559126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TAG</a:t>
            </a:r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0B6721BA-72A8-904E-8F20-E21AD9D850A1}"/>
              </a:ext>
            </a:extLst>
          </p:cNvPr>
          <p:cNvSpPr/>
          <p:nvPr/>
        </p:nvSpPr>
        <p:spPr>
          <a:xfrm>
            <a:off x="2383778" y="6053004"/>
            <a:ext cx="244558" cy="160123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 dirty="0">
              <a:solidFill>
                <a:schemeClr val="tx1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1B38C4C8-1271-B448-9A55-4D39016A6C8D}"/>
              </a:ext>
            </a:extLst>
          </p:cNvPr>
          <p:cNvSpPr/>
          <p:nvPr/>
        </p:nvSpPr>
        <p:spPr>
          <a:xfrm>
            <a:off x="2673296" y="6046894"/>
            <a:ext cx="220376" cy="176373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 dirty="0">
              <a:solidFill>
                <a:schemeClr val="tx1"/>
              </a:solidFill>
            </a:endParaRPr>
          </a:p>
        </p:txBody>
      </p:sp>
      <p:sp>
        <p:nvSpPr>
          <p:cNvPr id="399" name="Bent Arrow 398">
            <a:extLst>
              <a:ext uri="{FF2B5EF4-FFF2-40B4-BE49-F238E27FC236}">
                <a16:creationId xmlns:a16="http://schemas.microsoft.com/office/drawing/2014/main" id="{77E2F658-FF81-E740-8061-253AA7A8FE2A}"/>
              </a:ext>
            </a:extLst>
          </p:cNvPr>
          <p:cNvSpPr/>
          <p:nvPr/>
        </p:nvSpPr>
        <p:spPr>
          <a:xfrm rot="10800000">
            <a:off x="3259910" y="6053004"/>
            <a:ext cx="490510" cy="141329"/>
          </a:xfrm>
          <a:prstGeom prst="bentArrow">
            <a:avLst>
              <a:gd name="adj1" fmla="val 0"/>
              <a:gd name="adj2" fmla="val 25000"/>
              <a:gd name="adj3" fmla="val 50000"/>
              <a:gd name="adj4" fmla="val 4375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>
              <a:solidFill>
                <a:schemeClr val="tx1"/>
              </a:solidFill>
            </a:endParaRP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83E3C3A6-64BE-1C45-B6F6-8DB54663495C}"/>
              </a:ext>
            </a:extLst>
          </p:cNvPr>
          <p:cNvSpPr/>
          <p:nvPr/>
        </p:nvSpPr>
        <p:spPr>
          <a:xfrm>
            <a:off x="2399500" y="6018499"/>
            <a:ext cx="72472" cy="75789"/>
          </a:xfrm>
          <a:prstGeom prst="diamond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BC16E5E1-FF36-1D4C-A155-098C1CA88D58}"/>
              </a:ext>
            </a:extLst>
          </p:cNvPr>
          <p:cNvSpPr/>
          <p:nvPr/>
        </p:nvSpPr>
        <p:spPr>
          <a:xfrm>
            <a:off x="511021" y="4963359"/>
            <a:ext cx="1426691" cy="86386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403" name="Pie 402">
            <a:extLst>
              <a:ext uri="{FF2B5EF4-FFF2-40B4-BE49-F238E27FC236}">
                <a16:creationId xmlns:a16="http://schemas.microsoft.com/office/drawing/2014/main" id="{E41DFEE2-2685-D64E-90CB-7EA0691432BC}"/>
              </a:ext>
            </a:extLst>
          </p:cNvPr>
          <p:cNvSpPr/>
          <p:nvPr/>
        </p:nvSpPr>
        <p:spPr>
          <a:xfrm>
            <a:off x="722143" y="5158874"/>
            <a:ext cx="146351" cy="150527"/>
          </a:xfrm>
          <a:prstGeom prst="pie">
            <a:avLst/>
          </a:prstGeom>
          <a:solidFill>
            <a:srgbClr val="8DD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7" dirty="0">
              <a:solidFill>
                <a:schemeClr val="tx1"/>
              </a:solidFill>
            </a:endParaRPr>
          </a:p>
        </p:txBody>
      </p:sp>
      <p:pic>
        <p:nvPicPr>
          <p:cNvPr id="404" name="Picture 403">
            <a:extLst>
              <a:ext uri="{FF2B5EF4-FFF2-40B4-BE49-F238E27FC236}">
                <a16:creationId xmlns:a16="http://schemas.microsoft.com/office/drawing/2014/main" id="{05091223-1525-334A-AA22-2CA800F2B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" t="24368" r="5396" b="24273"/>
          <a:stretch/>
        </p:blipFill>
        <p:spPr>
          <a:xfrm>
            <a:off x="821109" y="5393074"/>
            <a:ext cx="691044" cy="142376"/>
          </a:xfrm>
          <a:prstGeom prst="rect">
            <a:avLst/>
          </a:prstGeom>
        </p:spPr>
      </p:pic>
      <p:sp>
        <p:nvSpPr>
          <p:cNvPr id="405" name="Bent Arrow 404">
            <a:extLst>
              <a:ext uri="{FF2B5EF4-FFF2-40B4-BE49-F238E27FC236}">
                <a16:creationId xmlns:a16="http://schemas.microsoft.com/office/drawing/2014/main" id="{3A1E292E-20A6-7E43-94A5-BDB265327BC4}"/>
              </a:ext>
            </a:extLst>
          </p:cNvPr>
          <p:cNvSpPr/>
          <p:nvPr/>
        </p:nvSpPr>
        <p:spPr>
          <a:xfrm>
            <a:off x="1662823" y="5044877"/>
            <a:ext cx="444657" cy="209057"/>
          </a:xfrm>
          <a:custGeom>
            <a:avLst/>
            <a:gdLst>
              <a:gd name="connsiteX0" fmla="*/ 0 w 444657"/>
              <a:gd name="connsiteY0" fmla="*/ 209057 h 209057"/>
              <a:gd name="connsiteX1" fmla="*/ 0 w 444657"/>
              <a:gd name="connsiteY1" fmla="*/ 21976 h 209057"/>
              <a:gd name="connsiteX2" fmla="*/ 0 w 444657"/>
              <a:gd name="connsiteY2" fmla="*/ 21976 h 209057"/>
              <a:gd name="connsiteX3" fmla="*/ 371324 w 444657"/>
              <a:gd name="connsiteY3" fmla="*/ 21976 h 209057"/>
              <a:gd name="connsiteX4" fmla="*/ 371324 w 444657"/>
              <a:gd name="connsiteY4" fmla="*/ 0 h 209057"/>
              <a:gd name="connsiteX5" fmla="*/ 444657 w 444657"/>
              <a:gd name="connsiteY5" fmla="*/ 21976 h 209057"/>
              <a:gd name="connsiteX6" fmla="*/ 371324 w 444657"/>
              <a:gd name="connsiteY6" fmla="*/ 43952 h 209057"/>
              <a:gd name="connsiteX7" fmla="*/ 371324 w 444657"/>
              <a:gd name="connsiteY7" fmla="*/ 21976 h 209057"/>
              <a:gd name="connsiteX8" fmla="*/ 0 w 444657"/>
              <a:gd name="connsiteY8" fmla="*/ 21976 h 209057"/>
              <a:gd name="connsiteX9" fmla="*/ 0 w 444657"/>
              <a:gd name="connsiteY9" fmla="*/ 21976 h 209057"/>
              <a:gd name="connsiteX10" fmla="*/ 0 w 444657"/>
              <a:gd name="connsiteY10" fmla="*/ 209057 h 2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657" h="209057" fill="none" extrusionOk="0">
                <a:moveTo>
                  <a:pt x="0" y="209057"/>
                </a:moveTo>
                <a:cubicBezTo>
                  <a:pt x="4233" y="127075"/>
                  <a:pt x="-1435" y="103203"/>
                  <a:pt x="0" y="21976"/>
                </a:cubicBezTo>
                <a:lnTo>
                  <a:pt x="0" y="21976"/>
                </a:lnTo>
                <a:cubicBezTo>
                  <a:pt x="173010" y="39370"/>
                  <a:pt x="223626" y="32569"/>
                  <a:pt x="371324" y="21976"/>
                </a:cubicBezTo>
                <a:cubicBezTo>
                  <a:pt x="370617" y="13071"/>
                  <a:pt x="370865" y="6158"/>
                  <a:pt x="371324" y="0"/>
                </a:cubicBezTo>
                <a:cubicBezTo>
                  <a:pt x="393873" y="6776"/>
                  <a:pt x="426761" y="15212"/>
                  <a:pt x="444657" y="21976"/>
                </a:cubicBezTo>
                <a:cubicBezTo>
                  <a:pt x="411727" y="33201"/>
                  <a:pt x="391531" y="40878"/>
                  <a:pt x="371324" y="43952"/>
                </a:cubicBezTo>
                <a:cubicBezTo>
                  <a:pt x="370266" y="34257"/>
                  <a:pt x="370740" y="30985"/>
                  <a:pt x="371324" y="21976"/>
                </a:cubicBezTo>
                <a:cubicBezTo>
                  <a:pt x="231494" y="34327"/>
                  <a:pt x="137249" y="31524"/>
                  <a:pt x="0" y="21976"/>
                </a:cubicBezTo>
                <a:lnTo>
                  <a:pt x="0" y="21976"/>
                </a:lnTo>
                <a:cubicBezTo>
                  <a:pt x="5751" y="79845"/>
                  <a:pt x="-628" y="156337"/>
                  <a:pt x="0" y="209057"/>
                </a:cubicBezTo>
                <a:close/>
              </a:path>
              <a:path w="444657" h="209057" stroke="0" extrusionOk="0">
                <a:moveTo>
                  <a:pt x="0" y="209057"/>
                </a:moveTo>
                <a:cubicBezTo>
                  <a:pt x="3236" y="144540"/>
                  <a:pt x="5790" y="86405"/>
                  <a:pt x="0" y="21976"/>
                </a:cubicBezTo>
                <a:lnTo>
                  <a:pt x="0" y="21976"/>
                </a:lnTo>
                <a:cubicBezTo>
                  <a:pt x="133327" y="12570"/>
                  <a:pt x="252611" y="9885"/>
                  <a:pt x="371324" y="21976"/>
                </a:cubicBezTo>
                <a:cubicBezTo>
                  <a:pt x="372134" y="11494"/>
                  <a:pt x="372281" y="9725"/>
                  <a:pt x="371324" y="0"/>
                </a:cubicBezTo>
                <a:cubicBezTo>
                  <a:pt x="405140" y="6352"/>
                  <a:pt x="411579" y="14772"/>
                  <a:pt x="444657" y="21976"/>
                </a:cubicBezTo>
                <a:cubicBezTo>
                  <a:pt x="424988" y="28704"/>
                  <a:pt x="392184" y="39678"/>
                  <a:pt x="371324" y="43952"/>
                </a:cubicBezTo>
                <a:cubicBezTo>
                  <a:pt x="370877" y="37638"/>
                  <a:pt x="370662" y="29807"/>
                  <a:pt x="371324" y="21976"/>
                </a:cubicBezTo>
                <a:cubicBezTo>
                  <a:pt x="235049" y="18359"/>
                  <a:pt x="103360" y="19152"/>
                  <a:pt x="0" y="21976"/>
                </a:cubicBezTo>
                <a:lnTo>
                  <a:pt x="0" y="21976"/>
                </a:lnTo>
                <a:cubicBezTo>
                  <a:pt x="3453" y="97216"/>
                  <a:pt x="-7521" y="140130"/>
                  <a:pt x="0" y="2090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entArrow">
                    <a:avLst>
                      <a:gd name="adj1" fmla="val 0"/>
                      <a:gd name="adj2" fmla="val 10512"/>
                      <a:gd name="adj3" fmla="val 35078"/>
                      <a:gd name="adj4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>
              <a:solidFill>
                <a:schemeClr val="tx1"/>
              </a:solidFill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86A527E-EE25-3B47-A2AE-5E2D8FA328C6}"/>
              </a:ext>
            </a:extLst>
          </p:cNvPr>
          <p:cNvSpPr/>
          <p:nvPr/>
        </p:nvSpPr>
        <p:spPr>
          <a:xfrm>
            <a:off x="1233052" y="5169407"/>
            <a:ext cx="215035" cy="205013"/>
          </a:xfrm>
          <a:prstGeom prst="ellipse">
            <a:avLst/>
          </a:prstGeom>
          <a:solidFill>
            <a:srgbClr val="FF8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0A99A0E-7765-E041-88AE-B3FAFABA1551}"/>
              </a:ext>
            </a:extLst>
          </p:cNvPr>
          <p:cNvGrpSpPr/>
          <p:nvPr/>
        </p:nvGrpSpPr>
        <p:grpSpPr>
          <a:xfrm>
            <a:off x="1376536" y="6078366"/>
            <a:ext cx="474056" cy="246221"/>
            <a:chOff x="271326" y="4174114"/>
            <a:chExt cx="737109" cy="397931"/>
          </a:xfrm>
        </p:grpSpPr>
        <p:sp>
          <p:nvSpPr>
            <p:cNvPr id="408" name="Diamond 407">
              <a:extLst>
                <a:ext uri="{FF2B5EF4-FFF2-40B4-BE49-F238E27FC236}">
                  <a16:creationId xmlns:a16="http://schemas.microsoft.com/office/drawing/2014/main" id="{1949B9E8-D562-1E41-8764-AFAA54018F63}"/>
                </a:ext>
              </a:extLst>
            </p:cNvPr>
            <p:cNvSpPr/>
            <p:nvPr/>
          </p:nvSpPr>
          <p:spPr>
            <a:xfrm>
              <a:off x="271326" y="4285815"/>
              <a:ext cx="117125" cy="122487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88A680AD-042D-2944-B42C-58E7A89C9B2C}"/>
                </a:ext>
              </a:extLst>
            </p:cNvPr>
            <p:cNvSpPr/>
            <p:nvPr/>
          </p:nvSpPr>
          <p:spPr>
            <a:xfrm>
              <a:off x="277336" y="4174114"/>
              <a:ext cx="731099" cy="397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Plin4</a:t>
              </a: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3D7D7922-52AA-4540-8F21-080EAE6BEB41}"/>
              </a:ext>
            </a:extLst>
          </p:cNvPr>
          <p:cNvSpPr txBox="1"/>
          <p:nvPr/>
        </p:nvSpPr>
        <p:spPr>
          <a:xfrm rot="21397847">
            <a:off x="1183145" y="5190235"/>
            <a:ext cx="319318" cy="14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" b="1" dirty="0">
                <a:solidFill>
                  <a:srgbClr val="FFFF00"/>
                </a:solidFill>
              </a:rPr>
              <a:t>PGC1</a:t>
            </a:r>
            <a:r>
              <a:rPr lang="el-GR" sz="371" b="1" dirty="0">
                <a:solidFill>
                  <a:srgbClr val="FFFF00"/>
                </a:solidFill>
              </a:rPr>
              <a:t>α</a:t>
            </a:r>
            <a:endParaRPr lang="en-US" sz="371" b="1" dirty="0">
              <a:solidFill>
                <a:srgbClr val="FFFF00"/>
              </a:solidFill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5DF0454-2F47-5F42-9DCB-DBD8D5BA284C}"/>
              </a:ext>
            </a:extLst>
          </p:cNvPr>
          <p:cNvSpPr/>
          <p:nvPr/>
        </p:nvSpPr>
        <p:spPr>
          <a:xfrm rot="873076">
            <a:off x="1327435" y="5301644"/>
            <a:ext cx="75218" cy="153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BF69D3BD-974E-384F-ABA6-4F4587208F04}"/>
              </a:ext>
            </a:extLst>
          </p:cNvPr>
          <p:cNvSpPr txBox="1"/>
          <p:nvPr/>
        </p:nvSpPr>
        <p:spPr>
          <a:xfrm rot="17297164">
            <a:off x="1089751" y="5375444"/>
            <a:ext cx="264816" cy="14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" b="1" dirty="0">
                <a:solidFill>
                  <a:srgbClr val="FFFF00"/>
                </a:solidFill>
              </a:rPr>
              <a:t>RXR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1737645-B2ED-BF4B-AA30-CE2422A78F4C}"/>
              </a:ext>
            </a:extLst>
          </p:cNvPr>
          <p:cNvSpPr/>
          <p:nvPr/>
        </p:nvSpPr>
        <p:spPr>
          <a:xfrm rot="20272054">
            <a:off x="1236960" y="5297575"/>
            <a:ext cx="85460" cy="1682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E58BB6D1-9A55-0743-8664-66CB202A65F0}"/>
              </a:ext>
            </a:extLst>
          </p:cNvPr>
          <p:cNvSpPr txBox="1"/>
          <p:nvPr/>
        </p:nvSpPr>
        <p:spPr>
          <a:xfrm rot="3892081">
            <a:off x="999136" y="5377974"/>
            <a:ext cx="300082" cy="14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" b="1" dirty="0">
                <a:solidFill>
                  <a:srgbClr val="FFFF00"/>
                </a:solidFill>
              </a:rPr>
              <a:t>ppar</a:t>
            </a:r>
            <a:r>
              <a:rPr lang="el-GR" sz="371" b="1" dirty="0">
                <a:solidFill>
                  <a:srgbClr val="FFFF00"/>
                </a:solidFill>
              </a:rPr>
              <a:t>γ</a:t>
            </a:r>
            <a:endParaRPr lang="en-US" sz="371" b="1" dirty="0">
              <a:solidFill>
                <a:srgbClr val="FFFF00"/>
              </a:solidFill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CF2242F-5EE0-F84F-B43C-0784BC39414C}"/>
              </a:ext>
            </a:extLst>
          </p:cNvPr>
          <p:cNvSpPr txBox="1"/>
          <p:nvPr/>
        </p:nvSpPr>
        <p:spPr>
          <a:xfrm>
            <a:off x="1475331" y="5345401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Target gene transcription</a:t>
            </a:r>
          </a:p>
        </p:txBody>
      </p:sp>
      <p:sp>
        <p:nvSpPr>
          <p:cNvPr id="416" name="Diamond 415">
            <a:extLst>
              <a:ext uri="{FF2B5EF4-FFF2-40B4-BE49-F238E27FC236}">
                <a16:creationId xmlns:a16="http://schemas.microsoft.com/office/drawing/2014/main" id="{1CD7FABA-C7EF-9C42-816F-81108E4FA80E}"/>
              </a:ext>
            </a:extLst>
          </p:cNvPr>
          <p:cNvSpPr/>
          <p:nvPr/>
        </p:nvSpPr>
        <p:spPr>
          <a:xfrm>
            <a:off x="2783549" y="6002574"/>
            <a:ext cx="72472" cy="75789"/>
          </a:xfrm>
          <a:prstGeom prst="diamond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E50D0DE4-ABE6-1D40-82FB-AB767FB1F5AE}"/>
              </a:ext>
            </a:extLst>
          </p:cNvPr>
          <p:cNvSpPr/>
          <p:nvPr/>
        </p:nvSpPr>
        <p:spPr>
          <a:xfrm>
            <a:off x="469430" y="3626757"/>
            <a:ext cx="459708" cy="456752"/>
          </a:xfrm>
          <a:prstGeom prst="ellipse">
            <a:avLst/>
          </a:prstGeom>
          <a:solidFill>
            <a:srgbClr val="FF853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420" name="Pie 419">
            <a:extLst>
              <a:ext uri="{FF2B5EF4-FFF2-40B4-BE49-F238E27FC236}">
                <a16:creationId xmlns:a16="http://schemas.microsoft.com/office/drawing/2014/main" id="{87287A8C-D2E2-FC4E-8030-C2FE95CA34A0}"/>
              </a:ext>
            </a:extLst>
          </p:cNvPr>
          <p:cNvSpPr/>
          <p:nvPr/>
        </p:nvSpPr>
        <p:spPr>
          <a:xfrm>
            <a:off x="1358760" y="4511344"/>
            <a:ext cx="146351" cy="150527"/>
          </a:xfrm>
          <a:prstGeom prst="pie">
            <a:avLst/>
          </a:prstGeom>
          <a:solidFill>
            <a:srgbClr val="8DD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7" dirty="0">
              <a:solidFill>
                <a:schemeClr val="tx1"/>
              </a:solidFill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DF5F2F84-E5D0-AE4E-A5D4-6AACD6EF03B2}"/>
              </a:ext>
            </a:extLst>
          </p:cNvPr>
          <p:cNvSpPr/>
          <p:nvPr/>
        </p:nvSpPr>
        <p:spPr>
          <a:xfrm rot="14461018">
            <a:off x="1432701" y="4526061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F25BBF86-060C-8C43-9249-E961AFCC529B}"/>
              </a:ext>
            </a:extLst>
          </p:cNvPr>
          <p:cNvGrpSpPr/>
          <p:nvPr/>
        </p:nvGrpSpPr>
        <p:grpSpPr>
          <a:xfrm>
            <a:off x="1139435" y="3970247"/>
            <a:ext cx="406145" cy="82551"/>
            <a:chOff x="1193316" y="833935"/>
            <a:chExt cx="406145" cy="82551"/>
          </a:xfrm>
        </p:grpSpPr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CAB73BC5-C8F5-6A4A-9366-24C29DD1E838}"/>
                </a:ext>
              </a:extLst>
            </p:cNvPr>
            <p:cNvSpPr/>
            <p:nvPr/>
          </p:nvSpPr>
          <p:spPr>
            <a:xfrm rot="10800000">
              <a:off x="1193316" y="884794"/>
              <a:ext cx="406145" cy="316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5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CCE81B09-01A2-5E49-A266-F01FA03FCC7A}"/>
                </a:ext>
              </a:extLst>
            </p:cNvPr>
            <p:cNvSpPr/>
            <p:nvPr/>
          </p:nvSpPr>
          <p:spPr>
            <a:xfrm rot="10800000">
              <a:off x="1238797" y="839227"/>
              <a:ext cx="77715" cy="630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841A4EE2-BDA0-F04E-BBE3-11907CDC280C}"/>
                </a:ext>
              </a:extLst>
            </p:cNvPr>
            <p:cNvSpPr/>
            <p:nvPr/>
          </p:nvSpPr>
          <p:spPr>
            <a:xfrm rot="10800000">
              <a:off x="1368035" y="833935"/>
              <a:ext cx="77715" cy="630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9FDE164E-4DE7-E141-B5D6-E533C5AAFB47}"/>
                </a:ext>
              </a:extLst>
            </p:cNvPr>
            <p:cNvSpPr/>
            <p:nvPr/>
          </p:nvSpPr>
          <p:spPr>
            <a:xfrm rot="10800000">
              <a:off x="1488193" y="834188"/>
              <a:ext cx="77715" cy="630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3" name="Rectangle 442">
            <a:extLst>
              <a:ext uri="{FF2B5EF4-FFF2-40B4-BE49-F238E27FC236}">
                <a16:creationId xmlns:a16="http://schemas.microsoft.com/office/drawing/2014/main" id="{E7C47134-1448-8542-B3B3-852903F6502E}"/>
              </a:ext>
            </a:extLst>
          </p:cNvPr>
          <p:cNvSpPr/>
          <p:nvPr/>
        </p:nvSpPr>
        <p:spPr>
          <a:xfrm rot="10800000">
            <a:off x="3062442" y="3735486"/>
            <a:ext cx="406145" cy="316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EE0101FB-552F-6645-9CDE-60B0D05ADAD1}"/>
              </a:ext>
            </a:extLst>
          </p:cNvPr>
          <p:cNvSpPr/>
          <p:nvPr/>
        </p:nvSpPr>
        <p:spPr>
          <a:xfrm rot="13144900">
            <a:off x="2526725" y="3821937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57DC560D-559E-C545-B55E-273331B6226C}"/>
              </a:ext>
            </a:extLst>
          </p:cNvPr>
          <p:cNvSpPr/>
          <p:nvPr/>
        </p:nvSpPr>
        <p:spPr>
          <a:xfrm rot="13111340">
            <a:off x="2327754" y="3860509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2E95D5DE-98F3-BF4B-ADE9-CCE507ADDF24}"/>
              </a:ext>
            </a:extLst>
          </p:cNvPr>
          <p:cNvSpPr/>
          <p:nvPr/>
        </p:nvSpPr>
        <p:spPr>
          <a:xfrm rot="11005580">
            <a:off x="3095595" y="4511536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D25EA61F-01BA-C44C-9A3B-95F67E098554}"/>
              </a:ext>
            </a:extLst>
          </p:cNvPr>
          <p:cNvSpPr/>
          <p:nvPr/>
        </p:nvSpPr>
        <p:spPr>
          <a:xfrm rot="11005580">
            <a:off x="3043490" y="4609641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F93E2AF4-F28F-3E47-AAB4-89BCFCBB05B7}"/>
              </a:ext>
            </a:extLst>
          </p:cNvPr>
          <p:cNvSpPr/>
          <p:nvPr/>
        </p:nvSpPr>
        <p:spPr>
          <a:xfrm rot="161502">
            <a:off x="3750927" y="5797615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073C780A-6153-314C-B301-8EEB6D6CBE09}"/>
              </a:ext>
            </a:extLst>
          </p:cNvPr>
          <p:cNvSpPr/>
          <p:nvPr/>
        </p:nvSpPr>
        <p:spPr>
          <a:xfrm rot="161502">
            <a:off x="3994407" y="5811516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5F301575-8D34-3342-9056-626EAE0BA275}"/>
              </a:ext>
            </a:extLst>
          </p:cNvPr>
          <p:cNvSpPr/>
          <p:nvPr/>
        </p:nvSpPr>
        <p:spPr>
          <a:xfrm rot="161502">
            <a:off x="3874241" y="5804399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A3CF7916-CA6C-B34C-B17F-B072804FF1CA}"/>
              </a:ext>
            </a:extLst>
          </p:cNvPr>
          <p:cNvSpPr/>
          <p:nvPr/>
        </p:nvSpPr>
        <p:spPr>
          <a:xfrm rot="161502">
            <a:off x="3916988" y="5336384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7E57A232-EDEC-C44B-8864-188149CDD629}"/>
              </a:ext>
            </a:extLst>
          </p:cNvPr>
          <p:cNvSpPr/>
          <p:nvPr/>
        </p:nvSpPr>
        <p:spPr>
          <a:xfrm rot="161502">
            <a:off x="3810342" y="5330132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F80E8054-3031-9A40-83C0-78EFCD92C0E2}"/>
              </a:ext>
            </a:extLst>
          </p:cNvPr>
          <p:cNvSpPr/>
          <p:nvPr/>
        </p:nvSpPr>
        <p:spPr>
          <a:xfrm rot="13572215">
            <a:off x="802962" y="5165733"/>
            <a:ext cx="77715" cy="630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DA8FD37-AF8E-EF42-830C-618C59F7E2C0}"/>
              </a:ext>
            </a:extLst>
          </p:cNvPr>
          <p:cNvSpPr/>
          <p:nvPr/>
        </p:nvSpPr>
        <p:spPr>
          <a:xfrm rot="5400000">
            <a:off x="3160024" y="5087203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</a:rPr>
              <a:t>Mogat1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142C690-09A1-164B-9F6D-D5E7F3428219}"/>
              </a:ext>
            </a:extLst>
          </p:cNvPr>
          <p:cNvGrpSpPr/>
          <p:nvPr/>
        </p:nvGrpSpPr>
        <p:grpSpPr>
          <a:xfrm>
            <a:off x="500521" y="3745518"/>
            <a:ext cx="367973" cy="100832"/>
            <a:chOff x="1193316" y="833936"/>
            <a:chExt cx="406145" cy="82550"/>
          </a:xfrm>
        </p:grpSpPr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A41053C4-ED91-FF44-A5A7-B79E2F5E1B8E}"/>
                </a:ext>
              </a:extLst>
            </p:cNvPr>
            <p:cNvSpPr/>
            <p:nvPr/>
          </p:nvSpPr>
          <p:spPr>
            <a:xfrm rot="10800000">
              <a:off x="1193316" y="884794"/>
              <a:ext cx="406145" cy="316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5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F9D29FC3-D764-8047-BB08-70127F625747}"/>
                </a:ext>
              </a:extLst>
            </p:cNvPr>
            <p:cNvSpPr/>
            <p:nvPr/>
          </p:nvSpPr>
          <p:spPr>
            <a:xfrm rot="10800000">
              <a:off x="1238797" y="839228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B6DB45D8-541A-0B40-8C14-631696EC4028}"/>
                </a:ext>
              </a:extLst>
            </p:cNvPr>
            <p:cNvSpPr/>
            <p:nvPr/>
          </p:nvSpPr>
          <p:spPr>
            <a:xfrm rot="10800000">
              <a:off x="1368042" y="833936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2ECC64BD-9607-454A-A9A2-89BAF7F0A410}"/>
                </a:ext>
              </a:extLst>
            </p:cNvPr>
            <p:cNvSpPr/>
            <p:nvPr/>
          </p:nvSpPr>
          <p:spPr>
            <a:xfrm rot="10800000">
              <a:off x="1488193" y="834189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822E7739-7501-6B46-A2E9-7FEAF8321884}"/>
              </a:ext>
            </a:extLst>
          </p:cNvPr>
          <p:cNvGrpSpPr/>
          <p:nvPr/>
        </p:nvGrpSpPr>
        <p:grpSpPr>
          <a:xfrm>
            <a:off x="514123" y="3898143"/>
            <a:ext cx="367973" cy="100832"/>
            <a:chOff x="1193316" y="833936"/>
            <a:chExt cx="406145" cy="82550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BCAA5CBF-3A1B-D04E-BA8E-684FE481AB50}"/>
                </a:ext>
              </a:extLst>
            </p:cNvPr>
            <p:cNvSpPr/>
            <p:nvPr/>
          </p:nvSpPr>
          <p:spPr>
            <a:xfrm rot="10800000">
              <a:off x="1193316" y="884794"/>
              <a:ext cx="406145" cy="316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5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0BF78B31-EB2E-2F46-BE02-34D54BFDA484}"/>
                </a:ext>
              </a:extLst>
            </p:cNvPr>
            <p:cNvSpPr/>
            <p:nvPr/>
          </p:nvSpPr>
          <p:spPr>
            <a:xfrm rot="10800000">
              <a:off x="1238797" y="839228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84660FE1-ACEE-D542-A2C3-2C1464D21CE8}"/>
                </a:ext>
              </a:extLst>
            </p:cNvPr>
            <p:cNvSpPr/>
            <p:nvPr/>
          </p:nvSpPr>
          <p:spPr>
            <a:xfrm rot="10800000">
              <a:off x="1368042" y="833936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E2BD91FD-4ACC-7A4B-A301-031DDFCF3F83}"/>
                </a:ext>
              </a:extLst>
            </p:cNvPr>
            <p:cNvSpPr/>
            <p:nvPr/>
          </p:nvSpPr>
          <p:spPr>
            <a:xfrm rot="10800000">
              <a:off x="1488186" y="834189"/>
              <a:ext cx="77715" cy="630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C45D6ED3-E02A-EC47-8509-2A91C85F3CE9}"/>
              </a:ext>
            </a:extLst>
          </p:cNvPr>
          <p:cNvGrpSpPr/>
          <p:nvPr/>
        </p:nvGrpSpPr>
        <p:grpSpPr>
          <a:xfrm>
            <a:off x="1338519" y="6217333"/>
            <a:ext cx="868403" cy="246221"/>
            <a:chOff x="223695" y="4161936"/>
            <a:chExt cx="1350277" cy="397931"/>
          </a:xfrm>
        </p:grpSpPr>
        <p:sp>
          <p:nvSpPr>
            <p:cNvPr id="540" name="Diamond 539">
              <a:extLst>
                <a:ext uri="{FF2B5EF4-FFF2-40B4-BE49-F238E27FC236}">
                  <a16:creationId xmlns:a16="http://schemas.microsoft.com/office/drawing/2014/main" id="{0D1B7A30-7808-5542-AA1C-A87CD2BC5932}"/>
                </a:ext>
              </a:extLst>
            </p:cNvPr>
            <p:cNvSpPr/>
            <p:nvPr/>
          </p:nvSpPr>
          <p:spPr>
            <a:xfrm>
              <a:off x="271326" y="4285815"/>
              <a:ext cx="117125" cy="122487"/>
            </a:xfrm>
            <a:prstGeom prst="diamond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28318B7A-BA10-6E44-A327-F8021D0DF1AD}"/>
                </a:ext>
              </a:extLst>
            </p:cNvPr>
            <p:cNvSpPr/>
            <p:nvPr/>
          </p:nvSpPr>
          <p:spPr>
            <a:xfrm>
              <a:off x="223695" y="4161936"/>
              <a:ext cx="1350277" cy="397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6">
                      <a:lumMod val="75000"/>
                    </a:schemeClr>
                  </a:solidFill>
                </a:rPr>
                <a:t>Cidec/Fsp27</a:t>
              </a:r>
              <a:endParaRPr lang="en-US" sz="1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3" name="Diamond 542">
            <a:extLst>
              <a:ext uri="{FF2B5EF4-FFF2-40B4-BE49-F238E27FC236}">
                <a16:creationId xmlns:a16="http://schemas.microsoft.com/office/drawing/2014/main" id="{D1A78379-9B13-7A41-A868-AE41E74CE75F}"/>
              </a:ext>
            </a:extLst>
          </p:cNvPr>
          <p:cNvSpPr/>
          <p:nvPr/>
        </p:nvSpPr>
        <p:spPr>
          <a:xfrm>
            <a:off x="2611463" y="6071689"/>
            <a:ext cx="72471" cy="75789"/>
          </a:xfrm>
          <a:prstGeom prst="diamond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C7492596-81BB-E242-9A5B-363FC8DFFBE9}"/>
              </a:ext>
            </a:extLst>
          </p:cNvPr>
          <p:cNvSpPr txBox="1"/>
          <p:nvPr/>
        </p:nvSpPr>
        <p:spPr>
          <a:xfrm>
            <a:off x="3935660" y="4383126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Acetyl-CoA</a:t>
            </a:r>
          </a:p>
        </p:txBody>
      </p: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19B442EB-DA2A-3B42-97B3-435A900A1F63}"/>
              </a:ext>
            </a:extLst>
          </p:cNvPr>
          <p:cNvCxnSpPr>
            <a:cxnSpLocks/>
          </p:cNvCxnSpPr>
          <p:nvPr/>
        </p:nvCxnSpPr>
        <p:spPr>
          <a:xfrm flipH="1">
            <a:off x="3408345" y="4444944"/>
            <a:ext cx="544134" cy="575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E61CA0CA-0576-5B49-A01E-2CCE161A8A10}"/>
              </a:ext>
            </a:extLst>
          </p:cNvPr>
          <p:cNvSpPr/>
          <p:nvPr/>
        </p:nvSpPr>
        <p:spPr>
          <a:xfrm>
            <a:off x="3463845" y="4459537"/>
            <a:ext cx="4501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Scd1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1B83D460-3597-C14B-B2CD-147237FB635F}"/>
              </a:ext>
            </a:extLst>
          </p:cNvPr>
          <p:cNvSpPr/>
          <p:nvPr/>
        </p:nvSpPr>
        <p:spPr>
          <a:xfrm>
            <a:off x="3458643" y="4260842"/>
            <a:ext cx="4435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Fasn</a:t>
            </a:r>
          </a:p>
        </p:txBody>
      </p:sp>
      <p:sp>
        <p:nvSpPr>
          <p:cNvPr id="550" name="Triangle 549">
            <a:extLst>
              <a:ext uri="{FF2B5EF4-FFF2-40B4-BE49-F238E27FC236}">
                <a16:creationId xmlns:a16="http://schemas.microsoft.com/office/drawing/2014/main" id="{8DDE5D01-1479-824D-A7BD-BE3A3104A268}"/>
              </a:ext>
            </a:extLst>
          </p:cNvPr>
          <p:cNvSpPr/>
          <p:nvPr/>
        </p:nvSpPr>
        <p:spPr>
          <a:xfrm rot="7760784">
            <a:off x="1155426" y="5248639"/>
            <a:ext cx="130171" cy="12717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551" name="Triangle 550">
            <a:extLst>
              <a:ext uri="{FF2B5EF4-FFF2-40B4-BE49-F238E27FC236}">
                <a16:creationId xmlns:a16="http://schemas.microsoft.com/office/drawing/2014/main" id="{1BFD3FCD-8CC3-3E46-B5F7-0A6641056D5E}"/>
              </a:ext>
            </a:extLst>
          </p:cNvPr>
          <p:cNvSpPr/>
          <p:nvPr/>
        </p:nvSpPr>
        <p:spPr>
          <a:xfrm rot="5400000">
            <a:off x="3765468" y="3879041"/>
            <a:ext cx="130171" cy="12717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5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863B9F7D-1312-9D4D-BEF8-FF3A5363F787}"/>
              </a:ext>
            </a:extLst>
          </p:cNvPr>
          <p:cNvSpPr/>
          <p:nvPr/>
        </p:nvSpPr>
        <p:spPr>
          <a:xfrm>
            <a:off x="3861318" y="3768351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TXN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4FD6E4-72A9-7F40-BEF5-E1FD0A6D1E3B}"/>
              </a:ext>
            </a:extLst>
          </p:cNvPr>
          <p:cNvSpPr txBox="1"/>
          <p:nvPr/>
        </p:nvSpPr>
        <p:spPr>
          <a:xfrm>
            <a:off x="3835021" y="6475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10D2"/>
                </a:solidFill>
              </a:rPr>
              <a:t>HFD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15DBA5C-2D1F-C649-9B24-321D2E36288B}"/>
              </a:ext>
            </a:extLst>
          </p:cNvPr>
          <p:cNvSpPr txBox="1"/>
          <p:nvPr/>
        </p:nvSpPr>
        <p:spPr>
          <a:xfrm>
            <a:off x="2043891" y="36674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FFA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BA73840-2B5B-1D45-AAC6-6EBD1C616469}"/>
              </a:ext>
            </a:extLst>
          </p:cNvPr>
          <p:cNvSpPr txBox="1"/>
          <p:nvPr/>
        </p:nvSpPr>
        <p:spPr>
          <a:xfrm>
            <a:off x="283819" y="340045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chylomicron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EC4BBE9-C5C5-5449-8F30-80149E5D5AE4}"/>
              </a:ext>
            </a:extLst>
          </p:cNvPr>
          <p:cNvSpPr txBox="1"/>
          <p:nvPr/>
        </p:nvSpPr>
        <p:spPr>
          <a:xfrm>
            <a:off x="2238818" y="6227846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Lipid Droplets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EC4BBE9-C5C5-5449-8F30-80149E5D5AE4}"/>
              </a:ext>
            </a:extLst>
          </p:cNvPr>
          <p:cNvSpPr txBox="1"/>
          <p:nvPr/>
        </p:nvSpPr>
        <p:spPr>
          <a:xfrm>
            <a:off x="2305938" y="3160496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Lipid Droplets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86943" y="5221801"/>
            <a:ext cx="0" cy="225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D5DA52-6E02-BA40-BAA3-BC755A7876B3}"/>
              </a:ext>
            </a:extLst>
          </p:cNvPr>
          <p:cNvSpPr txBox="1"/>
          <p:nvPr/>
        </p:nvSpPr>
        <p:spPr>
          <a:xfrm>
            <a:off x="3717923" y="3372919"/>
            <a:ext cx="9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Hepatocyte</a:t>
            </a:r>
          </a:p>
        </p:txBody>
      </p:sp>
    </p:spTree>
    <p:extLst>
      <p:ext uri="{BB962C8B-B14F-4D97-AF65-F5344CB8AC3E}">
        <p14:creationId xmlns:p14="http://schemas.microsoft.com/office/powerpoint/2010/main" val="351711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</TotalTime>
  <Words>56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Yang</dc:creator>
  <cp:lastModifiedBy>Zhang, Yang</cp:lastModifiedBy>
  <cp:revision>48</cp:revision>
  <dcterms:created xsi:type="dcterms:W3CDTF">2020-11-16T20:26:39Z</dcterms:created>
  <dcterms:modified xsi:type="dcterms:W3CDTF">2020-11-30T09:37:00Z</dcterms:modified>
</cp:coreProperties>
</file>