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27584" y="4293096"/>
            <a:ext cx="636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CTD using the </a:t>
            </a:r>
            <a:r>
              <a:rPr lang="en-US" altLang="zh-CN" dirty="0" err="1"/>
              <a:t>PostgreSQL</a:t>
            </a:r>
            <a:r>
              <a:rPr lang="en-US" altLang="zh-CN" dirty="0"/>
              <a:t> as </a:t>
            </a:r>
            <a:r>
              <a:rPr lang="en-US" altLang="zh-CN" dirty="0" smtClean="0"/>
              <a:t>database.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CTD use the CAS for user authentication.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421023" y="946504"/>
            <a:ext cx="7039409" cy="2944474"/>
            <a:chOff x="1421023" y="946504"/>
            <a:chExt cx="7039409" cy="2944474"/>
          </a:xfrm>
        </p:grpSpPr>
        <p:sp>
          <p:nvSpPr>
            <p:cNvPr id="12" name="computr4"/>
            <p:cNvSpPr>
              <a:spLocks noEditPoints="1" noChangeArrowheads="1"/>
            </p:cNvSpPr>
            <p:nvPr/>
          </p:nvSpPr>
          <p:spPr bwMode="auto">
            <a:xfrm>
              <a:off x="1421023" y="984440"/>
              <a:ext cx="676275" cy="120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69051" y="1074203"/>
              <a:ext cx="1128347" cy="3193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CTD</a:t>
              </a:r>
            </a:p>
          </p:txBody>
        </p:sp>
        <p:sp>
          <p:nvSpPr>
            <p:cNvPr id="14" name="computr4"/>
            <p:cNvSpPr>
              <a:spLocks noEditPoints="1" noChangeArrowheads="1"/>
            </p:cNvSpPr>
            <p:nvPr/>
          </p:nvSpPr>
          <p:spPr bwMode="auto">
            <a:xfrm>
              <a:off x="1421023" y="2689737"/>
              <a:ext cx="676275" cy="120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62643" y="2787772"/>
              <a:ext cx="1134753" cy="3186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CAS</a:t>
              </a:r>
            </a:p>
          </p:txBody>
        </p:sp>
        <p:sp>
          <p:nvSpPr>
            <p:cNvPr id="15" name="computr4"/>
            <p:cNvSpPr>
              <a:spLocks noEditPoints="1" noChangeArrowheads="1"/>
            </p:cNvSpPr>
            <p:nvPr/>
          </p:nvSpPr>
          <p:spPr bwMode="auto">
            <a:xfrm>
              <a:off x="4434582" y="984440"/>
              <a:ext cx="676275" cy="120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computr4"/>
            <p:cNvSpPr>
              <a:spLocks noEditPoints="1" noChangeArrowheads="1"/>
            </p:cNvSpPr>
            <p:nvPr/>
          </p:nvSpPr>
          <p:spPr bwMode="auto">
            <a:xfrm>
              <a:off x="4434582" y="2689736"/>
              <a:ext cx="676275" cy="120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84005" y="1074929"/>
              <a:ext cx="1134753" cy="3186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Postgre</a:t>
              </a:r>
              <a:r>
                <a:rPr lang="en-US" altLang="zh-CN" sz="1200" dirty="0" smtClean="0"/>
                <a:t> SQL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75657" y="2787772"/>
              <a:ext cx="1134753" cy="3186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LDAP</a:t>
              </a:r>
            </a:p>
          </p:txBody>
        </p:sp>
        <p:cxnSp>
          <p:nvCxnSpPr>
            <p:cNvPr id="20" name="直接箭头连接符 19"/>
            <p:cNvCxnSpPr>
              <a:stCxn id="12" idx="1"/>
              <a:endCxn id="15" idx="3"/>
            </p:cNvCxnSpPr>
            <p:nvPr/>
          </p:nvCxnSpPr>
          <p:spPr>
            <a:xfrm>
              <a:off x="2097298" y="1585061"/>
              <a:ext cx="23372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4" idx="1"/>
              <a:endCxn id="17" idx="3"/>
            </p:cNvCxnSpPr>
            <p:nvPr/>
          </p:nvCxnSpPr>
          <p:spPr>
            <a:xfrm flipV="1">
              <a:off x="2097298" y="3290357"/>
              <a:ext cx="23372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2" idx="1"/>
              <a:endCxn id="17" idx="3"/>
            </p:cNvCxnSpPr>
            <p:nvPr/>
          </p:nvCxnSpPr>
          <p:spPr>
            <a:xfrm>
              <a:off x="2097298" y="1585061"/>
              <a:ext cx="2337284" cy="17052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2"/>
              <a:endCxn id="14" idx="0"/>
            </p:cNvCxnSpPr>
            <p:nvPr/>
          </p:nvCxnSpPr>
          <p:spPr>
            <a:xfrm>
              <a:off x="1759161" y="2185681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圆角矩形 49"/>
            <p:cNvSpPr/>
            <p:nvPr/>
          </p:nvSpPr>
          <p:spPr>
            <a:xfrm>
              <a:off x="6444208" y="946504"/>
              <a:ext cx="2016224" cy="4470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Red </a:t>
              </a:r>
              <a:r>
                <a:rPr lang="en-US" altLang="zh-CN" sz="1200" dirty="0"/>
                <a:t>is the developed system</a:t>
              </a:r>
              <a:endParaRPr lang="en-US" altLang="zh-CN" sz="1200" dirty="0" smtClean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6444208" y="1570959"/>
              <a:ext cx="2016224" cy="43912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gray is third-party application</a:t>
              </a:r>
              <a:endParaRPr lang="en-US" altLang="zh-CN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293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99592" y="1052736"/>
            <a:ext cx="5796644" cy="3956937"/>
            <a:chOff x="899592" y="1052736"/>
            <a:chExt cx="5796644" cy="3956937"/>
          </a:xfrm>
        </p:grpSpPr>
        <p:sp>
          <p:nvSpPr>
            <p:cNvPr id="4" name="矩形 3"/>
            <p:cNvSpPr/>
            <p:nvPr/>
          </p:nvSpPr>
          <p:spPr>
            <a:xfrm>
              <a:off x="2591779" y="1052736"/>
              <a:ext cx="4104457" cy="29523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63788" y="1415014"/>
              <a:ext cx="3969732" cy="2828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/>
                <a:t>CAS </a:t>
              </a:r>
              <a:r>
                <a:rPr lang="en-US" altLang="zh-CN" sz="1200" dirty="0" smtClean="0"/>
                <a:t>Filter \ </a:t>
              </a:r>
              <a:r>
                <a:rPr lang="en-US" altLang="zh-CN" sz="1200" dirty="0" err="1" smtClean="0"/>
                <a:t>EnvFilter</a:t>
              </a:r>
              <a:r>
                <a:rPr lang="en-US" altLang="zh-CN" sz="1200" dirty="0" smtClean="0"/>
                <a:t> \ </a:t>
              </a:r>
              <a:r>
                <a:rPr lang="en-US" altLang="zh-CN" sz="1200" dirty="0" err="1" smtClean="0"/>
                <a:t>Resteasy</a:t>
              </a:r>
              <a:r>
                <a:rPr lang="en-US" altLang="zh-CN" sz="1200" dirty="0" smtClean="0"/>
                <a:t> Filter</a:t>
              </a:r>
              <a:endParaRPr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663788" y="1850506"/>
              <a:ext cx="3969732" cy="2828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Service/Servlet</a:t>
              </a:r>
              <a:endParaRPr lang="zh-CN" altLang="en-US" sz="1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311859" y="2297642"/>
              <a:ext cx="2703475" cy="10593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2175" y="2353680"/>
              <a:ext cx="2238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Logic </a:t>
              </a:r>
              <a:r>
                <a:rPr lang="en-US" altLang="zh-CN" sz="1200" dirty="0" err="1" smtClean="0"/>
                <a:t>Accessor</a:t>
              </a:r>
              <a:endParaRPr lang="zh-CN" altLang="en-US" sz="1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374050" y="2630679"/>
              <a:ext cx="1189127" cy="2828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/>
                <a:t>Param</a:t>
              </a:r>
              <a:r>
                <a:rPr lang="en-US" altLang="zh-CN" sz="1200" dirty="0" smtClean="0"/>
                <a:t> Checker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43629" y="2630678"/>
              <a:ext cx="1284462" cy="2828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Security Checker</a:t>
              </a:r>
              <a:endParaRPr lang="zh-CN" altLang="en-US" sz="12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74050" y="2990248"/>
              <a:ext cx="1189127" cy="2828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Excel Reporter</a:t>
              </a:r>
              <a:endParaRPr lang="zh-CN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79522" y="2297642"/>
              <a:ext cx="553998" cy="1563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92180" y="2343372"/>
              <a:ext cx="369332" cy="15073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 smtClean="0"/>
                <a:t>AOP Framework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11859" y="3479937"/>
              <a:ext cx="1251318" cy="3811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Data </a:t>
              </a:r>
              <a:r>
                <a:rPr lang="en-US" altLang="zh-CN" sz="1200" dirty="0" err="1" smtClean="0"/>
                <a:t>Accessor</a:t>
              </a:r>
              <a:endParaRPr lang="zh-CN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43628" y="3479937"/>
              <a:ext cx="1371705" cy="3811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/>
                <a:t>Ldap</a:t>
              </a:r>
              <a:r>
                <a:rPr lang="en-US" altLang="zh-CN" sz="1200" dirty="0" smtClean="0"/>
                <a:t> </a:t>
              </a:r>
              <a:r>
                <a:rPr lang="en-US" altLang="zh-CN" sz="1200" dirty="0" err="1" smtClean="0"/>
                <a:t>Accessor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63788" y="2297642"/>
              <a:ext cx="553998" cy="1563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39715" y="2343668"/>
              <a:ext cx="369332" cy="1507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 err="1" smtClean="0"/>
                <a:t>Utils</a:t>
              </a:r>
              <a:r>
                <a:rPr lang="en-US" altLang="zh-CN" sz="1200" dirty="0" smtClean="0"/>
                <a:t>\Environment</a:t>
              </a:r>
              <a:endParaRPr lang="zh-CN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67651" y="1052736"/>
              <a:ext cx="131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CTD </a:t>
              </a:r>
              <a:r>
                <a:rPr lang="en-US" altLang="zh-CN" dirty="0" smtClean="0"/>
                <a:t>Server</a:t>
              </a:r>
              <a:endParaRPr lang="zh-CN" altLang="en-US" dirty="0"/>
            </a:p>
          </p:txBody>
        </p:sp>
        <p:sp>
          <p:nvSpPr>
            <p:cNvPr id="22" name="流程图: 磁盘 21"/>
            <p:cNvSpPr/>
            <p:nvPr/>
          </p:nvSpPr>
          <p:spPr>
            <a:xfrm>
              <a:off x="3626288" y="4289593"/>
              <a:ext cx="622460" cy="72008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754610" y="4469613"/>
              <a:ext cx="1140067" cy="360040"/>
            </a:xfrm>
            <a:prstGeom prst="roundRect">
              <a:avLst>
                <a:gd name="adj" fmla="val 3315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Ldap</a:t>
              </a:r>
              <a:r>
                <a:rPr lang="en-US" altLang="zh-CN" sz="1200" dirty="0" smtClean="0"/>
                <a:t> Server</a:t>
              </a:r>
              <a:endParaRPr lang="zh-CN" altLang="en-US" sz="1200" dirty="0"/>
            </a:p>
          </p:txBody>
        </p:sp>
        <p:cxnSp>
          <p:nvCxnSpPr>
            <p:cNvPr id="25" name="直接箭头连接符 24"/>
            <p:cNvCxnSpPr>
              <a:stCxn id="17" idx="2"/>
              <a:endCxn id="22" idx="1"/>
            </p:cNvCxnSpPr>
            <p:nvPr/>
          </p:nvCxnSpPr>
          <p:spPr>
            <a:xfrm>
              <a:off x="3937518" y="3861048"/>
              <a:ext cx="0" cy="428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8" idx="2"/>
              <a:endCxn id="23" idx="0"/>
            </p:cNvCxnSpPr>
            <p:nvPr/>
          </p:nvCxnSpPr>
          <p:spPr>
            <a:xfrm flipH="1">
              <a:off x="5324644" y="3861048"/>
              <a:ext cx="4837" cy="6085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899592" y="1376424"/>
              <a:ext cx="1140067" cy="360040"/>
            </a:xfrm>
            <a:prstGeom prst="roundRect">
              <a:avLst>
                <a:gd name="adj" fmla="val 3315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CAS Server</a:t>
              </a:r>
              <a:endParaRPr lang="zh-CN" altLang="en-US" sz="1200" dirty="0"/>
            </a:p>
          </p:txBody>
        </p:sp>
        <p:cxnSp>
          <p:nvCxnSpPr>
            <p:cNvPr id="33" name="直接箭头连接符 32"/>
            <p:cNvCxnSpPr>
              <a:stCxn id="5" idx="1"/>
              <a:endCxn id="32" idx="3"/>
            </p:cNvCxnSpPr>
            <p:nvPr/>
          </p:nvCxnSpPr>
          <p:spPr>
            <a:xfrm flipH="1" flipV="1">
              <a:off x="2039659" y="1556444"/>
              <a:ext cx="62412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86491" y="342363"/>
            <a:ext cx="310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CTD Server </a:t>
            </a:r>
            <a:r>
              <a:rPr lang="en-US" altLang="zh-CN" sz="2000" b="1" dirty="0" smtClean="0"/>
              <a:t>Architecture</a:t>
            </a:r>
            <a:endParaRPr lang="zh-CN" alt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6490" y="5157192"/>
            <a:ext cx="8433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Using the </a:t>
            </a:r>
            <a:r>
              <a:rPr lang="en-US" altLang="zh-CN" dirty="0" err="1"/>
              <a:t>resteasy</a:t>
            </a:r>
            <a:r>
              <a:rPr lang="en-US" altLang="zh-CN" dirty="0"/>
              <a:t> framework to support the </a:t>
            </a:r>
            <a:r>
              <a:rPr lang="en-US" altLang="zh-CN" dirty="0" err="1"/>
              <a:t>RESTful</a:t>
            </a:r>
            <a:r>
              <a:rPr lang="en-US" altLang="zh-CN" dirty="0"/>
              <a:t> API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AOP </a:t>
            </a:r>
            <a:r>
              <a:rPr lang="en-US" altLang="zh-CN" dirty="0"/>
              <a:t>framework was written by myself, it will be explained in the next page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I have written a utility class which making the properties file mapped  to  Java entity.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16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03548" y="1196752"/>
            <a:ext cx="7668852" cy="3891289"/>
            <a:chOff x="503548" y="1340768"/>
            <a:chExt cx="7668852" cy="3891289"/>
          </a:xfrm>
        </p:grpSpPr>
        <p:sp>
          <p:nvSpPr>
            <p:cNvPr id="5" name="圆角矩形 4"/>
            <p:cNvSpPr/>
            <p:nvPr/>
          </p:nvSpPr>
          <p:spPr>
            <a:xfrm>
              <a:off x="1727684" y="1412295"/>
              <a:ext cx="2844316" cy="504056"/>
            </a:xfrm>
            <a:prstGeom prst="roundRect">
              <a:avLst>
                <a:gd name="adj" fmla="val 842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Target Method</a:t>
              </a:r>
            </a:p>
            <a:p>
              <a:pPr algn="ctr"/>
              <a:r>
                <a:rPr lang="en-US" altLang="zh-CN" dirty="0" smtClean="0"/>
                <a:t>(Annotated with @Extend)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75556" y="1664323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5556" y="134076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Invoke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727684" y="3084408"/>
              <a:ext cx="1728192" cy="329061"/>
            </a:xfrm>
            <a:prstGeom prst="roundRect">
              <a:avLst>
                <a:gd name="adj" fmla="val 842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InvokeFilter</a:t>
              </a:r>
              <a:r>
                <a:rPr lang="en-US" altLang="zh-CN" dirty="0" smtClean="0"/>
                <a:t> A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03548" y="334625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5556" y="304413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Invoke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200037" y="3552644"/>
              <a:ext cx="1728192" cy="329061"/>
            </a:xfrm>
            <a:prstGeom prst="roundRect">
              <a:avLst>
                <a:gd name="adj" fmla="val 842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InvokeFilter</a:t>
              </a:r>
              <a:r>
                <a:rPr lang="en-US" altLang="zh-CN" dirty="0" smtClean="0"/>
                <a:t> B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98279" y="4029820"/>
              <a:ext cx="1729705" cy="334803"/>
            </a:xfrm>
            <a:prstGeom prst="roundRect">
              <a:avLst>
                <a:gd name="adj" fmla="val 842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InvokeFilter</a:t>
              </a:r>
              <a:r>
                <a:rPr lang="en-US" altLang="zh-CN" dirty="0" smtClean="0"/>
                <a:t> C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00137" y="4480297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cxnSp>
          <p:nvCxnSpPr>
            <p:cNvPr id="19" name="肘形连接符 18"/>
            <p:cNvCxnSpPr/>
            <p:nvPr/>
          </p:nvCxnSpPr>
          <p:spPr>
            <a:xfrm rot="16200000" flipH="1">
              <a:off x="1891027" y="3483850"/>
              <a:ext cx="224071" cy="24133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3626371" y="4897254"/>
              <a:ext cx="1728192" cy="334803"/>
            </a:xfrm>
            <a:prstGeom prst="roundRect">
              <a:avLst>
                <a:gd name="adj" fmla="val 842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Target Method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肘形连接符 27"/>
            <p:cNvCxnSpPr/>
            <p:nvPr/>
          </p:nvCxnSpPr>
          <p:spPr>
            <a:xfrm rot="16200000" flipH="1">
              <a:off x="2404525" y="3967943"/>
              <a:ext cx="224071" cy="24133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/>
            <p:nvPr/>
          </p:nvCxnSpPr>
          <p:spPr>
            <a:xfrm rot="16200000" flipH="1">
              <a:off x="2832413" y="4479843"/>
              <a:ext cx="224071" cy="24133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 rot="16200000" flipH="1">
              <a:off x="3329174" y="4841000"/>
              <a:ext cx="224071" cy="24133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于号 30"/>
            <p:cNvSpPr/>
            <p:nvPr/>
          </p:nvSpPr>
          <p:spPr>
            <a:xfrm rot="5400000">
              <a:off x="1903092" y="2205584"/>
              <a:ext cx="939515" cy="498242"/>
            </a:xfrm>
            <a:prstGeom prst="mathEqua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8278" y="2131539"/>
              <a:ext cx="547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method (which has add @Extend annotation) invoke process as bellow.</a:t>
              </a:r>
              <a:endParaRPr lang="zh-CN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5536" y="544522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 The </a:t>
            </a:r>
            <a:r>
              <a:rPr lang="en-US" altLang="zh-CN" dirty="0"/>
              <a:t>code which has realized the AOP specification can be found in following </a:t>
            </a:r>
            <a:r>
              <a:rPr lang="en-US" altLang="zh-CN" dirty="0" smtClean="0"/>
              <a:t>JAVA package:</a:t>
            </a:r>
          </a:p>
          <a:p>
            <a:r>
              <a:rPr lang="en-US" altLang="zh-CN" dirty="0"/>
              <a:t>   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tools.ctd.aop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6491" y="342363"/>
            <a:ext cx="310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AOP Framework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108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491" y="342363"/>
            <a:ext cx="310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AOP Framework Example</a:t>
            </a:r>
            <a:endParaRPr lang="zh-CN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6" y="2467630"/>
            <a:ext cx="3507374" cy="42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7" y="1290611"/>
            <a:ext cx="4288682" cy="47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438" y="1917514"/>
            <a:ext cx="6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. Annotates the class with @Extend, that is same as annotates all public method in class.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491" y="1013612"/>
            <a:ext cx="404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 Annotates the </a:t>
            </a:r>
            <a:r>
              <a:rPr lang="en-US" altLang="zh-CN" dirty="0" err="1" smtClean="0">
                <a:solidFill>
                  <a:srgbClr val="FF0000"/>
                </a:solidFill>
              </a:rPr>
              <a:t>mehod</a:t>
            </a:r>
            <a:r>
              <a:rPr lang="en-US" altLang="zh-CN" dirty="0" smtClean="0">
                <a:solidFill>
                  <a:srgbClr val="FF0000"/>
                </a:solidFill>
              </a:rPr>
              <a:t> with @Extend.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6" y="3381572"/>
            <a:ext cx="4626542" cy="307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6492" y="2991888"/>
            <a:ext cx="836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 The following is the code of Transaction class, </a:t>
            </a:r>
            <a:r>
              <a:rPr lang="en-US" altLang="zh-CN" dirty="0">
                <a:solidFill>
                  <a:srgbClr val="FF0000"/>
                </a:solidFill>
              </a:rPr>
              <a:t>it </a:t>
            </a:r>
            <a:r>
              <a:rPr lang="en-US" altLang="zh-CN" dirty="0" smtClean="0">
                <a:solidFill>
                  <a:srgbClr val="FF0000"/>
                </a:solidFill>
              </a:rPr>
              <a:t>is </a:t>
            </a:r>
            <a:r>
              <a:rPr lang="en-US" altLang="zh-CN" dirty="0" err="1" smtClean="0">
                <a:solidFill>
                  <a:srgbClr val="FF0000"/>
                </a:solidFill>
              </a:rPr>
              <a:t>simplely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5657671"/>
            <a:ext cx="5288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The @Extend annotation can receive an </a:t>
            </a:r>
            <a:r>
              <a:rPr lang="en-US" altLang="zh-CN" dirty="0" err="1" smtClean="0">
                <a:solidFill>
                  <a:srgbClr val="FF0000"/>
                </a:solidFill>
              </a:rPr>
              <a:t>InvokeFilter</a:t>
            </a:r>
            <a:r>
              <a:rPr lang="en-US" altLang="zh-CN" dirty="0" smtClean="0">
                <a:solidFill>
                  <a:srgbClr val="FF0000"/>
                </a:solidFill>
              </a:rPr>
              <a:t> array, it will be processed one by one.</a:t>
            </a: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</a:rPr>
              <a:t>The </a:t>
            </a:r>
            <a:r>
              <a:rPr lang="en-US" altLang="zh-CN" dirty="0" err="1" smtClean="0">
                <a:solidFill>
                  <a:srgbClr val="FF0000"/>
                </a:solidFill>
              </a:rPr>
              <a:t>InvokeFilter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can hijack the real </a:t>
            </a:r>
            <a:r>
              <a:rPr lang="en-US" altLang="zh-CN" dirty="0" smtClean="0">
                <a:solidFill>
                  <a:srgbClr val="FF0000"/>
                </a:solidFill>
              </a:rPr>
              <a:t>implementation.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63156" y="4813260"/>
            <a:ext cx="52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Invoke the next </a:t>
            </a:r>
            <a:r>
              <a:rPr lang="en-US" altLang="zh-CN" dirty="0" err="1" smtClean="0">
                <a:solidFill>
                  <a:srgbClr val="FF0000"/>
                </a:solidFill>
              </a:rPr>
              <a:t>InvokeFilter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864385" y="5013176"/>
            <a:ext cx="4410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1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91" y="980728"/>
            <a:ext cx="4977597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491" y="342363"/>
            <a:ext cx="310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JAVA-Properties Mapping</a:t>
            </a:r>
            <a:endParaRPr lang="zh-CN" altLang="en-US" sz="2000" b="1" dirty="0"/>
          </a:p>
        </p:txBody>
      </p:sp>
      <p:sp>
        <p:nvSpPr>
          <p:cNvPr id="6" name="折角形 5"/>
          <p:cNvSpPr/>
          <p:nvPr/>
        </p:nvSpPr>
        <p:spPr>
          <a:xfrm>
            <a:off x="499055" y="1124744"/>
            <a:ext cx="2016224" cy="472533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config.properties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836712"/>
            <a:ext cx="2571750" cy="2657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2019" y="1772816"/>
            <a:ext cx="430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ctd.ldap.host=mpc-auth.neusoft.com</a:t>
            </a:r>
            <a:endParaRPr lang="en-US" altLang="zh-CN" sz="1200" dirty="0"/>
          </a:p>
          <a:p>
            <a:r>
              <a:rPr lang="en-US" altLang="zh-CN" sz="1200" dirty="0" err="1">
                <a:solidFill>
                  <a:srgbClr val="FF0000"/>
                </a:solidFill>
              </a:rPr>
              <a:t>ctd.ldap.port</a:t>
            </a:r>
            <a:r>
              <a:rPr lang="en-US" altLang="zh-CN" sz="1200" dirty="0">
                <a:solidFill>
                  <a:srgbClr val="FF0000"/>
                </a:solidFill>
              </a:rPr>
              <a:t>=389</a:t>
            </a:r>
          </a:p>
          <a:p>
            <a:r>
              <a:rPr lang="en-US" altLang="zh-CN" sz="1200" dirty="0" err="1"/>
              <a:t>ctd.ldap.user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cn</a:t>
            </a:r>
            <a:r>
              <a:rPr lang="en-US" altLang="zh-CN" sz="1200" dirty="0"/>
              <a:t>=</a:t>
            </a:r>
            <a:r>
              <a:rPr lang="en-US" altLang="zh-CN" sz="1200" dirty="0" err="1"/>
              <a:t>zhangyw,ou</a:t>
            </a:r>
            <a:r>
              <a:rPr lang="en-US" altLang="zh-CN" sz="1200" dirty="0"/>
              <a:t>=</a:t>
            </a:r>
            <a:r>
              <a:rPr lang="en-US" altLang="zh-CN" sz="1200" dirty="0" err="1"/>
              <a:t>people,dc</a:t>
            </a:r>
            <a:r>
              <a:rPr lang="en-US" altLang="zh-CN" sz="1200" dirty="0"/>
              <a:t>=</a:t>
            </a:r>
            <a:r>
              <a:rPr lang="en-US" altLang="zh-CN" sz="1200" dirty="0" err="1"/>
              <a:t>neusoft,dc</a:t>
            </a:r>
            <a:r>
              <a:rPr lang="en-US" altLang="zh-CN" sz="1200" dirty="0"/>
              <a:t>=internal</a:t>
            </a:r>
          </a:p>
          <a:p>
            <a:r>
              <a:rPr lang="en-US" altLang="zh-CN" sz="1200" dirty="0" err="1"/>
              <a:t>ctd.ldap.password</a:t>
            </a:r>
            <a:r>
              <a:rPr lang="en-US" altLang="zh-CN" sz="1200" dirty="0"/>
              <a:t>=</a:t>
            </a:r>
          </a:p>
          <a:p>
            <a:r>
              <a:rPr lang="en-US" altLang="zh-CN" sz="1200" dirty="0" err="1"/>
              <a:t>ctd.ldap.search.dn</a:t>
            </a:r>
            <a:r>
              <a:rPr lang="en-US" altLang="zh-CN" sz="1200" dirty="0"/>
              <a:t>=</a:t>
            </a:r>
            <a:r>
              <a:rPr lang="en-US" altLang="zh-CN" sz="1200" dirty="0" err="1"/>
              <a:t>cn</a:t>
            </a:r>
            <a:r>
              <a:rPr lang="en-US" altLang="zh-CN" sz="1200" dirty="0"/>
              <a:t>={</a:t>
            </a:r>
            <a:r>
              <a:rPr lang="en-US" altLang="zh-CN" sz="1200" dirty="0" err="1"/>
              <a:t>userid</a:t>
            </a:r>
            <a:r>
              <a:rPr lang="en-US" altLang="zh-CN" sz="1200" dirty="0"/>
              <a:t>},</a:t>
            </a:r>
            <a:r>
              <a:rPr lang="en-US" altLang="zh-CN" sz="1200" dirty="0" err="1"/>
              <a:t>ou</a:t>
            </a:r>
            <a:r>
              <a:rPr lang="en-US" altLang="zh-CN" sz="1200" dirty="0"/>
              <a:t>=</a:t>
            </a:r>
            <a:r>
              <a:rPr lang="en-US" altLang="zh-CN" sz="1200" dirty="0" err="1"/>
              <a:t>people,dc</a:t>
            </a:r>
            <a:r>
              <a:rPr lang="en-US" altLang="zh-CN" sz="1200" dirty="0"/>
              <a:t>=</a:t>
            </a:r>
            <a:r>
              <a:rPr lang="en-US" altLang="zh-CN" sz="1200" dirty="0" err="1"/>
              <a:t>neusoft,dc</a:t>
            </a:r>
            <a:r>
              <a:rPr lang="en-US" altLang="zh-CN" sz="1200" dirty="0"/>
              <a:t>=internal</a:t>
            </a:r>
            <a:endParaRPr lang="zh-CN" altLang="en-US" sz="1200" dirty="0"/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5580112" y="2165449"/>
            <a:ext cx="8640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80732" y="1767632"/>
            <a:ext cx="106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Mapped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6491" y="3717032"/>
            <a:ext cx="69218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@Properties(value="</a:t>
            </a:r>
            <a:r>
              <a:rPr lang="en-US" altLang="zh-CN" sz="1200" dirty="0" err="1">
                <a:solidFill>
                  <a:srgbClr val="FF0000"/>
                </a:solidFill>
              </a:rPr>
              <a:t>config.properties</a:t>
            </a:r>
            <a:r>
              <a:rPr lang="en-US" altLang="zh-CN" sz="1200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CN" sz="1200" dirty="0"/>
              <a:t>public class </a:t>
            </a:r>
            <a:r>
              <a:rPr lang="en-US" altLang="zh-CN" sz="1200" dirty="0" err="1"/>
              <a:t>CTDProperties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……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public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getLdapPort</a:t>
            </a:r>
            <a:r>
              <a:rPr lang="en-US" altLang="zh-CN" sz="1200" dirty="0"/>
              <a:t>() </a:t>
            </a:r>
            <a:r>
              <a:rPr lang="en-US" altLang="zh-CN" sz="1200" dirty="0" smtClean="0"/>
              <a:t>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return </a:t>
            </a:r>
            <a:r>
              <a:rPr lang="en-US" altLang="zh-CN" sz="1200" dirty="0" err="1"/>
              <a:t>ldapPort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}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solidFill>
                  <a:srgbClr val="FF0000"/>
                </a:solidFill>
              </a:rPr>
              <a:t>@</a:t>
            </a:r>
            <a:r>
              <a:rPr lang="en-US" altLang="zh-CN" sz="1200" dirty="0">
                <a:solidFill>
                  <a:srgbClr val="FF0000"/>
                </a:solidFill>
              </a:rPr>
              <a:t>Property(key="</a:t>
            </a:r>
            <a:r>
              <a:rPr lang="en-US" altLang="zh-CN" sz="1200" dirty="0" err="1">
                <a:solidFill>
                  <a:srgbClr val="FF0000"/>
                </a:solidFill>
              </a:rPr>
              <a:t>ctd.ldap.port</a:t>
            </a:r>
            <a:r>
              <a:rPr lang="en-US" altLang="zh-CN" sz="1200" dirty="0">
                <a:solidFill>
                  <a:srgbClr val="FF0000"/>
                </a:solidFill>
              </a:rPr>
              <a:t>", </a:t>
            </a:r>
            <a:r>
              <a:rPr lang="en-US" altLang="zh-CN" sz="1200" dirty="0" err="1">
                <a:solidFill>
                  <a:srgbClr val="FF0000"/>
                </a:solidFill>
              </a:rPr>
              <a:t>defaultValue</a:t>
            </a:r>
            <a:r>
              <a:rPr lang="en-US" altLang="zh-CN" sz="1200" dirty="0">
                <a:solidFill>
                  <a:srgbClr val="FF0000"/>
                </a:solidFill>
              </a:rPr>
              <a:t>="389</a:t>
            </a:r>
            <a:r>
              <a:rPr lang="en-US" altLang="zh-CN" sz="1200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US" altLang="zh-CN" sz="1200" dirty="0" smtClean="0"/>
              <a:t>    public </a:t>
            </a:r>
            <a:r>
              <a:rPr lang="en-US" altLang="zh-CN" sz="1200" dirty="0"/>
              <a:t>void </a:t>
            </a:r>
            <a:r>
              <a:rPr lang="en-US" altLang="zh-CN" sz="1200" dirty="0" err="1"/>
              <a:t>setLdapPort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ldapPort</a:t>
            </a:r>
            <a:r>
              <a:rPr lang="en-US" altLang="zh-CN" sz="1200" dirty="0"/>
              <a:t>) </a:t>
            </a:r>
            <a:r>
              <a:rPr lang="en-US" altLang="zh-CN" sz="1200" dirty="0" smtClean="0"/>
              <a:t>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</a:t>
            </a:r>
            <a:r>
              <a:rPr lang="en-US" altLang="zh-CN" sz="1200" dirty="0" err="1" smtClean="0"/>
              <a:t>this.ldapPort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</a:t>
            </a:r>
            <a:r>
              <a:rPr lang="en-US" altLang="zh-CN" sz="1200" dirty="0" err="1"/>
              <a:t>ldapPort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}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……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779912" y="3284984"/>
            <a:ext cx="2304256" cy="11521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68511" y="5335219"/>
            <a:ext cx="485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</a:rPr>
              <a:t>CTDProperties</a:t>
            </a:r>
            <a:r>
              <a:rPr lang="en-US" altLang="zh-CN" sz="1200" b="1" dirty="0">
                <a:solidFill>
                  <a:srgbClr val="FF0000"/>
                </a:solidFill>
              </a:rPr>
              <a:t> props =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CoreProperties.getProperties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CTDProperties.class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 port </a:t>
            </a:r>
            <a:r>
              <a:rPr lang="en-US" altLang="zh-CN" sz="1200" b="1" dirty="0">
                <a:solidFill>
                  <a:srgbClr val="FF0000"/>
                </a:solidFill>
              </a:rPr>
              <a:t>= 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props.getLdapPort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……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68511" y="493452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Use example: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103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491" y="342363"/>
            <a:ext cx="310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Database Design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473"/>
            <a:ext cx="9144000" cy="496407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639378"/>
              </p:ext>
            </p:extLst>
          </p:nvPr>
        </p:nvGraphicFramePr>
        <p:xfrm>
          <a:off x="7884368" y="567794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包装程序外壳对象" showAsIcon="1" r:id="rId4" imgW="914400" imgH="828720" progId="Package">
                  <p:embed/>
                </p:oleObj>
              </mc:Choice>
              <mc:Fallback>
                <p:oleObj name="包装程序外壳对象" showAsIcon="1" r:id="rId4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4368" y="5677944"/>
                        <a:ext cx="914400" cy="8286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2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491" y="342363"/>
            <a:ext cx="310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About Client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86491" y="1052736"/>
            <a:ext cx="8727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Client has been coded in </a:t>
            </a:r>
            <a:r>
              <a:rPr lang="en-US" altLang="zh-CN" dirty="0" err="1"/>
              <a:t>Javascript</a:t>
            </a:r>
            <a:r>
              <a:rPr lang="en-US" altLang="zh-CN" dirty="0"/>
              <a:t> and HTML, and uses the Dojo framework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 UI component can used repeatedly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Loaded necessary resources just when needed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Further encapsulate methods access server, that can be more efficient for management.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6491" y="2780928"/>
            <a:ext cx="4617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 code under the following directory: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code\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WebContent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ctd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\1.0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├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request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├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├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Widget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┕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ctd.js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4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379</Words>
  <Application>Microsoft Office PowerPoint</Application>
  <PresentationFormat>全屏显示(4:3)</PresentationFormat>
  <Paragraphs>82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Wingdings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zhangyw</dc:creator>
  <cp:lastModifiedBy>张焱伟</cp:lastModifiedBy>
  <cp:revision>49</cp:revision>
  <dcterms:created xsi:type="dcterms:W3CDTF">2013-08-29T07:58:02Z</dcterms:created>
  <dcterms:modified xsi:type="dcterms:W3CDTF">2013-08-29T18:01:42Z</dcterms:modified>
</cp:coreProperties>
</file>