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7" r:id="rId7"/>
    <p:sldId id="277" r:id="rId8"/>
    <p:sldId id="269" r:id="rId9"/>
    <p:sldId id="268" r:id="rId10"/>
    <p:sldId id="270" r:id="rId11"/>
    <p:sldId id="271" r:id="rId12"/>
    <p:sldId id="272" r:id="rId13"/>
    <p:sldId id="273" r:id="rId14"/>
    <p:sldId id="274" r:id="rId15"/>
    <p:sldId id="275" r:id="rId16"/>
    <p:sldId id="276" r:id="rId17"/>
    <p:sldId id="278" r:id="rId18"/>
    <p:sldId id="279" r:id="rId19"/>
    <p:sldId id="261" r:id="rId20"/>
    <p:sldId id="262" r:id="rId21"/>
    <p:sldId id="263" r:id="rId22"/>
    <p:sldId id="264" r:id="rId23"/>
    <p:sldId id="265" r:id="rId24"/>
    <p:sldId id="26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56" y="156"/>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36FBA-7D4A-41DA-9DAD-4525C551E219}" type="datetimeFigureOut">
              <a:rPr lang="zh-CN" altLang="en-US" smtClean="0"/>
              <a:t>2019/10/23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99BE1-865F-412F-8128-78CA1426F296}" type="slidenum">
              <a:rPr lang="zh-CN" altLang="en-US" smtClean="0"/>
              <a:t>‹#›</a:t>
            </a:fld>
            <a:endParaRPr lang="zh-CN" altLang="en-US"/>
          </a:p>
        </p:txBody>
      </p:sp>
    </p:spTree>
    <p:extLst>
      <p:ext uri="{BB962C8B-B14F-4D97-AF65-F5344CB8AC3E}">
        <p14:creationId xmlns:p14="http://schemas.microsoft.com/office/powerpoint/2010/main" val="377013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1</a:t>
            </a:fld>
            <a:endParaRPr lang="zh-CN" altLang="en-US"/>
          </a:p>
        </p:txBody>
      </p:sp>
    </p:spTree>
    <p:extLst>
      <p:ext uri="{BB962C8B-B14F-4D97-AF65-F5344CB8AC3E}">
        <p14:creationId xmlns:p14="http://schemas.microsoft.com/office/powerpoint/2010/main" val="1119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2</a:t>
            </a:fld>
            <a:endParaRPr lang="zh-CN" altLang="en-US"/>
          </a:p>
        </p:txBody>
      </p:sp>
    </p:spTree>
    <p:extLst>
      <p:ext uri="{BB962C8B-B14F-4D97-AF65-F5344CB8AC3E}">
        <p14:creationId xmlns:p14="http://schemas.microsoft.com/office/powerpoint/2010/main" val="40293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大纲</a:t>
            </a:r>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3</a:t>
            </a:fld>
            <a:endParaRPr lang="zh-CN" altLang="en-US"/>
          </a:p>
        </p:txBody>
      </p:sp>
    </p:spTree>
    <p:extLst>
      <p:ext uri="{BB962C8B-B14F-4D97-AF65-F5344CB8AC3E}">
        <p14:creationId xmlns:p14="http://schemas.microsoft.com/office/powerpoint/2010/main" val="317647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4</a:t>
            </a:fld>
            <a:endParaRPr lang="zh-CN" altLang="en-US"/>
          </a:p>
        </p:txBody>
      </p:sp>
    </p:spTree>
    <p:extLst>
      <p:ext uri="{BB962C8B-B14F-4D97-AF65-F5344CB8AC3E}">
        <p14:creationId xmlns:p14="http://schemas.microsoft.com/office/powerpoint/2010/main" val="927190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5</a:t>
            </a:fld>
            <a:endParaRPr lang="zh-CN" altLang="en-US"/>
          </a:p>
        </p:txBody>
      </p:sp>
    </p:spTree>
    <p:extLst>
      <p:ext uri="{BB962C8B-B14F-4D97-AF65-F5344CB8AC3E}">
        <p14:creationId xmlns:p14="http://schemas.microsoft.com/office/powerpoint/2010/main" val="176323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6</a:t>
            </a:fld>
            <a:endParaRPr lang="zh-CN" altLang="en-US"/>
          </a:p>
        </p:txBody>
      </p:sp>
    </p:spTree>
    <p:extLst>
      <p:ext uri="{BB962C8B-B14F-4D97-AF65-F5344CB8AC3E}">
        <p14:creationId xmlns:p14="http://schemas.microsoft.com/office/powerpoint/2010/main" val="404430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7</a:t>
            </a:fld>
            <a:endParaRPr lang="zh-CN" altLang="en-US"/>
          </a:p>
        </p:txBody>
      </p:sp>
    </p:spTree>
    <p:extLst>
      <p:ext uri="{BB962C8B-B14F-4D97-AF65-F5344CB8AC3E}">
        <p14:creationId xmlns:p14="http://schemas.microsoft.com/office/powerpoint/2010/main" val="107787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  IO </a:t>
            </a:r>
            <a:r>
              <a:rPr lang="zh-CN" altLang="en-US" dirty="0" smtClean="0"/>
              <a:t>基础</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A599BE1-865F-412F-8128-78CA1426F296}" type="slidenum">
              <a:rPr lang="zh-CN" altLang="en-US" smtClean="0"/>
              <a:t>8</a:t>
            </a:fld>
            <a:endParaRPr lang="zh-CN" altLang="en-US"/>
          </a:p>
        </p:txBody>
      </p:sp>
    </p:spTree>
    <p:extLst>
      <p:ext uri="{BB962C8B-B14F-4D97-AF65-F5344CB8AC3E}">
        <p14:creationId xmlns:p14="http://schemas.microsoft.com/office/powerpoint/2010/main" val="2508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5</a:t>
            </a:r>
            <a:r>
              <a:rPr lang="zh-CN" altLang="en-US" sz="1200" dirty="0" smtClean="0"/>
              <a:t>种</a:t>
            </a:r>
            <a:r>
              <a:rPr lang="en-US" altLang="zh-CN" sz="1200" dirty="0" smtClean="0"/>
              <a:t>I/O</a:t>
            </a:r>
            <a:r>
              <a:rPr lang="zh-CN" altLang="en-US" sz="1200" dirty="0" smtClean="0"/>
              <a:t>模型</a:t>
            </a:r>
            <a:r>
              <a:rPr lang="en-US" altLang="zh-CN" sz="1200" dirty="0" smtClean="0"/>
              <a:t>—</a:t>
            </a:r>
            <a:r>
              <a:rPr lang="zh-CN" altLang="en-US" sz="1200" dirty="0" smtClean="0"/>
              <a:t>阻塞</a:t>
            </a:r>
            <a:r>
              <a:rPr lang="en-US" altLang="zh-CN" sz="1200" dirty="0" smtClean="0"/>
              <a:t>IO</a:t>
            </a:r>
            <a:r>
              <a:rPr lang="zh-CN" altLang="en-US" sz="1200" dirty="0" smtClean="0"/>
              <a:t>模型</a:t>
            </a:r>
            <a:endParaRPr lang="en-US" altLang="zh-CN" sz="1200" dirty="0" smtClean="0"/>
          </a:p>
        </p:txBody>
      </p:sp>
      <p:sp>
        <p:nvSpPr>
          <p:cNvPr id="4" name="灯片编号占位符 3"/>
          <p:cNvSpPr>
            <a:spLocks noGrp="1"/>
          </p:cNvSpPr>
          <p:nvPr>
            <p:ph type="sldNum" sz="quarter" idx="10"/>
          </p:nvPr>
        </p:nvSpPr>
        <p:spPr/>
        <p:txBody>
          <a:bodyPr/>
          <a:lstStyle/>
          <a:p>
            <a:fld id="{8A599BE1-865F-412F-8128-78CA1426F296}" type="slidenum">
              <a:rPr lang="zh-CN" altLang="en-US" smtClean="0"/>
              <a:t>9</a:t>
            </a:fld>
            <a:endParaRPr lang="zh-CN" altLang="en-US"/>
          </a:p>
        </p:txBody>
      </p:sp>
    </p:spTree>
    <p:extLst>
      <p:ext uri="{BB962C8B-B14F-4D97-AF65-F5344CB8AC3E}">
        <p14:creationId xmlns:p14="http://schemas.microsoft.com/office/powerpoint/2010/main" val="327672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185056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6156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50448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0035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44026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5447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606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37550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428765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301860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DA839-CEC4-41F8-84E7-732CD3CAE949}" type="datetimeFigureOut">
              <a:rPr lang="zh-CN" altLang="en-US" smtClean="0"/>
              <a:t>2019/10/23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985463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A839-CEC4-41F8-84E7-732CD3CAE949}" type="datetimeFigureOut">
              <a:rPr lang="zh-CN" altLang="en-US" smtClean="0"/>
              <a:t>2019/10/23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7111D-AA41-4AE2-B01B-2B9781C18A37}" type="slidenum">
              <a:rPr lang="zh-CN" altLang="en-US" smtClean="0"/>
              <a:t>‹#›</a:t>
            </a:fld>
            <a:endParaRPr lang="zh-CN" altLang="en-US"/>
          </a:p>
        </p:txBody>
      </p:sp>
    </p:spTree>
    <p:extLst>
      <p:ext uri="{BB962C8B-B14F-4D97-AF65-F5344CB8AC3E}">
        <p14:creationId xmlns:p14="http://schemas.microsoft.com/office/powerpoint/2010/main" val="264824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log.csdn.net/luming_xml/article/details/51362528"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hyperlink" Target="https://www.jianshu.com/p/07d3d421a877"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ilibili.com/video/av33707223/?p=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ace.bilibili.com/30241761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oubo/archive/2012/01/06/2394638.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nblogs.com/diegodu/p/6823855.html"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www.jianshu.com/p/07d3d421a8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Netty</a:t>
            </a:r>
            <a:r>
              <a:rPr lang="zh-CN" altLang="en-US" dirty="0" smtClean="0"/>
              <a:t>入门指南</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张洋东</a:t>
            </a:r>
            <a:endParaRPr lang="zh-CN" altLang="en-US" dirty="0"/>
          </a:p>
        </p:txBody>
      </p:sp>
    </p:spTree>
    <p:extLst>
      <p:ext uri="{BB962C8B-B14F-4D97-AF65-F5344CB8AC3E}">
        <p14:creationId xmlns:p14="http://schemas.microsoft.com/office/powerpoint/2010/main" val="3260082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éé»å¡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78" y="426720"/>
            <a:ext cx="8496301" cy="466559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6239" y="5486401"/>
            <a:ext cx="11254740" cy="646331"/>
          </a:xfrm>
          <a:prstGeom prst="rect">
            <a:avLst/>
          </a:prstGeom>
        </p:spPr>
        <p:txBody>
          <a:bodyPr wrap="square">
            <a:spAutoFit/>
          </a:bodyPr>
          <a:lstStyle/>
          <a:p>
            <a:r>
              <a:rPr lang="zh-CN" altLang="en-US" b="1" dirty="0"/>
              <a:t>非</a:t>
            </a:r>
            <a:r>
              <a:rPr lang="zh-CN" altLang="en-US" b="1" dirty="0" smtClean="0"/>
              <a:t>阻塞</a:t>
            </a:r>
            <a:r>
              <a:rPr lang="en-US" altLang="zh-CN" b="1" dirty="0" smtClean="0"/>
              <a:t>I/O(no blocking </a:t>
            </a:r>
            <a:r>
              <a:rPr lang="en-US" altLang="zh-CN" b="1" dirty="0"/>
              <a:t>I/O</a:t>
            </a:r>
            <a:r>
              <a:rPr lang="zh-CN" altLang="en-US" b="1" dirty="0"/>
              <a:t>）模型</a:t>
            </a:r>
            <a:r>
              <a:rPr lang="zh-CN" altLang="en-US" dirty="0"/>
              <a:t>，</a:t>
            </a:r>
            <a:r>
              <a:rPr lang="zh-CN" altLang="en-US" dirty="0" smtClean="0"/>
              <a:t>当</a:t>
            </a:r>
            <a:r>
              <a:rPr lang="zh-CN" altLang="en-US" dirty="0"/>
              <a:t>一个应用进程像这样对一个非阻塞描述字循环调用</a:t>
            </a:r>
            <a:r>
              <a:rPr lang="en-US" altLang="zh-CN" dirty="0" err="1"/>
              <a:t>recvfrom</a:t>
            </a:r>
            <a:r>
              <a:rPr lang="zh-CN" altLang="en-US" dirty="0"/>
              <a:t>时，我们称之为轮询（</a:t>
            </a:r>
            <a:r>
              <a:rPr lang="en-US" altLang="zh-CN" dirty="0"/>
              <a:t>polling</a:t>
            </a:r>
            <a:r>
              <a:rPr lang="zh-CN" altLang="en-US" dirty="0"/>
              <a:t>）。应用进程持续轮询内核，以查看某个操作是否就绪。</a:t>
            </a:r>
          </a:p>
        </p:txBody>
      </p:sp>
    </p:spTree>
    <p:extLst>
      <p:ext uri="{BB962C8B-B14F-4D97-AF65-F5344CB8AC3E}">
        <p14:creationId xmlns:p14="http://schemas.microsoft.com/office/powerpoint/2010/main" val="387799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å¤ç¨æ¨¡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380" y="708660"/>
            <a:ext cx="8176260" cy="426042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94360" y="5511076"/>
            <a:ext cx="10751820" cy="646331"/>
          </a:xfrm>
          <a:prstGeom prst="rect">
            <a:avLst/>
          </a:prstGeom>
        </p:spPr>
        <p:txBody>
          <a:bodyPr wrap="square">
            <a:spAutoFit/>
          </a:bodyPr>
          <a:lstStyle/>
          <a:p>
            <a:r>
              <a:rPr lang="en-US" altLang="zh-CN" b="1" dirty="0" smtClean="0"/>
              <a:t>I/O</a:t>
            </a:r>
            <a:r>
              <a:rPr lang="zh-CN" altLang="en-US" b="1" dirty="0" smtClean="0"/>
              <a:t>多路复用模型</a:t>
            </a:r>
            <a:r>
              <a:rPr lang="zh-CN" altLang="en-US" dirty="0" smtClean="0"/>
              <a:t>：虽然</a:t>
            </a:r>
            <a:r>
              <a:rPr lang="en-US" altLang="zh-CN" dirty="0" smtClean="0"/>
              <a:t>I/O</a:t>
            </a:r>
            <a:r>
              <a:rPr lang="zh-CN" altLang="en-US" dirty="0" smtClean="0"/>
              <a:t>多路复用的函数也是阻塞的，但是其与以上两种还是有不同的，</a:t>
            </a:r>
            <a:r>
              <a:rPr lang="en-US" altLang="zh-CN" dirty="0" smtClean="0"/>
              <a:t>I/O</a:t>
            </a:r>
            <a:r>
              <a:rPr lang="zh-CN" altLang="en-US" dirty="0" smtClean="0"/>
              <a:t>多路复用是阻塞在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这样的系统调用之上，而没有阻塞在真正的</a:t>
            </a:r>
            <a:r>
              <a:rPr lang="en-US" altLang="zh-CN" dirty="0" smtClean="0"/>
              <a:t>I/O</a:t>
            </a:r>
            <a:r>
              <a:rPr lang="zh-CN" altLang="en-US" dirty="0" smtClean="0"/>
              <a:t>系统调用如</a:t>
            </a:r>
            <a:r>
              <a:rPr lang="en-US" altLang="zh-CN" dirty="0" err="1" smtClean="0"/>
              <a:t>recvfrom</a:t>
            </a:r>
            <a:r>
              <a:rPr lang="zh-CN" altLang="en-US" dirty="0" smtClean="0"/>
              <a:t>之上。</a:t>
            </a:r>
            <a:endParaRPr lang="zh-CN" altLang="en-US" dirty="0"/>
          </a:p>
        </p:txBody>
      </p:sp>
    </p:spTree>
    <p:extLst>
      <p:ext uri="{BB962C8B-B14F-4D97-AF65-F5344CB8AC3E}">
        <p14:creationId xmlns:p14="http://schemas.microsoft.com/office/powerpoint/2010/main" val="202531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ic4.zhimg.com/80/6294fb7f7f5c22e39187a490c35ac6f0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406" y="244157"/>
            <a:ext cx="7542693" cy="47037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47866" y="5347454"/>
            <a:ext cx="10644034" cy="646331"/>
          </a:xfrm>
          <a:prstGeom prst="rect">
            <a:avLst/>
          </a:prstGeom>
        </p:spPr>
        <p:txBody>
          <a:bodyPr wrap="square">
            <a:spAutoFit/>
          </a:bodyPr>
          <a:lstStyle/>
          <a:p>
            <a:r>
              <a:rPr lang="zh-CN" altLang="en-US" b="1" dirty="0"/>
              <a:t>信号</a:t>
            </a:r>
            <a:r>
              <a:rPr lang="zh-CN" altLang="en-US" b="1" dirty="0" smtClean="0"/>
              <a:t>驱动</a:t>
            </a:r>
            <a:r>
              <a:rPr lang="en-US" altLang="zh-CN" b="1" dirty="0" smtClean="0"/>
              <a:t>I/O</a:t>
            </a:r>
            <a:r>
              <a:rPr lang="zh-CN" altLang="en-US" b="1" dirty="0" smtClean="0"/>
              <a:t>模型</a:t>
            </a:r>
            <a:r>
              <a:rPr lang="en-US" altLang="zh-CN" b="1" dirty="0" smtClean="0"/>
              <a:t>(SIGIO)</a:t>
            </a:r>
            <a:r>
              <a:rPr lang="zh-CN" altLang="en-US" dirty="0" smtClean="0"/>
              <a:t>，</a:t>
            </a:r>
            <a:r>
              <a:rPr lang="zh-CN" altLang="en-US" dirty="0"/>
              <a:t>进程预先告知内核，使</a:t>
            </a:r>
            <a:r>
              <a:rPr lang="zh-CN" altLang="en-US" dirty="0" smtClean="0"/>
              <a:t>得当</a:t>
            </a:r>
            <a:r>
              <a:rPr lang="zh-CN" altLang="en-US" dirty="0"/>
              <a:t>某个</a:t>
            </a:r>
            <a:r>
              <a:rPr lang="en-US" altLang="zh-CN" dirty="0" smtClean="0"/>
              <a:t>socket</a:t>
            </a:r>
            <a:r>
              <a:rPr lang="zh-CN" altLang="en-US" dirty="0" smtClean="0"/>
              <a:t>有</a:t>
            </a:r>
            <a:r>
              <a:rPr lang="en-US" altLang="zh-CN" dirty="0"/>
              <a:t>events</a:t>
            </a:r>
            <a:r>
              <a:rPr lang="zh-CN" altLang="en-US" dirty="0"/>
              <a:t>（事件）发生时，内核使用信号通知相关进程。</a:t>
            </a:r>
          </a:p>
        </p:txBody>
      </p:sp>
    </p:spTree>
    <p:extLst>
      <p:ext uri="{BB962C8B-B14F-4D97-AF65-F5344CB8AC3E}">
        <p14:creationId xmlns:p14="http://schemas.microsoft.com/office/powerpoint/2010/main" val="195575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å¼æ­¥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55" y="243840"/>
            <a:ext cx="8805545" cy="479075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756825" y="5705594"/>
            <a:ext cx="10642695" cy="646331"/>
          </a:xfrm>
          <a:prstGeom prst="rect">
            <a:avLst/>
          </a:prstGeom>
        </p:spPr>
        <p:txBody>
          <a:bodyPr wrap="square">
            <a:spAutoFit/>
          </a:bodyPr>
          <a:lstStyle/>
          <a:p>
            <a:r>
              <a:rPr lang="zh-CN" altLang="en-US" b="1" dirty="0">
                <a:solidFill>
                  <a:srgbClr val="000000"/>
                </a:solidFill>
                <a:latin typeface="Verdana" panose="020B0604030504040204" pitchFamily="34" charset="0"/>
              </a:rPr>
              <a:t>异步</a:t>
            </a:r>
            <a:r>
              <a:rPr lang="en-US" altLang="zh-CN" b="1" dirty="0">
                <a:solidFill>
                  <a:srgbClr val="000000"/>
                </a:solidFill>
                <a:latin typeface="Verdana" panose="020B0604030504040204" pitchFamily="34" charset="0"/>
              </a:rPr>
              <a:t>I/O</a:t>
            </a:r>
            <a:r>
              <a:rPr lang="zh-CN" altLang="en-US" b="1" dirty="0" smtClean="0">
                <a:solidFill>
                  <a:srgbClr val="000000"/>
                </a:solidFill>
                <a:latin typeface="Verdana" panose="020B0604030504040204" pitchFamily="34" charset="0"/>
              </a:rPr>
              <a:t>模型，</a:t>
            </a:r>
            <a:r>
              <a:rPr lang="zh-CN" altLang="en-US" dirty="0"/>
              <a:t>这类函数的工作机制是告知内核启动某个操作，并让内核在整个操作（包括将数据从内核拷贝到用户空间）完成后通知我们。</a:t>
            </a:r>
            <a:endParaRPr lang="zh-CN" altLang="en-US" b="1"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14947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885" y="203954"/>
            <a:ext cx="2619628" cy="461665"/>
          </a:xfrm>
          <a:prstGeom prst="rect">
            <a:avLst/>
          </a:prstGeom>
        </p:spPr>
        <p:txBody>
          <a:bodyPr wrap="none">
            <a:spAutoFit/>
          </a:bodyPr>
          <a:lstStyle/>
          <a:p>
            <a:r>
              <a:rPr lang="en-US" altLang="zh-CN" sz="2400" b="1" dirty="0" smtClean="0"/>
              <a:t>5</a:t>
            </a:r>
            <a:r>
              <a:rPr lang="zh-CN" altLang="en-US" sz="2400" b="1" dirty="0" smtClean="0"/>
              <a:t>种</a:t>
            </a:r>
            <a:r>
              <a:rPr lang="en-US" altLang="zh-CN" sz="2400" b="1" dirty="0" smtClean="0"/>
              <a:t>I/O</a:t>
            </a:r>
            <a:r>
              <a:rPr lang="zh-CN" altLang="en-US" sz="2400" b="1" dirty="0"/>
              <a:t>模型的比较</a:t>
            </a:r>
          </a:p>
        </p:txBody>
      </p:sp>
      <p:pic>
        <p:nvPicPr>
          <p:cNvPr id="7172" name="Picture 4" descr="æ¨¡åçæ¯è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85" y="853122"/>
            <a:ext cx="11620500" cy="565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5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840" y="327303"/>
            <a:ext cx="11605260" cy="3693319"/>
          </a:xfrm>
          <a:prstGeom prst="rect">
            <a:avLst/>
          </a:prstGeom>
        </p:spPr>
        <p:txBody>
          <a:bodyPr wrap="square">
            <a:spAutoFit/>
          </a:bodyPr>
          <a:lstStyle/>
          <a:p>
            <a:r>
              <a:rPr lang="zh-CN" altLang="en-US" b="1" dirty="0"/>
              <a:t>同步</a:t>
            </a:r>
            <a:r>
              <a:rPr lang="en-US" altLang="zh-CN" b="1" dirty="0"/>
              <a:t>IO</a:t>
            </a:r>
            <a:r>
              <a:rPr lang="zh-CN" altLang="en-US" b="1" dirty="0"/>
              <a:t>、异步</a:t>
            </a:r>
            <a:r>
              <a:rPr lang="en-US" altLang="zh-CN" b="1" dirty="0"/>
              <a:t>IO</a:t>
            </a:r>
            <a:r>
              <a:rPr lang="zh-CN" altLang="en-US" b="1" dirty="0"/>
              <a:t>、阻塞</a:t>
            </a:r>
            <a:r>
              <a:rPr lang="en-US" altLang="zh-CN" b="1" dirty="0"/>
              <a:t>IO</a:t>
            </a:r>
            <a:r>
              <a:rPr lang="zh-CN" altLang="en-US" b="1" dirty="0"/>
              <a:t>、非阻塞</a:t>
            </a:r>
            <a:r>
              <a:rPr lang="en-US" altLang="zh-CN" b="1" dirty="0" smtClean="0"/>
              <a:t>IO</a:t>
            </a:r>
            <a:r>
              <a:rPr lang="zh-CN" altLang="en-US" b="1" dirty="0" smtClean="0"/>
              <a:t>：</a:t>
            </a:r>
            <a:endParaRPr lang="en-US" altLang="zh-CN" b="1" dirty="0" smtClean="0"/>
          </a:p>
          <a:p>
            <a:endParaRPr lang="en-US" altLang="zh-CN" dirty="0"/>
          </a:p>
          <a:p>
            <a:r>
              <a:rPr lang="zh-CN" altLang="en-US" dirty="0"/>
              <a:t>一个</a:t>
            </a:r>
            <a:r>
              <a:rPr lang="en-US" altLang="zh-CN" dirty="0"/>
              <a:t>IO</a:t>
            </a:r>
            <a:r>
              <a:rPr lang="zh-CN" altLang="en-US" dirty="0"/>
              <a:t>操作可以分为两个步骤：发起</a:t>
            </a:r>
            <a:r>
              <a:rPr lang="en-US" altLang="zh-CN" dirty="0"/>
              <a:t>IO</a:t>
            </a:r>
            <a:r>
              <a:rPr lang="zh-CN" altLang="en-US" dirty="0"/>
              <a:t>请求和实际的</a:t>
            </a:r>
            <a:r>
              <a:rPr lang="en-US" altLang="zh-CN" dirty="0"/>
              <a:t>IO</a:t>
            </a:r>
            <a:r>
              <a:rPr lang="zh-CN" altLang="en-US" dirty="0"/>
              <a:t>操作</a:t>
            </a:r>
          </a:p>
          <a:p>
            <a:r>
              <a:rPr lang="zh-CN" altLang="en-US" dirty="0" smtClean="0"/>
              <a:t>例如</a:t>
            </a:r>
            <a:r>
              <a:rPr lang="zh-CN" altLang="en-US" dirty="0"/>
              <a:t>：</a:t>
            </a:r>
          </a:p>
          <a:p>
            <a:r>
              <a:rPr lang="en-US" altLang="zh-CN" dirty="0"/>
              <a:t>1</a:t>
            </a:r>
            <a:r>
              <a:rPr lang="zh-CN" altLang="en-US" dirty="0"/>
              <a:t>、操作系统的一次写操作分为两步：将数据从用户空间拷贝到系统空间；从系统空间往网卡写。</a:t>
            </a:r>
          </a:p>
          <a:p>
            <a:r>
              <a:rPr lang="en-US" altLang="zh-CN" dirty="0"/>
              <a:t>2</a:t>
            </a:r>
            <a:r>
              <a:rPr lang="zh-CN" altLang="en-US" dirty="0"/>
              <a:t>、一次读操作分为两步：将数据从网卡拷贝到系统空间；将数据从系统空间拷贝到用户空间。</a:t>
            </a:r>
          </a:p>
          <a:p>
            <a:endParaRPr lang="zh-CN" altLang="en-US" dirty="0"/>
          </a:p>
          <a:p>
            <a:r>
              <a:rPr lang="zh-CN" altLang="en-US" dirty="0"/>
              <a:t>阻塞</a:t>
            </a:r>
            <a:r>
              <a:rPr lang="en-US" altLang="zh-CN" dirty="0"/>
              <a:t>IO</a:t>
            </a:r>
            <a:r>
              <a:rPr lang="zh-CN" altLang="en-US" dirty="0"/>
              <a:t>和非阻塞</a:t>
            </a:r>
            <a:r>
              <a:rPr lang="en-US" altLang="zh-CN" dirty="0"/>
              <a:t>IO</a:t>
            </a:r>
            <a:r>
              <a:rPr lang="zh-CN" altLang="en-US" dirty="0"/>
              <a:t>的区别在于第一步，发起</a:t>
            </a:r>
            <a:r>
              <a:rPr lang="en-US" altLang="zh-CN" dirty="0"/>
              <a:t>IO</a:t>
            </a:r>
            <a:r>
              <a:rPr lang="zh-CN" altLang="en-US" dirty="0"/>
              <a:t>请求是否会被阻塞，如果阻塞直到完成那么就是传统的阻塞</a:t>
            </a:r>
            <a:r>
              <a:rPr lang="en-US" altLang="zh-CN" dirty="0"/>
              <a:t>IO</a:t>
            </a:r>
            <a:r>
              <a:rPr lang="zh-CN" altLang="en-US" dirty="0"/>
              <a:t>，如果不阻塞，那么就是非阻塞</a:t>
            </a:r>
            <a:r>
              <a:rPr lang="en-US" altLang="zh-CN" dirty="0"/>
              <a:t>IO</a:t>
            </a:r>
            <a:r>
              <a:rPr lang="zh-CN" altLang="en-US" dirty="0"/>
              <a:t>。</a:t>
            </a:r>
          </a:p>
          <a:p>
            <a:endParaRPr lang="zh-CN" altLang="en-US" dirty="0"/>
          </a:p>
          <a:p>
            <a:r>
              <a:rPr lang="zh-CN" altLang="en-US" dirty="0"/>
              <a:t>同步</a:t>
            </a:r>
            <a:r>
              <a:rPr lang="en-US" altLang="zh-CN" dirty="0"/>
              <a:t>IO</a:t>
            </a:r>
            <a:r>
              <a:rPr lang="zh-CN" altLang="en-US" dirty="0"/>
              <a:t>和异步</a:t>
            </a:r>
            <a:r>
              <a:rPr lang="en-US" altLang="zh-CN" dirty="0"/>
              <a:t>IO</a:t>
            </a:r>
            <a:r>
              <a:rPr lang="zh-CN" altLang="en-US" dirty="0"/>
              <a:t>的区别就在于第二个步骤是否阻塞，如果实际的</a:t>
            </a:r>
            <a:r>
              <a:rPr lang="en-US" altLang="zh-CN" dirty="0"/>
              <a:t>IO</a:t>
            </a:r>
            <a:r>
              <a:rPr lang="zh-CN" altLang="en-US" dirty="0"/>
              <a:t>读写阻塞请求进程，那么就是同步</a:t>
            </a:r>
            <a:r>
              <a:rPr lang="en-US" altLang="zh-CN" dirty="0"/>
              <a:t>IO</a:t>
            </a:r>
            <a:r>
              <a:rPr lang="zh-CN" altLang="en-US" dirty="0"/>
              <a:t>，因此阻塞</a:t>
            </a:r>
            <a:r>
              <a:rPr lang="en-US" altLang="zh-CN" dirty="0"/>
              <a:t>IO</a:t>
            </a:r>
            <a:r>
              <a:rPr lang="zh-CN" altLang="en-US" dirty="0"/>
              <a:t>、非阻塞</a:t>
            </a:r>
            <a:r>
              <a:rPr lang="en-US" altLang="zh-CN" dirty="0"/>
              <a:t>IO</a:t>
            </a:r>
            <a:r>
              <a:rPr lang="zh-CN" altLang="en-US" dirty="0"/>
              <a:t>、</a:t>
            </a:r>
            <a:r>
              <a:rPr lang="en-US" altLang="zh-CN" dirty="0"/>
              <a:t>IO</a:t>
            </a:r>
            <a:r>
              <a:rPr lang="zh-CN" altLang="en-US" dirty="0"/>
              <a:t>复用、信号驱动</a:t>
            </a:r>
            <a:r>
              <a:rPr lang="en-US" altLang="zh-CN" dirty="0"/>
              <a:t>IO</a:t>
            </a:r>
            <a:r>
              <a:rPr lang="zh-CN" altLang="en-US" dirty="0"/>
              <a:t>都是同步</a:t>
            </a:r>
            <a:r>
              <a:rPr lang="en-US" altLang="zh-CN" dirty="0"/>
              <a:t>IO</a:t>
            </a:r>
            <a:r>
              <a:rPr lang="zh-CN" altLang="en-US" dirty="0"/>
              <a:t>，如果不阻塞，而是操作系统做完</a:t>
            </a:r>
            <a:r>
              <a:rPr lang="en-US" altLang="zh-CN" dirty="0"/>
              <a:t>IO</a:t>
            </a:r>
            <a:r>
              <a:rPr lang="zh-CN" altLang="en-US" dirty="0"/>
              <a:t>两个阶段的操作再将结果返回，那么就是异步</a:t>
            </a:r>
            <a:r>
              <a:rPr lang="en-US" altLang="zh-CN" dirty="0"/>
              <a:t>IO</a:t>
            </a:r>
            <a:r>
              <a:rPr lang="zh-CN" altLang="en-US" dirty="0"/>
              <a:t>。</a:t>
            </a:r>
          </a:p>
        </p:txBody>
      </p:sp>
      <p:sp>
        <p:nvSpPr>
          <p:cNvPr id="3" name="矩形 2"/>
          <p:cNvSpPr/>
          <p:nvPr/>
        </p:nvSpPr>
        <p:spPr>
          <a:xfrm>
            <a:off x="243840" y="4219278"/>
            <a:ext cx="11605260" cy="1107996"/>
          </a:xfrm>
          <a:prstGeom prst="rect">
            <a:avLst/>
          </a:prstGeom>
        </p:spPr>
        <p:txBody>
          <a:bodyPr wrap="square">
            <a:spAutoFit/>
          </a:bodyPr>
          <a:lstStyle/>
          <a:p>
            <a:r>
              <a:rPr lang="en-US" altLang="zh-CN" dirty="0"/>
              <a:t>JAVA </a:t>
            </a:r>
            <a:r>
              <a:rPr lang="en-US" altLang="zh-CN" dirty="0" smtClean="0"/>
              <a:t>NIO</a:t>
            </a:r>
            <a:r>
              <a:rPr lang="zh-CN" altLang="en-US" dirty="0" smtClean="0"/>
              <a:t>不是</a:t>
            </a:r>
            <a:r>
              <a:rPr lang="zh-CN" altLang="en-US" dirty="0"/>
              <a:t>同步非阻塞</a:t>
            </a:r>
            <a:r>
              <a:rPr lang="en-US" altLang="zh-CN" dirty="0"/>
              <a:t>I/O</a:t>
            </a:r>
            <a:r>
              <a:rPr lang="zh-CN" altLang="en-US" dirty="0"/>
              <a:t>吗，为什么说</a:t>
            </a:r>
            <a:r>
              <a:rPr lang="en-US" altLang="zh-CN" dirty="0"/>
              <a:t>JAVA NIO</a:t>
            </a:r>
            <a:r>
              <a:rPr lang="zh-CN" altLang="en-US" dirty="0"/>
              <a:t>提供了基于</a:t>
            </a:r>
            <a:r>
              <a:rPr lang="en-US" altLang="zh-CN" dirty="0"/>
              <a:t>Selector</a:t>
            </a:r>
            <a:r>
              <a:rPr lang="zh-CN" altLang="en-US" dirty="0"/>
              <a:t>的异步网络</a:t>
            </a:r>
            <a:r>
              <a:rPr lang="en-US" altLang="zh-CN" dirty="0"/>
              <a:t>I/O</a:t>
            </a:r>
            <a:r>
              <a:rPr lang="zh-CN" altLang="en-US" dirty="0"/>
              <a:t>？</a:t>
            </a:r>
          </a:p>
          <a:p>
            <a:r>
              <a:rPr lang="en-US" altLang="zh-CN" sz="1600" dirty="0">
                <a:latin typeface="+mn-ea"/>
              </a:rPr>
              <a:t>java </a:t>
            </a:r>
            <a:r>
              <a:rPr lang="en-US" altLang="zh-CN" sz="1600" dirty="0" err="1">
                <a:latin typeface="+mn-ea"/>
              </a:rPr>
              <a:t>nio</a:t>
            </a:r>
            <a:r>
              <a:rPr lang="zh-CN" altLang="en-US" sz="1600" dirty="0">
                <a:latin typeface="+mn-ea"/>
              </a:rPr>
              <a:t>的</a:t>
            </a:r>
            <a:r>
              <a:rPr lang="en-US" altLang="zh-CN" sz="1600" dirty="0" err="1">
                <a:latin typeface="+mn-ea"/>
              </a:rPr>
              <a:t>io</a:t>
            </a:r>
            <a:r>
              <a:rPr lang="zh-CN" altLang="en-US" sz="1600" dirty="0">
                <a:latin typeface="+mn-ea"/>
              </a:rPr>
              <a:t>模型是同步非阻塞，这里的同步异步指的是真正</a:t>
            </a:r>
            <a:r>
              <a:rPr lang="en-US" altLang="zh-CN" sz="1600" dirty="0" err="1">
                <a:latin typeface="+mn-ea"/>
              </a:rPr>
              <a:t>io</a:t>
            </a:r>
            <a:r>
              <a:rPr lang="zh-CN" altLang="en-US" sz="1600" dirty="0">
                <a:latin typeface="+mn-ea"/>
              </a:rPr>
              <a:t>操作（数据内核态用户态的拷贝）是否需要进程参与。</a:t>
            </a:r>
          </a:p>
          <a:p>
            <a:r>
              <a:rPr lang="zh-CN" altLang="en-US" sz="1600" dirty="0">
                <a:latin typeface="+mn-ea"/>
              </a:rPr>
              <a:t>而说</a:t>
            </a:r>
            <a:r>
              <a:rPr lang="en-US" altLang="zh-CN" sz="1600" dirty="0">
                <a:latin typeface="+mn-ea"/>
              </a:rPr>
              <a:t>java </a:t>
            </a:r>
            <a:r>
              <a:rPr lang="en-US" altLang="zh-CN" sz="1600" dirty="0" err="1">
                <a:latin typeface="+mn-ea"/>
              </a:rPr>
              <a:t>nio</a:t>
            </a:r>
            <a:r>
              <a:rPr lang="zh-CN" altLang="en-US" sz="1600" dirty="0">
                <a:latin typeface="+mn-ea"/>
              </a:rPr>
              <a:t>提供了异步处理，这个异步应该是指编程模型上的异步。基于</a:t>
            </a:r>
            <a:r>
              <a:rPr lang="en-US" altLang="zh-CN" sz="1600" dirty="0">
                <a:latin typeface="+mn-ea"/>
              </a:rPr>
              <a:t>reactor</a:t>
            </a:r>
            <a:r>
              <a:rPr lang="zh-CN" altLang="en-US" sz="1600" dirty="0">
                <a:latin typeface="+mn-ea"/>
              </a:rPr>
              <a:t>模式的事件驱动，事件处理器的注册和处理器的执行是异步</a:t>
            </a:r>
            <a:r>
              <a:rPr lang="zh-CN" altLang="en-US" sz="1600" dirty="0" smtClean="0">
                <a:latin typeface="+mn-ea"/>
              </a:rPr>
              <a:t>的。</a:t>
            </a:r>
            <a:endParaRPr lang="zh-CN" altLang="en-US" sz="1600" dirty="0">
              <a:latin typeface="+mn-ea"/>
            </a:endParaRPr>
          </a:p>
        </p:txBody>
      </p:sp>
      <p:sp>
        <p:nvSpPr>
          <p:cNvPr id="4" name="矩形 3"/>
          <p:cNvSpPr/>
          <p:nvPr/>
        </p:nvSpPr>
        <p:spPr>
          <a:xfrm>
            <a:off x="243840" y="5519204"/>
            <a:ext cx="11605260" cy="1107996"/>
          </a:xfrm>
          <a:prstGeom prst="rect">
            <a:avLst/>
          </a:prstGeom>
        </p:spPr>
        <p:txBody>
          <a:bodyPr wrap="square">
            <a:spAutoFit/>
          </a:bodyPr>
          <a:lstStyle/>
          <a:p>
            <a:r>
              <a:rPr lang="en-US" altLang="zh-CN" dirty="0" smtClean="0">
                <a:latin typeface="+mn-ea"/>
              </a:rPr>
              <a:t>AIO(</a:t>
            </a:r>
            <a:r>
              <a:rPr lang="en-US" altLang="zh-CN" dirty="0" err="1" smtClean="0">
                <a:latin typeface="+mn-ea"/>
              </a:rPr>
              <a:t>Async</a:t>
            </a:r>
            <a:r>
              <a:rPr lang="en-US" altLang="zh-CN" dirty="0" smtClean="0">
                <a:latin typeface="+mn-ea"/>
              </a:rPr>
              <a:t> I/O)</a:t>
            </a:r>
            <a:r>
              <a:rPr lang="zh-CN" altLang="en-US" dirty="0" smtClean="0">
                <a:latin typeface="+mn-ea"/>
              </a:rPr>
              <a:t>里面会更进一步：不但等待就绪是非阻塞的，就连数据从网卡到内存的过程也是异步的。</a:t>
            </a:r>
          </a:p>
          <a:p>
            <a:r>
              <a:rPr lang="zh-CN" altLang="en-US" sz="1600" dirty="0" smtClean="0">
                <a:latin typeface="+mn-ea"/>
              </a:rPr>
              <a:t>换句话说，</a:t>
            </a:r>
            <a:r>
              <a:rPr lang="en-US" altLang="zh-CN" sz="1600" dirty="0" smtClean="0">
                <a:latin typeface="+mn-ea"/>
              </a:rPr>
              <a:t>BIO</a:t>
            </a:r>
            <a:r>
              <a:rPr lang="zh-CN" altLang="en-US" sz="1600" dirty="0" smtClean="0">
                <a:latin typeface="+mn-ea"/>
              </a:rPr>
              <a:t>里用户最关心“我要读”，</a:t>
            </a:r>
            <a:r>
              <a:rPr lang="en-US" altLang="zh-CN" sz="1600" dirty="0" smtClean="0">
                <a:latin typeface="+mn-ea"/>
              </a:rPr>
              <a:t>NIO</a:t>
            </a:r>
            <a:r>
              <a:rPr lang="zh-CN" altLang="en-US" sz="1600" dirty="0" smtClean="0">
                <a:latin typeface="+mn-ea"/>
              </a:rPr>
              <a:t>里用户最关心</a:t>
            </a:r>
            <a:r>
              <a:rPr lang="en-US" altLang="zh-CN" sz="1600" dirty="0" smtClean="0">
                <a:latin typeface="+mn-ea"/>
              </a:rPr>
              <a:t>"</a:t>
            </a:r>
            <a:r>
              <a:rPr lang="zh-CN" altLang="en-US" sz="1600" dirty="0" smtClean="0">
                <a:latin typeface="+mn-ea"/>
              </a:rPr>
              <a:t>我可以读了</a:t>
            </a:r>
            <a:r>
              <a:rPr lang="en-US" altLang="zh-CN" sz="1600" dirty="0" smtClean="0">
                <a:latin typeface="+mn-ea"/>
              </a:rPr>
              <a:t>"</a:t>
            </a:r>
            <a:r>
              <a:rPr lang="zh-CN" altLang="en-US" sz="1600" dirty="0" smtClean="0">
                <a:latin typeface="+mn-ea"/>
              </a:rPr>
              <a:t>，在</a:t>
            </a:r>
            <a:r>
              <a:rPr lang="en-US" altLang="zh-CN" sz="1600" dirty="0" smtClean="0">
                <a:latin typeface="+mn-ea"/>
              </a:rPr>
              <a:t>AIO</a:t>
            </a:r>
            <a:r>
              <a:rPr lang="zh-CN" altLang="en-US" sz="1600" dirty="0" smtClean="0">
                <a:latin typeface="+mn-ea"/>
              </a:rPr>
              <a:t>模型里用户更需要关注的是“读完了”。</a:t>
            </a:r>
          </a:p>
          <a:p>
            <a:r>
              <a:rPr lang="en-US" altLang="zh-CN" sz="1600" dirty="0" smtClean="0">
                <a:latin typeface="+mn-ea"/>
              </a:rPr>
              <a:t>NIO</a:t>
            </a:r>
            <a:r>
              <a:rPr lang="zh-CN" altLang="en-US" sz="1600" dirty="0">
                <a:latin typeface="+mn-ea"/>
              </a:rPr>
              <a:t>一个重要的特点是：</a:t>
            </a:r>
            <a:r>
              <a:rPr lang="en-US" altLang="zh-CN" sz="1600" dirty="0">
                <a:latin typeface="+mn-ea"/>
              </a:rPr>
              <a:t>socket</a:t>
            </a:r>
            <a:r>
              <a:rPr lang="zh-CN" altLang="en-US" sz="1600" dirty="0">
                <a:latin typeface="+mn-ea"/>
              </a:rPr>
              <a:t>主要的读、写、注册和接收函数，在等待就绪阶段都是非阻塞的，真正的</a:t>
            </a:r>
            <a:r>
              <a:rPr lang="en-US" altLang="zh-CN" sz="1600" dirty="0">
                <a:latin typeface="+mn-ea"/>
              </a:rPr>
              <a:t>I/O</a:t>
            </a:r>
            <a:r>
              <a:rPr lang="zh-CN" altLang="en-US" sz="1600" dirty="0">
                <a:latin typeface="+mn-ea"/>
              </a:rPr>
              <a:t>操作是同步的（消耗</a:t>
            </a:r>
            <a:r>
              <a:rPr lang="en-US" altLang="zh-CN" sz="1600" dirty="0">
                <a:latin typeface="+mn-ea"/>
              </a:rPr>
              <a:t>CPU</a:t>
            </a:r>
            <a:r>
              <a:rPr lang="zh-CN" altLang="en-US" sz="1600" dirty="0">
                <a:latin typeface="+mn-ea"/>
              </a:rPr>
              <a:t>但性能非常高）。</a:t>
            </a:r>
          </a:p>
        </p:txBody>
      </p:sp>
    </p:spTree>
    <p:extLst>
      <p:ext uri="{BB962C8B-B14F-4D97-AF65-F5344CB8AC3E}">
        <p14:creationId xmlns:p14="http://schemas.microsoft.com/office/powerpoint/2010/main" val="277265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395784" cy="400110"/>
          </a:xfrm>
          <a:prstGeom prst="rect">
            <a:avLst/>
          </a:prstGeom>
        </p:spPr>
        <p:txBody>
          <a:bodyPr wrap="none">
            <a:spAutoFit/>
          </a:bodyPr>
          <a:lstStyle/>
          <a:p>
            <a:r>
              <a:rPr lang="en-US" altLang="zh-CN" sz="2000" b="1" dirty="0"/>
              <a:t>Java NIO</a:t>
            </a:r>
            <a:r>
              <a:rPr lang="zh-CN" altLang="en-US" sz="2000" b="1" dirty="0"/>
              <a:t>的核心组成</a:t>
            </a:r>
          </a:p>
        </p:txBody>
      </p:sp>
      <p:sp>
        <p:nvSpPr>
          <p:cNvPr id="3" name="矩形 2"/>
          <p:cNvSpPr/>
          <p:nvPr/>
        </p:nvSpPr>
        <p:spPr>
          <a:xfrm>
            <a:off x="-1" y="583598"/>
            <a:ext cx="7872549" cy="3139321"/>
          </a:xfrm>
          <a:prstGeom prst="rect">
            <a:avLst/>
          </a:prstGeom>
        </p:spPr>
        <p:txBody>
          <a:bodyPr wrap="square">
            <a:spAutoFit/>
          </a:bodyPr>
          <a:lstStyle/>
          <a:p>
            <a:r>
              <a:rPr lang="en-US" altLang="zh-CN" dirty="0"/>
              <a:t>1</a:t>
            </a:r>
            <a:r>
              <a:rPr lang="zh-CN" altLang="en-US" dirty="0"/>
              <a:t>、</a:t>
            </a:r>
            <a:r>
              <a:rPr lang="zh-CN" altLang="en-US" b="1" dirty="0"/>
              <a:t>通道</a:t>
            </a:r>
            <a:r>
              <a:rPr lang="en-US" altLang="zh-CN" b="1" dirty="0"/>
              <a:t>(Channel) </a:t>
            </a:r>
            <a:r>
              <a:rPr lang="zh-CN" altLang="en-US" dirty="0"/>
              <a:t>和 </a:t>
            </a:r>
            <a:r>
              <a:rPr lang="zh-CN" altLang="en-US" b="1" dirty="0"/>
              <a:t>缓冲区</a:t>
            </a:r>
            <a:r>
              <a:rPr lang="en-US" altLang="zh-CN" b="1" dirty="0"/>
              <a:t>(Buffer)</a:t>
            </a:r>
          </a:p>
          <a:p>
            <a:r>
              <a:rPr lang="zh-CN" altLang="en-US" dirty="0" smtClean="0"/>
              <a:t>        </a:t>
            </a:r>
            <a:r>
              <a:rPr lang="en-US" altLang="zh-CN" dirty="0" smtClean="0">
                <a:latin typeface="+mn-ea"/>
              </a:rPr>
              <a:t>Channel</a:t>
            </a:r>
            <a:r>
              <a:rPr lang="zh-CN" altLang="en-US" dirty="0" smtClean="0">
                <a:latin typeface="+mn-ea"/>
              </a:rPr>
              <a:t>是</a:t>
            </a:r>
            <a:r>
              <a:rPr lang="zh-CN" altLang="en-US" dirty="0">
                <a:latin typeface="+mn-ea"/>
              </a:rPr>
              <a:t>输入</a:t>
            </a:r>
            <a:r>
              <a:rPr lang="en-US" altLang="zh-CN" dirty="0">
                <a:latin typeface="+mn-ea"/>
              </a:rPr>
              <a:t>/</a:t>
            </a:r>
            <a:r>
              <a:rPr lang="zh-CN" altLang="en-US" dirty="0">
                <a:latin typeface="+mn-ea"/>
              </a:rPr>
              <a:t>输出的管道</a:t>
            </a:r>
            <a:r>
              <a:rPr lang="en-US" altLang="zh-CN" dirty="0">
                <a:latin typeface="+mn-ea"/>
              </a:rPr>
              <a:t>, </a:t>
            </a:r>
            <a:r>
              <a:rPr lang="zh-CN" altLang="en-US" dirty="0">
                <a:latin typeface="+mn-ea"/>
              </a:rPr>
              <a:t>所有的读写操作都需要通过它来</a:t>
            </a:r>
            <a:r>
              <a:rPr lang="zh-CN" altLang="en-US" dirty="0" smtClean="0">
                <a:latin typeface="+mn-ea"/>
              </a:rPr>
              <a:t>完成。</a:t>
            </a:r>
            <a:r>
              <a:rPr lang="en-US" altLang="zh-CN" dirty="0" smtClean="0">
                <a:latin typeface="+mn-ea"/>
              </a:rPr>
              <a:t>Channel</a:t>
            </a:r>
            <a:r>
              <a:rPr lang="zh-CN" altLang="en-US" dirty="0">
                <a:latin typeface="+mn-ea"/>
              </a:rPr>
              <a:t>读写的粒度是</a:t>
            </a:r>
            <a:r>
              <a:rPr lang="en-US" altLang="zh-CN" dirty="0">
                <a:latin typeface="+mn-ea"/>
              </a:rPr>
              <a:t>Block, </a:t>
            </a:r>
            <a:r>
              <a:rPr lang="zh-CN" altLang="en-US" dirty="0">
                <a:latin typeface="+mn-ea"/>
              </a:rPr>
              <a:t>而不是像流</a:t>
            </a:r>
            <a:r>
              <a:rPr lang="en-US" altLang="zh-CN" dirty="0">
                <a:latin typeface="+mn-ea"/>
              </a:rPr>
              <a:t>IO</a:t>
            </a:r>
            <a:r>
              <a:rPr lang="zh-CN" altLang="en-US" dirty="0">
                <a:latin typeface="+mn-ea"/>
              </a:rPr>
              <a:t>一样</a:t>
            </a:r>
            <a:r>
              <a:rPr lang="en-US" altLang="zh-CN" dirty="0">
                <a:latin typeface="+mn-ea"/>
              </a:rPr>
              <a:t>, </a:t>
            </a:r>
            <a:r>
              <a:rPr lang="zh-CN" altLang="en-US" dirty="0">
                <a:latin typeface="+mn-ea"/>
              </a:rPr>
              <a:t>提供一个字节流或者字符流的</a:t>
            </a:r>
            <a:r>
              <a:rPr lang="zh-CN" altLang="en-US" dirty="0" smtClean="0">
                <a:latin typeface="+mn-ea"/>
              </a:rPr>
              <a:t>抽象。这个</a:t>
            </a:r>
            <a:r>
              <a:rPr lang="en-US" altLang="zh-CN" dirty="0">
                <a:latin typeface="+mn-ea"/>
              </a:rPr>
              <a:t>Block</a:t>
            </a:r>
            <a:r>
              <a:rPr lang="zh-CN" altLang="en-US" dirty="0">
                <a:latin typeface="+mn-ea"/>
              </a:rPr>
              <a:t>的抽象即</a:t>
            </a:r>
            <a:r>
              <a:rPr lang="en-US" altLang="zh-CN" dirty="0">
                <a:latin typeface="+mn-ea"/>
              </a:rPr>
              <a:t>Buffer. </a:t>
            </a:r>
            <a:r>
              <a:rPr lang="zh-CN" altLang="en-US" dirty="0">
                <a:latin typeface="+mn-ea"/>
              </a:rPr>
              <a:t>所有的读操作会由</a:t>
            </a:r>
            <a:r>
              <a:rPr lang="en-US" altLang="zh-CN" dirty="0">
                <a:latin typeface="+mn-ea"/>
              </a:rPr>
              <a:t>Channel</a:t>
            </a:r>
            <a:r>
              <a:rPr lang="zh-CN" altLang="en-US" dirty="0">
                <a:latin typeface="+mn-ea"/>
              </a:rPr>
              <a:t>将数据读入</a:t>
            </a:r>
            <a:r>
              <a:rPr lang="en-US" altLang="zh-CN" dirty="0">
                <a:latin typeface="+mn-ea"/>
              </a:rPr>
              <a:t>Buffer, </a:t>
            </a:r>
            <a:r>
              <a:rPr lang="zh-CN" altLang="en-US" dirty="0">
                <a:latin typeface="+mn-ea"/>
              </a:rPr>
              <a:t>然后用户来处理</a:t>
            </a:r>
            <a:r>
              <a:rPr lang="en-US" altLang="zh-CN" dirty="0">
                <a:latin typeface="+mn-ea"/>
              </a:rPr>
              <a:t>Buffer, </a:t>
            </a:r>
            <a:r>
              <a:rPr lang="zh-CN" altLang="en-US" dirty="0">
                <a:latin typeface="+mn-ea"/>
              </a:rPr>
              <a:t>所有的写操作需要先将数据填到</a:t>
            </a:r>
            <a:r>
              <a:rPr lang="en-US" altLang="zh-CN" dirty="0">
                <a:latin typeface="+mn-ea"/>
              </a:rPr>
              <a:t>Buffer</a:t>
            </a:r>
            <a:r>
              <a:rPr lang="zh-CN" altLang="en-US" dirty="0">
                <a:latin typeface="+mn-ea"/>
              </a:rPr>
              <a:t>中</a:t>
            </a:r>
            <a:r>
              <a:rPr lang="en-US" altLang="zh-CN" dirty="0">
                <a:latin typeface="+mn-ea"/>
              </a:rPr>
              <a:t>, </a:t>
            </a:r>
            <a:r>
              <a:rPr lang="zh-CN" altLang="en-US" dirty="0">
                <a:latin typeface="+mn-ea"/>
              </a:rPr>
              <a:t>再由</a:t>
            </a:r>
            <a:r>
              <a:rPr lang="en-US" altLang="zh-CN" dirty="0">
                <a:latin typeface="+mn-ea"/>
              </a:rPr>
              <a:t>Channel</a:t>
            </a:r>
            <a:r>
              <a:rPr lang="zh-CN" altLang="en-US" dirty="0">
                <a:latin typeface="+mn-ea"/>
              </a:rPr>
              <a:t>来消费</a:t>
            </a:r>
            <a:r>
              <a:rPr lang="en-US" altLang="zh-CN" dirty="0">
                <a:latin typeface="+mn-ea"/>
              </a:rPr>
              <a:t>Buffer</a:t>
            </a:r>
            <a:r>
              <a:rPr lang="zh-CN" altLang="en-US" dirty="0">
                <a:latin typeface="+mn-ea"/>
              </a:rPr>
              <a:t>中的</a:t>
            </a:r>
            <a:r>
              <a:rPr lang="zh-CN" altLang="en-US" dirty="0" smtClean="0">
                <a:latin typeface="+mn-ea"/>
              </a:rPr>
              <a:t>数据。</a:t>
            </a:r>
            <a:endParaRPr lang="en-US" altLang="zh-CN" dirty="0" smtClean="0">
              <a:latin typeface="+mn-ea"/>
            </a:endParaRPr>
          </a:p>
          <a:p>
            <a:endParaRPr lang="en-US" altLang="zh-CN" dirty="0">
              <a:latin typeface="+mn-ea"/>
            </a:endParaRPr>
          </a:p>
          <a:p>
            <a:r>
              <a:rPr lang="en-US" altLang="zh-CN" dirty="0" smtClean="0">
                <a:latin typeface="+mn-ea"/>
              </a:rPr>
              <a:t>Buffer</a:t>
            </a:r>
            <a:r>
              <a:rPr lang="zh-CN" altLang="en-US" dirty="0" smtClean="0">
                <a:latin typeface="+mn-ea"/>
              </a:rPr>
              <a:t>的</a:t>
            </a:r>
            <a:r>
              <a:rPr lang="zh-CN" altLang="en-US" dirty="0">
                <a:latin typeface="+mn-ea"/>
              </a:rPr>
              <a:t>子类有：</a:t>
            </a:r>
            <a:r>
              <a:rPr lang="en-US" altLang="zh-CN" dirty="0" err="1">
                <a:latin typeface="+mn-ea"/>
              </a:rPr>
              <a:t>ByteBuffer</a:t>
            </a:r>
            <a:r>
              <a:rPr lang="zh-CN" altLang="en-US" dirty="0">
                <a:latin typeface="+mn-ea"/>
              </a:rPr>
              <a:t>、</a:t>
            </a:r>
            <a:r>
              <a:rPr lang="en-US" altLang="zh-CN" dirty="0" err="1">
                <a:latin typeface="+mn-ea"/>
              </a:rPr>
              <a:t>CharBuffer</a:t>
            </a:r>
            <a:r>
              <a:rPr lang="zh-CN" altLang="en-US" dirty="0">
                <a:latin typeface="+mn-ea"/>
              </a:rPr>
              <a:t>、</a:t>
            </a:r>
            <a:r>
              <a:rPr lang="en-US" altLang="zh-CN" dirty="0" err="1">
                <a:latin typeface="+mn-ea"/>
              </a:rPr>
              <a:t>DoubleBuffer</a:t>
            </a:r>
            <a:r>
              <a:rPr lang="zh-CN" altLang="en-US" dirty="0">
                <a:latin typeface="+mn-ea"/>
              </a:rPr>
              <a:t>、</a:t>
            </a:r>
            <a:r>
              <a:rPr lang="en-US" altLang="zh-CN" dirty="0" err="1">
                <a:latin typeface="+mn-ea"/>
              </a:rPr>
              <a:t>FloatBuffer</a:t>
            </a:r>
            <a:r>
              <a:rPr lang="zh-CN" altLang="en-US" dirty="0">
                <a:latin typeface="+mn-ea"/>
              </a:rPr>
              <a:t>、</a:t>
            </a:r>
            <a:r>
              <a:rPr lang="en-US" altLang="zh-CN" dirty="0" err="1">
                <a:latin typeface="+mn-ea"/>
              </a:rPr>
              <a:t>IntBuffer</a:t>
            </a:r>
            <a:r>
              <a:rPr lang="zh-CN" altLang="en-US" dirty="0">
                <a:latin typeface="+mn-ea"/>
              </a:rPr>
              <a:t>、</a:t>
            </a:r>
            <a:r>
              <a:rPr lang="en-US" altLang="zh-CN" dirty="0" err="1">
                <a:latin typeface="+mn-ea"/>
              </a:rPr>
              <a:t>LongBuffer</a:t>
            </a:r>
            <a:r>
              <a:rPr lang="en-US" altLang="zh-CN" dirty="0">
                <a:latin typeface="+mn-ea"/>
              </a:rPr>
              <a:t> </a:t>
            </a:r>
            <a:r>
              <a:rPr lang="zh-CN" altLang="en-US" dirty="0">
                <a:latin typeface="+mn-ea"/>
              </a:rPr>
              <a:t>和 </a:t>
            </a:r>
            <a:r>
              <a:rPr lang="en-US" altLang="zh-CN" dirty="0" err="1" smtClean="0">
                <a:latin typeface="+mn-ea"/>
              </a:rPr>
              <a:t>ShortBuffer</a:t>
            </a:r>
            <a:r>
              <a:rPr lang="zh-CN" altLang="en-US" dirty="0">
                <a:latin typeface="+mn-ea"/>
              </a:rPr>
              <a:t>。</a:t>
            </a:r>
            <a:r>
              <a:rPr lang="zh-CN" altLang="en-US" dirty="0" smtClean="0">
                <a:latin typeface="+mn-ea"/>
              </a:rPr>
              <a:t>没有</a:t>
            </a:r>
            <a:r>
              <a:rPr lang="en-US" altLang="zh-CN" dirty="0" err="1" smtClean="0">
                <a:latin typeface="+mn-ea"/>
              </a:rPr>
              <a:t>BooleanBuffer</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a:t>Java Buffer</a:t>
            </a:r>
            <a:r>
              <a:rPr lang="zh-CN" altLang="en-US" dirty="0"/>
              <a:t>类</a:t>
            </a:r>
            <a:r>
              <a:rPr lang="zh-CN" altLang="en-US" dirty="0" smtClean="0"/>
              <a:t>详解：</a:t>
            </a:r>
            <a:r>
              <a:rPr lang="en-US" altLang="zh-CN" dirty="0">
                <a:hlinkClick r:id="rId2"/>
              </a:rPr>
              <a:t> https://blog.csdn.net/luming_xml/article/details/51362528</a:t>
            </a:r>
            <a:endParaRPr lang="zh-CN" altLang="en-US" b="1" dirty="0"/>
          </a:p>
        </p:txBody>
      </p:sp>
      <p:pic>
        <p:nvPicPr>
          <p:cNvPr id="8194" name="Picture 2" descr="http://ata2-img.cn-hangzhou.img-pub.aliyun-inc.com/ba76486545ee41994605dd9102bc621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400110"/>
            <a:ext cx="3219450" cy="22002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4460405"/>
            <a:ext cx="7872549" cy="1754326"/>
          </a:xfrm>
          <a:prstGeom prst="rect">
            <a:avLst/>
          </a:prstGeom>
        </p:spPr>
        <p:txBody>
          <a:bodyPr wrap="square">
            <a:spAutoFit/>
          </a:bodyPr>
          <a:lstStyle/>
          <a:p>
            <a:r>
              <a:rPr lang="en-US" altLang="zh-CN" dirty="0" smtClean="0"/>
              <a:t>2</a:t>
            </a:r>
            <a:r>
              <a:rPr lang="zh-CN" altLang="en-US" dirty="0" smtClean="0"/>
              <a:t>、</a:t>
            </a:r>
            <a:r>
              <a:rPr lang="zh-CN" altLang="en-US" b="1" dirty="0" smtClean="0"/>
              <a:t>多路复用器</a:t>
            </a:r>
            <a:r>
              <a:rPr lang="zh-CN" altLang="en-US" b="1" dirty="0"/>
              <a:t>（</a:t>
            </a:r>
            <a:r>
              <a:rPr lang="en-US" altLang="zh-CN" b="1" dirty="0"/>
              <a:t>Selector</a:t>
            </a:r>
            <a:r>
              <a:rPr lang="zh-CN" altLang="en-US" b="1" dirty="0"/>
              <a:t>）</a:t>
            </a:r>
          </a:p>
          <a:p>
            <a:r>
              <a:rPr lang="en-US" altLang="zh-CN" dirty="0"/>
              <a:t> </a:t>
            </a:r>
            <a:r>
              <a:rPr lang="en-US" altLang="zh-CN" dirty="0" smtClean="0"/>
              <a:t>       </a:t>
            </a:r>
            <a:r>
              <a:rPr lang="zh-CN" altLang="en-US" dirty="0" smtClean="0">
                <a:latin typeface="+mn-ea"/>
              </a:rPr>
              <a:t>它</a:t>
            </a:r>
            <a:r>
              <a:rPr lang="zh-CN" altLang="en-US" dirty="0">
                <a:latin typeface="+mn-ea"/>
              </a:rPr>
              <a:t>是一个事件监控器</a:t>
            </a:r>
            <a:r>
              <a:rPr lang="en-US" altLang="zh-CN" dirty="0">
                <a:latin typeface="+mn-ea"/>
              </a:rPr>
              <a:t>, </a:t>
            </a:r>
            <a:r>
              <a:rPr lang="zh-CN" altLang="en-US" dirty="0">
                <a:latin typeface="+mn-ea"/>
              </a:rPr>
              <a:t>我们将它注册我们所感兴趣的</a:t>
            </a:r>
            <a:r>
              <a:rPr lang="en-US" altLang="zh-CN" dirty="0">
                <a:latin typeface="+mn-ea"/>
              </a:rPr>
              <a:t>IO</a:t>
            </a:r>
            <a:r>
              <a:rPr lang="zh-CN" altLang="en-US" dirty="0">
                <a:latin typeface="+mn-ea"/>
              </a:rPr>
              <a:t>事件</a:t>
            </a:r>
            <a:r>
              <a:rPr lang="en-US" altLang="zh-CN" dirty="0">
                <a:latin typeface="+mn-ea"/>
              </a:rPr>
              <a:t>, </a:t>
            </a:r>
            <a:r>
              <a:rPr lang="zh-CN" altLang="en-US" dirty="0">
                <a:latin typeface="+mn-ea"/>
              </a:rPr>
              <a:t>并且对其进行</a:t>
            </a:r>
            <a:r>
              <a:rPr lang="en-US" altLang="zh-CN" dirty="0">
                <a:latin typeface="+mn-ea"/>
              </a:rPr>
              <a:t>Polling, </a:t>
            </a:r>
            <a:r>
              <a:rPr lang="zh-CN" altLang="en-US" dirty="0">
                <a:latin typeface="+mn-ea"/>
              </a:rPr>
              <a:t>来确定事件是否发生</a:t>
            </a:r>
            <a:r>
              <a:rPr lang="en-US" altLang="zh-CN" dirty="0">
                <a:latin typeface="+mn-ea"/>
              </a:rPr>
              <a:t>, </a:t>
            </a:r>
            <a:r>
              <a:rPr lang="zh-CN" altLang="en-US" dirty="0">
                <a:latin typeface="+mn-ea"/>
              </a:rPr>
              <a:t>发生则做相应的</a:t>
            </a:r>
            <a:r>
              <a:rPr lang="en-US" altLang="zh-CN" dirty="0">
                <a:latin typeface="+mn-ea"/>
              </a:rPr>
              <a:t>IO</a:t>
            </a:r>
            <a:r>
              <a:rPr lang="zh-CN" altLang="en-US" smtClean="0">
                <a:latin typeface="+mn-ea"/>
              </a:rPr>
              <a:t>操作。其中</a:t>
            </a:r>
            <a:r>
              <a:rPr lang="en-US" altLang="zh-CN" dirty="0">
                <a:latin typeface="+mn-ea"/>
              </a:rPr>
              <a:t>, Selector</a:t>
            </a:r>
            <a:r>
              <a:rPr lang="zh-CN" altLang="en-US" dirty="0">
                <a:latin typeface="+mn-ea"/>
              </a:rPr>
              <a:t>所监控的对象是</a:t>
            </a:r>
            <a:r>
              <a:rPr lang="en-US" altLang="zh-CN" dirty="0">
                <a:latin typeface="+mn-ea"/>
              </a:rPr>
              <a:t>Channel, </a:t>
            </a:r>
            <a:r>
              <a:rPr lang="zh-CN" altLang="en-US" dirty="0">
                <a:latin typeface="+mn-ea"/>
              </a:rPr>
              <a:t>我们在</a:t>
            </a:r>
            <a:r>
              <a:rPr lang="en-US" altLang="zh-CN" dirty="0">
                <a:latin typeface="+mn-ea"/>
              </a:rPr>
              <a:t>Selector</a:t>
            </a:r>
            <a:r>
              <a:rPr lang="zh-CN" altLang="en-US" dirty="0">
                <a:latin typeface="+mn-ea"/>
              </a:rPr>
              <a:t>上声明我们关心哪一个</a:t>
            </a:r>
            <a:r>
              <a:rPr lang="en-US" altLang="zh-CN" dirty="0">
                <a:latin typeface="+mn-ea"/>
              </a:rPr>
              <a:t>Channel</a:t>
            </a:r>
            <a:r>
              <a:rPr lang="zh-CN" altLang="en-US" dirty="0">
                <a:latin typeface="+mn-ea"/>
              </a:rPr>
              <a:t>的什么事件</a:t>
            </a:r>
            <a:r>
              <a:rPr lang="en-US" altLang="zh-CN" dirty="0">
                <a:latin typeface="+mn-ea"/>
              </a:rPr>
              <a:t>, Selector</a:t>
            </a:r>
            <a:r>
              <a:rPr lang="zh-CN" altLang="en-US" dirty="0">
                <a:latin typeface="+mn-ea"/>
              </a:rPr>
              <a:t>会监控这些</a:t>
            </a:r>
            <a:r>
              <a:rPr lang="en-US" altLang="zh-CN" dirty="0">
                <a:latin typeface="+mn-ea"/>
              </a:rPr>
              <a:t>Channels, </a:t>
            </a:r>
            <a:r>
              <a:rPr lang="zh-CN" altLang="en-US" dirty="0">
                <a:latin typeface="+mn-ea"/>
              </a:rPr>
              <a:t>并在事件发生时通知</a:t>
            </a:r>
            <a:r>
              <a:rPr lang="zh-CN" altLang="en-US" dirty="0" smtClean="0">
                <a:latin typeface="+mn-ea"/>
              </a:rPr>
              <a:t>我们</a:t>
            </a:r>
            <a:r>
              <a:rPr lang="zh-CN" altLang="en-US" dirty="0">
                <a:latin typeface="+mn-ea"/>
              </a:rPr>
              <a:t>。</a:t>
            </a:r>
          </a:p>
        </p:txBody>
      </p:sp>
      <p:pic>
        <p:nvPicPr>
          <p:cNvPr id="1026" name="Picture 2" descr="http://ata2-img.cn-hangzhou.img-pub.aliyun-inc.com/31c914f1dea54651d7af61ff9e3f279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3138156"/>
            <a:ext cx="38862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6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6370975"/>
          </a:xfrm>
          <a:prstGeom prst="rect">
            <a:avLst/>
          </a:prstGeom>
        </p:spPr>
        <p:txBody>
          <a:bodyPr wrap="square">
            <a:spAutoFit/>
          </a:bodyPr>
          <a:lstStyle/>
          <a:p>
            <a:r>
              <a:rPr lang="zh-CN" altLang="en-US" sz="2000" b="1" dirty="0" smtClean="0">
                <a:latin typeface="+mn-ea"/>
              </a:rPr>
              <a:t>思考两个</a:t>
            </a:r>
            <a:r>
              <a:rPr lang="zh-CN" altLang="en-US" sz="2000" b="1" dirty="0">
                <a:latin typeface="+mn-ea"/>
              </a:rPr>
              <a:t>问题</a:t>
            </a:r>
            <a:r>
              <a:rPr lang="en-US" altLang="zh-CN" sz="2000" b="1" dirty="0" smtClean="0">
                <a:latin typeface="+mn-ea"/>
              </a:rPr>
              <a:t>:</a:t>
            </a:r>
          </a:p>
          <a:p>
            <a:endParaRPr lang="en-US" altLang="zh-CN" dirty="0">
              <a:latin typeface="+mn-ea"/>
            </a:endParaRPr>
          </a:p>
          <a:p>
            <a:r>
              <a:rPr lang="en-US" altLang="zh-CN" b="1" dirty="0" smtClean="0">
                <a:latin typeface="+mn-ea"/>
              </a:rPr>
              <a:t>1</a:t>
            </a:r>
            <a:r>
              <a:rPr lang="zh-CN" altLang="en-US" b="1" dirty="0" smtClean="0">
                <a:latin typeface="+mn-ea"/>
              </a:rPr>
              <a:t>、为什么</a:t>
            </a:r>
            <a:r>
              <a:rPr lang="zh-CN" altLang="en-US" b="1" dirty="0">
                <a:latin typeface="+mn-ea"/>
              </a:rPr>
              <a:t>要引入</a:t>
            </a:r>
            <a:r>
              <a:rPr lang="en-US" altLang="zh-CN" b="1" dirty="0">
                <a:latin typeface="+mn-ea"/>
              </a:rPr>
              <a:t>Channel, </a:t>
            </a:r>
            <a:r>
              <a:rPr lang="zh-CN" altLang="en-US" b="1" dirty="0">
                <a:latin typeface="+mn-ea"/>
              </a:rPr>
              <a:t>直接扩展已有的</a:t>
            </a:r>
            <a:r>
              <a:rPr lang="en-US" altLang="zh-CN" b="1" dirty="0">
                <a:latin typeface="+mn-ea"/>
              </a:rPr>
              <a:t>Stream</a:t>
            </a:r>
            <a:r>
              <a:rPr lang="zh-CN" altLang="en-US" b="1" dirty="0">
                <a:latin typeface="+mn-ea"/>
              </a:rPr>
              <a:t>类不行吗</a:t>
            </a:r>
            <a:r>
              <a:rPr lang="en-US" altLang="zh-CN" b="1" dirty="0" smtClean="0">
                <a:latin typeface="+mn-ea"/>
              </a:rPr>
              <a:t>?</a:t>
            </a:r>
          </a:p>
          <a:p>
            <a:endParaRPr lang="en-US" altLang="zh-CN" dirty="0">
              <a:latin typeface="+mn-ea"/>
            </a:endParaRPr>
          </a:p>
          <a:p>
            <a:r>
              <a:rPr lang="zh-CN" altLang="en-US" dirty="0" smtClean="0">
                <a:latin typeface="+mn-ea"/>
              </a:rPr>
              <a:t>    流</a:t>
            </a:r>
            <a:r>
              <a:rPr lang="zh-CN" altLang="en-US" dirty="0">
                <a:latin typeface="+mn-ea"/>
              </a:rPr>
              <a:t>的抽象已经很完备了</a:t>
            </a:r>
            <a:r>
              <a:rPr lang="en-US" altLang="zh-CN" dirty="0">
                <a:latin typeface="+mn-ea"/>
              </a:rPr>
              <a:t>, </a:t>
            </a:r>
            <a:r>
              <a:rPr lang="zh-CN" altLang="en-US" dirty="0">
                <a:latin typeface="+mn-ea"/>
              </a:rPr>
              <a:t>添加更多的特性与概念只会将流的概念进一步复杂化</a:t>
            </a:r>
            <a:r>
              <a:rPr lang="en-US" altLang="zh-CN" dirty="0">
                <a:latin typeface="+mn-ea"/>
              </a:rPr>
              <a:t>, API</a:t>
            </a:r>
            <a:r>
              <a:rPr lang="zh-CN" altLang="en-US" dirty="0">
                <a:latin typeface="+mn-ea"/>
              </a:rPr>
              <a:t>更加难以使用</a:t>
            </a:r>
            <a:r>
              <a:rPr lang="en-US" altLang="zh-CN" dirty="0">
                <a:latin typeface="+mn-ea"/>
              </a:rPr>
              <a:t>, </a:t>
            </a:r>
            <a:r>
              <a:rPr lang="zh-CN" altLang="en-US" dirty="0">
                <a:latin typeface="+mn-ea"/>
              </a:rPr>
              <a:t>这是一种很不好的</a:t>
            </a:r>
            <a:r>
              <a:rPr lang="en-US" altLang="zh-CN" dirty="0">
                <a:latin typeface="+mn-ea"/>
              </a:rPr>
              <a:t>API</a:t>
            </a:r>
            <a:r>
              <a:rPr lang="zh-CN" altLang="en-US" dirty="0">
                <a:latin typeface="+mn-ea"/>
              </a:rPr>
              <a:t>设计</a:t>
            </a:r>
            <a:r>
              <a:rPr lang="zh-CN" altLang="en-US" dirty="0" smtClean="0">
                <a:latin typeface="+mn-ea"/>
              </a:rPr>
              <a:t>方式</a:t>
            </a:r>
            <a:r>
              <a:rPr lang="zh-CN" altLang="en-US" dirty="0">
                <a:latin typeface="+mn-ea"/>
              </a:rPr>
              <a:t>。</a:t>
            </a:r>
            <a:r>
              <a:rPr lang="zh-CN" altLang="en-US" dirty="0" smtClean="0">
                <a:latin typeface="+mn-ea"/>
              </a:rPr>
              <a:t>因此</a:t>
            </a:r>
            <a:r>
              <a:rPr lang="en-US" altLang="zh-CN" dirty="0">
                <a:latin typeface="+mn-ea"/>
              </a:rPr>
              <a:t>, NIO</a:t>
            </a:r>
            <a:r>
              <a:rPr lang="zh-CN" altLang="en-US" dirty="0">
                <a:latin typeface="+mn-ea"/>
              </a:rPr>
              <a:t>引入了一套新的</a:t>
            </a:r>
            <a:r>
              <a:rPr lang="zh-CN" altLang="en-US" dirty="0" smtClean="0">
                <a:latin typeface="+mn-ea"/>
              </a:rPr>
              <a:t>抽象。</a:t>
            </a:r>
            <a:r>
              <a:rPr lang="en-US" altLang="zh-CN" dirty="0" smtClean="0">
                <a:latin typeface="+mn-ea"/>
              </a:rPr>
              <a:t> </a:t>
            </a:r>
            <a:r>
              <a:rPr lang="en-US" altLang="zh-CN" dirty="0">
                <a:latin typeface="+mn-ea"/>
              </a:rPr>
              <a:t>Do one thing, and do it </a:t>
            </a:r>
            <a:r>
              <a:rPr lang="en-US" altLang="zh-CN" dirty="0" smtClean="0">
                <a:latin typeface="+mn-ea"/>
              </a:rPr>
              <a:t>well</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sz="1600" dirty="0" err="1" smtClean="0">
                <a:latin typeface="+mn-ea"/>
              </a:rPr>
              <a:t>FileChannel</a:t>
            </a:r>
            <a:r>
              <a:rPr lang="zh-CN" altLang="en-US" sz="1600" dirty="0" smtClean="0">
                <a:latin typeface="+mn-ea"/>
              </a:rPr>
              <a:t>：从文件中读写数据，不支持绑定</a:t>
            </a:r>
            <a:r>
              <a:rPr lang="zh-CN" altLang="en-US" sz="1600" dirty="0" smtClean="0"/>
              <a:t>选择器（不支持非阻塞），支持内存映射（</a:t>
            </a:r>
            <a:r>
              <a:rPr lang="en-US" altLang="zh-CN" sz="1600" dirty="0"/>
              <a:t> Memory </a:t>
            </a:r>
            <a:r>
              <a:rPr lang="en-US" altLang="zh-CN" sz="1600" dirty="0" smtClean="0"/>
              <a:t>Mapping</a:t>
            </a:r>
            <a:r>
              <a:rPr lang="zh-CN" altLang="en-US" sz="1600" dirty="0" smtClean="0"/>
              <a:t>）。</a:t>
            </a:r>
            <a:endParaRPr lang="zh-CN" altLang="en-US" sz="1600" dirty="0" smtClean="0">
              <a:latin typeface="+mn-ea"/>
            </a:endParaRPr>
          </a:p>
          <a:p>
            <a:r>
              <a:rPr lang="en-US" altLang="zh-CN" sz="1600" dirty="0" err="1" smtClean="0">
                <a:latin typeface="+mn-ea"/>
              </a:rPr>
              <a:t>DatagramChannel</a:t>
            </a:r>
            <a:r>
              <a:rPr lang="zh-CN" altLang="en-US" sz="1600" dirty="0" smtClean="0">
                <a:latin typeface="+mn-ea"/>
              </a:rPr>
              <a:t>：通过</a:t>
            </a:r>
            <a:r>
              <a:rPr lang="en-US" altLang="zh-CN" sz="1600" dirty="0">
                <a:latin typeface="+mn-ea"/>
              </a:rPr>
              <a:t>UDP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SocketChannel</a:t>
            </a:r>
            <a:r>
              <a:rPr lang="zh-CN" altLang="en-US" sz="1600" dirty="0" smtClean="0">
                <a:latin typeface="+mn-ea"/>
              </a:rPr>
              <a:t>：通过</a:t>
            </a:r>
            <a:r>
              <a:rPr lang="en-US" altLang="zh-CN" sz="1600" dirty="0">
                <a:latin typeface="+mn-ea"/>
              </a:rPr>
              <a:t>TCP</a:t>
            </a:r>
            <a:r>
              <a:rPr lang="zh-CN" altLang="en-US" sz="1600" dirty="0">
                <a:latin typeface="+mn-ea"/>
              </a:rPr>
              <a:t>读写网络中的</a:t>
            </a:r>
            <a:r>
              <a:rPr lang="zh-CN" altLang="en-US" sz="1600" dirty="0" smtClean="0">
                <a:latin typeface="+mn-ea"/>
              </a:rPr>
              <a:t>数据</a:t>
            </a:r>
            <a:r>
              <a:rPr lang="en-US" altLang="zh-CN" sz="1600" dirty="0" smtClean="0">
                <a:latin typeface="+mn-ea"/>
              </a:rPr>
              <a:t>;</a:t>
            </a:r>
            <a:endParaRPr lang="zh-CN" altLang="en-US" sz="1600" dirty="0">
              <a:latin typeface="+mn-ea"/>
            </a:endParaRPr>
          </a:p>
          <a:p>
            <a:r>
              <a:rPr lang="en-US" altLang="zh-CN" sz="1600" dirty="0" err="1" smtClean="0">
                <a:latin typeface="+mn-ea"/>
              </a:rPr>
              <a:t>ServerSocketChannel</a:t>
            </a:r>
            <a:r>
              <a:rPr lang="zh-CN" altLang="en-US" sz="1600" dirty="0" smtClean="0">
                <a:latin typeface="+mn-ea"/>
              </a:rPr>
              <a:t>：监听</a:t>
            </a:r>
            <a:r>
              <a:rPr lang="zh-CN" altLang="en-US" sz="1600" dirty="0">
                <a:latin typeface="+mn-ea"/>
              </a:rPr>
              <a:t>新进来的</a:t>
            </a:r>
            <a:r>
              <a:rPr lang="en-US" altLang="zh-CN" sz="1600" dirty="0">
                <a:latin typeface="+mn-ea"/>
              </a:rPr>
              <a:t>TCP</a:t>
            </a:r>
            <a:r>
              <a:rPr lang="zh-CN" altLang="en-US" sz="1600" dirty="0">
                <a:latin typeface="+mn-ea"/>
              </a:rPr>
              <a:t>连接，像</a:t>
            </a:r>
            <a:r>
              <a:rPr lang="en-US" altLang="zh-CN" sz="1600" dirty="0">
                <a:latin typeface="+mn-ea"/>
              </a:rPr>
              <a:t>Web</a:t>
            </a:r>
            <a:r>
              <a:rPr lang="zh-CN" altLang="en-US" sz="1600" dirty="0">
                <a:latin typeface="+mn-ea"/>
              </a:rPr>
              <a:t>服务器那样。对每一个新进来的连接都会创建</a:t>
            </a:r>
            <a:r>
              <a:rPr lang="zh-CN" altLang="en-US" sz="1600" dirty="0" smtClean="0">
                <a:latin typeface="+mn-ea"/>
              </a:rPr>
              <a:t>一个</a:t>
            </a:r>
            <a:r>
              <a:rPr lang="en-US" altLang="zh-CN" sz="1600" dirty="0" err="1" smtClean="0">
                <a:latin typeface="+mn-ea"/>
              </a:rPr>
              <a:t>SocketChannel</a:t>
            </a:r>
            <a:r>
              <a:rPr lang="zh-CN" altLang="en-US" sz="1600" dirty="0" smtClean="0">
                <a:latin typeface="+mn-ea"/>
              </a:rPr>
              <a:t>。</a:t>
            </a:r>
            <a:endParaRPr lang="zh-CN" altLang="en-US" sz="1600" dirty="0">
              <a:latin typeface="+mn-ea"/>
            </a:endParaRPr>
          </a:p>
          <a:p>
            <a:endParaRPr lang="en-US" altLang="zh-CN" dirty="0" smtClean="0">
              <a:latin typeface="+mn-ea"/>
            </a:endParaRPr>
          </a:p>
          <a:p>
            <a:endParaRPr lang="en-US" altLang="zh-CN" dirty="0">
              <a:latin typeface="+mn-ea"/>
            </a:endParaRPr>
          </a:p>
          <a:p>
            <a:r>
              <a:rPr lang="en-US" altLang="zh-CN" b="1" dirty="0" smtClean="0">
                <a:latin typeface="+mn-ea"/>
              </a:rPr>
              <a:t>2</a:t>
            </a:r>
            <a:r>
              <a:rPr lang="zh-CN" altLang="en-US" b="1" dirty="0" smtClean="0">
                <a:latin typeface="+mn-ea"/>
              </a:rPr>
              <a:t>、为什么</a:t>
            </a:r>
            <a:r>
              <a:rPr lang="zh-CN" altLang="en-US" b="1" dirty="0">
                <a:latin typeface="+mn-ea"/>
              </a:rPr>
              <a:t>引入</a:t>
            </a:r>
            <a:r>
              <a:rPr lang="en-US" altLang="zh-CN" b="1" dirty="0">
                <a:latin typeface="+mn-ea"/>
              </a:rPr>
              <a:t>Buffer? </a:t>
            </a:r>
            <a:r>
              <a:rPr lang="zh-CN" altLang="en-US" b="1" dirty="0">
                <a:latin typeface="+mn-ea"/>
              </a:rPr>
              <a:t>直接用</a:t>
            </a:r>
            <a:r>
              <a:rPr lang="en-US" altLang="zh-CN" b="1" dirty="0">
                <a:latin typeface="+mn-ea"/>
              </a:rPr>
              <a:t>byte</a:t>
            </a:r>
            <a:r>
              <a:rPr lang="zh-CN" altLang="en-US" b="1" dirty="0">
                <a:latin typeface="+mn-ea"/>
              </a:rPr>
              <a:t>数组可以吗</a:t>
            </a:r>
            <a:r>
              <a:rPr lang="en-US" altLang="zh-CN" b="1" dirty="0" smtClean="0">
                <a:latin typeface="+mn-ea"/>
              </a:rPr>
              <a:t>?</a:t>
            </a:r>
          </a:p>
          <a:p>
            <a:endParaRPr lang="en-US" altLang="zh-CN" dirty="0">
              <a:latin typeface="+mn-ea"/>
            </a:endParaRPr>
          </a:p>
          <a:p>
            <a:r>
              <a:rPr lang="zh-CN" altLang="en-US" dirty="0" smtClean="0">
                <a:latin typeface="+mn-ea"/>
              </a:rPr>
              <a:t>    实际上是</a:t>
            </a:r>
            <a:r>
              <a:rPr lang="zh-CN" altLang="en-US" dirty="0">
                <a:latin typeface="+mn-ea"/>
              </a:rPr>
              <a:t>可以的</a:t>
            </a:r>
            <a:r>
              <a:rPr lang="en-US" altLang="zh-CN" dirty="0">
                <a:latin typeface="+mn-ea"/>
              </a:rPr>
              <a:t>, </a:t>
            </a:r>
            <a:r>
              <a:rPr lang="zh-CN" altLang="en-US" dirty="0">
                <a:latin typeface="+mn-ea"/>
              </a:rPr>
              <a:t>但</a:t>
            </a:r>
            <a:r>
              <a:rPr lang="en-US" altLang="zh-CN" dirty="0">
                <a:latin typeface="+mn-ea"/>
              </a:rPr>
              <a:t>Buffer</a:t>
            </a:r>
            <a:r>
              <a:rPr lang="zh-CN" altLang="en-US" dirty="0">
                <a:latin typeface="+mn-ea"/>
              </a:rPr>
              <a:t>类提供了更加方便的</a:t>
            </a:r>
            <a:r>
              <a:rPr lang="zh-CN" altLang="en-US" dirty="0" smtClean="0">
                <a:latin typeface="+mn-ea"/>
              </a:rPr>
              <a:t>操作。同时</a:t>
            </a:r>
            <a:r>
              <a:rPr lang="en-US" altLang="zh-CN" dirty="0">
                <a:latin typeface="+mn-ea"/>
              </a:rPr>
              <a:t>, Buffer</a:t>
            </a:r>
            <a:r>
              <a:rPr lang="zh-CN" altLang="en-US" dirty="0">
                <a:latin typeface="+mn-ea"/>
              </a:rPr>
              <a:t>提供了很多性能上的</a:t>
            </a:r>
            <a:r>
              <a:rPr lang="zh-CN" altLang="en-US" dirty="0" smtClean="0">
                <a:latin typeface="+mn-ea"/>
              </a:rPr>
              <a:t>优化。</a:t>
            </a:r>
            <a:endParaRPr lang="en-US" altLang="zh-CN" dirty="0" smtClean="0">
              <a:latin typeface="+mn-ea"/>
            </a:endParaRPr>
          </a:p>
          <a:p>
            <a:endParaRPr lang="en-US" altLang="zh-CN" dirty="0">
              <a:latin typeface="+mn-ea"/>
            </a:endParaRPr>
          </a:p>
          <a:p>
            <a:r>
              <a:rPr lang="zh-CN" altLang="en-US" dirty="0" smtClean="0">
                <a:latin typeface="+mn-ea"/>
              </a:rPr>
              <a:t>    如果</a:t>
            </a:r>
            <a:r>
              <a:rPr lang="zh-CN" altLang="en-US" dirty="0">
                <a:latin typeface="+mn-ea"/>
              </a:rPr>
              <a:t>直接操作</a:t>
            </a:r>
            <a:r>
              <a:rPr lang="en-US" altLang="zh-CN" dirty="0">
                <a:latin typeface="+mn-ea"/>
              </a:rPr>
              <a:t>byte, </a:t>
            </a:r>
            <a:r>
              <a:rPr lang="zh-CN" altLang="en-US" dirty="0">
                <a:latin typeface="+mn-ea"/>
              </a:rPr>
              <a:t>性能会很低</a:t>
            </a:r>
            <a:r>
              <a:rPr lang="en-US" altLang="zh-CN" dirty="0">
                <a:latin typeface="+mn-ea"/>
              </a:rPr>
              <a:t>, </a:t>
            </a:r>
            <a:r>
              <a:rPr lang="zh-CN" altLang="en-US" dirty="0">
                <a:latin typeface="+mn-ea"/>
              </a:rPr>
              <a:t>实际上还是需要</a:t>
            </a:r>
            <a:r>
              <a:rPr lang="en-US" altLang="zh-CN" dirty="0">
                <a:latin typeface="+mn-ea"/>
              </a:rPr>
              <a:t>buffering</a:t>
            </a:r>
            <a:r>
              <a:rPr lang="zh-CN" altLang="en-US" dirty="0">
                <a:latin typeface="+mn-ea"/>
              </a:rPr>
              <a:t>来提供性能</a:t>
            </a:r>
            <a:r>
              <a:rPr lang="en-US" altLang="zh-CN" dirty="0">
                <a:latin typeface="+mn-ea"/>
              </a:rPr>
              <a:t>, </a:t>
            </a:r>
            <a:r>
              <a:rPr lang="zh-CN" altLang="en-US" dirty="0">
                <a:latin typeface="+mn-ea"/>
              </a:rPr>
              <a:t>与其加一</a:t>
            </a:r>
            <a:r>
              <a:rPr lang="zh-CN" altLang="en-US" dirty="0" smtClean="0">
                <a:latin typeface="+mn-ea"/>
              </a:rPr>
              <a:t>层</a:t>
            </a:r>
            <a:r>
              <a:rPr lang="en-US" altLang="zh-CN" dirty="0" smtClean="0">
                <a:latin typeface="+mn-ea"/>
              </a:rPr>
              <a:t>Buffering</a:t>
            </a:r>
            <a:r>
              <a:rPr lang="zh-CN" altLang="en-US" dirty="0">
                <a:latin typeface="+mn-ea"/>
              </a:rPr>
              <a:t>抽象</a:t>
            </a:r>
            <a:r>
              <a:rPr lang="en-US" altLang="zh-CN" dirty="0">
                <a:latin typeface="+mn-ea"/>
              </a:rPr>
              <a:t>, </a:t>
            </a:r>
            <a:r>
              <a:rPr lang="zh-CN" altLang="en-US" dirty="0">
                <a:latin typeface="+mn-ea"/>
              </a:rPr>
              <a:t>不如直接给用户提供</a:t>
            </a:r>
            <a:r>
              <a:rPr lang="en-US" altLang="zh-CN" dirty="0">
                <a:latin typeface="+mn-ea"/>
              </a:rPr>
              <a:t>Buffer. </a:t>
            </a:r>
            <a:r>
              <a:rPr lang="zh-CN" altLang="en-US" dirty="0">
                <a:latin typeface="+mn-ea"/>
              </a:rPr>
              <a:t>最重要的是</a:t>
            </a:r>
            <a:r>
              <a:rPr lang="en-US" altLang="zh-CN" dirty="0">
                <a:latin typeface="+mn-ea"/>
              </a:rPr>
              <a:t>, </a:t>
            </a:r>
            <a:r>
              <a:rPr lang="zh-CN" altLang="en-US" dirty="0">
                <a:latin typeface="+mn-ea"/>
              </a:rPr>
              <a:t>基于</a:t>
            </a:r>
            <a:r>
              <a:rPr lang="en-US" altLang="zh-CN" dirty="0">
                <a:latin typeface="+mn-ea"/>
              </a:rPr>
              <a:t>Buffer</a:t>
            </a:r>
            <a:r>
              <a:rPr lang="zh-CN" altLang="en-US" dirty="0">
                <a:latin typeface="+mn-ea"/>
              </a:rPr>
              <a:t>的</a:t>
            </a:r>
            <a:r>
              <a:rPr lang="en-US" altLang="zh-CN" dirty="0">
                <a:latin typeface="+mn-ea"/>
              </a:rPr>
              <a:t>IO</a:t>
            </a:r>
            <a:r>
              <a:rPr lang="zh-CN" altLang="en-US" dirty="0">
                <a:latin typeface="+mn-ea"/>
              </a:rPr>
              <a:t>操作</a:t>
            </a:r>
            <a:r>
              <a:rPr lang="en-US" altLang="zh-CN" dirty="0">
                <a:latin typeface="+mn-ea"/>
              </a:rPr>
              <a:t>, </a:t>
            </a:r>
            <a:r>
              <a:rPr lang="zh-CN" altLang="en-US" dirty="0">
                <a:latin typeface="+mn-ea"/>
              </a:rPr>
              <a:t>某些情况下可以直接映射成系统调用</a:t>
            </a:r>
            <a:r>
              <a:rPr lang="en-US" altLang="zh-CN" dirty="0">
                <a:latin typeface="+mn-ea"/>
              </a:rPr>
              <a:t>, </a:t>
            </a:r>
            <a:r>
              <a:rPr lang="zh-CN" altLang="en-US" dirty="0">
                <a:latin typeface="+mn-ea"/>
              </a:rPr>
              <a:t>性能极高</a:t>
            </a:r>
            <a:r>
              <a:rPr lang="en-US" altLang="zh-CN" dirty="0" smtClean="0">
                <a:latin typeface="+mn-ea"/>
              </a:rPr>
              <a:t>!</a:t>
            </a: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参见：</a:t>
            </a:r>
            <a:r>
              <a:rPr lang="en-US" altLang="zh-CN" dirty="0">
                <a:hlinkClick r:id="rId2"/>
              </a:rPr>
              <a:t> https://www.jianshu.com/p/07d3d421a877</a:t>
            </a:r>
            <a:endParaRPr lang="zh-CN" altLang="en-US" dirty="0">
              <a:latin typeface="+mn-ea"/>
            </a:endParaRPr>
          </a:p>
        </p:txBody>
      </p:sp>
    </p:spTree>
    <p:extLst>
      <p:ext uri="{BB962C8B-B14F-4D97-AF65-F5344CB8AC3E}">
        <p14:creationId xmlns:p14="http://schemas.microsoft.com/office/powerpoint/2010/main" val="53004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825" y="83123"/>
            <a:ext cx="1451038" cy="369332"/>
          </a:xfrm>
          <a:prstGeom prst="rect">
            <a:avLst/>
          </a:prstGeom>
        </p:spPr>
        <p:txBody>
          <a:bodyPr wrap="none">
            <a:spAutoFit/>
          </a:bodyPr>
          <a:lstStyle/>
          <a:p>
            <a:r>
              <a:rPr lang="en-US" altLang="zh-CN" dirty="0" smtClean="0"/>
              <a:t>AIO</a:t>
            </a:r>
            <a:r>
              <a:rPr lang="zh-CN" altLang="en-US" dirty="0" smtClean="0"/>
              <a:t>核心组成</a:t>
            </a:r>
            <a:endParaRPr lang="en-US" altLang="zh-CN" dirty="0" smtClean="0"/>
          </a:p>
        </p:txBody>
      </p:sp>
    </p:spTree>
    <p:extLst>
      <p:ext uri="{BB962C8B-B14F-4D97-AF65-F5344CB8AC3E}">
        <p14:creationId xmlns:p14="http://schemas.microsoft.com/office/powerpoint/2010/main" val="358300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7630" y="0"/>
            <a:ext cx="12001500" cy="4686300"/>
          </a:xfrm>
          <a:prstGeom prst="rect">
            <a:avLst/>
          </a:prstGeom>
        </p:spPr>
      </p:pic>
    </p:spTree>
    <p:extLst>
      <p:ext uri="{BB962C8B-B14F-4D97-AF65-F5344CB8AC3E}">
        <p14:creationId xmlns:p14="http://schemas.microsoft.com/office/powerpoint/2010/main" val="3674061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知识来源</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latin typeface="+mn-ea"/>
              </a:rPr>
              <a:t>1</a:t>
            </a:r>
            <a:r>
              <a:rPr lang="zh-CN" altLang="en-US" dirty="0" smtClean="0">
                <a:latin typeface="+mn-ea"/>
              </a:rPr>
              <a:t>、</a:t>
            </a:r>
            <a:r>
              <a:rPr lang="en-US" altLang="zh-CN" dirty="0" smtClean="0">
                <a:latin typeface="+mn-ea"/>
              </a:rPr>
              <a:t>《</a:t>
            </a:r>
            <a:r>
              <a:rPr lang="en-US" altLang="zh-CN" dirty="0" err="1" smtClean="0">
                <a:latin typeface="+mn-ea"/>
              </a:rPr>
              <a:t>Netty</a:t>
            </a:r>
            <a:r>
              <a:rPr lang="zh-CN" altLang="en-US" dirty="0" smtClean="0">
                <a:latin typeface="+mn-ea"/>
              </a:rPr>
              <a:t>权威指南（第二版）</a:t>
            </a:r>
            <a:r>
              <a:rPr lang="en-US" altLang="zh-CN" dirty="0" smtClean="0">
                <a:latin typeface="+mn-ea"/>
              </a:rPr>
              <a:t>》     		</a:t>
            </a:r>
            <a:r>
              <a:rPr lang="zh-CN" altLang="en-US" dirty="0" smtClean="0">
                <a:latin typeface="+mn-ea"/>
              </a:rPr>
              <a:t>李林峰</a:t>
            </a:r>
            <a:r>
              <a:rPr lang="en-US" altLang="zh-CN" dirty="0" smtClean="0">
                <a:latin typeface="+mn-ea"/>
              </a:rPr>
              <a:t>/</a:t>
            </a:r>
            <a:r>
              <a:rPr lang="zh-CN" altLang="en-US" dirty="0" smtClean="0">
                <a:latin typeface="+mn-ea"/>
              </a:rPr>
              <a:t>著</a:t>
            </a:r>
            <a:endParaRPr lang="en-US" altLang="zh-CN" dirty="0" smtClean="0">
              <a:latin typeface="+mn-ea"/>
            </a:endParaRPr>
          </a:p>
          <a:p>
            <a:endParaRPr lang="en-US" altLang="zh-CN" dirty="0" smtClean="0">
              <a:latin typeface="+mn-ea"/>
            </a:endParaRPr>
          </a:p>
          <a:p>
            <a:r>
              <a:rPr lang="en-US" altLang="zh-CN" dirty="0" smtClean="0">
                <a:latin typeface="+mn-ea"/>
              </a:rPr>
              <a:t>2</a:t>
            </a:r>
            <a:r>
              <a:rPr lang="zh-CN" altLang="en-US" dirty="0" smtClean="0">
                <a:latin typeface="+mn-ea"/>
              </a:rPr>
              <a:t>、</a:t>
            </a:r>
            <a:r>
              <a:rPr lang="en-US" altLang="zh-CN" dirty="0" smtClean="0">
                <a:latin typeface="+mn-ea"/>
              </a:rPr>
              <a:t>B</a:t>
            </a:r>
            <a:r>
              <a:rPr lang="zh-CN" altLang="en-US" dirty="0" smtClean="0">
                <a:latin typeface="+mn-ea"/>
              </a:rPr>
              <a:t>站</a:t>
            </a:r>
            <a:r>
              <a:rPr lang="en-US" altLang="zh-CN" dirty="0" err="1" smtClean="0">
                <a:latin typeface="+mn-ea"/>
              </a:rPr>
              <a:t>netty</a:t>
            </a:r>
            <a:r>
              <a:rPr lang="zh-CN" altLang="en-US" dirty="0" smtClean="0">
                <a:latin typeface="+mn-ea"/>
              </a:rPr>
              <a:t>零基础到精通                 </a:t>
            </a:r>
            <a:r>
              <a:rPr lang="en-US" altLang="zh-CN" dirty="0" smtClean="0">
                <a:latin typeface="+mn-ea"/>
              </a:rPr>
              <a:t>		</a:t>
            </a:r>
            <a:r>
              <a:rPr lang="zh-CN" altLang="en-US" dirty="0" smtClean="0">
                <a:latin typeface="+mn-ea"/>
              </a:rPr>
              <a:t>讲师：张龙</a:t>
            </a:r>
            <a:endParaRPr lang="en-US" altLang="zh-CN" dirty="0" smtClean="0">
              <a:latin typeface="+mn-ea"/>
            </a:endParaRPr>
          </a:p>
          <a:p>
            <a:pPr marL="914400" lvl="2" indent="0">
              <a:buNone/>
            </a:pPr>
            <a:r>
              <a:rPr lang="en-US" altLang="zh-CN" dirty="0" smtClean="0">
                <a:latin typeface="+mn-ea"/>
                <a:hlinkClick r:id="rId3"/>
              </a:rPr>
              <a:t>https://www.bilibili.com/video/av33707223/?p=1</a:t>
            </a:r>
            <a:endParaRPr lang="en-US" altLang="zh-CN" dirty="0" smtClean="0">
              <a:latin typeface="+mn-ea"/>
            </a:endParaRPr>
          </a:p>
          <a:p>
            <a:pPr marL="914400" lvl="2" indent="0">
              <a:buNone/>
            </a:pPr>
            <a:endParaRPr lang="en-US" altLang="zh-CN" dirty="0" smtClean="0">
              <a:latin typeface="+mn-ea"/>
            </a:endParaRPr>
          </a:p>
          <a:p>
            <a:r>
              <a:rPr lang="en-US" altLang="zh-CN" dirty="0" smtClean="0">
                <a:latin typeface="+mn-ea"/>
              </a:rPr>
              <a:t>3</a:t>
            </a:r>
            <a:r>
              <a:rPr lang="zh-CN" altLang="en-US" dirty="0" smtClean="0">
                <a:latin typeface="+mn-ea"/>
              </a:rPr>
              <a:t>、网络博客：</a:t>
            </a:r>
            <a:r>
              <a:rPr lang="en-US" altLang="zh-CN" dirty="0" smtClean="0">
                <a:latin typeface="+mn-ea"/>
              </a:rPr>
              <a:t>CSDN</a:t>
            </a:r>
            <a:r>
              <a:rPr lang="zh-CN" altLang="en-US" dirty="0" smtClean="0">
                <a:latin typeface="+mn-ea"/>
              </a:rPr>
              <a:t>、博客园、知乎等</a:t>
            </a:r>
            <a:endParaRPr lang="en-US" altLang="zh-CN" dirty="0" smtClean="0">
              <a:latin typeface="+mn-ea"/>
            </a:endParaRPr>
          </a:p>
          <a:p>
            <a:endParaRPr lang="en-US" altLang="zh-CN" dirty="0" smtClean="0"/>
          </a:p>
          <a:p>
            <a:endParaRPr lang="en-US" altLang="zh-CN" dirty="0"/>
          </a:p>
          <a:p>
            <a:endParaRPr lang="en-US" altLang="zh-CN" dirty="0" smtClean="0"/>
          </a:p>
          <a:p>
            <a:r>
              <a:rPr lang="zh-CN" altLang="en-US" sz="1400" dirty="0" smtClean="0">
                <a:latin typeface="+mn-ea"/>
              </a:rPr>
              <a:t>尚硅谷</a:t>
            </a:r>
            <a:r>
              <a:rPr lang="en-US" altLang="zh-CN" sz="1400" dirty="0" smtClean="0">
                <a:latin typeface="+mn-ea"/>
              </a:rPr>
              <a:t>B</a:t>
            </a:r>
            <a:r>
              <a:rPr lang="zh-CN" altLang="en-US" sz="1400" dirty="0" smtClean="0">
                <a:latin typeface="+mn-ea"/>
              </a:rPr>
              <a:t>站官方号</a:t>
            </a:r>
            <a:r>
              <a:rPr lang="zh-CN" altLang="en-US" sz="1400" dirty="0">
                <a:latin typeface="+mn-ea"/>
              </a:rPr>
              <a:t>：</a:t>
            </a:r>
            <a:r>
              <a:rPr lang="en-US" altLang="zh-CN" sz="1400" dirty="0" smtClean="0">
                <a:latin typeface="+mn-ea"/>
                <a:hlinkClick r:id="rId4"/>
              </a:rPr>
              <a:t>https</a:t>
            </a:r>
            <a:r>
              <a:rPr lang="en-US" altLang="zh-CN" sz="1400" dirty="0">
                <a:latin typeface="+mn-ea"/>
                <a:hlinkClick r:id="rId4"/>
              </a:rPr>
              <a:t>://space.bilibili.com/302417610/</a:t>
            </a:r>
            <a:endParaRPr lang="zh-CN" altLang="en-US" sz="1400" dirty="0">
              <a:latin typeface="+mn-ea"/>
            </a:endParaRPr>
          </a:p>
        </p:txBody>
      </p:sp>
    </p:spTree>
    <p:extLst>
      <p:ext uri="{BB962C8B-B14F-4D97-AF65-F5344CB8AC3E}">
        <p14:creationId xmlns:p14="http://schemas.microsoft.com/office/powerpoint/2010/main" val="122729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204176" cy="369332"/>
          </a:xfrm>
          <a:prstGeom prst="rect">
            <a:avLst/>
          </a:prstGeom>
        </p:spPr>
        <p:txBody>
          <a:bodyPr wrap="none">
            <a:spAutoFit/>
          </a:bodyPr>
          <a:lstStyle/>
          <a:p>
            <a:r>
              <a:rPr lang="en-US" altLang="zh-CN" dirty="0" smtClean="0"/>
              <a:t>4</a:t>
            </a:r>
            <a:r>
              <a:rPr lang="zh-CN" altLang="en-US" dirty="0" smtClean="0"/>
              <a:t>类</a:t>
            </a:r>
            <a:r>
              <a:rPr lang="en-US" altLang="zh-CN" dirty="0" smtClean="0"/>
              <a:t>IO</a:t>
            </a:r>
            <a:r>
              <a:rPr lang="zh-CN" altLang="en-US" dirty="0" smtClean="0"/>
              <a:t>总结</a:t>
            </a:r>
            <a:endParaRPr lang="zh-CN" altLang="en-US" dirty="0"/>
          </a:p>
        </p:txBody>
      </p:sp>
    </p:spTree>
    <p:extLst>
      <p:ext uri="{BB962C8B-B14F-4D97-AF65-F5344CB8AC3E}">
        <p14:creationId xmlns:p14="http://schemas.microsoft.com/office/powerpoint/2010/main" val="1810501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164421" cy="369332"/>
          </a:xfrm>
          <a:prstGeom prst="rect">
            <a:avLst/>
          </a:prstGeom>
        </p:spPr>
        <p:txBody>
          <a:bodyPr wrap="none">
            <a:spAutoFit/>
          </a:bodyPr>
          <a:lstStyle/>
          <a:p>
            <a:r>
              <a:rPr lang="en-US" altLang="zh-CN" dirty="0" err="1" smtClean="0"/>
              <a:t>Netty</a:t>
            </a:r>
            <a:r>
              <a:rPr lang="zh-CN" altLang="en-US" dirty="0" smtClean="0"/>
              <a:t>介绍</a:t>
            </a:r>
            <a:endParaRPr lang="zh-CN" altLang="en-US" dirty="0"/>
          </a:p>
        </p:txBody>
      </p:sp>
    </p:spTree>
    <p:extLst>
      <p:ext uri="{BB962C8B-B14F-4D97-AF65-F5344CB8AC3E}">
        <p14:creationId xmlns:p14="http://schemas.microsoft.com/office/powerpoint/2010/main" val="2980363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2087751" cy="369332"/>
          </a:xfrm>
          <a:prstGeom prst="rect">
            <a:avLst/>
          </a:prstGeom>
        </p:spPr>
        <p:txBody>
          <a:bodyPr wrap="none">
            <a:spAutoFit/>
          </a:bodyPr>
          <a:lstStyle/>
          <a:p>
            <a:r>
              <a:rPr lang="en-US" altLang="zh-CN" dirty="0" err="1" smtClean="0"/>
              <a:t>Netty</a:t>
            </a:r>
            <a:r>
              <a:rPr lang="zh-CN" altLang="en-US" dirty="0" smtClean="0"/>
              <a:t>示例聊天程序</a:t>
            </a:r>
            <a:endParaRPr lang="zh-CN" altLang="en-US" dirty="0"/>
          </a:p>
        </p:txBody>
      </p:sp>
    </p:spTree>
    <p:extLst>
      <p:ext uri="{BB962C8B-B14F-4D97-AF65-F5344CB8AC3E}">
        <p14:creationId xmlns:p14="http://schemas.microsoft.com/office/powerpoint/2010/main" val="952046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72834" y="3244334"/>
            <a:ext cx="1417376" cy="369332"/>
          </a:xfrm>
          <a:prstGeom prst="rect">
            <a:avLst/>
          </a:prstGeom>
        </p:spPr>
        <p:txBody>
          <a:bodyPr wrap="none">
            <a:spAutoFit/>
          </a:bodyPr>
          <a:lstStyle/>
          <a:p>
            <a:r>
              <a:rPr lang="zh-CN" altLang="en-US" dirty="0" smtClean="0"/>
              <a:t>常用</a:t>
            </a:r>
            <a:r>
              <a:rPr lang="en-US" altLang="zh-CN" dirty="0" smtClean="0"/>
              <a:t>API</a:t>
            </a:r>
            <a:r>
              <a:rPr lang="zh-CN" altLang="en-US" dirty="0" smtClean="0"/>
              <a:t>介绍</a:t>
            </a:r>
            <a:endParaRPr lang="zh-CN" altLang="en-US" dirty="0"/>
          </a:p>
        </p:txBody>
      </p:sp>
    </p:spTree>
    <p:extLst>
      <p:ext uri="{BB962C8B-B14F-4D97-AF65-F5344CB8AC3E}">
        <p14:creationId xmlns:p14="http://schemas.microsoft.com/office/powerpoint/2010/main" val="3099890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12249" y="3097048"/>
            <a:ext cx="3703578" cy="369332"/>
          </a:xfrm>
          <a:prstGeom prst="rect">
            <a:avLst/>
          </a:prstGeom>
        </p:spPr>
        <p:txBody>
          <a:bodyPr wrap="none">
            <a:spAutoFit/>
          </a:bodyPr>
          <a:lstStyle/>
          <a:p>
            <a:r>
              <a:rPr lang="zh-CN" altLang="en-US" dirty="0" smtClean="0"/>
              <a:t>原理、</a:t>
            </a:r>
            <a:r>
              <a:rPr lang="en-US" altLang="zh-CN" dirty="0" err="1" smtClean="0"/>
              <a:t>Netty</a:t>
            </a:r>
            <a:r>
              <a:rPr lang="zh-CN" altLang="en-US" dirty="0" smtClean="0"/>
              <a:t>服务端、客户端时序图</a:t>
            </a:r>
            <a:endParaRPr lang="zh-CN" altLang="en-US" dirty="0"/>
          </a:p>
        </p:txBody>
      </p:sp>
    </p:spTree>
    <p:extLst>
      <p:ext uri="{BB962C8B-B14F-4D97-AF65-F5344CB8AC3E}">
        <p14:creationId xmlns:p14="http://schemas.microsoft.com/office/powerpoint/2010/main" val="2036840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599" y="261051"/>
            <a:ext cx="11200415" cy="6172200"/>
          </a:xfrm>
        </p:spPr>
        <p:txBody>
          <a:bodyPr>
            <a:normAutofit/>
          </a:bodyPr>
          <a:lstStyle/>
          <a:p>
            <a:pPr marL="0" indent="0">
              <a:buNone/>
            </a:pPr>
            <a:r>
              <a:rPr lang="zh-CN" altLang="en-US" b="1" dirty="0" smtClean="0"/>
              <a:t>目录：</a:t>
            </a:r>
            <a:endParaRPr lang="en-US" altLang="zh-CN" b="1" dirty="0" smtClean="0"/>
          </a:p>
          <a:p>
            <a:r>
              <a:rPr lang="en-US" altLang="zh-CN" sz="2400" dirty="0" smtClean="0">
                <a:latin typeface="+mn-ea"/>
              </a:rPr>
              <a:t>1</a:t>
            </a:r>
            <a:r>
              <a:rPr lang="zh-CN" altLang="en-US" sz="2400" dirty="0" smtClean="0">
                <a:latin typeface="+mn-ea"/>
              </a:rPr>
              <a:t>、</a:t>
            </a:r>
            <a:r>
              <a:rPr lang="en-US" altLang="zh-CN" sz="2400" dirty="0">
                <a:latin typeface="+mn-ea"/>
              </a:rPr>
              <a:t>J</a:t>
            </a:r>
            <a:r>
              <a:rPr lang="en-US" altLang="zh-CN" sz="2400" dirty="0" smtClean="0">
                <a:latin typeface="+mn-ea"/>
              </a:rPr>
              <a:t>ava IO</a:t>
            </a:r>
            <a:r>
              <a:rPr lang="zh-CN" altLang="en-US" sz="2400" dirty="0" smtClean="0">
                <a:latin typeface="+mn-ea"/>
              </a:rPr>
              <a:t>基础</a:t>
            </a:r>
            <a:endParaRPr lang="en-US" altLang="zh-CN" sz="2400" dirty="0" smtClean="0">
              <a:latin typeface="+mn-ea"/>
            </a:endParaRPr>
          </a:p>
          <a:p>
            <a:r>
              <a:rPr lang="en-US" altLang="zh-CN" sz="2400" dirty="0" smtClean="0">
                <a:latin typeface="+mn-ea"/>
              </a:rPr>
              <a:t>2</a:t>
            </a:r>
            <a:r>
              <a:rPr lang="zh-CN" altLang="en-US" sz="2400" dirty="0" smtClean="0">
                <a:latin typeface="+mn-ea"/>
              </a:rPr>
              <a:t>、</a:t>
            </a:r>
            <a:r>
              <a:rPr lang="en-US" altLang="zh-CN" sz="2400" dirty="0">
                <a:latin typeface="+mn-ea"/>
              </a:rPr>
              <a:t>Unix</a:t>
            </a:r>
            <a:r>
              <a:rPr lang="zh-CN" altLang="en-US" sz="2400" dirty="0">
                <a:latin typeface="+mn-ea"/>
              </a:rPr>
              <a:t>网络编程</a:t>
            </a:r>
            <a:r>
              <a:rPr lang="en-US" altLang="zh-CN" sz="2400" dirty="0">
                <a:latin typeface="+mn-ea"/>
              </a:rPr>
              <a:t>5</a:t>
            </a:r>
            <a:r>
              <a:rPr lang="zh-CN" altLang="en-US" sz="2400" dirty="0">
                <a:latin typeface="+mn-ea"/>
              </a:rPr>
              <a:t>种</a:t>
            </a:r>
            <a:r>
              <a:rPr lang="en-US" altLang="zh-CN" sz="2400" dirty="0">
                <a:latin typeface="+mn-ea"/>
              </a:rPr>
              <a:t>I/O</a:t>
            </a:r>
            <a:r>
              <a:rPr lang="zh-CN" altLang="en-US" sz="2400" dirty="0" smtClean="0">
                <a:latin typeface="+mn-ea"/>
              </a:rPr>
              <a:t>模型</a:t>
            </a:r>
            <a:endParaRPr lang="en-US" altLang="zh-CN" sz="2400" dirty="0" smtClean="0">
              <a:latin typeface="+mn-ea"/>
            </a:endParaRPr>
          </a:p>
          <a:p>
            <a:r>
              <a:rPr lang="en-US" altLang="zh-CN" sz="2400" dirty="0" smtClean="0">
                <a:latin typeface="+mn-ea"/>
              </a:rPr>
              <a:t>3</a:t>
            </a:r>
            <a:r>
              <a:rPr lang="zh-CN" altLang="en-US" sz="2400" dirty="0" smtClean="0">
                <a:latin typeface="+mn-ea"/>
              </a:rPr>
              <a:t>、</a:t>
            </a:r>
            <a:r>
              <a:rPr lang="en-US" altLang="zh-CN" sz="2400" dirty="0" smtClean="0">
                <a:latin typeface="+mn-ea"/>
              </a:rPr>
              <a:t>Java</a:t>
            </a:r>
            <a:r>
              <a:rPr lang="zh-CN" altLang="en-US" sz="2400" dirty="0" smtClean="0">
                <a:latin typeface="+mn-ea"/>
              </a:rPr>
              <a:t>语言</a:t>
            </a:r>
            <a:r>
              <a:rPr lang="en-US" altLang="zh-CN" sz="2400" dirty="0" smtClean="0">
                <a:latin typeface="+mn-ea"/>
              </a:rPr>
              <a:t>BIO</a:t>
            </a:r>
            <a:r>
              <a:rPr lang="zh-CN" altLang="en-US" sz="2400" dirty="0">
                <a:latin typeface="+mn-ea"/>
              </a:rPr>
              <a:t>、伪异步</a:t>
            </a:r>
            <a:r>
              <a:rPr lang="en-US" altLang="zh-CN" sz="2400" dirty="0">
                <a:latin typeface="+mn-ea"/>
              </a:rPr>
              <a:t>IO</a:t>
            </a:r>
            <a:r>
              <a:rPr lang="zh-CN" altLang="en-US" sz="2400" dirty="0">
                <a:latin typeface="+mn-ea"/>
              </a:rPr>
              <a:t>、</a:t>
            </a:r>
            <a:r>
              <a:rPr lang="en-US" altLang="zh-CN" sz="2400" dirty="0">
                <a:latin typeface="+mn-ea"/>
              </a:rPr>
              <a:t>NIO</a:t>
            </a:r>
            <a:r>
              <a:rPr lang="zh-CN" altLang="en-US" sz="2400" dirty="0">
                <a:latin typeface="+mn-ea"/>
              </a:rPr>
              <a:t>、</a:t>
            </a:r>
            <a:r>
              <a:rPr lang="en-US" altLang="zh-CN" sz="2400" dirty="0" smtClean="0">
                <a:latin typeface="+mn-ea"/>
              </a:rPr>
              <a:t>AIO</a:t>
            </a:r>
          </a:p>
          <a:p>
            <a:r>
              <a:rPr lang="en-US" altLang="zh-CN" sz="2400" dirty="0" smtClean="0">
                <a:latin typeface="+mn-ea"/>
              </a:rPr>
              <a:t>4</a:t>
            </a:r>
            <a:r>
              <a:rPr lang="zh-CN" altLang="en-US" sz="2400" dirty="0" smtClean="0">
                <a:latin typeface="+mn-ea"/>
              </a:rPr>
              <a:t>、</a:t>
            </a:r>
            <a:r>
              <a:rPr lang="en-US" altLang="zh-CN" sz="2400" dirty="0" err="1" smtClean="0">
                <a:latin typeface="+mn-ea"/>
              </a:rPr>
              <a:t>Netty</a:t>
            </a:r>
            <a:r>
              <a:rPr lang="zh-CN" altLang="en-US" sz="2400" dirty="0" smtClean="0">
                <a:latin typeface="+mn-ea"/>
              </a:rPr>
              <a:t>介绍</a:t>
            </a:r>
            <a:endParaRPr lang="en-US" altLang="zh-CN" sz="2400" dirty="0" smtClean="0">
              <a:latin typeface="+mn-ea"/>
            </a:endParaRPr>
          </a:p>
          <a:p>
            <a:r>
              <a:rPr lang="en-US" altLang="zh-CN" sz="2400" dirty="0" smtClean="0">
                <a:latin typeface="+mn-ea"/>
              </a:rPr>
              <a:t>5</a:t>
            </a:r>
            <a:r>
              <a:rPr lang="zh-CN" altLang="en-US" sz="2400" dirty="0" smtClean="0">
                <a:latin typeface="+mn-ea"/>
              </a:rPr>
              <a:t>、</a:t>
            </a:r>
            <a:r>
              <a:rPr lang="en-US" altLang="zh-CN" sz="2400" dirty="0" err="1" smtClean="0">
                <a:latin typeface="+mn-ea"/>
              </a:rPr>
              <a:t>Netty</a:t>
            </a:r>
            <a:r>
              <a:rPr lang="zh-CN" altLang="en-US" sz="2400" dirty="0" smtClean="0">
                <a:latin typeface="+mn-ea"/>
              </a:rPr>
              <a:t>常用场景</a:t>
            </a:r>
            <a:endParaRPr lang="en-US" altLang="zh-CN" sz="2400" dirty="0" smtClean="0">
              <a:latin typeface="+mn-ea"/>
            </a:endParaRPr>
          </a:p>
          <a:p>
            <a:r>
              <a:rPr lang="en-US" altLang="zh-CN" sz="2400" dirty="0" smtClean="0">
                <a:latin typeface="+mn-ea"/>
              </a:rPr>
              <a:t>6</a:t>
            </a:r>
            <a:r>
              <a:rPr lang="zh-CN" altLang="en-US" sz="2400" dirty="0">
                <a:latin typeface="+mn-ea"/>
              </a:rPr>
              <a:t>、源码简单</a:t>
            </a:r>
            <a:r>
              <a:rPr lang="zh-CN" altLang="en-US" sz="2400" dirty="0" smtClean="0">
                <a:latin typeface="+mn-ea"/>
              </a:rPr>
              <a:t>解析</a:t>
            </a:r>
            <a:endParaRPr lang="en-US" altLang="zh-CN" sz="2400" dirty="0" smtClean="0">
              <a:latin typeface="+mn-ea"/>
            </a:endParaRPr>
          </a:p>
          <a:p>
            <a:endParaRPr lang="en-US" altLang="zh-CN" dirty="0" smtClean="0"/>
          </a:p>
          <a:p>
            <a:pPr marL="0" indent="0">
              <a:buNone/>
            </a:pPr>
            <a:endParaRPr lang="en-US" altLang="zh-CN" dirty="0"/>
          </a:p>
          <a:p>
            <a:pPr marL="0" indent="0">
              <a:buNone/>
            </a:pPr>
            <a:r>
              <a:rPr lang="zh-CN" altLang="en-US" b="1" dirty="0" smtClean="0"/>
              <a:t>目的：</a:t>
            </a:r>
            <a:endParaRPr lang="en-US" altLang="zh-CN" b="1" dirty="0" smtClean="0"/>
          </a:p>
          <a:p>
            <a:r>
              <a:rPr lang="en-US" altLang="zh-CN" sz="2400" dirty="0">
                <a:latin typeface="+mn-ea"/>
              </a:rPr>
              <a:t>1</a:t>
            </a:r>
            <a:r>
              <a:rPr lang="zh-CN" altLang="en-US" sz="2400" dirty="0">
                <a:latin typeface="+mn-ea"/>
              </a:rPr>
              <a:t>、了解</a:t>
            </a:r>
            <a:r>
              <a:rPr lang="en-US" altLang="zh-CN" sz="2400" dirty="0">
                <a:latin typeface="+mn-ea"/>
              </a:rPr>
              <a:t>Java</a:t>
            </a:r>
            <a:r>
              <a:rPr lang="zh-CN" altLang="en-US" sz="2400" dirty="0">
                <a:latin typeface="+mn-ea"/>
              </a:rPr>
              <a:t>原</a:t>
            </a:r>
            <a:r>
              <a:rPr lang="zh-CN" altLang="en-US" sz="2400" dirty="0" smtClean="0">
                <a:latin typeface="+mn-ea"/>
              </a:rPr>
              <a:t>生</a:t>
            </a:r>
            <a:r>
              <a:rPr lang="en-US" altLang="zh-CN" sz="2400" dirty="0" smtClean="0">
                <a:latin typeface="+mn-ea"/>
              </a:rPr>
              <a:t>IO</a:t>
            </a:r>
            <a:endParaRPr lang="en-US" altLang="zh-CN" sz="2400" dirty="0">
              <a:latin typeface="+mn-ea"/>
            </a:endParaRPr>
          </a:p>
          <a:p>
            <a:r>
              <a:rPr lang="en-US" altLang="zh-CN" sz="2400" dirty="0" smtClean="0">
                <a:latin typeface="+mn-ea"/>
              </a:rPr>
              <a:t>2</a:t>
            </a:r>
            <a:r>
              <a:rPr lang="zh-CN" altLang="en-US" sz="2400" dirty="0">
                <a:latin typeface="+mn-ea"/>
              </a:rPr>
              <a:t>、了解</a:t>
            </a:r>
            <a:r>
              <a:rPr lang="en-US" altLang="zh-CN" sz="2400" dirty="0" err="1" smtClean="0">
                <a:latin typeface="+mn-ea"/>
              </a:rPr>
              <a:t>Netty</a:t>
            </a:r>
            <a:r>
              <a:rPr lang="zh-CN" altLang="en-US" sz="2400" dirty="0" smtClean="0">
                <a:latin typeface="+mn-ea"/>
              </a:rPr>
              <a:t>的</a:t>
            </a:r>
            <a:r>
              <a:rPr lang="zh-CN" altLang="en-US" sz="2400" dirty="0">
                <a:latin typeface="+mn-ea"/>
              </a:rPr>
              <a:t>使用场景</a:t>
            </a:r>
            <a:endParaRPr lang="en-US" altLang="zh-CN" sz="2400" dirty="0">
              <a:latin typeface="+mn-ea"/>
            </a:endParaRPr>
          </a:p>
        </p:txBody>
      </p:sp>
    </p:spTree>
    <p:extLst>
      <p:ext uri="{BB962C8B-B14F-4D97-AF65-F5344CB8AC3E}">
        <p14:creationId xmlns:p14="http://schemas.microsoft.com/office/powerpoint/2010/main" val="212027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488668"/>
            <a:ext cx="5924547" cy="307777"/>
          </a:xfrm>
          <a:prstGeom prst="rect">
            <a:avLst/>
          </a:prstGeom>
        </p:spPr>
        <p:txBody>
          <a:bodyPr wrap="square">
            <a:spAutoFit/>
          </a:bodyPr>
          <a:lstStyle/>
          <a:p>
            <a:r>
              <a:rPr lang="zh-CN" altLang="en-US" sz="1400" dirty="0" smtClean="0"/>
              <a:t>参考地址：</a:t>
            </a:r>
            <a:r>
              <a:rPr lang="en-US" altLang="zh-CN" sz="1400" dirty="0" smtClean="0">
                <a:hlinkClick r:id="rId3"/>
              </a:rPr>
              <a:t>ttps://www.cnblogs.com/oubo/archive/2012/01/06/2394638.html</a:t>
            </a:r>
            <a:endParaRPr lang="zh-CN" altLang="en-US" sz="1400" dirty="0"/>
          </a:p>
        </p:txBody>
      </p:sp>
      <p:sp>
        <p:nvSpPr>
          <p:cNvPr id="6" name="文本框 5"/>
          <p:cNvSpPr txBox="1"/>
          <p:nvPr/>
        </p:nvSpPr>
        <p:spPr>
          <a:xfrm>
            <a:off x="183552" y="972482"/>
            <a:ext cx="5740995" cy="1384995"/>
          </a:xfrm>
          <a:prstGeom prst="rect">
            <a:avLst/>
          </a:prstGeom>
          <a:noFill/>
        </p:spPr>
        <p:txBody>
          <a:bodyPr wrap="square" rtlCol="0">
            <a:spAutoFit/>
          </a:bodyPr>
          <a:lstStyle/>
          <a:p>
            <a:r>
              <a:rPr lang="zh-CN" altLang="en-US" sz="2000" b="1" dirty="0" smtClean="0"/>
              <a:t>流</a:t>
            </a:r>
            <a:r>
              <a:rPr lang="zh-CN" altLang="en-US" sz="2000" b="1" dirty="0"/>
              <a:t>的概念和作用</a:t>
            </a:r>
          </a:p>
          <a:p>
            <a:r>
              <a:rPr lang="zh-CN" altLang="en-US" sz="1600" dirty="0" smtClean="0"/>
              <a:t>         流</a:t>
            </a:r>
            <a:r>
              <a:rPr lang="zh-CN" altLang="en-US" sz="1600" dirty="0"/>
              <a:t>是对有序字节传输的总称或</a:t>
            </a:r>
            <a:r>
              <a:rPr lang="zh-CN" altLang="en-US" sz="1600" dirty="0" smtClean="0"/>
              <a:t>抽象，即在</a:t>
            </a:r>
            <a:r>
              <a:rPr lang="zh-CN" altLang="en-US" sz="1600" dirty="0"/>
              <a:t>两设备间的</a:t>
            </a:r>
            <a:r>
              <a:rPr lang="zh-CN" altLang="en-US" sz="1600" dirty="0" smtClean="0"/>
              <a:t>传输数据</a:t>
            </a:r>
            <a:r>
              <a:rPr lang="zh-CN" altLang="en-US" sz="1600" dirty="0"/>
              <a:t>称为</a:t>
            </a:r>
            <a:r>
              <a:rPr lang="zh-CN" altLang="en-US" sz="1600" dirty="0" smtClean="0"/>
              <a:t>流。</a:t>
            </a:r>
            <a:endParaRPr lang="en-US" altLang="zh-CN" sz="1600" dirty="0" smtClean="0"/>
          </a:p>
          <a:p>
            <a:r>
              <a:rPr lang="zh-CN" altLang="en-US" sz="1600" dirty="0" smtClean="0"/>
              <a:t>         流</a:t>
            </a:r>
            <a:r>
              <a:rPr lang="zh-CN" altLang="en-US" sz="1600" dirty="0"/>
              <a:t>的本质是数据传输，根据数据传输特性将流抽象为各种类，方便更直观的进行数据操作。 </a:t>
            </a:r>
          </a:p>
        </p:txBody>
      </p:sp>
      <p:sp>
        <p:nvSpPr>
          <p:cNvPr id="8" name="矩形 7"/>
          <p:cNvSpPr/>
          <p:nvPr/>
        </p:nvSpPr>
        <p:spPr>
          <a:xfrm>
            <a:off x="228005" y="2599304"/>
            <a:ext cx="5740994" cy="1384995"/>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IO</a:t>
            </a:r>
            <a:r>
              <a:rPr lang="zh-CN" altLang="en-US" sz="2000" b="1" i="0" dirty="0" smtClean="0">
                <a:solidFill>
                  <a:srgbClr val="494949"/>
                </a:solidFill>
                <a:effectLst/>
                <a:latin typeface="Arial" panose="020B0604020202020204" pitchFamily="34" charset="0"/>
              </a:rPr>
              <a:t>流的分类</a:t>
            </a:r>
          </a:p>
          <a:p>
            <a:pPr latinLnBrk="1">
              <a:buFont typeface="Arial" panose="020B0604020202020204" pitchFamily="34" charset="0"/>
              <a:buChar char="•"/>
            </a:pPr>
            <a:r>
              <a:rPr lang="zh-CN" altLang="en-US" sz="1600" dirty="0"/>
              <a:t>根据处理数据类型的不同分为：字符流和字节流</a:t>
            </a:r>
          </a:p>
          <a:p>
            <a:pPr latinLnBrk="1">
              <a:buFont typeface="Arial" panose="020B0604020202020204" pitchFamily="34" charset="0"/>
              <a:buChar char="•"/>
            </a:pPr>
            <a:r>
              <a:rPr lang="zh-CN" altLang="en-US" sz="1600" dirty="0"/>
              <a:t>根据数据流向不同分为：输入流和输出流</a:t>
            </a:r>
            <a:endParaRPr lang="en-US" altLang="zh-CN" sz="1600" dirty="0"/>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：输入和输出的参照对象是谁？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atinLnBrk="1">
              <a:buFont typeface="Arial" panose="020B0604020202020204" pitchFamily="34" charset="0"/>
              <a:buChar char="•"/>
            </a:pP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问题</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JVM</a:t>
            </a:r>
            <a:r>
              <a:rPr lang="zh-CN" altLang="en-US"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rPr>
              <a:t>为什么不代劳关闭流？</a:t>
            </a:r>
            <a:endParaRPr lang="en-US" altLang="zh-CN" sz="1600" b="1" dirty="0" smtClean="0">
              <a:solidFill>
                <a:srgbClr val="494949"/>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矩形 8"/>
          <p:cNvSpPr/>
          <p:nvPr/>
        </p:nvSpPr>
        <p:spPr>
          <a:xfrm>
            <a:off x="272456" y="4226126"/>
            <a:ext cx="5740995" cy="1877437"/>
          </a:xfrm>
          <a:prstGeom prst="rect">
            <a:avLst/>
          </a:prstGeom>
        </p:spPr>
        <p:txBody>
          <a:bodyPr wrap="square">
            <a:spAutoFit/>
          </a:bodyPr>
          <a:lstStyle/>
          <a:p>
            <a:r>
              <a:rPr lang="en-US" altLang="zh-CN" sz="2000" b="1" i="0" dirty="0" smtClean="0">
                <a:solidFill>
                  <a:srgbClr val="494949"/>
                </a:solidFill>
                <a:effectLst/>
                <a:latin typeface="Arial" panose="020B0604020202020204" pitchFamily="34" charset="0"/>
              </a:rPr>
              <a:t>File</a:t>
            </a:r>
            <a:r>
              <a:rPr lang="zh-CN" altLang="en-US" sz="2000" b="1" i="0" dirty="0" smtClean="0">
                <a:solidFill>
                  <a:srgbClr val="494949"/>
                </a:solidFill>
                <a:effectLst/>
                <a:latin typeface="Arial" panose="020B0604020202020204" pitchFamily="34" charset="0"/>
              </a:rPr>
              <a:t>类</a:t>
            </a:r>
          </a:p>
          <a:p>
            <a:r>
              <a:rPr lang="en-US" altLang="zh-CN" sz="1600" b="0" i="0" dirty="0" smtClean="0">
                <a:solidFill>
                  <a:srgbClr val="494949"/>
                </a:solidFill>
                <a:effectLst/>
                <a:latin typeface="Arial" panose="020B0604020202020204" pitchFamily="34" charset="0"/>
              </a:rPr>
              <a:t>       File</a:t>
            </a:r>
            <a:r>
              <a:rPr lang="zh-CN" altLang="en-US" sz="1600" b="0" i="0" dirty="0" smtClean="0">
                <a:solidFill>
                  <a:srgbClr val="494949"/>
                </a:solidFill>
                <a:effectLst/>
                <a:latin typeface="Arial" panose="020B0604020202020204" pitchFamily="34" charset="0"/>
              </a:rPr>
              <a:t>类是对系统中文件以及文件夹封装，可以通过对象的思想来操作文件和文件夹。 </a:t>
            </a:r>
            <a:endParaRPr lang="en-US" altLang="zh-CN" sz="1600" b="0" i="0" dirty="0" smtClean="0">
              <a:solidFill>
                <a:srgbClr val="494949"/>
              </a:solidFill>
              <a:effectLst/>
              <a:latin typeface="Arial" panose="020B0604020202020204" pitchFamily="34" charset="0"/>
            </a:endParaRPr>
          </a:p>
          <a:p>
            <a:r>
              <a:rPr lang="en-US" altLang="zh-CN" sz="1600" dirty="0">
                <a:solidFill>
                  <a:srgbClr val="494949"/>
                </a:solidFill>
                <a:latin typeface="Arial" panose="020B0604020202020204" pitchFamily="34" charset="0"/>
              </a:rPr>
              <a:t>       </a:t>
            </a:r>
            <a:r>
              <a:rPr lang="en-US" altLang="zh-CN" sz="1600" dirty="0" smtClean="0">
                <a:solidFill>
                  <a:srgbClr val="494949"/>
                </a:solidFill>
                <a:latin typeface="Arial" panose="020B0604020202020204" pitchFamily="34" charset="0"/>
              </a:rPr>
              <a:t>File</a:t>
            </a:r>
            <a:r>
              <a:rPr lang="zh-CN" altLang="en-US" sz="1600" b="0" i="0" dirty="0" smtClean="0">
                <a:solidFill>
                  <a:srgbClr val="494949"/>
                </a:solidFill>
                <a:effectLst/>
                <a:latin typeface="Arial" panose="020B0604020202020204" pitchFamily="34" charset="0"/>
              </a:rPr>
              <a:t>类保存文件或目录的各种元数据信息，包括文件名、文件长度、最后修改时间、是否可读、获取当前文件的路径名，判断指定文件是否存在、获得当前目录中的文件列表，创建、删除文件和目录等方法。</a:t>
            </a:r>
            <a:endParaRPr lang="zh-CN" altLang="en-US" sz="1600" b="0" i="0" dirty="0">
              <a:solidFill>
                <a:srgbClr val="494949"/>
              </a:solidFill>
              <a:effectLst/>
              <a:latin typeface="Arial" panose="020B0604020202020204" pitchFamily="34" charset="0"/>
            </a:endParaRPr>
          </a:p>
        </p:txBody>
      </p:sp>
      <p:pic>
        <p:nvPicPr>
          <p:cNvPr id="1030" name="Picture 6" descr="https://pic002.cnblogs.com/images/2012/384764/20120314133731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1" y="0"/>
            <a:ext cx="617489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3551" y="207435"/>
            <a:ext cx="5740995" cy="523220"/>
          </a:xfrm>
          <a:prstGeom prst="rect">
            <a:avLst/>
          </a:prstGeom>
        </p:spPr>
        <p:txBody>
          <a:bodyPr wrap="square">
            <a:spAutoFit/>
          </a:bodyPr>
          <a:lstStyle/>
          <a:p>
            <a:r>
              <a:rPr lang="en-US" altLang="zh-CN" sz="2800" b="1" dirty="0" smtClean="0"/>
              <a:t>1</a:t>
            </a:r>
            <a:r>
              <a:rPr lang="zh-CN" altLang="en-US" sz="2800" b="1" dirty="0" smtClean="0"/>
              <a:t>、</a:t>
            </a:r>
            <a:r>
              <a:rPr lang="en-US" altLang="zh-CN" sz="2800" b="1" dirty="0" smtClean="0"/>
              <a:t>Java  </a:t>
            </a:r>
            <a:r>
              <a:rPr lang="en-US" altLang="zh-CN" sz="2800" b="1" dirty="0"/>
              <a:t>IO </a:t>
            </a:r>
            <a:r>
              <a:rPr lang="zh-CN" altLang="en-US" sz="2800" b="1" dirty="0"/>
              <a:t>基础</a:t>
            </a:r>
          </a:p>
        </p:txBody>
      </p:sp>
    </p:spTree>
    <p:extLst>
      <p:ext uri="{BB962C8B-B14F-4D97-AF65-F5344CB8AC3E}">
        <p14:creationId xmlns:p14="http://schemas.microsoft.com/office/powerpoint/2010/main" val="357089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646331"/>
          </a:xfrm>
          <a:prstGeom prst="rect">
            <a:avLst/>
          </a:prstGeom>
        </p:spPr>
        <p:txBody>
          <a:bodyPr wrap="square">
            <a:spAutoFit/>
          </a:bodyPr>
          <a:lstStyle/>
          <a:p>
            <a:r>
              <a:rPr lang="zh-CN" altLang="en-US" dirty="0" smtClean="0"/>
              <a:t>演示程序</a:t>
            </a:r>
            <a:r>
              <a:rPr lang="en-US" altLang="zh-CN" dirty="0" smtClean="0"/>
              <a:t>TestCloseIO1</a:t>
            </a:r>
            <a:r>
              <a:rPr lang="zh-CN" altLang="en-US" dirty="0" smtClean="0"/>
              <a:t>控制台输出：</a:t>
            </a:r>
            <a:endParaRPr lang="en-US" altLang="zh-CN" dirty="0" smtClean="0"/>
          </a:p>
          <a:p>
            <a:r>
              <a:rPr lang="en-US" altLang="zh-CN" dirty="0" smtClean="0"/>
              <a:t>java </a:t>
            </a:r>
            <a:r>
              <a:rPr lang="en-US" altLang="zh-CN" dirty="0"/>
              <a:t>-XX:+</a:t>
            </a:r>
            <a:r>
              <a:rPr lang="en-US" altLang="zh-CN" dirty="0" err="1"/>
              <a:t>PrintGCDetails</a:t>
            </a:r>
            <a:r>
              <a:rPr lang="en-US" altLang="zh-CN" dirty="0" smtClean="0"/>
              <a:t> org.zyd.demo.close.io.TestCloseIO1</a:t>
            </a:r>
            <a:endParaRPr lang="zh-CN" altLang="en-US" dirty="0"/>
          </a:p>
        </p:txBody>
      </p:sp>
      <p:pic>
        <p:nvPicPr>
          <p:cNvPr id="3" name="图片 2"/>
          <p:cNvPicPr>
            <a:picLocks noChangeAspect="1"/>
          </p:cNvPicPr>
          <p:nvPr/>
        </p:nvPicPr>
        <p:blipFill>
          <a:blip r:embed="rId3"/>
          <a:stretch>
            <a:fillRect/>
          </a:stretch>
        </p:blipFill>
        <p:spPr>
          <a:xfrm>
            <a:off x="0" y="646331"/>
            <a:ext cx="12192000" cy="1824944"/>
          </a:xfrm>
          <a:prstGeom prst="rect">
            <a:avLst/>
          </a:prstGeom>
        </p:spPr>
      </p:pic>
      <p:sp>
        <p:nvSpPr>
          <p:cNvPr id="10" name="矩形 9"/>
          <p:cNvSpPr/>
          <p:nvPr/>
        </p:nvSpPr>
        <p:spPr>
          <a:xfrm>
            <a:off x="0" y="3280006"/>
            <a:ext cx="12192000" cy="646331"/>
          </a:xfrm>
          <a:prstGeom prst="rect">
            <a:avLst/>
          </a:prstGeom>
        </p:spPr>
        <p:txBody>
          <a:bodyPr wrap="square">
            <a:spAutoFit/>
          </a:bodyPr>
          <a:lstStyle/>
          <a:p>
            <a:r>
              <a:rPr lang="zh-CN" altLang="en-US" dirty="0" smtClean="0"/>
              <a:t>演示程序</a:t>
            </a:r>
            <a:r>
              <a:rPr lang="en-US" altLang="zh-CN" dirty="0" smtClean="0"/>
              <a:t>TestCloseIO2</a:t>
            </a:r>
            <a:r>
              <a:rPr lang="zh-CN" altLang="en-US" dirty="0" smtClean="0"/>
              <a:t>控制台输出：</a:t>
            </a:r>
            <a:endParaRPr lang="zh-CN" altLang="en-US" dirty="0"/>
          </a:p>
          <a:p>
            <a:r>
              <a:rPr lang="en-US" altLang="zh-CN" dirty="0"/>
              <a:t>java -XX:+</a:t>
            </a:r>
            <a:r>
              <a:rPr lang="en-US" altLang="zh-CN" dirty="0" err="1"/>
              <a:t>PrintGCDetails</a:t>
            </a:r>
            <a:r>
              <a:rPr lang="en-US" altLang="zh-CN" dirty="0"/>
              <a:t> </a:t>
            </a:r>
            <a:r>
              <a:rPr lang="en-US" altLang="zh-CN" dirty="0" smtClean="0"/>
              <a:t>org.zyd.demo.close.io.TestCloseIO2</a:t>
            </a:r>
            <a:endParaRPr lang="en-US" altLang="zh-CN" dirty="0"/>
          </a:p>
        </p:txBody>
      </p:sp>
      <p:pic>
        <p:nvPicPr>
          <p:cNvPr id="11" name="图片 10"/>
          <p:cNvPicPr>
            <a:picLocks noChangeAspect="1"/>
          </p:cNvPicPr>
          <p:nvPr/>
        </p:nvPicPr>
        <p:blipFill>
          <a:blip r:embed="rId4"/>
          <a:stretch>
            <a:fillRect/>
          </a:stretch>
        </p:blipFill>
        <p:spPr>
          <a:xfrm>
            <a:off x="0" y="4020652"/>
            <a:ext cx="12192000" cy="2837348"/>
          </a:xfrm>
          <a:prstGeom prst="rect">
            <a:avLst/>
          </a:prstGeom>
        </p:spPr>
      </p:pic>
    </p:spTree>
    <p:extLst>
      <p:ext uri="{BB962C8B-B14F-4D97-AF65-F5344CB8AC3E}">
        <p14:creationId xmlns:p14="http://schemas.microsoft.com/office/powerpoint/2010/main" val="236059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463308"/>
          </a:xfrm>
          <a:prstGeom prst="rect">
            <a:avLst/>
          </a:prstGeom>
        </p:spPr>
        <p:txBody>
          <a:bodyPr wrap="square">
            <a:spAutoFit/>
          </a:bodyPr>
          <a:lstStyle/>
          <a:p>
            <a:r>
              <a:rPr lang="en-US" altLang="zh-CN" b="1" dirty="0" err="1" smtClean="0">
                <a:latin typeface="+mn-ea"/>
              </a:rPr>
              <a:t>lsof</a:t>
            </a:r>
            <a:r>
              <a:rPr lang="en-US" altLang="zh-CN" b="1" dirty="0" smtClean="0">
                <a:latin typeface="+mn-ea"/>
              </a:rPr>
              <a:t> </a:t>
            </a:r>
            <a:r>
              <a:rPr lang="zh-CN" altLang="en-US" b="1" dirty="0" smtClean="0">
                <a:latin typeface="+mn-ea"/>
              </a:rPr>
              <a:t>命令</a:t>
            </a:r>
            <a:r>
              <a:rPr lang="en-US" altLang="zh-CN" dirty="0" smtClean="0">
                <a:latin typeface="+mn-ea"/>
              </a:rPr>
              <a:t>(list open files)</a:t>
            </a:r>
          </a:p>
          <a:p>
            <a:endParaRPr lang="en-US" altLang="zh-CN" dirty="0" smtClean="0">
              <a:latin typeface="+mn-ea"/>
            </a:endParaRPr>
          </a:p>
          <a:p>
            <a:r>
              <a:rPr lang="zh-CN" altLang="en-US" dirty="0" smtClean="0">
                <a:latin typeface="+mn-ea"/>
              </a:rPr>
              <a:t>列出当前系统打开文件的工具，每行显示一个打开的文件，不加参数默认列举系统打开的所有文件。</a:t>
            </a:r>
            <a:endParaRPr lang="en-US" altLang="zh-CN" dirty="0" smtClean="0">
              <a:latin typeface="+mn-ea"/>
            </a:endParaRPr>
          </a:p>
          <a:p>
            <a:endParaRPr lang="en-US" altLang="zh-CN" u="sng" dirty="0" smtClean="0">
              <a:latin typeface="+mn-ea"/>
            </a:endParaRPr>
          </a:p>
          <a:p>
            <a:r>
              <a:rPr lang="en-US" altLang="zh-CN" dirty="0" smtClean="0">
                <a:latin typeface="+mn-ea"/>
              </a:rPr>
              <a:t>/</a:t>
            </a:r>
            <a:r>
              <a:rPr lang="en-US" altLang="zh-CN" dirty="0" err="1" smtClean="0">
                <a:latin typeface="+mn-ea"/>
              </a:rPr>
              <a:t>usr</a:t>
            </a:r>
            <a:r>
              <a:rPr lang="en-US" altLang="zh-CN" dirty="0" smtClean="0">
                <a:latin typeface="+mn-ea"/>
              </a:rPr>
              <a:t>/</a:t>
            </a:r>
            <a:r>
              <a:rPr lang="en-US" altLang="zh-CN" dirty="0" err="1" smtClean="0">
                <a:latin typeface="+mn-ea"/>
              </a:rPr>
              <a:t>sbin</a:t>
            </a:r>
            <a:r>
              <a:rPr lang="en-US" altLang="zh-CN" dirty="0" smtClean="0">
                <a:latin typeface="+mn-ea"/>
              </a:rPr>
              <a:t>/</a:t>
            </a:r>
            <a:r>
              <a:rPr lang="en-US" altLang="zh-CN" dirty="0" err="1" smtClean="0">
                <a:latin typeface="+mn-ea"/>
              </a:rPr>
              <a:t>lsof</a:t>
            </a:r>
            <a:r>
              <a:rPr lang="en-US" altLang="zh-CN" dirty="0" smtClean="0">
                <a:latin typeface="+mn-ea"/>
              </a:rPr>
              <a:t> -p 6692 -r 5</a:t>
            </a:r>
          </a:p>
          <a:p>
            <a:endParaRPr lang="en-US" altLang="zh-CN" dirty="0" smtClean="0">
              <a:latin typeface="+mn-ea"/>
            </a:endParaRPr>
          </a:p>
          <a:p>
            <a:r>
              <a:rPr lang="en-US" altLang="zh-CN" dirty="0" smtClean="0">
                <a:latin typeface="+mn-ea"/>
              </a:rPr>
              <a:t>COMMAND:</a:t>
            </a:r>
            <a:r>
              <a:rPr lang="zh-CN" altLang="en-US" dirty="0" smtClean="0">
                <a:latin typeface="+mn-ea"/>
              </a:rPr>
              <a:t>进程名称</a:t>
            </a:r>
          </a:p>
          <a:p>
            <a:r>
              <a:rPr lang="en-US" altLang="zh-CN" dirty="0" smtClean="0">
                <a:latin typeface="+mn-ea"/>
              </a:rPr>
              <a:t>PID:	</a:t>
            </a:r>
            <a:r>
              <a:rPr lang="zh-CN" altLang="en-US" dirty="0" smtClean="0">
                <a:latin typeface="+mn-ea"/>
              </a:rPr>
              <a:t>进程标识符</a:t>
            </a:r>
          </a:p>
          <a:p>
            <a:r>
              <a:rPr lang="en-US" altLang="zh-CN" dirty="0" smtClean="0">
                <a:latin typeface="+mn-ea"/>
              </a:rPr>
              <a:t>USER:	</a:t>
            </a:r>
            <a:r>
              <a:rPr lang="zh-CN" altLang="en-US" dirty="0" smtClean="0">
                <a:latin typeface="+mn-ea"/>
              </a:rPr>
              <a:t>进程所有者</a:t>
            </a:r>
          </a:p>
          <a:p>
            <a:r>
              <a:rPr lang="en-US" altLang="zh-CN" dirty="0" smtClean="0">
                <a:latin typeface="+mn-ea"/>
              </a:rPr>
              <a:t>FD:	</a:t>
            </a:r>
            <a:r>
              <a:rPr lang="zh-CN" altLang="en-US" dirty="0" smtClean="0">
                <a:latin typeface="+mn-ea"/>
              </a:rPr>
              <a:t>文件描述符，应用程序通过文件描述符识别到该文件。如</a:t>
            </a:r>
            <a:r>
              <a:rPr lang="en-US" altLang="zh-CN" dirty="0" err="1" smtClean="0">
                <a:latin typeface="+mn-ea"/>
              </a:rPr>
              <a:t>cwd</a:t>
            </a:r>
            <a:r>
              <a:rPr lang="zh-CN" altLang="en-US" dirty="0" smtClean="0">
                <a:latin typeface="+mn-ea"/>
              </a:rPr>
              <a:t>、</a:t>
            </a:r>
            <a:r>
              <a:rPr lang="en-US" altLang="zh-CN" dirty="0" smtClean="0">
                <a:latin typeface="+mn-ea"/>
              </a:rPr>
              <a:t>txt</a:t>
            </a:r>
            <a:r>
              <a:rPr lang="zh-CN" altLang="en-US" dirty="0" smtClean="0">
                <a:latin typeface="+mn-ea"/>
              </a:rPr>
              <a:t>等</a:t>
            </a:r>
          </a:p>
          <a:p>
            <a:r>
              <a:rPr lang="en-US" altLang="zh-CN" dirty="0" smtClean="0">
                <a:latin typeface="+mn-ea"/>
              </a:rPr>
              <a:t>TYPE:	</a:t>
            </a:r>
            <a:r>
              <a:rPr lang="zh-CN" altLang="en-US" dirty="0" smtClean="0">
                <a:latin typeface="+mn-ea"/>
              </a:rPr>
              <a:t>文件类型，如</a:t>
            </a:r>
            <a:r>
              <a:rPr lang="en-US" altLang="zh-CN" dirty="0" smtClean="0">
                <a:latin typeface="+mn-ea"/>
              </a:rPr>
              <a:t>DIR,REG</a:t>
            </a:r>
          </a:p>
          <a:p>
            <a:r>
              <a:rPr lang="en-US" altLang="zh-CN" dirty="0" smtClean="0">
                <a:latin typeface="+mn-ea"/>
              </a:rPr>
              <a:t>DEVICE:	</a:t>
            </a:r>
            <a:r>
              <a:rPr lang="zh-CN" altLang="en-US" dirty="0" smtClean="0">
                <a:latin typeface="+mn-ea"/>
              </a:rPr>
              <a:t>指定磁盘名称</a:t>
            </a:r>
          </a:p>
          <a:p>
            <a:r>
              <a:rPr lang="en-US" altLang="zh-CN" dirty="0" smtClean="0">
                <a:latin typeface="+mn-ea"/>
              </a:rPr>
              <a:t>SIZE:	</a:t>
            </a:r>
            <a:r>
              <a:rPr lang="zh-CN" altLang="en-US" dirty="0" smtClean="0">
                <a:latin typeface="+mn-ea"/>
              </a:rPr>
              <a:t>文件大小</a:t>
            </a:r>
          </a:p>
          <a:p>
            <a:r>
              <a:rPr lang="en-US" altLang="zh-CN" dirty="0" smtClean="0">
                <a:latin typeface="+mn-ea"/>
              </a:rPr>
              <a:t>NODE:	</a:t>
            </a:r>
            <a:r>
              <a:rPr lang="zh-CN" altLang="en-US" dirty="0" smtClean="0">
                <a:latin typeface="+mn-ea"/>
              </a:rPr>
              <a:t>索引节点（文件在磁盘上的标识）</a:t>
            </a:r>
          </a:p>
          <a:p>
            <a:r>
              <a:rPr lang="en-US" altLang="zh-CN" dirty="0" smtClean="0">
                <a:latin typeface="+mn-ea"/>
              </a:rPr>
              <a:t>NAME:	</a:t>
            </a:r>
            <a:r>
              <a:rPr lang="zh-CN" altLang="en-US" dirty="0" smtClean="0">
                <a:latin typeface="+mn-ea"/>
              </a:rPr>
              <a:t>打开文件的确切名称</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r>
              <a:rPr lang="zh-CN" altLang="en-US" dirty="0" smtClean="0">
                <a:latin typeface="+mn-ea"/>
              </a:rPr>
              <a:t>结论：</a:t>
            </a:r>
            <a:r>
              <a:rPr lang="en-US" altLang="zh-CN" dirty="0" err="1">
                <a:latin typeface="+mn-ea"/>
              </a:rPr>
              <a:t>jvm</a:t>
            </a:r>
            <a:r>
              <a:rPr lang="zh-CN" altLang="en-US" dirty="0">
                <a:latin typeface="+mn-ea"/>
              </a:rPr>
              <a:t>在</a:t>
            </a:r>
            <a:r>
              <a:rPr lang="en-US" altLang="zh-CN" dirty="0">
                <a:latin typeface="+mn-ea"/>
              </a:rPr>
              <a:t>full </a:t>
            </a:r>
            <a:r>
              <a:rPr lang="en-US" altLang="zh-CN" dirty="0" err="1">
                <a:latin typeface="+mn-ea"/>
              </a:rPr>
              <a:t>gc</a:t>
            </a:r>
            <a:r>
              <a:rPr lang="en-US" altLang="zh-CN" dirty="0">
                <a:latin typeface="+mn-ea"/>
              </a:rPr>
              <a:t>()</a:t>
            </a:r>
            <a:r>
              <a:rPr lang="zh-CN" altLang="en-US" dirty="0">
                <a:latin typeface="+mn-ea"/>
              </a:rPr>
              <a:t>时，超过对象作用域</a:t>
            </a:r>
            <a:r>
              <a:rPr lang="zh-CN" altLang="en-US" dirty="0" smtClean="0">
                <a:latin typeface="+mn-ea"/>
              </a:rPr>
              <a:t>的</a:t>
            </a:r>
            <a:r>
              <a:rPr lang="en-US" altLang="zh-CN" dirty="0">
                <a:latin typeface="+mn-ea"/>
              </a:rPr>
              <a:t>IO</a:t>
            </a:r>
            <a:r>
              <a:rPr lang="zh-CN" altLang="en-US" dirty="0">
                <a:latin typeface="+mn-ea"/>
              </a:rPr>
              <a:t>流</a:t>
            </a:r>
            <a:r>
              <a:rPr lang="zh-CN" altLang="en-US" dirty="0" smtClean="0">
                <a:latin typeface="+mn-ea"/>
              </a:rPr>
              <a:t>可能关闭</a:t>
            </a:r>
            <a:r>
              <a:rPr lang="zh-CN" altLang="en-US" dirty="0">
                <a:latin typeface="+mn-ea"/>
              </a:rPr>
              <a:t>，会将运行结束线程中的</a:t>
            </a:r>
            <a:r>
              <a:rPr lang="en-US" altLang="zh-CN" dirty="0">
                <a:latin typeface="+mn-ea"/>
              </a:rPr>
              <a:t>IO</a:t>
            </a:r>
            <a:r>
              <a:rPr lang="zh-CN" altLang="en-US" dirty="0">
                <a:latin typeface="+mn-ea"/>
              </a:rPr>
              <a:t>流</a:t>
            </a:r>
            <a:r>
              <a:rPr lang="zh-CN" altLang="en-US" dirty="0" smtClean="0">
                <a:latin typeface="+mn-ea"/>
              </a:rPr>
              <a:t>关闭。</a:t>
            </a:r>
            <a:endParaRPr lang="en-US" altLang="zh-CN" dirty="0" smtClean="0">
              <a:latin typeface="+mn-ea"/>
            </a:endParaRPr>
          </a:p>
        </p:txBody>
      </p:sp>
    </p:spTree>
    <p:extLst>
      <p:ext uri="{BB962C8B-B14F-4D97-AF65-F5344CB8AC3E}">
        <p14:creationId xmlns:p14="http://schemas.microsoft.com/office/powerpoint/2010/main" val="4181381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104708" cy="6858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786" y="0"/>
            <a:ext cx="5814214" cy="6858000"/>
          </a:xfrm>
          <a:prstGeom prst="rect">
            <a:avLst/>
          </a:prstGeom>
        </p:spPr>
      </p:pic>
    </p:spTree>
    <p:extLst>
      <p:ext uri="{BB962C8B-B14F-4D97-AF65-F5344CB8AC3E}">
        <p14:creationId xmlns:p14="http://schemas.microsoft.com/office/powerpoint/2010/main" val="407211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217087"/>
          </a:xfrm>
          <a:prstGeom prst="rect">
            <a:avLst/>
          </a:prstGeom>
        </p:spPr>
        <p:txBody>
          <a:bodyPr wrap="square">
            <a:spAutoFit/>
          </a:bodyPr>
          <a:lstStyle/>
          <a:p>
            <a:r>
              <a:rPr lang="zh-CN" altLang="en-US" b="1" dirty="0">
                <a:latin typeface="+mn-ea"/>
              </a:rPr>
              <a:t>文件句柄：</a:t>
            </a:r>
            <a:endParaRPr lang="en-US" altLang="zh-CN" b="1" dirty="0">
              <a:latin typeface="+mn-ea"/>
            </a:endParaRPr>
          </a:p>
          <a:p>
            <a:r>
              <a:rPr lang="en-US" altLang="zh-CN" b="1" dirty="0">
                <a:latin typeface="+mn-ea"/>
              </a:rPr>
              <a:t> </a:t>
            </a:r>
            <a:r>
              <a:rPr lang="en-US" altLang="zh-CN" b="1" dirty="0" smtClean="0">
                <a:latin typeface="+mn-ea"/>
              </a:rPr>
              <a:t>   </a:t>
            </a:r>
            <a:r>
              <a:rPr lang="zh-CN" altLang="en-US" dirty="0" smtClean="0">
                <a:latin typeface="+mn-ea"/>
              </a:rPr>
              <a:t>在</a:t>
            </a:r>
            <a:r>
              <a:rPr lang="zh-CN" altLang="en-US" dirty="0">
                <a:latin typeface="+mn-ea"/>
              </a:rPr>
              <a:t>文件</a:t>
            </a:r>
            <a:r>
              <a:rPr lang="en-US" altLang="zh-CN" dirty="0">
                <a:latin typeface="+mn-ea"/>
              </a:rPr>
              <a:t>I/O</a:t>
            </a:r>
            <a:r>
              <a:rPr lang="zh-CN" altLang="en-US" dirty="0">
                <a:latin typeface="+mn-ea"/>
              </a:rPr>
              <a:t>中，要从一个文件读取数据，应用程序首先要调用操作系统函数并传送文件名，并选一个到该文件的路径来打开文件。该函数取回一个顺序号，即文件句柄（</a:t>
            </a:r>
            <a:r>
              <a:rPr lang="en-US" altLang="zh-CN" dirty="0">
                <a:latin typeface="+mn-ea"/>
              </a:rPr>
              <a:t>file handle</a:t>
            </a:r>
            <a:r>
              <a:rPr lang="zh-CN" altLang="en-US" dirty="0">
                <a:latin typeface="+mn-ea"/>
              </a:rPr>
              <a:t>），该文件句柄对于打开的文件是唯一的识别依据。要从文件中读取一块数据，应用程序需要调用函数</a:t>
            </a:r>
            <a:r>
              <a:rPr lang="en-US" altLang="zh-CN" dirty="0" err="1">
                <a:latin typeface="+mn-ea"/>
              </a:rPr>
              <a:t>ReadFile</a:t>
            </a:r>
            <a:r>
              <a:rPr lang="zh-CN" altLang="en-US" dirty="0">
                <a:latin typeface="+mn-ea"/>
              </a:rPr>
              <a:t>，并将文件句柄在内存中的地址和要拷贝的字节数传送给操作系统。当完成任务后，再通过调用系统函数来关闭该文件</a:t>
            </a:r>
            <a:r>
              <a:rPr lang="zh-CN" altLang="en-US" dirty="0" smtClean="0">
                <a:latin typeface="+mn-ea"/>
              </a:rPr>
              <a:t>。</a:t>
            </a:r>
            <a:endParaRPr lang="en-US" altLang="zh-CN" dirty="0" smtClean="0">
              <a:latin typeface="+mn-ea"/>
            </a:endParaRPr>
          </a:p>
          <a:p>
            <a:endParaRPr lang="en-US" altLang="zh-CN" dirty="0">
              <a:latin typeface="+mn-ea"/>
            </a:endParaRPr>
          </a:p>
          <a:p>
            <a:r>
              <a:rPr lang="zh-CN" altLang="en-US" b="1" dirty="0">
                <a:latin typeface="+mn-ea"/>
              </a:rPr>
              <a:t>问题阐述</a:t>
            </a:r>
            <a:r>
              <a:rPr lang="zh-CN" altLang="en-US" dirty="0">
                <a:latin typeface="+mn-ea"/>
              </a:rPr>
              <a:t>：</a:t>
            </a:r>
          </a:p>
          <a:p>
            <a:r>
              <a:rPr lang="en-US" altLang="zh-CN" b="1" dirty="0">
                <a:latin typeface="+mn-ea"/>
              </a:rPr>
              <a:t> </a:t>
            </a:r>
            <a:r>
              <a:rPr lang="en-US" altLang="zh-CN" b="1" dirty="0" smtClean="0">
                <a:latin typeface="+mn-ea"/>
              </a:rPr>
              <a:t>   </a:t>
            </a:r>
            <a:r>
              <a:rPr lang="en-US" altLang="zh-CN" dirty="0" smtClean="0">
                <a:latin typeface="+mn-ea"/>
              </a:rPr>
              <a:t>too</a:t>
            </a:r>
            <a:r>
              <a:rPr lang="en-US" altLang="zh-CN" dirty="0">
                <a:latin typeface="+mn-ea"/>
              </a:rPr>
              <a:t> many open files</a:t>
            </a:r>
            <a:r>
              <a:rPr lang="zh-CN" altLang="en-US" dirty="0">
                <a:latin typeface="+mn-ea"/>
              </a:rPr>
              <a:t>：顾名思义即打开过多文件数</a:t>
            </a:r>
            <a:r>
              <a:rPr lang="zh-CN" altLang="en-US" dirty="0" smtClean="0">
                <a:latin typeface="+mn-ea"/>
              </a:rPr>
              <a:t>。</a:t>
            </a:r>
            <a:endParaRPr lang="en-US" altLang="zh-CN" dirty="0" smtClean="0">
              <a:latin typeface="+mn-ea"/>
            </a:endParaRPr>
          </a:p>
          <a:p>
            <a:r>
              <a:rPr lang="zh-CN" altLang="en-US" dirty="0" smtClean="0">
                <a:latin typeface="+mn-ea"/>
              </a:rPr>
              <a:t>    这里</a:t>
            </a:r>
            <a:r>
              <a:rPr lang="zh-CN" altLang="en-US" dirty="0">
                <a:latin typeface="+mn-ea"/>
              </a:rPr>
              <a:t>的</a:t>
            </a:r>
            <a:r>
              <a:rPr lang="en-US" altLang="zh-CN" dirty="0">
                <a:latin typeface="+mn-ea"/>
              </a:rPr>
              <a:t>files</a:t>
            </a:r>
            <a:r>
              <a:rPr lang="zh-CN" altLang="en-US" dirty="0">
                <a:latin typeface="+mn-ea"/>
              </a:rPr>
              <a:t>不单是文件的意思，也包括打开的通讯链接</a:t>
            </a:r>
            <a:r>
              <a:rPr lang="en-US" altLang="zh-CN" dirty="0">
                <a:latin typeface="+mn-ea"/>
              </a:rPr>
              <a:t>(</a:t>
            </a:r>
            <a:r>
              <a:rPr lang="zh-CN" altLang="en-US" dirty="0" smtClean="0">
                <a:latin typeface="+mn-ea"/>
              </a:rPr>
              <a:t>比如</a:t>
            </a:r>
            <a:r>
              <a:rPr lang="en-US" altLang="zh-CN" dirty="0" smtClean="0">
                <a:latin typeface="+mn-ea"/>
              </a:rPr>
              <a:t>socket</a:t>
            </a:r>
            <a:r>
              <a:rPr lang="en-US" altLang="zh-CN" dirty="0">
                <a:latin typeface="+mn-ea"/>
              </a:rPr>
              <a:t>)</a:t>
            </a:r>
            <a:r>
              <a:rPr lang="zh-CN" altLang="en-US" dirty="0">
                <a:latin typeface="+mn-ea"/>
              </a:rPr>
              <a:t>，正在监听的端口等等，所以有时候也可以叫做句柄</a:t>
            </a:r>
            <a:r>
              <a:rPr lang="en-US" altLang="zh-CN" dirty="0" smtClean="0">
                <a:latin typeface="+mn-ea"/>
              </a:rPr>
              <a:t>(handle</a:t>
            </a:r>
            <a:r>
              <a:rPr lang="en-US" altLang="zh-CN" dirty="0">
                <a:latin typeface="+mn-ea"/>
              </a:rPr>
              <a:t>)</a:t>
            </a:r>
            <a:r>
              <a:rPr lang="zh-CN" altLang="en-US" dirty="0">
                <a:latin typeface="+mn-ea"/>
              </a:rPr>
              <a:t>，这个错误通常也可以叫做句柄数超出系统限制。</a:t>
            </a:r>
          </a:p>
          <a:p>
            <a:endParaRPr lang="zh-CN" altLang="en-US" dirty="0">
              <a:latin typeface="+mn-ea"/>
            </a:endParaRPr>
          </a:p>
          <a:p>
            <a:r>
              <a:rPr lang="zh-CN" altLang="en-US" b="1" dirty="0" smtClean="0">
                <a:latin typeface="+mn-ea"/>
              </a:rPr>
              <a:t>产生原因：</a:t>
            </a:r>
            <a:endParaRPr lang="zh-CN" altLang="en-US" b="1" dirty="0">
              <a:latin typeface="+mn-ea"/>
            </a:endParaRPr>
          </a:p>
          <a:p>
            <a:r>
              <a:rPr lang="zh-CN" altLang="en-US" dirty="0" smtClean="0">
                <a:latin typeface="+mn-ea"/>
              </a:rPr>
              <a:t>    经常在使用</a:t>
            </a:r>
            <a:r>
              <a:rPr lang="en-US" altLang="zh-CN" dirty="0" err="1" smtClean="0">
                <a:latin typeface="+mn-ea"/>
              </a:rPr>
              <a:t>linux</a:t>
            </a:r>
            <a:r>
              <a:rPr lang="zh-CN" altLang="en-US" dirty="0" smtClean="0">
                <a:latin typeface="+mn-ea"/>
              </a:rPr>
              <a:t>的时候出现，大多数</a:t>
            </a:r>
            <a:r>
              <a:rPr lang="zh-CN" altLang="en-US" dirty="0">
                <a:latin typeface="+mn-ea"/>
              </a:rPr>
              <a:t>情况是由于程序没有正常关闭一些资源引起的，所以出现这种情况，请</a:t>
            </a:r>
            <a:r>
              <a:rPr lang="zh-CN" altLang="en-US" dirty="0" smtClean="0">
                <a:latin typeface="+mn-ea"/>
              </a:rPr>
              <a:t>检查</a:t>
            </a:r>
            <a:r>
              <a:rPr lang="en-US" altLang="zh-CN" dirty="0" smtClean="0">
                <a:latin typeface="+mn-ea"/>
              </a:rPr>
              <a:t>IO</a:t>
            </a:r>
            <a:r>
              <a:rPr lang="zh-CN" altLang="en-US" dirty="0" smtClean="0">
                <a:latin typeface="+mn-ea"/>
              </a:rPr>
              <a:t>读写、</a:t>
            </a:r>
            <a:r>
              <a:rPr lang="en-US" altLang="zh-CN" dirty="0" smtClean="0">
                <a:latin typeface="+mn-ea"/>
              </a:rPr>
              <a:t>socket</a:t>
            </a:r>
            <a:r>
              <a:rPr lang="zh-CN" altLang="en-US" dirty="0">
                <a:latin typeface="+mn-ea"/>
              </a:rPr>
              <a:t>通讯等是否正常关闭</a:t>
            </a:r>
            <a:r>
              <a:rPr lang="zh-CN" altLang="en-US" dirty="0" smtClean="0">
                <a:latin typeface="+mn-ea"/>
              </a:rPr>
              <a:t>。</a:t>
            </a:r>
            <a:r>
              <a:rPr lang="en-US" altLang="zh-CN" dirty="0" smtClean="0">
                <a:latin typeface="+mn-ea"/>
              </a:rPr>
              <a:t>Linux</a:t>
            </a:r>
            <a:r>
              <a:rPr lang="zh-CN" altLang="en-US" dirty="0">
                <a:latin typeface="+mn-ea"/>
              </a:rPr>
              <a:t>是有文件句柄限制的</a:t>
            </a:r>
            <a:r>
              <a:rPr lang="zh-CN" altLang="en-US" dirty="0" smtClean="0">
                <a:latin typeface="+mn-ea"/>
              </a:rPr>
              <a:t>，默认一般都是</a:t>
            </a:r>
            <a:r>
              <a:rPr lang="en-US" altLang="zh-CN" dirty="0" smtClean="0">
                <a:latin typeface="+mn-ea"/>
              </a:rPr>
              <a:t>1024</a:t>
            </a:r>
            <a:r>
              <a:rPr lang="zh-CN" altLang="en-US" dirty="0" smtClean="0">
                <a:latin typeface="+mn-ea"/>
              </a:rPr>
              <a:t>。</a:t>
            </a:r>
            <a:endParaRPr lang="en-US" altLang="zh-CN" dirty="0" smtClean="0">
              <a:latin typeface="+mn-ea"/>
            </a:endParaRPr>
          </a:p>
          <a:p>
            <a:endParaRPr lang="en-US" altLang="zh-CN" dirty="0" smtClean="0">
              <a:latin typeface="+mn-ea"/>
            </a:endParaRPr>
          </a:p>
          <a:p>
            <a:endParaRPr lang="en-US" altLang="zh-CN" dirty="0" smtClean="0">
              <a:latin typeface="+mn-ea"/>
            </a:endParaRPr>
          </a:p>
          <a:p>
            <a:endParaRPr lang="zh-CN" altLang="en-US" dirty="0">
              <a:latin typeface="+mn-ea"/>
            </a:endParaRPr>
          </a:p>
          <a:p>
            <a:r>
              <a:rPr lang="zh-CN" altLang="en-US" dirty="0" smtClean="0"/>
              <a:t>分析</a:t>
            </a:r>
            <a:r>
              <a:rPr lang="zh-CN" altLang="en-US" dirty="0"/>
              <a:t>句柄数，查找</a:t>
            </a:r>
            <a:r>
              <a:rPr lang="zh-CN" altLang="en-US" dirty="0" smtClean="0"/>
              <a:t>原因，需要用到</a:t>
            </a:r>
            <a:r>
              <a:rPr lang="en-US" altLang="zh-CN" dirty="0" err="1" smtClean="0"/>
              <a:t>lsof</a:t>
            </a:r>
            <a:r>
              <a:rPr lang="zh-CN" altLang="en-US" dirty="0" smtClean="0"/>
              <a:t>这个命令</a:t>
            </a:r>
          </a:p>
          <a:p>
            <a:r>
              <a:rPr lang="zh-CN" altLang="en-US" dirty="0" smtClean="0"/>
              <a:t>（</a:t>
            </a:r>
            <a:r>
              <a:rPr lang="en-US" altLang="zh-CN" dirty="0" smtClean="0"/>
              <a:t>1</a:t>
            </a:r>
            <a:r>
              <a:rPr lang="zh-CN" altLang="en-US" dirty="0" smtClean="0"/>
              <a:t>）统计各进程打开句柄数：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$2}'|</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2</a:t>
            </a:r>
            <a:r>
              <a:rPr lang="zh-CN" altLang="en-US" dirty="0" smtClean="0"/>
              <a:t>）统计各用户打开句柄数：</a:t>
            </a:r>
            <a:r>
              <a:rPr lang="en-US" altLang="zh-CN" dirty="0" smtClean="0"/>
              <a:t> </a:t>
            </a:r>
            <a:r>
              <a:rPr lang="en-US" altLang="zh-CN" dirty="0"/>
              <a:t>/</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smtClean="0"/>
              <a:t>-</a:t>
            </a:r>
            <a:r>
              <a:rPr lang="en-US" altLang="zh-CN" dirty="0" err="1" smtClean="0"/>
              <a:t>n|awk</a:t>
            </a:r>
            <a:r>
              <a:rPr lang="en-US" altLang="zh-CN" dirty="0" smtClean="0"/>
              <a:t> '{print $3}'|</a:t>
            </a:r>
            <a:r>
              <a:rPr lang="en-US" altLang="zh-CN" dirty="0" err="1" smtClean="0"/>
              <a:t>sort|uniq</a:t>
            </a:r>
            <a:r>
              <a:rPr lang="en-US" altLang="zh-CN" dirty="0" smtClean="0"/>
              <a:t> -</a:t>
            </a:r>
            <a:r>
              <a:rPr lang="en-US" altLang="zh-CN" dirty="0" err="1" smtClean="0"/>
              <a:t>c|sort</a:t>
            </a:r>
            <a:r>
              <a:rPr lang="en-US" altLang="zh-CN" dirty="0" smtClean="0"/>
              <a:t> -</a:t>
            </a:r>
            <a:r>
              <a:rPr lang="en-US" altLang="zh-CN" dirty="0" err="1" smtClean="0"/>
              <a:t>nr|more</a:t>
            </a:r>
            <a:r>
              <a:rPr lang="en-US" altLang="zh-CN" dirty="0" smtClean="0"/>
              <a:t> </a:t>
            </a:r>
          </a:p>
          <a:p>
            <a:r>
              <a:rPr lang="zh-CN" altLang="en-US" dirty="0" smtClean="0"/>
              <a:t>（</a:t>
            </a:r>
            <a:r>
              <a:rPr lang="en-US" altLang="zh-CN" dirty="0" smtClean="0"/>
              <a:t>3</a:t>
            </a:r>
            <a:r>
              <a:rPr lang="zh-CN" altLang="en-US" dirty="0" smtClean="0"/>
              <a:t>）统计各命令打开句柄数：</a:t>
            </a:r>
            <a:r>
              <a:rPr lang="en-US" altLang="zh-CN" dirty="0"/>
              <a:t> /</a:t>
            </a:r>
            <a:r>
              <a:rPr lang="en-US" altLang="zh-CN" dirty="0" err="1"/>
              <a:t>usr</a:t>
            </a:r>
            <a:r>
              <a:rPr lang="en-US" altLang="zh-CN" dirty="0"/>
              <a:t>/</a:t>
            </a:r>
            <a:r>
              <a:rPr lang="en-US" altLang="zh-CN" dirty="0" err="1"/>
              <a:t>sbin</a:t>
            </a:r>
            <a:r>
              <a:rPr lang="en-US" altLang="zh-CN" dirty="0"/>
              <a:t>/</a:t>
            </a:r>
            <a:r>
              <a:rPr lang="en-US" altLang="zh-CN" dirty="0" err="1"/>
              <a:t>lsof</a:t>
            </a:r>
            <a:r>
              <a:rPr lang="en-US" altLang="zh-CN" dirty="0"/>
              <a:t> -</a:t>
            </a:r>
            <a:r>
              <a:rPr lang="en-US" altLang="zh-CN" dirty="0" err="1"/>
              <a:t>n|awk</a:t>
            </a:r>
            <a:r>
              <a:rPr lang="en-US" altLang="zh-CN" dirty="0"/>
              <a:t> '{print </a:t>
            </a:r>
            <a:r>
              <a:rPr lang="en-US" altLang="zh-CN" dirty="0" smtClean="0"/>
              <a:t>$1}'|</a:t>
            </a:r>
            <a:r>
              <a:rPr lang="en-US" altLang="zh-CN" dirty="0" err="1"/>
              <a:t>sort|uniq</a:t>
            </a:r>
            <a:r>
              <a:rPr lang="en-US" altLang="zh-CN" dirty="0"/>
              <a:t> -</a:t>
            </a:r>
            <a:r>
              <a:rPr lang="en-US" altLang="zh-CN" dirty="0" err="1"/>
              <a:t>c|sort</a:t>
            </a:r>
            <a:r>
              <a:rPr lang="en-US" altLang="zh-CN" dirty="0"/>
              <a:t> -</a:t>
            </a:r>
            <a:r>
              <a:rPr lang="en-US" altLang="zh-CN" dirty="0" err="1"/>
              <a:t>nr|more</a:t>
            </a:r>
            <a:r>
              <a:rPr lang="en-US" altLang="zh-CN" dirty="0"/>
              <a:t> </a:t>
            </a:r>
            <a:endParaRPr lang="en-US" altLang="zh-CN" dirty="0" smtClean="0"/>
          </a:p>
          <a:p>
            <a:r>
              <a:rPr lang="zh-CN" altLang="en-US" dirty="0" smtClean="0"/>
              <a:t>（</a:t>
            </a:r>
            <a:r>
              <a:rPr lang="en-US" altLang="zh-CN" dirty="0"/>
              <a:t>3</a:t>
            </a:r>
            <a:r>
              <a:rPr lang="zh-CN" altLang="en-US" dirty="0" smtClean="0"/>
              <a:t>）</a:t>
            </a:r>
            <a:r>
              <a:rPr lang="en-US" altLang="zh-CN" dirty="0" err="1" smtClean="0"/>
              <a:t>ulimit</a:t>
            </a:r>
            <a:r>
              <a:rPr lang="en-US" altLang="zh-CN" dirty="0"/>
              <a:t> </a:t>
            </a:r>
            <a:r>
              <a:rPr lang="en-US" altLang="zh-CN" dirty="0" smtClean="0"/>
              <a:t>-n</a:t>
            </a:r>
            <a:r>
              <a:rPr lang="en-US" altLang="zh-CN" dirty="0"/>
              <a:t> </a:t>
            </a:r>
            <a:r>
              <a:rPr lang="zh-CN" altLang="en-US" dirty="0"/>
              <a:t>来查看当前用户句柄数限制</a:t>
            </a:r>
            <a:endParaRPr lang="zh-CN" altLang="en-US" dirty="0">
              <a:latin typeface="+mn-ea"/>
            </a:endParaRPr>
          </a:p>
        </p:txBody>
      </p:sp>
    </p:spTree>
    <p:extLst>
      <p:ext uri="{BB962C8B-B14F-4D97-AF65-F5344CB8AC3E}">
        <p14:creationId xmlns:p14="http://schemas.microsoft.com/office/powerpoint/2010/main" val="308059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6417" y="199734"/>
            <a:ext cx="4847766" cy="523220"/>
          </a:xfrm>
          <a:prstGeom prst="rect">
            <a:avLst/>
          </a:prstGeom>
        </p:spPr>
        <p:txBody>
          <a:bodyPr wrap="square">
            <a:spAutoFit/>
          </a:bodyPr>
          <a:lstStyle/>
          <a:p>
            <a:r>
              <a:rPr lang="en-US" altLang="zh-CN" sz="2800" b="1" dirty="0" smtClean="0">
                <a:latin typeface="+mn-ea"/>
              </a:rPr>
              <a:t>2</a:t>
            </a:r>
            <a:r>
              <a:rPr lang="zh-CN" altLang="en-US" sz="2800" b="1" dirty="0" smtClean="0">
                <a:latin typeface="+mn-ea"/>
              </a:rPr>
              <a:t>、</a:t>
            </a:r>
            <a:r>
              <a:rPr lang="en-US" altLang="zh-CN" sz="2800" b="1" dirty="0" smtClean="0">
                <a:latin typeface="+mn-ea"/>
              </a:rPr>
              <a:t>Unix</a:t>
            </a:r>
            <a:r>
              <a:rPr lang="zh-CN" altLang="en-US" sz="2800" b="1" dirty="0">
                <a:latin typeface="+mn-ea"/>
              </a:rPr>
              <a:t>网络编程</a:t>
            </a:r>
            <a:r>
              <a:rPr lang="en-US" altLang="zh-CN" sz="2800" b="1" dirty="0">
                <a:latin typeface="+mn-ea"/>
              </a:rPr>
              <a:t>5</a:t>
            </a:r>
            <a:r>
              <a:rPr lang="zh-CN" altLang="en-US" sz="2800" b="1" dirty="0">
                <a:latin typeface="+mn-ea"/>
              </a:rPr>
              <a:t>种</a:t>
            </a:r>
            <a:r>
              <a:rPr lang="en-US" altLang="zh-CN" sz="2800" b="1" dirty="0">
                <a:latin typeface="+mn-ea"/>
              </a:rPr>
              <a:t>I/O</a:t>
            </a:r>
            <a:r>
              <a:rPr lang="zh-CN" altLang="en-US" sz="2800" b="1" dirty="0">
                <a:latin typeface="+mn-ea"/>
              </a:rPr>
              <a:t>模型</a:t>
            </a:r>
          </a:p>
        </p:txBody>
      </p:sp>
      <p:sp>
        <p:nvSpPr>
          <p:cNvPr id="6" name="矩形 5"/>
          <p:cNvSpPr/>
          <p:nvPr/>
        </p:nvSpPr>
        <p:spPr>
          <a:xfrm>
            <a:off x="312794" y="5441560"/>
            <a:ext cx="11467726" cy="646331"/>
          </a:xfrm>
          <a:prstGeom prst="rect">
            <a:avLst/>
          </a:prstGeom>
        </p:spPr>
        <p:txBody>
          <a:bodyPr wrap="square">
            <a:spAutoFit/>
          </a:bodyPr>
          <a:lstStyle/>
          <a:p>
            <a:r>
              <a:rPr lang="zh-CN" altLang="en-US" b="1" dirty="0"/>
              <a:t>阻塞</a:t>
            </a:r>
            <a:r>
              <a:rPr lang="en-US" altLang="zh-CN" b="1" dirty="0"/>
              <a:t>I/O(blocking I/O</a:t>
            </a:r>
            <a:r>
              <a:rPr lang="zh-CN" altLang="en-US" b="1" dirty="0"/>
              <a:t>）模型</a:t>
            </a:r>
            <a:r>
              <a:rPr lang="zh-CN" altLang="en-US" dirty="0"/>
              <a:t>，进程调用</a:t>
            </a:r>
            <a:r>
              <a:rPr lang="en-US" altLang="zh-CN" dirty="0" err="1"/>
              <a:t>recvfrom</a:t>
            </a:r>
            <a:r>
              <a:rPr lang="zh-CN" altLang="en-US" dirty="0"/>
              <a:t>，其系统调用直到数据报到达且被拷贝到应用进程的缓冲区中或者发生错误才返回。进程从调用</a:t>
            </a:r>
            <a:r>
              <a:rPr lang="en-US" altLang="zh-CN" dirty="0" err="1"/>
              <a:t>recvfrom</a:t>
            </a:r>
            <a:r>
              <a:rPr lang="zh-CN" altLang="en-US" dirty="0"/>
              <a:t>开始到它返回的整段时间内是被阻塞的。</a:t>
            </a:r>
          </a:p>
        </p:txBody>
      </p:sp>
      <p:sp>
        <p:nvSpPr>
          <p:cNvPr id="2" name="矩形 1"/>
          <p:cNvSpPr/>
          <p:nvPr/>
        </p:nvSpPr>
        <p:spPr>
          <a:xfrm>
            <a:off x="312794" y="6087891"/>
            <a:ext cx="8073560" cy="738664"/>
          </a:xfrm>
          <a:prstGeom prst="rect">
            <a:avLst/>
          </a:prstGeom>
        </p:spPr>
        <p:txBody>
          <a:bodyPr wrap="square">
            <a:spAutoFit/>
          </a:bodyPr>
          <a:lstStyle/>
          <a:p>
            <a:r>
              <a:rPr lang="zh-CN" altLang="en-US" sz="1400" dirty="0"/>
              <a:t>来源</a:t>
            </a:r>
            <a:r>
              <a:rPr lang="zh-CN" altLang="en-US" sz="1400" dirty="0" smtClean="0"/>
              <a:t>：</a:t>
            </a:r>
            <a:r>
              <a:rPr lang="en-US" altLang="zh-CN" sz="1400" dirty="0" smtClean="0"/>
              <a:t>《</a:t>
            </a:r>
            <a:r>
              <a:rPr lang="en-US" altLang="zh-CN" sz="1400" dirty="0"/>
              <a:t>UNIX</a:t>
            </a:r>
            <a:r>
              <a:rPr lang="zh-CN" altLang="en-US" sz="1400" dirty="0"/>
              <a:t>网络编程：卷一</a:t>
            </a:r>
            <a:r>
              <a:rPr lang="en-US" altLang="zh-CN" sz="1400" dirty="0"/>
              <a:t>》</a:t>
            </a:r>
            <a:r>
              <a:rPr lang="zh-CN" altLang="en-US" sz="1400" dirty="0"/>
              <a:t>第六章</a:t>
            </a:r>
            <a:r>
              <a:rPr lang="en-US" altLang="zh-CN" sz="1400" dirty="0"/>
              <a:t>——I/O</a:t>
            </a:r>
            <a:r>
              <a:rPr lang="zh-CN" altLang="en-US" sz="1400" dirty="0" smtClean="0"/>
              <a:t>复用</a:t>
            </a:r>
            <a:endParaRPr lang="en-US" altLang="zh-CN" sz="1400" dirty="0" smtClean="0"/>
          </a:p>
          <a:p>
            <a:r>
              <a:rPr lang="zh-CN" altLang="en-US" sz="1400" dirty="0"/>
              <a:t>博客：</a:t>
            </a:r>
            <a:r>
              <a:rPr lang="en-US" altLang="zh-CN" sz="1400" dirty="0" smtClean="0">
                <a:hlinkClick r:id="rId3"/>
              </a:rPr>
              <a:t>https</a:t>
            </a:r>
            <a:r>
              <a:rPr lang="en-US" altLang="zh-CN" sz="1400" dirty="0">
                <a:hlinkClick r:id="rId3"/>
              </a:rPr>
              <a:t>://</a:t>
            </a:r>
            <a:r>
              <a:rPr lang="en-US" altLang="zh-CN" sz="1400" dirty="0" smtClean="0">
                <a:hlinkClick r:id="rId3"/>
              </a:rPr>
              <a:t>www.cnblogs.com/diegodu/p/6823855.html</a:t>
            </a:r>
            <a:endParaRPr lang="en-US" altLang="zh-CN" sz="1400" dirty="0" smtClean="0"/>
          </a:p>
          <a:p>
            <a:r>
              <a:rPr lang="zh-CN" altLang="en-US" sz="1400" dirty="0" smtClean="0"/>
              <a:t>简书：</a:t>
            </a:r>
            <a:r>
              <a:rPr lang="en-US" altLang="zh-CN" sz="1400" dirty="0">
                <a:hlinkClick r:id="rId4"/>
              </a:rPr>
              <a:t>https://www.jianshu.com/p/07d3d421a877</a:t>
            </a:r>
            <a:endParaRPr lang="zh-CN" altLang="en-US" sz="1400" dirty="0"/>
          </a:p>
        </p:txBody>
      </p:sp>
      <p:pic>
        <p:nvPicPr>
          <p:cNvPr id="3" name="Picture 2" descr="é»å¡I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717" y="798960"/>
            <a:ext cx="8199636" cy="440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69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1675</TotalTime>
  <Words>1663</Words>
  <Application>Microsoft Office PowerPoint</Application>
  <PresentationFormat>宽屏</PresentationFormat>
  <Paragraphs>161</Paragraphs>
  <Slides>24</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 Unicode MS</vt:lpstr>
      <vt:lpstr>宋体</vt:lpstr>
      <vt:lpstr>Arial</vt:lpstr>
      <vt:lpstr>Calibri</vt:lpstr>
      <vt:lpstr>Calibri Light</vt:lpstr>
      <vt:lpstr>Verdana</vt:lpstr>
      <vt:lpstr>Office 主题</vt:lpstr>
      <vt:lpstr>Netty入门指南</vt:lpstr>
      <vt:lpstr>知识来源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Netty入门指南</dc:title>
  <dc:creator>zhang yd</dc:creator>
  <cp:lastModifiedBy>zhang yd</cp:lastModifiedBy>
  <cp:revision>495</cp:revision>
  <dcterms:created xsi:type="dcterms:W3CDTF">2019-08-22T17:14:12Z</dcterms:created>
  <dcterms:modified xsi:type="dcterms:W3CDTF">2019-10-23T15:23:10Z</dcterms:modified>
</cp:coreProperties>
</file>