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实验一：基于</a:t>
            </a:r>
            <a:r>
              <a:rPr lang="en-US" altLang="zh-CN"/>
              <a:t>CNN</a:t>
            </a:r>
            <a:r>
              <a:rPr lang="zh-CN" altLang="en-US"/>
              <a:t>的手写数字识别实验报告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张叶浩</a:t>
            </a:r>
            <a:r>
              <a:rPr lang="en-US" altLang="zh-CN"/>
              <a:t>	202428010315039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+mn-ea"/>
                <a:cs typeface="+mn-ea"/>
                <a:sym typeface="+mn-ea"/>
              </a:rPr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3765" cy="3692525"/>
          </a:xfrm>
        </p:spPr>
        <p:txBody>
          <a:bodyPr>
            <a:normAutofit lnSpcReduction="10000"/>
          </a:bodyPr>
          <a:p>
            <a:pPr marL="0" indent="0">
              <a:lnSpc>
                <a:spcPct val="120000"/>
              </a:lnSpc>
              <a:buNone/>
            </a:pPr>
            <a:r>
              <a:rPr lang="en-US" altLang="zh-CN" sz="2000">
                <a:latin typeface="+mn-ea"/>
                <a:cs typeface="+mn-ea"/>
              </a:rPr>
              <a:t>1. </a:t>
            </a:r>
            <a:r>
              <a:rPr lang="zh-CN" altLang="en-US" sz="2000">
                <a:latin typeface="+mn-ea"/>
                <a:cs typeface="+mn-ea"/>
              </a:rPr>
              <a:t>成果：设计的</a:t>
            </a:r>
            <a:r>
              <a:rPr lang="en-US" altLang="zh-CN" sz="2000">
                <a:latin typeface="+mn-ea"/>
                <a:cs typeface="+mn-ea"/>
              </a:rPr>
              <a:t>CNN</a:t>
            </a:r>
            <a:r>
              <a:rPr lang="zh-CN" altLang="en-US" sz="2000">
                <a:latin typeface="+mn-ea"/>
                <a:cs typeface="+mn-ea"/>
              </a:rPr>
              <a:t>模型在</a:t>
            </a:r>
            <a:r>
              <a:rPr lang="en-US" altLang="zh-CN" sz="2000">
                <a:latin typeface="+mn-ea"/>
                <a:cs typeface="+mn-ea"/>
              </a:rPr>
              <a:t>MNIST</a:t>
            </a:r>
            <a:r>
              <a:rPr lang="zh-CN" altLang="en-US" sz="2000">
                <a:latin typeface="+mn-ea"/>
                <a:cs typeface="+mn-ea"/>
              </a:rPr>
              <a:t>数据集上表现优异，测试准确率超过</a:t>
            </a:r>
            <a:r>
              <a:rPr lang="en-US" altLang="zh-CN" sz="2000">
                <a:latin typeface="+mn-ea"/>
                <a:cs typeface="+mn-ea"/>
              </a:rPr>
              <a:t>98%</a:t>
            </a:r>
            <a:r>
              <a:rPr lang="zh-CN" altLang="en-US" sz="2000">
                <a:latin typeface="+mn-ea"/>
                <a:cs typeface="+mn-ea"/>
              </a:rPr>
              <a:t>，验证了网络结构的有效性。</a:t>
            </a:r>
            <a:endParaRPr lang="zh-CN" altLang="en-US" sz="2000">
              <a:latin typeface="+mn-ea"/>
              <a:cs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>
                <a:latin typeface="+mn-ea"/>
                <a:cs typeface="+mn-ea"/>
              </a:rPr>
              <a:t>2. </a:t>
            </a:r>
            <a:r>
              <a:rPr lang="zh-CN" altLang="en-US" sz="2000">
                <a:latin typeface="+mn-ea"/>
                <a:cs typeface="+mn-ea"/>
              </a:rPr>
              <a:t>改进方向：</a:t>
            </a:r>
            <a:endParaRPr lang="zh-CN" altLang="en-US" sz="2000">
              <a:latin typeface="+mn-ea"/>
              <a:cs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>
                <a:latin typeface="+mn-ea"/>
                <a:cs typeface="+mn-ea"/>
              </a:rPr>
              <a:t>    - </a:t>
            </a:r>
            <a:r>
              <a:rPr lang="zh-CN" altLang="en-US" sz="2000">
                <a:latin typeface="+mn-ea"/>
                <a:cs typeface="+mn-ea"/>
              </a:rPr>
              <a:t>尝试使用最大池化（</a:t>
            </a:r>
            <a:r>
              <a:rPr lang="en-US" altLang="zh-CN" sz="2000">
                <a:latin typeface="+mn-ea"/>
                <a:cs typeface="+mn-ea"/>
              </a:rPr>
              <a:t>MaxPool2d</a:t>
            </a:r>
            <a:r>
              <a:rPr lang="zh-CN" altLang="en-US" sz="2000">
                <a:latin typeface="+mn-ea"/>
                <a:cs typeface="+mn-ea"/>
              </a:rPr>
              <a:t>）对比性能差异。</a:t>
            </a:r>
            <a:endParaRPr lang="zh-CN" altLang="en-US" sz="2000">
              <a:latin typeface="+mn-ea"/>
              <a:cs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>
                <a:latin typeface="+mn-ea"/>
                <a:cs typeface="+mn-ea"/>
              </a:rPr>
              <a:t>    - </a:t>
            </a:r>
            <a:r>
              <a:rPr lang="zh-CN" altLang="en-US" sz="2000">
                <a:latin typeface="+mn-ea"/>
                <a:cs typeface="+mn-ea"/>
              </a:rPr>
              <a:t>引入数据增强（如旋转、平移）提升模型鲁棒性。</a:t>
            </a:r>
            <a:endParaRPr lang="zh-CN" altLang="en-US" sz="2000">
              <a:latin typeface="+mn-ea"/>
              <a:cs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>
                <a:latin typeface="+mn-ea"/>
                <a:cs typeface="+mn-ea"/>
              </a:rPr>
              <a:t>    - </a:t>
            </a:r>
            <a:r>
              <a:rPr lang="zh-CN" altLang="en-US" sz="2000">
                <a:latin typeface="+mn-ea"/>
                <a:cs typeface="+mn-ea"/>
              </a:rPr>
              <a:t>调整学习率调度策略（如余弦退火）进一步优化收敛速度。</a:t>
            </a:r>
            <a:endParaRPr lang="zh-CN" altLang="en-US" sz="2000">
              <a:latin typeface="+mn-ea"/>
              <a:cs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>
                <a:latin typeface="+mn-ea"/>
                <a:cs typeface="+mn-ea"/>
              </a:rPr>
              <a:t>3. </a:t>
            </a:r>
            <a:r>
              <a:rPr lang="zh-CN" altLang="en-US" sz="2000">
                <a:latin typeface="+mn-ea"/>
                <a:cs typeface="+mn-ea"/>
              </a:rPr>
              <a:t>扩展应用：本模型可迁移至其他图像分类任务，通过调整输入尺寸和输出类别数适配不同场景。</a:t>
            </a:r>
            <a:endParaRPr lang="zh-CN" altLang="en-US" sz="20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37870"/>
            <a:ext cx="10515600" cy="518795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2000">
                <a:latin typeface="+mn-ea"/>
                <a:cs typeface="+mn-ea"/>
              </a:rPr>
              <a:t>概述</a:t>
            </a:r>
            <a:endParaRPr lang="en-US" altLang="zh-CN" sz="20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+mn-ea"/>
                <a:cs typeface="+mn-ea"/>
              </a:rPr>
              <a:t>任务描述</a:t>
            </a:r>
            <a:endParaRPr lang="zh-CN" altLang="en-US" sz="20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+mn-ea"/>
                <a:cs typeface="+mn-ea"/>
              </a:rPr>
              <a:t>​</a:t>
            </a:r>
            <a:r>
              <a:rPr lang="zh-CN" altLang="en-US" sz="2000">
                <a:latin typeface="+mn-ea"/>
                <a:cs typeface="+mn-ea"/>
              </a:rPr>
              <a:t>本实验的目标是实现一个卷积神经网络</a:t>
            </a:r>
            <a:r>
              <a:rPr lang="en-US" altLang="zh-CN" sz="2000">
                <a:latin typeface="+mn-ea"/>
                <a:cs typeface="+mn-ea"/>
              </a:rPr>
              <a:t>(</a:t>
            </a:r>
            <a:r>
              <a:rPr lang="en-US" altLang="zh-CN" sz="2000">
                <a:latin typeface="+mn-ea"/>
                <a:cs typeface="+mn-ea"/>
              </a:rPr>
              <a:t>CNN)</a:t>
            </a:r>
            <a:r>
              <a:rPr lang="zh-CN" altLang="en-US" sz="2000">
                <a:latin typeface="+mn-ea"/>
                <a:cs typeface="+mn-ea"/>
              </a:rPr>
              <a:t>，用于对</a:t>
            </a:r>
            <a:r>
              <a:rPr lang="en-US" altLang="zh-CN" sz="2000">
                <a:latin typeface="+mn-ea"/>
                <a:cs typeface="+mn-ea"/>
              </a:rPr>
              <a:t>MNIST</a:t>
            </a:r>
            <a:r>
              <a:rPr lang="zh-CN" altLang="en-US" sz="2000">
                <a:latin typeface="+mn-ea"/>
                <a:cs typeface="+mn-ea"/>
              </a:rPr>
              <a:t>手写数字数据集进行分类。该数据集包含</a:t>
            </a:r>
            <a:r>
              <a:rPr lang="en-US" altLang="zh-CN" sz="2000">
                <a:latin typeface="+mn-ea"/>
                <a:cs typeface="+mn-ea"/>
              </a:rPr>
              <a:t>0-9</a:t>
            </a:r>
            <a:r>
              <a:rPr lang="zh-CN" altLang="en-US" sz="2000">
                <a:latin typeface="+mn-ea"/>
                <a:cs typeface="+mn-ea"/>
              </a:rPr>
              <a:t>共</a:t>
            </a:r>
            <a:r>
              <a:rPr lang="en-US" altLang="zh-CN" sz="2000">
                <a:latin typeface="+mn-ea"/>
                <a:cs typeface="+mn-ea"/>
              </a:rPr>
              <a:t>10</a:t>
            </a:r>
            <a:r>
              <a:rPr lang="zh-CN" altLang="en-US" sz="2000">
                <a:latin typeface="+mn-ea"/>
                <a:cs typeface="+mn-ea"/>
              </a:rPr>
              <a:t>类手写数字图像，</a:t>
            </a:r>
            <a:r>
              <a:rPr lang="en-US" altLang="zh-CN" sz="2000">
                <a:latin typeface="+mn-ea"/>
                <a:cs typeface="+mn-ea"/>
              </a:rPr>
              <a:t>	</a:t>
            </a:r>
            <a:r>
              <a:rPr lang="zh-CN" altLang="en-US" sz="2000">
                <a:latin typeface="+mn-ea"/>
                <a:cs typeface="+mn-ea"/>
              </a:rPr>
              <a:t>要求模型能够准确识别输入图像对应的数字类别。</a:t>
            </a:r>
            <a:endParaRPr lang="zh-CN" altLang="en-US" sz="2000">
              <a:latin typeface="+mn-ea"/>
              <a:cs typeface="+mn-ea"/>
            </a:endParaRPr>
          </a:p>
          <a:p>
            <a:pPr marL="0" indent="0">
              <a:buNone/>
            </a:pPr>
            <a:endParaRPr lang="en-US" altLang="zh-CN" sz="20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+mn-ea"/>
                <a:cs typeface="+mn-ea"/>
              </a:rPr>
              <a:t>数据集</a:t>
            </a:r>
            <a:endParaRPr lang="en-US" altLang="zh-CN" sz="20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+mn-ea"/>
                <a:cs typeface="+mn-ea"/>
              </a:rPr>
              <a:t>MNIST</a:t>
            </a:r>
            <a:r>
              <a:rPr lang="zh-CN" altLang="en-US" sz="2000">
                <a:latin typeface="+mn-ea"/>
                <a:cs typeface="+mn-ea"/>
              </a:rPr>
              <a:t>数据集：包含</a:t>
            </a:r>
            <a:r>
              <a:rPr lang="en-US" altLang="zh-CN" sz="2000">
                <a:latin typeface="+mn-ea"/>
                <a:cs typeface="+mn-ea"/>
              </a:rPr>
              <a:t>60,000</a:t>
            </a:r>
            <a:r>
              <a:rPr lang="zh-CN" altLang="en-US" sz="2000">
                <a:latin typeface="+mn-ea"/>
                <a:cs typeface="+mn-ea"/>
              </a:rPr>
              <a:t>张训练图像和</a:t>
            </a:r>
            <a:r>
              <a:rPr lang="en-US" altLang="zh-CN" sz="2000">
                <a:latin typeface="+mn-ea"/>
                <a:cs typeface="+mn-ea"/>
              </a:rPr>
              <a:t>10,000</a:t>
            </a:r>
            <a:r>
              <a:rPr lang="zh-CN" altLang="en-US" sz="2000">
                <a:latin typeface="+mn-ea"/>
                <a:cs typeface="+mn-ea"/>
              </a:rPr>
              <a:t>张测试图像，每张图像为</a:t>
            </a:r>
            <a:r>
              <a:rPr lang="en-US" altLang="zh-CN" sz="2000">
                <a:latin typeface="+mn-ea"/>
                <a:cs typeface="+mn-ea"/>
              </a:rPr>
              <a:t>28</a:t>
            </a:r>
            <a:r>
              <a:rPr lang="en-US" altLang="en-US" sz="2000">
                <a:latin typeface="+mn-ea"/>
                <a:cs typeface="+mn-ea"/>
              </a:rPr>
              <a:t>×</a:t>
            </a:r>
            <a:r>
              <a:rPr lang="en-US" altLang="zh-CN" sz="2000">
                <a:latin typeface="+mn-ea"/>
                <a:cs typeface="+mn-ea"/>
              </a:rPr>
              <a:t>28</a:t>
            </a:r>
            <a:r>
              <a:rPr lang="zh-CN" altLang="en-US" sz="2000">
                <a:latin typeface="+mn-ea"/>
                <a:cs typeface="+mn-ea"/>
              </a:rPr>
              <a:t>像素的灰度图。</a:t>
            </a:r>
            <a:endParaRPr lang="zh-CN" altLang="en-US" sz="20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+mn-ea"/>
                <a:cs typeface="+mn-ea"/>
              </a:rPr>
              <a:t>预处理：图像被归一化为</a:t>
            </a:r>
            <a:r>
              <a:rPr lang="en-US" altLang="zh-CN" sz="2000">
                <a:latin typeface="+mn-ea"/>
                <a:cs typeface="+mn-ea"/>
              </a:rPr>
              <a:t>[0,1]</a:t>
            </a:r>
            <a:r>
              <a:rPr lang="zh-CN" altLang="en-US" sz="2000">
                <a:latin typeface="+mn-ea"/>
                <a:cs typeface="+mn-ea"/>
              </a:rPr>
              <a:t>范围，并通过</a:t>
            </a:r>
            <a:r>
              <a:rPr lang="en-US" altLang="zh-CN" sz="2000">
                <a:latin typeface="+mn-ea"/>
                <a:cs typeface="+mn-ea"/>
              </a:rPr>
              <a:t>Reshape</a:t>
            </a:r>
            <a:r>
              <a:rPr lang="zh-CN" altLang="en-US" sz="2000">
                <a:latin typeface="+mn-ea"/>
                <a:cs typeface="+mn-ea"/>
              </a:rPr>
              <a:t>操作调整为</a:t>
            </a:r>
            <a:r>
              <a:rPr lang="en-US" altLang="zh-CN" sz="2000">
                <a:latin typeface="+mn-ea"/>
                <a:cs typeface="+mn-ea"/>
              </a:rPr>
              <a:t>(1,28,28)</a:t>
            </a:r>
            <a:r>
              <a:rPr lang="zh-CN" altLang="en-US" sz="2000">
                <a:latin typeface="+mn-ea"/>
                <a:cs typeface="+mn-ea"/>
              </a:rPr>
              <a:t>的张量格式以适应卷积层输入。</a:t>
            </a:r>
            <a:endParaRPr lang="zh-CN" altLang="en-US" sz="2000">
              <a:latin typeface="+mn-ea"/>
              <a:cs typeface="+mn-ea"/>
            </a:endParaRPr>
          </a:p>
          <a:p>
            <a:pPr marL="0" indent="0">
              <a:buNone/>
            </a:pPr>
            <a:endParaRPr lang="en-US" altLang="zh-CN" sz="20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zh-CN" altLang="en-US" sz="2000">
                <a:latin typeface="+mn-ea"/>
                <a:cs typeface="+mn-ea"/>
              </a:rPr>
              <a:t>解决方案</a:t>
            </a:r>
            <a:endParaRPr lang="en-US" altLang="zh-CN" sz="2000">
              <a:latin typeface="+mn-ea"/>
              <a:cs typeface="+mn-ea"/>
            </a:endParaRPr>
          </a:p>
          <a:p>
            <a:pPr marL="0" indent="0">
              <a:buNone/>
            </a:pPr>
            <a:r>
              <a:rPr lang="en-US" altLang="zh-CN" sz="2000">
                <a:latin typeface="+mn-ea"/>
                <a:cs typeface="+mn-ea"/>
              </a:rPr>
              <a:t>​</a:t>
            </a:r>
            <a:r>
              <a:rPr lang="zh-CN" altLang="en-US" sz="2000">
                <a:latin typeface="+mn-ea"/>
                <a:cs typeface="+mn-ea"/>
              </a:rPr>
              <a:t>设计了一个类似</a:t>
            </a:r>
            <a:r>
              <a:rPr lang="en-US" altLang="zh-CN" sz="2000">
                <a:latin typeface="+mn-ea"/>
                <a:cs typeface="+mn-ea"/>
              </a:rPr>
              <a:t>LeNet</a:t>
            </a:r>
            <a:r>
              <a:rPr lang="zh-CN" altLang="en-US" sz="2000">
                <a:latin typeface="+mn-ea"/>
                <a:cs typeface="+mn-ea"/>
              </a:rPr>
              <a:t>的卷积神经网络，包含卷积层、激活函数、池化层和全连接层，使用交叉熵损失函数和随机梯度下降</a:t>
            </a:r>
            <a:r>
              <a:rPr lang="en-US" altLang="zh-CN" sz="2000">
                <a:latin typeface="+mn-ea"/>
                <a:cs typeface="+mn-ea"/>
              </a:rPr>
              <a:t>(</a:t>
            </a:r>
            <a:r>
              <a:rPr lang="en-US" altLang="zh-CN" sz="2000">
                <a:latin typeface="+mn-ea"/>
                <a:cs typeface="+mn-ea"/>
              </a:rPr>
              <a:t>SGD)</a:t>
            </a:r>
            <a:r>
              <a:rPr lang="zh-CN" altLang="en-US" sz="2000">
                <a:latin typeface="+mn-ea"/>
                <a:cs typeface="+mn-ea"/>
              </a:rPr>
              <a:t>优化器进行训练。</a:t>
            </a:r>
            <a:endParaRPr lang="zh-CN" altLang="en-US" sz="200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网络结构如下图所示：</a:t>
            </a:r>
            <a:endParaRPr lang="zh-CN" altLang="en-US"/>
          </a:p>
        </p:txBody>
      </p:sp>
      <p:pic>
        <p:nvPicPr>
          <p:cNvPr id="5" name="内容占位符 4" descr="model_structure_pth_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48220" y="0"/>
            <a:ext cx="4843780" cy="68535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8285"/>
            <a:ext cx="7550150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29945"/>
            <a:ext cx="10515600" cy="1738630"/>
          </a:xfrm>
        </p:spPr>
        <p:txBody>
          <a:bodyPr/>
          <a:p>
            <a:pPr marL="0" indent="0">
              <a:buNone/>
            </a:pPr>
            <a:r>
              <a:rPr lang="zh-CN" altLang="en-US"/>
              <a:t>损失函数与优化器</a:t>
            </a:r>
            <a:endParaRPr lang="zh-CN" altLang="en-US"/>
          </a:p>
          <a:p>
            <a:r>
              <a:rPr lang="zh-CN" altLang="en-US"/>
              <a:t>损失函数：交叉熵损失（</a:t>
            </a:r>
            <a:r>
              <a:rPr lang="en-US" altLang="zh-CN"/>
              <a:t>nn.CrossEntropyLoss</a:t>
            </a:r>
            <a:r>
              <a:rPr lang="zh-CN" altLang="en-US"/>
              <a:t>）。</a:t>
            </a:r>
            <a:endParaRPr lang="en-US" altLang="zh-CN"/>
          </a:p>
          <a:p>
            <a:r>
              <a:rPr lang="zh-CN" altLang="en-US"/>
              <a:t>优化器：随机梯度下降（</a:t>
            </a:r>
            <a:r>
              <a:rPr lang="en-US" altLang="zh-CN"/>
              <a:t>SGD</a:t>
            </a:r>
            <a:r>
              <a:rPr lang="zh-CN" altLang="en-US"/>
              <a:t>），学习率设为</a:t>
            </a:r>
            <a:r>
              <a:rPr lang="en-US" altLang="zh-CN"/>
              <a:t>0.01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778760"/>
            <a:ext cx="9068435" cy="8369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84225"/>
            <a:ext cx="10515600" cy="1971675"/>
          </a:xfrm>
        </p:spPr>
        <p:txBody>
          <a:bodyPr/>
          <a:p>
            <a:pPr marL="0" indent="0">
              <a:buNone/>
            </a:pPr>
            <a:r>
              <a:rPr lang="zh-CN" altLang="en-US"/>
              <a:t>创新点</a:t>
            </a:r>
            <a:endParaRPr lang="zh-CN" altLang="en-US"/>
          </a:p>
          <a:p>
            <a:r>
              <a:rPr lang="zh-CN" altLang="en-US"/>
              <a:t>平均池化替代最大池化：使用</a:t>
            </a:r>
            <a:r>
              <a:rPr lang="en-US" altLang="zh-CN"/>
              <a:t>AvgPool2d</a:t>
            </a:r>
            <a:r>
              <a:rPr lang="zh-CN" altLang="en-US"/>
              <a:t>减少特征图细节丢失。</a:t>
            </a:r>
            <a:endParaRPr lang="en-US" altLang="zh-CN"/>
          </a:p>
          <a:p>
            <a:r>
              <a:rPr lang="en-US" altLang="zh-CN"/>
              <a:t>Xavier</a:t>
            </a:r>
            <a:r>
              <a:rPr lang="zh-CN" altLang="en-US"/>
              <a:t>参数初始化：对卷积层和全连接层的权重进行</a:t>
            </a:r>
            <a:r>
              <a:rPr lang="en-US" altLang="zh-CN"/>
              <a:t>Xavier</a:t>
            </a:r>
            <a:r>
              <a:rPr lang="zh-CN" altLang="en-US"/>
              <a:t>均匀初始化，加速收敛。</a:t>
            </a:r>
            <a:endParaRPr lang="zh-CN" altLang="en-US"/>
          </a:p>
        </p:txBody>
      </p:sp>
      <p:pic>
        <p:nvPicPr>
          <p:cNvPr id="6" name="图片 5" descr="屏幕截图 2025-04-12 1524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100705"/>
            <a:ext cx="7029450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21005"/>
            <a:ext cx="10515600" cy="4826000"/>
          </a:xfrm>
        </p:spPr>
        <p:txBody>
          <a:bodyPr>
            <a:noAutofit/>
          </a:bodyPr>
          <a:p>
            <a:pPr marL="0" indent="0">
              <a:lnSpc>
                <a:spcPct val="120000"/>
              </a:lnSpc>
              <a:buNone/>
            </a:pPr>
            <a:r>
              <a:rPr lang="zh-CN" altLang="en-US" sz="2000"/>
              <a:t>实验分析</a:t>
            </a:r>
            <a:endParaRPr lang="en-US" altLang="zh-CN" sz="2000"/>
          </a:p>
          <a:p>
            <a:pPr marL="0" indent="457200">
              <a:lnSpc>
                <a:spcPct val="120000"/>
              </a:lnSpc>
              <a:buNone/>
            </a:pPr>
            <a:r>
              <a:rPr lang="zh-CN" altLang="en-US" sz="2000"/>
              <a:t>训练配置</a:t>
            </a:r>
            <a:endParaRPr lang="en-US" altLang="zh-CN" sz="2000"/>
          </a:p>
          <a:p>
            <a:pPr marL="457200" lvl="1" indent="457200">
              <a:lnSpc>
                <a:spcPct val="120000"/>
              </a:lnSpc>
              <a:buNone/>
            </a:pPr>
            <a:r>
              <a:rPr lang="zh-CN" altLang="en-US" sz="2000"/>
              <a:t>设备：优先使用</a:t>
            </a:r>
            <a:r>
              <a:rPr lang="en-US" altLang="zh-CN" sz="2000"/>
              <a:t>GPU</a:t>
            </a:r>
            <a:r>
              <a:rPr lang="zh-CN" altLang="en-US" sz="2000"/>
              <a:t>（</a:t>
            </a:r>
            <a:r>
              <a:rPr lang="en-US" altLang="zh-CN" sz="2000"/>
              <a:t>CUDA</a:t>
            </a:r>
            <a:r>
              <a:rPr lang="zh-CN" altLang="en-US" sz="2000"/>
              <a:t>），否则使用</a:t>
            </a:r>
            <a:r>
              <a:rPr lang="en-US" altLang="zh-CN" sz="2000"/>
              <a:t>CPU</a:t>
            </a:r>
            <a:r>
              <a:rPr lang="zh-CN" altLang="en-US" sz="2000"/>
              <a:t>。</a:t>
            </a:r>
            <a:endParaRPr lang="zh-CN" altLang="en-US" sz="2000"/>
          </a:p>
          <a:p>
            <a:pPr marL="457200" lvl="1" indent="457200">
              <a:lnSpc>
                <a:spcPct val="120000"/>
              </a:lnSpc>
              <a:buNone/>
            </a:pPr>
            <a:r>
              <a:rPr lang="zh-CN" altLang="en-US" sz="2000"/>
              <a:t>超参数：批量大小</a:t>
            </a:r>
            <a:r>
              <a:rPr lang="en-US" altLang="zh-CN" sz="2000"/>
              <a:t>256</a:t>
            </a:r>
            <a:r>
              <a:rPr lang="zh-CN" altLang="en-US" sz="2000"/>
              <a:t>，训练轮数</a:t>
            </a:r>
            <a:r>
              <a:rPr lang="en-US" altLang="zh-CN" sz="2000"/>
              <a:t>100</a:t>
            </a:r>
            <a:r>
              <a:rPr lang="zh-CN" altLang="en-US" sz="2000"/>
              <a:t>，学习率</a:t>
            </a:r>
            <a:r>
              <a:rPr lang="en-US" altLang="zh-CN" sz="2000"/>
              <a:t>0.01</a:t>
            </a:r>
            <a:r>
              <a:rPr lang="zh-CN" altLang="en-US" sz="2000"/>
              <a:t>。</a:t>
            </a:r>
            <a:endParaRPr lang="zh-CN" altLang="en-US" sz="2000"/>
          </a:p>
          <a:p>
            <a:pPr marL="457200" lvl="1" indent="457200">
              <a:lnSpc>
                <a:spcPct val="120000"/>
              </a:lnSpc>
              <a:buNone/>
            </a:pPr>
            <a:r>
              <a:rPr lang="zh-CN" altLang="en-US" sz="2000"/>
              <a:t>监控工具：</a:t>
            </a:r>
            <a:r>
              <a:rPr lang="en-US" altLang="zh-CN" sz="2000"/>
              <a:t>TensorBoard</a:t>
            </a:r>
            <a:r>
              <a:rPr lang="zh-CN" altLang="en-US" sz="2000"/>
              <a:t>记录训练损失和准确率。</a:t>
            </a:r>
            <a:endParaRPr lang="zh-CN" altLang="en-US" sz="2000"/>
          </a:p>
          <a:p>
            <a:pPr marL="0" indent="0">
              <a:lnSpc>
                <a:spcPct val="120000"/>
              </a:lnSpc>
              <a:buNone/>
            </a:pPr>
            <a:endParaRPr lang="en-US" altLang="zh-CN" sz="200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/>
              <a:t>实验结果</a:t>
            </a:r>
            <a:endParaRPr lang="en-US" altLang="zh-CN" sz="2000"/>
          </a:p>
          <a:p>
            <a:pPr marL="0" indent="457200">
              <a:lnSpc>
                <a:spcPct val="120000"/>
              </a:lnSpc>
              <a:buNone/>
            </a:pPr>
            <a:r>
              <a:rPr lang="zh-CN" altLang="en-US" sz="2000"/>
              <a:t>训练损失：最终训练损失降至约</a:t>
            </a:r>
            <a:r>
              <a:rPr lang="en-US" altLang="zh-CN" sz="2000"/>
              <a:t>0.032</a:t>
            </a:r>
            <a:r>
              <a:rPr lang="zh-CN" altLang="en-US" sz="2000"/>
              <a:t>。</a:t>
            </a:r>
            <a:endParaRPr lang="zh-CN" altLang="en-US" sz="2000"/>
          </a:p>
          <a:p>
            <a:pPr marL="457200" lvl="1" indent="457200">
              <a:lnSpc>
                <a:spcPct val="120000"/>
              </a:lnSpc>
              <a:buNone/>
            </a:pPr>
            <a:r>
              <a:rPr lang="zh-CN" altLang="en-US" sz="2000"/>
              <a:t>测试准确率：模型在测试集上达到</a:t>
            </a:r>
            <a:r>
              <a:rPr lang="en-US" altLang="zh-CN" sz="2000"/>
              <a:t>98%</a:t>
            </a:r>
            <a:r>
              <a:rPr lang="zh-CN" altLang="en-US" sz="2000"/>
              <a:t>以上的分类准确率（</a:t>
            </a:r>
            <a:r>
              <a:rPr lang="en-US" altLang="zh-CN" sz="2000"/>
              <a:t>test acc: 0.983</a:t>
            </a:r>
            <a:r>
              <a:rPr lang="zh-CN" altLang="en-US" sz="2000"/>
              <a:t>）。</a:t>
            </a:r>
            <a:endParaRPr lang="zh-CN" altLang="en-US" sz="2000"/>
          </a:p>
          <a:p>
            <a:pPr marL="457200" lvl="1" indent="457200">
              <a:lnSpc>
                <a:spcPct val="120000"/>
              </a:lnSpc>
              <a:buNone/>
            </a:pPr>
            <a:r>
              <a:rPr lang="zh-CN" altLang="en-US" sz="2000"/>
              <a:t>训练过程可视化：通过</a:t>
            </a:r>
            <a:r>
              <a:rPr lang="en-US" altLang="zh-CN" sz="2000"/>
              <a:t>TensorBoard</a:t>
            </a:r>
            <a:r>
              <a:rPr lang="zh-CN" altLang="en-US" sz="2000"/>
              <a:t>可观察损失和准确率随训练轮数的变化趋势。</a:t>
            </a: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屏幕截图 2025-04-12 1457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1240" y="1825625"/>
            <a:ext cx="50482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屏幕截图 2025-04-12 14563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90925" y="1825625"/>
            <a:ext cx="50088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屏幕截图 2025-04-12 14553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54095" y="1825625"/>
            <a:ext cx="508254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868</Words>
  <Application>WPS 演示</Application>
  <PresentationFormat>宽屏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Arial Unicode MS</vt:lpstr>
      <vt:lpstr>Calibri</vt:lpstr>
      <vt:lpstr>微软雅黑</vt:lpstr>
      <vt:lpstr>Open Sans</vt:lpstr>
      <vt:lpstr>Arial</vt:lpstr>
      <vt:lpstr>var(--monospace)</vt:lpstr>
      <vt:lpstr>Segoe Print</vt:lpstr>
      <vt:lpstr>DeepSeek-CJK-patch</vt:lpstr>
      <vt:lpstr>Menlo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张叶浩</dc:creator>
  <cp:lastModifiedBy>十苑心语</cp:lastModifiedBy>
  <cp:revision>4</cp:revision>
  <dcterms:created xsi:type="dcterms:W3CDTF">2023-08-09T12:44:00Z</dcterms:created>
  <dcterms:modified xsi:type="dcterms:W3CDTF">2025-04-12T07:32:15Z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