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实验二：基于</a:t>
            </a:r>
            <a:r>
              <a:rPr lang="en-US" altLang="zh-CN"/>
              <a:t> ViT </a:t>
            </a:r>
            <a:r>
              <a:rPr lang="zh-CN" altLang="en-US"/>
              <a:t>的</a:t>
            </a:r>
            <a:r>
              <a:rPr lang="en-US" altLang="zh-CN"/>
              <a:t> CIFAR-10 </a:t>
            </a:r>
            <a:r>
              <a:rPr lang="zh-CN" altLang="en-US"/>
              <a:t>图像分类实验报告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张叶浩</a:t>
            </a:r>
            <a:r>
              <a:rPr lang="en-US" altLang="zh-CN">
                <a:sym typeface="+mn-ea"/>
              </a:rPr>
              <a:t>	202428010315039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90550" y="135255"/>
            <a:ext cx="11011535" cy="65874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Aft>
                <a:spcPct val="60000"/>
              </a:spcAft>
            </a:pPr>
            <a:r>
              <a:rPr lang="zh-CN" altLang="en-US" sz="2800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概述</a:t>
            </a:r>
            <a:endParaRPr lang="zh-CN" altLang="en-US" sz="2800" i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spcAft>
                <a:spcPct val="60000"/>
              </a:spcAft>
            </a:pPr>
            <a:r>
              <a:rPr lang="zh-CN" altLang="en-US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任务目标</a:t>
            </a:r>
            <a:endParaRPr lang="zh-CN" altLang="en-US" i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学习如何使用深度学习框架来实现和训练一个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ViT </a:t>
            </a:r>
            <a:r>
              <a:rPr lang="zh-CN" altLang="en-US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模型，以及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ViT </a:t>
            </a:r>
            <a:r>
              <a:rPr lang="zh-CN" altLang="en-US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中的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Attention </a:t>
            </a:r>
            <a:r>
              <a:rPr lang="zh-CN" altLang="en-US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机制</a:t>
            </a:r>
            <a:endParaRPr lang="zh-CN" altLang="en-US" i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进一步掌握使用深度学习框架完成任务的具体流程：如读取数据、构造网络、训练模型和测试模型等</a:t>
            </a:r>
            <a:endParaRPr lang="zh-CN" altLang="en-US" i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实现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CIFAR-10 </a:t>
            </a:r>
            <a:r>
              <a:rPr lang="zh-CN" altLang="en-US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数据集的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10 </a:t>
            </a:r>
            <a:r>
              <a:rPr lang="zh-CN" altLang="en-US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类别图像分类任务，验证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ViT</a:t>
            </a:r>
            <a:r>
              <a:rPr lang="zh-CN" altLang="en-US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模型在小尺度图像上的有效性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.</a:t>
            </a:r>
            <a:endParaRPr lang="en-US" altLang="zh-CN" i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spcAft>
                <a:spcPct val="60000"/>
              </a:spcAft>
            </a:pPr>
            <a:endParaRPr lang="zh-CN" altLang="en-US" i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spcAft>
                <a:spcPct val="60000"/>
              </a:spcAft>
            </a:pPr>
            <a:r>
              <a:rPr lang="zh-CN" altLang="en-US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数据集</a:t>
            </a:r>
            <a:endParaRPr lang="zh-CN" altLang="en-US" i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altLang="zh-CN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CIFAR-10 </a:t>
            </a:r>
            <a:r>
              <a:rPr lang="zh-CN" altLang="en-US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数据集：</a:t>
            </a:r>
            <a:endParaRPr lang="zh-CN" altLang="en-US" i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2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en-US" altLang="zh-CN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60,000 </a:t>
            </a:r>
            <a:r>
              <a:rPr lang="zh-CN" altLang="en-US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张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32×32 </a:t>
            </a:r>
            <a:r>
              <a:rPr lang="zh-CN" altLang="en-US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彩色图像（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50k</a:t>
            </a:r>
            <a:r>
              <a:rPr lang="zh-CN" altLang="en-US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训练集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+ 10k</a:t>
            </a:r>
            <a:r>
              <a:rPr lang="zh-CN" altLang="en-US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测试集）</a:t>
            </a:r>
            <a:endParaRPr lang="zh-CN" altLang="en-US" i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2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zh-CN" altLang="en-US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均匀分布在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10 </a:t>
            </a:r>
            <a:r>
              <a:rPr lang="zh-CN" altLang="en-US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个类别：飞机、汽车、鸟、猫、鹿、狗、青蛙、马、船、卡车</a:t>
            </a:r>
            <a:endParaRPr lang="zh-CN" altLang="en-US" i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2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zh-CN" altLang="en-US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数据增强策略：</a:t>
            </a:r>
            <a:r>
              <a:rPr lang="zh-CN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transforms.RandomCrop(32, padding=4)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		</a:t>
            </a:r>
            <a:r>
              <a:rPr lang="zh-CN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transforms.RandomHorizontalFlip()</a:t>
            </a:r>
            <a:endParaRPr lang="zh-CN" i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spcAft>
                <a:spcPct val="60000"/>
              </a:spcAft>
            </a:pPr>
            <a:endParaRPr lang="zh-CN" altLang="en-US" i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spcAft>
                <a:spcPct val="60000"/>
              </a:spcAft>
            </a:pPr>
            <a:r>
              <a:rPr lang="zh-CN" altLang="en-US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解决方案</a:t>
            </a:r>
            <a:endParaRPr lang="zh-CN" altLang="en-US" i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spcBef>
                <a:spcPts val="800"/>
              </a:spcBef>
              <a:spcAft>
                <a:spcPts val="800"/>
              </a:spcAft>
            </a:pPr>
            <a:r>
              <a:rPr lang="zh-CN" altLang="en-US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采用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Vision Transformer </a:t>
            </a:r>
            <a:r>
              <a:rPr lang="zh-CN" altLang="en-US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架构，核心创新点：</a:t>
            </a:r>
            <a:endParaRPr lang="zh-CN" altLang="en-US" i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将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32×32 </a:t>
            </a:r>
            <a:r>
              <a:rPr lang="zh-CN" altLang="en-US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图像分割为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4×4 </a:t>
            </a:r>
            <a:r>
              <a:rPr lang="zh-CN" altLang="en-US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的小块（共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64 patches</a:t>
            </a:r>
            <a:r>
              <a:rPr lang="zh-CN" altLang="en-US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）</a:t>
            </a:r>
            <a:endParaRPr lang="zh-CN" altLang="en-US" i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通过线性映射获取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patch embeddings</a:t>
            </a:r>
            <a:endParaRPr lang="en-US" altLang="zh-CN" i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引入可学习的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[CLS] token </a:t>
            </a:r>
            <a:r>
              <a:rPr lang="zh-CN" altLang="en-US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用于分类</a:t>
            </a:r>
            <a:endParaRPr lang="zh-CN" altLang="en-US" i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altLang="zh-CN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6 </a:t>
            </a:r>
            <a:r>
              <a:rPr lang="zh-CN" altLang="en-US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层 </a:t>
            </a:r>
            <a:r>
              <a:rPr lang="en-US" altLang="zh-CN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Transformer </a:t>
            </a:r>
            <a:r>
              <a:rPr lang="zh-CN" altLang="en-US" i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编码器堆叠</a:t>
            </a:r>
            <a:endParaRPr lang="zh-CN" altLang="en-US" i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1036955"/>
            <a:ext cx="10627360" cy="4784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4450" y="990600"/>
            <a:ext cx="95631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9375" y="1568450"/>
            <a:ext cx="9493250" cy="3721100"/>
          </a:xfrm>
          <a:prstGeom prst="rect">
            <a:avLst/>
          </a:prstGeom>
        </p:spPr>
      </p:pic>
      <p:pic>
        <p:nvPicPr>
          <p:cNvPr id="3" name="图片 2" descr="CurrentLearningRa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575" y="1800225"/>
            <a:ext cx="370205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0" y="696595"/>
            <a:ext cx="5347335" cy="46653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创新点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小尺度图像适配：</a:t>
            </a:r>
            <a:endParaRPr lang="zh-CN" altLang="en-US"/>
          </a:p>
          <a:p>
            <a:r>
              <a:rPr lang="en-US" altLang="zh-CN"/>
              <a:t>    - </a:t>
            </a:r>
            <a:r>
              <a:rPr lang="zh-CN" altLang="en-US"/>
              <a:t>采用</a:t>
            </a:r>
            <a:r>
              <a:rPr lang="en-US" altLang="zh-CN"/>
              <a:t> 4</a:t>
            </a:r>
            <a:r>
              <a:rPr lang="en-US" altLang="en-US"/>
              <a:t>×</a:t>
            </a:r>
            <a:r>
              <a:rPr lang="en-US" altLang="zh-CN"/>
              <a:t>4 </a:t>
            </a:r>
            <a:r>
              <a:rPr lang="zh-CN" altLang="en-US"/>
              <a:t>的</a:t>
            </a:r>
            <a:r>
              <a:rPr lang="en-US" altLang="zh-CN"/>
              <a:t> patch </a:t>
            </a:r>
            <a:r>
              <a:rPr lang="zh-CN" altLang="en-US"/>
              <a:t>划分策略（原论文为</a:t>
            </a:r>
            <a:r>
              <a:rPr lang="en-US" altLang="zh-CN"/>
              <a:t> 16</a:t>
            </a:r>
            <a:r>
              <a:rPr lang="en-US" altLang="en-US"/>
              <a:t>×</a:t>
            </a:r>
            <a:r>
              <a:rPr lang="en-US" altLang="zh-CN"/>
              <a:t>16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    - </a:t>
            </a:r>
            <a:r>
              <a:rPr lang="zh-CN" altLang="en-US"/>
              <a:t>调整位置编码维度适配</a:t>
            </a:r>
            <a:r>
              <a:rPr lang="en-US" altLang="zh-CN"/>
              <a:t> 32</a:t>
            </a:r>
            <a:r>
              <a:rPr lang="en-US" altLang="en-US"/>
              <a:t>×</a:t>
            </a:r>
            <a:r>
              <a:rPr lang="en-US" altLang="zh-CN"/>
              <a:t>32 </a:t>
            </a:r>
            <a:r>
              <a:rPr lang="zh-CN" altLang="en-US"/>
              <a:t>输入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轻量化设计：</a:t>
            </a:r>
            <a:endParaRPr lang="zh-CN" altLang="en-US"/>
          </a:p>
          <a:p>
            <a:r>
              <a:rPr lang="en-US" altLang="zh-CN"/>
              <a:t>    - </a:t>
            </a:r>
            <a:r>
              <a:rPr lang="zh-CN" altLang="en-US"/>
              <a:t>仅使用</a:t>
            </a:r>
            <a:r>
              <a:rPr lang="en-US" altLang="zh-CN"/>
              <a:t> 6 </a:t>
            </a:r>
            <a:r>
              <a:rPr lang="zh-CN" altLang="en-US"/>
              <a:t>层</a:t>
            </a:r>
            <a:r>
              <a:rPr lang="en-US" altLang="zh-CN"/>
              <a:t> Transformer</a:t>
            </a:r>
            <a:r>
              <a:rPr lang="zh-CN" altLang="en-US"/>
              <a:t>（</a:t>
            </a:r>
            <a:r>
              <a:rPr lang="en-US" altLang="zh-CN"/>
              <a:t>Base </a:t>
            </a:r>
            <a:r>
              <a:rPr lang="zh-CN" altLang="en-US"/>
              <a:t>版本为</a:t>
            </a:r>
            <a:r>
              <a:rPr lang="en-US" altLang="zh-CN"/>
              <a:t> 12 </a:t>
            </a:r>
            <a:r>
              <a:rPr lang="zh-CN" altLang="en-US"/>
              <a:t>层）</a:t>
            </a:r>
            <a:endParaRPr lang="zh-CN" altLang="en-US"/>
          </a:p>
          <a:p>
            <a:r>
              <a:rPr lang="en-US" altLang="zh-CN"/>
              <a:t>    - </a:t>
            </a:r>
            <a:r>
              <a:rPr lang="zh-CN" altLang="en-US"/>
              <a:t>隐藏维度</a:t>
            </a:r>
            <a:r>
              <a:rPr lang="en-US" altLang="zh-CN"/>
              <a:t> 512</a:t>
            </a:r>
            <a:r>
              <a:rPr lang="zh-CN" altLang="en-US"/>
              <a:t>（</a:t>
            </a:r>
            <a:r>
              <a:rPr lang="en-US" altLang="zh-CN"/>
              <a:t>Base </a:t>
            </a:r>
            <a:r>
              <a:rPr lang="zh-CN" altLang="en-US"/>
              <a:t>版本为</a:t>
            </a:r>
            <a:r>
              <a:rPr lang="en-US" altLang="zh-CN"/>
              <a:t> 768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训练优化：</a:t>
            </a:r>
            <a:endParaRPr lang="zh-CN" altLang="en-US"/>
          </a:p>
          <a:p>
            <a:r>
              <a:rPr lang="en-US" altLang="zh-CN"/>
              <a:t>    - </a:t>
            </a:r>
            <a:r>
              <a:rPr lang="zh-CN" altLang="en-US"/>
              <a:t>引入随机裁剪</a:t>
            </a:r>
            <a:r>
              <a:rPr lang="en-US" altLang="zh-CN"/>
              <a:t>+</a:t>
            </a:r>
            <a:r>
              <a:rPr lang="zh-CN" altLang="en-US"/>
              <a:t>水平翻转增强</a:t>
            </a:r>
            <a:endParaRPr lang="zh-CN" altLang="en-US"/>
          </a:p>
          <a:p>
            <a:r>
              <a:rPr lang="en-US" altLang="zh-CN"/>
              <a:t>    - </a:t>
            </a:r>
            <a:r>
              <a:rPr lang="zh-CN" altLang="en-US"/>
              <a:t>使用动态学习率调整策略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结果分析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收敛性：模型在</a:t>
            </a:r>
            <a:r>
              <a:rPr lang="en-US" altLang="zh-CN"/>
              <a:t> 60 </a:t>
            </a:r>
            <a:r>
              <a:rPr lang="zh-CN" altLang="en-US"/>
              <a:t>个</a:t>
            </a:r>
            <a:r>
              <a:rPr lang="en-US" altLang="zh-CN"/>
              <a:t> epoch </a:t>
            </a:r>
            <a:r>
              <a:rPr lang="zh-CN" altLang="en-US"/>
              <a:t>后进入稳定收敛状态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泛化能力：训练集与测试集存在约</a:t>
            </a:r>
            <a:r>
              <a:rPr lang="en-US" altLang="zh-CN"/>
              <a:t> 6% </a:t>
            </a:r>
            <a:r>
              <a:rPr lang="zh-CN" altLang="en-US"/>
              <a:t>的准确率差距，表明可能存在一定的过拟合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优化效果：动态学习率调整使测试损失下降显著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21094"/>
          <a:stretch>
            <a:fillRect/>
          </a:stretch>
        </p:blipFill>
        <p:spPr>
          <a:xfrm>
            <a:off x="5346700" y="696595"/>
            <a:ext cx="6845300" cy="46653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TrainAccurac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935" y="1268730"/>
            <a:ext cx="4919306" cy="4320000"/>
          </a:xfrm>
          <a:prstGeom prst="rect">
            <a:avLst/>
          </a:prstGeom>
        </p:spPr>
      </p:pic>
      <p:pic>
        <p:nvPicPr>
          <p:cNvPr id="6" name="图片 5" descr="TrainLo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645" y="1188720"/>
            <a:ext cx="4970959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TestAccurac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3320" y="1242695"/>
            <a:ext cx="4953608" cy="4320000"/>
          </a:xfrm>
          <a:prstGeom prst="rect">
            <a:avLst/>
          </a:prstGeom>
        </p:spPr>
      </p:pic>
      <p:pic>
        <p:nvPicPr>
          <p:cNvPr id="4" name="图片 3" descr="TestLo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95" y="1269365"/>
            <a:ext cx="4938337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838960" y="1026795"/>
            <a:ext cx="8513445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/>
              <a:t>总结</a:t>
            </a:r>
            <a:endParaRPr lang="zh-CN" altLang="en-US" sz="3200" b="1"/>
          </a:p>
          <a:p>
            <a:endParaRPr lang="en-US" altLang="zh-CN" sz="2400"/>
          </a:p>
          <a:p>
            <a:r>
              <a:rPr lang="zh-CN" altLang="en-US" sz="2400"/>
              <a:t>主要成果</a:t>
            </a:r>
            <a:endParaRPr lang="en-US" altLang="zh-CN" sz="2400"/>
          </a:p>
          <a:p>
            <a:r>
              <a:rPr lang="en-US" altLang="zh-CN" sz="2400"/>
              <a:t>- </a:t>
            </a:r>
            <a:r>
              <a:rPr lang="zh-CN" altLang="en-US" sz="2400"/>
              <a:t>成功将</a:t>
            </a:r>
            <a:r>
              <a:rPr lang="en-US" altLang="zh-CN" sz="2400"/>
              <a:t> ViT </a:t>
            </a:r>
            <a:r>
              <a:rPr lang="zh-CN" altLang="en-US" sz="2400"/>
              <a:t>应用于小尺度图像分类任务</a:t>
            </a:r>
            <a:endParaRPr lang="zh-CN" altLang="en-US" sz="2400"/>
          </a:p>
          <a:p>
            <a:r>
              <a:rPr lang="en-US" altLang="zh-CN" sz="2400"/>
              <a:t>- </a:t>
            </a:r>
            <a:r>
              <a:rPr lang="zh-CN" altLang="en-US" sz="2400"/>
              <a:t>在</a:t>
            </a:r>
            <a:r>
              <a:rPr lang="en-US" altLang="zh-CN" sz="2400"/>
              <a:t> CIFAR-10 </a:t>
            </a:r>
            <a:r>
              <a:rPr lang="zh-CN" altLang="en-US" sz="2400"/>
              <a:t>上实现</a:t>
            </a:r>
            <a:r>
              <a:rPr lang="en-US" altLang="zh-CN" sz="2400"/>
              <a:t> 85.36% </a:t>
            </a:r>
            <a:r>
              <a:rPr lang="zh-CN" altLang="en-US" sz="2400"/>
              <a:t>的测试准确率</a:t>
            </a:r>
            <a:endParaRPr lang="zh-CN" altLang="en-US" sz="2400"/>
          </a:p>
          <a:p>
            <a:r>
              <a:rPr lang="en-US" altLang="zh-CN" sz="2400"/>
              <a:t>- </a:t>
            </a:r>
            <a:r>
              <a:rPr lang="zh-CN" altLang="en-US" sz="2400"/>
              <a:t>验证了</a:t>
            </a:r>
            <a:r>
              <a:rPr lang="en-US" altLang="zh-CN" sz="2400"/>
              <a:t> Transformer </a:t>
            </a:r>
            <a:r>
              <a:rPr lang="zh-CN" altLang="en-US" sz="2400"/>
              <a:t>架构在</a:t>
            </a:r>
            <a:r>
              <a:rPr lang="en-US" altLang="zh-CN" sz="2400"/>
              <a:t> CV </a:t>
            </a:r>
            <a:r>
              <a:rPr lang="zh-CN" altLang="en-US" sz="2400"/>
              <a:t>任务中的有效性</a:t>
            </a:r>
            <a:endParaRPr lang="zh-CN" altLang="en-US" sz="2400"/>
          </a:p>
          <a:p>
            <a:endParaRPr lang="en-US" altLang="zh-CN" sz="2400"/>
          </a:p>
          <a:p>
            <a:r>
              <a:rPr lang="zh-CN" altLang="en-US" sz="2400"/>
              <a:t>改进方向</a:t>
            </a:r>
            <a:endParaRPr lang="en-US" altLang="zh-CN" sz="2400"/>
          </a:p>
          <a:p>
            <a:r>
              <a:rPr lang="en-US" altLang="zh-CN" sz="2400"/>
              <a:t>1. </a:t>
            </a:r>
            <a:r>
              <a:rPr lang="zh-CN" altLang="en-US" sz="2400"/>
              <a:t>引入更强的正则化策略（</a:t>
            </a:r>
            <a:r>
              <a:rPr lang="en-US" altLang="zh-CN" sz="2400"/>
              <a:t>DropPath, Stochastic Depth</a:t>
            </a:r>
            <a:r>
              <a:rPr lang="zh-CN" altLang="en-US" sz="2400"/>
              <a:t>）</a:t>
            </a:r>
            <a:endParaRPr lang="zh-CN" altLang="en-US" sz="2400"/>
          </a:p>
          <a:p>
            <a:r>
              <a:rPr lang="en-US" altLang="zh-CN" sz="2400"/>
              <a:t>2. </a:t>
            </a:r>
            <a:r>
              <a:rPr lang="zh-CN" altLang="en-US" sz="2400"/>
              <a:t>尝试混合架构（</a:t>
            </a:r>
            <a:r>
              <a:rPr lang="en-US" altLang="zh-CN" sz="2400"/>
              <a:t>CNN + Transformer</a:t>
            </a:r>
            <a:r>
              <a:rPr lang="zh-CN" altLang="en-US" sz="2400"/>
              <a:t>）</a:t>
            </a:r>
            <a:endParaRPr lang="zh-CN" altLang="en-US" sz="2400"/>
          </a:p>
          <a:p>
            <a:r>
              <a:rPr lang="en-US" altLang="zh-CN" sz="2400"/>
              <a:t>3. </a:t>
            </a:r>
            <a:r>
              <a:rPr lang="zh-CN" altLang="en-US" sz="2400"/>
              <a:t>使用更大的预训练模型进行迁移学习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980</Words>
  <Application>WPS 演示</Application>
  <PresentationFormat>宽屏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Arial Unicode MS</vt:lpstr>
      <vt:lpstr>Calibri</vt:lpstr>
      <vt:lpstr>微软雅黑</vt:lpstr>
      <vt:lpstr>Open Sans</vt:lpstr>
      <vt:lpstr>Arial</vt:lpstr>
      <vt:lpstr>var(--monospace)</vt:lpstr>
      <vt:lpstr>Segoe Print</vt:lpstr>
      <vt:lpstr>Times New Roman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张叶浩</dc:creator>
  <cp:lastModifiedBy>十苑心语</cp:lastModifiedBy>
  <cp:revision>4</cp:revision>
  <dcterms:created xsi:type="dcterms:W3CDTF">2023-08-09T12:44:00Z</dcterms:created>
  <dcterms:modified xsi:type="dcterms:W3CDTF">2025-04-14T08:46:56Z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