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0" r:id="rId2"/>
    <p:sldId id="261" r:id="rId3"/>
    <p:sldId id="262" r:id="rId4"/>
    <p:sldId id="263" r:id="rId5"/>
    <p:sldId id="264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52" autoAdjust="0"/>
  </p:normalViewPr>
  <p:slideViewPr>
    <p:cSldViewPr>
      <p:cViewPr varScale="1">
        <p:scale>
          <a:sx n="59" d="100"/>
          <a:sy n="59" d="100"/>
        </p:scale>
        <p:origin x="-10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1888" y="3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48C0-6E8A-4267-A83D-4F2219EE0017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6019-23DB-4D12-911A-B61E022933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i="1" dirty="0" err="1" smtClean="0">
                <a:solidFill>
                  <a:srgbClr val="0000FF"/>
                </a:solidFill>
                <a:latin typeface="Euclid" pitchFamily="18" charset="0"/>
              </a:rPr>
              <a:t>Hausman</a:t>
            </a:r>
            <a:r>
              <a:rPr lang="en-US" altLang="zh-CN" sz="2800" i="1" dirty="0" smtClean="0">
                <a:solidFill>
                  <a:srgbClr val="0000FF"/>
                </a:solidFill>
                <a:latin typeface="Euclid" pitchFamily="18" charset="0"/>
              </a:rPr>
              <a:t> Test</a:t>
            </a:r>
            <a:endParaRPr lang="zh-CN" altLang="en-US" sz="2800" baseline="30000" dirty="0">
              <a:solidFill>
                <a:srgbClr val="0000FF"/>
              </a:solidFill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928670"/>
            <a:ext cx="3400420" cy="2000264"/>
          </a:xfrm>
        </p:spPr>
        <p:txBody>
          <a:bodyPr/>
          <a:lstStyle/>
          <a:p>
            <a:r>
              <a:rPr lang="en-US" altLang="zh-CN" sz="2000" i="1" dirty="0" smtClean="0">
                <a:latin typeface="Euclid" pitchFamily="18" charset="0"/>
              </a:rPr>
              <a:t>FE</a:t>
            </a:r>
          </a:p>
          <a:p>
            <a:endParaRPr lang="en-US" altLang="zh-CN" sz="2000" i="1" dirty="0" smtClean="0">
              <a:latin typeface="Euclid" pitchFamily="18" charset="0"/>
            </a:endParaRPr>
          </a:p>
          <a:p>
            <a:endParaRPr lang="en-US" altLang="zh-CN" sz="2000" i="1" dirty="0" smtClean="0">
              <a:latin typeface="Euclid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>
                <a:latin typeface="Euclid" pitchFamily="18" charset="0"/>
              </a:rPr>
              <a:t>H</a:t>
            </a:r>
            <a:r>
              <a:rPr lang="en-US" altLang="zh-CN" sz="1800" baseline="-25000" dirty="0" smtClean="0">
                <a:latin typeface="Euclid" pitchFamily="18" charset="0"/>
              </a:rPr>
              <a:t>1</a:t>
            </a:r>
            <a:r>
              <a:rPr lang="en-US" altLang="zh-CN" sz="1800" dirty="0" smtClean="0">
                <a:latin typeface="Euclid" pitchFamily="18" charset="0"/>
              </a:rPr>
              <a:t>: E(</a:t>
            </a:r>
            <a:r>
              <a:rPr lang="en-US" altLang="zh-CN" sz="1800" i="1" dirty="0" smtClean="0">
                <a:latin typeface="Euclid" pitchFamily="18" charset="0"/>
                <a:sym typeface="Symbol"/>
              </a:rPr>
              <a:t></a:t>
            </a:r>
            <a:r>
              <a:rPr lang="en-US" altLang="zh-CN" sz="1800" i="1" baseline="-25000" dirty="0" smtClean="0">
                <a:latin typeface="Euclid" pitchFamily="18" charset="0"/>
              </a:rPr>
              <a:t>it </a:t>
            </a:r>
            <a:r>
              <a:rPr lang="en-US" altLang="zh-CN" sz="1800" i="1" dirty="0" smtClean="0">
                <a:latin typeface="Euclid" pitchFamily="18" charset="0"/>
              </a:rPr>
              <a:t>|</a:t>
            </a:r>
            <a:r>
              <a:rPr lang="en-US" altLang="zh-CN" sz="1800" i="1" dirty="0" err="1" smtClean="0">
                <a:latin typeface="Euclid" pitchFamily="18" charset="0"/>
              </a:rPr>
              <a:t>X</a:t>
            </a:r>
            <a:r>
              <a:rPr lang="en-US" altLang="zh-CN" sz="1800" i="1" baseline="-25000" dirty="0" err="1" smtClean="0">
                <a:latin typeface="Euclid" pitchFamily="18" charset="0"/>
              </a:rPr>
              <a:t>it</a:t>
            </a:r>
            <a:r>
              <a:rPr lang="en-US" altLang="zh-CN" sz="1800" dirty="0" smtClean="0">
                <a:latin typeface="Euclid" pitchFamily="18" charset="0"/>
              </a:rPr>
              <a:t>) = 0</a:t>
            </a:r>
            <a:endParaRPr lang="zh-CN" altLang="en-US" sz="1800" dirty="0">
              <a:latin typeface="Euclid" pitchFamily="18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000250" y="1071563"/>
          <a:ext cx="2133600" cy="684212"/>
        </p:xfrm>
        <a:graphic>
          <a:graphicData uri="http://schemas.openxmlformats.org/presentationml/2006/ole">
            <p:oleObj spid="_x0000_s1026" name="Equation" r:id="rId3" imgW="1054080" imgH="342720" progId="Equation.DSMT4">
              <p:embed/>
            </p:oleObj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429124" y="928670"/>
            <a:ext cx="340042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i="1" dirty="0" smtClean="0">
                <a:latin typeface="Euclid" pitchFamily="18" charset="0"/>
              </a:rPr>
              <a:t>R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H</a:t>
            </a:r>
            <a:r>
              <a:rPr kumimoji="0" lang="en-US" altLang="zh-CN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1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: </a:t>
            </a:r>
            <a:r>
              <a:rPr lang="en-US" altLang="zh-CN" dirty="0" smtClean="0">
                <a:latin typeface="Euclid" pitchFamily="18" charset="0"/>
              </a:rPr>
              <a:t>E(</a:t>
            </a:r>
            <a:r>
              <a:rPr lang="en-US" altLang="zh-CN" i="1" dirty="0" smtClean="0">
                <a:latin typeface="Euclid" pitchFamily="18" charset="0"/>
                <a:sym typeface="Symbol"/>
              </a:rPr>
              <a:t></a:t>
            </a:r>
            <a:r>
              <a:rPr lang="en-US" altLang="zh-CN" i="1" baseline="-25000" dirty="0" smtClean="0">
                <a:latin typeface="Euclid" pitchFamily="18" charset="0"/>
              </a:rPr>
              <a:t>it </a:t>
            </a:r>
            <a:r>
              <a:rPr lang="en-US" altLang="zh-CN" i="1" dirty="0" smtClean="0">
                <a:latin typeface="Euclid" pitchFamily="18" charset="0"/>
              </a:rPr>
              <a:t>|</a:t>
            </a:r>
            <a:r>
              <a:rPr lang="en-US" altLang="zh-CN" i="1" dirty="0" err="1" smtClean="0">
                <a:latin typeface="Euclid" pitchFamily="18" charset="0"/>
              </a:rPr>
              <a:t>X</a:t>
            </a:r>
            <a:r>
              <a:rPr lang="en-US" altLang="zh-CN" i="1" baseline="-25000" dirty="0" err="1" smtClean="0">
                <a:latin typeface="Euclid" pitchFamily="18" charset="0"/>
              </a:rPr>
              <a:t>it</a:t>
            </a:r>
            <a:r>
              <a:rPr lang="en-US" altLang="zh-CN" dirty="0" smtClean="0">
                <a:latin typeface="Euclid" pitchFamily="18" charset="0"/>
              </a:rPr>
              <a:t>) = 0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800100" lvl="1" indent="-342900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dirty="0" smtClean="0">
                <a:latin typeface="Euclid" pitchFamily="18" charset="0"/>
              </a:rPr>
              <a:t>H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Euclid" pitchFamily="18" charset="0"/>
              </a:rPr>
              <a:t>: E(</a:t>
            </a:r>
            <a:r>
              <a:rPr lang="en-US" altLang="zh-CN" i="1" dirty="0" smtClean="0">
                <a:latin typeface="Euclid" pitchFamily="18" charset="0"/>
                <a:sym typeface="Symbol"/>
              </a:rPr>
              <a:t></a:t>
            </a:r>
            <a:r>
              <a:rPr lang="en-US" altLang="zh-CN" i="1" baseline="-25000" dirty="0" err="1" smtClean="0">
                <a:latin typeface="Euclid" pitchFamily="18" charset="0"/>
              </a:rPr>
              <a:t>i</a:t>
            </a:r>
            <a:r>
              <a:rPr lang="en-US" altLang="zh-CN" i="1" baseline="-25000" dirty="0" smtClean="0">
                <a:latin typeface="Euclid" pitchFamily="18" charset="0"/>
              </a:rPr>
              <a:t> </a:t>
            </a:r>
            <a:r>
              <a:rPr lang="en-US" altLang="zh-CN" i="1" dirty="0" smtClean="0">
                <a:latin typeface="Euclid" pitchFamily="18" charset="0"/>
              </a:rPr>
              <a:t>|</a:t>
            </a:r>
            <a:r>
              <a:rPr lang="en-US" altLang="zh-CN" i="1" dirty="0" err="1" smtClean="0">
                <a:latin typeface="Euclid" pitchFamily="18" charset="0"/>
              </a:rPr>
              <a:t>X</a:t>
            </a:r>
            <a:r>
              <a:rPr lang="en-US" altLang="zh-CN" i="1" baseline="-25000" dirty="0" err="1" smtClean="0">
                <a:latin typeface="Euclid" pitchFamily="18" charset="0"/>
              </a:rPr>
              <a:t>it</a:t>
            </a:r>
            <a:r>
              <a:rPr lang="en-US" altLang="zh-CN" dirty="0" smtClean="0">
                <a:latin typeface="Euclid" pitchFamily="18" charset="0"/>
              </a:rPr>
              <a:t>) = 0</a:t>
            </a:r>
            <a:endParaRPr lang="zh-CN" altLang="en-US" dirty="0" smtClean="0">
              <a:latin typeface="Euclid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5357813" y="1071563"/>
          <a:ext cx="2159000" cy="657225"/>
        </p:xfrm>
        <a:graphic>
          <a:graphicData uri="http://schemas.openxmlformats.org/presentationml/2006/ole">
            <p:oleObj spid="_x0000_s1027" name="Equation" r:id="rId4" imgW="1066680" imgH="330120" progId="Equation.DSMT4">
              <p:embed/>
            </p:oleObj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1071538" y="2928934"/>
            <a:ext cx="7072362" cy="2428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16000" marR="0" lvl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讨论</a:t>
            </a:r>
            <a:r>
              <a:rPr kumimoji="0" lang="en-US" altLang="zh-CN" sz="2000" b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:</a:t>
            </a:r>
          </a:p>
          <a:p>
            <a:pPr marL="2520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Euclid" pitchFamily="18" charset="0"/>
              </a:rPr>
              <a:t>若</a:t>
            </a:r>
            <a:r>
              <a:rPr kumimoji="0" lang="en-US" altLang="zh-CN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 H</a:t>
            </a:r>
            <a:r>
              <a:rPr kumimoji="0" lang="en-US" altLang="zh-CN" b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2</a:t>
            </a:r>
            <a:r>
              <a:rPr kumimoji="0" lang="en-US" altLang="zh-CN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 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成立，   则 </a:t>
            </a:r>
            <a:r>
              <a:rPr kumimoji="0" lang="en-US" altLang="zh-CN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FE 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和 </a:t>
            </a:r>
            <a:r>
              <a:rPr kumimoji="0" lang="en-US" altLang="zh-CN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RE 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估计量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都是无偏的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，但 </a:t>
            </a:r>
            <a:r>
              <a:rPr kumimoji="0" lang="en-US" altLang="zh-CN" b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RE 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更有效</a:t>
            </a:r>
            <a:r>
              <a:rPr kumimoji="0" lang="zh-CN" alt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；</a:t>
            </a:r>
            <a:endParaRPr kumimoji="0" lang="en-US" altLang="zh-CN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252000" indent="-342900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>
                <a:latin typeface="Euclid" pitchFamily="18" charset="0"/>
              </a:rPr>
              <a:t>若</a:t>
            </a:r>
            <a:r>
              <a:rPr lang="en-US" altLang="zh-CN" dirty="0" smtClean="0">
                <a:latin typeface="Euclid" pitchFamily="18" charset="0"/>
              </a:rPr>
              <a:t> H</a:t>
            </a:r>
            <a:r>
              <a:rPr lang="en-US" altLang="zh-CN" baseline="-25000" dirty="0" smtClean="0">
                <a:latin typeface="Euclid" pitchFamily="18" charset="0"/>
              </a:rPr>
              <a:t>2</a:t>
            </a:r>
            <a:r>
              <a:rPr lang="en-US" altLang="zh-CN" dirty="0" smtClean="0">
                <a:latin typeface="Euclid" pitchFamily="18" charset="0"/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Euclid" pitchFamily="18" charset="0"/>
              </a:rPr>
              <a:t>不</a:t>
            </a:r>
            <a:r>
              <a:rPr lang="zh-CN" altLang="en-US" dirty="0" smtClean="0">
                <a:latin typeface="Euclid" pitchFamily="18" charset="0"/>
              </a:rPr>
              <a:t>成立，则 </a:t>
            </a:r>
            <a:r>
              <a:rPr lang="en-US" altLang="zh-CN" dirty="0" smtClean="0">
                <a:latin typeface="Euclid" pitchFamily="18" charset="0"/>
              </a:rPr>
              <a:t>FE </a:t>
            </a:r>
            <a:r>
              <a:rPr lang="zh-CN" altLang="en-US" dirty="0" smtClean="0">
                <a:latin typeface="Euclid" pitchFamily="18" charset="0"/>
              </a:rPr>
              <a:t>仍然是无偏的，但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Euclid" pitchFamily="18" charset="0"/>
              </a:rPr>
              <a:t>RE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Euclid" pitchFamily="18" charset="0"/>
              </a:rPr>
              <a:t>有偏</a:t>
            </a:r>
            <a:r>
              <a:rPr lang="en-US" altLang="zh-CN" dirty="0" smtClean="0">
                <a:latin typeface="Euclid" pitchFamily="18" charset="0"/>
              </a:rPr>
              <a:t>(</a:t>
            </a:r>
            <a:r>
              <a:rPr lang="zh-CN" altLang="en-US" dirty="0" smtClean="0">
                <a:latin typeface="Euclid" pitchFamily="18" charset="0"/>
              </a:rPr>
              <a:t>不能用</a:t>
            </a:r>
            <a:r>
              <a:rPr lang="en-US" altLang="zh-CN" dirty="0" smtClean="0">
                <a:latin typeface="Euclid" pitchFamily="18" charset="0"/>
              </a:rPr>
              <a:t>)</a:t>
            </a:r>
            <a:r>
              <a:rPr lang="zh-CN" altLang="en-US" dirty="0" smtClean="0">
                <a:latin typeface="Euclid" pitchFamily="18" charset="0"/>
              </a:rPr>
              <a:t>；</a:t>
            </a:r>
            <a:endParaRPr lang="en-US" altLang="zh-CN" dirty="0" smtClean="0">
              <a:latin typeface="Euclid" pitchFamily="18" charset="0"/>
            </a:endParaRPr>
          </a:p>
          <a:p>
            <a:pPr marL="252000" lvl="0" indent="-252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Euclid" pitchFamily="18" charset="0"/>
              </a:rPr>
              <a:t>检验思路：</a:t>
            </a:r>
            <a:r>
              <a:rPr lang="zh-CN" altLang="en-US" dirty="0" smtClean="0">
                <a:latin typeface="Euclid" pitchFamily="18" charset="0"/>
              </a:rPr>
              <a:t>对比 </a:t>
            </a:r>
            <a:r>
              <a:rPr lang="en-US" altLang="zh-CN" dirty="0" smtClean="0">
                <a:latin typeface="Euclid" pitchFamily="18" charset="0"/>
              </a:rPr>
              <a:t>FE </a:t>
            </a:r>
            <a:r>
              <a:rPr lang="zh-CN" altLang="en-US" dirty="0" smtClean="0">
                <a:latin typeface="Euclid" pitchFamily="18" charset="0"/>
              </a:rPr>
              <a:t>和 </a:t>
            </a:r>
            <a:r>
              <a:rPr lang="en-US" altLang="zh-CN" dirty="0" smtClean="0">
                <a:latin typeface="Euclid" pitchFamily="18" charset="0"/>
              </a:rPr>
              <a:t>RE </a:t>
            </a:r>
            <a:r>
              <a:rPr lang="zh-CN" altLang="en-US" dirty="0" smtClean="0">
                <a:latin typeface="Euclid" pitchFamily="18" charset="0"/>
              </a:rPr>
              <a:t>的估计结果</a:t>
            </a:r>
            <a:endParaRPr kumimoji="0" lang="en-US" altLang="zh-CN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2520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Euclid" pitchFamily="18" charset="0"/>
              </a:rPr>
              <a:t>若没有明显差异，则认为 </a:t>
            </a:r>
            <a:r>
              <a:rPr lang="en-US" altLang="zh-CN" dirty="0" smtClean="0">
                <a:latin typeface="Euclid" pitchFamily="18" charset="0"/>
              </a:rPr>
              <a:t>H2 </a:t>
            </a:r>
            <a:r>
              <a:rPr lang="zh-CN" altLang="en-US" dirty="0" smtClean="0">
                <a:latin typeface="Euclid" pitchFamily="18" charset="0"/>
              </a:rPr>
              <a:t>成立，选择 </a:t>
            </a:r>
            <a:r>
              <a:rPr lang="en-US" altLang="zh-CN" dirty="0" smtClean="0">
                <a:latin typeface="Euclid" pitchFamily="18" charset="0"/>
              </a:rPr>
              <a:t>RE</a:t>
            </a:r>
            <a:r>
              <a:rPr lang="zh-CN" altLang="en-US" dirty="0" smtClean="0">
                <a:latin typeface="Euclid" pitchFamily="18" charset="0"/>
              </a:rPr>
              <a:t>；</a:t>
            </a:r>
            <a:endParaRPr lang="en-US" altLang="zh-CN" dirty="0" smtClean="0">
              <a:latin typeface="Euclid" pitchFamily="18" charset="0"/>
            </a:endParaRPr>
          </a:p>
          <a:p>
            <a:pPr marL="2520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Euclid" pitchFamily="18" charset="0"/>
              </a:rPr>
              <a:t>否则选择 </a:t>
            </a:r>
            <a:r>
              <a:rPr lang="en-US" altLang="zh-CN" dirty="0" smtClean="0">
                <a:latin typeface="Euclid" pitchFamily="18" charset="0"/>
              </a:rPr>
              <a:t>FE</a:t>
            </a:r>
          </a:p>
          <a:p>
            <a:pPr marL="2520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latin typeface="Euclid" pitchFamily="18" charset="0"/>
              </a:rPr>
              <a:t>Hausman</a:t>
            </a:r>
            <a:r>
              <a:rPr lang="en-US" altLang="zh-CN" sz="2000" dirty="0" smtClean="0">
                <a:latin typeface="Euclid" pitchFamily="18" charset="0"/>
              </a:rPr>
              <a:t> </a:t>
            </a:r>
            <a:r>
              <a:rPr lang="zh-CN" altLang="en-US" sz="2000" dirty="0" smtClean="0"/>
              <a:t>检验统计量</a:t>
            </a:r>
            <a:endParaRPr lang="zh-CN" alt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393825" y="2513013"/>
          <a:ext cx="5430838" cy="661987"/>
        </p:xfrm>
        <a:graphic>
          <a:graphicData uri="http://schemas.openxmlformats.org/presentationml/2006/ole">
            <p:oleObj spid="_x0000_s2049" name="Equation" r:id="rId3" imgW="270504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35785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修正后的 </a:t>
            </a:r>
            <a:r>
              <a:rPr lang="en-US" altLang="zh-CN" sz="2400" i="1" dirty="0" smtClean="0">
                <a:solidFill>
                  <a:srgbClr val="C00000"/>
                </a:solidFill>
                <a:latin typeface="Euclid" pitchFamily="18" charset="0"/>
              </a:rPr>
              <a:t>h</a:t>
            </a:r>
            <a:r>
              <a:rPr lang="en-US" altLang="zh-CN" sz="2400" dirty="0" smtClean="0">
                <a:solidFill>
                  <a:srgbClr val="C00000"/>
                </a:solidFill>
                <a:latin typeface="Euclid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统计量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hausman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re,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sigmaless</a:t>
            </a:r>
            <a:endParaRPr lang="en-US" altLang="zh-CN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hausman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 re, 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sigmamore</a:t>
            </a:r>
            <a:endParaRPr lang="en-US" altLang="zh-CN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 smtClean="0">
                <a:latin typeface="Euclid" pitchFamily="18" charset="0"/>
                <a:cs typeface="Courier New" pitchFamily="49" charset="0"/>
              </a:rPr>
              <a:t>References:</a:t>
            </a:r>
          </a:p>
          <a:p>
            <a:pPr lvl="1"/>
            <a:r>
              <a:rPr lang="en-US" sz="1600" dirty="0" smtClean="0">
                <a:latin typeface="Euclid" pitchFamily="18" charset="0"/>
              </a:rPr>
              <a:t>Cameron, A., </a:t>
            </a:r>
            <a:r>
              <a:rPr lang="en-US" sz="1600" dirty="0" err="1" smtClean="0">
                <a:latin typeface="Euclid" pitchFamily="18" charset="0"/>
              </a:rPr>
              <a:t>Trivedi</a:t>
            </a:r>
            <a:r>
              <a:rPr lang="en-US" sz="1600" dirty="0" smtClean="0">
                <a:latin typeface="Euclid" pitchFamily="18" charset="0"/>
              </a:rPr>
              <a:t>, P. </a:t>
            </a:r>
            <a:r>
              <a:rPr lang="en-US" sz="1600" dirty="0" err="1" smtClean="0">
                <a:latin typeface="Euclid" pitchFamily="18" charset="0"/>
              </a:rPr>
              <a:t>Microeconometrics</a:t>
            </a:r>
            <a:r>
              <a:rPr lang="en-US" sz="1600" dirty="0" smtClean="0">
                <a:latin typeface="Euclid" pitchFamily="18" charset="0"/>
              </a:rPr>
              <a:t> Using Stata. Stata Press, 2009, pp.260.</a:t>
            </a:r>
          </a:p>
          <a:p>
            <a:pPr lvl="1"/>
            <a:r>
              <a:rPr lang="en-US" altLang="zh-CN" sz="1600" dirty="0" smtClean="0">
                <a:latin typeface="Euclid" pitchFamily="18" charset="0"/>
                <a:cs typeface="Courier New" pitchFamily="49" charset="0"/>
              </a:rPr>
              <a:t>Wooldridge, J. Econometric Analysis of Cross Section and Panel Data. MIT press, 2002, pp.290.</a:t>
            </a:r>
          </a:p>
          <a:p>
            <a:pPr lvl="1"/>
            <a:r>
              <a:rPr lang="zh-CN" altLang="en-US" sz="1600" dirty="0" smtClean="0">
                <a:latin typeface="Euclid" pitchFamily="18" charset="0"/>
              </a:rPr>
              <a:t>连玉君</a:t>
            </a:r>
            <a:r>
              <a:rPr lang="en-US" altLang="zh-CN" sz="1600" dirty="0" smtClean="0">
                <a:latin typeface="Euclid" pitchFamily="18" charset="0"/>
              </a:rPr>
              <a:t>, </a:t>
            </a:r>
            <a:r>
              <a:rPr lang="zh-CN" altLang="en-US" sz="1600" dirty="0" smtClean="0">
                <a:latin typeface="Euclid" pitchFamily="18" charset="0"/>
              </a:rPr>
              <a:t>王闻达</a:t>
            </a:r>
            <a:r>
              <a:rPr lang="en-US" altLang="zh-CN" sz="1600" dirty="0" smtClean="0">
                <a:latin typeface="Euclid" pitchFamily="18" charset="0"/>
              </a:rPr>
              <a:t>, </a:t>
            </a:r>
            <a:r>
              <a:rPr lang="zh-CN" altLang="en-US" sz="1600" dirty="0" smtClean="0">
                <a:latin typeface="Euclid" pitchFamily="18" charset="0"/>
              </a:rPr>
              <a:t>叶汝财</a:t>
            </a:r>
            <a:r>
              <a:rPr lang="en-US" altLang="zh-CN" sz="1600" dirty="0" smtClean="0">
                <a:latin typeface="Euclid" pitchFamily="18" charset="0"/>
              </a:rPr>
              <a:t>, 2014, </a:t>
            </a:r>
            <a:r>
              <a:rPr lang="en-US" altLang="zh-CN" sz="1600" dirty="0" err="1" smtClean="0">
                <a:latin typeface="Euclid" pitchFamily="18" charset="0"/>
              </a:rPr>
              <a:t>Hausman</a:t>
            </a:r>
            <a:r>
              <a:rPr lang="en-US" altLang="zh-CN" sz="1600" dirty="0" smtClean="0">
                <a:latin typeface="Euclid" pitchFamily="18" charset="0"/>
              </a:rPr>
              <a:t> </a:t>
            </a:r>
            <a:r>
              <a:rPr lang="zh-CN" altLang="en-US" sz="1600" dirty="0" smtClean="0">
                <a:latin typeface="Euclid" pitchFamily="18" charset="0"/>
              </a:rPr>
              <a:t>检验统计量有效性的 </a:t>
            </a:r>
            <a:r>
              <a:rPr lang="en-US" altLang="zh-CN" sz="1600" dirty="0" smtClean="0">
                <a:latin typeface="Euclid" pitchFamily="18" charset="0"/>
              </a:rPr>
              <a:t>Monte Carlo </a:t>
            </a:r>
            <a:r>
              <a:rPr lang="zh-CN" altLang="en-US" sz="1600" dirty="0" smtClean="0">
                <a:latin typeface="Euclid" pitchFamily="18" charset="0"/>
              </a:rPr>
              <a:t>模拟分析</a:t>
            </a:r>
            <a:r>
              <a:rPr lang="en-US" altLang="zh-CN" sz="1600" dirty="0" smtClean="0">
                <a:latin typeface="Euclid" pitchFamily="18" charset="0"/>
              </a:rPr>
              <a:t>, </a:t>
            </a:r>
            <a:r>
              <a:rPr lang="zh-CN" altLang="en-US" sz="1600" i="1" dirty="0" smtClean="0">
                <a:latin typeface="Euclid" pitchFamily="18" charset="0"/>
              </a:rPr>
              <a:t>数理统计与管理</a:t>
            </a:r>
            <a:r>
              <a:rPr lang="en-US" altLang="zh-CN" sz="1600" i="1" dirty="0" smtClean="0">
                <a:latin typeface="Euclid" pitchFamily="18" charset="0"/>
              </a:rPr>
              <a:t>, forthcoming.</a:t>
            </a:r>
            <a:endParaRPr lang="en-US" altLang="zh-CN" sz="1600" dirty="0" smtClean="0">
              <a:latin typeface="Euclid" pitchFamily="18" charset="0"/>
              <a:cs typeface="Courier New" pitchFamily="49" charset="0"/>
            </a:endParaRPr>
          </a:p>
          <a:p>
            <a:endParaRPr lang="zh-CN" alt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857356" y="1500174"/>
          <a:ext cx="5084762" cy="803275"/>
        </p:xfrm>
        <a:graphic>
          <a:graphicData uri="http://schemas.openxmlformats.org/presentationml/2006/ole">
            <p:oleObj spid="_x0000_s18433" name="Equation" r:id="rId3" imgW="2895600" imgH="457200" progId="Equation.DSMT4">
              <p:embed/>
            </p:oleObj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857356" y="2786058"/>
          <a:ext cx="5084762" cy="803275"/>
        </p:xfrm>
        <a:graphic>
          <a:graphicData uri="http://schemas.openxmlformats.org/presentationml/2006/ole">
            <p:oleObj spid="_x0000_s18435" name="Equation" r:id="rId4" imgW="28956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Euclid" pitchFamily="18" charset="0"/>
              </a:rPr>
              <a:t>Robust </a:t>
            </a:r>
            <a:r>
              <a:rPr lang="en-US" altLang="zh-CN" sz="2400" dirty="0" err="1" smtClean="0">
                <a:solidFill>
                  <a:srgbClr val="C00000"/>
                </a:solidFill>
                <a:latin typeface="Euclid" pitchFamily="18" charset="0"/>
              </a:rPr>
              <a:t>Hausman</a:t>
            </a:r>
            <a:r>
              <a:rPr lang="en-US" altLang="zh-CN" sz="2400" dirty="0" smtClean="0">
                <a:solidFill>
                  <a:srgbClr val="C00000"/>
                </a:solidFill>
                <a:latin typeface="Euclid" pitchFamily="18" charset="0"/>
              </a:rPr>
              <a:t> test </a:t>
            </a:r>
            <a:r>
              <a:rPr lang="en-US" altLang="zh-CN" sz="2400" dirty="0" smtClean="0">
                <a:latin typeface="Euclid" pitchFamily="18" charset="0"/>
              </a:rPr>
              <a:t>(over-identification test)</a:t>
            </a: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endParaRPr lang="en-US" altLang="zh-CN" sz="2400" dirty="0" smtClean="0">
              <a:latin typeface="Euclid" pitchFamily="18" charset="0"/>
            </a:endParaRPr>
          </a:p>
          <a:p>
            <a:r>
              <a:rPr lang="en-US" altLang="zh-CN" sz="2000" b="1" dirty="0" smtClean="0">
                <a:latin typeface="Euclid" pitchFamily="18" charset="0"/>
              </a:rPr>
              <a:t>Test method</a:t>
            </a:r>
          </a:p>
          <a:p>
            <a:pPr lvl="1"/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xtreg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y x1 x2 (x1-x1mean) (x2-x2mean), re [robust]</a:t>
            </a:r>
          </a:p>
          <a:p>
            <a:pPr lvl="1"/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test (x1-x1mean) (x2-x2mean)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smtClean="0">
                <a:latin typeface="Euclid" pitchFamily="18" charset="0"/>
                <a:cs typeface="Courier New" pitchFamily="49" charset="0"/>
              </a:rPr>
              <a:t>References:</a:t>
            </a:r>
          </a:p>
          <a:p>
            <a:pPr lvl="1"/>
            <a:r>
              <a:rPr lang="en-US" altLang="zh-CN" sz="1600" dirty="0" smtClean="0">
                <a:latin typeface="Euclid" pitchFamily="18" charset="0"/>
                <a:cs typeface="Courier New" pitchFamily="49" charset="0"/>
              </a:rPr>
              <a:t>Arellano, M. 1993. On the testing of correlated effects with panel data. Journal of Econometrics, 59(1-2): pp. 87-97.</a:t>
            </a:r>
          </a:p>
          <a:p>
            <a:pPr lvl="1"/>
            <a:r>
              <a:rPr lang="en-US" sz="1600" dirty="0" smtClean="0">
                <a:latin typeface="Euclid" pitchFamily="18" charset="0"/>
              </a:rPr>
              <a:t>Cameron, A., </a:t>
            </a:r>
            <a:r>
              <a:rPr lang="en-US" sz="1600" dirty="0" err="1" smtClean="0">
                <a:latin typeface="Euclid" pitchFamily="18" charset="0"/>
              </a:rPr>
              <a:t>Trivedi</a:t>
            </a:r>
            <a:r>
              <a:rPr lang="en-US" sz="1600" dirty="0" smtClean="0">
                <a:latin typeface="Euclid" pitchFamily="18" charset="0"/>
              </a:rPr>
              <a:t>, P. </a:t>
            </a:r>
            <a:r>
              <a:rPr lang="en-US" sz="1600" dirty="0" err="1" smtClean="0">
                <a:latin typeface="Euclid" pitchFamily="18" charset="0"/>
              </a:rPr>
              <a:t>Microeconometrics</a:t>
            </a:r>
            <a:r>
              <a:rPr lang="en-US" sz="1600" dirty="0" smtClean="0">
                <a:latin typeface="Euclid" pitchFamily="18" charset="0"/>
              </a:rPr>
              <a:t> Using Stata. Stata Press, 2009</a:t>
            </a:r>
            <a:r>
              <a:rPr lang="en-US" sz="1600" smtClean="0">
                <a:latin typeface="Euclid" pitchFamily="18" charset="0"/>
              </a:rPr>
              <a:t>, pp.262.</a:t>
            </a:r>
            <a:endParaRPr lang="en-US" altLang="zh-CN" sz="1600" dirty="0" smtClean="0">
              <a:latin typeface="Euclid" pitchFamily="18" charset="0"/>
              <a:cs typeface="Courier New" pitchFamily="49" charset="0"/>
            </a:endParaRPr>
          </a:p>
          <a:p>
            <a:pPr lvl="1"/>
            <a:r>
              <a:rPr lang="en-US" altLang="zh-CN" sz="1600" dirty="0" smtClean="0">
                <a:latin typeface="Euclid" pitchFamily="18" charset="0"/>
                <a:cs typeface="Courier New" pitchFamily="49" charset="0"/>
              </a:rPr>
              <a:t> Wooldridge, J.M. 2002. Econometric Analysis of Cross Section and Panel Data. Cambridge, MA: MIT Press. (pp.290-291)</a:t>
            </a:r>
            <a:endParaRPr lang="zh-CN" altLang="en-US" sz="1600" dirty="0">
              <a:latin typeface="Euclid" pitchFamily="18" charset="0"/>
              <a:cs typeface="Courier New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00100" y="1285860"/>
            <a:ext cx="340042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FE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H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: E(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X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it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,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it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) = 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1928812" y="1428753"/>
          <a:ext cx="2133600" cy="684212"/>
        </p:xfrm>
        <a:graphic>
          <a:graphicData uri="http://schemas.openxmlformats.org/presentationml/2006/ole">
            <p:oleObj spid="_x0000_s19458" name="Equation" r:id="rId3" imgW="1054080" imgH="342720" progId="Equation.DSMT4">
              <p:embed/>
            </p:oleObj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357686" y="1285860"/>
            <a:ext cx="3400420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i="1" dirty="0" smtClean="0">
                <a:latin typeface="Euclid" pitchFamily="18" charset="0"/>
              </a:rPr>
              <a:t>R</a:t>
            </a:r>
            <a:r>
              <a:rPr kumimoji="0" lang="en-US" alt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H</a:t>
            </a:r>
            <a:r>
              <a:rPr kumimoji="0" lang="en-US" altLang="zh-CN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1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: E(</a:t>
            </a:r>
            <a:r>
              <a:rPr kumimoji="0" lang="en-US" altLang="zh-CN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X</a:t>
            </a:r>
            <a:r>
              <a:rPr lang="en-US" altLang="zh-CN" i="1" baseline="-25000" dirty="0" smtClean="0">
                <a:latin typeface="Euclid" pitchFamily="18" charset="0"/>
              </a:rPr>
              <a:t>it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, </a:t>
            </a:r>
            <a:r>
              <a:rPr kumimoji="0" lang="en-US" altLang="zh-CN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  <a:sym typeface="Symbol"/>
              </a:rPr>
              <a:t></a:t>
            </a:r>
            <a:r>
              <a:rPr lang="en-US" altLang="zh-CN" i="1" baseline="-25000" dirty="0" smtClean="0">
                <a:latin typeface="Euclid" pitchFamily="18" charset="0"/>
              </a:rPr>
              <a:t>it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uclid" pitchFamily="18" charset="0"/>
                <a:ea typeface="+mn-ea"/>
                <a:cs typeface="+mn-cs"/>
              </a:rPr>
              <a:t>) = 0</a:t>
            </a:r>
          </a:p>
          <a:p>
            <a:pPr marL="800100" lvl="1" indent="-342900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0000FF"/>
                </a:solidFill>
                <a:latin typeface="Euclid" pitchFamily="18" charset="0"/>
              </a:rPr>
              <a:t>H</a:t>
            </a:r>
            <a:r>
              <a:rPr lang="en-US" altLang="zh-CN" baseline="-25000" dirty="0" smtClean="0">
                <a:solidFill>
                  <a:srgbClr val="0000FF"/>
                </a:solidFill>
                <a:latin typeface="Euclid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Euclid" pitchFamily="18" charset="0"/>
              </a:rPr>
              <a:t>: E(</a:t>
            </a:r>
            <a:r>
              <a:rPr lang="en-US" altLang="zh-CN" i="1" dirty="0" err="1" smtClean="0">
                <a:solidFill>
                  <a:srgbClr val="0000FF"/>
                </a:solidFill>
                <a:latin typeface="Euclid" pitchFamily="18" charset="0"/>
              </a:rPr>
              <a:t>X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Euclid" pitchFamily="18" charset="0"/>
              </a:rPr>
              <a:t>it</a:t>
            </a:r>
            <a:r>
              <a:rPr lang="en-US" altLang="zh-CN" dirty="0" smtClean="0">
                <a:solidFill>
                  <a:srgbClr val="0000FF"/>
                </a:solidFill>
                <a:latin typeface="Euclid" pitchFamily="18" charset="0"/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  <a:latin typeface="Euclid" pitchFamily="18" charset="0"/>
                <a:sym typeface="Symbol"/>
              </a:rPr>
              <a:t></a:t>
            </a:r>
            <a:r>
              <a:rPr lang="en-US" altLang="zh-CN" i="1" baseline="-25000" dirty="0" err="1" smtClean="0">
                <a:solidFill>
                  <a:srgbClr val="0000FF"/>
                </a:solidFill>
                <a:latin typeface="Euclid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Euclid" pitchFamily="18" charset="0"/>
              </a:rPr>
              <a:t>) = 0</a:t>
            </a:r>
            <a:endParaRPr lang="zh-CN" altLang="en-US" dirty="0" smtClean="0">
              <a:solidFill>
                <a:srgbClr val="0000FF"/>
              </a:solidFill>
              <a:latin typeface="Euclid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uclid" pitchFamily="18" charset="0"/>
              <a:ea typeface="+mn-ea"/>
              <a:cs typeface="+mn-cs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5286375" y="1428753"/>
          <a:ext cx="2159000" cy="657225"/>
        </p:xfrm>
        <a:graphic>
          <a:graphicData uri="http://schemas.openxmlformats.org/presentationml/2006/ole">
            <p:oleObj spid="_x0000_s19459" name="Equation" r:id="rId4" imgW="10666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/>
          <a:lstStyle/>
          <a:p>
            <a:r>
              <a:rPr lang="en-US" altLang="zh-CN" i="1" dirty="0" smtClean="0">
                <a:latin typeface="Euclid" pitchFamily="18" charset="0"/>
              </a:rPr>
              <a:t>over</a:t>
            </a:r>
            <a:endParaRPr lang="zh-CN" altLang="en-US" i="1" dirty="0">
              <a:latin typeface="Eucli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325</Words>
  <PresentationFormat>全屏显示(4:3)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Equation</vt:lpstr>
      <vt:lpstr>Hausman Test</vt:lpstr>
      <vt:lpstr>幻灯片 2</vt:lpstr>
      <vt:lpstr>幻灯片 3</vt:lpstr>
      <vt:lpstr>幻灯片 4</vt:lpstr>
      <vt:lpstr>幻灯片 5</vt:lpstr>
      <vt:lpstr>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Lenovo User</cp:lastModifiedBy>
  <cp:revision>169</cp:revision>
  <dcterms:modified xsi:type="dcterms:W3CDTF">2014-02-21T14:34:03Z</dcterms:modified>
</cp:coreProperties>
</file>