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0" r:id="rId2"/>
    <p:sldId id="269" r:id="rId3"/>
    <p:sldId id="267" r:id="rId4"/>
    <p:sldId id="265" r:id="rId5"/>
    <p:sldId id="271" r:id="rId6"/>
    <p:sldId id="272" r:id="rId7"/>
    <p:sldId id="268" r:id="rId8"/>
    <p:sldId id="25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33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2" autoAdjust="0"/>
  </p:normalViewPr>
  <p:slideViewPr>
    <p:cSldViewPr>
      <p:cViewPr varScale="1">
        <p:scale>
          <a:sx n="59" d="100"/>
          <a:sy n="59" d="100"/>
        </p:scale>
        <p:origin x="-10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1888" y="3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48C0-6E8A-4267-A83D-4F2219EE0017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6019-23DB-4D12-911A-B61E022933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100" dirty="0" smtClean="0">
                <a:solidFill>
                  <a:srgbClr val="000099"/>
                </a:solidFill>
                <a:latin typeface="Euclid" pitchFamily="18" charset="0"/>
              </a:rPr>
              <a:t>静态面板模型</a:t>
            </a:r>
            <a:r>
              <a:rPr lang="en-US" altLang="zh-CN" sz="3100" dirty="0" smtClean="0">
                <a:solidFill>
                  <a:srgbClr val="000099"/>
                </a:solidFill>
                <a:latin typeface="Euclid" pitchFamily="18" charset="0"/>
              </a:rPr>
              <a:t>     </a:t>
            </a:r>
            <a:r>
              <a:rPr lang="en-US" altLang="zh-CN" sz="4000" dirty="0" smtClean="0">
                <a:solidFill>
                  <a:srgbClr val="0000FF"/>
                </a:solidFill>
                <a:latin typeface="Euclid" pitchFamily="18" charset="0"/>
              </a:rPr>
              <a:t/>
            </a:r>
            <a:br>
              <a:rPr lang="en-US" altLang="zh-CN" sz="4000" dirty="0" smtClean="0">
                <a:solidFill>
                  <a:srgbClr val="0000FF"/>
                </a:solidFill>
                <a:latin typeface="Euclid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Euclid" pitchFamily="18" charset="0"/>
              </a:rPr>
              <a:t>FE 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Euclid" pitchFamily="18" charset="0"/>
              </a:rPr>
              <a:t>v.s</a:t>
            </a:r>
            <a:r>
              <a:rPr lang="en-US" altLang="zh-CN" sz="2400" i="1" dirty="0" smtClean="0">
                <a:solidFill>
                  <a:srgbClr val="0000FF"/>
                </a:solidFill>
                <a:latin typeface="Euclid" pitchFamily="18" charset="0"/>
              </a:rPr>
              <a:t>. </a:t>
            </a:r>
            <a:r>
              <a:rPr lang="en-US" altLang="zh-CN" sz="2400" dirty="0" smtClean="0">
                <a:solidFill>
                  <a:srgbClr val="0000FF"/>
                </a:solidFill>
                <a:latin typeface="Euclid" pitchFamily="18" charset="0"/>
              </a:rPr>
              <a:t>RE</a:t>
            </a:r>
            <a:endParaRPr lang="zh-CN" altLang="en-US" sz="2400" i="1" baseline="30000" dirty="0">
              <a:solidFill>
                <a:srgbClr val="0000FF"/>
              </a:solidFill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14353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Euclid" pitchFamily="18" charset="0"/>
              </a:rPr>
              <a:t>Pooled OLS</a:t>
            </a:r>
          </a:p>
          <a:p>
            <a:pPr lvl="1">
              <a:spcBef>
                <a:spcPts val="1200"/>
              </a:spcBef>
            </a:pPr>
            <a:r>
              <a:rPr lang="en-US" altLang="zh-CN" sz="2000" i="1" dirty="0" smtClean="0">
                <a:latin typeface="Euclid" pitchFamily="18" charset="0"/>
              </a:rPr>
              <a:t>Cross-sectional:  </a:t>
            </a:r>
            <a:r>
              <a:rPr lang="en-US" altLang="zh-CN" sz="2000" i="1" dirty="0" err="1" smtClean="0">
                <a:latin typeface="Euclid" pitchFamily="18" charset="0"/>
              </a:rPr>
              <a:t>y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sz="2000" dirty="0" smtClean="0">
                <a:latin typeface="Euclid" pitchFamily="18" charset="0"/>
              </a:rPr>
              <a:t> = </a:t>
            </a:r>
            <a:r>
              <a:rPr lang="en-US" altLang="zh-CN" sz="2000" i="1" dirty="0" smtClean="0">
                <a:latin typeface="Euclid" pitchFamily="18" charset="0"/>
              </a:rPr>
              <a:t>a</a:t>
            </a:r>
            <a:r>
              <a:rPr lang="en-US" altLang="zh-CN" sz="2000" dirty="0" smtClean="0">
                <a:latin typeface="Euclid" pitchFamily="18" charset="0"/>
              </a:rPr>
              <a:t> + </a:t>
            </a:r>
            <a:r>
              <a:rPr lang="en-US" altLang="zh-CN" sz="2000" i="1" dirty="0" smtClean="0">
                <a:latin typeface="Euclid" pitchFamily="18" charset="0"/>
              </a:rPr>
              <a:t>X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sz="2000" i="1" baseline="-25000" dirty="0" smtClean="0">
                <a:latin typeface="Euclid" pitchFamily="18" charset="0"/>
              </a:rPr>
              <a:t> </a:t>
            </a:r>
            <a:r>
              <a:rPr lang="en-US" altLang="zh-CN" sz="2000" i="1" dirty="0" smtClean="0">
                <a:latin typeface="Euclid" pitchFamily="18" charset="0"/>
                <a:sym typeface="Symbol"/>
              </a:rPr>
              <a:t></a:t>
            </a:r>
            <a:r>
              <a:rPr lang="en-US" altLang="zh-CN" sz="2000" dirty="0" smtClean="0">
                <a:latin typeface="Euclid" pitchFamily="18" charset="0"/>
                <a:sym typeface="Symbol"/>
              </a:rPr>
              <a:t> + </a:t>
            </a:r>
            <a:r>
              <a:rPr lang="en-US" altLang="zh-CN" sz="2000" i="1" dirty="0" smtClean="0">
                <a:latin typeface="Euclid" pitchFamily="18" charset="0"/>
                <a:sym typeface="Symbol"/>
              </a:rPr>
              <a:t>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Euclid" pitchFamily="18" charset="0"/>
                <a:sym typeface="Symbol"/>
              </a:rPr>
              <a:t>i</a:t>
            </a:r>
            <a:endParaRPr lang="en-US" altLang="zh-CN" sz="2000" i="1" baseline="-25000" dirty="0" smtClean="0">
              <a:solidFill>
                <a:srgbClr val="0000FF"/>
              </a:solidFill>
              <a:latin typeface="Euclid" pitchFamily="18" charset="0"/>
              <a:sym typeface="Symbol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i="1" dirty="0" smtClean="0">
                <a:latin typeface="Euclid" pitchFamily="18" charset="0"/>
              </a:rPr>
              <a:t>Panel Data:      </a:t>
            </a:r>
            <a:r>
              <a:rPr lang="en-US" altLang="zh-CN" sz="2000" i="1" dirty="0" err="1" smtClean="0">
                <a:latin typeface="Euclid" pitchFamily="18" charset="0"/>
              </a:rPr>
              <a:t>y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C00000"/>
                </a:solidFill>
                <a:latin typeface="Euclid" pitchFamily="18" charset="0"/>
              </a:rPr>
              <a:t>t</a:t>
            </a:r>
            <a:r>
              <a:rPr lang="en-US" altLang="zh-CN" sz="2000" dirty="0" smtClean="0">
                <a:latin typeface="Euclid" pitchFamily="18" charset="0"/>
              </a:rPr>
              <a:t> = </a:t>
            </a:r>
            <a:r>
              <a:rPr lang="en-US" altLang="zh-CN" sz="2000" i="1" dirty="0" smtClean="0">
                <a:latin typeface="Euclid" pitchFamily="18" charset="0"/>
              </a:rPr>
              <a:t>a</a:t>
            </a:r>
            <a:r>
              <a:rPr lang="en-US" altLang="zh-CN" sz="2000" dirty="0" smtClean="0">
                <a:latin typeface="Euclid" pitchFamily="18" charset="0"/>
              </a:rPr>
              <a:t> + </a:t>
            </a:r>
            <a:r>
              <a:rPr lang="en-US" altLang="zh-CN" sz="2000" i="1" dirty="0" err="1" smtClean="0">
                <a:latin typeface="Euclid" pitchFamily="18" charset="0"/>
              </a:rPr>
              <a:t>X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sz="2000" i="1" baseline="-25000" dirty="0" err="1" smtClean="0">
                <a:solidFill>
                  <a:srgbClr val="C00000"/>
                </a:solidFill>
                <a:latin typeface="Euclid" pitchFamily="18" charset="0"/>
              </a:rPr>
              <a:t>t</a:t>
            </a:r>
            <a:r>
              <a:rPr lang="en-US" altLang="zh-CN" sz="2000" i="1" baseline="-25000" dirty="0" smtClean="0">
                <a:latin typeface="Euclid" pitchFamily="18" charset="0"/>
              </a:rPr>
              <a:t> </a:t>
            </a:r>
            <a:r>
              <a:rPr lang="en-US" altLang="zh-CN" sz="2000" i="1" dirty="0" smtClean="0">
                <a:latin typeface="Euclid" pitchFamily="18" charset="0"/>
                <a:sym typeface="Symbol"/>
              </a:rPr>
              <a:t></a:t>
            </a:r>
            <a:r>
              <a:rPr lang="en-US" altLang="zh-CN" sz="2000" dirty="0" smtClean="0">
                <a:latin typeface="Euclid" pitchFamily="18" charset="0"/>
                <a:sym typeface="Symbol"/>
              </a:rPr>
              <a:t> + </a:t>
            </a:r>
            <a:r>
              <a:rPr lang="en-US" altLang="zh-CN" sz="2000" i="1" dirty="0" smtClean="0">
                <a:latin typeface="Euclid" pitchFamily="18" charset="0"/>
                <a:sym typeface="Symbol"/>
              </a:rPr>
              <a:t>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Euclid" pitchFamily="18" charset="0"/>
              </a:rPr>
              <a:t>t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000" dirty="0" smtClean="0">
                <a:latin typeface="Euclid" pitchFamily="18" charset="0"/>
              </a:rPr>
              <a:t>估计方法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Euclid" pitchFamily="18" charset="0"/>
              </a:rPr>
              <a:t>       </a:t>
            </a:r>
            <a:r>
              <a:rPr lang="en-US" altLang="zh-CN" sz="1800" dirty="0" smtClean="0">
                <a:solidFill>
                  <a:srgbClr val="000099"/>
                </a:solidFill>
                <a:latin typeface="Euclid" pitchFamily="18" charset="0"/>
              </a:rPr>
              <a:t>OLS           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y x</a:t>
            </a:r>
            <a:endParaRPr lang="en-US" altLang="zh-CN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zh-CN" altLang="en-US" sz="2000" dirty="0" smtClean="0">
                <a:latin typeface="Euclid" pitchFamily="18" charset="0"/>
              </a:rPr>
              <a:t>局限？</a:t>
            </a:r>
            <a:endParaRPr lang="en-US" altLang="zh-CN" sz="2000" dirty="0" smtClean="0">
              <a:latin typeface="Euclid" pitchFamily="18" charset="0"/>
            </a:endParaRPr>
          </a:p>
          <a:p>
            <a:pPr lvl="1"/>
            <a:r>
              <a:rPr lang="zh-CN" altLang="en-US" sz="1800" dirty="0" smtClean="0">
                <a:latin typeface="Euclid" pitchFamily="18" charset="0"/>
              </a:rPr>
              <a:t>不可观测的个体效应</a:t>
            </a:r>
            <a:endParaRPr lang="en-US" altLang="zh-CN" sz="18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Euclid" pitchFamily="18" charset="0"/>
              </a:rPr>
              <a:t>Fixed Effects (</a:t>
            </a:r>
            <a:r>
              <a:rPr lang="en-US" altLang="zh-CN" sz="2400" dirty="0" smtClean="0">
                <a:solidFill>
                  <a:srgbClr val="000099"/>
                </a:solidFill>
                <a:latin typeface="Euclid" pitchFamily="18" charset="0"/>
              </a:rPr>
              <a:t>FE</a:t>
            </a:r>
            <a:r>
              <a:rPr lang="en-US" altLang="zh-CN" sz="2400" dirty="0" smtClean="0">
                <a:latin typeface="Euclid" pitchFamily="18" charset="0"/>
              </a:rPr>
              <a:t>) </a:t>
            </a:r>
            <a:r>
              <a:rPr lang="en-US" altLang="zh-CN" sz="2400" dirty="0" err="1" smtClean="0">
                <a:latin typeface="Euclid" pitchFamily="18" charset="0"/>
              </a:rPr>
              <a:t>v.s</a:t>
            </a:r>
            <a:r>
              <a:rPr lang="en-US" altLang="zh-CN" sz="2400" dirty="0" smtClean="0">
                <a:latin typeface="Euclid" pitchFamily="18" charset="0"/>
              </a:rPr>
              <a:t>. Random Effects (</a:t>
            </a:r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RE</a:t>
            </a:r>
            <a:r>
              <a:rPr lang="en-US" altLang="zh-CN" sz="2400" dirty="0" smtClean="0">
                <a:latin typeface="Euclid" pitchFamily="18" charset="0"/>
              </a:rPr>
              <a:t>) models</a:t>
            </a: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pPr>
              <a:buNone/>
            </a:pP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latin typeface="Euclid" pitchFamily="18" charset="0"/>
              </a:rPr>
              <a:t>估计方法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Euclid" pitchFamily="18" charset="0"/>
              </a:rPr>
              <a:t>       </a:t>
            </a:r>
            <a:r>
              <a:rPr lang="en-US" altLang="zh-CN" sz="1800" dirty="0" smtClean="0">
                <a:solidFill>
                  <a:srgbClr val="000099"/>
                </a:solidFill>
                <a:latin typeface="Euclid" pitchFamily="18" charset="0"/>
              </a:rPr>
              <a:t>OLS + firm dummies                         </a:t>
            </a:r>
            <a:r>
              <a:rPr lang="en-US" altLang="zh-CN" sz="1800" dirty="0" smtClean="0">
                <a:solidFill>
                  <a:srgbClr val="C00000"/>
                </a:solidFill>
                <a:latin typeface="Euclid" pitchFamily="18" charset="0"/>
              </a:rPr>
              <a:t> GLS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 smtClean="0">
                <a:latin typeface="Euclid" pitchFamily="18" charset="0"/>
              </a:rPr>
              <a:t>Stata</a:t>
            </a:r>
            <a:r>
              <a:rPr lang="en-US" altLang="zh-CN" sz="2000" dirty="0" smtClean="0">
                <a:latin typeface="Euclid" pitchFamily="18" charset="0"/>
              </a:rPr>
              <a:t> commands</a:t>
            </a:r>
          </a:p>
          <a:p>
            <a:pPr>
              <a:buNone/>
            </a:pPr>
            <a:r>
              <a:rPr lang="en-US" altLang="zh-CN" sz="2400" dirty="0" smtClean="0">
                <a:latin typeface="Euclid" pitchFamily="18" charset="0"/>
              </a:rPr>
              <a:t>     </a:t>
            </a:r>
            <a:r>
              <a:rPr lang="en-US" altLang="zh-CN" sz="1800" b="1" dirty="0" smtClean="0">
                <a:latin typeface="Euclid" pitchFamily="18" charset="0"/>
              </a:rPr>
              <a:t>xtreg y x, 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Euclid" pitchFamily="18" charset="0"/>
              </a:rPr>
              <a:t>fe</a:t>
            </a:r>
            <a:r>
              <a:rPr lang="en-US" altLang="zh-CN" sz="1800" b="1" dirty="0" smtClean="0">
                <a:latin typeface="Euclid" pitchFamily="18" charset="0"/>
              </a:rPr>
              <a:t>                                    xtreg y x, </a:t>
            </a:r>
            <a:r>
              <a:rPr lang="en-US" altLang="zh-CN" sz="1800" b="1" dirty="0" smtClean="0">
                <a:solidFill>
                  <a:srgbClr val="C00000"/>
                </a:solidFill>
                <a:latin typeface="Euclid" pitchFamily="18" charset="0"/>
              </a:rPr>
              <a:t>re 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clid" pitchFamily="18" charset="0"/>
              </a:rPr>
              <a:t>       </a:t>
            </a:r>
            <a:r>
              <a:rPr lang="en-US" altLang="zh-CN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uclid" pitchFamily="18" charset="0"/>
              </a:rPr>
              <a:t>reg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clid" pitchFamily="18" charset="0"/>
              </a:rPr>
              <a:t> y x i.id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clid" pitchFamily="18" charset="0"/>
              </a:rPr>
              <a:t>       </a:t>
            </a:r>
            <a:r>
              <a:rPr lang="en-US" altLang="zh-CN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Euclid" pitchFamily="18" charset="0"/>
              </a:rPr>
              <a:t>areg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clid" pitchFamily="18" charset="0"/>
              </a:rPr>
              <a:t> y x, absorb(id)</a:t>
            </a: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000100" y="1571612"/>
          <a:ext cx="2144712" cy="431800"/>
        </p:xfrm>
        <a:graphic>
          <a:graphicData uri="http://schemas.openxmlformats.org/presentationml/2006/ole">
            <p:oleObj spid="_x0000_s34818" name="Equation" r:id="rId3" imgW="1054080" imgH="215640" progId="Equation.DSMT4">
              <p:embed/>
            </p:oleObj>
          </a:graphicData>
        </a:graphic>
      </p:graphicFrame>
      <p:sp>
        <p:nvSpPr>
          <p:cNvPr id="16" name="左大括号 15"/>
          <p:cNvSpPr/>
          <p:nvPr/>
        </p:nvSpPr>
        <p:spPr>
          <a:xfrm rot="5400000">
            <a:off x="6179355" y="1250141"/>
            <a:ext cx="214314" cy="714380"/>
          </a:xfrm>
          <a:prstGeom prst="leftBrace">
            <a:avLst>
              <a:gd name="adj1" fmla="val 8333"/>
              <a:gd name="adj2" fmla="val 48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2198" y="1142984"/>
            <a:ext cx="428628" cy="344128"/>
          </a:xfrm>
          <a:prstGeom prst="rect">
            <a:avLst/>
          </a:prstGeom>
          <a:noFill/>
        </p:spPr>
        <p:txBody>
          <a:bodyPr wrap="square" lIns="72000" tIns="18000" rIns="36000" bIns="18000" rtlCol="0">
            <a:spAutoFit/>
          </a:bodyPr>
          <a:lstStyle/>
          <a:p>
            <a:r>
              <a:rPr lang="en-US" altLang="zh-CN" sz="2000" i="1" dirty="0" err="1" smtClean="0">
                <a:solidFill>
                  <a:srgbClr val="C00000"/>
                </a:solidFill>
                <a:latin typeface="Euclid" pitchFamily="18" charset="0"/>
              </a:rPr>
              <a:t>u</a:t>
            </a:r>
            <a:r>
              <a:rPr lang="en-US" altLang="zh-CN" sz="2000" i="1" baseline="-25000" dirty="0" err="1" smtClean="0">
                <a:solidFill>
                  <a:srgbClr val="C00000"/>
                </a:solidFill>
                <a:latin typeface="Euclid" pitchFamily="18" charset="0"/>
              </a:rPr>
              <a:t>it</a:t>
            </a:r>
            <a:endParaRPr lang="zh-CN" altLang="en-US" sz="2000" i="1" baseline="-25000" dirty="0">
              <a:solidFill>
                <a:srgbClr val="C00000"/>
              </a:solidFill>
              <a:latin typeface="Euclid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72000" y="1571625"/>
          <a:ext cx="2101850" cy="423863"/>
        </p:xfrm>
        <a:graphic>
          <a:graphicData uri="http://schemas.openxmlformats.org/presentationml/2006/ole">
            <p:oleObj spid="_x0000_s34825" name="Equation" r:id="rId4" imgW="1054080" imgH="215640" progId="Equation.DSMT4">
              <p:embed/>
            </p:oleObj>
          </a:graphicData>
        </a:graphic>
      </p:graphicFrame>
      <p:sp>
        <p:nvSpPr>
          <p:cNvPr id="18" name="左大括号 17"/>
          <p:cNvSpPr/>
          <p:nvPr/>
        </p:nvSpPr>
        <p:spPr>
          <a:xfrm rot="16200000">
            <a:off x="6215074" y="1714488"/>
            <a:ext cx="142876" cy="714380"/>
          </a:xfrm>
          <a:prstGeom prst="leftBrace">
            <a:avLst>
              <a:gd name="adj1" fmla="val 8333"/>
              <a:gd name="adj2" fmla="val 48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72198" y="2214554"/>
            <a:ext cx="500066" cy="313350"/>
          </a:xfrm>
          <a:prstGeom prst="rect">
            <a:avLst/>
          </a:prstGeom>
          <a:noFill/>
        </p:spPr>
        <p:txBody>
          <a:bodyPr wrap="square" lIns="72000" tIns="18000" rIns="36000" bIns="1800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Euclid" pitchFamily="18" charset="0"/>
              </a:rPr>
              <a:t>RE</a:t>
            </a:r>
            <a:endParaRPr lang="zh-CN" altLang="en-US" dirty="0">
              <a:solidFill>
                <a:srgbClr val="FF0000"/>
              </a:solidFill>
              <a:latin typeface="Euclid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1964513" y="1035827"/>
            <a:ext cx="214314" cy="1000132"/>
          </a:xfrm>
          <a:prstGeom prst="leftBrace">
            <a:avLst>
              <a:gd name="adj1" fmla="val 8333"/>
              <a:gd name="adj2" fmla="val 48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57356" y="1142984"/>
            <a:ext cx="428628" cy="313350"/>
          </a:xfrm>
          <a:prstGeom prst="rect">
            <a:avLst/>
          </a:prstGeom>
          <a:noFill/>
        </p:spPr>
        <p:txBody>
          <a:bodyPr wrap="square" lIns="72000" tIns="18000" rIns="36000" bIns="18000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Euclid" pitchFamily="18" charset="0"/>
              </a:rPr>
              <a:t>FE</a:t>
            </a:r>
            <a:endParaRPr lang="zh-CN" altLang="en-US" dirty="0">
              <a:solidFill>
                <a:srgbClr val="0033CC"/>
              </a:solidFill>
              <a:latin typeface="Euclid" pitchFamily="18" charset="0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2000232" y="1571612"/>
            <a:ext cx="142876" cy="1000132"/>
          </a:xfrm>
          <a:prstGeom prst="leftBrace">
            <a:avLst>
              <a:gd name="adj1" fmla="val 8333"/>
              <a:gd name="adj2" fmla="val 48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85918" y="2214554"/>
            <a:ext cx="571504" cy="344128"/>
          </a:xfrm>
          <a:prstGeom prst="rect">
            <a:avLst/>
          </a:prstGeom>
          <a:noFill/>
        </p:spPr>
        <p:txBody>
          <a:bodyPr wrap="square" lIns="72000" tIns="18000" rIns="36000" bIns="18000" rtlCol="0">
            <a:spAutoFit/>
          </a:bodyPr>
          <a:lstStyle/>
          <a:p>
            <a:r>
              <a:rPr lang="en-US" altLang="zh-CN" sz="2000" i="1" dirty="0" smtClean="0">
                <a:solidFill>
                  <a:srgbClr val="000099"/>
                </a:solidFill>
                <a:latin typeface="Euclid" pitchFamily="18" charset="0"/>
              </a:rPr>
              <a:t>Z</a:t>
            </a:r>
            <a:r>
              <a:rPr lang="en-US" altLang="zh-CN" sz="2000" i="1" baseline="-25000" dirty="0" smtClean="0">
                <a:solidFill>
                  <a:srgbClr val="000099"/>
                </a:solidFill>
                <a:latin typeface="Euclid" pitchFamily="18" charset="0"/>
              </a:rPr>
              <a:t>it</a:t>
            </a:r>
            <a:r>
              <a:rPr lang="en-US" altLang="zh-CN" sz="2000" i="1" dirty="0" smtClean="0">
                <a:solidFill>
                  <a:srgbClr val="000099"/>
                </a:solidFill>
                <a:latin typeface="Euclid" pitchFamily="18" charset="0"/>
                <a:sym typeface="Symbol"/>
              </a:rPr>
              <a:t></a:t>
            </a:r>
            <a:endParaRPr lang="zh-CN" altLang="en-US" sz="2000" i="1" dirty="0">
              <a:solidFill>
                <a:srgbClr val="000099"/>
              </a:solidFill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3" grpId="0" animBg="1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Euclid" pitchFamily="18" charset="0"/>
              </a:rPr>
              <a:t>Fixed Effects model (FE)</a:t>
            </a: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 smtClean="0">
                <a:latin typeface="Euclid" pitchFamily="18" charset="0"/>
              </a:rPr>
              <a:t>(1)</a:t>
            </a:r>
            <a:r>
              <a:rPr lang="en-US" altLang="zh-CN" sz="2000" dirty="0" smtClean="0">
                <a:latin typeface="Euclid" pitchFamily="18" charset="0"/>
                <a:sym typeface="Symbol"/>
              </a:rPr>
              <a:t></a:t>
            </a:r>
            <a:r>
              <a:rPr lang="en-US" altLang="zh-CN" sz="2000" dirty="0" smtClean="0">
                <a:latin typeface="Euclid" pitchFamily="18" charset="0"/>
              </a:rPr>
              <a:t>(2)+(3)</a:t>
            </a: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 smtClean="0">
                <a:latin typeface="Euclid" pitchFamily="18" charset="0"/>
              </a:rPr>
              <a:t>Within-group Estimator, De-</a:t>
            </a:r>
            <a:r>
              <a:rPr lang="en-US" altLang="zh-CN" sz="2000" dirty="0" err="1" smtClean="0">
                <a:latin typeface="Euclid" pitchFamily="18" charset="0"/>
              </a:rPr>
              <a:t>meaned</a:t>
            </a:r>
            <a:r>
              <a:rPr lang="en-US" altLang="zh-CN" sz="2000" dirty="0" smtClean="0">
                <a:latin typeface="Euclid" pitchFamily="18" charset="0"/>
              </a:rPr>
              <a:t> Estimator, </a:t>
            </a:r>
            <a:r>
              <a:rPr lang="zh-CN" altLang="en-US" sz="2000" dirty="0" smtClean="0">
                <a:latin typeface="Euclid" pitchFamily="18" charset="0"/>
              </a:rPr>
              <a:t>组内去心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 smtClean="0">
                <a:latin typeface="Euclid" pitchFamily="18" charset="0"/>
              </a:rPr>
              <a:t>OLS regress                 </a:t>
            </a:r>
            <a:endParaRPr lang="zh-CN" altLang="en-US" sz="2000" dirty="0">
              <a:latin typeface="Euclid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928662" y="1071546"/>
          <a:ext cx="2917825" cy="366712"/>
        </p:xfrm>
        <a:graphic>
          <a:graphicData uri="http://schemas.openxmlformats.org/presentationml/2006/ole">
            <p:oleObj spid="_x0000_s20482" name="Equation" r:id="rId3" imgW="1688760" imgH="215640" progId="Equation.DSMT4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000100" y="2786058"/>
          <a:ext cx="4826000" cy="628650"/>
        </p:xfrm>
        <a:graphic>
          <a:graphicData uri="http://schemas.openxmlformats.org/presentationml/2006/ole">
            <p:oleObj spid="_x0000_s20483" name="Equation" r:id="rId4" imgW="2831760" imgH="368280" progId="Equation.DSMT4">
              <p:embed/>
            </p:oleObj>
          </a:graphicData>
        </a:graphic>
      </p:graphicFrame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000100" y="1428736"/>
          <a:ext cx="4932363" cy="452438"/>
        </p:xfrm>
        <a:graphic>
          <a:graphicData uri="http://schemas.openxmlformats.org/presentationml/2006/ole">
            <p:oleObj spid="_x0000_s20484" name="Equation" r:id="rId5" imgW="2857320" imgH="266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000100" y="1857364"/>
          <a:ext cx="4995862" cy="450850"/>
        </p:xfrm>
        <a:graphic>
          <a:graphicData uri="http://schemas.openxmlformats.org/presentationml/2006/ole">
            <p:oleObj spid="_x0000_s20485" name="Equation" r:id="rId6" imgW="2895480" imgH="26640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0563" y="3571875"/>
          <a:ext cx="1749425" cy="366713"/>
        </p:xfrm>
        <a:graphic>
          <a:graphicData uri="http://schemas.openxmlformats.org/presentationml/2006/ole">
            <p:oleObj spid="_x0000_s20486" name="Equation" r:id="rId7" imgW="1028520" imgH="215640" progId="Equation.DSMT4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357422" y="4500570"/>
          <a:ext cx="1036637" cy="366712"/>
        </p:xfrm>
        <a:graphic>
          <a:graphicData uri="http://schemas.openxmlformats.org/presentationml/2006/ole">
            <p:oleObj spid="_x0000_s20487" name="Equation" r:id="rId8" imgW="609480" imgH="215640" progId="Equation.DSMT4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697288" y="4500563"/>
          <a:ext cx="733425" cy="387350"/>
        </p:xfrm>
        <a:graphic>
          <a:graphicData uri="http://schemas.openxmlformats.org/presentationml/2006/ole">
            <p:oleObj spid="_x0000_s20488" name="Equation" r:id="rId9" imgW="431640" imgH="228600" progId="Equation.DSMT4">
              <p:embed/>
            </p:oleObj>
          </a:graphicData>
        </a:graphic>
      </p:graphicFrame>
      <p:cxnSp>
        <p:nvCxnSpPr>
          <p:cNvPr id="11" name="直接箭头连接符 10"/>
          <p:cNvCxnSpPr/>
          <p:nvPr/>
        </p:nvCxnSpPr>
        <p:spPr>
          <a:xfrm rot="16200000" flipH="1">
            <a:off x="1678761" y="332184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3036083" y="3250405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3714744" y="3286124"/>
            <a:ext cx="142876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Euclid" pitchFamily="18" charset="0"/>
              </a:rPr>
              <a:t>Relationship between POLS and FE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Euclid" pitchFamily="18" charset="0"/>
              </a:rPr>
              <a:t>Case I</a:t>
            </a:r>
          </a:p>
          <a:p>
            <a:pPr lvl="1">
              <a:buNone/>
            </a:pPr>
            <a:r>
              <a:rPr lang="en-US" altLang="zh-CN" sz="1800" i="1" dirty="0" smtClean="0">
                <a:latin typeface="Euclid" pitchFamily="18" charset="0"/>
              </a:rPr>
              <a:t>    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1"/>
            <a:ext cx="5000660" cy="364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12"/>
          <p:cNvGrpSpPr>
            <a:grpSpLocks/>
          </p:cNvGrpSpPr>
          <p:nvPr/>
        </p:nvGrpSpPr>
        <p:grpSpPr bwMode="auto">
          <a:xfrm>
            <a:off x="2071666" y="1785923"/>
            <a:ext cx="4322505" cy="2682357"/>
            <a:chOff x="4429124" y="1857364"/>
            <a:chExt cx="4143404" cy="271464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4429124" y="1857364"/>
              <a:ext cx="2500331" cy="5000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500695" y="3000372"/>
              <a:ext cx="2500329" cy="5000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072199" y="4071943"/>
              <a:ext cx="2500329" cy="500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Euclid" pitchFamily="18" charset="0"/>
              </a:rPr>
              <a:t>Relationship between POLS and FE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Euclid" pitchFamily="18" charset="0"/>
              </a:rPr>
              <a:t>Case II</a:t>
            </a:r>
          </a:p>
          <a:p>
            <a:pPr lvl="1">
              <a:buNone/>
            </a:pPr>
            <a:r>
              <a:rPr lang="en-US" altLang="zh-CN" sz="1800" i="1" dirty="0" smtClean="0">
                <a:latin typeface="Euclid" pitchFamily="18" charset="0"/>
              </a:rPr>
              <a:t>    </a:t>
            </a: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</p:txBody>
      </p:sp>
      <p:pic>
        <p:nvPicPr>
          <p:cNvPr id="52226" name="Picture 2" descr="C:\Documents and Settings\Administrator\桌面\FE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5500725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Euclid" pitchFamily="18" charset="0"/>
              </a:rPr>
              <a:t>Review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latin typeface="Euclid" pitchFamily="18" charset="0"/>
              </a:rPr>
              <a:t>Pooled OLS (POLS)</a:t>
            </a:r>
          </a:p>
          <a:p>
            <a:pPr lvl="1">
              <a:buNone/>
            </a:pPr>
            <a:r>
              <a:rPr lang="en-US" altLang="zh-CN" sz="1800" i="1" dirty="0" smtClean="0">
                <a:latin typeface="Euclid" pitchFamily="18" charset="0"/>
              </a:rPr>
              <a:t>    </a:t>
            </a:r>
            <a:r>
              <a:rPr lang="en-US" altLang="zh-CN" sz="1800" i="1" dirty="0" err="1" smtClean="0">
                <a:latin typeface="Euclid" pitchFamily="18" charset="0"/>
              </a:rPr>
              <a:t>y</a:t>
            </a:r>
            <a:r>
              <a:rPr lang="en-US" altLang="zh-CN" sz="1800" i="1" baseline="-25000" dirty="0" err="1" smtClean="0">
                <a:latin typeface="Euclid" pitchFamily="18" charset="0"/>
              </a:rPr>
              <a:t>it</a:t>
            </a:r>
            <a:r>
              <a:rPr lang="en-US" altLang="zh-CN" sz="1800" dirty="0" smtClean="0">
                <a:latin typeface="Euclid" pitchFamily="18" charset="0"/>
              </a:rPr>
              <a:t> = </a:t>
            </a:r>
            <a:r>
              <a:rPr lang="en-US" altLang="zh-CN" sz="1800" i="1" dirty="0" smtClean="0">
                <a:latin typeface="Euclid" pitchFamily="18" charset="0"/>
              </a:rPr>
              <a:t>a</a:t>
            </a:r>
            <a:r>
              <a:rPr lang="en-US" altLang="zh-CN" sz="1800" dirty="0" smtClean="0">
                <a:latin typeface="Euclid" pitchFamily="18" charset="0"/>
              </a:rPr>
              <a:t> + </a:t>
            </a:r>
            <a:r>
              <a:rPr lang="en-US" altLang="zh-CN" sz="1800" i="1" dirty="0" err="1" smtClean="0">
                <a:latin typeface="Euclid" pitchFamily="18" charset="0"/>
              </a:rPr>
              <a:t>X</a:t>
            </a:r>
            <a:r>
              <a:rPr lang="en-US" altLang="zh-CN" sz="1800" i="1" baseline="-25000" dirty="0" err="1" smtClean="0">
                <a:latin typeface="Euclid" pitchFamily="18" charset="0"/>
              </a:rPr>
              <a:t>it</a:t>
            </a:r>
            <a:r>
              <a:rPr lang="en-US" altLang="zh-CN" sz="1800" i="1" baseline="-25000" dirty="0" smtClean="0">
                <a:latin typeface="Euclid" pitchFamily="18" charset="0"/>
              </a:rPr>
              <a:t> </a:t>
            </a:r>
            <a:r>
              <a:rPr lang="en-US" altLang="zh-CN" sz="1800" i="1" dirty="0" smtClean="0">
                <a:latin typeface="Euclid" pitchFamily="18" charset="0"/>
                <a:sym typeface="Symbol"/>
              </a:rPr>
              <a:t></a:t>
            </a:r>
            <a:r>
              <a:rPr lang="en-US" altLang="zh-CN" sz="1800" dirty="0" smtClean="0">
                <a:latin typeface="Euclid" pitchFamily="18" charset="0"/>
                <a:sym typeface="Symbol"/>
              </a:rPr>
              <a:t> + </a:t>
            </a:r>
            <a:r>
              <a:rPr lang="en-US" altLang="zh-CN" sz="1800" i="1" dirty="0" smtClean="0">
                <a:latin typeface="Euclid" pitchFamily="18" charset="0"/>
                <a:sym typeface="Symbol"/>
              </a:rPr>
              <a:t></a:t>
            </a:r>
            <a:r>
              <a:rPr lang="en-US" altLang="zh-CN" sz="1800" i="1" baseline="-25000" dirty="0" smtClean="0">
                <a:latin typeface="Euclid" pitchFamily="18" charset="0"/>
                <a:sym typeface="Symbol"/>
              </a:rPr>
              <a:t>it               </a:t>
            </a:r>
            <a:r>
              <a:rPr lang="en-US" altLang="zh-CN" sz="1800" i="1" dirty="0" smtClean="0">
                <a:solidFill>
                  <a:srgbClr val="C00000"/>
                </a:solidFill>
                <a:latin typeface="Euclid" pitchFamily="18" charset="0"/>
                <a:sym typeface="Symbol"/>
              </a:rPr>
              <a:t> ||  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reg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  <a:sym typeface="Symbol"/>
              </a:rPr>
              <a:t> y x</a:t>
            </a:r>
            <a:endParaRPr lang="en-US" altLang="zh-CN" sz="1800" b="1" i="1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latin typeface="Euclid" pitchFamily="18" charset="0"/>
              </a:rPr>
              <a:t>Between effect model (BE)</a:t>
            </a:r>
          </a:p>
          <a:p>
            <a:pPr>
              <a:buNone/>
            </a:pPr>
            <a:r>
              <a:rPr lang="en-US" altLang="zh-CN" sz="2400" dirty="0" smtClean="0">
                <a:latin typeface="Euclid" pitchFamily="18" charset="0"/>
              </a:rPr>
              <a:t>                                  </a:t>
            </a:r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Euclid" pitchFamily="18" charset="0"/>
              </a:rPr>
              <a:t>||  </a:t>
            </a:r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 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xtreg y x, be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altLang="zh-CN" sz="2000" dirty="0" smtClean="0">
                <a:latin typeface="Euclid" pitchFamily="18" charset="0"/>
              </a:rPr>
              <a:t>Fixed effects model (FE)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Euclid" pitchFamily="18" charset="0"/>
              </a:rPr>
              <a:t>                                         ||   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xtreg y x, 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fe</a:t>
            </a:r>
            <a:endParaRPr lang="en-US" altLang="zh-CN" sz="1800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altLang="zh-CN" sz="2000" dirty="0" smtClean="0">
                <a:latin typeface="Euclid" pitchFamily="18" charset="0"/>
              </a:rPr>
              <a:t>Random effects model (RE)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2000" dirty="0" smtClean="0">
                <a:latin typeface="Euclid" pitchFamily="18" charset="0"/>
              </a:rPr>
              <a:t>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Euclid" pitchFamily="18" charset="0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Euclid" pitchFamily="18" charset="0"/>
              </a:rPr>
              <a:t>||   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xtreg y x,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altLang="zh-CN" sz="1800" dirty="0" smtClean="0">
                <a:solidFill>
                  <a:srgbClr val="C00000"/>
                </a:solidFill>
                <a:latin typeface="Euclid" pitchFamily="18" charset="0"/>
              </a:rPr>
              <a:t> </a:t>
            </a:r>
            <a:r>
              <a:rPr lang="en-US" altLang="zh-CN" sz="1800" dirty="0" smtClean="0">
                <a:latin typeface="Euclid" pitchFamily="18" charset="0"/>
              </a:rPr>
              <a:t>       </a:t>
            </a: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000" dirty="0" smtClean="0">
              <a:latin typeface="Euclid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285852" y="3143248"/>
          <a:ext cx="1822450" cy="366712"/>
        </p:xfrm>
        <a:graphic>
          <a:graphicData uri="http://schemas.openxmlformats.org/presentationml/2006/ole">
            <p:oleObj spid="_x0000_s49154" name="Equation" r:id="rId3" imgW="1054080" imgH="215640" progId="Equation.DSMT4">
              <p:embed/>
            </p:oleObj>
          </a:graphicData>
        </a:graphic>
      </p:graphicFrame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285852" y="2285992"/>
          <a:ext cx="1644650" cy="366713"/>
        </p:xfrm>
        <a:graphic>
          <a:graphicData uri="http://schemas.openxmlformats.org/presentationml/2006/ole">
            <p:oleObj spid="_x0000_s49156" name="Equation" r:id="rId4" imgW="952200" imgH="215640" progId="Equation.DSMT4">
              <p:embed/>
            </p:oleObj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285852" y="4071942"/>
          <a:ext cx="1822450" cy="366713"/>
        </p:xfrm>
        <a:graphic>
          <a:graphicData uri="http://schemas.openxmlformats.org/presentationml/2006/ole">
            <p:oleObj spid="_x0000_s49163" name="Equation" r:id="rId5" imgW="10540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en-US" altLang="zh-CN" i="1" dirty="0" smtClean="0">
                <a:latin typeface="Euclid" pitchFamily="18" charset="0"/>
              </a:rPr>
              <a:t>over</a:t>
            </a:r>
            <a:endParaRPr lang="zh-CN" altLang="en-US" i="1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197</Words>
  <PresentationFormat>全屏显示(4:3)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静态面板模型      FE v.s. RE</vt:lpstr>
      <vt:lpstr>幻灯片 2</vt:lpstr>
      <vt:lpstr>幻灯片 3</vt:lpstr>
      <vt:lpstr>幻灯片 4</vt:lpstr>
      <vt:lpstr>幻灯片 5</vt:lpstr>
      <vt:lpstr>幻灯片 6</vt:lpstr>
      <vt:lpstr>幻灯片 7</vt:lpstr>
      <vt:lpstr>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Lenovo User</cp:lastModifiedBy>
  <cp:revision>382</cp:revision>
  <dcterms:modified xsi:type="dcterms:W3CDTF">2014-02-21T14:25:17Z</dcterms:modified>
</cp:coreProperties>
</file>