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7" r:id="rId2"/>
    <p:sldId id="261" r:id="rId3"/>
    <p:sldId id="292" r:id="rId4"/>
    <p:sldId id="312" r:id="rId5"/>
    <p:sldId id="258" r:id="rId6"/>
    <p:sldId id="283" r:id="rId7"/>
    <p:sldId id="284" r:id="rId8"/>
    <p:sldId id="263" r:id="rId9"/>
    <p:sldId id="276" r:id="rId10"/>
    <p:sldId id="291" r:id="rId11"/>
    <p:sldId id="264" r:id="rId12"/>
    <p:sldId id="285" r:id="rId13"/>
    <p:sldId id="286" r:id="rId14"/>
    <p:sldId id="287" r:id="rId15"/>
    <p:sldId id="294" r:id="rId16"/>
    <p:sldId id="295" r:id="rId17"/>
    <p:sldId id="313" r:id="rId18"/>
    <p:sldId id="288" r:id="rId19"/>
    <p:sldId id="305" r:id="rId20"/>
    <p:sldId id="297" r:id="rId21"/>
    <p:sldId id="300" r:id="rId22"/>
    <p:sldId id="311" r:id="rId23"/>
    <p:sldId id="310" r:id="rId24"/>
    <p:sldId id="314" r:id="rId25"/>
    <p:sldId id="306" r:id="rId26"/>
    <p:sldId id="307" r:id="rId27"/>
    <p:sldId id="308" r:id="rId28"/>
    <p:sldId id="301" r:id="rId29"/>
    <p:sldId id="315" r:id="rId30"/>
    <p:sldId id="317" r:id="rId31"/>
    <p:sldId id="31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B785A55-8351-40BA-9FB9-5B1D2364E0F8}">
          <p14:sldIdLst>
            <p14:sldId id="257"/>
            <p14:sldId id="261"/>
            <p14:sldId id="292"/>
            <p14:sldId id="312"/>
            <p14:sldId id="258"/>
            <p14:sldId id="283"/>
            <p14:sldId id="284"/>
            <p14:sldId id="263"/>
            <p14:sldId id="276"/>
            <p14:sldId id="291"/>
            <p14:sldId id="264"/>
            <p14:sldId id="285"/>
            <p14:sldId id="286"/>
            <p14:sldId id="287"/>
            <p14:sldId id="294"/>
            <p14:sldId id="295"/>
            <p14:sldId id="313"/>
            <p14:sldId id="288"/>
            <p14:sldId id="305"/>
            <p14:sldId id="297"/>
            <p14:sldId id="300"/>
            <p14:sldId id="311"/>
            <p14:sldId id="310"/>
            <p14:sldId id="314"/>
            <p14:sldId id="306"/>
            <p14:sldId id="307"/>
            <p14:sldId id="308"/>
            <p14:sldId id="301"/>
            <p14:sldId id="315"/>
            <p14:sldId id="317"/>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537" autoAdjust="0"/>
  </p:normalViewPr>
  <p:slideViewPr>
    <p:cSldViewPr snapToGrid="0">
      <p:cViewPr varScale="1">
        <p:scale>
          <a:sx n="59" d="100"/>
          <a:sy n="59"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4913E-E535-440B-A1C1-DBF1A5020E7C}" type="datetimeFigureOut">
              <a:rPr lang="zh-CN" altLang="en-US" smtClean="0"/>
              <a:t>2019/3/13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551F9-E2FE-4729-BA1D-D1F6F97AD63F}" type="slidenum">
              <a:rPr lang="zh-CN" altLang="en-US" smtClean="0"/>
              <a:t>‹#›</a:t>
            </a:fld>
            <a:endParaRPr lang="zh-CN" altLang="en-US"/>
          </a:p>
        </p:txBody>
      </p:sp>
    </p:spTree>
    <p:extLst>
      <p:ext uri="{BB962C8B-B14F-4D97-AF65-F5344CB8AC3E}">
        <p14:creationId xmlns:p14="http://schemas.microsoft.com/office/powerpoint/2010/main" val="24366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今天的实验课要跟大家回顾一下魏老师在课上讲到的各种搜索算法，并跟大家探讨一下它们的实现方法</a:t>
            </a:r>
          </a:p>
        </p:txBody>
      </p:sp>
      <p:sp>
        <p:nvSpPr>
          <p:cNvPr id="4" name="灯片编号占位符 3"/>
          <p:cNvSpPr>
            <a:spLocks noGrp="1"/>
          </p:cNvSpPr>
          <p:nvPr>
            <p:ph type="sldNum" sz="quarter" idx="10"/>
          </p:nvPr>
        </p:nvSpPr>
        <p:spPr/>
        <p:txBody>
          <a:bodyPr/>
          <a:lstStyle/>
          <a:p>
            <a:fld id="{4BA551F9-E2FE-4729-BA1D-D1F6F97AD63F}" type="slidenum">
              <a:rPr lang="zh-CN" altLang="en-US" smtClean="0"/>
              <a:t>1</a:t>
            </a:fld>
            <a:endParaRPr lang="zh-CN" altLang="en-US"/>
          </a:p>
        </p:txBody>
      </p:sp>
    </p:spTree>
    <p:extLst>
      <p:ext uri="{BB962C8B-B14F-4D97-AF65-F5344CB8AC3E}">
        <p14:creationId xmlns:p14="http://schemas.microsoft.com/office/powerpoint/2010/main" val="2689086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为了实现一个先进先出的</a:t>
            </a:r>
            <a:r>
              <a:rPr lang="en-US" altLang="zh-CN" dirty="0"/>
              <a:t>frontier</a:t>
            </a:r>
            <a:r>
              <a:rPr lang="zh-CN" altLang="en-US" dirty="0"/>
              <a:t>，我们需要借助一种特殊的数据结构</a:t>
            </a:r>
            <a:r>
              <a:rPr lang="en-US" altLang="zh-CN" dirty="0"/>
              <a:t>——</a:t>
            </a:r>
            <a:r>
              <a:rPr lang="zh-CN" altLang="en-US" dirty="0"/>
              <a:t>队列</a:t>
            </a:r>
            <a:endParaRPr lang="en-US" altLang="zh-CN" dirty="0"/>
          </a:p>
          <a:p>
            <a:endParaRPr lang="en-US" altLang="zh-CN" dirty="0"/>
          </a:p>
          <a:p>
            <a:r>
              <a:rPr lang="zh-CN" altLang="en-US" dirty="0"/>
              <a:t>队列也是一种线性表。</a:t>
            </a:r>
            <a:endParaRPr lang="en-US" altLang="zh-CN" dirty="0"/>
          </a:p>
          <a:p>
            <a:r>
              <a:rPr lang="zh-CN" altLang="en-US" dirty="0"/>
              <a:t>同时栈支持两个操作，分别是入栈和出栈。也就对对应于</a:t>
            </a:r>
            <a:r>
              <a:rPr lang="en-US" altLang="zh-CN" dirty="0"/>
              <a:t>BFS</a:t>
            </a:r>
            <a:r>
              <a:rPr lang="zh-CN" altLang="en-US" dirty="0"/>
              <a:t>里面的</a:t>
            </a:r>
            <a:r>
              <a:rPr lang="en-US" altLang="zh-CN" dirty="0"/>
              <a:t>POP</a:t>
            </a:r>
            <a:r>
              <a:rPr lang="zh-CN" altLang="en-US" dirty="0"/>
              <a:t>和</a:t>
            </a:r>
            <a:r>
              <a:rPr lang="en-US" altLang="zh-CN" dirty="0"/>
              <a:t>Insert</a:t>
            </a:r>
            <a:r>
              <a:rPr lang="zh-CN" altLang="en-US" dirty="0"/>
              <a:t>操作。</a:t>
            </a:r>
            <a:endParaRPr lang="en-US" altLang="zh-CN" dirty="0"/>
          </a:p>
          <a:p>
            <a:endParaRPr lang="en-US" altLang="zh-CN" dirty="0"/>
          </a:p>
          <a:p>
            <a:r>
              <a:rPr lang="zh-CN" altLang="en-US" dirty="0"/>
              <a:t>但是现在我们的</a:t>
            </a:r>
            <a:r>
              <a:rPr lang="en-US" altLang="zh-CN" dirty="0"/>
              <a:t>POP</a:t>
            </a:r>
            <a:r>
              <a:rPr lang="zh-CN" altLang="en-US" dirty="0"/>
              <a:t>操作需要拿出来的是排在第一位的节点。（也就是说念</a:t>
            </a:r>
            <a:r>
              <a:rPr lang="en-US" altLang="zh-CN" dirty="0"/>
              <a:t>PPT</a:t>
            </a:r>
            <a:r>
              <a:rPr lang="zh-CN" altLang="en-US" dirty="0"/>
              <a:t>）</a:t>
            </a:r>
            <a:endParaRPr lang="en-US" altLang="zh-CN" dirty="0"/>
          </a:p>
          <a:p>
            <a:endParaRPr lang="en-US" altLang="zh-CN" dirty="0"/>
          </a:p>
          <a:p>
            <a:r>
              <a:rPr lang="zh-CN" altLang="en-US" dirty="0"/>
              <a:t>操作的含义</a:t>
            </a:r>
            <a:endParaRPr lang="en-US" altLang="zh-CN"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11</a:t>
            </a:fld>
            <a:endParaRPr lang="zh-CN" altLang="en-US"/>
          </a:p>
        </p:txBody>
      </p:sp>
    </p:spTree>
    <p:extLst>
      <p:ext uri="{BB962C8B-B14F-4D97-AF65-F5344CB8AC3E}">
        <p14:creationId xmlns:p14="http://schemas.microsoft.com/office/powerpoint/2010/main" val="110928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14</a:t>
            </a:fld>
            <a:endParaRPr lang="zh-CN" altLang="en-US"/>
          </a:p>
        </p:txBody>
      </p:sp>
    </p:spTree>
    <p:extLst>
      <p:ext uri="{BB962C8B-B14F-4D97-AF65-F5344CB8AC3E}">
        <p14:creationId xmlns:p14="http://schemas.microsoft.com/office/powerpoint/2010/main" val="2944398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15</a:t>
            </a:fld>
            <a:endParaRPr lang="zh-CN" altLang="en-US"/>
          </a:p>
        </p:txBody>
      </p:sp>
    </p:spTree>
    <p:extLst>
      <p:ext uri="{BB962C8B-B14F-4D97-AF65-F5344CB8AC3E}">
        <p14:creationId xmlns:p14="http://schemas.microsoft.com/office/powerpoint/2010/main" val="414217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最后说明为什么要在最后加入判断是否在</a:t>
            </a:r>
            <a:r>
              <a:rPr lang="en-US" altLang="zh-CN" dirty="0">
                <a:solidFill>
                  <a:srgbClr val="FF0000"/>
                </a:solidFill>
              </a:rPr>
              <a:t>frontier</a:t>
            </a:r>
            <a:r>
              <a:rPr lang="zh-CN" altLang="en-US" dirty="0">
                <a:solidFill>
                  <a:srgbClr val="FF0000"/>
                </a:solidFill>
              </a:rPr>
              <a:t>当中同时为什么</a:t>
            </a:r>
            <a:r>
              <a:rPr lang="en-US" altLang="zh-CN" dirty="0">
                <a:solidFill>
                  <a:srgbClr val="FF0000"/>
                </a:solidFill>
              </a:rPr>
              <a:t>Goal-test</a:t>
            </a:r>
            <a:r>
              <a:rPr lang="zh-CN" altLang="en-US" dirty="0">
                <a:solidFill>
                  <a:srgbClr val="FF0000"/>
                </a:solidFill>
              </a:rPr>
              <a:t>为什么不在前面而要放在前面，因为我们的目的是要去找一条最优路径。</a:t>
            </a:r>
            <a:endParaRPr lang="en-US" altLang="zh-CN" dirty="0">
              <a:solidFill>
                <a:srgbClr val="FF0000"/>
              </a:solidFill>
            </a:endParaRPr>
          </a:p>
          <a:p>
            <a:endParaRPr lang="en-US" altLang="zh-CN" dirty="0"/>
          </a:p>
          <a:p>
            <a:r>
              <a:rPr lang="en-US" altLang="zh-CN" dirty="0"/>
              <a:t>Uniform Search</a:t>
            </a:r>
            <a:r>
              <a:rPr lang="zh-CN" altLang="en-US" dirty="0"/>
              <a:t>同样要求按照到初始节点的距离远近来规划搜索的步骤</a:t>
            </a:r>
            <a:endParaRPr lang="en-US" altLang="zh-CN" dirty="0"/>
          </a:p>
          <a:p>
            <a:endParaRPr lang="en-US" altLang="zh-CN" dirty="0"/>
          </a:p>
          <a:p>
            <a:r>
              <a:rPr lang="zh-CN" altLang="en-US" dirty="0"/>
              <a:t>所以我们仍旧需要维护一个按照到始节点的距离从小到大的顺序来排列的序列。</a:t>
            </a:r>
            <a:endParaRPr lang="en-US" altLang="zh-CN" dirty="0"/>
          </a:p>
          <a:p>
            <a:endParaRPr lang="en-US" altLang="zh-CN" dirty="0"/>
          </a:p>
          <a:p>
            <a:r>
              <a:rPr lang="zh-CN" altLang="en-US" dirty="0"/>
              <a:t>我们每一次要拿出来处于序列第一的位置上的节点，然后把它的子节点放在最后。</a:t>
            </a:r>
            <a:endParaRPr lang="en-US" altLang="zh-CN" dirty="0"/>
          </a:p>
          <a:p>
            <a:endParaRPr lang="en-US" altLang="zh-CN" dirty="0"/>
          </a:p>
          <a:p>
            <a:r>
              <a:rPr lang="zh-CN" altLang="en-US" dirty="0"/>
              <a:t>但是需要注意的是，这里并不能够保证第一次搜到节点的路径比后面搜到这个节点的路径更优。</a:t>
            </a:r>
            <a:endParaRPr lang="en-US" altLang="zh-CN" dirty="0"/>
          </a:p>
          <a:p>
            <a:r>
              <a:rPr lang="zh-CN" altLang="en-US" dirty="0"/>
              <a:t>所以再一次搜到这一个节点之后，</a:t>
            </a:r>
            <a:endParaRPr lang="en-US" altLang="zh-CN" dirty="0"/>
          </a:p>
          <a:p>
            <a:r>
              <a:rPr lang="zh-CN" altLang="en-US" dirty="0"/>
              <a:t>我们需要把这一次算出来的距离和前一次的进行比较，如果更优，我们需要重新更新这个节点的值，同时更新这个节点在</a:t>
            </a:r>
            <a:r>
              <a:rPr lang="en-US" altLang="zh-CN" dirty="0"/>
              <a:t>frontier</a:t>
            </a:r>
            <a:r>
              <a:rPr lang="zh-CN" altLang="en-US" dirty="0"/>
              <a:t>中的位置。</a:t>
            </a:r>
            <a:endParaRPr lang="en-US" altLang="zh-CN" dirty="0"/>
          </a:p>
          <a:p>
            <a:endParaRPr lang="en-US" altLang="zh-CN" dirty="0"/>
          </a:p>
          <a:p>
            <a:r>
              <a:rPr lang="zh-CN" altLang="en-US" dirty="0"/>
              <a:t>同时我们注意到，每一次从</a:t>
            </a:r>
            <a:r>
              <a:rPr lang="en-US" altLang="zh-CN" dirty="0"/>
              <a:t>frontier</a:t>
            </a:r>
            <a:r>
              <a:rPr lang="zh-CN" altLang="en-US" dirty="0"/>
              <a:t>中拿出来的节点一定要比队列中所有的未被检查的其他节点的值更优，进而一定比没有未探索到的节点的值更优。</a:t>
            </a:r>
            <a:endParaRPr lang="en-US" altLang="zh-CN" dirty="0"/>
          </a:p>
          <a:p>
            <a:r>
              <a:rPr lang="zh-CN" altLang="en-US" dirty="0"/>
              <a:t>所以在到这个节点的最优路径上的节点一定都已经被访问过了，否则可以用反证法证明这种情况不成立。</a:t>
            </a:r>
            <a:endParaRPr lang="en-US" altLang="zh-CN" dirty="0"/>
          </a:p>
          <a:p>
            <a:endParaRPr lang="en-US" altLang="zh-CN" dirty="0"/>
          </a:p>
          <a:p>
            <a:r>
              <a:rPr lang="zh-CN" altLang="en-US" dirty="0"/>
              <a:t>（</a:t>
            </a:r>
            <a:r>
              <a:rPr lang="en-US" altLang="zh-CN" dirty="0"/>
              <a:t>1</a:t>
            </a:r>
            <a:r>
              <a:rPr lang="zh-CN" altLang="en-US" dirty="0"/>
              <a:t>）</a:t>
            </a:r>
            <a:endParaRPr lang="en-US" altLang="zh-CN" dirty="0"/>
          </a:p>
          <a:p>
            <a:r>
              <a:rPr lang="zh-CN" altLang="en-US" dirty="0"/>
              <a:t>（</a:t>
            </a:r>
            <a:r>
              <a:rPr lang="en-US" altLang="zh-CN" dirty="0"/>
              <a:t>2</a:t>
            </a:r>
            <a:r>
              <a:rPr lang="zh-CN" altLang="en-US" dirty="0"/>
              <a:t>）</a:t>
            </a:r>
          </a:p>
        </p:txBody>
      </p:sp>
      <p:sp>
        <p:nvSpPr>
          <p:cNvPr id="4" name="灯片编号占位符 3"/>
          <p:cNvSpPr>
            <a:spLocks noGrp="1"/>
          </p:cNvSpPr>
          <p:nvPr>
            <p:ph type="sldNum" sz="quarter" idx="10"/>
          </p:nvPr>
        </p:nvSpPr>
        <p:spPr/>
        <p:txBody>
          <a:bodyPr/>
          <a:lstStyle/>
          <a:p>
            <a:fld id="{4BA551F9-E2FE-4729-BA1D-D1F6F97AD63F}" type="slidenum">
              <a:rPr lang="zh-CN" altLang="en-US" smtClean="0"/>
              <a:t>16</a:t>
            </a:fld>
            <a:endParaRPr lang="zh-CN" altLang="en-US"/>
          </a:p>
        </p:txBody>
      </p:sp>
    </p:spTree>
    <p:extLst>
      <p:ext uri="{BB962C8B-B14F-4D97-AF65-F5344CB8AC3E}">
        <p14:creationId xmlns:p14="http://schemas.microsoft.com/office/powerpoint/2010/main" val="2505364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17</a:t>
            </a:fld>
            <a:endParaRPr lang="zh-CN" altLang="en-US"/>
          </a:p>
        </p:txBody>
      </p:sp>
    </p:spTree>
    <p:extLst>
      <p:ext uri="{BB962C8B-B14F-4D97-AF65-F5344CB8AC3E}">
        <p14:creationId xmlns:p14="http://schemas.microsoft.com/office/powerpoint/2010/main" val="32078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18</a:t>
            </a:fld>
            <a:endParaRPr lang="zh-CN" altLang="en-US"/>
          </a:p>
        </p:txBody>
      </p:sp>
    </p:spTree>
    <p:extLst>
      <p:ext uri="{BB962C8B-B14F-4D97-AF65-F5344CB8AC3E}">
        <p14:creationId xmlns:p14="http://schemas.microsoft.com/office/powerpoint/2010/main" val="4275827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堆是一棵压扁的二叉树，需要满足父节点的值大于等于子节点的值。插入操作不再</a:t>
            </a:r>
          </a:p>
        </p:txBody>
      </p:sp>
      <p:sp>
        <p:nvSpPr>
          <p:cNvPr id="4" name="灯片编号占位符 3"/>
          <p:cNvSpPr>
            <a:spLocks noGrp="1"/>
          </p:cNvSpPr>
          <p:nvPr>
            <p:ph type="sldNum" sz="quarter" idx="10"/>
          </p:nvPr>
        </p:nvSpPr>
        <p:spPr/>
        <p:txBody>
          <a:bodyPr/>
          <a:lstStyle/>
          <a:p>
            <a:fld id="{4BA551F9-E2FE-4729-BA1D-D1F6F97AD63F}" type="slidenum">
              <a:rPr lang="zh-CN" altLang="en-US" smtClean="0"/>
              <a:t>19</a:t>
            </a:fld>
            <a:endParaRPr lang="zh-CN" altLang="en-US"/>
          </a:p>
        </p:txBody>
      </p:sp>
    </p:spTree>
    <p:extLst>
      <p:ext uri="{BB962C8B-B14F-4D97-AF65-F5344CB8AC3E}">
        <p14:creationId xmlns:p14="http://schemas.microsoft.com/office/powerpoint/2010/main" val="322874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A551F9-E2FE-4729-BA1D-D1F6F97AD63F}" type="slidenum">
              <a:rPr lang="zh-CN" altLang="en-US" smtClean="0"/>
              <a:t>21</a:t>
            </a:fld>
            <a:endParaRPr lang="zh-CN" altLang="en-US"/>
          </a:p>
        </p:txBody>
      </p:sp>
    </p:spTree>
    <p:extLst>
      <p:ext uri="{BB962C8B-B14F-4D97-AF65-F5344CB8AC3E}">
        <p14:creationId xmlns:p14="http://schemas.microsoft.com/office/powerpoint/2010/main" val="975228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28</a:t>
            </a:fld>
            <a:endParaRPr lang="zh-CN" altLang="en-US"/>
          </a:p>
        </p:txBody>
      </p:sp>
    </p:spTree>
    <p:extLst>
      <p:ext uri="{BB962C8B-B14F-4D97-AF65-F5344CB8AC3E}">
        <p14:creationId xmlns:p14="http://schemas.microsoft.com/office/powerpoint/2010/main" val="377154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A551F9-E2FE-4729-BA1D-D1F6F97AD63F}" type="slidenum">
              <a:rPr lang="zh-CN" altLang="en-US" smtClean="0"/>
              <a:t>2</a:t>
            </a:fld>
            <a:endParaRPr lang="zh-CN" altLang="en-US"/>
          </a:p>
        </p:txBody>
      </p:sp>
    </p:spTree>
    <p:extLst>
      <p:ext uri="{BB962C8B-B14F-4D97-AF65-F5344CB8AC3E}">
        <p14:creationId xmlns:p14="http://schemas.microsoft.com/office/powerpoint/2010/main" val="1893388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我们需要搜索的图中的每一个节点都会有三种状态，（</a:t>
            </a:r>
            <a:r>
              <a:rPr lang="en-US" altLang="zh-CN" dirty="0"/>
              <a:t>1</a:t>
            </a:r>
            <a:r>
              <a:rPr lang="zh-CN" altLang="en-US" dirty="0"/>
              <a:t>）未被探索到，（</a:t>
            </a:r>
            <a:r>
              <a:rPr lang="en-US" altLang="zh-CN" dirty="0"/>
              <a:t>2</a:t>
            </a:r>
            <a:r>
              <a:rPr lang="zh-CN" altLang="en-US" dirty="0"/>
              <a:t>）等待被检查，（</a:t>
            </a:r>
            <a:r>
              <a:rPr lang="en-US" altLang="zh-CN" dirty="0"/>
              <a:t>3</a:t>
            </a:r>
            <a:r>
              <a:rPr lang="zh-CN" altLang="en-US" dirty="0"/>
              <a:t>）已经处理完。</a:t>
            </a:r>
            <a:endParaRPr lang="en-US" altLang="zh-CN" dirty="0"/>
          </a:p>
          <a:p>
            <a:r>
              <a:rPr lang="en-US" altLang="zh-CN" dirty="0"/>
              <a:t>1.</a:t>
            </a:r>
            <a:r>
              <a:rPr lang="zh-CN" altLang="en-US" dirty="0"/>
              <a:t>（</a:t>
            </a:r>
            <a:r>
              <a:rPr lang="en-US" altLang="zh-CN" dirty="0"/>
              <a:t>1</a:t>
            </a:r>
            <a:r>
              <a:rPr lang="zh-CN" altLang="en-US" dirty="0"/>
              <a:t>）首先判断初始节点是不是结束节点，因为我们在循环当中会直接找当前节点的子节点，不会再判断节点是不是终止节点</a:t>
            </a:r>
            <a:endParaRPr lang="en-US" altLang="zh-CN" dirty="0"/>
          </a:p>
          <a:p>
            <a:r>
              <a:rPr lang="en-US" altLang="zh-CN" dirty="0"/>
              <a:t>2.</a:t>
            </a:r>
            <a:r>
              <a:rPr lang="zh-CN" altLang="en-US" dirty="0"/>
              <a:t>（</a:t>
            </a:r>
            <a:r>
              <a:rPr lang="en-US" altLang="zh-CN" dirty="0"/>
              <a:t>2</a:t>
            </a:r>
            <a:r>
              <a:rPr lang="zh-CN" altLang="en-US" dirty="0"/>
              <a:t>）</a:t>
            </a:r>
            <a:r>
              <a:rPr lang="zh-CN" altLang="en-US" baseline="0" dirty="0"/>
              <a:t>这里我们需要做深度优先算法，所以我们想维护了一个深度不减的节点序列。</a:t>
            </a: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   </a:t>
            </a:r>
            <a:r>
              <a:rPr lang="zh-CN" altLang="en-US" baseline="0" dirty="0"/>
              <a:t>这样我们每次取节点的时候会很方便，就是那序列最后的位置上的点</a:t>
            </a:r>
            <a:endParaRPr lang="en-US" altLang="zh-CN" baseline="0" dirty="0"/>
          </a:p>
          <a:p>
            <a:r>
              <a:rPr lang="en-US" altLang="zh-CN" baseline="0" dirty="0"/>
              <a:t>   </a:t>
            </a:r>
            <a:r>
              <a:rPr lang="zh-CN" altLang="en-US" baseline="0" dirty="0"/>
              <a:t>现在假设我们有一个深度不减的节点序列，我们取序列最后一个位置上的点，然后再去找这个节点的子节点。</a:t>
            </a:r>
            <a:r>
              <a:rPr lang="en-US" altLang="zh-CN" baseline="0" dirty="0"/>
              <a:t> </a:t>
            </a:r>
          </a:p>
          <a:p>
            <a:r>
              <a:rPr lang="en-US" altLang="zh-CN" baseline="0" dirty="0"/>
              <a:t>   </a:t>
            </a:r>
            <a:r>
              <a:rPr lang="zh-CN" altLang="en-US" baseline="0" dirty="0"/>
              <a:t>因为所有的子节点的深度是在父节点的基础上</a:t>
            </a:r>
            <a:r>
              <a:rPr lang="en-US" altLang="zh-CN" baseline="0" dirty="0"/>
              <a:t>+1</a:t>
            </a:r>
            <a:r>
              <a:rPr lang="zh-CN" altLang="en-US" baseline="0" dirty="0"/>
              <a:t>，我们可以保证我们取出来的节点是在这一步上能探索到的最深的节点。</a:t>
            </a:r>
            <a:endParaRPr lang="en-US" altLang="zh-CN" baseline="0" dirty="0"/>
          </a:p>
          <a:p>
            <a:r>
              <a:rPr lang="en-US" altLang="zh-CN" baseline="0" dirty="0"/>
              <a:t>   </a:t>
            </a:r>
            <a:r>
              <a:rPr lang="zh-CN" altLang="en-US" baseline="0" dirty="0"/>
              <a:t>那么我们把子节点依次放在末尾，我们可以保证序列深度不减的。</a:t>
            </a:r>
            <a:endParaRPr lang="en-US" altLang="zh-CN" baseline="0" dirty="0"/>
          </a:p>
          <a:p>
            <a:r>
              <a:rPr lang="en-US" altLang="zh-CN" baseline="0" dirty="0"/>
              <a:t>   </a:t>
            </a:r>
            <a:r>
              <a:rPr lang="zh-CN" altLang="en-US" baseline="0" dirty="0"/>
              <a:t>如果没有找到的话，我们去掉当前被探索到的点，序列还是可以保证深度不减。</a:t>
            </a:r>
            <a:endParaRPr lang="en-US" altLang="zh-CN" baseline="0" dirty="0"/>
          </a:p>
          <a:p>
            <a:endParaRPr lang="en-US" altLang="zh-CN" baseline="0" dirty="0"/>
          </a:p>
          <a:p>
            <a:r>
              <a:rPr lang="en-US" altLang="zh-CN" baseline="0" dirty="0"/>
              <a:t>   </a:t>
            </a:r>
            <a:r>
              <a:rPr lang="zh-CN" altLang="en-US" baseline="0" dirty="0"/>
              <a:t>所以深度优先对应于维持一个深度不减的序列，为了维护这样一个序列，我们需要每次拿末尾的节点，每次把探索到的节点放在序列末尾。</a:t>
            </a:r>
            <a:endParaRPr lang="en-US" altLang="zh-CN" baseline="0" dirty="0"/>
          </a:p>
          <a:p>
            <a:r>
              <a:rPr lang="en-US" altLang="zh-CN" baseline="0" dirty="0"/>
              <a:t>   </a:t>
            </a:r>
            <a:r>
              <a:rPr lang="zh-CN" altLang="en-US" baseline="0" dirty="0"/>
              <a:t>我们把这样的策略叫做后进先出。</a:t>
            </a:r>
            <a:endParaRPr lang="en-US" altLang="zh-CN" baseline="0" dirty="0"/>
          </a:p>
          <a:p>
            <a:r>
              <a:rPr lang="en-US" altLang="zh-CN" dirty="0"/>
              <a:t>3.</a:t>
            </a:r>
            <a:r>
              <a:rPr lang="zh-CN" altLang="en-US" dirty="0"/>
              <a:t>（</a:t>
            </a:r>
            <a:r>
              <a:rPr lang="en-US" altLang="zh-CN" dirty="0"/>
              <a:t>3</a:t>
            </a:r>
            <a:r>
              <a:rPr lang="zh-CN" altLang="en-US" dirty="0"/>
              <a:t>）这里的</a:t>
            </a:r>
            <a:r>
              <a:rPr lang="en-US" altLang="zh-CN" dirty="0"/>
              <a:t>POP</a:t>
            </a:r>
            <a:r>
              <a:rPr lang="zh-CN" altLang="en-US" dirty="0"/>
              <a:t>操作就是取</a:t>
            </a:r>
            <a:r>
              <a:rPr lang="en-US" altLang="zh-CN" dirty="0"/>
              <a:t>frontier</a:t>
            </a:r>
            <a:r>
              <a:rPr lang="zh-CN" altLang="en-US" dirty="0"/>
              <a:t>里面最后面的那一个节点或者说是最深的那一个节点。</a:t>
            </a:r>
            <a:endParaRPr lang="en-US" altLang="zh-CN" dirty="0"/>
          </a:p>
          <a:p>
            <a:r>
              <a:rPr lang="en-US" altLang="zh-CN" dirty="0"/>
              <a:t>4.</a:t>
            </a:r>
            <a:r>
              <a:rPr lang="zh-CN" altLang="en-US" dirty="0"/>
              <a:t>（</a:t>
            </a:r>
            <a:r>
              <a:rPr lang="en-US" altLang="zh-CN" dirty="0"/>
              <a:t>4</a:t>
            </a:r>
            <a:r>
              <a:rPr lang="zh-CN" altLang="en-US" dirty="0"/>
              <a:t>）取出这个节点之后去找它的子节点</a:t>
            </a:r>
            <a:endParaRPr lang="en-US" altLang="zh-CN" dirty="0"/>
          </a:p>
          <a:p>
            <a:r>
              <a:rPr lang="en-US" altLang="zh-CN" dirty="0"/>
              <a:t>5.</a:t>
            </a:r>
            <a:r>
              <a:rPr lang="zh-CN" altLang="en-US" dirty="0"/>
              <a:t>（</a:t>
            </a:r>
            <a:r>
              <a:rPr lang="en-US" altLang="zh-CN" dirty="0"/>
              <a:t>5</a:t>
            </a:r>
            <a:r>
              <a:rPr lang="zh-CN" altLang="en-US" dirty="0"/>
              <a:t>）判断子节点是不是已经在</a:t>
            </a:r>
            <a:r>
              <a:rPr lang="en-US" altLang="zh-CN" dirty="0"/>
              <a:t>frontier</a:t>
            </a:r>
            <a:r>
              <a:rPr lang="zh-CN" altLang="en-US" dirty="0"/>
              <a:t>里面了，或者已经被探索到了，没有的话就加入到</a:t>
            </a:r>
            <a:r>
              <a:rPr lang="en-US" altLang="zh-CN" dirty="0"/>
              <a:t>frontier</a:t>
            </a:r>
            <a:r>
              <a:rPr lang="zh-CN" altLang="en-US" dirty="0"/>
              <a:t>最后。</a:t>
            </a:r>
            <a:endParaRPr lang="en-US" altLang="zh-CN" dirty="0"/>
          </a:p>
          <a:p>
            <a:r>
              <a:rPr lang="en-US" altLang="zh-CN" dirty="0"/>
              <a:t>6.</a:t>
            </a:r>
            <a:r>
              <a:rPr lang="zh-CN" altLang="en-US" dirty="0"/>
              <a:t>插入例子</a:t>
            </a:r>
            <a:endParaRPr lang="en-US" altLang="zh-CN"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3</a:t>
            </a:fld>
            <a:endParaRPr lang="zh-CN" altLang="en-US"/>
          </a:p>
        </p:txBody>
      </p:sp>
    </p:spTree>
    <p:extLst>
      <p:ext uri="{BB962C8B-B14F-4D97-AF65-F5344CB8AC3E}">
        <p14:creationId xmlns:p14="http://schemas.microsoft.com/office/powerpoint/2010/main" val="132247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4</a:t>
            </a:fld>
            <a:endParaRPr lang="zh-CN" altLang="en-US"/>
          </a:p>
        </p:txBody>
      </p:sp>
    </p:spTree>
    <p:extLst>
      <p:ext uri="{BB962C8B-B14F-4D97-AF65-F5344CB8AC3E}">
        <p14:creationId xmlns:p14="http://schemas.microsoft.com/office/powerpoint/2010/main" val="2950758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为了实现一个后进先出的</a:t>
            </a:r>
            <a:r>
              <a:rPr lang="en-US" altLang="zh-CN" dirty="0"/>
              <a:t>frontier</a:t>
            </a:r>
            <a:r>
              <a:rPr lang="zh-CN" altLang="en-US" dirty="0"/>
              <a:t>，我们需要借助一种特殊的数据结构</a:t>
            </a:r>
            <a:r>
              <a:rPr lang="en-US" altLang="zh-CN" dirty="0"/>
              <a:t>——</a:t>
            </a:r>
            <a:r>
              <a:rPr lang="zh-CN" altLang="en-US" dirty="0"/>
              <a:t>栈</a:t>
            </a:r>
            <a:endParaRPr lang="en-US" altLang="zh-CN" dirty="0"/>
          </a:p>
          <a:p>
            <a:endParaRPr lang="en-US" altLang="zh-CN" dirty="0"/>
          </a:p>
          <a:p>
            <a:r>
              <a:rPr lang="zh-CN" altLang="en-US" dirty="0"/>
              <a:t>栈是一种线性表，也就是说大家在栈里面就像是前后排队。对于栈中的对象，我们可以去它的前面和后面的对象。</a:t>
            </a:r>
            <a:endParaRPr lang="en-US" altLang="zh-CN" dirty="0"/>
          </a:p>
          <a:p>
            <a:r>
              <a:rPr lang="zh-CN" altLang="en-US" dirty="0"/>
              <a:t>同时栈支持两个操作，分别是入栈和出栈。也就对对应于</a:t>
            </a:r>
            <a:r>
              <a:rPr lang="en-US" altLang="zh-CN" dirty="0"/>
              <a:t>DFS</a:t>
            </a:r>
            <a:r>
              <a:rPr lang="zh-CN" altLang="en-US" dirty="0"/>
              <a:t>里面的</a:t>
            </a:r>
            <a:r>
              <a:rPr lang="en-US" altLang="zh-CN" dirty="0"/>
              <a:t>POP</a:t>
            </a:r>
            <a:r>
              <a:rPr lang="zh-CN" altLang="en-US" dirty="0"/>
              <a:t>和</a:t>
            </a:r>
            <a:r>
              <a:rPr lang="en-US" altLang="zh-CN" dirty="0"/>
              <a:t>Insert</a:t>
            </a:r>
            <a:r>
              <a:rPr lang="zh-CN" altLang="en-US" dirty="0"/>
              <a:t>操作。</a:t>
            </a:r>
            <a:endParaRPr lang="en-US" altLang="zh-CN" dirty="0"/>
          </a:p>
          <a:p>
            <a:endParaRPr lang="en-US" altLang="zh-CN" dirty="0"/>
          </a:p>
          <a:p>
            <a:r>
              <a:rPr lang="zh-CN" altLang="en-US" dirty="0"/>
              <a:t>操作的含义</a:t>
            </a:r>
            <a:endParaRPr lang="en-US" altLang="zh-CN"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5</a:t>
            </a:fld>
            <a:endParaRPr lang="zh-CN" altLang="en-US"/>
          </a:p>
        </p:txBody>
      </p:sp>
    </p:spTree>
    <p:extLst>
      <p:ext uri="{BB962C8B-B14F-4D97-AF65-F5344CB8AC3E}">
        <p14:creationId xmlns:p14="http://schemas.microsoft.com/office/powerpoint/2010/main" val="1054757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我们在这里只考虑了下溢的情况，但是在很多时候是很有可能出现上溢的。</a:t>
            </a:r>
            <a:endParaRPr lang="en-US" altLang="zh-CN" dirty="0"/>
          </a:p>
          <a:p>
            <a:endParaRPr lang="en-US" altLang="zh-CN" dirty="0"/>
          </a:p>
          <a:p>
            <a:r>
              <a:rPr lang="zh-CN" altLang="en-US" dirty="0"/>
              <a:t>因为在有限的计算机资源的情况下，我们只能分配有限的资源给序列，所以一旦序列被盛满了，我们就需要扩展序列的容量。</a:t>
            </a:r>
            <a:endParaRPr lang="en-US" altLang="zh-CN" dirty="0"/>
          </a:p>
          <a:p>
            <a:endParaRPr lang="en-US" altLang="zh-CN" dirty="0"/>
          </a:p>
          <a:p>
            <a:r>
              <a:rPr lang="zh-CN" altLang="en-US" dirty="0"/>
              <a:t>在这里不再细讲</a:t>
            </a:r>
          </a:p>
        </p:txBody>
      </p:sp>
      <p:sp>
        <p:nvSpPr>
          <p:cNvPr id="4" name="灯片编号占位符 3"/>
          <p:cNvSpPr>
            <a:spLocks noGrp="1"/>
          </p:cNvSpPr>
          <p:nvPr>
            <p:ph type="sldNum" sz="quarter" idx="10"/>
          </p:nvPr>
        </p:nvSpPr>
        <p:spPr/>
        <p:txBody>
          <a:bodyPr/>
          <a:lstStyle/>
          <a:p>
            <a:fld id="{4BA551F9-E2FE-4729-BA1D-D1F6F97AD63F}" type="slidenum">
              <a:rPr lang="zh-CN" altLang="en-US" smtClean="0"/>
              <a:t>6</a:t>
            </a:fld>
            <a:endParaRPr lang="zh-CN" altLang="en-US"/>
          </a:p>
        </p:txBody>
      </p:sp>
    </p:spTree>
    <p:extLst>
      <p:ext uri="{BB962C8B-B14F-4D97-AF65-F5344CB8AC3E}">
        <p14:creationId xmlns:p14="http://schemas.microsoft.com/office/powerpoint/2010/main" val="2062189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7</a:t>
            </a:fld>
            <a:endParaRPr lang="zh-CN" altLang="en-US"/>
          </a:p>
        </p:txBody>
      </p:sp>
    </p:spTree>
    <p:extLst>
      <p:ext uri="{BB962C8B-B14F-4D97-AF65-F5344CB8AC3E}">
        <p14:creationId xmlns:p14="http://schemas.microsoft.com/office/powerpoint/2010/main" val="4203313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需要把同一深度的所有节点都探索完才可以去探索深度更深的节点</a:t>
            </a:r>
            <a:endParaRPr lang="en-US" altLang="zh-CN" dirty="0"/>
          </a:p>
          <a:p>
            <a:r>
              <a:rPr lang="zh-CN" altLang="en-US" dirty="0"/>
              <a:t>也就是说探索完节点</a:t>
            </a:r>
            <a:r>
              <a:rPr lang="en-US" altLang="zh-CN" dirty="0"/>
              <a:t>1</a:t>
            </a:r>
            <a:r>
              <a:rPr lang="zh-CN" altLang="en-US" dirty="0"/>
              <a:t>之后，要先去探索</a:t>
            </a:r>
            <a:r>
              <a:rPr lang="en-US" altLang="zh-CN" dirty="0"/>
              <a:t>2</a:t>
            </a:r>
            <a:r>
              <a:rPr lang="zh-CN" altLang="en-US" dirty="0"/>
              <a:t>和</a:t>
            </a:r>
            <a:r>
              <a:rPr lang="en-US" altLang="zh-CN" dirty="0"/>
              <a:t>3</a:t>
            </a:r>
            <a:r>
              <a:rPr lang="zh-CN" altLang="en-US" dirty="0"/>
              <a:t>，才能去探索深度更深的</a:t>
            </a:r>
            <a:r>
              <a:rPr lang="en-US" altLang="zh-CN" dirty="0"/>
              <a:t>4,5,6,7</a:t>
            </a:r>
            <a:endParaRPr lang="zh-CN" altLang="en-US" dirty="0"/>
          </a:p>
        </p:txBody>
      </p:sp>
      <p:sp>
        <p:nvSpPr>
          <p:cNvPr id="4" name="灯片编号占位符 3"/>
          <p:cNvSpPr>
            <a:spLocks noGrp="1"/>
          </p:cNvSpPr>
          <p:nvPr>
            <p:ph type="sldNum" sz="quarter" idx="5"/>
          </p:nvPr>
        </p:nvSpPr>
        <p:spPr/>
        <p:txBody>
          <a:bodyPr/>
          <a:lstStyle/>
          <a:p>
            <a:fld id="{4BA551F9-E2FE-4729-BA1D-D1F6F97AD63F}" type="slidenum">
              <a:rPr lang="zh-CN" altLang="en-US" smtClean="0"/>
              <a:t>9</a:t>
            </a:fld>
            <a:endParaRPr lang="zh-CN" altLang="en-US"/>
          </a:p>
        </p:txBody>
      </p:sp>
    </p:spTree>
    <p:extLst>
      <p:ext uri="{BB962C8B-B14F-4D97-AF65-F5344CB8AC3E}">
        <p14:creationId xmlns:p14="http://schemas.microsoft.com/office/powerpoint/2010/main" val="832534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广度优先要求我们先把深度浅的都搜完了，再去搜索深度较深的。</a:t>
            </a:r>
            <a:endParaRPr lang="en-US" altLang="zh-CN" dirty="0"/>
          </a:p>
          <a:p>
            <a:r>
              <a:rPr lang="zh-CN" altLang="en-US" dirty="0"/>
              <a:t>同样的我们也在这里考虑维护一个深度不减的序列。</a:t>
            </a:r>
            <a:endParaRPr lang="en-US" altLang="zh-CN" dirty="0"/>
          </a:p>
          <a:p>
            <a:endParaRPr lang="en-US" altLang="zh-CN" dirty="0"/>
          </a:p>
          <a:p>
            <a:r>
              <a:rPr lang="zh-CN" altLang="en-US" dirty="0"/>
              <a:t>这个时候我们的要求就变成整个序列当中的任意两个节点的深度之差都小于等于</a:t>
            </a:r>
            <a:r>
              <a:rPr lang="en-US" altLang="zh-CN" dirty="0"/>
              <a:t>1</a:t>
            </a:r>
            <a:r>
              <a:rPr lang="zh-CN" altLang="en-US" dirty="0"/>
              <a:t>。</a:t>
            </a:r>
            <a:endParaRPr lang="en-US" altLang="zh-CN" dirty="0"/>
          </a:p>
          <a:p>
            <a:endParaRPr lang="en-US" altLang="zh-CN" dirty="0"/>
          </a:p>
          <a:p>
            <a:r>
              <a:rPr lang="zh-CN" altLang="en-US" dirty="0"/>
              <a:t>这样我们每次抽出序列最前面的节点，搜索它的子节点之后把子节点放在序列的最后，依然可以保证整个序列的性质。</a:t>
            </a:r>
            <a:endParaRPr lang="en-US" altLang="zh-CN" dirty="0"/>
          </a:p>
          <a:p>
            <a:endParaRPr lang="en-US" altLang="zh-CN" dirty="0"/>
          </a:p>
          <a:p>
            <a:r>
              <a:rPr lang="zh-CN" altLang="en-US" dirty="0"/>
              <a:t>同时可以保证较深的节点的一定在较浅的节点后面被探索（大家可以自己想一想）</a:t>
            </a:r>
            <a:endParaRPr lang="en-US" altLang="zh-CN" dirty="0"/>
          </a:p>
          <a:p>
            <a:endParaRPr lang="en-US" altLang="zh-CN" dirty="0"/>
          </a:p>
          <a:p>
            <a:r>
              <a:rPr lang="zh-CN" altLang="en-US" dirty="0"/>
              <a:t>（</a:t>
            </a:r>
            <a:r>
              <a:rPr lang="en-US" altLang="zh-CN" dirty="0"/>
              <a:t>1</a:t>
            </a:r>
            <a:r>
              <a:rPr lang="zh-CN" altLang="en-US" dirty="0"/>
              <a:t>）</a:t>
            </a:r>
            <a:endParaRPr lang="en-US" altLang="zh-CN" dirty="0"/>
          </a:p>
          <a:p>
            <a:r>
              <a:rPr lang="zh-CN" altLang="en-US" dirty="0"/>
              <a:t>（</a:t>
            </a:r>
            <a:r>
              <a:rPr lang="en-US" altLang="zh-CN" dirty="0"/>
              <a:t>2</a:t>
            </a:r>
            <a:r>
              <a:rPr lang="zh-CN" altLang="en-US" dirty="0"/>
              <a:t>）</a:t>
            </a:r>
            <a:endParaRPr lang="en-US" altLang="zh-CN" dirty="0"/>
          </a:p>
          <a:p>
            <a:r>
              <a:rPr lang="zh-CN" altLang="en-US" dirty="0"/>
              <a:t>（</a:t>
            </a:r>
            <a:r>
              <a:rPr lang="en-US" altLang="zh-CN" dirty="0"/>
              <a:t>3</a:t>
            </a:r>
            <a:r>
              <a:rPr lang="zh-CN" altLang="en-US" dirty="0"/>
              <a:t>）</a:t>
            </a:r>
            <a:endParaRPr lang="en-US" altLang="zh-CN" dirty="0"/>
          </a:p>
          <a:p>
            <a:r>
              <a:rPr lang="zh-CN" altLang="en-US" dirty="0"/>
              <a:t>（</a:t>
            </a:r>
            <a:r>
              <a:rPr lang="en-US" altLang="zh-CN" dirty="0"/>
              <a:t>4</a:t>
            </a:r>
            <a:r>
              <a:rPr lang="zh-CN" altLang="en-US" dirty="0"/>
              <a:t>）</a:t>
            </a:r>
            <a:endParaRPr lang="en-US" altLang="zh-CN" dirty="0"/>
          </a:p>
          <a:p>
            <a:r>
              <a:rPr lang="zh-CN" altLang="en-US" dirty="0"/>
              <a:t>（</a:t>
            </a:r>
            <a:r>
              <a:rPr lang="en-US" altLang="zh-CN" dirty="0"/>
              <a:t>5</a:t>
            </a:r>
            <a:r>
              <a:rPr lang="zh-CN"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BA551F9-E2FE-4729-BA1D-D1F6F97AD63F}" type="slidenum">
              <a:rPr lang="zh-CN" altLang="en-US" smtClean="0"/>
              <a:t>10</a:t>
            </a:fld>
            <a:endParaRPr lang="zh-CN" altLang="en-US"/>
          </a:p>
        </p:txBody>
      </p:sp>
    </p:spTree>
    <p:extLst>
      <p:ext uri="{BB962C8B-B14F-4D97-AF65-F5344CB8AC3E}">
        <p14:creationId xmlns:p14="http://schemas.microsoft.com/office/powerpoint/2010/main" val="882703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normAutofit/>
          </a:bodyPr>
          <a:lstStyle/>
          <a:p>
            <a:r>
              <a:rPr lang="zh-CN" altLang="en-US" sz="2800" dirty="0">
                <a:solidFill>
                  <a:srgbClr val="FF0000"/>
                </a:solidFill>
              </a:rPr>
              <a:t>深度优先搜索和栈</a:t>
            </a:r>
            <a:endParaRPr lang="en-US" altLang="zh-CN" sz="2800" dirty="0"/>
          </a:p>
          <a:p>
            <a:r>
              <a:rPr lang="zh-CN" altLang="en-US" sz="2800" dirty="0"/>
              <a:t>广度优先搜索和队列</a:t>
            </a:r>
            <a:endParaRPr lang="en-US" altLang="zh-CN" sz="2800" dirty="0"/>
          </a:p>
          <a:p>
            <a:r>
              <a:rPr lang="en-US" altLang="zh-CN" sz="2800" dirty="0"/>
              <a:t>Uniform Cost Search</a:t>
            </a:r>
            <a:r>
              <a:rPr lang="zh-CN" altLang="en-US" sz="2800" dirty="0"/>
              <a:t>和优先队列</a:t>
            </a:r>
            <a:endParaRPr lang="en-US" altLang="zh-CN" sz="2800" dirty="0"/>
          </a:p>
          <a:p>
            <a:r>
              <a:rPr lang="en-US" altLang="zh-CN" sz="2800" dirty="0"/>
              <a:t>A star</a:t>
            </a:r>
          </a:p>
          <a:p>
            <a:endParaRPr lang="en-US" altLang="zh-CN" dirty="0"/>
          </a:p>
        </p:txBody>
      </p:sp>
    </p:spTree>
    <p:extLst>
      <p:ext uri="{BB962C8B-B14F-4D97-AF65-F5344CB8AC3E}">
        <p14:creationId xmlns:p14="http://schemas.microsoft.com/office/powerpoint/2010/main" val="3127139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25" y="538446"/>
            <a:ext cx="9398796" cy="5018292"/>
          </a:xfrm>
          <a:prstGeom prst="rect">
            <a:avLst/>
          </a:prstGeom>
        </p:spPr>
      </p:pic>
      <p:sp>
        <p:nvSpPr>
          <p:cNvPr id="3" name="右箭头 2"/>
          <p:cNvSpPr/>
          <p:nvPr/>
        </p:nvSpPr>
        <p:spPr>
          <a:xfrm>
            <a:off x="460102" y="1496285"/>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460102" y="1808982"/>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808051" y="3105941"/>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1174036" y="4048305"/>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1531003" y="4649633"/>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693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FIFO-</a:t>
            </a:r>
            <a:r>
              <a:rPr lang="zh-CN" altLang="en-US" dirty="0"/>
              <a:t>队列</a:t>
            </a:r>
            <a:br>
              <a:rPr lang="en-US" altLang="zh-CN" dirty="0"/>
            </a:br>
            <a:endParaRPr lang="zh-CN" altLang="en-US" dirty="0"/>
          </a:p>
        </p:txBody>
      </p:sp>
      <p:sp>
        <p:nvSpPr>
          <p:cNvPr id="3" name="内容占位符 2"/>
          <p:cNvSpPr>
            <a:spLocks noGrp="1"/>
          </p:cNvSpPr>
          <p:nvPr>
            <p:ph idx="1"/>
          </p:nvPr>
        </p:nvSpPr>
        <p:spPr>
          <a:xfrm>
            <a:off x="677334" y="2160589"/>
            <a:ext cx="6108509" cy="3880773"/>
          </a:xfrm>
        </p:spPr>
        <p:txBody>
          <a:bodyPr>
            <a:normAutofit/>
          </a:bodyPr>
          <a:lstStyle/>
          <a:p>
            <a:r>
              <a:rPr lang="zh-CN" altLang="en-US" sz="2400" dirty="0"/>
              <a:t>队列也是一种特殊的线性表</a:t>
            </a:r>
            <a:endParaRPr lang="en-US" altLang="zh-CN" sz="2400" dirty="0"/>
          </a:p>
          <a:p>
            <a:r>
              <a:rPr lang="zh-CN" altLang="en-US" sz="2400" dirty="0"/>
              <a:t>特殊之处在于它只允许在表的前端（</a:t>
            </a:r>
            <a:r>
              <a:rPr lang="en-US" altLang="zh-CN" sz="2400" dirty="0"/>
              <a:t>front</a:t>
            </a:r>
            <a:r>
              <a:rPr lang="zh-CN" altLang="en-US" sz="2400" dirty="0"/>
              <a:t>）进行删除操作，而在表的后端（</a:t>
            </a:r>
            <a:r>
              <a:rPr lang="en-US" altLang="zh-CN" sz="2400" dirty="0"/>
              <a:t>rear</a:t>
            </a:r>
            <a:r>
              <a:rPr lang="zh-CN" altLang="en-US" sz="2400" dirty="0"/>
              <a:t>）进行插入操作，和栈一样，队列是一种操作受限制的线性表。</a:t>
            </a:r>
            <a:endParaRPr lang="en-US" altLang="zh-CN" sz="2400" dirty="0"/>
          </a:p>
          <a:p>
            <a:r>
              <a:rPr lang="zh-CN" altLang="en-US" sz="2400" dirty="0"/>
              <a:t>进行插入操作的端称为队尾，进行删除操作的端称为队头。</a:t>
            </a:r>
            <a:endParaRPr lang="en-US" altLang="zh-CN" sz="2400" dirty="0"/>
          </a:p>
        </p:txBody>
      </p:sp>
      <p:pic>
        <p:nvPicPr>
          <p:cNvPr id="4" name="图片 3"/>
          <p:cNvPicPr>
            <a:picLocks noChangeAspect="1"/>
          </p:cNvPicPr>
          <p:nvPr/>
        </p:nvPicPr>
        <p:blipFill>
          <a:blip r:embed="rId3"/>
          <a:stretch>
            <a:fillRect/>
          </a:stretch>
        </p:blipFill>
        <p:spPr>
          <a:xfrm>
            <a:off x="6883250" y="1183612"/>
            <a:ext cx="4981575" cy="4857750"/>
          </a:xfrm>
          <a:prstGeom prst="rect">
            <a:avLst/>
          </a:prstGeom>
        </p:spPr>
      </p:pic>
    </p:spTree>
    <p:extLst>
      <p:ext uri="{BB962C8B-B14F-4D97-AF65-F5344CB8AC3E}">
        <p14:creationId xmlns:p14="http://schemas.microsoft.com/office/powerpoint/2010/main" val="2645520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9993" y="1287195"/>
            <a:ext cx="8486211" cy="5570805"/>
          </a:xfrm>
        </p:spPr>
        <p:txBody>
          <a:bodyPr>
            <a:normAutofit fontScale="92500" lnSpcReduction="20000"/>
          </a:bodyPr>
          <a:lstStyle/>
          <a:p>
            <a:pPr marL="0" indent="0">
              <a:buNone/>
            </a:pPr>
            <a:r>
              <a:rPr lang="en-US" altLang="zh-CN" dirty="0"/>
              <a:t>STACK-EMPTY(S)</a:t>
            </a:r>
          </a:p>
          <a:p>
            <a:r>
              <a:rPr lang="en-US" altLang="zh-CN" dirty="0"/>
              <a:t>if </a:t>
            </a:r>
            <a:r>
              <a:rPr lang="en-US" altLang="zh-CN" dirty="0" err="1"/>
              <a:t>S.size</a:t>
            </a:r>
            <a:r>
              <a:rPr lang="en-US" altLang="zh-CN" dirty="0"/>
              <a:t> == 0</a:t>
            </a:r>
            <a:r>
              <a:rPr lang="zh-CN" altLang="en-US" dirty="0"/>
              <a:t>：</a:t>
            </a:r>
            <a:endParaRPr lang="en-US" altLang="zh-CN" dirty="0"/>
          </a:p>
          <a:p>
            <a:pPr lvl="1"/>
            <a:r>
              <a:rPr lang="en-US" altLang="zh-CN" dirty="0"/>
              <a:t>return True   </a:t>
            </a:r>
          </a:p>
          <a:p>
            <a:r>
              <a:rPr lang="en-US" altLang="zh-CN" dirty="0"/>
              <a:t>else return False</a:t>
            </a:r>
          </a:p>
          <a:p>
            <a:endParaRPr lang="en-US" altLang="zh-CN" dirty="0"/>
          </a:p>
          <a:p>
            <a:pPr marL="0" indent="0">
              <a:buNone/>
            </a:pPr>
            <a:r>
              <a:rPr lang="en-US" altLang="zh-CN" dirty="0"/>
              <a:t>INSERT(S, x)</a:t>
            </a:r>
          </a:p>
          <a:p>
            <a:r>
              <a:rPr lang="en-US" altLang="zh-CN" dirty="0" err="1"/>
              <a:t>S.size</a:t>
            </a:r>
            <a:r>
              <a:rPr lang="en-US" altLang="zh-CN" dirty="0"/>
              <a:t> = </a:t>
            </a:r>
            <a:r>
              <a:rPr lang="en-US" altLang="zh-CN" dirty="0" err="1"/>
              <a:t>S.size</a:t>
            </a:r>
            <a:r>
              <a:rPr lang="en-US" altLang="zh-CN" dirty="0"/>
              <a:t> + 1</a:t>
            </a:r>
          </a:p>
          <a:p>
            <a:r>
              <a:rPr lang="en-US" altLang="zh-CN" dirty="0"/>
              <a:t>S[</a:t>
            </a:r>
            <a:r>
              <a:rPr lang="en-US" altLang="zh-CN" dirty="0" err="1"/>
              <a:t>S.size</a:t>
            </a:r>
            <a:r>
              <a:rPr lang="en-US" altLang="zh-CN" dirty="0"/>
              <a:t>] = x</a:t>
            </a:r>
          </a:p>
          <a:p>
            <a:endParaRPr lang="en-US" altLang="zh-CN" dirty="0"/>
          </a:p>
          <a:p>
            <a:pPr marL="0" indent="0">
              <a:buNone/>
            </a:pPr>
            <a:r>
              <a:rPr lang="en-US" altLang="zh-CN" dirty="0"/>
              <a:t>POP(S)</a:t>
            </a:r>
          </a:p>
          <a:p>
            <a:r>
              <a:rPr lang="en-US" altLang="zh-CN" dirty="0"/>
              <a:t>if STACK-EMPTY(S)</a:t>
            </a:r>
          </a:p>
          <a:p>
            <a:pPr lvl="1"/>
            <a:r>
              <a:rPr lang="en-US" altLang="zh-CN" dirty="0"/>
              <a:t>error  ‘underflow’</a:t>
            </a:r>
          </a:p>
          <a:p>
            <a:r>
              <a:rPr lang="en-US" altLang="zh-CN" dirty="0"/>
              <a:t>else:</a:t>
            </a:r>
          </a:p>
          <a:p>
            <a:pPr lvl="1"/>
            <a:r>
              <a:rPr lang="en-US" altLang="zh-CN" dirty="0"/>
              <a:t>e = S[0]</a:t>
            </a:r>
          </a:p>
          <a:p>
            <a:pPr lvl="1"/>
            <a:r>
              <a:rPr lang="en-US" altLang="zh-CN" dirty="0"/>
              <a:t>S = S[1:S.size]</a:t>
            </a:r>
          </a:p>
          <a:p>
            <a:pPr lvl="1"/>
            <a:r>
              <a:rPr lang="en-US" altLang="zh-CN" dirty="0" err="1"/>
              <a:t>S.size</a:t>
            </a:r>
            <a:r>
              <a:rPr lang="en-US" altLang="zh-CN" dirty="0"/>
              <a:t> = </a:t>
            </a:r>
            <a:r>
              <a:rPr lang="en-US" altLang="zh-CN" dirty="0" err="1"/>
              <a:t>S.size</a:t>
            </a:r>
            <a:r>
              <a:rPr lang="en-US" altLang="zh-CN" dirty="0"/>
              <a:t> – 1</a:t>
            </a:r>
          </a:p>
          <a:p>
            <a:pPr lvl="1"/>
            <a:r>
              <a:rPr lang="en-US" altLang="zh-CN" dirty="0"/>
              <a:t>return e</a:t>
            </a:r>
          </a:p>
        </p:txBody>
      </p:sp>
      <p:sp>
        <p:nvSpPr>
          <p:cNvPr id="6" name="标题 1"/>
          <p:cNvSpPr>
            <a:spLocks noGrp="1"/>
          </p:cNvSpPr>
          <p:nvPr>
            <p:ph type="title"/>
          </p:nvPr>
        </p:nvSpPr>
        <p:spPr>
          <a:xfrm>
            <a:off x="719536" y="328246"/>
            <a:ext cx="8596668" cy="1320800"/>
          </a:xfrm>
        </p:spPr>
        <p:txBody>
          <a:bodyPr/>
          <a:lstStyle/>
          <a:p>
            <a:r>
              <a:rPr lang="zh-CN" altLang="en-US" dirty="0"/>
              <a:t>伪代码</a:t>
            </a:r>
            <a:br>
              <a:rPr lang="en-US" altLang="zh-CN" dirty="0"/>
            </a:br>
            <a:endParaRPr lang="zh-CN" altLang="en-US" dirty="0"/>
          </a:p>
        </p:txBody>
      </p:sp>
    </p:spTree>
    <p:extLst>
      <p:ext uri="{BB962C8B-B14F-4D97-AF65-F5344CB8AC3E}">
        <p14:creationId xmlns:p14="http://schemas.microsoft.com/office/powerpoint/2010/main" val="394067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55" y="585470"/>
            <a:ext cx="4713545" cy="5809719"/>
          </a:xfrm>
          <a:prstGeom prst="rect">
            <a:avLst/>
          </a:prstGeom>
        </p:spPr>
      </p:pic>
    </p:spTree>
    <p:extLst>
      <p:ext uri="{BB962C8B-B14F-4D97-AF65-F5344CB8AC3E}">
        <p14:creationId xmlns:p14="http://schemas.microsoft.com/office/powerpoint/2010/main" val="3501450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normAutofit/>
          </a:bodyPr>
          <a:lstStyle/>
          <a:p>
            <a:r>
              <a:rPr lang="zh-CN" altLang="en-US" sz="2400" dirty="0"/>
              <a:t>深度优先搜索和栈</a:t>
            </a:r>
            <a:endParaRPr lang="en-US" altLang="zh-CN" sz="3600" dirty="0">
              <a:solidFill>
                <a:srgbClr val="FF0000"/>
              </a:solidFill>
            </a:endParaRPr>
          </a:p>
          <a:p>
            <a:r>
              <a:rPr lang="zh-CN" altLang="en-US" sz="2400" dirty="0"/>
              <a:t>广度优先搜索和队列</a:t>
            </a:r>
            <a:endParaRPr lang="en-US" altLang="zh-CN" sz="2400" dirty="0"/>
          </a:p>
          <a:p>
            <a:r>
              <a:rPr lang="en-US" altLang="zh-CN" sz="2400" dirty="0">
                <a:solidFill>
                  <a:srgbClr val="FF0000"/>
                </a:solidFill>
              </a:rPr>
              <a:t>Uniform Cost Search</a:t>
            </a:r>
            <a:r>
              <a:rPr lang="zh-CN" altLang="en-US" sz="2400" dirty="0">
                <a:solidFill>
                  <a:srgbClr val="FF0000"/>
                </a:solidFill>
              </a:rPr>
              <a:t>和优先队列</a:t>
            </a:r>
            <a:endParaRPr lang="en-US" altLang="zh-CN" sz="2400" dirty="0">
              <a:solidFill>
                <a:srgbClr val="FF0000"/>
              </a:solidFill>
            </a:endParaRPr>
          </a:p>
          <a:p>
            <a:r>
              <a:rPr lang="en-US" altLang="zh-CN" sz="2400" dirty="0"/>
              <a:t>A star</a:t>
            </a:r>
          </a:p>
          <a:p>
            <a:endParaRPr lang="en-US" altLang="zh-CN" dirty="0"/>
          </a:p>
        </p:txBody>
      </p:sp>
    </p:spTree>
    <p:extLst>
      <p:ext uri="{BB962C8B-B14F-4D97-AF65-F5344CB8AC3E}">
        <p14:creationId xmlns:p14="http://schemas.microsoft.com/office/powerpoint/2010/main" val="177683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Uniform Cost Search</a:t>
            </a:r>
          </a:p>
        </p:txBody>
      </p:sp>
      <p:sp>
        <p:nvSpPr>
          <p:cNvPr id="3" name="内容占位符 2"/>
          <p:cNvSpPr>
            <a:spLocks noGrp="1"/>
          </p:cNvSpPr>
          <p:nvPr>
            <p:ph idx="1"/>
          </p:nvPr>
        </p:nvSpPr>
        <p:spPr>
          <a:xfrm>
            <a:off x="677334" y="2160589"/>
            <a:ext cx="6106924" cy="3880773"/>
          </a:xfrm>
        </p:spPr>
        <p:txBody>
          <a:bodyPr>
            <a:normAutofit/>
          </a:bodyPr>
          <a:lstStyle/>
          <a:p>
            <a:r>
              <a:rPr lang="en-US" altLang="zh-CN" sz="2400" dirty="0"/>
              <a:t>Uniform Cost Search </a:t>
            </a:r>
            <a:r>
              <a:rPr lang="zh-CN" altLang="en-US" sz="2400" dirty="0"/>
              <a:t>和 </a:t>
            </a:r>
            <a:r>
              <a:rPr lang="en-US" altLang="zh-CN" sz="2400" dirty="0"/>
              <a:t>BFS </a:t>
            </a:r>
            <a:r>
              <a:rPr lang="zh-CN" altLang="en-US" sz="2400" dirty="0"/>
              <a:t>一样是先搜索距离初始节点较近的节点，但是二者对于距离的定义方式不同，一般来说</a:t>
            </a:r>
            <a:r>
              <a:rPr lang="en-US" altLang="zh-CN" sz="2400" dirty="0"/>
              <a:t>Uniform Cost Search</a:t>
            </a:r>
            <a:r>
              <a:rPr lang="zh-CN" altLang="en-US" sz="2400" dirty="0"/>
              <a:t>当中每一条边的权重是不太一样的。如果</a:t>
            </a:r>
            <a:r>
              <a:rPr lang="en-US" altLang="zh-CN" sz="2400" dirty="0"/>
              <a:t>Uniform Cost Search</a:t>
            </a:r>
            <a:r>
              <a:rPr lang="zh-CN" altLang="en-US" sz="2400" dirty="0"/>
              <a:t>的每一条边上定义的距离都是</a:t>
            </a:r>
            <a:r>
              <a:rPr lang="en-US" altLang="zh-CN" sz="2400" dirty="0"/>
              <a:t>1</a:t>
            </a:r>
            <a:r>
              <a:rPr lang="zh-CN" altLang="en-US" sz="2400" dirty="0"/>
              <a:t>，那么</a:t>
            </a:r>
            <a:r>
              <a:rPr lang="en-US" altLang="zh-CN" sz="2400" dirty="0"/>
              <a:t>Uniform Cost Search </a:t>
            </a:r>
            <a:r>
              <a:rPr lang="zh-CN" altLang="en-US" sz="2400" dirty="0"/>
              <a:t>等价于</a:t>
            </a:r>
            <a:r>
              <a:rPr lang="en-US" altLang="zh-CN" sz="2400" dirty="0"/>
              <a:t>BFS</a:t>
            </a:r>
            <a:r>
              <a:rPr lang="zh-CN" altLang="en-US" sz="2400" dirty="0"/>
              <a:t>。</a:t>
            </a:r>
            <a:endParaRPr lang="en-US" altLang="zh-CN" sz="2400" dirty="0"/>
          </a:p>
        </p:txBody>
      </p:sp>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497" y="2897944"/>
            <a:ext cx="4089009" cy="2719543"/>
          </a:xfrm>
          <a:prstGeom prst="rect">
            <a:avLst/>
          </a:prstGeom>
        </p:spPr>
      </p:pic>
    </p:spTree>
    <p:extLst>
      <p:ext uri="{BB962C8B-B14F-4D97-AF65-F5344CB8AC3E}">
        <p14:creationId xmlns:p14="http://schemas.microsoft.com/office/powerpoint/2010/main" val="1553122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60" y="344931"/>
            <a:ext cx="10519071" cy="5296213"/>
          </a:xfrm>
          <a:prstGeom prst="rect">
            <a:avLst/>
          </a:prstGeom>
        </p:spPr>
      </p:pic>
      <p:sp>
        <p:nvSpPr>
          <p:cNvPr id="3" name="右箭头 2"/>
          <p:cNvSpPr/>
          <p:nvPr/>
        </p:nvSpPr>
        <p:spPr>
          <a:xfrm>
            <a:off x="243119" y="1294810"/>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243119" y="1607507"/>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591068" y="2904466"/>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957053" y="3846830"/>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1376012" y="4448158"/>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1376012" y="5091145"/>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327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3"/>
          <a:stretch>
            <a:fillRect/>
          </a:stretch>
        </p:blipFill>
        <p:spPr>
          <a:xfrm>
            <a:off x="1018420" y="630198"/>
            <a:ext cx="6478813" cy="3634618"/>
          </a:xfrm>
          <a:prstGeom prst="rect">
            <a:avLst/>
          </a:prstGeom>
        </p:spPr>
      </p:pic>
    </p:spTree>
    <p:extLst>
      <p:ext uri="{BB962C8B-B14F-4D97-AF65-F5344CB8AC3E}">
        <p14:creationId xmlns:p14="http://schemas.microsoft.com/office/powerpoint/2010/main" val="2188500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77334" y="2160589"/>
            <a:ext cx="6108509" cy="3880773"/>
          </a:xfrm>
        </p:spPr>
        <p:txBody>
          <a:bodyPr>
            <a:normAutofit/>
          </a:bodyPr>
          <a:lstStyle/>
          <a:p>
            <a:r>
              <a:rPr lang="zh-CN" altLang="en-US" sz="2400" dirty="0"/>
              <a:t>入队之后的排序不再由入队的时间顺序决定，转而由数据的值的顺序来决定。</a:t>
            </a:r>
            <a:endParaRPr lang="en-US" altLang="zh-CN" sz="2400" dirty="0"/>
          </a:p>
          <a:p>
            <a:r>
              <a:rPr lang="zh-CN" altLang="en-US" sz="2400" dirty="0"/>
              <a:t>进行取出操作的时候，拿出在在优先队列中排名最好的那一个数据。</a:t>
            </a:r>
            <a:endParaRPr lang="en-US" altLang="zh-CN" sz="2400" dirty="0"/>
          </a:p>
          <a:p>
            <a:endParaRPr lang="zh-CN" altLang="en-US" sz="2400" dirty="0"/>
          </a:p>
        </p:txBody>
      </p:sp>
      <p:sp>
        <p:nvSpPr>
          <p:cNvPr id="5" name="标题 1"/>
          <p:cNvSpPr>
            <a:spLocks noGrp="1"/>
          </p:cNvSpPr>
          <p:nvPr>
            <p:ph type="title"/>
          </p:nvPr>
        </p:nvSpPr>
        <p:spPr>
          <a:xfrm>
            <a:off x="677334" y="609600"/>
            <a:ext cx="8596668" cy="1320800"/>
          </a:xfrm>
        </p:spPr>
        <p:txBody>
          <a:bodyPr/>
          <a:lstStyle/>
          <a:p>
            <a:r>
              <a:rPr lang="en-US" altLang="zh-CN" dirty="0"/>
              <a:t>Priority Queue-</a:t>
            </a:r>
            <a:r>
              <a:rPr lang="zh-CN" altLang="en-US" dirty="0"/>
              <a:t>优先队列？</a:t>
            </a:r>
            <a:br>
              <a:rPr lang="en-US" altLang="zh-CN" dirty="0"/>
            </a:br>
            <a:endParaRPr lang="zh-CN" altLang="en-US" dirty="0"/>
          </a:p>
        </p:txBody>
      </p:sp>
    </p:spTree>
    <p:extLst>
      <p:ext uri="{BB962C8B-B14F-4D97-AF65-F5344CB8AC3E}">
        <p14:creationId xmlns:p14="http://schemas.microsoft.com/office/powerpoint/2010/main" val="4141068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用二叉堆实现优先队列</a:t>
            </a:r>
          </a:p>
        </p:txBody>
      </p:sp>
      <p:sp>
        <p:nvSpPr>
          <p:cNvPr id="4" name="内容占位符 2"/>
          <p:cNvSpPr>
            <a:spLocks noGrp="1"/>
          </p:cNvSpPr>
          <p:nvPr>
            <p:ph idx="1"/>
          </p:nvPr>
        </p:nvSpPr>
        <p:spPr>
          <a:xfrm>
            <a:off x="832860" y="1651806"/>
            <a:ext cx="6539392" cy="3880773"/>
          </a:xfrm>
        </p:spPr>
        <p:txBody>
          <a:bodyPr>
            <a:normAutofit/>
          </a:bodyPr>
          <a:lstStyle/>
          <a:p>
            <a:r>
              <a:rPr lang="zh-CN" altLang="en-US" sz="2400" dirty="0"/>
              <a:t>优先队列的插入更多使用的是堆排序算法。</a:t>
            </a:r>
            <a:endParaRPr lang="en-US" altLang="zh-CN" sz="2400" dirty="0"/>
          </a:p>
          <a:p>
            <a:r>
              <a:rPr lang="zh-CN" altLang="en-US" sz="2400" dirty="0"/>
              <a:t>可以直接调用</a:t>
            </a:r>
            <a:r>
              <a:rPr lang="en-US" altLang="zh-CN" sz="2400" dirty="0" err="1"/>
              <a:t>heapq</a:t>
            </a:r>
            <a:endParaRPr lang="en-US" altLang="zh-CN" sz="2400" dirty="0"/>
          </a:p>
          <a:p>
            <a:r>
              <a:rPr lang="zh-CN" altLang="en-US" sz="2400" dirty="0"/>
              <a:t>更多的内容可以参考算法导论第六章堆排序</a:t>
            </a:r>
          </a:p>
        </p:txBody>
      </p:sp>
    </p:spTree>
    <p:extLst>
      <p:ext uri="{BB962C8B-B14F-4D97-AF65-F5344CB8AC3E}">
        <p14:creationId xmlns:p14="http://schemas.microsoft.com/office/powerpoint/2010/main" val="148333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深度优先搜索</a:t>
            </a:r>
            <a:br>
              <a:rPr lang="en-US" altLang="zh-CN" dirty="0"/>
            </a:br>
            <a:endParaRPr lang="zh-CN" altLang="en-US" dirty="0"/>
          </a:p>
        </p:txBody>
      </p:sp>
      <p:sp>
        <p:nvSpPr>
          <p:cNvPr id="3" name="内容占位符 2"/>
          <p:cNvSpPr>
            <a:spLocks noGrp="1"/>
          </p:cNvSpPr>
          <p:nvPr>
            <p:ph idx="1"/>
          </p:nvPr>
        </p:nvSpPr>
        <p:spPr>
          <a:xfrm>
            <a:off x="677334" y="2160589"/>
            <a:ext cx="6106924" cy="3880773"/>
          </a:xfrm>
        </p:spPr>
        <p:txBody>
          <a:bodyPr>
            <a:normAutofit/>
          </a:bodyPr>
          <a:lstStyle/>
          <a:p>
            <a:r>
              <a:rPr lang="zh-CN" altLang="en-US" sz="2400" dirty="0"/>
              <a:t>深度优先搜索算法从某个状态开始，不断地转移状态直到无法转移，然后退回前一步的状态，继续转移到其他状态，如此不断重复。</a:t>
            </a:r>
          </a:p>
        </p:txBody>
      </p:sp>
      <p:pic>
        <p:nvPicPr>
          <p:cNvPr id="4" name="图片 3"/>
          <p:cNvPicPr>
            <a:picLocks noChangeAspect="1"/>
          </p:cNvPicPr>
          <p:nvPr/>
        </p:nvPicPr>
        <p:blipFill>
          <a:blip r:embed="rId3"/>
          <a:stretch>
            <a:fillRect/>
          </a:stretch>
        </p:blipFill>
        <p:spPr>
          <a:xfrm>
            <a:off x="7022228" y="1930400"/>
            <a:ext cx="4695825" cy="3467100"/>
          </a:xfrm>
          <a:prstGeom prst="rect">
            <a:avLst/>
          </a:prstGeom>
        </p:spPr>
      </p:pic>
    </p:spTree>
    <p:extLst>
      <p:ext uri="{BB962C8B-B14F-4D97-AF65-F5344CB8AC3E}">
        <p14:creationId xmlns:p14="http://schemas.microsoft.com/office/powerpoint/2010/main" val="352323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5" name="内容占位符 2"/>
          <p:cNvSpPr txBox="1">
            <a:spLocks noGrp="1"/>
          </p:cNvSpPr>
          <p:nvPr>
            <p:ph idx="1"/>
          </p:nvPr>
        </p:nvSpPr>
        <p:spPr>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chemeClr val="tx1">
                    <a:lumMod val="95000"/>
                    <a:lumOff val="5000"/>
                  </a:schemeClr>
                </a:solidFill>
              </a:rPr>
              <a:t>深度优先搜索和栈</a:t>
            </a:r>
            <a:endParaRPr lang="en-US" altLang="zh-CN" sz="2800" dirty="0">
              <a:solidFill>
                <a:srgbClr val="FF0000"/>
              </a:solidFill>
            </a:endParaRPr>
          </a:p>
          <a:p>
            <a:r>
              <a:rPr lang="zh-CN" altLang="en-US" sz="2800" dirty="0">
                <a:solidFill>
                  <a:schemeClr val="tx1">
                    <a:lumMod val="95000"/>
                    <a:lumOff val="5000"/>
                  </a:schemeClr>
                </a:solidFill>
              </a:rPr>
              <a:t>广度优先搜索和队列</a:t>
            </a:r>
            <a:endParaRPr lang="en-US" altLang="zh-CN" sz="2800" dirty="0">
              <a:solidFill>
                <a:schemeClr val="tx1">
                  <a:lumMod val="95000"/>
                  <a:lumOff val="5000"/>
                </a:schemeClr>
              </a:solidFill>
            </a:endParaRPr>
          </a:p>
          <a:p>
            <a:r>
              <a:rPr lang="en-US" altLang="zh-CN" sz="2800" dirty="0"/>
              <a:t>Uniform Cost Search</a:t>
            </a:r>
            <a:r>
              <a:rPr lang="zh-CN" altLang="en-US" sz="2800" dirty="0"/>
              <a:t>和优先队列</a:t>
            </a:r>
            <a:endParaRPr lang="en-US" altLang="zh-CN" sz="2800" dirty="0"/>
          </a:p>
          <a:p>
            <a:r>
              <a:rPr lang="en-US" altLang="zh-CN" sz="2800" dirty="0">
                <a:solidFill>
                  <a:srgbClr val="FF0000"/>
                </a:solidFill>
              </a:rPr>
              <a:t>A star</a:t>
            </a:r>
          </a:p>
          <a:p>
            <a:endParaRPr lang="en-US" altLang="zh-CN" dirty="0"/>
          </a:p>
        </p:txBody>
      </p:sp>
    </p:spTree>
    <p:extLst>
      <p:ext uri="{BB962C8B-B14F-4D97-AF65-F5344CB8AC3E}">
        <p14:creationId xmlns:p14="http://schemas.microsoft.com/office/powerpoint/2010/main" val="2564986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star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3" y="1499407"/>
                <a:ext cx="9008533" cy="3880773"/>
              </a:xfrm>
            </p:spPr>
            <p:txBody>
              <a:bodyPr>
                <a:normAutofit fontScale="92500" lnSpcReduction="10000"/>
              </a:bodyPr>
              <a:lstStyle/>
              <a:p>
                <a:r>
                  <a:rPr lang="en-US" altLang="zh-CN" sz="2800" dirty="0"/>
                  <a:t>A star </a:t>
                </a:r>
                <a:r>
                  <a:rPr lang="zh-CN" altLang="en-US" sz="2800" dirty="0"/>
                  <a:t>在</a:t>
                </a:r>
                <a:r>
                  <a:rPr lang="en-US" altLang="zh-CN" sz="2800" dirty="0"/>
                  <a:t>Uniform</a:t>
                </a:r>
                <a:r>
                  <a:rPr lang="zh-CN" altLang="en-US" sz="2800" dirty="0"/>
                  <a:t> </a:t>
                </a:r>
                <a:r>
                  <a:rPr lang="en-US" altLang="zh-CN" sz="2800" dirty="0"/>
                  <a:t>Cost Search</a:t>
                </a:r>
                <a:r>
                  <a:rPr lang="zh-CN" altLang="en-US" sz="2800" dirty="0"/>
                  <a:t>的基础上利用 </a:t>
                </a:r>
                <a14:m>
                  <m:oMath xmlns:m="http://schemas.openxmlformats.org/officeDocument/2006/math">
                    <m:r>
                      <a:rPr lang="en-US" altLang="zh-CN" sz="2800" b="0" i="1" smtClean="0">
                        <a:latin typeface="Cambria Math" panose="02040503050406030204" pitchFamily="18" charset="0"/>
                      </a:rPr>
                      <m:t>h</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oMath>
                </a14:m>
                <a:r>
                  <a:rPr lang="zh-CN" altLang="en-US" sz="2800" dirty="0"/>
                  <a:t> 估计从当前节点 </a:t>
                </a:r>
                <a14:m>
                  <m:oMath xmlns:m="http://schemas.openxmlformats.org/officeDocument/2006/math">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 </m:t>
                    </m:r>
                  </m:oMath>
                </a14:m>
                <a:r>
                  <a:rPr lang="zh-CN" altLang="en-US" sz="2800" dirty="0"/>
                  <a:t>到最终节点需要走的实际距离 </a:t>
                </a:r>
                <a14:m>
                  <m:oMath xmlns:m="http://schemas.openxmlformats.org/officeDocument/2006/math">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oMath>
                </a14:m>
                <a:r>
                  <a:rPr lang="zh-CN" altLang="en-US" sz="2800" dirty="0"/>
                  <a:t> ，当 </a:t>
                </a:r>
                <a14:m>
                  <m:oMath xmlns:m="http://schemas.openxmlformats.org/officeDocument/2006/math">
                    <m:r>
                      <a:rPr lang="en-US" altLang="zh-CN" sz="2800" i="1">
                        <a:latin typeface="Cambria Math" panose="02040503050406030204" pitchFamily="18" charset="0"/>
                      </a:rPr>
                      <m:t>h</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𝑛</m:t>
                        </m:r>
                      </m:e>
                    </m:d>
                  </m:oMath>
                </a14:m>
                <a:r>
                  <a:rPr lang="zh-CN" altLang="en-US" sz="2800" dirty="0"/>
                  <a:t> 估计满足下面的条件的时候，</a:t>
                </a:r>
                <a:r>
                  <a:rPr lang="en-US" altLang="zh-CN" sz="2800" dirty="0"/>
                  <a:t>A star</a:t>
                </a:r>
                <a:r>
                  <a:rPr lang="zh-CN" altLang="en-US" sz="2800" dirty="0"/>
                  <a:t>可以保证选出来的路径是最优的。</a:t>
                </a:r>
                <a:endParaRPr lang="en-US" altLang="zh-CN" sz="2800" dirty="0"/>
              </a:p>
              <a:p>
                <a:pPr marL="457200" lvl="1"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𝑛</m:t>
                          </m:r>
                        </m:e>
                      </m:d>
                      <m:r>
                        <a:rPr lang="en-US" altLang="zh-CN" sz="2800" b="0" i="1" smtClean="0">
                          <a:latin typeface="Cambria Math" panose="02040503050406030204" pitchFamily="18" charset="0"/>
                        </a:rPr>
                        <m:t>≥ </m:t>
                      </m:r>
                      <m:r>
                        <a:rPr lang="en-US" altLang="zh-CN" sz="2800" i="1">
                          <a:latin typeface="Cambria Math" panose="02040503050406030204" pitchFamily="18" charset="0"/>
                        </a:rPr>
                        <m:t>h</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𝑛</m:t>
                          </m:r>
                        </m:e>
                      </m:d>
                    </m:oMath>
                  </m:oMathPara>
                </a14:m>
                <a:endParaRPr lang="en-US" altLang="zh-CN" sz="2800" dirty="0"/>
              </a:p>
              <a:p>
                <a:pPr marL="457200" lvl="1"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h</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𝑛</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𝑛</m:t>
                              </m:r>
                            </m:e>
                            <m:sup>
                              <m:r>
                                <a:rPr lang="en-US" altLang="zh-CN" sz="2800" b="0" i="1" smtClean="0">
                                  <a:latin typeface="Cambria Math" panose="02040503050406030204" pitchFamily="18" charset="0"/>
                                </a:rPr>
                                <m:t>,</m:t>
                              </m:r>
                            </m:sup>
                          </m:sSup>
                        </m:e>
                      </m:d>
                      <m:r>
                        <a:rPr lang="en-US" altLang="zh-CN" sz="2800" b="0" i="1" smtClean="0">
                          <a:latin typeface="Cambria Math" panose="02040503050406030204" pitchFamily="18" charset="0"/>
                        </a:rPr>
                        <m:t>+ </m:t>
                      </m:r>
                      <m:r>
                        <a:rPr lang="en-US" altLang="zh-CN" sz="2800" i="1">
                          <a:latin typeface="Cambria Math" panose="02040503050406030204" pitchFamily="18" charset="0"/>
                        </a:rPr>
                        <m:t>h</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i="1">
                                  <a:latin typeface="Cambria Math" panose="02040503050406030204" pitchFamily="18" charset="0"/>
                                </a:rPr>
                                <m:t>,</m:t>
                              </m:r>
                            </m:sup>
                          </m:sSup>
                        </m:e>
                      </m:d>
                    </m:oMath>
                  </m:oMathPara>
                </a14:m>
                <a:endParaRPr lang="en-US" altLang="zh-CN" sz="2800" b="1" dirty="0"/>
              </a:p>
              <a:p>
                <a:pPr marL="457200" lvl="1" indent="0">
                  <a:buNone/>
                </a:pPr>
                <a:r>
                  <a:rPr lang="en-US" altLang="zh-CN" sz="2800" dirty="0"/>
                  <a:t>	</a:t>
                </a:r>
                <a14:m>
                  <m:oMath xmlns:m="http://schemas.openxmlformats.org/officeDocument/2006/math">
                    <m:r>
                      <a:rPr lang="en-US" altLang="zh-CN" sz="2800" i="1">
                        <a:latin typeface="Cambria Math" panose="02040503050406030204" pitchFamily="18" charset="0"/>
                      </a:rPr>
                      <m:t>𝑐</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i="1">
                                <a:latin typeface="Cambria Math" panose="02040503050406030204" pitchFamily="18" charset="0"/>
                              </a:rPr>
                              <m:t>,</m:t>
                            </m:r>
                          </m:sup>
                        </m:sSup>
                      </m:e>
                    </m:d>
                  </m:oMath>
                </a14:m>
                <a:r>
                  <a:rPr lang="zh-CN" altLang="en-US" sz="2800" b="0" dirty="0"/>
                  <a:t>为从</a:t>
                </a:r>
                <a14:m>
                  <m:oMath xmlns:m="http://schemas.openxmlformats.org/officeDocument/2006/math">
                    <m:r>
                      <a:rPr lang="en-US" altLang="zh-CN" sz="2800" i="1">
                        <a:latin typeface="Cambria Math" panose="02040503050406030204" pitchFamily="18" charset="0"/>
                      </a:rPr>
                      <m:t>𝑛</m:t>
                    </m:r>
                  </m:oMath>
                </a14:m>
                <a:r>
                  <a:rPr lang="zh-CN" altLang="en-US" sz="2800" b="0" dirty="0"/>
                  <a:t>到</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𝑛</m:t>
                        </m:r>
                      </m:e>
                      <m:sup>
                        <m:r>
                          <a:rPr lang="en-US" altLang="zh-CN" sz="2800" i="1">
                            <a:latin typeface="Cambria Math" panose="02040503050406030204" pitchFamily="18" charset="0"/>
                          </a:rPr>
                          <m:t>,</m:t>
                        </m:r>
                      </m:sup>
                    </m:sSup>
                  </m:oMath>
                </a14:m>
                <a:r>
                  <a:rPr lang="zh-CN" altLang="en-US" sz="2800" b="0" dirty="0"/>
                  <a:t>所走的实际距离</a:t>
                </a:r>
                <a:endParaRPr lang="en-US" altLang="zh-CN" sz="2800" b="0" dirty="0"/>
              </a:p>
              <a:p>
                <a:pPr marL="457200" lvl="1" indent="0">
                  <a:buNone/>
                </a:pPr>
                <a:r>
                  <a:rPr lang="zh-CN" altLang="en-US" sz="2800" dirty="0"/>
                  <a:t> 假设</a:t>
                </a:r>
                <a14:m>
                  <m:oMath xmlns:m="http://schemas.openxmlformats.org/officeDocument/2006/math">
                    <m:r>
                      <m:rPr>
                        <m:sty m:val="p"/>
                      </m:rPr>
                      <a:rPr lang="en-US" altLang="zh-CN" sz="2800" b="0" i="0" smtClean="0">
                        <a:latin typeface="Cambria Math" panose="02040503050406030204" pitchFamily="18" charset="0"/>
                      </a:rPr>
                      <m:t>g</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𝑛</m:t>
                        </m:r>
                      </m:e>
                    </m:d>
                  </m:oMath>
                </a14:m>
                <a:r>
                  <a:rPr lang="zh-CN" altLang="en-US" sz="2800" dirty="0"/>
                  <a:t>是初始节点到</a:t>
                </a:r>
                <a14:m>
                  <m:oMath xmlns:m="http://schemas.openxmlformats.org/officeDocument/2006/math">
                    <m:r>
                      <a:rPr lang="en-US" altLang="zh-CN" sz="2800" i="1">
                        <a:latin typeface="Cambria Math" panose="02040503050406030204" pitchFamily="18" charset="0"/>
                      </a:rPr>
                      <m:t>𝑛</m:t>
                    </m:r>
                  </m:oMath>
                </a14:m>
                <a:r>
                  <a:rPr lang="zh-CN" altLang="en-US" sz="2800" dirty="0"/>
                  <a:t>的最优路径的值，我们将 </a:t>
                </a:r>
                <a14:m>
                  <m:oMath xmlns:m="http://schemas.openxmlformats.org/officeDocument/2006/math">
                    <m:r>
                      <m:rPr>
                        <m:sty m:val="p"/>
                      </m:rPr>
                      <a:rPr lang="en-US" altLang="zh-CN" sz="2800" b="0" i="0" smtClean="0">
                        <a:latin typeface="Cambria Math" panose="02040503050406030204" pitchFamily="18" charset="0"/>
                      </a:rPr>
                      <m:t>g</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𝑛</m:t>
                        </m:r>
                      </m:e>
                    </m:d>
                    <m:r>
                      <a:rPr lang="en-US" altLang="zh-CN" sz="2800" i="1">
                        <a:latin typeface="Cambria Math" panose="02040503050406030204" pitchFamily="18" charset="0"/>
                      </a:rPr>
                      <m:t>+</m:t>
                    </m:r>
                    <m:r>
                      <a:rPr lang="en-US" altLang="zh-CN" sz="2800" i="1">
                        <a:latin typeface="Cambria Math" panose="02040503050406030204" pitchFamily="18" charset="0"/>
                      </a:rPr>
                      <m:t>h</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𝑛</m:t>
                        </m:r>
                      </m:e>
                    </m:d>
                    <m:r>
                      <a:rPr lang="en-US" altLang="zh-CN" sz="2800" b="0" i="1" smtClean="0">
                        <a:latin typeface="Cambria Math" panose="02040503050406030204" pitchFamily="18" charset="0"/>
                      </a:rPr>
                      <m:t> </m:t>
                    </m:r>
                    <m:r>
                      <a:rPr lang="zh-CN" altLang="en-US" sz="2800" i="1">
                        <a:latin typeface="Cambria Math" panose="02040503050406030204" pitchFamily="18" charset="0"/>
                      </a:rPr>
                      <m:t>作为</m:t>
                    </m:r>
                  </m:oMath>
                </a14:m>
                <a:r>
                  <a:rPr lang="zh-CN" altLang="en-US" sz="2800" dirty="0"/>
                  <a:t>节点 </a:t>
                </a:r>
                <a14:m>
                  <m:oMath xmlns:m="http://schemas.openxmlformats.org/officeDocument/2006/math">
                    <m:r>
                      <a:rPr lang="en-US" altLang="zh-CN" sz="2800" i="1">
                        <a:latin typeface="Cambria Math" panose="02040503050406030204" pitchFamily="18" charset="0"/>
                      </a:rPr>
                      <m:t>𝑛</m:t>
                    </m:r>
                    <m:r>
                      <a:rPr lang="en-US" altLang="zh-CN" sz="2800" i="1">
                        <a:latin typeface="Cambria Math" panose="02040503050406030204" pitchFamily="18" charset="0"/>
                      </a:rPr>
                      <m:t> </m:t>
                    </m:r>
                  </m:oMath>
                </a14:m>
                <a:r>
                  <a:rPr lang="zh-CN" altLang="en-US" sz="2800" dirty="0"/>
                  <a:t>的值放入优先队列进行排序。</a:t>
                </a:r>
                <a:endParaRPr lang="en-US" altLang="zh-CN" sz="2800" dirty="0"/>
              </a:p>
              <a:p>
                <a:pPr marL="457200" lvl="1" indent="0">
                  <a:buNone/>
                </a:pPr>
                <a:endParaRPr lang="en-US" altLang="zh-CN" sz="2800" b="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3" y="1499407"/>
                <a:ext cx="9008533" cy="3880773"/>
              </a:xfrm>
              <a:blipFill>
                <a:blip r:embed="rId3"/>
                <a:stretch>
                  <a:fillRect l="-677" t="-2826" r="-7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5682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648304"/>
            <a:ext cx="8596668" cy="4348029"/>
          </a:xfrm>
        </p:spPr>
        <p:txBody>
          <a:bodyPr>
            <a:normAutofit/>
          </a:bodyPr>
          <a:lstStyle/>
          <a:p>
            <a:r>
              <a:rPr lang="en-US" altLang="zh-CN" sz="2400" dirty="0"/>
              <a:t>Lab : Python3</a:t>
            </a:r>
          </a:p>
          <a:p>
            <a:endParaRPr lang="en-US" altLang="zh-CN" sz="2400" dirty="0"/>
          </a:p>
          <a:p>
            <a:r>
              <a:rPr lang="en-US" altLang="zh-CN" sz="2400" dirty="0"/>
              <a:t>Project : Python2</a:t>
            </a:r>
          </a:p>
          <a:p>
            <a:endParaRPr lang="en-US" altLang="zh-CN" sz="2400" dirty="0"/>
          </a:p>
          <a:p>
            <a:r>
              <a:rPr lang="en-US" altLang="zh-CN" sz="2400" dirty="0" err="1"/>
              <a:t>Pycharm</a:t>
            </a:r>
            <a:r>
              <a:rPr lang="en-US" altLang="zh-CN" sz="2400" dirty="0"/>
              <a:t>(</a:t>
            </a:r>
            <a:r>
              <a:rPr lang="zh-CN" altLang="en-US" sz="2400" dirty="0"/>
              <a:t>建议</a:t>
            </a:r>
            <a:r>
              <a:rPr lang="en-US" altLang="zh-CN" sz="2400" dirty="0"/>
              <a:t>)</a:t>
            </a:r>
          </a:p>
          <a:p>
            <a:endParaRPr lang="en-US" altLang="zh-CN" sz="2400" dirty="0"/>
          </a:p>
          <a:p>
            <a:r>
              <a:rPr lang="zh-CN" altLang="en-US" sz="2400" dirty="0"/>
              <a:t>浏览器输入 </a:t>
            </a:r>
            <a:r>
              <a:rPr lang="en-US" altLang="zh-CN" sz="2400" dirty="0"/>
              <a:t>10.88.3.61/</a:t>
            </a:r>
            <a:r>
              <a:rPr lang="en-US" altLang="zh-CN" sz="2400" dirty="0" err="1"/>
              <a:t>JudgeOnline</a:t>
            </a:r>
            <a:endParaRPr lang="en-US" altLang="zh-CN" sz="2400" dirty="0"/>
          </a:p>
          <a:p>
            <a:pPr marL="0" indent="0">
              <a:buNone/>
            </a:pPr>
            <a:r>
              <a:rPr lang="en-US" altLang="zh-CN" sz="2400" dirty="0"/>
              <a:t>    </a:t>
            </a:r>
            <a:r>
              <a:rPr lang="zh-CN" altLang="en-US" sz="2400" dirty="0"/>
              <a:t>学号作为</a:t>
            </a:r>
            <a:r>
              <a:rPr lang="en-US" altLang="zh-CN" sz="2400" dirty="0"/>
              <a:t>User ID</a:t>
            </a:r>
            <a:r>
              <a:rPr lang="zh-CN" altLang="en-US" sz="2400"/>
              <a:t>申请账号</a:t>
            </a:r>
            <a:endParaRPr lang="en-US" altLang="zh-CN" sz="2400" dirty="0"/>
          </a:p>
          <a:p>
            <a:endParaRPr lang="zh-CN" altLang="en-US" sz="2400" dirty="0"/>
          </a:p>
        </p:txBody>
      </p:sp>
    </p:spTree>
    <p:extLst>
      <p:ext uri="{BB962C8B-B14F-4D97-AF65-F5344CB8AC3E}">
        <p14:creationId xmlns:p14="http://schemas.microsoft.com/office/powerpoint/2010/main" val="1392052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3468" y="232229"/>
            <a:ext cx="8596668" cy="1320800"/>
          </a:xfrm>
        </p:spPr>
        <p:txBody>
          <a:bodyPr/>
          <a:lstStyle/>
          <a:p>
            <a:r>
              <a:rPr lang="en-US" altLang="zh-CN" dirty="0"/>
              <a:t>Online Judgement </a:t>
            </a:r>
            <a:endParaRPr lang="zh-CN" altLang="en-US" dirty="0"/>
          </a:p>
        </p:txBody>
      </p:sp>
      <p:sp>
        <p:nvSpPr>
          <p:cNvPr id="5" name="内容占位符 3"/>
          <p:cNvSpPr>
            <a:spLocks noGrp="1"/>
          </p:cNvSpPr>
          <p:nvPr>
            <p:ph idx="1"/>
          </p:nvPr>
        </p:nvSpPr>
        <p:spPr>
          <a:xfrm>
            <a:off x="643472" y="2286001"/>
            <a:ext cx="8596668" cy="4185910"/>
          </a:xfrm>
        </p:spPr>
        <p:txBody>
          <a:bodyPr>
            <a:noAutofit/>
          </a:bodyPr>
          <a:lstStyle/>
          <a:p>
            <a:pPr>
              <a:lnSpc>
                <a:spcPts val="1500"/>
              </a:lnSpc>
            </a:pPr>
            <a:r>
              <a:rPr lang="en-US" altLang="zh-CN" sz="2800" dirty="0" err="1"/>
              <a:t>def</a:t>
            </a:r>
            <a:r>
              <a:rPr lang="en-US" altLang="zh-CN" sz="2800" dirty="0"/>
              <a:t>  </a:t>
            </a:r>
            <a:r>
              <a:rPr lang="en-US" altLang="zh-CN" sz="2800" dirty="0" err="1"/>
              <a:t>easy_sum</a:t>
            </a:r>
            <a:r>
              <a:rPr lang="en-US" altLang="zh-CN" sz="2800" dirty="0"/>
              <a:t>(s):</a:t>
            </a:r>
          </a:p>
          <a:p>
            <a:pPr>
              <a:lnSpc>
                <a:spcPts val="1500"/>
              </a:lnSpc>
            </a:pPr>
            <a:r>
              <a:rPr lang="en-US" altLang="zh-CN" sz="2800" dirty="0"/>
              <a:t>       raise exception(‘</a:t>
            </a:r>
            <a:r>
              <a:rPr lang="zh-CN" altLang="en-US" sz="2800" dirty="0"/>
              <a:t>完成</a:t>
            </a:r>
            <a:r>
              <a:rPr lang="en-US" altLang="zh-CN" sz="2800" dirty="0" err="1"/>
              <a:t>str</a:t>
            </a:r>
            <a:r>
              <a:rPr lang="zh-CN" altLang="en-US" sz="2800" dirty="0"/>
              <a:t>转</a:t>
            </a:r>
            <a:r>
              <a:rPr lang="en-US" altLang="zh-CN" sz="2800" dirty="0" err="1"/>
              <a:t>int</a:t>
            </a:r>
            <a:r>
              <a:rPr lang="zh-CN" altLang="en-US" sz="2800" dirty="0"/>
              <a:t>，并进行加操作</a:t>
            </a:r>
            <a:r>
              <a:rPr lang="en-US" altLang="zh-CN" sz="2800" dirty="0"/>
              <a:t>’)</a:t>
            </a:r>
          </a:p>
          <a:p>
            <a:pPr>
              <a:lnSpc>
                <a:spcPts val="1500"/>
              </a:lnSpc>
            </a:pPr>
            <a:endParaRPr lang="en-US" altLang="zh-CN" sz="2800" dirty="0"/>
          </a:p>
          <a:p>
            <a:pPr>
              <a:lnSpc>
                <a:spcPts val="1500"/>
              </a:lnSpc>
            </a:pPr>
            <a:r>
              <a:rPr lang="en-US" altLang="zh-CN" sz="2800" dirty="0" err="1"/>
              <a:t>def</a:t>
            </a:r>
            <a:r>
              <a:rPr lang="en-US" altLang="zh-CN" sz="2800" dirty="0"/>
              <a:t> main():</a:t>
            </a:r>
          </a:p>
          <a:p>
            <a:pPr>
              <a:lnSpc>
                <a:spcPts val="1500"/>
              </a:lnSpc>
            </a:pPr>
            <a:r>
              <a:rPr lang="en-US" altLang="zh-CN" sz="2800" dirty="0"/>
              <a:t>      s = input().strip()</a:t>
            </a:r>
          </a:p>
          <a:p>
            <a:pPr>
              <a:lnSpc>
                <a:spcPts val="1500"/>
              </a:lnSpc>
            </a:pPr>
            <a:r>
              <a:rPr lang="en-US" altLang="zh-CN" sz="2800" dirty="0"/>
              <a:t>      print(</a:t>
            </a:r>
            <a:r>
              <a:rPr lang="en-US" altLang="zh-CN" sz="2800" dirty="0" err="1"/>
              <a:t>easy_sum</a:t>
            </a:r>
            <a:r>
              <a:rPr lang="en-US" altLang="zh-CN" sz="2800" dirty="0"/>
              <a:t>(s))</a:t>
            </a:r>
          </a:p>
          <a:p>
            <a:pPr>
              <a:lnSpc>
                <a:spcPts val="1500"/>
              </a:lnSpc>
            </a:pPr>
            <a:endParaRPr lang="en-US" altLang="zh-CN" sz="2800" dirty="0"/>
          </a:p>
          <a:p>
            <a:pPr>
              <a:lnSpc>
                <a:spcPts val="1500"/>
              </a:lnSpc>
            </a:pPr>
            <a:r>
              <a:rPr lang="en-US" altLang="zh-CN" sz="2800" dirty="0"/>
              <a:t>If __name__==‘__main__’:</a:t>
            </a:r>
          </a:p>
          <a:p>
            <a:pPr>
              <a:lnSpc>
                <a:spcPts val="1500"/>
              </a:lnSpc>
            </a:pPr>
            <a:r>
              <a:rPr lang="en-US" altLang="zh-CN" sz="2800" dirty="0"/>
              <a:t>      main()</a:t>
            </a:r>
            <a:endParaRPr lang="zh-CN" altLang="en-US" sz="2800" dirty="0"/>
          </a:p>
        </p:txBody>
      </p:sp>
      <p:sp>
        <p:nvSpPr>
          <p:cNvPr id="6" name="文本框 5"/>
          <p:cNvSpPr txBox="1"/>
          <p:nvPr/>
        </p:nvSpPr>
        <p:spPr>
          <a:xfrm>
            <a:off x="633793" y="965201"/>
            <a:ext cx="5375121" cy="1015663"/>
          </a:xfrm>
          <a:prstGeom prst="rect">
            <a:avLst/>
          </a:prstGeom>
          <a:noFill/>
        </p:spPr>
        <p:txBody>
          <a:bodyPr wrap="square" rtlCol="0">
            <a:spAutoFit/>
          </a:bodyPr>
          <a:lstStyle/>
          <a:p>
            <a:r>
              <a:rPr lang="zh-CN" altLang="en-US" sz="2000" dirty="0"/>
              <a:t>问题：求和</a:t>
            </a:r>
            <a:endParaRPr lang="en-US" altLang="zh-CN" sz="2000" dirty="0"/>
          </a:p>
          <a:p>
            <a:r>
              <a:rPr lang="zh-CN" altLang="en-US" sz="2000" dirty="0"/>
              <a:t>输入 </a:t>
            </a:r>
            <a:r>
              <a:rPr lang="en-US" altLang="zh-CN" sz="2000" dirty="0"/>
              <a:t>1+1</a:t>
            </a:r>
            <a:r>
              <a:rPr lang="zh-CN" altLang="en-US" sz="2000" dirty="0"/>
              <a:t>（</a:t>
            </a:r>
            <a:r>
              <a:rPr lang="en-US" altLang="zh-CN" sz="2000" dirty="0" err="1"/>
              <a:t>i+j</a:t>
            </a:r>
            <a:r>
              <a:rPr lang="en-US" altLang="zh-CN" sz="2000" dirty="0"/>
              <a:t>, </a:t>
            </a:r>
            <a:r>
              <a:rPr lang="en-US" altLang="zh-CN" sz="2000" dirty="0" err="1"/>
              <a:t>i,j</a:t>
            </a:r>
            <a:r>
              <a:rPr lang="en-US" altLang="zh-CN" sz="2000" dirty="0"/>
              <a:t> </a:t>
            </a:r>
            <a:r>
              <a:rPr lang="zh-CN" altLang="en-US" sz="2000" dirty="0"/>
              <a:t>在</a:t>
            </a:r>
            <a:r>
              <a:rPr lang="en-US" altLang="zh-CN" sz="2000" dirty="0"/>
              <a:t>0~9</a:t>
            </a:r>
            <a:r>
              <a:rPr lang="zh-CN" altLang="en-US" sz="2000" dirty="0"/>
              <a:t>之间）</a:t>
            </a:r>
            <a:endParaRPr lang="en-US" altLang="zh-CN" sz="2000" dirty="0"/>
          </a:p>
          <a:p>
            <a:r>
              <a:rPr lang="zh-CN" altLang="en-US" sz="2000" dirty="0"/>
              <a:t>输出 </a:t>
            </a:r>
            <a:r>
              <a:rPr lang="en-US" altLang="zh-CN" sz="2000" dirty="0"/>
              <a:t>2</a:t>
            </a:r>
            <a:endParaRPr lang="zh-CN" altLang="en-US" sz="2000" dirty="0"/>
          </a:p>
        </p:txBody>
      </p:sp>
    </p:spTree>
    <p:extLst>
      <p:ext uri="{BB962C8B-B14F-4D97-AF65-F5344CB8AC3E}">
        <p14:creationId xmlns:p14="http://schemas.microsoft.com/office/powerpoint/2010/main" val="4052219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720879" y="593272"/>
            <a:ext cx="8596668" cy="3880773"/>
          </a:xfrm>
        </p:spPr>
        <p:txBody>
          <a:bodyPr>
            <a:noAutofit/>
          </a:bodyPr>
          <a:lstStyle/>
          <a:p>
            <a:pPr>
              <a:lnSpc>
                <a:spcPts val="1500"/>
              </a:lnSpc>
            </a:pPr>
            <a:r>
              <a:rPr lang="en-US" altLang="zh-CN" sz="2400" dirty="0" err="1"/>
              <a:t>def</a:t>
            </a:r>
            <a:r>
              <a:rPr lang="en-US" altLang="zh-CN" sz="2400" dirty="0"/>
              <a:t>  </a:t>
            </a:r>
            <a:r>
              <a:rPr lang="en-US" altLang="zh-CN" sz="2400" dirty="0" err="1"/>
              <a:t>easy_sum</a:t>
            </a:r>
            <a:r>
              <a:rPr lang="en-US" altLang="zh-CN" sz="2400" dirty="0"/>
              <a:t>(s):</a:t>
            </a:r>
          </a:p>
          <a:p>
            <a:pPr>
              <a:lnSpc>
                <a:spcPts val="1500"/>
              </a:lnSpc>
            </a:pPr>
            <a:r>
              <a:rPr lang="en-US" altLang="zh-CN" sz="2400" dirty="0"/>
              <a:t>        a1, a2 = </a:t>
            </a:r>
            <a:r>
              <a:rPr lang="en-US" altLang="zh-CN" sz="2400" dirty="0" err="1"/>
              <a:t>int</a:t>
            </a:r>
            <a:r>
              <a:rPr lang="en-US" altLang="zh-CN" sz="2400" dirty="0"/>
              <a:t>(s[0]), </a:t>
            </a:r>
            <a:r>
              <a:rPr lang="en-US" altLang="zh-CN" sz="2400" dirty="0" err="1"/>
              <a:t>int</a:t>
            </a:r>
            <a:r>
              <a:rPr lang="en-US" altLang="zh-CN" sz="2400" dirty="0"/>
              <a:t>(s[-1])</a:t>
            </a:r>
          </a:p>
          <a:p>
            <a:pPr>
              <a:lnSpc>
                <a:spcPts val="1500"/>
              </a:lnSpc>
            </a:pPr>
            <a:r>
              <a:rPr lang="en-US" altLang="zh-CN" sz="2400" dirty="0"/>
              <a:t>    	return a1 + a2</a:t>
            </a:r>
          </a:p>
          <a:p>
            <a:pPr>
              <a:lnSpc>
                <a:spcPts val="1500"/>
              </a:lnSpc>
            </a:pPr>
            <a:endParaRPr lang="en-US" altLang="zh-CN" sz="2400" dirty="0"/>
          </a:p>
          <a:p>
            <a:pPr>
              <a:lnSpc>
                <a:spcPts val="1500"/>
              </a:lnSpc>
            </a:pPr>
            <a:r>
              <a:rPr lang="en-US" altLang="zh-CN" sz="2400" dirty="0" err="1"/>
              <a:t>def</a:t>
            </a:r>
            <a:r>
              <a:rPr lang="en-US" altLang="zh-CN" sz="2400" dirty="0"/>
              <a:t> main():</a:t>
            </a:r>
          </a:p>
          <a:p>
            <a:pPr>
              <a:lnSpc>
                <a:spcPts val="1500"/>
              </a:lnSpc>
            </a:pPr>
            <a:r>
              <a:rPr lang="en-US" altLang="zh-CN" sz="2400" dirty="0"/>
              <a:t>      s = input().strip()</a:t>
            </a:r>
          </a:p>
          <a:p>
            <a:pPr>
              <a:lnSpc>
                <a:spcPts val="1500"/>
              </a:lnSpc>
            </a:pPr>
            <a:r>
              <a:rPr lang="en-US" altLang="zh-CN" sz="2400" dirty="0"/>
              <a:t>      print(easy(s))</a:t>
            </a:r>
          </a:p>
          <a:p>
            <a:pPr>
              <a:lnSpc>
                <a:spcPts val="1500"/>
              </a:lnSpc>
            </a:pPr>
            <a:endParaRPr lang="en-US" altLang="zh-CN" sz="2400" dirty="0"/>
          </a:p>
          <a:p>
            <a:pPr>
              <a:lnSpc>
                <a:spcPts val="2000"/>
              </a:lnSpc>
            </a:pPr>
            <a:r>
              <a:rPr lang="en-US" altLang="zh-CN" sz="2400" dirty="0"/>
              <a:t>If __name__==‘__main__’:</a:t>
            </a:r>
          </a:p>
          <a:p>
            <a:pPr>
              <a:lnSpc>
                <a:spcPts val="1500"/>
              </a:lnSpc>
            </a:pPr>
            <a:r>
              <a:rPr lang="en-US" altLang="zh-CN" sz="2400" dirty="0"/>
              <a:t>      main()</a:t>
            </a:r>
            <a:endParaRPr lang="zh-CN" altLang="en-US" sz="2400" dirty="0"/>
          </a:p>
        </p:txBody>
      </p:sp>
    </p:spTree>
    <p:extLst>
      <p:ext uri="{BB962C8B-B14F-4D97-AF65-F5344CB8AC3E}">
        <p14:creationId xmlns:p14="http://schemas.microsoft.com/office/powerpoint/2010/main" val="2200061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Lab-1</a:t>
            </a:r>
            <a:endParaRPr lang="zh-CN" altLang="en-US" dirty="0"/>
          </a:p>
        </p:txBody>
      </p:sp>
      <p:sp>
        <p:nvSpPr>
          <p:cNvPr id="3" name="内容占位符 2"/>
          <p:cNvSpPr>
            <a:spLocks noGrp="1"/>
          </p:cNvSpPr>
          <p:nvPr>
            <p:ph idx="1"/>
          </p:nvPr>
        </p:nvSpPr>
        <p:spPr>
          <a:xfrm>
            <a:off x="677334" y="1555678"/>
            <a:ext cx="8596668" cy="3880773"/>
          </a:xfrm>
        </p:spPr>
        <p:txBody>
          <a:bodyPr>
            <a:noAutofit/>
          </a:bodyPr>
          <a:lstStyle/>
          <a:p>
            <a:r>
              <a:rPr lang="zh-CN" altLang="en-US" sz="2400" dirty="0"/>
              <a:t>任务</a:t>
            </a:r>
            <a:r>
              <a:rPr lang="en-US" altLang="zh-CN" sz="2400" dirty="0"/>
              <a:t>: </a:t>
            </a:r>
          </a:p>
          <a:p>
            <a:pPr marL="0" indent="0">
              <a:buNone/>
            </a:pPr>
            <a:r>
              <a:rPr lang="en-US" altLang="zh-CN" sz="2400" dirty="0"/>
              <a:t>	1.</a:t>
            </a:r>
            <a:r>
              <a:rPr lang="zh-CN" altLang="en-US" sz="2400" dirty="0"/>
              <a:t>实现 </a:t>
            </a:r>
            <a:r>
              <a:rPr lang="en-US" altLang="zh-CN" sz="2400" dirty="0"/>
              <a:t>Uniform Cost Search </a:t>
            </a:r>
            <a:r>
              <a:rPr lang="zh-CN" altLang="en-US" sz="2400" dirty="0"/>
              <a:t>算法</a:t>
            </a:r>
            <a:r>
              <a:rPr lang="en-US" altLang="zh-CN" sz="2400" dirty="0"/>
              <a:t> </a:t>
            </a:r>
          </a:p>
          <a:p>
            <a:pPr marL="0" indent="0">
              <a:buNone/>
            </a:pPr>
            <a:r>
              <a:rPr lang="en-US" altLang="zh-CN" sz="2400" dirty="0"/>
              <a:t>	2. </a:t>
            </a:r>
            <a:r>
              <a:rPr lang="zh-CN" altLang="en-US" sz="2400" dirty="0"/>
              <a:t>找到并输出从</a:t>
            </a:r>
            <a:r>
              <a:rPr lang="en-US" altLang="zh-CN" sz="2400" dirty="0"/>
              <a:t>’Start’</a:t>
            </a:r>
            <a:r>
              <a:rPr lang="zh-CN" altLang="en-US" sz="2400" dirty="0"/>
              <a:t>节点到</a:t>
            </a:r>
            <a:r>
              <a:rPr lang="en-US" altLang="zh-CN" sz="2400" dirty="0"/>
              <a:t>’Goal’</a:t>
            </a:r>
            <a:r>
              <a:rPr lang="zh-CN" altLang="en-US" sz="2400" dirty="0"/>
              <a:t>节点的最优搜索路径</a:t>
            </a:r>
            <a:endParaRPr lang="en-US" altLang="zh-CN" sz="2400" dirty="0"/>
          </a:p>
          <a:p>
            <a:pPr marL="0" indent="0">
              <a:buNone/>
            </a:pPr>
            <a:r>
              <a:rPr lang="en-US" altLang="zh-CN" sz="2400" dirty="0"/>
              <a:t>	3. </a:t>
            </a:r>
            <a:r>
              <a:rPr lang="zh-CN" altLang="en-US" sz="2400" dirty="0"/>
              <a:t>若无可行路径，输出</a:t>
            </a:r>
            <a:r>
              <a:rPr lang="en-US" altLang="zh-CN" sz="2400" dirty="0"/>
              <a:t>’ Unreachable’</a:t>
            </a:r>
          </a:p>
          <a:p>
            <a:pPr marL="0" indent="0">
              <a:buNone/>
            </a:pPr>
            <a:r>
              <a:rPr lang="en-US" altLang="zh-CN" sz="2400" dirty="0"/>
              <a:t>	4. Time Limits 2000ms</a:t>
            </a:r>
          </a:p>
          <a:p>
            <a:pPr marL="0" indent="0">
              <a:buNone/>
            </a:pPr>
            <a:r>
              <a:rPr lang="en-US" altLang="zh-CN" sz="2400" dirty="0"/>
              <a:t>	5. </a:t>
            </a:r>
            <a:r>
              <a:rPr lang="zh-CN" altLang="en-US" sz="2400" dirty="0">
                <a:solidFill>
                  <a:srgbClr val="FF0000"/>
                </a:solidFill>
              </a:rPr>
              <a:t>先在自己的电脑上跑通，不要直接在</a:t>
            </a:r>
            <a:r>
              <a:rPr lang="en-US" altLang="zh-CN" sz="2400" dirty="0">
                <a:solidFill>
                  <a:srgbClr val="FF0000"/>
                </a:solidFill>
              </a:rPr>
              <a:t>OJ</a:t>
            </a:r>
            <a:r>
              <a:rPr lang="zh-CN" altLang="en-US" sz="2400" dirty="0">
                <a:solidFill>
                  <a:srgbClr val="FF0000"/>
                </a:solidFill>
              </a:rPr>
              <a:t>上写！</a:t>
            </a:r>
            <a:endParaRPr lang="en-US" altLang="zh-CN" sz="2400" dirty="0">
              <a:solidFill>
                <a:srgbClr val="FF0000"/>
              </a:solidFill>
            </a:endParaRPr>
          </a:p>
          <a:p>
            <a:pPr marL="0" indent="0">
              <a:buNone/>
            </a:pPr>
            <a:r>
              <a:rPr lang="en-US" altLang="zh-CN" sz="2400" dirty="0"/>
              <a:t>	</a:t>
            </a:r>
          </a:p>
          <a:p>
            <a:r>
              <a:rPr lang="zh-CN" altLang="en-US" sz="2400" dirty="0"/>
              <a:t>注意：</a:t>
            </a:r>
            <a:endParaRPr lang="en-US" altLang="zh-CN" sz="2400" dirty="0"/>
          </a:p>
          <a:p>
            <a:pPr marL="0" indent="0">
              <a:buNone/>
            </a:pPr>
            <a:r>
              <a:rPr lang="en-US" altLang="zh-CN" sz="2400" dirty="0"/>
              <a:t>	1. </a:t>
            </a:r>
            <a:r>
              <a:rPr lang="zh-CN" altLang="en-US" sz="2400" dirty="0"/>
              <a:t>在</a:t>
            </a:r>
            <a:r>
              <a:rPr lang="en-US" altLang="zh-CN" sz="2400" dirty="0"/>
              <a:t>OJ</a:t>
            </a:r>
            <a:r>
              <a:rPr lang="zh-CN" altLang="en-US" sz="2400" dirty="0"/>
              <a:t>上提交并通过测试</a:t>
            </a:r>
            <a:endParaRPr lang="en-US" altLang="zh-CN" sz="2400" dirty="0"/>
          </a:p>
          <a:p>
            <a:pPr marL="0" indent="0">
              <a:buNone/>
            </a:pPr>
            <a:r>
              <a:rPr lang="en-US" altLang="zh-CN" sz="2400" dirty="0"/>
              <a:t>	2. OJ</a:t>
            </a:r>
            <a:r>
              <a:rPr lang="zh-CN" altLang="en-US" sz="2400" dirty="0"/>
              <a:t>成绩计入平时分，</a:t>
            </a:r>
            <a:r>
              <a:rPr lang="zh-CN" altLang="en-US" sz="2400" dirty="0">
                <a:solidFill>
                  <a:srgbClr val="FF0000"/>
                </a:solidFill>
              </a:rPr>
              <a:t>通过即满分</a:t>
            </a:r>
            <a:endParaRPr lang="en-US" altLang="zh-CN" sz="2400" dirty="0">
              <a:solidFill>
                <a:srgbClr val="FF0000"/>
              </a:solidFill>
            </a:endParaRPr>
          </a:p>
          <a:p>
            <a:endParaRPr lang="en-US" altLang="zh-CN" sz="2400" dirty="0"/>
          </a:p>
          <a:p>
            <a:endParaRPr lang="en-US" altLang="zh-CN" sz="2400" dirty="0"/>
          </a:p>
        </p:txBody>
      </p:sp>
    </p:spTree>
    <p:extLst>
      <p:ext uri="{BB962C8B-B14F-4D97-AF65-F5344CB8AC3E}">
        <p14:creationId xmlns:p14="http://schemas.microsoft.com/office/powerpoint/2010/main" val="280234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Lab-1</a:t>
            </a:r>
            <a:endParaRPr lang="zh-CN" altLang="en-US" dirty="0"/>
          </a:p>
        </p:txBody>
      </p:sp>
      <p:pic>
        <p:nvPicPr>
          <p:cNvPr id="4" name="内容占位符 3"/>
          <p:cNvPicPr>
            <a:picLocks noGrp="1"/>
          </p:cNvPicPr>
          <p:nvPr>
            <p:ph idx="1"/>
          </p:nvPr>
        </p:nvPicPr>
        <p:blipFill>
          <a:blip r:embed="rId2"/>
          <a:stretch>
            <a:fillRect/>
          </a:stretch>
        </p:blipFill>
        <p:spPr>
          <a:xfrm>
            <a:off x="1191987" y="1208315"/>
            <a:ext cx="7625443" cy="4620986"/>
          </a:xfrm>
          <a:prstGeom prst="rect">
            <a:avLst/>
          </a:prstGeom>
        </p:spPr>
      </p:pic>
    </p:spTree>
    <p:extLst>
      <p:ext uri="{BB962C8B-B14F-4D97-AF65-F5344CB8AC3E}">
        <p14:creationId xmlns:p14="http://schemas.microsoft.com/office/powerpoint/2010/main" val="1679032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08957"/>
          </a:xfrm>
        </p:spPr>
        <p:txBody>
          <a:bodyPr/>
          <a:lstStyle/>
          <a:p>
            <a:r>
              <a:rPr lang="en-US" altLang="zh-CN" dirty="0"/>
              <a:t>Lab-1</a:t>
            </a:r>
            <a:endParaRPr lang="zh-CN" altLang="en-US" dirty="0"/>
          </a:p>
        </p:txBody>
      </p:sp>
      <p:sp>
        <p:nvSpPr>
          <p:cNvPr id="3" name="内容占位符 2"/>
          <p:cNvSpPr>
            <a:spLocks noGrp="1"/>
          </p:cNvSpPr>
          <p:nvPr>
            <p:ph idx="1"/>
          </p:nvPr>
        </p:nvSpPr>
        <p:spPr>
          <a:xfrm>
            <a:off x="775307" y="1420584"/>
            <a:ext cx="9397395" cy="5225142"/>
          </a:xfrm>
        </p:spPr>
        <p:txBody>
          <a:bodyPr>
            <a:normAutofit fontScale="92500" lnSpcReduction="20000"/>
          </a:bodyPr>
          <a:lstStyle/>
          <a:p>
            <a:r>
              <a:rPr lang="en-US" altLang="zh-CN" sz="2200" dirty="0"/>
              <a:t>Sample Input</a:t>
            </a:r>
            <a:endParaRPr lang="zh-CN" altLang="zh-CN" dirty="0"/>
          </a:p>
          <a:p>
            <a:pPr marL="400050" lvl="1" indent="0">
              <a:buNone/>
            </a:pPr>
            <a:r>
              <a:rPr lang="en-US" altLang="zh-CN" sz="2100" dirty="0"/>
              <a:t>Start A 2</a:t>
            </a:r>
            <a:endParaRPr lang="zh-CN" altLang="zh-CN" sz="2100" dirty="0"/>
          </a:p>
          <a:p>
            <a:pPr marL="400050" lvl="1" indent="0">
              <a:buNone/>
            </a:pPr>
            <a:r>
              <a:rPr lang="en-US" altLang="zh-CN" sz="2100" dirty="0"/>
              <a:t>Start B 1</a:t>
            </a:r>
            <a:endParaRPr lang="zh-CN" altLang="zh-CN" sz="2100" dirty="0"/>
          </a:p>
          <a:p>
            <a:pPr marL="400050" lvl="1" indent="0">
              <a:buNone/>
            </a:pPr>
            <a:r>
              <a:rPr lang="en-US" altLang="zh-CN" sz="2100" dirty="0"/>
              <a:t>A B 1</a:t>
            </a:r>
            <a:endParaRPr lang="zh-CN" altLang="zh-CN" sz="2100" dirty="0"/>
          </a:p>
          <a:p>
            <a:pPr marL="400050" lvl="1" indent="0">
              <a:buNone/>
            </a:pPr>
            <a:r>
              <a:rPr lang="en-US" altLang="zh-CN" sz="2100" dirty="0"/>
              <a:t>A C 3</a:t>
            </a:r>
            <a:endParaRPr lang="zh-CN" altLang="zh-CN" sz="2100" dirty="0"/>
          </a:p>
          <a:p>
            <a:pPr marL="400050" lvl="1" indent="0">
              <a:buNone/>
            </a:pPr>
            <a:r>
              <a:rPr lang="en-US" altLang="zh-CN" sz="2100" dirty="0"/>
              <a:t>A D 1</a:t>
            </a:r>
            <a:endParaRPr lang="zh-CN" altLang="zh-CN" sz="2100" dirty="0"/>
          </a:p>
          <a:p>
            <a:pPr marL="400050" lvl="1" indent="0">
              <a:buNone/>
            </a:pPr>
            <a:r>
              <a:rPr lang="en-US" altLang="zh-CN" sz="2100" dirty="0"/>
              <a:t>B D 5</a:t>
            </a:r>
            <a:endParaRPr lang="zh-CN" altLang="zh-CN" sz="2100" dirty="0"/>
          </a:p>
          <a:p>
            <a:pPr marL="400050" lvl="1" indent="0">
              <a:buNone/>
            </a:pPr>
            <a:r>
              <a:rPr lang="en-US" altLang="zh-CN" sz="2100" dirty="0"/>
              <a:t>B Goal 10</a:t>
            </a:r>
            <a:endParaRPr lang="zh-CN" altLang="zh-CN" sz="2100" dirty="0"/>
          </a:p>
          <a:p>
            <a:pPr marL="400050" lvl="1" indent="0">
              <a:buNone/>
            </a:pPr>
            <a:r>
              <a:rPr lang="en-US" altLang="zh-CN" sz="2100" dirty="0"/>
              <a:t>C Goal 7</a:t>
            </a:r>
            <a:endParaRPr lang="zh-CN" altLang="zh-CN" sz="2100" dirty="0"/>
          </a:p>
          <a:p>
            <a:pPr marL="400050" lvl="1" indent="0">
              <a:buNone/>
            </a:pPr>
            <a:r>
              <a:rPr lang="en-US" altLang="zh-CN" sz="2100" dirty="0"/>
              <a:t>D Goal 4</a:t>
            </a:r>
            <a:endParaRPr lang="zh-CN" altLang="zh-CN" sz="2100" dirty="0"/>
          </a:p>
          <a:p>
            <a:pPr marL="400050" lvl="1" indent="0">
              <a:buNone/>
            </a:pPr>
            <a:r>
              <a:rPr lang="en-US" altLang="zh-CN" sz="2100" dirty="0"/>
              <a:t>END</a:t>
            </a:r>
            <a:endParaRPr lang="zh-CN" altLang="zh-CN" sz="2100" dirty="0"/>
          </a:p>
          <a:p>
            <a:pPr marL="0" indent="0">
              <a:buNone/>
            </a:pPr>
            <a:endParaRPr lang="zh-CN" altLang="zh-CN" sz="1200" dirty="0"/>
          </a:p>
          <a:p>
            <a:r>
              <a:rPr lang="en-US" altLang="zh-CN" sz="2200" dirty="0"/>
              <a:t>Sample Output</a:t>
            </a:r>
            <a:endParaRPr lang="zh-CN" altLang="zh-CN" sz="2200" dirty="0"/>
          </a:p>
          <a:p>
            <a:pPr marL="0" indent="0">
              <a:buNone/>
            </a:pPr>
            <a:r>
              <a:rPr lang="en-US" altLang="zh-CN" dirty="0"/>
              <a:t>	</a:t>
            </a:r>
            <a:r>
              <a:rPr lang="en-US" altLang="zh-CN" sz="1900" dirty="0"/>
              <a:t>Start-&gt;A-&gt;D-&gt;Goal</a:t>
            </a:r>
            <a:endParaRPr lang="zh-CN" altLang="zh-CN" sz="1900" dirty="0"/>
          </a:p>
          <a:p>
            <a:endParaRPr lang="zh-CN" altLang="en-US" dirty="0"/>
          </a:p>
        </p:txBody>
      </p:sp>
      <p:sp>
        <p:nvSpPr>
          <p:cNvPr id="4" name="圆角矩形 3"/>
          <p:cNvSpPr/>
          <p:nvPr/>
        </p:nvSpPr>
        <p:spPr>
          <a:xfrm>
            <a:off x="4352472" y="620490"/>
            <a:ext cx="4327071" cy="2563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t>Input</a:t>
            </a:r>
          </a:p>
          <a:p>
            <a:endParaRPr lang="zh-CN" altLang="zh-CN" sz="900" b="1" dirty="0"/>
          </a:p>
          <a:p>
            <a:r>
              <a:rPr lang="en-US" altLang="zh-CN" sz="2300" dirty="0"/>
              <a:t>Each line presents an edge consisting of a tuple of start node, end node and cost.</a:t>
            </a:r>
            <a:endParaRPr lang="zh-CN" altLang="zh-CN" sz="2300" dirty="0"/>
          </a:p>
          <a:p>
            <a:r>
              <a:rPr lang="en-US" altLang="zh-CN" sz="2300" dirty="0"/>
              <a:t>Input ends with 'END'.</a:t>
            </a:r>
            <a:endParaRPr lang="zh-CN" altLang="zh-CN" sz="2300" dirty="0"/>
          </a:p>
        </p:txBody>
      </p:sp>
      <p:sp>
        <p:nvSpPr>
          <p:cNvPr id="5" name="椭圆 4"/>
          <p:cNvSpPr/>
          <p:nvPr/>
        </p:nvSpPr>
        <p:spPr>
          <a:xfrm>
            <a:off x="3947886" y="3421751"/>
            <a:ext cx="5588000" cy="26125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t> Output</a:t>
            </a:r>
            <a:endParaRPr lang="en-US" altLang="zh-CN" sz="2800" dirty="0"/>
          </a:p>
          <a:p>
            <a:endParaRPr lang="zh-CN" altLang="zh-CN" sz="800" b="1" dirty="0"/>
          </a:p>
          <a:p>
            <a:r>
              <a:rPr lang="en-US" altLang="zh-CN" sz="2300" dirty="0"/>
              <a:t>One line fo</a:t>
            </a:r>
            <a:r>
              <a:rPr lang="en-US" altLang="zh-CN" sz="2300" b="1" dirty="0"/>
              <a:t>r</a:t>
            </a:r>
            <a:r>
              <a:rPr lang="en-US" altLang="zh-CN" sz="2300" dirty="0"/>
              <a:t> the optimal path in visit order, join by '-&gt;'. If there is no solution, print ‘Unreachable’.</a:t>
            </a:r>
            <a:endParaRPr lang="en-US" altLang="zh-CN" sz="2000" dirty="0"/>
          </a:p>
          <a:p>
            <a:endParaRPr lang="zh-CN" altLang="zh-CN" sz="2300" dirty="0"/>
          </a:p>
        </p:txBody>
      </p:sp>
    </p:spTree>
    <p:extLst>
      <p:ext uri="{BB962C8B-B14F-4D97-AF65-F5344CB8AC3E}">
        <p14:creationId xmlns:p14="http://schemas.microsoft.com/office/powerpoint/2010/main" val="325739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3468" y="-129275"/>
            <a:ext cx="8596668" cy="1320800"/>
          </a:xfrm>
        </p:spPr>
        <p:txBody>
          <a:bodyPr/>
          <a:lstStyle/>
          <a:p>
            <a:r>
              <a:rPr lang="en-US" altLang="zh-CN" dirty="0"/>
              <a:t>Online Judgement </a:t>
            </a:r>
            <a:endParaRPr lang="zh-CN" altLang="en-US" dirty="0"/>
          </a:p>
        </p:txBody>
      </p:sp>
      <p:sp>
        <p:nvSpPr>
          <p:cNvPr id="5" name="文本框 4"/>
          <p:cNvSpPr txBox="1"/>
          <p:nvPr/>
        </p:nvSpPr>
        <p:spPr>
          <a:xfrm>
            <a:off x="7048478" y="697763"/>
            <a:ext cx="3701143" cy="4524315"/>
          </a:xfrm>
          <a:prstGeom prst="rect">
            <a:avLst/>
          </a:prstGeom>
          <a:noFill/>
        </p:spPr>
        <p:txBody>
          <a:bodyPr wrap="square" rtlCol="0">
            <a:spAutoFit/>
          </a:bodyPr>
          <a:lstStyle/>
          <a:p>
            <a:pPr>
              <a:lnSpc>
                <a:spcPct val="150000"/>
              </a:lnSpc>
            </a:pPr>
            <a:r>
              <a:rPr lang="zh-CN" altLang="en-US" sz="2400" dirty="0"/>
              <a:t>处理之后：</a:t>
            </a:r>
            <a:endParaRPr lang="en-US" altLang="zh-CN" sz="2400" dirty="0"/>
          </a:p>
          <a:p>
            <a:pPr>
              <a:lnSpc>
                <a:spcPct val="150000"/>
              </a:lnSpc>
            </a:pPr>
            <a:r>
              <a:rPr lang="en-US" altLang="zh-CN" sz="2400" dirty="0"/>
              <a:t>a = [‘start node’, </a:t>
            </a:r>
          </a:p>
          <a:p>
            <a:pPr>
              <a:lnSpc>
                <a:spcPct val="150000"/>
              </a:lnSpc>
            </a:pPr>
            <a:r>
              <a:rPr lang="en-US" altLang="zh-CN" sz="2400" dirty="0"/>
              <a:t>      ‘end node’, </a:t>
            </a:r>
          </a:p>
          <a:p>
            <a:pPr>
              <a:lnSpc>
                <a:spcPct val="150000"/>
              </a:lnSpc>
            </a:pPr>
            <a:r>
              <a:rPr lang="en-US" altLang="zh-CN" sz="2400" dirty="0"/>
              <a:t>      ‘distance’]</a:t>
            </a:r>
          </a:p>
          <a:p>
            <a:pPr>
              <a:lnSpc>
                <a:spcPct val="150000"/>
              </a:lnSpc>
            </a:pPr>
            <a:r>
              <a:rPr lang="zh-CN" altLang="en-US" sz="2400" dirty="0"/>
              <a:t>例如：</a:t>
            </a:r>
            <a:endParaRPr lang="en-US" altLang="zh-CN" sz="2400" dirty="0"/>
          </a:p>
          <a:p>
            <a:pPr>
              <a:lnSpc>
                <a:spcPct val="150000"/>
              </a:lnSpc>
            </a:pPr>
            <a:r>
              <a:rPr lang="en-US" altLang="zh-CN" sz="2400" dirty="0"/>
              <a:t>Start A 2</a:t>
            </a:r>
          </a:p>
          <a:p>
            <a:pPr>
              <a:lnSpc>
                <a:spcPct val="150000"/>
              </a:lnSpc>
            </a:pPr>
            <a:r>
              <a:rPr lang="en-US" altLang="zh-CN" sz="2400" dirty="0"/>
              <a:t>[‘Start’, ‘A’, ‘2’]</a:t>
            </a:r>
            <a:endParaRPr lang="zh-CN" altLang="zh-CN" sz="2400" dirty="0"/>
          </a:p>
          <a:p>
            <a:pPr>
              <a:lnSpc>
                <a:spcPct val="150000"/>
              </a:lnSpc>
            </a:pPr>
            <a:endParaRPr lang="en-US" altLang="zh-CN" sz="2400"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697763"/>
            <a:ext cx="5772361" cy="5659494"/>
          </a:xfrm>
          <a:prstGeom prst="rect">
            <a:avLst/>
          </a:prstGeom>
        </p:spPr>
      </p:pic>
    </p:spTree>
    <p:extLst>
      <p:ext uri="{BB962C8B-B14F-4D97-AF65-F5344CB8AC3E}">
        <p14:creationId xmlns:p14="http://schemas.microsoft.com/office/powerpoint/2010/main" val="2929847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63" y="-1"/>
            <a:ext cx="4235280" cy="5579533"/>
          </a:xfrm>
          <a:prstGeom prst="rect">
            <a:avLst/>
          </a:prstGeom>
        </p:spPr>
      </p:pic>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64" y="5529943"/>
            <a:ext cx="4235279" cy="1295581"/>
          </a:xfrm>
          <a:prstGeom prst="rect">
            <a:avLst/>
          </a:prstGeom>
        </p:spPr>
      </p:pic>
      <p:pic>
        <p:nvPicPr>
          <p:cNvPr id="11" name="图片 10"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5542" y="-1"/>
            <a:ext cx="7049209" cy="6858001"/>
          </a:xfrm>
          <a:prstGeom prst="rect">
            <a:avLst/>
          </a:prstGeom>
        </p:spPr>
      </p:pic>
    </p:spTree>
    <p:extLst>
      <p:ext uri="{BB962C8B-B14F-4D97-AF65-F5344CB8AC3E}">
        <p14:creationId xmlns:p14="http://schemas.microsoft.com/office/powerpoint/2010/main" val="102410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4702" y="655215"/>
            <a:ext cx="9398796" cy="5018292"/>
            <a:chOff x="406386" y="510311"/>
            <a:chExt cx="9398796" cy="5018292"/>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86" y="510311"/>
              <a:ext cx="9398796" cy="5018292"/>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2117775" y="1777050"/>
                  <a:ext cx="1140654" cy="276999"/>
                </a:xfrm>
                <a:prstGeom prst="rect">
                  <a:avLst/>
                </a:prstGeom>
                <a:solidFill>
                  <a:schemeClr val="bg1"/>
                </a:solidFill>
              </p:spPr>
              <p:txBody>
                <a:bodyPr wrap="square" lIns="0" tIns="0" rIns="0" bIns="0" rtlCol="0">
                  <a:spAutoFit/>
                </a:bodyPr>
                <a:lstStyle/>
                <a:p>
                  <a14:m>
                    <m:oMath xmlns:m="http://schemas.openxmlformats.org/officeDocument/2006/math">
                      <m:r>
                        <m:rPr>
                          <m:sty m:val="p"/>
                        </m:rPr>
                        <a:rPr lang="en-US" altLang="zh-CN" i="1">
                          <a:latin typeface="Cambria Math" panose="02040503050406030204" pitchFamily="18" charset="0"/>
                        </a:rPr>
                        <m:t>LIFO</m:t>
                      </m:r>
                    </m:oMath>
                  </a14:m>
                  <a:r>
                    <a:rPr lang="zh-CN" altLang="en-US" dirty="0"/>
                    <a:t> </a:t>
                  </a:r>
                  <a:r>
                    <a:rPr lang="en-US" altLang="zh-CN" dirty="0"/>
                    <a:t>stack</a:t>
                  </a: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117775" y="1777050"/>
                  <a:ext cx="1140654" cy="276999"/>
                </a:xfrm>
                <a:prstGeom prst="rect">
                  <a:avLst/>
                </a:prstGeom>
                <a:blipFill>
                  <a:blip r:embed="rId4"/>
                  <a:stretch>
                    <a:fillRect l="-6952" t="-30435" r="-6952" b="-47826"/>
                  </a:stretch>
                </a:blipFill>
              </p:spPr>
              <p:txBody>
                <a:bodyPr/>
                <a:lstStyle/>
                <a:p>
                  <a:r>
                    <a:rPr lang="zh-CN" altLang="en-US">
                      <a:noFill/>
                    </a:rPr>
                    <a:t> </a:t>
                  </a:r>
                </a:p>
              </p:txBody>
            </p:sp>
          </mc:Fallback>
        </mc:AlternateContent>
      </p:grpSp>
      <p:sp>
        <p:nvSpPr>
          <p:cNvPr id="2" name="右箭头 1"/>
          <p:cNvSpPr/>
          <p:nvPr/>
        </p:nvSpPr>
        <p:spPr>
          <a:xfrm>
            <a:off x="434702" y="1585185"/>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434702" y="1897882"/>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82651" y="3194841"/>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1148636" y="4137205"/>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505603" y="4738533"/>
            <a:ext cx="379827" cy="211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470660" y="869800"/>
                <a:ext cx="1043486" cy="279190"/>
              </a:xfrm>
              <a:prstGeom prst="rect">
                <a:avLst/>
              </a:prstGeom>
              <a:solidFill>
                <a:schemeClr val="bg1"/>
              </a:solidFill>
            </p:spPr>
            <p:txBody>
              <a:bodyPr wrap="square" lIns="0" tIns="0" rIns="0" bIns="0" rtlCol="0">
                <a:spAutoFit/>
              </a:bodyPr>
              <a:lstStyle/>
              <a:p>
                <a:pPr/>
                <a14:m>
                  <m:oMathPara xmlns:m="http://schemas.openxmlformats.org/officeDocument/2006/math">
                    <m:oMathParaPr>
                      <m:jc m:val="right"/>
                    </m:oMathParaPr>
                    <m:oMath xmlns:m="http://schemas.openxmlformats.org/officeDocument/2006/math">
                      <m:r>
                        <m:rPr>
                          <m:sty m:val="p"/>
                        </m:rPr>
                        <a:rPr lang="en-US" altLang="zh-CN" i="1">
                          <a:latin typeface="Cambria Math" panose="02040503050406030204" pitchFamily="18" charset="0"/>
                        </a:rPr>
                        <m:t>Depth</m:t>
                      </m:r>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470660" y="869800"/>
                <a:ext cx="1043486" cy="279190"/>
              </a:xfrm>
              <a:prstGeom prst="rect">
                <a:avLst/>
              </a:prstGeom>
              <a:blipFill>
                <a:blip r:embed="rId5"/>
                <a:stretch>
                  <a:fillRect t="-2222" r="-11111" b="-37778"/>
                </a:stretch>
              </a:blipFill>
            </p:spPr>
            <p:txBody>
              <a:bodyPr/>
              <a:lstStyle/>
              <a:p>
                <a:r>
                  <a:rPr lang="zh-CN" altLang="en-US">
                    <a:noFill/>
                  </a:rPr>
                  <a:t> </a:t>
                </a:r>
              </a:p>
            </p:txBody>
          </p:sp>
        </mc:Fallback>
      </mc:AlternateContent>
      <p:sp>
        <p:nvSpPr>
          <p:cNvPr id="13" name="文本框 12"/>
          <p:cNvSpPr txBox="1"/>
          <p:nvPr/>
        </p:nvSpPr>
        <p:spPr>
          <a:xfrm>
            <a:off x="3517690" y="3194842"/>
            <a:ext cx="4269949" cy="276999"/>
          </a:xfrm>
          <a:prstGeom prst="rect">
            <a:avLst/>
          </a:prstGeom>
          <a:solidFill>
            <a:schemeClr val="bg1"/>
          </a:solidFill>
        </p:spPr>
        <p:txBody>
          <a:bodyPr wrap="square" lIns="0" tIns="0" rIns="0" bIns="0" rtlCol="0">
            <a:spAutoFit/>
          </a:bodyPr>
          <a:lstStyle/>
          <a:p>
            <a:r>
              <a:rPr lang="en-US" altLang="zh-CN" dirty="0"/>
              <a:t>/* choose the deepest node in frontier*/</a:t>
            </a:r>
            <a:endParaRPr lang="zh-CN" altLang="en-US" dirty="0"/>
          </a:p>
        </p:txBody>
      </p:sp>
    </p:spTree>
    <p:extLst>
      <p:ext uri="{BB962C8B-B14F-4D97-AF65-F5344CB8AC3E}">
        <p14:creationId xmlns:p14="http://schemas.microsoft.com/office/powerpoint/2010/main" val="394702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AFA51-845E-4598-93EC-9F864B715379}"/>
              </a:ext>
            </a:extLst>
          </p:cNvPr>
          <p:cNvSpPr>
            <a:spLocks noGrp="1"/>
          </p:cNvSpPr>
          <p:nvPr>
            <p:ph type="title"/>
          </p:nvPr>
        </p:nvSpPr>
        <p:spPr/>
        <p:txBody>
          <a:bodyPr/>
          <a:lstStyle/>
          <a:p>
            <a:r>
              <a:rPr lang="en-US" altLang="zh-CN" dirty="0"/>
              <a:t>Homework-1</a:t>
            </a:r>
            <a:endParaRPr lang="zh-CN" altLang="en-US" dirty="0"/>
          </a:p>
        </p:txBody>
      </p:sp>
      <p:sp>
        <p:nvSpPr>
          <p:cNvPr id="3" name="内容占位符 2">
            <a:extLst>
              <a:ext uri="{FF2B5EF4-FFF2-40B4-BE49-F238E27FC236}">
                <a16:creationId xmlns:a16="http://schemas.microsoft.com/office/drawing/2014/main" id="{C9774644-7E6D-43E1-A7A1-C1AF43EBF8AD}"/>
              </a:ext>
            </a:extLst>
          </p:cNvPr>
          <p:cNvSpPr>
            <a:spLocks noGrp="1"/>
          </p:cNvSpPr>
          <p:nvPr>
            <p:ph idx="1"/>
          </p:nvPr>
        </p:nvSpPr>
        <p:spPr>
          <a:xfrm>
            <a:off x="677333" y="1415143"/>
            <a:ext cx="10045096" cy="4626219"/>
          </a:xfrm>
        </p:spPr>
        <p:txBody>
          <a:bodyPr>
            <a:normAutofit/>
          </a:bodyPr>
          <a:lstStyle/>
          <a:p>
            <a:r>
              <a:rPr lang="en-US" altLang="zh-CN" sz="2400" dirty="0"/>
              <a:t>Pacman.</a:t>
            </a:r>
          </a:p>
          <a:p>
            <a:r>
              <a:rPr lang="en-US" altLang="zh-CN" sz="2400" dirty="0"/>
              <a:t>Different search methods.</a:t>
            </a:r>
          </a:p>
          <a:p>
            <a:r>
              <a:rPr lang="en-US" altLang="zh-CN" sz="2400" dirty="0"/>
              <a:t>Python only.</a:t>
            </a:r>
          </a:p>
          <a:p>
            <a:r>
              <a:rPr lang="en-US" altLang="zh-CN" sz="2400" dirty="0"/>
              <a:t>You need to fulfill the blank in the code following our requirements.</a:t>
            </a:r>
          </a:p>
          <a:p>
            <a:r>
              <a:rPr lang="en-US" altLang="zh-CN" sz="2400" dirty="0"/>
              <a:t>18pt + 2pt(bonus)</a:t>
            </a:r>
          </a:p>
          <a:p>
            <a:endParaRPr lang="zh-CN" altLang="en-US" sz="2400" dirty="0"/>
          </a:p>
        </p:txBody>
      </p:sp>
    </p:spTree>
    <p:extLst>
      <p:ext uri="{BB962C8B-B14F-4D97-AF65-F5344CB8AC3E}">
        <p14:creationId xmlns:p14="http://schemas.microsoft.com/office/powerpoint/2010/main" val="2875141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190C8-7DCD-49CE-88E7-B2E41CBFEFCC}"/>
              </a:ext>
            </a:extLst>
          </p:cNvPr>
          <p:cNvSpPr>
            <a:spLocks noGrp="1"/>
          </p:cNvSpPr>
          <p:nvPr>
            <p:ph type="title"/>
          </p:nvPr>
        </p:nvSpPr>
        <p:spPr/>
        <p:txBody>
          <a:bodyPr/>
          <a:lstStyle/>
          <a:p>
            <a:r>
              <a:rPr lang="en-US" altLang="zh-CN" dirty="0"/>
              <a:t>Homework-1</a:t>
            </a:r>
            <a:endParaRPr lang="zh-CN" altLang="en-US" dirty="0"/>
          </a:p>
        </p:txBody>
      </p:sp>
      <p:sp>
        <p:nvSpPr>
          <p:cNvPr id="3" name="内容占位符 2">
            <a:extLst>
              <a:ext uri="{FF2B5EF4-FFF2-40B4-BE49-F238E27FC236}">
                <a16:creationId xmlns:a16="http://schemas.microsoft.com/office/drawing/2014/main" id="{C5F9679E-DA77-4AF2-8293-4E15151908AB}"/>
              </a:ext>
            </a:extLst>
          </p:cNvPr>
          <p:cNvSpPr>
            <a:spLocks noGrp="1"/>
          </p:cNvSpPr>
          <p:nvPr>
            <p:ph idx="1"/>
          </p:nvPr>
        </p:nvSpPr>
        <p:spPr>
          <a:xfrm>
            <a:off x="677334" y="1426029"/>
            <a:ext cx="8596668" cy="4615333"/>
          </a:xfrm>
        </p:spPr>
        <p:txBody>
          <a:bodyPr>
            <a:normAutofit/>
          </a:bodyPr>
          <a:lstStyle/>
          <a:p>
            <a:r>
              <a:rPr lang="en-US" altLang="zh-CN" sz="2400" dirty="0"/>
              <a:t>DDL</a:t>
            </a:r>
            <a:r>
              <a:rPr lang="zh-CN" altLang="en-US" sz="2400" dirty="0"/>
              <a:t>：</a:t>
            </a:r>
            <a:r>
              <a:rPr lang="en-US" altLang="zh-CN" sz="2400" dirty="0"/>
              <a:t>11:59 pm, April 3rd, Wednesday, 2019. </a:t>
            </a:r>
          </a:p>
          <a:p>
            <a:r>
              <a:rPr lang="en-US" altLang="zh-CN" sz="2400" dirty="0"/>
              <a:t>Submit your code (only two files: search.py and searchAgents.py) and a short report (English, MAX 4 pages, 12pt font), through E-learning system in a zip file with the name “StudentID_YourName_PJ1.zip”.</a:t>
            </a:r>
          </a:p>
        </p:txBody>
      </p:sp>
    </p:spTree>
    <p:extLst>
      <p:ext uri="{BB962C8B-B14F-4D97-AF65-F5344CB8AC3E}">
        <p14:creationId xmlns:p14="http://schemas.microsoft.com/office/powerpoint/2010/main" val="97426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3"/>
          <a:stretch>
            <a:fillRect/>
          </a:stretch>
        </p:blipFill>
        <p:spPr>
          <a:xfrm>
            <a:off x="891420" y="572355"/>
            <a:ext cx="6478813" cy="3634618"/>
          </a:xfrm>
          <a:prstGeom prst="rect">
            <a:avLst/>
          </a:prstGeom>
        </p:spPr>
      </p:pic>
      <p:sp>
        <p:nvSpPr>
          <p:cNvPr id="5" name="文本框 4"/>
          <p:cNvSpPr txBox="1"/>
          <p:nvPr/>
        </p:nvSpPr>
        <p:spPr>
          <a:xfrm>
            <a:off x="1828800" y="1308100"/>
            <a:ext cx="215900" cy="369332"/>
          </a:xfrm>
          <a:prstGeom prst="rect">
            <a:avLst/>
          </a:prstGeom>
          <a:solidFill>
            <a:schemeClr val="bg1"/>
          </a:solidFill>
        </p:spPr>
        <p:txBody>
          <a:bodyPr wrap="square" rtlCol="0">
            <a:spAutoFit/>
          </a:bodyPr>
          <a:lstStyle/>
          <a:p>
            <a:endParaRPr lang="zh-CN" altLang="en-US" dirty="0"/>
          </a:p>
        </p:txBody>
      </p:sp>
      <p:sp>
        <p:nvSpPr>
          <p:cNvPr id="6" name="文本框 5"/>
          <p:cNvSpPr txBox="1"/>
          <p:nvPr/>
        </p:nvSpPr>
        <p:spPr>
          <a:xfrm>
            <a:off x="3619500" y="812800"/>
            <a:ext cx="215900" cy="369332"/>
          </a:xfrm>
          <a:prstGeom prst="rect">
            <a:avLst/>
          </a:prstGeom>
          <a:solidFill>
            <a:schemeClr val="bg1"/>
          </a:solidFill>
        </p:spPr>
        <p:txBody>
          <a:bodyPr wrap="square" rtlCol="0">
            <a:spAutoFit/>
          </a:bodyPr>
          <a:lstStyle/>
          <a:p>
            <a:endParaRPr lang="zh-CN" altLang="en-US" dirty="0"/>
          </a:p>
        </p:txBody>
      </p:sp>
      <p:sp>
        <p:nvSpPr>
          <p:cNvPr id="8" name="文本框 7"/>
          <p:cNvSpPr txBox="1"/>
          <p:nvPr/>
        </p:nvSpPr>
        <p:spPr>
          <a:xfrm>
            <a:off x="5380566" y="1149866"/>
            <a:ext cx="215900" cy="369332"/>
          </a:xfrm>
          <a:prstGeom prst="rect">
            <a:avLst/>
          </a:prstGeom>
          <a:solidFill>
            <a:schemeClr val="bg1"/>
          </a:solidFill>
        </p:spPr>
        <p:txBody>
          <a:bodyPr wrap="square" rtlCol="0">
            <a:spAutoFit/>
          </a:bodyPr>
          <a:lstStyle/>
          <a:p>
            <a:endParaRPr lang="zh-CN" altLang="en-US" dirty="0"/>
          </a:p>
        </p:txBody>
      </p:sp>
      <p:sp>
        <p:nvSpPr>
          <p:cNvPr id="9" name="文本框 8"/>
          <p:cNvSpPr txBox="1"/>
          <p:nvPr/>
        </p:nvSpPr>
        <p:spPr>
          <a:xfrm>
            <a:off x="3727450" y="1835666"/>
            <a:ext cx="215900" cy="369332"/>
          </a:xfrm>
          <a:prstGeom prst="rect">
            <a:avLst/>
          </a:prstGeom>
          <a:solidFill>
            <a:schemeClr val="bg1"/>
          </a:solidFill>
        </p:spPr>
        <p:txBody>
          <a:bodyPr wrap="square" rtlCol="0">
            <a:spAutoFit/>
          </a:bodyPr>
          <a:lstStyle/>
          <a:p>
            <a:endParaRPr lang="zh-CN" altLang="en-US" dirty="0"/>
          </a:p>
        </p:txBody>
      </p:sp>
      <p:sp>
        <p:nvSpPr>
          <p:cNvPr id="10" name="文本框 9"/>
          <p:cNvSpPr txBox="1"/>
          <p:nvPr/>
        </p:nvSpPr>
        <p:spPr>
          <a:xfrm>
            <a:off x="3054350" y="2020332"/>
            <a:ext cx="215900" cy="369332"/>
          </a:xfrm>
          <a:prstGeom prst="rect">
            <a:avLst/>
          </a:prstGeom>
          <a:solidFill>
            <a:schemeClr val="bg1"/>
          </a:solidFill>
        </p:spPr>
        <p:txBody>
          <a:bodyPr wrap="square" rtlCol="0">
            <a:spAutoFit/>
          </a:bodyPr>
          <a:lstStyle/>
          <a:p>
            <a:endParaRPr lang="zh-CN" altLang="en-US" dirty="0"/>
          </a:p>
        </p:txBody>
      </p:sp>
      <p:sp>
        <p:nvSpPr>
          <p:cNvPr id="11" name="文本框 10"/>
          <p:cNvSpPr txBox="1"/>
          <p:nvPr/>
        </p:nvSpPr>
        <p:spPr>
          <a:xfrm>
            <a:off x="1797050" y="2761041"/>
            <a:ext cx="215900" cy="369332"/>
          </a:xfrm>
          <a:prstGeom prst="rect">
            <a:avLst/>
          </a:prstGeom>
          <a:solidFill>
            <a:schemeClr val="bg1"/>
          </a:solidFill>
        </p:spPr>
        <p:txBody>
          <a:bodyPr wrap="square" rtlCol="0">
            <a:spAutoFit/>
          </a:bodyPr>
          <a:lstStyle/>
          <a:p>
            <a:endParaRPr lang="zh-CN" altLang="en-US" dirty="0"/>
          </a:p>
        </p:txBody>
      </p:sp>
      <p:sp>
        <p:nvSpPr>
          <p:cNvPr id="12" name="文本框 11"/>
          <p:cNvSpPr txBox="1"/>
          <p:nvPr/>
        </p:nvSpPr>
        <p:spPr>
          <a:xfrm>
            <a:off x="3619500" y="2828667"/>
            <a:ext cx="215900" cy="369332"/>
          </a:xfrm>
          <a:prstGeom prst="rect">
            <a:avLst/>
          </a:prstGeom>
          <a:solidFill>
            <a:schemeClr val="bg1"/>
          </a:solidFill>
        </p:spPr>
        <p:txBody>
          <a:bodyPr wrap="square" rtlCol="0">
            <a:spAutoFit/>
          </a:bodyPr>
          <a:lstStyle/>
          <a:p>
            <a:endParaRPr lang="zh-CN" altLang="en-US" dirty="0"/>
          </a:p>
        </p:txBody>
      </p:sp>
      <p:sp>
        <p:nvSpPr>
          <p:cNvPr id="14" name="文本框 13"/>
          <p:cNvSpPr txBox="1"/>
          <p:nvPr/>
        </p:nvSpPr>
        <p:spPr>
          <a:xfrm>
            <a:off x="5164666" y="2459335"/>
            <a:ext cx="215900" cy="369332"/>
          </a:xfrm>
          <a:prstGeom prst="rect">
            <a:avLst/>
          </a:prstGeom>
          <a:solidFill>
            <a:schemeClr val="bg1"/>
          </a:solidFill>
        </p:spPr>
        <p:txBody>
          <a:bodyPr wrap="square" rtlCol="0">
            <a:spAutoFit/>
          </a:bodyPr>
          <a:lstStyle/>
          <a:p>
            <a:endParaRPr lang="zh-CN" altLang="en-US" dirty="0"/>
          </a:p>
        </p:txBody>
      </p:sp>
      <p:sp>
        <p:nvSpPr>
          <p:cNvPr id="15" name="文本框 14"/>
          <p:cNvSpPr txBox="1"/>
          <p:nvPr/>
        </p:nvSpPr>
        <p:spPr>
          <a:xfrm>
            <a:off x="5334000" y="3197999"/>
            <a:ext cx="215900" cy="369332"/>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122063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LIFO-</a:t>
            </a:r>
            <a:r>
              <a:rPr lang="zh-CN" altLang="en-US" dirty="0"/>
              <a:t>栈</a:t>
            </a:r>
            <a:br>
              <a:rPr lang="en-US" altLang="zh-CN" dirty="0"/>
            </a:br>
            <a:endParaRPr lang="zh-CN" altLang="en-US" dirty="0"/>
          </a:p>
        </p:txBody>
      </p:sp>
      <p:sp>
        <p:nvSpPr>
          <p:cNvPr id="3" name="内容占位符 2"/>
          <p:cNvSpPr>
            <a:spLocks noGrp="1"/>
          </p:cNvSpPr>
          <p:nvPr>
            <p:ph idx="1"/>
          </p:nvPr>
        </p:nvSpPr>
        <p:spPr>
          <a:xfrm>
            <a:off x="677334" y="1515807"/>
            <a:ext cx="6108509" cy="5425768"/>
          </a:xfrm>
        </p:spPr>
        <p:txBody>
          <a:bodyPr>
            <a:noAutofit/>
          </a:bodyPr>
          <a:lstStyle/>
          <a:p>
            <a:r>
              <a:rPr lang="zh-CN" altLang="en-US" sz="2400" dirty="0"/>
              <a:t>栈（</a:t>
            </a:r>
            <a:r>
              <a:rPr lang="en-US" altLang="zh-CN" sz="2400" dirty="0"/>
              <a:t>stack</a:t>
            </a:r>
            <a:r>
              <a:rPr lang="zh-CN" altLang="en-US" sz="2400" dirty="0"/>
              <a:t>）又名堆栈，它是一种运算受限的线性表。</a:t>
            </a:r>
            <a:endParaRPr lang="en-US" altLang="zh-CN" sz="2400" dirty="0"/>
          </a:p>
          <a:p>
            <a:r>
              <a:rPr lang="zh-CN" altLang="en-US" sz="2400" dirty="0"/>
              <a:t>其限制是仅允许在表的一端进行插入和删除运算。这一端被称为栈顶，相对地，把另一端称为栈底。</a:t>
            </a:r>
            <a:endParaRPr lang="en-US" altLang="zh-CN" sz="2400" dirty="0"/>
          </a:p>
          <a:p>
            <a:r>
              <a:rPr lang="zh-CN" altLang="en-US" sz="2400" dirty="0"/>
              <a:t>向一 个栈插入新元素又称作进栈、入栈或压栈，它是把新元素放到栈顶元素的上面，使之成为新的栈顶元素。</a:t>
            </a:r>
            <a:endParaRPr lang="en-US" altLang="zh-CN" sz="2400" dirty="0"/>
          </a:p>
          <a:p>
            <a:r>
              <a:rPr lang="zh-CN" altLang="en-US" sz="2400" dirty="0"/>
              <a:t>从一个栈删除元素又称作出栈或退栈，它是把栈顶元素删除 掉，使其相邻的元素成为新的栈顶元素。</a:t>
            </a:r>
            <a:endParaRPr lang="en-US" altLang="zh-CN" sz="2400" dirty="0"/>
          </a:p>
        </p:txBody>
      </p:sp>
      <p:pic>
        <p:nvPicPr>
          <p:cNvPr id="5" name="图片 4"/>
          <p:cNvPicPr>
            <a:picLocks noChangeAspect="1"/>
          </p:cNvPicPr>
          <p:nvPr/>
        </p:nvPicPr>
        <p:blipFill>
          <a:blip r:embed="rId3"/>
          <a:stretch>
            <a:fillRect/>
          </a:stretch>
        </p:blipFill>
        <p:spPr>
          <a:xfrm>
            <a:off x="6854854" y="1270000"/>
            <a:ext cx="4486275" cy="4381500"/>
          </a:xfrm>
          <a:prstGeom prst="rect">
            <a:avLst/>
          </a:prstGeom>
        </p:spPr>
      </p:pic>
    </p:spTree>
    <p:extLst>
      <p:ext uri="{BB962C8B-B14F-4D97-AF65-F5344CB8AC3E}">
        <p14:creationId xmlns:p14="http://schemas.microsoft.com/office/powerpoint/2010/main" val="173268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9993" y="1287195"/>
            <a:ext cx="8486211" cy="5570805"/>
          </a:xfrm>
        </p:spPr>
        <p:txBody>
          <a:bodyPr>
            <a:normAutofit lnSpcReduction="10000"/>
          </a:bodyPr>
          <a:lstStyle/>
          <a:p>
            <a:pPr marL="0" indent="0">
              <a:buNone/>
            </a:pPr>
            <a:r>
              <a:rPr lang="en-US" altLang="zh-CN" dirty="0"/>
              <a:t>STACK-EMPTY(S)</a:t>
            </a:r>
          </a:p>
          <a:p>
            <a:r>
              <a:rPr lang="en-US" altLang="zh-CN" dirty="0"/>
              <a:t>if </a:t>
            </a:r>
            <a:r>
              <a:rPr lang="en-US" altLang="zh-CN" dirty="0" err="1"/>
              <a:t>S.top</a:t>
            </a:r>
            <a:r>
              <a:rPr lang="en-US" altLang="zh-CN" dirty="0"/>
              <a:t> == 0</a:t>
            </a:r>
            <a:r>
              <a:rPr lang="zh-CN" altLang="en-US" dirty="0"/>
              <a:t>：</a:t>
            </a:r>
            <a:endParaRPr lang="en-US" altLang="zh-CN" dirty="0"/>
          </a:p>
          <a:p>
            <a:pPr lvl="1"/>
            <a:r>
              <a:rPr lang="en-US" altLang="zh-CN" dirty="0"/>
              <a:t>return True   </a:t>
            </a:r>
          </a:p>
          <a:p>
            <a:r>
              <a:rPr lang="en-US" altLang="zh-CN" dirty="0"/>
              <a:t>else return False</a:t>
            </a:r>
          </a:p>
          <a:p>
            <a:endParaRPr lang="en-US" altLang="zh-CN" dirty="0"/>
          </a:p>
          <a:p>
            <a:pPr marL="0" indent="0">
              <a:buNone/>
            </a:pPr>
            <a:r>
              <a:rPr lang="en-US" altLang="zh-CN" dirty="0"/>
              <a:t>PUSH(S, x)</a:t>
            </a:r>
          </a:p>
          <a:p>
            <a:r>
              <a:rPr lang="en-US" altLang="zh-CN" dirty="0" err="1"/>
              <a:t>S.top</a:t>
            </a:r>
            <a:r>
              <a:rPr lang="en-US" altLang="zh-CN" dirty="0"/>
              <a:t> = </a:t>
            </a:r>
            <a:r>
              <a:rPr lang="en-US" altLang="zh-CN" dirty="0" err="1"/>
              <a:t>S.top</a:t>
            </a:r>
            <a:r>
              <a:rPr lang="en-US" altLang="zh-CN" dirty="0"/>
              <a:t> + 1</a:t>
            </a:r>
          </a:p>
          <a:p>
            <a:r>
              <a:rPr lang="en-US" altLang="zh-CN" dirty="0"/>
              <a:t>S[</a:t>
            </a:r>
            <a:r>
              <a:rPr lang="en-US" altLang="zh-CN" dirty="0" err="1"/>
              <a:t>S.top</a:t>
            </a:r>
            <a:r>
              <a:rPr lang="en-US" altLang="zh-CN" dirty="0"/>
              <a:t>] = x</a:t>
            </a:r>
          </a:p>
          <a:p>
            <a:endParaRPr lang="en-US" altLang="zh-CN" dirty="0"/>
          </a:p>
          <a:p>
            <a:pPr marL="0" indent="0">
              <a:buNone/>
            </a:pPr>
            <a:r>
              <a:rPr lang="en-US" altLang="zh-CN" dirty="0"/>
              <a:t>POP(S)</a:t>
            </a:r>
          </a:p>
          <a:p>
            <a:r>
              <a:rPr lang="en-US" altLang="zh-CN" dirty="0"/>
              <a:t>if STACK-EMPTY(S)</a:t>
            </a:r>
          </a:p>
          <a:p>
            <a:pPr lvl="1"/>
            <a:r>
              <a:rPr lang="en-US" altLang="zh-CN" dirty="0"/>
              <a:t>error  ‘underflow’</a:t>
            </a:r>
          </a:p>
          <a:p>
            <a:r>
              <a:rPr lang="en-US" altLang="zh-CN" dirty="0"/>
              <a:t>else:</a:t>
            </a:r>
          </a:p>
          <a:p>
            <a:pPr lvl="1"/>
            <a:r>
              <a:rPr lang="en-US" altLang="zh-CN" dirty="0" err="1"/>
              <a:t>S.top</a:t>
            </a:r>
            <a:r>
              <a:rPr lang="en-US" altLang="zh-CN" dirty="0"/>
              <a:t> = </a:t>
            </a:r>
            <a:r>
              <a:rPr lang="en-US" altLang="zh-CN" dirty="0" err="1"/>
              <a:t>S.top</a:t>
            </a:r>
            <a:r>
              <a:rPr lang="en-US" altLang="zh-CN" dirty="0"/>
              <a:t> – 1</a:t>
            </a:r>
          </a:p>
          <a:p>
            <a:pPr lvl="1"/>
            <a:r>
              <a:rPr lang="en-US" altLang="zh-CN" dirty="0"/>
              <a:t>return S[S.top+1]</a:t>
            </a:r>
          </a:p>
        </p:txBody>
      </p:sp>
      <p:sp>
        <p:nvSpPr>
          <p:cNvPr id="6" name="标题 1"/>
          <p:cNvSpPr>
            <a:spLocks noGrp="1"/>
          </p:cNvSpPr>
          <p:nvPr>
            <p:ph type="title"/>
          </p:nvPr>
        </p:nvSpPr>
        <p:spPr>
          <a:xfrm>
            <a:off x="719536" y="328246"/>
            <a:ext cx="8596668" cy="1320800"/>
          </a:xfrm>
        </p:spPr>
        <p:txBody>
          <a:bodyPr/>
          <a:lstStyle/>
          <a:p>
            <a:r>
              <a:rPr lang="zh-CN" altLang="en-US" dirty="0"/>
              <a:t>伪代码</a:t>
            </a:r>
            <a:br>
              <a:rPr lang="en-US" altLang="zh-CN" dirty="0"/>
            </a:br>
            <a:endParaRPr lang="zh-CN" altLang="en-US" dirty="0"/>
          </a:p>
        </p:txBody>
      </p:sp>
    </p:spTree>
    <p:extLst>
      <p:ext uri="{BB962C8B-B14F-4D97-AF65-F5344CB8AC3E}">
        <p14:creationId xmlns:p14="http://schemas.microsoft.com/office/powerpoint/2010/main" val="34134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76" y="317170"/>
            <a:ext cx="4411623" cy="5234844"/>
          </a:xfrm>
          <a:prstGeom prst="rect">
            <a:avLst/>
          </a:prstGeom>
        </p:spPr>
      </p:pic>
    </p:spTree>
    <p:extLst>
      <p:ext uri="{BB962C8B-B14F-4D97-AF65-F5344CB8AC3E}">
        <p14:creationId xmlns:p14="http://schemas.microsoft.com/office/powerpoint/2010/main" val="7621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5" name="内容占位符 2"/>
          <p:cNvSpPr txBox="1">
            <a:spLocks/>
          </p:cNvSpPr>
          <p:nvPr/>
        </p:nvSpPr>
        <p:spPr>
          <a:xfrm>
            <a:off x="829734" y="23129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chemeClr val="tx1">
                    <a:lumMod val="95000"/>
                    <a:lumOff val="5000"/>
                  </a:schemeClr>
                </a:solidFill>
              </a:rPr>
              <a:t>深度优先搜索和栈</a:t>
            </a:r>
            <a:endParaRPr lang="en-US" altLang="zh-CN" sz="2800" dirty="0">
              <a:solidFill>
                <a:srgbClr val="FF0000"/>
              </a:solidFill>
            </a:endParaRPr>
          </a:p>
          <a:p>
            <a:r>
              <a:rPr lang="zh-CN" altLang="en-US" sz="2800" dirty="0">
                <a:solidFill>
                  <a:srgbClr val="FF0000"/>
                </a:solidFill>
              </a:rPr>
              <a:t>广度优先搜索和队列</a:t>
            </a:r>
            <a:endParaRPr lang="en-US" altLang="zh-CN" sz="2800" dirty="0">
              <a:solidFill>
                <a:srgbClr val="FF0000"/>
              </a:solidFill>
            </a:endParaRPr>
          </a:p>
          <a:p>
            <a:r>
              <a:rPr lang="en-US" altLang="zh-CN" sz="2800" dirty="0"/>
              <a:t>Uniform Cost Search</a:t>
            </a:r>
            <a:r>
              <a:rPr lang="zh-CN" altLang="en-US" sz="2800" dirty="0"/>
              <a:t>和优先队列</a:t>
            </a:r>
            <a:endParaRPr lang="en-US" altLang="zh-CN" sz="2800" dirty="0"/>
          </a:p>
          <a:p>
            <a:r>
              <a:rPr lang="en-US" altLang="zh-CN" sz="2800" dirty="0"/>
              <a:t>A star</a:t>
            </a:r>
          </a:p>
          <a:p>
            <a:endParaRPr lang="en-US" altLang="zh-CN" dirty="0"/>
          </a:p>
        </p:txBody>
      </p:sp>
    </p:spTree>
    <p:extLst>
      <p:ext uri="{BB962C8B-B14F-4D97-AF65-F5344CB8AC3E}">
        <p14:creationId xmlns:p14="http://schemas.microsoft.com/office/powerpoint/2010/main" val="44701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广度优先搜索</a:t>
            </a:r>
            <a:r>
              <a:rPr lang="en-US" altLang="zh-CN" dirty="0"/>
              <a:t>BFS</a:t>
            </a:r>
          </a:p>
        </p:txBody>
      </p:sp>
      <p:sp>
        <p:nvSpPr>
          <p:cNvPr id="3" name="内容占位符 2"/>
          <p:cNvSpPr>
            <a:spLocks noGrp="1"/>
          </p:cNvSpPr>
          <p:nvPr>
            <p:ph idx="1"/>
          </p:nvPr>
        </p:nvSpPr>
        <p:spPr>
          <a:xfrm>
            <a:off x="677334" y="2160589"/>
            <a:ext cx="6106924" cy="3880773"/>
          </a:xfrm>
        </p:spPr>
        <p:txBody>
          <a:bodyPr>
            <a:normAutofit/>
          </a:bodyPr>
          <a:lstStyle/>
          <a:p>
            <a:r>
              <a:rPr lang="en-US" altLang="zh-CN" sz="2400" dirty="0"/>
              <a:t>BFS</a:t>
            </a:r>
            <a:r>
              <a:rPr lang="zh-CN" altLang="en-US" sz="2400" dirty="0"/>
              <a:t>总是先搜索距离初始状态近的状态。</a:t>
            </a:r>
            <a:endParaRPr lang="en-US" altLang="zh-CN" sz="2400" dirty="0"/>
          </a:p>
          <a:p>
            <a:r>
              <a:rPr lang="zh-CN" altLang="en-US" sz="2400" dirty="0"/>
              <a:t>也就是说，开始状态→</a:t>
            </a:r>
            <a:r>
              <a:rPr lang="en-US" altLang="zh-CN" sz="2400" dirty="0"/>
              <a:t>1</a:t>
            </a:r>
            <a:r>
              <a:rPr lang="zh-CN" altLang="en-US" sz="2400" dirty="0"/>
              <a:t>次转移可以到达的所有状态→</a:t>
            </a:r>
            <a:r>
              <a:rPr lang="en-US" altLang="zh-CN" sz="2400" dirty="0"/>
              <a:t>2</a:t>
            </a:r>
            <a:r>
              <a:rPr lang="zh-CN" altLang="en-US" sz="2400" dirty="0"/>
              <a:t>次转移可以到达的所有状态→</a:t>
            </a:r>
            <a:r>
              <a:rPr lang="en-US" altLang="zh-CN" sz="2400" dirty="0"/>
              <a:t>……</a:t>
            </a:r>
            <a:endParaRPr lang="zh-CN" altLang="en-US" sz="2400" dirty="0"/>
          </a:p>
        </p:txBody>
      </p:sp>
      <p:pic>
        <p:nvPicPr>
          <p:cNvPr id="5" name="图片 4"/>
          <p:cNvPicPr>
            <a:picLocks noChangeAspect="1"/>
          </p:cNvPicPr>
          <p:nvPr/>
        </p:nvPicPr>
        <p:blipFill>
          <a:blip r:embed="rId3"/>
          <a:stretch>
            <a:fillRect/>
          </a:stretch>
        </p:blipFill>
        <p:spPr>
          <a:xfrm>
            <a:off x="6784258" y="1930400"/>
            <a:ext cx="5048250" cy="3419475"/>
          </a:xfrm>
          <a:prstGeom prst="rect">
            <a:avLst/>
          </a:prstGeom>
        </p:spPr>
      </p:pic>
    </p:spTree>
    <p:extLst>
      <p:ext uri="{BB962C8B-B14F-4D97-AF65-F5344CB8AC3E}">
        <p14:creationId xmlns:p14="http://schemas.microsoft.com/office/powerpoint/2010/main" val="1862600380"/>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4435</TotalTime>
  <Words>2125</Words>
  <Application>Microsoft Office PowerPoint</Application>
  <PresentationFormat>宽屏</PresentationFormat>
  <Paragraphs>255</Paragraphs>
  <Slides>31</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Arial</vt:lpstr>
      <vt:lpstr>Calibri</vt:lpstr>
      <vt:lpstr>Cambria Math</vt:lpstr>
      <vt:lpstr>Trebuchet MS</vt:lpstr>
      <vt:lpstr>Wingdings 3</vt:lpstr>
      <vt:lpstr>平面</vt:lpstr>
      <vt:lpstr>目录</vt:lpstr>
      <vt:lpstr>深度优先搜索 </vt:lpstr>
      <vt:lpstr>PowerPoint 演示文稿</vt:lpstr>
      <vt:lpstr>PowerPoint 演示文稿</vt:lpstr>
      <vt:lpstr>LIFO-栈 </vt:lpstr>
      <vt:lpstr>伪代码 </vt:lpstr>
      <vt:lpstr>PowerPoint 演示文稿</vt:lpstr>
      <vt:lpstr>目录</vt:lpstr>
      <vt:lpstr>广度优先搜索BFS</vt:lpstr>
      <vt:lpstr>PowerPoint 演示文稿</vt:lpstr>
      <vt:lpstr>FIFO-队列 </vt:lpstr>
      <vt:lpstr>伪代码 </vt:lpstr>
      <vt:lpstr>PowerPoint 演示文稿</vt:lpstr>
      <vt:lpstr>目录</vt:lpstr>
      <vt:lpstr>Uniform Cost Search</vt:lpstr>
      <vt:lpstr>PowerPoint 演示文稿</vt:lpstr>
      <vt:lpstr>PowerPoint 演示文稿</vt:lpstr>
      <vt:lpstr>Priority Queue-优先队列？ </vt:lpstr>
      <vt:lpstr>用二叉堆实现优先队列</vt:lpstr>
      <vt:lpstr>目录</vt:lpstr>
      <vt:lpstr>A star</vt:lpstr>
      <vt:lpstr>PowerPoint 演示文稿</vt:lpstr>
      <vt:lpstr>Online Judgement </vt:lpstr>
      <vt:lpstr>PowerPoint 演示文稿</vt:lpstr>
      <vt:lpstr>Lab-1</vt:lpstr>
      <vt:lpstr>Lab-1</vt:lpstr>
      <vt:lpstr>Lab-1</vt:lpstr>
      <vt:lpstr>Online Judgement </vt:lpstr>
      <vt:lpstr>PowerPoint 演示文稿</vt:lpstr>
      <vt:lpstr>Homework-1</vt:lpstr>
      <vt:lpstr>Homework-1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数据结构一</dc:title>
  <dc:creator>Liu</dc:creator>
  <cp:lastModifiedBy>智昊 范</cp:lastModifiedBy>
  <cp:revision>108</cp:revision>
  <dcterms:created xsi:type="dcterms:W3CDTF">2015-05-02T11:48:04Z</dcterms:created>
  <dcterms:modified xsi:type="dcterms:W3CDTF">2019-03-13T10:12:48Z</dcterms:modified>
</cp:coreProperties>
</file>