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3"/>
  </p:handoutMasterIdLst>
  <p:sldIdLst>
    <p:sldId id="267" r:id="rId3"/>
    <p:sldId id="260" r:id="rId4"/>
    <p:sldId id="268" r:id="rId5"/>
    <p:sldId id="274" r:id="rId6"/>
    <p:sldId id="270" r:id="rId7"/>
    <p:sldId id="271" r:id="rId8"/>
    <p:sldId id="272" r:id="rId9"/>
    <p:sldId id="275" r:id="rId10"/>
    <p:sldId id="276" r:id="rId12"/>
    <p:sldId id="277" r:id="rId13"/>
    <p:sldId id="292" r:id="rId14"/>
    <p:sldId id="284" r:id="rId15"/>
    <p:sldId id="262" r:id="rId16"/>
    <p:sldId id="278" r:id="rId17"/>
    <p:sldId id="279" r:id="rId18"/>
    <p:sldId id="280" r:id="rId19"/>
    <p:sldId id="282" r:id="rId20"/>
    <p:sldId id="281" r:id="rId21"/>
    <p:sldId id="283" r:id="rId22"/>
  </p:sldIdLst>
  <p:sldSz cx="12192000" cy="6858000"/>
  <p:notesSz cx="7103745" cy="10234295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558" y="84"/>
      </p:cViewPr>
      <p:guideLst>
        <p:guide orient="horz" pos="212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welink%20stash\FusionOS%2023%2023.0.2.3&#29256;&#26412;&#27979;&#35797;&#25253;&#21578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welink%20stash\FusionOS%2023%2023.0.2.3&#29256;&#26412;&#27979;&#35797;&#25253;&#21578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welink%20stash\FusionOS%2023%2023.0.2.3&#29256;&#26412;&#27979;&#35797;&#25253;&#21578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welink%20stash\FusionOS%2023%2023.0.2.3&#29256;&#26412;&#27979;&#35797;&#25253;&#21578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welink%20stash\FusionOS%2023%2023.0.2.3&#29256;&#26412;&#27979;&#35797;&#25253;&#2157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en-US" altLang="zh-CN"/>
              <a:t>CPU</a:t>
            </a:r>
            <a:r>
              <a:rPr lang="en-US" altLang="zh-CN" baseline="0"/>
              <a:t> </a:t>
            </a:r>
            <a:r>
              <a:rPr lang="zh-CN" altLang="en-US" baseline="0"/>
              <a:t>空闲率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Sheet1!$H$21:$I$21</c:f>
              <c:strCache>
                <c:ptCount val="2"/>
                <c:pt idx="0">
                  <c:v>disable</c:v>
                </c:pt>
                <c:pt idx="1">
                  <c:v>enable</c:v>
                </c:pt>
              </c:strCache>
            </c:strRef>
          </c:cat>
          <c:val>
            <c:numRef>
              <c:f>Sheet1!$H$22:$I$22</c:f>
              <c:numCache>
                <c:formatCode>General</c:formatCode>
                <c:ptCount val="2"/>
                <c:pt idx="0">
                  <c:v>99.9364</c:v>
                </c:pt>
                <c:pt idx="1">
                  <c:v>99.1227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8916816"/>
        <c:axId val="1233068224"/>
      </c:barChart>
      <c:catAx>
        <c:axId val="123891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233068224"/>
        <c:crosses val="autoZero"/>
        <c:auto val="1"/>
        <c:lblAlgn val="ctr"/>
        <c:lblOffset val="100"/>
        <c:noMultiLvlLbl val="0"/>
      </c:catAx>
      <c:valAx>
        <c:axId val="1233068224"/>
        <c:scaling>
          <c:orientation val="minMax"/>
          <c:max val="101"/>
          <c:min val="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238916816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 b="1">
          <a:latin typeface="宋体" panose="02010600030101010101" pitchFamily="2" charset="-122"/>
          <a:ea typeface="宋体" panose="02010600030101010101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en-US" altLang="zh-CN"/>
              <a:t>TCP</a:t>
            </a:r>
            <a:r>
              <a:rPr lang="en-US" altLang="zh-CN" baseline="0"/>
              <a:t> Bitrate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075003171072"/>
          <c:y val="0.153017875920084"/>
          <c:w val="0.767565689976485"/>
          <c:h val="0.6549031686496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Sheet1!$G$66:$J$66</c:f>
              <c:strCache>
                <c:ptCount val="4"/>
                <c:pt idx="0">
                  <c:v>Full hook</c:v>
                </c:pt>
                <c:pt idx="1">
                  <c:v>Reduse hook</c:v>
                </c:pt>
                <c:pt idx="2">
                  <c:v>filter condition</c:v>
                </c:pt>
                <c:pt idx="3">
                  <c:v>normal</c:v>
                </c:pt>
              </c:strCache>
            </c:strRef>
          </c:cat>
          <c:val>
            <c:numRef>
              <c:f>Sheet1!$G$67:$J$67</c:f>
              <c:numCache>
                <c:formatCode>General</c:formatCode>
                <c:ptCount val="4"/>
                <c:pt idx="0">
                  <c:v>433.28</c:v>
                </c:pt>
                <c:pt idx="1">
                  <c:v>938.6</c:v>
                </c:pt>
                <c:pt idx="2">
                  <c:v>938.62</c:v>
                </c:pt>
                <c:pt idx="3">
                  <c:v>938.63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95009200"/>
        <c:axId val="1398347360"/>
      </c:barChart>
      <c:catAx>
        <c:axId val="139500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398347360"/>
        <c:crosses val="autoZero"/>
        <c:auto val="1"/>
        <c:lblAlgn val="ctr"/>
        <c:lblOffset val="100"/>
        <c:noMultiLvlLbl val="0"/>
      </c:catAx>
      <c:valAx>
        <c:axId val="1398347360"/>
        <c:scaling>
          <c:orientation val="minMax"/>
          <c:max val="1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en-US"/>
                  <a:t>10^6bits/sec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39500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50" b="1">
          <a:latin typeface="宋体" panose="02010600030101010101" pitchFamily="2" charset="-122"/>
          <a:ea typeface="宋体" panose="02010600030101010101" pitchFamily="2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en-US"/>
              <a:t>UDP Bitrate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04859712"/>
        <c:axId val="1543733632"/>
      </c:barChart>
      <c:catAx>
        <c:axId val="160485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543733632"/>
        <c:crosses val="autoZero"/>
        <c:auto val="1"/>
        <c:lblAlgn val="ctr"/>
        <c:lblOffset val="100"/>
        <c:noMultiLvlLbl val="0"/>
      </c:catAx>
      <c:valAx>
        <c:axId val="154373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60485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50" b="1">
          <a:latin typeface="宋体" panose="02010600030101010101" pitchFamily="2" charset="-122"/>
          <a:ea typeface="宋体" panose="02010600030101010101" pitchFamily="2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en-US"/>
              <a:t>UDP Bitrate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Sheet1!$G$79:$J$79</c:f>
              <c:strCache>
                <c:ptCount val="4"/>
                <c:pt idx="0">
                  <c:v>Full hook</c:v>
                </c:pt>
                <c:pt idx="1">
                  <c:v>Reduse hook</c:v>
                </c:pt>
                <c:pt idx="2">
                  <c:v>filter condition</c:v>
                </c:pt>
                <c:pt idx="3">
                  <c:v>normal</c:v>
                </c:pt>
              </c:strCache>
            </c:strRef>
          </c:cat>
          <c:val>
            <c:numRef>
              <c:f>Sheet1!$G$80:$J$80</c:f>
              <c:numCache>
                <c:formatCode>General</c:formatCode>
                <c:ptCount val="4"/>
                <c:pt idx="0">
                  <c:v>16.5</c:v>
                </c:pt>
                <c:pt idx="1">
                  <c:v>34.22</c:v>
                </c:pt>
                <c:pt idx="2">
                  <c:v>37.62</c:v>
                </c:pt>
                <c:pt idx="3">
                  <c:v>294.25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04859712"/>
        <c:axId val="1543733632"/>
      </c:barChart>
      <c:catAx>
        <c:axId val="160485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543733632"/>
        <c:crosses val="autoZero"/>
        <c:auto val="1"/>
        <c:lblAlgn val="ctr"/>
        <c:lblOffset val="100"/>
        <c:noMultiLvlLbl val="0"/>
      </c:catAx>
      <c:valAx>
        <c:axId val="154373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60485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50" b="1">
          <a:latin typeface="宋体" panose="02010600030101010101" pitchFamily="2" charset="-122"/>
          <a:ea typeface="宋体" panose="02010600030101010101" pitchFamily="2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en-US"/>
              <a:t>UDP Bitrate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Sheet1!$G$97:$H$97</c:f>
              <c:strCache>
                <c:ptCount val="2"/>
                <c:pt idx="0">
                  <c:v>normal</c:v>
                </c:pt>
                <c:pt idx="1">
                  <c:v>hook &lt; 10 &amp; conditions</c:v>
                </c:pt>
              </c:strCache>
            </c:strRef>
          </c:cat>
          <c:val>
            <c:numRef>
              <c:f>Sheet1!$G$98:$H$98</c:f>
              <c:numCache>
                <c:formatCode>General</c:formatCode>
                <c:ptCount val="2"/>
                <c:pt idx="0">
                  <c:v>294.25</c:v>
                </c:pt>
                <c:pt idx="1">
                  <c:v>288.87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95117296"/>
        <c:axId val="1543727392"/>
      </c:barChart>
      <c:catAx>
        <c:axId val="1395117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543727392"/>
        <c:crosses val="autoZero"/>
        <c:auto val="1"/>
        <c:lblAlgn val="ctr"/>
        <c:lblOffset val="100"/>
        <c:noMultiLvlLbl val="0"/>
      </c:catAx>
      <c:valAx>
        <c:axId val="1543727392"/>
        <c:scaling>
          <c:orientation val="minMax"/>
          <c:max val="300"/>
          <c:min val="2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</a:p>
        </c:txPr>
        <c:crossAx val="1395117296"/>
        <c:crosses val="autoZero"/>
        <c:crossBetween val="between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b="1">
          <a:latin typeface="宋体" panose="02010600030101010101" pitchFamily="2" charset="-122"/>
          <a:ea typeface="宋体" panose="02010600030101010101" pitchFamily="2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884680"/>
            <a:ext cx="12192000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rPr>
              <a:t>《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rPr>
              <a:t>skk 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rPr>
              <a:t>网络包追踪工具</a:t>
            </a:r>
            <a:r>
              <a:rPr 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rPr>
              <a:t>》</a:t>
            </a:r>
            <a:endParaRPr 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思源黑体 CN Bold" panose="020B08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rPr>
              <a:t>（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rPr>
              <a:t>skk: sock and sk_buff trace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rPr>
              <a:t>）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思源黑体 CN Bold" panose="020B08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992245"/>
            <a:ext cx="12192000" cy="167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团队名称：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一个团队</a:t>
            </a:r>
            <a:endParaRPr lang="zh-CN" sz="2000" b="1">
              <a:solidFill>
                <a:schemeClr val="bg1"/>
              </a:solidFill>
              <a:latin typeface="+mn-ea"/>
              <a:cs typeface="思源黑体 CN Bold" panose="020B08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演讲人：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张蓥</a:t>
            </a:r>
            <a:endParaRPr lang="zh-CN" sz="2000" b="1">
              <a:solidFill>
                <a:schemeClr val="bg1"/>
              </a:solidFill>
              <a:latin typeface="+mn-ea"/>
              <a:cs typeface="思源黑体 CN Bold" panose="020B08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单位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/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职务：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思源黑体 CN Bold" panose="020B0800000000000000" charset="-122"/>
              </a:rPr>
              <a:t>xxx</a:t>
            </a:r>
            <a:endParaRPr lang="en-US" altLang="zh-CN" sz="2000" b="1">
              <a:solidFill>
                <a:schemeClr val="bg1"/>
              </a:solidFill>
              <a:latin typeface="+mn-ea"/>
              <a:cs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工具特性 </a:t>
            </a:r>
            <a:r>
              <a:rPr lang="en-US" altLang="zh-CN" sz="2700" b="1"/>
              <a:t>– </a:t>
            </a:r>
            <a:r>
              <a:rPr lang="zh-CN" altLang="en-US" sz="2700" b="1"/>
              <a:t>赛题三</a:t>
            </a:r>
            <a:endParaRPr lang="en-US" altLang="zh-CN" sz="2800" b="1">
              <a:latin typeface="+mn-ea"/>
            </a:endParaRPr>
          </a:p>
          <a:p>
            <a:endParaRPr lang="zh-CN" altLang="en-US" sz="2700" b="1"/>
          </a:p>
        </p:txBody>
      </p:sp>
      <p:sp>
        <p:nvSpPr>
          <p:cNvPr id="7" name="文本框 6"/>
          <p:cNvSpPr txBox="1"/>
          <p:nvPr/>
        </p:nvSpPr>
        <p:spPr>
          <a:xfrm>
            <a:off x="1122616" y="1635853"/>
            <a:ext cx="87680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支持对丢包场景的信息采集，提供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--filter-skb-drop-stack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打印丢包调用栈信息。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内核支持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skb drop reason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特性下，支持输出丢包原因。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2615" y="2844225"/>
            <a:ext cx="852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latin typeface="+mn-ea"/>
              </a:rPr>
              <a:t>skk </a:t>
            </a:r>
            <a:r>
              <a:rPr lang="en-US" altLang="zh-CN" sz="1600" i="1">
                <a:solidFill>
                  <a:srgbClr val="00B050"/>
                </a:solidFill>
                <a:latin typeface="+mn-ea"/>
              </a:rPr>
              <a:t>--filter-trace-skb </a:t>
            </a:r>
            <a:r>
              <a:rPr lang="en-US" altLang="zh-CN" sz="1600" i="1">
                <a:solidFill>
                  <a:srgbClr val="FF0000"/>
                </a:solidFill>
                <a:latin typeface="+mn-ea"/>
              </a:rPr>
              <a:t>--filter-skb-func kfree_skb_reason</a:t>
            </a:r>
            <a:r>
              <a:rPr lang="en-US" altLang="zh-CN" sz="1600" i="1">
                <a:latin typeface="+mn-ea"/>
              </a:rPr>
              <a:t> --timestamp relative</a:t>
            </a:r>
            <a:endParaRPr lang="zh-CN" altLang="en-US" sz="1600" i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2615" y="5493763"/>
            <a:ext cx="8696586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i="1">
                <a:latin typeface="+mn-ea"/>
              </a:rPr>
              <a:t>注意：对于支持内核特性 </a:t>
            </a:r>
            <a:r>
              <a:rPr lang="en-US" altLang="zh-CN" sz="1400" b="1" i="1">
                <a:latin typeface="+mn-ea"/>
              </a:rPr>
              <a:t>skb drop reason </a:t>
            </a:r>
            <a:r>
              <a:rPr lang="zh-CN" altLang="en-US" sz="1400" i="1">
                <a:latin typeface="+mn-ea"/>
              </a:rPr>
              <a:t>内核（</a:t>
            </a:r>
            <a:r>
              <a:rPr lang="en-US" altLang="zh-CN" sz="1400" i="1">
                <a:latin typeface="+mn-ea"/>
              </a:rPr>
              <a:t>5.17 &gt;= kernel</a:t>
            </a:r>
            <a:r>
              <a:rPr lang="zh-CN" altLang="en-US" sz="1400" i="1">
                <a:latin typeface="+mn-ea"/>
              </a:rPr>
              <a:t>），会打印丢包原因。可以通过查看</a:t>
            </a:r>
            <a:r>
              <a:rPr lang="en-US" altLang="zh-CN" sz="1400" i="1">
                <a:latin typeface="+mn-ea"/>
              </a:rPr>
              <a:t>/tracing/events/skb/kfree_skb/format</a:t>
            </a:r>
            <a:r>
              <a:rPr lang="zh-CN" altLang="en-US" sz="1400" i="1">
                <a:latin typeface="+mn-ea"/>
              </a:rPr>
              <a:t>来判断当前系统是否支持该特性。</a:t>
            </a:r>
            <a:endParaRPr lang="zh-CN" altLang="en-US" sz="1400" i="1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61" y="3428999"/>
            <a:ext cx="5494654" cy="16341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475" y="812165"/>
            <a:ext cx="5560695" cy="5022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工具特性 </a:t>
            </a:r>
            <a:r>
              <a:rPr lang="en-US" altLang="zh-CN" sz="2700" b="1"/>
              <a:t>– </a:t>
            </a:r>
            <a:r>
              <a:rPr lang="zh-CN" altLang="en-US" sz="2700" b="1"/>
              <a:t>赛题三（案例介绍）</a:t>
            </a:r>
            <a:endParaRPr lang="en-US" altLang="zh-CN" sz="2800" b="1">
              <a:latin typeface="+mn-ea"/>
            </a:endParaRPr>
          </a:p>
          <a:p>
            <a:endParaRPr lang="zh-CN" altLang="en-US" sz="2700" b="1"/>
          </a:p>
        </p:txBody>
      </p:sp>
      <p:sp>
        <p:nvSpPr>
          <p:cNvPr id="4" name="文本框 3"/>
          <p:cNvSpPr txBox="1"/>
          <p:nvPr/>
        </p:nvSpPr>
        <p:spPr>
          <a:xfrm>
            <a:off x="1132946" y="1330375"/>
            <a:ext cx="993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案例背景：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hping3 验证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nginx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是否可以正常访问，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50%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的丢包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+ 3s RTT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i="1">
                <a:latin typeface="宋体" panose="02010600030101010101" pitchFamily="2" charset="-122"/>
                <a:ea typeface="宋体" panose="02010600030101010101" pitchFamily="2" charset="-122"/>
              </a:rPr>
              <a:t> hping3 -c 10 -S -p 192.168.147.177  </a:t>
            </a:r>
            <a:endParaRPr lang="en-US" altLang="zh-CN" i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根因分析：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分析策略：网络协议栈逐层分析，任何流程都可能引起丢包，避免疏漏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pwru 项目解析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315"/>
            <a:ext cx="5046345" cy="27317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14900" y="3099435"/>
            <a:ext cx="717994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、通过排查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tc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规则，定位到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ens160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上配置了网络模拟排队规则（qdisc netem），配置丢包率为 30%（loss 30%）。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解决方案：删除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 Netem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（问题未解决）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netstat -s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TCP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协议发生丢包和重传。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skk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进行精准过滤，并打印丢包协议栈。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i="1">
                <a:latin typeface="宋体" panose="02010600030101010101" pitchFamily="2" charset="-122"/>
                <a:ea typeface="宋体" panose="02010600030101010101" pitchFamily="2" charset="-122"/>
              </a:rPr>
              <a:t>skk --filter-trace-skb --filter-skb-func="kfree_skb" --filter-port 80 --filter-protocol tcp --filter-addr 192.168.147.169 --output-tuple --output-stack</a:t>
            </a:r>
            <a:endParaRPr lang="zh-CN" altLang="en-US" sz="1200" i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协议栈识别关键函数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nf_hook_slow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，判断丢包与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iptables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相关。查看丢包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filter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。在INPUT 和 OUTPUT 链中，使用 statistic 模块，进行随机 30% 的丢包，删除规则后，问题解决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Q&amp;A</a:t>
            </a:r>
            <a:endParaRPr lang="zh-CN" altLang="en-US" sz="2700" b="1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2946" y="1620570"/>
            <a:ext cx="993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未来研发方向：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</a:rPr>
              <a:t>适配较低 </a:t>
            </a:r>
            <a:r>
              <a:rPr lang="en-US" altLang="zh-CN">
                <a:latin typeface="宋体" panose="02010600030101010101" pitchFamily="2" charset="-122"/>
              </a:rPr>
              <a:t>kernel</a:t>
            </a:r>
            <a:r>
              <a:rPr lang="zh-CN" altLang="en-US">
                <a:latin typeface="宋体" panose="02010600030101010101" pitchFamily="2" charset="-122"/>
              </a:rPr>
              <a:t> 版本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内置专家系统，具备故障自我诊断能力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解决在网络速率较高场景，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ebpf prog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加载到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hook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点卡死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XDP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结合，提供网络处理能力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</a:rPr>
              <a:t>SKK </a:t>
            </a:r>
            <a:r>
              <a:rPr lang="zh-CN" altLang="en-US">
                <a:latin typeface="宋体" panose="02010600030101010101" pitchFamily="2" charset="-122"/>
              </a:rPr>
              <a:t>致力于网络场景问题诊断，如果您有任何问题、评论或新的使用场景建议，请随时提供反馈。这可能包括关于性能优化、安全性、创新或其他方面的讨论。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723072" y="2736850"/>
            <a:ext cx="30429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800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致谢</a:t>
            </a:r>
            <a:endParaRPr lang="en-US" altLang="zh-CN" sz="2800" b="1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感谢各位老师点评</a:t>
            </a:r>
            <a:endParaRPr lang="zh-CN" sz="2800" b="1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工具快速上手</a:t>
            </a:r>
            <a:endParaRPr lang="zh-CN" altLang="en-US" sz="2700" b="1"/>
          </a:p>
        </p:txBody>
      </p:sp>
      <p:sp>
        <p:nvSpPr>
          <p:cNvPr id="13" name="文本框 12"/>
          <p:cNvSpPr txBox="1"/>
          <p:nvPr/>
        </p:nvSpPr>
        <p:spPr>
          <a:xfrm>
            <a:off x="1128000" y="1445536"/>
            <a:ext cx="9936000" cy="20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环境要求</a:t>
            </a:r>
            <a:endParaRPr lang="en-US" altLang="zh-CN" sz="1600" b="1"/>
          </a:p>
          <a:p>
            <a:pPr>
              <a:lnSpc>
                <a:spcPct val="150000"/>
              </a:lnSpc>
            </a:pPr>
            <a:r>
              <a:rPr lang="en-US" altLang="zh-CN" sz="1400"/>
              <a:t>skk </a:t>
            </a:r>
            <a:r>
              <a:rPr lang="zh-CN" altLang="en-US" sz="1400"/>
              <a:t>需要在 </a:t>
            </a:r>
            <a:r>
              <a:rPr lang="en-US" altLang="zh-CN" sz="1400"/>
              <a:t>&gt;= 5.3 </a:t>
            </a:r>
            <a:r>
              <a:rPr lang="zh-CN" altLang="en-US" sz="1400"/>
              <a:t>内核才能运行。对于部分参数 </a:t>
            </a:r>
            <a:r>
              <a:rPr lang="en-US" altLang="zh-CN" sz="1400"/>
              <a:t>--output-skb </a:t>
            </a:r>
            <a:r>
              <a:rPr lang="zh-CN" altLang="en-US" sz="1400"/>
              <a:t>的内核 </a:t>
            </a:r>
            <a:r>
              <a:rPr lang="en-US" altLang="zh-CN" sz="1400"/>
              <a:t>&gt;= 5.9</a:t>
            </a:r>
            <a:r>
              <a:rPr lang="zh-CN" altLang="en-US" sz="1400"/>
              <a:t>， </a:t>
            </a:r>
            <a:r>
              <a:rPr lang="en-US" altLang="zh-CN" sz="1400"/>
              <a:t>--backend=kprobe-multi </a:t>
            </a:r>
            <a:r>
              <a:rPr lang="zh-CN" altLang="en-US" sz="1400"/>
              <a:t>的内核 </a:t>
            </a:r>
            <a:r>
              <a:rPr lang="en-US" altLang="zh-CN" sz="1400"/>
              <a:t>&gt;= 5.18</a:t>
            </a:r>
            <a:r>
              <a:rPr lang="zh-CN" altLang="en-US" sz="1400"/>
              <a:t>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当使用 </a:t>
            </a:r>
            <a:r>
              <a:rPr lang="en-US" altLang="zh-CN" sz="1400"/>
              <a:t>kprobe-multi </a:t>
            </a:r>
            <a:r>
              <a:rPr lang="zh-CN" altLang="en-US" sz="1400"/>
              <a:t>时</a:t>
            </a:r>
            <a:r>
              <a:rPr lang="en-US" altLang="zh-CN" sz="1400"/>
              <a:t>debugfs </a:t>
            </a:r>
            <a:r>
              <a:rPr lang="zh-CN" altLang="en-US" sz="1400"/>
              <a:t>必须挂载在 </a:t>
            </a:r>
            <a:r>
              <a:rPr lang="en-US" altLang="zh-CN" sz="1400"/>
              <a:t>/sys/kernel/debug</a:t>
            </a:r>
            <a:r>
              <a:rPr lang="zh-CN" altLang="en-US" sz="1400"/>
              <a:t>。可以使用以下命令挂载。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    </a:t>
            </a:r>
            <a:r>
              <a:rPr lang="en-US" altLang="zh-CN" sz="1400" b="1"/>
              <a:t>mount -t debugfs none /sys/kernel/debug</a:t>
            </a:r>
            <a:endParaRPr lang="en-US" altLang="zh-CN" sz="1400" b="1"/>
          </a:p>
          <a:p>
            <a:pPr>
              <a:lnSpc>
                <a:spcPct val="150000"/>
              </a:lnSpc>
            </a:pPr>
            <a:endParaRPr lang="en-US" altLang="zh-CN" sz="1400" b="1"/>
          </a:p>
          <a:p>
            <a:pPr>
              <a:lnSpc>
                <a:spcPct val="150000"/>
              </a:lnSpc>
            </a:pPr>
            <a:r>
              <a:rPr lang="zh-CN" altLang="en-US" sz="1400" b="1"/>
              <a:t>需要以下内核配置如下</a:t>
            </a:r>
            <a:r>
              <a:rPr lang="en-US" altLang="zh-CN" sz="1400" b="1"/>
              <a:t>:</a:t>
            </a:r>
            <a:endParaRPr lang="en-US" altLang="zh-CN" sz="14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3605122"/>
            <a:ext cx="8659433" cy="24577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8000" y="6361752"/>
            <a:ext cx="91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>
                <a:latin typeface="+mn-ea"/>
              </a:rPr>
              <a:t>当前支持系统平台：</a:t>
            </a:r>
            <a:r>
              <a:rPr lang="en-US" altLang="zh-CN" b="1" i="1">
                <a:latin typeface="+mn-ea"/>
              </a:rPr>
              <a:t>FusionOS 23 / openEuler 23.03 </a:t>
            </a:r>
            <a:r>
              <a:rPr lang="zh-CN" altLang="en-US" b="1" i="1">
                <a:latin typeface="+mn-ea"/>
              </a:rPr>
              <a:t>及以上 </a:t>
            </a:r>
            <a:r>
              <a:rPr lang="en-US" altLang="zh-CN" b="1" i="1">
                <a:latin typeface="+mn-ea"/>
              </a:rPr>
              <a:t>/  ubuntu 20.04 </a:t>
            </a:r>
            <a:r>
              <a:rPr lang="zh-CN" altLang="en-US" b="1" i="1">
                <a:latin typeface="+mn-ea"/>
              </a:rPr>
              <a:t>及以上</a:t>
            </a:r>
            <a:endParaRPr lang="zh-CN" altLang="en-US" b="1" i="1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工具快速上手</a:t>
            </a:r>
            <a:endParaRPr lang="zh-CN" altLang="en-US" sz="2700" b="1"/>
          </a:p>
        </p:txBody>
      </p:sp>
      <p:sp>
        <p:nvSpPr>
          <p:cNvPr id="12" name="文本框 11"/>
          <p:cNvSpPr txBox="1"/>
          <p:nvPr/>
        </p:nvSpPr>
        <p:spPr>
          <a:xfrm>
            <a:off x="1128000" y="1445536"/>
            <a:ext cx="9936000" cy="360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环境依赖如下：</a:t>
            </a:r>
            <a:endParaRPr lang="en-US" altLang="zh-CN" b="1"/>
          </a:p>
          <a:p>
            <a:pPr lvl="1">
              <a:lnSpc>
                <a:spcPct val="150000"/>
              </a:lnSpc>
            </a:pPr>
            <a:r>
              <a:rPr lang="en-US" altLang="zh-CN" sz="1600"/>
              <a:t>Go &gt;= 1.16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en-US" altLang="zh-CN" sz="1600"/>
              <a:t>LLVM/clang &gt;= 1.12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en-US" altLang="zh-CN" sz="1600"/>
              <a:t>Bison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en-US" altLang="zh-CN" sz="1600"/>
              <a:t>Lex/Flex &gt;= 2.5.31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b="1"/>
              <a:t>编译：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        </a:t>
            </a:r>
            <a:r>
              <a:rPr lang="en-US" altLang="zh-CN"/>
              <a:t>make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b="1"/>
              <a:t>Docker </a:t>
            </a:r>
            <a:r>
              <a:rPr lang="zh-CN" altLang="en-US" b="1"/>
              <a:t>容器编译</a:t>
            </a:r>
            <a:r>
              <a:rPr lang="en-US" altLang="zh-CN" b="1"/>
              <a:t>: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        </a:t>
            </a:r>
            <a:r>
              <a:rPr lang="en-US" altLang="zh-CN"/>
              <a:t>make release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20" y="1790009"/>
            <a:ext cx="7502555" cy="41642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工具快速上手 </a:t>
            </a:r>
            <a:r>
              <a:rPr lang="en-US" altLang="zh-CN" sz="2700" b="1"/>
              <a:t>– Examples</a:t>
            </a:r>
            <a:endParaRPr lang="zh-CN" altLang="en-US" sz="2700" b="1"/>
          </a:p>
        </p:txBody>
      </p:sp>
      <p:sp>
        <p:nvSpPr>
          <p:cNvPr id="12" name="文本框 11"/>
          <p:cNvSpPr txBox="1"/>
          <p:nvPr/>
        </p:nvSpPr>
        <p:spPr>
          <a:xfrm>
            <a:off x="1128000" y="1445536"/>
            <a:ext cx="99360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观测 </a:t>
            </a:r>
            <a:r>
              <a:rPr lang="en-US" altLang="zh-CN" b="1"/>
              <a:t>TCP </a:t>
            </a:r>
            <a:r>
              <a:rPr lang="zh-CN" altLang="en-US" b="1"/>
              <a:t> 长连接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1167149" y="2041526"/>
            <a:ext cx="948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latin typeface="+mn-ea"/>
              </a:rPr>
              <a:t>skk </a:t>
            </a:r>
            <a:r>
              <a:rPr lang="en-US" altLang="zh-CN" sz="1600" i="1">
                <a:solidFill>
                  <a:srgbClr val="FF0000"/>
                </a:solidFill>
                <a:latin typeface="+mn-ea"/>
              </a:rPr>
              <a:t>--filter-trace-tcp --filter-tcp-lifetime 1ms </a:t>
            </a:r>
            <a:r>
              <a:rPr lang="en-US" altLang="zh-CN" sz="1600" i="1">
                <a:solidFill>
                  <a:srgbClr val="00B050"/>
                </a:solidFill>
                <a:latin typeface="+mn-ea"/>
              </a:rPr>
              <a:t>--output-meta --output-tcp --output-tuple --timestamp relative</a:t>
            </a:r>
            <a:endParaRPr lang="zh-CN" altLang="en-US" sz="1600" i="1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7" y="2981178"/>
            <a:ext cx="10812405" cy="15958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9796" y="4701504"/>
            <a:ext cx="6096000" cy="19880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netns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网络命名空间标识符，用于多个网络栈的隔离。</a:t>
            </a:r>
            <a:endParaRPr lang="zh-CN" altLang="en-US" sz="1200">
              <a:solidFill>
                <a:srgbClr val="2429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mark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数据包标记。</a:t>
            </a:r>
            <a:endParaRPr lang="zh-CN" altLang="en-US" sz="1200">
              <a:solidFill>
                <a:srgbClr val="2429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iface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接口编号，指示数据包通过哪个网络接口发送或接收。</a:t>
            </a:r>
            <a:endParaRPr lang="zh-CN" altLang="en-US" sz="1200">
              <a:solidFill>
                <a:srgbClr val="2429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proto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数据包的协议类型。</a:t>
            </a:r>
            <a:endParaRPr lang="zh-CN" altLang="en-US" sz="1200">
              <a:solidFill>
                <a:srgbClr val="2429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mtu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数据包经过的最大传输单元。</a:t>
            </a:r>
            <a:endParaRPr lang="zh-CN" altLang="en-US" sz="1200">
              <a:solidFill>
                <a:srgbClr val="2429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数据包长度。</a:t>
            </a:r>
            <a:endParaRPr lang="zh-CN" altLang="en-US" sz="1200">
              <a:solidFill>
                <a:srgbClr val="2429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pkt_type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数据包类型，例如 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MULTICAST </a:t>
            </a:r>
            <a:r>
              <a:rPr lang="zh-CN" altLang="en-US" sz="120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zh-CN" altLang="en-US" sz="1200">
              <a:solidFill>
                <a:srgbClr val="2429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4116" y="4576985"/>
            <a:ext cx="4857226" cy="226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+mn-ea"/>
              </a:rPr>
              <a:t>70.182.155.79:60672-&gt;70.182.132.53:5001(tcp)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数据包的源地址和目的地址，以及协议类型。</a:t>
            </a:r>
            <a:endParaRPr lang="zh-CN" altLang="en-US" sz="1200">
              <a:solidFill>
                <a:srgbClr val="24292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+mn-ea"/>
              </a:rPr>
              <a:t>rx / tx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接收字节数 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/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 发送字节数。</a:t>
            </a:r>
            <a:endParaRPr lang="zh-CN" altLang="en-US" sz="1200">
              <a:solidFill>
                <a:srgbClr val="24292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+mn-ea"/>
              </a:rPr>
              <a:t>lifetime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数据包的生存时间。</a:t>
            </a:r>
            <a:endParaRPr lang="zh-CN" altLang="en-US" sz="1200">
              <a:solidFill>
                <a:srgbClr val="24292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+mn-ea"/>
              </a:rPr>
              <a:t>srtt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平滑的往返时延估算。</a:t>
            </a:r>
            <a:endParaRPr lang="zh-CN" altLang="en-US" sz="1200">
              <a:solidFill>
                <a:srgbClr val="24292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+mn-ea"/>
              </a:rPr>
              <a:t>retrans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重传次数。</a:t>
            </a:r>
            <a:endParaRPr lang="zh-CN" altLang="en-US" sz="1200">
              <a:solidFill>
                <a:srgbClr val="24292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+mn-ea"/>
              </a:rPr>
              <a:t>sk_mark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: Socket 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标记。</a:t>
            </a:r>
            <a:endParaRPr lang="zh-CN" altLang="en-US" sz="1200">
              <a:solidFill>
                <a:srgbClr val="24292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24292F"/>
                </a:solidFill>
                <a:latin typeface="+mn-ea"/>
              </a:rPr>
              <a:t>cong</a:t>
            </a:r>
            <a:r>
              <a:rPr lang="en-US" altLang="zh-CN" sz="1200">
                <a:solidFill>
                  <a:srgbClr val="24292F"/>
                </a:solidFill>
                <a:latin typeface="+mn-ea"/>
              </a:rPr>
              <a:t>: </a:t>
            </a:r>
            <a:r>
              <a:rPr lang="zh-CN" altLang="en-US" sz="1200">
                <a:solidFill>
                  <a:srgbClr val="24292F"/>
                </a:solidFill>
                <a:latin typeface="+mn-ea"/>
              </a:rPr>
              <a:t>拥塞控制算法。</a:t>
            </a:r>
            <a:endParaRPr lang="zh-CN" altLang="en-US" sz="1200">
              <a:solidFill>
                <a:srgbClr val="24292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工具性能测试</a:t>
            </a:r>
            <a:endParaRPr lang="zh-CN" altLang="en-US" sz="2700" b="1"/>
          </a:p>
        </p:txBody>
      </p:sp>
      <p:sp>
        <p:nvSpPr>
          <p:cNvPr id="10" name="标题 3"/>
          <p:cNvSpPr txBox="1"/>
          <p:nvPr/>
        </p:nvSpPr>
        <p:spPr>
          <a:xfrm>
            <a:off x="4061139" y="832766"/>
            <a:ext cx="2121547" cy="4141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i="1">
                <a:latin typeface="宋体" panose="02010600030101010101" pitchFamily="2" charset="-122"/>
                <a:ea typeface="宋体" panose="02010600030101010101" pitchFamily="2" charset="-122"/>
              </a:rPr>
              <a:t>CPU utilization</a:t>
            </a:r>
            <a:endParaRPr lang="zh-CN" altLang="en-US" sz="2000" b="1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6488668"/>
            <a:ext cx="459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注意：所有测试均在 </a:t>
            </a:r>
            <a:r>
              <a:rPr lang="en-US" altLang="zh-CN" sz="1600" i="1">
                <a:latin typeface="宋体" panose="02010600030101010101" pitchFamily="2" charset="-122"/>
                <a:ea typeface="宋体" panose="02010600030101010101" pitchFamily="2" charset="-122"/>
              </a:rPr>
              <a:t>FusionOS 23 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系统完成</a:t>
            </a:r>
            <a:endParaRPr lang="en-US" altLang="zh-CN" sz="16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3381" y="1627464"/>
            <a:ext cx="10099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+mn-ea"/>
              </a:rPr>
              <a:t>SKK </a:t>
            </a:r>
            <a:r>
              <a:rPr lang="zh-CN" altLang="en-US" sz="1400" b="1">
                <a:latin typeface="+mn-ea"/>
              </a:rPr>
              <a:t>使能：</a:t>
            </a:r>
            <a:endParaRPr lang="en-US" altLang="zh-CN" sz="1400" b="1">
              <a:latin typeface="+mn-ea"/>
            </a:endParaRPr>
          </a:p>
          <a:p>
            <a:r>
              <a:rPr lang="en-US" altLang="zh-CN" sz="1400" i="1">
                <a:latin typeface="+mn-ea"/>
              </a:rPr>
              <a:t>    skk </a:t>
            </a:r>
            <a:r>
              <a:rPr lang="en-US" altLang="zh-CN" sz="1400" i="1">
                <a:solidFill>
                  <a:srgbClr val="FF0000"/>
                </a:solidFill>
                <a:latin typeface="+mn-ea"/>
              </a:rPr>
              <a:t>--filter-trace-skb --filter-trace-sk</a:t>
            </a:r>
            <a:endParaRPr lang="en-US" altLang="zh-CN" sz="1400" i="1">
              <a:solidFill>
                <a:srgbClr val="FF0000"/>
              </a:solidFill>
              <a:latin typeface="+mn-ea"/>
            </a:endParaRPr>
          </a:p>
          <a:p>
            <a:r>
              <a:rPr lang="zh-CN" altLang="en-US" sz="1400" b="1">
                <a:latin typeface="+mn-ea"/>
              </a:rPr>
              <a:t>性能监测：</a:t>
            </a:r>
            <a:endParaRPr lang="en-US" altLang="zh-CN" sz="1400" b="1">
              <a:latin typeface="+mn-ea"/>
            </a:endParaRPr>
          </a:p>
          <a:p>
            <a:r>
              <a:rPr lang="en-US" altLang="zh-CN" sz="1400" i="1">
                <a:latin typeface="+mn-ea"/>
              </a:rPr>
              <a:t>    mpstat 1 10 | tail -n 11 | awk '{total+=$NF} END {print "</a:t>
            </a:r>
            <a:r>
              <a:rPr lang="en-US" altLang="zh-CN" sz="1400" i="1">
                <a:solidFill>
                  <a:srgbClr val="FF0000"/>
                </a:solidFill>
                <a:latin typeface="+mn-ea"/>
              </a:rPr>
              <a:t>Average CPU %idle in 10 seconds:", total/NR "%</a:t>
            </a:r>
            <a:r>
              <a:rPr lang="en-US" altLang="zh-CN" sz="1400" i="1">
                <a:latin typeface="+mn-ea"/>
              </a:rPr>
              <a:t>"}'</a:t>
            </a:r>
            <a:endParaRPr lang="zh-CN" altLang="en-US" sz="1400" i="1">
              <a:latin typeface="+mn-ea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1217802" y="29418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53138" y="3517475"/>
            <a:ext cx="4077050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+mn-ea"/>
              </a:rPr>
              <a:t>skk</a:t>
            </a:r>
            <a:r>
              <a:rPr lang="zh-CN" altLang="en-US" sz="1600">
                <a:latin typeface="+mn-ea"/>
              </a:rPr>
              <a:t> 工具监控网络相关 </a:t>
            </a:r>
            <a:r>
              <a:rPr lang="en-US" altLang="zh-CN" sz="1600">
                <a:latin typeface="+mn-ea"/>
              </a:rPr>
              <a:t>hook </a:t>
            </a:r>
            <a:r>
              <a:rPr lang="zh-CN" altLang="en-US" sz="1600">
                <a:latin typeface="+mn-ea"/>
              </a:rPr>
              <a:t>点 </a:t>
            </a:r>
            <a:r>
              <a:rPr lang="en-US" altLang="zh-CN" sz="1600">
                <a:latin typeface="+mn-ea"/>
              </a:rPr>
              <a:t>1165 </a:t>
            </a:r>
            <a:r>
              <a:rPr lang="zh-CN" altLang="en-US" sz="1600">
                <a:latin typeface="+mn-ea"/>
              </a:rPr>
              <a:t>个，在使能 </a:t>
            </a:r>
            <a:r>
              <a:rPr lang="en-US" altLang="zh-CN" sz="1600">
                <a:latin typeface="+mn-ea"/>
              </a:rPr>
              <a:t>skk </a:t>
            </a:r>
            <a:r>
              <a:rPr lang="zh-CN" altLang="en-US" sz="1600">
                <a:latin typeface="+mn-ea"/>
              </a:rPr>
              <a:t>工具前后，</a:t>
            </a:r>
            <a:r>
              <a:rPr lang="en-US" altLang="zh-CN" sz="1600">
                <a:latin typeface="+mn-ea"/>
              </a:rPr>
              <a:t>CPU</a:t>
            </a:r>
            <a:r>
              <a:rPr lang="zh-CN" altLang="en-US" sz="1600">
                <a:latin typeface="+mn-ea"/>
              </a:rPr>
              <a:t>占用率浮动在 </a:t>
            </a:r>
            <a:r>
              <a:rPr lang="en-US" altLang="zh-CN" sz="1600">
                <a:latin typeface="+mn-ea"/>
              </a:rPr>
              <a:t>1% </a:t>
            </a:r>
            <a:r>
              <a:rPr lang="zh-CN" altLang="en-US" sz="1600">
                <a:latin typeface="+mn-ea"/>
              </a:rPr>
              <a:t>以内。在增加过滤条件、降低挂载点情况下，</a:t>
            </a:r>
            <a:r>
              <a:rPr lang="en-US" altLang="zh-CN" sz="1600">
                <a:latin typeface="+mn-ea"/>
              </a:rPr>
              <a:t>CPU </a:t>
            </a:r>
            <a:r>
              <a:rPr lang="zh-CN" altLang="en-US" sz="1600">
                <a:latin typeface="+mn-ea"/>
              </a:rPr>
              <a:t>占用率将进一步下降。</a:t>
            </a:r>
            <a:endParaRPr lang="zh-CN" altLang="en-US" sz="160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工具性能测试</a:t>
            </a:r>
            <a:endParaRPr lang="zh-CN" altLang="en-US" sz="2700" b="1"/>
          </a:p>
        </p:txBody>
      </p:sp>
      <p:sp>
        <p:nvSpPr>
          <p:cNvPr id="10" name="标题 3"/>
          <p:cNvSpPr txBox="1"/>
          <p:nvPr/>
        </p:nvSpPr>
        <p:spPr>
          <a:xfrm>
            <a:off x="4061139" y="832766"/>
            <a:ext cx="2121547" cy="4141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i="1">
                <a:latin typeface="宋体" panose="02010600030101010101" pitchFamily="2" charset="-122"/>
                <a:ea typeface="宋体" panose="02010600030101010101" pitchFamily="2" charset="-122"/>
              </a:rPr>
              <a:t>Benchmark: TCP</a:t>
            </a:r>
            <a:endParaRPr lang="zh-CN" altLang="en-US" sz="2000" b="1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32947" y="1346964"/>
            <a:ext cx="100994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+mn-ea"/>
              </a:rPr>
              <a:t>SKK </a:t>
            </a:r>
            <a:r>
              <a:rPr lang="zh-CN" altLang="en-US" sz="1400" b="1">
                <a:latin typeface="+mn-ea"/>
              </a:rPr>
              <a:t>使能：</a:t>
            </a:r>
            <a:endParaRPr lang="en-US" altLang="zh-CN" sz="1400" b="1">
              <a:latin typeface="+mn-ea"/>
            </a:endParaRPr>
          </a:p>
          <a:p>
            <a:r>
              <a:rPr lang="en-US" altLang="zh-CN" sz="1400" i="1">
                <a:latin typeface="+mn-ea"/>
              </a:rPr>
              <a:t>    Full hook: skk </a:t>
            </a:r>
            <a:r>
              <a:rPr lang="en-US" altLang="zh-CN" sz="1400" i="1">
                <a:solidFill>
                  <a:srgbClr val="FF0000"/>
                </a:solidFill>
                <a:latin typeface="+mn-ea"/>
              </a:rPr>
              <a:t>--filter-trace-skb --filter-trace-sk (1165 hooks)</a:t>
            </a:r>
            <a:endParaRPr lang="en-US" altLang="zh-CN" sz="1400" i="1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 i="1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400" i="1">
                <a:latin typeface="+mn-ea"/>
              </a:rPr>
              <a:t>Reduse hook: skk </a:t>
            </a:r>
            <a:r>
              <a:rPr lang="en-US" altLang="zh-CN" sz="1400" i="1">
                <a:solidFill>
                  <a:srgbClr val="FF0000"/>
                </a:solidFill>
                <a:latin typeface="+mn-ea"/>
              </a:rPr>
              <a:t>--filter-trace-skb (567 hooks)</a:t>
            </a:r>
            <a:endParaRPr lang="en-US" altLang="zh-CN" sz="1400" i="1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 i="1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400" i="1">
                <a:latin typeface="+mn-ea"/>
              </a:rPr>
              <a:t>filter condition: </a:t>
            </a:r>
            <a:r>
              <a:rPr lang="en-US" altLang="zh-CN" sz="1200" i="1">
                <a:latin typeface="+mn-ea"/>
              </a:rPr>
              <a:t>skk </a:t>
            </a:r>
            <a:r>
              <a:rPr lang="en-US" altLang="zh-CN" sz="1200" i="1">
                <a:solidFill>
                  <a:srgbClr val="FF0000"/>
                </a:solidFill>
                <a:latin typeface="+mn-ea"/>
              </a:rPr>
              <a:t>--filter-trace-skb --filter-trace-sk --filter-addr &lt;IP&gt; --filter-port &lt;port&gt; --filter-protocol tcp</a:t>
            </a:r>
            <a:endParaRPr lang="en-US" altLang="zh-CN" sz="1200" i="1">
              <a:solidFill>
                <a:srgbClr val="FF0000"/>
              </a:solidFill>
              <a:latin typeface="+mn-ea"/>
            </a:endParaRPr>
          </a:p>
          <a:p>
            <a:r>
              <a:rPr lang="zh-CN" altLang="en-US" sz="1400" b="1">
                <a:latin typeface="+mn-ea"/>
              </a:rPr>
              <a:t>性能监测：</a:t>
            </a:r>
            <a:endParaRPr lang="en-US" altLang="zh-CN" sz="1400" b="1">
              <a:latin typeface="+mn-ea"/>
            </a:endParaRPr>
          </a:p>
          <a:p>
            <a:r>
              <a:rPr lang="en-US" altLang="zh-CN" sz="1400" i="1">
                <a:latin typeface="+mn-ea"/>
              </a:rPr>
              <a:t>    client: </a:t>
            </a:r>
            <a:r>
              <a:rPr lang="pt-BR" altLang="zh-CN" sz="1400" i="1">
                <a:latin typeface="+mn-ea"/>
              </a:rPr>
              <a:t>netperf -H 70.182.132.146 -p 12001 -t TCP_STREAM -l 3000 -- -m 1500 -R 1&amp;</a:t>
            </a:r>
            <a:endParaRPr lang="pt-BR" altLang="zh-CN" sz="1400" i="1">
              <a:latin typeface="+mn-ea"/>
            </a:endParaRPr>
          </a:p>
          <a:p>
            <a:r>
              <a:rPr lang="pt-BR" altLang="zh-CN" sz="1400" i="1">
                <a:latin typeface="+mn-ea"/>
              </a:rPr>
              <a:t>    server: netserver -p 12001</a:t>
            </a:r>
            <a:endParaRPr lang="zh-CN" altLang="en-US" sz="1400" i="1">
              <a:latin typeface="+mn-ea"/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1310693" y="2964330"/>
          <a:ext cx="5124450" cy="301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212129" y="3429000"/>
            <a:ext cx="4202884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>
                <a:latin typeface="+mn-ea"/>
              </a:rPr>
              <a:t>在 </a:t>
            </a:r>
            <a:r>
              <a:rPr lang="en-US" altLang="zh-CN" sz="1600" i="1">
                <a:latin typeface="+mn-ea"/>
              </a:rPr>
              <a:t>TCP </a:t>
            </a:r>
            <a:r>
              <a:rPr lang="zh-CN" altLang="en-US" sz="1600" i="1">
                <a:latin typeface="+mn-ea"/>
              </a:rPr>
              <a:t>压测阶段，通过降低 </a:t>
            </a:r>
            <a:r>
              <a:rPr lang="en-US" altLang="zh-CN" sz="1600" i="1">
                <a:latin typeface="+mn-ea"/>
              </a:rPr>
              <a:t>hook </a:t>
            </a:r>
            <a:r>
              <a:rPr lang="zh-CN" altLang="en-US" sz="1600" i="1">
                <a:latin typeface="+mn-ea"/>
              </a:rPr>
              <a:t>点数量和增加过滤条件能够明显降低对 </a:t>
            </a:r>
            <a:r>
              <a:rPr lang="en-US" altLang="zh-CN" sz="1600" i="1">
                <a:latin typeface="+mn-ea"/>
              </a:rPr>
              <a:t>TCP </a:t>
            </a:r>
            <a:r>
              <a:rPr lang="zh-CN" altLang="en-US" sz="1600" i="1">
                <a:latin typeface="+mn-ea"/>
              </a:rPr>
              <a:t>带宽的影响。</a:t>
            </a:r>
            <a:endParaRPr lang="zh-CN" altLang="en-US" sz="1600" i="1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4591144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工具性能测试</a:t>
            </a:r>
            <a:endParaRPr lang="zh-CN" altLang="en-US" sz="2700" b="1"/>
          </a:p>
        </p:txBody>
      </p:sp>
      <p:sp>
        <p:nvSpPr>
          <p:cNvPr id="10" name="标题 3"/>
          <p:cNvSpPr txBox="1"/>
          <p:nvPr/>
        </p:nvSpPr>
        <p:spPr>
          <a:xfrm>
            <a:off x="4061139" y="832766"/>
            <a:ext cx="2121547" cy="4141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i="1">
                <a:latin typeface="宋体" panose="02010600030101010101" pitchFamily="2" charset="-122"/>
                <a:ea typeface="宋体" panose="02010600030101010101" pitchFamily="2" charset="-122"/>
              </a:rPr>
              <a:t>Benchmark: UDP</a:t>
            </a:r>
            <a:endParaRPr lang="zh-CN" altLang="en-US" sz="2000" b="1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32946" y="1346964"/>
            <a:ext cx="105864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+mn-ea"/>
              </a:rPr>
              <a:t>SKK </a:t>
            </a:r>
            <a:r>
              <a:rPr lang="zh-CN" altLang="en-US" sz="1400" b="1">
                <a:latin typeface="+mn-ea"/>
              </a:rPr>
              <a:t>使能：</a:t>
            </a:r>
            <a:endParaRPr lang="en-US" altLang="zh-CN" sz="1400" b="1">
              <a:latin typeface="+mn-ea"/>
            </a:endParaRPr>
          </a:p>
          <a:p>
            <a:r>
              <a:rPr lang="en-US" altLang="zh-CN" sz="1400" i="1">
                <a:latin typeface="+mn-ea"/>
              </a:rPr>
              <a:t>    Full hook: skk </a:t>
            </a:r>
            <a:r>
              <a:rPr lang="en-US" altLang="zh-CN" sz="1400" i="1">
                <a:solidFill>
                  <a:srgbClr val="FF0000"/>
                </a:solidFill>
                <a:latin typeface="+mn-ea"/>
              </a:rPr>
              <a:t>--filter-trace-skb --filter-trace-sk (1165 hooks)</a:t>
            </a:r>
            <a:endParaRPr lang="en-US" altLang="zh-CN" sz="1400" i="1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 i="1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400" i="1">
                <a:latin typeface="+mn-ea"/>
              </a:rPr>
              <a:t>Reduse hook: skk </a:t>
            </a:r>
            <a:r>
              <a:rPr lang="en-US" altLang="zh-CN" sz="1400" i="1">
                <a:solidFill>
                  <a:srgbClr val="FF0000"/>
                </a:solidFill>
                <a:latin typeface="+mn-ea"/>
              </a:rPr>
              <a:t>--filter-trace-skb (567 hooks)</a:t>
            </a:r>
            <a:endParaRPr lang="en-US" altLang="zh-CN" sz="1400" i="1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 i="1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400" i="1">
                <a:latin typeface="+mn-ea"/>
              </a:rPr>
              <a:t>filter condition: </a:t>
            </a:r>
            <a:r>
              <a:rPr lang="en-US" altLang="zh-CN" sz="1200" i="1">
                <a:latin typeface="+mn-ea"/>
              </a:rPr>
              <a:t>skk </a:t>
            </a:r>
            <a:r>
              <a:rPr lang="en-US" altLang="zh-CN" sz="1200" i="1">
                <a:solidFill>
                  <a:srgbClr val="FF0000"/>
                </a:solidFill>
                <a:latin typeface="+mn-ea"/>
              </a:rPr>
              <a:t>--filter-trace-skb --filter-trace-sk --filter-addr &lt;IP&gt; --filter-port &lt;port&gt; --filter-protocol udp</a:t>
            </a:r>
            <a:endParaRPr lang="en-US" altLang="zh-CN" sz="1200" i="1">
              <a:solidFill>
                <a:srgbClr val="FF0000"/>
              </a:solidFill>
              <a:latin typeface="+mn-ea"/>
            </a:endParaRPr>
          </a:p>
          <a:p>
            <a:r>
              <a:rPr lang="zh-CN" altLang="en-US" sz="1400" b="1">
                <a:latin typeface="+mn-ea"/>
              </a:rPr>
              <a:t>性能监测：</a:t>
            </a:r>
            <a:endParaRPr lang="en-US" altLang="zh-CN" sz="1400" b="1">
              <a:latin typeface="+mn-ea"/>
            </a:endParaRPr>
          </a:p>
          <a:p>
            <a:r>
              <a:rPr lang="en-US" altLang="zh-CN" sz="1400" i="1">
                <a:latin typeface="+mn-ea"/>
              </a:rPr>
              <a:t>    client: </a:t>
            </a:r>
            <a:r>
              <a:rPr lang="pt-BR" altLang="zh-CN" sz="1400" i="1">
                <a:latin typeface="+mn-ea"/>
              </a:rPr>
              <a:t>netperf -t UDP_STREAM -H 70.182.132.146 -p 12001 -l 300 -- -m 64 -R 1&amp;</a:t>
            </a:r>
            <a:endParaRPr lang="pt-BR" altLang="zh-CN" sz="1400" i="1">
              <a:latin typeface="+mn-ea"/>
            </a:endParaRPr>
          </a:p>
          <a:p>
            <a:r>
              <a:rPr lang="pt-BR" altLang="zh-CN" sz="1400" i="1">
                <a:latin typeface="+mn-ea"/>
              </a:rPr>
              <a:t>    server: netserver -p 12001</a:t>
            </a:r>
            <a:endParaRPr lang="zh-CN" altLang="en-US" sz="1400" i="1"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1132946" y="32820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57176" y="2576945"/>
            <a:ext cx="2416679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>
                <a:latin typeface="+mn-ea"/>
              </a:rPr>
              <a:t>在观测点数量较多，网络速率较大场景下，其带宽受 </a:t>
            </a:r>
            <a:r>
              <a:rPr lang="en-US" altLang="zh-CN" sz="1600" i="1">
                <a:latin typeface="+mn-ea"/>
              </a:rPr>
              <a:t>hook </a:t>
            </a:r>
            <a:r>
              <a:rPr lang="zh-CN" altLang="en-US" sz="1600" i="1">
                <a:latin typeface="+mn-ea"/>
              </a:rPr>
              <a:t>点数量和过滤条件影响较大。在执行过滤时，精准的匹配过滤点和添加过滤条件有利于降低对性能的影响。在</a:t>
            </a:r>
            <a:r>
              <a:rPr lang="en-US" altLang="zh-CN" sz="1600" i="1">
                <a:latin typeface="+mn-ea"/>
              </a:rPr>
              <a:t>hook</a:t>
            </a:r>
            <a:r>
              <a:rPr lang="zh-CN" altLang="en-US" sz="1600" i="1">
                <a:latin typeface="+mn-ea"/>
              </a:rPr>
              <a:t>点数量低于 </a:t>
            </a:r>
            <a:r>
              <a:rPr lang="en-US" altLang="zh-CN" sz="1600" i="1">
                <a:latin typeface="+mn-ea"/>
              </a:rPr>
              <a:t>10 </a:t>
            </a:r>
            <a:r>
              <a:rPr lang="zh-CN" altLang="en-US" sz="1600" i="1">
                <a:latin typeface="+mn-ea"/>
              </a:rPr>
              <a:t>个以内，其性能下降在 </a:t>
            </a:r>
            <a:r>
              <a:rPr lang="en-US" altLang="zh-CN" sz="1600" i="1">
                <a:latin typeface="+mn-ea"/>
              </a:rPr>
              <a:t>10%</a:t>
            </a:r>
            <a:r>
              <a:rPr lang="zh-CN" altLang="en-US" sz="1600" i="1">
                <a:latin typeface="+mn-ea"/>
              </a:rPr>
              <a:t>以内。</a:t>
            </a:r>
            <a:endParaRPr lang="zh-CN" altLang="en-US" sz="1600" i="1">
              <a:latin typeface="+mn-ea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0" y="3063810"/>
          <a:ext cx="4971861" cy="317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5028518" y="35002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111851" y="1467045"/>
            <a:ext cx="9946766" cy="690745"/>
          </a:xfrm>
          <a:prstGeom prst="roundRect">
            <a:avLst/>
          </a:prstGeom>
          <a:solidFill>
            <a:srgbClr val="CAEAFD">
              <a:alpha val="40000"/>
            </a:srgbClr>
          </a:solidFill>
          <a:ln>
            <a:solidFill>
              <a:srgbClr val="CAE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3"/>
          <p:cNvSpPr txBox="1"/>
          <p:nvPr/>
        </p:nvSpPr>
        <p:spPr>
          <a:xfrm>
            <a:off x="1133382" y="812166"/>
            <a:ext cx="3438618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Ebpf</a:t>
            </a:r>
            <a:r>
              <a:rPr lang="zh-CN" altLang="en-US" sz="2700" b="1"/>
              <a:t>：可观测利器</a:t>
            </a:r>
            <a:endParaRPr lang="zh-CN" altLang="en-US" sz="2700" b="1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33383" y="1547136"/>
            <a:ext cx="9936000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提供动态、安全和非侵入式的内核编程方案，可实现高效的网络处理、观测、跟踪和安全性。</a:t>
            </a:r>
            <a:endParaRPr lang="en-US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2206723"/>
            <a:ext cx="7582958" cy="38391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6273225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/>
              <a:t>source:</a:t>
            </a:r>
            <a:endParaRPr lang="en-US" altLang="zh-CN" sz="1600" i="1"/>
          </a:p>
          <a:p>
            <a:r>
              <a:rPr lang="en-US" altLang="zh-CN" sz="1600" i="1"/>
              <a:t>https://ebpf.io/what-is-ebpf/#ebpfs-impact-on-the-linux-kernel</a:t>
            </a:r>
            <a:endParaRPr lang="zh-CN" altLang="en-US" sz="16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3383" y="1547136"/>
            <a:ext cx="993600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当前网络诊断工具的局限性</a:t>
            </a:r>
            <a:endParaRPr lang="en-US" altLang="zh-CN" sz="2000" b="1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+mn-ea"/>
              </a:rPr>
              <a:t>tcpdump</a:t>
            </a:r>
            <a:endParaRPr lang="en-US" altLang="zh-CN" sz="16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latin typeface="+mn-ea"/>
              </a:rPr>
              <a:t>	</a:t>
            </a:r>
            <a:r>
              <a:rPr lang="zh-CN" altLang="en-US" sz="1600">
                <a:latin typeface="+mn-ea"/>
              </a:rPr>
              <a:t>仅在链路层捕获数据包，无法有效定位内核协议栈中的问题，如常规的内核数据包丢失等。</a:t>
            </a:r>
            <a:endParaRPr lang="en-US" altLang="zh-CN" sz="16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+mn-ea"/>
              </a:rPr>
              <a:t>Nettrace</a:t>
            </a:r>
            <a:endParaRPr lang="en-US" altLang="zh-CN" sz="16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latin typeface="+mn-ea"/>
              </a:rPr>
              <a:t>	</a:t>
            </a:r>
            <a:r>
              <a:rPr lang="zh-CN" altLang="en-US" sz="1600">
                <a:latin typeface="+mn-ea"/>
              </a:rPr>
              <a:t>功能覆盖比较全面，但由于其向下兼容和数据处理繁琐，网络负载较高场景无法使用。</a:t>
            </a:r>
            <a:endParaRPr lang="en-US" altLang="zh-CN" sz="16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+mn-ea"/>
              </a:rPr>
              <a:t>BCC</a:t>
            </a:r>
            <a:endParaRPr lang="en-US" altLang="zh-CN" sz="16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latin typeface="+mn-ea"/>
              </a:rPr>
              <a:t>	</a:t>
            </a:r>
            <a:r>
              <a:rPr lang="zh-CN" altLang="en-US" sz="1600">
                <a:latin typeface="+mn-ea"/>
              </a:rPr>
              <a:t>功能单一，需要开发者根据需求临时编写 </a:t>
            </a:r>
            <a:r>
              <a:rPr lang="en-US" altLang="zh-CN" sz="1600">
                <a:latin typeface="+mn-ea"/>
              </a:rPr>
              <a:t>BCC </a:t>
            </a:r>
            <a:r>
              <a:rPr lang="zh-CN" altLang="en-US" sz="1600">
                <a:latin typeface="+mn-ea"/>
              </a:rPr>
              <a:t>代码，效率较低，且要求对内核有所了解。</a:t>
            </a:r>
            <a:endParaRPr lang="en-US" altLang="zh-CN" sz="16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+mn-ea"/>
              </a:rPr>
              <a:t>dropwatch</a:t>
            </a:r>
            <a:endParaRPr lang="en-US" altLang="zh-CN" sz="16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latin typeface="+mn-ea"/>
              </a:rPr>
              <a:t>	</a:t>
            </a:r>
            <a:r>
              <a:rPr lang="zh-CN" altLang="en-US" sz="1600">
                <a:latin typeface="+mn-ea"/>
              </a:rPr>
              <a:t>功能单一，仅能查看网络丢包问题，无法得到丢包原因和解决方案。</a:t>
            </a:r>
            <a:endParaRPr lang="en-US" altLang="zh-CN" sz="1600">
              <a:latin typeface="+mn-ea"/>
            </a:endParaRPr>
          </a:p>
        </p:txBody>
      </p:sp>
      <p:sp>
        <p:nvSpPr>
          <p:cNvPr id="13" name="标题 3"/>
          <p:cNvSpPr txBox="1"/>
          <p:nvPr/>
        </p:nvSpPr>
        <p:spPr>
          <a:xfrm>
            <a:off x="1133381" y="812166"/>
            <a:ext cx="3981543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/>
              <a:t>现有网络诊断工具的</a:t>
            </a:r>
            <a:r>
              <a:rPr lang="zh-CN" altLang="en-US" sz="2700" b="1">
                <a:solidFill>
                  <a:srgbClr val="FF0000"/>
                </a:solidFill>
              </a:rPr>
              <a:t>挑战</a:t>
            </a:r>
            <a:endParaRPr lang="zh-CN" altLang="en-US" sz="2700" b="1">
              <a:solidFill>
                <a:srgbClr val="FF0000"/>
              </a:solidFill>
            </a:endParaRPr>
          </a:p>
        </p:txBody>
      </p:sp>
      <p:pic>
        <p:nvPicPr>
          <p:cNvPr id="2" name="图片 1" descr="pwru 项目解析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9760" y="4301490"/>
            <a:ext cx="2682240" cy="2556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3383" y="1547136"/>
            <a:ext cx="993600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skk </a:t>
            </a:r>
            <a:r>
              <a:rPr lang="zh-CN" altLang="en-US" b="1"/>
              <a:t>是基于 </a:t>
            </a:r>
            <a:r>
              <a:rPr lang="en-US" altLang="zh-CN" b="1"/>
              <a:t>eBPF </a:t>
            </a:r>
            <a:r>
              <a:rPr lang="zh-CN" altLang="en-US" b="1"/>
              <a:t>开发的网络数据包诊断工具。提供了细粒度、灵活且多场景的网络数据包检测解决方案。</a:t>
            </a:r>
            <a:endParaRPr lang="en-US" altLang="zh-CN" b="1"/>
          </a:p>
          <a:p>
            <a:pPr>
              <a:lnSpc>
                <a:spcPct val="150000"/>
              </a:lnSpc>
            </a:pPr>
            <a:endParaRPr lang="en-US" altLang="zh-CN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</a:rPr>
              <a:t>灵活性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	</a:t>
            </a:r>
            <a:r>
              <a:rPr lang="zh-CN" altLang="en-US">
                <a:latin typeface="+mn-ea"/>
              </a:rPr>
              <a:t>提供 </a:t>
            </a:r>
            <a:r>
              <a:rPr lang="en-US" altLang="zh-CN">
                <a:latin typeface="+mn-ea"/>
              </a:rPr>
              <a:t>pcap </a:t>
            </a:r>
            <a:r>
              <a:rPr lang="zh-CN" altLang="en-US">
                <a:latin typeface="+mn-ea"/>
              </a:rPr>
              <a:t>和 </a:t>
            </a:r>
            <a:r>
              <a:rPr lang="en-US" altLang="zh-CN">
                <a:latin typeface="+mn-ea"/>
              </a:rPr>
              <a:t>go regexp</a:t>
            </a:r>
            <a:r>
              <a:rPr lang="zh-CN" altLang="en-US">
                <a:latin typeface="+mn-ea"/>
              </a:rPr>
              <a:t> 高级过滤，用户可构造复杂的过滤条件</a:t>
            </a:r>
            <a:endParaRPr lang="en-US" altLang="zh-CN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</a:rPr>
              <a:t>易用性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	</a:t>
            </a:r>
            <a:r>
              <a:rPr lang="zh-CN" altLang="en-US">
                <a:latin typeface="+mn-ea"/>
              </a:rPr>
              <a:t>提供 </a:t>
            </a:r>
            <a:r>
              <a:rPr lang="en-US" altLang="zh-CN">
                <a:latin typeface="+mn-ea"/>
              </a:rPr>
              <a:t>sock/sk_buff/tcp/iptables </a:t>
            </a:r>
            <a:r>
              <a:rPr lang="zh-CN" altLang="en-US">
                <a:latin typeface="+mn-ea"/>
              </a:rPr>
              <a:t>多模式追踪，简化用户操作</a:t>
            </a:r>
            <a:endParaRPr lang="en-US" altLang="zh-CN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</a:rPr>
              <a:t>多场景</a:t>
            </a:r>
            <a:endParaRPr lang="zh-CN" altLang="en-US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   	</a:t>
            </a:r>
            <a:r>
              <a:rPr lang="zh-CN" altLang="en-US">
                <a:latin typeface="+mn-ea"/>
              </a:rPr>
              <a:t>可应用于网络连接异常、网络配置、防火墙、网络丢包、网络延迟诊断等</a:t>
            </a:r>
            <a:endParaRPr lang="zh-CN" altLang="en-US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</a:rPr>
              <a:t>高性能</a:t>
            </a:r>
            <a:endParaRPr lang="zh-CN" altLang="en-US">
              <a:latin typeface="+mn-ea"/>
            </a:endParaRPr>
          </a:p>
          <a:p>
            <a:pPr lvl="1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+mn-ea"/>
              </a:rPr>
              <a:t>TCP </a:t>
            </a:r>
            <a:r>
              <a:rPr lang="zh-CN" altLang="en-US">
                <a:latin typeface="+mn-ea"/>
              </a:rPr>
              <a:t>和</a:t>
            </a:r>
            <a:r>
              <a:rPr lang="en-US" altLang="zh-CN">
                <a:latin typeface="+mn-ea"/>
              </a:rPr>
              <a:t> UDP benchmark </a:t>
            </a:r>
            <a:r>
              <a:rPr lang="zh-CN" altLang="en-US">
                <a:latin typeface="+mn-ea"/>
              </a:rPr>
              <a:t>场景，系统带宽波动在</a:t>
            </a:r>
            <a:r>
              <a:rPr lang="en-US" altLang="zh-CN">
                <a:latin typeface="+mn-ea"/>
              </a:rPr>
              <a:t> 10 % </a:t>
            </a:r>
            <a:r>
              <a:rPr lang="zh-CN" altLang="en-US">
                <a:latin typeface="+mn-ea"/>
              </a:rPr>
              <a:t>以内。</a:t>
            </a:r>
            <a:r>
              <a:rPr lang="en-US" altLang="zh-CN">
                <a:latin typeface="+mn-ea"/>
              </a:rPr>
              <a:t>CPU</a:t>
            </a:r>
            <a:r>
              <a:rPr lang="zh-CN" altLang="en-US">
                <a:latin typeface="+mn-ea"/>
              </a:rPr>
              <a:t>利用率控制在</a:t>
            </a:r>
            <a:r>
              <a:rPr lang="en-US" altLang="zh-CN">
                <a:latin typeface="+mn-ea"/>
              </a:rPr>
              <a:t> 10% </a:t>
            </a:r>
            <a:r>
              <a:rPr lang="zh-CN" altLang="en-US">
                <a:latin typeface="+mn-ea"/>
              </a:rPr>
              <a:t>以内。</a:t>
            </a:r>
            <a:r>
              <a:rPr lang="en-US" altLang="zh-CN">
                <a:latin typeface="+mn-ea"/>
              </a:rPr>
              <a:t> </a:t>
            </a:r>
            <a:endParaRPr lang="en-US" altLang="zh-CN">
              <a:latin typeface="+mn-ea"/>
            </a:endParaRPr>
          </a:p>
        </p:txBody>
      </p:sp>
      <p:sp>
        <p:nvSpPr>
          <p:cNvPr id="5" name="标题 3"/>
          <p:cNvSpPr txBox="1"/>
          <p:nvPr/>
        </p:nvSpPr>
        <p:spPr>
          <a:xfrm>
            <a:off x="1133381" y="812166"/>
            <a:ext cx="3981543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</a:t>
            </a:r>
            <a:r>
              <a:rPr lang="zh-CN" altLang="en-US" sz="2700" b="1">
                <a:solidFill>
                  <a:srgbClr val="FF0000"/>
                </a:solidFill>
              </a:rPr>
              <a:t>技术优势</a:t>
            </a:r>
            <a:endParaRPr lang="zh-CN" altLang="en-US" sz="2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3383" y="1547136"/>
            <a:ext cx="99360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>
              <a:latin typeface="+mn-ea"/>
            </a:endParaRPr>
          </a:p>
        </p:txBody>
      </p:sp>
      <p:sp>
        <p:nvSpPr>
          <p:cNvPr id="5" name="标题 3"/>
          <p:cNvSpPr txBox="1"/>
          <p:nvPr/>
        </p:nvSpPr>
        <p:spPr>
          <a:xfrm>
            <a:off x="1133381" y="812166"/>
            <a:ext cx="3981543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工具整体架构</a:t>
            </a:r>
            <a:endParaRPr lang="zh-CN" altLang="en-US" sz="27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7" y="1424088"/>
            <a:ext cx="7924800" cy="53242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66" y="1547136"/>
            <a:ext cx="2979922" cy="2208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3383" y="1353286"/>
            <a:ext cx="9936000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+mn-ea"/>
              </a:rPr>
              <a:t>SKK </a:t>
            </a:r>
            <a:r>
              <a:rPr lang="zh-CN" altLang="en-US" b="1">
                <a:latin typeface="+mn-ea"/>
              </a:rPr>
              <a:t>支持 </a:t>
            </a:r>
            <a:r>
              <a:rPr lang="en-US" altLang="zh-CN" b="1">
                <a:latin typeface="+mn-ea"/>
              </a:rPr>
              <a:t>parameters</a:t>
            </a:r>
            <a:r>
              <a:rPr lang="zh-CN" altLang="en-US" b="1">
                <a:latin typeface="+mn-ea"/>
              </a:rPr>
              <a:t> 、</a:t>
            </a:r>
            <a:r>
              <a:rPr lang="en-US" altLang="zh-CN" b="1">
                <a:latin typeface="+mn-ea"/>
              </a:rPr>
              <a:t>pcap-filter </a:t>
            </a:r>
            <a:r>
              <a:rPr lang="zh-CN" altLang="en-US" b="1">
                <a:latin typeface="+mn-ea"/>
              </a:rPr>
              <a:t>和 </a:t>
            </a:r>
            <a:r>
              <a:rPr lang="en-US" altLang="zh-CN" b="1">
                <a:latin typeface="+mn-ea"/>
              </a:rPr>
              <a:t>go regexp filter </a:t>
            </a:r>
            <a:r>
              <a:rPr lang="zh-CN" altLang="en-US" b="1">
                <a:latin typeface="+mn-ea"/>
              </a:rPr>
              <a:t>模式。支持细颗粒度和模糊过滤。 </a:t>
            </a:r>
            <a:endParaRPr lang="en-US" altLang="zh-CN">
              <a:latin typeface="+mn-ea"/>
            </a:endParaRPr>
          </a:p>
        </p:txBody>
      </p:sp>
      <p:sp>
        <p:nvSpPr>
          <p:cNvPr id="5" name="标题 3"/>
          <p:cNvSpPr txBox="1"/>
          <p:nvPr/>
        </p:nvSpPr>
        <p:spPr>
          <a:xfrm>
            <a:off x="1133381" y="812166"/>
            <a:ext cx="3981543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工具特性 </a:t>
            </a:r>
            <a:r>
              <a:rPr lang="en-US" altLang="zh-CN" sz="2700" b="1"/>
              <a:t>- </a:t>
            </a:r>
            <a:r>
              <a:rPr lang="zh-CN" altLang="en-US" sz="2700" b="1"/>
              <a:t>赛题一</a:t>
            </a:r>
            <a:endParaRPr lang="en-US" altLang="zh-CN" sz="2800" b="1">
              <a:latin typeface="+mn-ea"/>
            </a:endParaRPr>
          </a:p>
          <a:p>
            <a:endParaRPr lang="zh-CN" altLang="en-US" sz="2700" b="1"/>
          </a:p>
        </p:txBody>
      </p:sp>
      <p:sp>
        <p:nvSpPr>
          <p:cNvPr id="12" name="矩形 11"/>
          <p:cNvSpPr/>
          <p:nvPr/>
        </p:nvSpPr>
        <p:spPr>
          <a:xfrm>
            <a:off x="6095770" y="5106031"/>
            <a:ext cx="50768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/>
              <a:t>skk --filter-trace-skb </a:t>
            </a:r>
            <a:r>
              <a:rPr lang="zh-CN" altLang="en-US" i="1">
                <a:solidFill>
                  <a:srgbClr val="FF0000"/>
                </a:solidFill>
              </a:rPr>
              <a:t>"src host </a:t>
            </a:r>
            <a:r>
              <a:rPr lang="en-US" altLang="zh-CN" i="1">
                <a:solidFill>
                  <a:srgbClr val="FF0000"/>
                </a:solidFill>
              </a:rPr>
              <a:t>192.168.147.17</a:t>
            </a:r>
            <a:r>
              <a:rPr lang="zh-CN" altLang="en-US" i="1">
                <a:solidFill>
                  <a:srgbClr val="FF0000"/>
                </a:solidFill>
              </a:rPr>
              <a:t>7 and dst 192.168.30.1 and tcp and dst port 80"</a:t>
            </a:r>
            <a:endParaRPr lang="zh-CN" altLang="en-US" i="1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5770" y="3538317"/>
            <a:ext cx="511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/>
              <a:t>skk --filter-trace-skb </a:t>
            </a:r>
            <a:r>
              <a:rPr lang="zh-CN" altLang="en-US" i="1">
                <a:solidFill>
                  <a:srgbClr val="FF0000"/>
                </a:solidFill>
              </a:rPr>
              <a:t>--filter-skb-func=".*(tcp|udp).*"</a:t>
            </a:r>
            <a:endParaRPr lang="zh-CN" altLang="en-US" i="1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7" y="2024859"/>
            <a:ext cx="4901953" cy="47159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8550"/>
            <a:ext cx="5746115" cy="10217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5770" y="1852392"/>
            <a:ext cx="481393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i="1"/>
              <a:t>skk --filter-trace-skb </a:t>
            </a:r>
            <a:r>
              <a:rPr lang="zh-CN" altLang="en-US" i="1">
                <a:solidFill>
                  <a:srgbClr val="FF0000"/>
                </a:solidFill>
              </a:rPr>
              <a:t>--filter-skb-func="tcp_v4_rcv"</a:t>
            </a:r>
            <a:endParaRPr lang="zh-CN" altLang="en-US" i="1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83025"/>
            <a:ext cx="5933440" cy="1097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51195"/>
            <a:ext cx="5934075" cy="887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3383" y="1548866"/>
            <a:ext cx="99360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+mn-ea"/>
              </a:rPr>
              <a:t>提供 </a:t>
            </a:r>
            <a:r>
              <a:rPr lang="en-US" altLang="zh-CN" b="1">
                <a:latin typeface="+mn-ea"/>
              </a:rPr>
              <a:t>sock/sk_buff/tcp/iptables/tc/xdp </a:t>
            </a:r>
            <a:r>
              <a:rPr lang="zh-CN" altLang="en-US" b="1">
                <a:latin typeface="+mn-ea"/>
              </a:rPr>
              <a:t>等多模式追踪，简化用户操作</a:t>
            </a:r>
            <a:endParaRPr lang="en-US" altLang="zh-CN" b="1">
              <a:latin typeface="+mn-ea"/>
            </a:endParaRPr>
          </a:p>
        </p:txBody>
      </p:sp>
      <p:sp>
        <p:nvSpPr>
          <p:cNvPr id="5" name="标题 3"/>
          <p:cNvSpPr txBox="1"/>
          <p:nvPr/>
        </p:nvSpPr>
        <p:spPr>
          <a:xfrm>
            <a:off x="1133381" y="812166"/>
            <a:ext cx="3981543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工具特性 </a:t>
            </a:r>
            <a:r>
              <a:rPr lang="en-US" altLang="zh-CN" sz="2700" b="1"/>
              <a:t>- </a:t>
            </a:r>
            <a:r>
              <a:rPr lang="zh-CN" altLang="en-US" sz="2700" b="1"/>
              <a:t>赛题一</a:t>
            </a:r>
            <a:endParaRPr lang="en-US" altLang="zh-CN" sz="2800" b="1">
              <a:latin typeface="+mn-ea"/>
            </a:endParaRPr>
          </a:p>
          <a:p>
            <a:endParaRPr lang="zh-CN" altLang="en-US" sz="27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638161"/>
            <a:ext cx="6995358" cy="348209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20213" y="2165467"/>
            <a:ext cx="40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+mn-ea"/>
              </a:rPr>
              <a:t>针对涉及 </a:t>
            </a:r>
            <a:r>
              <a:rPr lang="en-US" altLang="zh-CN" b="1">
                <a:latin typeface="+mn-ea"/>
              </a:rPr>
              <a:t>sock </a:t>
            </a:r>
            <a:r>
              <a:rPr lang="zh-CN" altLang="en-US" b="1">
                <a:latin typeface="+mn-ea"/>
              </a:rPr>
              <a:t>和 </a:t>
            </a:r>
            <a:r>
              <a:rPr lang="en-US" altLang="zh-CN" b="1">
                <a:latin typeface="+mn-ea"/>
              </a:rPr>
              <a:t>sk_buff </a:t>
            </a:r>
            <a:r>
              <a:rPr lang="zh-CN" altLang="en-US" b="1">
                <a:latin typeface="+mn-ea"/>
              </a:rPr>
              <a:t>参数的函数进行 </a:t>
            </a:r>
            <a:r>
              <a:rPr lang="en-US" altLang="zh-CN" b="1">
                <a:latin typeface="+mn-ea"/>
              </a:rPr>
              <a:t>hook</a:t>
            </a:r>
            <a:r>
              <a:rPr lang="zh-CN" altLang="en-US" b="1">
                <a:latin typeface="+mn-ea"/>
              </a:rPr>
              <a:t>。</a:t>
            </a:r>
            <a:endParaRPr lang="zh-CN" altLang="en-US" b="1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44970" y="4741545"/>
            <a:ext cx="406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+mn-ea"/>
              </a:rPr>
              <a:t>skk –filter-trace-skb</a:t>
            </a:r>
            <a:endParaRPr lang="zh-CN" altLang="en-US" i="1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0205" y="2967990"/>
            <a:ext cx="406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+mn-ea"/>
              </a:rPr>
              <a:t>skk --filter-trace-sk</a:t>
            </a:r>
            <a:endParaRPr lang="zh-CN" altLang="en-US" i="1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55" y="5109845"/>
            <a:ext cx="5294630" cy="1083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55" y="3336290"/>
            <a:ext cx="5271135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3981543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工具特性 </a:t>
            </a:r>
            <a:r>
              <a:rPr lang="en-US" altLang="zh-CN" sz="2700" b="1"/>
              <a:t>-</a:t>
            </a:r>
            <a:r>
              <a:rPr lang="zh-CN" altLang="en-US" sz="2700" b="1"/>
              <a:t>赛题二</a:t>
            </a:r>
            <a:endParaRPr lang="en-US" altLang="zh-CN" sz="2800" b="1">
              <a:latin typeface="+mn-ea"/>
            </a:endParaRPr>
          </a:p>
          <a:p>
            <a:endParaRPr lang="zh-CN" altLang="en-US" sz="27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276556"/>
            <a:ext cx="6467475" cy="55814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787" y="1482183"/>
            <a:ext cx="46019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提供 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</a:rPr>
              <a:t>--filter-trace-tcp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支持对 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</a:rPr>
              <a:t>tcp socket lifetime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的中的建立、断开、持续时间进行观测。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5935515"/>
            <a:ext cx="6685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>
                <a:latin typeface="宋体" panose="02010600030101010101" pitchFamily="2" charset="-122"/>
                <a:ea typeface="宋体" panose="02010600030101010101" pitchFamily="2" charset="-122"/>
              </a:rPr>
              <a:t>捕获的数据信息包括： </a:t>
            </a:r>
            <a:r>
              <a:rPr lang="en-US" altLang="zh-CN" sz="1200" i="1">
                <a:latin typeface="宋体" panose="02010600030101010101" pitchFamily="2" charset="-122"/>
                <a:ea typeface="宋体" panose="02010600030101010101" pitchFamily="2" charset="-122"/>
              </a:rPr>
              <a:t>mark/iface/proto/mut/len/pkt_type/tuple/rx/tx/lifetime/srtt/retrains/sk_mark/cong…</a:t>
            </a:r>
            <a:endParaRPr lang="zh-CN" altLang="en-US" sz="1200" i="1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756" y="3617405"/>
            <a:ext cx="460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提供 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</a:rPr>
              <a:t>--filter-trace-tcp-lifetime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支持对 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</a:rPr>
              <a:t>tcp </a:t>
            </a:r>
            <a:r>
              <a:rPr lang="en-US" altLang="zh-CN" b="1" i="1">
                <a:latin typeface="宋体" panose="02010600030101010101" pitchFamily="2" charset="-122"/>
              </a:rPr>
              <a:t>persistent connection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进行追踪，捕获观测数据。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2432050"/>
            <a:ext cx="5146675" cy="1185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4692650"/>
            <a:ext cx="6034405" cy="1078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133383" y="1246909"/>
            <a:ext cx="9936000" cy="8312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/>
          <p:nvPr/>
        </p:nvSpPr>
        <p:spPr>
          <a:xfrm>
            <a:off x="1133381" y="812166"/>
            <a:ext cx="3981543" cy="502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/>
              <a:t>SKK </a:t>
            </a:r>
            <a:r>
              <a:rPr lang="zh-CN" altLang="en-US" sz="2700" b="1"/>
              <a:t>工具特性 </a:t>
            </a:r>
            <a:r>
              <a:rPr lang="en-US" altLang="zh-CN" sz="2700" b="1"/>
              <a:t>- </a:t>
            </a:r>
            <a:r>
              <a:rPr lang="zh-CN" altLang="en-US" sz="2700" b="1"/>
              <a:t>赛题二</a:t>
            </a:r>
            <a:endParaRPr lang="en-US" altLang="zh-CN" sz="2800" b="1">
              <a:latin typeface="+mn-ea"/>
            </a:endParaRPr>
          </a:p>
          <a:p>
            <a:endParaRPr lang="zh-CN" altLang="en-US" sz="2700" b="1"/>
          </a:p>
        </p:txBody>
      </p:sp>
      <p:sp>
        <p:nvSpPr>
          <p:cNvPr id="7" name="文本框 6"/>
          <p:cNvSpPr txBox="1"/>
          <p:nvPr/>
        </p:nvSpPr>
        <p:spPr>
          <a:xfrm>
            <a:off x="1122617" y="1635853"/>
            <a:ext cx="46019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提供 </a:t>
            </a:r>
            <a:r>
              <a:rPr lang="en-US" altLang="zh-CN" b="1" i="1">
                <a:latin typeface="宋体" panose="02010600030101010101" pitchFamily="2" charset="-122"/>
              </a:rPr>
              <a:t>--filter-trace-iptables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支持对 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</a:rPr>
              <a:t>iptables event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进行追踪，捕获观测数据。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i="1">
                <a:latin typeface="宋体" panose="02010600030101010101" pitchFamily="2" charset="-122"/>
                <a:ea typeface="宋体" panose="02010600030101010101" pitchFamily="2" charset="-122"/>
              </a:rPr>
              <a:t>主要观测函数为 </a:t>
            </a:r>
            <a:r>
              <a:rPr lang="en-US" altLang="zh-CN" sz="1400" i="1">
                <a:latin typeface="宋体" panose="02010600030101010101" pitchFamily="2" charset="-122"/>
                <a:ea typeface="宋体" panose="02010600030101010101" pitchFamily="2" charset="-122"/>
              </a:rPr>
              <a:t>ipt_do_tqable,</a:t>
            </a:r>
            <a:r>
              <a:rPr lang="zh-CN" altLang="en-US" sz="1400" i="1">
                <a:latin typeface="宋体" panose="02010600030101010101" pitchFamily="2" charset="-122"/>
                <a:ea typeface="宋体" panose="02010600030101010101" pitchFamily="2" charset="-122"/>
              </a:rPr>
              <a:t>负责对数据包进行过滤、转发、修改等操作</a:t>
            </a:r>
            <a:endParaRPr lang="zh-CN" altLang="en-US" sz="14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3381" y="3316715"/>
            <a:ext cx="4601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latin typeface="+mn-ea"/>
              </a:rPr>
              <a:t>skk </a:t>
            </a:r>
            <a:r>
              <a:rPr lang="en-US" altLang="zh-CN" sz="1600" i="1">
                <a:solidFill>
                  <a:srgbClr val="FF0000"/>
                </a:solidFill>
                <a:latin typeface="+mn-ea"/>
              </a:rPr>
              <a:t>--filter-trace-iptables </a:t>
            </a:r>
            <a:r>
              <a:rPr lang="en-US" altLang="zh-CN" sz="1600" i="1">
                <a:solidFill>
                  <a:srgbClr val="00B050"/>
                </a:solidFill>
                <a:latin typeface="+mn-ea"/>
              </a:rPr>
              <a:t>--output-iptables</a:t>
            </a:r>
            <a:r>
              <a:rPr lang="en-US" altLang="zh-CN" sz="1600" i="1">
                <a:latin typeface="+mn-ea"/>
              </a:rPr>
              <a:t> --timestamp relative</a:t>
            </a:r>
            <a:endParaRPr lang="zh-CN" altLang="en-US" sz="1600" i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195" y="5953805"/>
            <a:ext cx="668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>
                <a:latin typeface="宋体" panose="02010600030101010101" pitchFamily="2" charset="-122"/>
                <a:ea typeface="宋体" panose="02010600030101010101" pitchFamily="2" charset="-122"/>
              </a:rPr>
              <a:t>捕获的数据信息包括： </a:t>
            </a:r>
            <a:endParaRPr lang="en-US" altLang="zh-CN" sz="1400" b="1" i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i="1">
                <a:latin typeface="宋体" panose="02010600030101010101" pitchFamily="2" charset="-122"/>
                <a:ea typeface="宋体" panose="02010600030101010101" pitchFamily="2" charset="-122"/>
              </a:rPr>
              <a:t>pf/table/hook/verdict/cost </a:t>
            </a:r>
            <a:r>
              <a:rPr lang="en-US" altLang="zh-CN" sz="1200" i="1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200" i="1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02" y="1434257"/>
            <a:ext cx="5341295" cy="43496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85827" y="5783949"/>
            <a:ext cx="506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/>
              <a:t>图：发送给当前主机流量以及使用过滤表规则进行转发的流量</a:t>
            </a:r>
            <a:endParaRPr lang="zh-CN" altLang="en-US" sz="1400" b="1" i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91" y="4188267"/>
            <a:ext cx="5538968" cy="128358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Tk1NmY3MWYwMTg5ZDQ5NTVkZTFmOGYzMjY5NjE1MmUifQ=="/>
  <p:tag name="commondata" val="eyJoZGlkIjoiY2UzYjAyZTYxNmRjMTNjYjEzOGVmNDBjYjVlZWE4YT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4689</Words>
  <Application>WPS 演示</Application>
  <PresentationFormat>宽屏</PresentationFormat>
  <Paragraphs>209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思源黑体 CN Bold</vt:lpstr>
      <vt:lpstr>黑体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zhangying</dc:creator>
  <cp:lastModifiedBy>WPS_1694875909</cp:lastModifiedBy>
  <cp:revision>142</cp:revision>
  <dcterms:created xsi:type="dcterms:W3CDTF">2023-12-07T02:27:00Z</dcterms:created>
  <dcterms:modified xsi:type="dcterms:W3CDTF">2024-04-23T15:57:04Z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FFF72F6787E384D59D2D71658FBEE279_43</vt:lpwstr>
  </property>
</Properties>
</file>