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2" r:id="rId3"/>
    <p:sldId id="301" r:id="rId4"/>
    <p:sldId id="257" r:id="rId5"/>
    <p:sldId id="260" r:id="rId6"/>
    <p:sldId id="306" r:id="rId7"/>
    <p:sldId id="259" r:id="rId8"/>
    <p:sldId id="258" r:id="rId9"/>
    <p:sldId id="307" r:id="rId10"/>
    <p:sldId id="317" r:id="rId11"/>
    <p:sldId id="296" r:id="rId12"/>
    <p:sldId id="297" r:id="rId13"/>
    <p:sldId id="329" r:id="rId14"/>
    <p:sldId id="326" r:id="rId15"/>
    <p:sldId id="308" r:id="rId16"/>
    <p:sldId id="278" r:id="rId17"/>
    <p:sldId id="294" r:id="rId18"/>
    <p:sldId id="328" r:id="rId19"/>
    <p:sldId id="280" r:id="rId20"/>
    <p:sldId id="331" r:id="rId21"/>
    <p:sldId id="281" r:id="rId22"/>
    <p:sldId id="305" r:id="rId23"/>
    <p:sldId id="287" r:id="rId24"/>
    <p:sldId id="325" r:id="rId25"/>
    <p:sldId id="315" r:id="rId26"/>
    <p:sldId id="318" r:id="rId27"/>
    <p:sldId id="327" r:id="rId28"/>
    <p:sldId id="319" r:id="rId29"/>
    <p:sldId id="320" r:id="rId30"/>
    <p:sldId id="309" r:id="rId31"/>
    <p:sldId id="310" r:id="rId32"/>
    <p:sldId id="311" r:id="rId33"/>
    <p:sldId id="298" r:id="rId34"/>
    <p:sldId id="313" r:id="rId35"/>
    <p:sldId id="314" r:id="rId36"/>
    <p:sldId id="322" r:id="rId37"/>
    <p:sldId id="316" r:id="rId38"/>
    <p:sldId id="321" r:id="rId39"/>
    <p:sldId id="302" r:id="rId40"/>
    <p:sldId id="30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687" autoAdjust="0"/>
  </p:normalViewPr>
  <p:slideViewPr>
    <p:cSldViewPr snapToGrid="0">
      <p:cViewPr varScale="1">
        <p:scale>
          <a:sx n="98" d="100"/>
          <a:sy n="98" d="100"/>
        </p:scale>
        <p:origin x="1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15628580060735"/>
          <c:y val="8.4497757397460072E-2"/>
          <c:w val="0.83720362625480116"/>
          <c:h val="0.7241989913828274"/>
        </c:manualLayout>
      </c:layout>
      <c:lineChart>
        <c:grouping val="standard"/>
        <c:varyColors val="0"/>
        <c:ser>
          <c:idx val="0"/>
          <c:order val="0"/>
          <c:tx>
            <c:strRef>
              <c:f>Sheet1!$B$1</c:f>
              <c:strCache>
                <c:ptCount val="1"/>
                <c:pt idx="0">
                  <c:v>Coverage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Sheet1!$A$2:$A$12</c:f>
              <c:strCache>
                <c:ptCount val="11"/>
                <c:pt idx="0">
                  <c:v>[1,11)</c:v>
                </c:pt>
                <c:pt idx="1">
                  <c:v>[11,21)</c:v>
                </c:pt>
                <c:pt idx="2">
                  <c:v>[21,31)</c:v>
                </c:pt>
                <c:pt idx="3">
                  <c:v>[31,41)</c:v>
                </c:pt>
                <c:pt idx="4">
                  <c:v>[41,51)</c:v>
                </c:pt>
                <c:pt idx="5">
                  <c:v>[51,61)</c:v>
                </c:pt>
                <c:pt idx="6">
                  <c:v>[61,71)</c:v>
                </c:pt>
                <c:pt idx="7">
                  <c:v>[71,81)</c:v>
                </c:pt>
                <c:pt idx="8">
                  <c:v>[81,91)</c:v>
                </c:pt>
                <c:pt idx="9">
                  <c:v>[91,101)</c:v>
                </c:pt>
                <c:pt idx="10">
                  <c:v>[101,111)</c:v>
                </c:pt>
              </c:strCache>
            </c:strRef>
          </c:cat>
          <c:val>
            <c:numRef>
              <c:f>Sheet1!$B$2:$B$12</c:f>
              <c:numCache>
                <c:formatCode>General</c:formatCode>
                <c:ptCount val="11"/>
                <c:pt idx="0">
                  <c:v>0.65540540540540504</c:v>
                </c:pt>
                <c:pt idx="1">
                  <c:v>2.2044728434504699</c:v>
                </c:pt>
                <c:pt idx="2">
                  <c:v>4.4043478260869504</c:v>
                </c:pt>
                <c:pt idx="3">
                  <c:v>6.8582677165354298</c:v>
                </c:pt>
                <c:pt idx="4">
                  <c:v>10.507042253521099</c:v>
                </c:pt>
                <c:pt idx="5">
                  <c:v>14.078431372549</c:v>
                </c:pt>
                <c:pt idx="6">
                  <c:v>20.6428571428571</c:v>
                </c:pt>
                <c:pt idx="7">
                  <c:v>27.260869565217298</c:v>
                </c:pt>
                <c:pt idx="8">
                  <c:v>30.7777777777777</c:v>
                </c:pt>
                <c:pt idx="9">
                  <c:v>24.6</c:v>
                </c:pt>
                <c:pt idx="10">
                  <c:v>36.799999999999997</c:v>
                </c:pt>
              </c:numCache>
            </c:numRef>
          </c:val>
          <c:smooth val="0"/>
          <c:extLst>
            <c:ext xmlns:c16="http://schemas.microsoft.com/office/drawing/2014/chart" uri="{C3380CC4-5D6E-409C-BE32-E72D297353CC}">
              <c16:uniqueId val="{00000000-0C26-4045-88F4-7AAF9BB0A147}"/>
            </c:ext>
          </c:extLst>
        </c:ser>
        <c:ser>
          <c:idx val="1"/>
          <c:order val="1"/>
          <c:tx>
            <c:strRef>
              <c:f>Sheet1!$C$1</c:f>
              <c:strCache>
                <c:ptCount val="1"/>
                <c:pt idx="0">
                  <c:v>Coverage+RRM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Sheet1!$A$2:$A$12</c:f>
              <c:strCache>
                <c:ptCount val="11"/>
                <c:pt idx="0">
                  <c:v>[1,11)</c:v>
                </c:pt>
                <c:pt idx="1">
                  <c:v>[11,21)</c:v>
                </c:pt>
                <c:pt idx="2">
                  <c:v>[21,31)</c:v>
                </c:pt>
                <c:pt idx="3">
                  <c:v>[31,41)</c:v>
                </c:pt>
                <c:pt idx="4">
                  <c:v>[41,51)</c:v>
                </c:pt>
                <c:pt idx="5">
                  <c:v>[51,61)</c:v>
                </c:pt>
                <c:pt idx="6">
                  <c:v>[61,71)</c:v>
                </c:pt>
                <c:pt idx="7">
                  <c:v>[71,81)</c:v>
                </c:pt>
                <c:pt idx="8">
                  <c:v>[81,91)</c:v>
                </c:pt>
                <c:pt idx="9">
                  <c:v>[91,101)</c:v>
                </c:pt>
                <c:pt idx="10">
                  <c:v>[101,111)</c:v>
                </c:pt>
              </c:strCache>
            </c:strRef>
          </c:cat>
          <c:val>
            <c:numRef>
              <c:f>Sheet1!$C$2:$C$12</c:f>
              <c:numCache>
                <c:formatCode>General</c:formatCode>
                <c:ptCount val="11"/>
                <c:pt idx="0">
                  <c:v>0.77364864864864802</c:v>
                </c:pt>
                <c:pt idx="1">
                  <c:v>2.2747603833865799</c:v>
                </c:pt>
                <c:pt idx="2">
                  <c:v>4.1652173913043402</c:v>
                </c:pt>
                <c:pt idx="3">
                  <c:v>6.3228346456692899</c:v>
                </c:pt>
                <c:pt idx="4">
                  <c:v>10.014084507042201</c:v>
                </c:pt>
                <c:pt idx="5">
                  <c:v>11.9607843137254</c:v>
                </c:pt>
                <c:pt idx="6">
                  <c:v>18</c:v>
                </c:pt>
                <c:pt idx="7">
                  <c:v>21.9130434782608</c:v>
                </c:pt>
                <c:pt idx="8">
                  <c:v>22.2222222222222</c:v>
                </c:pt>
                <c:pt idx="9">
                  <c:v>18.2</c:v>
                </c:pt>
                <c:pt idx="10">
                  <c:v>29</c:v>
                </c:pt>
              </c:numCache>
            </c:numRef>
          </c:val>
          <c:smooth val="0"/>
          <c:extLst>
            <c:ext xmlns:c16="http://schemas.microsoft.com/office/drawing/2014/chart" uri="{C3380CC4-5D6E-409C-BE32-E72D297353CC}">
              <c16:uniqueId val="{00000001-0C26-4045-88F4-7AAF9BB0A147}"/>
            </c:ext>
          </c:extLst>
        </c:ser>
        <c:dLbls>
          <c:showLegendKey val="0"/>
          <c:showVal val="0"/>
          <c:showCatName val="0"/>
          <c:showSerName val="0"/>
          <c:showPercent val="0"/>
          <c:showBubbleSize val="0"/>
        </c:dLbls>
        <c:marker val="1"/>
        <c:smooth val="0"/>
        <c:axId val="101427744"/>
        <c:axId val="101429384"/>
      </c:lineChart>
      <c:catAx>
        <c:axId val="101427744"/>
        <c:scaling>
          <c:orientation val="minMax"/>
        </c:scaling>
        <c:delete val="0"/>
        <c:axPos val="b"/>
        <c:title>
          <c:tx>
            <c:rich>
              <a:bodyPr rot="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2400" dirty="0">
                    <a:solidFill>
                      <a:schemeClr val="tx1"/>
                    </a:solidFill>
                    <a:latin typeface="Times New Roman" panose="02020603050405020304" pitchFamily="18" charset="0"/>
                    <a:cs typeface="Times New Roman" panose="02020603050405020304" pitchFamily="18" charset="0"/>
                  </a:rPr>
                  <a:t>Length</a:t>
                </a:r>
                <a:r>
                  <a:rPr lang="en-US" altLang="ja-JP" sz="2400" baseline="0" dirty="0">
                    <a:solidFill>
                      <a:schemeClr val="tx1"/>
                    </a:solidFill>
                    <a:latin typeface="Times New Roman" panose="02020603050405020304" pitchFamily="18" charset="0"/>
                    <a:cs typeface="Times New Roman" panose="02020603050405020304" pitchFamily="18" charset="0"/>
                  </a:rPr>
                  <a:t> of Source Sentence</a:t>
                </a:r>
                <a:endParaRPr lang="en-US" altLang="ja-JP" sz="24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4605191492060944"/>
              <c:y val="0.9366914476093896"/>
            </c:manualLayout>
          </c:layout>
          <c:overlay val="0"/>
          <c:spPr>
            <a:noFill/>
            <a:ln>
              <a:noFill/>
            </a:ln>
            <a:effectLst/>
          </c:spPr>
          <c:txPr>
            <a:bodyPr rot="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w="12700" cap="flat" cmpd="sng" algn="ctr">
            <a:solidFill>
              <a:schemeClr val="tx1"/>
            </a:solidFill>
            <a:round/>
            <a:tailEnd type="triangle"/>
          </a:ln>
          <a:effectLst/>
        </c:spPr>
        <c:txPr>
          <a:bodyPr rot="-5400000" spcFirstLastPara="1" vertOverflow="ellipsis" wrap="square" anchor="ctr" anchorCtr="1"/>
          <a:lstStyle/>
          <a:p>
            <a:pPr>
              <a:defRPr lang="ja-JP" sz="1400" b="0" i="0" u="none" strike="noStrike" kern="1200" baseline="0">
                <a:solidFill>
                  <a:schemeClr val="tx1"/>
                </a:solidFill>
                <a:latin typeface="+mn-lt"/>
                <a:ea typeface="+mn-ea"/>
                <a:cs typeface="+mn-cs"/>
              </a:defRPr>
            </a:pPr>
            <a:endParaRPr lang="zh-CN"/>
          </a:p>
        </c:txPr>
        <c:crossAx val="101429384"/>
        <c:crosses val="autoZero"/>
        <c:auto val="1"/>
        <c:lblAlgn val="ctr"/>
        <c:lblOffset val="100"/>
        <c:noMultiLvlLbl val="0"/>
      </c:catAx>
      <c:valAx>
        <c:axId val="101429384"/>
        <c:scaling>
          <c:orientation val="minMax"/>
        </c:scaling>
        <c:delete val="0"/>
        <c:axPos val="l"/>
        <c:title>
          <c:tx>
            <c:rich>
              <a:bodyPr rot="-540000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2400" dirty="0">
                    <a:solidFill>
                      <a:schemeClr val="tx1"/>
                    </a:solidFill>
                    <a:latin typeface="Times New Roman" panose="02020603050405020304" pitchFamily="18" charset="0"/>
                    <a:cs typeface="Times New Roman" panose="02020603050405020304" pitchFamily="18" charset="0"/>
                  </a:rPr>
                  <a:t>Average Repeat</a:t>
                </a:r>
                <a:endParaRPr lang="ja-JP" sz="24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1.1150008104607268E-2"/>
              <c:y val="0.30692860559783836"/>
            </c:manualLayout>
          </c:layout>
          <c:overlay val="0"/>
          <c:spPr>
            <a:noFill/>
            <a:ln>
              <a:noFill/>
            </a:ln>
            <a:effectLst/>
          </c:spPr>
          <c:txPr>
            <a:bodyPr rot="-540000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lang="ja-JP" sz="1400" b="0" i="0" u="none" strike="noStrike" kern="1200" baseline="0">
                <a:solidFill>
                  <a:schemeClr val="tx1"/>
                </a:solidFill>
                <a:latin typeface="+mn-lt"/>
                <a:ea typeface="+mn-ea"/>
                <a:cs typeface="+mn-cs"/>
              </a:defRPr>
            </a:pPr>
            <a:endParaRPr lang="zh-CN"/>
          </a:p>
        </c:txPr>
        <c:crossAx val="101427744"/>
        <c:crosses val="autoZero"/>
        <c:crossBetween val="between"/>
      </c:valAx>
      <c:spPr>
        <a:noFill/>
        <a:ln>
          <a:noFill/>
        </a:ln>
        <a:effectLst/>
      </c:spPr>
    </c:plotArea>
    <c:legend>
      <c:legendPos val="b"/>
      <c:layout>
        <c:manualLayout>
          <c:xMode val="edge"/>
          <c:yMode val="edge"/>
          <c:x val="0.12271867925959118"/>
          <c:y val="0.10736645963378405"/>
          <c:w val="0.24468206615684351"/>
          <c:h val="0.1716152091771419"/>
        </c:manualLayout>
      </c:layout>
      <c:overlay val="0"/>
      <c:spPr>
        <a:noFill/>
        <a:ln>
          <a:solidFill>
            <a:schemeClr val="tx1"/>
          </a:solidFill>
        </a:ln>
        <a:effectLst/>
      </c:spPr>
      <c:txPr>
        <a:bodyPr rot="0" spcFirstLastPara="1" vertOverflow="ellipsis" vert="horz" wrap="square" anchor="ctr" anchorCtr="1"/>
        <a:lstStyle/>
        <a:p>
          <a:pPr>
            <a:defRPr lang="ja-JP"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18753073522781"/>
          <c:y val="7.6220767409044016E-2"/>
          <c:w val="0.84695988334633265"/>
          <c:h val="0.69751065594959694"/>
        </c:manualLayout>
      </c:layout>
      <c:lineChart>
        <c:grouping val="standard"/>
        <c:varyColors val="0"/>
        <c:ser>
          <c:idx val="0"/>
          <c:order val="0"/>
          <c:tx>
            <c:strRef>
              <c:f>Sheet1!$B$1</c:f>
              <c:strCache>
                <c:ptCount val="1"/>
                <c:pt idx="0">
                  <c:v>Coverage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Sheet1!$A$2:$A$12</c:f>
              <c:strCache>
                <c:ptCount val="11"/>
                <c:pt idx="0">
                  <c:v>[1,11)</c:v>
                </c:pt>
                <c:pt idx="1">
                  <c:v>[11,21)</c:v>
                </c:pt>
                <c:pt idx="2">
                  <c:v>[21,31)</c:v>
                </c:pt>
                <c:pt idx="3">
                  <c:v>[31,41)</c:v>
                </c:pt>
                <c:pt idx="4">
                  <c:v>[41,51)</c:v>
                </c:pt>
                <c:pt idx="5">
                  <c:v>[51,61)</c:v>
                </c:pt>
                <c:pt idx="6">
                  <c:v>[61,71)</c:v>
                </c:pt>
                <c:pt idx="7">
                  <c:v>[71,81)</c:v>
                </c:pt>
                <c:pt idx="8">
                  <c:v>[81,91)</c:v>
                </c:pt>
                <c:pt idx="9">
                  <c:v>[91,101)</c:v>
                </c:pt>
                <c:pt idx="10">
                  <c:v>[101,111)</c:v>
                </c:pt>
              </c:strCache>
            </c:strRef>
          </c:cat>
          <c:val>
            <c:numRef>
              <c:f>Sheet1!$B$2:$B$12</c:f>
              <c:numCache>
                <c:formatCode>General</c:formatCode>
                <c:ptCount val="11"/>
                <c:pt idx="0">
                  <c:v>6.5743243243243201</c:v>
                </c:pt>
                <c:pt idx="1">
                  <c:v>13.702875399361</c:v>
                </c:pt>
                <c:pt idx="2">
                  <c:v>20.886956521739101</c:v>
                </c:pt>
                <c:pt idx="3">
                  <c:v>28.228346456692901</c:v>
                </c:pt>
                <c:pt idx="4">
                  <c:v>37.450704225352098</c:v>
                </c:pt>
                <c:pt idx="5">
                  <c:v>44.117647058823501</c:v>
                </c:pt>
                <c:pt idx="6">
                  <c:v>54.107142857142797</c:v>
                </c:pt>
                <c:pt idx="7">
                  <c:v>62.391304347826001</c:v>
                </c:pt>
                <c:pt idx="8">
                  <c:v>67.2222222222222</c:v>
                </c:pt>
                <c:pt idx="9">
                  <c:v>75.599999999999994</c:v>
                </c:pt>
                <c:pt idx="10">
                  <c:v>79.599999999999994</c:v>
                </c:pt>
              </c:numCache>
            </c:numRef>
          </c:val>
          <c:smooth val="0"/>
          <c:extLst>
            <c:ext xmlns:c16="http://schemas.microsoft.com/office/drawing/2014/chart" uri="{C3380CC4-5D6E-409C-BE32-E72D297353CC}">
              <c16:uniqueId val="{00000000-0B04-4A60-AB78-F2FBDB62BCAD}"/>
            </c:ext>
          </c:extLst>
        </c:ser>
        <c:ser>
          <c:idx val="1"/>
          <c:order val="1"/>
          <c:tx>
            <c:strRef>
              <c:f>Sheet1!$C$1</c:f>
              <c:strCache>
                <c:ptCount val="1"/>
                <c:pt idx="0">
                  <c:v>Coverage+RRM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Sheet1!$A$2:$A$12</c:f>
              <c:strCache>
                <c:ptCount val="11"/>
                <c:pt idx="0">
                  <c:v>[1,11)</c:v>
                </c:pt>
                <c:pt idx="1">
                  <c:v>[11,21)</c:v>
                </c:pt>
                <c:pt idx="2">
                  <c:v>[21,31)</c:v>
                </c:pt>
                <c:pt idx="3">
                  <c:v>[31,41)</c:v>
                </c:pt>
                <c:pt idx="4">
                  <c:v>[41,51)</c:v>
                </c:pt>
                <c:pt idx="5">
                  <c:v>[51,61)</c:v>
                </c:pt>
                <c:pt idx="6">
                  <c:v>[61,71)</c:v>
                </c:pt>
                <c:pt idx="7">
                  <c:v>[71,81)</c:v>
                </c:pt>
                <c:pt idx="8">
                  <c:v>[81,91)</c:v>
                </c:pt>
                <c:pt idx="9">
                  <c:v>[91,101)</c:v>
                </c:pt>
                <c:pt idx="10">
                  <c:v>[101,111)</c:v>
                </c:pt>
              </c:strCache>
            </c:strRef>
          </c:cat>
          <c:val>
            <c:numRef>
              <c:f>Sheet1!$C$2:$C$12</c:f>
              <c:numCache>
                <c:formatCode>General</c:formatCode>
                <c:ptCount val="11"/>
                <c:pt idx="0">
                  <c:v>6.8445945945945903</c:v>
                </c:pt>
                <c:pt idx="1">
                  <c:v>14.035143769968</c:v>
                </c:pt>
                <c:pt idx="2">
                  <c:v>21.026086956521699</c:v>
                </c:pt>
                <c:pt idx="3">
                  <c:v>27.480314960629901</c:v>
                </c:pt>
                <c:pt idx="4">
                  <c:v>37.225352112675999</c:v>
                </c:pt>
                <c:pt idx="5">
                  <c:v>40.725490196078397</c:v>
                </c:pt>
                <c:pt idx="6">
                  <c:v>49.5</c:v>
                </c:pt>
                <c:pt idx="7">
                  <c:v>58.956521739130402</c:v>
                </c:pt>
                <c:pt idx="8">
                  <c:v>65</c:v>
                </c:pt>
                <c:pt idx="9">
                  <c:v>68.8</c:v>
                </c:pt>
                <c:pt idx="10">
                  <c:v>70.400000000000006</c:v>
                </c:pt>
              </c:numCache>
            </c:numRef>
          </c:val>
          <c:smooth val="0"/>
          <c:extLst>
            <c:ext xmlns:c16="http://schemas.microsoft.com/office/drawing/2014/chart" uri="{C3380CC4-5D6E-409C-BE32-E72D297353CC}">
              <c16:uniqueId val="{00000001-0B04-4A60-AB78-F2FBDB62BCAD}"/>
            </c:ext>
          </c:extLst>
        </c:ser>
        <c:ser>
          <c:idx val="2"/>
          <c:order val="2"/>
          <c:tx>
            <c:strRef>
              <c:f>Sheet1!$D$1</c:f>
              <c:strCache>
                <c:ptCount val="1"/>
                <c:pt idx="0">
                  <c:v>Gold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Sheet1!$A$2:$A$12</c:f>
              <c:strCache>
                <c:ptCount val="11"/>
                <c:pt idx="0">
                  <c:v>[1,11)</c:v>
                </c:pt>
                <c:pt idx="1">
                  <c:v>[11,21)</c:v>
                </c:pt>
                <c:pt idx="2">
                  <c:v>[21,31)</c:v>
                </c:pt>
                <c:pt idx="3">
                  <c:v>[31,41)</c:v>
                </c:pt>
                <c:pt idx="4">
                  <c:v>[41,51)</c:v>
                </c:pt>
                <c:pt idx="5">
                  <c:v>[51,61)</c:v>
                </c:pt>
                <c:pt idx="6">
                  <c:v>[61,71)</c:v>
                </c:pt>
                <c:pt idx="7">
                  <c:v>[71,81)</c:v>
                </c:pt>
                <c:pt idx="8">
                  <c:v>[81,91)</c:v>
                </c:pt>
                <c:pt idx="9">
                  <c:v>[91,101)</c:v>
                </c:pt>
                <c:pt idx="10">
                  <c:v>[101,111)</c:v>
                </c:pt>
              </c:strCache>
            </c:strRef>
          </c:cat>
          <c:val>
            <c:numRef>
              <c:f>Sheet1!$D$2:$D$12</c:f>
              <c:numCache>
                <c:formatCode>General</c:formatCode>
                <c:ptCount val="11"/>
                <c:pt idx="0">
                  <c:v>7.3716216216216202</c:v>
                </c:pt>
                <c:pt idx="1">
                  <c:v>14.6996805111821</c:v>
                </c:pt>
                <c:pt idx="2">
                  <c:v>23.104347826086901</c:v>
                </c:pt>
                <c:pt idx="3">
                  <c:v>32.165354330708603</c:v>
                </c:pt>
                <c:pt idx="4">
                  <c:v>41.676056338028097</c:v>
                </c:pt>
                <c:pt idx="5">
                  <c:v>49.019607843137202</c:v>
                </c:pt>
                <c:pt idx="6">
                  <c:v>59.214285714285701</c:v>
                </c:pt>
                <c:pt idx="7">
                  <c:v>67.086956521739097</c:v>
                </c:pt>
                <c:pt idx="8">
                  <c:v>82.2222222222222</c:v>
                </c:pt>
                <c:pt idx="9">
                  <c:v>90.2</c:v>
                </c:pt>
                <c:pt idx="10">
                  <c:v>92.2</c:v>
                </c:pt>
              </c:numCache>
            </c:numRef>
          </c:val>
          <c:smooth val="0"/>
          <c:extLst>
            <c:ext xmlns:c16="http://schemas.microsoft.com/office/drawing/2014/chart" uri="{C3380CC4-5D6E-409C-BE32-E72D297353CC}">
              <c16:uniqueId val="{00000002-0B04-4A60-AB78-F2FBDB62BCAD}"/>
            </c:ext>
          </c:extLst>
        </c:ser>
        <c:dLbls>
          <c:showLegendKey val="0"/>
          <c:showVal val="0"/>
          <c:showCatName val="0"/>
          <c:showSerName val="0"/>
          <c:showPercent val="0"/>
          <c:showBubbleSize val="0"/>
        </c:dLbls>
        <c:marker val="1"/>
        <c:smooth val="0"/>
        <c:axId val="101427744"/>
        <c:axId val="101429384"/>
      </c:lineChart>
      <c:catAx>
        <c:axId val="101427744"/>
        <c:scaling>
          <c:orientation val="minMax"/>
        </c:scaling>
        <c:delete val="0"/>
        <c:axPos val="b"/>
        <c:title>
          <c:tx>
            <c:rich>
              <a:bodyPr rot="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ja-JP" sz="2400" dirty="0">
                    <a:solidFill>
                      <a:schemeClr val="tx1"/>
                    </a:solidFill>
                    <a:latin typeface="Times New Roman" panose="02020603050405020304" pitchFamily="18" charset="0"/>
                    <a:cs typeface="Times New Roman" panose="02020603050405020304" pitchFamily="18" charset="0"/>
                  </a:rPr>
                  <a:t>Length</a:t>
                </a:r>
                <a:r>
                  <a:rPr lang="en-US" altLang="ja-JP" sz="2400" baseline="0" dirty="0">
                    <a:solidFill>
                      <a:schemeClr val="tx1"/>
                    </a:solidFill>
                    <a:latin typeface="Times New Roman" panose="02020603050405020304" pitchFamily="18" charset="0"/>
                    <a:cs typeface="Times New Roman" panose="02020603050405020304" pitchFamily="18" charset="0"/>
                  </a:rPr>
                  <a:t> of Source Sentence</a:t>
                </a:r>
                <a:endParaRPr lang="en-US" altLang="ja-JP" sz="24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1817689465909127"/>
              <c:y val="0.91338802084898907"/>
            </c:manualLayout>
          </c:layout>
          <c:overlay val="0"/>
          <c:spPr>
            <a:noFill/>
            <a:ln>
              <a:noFill/>
            </a:ln>
            <a:effectLst/>
          </c:spPr>
          <c:txPr>
            <a:bodyPr rot="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w="12700" cap="flat" cmpd="sng" algn="ctr">
            <a:solidFill>
              <a:schemeClr val="tx1"/>
            </a:solidFill>
            <a:round/>
            <a:tailEnd type="triangle"/>
          </a:ln>
          <a:effectLst/>
        </c:spPr>
        <c:txPr>
          <a:bodyPr rot="-5400000" spcFirstLastPara="1" vertOverflow="ellipsis" wrap="square" anchor="ctr" anchorCtr="1"/>
          <a:lstStyle/>
          <a:p>
            <a:pPr>
              <a:defRPr lang="ja-JP" sz="1400" b="0" i="0" u="none" strike="noStrike" kern="1200" baseline="0">
                <a:solidFill>
                  <a:schemeClr val="tx1"/>
                </a:solidFill>
                <a:latin typeface="+mn-lt"/>
                <a:ea typeface="+mn-ea"/>
                <a:cs typeface="+mn-cs"/>
              </a:defRPr>
            </a:pPr>
            <a:endParaRPr lang="zh-CN"/>
          </a:p>
        </c:txPr>
        <c:crossAx val="101429384"/>
        <c:crosses val="autoZero"/>
        <c:auto val="1"/>
        <c:lblAlgn val="ctr"/>
        <c:lblOffset val="100"/>
        <c:noMultiLvlLbl val="0"/>
      </c:catAx>
      <c:valAx>
        <c:axId val="101429384"/>
        <c:scaling>
          <c:orientation val="minMax"/>
        </c:scaling>
        <c:delete val="0"/>
        <c:axPos val="l"/>
        <c:title>
          <c:tx>
            <c:rich>
              <a:bodyPr rot="-540000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2400" dirty="0">
                    <a:solidFill>
                      <a:schemeClr val="tx1"/>
                    </a:solidFill>
                    <a:latin typeface="Times New Roman" panose="02020603050405020304" pitchFamily="18" charset="0"/>
                    <a:cs typeface="Times New Roman" panose="02020603050405020304" pitchFamily="18" charset="0"/>
                  </a:rPr>
                  <a:t>Average Length</a:t>
                </a:r>
                <a:r>
                  <a:rPr lang="en-US" sz="2400" baseline="0" dirty="0">
                    <a:solidFill>
                      <a:schemeClr val="tx1"/>
                    </a:solidFill>
                    <a:latin typeface="Times New Roman" panose="02020603050405020304" pitchFamily="18" charset="0"/>
                    <a:cs typeface="Times New Roman" panose="02020603050405020304" pitchFamily="18" charset="0"/>
                  </a:rPr>
                  <a:t> of Generation</a:t>
                </a:r>
                <a:endParaRPr lang="ja-JP" sz="2400"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
              <c:y val="0.12541992557367784"/>
            </c:manualLayout>
          </c:layout>
          <c:overlay val="0"/>
          <c:spPr>
            <a:noFill/>
            <a:ln>
              <a:noFill/>
            </a:ln>
            <a:effectLst/>
          </c:spPr>
          <c:txPr>
            <a:bodyPr rot="-5400000" spcFirstLastPara="1" vertOverflow="ellipsis" vert="horz" wrap="square" anchor="ctr" anchorCtr="1"/>
            <a:lstStyle/>
            <a:p>
              <a:pPr>
                <a:defRPr lang="ja-JP"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lang="ja-JP" sz="1400" b="0" i="0" u="none" strike="noStrike" kern="1200" baseline="0">
                <a:solidFill>
                  <a:schemeClr val="tx1"/>
                </a:solidFill>
                <a:latin typeface="+mn-lt"/>
                <a:ea typeface="+mn-ea"/>
                <a:cs typeface="+mn-cs"/>
              </a:defRPr>
            </a:pPr>
            <a:endParaRPr lang="zh-CN"/>
          </a:p>
        </c:txPr>
        <c:crossAx val="101427744"/>
        <c:crosses val="autoZero"/>
        <c:crossBetween val="between"/>
      </c:valAx>
      <c:spPr>
        <a:noFill/>
        <a:ln>
          <a:noFill/>
        </a:ln>
        <a:effectLst/>
      </c:spPr>
    </c:plotArea>
    <c:legend>
      <c:legendPos val="b"/>
      <c:layout>
        <c:manualLayout>
          <c:xMode val="edge"/>
          <c:yMode val="edge"/>
          <c:x val="0.12271867925959118"/>
          <c:y val="0.10736645963378405"/>
          <c:w val="0.5368650984004677"/>
          <c:h val="6.1423623433981486E-2"/>
        </c:manualLayout>
      </c:layout>
      <c:overlay val="0"/>
      <c:spPr>
        <a:noFill/>
        <a:ln>
          <a:solidFill>
            <a:schemeClr val="tx1"/>
          </a:solidFill>
        </a:ln>
        <a:effectLst/>
      </c:spPr>
      <c:txPr>
        <a:bodyPr rot="0" spcFirstLastPara="1" vertOverflow="ellipsis" vert="horz" wrap="square" anchor="ctr" anchorCtr="1"/>
        <a:lstStyle/>
        <a:p>
          <a:pPr>
            <a:defRPr lang="ja-JP"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102D5-FD42-4C45-B12F-886948E43066}" type="datetimeFigureOut">
              <a:rPr lang="zh-CN" altLang="en-US" smtClean="0"/>
              <a:t>2023/3/23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F6236-7553-4836-8449-B8DB2FEE5F83}" type="slidenum">
              <a:rPr lang="zh-CN" altLang="en-US" smtClean="0"/>
              <a:t>‹#›</a:t>
            </a:fld>
            <a:endParaRPr lang="zh-CN" altLang="en-US"/>
          </a:p>
        </p:txBody>
      </p:sp>
    </p:spTree>
    <p:extLst>
      <p:ext uri="{BB962C8B-B14F-4D97-AF65-F5344CB8AC3E}">
        <p14:creationId xmlns:p14="http://schemas.microsoft.com/office/powerpoint/2010/main" val="273583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a:t>
            </a:fld>
            <a:endParaRPr lang="zh-CN" altLang="en-US"/>
          </a:p>
        </p:txBody>
      </p:sp>
    </p:spTree>
    <p:extLst>
      <p:ext uri="{BB962C8B-B14F-4D97-AF65-F5344CB8AC3E}">
        <p14:creationId xmlns:p14="http://schemas.microsoft.com/office/powerpoint/2010/main" val="311355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10</a:t>
            </a:fld>
            <a:endParaRPr lang="zh-CN" altLang="en-US"/>
          </a:p>
        </p:txBody>
      </p:sp>
    </p:spTree>
    <p:extLst>
      <p:ext uri="{BB962C8B-B14F-4D97-AF65-F5344CB8AC3E}">
        <p14:creationId xmlns:p14="http://schemas.microsoft.com/office/powerpoint/2010/main" val="58654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11</a:t>
            </a:fld>
            <a:endParaRPr lang="zh-CN" altLang="en-US"/>
          </a:p>
        </p:txBody>
      </p:sp>
    </p:spTree>
    <p:extLst>
      <p:ext uri="{BB962C8B-B14F-4D97-AF65-F5344CB8AC3E}">
        <p14:creationId xmlns:p14="http://schemas.microsoft.com/office/powerpoint/2010/main" val="32301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12</a:t>
            </a:fld>
            <a:endParaRPr lang="zh-CN" altLang="en-US"/>
          </a:p>
        </p:txBody>
      </p:sp>
    </p:spTree>
    <p:extLst>
      <p:ext uri="{BB962C8B-B14F-4D97-AF65-F5344CB8AC3E}">
        <p14:creationId xmlns:p14="http://schemas.microsoft.com/office/powerpoint/2010/main" val="131834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13</a:t>
            </a:fld>
            <a:endParaRPr lang="zh-CN" altLang="en-US"/>
          </a:p>
        </p:txBody>
      </p:sp>
    </p:spTree>
    <p:extLst>
      <p:ext uri="{BB962C8B-B14F-4D97-AF65-F5344CB8AC3E}">
        <p14:creationId xmlns:p14="http://schemas.microsoft.com/office/powerpoint/2010/main" val="263812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14</a:t>
            </a:fld>
            <a:endParaRPr lang="zh-CN" altLang="en-US"/>
          </a:p>
        </p:txBody>
      </p:sp>
    </p:spTree>
    <p:extLst>
      <p:ext uri="{BB962C8B-B14F-4D97-AF65-F5344CB8AC3E}">
        <p14:creationId xmlns:p14="http://schemas.microsoft.com/office/powerpoint/2010/main" val="653174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15</a:t>
            </a:fld>
            <a:endParaRPr lang="zh-CN" altLang="en-US"/>
          </a:p>
        </p:txBody>
      </p:sp>
    </p:spTree>
    <p:extLst>
      <p:ext uri="{BB962C8B-B14F-4D97-AF65-F5344CB8AC3E}">
        <p14:creationId xmlns:p14="http://schemas.microsoft.com/office/powerpoint/2010/main" val="1741392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0732B4-2BAF-476E-BC12-CD030D08534D}" type="slidenum">
              <a:rPr lang="zh-CN" altLang="en-US" smtClean="0"/>
              <a:t>16</a:t>
            </a:fld>
            <a:endParaRPr lang="zh-CN" altLang="en-US"/>
          </a:p>
        </p:txBody>
      </p:sp>
    </p:spTree>
    <p:extLst>
      <p:ext uri="{BB962C8B-B14F-4D97-AF65-F5344CB8AC3E}">
        <p14:creationId xmlns:p14="http://schemas.microsoft.com/office/powerpoint/2010/main" val="1171562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17</a:t>
            </a:fld>
            <a:endParaRPr lang="zh-CN" altLang="en-US"/>
          </a:p>
        </p:txBody>
      </p:sp>
    </p:spTree>
    <p:extLst>
      <p:ext uri="{BB962C8B-B14F-4D97-AF65-F5344CB8AC3E}">
        <p14:creationId xmlns:p14="http://schemas.microsoft.com/office/powerpoint/2010/main" val="2414736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18</a:t>
            </a:fld>
            <a:endParaRPr lang="zh-CN" altLang="en-US"/>
          </a:p>
        </p:txBody>
      </p:sp>
    </p:spTree>
    <p:extLst>
      <p:ext uri="{BB962C8B-B14F-4D97-AF65-F5344CB8AC3E}">
        <p14:creationId xmlns:p14="http://schemas.microsoft.com/office/powerpoint/2010/main" val="283152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19</a:t>
            </a:fld>
            <a:endParaRPr lang="zh-CN" altLang="en-US"/>
          </a:p>
        </p:txBody>
      </p:sp>
    </p:spTree>
    <p:extLst>
      <p:ext uri="{BB962C8B-B14F-4D97-AF65-F5344CB8AC3E}">
        <p14:creationId xmlns:p14="http://schemas.microsoft.com/office/powerpoint/2010/main" val="325654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2</a:t>
            </a:fld>
            <a:endParaRPr lang="zh-CN" altLang="en-US"/>
          </a:p>
        </p:txBody>
      </p:sp>
    </p:spTree>
    <p:extLst>
      <p:ext uri="{BB962C8B-B14F-4D97-AF65-F5344CB8AC3E}">
        <p14:creationId xmlns:p14="http://schemas.microsoft.com/office/powerpoint/2010/main" val="2930520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20</a:t>
            </a:fld>
            <a:endParaRPr lang="zh-CN" altLang="en-US"/>
          </a:p>
        </p:txBody>
      </p:sp>
    </p:spTree>
    <p:extLst>
      <p:ext uri="{BB962C8B-B14F-4D97-AF65-F5344CB8AC3E}">
        <p14:creationId xmlns:p14="http://schemas.microsoft.com/office/powerpoint/2010/main" val="905099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21</a:t>
            </a:fld>
            <a:endParaRPr lang="zh-CN" altLang="en-US"/>
          </a:p>
        </p:txBody>
      </p:sp>
    </p:spTree>
    <p:extLst>
      <p:ext uri="{BB962C8B-B14F-4D97-AF65-F5344CB8AC3E}">
        <p14:creationId xmlns:p14="http://schemas.microsoft.com/office/powerpoint/2010/main" val="259935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22</a:t>
            </a:fld>
            <a:endParaRPr lang="zh-CN" altLang="en-US"/>
          </a:p>
        </p:txBody>
      </p:sp>
    </p:spTree>
    <p:extLst>
      <p:ext uri="{BB962C8B-B14F-4D97-AF65-F5344CB8AC3E}">
        <p14:creationId xmlns:p14="http://schemas.microsoft.com/office/powerpoint/2010/main" val="4200754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23</a:t>
            </a:fld>
            <a:endParaRPr lang="zh-CN" altLang="en-US"/>
          </a:p>
        </p:txBody>
      </p:sp>
    </p:spTree>
    <p:extLst>
      <p:ext uri="{BB962C8B-B14F-4D97-AF65-F5344CB8AC3E}">
        <p14:creationId xmlns:p14="http://schemas.microsoft.com/office/powerpoint/2010/main" val="616758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24</a:t>
            </a:fld>
            <a:endParaRPr lang="zh-CN" altLang="en-US"/>
          </a:p>
        </p:txBody>
      </p:sp>
    </p:spTree>
    <p:extLst>
      <p:ext uri="{BB962C8B-B14F-4D97-AF65-F5344CB8AC3E}">
        <p14:creationId xmlns:p14="http://schemas.microsoft.com/office/powerpoint/2010/main" val="712370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0732B4-2BAF-476E-BC12-CD030D08534D}" type="slidenum">
              <a:rPr lang="zh-CN" altLang="en-US" smtClean="0"/>
              <a:t>25</a:t>
            </a:fld>
            <a:endParaRPr lang="zh-CN" altLang="en-US"/>
          </a:p>
        </p:txBody>
      </p:sp>
    </p:spTree>
    <p:extLst>
      <p:ext uri="{BB962C8B-B14F-4D97-AF65-F5344CB8AC3E}">
        <p14:creationId xmlns:p14="http://schemas.microsoft.com/office/powerpoint/2010/main" val="2296791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26</a:t>
            </a:fld>
            <a:endParaRPr lang="zh-CN" altLang="en-US"/>
          </a:p>
        </p:txBody>
      </p:sp>
    </p:spTree>
    <p:extLst>
      <p:ext uri="{BB962C8B-B14F-4D97-AF65-F5344CB8AC3E}">
        <p14:creationId xmlns:p14="http://schemas.microsoft.com/office/powerpoint/2010/main" val="799927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27</a:t>
            </a:fld>
            <a:endParaRPr lang="zh-CN" altLang="en-US"/>
          </a:p>
        </p:txBody>
      </p:sp>
    </p:spTree>
    <p:extLst>
      <p:ext uri="{BB962C8B-B14F-4D97-AF65-F5344CB8AC3E}">
        <p14:creationId xmlns:p14="http://schemas.microsoft.com/office/powerpoint/2010/main" val="2401038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0732B4-2BAF-476E-BC12-CD030D08534D}" type="slidenum">
              <a:rPr lang="zh-CN" altLang="en-US" smtClean="0"/>
              <a:t>28</a:t>
            </a:fld>
            <a:endParaRPr lang="zh-CN" altLang="en-US"/>
          </a:p>
        </p:txBody>
      </p:sp>
    </p:spTree>
    <p:extLst>
      <p:ext uri="{BB962C8B-B14F-4D97-AF65-F5344CB8AC3E}">
        <p14:creationId xmlns:p14="http://schemas.microsoft.com/office/powerpoint/2010/main" val="2685638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29</a:t>
            </a:fld>
            <a:endParaRPr lang="zh-CN" altLang="en-US"/>
          </a:p>
        </p:txBody>
      </p:sp>
    </p:spTree>
    <p:extLst>
      <p:ext uri="{BB962C8B-B14F-4D97-AF65-F5344CB8AC3E}">
        <p14:creationId xmlns:p14="http://schemas.microsoft.com/office/powerpoint/2010/main" val="21758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3</a:t>
            </a:fld>
            <a:endParaRPr lang="zh-CN" altLang="en-US"/>
          </a:p>
        </p:txBody>
      </p:sp>
    </p:spTree>
    <p:extLst>
      <p:ext uri="{BB962C8B-B14F-4D97-AF65-F5344CB8AC3E}">
        <p14:creationId xmlns:p14="http://schemas.microsoft.com/office/powerpoint/2010/main" val="3616274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30</a:t>
            </a:fld>
            <a:endParaRPr lang="zh-CN" altLang="en-US"/>
          </a:p>
        </p:txBody>
      </p:sp>
    </p:spTree>
    <p:extLst>
      <p:ext uri="{BB962C8B-B14F-4D97-AF65-F5344CB8AC3E}">
        <p14:creationId xmlns:p14="http://schemas.microsoft.com/office/powerpoint/2010/main" val="1695071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31</a:t>
            </a:fld>
            <a:endParaRPr lang="zh-CN" altLang="en-US"/>
          </a:p>
        </p:txBody>
      </p:sp>
    </p:spTree>
    <p:extLst>
      <p:ext uri="{BB962C8B-B14F-4D97-AF65-F5344CB8AC3E}">
        <p14:creationId xmlns:p14="http://schemas.microsoft.com/office/powerpoint/2010/main" val="882897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32</a:t>
            </a:fld>
            <a:endParaRPr lang="zh-CN" altLang="en-US"/>
          </a:p>
        </p:txBody>
      </p:sp>
    </p:spTree>
    <p:extLst>
      <p:ext uri="{BB962C8B-B14F-4D97-AF65-F5344CB8AC3E}">
        <p14:creationId xmlns:p14="http://schemas.microsoft.com/office/powerpoint/2010/main" val="343986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33</a:t>
            </a:fld>
            <a:endParaRPr lang="zh-CN" altLang="en-US"/>
          </a:p>
        </p:txBody>
      </p:sp>
    </p:spTree>
    <p:extLst>
      <p:ext uri="{BB962C8B-B14F-4D97-AF65-F5344CB8AC3E}">
        <p14:creationId xmlns:p14="http://schemas.microsoft.com/office/powerpoint/2010/main" val="440025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34</a:t>
            </a:fld>
            <a:endParaRPr lang="zh-CN" altLang="en-US"/>
          </a:p>
        </p:txBody>
      </p:sp>
    </p:spTree>
    <p:extLst>
      <p:ext uri="{BB962C8B-B14F-4D97-AF65-F5344CB8AC3E}">
        <p14:creationId xmlns:p14="http://schemas.microsoft.com/office/powerpoint/2010/main" val="1203836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0F6236-7553-4836-8449-B8DB2FEE5F83}" type="slidenum">
              <a:rPr lang="zh-CN" altLang="en-US" smtClean="0"/>
              <a:t>35</a:t>
            </a:fld>
            <a:endParaRPr lang="zh-CN" altLang="en-US"/>
          </a:p>
        </p:txBody>
      </p:sp>
    </p:spTree>
    <p:extLst>
      <p:ext uri="{BB962C8B-B14F-4D97-AF65-F5344CB8AC3E}">
        <p14:creationId xmlns:p14="http://schemas.microsoft.com/office/powerpoint/2010/main" val="595914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36</a:t>
            </a:fld>
            <a:endParaRPr lang="zh-CN" altLang="en-US"/>
          </a:p>
        </p:txBody>
      </p:sp>
    </p:spTree>
    <p:extLst>
      <p:ext uri="{BB962C8B-B14F-4D97-AF65-F5344CB8AC3E}">
        <p14:creationId xmlns:p14="http://schemas.microsoft.com/office/powerpoint/2010/main" val="1062152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37</a:t>
            </a:fld>
            <a:endParaRPr lang="zh-CN" altLang="en-US"/>
          </a:p>
        </p:txBody>
      </p:sp>
    </p:spTree>
    <p:extLst>
      <p:ext uri="{BB962C8B-B14F-4D97-AF65-F5344CB8AC3E}">
        <p14:creationId xmlns:p14="http://schemas.microsoft.com/office/powerpoint/2010/main" val="197744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38</a:t>
            </a:fld>
            <a:endParaRPr lang="zh-CN" altLang="en-US"/>
          </a:p>
        </p:txBody>
      </p:sp>
    </p:spTree>
    <p:extLst>
      <p:ext uri="{BB962C8B-B14F-4D97-AF65-F5344CB8AC3E}">
        <p14:creationId xmlns:p14="http://schemas.microsoft.com/office/powerpoint/2010/main" val="9289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39</a:t>
            </a:fld>
            <a:endParaRPr lang="zh-CN" altLang="en-US"/>
          </a:p>
        </p:txBody>
      </p:sp>
    </p:spTree>
    <p:extLst>
      <p:ext uri="{BB962C8B-B14F-4D97-AF65-F5344CB8AC3E}">
        <p14:creationId xmlns:p14="http://schemas.microsoft.com/office/powerpoint/2010/main" val="17872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4</a:t>
            </a:fld>
            <a:endParaRPr lang="zh-CN" altLang="en-US"/>
          </a:p>
        </p:txBody>
      </p:sp>
    </p:spTree>
    <p:extLst>
      <p:ext uri="{BB962C8B-B14F-4D97-AF65-F5344CB8AC3E}">
        <p14:creationId xmlns:p14="http://schemas.microsoft.com/office/powerpoint/2010/main" val="4220290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E0F6236-7553-4836-8449-B8DB2FEE5F83}" type="slidenum">
              <a:rPr lang="zh-CN" altLang="en-US" smtClean="0"/>
              <a:t>40</a:t>
            </a:fld>
            <a:endParaRPr lang="zh-CN" altLang="en-US"/>
          </a:p>
        </p:txBody>
      </p:sp>
    </p:spTree>
    <p:extLst>
      <p:ext uri="{BB962C8B-B14F-4D97-AF65-F5344CB8AC3E}">
        <p14:creationId xmlns:p14="http://schemas.microsoft.com/office/powerpoint/2010/main" val="195806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5</a:t>
            </a:fld>
            <a:endParaRPr lang="zh-CN" altLang="en-US"/>
          </a:p>
        </p:txBody>
      </p:sp>
    </p:spTree>
    <p:extLst>
      <p:ext uri="{BB962C8B-B14F-4D97-AF65-F5344CB8AC3E}">
        <p14:creationId xmlns:p14="http://schemas.microsoft.com/office/powerpoint/2010/main" val="230977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6</a:t>
            </a:fld>
            <a:endParaRPr lang="zh-CN" altLang="en-US"/>
          </a:p>
        </p:txBody>
      </p:sp>
    </p:spTree>
    <p:extLst>
      <p:ext uri="{BB962C8B-B14F-4D97-AF65-F5344CB8AC3E}">
        <p14:creationId xmlns:p14="http://schemas.microsoft.com/office/powerpoint/2010/main" val="283617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7</a:t>
            </a:fld>
            <a:endParaRPr lang="zh-CN" altLang="en-US"/>
          </a:p>
        </p:txBody>
      </p:sp>
    </p:spTree>
    <p:extLst>
      <p:ext uri="{BB962C8B-B14F-4D97-AF65-F5344CB8AC3E}">
        <p14:creationId xmlns:p14="http://schemas.microsoft.com/office/powerpoint/2010/main" val="228153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E0F6236-7553-4836-8449-B8DB2FEE5F83}" type="slidenum">
              <a:rPr lang="zh-CN" altLang="en-US" smtClean="0"/>
              <a:t>8</a:t>
            </a:fld>
            <a:endParaRPr lang="zh-CN" altLang="en-US"/>
          </a:p>
        </p:txBody>
      </p:sp>
    </p:spTree>
    <p:extLst>
      <p:ext uri="{BB962C8B-B14F-4D97-AF65-F5344CB8AC3E}">
        <p14:creationId xmlns:p14="http://schemas.microsoft.com/office/powerpoint/2010/main" val="56178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0F6236-7553-4836-8449-B8DB2FEE5F83}" type="slidenum">
              <a:rPr lang="zh-CN" altLang="en-US" smtClean="0"/>
              <a:t>9</a:t>
            </a:fld>
            <a:endParaRPr lang="zh-CN" altLang="en-US"/>
          </a:p>
        </p:txBody>
      </p:sp>
    </p:spTree>
    <p:extLst>
      <p:ext uri="{BB962C8B-B14F-4D97-AF65-F5344CB8AC3E}">
        <p14:creationId xmlns:p14="http://schemas.microsoft.com/office/powerpoint/2010/main" val="193628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75938-F661-4811-A68F-F15C99D1EB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3C0575-5FD2-45D5-AF0F-B86CF0E78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9A1160-E952-4540-9914-6936C456E372}"/>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B7493381-5771-46A7-91C9-724226CE84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007012-C372-4136-9887-70E314B498BF}"/>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113620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F3833-C482-410D-BEC6-2790CE8237B8}"/>
              </a:ext>
            </a:extLst>
          </p:cNvPr>
          <p:cNvSpPr>
            <a:spLocks noGrp="1"/>
          </p:cNvSpPr>
          <p:nvPr>
            <p:ph type="title"/>
          </p:nvPr>
        </p:nvSpPr>
        <p:spPr>
          <a:xfrm>
            <a:off x="345057" y="165802"/>
            <a:ext cx="2553418" cy="515227"/>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648927-FEBD-46AA-B430-C3D873F471B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DDAB37-CDDB-4A92-956F-D8F7F7A05ED9}"/>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2FE71408-EA88-48BA-863B-E5047175C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0C22E0-3A34-4F9F-BC04-ECACC82A0668}"/>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69810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03F4DE-3386-4566-850A-37692767529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8F6E64-CF5A-4988-AB03-400FF961B7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2022A4-8B84-45E3-8CBB-C12C45E149B8}"/>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411CA499-0868-438D-8B8A-F89AA8347E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5602E1-8380-42E1-B6A2-7AE26ADFE088}"/>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23232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A5B19-2261-402A-BA6D-68119828CA3A}"/>
              </a:ext>
            </a:extLst>
          </p:cNvPr>
          <p:cNvSpPr>
            <a:spLocks noGrp="1"/>
          </p:cNvSpPr>
          <p:nvPr>
            <p:ph type="title"/>
          </p:nvPr>
        </p:nvSpPr>
        <p:spPr>
          <a:xfrm>
            <a:off x="345057" y="165802"/>
            <a:ext cx="2553418" cy="515227"/>
          </a:xfrm>
          <a:prstGeom prst="rect">
            <a:avLst/>
          </a:prstGeom>
        </p:spPr>
        <p:txBody>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478B498-8502-458B-8FF2-4E9BD4E9C27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48D2BA-BC09-4E4F-975B-B60C6CC632F7}"/>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50C7E018-FD13-4CD6-B9A4-E86E392519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BD86AD-6329-44BA-9571-276123721920}"/>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cxnSp>
        <p:nvCxnSpPr>
          <p:cNvPr id="8" name="直接连接符 7">
            <a:extLst>
              <a:ext uri="{FF2B5EF4-FFF2-40B4-BE49-F238E27FC236}">
                <a16:creationId xmlns:a16="http://schemas.microsoft.com/office/drawing/2014/main" id="{6E3A6D90-5667-4ABD-8DEF-E909B54AADC9}"/>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972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F8E2A-A81C-4719-B2DB-5AD58D33341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4C045B-B607-43F4-B2F2-68EDF9690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ADBCB1F-01C4-4994-B1C4-BC8EB51D9DBA}"/>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105B4BD8-9025-4431-8252-2E8968B987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1CB986-1CD6-4827-85A3-E3A69F234A54}"/>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
        <p:nvSpPr>
          <p:cNvPr id="7" name="标题占位符 1">
            <a:extLst>
              <a:ext uri="{FF2B5EF4-FFF2-40B4-BE49-F238E27FC236}">
                <a16:creationId xmlns:a16="http://schemas.microsoft.com/office/drawing/2014/main" id="{A5B2B9CC-0105-4A04-ACC6-D85C41618BA9}"/>
              </a:ext>
            </a:extLst>
          </p:cNvPr>
          <p:cNvSpPr txBox="1">
            <a:spLocks/>
          </p:cNvSpPr>
          <p:nvPr userDrawn="1"/>
        </p:nvSpPr>
        <p:spPr>
          <a:xfrm>
            <a:off x="345057" y="165802"/>
            <a:ext cx="2553418" cy="515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600" kern="1200">
                <a:solidFill>
                  <a:schemeClr val="tx1"/>
                </a:solidFill>
                <a:latin typeface="Times New Roman" panose="02020603050405020304" pitchFamily="18" charset="0"/>
                <a:ea typeface="+mj-ea"/>
                <a:cs typeface="Times New Roman" panose="02020603050405020304" pitchFamily="18" charset="0"/>
              </a:defRPr>
            </a:lvl1pPr>
          </a:lstStyle>
          <a:p>
            <a:r>
              <a:rPr lang="zh-CN" altLang="en-US" sz="3600"/>
              <a:t>单击此处编辑母版标题样式</a:t>
            </a:r>
          </a:p>
        </p:txBody>
      </p:sp>
      <p:cxnSp>
        <p:nvCxnSpPr>
          <p:cNvPr id="8" name="直接连接符 7">
            <a:extLst>
              <a:ext uri="{FF2B5EF4-FFF2-40B4-BE49-F238E27FC236}">
                <a16:creationId xmlns:a16="http://schemas.microsoft.com/office/drawing/2014/main" id="{D3408298-C910-497E-8624-2DA0A3FFC563}"/>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881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B70A66-F083-4A1B-B821-7B9715D8B2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0E54EB5-2F98-42A2-A043-080743FC482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CDFD3C-59F2-44B8-A4D6-6F0E48E04C73}"/>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40E14FAE-0190-4F0C-9C53-E1A6A0E662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545DFC-27A2-4E1D-890F-70DC6AFA018D}"/>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
        <p:nvSpPr>
          <p:cNvPr id="8" name="标题占位符 1">
            <a:extLst>
              <a:ext uri="{FF2B5EF4-FFF2-40B4-BE49-F238E27FC236}">
                <a16:creationId xmlns:a16="http://schemas.microsoft.com/office/drawing/2014/main" id="{76CE7CFB-8521-4132-85F6-02F867930AF2}"/>
              </a:ext>
            </a:extLst>
          </p:cNvPr>
          <p:cNvSpPr>
            <a:spLocks noGrp="1"/>
          </p:cNvSpPr>
          <p:nvPr>
            <p:ph type="title"/>
          </p:nvPr>
        </p:nvSpPr>
        <p:spPr>
          <a:xfrm>
            <a:off x="345057" y="165802"/>
            <a:ext cx="2553418" cy="515227"/>
          </a:xfrm>
          <a:prstGeom prst="rect">
            <a:avLst/>
          </a:prstGeom>
        </p:spPr>
        <p:txBody>
          <a:bodyPr vert="horz" lIns="91440" tIns="45720" rIns="91440" bIns="45720" rtlCol="0" anchor="ctr">
            <a:noAutofit/>
          </a:bodyPr>
          <a:lstStyle>
            <a:lvl1pPr>
              <a:defRPr sz="3600">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cxnSp>
        <p:nvCxnSpPr>
          <p:cNvPr id="9" name="直接连接符 8">
            <a:extLst>
              <a:ext uri="{FF2B5EF4-FFF2-40B4-BE49-F238E27FC236}">
                <a16:creationId xmlns:a16="http://schemas.microsoft.com/office/drawing/2014/main" id="{8E177393-10FF-4177-88BB-7F20C7CDE721}"/>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834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A06CD-D48C-4701-B5B1-F07C0982ADD8}"/>
              </a:ext>
            </a:extLst>
          </p:cNvPr>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18D941E-F474-4526-A6A2-ADC4C7D06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E189B4-1E67-4C09-B251-E3F791E5591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47D81E3-6192-4D53-8B8C-8F8DB1D4D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C2E960C-28A6-4523-B20C-69072FEA727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DFC130-793C-44CB-AD6F-FA9A452D2406}"/>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8" name="页脚占位符 7">
            <a:extLst>
              <a:ext uri="{FF2B5EF4-FFF2-40B4-BE49-F238E27FC236}">
                <a16:creationId xmlns:a16="http://schemas.microsoft.com/office/drawing/2014/main" id="{F126D7C0-B24F-4BAF-B6D2-CCCCDFFDD1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062B19-71BE-4C4E-AA73-26CEC86AB430}"/>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
        <p:nvSpPr>
          <p:cNvPr id="10" name="标题占位符 1">
            <a:extLst>
              <a:ext uri="{FF2B5EF4-FFF2-40B4-BE49-F238E27FC236}">
                <a16:creationId xmlns:a16="http://schemas.microsoft.com/office/drawing/2014/main" id="{9FF02ECE-6A84-4065-B1DB-3DA23D92239F}"/>
              </a:ext>
            </a:extLst>
          </p:cNvPr>
          <p:cNvSpPr txBox="1">
            <a:spLocks/>
          </p:cNvSpPr>
          <p:nvPr userDrawn="1"/>
        </p:nvSpPr>
        <p:spPr>
          <a:xfrm>
            <a:off x="345057" y="165802"/>
            <a:ext cx="2553418" cy="515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1600" kern="1200">
                <a:solidFill>
                  <a:schemeClr val="tx1"/>
                </a:solidFill>
                <a:latin typeface="Times New Roman" panose="02020603050405020304" pitchFamily="18" charset="0"/>
                <a:ea typeface="+mj-ea"/>
                <a:cs typeface="Times New Roman" panose="02020603050405020304" pitchFamily="18" charset="0"/>
              </a:defRPr>
            </a:lvl1pPr>
          </a:lstStyle>
          <a:p>
            <a:r>
              <a:rPr lang="zh-CN" altLang="en-US" sz="3600" dirty="0"/>
              <a:t>单击此处编辑母版标题样式</a:t>
            </a:r>
          </a:p>
        </p:txBody>
      </p:sp>
      <p:cxnSp>
        <p:nvCxnSpPr>
          <p:cNvPr id="11" name="直接连接符 10">
            <a:extLst>
              <a:ext uri="{FF2B5EF4-FFF2-40B4-BE49-F238E27FC236}">
                <a16:creationId xmlns:a16="http://schemas.microsoft.com/office/drawing/2014/main" id="{5CD3EDC0-31FB-463C-BA2C-A76AF185C068}"/>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72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86DDCFB-DFB8-4C65-A206-477B2DAE9A80}"/>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4" name="页脚占位符 3">
            <a:extLst>
              <a:ext uri="{FF2B5EF4-FFF2-40B4-BE49-F238E27FC236}">
                <a16:creationId xmlns:a16="http://schemas.microsoft.com/office/drawing/2014/main" id="{B9D62A46-CFFA-4A38-888C-D65EDACDAE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5ABA51-509A-44CA-8536-6C944AFE2D9B}"/>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
        <p:nvSpPr>
          <p:cNvPr id="6" name="标题占位符 1">
            <a:extLst>
              <a:ext uri="{FF2B5EF4-FFF2-40B4-BE49-F238E27FC236}">
                <a16:creationId xmlns:a16="http://schemas.microsoft.com/office/drawing/2014/main" id="{00280AE4-00CF-4C0E-B10F-A131777DED17}"/>
              </a:ext>
            </a:extLst>
          </p:cNvPr>
          <p:cNvSpPr>
            <a:spLocks noGrp="1"/>
          </p:cNvSpPr>
          <p:nvPr>
            <p:ph type="title"/>
          </p:nvPr>
        </p:nvSpPr>
        <p:spPr>
          <a:xfrm>
            <a:off x="345057" y="165802"/>
            <a:ext cx="2553418" cy="515227"/>
          </a:xfrm>
          <a:prstGeom prst="rect">
            <a:avLst/>
          </a:prstGeom>
        </p:spPr>
        <p:txBody>
          <a:bodyPr vert="horz" lIns="91440" tIns="45720" rIns="91440" bIns="45720" rtlCol="0" anchor="ctr">
            <a:noAutofit/>
          </a:bodyPr>
          <a:lstStyle>
            <a:lvl1pPr>
              <a:defRPr sz="3600"/>
            </a:lvl1pPr>
          </a:lstStyle>
          <a:p>
            <a:r>
              <a:rPr lang="zh-CN" altLang="en-US"/>
              <a:t>单击此处编辑母版标题样式</a:t>
            </a:r>
          </a:p>
        </p:txBody>
      </p:sp>
      <p:cxnSp>
        <p:nvCxnSpPr>
          <p:cNvPr id="7" name="直接连接符 6">
            <a:extLst>
              <a:ext uri="{FF2B5EF4-FFF2-40B4-BE49-F238E27FC236}">
                <a16:creationId xmlns:a16="http://schemas.microsoft.com/office/drawing/2014/main" id="{3EE4A924-CD20-4EE0-875E-5082ED2299C4}"/>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629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D63AF-B1FD-4D10-AC85-946E722A3E0B}"/>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3" name="页脚占位符 2">
            <a:extLst>
              <a:ext uri="{FF2B5EF4-FFF2-40B4-BE49-F238E27FC236}">
                <a16:creationId xmlns:a16="http://schemas.microsoft.com/office/drawing/2014/main" id="{56B65C15-2F65-498C-AF60-93ACCAFEC0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7E32CD-A577-4973-B875-5697DCAFA78E}"/>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
        <p:nvSpPr>
          <p:cNvPr id="5" name="标题占位符 1">
            <a:extLst>
              <a:ext uri="{FF2B5EF4-FFF2-40B4-BE49-F238E27FC236}">
                <a16:creationId xmlns:a16="http://schemas.microsoft.com/office/drawing/2014/main" id="{918B634F-14A8-484A-A90B-E450606AE781}"/>
              </a:ext>
            </a:extLst>
          </p:cNvPr>
          <p:cNvSpPr>
            <a:spLocks noGrp="1"/>
          </p:cNvSpPr>
          <p:nvPr>
            <p:ph type="title"/>
          </p:nvPr>
        </p:nvSpPr>
        <p:spPr>
          <a:xfrm>
            <a:off x="345057" y="165802"/>
            <a:ext cx="2553418" cy="515227"/>
          </a:xfrm>
          <a:prstGeom prst="rect">
            <a:avLst/>
          </a:prstGeom>
        </p:spPr>
        <p:txBody>
          <a:bodyPr vert="horz" lIns="91440" tIns="45720" rIns="91440" bIns="45720" rtlCol="0" anchor="ctr">
            <a:noAutofit/>
          </a:bodyPr>
          <a:lstStyle>
            <a:lvl1pPr>
              <a:defRPr sz="3600"/>
            </a:lvl1pPr>
          </a:lstStyle>
          <a:p>
            <a:r>
              <a:rPr lang="zh-CN" altLang="en-US"/>
              <a:t>单击此处编辑母版标题样式</a:t>
            </a:r>
          </a:p>
        </p:txBody>
      </p:sp>
      <p:cxnSp>
        <p:nvCxnSpPr>
          <p:cNvPr id="6" name="直接连接符 5">
            <a:extLst>
              <a:ext uri="{FF2B5EF4-FFF2-40B4-BE49-F238E27FC236}">
                <a16:creationId xmlns:a16="http://schemas.microsoft.com/office/drawing/2014/main" id="{37D72548-49A7-4189-AA8F-705FC2CF92B7}"/>
              </a:ext>
            </a:extLst>
          </p:cNvPr>
          <p:cNvCxnSpPr>
            <a:cxnSpLocks/>
          </p:cNvCxnSpPr>
          <p:nvPr userDrawn="1"/>
        </p:nvCxnSpPr>
        <p:spPr>
          <a:xfrm>
            <a:off x="345057" y="750498"/>
            <a:ext cx="11360989" cy="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337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FA16A-36B5-4DC5-B732-C220900BDA4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74A23B-EC32-4B90-B1B2-B3DFBCCF0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789542-68B2-4009-A3B5-7F3A6EEB6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C949366-2D6D-4BED-99B2-53B7ADB09739}"/>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E1251DE3-F4CF-4B50-81BE-CE3BB5C2F5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854611-0F2C-49ED-B06D-1F689935144B}"/>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189673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9110D-B945-4AA3-8545-1988A8D3A2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42F6D8-24AD-4702-86D6-CFF44069A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53564E-7EE5-4893-8252-0E1D77F78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B1584F4-ED50-458B-B9B3-BBCB12EE6701}"/>
              </a:ext>
            </a:extLst>
          </p:cNvPr>
          <p:cNvSpPr>
            <a:spLocks noGrp="1"/>
          </p:cNvSpPr>
          <p:nvPr>
            <p:ph type="dt" sz="half" idx="10"/>
          </p:nvPr>
        </p:nvSpPr>
        <p:spPr/>
        <p:txBody>
          <a:bodyPr/>
          <a:lstStyle/>
          <a:p>
            <a:fld id="{2CBB551A-7E56-4B39-979D-E79A47F199CF}" type="datetimeFigureOut">
              <a:rPr lang="zh-CN" altLang="en-US" smtClean="0"/>
              <a:t>2023/3/23</a:t>
            </a:fld>
            <a:endParaRPr lang="zh-CN" altLang="en-US"/>
          </a:p>
        </p:txBody>
      </p:sp>
      <p:sp>
        <p:nvSpPr>
          <p:cNvPr id="6" name="页脚占位符 5">
            <a:extLst>
              <a:ext uri="{FF2B5EF4-FFF2-40B4-BE49-F238E27FC236}">
                <a16:creationId xmlns:a16="http://schemas.microsoft.com/office/drawing/2014/main" id="{3FA32AD9-D300-4770-AD1E-447D48760A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42F703-C352-4B6E-A52E-74630C6AEE10}"/>
              </a:ext>
            </a:extLst>
          </p:cNvPr>
          <p:cNvSpPr>
            <a:spLocks noGrp="1"/>
          </p:cNvSpPr>
          <p:nvPr>
            <p:ph type="sldNum" sz="quarter" idx="12"/>
          </p:nvPr>
        </p:nvSpPr>
        <p:spPr/>
        <p:txBody>
          <a:body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427116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81C6432-1BAE-455D-A1E5-4D8084E92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1081C0-B4C9-44BF-937C-26B5BC1DF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B551A-7E56-4B39-979D-E79A47F199CF}" type="datetimeFigureOut">
              <a:rPr lang="zh-CN" altLang="en-US" smtClean="0"/>
              <a:t>2023/3/23</a:t>
            </a:fld>
            <a:endParaRPr lang="zh-CN" altLang="en-US"/>
          </a:p>
        </p:txBody>
      </p:sp>
      <p:sp>
        <p:nvSpPr>
          <p:cNvPr id="5" name="页脚占位符 4">
            <a:extLst>
              <a:ext uri="{FF2B5EF4-FFF2-40B4-BE49-F238E27FC236}">
                <a16:creationId xmlns:a16="http://schemas.microsoft.com/office/drawing/2014/main" id="{F8802211-7BAE-45E1-9131-1E186DC10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F1E4AA-D6CC-43F2-AE2B-F01C39138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4FAE3-9090-456D-B5F4-77B32ECB9209}" type="slidenum">
              <a:rPr lang="zh-CN" altLang="en-US" smtClean="0"/>
              <a:t>‹#›</a:t>
            </a:fld>
            <a:endParaRPr lang="zh-CN" altLang="en-US"/>
          </a:p>
        </p:txBody>
      </p:sp>
    </p:spTree>
    <p:extLst>
      <p:ext uri="{BB962C8B-B14F-4D97-AF65-F5344CB8AC3E}">
        <p14:creationId xmlns:p14="http://schemas.microsoft.com/office/powerpoint/2010/main" val="209470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1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9" Type="http://schemas.openxmlformats.org/officeDocument/2006/relationships/image" Target="../media/image43.png"/><Relationship Id="rId8" Type="http://schemas.openxmlformats.org/officeDocument/2006/relationships/image" Target="../media/image16.png"/><Relationship Id="rId51" Type="http://schemas.openxmlformats.org/officeDocument/2006/relationships/image" Target="../media/image35.png"/><Relationship Id="rId34" Type="http://schemas.openxmlformats.org/officeDocument/2006/relationships/image" Target="../media/image22.png"/><Relationship Id="rId42" Type="http://schemas.openxmlformats.org/officeDocument/2006/relationships/image" Target="../media/image140.png"/><Relationship Id="rId47" Type="http://schemas.openxmlformats.org/officeDocument/2006/relationships/image" Target="../media/image49.png"/><Relationship Id="rId50" Type="http://schemas.openxmlformats.org/officeDocument/2006/relationships/image" Target="../media/image29.png"/><Relationship Id="rId33" Type="http://schemas.openxmlformats.org/officeDocument/2006/relationships/image" Target="../media/image21.png"/><Relationship Id="rId38" Type="http://schemas.openxmlformats.org/officeDocument/2006/relationships/image" Target="../media/image20.png"/><Relationship Id="rId46" Type="http://schemas.openxmlformats.org/officeDocument/2006/relationships/image" Target="../media/image48.png"/><Relationship Id="rId2" Type="http://schemas.openxmlformats.org/officeDocument/2006/relationships/notesSlide" Target="../notesSlides/notesSlide10.xml"/><Relationship Id="rId29" Type="http://schemas.openxmlformats.org/officeDocument/2006/relationships/image" Target="../media/image13.png"/><Relationship Id="rId41" Type="http://schemas.openxmlformats.org/officeDocument/2006/relationships/image" Target="../media/image45.png"/><Relationship Id="rId1" Type="http://schemas.openxmlformats.org/officeDocument/2006/relationships/slideLayout" Target="../slideLayouts/slideLayout7.xml"/><Relationship Id="rId11" Type="http://schemas.openxmlformats.org/officeDocument/2006/relationships/image" Target="../media/image19.png"/><Relationship Id="rId32" Type="http://schemas.openxmlformats.org/officeDocument/2006/relationships/image" Target="../media/image170.png"/><Relationship Id="rId37" Type="http://schemas.openxmlformats.org/officeDocument/2006/relationships/image" Target="../media/image41.png"/><Relationship Id="rId40" Type="http://schemas.openxmlformats.org/officeDocument/2006/relationships/image" Target="../media/image25.png"/><Relationship Id="rId45" Type="http://schemas.openxmlformats.org/officeDocument/2006/relationships/image" Target="../media/image47.png"/><Relationship Id="rId28" Type="http://schemas.openxmlformats.org/officeDocument/2006/relationships/image" Target="../media/image36.png"/><Relationship Id="rId36" Type="http://schemas.openxmlformats.org/officeDocument/2006/relationships/image" Target="../media/image18.png"/><Relationship Id="rId49" Type="http://schemas.openxmlformats.org/officeDocument/2006/relationships/image" Target="../media/image51.png"/><Relationship Id="rId31" Type="http://schemas.openxmlformats.org/officeDocument/2006/relationships/image" Target="../media/image17.png"/><Relationship Id="rId44" Type="http://schemas.openxmlformats.org/officeDocument/2006/relationships/image" Target="../media/image46.png"/><Relationship Id="rId52" Type="http://schemas.openxmlformats.org/officeDocument/2006/relationships/image" Target="../media/image40.png"/><Relationship Id="rId30" Type="http://schemas.openxmlformats.org/officeDocument/2006/relationships/image" Target="../media/image14.png"/><Relationship Id="rId35" Type="http://schemas.openxmlformats.org/officeDocument/2006/relationships/image" Target="../media/image23.png"/><Relationship Id="rId22" Type="http://schemas.openxmlformats.org/officeDocument/2006/relationships/image" Target="../media/image30.png"/><Relationship Id="rId43" Type="http://schemas.openxmlformats.org/officeDocument/2006/relationships/image" Target="../media/image15.png"/><Relationship Id="rId48"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notesSlide" Target="../notesSlides/notesSlide11.xml"/><Relationship Id="rId29"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330.png"/><Relationship Id="rId28" Type="http://schemas.openxmlformats.org/officeDocument/2006/relationships/image" Target="../media/image36.png"/><Relationship Id="rId22"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3.png"/><Relationship Id="rId3" Type="http://schemas.openxmlformats.org/officeDocument/2006/relationships/image" Target="../media/image42.png"/><Relationship Id="rId7" Type="http://schemas.openxmlformats.org/officeDocument/2006/relationships/image" Target="../media/image56.png"/><Relationship Id="rId12" Type="http://schemas.openxmlformats.org/officeDocument/2006/relationships/image" Target="../media/image62.png"/><Relationship Id="rId2" Type="http://schemas.openxmlformats.org/officeDocument/2006/relationships/notesSlide" Target="../notesSlides/notesSlide13.xml"/><Relationship Id="rId16"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61.png"/><Relationship Id="rId5" Type="http://schemas.openxmlformats.org/officeDocument/2006/relationships/image" Target="../media/image58.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44.png"/><Relationship Id="rId9" Type="http://schemas.openxmlformats.org/officeDocument/2006/relationships/image" Target="../media/image521.png"/><Relationship Id="rId14" Type="http://schemas.openxmlformats.org/officeDocument/2006/relationships/image" Target="../media/image64.png"/></Relationships>
</file>

<file path=ppt/slides/_rels/slide14.xml.rels><?xml version="1.0" encoding="UTF-8" standalone="yes"?>
<Relationships xmlns="http://schemas.openxmlformats.org/package/2006/relationships"><Relationship Id="rId8" Type="http://schemas.openxmlformats.org/officeDocument/2006/relationships/image" Target="../media/image4400.png"/><Relationship Id="rId18" Type="http://schemas.openxmlformats.org/officeDocument/2006/relationships/image" Target="../media/image5400.png"/><Relationship Id="rId26" Type="http://schemas.openxmlformats.org/officeDocument/2006/relationships/image" Target="../media/image650.png"/><Relationship Id="rId3" Type="http://schemas.openxmlformats.org/officeDocument/2006/relationships/image" Target="../media/image3900.png"/><Relationship Id="rId21" Type="http://schemas.openxmlformats.org/officeDocument/2006/relationships/image" Target="../media/image5700.png"/><Relationship Id="rId34" Type="http://schemas.openxmlformats.org/officeDocument/2006/relationships/image" Target="../media/image67.png"/><Relationship Id="rId7" Type="http://schemas.openxmlformats.org/officeDocument/2006/relationships/image" Target="../media/image4300.png"/><Relationship Id="rId12" Type="http://schemas.openxmlformats.org/officeDocument/2006/relationships/image" Target="../media/image4800.png"/><Relationship Id="rId17" Type="http://schemas.openxmlformats.org/officeDocument/2006/relationships/image" Target="../media/image5300.png"/><Relationship Id="rId25" Type="http://schemas.openxmlformats.org/officeDocument/2006/relationships/image" Target="../media/image6100.png"/><Relationship Id="rId33" Type="http://schemas.openxmlformats.org/officeDocument/2006/relationships/image" Target="../media/image9.png"/><Relationship Id="rId2" Type="http://schemas.openxmlformats.org/officeDocument/2006/relationships/notesSlide" Target="../notesSlides/notesSlide14.xml"/><Relationship Id="rId16" Type="http://schemas.openxmlformats.org/officeDocument/2006/relationships/image" Target="../media/image5200.png"/><Relationship Id="rId20" Type="http://schemas.openxmlformats.org/officeDocument/2006/relationships/image" Target="../media/image5600.png"/><Relationship Id="rId1" Type="http://schemas.openxmlformats.org/officeDocument/2006/relationships/slideLayout" Target="../slideLayouts/slideLayout7.xml"/><Relationship Id="rId6" Type="http://schemas.openxmlformats.org/officeDocument/2006/relationships/image" Target="../media/image4200.png"/><Relationship Id="rId11" Type="http://schemas.openxmlformats.org/officeDocument/2006/relationships/image" Target="../media/image4700.png"/><Relationship Id="rId24" Type="http://schemas.openxmlformats.org/officeDocument/2006/relationships/image" Target="../media/image6.png"/><Relationship Id="rId32" Type="http://schemas.openxmlformats.org/officeDocument/2006/relationships/image" Target="../media/image221.png"/><Relationship Id="rId5" Type="http://schemas.openxmlformats.org/officeDocument/2006/relationships/image" Target="../media/image1.png"/><Relationship Id="rId15" Type="http://schemas.openxmlformats.org/officeDocument/2006/relationships/image" Target="../media/image3.png"/><Relationship Id="rId23" Type="http://schemas.openxmlformats.org/officeDocument/2006/relationships/image" Target="../media/image5.png"/><Relationship Id="rId10" Type="http://schemas.openxmlformats.org/officeDocument/2006/relationships/image" Target="../media/image4600.png"/><Relationship Id="rId19" Type="http://schemas.openxmlformats.org/officeDocument/2006/relationships/image" Target="../media/image4.png"/><Relationship Id="rId31" Type="http://schemas.openxmlformats.org/officeDocument/2006/relationships/image" Target="../media/image211.png"/><Relationship Id="rId4" Type="http://schemas.openxmlformats.org/officeDocument/2006/relationships/image" Target="../media/image4000.png"/><Relationship Id="rId9" Type="http://schemas.openxmlformats.org/officeDocument/2006/relationships/image" Target="../media/image2.png"/><Relationship Id="rId14" Type="http://schemas.openxmlformats.org/officeDocument/2006/relationships/image" Target="../media/image5000.png"/><Relationship Id="rId22" Type="http://schemas.openxmlformats.org/officeDocument/2006/relationships/image" Target="../media/image5800.png"/><Relationship Id="rId27"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9" Type="http://schemas.openxmlformats.org/officeDocument/2006/relationships/image" Target="../media/image20.png"/><Relationship Id="rId18" Type="http://schemas.openxmlformats.org/officeDocument/2006/relationships/image" Target="../media/image26.png"/><Relationship Id="rId26" Type="http://schemas.openxmlformats.org/officeDocument/2006/relationships/image" Target="../media/image34.png"/><Relationship Id="rId34" Type="http://schemas.openxmlformats.org/officeDocument/2006/relationships/image" Target="../media/image170.png"/><Relationship Id="rId42" Type="http://schemas.openxmlformats.org/officeDocument/2006/relationships/image" Target="../media/image35.png"/><Relationship Id="rId33" Type="http://schemas.openxmlformats.org/officeDocument/2006/relationships/image" Target="../media/image17.png"/><Relationship Id="rId38" Type="http://schemas.openxmlformats.org/officeDocument/2006/relationships/image" Target="../media/image18.png"/><Relationship Id="rId25" Type="http://schemas.openxmlformats.org/officeDocument/2006/relationships/image" Target="../media/image33.png"/><Relationship Id="rId46" Type="http://schemas.openxmlformats.org/officeDocument/2006/relationships/image" Target="../media/image39.png"/><Relationship Id="rId2" Type="http://schemas.openxmlformats.org/officeDocument/2006/relationships/notesSlide" Target="../notesSlides/notesSlide8.xml"/><Relationship Id="rId29" Type="http://schemas.openxmlformats.org/officeDocument/2006/relationships/image" Target="../media/image13.png"/><Relationship Id="rId16" Type="http://schemas.openxmlformats.org/officeDocument/2006/relationships/image" Target="../media/image24.png"/><Relationship Id="rId20" Type="http://schemas.openxmlformats.org/officeDocument/2006/relationships/image" Target="../media/image28.png"/><Relationship Id="rId41" Type="http://schemas.openxmlformats.org/officeDocument/2006/relationships/image" Target="../media/image29.png"/><Relationship Id="rId1" Type="http://schemas.openxmlformats.org/officeDocument/2006/relationships/slideLayout" Target="../slideLayouts/slideLayout7.xml"/><Relationship Id="rId32" Type="http://schemas.openxmlformats.org/officeDocument/2006/relationships/image" Target="../media/image15.png"/><Relationship Id="rId11" Type="http://schemas.openxmlformats.org/officeDocument/2006/relationships/image" Target="../media/image19.png"/><Relationship Id="rId37" Type="http://schemas.openxmlformats.org/officeDocument/2006/relationships/image" Target="../media/image23.png"/><Relationship Id="rId40" Type="http://schemas.openxmlformats.org/officeDocument/2006/relationships/image" Target="../media/image25.png"/><Relationship Id="rId24" Type="http://schemas.openxmlformats.org/officeDocument/2006/relationships/image" Target="../media/image32.png"/><Relationship Id="rId45" Type="http://schemas.openxmlformats.org/officeDocument/2006/relationships/image" Target="../media/image38.png"/><Relationship Id="rId28" Type="http://schemas.openxmlformats.org/officeDocument/2006/relationships/image" Target="../media/image36.png"/><Relationship Id="rId36" Type="http://schemas.openxmlformats.org/officeDocument/2006/relationships/image" Target="../media/image22.png"/><Relationship Id="rId15" Type="http://schemas.openxmlformats.org/officeDocument/2006/relationships/image" Target="../media/image230.png"/><Relationship Id="rId31" Type="http://schemas.openxmlformats.org/officeDocument/2006/relationships/image" Target="../media/image140.png"/><Relationship Id="rId19" Type="http://schemas.openxmlformats.org/officeDocument/2006/relationships/image" Target="../media/image27.png"/><Relationship Id="rId44" Type="http://schemas.openxmlformats.org/officeDocument/2006/relationships/image" Target="../media/image37.png"/><Relationship Id="rId30" Type="http://schemas.openxmlformats.org/officeDocument/2006/relationships/image" Target="../media/image14.png"/><Relationship Id="rId35" Type="http://schemas.openxmlformats.org/officeDocument/2006/relationships/image" Target="../media/image21.png"/><Relationship Id="rId22" Type="http://schemas.openxmlformats.org/officeDocument/2006/relationships/image" Target="../media/image30.png"/><Relationship Id="rId14" Type="http://schemas.openxmlformats.org/officeDocument/2006/relationships/image" Target="../media/image220.png"/><Relationship Id="rId43" Type="http://schemas.openxmlformats.org/officeDocument/2006/relationships/image" Target="../media/image31.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EC4E6-2036-48AF-A581-E5687A92454E}"/>
              </a:ext>
            </a:extLst>
          </p:cNvPr>
          <p:cNvSpPr>
            <a:spLocks noGrp="1"/>
          </p:cNvSpPr>
          <p:nvPr>
            <p:ph type="ctrTitle"/>
          </p:nvPr>
        </p:nvSpPr>
        <p:spPr>
          <a:xfrm>
            <a:off x="1524000" y="868362"/>
            <a:ext cx="9144000" cy="2387600"/>
          </a:xfrm>
        </p:spPr>
        <p:txBody>
          <a:bodyPr>
            <a:normAutofit/>
          </a:bodyPr>
          <a:lstStyle/>
          <a:p>
            <a:r>
              <a:rPr lang="en-US" altLang="zh-CN" sz="4000" dirty="0"/>
              <a:t>Reduction of repeating tokens generated by encoder-decoder model</a:t>
            </a:r>
            <a:endParaRPr lang="zh-CN" altLang="en-US" sz="4000" dirty="0"/>
          </a:p>
        </p:txBody>
      </p:sp>
      <p:sp>
        <p:nvSpPr>
          <p:cNvPr id="3" name="副标题 2">
            <a:extLst>
              <a:ext uri="{FF2B5EF4-FFF2-40B4-BE49-F238E27FC236}">
                <a16:creationId xmlns:a16="http://schemas.microsoft.com/office/drawing/2014/main" id="{4918E3CF-83A9-4BBB-91F0-55B7A8AE0807}"/>
              </a:ext>
            </a:extLst>
          </p:cNvPr>
          <p:cNvSpPr>
            <a:spLocks noGrp="1"/>
          </p:cNvSpPr>
          <p:nvPr>
            <p:ph type="subTitle" idx="1"/>
          </p:nvPr>
        </p:nvSpPr>
        <p:spPr>
          <a:xfrm>
            <a:off x="1524000" y="3602039"/>
            <a:ext cx="9144000" cy="1655762"/>
          </a:xfrm>
        </p:spPr>
        <p:txBody>
          <a:bodyPr/>
          <a:lstStyle/>
          <a:p>
            <a:r>
              <a:rPr lang="en-GB" altLang="zh-CN" sz="2800" dirty="0"/>
              <a:t>ZHANG YING     </a:t>
            </a:r>
          </a:p>
          <a:p>
            <a:r>
              <a:rPr lang="en-GB" altLang="zh-CN" sz="2000" dirty="0"/>
              <a:t>Supervisor: Okumura Manabu</a:t>
            </a:r>
            <a:endParaRPr lang="zh-CN" altLang="en-US" sz="2000" dirty="0"/>
          </a:p>
        </p:txBody>
      </p:sp>
    </p:spTree>
    <p:extLst>
      <p:ext uri="{BB962C8B-B14F-4D97-AF65-F5344CB8AC3E}">
        <p14:creationId xmlns:p14="http://schemas.microsoft.com/office/powerpoint/2010/main" val="155869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矩形 295">
            <a:extLst>
              <a:ext uri="{FF2B5EF4-FFF2-40B4-BE49-F238E27FC236}">
                <a16:creationId xmlns:a16="http://schemas.microsoft.com/office/drawing/2014/main" id="{02AF552D-B6F1-4550-BC92-53FBD4E9EB0D}"/>
              </a:ext>
            </a:extLst>
          </p:cNvPr>
          <p:cNvSpPr/>
          <p:nvPr/>
        </p:nvSpPr>
        <p:spPr>
          <a:xfrm>
            <a:off x="4069338" y="4425466"/>
            <a:ext cx="7204612" cy="471464"/>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30" name="组合 329">
            <a:extLst>
              <a:ext uri="{FF2B5EF4-FFF2-40B4-BE49-F238E27FC236}">
                <a16:creationId xmlns:a16="http://schemas.microsoft.com/office/drawing/2014/main" id="{FEF5AB70-BA05-4FB1-B930-7A570916BC33}"/>
              </a:ext>
            </a:extLst>
          </p:cNvPr>
          <p:cNvGrpSpPr/>
          <p:nvPr/>
        </p:nvGrpSpPr>
        <p:grpSpPr>
          <a:xfrm>
            <a:off x="4906672" y="4816612"/>
            <a:ext cx="5903468" cy="783266"/>
            <a:chOff x="5029462" y="4549389"/>
            <a:chExt cx="6575715" cy="878888"/>
          </a:xfrm>
        </p:grpSpPr>
        <p:grpSp>
          <p:nvGrpSpPr>
            <p:cNvPr id="399" name="组合 398">
              <a:extLst>
                <a:ext uri="{FF2B5EF4-FFF2-40B4-BE49-F238E27FC236}">
                  <a16:creationId xmlns:a16="http://schemas.microsoft.com/office/drawing/2014/main" id="{6BB419AF-5769-47C0-BAF0-84D3E3D0E2D5}"/>
                </a:ext>
              </a:extLst>
            </p:cNvPr>
            <p:cNvGrpSpPr/>
            <p:nvPr/>
          </p:nvGrpSpPr>
          <p:grpSpPr>
            <a:xfrm>
              <a:off x="5029462" y="4549389"/>
              <a:ext cx="6575715" cy="878888"/>
              <a:chOff x="5029462" y="4549389"/>
              <a:chExt cx="6575715" cy="878888"/>
            </a:xfrm>
          </p:grpSpPr>
          <p:sp>
            <p:nvSpPr>
              <p:cNvPr id="401" name="右大括号 400">
                <a:extLst>
                  <a:ext uri="{FF2B5EF4-FFF2-40B4-BE49-F238E27FC236}">
                    <a16:creationId xmlns:a16="http://schemas.microsoft.com/office/drawing/2014/main" id="{B646558F-39EE-4868-A424-442B09EAE41E}"/>
                  </a:ext>
                </a:extLst>
              </p:cNvPr>
              <p:cNvSpPr/>
              <p:nvPr/>
            </p:nvSpPr>
            <p:spPr>
              <a:xfrm rot="5400000">
                <a:off x="8150970" y="1427881"/>
                <a:ext cx="332700" cy="6575715"/>
              </a:xfrm>
              <a:prstGeom prst="rightBrace">
                <a:avLst/>
              </a:prstGeom>
              <a:noFill/>
              <a:ln w="63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02" name="直接箭头连接符 401">
                <a:extLst>
                  <a:ext uri="{FF2B5EF4-FFF2-40B4-BE49-F238E27FC236}">
                    <a16:creationId xmlns:a16="http://schemas.microsoft.com/office/drawing/2014/main" id="{AA54304D-E0C5-40D0-AEC1-83A5062ACC87}"/>
                  </a:ext>
                </a:extLst>
              </p:cNvPr>
              <p:cNvCxnSpPr>
                <a:cxnSpLocks/>
              </p:cNvCxnSpPr>
              <p:nvPr/>
            </p:nvCxnSpPr>
            <p:spPr>
              <a:xfrm>
                <a:off x="8314980" y="4876508"/>
                <a:ext cx="0" cy="551769"/>
              </a:xfrm>
              <a:prstGeom prst="straightConnector1">
                <a:avLst/>
              </a:prstGeom>
              <a:noFill/>
              <a:ln w="6350" cap="flat" cmpd="sng" algn="ctr">
                <a:solidFill>
                  <a:srgbClr val="ED7D31"/>
                </a:solidFill>
                <a:prstDash val="solid"/>
                <a:miter lim="800000"/>
                <a:tailEnd type="triangle"/>
              </a:ln>
              <a:effectLst/>
            </p:spPr>
          </p:cxnSp>
        </p:grpSp>
        <p:sp>
          <p:nvSpPr>
            <p:cNvPr id="400" name="文本框 399">
              <a:extLst>
                <a:ext uri="{FF2B5EF4-FFF2-40B4-BE49-F238E27FC236}">
                  <a16:creationId xmlns:a16="http://schemas.microsoft.com/office/drawing/2014/main" id="{7A5B8B71-23F7-4172-887D-A18ECBF1036D}"/>
                </a:ext>
              </a:extLst>
            </p:cNvPr>
            <p:cNvSpPr txBox="1"/>
            <p:nvPr/>
          </p:nvSpPr>
          <p:spPr>
            <a:xfrm>
              <a:off x="8361442" y="4901552"/>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p:grpSp>
        <p:nvGrpSpPr>
          <p:cNvPr id="335" name="组合 334">
            <a:extLst>
              <a:ext uri="{FF2B5EF4-FFF2-40B4-BE49-F238E27FC236}">
                <a16:creationId xmlns:a16="http://schemas.microsoft.com/office/drawing/2014/main" id="{412CA202-ABF4-4394-ADAE-B2550B2A8153}"/>
              </a:ext>
            </a:extLst>
          </p:cNvPr>
          <p:cNvGrpSpPr/>
          <p:nvPr/>
        </p:nvGrpSpPr>
        <p:grpSpPr>
          <a:xfrm>
            <a:off x="7194390" y="5648855"/>
            <a:ext cx="1133817" cy="246221"/>
            <a:chOff x="7600129" y="5619824"/>
            <a:chExt cx="1262928" cy="276280"/>
          </a:xfrm>
        </p:grpSpPr>
        <p:grpSp>
          <p:nvGrpSpPr>
            <p:cNvPr id="339" name="组合 338">
              <a:extLst>
                <a:ext uri="{FF2B5EF4-FFF2-40B4-BE49-F238E27FC236}">
                  <a16:creationId xmlns:a16="http://schemas.microsoft.com/office/drawing/2014/main" id="{88D07F0E-A531-46D4-83D4-F95FDC31BC52}"/>
                </a:ext>
              </a:extLst>
            </p:cNvPr>
            <p:cNvGrpSpPr/>
            <p:nvPr/>
          </p:nvGrpSpPr>
          <p:grpSpPr>
            <a:xfrm>
              <a:off x="7600129" y="5619824"/>
              <a:ext cx="1251955" cy="276280"/>
              <a:chOff x="7600129" y="5619824"/>
              <a:chExt cx="1251955" cy="276280"/>
            </a:xfrm>
          </p:grpSpPr>
          <mc:AlternateContent xmlns:mc="http://schemas.openxmlformats.org/markup-compatibility/2006" xmlns:a14="http://schemas.microsoft.com/office/drawing/2010/main">
            <mc:Choice Requires="a14">
              <p:sp>
                <p:nvSpPr>
                  <p:cNvPr id="341" name="文本框 340">
                    <a:extLst>
                      <a:ext uri="{FF2B5EF4-FFF2-40B4-BE49-F238E27FC236}">
                        <a16:creationId xmlns:a16="http://schemas.microsoft.com/office/drawing/2014/main" id="{3DF30C88-6565-4353-BEB3-9830BDEE313D}"/>
                      </a:ext>
                    </a:extLst>
                  </p:cNvPr>
                  <p:cNvSpPr txBox="1"/>
                  <p:nvPr/>
                </p:nvSpPr>
                <p:spPr>
                  <a:xfrm>
                    <a:off x="7600129" y="5619824"/>
                    <a:ext cx="192624"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41" name="文本框 340">
                    <a:extLst>
                      <a:ext uri="{FF2B5EF4-FFF2-40B4-BE49-F238E27FC236}">
                        <a16:creationId xmlns:a16="http://schemas.microsoft.com/office/drawing/2014/main" id="{3DF30C88-6565-4353-BEB3-9830BDEE313D}"/>
                      </a:ext>
                    </a:extLst>
                  </p:cNvPr>
                  <p:cNvSpPr txBox="1">
                    <a:spLocks noRot="1" noChangeAspect="1" noMove="1" noResize="1" noEditPoints="1" noAdjustHandles="1" noChangeArrowheads="1" noChangeShapeType="1" noTextEdit="1"/>
                  </p:cNvSpPr>
                  <p:nvPr/>
                </p:nvSpPr>
                <p:spPr>
                  <a:xfrm>
                    <a:off x="7600129" y="5619824"/>
                    <a:ext cx="192624" cy="276280"/>
                  </a:xfrm>
                  <a:prstGeom prst="rect">
                    <a:avLst/>
                  </a:prstGeom>
                  <a:blipFill>
                    <a:blip r:embed="rId28"/>
                    <a:stretch>
                      <a:fillRect l="-24138" t="-5000" r="-58621" b="-25000"/>
                    </a:stretch>
                  </a:blipFill>
                </p:spPr>
                <p:txBody>
                  <a:bodyPr/>
                  <a:lstStyle/>
                  <a:p>
                    <a:r>
                      <a:rPr lang="zh-CN" altLang="en-US">
                        <a:noFill/>
                      </a:rPr>
                      <a:t> </a:t>
                    </a:r>
                  </a:p>
                </p:txBody>
              </p:sp>
            </mc:Fallback>
          </mc:AlternateContent>
          <p:grpSp>
            <p:nvGrpSpPr>
              <p:cNvPr id="342" name="组合 341">
                <a:extLst>
                  <a:ext uri="{FF2B5EF4-FFF2-40B4-BE49-F238E27FC236}">
                    <a16:creationId xmlns:a16="http://schemas.microsoft.com/office/drawing/2014/main" id="{91686F3C-3C2D-4D68-AE98-B13EC9F8F846}"/>
                  </a:ext>
                </a:extLst>
              </p:cNvPr>
              <p:cNvGrpSpPr/>
              <p:nvPr/>
            </p:nvGrpSpPr>
            <p:grpSpPr>
              <a:xfrm>
                <a:off x="7831359" y="5642907"/>
                <a:ext cx="1020725" cy="212653"/>
                <a:chOff x="4146698" y="2062714"/>
                <a:chExt cx="1020725" cy="212653"/>
              </a:xfrm>
            </p:grpSpPr>
            <p:sp>
              <p:nvSpPr>
                <p:cNvPr id="343" name="矩形 342">
                  <a:extLst>
                    <a:ext uri="{FF2B5EF4-FFF2-40B4-BE49-F238E27FC236}">
                      <a16:creationId xmlns:a16="http://schemas.microsoft.com/office/drawing/2014/main" id="{E17ED129-6B5F-46AF-A2DB-3195C2C64D2C}"/>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4" name="矩形 343">
                  <a:extLst>
                    <a:ext uri="{FF2B5EF4-FFF2-40B4-BE49-F238E27FC236}">
                      <a16:creationId xmlns:a16="http://schemas.microsoft.com/office/drawing/2014/main" id="{34064FBC-C915-4458-B40B-8A08939AB45F}"/>
                    </a:ext>
                  </a:extLst>
                </p:cNvPr>
                <p:cNvSpPr/>
                <p:nvPr/>
              </p:nvSpPr>
              <p:spPr>
                <a:xfrm>
                  <a:off x="4250215"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5" name="矩形 344">
                  <a:extLst>
                    <a:ext uri="{FF2B5EF4-FFF2-40B4-BE49-F238E27FC236}">
                      <a16:creationId xmlns:a16="http://schemas.microsoft.com/office/drawing/2014/main" id="{01133359-1D77-4477-B1C3-96F2DCEA8896}"/>
                    </a:ext>
                  </a:extLst>
                </p:cNvPr>
                <p:cNvSpPr/>
                <p:nvPr/>
              </p:nvSpPr>
              <p:spPr>
                <a:xfrm>
                  <a:off x="4146698" y="2062715"/>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6" name="矩形 345">
                  <a:extLst>
                    <a:ext uri="{FF2B5EF4-FFF2-40B4-BE49-F238E27FC236}">
                      <a16:creationId xmlns:a16="http://schemas.microsoft.com/office/drawing/2014/main" id="{477D2AFB-DDAF-4200-B40F-4340891D2178}"/>
                    </a:ext>
                  </a:extLst>
                </p:cNvPr>
                <p:cNvSpPr/>
                <p:nvPr/>
              </p:nvSpPr>
              <p:spPr>
                <a:xfrm>
                  <a:off x="4353732"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7" name="矩形 346">
                  <a:extLst>
                    <a:ext uri="{FF2B5EF4-FFF2-40B4-BE49-F238E27FC236}">
                      <a16:creationId xmlns:a16="http://schemas.microsoft.com/office/drawing/2014/main" id="{0DF8A4F4-64DD-4B61-A62C-34BFE84E378A}"/>
                    </a:ext>
                  </a:extLst>
                </p:cNvPr>
                <p:cNvSpPr/>
                <p:nvPr/>
              </p:nvSpPr>
              <p:spPr>
                <a:xfrm>
                  <a:off x="4457249" y="2062714"/>
                  <a:ext cx="103517" cy="212651"/>
                </a:xfrm>
                <a:prstGeom prst="rect">
                  <a:avLst/>
                </a:prstGeom>
                <a:solidFill>
                  <a:srgbClr val="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8" name="矩形 347">
                  <a:extLst>
                    <a:ext uri="{FF2B5EF4-FFF2-40B4-BE49-F238E27FC236}">
                      <a16:creationId xmlns:a16="http://schemas.microsoft.com/office/drawing/2014/main" id="{DD1D947D-96DA-4034-8E5E-B9DCF06FB9DC}"/>
                    </a:ext>
                  </a:extLst>
                </p:cNvPr>
                <p:cNvSpPr/>
                <p:nvPr/>
              </p:nvSpPr>
              <p:spPr>
                <a:xfrm>
                  <a:off x="4560766" y="2063878"/>
                  <a:ext cx="103517" cy="211487"/>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9" name="矩形 348">
                  <a:extLst>
                    <a:ext uri="{FF2B5EF4-FFF2-40B4-BE49-F238E27FC236}">
                      <a16:creationId xmlns:a16="http://schemas.microsoft.com/office/drawing/2014/main" id="{015EA2C0-BDF0-423F-8690-01D463C2A17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0" name="矩形 349">
                  <a:extLst>
                    <a:ext uri="{FF2B5EF4-FFF2-40B4-BE49-F238E27FC236}">
                      <a16:creationId xmlns:a16="http://schemas.microsoft.com/office/drawing/2014/main" id="{7E503EEA-9357-461D-84EC-DC57F1BF1B05}"/>
                    </a:ext>
                  </a:extLst>
                </p:cNvPr>
                <p:cNvSpPr/>
                <p:nvPr/>
              </p:nvSpPr>
              <p:spPr>
                <a:xfrm>
                  <a:off x="4767800"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1" name="矩形 350">
                  <a:extLst>
                    <a:ext uri="{FF2B5EF4-FFF2-40B4-BE49-F238E27FC236}">
                      <a16:creationId xmlns:a16="http://schemas.microsoft.com/office/drawing/2014/main" id="{8027E2C2-32A5-4DFB-9089-E097E3412C98}"/>
                    </a:ext>
                  </a:extLst>
                </p:cNvPr>
                <p:cNvSpPr/>
                <p:nvPr/>
              </p:nvSpPr>
              <p:spPr>
                <a:xfrm>
                  <a:off x="4871880"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2" name="矩形 351">
                  <a:extLst>
                    <a:ext uri="{FF2B5EF4-FFF2-40B4-BE49-F238E27FC236}">
                      <a16:creationId xmlns:a16="http://schemas.microsoft.com/office/drawing/2014/main" id="{9D25CF29-EA9D-419C-BB9E-2EC4C5513A13}"/>
                    </a:ext>
                  </a:extLst>
                </p:cNvPr>
                <p:cNvSpPr/>
                <p:nvPr/>
              </p:nvSpPr>
              <p:spPr>
                <a:xfrm>
                  <a:off x="4974834"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sp>
          <p:nvSpPr>
            <p:cNvPr id="340" name="矩形 339">
              <a:extLst>
                <a:ext uri="{FF2B5EF4-FFF2-40B4-BE49-F238E27FC236}">
                  <a16:creationId xmlns:a16="http://schemas.microsoft.com/office/drawing/2014/main" id="{7DA96D93-236A-4277-A8DF-2D0CCD8703AA}"/>
                </a:ext>
              </a:extLst>
            </p:cNvPr>
            <p:cNvSpPr/>
            <p:nvPr/>
          </p:nvSpPr>
          <p:spPr>
            <a:xfrm flipV="1">
              <a:off x="8758977" y="5643973"/>
              <a:ext cx="104080" cy="211585"/>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 name="グループ化 2">
            <a:extLst>
              <a:ext uri="{FF2B5EF4-FFF2-40B4-BE49-F238E27FC236}">
                <a16:creationId xmlns:a16="http://schemas.microsoft.com/office/drawing/2014/main" id="{A091AE26-D281-496F-9575-5292CFE0D3C3}"/>
              </a:ext>
            </a:extLst>
          </p:cNvPr>
          <p:cNvGrpSpPr/>
          <p:nvPr/>
        </p:nvGrpSpPr>
        <p:grpSpPr>
          <a:xfrm>
            <a:off x="850758" y="3718018"/>
            <a:ext cx="1379176" cy="691559"/>
            <a:chOff x="850758" y="3718018"/>
            <a:chExt cx="1379176" cy="691559"/>
          </a:xfrm>
        </p:grpSpPr>
        <p:cxnSp>
          <p:nvCxnSpPr>
            <p:cNvPr id="309" name="直接箭头连接符 308">
              <a:extLst>
                <a:ext uri="{FF2B5EF4-FFF2-40B4-BE49-F238E27FC236}">
                  <a16:creationId xmlns:a16="http://schemas.microsoft.com/office/drawing/2014/main" id="{05206D56-639F-45E7-9499-B1EC1B68DC48}"/>
                </a:ext>
              </a:extLst>
            </p:cNvPr>
            <p:cNvCxnSpPr>
              <a:cxnSpLocks/>
            </p:cNvCxnSpPr>
            <p:nvPr/>
          </p:nvCxnSpPr>
          <p:spPr>
            <a:xfrm flipV="1">
              <a:off x="1667375" y="4095067"/>
              <a:ext cx="0" cy="314510"/>
            </a:xfrm>
            <a:prstGeom prst="straightConnector1">
              <a:avLst/>
            </a:prstGeom>
            <a:noFill/>
            <a:ln w="6350" cap="flat" cmpd="sng" algn="ctr">
              <a:solidFill>
                <a:srgbClr val="4472C4"/>
              </a:solidFill>
              <a:prstDash val="solid"/>
              <a:miter lim="800000"/>
              <a:tailEnd type="triangle"/>
            </a:ln>
            <a:effectLst/>
          </p:spPr>
        </p:cxnSp>
        <p:sp>
          <p:nvSpPr>
            <p:cNvPr id="310" name="矩形 309">
              <a:extLst>
                <a:ext uri="{FF2B5EF4-FFF2-40B4-BE49-F238E27FC236}">
                  <a16:creationId xmlns:a16="http://schemas.microsoft.com/office/drawing/2014/main" id="{D3D7743F-1325-47C1-8ECC-96F337661847}"/>
                </a:ext>
              </a:extLst>
            </p:cNvPr>
            <p:cNvSpPr/>
            <p:nvPr/>
          </p:nvSpPr>
          <p:spPr>
            <a:xfrm>
              <a:off x="850758" y="3718018"/>
              <a:ext cx="1379176"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Encoder</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11" name="矩形 310">
                <a:extLst>
                  <a:ext uri="{FF2B5EF4-FFF2-40B4-BE49-F238E27FC236}">
                    <a16:creationId xmlns:a16="http://schemas.microsoft.com/office/drawing/2014/main" id="{675C6C56-841A-4E52-9498-0E34A07AA7FC}"/>
                  </a:ext>
                </a:extLst>
              </p:cNvPr>
              <p:cNvSpPr/>
              <p:nvPr/>
            </p:nvSpPr>
            <p:spPr>
              <a:xfrm>
                <a:off x="4371121" y="3718018"/>
                <a:ext cx="1065755"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RNN </a:t>
                </a:r>
                <a14:m>
                  <m:oMath xmlns:m="http://schemas.openxmlformats.org/officeDocument/2006/math">
                    <m:sSub>
                      <m:sSubPr>
                        <m:ctrlPr>
                          <a:rPr lang="en-US" altLang="zh-CN" sz="1600" i="1" smtClean="0">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i="1">
                            <a:solidFill>
                              <a:schemeClr val="bg1"/>
                            </a:solidFill>
                            <a:latin typeface="Cambria Math" panose="02040503050406030204" pitchFamily="18" charset="0"/>
                          </a:rPr>
                          <m:t>1</m:t>
                        </m:r>
                      </m:sub>
                    </m:sSub>
                  </m:oMath>
                </a14:m>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311" name="矩形 310">
                <a:extLst>
                  <a:ext uri="{FF2B5EF4-FFF2-40B4-BE49-F238E27FC236}">
                    <a16:creationId xmlns:a16="http://schemas.microsoft.com/office/drawing/2014/main" id="{675C6C56-841A-4E52-9498-0E34A07AA7FC}"/>
                  </a:ext>
                </a:extLst>
              </p:cNvPr>
              <p:cNvSpPr>
                <a:spLocks noRot="1" noChangeAspect="1" noMove="1" noResize="1" noEditPoints="1" noAdjustHandles="1" noChangeArrowheads="1" noChangeShapeType="1" noTextEdit="1"/>
              </p:cNvSpPr>
              <p:nvPr/>
            </p:nvSpPr>
            <p:spPr>
              <a:xfrm>
                <a:off x="4371121" y="3718018"/>
                <a:ext cx="1065755" cy="377049"/>
              </a:xfrm>
              <a:prstGeom prst="rect">
                <a:avLst/>
              </a:prstGeom>
              <a:blipFill>
                <a:blip r:embed="rId29"/>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grpSp>
        <p:nvGrpSpPr>
          <p:cNvPr id="312" name="组合 311">
            <a:extLst>
              <a:ext uri="{FF2B5EF4-FFF2-40B4-BE49-F238E27FC236}">
                <a16:creationId xmlns:a16="http://schemas.microsoft.com/office/drawing/2014/main" id="{68A0D171-8561-40FB-9811-6317C401BF5A}"/>
              </a:ext>
            </a:extLst>
          </p:cNvPr>
          <p:cNvGrpSpPr/>
          <p:nvPr/>
        </p:nvGrpSpPr>
        <p:grpSpPr>
          <a:xfrm>
            <a:off x="2229933" y="3575177"/>
            <a:ext cx="2141187" cy="331365"/>
            <a:chOff x="2047915" y="3156398"/>
            <a:chExt cx="2385011" cy="371819"/>
          </a:xfrm>
        </p:grpSpPr>
        <p:cxnSp>
          <p:nvCxnSpPr>
            <p:cNvPr id="539" name="直接箭头连接符 538">
              <a:extLst>
                <a:ext uri="{FF2B5EF4-FFF2-40B4-BE49-F238E27FC236}">
                  <a16:creationId xmlns:a16="http://schemas.microsoft.com/office/drawing/2014/main" id="{C8E9BD62-ADAB-4691-A95A-59CED6CCE67B}"/>
                </a:ext>
              </a:extLst>
            </p:cNvPr>
            <p:cNvCxnSpPr>
              <a:cxnSpLocks/>
              <a:stCxn id="310" idx="3"/>
              <a:endCxn id="311" idx="1"/>
            </p:cNvCxnSpPr>
            <p:nvPr/>
          </p:nvCxnSpPr>
          <p:spPr>
            <a:xfrm>
              <a:off x="2047915" y="3528217"/>
              <a:ext cx="2385011"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540" name="文本框 539">
                  <a:extLst>
                    <a:ext uri="{FF2B5EF4-FFF2-40B4-BE49-F238E27FC236}">
                      <a16:creationId xmlns:a16="http://schemas.microsoft.com/office/drawing/2014/main" id="{168FCA9E-A957-4394-A9C7-3105CE3A39EF}"/>
                    </a:ext>
                  </a:extLst>
                </p:cNvPr>
                <p:cNvSpPr txBox="1"/>
                <p:nvPr/>
              </p:nvSpPr>
              <p:spPr>
                <a:xfrm>
                  <a:off x="2092737" y="3156398"/>
                  <a:ext cx="2133080" cy="298513"/>
                </a:xfrm>
                <a:prstGeom prst="rect">
                  <a:avLst/>
                </a:prstGeom>
                <a:noFill/>
              </p:spPr>
              <p:txBody>
                <a:bodyPr wrap="none" lIns="0" tIns="0" rIns="0" bIns="0" rtlCol="0">
                  <a:spAutoFit/>
                </a:bodyPr>
                <a:lstStyle/>
                <a:p>
                  <a:pPr lvl="0">
                    <a:defRPr/>
                  </a:pPr>
                  <a14:m>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𝑧</m:t>
                              </m:r>
                            </m:e>
                          </m:acc>
                        </m:e>
                        <m:sub>
                          <m:r>
                            <a:rPr lang="en-US" altLang="zh-CN" sz="1600" b="0" i="1" smtClean="0">
                              <a:latin typeface="Cambria Math" panose="02040503050406030204" pitchFamily="18" charset="0"/>
                            </a:rPr>
                            <m:t>𝑗</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r>
                    <a:rPr kumimoji="0" lang="en-US" altLang="zh-CN" sz="1600" b="0" i="0" u="none" strike="noStrike" kern="0" cap="none" spc="0" normalizeH="0" baseline="0" noProof="0" dirty="0" err="1">
                      <a:ln>
                        <a:noFill/>
                      </a:ln>
                      <a:solidFill>
                        <a:prstClr val="black"/>
                      </a:solidFill>
                      <a:effectLst/>
                      <a:uLnTx/>
                      <a:uFillTx/>
                      <a:latin typeface="等线" panose="020F0502020204030204"/>
                    </a:rPr>
                    <a:t>AttnDec</a:t>
                  </a:r>
                  <a:r>
                    <a:rPr kumimoji="0" lang="en-US" altLang="zh-CN" sz="1600" b="0" i="0" u="none" strike="noStrike" kern="0" cap="none" spc="0" normalizeH="0" baseline="0" noProof="0" dirty="0">
                      <a:ln>
                        <a:noFill/>
                      </a:ln>
                      <a:solidFill>
                        <a:prstClr val="black"/>
                      </a:solidFill>
                      <a:effectLst/>
                      <a:uLnTx/>
                      <a:uFillTx/>
                      <a:latin typeface="等线" panose="020F0502020204030204"/>
                    </a:rPr>
                    <a:t>(</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𝑗</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 </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𝐼</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40" name="文本框 539">
                  <a:extLst>
                    <a:ext uri="{FF2B5EF4-FFF2-40B4-BE49-F238E27FC236}">
                      <a16:creationId xmlns:a16="http://schemas.microsoft.com/office/drawing/2014/main" id="{168FCA9E-A957-4394-A9C7-3105CE3A39EF}"/>
                    </a:ext>
                  </a:extLst>
                </p:cNvPr>
                <p:cNvSpPr txBox="1">
                  <a:spLocks noRot="1" noChangeAspect="1" noMove="1" noResize="1" noEditPoints="1" noAdjustHandles="1" noChangeArrowheads="1" noChangeShapeType="1" noTextEdit="1"/>
                </p:cNvSpPr>
                <p:nvPr/>
              </p:nvSpPr>
              <p:spPr>
                <a:xfrm>
                  <a:off x="2092737" y="3156398"/>
                  <a:ext cx="2133080" cy="298513"/>
                </a:xfrm>
                <a:prstGeom prst="rect">
                  <a:avLst/>
                </a:prstGeom>
                <a:blipFill>
                  <a:blip r:embed="rId30"/>
                  <a:stretch>
                    <a:fillRect l="-2540" t="-20455" r="-5397" b="-40909"/>
                  </a:stretch>
                </a:blipFill>
              </p:spPr>
              <p:txBody>
                <a:bodyPr/>
                <a:lstStyle/>
                <a:p>
                  <a:r>
                    <a:rPr lang="en-US">
                      <a:noFill/>
                    </a:rPr>
                    <a:t> </a:t>
                  </a:r>
                </a:p>
              </p:txBody>
            </p:sp>
          </mc:Fallback>
        </mc:AlternateContent>
      </p:grpSp>
      <p:grpSp>
        <p:nvGrpSpPr>
          <p:cNvPr id="321" name="组合 320">
            <a:extLst>
              <a:ext uri="{FF2B5EF4-FFF2-40B4-BE49-F238E27FC236}">
                <a16:creationId xmlns:a16="http://schemas.microsoft.com/office/drawing/2014/main" id="{5E283DFA-E372-468B-AF48-F1E4B01FB439}"/>
              </a:ext>
            </a:extLst>
          </p:cNvPr>
          <p:cNvGrpSpPr/>
          <p:nvPr/>
        </p:nvGrpSpPr>
        <p:grpSpPr>
          <a:xfrm>
            <a:off x="4076463" y="4476671"/>
            <a:ext cx="1292204" cy="338555"/>
            <a:chOff x="4104715" y="4167947"/>
            <a:chExt cx="1439352" cy="379886"/>
          </a:xfrm>
        </p:grpSpPr>
        <p:grpSp>
          <p:nvGrpSpPr>
            <p:cNvPr id="503" name="组合 502">
              <a:extLst>
                <a:ext uri="{FF2B5EF4-FFF2-40B4-BE49-F238E27FC236}">
                  <a16:creationId xmlns:a16="http://schemas.microsoft.com/office/drawing/2014/main" id="{48C49124-6F1C-439E-A1BA-ADD772740EB8}"/>
                </a:ext>
              </a:extLst>
            </p:cNvPr>
            <p:cNvGrpSpPr/>
            <p:nvPr/>
          </p:nvGrpSpPr>
          <p:grpSpPr>
            <a:xfrm>
              <a:off x="4523342" y="4250004"/>
              <a:ext cx="1020725" cy="213246"/>
              <a:chOff x="4146698" y="2062714"/>
              <a:chExt cx="1020725" cy="213246"/>
            </a:xfrm>
          </p:grpSpPr>
          <p:sp>
            <p:nvSpPr>
              <p:cNvPr id="505" name="矩形 504">
                <a:extLst>
                  <a:ext uri="{FF2B5EF4-FFF2-40B4-BE49-F238E27FC236}">
                    <a16:creationId xmlns:a16="http://schemas.microsoft.com/office/drawing/2014/main" id="{F13874D7-8C2A-4E2B-96AA-DC6F9AC5998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6" name="矩形 505">
                <a:extLst>
                  <a:ext uri="{FF2B5EF4-FFF2-40B4-BE49-F238E27FC236}">
                    <a16:creationId xmlns:a16="http://schemas.microsoft.com/office/drawing/2014/main" id="{96289994-F904-454D-8251-454F4873EA1A}"/>
                  </a:ext>
                </a:extLst>
              </p:cNvPr>
              <p:cNvSpPr/>
              <p:nvPr/>
            </p:nvSpPr>
            <p:spPr>
              <a:xfrm>
                <a:off x="4250215" y="2062714"/>
                <a:ext cx="103517" cy="212651"/>
              </a:xfrm>
              <a:prstGeom prst="rect">
                <a:avLst/>
              </a:prstGeom>
              <a:solidFill>
                <a:srgbClr val="ED7D31">
                  <a:lumMod val="60000"/>
                  <a:lumOff val="4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7" name="矩形 506">
                <a:extLst>
                  <a:ext uri="{FF2B5EF4-FFF2-40B4-BE49-F238E27FC236}">
                    <a16:creationId xmlns:a16="http://schemas.microsoft.com/office/drawing/2014/main" id="{DCB303FB-659A-475B-88FC-0F6C6C7D75E7}"/>
                  </a:ext>
                </a:extLst>
              </p:cNvPr>
              <p:cNvSpPr/>
              <p:nvPr/>
            </p:nvSpPr>
            <p:spPr>
              <a:xfrm>
                <a:off x="4146698" y="2062715"/>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8" name="矩形 507">
                <a:extLst>
                  <a:ext uri="{FF2B5EF4-FFF2-40B4-BE49-F238E27FC236}">
                    <a16:creationId xmlns:a16="http://schemas.microsoft.com/office/drawing/2014/main" id="{EAC1F7CF-A687-4870-82D7-7A82D2B98D69}"/>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矩形 508">
                <a:extLst>
                  <a:ext uri="{FF2B5EF4-FFF2-40B4-BE49-F238E27FC236}">
                    <a16:creationId xmlns:a16="http://schemas.microsoft.com/office/drawing/2014/main" id="{5E13A472-E60B-423D-8E1B-6D95E3E246A3}"/>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矩形 509">
                <a:extLst>
                  <a:ext uri="{FF2B5EF4-FFF2-40B4-BE49-F238E27FC236}">
                    <a16:creationId xmlns:a16="http://schemas.microsoft.com/office/drawing/2014/main" id="{7120B325-41FA-45A7-9476-D1A83FA37118}"/>
                  </a:ext>
                </a:extLst>
              </p:cNvPr>
              <p:cNvSpPr/>
              <p:nvPr/>
            </p:nvSpPr>
            <p:spPr>
              <a:xfrm>
                <a:off x="4560766" y="2063309"/>
                <a:ext cx="103517" cy="212651"/>
              </a:xfrm>
              <a:prstGeom prst="rect">
                <a:avLst/>
              </a:prstGeom>
              <a:solidFill>
                <a:srgbClr val="ED7D31">
                  <a:lumMod val="40000"/>
                  <a:lumOff val="6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1" name="矩形 510">
                <a:extLst>
                  <a:ext uri="{FF2B5EF4-FFF2-40B4-BE49-F238E27FC236}">
                    <a16:creationId xmlns:a16="http://schemas.microsoft.com/office/drawing/2014/main" id="{21A88491-28AE-4B75-B248-A874DEE39CB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2" name="矩形 511">
                <a:extLst>
                  <a:ext uri="{FF2B5EF4-FFF2-40B4-BE49-F238E27FC236}">
                    <a16:creationId xmlns:a16="http://schemas.microsoft.com/office/drawing/2014/main" id="{CE855771-D30A-4687-9EDC-F72BB0235B5C}"/>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3" name="矩形 512">
                <a:extLst>
                  <a:ext uri="{FF2B5EF4-FFF2-40B4-BE49-F238E27FC236}">
                    <a16:creationId xmlns:a16="http://schemas.microsoft.com/office/drawing/2014/main" id="{2276B5C1-7052-4E6E-BFBB-FB5B00227715}"/>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4" name="矩形 513">
                <a:extLst>
                  <a:ext uri="{FF2B5EF4-FFF2-40B4-BE49-F238E27FC236}">
                    <a16:creationId xmlns:a16="http://schemas.microsoft.com/office/drawing/2014/main" id="{4265427D-B380-409F-A065-82BA4A70CFA0}"/>
                  </a:ext>
                </a:extLst>
              </p:cNvPr>
              <p:cNvSpPr/>
              <p:nvPr/>
            </p:nvSpPr>
            <p:spPr>
              <a:xfrm>
                <a:off x="4974834"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504" name="矩形 503">
                  <a:extLst>
                    <a:ext uri="{FF2B5EF4-FFF2-40B4-BE49-F238E27FC236}">
                      <a16:creationId xmlns:a16="http://schemas.microsoft.com/office/drawing/2014/main" id="{96F1001E-9182-4259-89BB-7F91BD9103F8}"/>
                    </a:ext>
                  </a:extLst>
                </p:cNvPr>
                <p:cNvSpPr/>
                <p:nvPr/>
              </p:nvSpPr>
              <p:spPr>
                <a:xfrm>
                  <a:off x="4104715" y="4167947"/>
                  <a:ext cx="487597" cy="379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04" name="矩形 503">
                  <a:extLst>
                    <a:ext uri="{FF2B5EF4-FFF2-40B4-BE49-F238E27FC236}">
                      <a16:creationId xmlns:a16="http://schemas.microsoft.com/office/drawing/2014/main" id="{96F1001E-9182-4259-89BB-7F91BD9103F8}"/>
                    </a:ext>
                  </a:extLst>
                </p:cNvPr>
                <p:cNvSpPr>
                  <a:spLocks noRot="1" noChangeAspect="1" noMove="1" noResize="1" noEditPoints="1" noAdjustHandles="1" noChangeArrowheads="1" noChangeShapeType="1" noTextEdit="1"/>
                </p:cNvSpPr>
                <p:nvPr/>
              </p:nvSpPr>
              <p:spPr>
                <a:xfrm>
                  <a:off x="4104715" y="4167947"/>
                  <a:ext cx="487597" cy="379886"/>
                </a:xfrm>
                <a:prstGeom prst="rect">
                  <a:avLst/>
                </a:prstGeom>
                <a:blipFill>
                  <a:blip r:embed="rId11"/>
                  <a:stretch>
                    <a:fillRect b="-3571"/>
                  </a:stretch>
                </a:blipFill>
              </p:spPr>
              <p:txBody>
                <a:bodyPr/>
                <a:lstStyle/>
                <a:p>
                  <a:r>
                    <a:rPr lang="zh-CN" altLang="en-US">
                      <a:noFill/>
                    </a:rPr>
                    <a:t> </a:t>
                  </a:r>
                </a:p>
              </p:txBody>
            </p:sp>
          </mc:Fallback>
        </mc:AlternateContent>
      </p:grpSp>
      <p:grpSp>
        <p:nvGrpSpPr>
          <p:cNvPr id="322" name="组合 321">
            <a:extLst>
              <a:ext uri="{FF2B5EF4-FFF2-40B4-BE49-F238E27FC236}">
                <a16:creationId xmlns:a16="http://schemas.microsoft.com/office/drawing/2014/main" id="{3AB57B5A-3DB3-4312-A823-55B7EF8FD5AA}"/>
              </a:ext>
            </a:extLst>
          </p:cNvPr>
          <p:cNvGrpSpPr/>
          <p:nvPr/>
        </p:nvGrpSpPr>
        <p:grpSpPr>
          <a:xfrm>
            <a:off x="4903995" y="4095067"/>
            <a:ext cx="2276576" cy="371941"/>
            <a:chOff x="5026481" y="3739757"/>
            <a:chExt cx="2535817" cy="417348"/>
          </a:xfrm>
        </p:grpSpPr>
        <p:cxnSp>
          <p:nvCxnSpPr>
            <p:cNvPr id="501" name="直接箭头连接符 500">
              <a:extLst>
                <a:ext uri="{FF2B5EF4-FFF2-40B4-BE49-F238E27FC236}">
                  <a16:creationId xmlns:a16="http://schemas.microsoft.com/office/drawing/2014/main" id="{CA5D6764-483E-482C-80B5-E021385863BC}"/>
                </a:ext>
              </a:extLst>
            </p:cNvPr>
            <p:cNvCxnSpPr>
              <a:cxnSpLocks/>
              <a:stCxn id="311" idx="2"/>
            </p:cNvCxnSpPr>
            <p:nvPr/>
          </p:nvCxnSpPr>
          <p:spPr>
            <a:xfrm flipH="1">
              <a:off x="5026481" y="3739757"/>
              <a:ext cx="3" cy="352906"/>
            </a:xfrm>
            <a:prstGeom prst="straightConnector1">
              <a:avLst/>
            </a:prstGeom>
            <a:noFill/>
            <a:ln w="6350" cap="flat" cmpd="sng" algn="ctr">
              <a:solidFill>
                <a:srgbClr val="ED7D31"/>
              </a:solidFill>
              <a:prstDash val="solid"/>
              <a:miter lim="800000"/>
              <a:tailEnd type="triangle"/>
            </a:ln>
            <a:effectLst/>
          </p:spPr>
        </p:cxnSp>
        <mc:AlternateContent xmlns:mc="http://schemas.openxmlformats.org/markup-compatibility/2006" xmlns:a14="http://schemas.microsoft.com/office/drawing/2010/main">
          <mc:Choice Requires="a14">
            <p:sp>
              <p:nvSpPr>
                <p:cNvPr id="502" name="矩形 501">
                  <a:extLst>
                    <a:ext uri="{FF2B5EF4-FFF2-40B4-BE49-F238E27FC236}">
                      <a16:creationId xmlns:a16="http://schemas.microsoft.com/office/drawing/2014/main" id="{4CAB40F0-CF98-4032-86E4-34373478DF1C}"/>
                    </a:ext>
                  </a:extLst>
                </p:cNvPr>
                <p:cNvSpPr/>
                <p:nvPr/>
              </p:nvSpPr>
              <p:spPr>
                <a:xfrm>
                  <a:off x="5077680" y="3755923"/>
                  <a:ext cx="2484618" cy="401182"/>
                </a:xfrm>
                <a:prstGeom prst="rect">
                  <a:avLst/>
                </a:prstGeom>
              </p:spPr>
              <p:txBody>
                <a:bodyPr wrap="none">
                  <a:spAutoFit/>
                </a:bodyPr>
                <a:lstStyle/>
                <a:p>
                  <a:pPr lvl="0">
                    <a:defRPr/>
                  </a:pP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r>
                    <a:rPr kumimoji="0" lang="en-US" altLang="zh-CN" sz="1600" b="0" i="0" u="none" strike="noStrike" kern="0" cap="none" spc="0" normalizeH="0" baseline="0" noProof="0" dirty="0" err="1">
                      <a:ln>
                        <a:noFill/>
                      </a:ln>
                      <a:solidFill>
                        <a:prstClr val="black"/>
                      </a:solidFill>
                      <a:effectLst/>
                      <a:uLnTx/>
                      <a:uFillTx/>
                      <a:latin typeface="等线" panose="020F0502020204030204"/>
                    </a:rPr>
                    <a:t>softmax</a:t>
                  </a:r>
                  <a:r>
                    <a:rPr kumimoji="0" lang="en-US" altLang="zh-CN" sz="1600" b="0" i="0" u="none" strike="noStrike" kern="0" cap="none" spc="0" normalizeH="0" baseline="0" noProof="0" dirty="0">
                      <a:ln>
                        <a:noFill/>
                      </a:ln>
                      <a:solidFill>
                        <a:prstClr val="black"/>
                      </a:solidFill>
                      <a:effectLst/>
                      <a:uLnTx/>
                      <a:uFillTx/>
                      <a:latin typeface="等线" panose="020F0502020204030204"/>
                    </a:rPr>
                    <a:t>(</a:t>
                  </a:r>
                  <a14:m>
                    <m:oMath xmlns:m="http://schemas.openxmlformats.org/officeDocument/2006/math">
                      <m:sSub>
                        <m:sSubPr>
                          <m:ctrlP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t>𝑊</m:t>
                          </m:r>
                        </m:e>
                        <m:sub>
                          <m: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t>𝑞</m:t>
                          </m:r>
                        </m:sub>
                      </m:sSub>
                      <m:sSub>
                        <m:sSubPr>
                          <m:ctrlPr>
                            <a:rPr lang="en-US" altLang="zh-CN" sz="1600" i="1">
                              <a:solidFill>
                                <a:schemeClr val="tx1"/>
                              </a:solidFill>
                              <a:latin typeface="Cambria Math" panose="02040503050406030204" pitchFamily="18" charset="0"/>
                            </a:rPr>
                          </m:ctrlPr>
                        </m:sSubPr>
                        <m:e>
                          <m:acc>
                            <m:accPr>
                              <m:chr m:val="̃"/>
                              <m:ctrlPr>
                                <a:rPr lang="en-US" altLang="zh-CN" sz="1600" i="1">
                                  <a:solidFill>
                                    <a:schemeClr val="tx1"/>
                                  </a:solidFill>
                                  <a:latin typeface="Cambria Math" panose="02040503050406030204" pitchFamily="18" charset="0"/>
                                </a:rPr>
                              </m:ctrlPr>
                            </m:accPr>
                            <m:e>
                              <m:r>
                                <a:rPr lang="en-US" altLang="zh-CN" sz="1600" i="1">
                                  <a:solidFill>
                                    <a:schemeClr val="tx1"/>
                                  </a:solidFill>
                                  <a:latin typeface="Cambria Math" panose="02040503050406030204" pitchFamily="18" charset="0"/>
                                </a:rPr>
                                <m:t>𝑧</m:t>
                              </m:r>
                            </m:e>
                          </m:acc>
                        </m:e>
                        <m:sub>
                          <m:r>
                            <a:rPr lang="en-US" altLang="zh-CN" sz="1600" i="1">
                              <a:solidFill>
                                <a:schemeClr val="tx1"/>
                              </a:solidFill>
                              <a:latin typeface="Cambria Math" panose="02040503050406030204" pitchFamily="18" charset="0"/>
                            </a:rPr>
                            <m:t>1</m:t>
                          </m:r>
                        </m:sub>
                      </m:sSub>
                      <m:r>
                        <a:rPr kumimoji="0" lang="en-US" altLang="zh-CN" sz="1600" b="0" i="0"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 </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02" name="矩形 501">
                  <a:extLst>
                    <a:ext uri="{FF2B5EF4-FFF2-40B4-BE49-F238E27FC236}">
                      <a16:creationId xmlns:a16="http://schemas.microsoft.com/office/drawing/2014/main" id="{4CAB40F0-CF98-4032-86E4-34373478DF1C}"/>
                    </a:ext>
                  </a:extLst>
                </p:cNvPr>
                <p:cNvSpPr>
                  <a:spLocks noRot="1" noChangeAspect="1" noMove="1" noResize="1" noEditPoints="1" noAdjustHandles="1" noChangeArrowheads="1" noChangeShapeType="1" noTextEdit="1"/>
                </p:cNvSpPr>
                <p:nvPr/>
              </p:nvSpPr>
              <p:spPr>
                <a:xfrm>
                  <a:off x="5077680" y="3755923"/>
                  <a:ext cx="2484618" cy="401182"/>
                </a:xfrm>
                <a:prstGeom prst="rect">
                  <a:avLst/>
                </a:prstGeom>
                <a:blipFill>
                  <a:blip r:embed="rId31"/>
                  <a:stretch>
                    <a:fillRect t="-3390" r="-820" b="-16949"/>
                  </a:stretch>
                </a:blipFill>
              </p:spPr>
              <p:txBody>
                <a:bodyPr/>
                <a:lstStyle/>
                <a:p>
                  <a:r>
                    <a:rPr lang="en-US">
                      <a:noFill/>
                    </a:rPr>
                    <a:t> </a:t>
                  </a:r>
                </a:p>
              </p:txBody>
            </p:sp>
          </mc:Fallback>
        </mc:AlternateContent>
      </p:grpSp>
      <p:grpSp>
        <p:nvGrpSpPr>
          <p:cNvPr id="2" name="グループ化 1">
            <a:extLst>
              <a:ext uri="{FF2B5EF4-FFF2-40B4-BE49-F238E27FC236}">
                <a16:creationId xmlns:a16="http://schemas.microsoft.com/office/drawing/2014/main" id="{D8FDB5C5-1EDB-4414-8CB3-CDBD6D889E8D}"/>
              </a:ext>
            </a:extLst>
          </p:cNvPr>
          <p:cNvGrpSpPr/>
          <p:nvPr/>
        </p:nvGrpSpPr>
        <p:grpSpPr>
          <a:xfrm>
            <a:off x="540155" y="4425466"/>
            <a:ext cx="2919255" cy="1849071"/>
            <a:chOff x="540155" y="4425466"/>
            <a:chExt cx="2919255" cy="1849071"/>
          </a:xfrm>
        </p:grpSpPr>
        <p:sp>
          <p:nvSpPr>
            <p:cNvPr id="297" name="矩形 296">
              <a:extLst>
                <a:ext uri="{FF2B5EF4-FFF2-40B4-BE49-F238E27FC236}">
                  <a16:creationId xmlns:a16="http://schemas.microsoft.com/office/drawing/2014/main" id="{B52C5CDD-3FE7-4447-9C13-EF14C71849F1}"/>
                </a:ext>
              </a:extLst>
            </p:cNvPr>
            <p:cNvSpPr/>
            <p:nvPr/>
          </p:nvSpPr>
          <p:spPr>
            <a:xfrm>
              <a:off x="540155" y="4425466"/>
              <a:ext cx="2919255" cy="1849071"/>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98" name="文本框 297">
                  <a:extLst>
                    <a:ext uri="{FF2B5EF4-FFF2-40B4-BE49-F238E27FC236}">
                      <a16:creationId xmlns:a16="http://schemas.microsoft.com/office/drawing/2014/main" id="{6FF6E6F0-F1EF-4CF4-A120-527820196A6C}"/>
                    </a:ext>
                  </a:extLst>
                </p:cNvPr>
                <p:cNvSpPr txBox="1"/>
                <p:nvPr/>
              </p:nvSpPr>
              <p:spPr>
                <a:xfrm>
                  <a:off x="616151" y="4676005"/>
                  <a:ext cx="549894" cy="1109856"/>
                </a:xfrm>
                <a:prstGeom prst="rect">
                  <a:avLst/>
                </a:prstGeom>
                <a:noFill/>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altLang="zh-CN" sz="16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Χ</m:t>
                        </m:r>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e>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Sub>
                              </m:e>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3</m:t>
                                          </m:r>
                                        </m:sub>
                                      </m:sSub>
                                    </m:e>
                                  </m:m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e>
                                        </m:m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e>
                                        </m:mr>
                                      </m:m>
                                    </m:e>
                                  </m:mr>
                                </m:m>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298" name="文本框 297">
                  <a:extLst>
                    <a:ext uri="{FF2B5EF4-FFF2-40B4-BE49-F238E27FC236}">
                      <a16:creationId xmlns:a16="http://schemas.microsoft.com/office/drawing/2014/main" id="{6FF6E6F0-F1EF-4CF4-A120-527820196A6C}"/>
                    </a:ext>
                  </a:extLst>
                </p:cNvPr>
                <p:cNvSpPr txBox="1">
                  <a:spLocks noRot="1" noChangeAspect="1" noMove="1" noResize="1" noEditPoints="1" noAdjustHandles="1" noChangeArrowheads="1" noChangeShapeType="1" noTextEdit="1"/>
                </p:cNvSpPr>
                <p:nvPr/>
              </p:nvSpPr>
              <p:spPr>
                <a:xfrm>
                  <a:off x="616151" y="4676005"/>
                  <a:ext cx="549894" cy="1109856"/>
                </a:xfrm>
                <a:prstGeom prst="rect">
                  <a:avLst/>
                </a:prstGeom>
                <a:blipFill>
                  <a:blip r:embed="rId32"/>
                  <a:stretch>
                    <a:fillRect/>
                  </a:stretch>
                </a:blipFill>
              </p:spPr>
              <p:txBody>
                <a:bodyPr/>
                <a:lstStyle/>
                <a:p>
                  <a:r>
                    <a:rPr lang="ja-JP" altLang="en-US">
                      <a:noFill/>
                    </a:rPr>
                    <a:t> </a:t>
                  </a:r>
                </a:p>
              </p:txBody>
            </p:sp>
          </mc:Fallback>
        </mc:AlternateContent>
        <p:grpSp>
          <p:nvGrpSpPr>
            <p:cNvPr id="299" name="组合 298">
              <a:extLst>
                <a:ext uri="{FF2B5EF4-FFF2-40B4-BE49-F238E27FC236}">
                  <a16:creationId xmlns:a16="http://schemas.microsoft.com/office/drawing/2014/main" id="{C2D610C6-37B2-4720-B867-EBDBA6540FA9}"/>
                </a:ext>
              </a:extLst>
            </p:cNvPr>
            <p:cNvGrpSpPr/>
            <p:nvPr/>
          </p:nvGrpSpPr>
          <p:grpSpPr>
            <a:xfrm>
              <a:off x="1285378" y="5592899"/>
              <a:ext cx="916374" cy="190045"/>
              <a:chOff x="4146698" y="2062714"/>
              <a:chExt cx="1020725" cy="213246"/>
            </a:xfrm>
          </p:grpSpPr>
          <p:sp>
            <p:nvSpPr>
              <p:cNvPr id="571" name="矩形 570">
                <a:extLst>
                  <a:ext uri="{FF2B5EF4-FFF2-40B4-BE49-F238E27FC236}">
                    <a16:creationId xmlns:a16="http://schemas.microsoft.com/office/drawing/2014/main" id="{464162B2-48BE-4FCE-B91D-E69D59C1FACF}"/>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72" name="矩形 571">
                <a:extLst>
                  <a:ext uri="{FF2B5EF4-FFF2-40B4-BE49-F238E27FC236}">
                    <a16:creationId xmlns:a16="http://schemas.microsoft.com/office/drawing/2014/main" id="{B4F924DB-8A84-414E-91CE-231E187C3E07}"/>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3" name="矩形 572">
                <a:extLst>
                  <a:ext uri="{FF2B5EF4-FFF2-40B4-BE49-F238E27FC236}">
                    <a16:creationId xmlns:a16="http://schemas.microsoft.com/office/drawing/2014/main" id="{A0210111-B340-45A1-A90B-37054BB46659}"/>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4" name="矩形 573">
                <a:extLst>
                  <a:ext uri="{FF2B5EF4-FFF2-40B4-BE49-F238E27FC236}">
                    <a16:creationId xmlns:a16="http://schemas.microsoft.com/office/drawing/2014/main" id="{A8876CDF-A44D-4CDA-A65E-0874ADDE435A}"/>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5" name="矩形 574">
                <a:extLst>
                  <a:ext uri="{FF2B5EF4-FFF2-40B4-BE49-F238E27FC236}">
                    <a16:creationId xmlns:a16="http://schemas.microsoft.com/office/drawing/2014/main" id="{D8C62BF0-75A9-4E82-A23D-47AB7CDC0846}"/>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6" name="矩形 575">
                <a:extLst>
                  <a:ext uri="{FF2B5EF4-FFF2-40B4-BE49-F238E27FC236}">
                    <a16:creationId xmlns:a16="http://schemas.microsoft.com/office/drawing/2014/main" id="{F2C2F40A-1F6F-40D7-844E-06B63FC55C35}"/>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7" name="矩形 576">
                <a:extLst>
                  <a:ext uri="{FF2B5EF4-FFF2-40B4-BE49-F238E27FC236}">
                    <a16:creationId xmlns:a16="http://schemas.microsoft.com/office/drawing/2014/main" id="{3C4C1BFA-0CB2-4576-83BD-3DFD013F4E01}"/>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8" name="矩形 577">
                <a:extLst>
                  <a:ext uri="{FF2B5EF4-FFF2-40B4-BE49-F238E27FC236}">
                    <a16:creationId xmlns:a16="http://schemas.microsoft.com/office/drawing/2014/main" id="{1E5EDEDB-E4A3-424B-9314-B3A339809230}"/>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79" name="矩形 578">
                <a:extLst>
                  <a:ext uri="{FF2B5EF4-FFF2-40B4-BE49-F238E27FC236}">
                    <a16:creationId xmlns:a16="http://schemas.microsoft.com/office/drawing/2014/main" id="{12457F4A-E25E-4A2A-808A-B02C74E771F9}"/>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0" name="矩形 579">
                <a:extLst>
                  <a:ext uri="{FF2B5EF4-FFF2-40B4-BE49-F238E27FC236}">
                    <a16:creationId xmlns:a16="http://schemas.microsoft.com/office/drawing/2014/main" id="{14B3BB73-F02A-4DDB-9596-9B8508045AE7}"/>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0" name="组合 299">
              <a:extLst>
                <a:ext uri="{FF2B5EF4-FFF2-40B4-BE49-F238E27FC236}">
                  <a16:creationId xmlns:a16="http://schemas.microsoft.com/office/drawing/2014/main" id="{A8ED81AE-FB13-4977-AFE2-89ACAC0FB5B6}"/>
                </a:ext>
              </a:extLst>
            </p:cNvPr>
            <p:cNvGrpSpPr/>
            <p:nvPr/>
          </p:nvGrpSpPr>
          <p:grpSpPr>
            <a:xfrm>
              <a:off x="1286033" y="4952683"/>
              <a:ext cx="916374" cy="190045"/>
              <a:chOff x="4146698" y="2062714"/>
              <a:chExt cx="1020725" cy="213246"/>
            </a:xfrm>
          </p:grpSpPr>
          <p:sp>
            <p:nvSpPr>
              <p:cNvPr id="561" name="矩形 560">
                <a:extLst>
                  <a:ext uri="{FF2B5EF4-FFF2-40B4-BE49-F238E27FC236}">
                    <a16:creationId xmlns:a16="http://schemas.microsoft.com/office/drawing/2014/main" id="{FA1C857E-2CF2-4A37-9662-81A3B93C535A}"/>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2" name="矩形 561">
                <a:extLst>
                  <a:ext uri="{FF2B5EF4-FFF2-40B4-BE49-F238E27FC236}">
                    <a16:creationId xmlns:a16="http://schemas.microsoft.com/office/drawing/2014/main" id="{2011D45F-D7E9-4D01-9FE6-9E59855A90D8}"/>
                  </a:ext>
                </a:extLst>
              </p:cNvPr>
              <p:cNvSpPr/>
              <p:nvPr/>
            </p:nvSpPr>
            <p:spPr>
              <a:xfrm>
                <a:off x="4250215"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3" name="矩形 562">
                <a:extLst>
                  <a:ext uri="{FF2B5EF4-FFF2-40B4-BE49-F238E27FC236}">
                    <a16:creationId xmlns:a16="http://schemas.microsoft.com/office/drawing/2014/main" id="{C3650D50-9315-49F3-AC43-CD3A35FD63D1}"/>
                  </a:ext>
                </a:extLst>
              </p:cNvPr>
              <p:cNvSpPr/>
              <p:nvPr/>
            </p:nvSpPr>
            <p:spPr>
              <a:xfrm>
                <a:off x="4146698" y="2062715"/>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4" name="矩形 563">
                <a:extLst>
                  <a:ext uri="{FF2B5EF4-FFF2-40B4-BE49-F238E27FC236}">
                    <a16:creationId xmlns:a16="http://schemas.microsoft.com/office/drawing/2014/main" id="{0CB2C952-0B4C-481F-8146-E493F74DD755}"/>
                  </a:ext>
                </a:extLst>
              </p:cNvPr>
              <p:cNvSpPr/>
              <p:nvPr/>
            </p:nvSpPr>
            <p:spPr>
              <a:xfrm>
                <a:off x="4353732"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5" name="矩形 564">
                <a:extLst>
                  <a:ext uri="{FF2B5EF4-FFF2-40B4-BE49-F238E27FC236}">
                    <a16:creationId xmlns:a16="http://schemas.microsoft.com/office/drawing/2014/main" id="{FAD7A6CC-040B-4B6B-BC3B-0034576DA53F}"/>
                  </a:ext>
                </a:extLst>
              </p:cNvPr>
              <p:cNvSpPr/>
              <p:nvPr/>
            </p:nvSpPr>
            <p:spPr>
              <a:xfrm>
                <a:off x="4457249" y="2062714"/>
                <a:ext cx="103517" cy="212651"/>
              </a:xfrm>
              <a:prstGeom prst="rect">
                <a:avLst/>
              </a:prstGeom>
              <a:solidFill>
                <a:srgbClr val="2F528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66" name="矩形 565">
                <a:extLst>
                  <a:ext uri="{FF2B5EF4-FFF2-40B4-BE49-F238E27FC236}">
                    <a16:creationId xmlns:a16="http://schemas.microsoft.com/office/drawing/2014/main" id="{9A8473BB-6A78-4970-AF8F-8FADEFF4D423}"/>
                  </a:ext>
                </a:extLst>
              </p:cNvPr>
              <p:cNvSpPr/>
              <p:nvPr/>
            </p:nvSpPr>
            <p:spPr>
              <a:xfrm>
                <a:off x="4560766" y="2063309"/>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7" name="矩形 566">
                <a:extLst>
                  <a:ext uri="{FF2B5EF4-FFF2-40B4-BE49-F238E27FC236}">
                    <a16:creationId xmlns:a16="http://schemas.microsoft.com/office/drawing/2014/main" id="{9616CCFF-4177-4EE0-A741-252E1A345B77}"/>
                  </a:ext>
                </a:extLst>
              </p:cNvPr>
              <p:cNvSpPr/>
              <p:nvPr/>
            </p:nvSpPr>
            <p:spPr>
              <a:xfrm>
                <a:off x="4664283"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8" name="矩形 567">
                <a:extLst>
                  <a:ext uri="{FF2B5EF4-FFF2-40B4-BE49-F238E27FC236}">
                    <a16:creationId xmlns:a16="http://schemas.microsoft.com/office/drawing/2014/main" id="{7068FBA4-B24C-448A-AE4B-88C1E4F6464B}"/>
                  </a:ext>
                </a:extLst>
              </p:cNvPr>
              <p:cNvSpPr/>
              <p:nvPr/>
            </p:nvSpPr>
            <p:spPr>
              <a:xfrm>
                <a:off x="476780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9" name="矩形 568">
                <a:extLst>
                  <a:ext uri="{FF2B5EF4-FFF2-40B4-BE49-F238E27FC236}">
                    <a16:creationId xmlns:a16="http://schemas.microsoft.com/office/drawing/2014/main" id="{74AA93B3-A9AD-405A-B8CD-A1A6268BB01A}"/>
                  </a:ext>
                </a:extLst>
              </p:cNvPr>
              <p:cNvSpPr/>
              <p:nvPr/>
            </p:nvSpPr>
            <p:spPr>
              <a:xfrm>
                <a:off x="487188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0" name="矩形 569">
                <a:extLst>
                  <a:ext uri="{FF2B5EF4-FFF2-40B4-BE49-F238E27FC236}">
                    <a16:creationId xmlns:a16="http://schemas.microsoft.com/office/drawing/2014/main" id="{FB653A9E-04B9-476B-B163-081FECD2A000}"/>
                  </a:ext>
                </a:extLst>
              </p:cNvPr>
              <p:cNvSpPr/>
              <p:nvPr/>
            </p:nvSpPr>
            <p:spPr>
              <a:xfrm>
                <a:off x="4974834"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1" name="组合 300">
              <a:extLst>
                <a:ext uri="{FF2B5EF4-FFF2-40B4-BE49-F238E27FC236}">
                  <a16:creationId xmlns:a16="http://schemas.microsoft.com/office/drawing/2014/main" id="{BC67C7A2-518D-43D4-B09F-34DDBD8BB402}"/>
                </a:ext>
              </a:extLst>
            </p:cNvPr>
            <p:cNvGrpSpPr/>
            <p:nvPr/>
          </p:nvGrpSpPr>
          <p:grpSpPr>
            <a:xfrm>
              <a:off x="1285378" y="5177797"/>
              <a:ext cx="916374" cy="190045"/>
              <a:chOff x="4146698" y="2062714"/>
              <a:chExt cx="1020725" cy="213246"/>
            </a:xfrm>
          </p:grpSpPr>
          <p:sp>
            <p:nvSpPr>
              <p:cNvPr id="551" name="矩形 550">
                <a:extLst>
                  <a:ext uri="{FF2B5EF4-FFF2-40B4-BE49-F238E27FC236}">
                    <a16:creationId xmlns:a16="http://schemas.microsoft.com/office/drawing/2014/main" id="{64269E95-7311-4432-9602-DB70D2AAD380}"/>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2" name="矩形 551">
                <a:extLst>
                  <a:ext uri="{FF2B5EF4-FFF2-40B4-BE49-F238E27FC236}">
                    <a16:creationId xmlns:a16="http://schemas.microsoft.com/office/drawing/2014/main" id="{0324D59F-C15A-44C6-80E7-CE4FA574B9AC}"/>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3" name="矩形 552">
                <a:extLst>
                  <a:ext uri="{FF2B5EF4-FFF2-40B4-BE49-F238E27FC236}">
                    <a16:creationId xmlns:a16="http://schemas.microsoft.com/office/drawing/2014/main" id="{DFF95736-328F-4CBD-9628-77FC1E48FB32}"/>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4" name="矩形 553">
                <a:extLst>
                  <a:ext uri="{FF2B5EF4-FFF2-40B4-BE49-F238E27FC236}">
                    <a16:creationId xmlns:a16="http://schemas.microsoft.com/office/drawing/2014/main" id="{4C0CCBCE-5D1E-4086-BA51-13542FED23B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5" name="矩形 554">
                <a:extLst>
                  <a:ext uri="{FF2B5EF4-FFF2-40B4-BE49-F238E27FC236}">
                    <a16:creationId xmlns:a16="http://schemas.microsoft.com/office/drawing/2014/main" id="{21048EF2-77BD-4B6E-BB7E-93EBF9C2C0EC}"/>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6" name="矩形 555">
                <a:extLst>
                  <a:ext uri="{FF2B5EF4-FFF2-40B4-BE49-F238E27FC236}">
                    <a16:creationId xmlns:a16="http://schemas.microsoft.com/office/drawing/2014/main" id="{6A8866D8-22F7-489E-9DF2-C55772B40307}"/>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7" name="矩形 556">
                <a:extLst>
                  <a:ext uri="{FF2B5EF4-FFF2-40B4-BE49-F238E27FC236}">
                    <a16:creationId xmlns:a16="http://schemas.microsoft.com/office/drawing/2014/main" id="{37D0D114-6853-48C7-890E-3AA0216E2D1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8" name="矩形 557">
                <a:extLst>
                  <a:ext uri="{FF2B5EF4-FFF2-40B4-BE49-F238E27FC236}">
                    <a16:creationId xmlns:a16="http://schemas.microsoft.com/office/drawing/2014/main" id="{DCE51A14-073B-4ADD-914B-F971C8611E07}"/>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9" name="矩形 558">
                <a:extLst>
                  <a:ext uri="{FF2B5EF4-FFF2-40B4-BE49-F238E27FC236}">
                    <a16:creationId xmlns:a16="http://schemas.microsoft.com/office/drawing/2014/main" id="{2D418550-2DAA-4176-807F-7851AF124D15}"/>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0" name="矩形 559">
                <a:extLst>
                  <a:ext uri="{FF2B5EF4-FFF2-40B4-BE49-F238E27FC236}">
                    <a16:creationId xmlns:a16="http://schemas.microsoft.com/office/drawing/2014/main" id="{2261C7EA-951B-46A7-841F-95D45A48F80A}"/>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2" name="组合 301">
              <a:extLst>
                <a:ext uri="{FF2B5EF4-FFF2-40B4-BE49-F238E27FC236}">
                  <a16:creationId xmlns:a16="http://schemas.microsoft.com/office/drawing/2014/main" id="{21C7199A-5F8C-48D5-8394-7AD3E7505564}"/>
                </a:ext>
              </a:extLst>
            </p:cNvPr>
            <p:cNvGrpSpPr/>
            <p:nvPr/>
          </p:nvGrpSpPr>
          <p:grpSpPr>
            <a:xfrm>
              <a:off x="1290186" y="4707415"/>
              <a:ext cx="916374" cy="190045"/>
              <a:chOff x="4146698" y="2062714"/>
              <a:chExt cx="1020725" cy="213246"/>
            </a:xfrm>
          </p:grpSpPr>
          <p:sp>
            <p:nvSpPr>
              <p:cNvPr id="541" name="矩形 540">
                <a:extLst>
                  <a:ext uri="{FF2B5EF4-FFF2-40B4-BE49-F238E27FC236}">
                    <a16:creationId xmlns:a16="http://schemas.microsoft.com/office/drawing/2014/main" id="{0AC7F248-A1B8-423C-9BE7-CE7A8DD9375D}"/>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2" name="矩形 541">
                <a:extLst>
                  <a:ext uri="{FF2B5EF4-FFF2-40B4-BE49-F238E27FC236}">
                    <a16:creationId xmlns:a16="http://schemas.microsoft.com/office/drawing/2014/main" id="{0CB7600A-483D-4A07-A6FA-14BDD2FFCAF3}"/>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43" name="矩形 542">
                <a:extLst>
                  <a:ext uri="{FF2B5EF4-FFF2-40B4-BE49-F238E27FC236}">
                    <a16:creationId xmlns:a16="http://schemas.microsoft.com/office/drawing/2014/main" id="{2A239E53-058D-48E9-8288-3849DFE95DCA}"/>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4" name="矩形 543">
                <a:extLst>
                  <a:ext uri="{FF2B5EF4-FFF2-40B4-BE49-F238E27FC236}">
                    <a16:creationId xmlns:a16="http://schemas.microsoft.com/office/drawing/2014/main" id="{EB8B56F8-F58C-42EE-A7D5-68FD6736670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5" name="矩形 544">
                <a:extLst>
                  <a:ext uri="{FF2B5EF4-FFF2-40B4-BE49-F238E27FC236}">
                    <a16:creationId xmlns:a16="http://schemas.microsoft.com/office/drawing/2014/main" id="{224007CA-AEAC-4746-940C-1AB1A5AC5DF3}"/>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6" name="矩形 545">
                <a:extLst>
                  <a:ext uri="{FF2B5EF4-FFF2-40B4-BE49-F238E27FC236}">
                    <a16:creationId xmlns:a16="http://schemas.microsoft.com/office/drawing/2014/main" id="{3B87CF92-C97D-454A-8305-3B830B3343E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7" name="矩形 546">
                <a:extLst>
                  <a:ext uri="{FF2B5EF4-FFF2-40B4-BE49-F238E27FC236}">
                    <a16:creationId xmlns:a16="http://schemas.microsoft.com/office/drawing/2014/main" id="{98C5ABCD-1694-4E9A-BF13-CEE5543FD904}"/>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8" name="矩形 547">
                <a:extLst>
                  <a:ext uri="{FF2B5EF4-FFF2-40B4-BE49-F238E27FC236}">
                    <a16:creationId xmlns:a16="http://schemas.microsoft.com/office/drawing/2014/main" id="{E1E6B751-4024-40CC-83D2-C1ED4A2E0298}"/>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9" name="矩形 548">
                <a:extLst>
                  <a:ext uri="{FF2B5EF4-FFF2-40B4-BE49-F238E27FC236}">
                    <a16:creationId xmlns:a16="http://schemas.microsoft.com/office/drawing/2014/main" id="{5C1FA1D2-DB32-495A-ABAD-083EC53A5436}"/>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0" name="矩形 549">
                <a:extLst>
                  <a:ext uri="{FF2B5EF4-FFF2-40B4-BE49-F238E27FC236}">
                    <a16:creationId xmlns:a16="http://schemas.microsoft.com/office/drawing/2014/main" id="{E2733A7B-7542-4344-A972-A64B7F22819E}"/>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03" name="文本框 302">
              <a:extLst>
                <a:ext uri="{FF2B5EF4-FFF2-40B4-BE49-F238E27FC236}">
                  <a16:creationId xmlns:a16="http://schemas.microsoft.com/office/drawing/2014/main" id="{592171FF-6F8D-4B5A-9538-3A45211574A7}"/>
                </a:ext>
              </a:extLst>
            </p:cNvPr>
            <p:cNvSpPr txBox="1"/>
            <p:nvPr/>
          </p:nvSpPr>
          <p:spPr>
            <a:xfrm>
              <a:off x="2458875" y="4621623"/>
              <a:ext cx="2359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I</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04" name="文本框 303">
              <a:extLst>
                <a:ext uri="{FF2B5EF4-FFF2-40B4-BE49-F238E27FC236}">
                  <a16:creationId xmlns:a16="http://schemas.microsoft.com/office/drawing/2014/main" id="{18261949-6638-4DFA-AF24-78DEF6C9BCA7}"/>
                </a:ext>
              </a:extLst>
            </p:cNvPr>
            <p:cNvSpPr txBox="1"/>
            <p:nvPr/>
          </p:nvSpPr>
          <p:spPr>
            <a:xfrm>
              <a:off x="2290074" y="4861619"/>
              <a:ext cx="67358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come</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05" name="文本框 304">
              <a:extLst>
                <a:ext uri="{FF2B5EF4-FFF2-40B4-BE49-F238E27FC236}">
                  <a16:creationId xmlns:a16="http://schemas.microsoft.com/office/drawing/2014/main" id="{F4A76B36-EA87-432B-9809-9CACEE83DFD6}"/>
                </a:ext>
              </a:extLst>
            </p:cNvPr>
            <p:cNvSpPr txBox="1"/>
            <p:nvPr/>
          </p:nvSpPr>
          <p:spPr>
            <a:xfrm>
              <a:off x="2321657" y="5108141"/>
              <a:ext cx="60465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from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2D568420-A57F-4368-AB7E-EB485111A61B}"/>
                    </a:ext>
                  </a:extLst>
                </p:cNvPr>
                <p:cNvSpPr/>
                <p:nvPr/>
              </p:nvSpPr>
              <p:spPr>
                <a:xfrm>
                  <a:off x="1561380"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6" name="矩形 305">
                  <a:extLst>
                    <a:ext uri="{FF2B5EF4-FFF2-40B4-BE49-F238E27FC236}">
                      <a16:creationId xmlns:a16="http://schemas.microsoft.com/office/drawing/2014/main" id="{2D568420-A57F-4368-AB7E-EB485111A61B}"/>
                    </a:ext>
                  </a:extLst>
                </p:cNvPr>
                <p:cNvSpPr>
                  <a:spLocks noRot="1" noChangeAspect="1" noMove="1" noResize="1" noEditPoints="1" noAdjustHandles="1" noChangeArrowheads="1" noChangeShapeType="1" noTextEdit="1"/>
                </p:cNvSpPr>
                <p:nvPr/>
              </p:nvSpPr>
              <p:spPr>
                <a:xfrm>
                  <a:off x="1561380" y="5255781"/>
                  <a:ext cx="394660" cy="338554"/>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1ADBAA9B-49BA-4CD2-8B7C-F005CE0D3614}"/>
                    </a:ext>
                  </a:extLst>
                </p:cNvPr>
                <p:cNvSpPr/>
                <p:nvPr/>
              </p:nvSpPr>
              <p:spPr>
                <a:xfrm>
                  <a:off x="2557215"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7" name="矩形 306">
                  <a:extLst>
                    <a:ext uri="{FF2B5EF4-FFF2-40B4-BE49-F238E27FC236}">
                      <a16:creationId xmlns:a16="http://schemas.microsoft.com/office/drawing/2014/main" id="{1ADBAA9B-49BA-4CD2-8B7C-F005CE0D3614}"/>
                    </a:ext>
                  </a:extLst>
                </p:cNvPr>
                <p:cNvSpPr>
                  <a:spLocks noRot="1" noChangeAspect="1" noMove="1" noResize="1" noEditPoints="1" noAdjustHandles="1" noChangeArrowheads="1" noChangeShapeType="1" noTextEdit="1"/>
                </p:cNvSpPr>
                <p:nvPr/>
              </p:nvSpPr>
              <p:spPr>
                <a:xfrm>
                  <a:off x="2557215" y="5255781"/>
                  <a:ext cx="394660" cy="338554"/>
                </a:xfrm>
                <a:prstGeom prst="rect">
                  <a:avLst/>
                </a:prstGeom>
                <a:blipFill>
                  <a:blip r:embed="rId34"/>
                  <a:stretch>
                    <a:fillRect/>
                  </a:stretch>
                </a:blipFill>
              </p:spPr>
              <p:txBody>
                <a:bodyPr/>
                <a:lstStyle/>
                <a:p>
                  <a:r>
                    <a:rPr lang="ja-JP" altLang="en-US">
                      <a:noFill/>
                    </a:rPr>
                    <a:t> </a:t>
                  </a:r>
                </a:p>
              </p:txBody>
            </p:sp>
          </mc:Fallback>
        </mc:AlternateContent>
        <p:sp>
          <p:nvSpPr>
            <p:cNvPr id="308" name="文本框 307">
              <a:extLst>
                <a:ext uri="{FF2B5EF4-FFF2-40B4-BE49-F238E27FC236}">
                  <a16:creationId xmlns:a16="http://schemas.microsoft.com/office/drawing/2014/main" id="{901529C8-43AB-4A44-9178-6867CDF858C7}"/>
                </a:ext>
              </a:extLst>
            </p:cNvPr>
            <p:cNvSpPr txBox="1"/>
            <p:nvPr/>
          </p:nvSpPr>
          <p:spPr>
            <a:xfrm>
              <a:off x="2617162" y="5611235"/>
              <a:ext cx="229550"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13" name="文本框 312">
              <a:extLst>
                <a:ext uri="{FF2B5EF4-FFF2-40B4-BE49-F238E27FC236}">
                  <a16:creationId xmlns:a16="http://schemas.microsoft.com/office/drawing/2014/main" id="{0E7F696B-5971-4467-B4F4-0714342E266C}"/>
                </a:ext>
              </a:extLst>
            </p:cNvPr>
            <p:cNvSpPr txBox="1"/>
            <p:nvPr/>
          </p:nvSpPr>
          <p:spPr>
            <a:xfrm>
              <a:off x="1391606" y="5881839"/>
              <a:ext cx="9877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2"/>
                  </a:solidFill>
                  <a:effectLst/>
                  <a:uLnTx/>
                  <a:uFillTx/>
                  <a:latin typeface="等线" panose="020F0502020204030204"/>
                </a:rPr>
                <a:t>One-hot</a:t>
              </a:r>
              <a:endParaRPr kumimoji="0" lang="zh-CN" altLang="en-US" sz="1600" b="1" i="0" u="none" strike="noStrike" kern="0" cap="none" spc="0" normalizeH="0" baseline="0" noProof="0" dirty="0">
                <a:ln>
                  <a:noFill/>
                </a:ln>
                <a:solidFill>
                  <a:schemeClr val="accent2"/>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327" name="文本框 326">
                  <a:extLst>
                    <a:ext uri="{FF2B5EF4-FFF2-40B4-BE49-F238E27FC236}">
                      <a16:creationId xmlns:a16="http://schemas.microsoft.com/office/drawing/2014/main" id="{F339D72D-9E2A-44DC-8F03-9ED6F81C8245}"/>
                    </a:ext>
                  </a:extLst>
                </p:cNvPr>
                <p:cNvSpPr txBox="1"/>
                <p:nvPr/>
              </p:nvSpPr>
              <p:spPr>
                <a:xfrm rot="10800000">
                  <a:off x="3049748" y="4740836"/>
                  <a:ext cx="237066" cy="118481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r>
                                        <m:mr>
                                          <m:e/>
                                        </m:mr>
                                      </m:m>
                                    </m:e>
                                  </m:mr>
                                  <m:mr>
                                    <m:e/>
                                  </m:mr>
                                </m:m>
                              </m:e>
                              <m:e/>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27" name="文本框 326">
                  <a:extLst>
                    <a:ext uri="{FF2B5EF4-FFF2-40B4-BE49-F238E27FC236}">
                      <a16:creationId xmlns:a16="http://schemas.microsoft.com/office/drawing/2014/main" id="{F339D72D-9E2A-44DC-8F03-9ED6F81C8245}"/>
                    </a:ext>
                  </a:extLst>
                </p:cNvPr>
                <p:cNvSpPr txBox="1">
                  <a:spLocks noRot="1" noChangeAspect="1" noMove="1" noResize="1" noEditPoints="1" noAdjustHandles="1" noChangeArrowheads="1" noChangeShapeType="1" noTextEdit="1"/>
                </p:cNvSpPr>
                <p:nvPr/>
              </p:nvSpPr>
              <p:spPr>
                <a:xfrm rot="10800000">
                  <a:off x="3049748" y="4740836"/>
                  <a:ext cx="237066" cy="1184812"/>
                </a:xfrm>
                <a:prstGeom prst="rect">
                  <a:avLst/>
                </a:prstGeom>
                <a:blipFill>
                  <a:blip r:embed="rId35"/>
                  <a:stretch>
                    <a:fillRect/>
                  </a:stretch>
                </a:blipFill>
              </p:spPr>
              <p:txBody>
                <a:bodyPr/>
                <a:lstStyle/>
                <a:p>
                  <a:r>
                    <a:rPr lang="ja-JP" altLang="en-US">
                      <a:noFill/>
                    </a:rPr>
                    <a:t> </a:t>
                  </a:r>
                </a:p>
              </p:txBody>
            </p:sp>
          </mc:Fallback>
        </mc:AlternateContent>
      </p:grpSp>
      <p:grpSp>
        <p:nvGrpSpPr>
          <p:cNvPr id="328" name="组合 327">
            <a:extLst>
              <a:ext uri="{FF2B5EF4-FFF2-40B4-BE49-F238E27FC236}">
                <a16:creationId xmlns:a16="http://schemas.microsoft.com/office/drawing/2014/main" id="{5E21466F-4880-48D1-9BAF-C2CC0F2C38B3}"/>
              </a:ext>
            </a:extLst>
          </p:cNvPr>
          <p:cNvGrpSpPr/>
          <p:nvPr/>
        </p:nvGrpSpPr>
        <p:grpSpPr>
          <a:xfrm>
            <a:off x="3244142" y="4977623"/>
            <a:ext cx="1998092" cy="821543"/>
            <a:chOff x="3177615" y="4730056"/>
            <a:chExt cx="2225621" cy="921838"/>
          </a:xfrm>
        </p:grpSpPr>
        <p:cxnSp>
          <p:nvCxnSpPr>
            <p:cNvPr id="415" name="连接符: 肘形 414">
              <a:extLst>
                <a:ext uri="{FF2B5EF4-FFF2-40B4-BE49-F238E27FC236}">
                  <a16:creationId xmlns:a16="http://schemas.microsoft.com/office/drawing/2014/main" id="{D73C41E0-A556-41FE-9129-6CFA6595151D}"/>
                </a:ext>
              </a:extLst>
            </p:cNvPr>
            <p:cNvCxnSpPr>
              <a:cxnSpLocks/>
              <a:stCxn id="327" idx="1"/>
              <a:endCxn id="403" idx="1"/>
            </p:cNvCxnSpPr>
            <p:nvPr/>
          </p:nvCxnSpPr>
          <p:spPr>
            <a:xfrm>
              <a:off x="3225146" y="5129090"/>
              <a:ext cx="2178090" cy="522804"/>
            </a:xfrm>
            <a:prstGeom prst="bentConnector3">
              <a:avLst>
                <a:gd name="adj1" fmla="val 50000"/>
              </a:avLst>
            </a:prstGeom>
            <a:noFill/>
            <a:ln w="6350" cap="flat" cmpd="sng" algn="ctr">
              <a:solidFill>
                <a:srgbClr val="4472C4"/>
              </a:solidFill>
              <a:prstDash val="solid"/>
              <a:miter lim="800000"/>
              <a:tailEnd type="triangle"/>
            </a:ln>
            <a:effectLst/>
          </p:spPr>
        </p:cxnSp>
        <p:sp>
          <p:nvSpPr>
            <p:cNvPr id="416" name="文本框 415">
              <a:extLst>
                <a:ext uri="{FF2B5EF4-FFF2-40B4-BE49-F238E27FC236}">
                  <a16:creationId xmlns:a16="http://schemas.microsoft.com/office/drawing/2014/main" id="{BE67E65A-9FD1-463C-B7B0-2136FCFC55FF}"/>
                </a:ext>
              </a:extLst>
            </p:cNvPr>
            <p:cNvSpPr txBox="1"/>
            <p:nvPr/>
          </p:nvSpPr>
          <p:spPr>
            <a:xfrm>
              <a:off x="3177615" y="4730056"/>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p:grpSp>
        <p:nvGrpSpPr>
          <p:cNvPr id="329" name="组合 328">
            <a:extLst>
              <a:ext uri="{FF2B5EF4-FFF2-40B4-BE49-F238E27FC236}">
                <a16:creationId xmlns:a16="http://schemas.microsoft.com/office/drawing/2014/main" id="{13A02F32-2676-443B-B9EB-1E2BB903ADFF}"/>
              </a:ext>
            </a:extLst>
          </p:cNvPr>
          <p:cNvGrpSpPr/>
          <p:nvPr/>
        </p:nvGrpSpPr>
        <p:grpSpPr>
          <a:xfrm>
            <a:off x="5242234" y="5676055"/>
            <a:ext cx="1123965" cy="246221"/>
            <a:chOff x="5425675" y="5650344"/>
            <a:chExt cx="1251955" cy="276280"/>
          </a:xfrm>
        </p:grpSpPr>
        <mc:AlternateContent xmlns:mc="http://schemas.openxmlformats.org/markup-compatibility/2006" xmlns:a14="http://schemas.microsoft.com/office/drawing/2010/main">
          <mc:Choice Requires="a14">
            <p:sp>
              <p:nvSpPr>
                <p:cNvPr id="403" name="文本框 402">
                  <a:extLst>
                    <a:ext uri="{FF2B5EF4-FFF2-40B4-BE49-F238E27FC236}">
                      <a16:creationId xmlns:a16="http://schemas.microsoft.com/office/drawing/2014/main" id="{1E4066D6-4C6E-4D69-B00A-74A3A84ABEC7}"/>
                    </a:ext>
                  </a:extLst>
                </p:cNvPr>
                <p:cNvSpPr txBox="1"/>
                <p:nvPr/>
              </p:nvSpPr>
              <p:spPr>
                <a:xfrm>
                  <a:off x="5425675" y="5650344"/>
                  <a:ext cx="190839"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03" name="文本框 402">
                  <a:extLst>
                    <a:ext uri="{FF2B5EF4-FFF2-40B4-BE49-F238E27FC236}">
                      <a16:creationId xmlns:a16="http://schemas.microsoft.com/office/drawing/2014/main" id="{1E4066D6-4C6E-4D69-B00A-74A3A84ABEC7}"/>
                    </a:ext>
                  </a:extLst>
                </p:cNvPr>
                <p:cNvSpPr txBox="1">
                  <a:spLocks noRot="1" noChangeAspect="1" noMove="1" noResize="1" noEditPoints="1" noAdjustHandles="1" noChangeArrowheads="1" noChangeShapeType="1" noTextEdit="1"/>
                </p:cNvSpPr>
                <p:nvPr/>
              </p:nvSpPr>
              <p:spPr>
                <a:xfrm>
                  <a:off x="5425675" y="5650344"/>
                  <a:ext cx="190839" cy="276280"/>
                </a:xfrm>
                <a:prstGeom prst="rect">
                  <a:avLst/>
                </a:prstGeom>
                <a:blipFill>
                  <a:blip r:embed="rId22"/>
                  <a:stretch>
                    <a:fillRect l="-14286" t="-2439" r="-64286"/>
                  </a:stretch>
                </a:blipFill>
              </p:spPr>
              <p:txBody>
                <a:bodyPr/>
                <a:lstStyle/>
                <a:p>
                  <a:r>
                    <a:rPr lang="zh-CN" altLang="en-US">
                      <a:noFill/>
                    </a:rPr>
                    <a:t> </a:t>
                  </a:r>
                </a:p>
              </p:txBody>
            </p:sp>
          </mc:Fallback>
        </mc:AlternateContent>
        <p:grpSp>
          <p:nvGrpSpPr>
            <p:cNvPr id="404" name="组合 403">
              <a:extLst>
                <a:ext uri="{FF2B5EF4-FFF2-40B4-BE49-F238E27FC236}">
                  <a16:creationId xmlns:a16="http://schemas.microsoft.com/office/drawing/2014/main" id="{AEA31D49-77CE-434A-A601-2F8B5310F92D}"/>
                </a:ext>
              </a:extLst>
            </p:cNvPr>
            <p:cNvGrpSpPr/>
            <p:nvPr/>
          </p:nvGrpSpPr>
          <p:grpSpPr>
            <a:xfrm>
              <a:off x="5656905" y="5673427"/>
              <a:ext cx="1020725" cy="213246"/>
              <a:chOff x="4146698" y="2062714"/>
              <a:chExt cx="1020725" cy="213246"/>
            </a:xfrm>
          </p:grpSpPr>
          <p:sp>
            <p:nvSpPr>
              <p:cNvPr id="405" name="矩形 404">
                <a:extLst>
                  <a:ext uri="{FF2B5EF4-FFF2-40B4-BE49-F238E27FC236}">
                    <a16:creationId xmlns:a16="http://schemas.microsoft.com/office/drawing/2014/main" id="{994E7D4A-8598-4E84-B1C0-6DF8E686FB49}"/>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6" name="矩形 405">
                <a:extLst>
                  <a:ext uri="{FF2B5EF4-FFF2-40B4-BE49-F238E27FC236}">
                    <a16:creationId xmlns:a16="http://schemas.microsoft.com/office/drawing/2014/main" id="{37A3760C-90F3-4063-9043-4F5AE26A3F3E}"/>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7" name="矩形 406">
                <a:extLst>
                  <a:ext uri="{FF2B5EF4-FFF2-40B4-BE49-F238E27FC236}">
                    <a16:creationId xmlns:a16="http://schemas.microsoft.com/office/drawing/2014/main" id="{1E8672EE-3D23-4398-89C8-D71175A99256}"/>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8" name="矩形 407">
                <a:extLst>
                  <a:ext uri="{FF2B5EF4-FFF2-40B4-BE49-F238E27FC236}">
                    <a16:creationId xmlns:a16="http://schemas.microsoft.com/office/drawing/2014/main" id="{01E09A76-DF27-4B80-BA01-299D0302E11F}"/>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9" name="矩形 408">
                <a:extLst>
                  <a:ext uri="{FF2B5EF4-FFF2-40B4-BE49-F238E27FC236}">
                    <a16:creationId xmlns:a16="http://schemas.microsoft.com/office/drawing/2014/main" id="{B997DCD9-A0C2-4EB6-9F22-B8904F2B2501}"/>
                  </a:ext>
                </a:extLst>
              </p:cNvPr>
              <p:cNvSpPr/>
              <p:nvPr/>
            </p:nvSpPr>
            <p:spPr>
              <a:xfrm>
                <a:off x="4457249"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0" name="矩形 409">
                <a:extLst>
                  <a:ext uri="{FF2B5EF4-FFF2-40B4-BE49-F238E27FC236}">
                    <a16:creationId xmlns:a16="http://schemas.microsoft.com/office/drawing/2014/main" id="{6E713136-476F-499A-B69B-724EA5EA107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1" name="矩形 410">
                <a:extLst>
                  <a:ext uri="{FF2B5EF4-FFF2-40B4-BE49-F238E27FC236}">
                    <a16:creationId xmlns:a16="http://schemas.microsoft.com/office/drawing/2014/main" id="{3FB7CCC8-4CE9-4FB0-99FB-7736CEA7B84C}"/>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2" name="矩形 411">
                <a:extLst>
                  <a:ext uri="{FF2B5EF4-FFF2-40B4-BE49-F238E27FC236}">
                    <a16:creationId xmlns:a16="http://schemas.microsoft.com/office/drawing/2014/main" id="{E5C66974-B2F6-4EAB-90D8-70B70B8C35EB}"/>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3" name="矩形 412">
                <a:extLst>
                  <a:ext uri="{FF2B5EF4-FFF2-40B4-BE49-F238E27FC236}">
                    <a16:creationId xmlns:a16="http://schemas.microsoft.com/office/drawing/2014/main" id="{C47182C2-DB81-4030-86C0-3475A90EBF7F}"/>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4" name="矩形 413">
                <a:extLst>
                  <a:ext uri="{FF2B5EF4-FFF2-40B4-BE49-F238E27FC236}">
                    <a16:creationId xmlns:a16="http://schemas.microsoft.com/office/drawing/2014/main" id="{4F38B572-C492-4533-9273-294381008C7B}"/>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cxnSp>
        <p:nvCxnSpPr>
          <p:cNvPr id="326" name="直接箭头连接符 325">
            <a:extLst>
              <a:ext uri="{FF2B5EF4-FFF2-40B4-BE49-F238E27FC236}">
                <a16:creationId xmlns:a16="http://schemas.microsoft.com/office/drawing/2014/main" id="{4A12C17A-B22D-4209-8892-5D8EE39202C7}"/>
              </a:ext>
            </a:extLst>
          </p:cNvPr>
          <p:cNvCxnSpPr>
            <a:stCxn id="459" idx="3"/>
            <a:endCxn id="417" idx="1"/>
          </p:cNvCxnSpPr>
          <p:nvPr/>
        </p:nvCxnSpPr>
        <p:spPr>
          <a:xfrm>
            <a:off x="8173427" y="3906543"/>
            <a:ext cx="498017" cy="0"/>
          </a:xfrm>
          <a:prstGeom prst="straightConnector1">
            <a:avLst/>
          </a:prstGeom>
          <a:noFill/>
          <a:ln w="6350" cap="flat" cmpd="sng" algn="ctr">
            <a:solidFill>
              <a:srgbClr val="4472C4"/>
            </a:solidFill>
            <a:prstDash val="solid"/>
            <a:miter lim="800000"/>
            <a:tailEnd type="triangle"/>
          </a:ln>
          <a:effectLst/>
        </p:spPr>
      </p:cxnSp>
      <p:cxnSp>
        <p:nvCxnSpPr>
          <p:cNvPr id="323" name="直接箭头连接符 322">
            <a:extLst>
              <a:ext uri="{FF2B5EF4-FFF2-40B4-BE49-F238E27FC236}">
                <a16:creationId xmlns:a16="http://schemas.microsoft.com/office/drawing/2014/main" id="{141E27CC-CDB3-41DE-AC49-A73936BDE6D6}"/>
              </a:ext>
            </a:extLst>
          </p:cNvPr>
          <p:cNvCxnSpPr>
            <a:cxnSpLocks/>
            <a:stCxn id="311" idx="3"/>
            <a:endCxn id="459" idx="1"/>
          </p:cNvCxnSpPr>
          <p:nvPr/>
        </p:nvCxnSpPr>
        <p:spPr>
          <a:xfrm>
            <a:off x="5436876" y="3906543"/>
            <a:ext cx="1670796" cy="0"/>
          </a:xfrm>
          <a:prstGeom prst="straightConnector1">
            <a:avLst/>
          </a:prstGeom>
          <a:noFill/>
          <a:ln w="6350" cap="flat" cmpd="sng" algn="ctr">
            <a:solidFill>
              <a:srgbClr val="4472C4"/>
            </a:solidFill>
            <a:prstDash val="dash"/>
            <a:miter lim="800000"/>
            <a:tailEnd type="triangle"/>
          </a:ln>
          <a:effectLst/>
        </p:spPr>
      </p:cxnSp>
      <mc:AlternateContent xmlns:mc="http://schemas.openxmlformats.org/markup-compatibility/2006" xmlns:a14="http://schemas.microsoft.com/office/drawing/2010/main">
        <mc:Choice Requires="a14">
          <p:sp>
            <p:nvSpPr>
              <p:cNvPr id="459" name="矩形 458">
                <a:extLst>
                  <a:ext uri="{FF2B5EF4-FFF2-40B4-BE49-F238E27FC236}">
                    <a16:creationId xmlns:a16="http://schemas.microsoft.com/office/drawing/2014/main" id="{B9B75747-A9FF-45CB-B6FF-7E7B67F771E2}"/>
                  </a:ext>
                </a:extLst>
              </p:cNvPr>
              <p:cNvSpPr/>
              <p:nvPr/>
            </p:nvSpPr>
            <p:spPr>
              <a:xfrm>
                <a:off x="7107672" y="3718018"/>
                <a:ext cx="1065755"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RNN </a:t>
                </a:r>
                <a14:m>
                  <m:oMath xmlns:m="http://schemas.openxmlformats.org/officeDocument/2006/math">
                    <m:sSub>
                      <m:sSubPr>
                        <m:ctrlPr>
                          <a:rPr lang="en-US" altLang="zh-CN" sz="1600" i="1" smtClean="0">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b="0" i="1" smtClean="0">
                            <a:solidFill>
                              <a:srgbClr val="FF0000"/>
                            </a:solidFill>
                            <a:latin typeface="Cambria Math" panose="02040503050406030204" pitchFamily="18" charset="0"/>
                          </a:rPr>
                          <m:t>𝐽</m:t>
                        </m:r>
                      </m:sub>
                    </m:sSub>
                  </m:oMath>
                </a14:m>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459" name="矩形 458">
                <a:extLst>
                  <a:ext uri="{FF2B5EF4-FFF2-40B4-BE49-F238E27FC236}">
                    <a16:creationId xmlns:a16="http://schemas.microsoft.com/office/drawing/2014/main" id="{B9B75747-A9FF-45CB-B6FF-7E7B67F771E2}"/>
                  </a:ext>
                </a:extLst>
              </p:cNvPr>
              <p:cNvSpPr>
                <a:spLocks noRot="1" noChangeAspect="1" noMove="1" noResize="1" noEditPoints="1" noAdjustHandles="1" noChangeArrowheads="1" noChangeShapeType="1" noTextEdit="1"/>
              </p:cNvSpPr>
              <p:nvPr/>
            </p:nvSpPr>
            <p:spPr>
              <a:xfrm>
                <a:off x="7107672" y="3718018"/>
                <a:ext cx="1065755" cy="377049"/>
              </a:xfrm>
              <a:prstGeom prst="rect">
                <a:avLst/>
              </a:prstGeom>
              <a:blipFill>
                <a:blip r:embed="rId36"/>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468" name="直接箭头连接符 467">
            <a:extLst>
              <a:ext uri="{FF2B5EF4-FFF2-40B4-BE49-F238E27FC236}">
                <a16:creationId xmlns:a16="http://schemas.microsoft.com/office/drawing/2014/main" id="{E494B8A4-598D-4C0C-A87B-A45924CFBA55}"/>
              </a:ext>
            </a:extLst>
          </p:cNvPr>
          <p:cNvCxnSpPr>
            <a:cxnSpLocks/>
            <a:stCxn id="459" idx="2"/>
          </p:cNvCxnSpPr>
          <p:nvPr/>
        </p:nvCxnSpPr>
        <p:spPr>
          <a:xfrm flipH="1">
            <a:off x="7640547" y="4095067"/>
            <a:ext cx="3" cy="314510"/>
          </a:xfrm>
          <a:prstGeom prst="straightConnector1">
            <a:avLst/>
          </a:prstGeom>
          <a:noFill/>
          <a:ln w="6350" cap="flat" cmpd="sng" algn="ctr">
            <a:solidFill>
              <a:srgbClr val="ED7D31"/>
            </a:solidFill>
            <a:prstDash val="solid"/>
            <a:miter lim="800000"/>
            <a:tailEnd type="triangle"/>
          </a:ln>
          <a:effectLst/>
        </p:spPr>
      </p:cxnSp>
      <p:grpSp>
        <p:nvGrpSpPr>
          <p:cNvPr id="469" name="组合 468">
            <a:extLst>
              <a:ext uri="{FF2B5EF4-FFF2-40B4-BE49-F238E27FC236}">
                <a16:creationId xmlns:a16="http://schemas.microsoft.com/office/drawing/2014/main" id="{B1061C7B-38C9-4B14-B863-1BE9C4120F88}"/>
              </a:ext>
            </a:extLst>
          </p:cNvPr>
          <p:cNvGrpSpPr/>
          <p:nvPr/>
        </p:nvGrpSpPr>
        <p:grpSpPr>
          <a:xfrm>
            <a:off x="7188845" y="4549800"/>
            <a:ext cx="916374" cy="190045"/>
            <a:chOff x="4146698" y="2062714"/>
            <a:chExt cx="1020725" cy="213246"/>
          </a:xfrm>
        </p:grpSpPr>
        <p:sp>
          <p:nvSpPr>
            <p:cNvPr id="471" name="矩形 470">
              <a:extLst>
                <a:ext uri="{FF2B5EF4-FFF2-40B4-BE49-F238E27FC236}">
                  <a16:creationId xmlns:a16="http://schemas.microsoft.com/office/drawing/2014/main" id="{ED56E628-09E3-4389-988F-804587A2C23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2" name="矩形 471">
              <a:extLst>
                <a:ext uri="{FF2B5EF4-FFF2-40B4-BE49-F238E27FC236}">
                  <a16:creationId xmlns:a16="http://schemas.microsoft.com/office/drawing/2014/main" id="{F563B55C-522E-4102-B64D-1B342571ED21}"/>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3" name="矩形 472">
              <a:extLst>
                <a:ext uri="{FF2B5EF4-FFF2-40B4-BE49-F238E27FC236}">
                  <a16:creationId xmlns:a16="http://schemas.microsoft.com/office/drawing/2014/main" id="{4BA6FCA5-F91C-47FC-8FB5-89330DAC81A5}"/>
                </a:ext>
              </a:extLst>
            </p:cNvPr>
            <p:cNvSpPr/>
            <p:nvPr/>
          </p:nvSpPr>
          <p:spPr>
            <a:xfrm>
              <a:off x="4146698" y="2062715"/>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4" name="矩形 473">
              <a:extLst>
                <a:ext uri="{FF2B5EF4-FFF2-40B4-BE49-F238E27FC236}">
                  <a16:creationId xmlns:a16="http://schemas.microsoft.com/office/drawing/2014/main" id="{62DA8D12-878F-4068-AEB7-50772D604B3F}"/>
                </a:ext>
              </a:extLst>
            </p:cNvPr>
            <p:cNvSpPr/>
            <p:nvPr/>
          </p:nvSpPr>
          <p:spPr>
            <a:xfrm>
              <a:off x="4353732"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5" name="矩形 474">
              <a:extLst>
                <a:ext uri="{FF2B5EF4-FFF2-40B4-BE49-F238E27FC236}">
                  <a16:creationId xmlns:a16="http://schemas.microsoft.com/office/drawing/2014/main" id="{092C3BEF-98EF-4046-B940-A58B099CB39E}"/>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6" name="矩形 475">
              <a:extLst>
                <a:ext uri="{FF2B5EF4-FFF2-40B4-BE49-F238E27FC236}">
                  <a16:creationId xmlns:a16="http://schemas.microsoft.com/office/drawing/2014/main" id="{6502FE0C-42A0-451E-A398-AC64A78198CA}"/>
                </a:ext>
              </a:extLst>
            </p:cNvPr>
            <p:cNvSpPr/>
            <p:nvPr/>
          </p:nvSpPr>
          <p:spPr>
            <a:xfrm>
              <a:off x="4560766" y="2063309"/>
              <a:ext cx="103517" cy="212651"/>
            </a:xfrm>
            <a:prstGeom prst="rect">
              <a:avLst/>
            </a:prstGeom>
            <a:solidFill>
              <a:srgbClr val="ED7D31">
                <a:lumMod val="40000"/>
                <a:lumOff val="6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7" name="矩形 476">
              <a:extLst>
                <a:ext uri="{FF2B5EF4-FFF2-40B4-BE49-F238E27FC236}">
                  <a16:creationId xmlns:a16="http://schemas.microsoft.com/office/drawing/2014/main" id="{455C6DB4-A7DA-490E-B9CD-6C8318772967}"/>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8" name="矩形 477">
              <a:extLst>
                <a:ext uri="{FF2B5EF4-FFF2-40B4-BE49-F238E27FC236}">
                  <a16:creationId xmlns:a16="http://schemas.microsoft.com/office/drawing/2014/main" id="{861625AD-DA48-4887-A44A-B10985EF83DA}"/>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9" name="矩形 478">
              <a:extLst>
                <a:ext uri="{FF2B5EF4-FFF2-40B4-BE49-F238E27FC236}">
                  <a16:creationId xmlns:a16="http://schemas.microsoft.com/office/drawing/2014/main" id="{8E7578EE-7365-4197-AC7A-3BE4E104F72A}"/>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0" name="矩形 479">
              <a:extLst>
                <a:ext uri="{FF2B5EF4-FFF2-40B4-BE49-F238E27FC236}">
                  <a16:creationId xmlns:a16="http://schemas.microsoft.com/office/drawing/2014/main" id="{C1A86510-357A-4DCD-BC37-0DD55F80E163}"/>
                </a:ext>
              </a:extLst>
            </p:cNvPr>
            <p:cNvSpPr/>
            <p:nvPr/>
          </p:nvSpPr>
          <p:spPr>
            <a:xfrm>
              <a:off x="4974834"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70" name="矩形 469">
                <a:extLst>
                  <a:ext uri="{FF2B5EF4-FFF2-40B4-BE49-F238E27FC236}">
                    <a16:creationId xmlns:a16="http://schemas.microsoft.com/office/drawing/2014/main" id="{8D635E56-C0F7-40EC-B3D9-3843F79832FB}"/>
                  </a:ext>
                </a:extLst>
              </p:cNvPr>
              <p:cNvSpPr/>
              <p:nvPr/>
            </p:nvSpPr>
            <p:spPr>
              <a:xfrm>
                <a:off x="6813015" y="4476671"/>
                <a:ext cx="418448" cy="35740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70" name="矩形 469">
                <a:extLst>
                  <a:ext uri="{FF2B5EF4-FFF2-40B4-BE49-F238E27FC236}">
                    <a16:creationId xmlns:a16="http://schemas.microsoft.com/office/drawing/2014/main" id="{8D635E56-C0F7-40EC-B3D9-3843F79832FB}"/>
                  </a:ext>
                </a:extLst>
              </p:cNvPr>
              <p:cNvSpPr>
                <a:spLocks noRot="1" noChangeAspect="1" noMove="1" noResize="1" noEditPoints="1" noAdjustHandles="1" noChangeArrowheads="1" noChangeShapeType="1" noTextEdit="1"/>
              </p:cNvSpPr>
              <p:nvPr/>
            </p:nvSpPr>
            <p:spPr>
              <a:xfrm>
                <a:off x="6813015" y="4476671"/>
                <a:ext cx="418448" cy="357406"/>
              </a:xfrm>
              <a:prstGeom prst="rect">
                <a:avLst/>
              </a:prstGeom>
              <a:blipFill>
                <a:blip r:embed="rId37"/>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7" name="矩形 416">
                <a:extLst>
                  <a:ext uri="{FF2B5EF4-FFF2-40B4-BE49-F238E27FC236}">
                    <a16:creationId xmlns:a16="http://schemas.microsoft.com/office/drawing/2014/main" id="{595BDEB1-5D74-48E0-A889-C4F3217A5480}"/>
                  </a:ext>
                </a:extLst>
              </p:cNvPr>
              <p:cNvSpPr/>
              <p:nvPr/>
            </p:nvSpPr>
            <p:spPr>
              <a:xfrm>
                <a:off x="8671443" y="3718018"/>
                <a:ext cx="1065755"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RNN </a:t>
                </a:r>
                <a14:m>
                  <m:oMath xmlns:m="http://schemas.openxmlformats.org/officeDocument/2006/math">
                    <m:sSub>
                      <m:sSubPr>
                        <m:ctrlPr>
                          <a:rPr lang="en-US" altLang="zh-CN" sz="1600" i="1" smtClean="0">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b="0" i="1" smtClean="0">
                            <a:solidFill>
                              <a:schemeClr val="bg1"/>
                            </a:solidFill>
                            <a:latin typeface="Cambria Math" panose="02040503050406030204" pitchFamily="18" charset="0"/>
                          </a:rPr>
                          <m:t>𝐽</m:t>
                        </m:r>
                        <m:r>
                          <a:rPr lang="en-US" altLang="zh-CN" sz="1600" b="0" i="1" smtClean="0">
                            <a:solidFill>
                              <a:schemeClr val="bg1"/>
                            </a:solidFill>
                            <a:latin typeface="Cambria Math" panose="02040503050406030204" pitchFamily="18" charset="0"/>
                          </a:rPr>
                          <m:t>+1</m:t>
                        </m:r>
                      </m:sub>
                    </m:sSub>
                  </m:oMath>
                </a14:m>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417" name="矩形 416">
                <a:extLst>
                  <a:ext uri="{FF2B5EF4-FFF2-40B4-BE49-F238E27FC236}">
                    <a16:creationId xmlns:a16="http://schemas.microsoft.com/office/drawing/2014/main" id="{595BDEB1-5D74-48E0-A889-C4F3217A5480}"/>
                  </a:ext>
                </a:extLst>
              </p:cNvPr>
              <p:cNvSpPr>
                <a:spLocks noRot="1" noChangeAspect="1" noMove="1" noResize="1" noEditPoints="1" noAdjustHandles="1" noChangeArrowheads="1" noChangeShapeType="1" noTextEdit="1"/>
              </p:cNvSpPr>
              <p:nvPr/>
            </p:nvSpPr>
            <p:spPr>
              <a:xfrm>
                <a:off x="8671443" y="3718018"/>
                <a:ext cx="1065755" cy="377049"/>
              </a:xfrm>
              <a:prstGeom prst="rect">
                <a:avLst/>
              </a:prstGeom>
              <a:blipFill>
                <a:blip r:embed="rId38"/>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426" name="直接箭头连接符 425">
            <a:extLst>
              <a:ext uri="{FF2B5EF4-FFF2-40B4-BE49-F238E27FC236}">
                <a16:creationId xmlns:a16="http://schemas.microsoft.com/office/drawing/2014/main" id="{BA74D511-8E9A-4135-8977-A1E10D0E5F20}"/>
              </a:ext>
            </a:extLst>
          </p:cNvPr>
          <p:cNvCxnSpPr>
            <a:cxnSpLocks/>
            <a:stCxn id="417" idx="2"/>
          </p:cNvCxnSpPr>
          <p:nvPr/>
        </p:nvCxnSpPr>
        <p:spPr>
          <a:xfrm flipH="1">
            <a:off x="9204318" y="4095067"/>
            <a:ext cx="3" cy="314510"/>
          </a:xfrm>
          <a:prstGeom prst="straightConnector1">
            <a:avLst/>
          </a:prstGeom>
          <a:noFill/>
          <a:ln w="6350" cap="flat" cmpd="sng" algn="ctr">
            <a:solidFill>
              <a:srgbClr val="ED7D31"/>
            </a:solidFill>
            <a:prstDash val="solid"/>
            <a:miter lim="800000"/>
            <a:tailEnd type="triangle"/>
          </a:ln>
          <a:effectLst/>
        </p:spPr>
      </p:cxnSp>
      <p:grpSp>
        <p:nvGrpSpPr>
          <p:cNvPr id="427" name="组合 426">
            <a:extLst>
              <a:ext uri="{FF2B5EF4-FFF2-40B4-BE49-F238E27FC236}">
                <a16:creationId xmlns:a16="http://schemas.microsoft.com/office/drawing/2014/main" id="{EFF360A3-6AC9-4220-AE85-51E20F22C5A1}"/>
              </a:ext>
            </a:extLst>
          </p:cNvPr>
          <p:cNvGrpSpPr/>
          <p:nvPr/>
        </p:nvGrpSpPr>
        <p:grpSpPr>
          <a:xfrm>
            <a:off x="8752616" y="4549800"/>
            <a:ext cx="916374" cy="190045"/>
            <a:chOff x="4146698" y="2062714"/>
            <a:chExt cx="1020725" cy="213246"/>
          </a:xfrm>
        </p:grpSpPr>
        <p:sp>
          <p:nvSpPr>
            <p:cNvPr id="429" name="矩形 428">
              <a:extLst>
                <a:ext uri="{FF2B5EF4-FFF2-40B4-BE49-F238E27FC236}">
                  <a16:creationId xmlns:a16="http://schemas.microsoft.com/office/drawing/2014/main" id="{1B6E84DA-8202-484E-9BCA-60D9E044EC9E}"/>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0" name="矩形 429">
              <a:extLst>
                <a:ext uri="{FF2B5EF4-FFF2-40B4-BE49-F238E27FC236}">
                  <a16:creationId xmlns:a16="http://schemas.microsoft.com/office/drawing/2014/main" id="{2A515E0D-C6DA-4F8D-8BF1-B5CD4B2FD4B0}"/>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1" name="矩形 430">
              <a:extLst>
                <a:ext uri="{FF2B5EF4-FFF2-40B4-BE49-F238E27FC236}">
                  <a16:creationId xmlns:a16="http://schemas.microsoft.com/office/drawing/2014/main" id="{B5C60A12-3D92-4DC4-AFB1-FF76E1D7D0A5}"/>
                </a:ext>
              </a:extLst>
            </p:cNvPr>
            <p:cNvSpPr/>
            <p:nvPr/>
          </p:nvSpPr>
          <p:spPr>
            <a:xfrm>
              <a:off x="4146698" y="2062715"/>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2" name="矩形 431">
              <a:extLst>
                <a:ext uri="{FF2B5EF4-FFF2-40B4-BE49-F238E27FC236}">
                  <a16:creationId xmlns:a16="http://schemas.microsoft.com/office/drawing/2014/main" id="{B59DBF78-3BA2-4B6D-A710-FFCE16C98295}"/>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3" name="矩形 432">
              <a:extLst>
                <a:ext uri="{FF2B5EF4-FFF2-40B4-BE49-F238E27FC236}">
                  <a16:creationId xmlns:a16="http://schemas.microsoft.com/office/drawing/2014/main" id="{A633CCA6-D965-48E6-8217-62BE0305BDC8}"/>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4" name="矩形 433">
              <a:extLst>
                <a:ext uri="{FF2B5EF4-FFF2-40B4-BE49-F238E27FC236}">
                  <a16:creationId xmlns:a16="http://schemas.microsoft.com/office/drawing/2014/main" id="{CFCE232D-A2FE-408D-BA33-2FE6B91BDFCA}"/>
                </a:ext>
              </a:extLst>
            </p:cNvPr>
            <p:cNvSpPr/>
            <p:nvPr/>
          </p:nvSpPr>
          <p:spPr>
            <a:xfrm>
              <a:off x="4560766" y="2063309"/>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5" name="矩形 434">
              <a:extLst>
                <a:ext uri="{FF2B5EF4-FFF2-40B4-BE49-F238E27FC236}">
                  <a16:creationId xmlns:a16="http://schemas.microsoft.com/office/drawing/2014/main" id="{A912D43E-2CE8-49C4-AF89-2DC6FCAA7959}"/>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6" name="矩形 435">
              <a:extLst>
                <a:ext uri="{FF2B5EF4-FFF2-40B4-BE49-F238E27FC236}">
                  <a16:creationId xmlns:a16="http://schemas.microsoft.com/office/drawing/2014/main" id="{032C2FDE-2C54-44ED-BF35-75D1F3329D7E}"/>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7" name="矩形 436">
              <a:extLst>
                <a:ext uri="{FF2B5EF4-FFF2-40B4-BE49-F238E27FC236}">
                  <a16:creationId xmlns:a16="http://schemas.microsoft.com/office/drawing/2014/main" id="{9788C444-2F6F-4DB4-97ED-047C4567E740}"/>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8" name="矩形 437">
              <a:extLst>
                <a:ext uri="{FF2B5EF4-FFF2-40B4-BE49-F238E27FC236}">
                  <a16:creationId xmlns:a16="http://schemas.microsoft.com/office/drawing/2014/main" id="{1A6879D5-E478-4AC1-B812-EA8F751B5043}"/>
                </a:ext>
              </a:extLst>
            </p:cNvPr>
            <p:cNvSpPr/>
            <p:nvPr/>
          </p:nvSpPr>
          <p:spPr>
            <a:xfrm>
              <a:off x="4974834" y="2062714"/>
              <a:ext cx="103517" cy="212651"/>
            </a:xfrm>
            <a:prstGeom prst="rect">
              <a:avLst/>
            </a:prstGeom>
            <a:solidFill>
              <a:srgbClr val="ED7D31">
                <a:lumMod val="60000"/>
                <a:lumOff val="4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8" name="矩形 427">
                <a:extLst>
                  <a:ext uri="{FF2B5EF4-FFF2-40B4-BE49-F238E27FC236}">
                    <a16:creationId xmlns:a16="http://schemas.microsoft.com/office/drawing/2014/main" id="{52E58232-FCED-4A4F-96AB-793ABFCAB59B}"/>
                  </a:ext>
                </a:extLst>
              </p:cNvPr>
              <p:cNvSpPr/>
              <p:nvPr/>
            </p:nvSpPr>
            <p:spPr>
              <a:xfrm>
                <a:off x="8226460" y="4476671"/>
                <a:ext cx="626903" cy="35586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8" name="矩形 427">
                <a:extLst>
                  <a:ext uri="{FF2B5EF4-FFF2-40B4-BE49-F238E27FC236}">
                    <a16:creationId xmlns:a16="http://schemas.microsoft.com/office/drawing/2014/main" id="{52E58232-FCED-4A4F-96AB-793ABFCAB59B}"/>
                  </a:ext>
                </a:extLst>
              </p:cNvPr>
              <p:cNvSpPr>
                <a:spLocks noRot="1" noChangeAspect="1" noMove="1" noResize="1" noEditPoints="1" noAdjustHandles="1" noChangeArrowheads="1" noChangeShapeType="1" noTextEdit="1"/>
              </p:cNvSpPr>
              <p:nvPr/>
            </p:nvSpPr>
            <p:spPr>
              <a:xfrm>
                <a:off x="8226460" y="4476671"/>
                <a:ext cx="626903" cy="355867"/>
              </a:xfrm>
              <a:prstGeom prst="rect">
                <a:avLst/>
              </a:prstGeom>
              <a:blipFill>
                <a:blip r:embed="rId39"/>
                <a:stretch>
                  <a:fillRect b="-33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7" name="矩形 356">
                <a:extLst>
                  <a:ext uri="{FF2B5EF4-FFF2-40B4-BE49-F238E27FC236}">
                    <a16:creationId xmlns:a16="http://schemas.microsoft.com/office/drawing/2014/main" id="{3FA76D93-4E65-46A4-9B54-A643363D83B9}"/>
                  </a:ext>
                </a:extLst>
              </p:cNvPr>
              <p:cNvSpPr/>
              <p:nvPr/>
            </p:nvSpPr>
            <p:spPr>
              <a:xfrm>
                <a:off x="10073809" y="3718018"/>
                <a:ext cx="1065755"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RNN </a:t>
                </a:r>
                <a14:m>
                  <m:oMath xmlns:m="http://schemas.openxmlformats.org/officeDocument/2006/math">
                    <m:sSub>
                      <m:sSubPr>
                        <m:ctrlPr>
                          <a:rPr lang="en-US" altLang="zh-CN" sz="1600" i="1" smtClean="0">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b="0" i="1" smtClean="0">
                            <a:solidFill>
                              <a:srgbClr val="FF0000"/>
                            </a:solidFill>
                            <a:latin typeface="Cambria Math" panose="02040503050406030204" pitchFamily="18" charset="0"/>
                          </a:rPr>
                          <m:t>𝐼</m:t>
                        </m:r>
                      </m:sub>
                    </m:sSub>
                  </m:oMath>
                </a14:m>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357" name="矩形 356">
                <a:extLst>
                  <a:ext uri="{FF2B5EF4-FFF2-40B4-BE49-F238E27FC236}">
                    <a16:creationId xmlns:a16="http://schemas.microsoft.com/office/drawing/2014/main" id="{3FA76D93-4E65-46A4-9B54-A643363D83B9}"/>
                  </a:ext>
                </a:extLst>
              </p:cNvPr>
              <p:cNvSpPr>
                <a:spLocks noRot="1" noChangeAspect="1" noMove="1" noResize="1" noEditPoints="1" noAdjustHandles="1" noChangeArrowheads="1" noChangeShapeType="1" noTextEdit="1"/>
              </p:cNvSpPr>
              <p:nvPr/>
            </p:nvSpPr>
            <p:spPr>
              <a:xfrm>
                <a:off x="10073809" y="3718018"/>
                <a:ext cx="1065755" cy="377049"/>
              </a:xfrm>
              <a:prstGeom prst="rect">
                <a:avLst/>
              </a:prstGeom>
              <a:blipFill>
                <a:blip r:embed="rId40"/>
                <a:stretch>
                  <a:fillRect r="-568"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366" name="直接箭头连接符 365">
            <a:extLst>
              <a:ext uri="{FF2B5EF4-FFF2-40B4-BE49-F238E27FC236}">
                <a16:creationId xmlns:a16="http://schemas.microsoft.com/office/drawing/2014/main" id="{01CF32DE-FE1B-4A57-B366-96F0466F4FB3}"/>
              </a:ext>
            </a:extLst>
          </p:cNvPr>
          <p:cNvCxnSpPr>
            <a:cxnSpLocks/>
            <a:stCxn id="357" idx="2"/>
          </p:cNvCxnSpPr>
          <p:nvPr/>
        </p:nvCxnSpPr>
        <p:spPr>
          <a:xfrm flipH="1">
            <a:off x="10606684" y="4095067"/>
            <a:ext cx="3" cy="314510"/>
          </a:xfrm>
          <a:prstGeom prst="straightConnector1">
            <a:avLst/>
          </a:prstGeom>
          <a:noFill/>
          <a:ln w="6350" cap="flat" cmpd="sng" algn="ctr">
            <a:solidFill>
              <a:srgbClr val="ED7D31"/>
            </a:solidFill>
            <a:prstDash val="solid"/>
            <a:miter lim="800000"/>
            <a:tailEnd type="triangle"/>
          </a:ln>
          <a:effectLst/>
        </p:spPr>
      </p:cxnSp>
      <p:grpSp>
        <p:nvGrpSpPr>
          <p:cNvPr id="367" name="组合 366">
            <a:extLst>
              <a:ext uri="{FF2B5EF4-FFF2-40B4-BE49-F238E27FC236}">
                <a16:creationId xmlns:a16="http://schemas.microsoft.com/office/drawing/2014/main" id="{E9863589-99C2-4543-9A55-19A2489DE6FA}"/>
              </a:ext>
            </a:extLst>
          </p:cNvPr>
          <p:cNvGrpSpPr/>
          <p:nvPr/>
        </p:nvGrpSpPr>
        <p:grpSpPr>
          <a:xfrm>
            <a:off x="10154982" y="4549271"/>
            <a:ext cx="928407" cy="190574"/>
            <a:chOff x="4146698" y="2062121"/>
            <a:chExt cx="1034128" cy="213839"/>
          </a:xfrm>
        </p:grpSpPr>
        <p:sp>
          <p:nvSpPr>
            <p:cNvPr id="369" name="矩形 368">
              <a:extLst>
                <a:ext uri="{FF2B5EF4-FFF2-40B4-BE49-F238E27FC236}">
                  <a16:creationId xmlns:a16="http://schemas.microsoft.com/office/drawing/2014/main" id="{49DB2A01-4F63-446A-86EF-86298367604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0" name="矩形 369">
              <a:extLst>
                <a:ext uri="{FF2B5EF4-FFF2-40B4-BE49-F238E27FC236}">
                  <a16:creationId xmlns:a16="http://schemas.microsoft.com/office/drawing/2014/main" id="{9504FCF4-3E4B-4ADE-9F53-AE9DBA38483B}"/>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1" name="矩形 370">
              <a:extLst>
                <a:ext uri="{FF2B5EF4-FFF2-40B4-BE49-F238E27FC236}">
                  <a16:creationId xmlns:a16="http://schemas.microsoft.com/office/drawing/2014/main" id="{E1568372-92CA-466E-97E1-8508A2B74522}"/>
                </a:ext>
              </a:extLst>
            </p:cNvPr>
            <p:cNvSpPr/>
            <p:nvPr/>
          </p:nvSpPr>
          <p:spPr>
            <a:xfrm>
              <a:off x="4146698" y="2062715"/>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2" name="矩形 371">
              <a:extLst>
                <a:ext uri="{FF2B5EF4-FFF2-40B4-BE49-F238E27FC236}">
                  <a16:creationId xmlns:a16="http://schemas.microsoft.com/office/drawing/2014/main" id="{7C7A9FF4-7502-46AF-B165-4511CC25234E}"/>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3" name="矩形 372">
              <a:extLst>
                <a:ext uri="{FF2B5EF4-FFF2-40B4-BE49-F238E27FC236}">
                  <a16:creationId xmlns:a16="http://schemas.microsoft.com/office/drawing/2014/main" id="{432A347D-EA22-417F-862F-AECFE7C5AB37}"/>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4" name="矩形 373">
              <a:extLst>
                <a:ext uri="{FF2B5EF4-FFF2-40B4-BE49-F238E27FC236}">
                  <a16:creationId xmlns:a16="http://schemas.microsoft.com/office/drawing/2014/main" id="{2EE6A98D-72D9-4A61-8868-0EE588D4DFDF}"/>
                </a:ext>
              </a:extLst>
            </p:cNvPr>
            <p:cNvSpPr/>
            <p:nvPr/>
          </p:nvSpPr>
          <p:spPr>
            <a:xfrm>
              <a:off x="4560766" y="2063309"/>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5" name="矩形 374">
              <a:extLst>
                <a:ext uri="{FF2B5EF4-FFF2-40B4-BE49-F238E27FC236}">
                  <a16:creationId xmlns:a16="http://schemas.microsoft.com/office/drawing/2014/main" id="{1A487B19-F36F-41D9-B6A7-D4C35FF6BD5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6" name="矩形 375">
              <a:extLst>
                <a:ext uri="{FF2B5EF4-FFF2-40B4-BE49-F238E27FC236}">
                  <a16:creationId xmlns:a16="http://schemas.microsoft.com/office/drawing/2014/main" id="{1D37B0C4-E1B3-483D-9943-F6A1341FA5D9}"/>
                </a:ext>
              </a:extLst>
            </p:cNvPr>
            <p:cNvSpPr/>
            <p:nvPr/>
          </p:nvSpPr>
          <p:spPr>
            <a:xfrm>
              <a:off x="5076746" y="2062121"/>
              <a:ext cx="104080" cy="211003"/>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7" name="矩形 376">
              <a:extLst>
                <a:ext uri="{FF2B5EF4-FFF2-40B4-BE49-F238E27FC236}">
                  <a16:creationId xmlns:a16="http://schemas.microsoft.com/office/drawing/2014/main" id="{DA9891CF-7C00-4ADF-A19D-B46BC036F0C5}"/>
                </a:ext>
              </a:extLst>
            </p:cNvPr>
            <p:cNvSpPr/>
            <p:nvPr/>
          </p:nvSpPr>
          <p:spPr>
            <a:xfrm>
              <a:off x="4871880"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8" name="矩形 377">
              <a:extLst>
                <a:ext uri="{FF2B5EF4-FFF2-40B4-BE49-F238E27FC236}">
                  <a16:creationId xmlns:a16="http://schemas.microsoft.com/office/drawing/2014/main" id="{F24B2FE1-332F-4A01-84DC-F96583D8D444}"/>
                </a:ext>
              </a:extLst>
            </p:cNvPr>
            <p:cNvSpPr/>
            <p:nvPr/>
          </p:nvSpPr>
          <p:spPr>
            <a:xfrm>
              <a:off x="4974834"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8" name="矩形 367">
                <a:extLst>
                  <a:ext uri="{FF2B5EF4-FFF2-40B4-BE49-F238E27FC236}">
                    <a16:creationId xmlns:a16="http://schemas.microsoft.com/office/drawing/2014/main" id="{A8C950FC-D404-4B3D-93CB-EAAE63182CF6}"/>
                  </a:ext>
                </a:extLst>
              </p:cNvPr>
              <p:cNvSpPr/>
              <p:nvPr/>
            </p:nvSpPr>
            <p:spPr>
              <a:xfrm>
                <a:off x="9799513" y="4464671"/>
                <a:ext cx="421654"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8" name="矩形 367">
                <a:extLst>
                  <a:ext uri="{FF2B5EF4-FFF2-40B4-BE49-F238E27FC236}">
                    <a16:creationId xmlns:a16="http://schemas.microsoft.com/office/drawing/2014/main" id="{A8C950FC-D404-4B3D-93CB-EAAE63182CF6}"/>
                  </a:ext>
                </a:extLst>
              </p:cNvPr>
              <p:cNvSpPr>
                <a:spLocks noRot="1" noChangeAspect="1" noMove="1" noResize="1" noEditPoints="1" noAdjustHandles="1" noChangeArrowheads="1" noChangeShapeType="1" noTextEdit="1"/>
              </p:cNvSpPr>
              <p:nvPr/>
            </p:nvSpPr>
            <p:spPr>
              <a:xfrm>
                <a:off x="9799513" y="4464671"/>
                <a:ext cx="421654" cy="338554"/>
              </a:xfrm>
              <a:prstGeom prst="rect">
                <a:avLst/>
              </a:prstGeom>
              <a:blipFill>
                <a:blip r:embed="rId41"/>
                <a:stretch>
                  <a:fillRect b="-3571"/>
                </a:stretch>
              </a:blipFill>
            </p:spPr>
            <p:txBody>
              <a:bodyPr/>
              <a:lstStyle/>
              <a:p>
                <a:r>
                  <a:rPr lang="ja-JP" altLang="en-US">
                    <a:noFill/>
                  </a:rPr>
                  <a:t> </a:t>
                </a:r>
              </a:p>
            </p:txBody>
          </p:sp>
        </mc:Fallback>
      </mc:AlternateContent>
      <p:cxnSp>
        <p:nvCxnSpPr>
          <p:cNvPr id="332" name="直接箭头连接符 331">
            <a:extLst>
              <a:ext uri="{FF2B5EF4-FFF2-40B4-BE49-F238E27FC236}">
                <a16:creationId xmlns:a16="http://schemas.microsoft.com/office/drawing/2014/main" id="{5C13B2F3-E7FC-4EE4-95AE-952633283A98}"/>
              </a:ext>
            </a:extLst>
          </p:cNvPr>
          <p:cNvCxnSpPr>
            <a:cxnSpLocks/>
            <a:stCxn id="417" idx="3"/>
            <a:endCxn id="357" idx="1"/>
          </p:cNvCxnSpPr>
          <p:nvPr/>
        </p:nvCxnSpPr>
        <p:spPr>
          <a:xfrm>
            <a:off x="9737199" y="3906543"/>
            <a:ext cx="336611" cy="0"/>
          </a:xfrm>
          <a:prstGeom prst="straightConnector1">
            <a:avLst/>
          </a:prstGeom>
          <a:noFill/>
          <a:ln w="6350" cap="flat" cmpd="sng" algn="ctr">
            <a:solidFill>
              <a:srgbClr val="4472C4"/>
            </a:solidFill>
            <a:prstDash val="dash"/>
            <a:miter lim="800000"/>
            <a:tailEnd type="triangle"/>
          </a:ln>
          <a:effectLst/>
        </p:spPr>
      </p:cxnSp>
      <p:grpSp>
        <p:nvGrpSpPr>
          <p:cNvPr id="17" name="グループ化 16">
            <a:extLst>
              <a:ext uri="{FF2B5EF4-FFF2-40B4-BE49-F238E27FC236}">
                <a16:creationId xmlns:a16="http://schemas.microsoft.com/office/drawing/2014/main" id="{037F08B6-DE81-47A6-B388-A9CAA6281DA2}"/>
              </a:ext>
            </a:extLst>
          </p:cNvPr>
          <p:cNvGrpSpPr/>
          <p:nvPr/>
        </p:nvGrpSpPr>
        <p:grpSpPr>
          <a:xfrm>
            <a:off x="4068618" y="936420"/>
            <a:ext cx="7066673" cy="2781598"/>
            <a:chOff x="4068618" y="936420"/>
            <a:chExt cx="7066673" cy="2781598"/>
          </a:xfrm>
        </p:grpSpPr>
        <p:grpSp>
          <p:nvGrpSpPr>
            <p:cNvPr id="314" name="组合 313">
              <a:extLst>
                <a:ext uri="{FF2B5EF4-FFF2-40B4-BE49-F238E27FC236}">
                  <a16:creationId xmlns:a16="http://schemas.microsoft.com/office/drawing/2014/main" id="{AC4B1C29-E105-48B9-91E8-CD3264813768}"/>
                </a:ext>
              </a:extLst>
            </p:cNvPr>
            <p:cNvGrpSpPr/>
            <p:nvPr/>
          </p:nvGrpSpPr>
          <p:grpSpPr>
            <a:xfrm>
              <a:off x="4069980" y="2964667"/>
              <a:ext cx="1292204" cy="338555"/>
              <a:chOff x="4097494" y="2471356"/>
              <a:chExt cx="1439352" cy="379886"/>
            </a:xfrm>
          </p:grpSpPr>
          <p:grpSp>
            <p:nvGrpSpPr>
              <p:cNvPr id="527" name="组合 526">
                <a:extLst>
                  <a:ext uri="{FF2B5EF4-FFF2-40B4-BE49-F238E27FC236}">
                    <a16:creationId xmlns:a16="http://schemas.microsoft.com/office/drawing/2014/main" id="{BB53793E-EFE1-44FF-8E43-0C916E057A3F}"/>
                  </a:ext>
                </a:extLst>
              </p:cNvPr>
              <p:cNvGrpSpPr/>
              <p:nvPr/>
            </p:nvGrpSpPr>
            <p:grpSpPr>
              <a:xfrm>
                <a:off x="4516121" y="2553413"/>
                <a:ext cx="1020725" cy="213246"/>
                <a:chOff x="4146698" y="2062714"/>
                <a:chExt cx="1020725" cy="213246"/>
              </a:xfrm>
            </p:grpSpPr>
            <p:sp>
              <p:nvSpPr>
                <p:cNvPr id="529" name="矩形 528">
                  <a:extLst>
                    <a:ext uri="{FF2B5EF4-FFF2-40B4-BE49-F238E27FC236}">
                      <a16:creationId xmlns:a16="http://schemas.microsoft.com/office/drawing/2014/main" id="{73B2C33D-69CE-43DA-8D47-19C3AEF46063}"/>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0" name="矩形 529">
                  <a:extLst>
                    <a:ext uri="{FF2B5EF4-FFF2-40B4-BE49-F238E27FC236}">
                      <a16:creationId xmlns:a16="http://schemas.microsoft.com/office/drawing/2014/main" id="{5AC8C709-5D8A-4E27-AF2D-AEEBB2B1D572}"/>
                    </a:ext>
                  </a:extLst>
                </p:cNvPr>
                <p:cNvSpPr/>
                <p:nvPr/>
              </p:nvSpPr>
              <p:spPr>
                <a:xfrm>
                  <a:off x="4250215" y="2062714"/>
                  <a:ext cx="103517" cy="212651"/>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1" name="矩形 530">
                  <a:extLst>
                    <a:ext uri="{FF2B5EF4-FFF2-40B4-BE49-F238E27FC236}">
                      <a16:creationId xmlns:a16="http://schemas.microsoft.com/office/drawing/2014/main" id="{162B2105-6625-40C8-9480-7D47D5CE9BA6}"/>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2" name="矩形 531">
                  <a:extLst>
                    <a:ext uri="{FF2B5EF4-FFF2-40B4-BE49-F238E27FC236}">
                      <a16:creationId xmlns:a16="http://schemas.microsoft.com/office/drawing/2014/main" id="{6AFFA881-1D73-44CE-9485-84BF32315394}"/>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3" name="矩形 532">
                  <a:extLst>
                    <a:ext uri="{FF2B5EF4-FFF2-40B4-BE49-F238E27FC236}">
                      <a16:creationId xmlns:a16="http://schemas.microsoft.com/office/drawing/2014/main" id="{6FA784D5-59E6-4FE9-9946-859E86CC22A4}"/>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4" name="矩形 533">
                  <a:extLst>
                    <a:ext uri="{FF2B5EF4-FFF2-40B4-BE49-F238E27FC236}">
                      <a16:creationId xmlns:a16="http://schemas.microsoft.com/office/drawing/2014/main" id="{26869CF4-152A-4184-8616-24F16E93B9F8}"/>
                    </a:ext>
                  </a:extLst>
                </p:cNvPr>
                <p:cNvSpPr/>
                <p:nvPr/>
              </p:nvSpPr>
              <p:spPr>
                <a:xfrm>
                  <a:off x="4560766" y="2063309"/>
                  <a:ext cx="103517" cy="21265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5" name="矩形 534">
                  <a:extLst>
                    <a:ext uri="{FF2B5EF4-FFF2-40B4-BE49-F238E27FC236}">
                      <a16:creationId xmlns:a16="http://schemas.microsoft.com/office/drawing/2014/main" id="{6D864AB1-8AAC-4F8F-B197-ACCAD40EFDEC}"/>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6" name="矩形 535">
                  <a:extLst>
                    <a:ext uri="{FF2B5EF4-FFF2-40B4-BE49-F238E27FC236}">
                      <a16:creationId xmlns:a16="http://schemas.microsoft.com/office/drawing/2014/main" id="{4D7D2C1E-ED27-4146-9842-258A01B1E886}"/>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7" name="矩形 536">
                  <a:extLst>
                    <a:ext uri="{FF2B5EF4-FFF2-40B4-BE49-F238E27FC236}">
                      <a16:creationId xmlns:a16="http://schemas.microsoft.com/office/drawing/2014/main" id="{84A622BD-4168-4182-A56A-EB6D2621D46E}"/>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8" name="矩形 537">
                  <a:extLst>
                    <a:ext uri="{FF2B5EF4-FFF2-40B4-BE49-F238E27FC236}">
                      <a16:creationId xmlns:a16="http://schemas.microsoft.com/office/drawing/2014/main" id="{8E5B1D81-5809-4BF5-A5CA-F1B7D1D7CF95}"/>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528" name="矩形 527">
                    <a:extLst>
                      <a:ext uri="{FF2B5EF4-FFF2-40B4-BE49-F238E27FC236}">
                        <a16:creationId xmlns:a16="http://schemas.microsoft.com/office/drawing/2014/main" id="{6A17186C-8D5F-4DE5-91AD-CCE9EE4FB063}"/>
                      </a:ext>
                    </a:extLst>
                  </p:cNvPr>
                  <p:cNvSpPr/>
                  <p:nvPr/>
                </p:nvSpPr>
                <p:spPr>
                  <a:xfrm>
                    <a:off x="4097494" y="2471356"/>
                    <a:ext cx="482953" cy="379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28" name="矩形 527">
                    <a:extLst>
                      <a:ext uri="{FF2B5EF4-FFF2-40B4-BE49-F238E27FC236}">
                        <a16:creationId xmlns:a16="http://schemas.microsoft.com/office/drawing/2014/main" id="{6A17186C-8D5F-4DE5-91AD-CCE9EE4FB063}"/>
                      </a:ext>
                    </a:extLst>
                  </p:cNvPr>
                  <p:cNvSpPr>
                    <a:spLocks noRot="1" noChangeAspect="1" noMove="1" noResize="1" noEditPoints="1" noAdjustHandles="1" noChangeArrowheads="1" noChangeShapeType="1" noTextEdit="1"/>
                  </p:cNvSpPr>
                  <p:nvPr/>
                </p:nvSpPr>
                <p:spPr>
                  <a:xfrm>
                    <a:off x="4097494" y="2471356"/>
                    <a:ext cx="482953" cy="379886"/>
                  </a:xfrm>
                  <a:prstGeom prst="rect">
                    <a:avLst/>
                  </a:prstGeom>
                  <a:blipFill>
                    <a:blip r:embed="rId8"/>
                    <a:stretch>
                      <a:fillRect/>
                    </a:stretch>
                  </a:blipFill>
                </p:spPr>
                <p:txBody>
                  <a:bodyPr/>
                  <a:lstStyle/>
                  <a:p>
                    <a:r>
                      <a:rPr lang="zh-CN" altLang="en-US">
                        <a:noFill/>
                      </a:rPr>
                      <a:t> </a:t>
                    </a:r>
                  </a:p>
                </p:txBody>
              </p:sp>
            </mc:Fallback>
          </mc:AlternateContent>
        </p:grpSp>
        <p:grpSp>
          <p:nvGrpSpPr>
            <p:cNvPr id="11" name="グループ化 10">
              <a:extLst>
                <a:ext uri="{FF2B5EF4-FFF2-40B4-BE49-F238E27FC236}">
                  <a16:creationId xmlns:a16="http://schemas.microsoft.com/office/drawing/2014/main" id="{78B37C2B-655A-4B90-8C07-933EE75DD2A9}"/>
                </a:ext>
              </a:extLst>
            </p:cNvPr>
            <p:cNvGrpSpPr/>
            <p:nvPr/>
          </p:nvGrpSpPr>
          <p:grpSpPr>
            <a:xfrm>
              <a:off x="4068618" y="1831051"/>
              <a:ext cx="1363985" cy="1171979"/>
              <a:chOff x="4068618" y="1831051"/>
              <a:chExt cx="1363985" cy="1171979"/>
            </a:xfrm>
          </p:grpSpPr>
          <mc:AlternateContent xmlns:mc="http://schemas.openxmlformats.org/markup-compatibility/2006" xmlns:a14="http://schemas.microsoft.com/office/drawing/2010/main">
            <mc:Choice Requires="a14">
              <p:sp>
                <p:nvSpPr>
                  <p:cNvPr id="316" name="矩形 315">
                    <a:extLst>
                      <a:ext uri="{FF2B5EF4-FFF2-40B4-BE49-F238E27FC236}">
                        <a16:creationId xmlns:a16="http://schemas.microsoft.com/office/drawing/2014/main" id="{413042BF-F509-470D-AED7-DEC7FBD21ED1}"/>
                      </a:ext>
                    </a:extLst>
                  </p:cNvPr>
                  <p:cNvSpPr/>
                  <p:nvPr/>
                </p:nvSpPr>
                <p:spPr>
                  <a:xfrm>
                    <a:off x="4068618" y="2473962"/>
                    <a:ext cx="440312"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16" name="矩形 315">
                    <a:extLst>
                      <a:ext uri="{FF2B5EF4-FFF2-40B4-BE49-F238E27FC236}">
                        <a16:creationId xmlns:a16="http://schemas.microsoft.com/office/drawing/2014/main" id="{413042BF-F509-470D-AED7-DEC7FBD21ED1}"/>
                      </a:ext>
                    </a:extLst>
                  </p:cNvPr>
                  <p:cNvSpPr>
                    <a:spLocks noRot="1" noChangeAspect="1" noMove="1" noResize="1" noEditPoints="1" noAdjustHandles="1" noChangeArrowheads="1" noChangeShapeType="1" noTextEdit="1"/>
                  </p:cNvSpPr>
                  <p:nvPr/>
                </p:nvSpPr>
                <p:spPr>
                  <a:xfrm>
                    <a:off x="4068618" y="2473962"/>
                    <a:ext cx="440312" cy="338554"/>
                  </a:xfrm>
                  <a:prstGeom prst="rect">
                    <a:avLst/>
                  </a:prstGeom>
                  <a:blipFill>
                    <a:blip r:embed="rId42"/>
                    <a:stretch>
                      <a:fillRect b="-3636"/>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DDB559AE-4B13-4320-A244-B32E0CF1FD64}"/>
                  </a:ext>
                </a:extLst>
              </p:cNvPr>
              <p:cNvGrpSpPr/>
              <p:nvPr/>
            </p:nvGrpSpPr>
            <p:grpSpPr>
              <a:xfrm>
                <a:off x="4375387" y="1831051"/>
                <a:ext cx="1057216" cy="1171979"/>
                <a:chOff x="4375387" y="1831051"/>
                <a:chExt cx="1057216" cy="1171979"/>
              </a:xfrm>
            </p:grpSpPr>
            <p:grpSp>
              <p:nvGrpSpPr>
                <p:cNvPr id="315" name="组合 314">
                  <a:extLst>
                    <a:ext uri="{FF2B5EF4-FFF2-40B4-BE49-F238E27FC236}">
                      <a16:creationId xmlns:a16="http://schemas.microsoft.com/office/drawing/2014/main" id="{C755A28A-964C-470D-8C3D-43E0E4EE4DD7}"/>
                    </a:ext>
                  </a:extLst>
                </p:cNvPr>
                <p:cNvGrpSpPr/>
                <p:nvPr/>
              </p:nvGrpSpPr>
              <p:grpSpPr>
                <a:xfrm>
                  <a:off x="4445809" y="2579556"/>
                  <a:ext cx="916374" cy="190045"/>
                  <a:chOff x="4146698" y="2062714"/>
                  <a:chExt cx="1020725" cy="213246"/>
                </a:xfrm>
              </p:grpSpPr>
              <p:sp>
                <p:nvSpPr>
                  <p:cNvPr id="517" name="矩形 516">
                    <a:extLst>
                      <a:ext uri="{FF2B5EF4-FFF2-40B4-BE49-F238E27FC236}">
                        <a16:creationId xmlns:a16="http://schemas.microsoft.com/office/drawing/2014/main" id="{CEFBB233-66A6-4437-B6A3-F70A9675106E}"/>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8" name="矩形 517">
                    <a:extLst>
                      <a:ext uri="{FF2B5EF4-FFF2-40B4-BE49-F238E27FC236}">
                        <a16:creationId xmlns:a16="http://schemas.microsoft.com/office/drawing/2014/main" id="{B8865192-4C9A-437C-A668-997601C6D4F6}"/>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9" name="矩形 518">
                    <a:extLst>
                      <a:ext uri="{FF2B5EF4-FFF2-40B4-BE49-F238E27FC236}">
                        <a16:creationId xmlns:a16="http://schemas.microsoft.com/office/drawing/2014/main" id="{205F9439-D1D5-4188-85A2-6BBDB718295C}"/>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0" name="矩形 519">
                    <a:extLst>
                      <a:ext uri="{FF2B5EF4-FFF2-40B4-BE49-F238E27FC236}">
                        <a16:creationId xmlns:a16="http://schemas.microsoft.com/office/drawing/2014/main" id="{D3E9B843-3A5E-4187-87CB-23712DAAC2C9}"/>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1" name="矩形 520">
                    <a:extLst>
                      <a:ext uri="{FF2B5EF4-FFF2-40B4-BE49-F238E27FC236}">
                        <a16:creationId xmlns:a16="http://schemas.microsoft.com/office/drawing/2014/main" id="{65D149A6-F974-4E59-B450-12E1D54702EA}"/>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2" name="矩形 521">
                    <a:extLst>
                      <a:ext uri="{FF2B5EF4-FFF2-40B4-BE49-F238E27FC236}">
                        <a16:creationId xmlns:a16="http://schemas.microsoft.com/office/drawing/2014/main" id="{B049C9C2-D757-42BC-9A5F-3EAC56807E2E}"/>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3" name="矩形 522">
                    <a:extLst>
                      <a:ext uri="{FF2B5EF4-FFF2-40B4-BE49-F238E27FC236}">
                        <a16:creationId xmlns:a16="http://schemas.microsoft.com/office/drawing/2014/main" id="{2E4DB9FE-284A-4A88-A83E-A37B27AF69CF}"/>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4" name="矩形 523">
                    <a:extLst>
                      <a:ext uri="{FF2B5EF4-FFF2-40B4-BE49-F238E27FC236}">
                        <a16:creationId xmlns:a16="http://schemas.microsoft.com/office/drawing/2014/main" id="{E13EA110-8C67-468C-8739-4CDDCAFA6975}"/>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5" name="矩形 524">
                    <a:extLst>
                      <a:ext uri="{FF2B5EF4-FFF2-40B4-BE49-F238E27FC236}">
                        <a16:creationId xmlns:a16="http://schemas.microsoft.com/office/drawing/2014/main" id="{9D990A36-A3CC-486F-87A0-80C2312F879D}"/>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6" name="矩形 525">
                    <a:extLst>
                      <a:ext uri="{FF2B5EF4-FFF2-40B4-BE49-F238E27FC236}">
                        <a16:creationId xmlns:a16="http://schemas.microsoft.com/office/drawing/2014/main" id="{E4043729-8C78-4EC6-9A1A-3964D731458C}"/>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17" name="文本框 316">
                  <a:extLst>
                    <a:ext uri="{FF2B5EF4-FFF2-40B4-BE49-F238E27FC236}">
                      <a16:creationId xmlns:a16="http://schemas.microsoft.com/office/drawing/2014/main" id="{C2976C2C-9BBF-43D0-9ED6-5856DB7BD896}"/>
                    </a:ext>
                  </a:extLst>
                </p:cNvPr>
                <p:cNvSpPr txBox="1"/>
                <p:nvPr/>
              </p:nvSpPr>
              <p:spPr>
                <a:xfrm>
                  <a:off x="4760205" y="2193970"/>
                  <a:ext cx="2359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I</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318" name="直接箭头连接符 317">
                  <a:extLst>
                    <a:ext uri="{FF2B5EF4-FFF2-40B4-BE49-F238E27FC236}">
                      <a16:creationId xmlns:a16="http://schemas.microsoft.com/office/drawing/2014/main" id="{EF84DEF7-B398-425D-AFFA-42DE28846997}"/>
                    </a:ext>
                  </a:extLst>
                </p:cNvPr>
                <p:cNvCxnSpPr>
                  <a:cxnSpLocks/>
                </p:cNvCxnSpPr>
                <p:nvPr/>
              </p:nvCxnSpPr>
              <p:spPr>
                <a:xfrm flipH="1" flipV="1">
                  <a:off x="4903995" y="2800339"/>
                  <a:ext cx="1" cy="202691"/>
                </a:xfrm>
                <a:prstGeom prst="straightConnector1">
                  <a:avLst/>
                </a:prstGeom>
                <a:noFill/>
                <a:ln w="6350" cap="flat" cmpd="sng" algn="ctr">
                  <a:solidFill>
                    <a:srgbClr val="4472C4"/>
                  </a:solidFill>
                  <a:prstDash val="solid"/>
                  <a:miter lim="800000"/>
                  <a:tailEnd type="triangle"/>
                </a:ln>
                <a:effectLst/>
              </p:spPr>
            </p:cxnSp>
            <p:sp>
              <p:nvSpPr>
                <p:cNvPr id="319" name="矩形 318">
                  <a:extLst>
                    <a:ext uri="{FF2B5EF4-FFF2-40B4-BE49-F238E27FC236}">
                      <a16:creationId xmlns:a16="http://schemas.microsoft.com/office/drawing/2014/main" id="{F94AD566-7159-455B-8488-AD73F305AB68}"/>
                    </a:ext>
                  </a:extLst>
                </p:cNvPr>
                <p:cNvSpPr/>
                <p:nvPr/>
              </p:nvSpPr>
              <p:spPr>
                <a:xfrm>
                  <a:off x="4375387" y="1831051"/>
                  <a:ext cx="1057216" cy="2801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320" name="组合 319">
              <a:extLst>
                <a:ext uri="{FF2B5EF4-FFF2-40B4-BE49-F238E27FC236}">
                  <a16:creationId xmlns:a16="http://schemas.microsoft.com/office/drawing/2014/main" id="{078EE318-7DE0-4291-8312-40FC7D41A78C}"/>
                </a:ext>
              </a:extLst>
            </p:cNvPr>
            <p:cNvGrpSpPr/>
            <p:nvPr/>
          </p:nvGrpSpPr>
          <p:grpSpPr>
            <a:xfrm>
              <a:off x="4903998" y="3326639"/>
              <a:ext cx="2269945" cy="391379"/>
              <a:chOff x="5026484" y="2877518"/>
              <a:chExt cx="2528431" cy="439159"/>
            </a:xfrm>
          </p:grpSpPr>
          <p:cxnSp>
            <p:nvCxnSpPr>
              <p:cNvPr id="515" name="直接箭头连接符 514">
                <a:extLst>
                  <a:ext uri="{FF2B5EF4-FFF2-40B4-BE49-F238E27FC236}">
                    <a16:creationId xmlns:a16="http://schemas.microsoft.com/office/drawing/2014/main" id="{E82C5A05-46C9-42EC-AA3E-39BDFD9BAFD5}"/>
                  </a:ext>
                </a:extLst>
              </p:cNvPr>
              <p:cNvCxnSpPr>
                <a:stCxn id="311" idx="0"/>
              </p:cNvCxnSpPr>
              <p:nvPr/>
            </p:nvCxnSpPr>
            <p:spPr>
              <a:xfrm flipV="1">
                <a:off x="5026484" y="2878916"/>
                <a:ext cx="0" cy="437761"/>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516" name="矩形 515">
                    <a:extLst>
                      <a:ext uri="{FF2B5EF4-FFF2-40B4-BE49-F238E27FC236}">
                        <a16:creationId xmlns:a16="http://schemas.microsoft.com/office/drawing/2014/main" id="{58C8C6BF-1A74-45DD-8829-73498FC87FD3}"/>
                      </a:ext>
                    </a:extLst>
                  </p:cNvPr>
                  <p:cNvSpPr/>
                  <p:nvPr/>
                </p:nvSpPr>
                <p:spPr>
                  <a:xfrm>
                    <a:off x="5081367" y="2877518"/>
                    <a:ext cx="2473548" cy="379885"/>
                  </a:xfrm>
                  <a:prstGeom prst="rect">
                    <a:avLst/>
                  </a:prstGeom>
                </p:spPr>
                <p:txBody>
                  <a:bodyPr wrap="none">
                    <a:spAutoFit/>
                  </a:bodyPr>
                  <a:lstStyle/>
                  <a:p>
                    <a:pPr lvl="0">
                      <a:defRPr/>
                    </a:pP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r>
                      <a:rPr kumimoji="0" lang="en-US" altLang="zh-CN" sz="1600" b="0" i="0" u="none" strike="noStrike" kern="0" cap="none" spc="0" normalizeH="0" baseline="0" noProof="0" dirty="0" err="1">
                        <a:ln>
                          <a:noFill/>
                        </a:ln>
                        <a:solidFill>
                          <a:prstClr val="black"/>
                        </a:solidFill>
                        <a:effectLst/>
                        <a:uLnTx/>
                        <a:uFillTx/>
                        <a:latin typeface="等线" panose="020F0502020204030204"/>
                      </a:rPr>
                      <a:t>softmax</a:t>
                    </a:r>
                    <a:r>
                      <a:rPr kumimoji="0" lang="en-US" altLang="zh-CN" sz="1600" b="0" i="0" u="none" strike="noStrike" kern="0" cap="none" spc="0" normalizeH="0" baseline="0" noProof="0" dirty="0">
                        <a:ln>
                          <a:noFill/>
                        </a:ln>
                        <a:solidFill>
                          <a:prstClr val="black"/>
                        </a:solidFill>
                        <a:effectLst/>
                        <a:uLnTx/>
                        <a:uFillTx/>
                        <a:latin typeface="等线" panose="020F0502020204030204"/>
                      </a:rPr>
                      <a:t>(</a:t>
                    </a:r>
                    <a14:m>
                      <m:oMath xmlns:m="http://schemas.openxmlformats.org/officeDocument/2006/math">
                        <m:sSub>
                          <m:sSubPr>
                            <m:ctrlP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t>𝑊</m:t>
                            </m:r>
                          </m:e>
                          <m:sub>
                            <m:r>
                              <a:rPr kumimoji="0" lang="en-US" altLang="zh-CN" sz="1600" b="0" i="1" u="none" strike="noStrike" kern="0" cap="none" spc="0" normalizeH="0" baseline="0" noProof="0" smtClean="0">
                                <a:ln>
                                  <a:noFill/>
                                </a:ln>
                                <a:solidFill>
                                  <a:schemeClr val="tx1"/>
                                </a:solidFill>
                                <a:effectLst/>
                                <a:uLnTx/>
                                <a:uFillTx/>
                                <a:latin typeface="Cambria Math" panose="02040503050406030204" pitchFamily="18" charset="0"/>
                              </a:rPr>
                              <m:t>𝑜</m:t>
                            </m:r>
                          </m:sub>
                        </m:sSub>
                        <m:sSub>
                          <m:sSubPr>
                            <m:ctrlPr>
                              <a:rPr lang="en-US" altLang="zh-CN" sz="1600" i="1">
                                <a:solidFill>
                                  <a:schemeClr val="tx1"/>
                                </a:solidFill>
                                <a:latin typeface="Cambria Math" panose="02040503050406030204" pitchFamily="18" charset="0"/>
                              </a:rPr>
                            </m:ctrlPr>
                          </m:sSubPr>
                          <m:e>
                            <m:acc>
                              <m:accPr>
                                <m:chr m:val="̃"/>
                                <m:ctrlPr>
                                  <a:rPr lang="en-US" altLang="zh-CN" sz="1600" i="1">
                                    <a:solidFill>
                                      <a:schemeClr val="tx1"/>
                                    </a:solidFill>
                                    <a:latin typeface="Cambria Math" panose="02040503050406030204" pitchFamily="18" charset="0"/>
                                  </a:rPr>
                                </m:ctrlPr>
                              </m:accPr>
                              <m:e>
                                <m:r>
                                  <a:rPr lang="en-US" altLang="zh-CN" sz="1600" i="1">
                                    <a:solidFill>
                                      <a:schemeClr val="tx1"/>
                                    </a:solidFill>
                                    <a:latin typeface="Cambria Math" panose="02040503050406030204" pitchFamily="18" charset="0"/>
                                  </a:rPr>
                                  <m:t>𝑧</m:t>
                                </m:r>
                              </m:e>
                            </m:acc>
                          </m:e>
                          <m:sub>
                            <m:r>
                              <a:rPr lang="en-US" altLang="zh-CN" sz="1600" i="1">
                                <a:solidFill>
                                  <a:schemeClr val="tx1"/>
                                </a:solidFill>
                                <a:latin typeface="Cambria Math" panose="02040503050406030204" pitchFamily="18" charset="0"/>
                              </a:rPr>
                              <m:t>1</m:t>
                            </m:r>
                          </m:sub>
                        </m:sSub>
                        <m:r>
                          <a:rPr kumimoji="0" lang="en-US" altLang="zh-CN" sz="1600" b="0" i="0"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 </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16" name="矩形 515">
                    <a:extLst>
                      <a:ext uri="{FF2B5EF4-FFF2-40B4-BE49-F238E27FC236}">
                        <a16:creationId xmlns:a16="http://schemas.microsoft.com/office/drawing/2014/main" id="{58C8C6BF-1A74-45DD-8829-73498FC87FD3}"/>
                      </a:ext>
                    </a:extLst>
                  </p:cNvPr>
                  <p:cNvSpPr>
                    <a:spLocks noRot="1" noChangeAspect="1" noMove="1" noResize="1" noEditPoints="1" noAdjustHandles="1" noChangeArrowheads="1" noChangeShapeType="1" noTextEdit="1"/>
                  </p:cNvSpPr>
                  <p:nvPr/>
                </p:nvSpPr>
                <p:spPr>
                  <a:xfrm>
                    <a:off x="5081367" y="2877518"/>
                    <a:ext cx="2473548" cy="379885"/>
                  </a:xfrm>
                  <a:prstGeom prst="rect">
                    <a:avLst/>
                  </a:prstGeom>
                  <a:blipFill>
                    <a:blip r:embed="rId43"/>
                    <a:stretch>
                      <a:fillRect t="-5455" r="-275" b="-23636"/>
                    </a:stretch>
                  </a:blipFill>
                </p:spPr>
                <p:txBody>
                  <a:bodyPr/>
                  <a:lstStyle/>
                  <a:p>
                    <a:r>
                      <a:rPr lang="en-US">
                        <a:noFill/>
                      </a:rPr>
                      <a:t> </a:t>
                    </a:r>
                  </a:p>
                </p:txBody>
              </p:sp>
            </mc:Fallback>
          </mc:AlternateContent>
        </p:grpSp>
        <p:cxnSp>
          <p:nvCxnSpPr>
            <p:cNvPr id="460" name="直接箭头连接符 459">
              <a:extLst>
                <a:ext uri="{FF2B5EF4-FFF2-40B4-BE49-F238E27FC236}">
                  <a16:creationId xmlns:a16="http://schemas.microsoft.com/office/drawing/2014/main" id="{28EF502F-ED5A-4B5D-9874-9E7EA7BE5023}"/>
                </a:ext>
              </a:extLst>
            </p:cNvPr>
            <p:cNvCxnSpPr>
              <a:stCxn id="459" idx="0"/>
            </p:cNvCxnSpPr>
            <p:nvPr/>
          </p:nvCxnSpPr>
          <p:spPr>
            <a:xfrm flipV="1">
              <a:off x="7640549" y="3327885"/>
              <a:ext cx="0" cy="390133"/>
            </a:xfrm>
            <a:prstGeom prst="straightConnector1">
              <a:avLst/>
            </a:prstGeom>
            <a:noFill/>
            <a:ln w="6350" cap="flat" cmpd="sng" algn="ctr">
              <a:solidFill>
                <a:srgbClr val="4472C4"/>
              </a:solidFill>
              <a:prstDash val="solid"/>
              <a:miter lim="800000"/>
              <a:tailEnd type="triangle"/>
            </a:ln>
            <a:effectLst/>
          </p:spPr>
        </p:cxnSp>
        <p:grpSp>
          <p:nvGrpSpPr>
            <p:cNvPr id="461" name="组合 460">
              <a:extLst>
                <a:ext uri="{FF2B5EF4-FFF2-40B4-BE49-F238E27FC236}">
                  <a16:creationId xmlns:a16="http://schemas.microsoft.com/office/drawing/2014/main" id="{DB54A3A4-1B55-4D5B-9CDC-FD0F488C4BAA}"/>
                </a:ext>
              </a:extLst>
            </p:cNvPr>
            <p:cNvGrpSpPr/>
            <p:nvPr/>
          </p:nvGrpSpPr>
          <p:grpSpPr>
            <a:xfrm>
              <a:off x="7182362" y="3037796"/>
              <a:ext cx="916374" cy="190045"/>
              <a:chOff x="4146698" y="2062714"/>
              <a:chExt cx="1020725" cy="213246"/>
            </a:xfrm>
          </p:grpSpPr>
          <p:sp>
            <p:nvSpPr>
              <p:cNvPr id="491" name="矩形 490">
                <a:extLst>
                  <a:ext uri="{FF2B5EF4-FFF2-40B4-BE49-F238E27FC236}">
                    <a16:creationId xmlns:a16="http://schemas.microsoft.com/office/drawing/2014/main" id="{CDAB01D7-8905-44DC-975F-863A9EFD48C6}"/>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2" name="矩形 491">
                <a:extLst>
                  <a:ext uri="{FF2B5EF4-FFF2-40B4-BE49-F238E27FC236}">
                    <a16:creationId xmlns:a16="http://schemas.microsoft.com/office/drawing/2014/main" id="{40363626-B313-4254-8C16-F97365BBA067}"/>
                  </a:ext>
                </a:extLst>
              </p:cNvPr>
              <p:cNvSpPr/>
              <p:nvPr/>
            </p:nvSpPr>
            <p:spPr>
              <a:xfrm>
                <a:off x="4250215"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3" name="矩形 492">
                <a:extLst>
                  <a:ext uri="{FF2B5EF4-FFF2-40B4-BE49-F238E27FC236}">
                    <a16:creationId xmlns:a16="http://schemas.microsoft.com/office/drawing/2014/main" id="{5725910E-FAB8-41CA-98F6-D55A707DBCC4}"/>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4" name="矩形 493">
                <a:extLst>
                  <a:ext uri="{FF2B5EF4-FFF2-40B4-BE49-F238E27FC236}">
                    <a16:creationId xmlns:a16="http://schemas.microsoft.com/office/drawing/2014/main" id="{35B7AB37-85AF-4A13-A972-F560B7C0B1C4}"/>
                  </a:ext>
                </a:extLst>
              </p:cNvPr>
              <p:cNvSpPr/>
              <p:nvPr/>
            </p:nvSpPr>
            <p:spPr>
              <a:xfrm>
                <a:off x="4353732"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5" name="矩形 494">
                <a:extLst>
                  <a:ext uri="{FF2B5EF4-FFF2-40B4-BE49-F238E27FC236}">
                    <a16:creationId xmlns:a16="http://schemas.microsoft.com/office/drawing/2014/main" id="{467A8C48-AABC-4091-8773-984A4C1D2220}"/>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6" name="矩形 495">
                <a:extLst>
                  <a:ext uri="{FF2B5EF4-FFF2-40B4-BE49-F238E27FC236}">
                    <a16:creationId xmlns:a16="http://schemas.microsoft.com/office/drawing/2014/main" id="{90B645A0-17A6-45DD-9987-0DE9BC7CDF5A}"/>
                  </a:ext>
                </a:extLst>
              </p:cNvPr>
              <p:cNvSpPr/>
              <p:nvPr/>
            </p:nvSpPr>
            <p:spPr>
              <a:xfrm>
                <a:off x="4560766" y="2063309"/>
                <a:ext cx="103517" cy="212651"/>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7" name="矩形 496">
                <a:extLst>
                  <a:ext uri="{FF2B5EF4-FFF2-40B4-BE49-F238E27FC236}">
                    <a16:creationId xmlns:a16="http://schemas.microsoft.com/office/drawing/2014/main" id="{CF27B5F8-3131-42EB-A0FE-EF51F41B1A8F}"/>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8" name="矩形 497">
                <a:extLst>
                  <a:ext uri="{FF2B5EF4-FFF2-40B4-BE49-F238E27FC236}">
                    <a16:creationId xmlns:a16="http://schemas.microsoft.com/office/drawing/2014/main" id="{6E84AE05-A67F-4C9C-9C21-B88DE3DD83BC}"/>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9" name="矩形 498">
                <a:extLst>
                  <a:ext uri="{FF2B5EF4-FFF2-40B4-BE49-F238E27FC236}">
                    <a16:creationId xmlns:a16="http://schemas.microsoft.com/office/drawing/2014/main" id="{B6C2811A-7128-468F-9A17-5894C68E4F41}"/>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0" name="矩形 499">
                <a:extLst>
                  <a:ext uri="{FF2B5EF4-FFF2-40B4-BE49-F238E27FC236}">
                    <a16:creationId xmlns:a16="http://schemas.microsoft.com/office/drawing/2014/main" id="{A0DD1EE1-DF4B-4E3E-A76F-CD44672EDD44}"/>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62" name="矩形 461">
                  <a:extLst>
                    <a:ext uri="{FF2B5EF4-FFF2-40B4-BE49-F238E27FC236}">
                      <a16:creationId xmlns:a16="http://schemas.microsoft.com/office/drawing/2014/main" id="{DE511BF5-14D3-4DD2-9062-5C1490B939AE}"/>
                    </a:ext>
                  </a:extLst>
                </p:cNvPr>
                <p:cNvSpPr/>
                <p:nvPr/>
              </p:nvSpPr>
              <p:spPr>
                <a:xfrm>
                  <a:off x="6806532" y="2964667"/>
                  <a:ext cx="414280" cy="35740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62" name="矩形 461">
                  <a:extLst>
                    <a:ext uri="{FF2B5EF4-FFF2-40B4-BE49-F238E27FC236}">
                      <a16:creationId xmlns:a16="http://schemas.microsoft.com/office/drawing/2014/main" id="{DE511BF5-14D3-4DD2-9062-5C1490B939AE}"/>
                    </a:ext>
                  </a:extLst>
                </p:cNvPr>
                <p:cNvSpPr>
                  <a:spLocks noRot="1" noChangeAspect="1" noMove="1" noResize="1" noEditPoints="1" noAdjustHandles="1" noChangeArrowheads="1" noChangeShapeType="1" noTextEdit="1"/>
                </p:cNvSpPr>
                <p:nvPr/>
              </p:nvSpPr>
              <p:spPr>
                <a:xfrm>
                  <a:off x="6806532" y="2964667"/>
                  <a:ext cx="414280" cy="357406"/>
                </a:xfrm>
                <a:prstGeom prst="rect">
                  <a:avLst/>
                </a:prstGeom>
                <a:blipFill>
                  <a:blip r:embed="rId44"/>
                  <a:stretch>
                    <a:fillRect b="-3390"/>
                  </a:stretch>
                </a:blipFill>
              </p:spPr>
              <p:txBody>
                <a:bodyPr/>
                <a:lstStyle/>
                <a:p>
                  <a:r>
                    <a:rPr lang="ja-JP" altLang="en-US">
                      <a:noFill/>
                    </a:rPr>
                    <a:t> </a:t>
                  </a:r>
                </a:p>
              </p:txBody>
            </p:sp>
          </mc:Fallback>
        </mc:AlternateContent>
        <p:grpSp>
          <p:nvGrpSpPr>
            <p:cNvPr id="463" name="组合 462">
              <a:extLst>
                <a:ext uri="{FF2B5EF4-FFF2-40B4-BE49-F238E27FC236}">
                  <a16:creationId xmlns:a16="http://schemas.microsoft.com/office/drawing/2014/main" id="{BC675431-7156-4873-B24B-690FF42F9727}"/>
                </a:ext>
              </a:extLst>
            </p:cNvPr>
            <p:cNvGrpSpPr/>
            <p:nvPr/>
          </p:nvGrpSpPr>
          <p:grpSpPr>
            <a:xfrm>
              <a:off x="7182361" y="2579556"/>
              <a:ext cx="916374" cy="190045"/>
              <a:chOff x="4146698" y="2062714"/>
              <a:chExt cx="1020725" cy="213246"/>
            </a:xfrm>
          </p:grpSpPr>
          <p:sp>
            <p:nvSpPr>
              <p:cNvPr id="481" name="矩形 480">
                <a:extLst>
                  <a:ext uri="{FF2B5EF4-FFF2-40B4-BE49-F238E27FC236}">
                    <a16:creationId xmlns:a16="http://schemas.microsoft.com/office/drawing/2014/main" id="{DB875535-FDF2-440F-BBF0-3677C077BCE5}"/>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2" name="矩形 481">
                <a:extLst>
                  <a:ext uri="{FF2B5EF4-FFF2-40B4-BE49-F238E27FC236}">
                    <a16:creationId xmlns:a16="http://schemas.microsoft.com/office/drawing/2014/main" id="{800767D4-047B-4342-A3E0-57FFD48C48EB}"/>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3" name="矩形 482">
                <a:extLst>
                  <a:ext uri="{FF2B5EF4-FFF2-40B4-BE49-F238E27FC236}">
                    <a16:creationId xmlns:a16="http://schemas.microsoft.com/office/drawing/2014/main" id="{8EEEADFA-1777-4C73-BC7B-CBE8854F3E95}"/>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4" name="矩形 483">
                <a:extLst>
                  <a:ext uri="{FF2B5EF4-FFF2-40B4-BE49-F238E27FC236}">
                    <a16:creationId xmlns:a16="http://schemas.microsoft.com/office/drawing/2014/main" id="{54A8DB74-2B64-4AC4-8B4B-F4DBDA624741}"/>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5" name="矩形 484">
                <a:extLst>
                  <a:ext uri="{FF2B5EF4-FFF2-40B4-BE49-F238E27FC236}">
                    <a16:creationId xmlns:a16="http://schemas.microsoft.com/office/drawing/2014/main" id="{C9708F0C-16FC-47FC-8049-D46477A8FD29}"/>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6" name="矩形 485">
                <a:extLst>
                  <a:ext uri="{FF2B5EF4-FFF2-40B4-BE49-F238E27FC236}">
                    <a16:creationId xmlns:a16="http://schemas.microsoft.com/office/drawing/2014/main" id="{6DAE960E-A603-4F0A-BFD4-D4A00EFD95DC}"/>
                  </a:ext>
                </a:extLst>
              </p:cNvPr>
              <p:cNvSpPr/>
              <p:nvPr/>
            </p:nvSpPr>
            <p:spPr>
              <a:xfrm>
                <a:off x="4560766" y="2063309"/>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7" name="矩形 486">
                <a:extLst>
                  <a:ext uri="{FF2B5EF4-FFF2-40B4-BE49-F238E27FC236}">
                    <a16:creationId xmlns:a16="http://schemas.microsoft.com/office/drawing/2014/main" id="{661AB90C-5B5E-4705-BBA6-F11E8EEFA9C4}"/>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8" name="矩形 487">
                <a:extLst>
                  <a:ext uri="{FF2B5EF4-FFF2-40B4-BE49-F238E27FC236}">
                    <a16:creationId xmlns:a16="http://schemas.microsoft.com/office/drawing/2014/main" id="{94F53703-6823-4D18-9CA2-8E685157FA34}"/>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9" name="矩形 488">
                <a:extLst>
                  <a:ext uri="{FF2B5EF4-FFF2-40B4-BE49-F238E27FC236}">
                    <a16:creationId xmlns:a16="http://schemas.microsoft.com/office/drawing/2014/main" id="{46F5699B-725C-400C-A297-B5473C5F74FA}"/>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0" name="矩形 489">
                <a:extLst>
                  <a:ext uri="{FF2B5EF4-FFF2-40B4-BE49-F238E27FC236}">
                    <a16:creationId xmlns:a16="http://schemas.microsoft.com/office/drawing/2014/main" id="{00FF530A-E0E8-4C8E-A14B-87BDB13F7B56}"/>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64" name="矩形 463">
                  <a:extLst>
                    <a:ext uri="{FF2B5EF4-FFF2-40B4-BE49-F238E27FC236}">
                      <a16:creationId xmlns:a16="http://schemas.microsoft.com/office/drawing/2014/main" id="{1BD47D62-1F52-47CE-9CC1-09F03949C786}"/>
                    </a:ext>
                  </a:extLst>
                </p:cNvPr>
                <p:cNvSpPr/>
                <p:nvPr/>
              </p:nvSpPr>
              <p:spPr>
                <a:xfrm>
                  <a:off x="6805169" y="2473962"/>
                  <a:ext cx="421013" cy="35740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64" name="矩形 463">
                  <a:extLst>
                    <a:ext uri="{FF2B5EF4-FFF2-40B4-BE49-F238E27FC236}">
                      <a16:creationId xmlns:a16="http://schemas.microsoft.com/office/drawing/2014/main" id="{1BD47D62-1F52-47CE-9CC1-09F03949C786}"/>
                    </a:ext>
                  </a:extLst>
                </p:cNvPr>
                <p:cNvSpPr>
                  <a:spLocks noRot="1" noChangeAspect="1" noMove="1" noResize="1" noEditPoints="1" noAdjustHandles="1" noChangeArrowheads="1" noChangeShapeType="1" noTextEdit="1"/>
                </p:cNvSpPr>
                <p:nvPr/>
              </p:nvSpPr>
              <p:spPr>
                <a:xfrm>
                  <a:off x="6805169" y="2473962"/>
                  <a:ext cx="421013" cy="357406"/>
                </a:xfrm>
                <a:prstGeom prst="rect">
                  <a:avLst/>
                </a:prstGeom>
                <a:blipFill>
                  <a:blip r:embed="rId45"/>
                  <a:stretch>
                    <a:fillRect b="-5172"/>
                  </a:stretch>
                </a:blipFill>
              </p:spPr>
              <p:txBody>
                <a:bodyPr/>
                <a:lstStyle/>
                <a:p>
                  <a:r>
                    <a:rPr lang="ja-JP" altLang="en-US">
                      <a:noFill/>
                    </a:rPr>
                    <a:t> </a:t>
                  </a:r>
                </a:p>
              </p:txBody>
            </p:sp>
          </mc:Fallback>
        </mc:AlternateContent>
        <p:sp>
          <p:nvSpPr>
            <p:cNvPr id="465" name="文本框 464">
              <a:extLst>
                <a:ext uri="{FF2B5EF4-FFF2-40B4-BE49-F238E27FC236}">
                  <a16:creationId xmlns:a16="http://schemas.microsoft.com/office/drawing/2014/main" id="{45B62FE6-BFC9-4DDD-BF30-B0780FE91A16}"/>
                </a:ext>
              </a:extLst>
            </p:cNvPr>
            <p:cNvSpPr txBox="1"/>
            <p:nvPr/>
          </p:nvSpPr>
          <p:spPr>
            <a:xfrm>
              <a:off x="7209715" y="2212837"/>
              <a:ext cx="877163" cy="338554"/>
            </a:xfrm>
            <a:prstGeom prst="rect">
              <a:avLst/>
            </a:prstGeom>
            <a:noFill/>
          </p:spPr>
          <p:txBody>
            <a:bodyPr wrap="none" rtlCol="0">
              <a:spAutoFit/>
            </a:bodyPr>
            <a:lstStyle/>
            <a:p>
              <a:pPr lvl="0">
                <a:defRPr/>
              </a:pPr>
              <a:r>
                <a:rPr lang="en-US" altLang="zh-CN" sz="1600" dirty="0"/>
                <a:t>Chinese</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466" name="直接箭头连接符 465">
              <a:extLst>
                <a:ext uri="{FF2B5EF4-FFF2-40B4-BE49-F238E27FC236}">
                  <a16:creationId xmlns:a16="http://schemas.microsoft.com/office/drawing/2014/main" id="{079B0A9D-0881-45EE-879D-92284C5A713F}"/>
                </a:ext>
              </a:extLst>
            </p:cNvPr>
            <p:cNvCxnSpPr>
              <a:cxnSpLocks/>
            </p:cNvCxnSpPr>
            <p:nvPr/>
          </p:nvCxnSpPr>
          <p:spPr>
            <a:xfrm flipH="1" flipV="1">
              <a:off x="7640547" y="2800339"/>
              <a:ext cx="1" cy="202691"/>
            </a:xfrm>
            <a:prstGeom prst="straightConnector1">
              <a:avLst/>
            </a:prstGeom>
            <a:noFill/>
            <a:ln w="6350" cap="flat" cmpd="sng" algn="ctr">
              <a:solidFill>
                <a:srgbClr val="4472C4"/>
              </a:solidFill>
              <a:prstDash val="solid"/>
              <a:miter lim="800000"/>
              <a:tailEnd type="triangle"/>
            </a:ln>
            <a:effectLst/>
          </p:spPr>
        </p:cxnSp>
        <p:sp>
          <p:nvSpPr>
            <p:cNvPr id="467" name="矩形 466">
              <a:extLst>
                <a:ext uri="{FF2B5EF4-FFF2-40B4-BE49-F238E27FC236}">
                  <a16:creationId xmlns:a16="http://schemas.microsoft.com/office/drawing/2014/main" id="{D83AA923-D373-40DB-8E84-5B22581448CF}"/>
                </a:ext>
              </a:extLst>
            </p:cNvPr>
            <p:cNvSpPr/>
            <p:nvPr/>
          </p:nvSpPr>
          <p:spPr>
            <a:xfrm>
              <a:off x="7111938" y="1831051"/>
              <a:ext cx="1057216" cy="2801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18" name="直接箭头连接符 417">
              <a:extLst>
                <a:ext uri="{FF2B5EF4-FFF2-40B4-BE49-F238E27FC236}">
                  <a16:creationId xmlns:a16="http://schemas.microsoft.com/office/drawing/2014/main" id="{CFF87012-4910-4BC3-81E9-12B311ACDA96}"/>
                </a:ext>
              </a:extLst>
            </p:cNvPr>
            <p:cNvCxnSpPr>
              <a:stCxn id="417" idx="0"/>
            </p:cNvCxnSpPr>
            <p:nvPr/>
          </p:nvCxnSpPr>
          <p:spPr>
            <a:xfrm flipV="1">
              <a:off x="9204321" y="3327885"/>
              <a:ext cx="0" cy="390133"/>
            </a:xfrm>
            <a:prstGeom prst="straightConnector1">
              <a:avLst/>
            </a:prstGeom>
            <a:noFill/>
            <a:ln w="6350" cap="flat" cmpd="sng" algn="ctr">
              <a:solidFill>
                <a:srgbClr val="4472C4"/>
              </a:solidFill>
              <a:prstDash val="solid"/>
              <a:miter lim="800000"/>
              <a:tailEnd type="triangle"/>
            </a:ln>
            <a:effectLst/>
          </p:spPr>
        </p:cxnSp>
        <p:grpSp>
          <p:nvGrpSpPr>
            <p:cNvPr id="419" name="组合 418">
              <a:extLst>
                <a:ext uri="{FF2B5EF4-FFF2-40B4-BE49-F238E27FC236}">
                  <a16:creationId xmlns:a16="http://schemas.microsoft.com/office/drawing/2014/main" id="{986674A4-0E66-4B05-8549-4D73B3D0C199}"/>
                </a:ext>
              </a:extLst>
            </p:cNvPr>
            <p:cNvGrpSpPr/>
            <p:nvPr/>
          </p:nvGrpSpPr>
          <p:grpSpPr>
            <a:xfrm>
              <a:off x="8746133" y="3037796"/>
              <a:ext cx="916374" cy="190045"/>
              <a:chOff x="4146698" y="2062714"/>
              <a:chExt cx="1020725" cy="213246"/>
            </a:xfrm>
          </p:grpSpPr>
          <p:sp>
            <p:nvSpPr>
              <p:cNvPr id="449" name="矩形 448">
                <a:extLst>
                  <a:ext uri="{FF2B5EF4-FFF2-40B4-BE49-F238E27FC236}">
                    <a16:creationId xmlns:a16="http://schemas.microsoft.com/office/drawing/2014/main" id="{E1860DD0-F4A0-4E46-8343-20F2E9A5D427}"/>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0" name="矩形 449">
                <a:extLst>
                  <a:ext uri="{FF2B5EF4-FFF2-40B4-BE49-F238E27FC236}">
                    <a16:creationId xmlns:a16="http://schemas.microsoft.com/office/drawing/2014/main" id="{95BD1D55-416A-4A46-A81E-523D1E4CB02A}"/>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1" name="矩形 450">
                <a:extLst>
                  <a:ext uri="{FF2B5EF4-FFF2-40B4-BE49-F238E27FC236}">
                    <a16:creationId xmlns:a16="http://schemas.microsoft.com/office/drawing/2014/main" id="{6F312C42-82A8-434F-B1D9-A56BFB893403}"/>
                  </a:ext>
                </a:extLst>
              </p:cNvPr>
              <p:cNvSpPr/>
              <p:nvPr/>
            </p:nvSpPr>
            <p:spPr>
              <a:xfrm>
                <a:off x="4146698" y="2062715"/>
                <a:ext cx="103517" cy="21265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2" name="矩形 451">
                <a:extLst>
                  <a:ext uri="{FF2B5EF4-FFF2-40B4-BE49-F238E27FC236}">
                    <a16:creationId xmlns:a16="http://schemas.microsoft.com/office/drawing/2014/main" id="{ADCFBAF1-FB16-41B7-A06C-FED3DB595E3F}"/>
                  </a:ext>
                </a:extLst>
              </p:cNvPr>
              <p:cNvSpPr/>
              <p:nvPr/>
            </p:nvSpPr>
            <p:spPr>
              <a:xfrm>
                <a:off x="4353732"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3" name="矩形 452">
                <a:extLst>
                  <a:ext uri="{FF2B5EF4-FFF2-40B4-BE49-F238E27FC236}">
                    <a16:creationId xmlns:a16="http://schemas.microsoft.com/office/drawing/2014/main" id="{26397A68-D9A7-4D5C-9891-A60695618401}"/>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4" name="矩形 453">
                <a:extLst>
                  <a:ext uri="{FF2B5EF4-FFF2-40B4-BE49-F238E27FC236}">
                    <a16:creationId xmlns:a16="http://schemas.microsoft.com/office/drawing/2014/main" id="{C5332BE1-B68F-4FEB-8D8E-8246073458C0}"/>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5" name="矩形 454">
                <a:extLst>
                  <a:ext uri="{FF2B5EF4-FFF2-40B4-BE49-F238E27FC236}">
                    <a16:creationId xmlns:a16="http://schemas.microsoft.com/office/drawing/2014/main" id="{35A8F321-295B-4EB9-AEBC-111709B19B13}"/>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6" name="矩形 455">
                <a:extLst>
                  <a:ext uri="{FF2B5EF4-FFF2-40B4-BE49-F238E27FC236}">
                    <a16:creationId xmlns:a16="http://schemas.microsoft.com/office/drawing/2014/main" id="{92EA6D96-0491-425A-9132-18BAE7244496}"/>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7" name="矩形 456">
                <a:extLst>
                  <a:ext uri="{FF2B5EF4-FFF2-40B4-BE49-F238E27FC236}">
                    <a16:creationId xmlns:a16="http://schemas.microsoft.com/office/drawing/2014/main" id="{1F3FC034-8B92-4CEC-B7A8-E9E5E69FDACB}"/>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8" name="矩形 457">
                <a:extLst>
                  <a:ext uri="{FF2B5EF4-FFF2-40B4-BE49-F238E27FC236}">
                    <a16:creationId xmlns:a16="http://schemas.microsoft.com/office/drawing/2014/main" id="{E73B48EB-9E43-47D9-A627-07A352293396}"/>
                  </a:ext>
                </a:extLst>
              </p:cNvPr>
              <p:cNvSpPr/>
              <p:nvPr/>
            </p:nvSpPr>
            <p:spPr>
              <a:xfrm>
                <a:off x="4974834" y="2062714"/>
                <a:ext cx="103517" cy="21265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0" name="矩形 419">
                  <a:extLst>
                    <a:ext uri="{FF2B5EF4-FFF2-40B4-BE49-F238E27FC236}">
                      <a16:creationId xmlns:a16="http://schemas.microsoft.com/office/drawing/2014/main" id="{FAE21015-99CA-4E95-85F0-922121A0C35E}"/>
                    </a:ext>
                  </a:extLst>
                </p:cNvPr>
                <p:cNvSpPr/>
                <p:nvPr/>
              </p:nvSpPr>
              <p:spPr>
                <a:xfrm>
                  <a:off x="8250465" y="2953533"/>
                  <a:ext cx="612539" cy="35586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0" name="矩形 419">
                  <a:extLst>
                    <a:ext uri="{FF2B5EF4-FFF2-40B4-BE49-F238E27FC236}">
                      <a16:creationId xmlns:a16="http://schemas.microsoft.com/office/drawing/2014/main" id="{FAE21015-99CA-4E95-85F0-922121A0C35E}"/>
                    </a:ext>
                  </a:extLst>
                </p:cNvPr>
                <p:cNvSpPr>
                  <a:spLocks noRot="1" noChangeAspect="1" noMove="1" noResize="1" noEditPoints="1" noAdjustHandles="1" noChangeArrowheads="1" noChangeShapeType="1" noTextEdit="1"/>
                </p:cNvSpPr>
                <p:nvPr/>
              </p:nvSpPr>
              <p:spPr>
                <a:xfrm>
                  <a:off x="8250465" y="2953533"/>
                  <a:ext cx="612539" cy="355867"/>
                </a:xfrm>
                <a:prstGeom prst="rect">
                  <a:avLst/>
                </a:prstGeom>
                <a:blipFill>
                  <a:blip r:embed="rId46"/>
                  <a:stretch>
                    <a:fillRect b="-3448"/>
                  </a:stretch>
                </a:blipFill>
              </p:spPr>
              <p:txBody>
                <a:bodyPr/>
                <a:lstStyle/>
                <a:p>
                  <a:r>
                    <a:rPr lang="ja-JP" altLang="en-US">
                      <a:noFill/>
                    </a:rPr>
                    <a:t> </a:t>
                  </a:r>
                </a:p>
              </p:txBody>
            </p:sp>
          </mc:Fallback>
        </mc:AlternateContent>
        <p:grpSp>
          <p:nvGrpSpPr>
            <p:cNvPr id="421" name="组合 420">
              <a:extLst>
                <a:ext uri="{FF2B5EF4-FFF2-40B4-BE49-F238E27FC236}">
                  <a16:creationId xmlns:a16="http://schemas.microsoft.com/office/drawing/2014/main" id="{4632172E-2290-47A4-A28D-7AF61EBE4FF2}"/>
                </a:ext>
              </a:extLst>
            </p:cNvPr>
            <p:cNvGrpSpPr/>
            <p:nvPr/>
          </p:nvGrpSpPr>
          <p:grpSpPr>
            <a:xfrm>
              <a:off x="8746132" y="2579556"/>
              <a:ext cx="916374" cy="190045"/>
              <a:chOff x="4146698" y="2062714"/>
              <a:chExt cx="1020725" cy="213246"/>
            </a:xfrm>
          </p:grpSpPr>
          <p:sp>
            <p:nvSpPr>
              <p:cNvPr id="439" name="矩形 438">
                <a:extLst>
                  <a:ext uri="{FF2B5EF4-FFF2-40B4-BE49-F238E27FC236}">
                    <a16:creationId xmlns:a16="http://schemas.microsoft.com/office/drawing/2014/main" id="{F6887D67-235F-4058-8583-1A67BE18E162}"/>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0" name="矩形 439">
                <a:extLst>
                  <a:ext uri="{FF2B5EF4-FFF2-40B4-BE49-F238E27FC236}">
                    <a16:creationId xmlns:a16="http://schemas.microsoft.com/office/drawing/2014/main" id="{44709F39-1895-4D5F-A973-C5712679DA85}"/>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1" name="矩形 440">
                <a:extLst>
                  <a:ext uri="{FF2B5EF4-FFF2-40B4-BE49-F238E27FC236}">
                    <a16:creationId xmlns:a16="http://schemas.microsoft.com/office/drawing/2014/main" id="{AF82DC85-BBE8-4C05-9516-3C785F6F4920}"/>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2" name="矩形 441">
                <a:extLst>
                  <a:ext uri="{FF2B5EF4-FFF2-40B4-BE49-F238E27FC236}">
                    <a16:creationId xmlns:a16="http://schemas.microsoft.com/office/drawing/2014/main" id="{128BDD4B-8442-411B-B475-1BC99C7E2E0F}"/>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3" name="矩形 442">
                <a:extLst>
                  <a:ext uri="{FF2B5EF4-FFF2-40B4-BE49-F238E27FC236}">
                    <a16:creationId xmlns:a16="http://schemas.microsoft.com/office/drawing/2014/main" id="{11F2F767-7DF3-4F1A-BD92-DFD3256CA7B2}"/>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4" name="矩形 443">
                <a:extLst>
                  <a:ext uri="{FF2B5EF4-FFF2-40B4-BE49-F238E27FC236}">
                    <a16:creationId xmlns:a16="http://schemas.microsoft.com/office/drawing/2014/main" id="{AACB85DA-13E9-4706-9377-086412B062D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5" name="矩形 444">
                <a:extLst>
                  <a:ext uri="{FF2B5EF4-FFF2-40B4-BE49-F238E27FC236}">
                    <a16:creationId xmlns:a16="http://schemas.microsoft.com/office/drawing/2014/main" id="{5650F749-F8EA-479B-BDEA-3D738ECEBC5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6" name="矩形 445">
                <a:extLst>
                  <a:ext uri="{FF2B5EF4-FFF2-40B4-BE49-F238E27FC236}">
                    <a16:creationId xmlns:a16="http://schemas.microsoft.com/office/drawing/2014/main" id="{8007A712-327E-4EC8-AB56-C092D11FF029}"/>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7" name="矩形 446">
                <a:extLst>
                  <a:ext uri="{FF2B5EF4-FFF2-40B4-BE49-F238E27FC236}">
                    <a16:creationId xmlns:a16="http://schemas.microsoft.com/office/drawing/2014/main" id="{C12CDD3F-C07A-42D4-9640-2320907E5795}"/>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8" name="矩形 447">
                <a:extLst>
                  <a:ext uri="{FF2B5EF4-FFF2-40B4-BE49-F238E27FC236}">
                    <a16:creationId xmlns:a16="http://schemas.microsoft.com/office/drawing/2014/main" id="{79A3FCA5-FD89-46DD-A265-511A654B7C89}"/>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2" name="矩形 421">
                  <a:extLst>
                    <a:ext uri="{FF2B5EF4-FFF2-40B4-BE49-F238E27FC236}">
                      <a16:creationId xmlns:a16="http://schemas.microsoft.com/office/drawing/2014/main" id="{DAB290DE-65EB-44CE-92DC-BB6C0FBC77E1}"/>
                    </a:ext>
                  </a:extLst>
                </p:cNvPr>
                <p:cNvSpPr/>
                <p:nvPr/>
              </p:nvSpPr>
              <p:spPr>
                <a:xfrm>
                  <a:off x="8247659" y="2506213"/>
                  <a:ext cx="619272" cy="35586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2" name="矩形 421">
                  <a:extLst>
                    <a:ext uri="{FF2B5EF4-FFF2-40B4-BE49-F238E27FC236}">
                      <a16:creationId xmlns:a16="http://schemas.microsoft.com/office/drawing/2014/main" id="{DAB290DE-65EB-44CE-92DC-BB6C0FBC77E1}"/>
                    </a:ext>
                  </a:extLst>
                </p:cNvPr>
                <p:cNvSpPr>
                  <a:spLocks noRot="1" noChangeAspect="1" noMove="1" noResize="1" noEditPoints="1" noAdjustHandles="1" noChangeArrowheads="1" noChangeShapeType="1" noTextEdit="1"/>
                </p:cNvSpPr>
                <p:nvPr/>
              </p:nvSpPr>
              <p:spPr>
                <a:xfrm>
                  <a:off x="8247659" y="2506213"/>
                  <a:ext cx="619272" cy="355867"/>
                </a:xfrm>
                <a:prstGeom prst="rect">
                  <a:avLst/>
                </a:prstGeom>
                <a:blipFill>
                  <a:blip r:embed="rId47"/>
                  <a:stretch>
                    <a:fillRect b="-3390"/>
                  </a:stretch>
                </a:blipFill>
              </p:spPr>
              <p:txBody>
                <a:bodyPr/>
                <a:lstStyle/>
                <a:p>
                  <a:r>
                    <a:rPr lang="ja-JP" altLang="en-US">
                      <a:noFill/>
                    </a:rPr>
                    <a:t> </a:t>
                  </a:r>
                </a:p>
              </p:txBody>
            </p:sp>
          </mc:Fallback>
        </mc:AlternateContent>
        <p:sp>
          <p:nvSpPr>
            <p:cNvPr id="423" name="文本框 422">
              <a:extLst>
                <a:ext uri="{FF2B5EF4-FFF2-40B4-BE49-F238E27FC236}">
                  <a16:creationId xmlns:a16="http://schemas.microsoft.com/office/drawing/2014/main" id="{5682BCFF-C400-48BD-80D6-E1BF4BDF08DC}"/>
                </a:ext>
              </a:extLst>
            </p:cNvPr>
            <p:cNvSpPr txBox="1"/>
            <p:nvPr/>
          </p:nvSpPr>
          <p:spPr>
            <a:xfrm>
              <a:off x="8811293" y="2211221"/>
              <a:ext cx="82105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&lt;EOS&gt;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424" name="直接箭头连接符 423">
              <a:extLst>
                <a:ext uri="{FF2B5EF4-FFF2-40B4-BE49-F238E27FC236}">
                  <a16:creationId xmlns:a16="http://schemas.microsoft.com/office/drawing/2014/main" id="{BE9DDAD5-9C5C-497A-9588-73E9FEC9A0D7}"/>
                </a:ext>
              </a:extLst>
            </p:cNvPr>
            <p:cNvCxnSpPr>
              <a:cxnSpLocks/>
            </p:cNvCxnSpPr>
            <p:nvPr/>
          </p:nvCxnSpPr>
          <p:spPr>
            <a:xfrm flipH="1" flipV="1">
              <a:off x="9204318" y="2800339"/>
              <a:ext cx="1" cy="202691"/>
            </a:xfrm>
            <a:prstGeom prst="straightConnector1">
              <a:avLst/>
            </a:prstGeom>
            <a:noFill/>
            <a:ln w="6350" cap="flat" cmpd="sng" algn="ctr">
              <a:solidFill>
                <a:srgbClr val="4472C4"/>
              </a:solidFill>
              <a:prstDash val="solid"/>
              <a:miter lim="800000"/>
              <a:tailEnd type="triangle"/>
            </a:ln>
            <a:effectLst/>
          </p:spPr>
        </p:cxnSp>
        <p:sp>
          <p:nvSpPr>
            <p:cNvPr id="425" name="矩形 424">
              <a:extLst>
                <a:ext uri="{FF2B5EF4-FFF2-40B4-BE49-F238E27FC236}">
                  <a16:creationId xmlns:a16="http://schemas.microsoft.com/office/drawing/2014/main" id="{8C8612B0-9A1E-4DBF-9C4C-87C0BDABB0DD}"/>
                </a:ext>
              </a:extLst>
            </p:cNvPr>
            <p:cNvSpPr/>
            <p:nvPr/>
          </p:nvSpPr>
          <p:spPr>
            <a:xfrm>
              <a:off x="8675709" y="1831051"/>
              <a:ext cx="1057216" cy="2801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358" name="直接箭头连接符 357">
              <a:extLst>
                <a:ext uri="{FF2B5EF4-FFF2-40B4-BE49-F238E27FC236}">
                  <a16:creationId xmlns:a16="http://schemas.microsoft.com/office/drawing/2014/main" id="{3042135B-E9B6-4EF7-A671-506339186984}"/>
                </a:ext>
              </a:extLst>
            </p:cNvPr>
            <p:cNvCxnSpPr>
              <a:stCxn id="357" idx="0"/>
            </p:cNvCxnSpPr>
            <p:nvPr/>
          </p:nvCxnSpPr>
          <p:spPr>
            <a:xfrm flipV="1">
              <a:off x="10606687" y="3327885"/>
              <a:ext cx="0" cy="390133"/>
            </a:xfrm>
            <a:prstGeom prst="straightConnector1">
              <a:avLst/>
            </a:prstGeom>
            <a:noFill/>
            <a:ln w="6350" cap="flat" cmpd="sng" algn="ctr">
              <a:solidFill>
                <a:srgbClr val="4472C4"/>
              </a:solidFill>
              <a:prstDash val="solid"/>
              <a:miter lim="800000"/>
              <a:tailEnd type="triangle"/>
            </a:ln>
            <a:effectLst/>
          </p:spPr>
        </p:cxnSp>
        <p:grpSp>
          <p:nvGrpSpPr>
            <p:cNvPr id="359" name="组合 358">
              <a:extLst>
                <a:ext uri="{FF2B5EF4-FFF2-40B4-BE49-F238E27FC236}">
                  <a16:creationId xmlns:a16="http://schemas.microsoft.com/office/drawing/2014/main" id="{40B74DE2-FECA-4375-AD7C-6911F23B0706}"/>
                </a:ext>
              </a:extLst>
            </p:cNvPr>
            <p:cNvGrpSpPr/>
            <p:nvPr/>
          </p:nvGrpSpPr>
          <p:grpSpPr>
            <a:xfrm>
              <a:off x="10148499" y="3037796"/>
              <a:ext cx="916374" cy="190045"/>
              <a:chOff x="4146698" y="2062714"/>
              <a:chExt cx="1020725" cy="213246"/>
            </a:xfrm>
          </p:grpSpPr>
          <p:sp>
            <p:nvSpPr>
              <p:cNvPr id="389" name="矩形 388">
                <a:extLst>
                  <a:ext uri="{FF2B5EF4-FFF2-40B4-BE49-F238E27FC236}">
                    <a16:creationId xmlns:a16="http://schemas.microsoft.com/office/drawing/2014/main" id="{95448180-ACBC-4D3A-92AF-6A57195341F6}"/>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0" name="矩形 389">
                <a:extLst>
                  <a:ext uri="{FF2B5EF4-FFF2-40B4-BE49-F238E27FC236}">
                    <a16:creationId xmlns:a16="http://schemas.microsoft.com/office/drawing/2014/main" id="{F57473AB-5BC7-46FC-8AFC-861AFE711163}"/>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1" name="矩形 390">
                <a:extLst>
                  <a:ext uri="{FF2B5EF4-FFF2-40B4-BE49-F238E27FC236}">
                    <a16:creationId xmlns:a16="http://schemas.microsoft.com/office/drawing/2014/main" id="{B8DDD4F4-953A-4AB5-860B-526B85F1633A}"/>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2" name="矩形 391">
                <a:extLst>
                  <a:ext uri="{FF2B5EF4-FFF2-40B4-BE49-F238E27FC236}">
                    <a16:creationId xmlns:a16="http://schemas.microsoft.com/office/drawing/2014/main" id="{1459840F-0C47-40C5-9262-BCF41E702765}"/>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3" name="矩形 392">
                <a:extLst>
                  <a:ext uri="{FF2B5EF4-FFF2-40B4-BE49-F238E27FC236}">
                    <a16:creationId xmlns:a16="http://schemas.microsoft.com/office/drawing/2014/main" id="{281FBDC2-41E3-476B-87C7-C5B9493606C5}"/>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4" name="矩形 393">
                <a:extLst>
                  <a:ext uri="{FF2B5EF4-FFF2-40B4-BE49-F238E27FC236}">
                    <a16:creationId xmlns:a16="http://schemas.microsoft.com/office/drawing/2014/main" id="{33F43C62-54B0-4FBA-A593-73E4B5A1A2BA}"/>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5" name="矩形 394">
                <a:extLst>
                  <a:ext uri="{FF2B5EF4-FFF2-40B4-BE49-F238E27FC236}">
                    <a16:creationId xmlns:a16="http://schemas.microsoft.com/office/drawing/2014/main" id="{492B568F-E8CC-45A1-8D21-B8CD269E39F8}"/>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6" name="矩形 395">
                <a:extLst>
                  <a:ext uri="{FF2B5EF4-FFF2-40B4-BE49-F238E27FC236}">
                    <a16:creationId xmlns:a16="http://schemas.microsoft.com/office/drawing/2014/main" id="{0B6E0570-BF58-48BE-980B-A1E8B8469331}"/>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7" name="矩形 396">
                <a:extLst>
                  <a:ext uri="{FF2B5EF4-FFF2-40B4-BE49-F238E27FC236}">
                    <a16:creationId xmlns:a16="http://schemas.microsoft.com/office/drawing/2014/main" id="{E440F86F-14C7-4E44-AD2E-C3AEFBCA7DC1}"/>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8" name="矩形 397">
                <a:extLst>
                  <a:ext uri="{FF2B5EF4-FFF2-40B4-BE49-F238E27FC236}">
                    <a16:creationId xmlns:a16="http://schemas.microsoft.com/office/drawing/2014/main" id="{C0FB3B3B-0358-40C2-AE3D-422D6E118683}"/>
                  </a:ext>
                </a:extLst>
              </p:cNvPr>
              <p:cNvSpPr/>
              <p:nvPr/>
            </p:nvSpPr>
            <p:spPr>
              <a:xfrm>
                <a:off x="5059898"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0" name="矩形 359">
                  <a:extLst>
                    <a:ext uri="{FF2B5EF4-FFF2-40B4-BE49-F238E27FC236}">
                      <a16:creationId xmlns:a16="http://schemas.microsoft.com/office/drawing/2014/main" id="{5E8FE91C-CFB4-4747-A909-B131FFC64DD4}"/>
                    </a:ext>
                  </a:extLst>
                </p:cNvPr>
                <p:cNvSpPr/>
                <p:nvPr/>
              </p:nvSpPr>
              <p:spPr>
                <a:xfrm>
                  <a:off x="9776974" y="2953533"/>
                  <a:ext cx="417486"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0" name="矩形 359">
                  <a:extLst>
                    <a:ext uri="{FF2B5EF4-FFF2-40B4-BE49-F238E27FC236}">
                      <a16:creationId xmlns:a16="http://schemas.microsoft.com/office/drawing/2014/main" id="{5E8FE91C-CFB4-4747-A909-B131FFC64DD4}"/>
                    </a:ext>
                  </a:extLst>
                </p:cNvPr>
                <p:cNvSpPr>
                  <a:spLocks noRot="1" noChangeAspect="1" noMove="1" noResize="1" noEditPoints="1" noAdjustHandles="1" noChangeArrowheads="1" noChangeShapeType="1" noTextEdit="1"/>
                </p:cNvSpPr>
                <p:nvPr/>
              </p:nvSpPr>
              <p:spPr>
                <a:xfrm>
                  <a:off x="9776974" y="2953533"/>
                  <a:ext cx="417486" cy="338554"/>
                </a:xfrm>
                <a:prstGeom prst="rect">
                  <a:avLst/>
                </a:prstGeom>
                <a:blipFill>
                  <a:blip r:embed="rId48"/>
                  <a:stretch>
                    <a:fillRect/>
                  </a:stretch>
                </a:blipFill>
              </p:spPr>
              <p:txBody>
                <a:bodyPr/>
                <a:lstStyle/>
                <a:p>
                  <a:r>
                    <a:rPr lang="ja-JP" altLang="en-US">
                      <a:noFill/>
                    </a:rPr>
                    <a:t> </a:t>
                  </a:r>
                </a:p>
              </p:txBody>
            </p:sp>
          </mc:Fallback>
        </mc:AlternateContent>
        <p:grpSp>
          <p:nvGrpSpPr>
            <p:cNvPr id="361" name="组合 360">
              <a:extLst>
                <a:ext uri="{FF2B5EF4-FFF2-40B4-BE49-F238E27FC236}">
                  <a16:creationId xmlns:a16="http://schemas.microsoft.com/office/drawing/2014/main" id="{BEBE4A2D-211F-4E5D-89EA-6D4C7063C41F}"/>
                </a:ext>
              </a:extLst>
            </p:cNvPr>
            <p:cNvGrpSpPr/>
            <p:nvPr/>
          </p:nvGrpSpPr>
          <p:grpSpPr>
            <a:xfrm>
              <a:off x="10148498" y="2579556"/>
              <a:ext cx="922858" cy="191827"/>
              <a:chOff x="4146698" y="2062714"/>
              <a:chExt cx="1027947" cy="215246"/>
            </a:xfrm>
          </p:grpSpPr>
          <p:sp>
            <p:nvSpPr>
              <p:cNvPr id="379" name="矩形 378">
                <a:extLst>
                  <a:ext uri="{FF2B5EF4-FFF2-40B4-BE49-F238E27FC236}">
                    <a16:creationId xmlns:a16="http://schemas.microsoft.com/office/drawing/2014/main" id="{900CFC5F-5E1D-43D7-9AC8-C9C172B3F95C}"/>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0" name="矩形 379">
                <a:extLst>
                  <a:ext uri="{FF2B5EF4-FFF2-40B4-BE49-F238E27FC236}">
                    <a16:creationId xmlns:a16="http://schemas.microsoft.com/office/drawing/2014/main" id="{275B87E0-63F6-4BC0-955B-E4C2ECBEC2C9}"/>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1" name="矩形 380">
                <a:extLst>
                  <a:ext uri="{FF2B5EF4-FFF2-40B4-BE49-F238E27FC236}">
                    <a16:creationId xmlns:a16="http://schemas.microsoft.com/office/drawing/2014/main" id="{6B41B234-9F23-490F-809F-03E778C9EBFB}"/>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2" name="矩形 381">
                <a:extLst>
                  <a:ext uri="{FF2B5EF4-FFF2-40B4-BE49-F238E27FC236}">
                    <a16:creationId xmlns:a16="http://schemas.microsoft.com/office/drawing/2014/main" id="{B80D1C40-5EE2-410A-B06C-3F8D300CE56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3" name="矩形 382">
                <a:extLst>
                  <a:ext uri="{FF2B5EF4-FFF2-40B4-BE49-F238E27FC236}">
                    <a16:creationId xmlns:a16="http://schemas.microsoft.com/office/drawing/2014/main" id="{6BDC7C14-A160-4929-8F83-0E5CF7BFAB63}"/>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4" name="矩形 383">
                <a:extLst>
                  <a:ext uri="{FF2B5EF4-FFF2-40B4-BE49-F238E27FC236}">
                    <a16:creationId xmlns:a16="http://schemas.microsoft.com/office/drawing/2014/main" id="{FE759E40-E77C-4571-A098-9AD06417C51A}"/>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5" name="矩形 384">
                <a:extLst>
                  <a:ext uri="{FF2B5EF4-FFF2-40B4-BE49-F238E27FC236}">
                    <a16:creationId xmlns:a16="http://schemas.microsoft.com/office/drawing/2014/main" id="{CF1A6FE8-C290-4B1A-8C78-042ECA39E13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6" name="矩形 385">
                <a:extLst>
                  <a:ext uri="{FF2B5EF4-FFF2-40B4-BE49-F238E27FC236}">
                    <a16:creationId xmlns:a16="http://schemas.microsoft.com/office/drawing/2014/main" id="{0BDB0483-8C61-4B6B-9231-5DD4CA070912}"/>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7" name="矩形 386">
                <a:extLst>
                  <a:ext uri="{FF2B5EF4-FFF2-40B4-BE49-F238E27FC236}">
                    <a16:creationId xmlns:a16="http://schemas.microsoft.com/office/drawing/2014/main" id="{F3801B8F-0C25-4D87-9CDC-4D46500C3B1D}"/>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8" name="矩形 387">
                <a:extLst>
                  <a:ext uri="{FF2B5EF4-FFF2-40B4-BE49-F238E27FC236}">
                    <a16:creationId xmlns:a16="http://schemas.microsoft.com/office/drawing/2014/main" id="{5DD9980E-AC0D-4E3F-9D4E-82E8E0FD865A}"/>
                  </a:ext>
                </a:extLst>
              </p:cNvPr>
              <p:cNvSpPr/>
              <p:nvPr/>
            </p:nvSpPr>
            <p:spPr>
              <a:xfrm>
                <a:off x="5071128" y="2065309"/>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2" name="矩形 361">
                  <a:extLst>
                    <a:ext uri="{FF2B5EF4-FFF2-40B4-BE49-F238E27FC236}">
                      <a16:creationId xmlns:a16="http://schemas.microsoft.com/office/drawing/2014/main" id="{F07FF678-2604-4286-918B-0D44EA65A87B}"/>
                    </a:ext>
                  </a:extLst>
                </p:cNvPr>
                <p:cNvSpPr/>
                <p:nvPr/>
              </p:nvSpPr>
              <p:spPr>
                <a:xfrm>
                  <a:off x="9792232" y="2490021"/>
                  <a:ext cx="424219"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2" name="矩形 361">
                  <a:extLst>
                    <a:ext uri="{FF2B5EF4-FFF2-40B4-BE49-F238E27FC236}">
                      <a16:creationId xmlns:a16="http://schemas.microsoft.com/office/drawing/2014/main" id="{F07FF678-2604-4286-918B-0D44EA65A87B}"/>
                    </a:ext>
                  </a:extLst>
                </p:cNvPr>
                <p:cNvSpPr>
                  <a:spLocks noRot="1" noChangeAspect="1" noMove="1" noResize="1" noEditPoints="1" noAdjustHandles="1" noChangeArrowheads="1" noChangeShapeType="1" noTextEdit="1"/>
                </p:cNvSpPr>
                <p:nvPr/>
              </p:nvSpPr>
              <p:spPr>
                <a:xfrm>
                  <a:off x="9792232" y="2490021"/>
                  <a:ext cx="424219" cy="338554"/>
                </a:xfrm>
                <a:prstGeom prst="rect">
                  <a:avLst/>
                </a:prstGeom>
                <a:blipFill>
                  <a:blip r:embed="rId49"/>
                  <a:stretch>
                    <a:fillRect b="-3571"/>
                  </a:stretch>
                </a:blipFill>
              </p:spPr>
              <p:txBody>
                <a:bodyPr/>
                <a:lstStyle/>
                <a:p>
                  <a:r>
                    <a:rPr lang="ja-JP" altLang="en-US">
                      <a:noFill/>
                    </a:rPr>
                    <a:t> </a:t>
                  </a:r>
                </a:p>
              </p:txBody>
            </p:sp>
          </mc:Fallback>
        </mc:AlternateContent>
        <p:sp>
          <p:nvSpPr>
            <p:cNvPr id="363" name="文本框 362">
              <a:extLst>
                <a:ext uri="{FF2B5EF4-FFF2-40B4-BE49-F238E27FC236}">
                  <a16:creationId xmlns:a16="http://schemas.microsoft.com/office/drawing/2014/main" id="{67D3BD42-ACDF-4535-A565-781001CE89B1}"/>
                </a:ext>
              </a:extLst>
            </p:cNvPr>
            <p:cNvSpPr txBox="1"/>
            <p:nvPr/>
          </p:nvSpPr>
          <p:spPr>
            <a:xfrm>
              <a:off x="10213659" y="2211221"/>
              <a:ext cx="8418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&lt;PAD&gt;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364" name="直接箭头连接符 363">
              <a:extLst>
                <a:ext uri="{FF2B5EF4-FFF2-40B4-BE49-F238E27FC236}">
                  <a16:creationId xmlns:a16="http://schemas.microsoft.com/office/drawing/2014/main" id="{9609D7A1-779C-471A-ABD4-D04483E165D0}"/>
                </a:ext>
              </a:extLst>
            </p:cNvPr>
            <p:cNvCxnSpPr>
              <a:cxnSpLocks/>
            </p:cNvCxnSpPr>
            <p:nvPr/>
          </p:nvCxnSpPr>
          <p:spPr>
            <a:xfrm flipH="1" flipV="1">
              <a:off x="10606684" y="2800339"/>
              <a:ext cx="1" cy="202691"/>
            </a:xfrm>
            <a:prstGeom prst="straightConnector1">
              <a:avLst/>
            </a:prstGeom>
            <a:noFill/>
            <a:ln w="6350" cap="flat" cmpd="sng" algn="ctr">
              <a:solidFill>
                <a:srgbClr val="4472C4"/>
              </a:solidFill>
              <a:prstDash val="solid"/>
              <a:miter lim="800000"/>
              <a:tailEnd type="triangle"/>
            </a:ln>
            <a:effectLst/>
          </p:spPr>
        </p:cxnSp>
        <p:sp>
          <p:nvSpPr>
            <p:cNvPr id="365" name="矩形 364">
              <a:extLst>
                <a:ext uri="{FF2B5EF4-FFF2-40B4-BE49-F238E27FC236}">
                  <a16:creationId xmlns:a16="http://schemas.microsoft.com/office/drawing/2014/main" id="{61A6144C-1B5A-476D-8F25-C74E665E4413}"/>
                </a:ext>
              </a:extLst>
            </p:cNvPr>
            <p:cNvSpPr/>
            <p:nvPr/>
          </p:nvSpPr>
          <p:spPr>
            <a:xfrm>
              <a:off x="10078075" y="1831051"/>
              <a:ext cx="1057216" cy="2801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グループ化 6">
              <a:extLst>
                <a:ext uri="{FF2B5EF4-FFF2-40B4-BE49-F238E27FC236}">
                  <a16:creationId xmlns:a16="http://schemas.microsoft.com/office/drawing/2014/main" id="{773877AD-00C2-42F9-9B0E-1D7F4441D84D}"/>
                </a:ext>
              </a:extLst>
            </p:cNvPr>
            <p:cNvGrpSpPr/>
            <p:nvPr/>
          </p:nvGrpSpPr>
          <p:grpSpPr>
            <a:xfrm>
              <a:off x="4723694" y="936420"/>
              <a:ext cx="6174764" cy="794589"/>
              <a:chOff x="4723694" y="936420"/>
              <a:chExt cx="6174764" cy="794589"/>
            </a:xfrm>
          </p:grpSpPr>
          <p:grpSp>
            <p:nvGrpSpPr>
              <p:cNvPr id="333" name="组合 332">
                <a:extLst>
                  <a:ext uri="{FF2B5EF4-FFF2-40B4-BE49-F238E27FC236}">
                    <a16:creationId xmlns:a16="http://schemas.microsoft.com/office/drawing/2014/main" id="{EB7797E6-0310-4D53-A0B9-11D9A51C4AC4}"/>
                  </a:ext>
                </a:extLst>
              </p:cNvPr>
              <p:cNvGrpSpPr/>
              <p:nvPr/>
            </p:nvGrpSpPr>
            <p:grpSpPr>
              <a:xfrm>
                <a:off x="4723694" y="1208369"/>
                <a:ext cx="6174764" cy="522640"/>
                <a:chOff x="4825648" y="500647"/>
                <a:chExt cx="6877904" cy="586444"/>
              </a:xfrm>
            </p:grpSpPr>
            <p:grpSp>
              <p:nvGrpSpPr>
                <p:cNvPr id="353" name="组合 352">
                  <a:extLst>
                    <a:ext uri="{FF2B5EF4-FFF2-40B4-BE49-F238E27FC236}">
                      <a16:creationId xmlns:a16="http://schemas.microsoft.com/office/drawing/2014/main" id="{6339BBE0-5ABD-4D3C-AF7C-082C630C75D5}"/>
                    </a:ext>
                  </a:extLst>
                </p:cNvPr>
                <p:cNvGrpSpPr/>
                <p:nvPr/>
              </p:nvGrpSpPr>
              <p:grpSpPr>
                <a:xfrm>
                  <a:off x="4825648" y="500647"/>
                  <a:ext cx="6877904" cy="586444"/>
                  <a:chOff x="4825648" y="500647"/>
                  <a:chExt cx="6877904" cy="586444"/>
                </a:xfrm>
              </p:grpSpPr>
              <p:sp>
                <p:nvSpPr>
                  <p:cNvPr id="355" name="左大括号 354">
                    <a:extLst>
                      <a:ext uri="{FF2B5EF4-FFF2-40B4-BE49-F238E27FC236}">
                        <a16:creationId xmlns:a16="http://schemas.microsoft.com/office/drawing/2014/main" id="{73F7900A-70E0-442D-9507-AD31C430CEDA}"/>
                      </a:ext>
                    </a:extLst>
                  </p:cNvPr>
                  <p:cNvSpPr/>
                  <p:nvPr/>
                </p:nvSpPr>
                <p:spPr>
                  <a:xfrm rot="5400000">
                    <a:off x="8107438" y="-2509023"/>
                    <a:ext cx="314324" cy="687790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356" name="直接箭头连接符 355">
                    <a:extLst>
                      <a:ext uri="{FF2B5EF4-FFF2-40B4-BE49-F238E27FC236}">
                        <a16:creationId xmlns:a16="http://schemas.microsoft.com/office/drawing/2014/main" id="{4B0ABF59-4D31-4B77-A790-72FC34FD1C38}"/>
                      </a:ext>
                    </a:extLst>
                  </p:cNvPr>
                  <p:cNvCxnSpPr>
                    <a:cxnSpLocks/>
                  </p:cNvCxnSpPr>
                  <p:nvPr/>
                </p:nvCxnSpPr>
                <p:spPr>
                  <a:xfrm flipV="1">
                    <a:off x="8264600" y="500647"/>
                    <a:ext cx="0" cy="314324"/>
                  </a:xfrm>
                  <a:prstGeom prst="straightConnector1">
                    <a:avLst/>
                  </a:prstGeom>
                  <a:noFill/>
                  <a:ln w="6350" cap="flat" cmpd="sng" algn="ctr">
                    <a:solidFill>
                      <a:srgbClr val="4472C4"/>
                    </a:solidFill>
                    <a:prstDash val="solid"/>
                    <a:miter lim="800000"/>
                    <a:tailEnd type="triangle"/>
                  </a:ln>
                  <a:effectLst/>
                </p:spPr>
              </p:cxnSp>
            </p:grpSp>
            <p:sp>
              <p:nvSpPr>
                <p:cNvPr id="354" name="文本框 353">
                  <a:extLst>
                    <a:ext uri="{FF2B5EF4-FFF2-40B4-BE49-F238E27FC236}">
                      <a16:creationId xmlns:a16="http://schemas.microsoft.com/office/drawing/2014/main" id="{E0262F89-1B29-4C8A-9C65-ECE802A0CA87}"/>
                    </a:ext>
                  </a:extLst>
                </p:cNvPr>
                <p:cNvSpPr txBox="1"/>
                <p:nvPr/>
              </p:nvSpPr>
              <p:spPr>
                <a:xfrm>
                  <a:off x="8348453" y="545628"/>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mc:AlternateContent xmlns:mc="http://schemas.openxmlformats.org/markup-compatibility/2006" xmlns:a14="http://schemas.microsoft.com/office/drawing/2010/main">
            <mc:Choice Requires="a14">
              <p:sp>
                <p:nvSpPr>
                  <p:cNvPr id="334" name="文本框 333">
                    <a:extLst>
                      <a:ext uri="{FF2B5EF4-FFF2-40B4-BE49-F238E27FC236}">
                        <a16:creationId xmlns:a16="http://schemas.microsoft.com/office/drawing/2014/main" id="{9B52D156-7B26-4F15-B2B5-B4DD1E9E6013}"/>
                      </a:ext>
                    </a:extLst>
                  </p:cNvPr>
                  <p:cNvSpPr txBox="1"/>
                  <p:nvPr/>
                </p:nvSpPr>
                <p:spPr>
                  <a:xfrm>
                    <a:off x="6560660" y="936420"/>
                    <a:ext cx="3356945" cy="35856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𝑡𝑟𝑔</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l-GR" altLang="zh-CN" sz="16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𝜃</m:t>
                              </m:r>
                            </m:e>
                          </m:d>
                          <m: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𝑝</m:t>
                              </m:r>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e>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nor/>
                                </m:rPr>
                                <a:rPr kumimoji="0" lang="el-GR" altLang="zh-CN" sz="16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θ</m:t>
                              </m: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4" name="文本框 333">
                    <a:extLst>
                      <a:ext uri="{FF2B5EF4-FFF2-40B4-BE49-F238E27FC236}">
                        <a16:creationId xmlns:a16="http://schemas.microsoft.com/office/drawing/2014/main" id="{9B52D156-7B26-4F15-B2B5-B4DD1E9E6013}"/>
                      </a:ext>
                    </a:extLst>
                  </p:cNvPr>
                  <p:cNvSpPr txBox="1">
                    <a:spLocks noRot="1" noChangeAspect="1" noMove="1" noResize="1" noEditPoints="1" noAdjustHandles="1" noChangeArrowheads="1" noChangeShapeType="1" noTextEdit="1"/>
                  </p:cNvSpPr>
                  <p:nvPr/>
                </p:nvSpPr>
                <p:spPr>
                  <a:xfrm>
                    <a:off x="6560660" y="936420"/>
                    <a:ext cx="3356945" cy="358560"/>
                  </a:xfrm>
                  <a:prstGeom prst="rect">
                    <a:avLst/>
                  </a:prstGeom>
                  <a:blipFill>
                    <a:blip r:embed="rId50"/>
                    <a:stretch>
                      <a:fillRect b="-6897"/>
                    </a:stretch>
                  </a:blipFill>
                </p:spPr>
                <p:txBody>
                  <a:bodyPr/>
                  <a:lstStyle/>
                  <a:p>
                    <a:r>
                      <a:rPr lang="ja-JP" altLang="en-US">
                        <a:noFill/>
                      </a:rPr>
                      <a:t> </a:t>
                    </a:r>
                  </a:p>
                </p:txBody>
              </p:sp>
            </mc:Fallback>
          </mc:AlternateContent>
        </p:grpSp>
      </p:grpSp>
      <p:grpSp>
        <p:nvGrpSpPr>
          <p:cNvPr id="9" name="グループ化 8">
            <a:extLst>
              <a:ext uri="{FF2B5EF4-FFF2-40B4-BE49-F238E27FC236}">
                <a16:creationId xmlns:a16="http://schemas.microsoft.com/office/drawing/2014/main" id="{0EFBA9F1-73ED-4267-82F6-4F3ACF9B543A}"/>
              </a:ext>
            </a:extLst>
          </p:cNvPr>
          <p:cNvGrpSpPr/>
          <p:nvPr/>
        </p:nvGrpSpPr>
        <p:grpSpPr>
          <a:xfrm>
            <a:off x="4949960" y="5960855"/>
            <a:ext cx="3833421" cy="776309"/>
            <a:chOff x="4949960" y="5960855"/>
            <a:chExt cx="3833421" cy="776309"/>
          </a:xfrm>
        </p:grpSpPr>
        <p:sp>
          <p:nvSpPr>
            <p:cNvPr id="336" name="左大括号 335">
              <a:extLst>
                <a:ext uri="{FF2B5EF4-FFF2-40B4-BE49-F238E27FC236}">
                  <a16:creationId xmlns:a16="http://schemas.microsoft.com/office/drawing/2014/main" id="{F76E7024-1736-455B-BF11-4D6F4BC5CF4D}"/>
                </a:ext>
              </a:extLst>
            </p:cNvPr>
            <p:cNvSpPr/>
            <p:nvPr/>
          </p:nvSpPr>
          <p:spPr>
            <a:xfrm rot="16200000">
              <a:off x="6755320" y="4985386"/>
              <a:ext cx="187084" cy="2138022"/>
            </a:xfrm>
            <a:prstGeom prst="leftBrace">
              <a:avLst/>
            </a:prstGeom>
            <a:no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337" name="文本框 336">
                  <a:extLst>
                    <a:ext uri="{FF2B5EF4-FFF2-40B4-BE49-F238E27FC236}">
                      <a16:creationId xmlns:a16="http://schemas.microsoft.com/office/drawing/2014/main" id="{7229C46F-4B67-4784-95BF-0D6BF26010D9}"/>
                    </a:ext>
                  </a:extLst>
                </p:cNvPr>
                <p:cNvSpPr txBox="1"/>
                <p:nvPr/>
              </p:nvSpPr>
              <p:spPr>
                <a:xfrm>
                  <a:off x="4949960" y="6274537"/>
                  <a:ext cx="3833421" cy="46262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𝑠𝑟𝑐</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𝛾</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𝜃</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𝐶</m:t>
                            </m:r>
                          </m:den>
                        </m:f>
                        <m:sSubSup>
                          <m:sSub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d>
                              <m:dPr>
                                <m:begChr m:val="‖"/>
                                <m:endChr m:val="‖"/>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e>
                            </m:d>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p>
                        </m:sSub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𝑍</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7" name="文本框 336">
                  <a:extLst>
                    <a:ext uri="{FF2B5EF4-FFF2-40B4-BE49-F238E27FC236}">
                      <a16:creationId xmlns:a16="http://schemas.microsoft.com/office/drawing/2014/main" id="{7229C46F-4B67-4784-95BF-0D6BF26010D9}"/>
                    </a:ext>
                  </a:extLst>
                </p:cNvPr>
                <p:cNvSpPr txBox="1">
                  <a:spLocks noRot="1" noChangeAspect="1" noMove="1" noResize="1" noEditPoints="1" noAdjustHandles="1" noChangeArrowheads="1" noChangeShapeType="1" noTextEdit="1"/>
                </p:cNvSpPr>
                <p:nvPr/>
              </p:nvSpPr>
              <p:spPr>
                <a:xfrm>
                  <a:off x="4949960" y="6274537"/>
                  <a:ext cx="3833421" cy="462627"/>
                </a:xfrm>
                <a:prstGeom prst="rect">
                  <a:avLst/>
                </a:prstGeom>
                <a:blipFill>
                  <a:blip r:embed="rId5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5366622A-C7D3-4FE6-8FFF-DA23B66FC024}"/>
                  </a:ext>
                </a:extLst>
              </p:cNvPr>
              <p:cNvSpPr txBox="1"/>
              <p:nvPr/>
            </p:nvSpPr>
            <p:spPr>
              <a:xfrm>
                <a:off x="596535" y="2211221"/>
                <a:ext cx="2374817" cy="627095"/>
              </a:xfrm>
              <a:prstGeom prst="rect">
                <a:avLst/>
              </a:prstGeom>
              <a:noFill/>
            </p:spPr>
            <p:txBody>
              <a:bodyPr wrap="none" lIns="0" tIns="0" rIns="0" bIns="0" rtlCol="0">
                <a:spAutoFit/>
              </a:bodyPr>
              <a:lstStyle/>
              <a:p>
                <a:pPr defTabSz="914400">
                  <a:defRPr/>
                </a:pPr>
                <a14:m>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𝑞</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𝑅</m:t>
                        </m:r>
                      </m:e>
                      <m: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𝑉</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𝑠</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s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oMath>
                </a14:m>
                <a:r>
                  <a:rPr lang="en-US" altLang="zh-CN" sz="2000" dirty="0"/>
                  <a:t> </a:t>
                </a:r>
                <a14:m>
                  <m:oMath xmlns:m="http://schemas.openxmlformats.org/officeDocument/2006/math">
                    <m:r>
                      <a:rPr lang="en-US" altLang="zh-CN" sz="2000" i="1">
                        <a:latin typeface="Cambria Math" panose="02040503050406030204" pitchFamily="18" charset="0"/>
                      </a:rPr>
                      <m:t>𝑜</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𝑉</m:t>
                            </m:r>
                          </m:e>
                          <m:sub>
                            <m:r>
                              <a:rPr lang="en-US" altLang="zh-CN" sz="2000" b="0" i="1" smtClean="0">
                                <a:latin typeface="Cambria Math" panose="02040503050406030204" pitchFamily="18" charset="0"/>
                                <a:ea typeface="Cambria Math" panose="02040503050406030204" pitchFamily="18" charset="0"/>
                              </a:rPr>
                              <m:t>𝑡</m:t>
                            </m:r>
                          </m:sub>
                        </m:sSub>
                        <m:r>
                          <a:rPr lang="en-US" altLang="zh-CN" sz="2000" b="0" i="1" smtClean="0">
                            <a:latin typeface="Cambria Math" panose="02040503050406030204" pitchFamily="18" charset="0"/>
                            <a:ea typeface="Cambria Math" panose="02040503050406030204" pitchFamily="18" charset="0"/>
                          </a:rPr>
                          <m:t>|</m:t>
                        </m:r>
                      </m:sup>
                    </m:sSup>
                  </m:oMath>
                </a14:m>
                <a:endParaRPr lang="zh-CN" alt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8" name="文本框 337">
                <a:extLst>
                  <a:ext uri="{FF2B5EF4-FFF2-40B4-BE49-F238E27FC236}">
                    <a16:creationId xmlns:a16="http://schemas.microsoft.com/office/drawing/2014/main" id="{5366622A-C7D3-4FE6-8FFF-DA23B66FC024}"/>
                  </a:ext>
                </a:extLst>
              </p:cNvPr>
              <p:cNvSpPr txBox="1">
                <a:spLocks noRot="1" noChangeAspect="1" noMove="1" noResize="1" noEditPoints="1" noAdjustHandles="1" noChangeArrowheads="1" noChangeShapeType="1" noTextEdit="1"/>
              </p:cNvSpPr>
              <p:nvPr/>
            </p:nvSpPr>
            <p:spPr>
              <a:xfrm>
                <a:off x="596535" y="2211221"/>
                <a:ext cx="2374817" cy="627095"/>
              </a:xfrm>
              <a:prstGeom prst="rect">
                <a:avLst/>
              </a:prstGeom>
              <a:blipFill>
                <a:blip r:embed="rId52"/>
                <a:stretch>
                  <a:fillRect l="-2828" t="-3883" r="-2571"/>
                </a:stretch>
              </a:blipFill>
            </p:spPr>
            <p:txBody>
              <a:bodyPr/>
              <a:lstStyle/>
              <a:p>
                <a:r>
                  <a:rPr lang="en-US">
                    <a:noFill/>
                  </a:rPr>
                  <a:t> </a:t>
                </a:r>
              </a:p>
            </p:txBody>
          </p:sp>
        </mc:Fallback>
      </mc:AlternateContent>
      <p:sp>
        <p:nvSpPr>
          <p:cNvPr id="289" name="矩形 307">
            <a:extLst>
              <a:ext uri="{FF2B5EF4-FFF2-40B4-BE49-F238E27FC236}">
                <a16:creationId xmlns:a16="http://schemas.microsoft.com/office/drawing/2014/main" id="{273D6C67-0FC2-4599-AD65-BF8E3EACDE2F}"/>
              </a:ext>
            </a:extLst>
          </p:cNvPr>
          <p:cNvSpPr/>
          <p:nvPr/>
        </p:nvSpPr>
        <p:spPr>
          <a:xfrm>
            <a:off x="290063" y="827024"/>
            <a:ext cx="5854488" cy="338554"/>
          </a:xfrm>
          <a:prstGeom prst="rect">
            <a:avLst/>
          </a:prstGeom>
        </p:spPr>
        <p:txBody>
          <a:bodyPr wrap="none">
            <a:spAutoFit/>
          </a:bodyPr>
          <a:lstStyle/>
          <a:p>
            <a:r>
              <a:rPr lang="ja-JP" altLang="en-US" sz="1600" dirty="0"/>
              <a:t>ニューラルヘッドライン生成における誤生成問題の改善</a:t>
            </a:r>
            <a:r>
              <a:rPr lang="en-US" altLang="ja-JP" sz="1600" dirty="0"/>
              <a:t>(</a:t>
            </a:r>
            <a:r>
              <a:rPr lang="en-US" altLang="ja-JP" sz="1600" b="1" dirty="0"/>
              <a:t>SPM</a:t>
            </a:r>
            <a:r>
              <a:rPr lang="en-US" altLang="ja-JP" sz="1600" dirty="0"/>
              <a:t>)</a:t>
            </a:r>
            <a:endParaRPr lang="zh-CN" altLang="en-US" sz="1600" dirty="0"/>
          </a:p>
        </p:txBody>
      </p:sp>
      <p:sp>
        <p:nvSpPr>
          <p:cNvPr id="589" name="标题 1">
            <a:extLst>
              <a:ext uri="{FF2B5EF4-FFF2-40B4-BE49-F238E27FC236}">
                <a16:creationId xmlns:a16="http://schemas.microsoft.com/office/drawing/2014/main" id="{64129DF9-6502-4721-ACB1-2DA1C327001C}"/>
              </a:ext>
            </a:extLst>
          </p:cNvPr>
          <p:cNvSpPr>
            <a:spLocks noGrp="1"/>
          </p:cNvSpPr>
          <p:nvPr>
            <p:ph type="title"/>
          </p:nvPr>
        </p:nvSpPr>
        <p:spPr>
          <a:xfrm>
            <a:off x="345057" y="165802"/>
            <a:ext cx="5017126" cy="515227"/>
          </a:xfrm>
        </p:spPr>
        <p:txBody>
          <a:bodyPr/>
          <a:lstStyle/>
          <a:p>
            <a:r>
              <a:rPr lang="en-US" altLang="ja-JP" dirty="0"/>
              <a:t>Proposed Method</a:t>
            </a:r>
            <a:endParaRPr lang="en-US" altLang="ja-JP" dirty="0">
              <a:solidFill>
                <a:schemeClr val="accent2"/>
              </a:solidFill>
            </a:endParaRPr>
          </a:p>
        </p:txBody>
      </p:sp>
    </p:spTree>
    <p:extLst>
      <p:ext uri="{BB962C8B-B14F-4D97-AF65-F5344CB8AC3E}">
        <p14:creationId xmlns:p14="http://schemas.microsoft.com/office/powerpoint/2010/main" val="120277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6D3567-6245-4E60-897D-691D7F608AA7}"/>
              </a:ext>
            </a:extLst>
          </p:cNvPr>
          <p:cNvSpPr>
            <a:spLocks noGrp="1"/>
          </p:cNvSpPr>
          <p:nvPr>
            <p:ph type="title"/>
          </p:nvPr>
        </p:nvSpPr>
        <p:spPr>
          <a:xfrm>
            <a:off x="345057" y="165802"/>
            <a:ext cx="4477314" cy="515227"/>
          </a:xfrm>
        </p:spPr>
        <p:txBody>
          <a:bodyPr/>
          <a:lstStyle/>
          <a:p>
            <a:r>
              <a:rPr lang="en-US" altLang="ja-JP" dirty="0"/>
              <a:t>Proposed Method</a:t>
            </a:r>
            <a:endParaRPr lang="en-US" altLang="ja-JP" dirty="0">
              <a:solidFill>
                <a:schemeClr val="accent2"/>
              </a:solidFill>
            </a:endParaRPr>
          </a:p>
        </p:txBody>
      </p:sp>
      <p:sp>
        <p:nvSpPr>
          <p:cNvPr id="7" name="文本框 36">
            <a:extLst>
              <a:ext uri="{FF2B5EF4-FFF2-40B4-BE49-F238E27FC236}">
                <a16:creationId xmlns:a16="http://schemas.microsoft.com/office/drawing/2014/main" id="{469FE2B8-C74A-400F-8987-D49059F9A771}"/>
              </a:ext>
            </a:extLst>
          </p:cNvPr>
          <p:cNvSpPr txBox="1"/>
          <p:nvPr/>
        </p:nvSpPr>
        <p:spPr>
          <a:xfrm>
            <a:off x="574507" y="2167105"/>
            <a:ext cx="286202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Represent sum word frequency of input</a:t>
            </a:r>
            <a:endParaRPr lang="zh-CN" altLang="en-US" dirty="0">
              <a:latin typeface="Times New Roman" panose="02020603050405020304" pitchFamily="18" charset="0"/>
              <a:cs typeface="Times New Roman" panose="02020603050405020304" pitchFamily="18" charset="0"/>
            </a:endParaRPr>
          </a:p>
        </p:txBody>
      </p:sp>
      <p:sp>
        <p:nvSpPr>
          <p:cNvPr id="8" name="文本框 37">
            <a:extLst>
              <a:ext uri="{FF2B5EF4-FFF2-40B4-BE49-F238E27FC236}">
                <a16:creationId xmlns:a16="http://schemas.microsoft.com/office/drawing/2014/main" id="{0548AAA9-7C2F-49D4-B9DB-F868D850DBF5}"/>
              </a:ext>
            </a:extLst>
          </p:cNvPr>
          <p:cNvSpPr txBox="1"/>
          <p:nvPr/>
        </p:nvSpPr>
        <p:spPr>
          <a:xfrm>
            <a:off x="3297147" y="2135438"/>
            <a:ext cx="2889131"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Represent sum word frequency of decoded (input)</a:t>
            </a:r>
            <a:endParaRPr lang="zh-CN" altLang="en-US" dirty="0">
              <a:latin typeface="Times New Roman" panose="02020603050405020304" pitchFamily="18" charset="0"/>
              <a:cs typeface="Times New Roman" panose="02020603050405020304" pitchFamily="18" charset="0"/>
            </a:endParaRPr>
          </a:p>
        </p:txBody>
      </p:sp>
      <p:sp>
        <p:nvSpPr>
          <p:cNvPr id="9" name="矩形 40">
            <a:extLst>
              <a:ext uri="{FF2B5EF4-FFF2-40B4-BE49-F238E27FC236}">
                <a16:creationId xmlns:a16="http://schemas.microsoft.com/office/drawing/2014/main" id="{28B3918D-2762-47E9-A3AD-F41F53424761}"/>
              </a:ext>
            </a:extLst>
          </p:cNvPr>
          <p:cNvSpPr/>
          <p:nvPr/>
        </p:nvSpPr>
        <p:spPr>
          <a:xfrm>
            <a:off x="345057" y="1523147"/>
            <a:ext cx="6039560" cy="4164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グループ化 1">
            <a:extLst>
              <a:ext uri="{FF2B5EF4-FFF2-40B4-BE49-F238E27FC236}">
                <a16:creationId xmlns:a16="http://schemas.microsoft.com/office/drawing/2014/main" id="{4F586A53-9727-408C-A095-81E15B62CD0C}"/>
              </a:ext>
            </a:extLst>
          </p:cNvPr>
          <p:cNvGrpSpPr/>
          <p:nvPr/>
        </p:nvGrpSpPr>
        <p:grpSpPr>
          <a:xfrm>
            <a:off x="6798685" y="2407499"/>
            <a:ext cx="5285025" cy="3279685"/>
            <a:chOff x="6798685" y="2407499"/>
            <a:chExt cx="5285025" cy="3279685"/>
          </a:xfrm>
        </p:grpSpPr>
        <p:grpSp>
          <p:nvGrpSpPr>
            <p:cNvPr id="10" name="组合 63">
              <a:extLst>
                <a:ext uri="{FF2B5EF4-FFF2-40B4-BE49-F238E27FC236}">
                  <a16:creationId xmlns:a16="http://schemas.microsoft.com/office/drawing/2014/main" id="{FD80BF04-DDE7-4A37-B5C6-C55827EF806E}"/>
                </a:ext>
              </a:extLst>
            </p:cNvPr>
            <p:cNvGrpSpPr/>
            <p:nvPr/>
          </p:nvGrpSpPr>
          <p:grpSpPr>
            <a:xfrm>
              <a:off x="6798685" y="2407499"/>
              <a:ext cx="5285025" cy="3279685"/>
              <a:chOff x="112543" y="1742481"/>
              <a:chExt cx="6836897" cy="3687648"/>
            </a:xfrm>
          </p:grpSpPr>
          <p:cxnSp>
            <p:nvCxnSpPr>
              <p:cNvPr id="11" name="直接箭头连接符 65">
                <a:extLst>
                  <a:ext uri="{FF2B5EF4-FFF2-40B4-BE49-F238E27FC236}">
                    <a16:creationId xmlns:a16="http://schemas.microsoft.com/office/drawing/2014/main" id="{D58E408E-6D36-4C20-A435-371055FCF6ED}"/>
                  </a:ext>
                </a:extLst>
              </p:cNvPr>
              <p:cNvCxnSpPr>
                <a:cxnSpLocks/>
              </p:cNvCxnSpPr>
              <p:nvPr/>
            </p:nvCxnSpPr>
            <p:spPr>
              <a:xfrm flipV="1">
                <a:off x="1477108" y="3144529"/>
                <a:ext cx="0" cy="517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66">
                <a:extLst>
                  <a:ext uri="{FF2B5EF4-FFF2-40B4-BE49-F238E27FC236}">
                    <a16:creationId xmlns:a16="http://schemas.microsoft.com/office/drawing/2014/main" id="{D99550F4-251C-4BBC-B72E-8984147AA80B}"/>
                  </a:ext>
                </a:extLst>
              </p:cNvPr>
              <p:cNvCxnSpPr>
                <a:cxnSpLocks/>
              </p:cNvCxnSpPr>
              <p:nvPr/>
            </p:nvCxnSpPr>
            <p:spPr>
              <a:xfrm flipV="1">
                <a:off x="4726745" y="3144530"/>
                <a:ext cx="0" cy="51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67">
                <a:extLst>
                  <a:ext uri="{FF2B5EF4-FFF2-40B4-BE49-F238E27FC236}">
                    <a16:creationId xmlns:a16="http://schemas.microsoft.com/office/drawing/2014/main" id="{9A9FB93E-8328-4D27-B9B7-A90DBCF4EFE3}"/>
                  </a:ext>
                </a:extLst>
              </p:cNvPr>
              <p:cNvSpPr txBox="1"/>
              <p:nvPr/>
            </p:nvSpPr>
            <p:spPr>
              <a:xfrm>
                <a:off x="381932" y="2051742"/>
                <a:ext cx="2741096" cy="103818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Represent average word frequency of input</a:t>
                </a:r>
                <a:endParaRPr lang="zh-CN" altLang="en-US" dirty="0">
                  <a:latin typeface="Times New Roman" panose="02020603050405020304" pitchFamily="18" charset="0"/>
                  <a:cs typeface="Times New Roman" panose="02020603050405020304" pitchFamily="18" charset="0"/>
                </a:endParaRPr>
              </a:p>
            </p:txBody>
          </p:sp>
          <p:sp>
            <p:nvSpPr>
              <p:cNvPr id="14" name="文本框 68">
                <a:extLst>
                  <a:ext uri="{FF2B5EF4-FFF2-40B4-BE49-F238E27FC236}">
                    <a16:creationId xmlns:a16="http://schemas.microsoft.com/office/drawing/2014/main" id="{EAB3C708-8895-4D6F-96EE-3613A3E6C0EA}"/>
                  </a:ext>
                </a:extLst>
              </p:cNvPr>
              <p:cNvSpPr txBox="1"/>
              <p:nvPr/>
            </p:nvSpPr>
            <p:spPr>
              <a:xfrm>
                <a:off x="3530991" y="2019658"/>
                <a:ext cx="3418445" cy="103818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Represent average word frequency of decoded(input)</a:t>
                </a:r>
                <a:endParaRPr lang="zh-CN" altLang="en-US" dirty="0">
                  <a:latin typeface="Times New Roman" panose="02020603050405020304" pitchFamily="18" charset="0"/>
                  <a:cs typeface="Times New Roman" panose="02020603050405020304" pitchFamily="18" charset="0"/>
                </a:endParaRPr>
              </a:p>
            </p:txBody>
          </p:sp>
          <p:sp>
            <p:nvSpPr>
              <p:cNvPr id="15" name="矩形 69">
                <a:extLst>
                  <a:ext uri="{FF2B5EF4-FFF2-40B4-BE49-F238E27FC236}">
                    <a16:creationId xmlns:a16="http://schemas.microsoft.com/office/drawing/2014/main" id="{206BC634-EF56-45CE-B5D7-DC130FE2BA35}"/>
                  </a:ext>
                </a:extLst>
              </p:cNvPr>
              <p:cNvSpPr/>
              <p:nvPr/>
            </p:nvSpPr>
            <p:spPr>
              <a:xfrm>
                <a:off x="112543" y="1742481"/>
                <a:ext cx="6836897" cy="368764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6" name="文本框 71">
                  <a:extLst>
                    <a:ext uri="{FF2B5EF4-FFF2-40B4-BE49-F238E27FC236}">
                      <a16:creationId xmlns:a16="http://schemas.microsoft.com/office/drawing/2014/main" id="{1DEFB3D6-BDB4-4EE9-8154-68E0C5DD9830}"/>
                    </a:ext>
                  </a:extLst>
                </p:cNvPr>
                <p:cNvSpPr txBox="1"/>
                <p:nvPr/>
              </p:nvSpPr>
              <p:spPr>
                <a:xfrm>
                  <a:off x="7094491" y="4594094"/>
                  <a:ext cx="1518044" cy="56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𝑥</m:t>
                                </m:r>
                              </m:e>
                            </m:acc>
                          </m:num>
                          <m:den>
                            <m:r>
                              <a:rPr lang="en-US" altLang="zh-CN" b="0" i="1" smtClean="0">
                                <a:latin typeface="Cambria Math" panose="02040503050406030204" pitchFamily="18" charset="0"/>
                              </a:rPr>
                              <m:t>𝑙𝑒𝑛𝑔𝑡h</m:t>
                            </m:r>
                            <m:r>
                              <a:rPr lang="en-US" altLang="zh-CN" b="0" i="1" smtClean="0">
                                <a:latin typeface="Cambria Math" panose="02040503050406030204" pitchFamily="18" charset="0"/>
                              </a:rPr>
                              <m:t>(</m:t>
                            </m:r>
                            <m:r>
                              <a:rPr lang="en-US" altLang="zh-CN" b="0" i="1" smtClean="0">
                                <a:latin typeface="Cambria Math" panose="02040503050406030204" pitchFamily="18" charset="0"/>
                              </a:rPr>
                              <m:t>𝐼𝑛𝑝𝑢𝑡</m:t>
                            </m:r>
                            <m:r>
                              <a:rPr lang="en-US" altLang="zh-CN" b="0" i="1" smtClean="0">
                                <a:latin typeface="Cambria Math" panose="02040503050406030204" pitchFamily="18" charset="0"/>
                              </a:rPr>
                              <m:t>)</m:t>
                            </m:r>
                          </m:den>
                        </m:f>
                      </m:oMath>
                    </m:oMathPara>
                  </a14:m>
                  <a:endParaRPr lang="zh-CN" altLang="en-US" dirty="0"/>
                </a:p>
              </p:txBody>
            </p:sp>
          </mc:Choice>
          <mc:Fallback xmlns="">
            <p:sp>
              <p:nvSpPr>
                <p:cNvPr id="16" name="文本框 71">
                  <a:extLst>
                    <a:ext uri="{FF2B5EF4-FFF2-40B4-BE49-F238E27FC236}">
                      <a16:creationId xmlns:a16="http://schemas.microsoft.com/office/drawing/2014/main" id="{1DEFB3D6-BDB4-4EE9-8154-68E0C5DD9830}"/>
                    </a:ext>
                  </a:extLst>
                </p:cNvPr>
                <p:cNvSpPr txBox="1">
                  <a:spLocks noRot="1" noChangeAspect="1" noMove="1" noResize="1" noEditPoints="1" noAdjustHandles="1" noChangeArrowheads="1" noChangeShapeType="1" noTextEdit="1"/>
                </p:cNvSpPr>
                <p:nvPr/>
              </p:nvSpPr>
              <p:spPr>
                <a:xfrm>
                  <a:off x="7094491" y="4594094"/>
                  <a:ext cx="1518044" cy="567848"/>
                </a:xfrm>
                <a:prstGeom prst="rect">
                  <a:avLst/>
                </a:prstGeom>
                <a:blipFill>
                  <a:blip r:embed="rId3"/>
                  <a:stretch>
                    <a:fillRect/>
                  </a:stretch>
                </a:blipFill>
              </p:spPr>
              <p:txBody>
                <a:bodyPr/>
                <a:lstStyle/>
                <a:p>
                  <a:r>
                    <a:rPr lang="ja-JP" altLang="en-US">
                      <a:noFill/>
                    </a:rPr>
                    <a:t> </a:t>
                  </a:r>
                </a:p>
              </p:txBody>
            </p:sp>
          </mc:Fallback>
        </mc:AlternateContent>
        <p:grpSp>
          <p:nvGrpSpPr>
            <p:cNvPr id="17" name="组合 72">
              <a:extLst>
                <a:ext uri="{FF2B5EF4-FFF2-40B4-BE49-F238E27FC236}">
                  <a16:creationId xmlns:a16="http://schemas.microsoft.com/office/drawing/2014/main" id="{DE971E0A-B189-48B0-9D30-7A78649CFB9D}"/>
                </a:ext>
              </a:extLst>
            </p:cNvPr>
            <p:cNvGrpSpPr/>
            <p:nvPr/>
          </p:nvGrpSpPr>
          <p:grpSpPr>
            <a:xfrm>
              <a:off x="7343151" y="4277584"/>
              <a:ext cx="1020725" cy="213246"/>
              <a:chOff x="4146698" y="2062714"/>
              <a:chExt cx="1020725" cy="213246"/>
            </a:xfrm>
          </p:grpSpPr>
          <p:sp>
            <p:nvSpPr>
              <p:cNvPr id="18" name="矩形 73">
                <a:extLst>
                  <a:ext uri="{FF2B5EF4-FFF2-40B4-BE49-F238E27FC236}">
                    <a16:creationId xmlns:a16="http://schemas.microsoft.com/office/drawing/2014/main" id="{2B5088D7-9ED8-4103-B47A-88B9CD2D21EC}"/>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74">
                <a:extLst>
                  <a:ext uri="{FF2B5EF4-FFF2-40B4-BE49-F238E27FC236}">
                    <a16:creationId xmlns:a16="http://schemas.microsoft.com/office/drawing/2014/main" id="{79266AC7-1348-45AD-BCDD-8BF39176CC4F}"/>
                  </a:ext>
                </a:extLst>
              </p:cNvPr>
              <p:cNvSpPr/>
              <p:nvPr/>
            </p:nvSpPr>
            <p:spPr>
              <a:xfrm>
                <a:off x="4250215" y="2062714"/>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75">
                <a:extLst>
                  <a:ext uri="{FF2B5EF4-FFF2-40B4-BE49-F238E27FC236}">
                    <a16:creationId xmlns:a16="http://schemas.microsoft.com/office/drawing/2014/main" id="{2C58403E-A550-4B7A-A656-841B57DBC785}"/>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76">
                <a:extLst>
                  <a:ext uri="{FF2B5EF4-FFF2-40B4-BE49-F238E27FC236}">
                    <a16:creationId xmlns:a16="http://schemas.microsoft.com/office/drawing/2014/main" id="{C1552C18-9337-4707-B6D0-17FFDBFB6BD1}"/>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77">
                <a:extLst>
                  <a:ext uri="{FF2B5EF4-FFF2-40B4-BE49-F238E27FC236}">
                    <a16:creationId xmlns:a16="http://schemas.microsoft.com/office/drawing/2014/main" id="{66F682A8-48F4-4E05-A7CC-526F6F9E1F7B}"/>
                  </a:ext>
                </a:extLst>
              </p:cNvPr>
              <p:cNvSpPr/>
              <p:nvPr/>
            </p:nvSpPr>
            <p:spPr>
              <a:xfrm>
                <a:off x="4457249"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78">
                <a:extLst>
                  <a:ext uri="{FF2B5EF4-FFF2-40B4-BE49-F238E27FC236}">
                    <a16:creationId xmlns:a16="http://schemas.microsoft.com/office/drawing/2014/main" id="{73A3206D-AD82-4504-B1F3-4EF8481E1367}"/>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79">
                <a:extLst>
                  <a:ext uri="{FF2B5EF4-FFF2-40B4-BE49-F238E27FC236}">
                    <a16:creationId xmlns:a16="http://schemas.microsoft.com/office/drawing/2014/main" id="{3275DA36-7C47-40B3-929C-B2F91E906A65}"/>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80">
                <a:extLst>
                  <a:ext uri="{FF2B5EF4-FFF2-40B4-BE49-F238E27FC236}">
                    <a16:creationId xmlns:a16="http://schemas.microsoft.com/office/drawing/2014/main" id="{0BEB9F7F-B521-404F-A55E-671A848FF071}"/>
                  </a:ext>
                </a:extLst>
              </p:cNvPr>
              <p:cNvSpPr/>
              <p:nvPr/>
            </p:nvSpPr>
            <p:spPr>
              <a:xfrm>
                <a:off x="4767800"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81">
                <a:extLst>
                  <a:ext uri="{FF2B5EF4-FFF2-40B4-BE49-F238E27FC236}">
                    <a16:creationId xmlns:a16="http://schemas.microsoft.com/office/drawing/2014/main" id="{F4561460-213A-4728-B3CB-731CBA218D2D}"/>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82">
                <a:extLst>
                  <a:ext uri="{FF2B5EF4-FFF2-40B4-BE49-F238E27FC236}">
                    <a16:creationId xmlns:a16="http://schemas.microsoft.com/office/drawing/2014/main" id="{1CC4B921-D8C3-4856-A5F3-EC651569EDBE}"/>
                  </a:ext>
                </a:extLst>
              </p:cNvPr>
              <p:cNvSpPr/>
              <p:nvPr/>
            </p:nvSpPr>
            <p:spPr>
              <a:xfrm>
                <a:off x="4974834"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83">
              <a:extLst>
                <a:ext uri="{FF2B5EF4-FFF2-40B4-BE49-F238E27FC236}">
                  <a16:creationId xmlns:a16="http://schemas.microsoft.com/office/drawing/2014/main" id="{7EFD1242-2896-4242-ADE3-1F87B07DEFF4}"/>
                </a:ext>
              </a:extLst>
            </p:cNvPr>
            <p:cNvGrpSpPr/>
            <p:nvPr/>
          </p:nvGrpSpPr>
          <p:grpSpPr>
            <a:xfrm>
              <a:off x="9527162" y="4246785"/>
              <a:ext cx="1676741" cy="901636"/>
              <a:chOff x="7469694" y="5642907"/>
              <a:chExt cx="1676741" cy="901636"/>
            </a:xfrm>
          </p:grpSpPr>
          <p:grpSp>
            <p:nvGrpSpPr>
              <p:cNvPr id="29" name="组合 84">
                <a:extLst>
                  <a:ext uri="{FF2B5EF4-FFF2-40B4-BE49-F238E27FC236}">
                    <a16:creationId xmlns:a16="http://schemas.microsoft.com/office/drawing/2014/main" id="{E5168891-7022-46C3-9B7E-6E30B9E3E7E3}"/>
                  </a:ext>
                </a:extLst>
              </p:cNvPr>
              <p:cNvGrpSpPr/>
              <p:nvPr/>
            </p:nvGrpSpPr>
            <p:grpSpPr>
              <a:xfrm>
                <a:off x="7469694" y="5642907"/>
                <a:ext cx="1676741" cy="901636"/>
                <a:chOff x="7469694" y="5642907"/>
                <a:chExt cx="1676741" cy="901636"/>
              </a:xfrm>
            </p:grpSpPr>
            <mc:AlternateContent xmlns:mc="http://schemas.openxmlformats.org/markup-compatibility/2006" xmlns:a14="http://schemas.microsoft.com/office/drawing/2010/main">
              <mc:Choice Requires="a14">
                <p:sp>
                  <p:nvSpPr>
                    <p:cNvPr id="31" name="文本框 86">
                      <a:extLst>
                        <a:ext uri="{FF2B5EF4-FFF2-40B4-BE49-F238E27FC236}">
                          <a16:creationId xmlns:a16="http://schemas.microsoft.com/office/drawing/2014/main" id="{4AA78029-C7DB-4452-B25B-BC04AE67F643}"/>
                        </a:ext>
                      </a:extLst>
                    </p:cNvPr>
                    <p:cNvSpPr txBox="1"/>
                    <p:nvPr/>
                  </p:nvSpPr>
                  <p:spPr>
                    <a:xfrm>
                      <a:off x="7469694" y="5976695"/>
                      <a:ext cx="1676741" cy="56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num>
                              <m:den>
                                <m:r>
                                  <a:rPr lang="en-US" altLang="zh-CN" i="1">
                                    <a:latin typeface="Cambria Math" panose="02040503050406030204" pitchFamily="18" charset="0"/>
                                  </a:rPr>
                                  <m:t>𝑙𝑒𝑛𝑔𝑡h</m:t>
                                </m:r>
                                <m:r>
                                  <a:rPr lang="en-US" altLang="zh-CN" i="1">
                                    <a:latin typeface="Cambria Math" panose="02040503050406030204" pitchFamily="18" charset="0"/>
                                  </a:rPr>
                                  <m:t>(</m:t>
                                </m:r>
                                <m:r>
                                  <a:rPr lang="en-US" altLang="zh-CN" i="1">
                                    <a:latin typeface="Cambria Math" panose="02040503050406030204" pitchFamily="18" charset="0"/>
                                  </a:rPr>
                                  <m:t>𝑂𝑢𝑡𝑝𝑢𝑡</m:t>
                                </m:r>
                                <m:r>
                                  <a:rPr lang="en-US" altLang="zh-CN" i="1">
                                    <a:latin typeface="Cambria Math" panose="02040503050406030204" pitchFamily="18" charset="0"/>
                                  </a:rPr>
                                  <m:t>)</m:t>
                                </m:r>
                              </m:den>
                            </m:f>
                          </m:oMath>
                        </m:oMathPara>
                      </a14:m>
                      <a:endParaRPr lang="zh-CN" altLang="en-US" dirty="0"/>
                    </a:p>
                  </p:txBody>
                </p:sp>
              </mc:Choice>
              <mc:Fallback xmlns="">
                <p:sp>
                  <p:nvSpPr>
                    <p:cNvPr id="87" name="文本框 86">
                      <a:extLst>
                        <a:ext uri="{FF2B5EF4-FFF2-40B4-BE49-F238E27FC236}">
                          <a16:creationId xmlns:a16="http://schemas.microsoft.com/office/drawing/2014/main" id="{1C47A365-D1AA-4584-AADB-E82DDA814222}"/>
                        </a:ext>
                      </a:extLst>
                    </p:cNvPr>
                    <p:cNvSpPr txBox="1">
                      <a:spLocks noRot="1" noChangeAspect="1" noMove="1" noResize="1" noEditPoints="1" noAdjustHandles="1" noChangeArrowheads="1" noChangeShapeType="1" noTextEdit="1"/>
                    </p:cNvSpPr>
                    <p:nvPr/>
                  </p:nvSpPr>
                  <p:spPr>
                    <a:xfrm>
                      <a:off x="7469694" y="5976695"/>
                      <a:ext cx="1676741" cy="567848"/>
                    </a:xfrm>
                    <a:prstGeom prst="rect">
                      <a:avLst/>
                    </a:prstGeom>
                    <a:blipFill>
                      <a:blip r:embed="rId5"/>
                      <a:stretch>
                        <a:fillRect/>
                      </a:stretch>
                    </a:blipFill>
                  </p:spPr>
                  <p:txBody>
                    <a:bodyPr/>
                    <a:lstStyle/>
                    <a:p>
                      <a:r>
                        <a:rPr lang="zh-CN" altLang="en-US">
                          <a:noFill/>
                        </a:rPr>
                        <a:t> </a:t>
                      </a:r>
                    </a:p>
                  </p:txBody>
                </p:sp>
              </mc:Fallback>
            </mc:AlternateContent>
            <p:grpSp>
              <p:nvGrpSpPr>
                <p:cNvPr id="32" name="组合 87">
                  <a:extLst>
                    <a:ext uri="{FF2B5EF4-FFF2-40B4-BE49-F238E27FC236}">
                      <a16:creationId xmlns:a16="http://schemas.microsoft.com/office/drawing/2014/main" id="{38C5CDE4-B049-40A8-B10C-3DD2AA289ABC}"/>
                    </a:ext>
                  </a:extLst>
                </p:cNvPr>
                <p:cNvGrpSpPr/>
                <p:nvPr/>
              </p:nvGrpSpPr>
              <p:grpSpPr>
                <a:xfrm>
                  <a:off x="7831359" y="5642907"/>
                  <a:ext cx="1020725" cy="212653"/>
                  <a:chOff x="4146698" y="2062714"/>
                  <a:chExt cx="1020725" cy="212653"/>
                </a:xfrm>
              </p:grpSpPr>
              <p:sp>
                <p:nvSpPr>
                  <p:cNvPr id="33" name="矩形 88">
                    <a:extLst>
                      <a:ext uri="{FF2B5EF4-FFF2-40B4-BE49-F238E27FC236}">
                        <a16:creationId xmlns:a16="http://schemas.microsoft.com/office/drawing/2014/main" id="{A17339B8-1691-46E3-A19B-A7CB1C5BD02F}"/>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89">
                    <a:extLst>
                      <a:ext uri="{FF2B5EF4-FFF2-40B4-BE49-F238E27FC236}">
                        <a16:creationId xmlns:a16="http://schemas.microsoft.com/office/drawing/2014/main" id="{462D1148-8CFF-40EB-B1DA-CE5980F3843A}"/>
                      </a:ext>
                    </a:extLst>
                  </p:cNvPr>
                  <p:cNvSpPr/>
                  <p:nvPr/>
                </p:nvSpPr>
                <p:spPr>
                  <a:xfrm>
                    <a:off x="4250215" y="2062714"/>
                    <a:ext cx="103517" cy="212651"/>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90">
                    <a:extLst>
                      <a:ext uri="{FF2B5EF4-FFF2-40B4-BE49-F238E27FC236}">
                        <a16:creationId xmlns:a16="http://schemas.microsoft.com/office/drawing/2014/main" id="{1A451AD0-2643-46EC-83AA-F62FCA714EE9}"/>
                      </a:ext>
                    </a:extLst>
                  </p:cNvPr>
                  <p:cNvSpPr/>
                  <p:nvPr/>
                </p:nvSpPr>
                <p:spPr>
                  <a:xfrm>
                    <a:off x="4146698" y="2062715"/>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91">
                    <a:extLst>
                      <a:ext uri="{FF2B5EF4-FFF2-40B4-BE49-F238E27FC236}">
                        <a16:creationId xmlns:a16="http://schemas.microsoft.com/office/drawing/2014/main" id="{2E9C95B0-6594-4455-9FFB-0E55D80D6CF1}"/>
                      </a:ext>
                    </a:extLst>
                  </p:cNvPr>
                  <p:cNvSpPr/>
                  <p:nvPr/>
                </p:nvSpPr>
                <p:spPr>
                  <a:xfrm>
                    <a:off x="4353732" y="2062714"/>
                    <a:ext cx="103517" cy="212651"/>
                  </a:xfrm>
                  <a:prstGeom prst="rect">
                    <a:avLst/>
                  </a:prstGeom>
                  <a:solidFill>
                    <a:srgbClr val="FBE5D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92">
                    <a:extLst>
                      <a:ext uri="{FF2B5EF4-FFF2-40B4-BE49-F238E27FC236}">
                        <a16:creationId xmlns:a16="http://schemas.microsoft.com/office/drawing/2014/main" id="{5B83B8C2-DAEA-4AD0-8D82-EE046BDFAA04}"/>
                      </a:ext>
                    </a:extLst>
                  </p:cNvPr>
                  <p:cNvSpPr/>
                  <p:nvPr/>
                </p:nvSpPr>
                <p:spPr>
                  <a:xfrm>
                    <a:off x="4457249" y="2062714"/>
                    <a:ext cx="103517" cy="212651"/>
                  </a:xfrm>
                  <a:prstGeom prst="rect">
                    <a:avLst/>
                  </a:prstGeom>
                  <a:solidFill>
                    <a:srgbClr val="FFFF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93">
                    <a:extLst>
                      <a:ext uri="{FF2B5EF4-FFF2-40B4-BE49-F238E27FC236}">
                        <a16:creationId xmlns:a16="http://schemas.microsoft.com/office/drawing/2014/main" id="{B2507E01-DF49-4DC6-9962-1928437769B6}"/>
                      </a:ext>
                    </a:extLst>
                  </p:cNvPr>
                  <p:cNvSpPr/>
                  <p:nvPr/>
                </p:nvSpPr>
                <p:spPr>
                  <a:xfrm>
                    <a:off x="4560766" y="2063878"/>
                    <a:ext cx="103517" cy="211487"/>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94">
                    <a:extLst>
                      <a:ext uri="{FF2B5EF4-FFF2-40B4-BE49-F238E27FC236}">
                        <a16:creationId xmlns:a16="http://schemas.microsoft.com/office/drawing/2014/main" id="{2A393D41-CB68-476A-AD94-34346B495F36}"/>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5">
                    <a:extLst>
                      <a:ext uri="{FF2B5EF4-FFF2-40B4-BE49-F238E27FC236}">
                        <a16:creationId xmlns:a16="http://schemas.microsoft.com/office/drawing/2014/main" id="{D78D252D-B37A-4FCF-B40F-812D2ABDF8DD}"/>
                      </a:ext>
                    </a:extLst>
                  </p:cNvPr>
                  <p:cNvSpPr/>
                  <p:nvPr/>
                </p:nvSpPr>
                <p:spPr>
                  <a:xfrm>
                    <a:off x="4767800"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6">
                    <a:extLst>
                      <a:ext uri="{FF2B5EF4-FFF2-40B4-BE49-F238E27FC236}">
                        <a16:creationId xmlns:a16="http://schemas.microsoft.com/office/drawing/2014/main" id="{E5B66418-697E-43D1-9C02-C675B30AD26E}"/>
                      </a:ext>
                    </a:extLst>
                  </p:cNvPr>
                  <p:cNvSpPr/>
                  <p:nvPr/>
                </p:nvSpPr>
                <p:spPr>
                  <a:xfrm>
                    <a:off x="4871880" y="2062714"/>
                    <a:ext cx="103517" cy="212651"/>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97">
                    <a:extLst>
                      <a:ext uri="{FF2B5EF4-FFF2-40B4-BE49-F238E27FC236}">
                        <a16:creationId xmlns:a16="http://schemas.microsoft.com/office/drawing/2014/main" id="{68C436A3-7D2E-4989-B05D-7CBDD8D52100}"/>
                      </a:ext>
                    </a:extLst>
                  </p:cNvPr>
                  <p:cNvSpPr/>
                  <p:nvPr/>
                </p:nvSpPr>
                <p:spPr>
                  <a:xfrm>
                    <a:off x="4974834" y="2062714"/>
                    <a:ext cx="103517" cy="212651"/>
                  </a:xfrm>
                  <a:prstGeom prst="rect">
                    <a:avLst/>
                  </a:prstGeom>
                  <a:solidFill>
                    <a:srgbClr val="FBE5D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0" name="矩形 85">
                <a:extLst>
                  <a:ext uri="{FF2B5EF4-FFF2-40B4-BE49-F238E27FC236}">
                    <a16:creationId xmlns:a16="http://schemas.microsoft.com/office/drawing/2014/main" id="{AB42422B-DBE6-4248-8559-1FC88835B3B4}"/>
                  </a:ext>
                </a:extLst>
              </p:cNvPr>
              <p:cNvSpPr/>
              <p:nvPr/>
            </p:nvSpPr>
            <p:spPr>
              <a:xfrm flipV="1">
                <a:off x="8758977" y="5643973"/>
                <a:ext cx="104080" cy="211585"/>
              </a:xfrm>
              <a:prstGeom prst="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右大括号 98">
            <a:extLst>
              <a:ext uri="{FF2B5EF4-FFF2-40B4-BE49-F238E27FC236}">
                <a16:creationId xmlns:a16="http://schemas.microsoft.com/office/drawing/2014/main" id="{072B5F93-78B8-4899-92ED-53BDEDAC9CAB}"/>
              </a:ext>
            </a:extLst>
          </p:cNvPr>
          <p:cNvSpPr/>
          <p:nvPr/>
        </p:nvSpPr>
        <p:spPr>
          <a:xfrm rot="16200000">
            <a:off x="3596323" y="3520652"/>
            <a:ext cx="134202" cy="103221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99">
                <a:extLst>
                  <a:ext uri="{FF2B5EF4-FFF2-40B4-BE49-F238E27FC236}">
                    <a16:creationId xmlns:a16="http://schemas.microsoft.com/office/drawing/2014/main" id="{C1E10921-BC54-4A15-B716-899526C66E10}"/>
                  </a:ext>
                </a:extLst>
              </p:cNvPr>
              <p:cNvSpPr txBox="1"/>
              <p:nvPr/>
            </p:nvSpPr>
            <p:spPr>
              <a:xfrm>
                <a:off x="3297147" y="3451818"/>
                <a:ext cx="3062080" cy="369332"/>
              </a:xfrm>
              <a:prstGeom prst="rect">
                <a:avLst/>
              </a:prstGeom>
              <a:noFill/>
            </p:spPr>
            <p:txBody>
              <a:bodyPr wrap="square" rtlCol="0">
                <a:spAutoFit/>
              </a:bodyPr>
              <a:lstStyle/>
              <a:p>
                <a:pPr marL="720725" indent="-720725"/>
                <a:r>
                  <a:rPr lang="en-US" altLang="zh-CN" dirty="0">
                    <a:latin typeface="Times New Roman" panose="02020603050405020304" pitchFamily="18" charset="0"/>
                    <a:cs typeface="Times New Roman" panose="02020603050405020304" pitchFamily="18" charset="0"/>
                  </a:rPr>
                  <a:t>Sum= </a:t>
                </a:r>
                <a14:m>
                  <m:oMath xmlns:m="http://schemas.openxmlformats.org/officeDocument/2006/math">
                    <m:r>
                      <a:rPr lang="en-US" altLang="zh-CN" b="0" i="1" smtClean="0">
                        <a:latin typeface="Cambria Math" panose="02040503050406030204" pitchFamily="18" charset="0"/>
                      </a:rPr>
                      <m:t>𝑙𝑒𝑛𝑔𝑡h</m:t>
                    </m:r>
                    <m:r>
                      <a:rPr lang="en-US" altLang="zh-CN" i="1">
                        <a:latin typeface="Cambria Math" panose="02040503050406030204" pitchFamily="18" charset="0"/>
                      </a:rPr>
                      <m:t>(</m:t>
                    </m:r>
                    <m:r>
                      <m:rPr>
                        <m:nor/>
                      </m:rPr>
                      <a:rPr lang="en-US" altLang="zh-CN" dirty="0">
                        <a:latin typeface="Times New Roman" panose="02020603050405020304" pitchFamily="18" charset="0"/>
                        <a:cs typeface="Times New Roman" panose="02020603050405020304" pitchFamily="18" charset="0"/>
                      </a:rPr>
                      <m:t>decoded</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input</m:t>
                    </m:r>
                    <m:r>
                      <m:rPr>
                        <m:nor/>
                      </m:rPr>
                      <a:rPr lang="en-US" altLang="zh-CN" dirty="0">
                        <a:latin typeface="Times New Roman" panose="02020603050405020304" pitchFamily="18" charset="0"/>
                        <a:cs typeface="Times New Roman" panose="02020603050405020304" pitchFamily="18" charset="0"/>
                      </a:rPr>
                      <m:t>)</m:t>
                    </m:r>
                    <m:r>
                      <a:rPr lang="en-US" altLang="zh-CN" b="0" i="0" smtClean="0">
                        <a:latin typeface="Cambria Math" panose="02040503050406030204" pitchFamily="18" charset="0"/>
                      </a:rPr>
                      <m:t>)</m:t>
                    </m:r>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4" name="文本框 99">
                <a:extLst>
                  <a:ext uri="{FF2B5EF4-FFF2-40B4-BE49-F238E27FC236}">
                    <a16:creationId xmlns:a16="http://schemas.microsoft.com/office/drawing/2014/main" id="{C1E10921-BC54-4A15-B716-899526C66E10}"/>
                  </a:ext>
                </a:extLst>
              </p:cNvPr>
              <p:cNvSpPr txBox="1">
                <a:spLocks noRot="1" noChangeAspect="1" noMove="1" noResize="1" noEditPoints="1" noAdjustHandles="1" noChangeArrowheads="1" noChangeShapeType="1" noTextEdit="1"/>
              </p:cNvSpPr>
              <p:nvPr/>
            </p:nvSpPr>
            <p:spPr>
              <a:xfrm>
                <a:off x="3297147" y="3451818"/>
                <a:ext cx="3062080" cy="369332"/>
              </a:xfrm>
              <a:prstGeom prst="rect">
                <a:avLst/>
              </a:prstGeom>
              <a:blipFill>
                <a:blip r:embed="rId6"/>
                <a:stretch>
                  <a:fillRect l="-1793" t="-8197" r="-199" b="-24590"/>
                </a:stretch>
              </a:blipFill>
            </p:spPr>
            <p:txBody>
              <a:bodyPr/>
              <a:lstStyle/>
              <a:p>
                <a:r>
                  <a:rPr lang="ja-JP" altLang="en-US">
                    <a:noFill/>
                  </a:rPr>
                  <a:t> </a:t>
                </a:r>
              </a:p>
            </p:txBody>
          </p:sp>
        </mc:Fallback>
      </mc:AlternateContent>
      <p:sp>
        <p:nvSpPr>
          <p:cNvPr id="45" name="右大括号 100">
            <a:extLst>
              <a:ext uri="{FF2B5EF4-FFF2-40B4-BE49-F238E27FC236}">
                <a16:creationId xmlns:a16="http://schemas.microsoft.com/office/drawing/2014/main" id="{3049E14C-B38D-4055-ABBC-5B03306C726C}"/>
              </a:ext>
            </a:extLst>
          </p:cNvPr>
          <p:cNvSpPr/>
          <p:nvPr/>
        </p:nvSpPr>
        <p:spPr>
          <a:xfrm rot="16200000">
            <a:off x="1582083" y="3531846"/>
            <a:ext cx="134202" cy="10322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101">
                <a:extLst>
                  <a:ext uri="{FF2B5EF4-FFF2-40B4-BE49-F238E27FC236}">
                    <a16:creationId xmlns:a16="http://schemas.microsoft.com/office/drawing/2014/main" id="{745CFEFD-DCAB-4496-8D4C-ABF5D17DCAE6}"/>
                  </a:ext>
                </a:extLst>
              </p:cNvPr>
              <p:cNvSpPr txBox="1"/>
              <p:nvPr/>
            </p:nvSpPr>
            <p:spPr>
              <a:xfrm>
                <a:off x="572874" y="3489117"/>
                <a:ext cx="229505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Sum= </a:t>
                </a:r>
                <a14:m>
                  <m:oMath xmlns:m="http://schemas.openxmlformats.org/officeDocument/2006/math">
                    <m:r>
                      <a:rPr lang="en-US" altLang="zh-CN" b="0" i="1" smtClean="0">
                        <a:latin typeface="Cambria Math" panose="02040503050406030204" pitchFamily="18" charset="0"/>
                      </a:rPr>
                      <m:t>𝑙𝑒𝑛𝑔𝑡h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𝐼𝑛𝑝𝑢𝑡</m:t>
                        </m:r>
                      </m:e>
                    </m:d>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6" name="文本框 101">
                <a:extLst>
                  <a:ext uri="{FF2B5EF4-FFF2-40B4-BE49-F238E27FC236}">
                    <a16:creationId xmlns:a16="http://schemas.microsoft.com/office/drawing/2014/main" id="{745CFEFD-DCAB-4496-8D4C-ABF5D17DCAE6}"/>
                  </a:ext>
                </a:extLst>
              </p:cNvPr>
              <p:cNvSpPr txBox="1">
                <a:spLocks noRot="1" noChangeAspect="1" noMove="1" noResize="1" noEditPoints="1" noAdjustHandles="1" noChangeArrowheads="1" noChangeShapeType="1" noTextEdit="1"/>
              </p:cNvSpPr>
              <p:nvPr/>
            </p:nvSpPr>
            <p:spPr>
              <a:xfrm>
                <a:off x="572874" y="3489117"/>
                <a:ext cx="2295052" cy="369332"/>
              </a:xfrm>
              <a:prstGeom prst="rect">
                <a:avLst/>
              </a:prstGeom>
              <a:blipFill>
                <a:blip r:embed="rId7"/>
                <a:stretch>
                  <a:fillRect l="-2394" t="-8197" b="-24590"/>
                </a:stretch>
              </a:blipFill>
            </p:spPr>
            <p:txBody>
              <a:bodyPr/>
              <a:lstStyle/>
              <a:p>
                <a:r>
                  <a:rPr lang="ja-JP" altLang="en-US">
                    <a:noFill/>
                  </a:rPr>
                  <a:t> </a:t>
                </a:r>
              </a:p>
            </p:txBody>
          </p:sp>
        </mc:Fallback>
      </mc:AlternateContent>
      <p:cxnSp>
        <p:nvCxnSpPr>
          <p:cNvPr id="47" name="直接箭头连接符 102">
            <a:extLst>
              <a:ext uri="{FF2B5EF4-FFF2-40B4-BE49-F238E27FC236}">
                <a16:creationId xmlns:a16="http://schemas.microsoft.com/office/drawing/2014/main" id="{09F01E42-3999-4FAA-B57D-329954AE1907}"/>
              </a:ext>
            </a:extLst>
          </p:cNvPr>
          <p:cNvCxnSpPr>
            <a:cxnSpLocks/>
          </p:cNvCxnSpPr>
          <p:nvPr/>
        </p:nvCxnSpPr>
        <p:spPr>
          <a:xfrm flipV="1">
            <a:off x="1640707" y="2989567"/>
            <a:ext cx="0" cy="46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103">
            <a:extLst>
              <a:ext uri="{FF2B5EF4-FFF2-40B4-BE49-F238E27FC236}">
                <a16:creationId xmlns:a16="http://schemas.microsoft.com/office/drawing/2014/main" id="{2EB80B84-E6BE-4D76-99FE-6E3053BE372C}"/>
              </a:ext>
            </a:extLst>
          </p:cNvPr>
          <p:cNvCxnSpPr>
            <a:cxnSpLocks/>
          </p:cNvCxnSpPr>
          <p:nvPr/>
        </p:nvCxnSpPr>
        <p:spPr>
          <a:xfrm flipV="1">
            <a:off x="3673873" y="3014967"/>
            <a:ext cx="0" cy="4600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84" name="グループ化 83">
            <a:extLst>
              <a:ext uri="{FF2B5EF4-FFF2-40B4-BE49-F238E27FC236}">
                <a16:creationId xmlns:a16="http://schemas.microsoft.com/office/drawing/2014/main" id="{8F1BCF21-19E0-47D4-8F7A-F40E08115E90}"/>
              </a:ext>
            </a:extLst>
          </p:cNvPr>
          <p:cNvGrpSpPr/>
          <p:nvPr/>
        </p:nvGrpSpPr>
        <p:grpSpPr>
          <a:xfrm>
            <a:off x="3371186" y="5680834"/>
            <a:ext cx="6076361" cy="1067547"/>
            <a:chOff x="3371186" y="5680834"/>
            <a:chExt cx="6076361" cy="1067547"/>
          </a:xfrm>
        </p:grpSpPr>
        <p:cxnSp>
          <p:nvCxnSpPr>
            <p:cNvPr id="49" name="连接符: 曲线 105">
              <a:extLst>
                <a:ext uri="{FF2B5EF4-FFF2-40B4-BE49-F238E27FC236}">
                  <a16:creationId xmlns:a16="http://schemas.microsoft.com/office/drawing/2014/main" id="{F8E2ECEC-E35F-44AC-9843-4DA217E79F9F}"/>
                </a:ext>
              </a:extLst>
            </p:cNvPr>
            <p:cNvCxnSpPr>
              <a:cxnSpLocks/>
              <a:stCxn id="9" idx="2"/>
              <a:endCxn id="15" idx="2"/>
            </p:cNvCxnSpPr>
            <p:nvPr/>
          </p:nvCxnSpPr>
          <p:spPr>
            <a:xfrm rot="16200000" flipH="1">
              <a:off x="6403017" y="2649003"/>
              <a:ext cx="12700" cy="6076361"/>
            </a:xfrm>
            <a:prstGeom prst="curvedConnector3">
              <a:avLst>
                <a:gd name="adj1" fmla="val 480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文本框 107">
              <a:extLst>
                <a:ext uri="{FF2B5EF4-FFF2-40B4-BE49-F238E27FC236}">
                  <a16:creationId xmlns:a16="http://schemas.microsoft.com/office/drawing/2014/main" id="{169BDD26-B21B-4451-8E4F-90291D463ED0}"/>
                </a:ext>
              </a:extLst>
            </p:cNvPr>
            <p:cNvSpPr txBox="1"/>
            <p:nvPr/>
          </p:nvSpPr>
          <p:spPr>
            <a:xfrm>
              <a:off x="3500937" y="6286716"/>
              <a:ext cx="5514651"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Adjust the way to compute word frequency</a:t>
              </a:r>
              <a:endParaRPr lang="zh-CN" altLang="en-US" sz="2400" dirty="0">
                <a:latin typeface="Times New Roman" panose="02020603050405020304" pitchFamily="18" charset="0"/>
                <a:cs typeface="Times New Roman" panose="02020603050405020304" pitchFamily="18" charset="0"/>
              </a:endParaRPr>
            </a:p>
          </p:txBody>
        </p:sp>
      </p:grpSp>
      <p:grpSp>
        <p:nvGrpSpPr>
          <p:cNvPr id="51" name="组合 334">
            <a:extLst>
              <a:ext uri="{FF2B5EF4-FFF2-40B4-BE49-F238E27FC236}">
                <a16:creationId xmlns:a16="http://schemas.microsoft.com/office/drawing/2014/main" id="{A4444745-C51E-42BA-8978-0305BDEC255B}"/>
              </a:ext>
            </a:extLst>
          </p:cNvPr>
          <p:cNvGrpSpPr/>
          <p:nvPr/>
        </p:nvGrpSpPr>
        <p:grpSpPr>
          <a:xfrm>
            <a:off x="3022012" y="4228551"/>
            <a:ext cx="1133817" cy="246221"/>
            <a:chOff x="7600129" y="5619824"/>
            <a:chExt cx="1262928" cy="276280"/>
          </a:xfrm>
        </p:grpSpPr>
        <p:grpSp>
          <p:nvGrpSpPr>
            <p:cNvPr id="52" name="组合 338">
              <a:extLst>
                <a:ext uri="{FF2B5EF4-FFF2-40B4-BE49-F238E27FC236}">
                  <a16:creationId xmlns:a16="http://schemas.microsoft.com/office/drawing/2014/main" id="{0836E892-AA3C-4A74-81C3-6F6B9187F56C}"/>
                </a:ext>
              </a:extLst>
            </p:cNvPr>
            <p:cNvGrpSpPr/>
            <p:nvPr/>
          </p:nvGrpSpPr>
          <p:grpSpPr>
            <a:xfrm>
              <a:off x="7600129" y="5619824"/>
              <a:ext cx="1251955" cy="276280"/>
              <a:chOff x="7600129" y="5619824"/>
              <a:chExt cx="1251955" cy="276280"/>
            </a:xfrm>
          </p:grpSpPr>
          <mc:AlternateContent xmlns:mc="http://schemas.openxmlformats.org/markup-compatibility/2006" xmlns:a14="http://schemas.microsoft.com/office/drawing/2010/main">
            <mc:Choice Requires="a14">
              <p:sp>
                <p:nvSpPr>
                  <p:cNvPr id="54" name="文本框 340">
                    <a:extLst>
                      <a:ext uri="{FF2B5EF4-FFF2-40B4-BE49-F238E27FC236}">
                        <a16:creationId xmlns:a16="http://schemas.microsoft.com/office/drawing/2014/main" id="{A20172DD-6B69-4CBA-AE9A-A7071AFF4419}"/>
                      </a:ext>
                    </a:extLst>
                  </p:cNvPr>
                  <p:cNvSpPr txBox="1"/>
                  <p:nvPr/>
                </p:nvSpPr>
                <p:spPr>
                  <a:xfrm>
                    <a:off x="7600129" y="5619824"/>
                    <a:ext cx="192624"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41" name="文本框 340">
                    <a:extLst>
                      <a:ext uri="{FF2B5EF4-FFF2-40B4-BE49-F238E27FC236}">
                        <a16:creationId xmlns:a16="http://schemas.microsoft.com/office/drawing/2014/main" id="{3DF30C88-6565-4353-BEB3-9830BDEE313D}"/>
                      </a:ext>
                    </a:extLst>
                  </p:cNvPr>
                  <p:cNvSpPr txBox="1">
                    <a:spLocks noRot="1" noChangeAspect="1" noMove="1" noResize="1" noEditPoints="1" noAdjustHandles="1" noChangeArrowheads="1" noChangeShapeType="1" noTextEdit="1"/>
                  </p:cNvSpPr>
                  <p:nvPr/>
                </p:nvSpPr>
                <p:spPr>
                  <a:xfrm>
                    <a:off x="7600129" y="5619824"/>
                    <a:ext cx="192624" cy="276280"/>
                  </a:xfrm>
                  <a:prstGeom prst="rect">
                    <a:avLst/>
                  </a:prstGeom>
                  <a:blipFill>
                    <a:blip r:embed="rId28"/>
                    <a:stretch>
                      <a:fillRect l="-24138" t="-5000" r="-58621" b="-25000"/>
                    </a:stretch>
                  </a:blipFill>
                </p:spPr>
                <p:txBody>
                  <a:bodyPr/>
                  <a:lstStyle/>
                  <a:p>
                    <a:r>
                      <a:rPr lang="zh-CN" altLang="en-US">
                        <a:noFill/>
                      </a:rPr>
                      <a:t> </a:t>
                    </a:r>
                  </a:p>
                </p:txBody>
              </p:sp>
            </mc:Fallback>
          </mc:AlternateContent>
          <p:grpSp>
            <p:nvGrpSpPr>
              <p:cNvPr id="55" name="组合 341">
                <a:extLst>
                  <a:ext uri="{FF2B5EF4-FFF2-40B4-BE49-F238E27FC236}">
                    <a16:creationId xmlns:a16="http://schemas.microsoft.com/office/drawing/2014/main" id="{98BA65CE-95A7-42FD-AB1C-0B748B1DAD2F}"/>
                  </a:ext>
                </a:extLst>
              </p:cNvPr>
              <p:cNvGrpSpPr/>
              <p:nvPr/>
            </p:nvGrpSpPr>
            <p:grpSpPr>
              <a:xfrm>
                <a:off x="7831359" y="5642907"/>
                <a:ext cx="1020725" cy="212653"/>
                <a:chOff x="4146698" y="2062714"/>
                <a:chExt cx="1020725" cy="212653"/>
              </a:xfrm>
            </p:grpSpPr>
            <p:sp>
              <p:nvSpPr>
                <p:cNvPr id="56" name="矩形 342">
                  <a:extLst>
                    <a:ext uri="{FF2B5EF4-FFF2-40B4-BE49-F238E27FC236}">
                      <a16:creationId xmlns:a16="http://schemas.microsoft.com/office/drawing/2014/main" id="{34C4F81C-A008-4BC5-BBE3-FBB062CD2311}"/>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矩形 343">
                  <a:extLst>
                    <a:ext uri="{FF2B5EF4-FFF2-40B4-BE49-F238E27FC236}">
                      <a16:creationId xmlns:a16="http://schemas.microsoft.com/office/drawing/2014/main" id="{8D00A37A-1702-4FCF-9B52-F4C91344E0C7}"/>
                    </a:ext>
                  </a:extLst>
                </p:cNvPr>
                <p:cNvSpPr/>
                <p:nvPr/>
              </p:nvSpPr>
              <p:spPr>
                <a:xfrm>
                  <a:off x="4250215"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8" name="矩形 344">
                  <a:extLst>
                    <a:ext uri="{FF2B5EF4-FFF2-40B4-BE49-F238E27FC236}">
                      <a16:creationId xmlns:a16="http://schemas.microsoft.com/office/drawing/2014/main" id="{A3D663DD-5B01-400B-B2C7-53AA77161D71}"/>
                    </a:ext>
                  </a:extLst>
                </p:cNvPr>
                <p:cNvSpPr/>
                <p:nvPr/>
              </p:nvSpPr>
              <p:spPr>
                <a:xfrm>
                  <a:off x="4146698" y="2062715"/>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矩形 345">
                  <a:extLst>
                    <a:ext uri="{FF2B5EF4-FFF2-40B4-BE49-F238E27FC236}">
                      <a16:creationId xmlns:a16="http://schemas.microsoft.com/office/drawing/2014/main" id="{E0FFF072-88A3-4FE0-9974-FE5A4653B166}"/>
                    </a:ext>
                  </a:extLst>
                </p:cNvPr>
                <p:cNvSpPr/>
                <p:nvPr/>
              </p:nvSpPr>
              <p:spPr>
                <a:xfrm>
                  <a:off x="4353732"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0" name="矩形 346">
                  <a:extLst>
                    <a:ext uri="{FF2B5EF4-FFF2-40B4-BE49-F238E27FC236}">
                      <a16:creationId xmlns:a16="http://schemas.microsoft.com/office/drawing/2014/main" id="{01CE1A41-BB57-4BE1-AFE5-8617A69E4FF5}"/>
                    </a:ext>
                  </a:extLst>
                </p:cNvPr>
                <p:cNvSpPr/>
                <p:nvPr/>
              </p:nvSpPr>
              <p:spPr>
                <a:xfrm>
                  <a:off x="4457249" y="2062714"/>
                  <a:ext cx="103517" cy="212651"/>
                </a:xfrm>
                <a:prstGeom prst="rect">
                  <a:avLst/>
                </a:prstGeom>
                <a:solidFill>
                  <a:srgbClr val="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1" name="矩形 347">
                  <a:extLst>
                    <a:ext uri="{FF2B5EF4-FFF2-40B4-BE49-F238E27FC236}">
                      <a16:creationId xmlns:a16="http://schemas.microsoft.com/office/drawing/2014/main" id="{A1D3799D-3C9B-4F62-A85E-BCFD1C7BCE89}"/>
                    </a:ext>
                  </a:extLst>
                </p:cNvPr>
                <p:cNvSpPr/>
                <p:nvPr/>
              </p:nvSpPr>
              <p:spPr>
                <a:xfrm>
                  <a:off x="4560766" y="2063878"/>
                  <a:ext cx="103517" cy="211487"/>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2" name="矩形 348">
                  <a:extLst>
                    <a:ext uri="{FF2B5EF4-FFF2-40B4-BE49-F238E27FC236}">
                      <a16:creationId xmlns:a16="http://schemas.microsoft.com/office/drawing/2014/main" id="{635BA4FA-8132-4EBE-85C0-CDFC482D41A9}"/>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矩形 349">
                  <a:extLst>
                    <a:ext uri="{FF2B5EF4-FFF2-40B4-BE49-F238E27FC236}">
                      <a16:creationId xmlns:a16="http://schemas.microsoft.com/office/drawing/2014/main" id="{F4DD76F4-3FB0-45EA-9469-48AE0BD2A85B}"/>
                    </a:ext>
                  </a:extLst>
                </p:cNvPr>
                <p:cNvSpPr/>
                <p:nvPr/>
              </p:nvSpPr>
              <p:spPr>
                <a:xfrm>
                  <a:off x="4767800"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4" name="矩形 350">
                  <a:extLst>
                    <a:ext uri="{FF2B5EF4-FFF2-40B4-BE49-F238E27FC236}">
                      <a16:creationId xmlns:a16="http://schemas.microsoft.com/office/drawing/2014/main" id="{0113626A-FA28-4411-8079-D9462088317E}"/>
                    </a:ext>
                  </a:extLst>
                </p:cNvPr>
                <p:cNvSpPr/>
                <p:nvPr/>
              </p:nvSpPr>
              <p:spPr>
                <a:xfrm>
                  <a:off x="4871880"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5" name="矩形 351">
                  <a:extLst>
                    <a:ext uri="{FF2B5EF4-FFF2-40B4-BE49-F238E27FC236}">
                      <a16:creationId xmlns:a16="http://schemas.microsoft.com/office/drawing/2014/main" id="{E215A6C4-3979-4632-AAC8-1F02D1510214}"/>
                    </a:ext>
                  </a:extLst>
                </p:cNvPr>
                <p:cNvSpPr/>
                <p:nvPr/>
              </p:nvSpPr>
              <p:spPr>
                <a:xfrm>
                  <a:off x="4974834"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sp>
          <p:nvSpPr>
            <p:cNvPr id="53" name="矩形 339">
              <a:extLst>
                <a:ext uri="{FF2B5EF4-FFF2-40B4-BE49-F238E27FC236}">
                  <a16:creationId xmlns:a16="http://schemas.microsoft.com/office/drawing/2014/main" id="{806ED30E-5D23-41A7-9EC4-3F7E40084242}"/>
                </a:ext>
              </a:extLst>
            </p:cNvPr>
            <p:cNvSpPr/>
            <p:nvPr/>
          </p:nvSpPr>
          <p:spPr>
            <a:xfrm flipV="1">
              <a:off x="8758977" y="5643973"/>
              <a:ext cx="104080" cy="211585"/>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6" name="组合 328">
            <a:extLst>
              <a:ext uri="{FF2B5EF4-FFF2-40B4-BE49-F238E27FC236}">
                <a16:creationId xmlns:a16="http://schemas.microsoft.com/office/drawing/2014/main" id="{DECD9397-9A36-417A-9BEF-8E1E9699F6F5}"/>
              </a:ext>
            </a:extLst>
          </p:cNvPr>
          <p:cNvGrpSpPr/>
          <p:nvPr/>
        </p:nvGrpSpPr>
        <p:grpSpPr>
          <a:xfrm>
            <a:off x="1069856" y="4255751"/>
            <a:ext cx="1123965" cy="246221"/>
            <a:chOff x="5425675" y="5650344"/>
            <a:chExt cx="1251955" cy="276280"/>
          </a:xfrm>
        </p:grpSpPr>
        <mc:AlternateContent xmlns:mc="http://schemas.openxmlformats.org/markup-compatibility/2006" xmlns:a14="http://schemas.microsoft.com/office/drawing/2010/main">
          <mc:Choice Requires="a14">
            <p:sp>
              <p:nvSpPr>
                <p:cNvPr id="67" name="文本框 402">
                  <a:extLst>
                    <a:ext uri="{FF2B5EF4-FFF2-40B4-BE49-F238E27FC236}">
                      <a16:creationId xmlns:a16="http://schemas.microsoft.com/office/drawing/2014/main" id="{29E23C5F-D7DC-48A4-9862-A1913B29E130}"/>
                    </a:ext>
                  </a:extLst>
                </p:cNvPr>
                <p:cNvSpPr txBox="1"/>
                <p:nvPr/>
              </p:nvSpPr>
              <p:spPr>
                <a:xfrm>
                  <a:off x="5425675" y="5650344"/>
                  <a:ext cx="190839"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03" name="文本框 402">
                  <a:extLst>
                    <a:ext uri="{FF2B5EF4-FFF2-40B4-BE49-F238E27FC236}">
                      <a16:creationId xmlns:a16="http://schemas.microsoft.com/office/drawing/2014/main" id="{1E4066D6-4C6E-4D69-B00A-74A3A84ABEC7}"/>
                    </a:ext>
                  </a:extLst>
                </p:cNvPr>
                <p:cNvSpPr txBox="1">
                  <a:spLocks noRot="1" noChangeAspect="1" noMove="1" noResize="1" noEditPoints="1" noAdjustHandles="1" noChangeArrowheads="1" noChangeShapeType="1" noTextEdit="1"/>
                </p:cNvSpPr>
                <p:nvPr/>
              </p:nvSpPr>
              <p:spPr>
                <a:xfrm>
                  <a:off x="5425675" y="5650344"/>
                  <a:ext cx="190839" cy="276280"/>
                </a:xfrm>
                <a:prstGeom prst="rect">
                  <a:avLst/>
                </a:prstGeom>
                <a:blipFill>
                  <a:blip r:embed="rId22"/>
                  <a:stretch>
                    <a:fillRect l="-14286" t="-2439" r="-64286"/>
                  </a:stretch>
                </a:blipFill>
              </p:spPr>
              <p:txBody>
                <a:bodyPr/>
                <a:lstStyle/>
                <a:p>
                  <a:r>
                    <a:rPr lang="zh-CN" altLang="en-US">
                      <a:noFill/>
                    </a:rPr>
                    <a:t> </a:t>
                  </a:r>
                </a:p>
              </p:txBody>
            </p:sp>
          </mc:Fallback>
        </mc:AlternateContent>
        <p:grpSp>
          <p:nvGrpSpPr>
            <p:cNvPr id="68" name="组合 403">
              <a:extLst>
                <a:ext uri="{FF2B5EF4-FFF2-40B4-BE49-F238E27FC236}">
                  <a16:creationId xmlns:a16="http://schemas.microsoft.com/office/drawing/2014/main" id="{584C8AA5-8646-4504-A4C1-AE4FFAB9F826}"/>
                </a:ext>
              </a:extLst>
            </p:cNvPr>
            <p:cNvGrpSpPr/>
            <p:nvPr/>
          </p:nvGrpSpPr>
          <p:grpSpPr>
            <a:xfrm>
              <a:off x="5656905" y="5673427"/>
              <a:ext cx="1020725" cy="213246"/>
              <a:chOff x="4146698" y="2062714"/>
              <a:chExt cx="1020725" cy="213246"/>
            </a:xfrm>
          </p:grpSpPr>
          <p:sp>
            <p:nvSpPr>
              <p:cNvPr id="69" name="矩形 404">
                <a:extLst>
                  <a:ext uri="{FF2B5EF4-FFF2-40B4-BE49-F238E27FC236}">
                    <a16:creationId xmlns:a16="http://schemas.microsoft.com/office/drawing/2014/main" id="{E57950FB-0BF7-4EA9-958E-70DE8277D5DA}"/>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0" name="矩形 405">
                <a:extLst>
                  <a:ext uri="{FF2B5EF4-FFF2-40B4-BE49-F238E27FC236}">
                    <a16:creationId xmlns:a16="http://schemas.microsoft.com/office/drawing/2014/main" id="{CC42D05D-6414-4547-8FB3-8EE9D28F45F9}"/>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1" name="矩形 406">
                <a:extLst>
                  <a:ext uri="{FF2B5EF4-FFF2-40B4-BE49-F238E27FC236}">
                    <a16:creationId xmlns:a16="http://schemas.microsoft.com/office/drawing/2014/main" id="{547C4089-580B-4CB6-8F7A-D1C2778EEF1B}"/>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2" name="矩形 407">
                <a:extLst>
                  <a:ext uri="{FF2B5EF4-FFF2-40B4-BE49-F238E27FC236}">
                    <a16:creationId xmlns:a16="http://schemas.microsoft.com/office/drawing/2014/main" id="{E2317F88-FFFF-47BD-8679-FFA222AAB0BB}"/>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3" name="矩形 408">
                <a:extLst>
                  <a:ext uri="{FF2B5EF4-FFF2-40B4-BE49-F238E27FC236}">
                    <a16:creationId xmlns:a16="http://schemas.microsoft.com/office/drawing/2014/main" id="{7FDE8E86-29B9-4DFD-A8F9-0874B7FB50B1}"/>
                  </a:ext>
                </a:extLst>
              </p:cNvPr>
              <p:cNvSpPr/>
              <p:nvPr/>
            </p:nvSpPr>
            <p:spPr>
              <a:xfrm>
                <a:off x="4457249"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4" name="矩形 409">
                <a:extLst>
                  <a:ext uri="{FF2B5EF4-FFF2-40B4-BE49-F238E27FC236}">
                    <a16:creationId xmlns:a16="http://schemas.microsoft.com/office/drawing/2014/main" id="{F19DBC3B-F581-4A7B-BC6E-487DA4B1FBD6}"/>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5" name="矩形 410">
                <a:extLst>
                  <a:ext uri="{FF2B5EF4-FFF2-40B4-BE49-F238E27FC236}">
                    <a16:creationId xmlns:a16="http://schemas.microsoft.com/office/drawing/2014/main" id="{D021FCCA-DA46-4E82-BF87-BBCBAFDF4F71}"/>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6" name="矩形 411">
                <a:extLst>
                  <a:ext uri="{FF2B5EF4-FFF2-40B4-BE49-F238E27FC236}">
                    <a16:creationId xmlns:a16="http://schemas.microsoft.com/office/drawing/2014/main" id="{084D8BEF-E7C4-4FA0-81D1-0C33426F8828}"/>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7" name="矩形 412">
                <a:extLst>
                  <a:ext uri="{FF2B5EF4-FFF2-40B4-BE49-F238E27FC236}">
                    <a16:creationId xmlns:a16="http://schemas.microsoft.com/office/drawing/2014/main" id="{F70050D9-15D6-42AC-B754-6B939CCDA9DB}"/>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矩形 413">
                <a:extLst>
                  <a:ext uri="{FF2B5EF4-FFF2-40B4-BE49-F238E27FC236}">
                    <a16:creationId xmlns:a16="http://schemas.microsoft.com/office/drawing/2014/main" id="{051E952C-44E3-4708-A1E5-F8F903170F55}"/>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79" name="グループ化 78">
            <a:extLst>
              <a:ext uri="{FF2B5EF4-FFF2-40B4-BE49-F238E27FC236}">
                <a16:creationId xmlns:a16="http://schemas.microsoft.com/office/drawing/2014/main" id="{706A300F-FE0E-4D62-8870-91756FCC438D}"/>
              </a:ext>
            </a:extLst>
          </p:cNvPr>
          <p:cNvGrpSpPr/>
          <p:nvPr/>
        </p:nvGrpSpPr>
        <p:grpSpPr>
          <a:xfrm>
            <a:off x="777582" y="4540551"/>
            <a:ext cx="3833421" cy="776309"/>
            <a:chOff x="4949960" y="5960855"/>
            <a:chExt cx="3833421" cy="776309"/>
          </a:xfrm>
        </p:grpSpPr>
        <p:sp>
          <p:nvSpPr>
            <p:cNvPr id="80" name="左大括号 335">
              <a:extLst>
                <a:ext uri="{FF2B5EF4-FFF2-40B4-BE49-F238E27FC236}">
                  <a16:creationId xmlns:a16="http://schemas.microsoft.com/office/drawing/2014/main" id="{8C511AE5-06F8-4F76-8A8D-5BC995BDB1B7}"/>
                </a:ext>
              </a:extLst>
            </p:cNvPr>
            <p:cNvSpPr/>
            <p:nvPr/>
          </p:nvSpPr>
          <p:spPr>
            <a:xfrm rot="16200000">
              <a:off x="6755320" y="4985386"/>
              <a:ext cx="187084" cy="2138022"/>
            </a:xfrm>
            <a:prstGeom prst="leftBrace">
              <a:avLst/>
            </a:prstGeom>
            <a:no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1" name="文本框 336">
                  <a:extLst>
                    <a:ext uri="{FF2B5EF4-FFF2-40B4-BE49-F238E27FC236}">
                      <a16:creationId xmlns:a16="http://schemas.microsoft.com/office/drawing/2014/main" id="{97C29290-2B39-4672-A5EC-CF3CF0C4A3D4}"/>
                    </a:ext>
                  </a:extLst>
                </p:cNvPr>
                <p:cNvSpPr txBox="1"/>
                <p:nvPr/>
              </p:nvSpPr>
              <p:spPr>
                <a:xfrm>
                  <a:off x="4949960" y="6274537"/>
                  <a:ext cx="3833421" cy="46262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𝑠𝑟𝑐</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𝛾</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𝜃</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𝐶</m:t>
                            </m:r>
                          </m:den>
                        </m:f>
                        <m:sSubSup>
                          <m:sSub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d>
                              <m:dPr>
                                <m:begChr m:val="‖"/>
                                <m:endChr m:val="‖"/>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e>
                            </m:d>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p>
                        </m:sSub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𝑍</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81" name="文本框 336">
                  <a:extLst>
                    <a:ext uri="{FF2B5EF4-FFF2-40B4-BE49-F238E27FC236}">
                      <a16:creationId xmlns:a16="http://schemas.microsoft.com/office/drawing/2014/main" id="{97C29290-2B39-4672-A5EC-CF3CF0C4A3D4}"/>
                    </a:ext>
                  </a:extLst>
                </p:cNvPr>
                <p:cNvSpPr txBox="1">
                  <a:spLocks noRot="1" noChangeAspect="1" noMove="1" noResize="1" noEditPoints="1" noAdjustHandles="1" noChangeArrowheads="1" noChangeShapeType="1" noTextEdit="1"/>
                </p:cNvSpPr>
                <p:nvPr/>
              </p:nvSpPr>
              <p:spPr>
                <a:xfrm>
                  <a:off x="4949960" y="6274537"/>
                  <a:ext cx="3833421" cy="462627"/>
                </a:xfrm>
                <a:prstGeom prst="rect">
                  <a:avLst/>
                </a:prstGeom>
                <a:blipFill>
                  <a:blip r:embed="rId29"/>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4268667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250"/>
                                        <p:tgtEl>
                                          <p:spTgt spid="84"/>
                                        </p:tgtEl>
                                      </p:cBhvr>
                                    </p:animEffect>
                                  </p:childTnLst>
                                </p:cTn>
                              </p:par>
                            </p:childTnLst>
                          </p:cTn>
                        </p:par>
                        <p:par>
                          <p:cTn id="8" fill="hold">
                            <p:stCondLst>
                              <p:cond delay="25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6D3567-6245-4E60-897D-691D7F608AA7}"/>
              </a:ext>
            </a:extLst>
          </p:cNvPr>
          <p:cNvSpPr>
            <a:spLocks noGrp="1"/>
          </p:cNvSpPr>
          <p:nvPr>
            <p:ph type="title"/>
          </p:nvPr>
        </p:nvSpPr>
        <p:spPr>
          <a:xfrm>
            <a:off x="345057" y="165802"/>
            <a:ext cx="5401990" cy="515227"/>
          </a:xfrm>
        </p:spPr>
        <p:txBody>
          <a:bodyPr/>
          <a:lstStyle/>
          <a:p>
            <a:r>
              <a:rPr lang="en-US" altLang="ja-JP" dirty="0"/>
              <a:t>Proposed Method</a:t>
            </a:r>
            <a:endParaRPr lang="en-US" altLang="ja-JP" dirty="0">
              <a:solidFill>
                <a:schemeClr val="accent2"/>
              </a:solidFill>
            </a:endParaRPr>
          </a:p>
        </p:txBody>
      </p:sp>
      <p:sp>
        <p:nvSpPr>
          <p:cNvPr id="67" name="矩形 17">
            <a:extLst>
              <a:ext uri="{FF2B5EF4-FFF2-40B4-BE49-F238E27FC236}">
                <a16:creationId xmlns:a16="http://schemas.microsoft.com/office/drawing/2014/main" id="{B8A4E8FF-D29F-46D6-9618-171522593556}"/>
              </a:ext>
            </a:extLst>
          </p:cNvPr>
          <p:cNvSpPr/>
          <p:nvPr/>
        </p:nvSpPr>
        <p:spPr>
          <a:xfrm>
            <a:off x="242279" y="950445"/>
            <a:ext cx="5401991" cy="4898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C4309E0B-911A-4A7A-BB60-245F677D9C60}"/>
              </a:ext>
            </a:extLst>
          </p:cNvPr>
          <p:cNvSpPr/>
          <p:nvPr/>
        </p:nvSpPr>
        <p:spPr>
          <a:xfrm>
            <a:off x="460808" y="1969371"/>
            <a:ext cx="2557110" cy="369332"/>
          </a:xfrm>
          <a:prstGeom prst="rect">
            <a:avLst/>
          </a:prstGeom>
        </p:spPr>
        <p:txBody>
          <a:bodyPr wrap="none">
            <a:spAutoFit/>
          </a:bodyPr>
          <a:lstStyle/>
          <a:p>
            <a:r>
              <a:rPr lang="en-US" dirty="0">
                <a:solidFill>
                  <a:schemeClr val="accent1"/>
                </a:solidFill>
                <a:latin typeface="Arial" panose="020B0604020202020204" pitchFamily="34" charset="0"/>
              </a:rPr>
              <a:t>Source</a:t>
            </a:r>
            <a:r>
              <a:rPr lang="en-US" dirty="0">
                <a:latin typeface="Arial" panose="020B0604020202020204" pitchFamily="34" charset="0"/>
              </a:rPr>
              <a:t>: I have a puppy</a:t>
            </a:r>
            <a:endParaRPr lang="en-US" dirty="0"/>
          </a:p>
        </p:txBody>
      </p:sp>
      <p:sp>
        <p:nvSpPr>
          <p:cNvPr id="10" name="Rectangle 9">
            <a:extLst>
              <a:ext uri="{FF2B5EF4-FFF2-40B4-BE49-F238E27FC236}">
                <a16:creationId xmlns:a16="http://schemas.microsoft.com/office/drawing/2014/main" id="{DD1EC2CB-4EEA-4843-8EAC-C6CA7970535F}"/>
              </a:ext>
            </a:extLst>
          </p:cNvPr>
          <p:cNvSpPr/>
          <p:nvPr/>
        </p:nvSpPr>
        <p:spPr>
          <a:xfrm>
            <a:off x="460808" y="2433120"/>
            <a:ext cx="4159920" cy="369332"/>
          </a:xfrm>
          <a:prstGeom prst="rect">
            <a:avLst/>
          </a:prstGeom>
        </p:spPr>
        <p:txBody>
          <a:bodyPr wrap="square">
            <a:spAutoFit/>
          </a:bodyPr>
          <a:lstStyle/>
          <a:p>
            <a:r>
              <a:rPr lang="en-US" dirty="0">
                <a:solidFill>
                  <a:schemeClr val="accent6"/>
                </a:solidFill>
                <a:latin typeface="Arial" panose="020B0604020202020204" pitchFamily="34" charset="0"/>
              </a:rPr>
              <a:t>Candidate 1</a:t>
            </a:r>
            <a:r>
              <a:rPr lang="en-US" dirty="0">
                <a:latin typeface="Arial" panose="020B0604020202020204" pitchFamily="34" charset="0"/>
              </a:rPr>
              <a:t>: I have a dog</a:t>
            </a:r>
          </a:p>
        </p:txBody>
      </p:sp>
      <p:sp>
        <p:nvSpPr>
          <p:cNvPr id="11" name="Rectangle 10">
            <a:extLst>
              <a:ext uri="{FF2B5EF4-FFF2-40B4-BE49-F238E27FC236}">
                <a16:creationId xmlns:a16="http://schemas.microsoft.com/office/drawing/2014/main" id="{E6085AF2-000D-4A33-AA28-9400E9FB36B1}"/>
              </a:ext>
            </a:extLst>
          </p:cNvPr>
          <p:cNvSpPr/>
          <p:nvPr/>
        </p:nvSpPr>
        <p:spPr>
          <a:xfrm>
            <a:off x="463063" y="2931886"/>
            <a:ext cx="2749471" cy="369332"/>
          </a:xfrm>
          <a:prstGeom prst="rect">
            <a:avLst/>
          </a:prstGeom>
        </p:spPr>
        <p:txBody>
          <a:bodyPr wrap="none">
            <a:spAutoFit/>
          </a:bodyPr>
          <a:lstStyle/>
          <a:p>
            <a:r>
              <a:rPr lang="en-US" dirty="0">
                <a:solidFill>
                  <a:schemeClr val="accent6"/>
                </a:solidFill>
                <a:latin typeface="Arial" panose="020B0604020202020204" pitchFamily="34" charset="0"/>
              </a:rPr>
              <a:t>Candidate 2</a:t>
            </a:r>
            <a:r>
              <a:rPr lang="en-US" dirty="0">
                <a:latin typeface="Arial" panose="020B0604020202020204" pitchFamily="34" charset="0"/>
              </a:rPr>
              <a:t>: I have a cat</a:t>
            </a:r>
          </a:p>
        </p:txBody>
      </p:sp>
      <mc:AlternateContent xmlns:mc="http://schemas.openxmlformats.org/markup-compatibility/2006" xmlns:a14="http://schemas.microsoft.com/office/drawing/2010/main">
        <mc:Choice Requires="a14">
          <p:sp>
            <p:nvSpPr>
              <p:cNvPr id="79" name="文本框 336">
                <a:extLst>
                  <a:ext uri="{FF2B5EF4-FFF2-40B4-BE49-F238E27FC236}">
                    <a16:creationId xmlns:a16="http://schemas.microsoft.com/office/drawing/2014/main" id="{6928A836-DE06-4EC1-99A5-00FB700A2B38}"/>
                  </a:ext>
                </a:extLst>
              </p:cNvPr>
              <p:cNvSpPr txBox="1"/>
              <p:nvPr/>
            </p:nvSpPr>
            <p:spPr>
              <a:xfrm>
                <a:off x="494713" y="1149847"/>
                <a:ext cx="3833421" cy="46262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𝑠𝑟𝑐</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𝛾</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𝜃</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𝐶</m:t>
                          </m:r>
                        </m:den>
                      </m:f>
                      <m:sSubSup>
                        <m:sSub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d>
                            <m:dPr>
                              <m:begChr m:val="‖"/>
                              <m:endChr m:val="‖"/>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e>
                          </m:d>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p>
                      </m:sSub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𝑍</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79" name="文本框 336">
                <a:extLst>
                  <a:ext uri="{FF2B5EF4-FFF2-40B4-BE49-F238E27FC236}">
                    <a16:creationId xmlns:a16="http://schemas.microsoft.com/office/drawing/2014/main" id="{6928A836-DE06-4EC1-99A5-00FB700A2B38}"/>
                  </a:ext>
                </a:extLst>
              </p:cNvPr>
              <p:cNvSpPr txBox="1">
                <a:spLocks noRot="1" noChangeAspect="1" noMove="1" noResize="1" noEditPoints="1" noAdjustHandles="1" noChangeArrowheads="1" noChangeShapeType="1" noTextEdit="1"/>
              </p:cNvSpPr>
              <p:nvPr/>
            </p:nvSpPr>
            <p:spPr>
              <a:xfrm>
                <a:off x="494713" y="1149847"/>
                <a:ext cx="3833421" cy="462627"/>
              </a:xfrm>
              <a:prstGeom prst="rect">
                <a:avLst/>
              </a:prstGeom>
              <a:blipFill>
                <a:blip r:embed="rId3"/>
                <a:stretch>
                  <a:fillRect/>
                </a:stretch>
              </a:blipFill>
            </p:spPr>
            <p:txBody>
              <a:bodyPr/>
              <a:lstStyle/>
              <a:p>
                <a:r>
                  <a:rPr lang="zh-CN" altLang="en-US">
                    <a:noFill/>
                  </a:rPr>
                  <a:t> </a:t>
                </a:r>
              </a:p>
            </p:txBody>
          </p:sp>
        </mc:Fallback>
      </mc:AlternateContent>
      <p:sp>
        <p:nvSpPr>
          <p:cNvPr id="12" name="TextBox 11">
            <a:extLst>
              <a:ext uri="{FF2B5EF4-FFF2-40B4-BE49-F238E27FC236}">
                <a16:creationId xmlns:a16="http://schemas.microsoft.com/office/drawing/2014/main" id="{4FA0A5D0-BFED-40FB-B38A-C8BCBD2E66F6}"/>
              </a:ext>
            </a:extLst>
          </p:cNvPr>
          <p:cNvSpPr txBox="1"/>
          <p:nvPr/>
        </p:nvSpPr>
        <p:spPr>
          <a:xfrm>
            <a:off x="309779" y="3811102"/>
            <a:ext cx="5548789" cy="369332"/>
          </a:xfrm>
          <a:prstGeom prst="rect">
            <a:avLst/>
          </a:prstGeom>
          <a:noFill/>
        </p:spPr>
        <p:txBody>
          <a:bodyPr wrap="square" rtlCol="0">
            <a:spAutoFit/>
          </a:bodyPr>
          <a:lstStyle/>
          <a:p>
            <a:r>
              <a:rPr lang="en-US" b="1" dirty="0">
                <a:solidFill>
                  <a:schemeClr val="accent6"/>
                </a:solidFill>
                <a:latin typeface="Times New Roman" panose="02020603050405020304" pitchFamily="18" charset="0"/>
                <a:cs typeface="Times New Roman" panose="02020603050405020304" pitchFamily="18" charset="0"/>
              </a:rPr>
              <a:t>Candidate 1 and 2 </a:t>
            </a:r>
            <a:r>
              <a:rPr lang="en-US" dirty="0">
                <a:latin typeface="Times New Roman" panose="02020603050405020304" pitchFamily="18" charset="0"/>
                <a:cs typeface="Times New Roman" panose="02020603050405020304" pitchFamily="18" charset="0"/>
              </a:rPr>
              <a:t>have same similarity with </a:t>
            </a:r>
            <a:r>
              <a:rPr lang="en-US" altLang="zh-CN" dirty="0">
                <a:solidFill>
                  <a:schemeClr val="accent1"/>
                </a:solidFill>
                <a:latin typeface="Arial" panose="020B0604020202020204" pitchFamily="34" charset="0"/>
              </a:rPr>
              <a:t>Source</a:t>
            </a:r>
            <a:r>
              <a:rPr lang="en-US" b="1" dirty="0">
                <a:solidFill>
                  <a:schemeClr val="accent1"/>
                </a:solidFill>
                <a:latin typeface="Times New Roman" panose="02020603050405020304" pitchFamily="18" charset="0"/>
                <a:cs typeface="Times New Roman" panose="02020603050405020304" pitchFamily="18" charset="0"/>
              </a:rPr>
              <a:t>.</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13" name="Cross 12">
            <a:extLst>
              <a:ext uri="{FF2B5EF4-FFF2-40B4-BE49-F238E27FC236}">
                <a16:creationId xmlns:a16="http://schemas.microsoft.com/office/drawing/2014/main" id="{D2A56CEF-BF50-4F67-8334-3C641B9CBE4D}"/>
              </a:ext>
            </a:extLst>
          </p:cNvPr>
          <p:cNvSpPr/>
          <p:nvPr/>
        </p:nvSpPr>
        <p:spPr>
          <a:xfrm rot="2795683">
            <a:off x="2838606" y="3525866"/>
            <a:ext cx="1151906" cy="1155837"/>
          </a:xfrm>
          <a:prstGeom prst="plus">
            <a:avLst>
              <a:gd name="adj" fmla="val 3835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50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66D3567-6245-4E60-897D-691D7F608AA7}"/>
              </a:ext>
            </a:extLst>
          </p:cNvPr>
          <p:cNvSpPr>
            <a:spLocks noGrp="1"/>
          </p:cNvSpPr>
          <p:nvPr>
            <p:ph type="title"/>
          </p:nvPr>
        </p:nvSpPr>
        <p:spPr>
          <a:xfrm>
            <a:off x="345057" y="165802"/>
            <a:ext cx="5391714" cy="515227"/>
          </a:xfrm>
        </p:spPr>
        <p:txBody>
          <a:bodyPr/>
          <a:lstStyle/>
          <a:p>
            <a:r>
              <a:rPr lang="en-US" altLang="ja-JP" dirty="0"/>
              <a:t>Proposed Method</a:t>
            </a:r>
            <a:endParaRPr lang="en-US" altLang="ja-JP" dirty="0">
              <a:solidFill>
                <a:schemeClr val="accent2"/>
              </a:solidFill>
            </a:endParaRPr>
          </a:p>
        </p:txBody>
      </p:sp>
      <mc:AlternateContent xmlns:mc="http://schemas.openxmlformats.org/markup-compatibility/2006" xmlns:a14="http://schemas.microsoft.com/office/drawing/2010/main">
        <mc:Choice Requires="a14">
          <p:sp>
            <p:nvSpPr>
              <p:cNvPr id="58" name="矩形 2">
                <a:extLst>
                  <a:ext uri="{FF2B5EF4-FFF2-40B4-BE49-F238E27FC236}">
                    <a16:creationId xmlns:a16="http://schemas.microsoft.com/office/drawing/2014/main" id="{C6A5E7EB-F170-47F1-A2B2-B0395A8D5F5B}"/>
                  </a:ext>
                </a:extLst>
              </p:cNvPr>
              <p:cNvSpPr/>
              <p:nvPr/>
            </p:nvSpPr>
            <p:spPr>
              <a:xfrm>
                <a:off x="301585" y="1134475"/>
                <a:ext cx="2746586"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=(1,</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i="1">
                          <a:latin typeface="Cambria Math" panose="02040503050406030204" pitchFamily="18" charset="0"/>
                        </a:rPr>
                        <m:t>,1,1)</m:t>
                      </m:r>
                    </m:oMath>
                  </m:oMathPara>
                </a14:m>
                <a:endParaRPr lang="en-US" altLang="zh-CN" sz="2400" dirty="0"/>
              </a:p>
              <a:p>
                <a:endParaRPr lang="en-US" altLang="zh-CN" sz="2400" dirty="0"/>
              </a:p>
              <a:p>
                <a:endParaRPr lang="zh-CN" altLang="en-US" sz="2400" dirty="0"/>
              </a:p>
            </p:txBody>
          </p:sp>
        </mc:Choice>
        <mc:Fallback xmlns="">
          <p:sp>
            <p:nvSpPr>
              <p:cNvPr id="58" name="矩形 2">
                <a:extLst>
                  <a:ext uri="{FF2B5EF4-FFF2-40B4-BE49-F238E27FC236}">
                    <a16:creationId xmlns:a16="http://schemas.microsoft.com/office/drawing/2014/main" id="{C6A5E7EB-F170-47F1-A2B2-B0395A8D5F5B}"/>
                  </a:ext>
                </a:extLst>
              </p:cNvPr>
              <p:cNvSpPr>
                <a:spLocks noRot="1" noChangeAspect="1" noMove="1" noResize="1" noEditPoints="1" noAdjustHandles="1" noChangeArrowheads="1" noChangeShapeType="1" noTextEdit="1"/>
              </p:cNvSpPr>
              <p:nvPr/>
            </p:nvSpPr>
            <p:spPr>
              <a:xfrm>
                <a:off x="301585" y="1134475"/>
                <a:ext cx="2746586" cy="12003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矩形 3">
                <a:extLst>
                  <a:ext uri="{FF2B5EF4-FFF2-40B4-BE49-F238E27FC236}">
                    <a16:creationId xmlns:a16="http://schemas.microsoft.com/office/drawing/2014/main" id="{91120A8B-83F7-4D4B-9923-1F810E8C52AA}"/>
                  </a:ext>
                </a:extLst>
              </p:cNvPr>
              <p:cNvSpPr/>
              <p:nvPr/>
            </p:nvSpPr>
            <p:spPr>
              <a:xfrm>
                <a:off x="1035307" y="3092763"/>
                <a:ext cx="292246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𝑞</m:t>
                              </m:r>
                            </m:e>
                          </m:acc>
                        </m:e>
                        <m:sub>
                          <m:r>
                            <a:rPr lang="en-US" altLang="zh-CN" sz="2400" i="1">
                              <a:latin typeface="Cambria Math" panose="02040503050406030204" pitchFamily="18" charset="0"/>
                            </a:rPr>
                            <m:t>2</m:t>
                          </m:r>
                        </m:sub>
                      </m:sSub>
                      <m:r>
                        <a:rPr lang="en-US" altLang="zh-CN" sz="2400" i="1">
                          <a:latin typeface="Cambria Math" panose="02040503050406030204" pitchFamily="18" charset="0"/>
                        </a:rPr>
                        <m:t>=(1,</m:t>
                      </m:r>
                      <m:r>
                        <a:rPr lang="en-US" altLang="zh-CN" sz="2400" b="0" i="0" smtClean="0">
                          <a:solidFill>
                            <a:schemeClr val="tx1"/>
                          </a:solidFill>
                          <a:latin typeface="Cambria Math" panose="02040503050406030204" pitchFamily="18" charset="0"/>
                        </a:rPr>
                        <m:t>1</m:t>
                      </m:r>
                      <m:r>
                        <a:rPr lang="en-US" altLang="zh-CN" sz="2400" i="1">
                          <a:latin typeface="Cambria Math" panose="02040503050406030204" pitchFamily="18" charset="0"/>
                        </a:rPr>
                        <m:t>,</m:t>
                      </m:r>
                      <m:r>
                        <a:rPr lang="en-US" altLang="zh-CN" sz="2400" b="1" i="0" smtClean="0">
                          <a:solidFill>
                            <a:schemeClr val="accent2"/>
                          </a:solidFill>
                          <a:latin typeface="Cambria Math" panose="02040503050406030204" pitchFamily="18" charset="0"/>
                        </a:rPr>
                        <m:t>𝟐</m:t>
                      </m:r>
                      <m:r>
                        <a:rPr lang="en-US" altLang="zh-CN" sz="2400" i="1">
                          <a:latin typeface="Cambria Math" panose="02040503050406030204" pitchFamily="18" charset="0"/>
                        </a:rPr>
                        <m:t>,</m:t>
                      </m:r>
                      <m:r>
                        <a:rPr lang="en-US" altLang="zh-CN" sz="2400" b="1" i="1" smtClean="0">
                          <a:solidFill>
                            <a:schemeClr val="accent2"/>
                          </a:solidFill>
                          <a:latin typeface="Cambria Math" panose="02040503050406030204" pitchFamily="18" charset="0"/>
                        </a:rPr>
                        <m:t>𝟏</m:t>
                      </m:r>
                      <m:r>
                        <a:rPr lang="en-US" altLang="zh-CN" sz="2400" i="1">
                          <a:latin typeface="Cambria Math" panose="02040503050406030204" pitchFamily="18" charset="0"/>
                        </a:rPr>
                        <m:t>,1,</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oMath>
                  </m:oMathPara>
                </a14:m>
                <a:endParaRPr lang="en-US" altLang="zh-CN" sz="2400" dirty="0"/>
              </a:p>
              <a:p>
                <a:endParaRPr lang="zh-CN" altLang="en-US" sz="2400" dirty="0"/>
              </a:p>
            </p:txBody>
          </p:sp>
        </mc:Choice>
        <mc:Fallback xmlns="">
          <p:sp>
            <p:nvSpPr>
              <p:cNvPr id="59" name="矩形 3">
                <a:extLst>
                  <a:ext uri="{FF2B5EF4-FFF2-40B4-BE49-F238E27FC236}">
                    <a16:creationId xmlns:a16="http://schemas.microsoft.com/office/drawing/2014/main" id="{91120A8B-83F7-4D4B-9923-1F810E8C52AA}"/>
                  </a:ext>
                </a:extLst>
              </p:cNvPr>
              <p:cNvSpPr>
                <a:spLocks noRot="1" noChangeAspect="1" noMove="1" noResize="1" noEditPoints="1" noAdjustHandles="1" noChangeArrowheads="1" noChangeShapeType="1" noTextEdit="1"/>
              </p:cNvSpPr>
              <p:nvPr/>
            </p:nvSpPr>
            <p:spPr>
              <a:xfrm>
                <a:off x="1035307" y="3092763"/>
                <a:ext cx="2922467" cy="8309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矩形 4">
                <a:extLst>
                  <a:ext uri="{FF2B5EF4-FFF2-40B4-BE49-F238E27FC236}">
                    <a16:creationId xmlns:a16="http://schemas.microsoft.com/office/drawing/2014/main" id="{887F1D23-278D-40CE-B158-923099A67B99}"/>
                  </a:ext>
                </a:extLst>
              </p:cNvPr>
              <p:cNvSpPr/>
              <p:nvPr/>
            </p:nvSpPr>
            <p:spPr>
              <a:xfrm>
                <a:off x="519290" y="3625993"/>
                <a:ext cx="4455579"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sz="2400" i="1" smtClean="0">
                              <a:latin typeface="Cambria Math" panose="02040503050406030204" pitchFamily="18" charset="0"/>
                            </a:rPr>
                          </m:ctrlPr>
                        </m:sSubPr>
                        <m:e>
                          <m:r>
                            <a:rPr lang="en-GB" altLang="zh-CN" sz="2400" i="1">
                              <a:latin typeface="Cambria Math" panose="02040503050406030204" pitchFamily="18" charset="0"/>
                            </a:rPr>
                            <m:t>𝑙𝑜𝑠𝑠</m:t>
                          </m:r>
                        </m:e>
                        <m:sub>
                          <m:r>
                            <a:rPr lang="en-GB" altLang="zh-CN" sz="2400" i="1">
                              <a:latin typeface="Cambria Math" panose="02040503050406030204" pitchFamily="18" charset="0"/>
                            </a:rPr>
                            <m:t>𝑠𝑟𝑐</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f>
                        <m:fPr>
                          <m:ctrlPr>
                            <a:rPr lang="en-GB" altLang="zh-CN" sz="2400" i="1">
                              <a:latin typeface="Cambria Math" panose="02040503050406030204" pitchFamily="18" charset="0"/>
                            </a:rPr>
                          </m:ctrlPr>
                        </m:fPr>
                        <m:num>
                          <m:r>
                            <a:rPr lang="en-GB" altLang="zh-CN" sz="2400" i="1">
                              <a:latin typeface="Cambria Math" panose="02040503050406030204" pitchFamily="18" charset="0"/>
                            </a:rPr>
                            <m:t>1</m:t>
                          </m:r>
                        </m:num>
                        <m:den>
                          <m:r>
                            <a:rPr lang="en-GB" altLang="zh-CN" sz="2400" i="1">
                              <a:latin typeface="Cambria Math" panose="02040503050406030204" pitchFamily="18" charset="0"/>
                            </a:rPr>
                            <m:t>𝐶</m:t>
                          </m:r>
                        </m:den>
                      </m:f>
                      <m:sSubSup>
                        <m:sSubSupPr>
                          <m:ctrlPr>
                            <a:rPr lang="en-GB" altLang="zh-CN" sz="2400" i="1">
                              <a:latin typeface="Cambria Math" panose="02040503050406030204" pitchFamily="18" charset="0"/>
                            </a:rPr>
                          </m:ctrlPr>
                        </m:sSubSupPr>
                        <m:e>
                          <m:d>
                            <m:dPr>
                              <m:begChr m:val="‖"/>
                              <m:endChr m:val="‖"/>
                              <m:ctrlPr>
                                <a:rPr lang="en-GB"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𝑞</m:t>
                                      </m:r>
                                    </m:e>
                                  </m:acc>
                                </m:e>
                                <m:sub>
                                  <m:r>
                                    <a:rPr lang="en-US" altLang="zh-CN" sz="2400" i="1">
                                      <a:latin typeface="Cambria Math" panose="02040503050406030204" pitchFamily="18" charset="0"/>
                                    </a:rPr>
                                    <m:t>1</m:t>
                                  </m:r>
                                </m:sub>
                              </m:sSub>
                              <m:r>
                                <a:rPr lang="en-GB" altLang="zh-CN" sz="2400" i="1">
                                  <a:latin typeface="Cambria Math" panose="02040503050406030204" pitchFamily="18" charset="0"/>
                                </a:rPr>
                                <m:t>−</m:t>
                              </m:r>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e>
                          </m:d>
                        </m:e>
                        <m:sub>
                          <m:r>
                            <a:rPr lang="en-GB" altLang="zh-CN" sz="2400" i="1">
                              <a:latin typeface="Cambria Math" panose="02040503050406030204" pitchFamily="18" charset="0"/>
                            </a:rPr>
                            <m:t>2</m:t>
                          </m:r>
                        </m:sub>
                        <m:sup>
                          <m:r>
                            <a:rPr lang="en-GB" altLang="zh-CN" sz="2400" i="1">
                              <a:latin typeface="Cambria Math" panose="02040503050406030204" pitchFamily="18" charset="0"/>
                            </a:rPr>
                            <m:t>2</m:t>
                          </m:r>
                        </m:sup>
                      </m:sSubSup>
                      <m:r>
                        <a:rPr lang="en-GB" altLang="zh-CN" sz="2400" i="1">
                          <a:latin typeface="Cambria Math" panose="02040503050406030204" pitchFamily="18" charset="0"/>
                        </a:rPr>
                        <m:t>+</m:t>
                      </m:r>
                      <m:r>
                        <m:rPr>
                          <m:sty m:val="p"/>
                        </m:rPr>
                        <a:rPr lang="en-GB" altLang="zh-CN" sz="2400">
                          <a:latin typeface="Cambria Math" panose="02040503050406030204" pitchFamily="18" charset="0"/>
                        </a:rPr>
                        <m:t>log</m:t>
                      </m:r>
                      <m:r>
                        <a:rPr lang="en-GB" altLang="zh-CN" sz="2400" i="1">
                          <a:latin typeface="Cambria Math" panose="02040503050406030204" pitchFamily="18" charset="0"/>
                        </a:rPr>
                        <m:t>⁡(</m:t>
                      </m:r>
                      <m:r>
                        <a:rPr lang="en-GB" altLang="zh-CN" sz="2400" i="1">
                          <a:latin typeface="Cambria Math" panose="02040503050406030204" pitchFamily="18" charset="0"/>
                        </a:rPr>
                        <m:t>𝑍</m:t>
                      </m:r>
                      <m:r>
                        <a:rPr lang="en-GB" altLang="zh-CN" sz="2400" i="1">
                          <a:latin typeface="Cambria Math" panose="02040503050406030204" pitchFamily="18" charset="0"/>
                        </a:rPr>
                        <m:t>)</m:t>
                      </m:r>
                    </m:oMath>
                  </m:oMathPara>
                </a14:m>
                <a:endParaRPr lang="zh-CN" altLang="en-US" sz="2400" dirty="0"/>
              </a:p>
            </p:txBody>
          </p:sp>
        </mc:Choice>
        <mc:Fallback xmlns="">
          <p:sp>
            <p:nvSpPr>
              <p:cNvPr id="60" name="矩形 4">
                <a:extLst>
                  <a:ext uri="{FF2B5EF4-FFF2-40B4-BE49-F238E27FC236}">
                    <a16:creationId xmlns:a16="http://schemas.microsoft.com/office/drawing/2014/main" id="{887F1D23-278D-40CE-B158-923099A67B99}"/>
                  </a:ext>
                </a:extLst>
              </p:cNvPr>
              <p:cNvSpPr>
                <a:spLocks noRot="1" noChangeAspect="1" noMove="1" noResize="1" noEditPoints="1" noAdjustHandles="1" noChangeArrowheads="1" noChangeShapeType="1" noTextEdit="1"/>
              </p:cNvSpPr>
              <p:nvPr/>
            </p:nvSpPr>
            <p:spPr>
              <a:xfrm>
                <a:off x="519290" y="3625993"/>
                <a:ext cx="4455579" cy="7861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矩形 5">
                <a:extLst>
                  <a:ext uri="{FF2B5EF4-FFF2-40B4-BE49-F238E27FC236}">
                    <a16:creationId xmlns:a16="http://schemas.microsoft.com/office/drawing/2014/main" id="{AFEB1329-C8DB-4004-B58C-098092364C8F}"/>
                  </a:ext>
                </a:extLst>
              </p:cNvPr>
              <p:cNvSpPr/>
              <p:nvPr/>
            </p:nvSpPr>
            <p:spPr>
              <a:xfrm>
                <a:off x="521824" y="4430875"/>
                <a:ext cx="4462697"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sz="2400" i="1" smtClean="0">
                              <a:latin typeface="Cambria Math" panose="02040503050406030204" pitchFamily="18" charset="0"/>
                            </a:rPr>
                          </m:ctrlPr>
                        </m:sSubPr>
                        <m:e>
                          <m:r>
                            <a:rPr lang="en-GB" altLang="zh-CN" sz="2400" i="1">
                              <a:latin typeface="Cambria Math" panose="02040503050406030204" pitchFamily="18" charset="0"/>
                            </a:rPr>
                            <m:t>𝑙𝑜𝑠𝑠</m:t>
                          </m:r>
                        </m:e>
                        <m:sub>
                          <m:r>
                            <a:rPr lang="en-GB" altLang="zh-CN" sz="2400" i="1">
                              <a:latin typeface="Cambria Math" panose="02040503050406030204" pitchFamily="18" charset="0"/>
                            </a:rPr>
                            <m:t>𝑠𝑟𝑐</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f>
                        <m:fPr>
                          <m:ctrlPr>
                            <a:rPr lang="en-GB" altLang="zh-CN" sz="2400" i="1">
                              <a:latin typeface="Cambria Math" panose="02040503050406030204" pitchFamily="18" charset="0"/>
                            </a:rPr>
                          </m:ctrlPr>
                        </m:fPr>
                        <m:num>
                          <m:r>
                            <a:rPr lang="en-GB" altLang="zh-CN" sz="2400" i="1">
                              <a:latin typeface="Cambria Math" panose="02040503050406030204" pitchFamily="18" charset="0"/>
                            </a:rPr>
                            <m:t>1</m:t>
                          </m:r>
                        </m:num>
                        <m:den>
                          <m:r>
                            <a:rPr lang="en-GB" altLang="zh-CN" sz="2400" i="1">
                              <a:latin typeface="Cambria Math" panose="02040503050406030204" pitchFamily="18" charset="0"/>
                            </a:rPr>
                            <m:t>𝐶</m:t>
                          </m:r>
                        </m:den>
                      </m:f>
                      <m:sSubSup>
                        <m:sSubSupPr>
                          <m:ctrlPr>
                            <a:rPr lang="en-GB" altLang="zh-CN" sz="2400" i="1">
                              <a:latin typeface="Cambria Math" panose="02040503050406030204" pitchFamily="18" charset="0"/>
                            </a:rPr>
                          </m:ctrlPr>
                        </m:sSubSupPr>
                        <m:e>
                          <m:d>
                            <m:dPr>
                              <m:begChr m:val="‖"/>
                              <m:endChr m:val="‖"/>
                              <m:ctrlPr>
                                <a:rPr lang="en-GB"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𝑞</m:t>
                                      </m:r>
                                    </m:e>
                                  </m:acc>
                                </m:e>
                                <m:sub>
                                  <m:r>
                                    <a:rPr lang="en-US" altLang="zh-CN" sz="2400" b="0" i="1" smtClean="0">
                                      <a:latin typeface="Cambria Math" panose="02040503050406030204" pitchFamily="18" charset="0"/>
                                    </a:rPr>
                                    <m:t>2</m:t>
                                  </m:r>
                                </m:sub>
                              </m:sSub>
                              <m:r>
                                <a:rPr lang="en-GB" altLang="zh-CN" sz="2400" i="1">
                                  <a:latin typeface="Cambria Math" panose="02040503050406030204" pitchFamily="18" charset="0"/>
                                </a:rPr>
                                <m:t>−</m:t>
                              </m:r>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e>
                          </m:d>
                        </m:e>
                        <m:sub>
                          <m:r>
                            <a:rPr lang="en-GB" altLang="zh-CN" sz="2400" i="1">
                              <a:latin typeface="Cambria Math" panose="02040503050406030204" pitchFamily="18" charset="0"/>
                            </a:rPr>
                            <m:t>2</m:t>
                          </m:r>
                        </m:sub>
                        <m:sup>
                          <m:r>
                            <a:rPr lang="en-GB" altLang="zh-CN" sz="2400" i="1">
                              <a:latin typeface="Cambria Math" panose="02040503050406030204" pitchFamily="18" charset="0"/>
                            </a:rPr>
                            <m:t>2</m:t>
                          </m:r>
                        </m:sup>
                      </m:sSubSup>
                      <m:r>
                        <a:rPr lang="en-GB" altLang="zh-CN" sz="2400" i="1">
                          <a:latin typeface="Cambria Math" panose="02040503050406030204" pitchFamily="18" charset="0"/>
                        </a:rPr>
                        <m:t>+</m:t>
                      </m:r>
                      <m:r>
                        <m:rPr>
                          <m:sty m:val="p"/>
                        </m:rPr>
                        <a:rPr lang="en-GB" altLang="zh-CN" sz="2400">
                          <a:latin typeface="Cambria Math" panose="02040503050406030204" pitchFamily="18" charset="0"/>
                        </a:rPr>
                        <m:t>log</m:t>
                      </m:r>
                      <m:r>
                        <a:rPr lang="en-GB" altLang="zh-CN" sz="2400" i="1">
                          <a:latin typeface="Cambria Math" panose="02040503050406030204" pitchFamily="18" charset="0"/>
                        </a:rPr>
                        <m:t>⁡(</m:t>
                      </m:r>
                      <m:r>
                        <a:rPr lang="en-GB" altLang="zh-CN" sz="2400" i="1">
                          <a:latin typeface="Cambria Math" panose="02040503050406030204" pitchFamily="18" charset="0"/>
                        </a:rPr>
                        <m:t>𝑍</m:t>
                      </m:r>
                      <m:r>
                        <a:rPr lang="en-GB" altLang="zh-CN" sz="2400" i="1">
                          <a:latin typeface="Cambria Math" panose="02040503050406030204" pitchFamily="18" charset="0"/>
                        </a:rPr>
                        <m:t>)</m:t>
                      </m:r>
                    </m:oMath>
                  </m:oMathPara>
                </a14:m>
                <a:endParaRPr lang="zh-CN" altLang="en-US" sz="2400" dirty="0"/>
              </a:p>
            </p:txBody>
          </p:sp>
        </mc:Choice>
        <mc:Fallback xmlns="">
          <p:sp>
            <p:nvSpPr>
              <p:cNvPr id="61" name="矩形 5">
                <a:extLst>
                  <a:ext uri="{FF2B5EF4-FFF2-40B4-BE49-F238E27FC236}">
                    <a16:creationId xmlns:a16="http://schemas.microsoft.com/office/drawing/2014/main" id="{AFEB1329-C8DB-4004-B58C-098092364C8F}"/>
                  </a:ext>
                </a:extLst>
              </p:cNvPr>
              <p:cNvSpPr>
                <a:spLocks noRot="1" noChangeAspect="1" noMove="1" noResize="1" noEditPoints="1" noAdjustHandles="1" noChangeArrowheads="1" noChangeShapeType="1" noTextEdit="1"/>
              </p:cNvSpPr>
              <p:nvPr/>
            </p:nvSpPr>
            <p:spPr>
              <a:xfrm>
                <a:off x="521824" y="4430875"/>
                <a:ext cx="4462697" cy="7861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矩形 6">
                <a:extLst>
                  <a:ext uri="{FF2B5EF4-FFF2-40B4-BE49-F238E27FC236}">
                    <a16:creationId xmlns:a16="http://schemas.microsoft.com/office/drawing/2014/main" id="{7A25326E-F7F9-4454-8CAB-576DD80F42EC}"/>
                  </a:ext>
                </a:extLst>
              </p:cNvPr>
              <p:cNvSpPr/>
              <p:nvPr/>
            </p:nvSpPr>
            <p:spPr>
              <a:xfrm>
                <a:off x="1095837" y="2482313"/>
                <a:ext cx="28014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𝑞</m:t>
                              </m:r>
                            </m:e>
                          </m:acc>
                        </m:e>
                        <m:sub>
                          <m:r>
                            <a:rPr lang="en-US" altLang="zh-CN" sz="2400" i="1">
                              <a:latin typeface="Cambria Math" panose="02040503050406030204" pitchFamily="18" charset="0"/>
                            </a:rPr>
                            <m:t>1</m:t>
                          </m:r>
                        </m:sub>
                      </m:sSub>
                      <m:r>
                        <a:rPr lang="en-US" altLang="zh-CN" sz="2400" i="1">
                          <a:latin typeface="Cambria Math" panose="02040503050406030204" pitchFamily="18" charset="0"/>
                        </a:rPr>
                        <m:t>=(1,</m:t>
                      </m:r>
                      <m:r>
                        <a:rPr lang="en-US" altLang="zh-CN" sz="2400" b="0" i="0" smtClean="0">
                          <a:solidFill>
                            <a:schemeClr val="tx1"/>
                          </a:solidFill>
                          <a:latin typeface="Cambria Math" panose="02040503050406030204" pitchFamily="18" charset="0"/>
                        </a:rPr>
                        <m:t>1</m:t>
                      </m:r>
                      <m:r>
                        <a:rPr lang="en-US" altLang="zh-CN" sz="2400" i="1">
                          <a:latin typeface="Cambria Math" panose="02040503050406030204" pitchFamily="18" charset="0"/>
                        </a:rPr>
                        <m:t>,</m:t>
                      </m:r>
                      <m:r>
                        <a:rPr lang="en-US" altLang="zh-CN" sz="2400" b="1" i="0" smtClean="0">
                          <a:solidFill>
                            <a:schemeClr val="accent2"/>
                          </a:solidFill>
                          <a:latin typeface="Cambria Math" panose="02040503050406030204" pitchFamily="18" charset="0"/>
                        </a:rPr>
                        <m:t>𝟏</m:t>
                      </m:r>
                      <m:r>
                        <a:rPr lang="en-US" altLang="zh-CN" sz="2400" b="1" i="0">
                          <a:solidFill>
                            <a:schemeClr val="accent2"/>
                          </a:solidFill>
                          <a:latin typeface="Cambria Math" panose="02040503050406030204" pitchFamily="18" charset="0"/>
                        </a:rPr>
                        <m:t>,</m:t>
                      </m:r>
                      <m:r>
                        <a:rPr lang="en-US" altLang="zh-CN" sz="2400" b="1" i="0">
                          <a:solidFill>
                            <a:schemeClr val="accent2"/>
                          </a:solidFill>
                          <a:latin typeface="Cambria Math" panose="02040503050406030204" pitchFamily="18" charset="0"/>
                        </a:rPr>
                        <m:t>𝟐</m:t>
                      </m:r>
                      <m:r>
                        <a:rPr lang="en-US" altLang="zh-CN" sz="2400" i="1">
                          <a:latin typeface="Cambria Math" panose="02040503050406030204" pitchFamily="18" charset="0"/>
                        </a:rPr>
                        <m:t>,1,</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oMath>
                  </m:oMathPara>
                </a14:m>
                <a:endParaRPr lang="en-US" altLang="zh-CN" sz="2400" dirty="0"/>
              </a:p>
            </p:txBody>
          </p:sp>
        </mc:Choice>
        <mc:Fallback xmlns="">
          <p:sp>
            <p:nvSpPr>
              <p:cNvPr id="62" name="矩形 6">
                <a:extLst>
                  <a:ext uri="{FF2B5EF4-FFF2-40B4-BE49-F238E27FC236}">
                    <a16:creationId xmlns:a16="http://schemas.microsoft.com/office/drawing/2014/main" id="{7A25326E-F7F9-4454-8CAB-576DD80F42EC}"/>
                  </a:ext>
                </a:extLst>
              </p:cNvPr>
              <p:cNvSpPr>
                <a:spLocks noRot="1" noChangeAspect="1" noMove="1" noResize="1" noEditPoints="1" noAdjustHandles="1" noChangeArrowheads="1" noChangeShapeType="1" noTextEdit="1"/>
              </p:cNvSpPr>
              <p:nvPr/>
            </p:nvSpPr>
            <p:spPr>
              <a:xfrm>
                <a:off x="1095837" y="2482313"/>
                <a:ext cx="2801408" cy="461665"/>
              </a:xfrm>
              <a:prstGeom prst="rect">
                <a:avLst/>
              </a:prstGeom>
              <a:blipFill>
                <a:blip r:embed="rId7"/>
                <a:stretch>
                  <a:fillRect b="-17105"/>
                </a:stretch>
              </a:blipFill>
            </p:spPr>
            <p:txBody>
              <a:bodyPr/>
              <a:lstStyle/>
              <a:p>
                <a:r>
                  <a:rPr lang="en-US">
                    <a:noFill/>
                  </a:rPr>
                  <a:t> </a:t>
                </a:r>
              </a:p>
            </p:txBody>
          </p:sp>
        </mc:Fallback>
      </mc:AlternateContent>
      <p:sp>
        <p:nvSpPr>
          <p:cNvPr id="67" name="矩形 17">
            <a:extLst>
              <a:ext uri="{FF2B5EF4-FFF2-40B4-BE49-F238E27FC236}">
                <a16:creationId xmlns:a16="http://schemas.microsoft.com/office/drawing/2014/main" id="{B8A4E8FF-D29F-46D6-9618-171522593556}"/>
              </a:ext>
            </a:extLst>
          </p:cNvPr>
          <p:cNvSpPr/>
          <p:nvPr/>
        </p:nvSpPr>
        <p:spPr>
          <a:xfrm>
            <a:off x="242279" y="950445"/>
            <a:ext cx="5401991" cy="4898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18">
            <a:extLst>
              <a:ext uri="{FF2B5EF4-FFF2-40B4-BE49-F238E27FC236}">
                <a16:creationId xmlns:a16="http://schemas.microsoft.com/office/drawing/2014/main" id="{3C9B19CB-10AA-40FB-ADE4-16467D25F73C}"/>
              </a:ext>
            </a:extLst>
          </p:cNvPr>
          <p:cNvSpPr/>
          <p:nvPr/>
        </p:nvSpPr>
        <p:spPr>
          <a:xfrm>
            <a:off x="6025101" y="963147"/>
            <a:ext cx="5770083" cy="488554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グループ化 1">
            <a:extLst>
              <a:ext uri="{FF2B5EF4-FFF2-40B4-BE49-F238E27FC236}">
                <a16:creationId xmlns:a16="http://schemas.microsoft.com/office/drawing/2014/main" id="{4D5AB9D9-A07F-46A0-86E3-8826D491F1D4}"/>
              </a:ext>
            </a:extLst>
          </p:cNvPr>
          <p:cNvGrpSpPr/>
          <p:nvPr/>
        </p:nvGrpSpPr>
        <p:grpSpPr>
          <a:xfrm>
            <a:off x="2713137" y="5842341"/>
            <a:ext cx="6152206" cy="743781"/>
            <a:chOff x="2713137" y="5842341"/>
            <a:chExt cx="6152206" cy="743781"/>
          </a:xfrm>
        </p:grpSpPr>
        <mc:AlternateContent xmlns:mc="http://schemas.openxmlformats.org/markup-compatibility/2006" xmlns:a14="http://schemas.microsoft.com/office/drawing/2010/main">
          <mc:Choice Requires="a14">
            <p:sp>
              <p:nvSpPr>
                <p:cNvPr id="57" name="文本框 1">
                  <a:extLst>
                    <a:ext uri="{FF2B5EF4-FFF2-40B4-BE49-F238E27FC236}">
                      <a16:creationId xmlns:a16="http://schemas.microsoft.com/office/drawing/2014/main" id="{0CF3B9AE-9225-4C16-85DE-D51569362360}"/>
                    </a:ext>
                  </a:extLst>
                </p:cNvPr>
                <p:cNvSpPr txBox="1"/>
                <p:nvPr/>
              </p:nvSpPr>
              <p:spPr>
                <a:xfrm>
                  <a:off x="2713137" y="6124457"/>
                  <a:ext cx="5729710"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Compute semantic relation between </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𝑥</m:t>
                          </m:r>
                        </m:e>
                      </m:acc>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𝑞</m:t>
                          </m:r>
                        </m:e>
                      </m:acc>
                    </m:oMath>
                  </a14:m>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57" name="文本框 1">
                  <a:extLst>
                    <a:ext uri="{FF2B5EF4-FFF2-40B4-BE49-F238E27FC236}">
                      <a16:creationId xmlns:a16="http://schemas.microsoft.com/office/drawing/2014/main" id="{0CF3B9AE-9225-4C16-85DE-D51569362360}"/>
                    </a:ext>
                  </a:extLst>
                </p:cNvPr>
                <p:cNvSpPr txBox="1">
                  <a:spLocks noRot="1" noChangeAspect="1" noMove="1" noResize="1" noEditPoints="1" noAdjustHandles="1" noChangeArrowheads="1" noChangeShapeType="1" noTextEdit="1"/>
                </p:cNvSpPr>
                <p:nvPr/>
              </p:nvSpPr>
              <p:spPr>
                <a:xfrm>
                  <a:off x="2713137" y="6124457"/>
                  <a:ext cx="5729710" cy="461665"/>
                </a:xfrm>
                <a:prstGeom prst="rect">
                  <a:avLst/>
                </a:prstGeom>
                <a:blipFill>
                  <a:blip r:embed="rId8"/>
                  <a:stretch>
                    <a:fillRect l="-1596" t="-10667" r="-2979" b="-30667"/>
                  </a:stretch>
                </a:blipFill>
              </p:spPr>
              <p:txBody>
                <a:bodyPr/>
                <a:lstStyle/>
                <a:p>
                  <a:r>
                    <a:rPr lang="en-US">
                      <a:noFill/>
                    </a:rPr>
                    <a:t> </a:t>
                  </a:r>
                </a:p>
              </p:txBody>
            </p:sp>
          </mc:Fallback>
        </mc:AlternateContent>
        <p:cxnSp>
          <p:nvCxnSpPr>
            <p:cNvPr id="69" name="连接符: 曲线 20">
              <a:extLst>
                <a:ext uri="{FF2B5EF4-FFF2-40B4-BE49-F238E27FC236}">
                  <a16:creationId xmlns:a16="http://schemas.microsoft.com/office/drawing/2014/main" id="{1A021FFD-D8EE-452F-AAE6-2CBE81AE5A85}"/>
                </a:ext>
              </a:extLst>
            </p:cNvPr>
            <p:cNvCxnSpPr>
              <a:cxnSpLocks/>
            </p:cNvCxnSpPr>
            <p:nvPr/>
          </p:nvCxnSpPr>
          <p:spPr>
            <a:xfrm rot="16200000" flipH="1">
              <a:off x="5875559" y="2865257"/>
              <a:ext cx="12700" cy="5966868"/>
            </a:xfrm>
            <a:prstGeom prst="curvedConnector3">
              <a:avLst>
                <a:gd name="adj1" fmla="val 246977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组合 23">
            <a:extLst>
              <a:ext uri="{FF2B5EF4-FFF2-40B4-BE49-F238E27FC236}">
                <a16:creationId xmlns:a16="http://schemas.microsoft.com/office/drawing/2014/main" id="{8ED2BE2E-198E-4D74-8CC8-8CF2B0BCBECC}"/>
              </a:ext>
            </a:extLst>
          </p:cNvPr>
          <p:cNvGrpSpPr/>
          <p:nvPr/>
        </p:nvGrpSpPr>
        <p:grpSpPr>
          <a:xfrm>
            <a:off x="6315245" y="1280794"/>
            <a:ext cx="1251955" cy="276999"/>
            <a:chOff x="5425675" y="5650344"/>
            <a:chExt cx="1251955" cy="276999"/>
          </a:xfrm>
        </p:grpSpPr>
        <mc:AlternateContent xmlns:mc="http://schemas.openxmlformats.org/markup-compatibility/2006" xmlns:a14="http://schemas.microsoft.com/office/drawing/2010/main">
          <mc:Choice Requires="a14">
            <p:sp>
              <p:nvSpPr>
                <p:cNvPr id="97" name="文本框 24">
                  <a:extLst>
                    <a:ext uri="{FF2B5EF4-FFF2-40B4-BE49-F238E27FC236}">
                      <a16:creationId xmlns:a16="http://schemas.microsoft.com/office/drawing/2014/main" id="{A015DF7D-EDE2-467C-9B8E-EB4B12184FBA}"/>
                    </a:ext>
                  </a:extLst>
                </p:cNvPr>
                <p:cNvSpPr txBox="1"/>
                <p:nvPr/>
              </p:nvSpPr>
              <p:spPr>
                <a:xfrm>
                  <a:off x="5425675" y="5650344"/>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oMath>
                    </m:oMathPara>
                  </a14:m>
                  <a:endParaRPr lang="zh-CN" altLang="en-US" dirty="0"/>
                </a:p>
              </p:txBody>
            </p:sp>
          </mc:Choice>
          <mc:Fallback xmlns="">
            <p:sp>
              <p:nvSpPr>
                <p:cNvPr id="97" name="文本框 24">
                  <a:extLst>
                    <a:ext uri="{FF2B5EF4-FFF2-40B4-BE49-F238E27FC236}">
                      <a16:creationId xmlns:a16="http://schemas.microsoft.com/office/drawing/2014/main" id="{A015DF7D-EDE2-467C-9B8E-EB4B12184FBA}"/>
                    </a:ext>
                  </a:extLst>
                </p:cNvPr>
                <p:cNvSpPr txBox="1">
                  <a:spLocks noRot="1" noChangeAspect="1" noMove="1" noResize="1" noEditPoints="1" noAdjustHandles="1" noChangeArrowheads="1" noChangeShapeType="1" noTextEdit="1"/>
                </p:cNvSpPr>
                <p:nvPr/>
              </p:nvSpPr>
              <p:spPr>
                <a:xfrm>
                  <a:off x="5425675" y="5650344"/>
                  <a:ext cx="192938" cy="276999"/>
                </a:xfrm>
                <a:prstGeom prst="rect">
                  <a:avLst/>
                </a:prstGeom>
                <a:blipFill>
                  <a:blip r:embed="rId9"/>
                  <a:stretch>
                    <a:fillRect l="-16129" r="-12903"/>
                  </a:stretch>
                </a:blipFill>
              </p:spPr>
              <p:txBody>
                <a:bodyPr/>
                <a:lstStyle/>
                <a:p>
                  <a:r>
                    <a:rPr lang="ja-JP" altLang="en-US">
                      <a:noFill/>
                    </a:rPr>
                    <a:t> </a:t>
                  </a:r>
                </a:p>
              </p:txBody>
            </p:sp>
          </mc:Fallback>
        </mc:AlternateContent>
        <p:grpSp>
          <p:nvGrpSpPr>
            <p:cNvPr id="98" name="组合 25">
              <a:extLst>
                <a:ext uri="{FF2B5EF4-FFF2-40B4-BE49-F238E27FC236}">
                  <a16:creationId xmlns:a16="http://schemas.microsoft.com/office/drawing/2014/main" id="{4C071EA6-EF34-4621-AFFC-EC5880B67109}"/>
                </a:ext>
              </a:extLst>
            </p:cNvPr>
            <p:cNvGrpSpPr/>
            <p:nvPr/>
          </p:nvGrpSpPr>
          <p:grpSpPr>
            <a:xfrm>
              <a:off x="5656905" y="5673427"/>
              <a:ext cx="1020725" cy="213246"/>
              <a:chOff x="4146698" y="2062714"/>
              <a:chExt cx="1020725" cy="213246"/>
            </a:xfrm>
          </p:grpSpPr>
          <p:sp>
            <p:nvSpPr>
              <p:cNvPr id="99" name="矩形 26">
                <a:extLst>
                  <a:ext uri="{FF2B5EF4-FFF2-40B4-BE49-F238E27FC236}">
                    <a16:creationId xmlns:a16="http://schemas.microsoft.com/office/drawing/2014/main" id="{C85AF134-5380-47BA-AA7C-FBE94C00E4AF}"/>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27">
                <a:extLst>
                  <a:ext uri="{FF2B5EF4-FFF2-40B4-BE49-F238E27FC236}">
                    <a16:creationId xmlns:a16="http://schemas.microsoft.com/office/drawing/2014/main" id="{B6D8DF93-B18E-4248-93AC-DC609FF45AB9}"/>
                  </a:ext>
                </a:extLst>
              </p:cNvPr>
              <p:cNvSpPr/>
              <p:nvPr/>
            </p:nvSpPr>
            <p:spPr>
              <a:xfrm>
                <a:off x="4250215"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28">
                <a:extLst>
                  <a:ext uri="{FF2B5EF4-FFF2-40B4-BE49-F238E27FC236}">
                    <a16:creationId xmlns:a16="http://schemas.microsoft.com/office/drawing/2014/main" id="{C3BD368E-4AF1-4DAF-8200-83D575553454}"/>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29">
                <a:extLst>
                  <a:ext uri="{FF2B5EF4-FFF2-40B4-BE49-F238E27FC236}">
                    <a16:creationId xmlns:a16="http://schemas.microsoft.com/office/drawing/2014/main" id="{B9A02E38-A966-4781-BD37-0522FD8E1A6C}"/>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30">
                <a:extLst>
                  <a:ext uri="{FF2B5EF4-FFF2-40B4-BE49-F238E27FC236}">
                    <a16:creationId xmlns:a16="http://schemas.microsoft.com/office/drawing/2014/main" id="{8321C6BF-2487-4972-9CCA-A8808F344DAE}"/>
                  </a:ext>
                </a:extLst>
              </p:cNvPr>
              <p:cNvSpPr/>
              <p:nvPr/>
            </p:nvSpPr>
            <p:spPr>
              <a:xfrm>
                <a:off x="4457249"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31">
                <a:extLst>
                  <a:ext uri="{FF2B5EF4-FFF2-40B4-BE49-F238E27FC236}">
                    <a16:creationId xmlns:a16="http://schemas.microsoft.com/office/drawing/2014/main" id="{14092D05-9FD4-4976-A6B3-A8B2DFE6A0FB}"/>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32">
                <a:extLst>
                  <a:ext uri="{FF2B5EF4-FFF2-40B4-BE49-F238E27FC236}">
                    <a16:creationId xmlns:a16="http://schemas.microsoft.com/office/drawing/2014/main" id="{4E2A66A4-C53C-46C5-A354-83B51E55B6DD}"/>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33">
                <a:extLst>
                  <a:ext uri="{FF2B5EF4-FFF2-40B4-BE49-F238E27FC236}">
                    <a16:creationId xmlns:a16="http://schemas.microsoft.com/office/drawing/2014/main" id="{4809AE61-BB72-4345-8B8B-3576352205D0}"/>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34">
                <a:extLst>
                  <a:ext uri="{FF2B5EF4-FFF2-40B4-BE49-F238E27FC236}">
                    <a16:creationId xmlns:a16="http://schemas.microsoft.com/office/drawing/2014/main" id="{39D8628E-1E76-49DB-9070-AFD051BEDD74}"/>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35">
                <a:extLst>
                  <a:ext uri="{FF2B5EF4-FFF2-40B4-BE49-F238E27FC236}">
                    <a16:creationId xmlns:a16="http://schemas.microsoft.com/office/drawing/2014/main" id="{333EBFA3-2100-427A-92BB-5774777EEDE4}"/>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 name="グループ化 7">
            <a:extLst>
              <a:ext uri="{FF2B5EF4-FFF2-40B4-BE49-F238E27FC236}">
                <a16:creationId xmlns:a16="http://schemas.microsoft.com/office/drawing/2014/main" id="{9A198333-B8E0-4AD4-8956-EEE35E2A087D}"/>
              </a:ext>
            </a:extLst>
          </p:cNvPr>
          <p:cNvGrpSpPr/>
          <p:nvPr/>
        </p:nvGrpSpPr>
        <p:grpSpPr>
          <a:xfrm>
            <a:off x="6198531" y="2984111"/>
            <a:ext cx="5420065" cy="1588283"/>
            <a:chOff x="6665330" y="2592072"/>
            <a:chExt cx="5178031" cy="1588283"/>
          </a:xfrm>
        </p:grpSpPr>
        <mc:AlternateContent xmlns:mc="http://schemas.openxmlformats.org/markup-compatibility/2006" xmlns:a14="http://schemas.microsoft.com/office/drawing/2010/main">
          <mc:Choice Requires="a14">
            <p:sp>
              <p:nvSpPr>
                <p:cNvPr id="73" name="矩形 37">
                  <a:extLst>
                    <a:ext uri="{FF2B5EF4-FFF2-40B4-BE49-F238E27FC236}">
                      <a16:creationId xmlns:a16="http://schemas.microsoft.com/office/drawing/2014/main" id="{54499944-6C23-4C21-BB34-6001F2BE6526}"/>
                    </a:ext>
                  </a:extLst>
                </p:cNvPr>
                <p:cNvSpPr/>
                <p:nvPr/>
              </p:nvSpPr>
              <p:spPr>
                <a:xfrm>
                  <a:off x="7007984" y="2592072"/>
                  <a:ext cx="1187116"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RNN </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e>
                        <m:sub>
                          <m:r>
                            <a:rPr lang="en-US" altLang="zh-CN" b="0" i="1" smtClean="0">
                              <a:latin typeface="Cambria Math" panose="02040503050406030204" pitchFamily="18" charset="0"/>
                            </a:rPr>
                            <m:t>𝑗</m:t>
                          </m:r>
                        </m:sub>
                      </m:sSub>
                    </m:oMath>
                  </a14:m>
                  <a:endParaRPr lang="zh-CN" altLang="en-US" dirty="0"/>
                </a:p>
              </p:txBody>
            </p:sp>
          </mc:Choice>
          <mc:Fallback xmlns="">
            <p:sp>
              <p:nvSpPr>
                <p:cNvPr id="73" name="矩形 37">
                  <a:extLst>
                    <a:ext uri="{FF2B5EF4-FFF2-40B4-BE49-F238E27FC236}">
                      <a16:creationId xmlns:a16="http://schemas.microsoft.com/office/drawing/2014/main" id="{54499944-6C23-4C21-BB34-6001F2BE6526}"/>
                    </a:ext>
                  </a:extLst>
                </p:cNvPr>
                <p:cNvSpPr>
                  <a:spLocks noRot="1" noChangeAspect="1" noMove="1" noResize="1" noEditPoints="1" noAdjustHandles="1" noChangeArrowheads="1" noChangeShapeType="1" noTextEdit="1"/>
                </p:cNvSpPr>
                <p:nvPr/>
              </p:nvSpPr>
              <p:spPr>
                <a:xfrm>
                  <a:off x="7007984" y="2592072"/>
                  <a:ext cx="1187116" cy="423080"/>
                </a:xfrm>
                <a:prstGeom prst="rect">
                  <a:avLst/>
                </a:prstGeom>
                <a:blipFill>
                  <a:blip r:embed="rId10"/>
                  <a:stretch>
                    <a:fillRect t="-1408" b="-12676"/>
                  </a:stretch>
                </a:blipFill>
              </p:spPr>
              <p:txBody>
                <a:bodyPr/>
                <a:lstStyle/>
                <a:p>
                  <a:r>
                    <a:rPr lang="en-US">
                      <a:noFill/>
                    </a:rPr>
                    <a:t> </a:t>
                  </a:r>
                </a:p>
              </p:txBody>
            </p:sp>
          </mc:Fallback>
        </mc:AlternateContent>
        <p:grpSp>
          <p:nvGrpSpPr>
            <p:cNvPr id="74" name="组合 41">
              <a:extLst>
                <a:ext uri="{FF2B5EF4-FFF2-40B4-BE49-F238E27FC236}">
                  <a16:creationId xmlns:a16="http://schemas.microsoft.com/office/drawing/2014/main" id="{4F599549-B912-49B5-8190-1C2AB25518F3}"/>
                </a:ext>
              </a:extLst>
            </p:cNvPr>
            <p:cNvGrpSpPr/>
            <p:nvPr/>
          </p:nvGrpSpPr>
          <p:grpSpPr>
            <a:xfrm>
              <a:off x="6665330" y="3462962"/>
              <a:ext cx="1439352" cy="391646"/>
              <a:chOff x="4104715" y="4167947"/>
              <a:chExt cx="1439352" cy="391646"/>
            </a:xfrm>
          </p:grpSpPr>
          <p:grpSp>
            <p:nvGrpSpPr>
              <p:cNvPr id="85" name="组合 42">
                <a:extLst>
                  <a:ext uri="{FF2B5EF4-FFF2-40B4-BE49-F238E27FC236}">
                    <a16:creationId xmlns:a16="http://schemas.microsoft.com/office/drawing/2014/main" id="{8BCD7E82-C305-4834-8592-0A867DABC457}"/>
                  </a:ext>
                </a:extLst>
              </p:cNvPr>
              <p:cNvGrpSpPr/>
              <p:nvPr/>
            </p:nvGrpSpPr>
            <p:grpSpPr>
              <a:xfrm>
                <a:off x="4523342" y="4250004"/>
                <a:ext cx="1020725" cy="213246"/>
                <a:chOff x="4146698" y="2062714"/>
                <a:chExt cx="1020725" cy="213246"/>
              </a:xfrm>
            </p:grpSpPr>
            <p:sp>
              <p:nvSpPr>
                <p:cNvPr id="87" name="矩形 44">
                  <a:extLst>
                    <a:ext uri="{FF2B5EF4-FFF2-40B4-BE49-F238E27FC236}">
                      <a16:creationId xmlns:a16="http://schemas.microsoft.com/office/drawing/2014/main" id="{097D9609-C58E-4C79-B546-CB58CE185EC1}"/>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45">
                  <a:extLst>
                    <a:ext uri="{FF2B5EF4-FFF2-40B4-BE49-F238E27FC236}">
                      <a16:creationId xmlns:a16="http://schemas.microsoft.com/office/drawing/2014/main" id="{CFA55C51-272C-4674-B924-9A9FDDE82130}"/>
                    </a:ext>
                  </a:extLst>
                </p:cNvPr>
                <p:cNvSpPr/>
                <p:nvPr/>
              </p:nvSpPr>
              <p:spPr>
                <a:xfrm>
                  <a:off x="4250215" y="2062714"/>
                  <a:ext cx="103517" cy="212651"/>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46">
                  <a:extLst>
                    <a:ext uri="{FF2B5EF4-FFF2-40B4-BE49-F238E27FC236}">
                      <a16:creationId xmlns:a16="http://schemas.microsoft.com/office/drawing/2014/main" id="{E84DCC1A-C771-4B7C-84F5-F06F2AFDECE5}"/>
                    </a:ext>
                  </a:extLst>
                </p:cNvPr>
                <p:cNvSpPr/>
                <p:nvPr/>
              </p:nvSpPr>
              <p:spPr>
                <a:xfrm>
                  <a:off x="4146698" y="2062715"/>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47">
                  <a:extLst>
                    <a:ext uri="{FF2B5EF4-FFF2-40B4-BE49-F238E27FC236}">
                      <a16:creationId xmlns:a16="http://schemas.microsoft.com/office/drawing/2014/main" id="{0B690012-5D9D-4D71-BB33-E3FA4C392AE7}"/>
                    </a:ext>
                  </a:extLst>
                </p:cNvPr>
                <p:cNvSpPr/>
                <p:nvPr/>
              </p:nvSpPr>
              <p:spPr>
                <a:xfrm>
                  <a:off x="4353732"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48">
                  <a:extLst>
                    <a:ext uri="{FF2B5EF4-FFF2-40B4-BE49-F238E27FC236}">
                      <a16:creationId xmlns:a16="http://schemas.microsoft.com/office/drawing/2014/main" id="{2F0B7B83-12ED-4646-8377-3972BF6E7119}"/>
                    </a:ext>
                  </a:extLst>
                </p:cNvPr>
                <p:cNvSpPr/>
                <p:nvPr/>
              </p:nvSpPr>
              <p:spPr>
                <a:xfrm>
                  <a:off x="4457249"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49">
                  <a:extLst>
                    <a:ext uri="{FF2B5EF4-FFF2-40B4-BE49-F238E27FC236}">
                      <a16:creationId xmlns:a16="http://schemas.microsoft.com/office/drawing/2014/main" id="{4BF5F5DD-E029-4FC6-8DAE-A4673F681D2E}"/>
                    </a:ext>
                  </a:extLst>
                </p:cNvPr>
                <p:cNvSpPr/>
                <p:nvPr/>
              </p:nvSpPr>
              <p:spPr>
                <a:xfrm>
                  <a:off x="4560766" y="2063309"/>
                  <a:ext cx="103517" cy="212651"/>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50">
                  <a:extLst>
                    <a:ext uri="{FF2B5EF4-FFF2-40B4-BE49-F238E27FC236}">
                      <a16:creationId xmlns:a16="http://schemas.microsoft.com/office/drawing/2014/main" id="{6A8432D1-DCC9-4E93-9CC6-3A1A2CF8A2F2}"/>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51">
                  <a:extLst>
                    <a:ext uri="{FF2B5EF4-FFF2-40B4-BE49-F238E27FC236}">
                      <a16:creationId xmlns:a16="http://schemas.microsoft.com/office/drawing/2014/main" id="{20FE787A-2FE5-44BF-B214-AF83296E320F}"/>
                    </a:ext>
                  </a:extLst>
                </p:cNvPr>
                <p:cNvSpPr/>
                <p:nvPr/>
              </p:nvSpPr>
              <p:spPr>
                <a:xfrm>
                  <a:off x="4767800"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52">
                  <a:extLst>
                    <a:ext uri="{FF2B5EF4-FFF2-40B4-BE49-F238E27FC236}">
                      <a16:creationId xmlns:a16="http://schemas.microsoft.com/office/drawing/2014/main" id="{F8315414-BE9B-4764-883D-980838A54FED}"/>
                    </a:ext>
                  </a:extLst>
                </p:cNvPr>
                <p:cNvSpPr/>
                <p:nvPr/>
              </p:nvSpPr>
              <p:spPr>
                <a:xfrm>
                  <a:off x="4871880"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53">
                  <a:extLst>
                    <a:ext uri="{FF2B5EF4-FFF2-40B4-BE49-F238E27FC236}">
                      <a16:creationId xmlns:a16="http://schemas.microsoft.com/office/drawing/2014/main" id="{1925C0CF-7C86-40F8-9310-3900695F9BB9}"/>
                    </a:ext>
                  </a:extLst>
                </p:cNvPr>
                <p:cNvSpPr/>
                <p:nvPr/>
              </p:nvSpPr>
              <p:spPr>
                <a:xfrm>
                  <a:off x="4974834"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86" name="矩形 43">
                    <a:extLst>
                      <a:ext uri="{FF2B5EF4-FFF2-40B4-BE49-F238E27FC236}">
                        <a16:creationId xmlns:a16="http://schemas.microsoft.com/office/drawing/2014/main" id="{6D9ADCB6-D158-4834-8AC9-BC4E5FD240BF}"/>
                      </a:ext>
                    </a:extLst>
                  </p:cNvPr>
                  <p:cNvSpPr/>
                  <p:nvPr/>
                </p:nvSpPr>
                <p:spPr>
                  <a:xfrm>
                    <a:off x="4104715" y="4167947"/>
                    <a:ext cx="46160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oMath>
                      </m:oMathPara>
                    </a14:m>
                    <a:endParaRPr lang="zh-CN" altLang="en-US" dirty="0"/>
                  </a:p>
                </p:txBody>
              </p:sp>
            </mc:Choice>
            <mc:Fallback xmlns="">
              <p:sp>
                <p:nvSpPr>
                  <p:cNvPr id="86" name="矩形 43">
                    <a:extLst>
                      <a:ext uri="{FF2B5EF4-FFF2-40B4-BE49-F238E27FC236}">
                        <a16:creationId xmlns:a16="http://schemas.microsoft.com/office/drawing/2014/main" id="{6D9ADCB6-D158-4834-8AC9-BC4E5FD240BF}"/>
                      </a:ext>
                    </a:extLst>
                  </p:cNvPr>
                  <p:cNvSpPr>
                    <a:spLocks noRot="1" noChangeAspect="1" noMove="1" noResize="1" noEditPoints="1" noAdjustHandles="1" noChangeArrowheads="1" noChangeShapeType="1" noTextEdit="1"/>
                  </p:cNvSpPr>
                  <p:nvPr/>
                </p:nvSpPr>
                <p:spPr>
                  <a:xfrm>
                    <a:off x="4104715" y="4167947"/>
                    <a:ext cx="461600" cy="391646"/>
                  </a:xfrm>
                  <a:prstGeom prst="rect">
                    <a:avLst/>
                  </a:prstGeom>
                  <a:blipFill>
                    <a:blip r:embed="rId11"/>
                    <a:stretch>
                      <a:fillRect b="-7692"/>
                    </a:stretch>
                  </a:blipFill>
                </p:spPr>
                <p:txBody>
                  <a:bodyPr/>
                  <a:lstStyle/>
                  <a:p>
                    <a:r>
                      <a:rPr lang="en-US">
                        <a:noFill/>
                      </a:rPr>
                      <a:t> </a:t>
                    </a:r>
                  </a:p>
                </p:txBody>
              </p:sp>
            </mc:Fallback>
          </mc:AlternateContent>
        </p:grpSp>
        <p:grpSp>
          <p:nvGrpSpPr>
            <p:cNvPr id="75" name="组合 54">
              <a:extLst>
                <a:ext uri="{FF2B5EF4-FFF2-40B4-BE49-F238E27FC236}">
                  <a16:creationId xmlns:a16="http://schemas.microsoft.com/office/drawing/2014/main" id="{D3E47C2E-8149-48AB-A861-F25E9B66C25D}"/>
                </a:ext>
              </a:extLst>
            </p:cNvPr>
            <p:cNvGrpSpPr/>
            <p:nvPr/>
          </p:nvGrpSpPr>
          <p:grpSpPr>
            <a:xfrm>
              <a:off x="7603935" y="2636086"/>
              <a:ext cx="4239426" cy="1544269"/>
              <a:chOff x="4332938" y="3755923"/>
              <a:chExt cx="4239426" cy="1544269"/>
            </a:xfrm>
          </p:grpSpPr>
          <p:cxnSp>
            <p:nvCxnSpPr>
              <p:cNvPr id="83" name="直接箭头连接符 55">
                <a:extLst>
                  <a:ext uri="{FF2B5EF4-FFF2-40B4-BE49-F238E27FC236}">
                    <a16:creationId xmlns:a16="http://schemas.microsoft.com/office/drawing/2014/main" id="{F169BB0B-D012-47A0-8833-92EF95546A2E}"/>
                  </a:ext>
                </a:extLst>
              </p:cNvPr>
              <p:cNvCxnSpPr>
                <a:cxnSpLocks/>
              </p:cNvCxnSpPr>
              <p:nvPr/>
            </p:nvCxnSpPr>
            <p:spPr>
              <a:xfrm flipH="1">
                <a:off x="4332938" y="4237328"/>
                <a:ext cx="3" cy="3529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矩形 56">
                    <a:extLst>
                      <a:ext uri="{FF2B5EF4-FFF2-40B4-BE49-F238E27FC236}">
                        <a16:creationId xmlns:a16="http://schemas.microsoft.com/office/drawing/2014/main" id="{0A35F538-6BD8-4013-BA79-583E70432E58}"/>
                      </a:ext>
                    </a:extLst>
                  </p:cNvPr>
                  <p:cNvSpPr/>
                  <p:nvPr/>
                </p:nvSpPr>
                <p:spPr>
                  <a:xfrm>
                    <a:off x="5077680" y="3755923"/>
                    <a:ext cx="3494684" cy="1544269"/>
                  </a:xfrm>
                  <a:prstGeom prst="rect">
                    <a:avLst/>
                  </a:prstGeom>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oMath>
                    </a14:m>
                    <a:r>
                      <a:rPr lang="en-US" altLang="zh-CN" dirty="0"/>
                      <a:t>=</a:t>
                    </a:r>
                    <a:r>
                      <a:rPr lang="en-US" altLang="zh-CN" dirty="0" err="1"/>
                      <a:t>softmax</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𝑞</m:t>
                            </m:r>
                          </m:sub>
                        </m:sSub>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e>
                          <m:sub>
                            <m:r>
                              <a:rPr lang="en-US" altLang="zh-CN" b="0" i="1" smtClean="0">
                                <a:latin typeface="Cambria Math" panose="02040503050406030204" pitchFamily="18" charset="0"/>
                              </a:rPr>
                              <m:t>𝑗</m:t>
                            </m:r>
                          </m:sub>
                        </m:sSub>
                        <m:r>
                          <a:rPr lang="en-US" altLang="zh-CN" b="0" i="0" smtClean="0">
                            <a:latin typeface="Cambria Math" panose="02040503050406030204" pitchFamily="18" charset="0"/>
                          </a:rPr>
                          <m:t>+</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𝑞</m:t>
                            </m:r>
                          </m:sub>
                        </m:sSub>
                      </m:oMath>
                    </a14:m>
                    <a:r>
                      <a:rPr lang="en-US" altLang="zh-CN" dirty="0"/>
                      <a:t>)</a:t>
                    </a:r>
                  </a:p>
                  <a:p>
                    <a:endParaRPr lang="en-US" altLang="zh-CN" dirty="0"/>
                  </a:p>
                  <a:p>
                    <a14:m>
                      <m:oMath xmlns:m="http://schemas.openxmlformats.org/officeDocument/2006/math">
                        <m:sSub>
                          <m:sSubPr>
                            <m:ctrlPr>
                              <a:rPr lang="en-US" altLang="zh-CN" i="1">
                                <a:solidFill>
                                  <a:srgbClr val="FF0000"/>
                                </a:solidFill>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𝑗</m:t>
                                </m:r>
                              </m:sub>
                            </m:sSub>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𝐼</m:t>
                            </m:r>
                          </m:sub>
                        </m:sSub>
                      </m:oMath>
                    </a14:m>
                    <a:r>
                      <a:rPr lang="en-US" altLang="zh-CN" dirty="0">
                        <a:latin typeface="Times New Roman" panose="02020603050405020304" pitchFamily="18" charset="0"/>
                        <a:cs typeface="Times New Roman" panose="02020603050405020304" pitchFamily="18" charset="0"/>
                      </a:rPr>
                      <a:t> can represent the meaning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𝑗</m:t>
                            </m:r>
                          </m:sub>
                        </m:sSub>
                      </m:oMath>
                    </a14:m>
                    <a:endParaRPr lang="en-US" altLang="zh-CN" dirty="0">
                      <a:latin typeface="Times New Roman" panose="02020603050405020304" pitchFamily="18" charset="0"/>
                      <a:cs typeface="Times New Roman" panose="02020603050405020304" pitchFamily="18" charset="0"/>
                    </a:endParaRPr>
                  </a:p>
                  <a:p>
                    <a:r>
                      <a:rPr lang="en-US" altLang="zh-CN" dirty="0"/>
                      <a:t> </a:t>
                    </a:r>
                  </a:p>
                </p:txBody>
              </p:sp>
            </mc:Choice>
            <mc:Fallback xmlns="">
              <p:sp>
                <p:nvSpPr>
                  <p:cNvPr id="84" name="矩形 56">
                    <a:extLst>
                      <a:ext uri="{FF2B5EF4-FFF2-40B4-BE49-F238E27FC236}">
                        <a16:creationId xmlns:a16="http://schemas.microsoft.com/office/drawing/2014/main" id="{0A35F538-6BD8-4013-BA79-583E70432E58}"/>
                      </a:ext>
                    </a:extLst>
                  </p:cNvPr>
                  <p:cNvSpPr>
                    <a:spLocks noRot="1" noChangeAspect="1" noMove="1" noResize="1" noEditPoints="1" noAdjustHandles="1" noChangeArrowheads="1" noChangeShapeType="1" noTextEdit="1"/>
                  </p:cNvSpPr>
                  <p:nvPr/>
                </p:nvSpPr>
                <p:spPr>
                  <a:xfrm>
                    <a:off x="5077680" y="3755923"/>
                    <a:ext cx="3494684" cy="1544269"/>
                  </a:xfrm>
                  <a:prstGeom prst="rect">
                    <a:avLst/>
                  </a:prstGeom>
                  <a:blipFill>
                    <a:blip r:embed="rId12"/>
                    <a:stretch>
                      <a:fillRect t="-1976"/>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76" name="矩形 58">
                <a:extLst>
                  <a:ext uri="{FF2B5EF4-FFF2-40B4-BE49-F238E27FC236}">
                    <a16:creationId xmlns:a16="http://schemas.microsoft.com/office/drawing/2014/main" id="{9A6611D6-8106-428D-9B9D-F51FF926348D}"/>
                  </a:ext>
                </a:extLst>
              </p:cNvPr>
              <p:cNvSpPr/>
              <p:nvPr/>
            </p:nvSpPr>
            <p:spPr>
              <a:xfrm>
                <a:off x="6112089" y="4630720"/>
                <a:ext cx="5506507" cy="6601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i="1" smtClean="0">
                              <a:latin typeface="Cambria Math" panose="02040503050406030204" pitchFamily="18" charset="0"/>
                            </a:rPr>
                          </m:ctrlPr>
                        </m:sSubPr>
                        <m:e>
                          <m:r>
                            <a:rPr lang="en-GB" altLang="zh-CN" i="1">
                              <a:latin typeface="Cambria Math" panose="02040503050406030204" pitchFamily="18" charset="0"/>
                            </a:rPr>
                            <m:t>𝑙𝑜𝑠𝑠</m:t>
                          </m:r>
                        </m:e>
                        <m:sub>
                          <m:r>
                            <a:rPr lang="en-GB" altLang="zh-CN" i="1">
                              <a:latin typeface="Cambria Math" panose="02040503050406030204" pitchFamily="18" charset="0"/>
                            </a:rPr>
                            <m:t>𝑠𝑟𝑐</m:t>
                          </m:r>
                        </m:sub>
                      </m:sSub>
                      <m:r>
                        <a:rPr lang="en-US" altLang="zh-CN" b="0" i="1" smtClean="0">
                          <a:latin typeface="Cambria Math" panose="02040503050406030204" pitchFamily="18" charset="0"/>
                        </a:rPr>
                        <m:t>=1− </m:t>
                      </m:r>
                      <m:r>
                        <a:rPr lang="en-US" altLang="zh-CN" b="0" i="1" smtClean="0">
                          <a:latin typeface="Cambria Math" panose="02040503050406030204" pitchFamily="18" charset="0"/>
                        </a:rPr>
                        <m:t>𝑐𝑜𝑠</m:t>
                      </m:r>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𝑥</m:t>
                              </m:r>
                            </m:e>
                          </m:acc>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𝐼</m:t>
                              </m:r>
                            </m:sub>
                          </m:sSub>
                        </m:num>
                        <m:den>
                          <m:r>
                            <a:rPr lang="en-US" altLang="zh-CN" i="1">
                              <a:latin typeface="Cambria Math" panose="02040503050406030204" pitchFamily="18" charset="0"/>
                            </a:rPr>
                            <m:t>𝑙𝑒𝑛𝑔𝑡h</m:t>
                          </m:r>
                          <m:r>
                            <a:rPr lang="en-US" altLang="zh-CN" i="1">
                              <a:latin typeface="Cambria Math" panose="02040503050406030204" pitchFamily="18" charset="0"/>
                            </a:rPr>
                            <m:t>(</m:t>
                          </m:r>
                          <m:r>
                            <a:rPr lang="en-US" altLang="zh-CN" i="1">
                              <a:latin typeface="Cambria Math" panose="02040503050406030204" pitchFamily="18" charset="0"/>
                            </a:rPr>
                            <m:t>𝐼𝑛𝑝𝑢𝑡</m:t>
                          </m:r>
                          <m:r>
                            <a:rPr lang="en-US" altLang="zh-CN" i="1">
                              <a:latin typeface="Cambria Math" panose="02040503050406030204" pitchFamily="18" charset="0"/>
                            </a:rPr>
                            <m:t>)</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𝐼</m:t>
                              </m:r>
                            </m:sub>
                          </m:sSub>
                        </m:num>
                        <m:den>
                          <m:r>
                            <a:rPr lang="en-US" altLang="zh-CN" i="1">
                              <a:latin typeface="Cambria Math" panose="02040503050406030204" pitchFamily="18" charset="0"/>
                            </a:rPr>
                            <m:t>𝑙𝑒𝑛𝑔𝑡h</m:t>
                          </m:r>
                          <m:r>
                            <a:rPr lang="en-US" altLang="zh-CN" i="1">
                              <a:latin typeface="Cambria Math" panose="02040503050406030204" pitchFamily="18" charset="0"/>
                            </a:rPr>
                            <m:t>(</m:t>
                          </m:r>
                          <m:r>
                            <a:rPr lang="en-US" altLang="zh-CN" i="1">
                              <a:latin typeface="Cambria Math" panose="02040503050406030204" pitchFamily="18" charset="0"/>
                            </a:rPr>
                            <m:t>𝑂𝑢𝑡𝑝𝑢𝑡</m:t>
                          </m:r>
                          <m:r>
                            <a:rPr lang="en-US" altLang="zh-CN" i="1">
                              <a:latin typeface="Cambria Math" panose="02040503050406030204" pitchFamily="18" charset="0"/>
                            </a:rPr>
                            <m:t>)</m:t>
                          </m:r>
                        </m:den>
                      </m:f>
                      <m:r>
                        <a:rPr lang="en-US" altLang="zh-CN" b="0" i="1" smtClean="0">
                          <a:latin typeface="Cambria Math" panose="02040503050406030204" pitchFamily="18" charset="0"/>
                        </a:rPr>
                        <m:t>)</m:t>
                      </m:r>
                    </m:oMath>
                  </m:oMathPara>
                </a14:m>
                <a:endParaRPr lang="zh-CN" altLang="en-US" dirty="0"/>
              </a:p>
            </p:txBody>
          </p:sp>
        </mc:Choice>
        <mc:Fallback xmlns="">
          <p:sp>
            <p:nvSpPr>
              <p:cNvPr id="76" name="矩形 58">
                <a:extLst>
                  <a:ext uri="{FF2B5EF4-FFF2-40B4-BE49-F238E27FC236}">
                    <a16:creationId xmlns:a16="http://schemas.microsoft.com/office/drawing/2014/main" id="{9A6611D6-8106-428D-9B9D-F51FF926348D}"/>
                  </a:ext>
                </a:extLst>
              </p:cNvPr>
              <p:cNvSpPr>
                <a:spLocks noRot="1" noChangeAspect="1" noMove="1" noResize="1" noEditPoints="1" noAdjustHandles="1" noChangeArrowheads="1" noChangeShapeType="1" noTextEdit="1"/>
              </p:cNvSpPr>
              <p:nvPr/>
            </p:nvSpPr>
            <p:spPr>
              <a:xfrm>
                <a:off x="6112089" y="4630720"/>
                <a:ext cx="5506507" cy="660181"/>
              </a:xfrm>
              <a:prstGeom prst="rect">
                <a:avLst/>
              </a:prstGeom>
              <a:blipFill>
                <a:blip r:embed="rId13"/>
                <a:stretch>
                  <a:fillRect/>
                </a:stretch>
              </a:blipFill>
            </p:spPr>
            <p:txBody>
              <a:bodyPr/>
              <a:lstStyle/>
              <a:p>
                <a:r>
                  <a:rPr lang="en-US">
                    <a:noFill/>
                  </a:rPr>
                  <a:t> </a:t>
                </a:r>
              </a:p>
            </p:txBody>
          </p:sp>
        </mc:Fallback>
      </mc:AlternateContent>
      <p:grpSp>
        <p:nvGrpSpPr>
          <p:cNvPr id="3" name="グループ化 2">
            <a:extLst>
              <a:ext uri="{FF2B5EF4-FFF2-40B4-BE49-F238E27FC236}">
                <a16:creationId xmlns:a16="http://schemas.microsoft.com/office/drawing/2014/main" id="{12036399-A5CF-4446-A2FB-2099B4A4F6A3}"/>
              </a:ext>
            </a:extLst>
          </p:cNvPr>
          <p:cNvGrpSpPr/>
          <p:nvPr/>
        </p:nvGrpSpPr>
        <p:grpSpPr>
          <a:xfrm>
            <a:off x="1369088" y="1125476"/>
            <a:ext cx="688009" cy="1219579"/>
            <a:chOff x="1841178" y="1544360"/>
            <a:chExt cx="688009" cy="1219579"/>
          </a:xfrm>
        </p:grpSpPr>
        <p:cxnSp>
          <p:nvCxnSpPr>
            <p:cNvPr id="63" name="直接箭头连接符 8">
              <a:extLst>
                <a:ext uri="{FF2B5EF4-FFF2-40B4-BE49-F238E27FC236}">
                  <a16:creationId xmlns:a16="http://schemas.microsoft.com/office/drawing/2014/main" id="{1D397F10-DBE6-444B-977C-3C95913B57F3}"/>
                </a:ext>
              </a:extLst>
            </p:cNvPr>
            <p:cNvCxnSpPr>
              <a:cxnSpLocks/>
            </p:cNvCxnSpPr>
            <p:nvPr/>
          </p:nvCxnSpPr>
          <p:spPr>
            <a:xfrm flipH="1">
              <a:off x="2394633" y="1964763"/>
              <a:ext cx="1" cy="42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13">
              <a:extLst>
                <a:ext uri="{FF2B5EF4-FFF2-40B4-BE49-F238E27FC236}">
                  <a16:creationId xmlns:a16="http://schemas.microsoft.com/office/drawing/2014/main" id="{41EB0BAF-C098-4084-B8FF-5011BC7B8CA2}"/>
                </a:ext>
              </a:extLst>
            </p:cNvPr>
            <p:cNvSpPr txBox="1"/>
            <p:nvPr/>
          </p:nvSpPr>
          <p:spPr>
            <a:xfrm>
              <a:off x="1841178" y="2394607"/>
              <a:ext cx="688009" cy="369332"/>
            </a:xfrm>
            <a:prstGeom prst="rect">
              <a:avLst/>
            </a:prstGeom>
            <a:noFill/>
          </p:spPr>
          <p:txBody>
            <a:bodyPr wrap="none" rtlCol="0">
              <a:spAutoFit/>
            </a:bodyPr>
            <a:lstStyle/>
            <a:p>
              <a:r>
                <a:rPr lang="en-US" altLang="zh-CN" dirty="0"/>
                <a:t>“use”</a:t>
              </a:r>
              <a:endParaRPr lang="zh-CN" altLang="en-US" dirty="0"/>
            </a:p>
          </p:txBody>
        </p:sp>
        <p:sp>
          <p:nvSpPr>
            <p:cNvPr id="77" name="矩形 11">
              <a:extLst>
                <a:ext uri="{FF2B5EF4-FFF2-40B4-BE49-F238E27FC236}">
                  <a16:creationId xmlns:a16="http://schemas.microsoft.com/office/drawing/2014/main" id="{A76D0CD0-DDFD-4662-A7F0-464031370CCC}"/>
                </a:ext>
              </a:extLst>
            </p:cNvPr>
            <p:cNvSpPr/>
            <p:nvPr/>
          </p:nvSpPr>
          <p:spPr>
            <a:xfrm>
              <a:off x="2251498" y="1544360"/>
              <a:ext cx="196794" cy="42984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pSp>
        <p:nvGrpSpPr>
          <p:cNvPr id="5" name="グループ化 4">
            <a:extLst>
              <a:ext uri="{FF2B5EF4-FFF2-40B4-BE49-F238E27FC236}">
                <a16:creationId xmlns:a16="http://schemas.microsoft.com/office/drawing/2014/main" id="{E3127814-7DD3-4D18-9E2E-6C6F440BB520}"/>
              </a:ext>
            </a:extLst>
          </p:cNvPr>
          <p:cNvGrpSpPr/>
          <p:nvPr/>
        </p:nvGrpSpPr>
        <p:grpSpPr>
          <a:xfrm>
            <a:off x="1990772" y="1126721"/>
            <a:ext cx="1032770" cy="1218334"/>
            <a:chOff x="2484188" y="1545605"/>
            <a:chExt cx="1032770" cy="1218334"/>
          </a:xfrm>
        </p:grpSpPr>
        <p:cxnSp>
          <p:nvCxnSpPr>
            <p:cNvPr id="64" name="直接箭头连接符 10">
              <a:extLst>
                <a:ext uri="{FF2B5EF4-FFF2-40B4-BE49-F238E27FC236}">
                  <a16:creationId xmlns:a16="http://schemas.microsoft.com/office/drawing/2014/main" id="{FD2C3ACE-E6F3-49BC-A7FC-D5D4E8EC7111}"/>
                </a:ext>
              </a:extLst>
            </p:cNvPr>
            <p:cNvCxnSpPr>
              <a:cxnSpLocks/>
            </p:cNvCxnSpPr>
            <p:nvPr/>
          </p:nvCxnSpPr>
          <p:spPr>
            <a:xfrm>
              <a:off x="2590101" y="1964763"/>
              <a:ext cx="123036" cy="42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矩形 14">
              <a:extLst>
                <a:ext uri="{FF2B5EF4-FFF2-40B4-BE49-F238E27FC236}">
                  <a16:creationId xmlns:a16="http://schemas.microsoft.com/office/drawing/2014/main" id="{80FAFA7A-1EFE-43EC-9A56-DDF64BAAA41A}"/>
                </a:ext>
              </a:extLst>
            </p:cNvPr>
            <p:cNvSpPr/>
            <p:nvPr/>
          </p:nvSpPr>
          <p:spPr>
            <a:xfrm>
              <a:off x="2590101" y="2394607"/>
              <a:ext cx="926857" cy="369332"/>
            </a:xfrm>
            <a:prstGeom prst="rect">
              <a:avLst/>
            </a:prstGeom>
          </p:spPr>
          <p:txBody>
            <a:bodyPr wrap="none">
              <a:spAutoFit/>
            </a:bodyPr>
            <a:lstStyle/>
            <a:p>
              <a:r>
                <a:rPr lang="en-US" altLang="zh-CN" dirty="0"/>
                <a:t>“utilize”</a:t>
              </a:r>
              <a:endParaRPr lang="zh-CN" altLang="en-US" dirty="0"/>
            </a:p>
          </p:txBody>
        </p:sp>
        <p:sp>
          <p:nvSpPr>
            <p:cNvPr id="78" name="矩形 57">
              <a:extLst>
                <a:ext uri="{FF2B5EF4-FFF2-40B4-BE49-F238E27FC236}">
                  <a16:creationId xmlns:a16="http://schemas.microsoft.com/office/drawing/2014/main" id="{FB88F35E-3985-4558-9567-C65BC9F252ED}"/>
                </a:ext>
              </a:extLst>
            </p:cNvPr>
            <p:cNvSpPr/>
            <p:nvPr/>
          </p:nvSpPr>
          <p:spPr>
            <a:xfrm>
              <a:off x="2484188" y="1545605"/>
              <a:ext cx="196794" cy="42984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958E8FB-4734-4C3B-A590-DD9FA26A620E}"/>
                  </a:ext>
                </a:extLst>
              </p:cNvPr>
              <p:cNvSpPr/>
              <p:nvPr/>
            </p:nvSpPr>
            <p:spPr>
              <a:xfrm>
                <a:off x="1436208" y="5290901"/>
                <a:ext cx="2755754" cy="461665"/>
              </a:xfrm>
              <a:prstGeom prst="rect">
                <a:avLst/>
              </a:prstGeom>
            </p:spPr>
            <p:txBody>
              <a:bodyPr wrap="none">
                <a:spAutoFit/>
              </a:bodyPr>
              <a:lstStyle/>
              <a:p>
                <a14:m>
                  <m:oMath xmlns:m="http://schemas.openxmlformats.org/officeDocument/2006/math">
                    <m:sSub>
                      <m:sSubPr>
                        <m:ctrlPr>
                          <a:rPr lang="en-GB" altLang="zh-CN" sz="2400" b="1" i="1" smtClean="0">
                            <a:solidFill>
                              <a:schemeClr val="accent2"/>
                            </a:solidFill>
                            <a:latin typeface="Cambria Math" panose="02040503050406030204" pitchFamily="18" charset="0"/>
                          </a:rPr>
                        </m:ctrlPr>
                      </m:sSubPr>
                      <m:e>
                        <m:r>
                          <a:rPr lang="en-GB" altLang="zh-CN" sz="2400" b="1" i="1">
                            <a:solidFill>
                              <a:schemeClr val="accent2"/>
                            </a:solidFill>
                            <a:latin typeface="Cambria Math" panose="02040503050406030204" pitchFamily="18" charset="0"/>
                          </a:rPr>
                          <m:t>𝒍𝒐𝒔𝒔</m:t>
                        </m:r>
                      </m:e>
                      <m:sub>
                        <m:r>
                          <a:rPr lang="en-GB" altLang="zh-CN" sz="2400" b="1" i="1">
                            <a:solidFill>
                              <a:schemeClr val="accent2"/>
                            </a:solidFill>
                            <a:latin typeface="Cambria Math" panose="02040503050406030204" pitchFamily="18" charset="0"/>
                          </a:rPr>
                          <m:t>𝒔𝒓𝒄</m:t>
                        </m:r>
                        <m:r>
                          <a:rPr lang="en-US" altLang="zh-CN" sz="2400" b="1" i="1">
                            <a:solidFill>
                              <a:schemeClr val="accent2"/>
                            </a:solidFill>
                            <a:latin typeface="Cambria Math" panose="02040503050406030204" pitchFamily="18" charset="0"/>
                          </a:rPr>
                          <m:t>𝟏</m:t>
                        </m:r>
                      </m:sub>
                    </m:sSub>
                  </m:oMath>
                </a14:m>
                <a:r>
                  <a:rPr lang="en-US" altLang="zh-CN" sz="2400" b="1" dirty="0">
                    <a:solidFill>
                      <a:schemeClr val="accent2"/>
                    </a:solidFill>
                  </a:rPr>
                  <a:t> ≠</a:t>
                </a:r>
                <a:r>
                  <a:rPr lang="en-GB" altLang="zh-CN" sz="2400" b="1" dirty="0">
                    <a:solidFill>
                      <a:schemeClr val="accent2"/>
                    </a:solidFill>
                  </a:rPr>
                  <a:t> </a:t>
                </a:r>
                <a14:m>
                  <m:oMath xmlns:m="http://schemas.openxmlformats.org/officeDocument/2006/math">
                    <m:sSub>
                      <m:sSubPr>
                        <m:ctrlPr>
                          <a:rPr lang="en-GB" altLang="zh-CN" sz="2400" b="1" i="1">
                            <a:solidFill>
                              <a:schemeClr val="accent2"/>
                            </a:solidFill>
                            <a:latin typeface="Cambria Math" panose="02040503050406030204" pitchFamily="18" charset="0"/>
                          </a:rPr>
                        </m:ctrlPr>
                      </m:sSubPr>
                      <m:e>
                        <m:r>
                          <a:rPr lang="en-GB" altLang="zh-CN" sz="2400" b="1" i="1">
                            <a:solidFill>
                              <a:schemeClr val="accent2"/>
                            </a:solidFill>
                            <a:latin typeface="Cambria Math" panose="02040503050406030204" pitchFamily="18" charset="0"/>
                          </a:rPr>
                          <m:t>𝒍𝒐𝒔𝒔</m:t>
                        </m:r>
                      </m:e>
                      <m:sub>
                        <m:r>
                          <a:rPr lang="en-GB" altLang="zh-CN" sz="2400" b="1" i="1">
                            <a:solidFill>
                              <a:schemeClr val="accent2"/>
                            </a:solidFill>
                            <a:latin typeface="Cambria Math" panose="02040503050406030204" pitchFamily="18" charset="0"/>
                          </a:rPr>
                          <m:t>𝒔𝒓𝒄</m:t>
                        </m:r>
                        <m:r>
                          <a:rPr lang="en-US" altLang="zh-CN" sz="2400" b="1" i="1">
                            <a:solidFill>
                              <a:schemeClr val="accent2"/>
                            </a:solidFill>
                            <a:latin typeface="Cambria Math" panose="02040503050406030204" pitchFamily="18" charset="0"/>
                          </a:rPr>
                          <m:t>𝟐</m:t>
                        </m:r>
                      </m:sub>
                    </m:sSub>
                  </m:oMath>
                </a14:m>
                <a:endParaRPr lang="ja-JP" altLang="en-US" sz="2400" b="1" dirty="0">
                  <a:solidFill>
                    <a:schemeClr val="accent2"/>
                  </a:solidFill>
                </a:endParaRPr>
              </a:p>
            </p:txBody>
          </p:sp>
        </mc:Choice>
        <mc:Fallback xmlns="">
          <p:sp>
            <p:nvSpPr>
              <p:cNvPr id="6" name="正方形/長方形 5">
                <a:extLst>
                  <a:ext uri="{FF2B5EF4-FFF2-40B4-BE49-F238E27FC236}">
                    <a16:creationId xmlns:a16="http://schemas.microsoft.com/office/drawing/2014/main" id="{6958E8FB-4734-4C3B-A590-DD9FA26A620E}"/>
                  </a:ext>
                </a:extLst>
              </p:cNvPr>
              <p:cNvSpPr>
                <a:spLocks noRot="1" noChangeAspect="1" noMove="1" noResize="1" noEditPoints="1" noAdjustHandles="1" noChangeArrowheads="1" noChangeShapeType="1" noTextEdit="1"/>
              </p:cNvSpPr>
              <p:nvPr/>
            </p:nvSpPr>
            <p:spPr>
              <a:xfrm>
                <a:off x="1436208" y="5290901"/>
                <a:ext cx="2755754" cy="461665"/>
              </a:xfrm>
              <a:prstGeom prst="rect">
                <a:avLst/>
              </a:prstGeom>
              <a:blipFill>
                <a:blip r:embed="rId14"/>
                <a:stretch>
                  <a:fillRect l="-885" t="-9211" b="-30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57D31C5-BAE1-4C88-B7E9-E47382D8A975}"/>
                  </a:ext>
                </a:extLst>
              </p:cNvPr>
              <p:cNvSpPr/>
              <p:nvPr/>
            </p:nvSpPr>
            <p:spPr>
              <a:xfrm>
                <a:off x="6350666" y="1684642"/>
                <a:ext cx="5098540" cy="1209242"/>
              </a:xfrm>
              <a:prstGeom prst="rect">
                <a:avLst/>
              </a:prstGeom>
            </p:spPr>
            <p:txBody>
              <a:bodyPr wrap="square">
                <a:spAutoFit/>
              </a:bodyPr>
              <a:lstStyle/>
              <a:p>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latin typeface="Cambria Math" panose="02040503050406030204" pitchFamily="18" charset="0"/>
                          </a:rPr>
                          <m:t>𝑥</m:t>
                        </m:r>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𝐼</m:t>
                        </m:r>
                      </m:sub>
                    </m:sSub>
                  </m:oMath>
                </a14:m>
                <a:r>
                  <a:rPr lang="en-US" dirty="0">
                    <a:latin typeface="Times New Roman" panose="02020603050405020304" pitchFamily="18" charset="0"/>
                    <a:cs typeface="Times New Roman" panose="02020603050405020304" pitchFamily="18" charset="0"/>
                  </a:rPr>
                  <a:t> can represent the meaning of the </a:t>
                </a:r>
                <a:r>
                  <a:rPr lang="en-US" i="1" dirty="0">
                    <a:latin typeface="Times New Roman" panose="02020603050405020304" pitchFamily="18" charset="0"/>
                    <a:cs typeface="Times New Roman" panose="02020603050405020304" pitchFamily="18" charset="0"/>
                  </a:rPr>
                  <a:t>word, </a:t>
                </a:r>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𝐸</m:t>
                        </m:r>
                      </m:e>
                      <m:sub>
                        <m:r>
                          <a:rPr lang="en-US" altLang="zh-CN" i="1">
                            <a:solidFill>
                              <a:srgbClr val="FF0000"/>
                            </a:solidFill>
                            <a:latin typeface="Cambria Math" panose="02040503050406030204" pitchFamily="18" charset="0"/>
                          </a:rPr>
                          <m:t>𝐼</m:t>
                        </m:r>
                      </m:sub>
                    </m:sSub>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𝑠</m:t>
                            </m:r>
                          </m:sub>
                        </m:sSub>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𝑒𝑚𝑏𝑒𝑑𝑑𝑖𝑛𝑔</m:t>
                        </m:r>
                        <m:r>
                          <a:rPr lang="en-US" altLang="zh-CN" i="1">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𝑠𝑖𝑧𝑒</m:t>
                        </m:r>
                      </m:sup>
                    </m:sSup>
                  </m:oMath>
                </a14:m>
                <a:r>
                  <a:rPr lang="en-US" altLang="zh-CN" dirty="0">
                    <a:latin typeface="Times New Roman" panose="02020603050405020304" pitchFamily="18" charset="0"/>
                    <a:cs typeface="Times New Roman" panose="02020603050405020304" pitchFamily="18" charset="0"/>
                  </a:rPr>
                  <a:t> is the word embedding matrix of the input vocabulary</a:t>
                </a:r>
                <a:endParaRPr lang="zh-CN"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C57D31C5-BAE1-4C88-B7E9-E47382D8A975}"/>
                  </a:ext>
                </a:extLst>
              </p:cNvPr>
              <p:cNvSpPr>
                <a:spLocks noRot="1" noChangeAspect="1" noMove="1" noResize="1" noEditPoints="1" noAdjustHandles="1" noChangeArrowheads="1" noChangeShapeType="1" noTextEdit="1"/>
              </p:cNvSpPr>
              <p:nvPr/>
            </p:nvSpPr>
            <p:spPr>
              <a:xfrm>
                <a:off x="6350666" y="1684642"/>
                <a:ext cx="5098540" cy="1209242"/>
              </a:xfrm>
              <a:prstGeom prst="rect">
                <a:avLst/>
              </a:prstGeom>
              <a:blipFill>
                <a:blip r:embed="rId15"/>
                <a:stretch>
                  <a:fillRect l="-1077" t="-2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F71162D-69A8-4137-95E5-6D453C3553DB}"/>
                  </a:ext>
                </a:extLst>
              </p:cNvPr>
              <p:cNvSpPr/>
              <p:nvPr/>
            </p:nvSpPr>
            <p:spPr>
              <a:xfrm>
                <a:off x="7594318" y="1212971"/>
                <a:ext cx="4304383"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One-hot vector </a:t>
                </a:r>
                <a14:m>
                  <m:oMath xmlns:m="http://schemas.openxmlformats.org/officeDocument/2006/math">
                    <m:r>
                      <a:rPr lang="en-US" altLang="zh-CN" i="1">
                        <a:latin typeface="Cambria Math" panose="02040503050406030204" pitchFamily="18" charset="0"/>
                      </a:rPr>
                      <m:t>𝑥</m:t>
                    </m:r>
                  </m:oMath>
                </a14:m>
                <a:r>
                  <a:rPr lang="en-US" dirty="0">
                    <a:latin typeface="Times New Roman" panose="02020603050405020304" pitchFamily="18" charset="0"/>
                    <a:cs typeface="Times New Roman" panose="02020603050405020304" pitchFamily="18" charset="0"/>
                  </a:rPr>
                  <a:t> represents a specific </a:t>
                </a:r>
                <a:r>
                  <a:rPr lang="en-US" i="1" dirty="0">
                    <a:latin typeface="Times New Roman" panose="02020603050405020304" pitchFamily="18" charset="0"/>
                    <a:cs typeface="Times New Roman" panose="02020603050405020304" pitchFamily="18" charset="0"/>
                  </a:rPr>
                  <a:t>word</a:t>
                </a:r>
              </a:p>
            </p:txBody>
          </p:sp>
        </mc:Choice>
        <mc:Fallback xmlns="">
          <p:sp>
            <p:nvSpPr>
              <p:cNvPr id="11" name="Rectangle 10">
                <a:extLst>
                  <a:ext uri="{FF2B5EF4-FFF2-40B4-BE49-F238E27FC236}">
                    <a16:creationId xmlns:a16="http://schemas.microsoft.com/office/drawing/2014/main" id="{5F71162D-69A8-4137-95E5-6D453C3553DB}"/>
                  </a:ext>
                </a:extLst>
              </p:cNvPr>
              <p:cNvSpPr>
                <a:spLocks noRot="1" noChangeAspect="1" noMove="1" noResize="1" noEditPoints="1" noAdjustHandles="1" noChangeArrowheads="1" noChangeShapeType="1" noTextEdit="1"/>
              </p:cNvSpPr>
              <p:nvPr/>
            </p:nvSpPr>
            <p:spPr>
              <a:xfrm>
                <a:off x="7594318" y="1212971"/>
                <a:ext cx="4304383" cy="369332"/>
              </a:xfrm>
              <a:prstGeom prst="rect">
                <a:avLst/>
              </a:prstGeom>
              <a:blipFill>
                <a:blip r:embed="rId16"/>
                <a:stretch>
                  <a:fillRect l="-1275" t="-9836" b="-2459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494680F7-5A43-40D7-8228-0EA72B3B9DB2}"/>
              </a:ext>
            </a:extLst>
          </p:cNvPr>
          <p:cNvSpPr txBox="1"/>
          <p:nvPr/>
        </p:nvSpPr>
        <p:spPr>
          <a:xfrm>
            <a:off x="2929521" y="1185048"/>
            <a:ext cx="2172390"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Can I use your phone</a:t>
            </a:r>
          </a:p>
        </p:txBody>
      </p:sp>
    </p:spTree>
    <p:extLst>
      <p:ext uri="{BB962C8B-B14F-4D97-AF65-F5344CB8AC3E}">
        <p14:creationId xmlns:p14="http://schemas.microsoft.com/office/powerpoint/2010/main" val="141331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8" grpId="0" animBg="1"/>
      <p:bldP spid="76" grpId="0"/>
      <p:bldP spid="6"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3824B-06A1-451E-B17C-E92EA88165D1}"/>
              </a:ext>
            </a:extLst>
          </p:cNvPr>
          <p:cNvSpPr>
            <a:spLocks noGrp="1"/>
          </p:cNvSpPr>
          <p:nvPr>
            <p:ph type="title"/>
          </p:nvPr>
        </p:nvSpPr>
        <p:spPr>
          <a:xfrm>
            <a:off x="345056" y="165802"/>
            <a:ext cx="5118425" cy="515227"/>
          </a:xfrm>
        </p:spPr>
        <p:txBody>
          <a:bodyPr/>
          <a:lstStyle/>
          <a:p>
            <a:r>
              <a:rPr lang="en-US" altLang="ja-JP" dirty="0"/>
              <a:t>Proposed Method</a:t>
            </a:r>
            <a:endParaRPr lang="en-US" altLang="ja-JP" dirty="0">
              <a:solidFill>
                <a:schemeClr val="accent2"/>
              </a:solidFill>
            </a:endParaRPr>
          </a:p>
        </p:txBody>
      </p:sp>
      <p:sp>
        <p:nvSpPr>
          <p:cNvPr id="3" name="正方形/長方形 2">
            <a:extLst>
              <a:ext uri="{FF2B5EF4-FFF2-40B4-BE49-F238E27FC236}">
                <a16:creationId xmlns:a16="http://schemas.microsoft.com/office/drawing/2014/main" id="{0BD60B91-3EB4-47B1-9777-73EC86EF532F}"/>
              </a:ext>
            </a:extLst>
          </p:cNvPr>
          <p:cNvSpPr/>
          <p:nvPr/>
        </p:nvSpPr>
        <p:spPr>
          <a:xfrm>
            <a:off x="317402" y="950438"/>
            <a:ext cx="3538148"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Repetition Reduction Model(RRM) </a:t>
            </a:r>
            <a:endParaRPr lang="ja-JP" altLang="en-US" dirty="0">
              <a:latin typeface="Times New Roman" panose="02020603050405020304" pitchFamily="18" charset="0"/>
              <a:cs typeface="Times New Roman" panose="02020603050405020304" pitchFamily="18" charset="0"/>
            </a:endParaRPr>
          </a:p>
        </p:txBody>
      </p:sp>
      <p:grpSp>
        <p:nvGrpSpPr>
          <p:cNvPr id="1078" name="组合 271">
            <a:extLst>
              <a:ext uri="{FF2B5EF4-FFF2-40B4-BE49-F238E27FC236}">
                <a16:creationId xmlns:a16="http://schemas.microsoft.com/office/drawing/2014/main" id="{85BFCF86-8E0F-4E3C-8684-04EAC7DAFBF3}"/>
              </a:ext>
            </a:extLst>
          </p:cNvPr>
          <p:cNvGrpSpPr/>
          <p:nvPr/>
        </p:nvGrpSpPr>
        <p:grpSpPr>
          <a:xfrm>
            <a:off x="881603" y="870954"/>
            <a:ext cx="10652665" cy="5821244"/>
            <a:chOff x="250366" y="58951"/>
            <a:chExt cx="10710440" cy="6797699"/>
          </a:xfrm>
        </p:grpSpPr>
        <p:sp>
          <p:nvSpPr>
            <p:cNvPr id="1079" name="矩形 272">
              <a:extLst>
                <a:ext uri="{FF2B5EF4-FFF2-40B4-BE49-F238E27FC236}">
                  <a16:creationId xmlns:a16="http://schemas.microsoft.com/office/drawing/2014/main" id="{A98C4B62-0DF3-464D-A5D7-378970093154}"/>
                </a:ext>
              </a:extLst>
            </p:cNvPr>
            <p:cNvSpPr/>
            <p:nvPr/>
          </p:nvSpPr>
          <p:spPr>
            <a:xfrm>
              <a:off x="3490219" y="4110491"/>
              <a:ext cx="7470587" cy="52902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80" name="文本框 274">
                  <a:extLst>
                    <a:ext uri="{FF2B5EF4-FFF2-40B4-BE49-F238E27FC236}">
                      <a16:creationId xmlns:a16="http://schemas.microsoft.com/office/drawing/2014/main" id="{B7B8FE54-4D80-4192-906B-9B7C708C2D53}"/>
                    </a:ext>
                  </a:extLst>
                </p:cNvPr>
                <p:cNvSpPr txBox="1"/>
                <p:nvPr/>
              </p:nvSpPr>
              <p:spPr>
                <a:xfrm>
                  <a:off x="250366" y="4391615"/>
                  <a:ext cx="574671" cy="1454908"/>
                </a:xfrm>
                <a:prstGeom prst="rect">
                  <a:avLst/>
                </a:prstGeom>
                <a:noFill/>
              </p:spPr>
              <p:txBody>
                <a:bodyPr vert="horz"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sz="1600" i="1" smtClean="0">
                            <a:latin typeface="Cambria Math" panose="02040503050406030204" pitchFamily="18" charset="0"/>
                            <a:ea typeface="Cambria Math" panose="02040503050406030204" pitchFamily="18" charset="0"/>
                          </a:rPr>
                          <m:t>Χ</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e>
                              <m:e>
                                <m:m>
                                  <m:mPr>
                                    <m:mcs>
                                      <m:mc>
                                        <m:mcPr>
                                          <m:count m:val="1"/>
                                          <m:mcJc m:val="center"/>
                                        </m:mcPr>
                                      </m:mc>
                                    </m:mcs>
                                    <m:ctrlPr>
                                      <a:rPr lang="en-US" altLang="zh-CN" sz="1600" i="1" smtClean="0">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e>
                                  </m:mr>
                                  <m:mr>
                                    <m:e>
                                      <m:m>
                                        <m:mPr>
                                          <m:mcs>
                                            <m:mc>
                                              <m:mcPr>
                                                <m:count m:val="1"/>
                                                <m:mcJc m:val="center"/>
                                              </m:mcPr>
                                            </m:mc>
                                          </m:mcs>
                                          <m:ctrlPr>
                                            <a:rPr lang="en-US" altLang="zh-CN" sz="1600" i="1" smtClean="0">
                                              <a:latin typeface="Cambria Math" panose="02040503050406030204" pitchFamily="18" charset="0"/>
                                            </a:rPr>
                                          </m:ctrlPr>
                                        </m:mPr>
                                        <m:mr>
                                          <m:e>
                                            <m:r>
                                              <m:rPr>
                                                <m:brk m:alnAt="7"/>
                                              </m:rPr>
                                              <a:rPr lang="en-US" altLang="zh-CN" sz="1600" b="0" i="1" smtClean="0">
                                                <a:latin typeface="Cambria Math" panose="02040503050406030204" pitchFamily="18" charset="0"/>
                                              </a:rPr>
                                              <m:t>…</m:t>
                                            </m:r>
                                          </m:e>
                                        </m:mr>
                                        <m:mr>
                                          <m:e>
                                            <m:m>
                                              <m:mPr>
                                                <m:mcs>
                                                  <m:mc>
                                                    <m:mcPr>
                                                      <m:count m:val="1"/>
                                                      <m:mcJc m:val="center"/>
                                                    </m:mcPr>
                                                  </m:mc>
                                                </m:mcs>
                                                <m:ctrlPr>
                                                  <a:rPr lang="en-US" altLang="zh-CN" sz="1600" b="0" i="1" smtClean="0">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smtClean="0">
                                                          <a:solidFill>
                                                            <a:srgbClr val="FF0000"/>
                                                          </a:solidFill>
                                                          <a:latin typeface="Cambria Math" panose="02040503050406030204" pitchFamily="18" charset="0"/>
                                                        </a:rPr>
                                                        <m:t>𝐼</m:t>
                                                      </m:r>
                                                    </m:sub>
                                                  </m:sSub>
                                                </m:e>
                                              </m:mr>
                                              <m:mr>
                                                <m:e/>
                                              </m:mr>
                                            </m:m>
                                          </m:e>
                                        </m:mr>
                                      </m:m>
                                    </m:e>
                                  </m:mr>
                                </m:m>
                              </m:e>
                            </m:eqArr>
                          </m:e>
                        </m:d>
                      </m:oMath>
                    </m:oMathPara>
                  </a14:m>
                  <a:endParaRPr lang="zh-CN" altLang="en-US" sz="1600" dirty="0"/>
                </a:p>
              </p:txBody>
            </p:sp>
          </mc:Choice>
          <mc:Fallback xmlns="">
            <p:sp>
              <p:nvSpPr>
                <p:cNvPr id="275" name="文本框 274">
                  <a:extLst>
                    <a:ext uri="{FF2B5EF4-FFF2-40B4-BE49-F238E27FC236}">
                      <a16:creationId xmlns:a16="http://schemas.microsoft.com/office/drawing/2014/main" id="{73960670-ADA7-4518-A0BA-BA027F51AD99}"/>
                    </a:ext>
                  </a:extLst>
                </p:cNvPr>
                <p:cNvSpPr txBox="1">
                  <a:spLocks noRot="1" noChangeAspect="1" noMove="1" noResize="1" noEditPoints="1" noAdjustHandles="1" noChangeArrowheads="1" noChangeShapeType="1" noTextEdit="1"/>
                </p:cNvSpPr>
                <p:nvPr/>
              </p:nvSpPr>
              <p:spPr>
                <a:xfrm>
                  <a:off x="250366" y="4391615"/>
                  <a:ext cx="574671" cy="1454908"/>
                </a:xfrm>
                <a:prstGeom prst="rect">
                  <a:avLst/>
                </a:prstGeom>
                <a:blipFill>
                  <a:blip r:embed="rId3"/>
                  <a:stretch>
                    <a:fillRect/>
                  </a:stretch>
                </a:blipFill>
              </p:spPr>
              <p:txBody>
                <a:bodyPr/>
                <a:lstStyle/>
                <a:p>
                  <a:r>
                    <a:rPr lang="zh-CN" altLang="en-US">
                      <a:noFill/>
                    </a:rPr>
                    <a:t> </a:t>
                  </a:r>
                </a:p>
              </p:txBody>
            </p:sp>
          </mc:Fallback>
        </mc:AlternateContent>
        <p:grpSp>
          <p:nvGrpSpPr>
            <p:cNvPr id="1081" name="组合 275">
              <a:extLst>
                <a:ext uri="{FF2B5EF4-FFF2-40B4-BE49-F238E27FC236}">
                  <a16:creationId xmlns:a16="http://schemas.microsoft.com/office/drawing/2014/main" id="{5B93BB32-CB29-40BA-BE26-ACC921445884}"/>
                </a:ext>
              </a:extLst>
            </p:cNvPr>
            <p:cNvGrpSpPr/>
            <p:nvPr/>
          </p:nvGrpSpPr>
          <p:grpSpPr>
            <a:xfrm>
              <a:off x="1024555" y="5253181"/>
              <a:ext cx="1020725" cy="215817"/>
              <a:chOff x="4146698" y="2062714"/>
              <a:chExt cx="1020725" cy="215817"/>
            </a:xfrm>
          </p:grpSpPr>
          <p:sp>
            <p:nvSpPr>
              <p:cNvPr id="1336" name="矩形 531">
                <a:extLst>
                  <a:ext uri="{FF2B5EF4-FFF2-40B4-BE49-F238E27FC236}">
                    <a16:creationId xmlns:a16="http://schemas.microsoft.com/office/drawing/2014/main" id="{C40D84B9-3DEC-4DC0-B7B9-01F179AAEB29}"/>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37" name="矩形 532">
                <a:extLst>
                  <a:ext uri="{FF2B5EF4-FFF2-40B4-BE49-F238E27FC236}">
                    <a16:creationId xmlns:a16="http://schemas.microsoft.com/office/drawing/2014/main" id="{DDD3BC46-D88D-4BB5-9D06-1562B30B5E17}"/>
                  </a:ext>
                </a:extLst>
              </p:cNvPr>
              <p:cNvSpPr/>
              <p:nvPr/>
            </p:nvSpPr>
            <p:spPr>
              <a:xfrm>
                <a:off x="4250215"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8" name="矩形 533">
                <a:extLst>
                  <a:ext uri="{FF2B5EF4-FFF2-40B4-BE49-F238E27FC236}">
                    <a16:creationId xmlns:a16="http://schemas.microsoft.com/office/drawing/2014/main" id="{103A3CFE-B8B0-4CA4-884D-BBFD591E5D0A}"/>
                  </a:ext>
                </a:extLst>
              </p:cNvPr>
              <p:cNvSpPr/>
              <p:nvPr/>
            </p:nvSpPr>
            <p:spPr>
              <a:xfrm>
                <a:off x="4146698" y="2062715"/>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9" name="矩形 534">
                <a:extLst>
                  <a:ext uri="{FF2B5EF4-FFF2-40B4-BE49-F238E27FC236}">
                    <a16:creationId xmlns:a16="http://schemas.microsoft.com/office/drawing/2014/main" id="{79C8B9F7-32E3-4D4F-8078-1D38658F323F}"/>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0" name="矩形 535">
                <a:extLst>
                  <a:ext uri="{FF2B5EF4-FFF2-40B4-BE49-F238E27FC236}">
                    <a16:creationId xmlns:a16="http://schemas.microsoft.com/office/drawing/2014/main" id="{942D6A04-CBC7-429D-8ED5-D2233B577A09}"/>
                  </a:ext>
                </a:extLst>
              </p:cNvPr>
              <p:cNvSpPr/>
              <p:nvPr/>
            </p:nvSpPr>
            <p:spPr>
              <a:xfrm>
                <a:off x="4457249" y="2062714"/>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1" name="矩形 536">
                <a:extLst>
                  <a:ext uri="{FF2B5EF4-FFF2-40B4-BE49-F238E27FC236}">
                    <a16:creationId xmlns:a16="http://schemas.microsoft.com/office/drawing/2014/main" id="{53FB106D-80C7-47D5-AFC4-2C8482682B7D}"/>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2" name="矩形 537">
                <a:extLst>
                  <a:ext uri="{FF2B5EF4-FFF2-40B4-BE49-F238E27FC236}">
                    <a16:creationId xmlns:a16="http://schemas.microsoft.com/office/drawing/2014/main" id="{B7E9FE46-8FB2-49ED-BFBD-AAEF23F3EE24}"/>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3" name="矩形 538">
                <a:extLst>
                  <a:ext uri="{FF2B5EF4-FFF2-40B4-BE49-F238E27FC236}">
                    <a16:creationId xmlns:a16="http://schemas.microsoft.com/office/drawing/2014/main" id="{5DB9BD7E-8D17-4E77-927E-AB12FF958888}"/>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4" name="矩形 539">
                <a:extLst>
                  <a:ext uri="{FF2B5EF4-FFF2-40B4-BE49-F238E27FC236}">
                    <a16:creationId xmlns:a16="http://schemas.microsoft.com/office/drawing/2014/main" id="{EF6386DE-8D4A-427C-B555-FEB1EF589D7A}"/>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45" name="矩形 540">
                <a:extLst>
                  <a:ext uri="{FF2B5EF4-FFF2-40B4-BE49-F238E27FC236}">
                    <a16:creationId xmlns:a16="http://schemas.microsoft.com/office/drawing/2014/main" id="{6085C12C-F788-4FC1-A69D-57B9B5D547E4}"/>
                  </a:ext>
                </a:extLst>
              </p:cNvPr>
              <p:cNvSpPr/>
              <p:nvPr/>
            </p:nvSpPr>
            <p:spPr>
              <a:xfrm>
                <a:off x="4972645" y="2065880"/>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082" name="组合 276">
              <a:extLst>
                <a:ext uri="{FF2B5EF4-FFF2-40B4-BE49-F238E27FC236}">
                  <a16:creationId xmlns:a16="http://schemas.microsoft.com/office/drawing/2014/main" id="{926B1E37-5BF3-434C-BBAD-BC614F9A5522}"/>
                </a:ext>
              </a:extLst>
            </p:cNvPr>
            <p:cNvGrpSpPr/>
            <p:nvPr/>
          </p:nvGrpSpPr>
          <p:grpSpPr>
            <a:xfrm>
              <a:off x="1025285" y="4679769"/>
              <a:ext cx="1020725" cy="213246"/>
              <a:chOff x="4146698" y="2062714"/>
              <a:chExt cx="1020725" cy="213246"/>
            </a:xfrm>
          </p:grpSpPr>
          <p:sp>
            <p:nvSpPr>
              <p:cNvPr id="1326" name="矩形 521">
                <a:extLst>
                  <a:ext uri="{FF2B5EF4-FFF2-40B4-BE49-F238E27FC236}">
                    <a16:creationId xmlns:a16="http://schemas.microsoft.com/office/drawing/2014/main" id="{B2077C37-4169-48CB-AFF9-E6EE88F924F4}"/>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7" name="矩形 522">
                <a:extLst>
                  <a:ext uri="{FF2B5EF4-FFF2-40B4-BE49-F238E27FC236}">
                    <a16:creationId xmlns:a16="http://schemas.microsoft.com/office/drawing/2014/main" id="{4BAE5E22-6A15-4765-9FCC-2C43A8F99C40}"/>
                  </a:ext>
                </a:extLst>
              </p:cNvPr>
              <p:cNvSpPr/>
              <p:nvPr/>
            </p:nvSpPr>
            <p:spPr>
              <a:xfrm>
                <a:off x="4250215" y="2062714"/>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328" name="矩形 523">
                <a:extLst>
                  <a:ext uri="{FF2B5EF4-FFF2-40B4-BE49-F238E27FC236}">
                    <a16:creationId xmlns:a16="http://schemas.microsoft.com/office/drawing/2014/main" id="{CF89ECE1-690C-47E6-A16A-52156755AFD6}"/>
                  </a:ext>
                </a:extLst>
              </p:cNvPr>
              <p:cNvSpPr/>
              <p:nvPr/>
            </p:nvSpPr>
            <p:spPr>
              <a:xfrm>
                <a:off x="4146698" y="2062715"/>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9" name="矩形 524">
                <a:extLst>
                  <a:ext uri="{FF2B5EF4-FFF2-40B4-BE49-F238E27FC236}">
                    <a16:creationId xmlns:a16="http://schemas.microsoft.com/office/drawing/2014/main" id="{7994FB99-4CD7-433B-B625-4F74B851EA05}"/>
                  </a:ext>
                </a:extLst>
              </p:cNvPr>
              <p:cNvSpPr/>
              <p:nvPr/>
            </p:nvSpPr>
            <p:spPr>
              <a:xfrm>
                <a:off x="4353732" y="2062714"/>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0" name="矩形 525">
                <a:extLst>
                  <a:ext uri="{FF2B5EF4-FFF2-40B4-BE49-F238E27FC236}">
                    <a16:creationId xmlns:a16="http://schemas.microsoft.com/office/drawing/2014/main" id="{888733A5-89D6-40EF-85E3-3422147AD117}"/>
                  </a:ext>
                </a:extLst>
              </p:cNvPr>
              <p:cNvSpPr/>
              <p:nvPr/>
            </p:nvSpPr>
            <p:spPr>
              <a:xfrm>
                <a:off x="4457249" y="2062714"/>
                <a:ext cx="103517" cy="212651"/>
              </a:xfrm>
              <a:prstGeom prst="rect">
                <a:avLst/>
              </a:prstGeom>
              <a:solidFill>
                <a:srgbClr val="2F528F"/>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31" name="矩形 526">
                <a:extLst>
                  <a:ext uri="{FF2B5EF4-FFF2-40B4-BE49-F238E27FC236}">
                    <a16:creationId xmlns:a16="http://schemas.microsoft.com/office/drawing/2014/main" id="{37E42047-EFD5-4C3D-A9AB-19F0258672DF}"/>
                  </a:ext>
                </a:extLst>
              </p:cNvPr>
              <p:cNvSpPr/>
              <p:nvPr/>
            </p:nvSpPr>
            <p:spPr>
              <a:xfrm>
                <a:off x="4560766" y="2063309"/>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2" name="矩形 527">
                <a:extLst>
                  <a:ext uri="{FF2B5EF4-FFF2-40B4-BE49-F238E27FC236}">
                    <a16:creationId xmlns:a16="http://schemas.microsoft.com/office/drawing/2014/main" id="{599DE6D6-285C-41E2-BF69-F7FB1B573BE7}"/>
                  </a:ext>
                </a:extLst>
              </p:cNvPr>
              <p:cNvSpPr/>
              <p:nvPr/>
            </p:nvSpPr>
            <p:spPr>
              <a:xfrm>
                <a:off x="4664283" y="2062714"/>
                <a:ext cx="103517" cy="212651"/>
              </a:xfrm>
              <a:prstGeom prst="rect">
                <a:avLst/>
              </a:prstGeom>
              <a:solidFill>
                <a:schemeClr val="accent1">
                  <a:lumMod val="40000"/>
                  <a:lumOff val="60000"/>
                </a:schemeClr>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3" name="矩形 528">
                <a:extLst>
                  <a:ext uri="{FF2B5EF4-FFF2-40B4-BE49-F238E27FC236}">
                    <a16:creationId xmlns:a16="http://schemas.microsoft.com/office/drawing/2014/main" id="{FE9225DC-F614-449D-A470-B5DF55065651}"/>
                  </a:ext>
                </a:extLst>
              </p:cNvPr>
              <p:cNvSpPr/>
              <p:nvPr/>
            </p:nvSpPr>
            <p:spPr>
              <a:xfrm>
                <a:off x="4767800" y="2062714"/>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4" name="矩形 529">
                <a:extLst>
                  <a:ext uri="{FF2B5EF4-FFF2-40B4-BE49-F238E27FC236}">
                    <a16:creationId xmlns:a16="http://schemas.microsoft.com/office/drawing/2014/main" id="{EB052C04-58BF-4EDA-84FE-31E1B74104B3}"/>
                  </a:ext>
                </a:extLst>
              </p:cNvPr>
              <p:cNvSpPr/>
              <p:nvPr/>
            </p:nvSpPr>
            <p:spPr>
              <a:xfrm>
                <a:off x="4871880" y="2062714"/>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35" name="矩形 530">
                <a:extLst>
                  <a:ext uri="{FF2B5EF4-FFF2-40B4-BE49-F238E27FC236}">
                    <a16:creationId xmlns:a16="http://schemas.microsoft.com/office/drawing/2014/main" id="{F48903E8-77FE-499D-84CD-15869C72FB45}"/>
                  </a:ext>
                </a:extLst>
              </p:cNvPr>
              <p:cNvSpPr/>
              <p:nvPr/>
            </p:nvSpPr>
            <p:spPr>
              <a:xfrm>
                <a:off x="4974834" y="2062714"/>
                <a:ext cx="103517"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083" name="组合 277">
              <a:extLst>
                <a:ext uri="{FF2B5EF4-FFF2-40B4-BE49-F238E27FC236}">
                  <a16:creationId xmlns:a16="http://schemas.microsoft.com/office/drawing/2014/main" id="{0A8C3BE6-A0AA-4FFA-AA88-0E65BD581679}"/>
                </a:ext>
              </a:extLst>
            </p:cNvPr>
            <p:cNvGrpSpPr/>
            <p:nvPr/>
          </p:nvGrpSpPr>
          <p:grpSpPr>
            <a:xfrm>
              <a:off x="1024555" y="4932365"/>
              <a:ext cx="1020725" cy="213246"/>
              <a:chOff x="4146698" y="2062714"/>
              <a:chExt cx="1020725" cy="213246"/>
            </a:xfrm>
          </p:grpSpPr>
          <p:sp>
            <p:nvSpPr>
              <p:cNvPr id="1316" name="矩形 511">
                <a:extLst>
                  <a:ext uri="{FF2B5EF4-FFF2-40B4-BE49-F238E27FC236}">
                    <a16:creationId xmlns:a16="http://schemas.microsoft.com/office/drawing/2014/main" id="{433A2072-ED0F-49AE-87B7-6B23A2EF4761}"/>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7" name="矩形 512">
                <a:extLst>
                  <a:ext uri="{FF2B5EF4-FFF2-40B4-BE49-F238E27FC236}">
                    <a16:creationId xmlns:a16="http://schemas.microsoft.com/office/drawing/2014/main" id="{FD2034E1-52C1-48C5-998A-AEE32C8C6085}"/>
                  </a:ext>
                </a:extLst>
              </p:cNvPr>
              <p:cNvSpPr/>
              <p:nvPr/>
            </p:nvSpPr>
            <p:spPr>
              <a:xfrm>
                <a:off x="4250215" y="2062714"/>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8" name="矩形 513">
                <a:extLst>
                  <a:ext uri="{FF2B5EF4-FFF2-40B4-BE49-F238E27FC236}">
                    <a16:creationId xmlns:a16="http://schemas.microsoft.com/office/drawing/2014/main" id="{9F9191FC-8AF4-40B6-8B3E-8680E0F41A8B}"/>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9" name="矩形 514">
                <a:extLst>
                  <a:ext uri="{FF2B5EF4-FFF2-40B4-BE49-F238E27FC236}">
                    <a16:creationId xmlns:a16="http://schemas.microsoft.com/office/drawing/2014/main" id="{BC286281-6E28-48F8-BA17-A92BE8A2F2FD}"/>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0" name="矩形 515">
                <a:extLst>
                  <a:ext uri="{FF2B5EF4-FFF2-40B4-BE49-F238E27FC236}">
                    <a16:creationId xmlns:a16="http://schemas.microsoft.com/office/drawing/2014/main" id="{3AEF7BBF-5AD3-4C83-99AF-97D98CE2307E}"/>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1" name="矩形 516">
                <a:extLst>
                  <a:ext uri="{FF2B5EF4-FFF2-40B4-BE49-F238E27FC236}">
                    <a16:creationId xmlns:a16="http://schemas.microsoft.com/office/drawing/2014/main" id="{B2CE7649-DD74-4971-B61A-0BE1232028F3}"/>
                  </a:ext>
                </a:extLst>
              </p:cNvPr>
              <p:cNvSpPr/>
              <p:nvPr/>
            </p:nvSpPr>
            <p:spPr>
              <a:xfrm>
                <a:off x="4560766" y="2063309"/>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2" name="矩形 517">
                <a:extLst>
                  <a:ext uri="{FF2B5EF4-FFF2-40B4-BE49-F238E27FC236}">
                    <a16:creationId xmlns:a16="http://schemas.microsoft.com/office/drawing/2014/main" id="{20498FBA-F002-42F8-9C22-6D6BB051BB45}"/>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3" name="矩形 518">
                <a:extLst>
                  <a:ext uri="{FF2B5EF4-FFF2-40B4-BE49-F238E27FC236}">
                    <a16:creationId xmlns:a16="http://schemas.microsoft.com/office/drawing/2014/main" id="{9C41D485-157B-4638-9752-B34D436027F5}"/>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4" name="矩形 519">
                <a:extLst>
                  <a:ext uri="{FF2B5EF4-FFF2-40B4-BE49-F238E27FC236}">
                    <a16:creationId xmlns:a16="http://schemas.microsoft.com/office/drawing/2014/main" id="{8FA88AC6-FAB3-4926-B6FC-6CFDC466BFD7}"/>
                  </a:ext>
                </a:extLst>
              </p:cNvPr>
              <p:cNvSpPr/>
              <p:nvPr/>
            </p:nvSpPr>
            <p:spPr>
              <a:xfrm>
                <a:off x="4871880" y="2062714"/>
                <a:ext cx="103517" cy="21265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5" name="矩形 520">
                <a:extLst>
                  <a:ext uri="{FF2B5EF4-FFF2-40B4-BE49-F238E27FC236}">
                    <a16:creationId xmlns:a16="http://schemas.microsoft.com/office/drawing/2014/main" id="{80912B15-FBB0-4257-AFD1-CC67BCF7149D}"/>
                  </a:ext>
                </a:extLst>
              </p:cNvPr>
              <p:cNvSpPr/>
              <p:nvPr/>
            </p:nvSpPr>
            <p:spPr>
              <a:xfrm>
                <a:off x="4974834" y="2062714"/>
                <a:ext cx="103517" cy="212651"/>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084" name="组合 278">
              <a:extLst>
                <a:ext uri="{FF2B5EF4-FFF2-40B4-BE49-F238E27FC236}">
                  <a16:creationId xmlns:a16="http://schemas.microsoft.com/office/drawing/2014/main" id="{30129EED-1067-4413-A083-717FDC048C59}"/>
                </a:ext>
              </a:extLst>
            </p:cNvPr>
            <p:cNvGrpSpPr/>
            <p:nvPr/>
          </p:nvGrpSpPr>
          <p:grpSpPr>
            <a:xfrm>
              <a:off x="1024159" y="4404559"/>
              <a:ext cx="1020725" cy="213246"/>
              <a:chOff x="4146698" y="2062714"/>
              <a:chExt cx="1020725" cy="213246"/>
            </a:xfrm>
          </p:grpSpPr>
          <p:sp>
            <p:nvSpPr>
              <p:cNvPr id="1306" name="矩形 501">
                <a:extLst>
                  <a:ext uri="{FF2B5EF4-FFF2-40B4-BE49-F238E27FC236}">
                    <a16:creationId xmlns:a16="http://schemas.microsoft.com/office/drawing/2014/main" id="{4F3851C6-F343-4E70-B3B0-292CFB200340}"/>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7" name="矩形 502">
                <a:extLst>
                  <a:ext uri="{FF2B5EF4-FFF2-40B4-BE49-F238E27FC236}">
                    <a16:creationId xmlns:a16="http://schemas.microsoft.com/office/drawing/2014/main" id="{7822917D-7B75-4285-89A3-FD7F5EF1E272}"/>
                  </a:ext>
                </a:extLst>
              </p:cNvPr>
              <p:cNvSpPr/>
              <p:nvPr/>
            </p:nvSpPr>
            <p:spPr>
              <a:xfrm>
                <a:off x="4250215" y="2062714"/>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08" name="矩形 503">
                <a:extLst>
                  <a:ext uri="{FF2B5EF4-FFF2-40B4-BE49-F238E27FC236}">
                    <a16:creationId xmlns:a16="http://schemas.microsoft.com/office/drawing/2014/main" id="{7032C6C0-85D5-4802-B662-4A595E0552F1}"/>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9" name="矩形 504">
                <a:extLst>
                  <a:ext uri="{FF2B5EF4-FFF2-40B4-BE49-F238E27FC236}">
                    <a16:creationId xmlns:a16="http://schemas.microsoft.com/office/drawing/2014/main" id="{7D1C98D5-CECB-4171-8469-3FBC02CD43AB}"/>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0" name="矩形 505">
                <a:extLst>
                  <a:ext uri="{FF2B5EF4-FFF2-40B4-BE49-F238E27FC236}">
                    <a16:creationId xmlns:a16="http://schemas.microsoft.com/office/drawing/2014/main" id="{48AD4D8E-4C6A-49B6-A8BE-48E3D4130459}"/>
                  </a:ext>
                </a:extLst>
              </p:cNvPr>
              <p:cNvSpPr/>
              <p:nvPr/>
            </p:nvSpPr>
            <p:spPr>
              <a:xfrm>
                <a:off x="4457249"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1" name="矩形 506">
                <a:extLst>
                  <a:ext uri="{FF2B5EF4-FFF2-40B4-BE49-F238E27FC236}">
                    <a16:creationId xmlns:a16="http://schemas.microsoft.com/office/drawing/2014/main" id="{3D56C09E-381E-4F18-B8C2-2D99EE9BD645}"/>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2" name="矩形 507">
                <a:extLst>
                  <a:ext uri="{FF2B5EF4-FFF2-40B4-BE49-F238E27FC236}">
                    <a16:creationId xmlns:a16="http://schemas.microsoft.com/office/drawing/2014/main" id="{20ECCAB6-A6C7-4BF2-A152-1F8EEE0FF50C}"/>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13" name="矩形 508">
                <a:extLst>
                  <a:ext uri="{FF2B5EF4-FFF2-40B4-BE49-F238E27FC236}">
                    <a16:creationId xmlns:a16="http://schemas.microsoft.com/office/drawing/2014/main" id="{97262366-A8A0-40CC-ACC3-65B6ECF0EB0A}"/>
                  </a:ext>
                </a:extLst>
              </p:cNvPr>
              <p:cNvSpPr/>
              <p:nvPr/>
            </p:nvSpPr>
            <p:spPr>
              <a:xfrm>
                <a:off x="4767800"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4" name="矩形 509">
                <a:extLst>
                  <a:ext uri="{FF2B5EF4-FFF2-40B4-BE49-F238E27FC236}">
                    <a16:creationId xmlns:a16="http://schemas.microsoft.com/office/drawing/2014/main" id="{78A005D2-5793-4BFC-929C-C85B679D25ED}"/>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15" name="矩形 510">
                <a:extLst>
                  <a:ext uri="{FF2B5EF4-FFF2-40B4-BE49-F238E27FC236}">
                    <a16:creationId xmlns:a16="http://schemas.microsoft.com/office/drawing/2014/main" id="{356F1F13-1AFD-4D16-8CCF-550B9FD17D61}"/>
                  </a:ext>
                </a:extLst>
              </p:cNvPr>
              <p:cNvSpPr/>
              <p:nvPr/>
            </p:nvSpPr>
            <p:spPr>
              <a:xfrm>
                <a:off x="4974834" y="2062714"/>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085" name="文本框 279">
              <a:extLst>
                <a:ext uri="{FF2B5EF4-FFF2-40B4-BE49-F238E27FC236}">
                  <a16:creationId xmlns:a16="http://schemas.microsoft.com/office/drawing/2014/main" id="{B210F6DC-A13D-4766-B22E-83EAA3D13A53}"/>
                </a:ext>
              </a:extLst>
            </p:cNvPr>
            <p:cNvSpPr txBox="1"/>
            <p:nvPr/>
          </p:nvSpPr>
          <p:spPr>
            <a:xfrm>
              <a:off x="2500452" y="4304187"/>
              <a:ext cx="246594" cy="410973"/>
            </a:xfrm>
            <a:prstGeom prst="rect">
              <a:avLst/>
            </a:prstGeom>
            <a:noFill/>
          </p:spPr>
          <p:txBody>
            <a:bodyPr wrap="none" rtlCol="0">
              <a:spAutoFit/>
            </a:bodyPr>
            <a:lstStyle/>
            <a:p>
              <a:r>
                <a:rPr lang="en-US" altLang="zh-CN" sz="1600" dirty="0"/>
                <a:t>I</a:t>
              </a:r>
              <a:endParaRPr lang="zh-CN" altLang="en-US" sz="1600" dirty="0"/>
            </a:p>
          </p:txBody>
        </p:sp>
        <p:sp>
          <p:nvSpPr>
            <p:cNvPr id="1086" name="文本框 280">
              <a:extLst>
                <a:ext uri="{FF2B5EF4-FFF2-40B4-BE49-F238E27FC236}">
                  <a16:creationId xmlns:a16="http://schemas.microsoft.com/office/drawing/2014/main" id="{8BB4C865-6D57-489C-8C0F-354FAA20469D}"/>
                </a:ext>
              </a:extLst>
            </p:cNvPr>
            <p:cNvSpPr txBox="1"/>
            <p:nvPr/>
          </p:nvSpPr>
          <p:spPr>
            <a:xfrm>
              <a:off x="2394603" y="4573712"/>
              <a:ext cx="481126" cy="410973"/>
            </a:xfrm>
            <a:prstGeom prst="rect">
              <a:avLst/>
            </a:prstGeom>
            <a:noFill/>
          </p:spPr>
          <p:txBody>
            <a:bodyPr wrap="none" rtlCol="0">
              <a:spAutoFit/>
            </a:bodyPr>
            <a:lstStyle/>
            <a:p>
              <a:r>
                <a:rPr lang="en-US" altLang="zh-CN" sz="1600" dirty="0"/>
                <a:t>am</a:t>
              </a:r>
              <a:endParaRPr lang="zh-CN" altLang="en-US" sz="1600" dirty="0"/>
            </a:p>
          </p:txBody>
        </p:sp>
        <p:sp>
          <p:nvSpPr>
            <p:cNvPr id="1087" name="文本框 281">
              <a:extLst>
                <a:ext uri="{FF2B5EF4-FFF2-40B4-BE49-F238E27FC236}">
                  <a16:creationId xmlns:a16="http://schemas.microsoft.com/office/drawing/2014/main" id="{0EFD3DB6-9013-4EE1-8443-5400A07D99A8}"/>
                </a:ext>
              </a:extLst>
            </p:cNvPr>
            <p:cNvSpPr txBox="1"/>
            <p:nvPr/>
          </p:nvSpPr>
          <p:spPr>
            <a:xfrm>
              <a:off x="2119479" y="4836070"/>
              <a:ext cx="916687" cy="410973"/>
            </a:xfrm>
            <a:prstGeom prst="rect">
              <a:avLst/>
            </a:prstGeom>
            <a:noFill/>
          </p:spPr>
          <p:txBody>
            <a:bodyPr wrap="none" rtlCol="0">
              <a:spAutoFit/>
            </a:bodyPr>
            <a:lstStyle/>
            <a:p>
              <a:r>
                <a:rPr lang="en-US" altLang="zh-CN" sz="1600" dirty="0"/>
                <a:t>Chinese</a:t>
              </a:r>
              <a:endParaRPr lang="zh-CN" altLang="en-US" sz="1600" dirty="0"/>
            </a:p>
          </p:txBody>
        </p:sp>
        <mc:AlternateContent xmlns:mc="http://schemas.openxmlformats.org/markup-compatibility/2006" xmlns:a14="http://schemas.microsoft.com/office/drawing/2010/main">
          <mc:Choice Requires="a14">
            <p:sp>
              <p:nvSpPr>
                <p:cNvPr id="1088" name="矩形 282">
                  <a:extLst>
                    <a:ext uri="{FF2B5EF4-FFF2-40B4-BE49-F238E27FC236}">
                      <a16:creationId xmlns:a16="http://schemas.microsoft.com/office/drawing/2014/main" id="{0A56D5C1-3F6E-4CD4-8F9B-DF60CB7E01A5}"/>
                    </a:ext>
                  </a:extLst>
                </p:cNvPr>
                <p:cNvSpPr/>
                <p:nvPr/>
              </p:nvSpPr>
              <p:spPr>
                <a:xfrm>
                  <a:off x="1303231" y="4975267"/>
                  <a:ext cx="412443"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zh-CN" sz="1600" b="0" i="1" smtClean="0">
                            <a:latin typeface="Cambria Math" panose="02040503050406030204" pitchFamily="18" charset="0"/>
                          </a:rPr>
                          <m:t>…</m:t>
                        </m:r>
                      </m:oMath>
                    </m:oMathPara>
                  </a14:m>
                  <a:endParaRPr lang="zh-CN" altLang="en-US" sz="1600" dirty="0"/>
                </a:p>
              </p:txBody>
            </p:sp>
          </mc:Choice>
          <mc:Fallback xmlns="">
            <p:sp>
              <p:nvSpPr>
                <p:cNvPr id="283" name="矩形 282">
                  <a:extLst>
                    <a:ext uri="{FF2B5EF4-FFF2-40B4-BE49-F238E27FC236}">
                      <a16:creationId xmlns:a16="http://schemas.microsoft.com/office/drawing/2014/main" id="{60D1C564-298C-4F0B-83FA-9EE1AD2A3A12}"/>
                    </a:ext>
                  </a:extLst>
                </p:cNvPr>
                <p:cNvSpPr>
                  <a:spLocks noRot="1" noChangeAspect="1" noMove="1" noResize="1" noEditPoints="1" noAdjustHandles="1" noChangeArrowheads="1" noChangeShapeType="1" noTextEdit="1"/>
                </p:cNvSpPr>
                <p:nvPr/>
              </p:nvSpPr>
              <p:spPr>
                <a:xfrm>
                  <a:off x="1303231" y="4975267"/>
                  <a:ext cx="412443" cy="41097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9" name="矩形 283">
                  <a:extLst>
                    <a:ext uri="{FF2B5EF4-FFF2-40B4-BE49-F238E27FC236}">
                      <a16:creationId xmlns:a16="http://schemas.microsoft.com/office/drawing/2014/main" id="{C0FE8264-EB09-4608-AB0E-5F298111E723}"/>
                    </a:ext>
                  </a:extLst>
                </p:cNvPr>
                <p:cNvSpPr/>
                <p:nvPr/>
              </p:nvSpPr>
              <p:spPr>
                <a:xfrm>
                  <a:off x="2412465" y="4967409"/>
                  <a:ext cx="412443"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zh-CN" sz="1600" b="0" i="1" smtClean="0">
                            <a:latin typeface="Cambria Math" panose="02040503050406030204" pitchFamily="18" charset="0"/>
                          </a:rPr>
                          <m:t>…</m:t>
                        </m:r>
                      </m:oMath>
                    </m:oMathPara>
                  </a14:m>
                  <a:endParaRPr lang="zh-CN" altLang="en-US" sz="1600" dirty="0"/>
                </a:p>
              </p:txBody>
            </p:sp>
          </mc:Choice>
          <mc:Fallback xmlns="">
            <p:sp>
              <p:nvSpPr>
                <p:cNvPr id="284" name="矩形 283">
                  <a:extLst>
                    <a:ext uri="{FF2B5EF4-FFF2-40B4-BE49-F238E27FC236}">
                      <a16:creationId xmlns:a16="http://schemas.microsoft.com/office/drawing/2014/main" id="{DDBC74D6-31A5-4AA6-974D-035BD4B83FE6}"/>
                    </a:ext>
                  </a:extLst>
                </p:cNvPr>
                <p:cNvSpPr>
                  <a:spLocks noRot="1" noChangeAspect="1" noMove="1" noResize="1" noEditPoints="1" noAdjustHandles="1" noChangeArrowheads="1" noChangeShapeType="1" noTextEdit="1"/>
                </p:cNvSpPr>
                <p:nvPr/>
              </p:nvSpPr>
              <p:spPr>
                <a:xfrm>
                  <a:off x="2412465" y="4967409"/>
                  <a:ext cx="412443" cy="410973"/>
                </a:xfrm>
                <a:prstGeom prst="rect">
                  <a:avLst/>
                </a:prstGeom>
                <a:blipFill>
                  <a:blip r:embed="rId4"/>
                  <a:stretch>
                    <a:fillRect/>
                  </a:stretch>
                </a:blipFill>
              </p:spPr>
              <p:txBody>
                <a:bodyPr/>
                <a:lstStyle/>
                <a:p>
                  <a:r>
                    <a:rPr lang="zh-CN" altLang="en-US">
                      <a:noFill/>
                    </a:rPr>
                    <a:t> </a:t>
                  </a:r>
                </a:p>
              </p:txBody>
            </p:sp>
          </mc:Fallback>
        </mc:AlternateContent>
        <p:sp>
          <p:nvSpPr>
            <p:cNvPr id="1090" name="文本框 284">
              <a:extLst>
                <a:ext uri="{FF2B5EF4-FFF2-40B4-BE49-F238E27FC236}">
                  <a16:creationId xmlns:a16="http://schemas.microsoft.com/office/drawing/2014/main" id="{0CEED38D-7818-454E-B94B-4D5A2E11EAED}"/>
                </a:ext>
              </a:extLst>
            </p:cNvPr>
            <p:cNvSpPr txBox="1"/>
            <p:nvPr/>
          </p:nvSpPr>
          <p:spPr>
            <a:xfrm>
              <a:off x="2174357" y="5169903"/>
              <a:ext cx="858055" cy="410973"/>
            </a:xfrm>
            <a:prstGeom prst="rect">
              <a:avLst/>
            </a:prstGeom>
            <a:noFill/>
          </p:spPr>
          <p:txBody>
            <a:bodyPr wrap="none" rtlCol="0">
              <a:spAutoFit/>
            </a:bodyPr>
            <a:lstStyle/>
            <a:p>
              <a:r>
                <a:rPr lang="en-US" altLang="zh-CN" sz="1600" dirty="0"/>
                <a:t>&lt;EOS&gt;</a:t>
              </a:r>
              <a:endParaRPr lang="zh-CN" altLang="en-US" sz="1600" dirty="0"/>
            </a:p>
          </p:txBody>
        </p:sp>
        <p:cxnSp>
          <p:nvCxnSpPr>
            <p:cNvPr id="1091" name="直接箭头连接符 285">
              <a:extLst>
                <a:ext uri="{FF2B5EF4-FFF2-40B4-BE49-F238E27FC236}">
                  <a16:creationId xmlns:a16="http://schemas.microsoft.com/office/drawing/2014/main" id="{C9103190-9C33-4C5C-BA6D-A34FFE37DFC3}"/>
                </a:ext>
              </a:extLst>
            </p:cNvPr>
            <p:cNvCxnSpPr>
              <a:cxnSpLocks/>
            </p:cNvCxnSpPr>
            <p:nvPr/>
          </p:nvCxnSpPr>
          <p:spPr>
            <a:xfrm flipV="1">
              <a:off x="1421296" y="3739757"/>
              <a:ext cx="0" cy="352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2" name="矩形 286">
              <a:extLst>
                <a:ext uri="{FF2B5EF4-FFF2-40B4-BE49-F238E27FC236}">
                  <a16:creationId xmlns:a16="http://schemas.microsoft.com/office/drawing/2014/main" id="{2663C518-D072-4ADA-93F4-E9BE1EB2443F}"/>
                </a:ext>
              </a:extLst>
            </p:cNvPr>
            <p:cNvSpPr/>
            <p:nvPr/>
          </p:nvSpPr>
          <p:spPr>
            <a:xfrm>
              <a:off x="511688" y="3316677"/>
              <a:ext cx="1536227"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Encoder</a:t>
              </a:r>
              <a:endParaRPr lang="zh-CN" altLang="en-US" sz="1600" dirty="0"/>
            </a:p>
          </p:txBody>
        </p:sp>
        <p:cxnSp>
          <p:nvCxnSpPr>
            <p:cNvPr id="1093" name="直接箭头连接符 287">
              <a:extLst>
                <a:ext uri="{FF2B5EF4-FFF2-40B4-BE49-F238E27FC236}">
                  <a16:creationId xmlns:a16="http://schemas.microsoft.com/office/drawing/2014/main" id="{B584D013-5B69-45EE-B579-C08ACA463E2B}"/>
                </a:ext>
              </a:extLst>
            </p:cNvPr>
            <p:cNvCxnSpPr>
              <a:cxnSpLocks/>
              <a:stCxn id="1092" idx="3"/>
              <a:endCxn id="1094" idx="1"/>
            </p:cNvCxnSpPr>
            <p:nvPr/>
          </p:nvCxnSpPr>
          <p:spPr>
            <a:xfrm>
              <a:off x="2047915" y="3528217"/>
              <a:ext cx="17052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4" name="矩形 288">
                  <a:extLst>
                    <a:ext uri="{FF2B5EF4-FFF2-40B4-BE49-F238E27FC236}">
                      <a16:creationId xmlns:a16="http://schemas.microsoft.com/office/drawing/2014/main" id="{F52A1DB3-FE5F-480F-A083-648373D0F02C}"/>
                    </a:ext>
                  </a:extLst>
                </p:cNvPr>
                <p:cNvSpPr/>
                <p:nvPr/>
              </p:nvSpPr>
              <p:spPr>
                <a:xfrm>
                  <a:off x="3753176" y="3316677"/>
                  <a:ext cx="1187116"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RNN </a:t>
                  </a:r>
                  <a14:m>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𝑧</m:t>
                              </m:r>
                            </m:e>
                          </m:acc>
                        </m:e>
                        <m:sub>
                          <m:r>
                            <a:rPr lang="en-US" altLang="zh-CN" sz="1600" b="0" i="1" smtClean="0">
                              <a:latin typeface="Cambria Math" panose="02040503050406030204" pitchFamily="18" charset="0"/>
                            </a:rPr>
                            <m:t>1</m:t>
                          </m:r>
                        </m:sub>
                      </m:sSub>
                    </m:oMath>
                  </a14:m>
                  <a:r>
                    <a:rPr lang="en-US" altLang="zh-CN" sz="1600" dirty="0"/>
                    <a:t> </a:t>
                  </a:r>
                  <a:endParaRPr lang="zh-CN" altLang="en-US" sz="1600" dirty="0"/>
                </a:p>
              </p:txBody>
            </p:sp>
          </mc:Choice>
          <mc:Fallback xmlns="">
            <p:sp>
              <p:nvSpPr>
                <p:cNvPr id="18" name="矩形 288">
                  <a:extLst>
                    <a:ext uri="{FF2B5EF4-FFF2-40B4-BE49-F238E27FC236}">
                      <a16:creationId xmlns:a16="http://schemas.microsoft.com/office/drawing/2014/main" id="{8C39A5AB-82FF-4514-81B8-03DA2CF8B510}"/>
                    </a:ext>
                  </a:extLst>
                </p:cNvPr>
                <p:cNvSpPr>
                  <a:spLocks noRot="1" noChangeAspect="1" noMove="1" noResize="1" noEditPoints="1" noAdjustHandles="1" noChangeArrowheads="1" noChangeShapeType="1" noTextEdit="1"/>
                </p:cNvSpPr>
                <p:nvPr/>
              </p:nvSpPr>
              <p:spPr>
                <a:xfrm>
                  <a:off x="3753176" y="3316677"/>
                  <a:ext cx="1187116" cy="423080"/>
                </a:xfrm>
                <a:prstGeom prst="rect">
                  <a:avLst/>
                </a:prstGeom>
                <a:blipFill>
                  <a:blip r:embed="rId5"/>
                  <a:stretch>
                    <a:fillRect b="-16393"/>
                  </a:stretch>
                </a:blipFill>
              </p:spPr>
              <p:txBody>
                <a:bodyPr/>
                <a:lstStyle/>
                <a:p>
                  <a:r>
                    <a:rPr lang="ja-JP" altLang="en-US">
                      <a:noFill/>
                    </a:rPr>
                    <a:t> </a:t>
                  </a:r>
                </a:p>
              </p:txBody>
            </p:sp>
          </mc:Fallback>
        </mc:AlternateContent>
        <p:cxnSp>
          <p:nvCxnSpPr>
            <p:cNvPr id="1095" name="直接箭头连接符 289">
              <a:extLst>
                <a:ext uri="{FF2B5EF4-FFF2-40B4-BE49-F238E27FC236}">
                  <a16:creationId xmlns:a16="http://schemas.microsoft.com/office/drawing/2014/main" id="{9C8AD16A-E78C-43CB-8F69-A599C8D5040D}"/>
                </a:ext>
              </a:extLst>
            </p:cNvPr>
            <p:cNvCxnSpPr>
              <a:stCxn id="1094" idx="0"/>
            </p:cNvCxnSpPr>
            <p:nvPr/>
          </p:nvCxnSpPr>
          <p:spPr>
            <a:xfrm flipV="1">
              <a:off x="4346734" y="2878916"/>
              <a:ext cx="0" cy="43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6" name="组合 290">
              <a:extLst>
                <a:ext uri="{FF2B5EF4-FFF2-40B4-BE49-F238E27FC236}">
                  <a16:creationId xmlns:a16="http://schemas.microsoft.com/office/drawing/2014/main" id="{F563D8A2-6AF7-4300-9905-18724B5F57BA}"/>
                </a:ext>
              </a:extLst>
            </p:cNvPr>
            <p:cNvGrpSpPr/>
            <p:nvPr/>
          </p:nvGrpSpPr>
          <p:grpSpPr>
            <a:xfrm>
              <a:off x="3836371" y="2553413"/>
              <a:ext cx="1020725" cy="213246"/>
              <a:chOff x="4146698" y="2062714"/>
              <a:chExt cx="1020725" cy="213246"/>
            </a:xfrm>
          </p:grpSpPr>
          <p:sp>
            <p:nvSpPr>
              <p:cNvPr id="1296" name="矩形 491">
                <a:extLst>
                  <a:ext uri="{FF2B5EF4-FFF2-40B4-BE49-F238E27FC236}">
                    <a16:creationId xmlns:a16="http://schemas.microsoft.com/office/drawing/2014/main" id="{493259B2-0D90-4308-9120-48BC9367A477}"/>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7" name="矩形 492">
                <a:extLst>
                  <a:ext uri="{FF2B5EF4-FFF2-40B4-BE49-F238E27FC236}">
                    <a16:creationId xmlns:a16="http://schemas.microsoft.com/office/drawing/2014/main" id="{DD69E572-9E2D-49F1-A4CC-0ADC9FBAF9FE}"/>
                  </a:ext>
                </a:extLst>
              </p:cNvPr>
              <p:cNvSpPr/>
              <p:nvPr/>
            </p:nvSpPr>
            <p:spPr>
              <a:xfrm>
                <a:off x="4250215" y="2062714"/>
                <a:ext cx="103517" cy="212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8" name="矩形 493">
                <a:extLst>
                  <a:ext uri="{FF2B5EF4-FFF2-40B4-BE49-F238E27FC236}">
                    <a16:creationId xmlns:a16="http://schemas.microsoft.com/office/drawing/2014/main" id="{D815BB75-A6FB-47FB-A9E2-B3322A275608}"/>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9" name="矩形 494">
                <a:extLst>
                  <a:ext uri="{FF2B5EF4-FFF2-40B4-BE49-F238E27FC236}">
                    <a16:creationId xmlns:a16="http://schemas.microsoft.com/office/drawing/2014/main" id="{4A17594F-DA5C-4967-AAC8-F4235EB738D1}"/>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0" name="矩形 495">
                <a:extLst>
                  <a:ext uri="{FF2B5EF4-FFF2-40B4-BE49-F238E27FC236}">
                    <a16:creationId xmlns:a16="http://schemas.microsoft.com/office/drawing/2014/main" id="{05740CEB-E6C6-455C-B404-87873922D419}"/>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1" name="矩形 496">
                <a:extLst>
                  <a:ext uri="{FF2B5EF4-FFF2-40B4-BE49-F238E27FC236}">
                    <a16:creationId xmlns:a16="http://schemas.microsoft.com/office/drawing/2014/main" id="{0450A5F8-3C68-46EB-AC01-992C2C552B83}"/>
                  </a:ext>
                </a:extLst>
              </p:cNvPr>
              <p:cNvSpPr/>
              <p:nvPr/>
            </p:nvSpPr>
            <p:spPr>
              <a:xfrm>
                <a:off x="4560766" y="2063309"/>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2" name="矩形 497">
                <a:extLst>
                  <a:ext uri="{FF2B5EF4-FFF2-40B4-BE49-F238E27FC236}">
                    <a16:creationId xmlns:a16="http://schemas.microsoft.com/office/drawing/2014/main" id="{ED40E41F-EA0C-403B-AAA7-6F3E2D46E053}"/>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3" name="矩形 498">
                <a:extLst>
                  <a:ext uri="{FF2B5EF4-FFF2-40B4-BE49-F238E27FC236}">
                    <a16:creationId xmlns:a16="http://schemas.microsoft.com/office/drawing/2014/main" id="{DA07040D-4492-40E9-8477-20BA005B1182}"/>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4" name="矩形 499">
                <a:extLst>
                  <a:ext uri="{FF2B5EF4-FFF2-40B4-BE49-F238E27FC236}">
                    <a16:creationId xmlns:a16="http://schemas.microsoft.com/office/drawing/2014/main" id="{78FE2A7D-C909-4A1F-BC53-E562BA091A79}"/>
                  </a:ext>
                </a:extLst>
              </p:cNvPr>
              <p:cNvSpPr/>
              <p:nvPr/>
            </p:nvSpPr>
            <p:spPr>
              <a:xfrm>
                <a:off x="4871880"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05" name="矩形 500">
                <a:extLst>
                  <a:ext uri="{FF2B5EF4-FFF2-40B4-BE49-F238E27FC236}">
                    <a16:creationId xmlns:a16="http://schemas.microsoft.com/office/drawing/2014/main" id="{8F22D521-6B6E-4583-A165-A92C0E5B4EDD}"/>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097" name="矩形 292">
                  <a:extLst>
                    <a:ext uri="{FF2B5EF4-FFF2-40B4-BE49-F238E27FC236}">
                      <a16:creationId xmlns:a16="http://schemas.microsoft.com/office/drawing/2014/main" id="{658F9865-8551-4DBD-BDEF-6F85CB2BF1D1}"/>
                    </a:ext>
                  </a:extLst>
                </p:cNvPr>
                <p:cNvSpPr/>
                <p:nvPr/>
              </p:nvSpPr>
              <p:spPr>
                <a:xfrm>
                  <a:off x="3417744" y="2471357"/>
                  <a:ext cx="453116"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293" name="矩形 292">
                  <a:extLst>
                    <a:ext uri="{FF2B5EF4-FFF2-40B4-BE49-F238E27FC236}">
                      <a16:creationId xmlns:a16="http://schemas.microsoft.com/office/drawing/2014/main" id="{E5137251-CC0E-4700-9B47-7999E11FABA0}"/>
                    </a:ext>
                  </a:extLst>
                </p:cNvPr>
                <p:cNvSpPr>
                  <a:spLocks noRot="1" noChangeAspect="1" noMove="1" noResize="1" noEditPoints="1" noAdjustHandles="1" noChangeArrowheads="1" noChangeShapeType="1" noTextEdit="1"/>
                </p:cNvSpPr>
                <p:nvPr/>
              </p:nvSpPr>
              <p:spPr>
                <a:xfrm>
                  <a:off x="3417744" y="2471357"/>
                  <a:ext cx="453116" cy="410973"/>
                </a:xfrm>
                <a:prstGeom prst="rect">
                  <a:avLst/>
                </a:prstGeom>
                <a:blipFill>
                  <a:blip r:embed="rId6"/>
                  <a:stretch>
                    <a:fillRect/>
                  </a:stretch>
                </a:blipFill>
              </p:spPr>
              <p:txBody>
                <a:bodyPr/>
                <a:lstStyle/>
                <a:p>
                  <a:r>
                    <a:rPr lang="zh-CN" altLang="en-US">
                      <a:noFill/>
                    </a:rPr>
                    <a:t> </a:t>
                  </a:r>
                </a:p>
              </p:txBody>
            </p:sp>
          </mc:Fallback>
        </mc:AlternateContent>
        <p:grpSp>
          <p:nvGrpSpPr>
            <p:cNvPr id="1098" name="组合 293">
              <a:extLst>
                <a:ext uri="{FF2B5EF4-FFF2-40B4-BE49-F238E27FC236}">
                  <a16:creationId xmlns:a16="http://schemas.microsoft.com/office/drawing/2014/main" id="{660AA352-D66D-468B-BFE8-38AE98BFFB96}"/>
                </a:ext>
              </a:extLst>
            </p:cNvPr>
            <p:cNvGrpSpPr/>
            <p:nvPr/>
          </p:nvGrpSpPr>
          <p:grpSpPr>
            <a:xfrm>
              <a:off x="3836370" y="2039230"/>
              <a:ext cx="1020725" cy="213246"/>
              <a:chOff x="4146698" y="2062714"/>
              <a:chExt cx="1020725" cy="213246"/>
            </a:xfrm>
          </p:grpSpPr>
          <p:sp>
            <p:nvSpPr>
              <p:cNvPr id="1286" name="矩形 481">
                <a:extLst>
                  <a:ext uri="{FF2B5EF4-FFF2-40B4-BE49-F238E27FC236}">
                    <a16:creationId xmlns:a16="http://schemas.microsoft.com/office/drawing/2014/main" id="{67B45E0D-9778-4806-B7E8-7FCD80D38EA3}"/>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7" name="矩形 482">
                <a:extLst>
                  <a:ext uri="{FF2B5EF4-FFF2-40B4-BE49-F238E27FC236}">
                    <a16:creationId xmlns:a16="http://schemas.microsoft.com/office/drawing/2014/main" id="{E909846D-8AC8-4FF2-9975-4F76CCADB67C}"/>
                  </a:ext>
                </a:extLst>
              </p:cNvPr>
              <p:cNvSpPr/>
              <p:nvPr/>
            </p:nvSpPr>
            <p:spPr>
              <a:xfrm>
                <a:off x="4250215" y="2062714"/>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88" name="矩形 483">
                <a:extLst>
                  <a:ext uri="{FF2B5EF4-FFF2-40B4-BE49-F238E27FC236}">
                    <a16:creationId xmlns:a16="http://schemas.microsoft.com/office/drawing/2014/main" id="{04B3E500-E787-479D-98AD-49F7BF0664A6}"/>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9" name="矩形 484">
                <a:extLst>
                  <a:ext uri="{FF2B5EF4-FFF2-40B4-BE49-F238E27FC236}">
                    <a16:creationId xmlns:a16="http://schemas.microsoft.com/office/drawing/2014/main" id="{697C7895-8C84-4A14-943E-76FE4F158A9E}"/>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0" name="矩形 485">
                <a:extLst>
                  <a:ext uri="{FF2B5EF4-FFF2-40B4-BE49-F238E27FC236}">
                    <a16:creationId xmlns:a16="http://schemas.microsoft.com/office/drawing/2014/main" id="{BFC090E6-DBB1-447C-98F6-71883DD6D68B}"/>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1" name="矩形 486">
                <a:extLst>
                  <a:ext uri="{FF2B5EF4-FFF2-40B4-BE49-F238E27FC236}">
                    <a16:creationId xmlns:a16="http://schemas.microsoft.com/office/drawing/2014/main" id="{9BBD86B3-43EB-423F-8CBA-7C8630FA91EF}"/>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2" name="矩形 487">
                <a:extLst>
                  <a:ext uri="{FF2B5EF4-FFF2-40B4-BE49-F238E27FC236}">
                    <a16:creationId xmlns:a16="http://schemas.microsoft.com/office/drawing/2014/main" id="{F08E66A4-B00C-4B5E-878B-9BBA7C4691E0}"/>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3" name="矩形 488">
                <a:extLst>
                  <a:ext uri="{FF2B5EF4-FFF2-40B4-BE49-F238E27FC236}">
                    <a16:creationId xmlns:a16="http://schemas.microsoft.com/office/drawing/2014/main" id="{1E6003A9-14E0-451F-80B4-976446552792}"/>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4" name="矩形 489">
                <a:extLst>
                  <a:ext uri="{FF2B5EF4-FFF2-40B4-BE49-F238E27FC236}">
                    <a16:creationId xmlns:a16="http://schemas.microsoft.com/office/drawing/2014/main" id="{F63CE737-7629-4639-833E-C6E88ED5E07F}"/>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5" name="矩形 490">
                <a:extLst>
                  <a:ext uri="{FF2B5EF4-FFF2-40B4-BE49-F238E27FC236}">
                    <a16:creationId xmlns:a16="http://schemas.microsoft.com/office/drawing/2014/main" id="{EC136321-02C3-498B-8133-244A72152DE9}"/>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099" name="矩形 294">
                  <a:extLst>
                    <a:ext uri="{FF2B5EF4-FFF2-40B4-BE49-F238E27FC236}">
                      <a16:creationId xmlns:a16="http://schemas.microsoft.com/office/drawing/2014/main" id="{216500C1-7273-4997-9623-11F1D67F08F2}"/>
                    </a:ext>
                  </a:extLst>
                </p:cNvPr>
                <p:cNvSpPr/>
                <p:nvPr/>
              </p:nvSpPr>
              <p:spPr>
                <a:xfrm>
                  <a:off x="3416226" y="1920746"/>
                  <a:ext cx="460152"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295" name="矩形 294">
                  <a:extLst>
                    <a:ext uri="{FF2B5EF4-FFF2-40B4-BE49-F238E27FC236}">
                      <a16:creationId xmlns:a16="http://schemas.microsoft.com/office/drawing/2014/main" id="{CDE83666-9D75-450B-9403-D0B472D70ABF}"/>
                    </a:ext>
                  </a:extLst>
                </p:cNvPr>
                <p:cNvSpPr>
                  <a:spLocks noRot="1" noChangeAspect="1" noMove="1" noResize="1" noEditPoints="1" noAdjustHandles="1" noChangeArrowheads="1" noChangeShapeType="1" noTextEdit="1"/>
                </p:cNvSpPr>
                <p:nvPr/>
              </p:nvSpPr>
              <p:spPr>
                <a:xfrm>
                  <a:off x="3416226" y="1920746"/>
                  <a:ext cx="460152" cy="410973"/>
                </a:xfrm>
                <a:prstGeom prst="rect">
                  <a:avLst/>
                </a:prstGeom>
                <a:blipFill>
                  <a:blip r:embed="rId7"/>
                  <a:stretch>
                    <a:fillRect/>
                  </a:stretch>
                </a:blipFill>
              </p:spPr>
              <p:txBody>
                <a:bodyPr/>
                <a:lstStyle/>
                <a:p>
                  <a:r>
                    <a:rPr lang="zh-CN" altLang="en-US">
                      <a:noFill/>
                    </a:rPr>
                    <a:t> </a:t>
                  </a:r>
                </a:p>
              </p:txBody>
            </p:sp>
          </mc:Fallback>
        </mc:AlternateContent>
        <p:sp>
          <p:nvSpPr>
            <p:cNvPr id="1100" name="文本框 295">
              <a:extLst>
                <a:ext uri="{FF2B5EF4-FFF2-40B4-BE49-F238E27FC236}">
                  <a16:creationId xmlns:a16="http://schemas.microsoft.com/office/drawing/2014/main" id="{8DADF5CA-1368-4CA6-A5B8-14F2E92B8D43}"/>
                </a:ext>
              </a:extLst>
            </p:cNvPr>
            <p:cNvSpPr txBox="1"/>
            <p:nvPr/>
          </p:nvSpPr>
          <p:spPr>
            <a:xfrm>
              <a:off x="3908951" y="1625930"/>
              <a:ext cx="407416" cy="410973"/>
            </a:xfrm>
            <a:prstGeom prst="rect">
              <a:avLst/>
            </a:prstGeom>
            <a:noFill/>
          </p:spPr>
          <p:txBody>
            <a:bodyPr wrap="none" rtlCol="0">
              <a:spAutoFit/>
            </a:bodyPr>
            <a:lstStyle/>
            <a:p>
              <a:r>
                <a:rPr lang="ja-JP" altLang="en-US" sz="1600" dirty="0"/>
                <a:t>私</a:t>
              </a:r>
              <a:endParaRPr lang="zh-CN" altLang="en-US" sz="1600" dirty="0"/>
            </a:p>
          </p:txBody>
        </p:sp>
        <p:cxnSp>
          <p:nvCxnSpPr>
            <p:cNvPr id="1101" name="直接箭头连接符 296">
              <a:extLst>
                <a:ext uri="{FF2B5EF4-FFF2-40B4-BE49-F238E27FC236}">
                  <a16:creationId xmlns:a16="http://schemas.microsoft.com/office/drawing/2014/main" id="{0D80BB7B-78A0-4E38-A1C0-2FA6A78F0397}"/>
                </a:ext>
              </a:extLst>
            </p:cNvPr>
            <p:cNvCxnSpPr>
              <a:cxnSpLocks/>
            </p:cNvCxnSpPr>
            <p:nvPr/>
          </p:nvCxnSpPr>
          <p:spPr>
            <a:xfrm flipH="1" flipV="1">
              <a:off x="4346731" y="2286967"/>
              <a:ext cx="1" cy="22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2" name="矩形 297">
              <a:extLst>
                <a:ext uri="{FF2B5EF4-FFF2-40B4-BE49-F238E27FC236}">
                  <a16:creationId xmlns:a16="http://schemas.microsoft.com/office/drawing/2014/main" id="{131AFA38-DE14-4D15-8A4C-907C52324815}"/>
                </a:ext>
              </a:extLst>
            </p:cNvPr>
            <p:cNvSpPr/>
            <p:nvPr/>
          </p:nvSpPr>
          <p:spPr>
            <a:xfrm>
              <a:off x="3757928" y="1199347"/>
              <a:ext cx="117760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Cross Ent.</a:t>
              </a:r>
              <a:endParaRPr lang="zh-CN" altLang="en-US" sz="1600" dirty="0"/>
            </a:p>
          </p:txBody>
        </p:sp>
        <p:cxnSp>
          <p:nvCxnSpPr>
            <p:cNvPr id="1103" name="直接箭头连接符 298">
              <a:extLst>
                <a:ext uri="{FF2B5EF4-FFF2-40B4-BE49-F238E27FC236}">
                  <a16:creationId xmlns:a16="http://schemas.microsoft.com/office/drawing/2014/main" id="{A939A190-C65A-4EB7-A731-EC67C9F9EDD0}"/>
                </a:ext>
              </a:extLst>
            </p:cNvPr>
            <p:cNvCxnSpPr>
              <a:cxnSpLocks/>
              <a:stCxn id="1094" idx="2"/>
            </p:cNvCxnSpPr>
            <p:nvPr/>
          </p:nvCxnSpPr>
          <p:spPr>
            <a:xfrm flipH="1">
              <a:off x="4346731" y="3739757"/>
              <a:ext cx="3" cy="3529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104" name="组合 299">
              <a:extLst>
                <a:ext uri="{FF2B5EF4-FFF2-40B4-BE49-F238E27FC236}">
                  <a16:creationId xmlns:a16="http://schemas.microsoft.com/office/drawing/2014/main" id="{7AECEC8C-DA07-4432-832D-E09E1870F7BC}"/>
                </a:ext>
              </a:extLst>
            </p:cNvPr>
            <p:cNvGrpSpPr/>
            <p:nvPr/>
          </p:nvGrpSpPr>
          <p:grpSpPr>
            <a:xfrm>
              <a:off x="3843592" y="4250004"/>
              <a:ext cx="1020725" cy="213246"/>
              <a:chOff x="4146698" y="2062714"/>
              <a:chExt cx="1020725" cy="213246"/>
            </a:xfrm>
          </p:grpSpPr>
          <p:sp>
            <p:nvSpPr>
              <p:cNvPr id="1276" name="矩形 471">
                <a:extLst>
                  <a:ext uri="{FF2B5EF4-FFF2-40B4-BE49-F238E27FC236}">
                    <a16:creationId xmlns:a16="http://schemas.microsoft.com/office/drawing/2014/main" id="{D4957328-56C0-48EA-B499-EACF1823821D}"/>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7" name="矩形 472">
                <a:extLst>
                  <a:ext uri="{FF2B5EF4-FFF2-40B4-BE49-F238E27FC236}">
                    <a16:creationId xmlns:a16="http://schemas.microsoft.com/office/drawing/2014/main" id="{748DDFFA-5B15-45C0-815B-C14477E83364}"/>
                  </a:ext>
                </a:extLst>
              </p:cNvPr>
              <p:cNvSpPr/>
              <p:nvPr/>
            </p:nvSpPr>
            <p:spPr>
              <a:xfrm>
                <a:off x="4250215" y="2062714"/>
                <a:ext cx="103517" cy="212651"/>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8" name="矩形 473">
                <a:extLst>
                  <a:ext uri="{FF2B5EF4-FFF2-40B4-BE49-F238E27FC236}">
                    <a16:creationId xmlns:a16="http://schemas.microsoft.com/office/drawing/2014/main" id="{CF3F9344-E84B-400D-8956-A1774297800B}"/>
                  </a:ext>
                </a:extLst>
              </p:cNvPr>
              <p:cNvSpPr/>
              <p:nvPr/>
            </p:nvSpPr>
            <p:spPr>
              <a:xfrm>
                <a:off x="4146698" y="2062715"/>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9" name="矩形 474">
                <a:extLst>
                  <a:ext uri="{FF2B5EF4-FFF2-40B4-BE49-F238E27FC236}">
                    <a16:creationId xmlns:a16="http://schemas.microsoft.com/office/drawing/2014/main" id="{D8BEF5E2-7461-41E9-B74B-788770B9F228}"/>
                  </a:ext>
                </a:extLst>
              </p:cNvPr>
              <p:cNvSpPr/>
              <p:nvPr/>
            </p:nvSpPr>
            <p:spPr>
              <a:xfrm>
                <a:off x="4353732"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0" name="矩形 475">
                <a:extLst>
                  <a:ext uri="{FF2B5EF4-FFF2-40B4-BE49-F238E27FC236}">
                    <a16:creationId xmlns:a16="http://schemas.microsoft.com/office/drawing/2014/main" id="{1D6757CD-B575-435D-BD26-7CE10EA21C9C}"/>
                  </a:ext>
                </a:extLst>
              </p:cNvPr>
              <p:cNvSpPr/>
              <p:nvPr/>
            </p:nvSpPr>
            <p:spPr>
              <a:xfrm>
                <a:off x="4457249"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1" name="矩形 476">
                <a:extLst>
                  <a:ext uri="{FF2B5EF4-FFF2-40B4-BE49-F238E27FC236}">
                    <a16:creationId xmlns:a16="http://schemas.microsoft.com/office/drawing/2014/main" id="{E5B359B7-340F-4E7A-8B5B-488AAB8DC982}"/>
                  </a:ext>
                </a:extLst>
              </p:cNvPr>
              <p:cNvSpPr/>
              <p:nvPr/>
            </p:nvSpPr>
            <p:spPr>
              <a:xfrm>
                <a:off x="4560766" y="2063309"/>
                <a:ext cx="103517" cy="212651"/>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2" name="矩形 477">
                <a:extLst>
                  <a:ext uri="{FF2B5EF4-FFF2-40B4-BE49-F238E27FC236}">
                    <a16:creationId xmlns:a16="http://schemas.microsoft.com/office/drawing/2014/main" id="{E895BE4F-A83C-4257-B522-451AE5A1EBA8}"/>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3" name="矩形 478">
                <a:extLst>
                  <a:ext uri="{FF2B5EF4-FFF2-40B4-BE49-F238E27FC236}">
                    <a16:creationId xmlns:a16="http://schemas.microsoft.com/office/drawing/2014/main" id="{CFFE5019-8A3D-4435-A55E-026ADAB9283D}"/>
                  </a:ext>
                </a:extLst>
              </p:cNvPr>
              <p:cNvSpPr/>
              <p:nvPr/>
            </p:nvSpPr>
            <p:spPr>
              <a:xfrm>
                <a:off x="4767800"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4" name="矩形 479">
                <a:extLst>
                  <a:ext uri="{FF2B5EF4-FFF2-40B4-BE49-F238E27FC236}">
                    <a16:creationId xmlns:a16="http://schemas.microsoft.com/office/drawing/2014/main" id="{C9CBEF25-AD5B-470E-8933-3F5747AB4CA2}"/>
                  </a:ext>
                </a:extLst>
              </p:cNvPr>
              <p:cNvSpPr/>
              <p:nvPr/>
            </p:nvSpPr>
            <p:spPr>
              <a:xfrm>
                <a:off x="4871880"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5" name="矩形 480">
                <a:extLst>
                  <a:ext uri="{FF2B5EF4-FFF2-40B4-BE49-F238E27FC236}">
                    <a16:creationId xmlns:a16="http://schemas.microsoft.com/office/drawing/2014/main" id="{9F9A66B4-40A3-4079-926B-179617F15D3C}"/>
                  </a:ext>
                </a:extLst>
              </p:cNvPr>
              <p:cNvSpPr/>
              <p:nvPr/>
            </p:nvSpPr>
            <p:spPr>
              <a:xfrm>
                <a:off x="4974834"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05" name="矩形 300">
                  <a:extLst>
                    <a:ext uri="{FF2B5EF4-FFF2-40B4-BE49-F238E27FC236}">
                      <a16:creationId xmlns:a16="http://schemas.microsoft.com/office/drawing/2014/main" id="{4AA31FC7-A5AB-406F-B581-E8A0DD6914F2}"/>
                    </a:ext>
                  </a:extLst>
                </p:cNvPr>
                <p:cNvSpPr/>
                <p:nvPr/>
              </p:nvSpPr>
              <p:spPr>
                <a:xfrm>
                  <a:off x="3424965" y="4167948"/>
                  <a:ext cx="457473"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301" name="矩形 300">
                  <a:extLst>
                    <a:ext uri="{FF2B5EF4-FFF2-40B4-BE49-F238E27FC236}">
                      <a16:creationId xmlns:a16="http://schemas.microsoft.com/office/drawing/2014/main" id="{90F43100-A08A-49D7-A66C-61319DBC2B0A}"/>
                    </a:ext>
                  </a:extLst>
                </p:cNvPr>
                <p:cNvSpPr>
                  <a:spLocks noRot="1" noChangeAspect="1" noMove="1" noResize="1" noEditPoints="1" noAdjustHandles="1" noChangeArrowheads="1" noChangeShapeType="1" noTextEdit="1"/>
                </p:cNvSpPr>
                <p:nvPr/>
              </p:nvSpPr>
              <p:spPr>
                <a:xfrm>
                  <a:off x="3424965" y="4167948"/>
                  <a:ext cx="457473" cy="410973"/>
                </a:xfrm>
                <a:prstGeom prst="rect">
                  <a:avLst/>
                </a:prstGeom>
                <a:blipFill>
                  <a:blip r:embed="rId8"/>
                  <a:stretch>
                    <a:fillRect/>
                  </a:stretch>
                </a:blipFill>
              </p:spPr>
              <p:txBody>
                <a:bodyPr/>
                <a:lstStyle/>
                <a:p>
                  <a:r>
                    <a:rPr lang="zh-CN" altLang="en-US">
                      <a:noFill/>
                    </a:rPr>
                    <a:t> </a:t>
                  </a:r>
                </a:p>
              </p:txBody>
            </p:sp>
          </mc:Fallback>
        </mc:AlternateContent>
        <p:cxnSp>
          <p:nvCxnSpPr>
            <p:cNvPr id="1106" name="直接箭头连接符 301">
              <a:extLst>
                <a:ext uri="{FF2B5EF4-FFF2-40B4-BE49-F238E27FC236}">
                  <a16:creationId xmlns:a16="http://schemas.microsoft.com/office/drawing/2014/main" id="{B530DB20-6803-42B9-99F1-257474F97E5D}"/>
                </a:ext>
              </a:extLst>
            </p:cNvPr>
            <p:cNvCxnSpPr>
              <a:cxnSpLocks/>
              <a:stCxn id="1094" idx="3"/>
              <a:endCxn id="1125" idx="1"/>
            </p:cNvCxnSpPr>
            <p:nvPr/>
          </p:nvCxnSpPr>
          <p:spPr>
            <a:xfrm>
              <a:off x="4940292" y="3528217"/>
              <a:ext cx="16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7" name="矩形 302">
                  <a:extLst>
                    <a:ext uri="{FF2B5EF4-FFF2-40B4-BE49-F238E27FC236}">
                      <a16:creationId xmlns:a16="http://schemas.microsoft.com/office/drawing/2014/main" id="{B3D34294-BDCC-4CA6-819C-F9A17A73BF3A}"/>
                    </a:ext>
                  </a:extLst>
                </p:cNvPr>
                <p:cNvSpPr/>
                <p:nvPr/>
              </p:nvSpPr>
              <p:spPr>
                <a:xfrm>
                  <a:off x="9708670" y="3316677"/>
                  <a:ext cx="1187116"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RNN </a:t>
                  </a:r>
                  <a14:m>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𝑧</m:t>
                              </m:r>
                            </m:e>
                          </m:acc>
                        </m:e>
                        <m:sub>
                          <m:r>
                            <a:rPr lang="en-US" altLang="zh-CN" sz="1600" b="0" i="1" smtClean="0">
                              <a:latin typeface="Cambria Math" panose="02040503050406030204" pitchFamily="18" charset="0"/>
                            </a:rPr>
                            <m:t>𝐽</m:t>
                          </m:r>
                        </m:sub>
                      </m:sSub>
                    </m:oMath>
                  </a14:m>
                  <a:r>
                    <a:rPr lang="en-US" altLang="zh-CN" sz="1600" dirty="0"/>
                    <a:t> </a:t>
                  </a:r>
                  <a:endParaRPr lang="zh-CN" altLang="en-US" sz="1600" dirty="0"/>
                </a:p>
              </p:txBody>
            </p:sp>
          </mc:Choice>
          <mc:Fallback xmlns="">
            <p:sp>
              <p:nvSpPr>
                <p:cNvPr id="32" name="矩形 302">
                  <a:extLst>
                    <a:ext uri="{FF2B5EF4-FFF2-40B4-BE49-F238E27FC236}">
                      <a16:creationId xmlns:a16="http://schemas.microsoft.com/office/drawing/2014/main" id="{B942A0C5-26CA-42B2-BD4B-A035DB091D1F}"/>
                    </a:ext>
                  </a:extLst>
                </p:cNvPr>
                <p:cNvSpPr>
                  <a:spLocks noRot="1" noChangeAspect="1" noMove="1" noResize="1" noEditPoints="1" noAdjustHandles="1" noChangeArrowheads="1" noChangeShapeType="1" noTextEdit="1"/>
                </p:cNvSpPr>
                <p:nvPr/>
              </p:nvSpPr>
              <p:spPr>
                <a:xfrm>
                  <a:off x="9708670" y="3316677"/>
                  <a:ext cx="1187116" cy="423080"/>
                </a:xfrm>
                <a:prstGeom prst="rect">
                  <a:avLst/>
                </a:prstGeom>
                <a:blipFill>
                  <a:blip r:embed="rId9"/>
                  <a:stretch>
                    <a:fillRect t="-1639" b="-14754"/>
                  </a:stretch>
                </a:blipFill>
              </p:spPr>
              <p:txBody>
                <a:bodyPr/>
                <a:lstStyle/>
                <a:p>
                  <a:r>
                    <a:rPr lang="ja-JP" altLang="en-US">
                      <a:noFill/>
                    </a:rPr>
                    <a:t> </a:t>
                  </a:r>
                </a:p>
              </p:txBody>
            </p:sp>
          </mc:Fallback>
        </mc:AlternateContent>
        <p:cxnSp>
          <p:nvCxnSpPr>
            <p:cNvPr id="1108" name="直接箭头连接符 303">
              <a:extLst>
                <a:ext uri="{FF2B5EF4-FFF2-40B4-BE49-F238E27FC236}">
                  <a16:creationId xmlns:a16="http://schemas.microsoft.com/office/drawing/2014/main" id="{F889A78A-6F6C-4DBF-8D86-11227EACDDA0}"/>
                </a:ext>
              </a:extLst>
            </p:cNvPr>
            <p:cNvCxnSpPr>
              <a:stCxn id="1107" idx="0"/>
            </p:cNvCxnSpPr>
            <p:nvPr/>
          </p:nvCxnSpPr>
          <p:spPr>
            <a:xfrm flipV="1">
              <a:off x="10302228" y="2878916"/>
              <a:ext cx="0" cy="43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09" name="组合 304">
              <a:extLst>
                <a:ext uri="{FF2B5EF4-FFF2-40B4-BE49-F238E27FC236}">
                  <a16:creationId xmlns:a16="http://schemas.microsoft.com/office/drawing/2014/main" id="{EA625CAE-1347-4A13-AC9A-D43192C5D524}"/>
                </a:ext>
              </a:extLst>
            </p:cNvPr>
            <p:cNvGrpSpPr/>
            <p:nvPr/>
          </p:nvGrpSpPr>
          <p:grpSpPr>
            <a:xfrm>
              <a:off x="9791865" y="2553413"/>
              <a:ext cx="1020725" cy="213246"/>
              <a:chOff x="4146698" y="2062714"/>
              <a:chExt cx="1020725" cy="213246"/>
            </a:xfrm>
          </p:grpSpPr>
          <p:sp>
            <p:nvSpPr>
              <p:cNvPr id="1266" name="矩形 461">
                <a:extLst>
                  <a:ext uri="{FF2B5EF4-FFF2-40B4-BE49-F238E27FC236}">
                    <a16:creationId xmlns:a16="http://schemas.microsoft.com/office/drawing/2014/main" id="{8FB79D8A-15DC-4297-968B-9039DCFFBD4A}"/>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7" name="矩形 462">
                <a:extLst>
                  <a:ext uri="{FF2B5EF4-FFF2-40B4-BE49-F238E27FC236}">
                    <a16:creationId xmlns:a16="http://schemas.microsoft.com/office/drawing/2014/main" id="{3D86891F-1D14-4B8E-A28B-8D1C716F6689}"/>
                  </a:ext>
                </a:extLst>
              </p:cNvPr>
              <p:cNvSpPr/>
              <p:nvPr/>
            </p:nvSpPr>
            <p:spPr>
              <a:xfrm>
                <a:off x="4250215"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8" name="矩形 463">
                <a:extLst>
                  <a:ext uri="{FF2B5EF4-FFF2-40B4-BE49-F238E27FC236}">
                    <a16:creationId xmlns:a16="http://schemas.microsoft.com/office/drawing/2014/main" id="{F00FB074-893D-40E1-B9E0-357C4AF3737A}"/>
                  </a:ext>
                </a:extLst>
              </p:cNvPr>
              <p:cNvSpPr/>
              <p:nvPr/>
            </p:nvSpPr>
            <p:spPr>
              <a:xfrm>
                <a:off x="4146698" y="2062715"/>
                <a:ext cx="103517" cy="2126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9" name="矩形 464">
                <a:extLst>
                  <a:ext uri="{FF2B5EF4-FFF2-40B4-BE49-F238E27FC236}">
                    <a16:creationId xmlns:a16="http://schemas.microsoft.com/office/drawing/2014/main" id="{86B8331C-44CD-4AD3-9D6D-44139758CF7F}"/>
                  </a:ext>
                </a:extLst>
              </p:cNvPr>
              <p:cNvSpPr/>
              <p:nvPr/>
            </p:nvSpPr>
            <p:spPr>
              <a:xfrm>
                <a:off x="4353732"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0" name="矩形 465">
                <a:extLst>
                  <a:ext uri="{FF2B5EF4-FFF2-40B4-BE49-F238E27FC236}">
                    <a16:creationId xmlns:a16="http://schemas.microsoft.com/office/drawing/2014/main" id="{00794EFB-67CB-4EB6-ADBA-6E66121542D7}"/>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1" name="矩形 466">
                <a:extLst>
                  <a:ext uri="{FF2B5EF4-FFF2-40B4-BE49-F238E27FC236}">
                    <a16:creationId xmlns:a16="http://schemas.microsoft.com/office/drawing/2014/main" id="{22FCC50A-FFFE-43E9-8394-750132957747}"/>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2" name="矩形 467">
                <a:extLst>
                  <a:ext uri="{FF2B5EF4-FFF2-40B4-BE49-F238E27FC236}">
                    <a16:creationId xmlns:a16="http://schemas.microsoft.com/office/drawing/2014/main" id="{4BC6CA75-1188-42C0-9824-FC73728E567F}"/>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3" name="矩形 468">
                <a:extLst>
                  <a:ext uri="{FF2B5EF4-FFF2-40B4-BE49-F238E27FC236}">
                    <a16:creationId xmlns:a16="http://schemas.microsoft.com/office/drawing/2014/main" id="{D650178D-12CC-4B53-BEB1-8A6BB5D3AFAB}"/>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4" name="矩形 469">
                <a:extLst>
                  <a:ext uri="{FF2B5EF4-FFF2-40B4-BE49-F238E27FC236}">
                    <a16:creationId xmlns:a16="http://schemas.microsoft.com/office/drawing/2014/main" id="{5AF24B55-5044-44AB-9DBE-24A177869A3C}"/>
                  </a:ext>
                </a:extLst>
              </p:cNvPr>
              <p:cNvSpPr/>
              <p:nvPr/>
            </p:nvSpPr>
            <p:spPr>
              <a:xfrm>
                <a:off x="4871880"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5" name="矩形 470">
                <a:extLst>
                  <a:ext uri="{FF2B5EF4-FFF2-40B4-BE49-F238E27FC236}">
                    <a16:creationId xmlns:a16="http://schemas.microsoft.com/office/drawing/2014/main" id="{857208B7-E451-4A1C-A177-7C47F028F992}"/>
                  </a:ext>
                </a:extLst>
              </p:cNvPr>
              <p:cNvSpPr/>
              <p:nvPr/>
            </p:nvSpPr>
            <p:spPr>
              <a:xfrm>
                <a:off x="4974834" y="2062714"/>
                <a:ext cx="103517" cy="212651"/>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10" name="矩形 305">
                  <a:extLst>
                    <a:ext uri="{FF2B5EF4-FFF2-40B4-BE49-F238E27FC236}">
                      <a16:creationId xmlns:a16="http://schemas.microsoft.com/office/drawing/2014/main" id="{524E7ED7-628B-4C1E-B823-325D6E890843}"/>
                    </a:ext>
                  </a:extLst>
                </p:cNvPr>
                <p:cNvSpPr/>
                <p:nvPr/>
              </p:nvSpPr>
              <p:spPr>
                <a:xfrm>
                  <a:off x="9239753" y="2458864"/>
                  <a:ext cx="435762" cy="431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𝐽</m:t>
                            </m:r>
                          </m:sub>
                        </m:sSub>
                      </m:oMath>
                    </m:oMathPara>
                  </a14:m>
                  <a:endParaRPr lang="zh-CN" altLang="en-US" sz="1600" dirty="0"/>
                </a:p>
              </p:txBody>
            </p:sp>
          </mc:Choice>
          <mc:Fallback xmlns="">
            <p:sp>
              <p:nvSpPr>
                <p:cNvPr id="306" name="矩形 305">
                  <a:extLst>
                    <a:ext uri="{FF2B5EF4-FFF2-40B4-BE49-F238E27FC236}">
                      <a16:creationId xmlns:a16="http://schemas.microsoft.com/office/drawing/2014/main" id="{7C8299C7-FC0B-4422-B1E7-AFF5ACAF2EAC}"/>
                    </a:ext>
                  </a:extLst>
                </p:cNvPr>
                <p:cNvSpPr>
                  <a:spLocks noRot="1" noChangeAspect="1" noMove="1" noResize="1" noEditPoints="1" noAdjustHandles="1" noChangeArrowheads="1" noChangeShapeType="1" noTextEdit="1"/>
                </p:cNvSpPr>
                <p:nvPr/>
              </p:nvSpPr>
              <p:spPr>
                <a:xfrm>
                  <a:off x="9239753" y="2458864"/>
                  <a:ext cx="435762" cy="431990"/>
                </a:xfrm>
                <a:prstGeom prst="rect">
                  <a:avLst/>
                </a:prstGeom>
                <a:blipFill>
                  <a:blip r:embed="rId10"/>
                  <a:stretch>
                    <a:fillRect/>
                  </a:stretch>
                </a:blipFill>
              </p:spPr>
              <p:txBody>
                <a:bodyPr/>
                <a:lstStyle/>
                <a:p>
                  <a:r>
                    <a:rPr lang="zh-CN" altLang="en-US">
                      <a:noFill/>
                    </a:rPr>
                    <a:t> </a:t>
                  </a:r>
                </a:p>
              </p:txBody>
            </p:sp>
          </mc:Fallback>
        </mc:AlternateContent>
        <p:grpSp>
          <p:nvGrpSpPr>
            <p:cNvPr id="1111" name="组合 306">
              <a:extLst>
                <a:ext uri="{FF2B5EF4-FFF2-40B4-BE49-F238E27FC236}">
                  <a16:creationId xmlns:a16="http://schemas.microsoft.com/office/drawing/2014/main" id="{22FA353A-5C25-471E-BDCA-CBBE04AFC4A8}"/>
                </a:ext>
              </a:extLst>
            </p:cNvPr>
            <p:cNvGrpSpPr/>
            <p:nvPr/>
          </p:nvGrpSpPr>
          <p:grpSpPr>
            <a:xfrm>
              <a:off x="9791864" y="2039230"/>
              <a:ext cx="1020725" cy="213246"/>
              <a:chOff x="4146698" y="2062714"/>
              <a:chExt cx="1020725" cy="213246"/>
            </a:xfrm>
          </p:grpSpPr>
          <p:sp>
            <p:nvSpPr>
              <p:cNvPr id="1256" name="矩形 451">
                <a:extLst>
                  <a:ext uri="{FF2B5EF4-FFF2-40B4-BE49-F238E27FC236}">
                    <a16:creationId xmlns:a16="http://schemas.microsoft.com/office/drawing/2014/main" id="{08C464D0-415F-4BE0-B352-9C24A0F48084}"/>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7" name="矩形 452">
                <a:extLst>
                  <a:ext uri="{FF2B5EF4-FFF2-40B4-BE49-F238E27FC236}">
                    <a16:creationId xmlns:a16="http://schemas.microsoft.com/office/drawing/2014/main" id="{25CA14B7-A3A2-49C3-BE09-F3D6EF567329}"/>
                  </a:ext>
                </a:extLst>
              </p:cNvPr>
              <p:cNvSpPr/>
              <p:nvPr/>
            </p:nvSpPr>
            <p:spPr>
              <a:xfrm>
                <a:off x="4250215"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58" name="矩形 453">
                <a:extLst>
                  <a:ext uri="{FF2B5EF4-FFF2-40B4-BE49-F238E27FC236}">
                    <a16:creationId xmlns:a16="http://schemas.microsoft.com/office/drawing/2014/main" id="{AD8ECF79-5E45-4492-AC88-F07CBBF86CB5}"/>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9" name="矩形 454">
                <a:extLst>
                  <a:ext uri="{FF2B5EF4-FFF2-40B4-BE49-F238E27FC236}">
                    <a16:creationId xmlns:a16="http://schemas.microsoft.com/office/drawing/2014/main" id="{E2249FE2-1B4A-42DB-AE7E-621ABD737ACE}"/>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0" name="矩形 455">
                <a:extLst>
                  <a:ext uri="{FF2B5EF4-FFF2-40B4-BE49-F238E27FC236}">
                    <a16:creationId xmlns:a16="http://schemas.microsoft.com/office/drawing/2014/main" id="{37AB753F-8349-4F47-8BAE-021AB8F795D1}"/>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1" name="矩形 456">
                <a:extLst>
                  <a:ext uri="{FF2B5EF4-FFF2-40B4-BE49-F238E27FC236}">
                    <a16:creationId xmlns:a16="http://schemas.microsoft.com/office/drawing/2014/main" id="{0528C34D-5834-47D3-9D1B-56854B0C40FE}"/>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2" name="矩形 457">
                <a:extLst>
                  <a:ext uri="{FF2B5EF4-FFF2-40B4-BE49-F238E27FC236}">
                    <a16:creationId xmlns:a16="http://schemas.microsoft.com/office/drawing/2014/main" id="{E4179CDF-F7E5-40AF-A218-C3A285D58EDD}"/>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3" name="矩形 458">
                <a:extLst>
                  <a:ext uri="{FF2B5EF4-FFF2-40B4-BE49-F238E27FC236}">
                    <a16:creationId xmlns:a16="http://schemas.microsoft.com/office/drawing/2014/main" id="{59CE365B-2A66-4001-9EDD-B077C8AF1EEF}"/>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4" name="矩形 459">
                <a:extLst>
                  <a:ext uri="{FF2B5EF4-FFF2-40B4-BE49-F238E27FC236}">
                    <a16:creationId xmlns:a16="http://schemas.microsoft.com/office/drawing/2014/main" id="{BEB5B8F6-B7D0-4F19-AE9C-FFBE58057BB4}"/>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5" name="矩形 460">
                <a:extLst>
                  <a:ext uri="{FF2B5EF4-FFF2-40B4-BE49-F238E27FC236}">
                    <a16:creationId xmlns:a16="http://schemas.microsoft.com/office/drawing/2014/main" id="{FCAEA31F-C22E-475F-976C-F0AD5E6F961F}"/>
                  </a:ext>
                </a:extLst>
              </p:cNvPr>
              <p:cNvSpPr/>
              <p:nvPr/>
            </p:nvSpPr>
            <p:spPr>
              <a:xfrm>
                <a:off x="4974834"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12" name="矩形 307">
                  <a:extLst>
                    <a:ext uri="{FF2B5EF4-FFF2-40B4-BE49-F238E27FC236}">
                      <a16:creationId xmlns:a16="http://schemas.microsoft.com/office/drawing/2014/main" id="{3771750D-DA2B-4E27-A7A1-6ACA4D97A432}"/>
                    </a:ext>
                  </a:extLst>
                </p:cNvPr>
                <p:cNvSpPr/>
                <p:nvPr/>
              </p:nvSpPr>
              <p:spPr>
                <a:xfrm>
                  <a:off x="9203718" y="1956415"/>
                  <a:ext cx="442797" cy="431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𝐽</m:t>
                            </m:r>
                          </m:sub>
                        </m:sSub>
                      </m:oMath>
                    </m:oMathPara>
                  </a14:m>
                  <a:endParaRPr lang="zh-CN" altLang="en-US" sz="1600" dirty="0"/>
                </a:p>
              </p:txBody>
            </p:sp>
          </mc:Choice>
          <mc:Fallback xmlns="">
            <p:sp>
              <p:nvSpPr>
                <p:cNvPr id="308" name="矩形 307">
                  <a:extLst>
                    <a:ext uri="{FF2B5EF4-FFF2-40B4-BE49-F238E27FC236}">
                      <a16:creationId xmlns:a16="http://schemas.microsoft.com/office/drawing/2014/main" id="{02CA8E63-E419-4B63-9AAE-ABDFC8612CEA}"/>
                    </a:ext>
                  </a:extLst>
                </p:cNvPr>
                <p:cNvSpPr>
                  <a:spLocks noRot="1" noChangeAspect="1" noMove="1" noResize="1" noEditPoints="1" noAdjustHandles="1" noChangeArrowheads="1" noChangeShapeType="1" noTextEdit="1"/>
                </p:cNvSpPr>
                <p:nvPr/>
              </p:nvSpPr>
              <p:spPr>
                <a:xfrm>
                  <a:off x="9203718" y="1956415"/>
                  <a:ext cx="442797" cy="431990"/>
                </a:xfrm>
                <a:prstGeom prst="rect">
                  <a:avLst/>
                </a:prstGeom>
                <a:blipFill>
                  <a:blip r:embed="rId11"/>
                  <a:stretch>
                    <a:fillRect/>
                  </a:stretch>
                </a:blipFill>
              </p:spPr>
              <p:txBody>
                <a:bodyPr/>
                <a:lstStyle/>
                <a:p>
                  <a:r>
                    <a:rPr lang="zh-CN" altLang="en-US">
                      <a:noFill/>
                    </a:rPr>
                    <a:t> </a:t>
                  </a:r>
                </a:p>
              </p:txBody>
            </p:sp>
          </mc:Fallback>
        </mc:AlternateContent>
        <p:sp>
          <p:nvSpPr>
            <p:cNvPr id="1113" name="文本框 308">
              <a:extLst>
                <a:ext uri="{FF2B5EF4-FFF2-40B4-BE49-F238E27FC236}">
                  <a16:creationId xmlns:a16="http://schemas.microsoft.com/office/drawing/2014/main" id="{02DE9F4F-BDC3-41D0-8AC9-B8D6DDC36E98}"/>
                </a:ext>
              </a:extLst>
            </p:cNvPr>
            <p:cNvSpPr txBox="1"/>
            <p:nvPr/>
          </p:nvSpPr>
          <p:spPr>
            <a:xfrm>
              <a:off x="9864446" y="1625930"/>
              <a:ext cx="858055" cy="410973"/>
            </a:xfrm>
            <a:prstGeom prst="rect">
              <a:avLst/>
            </a:prstGeom>
            <a:noFill/>
          </p:spPr>
          <p:txBody>
            <a:bodyPr wrap="none" rtlCol="0">
              <a:spAutoFit/>
            </a:bodyPr>
            <a:lstStyle/>
            <a:p>
              <a:r>
                <a:rPr lang="en-US" altLang="zh-CN" sz="1600" dirty="0"/>
                <a:t>&lt;EOS&gt;</a:t>
              </a:r>
              <a:endParaRPr lang="zh-CN" altLang="en-US" sz="1600" dirty="0"/>
            </a:p>
          </p:txBody>
        </p:sp>
        <p:cxnSp>
          <p:nvCxnSpPr>
            <p:cNvPr id="1114" name="直接箭头连接符 309">
              <a:extLst>
                <a:ext uri="{FF2B5EF4-FFF2-40B4-BE49-F238E27FC236}">
                  <a16:creationId xmlns:a16="http://schemas.microsoft.com/office/drawing/2014/main" id="{A846F0D8-0E8C-4B0E-99FB-EAC42A79E7EF}"/>
                </a:ext>
              </a:extLst>
            </p:cNvPr>
            <p:cNvCxnSpPr>
              <a:cxnSpLocks/>
            </p:cNvCxnSpPr>
            <p:nvPr/>
          </p:nvCxnSpPr>
          <p:spPr>
            <a:xfrm flipH="1" flipV="1">
              <a:off x="10302225" y="2286967"/>
              <a:ext cx="1" cy="22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5" name="矩形 310">
              <a:extLst>
                <a:ext uri="{FF2B5EF4-FFF2-40B4-BE49-F238E27FC236}">
                  <a16:creationId xmlns:a16="http://schemas.microsoft.com/office/drawing/2014/main" id="{F465A17C-1F5E-4C40-A451-10B8FE82B201}"/>
                </a:ext>
              </a:extLst>
            </p:cNvPr>
            <p:cNvSpPr/>
            <p:nvPr/>
          </p:nvSpPr>
          <p:spPr>
            <a:xfrm>
              <a:off x="9713422" y="1199347"/>
              <a:ext cx="117760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Cross Ent.</a:t>
              </a:r>
              <a:endParaRPr lang="zh-CN" altLang="en-US" sz="1600" dirty="0"/>
            </a:p>
          </p:txBody>
        </p:sp>
        <p:cxnSp>
          <p:nvCxnSpPr>
            <p:cNvPr id="1116" name="直接箭头连接符 311">
              <a:extLst>
                <a:ext uri="{FF2B5EF4-FFF2-40B4-BE49-F238E27FC236}">
                  <a16:creationId xmlns:a16="http://schemas.microsoft.com/office/drawing/2014/main" id="{9F38A2E5-C162-4AEC-BDE2-43D74DE88956}"/>
                </a:ext>
              </a:extLst>
            </p:cNvPr>
            <p:cNvCxnSpPr>
              <a:cxnSpLocks/>
              <a:stCxn id="1107" idx="2"/>
            </p:cNvCxnSpPr>
            <p:nvPr/>
          </p:nvCxnSpPr>
          <p:spPr>
            <a:xfrm flipH="1">
              <a:off x="10302225" y="3739757"/>
              <a:ext cx="3" cy="3529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117" name="组合 312">
              <a:extLst>
                <a:ext uri="{FF2B5EF4-FFF2-40B4-BE49-F238E27FC236}">
                  <a16:creationId xmlns:a16="http://schemas.microsoft.com/office/drawing/2014/main" id="{0BD41CAF-EB56-4560-8B40-CB456869A35C}"/>
                </a:ext>
              </a:extLst>
            </p:cNvPr>
            <p:cNvGrpSpPr/>
            <p:nvPr/>
          </p:nvGrpSpPr>
          <p:grpSpPr>
            <a:xfrm>
              <a:off x="9799086" y="4250004"/>
              <a:ext cx="1020725" cy="213246"/>
              <a:chOff x="4146698" y="2062714"/>
              <a:chExt cx="1020725" cy="213246"/>
            </a:xfrm>
          </p:grpSpPr>
          <p:sp>
            <p:nvSpPr>
              <p:cNvPr id="1246" name="矩形 441">
                <a:extLst>
                  <a:ext uri="{FF2B5EF4-FFF2-40B4-BE49-F238E27FC236}">
                    <a16:creationId xmlns:a16="http://schemas.microsoft.com/office/drawing/2014/main" id="{26B91A9E-35AA-45DF-9BFC-B6D543B99C66}"/>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7" name="矩形 442">
                <a:extLst>
                  <a:ext uri="{FF2B5EF4-FFF2-40B4-BE49-F238E27FC236}">
                    <a16:creationId xmlns:a16="http://schemas.microsoft.com/office/drawing/2014/main" id="{C7FB1767-72CA-42F7-8989-D987696D6904}"/>
                  </a:ext>
                </a:extLst>
              </p:cNvPr>
              <p:cNvSpPr/>
              <p:nvPr/>
            </p:nvSpPr>
            <p:spPr>
              <a:xfrm>
                <a:off x="4250215"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8" name="矩形 443">
                <a:extLst>
                  <a:ext uri="{FF2B5EF4-FFF2-40B4-BE49-F238E27FC236}">
                    <a16:creationId xmlns:a16="http://schemas.microsoft.com/office/drawing/2014/main" id="{63CE3F41-164F-4F88-98B5-EB6B012E1405}"/>
                  </a:ext>
                </a:extLst>
              </p:cNvPr>
              <p:cNvSpPr/>
              <p:nvPr/>
            </p:nvSpPr>
            <p:spPr>
              <a:xfrm>
                <a:off x="4146698" y="2062715"/>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9" name="矩形 444">
                <a:extLst>
                  <a:ext uri="{FF2B5EF4-FFF2-40B4-BE49-F238E27FC236}">
                    <a16:creationId xmlns:a16="http://schemas.microsoft.com/office/drawing/2014/main" id="{56EBB94A-F68F-4E6F-A68C-AE5DC89B81C8}"/>
                  </a:ext>
                </a:extLst>
              </p:cNvPr>
              <p:cNvSpPr/>
              <p:nvPr/>
            </p:nvSpPr>
            <p:spPr>
              <a:xfrm>
                <a:off x="4353732"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0" name="矩形 445">
                <a:extLst>
                  <a:ext uri="{FF2B5EF4-FFF2-40B4-BE49-F238E27FC236}">
                    <a16:creationId xmlns:a16="http://schemas.microsoft.com/office/drawing/2014/main" id="{0B4A4BDA-2C60-4112-93C4-0096B71C211B}"/>
                  </a:ext>
                </a:extLst>
              </p:cNvPr>
              <p:cNvSpPr/>
              <p:nvPr/>
            </p:nvSpPr>
            <p:spPr>
              <a:xfrm>
                <a:off x="4457249"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1" name="矩形 446">
                <a:extLst>
                  <a:ext uri="{FF2B5EF4-FFF2-40B4-BE49-F238E27FC236}">
                    <a16:creationId xmlns:a16="http://schemas.microsoft.com/office/drawing/2014/main" id="{07274087-9A26-447C-9802-AA46CC41BBD4}"/>
                  </a:ext>
                </a:extLst>
              </p:cNvPr>
              <p:cNvSpPr/>
              <p:nvPr/>
            </p:nvSpPr>
            <p:spPr>
              <a:xfrm>
                <a:off x="4560766" y="2063309"/>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2" name="矩形 447">
                <a:extLst>
                  <a:ext uri="{FF2B5EF4-FFF2-40B4-BE49-F238E27FC236}">
                    <a16:creationId xmlns:a16="http://schemas.microsoft.com/office/drawing/2014/main" id="{F4E3525B-03E5-4DB4-B640-307EA1AE078A}"/>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3" name="矩形 448">
                <a:extLst>
                  <a:ext uri="{FF2B5EF4-FFF2-40B4-BE49-F238E27FC236}">
                    <a16:creationId xmlns:a16="http://schemas.microsoft.com/office/drawing/2014/main" id="{CB7D6269-BB95-41A1-862E-B4D60C31CEFF}"/>
                  </a:ext>
                </a:extLst>
              </p:cNvPr>
              <p:cNvSpPr/>
              <p:nvPr/>
            </p:nvSpPr>
            <p:spPr>
              <a:xfrm>
                <a:off x="4767800"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4" name="矩形 449">
                <a:extLst>
                  <a:ext uri="{FF2B5EF4-FFF2-40B4-BE49-F238E27FC236}">
                    <a16:creationId xmlns:a16="http://schemas.microsoft.com/office/drawing/2014/main" id="{3C1D24D3-6FE0-4D42-BD2A-D1647B2EE05F}"/>
                  </a:ext>
                </a:extLst>
              </p:cNvPr>
              <p:cNvSpPr/>
              <p:nvPr/>
            </p:nvSpPr>
            <p:spPr>
              <a:xfrm>
                <a:off x="4871880"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5" name="矩形 450">
                <a:extLst>
                  <a:ext uri="{FF2B5EF4-FFF2-40B4-BE49-F238E27FC236}">
                    <a16:creationId xmlns:a16="http://schemas.microsoft.com/office/drawing/2014/main" id="{396961FA-B8A9-4864-ABB8-8922019E53CB}"/>
                  </a:ext>
                </a:extLst>
              </p:cNvPr>
              <p:cNvSpPr/>
              <p:nvPr/>
            </p:nvSpPr>
            <p:spPr>
              <a:xfrm>
                <a:off x="4974834" y="2062714"/>
                <a:ext cx="103517" cy="212651"/>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18" name="矩形 313">
                  <a:extLst>
                    <a:ext uri="{FF2B5EF4-FFF2-40B4-BE49-F238E27FC236}">
                      <a16:creationId xmlns:a16="http://schemas.microsoft.com/office/drawing/2014/main" id="{54AC46D6-7550-4954-9AB3-EFDEEE03ECB8}"/>
                    </a:ext>
                  </a:extLst>
                </p:cNvPr>
                <p:cNvSpPr/>
                <p:nvPr/>
              </p:nvSpPr>
              <p:spPr>
                <a:xfrm>
                  <a:off x="9374079" y="4166979"/>
                  <a:ext cx="450772" cy="431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𝐽</m:t>
                            </m:r>
                          </m:sub>
                        </m:sSub>
                      </m:oMath>
                    </m:oMathPara>
                  </a14:m>
                  <a:endParaRPr lang="zh-CN" altLang="en-US" sz="1600" dirty="0"/>
                </a:p>
              </p:txBody>
            </p:sp>
          </mc:Choice>
          <mc:Fallback xmlns="">
            <p:sp>
              <p:nvSpPr>
                <p:cNvPr id="314" name="矩形 313">
                  <a:extLst>
                    <a:ext uri="{FF2B5EF4-FFF2-40B4-BE49-F238E27FC236}">
                      <a16:creationId xmlns:a16="http://schemas.microsoft.com/office/drawing/2014/main" id="{21C21192-DDC3-46DF-B7FE-DCE9753E5DC0}"/>
                    </a:ext>
                  </a:extLst>
                </p:cNvPr>
                <p:cNvSpPr>
                  <a:spLocks noRot="1" noChangeAspect="1" noMove="1" noResize="1" noEditPoints="1" noAdjustHandles="1" noChangeArrowheads="1" noChangeShapeType="1" noTextEdit="1"/>
                </p:cNvSpPr>
                <p:nvPr/>
              </p:nvSpPr>
              <p:spPr>
                <a:xfrm>
                  <a:off x="9374079" y="4166979"/>
                  <a:ext cx="450772" cy="431990"/>
                </a:xfrm>
                <a:prstGeom prst="rect">
                  <a:avLst/>
                </a:prstGeom>
                <a:blipFill>
                  <a:blip r:embed="rId12"/>
                  <a:stretch>
                    <a:fillRect/>
                  </a:stretch>
                </a:blipFill>
              </p:spPr>
              <p:txBody>
                <a:bodyPr/>
                <a:lstStyle/>
                <a:p>
                  <a:r>
                    <a:rPr lang="zh-CN" altLang="en-US">
                      <a:noFill/>
                    </a:rPr>
                    <a:t> </a:t>
                  </a:r>
                </a:p>
              </p:txBody>
            </p:sp>
          </mc:Fallback>
        </mc:AlternateContent>
        <p:cxnSp>
          <p:nvCxnSpPr>
            <p:cNvPr id="1119" name="直接箭头连接符 314">
              <a:extLst>
                <a:ext uri="{FF2B5EF4-FFF2-40B4-BE49-F238E27FC236}">
                  <a16:creationId xmlns:a16="http://schemas.microsoft.com/office/drawing/2014/main" id="{04FA8E83-3F78-4C23-A801-590CA2F050F7}"/>
                </a:ext>
              </a:extLst>
            </p:cNvPr>
            <p:cNvCxnSpPr>
              <a:cxnSpLocks/>
              <a:endCxn id="1107" idx="1"/>
            </p:cNvCxnSpPr>
            <p:nvPr/>
          </p:nvCxnSpPr>
          <p:spPr>
            <a:xfrm>
              <a:off x="9267773" y="3528217"/>
              <a:ext cx="440897"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1120" name="文本框 315">
              <a:extLst>
                <a:ext uri="{FF2B5EF4-FFF2-40B4-BE49-F238E27FC236}">
                  <a16:creationId xmlns:a16="http://schemas.microsoft.com/office/drawing/2014/main" id="{AE25216D-C059-4F30-BFBF-568ECA1E69B6}"/>
                </a:ext>
              </a:extLst>
            </p:cNvPr>
            <p:cNvSpPr txBox="1"/>
            <p:nvPr/>
          </p:nvSpPr>
          <p:spPr>
            <a:xfrm rot="10800000">
              <a:off x="3014504" y="4897576"/>
              <a:ext cx="65" cy="287522"/>
            </a:xfrm>
            <a:prstGeom prst="rect">
              <a:avLst/>
            </a:prstGeom>
            <a:noFill/>
          </p:spPr>
          <p:txBody>
            <a:bodyPr wrap="none" lIns="0" tIns="0" rIns="0" bIns="0" rtlCol="0">
              <a:spAutoFit/>
            </a:bodyPr>
            <a:lstStyle/>
            <a:p>
              <a:endParaRPr lang="zh-CN" altLang="en-US" sz="1600" dirty="0"/>
            </a:p>
          </p:txBody>
        </p:sp>
        <p:sp>
          <p:nvSpPr>
            <p:cNvPr id="1121" name="文本框 316">
              <a:extLst>
                <a:ext uri="{FF2B5EF4-FFF2-40B4-BE49-F238E27FC236}">
                  <a16:creationId xmlns:a16="http://schemas.microsoft.com/office/drawing/2014/main" id="{B35B0CAC-8D70-49F9-89A2-0615DACAD78B}"/>
                </a:ext>
              </a:extLst>
            </p:cNvPr>
            <p:cNvSpPr txBox="1"/>
            <p:nvPr/>
          </p:nvSpPr>
          <p:spPr>
            <a:xfrm>
              <a:off x="3820522" y="5110002"/>
              <a:ext cx="631898" cy="410973"/>
            </a:xfrm>
            <a:prstGeom prst="rect">
              <a:avLst/>
            </a:prstGeom>
            <a:noFill/>
          </p:spPr>
          <p:txBody>
            <a:bodyPr wrap="none" rtlCol="0">
              <a:spAutoFit/>
            </a:bodyPr>
            <a:lstStyle/>
            <a:p>
              <a:r>
                <a:rPr lang="en-US" altLang="zh-CN" sz="1600" dirty="0"/>
                <a:t>SUM</a:t>
              </a:r>
              <a:endParaRPr lang="zh-CN" altLang="en-US" sz="1600" dirty="0"/>
            </a:p>
          </p:txBody>
        </p:sp>
        <mc:AlternateContent xmlns:mc="http://schemas.openxmlformats.org/markup-compatibility/2006" xmlns:a14="http://schemas.microsoft.com/office/drawing/2010/main">
          <mc:Choice Requires="a14">
            <p:sp>
              <p:nvSpPr>
                <p:cNvPr id="1122" name="文本框 317">
                  <a:extLst>
                    <a:ext uri="{FF2B5EF4-FFF2-40B4-BE49-F238E27FC236}">
                      <a16:creationId xmlns:a16="http://schemas.microsoft.com/office/drawing/2014/main" id="{F8028D3E-C090-4600-B8FC-966DF9060FC1}"/>
                    </a:ext>
                  </a:extLst>
                </p:cNvPr>
                <p:cNvSpPr txBox="1"/>
                <p:nvPr/>
              </p:nvSpPr>
              <p:spPr>
                <a:xfrm>
                  <a:off x="6185543" y="5477302"/>
                  <a:ext cx="179049" cy="298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smtClean="0">
                                <a:latin typeface="Cambria Math" panose="02040503050406030204" pitchFamily="18" charset="0"/>
                              </a:rPr>
                            </m:ctrlPr>
                          </m:accPr>
                          <m:e>
                            <m:r>
                              <a:rPr lang="en-US" altLang="zh-CN" sz="1600" b="0" i="1" smtClean="0">
                                <a:latin typeface="Cambria Math" panose="02040503050406030204" pitchFamily="18" charset="0"/>
                              </a:rPr>
                              <m:t>𝑥</m:t>
                            </m:r>
                          </m:e>
                        </m:acc>
                      </m:oMath>
                    </m:oMathPara>
                  </a14:m>
                  <a:endParaRPr lang="zh-CN" altLang="en-US" sz="1600" dirty="0"/>
                </a:p>
              </p:txBody>
            </p:sp>
          </mc:Choice>
          <mc:Fallback xmlns="">
            <p:sp>
              <p:nvSpPr>
                <p:cNvPr id="318" name="文本框 317">
                  <a:extLst>
                    <a:ext uri="{FF2B5EF4-FFF2-40B4-BE49-F238E27FC236}">
                      <a16:creationId xmlns:a16="http://schemas.microsoft.com/office/drawing/2014/main" id="{3B84BF20-012D-4639-95ED-31809E09F4D5}"/>
                    </a:ext>
                  </a:extLst>
                </p:cNvPr>
                <p:cNvSpPr txBox="1">
                  <a:spLocks noRot="1" noChangeAspect="1" noMove="1" noResize="1" noEditPoints="1" noAdjustHandles="1" noChangeArrowheads="1" noChangeShapeType="1" noTextEdit="1"/>
                </p:cNvSpPr>
                <p:nvPr/>
              </p:nvSpPr>
              <p:spPr>
                <a:xfrm>
                  <a:off x="6185543" y="5477302"/>
                  <a:ext cx="179049" cy="298890"/>
                </a:xfrm>
                <a:prstGeom prst="rect">
                  <a:avLst/>
                </a:prstGeom>
                <a:blipFill>
                  <a:blip r:embed="rId14"/>
                  <a:stretch>
                    <a:fillRect l="-10000" t="-2381" r="-60000"/>
                  </a:stretch>
                </a:blipFill>
              </p:spPr>
              <p:txBody>
                <a:bodyPr/>
                <a:lstStyle/>
                <a:p>
                  <a:r>
                    <a:rPr lang="zh-CN" altLang="en-US">
                      <a:noFill/>
                    </a:rPr>
                    <a:t> </a:t>
                  </a:r>
                </a:p>
              </p:txBody>
            </p:sp>
          </mc:Fallback>
        </mc:AlternateContent>
        <p:grpSp>
          <p:nvGrpSpPr>
            <p:cNvPr id="1123" name="组合 318">
              <a:extLst>
                <a:ext uri="{FF2B5EF4-FFF2-40B4-BE49-F238E27FC236}">
                  <a16:creationId xmlns:a16="http://schemas.microsoft.com/office/drawing/2014/main" id="{D6CAFE63-3A92-4D86-8549-502834402D69}"/>
                </a:ext>
              </a:extLst>
            </p:cNvPr>
            <p:cNvGrpSpPr/>
            <p:nvPr/>
          </p:nvGrpSpPr>
          <p:grpSpPr>
            <a:xfrm>
              <a:off x="6439793" y="5512631"/>
              <a:ext cx="1023930" cy="213247"/>
              <a:chOff x="4146698" y="2062713"/>
              <a:chExt cx="1023930" cy="213247"/>
            </a:xfrm>
          </p:grpSpPr>
          <p:sp>
            <p:nvSpPr>
              <p:cNvPr id="1236" name="矩形 431">
                <a:extLst>
                  <a:ext uri="{FF2B5EF4-FFF2-40B4-BE49-F238E27FC236}">
                    <a16:creationId xmlns:a16="http://schemas.microsoft.com/office/drawing/2014/main" id="{03DAA36C-6B6C-4C3D-9488-1925C79EE048}"/>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7" name="矩形 432">
                <a:extLst>
                  <a:ext uri="{FF2B5EF4-FFF2-40B4-BE49-F238E27FC236}">
                    <a16:creationId xmlns:a16="http://schemas.microsoft.com/office/drawing/2014/main" id="{4BF89E4E-BEB6-4627-8179-AF71BE6DC08F}"/>
                  </a:ext>
                </a:extLst>
              </p:cNvPr>
              <p:cNvSpPr/>
              <p:nvPr/>
            </p:nvSpPr>
            <p:spPr>
              <a:xfrm>
                <a:off x="4250215" y="2062714"/>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38" name="矩形 433">
                <a:extLst>
                  <a:ext uri="{FF2B5EF4-FFF2-40B4-BE49-F238E27FC236}">
                    <a16:creationId xmlns:a16="http://schemas.microsoft.com/office/drawing/2014/main" id="{E3A361E8-1B9A-418B-BD05-1D4311B9FB84}"/>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9" name="矩形 434">
                <a:extLst>
                  <a:ext uri="{FF2B5EF4-FFF2-40B4-BE49-F238E27FC236}">
                    <a16:creationId xmlns:a16="http://schemas.microsoft.com/office/drawing/2014/main" id="{8A2D8680-4987-4D0C-BDBE-531FE5D9E96A}"/>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0" name="矩形 435">
                <a:extLst>
                  <a:ext uri="{FF2B5EF4-FFF2-40B4-BE49-F238E27FC236}">
                    <a16:creationId xmlns:a16="http://schemas.microsoft.com/office/drawing/2014/main" id="{53392945-DD89-4503-BB95-CA47FF69CE41}"/>
                  </a:ext>
                </a:extLst>
              </p:cNvPr>
              <p:cNvSpPr/>
              <p:nvPr/>
            </p:nvSpPr>
            <p:spPr>
              <a:xfrm>
                <a:off x="4457249"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1" name="矩形 436">
                <a:extLst>
                  <a:ext uri="{FF2B5EF4-FFF2-40B4-BE49-F238E27FC236}">
                    <a16:creationId xmlns:a16="http://schemas.microsoft.com/office/drawing/2014/main" id="{F749D3D6-B76E-43A2-A7B7-44C173E6D165}"/>
                  </a:ext>
                </a:extLst>
              </p:cNvPr>
              <p:cNvSpPr/>
              <p:nvPr/>
            </p:nvSpPr>
            <p:spPr>
              <a:xfrm>
                <a:off x="4560766" y="2063309"/>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2" name="矩形 437">
                <a:extLst>
                  <a:ext uri="{FF2B5EF4-FFF2-40B4-BE49-F238E27FC236}">
                    <a16:creationId xmlns:a16="http://schemas.microsoft.com/office/drawing/2014/main" id="{1DDF577D-B738-4E20-836A-8990A52FC7E7}"/>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3" name="矩形 438">
                <a:extLst>
                  <a:ext uri="{FF2B5EF4-FFF2-40B4-BE49-F238E27FC236}">
                    <a16:creationId xmlns:a16="http://schemas.microsoft.com/office/drawing/2014/main" id="{7AE6703B-755F-41F2-8D03-7BC08E3CA178}"/>
                  </a:ext>
                </a:extLst>
              </p:cNvPr>
              <p:cNvSpPr/>
              <p:nvPr/>
            </p:nvSpPr>
            <p:spPr>
              <a:xfrm>
                <a:off x="5067111" y="2062713"/>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4" name="矩形 439">
                <a:extLst>
                  <a:ext uri="{FF2B5EF4-FFF2-40B4-BE49-F238E27FC236}">
                    <a16:creationId xmlns:a16="http://schemas.microsoft.com/office/drawing/2014/main" id="{71157508-CFF3-4973-B466-B80E45A23E19}"/>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5" name="矩形 440">
                <a:extLst>
                  <a:ext uri="{FF2B5EF4-FFF2-40B4-BE49-F238E27FC236}">
                    <a16:creationId xmlns:a16="http://schemas.microsoft.com/office/drawing/2014/main" id="{5A1FC507-DCA1-4B6A-A378-DF4439CABAE9}"/>
                  </a:ext>
                </a:extLst>
              </p:cNvPr>
              <p:cNvSpPr/>
              <p:nvPr/>
            </p:nvSpPr>
            <p:spPr>
              <a:xfrm>
                <a:off x="4974834" y="2062714"/>
                <a:ext cx="103517" cy="212651"/>
              </a:xfrm>
              <a:prstGeom prst="rect">
                <a:avLst/>
              </a:prstGeom>
              <a:solidFill>
                <a:srgbClr val="2F52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124" name="组合 319">
              <a:extLst>
                <a:ext uri="{FF2B5EF4-FFF2-40B4-BE49-F238E27FC236}">
                  <a16:creationId xmlns:a16="http://schemas.microsoft.com/office/drawing/2014/main" id="{30FDF802-084D-4371-94C3-BBF6F67E3508}"/>
                </a:ext>
              </a:extLst>
            </p:cNvPr>
            <p:cNvGrpSpPr/>
            <p:nvPr/>
          </p:nvGrpSpPr>
          <p:grpSpPr>
            <a:xfrm>
              <a:off x="8639771" y="5510104"/>
              <a:ext cx="1038991" cy="219487"/>
              <a:chOff x="4146698" y="2056473"/>
              <a:chExt cx="1038991" cy="219487"/>
            </a:xfrm>
          </p:grpSpPr>
          <p:sp>
            <p:nvSpPr>
              <p:cNvPr id="1226" name="矩形 421">
                <a:extLst>
                  <a:ext uri="{FF2B5EF4-FFF2-40B4-BE49-F238E27FC236}">
                    <a16:creationId xmlns:a16="http://schemas.microsoft.com/office/drawing/2014/main" id="{36201D2A-455C-45D9-9317-D15205EF194F}"/>
                  </a:ext>
                </a:extLst>
              </p:cNvPr>
              <p:cNvSpPr/>
              <p:nvPr/>
            </p:nvSpPr>
            <p:spPr>
              <a:xfrm>
                <a:off x="4155895" y="2056473"/>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27" name="矩形 422">
                <a:extLst>
                  <a:ext uri="{FF2B5EF4-FFF2-40B4-BE49-F238E27FC236}">
                    <a16:creationId xmlns:a16="http://schemas.microsoft.com/office/drawing/2014/main" id="{DAC9DB20-18E2-4A00-85B2-CD1F05E8EF8E}"/>
                  </a:ext>
                </a:extLst>
              </p:cNvPr>
              <p:cNvSpPr/>
              <p:nvPr/>
            </p:nvSpPr>
            <p:spPr>
              <a:xfrm>
                <a:off x="4250215" y="2062714"/>
                <a:ext cx="103517" cy="212651"/>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28" name="矩形 423">
                <a:extLst>
                  <a:ext uri="{FF2B5EF4-FFF2-40B4-BE49-F238E27FC236}">
                    <a16:creationId xmlns:a16="http://schemas.microsoft.com/office/drawing/2014/main" id="{E96F02CF-58BA-41A6-BFFD-CA53C8093B12}"/>
                  </a:ext>
                </a:extLst>
              </p:cNvPr>
              <p:cNvSpPr/>
              <p:nvPr/>
            </p:nvSpPr>
            <p:spPr>
              <a:xfrm>
                <a:off x="4146698" y="2062715"/>
                <a:ext cx="103517" cy="212651"/>
              </a:xfrm>
              <a:prstGeom prst="rect">
                <a:avLst/>
              </a:prstGeom>
              <a:solidFill>
                <a:srgbClr val="FBE5D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9" name="矩形 424">
                <a:extLst>
                  <a:ext uri="{FF2B5EF4-FFF2-40B4-BE49-F238E27FC236}">
                    <a16:creationId xmlns:a16="http://schemas.microsoft.com/office/drawing/2014/main" id="{41C7F704-6D84-4315-AAB8-96663D5252A3}"/>
                  </a:ext>
                </a:extLst>
              </p:cNvPr>
              <p:cNvSpPr/>
              <p:nvPr/>
            </p:nvSpPr>
            <p:spPr>
              <a:xfrm>
                <a:off x="4353732"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0" name="矩形 425">
                <a:extLst>
                  <a:ext uri="{FF2B5EF4-FFF2-40B4-BE49-F238E27FC236}">
                    <a16:creationId xmlns:a16="http://schemas.microsoft.com/office/drawing/2014/main" id="{D5F0F4B5-B04F-453F-8190-CC51BC572470}"/>
                  </a:ext>
                </a:extLst>
              </p:cNvPr>
              <p:cNvSpPr/>
              <p:nvPr/>
            </p:nvSpPr>
            <p:spPr>
              <a:xfrm>
                <a:off x="4457249" y="2062714"/>
                <a:ext cx="103517" cy="212651"/>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31" name="矩形 426">
                <a:extLst>
                  <a:ext uri="{FF2B5EF4-FFF2-40B4-BE49-F238E27FC236}">
                    <a16:creationId xmlns:a16="http://schemas.microsoft.com/office/drawing/2014/main" id="{55244FF6-36DF-4185-9AB9-9D6CC81F5329}"/>
                  </a:ext>
                </a:extLst>
              </p:cNvPr>
              <p:cNvSpPr/>
              <p:nvPr/>
            </p:nvSpPr>
            <p:spPr>
              <a:xfrm>
                <a:off x="4560766" y="2063309"/>
                <a:ext cx="103517" cy="212651"/>
              </a:xfrm>
              <a:prstGeom prst="rect">
                <a:avLst/>
              </a:prstGeom>
              <a:solidFill>
                <a:srgbClr val="C55A1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2" name="矩形 427">
                <a:extLst>
                  <a:ext uri="{FF2B5EF4-FFF2-40B4-BE49-F238E27FC236}">
                    <a16:creationId xmlns:a16="http://schemas.microsoft.com/office/drawing/2014/main" id="{1E36FAA6-8721-4C57-ACC8-E17246E42124}"/>
                  </a:ext>
                </a:extLst>
              </p:cNvPr>
              <p:cNvSpPr/>
              <p:nvPr/>
            </p:nvSpPr>
            <p:spPr>
              <a:xfrm>
                <a:off x="4664283"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3" name="矩形 428">
                <a:extLst>
                  <a:ext uri="{FF2B5EF4-FFF2-40B4-BE49-F238E27FC236}">
                    <a16:creationId xmlns:a16="http://schemas.microsoft.com/office/drawing/2014/main" id="{1078E8C4-1755-4258-80D6-9B9463E770F8}"/>
                  </a:ext>
                </a:extLst>
              </p:cNvPr>
              <p:cNvSpPr/>
              <p:nvPr/>
            </p:nvSpPr>
            <p:spPr>
              <a:xfrm>
                <a:off x="4767800"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4" name="矩形 429">
                <a:extLst>
                  <a:ext uri="{FF2B5EF4-FFF2-40B4-BE49-F238E27FC236}">
                    <a16:creationId xmlns:a16="http://schemas.microsoft.com/office/drawing/2014/main" id="{2EF721C3-89D0-4978-BF31-186E860A5897}"/>
                  </a:ext>
                </a:extLst>
              </p:cNvPr>
              <p:cNvSpPr/>
              <p:nvPr/>
            </p:nvSpPr>
            <p:spPr>
              <a:xfrm>
                <a:off x="4871880" y="2062714"/>
                <a:ext cx="103517" cy="212651"/>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5" name="矩形 430">
                <a:extLst>
                  <a:ext uri="{FF2B5EF4-FFF2-40B4-BE49-F238E27FC236}">
                    <a16:creationId xmlns:a16="http://schemas.microsoft.com/office/drawing/2014/main" id="{40833CF3-B710-437F-80D8-6D7F45F3D3E6}"/>
                  </a:ext>
                </a:extLst>
              </p:cNvPr>
              <p:cNvSpPr/>
              <p:nvPr/>
            </p:nvSpPr>
            <p:spPr>
              <a:xfrm>
                <a:off x="5082172" y="2060720"/>
                <a:ext cx="103517" cy="212651"/>
              </a:xfrm>
              <a:prstGeom prst="rect">
                <a:avLst/>
              </a:prstGeom>
              <a:solidFill>
                <a:srgbClr val="C55A1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25" name="矩形 320">
                  <a:extLst>
                    <a:ext uri="{FF2B5EF4-FFF2-40B4-BE49-F238E27FC236}">
                      <a16:creationId xmlns:a16="http://schemas.microsoft.com/office/drawing/2014/main" id="{48D4D34F-4AB9-44BC-8F49-1D134BA5D1A3}"/>
                    </a:ext>
                  </a:extLst>
                </p:cNvPr>
                <p:cNvSpPr/>
                <p:nvPr/>
              </p:nvSpPr>
              <p:spPr>
                <a:xfrm>
                  <a:off x="6541966" y="3316677"/>
                  <a:ext cx="1187116"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RNN </a:t>
                  </a:r>
                  <a14:m>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𝑧</m:t>
                              </m:r>
                            </m:e>
                          </m:acc>
                        </m:e>
                        <m:sub>
                          <m:r>
                            <a:rPr lang="en-GB" altLang="zh-CN" sz="1600" b="0" i="1" smtClean="0">
                              <a:latin typeface="Cambria Math" panose="02040503050406030204" pitchFamily="18" charset="0"/>
                            </a:rPr>
                            <m:t>2</m:t>
                          </m:r>
                        </m:sub>
                      </m:sSub>
                    </m:oMath>
                  </a14:m>
                  <a:r>
                    <a:rPr lang="en-US" altLang="zh-CN" sz="1600" dirty="0"/>
                    <a:t> </a:t>
                  </a:r>
                  <a:endParaRPr lang="zh-CN" altLang="en-US" sz="1600" dirty="0"/>
                </a:p>
              </p:txBody>
            </p:sp>
          </mc:Choice>
          <mc:Fallback xmlns="">
            <p:sp>
              <p:nvSpPr>
                <p:cNvPr id="50" name="矩形 320">
                  <a:extLst>
                    <a:ext uri="{FF2B5EF4-FFF2-40B4-BE49-F238E27FC236}">
                      <a16:creationId xmlns:a16="http://schemas.microsoft.com/office/drawing/2014/main" id="{3607476D-8863-4F7A-998A-3AF43637322A}"/>
                    </a:ext>
                  </a:extLst>
                </p:cNvPr>
                <p:cNvSpPr>
                  <a:spLocks noRot="1" noChangeAspect="1" noMove="1" noResize="1" noEditPoints="1" noAdjustHandles="1" noChangeArrowheads="1" noChangeShapeType="1" noTextEdit="1"/>
                </p:cNvSpPr>
                <p:nvPr/>
              </p:nvSpPr>
              <p:spPr>
                <a:xfrm>
                  <a:off x="6541966" y="3316677"/>
                  <a:ext cx="1187116" cy="423080"/>
                </a:xfrm>
                <a:prstGeom prst="rect">
                  <a:avLst/>
                </a:prstGeom>
                <a:blipFill>
                  <a:blip r:embed="rId15"/>
                  <a:stretch>
                    <a:fillRect b="-16393"/>
                  </a:stretch>
                </a:blipFill>
              </p:spPr>
              <p:txBody>
                <a:bodyPr/>
                <a:lstStyle/>
                <a:p>
                  <a:r>
                    <a:rPr lang="ja-JP" altLang="en-US">
                      <a:noFill/>
                    </a:rPr>
                    <a:t> </a:t>
                  </a:r>
                </a:p>
              </p:txBody>
            </p:sp>
          </mc:Fallback>
        </mc:AlternateContent>
        <p:cxnSp>
          <p:nvCxnSpPr>
            <p:cNvPr id="1126" name="直接箭头连接符 321">
              <a:extLst>
                <a:ext uri="{FF2B5EF4-FFF2-40B4-BE49-F238E27FC236}">
                  <a16:creationId xmlns:a16="http://schemas.microsoft.com/office/drawing/2014/main" id="{D01CF723-1AF9-4BB8-BF37-01FCA9A587D4}"/>
                </a:ext>
              </a:extLst>
            </p:cNvPr>
            <p:cNvCxnSpPr>
              <a:stCxn id="1125" idx="0"/>
            </p:cNvCxnSpPr>
            <p:nvPr/>
          </p:nvCxnSpPr>
          <p:spPr>
            <a:xfrm flipV="1">
              <a:off x="7135524" y="2878916"/>
              <a:ext cx="0" cy="43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27" name="组合 322">
              <a:extLst>
                <a:ext uri="{FF2B5EF4-FFF2-40B4-BE49-F238E27FC236}">
                  <a16:creationId xmlns:a16="http://schemas.microsoft.com/office/drawing/2014/main" id="{A39D0B17-8A9E-4431-94F7-DB6959599AEE}"/>
                </a:ext>
              </a:extLst>
            </p:cNvPr>
            <p:cNvGrpSpPr/>
            <p:nvPr/>
          </p:nvGrpSpPr>
          <p:grpSpPr>
            <a:xfrm>
              <a:off x="6625161" y="2553413"/>
              <a:ext cx="1020725" cy="213246"/>
              <a:chOff x="4146698" y="2062714"/>
              <a:chExt cx="1020725" cy="213246"/>
            </a:xfrm>
          </p:grpSpPr>
          <p:sp>
            <p:nvSpPr>
              <p:cNvPr id="1216" name="矩形 411">
                <a:extLst>
                  <a:ext uri="{FF2B5EF4-FFF2-40B4-BE49-F238E27FC236}">
                    <a16:creationId xmlns:a16="http://schemas.microsoft.com/office/drawing/2014/main" id="{4BDE78F7-355C-4C53-838A-CB1F166DEC3D}"/>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7" name="矩形 412">
                <a:extLst>
                  <a:ext uri="{FF2B5EF4-FFF2-40B4-BE49-F238E27FC236}">
                    <a16:creationId xmlns:a16="http://schemas.microsoft.com/office/drawing/2014/main" id="{118E85F9-CF5F-4586-8733-11E5AEA5F56B}"/>
                  </a:ext>
                </a:extLst>
              </p:cNvPr>
              <p:cNvSpPr/>
              <p:nvPr/>
            </p:nvSpPr>
            <p:spPr>
              <a:xfrm>
                <a:off x="4250215"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8" name="矩形 413">
                <a:extLst>
                  <a:ext uri="{FF2B5EF4-FFF2-40B4-BE49-F238E27FC236}">
                    <a16:creationId xmlns:a16="http://schemas.microsoft.com/office/drawing/2014/main" id="{FC11AC6D-D76D-41B2-BE06-CBD78F3BA369}"/>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9" name="矩形 414">
                <a:extLst>
                  <a:ext uri="{FF2B5EF4-FFF2-40B4-BE49-F238E27FC236}">
                    <a16:creationId xmlns:a16="http://schemas.microsoft.com/office/drawing/2014/main" id="{13935E40-2AEB-4476-836C-5ED2510F7D45}"/>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0" name="矩形 415">
                <a:extLst>
                  <a:ext uri="{FF2B5EF4-FFF2-40B4-BE49-F238E27FC236}">
                    <a16:creationId xmlns:a16="http://schemas.microsoft.com/office/drawing/2014/main" id="{0EAFA3A2-38DE-4DC2-9636-A50A6B65B66C}"/>
                  </a:ext>
                </a:extLst>
              </p:cNvPr>
              <p:cNvSpPr/>
              <p:nvPr/>
            </p:nvSpPr>
            <p:spPr>
              <a:xfrm>
                <a:off x="4457249" y="2062714"/>
                <a:ext cx="103517" cy="212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1" name="矩形 416">
                <a:extLst>
                  <a:ext uri="{FF2B5EF4-FFF2-40B4-BE49-F238E27FC236}">
                    <a16:creationId xmlns:a16="http://schemas.microsoft.com/office/drawing/2014/main" id="{DDFB7ECF-B034-4EC3-85CC-AEEB9AA31BCB}"/>
                  </a:ext>
                </a:extLst>
              </p:cNvPr>
              <p:cNvSpPr/>
              <p:nvPr/>
            </p:nvSpPr>
            <p:spPr>
              <a:xfrm>
                <a:off x="4560766" y="2063309"/>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2" name="矩形 417">
                <a:extLst>
                  <a:ext uri="{FF2B5EF4-FFF2-40B4-BE49-F238E27FC236}">
                    <a16:creationId xmlns:a16="http://schemas.microsoft.com/office/drawing/2014/main" id="{97416059-78CD-427F-929F-895130DB61FD}"/>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3" name="矩形 418">
                <a:extLst>
                  <a:ext uri="{FF2B5EF4-FFF2-40B4-BE49-F238E27FC236}">
                    <a16:creationId xmlns:a16="http://schemas.microsoft.com/office/drawing/2014/main" id="{AB96185F-B6C8-420B-85DA-E31E4C16DB12}"/>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4" name="矩形 419">
                <a:extLst>
                  <a:ext uri="{FF2B5EF4-FFF2-40B4-BE49-F238E27FC236}">
                    <a16:creationId xmlns:a16="http://schemas.microsoft.com/office/drawing/2014/main" id="{22AA4779-2A47-4A76-95BB-B2ED19934F8E}"/>
                  </a:ext>
                </a:extLst>
              </p:cNvPr>
              <p:cNvSpPr/>
              <p:nvPr/>
            </p:nvSpPr>
            <p:spPr>
              <a:xfrm>
                <a:off x="4871880"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5" name="矩形 420">
                <a:extLst>
                  <a:ext uri="{FF2B5EF4-FFF2-40B4-BE49-F238E27FC236}">
                    <a16:creationId xmlns:a16="http://schemas.microsoft.com/office/drawing/2014/main" id="{65F60622-AD9D-4877-8EF7-ED5565EC29EE}"/>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28" name="矩形 323">
                  <a:extLst>
                    <a:ext uri="{FF2B5EF4-FFF2-40B4-BE49-F238E27FC236}">
                      <a16:creationId xmlns:a16="http://schemas.microsoft.com/office/drawing/2014/main" id="{C3C758AC-ECBC-4269-B3F5-9CD155E6A439}"/>
                    </a:ext>
                  </a:extLst>
                </p:cNvPr>
                <p:cNvSpPr/>
                <p:nvPr/>
              </p:nvSpPr>
              <p:spPr>
                <a:xfrm>
                  <a:off x="6078445" y="2459002"/>
                  <a:ext cx="458075"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324" name="矩形 323">
                  <a:extLst>
                    <a:ext uri="{FF2B5EF4-FFF2-40B4-BE49-F238E27FC236}">
                      <a16:creationId xmlns:a16="http://schemas.microsoft.com/office/drawing/2014/main" id="{4AE2D8DE-438E-4873-951B-4CC59D98B2D8}"/>
                    </a:ext>
                  </a:extLst>
                </p:cNvPr>
                <p:cNvSpPr>
                  <a:spLocks noRot="1" noChangeAspect="1" noMove="1" noResize="1" noEditPoints="1" noAdjustHandles="1" noChangeArrowheads="1" noChangeShapeType="1" noTextEdit="1"/>
                </p:cNvSpPr>
                <p:nvPr/>
              </p:nvSpPr>
              <p:spPr>
                <a:xfrm>
                  <a:off x="6078445" y="2459002"/>
                  <a:ext cx="458075" cy="410973"/>
                </a:xfrm>
                <a:prstGeom prst="rect">
                  <a:avLst/>
                </a:prstGeom>
                <a:blipFill>
                  <a:blip r:embed="rId16"/>
                  <a:stretch>
                    <a:fillRect/>
                  </a:stretch>
                </a:blipFill>
              </p:spPr>
              <p:txBody>
                <a:bodyPr/>
                <a:lstStyle/>
                <a:p>
                  <a:r>
                    <a:rPr lang="zh-CN" altLang="en-US">
                      <a:noFill/>
                    </a:rPr>
                    <a:t> </a:t>
                  </a:r>
                </a:p>
              </p:txBody>
            </p:sp>
          </mc:Fallback>
        </mc:AlternateContent>
        <p:grpSp>
          <p:nvGrpSpPr>
            <p:cNvPr id="1129" name="组合 324">
              <a:extLst>
                <a:ext uri="{FF2B5EF4-FFF2-40B4-BE49-F238E27FC236}">
                  <a16:creationId xmlns:a16="http://schemas.microsoft.com/office/drawing/2014/main" id="{6B20A743-5D06-4062-9C38-9149DB105A93}"/>
                </a:ext>
              </a:extLst>
            </p:cNvPr>
            <p:cNvGrpSpPr/>
            <p:nvPr/>
          </p:nvGrpSpPr>
          <p:grpSpPr>
            <a:xfrm>
              <a:off x="6625160" y="2039230"/>
              <a:ext cx="1020725" cy="213246"/>
              <a:chOff x="4146698" y="2062714"/>
              <a:chExt cx="1020725" cy="213246"/>
            </a:xfrm>
          </p:grpSpPr>
          <p:sp>
            <p:nvSpPr>
              <p:cNvPr id="1206" name="矩形 401">
                <a:extLst>
                  <a:ext uri="{FF2B5EF4-FFF2-40B4-BE49-F238E27FC236}">
                    <a16:creationId xmlns:a16="http://schemas.microsoft.com/office/drawing/2014/main" id="{BAB3192D-7099-4B19-9529-747E03FE58CD}"/>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7" name="矩形 402">
                <a:extLst>
                  <a:ext uri="{FF2B5EF4-FFF2-40B4-BE49-F238E27FC236}">
                    <a16:creationId xmlns:a16="http://schemas.microsoft.com/office/drawing/2014/main" id="{AD169FD7-4DBD-4FD6-91B4-0FDD89B4A5DF}"/>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8" name="矩形 403">
                <a:extLst>
                  <a:ext uri="{FF2B5EF4-FFF2-40B4-BE49-F238E27FC236}">
                    <a16:creationId xmlns:a16="http://schemas.microsoft.com/office/drawing/2014/main" id="{BF58411F-A40F-49AD-8296-B9CEC1474D2A}"/>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9" name="矩形 404">
                <a:extLst>
                  <a:ext uri="{FF2B5EF4-FFF2-40B4-BE49-F238E27FC236}">
                    <a16:creationId xmlns:a16="http://schemas.microsoft.com/office/drawing/2014/main" id="{E639BC6A-E8D8-4552-8820-9607A278A181}"/>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0" name="矩形 405">
                <a:extLst>
                  <a:ext uri="{FF2B5EF4-FFF2-40B4-BE49-F238E27FC236}">
                    <a16:creationId xmlns:a16="http://schemas.microsoft.com/office/drawing/2014/main" id="{DF0D5D47-32CB-425E-9FE8-90A997F12958}"/>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1" name="矩形 406">
                <a:extLst>
                  <a:ext uri="{FF2B5EF4-FFF2-40B4-BE49-F238E27FC236}">
                    <a16:creationId xmlns:a16="http://schemas.microsoft.com/office/drawing/2014/main" id="{B6790E6C-EC7D-4217-9B26-16B9AD1B210E}"/>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2" name="矩形 407">
                <a:extLst>
                  <a:ext uri="{FF2B5EF4-FFF2-40B4-BE49-F238E27FC236}">
                    <a16:creationId xmlns:a16="http://schemas.microsoft.com/office/drawing/2014/main" id="{F4DBCC85-5E23-449B-9467-4DB637961D60}"/>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3" name="矩形 408">
                <a:extLst>
                  <a:ext uri="{FF2B5EF4-FFF2-40B4-BE49-F238E27FC236}">
                    <a16:creationId xmlns:a16="http://schemas.microsoft.com/office/drawing/2014/main" id="{C9E79305-3554-44EF-8894-8D965F51AAEC}"/>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4" name="矩形 409">
                <a:extLst>
                  <a:ext uri="{FF2B5EF4-FFF2-40B4-BE49-F238E27FC236}">
                    <a16:creationId xmlns:a16="http://schemas.microsoft.com/office/drawing/2014/main" id="{9EAB4189-1237-4B5B-AA26-D462A2295E52}"/>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5" name="矩形 410">
                <a:extLst>
                  <a:ext uri="{FF2B5EF4-FFF2-40B4-BE49-F238E27FC236}">
                    <a16:creationId xmlns:a16="http://schemas.microsoft.com/office/drawing/2014/main" id="{E3105F13-FF5E-4337-A399-737800082540}"/>
                  </a:ext>
                </a:extLst>
              </p:cNvPr>
              <p:cNvSpPr/>
              <p:nvPr/>
            </p:nvSpPr>
            <p:spPr>
              <a:xfrm>
                <a:off x="4458869" y="2063078"/>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mc:AlternateContent xmlns:mc="http://schemas.openxmlformats.org/markup-compatibility/2006" xmlns:a14="http://schemas.microsoft.com/office/drawing/2010/main">
          <mc:Choice Requires="a14">
            <p:sp>
              <p:nvSpPr>
                <p:cNvPr id="1130" name="矩形 325">
                  <a:extLst>
                    <a:ext uri="{FF2B5EF4-FFF2-40B4-BE49-F238E27FC236}">
                      <a16:creationId xmlns:a16="http://schemas.microsoft.com/office/drawing/2014/main" id="{AEC3B5FF-065A-4925-971F-0A6D7EE40333}"/>
                    </a:ext>
                  </a:extLst>
                </p:cNvPr>
                <p:cNvSpPr/>
                <p:nvPr/>
              </p:nvSpPr>
              <p:spPr>
                <a:xfrm>
                  <a:off x="6088010" y="1896403"/>
                  <a:ext cx="595520" cy="4109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326" name="矩形 325">
                  <a:extLst>
                    <a:ext uri="{FF2B5EF4-FFF2-40B4-BE49-F238E27FC236}">
                      <a16:creationId xmlns:a16="http://schemas.microsoft.com/office/drawing/2014/main" id="{F3FEA42E-224A-4D6F-B349-9033D3C539A7}"/>
                    </a:ext>
                  </a:extLst>
                </p:cNvPr>
                <p:cNvSpPr>
                  <a:spLocks noRot="1" noChangeAspect="1" noMove="1" noResize="1" noEditPoints="1" noAdjustHandles="1" noChangeArrowheads="1" noChangeShapeType="1" noTextEdit="1"/>
                </p:cNvSpPr>
                <p:nvPr/>
              </p:nvSpPr>
              <p:spPr>
                <a:xfrm>
                  <a:off x="6088010" y="1896403"/>
                  <a:ext cx="595520" cy="410973"/>
                </a:xfrm>
                <a:prstGeom prst="rect">
                  <a:avLst/>
                </a:prstGeom>
                <a:blipFill>
                  <a:blip r:embed="rId17"/>
                  <a:stretch>
                    <a:fillRect/>
                  </a:stretch>
                </a:blipFill>
              </p:spPr>
              <p:txBody>
                <a:bodyPr/>
                <a:lstStyle/>
                <a:p>
                  <a:r>
                    <a:rPr lang="zh-CN" altLang="en-US">
                      <a:noFill/>
                    </a:rPr>
                    <a:t> </a:t>
                  </a:r>
                </a:p>
              </p:txBody>
            </p:sp>
          </mc:Fallback>
        </mc:AlternateContent>
        <p:sp>
          <p:nvSpPr>
            <p:cNvPr id="1131" name="文本框 326">
              <a:extLst>
                <a:ext uri="{FF2B5EF4-FFF2-40B4-BE49-F238E27FC236}">
                  <a16:creationId xmlns:a16="http://schemas.microsoft.com/office/drawing/2014/main" id="{615399C3-02B9-4835-A84A-DD946A86EC9A}"/>
                </a:ext>
              </a:extLst>
            </p:cNvPr>
            <p:cNvSpPr txBox="1"/>
            <p:nvPr/>
          </p:nvSpPr>
          <p:spPr>
            <a:xfrm>
              <a:off x="6878968" y="1614625"/>
              <a:ext cx="407416" cy="410973"/>
            </a:xfrm>
            <a:prstGeom prst="rect">
              <a:avLst/>
            </a:prstGeom>
            <a:noFill/>
          </p:spPr>
          <p:txBody>
            <a:bodyPr wrap="none" rtlCol="0">
              <a:spAutoFit/>
            </a:bodyPr>
            <a:lstStyle/>
            <a:p>
              <a:r>
                <a:rPr lang="ja-JP" altLang="en-US" sz="1600" dirty="0"/>
                <a:t>は</a:t>
              </a:r>
              <a:endParaRPr lang="zh-CN" altLang="en-US" sz="1600" dirty="0"/>
            </a:p>
          </p:txBody>
        </p:sp>
        <p:cxnSp>
          <p:nvCxnSpPr>
            <p:cNvPr id="1132" name="直接箭头连接符 327">
              <a:extLst>
                <a:ext uri="{FF2B5EF4-FFF2-40B4-BE49-F238E27FC236}">
                  <a16:creationId xmlns:a16="http://schemas.microsoft.com/office/drawing/2014/main" id="{7FE4A5B0-AD0E-4444-9BEA-6A3765684506}"/>
                </a:ext>
              </a:extLst>
            </p:cNvPr>
            <p:cNvCxnSpPr>
              <a:cxnSpLocks/>
            </p:cNvCxnSpPr>
            <p:nvPr/>
          </p:nvCxnSpPr>
          <p:spPr>
            <a:xfrm flipH="1" flipV="1">
              <a:off x="7135521" y="2286967"/>
              <a:ext cx="1" cy="22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3" name="矩形 328">
              <a:extLst>
                <a:ext uri="{FF2B5EF4-FFF2-40B4-BE49-F238E27FC236}">
                  <a16:creationId xmlns:a16="http://schemas.microsoft.com/office/drawing/2014/main" id="{11A91513-EA42-4746-B7B8-C78BF01D7859}"/>
                </a:ext>
              </a:extLst>
            </p:cNvPr>
            <p:cNvSpPr/>
            <p:nvPr/>
          </p:nvSpPr>
          <p:spPr>
            <a:xfrm>
              <a:off x="6546718" y="1199347"/>
              <a:ext cx="117760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Cross Ent.</a:t>
              </a:r>
              <a:endParaRPr lang="zh-CN" altLang="en-US" sz="1600" dirty="0"/>
            </a:p>
          </p:txBody>
        </p:sp>
        <p:cxnSp>
          <p:nvCxnSpPr>
            <p:cNvPr id="1134" name="直接箭头连接符 329">
              <a:extLst>
                <a:ext uri="{FF2B5EF4-FFF2-40B4-BE49-F238E27FC236}">
                  <a16:creationId xmlns:a16="http://schemas.microsoft.com/office/drawing/2014/main" id="{9EDF8E36-86D1-42AB-BBCD-CFC5F650B63C}"/>
                </a:ext>
              </a:extLst>
            </p:cNvPr>
            <p:cNvCxnSpPr>
              <a:cxnSpLocks/>
              <a:stCxn id="1125" idx="2"/>
            </p:cNvCxnSpPr>
            <p:nvPr/>
          </p:nvCxnSpPr>
          <p:spPr>
            <a:xfrm flipH="1">
              <a:off x="7135521" y="3739757"/>
              <a:ext cx="3" cy="3529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135" name="组合 330">
              <a:extLst>
                <a:ext uri="{FF2B5EF4-FFF2-40B4-BE49-F238E27FC236}">
                  <a16:creationId xmlns:a16="http://schemas.microsoft.com/office/drawing/2014/main" id="{4A54F4DF-AF69-4582-AB43-3B6CABA7E4FD}"/>
                </a:ext>
              </a:extLst>
            </p:cNvPr>
            <p:cNvGrpSpPr/>
            <p:nvPr/>
          </p:nvGrpSpPr>
          <p:grpSpPr>
            <a:xfrm>
              <a:off x="6632382" y="4250004"/>
              <a:ext cx="1020725" cy="213246"/>
              <a:chOff x="4146698" y="2062714"/>
              <a:chExt cx="1020725" cy="213246"/>
            </a:xfrm>
          </p:grpSpPr>
          <p:sp>
            <p:nvSpPr>
              <p:cNvPr id="1196" name="矩形 391">
                <a:extLst>
                  <a:ext uri="{FF2B5EF4-FFF2-40B4-BE49-F238E27FC236}">
                    <a16:creationId xmlns:a16="http://schemas.microsoft.com/office/drawing/2014/main" id="{A2161CD6-542A-48F6-81BA-8FE40DEB3815}"/>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7" name="矩形 392">
                <a:extLst>
                  <a:ext uri="{FF2B5EF4-FFF2-40B4-BE49-F238E27FC236}">
                    <a16:creationId xmlns:a16="http://schemas.microsoft.com/office/drawing/2014/main" id="{2407B062-631F-49BA-B608-53C70401DF47}"/>
                  </a:ext>
                </a:extLst>
              </p:cNvPr>
              <p:cNvSpPr/>
              <p:nvPr/>
            </p:nvSpPr>
            <p:spPr>
              <a:xfrm>
                <a:off x="4250215"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8" name="矩形 393">
                <a:extLst>
                  <a:ext uri="{FF2B5EF4-FFF2-40B4-BE49-F238E27FC236}">
                    <a16:creationId xmlns:a16="http://schemas.microsoft.com/office/drawing/2014/main" id="{44647276-7D2C-4289-A778-B95D73D005A9}"/>
                  </a:ext>
                </a:extLst>
              </p:cNvPr>
              <p:cNvSpPr/>
              <p:nvPr/>
            </p:nvSpPr>
            <p:spPr>
              <a:xfrm>
                <a:off x="4146698" y="2062715"/>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9" name="矩形 394">
                <a:extLst>
                  <a:ext uri="{FF2B5EF4-FFF2-40B4-BE49-F238E27FC236}">
                    <a16:creationId xmlns:a16="http://schemas.microsoft.com/office/drawing/2014/main" id="{745BD671-5685-4C08-9569-BA30E76730B1}"/>
                  </a:ext>
                </a:extLst>
              </p:cNvPr>
              <p:cNvSpPr/>
              <p:nvPr/>
            </p:nvSpPr>
            <p:spPr>
              <a:xfrm>
                <a:off x="4353732"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0" name="矩形 395">
                <a:extLst>
                  <a:ext uri="{FF2B5EF4-FFF2-40B4-BE49-F238E27FC236}">
                    <a16:creationId xmlns:a16="http://schemas.microsoft.com/office/drawing/2014/main" id="{8FF31D5E-A97A-461D-AE55-03CBA7529178}"/>
                  </a:ext>
                </a:extLst>
              </p:cNvPr>
              <p:cNvSpPr/>
              <p:nvPr/>
            </p:nvSpPr>
            <p:spPr>
              <a:xfrm>
                <a:off x="4457249"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1" name="矩形 396">
                <a:extLst>
                  <a:ext uri="{FF2B5EF4-FFF2-40B4-BE49-F238E27FC236}">
                    <a16:creationId xmlns:a16="http://schemas.microsoft.com/office/drawing/2014/main" id="{2C1FD7F9-3002-402E-A613-1B7C2B9161B4}"/>
                  </a:ext>
                </a:extLst>
              </p:cNvPr>
              <p:cNvSpPr/>
              <p:nvPr/>
            </p:nvSpPr>
            <p:spPr>
              <a:xfrm>
                <a:off x="4560766" y="2063309"/>
                <a:ext cx="103517" cy="212651"/>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2" name="矩形 397">
                <a:extLst>
                  <a:ext uri="{FF2B5EF4-FFF2-40B4-BE49-F238E27FC236}">
                    <a16:creationId xmlns:a16="http://schemas.microsoft.com/office/drawing/2014/main" id="{593F4914-1ACF-4461-B9C8-557C3EA056FC}"/>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3" name="矩形 398">
                <a:extLst>
                  <a:ext uri="{FF2B5EF4-FFF2-40B4-BE49-F238E27FC236}">
                    <a16:creationId xmlns:a16="http://schemas.microsoft.com/office/drawing/2014/main" id="{F4AF5663-B099-460E-870C-9E4838206D9E}"/>
                  </a:ext>
                </a:extLst>
              </p:cNvPr>
              <p:cNvSpPr/>
              <p:nvPr/>
            </p:nvSpPr>
            <p:spPr>
              <a:xfrm>
                <a:off x="4767800"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4" name="矩形 399">
                <a:extLst>
                  <a:ext uri="{FF2B5EF4-FFF2-40B4-BE49-F238E27FC236}">
                    <a16:creationId xmlns:a16="http://schemas.microsoft.com/office/drawing/2014/main" id="{72B46224-1B87-45D2-A292-F02D3383FBD0}"/>
                  </a:ext>
                </a:extLst>
              </p:cNvPr>
              <p:cNvSpPr/>
              <p:nvPr/>
            </p:nvSpPr>
            <p:spPr>
              <a:xfrm>
                <a:off x="4871880"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05" name="矩形 400">
                <a:extLst>
                  <a:ext uri="{FF2B5EF4-FFF2-40B4-BE49-F238E27FC236}">
                    <a16:creationId xmlns:a16="http://schemas.microsoft.com/office/drawing/2014/main" id="{2B691680-AD58-4C4D-9266-9590C40E616F}"/>
                  </a:ext>
                </a:extLst>
              </p:cNvPr>
              <p:cNvSpPr/>
              <p:nvPr/>
            </p:nvSpPr>
            <p:spPr>
              <a:xfrm>
                <a:off x="4974834"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36" name="矩形 331">
                  <a:extLst>
                    <a:ext uri="{FF2B5EF4-FFF2-40B4-BE49-F238E27FC236}">
                      <a16:creationId xmlns:a16="http://schemas.microsoft.com/office/drawing/2014/main" id="{71DBE31E-0481-4AB5-ABF2-879BF0668DD2}"/>
                    </a:ext>
                  </a:extLst>
                </p:cNvPr>
                <p:cNvSpPr/>
                <p:nvPr/>
              </p:nvSpPr>
              <p:spPr>
                <a:xfrm>
                  <a:off x="6073825" y="4154917"/>
                  <a:ext cx="462431"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332" name="矩形 331">
                  <a:extLst>
                    <a:ext uri="{FF2B5EF4-FFF2-40B4-BE49-F238E27FC236}">
                      <a16:creationId xmlns:a16="http://schemas.microsoft.com/office/drawing/2014/main" id="{3CBF06B1-5029-4878-901F-B23558AB8082}"/>
                    </a:ext>
                  </a:extLst>
                </p:cNvPr>
                <p:cNvSpPr>
                  <a:spLocks noRot="1" noChangeAspect="1" noMove="1" noResize="1" noEditPoints="1" noAdjustHandles="1" noChangeArrowheads="1" noChangeShapeType="1" noTextEdit="1"/>
                </p:cNvSpPr>
                <p:nvPr/>
              </p:nvSpPr>
              <p:spPr>
                <a:xfrm>
                  <a:off x="6073825" y="4154917"/>
                  <a:ext cx="462431" cy="410973"/>
                </a:xfrm>
                <a:prstGeom prst="rect">
                  <a:avLst/>
                </a:prstGeom>
                <a:blipFill>
                  <a:blip r:embed="rId18"/>
                  <a:stretch>
                    <a:fillRect/>
                  </a:stretch>
                </a:blipFill>
              </p:spPr>
              <p:txBody>
                <a:bodyPr/>
                <a:lstStyle/>
                <a:p>
                  <a:r>
                    <a:rPr lang="zh-CN" altLang="en-US">
                      <a:noFill/>
                    </a:rPr>
                    <a:t> </a:t>
                  </a:r>
                </a:p>
              </p:txBody>
            </p:sp>
          </mc:Fallback>
        </mc:AlternateContent>
        <p:cxnSp>
          <p:nvCxnSpPr>
            <p:cNvPr id="1137" name="直接箭头连接符 332">
              <a:extLst>
                <a:ext uri="{FF2B5EF4-FFF2-40B4-BE49-F238E27FC236}">
                  <a16:creationId xmlns:a16="http://schemas.microsoft.com/office/drawing/2014/main" id="{75D2813D-4CD0-4C16-880C-937924E4B6CB}"/>
                </a:ext>
              </a:extLst>
            </p:cNvPr>
            <p:cNvCxnSpPr>
              <a:cxnSpLocks/>
              <a:endCxn id="1139" idx="1"/>
            </p:cNvCxnSpPr>
            <p:nvPr/>
          </p:nvCxnSpPr>
          <p:spPr>
            <a:xfrm>
              <a:off x="7623575" y="3528217"/>
              <a:ext cx="422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8" name="直接箭头连接符 333">
              <a:extLst>
                <a:ext uri="{FF2B5EF4-FFF2-40B4-BE49-F238E27FC236}">
                  <a16:creationId xmlns:a16="http://schemas.microsoft.com/office/drawing/2014/main" id="{E7712884-C13D-40F2-B7FE-A75FDADE616B}"/>
                </a:ext>
              </a:extLst>
            </p:cNvPr>
            <p:cNvCxnSpPr>
              <a:cxnSpLocks/>
            </p:cNvCxnSpPr>
            <p:nvPr/>
          </p:nvCxnSpPr>
          <p:spPr>
            <a:xfrm>
              <a:off x="7905172" y="3528217"/>
              <a:ext cx="423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9" name="矩形 334">
                  <a:extLst>
                    <a:ext uri="{FF2B5EF4-FFF2-40B4-BE49-F238E27FC236}">
                      <a16:creationId xmlns:a16="http://schemas.microsoft.com/office/drawing/2014/main" id="{6D0809D0-B9C8-497D-BBCA-FFE8D1E7D060}"/>
                    </a:ext>
                  </a:extLst>
                </p:cNvPr>
                <p:cNvSpPr/>
                <p:nvPr/>
              </p:nvSpPr>
              <p:spPr>
                <a:xfrm>
                  <a:off x="8046216" y="3316677"/>
                  <a:ext cx="1187116" cy="42308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RNN </a:t>
                  </a:r>
                  <a14:m>
                    <m:oMath xmlns:m="http://schemas.openxmlformats.org/officeDocument/2006/math">
                      <m:sSub>
                        <m:sSubPr>
                          <m:ctrlPr>
                            <a:rPr lang="en-US" altLang="zh-CN" sz="1600" i="1" smtClean="0">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𝑧</m:t>
                              </m:r>
                            </m:e>
                          </m:acc>
                        </m:e>
                        <m:sub>
                          <m:r>
                            <a:rPr lang="en-GB" altLang="zh-CN" sz="1600" b="0" i="1" smtClean="0">
                              <a:latin typeface="Cambria Math" panose="02040503050406030204" pitchFamily="18" charset="0"/>
                            </a:rPr>
                            <m:t>3</m:t>
                          </m:r>
                        </m:sub>
                      </m:sSub>
                    </m:oMath>
                  </a14:m>
                  <a:r>
                    <a:rPr lang="en-US" altLang="zh-CN" sz="1600" dirty="0"/>
                    <a:t> </a:t>
                  </a:r>
                  <a:endParaRPr lang="zh-CN" altLang="en-US" sz="1600" dirty="0"/>
                </a:p>
              </p:txBody>
            </p:sp>
          </mc:Choice>
          <mc:Fallback xmlns="">
            <p:sp>
              <p:nvSpPr>
                <p:cNvPr id="64" name="矩形 334">
                  <a:extLst>
                    <a:ext uri="{FF2B5EF4-FFF2-40B4-BE49-F238E27FC236}">
                      <a16:creationId xmlns:a16="http://schemas.microsoft.com/office/drawing/2014/main" id="{2A2C2996-1ABD-4DD9-B4A9-9DB0CC2D635B}"/>
                    </a:ext>
                  </a:extLst>
                </p:cNvPr>
                <p:cNvSpPr>
                  <a:spLocks noRot="1" noChangeAspect="1" noMove="1" noResize="1" noEditPoints="1" noAdjustHandles="1" noChangeArrowheads="1" noChangeShapeType="1" noTextEdit="1"/>
                </p:cNvSpPr>
                <p:nvPr/>
              </p:nvSpPr>
              <p:spPr>
                <a:xfrm>
                  <a:off x="8046216" y="3316677"/>
                  <a:ext cx="1187116" cy="423080"/>
                </a:xfrm>
                <a:prstGeom prst="rect">
                  <a:avLst/>
                </a:prstGeom>
                <a:blipFill>
                  <a:blip r:embed="rId19"/>
                  <a:stretch>
                    <a:fillRect b="-16393"/>
                  </a:stretch>
                </a:blipFill>
              </p:spPr>
              <p:txBody>
                <a:bodyPr/>
                <a:lstStyle/>
                <a:p>
                  <a:r>
                    <a:rPr lang="ja-JP" altLang="en-US">
                      <a:noFill/>
                    </a:rPr>
                    <a:t> </a:t>
                  </a:r>
                </a:p>
              </p:txBody>
            </p:sp>
          </mc:Fallback>
        </mc:AlternateContent>
        <p:cxnSp>
          <p:nvCxnSpPr>
            <p:cNvPr id="1140" name="直接箭头连接符 335">
              <a:extLst>
                <a:ext uri="{FF2B5EF4-FFF2-40B4-BE49-F238E27FC236}">
                  <a16:creationId xmlns:a16="http://schemas.microsoft.com/office/drawing/2014/main" id="{0741031C-FBFD-4491-8469-91FC7FEC46CE}"/>
                </a:ext>
              </a:extLst>
            </p:cNvPr>
            <p:cNvCxnSpPr>
              <a:stCxn id="1139" idx="0"/>
            </p:cNvCxnSpPr>
            <p:nvPr/>
          </p:nvCxnSpPr>
          <p:spPr>
            <a:xfrm flipV="1">
              <a:off x="8639774" y="2878916"/>
              <a:ext cx="0" cy="43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41" name="组合 336">
              <a:extLst>
                <a:ext uri="{FF2B5EF4-FFF2-40B4-BE49-F238E27FC236}">
                  <a16:creationId xmlns:a16="http://schemas.microsoft.com/office/drawing/2014/main" id="{E3D9D493-0487-40E1-BB77-EEF8ADC37799}"/>
                </a:ext>
              </a:extLst>
            </p:cNvPr>
            <p:cNvGrpSpPr/>
            <p:nvPr/>
          </p:nvGrpSpPr>
          <p:grpSpPr>
            <a:xfrm>
              <a:off x="8129411" y="2553413"/>
              <a:ext cx="1020725" cy="213246"/>
              <a:chOff x="4146698" y="2062714"/>
              <a:chExt cx="1020725" cy="213246"/>
            </a:xfrm>
          </p:grpSpPr>
          <p:sp>
            <p:nvSpPr>
              <p:cNvPr id="1186" name="矩形 381">
                <a:extLst>
                  <a:ext uri="{FF2B5EF4-FFF2-40B4-BE49-F238E27FC236}">
                    <a16:creationId xmlns:a16="http://schemas.microsoft.com/office/drawing/2014/main" id="{6F13E674-9268-45C0-A3F7-F63C1928686E}"/>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7" name="矩形 382">
                <a:extLst>
                  <a:ext uri="{FF2B5EF4-FFF2-40B4-BE49-F238E27FC236}">
                    <a16:creationId xmlns:a16="http://schemas.microsoft.com/office/drawing/2014/main" id="{A3C0780B-4536-4982-BA8A-CA7EB6554CBB}"/>
                  </a:ext>
                </a:extLst>
              </p:cNvPr>
              <p:cNvSpPr/>
              <p:nvPr/>
            </p:nvSpPr>
            <p:spPr>
              <a:xfrm>
                <a:off x="4250215" y="2062714"/>
                <a:ext cx="103517" cy="212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8" name="矩形 383">
                <a:extLst>
                  <a:ext uri="{FF2B5EF4-FFF2-40B4-BE49-F238E27FC236}">
                    <a16:creationId xmlns:a16="http://schemas.microsoft.com/office/drawing/2014/main" id="{6D532D72-1DAB-4075-888E-1226A8090A57}"/>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9" name="矩形 384">
                <a:extLst>
                  <a:ext uri="{FF2B5EF4-FFF2-40B4-BE49-F238E27FC236}">
                    <a16:creationId xmlns:a16="http://schemas.microsoft.com/office/drawing/2014/main" id="{A0788109-2F61-4EF1-8620-AE520F5F8DC8}"/>
                  </a:ext>
                </a:extLst>
              </p:cNvPr>
              <p:cNvSpPr/>
              <p:nvPr/>
            </p:nvSpPr>
            <p:spPr>
              <a:xfrm>
                <a:off x="4353732"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0" name="矩形 385">
                <a:extLst>
                  <a:ext uri="{FF2B5EF4-FFF2-40B4-BE49-F238E27FC236}">
                    <a16:creationId xmlns:a16="http://schemas.microsoft.com/office/drawing/2014/main" id="{624B5B7D-16C4-42DA-B69A-80EC539D1D74}"/>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1" name="矩形 386">
                <a:extLst>
                  <a:ext uri="{FF2B5EF4-FFF2-40B4-BE49-F238E27FC236}">
                    <a16:creationId xmlns:a16="http://schemas.microsoft.com/office/drawing/2014/main" id="{2127CAC2-14D4-4B97-8F65-543A1092E1C6}"/>
                  </a:ext>
                </a:extLst>
              </p:cNvPr>
              <p:cNvSpPr/>
              <p:nvPr/>
            </p:nvSpPr>
            <p:spPr>
              <a:xfrm>
                <a:off x="4560766" y="2063309"/>
                <a:ext cx="103517" cy="212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2" name="矩形 387">
                <a:extLst>
                  <a:ext uri="{FF2B5EF4-FFF2-40B4-BE49-F238E27FC236}">
                    <a16:creationId xmlns:a16="http://schemas.microsoft.com/office/drawing/2014/main" id="{D2A368A1-A6E5-4A07-9BF4-FF1F2B081926}"/>
                  </a:ext>
                </a:extLst>
              </p:cNvPr>
              <p:cNvSpPr/>
              <p:nvPr/>
            </p:nvSpPr>
            <p:spPr>
              <a:xfrm>
                <a:off x="4664283" y="2062714"/>
                <a:ext cx="103517" cy="21265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3" name="矩形 388">
                <a:extLst>
                  <a:ext uri="{FF2B5EF4-FFF2-40B4-BE49-F238E27FC236}">
                    <a16:creationId xmlns:a16="http://schemas.microsoft.com/office/drawing/2014/main" id="{A6954E69-4FF7-4F60-BECB-B02D0D74FA9D}"/>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4" name="矩形 389">
                <a:extLst>
                  <a:ext uri="{FF2B5EF4-FFF2-40B4-BE49-F238E27FC236}">
                    <a16:creationId xmlns:a16="http://schemas.microsoft.com/office/drawing/2014/main" id="{51390540-2182-4B88-8B53-D7824756452F}"/>
                  </a:ext>
                </a:extLst>
              </p:cNvPr>
              <p:cNvSpPr/>
              <p:nvPr/>
            </p:nvSpPr>
            <p:spPr>
              <a:xfrm>
                <a:off x="4871880" y="2062714"/>
                <a:ext cx="103517" cy="212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95" name="矩形 390">
                <a:extLst>
                  <a:ext uri="{FF2B5EF4-FFF2-40B4-BE49-F238E27FC236}">
                    <a16:creationId xmlns:a16="http://schemas.microsoft.com/office/drawing/2014/main" id="{616C15E1-B39A-4E76-91EC-4F85495C7300}"/>
                  </a:ext>
                </a:extLst>
              </p:cNvPr>
              <p:cNvSpPr/>
              <p:nvPr/>
            </p:nvSpPr>
            <p:spPr>
              <a:xfrm>
                <a:off x="4974834" y="2062714"/>
                <a:ext cx="103517" cy="21265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42" name="矩形 337">
                  <a:extLst>
                    <a:ext uri="{FF2B5EF4-FFF2-40B4-BE49-F238E27FC236}">
                      <a16:creationId xmlns:a16="http://schemas.microsoft.com/office/drawing/2014/main" id="{C5ED0A1F-A56E-4F41-A32E-718E234E82C2}"/>
                    </a:ext>
                  </a:extLst>
                </p:cNvPr>
                <p:cNvSpPr/>
                <p:nvPr/>
              </p:nvSpPr>
              <p:spPr>
                <a:xfrm>
                  <a:off x="7776567" y="2447490"/>
                  <a:ext cx="458075"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𝑜</m:t>
                            </m:r>
                          </m:e>
                          <m:sub>
                            <m:r>
                              <a:rPr lang="en-US" altLang="zh-CN" sz="1600" b="0" i="1" smtClean="0">
                                <a:latin typeface="Cambria Math" panose="02040503050406030204" pitchFamily="18" charset="0"/>
                              </a:rPr>
                              <m:t>3</m:t>
                            </m:r>
                          </m:sub>
                        </m:sSub>
                      </m:oMath>
                    </m:oMathPara>
                  </a14:m>
                  <a:endParaRPr lang="zh-CN" altLang="en-US" sz="1600" dirty="0"/>
                </a:p>
              </p:txBody>
            </p:sp>
          </mc:Choice>
          <mc:Fallback xmlns="">
            <p:sp>
              <p:nvSpPr>
                <p:cNvPr id="338" name="矩形 337">
                  <a:extLst>
                    <a:ext uri="{FF2B5EF4-FFF2-40B4-BE49-F238E27FC236}">
                      <a16:creationId xmlns:a16="http://schemas.microsoft.com/office/drawing/2014/main" id="{820A0DE3-59F4-41F0-A2E3-8CB70534F17F}"/>
                    </a:ext>
                  </a:extLst>
                </p:cNvPr>
                <p:cNvSpPr>
                  <a:spLocks noRot="1" noChangeAspect="1" noMove="1" noResize="1" noEditPoints="1" noAdjustHandles="1" noChangeArrowheads="1" noChangeShapeType="1" noTextEdit="1"/>
                </p:cNvSpPr>
                <p:nvPr/>
              </p:nvSpPr>
              <p:spPr>
                <a:xfrm>
                  <a:off x="7776567" y="2447490"/>
                  <a:ext cx="458075" cy="410973"/>
                </a:xfrm>
                <a:prstGeom prst="rect">
                  <a:avLst/>
                </a:prstGeom>
                <a:blipFill>
                  <a:blip r:embed="rId20"/>
                  <a:stretch>
                    <a:fillRect/>
                  </a:stretch>
                </a:blipFill>
              </p:spPr>
              <p:txBody>
                <a:bodyPr/>
                <a:lstStyle/>
                <a:p>
                  <a:r>
                    <a:rPr lang="zh-CN" altLang="en-US">
                      <a:noFill/>
                    </a:rPr>
                    <a:t> </a:t>
                  </a:r>
                </a:p>
              </p:txBody>
            </p:sp>
          </mc:Fallback>
        </mc:AlternateContent>
        <p:grpSp>
          <p:nvGrpSpPr>
            <p:cNvPr id="1143" name="组合 338">
              <a:extLst>
                <a:ext uri="{FF2B5EF4-FFF2-40B4-BE49-F238E27FC236}">
                  <a16:creationId xmlns:a16="http://schemas.microsoft.com/office/drawing/2014/main" id="{7947A777-381E-4193-AC7C-297E41D355E9}"/>
                </a:ext>
              </a:extLst>
            </p:cNvPr>
            <p:cNvGrpSpPr/>
            <p:nvPr/>
          </p:nvGrpSpPr>
          <p:grpSpPr>
            <a:xfrm>
              <a:off x="8129410" y="2038637"/>
              <a:ext cx="1020725" cy="213839"/>
              <a:chOff x="4146698" y="2062121"/>
              <a:chExt cx="1020725" cy="213839"/>
            </a:xfrm>
          </p:grpSpPr>
          <p:sp>
            <p:nvSpPr>
              <p:cNvPr id="1176" name="矩形 371">
                <a:extLst>
                  <a:ext uri="{FF2B5EF4-FFF2-40B4-BE49-F238E27FC236}">
                    <a16:creationId xmlns:a16="http://schemas.microsoft.com/office/drawing/2014/main" id="{85EDAF0E-EAC8-4F67-BBF4-A1556F08888D}"/>
                  </a:ext>
                </a:extLst>
              </p:cNvPr>
              <p:cNvSpPr/>
              <p:nvPr/>
            </p:nvSpPr>
            <p:spPr>
              <a:xfrm>
                <a:off x="4146698" y="2062716"/>
                <a:ext cx="1020725" cy="212651"/>
              </a:xfrm>
              <a:prstGeom prst="rect">
                <a:avLst/>
              </a:prstGeom>
              <a:solidFill>
                <a:schemeClr val="bg1"/>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7" name="矩形 372">
                <a:extLst>
                  <a:ext uri="{FF2B5EF4-FFF2-40B4-BE49-F238E27FC236}">
                    <a16:creationId xmlns:a16="http://schemas.microsoft.com/office/drawing/2014/main" id="{6DCFE0ED-841C-40E2-9391-3684E5492DE7}"/>
                  </a:ext>
                </a:extLst>
              </p:cNvPr>
              <p:cNvSpPr/>
              <p:nvPr/>
            </p:nvSpPr>
            <p:spPr>
              <a:xfrm>
                <a:off x="4146698" y="2062715"/>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8" name="矩形 373">
                <a:extLst>
                  <a:ext uri="{FF2B5EF4-FFF2-40B4-BE49-F238E27FC236}">
                    <a16:creationId xmlns:a16="http://schemas.microsoft.com/office/drawing/2014/main" id="{8BD92E7C-CD00-45B3-83E5-D23A8EA9F62E}"/>
                  </a:ext>
                </a:extLst>
              </p:cNvPr>
              <p:cNvSpPr/>
              <p:nvPr/>
            </p:nvSpPr>
            <p:spPr>
              <a:xfrm>
                <a:off x="4353732"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9" name="矩形 374">
                <a:extLst>
                  <a:ext uri="{FF2B5EF4-FFF2-40B4-BE49-F238E27FC236}">
                    <a16:creationId xmlns:a16="http://schemas.microsoft.com/office/drawing/2014/main" id="{A7B4C374-B8CE-47FD-85A5-C6BB24732002}"/>
                  </a:ext>
                </a:extLst>
              </p:cNvPr>
              <p:cNvSpPr/>
              <p:nvPr/>
            </p:nvSpPr>
            <p:spPr>
              <a:xfrm>
                <a:off x="4457249"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0" name="矩形 375">
                <a:extLst>
                  <a:ext uri="{FF2B5EF4-FFF2-40B4-BE49-F238E27FC236}">
                    <a16:creationId xmlns:a16="http://schemas.microsoft.com/office/drawing/2014/main" id="{746AB110-621D-45E8-8100-491F6EBBED18}"/>
                  </a:ext>
                </a:extLst>
              </p:cNvPr>
              <p:cNvSpPr/>
              <p:nvPr/>
            </p:nvSpPr>
            <p:spPr>
              <a:xfrm>
                <a:off x="4560766" y="2063309"/>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1" name="矩形 376">
                <a:extLst>
                  <a:ext uri="{FF2B5EF4-FFF2-40B4-BE49-F238E27FC236}">
                    <a16:creationId xmlns:a16="http://schemas.microsoft.com/office/drawing/2014/main" id="{8B2E70D3-75BA-42BC-A341-6A8320A6A209}"/>
                  </a:ext>
                </a:extLst>
              </p:cNvPr>
              <p:cNvSpPr/>
              <p:nvPr/>
            </p:nvSpPr>
            <p:spPr>
              <a:xfrm>
                <a:off x="4664283"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2" name="矩形 377">
                <a:extLst>
                  <a:ext uri="{FF2B5EF4-FFF2-40B4-BE49-F238E27FC236}">
                    <a16:creationId xmlns:a16="http://schemas.microsoft.com/office/drawing/2014/main" id="{64F62864-734C-44F6-B31A-0FC73AE164F5}"/>
                  </a:ext>
                </a:extLst>
              </p:cNvPr>
              <p:cNvSpPr/>
              <p:nvPr/>
            </p:nvSpPr>
            <p:spPr>
              <a:xfrm>
                <a:off x="476780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3" name="矩形 378">
                <a:extLst>
                  <a:ext uri="{FF2B5EF4-FFF2-40B4-BE49-F238E27FC236}">
                    <a16:creationId xmlns:a16="http://schemas.microsoft.com/office/drawing/2014/main" id="{D7008A27-91CD-4062-A00F-03B9BAFCC744}"/>
                  </a:ext>
                </a:extLst>
              </p:cNvPr>
              <p:cNvSpPr/>
              <p:nvPr/>
            </p:nvSpPr>
            <p:spPr>
              <a:xfrm>
                <a:off x="4871880"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4" name="矩形 379">
                <a:extLst>
                  <a:ext uri="{FF2B5EF4-FFF2-40B4-BE49-F238E27FC236}">
                    <a16:creationId xmlns:a16="http://schemas.microsoft.com/office/drawing/2014/main" id="{BDC927A1-9C5D-406E-999E-2966645BD324}"/>
                  </a:ext>
                </a:extLst>
              </p:cNvPr>
              <p:cNvSpPr/>
              <p:nvPr/>
            </p:nvSpPr>
            <p:spPr>
              <a:xfrm>
                <a:off x="4974834" y="2062714"/>
                <a:ext cx="103517" cy="2126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85" name="矩形 380">
                <a:extLst>
                  <a:ext uri="{FF2B5EF4-FFF2-40B4-BE49-F238E27FC236}">
                    <a16:creationId xmlns:a16="http://schemas.microsoft.com/office/drawing/2014/main" id="{DC3EF8A0-EB77-49E5-8A01-3C954BF741EA}"/>
                  </a:ext>
                </a:extLst>
              </p:cNvPr>
              <p:cNvSpPr/>
              <p:nvPr/>
            </p:nvSpPr>
            <p:spPr>
              <a:xfrm>
                <a:off x="4674726" y="2062121"/>
                <a:ext cx="103517" cy="2126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mc:AlternateContent xmlns:mc="http://schemas.openxmlformats.org/markup-compatibility/2006" xmlns:a14="http://schemas.microsoft.com/office/drawing/2010/main">
          <mc:Choice Requires="a14">
            <p:sp>
              <p:nvSpPr>
                <p:cNvPr id="1144" name="矩形 339">
                  <a:extLst>
                    <a:ext uri="{FF2B5EF4-FFF2-40B4-BE49-F238E27FC236}">
                      <a16:creationId xmlns:a16="http://schemas.microsoft.com/office/drawing/2014/main" id="{64D93E21-FF03-45EF-8BEB-0F823401AC07}"/>
                    </a:ext>
                  </a:extLst>
                </p:cNvPr>
                <p:cNvSpPr/>
                <p:nvPr/>
              </p:nvSpPr>
              <p:spPr>
                <a:xfrm>
                  <a:off x="7774828" y="1908984"/>
                  <a:ext cx="465111"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b="0" i="1" smtClean="0">
                                <a:latin typeface="Cambria Math" panose="02040503050406030204" pitchFamily="18" charset="0"/>
                              </a:rPr>
                              <m:t>3</m:t>
                            </m:r>
                          </m:sub>
                        </m:sSub>
                      </m:oMath>
                    </m:oMathPara>
                  </a14:m>
                  <a:endParaRPr lang="zh-CN" altLang="en-US" sz="1600" dirty="0"/>
                </a:p>
              </p:txBody>
            </p:sp>
          </mc:Choice>
          <mc:Fallback xmlns="">
            <p:sp>
              <p:nvSpPr>
                <p:cNvPr id="340" name="矩形 339">
                  <a:extLst>
                    <a:ext uri="{FF2B5EF4-FFF2-40B4-BE49-F238E27FC236}">
                      <a16:creationId xmlns:a16="http://schemas.microsoft.com/office/drawing/2014/main" id="{AEAD8758-B927-4887-9A85-042BDC18448C}"/>
                    </a:ext>
                  </a:extLst>
                </p:cNvPr>
                <p:cNvSpPr>
                  <a:spLocks noRot="1" noChangeAspect="1" noMove="1" noResize="1" noEditPoints="1" noAdjustHandles="1" noChangeArrowheads="1" noChangeShapeType="1" noTextEdit="1"/>
                </p:cNvSpPr>
                <p:nvPr/>
              </p:nvSpPr>
              <p:spPr>
                <a:xfrm>
                  <a:off x="7774828" y="1908984"/>
                  <a:ext cx="465111" cy="410973"/>
                </a:xfrm>
                <a:prstGeom prst="rect">
                  <a:avLst/>
                </a:prstGeom>
                <a:blipFill>
                  <a:blip r:embed="rId21"/>
                  <a:stretch>
                    <a:fillRect/>
                  </a:stretch>
                </a:blipFill>
              </p:spPr>
              <p:txBody>
                <a:bodyPr/>
                <a:lstStyle/>
                <a:p>
                  <a:r>
                    <a:rPr lang="zh-CN" altLang="en-US">
                      <a:noFill/>
                    </a:rPr>
                    <a:t> </a:t>
                  </a:r>
                </a:p>
              </p:txBody>
            </p:sp>
          </mc:Fallback>
        </mc:AlternateContent>
        <p:cxnSp>
          <p:nvCxnSpPr>
            <p:cNvPr id="1145" name="直接箭头连接符 340">
              <a:extLst>
                <a:ext uri="{FF2B5EF4-FFF2-40B4-BE49-F238E27FC236}">
                  <a16:creationId xmlns:a16="http://schemas.microsoft.com/office/drawing/2014/main" id="{09557351-ECDC-4D3B-8C26-197B2BED5A6E}"/>
                </a:ext>
              </a:extLst>
            </p:cNvPr>
            <p:cNvCxnSpPr>
              <a:cxnSpLocks/>
            </p:cNvCxnSpPr>
            <p:nvPr/>
          </p:nvCxnSpPr>
          <p:spPr>
            <a:xfrm flipH="1" flipV="1">
              <a:off x="8639771" y="2286967"/>
              <a:ext cx="1" cy="22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6" name="矩形 341">
              <a:extLst>
                <a:ext uri="{FF2B5EF4-FFF2-40B4-BE49-F238E27FC236}">
                  <a16:creationId xmlns:a16="http://schemas.microsoft.com/office/drawing/2014/main" id="{53266BD0-61D0-4F17-BC9B-7F6F4CCD222B}"/>
                </a:ext>
              </a:extLst>
            </p:cNvPr>
            <p:cNvSpPr/>
            <p:nvPr/>
          </p:nvSpPr>
          <p:spPr>
            <a:xfrm>
              <a:off x="8050968" y="1199347"/>
              <a:ext cx="117760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Cross Ent.</a:t>
              </a:r>
              <a:endParaRPr lang="zh-CN" altLang="en-US" sz="1600" dirty="0"/>
            </a:p>
          </p:txBody>
        </p:sp>
        <p:cxnSp>
          <p:nvCxnSpPr>
            <p:cNvPr id="1147" name="直接箭头连接符 342">
              <a:extLst>
                <a:ext uri="{FF2B5EF4-FFF2-40B4-BE49-F238E27FC236}">
                  <a16:creationId xmlns:a16="http://schemas.microsoft.com/office/drawing/2014/main" id="{AA3D1896-4F1D-4DD3-BB26-64AF7E6B66C2}"/>
                </a:ext>
              </a:extLst>
            </p:cNvPr>
            <p:cNvCxnSpPr>
              <a:cxnSpLocks/>
              <a:stCxn id="1139" idx="2"/>
            </p:cNvCxnSpPr>
            <p:nvPr/>
          </p:nvCxnSpPr>
          <p:spPr>
            <a:xfrm flipH="1">
              <a:off x="8639771" y="3739757"/>
              <a:ext cx="3" cy="3529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148" name="组合 343">
              <a:extLst>
                <a:ext uri="{FF2B5EF4-FFF2-40B4-BE49-F238E27FC236}">
                  <a16:creationId xmlns:a16="http://schemas.microsoft.com/office/drawing/2014/main" id="{39095C16-0A90-4A78-9BEB-8DFD0CE482D4}"/>
                </a:ext>
              </a:extLst>
            </p:cNvPr>
            <p:cNvGrpSpPr/>
            <p:nvPr/>
          </p:nvGrpSpPr>
          <p:grpSpPr>
            <a:xfrm>
              <a:off x="8136632" y="4250004"/>
              <a:ext cx="1020725" cy="213246"/>
              <a:chOff x="4146698" y="2062714"/>
              <a:chExt cx="1020725" cy="213246"/>
            </a:xfrm>
          </p:grpSpPr>
          <p:sp>
            <p:nvSpPr>
              <p:cNvPr id="1166" name="矩形 361">
                <a:extLst>
                  <a:ext uri="{FF2B5EF4-FFF2-40B4-BE49-F238E27FC236}">
                    <a16:creationId xmlns:a16="http://schemas.microsoft.com/office/drawing/2014/main" id="{DD8951D6-1644-4845-8C36-6D73468720CC}"/>
                  </a:ext>
                </a:extLst>
              </p:cNvPr>
              <p:cNvSpPr/>
              <p:nvPr/>
            </p:nvSpPr>
            <p:spPr>
              <a:xfrm>
                <a:off x="4146698" y="2062716"/>
                <a:ext cx="1020725"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67" name="矩形 362">
                <a:extLst>
                  <a:ext uri="{FF2B5EF4-FFF2-40B4-BE49-F238E27FC236}">
                    <a16:creationId xmlns:a16="http://schemas.microsoft.com/office/drawing/2014/main" id="{5E13A21F-00E8-4C7B-B3C0-65C4EB66A07F}"/>
                  </a:ext>
                </a:extLst>
              </p:cNvPr>
              <p:cNvSpPr/>
              <p:nvPr/>
            </p:nvSpPr>
            <p:spPr>
              <a:xfrm>
                <a:off x="4250215" y="2062714"/>
                <a:ext cx="103517" cy="2126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68" name="矩形 363">
                <a:extLst>
                  <a:ext uri="{FF2B5EF4-FFF2-40B4-BE49-F238E27FC236}">
                    <a16:creationId xmlns:a16="http://schemas.microsoft.com/office/drawing/2014/main" id="{9592CA07-3146-4FCB-BB90-2B7E306BF328}"/>
                  </a:ext>
                </a:extLst>
              </p:cNvPr>
              <p:cNvSpPr/>
              <p:nvPr/>
            </p:nvSpPr>
            <p:spPr>
              <a:xfrm>
                <a:off x="4146698" y="2062715"/>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69" name="矩形 364">
                <a:extLst>
                  <a:ext uri="{FF2B5EF4-FFF2-40B4-BE49-F238E27FC236}">
                    <a16:creationId xmlns:a16="http://schemas.microsoft.com/office/drawing/2014/main" id="{BEA9B6A4-15D5-4B84-9AB9-956DEF76FD96}"/>
                  </a:ext>
                </a:extLst>
              </p:cNvPr>
              <p:cNvSpPr/>
              <p:nvPr/>
            </p:nvSpPr>
            <p:spPr>
              <a:xfrm>
                <a:off x="4353732"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0" name="矩形 365">
                <a:extLst>
                  <a:ext uri="{FF2B5EF4-FFF2-40B4-BE49-F238E27FC236}">
                    <a16:creationId xmlns:a16="http://schemas.microsoft.com/office/drawing/2014/main" id="{D54DB109-EAD2-44DF-94E2-5BBE812E5EF1}"/>
                  </a:ext>
                </a:extLst>
              </p:cNvPr>
              <p:cNvSpPr/>
              <p:nvPr/>
            </p:nvSpPr>
            <p:spPr>
              <a:xfrm>
                <a:off x="4457249" y="2062714"/>
                <a:ext cx="103517" cy="212651"/>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1" name="矩形 366">
                <a:extLst>
                  <a:ext uri="{FF2B5EF4-FFF2-40B4-BE49-F238E27FC236}">
                    <a16:creationId xmlns:a16="http://schemas.microsoft.com/office/drawing/2014/main" id="{EF2067E2-3BDA-4A9A-9CAE-92BAE15B10C8}"/>
                  </a:ext>
                </a:extLst>
              </p:cNvPr>
              <p:cNvSpPr/>
              <p:nvPr/>
            </p:nvSpPr>
            <p:spPr>
              <a:xfrm>
                <a:off x="4560766" y="2063309"/>
                <a:ext cx="103517" cy="212651"/>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2" name="矩形 367">
                <a:extLst>
                  <a:ext uri="{FF2B5EF4-FFF2-40B4-BE49-F238E27FC236}">
                    <a16:creationId xmlns:a16="http://schemas.microsoft.com/office/drawing/2014/main" id="{D9E25F50-616E-49C1-A34A-AA2E62379B4E}"/>
                  </a:ext>
                </a:extLst>
              </p:cNvPr>
              <p:cNvSpPr/>
              <p:nvPr/>
            </p:nvSpPr>
            <p:spPr>
              <a:xfrm>
                <a:off x="4664283"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3" name="矩形 368">
                <a:extLst>
                  <a:ext uri="{FF2B5EF4-FFF2-40B4-BE49-F238E27FC236}">
                    <a16:creationId xmlns:a16="http://schemas.microsoft.com/office/drawing/2014/main" id="{3B3F12B2-88F9-4B8D-AEEC-4BDD1A983DDC}"/>
                  </a:ext>
                </a:extLst>
              </p:cNvPr>
              <p:cNvSpPr/>
              <p:nvPr/>
            </p:nvSpPr>
            <p:spPr>
              <a:xfrm>
                <a:off x="4767800"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4" name="矩形 369">
                <a:extLst>
                  <a:ext uri="{FF2B5EF4-FFF2-40B4-BE49-F238E27FC236}">
                    <a16:creationId xmlns:a16="http://schemas.microsoft.com/office/drawing/2014/main" id="{40355C21-484A-4899-9A21-FF1BF5F2D5C1}"/>
                  </a:ext>
                </a:extLst>
              </p:cNvPr>
              <p:cNvSpPr/>
              <p:nvPr/>
            </p:nvSpPr>
            <p:spPr>
              <a:xfrm>
                <a:off x="4871880" y="2062714"/>
                <a:ext cx="103517" cy="212651"/>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5" name="矩形 370">
                <a:extLst>
                  <a:ext uri="{FF2B5EF4-FFF2-40B4-BE49-F238E27FC236}">
                    <a16:creationId xmlns:a16="http://schemas.microsoft.com/office/drawing/2014/main" id="{4C0CD051-95DC-4312-AA69-B241AEC7A969}"/>
                  </a:ext>
                </a:extLst>
              </p:cNvPr>
              <p:cNvSpPr/>
              <p:nvPr/>
            </p:nvSpPr>
            <p:spPr>
              <a:xfrm>
                <a:off x="4974834" y="2062714"/>
                <a:ext cx="103517" cy="212651"/>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149" name="矩形 344">
                  <a:extLst>
                    <a:ext uri="{FF2B5EF4-FFF2-40B4-BE49-F238E27FC236}">
                      <a16:creationId xmlns:a16="http://schemas.microsoft.com/office/drawing/2014/main" id="{F1526CCF-4487-42A2-83FC-573F3AAF366E}"/>
                    </a:ext>
                  </a:extLst>
                </p:cNvPr>
                <p:cNvSpPr/>
                <p:nvPr/>
              </p:nvSpPr>
              <p:spPr>
                <a:xfrm>
                  <a:off x="7753174" y="4167948"/>
                  <a:ext cx="462431"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b="0" i="1" smtClean="0">
                                <a:latin typeface="Cambria Math" panose="02040503050406030204" pitchFamily="18" charset="0"/>
                              </a:rPr>
                              <m:t>3</m:t>
                            </m:r>
                          </m:sub>
                        </m:sSub>
                      </m:oMath>
                    </m:oMathPara>
                  </a14:m>
                  <a:endParaRPr lang="zh-CN" altLang="en-US" sz="1600" dirty="0"/>
                </a:p>
              </p:txBody>
            </p:sp>
          </mc:Choice>
          <mc:Fallback xmlns="">
            <p:sp>
              <p:nvSpPr>
                <p:cNvPr id="345" name="矩形 344">
                  <a:extLst>
                    <a:ext uri="{FF2B5EF4-FFF2-40B4-BE49-F238E27FC236}">
                      <a16:creationId xmlns:a16="http://schemas.microsoft.com/office/drawing/2014/main" id="{76795D69-B192-4666-BD34-8A85D3AA6BBB}"/>
                    </a:ext>
                  </a:extLst>
                </p:cNvPr>
                <p:cNvSpPr>
                  <a:spLocks noRot="1" noChangeAspect="1" noMove="1" noResize="1" noEditPoints="1" noAdjustHandles="1" noChangeArrowheads="1" noChangeShapeType="1" noTextEdit="1"/>
                </p:cNvSpPr>
                <p:nvPr/>
              </p:nvSpPr>
              <p:spPr>
                <a:xfrm>
                  <a:off x="7753174" y="4167948"/>
                  <a:ext cx="462431" cy="410973"/>
                </a:xfrm>
                <a:prstGeom prst="rect">
                  <a:avLst/>
                </a:prstGeom>
                <a:blipFill>
                  <a:blip r:embed="rId22"/>
                  <a:stretch>
                    <a:fillRect/>
                  </a:stretch>
                </a:blipFill>
              </p:spPr>
              <p:txBody>
                <a:bodyPr/>
                <a:lstStyle/>
                <a:p>
                  <a:r>
                    <a:rPr lang="zh-CN" altLang="en-US">
                      <a:noFill/>
                    </a:rPr>
                    <a:t> </a:t>
                  </a:r>
                </a:p>
              </p:txBody>
            </p:sp>
          </mc:Fallback>
        </mc:AlternateContent>
        <p:cxnSp>
          <p:nvCxnSpPr>
            <p:cNvPr id="1150" name="连接符: 肘形 345">
              <a:extLst>
                <a:ext uri="{FF2B5EF4-FFF2-40B4-BE49-F238E27FC236}">
                  <a16:creationId xmlns:a16="http://schemas.microsoft.com/office/drawing/2014/main" id="{CAA55426-629B-49D0-9B65-608C1BD3B785}"/>
                </a:ext>
              </a:extLst>
            </p:cNvPr>
            <p:cNvCxnSpPr>
              <a:cxnSpLocks/>
              <a:endCxn id="1122" idx="1"/>
            </p:cNvCxnSpPr>
            <p:nvPr/>
          </p:nvCxnSpPr>
          <p:spPr>
            <a:xfrm>
              <a:off x="3016987" y="5111802"/>
              <a:ext cx="3168556" cy="5149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51" name="组合 346">
              <a:extLst>
                <a:ext uri="{FF2B5EF4-FFF2-40B4-BE49-F238E27FC236}">
                  <a16:creationId xmlns:a16="http://schemas.microsoft.com/office/drawing/2014/main" id="{D0D0F526-FFBB-421B-9BEB-55236EC1E279}"/>
                </a:ext>
              </a:extLst>
            </p:cNvPr>
            <p:cNvGrpSpPr/>
            <p:nvPr/>
          </p:nvGrpSpPr>
          <p:grpSpPr>
            <a:xfrm>
              <a:off x="3836370" y="516078"/>
              <a:ext cx="6583818" cy="569581"/>
              <a:chOff x="4825648" y="500647"/>
              <a:chExt cx="6877904" cy="586444"/>
            </a:xfrm>
          </p:grpSpPr>
          <p:grpSp>
            <p:nvGrpSpPr>
              <p:cNvPr id="1162" name="组合 357">
                <a:extLst>
                  <a:ext uri="{FF2B5EF4-FFF2-40B4-BE49-F238E27FC236}">
                    <a16:creationId xmlns:a16="http://schemas.microsoft.com/office/drawing/2014/main" id="{F979775A-4D5C-4587-8182-C9FA382AAA03}"/>
                  </a:ext>
                </a:extLst>
              </p:cNvPr>
              <p:cNvGrpSpPr/>
              <p:nvPr/>
            </p:nvGrpSpPr>
            <p:grpSpPr>
              <a:xfrm>
                <a:off x="4825648" y="500647"/>
                <a:ext cx="6877904" cy="586444"/>
                <a:chOff x="4825648" y="500647"/>
                <a:chExt cx="6877904" cy="586444"/>
              </a:xfrm>
            </p:grpSpPr>
            <p:sp>
              <p:nvSpPr>
                <p:cNvPr id="1164" name="左大括号 359">
                  <a:extLst>
                    <a:ext uri="{FF2B5EF4-FFF2-40B4-BE49-F238E27FC236}">
                      <a16:creationId xmlns:a16="http://schemas.microsoft.com/office/drawing/2014/main" id="{75F0A3E2-998E-4F6F-B3A2-BDAF015133C3}"/>
                    </a:ext>
                  </a:extLst>
                </p:cNvPr>
                <p:cNvSpPr/>
                <p:nvPr/>
              </p:nvSpPr>
              <p:spPr>
                <a:xfrm rot="5400000">
                  <a:off x="8107438" y="-2509023"/>
                  <a:ext cx="314324" cy="6877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cxnSp>
              <p:nvCxnSpPr>
                <p:cNvPr id="1165" name="直接箭头连接符 360">
                  <a:extLst>
                    <a:ext uri="{FF2B5EF4-FFF2-40B4-BE49-F238E27FC236}">
                      <a16:creationId xmlns:a16="http://schemas.microsoft.com/office/drawing/2014/main" id="{02D4C299-5D39-459D-BE54-3840C07A4E12}"/>
                    </a:ext>
                  </a:extLst>
                </p:cNvPr>
                <p:cNvCxnSpPr>
                  <a:cxnSpLocks/>
                </p:cNvCxnSpPr>
                <p:nvPr/>
              </p:nvCxnSpPr>
              <p:spPr>
                <a:xfrm flipV="1">
                  <a:off x="8264600" y="500647"/>
                  <a:ext cx="0" cy="314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63" name="文本框 358">
                <a:extLst>
                  <a:ext uri="{FF2B5EF4-FFF2-40B4-BE49-F238E27FC236}">
                    <a16:creationId xmlns:a16="http://schemas.microsoft.com/office/drawing/2014/main" id="{71B48066-B5D3-4820-AF11-A04B7D0BA7FB}"/>
                  </a:ext>
                </a:extLst>
              </p:cNvPr>
              <p:cNvSpPr txBox="1"/>
              <p:nvPr/>
            </p:nvSpPr>
            <p:spPr>
              <a:xfrm>
                <a:off x="8348453" y="545628"/>
                <a:ext cx="660123" cy="423140"/>
              </a:xfrm>
              <a:prstGeom prst="rect">
                <a:avLst/>
              </a:prstGeom>
              <a:noFill/>
            </p:spPr>
            <p:txBody>
              <a:bodyPr wrap="none" rtlCol="0">
                <a:spAutoFit/>
              </a:bodyPr>
              <a:lstStyle/>
              <a:p>
                <a:r>
                  <a:rPr lang="en-GB" altLang="zh-CN" sz="1600" dirty="0"/>
                  <a:t>SUM</a:t>
                </a:r>
                <a:endParaRPr lang="zh-CN" altLang="en-US" sz="1600" dirty="0"/>
              </a:p>
            </p:txBody>
          </p:sp>
        </p:grpSp>
        <mc:AlternateContent xmlns:mc="http://schemas.openxmlformats.org/markup-compatibility/2006" xmlns:a14="http://schemas.microsoft.com/office/drawing/2010/main">
          <mc:Choice Requires="a14">
            <p:sp>
              <p:nvSpPr>
                <p:cNvPr id="1152" name="文本框 347">
                  <a:extLst>
                    <a:ext uri="{FF2B5EF4-FFF2-40B4-BE49-F238E27FC236}">
                      <a16:creationId xmlns:a16="http://schemas.microsoft.com/office/drawing/2014/main" id="{184DD695-5A95-477E-9805-CAB663D8A10E}"/>
                    </a:ext>
                  </a:extLst>
                </p:cNvPr>
                <p:cNvSpPr txBox="1"/>
                <p:nvPr/>
              </p:nvSpPr>
              <p:spPr>
                <a:xfrm>
                  <a:off x="6140240" y="58951"/>
                  <a:ext cx="1574435" cy="418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GB" altLang="zh-CN" sz="1600" b="0" i="1" smtClean="0">
                                <a:latin typeface="Cambria Math" panose="02040503050406030204" pitchFamily="18" charset="0"/>
                              </a:rPr>
                              <m:t>𝑙𝑜𝑠𝑠</m:t>
                            </m:r>
                          </m:e>
                          <m:sub>
                            <m:r>
                              <a:rPr lang="en-GB" altLang="zh-CN" sz="1600" b="0" i="1" smtClean="0">
                                <a:latin typeface="Cambria Math" panose="02040503050406030204" pitchFamily="18" charset="0"/>
                              </a:rPr>
                              <m:t>𝑡𝑟𝑔</m:t>
                            </m:r>
                          </m:sub>
                        </m:sSub>
                        <m:d>
                          <m:dPr>
                            <m:ctrlPr>
                              <a:rPr lang="en-GB" altLang="zh-CN" sz="1600" b="0" i="1" smtClean="0">
                                <a:latin typeface="Cambria Math" panose="02040503050406030204" pitchFamily="18" charset="0"/>
                              </a:rPr>
                            </m:ctrlPr>
                          </m:dPr>
                          <m:e>
                            <m:r>
                              <a:rPr lang="en-US" altLang="zh-CN" sz="1600" b="0" i="1" smtClean="0">
                                <a:latin typeface="Cambria Math" panose="02040503050406030204" pitchFamily="18" charset="0"/>
                              </a:rPr>
                              <m:t>𝑌</m:t>
                            </m:r>
                            <m:r>
                              <a:rPr lang="en-GB" altLang="zh-CN" sz="1600" b="0" i="1" smtClean="0">
                                <a:latin typeface="Cambria Math" panose="02040503050406030204" pitchFamily="18" charset="0"/>
                              </a:rPr>
                              <m:t>,</m:t>
                            </m:r>
                            <m:r>
                              <a:rPr lang="en-GB" altLang="zh-CN" sz="1600" b="0" i="1" smtClean="0">
                                <a:latin typeface="Cambria Math" panose="02040503050406030204" pitchFamily="18" charset="0"/>
                              </a:rPr>
                              <m:t>𝑋</m:t>
                            </m:r>
                            <m:r>
                              <a:rPr lang="en-GB" altLang="zh-CN" sz="1600" b="0" i="1" smtClean="0">
                                <a:latin typeface="Cambria Math" panose="02040503050406030204" pitchFamily="18" charset="0"/>
                              </a:rPr>
                              <m:t>,</m:t>
                            </m:r>
                            <m:r>
                              <a:rPr lang="el-GR" altLang="zh-CN" sz="1600" b="0" i="1" smtClean="0">
                                <a:latin typeface="Cambria Math" panose="02040503050406030204" pitchFamily="18" charset="0"/>
                                <a:ea typeface="Cambria Math" panose="02040503050406030204" pitchFamily="18" charset="0"/>
                              </a:rPr>
                              <m:t>𝜃</m:t>
                            </m:r>
                          </m:e>
                        </m:d>
                      </m:oMath>
                    </m:oMathPara>
                  </a14:m>
                  <a:endParaRPr lang="zh-CN" altLang="en-US" sz="1600" dirty="0"/>
                </a:p>
              </p:txBody>
            </p:sp>
          </mc:Choice>
          <mc:Fallback xmlns="">
            <p:sp>
              <p:nvSpPr>
                <p:cNvPr id="77" name="文本框 347">
                  <a:extLst>
                    <a:ext uri="{FF2B5EF4-FFF2-40B4-BE49-F238E27FC236}">
                      <a16:creationId xmlns:a16="http://schemas.microsoft.com/office/drawing/2014/main" id="{3B4550A2-9223-4A9B-9C45-A874C364E6E0}"/>
                    </a:ext>
                  </a:extLst>
                </p:cNvPr>
                <p:cNvSpPr txBox="1">
                  <a:spLocks noRot="1" noChangeAspect="1" noMove="1" noResize="1" noEditPoints="1" noAdjustHandles="1" noChangeArrowheads="1" noChangeShapeType="1" noTextEdit="1"/>
                </p:cNvSpPr>
                <p:nvPr/>
              </p:nvSpPr>
              <p:spPr>
                <a:xfrm>
                  <a:off x="6140240" y="58951"/>
                  <a:ext cx="1574435" cy="418705"/>
                </a:xfrm>
                <a:prstGeom prst="rect">
                  <a:avLst/>
                </a:prstGeom>
                <a:blipFill>
                  <a:blip r:embed="rId23"/>
                  <a:stretch>
                    <a:fillRect b="-5085"/>
                  </a:stretch>
                </a:blipFill>
              </p:spPr>
              <p:txBody>
                <a:bodyPr/>
                <a:lstStyle/>
                <a:p>
                  <a:r>
                    <a:rPr lang="ja-JP" altLang="en-US">
                      <a:noFill/>
                    </a:rPr>
                    <a:t> </a:t>
                  </a:r>
                </a:p>
              </p:txBody>
            </p:sp>
          </mc:Fallback>
        </mc:AlternateContent>
        <p:sp>
          <p:nvSpPr>
            <p:cNvPr id="1153" name="左大括号 348">
              <a:extLst>
                <a:ext uri="{FF2B5EF4-FFF2-40B4-BE49-F238E27FC236}">
                  <a16:creationId xmlns:a16="http://schemas.microsoft.com/office/drawing/2014/main" id="{5C439715-9604-4EBA-A32F-DBA5ECA2C5E5}"/>
                </a:ext>
              </a:extLst>
            </p:cNvPr>
            <p:cNvSpPr/>
            <p:nvPr/>
          </p:nvSpPr>
          <p:spPr>
            <a:xfrm rot="16200000">
              <a:off x="7917976" y="4816597"/>
              <a:ext cx="209923" cy="2381486"/>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154" name="文本框 349">
              <a:extLst>
                <a:ext uri="{FF2B5EF4-FFF2-40B4-BE49-F238E27FC236}">
                  <a16:creationId xmlns:a16="http://schemas.microsoft.com/office/drawing/2014/main" id="{EF387F1C-FCD7-4D4B-9F72-A08BBAFBDB81}"/>
                </a:ext>
              </a:extLst>
            </p:cNvPr>
            <p:cNvSpPr txBox="1"/>
            <p:nvPr/>
          </p:nvSpPr>
          <p:spPr>
            <a:xfrm>
              <a:off x="8201189" y="1614625"/>
              <a:ext cx="804559" cy="395343"/>
            </a:xfrm>
            <a:prstGeom prst="rect">
              <a:avLst/>
            </a:prstGeom>
            <a:noFill/>
          </p:spPr>
          <p:txBody>
            <a:bodyPr wrap="none" rtlCol="0">
              <a:spAutoFit/>
            </a:bodyPr>
            <a:lstStyle/>
            <a:p>
              <a:r>
                <a:rPr lang="ja-JP" altLang="en-US" sz="1600" dirty="0"/>
                <a:t>中国人</a:t>
              </a:r>
              <a:endParaRPr lang="zh-CN" altLang="en-US" sz="1600" dirty="0"/>
            </a:p>
          </p:txBody>
        </p:sp>
        <p:sp>
          <p:nvSpPr>
            <p:cNvPr id="1155" name="矩形 350">
              <a:extLst>
                <a:ext uri="{FF2B5EF4-FFF2-40B4-BE49-F238E27FC236}">
                  <a16:creationId xmlns:a16="http://schemas.microsoft.com/office/drawing/2014/main" id="{FBC70AF4-CEAD-4A99-A0F8-DC21EA1CAA93}"/>
                </a:ext>
              </a:extLst>
            </p:cNvPr>
            <p:cNvSpPr/>
            <p:nvPr/>
          </p:nvSpPr>
          <p:spPr>
            <a:xfrm>
              <a:off x="9467911" y="5513271"/>
              <a:ext cx="103517" cy="212651"/>
            </a:xfrm>
            <a:prstGeom prst="rect">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156" name="矩形 351">
                  <a:extLst>
                    <a:ext uri="{FF2B5EF4-FFF2-40B4-BE49-F238E27FC236}">
                      <a16:creationId xmlns:a16="http://schemas.microsoft.com/office/drawing/2014/main" id="{9FB0808F-B616-41C3-A775-FB7A230397D9}"/>
                    </a:ext>
                  </a:extLst>
                </p:cNvPr>
                <p:cNvSpPr/>
                <p:nvPr/>
              </p:nvSpPr>
              <p:spPr>
                <a:xfrm>
                  <a:off x="4385630" y="3716983"/>
                  <a:ext cx="2425023" cy="417507"/>
                </a:xfrm>
                <a:prstGeom prst="rect">
                  <a:avLst/>
                </a:prstGeom>
              </p:spPr>
              <p:txBody>
                <a:bodyPr wrap="non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1</m:t>
                          </m:r>
                        </m:sub>
                      </m:sSub>
                      <m:r>
                        <a:rPr lang="en-US" altLang="zh-CN" sz="1600" b="0" i="0" smtClean="0">
                          <a:latin typeface="Cambria Math" panose="02040503050406030204" pitchFamily="18" charset="0"/>
                        </a:rPr>
                        <m:t>=</m:t>
                      </m:r>
                      <m:r>
                        <m:rPr>
                          <m:sty m:val="p"/>
                        </m:rPr>
                        <a:rPr lang="en-US" altLang="zh-CN" sz="1600" b="0" i="0" smtClean="0">
                          <a:latin typeface="Cambria Math" panose="02040503050406030204" pitchFamily="18" charset="0"/>
                        </a:rPr>
                        <m:t>softmax</m:t>
                      </m:r>
                    </m:oMath>
                  </a14:m>
                  <a:r>
                    <a:rPr lang="en-US" altLang="zh-CN" sz="1600" dirty="0"/>
                    <a:t>(</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𝑊</m:t>
                          </m:r>
                        </m:e>
                        <m:sub>
                          <m:r>
                            <a:rPr lang="en-US" altLang="zh-CN" sz="1600" i="1">
                              <a:latin typeface="Cambria Math" panose="02040503050406030204" pitchFamily="18" charset="0"/>
                            </a:rPr>
                            <m:t>𝑞</m:t>
                          </m:r>
                        </m:sub>
                      </m:sSub>
                      <m:sSub>
                        <m:sSubPr>
                          <m:ctrlPr>
                            <a:rPr lang="en-US" altLang="zh-CN" sz="1600" i="1">
                              <a:latin typeface="Cambria Math" panose="02040503050406030204" pitchFamily="18" charset="0"/>
                            </a:rPr>
                          </m:ctrlPr>
                        </m:sSubPr>
                        <m:e>
                          <m:acc>
                            <m:accPr>
                              <m:chr m:val="̃"/>
                              <m:ctrlPr>
                                <a:rPr lang="en-US" altLang="zh-CN" sz="1600" i="1" smtClean="0">
                                  <a:latin typeface="Cambria Math" panose="02040503050406030204" pitchFamily="18" charset="0"/>
                                </a:rPr>
                              </m:ctrlPr>
                            </m:accPr>
                            <m:e>
                              <m:r>
                                <a:rPr lang="en-US" altLang="zh-CN" sz="1600" i="1" smtClean="0">
                                  <a:latin typeface="Cambria Math" panose="02040503050406030204" pitchFamily="18" charset="0"/>
                                </a:rPr>
                                <m:t>𝑧</m:t>
                              </m:r>
                            </m:e>
                          </m:acc>
                        </m:e>
                        <m:sub>
                          <m:r>
                            <a:rPr lang="en-US" altLang="zh-CN" sz="1600" i="1">
                              <a:latin typeface="Cambria Math" panose="02040503050406030204" pitchFamily="18" charset="0"/>
                            </a:rPr>
                            <m:t>1</m:t>
                          </m:r>
                        </m:sub>
                      </m:sSub>
                      <m:r>
                        <a:rPr lang="en-US" altLang="zh-CN" sz="160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𝑞</m:t>
                          </m:r>
                        </m:sub>
                      </m:sSub>
                    </m:oMath>
                  </a14:m>
                  <a:r>
                    <a:rPr lang="en-US" altLang="zh-CN" sz="1600" dirty="0"/>
                    <a:t>)</a:t>
                  </a:r>
                  <a:endParaRPr lang="zh-CN" altLang="en-US" sz="1600" dirty="0"/>
                </a:p>
              </p:txBody>
            </p:sp>
          </mc:Choice>
          <mc:Fallback xmlns="">
            <p:sp>
              <p:nvSpPr>
                <p:cNvPr id="81" name="矩形 351">
                  <a:extLst>
                    <a:ext uri="{FF2B5EF4-FFF2-40B4-BE49-F238E27FC236}">
                      <a16:creationId xmlns:a16="http://schemas.microsoft.com/office/drawing/2014/main" id="{428D8F6D-83C5-4E25-9256-29E7843698AF}"/>
                    </a:ext>
                  </a:extLst>
                </p:cNvPr>
                <p:cNvSpPr>
                  <a:spLocks noRot="1" noChangeAspect="1" noMove="1" noResize="1" noEditPoints="1" noAdjustHandles="1" noChangeArrowheads="1" noChangeShapeType="1" noTextEdit="1"/>
                </p:cNvSpPr>
                <p:nvPr/>
              </p:nvSpPr>
              <p:spPr>
                <a:xfrm>
                  <a:off x="4385630" y="3716983"/>
                  <a:ext cx="2425023" cy="417507"/>
                </a:xfrm>
                <a:prstGeom prst="rect">
                  <a:avLst/>
                </a:prstGeom>
                <a:blipFill>
                  <a:blip r:embed="rId24"/>
                  <a:stretch>
                    <a:fillRect t="-3390" r="-506"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7" name="矩形 352">
                  <a:extLst>
                    <a:ext uri="{FF2B5EF4-FFF2-40B4-BE49-F238E27FC236}">
                      <a16:creationId xmlns:a16="http://schemas.microsoft.com/office/drawing/2014/main" id="{89C14E43-663C-4C10-B9E1-5D5677651133}"/>
                    </a:ext>
                  </a:extLst>
                </p:cNvPr>
                <p:cNvSpPr/>
                <p:nvPr/>
              </p:nvSpPr>
              <p:spPr>
                <a:xfrm>
                  <a:off x="8250126" y="5408692"/>
                  <a:ext cx="373710" cy="4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1600" i="1">
                                <a:latin typeface="Cambria Math" panose="02040503050406030204" pitchFamily="18" charset="0"/>
                              </a:rPr>
                            </m:ctrlPr>
                          </m:accPr>
                          <m:e>
                            <m:r>
                              <a:rPr lang="en-US" altLang="zh-CN" sz="1600" i="1">
                                <a:latin typeface="Cambria Math" panose="02040503050406030204" pitchFamily="18" charset="0"/>
                              </a:rPr>
                              <m:t>𝑞</m:t>
                            </m:r>
                          </m:e>
                        </m:acc>
                      </m:oMath>
                    </m:oMathPara>
                  </a14:m>
                  <a:endParaRPr lang="zh-CN" altLang="en-US" sz="1600" dirty="0"/>
                </a:p>
              </p:txBody>
            </p:sp>
          </mc:Choice>
          <mc:Fallback xmlns="">
            <p:sp>
              <p:nvSpPr>
                <p:cNvPr id="353" name="矩形 352">
                  <a:extLst>
                    <a:ext uri="{FF2B5EF4-FFF2-40B4-BE49-F238E27FC236}">
                      <a16:creationId xmlns:a16="http://schemas.microsoft.com/office/drawing/2014/main" id="{F9F82381-0901-4A9A-BD39-DE5669211F58}"/>
                    </a:ext>
                  </a:extLst>
                </p:cNvPr>
                <p:cNvSpPr>
                  <a:spLocks noRot="1" noChangeAspect="1" noMove="1" noResize="1" noEditPoints="1" noAdjustHandles="1" noChangeArrowheads="1" noChangeShapeType="1" noTextEdit="1"/>
                </p:cNvSpPr>
                <p:nvPr/>
              </p:nvSpPr>
              <p:spPr>
                <a:xfrm>
                  <a:off x="8250126" y="5408692"/>
                  <a:ext cx="373710" cy="410973"/>
                </a:xfrm>
                <a:prstGeom prst="rect">
                  <a:avLst/>
                </a:prstGeom>
                <a:blipFill>
                  <a:blip r:embed="rId25"/>
                  <a:stretch>
                    <a:fillRect r="-6557"/>
                  </a:stretch>
                </a:blipFill>
              </p:spPr>
              <p:txBody>
                <a:bodyPr/>
                <a:lstStyle/>
                <a:p>
                  <a:r>
                    <a:rPr lang="zh-CN" altLang="en-US">
                      <a:noFill/>
                    </a:rPr>
                    <a:t> </a:t>
                  </a:r>
                </a:p>
              </p:txBody>
            </p:sp>
          </mc:Fallback>
        </mc:AlternateContent>
        <p:sp>
          <p:nvSpPr>
            <p:cNvPr id="1158" name="文本框 353">
              <a:extLst>
                <a:ext uri="{FF2B5EF4-FFF2-40B4-BE49-F238E27FC236}">
                  <a16:creationId xmlns:a16="http://schemas.microsoft.com/office/drawing/2014/main" id="{4505E364-B67B-411A-A786-14EE9D382A74}"/>
                </a:ext>
              </a:extLst>
            </p:cNvPr>
            <p:cNvSpPr txBox="1"/>
            <p:nvPr/>
          </p:nvSpPr>
          <p:spPr>
            <a:xfrm>
              <a:off x="9330087" y="4993340"/>
              <a:ext cx="631898" cy="410973"/>
            </a:xfrm>
            <a:prstGeom prst="rect">
              <a:avLst/>
            </a:prstGeom>
            <a:noFill/>
          </p:spPr>
          <p:txBody>
            <a:bodyPr wrap="none" rtlCol="0">
              <a:spAutoFit/>
            </a:bodyPr>
            <a:lstStyle/>
            <a:p>
              <a:r>
                <a:rPr lang="en-US" altLang="zh-CN" sz="1600" dirty="0"/>
                <a:t>SUM</a:t>
              </a:r>
              <a:endParaRPr lang="zh-CN" altLang="en-US" sz="1600" dirty="0"/>
            </a:p>
          </p:txBody>
        </p:sp>
        <mc:AlternateContent xmlns:mc="http://schemas.openxmlformats.org/markup-compatibility/2006" xmlns:a14="http://schemas.microsoft.com/office/drawing/2010/main">
          <mc:Choice Requires="a14">
            <p:sp>
              <p:nvSpPr>
                <p:cNvPr id="1159" name="矩形 354">
                  <a:extLst>
                    <a:ext uri="{FF2B5EF4-FFF2-40B4-BE49-F238E27FC236}">
                      <a16:creationId xmlns:a16="http://schemas.microsoft.com/office/drawing/2014/main" id="{CCB5D8F7-7C09-4B74-8BE8-F634144506E9}"/>
                    </a:ext>
                  </a:extLst>
                </p:cNvPr>
                <p:cNvSpPr/>
                <p:nvPr/>
              </p:nvSpPr>
              <p:spPr>
                <a:xfrm>
                  <a:off x="6536257" y="6166970"/>
                  <a:ext cx="2802096" cy="6896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altLang="zh-CN" sz="1600" i="1" smtClean="0">
                                <a:latin typeface="Cambria Math" panose="02040503050406030204" pitchFamily="18" charset="0"/>
                              </a:rPr>
                            </m:ctrlPr>
                          </m:sSubPr>
                          <m:e>
                            <m:r>
                              <a:rPr lang="en-GB" altLang="zh-CN" sz="1600" i="1">
                                <a:latin typeface="Cambria Math" panose="02040503050406030204" pitchFamily="18" charset="0"/>
                              </a:rPr>
                              <m:t>𝑙𝑜𝑠𝑠</m:t>
                            </m:r>
                          </m:e>
                          <m:sub>
                            <m:r>
                              <a:rPr lang="en-GB" altLang="zh-CN" sz="1600" i="1">
                                <a:latin typeface="Cambria Math" panose="02040503050406030204" pitchFamily="18" charset="0"/>
                              </a:rPr>
                              <m:t>𝑠𝑟𝑐</m:t>
                            </m:r>
                          </m:sub>
                        </m:s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𝑐𝑜𝑠</m:t>
                        </m:r>
                        <m:r>
                          <a:rPr lang="en-US" altLang="zh-CN" sz="1600" b="0" i="1" smtClean="0">
                            <a:latin typeface="Cambria Math" panose="02040503050406030204" pitchFamily="18" charset="0"/>
                          </a:rPr>
                          <m:t> (</m:t>
                        </m:r>
                        <m:f>
                          <m:fPr>
                            <m:ctrlPr>
                              <a:rPr lang="en-US" altLang="zh-CN" sz="1600" i="1">
                                <a:latin typeface="Cambria Math" panose="02040503050406030204" pitchFamily="18" charset="0"/>
                              </a:rPr>
                            </m:ctrlPr>
                          </m:fPr>
                          <m:num>
                            <m:acc>
                              <m:accPr>
                                <m:chr m:val="̃"/>
                                <m:ctrlPr>
                                  <a:rPr lang="zh-CN" altLang="en-US" sz="1600" i="1">
                                    <a:latin typeface="Cambria Math" panose="02040503050406030204" pitchFamily="18" charset="0"/>
                                  </a:rPr>
                                </m:ctrlPr>
                              </m:accPr>
                              <m:e>
                                <m:r>
                                  <a:rPr lang="en-US" altLang="zh-CN" sz="1600" i="1">
                                    <a:latin typeface="Cambria Math" panose="02040503050406030204" pitchFamily="18" charset="0"/>
                                  </a:rPr>
                                  <m:t>𝑥</m:t>
                                </m:r>
                              </m:e>
                            </m:acc>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b="0" i="1" smtClean="0">
                                    <a:latin typeface="Cambria Math" panose="02040503050406030204" pitchFamily="18" charset="0"/>
                                  </a:rPr>
                                  <m:t>𝐼</m:t>
                                </m:r>
                              </m:sub>
                            </m:sSub>
                          </m:num>
                          <m:den>
                            <m:r>
                              <a:rPr lang="en-US" altLang="zh-CN" sz="1600" i="1">
                                <a:latin typeface="Cambria Math" panose="02040503050406030204" pitchFamily="18" charset="0"/>
                              </a:rPr>
                              <m:t>𝐼</m:t>
                            </m:r>
                          </m:den>
                        </m:f>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acc>
                              <m:accPr>
                                <m:chr m:val="̃"/>
                                <m:ctrlPr>
                                  <a:rPr lang="zh-CN" altLang="en-US" sz="1600" i="1">
                                    <a:latin typeface="Cambria Math" panose="02040503050406030204" pitchFamily="18" charset="0"/>
                                  </a:rPr>
                                </m:ctrlPr>
                              </m:accPr>
                              <m:e>
                                <m:r>
                                  <a:rPr lang="en-US" altLang="zh-CN" sz="1600" i="1">
                                    <a:latin typeface="Cambria Math" panose="02040503050406030204" pitchFamily="18" charset="0"/>
                                  </a:rPr>
                                  <m:t>𝑞</m:t>
                                </m:r>
                              </m:e>
                            </m:acc>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𝐸</m:t>
                                </m:r>
                              </m:e>
                              <m:sub>
                                <m:r>
                                  <a:rPr lang="en-US" altLang="zh-CN" sz="1600" b="0" i="1" smtClean="0">
                                    <a:latin typeface="Cambria Math" panose="02040503050406030204" pitchFamily="18" charset="0"/>
                                  </a:rPr>
                                  <m:t>𝐼</m:t>
                                </m:r>
                              </m:sub>
                            </m:sSub>
                          </m:num>
                          <m:den>
                            <m:r>
                              <a:rPr lang="en-US" altLang="zh-CN" sz="1600" b="0" i="1" smtClean="0">
                                <a:latin typeface="Cambria Math" panose="02040503050406030204" pitchFamily="18" charset="0"/>
                              </a:rPr>
                              <m:t>𝐽</m:t>
                            </m:r>
                          </m:den>
                        </m:f>
                        <m:r>
                          <a:rPr lang="en-US" altLang="zh-CN" sz="1600" b="0" i="1" smtClean="0">
                            <a:latin typeface="Cambria Math" panose="02040503050406030204" pitchFamily="18" charset="0"/>
                          </a:rPr>
                          <m:t>)</m:t>
                        </m:r>
                      </m:oMath>
                    </m:oMathPara>
                  </a14:m>
                  <a:endParaRPr lang="zh-CN" altLang="en-US" sz="1600" dirty="0"/>
                </a:p>
              </p:txBody>
            </p:sp>
          </mc:Choice>
          <mc:Fallback xmlns="">
            <p:sp>
              <p:nvSpPr>
                <p:cNvPr id="1159" name="矩形 354">
                  <a:extLst>
                    <a:ext uri="{FF2B5EF4-FFF2-40B4-BE49-F238E27FC236}">
                      <a16:creationId xmlns:a16="http://schemas.microsoft.com/office/drawing/2014/main" id="{CCB5D8F7-7C09-4B74-8BE8-F634144506E9}"/>
                    </a:ext>
                  </a:extLst>
                </p:cNvPr>
                <p:cNvSpPr>
                  <a:spLocks noRot="1" noChangeAspect="1" noMove="1" noResize="1" noEditPoints="1" noAdjustHandles="1" noChangeArrowheads="1" noChangeShapeType="1" noTextEdit="1"/>
                </p:cNvSpPr>
                <p:nvPr/>
              </p:nvSpPr>
              <p:spPr>
                <a:xfrm>
                  <a:off x="6536257" y="6166970"/>
                  <a:ext cx="2802096" cy="689680"/>
                </a:xfrm>
                <a:prstGeom prst="rect">
                  <a:avLst/>
                </a:prstGeom>
                <a:blipFill>
                  <a:blip r:embed="rId26"/>
                  <a:stretch>
                    <a:fillRect/>
                  </a:stretch>
                </a:blipFill>
              </p:spPr>
              <p:txBody>
                <a:bodyPr/>
                <a:lstStyle/>
                <a:p>
                  <a:r>
                    <a:rPr lang="en-US">
                      <a:noFill/>
                    </a:rPr>
                    <a:t> </a:t>
                  </a:r>
                </a:p>
              </p:txBody>
            </p:sp>
          </mc:Fallback>
        </mc:AlternateContent>
        <p:sp>
          <p:nvSpPr>
            <p:cNvPr id="1160" name="左大括号 355">
              <a:extLst>
                <a:ext uri="{FF2B5EF4-FFF2-40B4-BE49-F238E27FC236}">
                  <a16:creationId xmlns:a16="http://schemas.microsoft.com/office/drawing/2014/main" id="{E46CC807-5616-4F7A-B8BD-CBFC1830154C}"/>
                </a:ext>
              </a:extLst>
            </p:cNvPr>
            <p:cNvSpPr/>
            <p:nvPr/>
          </p:nvSpPr>
          <p:spPr>
            <a:xfrm rot="16200000">
              <a:off x="7097795" y="1581615"/>
              <a:ext cx="572200" cy="6590171"/>
            </a:xfrm>
            <a:prstGeom prst="leftBrace">
              <a:avLst>
                <a:gd name="adj1" fmla="val 8333"/>
                <a:gd name="adj2" fmla="val 7863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1600"/>
            </a:p>
          </p:txBody>
        </p:sp>
        <p:cxnSp>
          <p:nvCxnSpPr>
            <p:cNvPr id="1161" name="直接箭头连接符 356">
              <a:extLst>
                <a:ext uri="{FF2B5EF4-FFF2-40B4-BE49-F238E27FC236}">
                  <a16:creationId xmlns:a16="http://schemas.microsoft.com/office/drawing/2014/main" id="{388FDFB2-5FC4-4CB7-94FF-28691B8EDD76}"/>
                </a:ext>
              </a:extLst>
            </p:cNvPr>
            <p:cNvCxnSpPr>
              <a:cxnSpLocks/>
            </p:cNvCxnSpPr>
            <p:nvPr/>
          </p:nvCxnSpPr>
          <p:spPr>
            <a:xfrm>
              <a:off x="9268497" y="5025546"/>
              <a:ext cx="14892" cy="42854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nvGrpSpPr>
          <p:cNvPr id="1346" name="グループ化 270">
            <a:extLst>
              <a:ext uri="{FF2B5EF4-FFF2-40B4-BE49-F238E27FC236}">
                <a16:creationId xmlns:a16="http://schemas.microsoft.com/office/drawing/2014/main" id="{CD498984-5902-4441-B99B-9F5E4801ECFB}"/>
              </a:ext>
            </a:extLst>
          </p:cNvPr>
          <p:cNvGrpSpPr/>
          <p:nvPr/>
        </p:nvGrpSpPr>
        <p:grpSpPr>
          <a:xfrm>
            <a:off x="921929" y="4345076"/>
            <a:ext cx="2919255" cy="1524322"/>
            <a:chOff x="540155" y="4425467"/>
            <a:chExt cx="2919255" cy="1524322"/>
          </a:xfrm>
        </p:grpSpPr>
        <p:sp>
          <p:nvSpPr>
            <p:cNvPr id="1347" name="矩形 296">
              <a:extLst>
                <a:ext uri="{FF2B5EF4-FFF2-40B4-BE49-F238E27FC236}">
                  <a16:creationId xmlns:a16="http://schemas.microsoft.com/office/drawing/2014/main" id="{65815C16-43EE-48A2-AB94-FFEF0A0917DF}"/>
                </a:ext>
              </a:extLst>
            </p:cNvPr>
            <p:cNvSpPr/>
            <p:nvPr/>
          </p:nvSpPr>
          <p:spPr>
            <a:xfrm>
              <a:off x="540155" y="4425467"/>
              <a:ext cx="2919255" cy="1524322"/>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48" name="文本框 297">
                  <a:extLst>
                    <a:ext uri="{FF2B5EF4-FFF2-40B4-BE49-F238E27FC236}">
                      <a16:creationId xmlns:a16="http://schemas.microsoft.com/office/drawing/2014/main" id="{21D03287-50D6-4E81-88E7-3037A13EF6EC}"/>
                    </a:ext>
                  </a:extLst>
                </p:cNvPr>
                <p:cNvSpPr txBox="1"/>
                <p:nvPr/>
              </p:nvSpPr>
              <p:spPr>
                <a:xfrm>
                  <a:off x="616151" y="4676005"/>
                  <a:ext cx="570926" cy="1109856"/>
                </a:xfrm>
                <a:prstGeom prst="rect">
                  <a:avLst/>
                </a:prstGeom>
                <a:noFill/>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l-GR" altLang="zh-CN" sz="16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𝛸</m:t>
                        </m:r>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e>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Sub>
                              </m:e>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3</m:t>
                                          </m:r>
                                        </m:sub>
                                      </m:sSub>
                                    </m:e>
                                  </m:m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e>
                                        </m:m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1" i="1" u="none" strike="noStrike" kern="0" cap="none" spc="0" normalizeH="0" baseline="0" noProof="0" smtClean="0">
                                                    <a:ln>
                                                      <a:noFill/>
                                                    </a:ln>
                                                    <a:solidFill>
                                                      <a:schemeClr val="tx1"/>
                                                    </a:solidFill>
                                                    <a:effectLst/>
                                                    <a:uLnTx/>
                                                    <a:uFillTx/>
                                                    <a:latin typeface="Cambria Math" panose="02040503050406030204" pitchFamily="18" charset="0"/>
                                                  </a:rPr>
                                                  <m:t>𝑰</m:t>
                                                </m:r>
                                              </m:sub>
                                            </m:sSub>
                                          </m:e>
                                        </m:mr>
                                      </m:m>
                                    </m:e>
                                  </m:mr>
                                </m:m>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273" name="文本框 297">
                  <a:extLst>
                    <a:ext uri="{FF2B5EF4-FFF2-40B4-BE49-F238E27FC236}">
                      <a16:creationId xmlns:a16="http://schemas.microsoft.com/office/drawing/2014/main" id="{A62F4711-2A00-4AF7-A748-4C90FD023CF5}"/>
                    </a:ext>
                  </a:extLst>
                </p:cNvPr>
                <p:cNvSpPr txBox="1">
                  <a:spLocks noRot="1" noChangeAspect="1" noMove="1" noResize="1" noEditPoints="1" noAdjustHandles="1" noChangeArrowheads="1" noChangeShapeType="1" noTextEdit="1"/>
                </p:cNvSpPr>
                <p:nvPr/>
              </p:nvSpPr>
              <p:spPr>
                <a:xfrm>
                  <a:off x="616151" y="4676005"/>
                  <a:ext cx="570926" cy="1109856"/>
                </a:xfrm>
                <a:prstGeom prst="rect">
                  <a:avLst/>
                </a:prstGeom>
                <a:blipFill>
                  <a:blip r:embed="rId27"/>
                  <a:stretch>
                    <a:fillRect/>
                  </a:stretch>
                </a:blipFill>
              </p:spPr>
              <p:txBody>
                <a:bodyPr/>
                <a:lstStyle/>
                <a:p>
                  <a:r>
                    <a:rPr lang="ja-JP" altLang="en-US">
                      <a:noFill/>
                    </a:rPr>
                    <a:t> </a:t>
                  </a:r>
                </a:p>
              </p:txBody>
            </p:sp>
          </mc:Fallback>
        </mc:AlternateContent>
        <p:grpSp>
          <p:nvGrpSpPr>
            <p:cNvPr id="1349" name="组合 298">
              <a:extLst>
                <a:ext uri="{FF2B5EF4-FFF2-40B4-BE49-F238E27FC236}">
                  <a16:creationId xmlns:a16="http://schemas.microsoft.com/office/drawing/2014/main" id="{392FD04F-4369-44EB-A75B-80957232C884}"/>
                </a:ext>
              </a:extLst>
            </p:cNvPr>
            <p:cNvGrpSpPr/>
            <p:nvPr/>
          </p:nvGrpSpPr>
          <p:grpSpPr>
            <a:xfrm>
              <a:off x="1285378" y="5592899"/>
              <a:ext cx="916374" cy="190045"/>
              <a:chOff x="4146698" y="2062714"/>
              <a:chExt cx="1020725" cy="213246"/>
            </a:xfrm>
          </p:grpSpPr>
          <p:sp>
            <p:nvSpPr>
              <p:cNvPr id="1390" name="矩形 570">
                <a:extLst>
                  <a:ext uri="{FF2B5EF4-FFF2-40B4-BE49-F238E27FC236}">
                    <a16:creationId xmlns:a16="http://schemas.microsoft.com/office/drawing/2014/main" id="{120B0A53-DDD7-463E-BA9A-E8EB3F0AFA03}"/>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91" name="矩形 571">
                <a:extLst>
                  <a:ext uri="{FF2B5EF4-FFF2-40B4-BE49-F238E27FC236}">
                    <a16:creationId xmlns:a16="http://schemas.microsoft.com/office/drawing/2014/main" id="{C20788A3-CDE5-4307-97FD-782D0B4AE96D}"/>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2" name="矩形 572">
                <a:extLst>
                  <a:ext uri="{FF2B5EF4-FFF2-40B4-BE49-F238E27FC236}">
                    <a16:creationId xmlns:a16="http://schemas.microsoft.com/office/drawing/2014/main" id="{24172ADD-E3F3-42F8-941B-548D7F416AA2}"/>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3" name="矩形 573">
                <a:extLst>
                  <a:ext uri="{FF2B5EF4-FFF2-40B4-BE49-F238E27FC236}">
                    <a16:creationId xmlns:a16="http://schemas.microsoft.com/office/drawing/2014/main" id="{1071ECE0-E826-46E1-92EB-610BA501BE34}"/>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4" name="矩形 574">
                <a:extLst>
                  <a:ext uri="{FF2B5EF4-FFF2-40B4-BE49-F238E27FC236}">
                    <a16:creationId xmlns:a16="http://schemas.microsoft.com/office/drawing/2014/main" id="{D57C75C0-E93C-4939-815C-4F61B4AE2251}"/>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5" name="矩形 575">
                <a:extLst>
                  <a:ext uri="{FF2B5EF4-FFF2-40B4-BE49-F238E27FC236}">
                    <a16:creationId xmlns:a16="http://schemas.microsoft.com/office/drawing/2014/main" id="{2B45DBEF-6BEC-412F-B970-9EA0F2B0E0BE}"/>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6" name="矩形 576">
                <a:extLst>
                  <a:ext uri="{FF2B5EF4-FFF2-40B4-BE49-F238E27FC236}">
                    <a16:creationId xmlns:a16="http://schemas.microsoft.com/office/drawing/2014/main" id="{A457F1D4-A304-4975-93EA-30C1C21E8258}"/>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7" name="矩形 577">
                <a:extLst>
                  <a:ext uri="{FF2B5EF4-FFF2-40B4-BE49-F238E27FC236}">
                    <a16:creationId xmlns:a16="http://schemas.microsoft.com/office/drawing/2014/main" id="{DBC2C3EF-A4E2-48E4-9EDF-B1A3EB835042}"/>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98" name="矩形 578">
                <a:extLst>
                  <a:ext uri="{FF2B5EF4-FFF2-40B4-BE49-F238E27FC236}">
                    <a16:creationId xmlns:a16="http://schemas.microsoft.com/office/drawing/2014/main" id="{3D32E340-1309-4D52-B584-09A9BF0A64BC}"/>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99" name="矩形 579">
                <a:extLst>
                  <a:ext uri="{FF2B5EF4-FFF2-40B4-BE49-F238E27FC236}">
                    <a16:creationId xmlns:a16="http://schemas.microsoft.com/office/drawing/2014/main" id="{73BD081B-316D-4EB4-81E3-A17D17C0860C}"/>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350" name="组合 299">
              <a:extLst>
                <a:ext uri="{FF2B5EF4-FFF2-40B4-BE49-F238E27FC236}">
                  <a16:creationId xmlns:a16="http://schemas.microsoft.com/office/drawing/2014/main" id="{8BA0533A-E34B-4B83-88AF-A7F5812DD961}"/>
                </a:ext>
              </a:extLst>
            </p:cNvPr>
            <p:cNvGrpSpPr/>
            <p:nvPr/>
          </p:nvGrpSpPr>
          <p:grpSpPr>
            <a:xfrm>
              <a:off x="1286033" y="4952683"/>
              <a:ext cx="916374" cy="190045"/>
              <a:chOff x="4146698" y="2062714"/>
              <a:chExt cx="1020725" cy="213246"/>
            </a:xfrm>
          </p:grpSpPr>
          <p:sp>
            <p:nvSpPr>
              <p:cNvPr id="1380" name="矩形 560">
                <a:extLst>
                  <a:ext uri="{FF2B5EF4-FFF2-40B4-BE49-F238E27FC236}">
                    <a16:creationId xmlns:a16="http://schemas.microsoft.com/office/drawing/2014/main" id="{01CBCFB6-305F-4A36-9BF3-79DEE75C35CF}"/>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1" name="矩形 561">
                <a:extLst>
                  <a:ext uri="{FF2B5EF4-FFF2-40B4-BE49-F238E27FC236}">
                    <a16:creationId xmlns:a16="http://schemas.microsoft.com/office/drawing/2014/main" id="{A356B711-17A9-49F0-85BA-ACF273136745}"/>
                  </a:ext>
                </a:extLst>
              </p:cNvPr>
              <p:cNvSpPr/>
              <p:nvPr/>
            </p:nvSpPr>
            <p:spPr>
              <a:xfrm>
                <a:off x="4250215"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2" name="矩形 562">
                <a:extLst>
                  <a:ext uri="{FF2B5EF4-FFF2-40B4-BE49-F238E27FC236}">
                    <a16:creationId xmlns:a16="http://schemas.microsoft.com/office/drawing/2014/main" id="{C87FACE8-AECD-403D-90A0-57754E45DFEA}"/>
                  </a:ext>
                </a:extLst>
              </p:cNvPr>
              <p:cNvSpPr/>
              <p:nvPr/>
            </p:nvSpPr>
            <p:spPr>
              <a:xfrm>
                <a:off x="4146698" y="2062715"/>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3" name="矩形 563">
                <a:extLst>
                  <a:ext uri="{FF2B5EF4-FFF2-40B4-BE49-F238E27FC236}">
                    <a16:creationId xmlns:a16="http://schemas.microsoft.com/office/drawing/2014/main" id="{B86423DF-831C-47D8-9116-6F72DEDE3553}"/>
                  </a:ext>
                </a:extLst>
              </p:cNvPr>
              <p:cNvSpPr/>
              <p:nvPr/>
            </p:nvSpPr>
            <p:spPr>
              <a:xfrm>
                <a:off x="4353732"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4" name="矩形 564">
                <a:extLst>
                  <a:ext uri="{FF2B5EF4-FFF2-40B4-BE49-F238E27FC236}">
                    <a16:creationId xmlns:a16="http://schemas.microsoft.com/office/drawing/2014/main" id="{B3935D34-EA47-4082-A6AF-DA223AC78D7F}"/>
                  </a:ext>
                </a:extLst>
              </p:cNvPr>
              <p:cNvSpPr/>
              <p:nvPr/>
            </p:nvSpPr>
            <p:spPr>
              <a:xfrm>
                <a:off x="4457249" y="2062714"/>
                <a:ext cx="103517" cy="212651"/>
              </a:xfrm>
              <a:prstGeom prst="rect">
                <a:avLst/>
              </a:prstGeom>
              <a:solidFill>
                <a:srgbClr val="2F528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85" name="矩形 565">
                <a:extLst>
                  <a:ext uri="{FF2B5EF4-FFF2-40B4-BE49-F238E27FC236}">
                    <a16:creationId xmlns:a16="http://schemas.microsoft.com/office/drawing/2014/main" id="{8BC61414-A947-4FDC-BD65-6587F69A610E}"/>
                  </a:ext>
                </a:extLst>
              </p:cNvPr>
              <p:cNvSpPr/>
              <p:nvPr/>
            </p:nvSpPr>
            <p:spPr>
              <a:xfrm>
                <a:off x="4560766" y="2063309"/>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6" name="矩形 566">
                <a:extLst>
                  <a:ext uri="{FF2B5EF4-FFF2-40B4-BE49-F238E27FC236}">
                    <a16:creationId xmlns:a16="http://schemas.microsoft.com/office/drawing/2014/main" id="{702F1B00-B2B4-4541-933E-6A9C91A739DA}"/>
                  </a:ext>
                </a:extLst>
              </p:cNvPr>
              <p:cNvSpPr/>
              <p:nvPr/>
            </p:nvSpPr>
            <p:spPr>
              <a:xfrm>
                <a:off x="4664283"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7" name="矩形 567">
                <a:extLst>
                  <a:ext uri="{FF2B5EF4-FFF2-40B4-BE49-F238E27FC236}">
                    <a16:creationId xmlns:a16="http://schemas.microsoft.com/office/drawing/2014/main" id="{814E72DE-1400-4BEF-85F0-566DBB61C206}"/>
                  </a:ext>
                </a:extLst>
              </p:cNvPr>
              <p:cNvSpPr/>
              <p:nvPr/>
            </p:nvSpPr>
            <p:spPr>
              <a:xfrm>
                <a:off x="476780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8" name="矩形 568">
                <a:extLst>
                  <a:ext uri="{FF2B5EF4-FFF2-40B4-BE49-F238E27FC236}">
                    <a16:creationId xmlns:a16="http://schemas.microsoft.com/office/drawing/2014/main" id="{45B812E4-3EF9-4914-BF56-B1921DF80440}"/>
                  </a:ext>
                </a:extLst>
              </p:cNvPr>
              <p:cNvSpPr/>
              <p:nvPr/>
            </p:nvSpPr>
            <p:spPr>
              <a:xfrm>
                <a:off x="487188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89" name="矩形 569">
                <a:extLst>
                  <a:ext uri="{FF2B5EF4-FFF2-40B4-BE49-F238E27FC236}">
                    <a16:creationId xmlns:a16="http://schemas.microsoft.com/office/drawing/2014/main" id="{FAD69583-E66B-4F9E-834F-85D2ECFC2F8B}"/>
                  </a:ext>
                </a:extLst>
              </p:cNvPr>
              <p:cNvSpPr/>
              <p:nvPr/>
            </p:nvSpPr>
            <p:spPr>
              <a:xfrm>
                <a:off x="4974834"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351" name="组合 300">
              <a:extLst>
                <a:ext uri="{FF2B5EF4-FFF2-40B4-BE49-F238E27FC236}">
                  <a16:creationId xmlns:a16="http://schemas.microsoft.com/office/drawing/2014/main" id="{AAFD8D88-777F-4AC4-9479-E43996ACC439}"/>
                </a:ext>
              </a:extLst>
            </p:cNvPr>
            <p:cNvGrpSpPr/>
            <p:nvPr/>
          </p:nvGrpSpPr>
          <p:grpSpPr>
            <a:xfrm>
              <a:off x="1285378" y="5177797"/>
              <a:ext cx="916374" cy="190045"/>
              <a:chOff x="4146698" y="2062714"/>
              <a:chExt cx="1020725" cy="213246"/>
            </a:xfrm>
          </p:grpSpPr>
          <p:sp>
            <p:nvSpPr>
              <p:cNvPr id="1370" name="矩形 550">
                <a:extLst>
                  <a:ext uri="{FF2B5EF4-FFF2-40B4-BE49-F238E27FC236}">
                    <a16:creationId xmlns:a16="http://schemas.microsoft.com/office/drawing/2014/main" id="{F7AA9FED-DB69-4B13-923F-00EE8313FA67}"/>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1" name="矩形 551">
                <a:extLst>
                  <a:ext uri="{FF2B5EF4-FFF2-40B4-BE49-F238E27FC236}">
                    <a16:creationId xmlns:a16="http://schemas.microsoft.com/office/drawing/2014/main" id="{2506DC3C-8D38-46D4-B4FF-6318C0C67D82}"/>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2" name="矩形 552">
                <a:extLst>
                  <a:ext uri="{FF2B5EF4-FFF2-40B4-BE49-F238E27FC236}">
                    <a16:creationId xmlns:a16="http://schemas.microsoft.com/office/drawing/2014/main" id="{2A235212-1E01-4F61-A6F4-36E1186D0A6C}"/>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3" name="矩形 553">
                <a:extLst>
                  <a:ext uri="{FF2B5EF4-FFF2-40B4-BE49-F238E27FC236}">
                    <a16:creationId xmlns:a16="http://schemas.microsoft.com/office/drawing/2014/main" id="{E23D31BA-C306-4429-BFF8-EF1A14392DA3}"/>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4" name="矩形 554">
                <a:extLst>
                  <a:ext uri="{FF2B5EF4-FFF2-40B4-BE49-F238E27FC236}">
                    <a16:creationId xmlns:a16="http://schemas.microsoft.com/office/drawing/2014/main" id="{3AD0BC32-E890-4601-AD3E-184D7D86E14D}"/>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5" name="矩形 555">
                <a:extLst>
                  <a:ext uri="{FF2B5EF4-FFF2-40B4-BE49-F238E27FC236}">
                    <a16:creationId xmlns:a16="http://schemas.microsoft.com/office/drawing/2014/main" id="{8D445608-4CF9-4830-B936-F53A4B54281E}"/>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6" name="矩形 556">
                <a:extLst>
                  <a:ext uri="{FF2B5EF4-FFF2-40B4-BE49-F238E27FC236}">
                    <a16:creationId xmlns:a16="http://schemas.microsoft.com/office/drawing/2014/main" id="{091D0951-4DB9-4436-864B-E94A2FF583FC}"/>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7" name="矩形 557">
                <a:extLst>
                  <a:ext uri="{FF2B5EF4-FFF2-40B4-BE49-F238E27FC236}">
                    <a16:creationId xmlns:a16="http://schemas.microsoft.com/office/drawing/2014/main" id="{6FCB3C49-744A-4F23-9614-0EA466236F35}"/>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8" name="矩形 558">
                <a:extLst>
                  <a:ext uri="{FF2B5EF4-FFF2-40B4-BE49-F238E27FC236}">
                    <a16:creationId xmlns:a16="http://schemas.microsoft.com/office/drawing/2014/main" id="{CB7E755D-8AD4-4AC3-989D-81DB02CE7783}"/>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79" name="矩形 559">
                <a:extLst>
                  <a:ext uri="{FF2B5EF4-FFF2-40B4-BE49-F238E27FC236}">
                    <a16:creationId xmlns:a16="http://schemas.microsoft.com/office/drawing/2014/main" id="{7F60CFBE-7DDA-4C5E-BCB3-FA54DFE1E3FD}"/>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352" name="组合 301">
              <a:extLst>
                <a:ext uri="{FF2B5EF4-FFF2-40B4-BE49-F238E27FC236}">
                  <a16:creationId xmlns:a16="http://schemas.microsoft.com/office/drawing/2014/main" id="{07ADAEB3-9646-4B42-B0F9-97C86030AE8A}"/>
                </a:ext>
              </a:extLst>
            </p:cNvPr>
            <p:cNvGrpSpPr/>
            <p:nvPr/>
          </p:nvGrpSpPr>
          <p:grpSpPr>
            <a:xfrm>
              <a:off x="1290186" y="4706579"/>
              <a:ext cx="916374" cy="190878"/>
              <a:chOff x="4146698" y="2061779"/>
              <a:chExt cx="1020725" cy="214181"/>
            </a:xfrm>
          </p:grpSpPr>
          <p:sp>
            <p:nvSpPr>
              <p:cNvPr id="1360" name="矩形 540">
                <a:extLst>
                  <a:ext uri="{FF2B5EF4-FFF2-40B4-BE49-F238E27FC236}">
                    <a16:creationId xmlns:a16="http://schemas.microsoft.com/office/drawing/2014/main" id="{CF854FC1-EA17-4FD4-B15B-EC9F826A33B9}"/>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1" name="矩形 541">
                <a:extLst>
                  <a:ext uri="{FF2B5EF4-FFF2-40B4-BE49-F238E27FC236}">
                    <a16:creationId xmlns:a16="http://schemas.microsoft.com/office/drawing/2014/main" id="{F675BEB2-347C-4479-A657-FA01FC9E7DD9}"/>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62" name="矩形 542">
                <a:extLst>
                  <a:ext uri="{FF2B5EF4-FFF2-40B4-BE49-F238E27FC236}">
                    <a16:creationId xmlns:a16="http://schemas.microsoft.com/office/drawing/2014/main" id="{8AC3B06C-A534-4269-8A44-9AEA964CD98E}"/>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3" name="矩形 543">
                <a:extLst>
                  <a:ext uri="{FF2B5EF4-FFF2-40B4-BE49-F238E27FC236}">
                    <a16:creationId xmlns:a16="http://schemas.microsoft.com/office/drawing/2014/main" id="{3F72F22C-2D81-4076-B057-5A20E58FDB59}"/>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4" name="矩形 544">
                <a:extLst>
                  <a:ext uri="{FF2B5EF4-FFF2-40B4-BE49-F238E27FC236}">
                    <a16:creationId xmlns:a16="http://schemas.microsoft.com/office/drawing/2014/main" id="{947DD10C-4497-4AD9-857D-BC7FF5B51220}"/>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5" name="矩形 545">
                <a:extLst>
                  <a:ext uri="{FF2B5EF4-FFF2-40B4-BE49-F238E27FC236}">
                    <a16:creationId xmlns:a16="http://schemas.microsoft.com/office/drawing/2014/main" id="{353F30D8-739B-49ED-B1ED-E24B5E1D24F7}"/>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6" name="矩形 546">
                <a:extLst>
                  <a:ext uri="{FF2B5EF4-FFF2-40B4-BE49-F238E27FC236}">
                    <a16:creationId xmlns:a16="http://schemas.microsoft.com/office/drawing/2014/main" id="{A042F110-F796-42E4-90BF-2B35155B3FF0}"/>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7" name="矩形 547">
                <a:extLst>
                  <a:ext uri="{FF2B5EF4-FFF2-40B4-BE49-F238E27FC236}">
                    <a16:creationId xmlns:a16="http://schemas.microsoft.com/office/drawing/2014/main" id="{565DD5DA-31B1-42E4-86AA-4C18A36E9A4C}"/>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8" name="矩形 548">
                <a:extLst>
                  <a:ext uri="{FF2B5EF4-FFF2-40B4-BE49-F238E27FC236}">
                    <a16:creationId xmlns:a16="http://schemas.microsoft.com/office/drawing/2014/main" id="{46E2D652-3E57-4FBF-BC45-176E44A1BC41}"/>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69" name="矩形 549">
                <a:extLst>
                  <a:ext uri="{FF2B5EF4-FFF2-40B4-BE49-F238E27FC236}">
                    <a16:creationId xmlns:a16="http://schemas.microsoft.com/office/drawing/2014/main" id="{BD014BC4-752A-4FF5-8FEF-ED10C7AD6785}"/>
                  </a:ext>
                </a:extLst>
              </p:cNvPr>
              <p:cNvSpPr/>
              <p:nvPr/>
            </p:nvSpPr>
            <p:spPr>
              <a:xfrm>
                <a:off x="4974809" y="2061779"/>
                <a:ext cx="103517" cy="212652"/>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353" name="文本框 302">
              <a:extLst>
                <a:ext uri="{FF2B5EF4-FFF2-40B4-BE49-F238E27FC236}">
                  <a16:creationId xmlns:a16="http://schemas.microsoft.com/office/drawing/2014/main" id="{A4776096-ED0D-438E-89BD-D1B5711AF911}"/>
                </a:ext>
              </a:extLst>
            </p:cNvPr>
            <p:cNvSpPr txBox="1"/>
            <p:nvPr/>
          </p:nvSpPr>
          <p:spPr>
            <a:xfrm>
              <a:off x="2458875" y="4621623"/>
              <a:ext cx="2359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I</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1354" name="文本框 303">
              <a:extLst>
                <a:ext uri="{FF2B5EF4-FFF2-40B4-BE49-F238E27FC236}">
                  <a16:creationId xmlns:a16="http://schemas.microsoft.com/office/drawing/2014/main" id="{67373EF5-987A-4CD0-A907-6A3318100593}"/>
                </a:ext>
              </a:extLst>
            </p:cNvPr>
            <p:cNvSpPr txBox="1"/>
            <p:nvPr/>
          </p:nvSpPr>
          <p:spPr>
            <a:xfrm>
              <a:off x="2290074" y="4861619"/>
              <a:ext cx="67358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come</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1355" name="文本框 304">
              <a:extLst>
                <a:ext uri="{FF2B5EF4-FFF2-40B4-BE49-F238E27FC236}">
                  <a16:creationId xmlns:a16="http://schemas.microsoft.com/office/drawing/2014/main" id="{9D7C29CC-EF84-40F4-9375-5EDE8976F540}"/>
                </a:ext>
              </a:extLst>
            </p:cNvPr>
            <p:cNvSpPr txBox="1"/>
            <p:nvPr/>
          </p:nvSpPr>
          <p:spPr>
            <a:xfrm>
              <a:off x="2321657" y="5108141"/>
              <a:ext cx="60465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from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1356" name="矩形 305">
                  <a:extLst>
                    <a:ext uri="{FF2B5EF4-FFF2-40B4-BE49-F238E27FC236}">
                      <a16:creationId xmlns:a16="http://schemas.microsoft.com/office/drawing/2014/main" id="{13AEBB68-C2D3-4F4B-8372-FA2FE9C4943B}"/>
                    </a:ext>
                  </a:extLst>
                </p:cNvPr>
                <p:cNvSpPr/>
                <p:nvPr/>
              </p:nvSpPr>
              <p:spPr>
                <a:xfrm>
                  <a:off x="1561380"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6" name="矩形 305">
                  <a:extLst>
                    <a:ext uri="{FF2B5EF4-FFF2-40B4-BE49-F238E27FC236}">
                      <a16:creationId xmlns:a16="http://schemas.microsoft.com/office/drawing/2014/main" id="{2D568420-A57F-4368-AB7E-EB485111A61B}"/>
                    </a:ext>
                  </a:extLst>
                </p:cNvPr>
                <p:cNvSpPr>
                  <a:spLocks noRot="1" noChangeAspect="1" noMove="1" noResize="1" noEditPoints="1" noAdjustHandles="1" noChangeArrowheads="1" noChangeShapeType="1" noTextEdit="1"/>
                </p:cNvSpPr>
                <p:nvPr/>
              </p:nvSpPr>
              <p:spPr>
                <a:xfrm>
                  <a:off x="1561380" y="5255781"/>
                  <a:ext cx="394660" cy="338554"/>
                </a:xfrm>
                <a:prstGeom prst="rect">
                  <a:avLst/>
                </a:prstGeom>
                <a:blipFill>
                  <a:blip r:embed="rId3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7" name="矩形 306">
                  <a:extLst>
                    <a:ext uri="{FF2B5EF4-FFF2-40B4-BE49-F238E27FC236}">
                      <a16:creationId xmlns:a16="http://schemas.microsoft.com/office/drawing/2014/main" id="{7C59E34E-1356-4CBF-88D9-7208A57E1145}"/>
                    </a:ext>
                  </a:extLst>
                </p:cNvPr>
                <p:cNvSpPr/>
                <p:nvPr/>
              </p:nvSpPr>
              <p:spPr>
                <a:xfrm>
                  <a:off x="2557215"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7" name="矩形 306">
                  <a:extLst>
                    <a:ext uri="{FF2B5EF4-FFF2-40B4-BE49-F238E27FC236}">
                      <a16:creationId xmlns:a16="http://schemas.microsoft.com/office/drawing/2014/main" id="{1ADBAA9B-49BA-4CD2-8B7C-F005CE0D3614}"/>
                    </a:ext>
                  </a:extLst>
                </p:cNvPr>
                <p:cNvSpPr>
                  <a:spLocks noRot="1" noChangeAspect="1" noMove="1" noResize="1" noEditPoints="1" noAdjustHandles="1" noChangeArrowheads="1" noChangeShapeType="1" noTextEdit="1"/>
                </p:cNvSpPr>
                <p:nvPr/>
              </p:nvSpPr>
              <p:spPr>
                <a:xfrm>
                  <a:off x="2557215" y="5255781"/>
                  <a:ext cx="394660" cy="338554"/>
                </a:xfrm>
                <a:prstGeom prst="rect">
                  <a:avLst/>
                </a:prstGeom>
                <a:blipFill>
                  <a:blip r:embed="rId32"/>
                  <a:stretch>
                    <a:fillRect/>
                  </a:stretch>
                </a:blipFill>
              </p:spPr>
              <p:txBody>
                <a:bodyPr/>
                <a:lstStyle/>
                <a:p>
                  <a:r>
                    <a:rPr lang="ja-JP" altLang="en-US">
                      <a:noFill/>
                    </a:rPr>
                    <a:t> </a:t>
                  </a:r>
                </a:p>
              </p:txBody>
            </p:sp>
          </mc:Fallback>
        </mc:AlternateContent>
        <p:sp>
          <p:nvSpPr>
            <p:cNvPr id="1358" name="文本框 307">
              <a:extLst>
                <a:ext uri="{FF2B5EF4-FFF2-40B4-BE49-F238E27FC236}">
                  <a16:creationId xmlns:a16="http://schemas.microsoft.com/office/drawing/2014/main" id="{9590F7DD-E9E7-4DAA-96CC-6BD215755DF2}"/>
                </a:ext>
              </a:extLst>
            </p:cNvPr>
            <p:cNvSpPr txBox="1"/>
            <p:nvPr/>
          </p:nvSpPr>
          <p:spPr>
            <a:xfrm>
              <a:off x="2617162" y="5611235"/>
              <a:ext cx="229550"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1359" name="文本框 326">
                  <a:extLst>
                    <a:ext uri="{FF2B5EF4-FFF2-40B4-BE49-F238E27FC236}">
                      <a16:creationId xmlns:a16="http://schemas.microsoft.com/office/drawing/2014/main" id="{C05C0BC3-DD62-4358-A3DA-6EFD79C42639}"/>
                    </a:ext>
                  </a:extLst>
                </p:cNvPr>
                <p:cNvSpPr txBox="1"/>
                <p:nvPr/>
              </p:nvSpPr>
              <p:spPr>
                <a:xfrm rot="10800000">
                  <a:off x="3014460" y="4685974"/>
                  <a:ext cx="237066" cy="118481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r>
                                        <m:mr>
                                          <m:e/>
                                        </m:mr>
                                      </m:m>
                                    </m:e>
                                  </m:mr>
                                  <m:mr>
                                    <m:e/>
                                  </m:mr>
                                </m:m>
                              </m:e>
                              <m:e/>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284" name="文本框 326">
                  <a:extLst>
                    <a:ext uri="{FF2B5EF4-FFF2-40B4-BE49-F238E27FC236}">
                      <a16:creationId xmlns:a16="http://schemas.microsoft.com/office/drawing/2014/main" id="{9BABE021-B3A3-4DD8-9911-B3F4C2242725}"/>
                    </a:ext>
                  </a:extLst>
                </p:cNvPr>
                <p:cNvSpPr txBox="1">
                  <a:spLocks noRot="1" noChangeAspect="1" noMove="1" noResize="1" noEditPoints="1" noAdjustHandles="1" noChangeArrowheads="1" noChangeShapeType="1" noTextEdit="1"/>
                </p:cNvSpPr>
                <p:nvPr/>
              </p:nvSpPr>
              <p:spPr>
                <a:xfrm rot="10800000">
                  <a:off x="3014460" y="4685974"/>
                  <a:ext cx="237066" cy="1184812"/>
                </a:xfrm>
                <a:prstGeom prst="rect">
                  <a:avLst/>
                </a:prstGeom>
                <a:blipFill>
                  <a:blip r:embed="rId33"/>
                  <a:stretch>
                    <a:fillRect/>
                  </a:stretch>
                </a:blipFill>
              </p:spPr>
              <p:txBody>
                <a:bodyPr/>
                <a:lstStyle/>
                <a:p>
                  <a:r>
                    <a:rPr lang="ja-JP" altLang="en-US">
                      <a:noFill/>
                    </a:rPr>
                    <a:t> </a:t>
                  </a:r>
                </a:p>
              </p:txBody>
            </p:sp>
          </mc:Fallback>
        </mc:AlternateContent>
      </p:grpSp>
      <p:sp>
        <p:nvSpPr>
          <p:cNvPr id="1400" name="Rectangle 1399">
            <a:extLst>
              <a:ext uri="{FF2B5EF4-FFF2-40B4-BE49-F238E27FC236}">
                <a16:creationId xmlns:a16="http://schemas.microsoft.com/office/drawing/2014/main" id="{E96E552F-B6FD-4EC6-BA83-4FDBAAEEA8C6}"/>
              </a:ext>
            </a:extLst>
          </p:cNvPr>
          <p:cNvSpPr/>
          <p:nvPr/>
        </p:nvSpPr>
        <p:spPr>
          <a:xfrm>
            <a:off x="3891035" y="4053119"/>
            <a:ext cx="7753241" cy="2639080"/>
          </a:xfrm>
          <a:prstGeom prst="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1" name="文本框 312">
            <a:extLst>
              <a:ext uri="{FF2B5EF4-FFF2-40B4-BE49-F238E27FC236}">
                <a16:creationId xmlns:a16="http://schemas.microsoft.com/office/drawing/2014/main" id="{1D84CCE2-AEB2-49EF-9B97-19EB21CC1BDD}"/>
              </a:ext>
            </a:extLst>
          </p:cNvPr>
          <p:cNvSpPr txBox="1"/>
          <p:nvPr/>
        </p:nvSpPr>
        <p:spPr>
          <a:xfrm>
            <a:off x="1823675" y="5843061"/>
            <a:ext cx="9877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2"/>
                </a:solidFill>
                <a:effectLst/>
                <a:uLnTx/>
                <a:uFillTx/>
                <a:latin typeface="等线" panose="020F0502020204030204"/>
              </a:rPr>
              <a:t>One-hot</a:t>
            </a:r>
            <a:endParaRPr kumimoji="0" lang="zh-CN" altLang="en-US" sz="1600" b="1" i="0" u="none" strike="noStrike" kern="0" cap="none" spc="0" normalizeH="0" baseline="0" noProof="0" dirty="0">
              <a:ln>
                <a:noFill/>
              </a:ln>
              <a:solidFill>
                <a:schemeClr val="accent2"/>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D010CE1-305A-42FD-8189-87205A9923AE}"/>
                  </a:ext>
                </a:extLst>
              </p:cNvPr>
              <p:cNvSpPr/>
              <p:nvPr/>
            </p:nvSpPr>
            <p:spPr>
              <a:xfrm>
                <a:off x="873741" y="1936398"/>
                <a:ext cx="1447063" cy="379656"/>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𝐼</m:t>
                          </m:r>
                        </m:sub>
                      </m:sSub>
                      <m:r>
                        <a:rPr lang="en-US" altLang="zh-CN" i="1" kern="0">
                          <a:solidFill>
                            <a:prstClr val="black"/>
                          </a:solidFill>
                          <a:latin typeface="Cambria Math" panose="02040503050406030204" pitchFamily="18" charset="0"/>
                          <a:ea typeface="Cambria Math" panose="02040503050406030204" pitchFamily="18" charset="0"/>
                        </a:rPr>
                        <m:t>∈</m:t>
                      </m:r>
                      <m:sSup>
                        <m:sSupPr>
                          <m:ctrlPr>
                            <a:rPr lang="en-US" altLang="zh-CN" i="1" kern="0" smtClean="0">
                              <a:solidFill>
                                <a:prstClr val="black"/>
                              </a:solidFill>
                              <a:latin typeface="Cambria Math" panose="02040503050406030204" pitchFamily="18" charset="0"/>
                              <a:ea typeface="Cambria Math" panose="02040503050406030204" pitchFamily="18" charset="0"/>
                            </a:rPr>
                          </m:ctrlPr>
                        </m:sSupPr>
                        <m:e>
                          <m:r>
                            <a:rPr lang="en-US" altLang="zh-CN" i="1" kern="0">
                              <a:solidFill>
                                <a:prstClr val="black"/>
                              </a:solidFill>
                              <a:latin typeface="Cambria Math" panose="02040503050406030204" pitchFamily="18" charset="0"/>
                              <a:ea typeface="Cambria Math" panose="02040503050406030204" pitchFamily="18" charset="0"/>
                            </a:rPr>
                            <m:t>𝑅</m:t>
                          </m:r>
                        </m:e>
                        <m:sup>
                          <m:r>
                            <a:rPr lang="en-US" altLang="zh-CN" b="0" i="1" kern="0" smtClean="0">
                              <a:solidFill>
                                <a:prstClr val="black"/>
                              </a:solidFill>
                              <a:latin typeface="Cambria Math" panose="02040503050406030204" pitchFamily="18" charset="0"/>
                              <a:ea typeface="Cambria Math" panose="02040503050406030204" pitchFamily="18" charset="0"/>
                            </a:rPr>
                            <m:t>|</m:t>
                          </m:r>
                          <m:sSub>
                            <m:sSubPr>
                              <m:ctrlPr>
                                <a:rPr lang="en-US" altLang="zh-CN" i="1" kern="0">
                                  <a:solidFill>
                                    <a:prstClr val="black"/>
                                  </a:solidFill>
                                  <a:latin typeface="Cambria Math" panose="02040503050406030204" pitchFamily="18" charset="0"/>
                                  <a:ea typeface="Cambria Math" panose="02040503050406030204" pitchFamily="18" charset="0"/>
                                </a:rPr>
                              </m:ctrlPr>
                            </m:sSubPr>
                            <m:e>
                              <m:r>
                                <a:rPr lang="en-US" altLang="zh-CN" i="1" kern="0">
                                  <a:solidFill>
                                    <a:prstClr val="black"/>
                                  </a:solidFill>
                                  <a:latin typeface="Cambria Math" panose="02040503050406030204" pitchFamily="18" charset="0"/>
                                  <a:ea typeface="Cambria Math" panose="02040503050406030204" pitchFamily="18" charset="0"/>
                                </a:rPr>
                                <m:t>𝑉</m:t>
                              </m:r>
                            </m:e>
                            <m:sub>
                              <m:r>
                                <a:rPr lang="en-US" altLang="zh-CN" b="0" i="1" kern="0" smtClean="0">
                                  <a:solidFill>
                                    <a:prstClr val="black"/>
                                  </a:solidFill>
                                  <a:latin typeface="Cambria Math" panose="02040503050406030204" pitchFamily="18" charset="0"/>
                                  <a:ea typeface="Cambria Math" panose="02040503050406030204" pitchFamily="18" charset="0"/>
                                </a:rPr>
                                <m:t>𝑠</m:t>
                              </m:r>
                            </m:sub>
                          </m:sSub>
                          <m:r>
                            <a:rPr lang="en-US" altLang="zh-CN" b="0" i="1" kern="0" smtClean="0">
                              <a:solidFill>
                                <a:prstClr val="black"/>
                              </a:solidFill>
                              <a:latin typeface="Cambria Math" panose="02040503050406030204" pitchFamily="18" charset="0"/>
                              <a:ea typeface="Cambria Math" panose="02040503050406030204" pitchFamily="18" charset="0"/>
                            </a:rPr>
                            <m:t>|</m:t>
                          </m:r>
                          <m:r>
                            <m:rPr>
                              <m:nor/>
                            </m:rPr>
                            <a:rPr lang="en-US"/>
                            <m:t>×</m:t>
                          </m:r>
                          <m:r>
                            <a:rPr lang="en-US" altLang="zh-CN" b="0" i="1" kern="0" smtClean="0">
                              <a:solidFill>
                                <a:prstClr val="black"/>
                              </a:solidFill>
                              <a:latin typeface="Cambria Math" panose="02040503050406030204" pitchFamily="18" charset="0"/>
                              <a:ea typeface="Cambria Math" panose="02040503050406030204" pitchFamily="18" charset="0"/>
                            </a:rPr>
                            <m:t>𝐻</m:t>
                          </m:r>
                        </m:sup>
                      </m:sSup>
                    </m:oMath>
                  </m:oMathPara>
                </a14:m>
                <a:endParaRPr lang="zh-CN" altLang="en-US" dirty="0"/>
              </a:p>
            </p:txBody>
          </p:sp>
        </mc:Choice>
        <mc:Fallback xmlns="">
          <p:sp>
            <p:nvSpPr>
              <p:cNvPr id="5" name="Rectangle 4">
                <a:extLst>
                  <a:ext uri="{FF2B5EF4-FFF2-40B4-BE49-F238E27FC236}">
                    <a16:creationId xmlns:a16="http://schemas.microsoft.com/office/drawing/2014/main" id="{5D010CE1-305A-42FD-8189-87205A9923AE}"/>
                  </a:ext>
                </a:extLst>
              </p:cNvPr>
              <p:cNvSpPr>
                <a:spLocks noRot="1" noChangeAspect="1" noMove="1" noResize="1" noEditPoints="1" noAdjustHandles="1" noChangeArrowheads="1" noChangeShapeType="1" noTextEdit="1"/>
              </p:cNvSpPr>
              <p:nvPr/>
            </p:nvSpPr>
            <p:spPr>
              <a:xfrm>
                <a:off x="873741" y="1936398"/>
                <a:ext cx="1447063" cy="379656"/>
              </a:xfrm>
              <a:prstGeom prst="rect">
                <a:avLst/>
              </a:prstGeom>
              <a:blipFill>
                <a:blip r:embed="rId3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320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B2EF-F6B9-4C91-97DD-AD90A04D6940}"/>
              </a:ext>
            </a:extLst>
          </p:cNvPr>
          <p:cNvSpPr>
            <a:spLocks noGrp="1"/>
          </p:cNvSpPr>
          <p:nvPr>
            <p:ph type="title"/>
          </p:nvPr>
        </p:nvSpPr>
        <p:spPr/>
        <p:txBody>
          <a:bodyPr/>
          <a:lstStyle/>
          <a:p>
            <a:r>
              <a:rPr lang="en-US" altLang="zh-CN" sz="3600" dirty="0"/>
              <a:t>Outline</a:t>
            </a:r>
            <a:endParaRPr lang="zh-CN" altLang="en-US" sz="3600" dirty="0"/>
          </a:p>
        </p:txBody>
      </p:sp>
      <p:sp>
        <p:nvSpPr>
          <p:cNvPr id="6" name="内容占位符 2">
            <a:extLst>
              <a:ext uri="{FF2B5EF4-FFF2-40B4-BE49-F238E27FC236}">
                <a16:creationId xmlns:a16="http://schemas.microsoft.com/office/drawing/2014/main" id="{73D06A65-7945-4221-A774-0B9795D8D223}"/>
              </a:ext>
            </a:extLst>
          </p:cNvPr>
          <p:cNvSpPr txBox="1">
            <a:spLocks/>
          </p:cNvSpPr>
          <p:nvPr/>
        </p:nvSpPr>
        <p:spPr>
          <a:xfrm>
            <a:off x="710794" y="1042117"/>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Background</a:t>
            </a:r>
            <a:r>
              <a:rPr lang="en-US" altLang="ja-JP" dirty="0">
                <a:solidFill>
                  <a:schemeClr val="accent2"/>
                </a:solidFill>
              </a:rPr>
              <a:t> </a:t>
            </a:r>
          </a:p>
        </p:txBody>
      </p:sp>
      <p:sp>
        <p:nvSpPr>
          <p:cNvPr id="7" name="内容占位符 2">
            <a:extLst>
              <a:ext uri="{FF2B5EF4-FFF2-40B4-BE49-F238E27FC236}">
                <a16:creationId xmlns:a16="http://schemas.microsoft.com/office/drawing/2014/main" id="{DA80BC47-EF1B-40B7-8C4F-96E5BED4449A}"/>
              </a:ext>
            </a:extLst>
          </p:cNvPr>
          <p:cNvSpPr txBox="1">
            <a:spLocks/>
          </p:cNvSpPr>
          <p:nvPr/>
        </p:nvSpPr>
        <p:spPr>
          <a:xfrm>
            <a:off x="710794" y="1551568"/>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solidFill>
                  <a:prstClr val="black"/>
                </a:solidFill>
              </a:rPr>
              <a:t>Related Research</a:t>
            </a:r>
          </a:p>
          <a:p>
            <a:endParaRPr lang="en-US" altLang="ja-JP" dirty="0">
              <a:solidFill>
                <a:schemeClr val="accent2"/>
              </a:solidFill>
            </a:endParaRPr>
          </a:p>
        </p:txBody>
      </p:sp>
      <p:sp>
        <p:nvSpPr>
          <p:cNvPr id="8" name="内容占位符 2">
            <a:extLst>
              <a:ext uri="{FF2B5EF4-FFF2-40B4-BE49-F238E27FC236}">
                <a16:creationId xmlns:a16="http://schemas.microsoft.com/office/drawing/2014/main" id="{85A15E38-A742-402C-9ECB-79ECF87B4290}"/>
              </a:ext>
            </a:extLst>
          </p:cNvPr>
          <p:cNvSpPr txBox="1">
            <a:spLocks/>
          </p:cNvSpPr>
          <p:nvPr/>
        </p:nvSpPr>
        <p:spPr>
          <a:xfrm>
            <a:off x="710794" y="2061019"/>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Proposed Method</a:t>
            </a:r>
          </a:p>
        </p:txBody>
      </p:sp>
      <p:sp>
        <p:nvSpPr>
          <p:cNvPr id="9" name="内容占位符 2">
            <a:extLst>
              <a:ext uri="{FF2B5EF4-FFF2-40B4-BE49-F238E27FC236}">
                <a16:creationId xmlns:a16="http://schemas.microsoft.com/office/drawing/2014/main" id="{53F7EE02-4E2F-42A1-938A-B1EFB1CF8224}"/>
              </a:ext>
            </a:extLst>
          </p:cNvPr>
          <p:cNvSpPr txBox="1">
            <a:spLocks/>
          </p:cNvSpPr>
          <p:nvPr/>
        </p:nvSpPr>
        <p:spPr>
          <a:xfrm>
            <a:off x="710794" y="2570470"/>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Experiment</a:t>
            </a:r>
            <a:r>
              <a:rPr lang="en-US" altLang="ja-JP" dirty="0">
                <a:solidFill>
                  <a:schemeClr val="accent2"/>
                </a:solidFill>
              </a:rPr>
              <a:t> </a:t>
            </a:r>
          </a:p>
        </p:txBody>
      </p:sp>
      <p:sp>
        <p:nvSpPr>
          <p:cNvPr id="10" name="内容占位符 2">
            <a:extLst>
              <a:ext uri="{FF2B5EF4-FFF2-40B4-BE49-F238E27FC236}">
                <a16:creationId xmlns:a16="http://schemas.microsoft.com/office/drawing/2014/main" id="{0372E102-2B43-4E67-B33C-56B26F9D1B06}"/>
              </a:ext>
            </a:extLst>
          </p:cNvPr>
          <p:cNvSpPr txBox="1">
            <a:spLocks/>
          </p:cNvSpPr>
          <p:nvPr/>
        </p:nvSpPr>
        <p:spPr>
          <a:xfrm>
            <a:off x="710794" y="3055882"/>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Conclusion</a:t>
            </a:r>
            <a:endParaRPr lang="en-US" altLang="ja-JP" dirty="0">
              <a:solidFill>
                <a:schemeClr val="accent2"/>
              </a:solidFill>
            </a:endParaRPr>
          </a:p>
        </p:txBody>
      </p:sp>
    </p:spTree>
    <p:extLst>
      <p:ext uri="{BB962C8B-B14F-4D97-AF65-F5344CB8AC3E}">
        <p14:creationId xmlns:p14="http://schemas.microsoft.com/office/powerpoint/2010/main" val="39820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9"/>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7546767-4971-442D-A326-A6EEC12AB491}"/>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graphicFrame>
        <p:nvGraphicFramePr>
          <p:cNvPr id="4" name="表 3">
            <a:extLst>
              <a:ext uri="{FF2B5EF4-FFF2-40B4-BE49-F238E27FC236}">
                <a16:creationId xmlns:a16="http://schemas.microsoft.com/office/drawing/2014/main" id="{9D75ECDA-E8C9-48F1-A4A2-DC6371785F3E}"/>
              </a:ext>
            </a:extLst>
          </p:cNvPr>
          <p:cNvGraphicFramePr>
            <a:graphicFrameLocks noGrp="1"/>
          </p:cNvGraphicFramePr>
          <p:nvPr>
            <p:extLst>
              <p:ext uri="{D42A27DB-BD31-4B8C-83A1-F6EECF244321}">
                <p14:modId xmlns:p14="http://schemas.microsoft.com/office/powerpoint/2010/main" val="2706334454"/>
              </p:ext>
            </p:extLst>
          </p:nvPr>
        </p:nvGraphicFramePr>
        <p:xfrm>
          <a:off x="2525144" y="992438"/>
          <a:ext cx="8915400" cy="5699760"/>
        </p:xfrm>
        <a:graphic>
          <a:graphicData uri="http://schemas.openxmlformats.org/drawingml/2006/table">
            <a:tbl>
              <a:tblPr firstRow="1" bandRow="1">
                <a:tableStyleId>{2D5ABB26-0587-4C30-8999-92F81FD0307C}</a:tableStyleId>
              </a:tblPr>
              <a:tblGrid>
                <a:gridCol w="2540000">
                  <a:extLst>
                    <a:ext uri="{9D8B030D-6E8A-4147-A177-3AD203B41FA5}">
                      <a16:colId xmlns:a16="http://schemas.microsoft.com/office/drawing/2014/main" val="3497899374"/>
                    </a:ext>
                  </a:extLst>
                </a:gridCol>
                <a:gridCol w="6375400">
                  <a:extLst>
                    <a:ext uri="{9D8B030D-6E8A-4147-A177-3AD203B41FA5}">
                      <a16:colId xmlns:a16="http://schemas.microsoft.com/office/drawing/2014/main" val="2482767017"/>
                    </a:ext>
                  </a:extLst>
                </a:gridCol>
              </a:tblGrid>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Dataset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KFTT Japanese-English dataset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743329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rain</a:t>
                      </a:r>
                      <a:r>
                        <a:rPr lang="en-US" altLang="zh-CN" sz="1600" dirty="0">
                          <a:latin typeface="Times New Roman" panose="02020603050405020304" pitchFamily="18" charset="0"/>
                          <a:cs typeface="Times New Roman" panose="02020603050405020304" pitchFamily="18" charset="0"/>
                        </a:rPr>
                        <a:t> Data</a:t>
                      </a:r>
                      <a:r>
                        <a:rPr lang="zh-CN" altLang="en-US" sz="1600" dirty="0">
                          <a:latin typeface="Times New Roman" panose="02020603050405020304" pitchFamily="18" charset="0"/>
                          <a:cs typeface="Times New Roman" panose="02020603050405020304" pitchFamily="18" charset="0"/>
                        </a:rPr>
                        <a:t>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440k  </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330,202</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length &lt;= 40</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50850"/>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Dev</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1166</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009423"/>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est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1160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192673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Tune Data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1235</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6604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Ja Vocab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146,726</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67,178</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(word frequency &gt;= 2)</a:t>
                      </a:r>
                    </a:p>
                  </a:txBody>
                  <a:tcPr/>
                </a:tc>
                <a:extLst>
                  <a:ext uri="{0D108BD9-81ED-4DB2-BD59-A6C34878D82A}">
                    <a16:rowId xmlns:a16="http://schemas.microsoft.com/office/drawing/2014/main" val="237303847"/>
                  </a:ext>
                </a:extLst>
              </a:tr>
              <a:tr h="308660">
                <a:tc>
                  <a:txBody>
                    <a:bodyPr/>
                    <a:lstStyle/>
                    <a:p>
                      <a:pPr marL="285750" indent="-285750">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En</a:t>
                      </a:r>
                      <a:r>
                        <a:rPr lang="en-US" altLang="zh-CN" sz="1600" dirty="0">
                          <a:latin typeface="Times New Roman" panose="02020603050405020304" pitchFamily="18" charset="0"/>
                          <a:cs typeface="Times New Roman" panose="02020603050405020304" pitchFamily="18" charset="0"/>
                        </a:rPr>
                        <a:t> Vocab Size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190,063</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69,283 (word frequency &gt;= 2)</a:t>
                      </a:r>
                    </a:p>
                  </a:txBody>
                  <a:tcPr/>
                </a:tc>
                <a:extLst>
                  <a:ext uri="{0D108BD9-81ED-4DB2-BD59-A6C34878D82A}">
                    <a16:rowId xmlns:a16="http://schemas.microsoft.com/office/drawing/2014/main" val="388115386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Early stop</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15</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7666784"/>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Batch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80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41533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Embed Size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300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111310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Hidden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300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527741"/>
                  </a:ext>
                </a:extLst>
              </a:tr>
              <a:tr h="308660">
                <a:tc>
                  <a:txBody>
                    <a:bodyPr/>
                    <a:lstStyle/>
                    <a:p>
                      <a:pPr marL="285750" indent="-285750">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Optim</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Adam</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030387"/>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Learning Rate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latin typeface="Times New Roman" panose="02020603050405020304" pitchFamily="18" charset="0"/>
                          <a:cs typeface="Times New Roman" panose="02020603050405020304" pitchFamily="18" charset="0"/>
                        </a:rPr>
                        <a:t>1e-3</a:t>
                      </a:r>
                      <a:endParaRPr lang="en-US" altLang="zh-C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976221"/>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Layer</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894104030"/>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Bidirectional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228149769"/>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RNN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LSTM</a:t>
                      </a:r>
                    </a:p>
                  </a:txBody>
                  <a:tcPr/>
                </a:tc>
                <a:extLst>
                  <a:ext uri="{0D108BD9-81ED-4DB2-BD59-A6C34878D82A}">
                    <a16:rowId xmlns:a16="http://schemas.microsoft.com/office/drawing/2014/main" val="3577270423"/>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Decode Method</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Beam search</a:t>
                      </a:r>
                    </a:p>
                  </a:txBody>
                  <a:tcPr/>
                </a:tc>
                <a:extLst>
                  <a:ext uri="{0D108BD9-81ED-4DB2-BD59-A6C34878D82A}">
                    <a16:rowId xmlns:a16="http://schemas.microsoft.com/office/drawing/2014/main" val="1166547810"/>
                  </a:ext>
                </a:extLst>
              </a:tr>
            </a:tbl>
          </a:graphicData>
        </a:graphic>
      </p:graphicFrame>
      <p:sp>
        <p:nvSpPr>
          <p:cNvPr id="5" name="テキスト ボックス 4">
            <a:extLst>
              <a:ext uri="{FF2B5EF4-FFF2-40B4-BE49-F238E27FC236}">
                <a16:creationId xmlns:a16="http://schemas.microsoft.com/office/drawing/2014/main" id="{E51FD9ED-2154-41EE-961E-C32D9E3BB28E}"/>
              </a:ext>
            </a:extLst>
          </p:cNvPr>
          <p:cNvSpPr txBox="1"/>
          <p:nvPr/>
        </p:nvSpPr>
        <p:spPr>
          <a:xfrm>
            <a:off x="345056" y="780756"/>
            <a:ext cx="146706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Setting</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59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041A6-99BB-4EA9-BBC8-D78C53B8B7B9}"/>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graphicFrame>
        <p:nvGraphicFramePr>
          <p:cNvPr id="6" name="表 5">
            <a:extLst>
              <a:ext uri="{FF2B5EF4-FFF2-40B4-BE49-F238E27FC236}">
                <a16:creationId xmlns:a16="http://schemas.microsoft.com/office/drawing/2014/main" id="{E85D945D-986A-44B9-92E0-75187E914601}"/>
              </a:ext>
            </a:extLst>
          </p:cNvPr>
          <p:cNvGraphicFramePr>
            <a:graphicFrameLocks noGrp="1"/>
          </p:cNvGraphicFramePr>
          <p:nvPr>
            <p:extLst>
              <p:ext uri="{D42A27DB-BD31-4B8C-83A1-F6EECF244321}">
                <p14:modId xmlns:p14="http://schemas.microsoft.com/office/powerpoint/2010/main" val="1463131173"/>
              </p:ext>
            </p:extLst>
          </p:nvPr>
        </p:nvGraphicFramePr>
        <p:xfrm>
          <a:off x="646943" y="2565462"/>
          <a:ext cx="11256981" cy="4209140"/>
        </p:xfrm>
        <a:graphic>
          <a:graphicData uri="http://schemas.openxmlformats.org/drawingml/2006/table">
            <a:tbl>
              <a:tblPr firstRow="1" bandRow="1">
                <a:tableStyleId>{9D7B26C5-4107-4FEC-AEDC-1716B250A1EF}</a:tableStyleId>
              </a:tblPr>
              <a:tblGrid>
                <a:gridCol w="3454894">
                  <a:extLst>
                    <a:ext uri="{9D8B030D-6E8A-4147-A177-3AD203B41FA5}">
                      <a16:colId xmlns:a16="http://schemas.microsoft.com/office/drawing/2014/main" val="711474414"/>
                    </a:ext>
                  </a:extLst>
                </a:gridCol>
                <a:gridCol w="7802087">
                  <a:extLst>
                    <a:ext uri="{9D8B030D-6E8A-4147-A177-3AD203B41FA5}">
                      <a16:colId xmlns:a16="http://schemas.microsoft.com/office/drawing/2014/main" val="1428781507"/>
                    </a:ext>
                  </a:extLst>
                </a:gridCol>
              </a:tblGrid>
              <a:tr h="403861">
                <a:tc>
                  <a:txBody>
                    <a:bodyPr/>
                    <a:lstStyle/>
                    <a:p>
                      <a:pPr marL="285750" indent="-285750">
                        <a:buFont typeface="Arial" panose="020B0604020202020204" pitchFamily="34" charset="0"/>
                        <a:buChar char="•"/>
                      </a:pP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noFill/>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4259330320"/>
                  </a:ext>
                </a:extLst>
              </a:tr>
              <a:tr h="403861">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Multi-BLEU</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77984"/>
                  </a:ext>
                </a:extLst>
              </a:tr>
              <a:tr h="1394285">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Meteor</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ltLang="ja-JP" sz="2000" dirty="0">
                          <a:latin typeface="Times New Roman" panose="02020603050405020304" pitchFamily="18" charset="0"/>
                          <a:cs typeface="Times New Roman" panose="02020603050405020304" pitchFamily="18" charset="0"/>
                        </a:rPr>
                        <a:t>It consists of two major components: a flexible monolingual word aligner and a scorer. For machine translation evaluation, hypothesis sentences are aligned to reference sentences. Alignments are then scored to produce sentence and corpus level scores.</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567460"/>
                  </a:ext>
                </a:extLst>
              </a:tr>
              <a:tr h="1199411">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AER(</a:t>
                      </a:r>
                      <a:r>
                        <a:rPr lang="en-US" altLang="ja-JP" sz="2000" dirty="0">
                          <a:latin typeface="Times New Roman" panose="02020603050405020304" pitchFamily="18" charset="0"/>
                          <a:cs typeface="Times New Roman" panose="02020603050405020304" pitchFamily="18" charset="0"/>
                        </a:rPr>
                        <a:t>Alignment Error Rate</a:t>
                      </a:r>
                      <a:r>
                        <a:rPr lang="en-GB" altLang="zh-CN" sz="2000" dirty="0">
                          <a:latin typeface="Times New Roman" panose="02020603050405020304" pitchFamily="18" charset="0"/>
                          <a:cs typeface="Times New Roman" panose="02020603050405020304" pitchFamily="18" charset="0"/>
                        </a:rPr>
                        <a:t>)</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tabLst>
                          <a:tab pos="895350" algn="l"/>
                        </a:tabLst>
                      </a:pPr>
                      <a:r>
                        <a:rPr lang="en-US" altLang="ja-JP" sz="2000" dirty="0">
                          <a:latin typeface="Times New Roman" panose="02020603050405020304" pitchFamily="18" charset="0"/>
                          <a:cs typeface="Times New Roman" panose="02020603050405020304" pitchFamily="18" charset="0"/>
                        </a:rPr>
                        <a:t>It is commonly used metric for assessing sentence alignments. It combines precision and recall metrics together such that a perfect alignment must have all of the sure alignments and may have some possible alignments </a:t>
                      </a:r>
                      <a:endParaRPr lang="en-GB" altLang="zh-C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657448"/>
                  </a:ext>
                </a:extLst>
              </a:tr>
              <a:tr h="403861">
                <a:tc>
                  <a:txBody>
                    <a:bodyPr/>
                    <a:lstStyle/>
                    <a:p>
                      <a:pPr marL="285750" indent="-285750">
                        <a:buFont typeface="Arial" panose="020B0604020202020204" pitchFamily="34" charset="0"/>
                        <a:buChar char="•"/>
                      </a:pPr>
                      <a:r>
                        <a:rPr kumimoji="1" lang="en-US" altLang="ja-JP" sz="2000" dirty="0">
                          <a:solidFill>
                            <a:schemeClr val="tx1"/>
                          </a:solidFill>
                          <a:latin typeface="Times New Roman" panose="02020603050405020304" pitchFamily="18" charset="0"/>
                          <a:cs typeface="Times New Roman" panose="02020603050405020304" pitchFamily="18" charset="0"/>
                        </a:rPr>
                        <a:t>Optimized </a:t>
                      </a:r>
                      <a:r>
                        <a:rPr lang="en-GB" altLang="zh-CN" sz="2000" dirty="0">
                          <a:latin typeface="Times New Roman" panose="02020603050405020304" pitchFamily="18" charset="0"/>
                          <a:cs typeface="Times New Roman" panose="02020603050405020304" pitchFamily="18" charset="0"/>
                        </a:rPr>
                        <a:t>AER</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4994737"/>
                  </a:ext>
                </a:extLst>
              </a:tr>
              <a:tr h="403861">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Repeat</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7724318"/>
                  </a:ext>
                </a:extLst>
              </a:tr>
            </a:tbl>
          </a:graphicData>
        </a:graphic>
      </p:graphicFrame>
      <p:sp>
        <p:nvSpPr>
          <p:cNvPr id="7" name="テキスト ボックス 6">
            <a:extLst>
              <a:ext uri="{FF2B5EF4-FFF2-40B4-BE49-F238E27FC236}">
                <a16:creationId xmlns:a16="http://schemas.microsoft.com/office/drawing/2014/main" id="{5FBFE695-4042-4656-8124-7CBA98FDF65D}"/>
              </a:ext>
            </a:extLst>
          </p:cNvPr>
          <p:cNvSpPr txBox="1"/>
          <p:nvPr/>
        </p:nvSpPr>
        <p:spPr>
          <a:xfrm>
            <a:off x="345056" y="2290227"/>
            <a:ext cx="1415772" cy="1138773"/>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Metric</a:t>
            </a:r>
          </a:p>
          <a:p>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
        <p:nvSpPr>
          <p:cNvPr id="5" name="テキスト ボックス 7">
            <a:extLst>
              <a:ext uri="{FF2B5EF4-FFF2-40B4-BE49-F238E27FC236}">
                <a16:creationId xmlns:a16="http://schemas.microsoft.com/office/drawing/2014/main" id="{7D27600B-E8FB-47E2-B462-62CC373E880D}"/>
              </a:ext>
            </a:extLst>
          </p:cNvPr>
          <p:cNvSpPr txBox="1"/>
          <p:nvPr/>
        </p:nvSpPr>
        <p:spPr>
          <a:xfrm>
            <a:off x="345056" y="868027"/>
            <a:ext cx="2646878" cy="1138773"/>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Comparisons</a:t>
            </a:r>
          </a:p>
          <a:p>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6A6E5AD-B451-4F24-A3C4-B7F0BF176471}"/>
              </a:ext>
            </a:extLst>
          </p:cNvPr>
          <p:cNvSpPr/>
          <p:nvPr/>
        </p:nvSpPr>
        <p:spPr>
          <a:xfrm>
            <a:off x="876377" y="1547467"/>
            <a:ext cx="7441461" cy="830997"/>
          </a:xfrm>
          <a:prstGeom prst="rect">
            <a:avLst/>
          </a:prstGeom>
        </p:spPr>
        <p:txBody>
          <a:bodyPr wrap="none">
            <a:spAutoFit/>
          </a:bodyPr>
          <a:lstStyle/>
          <a:p>
            <a:pPr marL="285750" indent="-285750">
              <a:buFont typeface="Arial" panose="020B0604020202020204" pitchFamily="34" charset="0"/>
              <a:buChar char="•"/>
            </a:pPr>
            <a:r>
              <a:rPr lang="en-GB" altLang="zh-CN" sz="2400" b="1" dirty="0">
                <a:solidFill>
                  <a:schemeClr val="accent2"/>
                </a:solidFill>
                <a:latin typeface="Times New Roman" panose="02020603050405020304" pitchFamily="18" charset="0"/>
                <a:cs typeface="Times New Roman" panose="02020603050405020304" pitchFamily="18" charset="0"/>
              </a:rPr>
              <a:t>Baseline</a:t>
            </a:r>
            <a:r>
              <a:rPr lang="en-GB" altLang="zh-CN" sz="2400" dirty="0">
                <a:latin typeface="Times New Roman" panose="02020603050405020304" pitchFamily="18" charset="0"/>
                <a:cs typeface="Times New Roman" panose="02020603050405020304" pitchFamily="18" charset="0"/>
              </a:rPr>
              <a:t>: Seq2seq with attention by Luong et al. (2015) </a:t>
            </a:r>
          </a:p>
          <a:p>
            <a:pPr marL="285750" indent="-285750">
              <a:buFont typeface="Arial" panose="020B0604020202020204" pitchFamily="34" charset="0"/>
              <a:buChar char="•"/>
            </a:pPr>
            <a:r>
              <a:rPr kumimoji="1" lang="en-US" altLang="ja-JP" sz="2400" dirty="0">
                <a:latin typeface="Times New Roman" panose="02020603050405020304" pitchFamily="18" charset="0"/>
                <a:cs typeface="Times New Roman" panose="02020603050405020304" pitchFamily="18" charset="0"/>
              </a:rPr>
              <a:t>Coverage model by Tu et al. (2016)</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74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8A7940-3F66-4E22-926D-F58F791CFBAB}"/>
              </a:ext>
            </a:extLst>
          </p:cNvPr>
          <p:cNvSpPr txBox="1"/>
          <p:nvPr/>
        </p:nvSpPr>
        <p:spPr>
          <a:xfrm>
            <a:off x="1498441" y="1513118"/>
            <a:ext cx="407675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GOLD :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like</a:t>
            </a:r>
            <a:r>
              <a:rPr lang="en-US" altLang="zh-CN" dirty="0">
                <a:latin typeface="Times New Roman" panose="02020603050405020304" pitchFamily="18" charset="0"/>
                <a:cs typeface="Times New Roman" panose="02020603050405020304" pitchFamily="18" charset="0"/>
              </a:rPr>
              <a:t> apple and </a:t>
            </a:r>
            <a:r>
              <a:rPr lang="en-US" altLang="zh-CN" dirty="0">
                <a:solidFill>
                  <a:srgbClr val="FF0000"/>
                </a:solidFill>
                <a:latin typeface="Times New Roman" panose="02020603050405020304" pitchFamily="18" charset="0"/>
                <a:cs typeface="Times New Roman" panose="02020603050405020304" pitchFamily="18" charset="0"/>
              </a:rPr>
              <a:t>I     </a:t>
            </a:r>
            <a:r>
              <a:rPr lang="en-US" altLang="zh-CN" dirty="0">
                <a:latin typeface="Times New Roman" panose="02020603050405020304" pitchFamily="18" charset="0"/>
                <a:cs typeface="Times New Roman" panose="02020603050405020304" pitchFamily="18" charset="0"/>
              </a:rPr>
              <a:t> also </a:t>
            </a:r>
            <a:r>
              <a:rPr lang="en-US" altLang="zh-CN" dirty="0">
                <a:solidFill>
                  <a:schemeClr val="accent1"/>
                </a:solidFill>
                <a:latin typeface="Times New Roman" panose="02020603050405020304" pitchFamily="18" charset="0"/>
                <a:cs typeface="Times New Roman" panose="02020603050405020304" pitchFamily="18" charset="0"/>
              </a:rPr>
              <a:t>like</a:t>
            </a:r>
            <a:r>
              <a:rPr lang="en-US" altLang="zh-CN" dirty="0">
                <a:latin typeface="Times New Roman" panose="02020603050405020304" pitchFamily="18" charset="0"/>
                <a:cs typeface="Times New Roman" panose="02020603050405020304" pitchFamily="18" charset="0"/>
              </a:rPr>
              <a:t> cat.</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11D48F2-D90A-4FB7-AEDE-6DDB061FBA19}"/>
              </a:ext>
            </a:extLst>
          </p:cNvPr>
          <p:cNvSpPr txBox="1"/>
          <p:nvPr/>
        </p:nvSpPr>
        <p:spPr>
          <a:xfrm>
            <a:off x="1498441" y="1974520"/>
            <a:ext cx="455765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Output :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like</a:t>
            </a:r>
            <a:r>
              <a:rPr lang="en-US" altLang="zh-CN" dirty="0">
                <a:latin typeface="Times New Roman" panose="02020603050405020304" pitchFamily="18" charset="0"/>
                <a:cs typeface="Times New Roman" panose="02020603050405020304" pitchFamily="18" charset="0"/>
              </a:rPr>
              <a:t> and    also </a:t>
            </a:r>
            <a:r>
              <a:rPr lang="en-US" altLang="zh-CN" dirty="0">
                <a:solidFill>
                  <a:schemeClr val="accent1"/>
                </a:solidFill>
                <a:latin typeface="Times New Roman" panose="02020603050405020304" pitchFamily="18" charset="0"/>
                <a:cs typeface="Times New Roman" panose="02020603050405020304" pitchFamily="18" charset="0"/>
              </a:rPr>
              <a:t>like</a:t>
            </a:r>
            <a:r>
              <a:rPr lang="en-US" altLang="zh-CN" dirty="0">
                <a:latin typeface="Times New Roman" panose="02020603050405020304" pitchFamily="18" charset="0"/>
                <a:cs typeface="Times New Roman" panose="02020603050405020304" pitchFamily="18" charset="0"/>
              </a:rPr>
              <a:t> </a:t>
            </a:r>
            <a:r>
              <a:rPr lang="en-US" altLang="zh-CN" dirty="0" err="1">
                <a:solidFill>
                  <a:schemeClr val="accent1"/>
                </a:solidFill>
                <a:latin typeface="Times New Roman" panose="02020603050405020304" pitchFamily="18" charset="0"/>
                <a:cs typeface="Times New Roman" panose="02020603050405020304" pitchFamily="18" charset="0"/>
              </a:rPr>
              <a:t>like</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dog</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fish </a:t>
            </a:r>
            <a:r>
              <a:rPr lang="en-US" altLang="zh-CN" dirty="0" err="1">
                <a:solidFill>
                  <a:schemeClr val="accent1"/>
                </a:solidFill>
                <a:latin typeface="Times New Roman" panose="02020603050405020304" pitchFamily="18" charset="0"/>
                <a:cs typeface="Times New Roman" panose="02020603050405020304" pitchFamily="18" charset="0"/>
              </a:rPr>
              <a:t>fish</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CA9A493B-EB5C-4CC6-851A-1C1055AAF5A9}"/>
              </a:ext>
            </a:extLst>
          </p:cNvPr>
          <p:cNvGraphicFramePr>
            <a:graphicFrameLocks noGrp="1"/>
          </p:cNvGraphicFramePr>
          <p:nvPr/>
        </p:nvGraphicFramePr>
        <p:xfrm>
          <a:off x="1727313" y="3023555"/>
          <a:ext cx="8020620" cy="3431057"/>
        </p:xfrm>
        <a:graphic>
          <a:graphicData uri="http://schemas.openxmlformats.org/drawingml/2006/table">
            <a:tbl>
              <a:tblPr firstRow="1" bandRow="1">
                <a:tableStyleId>{9D7B26C5-4107-4FEC-AEDC-1716B250A1EF}</a:tableStyleId>
              </a:tblPr>
              <a:tblGrid>
                <a:gridCol w="2005155">
                  <a:extLst>
                    <a:ext uri="{9D8B030D-6E8A-4147-A177-3AD203B41FA5}">
                      <a16:colId xmlns:a16="http://schemas.microsoft.com/office/drawing/2014/main" val="1786187618"/>
                    </a:ext>
                  </a:extLst>
                </a:gridCol>
                <a:gridCol w="2005155">
                  <a:extLst>
                    <a:ext uri="{9D8B030D-6E8A-4147-A177-3AD203B41FA5}">
                      <a16:colId xmlns:a16="http://schemas.microsoft.com/office/drawing/2014/main" val="2962453424"/>
                    </a:ext>
                  </a:extLst>
                </a:gridCol>
                <a:gridCol w="2005155">
                  <a:extLst>
                    <a:ext uri="{9D8B030D-6E8A-4147-A177-3AD203B41FA5}">
                      <a16:colId xmlns:a16="http://schemas.microsoft.com/office/drawing/2014/main" val="4089310625"/>
                    </a:ext>
                  </a:extLst>
                </a:gridCol>
                <a:gridCol w="2005155">
                  <a:extLst>
                    <a:ext uri="{9D8B030D-6E8A-4147-A177-3AD203B41FA5}">
                      <a16:colId xmlns:a16="http://schemas.microsoft.com/office/drawing/2014/main" val="3209332305"/>
                    </a:ext>
                  </a:extLst>
                </a:gridCol>
              </a:tblGrid>
              <a:tr h="490151">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Output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GOLD</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Repeat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2304956"/>
                  </a:ext>
                </a:extLst>
              </a:tr>
              <a:tr h="490151">
                <a:tc>
                  <a:txBody>
                    <a:bodyPr/>
                    <a:lstStyle/>
                    <a:p>
                      <a:r>
                        <a:rPr lang="en-US" altLang="zh-CN" dirty="0">
                          <a:latin typeface="Times New Roman" panose="02020603050405020304" pitchFamily="18" charset="0"/>
                          <a:cs typeface="Times New Roman" panose="02020603050405020304" pitchFamily="18" charset="0"/>
                        </a:rPr>
                        <a:t>I</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6887923"/>
                  </a:ext>
                </a:extLst>
              </a:tr>
              <a:tr h="490151">
                <a:tc>
                  <a:txBody>
                    <a:bodyPr/>
                    <a:lstStyle/>
                    <a:p>
                      <a:r>
                        <a:rPr lang="en-US" altLang="zh-CN" dirty="0">
                          <a:latin typeface="Times New Roman" panose="02020603050405020304" pitchFamily="18" charset="0"/>
                          <a:cs typeface="Times New Roman" panose="02020603050405020304" pitchFamily="18" charset="0"/>
                        </a:rPr>
                        <a:t>like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5035170"/>
                  </a:ext>
                </a:extLst>
              </a:tr>
              <a:tr h="490151">
                <a:tc>
                  <a:txBody>
                    <a:bodyPr/>
                    <a:lstStyle/>
                    <a:p>
                      <a:r>
                        <a:rPr lang="en-US" altLang="zh-CN" dirty="0">
                          <a:latin typeface="Times New Roman" panose="02020603050405020304" pitchFamily="18" charset="0"/>
                          <a:cs typeface="Times New Roman" panose="02020603050405020304" pitchFamily="18" charset="0"/>
                        </a:rPr>
                        <a:t>dog</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110027"/>
                  </a:ext>
                </a:extLst>
              </a:tr>
              <a:tr h="490151">
                <a:tc>
                  <a:txBody>
                    <a:bodyPr/>
                    <a:lstStyle/>
                    <a:p>
                      <a:r>
                        <a:rPr lang="en-US" altLang="zh-CN" dirty="0">
                          <a:latin typeface="Times New Roman" panose="02020603050405020304" pitchFamily="18" charset="0"/>
                          <a:cs typeface="Times New Roman" panose="02020603050405020304" pitchFamily="18" charset="0"/>
                        </a:rPr>
                        <a:t>fish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8561511"/>
                  </a:ext>
                </a:extLst>
              </a:tr>
              <a:tr h="490151">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3959256"/>
                  </a:ext>
                </a:extLst>
              </a:tr>
              <a:tr h="490151">
                <a:tc>
                  <a:txBody>
                    <a:bodyPr/>
                    <a:lstStyle/>
                    <a:p>
                      <a:r>
                        <a:rPr lang="en-US" altLang="zh-CN" dirty="0">
                          <a:latin typeface="Times New Roman" panose="02020603050405020304" pitchFamily="18" charset="0"/>
                          <a:cs typeface="Times New Roman" panose="02020603050405020304" pitchFamily="18" charset="0"/>
                        </a:rPr>
                        <a:t>SUM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2429473"/>
                  </a:ext>
                </a:extLst>
              </a:tr>
            </a:tbl>
          </a:graphicData>
        </a:graphic>
      </p:graphicFrame>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F786A59-85F1-4B4A-BEE7-73E3780FDA9A}"/>
                  </a:ext>
                </a:extLst>
              </p:cNvPr>
              <p:cNvSpPr txBox="1"/>
              <p:nvPr/>
            </p:nvSpPr>
            <p:spPr>
              <a:xfrm>
                <a:off x="345056" y="2437802"/>
                <a:ext cx="10785132"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solidFill>
                          <a:latin typeface="Cambria Math" panose="02040503050406030204" pitchFamily="18" charset="0"/>
                        </a:rPr>
                        <m:t>𝑹𝒆𝒑𝒆𝒂𝒕</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𝑤𝑜𝑟𝑑</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𝑐𝑜𝑢𝑛𝑡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𝑜𝑢𝑡𝑝𝑢𝑡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𝑤𝑜𝑟𝑑</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𝑐𝑜𝑢𝑛𝑡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𝑔𝑜𝑙𝑑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𝑤𝑜𝑟𝑑</m:t>
                                  </m:r>
                                </m:e>
                              </m:d>
                            </m:e>
                          </m:d>
                          <m:r>
                            <a:rPr lang="en-US" altLang="zh-CN" b="0" i="1" smtClean="0">
                              <a:latin typeface="Cambria Math" panose="02040503050406030204" pitchFamily="18" charset="0"/>
                            </a:rPr>
                            <m:t>, 0</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𝑤h𝑒𝑛</m:t>
                      </m:r>
                      <m:r>
                        <a:rPr lang="en-US" altLang="zh-CN" b="0" i="1" smtClean="0">
                          <a:latin typeface="Cambria Math" panose="02040503050406030204" pitchFamily="18" charset="0"/>
                        </a:rPr>
                        <m:t> </m:t>
                      </m:r>
                      <m:r>
                        <a:rPr lang="en-US" altLang="zh-CN" i="1">
                          <a:latin typeface="Cambria Math" panose="02040503050406030204" pitchFamily="18" charset="0"/>
                        </a:rPr>
                        <m:t>𝑐𝑜𝑢𝑛𝑡</m:t>
                      </m:r>
                      <m:d>
                        <m:dPr>
                          <m:ctrlPr>
                            <a:rPr lang="en-US" altLang="zh-CN" i="1">
                              <a:latin typeface="Cambria Math" panose="02040503050406030204" pitchFamily="18" charset="0"/>
                            </a:rPr>
                          </m:ctrlPr>
                        </m:dPr>
                        <m:e>
                          <m:r>
                            <a:rPr lang="en-US" altLang="zh-CN" i="1">
                              <a:latin typeface="Cambria Math" panose="02040503050406030204" pitchFamily="18" charset="0"/>
                            </a:rPr>
                            <m:t>𝑜𝑢𝑡𝑝𝑢𝑡</m:t>
                          </m:r>
                          <m:d>
                            <m:dPr>
                              <m:ctrlPr>
                                <a:rPr lang="en-US" altLang="zh-CN" i="1">
                                  <a:latin typeface="Cambria Math" panose="02040503050406030204" pitchFamily="18" charset="0"/>
                                </a:rPr>
                              </m:ctrlPr>
                            </m:dPr>
                            <m:e>
                              <m:r>
                                <a:rPr lang="en-US" altLang="zh-CN" i="1">
                                  <a:latin typeface="Cambria Math" panose="02040503050406030204" pitchFamily="18" charset="0"/>
                                </a:rPr>
                                <m:t>𝑤𝑜𝑟𝑑</m:t>
                              </m:r>
                            </m:e>
                          </m:d>
                        </m:e>
                      </m:d>
                      <m:r>
                        <a:rPr lang="en-US" altLang="zh-CN" b="0" i="1" smtClean="0">
                          <a:latin typeface="Cambria Math" panose="02040503050406030204" pitchFamily="18" charset="0"/>
                        </a:rPr>
                        <m:t>&gt;1</m:t>
                      </m:r>
                    </m:oMath>
                  </m:oMathPara>
                </a14:m>
                <a:endParaRPr lang="zh-CN" altLang="en-US" dirty="0"/>
              </a:p>
            </p:txBody>
          </p:sp>
        </mc:Choice>
        <mc:Fallback xmlns="">
          <p:sp>
            <p:nvSpPr>
              <p:cNvPr id="7" name="文本框 6">
                <a:extLst>
                  <a:ext uri="{FF2B5EF4-FFF2-40B4-BE49-F238E27FC236}">
                    <a16:creationId xmlns:a16="http://schemas.microsoft.com/office/drawing/2014/main" id="{3F786A59-85F1-4B4A-BEE7-73E3780FDA9A}"/>
                  </a:ext>
                </a:extLst>
              </p:cNvPr>
              <p:cNvSpPr txBox="1">
                <a:spLocks noRot="1" noChangeAspect="1" noMove="1" noResize="1" noEditPoints="1" noAdjustHandles="1" noChangeArrowheads="1" noChangeShapeType="1" noTextEdit="1"/>
              </p:cNvSpPr>
              <p:nvPr/>
            </p:nvSpPr>
            <p:spPr>
              <a:xfrm>
                <a:off x="345056" y="2437802"/>
                <a:ext cx="10785132" cy="312650"/>
              </a:xfrm>
              <a:prstGeom prst="rect">
                <a:avLst/>
              </a:prstGeom>
              <a:blipFill>
                <a:blip r:embed="rId3"/>
                <a:stretch>
                  <a:fillRect b="-27451"/>
                </a:stretch>
              </a:blipFill>
            </p:spPr>
            <p:txBody>
              <a:bodyPr/>
              <a:lstStyle/>
              <a:p>
                <a:r>
                  <a:rPr lang="en-US">
                    <a:noFill/>
                  </a:rPr>
                  <a:t> </a:t>
                </a:r>
              </a:p>
            </p:txBody>
          </p:sp>
        </mc:Fallback>
      </mc:AlternateContent>
      <p:sp>
        <p:nvSpPr>
          <p:cNvPr id="9" name="标题 1">
            <a:extLst>
              <a:ext uri="{FF2B5EF4-FFF2-40B4-BE49-F238E27FC236}">
                <a16:creationId xmlns:a16="http://schemas.microsoft.com/office/drawing/2014/main" id="{ECC12DA9-20D8-4D9F-9D92-0228A0633B7E}"/>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sp>
        <p:nvSpPr>
          <p:cNvPr id="8" name="テキスト ボックス 7">
            <a:extLst>
              <a:ext uri="{FF2B5EF4-FFF2-40B4-BE49-F238E27FC236}">
                <a16:creationId xmlns:a16="http://schemas.microsoft.com/office/drawing/2014/main" id="{D35C7B8A-4333-433B-9419-0D61D1AA1441}"/>
              </a:ext>
            </a:extLst>
          </p:cNvPr>
          <p:cNvSpPr txBox="1"/>
          <p:nvPr/>
        </p:nvSpPr>
        <p:spPr>
          <a:xfrm>
            <a:off x="345056" y="868027"/>
            <a:ext cx="1415772" cy="1138773"/>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Metric</a:t>
            </a:r>
          </a:p>
          <a:p>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69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16AEDE1-A60D-4BE6-B8A9-BEEB51A79CC2}"/>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graphicFrame>
        <p:nvGraphicFramePr>
          <p:cNvPr id="5" name="表格 2">
            <a:extLst>
              <a:ext uri="{FF2B5EF4-FFF2-40B4-BE49-F238E27FC236}">
                <a16:creationId xmlns:a16="http://schemas.microsoft.com/office/drawing/2014/main" id="{29CC439C-D3B9-440F-A995-2E3E2FB7E2B2}"/>
              </a:ext>
            </a:extLst>
          </p:cNvPr>
          <p:cNvGraphicFramePr>
            <a:graphicFrameLocks noGrp="1"/>
          </p:cNvGraphicFramePr>
          <p:nvPr>
            <p:extLst>
              <p:ext uri="{D42A27DB-BD31-4B8C-83A1-F6EECF244321}">
                <p14:modId xmlns:p14="http://schemas.microsoft.com/office/powerpoint/2010/main" val="37940515"/>
              </p:ext>
            </p:extLst>
          </p:nvPr>
        </p:nvGraphicFramePr>
        <p:xfrm>
          <a:off x="410794" y="1962603"/>
          <a:ext cx="11370411" cy="2560320"/>
        </p:xfrm>
        <a:graphic>
          <a:graphicData uri="http://schemas.openxmlformats.org/drawingml/2006/table">
            <a:tbl>
              <a:tblPr firstRow="1" bandRow="1">
                <a:tableStyleId>{5C22544A-7EE6-4342-B048-85BDC9FD1C3A}</a:tableStyleId>
              </a:tblPr>
              <a:tblGrid>
                <a:gridCol w="1703089">
                  <a:extLst>
                    <a:ext uri="{9D8B030D-6E8A-4147-A177-3AD203B41FA5}">
                      <a16:colId xmlns:a16="http://schemas.microsoft.com/office/drawing/2014/main" val="2694462110"/>
                    </a:ext>
                  </a:extLst>
                </a:gridCol>
                <a:gridCol w="1548261">
                  <a:extLst>
                    <a:ext uri="{9D8B030D-6E8A-4147-A177-3AD203B41FA5}">
                      <a16:colId xmlns:a16="http://schemas.microsoft.com/office/drawing/2014/main" val="789244083"/>
                    </a:ext>
                  </a:extLst>
                </a:gridCol>
                <a:gridCol w="1703088">
                  <a:extLst>
                    <a:ext uri="{9D8B030D-6E8A-4147-A177-3AD203B41FA5}">
                      <a16:colId xmlns:a16="http://schemas.microsoft.com/office/drawing/2014/main" val="3238164722"/>
                    </a:ext>
                  </a:extLst>
                </a:gridCol>
                <a:gridCol w="1512302">
                  <a:extLst>
                    <a:ext uri="{9D8B030D-6E8A-4147-A177-3AD203B41FA5}">
                      <a16:colId xmlns:a16="http://schemas.microsoft.com/office/drawing/2014/main" val="64981462"/>
                    </a:ext>
                  </a:extLst>
                </a:gridCol>
                <a:gridCol w="1008355">
                  <a:extLst>
                    <a:ext uri="{9D8B030D-6E8A-4147-A177-3AD203B41FA5}">
                      <a16:colId xmlns:a16="http://schemas.microsoft.com/office/drawing/2014/main" val="2928344673"/>
                    </a:ext>
                  </a:extLst>
                </a:gridCol>
                <a:gridCol w="973829">
                  <a:extLst>
                    <a:ext uri="{9D8B030D-6E8A-4147-A177-3AD203B41FA5}">
                      <a16:colId xmlns:a16="http://schemas.microsoft.com/office/drawing/2014/main" val="3772562036"/>
                    </a:ext>
                  </a:extLst>
                </a:gridCol>
                <a:gridCol w="973829">
                  <a:extLst>
                    <a:ext uri="{9D8B030D-6E8A-4147-A177-3AD203B41FA5}">
                      <a16:colId xmlns:a16="http://schemas.microsoft.com/office/drawing/2014/main" val="2580967927"/>
                    </a:ext>
                  </a:extLst>
                </a:gridCol>
                <a:gridCol w="973829">
                  <a:extLst>
                    <a:ext uri="{9D8B030D-6E8A-4147-A177-3AD203B41FA5}">
                      <a16:colId xmlns:a16="http://schemas.microsoft.com/office/drawing/2014/main" val="1249257970"/>
                    </a:ext>
                  </a:extLst>
                </a:gridCol>
                <a:gridCol w="973829">
                  <a:extLst>
                    <a:ext uri="{9D8B030D-6E8A-4147-A177-3AD203B41FA5}">
                      <a16:colId xmlns:a16="http://schemas.microsoft.com/office/drawing/2014/main" val="1047102904"/>
                    </a:ext>
                  </a:extLst>
                </a:gridCol>
              </a:tblGrid>
              <a:tr h="343499">
                <a:tc rowSpan="2">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Method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Times New Roman" panose="02020603050405020304" pitchFamily="18" charset="0"/>
                          <a:ea typeface="+mn-ea"/>
                          <a:cs typeface="Times New Roman" panose="02020603050405020304" pitchFamily="18" charset="0"/>
                        </a:rPr>
                        <a:t>Japanese-English Test data</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oFill/>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extLst>
                  <a:ext uri="{0D108BD9-81ED-4DB2-BD59-A6C34878D82A}">
                    <a16:rowId xmlns:a16="http://schemas.microsoft.com/office/drawing/2014/main" val="3979268612"/>
                  </a:ext>
                </a:extLst>
              </a:tr>
              <a:tr h="343499">
                <a:tc vMerge="1">
                  <a:txBody>
                    <a:bodyPr/>
                    <a:lstStyle/>
                    <a:p>
                      <a:endParaRPr lang="zh-CN" altLang="en-US" sz="1600" dirty="0">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Times New Roman" panose="02020603050405020304" pitchFamily="18" charset="0"/>
                          <a:cs typeface="Times New Roman" panose="02020603050405020304" pitchFamily="18" charset="0"/>
                        </a:rPr>
                        <a:t>Words(ratio)</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800" b="1" dirty="0">
                          <a:solidFill>
                            <a:schemeClr val="tx1"/>
                          </a:solidFill>
                          <a:latin typeface="Times New Roman" panose="02020603050405020304" pitchFamily="18" charset="0"/>
                          <a:cs typeface="Times New Roman" panose="02020603050405020304" pitchFamily="18" charset="0"/>
                        </a:rPr>
                        <a:t>Repeat(rate)</a:t>
                      </a:r>
                      <a:endParaRPr lang="en-US" dirty="0"/>
                    </a:p>
                  </a:txBody>
                  <a:tcPr>
                    <a:lnB w="12700" cap="flat" cmpd="sng" algn="ctr">
                      <a:solidFill>
                        <a:schemeClr val="tx1"/>
                      </a:solidFill>
                      <a:prstDash val="solid"/>
                      <a:round/>
                      <a:headEnd type="none" w="med" len="med"/>
                      <a:tailEnd type="none" w="med" len="med"/>
                    </a:lnB>
                    <a:noFill/>
                  </a:tcPr>
                </a:tc>
                <a:tc>
                  <a:txBody>
                    <a:bodyPr/>
                    <a:lstStyle/>
                    <a:p>
                      <a:r>
                        <a:rPr lang="en-US" altLang="zh-CN" sz="1800" b="1">
                          <a:solidFill>
                            <a:schemeClr val="tx1"/>
                          </a:solidFill>
                          <a:latin typeface="Times New Roman" panose="02020603050405020304" pitchFamily="18" charset="0"/>
                          <a:cs typeface="Times New Roman" panose="02020603050405020304" pitchFamily="18" charset="0"/>
                        </a:rPr>
                        <a:t>Multi-BLEU</a:t>
                      </a:r>
                      <a:endParaRPr lang="en-US" dirty="0"/>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Meteor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431500"/>
                  </a:ext>
                </a:extLst>
              </a:tr>
              <a:tr h="343499">
                <a:tc>
                  <a:txBody>
                    <a:bodyPr/>
                    <a:lstStyle/>
                    <a:p>
                      <a:r>
                        <a:rPr lang="en-US" altLang="zh-CN" sz="1800" dirty="0">
                          <a:latin typeface="Times New Roman" panose="02020603050405020304" pitchFamily="18" charset="0"/>
                          <a:cs typeface="Times New Roman" panose="02020603050405020304" pitchFamily="18" charset="0"/>
                        </a:rPr>
                        <a:t>Gold</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latin typeface="Times New Roman" panose="02020603050405020304" pitchFamily="18" charset="0"/>
                          <a:cs typeface="Times New Roman" panose="02020603050405020304" pitchFamily="18" charset="0"/>
                        </a:rPr>
                        <a:t>26734(1.000)</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a:latin typeface="Times New Roman" panose="02020603050405020304" pitchFamily="18" charset="0"/>
                          <a:cs typeface="Times New Roman" panose="02020603050405020304" pitchFamily="18" charset="0"/>
                        </a:rPr>
                        <a:t>-</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687941"/>
                  </a:ext>
                </a:extLst>
              </a:tr>
              <a:tr h="343499">
                <a:tc>
                  <a:txBody>
                    <a:bodyPr/>
                    <a:lstStyle/>
                    <a:p>
                      <a:r>
                        <a:rPr lang="en-US" altLang="zh-CN" sz="1800" dirty="0">
                          <a:latin typeface="Times New Roman" panose="02020603050405020304" pitchFamily="18" charset="0"/>
                          <a:cs typeface="Times New Roman" panose="02020603050405020304" pitchFamily="18" charset="0"/>
                        </a:rPr>
                        <a:t>Baseline </a:t>
                      </a:r>
                      <a:r>
                        <a:rPr lang="en-US" altLang="ja-JP" sz="1800" dirty="0">
                          <a:latin typeface="Times New Roman" panose="02020603050405020304" pitchFamily="18" charset="0"/>
                          <a:cs typeface="Times New Roman" panose="02020603050405020304" pitchFamily="18" charset="0"/>
                        </a:rPr>
                        <a:t>[2] </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30578</a:t>
                      </a:r>
                      <a:r>
                        <a:rPr lang="en-US" altLang="zh-CN" sz="1800" dirty="0">
                          <a:latin typeface="Times New Roman" panose="02020603050405020304" pitchFamily="18" charset="0"/>
                          <a:cs typeface="Times New Roman" panose="02020603050405020304" pitchFamily="18" charset="0"/>
                        </a:rPr>
                        <a:t>(1.144)</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17575(0.5748)</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r" defTabSz="914400" rtl="0" eaLnBrk="1" latinLnBrk="0" hangingPunct="1"/>
                      <a:r>
                        <a:rPr lang="en-US" altLang="zh-CN" sz="1800" b="0">
                          <a:latin typeface="Times New Roman" panose="02020603050405020304" pitchFamily="18" charset="0"/>
                          <a:cs typeface="Times New Roman" panose="02020603050405020304" pitchFamily="18" charset="0"/>
                        </a:rPr>
                        <a:t>10.37</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30.0</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13.3</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7.1</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4.1</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14.76</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815227470"/>
                  </a:ext>
                </a:extLst>
              </a:tr>
              <a:tr h="34349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aseline="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zh-CN" altLang="en-US" sz="18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30058</a:t>
                      </a:r>
                      <a:r>
                        <a:rPr lang="en-US" altLang="zh-CN" sz="1800" dirty="0">
                          <a:latin typeface="Times New Roman" panose="02020603050405020304" pitchFamily="18" charset="0"/>
                          <a:cs typeface="Times New Roman" panose="02020603050405020304" pitchFamily="18" charset="0"/>
                        </a:rPr>
                        <a:t>(1.123)</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16932(0.5633)</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b="0">
                          <a:latin typeface="Times New Roman" panose="02020603050405020304" pitchFamily="18" charset="0"/>
                          <a:cs typeface="Times New Roman" panose="02020603050405020304" pitchFamily="18" charset="0"/>
                        </a:rPr>
                        <a:t>11.51</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31.2</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14.4</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8.0</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4.9</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15.38</a:t>
                      </a:r>
                      <a:endParaRPr lang="zh-CN" altLang="en-US"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106866"/>
                  </a:ext>
                </a:extLst>
              </a:tr>
              <a:tr h="343499">
                <a:tc>
                  <a:txBody>
                    <a:bodyPr/>
                    <a:lstStyle/>
                    <a:p>
                      <a:r>
                        <a:rPr lang="en-US" altLang="zh-CN" sz="1800" dirty="0">
                          <a:latin typeface="Times New Roman" panose="02020603050405020304" pitchFamily="18" charset="0"/>
                          <a:cs typeface="Times New Roman" panose="02020603050405020304" pitchFamily="18" charset="0"/>
                        </a:rPr>
                        <a:t>Coverage</a:t>
                      </a:r>
                      <a:r>
                        <a:rPr lang="en-US" altLang="ja-JP" sz="1800" dirty="0">
                          <a:latin typeface="Times New Roman" panose="02020603050405020304" pitchFamily="18" charset="0"/>
                          <a:cs typeface="Times New Roman" panose="02020603050405020304" pitchFamily="18" charset="0"/>
                        </a:rPr>
                        <a:t> [3] </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24024(0.899)</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6065(0.2525)</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r" defTabSz="914400" rtl="0" eaLnBrk="1" latinLnBrk="0" hangingPunct="1"/>
                      <a:r>
                        <a:rPr lang="en-US" altLang="zh-CN" sz="1800" b="1">
                          <a:solidFill>
                            <a:srgbClr val="FF0000"/>
                          </a:solidFill>
                          <a:latin typeface="Times New Roman" panose="02020603050405020304" pitchFamily="18" charset="0"/>
                          <a:cs typeface="Times New Roman" panose="02020603050405020304" pitchFamily="18" charset="0"/>
                        </a:rPr>
                        <a:t>18.06</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52.9</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25.7</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i="0" dirty="0">
                          <a:latin typeface="Times New Roman" panose="02020603050405020304" pitchFamily="18" charset="0"/>
                          <a:cs typeface="Times New Roman" panose="02020603050405020304" pitchFamily="18" charset="0"/>
                        </a:rPr>
                        <a:t>14.3</a:t>
                      </a:r>
                      <a:endParaRPr lang="zh-CN" altLang="en-US" sz="1800" b="0" i="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8.6</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21.68</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81234113"/>
                  </a:ext>
                </a:extLst>
              </a:tr>
              <a:tr h="34349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aseline="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zh-CN" altLang="en-US" sz="18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23648(0.885)</a:t>
                      </a:r>
                      <a:endParaRPr lang="zh-CN" altLang="en-US" sz="1800" b="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r"/>
                      <a:r>
                        <a:rPr lang="en-US" altLang="zh-CN" sz="1800" b="1" kern="1200" dirty="0">
                          <a:solidFill>
                            <a:srgbClr val="FF0000"/>
                          </a:solidFill>
                          <a:latin typeface="Times New Roman" panose="02020603050405020304" pitchFamily="18" charset="0"/>
                          <a:ea typeface="+mn-ea"/>
                          <a:cs typeface="Times New Roman" panose="02020603050405020304" pitchFamily="18" charset="0"/>
                        </a:rPr>
                        <a:t>5511(0.2330)</a:t>
                      </a:r>
                      <a:endParaRPr lang="zh-CN" altLang="en-US" sz="1800" b="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algn="r" defTabSz="914400" rtl="0" eaLnBrk="1" latinLnBrk="0" hangingPunct="1"/>
                      <a:r>
                        <a:rPr lang="en-US" altLang="zh-CN" sz="1800" b="0" dirty="0">
                          <a:latin typeface="Times New Roman" panose="02020603050405020304" pitchFamily="18" charset="0"/>
                          <a:cs typeface="Times New Roman" panose="02020603050405020304" pitchFamily="18" charset="0"/>
                        </a:rPr>
                        <a:t>17.85</a:t>
                      </a:r>
                      <a:endParaRPr lang="zh-CN" alt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53.8</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26.0</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14.4</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8.5</a:t>
                      </a:r>
                      <a:endParaRPr lang="zh-CN" altLang="en-US" sz="1800" b="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21.83</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295937408"/>
                  </a:ext>
                </a:extLst>
              </a:tr>
            </a:tbl>
          </a:graphicData>
        </a:graphic>
      </p:graphicFrame>
      <p:sp>
        <p:nvSpPr>
          <p:cNvPr id="7" name="テキスト ボックス 6">
            <a:extLst>
              <a:ext uri="{FF2B5EF4-FFF2-40B4-BE49-F238E27FC236}">
                <a16:creationId xmlns:a16="http://schemas.microsoft.com/office/drawing/2014/main" id="{C92F0D59-5A52-4AD8-90D0-BEF374EA962B}"/>
              </a:ext>
            </a:extLst>
          </p:cNvPr>
          <p:cNvSpPr txBox="1"/>
          <p:nvPr/>
        </p:nvSpPr>
        <p:spPr>
          <a:xfrm>
            <a:off x="613043" y="924387"/>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90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B2EF-F6B9-4C91-97DD-AD90A04D6940}"/>
              </a:ext>
            </a:extLst>
          </p:cNvPr>
          <p:cNvSpPr>
            <a:spLocks noGrp="1"/>
          </p:cNvSpPr>
          <p:nvPr>
            <p:ph type="title"/>
          </p:nvPr>
        </p:nvSpPr>
        <p:spPr/>
        <p:txBody>
          <a:bodyPr/>
          <a:lstStyle/>
          <a:p>
            <a:r>
              <a:rPr lang="en-US" altLang="zh-CN" sz="3600" dirty="0"/>
              <a:t>Outline</a:t>
            </a:r>
            <a:endParaRPr lang="zh-CN" altLang="en-US" sz="3600" dirty="0"/>
          </a:p>
        </p:txBody>
      </p:sp>
      <p:sp>
        <p:nvSpPr>
          <p:cNvPr id="6" name="内容占位符 2">
            <a:extLst>
              <a:ext uri="{FF2B5EF4-FFF2-40B4-BE49-F238E27FC236}">
                <a16:creationId xmlns:a16="http://schemas.microsoft.com/office/drawing/2014/main" id="{73D06A65-7945-4221-A774-0B9795D8D223}"/>
              </a:ext>
            </a:extLst>
          </p:cNvPr>
          <p:cNvSpPr txBox="1">
            <a:spLocks/>
          </p:cNvSpPr>
          <p:nvPr/>
        </p:nvSpPr>
        <p:spPr>
          <a:xfrm>
            <a:off x="710794" y="1042117"/>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Background</a:t>
            </a:r>
            <a:r>
              <a:rPr lang="en-US" altLang="ja-JP" dirty="0">
                <a:solidFill>
                  <a:schemeClr val="accent2"/>
                </a:solidFill>
              </a:rPr>
              <a:t> </a:t>
            </a:r>
          </a:p>
        </p:txBody>
      </p:sp>
      <p:sp>
        <p:nvSpPr>
          <p:cNvPr id="7" name="内容占位符 2">
            <a:extLst>
              <a:ext uri="{FF2B5EF4-FFF2-40B4-BE49-F238E27FC236}">
                <a16:creationId xmlns:a16="http://schemas.microsoft.com/office/drawing/2014/main" id="{DA80BC47-EF1B-40B7-8C4F-96E5BED4449A}"/>
              </a:ext>
            </a:extLst>
          </p:cNvPr>
          <p:cNvSpPr txBox="1">
            <a:spLocks/>
          </p:cNvSpPr>
          <p:nvPr/>
        </p:nvSpPr>
        <p:spPr>
          <a:xfrm>
            <a:off x="710794" y="1551568"/>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solidFill>
                  <a:prstClr val="black"/>
                </a:solidFill>
              </a:rPr>
              <a:t>Related Research</a:t>
            </a:r>
          </a:p>
          <a:p>
            <a:endParaRPr lang="en-US" altLang="ja-JP" dirty="0">
              <a:solidFill>
                <a:schemeClr val="accent2"/>
              </a:solidFill>
            </a:endParaRPr>
          </a:p>
        </p:txBody>
      </p:sp>
      <p:sp>
        <p:nvSpPr>
          <p:cNvPr id="8" name="内容占位符 2">
            <a:extLst>
              <a:ext uri="{FF2B5EF4-FFF2-40B4-BE49-F238E27FC236}">
                <a16:creationId xmlns:a16="http://schemas.microsoft.com/office/drawing/2014/main" id="{85A15E38-A742-402C-9ECB-79ECF87B4290}"/>
              </a:ext>
            </a:extLst>
          </p:cNvPr>
          <p:cNvSpPr txBox="1">
            <a:spLocks/>
          </p:cNvSpPr>
          <p:nvPr/>
        </p:nvSpPr>
        <p:spPr>
          <a:xfrm>
            <a:off x="710794" y="2061019"/>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Proposed Method</a:t>
            </a:r>
            <a:endParaRPr lang="en-US" altLang="ja-JP" dirty="0">
              <a:solidFill>
                <a:schemeClr val="accent2"/>
              </a:solidFill>
            </a:endParaRPr>
          </a:p>
        </p:txBody>
      </p:sp>
      <p:sp>
        <p:nvSpPr>
          <p:cNvPr id="9" name="内容占位符 2">
            <a:extLst>
              <a:ext uri="{FF2B5EF4-FFF2-40B4-BE49-F238E27FC236}">
                <a16:creationId xmlns:a16="http://schemas.microsoft.com/office/drawing/2014/main" id="{53F7EE02-4E2F-42A1-938A-B1EFB1CF8224}"/>
              </a:ext>
            </a:extLst>
          </p:cNvPr>
          <p:cNvSpPr txBox="1">
            <a:spLocks/>
          </p:cNvSpPr>
          <p:nvPr/>
        </p:nvSpPr>
        <p:spPr>
          <a:xfrm>
            <a:off x="710794" y="2570470"/>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Experiment</a:t>
            </a:r>
            <a:r>
              <a:rPr lang="en-US" altLang="ja-JP" dirty="0">
                <a:solidFill>
                  <a:schemeClr val="accent2"/>
                </a:solidFill>
              </a:rPr>
              <a:t> </a:t>
            </a:r>
          </a:p>
        </p:txBody>
      </p:sp>
      <p:sp>
        <p:nvSpPr>
          <p:cNvPr id="10" name="内容占位符 2">
            <a:extLst>
              <a:ext uri="{FF2B5EF4-FFF2-40B4-BE49-F238E27FC236}">
                <a16:creationId xmlns:a16="http://schemas.microsoft.com/office/drawing/2014/main" id="{0372E102-2B43-4E67-B33C-56B26F9D1B06}"/>
              </a:ext>
            </a:extLst>
          </p:cNvPr>
          <p:cNvSpPr txBox="1">
            <a:spLocks/>
          </p:cNvSpPr>
          <p:nvPr/>
        </p:nvSpPr>
        <p:spPr>
          <a:xfrm>
            <a:off x="710794" y="3055882"/>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Conclusion</a:t>
            </a:r>
            <a:endParaRPr lang="en-US" altLang="ja-JP" dirty="0">
              <a:solidFill>
                <a:schemeClr val="accent2"/>
              </a:solidFill>
            </a:endParaRPr>
          </a:p>
        </p:txBody>
      </p:sp>
    </p:spTree>
    <p:extLst>
      <p:ext uri="{BB962C8B-B14F-4D97-AF65-F5344CB8AC3E}">
        <p14:creationId xmlns:p14="http://schemas.microsoft.com/office/powerpoint/2010/main" val="8621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4526EC6-5176-4104-AD72-1D3EC9B041A9}"/>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graphicFrame>
        <p:nvGraphicFramePr>
          <p:cNvPr id="2" name="表 1">
            <a:extLst>
              <a:ext uri="{FF2B5EF4-FFF2-40B4-BE49-F238E27FC236}">
                <a16:creationId xmlns:a16="http://schemas.microsoft.com/office/drawing/2014/main" id="{F147DA2D-28F0-46E5-A99B-17C062680280}"/>
              </a:ext>
            </a:extLst>
          </p:cNvPr>
          <p:cNvGraphicFramePr>
            <a:graphicFrameLocks noGrp="1"/>
          </p:cNvGraphicFramePr>
          <p:nvPr>
            <p:extLst>
              <p:ext uri="{D42A27DB-BD31-4B8C-83A1-F6EECF244321}">
                <p14:modId xmlns:p14="http://schemas.microsoft.com/office/powerpoint/2010/main" val="3141353782"/>
              </p:ext>
            </p:extLst>
          </p:nvPr>
        </p:nvGraphicFramePr>
        <p:xfrm>
          <a:off x="1128829" y="1902250"/>
          <a:ext cx="10627744" cy="3851747"/>
        </p:xfrm>
        <a:graphic>
          <a:graphicData uri="http://schemas.openxmlformats.org/drawingml/2006/table">
            <a:tbl>
              <a:tblPr firstRow="1" bandRow="1">
                <a:tableStyleId>{5C22544A-7EE6-4342-B048-85BDC9FD1C3A}</a:tableStyleId>
              </a:tblPr>
              <a:tblGrid>
                <a:gridCol w="1576216">
                  <a:extLst>
                    <a:ext uri="{9D8B030D-6E8A-4147-A177-3AD203B41FA5}">
                      <a16:colId xmlns:a16="http://schemas.microsoft.com/office/drawing/2014/main" val="2411481353"/>
                    </a:ext>
                  </a:extLst>
                </a:gridCol>
                <a:gridCol w="9051528">
                  <a:extLst>
                    <a:ext uri="{9D8B030D-6E8A-4147-A177-3AD203B41FA5}">
                      <a16:colId xmlns:a16="http://schemas.microsoft.com/office/drawing/2014/main" val="3328183668"/>
                    </a:ext>
                  </a:extLst>
                </a:gridCol>
              </a:tblGrid>
              <a:tr h="639069">
                <a:tc>
                  <a:txBody>
                    <a:bodyPr/>
                    <a:lstStyle/>
                    <a:p>
                      <a:pPr algn="l"/>
                      <a:r>
                        <a:rPr lang="en-GB" altLang="zh-CN" sz="2400" dirty="0">
                          <a:solidFill>
                            <a:schemeClr val="accent1"/>
                          </a:solidFill>
                          <a:latin typeface="Adobe Devanagari" panose="02040503050201020203" pitchFamily="18" charset="0"/>
                          <a:cs typeface="Adobe Devanagari" panose="02040503050201020203" pitchFamily="18" charset="0"/>
                        </a:rPr>
                        <a:t>Input</a:t>
                      </a:r>
                      <a:endParaRPr kumimoji="1" lang="ja-JP" altLang="en-US" sz="2400" dirty="0">
                        <a:solidFill>
                          <a:schemeClr val="accent1"/>
                        </a:solidFill>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solidFill>
                            <a:schemeClr val="accent1"/>
                          </a:solidFill>
                          <a:latin typeface="Adobe Devanagari" panose="02040503050201020203" pitchFamily="18" charset="0"/>
                          <a:cs typeface="Adobe Devanagari" panose="02040503050201020203" pitchFamily="18" charset="0"/>
                        </a:rPr>
                        <a:t>最初に</a:t>
                      </a:r>
                      <a:r>
                        <a:rPr lang="ja-JP" altLang="en-US" sz="2400" dirty="0">
                          <a:solidFill>
                            <a:schemeClr val="accent6"/>
                          </a:solidFill>
                          <a:latin typeface="Adobe Devanagari" panose="02040503050201020203" pitchFamily="18" charset="0"/>
                          <a:cs typeface="Adobe Devanagari" panose="02040503050201020203" pitchFamily="18" charset="0"/>
                        </a:rPr>
                        <a:t>モウソウチク</a:t>
                      </a:r>
                      <a:r>
                        <a:rPr lang="en-US" altLang="ja-JP" sz="2400" dirty="0">
                          <a:solidFill>
                            <a:schemeClr val="accent6"/>
                          </a:solidFill>
                          <a:latin typeface="Adobe Devanagari" panose="02040503050201020203" pitchFamily="18" charset="0"/>
                          <a:cs typeface="Adobe Devanagari" panose="02040503050201020203" pitchFamily="18" charset="0"/>
                        </a:rPr>
                        <a:t>(</a:t>
                      </a:r>
                      <a:r>
                        <a:rPr lang="ja-JP" altLang="en-US" sz="2400" dirty="0">
                          <a:solidFill>
                            <a:schemeClr val="accent6"/>
                          </a:solidFill>
                          <a:latin typeface="Adobe Devanagari" panose="02040503050201020203" pitchFamily="18" charset="0"/>
                          <a:cs typeface="Adobe Devanagari" panose="02040503050201020203" pitchFamily="18" charset="0"/>
                        </a:rPr>
                        <a:t>孟宗竹</a:t>
                      </a:r>
                      <a:r>
                        <a:rPr lang="en-US" altLang="ja-JP" sz="2400" dirty="0">
                          <a:solidFill>
                            <a:schemeClr val="accent6"/>
                          </a:solidFill>
                          <a:latin typeface="Adobe Devanagari" panose="02040503050201020203" pitchFamily="18" charset="0"/>
                          <a:cs typeface="Adobe Devanagari" panose="02040503050201020203" pitchFamily="18" charset="0"/>
                        </a:rPr>
                        <a:t>)</a:t>
                      </a:r>
                      <a:r>
                        <a:rPr lang="ja-JP" altLang="en-US" sz="2400" dirty="0">
                          <a:solidFill>
                            <a:schemeClr val="accent1"/>
                          </a:solidFill>
                          <a:latin typeface="Adobe Devanagari" panose="02040503050201020203" pitchFamily="18" charset="0"/>
                          <a:cs typeface="Adobe Devanagari" panose="02040503050201020203" pitchFamily="18" charset="0"/>
                        </a:rPr>
                        <a:t>を持ち帰ったとする説もある。</a:t>
                      </a:r>
                    </a:p>
                  </a:txBody>
                  <a:tcPr>
                    <a:solidFill>
                      <a:schemeClr val="bg1"/>
                    </a:solidFill>
                  </a:tcPr>
                </a:tc>
                <a:extLst>
                  <a:ext uri="{0D108BD9-81ED-4DB2-BD59-A6C34878D82A}">
                    <a16:rowId xmlns:a16="http://schemas.microsoft.com/office/drawing/2014/main" val="2820435434"/>
                  </a:ext>
                </a:extLst>
              </a:tr>
              <a:tr h="370485">
                <a:tc>
                  <a:txBody>
                    <a:bodyPr/>
                    <a:lstStyle/>
                    <a:p>
                      <a:pPr algn="l"/>
                      <a:r>
                        <a:rPr lang="en-GB" altLang="zh-CN" sz="2400" dirty="0">
                          <a:latin typeface="Adobe Devanagari" panose="02040503050201020203" pitchFamily="18" charset="0"/>
                          <a:cs typeface="Adobe Devanagari" panose="02040503050201020203" pitchFamily="18" charset="0"/>
                        </a:rPr>
                        <a:t>Gold</a:t>
                      </a:r>
                      <a:endParaRPr kumimoji="1" lang="ja-JP" altLang="en-US" sz="2400" dirty="0"/>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latin typeface="Adobe Devanagari" panose="02040503050201020203" pitchFamily="18" charset="0"/>
                          <a:cs typeface="Adobe Devanagari" panose="02040503050201020203" pitchFamily="18" charset="0"/>
                        </a:rPr>
                        <a:t>Another story has it that he was the first one to bring </a:t>
                      </a:r>
                      <a:r>
                        <a:rPr lang="en-US" altLang="zh-CN" sz="2400" dirty="0" err="1">
                          <a:latin typeface="Adobe Devanagari" panose="02040503050201020203" pitchFamily="18" charset="0"/>
                          <a:cs typeface="Adobe Devanagari" panose="02040503050201020203" pitchFamily="18" charset="0"/>
                        </a:rPr>
                        <a:t>Moso-chiku</a:t>
                      </a:r>
                      <a:r>
                        <a:rPr lang="en-US" altLang="zh-CN" sz="2400" dirty="0">
                          <a:latin typeface="Adobe Devanagari" panose="02040503050201020203" pitchFamily="18" charset="0"/>
                          <a:cs typeface="Adobe Devanagari" panose="02040503050201020203" pitchFamily="18" charset="0"/>
                        </a:rPr>
                        <a:t> (</a:t>
                      </a:r>
                      <a:r>
                        <a:rPr lang="en-US" altLang="zh-CN" sz="2400" dirty="0" err="1">
                          <a:latin typeface="Adobe Devanagari" panose="02040503050201020203" pitchFamily="18" charset="0"/>
                          <a:cs typeface="Adobe Devanagari" panose="02040503050201020203" pitchFamily="18" charset="0"/>
                        </a:rPr>
                        <a:t>Moso</a:t>
                      </a:r>
                      <a:r>
                        <a:rPr lang="en-US" altLang="zh-CN" sz="2400" dirty="0">
                          <a:latin typeface="Adobe Devanagari" panose="02040503050201020203" pitchFamily="18" charset="0"/>
                          <a:cs typeface="Adobe Devanagari" panose="02040503050201020203" pitchFamily="18" charset="0"/>
                        </a:rPr>
                        <a:t> bamboo) to Japan.</a:t>
                      </a:r>
                      <a:endParaRPr kumimoji="1" lang="ja-JP" altLang="en-US" sz="2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7346112"/>
                  </a:ext>
                </a:extLst>
              </a:tr>
              <a:tr h="1194859">
                <a:tc>
                  <a:txBody>
                    <a:bodyPr/>
                    <a:lstStyle/>
                    <a:p>
                      <a:pPr algn="l"/>
                      <a:r>
                        <a:rPr lang="en-US" altLang="zh-CN" sz="2400" dirty="0">
                          <a:latin typeface="Adobe Devanagari" panose="02040503050201020203" pitchFamily="18" charset="0"/>
                          <a:cs typeface="Adobe Devanagari" panose="02040503050201020203" pitchFamily="18" charset="0"/>
                        </a:rPr>
                        <a:t>Coverage</a:t>
                      </a:r>
                      <a:endParaRPr kumimoji="1" lang="ja-JP" altLang="en-US" sz="2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a:latin typeface="Adobe Devanagari" panose="02040503050201020203" pitchFamily="18" charset="0"/>
                          <a:cs typeface="Adobe Devanagari" panose="02040503050201020203" pitchFamily="18" charset="0"/>
                        </a:rPr>
                        <a:t>it is said that he first brought back </a:t>
                      </a:r>
                      <a:r>
                        <a:rPr lang="en-US" altLang="zh-CN" sz="2400" i="1" dirty="0">
                          <a:solidFill>
                            <a:schemeClr val="accent2"/>
                          </a:solidFill>
                          <a:latin typeface="Adobe Devanagari" panose="02040503050201020203" pitchFamily="18" charset="0"/>
                          <a:cs typeface="Adobe Devanagari" panose="02040503050201020203" pitchFamily="18" charset="0"/>
                        </a:rPr>
                        <a:t>the first time </a:t>
                      </a:r>
                      <a:r>
                        <a:rPr lang="en-US" altLang="zh-CN" sz="2400" dirty="0">
                          <a:latin typeface="Adobe Devanagari" panose="02040503050201020203" pitchFamily="18" charset="0"/>
                          <a:cs typeface="Adobe Devanagari" panose="02040503050201020203" pitchFamily="18" charset="0"/>
                        </a:rPr>
                        <a:t>, </a:t>
                      </a:r>
                      <a:r>
                        <a:rPr lang="en-US" altLang="zh-CN" sz="2400" i="1" dirty="0">
                          <a:solidFill>
                            <a:schemeClr val="accent2"/>
                          </a:solidFill>
                          <a:latin typeface="Adobe Devanagari" panose="02040503050201020203" pitchFamily="18" charset="0"/>
                          <a:cs typeface="Adobe Devanagari" panose="02040503050201020203" pitchFamily="18" charset="0"/>
                        </a:rPr>
                        <a:t>he brought back </a:t>
                      </a:r>
                      <a:r>
                        <a:rPr lang="en-US" altLang="zh-CN" sz="2400" dirty="0">
                          <a:latin typeface="Adobe Devanagari" panose="02040503050201020203" pitchFamily="18" charset="0"/>
                          <a:cs typeface="Adobe Devanagari" panose="02040503050201020203" pitchFamily="18" charset="0"/>
                        </a:rPr>
                        <a:t>to </a:t>
                      </a:r>
                      <a:r>
                        <a:rPr lang="en-US" altLang="zh-CN" sz="2400" i="1" dirty="0">
                          <a:solidFill>
                            <a:schemeClr val="accent2"/>
                          </a:solidFill>
                          <a:latin typeface="Adobe Devanagari" panose="02040503050201020203" pitchFamily="18" charset="0"/>
                          <a:cs typeface="Adobe Devanagari" panose="02040503050201020203" pitchFamily="18" charset="0"/>
                        </a:rPr>
                        <a:t>the first time </a:t>
                      </a:r>
                      <a:r>
                        <a:rPr lang="en-US" altLang="zh-CN" sz="2400" dirty="0">
                          <a:latin typeface="Adobe Devanagari" panose="02040503050201020203" pitchFamily="18" charset="0"/>
                          <a:cs typeface="Adobe Devanagari" panose="02040503050201020203" pitchFamily="18" charset="0"/>
                        </a:rPr>
                        <a:t>. </a:t>
                      </a:r>
                      <a:endParaRPr kumimoji="1" lang="ja-JP" altLang="en-US" sz="2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63808"/>
                  </a:ext>
                </a:extLst>
              </a:tr>
              <a:tr h="1194859">
                <a:tc>
                  <a:txBody>
                    <a:bodyPr/>
                    <a:lstStyle/>
                    <a:p>
                      <a:pPr algn="ctr"/>
                      <a:r>
                        <a:rPr lang="en-US" altLang="zh-CN" sz="2400" baseline="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RRM</a:t>
                      </a:r>
                      <a:endParaRPr kumimoji="1" lang="ja-JP" altLang="en-US" sz="2400" dirty="0"/>
                    </a:p>
                  </a:txBody>
                  <a:tcPr anchor="ctr">
                    <a:lnT w="12700" cap="flat" cmpd="sng" algn="ctr">
                      <a:solidFill>
                        <a:schemeClr val="tx1"/>
                      </a:solidFill>
                      <a:prstDash val="solid"/>
                      <a:round/>
                      <a:headEnd type="none" w="med" len="med"/>
                      <a:tailEnd type="none" w="med" len="med"/>
                    </a:lnT>
                    <a:solidFill>
                      <a:schemeClr val="bg1"/>
                    </a:solidFill>
                  </a:tcPr>
                </a:tc>
                <a:tc>
                  <a:txBody>
                    <a:bodyPr/>
                    <a:lstStyle/>
                    <a:p>
                      <a:r>
                        <a:rPr lang="en-US" altLang="zh-CN" sz="2400" dirty="0">
                          <a:latin typeface="Adobe Devanagari" panose="02040503050201020203" pitchFamily="18" charset="0"/>
                          <a:cs typeface="Adobe Devanagari" panose="02040503050201020203" pitchFamily="18" charset="0"/>
                        </a:rPr>
                        <a:t>some say that he was first , he brought back </a:t>
                      </a:r>
                      <a:r>
                        <a:rPr lang="en-US" altLang="zh-CN" sz="2400" i="1" dirty="0">
                          <a:solidFill>
                            <a:schemeClr val="accent2"/>
                          </a:solidFill>
                          <a:latin typeface="Adobe Devanagari" panose="02040503050201020203" pitchFamily="18" charset="0"/>
                          <a:cs typeface="Adobe Devanagari" panose="02040503050201020203" pitchFamily="18" charset="0"/>
                        </a:rPr>
                        <a:t>the first time </a:t>
                      </a:r>
                      <a:r>
                        <a:rPr lang="en-US" altLang="zh-CN" sz="2400" dirty="0">
                          <a:latin typeface="Adobe Devanagari" panose="02040503050201020203" pitchFamily="18" charset="0"/>
                          <a:cs typeface="Adobe Devanagari" panose="02040503050201020203" pitchFamily="18" charset="0"/>
                        </a:rPr>
                        <a:t>. </a:t>
                      </a:r>
                      <a:endParaRPr kumimoji="1" lang="ja-JP" altLang="en-US" sz="2400" dirty="0"/>
                    </a:p>
                  </a:txBody>
                  <a:tcPr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336145312"/>
                  </a:ext>
                </a:extLst>
              </a:tr>
            </a:tbl>
          </a:graphicData>
        </a:graphic>
      </p:graphicFrame>
      <p:sp>
        <p:nvSpPr>
          <p:cNvPr id="5" name="テキスト ボックス 4">
            <a:extLst>
              <a:ext uri="{FF2B5EF4-FFF2-40B4-BE49-F238E27FC236}">
                <a16:creationId xmlns:a16="http://schemas.microsoft.com/office/drawing/2014/main" id="{6F520C3E-93DB-4D10-BDE2-80F565DFF4FB}"/>
              </a:ext>
            </a:extLst>
          </p:cNvPr>
          <p:cNvSpPr txBox="1"/>
          <p:nvPr/>
        </p:nvSpPr>
        <p:spPr>
          <a:xfrm>
            <a:off x="613043" y="924387"/>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82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4D74A244-01B8-4E0B-B343-2B2C32014B3F}"/>
              </a:ext>
            </a:extLst>
          </p:cNvPr>
          <p:cNvGraphicFramePr>
            <a:graphicFrameLocks noGrp="1"/>
          </p:cNvGraphicFramePr>
          <p:nvPr>
            <p:extLst>
              <p:ext uri="{D42A27DB-BD31-4B8C-83A1-F6EECF244321}">
                <p14:modId xmlns:p14="http://schemas.microsoft.com/office/powerpoint/2010/main" val="2576537222"/>
              </p:ext>
            </p:extLst>
          </p:nvPr>
        </p:nvGraphicFramePr>
        <p:xfrm>
          <a:off x="2966321" y="1649562"/>
          <a:ext cx="5263279" cy="2549934"/>
        </p:xfrm>
        <a:graphic>
          <a:graphicData uri="http://schemas.openxmlformats.org/drawingml/2006/table">
            <a:tbl>
              <a:tblPr firstRow="1" bandRow="1">
                <a:tableStyleId>{5C22544A-7EE6-4342-B048-85BDC9FD1C3A}</a:tableStyleId>
              </a:tblPr>
              <a:tblGrid>
                <a:gridCol w="2755179">
                  <a:extLst>
                    <a:ext uri="{9D8B030D-6E8A-4147-A177-3AD203B41FA5}">
                      <a16:colId xmlns:a16="http://schemas.microsoft.com/office/drawing/2014/main" val="2694462110"/>
                    </a:ext>
                  </a:extLst>
                </a:gridCol>
                <a:gridCol w="1063524">
                  <a:extLst>
                    <a:ext uri="{9D8B030D-6E8A-4147-A177-3AD203B41FA5}">
                      <a16:colId xmlns:a16="http://schemas.microsoft.com/office/drawing/2014/main" val="789244083"/>
                    </a:ext>
                  </a:extLst>
                </a:gridCol>
                <a:gridCol w="1444576">
                  <a:extLst>
                    <a:ext uri="{9D8B030D-6E8A-4147-A177-3AD203B41FA5}">
                      <a16:colId xmlns:a16="http://schemas.microsoft.com/office/drawing/2014/main" val="3705789740"/>
                    </a:ext>
                  </a:extLst>
                </a:gridCol>
              </a:tblGrid>
              <a:tr h="424989">
                <a:tc rowSpan="2">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Method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Times New Roman" panose="02020603050405020304" pitchFamily="18" charset="0"/>
                          <a:cs typeface="Times New Roman" panose="02020603050405020304" pitchFamily="18" charset="0"/>
                        </a:rPr>
                        <a:t>           Tune data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endParaRPr lang="zh-CN" altLang="en-US" sz="1600" dirty="0"/>
                    </a:p>
                  </a:txBody>
                  <a:tcPr/>
                </a:tc>
                <a:extLst>
                  <a:ext uri="{0D108BD9-81ED-4DB2-BD59-A6C34878D82A}">
                    <a16:rowId xmlns:a16="http://schemas.microsoft.com/office/drawing/2014/main" val="3979268612"/>
                  </a:ext>
                </a:extLst>
              </a:tr>
              <a:tr h="424989">
                <a:tc vMerge="1">
                  <a:txBody>
                    <a:bodyPr/>
                    <a:lstStyle/>
                    <a:p>
                      <a:endParaRPr lang="zh-CN" altLang="en-US" sz="1800" dirty="0">
                        <a:solidFill>
                          <a:schemeClr val="bg1"/>
                        </a:solidFill>
                      </a:endParaRPr>
                    </a:p>
                  </a:txBody>
                  <a:tcPr>
                    <a:lnL w="12700" cap="flat" cmpd="sng" algn="ctr">
                      <a:solidFill>
                        <a:schemeClr val="tx1"/>
                      </a:solidFill>
                      <a:prstDash val="solid"/>
                      <a:round/>
                      <a:headEnd type="none" w="med" len="med"/>
                      <a:tailEnd type="none" w="med" len="med"/>
                    </a:lnL>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Times New Roman" panose="02020603050405020304" pitchFamily="18" charset="0"/>
                          <a:cs typeface="Times New Roman" panose="02020603050405020304" pitchFamily="18" charset="0"/>
                        </a:rPr>
                        <a:t>AER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800" b="1" dirty="0">
                          <a:solidFill>
                            <a:schemeClr val="tx1"/>
                          </a:solidFill>
                          <a:latin typeface="Times New Roman" panose="02020603050405020304" pitchFamily="18" charset="0"/>
                          <a:cs typeface="Times New Roman" panose="02020603050405020304" pitchFamily="18" charset="0"/>
                        </a:rPr>
                        <a:t>AER (opt)</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431500"/>
                  </a:ext>
                </a:extLst>
              </a:tr>
              <a:tr h="424989">
                <a:tc>
                  <a:txBody>
                    <a:bodyPr/>
                    <a:lstStyle/>
                    <a:p>
                      <a:r>
                        <a:rPr lang="en-US" altLang="zh-CN" sz="1800" dirty="0">
                          <a:latin typeface="Times New Roman" panose="02020603050405020304" pitchFamily="18" charset="0"/>
                          <a:cs typeface="Times New Roman" panose="02020603050405020304" pitchFamily="18" charset="0"/>
                        </a:rPr>
                        <a:t>Baseline</a:t>
                      </a:r>
                      <a:r>
                        <a:rPr lang="en-US" altLang="ja-JP" sz="1800" dirty="0">
                          <a:latin typeface="Times New Roman" panose="02020603050405020304" pitchFamily="18" charset="0"/>
                          <a:cs typeface="Times New Roman" panose="02020603050405020304" pitchFamily="18" charset="0"/>
                        </a:rPr>
                        <a:t> [2]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0.6564</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0.6123 </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736428"/>
                  </a:ext>
                </a:extLst>
              </a:tr>
              <a:tr h="424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RRM</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0.6185</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0.5775</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8310778"/>
                  </a:ext>
                </a:extLst>
              </a:tr>
              <a:tr h="424989">
                <a:tc>
                  <a:txBody>
                    <a:bodyPr/>
                    <a:lstStyle/>
                    <a:p>
                      <a:r>
                        <a:rPr lang="en-US" altLang="zh-CN" sz="1800" dirty="0">
                          <a:latin typeface="Times New Roman" panose="02020603050405020304" pitchFamily="18" charset="0"/>
                          <a:cs typeface="Times New Roman" panose="02020603050405020304" pitchFamily="18" charset="0"/>
                        </a:rPr>
                        <a:t>Coverage </a:t>
                      </a:r>
                      <a:r>
                        <a:rPr lang="en-US" altLang="ja-JP" sz="1800" dirty="0">
                          <a:latin typeface="Times New Roman" panose="02020603050405020304" pitchFamily="18" charset="0"/>
                          <a:cs typeface="Times New Roman" panose="02020603050405020304" pitchFamily="18" charset="0"/>
                        </a:rPr>
                        <a:t>[3] </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0.6019</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0.5550</a:t>
                      </a:r>
                      <a:endParaRPr lang="zh-CN" altLang="en-US" sz="18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5340213"/>
                  </a:ext>
                </a:extLst>
              </a:tr>
              <a:tr h="424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RRM</a:t>
                      </a:r>
                      <a:endParaRPr lang="zh-CN" altLang="en-US"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1" dirty="0">
                          <a:solidFill>
                            <a:srgbClr val="FF0000"/>
                          </a:solidFill>
                          <a:latin typeface="Times New Roman" panose="02020603050405020304" pitchFamily="18" charset="0"/>
                          <a:cs typeface="Times New Roman" panose="02020603050405020304" pitchFamily="18" charset="0"/>
                        </a:rPr>
                        <a:t>0.5934</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800" b="1" dirty="0">
                          <a:solidFill>
                            <a:srgbClr val="FF0000"/>
                          </a:solidFill>
                          <a:latin typeface="Times New Roman" panose="02020603050405020304" pitchFamily="18" charset="0"/>
                          <a:cs typeface="Times New Roman" panose="02020603050405020304" pitchFamily="18" charset="0"/>
                        </a:rPr>
                        <a:t>0.5503</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5438832"/>
                  </a:ext>
                </a:extLst>
              </a:tr>
            </a:tbl>
          </a:graphicData>
        </a:graphic>
      </p:graphicFrame>
      <p:sp>
        <p:nvSpPr>
          <p:cNvPr id="6" name="标题 1">
            <a:extLst>
              <a:ext uri="{FF2B5EF4-FFF2-40B4-BE49-F238E27FC236}">
                <a16:creationId xmlns:a16="http://schemas.microsoft.com/office/drawing/2014/main" id="{E6044454-A69A-42F4-99B0-74CB78BA72B8}"/>
              </a:ext>
            </a:extLst>
          </p:cNvPr>
          <p:cNvSpPr txBox="1">
            <a:spLocks/>
          </p:cNvSpPr>
          <p:nvPr/>
        </p:nvSpPr>
        <p:spPr>
          <a:xfrm>
            <a:off x="345056" y="165802"/>
            <a:ext cx="7992827" cy="515227"/>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ja-JP"/>
              <a:t>Experiment -</a:t>
            </a:r>
            <a:r>
              <a:rPr lang="en-GB" altLang="zh-CN"/>
              <a:t> Machine Translation </a:t>
            </a:r>
            <a:endParaRPr lang="zh-CN" altLang="en-US" dirty="0"/>
          </a:p>
        </p:txBody>
      </p:sp>
      <p:sp>
        <p:nvSpPr>
          <p:cNvPr id="4" name="テキスト ボックス 3">
            <a:extLst>
              <a:ext uri="{FF2B5EF4-FFF2-40B4-BE49-F238E27FC236}">
                <a16:creationId xmlns:a16="http://schemas.microsoft.com/office/drawing/2014/main" id="{C5AF8001-7AE7-4626-9755-128CAF5F01A1}"/>
              </a:ext>
            </a:extLst>
          </p:cNvPr>
          <p:cNvSpPr txBox="1"/>
          <p:nvPr/>
        </p:nvSpPr>
        <p:spPr>
          <a:xfrm>
            <a:off x="2300610" y="5656210"/>
            <a:ext cx="6407523" cy="400110"/>
          </a:xfrm>
          <a:prstGeom prst="rect">
            <a:avLst/>
          </a:prstGeom>
          <a:no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English:     It used to also be called </a:t>
            </a:r>
            <a:r>
              <a:rPr kumimoji="1" lang="en-US" altLang="ja-JP" sz="2000" dirty="0" err="1">
                <a:latin typeface="Times New Roman" panose="02020603050405020304" pitchFamily="18" charset="0"/>
                <a:cs typeface="Times New Roman" panose="02020603050405020304" pitchFamily="18" charset="0"/>
              </a:rPr>
              <a:t>ikko</a:t>
            </a:r>
            <a:r>
              <a:rPr kumimoji="1" lang="en-US" altLang="ja-JP" sz="2000" dirty="0">
                <a:latin typeface="Times New Roman" panose="02020603050405020304" pitchFamily="18" charset="0"/>
                <a:cs typeface="Times New Roman" panose="02020603050405020304" pitchFamily="18" charset="0"/>
              </a:rPr>
              <a:t> </a:t>
            </a:r>
            <a:r>
              <a:rPr kumimoji="1" lang="en-US" altLang="ja-JP" sz="2000" dirty="0" err="1">
                <a:latin typeface="Times New Roman" panose="02020603050405020304" pitchFamily="18" charset="0"/>
                <a:cs typeface="Times New Roman" panose="02020603050405020304" pitchFamily="18" charset="0"/>
              </a:rPr>
              <a:t>shu</a:t>
            </a:r>
            <a:r>
              <a:rPr kumimoji="1" lang="en-US" altLang="ja-JP" sz="2000" dirty="0">
                <a:latin typeface="Times New Roman" panose="02020603050405020304" pitchFamily="18" charset="0"/>
                <a:cs typeface="Times New Roman" panose="02020603050405020304" pitchFamily="18" charset="0"/>
              </a:rPr>
              <a:t> and </a:t>
            </a:r>
            <a:r>
              <a:rPr kumimoji="1" lang="en-US" altLang="ja-JP" sz="2000" dirty="0" err="1">
                <a:latin typeface="Times New Roman" panose="02020603050405020304" pitchFamily="18" charset="0"/>
                <a:cs typeface="Times New Roman" panose="02020603050405020304" pitchFamily="18" charset="0"/>
              </a:rPr>
              <a:t>monto</a:t>
            </a:r>
            <a:r>
              <a:rPr kumimoji="1" lang="en-US" altLang="ja-JP" sz="2000" dirty="0">
                <a:latin typeface="Times New Roman" panose="02020603050405020304" pitchFamily="18" charset="0"/>
                <a:cs typeface="Times New Roman" panose="02020603050405020304" pitchFamily="18" charset="0"/>
              </a:rPr>
              <a:t> </a:t>
            </a:r>
            <a:r>
              <a:rPr kumimoji="1" lang="en-US" altLang="ja-JP" sz="2000" dirty="0" err="1">
                <a:latin typeface="Times New Roman" panose="02020603050405020304" pitchFamily="18" charset="0"/>
                <a:cs typeface="Times New Roman" panose="02020603050405020304" pitchFamily="18" charset="0"/>
              </a:rPr>
              <a:t>shu</a:t>
            </a:r>
            <a:r>
              <a:rPr kumimoji="1" lang="en-US" altLang="ja-JP" sz="2000" dirty="0">
                <a:latin typeface="Times New Roman" panose="02020603050405020304" pitchFamily="18" charset="0"/>
                <a:cs typeface="Times New Roman" panose="02020603050405020304" pitchFamily="18" charset="0"/>
              </a:rPr>
              <a:t> .</a:t>
            </a:r>
            <a:endParaRPr kumimoji="1" lang="ja-JP" altLang="en-US" sz="2000" dirty="0">
              <a:latin typeface="Times New Roman" panose="02020603050405020304" pitchFamily="18" charset="0"/>
              <a:cs typeface="Times New Roman" panose="02020603050405020304" pitchFamily="18" charset="0"/>
            </a:endParaRPr>
          </a:p>
        </p:txBody>
      </p:sp>
      <p:cxnSp>
        <p:nvCxnSpPr>
          <p:cNvPr id="7" name="直線コネクタ 6">
            <a:extLst>
              <a:ext uri="{FF2B5EF4-FFF2-40B4-BE49-F238E27FC236}">
                <a16:creationId xmlns:a16="http://schemas.microsoft.com/office/drawing/2014/main" id="{2B4CF173-893D-4AF1-A02B-B500D536ACFC}"/>
              </a:ext>
            </a:extLst>
          </p:cNvPr>
          <p:cNvCxnSpPr>
            <a:cxnSpLocks/>
          </p:cNvCxnSpPr>
          <p:nvPr/>
        </p:nvCxnSpPr>
        <p:spPr>
          <a:xfrm>
            <a:off x="3690304" y="5208438"/>
            <a:ext cx="147918" cy="417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99DFA7-5424-4591-867F-7F44847EFDA2}"/>
              </a:ext>
            </a:extLst>
          </p:cNvPr>
          <p:cNvCxnSpPr>
            <a:cxnSpLocks/>
          </p:cNvCxnSpPr>
          <p:nvPr/>
        </p:nvCxnSpPr>
        <p:spPr>
          <a:xfrm>
            <a:off x="5227916" y="5277346"/>
            <a:ext cx="966257" cy="417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25D3952-0F1F-4224-975A-CB2A02BBF7A9}"/>
              </a:ext>
            </a:extLst>
          </p:cNvPr>
          <p:cNvCxnSpPr>
            <a:cxnSpLocks/>
          </p:cNvCxnSpPr>
          <p:nvPr/>
        </p:nvCxnSpPr>
        <p:spPr>
          <a:xfrm>
            <a:off x="6402592" y="5202748"/>
            <a:ext cx="1492624" cy="491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3C50D17-0B42-477C-830F-D2A9D72FF042}"/>
              </a:ext>
            </a:extLst>
          </p:cNvPr>
          <p:cNvCxnSpPr/>
          <p:nvPr/>
        </p:nvCxnSpPr>
        <p:spPr>
          <a:xfrm flipH="1">
            <a:off x="5795936" y="5164334"/>
            <a:ext cx="1708742" cy="4918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3AC8669-801F-4277-9CBC-8E616FDEE383}"/>
              </a:ext>
            </a:extLst>
          </p:cNvPr>
          <p:cNvSpPr txBox="1"/>
          <p:nvPr/>
        </p:nvSpPr>
        <p:spPr>
          <a:xfrm>
            <a:off x="2300610" y="4808328"/>
            <a:ext cx="7000634" cy="400110"/>
          </a:xfrm>
          <a:prstGeom prst="rect">
            <a:avLst/>
          </a:prstGeom>
          <a:no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Japanese: </a:t>
            </a:r>
            <a:r>
              <a:rPr kumimoji="1" lang="ja-JP" altLang="en-US" sz="2000" dirty="0">
                <a:latin typeface="Times New Roman" panose="02020603050405020304" pitchFamily="18" charset="0"/>
                <a:cs typeface="Times New Roman" panose="02020603050405020304" pitchFamily="18" charset="0"/>
              </a:rPr>
              <a:t>過去 に は 一向 宗 、 門徒 宗 と も 通称 さ れ た 。</a:t>
            </a:r>
          </a:p>
        </p:txBody>
      </p:sp>
      <p:sp>
        <p:nvSpPr>
          <p:cNvPr id="10" name="テキスト ボックス 9">
            <a:extLst>
              <a:ext uri="{FF2B5EF4-FFF2-40B4-BE49-F238E27FC236}">
                <a16:creationId xmlns:a16="http://schemas.microsoft.com/office/drawing/2014/main" id="{84703294-E385-4DA6-877F-91CD74664A22}"/>
              </a:ext>
            </a:extLst>
          </p:cNvPr>
          <p:cNvSpPr txBox="1"/>
          <p:nvPr/>
        </p:nvSpPr>
        <p:spPr>
          <a:xfrm>
            <a:off x="613043" y="924387"/>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64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E78D653-1A4E-4715-9248-A63A1D9B2222}"/>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sp>
        <p:nvSpPr>
          <p:cNvPr id="5" name="テキスト ボックス 4">
            <a:extLst>
              <a:ext uri="{FF2B5EF4-FFF2-40B4-BE49-F238E27FC236}">
                <a16:creationId xmlns:a16="http://schemas.microsoft.com/office/drawing/2014/main" id="{F0E8D728-F77D-4D77-9E4F-3B67B1730188}"/>
              </a:ext>
            </a:extLst>
          </p:cNvPr>
          <p:cNvSpPr txBox="1"/>
          <p:nvPr/>
        </p:nvSpPr>
        <p:spPr>
          <a:xfrm>
            <a:off x="1806940" y="6075431"/>
            <a:ext cx="106952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Coverage</a:t>
            </a:r>
            <a:endParaRPr kumimoji="1" lang="ja-JP" altLang="en-US" dirty="0">
              <a:latin typeface="Times New Roman" panose="02020603050405020304" pitchFamily="18" charset="0"/>
              <a:cs typeface="Times New Roman" panose="02020603050405020304" pitchFamily="18" charset="0"/>
            </a:endParaRPr>
          </a:p>
        </p:txBody>
      </p:sp>
      <p:pic>
        <p:nvPicPr>
          <p:cNvPr id="6" name="図 5">
            <a:extLst>
              <a:ext uri="{FF2B5EF4-FFF2-40B4-BE49-F238E27FC236}">
                <a16:creationId xmlns:a16="http://schemas.microsoft.com/office/drawing/2014/main" id="{40B9058D-7BC9-47CA-81F0-F996A16E0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649" y="1570718"/>
            <a:ext cx="419158" cy="384227"/>
          </a:xfrm>
          <a:prstGeom prst="rect">
            <a:avLst/>
          </a:prstGeom>
        </p:spPr>
      </p:pic>
      <p:pic>
        <p:nvPicPr>
          <p:cNvPr id="7" name="図 6">
            <a:extLst>
              <a:ext uri="{FF2B5EF4-FFF2-40B4-BE49-F238E27FC236}">
                <a16:creationId xmlns:a16="http://schemas.microsoft.com/office/drawing/2014/main" id="{3ED1FC66-F0E7-48FD-B5C9-DB9094B30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649" y="2056052"/>
            <a:ext cx="419158" cy="381053"/>
          </a:xfrm>
          <a:prstGeom prst="rect">
            <a:avLst/>
          </a:prstGeom>
        </p:spPr>
      </p:pic>
      <p:pic>
        <p:nvPicPr>
          <p:cNvPr id="8" name="図 7">
            <a:extLst>
              <a:ext uri="{FF2B5EF4-FFF2-40B4-BE49-F238E27FC236}">
                <a16:creationId xmlns:a16="http://schemas.microsoft.com/office/drawing/2014/main" id="{DA41EEB3-AE3D-44D2-B8C8-EE9F40A59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0710" y="2538212"/>
            <a:ext cx="438211" cy="390580"/>
          </a:xfrm>
          <a:prstGeom prst="rect">
            <a:avLst/>
          </a:prstGeom>
        </p:spPr>
      </p:pic>
      <p:sp>
        <p:nvSpPr>
          <p:cNvPr id="9" name="テキスト ボックス 8">
            <a:extLst>
              <a:ext uri="{FF2B5EF4-FFF2-40B4-BE49-F238E27FC236}">
                <a16:creationId xmlns:a16="http://schemas.microsoft.com/office/drawing/2014/main" id="{8E1CBB85-3378-4F4D-9AD5-5061EE20426D}"/>
              </a:ext>
            </a:extLst>
          </p:cNvPr>
          <p:cNvSpPr txBox="1"/>
          <p:nvPr/>
        </p:nvSpPr>
        <p:spPr>
          <a:xfrm>
            <a:off x="10099096" y="1570718"/>
            <a:ext cx="780983" cy="369332"/>
          </a:xfrm>
          <a:prstGeom prst="rect">
            <a:avLst/>
          </a:prstGeom>
          <a:noFill/>
        </p:spPr>
        <p:txBody>
          <a:bodyPr wrap="none" rtlCol="0">
            <a:spAutoFit/>
          </a:bodyPr>
          <a:lstStyle/>
          <a:p>
            <a:r>
              <a:rPr kumimoji="1" lang="en-US" altLang="ja-JP" dirty="0"/>
              <a:t>GOLD</a:t>
            </a:r>
            <a:endParaRPr kumimoji="1" lang="ja-JP" altLang="en-US" dirty="0"/>
          </a:p>
        </p:txBody>
      </p:sp>
      <p:sp>
        <p:nvSpPr>
          <p:cNvPr id="10" name="テキスト ボックス 9">
            <a:extLst>
              <a:ext uri="{FF2B5EF4-FFF2-40B4-BE49-F238E27FC236}">
                <a16:creationId xmlns:a16="http://schemas.microsoft.com/office/drawing/2014/main" id="{792CF7BC-5C3C-46CE-954E-0750EAE17997}"/>
              </a:ext>
            </a:extLst>
          </p:cNvPr>
          <p:cNvSpPr txBox="1"/>
          <p:nvPr/>
        </p:nvSpPr>
        <p:spPr>
          <a:xfrm>
            <a:off x="10099096" y="2067773"/>
            <a:ext cx="1034257" cy="369332"/>
          </a:xfrm>
          <a:prstGeom prst="rect">
            <a:avLst/>
          </a:prstGeom>
          <a:noFill/>
        </p:spPr>
        <p:txBody>
          <a:bodyPr wrap="none" rtlCol="0">
            <a:spAutoFit/>
          </a:bodyPr>
          <a:lstStyle/>
          <a:p>
            <a:r>
              <a:rPr kumimoji="1" lang="en-US" altLang="ja-JP" dirty="0"/>
              <a:t>OUTPUT</a:t>
            </a:r>
            <a:endParaRPr kumimoji="1" lang="ja-JP" altLang="en-US" dirty="0"/>
          </a:p>
        </p:txBody>
      </p:sp>
      <p:sp>
        <p:nvSpPr>
          <p:cNvPr id="11" name="テキスト ボックス 10">
            <a:extLst>
              <a:ext uri="{FF2B5EF4-FFF2-40B4-BE49-F238E27FC236}">
                <a16:creationId xmlns:a16="http://schemas.microsoft.com/office/drawing/2014/main" id="{8919775A-3092-4FAE-8500-37B090AA2AF2}"/>
              </a:ext>
            </a:extLst>
          </p:cNvPr>
          <p:cNvSpPr txBox="1"/>
          <p:nvPr/>
        </p:nvSpPr>
        <p:spPr>
          <a:xfrm>
            <a:off x="10099096" y="2548836"/>
            <a:ext cx="646331" cy="369332"/>
          </a:xfrm>
          <a:prstGeom prst="rect">
            <a:avLst/>
          </a:prstGeom>
          <a:noFill/>
        </p:spPr>
        <p:txBody>
          <a:bodyPr wrap="none" rtlCol="0">
            <a:spAutoFit/>
          </a:bodyPr>
          <a:lstStyle/>
          <a:p>
            <a:r>
              <a:rPr kumimoji="1" lang="en-US" altLang="ja-JP" dirty="0"/>
              <a:t>Both</a:t>
            </a:r>
            <a:endParaRPr kumimoji="1" lang="ja-JP" altLang="en-US" dirty="0"/>
          </a:p>
        </p:txBody>
      </p:sp>
      <p:sp>
        <p:nvSpPr>
          <p:cNvPr id="12" name="テキスト ボックス 11">
            <a:extLst>
              <a:ext uri="{FF2B5EF4-FFF2-40B4-BE49-F238E27FC236}">
                <a16:creationId xmlns:a16="http://schemas.microsoft.com/office/drawing/2014/main" id="{C2C012DC-F4EA-47DB-9D5B-DC562F9DF616}"/>
              </a:ext>
            </a:extLst>
          </p:cNvPr>
          <p:cNvSpPr txBox="1"/>
          <p:nvPr/>
        </p:nvSpPr>
        <p:spPr>
          <a:xfrm>
            <a:off x="5249192" y="6075431"/>
            <a:ext cx="1827744"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Coverage </a:t>
            </a:r>
            <a:r>
              <a:rPr lang="en-US" altLang="zh-CN" dirty="0">
                <a:latin typeface="Times New Roman" panose="02020603050405020304" pitchFamily="18" charset="0"/>
                <a:cs typeface="Times New Roman" panose="02020603050405020304" pitchFamily="18" charset="0"/>
              </a:rPr>
              <a:t>+ RRM</a:t>
            </a:r>
            <a:endParaRPr kumimoji="1" lang="ja-JP" altLang="en-US" dirty="0">
              <a:latin typeface="Times New Roman" panose="02020603050405020304" pitchFamily="18" charset="0"/>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9328371C-3416-4A12-94C9-CAF70F562B82}"/>
              </a:ext>
            </a:extLst>
          </p:cNvPr>
          <p:cNvSpPr txBox="1"/>
          <p:nvPr/>
        </p:nvSpPr>
        <p:spPr>
          <a:xfrm>
            <a:off x="988711" y="1930991"/>
            <a:ext cx="6407523" cy="400110"/>
          </a:xfrm>
          <a:prstGeom prst="rect">
            <a:avLst/>
          </a:prstGeom>
          <a:no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English:     It used to also be called </a:t>
            </a:r>
            <a:r>
              <a:rPr kumimoji="1" lang="en-US" altLang="ja-JP" sz="2000" dirty="0" err="1">
                <a:latin typeface="Times New Roman" panose="02020603050405020304" pitchFamily="18" charset="0"/>
                <a:cs typeface="Times New Roman" panose="02020603050405020304" pitchFamily="18" charset="0"/>
              </a:rPr>
              <a:t>ikko</a:t>
            </a:r>
            <a:r>
              <a:rPr kumimoji="1" lang="en-US" altLang="ja-JP" sz="2000" dirty="0">
                <a:latin typeface="Times New Roman" panose="02020603050405020304" pitchFamily="18" charset="0"/>
                <a:cs typeface="Times New Roman" panose="02020603050405020304" pitchFamily="18" charset="0"/>
              </a:rPr>
              <a:t> </a:t>
            </a:r>
            <a:r>
              <a:rPr kumimoji="1" lang="en-US" altLang="ja-JP" sz="2000" dirty="0" err="1">
                <a:latin typeface="Times New Roman" panose="02020603050405020304" pitchFamily="18" charset="0"/>
                <a:cs typeface="Times New Roman" panose="02020603050405020304" pitchFamily="18" charset="0"/>
              </a:rPr>
              <a:t>shu</a:t>
            </a:r>
            <a:r>
              <a:rPr kumimoji="1" lang="en-US" altLang="ja-JP" sz="2000" dirty="0">
                <a:latin typeface="Times New Roman" panose="02020603050405020304" pitchFamily="18" charset="0"/>
                <a:cs typeface="Times New Roman" panose="02020603050405020304" pitchFamily="18" charset="0"/>
              </a:rPr>
              <a:t> and </a:t>
            </a:r>
            <a:r>
              <a:rPr kumimoji="1" lang="en-US" altLang="ja-JP" sz="2000" dirty="0" err="1">
                <a:latin typeface="Times New Roman" panose="02020603050405020304" pitchFamily="18" charset="0"/>
                <a:cs typeface="Times New Roman" panose="02020603050405020304" pitchFamily="18" charset="0"/>
              </a:rPr>
              <a:t>monto</a:t>
            </a:r>
            <a:r>
              <a:rPr kumimoji="1" lang="en-US" altLang="ja-JP" sz="2000" dirty="0">
                <a:latin typeface="Times New Roman" panose="02020603050405020304" pitchFamily="18" charset="0"/>
                <a:cs typeface="Times New Roman" panose="02020603050405020304" pitchFamily="18" charset="0"/>
              </a:rPr>
              <a:t> </a:t>
            </a:r>
            <a:r>
              <a:rPr kumimoji="1" lang="en-US" altLang="ja-JP" sz="2000" dirty="0" err="1">
                <a:latin typeface="Times New Roman" panose="02020603050405020304" pitchFamily="18" charset="0"/>
                <a:cs typeface="Times New Roman" panose="02020603050405020304" pitchFamily="18" charset="0"/>
              </a:rPr>
              <a:t>shu</a:t>
            </a:r>
            <a:r>
              <a:rPr kumimoji="1" lang="en-US" altLang="ja-JP" sz="2000" dirty="0">
                <a:latin typeface="Times New Roman" panose="02020603050405020304" pitchFamily="18" charset="0"/>
                <a:cs typeface="Times New Roman" panose="02020603050405020304" pitchFamily="18" charset="0"/>
              </a:rPr>
              <a:t> .</a:t>
            </a:r>
            <a:endParaRPr kumimoji="1" lang="ja-JP" altLang="en-US" sz="20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D3FB4409-8BAC-4919-81A5-BB7B260FBA7D}"/>
              </a:ext>
            </a:extLst>
          </p:cNvPr>
          <p:cNvSpPr txBox="1"/>
          <p:nvPr/>
        </p:nvSpPr>
        <p:spPr>
          <a:xfrm>
            <a:off x="988711" y="1483107"/>
            <a:ext cx="7000634" cy="400110"/>
          </a:xfrm>
          <a:prstGeom prst="rect">
            <a:avLst/>
          </a:prstGeom>
          <a:noFill/>
        </p:spPr>
        <p:txBody>
          <a:bodyPr wrap="none" rtlCol="0">
            <a:spAutoFit/>
          </a:bodyPr>
          <a:lstStyle/>
          <a:p>
            <a:r>
              <a:rPr kumimoji="1" lang="en-US" altLang="ja-JP" sz="2000" dirty="0">
                <a:latin typeface="Times New Roman" panose="02020603050405020304" pitchFamily="18" charset="0"/>
                <a:cs typeface="Times New Roman" panose="02020603050405020304" pitchFamily="18" charset="0"/>
              </a:rPr>
              <a:t>Japanese: </a:t>
            </a:r>
            <a:r>
              <a:rPr kumimoji="1" lang="ja-JP" altLang="en-US" sz="2000" dirty="0">
                <a:latin typeface="Times New Roman" panose="02020603050405020304" pitchFamily="18" charset="0"/>
                <a:cs typeface="Times New Roman" panose="02020603050405020304" pitchFamily="18" charset="0"/>
              </a:rPr>
              <a:t>過去 に は 一向 宗 、 門徒 宗 と も 通称 さ れ た 。</a:t>
            </a:r>
          </a:p>
        </p:txBody>
      </p:sp>
      <p:pic>
        <p:nvPicPr>
          <p:cNvPr id="15" name="図 14">
            <a:extLst>
              <a:ext uri="{FF2B5EF4-FFF2-40B4-BE49-F238E27FC236}">
                <a16:creationId xmlns:a16="http://schemas.microsoft.com/office/drawing/2014/main" id="{FF0D6BD1-38FF-4B61-8844-4566885DF9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5842" y="2321771"/>
            <a:ext cx="3362794" cy="3658111"/>
          </a:xfrm>
          <a:prstGeom prst="rect">
            <a:avLst/>
          </a:prstGeom>
        </p:spPr>
      </p:pic>
      <p:pic>
        <p:nvPicPr>
          <p:cNvPr id="16" name="図 15">
            <a:extLst>
              <a:ext uri="{FF2B5EF4-FFF2-40B4-BE49-F238E27FC236}">
                <a16:creationId xmlns:a16="http://schemas.microsoft.com/office/drawing/2014/main" id="{3DD1CC40-22CD-4470-95E4-F641FD2366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8647" y="2283666"/>
            <a:ext cx="3229426" cy="3696216"/>
          </a:xfrm>
          <a:prstGeom prst="rect">
            <a:avLst/>
          </a:prstGeom>
        </p:spPr>
      </p:pic>
      <p:sp>
        <p:nvSpPr>
          <p:cNvPr id="17" name="テキスト ボックス 16">
            <a:extLst>
              <a:ext uri="{FF2B5EF4-FFF2-40B4-BE49-F238E27FC236}">
                <a16:creationId xmlns:a16="http://schemas.microsoft.com/office/drawing/2014/main" id="{175B5D76-59A0-4A2E-AC26-E06C72186629}"/>
              </a:ext>
            </a:extLst>
          </p:cNvPr>
          <p:cNvSpPr txBox="1"/>
          <p:nvPr/>
        </p:nvSpPr>
        <p:spPr>
          <a:xfrm>
            <a:off x="389233" y="783235"/>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01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9E5270D0-2679-46AB-9B9B-2FEA4ACB00BF}"/>
              </a:ext>
            </a:extLst>
          </p:cNvPr>
          <p:cNvCxnSpPr>
            <a:cxnSpLocks/>
          </p:cNvCxnSpPr>
          <p:nvPr/>
        </p:nvCxnSpPr>
        <p:spPr>
          <a:xfrm flipV="1">
            <a:off x="9212308" y="1074591"/>
            <a:ext cx="0" cy="4442815"/>
          </a:xfrm>
          <a:prstGeom prst="line">
            <a:avLst/>
          </a:prstGeom>
          <a:ln>
            <a:prstDash val="lgDash"/>
          </a:ln>
        </p:spPr>
        <p:style>
          <a:lnRef idx="1">
            <a:schemeClr val="accent6"/>
          </a:lnRef>
          <a:fillRef idx="0">
            <a:schemeClr val="accent6"/>
          </a:fillRef>
          <a:effectRef idx="0">
            <a:schemeClr val="accent6"/>
          </a:effectRef>
          <a:fontRef idx="minor">
            <a:schemeClr val="tx1"/>
          </a:fontRef>
        </p:style>
      </p:cxnSp>
      <p:sp>
        <p:nvSpPr>
          <p:cNvPr id="7" name="标题 1">
            <a:extLst>
              <a:ext uri="{FF2B5EF4-FFF2-40B4-BE49-F238E27FC236}">
                <a16:creationId xmlns:a16="http://schemas.microsoft.com/office/drawing/2014/main" id="{43A7D277-80C2-4C77-B0D4-1D724A905281}"/>
              </a:ext>
            </a:extLst>
          </p:cNvPr>
          <p:cNvSpPr>
            <a:spLocks noGrp="1"/>
          </p:cNvSpPr>
          <p:nvPr>
            <p:ph type="title"/>
          </p:nvPr>
        </p:nvSpPr>
        <p:spPr>
          <a:xfrm>
            <a:off x="345056" y="165802"/>
            <a:ext cx="7872511" cy="515227"/>
          </a:xfrm>
        </p:spPr>
        <p:txBody>
          <a:bodyPr/>
          <a:lstStyle/>
          <a:p>
            <a:r>
              <a:rPr lang="en-US" altLang="ja-JP" dirty="0"/>
              <a:t>Experiment -</a:t>
            </a:r>
            <a:r>
              <a:rPr lang="en-GB" altLang="zh-CN" dirty="0"/>
              <a:t> Machine Translation </a:t>
            </a:r>
            <a:endParaRPr lang="zh-CN" altLang="en-US" dirty="0"/>
          </a:p>
        </p:txBody>
      </p:sp>
      <p:grpSp>
        <p:nvGrpSpPr>
          <p:cNvPr id="14" name="グループ化 13">
            <a:extLst>
              <a:ext uri="{FF2B5EF4-FFF2-40B4-BE49-F238E27FC236}">
                <a16:creationId xmlns:a16="http://schemas.microsoft.com/office/drawing/2014/main" id="{1D162AE7-2304-4A24-B092-E7D18D8E0926}"/>
              </a:ext>
            </a:extLst>
          </p:cNvPr>
          <p:cNvGrpSpPr/>
          <p:nvPr/>
        </p:nvGrpSpPr>
        <p:grpSpPr>
          <a:xfrm>
            <a:off x="345056" y="1793151"/>
            <a:ext cx="1818927" cy="1353222"/>
            <a:chOff x="100061" y="65022"/>
            <a:chExt cx="1818927" cy="1353222"/>
          </a:xfrm>
        </p:grpSpPr>
        <p:sp>
          <p:nvSpPr>
            <p:cNvPr id="15" name="テキスト ボックス 14">
              <a:extLst>
                <a:ext uri="{FF2B5EF4-FFF2-40B4-BE49-F238E27FC236}">
                  <a16:creationId xmlns:a16="http://schemas.microsoft.com/office/drawing/2014/main" id="{BF1BD53F-88AE-4BA4-8572-F338609EA7CB}"/>
                </a:ext>
              </a:extLst>
            </p:cNvPr>
            <p:cNvSpPr txBox="1"/>
            <p:nvPr/>
          </p:nvSpPr>
          <p:spPr>
            <a:xfrm>
              <a:off x="213072" y="1048912"/>
              <a:ext cx="1705916" cy="369332"/>
            </a:xfrm>
            <a:prstGeom prst="rect">
              <a:avLst/>
            </a:prstGeom>
            <a:noFill/>
          </p:spPr>
          <p:txBody>
            <a:bodyPr wrap="none" rtlCol="0">
              <a:spAutoFit/>
            </a:bodyPr>
            <a:lstStyle/>
            <a:p>
              <a:r>
                <a:rPr kumimoji="1" lang="en-US" altLang="ja-JP" dirty="0"/>
                <a:t>Ja-</a:t>
              </a:r>
              <a:r>
                <a:rPr kumimoji="1" lang="en-US" altLang="ja-JP" dirty="0" err="1"/>
                <a:t>En</a:t>
              </a:r>
              <a:r>
                <a:rPr kumimoji="1" lang="en-US" altLang="ja-JP" dirty="0"/>
                <a:t> Test data</a:t>
              </a:r>
              <a:endParaRPr kumimoji="1" lang="ja-JP" altLang="en-US" dirty="0"/>
            </a:p>
          </p:txBody>
        </p:sp>
        <p:sp>
          <p:nvSpPr>
            <p:cNvPr id="16" name="テキスト ボックス 15">
              <a:extLst>
                <a:ext uri="{FF2B5EF4-FFF2-40B4-BE49-F238E27FC236}">
                  <a16:creationId xmlns:a16="http://schemas.microsoft.com/office/drawing/2014/main" id="{3A4EFD84-6C02-477B-9C0A-4E73569C7ED9}"/>
                </a:ext>
              </a:extLst>
            </p:cNvPr>
            <p:cNvSpPr txBox="1"/>
            <p:nvPr/>
          </p:nvSpPr>
          <p:spPr>
            <a:xfrm>
              <a:off x="100061" y="65022"/>
              <a:ext cx="1773242" cy="1015663"/>
            </a:xfrm>
            <a:prstGeom prst="rect">
              <a:avLst/>
            </a:prstGeom>
            <a:noFill/>
          </p:spPr>
          <p:txBody>
            <a:bodyPr wrap="none" rtlCol="0">
              <a:spAutoFit/>
            </a:bodyPr>
            <a:lstStyle/>
            <a:p>
              <a:r>
                <a:rPr kumimoji="1" lang="en-US" altLang="ja-JP" sz="6000" dirty="0"/>
                <a:t>KFTT</a:t>
              </a:r>
              <a:endParaRPr kumimoji="1" lang="ja-JP" altLang="en-US" sz="6600" dirty="0"/>
            </a:p>
          </p:txBody>
        </p:sp>
      </p:grpSp>
      <p:sp>
        <p:nvSpPr>
          <p:cNvPr id="9" name="テキスト ボックス 8">
            <a:extLst>
              <a:ext uri="{FF2B5EF4-FFF2-40B4-BE49-F238E27FC236}">
                <a16:creationId xmlns:a16="http://schemas.microsoft.com/office/drawing/2014/main" id="{5D1220C8-9CF0-437F-B7C7-76A24A7A3ABA}"/>
              </a:ext>
            </a:extLst>
          </p:cNvPr>
          <p:cNvSpPr txBox="1"/>
          <p:nvPr/>
        </p:nvSpPr>
        <p:spPr>
          <a:xfrm>
            <a:off x="425121" y="751426"/>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0" name="グラフ 5">
            <a:extLst>
              <a:ext uri="{FF2B5EF4-FFF2-40B4-BE49-F238E27FC236}">
                <a16:creationId xmlns:a16="http://schemas.microsoft.com/office/drawing/2014/main" id="{0018EC7F-DB51-4D14-AEAF-86E7FD6925D0}"/>
              </a:ext>
            </a:extLst>
          </p:cNvPr>
          <p:cNvGraphicFramePr/>
          <p:nvPr>
            <p:extLst>
              <p:ext uri="{D42A27DB-BD31-4B8C-83A1-F6EECF244321}">
                <p14:modId xmlns:p14="http://schemas.microsoft.com/office/powerpoint/2010/main" val="1912797156"/>
              </p:ext>
            </p:extLst>
          </p:nvPr>
        </p:nvGraphicFramePr>
        <p:xfrm>
          <a:off x="2352885" y="554686"/>
          <a:ext cx="9112101" cy="6137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8813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グラフ 5">
            <a:extLst>
              <a:ext uri="{FF2B5EF4-FFF2-40B4-BE49-F238E27FC236}">
                <a16:creationId xmlns:a16="http://schemas.microsoft.com/office/drawing/2014/main" id="{54E4EB2A-C61F-4990-B2EE-D6F6B687C017}"/>
              </a:ext>
            </a:extLst>
          </p:cNvPr>
          <p:cNvGraphicFramePr/>
          <p:nvPr>
            <p:extLst>
              <p:ext uri="{D42A27DB-BD31-4B8C-83A1-F6EECF244321}">
                <p14:modId xmlns:p14="http://schemas.microsoft.com/office/powerpoint/2010/main" val="2764878225"/>
              </p:ext>
            </p:extLst>
          </p:nvPr>
        </p:nvGraphicFramePr>
        <p:xfrm>
          <a:off x="2418157" y="510281"/>
          <a:ext cx="9112101" cy="6402694"/>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直線コネクタ 4">
            <a:extLst>
              <a:ext uri="{FF2B5EF4-FFF2-40B4-BE49-F238E27FC236}">
                <a16:creationId xmlns:a16="http://schemas.microsoft.com/office/drawing/2014/main" id="{9E5270D0-2679-46AB-9B9B-2FEA4ACB00BF}"/>
              </a:ext>
            </a:extLst>
          </p:cNvPr>
          <p:cNvCxnSpPr>
            <a:cxnSpLocks/>
          </p:cNvCxnSpPr>
          <p:nvPr/>
        </p:nvCxnSpPr>
        <p:spPr>
          <a:xfrm flipV="1">
            <a:off x="9283560" y="1050841"/>
            <a:ext cx="0" cy="4442815"/>
          </a:xfrm>
          <a:prstGeom prst="line">
            <a:avLst/>
          </a:prstGeom>
          <a:ln>
            <a:prstDash val="lgDash"/>
          </a:ln>
        </p:spPr>
        <p:style>
          <a:lnRef idx="1">
            <a:schemeClr val="accent6"/>
          </a:lnRef>
          <a:fillRef idx="0">
            <a:schemeClr val="accent6"/>
          </a:fillRef>
          <a:effectRef idx="0">
            <a:schemeClr val="accent6"/>
          </a:effectRef>
          <a:fontRef idx="minor">
            <a:schemeClr val="tx1"/>
          </a:fontRef>
        </p:style>
      </p:cxnSp>
      <p:sp>
        <p:nvSpPr>
          <p:cNvPr id="7" name="标题 1">
            <a:extLst>
              <a:ext uri="{FF2B5EF4-FFF2-40B4-BE49-F238E27FC236}">
                <a16:creationId xmlns:a16="http://schemas.microsoft.com/office/drawing/2014/main" id="{43A7D277-80C2-4C77-B0D4-1D724A905281}"/>
              </a:ext>
            </a:extLst>
          </p:cNvPr>
          <p:cNvSpPr>
            <a:spLocks noGrp="1"/>
          </p:cNvSpPr>
          <p:nvPr>
            <p:ph type="title"/>
          </p:nvPr>
        </p:nvSpPr>
        <p:spPr>
          <a:xfrm>
            <a:off x="345056" y="165802"/>
            <a:ext cx="7872511" cy="515227"/>
          </a:xfrm>
        </p:spPr>
        <p:txBody>
          <a:bodyPr/>
          <a:lstStyle/>
          <a:p>
            <a:r>
              <a:rPr lang="en-US" altLang="ja-JP" dirty="0"/>
              <a:t>Experiment -</a:t>
            </a:r>
            <a:r>
              <a:rPr lang="en-GB" altLang="zh-CN" dirty="0"/>
              <a:t> Machine Translation </a:t>
            </a:r>
            <a:endParaRPr lang="zh-CN" altLang="en-US" dirty="0"/>
          </a:p>
        </p:txBody>
      </p:sp>
      <p:grpSp>
        <p:nvGrpSpPr>
          <p:cNvPr id="14" name="グループ化 13">
            <a:extLst>
              <a:ext uri="{FF2B5EF4-FFF2-40B4-BE49-F238E27FC236}">
                <a16:creationId xmlns:a16="http://schemas.microsoft.com/office/drawing/2014/main" id="{1D162AE7-2304-4A24-B092-E7D18D8E0926}"/>
              </a:ext>
            </a:extLst>
          </p:cNvPr>
          <p:cNvGrpSpPr/>
          <p:nvPr/>
        </p:nvGrpSpPr>
        <p:grpSpPr>
          <a:xfrm>
            <a:off x="345056" y="1793151"/>
            <a:ext cx="1818927" cy="1353222"/>
            <a:chOff x="100061" y="65022"/>
            <a:chExt cx="1818927" cy="1353222"/>
          </a:xfrm>
        </p:grpSpPr>
        <p:sp>
          <p:nvSpPr>
            <p:cNvPr id="15" name="テキスト ボックス 14">
              <a:extLst>
                <a:ext uri="{FF2B5EF4-FFF2-40B4-BE49-F238E27FC236}">
                  <a16:creationId xmlns:a16="http://schemas.microsoft.com/office/drawing/2014/main" id="{BF1BD53F-88AE-4BA4-8572-F338609EA7CB}"/>
                </a:ext>
              </a:extLst>
            </p:cNvPr>
            <p:cNvSpPr txBox="1"/>
            <p:nvPr/>
          </p:nvSpPr>
          <p:spPr>
            <a:xfrm>
              <a:off x="213072" y="1048912"/>
              <a:ext cx="1705916" cy="369332"/>
            </a:xfrm>
            <a:prstGeom prst="rect">
              <a:avLst/>
            </a:prstGeom>
            <a:noFill/>
          </p:spPr>
          <p:txBody>
            <a:bodyPr wrap="none" rtlCol="0">
              <a:spAutoFit/>
            </a:bodyPr>
            <a:lstStyle/>
            <a:p>
              <a:r>
                <a:rPr kumimoji="1" lang="en-US" altLang="ja-JP" dirty="0"/>
                <a:t>Ja-</a:t>
              </a:r>
              <a:r>
                <a:rPr kumimoji="1" lang="en-US" altLang="ja-JP" dirty="0" err="1"/>
                <a:t>En</a:t>
              </a:r>
              <a:r>
                <a:rPr kumimoji="1" lang="en-US" altLang="ja-JP" dirty="0"/>
                <a:t> Test data</a:t>
              </a:r>
              <a:endParaRPr kumimoji="1" lang="ja-JP" altLang="en-US" dirty="0"/>
            </a:p>
          </p:txBody>
        </p:sp>
        <p:sp>
          <p:nvSpPr>
            <p:cNvPr id="16" name="テキスト ボックス 15">
              <a:extLst>
                <a:ext uri="{FF2B5EF4-FFF2-40B4-BE49-F238E27FC236}">
                  <a16:creationId xmlns:a16="http://schemas.microsoft.com/office/drawing/2014/main" id="{3A4EFD84-6C02-477B-9C0A-4E73569C7ED9}"/>
                </a:ext>
              </a:extLst>
            </p:cNvPr>
            <p:cNvSpPr txBox="1"/>
            <p:nvPr/>
          </p:nvSpPr>
          <p:spPr>
            <a:xfrm>
              <a:off x="100061" y="65022"/>
              <a:ext cx="1773242" cy="1015663"/>
            </a:xfrm>
            <a:prstGeom prst="rect">
              <a:avLst/>
            </a:prstGeom>
            <a:noFill/>
          </p:spPr>
          <p:txBody>
            <a:bodyPr wrap="none" rtlCol="0">
              <a:spAutoFit/>
            </a:bodyPr>
            <a:lstStyle/>
            <a:p>
              <a:r>
                <a:rPr kumimoji="1" lang="en-US" altLang="ja-JP" sz="6000" dirty="0"/>
                <a:t>KFTT</a:t>
              </a:r>
              <a:endParaRPr kumimoji="1" lang="ja-JP" altLang="en-US" sz="6600" dirty="0"/>
            </a:p>
          </p:txBody>
        </p:sp>
      </p:grpSp>
      <p:sp>
        <p:nvSpPr>
          <p:cNvPr id="9" name="テキスト ボックス 8">
            <a:extLst>
              <a:ext uri="{FF2B5EF4-FFF2-40B4-BE49-F238E27FC236}">
                <a16:creationId xmlns:a16="http://schemas.microsoft.com/office/drawing/2014/main" id="{5D1220C8-9CF0-437F-B7C7-76A24A7A3ABA}"/>
              </a:ext>
            </a:extLst>
          </p:cNvPr>
          <p:cNvSpPr txBox="1"/>
          <p:nvPr/>
        </p:nvSpPr>
        <p:spPr>
          <a:xfrm>
            <a:off x="425121" y="751426"/>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99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7546767-4971-442D-A326-A6EEC12AB491}"/>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sp>
        <p:nvSpPr>
          <p:cNvPr id="5" name="テキスト ボックス 4">
            <a:extLst>
              <a:ext uri="{FF2B5EF4-FFF2-40B4-BE49-F238E27FC236}">
                <a16:creationId xmlns:a16="http://schemas.microsoft.com/office/drawing/2014/main" id="{E51FD9ED-2154-41EE-961E-C32D9E3BB28E}"/>
              </a:ext>
            </a:extLst>
          </p:cNvPr>
          <p:cNvSpPr txBox="1"/>
          <p:nvPr/>
        </p:nvSpPr>
        <p:spPr>
          <a:xfrm>
            <a:off x="751456" y="831556"/>
            <a:ext cx="146706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Setting</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表 5">
            <a:extLst>
              <a:ext uri="{FF2B5EF4-FFF2-40B4-BE49-F238E27FC236}">
                <a16:creationId xmlns:a16="http://schemas.microsoft.com/office/drawing/2014/main" id="{7D41DFCD-3CB3-46E0-A60B-8B0F41C481C1}"/>
              </a:ext>
            </a:extLst>
          </p:cNvPr>
          <p:cNvGraphicFramePr>
            <a:graphicFrameLocks noGrp="1"/>
          </p:cNvGraphicFramePr>
          <p:nvPr>
            <p:extLst>
              <p:ext uri="{D42A27DB-BD31-4B8C-83A1-F6EECF244321}">
                <p14:modId xmlns:p14="http://schemas.microsoft.com/office/powerpoint/2010/main" val="3527248444"/>
              </p:ext>
            </p:extLst>
          </p:nvPr>
        </p:nvGraphicFramePr>
        <p:xfrm>
          <a:off x="2525144" y="992438"/>
          <a:ext cx="8915400" cy="5699760"/>
        </p:xfrm>
        <a:graphic>
          <a:graphicData uri="http://schemas.openxmlformats.org/drawingml/2006/table">
            <a:tbl>
              <a:tblPr firstRow="1" bandRow="1">
                <a:tableStyleId>{2D5ABB26-0587-4C30-8999-92F81FD0307C}</a:tableStyleId>
              </a:tblPr>
              <a:tblGrid>
                <a:gridCol w="2540000">
                  <a:extLst>
                    <a:ext uri="{9D8B030D-6E8A-4147-A177-3AD203B41FA5}">
                      <a16:colId xmlns:a16="http://schemas.microsoft.com/office/drawing/2014/main" val="3497899374"/>
                    </a:ext>
                  </a:extLst>
                </a:gridCol>
                <a:gridCol w="6375400">
                  <a:extLst>
                    <a:ext uri="{9D8B030D-6E8A-4147-A177-3AD203B41FA5}">
                      <a16:colId xmlns:a16="http://schemas.microsoft.com/office/drawing/2014/main" val="2482767017"/>
                    </a:ext>
                  </a:extLst>
                </a:gridCol>
              </a:tblGrid>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Dataset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KFTT English-Japanese dataset</a:t>
                      </a:r>
                    </a:p>
                  </a:txBody>
                  <a:tcPr/>
                </a:tc>
                <a:extLst>
                  <a:ext uri="{0D108BD9-81ED-4DB2-BD59-A6C34878D82A}">
                    <a16:rowId xmlns:a16="http://schemas.microsoft.com/office/drawing/2014/main" val="312743329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rain</a:t>
                      </a:r>
                      <a:r>
                        <a:rPr lang="en-US" altLang="zh-CN" sz="1600" dirty="0">
                          <a:latin typeface="Times New Roman" panose="02020603050405020304" pitchFamily="18" charset="0"/>
                          <a:cs typeface="Times New Roman" panose="02020603050405020304" pitchFamily="18" charset="0"/>
                        </a:rPr>
                        <a:t> Data</a:t>
                      </a:r>
                      <a:r>
                        <a:rPr lang="zh-CN" altLang="en-US" sz="1600" dirty="0">
                          <a:latin typeface="Times New Roman" panose="02020603050405020304" pitchFamily="18" charset="0"/>
                          <a:cs typeface="Times New Roman" panose="02020603050405020304" pitchFamily="18" charset="0"/>
                        </a:rPr>
                        <a:t>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440k  </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330,202</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length &lt;= 40</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50850"/>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Dev</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1166</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009423"/>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est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1160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192673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Tune Data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1235</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6604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Ja Vocab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146,726</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67,178</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(word frequency &gt;= 2)</a:t>
                      </a:r>
                    </a:p>
                  </a:txBody>
                  <a:tcPr/>
                </a:tc>
                <a:extLst>
                  <a:ext uri="{0D108BD9-81ED-4DB2-BD59-A6C34878D82A}">
                    <a16:rowId xmlns:a16="http://schemas.microsoft.com/office/drawing/2014/main" val="237303847"/>
                  </a:ext>
                </a:extLst>
              </a:tr>
              <a:tr h="308660">
                <a:tc>
                  <a:txBody>
                    <a:bodyPr/>
                    <a:lstStyle/>
                    <a:p>
                      <a:pPr marL="285750" indent="-285750">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En</a:t>
                      </a:r>
                      <a:r>
                        <a:rPr lang="en-US" altLang="zh-CN" sz="1600" dirty="0">
                          <a:latin typeface="Times New Roman" panose="02020603050405020304" pitchFamily="18" charset="0"/>
                          <a:cs typeface="Times New Roman" panose="02020603050405020304" pitchFamily="18" charset="0"/>
                        </a:rPr>
                        <a:t> Vocab Size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190,063</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69,283 (word frequency &gt;= 2)</a:t>
                      </a:r>
                    </a:p>
                  </a:txBody>
                  <a:tcPr/>
                </a:tc>
                <a:extLst>
                  <a:ext uri="{0D108BD9-81ED-4DB2-BD59-A6C34878D82A}">
                    <a16:rowId xmlns:a16="http://schemas.microsoft.com/office/drawing/2014/main" val="388115386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Early stop</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15</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7666784"/>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Batch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80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41533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Embed Size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300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111310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Hidden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300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527741"/>
                  </a:ext>
                </a:extLst>
              </a:tr>
              <a:tr h="308660">
                <a:tc>
                  <a:txBody>
                    <a:bodyPr/>
                    <a:lstStyle/>
                    <a:p>
                      <a:pPr marL="285750" indent="-285750">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Optim</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Adam</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030387"/>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Learning Rate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latin typeface="Times New Roman" panose="02020603050405020304" pitchFamily="18" charset="0"/>
                          <a:cs typeface="Times New Roman" panose="02020603050405020304" pitchFamily="18" charset="0"/>
                        </a:rPr>
                        <a:t>1e-3</a:t>
                      </a:r>
                      <a:endParaRPr lang="en-US" altLang="zh-C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976221"/>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Layer</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894104030"/>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Bidirectional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228149769"/>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RNN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LSTM</a:t>
                      </a:r>
                    </a:p>
                  </a:txBody>
                  <a:tcPr/>
                </a:tc>
                <a:extLst>
                  <a:ext uri="{0D108BD9-81ED-4DB2-BD59-A6C34878D82A}">
                    <a16:rowId xmlns:a16="http://schemas.microsoft.com/office/drawing/2014/main" val="3577270423"/>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Decode Method</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Greedy decode</a:t>
                      </a:r>
                    </a:p>
                  </a:txBody>
                  <a:tcPr/>
                </a:tc>
                <a:extLst>
                  <a:ext uri="{0D108BD9-81ED-4DB2-BD59-A6C34878D82A}">
                    <a16:rowId xmlns:a16="http://schemas.microsoft.com/office/drawing/2014/main" val="1166547810"/>
                  </a:ext>
                </a:extLst>
              </a:tr>
            </a:tbl>
          </a:graphicData>
        </a:graphic>
      </p:graphicFrame>
    </p:spTree>
    <p:extLst>
      <p:ext uri="{BB962C8B-B14F-4D97-AF65-F5344CB8AC3E}">
        <p14:creationId xmlns:p14="http://schemas.microsoft.com/office/powerpoint/2010/main" val="3839605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16AEDE1-A60D-4BE6-B8A9-BEEB51A79CC2}"/>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graphicFrame>
        <p:nvGraphicFramePr>
          <p:cNvPr id="5" name="表格 2">
            <a:extLst>
              <a:ext uri="{FF2B5EF4-FFF2-40B4-BE49-F238E27FC236}">
                <a16:creationId xmlns:a16="http://schemas.microsoft.com/office/drawing/2014/main" id="{29CC439C-D3B9-440F-A995-2E3E2FB7E2B2}"/>
              </a:ext>
            </a:extLst>
          </p:cNvPr>
          <p:cNvGraphicFramePr>
            <a:graphicFrameLocks noGrp="1"/>
          </p:cNvGraphicFramePr>
          <p:nvPr>
            <p:extLst>
              <p:ext uri="{D42A27DB-BD31-4B8C-83A1-F6EECF244321}">
                <p14:modId xmlns:p14="http://schemas.microsoft.com/office/powerpoint/2010/main" val="364935662"/>
              </p:ext>
            </p:extLst>
          </p:nvPr>
        </p:nvGraphicFramePr>
        <p:xfrm>
          <a:off x="354934" y="1756688"/>
          <a:ext cx="11482132" cy="2772495"/>
        </p:xfrm>
        <a:graphic>
          <a:graphicData uri="http://schemas.openxmlformats.org/drawingml/2006/table">
            <a:tbl>
              <a:tblPr firstRow="1" bandRow="1">
                <a:tableStyleId>{5C22544A-7EE6-4342-B048-85BDC9FD1C3A}</a:tableStyleId>
              </a:tblPr>
              <a:tblGrid>
                <a:gridCol w="1616242">
                  <a:extLst>
                    <a:ext uri="{9D8B030D-6E8A-4147-A177-3AD203B41FA5}">
                      <a16:colId xmlns:a16="http://schemas.microsoft.com/office/drawing/2014/main" val="2694462110"/>
                    </a:ext>
                  </a:extLst>
                </a:gridCol>
                <a:gridCol w="1613354">
                  <a:extLst>
                    <a:ext uri="{9D8B030D-6E8A-4147-A177-3AD203B41FA5}">
                      <a16:colId xmlns:a16="http://schemas.microsoft.com/office/drawing/2014/main" val="789244083"/>
                    </a:ext>
                  </a:extLst>
                </a:gridCol>
                <a:gridCol w="1648153">
                  <a:extLst>
                    <a:ext uri="{9D8B030D-6E8A-4147-A177-3AD203B41FA5}">
                      <a16:colId xmlns:a16="http://schemas.microsoft.com/office/drawing/2014/main" val="1968585089"/>
                    </a:ext>
                  </a:extLst>
                </a:gridCol>
                <a:gridCol w="1537756">
                  <a:extLst>
                    <a:ext uri="{9D8B030D-6E8A-4147-A177-3AD203B41FA5}">
                      <a16:colId xmlns:a16="http://schemas.microsoft.com/office/drawing/2014/main" val="1409543848"/>
                    </a:ext>
                  </a:extLst>
                </a:gridCol>
                <a:gridCol w="1076225">
                  <a:extLst>
                    <a:ext uri="{9D8B030D-6E8A-4147-A177-3AD203B41FA5}">
                      <a16:colId xmlns:a16="http://schemas.microsoft.com/office/drawing/2014/main" val="2928344673"/>
                    </a:ext>
                  </a:extLst>
                </a:gridCol>
                <a:gridCol w="1007893">
                  <a:extLst>
                    <a:ext uri="{9D8B030D-6E8A-4147-A177-3AD203B41FA5}">
                      <a16:colId xmlns:a16="http://schemas.microsoft.com/office/drawing/2014/main" val="3772562036"/>
                    </a:ext>
                  </a:extLst>
                </a:gridCol>
                <a:gridCol w="1007893">
                  <a:extLst>
                    <a:ext uri="{9D8B030D-6E8A-4147-A177-3AD203B41FA5}">
                      <a16:colId xmlns:a16="http://schemas.microsoft.com/office/drawing/2014/main" val="2580967927"/>
                    </a:ext>
                  </a:extLst>
                </a:gridCol>
                <a:gridCol w="1007893">
                  <a:extLst>
                    <a:ext uri="{9D8B030D-6E8A-4147-A177-3AD203B41FA5}">
                      <a16:colId xmlns:a16="http://schemas.microsoft.com/office/drawing/2014/main" val="1249257970"/>
                    </a:ext>
                  </a:extLst>
                </a:gridCol>
                <a:gridCol w="966723">
                  <a:extLst>
                    <a:ext uri="{9D8B030D-6E8A-4147-A177-3AD203B41FA5}">
                      <a16:colId xmlns:a16="http://schemas.microsoft.com/office/drawing/2014/main" val="1047102904"/>
                    </a:ext>
                  </a:extLst>
                </a:gridCol>
              </a:tblGrid>
              <a:tr h="348595">
                <a:tc rowSpan="2">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Method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noFill/>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Times New Roman" panose="02020603050405020304" pitchFamily="18" charset="0"/>
                          <a:ea typeface="+mn-ea"/>
                          <a:cs typeface="Times New Roman" panose="02020603050405020304" pitchFamily="18" charset="0"/>
                        </a:rPr>
                        <a:t>English-Japanese Test data</a:t>
                      </a:r>
                      <a:endParaRPr lang="zh-CN" alt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noFill/>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tc>
                <a:extLst>
                  <a:ext uri="{0D108BD9-81ED-4DB2-BD59-A6C34878D82A}">
                    <a16:rowId xmlns:a16="http://schemas.microsoft.com/office/drawing/2014/main" val="3979268612"/>
                  </a:ext>
                </a:extLst>
              </a:tr>
              <a:tr h="348595">
                <a:tc vMerge="1">
                  <a:txBody>
                    <a:bodyPr/>
                    <a:lstStyle/>
                    <a:p>
                      <a:endParaRPr lang="zh-CN" altLang="en-US" sz="1600" dirty="0">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Times New Roman" panose="02020603050405020304" pitchFamily="18" charset="0"/>
                          <a:cs typeface="Times New Roman" panose="02020603050405020304" pitchFamily="18" charset="0"/>
                        </a:rPr>
                        <a:t>Words(ratio)</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r>
                        <a:rPr lang="en-US" altLang="zh-CN" sz="1800" b="1" dirty="0">
                          <a:solidFill>
                            <a:schemeClr val="tx1"/>
                          </a:solidFill>
                          <a:latin typeface="Times New Roman" panose="02020603050405020304" pitchFamily="18" charset="0"/>
                          <a:cs typeface="Times New Roman" panose="02020603050405020304" pitchFamily="18" charset="0"/>
                        </a:rPr>
                        <a:t>Repeat(rate)</a:t>
                      </a:r>
                      <a:endParaRPr lang="en-US" dirty="0"/>
                    </a:p>
                  </a:txBody>
                  <a:tcPr>
                    <a:lnB w="12700" cap="flat" cmpd="sng" algn="ctr">
                      <a:solidFill>
                        <a:schemeClr val="tx1"/>
                      </a:solidFill>
                      <a:prstDash val="solid"/>
                      <a:round/>
                      <a:headEnd type="none" w="med" len="med"/>
                      <a:tailEnd type="none" w="med" len="med"/>
                    </a:lnB>
                    <a:noFill/>
                  </a:tcPr>
                </a:tc>
                <a:tc>
                  <a:txBody>
                    <a:bodyPr/>
                    <a:lstStyle/>
                    <a:p>
                      <a:r>
                        <a:rPr lang="en-US" altLang="zh-CN" sz="1800" b="1" dirty="0">
                          <a:solidFill>
                            <a:schemeClr val="tx1"/>
                          </a:solidFill>
                          <a:latin typeface="Times New Roman" panose="02020603050405020304" pitchFamily="18" charset="0"/>
                          <a:cs typeface="Times New Roman" panose="02020603050405020304" pitchFamily="18" charset="0"/>
                        </a:rPr>
                        <a:t>Multi-BLEU</a:t>
                      </a:r>
                      <a:endParaRPr lang="en-US" dirty="0"/>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BLEU1</a:t>
                      </a:r>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BLEU4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a:txBody>
                    <a:bodyPr/>
                    <a:lstStyle/>
                    <a:p>
                      <a:pPr algn="r"/>
                      <a:r>
                        <a:rPr lang="en-US" altLang="zh-CN" sz="1800" b="1" dirty="0">
                          <a:solidFill>
                            <a:schemeClr val="tx1"/>
                          </a:solidFill>
                          <a:latin typeface="Times New Roman" panose="02020603050405020304" pitchFamily="18" charset="0"/>
                          <a:cs typeface="Times New Roman" panose="02020603050405020304" pitchFamily="18" charset="0"/>
                        </a:rPr>
                        <a:t>Meteor</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431500"/>
                  </a:ext>
                </a:extLst>
              </a:tr>
              <a:tr h="348595">
                <a:tc>
                  <a:txBody>
                    <a:bodyPr/>
                    <a:lstStyle/>
                    <a:p>
                      <a:r>
                        <a:rPr lang="en-US" altLang="zh-CN" sz="1800" dirty="0">
                          <a:latin typeface="Times New Roman" panose="02020603050405020304" pitchFamily="18" charset="0"/>
                          <a:cs typeface="Times New Roman" panose="02020603050405020304" pitchFamily="18" charset="0"/>
                        </a:rPr>
                        <a:t>Gold</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latin typeface="Times New Roman" panose="02020603050405020304" pitchFamily="18" charset="0"/>
                          <a:cs typeface="Times New Roman" panose="02020603050405020304" pitchFamily="18" charset="0"/>
                        </a:rPr>
                        <a:t>28502(1.000)</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dirty="0">
                          <a:latin typeface="Times New Roman" panose="02020603050405020304" pitchFamily="18" charset="0"/>
                          <a:cs typeface="Times New Roman" panose="02020603050405020304" pitchFamily="18" charset="0"/>
                        </a:rPr>
                        <a:t>-</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687941"/>
                  </a:ext>
                </a:extLst>
              </a:tr>
              <a:tr h="436485">
                <a:tc>
                  <a:txBody>
                    <a:bodyPr/>
                    <a:lstStyle/>
                    <a:p>
                      <a:r>
                        <a:rPr lang="en-US" altLang="zh-CN" sz="1800" dirty="0">
                          <a:latin typeface="Times New Roman" panose="02020603050405020304" pitchFamily="18" charset="0"/>
                          <a:cs typeface="Times New Roman" panose="02020603050405020304" pitchFamily="18" charset="0"/>
                        </a:rPr>
                        <a:t>Baseline</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34110(1.197)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18470(0.5415)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b="0" kern="1200" dirty="0">
                          <a:solidFill>
                            <a:schemeClr val="dk1"/>
                          </a:solidFill>
                          <a:latin typeface="Times New Roman" panose="02020603050405020304" pitchFamily="18" charset="0"/>
                          <a:ea typeface="+mn-ea"/>
                          <a:cs typeface="Times New Roman" panose="02020603050405020304" pitchFamily="18" charset="0"/>
                        </a:rPr>
                        <a:t>15.77 </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34.1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18.9 </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sz="1800" b="0" i="0" dirty="0">
                          <a:latin typeface="Times New Roman" panose="02020603050405020304" pitchFamily="18" charset="0"/>
                          <a:cs typeface="Times New Roman" panose="02020603050405020304" pitchFamily="18" charset="0"/>
                        </a:rPr>
                        <a:t> </a:t>
                      </a:r>
                      <a:r>
                        <a:rPr lang="en-US" altLang="zh-CN" sz="1800" b="0" i="0" dirty="0">
                          <a:latin typeface="Times New Roman" panose="02020603050405020304" pitchFamily="18" charset="0"/>
                          <a:cs typeface="Times New Roman" panose="02020603050405020304" pitchFamily="18" charset="0"/>
                        </a:rPr>
                        <a:t>11.9 </a:t>
                      </a:r>
                      <a:endParaRPr lang="zh-CN" altLang="en-US" sz="1800" b="0" i="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zh-CN" altLang="en-US" sz="1800" b="0" dirty="0">
                          <a:latin typeface="Times New Roman" panose="02020603050405020304" pitchFamily="18" charset="0"/>
                          <a:cs typeface="Times New Roman" panose="02020603050405020304" pitchFamily="18" charset="0"/>
                        </a:rPr>
                        <a:t> </a:t>
                      </a:r>
                      <a:r>
                        <a:rPr lang="en-US" altLang="zh-CN" sz="1800" b="0" dirty="0">
                          <a:latin typeface="Times New Roman" panose="02020603050405020304" pitchFamily="18" charset="0"/>
                          <a:cs typeface="Times New Roman" panose="02020603050405020304" pitchFamily="18" charset="0"/>
                        </a:rPr>
                        <a:t>8.0 </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20.66</a:t>
                      </a:r>
                      <a:r>
                        <a:rPr lang="en-US" altLang="zh-CN" sz="1800" b="1" dirty="0">
                          <a:solidFill>
                            <a:srgbClr val="FF0000"/>
                          </a:solidFill>
                          <a:latin typeface="Times New Roman" panose="02020603050405020304" pitchFamily="18" charset="0"/>
                          <a:cs typeface="Times New Roman" panose="02020603050405020304" pitchFamily="18" charset="0"/>
                        </a:rPr>
                        <a:t> </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3220769"/>
                  </a:ext>
                </a:extLst>
              </a:tr>
              <a:tr h="43648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latin typeface="Times New Roman" panose="02020603050405020304" pitchFamily="18" charset="0"/>
                          <a:ea typeface="+mn-ea"/>
                          <a:cs typeface="Times New Roman" panose="02020603050405020304" pitchFamily="18" charset="0"/>
                        </a:rPr>
                        <a:t> +RRM</a:t>
                      </a:r>
                      <a:endParaRPr lang="zh-CN" altLang="en-US" sz="1800" kern="1200" baseline="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31933(1.120)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16383(0.5130)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b="0" kern="1200" dirty="0">
                          <a:solidFill>
                            <a:schemeClr val="dk1"/>
                          </a:solidFill>
                          <a:latin typeface="Times New Roman" panose="02020603050405020304" pitchFamily="18" charset="0"/>
                          <a:ea typeface="+mn-ea"/>
                          <a:cs typeface="Times New Roman" panose="02020603050405020304" pitchFamily="18" charset="0"/>
                        </a:rPr>
                        <a:t>16.57 </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36.3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20.1</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i="0" dirty="0">
                          <a:latin typeface="Times New Roman" panose="02020603050405020304" pitchFamily="18" charset="0"/>
                          <a:cs typeface="Times New Roman" panose="02020603050405020304" pitchFamily="18" charset="0"/>
                        </a:rPr>
                        <a:t>12.5</a:t>
                      </a:r>
                      <a:endParaRPr lang="zh-CN" altLang="en-US" sz="1800" b="0" i="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8.3</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20.67</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2771266"/>
                  </a:ext>
                </a:extLst>
              </a:tr>
              <a:tr h="436485">
                <a:tc>
                  <a:txBody>
                    <a:bodyPr/>
                    <a:lstStyle/>
                    <a:p>
                      <a:r>
                        <a:rPr lang="en-US" altLang="zh-CN" sz="1800" dirty="0">
                          <a:latin typeface="Times New Roman" panose="02020603050405020304" pitchFamily="18" charset="0"/>
                          <a:cs typeface="Times New Roman" panose="02020603050405020304" pitchFamily="18" charset="0"/>
                        </a:rPr>
                        <a:t>Coverage</a:t>
                      </a:r>
                      <a:r>
                        <a:rPr lang="en-US" altLang="ja-JP" sz="1800" dirty="0">
                          <a:latin typeface="Times New Roman" panose="02020603050405020304" pitchFamily="18" charset="0"/>
                          <a:cs typeface="Times New Roman" panose="02020603050405020304" pitchFamily="18" charset="0"/>
                        </a:rPr>
                        <a:t>[3] </a:t>
                      </a:r>
                      <a:endParaRPr lang="zh-CN" altLang="en-US" sz="1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26725(0.938)</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kern="1200" dirty="0">
                          <a:solidFill>
                            <a:schemeClr val="dk1"/>
                          </a:solidFill>
                          <a:latin typeface="Times New Roman" panose="02020603050405020304" pitchFamily="18" charset="0"/>
                          <a:ea typeface="+mn-ea"/>
                          <a:cs typeface="Times New Roman" panose="02020603050405020304" pitchFamily="18" charset="0"/>
                        </a:rPr>
                        <a:t>4909(0.1837)</a:t>
                      </a:r>
                      <a:endParaRPr lang="en-US" altLang="zh-CN"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marL="0" algn="r" defTabSz="914400" rtl="0" eaLnBrk="1" latinLnBrk="0" hangingPunct="1"/>
                      <a:r>
                        <a:rPr lang="en-US" altLang="zh-CN" sz="1800" b="0" dirty="0">
                          <a:latin typeface="Times New Roman" panose="02020603050405020304" pitchFamily="18" charset="0"/>
                          <a:cs typeface="Times New Roman" panose="02020603050405020304" pitchFamily="18" charset="0"/>
                        </a:rPr>
                        <a:t>22.80</a:t>
                      </a:r>
                      <a:endParaRPr lang="zh-CN" alt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55.1</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30.1</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i="0" dirty="0">
                          <a:latin typeface="Times New Roman" panose="02020603050405020304" pitchFamily="18" charset="0"/>
                          <a:cs typeface="Times New Roman" panose="02020603050405020304" pitchFamily="18" charset="0"/>
                        </a:rPr>
                        <a:t>18.1</a:t>
                      </a:r>
                      <a:endParaRPr lang="zh-CN" altLang="en-US" sz="1800" b="0" i="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11.7</a:t>
                      </a:r>
                      <a:endParaRPr lang="zh-CN" altLang="en-US" sz="18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26.93</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81234113"/>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800" baseline="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zh-CN" altLang="en-US" sz="18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0" dirty="0">
                          <a:latin typeface="Times New Roman" panose="02020603050405020304" pitchFamily="18" charset="0"/>
                          <a:cs typeface="Times New Roman" panose="02020603050405020304" pitchFamily="18" charset="0"/>
                        </a:rPr>
                        <a:t>25519(0.895)</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1" kern="1200" dirty="0">
                          <a:solidFill>
                            <a:srgbClr val="FF0000"/>
                          </a:solidFill>
                          <a:latin typeface="Times New Roman" panose="02020603050405020304" pitchFamily="18" charset="0"/>
                          <a:ea typeface="+mn-ea"/>
                          <a:cs typeface="Times New Roman" panose="02020603050405020304" pitchFamily="18" charset="0"/>
                        </a:rPr>
                        <a:t>4325(0.1695)</a:t>
                      </a:r>
                      <a:endParaRPr lang="en-US" altLang="zh-CN" sz="18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altLang="zh-CN" sz="1800" b="1" dirty="0">
                          <a:solidFill>
                            <a:srgbClr val="FF0000"/>
                          </a:solidFill>
                          <a:latin typeface="Times New Roman" panose="02020603050405020304" pitchFamily="18" charset="0"/>
                          <a:cs typeface="Times New Roman" panose="02020603050405020304" pitchFamily="18" charset="0"/>
                        </a:rPr>
                        <a:t>22.95</a:t>
                      </a:r>
                      <a:endParaRPr lang="zh-CN" altLang="en-US" sz="1800" b="1" kern="1200" dirty="0">
                        <a:solidFill>
                          <a:srgbClr val="FF0000"/>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56.9</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31.6</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19.3</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1" dirty="0">
                          <a:solidFill>
                            <a:srgbClr val="FF0000"/>
                          </a:solidFill>
                          <a:latin typeface="Times New Roman" panose="02020603050405020304" pitchFamily="18" charset="0"/>
                          <a:cs typeface="Times New Roman" panose="02020603050405020304" pitchFamily="18" charset="0"/>
                        </a:rPr>
                        <a:t>12.7</a:t>
                      </a:r>
                      <a:endParaRPr lang="zh-CN" altLang="en-US" sz="1800" b="1"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1800" b="0" dirty="0">
                          <a:latin typeface="Times New Roman" panose="02020603050405020304" pitchFamily="18" charset="0"/>
                          <a:cs typeface="Times New Roman" panose="02020603050405020304" pitchFamily="18" charset="0"/>
                        </a:rPr>
                        <a:t>26.78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937408"/>
                  </a:ext>
                </a:extLst>
              </a:tr>
            </a:tbl>
          </a:graphicData>
        </a:graphic>
      </p:graphicFrame>
      <p:sp>
        <p:nvSpPr>
          <p:cNvPr id="7" name="テキスト ボックス 6">
            <a:extLst>
              <a:ext uri="{FF2B5EF4-FFF2-40B4-BE49-F238E27FC236}">
                <a16:creationId xmlns:a16="http://schemas.microsoft.com/office/drawing/2014/main" id="{C92F0D59-5A52-4AD8-90D0-BEF374EA962B}"/>
              </a:ext>
            </a:extLst>
          </p:cNvPr>
          <p:cNvSpPr txBox="1"/>
          <p:nvPr/>
        </p:nvSpPr>
        <p:spPr>
          <a:xfrm>
            <a:off x="345056" y="745109"/>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579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16AEDE1-A60D-4BE6-B8A9-BEEB51A79CC2}"/>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Machine Translation </a:t>
            </a:r>
            <a:endParaRPr lang="zh-CN" altLang="en-US" dirty="0"/>
          </a:p>
        </p:txBody>
      </p:sp>
      <p:sp>
        <p:nvSpPr>
          <p:cNvPr id="7" name="テキスト ボックス 6">
            <a:extLst>
              <a:ext uri="{FF2B5EF4-FFF2-40B4-BE49-F238E27FC236}">
                <a16:creationId xmlns:a16="http://schemas.microsoft.com/office/drawing/2014/main" id="{C92F0D59-5A52-4AD8-90D0-BEF374EA962B}"/>
              </a:ext>
            </a:extLst>
          </p:cNvPr>
          <p:cNvSpPr txBox="1"/>
          <p:nvPr/>
        </p:nvSpPr>
        <p:spPr>
          <a:xfrm>
            <a:off x="345056" y="745109"/>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2" name="表 1">
            <a:extLst>
              <a:ext uri="{FF2B5EF4-FFF2-40B4-BE49-F238E27FC236}">
                <a16:creationId xmlns:a16="http://schemas.microsoft.com/office/drawing/2014/main" id="{EAB9F110-F988-4B9C-9167-8D9F000A0CD5}"/>
              </a:ext>
            </a:extLst>
          </p:cNvPr>
          <p:cNvGraphicFramePr>
            <a:graphicFrameLocks noGrp="1"/>
          </p:cNvGraphicFramePr>
          <p:nvPr>
            <p:extLst>
              <p:ext uri="{D42A27DB-BD31-4B8C-83A1-F6EECF244321}">
                <p14:modId xmlns:p14="http://schemas.microsoft.com/office/powerpoint/2010/main" val="3431811034"/>
              </p:ext>
            </p:extLst>
          </p:nvPr>
        </p:nvGraphicFramePr>
        <p:xfrm>
          <a:off x="2637256" y="1874520"/>
          <a:ext cx="6250071" cy="2743200"/>
        </p:xfrm>
        <a:graphic>
          <a:graphicData uri="http://schemas.openxmlformats.org/drawingml/2006/table">
            <a:tbl>
              <a:tblPr firstRow="1" bandRow="1">
                <a:tableStyleId>{5C22544A-7EE6-4342-B048-85BDC9FD1C3A}</a:tableStyleId>
              </a:tblPr>
              <a:tblGrid>
                <a:gridCol w="2656639">
                  <a:extLst>
                    <a:ext uri="{9D8B030D-6E8A-4147-A177-3AD203B41FA5}">
                      <a16:colId xmlns:a16="http://schemas.microsoft.com/office/drawing/2014/main" val="3338888456"/>
                    </a:ext>
                  </a:extLst>
                </a:gridCol>
                <a:gridCol w="1830351">
                  <a:extLst>
                    <a:ext uri="{9D8B030D-6E8A-4147-A177-3AD203B41FA5}">
                      <a16:colId xmlns:a16="http://schemas.microsoft.com/office/drawing/2014/main" val="3223847799"/>
                    </a:ext>
                  </a:extLst>
                </a:gridCol>
                <a:gridCol w="1763081">
                  <a:extLst>
                    <a:ext uri="{9D8B030D-6E8A-4147-A177-3AD203B41FA5}">
                      <a16:colId xmlns:a16="http://schemas.microsoft.com/office/drawing/2014/main" val="1370063156"/>
                    </a:ext>
                  </a:extLst>
                </a:gridCol>
              </a:tblGrid>
              <a:tr h="347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Times New Roman" panose="02020603050405020304" pitchFamily="18" charset="0"/>
                        <a:cs typeface="Times New Roman" panose="02020603050405020304" pitchFamily="18" charset="0"/>
                      </a:endParaRPr>
                    </a:p>
                  </a:txBody>
                  <a:tcPr>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latin typeface="Times New Roman" panose="02020603050405020304" pitchFamily="18" charset="0"/>
                          <a:ea typeface="+mn-ea"/>
                          <a:cs typeface="Times New Roman" panose="02020603050405020304" pitchFamily="18" charset="0"/>
                        </a:rPr>
                        <a:t>Tune data</a:t>
                      </a:r>
                      <a:endParaRPr lang="zh-CN" altLang="en-US" sz="24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bg1"/>
                    </a:solidFill>
                  </a:tcPr>
                </a:tc>
                <a:tc hMerge="1">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2862070523"/>
                  </a:ext>
                </a:extLst>
              </a:tr>
              <a:tr h="347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kern="1200" dirty="0">
                          <a:solidFill>
                            <a:schemeClr val="tx1"/>
                          </a:solidFill>
                          <a:latin typeface="Times New Roman" panose="02020603050405020304" pitchFamily="18" charset="0"/>
                          <a:ea typeface="+mn-ea"/>
                          <a:cs typeface="Times New Roman" panose="02020603050405020304" pitchFamily="18" charset="0"/>
                        </a:rPr>
                        <a:t>AER</a:t>
                      </a:r>
                      <a:endParaRPr lang="zh-CN" altLang="en-US" sz="2400" b="1"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chemeClr val="tx1"/>
                          </a:solidFill>
                          <a:latin typeface="Times New Roman" panose="02020603050405020304" pitchFamily="18" charset="0"/>
                          <a:ea typeface="+mn-ea"/>
                          <a:cs typeface="Times New Roman" panose="02020603050405020304" pitchFamily="18" charset="0"/>
                        </a:rPr>
                        <a:t>AER(opt)</a:t>
                      </a:r>
                      <a:endParaRPr lang="zh-CN" altLang="en-US" sz="2400" b="1" kern="1200" dirty="0">
                        <a:solidFill>
                          <a:schemeClr val="tx1"/>
                        </a:solidFill>
                        <a:latin typeface="Times New Roman" panose="02020603050405020304" pitchFamily="18" charset="0"/>
                        <a:ea typeface="+mn-ea"/>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9484198"/>
                  </a:ext>
                </a:extLst>
              </a:tr>
              <a:tr h="347182">
                <a:tc>
                  <a:txBody>
                    <a:bodyPr/>
                    <a:lstStyle/>
                    <a:p>
                      <a:r>
                        <a:rPr lang="en-US" altLang="zh-CN" sz="2400" dirty="0">
                          <a:latin typeface="Times New Roman" panose="02020603050405020304" pitchFamily="18" charset="0"/>
                          <a:cs typeface="Times New Roman" panose="02020603050405020304" pitchFamily="18" charset="0"/>
                        </a:rPr>
                        <a:t>Baseline</a:t>
                      </a:r>
                      <a:r>
                        <a:rPr lang="en-US" altLang="ja-JP" sz="2400" dirty="0">
                          <a:latin typeface="Times New Roman" panose="02020603050405020304" pitchFamily="18" charset="0"/>
                          <a:cs typeface="Times New Roman" panose="02020603050405020304" pitchFamily="18" charset="0"/>
                        </a:rPr>
                        <a:t> [2] </a:t>
                      </a:r>
                      <a:endParaRPr lang="zh-CN" altLang="en-US" sz="24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sz="2400" b="1" dirty="0">
                          <a:solidFill>
                            <a:srgbClr val="FF0000"/>
                          </a:solidFill>
                          <a:latin typeface="Times New Roman" panose="02020603050405020304" pitchFamily="18" charset="0"/>
                          <a:cs typeface="Times New Roman" panose="02020603050405020304" pitchFamily="18" charset="0"/>
                        </a:rPr>
                        <a:t>0.6053</a:t>
                      </a:r>
                      <a:endParaRPr lang="zh-CN" altLang="en-US" sz="2400" b="1" dirty="0">
                        <a:solidFill>
                          <a:srgbClr val="FF0000"/>
                        </a:solidFill>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altLang="zh-CN" sz="2400" b="0" dirty="0">
                          <a:latin typeface="Times New Roman" panose="02020603050405020304" pitchFamily="18" charset="0"/>
                          <a:cs typeface="Times New Roman" panose="02020603050405020304" pitchFamily="18" charset="0"/>
                        </a:rPr>
                        <a:t>0.5437 </a:t>
                      </a:r>
                      <a:endParaRPr lang="zh-CN" altLang="en-US" sz="2400" b="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888097488"/>
                  </a:ext>
                </a:extLst>
              </a:tr>
              <a:tr h="3471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                   +RRM</a:t>
                      </a:r>
                      <a:endParaRPr lang="zh-CN" altLang="en-US" sz="24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2400" b="0" dirty="0">
                          <a:latin typeface="Times New Roman" panose="02020603050405020304" pitchFamily="18" charset="0"/>
                          <a:cs typeface="Times New Roman" panose="02020603050405020304" pitchFamily="18" charset="0"/>
                        </a:rPr>
                        <a:t>0.6062</a:t>
                      </a:r>
                      <a:endParaRPr lang="zh-CN" altLang="en-US" sz="2400" b="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altLang="zh-CN" sz="2400" b="0" dirty="0">
                          <a:latin typeface="Times New Roman" panose="02020603050405020304" pitchFamily="18" charset="0"/>
                          <a:cs typeface="Times New Roman" panose="02020603050405020304" pitchFamily="18" charset="0"/>
                        </a:rPr>
                        <a:t>0.5434 </a:t>
                      </a:r>
                      <a:endParaRPr lang="zh-CN" altLang="en-US" sz="2400" b="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9721902"/>
                  </a:ext>
                </a:extLst>
              </a:tr>
              <a:tr h="347182">
                <a:tc>
                  <a:txBody>
                    <a:bodyPr/>
                    <a:lstStyle/>
                    <a:p>
                      <a:pPr marL="0" algn="l" defTabSz="914400" rtl="0" eaLnBrk="1" latinLnBrk="0" hangingPunct="1"/>
                      <a:r>
                        <a:rPr lang="en-US" altLang="zh-CN" sz="2400" kern="1200" dirty="0">
                          <a:solidFill>
                            <a:schemeClr val="dk1"/>
                          </a:solidFill>
                          <a:latin typeface="Times New Roman" panose="02020603050405020304" pitchFamily="18" charset="0"/>
                          <a:ea typeface="+mn-ea"/>
                          <a:cs typeface="Times New Roman" panose="02020603050405020304" pitchFamily="18" charset="0"/>
                        </a:rPr>
                        <a:t>Coverage</a:t>
                      </a:r>
                      <a:r>
                        <a:rPr lang="en-US" altLang="ja-JP" sz="2400" kern="1200" dirty="0">
                          <a:solidFill>
                            <a:schemeClr val="dk1"/>
                          </a:solidFill>
                          <a:latin typeface="Times New Roman" panose="02020603050405020304" pitchFamily="18" charset="0"/>
                          <a:ea typeface="+mn-ea"/>
                          <a:cs typeface="Times New Roman" panose="02020603050405020304" pitchFamily="18" charset="0"/>
                        </a:rPr>
                        <a:t> [3] </a:t>
                      </a:r>
                      <a:endParaRPr lang="zh-CN"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2400" b="1" kern="1200" dirty="0">
                          <a:solidFill>
                            <a:srgbClr val="FF0000"/>
                          </a:solidFill>
                          <a:latin typeface="Times New Roman" panose="02020603050405020304" pitchFamily="18" charset="0"/>
                          <a:ea typeface="+mn-ea"/>
                          <a:cs typeface="Times New Roman" panose="02020603050405020304" pitchFamily="18" charset="0"/>
                        </a:rPr>
                        <a:t> </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0.6220</a:t>
                      </a:r>
                      <a:r>
                        <a:rPr lang="en-US" altLang="zh-CN" sz="2400" b="1" kern="1200" dirty="0">
                          <a:solidFill>
                            <a:srgbClr val="FF0000"/>
                          </a:solidFill>
                          <a:latin typeface="Times New Roman" panose="02020603050405020304" pitchFamily="18" charset="0"/>
                          <a:ea typeface="+mn-ea"/>
                          <a:cs typeface="Times New Roman" panose="02020603050405020304" pitchFamily="18" charset="0"/>
                        </a:rPr>
                        <a:t> </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r"/>
                      <a:r>
                        <a:rPr lang="en-US" altLang="zh-CN" sz="2400" b="1" kern="1200" dirty="0">
                          <a:solidFill>
                            <a:srgbClr val="FF0000"/>
                          </a:solidFill>
                          <a:latin typeface="Times New Roman" panose="02020603050405020304" pitchFamily="18" charset="0"/>
                          <a:ea typeface="+mn-ea"/>
                          <a:cs typeface="Times New Roman" panose="02020603050405020304" pitchFamily="18" charset="0"/>
                        </a:rPr>
                        <a:t>0.5370</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90006097"/>
                  </a:ext>
                </a:extLst>
              </a:tr>
              <a:tr h="3471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chemeClr val="dk1"/>
                          </a:solidFill>
                          <a:latin typeface="Times New Roman" panose="02020603050405020304" pitchFamily="18" charset="0"/>
                          <a:ea typeface="+mn-ea"/>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RRM</a:t>
                      </a:r>
                      <a:endParaRPr lang="zh-CN" altLang="en-US" sz="2400" kern="1200" dirty="0">
                        <a:solidFill>
                          <a:schemeClr val="dk1"/>
                        </a:solidFill>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r"/>
                      <a:r>
                        <a:rPr lang="en-US" altLang="zh-CN" sz="2400" b="0" kern="1200" dirty="0">
                          <a:solidFill>
                            <a:schemeClr val="dk1"/>
                          </a:solidFill>
                          <a:latin typeface="Times New Roman" panose="02020603050405020304" pitchFamily="18" charset="0"/>
                          <a:ea typeface="+mn-ea"/>
                          <a:cs typeface="Times New Roman" panose="02020603050405020304" pitchFamily="18" charset="0"/>
                        </a:rPr>
                        <a:t>0.6304</a:t>
                      </a:r>
                    </a:p>
                  </a:txBody>
                  <a:tcPr>
                    <a:solidFill>
                      <a:schemeClr val="bg1"/>
                    </a:solidFill>
                  </a:tcPr>
                </a:tc>
                <a:tc>
                  <a:txBody>
                    <a:bodyPr/>
                    <a:lstStyle/>
                    <a:p>
                      <a:pPr algn="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0.5463</a:t>
                      </a:r>
                    </a:p>
                  </a:txBody>
                  <a:tcPr>
                    <a:solidFill>
                      <a:schemeClr val="bg1"/>
                    </a:solidFill>
                  </a:tcPr>
                </a:tc>
                <a:extLst>
                  <a:ext uri="{0D108BD9-81ED-4DB2-BD59-A6C34878D82A}">
                    <a16:rowId xmlns:a16="http://schemas.microsoft.com/office/drawing/2014/main" val="2005184316"/>
                  </a:ext>
                </a:extLst>
              </a:tr>
            </a:tbl>
          </a:graphicData>
        </a:graphic>
      </p:graphicFrame>
    </p:spTree>
    <p:extLst>
      <p:ext uri="{BB962C8B-B14F-4D97-AF65-F5344CB8AC3E}">
        <p14:creationId xmlns:p14="http://schemas.microsoft.com/office/powerpoint/2010/main" val="3834823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07546767-4971-442D-A326-A6EEC12AB491}"/>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Response Generation</a:t>
            </a:r>
            <a:br>
              <a:rPr lang="en-GB" altLang="zh-CN" dirty="0"/>
            </a:br>
            <a:endParaRPr lang="zh-CN" altLang="en-US" dirty="0"/>
          </a:p>
        </p:txBody>
      </p:sp>
      <p:sp>
        <p:nvSpPr>
          <p:cNvPr id="5" name="テキスト ボックス 4">
            <a:extLst>
              <a:ext uri="{FF2B5EF4-FFF2-40B4-BE49-F238E27FC236}">
                <a16:creationId xmlns:a16="http://schemas.microsoft.com/office/drawing/2014/main" id="{E51FD9ED-2154-41EE-961E-C32D9E3BB28E}"/>
              </a:ext>
            </a:extLst>
          </p:cNvPr>
          <p:cNvSpPr txBox="1"/>
          <p:nvPr/>
        </p:nvSpPr>
        <p:spPr>
          <a:xfrm>
            <a:off x="751456" y="831556"/>
            <a:ext cx="146706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Setting</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表 5">
            <a:extLst>
              <a:ext uri="{FF2B5EF4-FFF2-40B4-BE49-F238E27FC236}">
                <a16:creationId xmlns:a16="http://schemas.microsoft.com/office/drawing/2014/main" id="{7D41DFCD-3CB3-46E0-A60B-8B0F41C481C1}"/>
              </a:ext>
            </a:extLst>
          </p:cNvPr>
          <p:cNvGraphicFramePr>
            <a:graphicFrameLocks noGrp="1"/>
          </p:cNvGraphicFramePr>
          <p:nvPr>
            <p:extLst>
              <p:ext uri="{D42A27DB-BD31-4B8C-83A1-F6EECF244321}">
                <p14:modId xmlns:p14="http://schemas.microsoft.com/office/powerpoint/2010/main" val="2198518806"/>
              </p:ext>
            </p:extLst>
          </p:nvPr>
        </p:nvGraphicFramePr>
        <p:xfrm>
          <a:off x="2713403" y="1154721"/>
          <a:ext cx="8915400" cy="5364480"/>
        </p:xfrm>
        <a:graphic>
          <a:graphicData uri="http://schemas.openxmlformats.org/drawingml/2006/table">
            <a:tbl>
              <a:tblPr firstRow="1" bandRow="1">
                <a:tableStyleId>{2D5ABB26-0587-4C30-8999-92F81FD0307C}</a:tableStyleId>
              </a:tblPr>
              <a:tblGrid>
                <a:gridCol w="2540000">
                  <a:extLst>
                    <a:ext uri="{9D8B030D-6E8A-4147-A177-3AD203B41FA5}">
                      <a16:colId xmlns:a16="http://schemas.microsoft.com/office/drawing/2014/main" val="3497899374"/>
                    </a:ext>
                  </a:extLst>
                </a:gridCol>
                <a:gridCol w="6375400">
                  <a:extLst>
                    <a:ext uri="{9D8B030D-6E8A-4147-A177-3AD203B41FA5}">
                      <a16:colId xmlns:a16="http://schemas.microsoft.com/office/drawing/2014/main" val="2482767017"/>
                    </a:ext>
                  </a:extLst>
                </a:gridCol>
              </a:tblGrid>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Dataset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Facebook </a:t>
                      </a:r>
                      <a:r>
                        <a:rPr lang="en-US" altLang="zh-CN" sz="1600" dirty="0" err="1">
                          <a:latin typeface="Times New Roman" panose="02020603050405020304" pitchFamily="18" charset="0"/>
                          <a:cs typeface="Times New Roman" panose="02020603050405020304" pitchFamily="18" charset="0"/>
                        </a:rPr>
                        <a:t>ParlAI</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PersonaChat</a:t>
                      </a:r>
                      <a:r>
                        <a:rPr lang="en-US" altLang="zh-CN" sz="1600" dirty="0">
                          <a:latin typeface="Times New Roman" panose="02020603050405020304" pitchFamily="18" charset="0"/>
                          <a:cs typeface="Times New Roman" panose="02020603050405020304" pitchFamily="18" charset="0"/>
                        </a:rPr>
                        <a:t> dataset</a:t>
                      </a:r>
                    </a:p>
                  </a:txBody>
                  <a:tcPr/>
                </a:tc>
                <a:extLst>
                  <a:ext uri="{0D108BD9-81ED-4DB2-BD59-A6C34878D82A}">
                    <a16:rowId xmlns:a16="http://schemas.microsoft.com/office/drawing/2014/main" val="312743329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rain</a:t>
                      </a:r>
                      <a:r>
                        <a:rPr lang="en-US" altLang="zh-CN" sz="1600" dirty="0">
                          <a:latin typeface="Times New Roman" panose="02020603050405020304" pitchFamily="18" charset="0"/>
                          <a:cs typeface="Times New Roman" panose="02020603050405020304" pitchFamily="18" charset="0"/>
                        </a:rPr>
                        <a:t> Data</a:t>
                      </a:r>
                      <a:r>
                        <a:rPr lang="zh-CN" altLang="en-US" sz="1600" dirty="0">
                          <a:latin typeface="Times New Roman" panose="02020603050405020304" pitchFamily="18" charset="0"/>
                          <a:cs typeface="Times New Roman" panose="02020603050405020304" pitchFamily="18" charset="0"/>
                        </a:rPr>
                        <a:t>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65719</a:t>
                      </a:r>
                    </a:p>
                  </a:txBody>
                  <a:tcPr/>
                </a:tc>
                <a:extLst>
                  <a:ext uri="{0D108BD9-81ED-4DB2-BD59-A6C34878D82A}">
                    <a16:rowId xmlns:a16="http://schemas.microsoft.com/office/drawing/2014/main" val="383850850"/>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Dev</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7801</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009423"/>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t>
                      </a:r>
                      <a:r>
                        <a:rPr lang="zh-CN" altLang="en-US" sz="1600" dirty="0">
                          <a:latin typeface="Times New Roman" panose="02020603050405020304" pitchFamily="18" charset="0"/>
                          <a:cs typeface="Times New Roman" panose="02020603050405020304" pitchFamily="18" charset="0"/>
                        </a:rPr>
                        <a:t>est  </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ata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7512</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192673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Vocab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19094</a:t>
                      </a:r>
                    </a:p>
                  </a:txBody>
                  <a:tcPr/>
                </a:tc>
                <a:extLst>
                  <a:ext uri="{0D108BD9-81ED-4DB2-BD59-A6C34878D82A}">
                    <a16:rowId xmlns:a16="http://schemas.microsoft.com/office/drawing/2014/main" val="237303847"/>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Early stop</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12</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7666784"/>
                  </a:ext>
                </a:extLst>
              </a:tr>
              <a:tr h="308660">
                <a:tc>
                  <a:txBody>
                    <a:bodyPr/>
                    <a:lstStyle/>
                    <a:p>
                      <a:pPr marL="285750" indent="-285750" algn="l" defTabSz="914400" rtl="0" eaLnBrk="1" latinLnBrk="0" hangingPunct="1">
                        <a:buFont typeface="Arial" panose="020B0604020202020204" pitchFamily="34" charset="0"/>
                        <a:buChar char="•"/>
                      </a:pPr>
                      <a:r>
                        <a:rPr lang="en-US" altLang="ja-JP" sz="1600" kern="1200" dirty="0">
                          <a:solidFill>
                            <a:schemeClr val="tx1"/>
                          </a:solidFill>
                          <a:latin typeface="Times New Roman" panose="02020603050405020304" pitchFamily="18" charset="0"/>
                          <a:ea typeface="+mn-ea"/>
                          <a:cs typeface="Times New Roman" panose="02020603050405020304" pitchFamily="18" charset="0"/>
                        </a:rPr>
                        <a:t>Pre-trained embedding</a:t>
                      </a:r>
                      <a:endParaRPr lang="ja-JP" altLang="en-US" sz="16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altLang="ja-JP" sz="1600" kern="1200" dirty="0">
                          <a:solidFill>
                            <a:schemeClr val="tx1"/>
                          </a:solidFill>
                          <a:latin typeface="Times New Roman" panose="02020603050405020304" pitchFamily="18" charset="0"/>
                          <a:ea typeface="+mn-ea"/>
                          <a:cs typeface="Times New Roman" panose="02020603050405020304" pitchFamily="18" charset="0"/>
                        </a:rPr>
                        <a:t>Glove</a:t>
                      </a:r>
                      <a:endParaRPr lang="ja-JP" altLang="en-US" sz="16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34597506"/>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Batch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64</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415338"/>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Embed Size </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500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1113109"/>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Hidden Size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500</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527741"/>
                  </a:ext>
                </a:extLst>
              </a:tr>
              <a:tr h="308660">
                <a:tc>
                  <a:txBody>
                    <a:bodyPr/>
                    <a:lstStyle/>
                    <a:p>
                      <a:pPr marL="285750" indent="-285750">
                        <a:buFont typeface="Arial" panose="020B0604020202020204" pitchFamily="34" charset="0"/>
                        <a:buChar char="•"/>
                      </a:pPr>
                      <a:r>
                        <a:rPr lang="en-US" altLang="zh-CN" sz="1600" dirty="0" err="1">
                          <a:latin typeface="Times New Roman" panose="02020603050405020304" pitchFamily="18" charset="0"/>
                          <a:cs typeface="Times New Roman" panose="02020603050405020304" pitchFamily="18" charset="0"/>
                        </a:rPr>
                        <a:t>Optim</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lang="en-US" altLang="zh-CN" sz="1600" dirty="0">
                          <a:latin typeface="Times New Roman" panose="02020603050405020304" pitchFamily="18" charset="0"/>
                          <a:cs typeface="Times New Roman" panose="02020603050405020304" pitchFamily="18" charset="0"/>
                        </a:rPr>
                        <a:t>SGD</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030387"/>
                  </a:ext>
                </a:extLst>
              </a:tr>
              <a:tr h="308660">
                <a:tc>
                  <a:txBody>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Learning Rate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en-US" altLang="ja-JP" sz="1600" dirty="0"/>
                        <a:t>1</a:t>
                      </a:r>
                      <a:endParaRPr kumimoji="1" lang="ja-JP" altLang="en-US" sz="1600" dirty="0"/>
                    </a:p>
                  </a:txBody>
                  <a:tcPr/>
                </a:tc>
                <a:extLst>
                  <a:ext uri="{0D108BD9-81ED-4DB2-BD59-A6C34878D82A}">
                    <a16:rowId xmlns:a16="http://schemas.microsoft.com/office/drawing/2014/main" val="1339976221"/>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Layer</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894104030"/>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Bidirectional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False</a:t>
                      </a:r>
                    </a:p>
                  </a:txBody>
                  <a:tcPr/>
                </a:tc>
                <a:extLst>
                  <a:ext uri="{0D108BD9-81ED-4DB2-BD59-A6C34878D82A}">
                    <a16:rowId xmlns:a16="http://schemas.microsoft.com/office/drawing/2014/main" val="228149769"/>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RNN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LSTM</a:t>
                      </a:r>
                    </a:p>
                  </a:txBody>
                  <a:tcPr/>
                </a:tc>
                <a:extLst>
                  <a:ext uri="{0D108BD9-81ED-4DB2-BD59-A6C34878D82A}">
                    <a16:rowId xmlns:a16="http://schemas.microsoft.com/office/drawing/2014/main" val="3577270423"/>
                  </a:ext>
                </a:extLst>
              </a:tr>
              <a:tr h="308660">
                <a:tc>
                  <a:txBody>
                    <a:bodyPr/>
                    <a:lstStyle/>
                    <a:p>
                      <a:pPr marL="285750" indent="-285750">
                        <a:buFont typeface="Arial" panose="020B0604020202020204" pitchFamily="34" charset="0"/>
                        <a:buChar char="•"/>
                      </a:pPr>
                      <a:r>
                        <a:rPr kumimoji="1" lang="en-US" altLang="ja-JP" sz="1600" dirty="0">
                          <a:latin typeface="Times New Roman" panose="02020603050405020304" pitchFamily="18" charset="0"/>
                          <a:cs typeface="Times New Roman" panose="02020603050405020304" pitchFamily="18" charset="0"/>
                        </a:rPr>
                        <a:t>Decode Method</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Greedy decode</a:t>
                      </a:r>
                    </a:p>
                  </a:txBody>
                  <a:tcPr/>
                </a:tc>
                <a:extLst>
                  <a:ext uri="{0D108BD9-81ED-4DB2-BD59-A6C34878D82A}">
                    <a16:rowId xmlns:a16="http://schemas.microsoft.com/office/drawing/2014/main" val="1166547810"/>
                  </a:ext>
                </a:extLst>
              </a:tr>
            </a:tbl>
          </a:graphicData>
        </a:graphic>
      </p:graphicFrame>
    </p:spTree>
    <p:extLst>
      <p:ext uri="{BB962C8B-B14F-4D97-AF65-F5344CB8AC3E}">
        <p14:creationId xmlns:p14="http://schemas.microsoft.com/office/powerpoint/2010/main" val="232922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041A6-99BB-4EA9-BBC8-D78C53B8B7B9}"/>
              </a:ext>
            </a:extLst>
          </p:cNvPr>
          <p:cNvSpPr>
            <a:spLocks noGrp="1"/>
          </p:cNvSpPr>
          <p:nvPr>
            <p:ph type="title"/>
          </p:nvPr>
        </p:nvSpPr>
        <p:spPr>
          <a:xfrm>
            <a:off x="345056" y="165802"/>
            <a:ext cx="7992827" cy="515227"/>
          </a:xfrm>
        </p:spPr>
        <p:txBody>
          <a:bodyPr/>
          <a:lstStyle/>
          <a:p>
            <a:r>
              <a:rPr lang="en-US" altLang="ja-JP" dirty="0"/>
              <a:t>Experiment -</a:t>
            </a:r>
            <a:r>
              <a:rPr lang="en-GB" altLang="zh-CN" dirty="0"/>
              <a:t> Response Generation</a:t>
            </a:r>
            <a:endParaRPr lang="zh-CN" altLang="en-US" dirty="0"/>
          </a:p>
        </p:txBody>
      </p:sp>
      <p:sp>
        <p:nvSpPr>
          <p:cNvPr id="5" name="テキスト ボックス 4">
            <a:extLst>
              <a:ext uri="{FF2B5EF4-FFF2-40B4-BE49-F238E27FC236}">
                <a16:creationId xmlns:a16="http://schemas.microsoft.com/office/drawing/2014/main" id="{F6020958-CF66-46C6-BE40-A0E28D523802}"/>
              </a:ext>
            </a:extLst>
          </p:cNvPr>
          <p:cNvSpPr txBox="1"/>
          <p:nvPr/>
        </p:nvSpPr>
        <p:spPr>
          <a:xfrm>
            <a:off x="345056" y="2456304"/>
            <a:ext cx="1415772" cy="1138773"/>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Metric</a:t>
            </a:r>
          </a:p>
          <a:p>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表 5">
            <a:extLst>
              <a:ext uri="{FF2B5EF4-FFF2-40B4-BE49-F238E27FC236}">
                <a16:creationId xmlns:a16="http://schemas.microsoft.com/office/drawing/2014/main" id="{E85D945D-986A-44B9-92E0-75187E914601}"/>
              </a:ext>
            </a:extLst>
          </p:cNvPr>
          <p:cNvGraphicFramePr>
            <a:graphicFrameLocks noGrp="1"/>
          </p:cNvGraphicFramePr>
          <p:nvPr>
            <p:extLst>
              <p:ext uri="{D42A27DB-BD31-4B8C-83A1-F6EECF244321}">
                <p14:modId xmlns:p14="http://schemas.microsoft.com/office/powerpoint/2010/main" val="1757234560"/>
              </p:ext>
            </p:extLst>
          </p:nvPr>
        </p:nvGraphicFramePr>
        <p:xfrm>
          <a:off x="784598" y="2678751"/>
          <a:ext cx="10622804" cy="3790458"/>
        </p:xfrm>
        <a:graphic>
          <a:graphicData uri="http://schemas.openxmlformats.org/drawingml/2006/table">
            <a:tbl>
              <a:tblPr firstRow="1" bandRow="1">
                <a:tableStyleId>{9D7B26C5-4107-4FEC-AEDC-1716B250A1EF}</a:tableStyleId>
              </a:tblPr>
              <a:tblGrid>
                <a:gridCol w="3679826">
                  <a:extLst>
                    <a:ext uri="{9D8B030D-6E8A-4147-A177-3AD203B41FA5}">
                      <a16:colId xmlns:a16="http://schemas.microsoft.com/office/drawing/2014/main" val="711474414"/>
                    </a:ext>
                  </a:extLst>
                </a:gridCol>
                <a:gridCol w="6942978">
                  <a:extLst>
                    <a:ext uri="{9D8B030D-6E8A-4147-A177-3AD203B41FA5}">
                      <a16:colId xmlns:a16="http://schemas.microsoft.com/office/drawing/2014/main" val="1428781507"/>
                    </a:ext>
                  </a:extLst>
                </a:gridCol>
              </a:tblGrid>
              <a:tr h="403861">
                <a:tc>
                  <a:txBody>
                    <a:bodyPr/>
                    <a:lstStyle/>
                    <a:p>
                      <a:pPr marL="285750" indent="-285750">
                        <a:buFont typeface="Arial" panose="020B0604020202020204" pitchFamily="34" charset="0"/>
                        <a:buChar char="•"/>
                      </a:pP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noFill/>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4259330320"/>
                  </a:ext>
                </a:extLst>
              </a:tr>
              <a:tr h="491861">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Perplexity</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3177984"/>
                  </a:ext>
                </a:extLst>
              </a:tr>
              <a:tr h="493700">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F1</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567460"/>
                  </a:ext>
                </a:extLst>
              </a:tr>
              <a:tr h="1593314">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Hits@1</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tabLst>
                          <a:tab pos="895350" algn="l"/>
                        </a:tabLst>
                      </a:pPr>
                      <a:r>
                        <a:rPr lang="en-US" altLang="ja-JP" sz="2000" dirty="0">
                          <a:latin typeface="Times New Roman" panose="02020603050405020304" pitchFamily="18" charset="0"/>
                          <a:cs typeface="Times New Roman" panose="02020603050405020304" pitchFamily="18" charset="0"/>
                        </a:rPr>
                        <a:t>Next utterance classification loss. It consists of choosing N random distractor responses from other dialogues and the model selecting the best response among them, resulting in a score of one if the model chooses the correct response, and zero otherwise.</a:t>
                      </a:r>
                      <a:endParaRPr lang="en-GB" altLang="zh-CN" sz="3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4657448"/>
                  </a:ext>
                </a:extLst>
              </a:tr>
              <a:tr h="40386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tx1"/>
                          </a:solidFill>
                          <a:latin typeface="Times New Roman" panose="02020603050405020304" pitchFamily="18" charset="0"/>
                          <a:ea typeface="+mn-ea"/>
                          <a:cs typeface="Times New Roman" panose="02020603050405020304" pitchFamily="18" charset="0"/>
                        </a:rPr>
                        <a:t>Unique responses</a:t>
                      </a: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129123"/>
                  </a:ext>
                </a:extLst>
              </a:tr>
              <a:tr h="403861">
                <a:tc>
                  <a:txBody>
                    <a:bodyPr/>
                    <a:lstStyle/>
                    <a:p>
                      <a:pPr marL="285750" indent="-285750">
                        <a:buFont typeface="Arial" panose="020B0604020202020204" pitchFamily="34" charset="0"/>
                        <a:buChar char="•"/>
                      </a:pPr>
                      <a:r>
                        <a:rPr lang="en-GB" altLang="zh-CN" sz="2000" dirty="0">
                          <a:latin typeface="Times New Roman" panose="02020603050405020304" pitchFamily="18" charset="0"/>
                          <a:cs typeface="Times New Roman" panose="02020603050405020304" pitchFamily="18" charset="0"/>
                        </a:rPr>
                        <a:t>Repeat</a:t>
                      </a:r>
                      <a:endParaRPr kumimoji="1" lang="ja-JP" alt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7724318"/>
                  </a:ext>
                </a:extLst>
              </a:tr>
            </a:tbl>
          </a:graphicData>
        </a:graphic>
      </p:graphicFrame>
      <p:sp>
        <p:nvSpPr>
          <p:cNvPr id="7" name="テキスト ボックス 7">
            <a:extLst>
              <a:ext uri="{FF2B5EF4-FFF2-40B4-BE49-F238E27FC236}">
                <a16:creationId xmlns:a16="http://schemas.microsoft.com/office/drawing/2014/main" id="{661EBF04-3239-4777-B37C-BEF151572289}"/>
              </a:ext>
            </a:extLst>
          </p:cNvPr>
          <p:cNvSpPr txBox="1"/>
          <p:nvPr/>
        </p:nvSpPr>
        <p:spPr>
          <a:xfrm>
            <a:off x="345056" y="868027"/>
            <a:ext cx="2646878" cy="1138773"/>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Comparisons</a:t>
            </a:r>
          </a:p>
          <a:p>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749E935-D90D-4408-993C-F45FB3F836B1}"/>
              </a:ext>
            </a:extLst>
          </p:cNvPr>
          <p:cNvSpPr/>
          <p:nvPr/>
        </p:nvSpPr>
        <p:spPr>
          <a:xfrm>
            <a:off x="784598" y="1488093"/>
            <a:ext cx="7364517" cy="1200329"/>
          </a:xfrm>
          <a:prstGeom prst="rect">
            <a:avLst/>
          </a:prstGeom>
        </p:spPr>
        <p:txBody>
          <a:bodyPr wrap="none">
            <a:spAutoFit/>
          </a:bodyPr>
          <a:lstStyle/>
          <a:p>
            <a:pPr marL="285750" indent="-285750">
              <a:buFont typeface="Arial" panose="020B0604020202020204" pitchFamily="34" charset="0"/>
              <a:buChar char="•"/>
            </a:pPr>
            <a:r>
              <a:rPr lang="en-GB" altLang="zh-CN" sz="2400" b="1" dirty="0">
                <a:solidFill>
                  <a:schemeClr val="accent2"/>
                </a:solidFill>
                <a:latin typeface="Times New Roman" panose="02020603050405020304" pitchFamily="18" charset="0"/>
                <a:cs typeface="Times New Roman" panose="02020603050405020304" pitchFamily="18" charset="0"/>
              </a:rPr>
              <a:t>Baseline</a:t>
            </a:r>
            <a:r>
              <a:rPr lang="en-GB" altLang="zh-CN" sz="2400" dirty="0">
                <a:latin typeface="Times New Roman" panose="02020603050405020304" pitchFamily="18" charset="0"/>
                <a:cs typeface="Times New Roman" panose="02020603050405020304" pitchFamily="18" charset="0"/>
              </a:rPr>
              <a:t>: Seq2seq with attention by Luong et al. (2015)</a:t>
            </a:r>
          </a:p>
          <a:p>
            <a:pPr marL="285750" indent="-285750">
              <a:buFont typeface="Arial" panose="020B0604020202020204" pitchFamily="34" charset="0"/>
              <a:buChar char="•"/>
            </a:pPr>
            <a:r>
              <a:rPr kumimoji="1" lang="en-US" altLang="ja-JP" sz="2400" dirty="0">
                <a:latin typeface="Times New Roman" panose="02020603050405020304" pitchFamily="18" charset="0"/>
                <a:cs typeface="Times New Roman" panose="02020603050405020304" pitchFamily="18" charset="0"/>
              </a:rPr>
              <a:t>Profile Memory model(PM) by Zhang et al. (2018) </a:t>
            </a:r>
            <a:endParaRPr kumimoji="1" lang="ja-JP" altLang="en-US" sz="2400" dirty="0">
              <a:latin typeface="Times New Roman" panose="02020603050405020304" pitchFamily="18" charset="0"/>
              <a:cs typeface="Times New Roman" panose="02020603050405020304" pitchFamily="18" charset="0"/>
            </a:endParaRPr>
          </a:p>
          <a:p>
            <a:r>
              <a:rPr lang="en-GB" altLang="zh-CN" sz="2400" dirty="0">
                <a:latin typeface="Times New Roman" panose="02020603050405020304" pitchFamily="18" charset="0"/>
                <a:cs typeface="Times New Roman" panose="02020603050405020304" pitchFamily="18" charset="0"/>
              </a:rPr>
              <a:t> </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790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6E0679-E2DE-4B92-9AB2-9365D5E5D3EA}"/>
              </a:ext>
            </a:extLst>
          </p:cNvPr>
          <p:cNvSpPr>
            <a:spLocks noGrp="1"/>
          </p:cNvSpPr>
          <p:nvPr>
            <p:ph idx="1"/>
          </p:nvPr>
        </p:nvSpPr>
        <p:spPr>
          <a:xfrm>
            <a:off x="1500909" y="2340860"/>
            <a:ext cx="10515600" cy="4351338"/>
          </a:xfrm>
        </p:spPr>
        <p:txBody>
          <a:bodyPr>
            <a:normAutofit/>
          </a:bodyPr>
          <a:lstStyle/>
          <a:p>
            <a:r>
              <a:rPr lang="en-US" altLang="zh-CN" sz="2400" dirty="0"/>
              <a:t>machine translation, for example, Google translation</a:t>
            </a:r>
          </a:p>
          <a:p>
            <a:r>
              <a:rPr lang="en-US" altLang="zh-CN" sz="2400" dirty="0"/>
              <a:t>text summarization</a:t>
            </a:r>
          </a:p>
          <a:p>
            <a:r>
              <a:rPr lang="en-GB" altLang="zh-CN" sz="2400" dirty="0"/>
              <a:t>poetry generation</a:t>
            </a:r>
          </a:p>
          <a:p>
            <a:r>
              <a:rPr lang="en-GB" altLang="zh-CN" sz="2400" dirty="0"/>
              <a:t>grammatical error correction</a:t>
            </a:r>
          </a:p>
          <a:p>
            <a:r>
              <a:rPr lang="en-GB" altLang="zh-CN" sz="2400" dirty="0"/>
              <a:t>response generation</a:t>
            </a:r>
          </a:p>
          <a:p>
            <a:r>
              <a:rPr lang="en-GB" altLang="zh-CN" sz="2400" dirty="0"/>
              <a:t>…</a:t>
            </a:r>
            <a:endParaRPr lang="en-US" altLang="zh-CN" sz="2400" dirty="0"/>
          </a:p>
        </p:txBody>
      </p:sp>
      <p:sp>
        <p:nvSpPr>
          <p:cNvPr id="4" name="标题 1">
            <a:extLst>
              <a:ext uri="{FF2B5EF4-FFF2-40B4-BE49-F238E27FC236}">
                <a16:creationId xmlns:a16="http://schemas.microsoft.com/office/drawing/2014/main" id="{9661D23A-E0EB-47CC-9BD6-5B4CD1972696}"/>
              </a:ext>
            </a:extLst>
          </p:cNvPr>
          <p:cNvSpPr>
            <a:spLocks noGrp="1"/>
          </p:cNvSpPr>
          <p:nvPr>
            <p:ph type="title"/>
          </p:nvPr>
        </p:nvSpPr>
        <p:spPr>
          <a:xfrm>
            <a:off x="345057" y="165802"/>
            <a:ext cx="2553418" cy="515227"/>
          </a:xfrm>
        </p:spPr>
        <p:txBody>
          <a:bodyPr/>
          <a:lstStyle/>
          <a:p>
            <a:r>
              <a:rPr lang="en-US" altLang="ja-JP" sz="3600" dirty="0"/>
              <a:t>Background</a:t>
            </a:r>
            <a:endParaRPr lang="zh-CN" altLang="en-US" sz="3600" dirty="0"/>
          </a:p>
        </p:txBody>
      </p:sp>
      <p:sp>
        <p:nvSpPr>
          <p:cNvPr id="5" name="文本框 4">
            <a:extLst>
              <a:ext uri="{FF2B5EF4-FFF2-40B4-BE49-F238E27FC236}">
                <a16:creationId xmlns:a16="http://schemas.microsoft.com/office/drawing/2014/main" id="{88C5C696-E3D1-4424-A14A-60C21FA40514}"/>
              </a:ext>
            </a:extLst>
          </p:cNvPr>
          <p:cNvSpPr txBox="1"/>
          <p:nvPr/>
        </p:nvSpPr>
        <p:spPr>
          <a:xfrm>
            <a:off x="633286" y="1008701"/>
            <a:ext cx="10048568" cy="120032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encoder-decoder model is the model that consists of two neural networks. The past years have witnessed the rapid progress of this model. Now, this model is widely used to solve natural language processing tasks, such as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615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77859B2C-B211-4774-9185-E418FD46B31A}"/>
              </a:ext>
            </a:extLst>
          </p:cNvPr>
          <p:cNvGraphicFramePr>
            <a:graphicFrameLocks noGrp="1"/>
          </p:cNvGraphicFramePr>
          <p:nvPr>
            <p:extLst>
              <p:ext uri="{D42A27DB-BD31-4B8C-83A1-F6EECF244321}">
                <p14:modId xmlns:p14="http://schemas.microsoft.com/office/powerpoint/2010/main" val="2714684808"/>
              </p:ext>
            </p:extLst>
          </p:nvPr>
        </p:nvGraphicFramePr>
        <p:xfrm>
          <a:off x="594360" y="905825"/>
          <a:ext cx="10754360" cy="5853115"/>
        </p:xfrm>
        <a:graphic>
          <a:graphicData uri="http://schemas.openxmlformats.org/drawingml/2006/table">
            <a:tbl>
              <a:tblPr firstRow="1" bandRow="1">
                <a:tableStyleId>{7E9639D4-E3E2-4D34-9284-5A2195B3D0D7}</a:tableStyleId>
              </a:tblPr>
              <a:tblGrid>
                <a:gridCol w="5377180">
                  <a:extLst>
                    <a:ext uri="{9D8B030D-6E8A-4147-A177-3AD203B41FA5}">
                      <a16:colId xmlns:a16="http://schemas.microsoft.com/office/drawing/2014/main" val="365489858"/>
                    </a:ext>
                  </a:extLst>
                </a:gridCol>
                <a:gridCol w="5377180">
                  <a:extLst>
                    <a:ext uri="{9D8B030D-6E8A-4147-A177-3AD203B41FA5}">
                      <a16:colId xmlns:a16="http://schemas.microsoft.com/office/drawing/2014/main" val="1668335423"/>
                    </a:ext>
                  </a:extLst>
                </a:gridCol>
              </a:tblGrid>
              <a:tr h="469055">
                <a:tc>
                  <a:txBody>
                    <a:bodyPr/>
                    <a:lstStyle/>
                    <a:p>
                      <a:r>
                        <a:rPr lang="en-US" altLang="ja-JP" sz="2000" dirty="0">
                          <a:latin typeface="Times New Roman" panose="02020603050405020304" pitchFamily="18" charset="0"/>
                          <a:cs typeface="Times New Roman" panose="02020603050405020304" pitchFamily="18" charset="0"/>
                        </a:rPr>
                        <a:t>Persona 1</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r>
                        <a:rPr lang="en-US" altLang="ja-JP" sz="2000" dirty="0">
                          <a:latin typeface="Times New Roman" panose="02020603050405020304" pitchFamily="18" charset="0"/>
                          <a:cs typeface="Times New Roman" panose="02020603050405020304" pitchFamily="18" charset="0"/>
                        </a:rPr>
                        <a:t>Persona 2 </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3238298"/>
                  </a:ext>
                </a:extLst>
              </a:tr>
              <a:tr h="1635020">
                <a:tc>
                  <a:txBody>
                    <a:bodyPr/>
                    <a:lstStyle/>
                    <a:p>
                      <a:r>
                        <a:rPr lang="en-US" altLang="ja-JP" sz="2000" dirty="0">
                          <a:latin typeface="Times New Roman" panose="02020603050405020304" pitchFamily="18" charset="0"/>
                          <a:cs typeface="Times New Roman" panose="02020603050405020304" pitchFamily="18" charset="0"/>
                        </a:rPr>
                        <a:t>I like to ski </a:t>
                      </a:r>
                    </a:p>
                    <a:p>
                      <a:r>
                        <a:rPr lang="en-US" altLang="ja-JP" sz="2000" dirty="0">
                          <a:latin typeface="Times New Roman" panose="02020603050405020304" pitchFamily="18" charset="0"/>
                          <a:cs typeface="Times New Roman" panose="02020603050405020304" pitchFamily="18" charset="0"/>
                        </a:rPr>
                        <a:t>My wife does not like me anymore</a:t>
                      </a:r>
                    </a:p>
                    <a:p>
                      <a:r>
                        <a:rPr lang="en-US" altLang="ja-JP" sz="2000" dirty="0">
                          <a:latin typeface="Times New Roman" panose="02020603050405020304" pitchFamily="18" charset="0"/>
                          <a:cs typeface="Times New Roman" panose="02020603050405020304" pitchFamily="18" charset="0"/>
                        </a:rPr>
                        <a:t>I have went to Mexico 4 times this year</a:t>
                      </a:r>
                    </a:p>
                    <a:p>
                      <a:r>
                        <a:rPr lang="en-US" altLang="ja-JP" sz="2000" dirty="0">
                          <a:latin typeface="Times New Roman" panose="02020603050405020304" pitchFamily="18" charset="0"/>
                          <a:cs typeface="Times New Roman" panose="02020603050405020304" pitchFamily="18" charset="0"/>
                        </a:rPr>
                        <a:t>I hate Mexican food</a:t>
                      </a:r>
                    </a:p>
                    <a:p>
                      <a:r>
                        <a:rPr lang="en-US" altLang="ja-JP" sz="2000" dirty="0">
                          <a:latin typeface="Times New Roman" panose="02020603050405020304" pitchFamily="18" charset="0"/>
                          <a:cs typeface="Times New Roman" panose="02020603050405020304" pitchFamily="18" charset="0"/>
                        </a:rPr>
                        <a:t>I like to eat </a:t>
                      </a:r>
                      <a:r>
                        <a:rPr lang="en-US" altLang="ja-JP" sz="2000" dirty="0" err="1">
                          <a:latin typeface="Times New Roman" panose="02020603050405020304" pitchFamily="18" charset="0"/>
                          <a:cs typeface="Times New Roman" panose="02020603050405020304" pitchFamily="18" charset="0"/>
                        </a:rPr>
                        <a:t>cheetos</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altLang="ja-JP" sz="2000" dirty="0">
                          <a:latin typeface="Times New Roman" panose="02020603050405020304" pitchFamily="18" charset="0"/>
                          <a:cs typeface="Times New Roman" panose="02020603050405020304" pitchFamily="18" charset="0"/>
                        </a:rPr>
                        <a:t>I am an artist</a:t>
                      </a:r>
                    </a:p>
                    <a:p>
                      <a:r>
                        <a:rPr lang="en-US" altLang="ja-JP" sz="2000" dirty="0">
                          <a:latin typeface="Times New Roman" panose="02020603050405020304" pitchFamily="18" charset="0"/>
                          <a:cs typeface="Times New Roman" panose="02020603050405020304" pitchFamily="18" charset="0"/>
                        </a:rPr>
                        <a:t>I have four children </a:t>
                      </a:r>
                    </a:p>
                    <a:p>
                      <a:r>
                        <a:rPr lang="en-US" altLang="ja-JP" sz="2000" dirty="0">
                          <a:latin typeface="Times New Roman" panose="02020603050405020304" pitchFamily="18" charset="0"/>
                          <a:cs typeface="Times New Roman" panose="02020603050405020304" pitchFamily="18" charset="0"/>
                        </a:rPr>
                        <a:t>I recently got a cat </a:t>
                      </a:r>
                    </a:p>
                    <a:p>
                      <a:r>
                        <a:rPr lang="en-US" altLang="ja-JP" sz="2000" dirty="0">
                          <a:latin typeface="Times New Roman" panose="02020603050405020304" pitchFamily="18" charset="0"/>
                          <a:cs typeface="Times New Roman" panose="02020603050405020304" pitchFamily="18" charset="0"/>
                        </a:rPr>
                        <a:t>I enjoy walking for exercise </a:t>
                      </a:r>
                    </a:p>
                    <a:p>
                      <a:r>
                        <a:rPr lang="en-US" altLang="ja-JP" sz="2000" dirty="0">
                          <a:latin typeface="Times New Roman" panose="02020603050405020304" pitchFamily="18" charset="0"/>
                          <a:cs typeface="Times New Roman" panose="02020603050405020304" pitchFamily="18" charset="0"/>
                        </a:rPr>
                        <a:t>I love watching Game of Thrones</a:t>
                      </a:r>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5721354"/>
                  </a:ext>
                </a:extLst>
              </a:tr>
              <a:tr h="1835680">
                <a:tc gridSpan="2">
                  <a:txBody>
                    <a:bodyPr/>
                    <a:lstStyle/>
                    <a:p>
                      <a:r>
                        <a:rPr lang="en-US" altLang="ja-JP" sz="2000" dirty="0">
                          <a:latin typeface="Times New Roman" panose="02020603050405020304" pitchFamily="18" charset="0"/>
                          <a:cs typeface="Times New Roman" panose="02020603050405020304" pitchFamily="18" charset="0"/>
                        </a:rPr>
                        <a:t>[PERSON 1:] Hi </a:t>
                      </a:r>
                    </a:p>
                    <a:p>
                      <a:r>
                        <a:rPr lang="en-US" altLang="ja-JP" sz="2000" dirty="0">
                          <a:latin typeface="Times New Roman" panose="02020603050405020304" pitchFamily="18" charset="0"/>
                          <a:cs typeface="Times New Roman" panose="02020603050405020304" pitchFamily="18" charset="0"/>
                        </a:rPr>
                        <a:t>[PERSON 2:] Hello ! How are you today ? </a:t>
                      </a:r>
                    </a:p>
                    <a:p>
                      <a:r>
                        <a:rPr lang="en-US" altLang="ja-JP" sz="2000" dirty="0">
                          <a:latin typeface="Times New Roman" panose="02020603050405020304" pitchFamily="18" charset="0"/>
                          <a:cs typeface="Times New Roman" panose="02020603050405020304" pitchFamily="18" charset="0"/>
                        </a:rPr>
                        <a:t>[PERSON 1:] I am good thank you , how are you. </a:t>
                      </a:r>
                    </a:p>
                    <a:p>
                      <a:r>
                        <a:rPr lang="en-US" altLang="ja-JP" sz="2000" dirty="0">
                          <a:latin typeface="Times New Roman" panose="02020603050405020304" pitchFamily="18" charset="0"/>
                          <a:cs typeface="Times New Roman" panose="02020603050405020304" pitchFamily="18" charset="0"/>
                        </a:rPr>
                        <a:t>[PERSON 2:] Great, thanks ! My children and I were just about to watch Game of Thrones. </a:t>
                      </a:r>
                    </a:p>
                    <a:p>
                      <a:r>
                        <a:rPr lang="en-US" altLang="ja-JP" sz="2000" dirty="0">
                          <a:latin typeface="Times New Roman" panose="02020603050405020304" pitchFamily="18" charset="0"/>
                          <a:cs typeface="Times New Roman" panose="02020603050405020304" pitchFamily="18" charset="0"/>
                        </a:rPr>
                        <a:t>[PERSON 1:] Nice ! How old are your children? </a:t>
                      </a:r>
                    </a:p>
                    <a:p>
                      <a:r>
                        <a:rPr lang="en-US" altLang="ja-JP" sz="2000" dirty="0">
                          <a:latin typeface="Times New Roman" panose="02020603050405020304" pitchFamily="18" charset="0"/>
                          <a:cs typeface="Times New Roman" panose="02020603050405020304" pitchFamily="18" charset="0"/>
                        </a:rPr>
                        <a:t>[PERSON 2:] I have four that range in age from 10 to 21. You? </a:t>
                      </a:r>
                    </a:p>
                    <a:p>
                      <a:r>
                        <a:rPr lang="en-US" altLang="ja-JP" sz="2000" dirty="0">
                          <a:latin typeface="Times New Roman" panose="02020603050405020304" pitchFamily="18" charset="0"/>
                          <a:cs typeface="Times New Roman" panose="02020603050405020304" pitchFamily="18" charset="0"/>
                        </a:rPr>
                        <a:t>[PERSON 1:] I do not have children at the moment. </a:t>
                      </a:r>
                    </a:p>
                    <a:p>
                      <a:r>
                        <a:rPr lang="en-US" altLang="ja-JP" sz="2000" dirty="0">
                          <a:latin typeface="Times New Roman" panose="02020603050405020304" pitchFamily="18" charset="0"/>
                          <a:cs typeface="Times New Roman" panose="02020603050405020304" pitchFamily="18" charset="0"/>
                        </a:rPr>
                        <a:t>[PERSON 2:] That just means you get to keep all the popcorn for yourself. </a:t>
                      </a:r>
                    </a:p>
                    <a:p>
                      <a:r>
                        <a:rPr lang="en-US" altLang="ja-JP" sz="2000" dirty="0">
                          <a:latin typeface="Times New Roman" panose="02020603050405020304" pitchFamily="18" charset="0"/>
                          <a:cs typeface="Times New Roman" panose="02020603050405020304" pitchFamily="18" charset="0"/>
                        </a:rPr>
                        <a:t>[PERSON 1:] And Cheetos at the moment! </a:t>
                      </a:r>
                    </a:p>
                    <a:p>
                      <a:r>
                        <a:rPr lang="en-US" altLang="ja-JP" sz="2000" dirty="0">
                          <a:latin typeface="Times New Roman" panose="02020603050405020304" pitchFamily="18" charset="0"/>
                          <a:cs typeface="Times New Roman" panose="02020603050405020304" pitchFamily="18" charset="0"/>
                        </a:rPr>
                        <a:t>[PERSON 2:] Good choice. Do you watch Game of Thrones?</a:t>
                      </a:r>
                    </a:p>
                    <a:p>
                      <a:r>
                        <a:rPr lang="en-US" altLang="ja-JP" sz="2000" dirty="0">
                          <a:latin typeface="Times New Roman" panose="02020603050405020304" pitchFamily="18" charset="0"/>
                          <a:cs typeface="Times New Roman" panose="02020603050405020304" pitchFamily="18" charset="0"/>
                        </a:rPr>
                        <a:t>[PERSON 1:] No, I do not have much time for TV.</a:t>
                      </a:r>
                    </a:p>
                    <a:p>
                      <a:r>
                        <a:rPr lang="en-US" altLang="ja-JP" sz="2000" dirty="0">
                          <a:latin typeface="Times New Roman" panose="02020603050405020304" pitchFamily="18" charset="0"/>
                          <a:cs typeface="Times New Roman" panose="02020603050405020304" pitchFamily="18" charset="0"/>
                        </a:rPr>
                        <a:t>[PERSON 2:] I usually spend my time painting: but, I love the show. </a:t>
                      </a:r>
                      <a:endParaRPr kumimoji="1" lang="ja-JP" altLang="en-US" sz="2000"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dirty="0"/>
                    </a:p>
                  </a:txBody>
                  <a:tcPr/>
                </a:tc>
                <a:extLst>
                  <a:ext uri="{0D108BD9-81ED-4DB2-BD59-A6C34878D82A}">
                    <a16:rowId xmlns:a16="http://schemas.microsoft.com/office/drawing/2014/main" val="1961925103"/>
                  </a:ext>
                </a:extLst>
              </a:tr>
            </a:tbl>
          </a:graphicData>
        </a:graphic>
      </p:graphicFrame>
      <p:sp>
        <p:nvSpPr>
          <p:cNvPr id="3" name="标题 1">
            <a:extLst>
              <a:ext uri="{FF2B5EF4-FFF2-40B4-BE49-F238E27FC236}">
                <a16:creationId xmlns:a16="http://schemas.microsoft.com/office/drawing/2014/main" id="{2FA36BD7-CF3D-463D-BA4E-C7D138A784B6}"/>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Tree>
    <p:extLst>
      <p:ext uri="{BB962C8B-B14F-4D97-AF65-F5344CB8AC3E}">
        <p14:creationId xmlns:p14="http://schemas.microsoft.com/office/powerpoint/2010/main" val="2525033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08F9367C-F0CB-4B17-98F4-A9BBAB9B4F75}"/>
              </a:ext>
            </a:extLst>
          </p:cNvPr>
          <p:cNvGraphicFramePr>
            <a:graphicFrameLocks noGrp="1"/>
          </p:cNvGraphicFramePr>
          <p:nvPr>
            <p:extLst>
              <p:ext uri="{D42A27DB-BD31-4B8C-83A1-F6EECF244321}">
                <p14:modId xmlns:p14="http://schemas.microsoft.com/office/powerpoint/2010/main" val="1496348328"/>
              </p:ext>
            </p:extLst>
          </p:nvPr>
        </p:nvGraphicFramePr>
        <p:xfrm>
          <a:off x="505460" y="1077752"/>
          <a:ext cx="11181080" cy="5343368"/>
        </p:xfrm>
        <a:graphic>
          <a:graphicData uri="http://schemas.openxmlformats.org/drawingml/2006/table">
            <a:tbl>
              <a:tblPr firstRow="1" bandRow="1">
                <a:tableStyleId>{7E9639D4-E3E2-4D34-9284-5A2195B3D0D7}</a:tableStyleId>
              </a:tblPr>
              <a:tblGrid>
                <a:gridCol w="5049179">
                  <a:extLst>
                    <a:ext uri="{9D8B030D-6E8A-4147-A177-3AD203B41FA5}">
                      <a16:colId xmlns:a16="http://schemas.microsoft.com/office/drawing/2014/main" val="365489858"/>
                    </a:ext>
                  </a:extLst>
                </a:gridCol>
                <a:gridCol w="6131901">
                  <a:extLst>
                    <a:ext uri="{9D8B030D-6E8A-4147-A177-3AD203B41FA5}">
                      <a16:colId xmlns:a16="http://schemas.microsoft.com/office/drawing/2014/main" val="1668335423"/>
                    </a:ext>
                  </a:extLst>
                </a:gridCol>
              </a:tblGrid>
              <a:tr h="605334">
                <a:tc>
                  <a:txBody>
                    <a:bodyPr/>
                    <a:lstStyle/>
                    <a:p>
                      <a:r>
                        <a:rPr lang="en-US" altLang="ja-JP" sz="2000" dirty="0">
                          <a:latin typeface="Times New Roman" panose="02020603050405020304" pitchFamily="18" charset="0"/>
                          <a:cs typeface="Times New Roman" panose="02020603050405020304" pitchFamily="18" charset="0"/>
                        </a:rPr>
                        <a:t>Original Persona </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r>
                        <a:rPr lang="en-US" altLang="ja-JP" sz="2000" dirty="0">
                          <a:latin typeface="Times New Roman" panose="02020603050405020304" pitchFamily="18" charset="0"/>
                          <a:cs typeface="Times New Roman" panose="02020603050405020304" pitchFamily="18" charset="0"/>
                        </a:rPr>
                        <a:t>Revised Persona</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3238298"/>
                  </a:ext>
                </a:extLst>
              </a:tr>
              <a:tr h="2369017">
                <a:tc>
                  <a:txBody>
                    <a:bodyPr/>
                    <a:lstStyle/>
                    <a:p>
                      <a:r>
                        <a:rPr lang="en-US" altLang="ja-JP" sz="2000" dirty="0">
                          <a:latin typeface="Times New Roman" panose="02020603050405020304" pitchFamily="18" charset="0"/>
                          <a:cs typeface="Times New Roman" panose="02020603050405020304" pitchFamily="18" charset="0"/>
                        </a:rPr>
                        <a:t>I love the beach.</a:t>
                      </a:r>
                    </a:p>
                    <a:p>
                      <a:r>
                        <a:rPr lang="en-US" altLang="ja-JP" sz="2000" dirty="0">
                          <a:latin typeface="Times New Roman" panose="02020603050405020304" pitchFamily="18" charset="0"/>
                          <a:cs typeface="Times New Roman" panose="02020603050405020304" pitchFamily="18" charset="0"/>
                        </a:rPr>
                        <a:t>My dad has a car dealership </a:t>
                      </a:r>
                    </a:p>
                    <a:p>
                      <a:r>
                        <a:rPr lang="en-US" altLang="ja-JP" sz="2000" dirty="0">
                          <a:latin typeface="Times New Roman" panose="02020603050405020304" pitchFamily="18" charset="0"/>
                          <a:cs typeface="Times New Roman" panose="02020603050405020304" pitchFamily="18" charset="0"/>
                        </a:rPr>
                        <a:t>I just got my nails done.</a:t>
                      </a:r>
                    </a:p>
                    <a:p>
                      <a:r>
                        <a:rPr lang="en-US" altLang="ja-JP" sz="2000" dirty="0">
                          <a:latin typeface="Times New Roman" panose="02020603050405020304" pitchFamily="18" charset="0"/>
                          <a:cs typeface="Times New Roman" panose="02020603050405020304" pitchFamily="18" charset="0"/>
                        </a:rPr>
                        <a:t>I am on a diet now</a:t>
                      </a:r>
                    </a:p>
                    <a:p>
                      <a:r>
                        <a:rPr lang="en-US" altLang="ja-JP" sz="2000" dirty="0">
                          <a:latin typeface="Times New Roman" panose="02020603050405020304" pitchFamily="18" charset="0"/>
                          <a:cs typeface="Times New Roman" panose="02020603050405020304" pitchFamily="18" charset="0"/>
                        </a:rPr>
                        <a:t>Horses are my favorite animal</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altLang="ja-JP" sz="2000" dirty="0">
                          <a:latin typeface="Times New Roman" panose="02020603050405020304" pitchFamily="18" charset="0"/>
                          <a:cs typeface="Times New Roman" panose="02020603050405020304" pitchFamily="18" charset="0"/>
                        </a:rPr>
                        <a:t>To me, there is nothing like a day at the seashore</a:t>
                      </a:r>
                    </a:p>
                    <a:p>
                      <a:r>
                        <a:rPr lang="en-US" altLang="ja-JP" sz="2000" dirty="0">
                          <a:latin typeface="Times New Roman" panose="02020603050405020304" pitchFamily="18" charset="0"/>
                          <a:cs typeface="Times New Roman" panose="02020603050405020304" pitchFamily="18" charset="0"/>
                        </a:rPr>
                        <a:t>My father sales vehicles for a living.</a:t>
                      </a:r>
                    </a:p>
                    <a:p>
                      <a:r>
                        <a:rPr lang="en-US" altLang="ja-JP" sz="2000" dirty="0">
                          <a:latin typeface="Times New Roman" panose="02020603050405020304" pitchFamily="18" charset="0"/>
                          <a:cs typeface="Times New Roman" panose="02020603050405020304" pitchFamily="18" charset="0"/>
                        </a:rPr>
                        <a:t>I love to pamper myself on a regular basis.</a:t>
                      </a:r>
                    </a:p>
                    <a:p>
                      <a:r>
                        <a:rPr lang="en-US" altLang="ja-JP" sz="2000" dirty="0">
                          <a:latin typeface="Times New Roman" panose="02020603050405020304" pitchFamily="18" charset="0"/>
                          <a:cs typeface="Times New Roman" panose="02020603050405020304" pitchFamily="18" charset="0"/>
                        </a:rPr>
                        <a:t>I need to lose weight.</a:t>
                      </a:r>
                    </a:p>
                    <a:p>
                      <a:r>
                        <a:rPr lang="en-US" altLang="ja-JP" sz="2000" dirty="0">
                          <a:latin typeface="Times New Roman" panose="02020603050405020304" pitchFamily="18" charset="0"/>
                          <a:cs typeface="Times New Roman" panose="02020603050405020304" pitchFamily="18" charset="0"/>
                        </a:rPr>
                        <a:t>I am into equestrian sports.</a:t>
                      </a:r>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5721354"/>
                  </a:ext>
                </a:extLst>
              </a:tr>
              <a:tr h="2369017">
                <a:tc>
                  <a:txBody>
                    <a:bodyPr/>
                    <a:lstStyle/>
                    <a:p>
                      <a:r>
                        <a:rPr lang="en-US" altLang="ja-JP" sz="2000" dirty="0">
                          <a:latin typeface="Times New Roman" panose="02020603050405020304" pitchFamily="18" charset="0"/>
                          <a:cs typeface="Times New Roman" panose="02020603050405020304" pitchFamily="18" charset="0"/>
                        </a:rPr>
                        <a:t>I play a lot of fantasy videogames</a:t>
                      </a:r>
                    </a:p>
                    <a:p>
                      <a:r>
                        <a:rPr lang="en-US" altLang="ja-JP" sz="2000" dirty="0">
                          <a:latin typeface="Times New Roman" panose="02020603050405020304" pitchFamily="18" charset="0"/>
                          <a:cs typeface="Times New Roman" panose="02020603050405020304" pitchFamily="18" charset="0"/>
                        </a:rPr>
                        <a:t>I have a computer science degree.</a:t>
                      </a:r>
                    </a:p>
                    <a:p>
                      <a:r>
                        <a:rPr lang="en-US" altLang="ja-JP" sz="2000" dirty="0">
                          <a:latin typeface="Times New Roman" panose="02020603050405020304" pitchFamily="18" charset="0"/>
                          <a:cs typeface="Times New Roman" panose="02020603050405020304" pitchFamily="18" charset="0"/>
                        </a:rPr>
                        <a:t>My mother is a medical doctor</a:t>
                      </a:r>
                    </a:p>
                    <a:p>
                      <a:r>
                        <a:rPr lang="en-US" altLang="ja-JP" sz="2000" dirty="0">
                          <a:latin typeface="Times New Roman" panose="02020603050405020304" pitchFamily="18" charset="0"/>
                          <a:cs typeface="Times New Roman" panose="02020603050405020304" pitchFamily="18" charset="0"/>
                        </a:rPr>
                        <a:t>I am very shy.</a:t>
                      </a:r>
                    </a:p>
                    <a:p>
                      <a:r>
                        <a:rPr lang="en-US" altLang="ja-JP" sz="2000" dirty="0">
                          <a:latin typeface="Times New Roman" panose="02020603050405020304" pitchFamily="18" charset="0"/>
                          <a:cs typeface="Times New Roman" panose="02020603050405020304" pitchFamily="18" charset="0"/>
                        </a:rPr>
                        <a:t>I like to build model spaceships.</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altLang="ja-JP" sz="2000" dirty="0">
                          <a:latin typeface="Times New Roman" panose="02020603050405020304" pitchFamily="18" charset="0"/>
                          <a:cs typeface="Times New Roman" panose="02020603050405020304" pitchFamily="18" charset="0"/>
                        </a:rPr>
                        <a:t>RPGs are my favorite genre. </a:t>
                      </a:r>
                    </a:p>
                    <a:p>
                      <a:r>
                        <a:rPr lang="en-US" altLang="ja-JP" sz="2000" dirty="0">
                          <a:latin typeface="Times New Roman" panose="02020603050405020304" pitchFamily="18" charset="0"/>
                          <a:cs typeface="Times New Roman" panose="02020603050405020304" pitchFamily="18" charset="0"/>
                        </a:rPr>
                        <a:t>I also went to school to work with technology.</a:t>
                      </a:r>
                    </a:p>
                    <a:p>
                      <a:r>
                        <a:rPr lang="en-US" altLang="ja-JP" sz="2000" dirty="0">
                          <a:latin typeface="Times New Roman" panose="02020603050405020304" pitchFamily="18" charset="0"/>
                          <a:cs typeface="Times New Roman" panose="02020603050405020304" pitchFamily="18" charset="0"/>
                        </a:rPr>
                        <a:t>The woman who gave birth to me is a physician. </a:t>
                      </a:r>
                    </a:p>
                    <a:p>
                      <a:r>
                        <a:rPr lang="en-US" altLang="ja-JP" sz="2000" dirty="0">
                          <a:latin typeface="Times New Roman" panose="02020603050405020304" pitchFamily="18" charset="0"/>
                          <a:cs typeface="Times New Roman" panose="02020603050405020304" pitchFamily="18" charset="0"/>
                        </a:rPr>
                        <a:t>I am not a social person.</a:t>
                      </a:r>
                    </a:p>
                    <a:p>
                      <a:r>
                        <a:rPr lang="en-US" altLang="ja-JP" sz="2000" dirty="0">
                          <a:latin typeface="Times New Roman" panose="02020603050405020304" pitchFamily="18" charset="0"/>
                          <a:cs typeface="Times New Roman" panose="02020603050405020304" pitchFamily="18" charset="0"/>
                        </a:rPr>
                        <a:t>I enjoy working with my hands</a:t>
                      </a:r>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6023127"/>
                  </a:ext>
                </a:extLst>
              </a:tr>
            </a:tbl>
          </a:graphicData>
        </a:graphic>
      </p:graphicFrame>
      <p:sp>
        <p:nvSpPr>
          <p:cNvPr id="3" name="标题 1">
            <a:extLst>
              <a:ext uri="{FF2B5EF4-FFF2-40B4-BE49-F238E27FC236}">
                <a16:creationId xmlns:a16="http://schemas.microsoft.com/office/drawing/2014/main" id="{AA122FC9-B1CE-401E-8257-FE082B6B6ABB}"/>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Tree>
    <p:extLst>
      <p:ext uri="{BB962C8B-B14F-4D97-AF65-F5344CB8AC3E}">
        <p14:creationId xmlns:p14="http://schemas.microsoft.com/office/powerpoint/2010/main" val="261791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9F603217-46A6-4829-9F2E-6EF68451560F}"/>
              </a:ext>
            </a:extLst>
          </p:cNvPr>
          <p:cNvSpPr txBox="1"/>
          <p:nvPr/>
        </p:nvSpPr>
        <p:spPr>
          <a:xfrm>
            <a:off x="396240" y="990600"/>
            <a:ext cx="235962" cy="923330"/>
          </a:xfrm>
          <a:prstGeom prst="rect">
            <a:avLst/>
          </a:prstGeom>
          <a:noFill/>
        </p:spPr>
        <p:txBody>
          <a:bodyPr wrap="none" rtlCol="0">
            <a:spAutoFit/>
          </a:bodyPr>
          <a:lstStyle/>
          <a:p>
            <a:endParaRPr kumimoji="1" lang="en-US" altLang="ja-JP" dirty="0"/>
          </a:p>
          <a:p>
            <a:r>
              <a:rPr kumimoji="1" lang="en-US" altLang="ja-JP" dirty="0"/>
              <a:t>:</a:t>
            </a:r>
          </a:p>
          <a:p>
            <a:endParaRPr kumimoji="1" lang="ja-JP" altLang="en-US" dirty="0"/>
          </a:p>
        </p:txBody>
      </p:sp>
      <p:graphicFrame>
        <p:nvGraphicFramePr>
          <p:cNvPr id="6" name="表 5">
            <a:extLst>
              <a:ext uri="{FF2B5EF4-FFF2-40B4-BE49-F238E27FC236}">
                <a16:creationId xmlns:a16="http://schemas.microsoft.com/office/drawing/2014/main" id="{CBBE8B69-D7AB-4197-9664-0A7175A1A9B9}"/>
              </a:ext>
            </a:extLst>
          </p:cNvPr>
          <p:cNvGraphicFramePr>
            <a:graphicFrameLocks noGrp="1"/>
          </p:cNvGraphicFramePr>
          <p:nvPr>
            <p:extLst>
              <p:ext uri="{D42A27DB-BD31-4B8C-83A1-F6EECF244321}">
                <p14:modId xmlns:p14="http://schemas.microsoft.com/office/powerpoint/2010/main" val="2303249579"/>
              </p:ext>
            </p:extLst>
          </p:nvPr>
        </p:nvGraphicFramePr>
        <p:xfrm>
          <a:off x="357882" y="874845"/>
          <a:ext cx="11437878" cy="5760720"/>
        </p:xfrm>
        <a:graphic>
          <a:graphicData uri="http://schemas.openxmlformats.org/drawingml/2006/table">
            <a:tbl>
              <a:tblPr firstRow="1" bandRow="1">
                <a:tableStyleId>{7E9639D4-E3E2-4D34-9284-5A2195B3D0D7}</a:tableStyleId>
              </a:tblPr>
              <a:tblGrid>
                <a:gridCol w="1920987">
                  <a:extLst>
                    <a:ext uri="{9D8B030D-6E8A-4147-A177-3AD203B41FA5}">
                      <a16:colId xmlns:a16="http://schemas.microsoft.com/office/drawing/2014/main" val="49730586"/>
                    </a:ext>
                  </a:extLst>
                </a:gridCol>
                <a:gridCol w="6453651">
                  <a:extLst>
                    <a:ext uri="{9D8B030D-6E8A-4147-A177-3AD203B41FA5}">
                      <a16:colId xmlns:a16="http://schemas.microsoft.com/office/drawing/2014/main" val="3950581794"/>
                    </a:ext>
                  </a:extLst>
                </a:gridCol>
                <a:gridCol w="3063240">
                  <a:extLst>
                    <a:ext uri="{9D8B030D-6E8A-4147-A177-3AD203B41FA5}">
                      <a16:colId xmlns:a16="http://schemas.microsoft.com/office/drawing/2014/main" val="2704248567"/>
                    </a:ext>
                  </a:extLst>
                </a:gridCol>
              </a:tblGrid>
              <a:tr h="676541">
                <a:tc>
                  <a:txBody>
                    <a:bodyPr/>
                    <a:lstStyle/>
                    <a:p>
                      <a:r>
                        <a:rPr kumimoji="1" lang="en-US" altLang="ja-JP" sz="2000" dirty="0">
                          <a:latin typeface="Times New Roman" panose="02020603050405020304" pitchFamily="18" charset="0"/>
                          <a:cs typeface="Times New Roman" panose="02020603050405020304" pitchFamily="18" charset="0"/>
                        </a:rPr>
                        <a:t>Condition</a:t>
                      </a:r>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Times New Roman" panose="02020603050405020304" pitchFamily="18" charset="0"/>
                          <a:cs typeface="Times New Roman" panose="02020603050405020304" pitchFamily="18" charset="0"/>
                        </a:rPr>
                        <a:t>Input</a:t>
                      </a:r>
                    </a:p>
                    <a:p>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r>
                        <a:rPr kumimoji="1" lang="en-US" altLang="ja-JP" sz="2000" dirty="0">
                          <a:latin typeface="Times New Roman" panose="02020603050405020304" pitchFamily="18" charset="0"/>
                          <a:cs typeface="Times New Roman" panose="02020603050405020304" pitchFamily="18" charset="0"/>
                        </a:rPr>
                        <a:t>Target</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149975"/>
                  </a:ext>
                </a:extLst>
              </a:tr>
              <a:tr h="2441430">
                <a:tc>
                  <a:txBody>
                    <a:bodyPr/>
                    <a:lstStyle/>
                    <a:p>
                      <a:r>
                        <a:rPr kumimoji="1" lang="en-US" altLang="ja-JP" sz="2000" dirty="0" err="1">
                          <a:latin typeface="Times New Roman" panose="02020603050405020304" pitchFamily="18" charset="0"/>
                          <a:cs typeface="Times New Roman" panose="02020603050405020304" pitchFamily="18" charset="0"/>
                        </a:rPr>
                        <a:t>Self_persona</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am an artist</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have four children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recently got a cat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enjoy walking for exercise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love watching Game of Thrones</a:t>
                      </a:r>
                    </a:p>
                    <a:p>
                      <a:endParaRPr kumimoji="1" lang="en-US" altLang="ja-JP" sz="2000" dirty="0">
                        <a:latin typeface="Times New Roman" panose="02020603050405020304" pitchFamily="18" charset="0"/>
                        <a:cs typeface="Times New Roman" panose="02020603050405020304" pitchFamily="18" charset="0"/>
                      </a:endParaRPr>
                    </a:p>
                    <a:p>
                      <a:r>
                        <a:rPr lang="en-US" altLang="ja-JP" sz="2000" dirty="0">
                          <a:latin typeface="Times New Roman" panose="02020603050405020304" pitchFamily="18" charset="0"/>
                          <a:cs typeface="Times New Roman" panose="02020603050405020304" pitchFamily="18" charset="0"/>
                        </a:rPr>
                        <a:t>Hi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latin typeface="Times New Roman" panose="02020603050405020304" pitchFamily="18" charset="0"/>
                          <a:cs typeface="Times New Roman" panose="02020603050405020304" pitchFamily="18" charset="0"/>
                        </a:rPr>
                        <a:t>Hello ! How are you today ?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39169760"/>
                  </a:ext>
                </a:extLst>
              </a:tr>
              <a:tr h="2509584">
                <a:tc>
                  <a:txBody>
                    <a:bodyPr/>
                    <a:lstStyle/>
                    <a:p>
                      <a:r>
                        <a:rPr kumimoji="1" lang="en-US" altLang="ja-JP" sz="2000" dirty="0" err="1">
                          <a:latin typeface="Times New Roman" panose="02020603050405020304" pitchFamily="18" charset="0"/>
                          <a:cs typeface="Times New Roman" panose="02020603050405020304" pitchFamily="18" charset="0"/>
                        </a:rPr>
                        <a:t>Other_persona</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altLang="ja-JP" sz="2000" dirty="0">
                          <a:latin typeface="Times New Roman" panose="02020603050405020304" pitchFamily="18" charset="0"/>
                          <a:cs typeface="Times New Roman" panose="02020603050405020304" pitchFamily="18" charset="0"/>
                        </a:rPr>
                        <a:t>Partner’s persona: I like to ski </a:t>
                      </a:r>
                    </a:p>
                    <a:p>
                      <a:r>
                        <a:rPr lang="en-US" altLang="ja-JP" sz="2000" dirty="0">
                          <a:latin typeface="Times New Roman" panose="02020603050405020304" pitchFamily="18" charset="0"/>
                          <a:cs typeface="Times New Roman" panose="02020603050405020304" pitchFamily="18" charset="0"/>
                        </a:rPr>
                        <a:t>Partner’s persona: My wife does not like me anymore</a:t>
                      </a:r>
                    </a:p>
                    <a:p>
                      <a:r>
                        <a:rPr lang="en-US" altLang="ja-JP" sz="2000" dirty="0">
                          <a:latin typeface="Times New Roman" panose="02020603050405020304" pitchFamily="18" charset="0"/>
                          <a:cs typeface="Times New Roman" panose="02020603050405020304" pitchFamily="18" charset="0"/>
                        </a:rPr>
                        <a:t>Partner’s persona: I have went to Mexico 4 times this year</a:t>
                      </a:r>
                    </a:p>
                    <a:p>
                      <a:r>
                        <a:rPr lang="en-US" altLang="ja-JP" sz="2000" dirty="0">
                          <a:latin typeface="Times New Roman" panose="02020603050405020304" pitchFamily="18" charset="0"/>
                          <a:cs typeface="Times New Roman" panose="02020603050405020304" pitchFamily="18" charset="0"/>
                        </a:rPr>
                        <a:t>Partner’s persona: I hate Mexican food</a:t>
                      </a:r>
                    </a:p>
                    <a:p>
                      <a:r>
                        <a:rPr lang="en-US" altLang="ja-JP" sz="2000" dirty="0">
                          <a:latin typeface="Times New Roman" panose="02020603050405020304" pitchFamily="18" charset="0"/>
                          <a:cs typeface="Times New Roman" panose="02020603050405020304" pitchFamily="18" charset="0"/>
                        </a:rPr>
                        <a:t>Partner’s persona: I like to eat </a:t>
                      </a:r>
                      <a:r>
                        <a:rPr lang="en-US" altLang="ja-JP" sz="2000" dirty="0" err="1">
                          <a:latin typeface="Times New Roman" panose="02020603050405020304" pitchFamily="18" charset="0"/>
                          <a:cs typeface="Times New Roman" panose="02020603050405020304" pitchFamily="18" charset="0"/>
                        </a:rPr>
                        <a:t>cheetos</a:t>
                      </a:r>
                      <a:endParaRPr kumimoji="1" lang="ja-JP" altLang="en-US" sz="2000" dirty="0">
                        <a:latin typeface="Times New Roman" panose="02020603050405020304" pitchFamily="18" charset="0"/>
                        <a:cs typeface="Times New Roman" panose="02020603050405020304" pitchFamily="18" charset="0"/>
                      </a:endParaRPr>
                    </a:p>
                    <a:p>
                      <a:endParaRPr kumimoji="1" lang="en-US" altLang="ja-JP" sz="2000" dirty="0">
                        <a:latin typeface="Times New Roman" panose="02020603050405020304" pitchFamily="18" charset="0"/>
                        <a:cs typeface="Times New Roman" panose="02020603050405020304" pitchFamily="18" charset="0"/>
                      </a:endParaRPr>
                    </a:p>
                    <a:p>
                      <a:r>
                        <a:rPr lang="en-US" altLang="ja-JP" sz="2000" dirty="0">
                          <a:latin typeface="Times New Roman" panose="02020603050405020304" pitchFamily="18" charset="0"/>
                          <a:cs typeface="Times New Roman" panose="02020603050405020304" pitchFamily="18" charset="0"/>
                        </a:rPr>
                        <a:t>Hi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latin typeface="Times New Roman" panose="02020603050405020304" pitchFamily="18" charset="0"/>
                          <a:cs typeface="Times New Roman" panose="02020603050405020304" pitchFamily="18" charset="0"/>
                        </a:rPr>
                        <a:t>Hello ! How are you today ?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57833614"/>
                  </a:ext>
                </a:extLst>
              </a:tr>
            </a:tbl>
          </a:graphicData>
        </a:graphic>
      </p:graphicFrame>
      <p:sp>
        <p:nvSpPr>
          <p:cNvPr id="4" name="标题 1">
            <a:extLst>
              <a:ext uri="{FF2B5EF4-FFF2-40B4-BE49-F238E27FC236}">
                <a16:creationId xmlns:a16="http://schemas.microsoft.com/office/drawing/2014/main" id="{CBEC961A-FCA0-4736-B7AD-FBAAB999C15E}"/>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Tree>
    <p:extLst>
      <p:ext uri="{BB962C8B-B14F-4D97-AF65-F5344CB8AC3E}">
        <p14:creationId xmlns:p14="http://schemas.microsoft.com/office/powerpoint/2010/main" val="2769156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A18BB0E3-61B7-4FC8-A248-A818DAFD515A}"/>
              </a:ext>
            </a:extLst>
          </p:cNvPr>
          <p:cNvGraphicFramePr>
            <a:graphicFrameLocks noGrp="1"/>
          </p:cNvGraphicFramePr>
          <p:nvPr>
            <p:extLst>
              <p:ext uri="{D42A27DB-BD31-4B8C-83A1-F6EECF244321}">
                <p14:modId xmlns:p14="http://schemas.microsoft.com/office/powerpoint/2010/main" val="892096525"/>
              </p:ext>
            </p:extLst>
          </p:nvPr>
        </p:nvGraphicFramePr>
        <p:xfrm>
          <a:off x="279400" y="978497"/>
          <a:ext cx="11798300" cy="5455920"/>
        </p:xfrm>
        <a:graphic>
          <a:graphicData uri="http://schemas.openxmlformats.org/drawingml/2006/table">
            <a:tbl>
              <a:tblPr firstRow="1" bandRow="1">
                <a:tableStyleId>{7E9639D4-E3E2-4D34-9284-5A2195B3D0D7}</a:tableStyleId>
              </a:tblPr>
              <a:tblGrid>
                <a:gridCol w="1732280">
                  <a:extLst>
                    <a:ext uri="{9D8B030D-6E8A-4147-A177-3AD203B41FA5}">
                      <a16:colId xmlns:a16="http://schemas.microsoft.com/office/drawing/2014/main" val="2973100572"/>
                    </a:ext>
                  </a:extLst>
                </a:gridCol>
                <a:gridCol w="6705600">
                  <a:extLst>
                    <a:ext uri="{9D8B030D-6E8A-4147-A177-3AD203B41FA5}">
                      <a16:colId xmlns:a16="http://schemas.microsoft.com/office/drawing/2014/main" val="3950581794"/>
                    </a:ext>
                  </a:extLst>
                </a:gridCol>
                <a:gridCol w="3360420">
                  <a:extLst>
                    <a:ext uri="{9D8B030D-6E8A-4147-A177-3AD203B41FA5}">
                      <a16:colId xmlns:a16="http://schemas.microsoft.com/office/drawing/2014/main" val="2704248567"/>
                    </a:ext>
                  </a:extLst>
                </a:gridCol>
              </a:tblGrid>
              <a:tr h="334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Times New Roman" panose="02020603050405020304" pitchFamily="18" charset="0"/>
                          <a:cs typeface="Times New Roman" panose="02020603050405020304" pitchFamily="18" charset="0"/>
                        </a:rPr>
                        <a:t>Condition</a:t>
                      </a:r>
                      <a:endParaRPr kumimoji="1" lang="ja-JP" altLang="en-US" sz="2000" dirty="0">
                        <a:latin typeface="Times New Roman" panose="02020603050405020304" pitchFamily="18" charset="0"/>
                        <a:cs typeface="Times New Roman" panose="02020603050405020304" pitchFamily="18" charset="0"/>
                      </a:endParaRPr>
                    </a:p>
                    <a:p>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Times New Roman" panose="02020603050405020304" pitchFamily="18" charset="0"/>
                          <a:cs typeface="Times New Roman" panose="02020603050405020304" pitchFamily="18" charset="0"/>
                        </a:rPr>
                        <a:t>Input</a:t>
                      </a:r>
                    </a:p>
                    <a:p>
                      <a:endParaRPr kumimoji="1" lang="ja-JP" altLang="en-US" sz="2000" dirty="0">
                        <a:latin typeface="Times New Roman" panose="02020603050405020304" pitchFamily="18" charset="0"/>
                        <a:cs typeface="Times New Roman" panose="02020603050405020304" pitchFamily="18" charset="0"/>
                      </a:endParaRPr>
                    </a:p>
                  </a:txBody>
                  <a:tcPr/>
                </a:tc>
                <a:tc>
                  <a:txBody>
                    <a:bodyPr/>
                    <a:lstStyle/>
                    <a:p>
                      <a:r>
                        <a:rPr kumimoji="1" lang="en-US" altLang="ja-JP" sz="2000" dirty="0">
                          <a:latin typeface="Times New Roman" panose="02020603050405020304" pitchFamily="18" charset="0"/>
                          <a:cs typeface="Times New Roman" panose="02020603050405020304" pitchFamily="18" charset="0"/>
                        </a:rPr>
                        <a:t>Target</a:t>
                      </a:r>
                      <a:endParaRPr kumimoji="1" lang="ja-JP"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149975"/>
                  </a:ext>
                </a:extLst>
              </a:tr>
              <a:tr h="370840">
                <a:tc>
                  <a:txBody>
                    <a:bodyPr/>
                    <a:lstStyle/>
                    <a:p>
                      <a:r>
                        <a:rPr kumimoji="1" lang="en-US" altLang="ja-JP" sz="2000" dirty="0" err="1">
                          <a:latin typeface="Times New Roman" panose="02020603050405020304" pitchFamily="18" charset="0"/>
                          <a:cs typeface="Times New Roman" panose="02020603050405020304" pitchFamily="18" charset="0"/>
                        </a:rPr>
                        <a:t>Both_persona</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am an artist</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have four children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recently got a cat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enjoy walking for exercise </a:t>
                      </a:r>
                    </a:p>
                    <a:p>
                      <a:r>
                        <a:rPr kumimoji="1" lang="en-US" altLang="ja-JP" sz="2000" dirty="0">
                          <a:latin typeface="Times New Roman" panose="02020603050405020304" pitchFamily="18" charset="0"/>
                          <a:cs typeface="Times New Roman" panose="02020603050405020304" pitchFamily="18" charset="0"/>
                        </a:rPr>
                        <a:t>Your persona: </a:t>
                      </a:r>
                      <a:r>
                        <a:rPr lang="en-US" altLang="ja-JP" sz="2000" dirty="0">
                          <a:latin typeface="Times New Roman" panose="02020603050405020304" pitchFamily="18" charset="0"/>
                          <a:cs typeface="Times New Roman" panose="02020603050405020304" pitchFamily="18" charset="0"/>
                        </a:rPr>
                        <a:t>I love watching Game of Thrones</a:t>
                      </a:r>
                    </a:p>
                    <a:p>
                      <a:r>
                        <a:rPr lang="en-US" altLang="ja-JP" sz="2000" dirty="0">
                          <a:latin typeface="Times New Roman" panose="02020603050405020304" pitchFamily="18" charset="0"/>
                          <a:cs typeface="Times New Roman" panose="02020603050405020304" pitchFamily="18" charset="0"/>
                        </a:rPr>
                        <a:t>Partner’s persona: I like to ski </a:t>
                      </a:r>
                    </a:p>
                    <a:p>
                      <a:r>
                        <a:rPr lang="en-US" altLang="ja-JP" sz="2000" dirty="0">
                          <a:latin typeface="Times New Roman" panose="02020603050405020304" pitchFamily="18" charset="0"/>
                          <a:cs typeface="Times New Roman" panose="02020603050405020304" pitchFamily="18" charset="0"/>
                        </a:rPr>
                        <a:t>Partner’s persona: My wife does not like me anymore</a:t>
                      </a:r>
                    </a:p>
                    <a:p>
                      <a:r>
                        <a:rPr lang="en-US" altLang="ja-JP" sz="2000" dirty="0">
                          <a:latin typeface="Times New Roman" panose="02020603050405020304" pitchFamily="18" charset="0"/>
                          <a:cs typeface="Times New Roman" panose="02020603050405020304" pitchFamily="18" charset="0"/>
                        </a:rPr>
                        <a:t>Partner’s persona: I have went to Mexico 4 times this year</a:t>
                      </a:r>
                    </a:p>
                    <a:p>
                      <a:r>
                        <a:rPr lang="en-US" altLang="ja-JP" sz="2000" dirty="0">
                          <a:latin typeface="Times New Roman" panose="02020603050405020304" pitchFamily="18" charset="0"/>
                          <a:cs typeface="Times New Roman" panose="02020603050405020304" pitchFamily="18" charset="0"/>
                        </a:rPr>
                        <a:t>Partner’s persona: I hate Mexican food</a:t>
                      </a:r>
                    </a:p>
                    <a:p>
                      <a:r>
                        <a:rPr lang="en-US" altLang="ja-JP" sz="2000" dirty="0">
                          <a:latin typeface="Times New Roman" panose="02020603050405020304" pitchFamily="18" charset="0"/>
                          <a:cs typeface="Times New Roman" panose="02020603050405020304" pitchFamily="18" charset="0"/>
                        </a:rPr>
                        <a:t>Partner’s persona: I like to eat </a:t>
                      </a:r>
                      <a:r>
                        <a:rPr lang="en-US" altLang="ja-JP" sz="2000" dirty="0" err="1">
                          <a:latin typeface="Times New Roman" panose="02020603050405020304" pitchFamily="18" charset="0"/>
                          <a:cs typeface="Times New Roman" panose="02020603050405020304" pitchFamily="18" charset="0"/>
                        </a:rPr>
                        <a:t>cheetos</a:t>
                      </a:r>
                      <a:endParaRPr kumimoji="1" lang="ja-JP" altLang="en-US" sz="2000" dirty="0">
                        <a:latin typeface="Times New Roman" panose="02020603050405020304" pitchFamily="18" charset="0"/>
                        <a:cs typeface="Times New Roman" panose="02020603050405020304" pitchFamily="18" charset="0"/>
                      </a:endParaRPr>
                    </a:p>
                    <a:p>
                      <a:endParaRPr kumimoji="1" lang="en-US" altLang="ja-JP" sz="2000" dirty="0">
                        <a:latin typeface="Times New Roman" panose="02020603050405020304" pitchFamily="18" charset="0"/>
                        <a:cs typeface="Times New Roman" panose="02020603050405020304" pitchFamily="18" charset="0"/>
                      </a:endParaRPr>
                    </a:p>
                    <a:p>
                      <a:r>
                        <a:rPr lang="en-US" altLang="ja-JP" sz="2000" dirty="0">
                          <a:latin typeface="Times New Roman" panose="02020603050405020304" pitchFamily="18" charset="0"/>
                          <a:cs typeface="Times New Roman" panose="02020603050405020304" pitchFamily="18" charset="0"/>
                        </a:rPr>
                        <a:t>Hi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latin typeface="Times New Roman" panose="02020603050405020304" pitchFamily="18" charset="0"/>
                          <a:cs typeface="Times New Roman" panose="02020603050405020304" pitchFamily="18" charset="0"/>
                        </a:rPr>
                        <a:t>Hello ! How are you today ?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39169760"/>
                  </a:ext>
                </a:extLst>
              </a:tr>
              <a:tr h="370840">
                <a:tc>
                  <a:txBody>
                    <a:bodyPr/>
                    <a:lstStyle/>
                    <a:p>
                      <a:r>
                        <a:rPr kumimoji="1" lang="en-US" altLang="ja-JP" sz="2000" dirty="0" err="1">
                          <a:latin typeface="Times New Roman" panose="02020603050405020304" pitchFamily="18" charset="0"/>
                          <a:cs typeface="Times New Roman" panose="02020603050405020304" pitchFamily="18" charset="0"/>
                        </a:rPr>
                        <a:t>No_persona</a:t>
                      </a:r>
                      <a:endParaRPr kumimoji="1" lang="ja-JP" altLang="en-US" sz="20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altLang="ja-JP" sz="2000" dirty="0">
                          <a:latin typeface="Times New Roman" panose="02020603050405020304" pitchFamily="18" charset="0"/>
                          <a:cs typeface="Times New Roman" panose="02020603050405020304" pitchFamily="18" charset="0"/>
                        </a:rPr>
                        <a:t>Hi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latin typeface="Times New Roman" panose="02020603050405020304" pitchFamily="18" charset="0"/>
                          <a:cs typeface="Times New Roman" panose="02020603050405020304" pitchFamily="18" charset="0"/>
                        </a:rPr>
                        <a:t>Hello ! How are you today ? </a:t>
                      </a:r>
                    </a:p>
                    <a:p>
                      <a:endParaRPr kumimoji="1" lang="ja-JP" alt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57833614"/>
                  </a:ext>
                </a:extLst>
              </a:tr>
            </a:tbl>
          </a:graphicData>
        </a:graphic>
      </p:graphicFrame>
      <p:sp>
        <p:nvSpPr>
          <p:cNvPr id="3" name="标题 1">
            <a:extLst>
              <a:ext uri="{FF2B5EF4-FFF2-40B4-BE49-F238E27FC236}">
                <a16:creationId xmlns:a16="http://schemas.microsoft.com/office/drawing/2014/main" id="{F3C12D6C-BFCE-4890-871E-2AFEB2DDBAC1}"/>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Tree>
    <p:extLst>
      <p:ext uri="{BB962C8B-B14F-4D97-AF65-F5344CB8AC3E}">
        <p14:creationId xmlns:p14="http://schemas.microsoft.com/office/powerpoint/2010/main" val="2656278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75FCCDD0-CF04-4BA9-8C66-D3CB4C79BA87}"/>
              </a:ext>
            </a:extLst>
          </p:cNvPr>
          <p:cNvGraphicFramePr>
            <a:graphicFrameLocks noGrp="1"/>
          </p:cNvGraphicFramePr>
          <p:nvPr>
            <p:extLst>
              <p:ext uri="{D42A27DB-BD31-4B8C-83A1-F6EECF244321}">
                <p14:modId xmlns:p14="http://schemas.microsoft.com/office/powerpoint/2010/main" val="4016068601"/>
              </p:ext>
            </p:extLst>
          </p:nvPr>
        </p:nvGraphicFramePr>
        <p:xfrm>
          <a:off x="152404" y="1323667"/>
          <a:ext cx="11398578" cy="5368531"/>
        </p:xfrm>
        <a:graphic>
          <a:graphicData uri="http://schemas.openxmlformats.org/drawingml/2006/table">
            <a:tbl>
              <a:tblPr>
                <a:tableStyleId>{9D7B26C5-4107-4FEC-AEDC-1716B250A1EF}</a:tableStyleId>
              </a:tblPr>
              <a:tblGrid>
                <a:gridCol w="2069130">
                  <a:extLst>
                    <a:ext uri="{9D8B030D-6E8A-4147-A177-3AD203B41FA5}">
                      <a16:colId xmlns:a16="http://schemas.microsoft.com/office/drawing/2014/main" val="1377781008"/>
                    </a:ext>
                  </a:extLst>
                </a:gridCol>
                <a:gridCol w="1240447">
                  <a:extLst>
                    <a:ext uri="{9D8B030D-6E8A-4147-A177-3AD203B41FA5}">
                      <a16:colId xmlns:a16="http://schemas.microsoft.com/office/drawing/2014/main" val="2361305736"/>
                    </a:ext>
                  </a:extLst>
                </a:gridCol>
                <a:gridCol w="767466">
                  <a:extLst>
                    <a:ext uri="{9D8B030D-6E8A-4147-A177-3AD203B41FA5}">
                      <a16:colId xmlns:a16="http://schemas.microsoft.com/office/drawing/2014/main" val="2979308633"/>
                    </a:ext>
                  </a:extLst>
                </a:gridCol>
                <a:gridCol w="469759">
                  <a:extLst>
                    <a:ext uri="{9D8B030D-6E8A-4147-A177-3AD203B41FA5}">
                      <a16:colId xmlns:a16="http://schemas.microsoft.com/office/drawing/2014/main" val="317365931"/>
                    </a:ext>
                  </a:extLst>
                </a:gridCol>
                <a:gridCol w="1075951">
                  <a:extLst>
                    <a:ext uri="{9D8B030D-6E8A-4147-A177-3AD203B41FA5}">
                      <a16:colId xmlns:a16="http://schemas.microsoft.com/office/drawing/2014/main" val="3523696653"/>
                    </a:ext>
                  </a:extLst>
                </a:gridCol>
                <a:gridCol w="978569">
                  <a:extLst>
                    <a:ext uri="{9D8B030D-6E8A-4147-A177-3AD203B41FA5}">
                      <a16:colId xmlns:a16="http://schemas.microsoft.com/office/drawing/2014/main" val="782637078"/>
                    </a:ext>
                  </a:extLst>
                </a:gridCol>
                <a:gridCol w="1491915">
                  <a:extLst>
                    <a:ext uri="{9D8B030D-6E8A-4147-A177-3AD203B41FA5}">
                      <a16:colId xmlns:a16="http://schemas.microsoft.com/office/drawing/2014/main" val="2141905777"/>
                    </a:ext>
                  </a:extLst>
                </a:gridCol>
                <a:gridCol w="1661186">
                  <a:extLst>
                    <a:ext uri="{9D8B030D-6E8A-4147-A177-3AD203B41FA5}">
                      <a16:colId xmlns:a16="http://schemas.microsoft.com/office/drawing/2014/main" val="2407409493"/>
                    </a:ext>
                  </a:extLst>
                </a:gridCol>
                <a:gridCol w="1644155">
                  <a:extLst>
                    <a:ext uri="{9D8B030D-6E8A-4147-A177-3AD203B41FA5}">
                      <a16:colId xmlns:a16="http://schemas.microsoft.com/office/drawing/2014/main" val="3652730168"/>
                    </a:ext>
                  </a:extLst>
                </a:gridCol>
              </a:tblGrid>
              <a:tr h="152242">
                <a:tc rowSpan="2">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Persona</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rowSpan="2">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Method</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7">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Original test dataset</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b"/>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2570310"/>
                  </a:ext>
                </a:extLst>
              </a:tr>
              <a:tr h="290203">
                <a:tc vMerge="1">
                  <a:txBody>
                    <a:bodyPr/>
                    <a:lstStyle/>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vMerge="1">
                  <a:txBody>
                    <a:bodyPr/>
                    <a:lstStyle/>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gridSpan="2">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Perplexity</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Hits@1</a:t>
                      </a:r>
                      <a:endParaRPr lang="en-US" sz="1600" b="1" i="0" u="none" strike="noStrike" dirty="0">
                        <a:solidFill>
                          <a:srgbClr val="0563C1"/>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F1</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Repeat(rate)</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Unique responses</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Words(ratio)</a:t>
                      </a:r>
                      <a:endParaRPr lang="en-US" sz="16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858724"/>
                  </a:ext>
                </a:extLst>
              </a:tr>
              <a:tr h="368190">
                <a:tc>
                  <a:txBody>
                    <a:bodyPr/>
                    <a:lstStyle/>
                    <a:p>
                      <a:pPr algn="ctr" fontAlgn="b"/>
                      <a:endPar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Gold</a:t>
                      </a:r>
                      <a:endParaRPr lang="en-US" altLang="ja-JP"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ja-JP" altLang="en-US" sz="14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400" b="0" i="0" u="sng" strike="noStrike" dirty="0">
                        <a:solidFill>
                          <a:srgbClr val="0563C1"/>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4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4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4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89866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901152"/>
                  </a:ext>
                </a:extLst>
              </a:tr>
              <a:tr h="418942">
                <a:tc rowSpan="2">
                  <a:txBody>
                    <a:bodyPr/>
                    <a:lstStyle/>
                    <a:p>
                      <a:pPr algn="ctr" fontAlgn="b"/>
                      <a:r>
                        <a:rPr lang="en-US" sz="1600" b="0" u="none" strike="noStrike" dirty="0">
                          <a:effectLst/>
                          <a:latin typeface="Times New Roman" panose="02020603050405020304" pitchFamily="18" charset="0"/>
                          <a:cs typeface="Times New Roman" panose="02020603050405020304" pitchFamily="18" charset="0"/>
                        </a:rPr>
                        <a:t>No Persona</a:t>
                      </a:r>
                      <a:endPar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Baseline/PM</a:t>
                      </a:r>
                      <a:r>
                        <a:rPr lang="en-US" altLang="ja-JP" sz="1600" dirty="0">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35.16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0.105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b="0" u="none" strike="noStrike" dirty="0">
                          <a:solidFill>
                            <a:schemeClr val="tx1"/>
                          </a:solidFill>
                          <a:effectLst/>
                          <a:latin typeface="Times New Roman" panose="02020603050405020304" pitchFamily="18" charset="0"/>
                          <a:cs typeface="Times New Roman" panose="02020603050405020304" pitchFamily="18" charset="0"/>
                        </a:rPr>
                        <a:t>0.177 </a:t>
                      </a:r>
                      <a:endParaRPr lang="en-US" altLang="ja-JP" sz="1600" b="0" i="0" u="none" strike="noStrike" dirty="0">
                        <a:solidFill>
                          <a:schemeClr val="tx1"/>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24042(0.2821)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36.32%</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85223(0.948)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0363325"/>
                  </a:ext>
                </a:extLst>
              </a:tr>
              <a:tr h="0">
                <a:tc vMerge="1">
                  <a:txBody>
                    <a:bodyPr/>
                    <a:lstStyle/>
                    <a:p>
                      <a:endParaRPr kumimoji="1" lang="ja-JP" altLang="en-US"/>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34.97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fontAlgn="b"/>
                      <a:r>
                        <a:rPr lang="en-US" altLang="ja-JP" sz="1600" b="1" u="none" strike="noStrike" dirty="0">
                          <a:solidFill>
                            <a:srgbClr val="FF0000"/>
                          </a:solidFill>
                          <a:effectLst/>
                          <a:latin typeface="Times New Roman" panose="02020603050405020304" pitchFamily="18" charset="0"/>
                          <a:cs typeface="Times New Roman" panose="02020603050405020304" pitchFamily="18" charset="0"/>
                        </a:rPr>
                        <a:t>0.108</a:t>
                      </a:r>
                      <a:r>
                        <a:rPr lang="en-US" altLang="ja-JP" sz="1600" u="none" strike="noStrike" dirty="0">
                          <a:effectLst/>
                          <a:latin typeface="Times New Roman" panose="02020603050405020304" pitchFamily="18" charset="0"/>
                          <a:cs typeface="Times New Roman" panose="02020603050405020304" pitchFamily="18" charset="0"/>
                        </a:rPr>
                        <a:t> </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0.171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20791(0.2369)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b="1" u="none" strike="noStrike" dirty="0">
                          <a:solidFill>
                            <a:srgbClr val="FF0000"/>
                          </a:solidFill>
                          <a:effectLst/>
                          <a:latin typeface="Times New Roman" panose="02020603050405020304" pitchFamily="18" charset="0"/>
                          <a:cs typeface="Times New Roman" panose="02020603050405020304" pitchFamily="18" charset="0"/>
                        </a:rPr>
                        <a:t>47.24%</a:t>
                      </a:r>
                      <a:endParaRPr lang="en-US" altLang="ja-JP" sz="1600" b="1" i="0" u="none" strike="noStrike" dirty="0">
                        <a:solidFill>
                          <a:srgbClr val="FF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87748(0.976)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012729"/>
                  </a:ext>
                </a:extLst>
              </a:tr>
              <a:tr h="418942">
                <a:tc rowSpan="4">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Self Persona</a:t>
                      </a:r>
                      <a:endPar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Baseline</a:t>
                      </a:r>
                      <a:r>
                        <a:rPr lang="en-US" altLang="ja-JP" sz="1600" dirty="0">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34.39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0.175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20054(0.2349)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42.16%</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85355(0.950)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3826814"/>
                  </a:ext>
                </a:extLst>
              </a:tr>
              <a:tr h="176077">
                <a:tc vMerge="1">
                  <a:txBody>
                    <a:bodyPr/>
                    <a:lstStyle/>
                    <a:p>
                      <a:endParaRPr kumimoji="1" lang="ja-JP" altLang="en-US"/>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34.48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0.174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24612(0.2802)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40.48%</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87826(0.977)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452351"/>
                  </a:ext>
                </a:extLst>
              </a:tr>
              <a:tr h="58409">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35.87</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0.095</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1" i="0" u="none" strike="noStrike" dirty="0">
                          <a:solidFill>
                            <a:srgbClr val="FF0000"/>
                          </a:solidFill>
                          <a:effectLst/>
                          <a:latin typeface="Times New Roman" panose="02020603050405020304" pitchFamily="18" charset="0"/>
                          <a:ea typeface="Yu Gothic" panose="020B0400000000000000" pitchFamily="34" charset="-128"/>
                          <a:cs typeface="Times New Roman" panose="02020603050405020304" pitchFamily="18" charset="0"/>
                        </a:rPr>
                        <a:t>0.179</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20225(0.2372)</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35.24% </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85257(0.949)</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7172326"/>
                  </a:ext>
                </a:extLst>
              </a:tr>
              <a:tr h="315495">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35.53 </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0.096</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0.178</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24247(0.2748)</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38.96%</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88231(0.982)</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68962"/>
                  </a:ext>
                </a:extLst>
              </a:tr>
              <a:tr h="418942">
                <a:tc rowSpan="4">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Their Persona</a:t>
                      </a:r>
                      <a:endPar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Baseline</a:t>
                      </a:r>
                      <a:r>
                        <a:rPr lang="en-US" altLang="ja-JP" sz="1600" dirty="0">
                          <a:latin typeface="Times New Roman" panose="02020603050405020304" pitchFamily="18" charset="0"/>
                          <a:cs typeface="Times New Roman" panose="02020603050405020304" pitchFamily="18" charset="0"/>
                        </a:rPr>
                        <a:t>  </a:t>
                      </a:r>
                      <a:endParaRPr lang="en-US"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34.73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0.172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23090(0.2629)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35.29%</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87824(0.977)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54022430"/>
                  </a:ext>
                </a:extLst>
              </a:tr>
              <a:tr h="133404">
                <a:tc vMerge="1">
                  <a:txBody>
                    <a:bodyPr/>
                    <a:lstStyle/>
                    <a:p>
                      <a:endParaRPr kumimoji="1" lang="ja-JP" altLang="en-US"/>
                    </a:p>
                  </a:txBody>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34.75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0.104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0.173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24180(0.2698)</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43.37%</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89629(0.997)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70079"/>
                  </a:ext>
                </a:extLst>
              </a:tr>
              <a:tr h="387833">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35.95</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0.099</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0.178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1" i="0" u="none" strike="noStrike" dirty="0">
                          <a:solidFill>
                            <a:srgbClr val="FF0000"/>
                          </a:solidFill>
                          <a:effectLst/>
                          <a:latin typeface="Times New Roman" panose="02020603050405020304" pitchFamily="18" charset="0"/>
                          <a:ea typeface="Yu Gothic" panose="020B0400000000000000" pitchFamily="34" charset="-128"/>
                          <a:cs typeface="Times New Roman" panose="02020603050405020304" pitchFamily="18" charset="0"/>
                        </a:rPr>
                        <a:t>18049(0.2190)</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36.69%</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82415(0.917)</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68698098"/>
                  </a:ext>
                </a:extLst>
              </a:tr>
              <a:tr h="256096">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35.86</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0.093</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0.163</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28693(0.3283)</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29.95%</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87282(0.971)</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48704"/>
                  </a:ext>
                </a:extLst>
              </a:tr>
              <a:tr h="418942">
                <a:tc rowSpan="4">
                  <a:txBody>
                    <a:bodyPr/>
                    <a:lstStyle/>
                    <a:p>
                      <a:pPr algn="ctr" fontAlgn="b"/>
                      <a:r>
                        <a:rPr lang="en-US" sz="1600" u="none" strike="noStrike" dirty="0">
                          <a:effectLst/>
                          <a:latin typeface="Times New Roman" panose="02020603050405020304" pitchFamily="18" charset="0"/>
                          <a:cs typeface="Times New Roman" panose="02020603050405020304" pitchFamily="18" charset="0"/>
                        </a:rPr>
                        <a:t>Both Persona</a:t>
                      </a:r>
                      <a:endPar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Baseline</a:t>
                      </a:r>
                      <a:r>
                        <a:rPr lang="en-US" altLang="ja-JP" sz="1600" dirty="0">
                          <a:latin typeface="Times New Roman" panose="02020603050405020304" pitchFamily="18" charset="0"/>
                          <a:cs typeface="Times New Roman" panose="02020603050405020304" pitchFamily="18" charset="0"/>
                        </a:rPr>
                        <a:t>  </a:t>
                      </a:r>
                      <a:endParaRPr lang="en-US"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gridSpan="2">
                  <a:txBody>
                    <a:bodyPr/>
                    <a:lstStyle/>
                    <a:p>
                      <a:pPr algn="ctr" fontAlgn="b"/>
                      <a:r>
                        <a:rPr lang="en-US" altLang="ja-JP" sz="1600" b="1" u="none" strike="noStrike" dirty="0">
                          <a:solidFill>
                            <a:srgbClr val="FF0000"/>
                          </a:solidFill>
                          <a:effectLst/>
                          <a:latin typeface="Times New Roman" panose="02020603050405020304" pitchFamily="18" charset="0"/>
                          <a:cs typeface="Times New Roman" panose="02020603050405020304" pitchFamily="18" charset="0"/>
                        </a:rPr>
                        <a:t>34.01 </a:t>
                      </a:r>
                      <a:endParaRPr lang="en-US" altLang="ja-JP" sz="1600" b="1" i="0" u="none" strike="noStrike" dirty="0">
                        <a:solidFill>
                          <a:srgbClr val="FF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0.104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25373(0.2841)</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39.19%</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89305(0.994)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890757"/>
                  </a:ext>
                </a:extLst>
              </a:tr>
              <a:tr h="219342">
                <a:tc vMerge="1">
                  <a:txBody>
                    <a:bodyPr/>
                    <a:lstStyle/>
                    <a:p>
                      <a:endParaRPr kumimoji="1" lang="ja-JP" altLang="en-US"/>
                    </a:p>
                  </a:txBody>
                  <a:tcPr/>
                </a:tc>
                <a:tc>
                  <a:txBody>
                    <a:bodyPr/>
                    <a:lstStyle/>
                    <a:p>
                      <a:pPr algn="r" fontAlgn="b"/>
                      <a:r>
                        <a:rPr lang="en-US" altLang="ja-JP" sz="1600" u="none" strike="noStrike" dirty="0">
                          <a:effectLst/>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RRM</a:t>
                      </a:r>
                      <a:endParaRPr lang="en-US"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2">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34.07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0.107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0.176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b="0" i="0" u="none" strike="noStrike" dirty="0">
                          <a:solidFill>
                            <a:schemeClr val="tx1"/>
                          </a:solidFill>
                          <a:effectLst/>
                          <a:latin typeface="Times New Roman" panose="02020603050405020304" pitchFamily="18" charset="0"/>
                          <a:cs typeface="Times New Roman" panose="02020603050405020304" pitchFamily="18" charset="0"/>
                        </a:rPr>
                        <a:t>19724(0.2414)</a:t>
                      </a:r>
                      <a:r>
                        <a:rPr lang="en-US" altLang="ja-JP" sz="1600" b="0" u="none" strike="noStrike" dirty="0">
                          <a:solidFill>
                            <a:schemeClr val="tx1"/>
                          </a:solidFill>
                          <a:effectLst/>
                          <a:latin typeface="Times New Roman" panose="02020603050405020304" pitchFamily="18" charset="0"/>
                          <a:cs typeface="Times New Roman" panose="02020603050405020304" pitchFamily="18" charset="0"/>
                        </a:rPr>
                        <a:t> </a:t>
                      </a:r>
                      <a:endParaRPr lang="en-US" altLang="ja-JP" sz="1600" b="0" i="0" u="none" strike="noStrike" dirty="0">
                        <a:solidFill>
                          <a:schemeClr val="tx1"/>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35.44%</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600" u="none" strike="noStrike" dirty="0">
                          <a:effectLst/>
                          <a:latin typeface="Times New Roman" panose="02020603050405020304" pitchFamily="18" charset="0"/>
                          <a:cs typeface="Times New Roman" panose="02020603050405020304" pitchFamily="18" charset="0"/>
                        </a:rPr>
                        <a:t>81685(0.909) </a:t>
                      </a:r>
                      <a:endPar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69020"/>
                  </a:ext>
                </a:extLst>
              </a:tr>
              <a:tr h="301391">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tcPr>
                </a:tc>
                <a:tc gridSpan="2">
                  <a:txBody>
                    <a:bodyPr/>
                    <a:lstStyle/>
                    <a:p>
                      <a:pPr algn="ctr"/>
                      <a:r>
                        <a:rPr lang="en-US"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36.17</a:t>
                      </a:r>
                    </a:p>
                  </a:txBody>
                  <a:tcPr marL="9525" marR="9525" marT="9525"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a:r>
                        <a:rPr lang="en-US"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0.093</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a:r>
                        <a:rPr lang="en-US"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0.174</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a:r>
                        <a:rPr lang="en-US"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20925(0.2390)</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30.11%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6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87561(0.974)</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5856612"/>
                  </a:ext>
                </a:extLst>
              </a:tr>
              <a:tr h="144379">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600" u="none" strike="noStrike" dirty="0">
                          <a:effectLst/>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RRM</a:t>
                      </a:r>
                      <a:endParaRPr lang="en-US" altLang="ja-JP" sz="16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tc>
                <a:tc gridSpan="2">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35.66</a:t>
                      </a:r>
                    </a:p>
                  </a:txBody>
                  <a:tcPr marL="9525" marR="9525" marT="9525" marB="0" anchor="ctr"/>
                </a:tc>
                <a:tc hMerge="1">
                  <a:txBody>
                    <a:bodyPr/>
                    <a:lstStyle/>
                    <a:p>
                      <a:endParaRPr lang="en-US"/>
                    </a:p>
                  </a:txBody>
                  <a:tcP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0.095</a:t>
                      </a:r>
                    </a:p>
                  </a:txBody>
                  <a:tcPr marL="9525" marR="9525" marT="9525" marB="0" anchor="ct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0.168</a:t>
                      </a:r>
                    </a:p>
                  </a:txBody>
                  <a:tcPr marL="9525" marR="9525" marT="9525" marB="0" anchor="ct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23808(0.2788)</a:t>
                      </a:r>
                    </a:p>
                  </a:txBody>
                  <a:tcPr marL="9525" marR="9525" marT="9525" marB="0" anchor="ct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23.32% </a:t>
                      </a:r>
                    </a:p>
                  </a:txBody>
                  <a:tcPr marL="9525" marR="9525" marT="9525" marB="0" anchor="ctr"/>
                </a:tc>
                <a:tc>
                  <a:txBody>
                    <a:bodyPr/>
                    <a:lstStyle/>
                    <a:p>
                      <a:pPr algn="ctr" fontAlgn="b"/>
                      <a:r>
                        <a:rPr lang="en-US" altLang="ja-JP" sz="16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85393(0.950)</a:t>
                      </a:r>
                    </a:p>
                  </a:txBody>
                  <a:tcPr marL="9525" marR="9525" marT="9525" marB="0" anchor="ctr"/>
                </a:tc>
                <a:extLst>
                  <a:ext uri="{0D108BD9-81ED-4DB2-BD59-A6C34878D82A}">
                    <a16:rowId xmlns:a16="http://schemas.microsoft.com/office/drawing/2014/main" val="4122104557"/>
                  </a:ext>
                </a:extLst>
              </a:tr>
            </a:tbl>
          </a:graphicData>
        </a:graphic>
      </p:graphicFrame>
      <p:sp>
        <p:nvSpPr>
          <p:cNvPr id="5" name="标题 1">
            <a:extLst>
              <a:ext uri="{FF2B5EF4-FFF2-40B4-BE49-F238E27FC236}">
                <a16:creationId xmlns:a16="http://schemas.microsoft.com/office/drawing/2014/main" id="{B53B6E2F-2B82-4E54-9564-D144A503607B}"/>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
        <p:nvSpPr>
          <p:cNvPr id="6" name="テキスト ボックス 5">
            <a:extLst>
              <a:ext uri="{FF2B5EF4-FFF2-40B4-BE49-F238E27FC236}">
                <a16:creationId xmlns:a16="http://schemas.microsoft.com/office/drawing/2014/main" id="{615CA4A4-C061-42ED-A408-99258579B7B5}"/>
              </a:ext>
            </a:extLst>
          </p:cNvPr>
          <p:cNvSpPr txBox="1"/>
          <p:nvPr/>
        </p:nvSpPr>
        <p:spPr>
          <a:xfrm>
            <a:off x="425121" y="751426"/>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8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75FCCDD0-CF04-4BA9-8C66-D3CB4C79BA87}"/>
              </a:ext>
            </a:extLst>
          </p:cNvPr>
          <p:cNvGraphicFramePr>
            <a:graphicFrameLocks noGrp="1"/>
          </p:cNvGraphicFramePr>
          <p:nvPr>
            <p:extLst>
              <p:ext uri="{D42A27DB-BD31-4B8C-83A1-F6EECF244321}">
                <p14:modId xmlns:p14="http://schemas.microsoft.com/office/powerpoint/2010/main" val="3426165392"/>
              </p:ext>
            </p:extLst>
          </p:nvPr>
        </p:nvGraphicFramePr>
        <p:xfrm>
          <a:off x="152400" y="1358567"/>
          <a:ext cx="11887200" cy="5499433"/>
        </p:xfrm>
        <a:graphic>
          <a:graphicData uri="http://schemas.openxmlformats.org/drawingml/2006/table">
            <a:tbl>
              <a:tblPr>
                <a:tableStyleId>{9D7B26C5-4107-4FEC-AEDC-1716B250A1EF}</a:tableStyleId>
              </a:tblPr>
              <a:tblGrid>
                <a:gridCol w="1524000">
                  <a:extLst>
                    <a:ext uri="{9D8B030D-6E8A-4147-A177-3AD203B41FA5}">
                      <a16:colId xmlns:a16="http://schemas.microsoft.com/office/drawing/2014/main" val="1377781008"/>
                    </a:ext>
                  </a:extLst>
                </a:gridCol>
                <a:gridCol w="1090863">
                  <a:extLst>
                    <a:ext uri="{9D8B030D-6E8A-4147-A177-3AD203B41FA5}">
                      <a16:colId xmlns:a16="http://schemas.microsoft.com/office/drawing/2014/main" val="2361305736"/>
                    </a:ext>
                  </a:extLst>
                </a:gridCol>
                <a:gridCol w="1764632">
                  <a:extLst>
                    <a:ext uri="{9D8B030D-6E8A-4147-A177-3AD203B41FA5}">
                      <a16:colId xmlns:a16="http://schemas.microsoft.com/office/drawing/2014/main" val="2889156111"/>
                    </a:ext>
                  </a:extLst>
                </a:gridCol>
                <a:gridCol w="794084">
                  <a:extLst>
                    <a:ext uri="{9D8B030D-6E8A-4147-A177-3AD203B41FA5}">
                      <a16:colId xmlns:a16="http://schemas.microsoft.com/office/drawing/2014/main" val="2753588328"/>
                    </a:ext>
                  </a:extLst>
                </a:gridCol>
                <a:gridCol w="1227221">
                  <a:extLst>
                    <a:ext uri="{9D8B030D-6E8A-4147-A177-3AD203B41FA5}">
                      <a16:colId xmlns:a16="http://schemas.microsoft.com/office/drawing/2014/main" val="782637078"/>
                    </a:ext>
                  </a:extLst>
                </a:gridCol>
                <a:gridCol w="1732547">
                  <a:extLst>
                    <a:ext uri="{9D8B030D-6E8A-4147-A177-3AD203B41FA5}">
                      <a16:colId xmlns:a16="http://schemas.microsoft.com/office/drawing/2014/main" val="2141905777"/>
                    </a:ext>
                  </a:extLst>
                </a:gridCol>
                <a:gridCol w="1997393">
                  <a:extLst>
                    <a:ext uri="{9D8B030D-6E8A-4147-A177-3AD203B41FA5}">
                      <a16:colId xmlns:a16="http://schemas.microsoft.com/office/drawing/2014/main" val="2407409493"/>
                    </a:ext>
                  </a:extLst>
                </a:gridCol>
                <a:gridCol w="1756460">
                  <a:extLst>
                    <a:ext uri="{9D8B030D-6E8A-4147-A177-3AD203B41FA5}">
                      <a16:colId xmlns:a16="http://schemas.microsoft.com/office/drawing/2014/main" val="3652730168"/>
                    </a:ext>
                  </a:extLst>
                </a:gridCol>
              </a:tblGrid>
              <a:tr h="318748">
                <a:tc rowSpan="2">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Persona</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rowSpan="2">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Method</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gridSpan="6">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Revised test dataset</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b">
                    <a:lnB w="12700" cap="flat" cmpd="sng" algn="ctr">
                      <a:no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42570310"/>
                  </a:ext>
                </a:extLst>
              </a:tr>
              <a:tr h="0">
                <a:tc vMerge="1">
                  <a:txBody>
                    <a:bodyPr/>
                    <a:lstStyle/>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vMerge="1">
                  <a:txBody>
                    <a:bodyPr/>
                    <a:lstStyle/>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tc>
                <a:tc>
                  <a:txBody>
                    <a:bodyPr/>
                    <a:lstStyle/>
                    <a:p>
                      <a:pPr algn="ctr"/>
                      <a:r>
                        <a:rPr lang="en-US" sz="1800" b="1" u="none" strike="noStrike" dirty="0">
                          <a:effectLst/>
                          <a:latin typeface="Times New Roman" panose="02020603050405020304" pitchFamily="18" charset="0"/>
                          <a:cs typeface="Times New Roman" panose="02020603050405020304" pitchFamily="18" charset="0"/>
                        </a:rPr>
                        <a:t>Perplexity</a:t>
                      </a:r>
                      <a:endParaRPr kumimoji="1" lang="ja-JP" altLang="en-US" sz="1800" b="1" dirty="0"/>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u="none" strike="noStrike" dirty="0">
                          <a:effectLst/>
                          <a:latin typeface="Times New Roman" panose="02020603050405020304" pitchFamily="18" charset="0"/>
                          <a:cs typeface="Times New Roman" panose="02020603050405020304" pitchFamily="18" charset="0"/>
                        </a:rPr>
                        <a:t>Hits@1</a:t>
                      </a:r>
                      <a:endParaRPr kumimoji="1" lang="ja-JP" altLang="en-US" sz="1800" b="1" dirty="0"/>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F1</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Repeat(rate)</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Unique responses</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800" b="1" u="none" strike="noStrike" dirty="0">
                          <a:effectLst/>
                          <a:latin typeface="Times New Roman" panose="02020603050405020304" pitchFamily="18" charset="0"/>
                          <a:cs typeface="Times New Roman" panose="02020603050405020304" pitchFamily="18" charset="0"/>
                        </a:rPr>
                        <a:t>Words(ratio)</a:t>
                      </a:r>
                      <a:endParaRPr lang="en-US" sz="1800" b="1"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858724"/>
                  </a:ext>
                </a:extLst>
              </a:tr>
              <a:tr h="334808">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Gold</a:t>
                      </a:r>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ja-JP" alt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ja-JP"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dirty="0">
                          <a:effectLst/>
                          <a:latin typeface="Times New Roman" panose="02020603050405020304" pitchFamily="18" charset="0"/>
                          <a:cs typeface="Times New Roman" panose="02020603050405020304" pitchFamily="18" charset="0"/>
                        </a:rPr>
                        <a:t>89866 </a:t>
                      </a:r>
                      <a:endParaRPr lang="en-US" altLang="ja-JP"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901152"/>
                  </a:ext>
                </a:extLst>
              </a:tr>
              <a:tr h="385010">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No Persona</a:t>
                      </a:r>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altLang="ja-JP" sz="18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altLang="ja-JP" sz="18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altLang="ja-JP" sz="18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altLang="ja-JP" sz="1800" b="0" i="0" u="none" strike="noStrike" dirty="0">
                        <a:solidFill>
                          <a:srgbClr val="000000"/>
                        </a:solidFill>
                        <a:effectLst/>
                        <a:latin typeface="Yu Gothic" panose="020B0400000000000000" pitchFamily="34" charset="-128"/>
                        <a:ea typeface="Yu Gothic" panose="020B0400000000000000" pitchFamily="34"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363325"/>
                  </a:ext>
                </a:extLst>
              </a:tr>
              <a:tr h="276235">
                <a:tc rowSpan="4">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Self Persona</a:t>
                      </a:r>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Baseline</a:t>
                      </a:r>
                      <a:r>
                        <a:rPr lang="en-US" altLang="ja-JP" sz="1800" dirty="0">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34.65 </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0.105 </a:t>
                      </a:r>
                      <a:endParaRPr kumimoji="1" lang="ja-JP" altLang="en-US" sz="1800" dirty="0"/>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0.177</a:t>
                      </a: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21523(0.2471)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33.17%</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87104(0.969)</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93826814"/>
                  </a:ext>
                </a:extLst>
              </a:tr>
              <a:tr h="370432">
                <a:tc vMerge="1">
                  <a:txBody>
                    <a:bodyPr/>
                    <a:lstStyle/>
                    <a:p>
                      <a:endParaRPr kumimoji="1" lang="ja-JP" altLang="en-US"/>
                    </a:p>
                  </a:txBody>
                  <a:tcPr/>
                </a:tc>
                <a:tc>
                  <a:txBody>
                    <a:bodyPr/>
                    <a:lstStyle/>
                    <a:p>
                      <a:pPr algn="r" fontAlgn="b"/>
                      <a:r>
                        <a:rPr lang="en-US" altLang="ja-JP" sz="1800" u="none" strike="noStrike"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34.61 </a:t>
                      </a:r>
                      <a:endParaRPr 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0.107</a:t>
                      </a: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kumimoji="1" lang="ja-JP" altLang="en-US" sz="1800" dirty="0"/>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0.176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21715(0.2426)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42.43%</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89510(0.996) </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452351"/>
                  </a:ext>
                </a:extLst>
              </a:tr>
              <a:tr h="395632">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b" latinLnBrk="0" hangingPunct="1"/>
                      <a:r>
                        <a:rPr 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35.22 </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b" latinLnBrk="0" hangingPunct="1"/>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0.092</a:t>
                      </a:r>
                      <a:endParaRPr lang="ja-JP" alt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0.169</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25408(0.2836) </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36.06%</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89600(0.997)</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25510478"/>
                  </a:ext>
                </a:extLst>
              </a:tr>
              <a:tr h="69744">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800" u="none" strike="noStrike" dirty="0">
                          <a:effectLst/>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RRM</a:t>
                      </a:r>
                      <a:endParaRPr lang="en-US" altLang="ja-JP"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35.84</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0.094</a:t>
                      </a:r>
                      <a:endParaRPr lang="ja-JP" altLang="en-US" sz="180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0.170</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32353(0.3419)</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31.38% </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94617(1.086)</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0093234"/>
                  </a:ext>
                </a:extLst>
              </a:tr>
              <a:tr h="276235">
                <a:tc rowSpan="4">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Their Persona</a:t>
                      </a:r>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Baseline</a:t>
                      </a:r>
                      <a:r>
                        <a:rPr lang="en-US" altLang="ja-JP" sz="1800" dirty="0">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34.53 </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0.107</a:t>
                      </a: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kumimoji="1" lang="ja-JP" altLang="en-US" sz="1800" dirty="0"/>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0.171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24130(0.2797)</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36.01%</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86261(0.960)</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54022430"/>
                  </a:ext>
                </a:extLst>
              </a:tr>
              <a:tr h="395632">
                <a:tc vMerge="1">
                  <a:txBody>
                    <a:bodyPr/>
                    <a:lstStyle/>
                    <a:p>
                      <a:endParaRPr kumimoji="1" lang="ja-JP" altLang="en-US"/>
                    </a:p>
                  </a:txBody>
                  <a:tcPr/>
                </a:tc>
                <a:tc>
                  <a:txBody>
                    <a:bodyPr/>
                    <a:lstStyle/>
                    <a:p>
                      <a:pPr algn="r" fontAlgn="b"/>
                      <a:r>
                        <a:rPr lang="en-US" altLang="ja-JP" sz="1800" u="none" strike="noStrike"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34.32 </a:t>
                      </a:r>
                      <a:endPar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0.103 </a:t>
                      </a:r>
                      <a:endParaRPr kumimoji="1" lang="ja-JP" altLang="en-US" sz="1800" dirty="0"/>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0.175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22694(0.2605)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34.12%</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87126(0.970) </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70079"/>
                  </a:ext>
                </a:extLst>
              </a:tr>
              <a:tr h="395632">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35.64</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0.095</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0.175</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27306(0.2984)</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35.98%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91521(1.018)</a:t>
                      </a: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92856819"/>
                  </a:ext>
                </a:extLst>
              </a:tr>
              <a:tr h="139045">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800" u="none" strike="noStrike"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en-US" altLang="ja-JP"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35.41</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0.095</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0.176</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19192(0.2202)</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46.38%</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87143(0.970)</a:t>
                      </a:r>
                    </a:p>
                  </a:txBody>
                  <a:tcPr marL="9525" marR="9525" marT="9525"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065873"/>
                  </a:ext>
                </a:extLst>
              </a:tr>
              <a:tr h="395632">
                <a:tc rowSpan="4">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Both Persona</a:t>
                      </a:r>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latin typeface="Times New Roman" panose="02020603050405020304" pitchFamily="18" charset="0"/>
                          <a:cs typeface="Times New Roman" panose="02020603050405020304" pitchFamily="18" charset="0"/>
                        </a:rPr>
                        <a:t>Baseline</a:t>
                      </a:r>
                      <a:r>
                        <a:rPr lang="en-US" altLang="ja-JP" sz="1800" dirty="0">
                          <a:latin typeface="Times New Roman" panose="02020603050405020304" pitchFamily="18" charset="0"/>
                          <a:cs typeface="Times New Roman" panose="02020603050405020304" pitchFamily="18" charset="0"/>
                        </a:rPr>
                        <a:t> </a:t>
                      </a:r>
                      <a:endParaRPr lang="en-US"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b="1" u="none" strike="noStrike" kern="1200" dirty="0">
                          <a:solidFill>
                            <a:srgbClr val="FF0000"/>
                          </a:solidFill>
                          <a:effectLst/>
                          <a:latin typeface="Times New Roman" panose="02020603050405020304" pitchFamily="18" charset="0"/>
                          <a:ea typeface="+mn-ea"/>
                          <a:cs typeface="Times New Roman" panose="02020603050405020304" pitchFamily="18" charset="0"/>
                        </a:rPr>
                        <a:t>33.96</a:t>
                      </a:r>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0.104 </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0.171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21719(0.2539)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31.07%</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85550(0.952) </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890757"/>
                  </a:ext>
                </a:extLst>
              </a:tr>
              <a:tr h="0">
                <a:tc vMerge="1">
                  <a:txBody>
                    <a:bodyPr/>
                    <a:lstStyle/>
                    <a:p>
                      <a:endParaRPr kumimoji="1" lang="ja-JP" altLang="en-US"/>
                    </a:p>
                  </a:txBody>
                  <a:tcPr/>
                </a:tc>
                <a:tc>
                  <a:txBody>
                    <a:bodyPr/>
                    <a:lstStyle/>
                    <a:p>
                      <a:pPr algn="r" fontAlgn="b"/>
                      <a:r>
                        <a:rPr lang="en-US" altLang="ja-JP" sz="1800" u="none" strike="noStrike"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en-US"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34.14 </a:t>
                      </a:r>
                      <a:endParaRPr lang="en-US"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0.105 </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0.175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21305(0.2491)</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44.10%</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85542(0.952)</a:t>
                      </a: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969020"/>
                  </a:ext>
                </a:extLst>
              </a:tr>
              <a:tr h="520992">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ja-JP"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PM</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36.74</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0.089</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0.176</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20572(0.2444)</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21.19% </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84177(0.937)</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103175"/>
                  </a:ext>
                </a:extLst>
              </a:tr>
              <a:tr h="0">
                <a:tc vMerge="1">
                  <a:txBody>
                    <a:bodyPr/>
                    <a:lstStyle/>
                    <a:p>
                      <a:pPr algn="ctr" fontAlgn="b"/>
                      <a:endParaRPr lang="en-US" sz="18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altLang="ja-JP" sz="1800" u="none" strike="noStrike"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RRM</a:t>
                      </a:r>
                      <a:endParaRPr lang="en-US" altLang="ja-JP" sz="1800" b="1"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tc>
                <a:tc>
                  <a:txBody>
                    <a:bodyPr/>
                    <a:lstStyle/>
                    <a:p>
                      <a:pPr algn="ctr" fontAlgn="b"/>
                      <a:r>
                        <a:rPr lang="en-US" sz="1800" b="0" i="0" u="none" strike="noStrike"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35.58</a:t>
                      </a:r>
                    </a:p>
                  </a:txBody>
                  <a:tcPr marL="9525" marR="9525" marT="9525" marB="0" anchor="ctr"/>
                </a:tc>
                <a:tc>
                  <a:txBody>
                    <a:bodyPr/>
                    <a:lstStyle/>
                    <a:p>
                      <a:pPr marL="0" algn="ctr" defTabSz="914400" rtl="0" eaLnBrk="1" fontAlgn="b" latinLnBrk="0" hangingPunct="1"/>
                      <a:r>
                        <a:rPr lang="en-US" altLang="ja-JP"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rPr>
                        <a:t>0.095</a:t>
                      </a:r>
                      <a:endParaRPr lang="ja-JP" altLang="en-US" sz="1800" b="0" i="0" u="none" strike="noStrike" kern="1200" dirty="0">
                        <a:solidFill>
                          <a:srgbClr val="000000"/>
                        </a:solidFill>
                        <a:effectLst/>
                        <a:latin typeface="Times New Roman" panose="02020603050405020304" pitchFamily="18" charset="0"/>
                        <a:ea typeface="Yu Gothic" panose="020B0400000000000000" pitchFamily="34" charset="-128"/>
                        <a:cs typeface="Times New Roman" panose="02020603050405020304" pitchFamily="18" charset="0"/>
                      </a:endParaRPr>
                    </a:p>
                  </a:txBody>
                  <a:tcPr marL="9525" marR="9525" marT="9525" marB="0" anchor="ct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0.173</a:t>
                      </a:r>
                    </a:p>
                  </a:txBody>
                  <a:tcPr marL="9525" marR="9525" marT="9525" marB="0" anchor="ct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22211(0.2581)</a:t>
                      </a:r>
                    </a:p>
                  </a:txBody>
                  <a:tcPr marL="9525" marR="9525" marT="9525" marB="0" anchor="ctr"/>
                </a:tc>
                <a:tc>
                  <a:txBody>
                    <a:bodyPr/>
                    <a:lstStyle/>
                    <a:p>
                      <a:pPr algn="ctr" fontAlgn="b"/>
                      <a:r>
                        <a:rPr lang="en-US" altLang="ja-JP" sz="1800" b="0" u="none" strike="noStrike" kern="1200" dirty="0">
                          <a:solidFill>
                            <a:schemeClr val="tx1"/>
                          </a:solidFill>
                          <a:effectLst/>
                          <a:latin typeface="Times New Roman" panose="02020603050405020304" pitchFamily="18" charset="0"/>
                          <a:ea typeface="+mn-ea"/>
                          <a:cs typeface="Times New Roman" panose="02020603050405020304" pitchFamily="18" charset="0"/>
                        </a:rPr>
                        <a:t>29.22%</a:t>
                      </a:r>
                    </a:p>
                  </a:txBody>
                  <a:tcPr marL="9525" marR="9525" marT="9525" marB="0" anchor="ctr"/>
                </a:tc>
                <a:tc>
                  <a:txBody>
                    <a:bodyPr/>
                    <a:lstStyle/>
                    <a:p>
                      <a:pPr algn="ctr" fontAlgn="b"/>
                      <a:r>
                        <a:rPr lang="en-US" altLang="ja-JP" sz="1800" u="none" strike="noStrike" kern="1200" dirty="0">
                          <a:solidFill>
                            <a:schemeClr val="tx1"/>
                          </a:solidFill>
                          <a:effectLst/>
                          <a:latin typeface="Times New Roman" panose="02020603050405020304" pitchFamily="18" charset="0"/>
                          <a:ea typeface="+mn-ea"/>
                          <a:cs typeface="Times New Roman" panose="02020603050405020304" pitchFamily="18" charset="0"/>
                        </a:rPr>
                        <a:t>86049(0.958)</a:t>
                      </a:r>
                    </a:p>
                  </a:txBody>
                  <a:tcPr marL="9525" marR="9525" marT="9525" marB="0" anchor="ctr"/>
                </a:tc>
                <a:extLst>
                  <a:ext uri="{0D108BD9-81ED-4DB2-BD59-A6C34878D82A}">
                    <a16:rowId xmlns:a16="http://schemas.microsoft.com/office/drawing/2014/main" val="4137269204"/>
                  </a:ext>
                </a:extLst>
              </a:tr>
            </a:tbl>
          </a:graphicData>
        </a:graphic>
      </p:graphicFrame>
      <p:sp>
        <p:nvSpPr>
          <p:cNvPr id="3" name="标题 1">
            <a:extLst>
              <a:ext uri="{FF2B5EF4-FFF2-40B4-BE49-F238E27FC236}">
                <a16:creationId xmlns:a16="http://schemas.microsoft.com/office/drawing/2014/main" id="{3234CA97-DDA3-4372-B40A-B3E2C162665D}"/>
              </a:ext>
            </a:extLst>
          </p:cNvPr>
          <p:cNvSpPr>
            <a:spLocks noGrp="1"/>
          </p:cNvSpPr>
          <p:nvPr>
            <p:ph type="title"/>
          </p:nvPr>
        </p:nvSpPr>
        <p:spPr>
          <a:xfrm>
            <a:off x="345056" y="165802"/>
            <a:ext cx="8570344" cy="628281"/>
          </a:xfrm>
        </p:spPr>
        <p:txBody>
          <a:bodyPr/>
          <a:lstStyle/>
          <a:p>
            <a:r>
              <a:rPr lang="en-US" altLang="ja-JP" dirty="0"/>
              <a:t>Experiment -</a:t>
            </a:r>
            <a:r>
              <a:rPr lang="en-GB" altLang="zh-CN" dirty="0"/>
              <a:t> Response Generation</a:t>
            </a:r>
            <a:endParaRPr lang="zh-CN" altLang="en-US" dirty="0"/>
          </a:p>
        </p:txBody>
      </p:sp>
      <p:sp>
        <p:nvSpPr>
          <p:cNvPr id="5" name="テキスト ボックス 4">
            <a:extLst>
              <a:ext uri="{FF2B5EF4-FFF2-40B4-BE49-F238E27FC236}">
                <a16:creationId xmlns:a16="http://schemas.microsoft.com/office/drawing/2014/main" id="{F791F3E1-E774-44AF-A631-7A07D3337459}"/>
              </a:ext>
            </a:extLst>
          </p:cNvPr>
          <p:cNvSpPr txBox="1"/>
          <p:nvPr/>
        </p:nvSpPr>
        <p:spPr>
          <a:xfrm>
            <a:off x="425121" y="751426"/>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386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C89F0D-BF8A-4280-9BC8-C02B885D81BB}"/>
              </a:ext>
            </a:extLst>
          </p:cNvPr>
          <p:cNvSpPr>
            <a:spLocks noGrp="1"/>
          </p:cNvSpPr>
          <p:nvPr>
            <p:ph type="title"/>
          </p:nvPr>
        </p:nvSpPr>
        <p:spPr>
          <a:xfrm>
            <a:off x="345057" y="165802"/>
            <a:ext cx="8288304" cy="515227"/>
          </a:xfrm>
        </p:spPr>
        <p:txBody>
          <a:bodyPr/>
          <a:lstStyle/>
          <a:p>
            <a:r>
              <a:rPr lang="en-US" altLang="ja-JP" dirty="0"/>
              <a:t>Experiment -</a:t>
            </a:r>
            <a:r>
              <a:rPr lang="en-GB" altLang="zh-CN" dirty="0"/>
              <a:t> Response Generation</a:t>
            </a:r>
            <a:endParaRPr kumimoji="1" lang="ja-JP" altLang="en-US" dirty="0"/>
          </a:p>
        </p:txBody>
      </p:sp>
      <p:grpSp>
        <p:nvGrpSpPr>
          <p:cNvPr id="33" name="グループ化 32">
            <a:extLst>
              <a:ext uri="{FF2B5EF4-FFF2-40B4-BE49-F238E27FC236}">
                <a16:creationId xmlns:a16="http://schemas.microsoft.com/office/drawing/2014/main" id="{957BD31D-3C63-4FE1-9F22-C2CA61001CDC}"/>
              </a:ext>
            </a:extLst>
          </p:cNvPr>
          <p:cNvGrpSpPr/>
          <p:nvPr/>
        </p:nvGrpSpPr>
        <p:grpSpPr>
          <a:xfrm>
            <a:off x="1235541" y="5652740"/>
            <a:ext cx="7587333" cy="924109"/>
            <a:chOff x="1318669" y="5195218"/>
            <a:chExt cx="7587333" cy="924109"/>
          </a:xfrm>
        </p:grpSpPr>
        <p:sp>
          <p:nvSpPr>
            <p:cNvPr id="5" name="正方形/長方形 4">
              <a:extLst>
                <a:ext uri="{FF2B5EF4-FFF2-40B4-BE49-F238E27FC236}">
                  <a16:creationId xmlns:a16="http://schemas.microsoft.com/office/drawing/2014/main" id="{47AFDAB2-AC49-4A3B-885F-6C8BD84EC173}"/>
                </a:ext>
              </a:extLst>
            </p:cNvPr>
            <p:cNvSpPr/>
            <p:nvPr/>
          </p:nvSpPr>
          <p:spPr>
            <a:xfrm>
              <a:off x="1318669" y="5657662"/>
              <a:ext cx="7587333" cy="461665"/>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Baseline +RRM: </a:t>
              </a:r>
              <a:r>
                <a:rPr lang="en-US" altLang="ja-JP" sz="2400" dirty="0" err="1">
                  <a:latin typeface="Times New Roman" panose="02020603050405020304" pitchFamily="18" charset="0"/>
                  <a:cs typeface="Times New Roman" panose="02020603050405020304" pitchFamily="18" charset="0"/>
                </a:rPr>
                <a:t>i</a:t>
              </a:r>
              <a:r>
                <a:rPr lang="en-US" altLang="ja-JP" sz="2400" dirty="0">
                  <a:latin typeface="Times New Roman" panose="02020603050405020304" pitchFamily="18" charset="0"/>
                  <a:cs typeface="Times New Roman" panose="02020603050405020304" pitchFamily="18" charset="0"/>
                </a:rPr>
                <a:t> am a single woman . </a:t>
              </a:r>
              <a:r>
                <a:rPr lang="en-US" altLang="ja-JP" sz="2400" dirty="0" err="1">
                  <a:latin typeface="Times New Roman" panose="02020603050405020304" pitchFamily="18" charset="0"/>
                  <a:cs typeface="Times New Roman" panose="02020603050405020304" pitchFamily="18" charset="0"/>
                </a:rPr>
                <a:t>i</a:t>
              </a:r>
              <a:r>
                <a:rPr lang="en-US" altLang="ja-JP" sz="2400" dirty="0">
                  <a:latin typeface="Times New Roman" panose="02020603050405020304" pitchFamily="18" charset="0"/>
                  <a:cs typeface="Times New Roman" panose="02020603050405020304" pitchFamily="18" charset="0"/>
                </a:rPr>
                <a:t> live in a rural area</a:t>
              </a:r>
              <a:endParaRPr lang="ja-JP" altLang="en-US" sz="2400" dirty="0">
                <a:latin typeface="Times New Roman" panose="02020603050405020304" pitchFamily="18" charset="0"/>
                <a:cs typeface="Times New Roman" panose="02020603050405020304" pitchFamily="18" charset="0"/>
              </a:endParaRPr>
            </a:p>
          </p:txBody>
        </p:sp>
        <p:sp>
          <p:nvSpPr>
            <p:cNvPr id="6" name="正方形/長方形 5">
              <a:extLst>
                <a:ext uri="{FF2B5EF4-FFF2-40B4-BE49-F238E27FC236}">
                  <a16:creationId xmlns:a16="http://schemas.microsoft.com/office/drawing/2014/main" id="{FA9D5066-77BB-4568-B391-34F76B5AC396}"/>
                </a:ext>
              </a:extLst>
            </p:cNvPr>
            <p:cNvSpPr/>
            <p:nvPr/>
          </p:nvSpPr>
          <p:spPr>
            <a:xfrm>
              <a:off x="1318669" y="5195218"/>
              <a:ext cx="7350089" cy="461665"/>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Baseline</a:t>
              </a: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	    </a:t>
              </a:r>
              <a:r>
                <a:rPr lang="en-US" altLang="ja-JP" sz="2400" dirty="0" err="1">
                  <a:latin typeface="Times New Roman" panose="02020603050405020304" pitchFamily="18" charset="0"/>
                  <a:cs typeface="Times New Roman" panose="02020603050405020304" pitchFamily="18" charset="0"/>
                </a:rPr>
                <a:t>i</a:t>
              </a:r>
              <a:r>
                <a:rPr lang="en-US" altLang="ja-JP" sz="2400" dirty="0">
                  <a:latin typeface="Times New Roman" panose="02020603050405020304" pitchFamily="18" charset="0"/>
                  <a:cs typeface="Times New Roman" panose="02020603050405020304" pitchFamily="18" charset="0"/>
                </a:rPr>
                <a:t> live in a small town with </a:t>
              </a:r>
              <a:r>
                <a:rPr lang="en-US" altLang="ja-JP" sz="2400" i="1" dirty="0">
                  <a:solidFill>
                    <a:schemeClr val="accent2"/>
                  </a:solidFill>
                  <a:latin typeface="Times New Roman" panose="02020603050405020304" pitchFamily="18" charset="0"/>
                  <a:cs typeface="Times New Roman" panose="02020603050405020304" pitchFamily="18" charset="0"/>
                </a:rPr>
                <a:t>a small town </a:t>
              </a:r>
              <a:r>
                <a:rPr lang="en-US" altLang="ja-JP" sz="2400" dirty="0">
                  <a:latin typeface="Times New Roman" panose="02020603050405020304" pitchFamily="18" charset="0"/>
                  <a:cs typeface="Times New Roman" panose="02020603050405020304" pitchFamily="18" charset="0"/>
                </a:rPr>
                <a:t>.</a:t>
              </a:r>
              <a:endParaRPr lang="ja-JP" altLang="en-US" sz="2400" dirty="0">
                <a:latin typeface="Times New Roman" panose="02020603050405020304" pitchFamily="18" charset="0"/>
                <a:cs typeface="Times New Roman" panose="02020603050405020304" pitchFamily="18" charset="0"/>
              </a:endParaRPr>
            </a:p>
          </p:txBody>
        </p:sp>
      </p:grpSp>
      <p:sp>
        <p:nvSpPr>
          <p:cNvPr id="7" name="正方形/長方形 6">
            <a:extLst>
              <a:ext uri="{FF2B5EF4-FFF2-40B4-BE49-F238E27FC236}">
                <a16:creationId xmlns:a16="http://schemas.microsoft.com/office/drawing/2014/main" id="{3655B0A1-05E8-45FB-BC2B-C0A1811E25BB}"/>
              </a:ext>
            </a:extLst>
          </p:cNvPr>
          <p:cNvSpPr/>
          <p:nvPr/>
        </p:nvSpPr>
        <p:spPr>
          <a:xfrm>
            <a:off x="1235541" y="5161832"/>
            <a:ext cx="7923964" cy="461665"/>
          </a:xfrm>
          <a:prstGeom prst="rect">
            <a:avLst/>
          </a:prstGeom>
        </p:spPr>
        <p:txBody>
          <a:bodyPr wrap="none">
            <a:spAutoFit/>
          </a:bodyPr>
          <a:lstStyle/>
          <a:p>
            <a:r>
              <a:rPr lang="en-US" altLang="ja-JP" sz="2400" b="1" dirty="0">
                <a:solidFill>
                  <a:schemeClr val="accent1"/>
                </a:solidFill>
                <a:latin typeface="Times New Roman" panose="02020603050405020304" pitchFamily="18" charset="0"/>
                <a:cs typeface="Times New Roman" panose="02020603050405020304" pitchFamily="18" charset="0"/>
              </a:rPr>
              <a:t>Gold: 		    we watched a show about animals like him</a:t>
            </a:r>
            <a:endParaRPr lang="ja-JP" altLang="en-US" sz="2400" b="1" dirty="0">
              <a:solidFill>
                <a:schemeClr val="accent1"/>
              </a:solidFill>
              <a:latin typeface="Times New Roman" panose="02020603050405020304" pitchFamily="18" charset="0"/>
              <a:cs typeface="Times New Roman" panose="02020603050405020304" pitchFamily="18" charset="0"/>
            </a:endParaRPr>
          </a:p>
        </p:txBody>
      </p:sp>
      <p:grpSp>
        <p:nvGrpSpPr>
          <p:cNvPr id="31" name="グループ化 30">
            <a:extLst>
              <a:ext uri="{FF2B5EF4-FFF2-40B4-BE49-F238E27FC236}">
                <a16:creationId xmlns:a16="http://schemas.microsoft.com/office/drawing/2014/main" id="{4BE38CCC-210E-4514-A71A-8F3D2014ACDE}"/>
              </a:ext>
            </a:extLst>
          </p:cNvPr>
          <p:cNvGrpSpPr/>
          <p:nvPr/>
        </p:nvGrpSpPr>
        <p:grpSpPr>
          <a:xfrm>
            <a:off x="521344" y="1507388"/>
            <a:ext cx="5574656" cy="712342"/>
            <a:chOff x="565139" y="1478116"/>
            <a:chExt cx="4057661" cy="765809"/>
          </a:xfrm>
        </p:grpSpPr>
        <p:sp>
          <p:nvSpPr>
            <p:cNvPr id="12" name="四角形: 角を丸くする 11">
              <a:extLst>
                <a:ext uri="{FF2B5EF4-FFF2-40B4-BE49-F238E27FC236}">
                  <a16:creationId xmlns:a16="http://schemas.microsoft.com/office/drawing/2014/main" id="{3518EB93-7E79-4DE2-B98A-5F6455F334BD}"/>
                </a:ext>
              </a:extLst>
            </p:cNvPr>
            <p:cNvSpPr/>
            <p:nvPr/>
          </p:nvSpPr>
          <p:spPr>
            <a:xfrm>
              <a:off x="806439" y="1478116"/>
              <a:ext cx="3816361" cy="604152"/>
            </a:xfrm>
            <a:prstGeom prst="round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A0C1AE8F-88A3-4314-9DB5-814D834B5642}"/>
                </a:ext>
              </a:extLst>
            </p:cNvPr>
            <p:cNvSpPr/>
            <p:nvPr/>
          </p:nvSpPr>
          <p:spPr>
            <a:xfrm>
              <a:off x="806438" y="1549082"/>
              <a:ext cx="3783895" cy="694843"/>
            </a:xfrm>
            <a:prstGeom prst="rect">
              <a:avLst/>
            </a:prstGeom>
          </p:spPr>
          <p:txBody>
            <a:bodyPr wrap="square">
              <a:spAutoFit/>
            </a:bodyPr>
            <a:lstStyle/>
            <a:p>
              <a:r>
                <a:rPr lang="en-US" altLang="ja-JP" dirty="0" err="1">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 would rather eat chocolate cake during this season .</a:t>
              </a:r>
              <a:endParaRPr lang="ja-JP" altLang="en-US" dirty="0">
                <a:latin typeface="Times New Roman" panose="02020603050405020304" pitchFamily="18" charset="0"/>
                <a:cs typeface="Times New Roman" panose="02020603050405020304" pitchFamily="18" charset="0"/>
              </a:endParaRPr>
            </a:p>
          </p:txBody>
        </p:sp>
        <p:sp>
          <p:nvSpPr>
            <p:cNvPr id="18" name="二等辺三角形 17">
              <a:extLst>
                <a:ext uri="{FF2B5EF4-FFF2-40B4-BE49-F238E27FC236}">
                  <a16:creationId xmlns:a16="http://schemas.microsoft.com/office/drawing/2014/main" id="{A0716680-C105-46E2-AC99-2148DC5AFB24}"/>
                </a:ext>
              </a:extLst>
            </p:cNvPr>
            <p:cNvSpPr/>
            <p:nvPr/>
          </p:nvSpPr>
          <p:spPr>
            <a:xfrm rot="16200000">
              <a:off x="571489" y="1560773"/>
              <a:ext cx="228600" cy="2413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20E43D36-AA08-4334-B349-D83B60EC62E8}"/>
              </a:ext>
            </a:extLst>
          </p:cNvPr>
          <p:cNvGrpSpPr/>
          <p:nvPr/>
        </p:nvGrpSpPr>
        <p:grpSpPr>
          <a:xfrm>
            <a:off x="6921695" y="2007220"/>
            <a:ext cx="4743461" cy="561973"/>
            <a:chOff x="7280994" y="3872823"/>
            <a:chExt cx="3738424" cy="561973"/>
          </a:xfrm>
        </p:grpSpPr>
        <p:sp>
          <p:nvSpPr>
            <p:cNvPr id="19" name="四角形: 角を丸くする 18">
              <a:extLst>
                <a:ext uri="{FF2B5EF4-FFF2-40B4-BE49-F238E27FC236}">
                  <a16:creationId xmlns:a16="http://schemas.microsoft.com/office/drawing/2014/main" id="{16C26705-30FE-4F0A-9E2F-597B4EA480F3}"/>
                </a:ext>
              </a:extLst>
            </p:cNvPr>
            <p:cNvSpPr/>
            <p:nvPr/>
          </p:nvSpPr>
          <p:spPr>
            <a:xfrm>
              <a:off x="7280994" y="3872823"/>
              <a:ext cx="3509824" cy="561973"/>
            </a:xfrm>
            <a:prstGeom prst="roundRect">
              <a:avLst/>
            </a:prstGeom>
            <a:solidFill>
              <a:schemeClr val="accent6">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latin typeface="Times New Roman" panose="02020603050405020304" pitchFamily="18" charset="0"/>
                  <a:cs typeface="Times New Roman" panose="02020603050405020304" pitchFamily="18" charset="0"/>
                </a:rPr>
                <a:t>what club did you go to ? me an timothy watched tv</a:t>
              </a:r>
              <a:endParaRPr kumimoji="1" lang="ja-JP" altLang="en-US" dirty="0">
                <a:latin typeface="Times New Roman" panose="02020603050405020304" pitchFamily="18" charset="0"/>
                <a:cs typeface="Times New Roman" panose="02020603050405020304" pitchFamily="18" charset="0"/>
              </a:endParaRPr>
            </a:p>
          </p:txBody>
        </p:sp>
        <p:sp>
          <p:nvSpPr>
            <p:cNvPr id="21" name="二等辺三角形 20">
              <a:extLst>
                <a:ext uri="{FF2B5EF4-FFF2-40B4-BE49-F238E27FC236}">
                  <a16:creationId xmlns:a16="http://schemas.microsoft.com/office/drawing/2014/main" id="{B4DAE2CE-A3E1-4C7A-8A5F-2B90F1C0F7B3}"/>
                </a:ext>
              </a:extLst>
            </p:cNvPr>
            <p:cNvSpPr/>
            <p:nvPr/>
          </p:nvSpPr>
          <p:spPr>
            <a:xfrm rot="5400000">
              <a:off x="10784468" y="3971138"/>
              <a:ext cx="228600" cy="241300"/>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5FAE3A06-ABEB-4AE7-9754-DCDBBC1F4567}"/>
              </a:ext>
            </a:extLst>
          </p:cNvPr>
          <p:cNvGrpSpPr/>
          <p:nvPr/>
        </p:nvGrpSpPr>
        <p:grpSpPr>
          <a:xfrm>
            <a:off x="521344" y="2720853"/>
            <a:ext cx="5786444" cy="709280"/>
            <a:chOff x="579596" y="2767839"/>
            <a:chExt cx="4298961" cy="709280"/>
          </a:xfrm>
        </p:grpSpPr>
        <p:sp>
          <p:nvSpPr>
            <p:cNvPr id="24" name="四角形: 角を丸くする 23">
              <a:extLst>
                <a:ext uri="{FF2B5EF4-FFF2-40B4-BE49-F238E27FC236}">
                  <a16:creationId xmlns:a16="http://schemas.microsoft.com/office/drawing/2014/main" id="{89EAF11F-F011-47D4-8D0A-AB07C427B78B}"/>
                </a:ext>
              </a:extLst>
            </p:cNvPr>
            <p:cNvSpPr/>
            <p:nvPr/>
          </p:nvSpPr>
          <p:spPr>
            <a:xfrm>
              <a:off x="820896" y="2767839"/>
              <a:ext cx="3816361" cy="567772"/>
            </a:xfrm>
            <a:prstGeom prst="round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FD46ED34-29D4-4923-B2A4-F4C6957BF726}"/>
                </a:ext>
              </a:extLst>
            </p:cNvPr>
            <p:cNvSpPr/>
            <p:nvPr/>
          </p:nvSpPr>
          <p:spPr>
            <a:xfrm>
              <a:off x="837128" y="2830788"/>
              <a:ext cx="4041429" cy="646331"/>
            </a:xfrm>
            <a:prstGeom prst="rect">
              <a:avLst/>
            </a:prstGeom>
          </p:spPr>
          <p:txBody>
            <a:bodyPr wrap="square">
              <a:spAutoFit/>
            </a:bodyPr>
            <a:lstStyle/>
            <a:p>
              <a:r>
                <a:rPr lang="en-US" altLang="ja-JP" dirty="0" err="1">
                  <a:latin typeface="Times New Roman" panose="02020603050405020304" pitchFamily="18" charset="0"/>
                  <a:cs typeface="Times New Roman" panose="02020603050405020304" pitchFamily="18" charset="0"/>
                </a:rPr>
                <a:t>i</a:t>
              </a:r>
              <a:r>
                <a:rPr lang="en-US" altLang="ja-JP" dirty="0">
                  <a:latin typeface="Times New Roman" panose="02020603050405020304" pitchFamily="18" charset="0"/>
                  <a:cs typeface="Times New Roman" panose="02020603050405020304" pitchFamily="18" charset="0"/>
                </a:rPr>
                <a:t> went to club chino . what show are you watching ?</a:t>
              </a:r>
              <a:endParaRPr lang="ja-JP" altLang="en-US" dirty="0">
                <a:latin typeface="Times New Roman" panose="02020603050405020304" pitchFamily="18" charset="0"/>
                <a:cs typeface="Times New Roman" panose="02020603050405020304" pitchFamily="18" charset="0"/>
              </a:endParaRPr>
            </a:p>
          </p:txBody>
        </p:sp>
        <p:sp>
          <p:nvSpPr>
            <p:cNvPr id="26" name="二等辺三角形 25">
              <a:extLst>
                <a:ext uri="{FF2B5EF4-FFF2-40B4-BE49-F238E27FC236}">
                  <a16:creationId xmlns:a16="http://schemas.microsoft.com/office/drawing/2014/main" id="{422D2A66-A4CF-47E9-8457-50CF3674E353}"/>
                </a:ext>
              </a:extLst>
            </p:cNvPr>
            <p:cNvSpPr/>
            <p:nvPr/>
          </p:nvSpPr>
          <p:spPr>
            <a:xfrm rot="16200000">
              <a:off x="585946" y="2850495"/>
              <a:ext cx="228600" cy="2413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3B3F551E-7D39-447E-A86D-7975A6D8433E}"/>
              </a:ext>
            </a:extLst>
          </p:cNvPr>
          <p:cNvSpPr txBox="1"/>
          <p:nvPr/>
        </p:nvSpPr>
        <p:spPr>
          <a:xfrm>
            <a:off x="425121" y="751426"/>
            <a:ext cx="1338828" cy="646331"/>
          </a:xfrm>
          <a:prstGeom prst="rect">
            <a:avLst/>
          </a:prstGeom>
          <a:noFill/>
        </p:spPr>
        <p:txBody>
          <a:bodyPr wrap="none" rtlCol="0">
            <a:spAutoFit/>
          </a:bodyPr>
          <a:lstStyle/>
          <a:p>
            <a:r>
              <a:rPr kumimoji="1" lang="en-US" altLang="ja-JP" sz="3600" i="1" dirty="0">
                <a:solidFill>
                  <a:schemeClr val="accent1"/>
                </a:solidFill>
                <a:latin typeface="Times New Roman" panose="02020603050405020304" pitchFamily="18" charset="0"/>
                <a:cs typeface="Times New Roman" panose="02020603050405020304" pitchFamily="18" charset="0"/>
              </a:rPr>
              <a:t>Result</a:t>
            </a:r>
            <a:endParaRPr kumimoji="1" lang="ja-JP" altLang="en-US" sz="3200" i="1" dirty="0">
              <a:solidFill>
                <a:schemeClr val="accent1"/>
              </a:solidFill>
              <a:latin typeface="Times New Roman" panose="02020603050405020304" pitchFamily="18" charset="0"/>
              <a:cs typeface="Times New Roman" panose="02020603050405020304" pitchFamily="18" charset="0"/>
            </a:endParaRPr>
          </a:p>
        </p:txBody>
      </p:sp>
      <p:grpSp>
        <p:nvGrpSpPr>
          <p:cNvPr id="28" name="グループ化 27">
            <a:extLst>
              <a:ext uri="{FF2B5EF4-FFF2-40B4-BE49-F238E27FC236}">
                <a16:creationId xmlns:a16="http://schemas.microsoft.com/office/drawing/2014/main" id="{0487E50C-50CB-45F7-9CC5-E830442A0AA0}"/>
              </a:ext>
            </a:extLst>
          </p:cNvPr>
          <p:cNvGrpSpPr/>
          <p:nvPr/>
        </p:nvGrpSpPr>
        <p:grpSpPr>
          <a:xfrm>
            <a:off x="8571576" y="3247362"/>
            <a:ext cx="3107193" cy="561973"/>
            <a:chOff x="6047357" y="3872823"/>
            <a:chExt cx="4972061" cy="561973"/>
          </a:xfrm>
        </p:grpSpPr>
        <p:sp>
          <p:nvSpPr>
            <p:cNvPr id="29" name="四角形: 角を丸くする 28">
              <a:extLst>
                <a:ext uri="{FF2B5EF4-FFF2-40B4-BE49-F238E27FC236}">
                  <a16:creationId xmlns:a16="http://schemas.microsoft.com/office/drawing/2014/main" id="{E86B15A9-50C1-4E69-8C84-4C64745A1EA7}"/>
                </a:ext>
              </a:extLst>
            </p:cNvPr>
            <p:cNvSpPr/>
            <p:nvPr/>
          </p:nvSpPr>
          <p:spPr>
            <a:xfrm>
              <a:off x="6047357" y="3872823"/>
              <a:ext cx="4743461" cy="561973"/>
            </a:xfrm>
            <a:prstGeom prst="roundRect">
              <a:avLst/>
            </a:prstGeom>
            <a:solidFill>
              <a:schemeClr val="accent6">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lol oh okay kind of random</a:t>
              </a:r>
              <a:endParaRPr kumimoji="1" lang="ja-JP" altLang="en-US" dirty="0">
                <a:latin typeface="Times New Roman" panose="02020603050405020304" pitchFamily="18" charset="0"/>
                <a:cs typeface="Times New Roman" panose="02020603050405020304" pitchFamily="18" charset="0"/>
              </a:endParaRPr>
            </a:p>
          </p:txBody>
        </p:sp>
        <p:sp>
          <p:nvSpPr>
            <p:cNvPr id="30" name="二等辺三角形 29">
              <a:extLst>
                <a:ext uri="{FF2B5EF4-FFF2-40B4-BE49-F238E27FC236}">
                  <a16:creationId xmlns:a16="http://schemas.microsoft.com/office/drawing/2014/main" id="{4A9C984B-69FB-42D2-B27F-CC92183D52B7}"/>
                </a:ext>
              </a:extLst>
            </p:cNvPr>
            <p:cNvSpPr/>
            <p:nvPr/>
          </p:nvSpPr>
          <p:spPr>
            <a:xfrm rot="5400000">
              <a:off x="10784468" y="3971138"/>
              <a:ext cx="228600" cy="241300"/>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30">
            <a:extLst>
              <a:ext uri="{FF2B5EF4-FFF2-40B4-BE49-F238E27FC236}">
                <a16:creationId xmlns:a16="http://schemas.microsoft.com/office/drawing/2014/main" id="{3A42EFAD-DE23-4633-8FBF-9BBFFB3E3FE5}"/>
              </a:ext>
            </a:extLst>
          </p:cNvPr>
          <p:cNvGrpSpPr/>
          <p:nvPr/>
        </p:nvGrpSpPr>
        <p:grpSpPr>
          <a:xfrm>
            <a:off x="521344" y="3750337"/>
            <a:ext cx="4057661" cy="522738"/>
            <a:chOff x="565139" y="1478116"/>
            <a:chExt cx="4057661" cy="561973"/>
          </a:xfrm>
        </p:grpSpPr>
        <p:sp>
          <p:nvSpPr>
            <p:cNvPr id="34" name="四角形: 角を丸くする 11">
              <a:extLst>
                <a:ext uri="{FF2B5EF4-FFF2-40B4-BE49-F238E27FC236}">
                  <a16:creationId xmlns:a16="http://schemas.microsoft.com/office/drawing/2014/main" id="{608CF0B2-92DD-450C-A9BC-BAD42CF44439}"/>
                </a:ext>
              </a:extLst>
            </p:cNvPr>
            <p:cNvSpPr/>
            <p:nvPr/>
          </p:nvSpPr>
          <p:spPr>
            <a:xfrm>
              <a:off x="806439" y="1478116"/>
              <a:ext cx="3816361" cy="561973"/>
            </a:xfrm>
            <a:prstGeom prst="round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5" name="正方形/長方形 10">
              <a:extLst>
                <a:ext uri="{FF2B5EF4-FFF2-40B4-BE49-F238E27FC236}">
                  <a16:creationId xmlns:a16="http://schemas.microsoft.com/office/drawing/2014/main" id="{B419924F-9D0A-4B04-B441-26894E9B753A}"/>
                </a:ext>
              </a:extLst>
            </p:cNvPr>
            <p:cNvSpPr/>
            <p:nvPr/>
          </p:nvSpPr>
          <p:spPr>
            <a:xfrm>
              <a:off x="911780" y="1540611"/>
              <a:ext cx="3678554" cy="397053"/>
            </a:xfrm>
            <a:prstGeom prst="rect">
              <a:avLst/>
            </a:prstGeom>
          </p:spPr>
          <p:txBody>
            <a:bodyPr wrap="square">
              <a:spAutoFit/>
            </a:bodyPr>
            <a:lstStyle/>
            <a:p>
              <a:r>
                <a:rPr lang="en-US" altLang="ja-JP" dirty="0">
                  <a:latin typeface="Times New Roman" panose="02020603050405020304" pitchFamily="18" charset="0"/>
                  <a:cs typeface="Times New Roman" panose="02020603050405020304" pitchFamily="18" charset="0"/>
                </a:rPr>
                <a:t>do you live in a house or apartment ?</a:t>
              </a:r>
              <a:endParaRPr lang="ja-JP" altLang="en-US" dirty="0">
                <a:latin typeface="Times New Roman" panose="02020603050405020304" pitchFamily="18" charset="0"/>
                <a:cs typeface="Times New Roman" panose="02020603050405020304" pitchFamily="18" charset="0"/>
              </a:endParaRPr>
            </a:p>
          </p:txBody>
        </p:sp>
        <p:sp>
          <p:nvSpPr>
            <p:cNvPr id="36" name="二等辺三角形 17">
              <a:extLst>
                <a:ext uri="{FF2B5EF4-FFF2-40B4-BE49-F238E27FC236}">
                  <a16:creationId xmlns:a16="http://schemas.microsoft.com/office/drawing/2014/main" id="{DC326286-595B-4963-BCB5-EA76CFFE24C2}"/>
                </a:ext>
              </a:extLst>
            </p:cNvPr>
            <p:cNvSpPr/>
            <p:nvPr/>
          </p:nvSpPr>
          <p:spPr>
            <a:xfrm rot="16200000">
              <a:off x="562910" y="1569352"/>
              <a:ext cx="245758" cy="24130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27">
            <a:extLst>
              <a:ext uri="{FF2B5EF4-FFF2-40B4-BE49-F238E27FC236}">
                <a16:creationId xmlns:a16="http://schemas.microsoft.com/office/drawing/2014/main" id="{60AC8394-8EF1-4808-923E-4C223574F216}"/>
              </a:ext>
            </a:extLst>
          </p:cNvPr>
          <p:cNvGrpSpPr/>
          <p:nvPr/>
        </p:nvGrpSpPr>
        <p:grpSpPr>
          <a:xfrm>
            <a:off x="6768493" y="4331108"/>
            <a:ext cx="4972061" cy="561973"/>
            <a:chOff x="6047357" y="3872823"/>
            <a:chExt cx="4972061" cy="561973"/>
          </a:xfrm>
        </p:grpSpPr>
        <p:sp>
          <p:nvSpPr>
            <p:cNvPr id="45" name="四角形: 角を丸くする 28">
              <a:extLst>
                <a:ext uri="{FF2B5EF4-FFF2-40B4-BE49-F238E27FC236}">
                  <a16:creationId xmlns:a16="http://schemas.microsoft.com/office/drawing/2014/main" id="{590FA19D-C3E1-4B8D-8024-1EE3356F0FA1}"/>
                </a:ext>
              </a:extLst>
            </p:cNvPr>
            <p:cNvSpPr/>
            <p:nvPr/>
          </p:nvSpPr>
          <p:spPr>
            <a:xfrm>
              <a:off x="6047357" y="3872823"/>
              <a:ext cx="4743461" cy="561973"/>
            </a:xfrm>
            <a:prstGeom prst="roundRect">
              <a:avLst/>
            </a:prstGeom>
            <a:solidFill>
              <a:schemeClr val="accent6">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p:sp>
          <p:nvSpPr>
            <p:cNvPr id="46" name="二等辺三角形 29">
              <a:extLst>
                <a:ext uri="{FF2B5EF4-FFF2-40B4-BE49-F238E27FC236}">
                  <a16:creationId xmlns:a16="http://schemas.microsoft.com/office/drawing/2014/main" id="{8E64916C-E686-446E-B673-FD503B3D0F0D}"/>
                </a:ext>
              </a:extLst>
            </p:cNvPr>
            <p:cNvSpPr/>
            <p:nvPr/>
          </p:nvSpPr>
          <p:spPr>
            <a:xfrm rot="5400000">
              <a:off x="10784468" y="3971138"/>
              <a:ext cx="228600" cy="241300"/>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2008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B2EF-F6B9-4C91-97DD-AD90A04D6940}"/>
              </a:ext>
            </a:extLst>
          </p:cNvPr>
          <p:cNvSpPr>
            <a:spLocks noGrp="1"/>
          </p:cNvSpPr>
          <p:nvPr>
            <p:ph type="title"/>
          </p:nvPr>
        </p:nvSpPr>
        <p:spPr/>
        <p:txBody>
          <a:bodyPr/>
          <a:lstStyle/>
          <a:p>
            <a:r>
              <a:rPr lang="en-US" altLang="zh-CN" sz="3600" dirty="0"/>
              <a:t>Outline</a:t>
            </a:r>
            <a:endParaRPr lang="zh-CN" altLang="en-US" sz="3600" dirty="0"/>
          </a:p>
        </p:txBody>
      </p:sp>
      <p:sp>
        <p:nvSpPr>
          <p:cNvPr id="6" name="内容占位符 2">
            <a:extLst>
              <a:ext uri="{FF2B5EF4-FFF2-40B4-BE49-F238E27FC236}">
                <a16:creationId xmlns:a16="http://schemas.microsoft.com/office/drawing/2014/main" id="{73D06A65-7945-4221-A774-0B9795D8D223}"/>
              </a:ext>
            </a:extLst>
          </p:cNvPr>
          <p:cNvSpPr txBox="1">
            <a:spLocks/>
          </p:cNvSpPr>
          <p:nvPr/>
        </p:nvSpPr>
        <p:spPr>
          <a:xfrm>
            <a:off x="710794" y="1042117"/>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Background</a:t>
            </a:r>
            <a:r>
              <a:rPr lang="en-US" altLang="ja-JP" dirty="0">
                <a:solidFill>
                  <a:schemeClr val="accent2"/>
                </a:solidFill>
              </a:rPr>
              <a:t> </a:t>
            </a:r>
          </a:p>
        </p:txBody>
      </p:sp>
      <p:sp>
        <p:nvSpPr>
          <p:cNvPr id="7" name="内容占位符 2">
            <a:extLst>
              <a:ext uri="{FF2B5EF4-FFF2-40B4-BE49-F238E27FC236}">
                <a16:creationId xmlns:a16="http://schemas.microsoft.com/office/drawing/2014/main" id="{DA80BC47-EF1B-40B7-8C4F-96E5BED4449A}"/>
              </a:ext>
            </a:extLst>
          </p:cNvPr>
          <p:cNvSpPr txBox="1">
            <a:spLocks/>
          </p:cNvSpPr>
          <p:nvPr/>
        </p:nvSpPr>
        <p:spPr>
          <a:xfrm>
            <a:off x="710794" y="1551568"/>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solidFill>
                  <a:prstClr val="black"/>
                </a:solidFill>
              </a:rPr>
              <a:t>Related Research</a:t>
            </a:r>
          </a:p>
          <a:p>
            <a:endParaRPr lang="en-US" altLang="ja-JP" dirty="0">
              <a:solidFill>
                <a:schemeClr val="accent2"/>
              </a:solidFill>
            </a:endParaRPr>
          </a:p>
        </p:txBody>
      </p:sp>
      <p:sp>
        <p:nvSpPr>
          <p:cNvPr id="8" name="内容占位符 2">
            <a:extLst>
              <a:ext uri="{FF2B5EF4-FFF2-40B4-BE49-F238E27FC236}">
                <a16:creationId xmlns:a16="http://schemas.microsoft.com/office/drawing/2014/main" id="{85A15E38-A742-402C-9ECB-79ECF87B4290}"/>
              </a:ext>
            </a:extLst>
          </p:cNvPr>
          <p:cNvSpPr txBox="1">
            <a:spLocks/>
          </p:cNvSpPr>
          <p:nvPr/>
        </p:nvSpPr>
        <p:spPr>
          <a:xfrm>
            <a:off x="710794" y="2061019"/>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Proposed Method</a:t>
            </a:r>
          </a:p>
        </p:txBody>
      </p:sp>
      <p:sp>
        <p:nvSpPr>
          <p:cNvPr id="9" name="内容占位符 2">
            <a:extLst>
              <a:ext uri="{FF2B5EF4-FFF2-40B4-BE49-F238E27FC236}">
                <a16:creationId xmlns:a16="http://schemas.microsoft.com/office/drawing/2014/main" id="{53F7EE02-4E2F-42A1-938A-B1EFB1CF8224}"/>
              </a:ext>
            </a:extLst>
          </p:cNvPr>
          <p:cNvSpPr txBox="1">
            <a:spLocks/>
          </p:cNvSpPr>
          <p:nvPr/>
        </p:nvSpPr>
        <p:spPr>
          <a:xfrm>
            <a:off x="710794" y="2570470"/>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Experiment</a:t>
            </a:r>
            <a:r>
              <a:rPr lang="en-US" altLang="ja-JP" dirty="0">
                <a:solidFill>
                  <a:schemeClr val="accent2"/>
                </a:solidFill>
              </a:rPr>
              <a:t> </a:t>
            </a:r>
          </a:p>
        </p:txBody>
      </p:sp>
      <p:sp>
        <p:nvSpPr>
          <p:cNvPr id="10" name="内容占位符 2">
            <a:extLst>
              <a:ext uri="{FF2B5EF4-FFF2-40B4-BE49-F238E27FC236}">
                <a16:creationId xmlns:a16="http://schemas.microsoft.com/office/drawing/2014/main" id="{0372E102-2B43-4E67-B33C-56B26F9D1B06}"/>
              </a:ext>
            </a:extLst>
          </p:cNvPr>
          <p:cNvSpPr txBox="1">
            <a:spLocks/>
          </p:cNvSpPr>
          <p:nvPr/>
        </p:nvSpPr>
        <p:spPr>
          <a:xfrm>
            <a:off x="710794" y="3055882"/>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Conclusion</a:t>
            </a:r>
            <a:endParaRPr lang="en-US" altLang="ja-JP" dirty="0">
              <a:solidFill>
                <a:schemeClr val="accent2"/>
              </a:solidFill>
            </a:endParaRPr>
          </a:p>
        </p:txBody>
      </p:sp>
    </p:spTree>
    <p:extLst>
      <p:ext uri="{BB962C8B-B14F-4D97-AF65-F5344CB8AC3E}">
        <p14:creationId xmlns:p14="http://schemas.microsoft.com/office/powerpoint/2010/main" val="114561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0"/>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A06C7-A911-429E-B75D-8DC7309701F0}"/>
              </a:ext>
            </a:extLst>
          </p:cNvPr>
          <p:cNvSpPr>
            <a:spLocks noGrp="1"/>
          </p:cNvSpPr>
          <p:nvPr>
            <p:ph type="title"/>
          </p:nvPr>
        </p:nvSpPr>
        <p:spPr/>
        <p:txBody>
          <a:bodyPr/>
          <a:lstStyle/>
          <a:p>
            <a:r>
              <a:rPr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29944436-34F1-4837-8903-D56CEFC9AED0}"/>
              </a:ext>
            </a:extLst>
          </p:cNvPr>
          <p:cNvSpPr>
            <a:spLocks noGrp="1"/>
          </p:cNvSpPr>
          <p:nvPr>
            <p:ph idx="1"/>
          </p:nvPr>
        </p:nvSpPr>
        <p:spPr>
          <a:xfrm>
            <a:off x="635000" y="1152525"/>
            <a:ext cx="10515600" cy="4351338"/>
          </a:xfrm>
        </p:spPr>
        <p:txBody>
          <a:bodyPr/>
          <a:lstStyle/>
          <a:p>
            <a:r>
              <a:rPr kumimoji="1" lang="en-US" altLang="ja-JP" dirty="0"/>
              <a:t>Based on SPM model, we propose a new loss function(</a:t>
            </a:r>
            <a:r>
              <a:rPr lang="en-US" altLang="zh-CN" dirty="0"/>
              <a:t>RRM</a:t>
            </a:r>
            <a:r>
              <a:rPr kumimoji="1" lang="en-US" altLang="ja-JP" dirty="0"/>
              <a:t>) for the encoder-decoder model to help it reducing repeating tokens.</a:t>
            </a:r>
          </a:p>
          <a:p>
            <a:r>
              <a:rPr kumimoji="1" lang="en-US" altLang="ja-JP" dirty="0"/>
              <a:t>The experiments on two datasets show the effectiveness of RRM. RRM can not only reduce repeating tokens, but also make sure the quality of the generation.</a:t>
            </a:r>
          </a:p>
          <a:p>
            <a:r>
              <a:rPr kumimoji="1" lang="en-US" altLang="ja-JP" dirty="0"/>
              <a:t>But because RRM tends to generate shorter sentence, it may miss some important words.</a:t>
            </a:r>
            <a:endParaRPr kumimoji="1" lang="ja-JP" altLang="en-US" dirty="0"/>
          </a:p>
        </p:txBody>
      </p:sp>
      <p:sp>
        <p:nvSpPr>
          <p:cNvPr id="4" name="Rectangle 3">
            <a:extLst>
              <a:ext uri="{FF2B5EF4-FFF2-40B4-BE49-F238E27FC236}">
                <a16:creationId xmlns:a16="http://schemas.microsoft.com/office/drawing/2014/main" id="{560D924F-3EA0-4294-ACC1-036B4199F303}"/>
              </a:ext>
            </a:extLst>
          </p:cNvPr>
          <p:cNvSpPr/>
          <p:nvPr/>
        </p:nvSpPr>
        <p:spPr>
          <a:xfrm>
            <a:off x="468416" y="4485530"/>
            <a:ext cx="10682184" cy="1815882"/>
          </a:xfrm>
          <a:prstGeom prst="rect">
            <a:avLst/>
          </a:prstGeom>
        </p:spPr>
        <p:txBody>
          <a:bodyPr wrap="square">
            <a:spAutoFit/>
          </a:bodyPr>
          <a:lstStyle/>
          <a:p>
            <a:r>
              <a:rPr lang="en-US" sz="2800" dirty="0">
                <a:solidFill>
                  <a:schemeClr val="accent6">
                    <a:lumMod val="50000"/>
                  </a:schemeClr>
                </a:solidFill>
                <a:latin typeface="Times New Roman" panose="02020603050405020304" pitchFamily="18" charset="0"/>
                <a:cs typeface="Times New Roman" panose="02020603050405020304" pitchFamily="18" charset="0"/>
              </a:rPr>
              <a:t>As language model pre-training has been identified the effectiveness for improving many natural language processing tasks, in the future we would like to try these pre-trained models like BERT and GPT2 to fix the problems of our model.</a:t>
            </a:r>
          </a:p>
        </p:txBody>
      </p:sp>
    </p:spTree>
    <p:extLst>
      <p:ext uri="{BB962C8B-B14F-4D97-AF65-F5344CB8AC3E}">
        <p14:creationId xmlns:p14="http://schemas.microsoft.com/office/powerpoint/2010/main" val="3137358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a:extLst>
              <a:ext uri="{FF2B5EF4-FFF2-40B4-BE49-F238E27FC236}">
                <a16:creationId xmlns:a16="http://schemas.microsoft.com/office/drawing/2014/main" id="{01719A47-B6D3-4262-AE21-30A1A7B20C03}"/>
              </a:ext>
            </a:extLst>
          </p:cNvPr>
          <p:cNvSpPr/>
          <p:nvPr/>
        </p:nvSpPr>
        <p:spPr>
          <a:xfrm>
            <a:off x="345057" y="951108"/>
            <a:ext cx="11394361" cy="2400657"/>
          </a:xfrm>
          <a:prstGeom prst="rect">
            <a:avLst/>
          </a:prstGeom>
        </p:spPr>
        <p:txBody>
          <a:bodyPr wrap="square">
            <a:spAutoFit/>
          </a:bodyPr>
          <a:lstStyle/>
          <a:p>
            <a:r>
              <a:rPr lang="en-US" altLang="ja-JP" sz="1600" dirty="0">
                <a:latin typeface="Times New Roman" panose="02020603050405020304" pitchFamily="18" charset="0"/>
                <a:cs typeface="Times New Roman" panose="02020603050405020304" pitchFamily="18" charset="0"/>
              </a:rPr>
              <a:t>[1] </a:t>
            </a:r>
            <a:r>
              <a:rPr lang="ja-JP" altLang="en-US" sz="1600" dirty="0">
                <a:latin typeface="Times New Roman" panose="02020603050405020304" pitchFamily="18" charset="0"/>
                <a:cs typeface="Times New Roman" panose="02020603050405020304" pitchFamily="18" charset="0"/>
              </a:rPr>
              <a:t>清野 舜</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高瀬 翔</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鈴木 潤</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岡崎 直観</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乾 健太郎</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永田 昌明</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ニューラルヘッドライン生成における誤生成問題の改善</a:t>
            </a:r>
            <a:r>
              <a:rPr lang="en-US" altLang="ja-JP" sz="1600"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言語処理学会</a:t>
            </a:r>
            <a:r>
              <a:rPr lang="en-US" altLang="ja-JP" sz="1600" dirty="0">
                <a:latin typeface="Times New Roman" panose="02020603050405020304" pitchFamily="18" charset="0"/>
                <a:cs typeface="Times New Roman" panose="02020603050405020304" pitchFamily="18" charset="0"/>
              </a:rPr>
              <a:t>,Vol 24, 2018</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Luong M T, Pham H, Manning C D. Effective approaches to attention-based neural machine translation[J]. </a:t>
            </a:r>
            <a:r>
              <a:rPr lang="en-US" altLang="ja-JP" dirty="0" err="1">
                <a:latin typeface="Times New Roman" panose="02020603050405020304" pitchFamily="18" charset="0"/>
                <a:cs typeface="Times New Roman" panose="02020603050405020304" pitchFamily="18" charset="0"/>
              </a:rPr>
              <a:t>arXiv</a:t>
            </a:r>
            <a:r>
              <a:rPr lang="en-US" altLang="ja-JP" dirty="0">
                <a:latin typeface="Times New Roman" panose="02020603050405020304" pitchFamily="18" charset="0"/>
                <a:cs typeface="Times New Roman" panose="02020603050405020304" pitchFamily="18" charset="0"/>
              </a:rPr>
              <a:t> preprint arXiv:1508.04025, 2015.</a:t>
            </a:r>
            <a:endParaRPr lang="en-US" altLang="zh-CN" sz="1600"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r>
              <a:rPr lang="en-US" altLang="ja-JP" sz="1600" dirty="0">
                <a:latin typeface="Times New Roman" panose="02020603050405020304" pitchFamily="18" charset="0"/>
                <a:cs typeface="Times New Roman" panose="02020603050405020304" pitchFamily="18" charset="0"/>
              </a:rPr>
              <a:t>[3]</a:t>
            </a:r>
            <a:r>
              <a:rPr lang="en-US" altLang="ja-JP" dirty="0">
                <a:latin typeface="Times New Roman" panose="02020603050405020304" pitchFamily="18" charset="0"/>
                <a:cs typeface="Times New Roman" panose="02020603050405020304" pitchFamily="18" charset="0"/>
              </a:rPr>
              <a:t> Tu Z, Lu Z, Liu Y, et al. Modeling coverage for neural machine translation[J]. </a:t>
            </a:r>
            <a:r>
              <a:rPr lang="en-US" altLang="ja-JP" dirty="0" err="1">
                <a:latin typeface="Times New Roman" panose="02020603050405020304" pitchFamily="18" charset="0"/>
                <a:cs typeface="Times New Roman" panose="02020603050405020304" pitchFamily="18" charset="0"/>
              </a:rPr>
              <a:t>arXiv</a:t>
            </a:r>
            <a:r>
              <a:rPr lang="en-US" altLang="ja-JP" dirty="0">
                <a:latin typeface="Times New Roman" panose="02020603050405020304" pitchFamily="18" charset="0"/>
                <a:cs typeface="Times New Roman" panose="02020603050405020304" pitchFamily="18" charset="0"/>
              </a:rPr>
              <a:t> preprint arXiv:1601.04811, 2016.</a:t>
            </a:r>
          </a:p>
          <a:p>
            <a:endParaRPr lang="en-US" altLang="zh-CN" sz="1600" dirty="0"/>
          </a:p>
          <a:p>
            <a:endParaRPr lang="zh-CN" altLang="en-US" sz="1600" dirty="0"/>
          </a:p>
        </p:txBody>
      </p:sp>
      <p:sp>
        <p:nvSpPr>
          <p:cNvPr id="5" name="标题 1">
            <a:extLst>
              <a:ext uri="{FF2B5EF4-FFF2-40B4-BE49-F238E27FC236}">
                <a16:creationId xmlns:a16="http://schemas.microsoft.com/office/drawing/2014/main" id="{2697C75A-CE83-42F4-A737-0ADFA38B601A}"/>
              </a:ext>
            </a:extLst>
          </p:cNvPr>
          <p:cNvSpPr>
            <a:spLocks noGrp="1"/>
          </p:cNvSpPr>
          <p:nvPr>
            <p:ph type="title"/>
          </p:nvPr>
        </p:nvSpPr>
        <p:spPr>
          <a:xfrm>
            <a:off x="345057" y="165802"/>
            <a:ext cx="2553418" cy="515227"/>
          </a:xfrm>
        </p:spPr>
        <p:txBody>
          <a:bodyPr/>
          <a:lstStyle/>
          <a:p>
            <a:r>
              <a:rPr lang="en-US" altLang="ja-JP" dirty="0"/>
              <a:t>Reference</a:t>
            </a:r>
            <a:endParaRPr lang="zh-CN" altLang="en-US" dirty="0"/>
          </a:p>
        </p:txBody>
      </p:sp>
    </p:spTree>
    <p:extLst>
      <p:ext uri="{BB962C8B-B14F-4D97-AF65-F5344CB8AC3E}">
        <p14:creationId xmlns:p14="http://schemas.microsoft.com/office/powerpoint/2010/main" val="21709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BC3947C-3813-450D-9D72-B4D22F5D1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11" name="图片 10">
            <a:extLst>
              <a:ext uri="{FF2B5EF4-FFF2-40B4-BE49-F238E27FC236}">
                <a16:creationId xmlns:a16="http://schemas.microsoft.com/office/drawing/2014/main" id="{A607BD5C-7DE7-4144-BED7-D5C8798B5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13" name="图片 12">
            <a:extLst>
              <a:ext uri="{FF2B5EF4-FFF2-40B4-BE49-F238E27FC236}">
                <a16:creationId xmlns:a16="http://schemas.microsoft.com/office/drawing/2014/main" id="{EEDE6D49-1026-4122-8907-B8AA4803B4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15" name="图片 14">
            <a:extLst>
              <a:ext uri="{FF2B5EF4-FFF2-40B4-BE49-F238E27FC236}">
                <a16:creationId xmlns:a16="http://schemas.microsoft.com/office/drawing/2014/main" id="{11C79172-2E3F-457B-A11B-9144D31559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17" name="图片 16">
            <a:extLst>
              <a:ext uri="{FF2B5EF4-FFF2-40B4-BE49-F238E27FC236}">
                <a16:creationId xmlns:a16="http://schemas.microsoft.com/office/drawing/2014/main" id="{C35F1DF7-DB3A-478C-ABCB-7E9BBB8854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19" name="图片 18">
            <a:extLst>
              <a:ext uri="{FF2B5EF4-FFF2-40B4-BE49-F238E27FC236}">
                <a16:creationId xmlns:a16="http://schemas.microsoft.com/office/drawing/2014/main" id="{75AC7EC6-4314-4943-A9EF-65DE049939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grpSp>
        <p:nvGrpSpPr>
          <p:cNvPr id="30" name="组合 29">
            <a:extLst>
              <a:ext uri="{FF2B5EF4-FFF2-40B4-BE49-F238E27FC236}">
                <a16:creationId xmlns:a16="http://schemas.microsoft.com/office/drawing/2014/main" id="{6D5D2944-EDC0-4443-8349-889CBA5991E1}"/>
              </a:ext>
            </a:extLst>
          </p:cNvPr>
          <p:cNvGrpSpPr/>
          <p:nvPr/>
        </p:nvGrpSpPr>
        <p:grpSpPr>
          <a:xfrm>
            <a:off x="1031956" y="3754808"/>
            <a:ext cx="4014240" cy="2043660"/>
            <a:chOff x="1031956" y="3754808"/>
            <a:chExt cx="4014240" cy="2043660"/>
          </a:xfrm>
        </p:grpSpPr>
        <p:sp>
          <p:nvSpPr>
            <p:cNvPr id="28" name="文本框 27">
              <a:extLst>
                <a:ext uri="{FF2B5EF4-FFF2-40B4-BE49-F238E27FC236}">
                  <a16:creationId xmlns:a16="http://schemas.microsoft.com/office/drawing/2014/main" id="{4909496A-A3A4-4D06-B88C-B045E9711257}"/>
                </a:ext>
              </a:extLst>
            </p:cNvPr>
            <p:cNvSpPr txBox="1"/>
            <p:nvPr/>
          </p:nvSpPr>
          <p:spPr>
            <a:xfrm>
              <a:off x="1031956" y="5429136"/>
              <a:ext cx="4014240" cy="369332"/>
            </a:xfrm>
            <a:prstGeom prst="rect">
              <a:avLst/>
            </a:prstGeom>
            <a:noFill/>
          </p:spPr>
          <p:txBody>
            <a:bodyPr wrap="none" rtlCol="0">
              <a:spAutoFit/>
            </a:bodyPr>
            <a:lstStyle/>
            <a:p>
              <a:r>
                <a:rPr lang="en-GB" altLang="zh-CN" dirty="0"/>
                <a:t>Select word that has highest possibility</a:t>
              </a:r>
              <a:endParaRPr lang="zh-CN" altLang="en-US" dirty="0"/>
            </a:p>
          </p:txBody>
        </p:sp>
        <p:sp>
          <p:nvSpPr>
            <p:cNvPr id="29" name="矩形: 圆角 28">
              <a:extLst>
                <a:ext uri="{FF2B5EF4-FFF2-40B4-BE49-F238E27FC236}">
                  <a16:creationId xmlns:a16="http://schemas.microsoft.com/office/drawing/2014/main" id="{5974548E-34D8-4A97-B9F3-C02BA9D89623}"/>
                </a:ext>
              </a:extLst>
            </p:cNvPr>
            <p:cNvSpPr/>
            <p:nvPr/>
          </p:nvSpPr>
          <p:spPr>
            <a:xfrm>
              <a:off x="2241920" y="3754808"/>
              <a:ext cx="1542473" cy="1459346"/>
            </a:xfrm>
            <a:prstGeom prst="roundRect">
              <a:avLst/>
            </a:prstGeom>
            <a:noFill/>
            <a:ln w="38100">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pic>
        <p:nvPicPr>
          <p:cNvPr id="32" name="图片 31">
            <a:extLst>
              <a:ext uri="{FF2B5EF4-FFF2-40B4-BE49-F238E27FC236}">
                <a16:creationId xmlns:a16="http://schemas.microsoft.com/office/drawing/2014/main" id="{BB138294-8954-4F8F-B403-20B95E0CEB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34" name="图片 33">
            <a:extLst>
              <a:ext uri="{FF2B5EF4-FFF2-40B4-BE49-F238E27FC236}">
                <a16:creationId xmlns:a16="http://schemas.microsoft.com/office/drawing/2014/main" id="{051C0712-B963-4AFF-A991-072E1D40DB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36" name="图片 35">
            <a:extLst>
              <a:ext uri="{FF2B5EF4-FFF2-40B4-BE49-F238E27FC236}">
                <a16:creationId xmlns:a16="http://schemas.microsoft.com/office/drawing/2014/main" id="{E7B5693B-9CF3-490F-A034-918F984925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38" name="图片 37">
            <a:extLst>
              <a:ext uri="{FF2B5EF4-FFF2-40B4-BE49-F238E27FC236}">
                <a16:creationId xmlns:a16="http://schemas.microsoft.com/office/drawing/2014/main" id="{2D0E08DB-0709-425F-BD5F-6B496689E5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sp>
        <p:nvSpPr>
          <p:cNvPr id="39" name="标题 1">
            <a:extLst>
              <a:ext uri="{FF2B5EF4-FFF2-40B4-BE49-F238E27FC236}">
                <a16:creationId xmlns:a16="http://schemas.microsoft.com/office/drawing/2014/main" id="{F91A512B-797F-4A1D-BD5F-AD5D2FBB9129}"/>
              </a:ext>
            </a:extLst>
          </p:cNvPr>
          <p:cNvSpPr>
            <a:spLocks noGrp="1"/>
          </p:cNvSpPr>
          <p:nvPr>
            <p:ph type="title"/>
          </p:nvPr>
        </p:nvSpPr>
        <p:spPr>
          <a:xfrm>
            <a:off x="345057" y="165802"/>
            <a:ext cx="2553418" cy="515227"/>
          </a:xfrm>
        </p:spPr>
        <p:txBody>
          <a:bodyPr/>
          <a:lstStyle/>
          <a:p>
            <a:r>
              <a:rPr lang="en-US" altLang="ja-JP" sz="3600" dirty="0"/>
              <a:t>Background</a:t>
            </a:r>
            <a:endParaRPr lang="zh-CN" altLang="en-US" sz="3600" dirty="0"/>
          </a:p>
        </p:txBody>
      </p:sp>
      <p:sp>
        <p:nvSpPr>
          <p:cNvPr id="2" name="テキスト ボックス 1">
            <a:extLst>
              <a:ext uri="{FF2B5EF4-FFF2-40B4-BE49-F238E27FC236}">
                <a16:creationId xmlns:a16="http://schemas.microsoft.com/office/drawing/2014/main" id="{8B8ACE57-4104-486D-998C-11B60362D799}"/>
              </a:ext>
            </a:extLst>
          </p:cNvPr>
          <p:cNvSpPr txBox="1"/>
          <p:nvPr/>
        </p:nvSpPr>
        <p:spPr>
          <a:xfrm>
            <a:off x="345057" y="896011"/>
            <a:ext cx="949299" cy="523220"/>
          </a:xfrm>
          <a:prstGeom prst="rect">
            <a:avLst/>
          </a:prstGeom>
          <a:noFill/>
        </p:spPr>
        <p:txBody>
          <a:bodyPr wrap="none" rtlCol="0">
            <a:spAutoFit/>
          </a:bodyPr>
          <a:lstStyle/>
          <a:p>
            <a:r>
              <a:rPr kumimoji="1" lang="en-US" altLang="ja-JP" sz="2800" dirty="0">
                <a:latin typeface="Times New Roman" panose="02020603050405020304" pitchFamily="18" charset="0"/>
                <a:cs typeface="Times New Roman" panose="02020603050405020304" pitchFamily="18" charset="0"/>
              </a:rPr>
              <a:t>Train</a:t>
            </a:r>
            <a:endParaRPr kumimoji="1"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8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7DC64-7FFE-4524-8C33-E1401AFCFCD0}"/>
              </a:ext>
            </a:extLst>
          </p:cNvPr>
          <p:cNvSpPr>
            <a:spLocks noGrp="1"/>
          </p:cNvSpPr>
          <p:nvPr>
            <p:ph type="ctrTitle"/>
          </p:nvPr>
        </p:nvSpPr>
        <p:spPr/>
        <p:txBody>
          <a:bodyPr/>
          <a:lstStyle/>
          <a:p>
            <a:r>
              <a:rPr kumimoji="1" lang="en-US" altLang="ja-JP" dirty="0"/>
              <a:t>THANK YOU!</a:t>
            </a:r>
            <a:endParaRPr kumimoji="1" lang="ja-JP" altLang="en-US" dirty="0"/>
          </a:p>
        </p:txBody>
      </p:sp>
    </p:spTree>
    <p:extLst>
      <p:ext uri="{BB962C8B-B14F-4D97-AF65-F5344CB8AC3E}">
        <p14:creationId xmlns:p14="http://schemas.microsoft.com/office/powerpoint/2010/main" val="284830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54A8B13-4006-4DEA-93BB-0FC6F0342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844550"/>
            <a:ext cx="10160000" cy="5168900"/>
          </a:xfrm>
          <a:prstGeom prst="rect">
            <a:avLst/>
          </a:prstGeom>
        </p:spPr>
      </p:pic>
      <p:pic>
        <p:nvPicPr>
          <p:cNvPr id="9" name="图片 8">
            <a:extLst>
              <a:ext uri="{FF2B5EF4-FFF2-40B4-BE49-F238E27FC236}">
                <a16:creationId xmlns:a16="http://schemas.microsoft.com/office/drawing/2014/main" id="{EE0827DC-5EDA-409C-914F-1BD7A27D4576}"/>
              </a:ext>
            </a:extLst>
          </p:cNvPr>
          <p:cNvPicPr>
            <a:picLocks noChangeAspect="1"/>
          </p:cNvPicPr>
          <p:nvPr/>
        </p:nvPicPr>
        <p:blipFill rotWithShape="1">
          <a:blip r:embed="rId3">
            <a:extLst>
              <a:ext uri="{28A0092B-C50C-407E-A947-70E740481C1C}">
                <a14:useLocalDpi xmlns:a14="http://schemas.microsoft.com/office/drawing/2010/main" val="0"/>
              </a:ext>
            </a:extLst>
          </a:blip>
          <a:srcRect l="36637" t="89803" r="50000"/>
          <a:stretch/>
        </p:blipFill>
        <p:spPr>
          <a:xfrm>
            <a:off x="7139710" y="5486400"/>
            <a:ext cx="1357746" cy="527050"/>
          </a:xfrm>
          <a:prstGeom prst="rect">
            <a:avLst/>
          </a:prstGeom>
        </p:spPr>
      </p:pic>
      <p:pic>
        <p:nvPicPr>
          <p:cNvPr id="10" name="图片 9">
            <a:extLst>
              <a:ext uri="{FF2B5EF4-FFF2-40B4-BE49-F238E27FC236}">
                <a16:creationId xmlns:a16="http://schemas.microsoft.com/office/drawing/2014/main" id="{A67608A4-C224-4E7F-99DF-24F54D5ECE32}"/>
              </a:ext>
            </a:extLst>
          </p:cNvPr>
          <p:cNvPicPr>
            <a:picLocks noChangeAspect="1"/>
          </p:cNvPicPr>
          <p:nvPr/>
        </p:nvPicPr>
        <p:blipFill rotWithShape="1">
          <a:blip r:embed="rId3">
            <a:extLst>
              <a:ext uri="{28A0092B-C50C-407E-A947-70E740481C1C}">
                <a14:useLocalDpi xmlns:a14="http://schemas.microsoft.com/office/drawing/2010/main" val="0"/>
              </a:ext>
            </a:extLst>
          </a:blip>
          <a:srcRect l="36637" t="89803" r="50000"/>
          <a:stretch/>
        </p:blipFill>
        <p:spPr>
          <a:xfrm>
            <a:off x="9573491" y="5486398"/>
            <a:ext cx="1357746" cy="527051"/>
          </a:xfrm>
          <a:prstGeom prst="rect">
            <a:avLst/>
          </a:prstGeom>
        </p:spPr>
      </p:pic>
      <p:pic>
        <p:nvPicPr>
          <p:cNvPr id="11" name="图片 10">
            <a:extLst>
              <a:ext uri="{FF2B5EF4-FFF2-40B4-BE49-F238E27FC236}">
                <a16:creationId xmlns:a16="http://schemas.microsoft.com/office/drawing/2014/main" id="{6C3FAAF7-AE70-442C-B7DF-058B6BBC246F}"/>
              </a:ext>
            </a:extLst>
          </p:cNvPr>
          <p:cNvPicPr>
            <a:picLocks noChangeAspect="1"/>
          </p:cNvPicPr>
          <p:nvPr/>
        </p:nvPicPr>
        <p:blipFill rotWithShape="1">
          <a:blip r:embed="rId3">
            <a:extLst>
              <a:ext uri="{28A0092B-C50C-407E-A947-70E740481C1C}">
                <a14:useLocalDpi xmlns:a14="http://schemas.microsoft.com/office/drawing/2010/main" val="0"/>
              </a:ext>
            </a:extLst>
          </a:blip>
          <a:srcRect l="50114" t="52994" r="39251" b="1429"/>
          <a:stretch/>
        </p:blipFill>
        <p:spPr>
          <a:xfrm>
            <a:off x="10922001" y="3580244"/>
            <a:ext cx="1080655" cy="2355849"/>
          </a:xfrm>
          <a:prstGeom prst="rect">
            <a:avLst/>
          </a:prstGeom>
        </p:spPr>
      </p:pic>
      <p:sp>
        <p:nvSpPr>
          <p:cNvPr id="12" name="标题 1">
            <a:extLst>
              <a:ext uri="{FF2B5EF4-FFF2-40B4-BE49-F238E27FC236}">
                <a16:creationId xmlns:a16="http://schemas.microsoft.com/office/drawing/2014/main" id="{B82F663B-1B3E-4DC4-B3DB-66BA248B9C39}"/>
              </a:ext>
            </a:extLst>
          </p:cNvPr>
          <p:cNvSpPr>
            <a:spLocks noGrp="1"/>
          </p:cNvSpPr>
          <p:nvPr>
            <p:ph type="title"/>
          </p:nvPr>
        </p:nvSpPr>
        <p:spPr>
          <a:xfrm>
            <a:off x="345057" y="165802"/>
            <a:ext cx="2553418" cy="515227"/>
          </a:xfrm>
        </p:spPr>
        <p:txBody>
          <a:bodyPr/>
          <a:lstStyle/>
          <a:p>
            <a:r>
              <a:rPr lang="en-US" altLang="ja-JP" dirty="0"/>
              <a:t>Background</a:t>
            </a:r>
            <a:endParaRPr lang="zh-CN" altLang="en-US" dirty="0"/>
          </a:p>
        </p:txBody>
      </p:sp>
      <p:sp>
        <p:nvSpPr>
          <p:cNvPr id="2" name="正方形/長方形 1">
            <a:extLst>
              <a:ext uri="{FF2B5EF4-FFF2-40B4-BE49-F238E27FC236}">
                <a16:creationId xmlns:a16="http://schemas.microsoft.com/office/drawing/2014/main" id="{B670D537-57DD-4CED-8AE8-13FC592FBEFE}"/>
              </a:ext>
            </a:extLst>
          </p:cNvPr>
          <p:cNvSpPr/>
          <p:nvPr/>
        </p:nvSpPr>
        <p:spPr>
          <a:xfrm>
            <a:off x="4525818" y="3223491"/>
            <a:ext cx="7241309" cy="30295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AE297752-6986-4A8C-8B09-2D68CF35A818}"/>
              </a:ext>
            </a:extLst>
          </p:cNvPr>
          <p:cNvSpPr txBox="1"/>
          <p:nvPr/>
        </p:nvSpPr>
        <p:spPr>
          <a:xfrm>
            <a:off x="8603747" y="2638716"/>
            <a:ext cx="3243196" cy="584775"/>
          </a:xfrm>
          <a:prstGeom prst="rect">
            <a:avLst/>
          </a:prstGeom>
          <a:noFill/>
        </p:spPr>
        <p:txBody>
          <a:bodyPr wrap="none" rtlCol="0">
            <a:spAutoFit/>
          </a:bodyPr>
          <a:lstStyle/>
          <a:p>
            <a:r>
              <a:rPr kumimoji="1" lang="en-US" altLang="ja-JP" sz="3200" dirty="0"/>
              <a:t>Repeating tokens</a:t>
            </a:r>
            <a:endParaRPr kumimoji="1" lang="ja-JP" altLang="en-US" sz="3200" dirty="0"/>
          </a:p>
        </p:txBody>
      </p:sp>
      <p:sp>
        <p:nvSpPr>
          <p:cNvPr id="13" name="テキスト ボックス 12">
            <a:extLst>
              <a:ext uri="{FF2B5EF4-FFF2-40B4-BE49-F238E27FC236}">
                <a16:creationId xmlns:a16="http://schemas.microsoft.com/office/drawing/2014/main" id="{B7B4D72E-49CA-468A-B6EE-B46E076E2FA2}"/>
              </a:ext>
            </a:extLst>
          </p:cNvPr>
          <p:cNvSpPr txBox="1"/>
          <p:nvPr/>
        </p:nvSpPr>
        <p:spPr>
          <a:xfrm>
            <a:off x="345057" y="896011"/>
            <a:ext cx="776751" cy="523220"/>
          </a:xfrm>
          <a:prstGeom prst="rect">
            <a:avLst/>
          </a:prstGeom>
          <a:noFill/>
        </p:spPr>
        <p:txBody>
          <a:bodyPr wrap="none" rtlCol="0">
            <a:spAutoFit/>
          </a:bodyPr>
          <a:lstStyle/>
          <a:p>
            <a:r>
              <a:rPr kumimoji="1" lang="en-US" altLang="ja-JP" sz="2800" dirty="0">
                <a:latin typeface="Times New Roman" panose="02020603050405020304" pitchFamily="18" charset="0"/>
                <a:cs typeface="Times New Roman" panose="02020603050405020304" pitchFamily="18" charset="0"/>
              </a:rPr>
              <a:t>Test</a:t>
            </a:r>
            <a:endParaRPr kumimoji="1"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00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B2EF-F6B9-4C91-97DD-AD90A04D6940}"/>
              </a:ext>
            </a:extLst>
          </p:cNvPr>
          <p:cNvSpPr>
            <a:spLocks noGrp="1"/>
          </p:cNvSpPr>
          <p:nvPr>
            <p:ph type="title"/>
          </p:nvPr>
        </p:nvSpPr>
        <p:spPr/>
        <p:txBody>
          <a:bodyPr/>
          <a:lstStyle/>
          <a:p>
            <a:r>
              <a:rPr lang="en-US" altLang="zh-CN" sz="3600" dirty="0"/>
              <a:t>Outline</a:t>
            </a:r>
            <a:endParaRPr lang="zh-CN" altLang="en-US" sz="3600" dirty="0"/>
          </a:p>
        </p:txBody>
      </p:sp>
      <p:sp>
        <p:nvSpPr>
          <p:cNvPr id="6" name="内容占位符 2">
            <a:extLst>
              <a:ext uri="{FF2B5EF4-FFF2-40B4-BE49-F238E27FC236}">
                <a16:creationId xmlns:a16="http://schemas.microsoft.com/office/drawing/2014/main" id="{73D06A65-7945-4221-A774-0B9795D8D223}"/>
              </a:ext>
            </a:extLst>
          </p:cNvPr>
          <p:cNvSpPr txBox="1">
            <a:spLocks/>
          </p:cNvSpPr>
          <p:nvPr/>
        </p:nvSpPr>
        <p:spPr>
          <a:xfrm>
            <a:off x="710794" y="1042117"/>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Background</a:t>
            </a:r>
            <a:r>
              <a:rPr lang="en-US" altLang="ja-JP" dirty="0">
                <a:solidFill>
                  <a:schemeClr val="accent2"/>
                </a:solidFill>
              </a:rPr>
              <a:t> </a:t>
            </a:r>
          </a:p>
        </p:txBody>
      </p:sp>
      <p:sp>
        <p:nvSpPr>
          <p:cNvPr id="7" name="内容占位符 2">
            <a:extLst>
              <a:ext uri="{FF2B5EF4-FFF2-40B4-BE49-F238E27FC236}">
                <a16:creationId xmlns:a16="http://schemas.microsoft.com/office/drawing/2014/main" id="{DA80BC47-EF1B-40B7-8C4F-96E5BED4449A}"/>
              </a:ext>
            </a:extLst>
          </p:cNvPr>
          <p:cNvSpPr txBox="1">
            <a:spLocks/>
          </p:cNvSpPr>
          <p:nvPr/>
        </p:nvSpPr>
        <p:spPr>
          <a:xfrm>
            <a:off x="710794" y="1551568"/>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solidFill>
                  <a:prstClr val="black"/>
                </a:solidFill>
              </a:rPr>
              <a:t>Related Research</a:t>
            </a:r>
          </a:p>
          <a:p>
            <a:endParaRPr lang="en-US" altLang="ja-JP" dirty="0">
              <a:solidFill>
                <a:schemeClr val="accent2"/>
              </a:solidFill>
            </a:endParaRPr>
          </a:p>
        </p:txBody>
      </p:sp>
      <p:sp>
        <p:nvSpPr>
          <p:cNvPr id="8" name="内容占位符 2">
            <a:extLst>
              <a:ext uri="{FF2B5EF4-FFF2-40B4-BE49-F238E27FC236}">
                <a16:creationId xmlns:a16="http://schemas.microsoft.com/office/drawing/2014/main" id="{85A15E38-A742-402C-9ECB-79ECF87B4290}"/>
              </a:ext>
            </a:extLst>
          </p:cNvPr>
          <p:cNvSpPr txBox="1">
            <a:spLocks/>
          </p:cNvSpPr>
          <p:nvPr/>
        </p:nvSpPr>
        <p:spPr>
          <a:xfrm>
            <a:off x="710794" y="2061019"/>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Proposed Method</a:t>
            </a:r>
            <a:endParaRPr lang="en-US" altLang="ja-JP" dirty="0">
              <a:solidFill>
                <a:schemeClr val="accent2"/>
              </a:solidFill>
            </a:endParaRPr>
          </a:p>
        </p:txBody>
      </p:sp>
      <p:sp>
        <p:nvSpPr>
          <p:cNvPr id="9" name="内容占位符 2">
            <a:extLst>
              <a:ext uri="{FF2B5EF4-FFF2-40B4-BE49-F238E27FC236}">
                <a16:creationId xmlns:a16="http://schemas.microsoft.com/office/drawing/2014/main" id="{53F7EE02-4E2F-42A1-938A-B1EFB1CF8224}"/>
              </a:ext>
            </a:extLst>
          </p:cNvPr>
          <p:cNvSpPr txBox="1">
            <a:spLocks/>
          </p:cNvSpPr>
          <p:nvPr/>
        </p:nvSpPr>
        <p:spPr>
          <a:xfrm>
            <a:off x="710794" y="2570470"/>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Experiment</a:t>
            </a:r>
            <a:r>
              <a:rPr lang="en-US" altLang="ja-JP" dirty="0">
                <a:solidFill>
                  <a:schemeClr val="accent2"/>
                </a:solidFill>
              </a:rPr>
              <a:t> </a:t>
            </a:r>
          </a:p>
        </p:txBody>
      </p:sp>
      <p:sp>
        <p:nvSpPr>
          <p:cNvPr id="10" name="内容占位符 2">
            <a:extLst>
              <a:ext uri="{FF2B5EF4-FFF2-40B4-BE49-F238E27FC236}">
                <a16:creationId xmlns:a16="http://schemas.microsoft.com/office/drawing/2014/main" id="{0372E102-2B43-4E67-B33C-56B26F9D1B06}"/>
              </a:ext>
            </a:extLst>
          </p:cNvPr>
          <p:cNvSpPr txBox="1">
            <a:spLocks/>
          </p:cNvSpPr>
          <p:nvPr/>
        </p:nvSpPr>
        <p:spPr>
          <a:xfrm>
            <a:off x="710794" y="3055882"/>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Conclusion</a:t>
            </a:r>
            <a:endParaRPr lang="en-US" altLang="ja-JP" dirty="0">
              <a:solidFill>
                <a:schemeClr val="accent2"/>
              </a:solidFill>
            </a:endParaRPr>
          </a:p>
        </p:txBody>
      </p:sp>
    </p:spTree>
    <p:extLst>
      <p:ext uri="{BB962C8B-B14F-4D97-AF65-F5344CB8AC3E}">
        <p14:creationId xmlns:p14="http://schemas.microsoft.com/office/powerpoint/2010/main" val="369990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7"/>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856B4A-1CE1-4135-ABD5-9BB2A5A63171}"/>
              </a:ext>
            </a:extLst>
          </p:cNvPr>
          <p:cNvGrpSpPr/>
          <p:nvPr/>
        </p:nvGrpSpPr>
        <p:grpSpPr>
          <a:xfrm>
            <a:off x="345056" y="4823842"/>
            <a:ext cx="8316644" cy="1310970"/>
            <a:chOff x="345056" y="4823842"/>
            <a:chExt cx="8316644" cy="1310970"/>
          </a:xfrm>
        </p:grpSpPr>
        <p:grpSp>
          <p:nvGrpSpPr>
            <p:cNvPr id="6" name="组合 5">
              <a:extLst>
                <a:ext uri="{FF2B5EF4-FFF2-40B4-BE49-F238E27FC236}">
                  <a16:creationId xmlns:a16="http://schemas.microsoft.com/office/drawing/2014/main" id="{2174E4A4-82D9-46B6-8DBB-0332C2B774EA}"/>
                </a:ext>
              </a:extLst>
            </p:cNvPr>
            <p:cNvGrpSpPr/>
            <p:nvPr/>
          </p:nvGrpSpPr>
          <p:grpSpPr>
            <a:xfrm>
              <a:off x="345056" y="4823842"/>
              <a:ext cx="8316644" cy="1277432"/>
              <a:chOff x="18971556" y="11042150"/>
              <a:chExt cx="12528823" cy="1692671"/>
            </a:xfrm>
          </p:grpSpPr>
          <p:sp>
            <p:nvSpPr>
              <p:cNvPr id="7" name="矩形 6">
                <a:extLst>
                  <a:ext uri="{FF2B5EF4-FFF2-40B4-BE49-F238E27FC236}">
                    <a16:creationId xmlns:a16="http://schemas.microsoft.com/office/drawing/2014/main" id="{BED4524A-9C9A-47DF-855D-9F9DD58C43D6}"/>
                  </a:ext>
                </a:extLst>
              </p:cNvPr>
              <p:cNvSpPr/>
              <p:nvPr/>
            </p:nvSpPr>
            <p:spPr>
              <a:xfrm>
                <a:off x="19107458" y="11796831"/>
                <a:ext cx="12392921" cy="937990"/>
              </a:xfrm>
              <a:prstGeom prst="rect">
                <a:avLst/>
              </a:prstGeom>
            </p:spPr>
            <p:txBody>
              <a:bodyPr wrap="square">
                <a:spAutoFit/>
              </a:bodyPr>
              <a:lstStyle/>
              <a:p>
                <a:r>
                  <a:rPr lang="en-US" altLang="zh-CN" sz="2000" dirty="0"/>
                  <a:t>Input:                I    come      from         China     and      …     </a:t>
                </a:r>
              </a:p>
              <a:p>
                <a:r>
                  <a:rPr lang="en-US" altLang="zh-CN" sz="2000" dirty="0"/>
                  <a:t>Gold:                 I    am        Chinese</a:t>
                </a:r>
              </a:p>
            </p:txBody>
          </p:sp>
          <p:sp>
            <p:nvSpPr>
              <p:cNvPr id="8" name="文本框 7">
                <a:extLst>
                  <a:ext uri="{FF2B5EF4-FFF2-40B4-BE49-F238E27FC236}">
                    <a16:creationId xmlns:a16="http://schemas.microsoft.com/office/drawing/2014/main" id="{A572DD20-235B-4B76-A1F5-0350C2AEE5B9}"/>
                  </a:ext>
                </a:extLst>
              </p:cNvPr>
              <p:cNvSpPr txBox="1"/>
              <p:nvPr/>
            </p:nvSpPr>
            <p:spPr>
              <a:xfrm>
                <a:off x="18971556" y="11042150"/>
                <a:ext cx="1825111" cy="774861"/>
              </a:xfrm>
              <a:prstGeom prst="rect">
                <a:avLst/>
              </a:prstGeom>
              <a:noFill/>
            </p:spPr>
            <p:txBody>
              <a:bodyPr wrap="none" rtlCol="0">
                <a:spAutoFit/>
              </a:bodyPr>
              <a:lstStyle/>
              <a:p>
                <a:r>
                  <a:rPr lang="en-US" altLang="zh-CN" sz="3200" dirty="0"/>
                  <a:t>Example:</a:t>
                </a:r>
                <a:endParaRPr lang="zh-CN" altLang="en-US" sz="3200" dirty="0"/>
              </a:p>
            </p:txBody>
          </p:sp>
        </p:grpSp>
        <p:sp>
          <p:nvSpPr>
            <p:cNvPr id="9" name="矩形 8">
              <a:extLst>
                <a:ext uri="{FF2B5EF4-FFF2-40B4-BE49-F238E27FC236}">
                  <a16:creationId xmlns:a16="http://schemas.microsoft.com/office/drawing/2014/main" id="{87293C72-B40E-41A6-BB1C-58CB9A09F1E8}"/>
                </a:ext>
              </a:extLst>
            </p:cNvPr>
            <p:cNvSpPr/>
            <p:nvPr/>
          </p:nvSpPr>
          <p:spPr>
            <a:xfrm>
              <a:off x="4658456" y="5765480"/>
              <a:ext cx="925253" cy="369332"/>
            </a:xfrm>
            <a:prstGeom prst="rect">
              <a:avLst/>
            </a:prstGeom>
          </p:spPr>
          <p:txBody>
            <a:bodyPr wrap="none">
              <a:spAutoFit/>
            </a:bodyPr>
            <a:lstStyle/>
            <a:p>
              <a:r>
                <a:rPr lang="en-US" altLang="zh-CN" dirty="0"/>
                <a:t>&lt;EOS&gt;</a:t>
              </a:r>
            </a:p>
          </p:txBody>
        </p:sp>
        <p:sp>
          <p:nvSpPr>
            <p:cNvPr id="10" name="矩形 9">
              <a:extLst>
                <a:ext uri="{FF2B5EF4-FFF2-40B4-BE49-F238E27FC236}">
                  <a16:creationId xmlns:a16="http://schemas.microsoft.com/office/drawing/2014/main" id="{84A3C7AC-933A-44C4-AA1B-81CF6AC1E0A1}"/>
                </a:ext>
              </a:extLst>
            </p:cNvPr>
            <p:cNvSpPr/>
            <p:nvPr/>
          </p:nvSpPr>
          <p:spPr>
            <a:xfrm>
              <a:off x="6919912" y="5426926"/>
              <a:ext cx="925253" cy="369332"/>
            </a:xfrm>
            <a:prstGeom prst="rect">
              <a:avLst/>
            </a:prstGeom>
          </p:spPr>
          <p:txBody>
            <a:bodyPr wrap="none">
              <a:spAutoFit/>
            </a:bodyPr>
            <a:lstStyle/>
            <a:p>
              <a:r>
                <a:rPr lang="en-US" altLang="ja-JP" dirty="0"/>
                <a:t>&lt;EOS&gt;</a:t>
              </a:r>
              <a:endParaRPr lang="en-US" altLang="zh-CN" dirty="0"/>
            </a:p>
          </p:txBody>
        </p:sp>
      </p:grpSp>
      <p:sp>
        <p:nvSpPr>
          <p:cNvPr id="11" name="标题 1">
            <a:extLst>
              <a:ext uri="{FF2B5EF4-FFF2-40B4-BE49-F238E27FC236}">
                <a16:creationId xmlns:a16="http://schemas.microsoft.com/office/drawing/2014/main" id="{E0E47D2C-9CDA-4469-ACC9-305B7311E80F}"/>
              </a:ext>
            </a:extLst>
          </p:cNvPr>
          <p:cNvSpPr>
            <a:spLocks noGrp="1"/>
          </p:cNvSpPr>
          <p:nvPr>
            <p:ph type="title"/>
          </p:nvPr>
        </p:nvSpPr>
        <p:spPr>
          <a:xfrm>
            <a:off x="345056" y="165802"/>
            <a:ext cx="3968325" cy="515227"/>
          </a:xfrm>
        </p:spPr>
        <p:txBody>
          <a:bodyPr/>
          <a:lstStyle/>
          <a:p>
            <a:r>
              <a:rPr lang="en-US" altLang="ja-JP" dirty="0"/>
              <a:t>Related Research</a:t>
            </a:r>
            <a:endParaRPr lang="zh-CN" altLang="en-US" dirty="0"/>
          </a:p>
        </p:txBody>
      </p:sp>
      <p:sp>
        <p:nvSpPr>
          <p:cNvPr id="12" name="矩形 307">
            <a:extLst>
              <a:ext uri="{FF2B5EF4-FFF2-40B4-BE49-F238E27FC236}">
                <a16:creationId xmlns:a16="http://schemas.microsoft.com/office/drawing/2014/main" id="{561E6975-7037-4F9D-8D37-2E75655C8F73}"/>
              </a:ext>
            </a:extLst>
          </p:cNvPr>
          <p:cNvSpPr/>
          <p:nvPr/>
        </p:nvSpPr>
        <p:spPr>
          <a:xfrm>
            <a:off x="283730" y="916424"/>
            <a:ext cx="6944530" cy="369332"/>
          </a:xfrm>
          <a:prstGeom prst="rect">
            <a:avLst/>
          </a:prstGeom>
        </p:spPr>
        <p:txBody>
          <a:bodyPr wrap="none">
            <a:spAutoFit/>
          </a:bodyPr>
          <a:lstStyle/>
          <a:p>
            <a:r>
              <a:rPr lang="ja-JP" altLang="en-US" dirty="0"/>
              <a:t>ニューラルヘッドライン生成における誤生成問題の改善</a:t>
            </a:r>
            <a:r>
              <a:rPr lang="en-US" altLang="ja-JP" dirty="0"/>
              <a:t>(</a:t>
            </a:r>
            <a:r>
              <a:rPr lang="en-US" altLang="ja-JP" b="1" dirty="0"/>
              <a:t>SPM</a:t>
            </a:r>
            <a:r>
              <a:rPr lang="en-US" altLang="ja-JP" dirty="0"/>
              <a:t>) [1] </a:t>
            </a:r>
            <a:endParaRPr lang="zh-CN" altLang="en-US" dirty="0"/>
          </a:p>
        </p:txBody>
      </p:sp>
      <p:grpSp>
        <p:nvGrpSpPr>
          <p:cNvPr id="5" name="グループ化 4">
            <a:extLst>
              <a:ext uri="{FF2B5EF4-FFF2-40B4-BE49-F238E27FC236}">
                <a16:creationId xmlns:a16="http://schemas.microsoft.com/office/drawing/2014/main" id="{51AA0AA1-E3B4-4F93-A4BA-97B1E46D2A44}"/>
              </a:ext>
            </a:extLst>
          </p:cNvPr>
          <p:cNvGrpSpPr/>
          <p:nvPr/>
        </p:nvGrpSpPr>
        <p:grpSpPr>
          <a:xfrm>
            <a:off x="4837342" y="2711301"/>
            <a:ext cx="1385454" cy="448413"/>
            <a:chOff x="4837342" y="2711301"/>
            <a:chExt cx="1385454" cy="448413"/>
          </a:xfrm>
        </p:grpSpPr>
        <p:cxnSp>
          <p:nvCxnSpPr>
            <p:cNvPr id="4" name="直線矢印コネクタ 3">
              <a:extLst>
                <a:ext uri="{FF2B5EF4-FFF2-40B4-BE49-F238E27FC236}">
                  <a16:creationId xmlns:a16="http://schemas.microsoft.com/office/drawing/2014/main" id="{ADA81880-7D20-4CA2-A3BC-3A65AF3C6090}"/>
                </a:ext>
              </a:extLst>
            </p:cNvPr>
            <p:cNvCxnSpPr>
              <a:cxnSpLocks/>
            </p:cNvCxnSpPr>
            <p:nvPr/>
          </p:nvCxnSpPr>
          <p:spPr>
            <a:xfrm>
              <a:off x="4837342" y="2711301"/>
              <a:ext cx="13854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74F8DE11-214E-4F4F-8FAC-86A8B3969DD4}"/>
                </a:ext>
              </a:extLst>
            </p:cNvPr>
            <p:cNvSpPr txBox="1"/>
            <p:nvPr/>
          </p:nvSpPr>
          <p:spPr>
            <a:xfrm>
              <a:off x="5016146" y="2790382"/>
              <a:ext cx="1027845" cy="369332"/>
            </a:xfrm>
            <a:prstGeom prst="rect">
              <a:avLst/>
            </a:prstGeom>
            <a:noFill/>
          </p:spPr>
          <p:txBody>
            <a:bodyPr wrap="none" rtlCol="0">
              <a:spAutoFit/>
            </a:bodyPr>
            <a:lstStyle/>
            <a:p>
              <a:r>
                <a:rPr kumimoji="1" lang="en-US" altLang="ja-JP" dirty="0"/>
                <a:t>Enc-Dec</a:t>
              </a:r>
              <a:endParaRPr kumimoji="1" lang="ja-JP" altLang="en-US" dirty="0"/>
            </a:p>
          </p:txBody>
        </p:sp>
      </p:grpSp>
      <p:grpSp>
        <p:nvGrpSpPr>
          <p:cNvPr id="3" name="グループ化 2">
            <a:extLst>
              <a:ext uri="{FF2B5EF4-FFF2-40B4-BE49-F238E27FC236}">
                <a16:creationId xmlns:a16="http://schemas.microsoft.com/office/drawing/2014/main" id="{6DE16E56-AA68-4069-8056-9A699B0CCEBF}"/>
              </a:ext>
            </a:extLst>
          </p:cNvPr>
          <p:cNvGrpSpPr/>
          <p:nvPr/>
        </p:nvGrpSpPr>
        <p:grpSpPr>
          <a:xfrm>
            <a:off x="945804" y="1399579"/>
            <a:ext cx="3891538" cy="3043517"/>
            <a:chOff x="945804" y="1399579"/>
            <a:chExt cx="3891538" cy="3043517"/>
          </a:xfrm>
        </p:grpSpPr>
        <p:pic>
          <p:nvPicPr>
            <p:cNvPr id="15" name="図 14" descr="スクリーンショット が含まれている画像&#10;&#10;非常に高い精度で生成された説明">
              <a:extLst>
                <a:ext uri="{FF2B5EF4-FFF2-40B4-BE49-F238E27FC236}">
                  <a16:creationId xmlns:a16="http://schemas.microsoft.com/office/drawing/2014/main" id="{C21B12DD-285E-4E9E-877A-013A9D635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804" y="1727828"/>
              <a:ext cx="3891538" cy="2715268"/>
            </a:xfrm>
            <a:prstGeom prst="rect">
              <a:avLst/>
            </a:prstGeom>
          </p:spPr>
        </p:pic>
        <p:sp>
          <p:nvSpPr>
            <p:cNvPr id="16" name="テキスト ボックス 15">
              <a:extLst>
                <a:ext uri="{FF2B5EF4-FFF2-40B4-BE49-F238E27FC236}">
                  <a16:creationId xmlns:a16="http://schemas.microsoft.com/office/drawing/2014/main" id="{1E217942-561D-48DF-8E27-35F742F04EB8}"/>
                </a:ext>
              </a:extLst>
            </p:cNvPr>
            <p:cNvSpPr txBox="1"/>
            <p:nvPr/>
          </p:nvSpPr>
          <p:spPr>
            <a:xfrm>
              <a:off x="945804" y="1399579"/>
              <a:ext cx="1126836" cy="369332"/>
            </a:xfrm>
            <a:prstGeom prst="rect">
              <a:avLst/>
            </a:prstGeom>
            <a:noFill/>
          </p:spPr>
          <p:txBody>
            <a:bodyPr wrap="square" rtlCol="0">
              <a:spAutoFit/>
            </a:bodyPr>
            <a:lstStyle/>
            <a:p>
              <a:r>
                <a:rPr kumimoji="1" lang="en-US" altLang="ja-JP" dirty="0"/>
                <a:t>news</a:t>
              </a:r>
              <a:endParaRPr kumimoji="1" lang="ja-JP" altLang="en-US" dirty="0"/>
            </a:p>
          </p:txBody>
        </p:sp>
      </p:grpSp>
      <p:grpSp>
        <p:nvGrpSpPr>
          <p:cNvPr id="14" name="グループ化 13">
            <a:extLst>
              <a:ext uri="{FF2B5EF4-FFF2-40B4-BE49-F238E27FC236}">
                <a16:creationId xmlns:a16="http://schemas.microsoft.com/office/drawing/2014/main" id="{78D613BF-2AF5-4048-A803-29C7813D14E3}"/>
              </a:ext>
            </a:extLst>
          </p:cNvPr>
          <p:cNvGrpSpPr/>
          <p:nvPr/>
        </p:nvGrpSpPr>
        <p:grpSpPr>
          <a:xfrm>
            <a:off x="6451533" y="1974582"/>
            <a:ext cx="4749906" cy="1228617"/>
            <a:chOff x="6451533" y="1974582"/>
            <a:chExt cx="4749906" cy="1228617"/>
          </a:xfrm>
        </p:grpSpPr>
        <p:sp>
          <p:nvSpPr>
            <p:cNvPr id="2" name="テキスト ボックス 1">
              <a:extLst>
                <a:ext uri="{FF2B5EF4-FFF2-40B4-BE49-F238E27FC236}">
                  <a16:creationId xmlns:a16="http://schemas.microsoft.com/office/drawing/2014/main" id="{067EEFDF-9F31-4B0A-9213-7F4D718B03C5}"/>
                </a:ext>
              </a:extLst>
            </p:cNvPr>
            <p:cNvSpPr txBox="1"/>
            <p:nvPr/>
          </p:nvSpPr>
          <p:spPr>
            <a:xfrm>
              <a:off x="6451533" y="1974582"/>
              <a:ext cx="1126836" cy="369332"/>
            </a:xfrm>
            <a:prstGeom prst="rect">
              <a:avLst/>
            </a:prstGeom>
            <a:noFill/>
          </p:spPr>
          <p:txBody>
            <a:bodyPr wrap="square" rtlCol="0">
              <a:spAutoFit/>
            </a:bodyPr>
            <a:lstStyle/>
            <a:p>
              <a:r>
                <a:rPr kumimoji="1" lang="en-US" altLang="ja-JP" dirty="0"/>
                <a:t>headline</a:t>
              </a:r>
              <a:endParaRPr kumimoji="1" lang="ja-JP" altLang="en-US" dirty="0"/>
            </a:p>
          </p:txBody>
        </p:sp>
        <p:pic>
          <p:nvPicPr>
            <p:cNvPr id="18" name="図 17" descr="クリップアート が含まれている画像&#10;&#10;高い精度で生成された説明">
              <a:extLst>
                <a:ext uri="{FF2B5EF4-FFF2-40B4-BE49-F238E27FC236}">
                  <a16:creationId xmlns:a16="http://schemas.microsoft.com/office/drawing/2014/main" id="{D7FA50AE-41AC-4660-8247-267D57E5F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32" y="2288671"/>
              <a:ext cx="4706007" cy="914528"/>
            </a:xfrm>
            <a:prstGeom prst="rect">
              <a:avLst/>
            </a:prstGeom>
          </p:spPr>
        </p:pic>
      </p:grpSp>
      <p:sp>
        <p:nvSpPr>
          <p:cNvPr id="17" name="Rectangle 16">
            <a:extLst>
              <a:ext uri="{FF2B5EF4-FFF2-40B4-BE49-F238E27FC236}">
                <a16:creationId xmlns:a16="http://schemas.microsoft.com/office/drawing/2014/main" id="{F0442636-845B-446B-BB67-E7EAE4E8A4F3}"/>
              </a:ext>
            </a:extLst>
          </p:cNvPr>
          <p:cNvSpPr/>
          <p:nvPr/>
        </p:nvSpPr>
        <p:spPr>
          <a:xfrm>
            <a:off x="5583709" y="5760776"/>
            <a:ext cx="2308645" cy="369332"/>
          </a:xfrm>
          <a:prstGeom prst="rect">
            <a:avLst/>
          </a:prstGeom>
        </p:spPr>
        <p:txBody>
          <a:bodyPr wrap="none">
            <a:spAutoFit/>
          </a:bodyPr>
          <a:lstStyle/>
          <a:p>
            <a:r>
              <a:rPr lang="en-US" altLang="zh-CN" b="1" dirty="0">
                <a:solidFill>
                  <a:schemeClr val="accent2"/>
                </a:solidFill>
              </a:rPr>
              <a:t>&lt;PAD&gt;   …   &lt;PAD&gt;</a:t>
            </a:r>
            <a:endParaRPr lang="en-US" dirty="0"/>
          </a:p>
        </p:txBody>
      </p:sp>
    </p:spTree>
    <p:extLst>
      <p:ext uri="{BB962C8B-B14F-4D97-AF65-F5344CB8AC3E}">
        <p14:creationId xmlns:p14="http://schemas.microsoft.com/office/powerpoint/2010/main" val="30759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73F72373-5980-4420-97F8-B4B218C5B56F}"/>
              </a:ext>
            </a:extLst>
          </p:cNvPr>
          <p:cNvGrpSpPr/>
          <p:nvPr/>
        </p:nvGrpSpPr>
        <p:grpSpPr>
          <a:xfrm>
            <a:off x="4069338" y="4425466"/>
            <a:ext cx="7204612" cy="1469610"/>
            <a:chOff x="4069338" y="4425466"/>
            <a:chExt cx="7204612" cy="1469610"/>
          </a:xfrm>
        </p:grpSpPr>
        <p:sp>
          <p:nvSpPr>
            <p:cNvPr id="296" name="矩形 295">
              <a:extLst>
                <a:ext uri="{FF2B5EF4-FFF2-40B4-BE49-F238E27FC236}">
                  <a16:creationId xmlns:a16="http://schemas.microsoft.com/office/drawing/2014/main" id="{02AF552D-B6F1-4550-BC92-53FBD4E9EB0D}"/>
                </a:ext>
              </a:extLst>
            </p:cNvPr>
            <p:cNvSpPr/>
            <p:nvPr/>
          </p:nvSpPr>
          <p:spPr>
            <a:xfrm>
              <a:off x="4069338" y="4425466"/>
              <a:ext cx="7204612" cy="471464"/>
            </a:xfrm>
            <a:prstGeom prst="rect">
              <a:avLst/>
            </a:prstGeom>
            <a:solidFill>
              <a:srgbClr val="ED7D31">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8" name="グループ化 7">
              <a:extLst>
                <a:ext uri="{FF2B5EF4-FFF2-40B4-BE49-F238E27FC236}">
                  <a16:creationId xmlns:a16="http://schemas.microsoft.com/office/drawing/2014/main" id="{0FDEE059-4F8C-4165-8814-D81A62A6338A}"/>
                </a:ext>
              </a:extLst>
            </p:cNvPr>
            <p:cNvGrpSpPr/>
            <p:nvPr/>
          </p:nvGrpSpPr>
          <p:grpSpPr>
            <a:xfrm>
              <a:off x="4906672" y="4816612"/>
              <a:ext cx="5903468" cy="1078464"/>
              <a:chOff x="4906672" y="4816612"/>
              <a:chExt cx="5903468" cy="1078464"/>
            </a:xfrm>
          </p:grpSpPr>
          <p:grpSp>
            <p:nvGrpSpPr>
              <p:cNvPr id="330" name="组合 329">
                <a:extLst>
                  <a:ext uri="{FF2B5EF4-FFF2-40B4-BE49-F238E27FC236}">
                    <a16:creationId xmlns:a16="http://schemas.microsoft.com/office/drawing/2014/main" id="{FEF5AB70-BA05-4FB1-B930-7A570916BC33}"/>
                  </a:ext>
                </a:extLst>
              </p:cNvPr>
              <p:cNvGrpSpPr/>
              <p:nvPr/>
            </p:nvGrpSpPr>
            <p:grpSpPr>
              <a:xfrm>
                <a:off x="4906672" y="4816612"/>
                <a:ext cx="5903468" cy="783266"/>
                <a:chOff x="5029462" y="4549389"/>
                <a:chExt cx="6575715" cy="878888"/>
              </a:xfrm>
            </p:grpSpPr>
            <p:grpSp>
              <p:nvGrpSpPr>
                <p:cNvPr id="399" name="组合 398">
                  <a:extLst>
                    <a:ext uri="{FF2B5EF4-FFF2-40B4-BE49-F238E27FC236}">
                      <a16:creationId xmlns:a16="http://schemas.microsoft.com/office/drawing/2014/main" id="{6BB419AF-5769-47C0-BAF0-84D3E3D0E2D5}"/>
                    </a:ext>
                  </a:extLst>
                </p:cNvPr>
                <p:cNvGrpSpPr/>
                <p:nvPr/>
              </p:nvGrpSpPr>
              <p:grpSpPr>
                <a:xfrm>
                  <a:off x="5029462" y="4549389"/>
                  <a:ext cx="6575715" cy="878888"/>
                  <a:chOff x="5029462" y="4549389"/>
                  <a:chExt cx="6575715" cy="878888"/>
                </a:xfrm>
              </p:grpSpPr>
              <p:sp>
                <p:nvSpPr>
                  <p:cNvPr id="401" name="右大括号 400">
                    <a:extLst>
                      <a:ext uri="{FF2B5EF4-FFF2-40B4-BE49-F238E27FC236}">
                        <a16:creationId xmlns:a16="http://schemas.microsoft.com/office/drawing/2014/main" id="{B646558F-39EE-4868-A424-442B09EAE41E}"/>
                      </a:ext>
                    </a:extLst>
                  </p:cNvPr>
                  <p:cNvSpPr/>
                  <p:nvPr/>
                </p:nvSpPr>
                <p:spPr>
                  <a:xfrm rot="5400000">
                    <a:off x="8150970" y="1427881"/>
                    <a:ext cx="332700" cy="6575715"/>
                  </a:xfrm>
                  <a:prstGeom prst="rightBrace">
                    <a:avLst/>
                  </a:prstGeom>
                  <a:noFill/>
                  <a:ln w="6350" cap="flat" cmpd="sng" algn="ctr">
                    <a:solidFill>
                      <a:srgbClr val="ED7D31">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402" name="直接箭头连接符 401">
                    <a:extLst>
                      <a:ext uri="{FF2B5EF4-FFF2-40B4-BE49-F238E27FC236}">
                        <a16:creationId xmlns:a16="http://schemas.microsoft.com/office/drawing/2014/main" id="{AA54304D-E0C5-40D0-AEC1-83A5062ACC87}"/>
                      </a:ext>
                    </a:extLst>
                  </p:cNvPr>
                  <p:cNvCxnSpPr>
                    <a:cxnSpLocks/>
                  </p:cNvCxnSpPr>
                  <p:nvPr/>
                </p:nvCxnSpPr>
                <p:spPr>
                  <a:xfrm>
                    <a:off x="8314980" y="4876508"/>
                    <a:ext cx="0" cy="551769"/>
                  </a:xfrm>
                  <a:prstGeom prst="straightConnector1">
                    <a:avLst/>
                  </a:prstGeom>
                  <a:noFill/>
                  <a:ln w="6350" cap="flat" cmpd="sng" algn="ctr">
                    <a:solidFill>
                      <a:srgbClr val="ED7D31"/>
                    </a:solidFill>
                    <a:prstDash val="solid"/>
                    <a:miter lim="800000"/>
                    <a:tailEnd type="triangle"/>
                  </a:ln>
                  <a:effectLst/>
                </p:spPr>
              </p:cxnSp>
            </p:grpSp>
            <p:sp>
              <p:nvSpPr>
                <p:cNvPr id="400" name="文本框 399">
                  <a:extLst>
                    <a:ext uri="{FF2B5EF4-FFF2-40B4-BE49-F238E27FC236}">
                      <a16:creationId xmlns:a16="http://schemas.microsoft.com/office/drawing/2014/main" id="{7A5B8B71-23F7-4172-887D-A18ECBF1036D}"/>
                    </a:ext>
                  </a:extLst>
                </p:cNvPr>
                <p:cNvSpPr txBox="1"/>
                <p:nvPr/>
              </p:nvSpPr>
              <p:spPr>
                <a:xfrm>
                  <a:off x="8361442" y="4901552"/>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p:grpSp>
            <p:nvGrpSpPr>
              <p:cNvPr id="335" name="组合 334">
                <a:extLst>
                  <a:ext uri="{FF2B5EF4-FFF2-40B4-BE49-F238E27FC236}">
                    <a16:creationId xmlns:a16="http://schemas.microsoft.com/office/drawing/2014/main" id="{412CA202-ABF4-4394-ADAE-B2550B2A8153}"/>
                  </a:ext>
                </a:extLst>
              </p:cNvPr>
              <p:cNvGrpSpPr/>
              <p:nvPr/>
            </p:nvGrpSpPr>
            <p:grpSpPr>
              <a:xfrm>
                <a:off x="7194390" y="5648855"/>
                <a:ext cx="1133817" cy="246221"/>
                <a:chOff x="7600129" y="5619824"/>
                <a:chExt cx="1262928" cy="276280"/>
              </a:xfrm>
            </p:grpSpPr>
            <p:grpSp>
              <p:nvGrpSpPr>
                <p:cNvPr id="339" name="组合 338">
                  <a:extLst>
                    <a:ext uri="{FF2B5EF4-FFF2-40B4-BE49-F238E27FC236}">
                      <a16:creationId xmlns:a16="http://schemas.microsoft.com/office/drawing/2014/main" id="{88D07F0E-A531-46D4-83D4-F95FDC31BC52}"/>
                    </a:ext>
                  </a:extLst>
                </p:cNvPr>
                <p:cNvGrpSpPr/>
                <p:nvPr/>
              </p:nvGrpSpPr>
              <p:grpSpPr>
                <a:xfrm>
                  <a:off x="7600129" y="5619824"/>
                  <a:ext cx="1251955" cy="276280"/>
                  <a:chOff x="7600129" y="5619824"/>
                  <a:chExt cx="1251955" cy="276280"/>
                </a:xfrm>
              </p:grpSpPr>
              <mc:AlternateContent xmlns:mc="http://schemas.openxmlformats.org/markup-compatibility/2006" xmlns:a14="http://schemas.microsoft.com/office/drawing/2010/main">
                <mc:Choice Requires="a14">
                  <p:sp>
                    <p:nvSpPr>
                      <p:cNvPr id="341" name="文本框 340">
                        <a:extLst>
                          <a:ext uri="{FF2B5EF4-FFF2-40B4-BE49-F238E27FC236}">
                            <a16:creationId xmlns:a16="http://schemas.microsoft.com/office/drawing/2014/main" id="{3DF30C88-6565-4353-BEB3-9830BDEE313D}"/>
                          </a:ext>
                        </a:extLst>
                      </p:cNvPr>
                      <p:cNvSpPr txBox="1"/>
                      <p:nvPr/>
                    </p:nvSpPr>
                    <p:spPr>
                      <a:xfrm>
                        <a:off x="7600129" y="5619824"/>
                        <a:ext cx="192624"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41" name="文本框 340">
                        <a:extLst>
                          <a:ext uri="{FF2B5EF4-FFF2-40B4-BE49-F238E27FC236}">
                            <a16:creationId xmlns:a16="http://schemas.microsoft.com/office/drawing/2014/main" id="{3DF30C88-6565-4353-BEB3-9830BDEE313D}"/>
                          </a:ext>
                        </a:extLst>
                      </p:cNvPr>
                      <p:cNvSpPr txBox="1">
                        <a:spLocks noRot="1" noChangeAspect="1" noMove="1" noResize="1" noEditPoints="1" noAdjustHandles="1" noChangeArrowheads="1" noChangeShapeType="1" noTextEdit="1"/>
                      </p:cNvSpPr>
                      <p:nvPr/>
                    </p:nvSpPr>
                    <p:spPr>
                      <a:xfrm>
                        <a:off x="7600129" y="5619824"/>
                        <a:ext cx="192624" cy="276280"/>
                      </a:xfrm>
                      <a:prstGeom prst="rect">
                        <a:avLst/>
                      </a:prstGeom>
                      <a:blipFill>
                        <a:blip r:embed="rId28"/>
                        <a:stretch>
                          <a:fillRect l="-24138" t="-5000" r="-58621" b="-25000"/>
                        </a:stretch>
                      </a:blipFill>
                    </p:spPr>
                    <p:txBody>
                      <a:bodyPr/>
                      <a:lstStyle/>
                      <a:p>
                        <a:r>
                          <a:rPr lang="zh-CN" altLang="en-US">
                            <a:noFill/>
                          </a:rPr>
                          <a:t> </a:t>
                        </a:r>
                      </a:p>
                    </p:txBody>
                  </p:sp>
                </mc:Fallback>
              </mc:AlternateContent>
              <p:grpSp>
                <p:nvGrpSpPr>
                  <p:cNvPr id="342" name="组合 341">
                    <a:extLst>
                      <a:ext uri="{FF2B5EF4-FFF2-40B4-BE49-F238E27FC236}">
                        <a16:creationId xmlns:a16="http://schemas.microsoft.com/office/drawing/2014/main" id="{91686F3C-3C2D-4D68-AE98-B13EC9F8F846}"/>
                      </a:ext>
                    </a:extLst>
                  </p:cNvPr>
                  <p:cNvGrpSpPr/>
                  <p:nvPr/>
                </p:nvGrpSpPr>
                <p:grpSpPr>
                  <a:xfrm>
                    <a:off x="7831359" y="5642907"/>
                    <a:ext cx="1020725" cy="212653"/>
                    <a:chOff x="4146698" y="2062714"/>
                    <a:chExt cx="1020725" cy="212653"/>
                  </a:xfrm>
                </p:grpSpPr>
                <p:sp>
                  <p:nvSpPr>
                    <p:cNvPr id="343" name="矩形 342">
                      <a:extLst>
                        <a:ext uri="{FF2B5EF4-FFF2-40B4-BE49-F238E27FC236}">
                          <a16:creationId xmlns:a16="http://schemas.microsoft.com/office/drawing/2014/main" id="{E17ED129-6B5F-46AF-A2DB-3195C2C64D2C}"/>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4" name="矩形 343">
                      <a:extLst>
                        <a:ext uri="{FF2B5EF4-FFF2-40B4-BE49-F238E27FC236}">
                          <a16:creationId xmlns:a16="http://schemas.microsoft.com/office/drawing/2014/main" id="{34064FBC-C915-4458-B40B-8A08939AB45F}"/>
                        </a:ext>
                      </a:extLst>
                    </p:cNvPr>
                    <p:cNvSpPr/>
                    <p:nvPr/>
                  </p:nvSpPr>
                  <p:spPr>
                    <a:xfrm>
                      <a:off x="4250215"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45" name="矩形 344">
                      <a:extLst>
                        <a:ext uri="{FF2B5EF4-FFF2-40B4-BE49-F238E27FC236}">
                          <a16:creationId xmlns:a16="http://schemas.microsoft.com/office/drawing/2014/main" id="{01133359-1D77-4477-B1C3-96F2DCEA8896}"/>
                        </a:ext>
                      </a:extLst>
                    </p:cNvPr>
                    <p:cNvSpPr/>
                    <p:nvPr/>
                  </p:nvSpPr>
                  <p:spPr>
                    <a:xfrm>
                      <a:off x="4146698" y="2062715"/>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6" name="矩形 345">
                      <a:extLst>
                        <a:ext uri="{FF2B5EF4-FFF2-40B4-BE49-F238E27FC236}">
                          <a16:creationId xmlns:a16="http://schemas.microsoft.com/office/drawing/2014/main" id="{477D2AFB-DDAF-4200-B40F-4340891D2178}"/>
                        </a:ext>
                      </a:extLst>
                    </p:cNvPr>
                    <p:cNvSpPr/>
                    <p:nvPr/>
                  </p:nvSpPr>
                  <p:spPr>
                    <a:xfrm>
                      <a:off x="4353732"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7" name="矩形 346">
                      <a:extLst>
                        <a:ext uri="{FF2B5EF4-FFF2-40B4-BE49-F238E27FC236}">
                          <a16:creationId xmlns:a16="http://schemas.microsoft.com/office/drawing/2014/main" id="{0DF8A4F4-64DD-4B61-A62C-34BFE84E378A}"/>
                        </a:ext>
                      </a:extLst>
                    </p:cNvPr>
                    <p:cNvSpPr/>
                    <p:nvPr/>
                  </p:nvSpPr>
                  <p:spPr>
                    <a:xfrm>
                      <a:off x="4457249" y="2062714"/>
                      <a:ext cx="103517" cy="212651"/>
                    </a:xfrm>
                    <a:prstGeom prst="rect">
                      <a:avLst/>
                    </a:prstGeom>
                    <a:solidFill>
                      <a:srgbClr val="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8" name="矩形 347">
                      <a:extLst>
                        <a:ext uri="{FF2B5EF4-FFF2-40B4-BE49-F238E27FC236}">
                          <a16:creationId xmlns:a16="http://schemas.microsoft.com/office/drawing/2014/main" id="{DD1D947D-96DA-4034-8E5E-B9DCF06FB9DC}"/>
                        </a:ext>
                      </a:extLst>
                    </p:cNvPr>
                    <p:cNvSpPr/>
                    <p:nvPr/>
                  </p:nvSpPr>
                  <p:spPr>
                    <a:xfrm>
                      <a:off x="4560766" y="2063878"/>
                      <a:ext cx="103517" cy="211487"/>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9" name="矩形 348">
                      <a:extLst>
                        <a:ext uri="{FF2B5EF4-FFF2-40B4-BE49-F238E27FC236}">
                          <a16:creationId xmlns:a16="http://schemas.microsoft.com/office/drawing/2014/main" id="{015EA2C0-BDF0-423F-8690-01D463C2A17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0" name="矩形 349">
                      <a:extLst>
                        <a:ext uri="{FF2B5EF4-FFF2-40B4-BE49-F238E27FC236}">
                          <a16:creationId xmlns:a16="http://schemas.microsoft.com/office/drawing/2014/main" id="{7E503EEA-9357-461D-84EC-DC57F1BF1B05}"/>
                        </a:ext>
                      </a:extLst>
                    </p:cNvPr>
                    <p:cNvSpPr/>
                    <p:nvPr/>
                  </p:nvSpPr>
                  <p:spPr>
                    <a:xfrm>
                      <a:off x="4767800"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1" name="矩形 350">
                      <a:extLst>
                        <a:ext uri="{FF2B5EF4-FFF2-40B4-BE49-F238E27FC236}">
                          <a16:creationId xmlns:a16="http://schemas.microsoft.com/office/drawing/2014/main" id="{8027E2C2-32A5-4DFB-9089-E097E3412C98}"/>
                        </a:ext>
                      </a:extLst>
                    </p:cNvPr>
                    <p:cNvSpPr/>
                    <p:nvPr/>
                  </p:nvSpPr>
                  <p:spPr>
                    <a:xfrm>
                      <a:off x="4871880" y="2062714"/>
                      <a:ext cx="103517" cy="212651"/>
                    </a:xfrm>
                    <a:prstGeom prst="rect">
                      <a:avLst/>
                    </a:prstGeom>
                    <a:solidFill>
                      <a:srgbClr val="F4B183"/>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2" name="矩形 351">
                      <a:extLst>
                        <a:ext uri="{FF2B5EF4-FFF2-40B4-BE49-F238E27FC236}">
                          <a16:creationId xmlns:a16="http://schemas.microsoft.com/office/drawing/2014/main" id="{9D25CF29-EA9D-419C-BB9E-2EC4C5513A13}"/>
                        </a:ext>
                      </a:extLst>
                    </p:cNvPr>
                    <p:cNvSpPr/>
                    <p:nvPr/>
                  </p:nvSpPr>
                  <p:spPr>
                    <a:xfrm>
                      <a:off x="4974834" y="2062714"/>
                      <a:ext cx="103517" cy="212651"/>
                    </a:xfrm>
                    <a:prstGeom prst="rect">
                      <a:avLst/>
                    </a:prstGeom>
                    <a:solidFill>
                      <a:srgbClr val="FBE5D6"/>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sp>
              <p:nvSpPr>
                <p:cNvPr id="340" name="矩形 339">
                  <a:extLst>
                    <a:ext uri="{FF2B5EF4-FFF2-40B4-BE49-F238E27FC236}">
                      <a16:creationId xmlns:a16="http://schemas.microsoft.com/office/drawing/2014/main" id="{7DA96D93-236A-4277-A8DF-2D0CCD8703AA}"/>
                    </a:ext>
                  </a:extLst>
                </p:cNvPr>
                <p:cNvSpPr/>
                <p:nvPr/>
              </p:nvSpPr>
              <p:spPr>
                <a:xfrm flipV="1">
                  <a:off x="8758977" y="5643973"/>
                  <a:ext cx="104080" cy="211585"/>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grpSp>
      <p:grpSp>
        <p:nvGrpSpPr>
          <p:cNvPr id="3" name="グループ化 2">
            <a:extLst>
              <a:ext uri="{FF2B5EF4-FFF2-40B4-BE49-F238E27FC236}">
                <a16:creationId xmlns:a16="http://schemas.microsoft.com/office/drawing/2014/main" id="{A091AE26-D281-496F-9575-5292CFE0D3C3}"/>
              </a:ext>
            </a:extLst>
          </p:cNvPr>
          <p:cNvGrpSpPr/>
          <p:nvPr/>
        </p:nvGrpSpPr>
        <p:grpSpPr>
          <a:xfrm>
            <a:off x="850758" y="3718018"/>
            <a:ext cx="1379176" cy="691559"/>
            <a:chOff x="850758" y="3718018"/>
            <a:chExt cx="1379176" cy="691559"/>
          </a:xfrm>
        </p:grpSpPr>
        <p:cxnSp>
          <p:nvCxnSpPr>
            <p:cNvPr id="309" name="直接箭头连接符 308">
              <a:extLst>
                <a:ext uri="{FF2B5EF4-FFF2-40B4-BE49-F238E27FC236}">
                  <a16:creationId xmlns:a16="http://schemas.microsoft.com/office/drawing/2014/main" id="{05206D56-639F-45E7-9499-B1EC1B68DC48}"/>
                </a:ext>
              </a:extLst>
            </p:cNvPr>
            <p:cNvCxnSpPr>
              <a:cxnSpLocks/>
            </p:cNvCxnSpPr>
            <p:nvPr/>
          </p:nvCxnSpPr>
          <p:spPr>
            <a:xfrm flipV="1">
              <a:off x="1667375" y="4095067"/>
              <a:ext cx="0" cy="314510"/>
            </a:xfrm>
            <a:prstGeom prst="straightConnector1">
              <a:avLst/>
            </a:prstGeom>
            <a:noFill/>
            <a:ln w="6350" cap="flat" cmpd="sng" algn="ctr">
              <a:solidFill>
                <a:srgbClr val="4472C4"/>
              </a:solidFill>
              <a:prstDash val="solid"/>
              <a:miter lim="800000"/>
              <a:tailEnd type="triangle"/>
            </a:ln>
            <a:effectLst/>
          </p:spPr>
        </p:cxnSp>
        <p:sp>
          <p:nvSpPr>
            <p:cNvPr id="310" name="矩形 309">
              <a:extLst>
                <a:ext uri="{FF2B5EF4-FFF2-40B4-BE49-F238E27FC236}">
                  <a16:creationId xmlns:a16="http://schemas.microsoft.com/office/drawing/2014/main" id="{D3D7743F-1325-47C1-8ECC-96F337661847}"/>
                </a:ext>
              </a:extLst>
            </p:cNvPr>
            <p:cNvSpPr/>
            <p:nvPr/>
          </p:nvSpPr>
          <p:spPr>
            <a:xfrm>
              <a:off x="850758" y="3718018"/>
              <a:ext cx="1379176"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Encoder</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11" name="矩形 310">
                <a:extLst>
                  <a:ext uri="{FF2B5EF4-FFF2-40B4-BE49-F238E27FC236}">
                    <a16:creationId xmlns:a16="http://schemas.microsoft.com/office/drawing/2014/main" id="{675C6C56-841A-4E52-9498-0E34A07AA7FC}"/>
                  </a:ext>
                </a:extLst>
              </p:cNvPr>
              <p:cNvSpPr/>
              <p:nvPr/>
            </p:nvSpPr>
            <p:spPr>
              <a:xfrm>
                <a:off x="4371121" y="3718018"/>
                <a:ext cx="1065755" cy="3770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lang="en-US" altLang="zh-CN" sz="1600" kern="0" dirty="0">
                    <a:solidFill>
                      <a:prstClr val="white"/>
                    </a:solidFill>
                  </a:rPr>
                  <a:t>RNN </a:t>
                </a:r>
                <a14:m>
                  <m:oMath xmlns:m="http://schemas.openxmlformats.org/officeDocument/2006/math">
                    <m:sSub>
                      <m:sSubPr>
                        <m:ctrlPr>
                          <a:rPr lang="en-US" altLang="zh-CN" sz="1600" i="1">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i="1">
                            <a:solidFill>
                              <a:schemeClr val="bg1"/>
                            </a:solidFill>
                            <a:latin typeface="Cambria Math" panose="02040503050406030204" pitchFamily="18" charset="0"/>
                          </a:rPr>
                          <m:t>1</m:t>
                        </m:r>
                      </m:sub>
                    </m:sSub>
                  </m:oMath>
                </a14:m>
                <a:endParaRPr lang="zh-CN" altLang="en-US" sz="1600" kern="0" dirty="0">
                  <a:solidFill>
                    <a:prstClr val="white"/>
                  </a:solidFill>
                </a:endParaRPr>
              </a:p>
            </p:txBody>
          </p:sp>
        </mc:Choice>
        <mc:Fallback xmlns="">
          <p:sp>
            <p:nvSpPr>
              <p:cNvPr id="311" name="矩形 310">
                <a:extLst>
                  <a:ext uri="{FF2B5EF4-FFF2-40B4-BE49-F238E27FC236}">
                    <a16:creationId xmlns:a16="http://schemas.microsoft.com/office/drawing/2014/main" id="{675C6C56-841A-4E52-9498-0E34A07AA7FC}"/>
                  </a:ext>
                </a:extLst>
              </p:cNvPr>
              <p:cNvSpPr>
                <a:spLocks noRot="1" noChangeAspect="1" noMove="1" noResize="1" noEditPoints="1" noAdjustHandles="1" noChangeArrowheads="1" noChangeShapeType="1" noTextEdit="1"/>
              </p:cNvSpPr>
              <p:nvPr/>
            </p:nvSpPr>
            <p:spPr>
              <a:xfrm>
                <a:off x="4371121" y="3718018"/>
                <a:ext cx="1065755" cy="377049"/>
              </a:xfrm>
              <a:prstGeom prst="rect">
                <a:avLst/>
              </a:prstGeom>
              <a:blipFill>
                <a:blip r:embed="rId29"/>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grpSp>
        <p:nvGrpSpPr>
          <p:cNvPr id="312" name="组合 311">
            <a:extLst>
              <a:ext uri="{FF2B5EF4-FFF2-40B4-BE49-F238E27FC236}">
                <a16:creationId xmlns:a16="http://schemas.microsoft.com/office/drawing/2014/main" id="{68A0D171-8561-40FB-9811-6317C401BF5A}"/>
              </a:ext>
            </a:extLst>
          </p:cNvPr>
          <p:cNvGrpSpPr/>
          <p:nvPr/>
        </p:nvGrpSpPr>
        <p:grpSpPr>
          <a:xfrm>
            <a:off x="2229933" y="3575177"/>
            <a:ext cx="2141187" cy="331365"/>
            <a:chOff x="2047915" y="3156398"/>
            <a:chExt cx="2385011" cy="371819"/>
          </a:xfrm>
        </p:grpSpPr>
        <p:cxnSp>
          <p:nvCxnSpPr>
            <p:cNvPr id="539" name="直接箭头连接符 538">
              <a:extLst>
                <a:ext uri="{FF2B5EF4-FFF2-40B4-BE49-F238E27FC236}">
                  <a16:creationId xmlns:a16="http://schemas.microsoft.com/office/drawing/2014/main" id="{C8E9BD62-ADAB-4691-A95A-59CED6CCE67B}"/>
                </a:ext>
              </a:extLst>
            </p:cNvPr>
            <p:cNvCxnSpPr>
              <a:cxnSpLocks/>
              <a:stCxn id="310" idx="3"/>
              <a:endCxn id="311" idx="1"/>
            </p:cNvCxnSpPr>
            <p:nvPr/>
          </p:nvCxnSpPr>
          <p:spPr>
            <a:xfrm>
              <a:off x="2047915" y="3528217"/>
              <a:ext cx="2385011"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540" name="文本框 539">
                  <a:extLst>
                    <a:ext uri="{FF2B5EF4-FFF2-40B4-BE49-F238E27FC236}">
                      <a16:creationId xmlns:a16="http://schemas.microsoft.com/office/drawing/2014/main" id="{168FCA9E-A957-4394-A9C7-3105CE3A39EF}"/>
                    </a:ext>
                  </a:extLst>
                </p:cNvPr>
                <p:cNvSpPr txBox="1"/>
                <p:nvPr/>
              </p:nvSpPr>
              <p:spPr>
                <a:xfrm>
                  <a:off x="2092737" y="3156398"/>
                  <a:ext cx="2133080" cy="298513"/>
                </a:xfrm>
                <a:prstGeom prst="rect">
                  <a:avLst/>
                </a:prstGeom>
                <a:noFill/>
              </p:spPr>
              <p:txBody>
                <a:bodyPr wrap="none" lIns="0" tIns="0" rIns="0" bIns="0" rtlCol="0">
                  <a:spAutoFit/>
                </a:bodyPr>
                <a:lstStyle/>
                <a:p>
                  <a:pPr lvl="0">
                    <a:defRPr/>
                  </a:pPr>
                  <a14:m>
                    <m:oMath xmlns:m="http://schemas.openxmlformats.org/officeDocument/2006/math">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𝑧</m:t>
                              </m:r>
                            </m:e>
                          </m:acc>
                        </m:e>
                        <m:sub>
                          <m:r>
                            <a:rPr lang="en-US" altLang="zh-CN" sz="1600" i="1">
                              <a:latin typeface="Cambria Math" panose="02040503050406030204" pitchFamily="18" charset="0"/>
                            </a:rPr>
                            <m:t>𝑗</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r>
                    <a:rPr kumimoji="0" lang="en-US" altLang="zh-CN" sz="1600" b="0" i="0" u="none" strike="noStrike" kern="0" cap="none" spc="0" normalizeH="0" baseline="0" noProof="0" dirty="0" err="1">
                      <a:ln>
                        <a:noFill/>
                      </a:ln>
                      <a:solidFill>
                        <a:prstClr val="black"/>
                      </a:solidFill>
                      <a:effectLst/>
                      <a:uLnTx/>
                      <a:uFillTx/>
                      <a:latin typeface="等线" panose="020F0502020204030204"/>
                    </a:rPr>
                    <a:t>AttnDec</a:t>
                  </a:r>
                  <a:r>
                    <a:rPr kumimoji="0" lang="en-US" altLang="zh-CN" sz="1600" b="0" i="0" u="none" strike="noStrike" kern="0" cap="none" spc="0" normalizeH="0" baseline="0" noProof="0" dirty="0">
                      <a:ln>
                        <a:noFill/>
                      </a:ln>
                      <a:solidFill>
                        <a:prstClr val="black"/>
                      </a:solidFill>
                      <a:effectLst/>
                      <a:uLnTx/>
                      <a:uFillTx/>
                      <a:latin typeface="等线" panose="020F0502020204030204"/>
                    </a:rPr>
                    <a:t>(</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𝑗</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 </a:t>
                  </a:r>
                  <a14:m>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h</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𝐼</m:t>
                          </m:r>
                        </m:sub>
                      </m:sSub>
                    </m:oMath>
                  </a14:m>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40" name="文本框 539">
                  <a:extLst>
                    <a:ext uri="{FF2B5EF4-FFF2-40B4-BE49-F238E27FC236}">
                      <a16:creationId xmlns:a16="http://schemas.microsoft.com/office/drawing/2014/main" id="{168FCA9E-A957-4394-A9C7-3105CE3A39EF}"/>
                    </a:ext>
                  </a:extLst>
                </p:cNvPr>
                <p:cNvSpPr txBox="1">
                  <a:spLocks noRot="1" noChangeAspect="1" noMove="1" noResize="1" noEditPoints="1" noAdjustHandles="1" noChangeArrowheads="1" noChangeShapeType="1" noTextEdit="1"/>
                </p:cNvSpPr>
                <p:nvPr/>
              </p:nvSpPr>
              <p:spPr>
                <a:xfrm>
                  <a:off x="2092737" y="3156398"/>
                  <a:ext cx="2133080" cy="298513"/>
                </a:xfrm>
                <a:prstGeom prst="rect">
                  <a:avLst/>
                </a:prstGeom>
                <a:blipFill>
                  <a:blip r:embed="rId30"/>
                  <a:stretch>
                    <a:fillRect l="-2540" t="-20455" r="-5397" b="-40909"/>
                  </a:stretch>
                </a:blipFill>
              </p:spPr>
              <p:txBody>
                <a:bodyPr/>
                <a:lstStyle/>
                <a:p>
                  <a:r>
                    <a:rPr lang="en-US">
                      <a:noFill/>
                    </a:rPr>
                    <a:t> </a:t>
                  </a:r>
                </a:p>
              </p:txBody>
            </p:sp>
          </mc:Fallback>
        </mc:AlternateContent>
      </p:grpSp>
      <p:grpSp>
        <p:nvGrpSpPr>
          <p:cNvPr id="314" name="组合 313">
            <a:extLst>
              <a:ext uri="{FF2B5EF4-FFF2-40B4-BE49-F238E27FC236}">
                <a16:creationId xmlns:a16="http://schemas.microsoft.com/office/drawing/2014/main" id="{AC4B1C29-E105-48B9-91E8-CD3264813768}"/>
              </a:ext>
            </a:extLst>
          </p:cNvPr>
          <p:cNvGrpSpPr/>
          <p:nvPr/>
        </p:nvGrpSpPr>
        <p:grpSpPr>
          <a:xfrm>
            <a:off x="4069980" y="2964667"/>
            <a:ext cx="1292204" cy="338555"/>
            <a:chOff x="4097494" y="2471356"/>
            <a:chExt cx="1439352" cy="379886"/>
          </a:xfrm>
        </p:grpSpPr>
        <p:grpSp>
          <p:nvGrpSpPr>
            <p:cNvPr id="527" name="组合 526">
              <a:extLst>
                <a:ext uri="{FF2B5EF4-FFF2-40B4-BE49-F238E27FC236}">
                  <a16:creationId xmlns:a16="http://schemas.microsoft.com/office/drawing/2014/main" id="{BB53793E-EFE1-44FF-8E43-0C916E057A3F}"/>
                </a:ext>
              </a:extLst>
            </p:cNvPr>
            <p:cNvGrpSpPr/>
            <p:nvPr/>
          </p:nvGrpSpPr>
          <p:grpSpPr>
            <a:xfrm>
              <a:off x="4516121" y="2553413"/>
              <a:ext cx="1020725" cy="213246"/>
              <a:chOff x="4146698" y="2062714"/>
              <a:chExt cx="1020725" cy="213246"/>
            </a:xfrm>
          </p:grpSpPr>
          <p:sp>
            <p:nvSpPr>
              <p:cNvPr id="529" name="矩形 528">
                <a:extLst>
                  <a:ext uri="{FF2B5EF4-FFF2-40B4-BE49-F238E27FC236}">
                    <a16:creationId xmlns:a16="http://schemas.microsoft.com/office/drawing/2014/main" id="{73B2C33D-69CE-43DA-8D47-19C3AEF46063}"/>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0" name="矩形 529">
                <a:extLst>
                  <a:ext uri="{FF2B5EF4-FFF2-40B4-BE49-F238E27FC236}">
                    <a16:creationId xmlns:a16="http://schemas.microsoft.com/office/drawing/2014/main" id="{5AC8C709-5D8A-4E27-AF2D-AEEBB2B1D572}"/>
                  </a:ext>
                </a:extLst>
              </p:cNvPr>
              <p:cNvSpPr/>
              <p:nvPr/>
            </p:nvSpPr>
            <p:spPr>
              <a:xfrm>
                <a:off x="4250215" y="2062714"/>
                <a:ext cx="103517" cy="212651"/>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1" name="矩形 530">
                <a:extLst>
                  <a:ext uri="{FF2B5EF4-FFF2-40B4-BE49-F238E27FC236}">
                    <a16:creationId xmlns:a16="http://schemas.microsoft.com/office/drawing/2014/main" id="{162B2105-6625-40C8-9480-7D47D5CE9BA6}"/>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2" name="矩形 531">
                <a:extLst>
                  <a:ext uri="{FF2B5EF4-FFF2-40B4-BE49-F238E27FC236}">
                    <a16:creationId xmlns:a16="http://schemas.microsoft.com/office/drawing/2014/main" id="{6AFFA881-1D73-44CE-9485-84BF32315394}"/>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3" name="矩形 532">
                <a:extLst>
                  <a:ext uri="{FF2B5EF4-FFF2-40B4-BE49-F238E27FC236}">
                    <a16:creationId xmlns:a16="http://schemas.microsoft.com/office/drawing/2014/main" id="{6FA784D5-59E6-4FE9-9946-859E86CC22A4}"/>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4" name="矩形 533">
                <a:extLst>
                  <a:ext uri="{FF2B5EF4-FFF2-40B4-BE49-F238E27FC236}">
                    <a16:creationId xmlns:a16="http://schemas.microsoft.com/office/drawing/2014/main" id="{26869CF4-152A-4184-8616-24F16E93B9F8}"/>
                  </a:ext>
                </a:extLst>
              </p:cNvPr>
              <p:cNvSpPr/>
              <p:nvPr/>
            </p:nvSpPr>
            <p:spPr>
              <a:xfrm>
                <a:off x="4560766" y="2063309"/>
                <a:ext cx="103517" cy="21265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5" name="矩形 534">
                <a:extLst>
                  <a:ext uri="{FF2B5EF4-FFF2-40B4-BE49-F238E27FC236}">
                    <a16:creationId xmlns:a16="http://schemas.microsoft.com/office/drawing/2014/main" id="{6D864AB1-8AAC-4F8F-B197-ACCAD40EFDEC}"/>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6" name="矩形 535">
                <a:extLst>
                  <a:ext uri="{FF2B5EF4-FFF2-40B4-BE49-F238E27FC236}">
                    <a16:creationId xmlns:a16="http://schemas.microsoft.com/office/drawing/2014/main" id="{4D7D2C1E-ED27-4146-9842-258A01B1E886}"/>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7" name="矩形 536">
                <a:extLst>
                  <a:ext uri="{FF2B5EF4-FFF2-40B4-BE49-F238E27FC236}">
                    <a16:creationId xmlns:a16="http://schemas.microsoft.com/office/drawing/2014/main" id="{84A622BD-4168-4182-A56A-EB6D2621D46E}"/>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8" name="矩形 537">
                <a:extLst>
                  <a:ext uri="{FF2B5EF4-FFF2-40B4-BE49-F238E27FC236}">
                    <a16:creationId xmlns:a16="http://schemas.microsoft.com/office/drawing/2014/main" id="{8E5B1D81-5809-4BF5-A5CA-F1B7D1D7CF95}"/>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528" name="矩形 527">
                  <a:extLst>
                    <a:ext uri="{FF2B5EF4-FFF2-40B4-BE49-F238E27FC236}">
                      <a16:creationId xmlns:a16="http://schemas.microsoft.com/office/drawing/2014/main" id="{6A17186C-8D5F-4DE5-91AD-CCE9EE4FB063}"/>
                    </a:ext>
                  </a:extLst>
                </p:cNvPr>
                <p:cNvSpPr/>
                <p:nvPr/>
              </p:nvSpPr>
              <p:spPr>
                <a:xfrm>
                  <a:off x="4097494" y="2471356"/>
                  <a:ext cx="482953" cy="379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28" name="矩形 527">
                  <a:extLst>
                    <a:ext uri="{FF2B5EF4-FFF2-40B4-BE49-F238E27FC236}">
                      <a16:creationId xmlns:a16="http://schemas.microsoft.com/office/drawing/2014/main" id="{6A17186C-8D5F-4DE5-91AD-CCE9EE4FB063}"/>
                    </a:ext>
                  </a:extLst>
                </p:cNvPr>
                <p:cNvSpPr>
                  <a:spLocks noRot="1" noChangeAspect="1" noMove="1" noResize="1" noEditPoints="1" noAdjustHandles="1" noChangeArrowheads="1" noChangeShapeType="1" noTextEdit="1"/>
                </p:cNvSpPr>
                <p:nvPr/>
              </p:nvSpPr>
              <p:spPr>
                <a:xfrm>
                  <a:off x="4097494" y="2471356"/>
                  <a:ext cx="482953" cy="379886"/>
                </a:xfrm>
                <a:prstGeom prst="rect">
                  <a:avLst/>
                </a:prstGeom>
                <a:blipFill>
                  <a:blip r:embed="rId8"/>
                  <a:stretch>
                    <a:fillRect/>
                  </a:stretch>
                </a:blipFill>
              </p:spPr>
              <p:txBody>
                <a:bodyPr/>
                <a:lstStyle/>
                <a:p>
                  <a:r>
                    <a:rPr lang="zh-CN" altLang="en-US">
                      <a:noFill/>
                    </a:rPr>
                    <a:t> </a:t>
                  </a:r>
                </a:p>
              </p:txBody>
            </p:sp>
          </mc:Fallback>
        </mc:AlternateContent>
      </p:grpSp>
      <p:grpSp>
        <p:nvGrpSpPr>
          <p:cNvPr id="11" name="グループ化 10">
            <a:extLst>
              <a:ext uri="{FF2B5EF4-FFF2-40B4-BE49-F238E27FC236}">
                <a16:creationId xmlns:a16="http://schemas.microsoft.com/office/drawing/2014/main" id="{78B37C2B-655A-4B90-8C07-933EE75DD2A9}"/>
              </a:ext>
            </a:extLst>
          </p:cNvPr>
          <p:cNvGrpSpPr/>
          <p:nvPr/>
        </p:nvGrpSpPr>
        <p:grpSpPr>
          <a:xfrm>
            <a:off x="4068618" y="1831051"/>
            <a:ext cx="1363985" cy="1171979"/>
            <a:chOff x="4068618" y="1831051"/>
            <a:chExt cx="1363985" cy="1171979"/>
          </a:xfrm>
        </p:grpSpPr>
        <mc:AlternateContent xmlns:mc="http://schemas.openxmlformats.org/markup-compatibility/2006" xmlns:a14="http://schemas.microsoft.com/office/drawing/2010/main">
          <mc:Choice Requires="a14">
            <p:sp>
              <p:nvSpPr>
                <p:cNvPr id="316" name="矩形 315">
                  <a:extLst>
                    <a:ext uri="{FF2B5EF4-FFF2-40B4-BE49-F238E27FC236}">
                      <a16:creationId xmlns:a16="http://schemas.microsoft.com/office/drawing/2014/main" id="{413042BF-F509-470D-AED7-DEC7FBD21ED1}"/>
                    </a:ext>
                  </a:extLst>
                </p:cNvPr>
                <p:cNvSpPr/>
                <p:nvPr/>
              </p:nvSpPr>
              <p:spPr>
                <a:xfrm>
                  <a:off x="4068618" y="2473962"/>
                  <a:ext cx="440312"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16" name="矩形 315">
                  <a:extLst>
                    <a:ext uri="{FF2B5EF4-FFF2-40B4-BE49-F238E27FC236}">
                      <a16:creationId xmlns:a16="http://schemas.microsoft.com/office/drawing/2014/main" id="{413042BF-F509-470D-AED7-DEC7FBD21ED1}"/>
                    </a:ext>
                  </a:extLst>
                </p:cNvPr>
                <p:cNvSpPr>
                  <a:spLocks noRot="1" noChangeAspect="1" noMove="1" noResize="1" noEditPoints="1" noAdjustHandles="1" noChangeArrowheads="1" noChangeShapeType="1" noTextEdit="1"/>
                </p:cNvSpPr>
                <p:nvPr/>
              </p:nvSpPr>
              <p:spPr>
                <a:xfrm>
                  <a:off x="4068618" y="2473962"/>
                  <a:ext cx="440312" cy="338554"/>
                </a:xfrm>
                <a:prstGeom prst="rect">
                  <a:avLst/>
                </a:prstGeom>
                <a:blipFill>
                  <a:blip r:embed="rId31"/>
                  <a:stretch>
                    <a:fillRect b="-3636"/>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DDB559AE-4B13-4320-A244-B32E0CF1FD64}"/>
                </a:ext>
              </a:extLst>
            </p:cNvPr>
            <p:cNvGrpSpPr/>
            <p:nvPr/>
          </p:nvGrpSpPr>
          <p:grpSpPr>
            <a:xfrm>
              <a:off x="4375387" y="1831051"/>
              <a:ext cx="1057216" cy="1171979"/>
              <a:chOff x="4375387" y="1831051"/>
              <a:chExt cx="1057216" cy="1171979"/>
            </a:xfrm>
          </p:grpSpPr>
          <p:grpSp>
            <p:nvGrpSpPr>
              <p:cNvPr id="315" name="组合 314">
                <a:extLst>
                  <a:ext uri="{FF2B5EF4-FFF2-40B4-BE49-F238E27FC236}">
                    <a16:creationId xmlns:a16="http://schemas.microsoft.com/office/drawing/2014/main" id="{C755A28A-964C-470D-8C3D-43E0E4EE4DD7}"/>
                  </a:ext>
                </a:extLst>
              </p:cNvPr>
              <p:cNvGrpSpPr/>
              <p:nvPr/>
            </p:nvGrpSpPr>
            <p:grpSpPr>
              <a:xfrm>
                <a:off x="4445809" y="2579556"/>
                <a:ext cx="916374" cy="190045"/>
                <a:chOff x="4146698" y="2062714"/>
                <a:chExt cx="1020725" cy="213246"/>
              </a:xfrm>
            </p:grpSpPr>
            <p:sp>
              <p:nvSpPr>
                <p:cNvPr id="517" name="矩形 516">
                  <a:extLst>
                    <a:ext uri="{FF2B5EF4-FFF2-40B4-BE49-F238E27FC236}">
                      <a16:creationId xmlns:a16="http://schemas.microsoft.com/office/drawing/2014/main" id="{CEFBB233-66A6-4437-B6A3-F70A9675106E}"/>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8" name="矩形 517">
                  <a:extLst>
                    <a:ext uri="{FF2B5EF4-FFF2-40B4-BE49-F238E27FC236}">
                      <a16:creationId xmlns:a16="http://schemas.microsoft.com/office/drawing/2014/main" id="{B8865192-4C9A-437C-A668-997601C6D4F6}"/>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9" name="矩形 518">
                  <a:extLst>
                    <a:ext uri="{FF2B5EF4-FFF2-40B4-BE49-F238E27FC236}">
                      <a16:creationId xmlns:a16="http://schemas.microsoft.com/office/drawing/2014/main" id="{205F9439-D1D5-4188-85A2-6BBDB718295C}"/>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0" name="矩形 519">
                  <a:extLst>
                    <a:ext uri="{FF2B5EF4-FFF2-40B4-BE49-F238E27FC236}">
                      <a16:creationId xmlns:a16="http://schemas.microsoft.com/office/drawing/2014/main" id="{D3E9B843-3A5E-4187-87CB-23712DAAC2C9}"/>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1" name="矩形 520">
                  <a:extLst>
                    <a:ext uri="{FF2B5EF4-FFF2-40B4-BE49-F238E27FC236}">
                      <a16:creationId xmlns:a16="http://schemas.microsoft.com/office/drawing/2014/main" id="{65D149A6-F974-4E59-B450-12E1D54702EA}"/>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2" name="矩形 521">
                  <a:extLst>
                    <a:ext uri="{FF2B5EF4-FFF2-40B4-BE49-F238E27FC236}">
                      <a16:creationId xmlns:a16="http://schemas.microsoft.com/office/drawing/2014/main" id="{B049C9C2-D757-42BC-9A5F-3EAC56807E2E}"/>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3" name="矩形 522">
                  <a:extLst>
                    <a:ext uri="{FF2B5EF4-FFF2-40B4-BE49-F238E27FC236}">
                      <a16:creationId xmlns:a16="http://schemas.microsoft.com/office/drawing/2014/main" id="{2E4DB9FE-284A-4A88-A83E-A37B27AF69CF}"/>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4" name="矩形 523">
                  <a:extLst>
                    <a:ext uri="{FF2B5EF4-FFF2-40B4-BE49-F238E27FC236}">
                      <a16:creationId xmlns:a16="http://schemas.microsoft.com/office/drawing/2014/main" id="{E13EA110-8C67-468C-8739-4CDDCAFA6975}"/>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5" name="矩形 524">
                  <a:extLst>
                    <a:ext uri="{FF2B5EF4-FFF2-40B4-BE49-F238E27FC236}">
                      <a16:creationId xmlns:a16="http://schemas.microsoft.com/office/drawing/2014/main" id="{9D990A36-A3CC-486F-87A0-80C2312F879D}"/>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6" name="矩形 525">
                  <a:extLst>
                    <a:ext uri="{FF2B5EF4-FFF2-40B4-BE49-F238E27FC236}">
                      <a16:creationId xmlns:a16="http://schemas.microsoft.com/office/drawing/2014/main" id="{E4043729-8C78-4EC6-9A1A-3964D731458C}"/>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17" name="文本框 316">
                <a:extLst>
                  <a:ext uri="{FF2B5EF4-FFF2-40B4-BE49-F238E27FC236}">
                    <a16:creationId xmlns:a16="http://schemas.microsoft.com/office/drawing/2014/main" id="{C2976C2C-9BBF-43D0-9ED6-5856DB7BD896}"/>
                  </a:ext>
                </a:extLst>
              </p:cNvPr>
              <p:cNvSpPr txBox="1"/>
              <p:nvPr/>
            </p:nvSpPr>
            <p:spPr>
              <a:xfrm>
                <a:off x="4760205" y="2193970"/>
                <a:ext cx="2359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I</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318" name="直接箭头连接符 317">
                <a:extLst>
                  <a:ext uri="{FF2B5EF4-FFF2-40B4-BE49-F238E27FC236}">
                    <a16:creationId xmlns:a16="http://schemas.microsoft.com/office/drawing/2014/main" id="{EF84DEF7-B398-425D-AFFA-42DE28846997}"/>
                  </a:ext>
                </a:extLst>
              </p:cNvPr>
              <p:cNvCxnSpPr>
                <a:cxnSpLocks/>
              </p:cNvCxnSpPr>
              <p:nvPr/>
            </p:nvCxnSpPr>
            <p:spPr>
              <a:xfrm flipH="1" flipV="1">
                <a:off x="4903995" y="2800339"/>
                <a:ext cx="1" cy="202691"/>
              </a:xfrm>
              <a:prstGeom prst="straightConnector1">
                <a:avLst/>
              </a:prstGeom>
              <a:noFill/>
              <a:ln w="6350" cap="flat" cmpd="sng" algn="ctr">
                <a:solidFill>
                  <a:srgbClr val="4472C4"/>
                </a:solidFill>
                <a:prstDash val="solid"/>
                <a:miter lim="800000"/>
                <a:tailEnd type="triangle"/>
              </a:ln>
              <a:effectLst/>
            </p:spPr>
          </p:cxnSp>
          <p:sp>
            <p:nvSpPr>
              <p:cNvPr id="319" name="矩形 318">
                <a:extLst>
                  <a:ext uri="{FF2B5EF4-FFF2-40B4-BE49-F238E27FC236}">
                    <a16:creationId xmlns:a16="http://schemas.microsoft.com/office/drawing/2014/main" id="{F94AD566-7159-455B-8488-AD73F305AB68}"/>
                  </a:ext>
                </a:extLst>
              </p:cNvPr>
              <p:cNvSpPr/>
              <p:nvPr/>
            </p:nvSpPr>
            <p:spPr>
              <a:xfrm>
                <a:off x="4375387" y="1831051"/>
                <a:ext cx="1057216" cy="28012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320" name="组合 319">
            <a:extLst>
              <a:ext uri="{FF2B5EF4-FFF2-40B4-BE49-F238E27FC236}">
                <a16:creationId xmlns:a16="http://schemas.microsoft.com/office/drawing/2014/main" id="{078EE318-7DE0-4291-8312-40FC7D41A78C}"/>
              </a:ext>
            </a:extLst>
          </p:cNvPr>
          <p:cNvGrpSpPr/>
          <p:nvPr/>
        </p:nvGrpSpPr>
        <p:grpSpPr>
          <a:xfrm>
            <a:off x="4903998" y="3326639"/>
            <a:ext cx="2269945" cy="391379"/>
            <a:chOff x="5026484" y="2877518"/>
            <a:chExt cx="2528431" cy="439159"/>
          </a:xfrm>
        </p:grpSpPr>
        <p:cxnSp>
          <p:nvCxnSpPr>
            <p:cNvPr id="515" name="直接箭头连接符 514">
              <a:extLst>
                <a:ext uri="{FF2B5EF4-FFF2-40B4-BE49-F238E27FC236}">
                  <a16:creationId xmlns:a16="http://schemas.microsoft.com/office/drawing/2014/main" id="{E82C5A05-46C9-42EC-AA3E-39BDFD9BAFD5}"/>
                </a:ext>
              </a:extLst>
            </p:cNvPr>
            <p:cNvCxnSpPr>
              <a:stCxn id="311" idx="0"/>
            </p:cNvCxnSpPr>
            <p:nvPr/>
          </p:nvCxnSpPr>
          <p:spPr>
            <a:xfrm flipV="1">
              <a:off x="5026484" y="2878916"/>
              <a:ext cx="0" cy="437761"/>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516" name="矩形 515">
                  <a:extLst>
                    <a:ext uri="{FF2B5EF4-FFF2-40B4-BE49-F238E27FC236}">
                      <a16:creationId xmlns:a16="http://schemas.microsoft.com/office/drawing/2014/main" id="{58C8C6BF-1A74-45DD-8829-73498FC87FD3}"/>
                    </a:ext>
                  </a:extLst>
                </p:cNvPr>
                <p:cNvSpPr/>
                <p:nvPr/>
              </p:nvSpPr>
              <p:spPr>
                <a:xfrm>
                  <a:off x="5081367" y="2877518"/>
                  <a:ext cx="2473548" cy="379885"/>
                </a:xfrm>
                <a:prstGeom prst="rect">
                  <a:avLst/>
                </a:prstGeom>
              </p:spPr>
              <p:txBody>
                <a:bodyPr wrap="none">
                  <a:spAutoFit/>
                </a:bodyPr>
                <a:lstStyle/>
                <a:p>
                  <a:pPr lvl="0">
                    <a:defRPr/>
                  </a:pPr>
                  <a14:m>
                    <m:oMath xmlns:m="http://schemas.openxmlformats.org/officeDocument/2006/math">
                      <m:sSub>
                        <m:sSubPr>
                          <m:ctrlPr>
                            <a:rPr lang="en-US" altLang="zh-CN" sz="1600" i="1" kern="0">
                              <a:solidFill>
                                <a:prstClr val="black"/>
                              </a:solidFill>
                              <a:latin typeface="Cambria Math" panose="02040503050406030204" pitchFamily="18" charset="0"/>
                            </a:rPr>
                          </m:ctrlPr>
                        </m:sSubPr>
                        <m:e>
                          <m:r>
                            <a:rPr lang="en-US" altLang="zh-CN" sz="1600" i="1" kern="0">
                              <a:solidFill>
                                <a:prstClr val="black"/>
                              </a:solidFill>
                              <a:latin typeface="Cambria Math" panose="02040503050406030204" pitchFamily="18" charset="0"/>
                            </a:rPr>
                            <m:t>𝑜</m:t>
                          </m:r>
                        </m:e>
                        <m:sub>
                          <m:r>
                            <a:rPr lang="en-US" altLang="zh-CN" sz="1600" i="1" kern="0">
                              <a:solidFill>
                                <a:prstClr val="black"/>
                              </a:solidFill>
                              <a:latin typeface="Cambria Math" panose="02040503050406030204" pitchFamily="18" charset="0"/>
                            </a:rPr>
                            <m:t>1</m:t>
                          </m:r>
                        </m:sub>
                      </m:sSub>
                    </m:oMath>
                  </a14:m>
                  <a:r>
                    <a:rPr lang="en-US" altLang="zh-CN" sz="1600" kern="0" dirty="0">
                      <a:solidFill>
                        <a:prstClr val="black"/>
                      </a:solidFill>
                    </a:rPr>
                    <a:t>=</a:t>
                  </a:r>
                  <a:r>
                    <a:rPr lang="en-US" altLang="zh-CN" sz="1600" kern="0" dirty="0" err="1">
                      <a:solidFill>
                        <a:prstClr val="black"/>
                      </a:solidFill>
                    </a:rPr>
                    <a:t>softmax</a:t>
                  </a:r>
                  <a:r>
                    <a:rPr lang="en-US" altLang="zh-CN" sz="1600" kern="0" dirty="0">
                      <a:solidFill>
                        <a:prstClr val="black"/>
                      </a:solidFill>
                    </a:rPr>
                    <a:t>(</a:t>
                  </a:r>
                  <a14:m>
                    <m:oMath xmlns:m="http://schemas.openxmlformats.org/officeDocument/2006/math">
                      <m:sSub>
                        <m:sSubPr>
                          <m:ctrlPr>
                            <a:rPr lang="en-US" altLang="zh-CN" sz="1600" i="1" kern="0">
                              <a:latin typeface="Cambria Math" panose="02040503050406030204" pitchFamily="18" charset="0"/>
                            </a:rPr>
                          </m:ctrlPr>
                        </m:sSubPr>
                        <m:e>
                          <m:r>
                            <a:rPr lang="en-US" altLang="zh-CN" sz="1600" i="1" kern="0">
                              <a:latin typeface="Cambria Math" panose="02040503050406030204" pitchFamily="18" charset="0"/>
                            </a:rPr>
                            <m:t>𝑊</m:t>
                          </m:r>
                        </m:e>
                        <m:sub>
                          <m:r>
                            <a:rPr lang="en-US" altLang="zh-CN" sz="1600" i="1" kern="0">
                              <a:latin typeface="Cambria Math" panose="02040503050406030204" pitchFamily="18" charset="0"/>
                            </a:rPr>
                            <m:t>𝑜</m:t>
                          </m:r>
                        </m:sub>
                      </m:sSub>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𝑧</m:t>
                              </m:r>
                            </m:e>
                          </m:acc>
                        </m:e>
                        <m:sub>
                          <m:r>
                            <a:rPr lang="en-US" altLang="zh-CN" sz="1600" i="1">
                              <a:latin typeface="Cambria Math" panose="02040503050406030204" pitchFamily="18" charset="0"/>
                            </a:rPr>
                            <m:t>1</m:t>
                          </m:r>
                        </m:sub>
                      </m:sSub>
                      <m:r>
                        <a:rPr lang="en-US" altLang="zh-CN" sz="1600" kern="0">
                          <a:solidFill>
                            <a:prstClr val="black"/>
                          </a:solidFill>
                          <a:latin typeface="Cambria Math" panose="02040503050406030204" pitchFamily="18" charset="0"/>
                        </a:rPr>
                        <m:t>+</m:t>
                      </m:r>
                    </m:oMath>
                  </a14:m>
                  <a:r>
                    <a:rPr lang="en-US" altLang="zh-CN" sz="1600" kern="0" dirty="0">
                      <a:solidFill>
                        <a:prstClr val="black"/>
                      </a:solidFill>
                    </a:rPr>
                    <a:t> </a:t>
                  </a:r>
                  <a14:m>
                    <m:oMath xmlns:m="http://schemas.openxmlformats.org/officeDocument/2006/math">
                      <m:sSub>
                        <m:sSubPr>
                          <m:ctrlPr>
                            <a:rPr lang="en-US" altLang="zh-CN" sz="1600" i="1" kern="0">
                              <a:solidFill>
                                <a:prstClr val="black"/>
                              </a:solidFill>
                              <a:latin typeface="Cambria Math" panose="02040503050406030204" pitchFamily="18" charset="0"/>
                            </a:rPr>
                          </m:ctrlPr>
                        </m:sSubPr>
                        <m:e>
                          <m:r>
                            <a:rPr lang="en-US" altLang="zh-CN" sz="1600" i="1" kern="0">
                              <a:solidFill>
                                <a:prstClr val="black"/>
                              </a:solidFill>
                              <a:latin typeface="Cambria Math" panose="02040503050406030204" pitchFamily="18" charset="0"/>
                            </a:rPr>
                            <m:t>𝑏</m:t>
                          </m:r>
                        </m:e>
                        <m:sub>
                          <m:r>
                            <a:rPr lang="en-US" altLang="zh-CN" sz="1600" i="1" kern="0">
                              <a:solidFill>
                                <a:prstClr val="black"/>
                              </a:solidFill>
                              <a:latin typeface="Cambria Math" panose="02040503050406030204" pitchFamily="18" charset="0"/>
                            </a:rPr>
                            <m:t>𝑜</m:t>
                          </m:r>
                        </m:sub>
                      </m:sSub>
                    </m:oMath>
                  </a14:m>
                  <a:r>
                    <a:rPr lang="en-US" altLang="zh-CN" sz="1600" kern="0" dirty="0">
                      <a:solidFill>
                        <a:prstClr val="black"/>
                      </a:solidFill>
                    </a:rPr>
                    <a:t>)</a:t>
                  </a:r>
                  <a:endParaRPr lang="zh-CN" altLang="en-US" sz="1600" kern="0" dirty="0">
                    <a:solidFill>
                      <a:prstClr val="black"/>
                    </a:solidFill>
                  </a:endParaRPr>
                </a:p>
              </p:txBody>
            </p:sp>
          </mc:Choice>
          <mc:Fallback xmlns="">
            <p:sp>
              <p:nvSpPr>
                <p:cNvPr id="516" name="矩形 515">
                  <a:extLst>
                    <a:ext uri="{FF2B5EF4-FFF2-40B4-BE49-F238E27FC236}">
                      <a16:creationId xmlns:a16="http://schemas.microsoft.com/office/drawing/2014/main" id="{58C8C6BF-1A74-45DD-8829-73498FC87FD3}"/>
                    </a:ext>
                  </a:extLst>
                </p:cNvPr>
                <p:cNvSpPr>
                  <a:spLocks noRot="1" noChangeAspect="1" noMove="1" noResize="1" noEditPoints="1" noAdjustHandles="1" noChangeArrowheads="1" noChangeShapeType="1" noTextEdit="1"/>
                </p:cNvSpPr>
                <p:nvPr/>
              </p:nvSpPr>
              <p:spPr>
                <a:xfrm>
                  <a:off x="5081367" y="2877518"/>
                  <a:ext cx="2473548" cy="379885"/>
                </a:xfrm>
                <a:prstGeom prst="rect">
                  <a:avLst/>
                </a:prstGeom>
                <a:blipFill>
                  <a:blip r:embed="rId32"/>
                  <a:stretch>
                    <a:fillRect t="-5455" r="-275" b="-23636"/>
                  </a:stretch>
                </a:blipFill>
              </p:spPr>
              <p:txBody>
                <a:bodyPr/>
                <a:lstStyle/>
                <a:p>
                  <a:r>
                    <a:rPr lang="en-US">
                      <a:noFill/>
                    </a:rPr>
                    <a:t> </a:t>
                  </a:r>
                </a:p>
              </p:txBody>
            </p:sp>
          </mc:Fallback>
        </mc:AlternateContent>
      </p:grpSp>
      <p:grpSp>
        <p:nvGrpSpPr>
          <p:cNvPr id="321" name="组合 320">
            <a:extLst>
              <a:ext uri="{FF2B5EF4-FFF2-40B4-BE49-F238E27FC236}">
                <a16:creationId xmlns:a16="http://schemas.microsoft.com/office/drawing/2014/main" id="{5E283DFA-E372-468B-AF48-F1E4B01FB439}"/>
              </a:ext>
            </a:extLst>
          </p:cNvPr>
          <p:cNvGrpSpPr/>
          <p:nvPr/>
        </p:nvGrpSpPr>
        <p:grpSpPr>
          <a:xfrm>
            <a:off x="4076463" y="4476671"/>
            <a:ext cx="1292204" cy="338555"/>
            <a:chOff x="4104715" y="4167947"/>
            <a:chExt cx="1439352" cy="379886"/>
          </a:xfrm>
        </p:grpSpPr>
        <p:grpSp>
          <p:nvGrpSpPr>
            <p:cNvPr id="503" name="组合 502">
              <a:extLst>
                <a:ext uri="{FF2B5EF4-FFF2-40B4-BE49-F238E27FC236}">
                  <a16:creationId xmlns:a16="http://schemas.microsoft.com/office/drawing/2014/main" id="{48C49124-6F1C-439E-A1BA-ADD772740EB8}"/>
                </a:ext>
              </a:extLst>
            </p:cNvPr>
            <p:cNvGrpSpPr/>
            <p:nvPr/>
          </p:nvGrpSpPr>
          <p:grpSpPr>
            <a:xfrm>
              <a:off x="4523342" y="4250004"/>
              <a:ext cx="1020725" cy="213246"/>
              <a:chOff x="4146698" y="2062714"/>
              <a:chExt cx="1020725" cy="213246"/>
            </a:xfrm>
          </p:grpSpPr>
          <p:sp>
            <p:nvSpPr>
              <p:cNvPr id="505" name="矩形 504">
                <a:extLst>
                  <a:ext uri="{FF2B5EF4-FFF2-40B4-BE49-F238E27FC236}">
                    <a16:creationId xmlns:a16="http://schemas.microsoft.com/office/drawing/2014/main" id="{F13874D7-8C2A-4E2B-96AA-DC6F9AC5998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6" name="矩形 505">
                <a:extLst>
                  <a:ext uri="{FF2B5EF4-FFF2-40B4-BE49-F238E27FC236}">
                    <a16:creationId xmlns:a16="http://schemas.microsoft.com/office/drawing/2014/main" id="{96289994-F904-454D-8251-454F4873EA1A}"/>
                  </a:ext>
                </a:extLst>
              </p:cNvPr>
              <p:cNvSpPr/>
              <p:nvPr/>
            </p:nvSpPr>
            <p:spPr>
              <a:xfrm>
                <a:off x="4250215" y="2062714"/>
                <a:ext cx="103517" cy="212651"/>
              </a:xfrm>
              <a:prstGeom prst="rect">
                <a:avLst/>
              </a:prstGeom>
              <a:solidFill>
                <a:srgbClr val="ED7D31">
                  <a:lumMod val="60000"/>
                  <a:lumOff val="4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7" name="矩形 506">
                <a:extLst>
                  <a:ext uri="{FF2B5EF4-FFF2-40B4-BE49-F238E27FC236}">
                    <a16:creationId xmlns:a16="http://schemas.microsoft.com/office/drawing/2014/main" id="{DCB303FB-659A-475B-88FC-0F6C6C7D75E7}"/>
                  </a:ext>
                </a:extLst>
              </p:cNvPr>
              <p:cNvSpPr/>
              <p:nvPr/>
            </p:nvSpPr>
            <p:spPr>
              <a:xfrm>
                <a:off x="4146698" y="2062715"/>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8" name="矩形 507">
                <a:extLst>
                  <a:ext uri="{FF2B5EF4-FFF2-40B4-BE49-F238E27FC236}">
                    <a16:creationId xmlns:a16="http://schemas.microsoft.com/office/drawing/2014/main" id="{EAC1F7CF-A687-4870-82D7-7A82D2B98D69}"/>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矩形 508">
                <a:extLst>
                  <a:ext uri="{FF2B5EF4-FFF2-40B4-BE49-F238E27FC236}">
                    <a16:creationId xmlns:a16="http://schemas.microsoft.com/office/drawing/2014/main" id="{5E13A472-E60B-423D-8E1B-6D95E3E246A3}"/>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矩形 509">
                <a:extLst>
                  <a:ext uri="{FF2B5EF4-FFF2-40B4-BE49-F238E27FC236}">
                    <a16:creationId xmlns:a16="http://schemas.microsoft.com/office/drawing/2014/main" id="{7120B325-41FA-45A7-9476-D1A83FA37118}"/>
                  </a:ext>
                </a:extLst>
              </p:cNvPr>
              <p:cNvSpPr/>
              <p:nvPr/>
            </p:nvSpPr>
            <p:spPr>
              <a:xfrm>
                <a:off x="4560766" y="2063309"/>
                <a:ext cx="103517" cy="212651"/>
              </a:xfrm>
              <a:prstGeom prst="rect">
                <a:avLst/>
              </a:prstGeom>
              <a:solidFill>
                <a:srgbClr val="ED7D31">
                  <a:lumMod val="40000"/>
                  <a:lumOff val="6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1" name="矩形 510">
                <a:extLst>
                  <a:ext uri="{FF2B5EF4-FFF2-40B4-BE49-F238E27FC236}">
                    <a16:creationId xmlns:a16="http://schemas.microsoft.com/office/drawing/2014/main" id="{21A88491-28AE-4B75-B248-A874DEE39CB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2" name="矩形 511">
                <a:extLst>
                  <a:ext uri="{FF2B5EF4-FFF2-40B4-BE49-F238E27FC236}">
                    <a16:creationId xmlns:a16="http://schemas.microsoft.com/office/drawing/2014/main" id="{CE855771-D30A-4687-9EDC-F72BB0235B5C}"/>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3" name="矩形 512">
                <a:extLst>
                  <a:ext uri="{FF2B5EF4-FFF2-40B4-BE49-F238E27FC236}">
                    <a16:creationId xmlns:a16="http://schemas.microsoft.com/office/drawing/2014/main" id="{2276B5C1-7052-4E6E-BFBB-FB5B00227715}"/>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4" name="矩形 513">
                <a:extLst>
                  <a:ext uri="{FF2B5EF4-FFF2-40B4-BE49-F238E27FC236}">
                    <a16:creationId xmlns:a16="http://schemas.microsoft.com/office/drawing/2014/main" id="{4265427D-B380-409F-A065-82BA4A70CFA0}"/>
                  </a:ext>
                </a:extLst>
              </p:cNvPr>
              <p:cNvSpPr/>
              <p:nvPr/>
            </p:nvSpPr>
            <p:spPr>
              <a:xfrm>
                <a:off x="4974834"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504" name="矩形 503">
                  <a:extLst>
                    <a:ext uri="{FF2B5EF4-FFF2-40B4-BE49-F238E27FC236}">
                      <a16:creationId xmlns:a16="http://schemas.microsoft.com/office/drawing/2014/main" id="{96F1001E-9182-4259-89BB-7F91BD9103F8}"/>
                    </a:ext>
                  </a:extLst>
                </p:cNvPr>
                <p:cNvSpPr/>
                <p:nvPr/>
              </p:nvSpPr>
              <p:spPr>
                <a:xfrm>
                  <a:off x="4104715" y="4167947"/>
                  <a:ext cx="487597" cy="379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504" name="矩形 503">
                  <a:extLst>
                    <a:ext uri="{FF2B5EF4-FFF2-40B4-BE49-F238E27FC236}">
                      <a16:creationId xmlns:a16="http://schemas.microsoft.com/office/drawing/2014/main" id="{96F1001E-9182-4259-89BB-7F91BD9103F8}"/>
                    </a:ext>
                  </a:extLst>
                </p:cNvPr>
                <p:cNvSpPr>
                  <a:spLocks noRot="1" noChangeAspect="1" noMove="1" noResize="1" noEditPoints="1" noAdjustHandles="1" noChangeArrowheads="1" noChangeShapeType="1" noTextEdit="1"/>
                </p:cNvSpPr>
                <p:nvPr/>
              </p:nvSpPr>
              <p:spPr>
                <a:xfrm>
                  <a:off x="4104715" y="4167947"/>
                  <a:ext cx="487597" cy="379886"/>
                </a:xfrm>
                <a:prstGeom prst="rect">
                  <a:avLst/>
                </a:prstGeom>
                <a:blipFill>
                  <a:blip r:embed="rId11"/>
                  <a:stretch>
                    <a:fillRect b="-3571"/>
                  </a:stretch>
                </a:blipFill>
              </p:spPr>
              <p:txBody>
                <a:bodyPr/>
                <a:lstStyle/>
                <a:p>
                  <a:r>
                    <a:rPr lang="zh-CN" altLang="en-US">
                      <a:noFill/>
                    </a:rPr>
                    <a:t> </a:t>
                  </a:r>
                </a:p>
              </p:txBody>
            </p:sp>
          </mc:Fallback>
        </mc:AlternateContent>
      </p:grpSp>
      <p:grpSp>
        <p:nvGrpSpPr>
          <p:cNvPr id="322" name="组合 321">
            <a:extLst>
              <a:ext uri="{FF2B5EF4-FFF2-40B4-BE49-F238E27FC236}">
                <a16:creationId xmlns:a16="http://schemas.microsoft.com/office/drawing/2014/main" id="{3AB57B5A-3DB3-4312-A823-55B7EF8FD5AA}"/>
              </a:ext>
            </a:extLst>
          </p:cNvPr>
          <p:cNvGrpSpPr/>
          <p:nvPr/>
        </p:nvGrpSpPr>
        <p:grpSpPr>
          <a:xfrm>
            <a:off x="4903995" y="4095067"/>
            <a:ext cx="2276576" cy="371941"/>
            <a:chOff x="5026481" y="3739757"/>
            <a:chExt cx="2535817" cy="417348"/>
          </a:xfrm>
        </p:grpSpPr>
        <p:cxnSp>
          <p:nvCxnSpPr>
            <p:cNvPr id="501" name="直接箭头连接符 500">
              <a:extLst>
                <a:ext uri="{FF2B5EF4-FFF2-40B4-BE49-F238E27FC236}">
                  <a16:creationId xmlns:a16="http://schemas.microsoft.com/office/drawing/2014/main" id="{CA5D6764-483E-482C-80B5-E021385863BC}"/>
                </a:ext>
              </a:extLst>
            </p:cNvPr>
            <p:cNvCxnSpPr>
              <a:cxnSpLocks/>
              <a:stCxn id="311" idx="2"/>
            </p:cNvCxnSpPr>
            <p:nvPr/>
          </p:nvCxnSpPr>
          <p:spPr>
            <a:xfrm flipH="1">
              <a:off x="5026481" y="3739757"/>
              <a:ext cx="3" cy="352906"/>
            </a:xfrm>
            <a:prstGeom prst="straightConnector1">
              <a:avLst/>
            </a:prstGeom>
            <a:noFill/>
            <a:ln w="6350" cap="flat" cmpd="sng" algn="ctr">
              <a:solidFill>
                <a:srgbClr val="ED7D31"/>
              </a:solidFill>
              <a:prstDash val="solid"/>
              <a:miter lim="800000"/>
              <a:tailEnd type="triangle"/>
            </a:ln>
            <a:effectLst/>
          </p:spPr>
        </p:cxnSp>
        <mc:AlternateContent xmlns:mc="http://schemas.openxmlformats.org/markup-compatibility/2006" xmlns:a14="http://schemas.microsoft.com/office/drawing/2010/main">
          <mc:Choice Requires="a14">
            <p:sp>
              <p:nvSpPr>
                <p:cNvPr id="502" name="矩形 501">
                  <a:extLst>
                    <a:ext uri="{FF2B5EF4-FFF2-40B4-BE49-F238E27FC236}">
                      <a16:creationId xmlns:a16="http://schemas.microsoft.com/office/drawing/2014/main" id="{4CAB40F0-CF98-4032-86E4-34373478DF1C}"/>
                    </a:ext>
                  </a:extLst>
                </p:cNvPr>
                <p:cNvSpPr/>
                <p:nvPr/>
              </p:nvSpPr>
              <p:spPr>
                <a:xfrm>
                  <a:off x="5077680" y="3755923"/>
                  <a:ext cx="2484618" cy="401182"/>
                </a:xfrm>
                <a:prstGeom prst="rect">
                  <a:avLst/>
                </a:prstGeom>
              </p:spPr>
              <p:txBody>
                <a:bodyPr wrap="none">
                  <a:spAutoFit/>
                </a:bodyPr>
                <a:lstStyle/>
                <a:p>
                  <a:pPr lvl="0">
                    <a:defRPr/>
                  </a:pPr>
                  <a14:m>
                    <m:oMath xmlns:m="http://schemas.openxmlformats.org/officeDocument/2006/math">
                      <m:sSub>
                        <m:sSubPr>
                          <m:ctrlPr>
                            <a:rPr lang="en-US" altLang="zh-CN" sz="1600" i="1" kern="0">
                              <a:solidFill>
                                <a:prstClr val="black"/>
                              </a:solidFill>
                              <a:latin typeface="Cambria Math" panose="02040503050406030204" pitchFamily="18" charset="0"/>
                            </a:rPr>
                          </m:ctrlPr>
                        </m:sSubPr>
                        <m:e>
                          <m:r>
                            <a:rPr lang="en-US" altLang="zh-CN" sz="1600" i="1" kern="0">
                              <a:solidFill>
                                <a:prstClr val="black"/>
                              </a:solidFill>
                              <a:latin typeface="Cambria Math" panose="02040503050406030204" pitchFamily="18" charset="0"/>
                            </a:rPr>
                            <m:t>𝑞</m:t>
                          </m:r>
                        </m:e>
                        <m:sub>
                          <m:r>
                            <a:rPr lang="en-US" altLang="zh-CN" sz="1600" i="1" kern="0">
                              <a:solidFill>
                                <a:prstClr val="black"/>
                              </a:solidFill>
                              <a:latin typeface="Cambria Math" panose="02040503050406030204" pitchFamily="18" charset="0"/>
                            </a:rPr>
                            <m:t>1</m:t>
                          </m:r>
                        </m:sub>
                      </m:sSub>
                    </m:oMath>
                  </a14:m>
                  <a:r>
                    <a:rPr lang="en-US" altLang="zh-CN" sz="1600" kern="0" dirty="0">
                      <a:solidFill>
                        <a:prstClr val="black"/>
                      </a:solidFill>
                    </a:rPr>
                    <a:t>=</a:t>
                  </a:r>
                  <a:r>
                    <a:rPr lang="en-US" altLang="zh-CN" sz="1600" kern="0" dirty="0" err="1">
                      <a:solidFill>
                        <a:prstClr val="black"/>
                      </a:solidFill>
                    </a:rPr>
                    <a:t>softmax</a:t>
                  </a:r>
                  <a:r>
                    <a:rPr lang="en-US" altLang="zh-CN" sz="1600" kern="0" dirty="0">
                      <a:solidFill>
                        <a:prstClr val="black"/>
                      </a:solidFill>
                    </a:rPr>
                    <a:t>(</a:t>
                  </a:r>
                  <a14:m>
                    <m:oMath xmlns:m="http://schemas.openxmlformats.org/officeDocument/2006/math">
                      <m:sSub>
                        <m:sSubPr>
                          <m:ctrlPr>
                            <a:rPr lang="en-US" altLang="zh-CN" sz="1600" i="1" kern="0">
                              <a:latin typeface="Cambria Math" panose="02040503050406030204" pitchFamily="18" charset="0"/>
                            </a:rPr>
                          </m:ctrlPr>
                        </m:sSubPr>
                        <m:e>
                          <m:r>
                            <a:rPr lang="en-US" altLang="zh-CN" sz="1600" i="1" kern="0">
                              <a:latin typeface="Cambria Math" panose="02040503050406030204" pitchFamily="18" charset="0"/>
                            </a:rPr>
                            <m:t>𝑊</m:t>
                          </m:r>
                        </m:e>
                        <m:sub>
                          <m:r>
                            <a:rPr lang="en-US" altLang="zh-CN" sz="1600" i="1" kern="0">
                              <a:latin typeface="Cambria Math" panose="02040503050406030204" pitchFamily="18" charset="0"/>
                            </a:rPr>
                            <m:t>𝑞</m:t>
                          </m:r>
                        </m:sub>
                      </m:sSub>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𝑧</m:t>
                              </m:r>
                            </m:e>
                          </m:acc>
                        </m:e>
                        <m:sub>
                          <m:r>
                            <a:rPr lang="en-US" altLang="zh-CN" sz="1600" i="1">
                              <a:latin typeface="Cambria Math" panose="02040503050406030204" pitchFamily="18" charset="0"/>
                            </a:rPr>
                            <m:t>1</m:t>
                          </m:r>
                        </m:sub>
                      </m:sSub>
                      <m:r>
                        <a:rPr lang="en-US" altLang="zh-CN" sz="1600" kern="0">
                          <a:solidFill>
                            <a:prstClr val="black"/>
                          </a:solidFill>
                          <a:latin typeface="Cambria Math" panose="02040503050406030204" pitchFamily="18" charset="0"/>
                        </a:rPr>
                        <m:t>+</m:t>
                      </m:r>
                    </m:oMath>
                  </a14:m>
                  <a:r>
                    <a:rPr lang="en-US" altLang="zh-CN" sz="1600" kern="0" dirty="0">
                      <a:solidFill>
                        <a:prstClr val="black"/>
                      </a:solidFill>
                    </a:rPr>
                    <a:t> </a:t>
                  </a:r>
                  <a14:m>
                    <m:oMath xmlns:m="http://schemas.openxmlformats.org/officeDocument/2006/math">
                      <m:sSub>
                        <m:sSubPr>
                          <m:ctrlPr>
                            <a:rPr lang="en-US" altLang="zh-CN" sz="1600" i="1" kern="0">
                              <a:solidFill>
                                <a:prstClr val="black"/>
                              </a:solidFill>
                              <a:latin typeface="Cambria Math" panose="02040503050406030204" pitchFamily="18" charset="0"/>
                            </a:rPr>
                          </m:ctrlPr>
                        </m:sSubPr>
                        <m:e>
                          <m:r>
                            <a:rPr lang="en-US" altLang="zh-CN" sz="1600" i="1" kern="0">
                              <a:solidFill>
                                <a:prstClr val="black"/>
                              </a:solidFill>
                              <a:latin typeface="Cambria Math" panose="02040503050406030204" pitchFamily="18" charset="0"/>
                            </a:rPr>
                            <m:t>𝑏</m:t>
                          </m:r>
                        </m:e>
                        <m:sub>
                          <m:r>
                            <a:rPr lang="en-US" altLang="zh-CN" sz="1600" i="1" kern="0">
                              <a:solidFill>
                                <a:prstClr val="black"/>
                              </a:solidFill>
                              <a:latin typeface="Cambria Math" panose="02040503050406030204" pitchFamily="18" charset="0"/>
                            </a:rPr>
                            <m:t>𝑞</m:t>
                          </m:r>
                        </m:sub>
                      </m:sSub>
                    </m:oMath>
                  </a14:m>
                  <a:r>
                    <a:rPr lang="en-US" altLang="zh-CN" sz="1600" kern="0" dirty="0">
                      <a:solidFill>
                        <a:prstClr val="black"/>
                      </a:solidFill>
                    </a:rPr>
                    <a:t>)</a:t>
                  </a:r>
                  <a:endParaRPr lang="zh-CN" altLang="en-US" sz="1600" kern="0" dirty="0">
                    <a:solidFill>
                      <a:prstClr val="black"/>
                    </a:solidFill>
                  </a:endParaRPr>
                </a:p>
              </p:txBody>
            </p:sp>
          </mc:Choice>
          <mc:Fallback xmlns="">
            <p:sp>
              <p:nvSpPr>
                <p:cNvPr id="502" name="矩形 501">
                  <a:extLst>
                    <a:ext uri="{FF2B5EF4-FFF2-40B4-BE49-F238E27FC236}">
                      <a16:creationId xmlns:a16="http://schemas.microsoft.com/office/drawing/2014/main" id="{4CAB40F0-CF98-4032-86E4-34373478DF1C}"/>
                    </a:ext>
                  </a:extLst>
                </p:cNvPr>
                <p:cNvSpPr>
                  <a:spLocks noRot="1" noChangeAspect="1" noMove="1" noResize="1" noEditPoints="1" noAdjustHandles="1" noChangeArrowheads="1" noChangeShapeType="1" noTextEdit="1"/>
                </p:cNvSpPr>
                <p:nvPr/>
              </p:nvSpPr>
              <p:spPr>
                <a:xfrm>
                  <a:off x="5077680" y="3755923"/>
                  <a:ext cx="2484618" cy="401182"/>
                </a:xfrm>
                <a:prstGeom prst="rect">
                  <a:avLst/>
                </a:prstGeom>
                <a:blipFill>
                  <a:blip r:embed="rId33"/>
                  <a:stretch>
                    <a:fillRect t="-3390" r="-820" b="-16949"/>
                  </a:stretch>
                </a:blipFill>
              </p:spPr>
              <p:txBody>
                <a:bodyPr/>
                <a:lstStyle/>
                <a:p>
                  <a:r>
                    <a:rPr lang="en-US">
                      <a:noFill/>
                    </a:rPr>
                    <a:t> </a:t>
                  </a:r>
                </a:p>
              </p:txBody>
            </p:sp>
          </mc:Fallback>
        </mc:AlternateContent>
      </p:grpSp>
      <p:grpSp>
        <p:nvGrpSpPr>
          <p:cNvPr id="2" name="グループ化 1">
            <a:extLst>
              <a:ext uri="{FF2B5EF4-FFF2-40B4-BE49-F238E27FC236}">
                <a16:creationId xmlns:a16="http://schemas.microsoft.com/office/drawing/2014/main" id="{D8FDB5C5-1EDB-4414-8CB3-CDBD6D889E8D}"/>
              </a:ext>
            </a:extLst>
          </p:cNvPr>
          <p:cNvGrpSpPr/>
          <p:nvPr/>
        </p:nvGrpSpPr>
        <p:grpSpPr>
          <a:xfrm>
            <a:off x="540155" y="4425466"/>
            <a:ext cx="2919255" cy="1849071"/>
            <a:chOff x="540155" y="4425466"/>
            <a:chExt cx="2919255" cy="1849071"/>
          </a:xfrm>
        </p:grpSpPr>
        <p:sp>
          <p:nvSpPr>
            <p:cNvPr id="297" name="矩形 296">
              <a:extLst>
                <a:ext uri="{FF2B5EF4-FFF2-40B4-BE49-F238E27FC236}">
                  <a16:creationId xmlns:a16="http://schemas.microsoft.com/office/drawing/2014/main" id="{B52C5CDD-3FE7-4447-9C13-EF14C71849F1}"/>
                </a:ext>
              </a:extLst>
            </p:cNvPr>
            <p:cNvSpPr/>
            <p:nvPr/>
          </p:nvSpPr>
          <p:spPr>
            <a:xfrm>
              <a:off x="540155" y="4425466"/>
              <a:ext cx="2919255" cy="1849071"/>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98" name="文本框 297">
                  <a:extLst>
                    <a:ext uri="{FF2B5EF4-FFF2-40B4-BE49-F238E27FC236}">
                      <a16:creationId xmlns:a16="http://schemas.microsoft.com/office/drawing/2014/main" id="{6FF6E6F0-F1EF-4CF4-A120-527820196A6C}"/>
                    </a:ext>
                  </a:extLst>
                </p:cNvPr>
                <p:cNvSpPr txBox="1"/>
                <p:nvPr/>
              </p:nvSpPr>
              <p:spPr>
                <a:xfrm>
                  <a:off x="616151" y="4676005"/>
                  <a:ext cx="549894" cy="1109856"/>
                </a:xfrm>
                <a:prstGeom prst="rect">
                  <a:avLst/>
                </a:prstGeom>
                <a:noFill/>
              </p:spPr>
              <p:txBody>
                <a:bodyPr vert="horz"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l-GR" altLang="zh-CN" sz="16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Χ</m:t>
                        </m:r>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e>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Sub>
                              </m:e>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3</m:t>
                                          </m:r>
                                        </m:sub>
                                      </m:sSub>
                                    </m:e>
                                  </m:m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e>
                                        </m:mr>
                                        <m:mr>
                                          <m:e>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e>
                                        </m:mr>
                                      </m:m>
                                    </m:e>
                                  </m:mr>
                                </m:m>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298" name="文本框 297">
                  <a:extLst>
                    <a:ext uri="{FF2B5EF4-FFF2-40B4-BE49-F238E27FC236}">
                      <a16:creationId xmlns:a16="http://schemas.microsoft.com/office/drawing/2014/main" id="{6FF6E6F0-F1EF-4CF4-A120-527820196A6C}"/>
                    </a:ext>
                  </a:extLst>
                </p:cNvPr>
                <p:cNvSpPr txBox="1">
                  <a:spLocks noRot="1" noChangeAspect="1" noMove="1" noResize="1" noEditPoints="1" noAdjustHandles="1" noChangeArrowheads="1" noChangeShapeType="1" noTextEdit="1"/>
                </p:cNvSpPr>
                <p:nvPr/>
              </p:nvSpPr>
              <p:spPr>
                <a:xfrm>
                  <a:off x="616151" y="4676005"/>
                  <a:ext cx="549894" cy="1109856"/>
                </a:xfrm>
                <a:prstGeom prst="rect">
                  <a:avLst/>
                </a:prstGeom>
                <a:blipFill>
                  <a:blip r:embed="rId34"/>
                  <a:stretch>
                    <a:fillRect/>
                  </a:stretch>
                </a:blipFill>
              </p:spPr>
              <p:txBody>
                <a:bodyPr/>
                <a:lstStyle/>
                <a:p>
                  <a:r>
                    <a:rPr lang="ja-JP" altLang="en-US">
                      <a:noFill/>
                    </a:rPr>
                    <a:t> </a:t>
                  </a:r>
                </a:p>
              </p:txBody>
            </p:sp>
          </mc:Fallback>
        </mc:AlternateContent>
        <p:grpSp>
          <p:nvGrpSpPr>
            <p:cNvPr id="299" name="组合 298">
              <a:extLst>
                <a:ext uri="{FF2B5EF4-FFF2-40B4-BE49-F238E27FC236}">
                  <a16:creationId xmlns:a16="http://schemas.microsoft.com/office/drawing/2014/main" id="{C2D610C6-37B2-4720-B867-EBDBA6540FA9}"/>
                </a:ext>
              </a:extLst>
            </p:cNvPr>
            <p:cNvGrpSpPr/>
            <p:nvPr/>
          </p:nvGrpSpPr>
          <p:grpSpPr>
            <a:xfrm>
              <a:off x="1285378" y="5592899"/>
              <a:ext cx="916374" cy="190045"/>
              <a:chOff x="4146698" y="2062714"/>
              <a:chExt cx="1020725" cy="213246"/>
            </a:xfrm>
          </p:grpSpPr>
          <p:sp>
            <p:nvSpPr>
              <p:cNvPr id="571" name="矩形 570">
                <a:extLst>
                  <a:ext uri="{FF2B5EF4-FFF2-40B4-BE49-F238E27FC236}">
                    <a16:creationId xmlns:a16="http://schemas.microsoft.com/office/drawing/2014/main" id="{464162B2-48BE-4FCE-B91D-E69D59C1FACF}"/>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72" name="矩形 571">
                <a:extLst>
                  <a:ext uri="{FF2B5EF4-FFF2-40B4-BE49-F238E27FC236}">
                    <a16:creationId xmlns:a16="http://schemas.microsoft.com/office/drawing/2014/main" id="{B4F924DB-8A84-414E-91CE-231E187C3E07}"/>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3" name="矩形 572">
                <a:extLst>
                  <a:ext uri="{FF2B5EF4-FFF2-40B4-BE49-F238E27FC236}">
                    <a16:creationId xmlns:a16="http://schemas.microsoft.com/office/drawing/2014/main" id="{A0210111-B340-45A1-A90B-37054BB46659}"/>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4" name="矩形 573">
                <a:extLst>
                  <a:ext uri="{FF2B5EF4-FFF2-40B4-BE49-F238E27FC236}">
                    <a16:creationId xmlns:a16="http://schemas.microsoft.com/office/drawing/2014/main" id="{A8876CDF-A44D-4CDA-A65E-0874ADDE435A}"/>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5" name="矩形 574">
                <a:extLst>
                  <a:ext uri="{FF2B5EF4-FFF2-40B4-BE49-F238E27FC236}">
                    <a16:creationId xmlns:a16="http://schemas.microsoft.com/office/drawing/2014/main" id="{D8C62BF0-75A9-4E82-A23D-47AB7CDC0846}"/>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6" name="矩形 575">
                <a:extLst>
                  <a:ext uri="{FF2B5EF4-FFF2-40B4-BE49-F238E27FC236}">
                    <a16:creationId xmlns:a16="http://schemas.microsoft.com/office/drawing/2014/main" id="{F2C2F40A-1F6F-40D7-844E-06B63FC55C35}"/>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7" name="矩形 576">
                <a:extLst>
                  <a:ext uri="{FF2B5EF4-FFF2-40B4-BE49-F238E27FC236}">
                    <a16:creationId xmlns:a16="http://schemas.microsoft.com/office/drawing/2014/main" id="{3C4C1BFA-0CB2-4576-83BD-3DFD013F4E01}"/>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8" name="矩形 577">
                <a:extLst>
                  <a:ext uri="{FF2B5EF4-FFF2-40B4-BE49-F238E27FC236}">
                    <a16:creationId xmlns:a16="http://schemas.microsoft.com/office/drawing/2014/main" id="{1E5EDEDB-E4A3-424B-9314-B3A339809230}"/>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79" name="矩形 578">
                <a:extLst>
                  <a:ext uri="{FF2B5EF4-FFF2-40B4-BE49-F238E27FC236}">
                    <a16:creationId xmlns:a16="http://schemas.microsoft.com/office/drawing/2014/main" id="{12457F4A-E25E-4A2A-808A-B02C74E771F9}"/>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0" name="矩形 579">
                <a:extLst>
                  <a:ext uri="{FF2B5EF4-FFF2-40B4-BE49-F238E27FC236}">
                    <a16:creationId xmlns:a16="http://schemas.microsoft.com/office/drawing/2014/main" id="{14B3BB73-F02A-4DDB-9596-9B8508045AE7}"/>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0" name="组合 299">
              <a:extLst>
                <a:ext uri="{FF2B5EF4-FFF2-40B4-BE49-F238E27FC236}">
                  <a16:creationId xmlns:a16="http://schemas.microsoft.com/office/drawing/2014/main" id="{A8ED81AE-FB13-4977-AFE2-89ACAC0FB5B6}"/>
                </a:ext>
              </a:extLst>
            </p:cNvPr>
            <p:cNvGrpSpPr/>
            <p:nvPr/>
          </p:nvGrpSpPr>
          <p:grpSpPr>
            <a:xfrm>
              <a:off x="1286033" y="4952683"/>
              <a:ext cx="916374" cy="190045"/>
              <a:chOff x="4146698" y="2062714"/>
              <a:chExt cx="1020725" cy="213246"/>
            </a:xfrm>
          </p:grpSpPr>
          <p:sp>
            <p:nvSpPr>
              <p:cNvPr id="561" name="矩形 560">
                <a:extLst>
                  <a:ext uri="{FF2B5EF4-FFF2-40B4-BE49-F238E27FC236}">
                    <a16:creationId xmlns:a16="http://schemas.microsoft.com/office/drawing/2014/main" id="{FA1C857E-2CF2-4A37-9662-81A3B93C535A}"/>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2" name="矩形 561">
                <a:extLst>
                  <a:ext uri="{FF2B5EF4-FFF2-40B4-BE49-F238E27FC236}">
                    <a16:creationId xmlns:a16="http://schemas.microsoft.com/office/drawing/2014/main" id="{2011D45F-D7E9-4D01-9FE6-9E59855A90D8}"/>
                  </a:ext>
                </a:extLst>
              </p:cNvPr>
              <p:cNvSpPr/>
              <p:nvPr/>
            </p:nvSpPr>
            <p:spPr>
              <a:xfrm>
                <a:off x="4250215"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3" name="矩形 562">
                <a:extLst>
                  <a:ext uri="{FF2B5EF4-FFF2-40B4-BE49-F238E27FC236}">
                    <a16:creationId xmlns:a16="http://schemas.microsoft.com/office/drawing/2014/main" id="{C3650D50-9315-49F3-AC43-CD3A35FD63D1}"/>
                  </a:ext>
                </a:extLst>
              </p:cNvPr>
              <p:cNvSpPr/>
              <p:nvPr/>
            </p:nvSpPr>
            <p:spPr>
              <a:xfrm>
                <a:off x="4146698" y="2062715"/>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4" name="矩形 563">
                <a:extLst>
                  <a:ext uri="{FF2B5EF4-FFF2-40B4-BE49-F238E27FC236}">
                    <a16:creationId xmlns:a16="http://schemas.microsoft.com/office/drawing/2014/main" id="{0CB2C952-0B4C-481F-8146-E493F74DD755}"/>
                  </a:ext>
                </a:extLst>
              </p:cNvPr>
              <p:cNvSpPr/>
              <p:nvPr/>
            </p:nvSpPr>
            <p:spPr>
              <a:xfrm>
                <a:off x="4353732"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5" name="矩形 564">
                <a:extLst>
                  <a:ext uri="{FF2B5EF4-FFF2-40B4-BE49-F238E27FC236}">
                    <a16:creationId xmlns:a16="http://schemas.microsoft.com/office/drawing/2014/main" id="{FAD7A6CC-040B-4B6B-BC3B-0034576DA53F}"/>
                  </a:ext>
                </a:extLst>
              </p:cNvPr>
              <p:cNvSpPr/>
              <p:nvPr/>
            </p:nvSpPr>
            <p:spPr>
              <a:xfrm>
                <a:off x="4457249" y="2062714"/>
                <a:ext cx="103517" cy="212651"/>
              </a:xfrm>
              <a:prstGeom prst="rect">
                <a:avLst/>
              </a:prstGeom>
              <a:solidFill>
                <a:srgbClr val="2F528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66" name="矩形 565">
                <a:extLst>
                  <a:ext uri="{FF2B5EF4-FFF2-40B4-BE49-F238E27FC236}">
                    <a16:creationId xmlns:a16="http://schemas.microsoft.com/office/drawing/2014/main" id="{9A8473BB-6A78-4970-AF8F-8FADEFF4D423}"/>
                  </a:ext>
                </a:extLst>
              </p:cNvPr>
              <p:cNvSpPr/>
              <p:nvPr/>
            </p:nvSpPr>
            <p:spPr>
              <a:xfrm>
                <a:off x="4560766" y="2063309"/>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7" name="矩形 566">
                <a:extLst>
                  <a:ext uri="{FF2B5EF4-FFF2-40B4-BE49-F238E27FC236}">
                    <a16:creationId xmlns:a16="http://schemas.microsoft.com/office/drawing/2014/main" id="{9616CCFF-4177-4EE0-A741-252E1A345B77}"/>
                  </a:ext>
                </a:extLst>
              </p:cNvPr>
              <p:cNvSpPr/>
              <p:nvPr/>
            </p:nvSpPr>
            <p:spPr>
              <a:xfrm>
                <a:off x="4664283"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8" name="矩形 567">
                <a:extLst>
                  <a:ext uri="{FF2B5EF4-FFF2-40B4-BE49-F238E27FC236}">
                    <a16:creationId xmlns:a16="http://schemas.microsoft.com/office/drawing/2014/main" id="{7068FBA4-B24C-448A-AE4B-88C1E4F6464B}"/>
                  </a:ext>
                </a:extLst>
              </p:cNvPr>
              <p:cNvSpPr/>
              <p:nvPr/>
            </p:nvSpPr>
            <p:spPr>
              <a:xfrm>
                <a:off x="476780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9" name="矩形 568">
                <a:extLst>
                  <a:ext uri="{FF2B5EF4-FFF2-40B4-BE49-F238E27FC236}">
                    <a16:creationId xmlns:a16="http://schemas.microsoft.com/office/drawing/2014/main" id="{74AA93B3-A9AD-405A-B8CD-A1A6268BB01A}"/>
                  </a:ext>
                </a:extLst>
              </p:cNvPr>
              <p:cNvSpPr/>
              <p:nvPr/>
            </p:nvSpPr>
            <p:spPr>
              <a:xfrm>
                <a:off x="4871880"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0" name="矩形 569">
                <a:extLst>
                  <a:ext uri="{FF2B5EF4-FFF2-40B4-BE49-F238E27FC236}">
                    <a16:creationId xmlns:a16="http://schemas.microsoft.com/office/drawing/2014/main" id="{FB653A9E-04B9-476B-B163-081FECD2A000}"/>
                  </a:ext>
                </a:extLst>
              </p:cNvPr>
              <p:cNvSpPr/>
              <p:nvPr/>
            </p:nvSpPr>
            <p:spPr>
              <a:xfrm>
                <a:off x="4974834" y="2062714"/>
                <a:ext cx="103517"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1" name="组合 300">
              <a:extLst>
                <a:ext uri="{FF2B5EF4-FFF2-40B4-BE49-F238E27FC236}">
                  <a16:creationId xmlns:a16="http://schemas.microsoft.com/office/drawing/2014/main" id="{BC67C7A2-518D-43D4-B09F-34DDBD8BB402}"/>
                </a:ext>
              </a:extLst>
            </p:cNvPr>
            <p:cNvGrpSpPr/>
            <p:nvPr/>
          </p:nvGrpSpPr>
          <p:grpSpPr>
            <a:xfrm>
              <a:off x="1285378" y="5177797"/>
              <a:ext cx="916374" cy="190045"/>
              <a:chOff x="4146698" y="2062714"/>
              <a:chExt cx="1020725" cy="213246"/>
            </a:xfrm>
          </p:grpSpPr>
          <p:sp>
            <p:nvSpPr>
              <p:cNvPr id="551" name="矩形 550">
                <a:extLst>
                  <a:ext uri="{FF2B5EF4-FFF2-40B4-BE49-F238E27FC236}">
                    <a16:creationId xmlns:a16="http://schemas.microsoft.com/office/drawing/2014/main" id="{64269E95-7311-4432-9602-DB70D2AAD380}"/>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2" name="矩形 551">
                <a:extLst>
                  <a:ext uri="{FF2B5EF4-FFF2-40B4-BE49-F238E27FC236}">
                    <a16:creationId xmlns:a16="http://schemas.microsoft.com/office/drawing/2014/main" id="{0324D59F-C15A-44C6-80E7-CE4FA574B9AC}"/>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3" name="矩形 552">
                <a:extLst>
                  <a:ext uri="{FF2B5EF4-FFF2-40B4-BE49-F238E27FC236}">
                    <a16:creationId xmlns:a16="http://schemas.microsoft.com/office/drawing/2014/main" id="{DFF95736-328F-4CBD-9628-77FC1E48FB32}"/>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4" name="矩形 553">
                <a:extLst>
                  <a:ext uri="{FF2B5EF4-FFF2-40B4-BE49-F238E27FC236}">
                    <a16:creationId xmlns:a16="http://schemas.microsoft.com/office/drawing/2014/main" id="{4C0CCBCE-5D1E-4086-BA51-13542FED23B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5" name="矩形 554">
                <a:extLst>
                  <a:ext uri="{FF2B5EF4-FFF2-40B4-BE49-F238E27FC236}">
                    <a16:creationId xmlns:a16="http://schemas.microsoft.com/office/drawing/2014/main" id="{21048EF2-77BD-4B6E-BB7E-93EBF9C2C0EC}"/>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6" name="矩形 555">
                <a:extLst>
                  <a:ext uri="{FF2B5EF4-FFF2-40B4-BE49-F238E27FC236}">
                    <a16:creationId xmlns:a16="http://schemas.microsoft.com/office/drawing/2014/main" id="{6A8866D8-22F7-489E-9DF2-C55772B40307}"/>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7" name="矩形 556">
                <a:extLst>
                  <a:ext uri="{FF2B5EF4-FFF2-40B4-BE49-F238E27FC236}">
                    <a16:creationId xmlns:a16="http://schemas.microsoft.com/office/drawing/2014/main" id="{37D0D114-6853-48C7-890E-3AA0216E2D1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8" name="矩形 557">
                <a:extLst>
                  <a:ext uri="{FF2B5EF4-FFF2-40B4-BE49-F238E27FC236}">
                    <a16:creationId xmlns:a16="http://schemas.microsoft.com/office/drawing/2014/main" id="{DCE51A14-073B-4ADD-914B-F971C8611E07}"/>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9" name="矩形 558">
                <a:extLst>
                  <a:ext uri="{FF2B5EF4-FFF2-40B4-BE49-F238E27FC236}">
                    <a16:creationId xmlns:a16="http://schemas.microsoft.com/office/drawing/2014/main" id="{2D418550-2DAA-4176-807F-7851AF124D15}"/>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0" name="矩形 559">
                <a:extLst>
                  <a:ext uri="{FF2B5EF4-FFF2-40B4-BE49-F238E27FC236}">
                    <a16:creationId xmlns:a16="http://schemas.microsoft.com/office/drawing/2014/main" id="{2261C7EA-951B-46A7-841F-95D45A48F80A}"/>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02" name="组合 301">
              <a:extLst>
                <a:ext uri="{FF2B5EF4-FFF2-40B4-BE49-F238E27FC236}">
                  <a16:creationId xmlns:a16="http://schemas.microsoft.com/office/drawing/2014/main" id="{21C7199A-5F8C-48D5-8394-7AD3E7505564}"/>
                </a:ext>
              </a:extLst>
            </p:cNvPr>
            <p:cNvGrpSpPr/>
            <p:nvPr/>
          </p:nvGrpSpPr>
          <p:grpSpPr>
            <a:xfrm>
              <a:off x="1290186" y="4707415"/>
              <a:ext cx="916374" cy="190045"/>
              <a:chOff x="4146698" y="2062714"/>
              <a:chExt cx="1020725" cy="213246"/>
            </a:xfrm>
          </p:grpSpPr>
          <p:sp>
            <p:nvSpPr>
              <p:cNvPr id="541" name="矩形 540">
                <a:extLst>
                  <a:ext uri="{FF2B5EF4-FFF2-40B4-BE49-F238E27FC236}">
                    <a16:creationId xmlns:a16="http://schemas.microsoft.com/office/drawing/2014/main" id="{0AC7F248-A1B8-423C-9BE7-CE7A8DD9375D}"/>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2" name="矩形 541">
                <a:extLst>
                  <a:ext uri="{FF2B5EF4-FFF2-40B4-BE49-F238E27FC236}">
                    <a16:creationId xmlns:a16="http://schemas.microsoft.com/office/drawing/2014/main" id="{0CB7600A-483D-4A07-A6FA-14BDD2FFCAF3}"/>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43" name="矩形 542">
                <a:extLst>
                  <a:ext uri="{FF2B5EF4-FFF2-40B4-BE49-F238E27FC236}">
                    <a16:creationId xmlns:a16="http://schemas.microsoft.com/office/drawing/2014/main" id="{2A239E53-058D-48E9-8288-3849DFE95DCA}"/>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4" name="矩形 543">
                <a:extLst>
                  <a:ext uri="{FF2B5EF4-FFF2-40B4-BE49-F238E27FC236}">
                    <a16:creationId xmlns:a16="http://schemas.microsoft.com/office/drawing/2014/main" id="{EB8B56F8-F58C-42EE-A7D5-68FD6736670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5" name="矩形 544">
                <a:extLst>
                  <a:ext uri="{FF2B5EF4-FFF2-40B4-BE49-F238E27FC236}">
                    <a16:creationId xmlns:a16="http://schemas.microsoft.com/office/drawing/2014/main" id="{224007CA-AEAC-4746-940C-1AB1A5AC5DF3}"/>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6" name="矩形 545">
                <a:extLst>
                  <a:ext uri="{FF2B5EF4-FFF2-40B4-BE49-F238E27FC236}">
                    <a16:creationId xmlns:a16="http://schemas.microsoft.com/office/drawing/2014/main" id="{3B87CF92-C97D-454A-8305-3B830B3343E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7" name="矩形 546">
                <a:extLst>
                  <a:ext uri="{FF2B5EF4-FFF2-40B4-BE49-F238E27FC236}">
                    <a16:creationId xmlns:a16="http://schemas.microsoft.com/office/drawing/2014/main" id="{98C5ABCD-1694-4E9A-BF13-CEE5543FD904}"/>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8" name="矩形 547">
                <a:extLst>
                  <a:ext uri="{FF2B5EF4-FFF2-40B4-BE49-F238E27FC236}">
                    <a16:creationId xmlns:a16="http://schemas.microsoft.com/office/drawing/2014/main" id="{E1E6B751-4024-40CC-83D2-C1ED4A2E0298}"/>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9" name="矩形 548">
                <a:extLst>
                  <a:ext uri="{FF2B5EF4-FFF2-40B4-BE49-F238E27FC236}">
                    <a16:creationId xmlns:a16="http://schemas.microsoft.com/office/drawing/2014/main" id="{5C1FA1D2-DB32-495A-ABAD-083EC53A5436}"/>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0" name="矩形 549">
                <a:extLst>
                  <a:ext uri="{FF2B5EF4-FFF2-40B4-BE49-F238E27FC236}">
                    <a16:creationId xmlns:a16="http://schemas.microsoft.com/office/drawing/2014/main" id="{E2733A7B-7542-4344-A972-A64B7F22819E}"/>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303" name="文本框 302">
              <a:extLst>
                <a:ext uri="{FF2B5EF4-FFF2-40B4-BE49-F238E27FC236}">
                  <a16:creationId xmlns:a16="http://schemas.microsoft.com/office/drawing/2014/main" id="{592171FF-6F8D-4B5A-9538-3A45211574A7}"/>
                </a:ext>
              </a:extLst>
            </p:cNvPr>
            <p:cNvSpPr txBox="1"/>
            <p:nvPr/>
          </p:nvSpPr>
          <p:spPr>
            <a:xfrm>
              <a:off x="2458875" y="4621623"/>
              <a:ext cx="23596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I</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04" name="文本框 303">
              <a:extLst>
                <a:ext uri="{FF2B5EF4-FFF2-40B4-BE49-F238E27FC236}">
                  <a16:creationId xmlns:a16="http://schemas.microsoft.com/office/drawing/2014/main" id="{18261949-6638-4DFA-AF24-78DEF6C9BCA7}"/>
                </a:ext>
              </a:extLst>
            </p:cNvPr>
            <p:cNvSpPr txBox="1"/>
            <p:nvPr/>
          </p:nvSpPr>
          <p:spPr>
            <a:xfrm>
              <a:off x="2290074" y="4861619"/>
              <a:ext cx="673582"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come</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05" name="文本框 304">
              <a:extLst>
                <a:ext uri="{FF2B5EF4-FFF2-40B4-BE49-F238E27FC236}">
                  <a16:creationId xmlns:a16="http://schemas.microsoft.com/office/drawing/2014/main" id="{F4A76B36-EA87-432B-9809-9CACEE83DFD6}"/>
                </a:ext>
              </a:extLst>
            </p:cNvPr>
            <p:cNvSpPr txBox="1"/>
            <p:nvPr/>
          </p:nvSpPr>
          <p:spPr>
            <a:xfrm>
              <a:off x="2321657" y="5108141"/>
              <a:ext cx="604653"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from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2D568420-A57F-4368-AB7E-EB485111A61B}"/>
                    </a:ext>
                  </a:extLst>
                </p:cNvPr>
                <p:cNvSpPr/>
                <p:nvPr/>
              </p:nvSpPr>
              <p:spPr>
                <a:xfrm>
                  <a:off x="1561380"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6" name="矩形 305">
                  <a:extLst>
                    <a:ext uri="{FF2B5EF4-FFF2-40B4-BE49-F238E27FC236}">
                      <a16:creationId xmlns:a16="http://schemas.microsoft.com/office/drawing/2014/main" id="{2D568420-A57F-4368-AB7E-EB485111A61B}"/>
                    </a:ext>
                  </a:extLst>
                </p:cNvPr>
                <p:cNvSpPr>
                  <a:spLocks noRot="1" noChangeAspect="1" noMove="1" noResize="1" noEditPoints="1" noAdjustHandles="1" noChangeArrowheads="1" noChangeShapeType="1" noTextEdit="1"/>
                </p:cNvSpPr>
                <p:nvPr/>
              </p:nvSpPr>
              <p:spPr>
                <a:xfrm>
                  <a:off x="1561380" y="5255781"/>
                  <a:ext cx="394660" cy="338554"/>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1ADBAA9B-49BA-4CD2-8B7C-F005CE0D3614}"/>
                    </a:ext>
                  </a:extLst>
                </p:cNvPr>
                <p:cNvSpPr/>
                <p:nvPr/>
              </p:nvSpPr>
              <p:spPr>
                <a:xfrm>
                  <a:off x="2557215" y="5255781"/>
                  <a:ext cx="394660" cy="338554"/>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brk m:alnAt="7"/>
                          </m:r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07" name="矩形 306">
                  <a:extLst>
                    <a:ext uri="{FF2B5EF4-FFF2-40B4-BE49-F238E27FC236}">
                      <a16:creationId xmlns:a16="http://schemas.microsoft.com/office/drawing/2014/main" id="{1ADBAA9B-49BA-4CD2-8B7C-F005CE0D3614}"/>
                    </a:ext>
                  </a:extLst>
                </p:cNvPr>
                <p:cNvSpPr>
                  <a:spLocks noRot="1" noChangeAspect="1" noMove="1" noResize="1" noEditPoints="1" noAdjustHandles="1" noChangeArrowheads="1" noChangeShapeType="1" noTextEdit="1"/>
                </p:cNvSpPr>
                <p:nvPr/>
              </p:nvSpPr>
              <p:spPr>
                <a:xfrm>
                  <a:off x="2557215" y="5255781"/>
                  <a:ext cx="394660" cy="338554"/>
                </a:xfrm>
                <a:prstGeom prst="rect">
                  <a:avLst/>
                </a:prstGeom>
                <a:blipFill>
                  <a:blip r:embed="rId36"/>
                  <a:stretch>
                    <a:fillRect/>
                  </a:stretch>
                </a:blipFill>
              </p:spPr>
              <p:txBody>
                <a:bodyPr/>
                <a:lstStyle/>
                <a:p>
                  <a:r>
                    <a:rPr lang="ja-JP" altLang="en-US">
                      <a:noFill/>
                    </a:rPr>
                    <a:t> </a:t>
                  </a:r>
                </a:p>
              </p:txBody>
            </p:sp>
          </mc:Fallback>
        </mc:AlternateContent>
        <p:sp>
          <p:nvSpPr>
            <p:cNvPr id="308" name="文本框 307">
              <a:extLst>
                <a:ext uri="{FF2B5EF4-FFF2-40B4-BE49-F238E27FC236}">
                  <a16:creationId xmlns:a16="http://schemas.microsoft.com/office/drawing/2014/main" id="{901529C8-43AB-4A44-9178-6867CDF858C7}"/>
                </a:ext>
              </a:extLst>
            </p:cNvPr>
            <p:cNvSpPr txBox="1"/>
            <p:nvPr/>
          </p:nvSpPr>
          <p:spPr>
            <a:xfrm>
              <a:off x="2617162" y="5611235"/>
              <a:ext cx="229550"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sp>
          <p:nvSpPr>
            <p:cNvPr id="313" name="文本框 312">
              <a:extLst>
                <a:ext uri="{FF2B5EF4-FFF2-40B4-BE49-F238E27FC236}">
                  <a16:creationId xmlns:a16="http://schemas.microsoft.com/office/drawing/2014/main" id="{0E7F696B-5971-4467-B4F4-0714342E266C}"/>
                </a:ext>
              </a:extLst>
            </p:cNvPr>
            <p:cNvSpPr txBox="1"/>
            <p:nvPr/>
          </p:nvSpPr>
          <p:spPr>
            <a:xfrm>
              <a:off x="1391606" y="5881839"/>
              <a:ext cx="9877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chemeClr val="accent2"/>
                  </a:solidFill>
                  <a:effectLst/>
                  <a:uLnTx/>
                  <a:uFillTx/>
                  <a:latin typeface="等线" panose="020F0502020204030204"/>
                </a:rPr>
                <a:t>One-hot</a:t>
              </a:r>
              <a:endParaRPr kumimoji="0" lang="zh-CN" altLang="en-US" sz="1600" b="1" i="0" u="none" strike="noStrike" kern="0" cap="none" spc="0" normalizeH="0" baseline="0" noProof="0" dirty="0">
                <a:ln>
                  <a:noFill/>
                </a:ln>
                <a:solidFill>
                  <a:schemeClr val="accent2"/>
                </a:solidFill>
                <a:effectLst/>
                <a:uLnTx/>
                <a:uFillTx/>
                <a:latin typeface="等线" panose="020F0502020204030204"/>
              </a:endParaRPr>
            </a:p>
          </p:txBody>
        </p:sp>
        <mc:AlternateContent xmlns:mc="http://schemas.openxmlformats.org/markup-compatibility/2006" xmlns:a14="http://schemas.microsoft.com/office/drawing/2010/main">
          <mc:Choice Requires="a14">
            <p:sp>
              <p:nvSpPr>
                <p:cNvPr id="327" name="文本框 326">
                  <a:extLst>
                    <a:ext uri="{FF2B5EF4-FFF2-40B4-BE49-F238E27FC236}">
                      <a16:creationId xmlns:a16="http://schemas.microsoft.com/office/drawing/2014/main" id="{F339D72D-9E2A-44DC-8F03-9ED6F81C8245}"/>
                    </a:ext>
                  </a:extLst>
                </p:cNvPr>
                <p:cNvSpPr txBox="1"/>
                <p:nvPr/>
              </p:nvSpPr>
              <p:spPr>
                <a:xfrm rot="10800000">
                  <a:off x="3049748" y="4740836"/>
                  <a:ext cx="237066" cy="118481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eqArr>
                              <m:eqArr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eqArrP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
                                        <m:mPr>
                                          <m:mcs>
                                            <m:mc>
                                              <m:mcPr>
                                                <m:count m:val="1"/>
                                                <m:mcJc m:val="center"/>
                                              </m:mcPr>
                                            </m:mc>
                                          </m:mcs>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mPr>
                                        <m:mr>
                                          <m:e/>
                                        </m:mr>
                                        <m:mr>
                                          <m:e/>
                                        </m:mr>
                                      </m:m>
                                    </m:e>
                                  </m:mr>
                                  <m:mr>
                                    <m:e/>
                                  </m:mr>
                                </m:m>
                              </m:e>
                              <m:e/>
                              <m:e/>
                            </m:eqAr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27" name="文本框 326">
                  <a:extLst>
                    <a:ext uri="{FF2B5EF4-FFF2-40B4-BE49-F238E27FC236}">
                      <a16:creationId xmlns:a16="http://schemas.microsoft.com/office/drawing/2014/main" id="{F339D72D-9E2A-44DC-8F03-9ED6F81C8245}"/>
                    </a:ext>
                  </a:extLst>
                </p:cNvPr>
                <p:cNvSpPr txBox="1">
                  <a:spLocks noRot="1" noChangeAspect="1" noMove="1" noResize="1" noEditPoints="1" noAdjustHandles="1" noChangeArrowheads="1" noChangeShapeType="1" noTextEdit="1"/>
                </p:cNvSpPr>
                <p:nvPr/>
              </p:nvSpPr>
              <p:spPr>
                <a:xfrm rot="10800000">
                  <a:off x="3049748" y="4740836"/>
                  <a:ext cx="237066" cy="1184812"/>
                </a:xfrm>
                <a:prstGeom prst="rect">
                  <a:avLst/>
                </a:prstGeom>
                <a:blipFill>
                  <a:blip r:embed="rId37"/>
                  <a:stretch>
                    <a:fillRect/>
                  </a:stretch>
                </a:blipFill>
              </p:spPr>
              <p:txBody>
                <a:bodyPr/>
                <a:lstStyle/>
                <a:p>
                  <a:r>
                    <a:rPr lang="ja-JP" altLang="en-US">
                      <a:noFill/>
                    </a:rPr>
                    <a:t> </a:t>
                  </a:r>
                </a:p>
              </p:txBody>
            </p:sp>
          </mc:Fallback>
        </mc:AlternateContent>
      </p:grpSp>
      <p:grpSp>
        <p:nvGrpSpPr>
          <p:cNvPr id="328" name="组合 327">
            <a:extLst>
              <a:ext uri="{FF2B5EF4-FFF2-40B4-BE49-F238E27FC236}">
                <a16:creationId xmlns:a16="http://schemas.microsoft.com/office/drawing/2014/main" id="{5E21466F-4880-48D1-9BAF-C2CC0F2C38B3}"/>
              </a:ext>
            </a:extLst>
          </p:cNvPr>
          <p:cNvGrpSpPr/>
          <p:nvPr/>
        </p:nvGrpSpPr>
        <p:grpSpPr>
          <a:xfrm>
            <a:off x="3244142" y="4977623"/>
            <a:ext cx="1998092" cy="821543"/>
            <a:chOff x="3177615" y="4730056"/>
            <a:chExt cx="2225621" cy="921838"/>
          </a:xfrm>
        </p:grpSpPr>
        <p:cxnSp>
          <p:nvCxnSpPr>
            <p:cNvPr id="415" name="连接符: 肘形 414">
              <a:extLst>
                <a:ext uri="{FF2B5EF4-FFF2-40B4-BE49-F238E27FC236}">
                  <a16:creationId xmlns:a16="http://schemas.microsoft.com/office/drawing/2014/main" id="{D73C41E0-A556-41FE-9129-6CFA6595151D}"/>
                </a:ext>
              </a:extLst>
            </p:cNvPr>
            <p:cNvCxnSpPr>
              <a:cxnSpLocks/>
              <a:stCxn id="327" idx="1"/>
              <a:endCxn id="403" idx="1"/>
            </p:cNvCxnSpPr>
            <p:nvPr/>
          </p:nvCxnSpPr>
          <p:spPr>
            <a:xfrm>
              <a:off x="3225146" y="5129090"/>
              <a:ext cx="2178090" cy="522804"/>
            </a:xfrm>
            <a:prstGeom prst="bentConnector3">
              <a:avLst>
                <a:gd name="adj1" fmla="val 50000"/>
              </a:avLst>
            </a:prstGeom>
            <a:noFill/>
            <a:ln w="6350" cap="flat" cmpd="sng" algn="ctr">
              <a:solidFill>
                <a:srgbClr val="4472C4"/>
              </a:solidFill>
              <a:prstDash val="solid"/>
              <a:miter lim="800000"/>
              <a:tailEnd type="triangle"/>
            </a:ln>
            <a:effectLst/>
          </p:spPr>
        </p:cxnSp>
        <p:sp>
          <p:nvSpPr>
            <p:cNvPr id="416" name="文本框 415">
              <a:extLst>
                <a:ext uri="{FF2B5EF4-FFF2-40B4-BE49-F238E27FC236}">
                  <a16:creationId xmlns:a16="http://schemas.microsoft.com/office/drawing/2014/main" id="{BE67E65A-9FD1-463C-B7B0-2136FCFC55FF}"/>
                </a:ext>
              </a:extLst>
            </p:cNvPr>
            <p:cNvSpPr txBox="1"/>
            <p:nvPr/>
          </p:nvSpPr>
          <p:spPr>
            <a:xfrm>
              <a:off x="3177615" y="4730056"/>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p:grpSp>
        <p:nvGrpSpPr>
          <p:cNvPr id="329" name="组合 328">
            <a:extLst>
              <a:ext uri="{FF2B5EF4-FFF2-40B4-BE49-F238E27FC236}">
                <a16:creationId xmlns:a16="http://schemas.microsoft.com/office/drawing/2014/main" id="{13A02F32-2676-443B-B9EB-1E2BB903ADFF}"/>
              </a:ext>
            </a:extLst>
          </p:cNvPr>
          <p:cNvGrpSpPr/>
          <p:nvPr/>
        </p:nvGrpSpPr>
        <p:grpSpPr>
          <a:xfrm>
            <a:off x="5242234" y="5676055"/>
            <a:ext cx="1123965" cy="246221"/>
            <a:chOff x="5425675" y="5650344"/>
            <a:chExt cx="1251955" cy="276280"/>
          </a:xfrm>
        </p:grpSpPr>
        <mc:AlternateContent xmlns:mc="http://schemas.openxmlformats.org/markup-compatibility/2006" xmlns:a14="http://schemas.microsoft.com/office/drawing/2010/main">
          <mc:Choice Requires="a14">
            <p:sp>
              <p:nvSpPr>
                <p:cNvPr id="403" name="文本框 402">
                  <a:extLst>
                    <a:ext uri="{FF2B5EF4-FFF2-40B4-BE49-F238E27FC236}">
                      <a16:creationId xmlns:a16="http://schemas.microsoft.com/office/drawing/2014/main" id="{1E4066D6-4C6E-4D69-B00A-74A3A84ABEC7}"/>
                    </a:ext>
                  </a:extLst>
                </p:cNvPr>
                <p:cNvSpPr txBox="1"/>
                <p:nvPr/>
              </p:nvSpPr>
              <p:spPr>
                <a:xfrm>
                  <a:off x="5425675" y="5650344"/>
                  <a:ext cx="190839" cy="27628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03" name="文本框 402">
                  <a:extLst>
                    <a:ext uri="{FF2B5EF4-FFF2-40B4-BE49-F238E27FC236}">
                      <a16:creationId xmlns:a16="http://schemas.microsoft.com/office/drawing/2014/main" id="{1E4066D6-4C6E-4D69-B00A-74A3A84ABEC7}"/>
                    </a:ext>
                  </a:extLst>
                </p:cNvPr>
                <p:cNvSpPr txBox="1">
                  <a:spLocks noRot="1" noChangeAspect="1" noMove="1" noResize="1" noEditPoints="1" noAdjustHandles="1" noChangeArrowheads="1" noChangeShapeType="1" noTextEdit="1"/>
                </p:cNvSpPr>
                <p:nvPr/>
              </p:nvSpPr>
              <p:spPr>
                <a:xfrm>
                  <a:off x="5425675" y="5650344"/>
                  <a:ext cx="190839" cy="276280"/>
                </a:xfrm>
                <a:prstGeom prst="rect">
                  <a:avLst/>
                </a:prstGeom>
                <a:blipFill>
                  <a:blip r:embed="rId22"/>
                  <a:stretch>
                    <a:fillRect l="-14286" t="-2439" r="-64286"/>
                  </a:stretch>
                </a:blipFill>
              </p:spPr>
              <p:txBody>
                <a:bodyPr/>
                <a:lstStyle/>
                <a:p>
                  <a:r>
                    <a:rPr lang="zh-CN" altLang="en-US">
                      <a:noFill/>
                    </a:rPr>
                    <a:t> </a:t>
                  </a:r>
                </a:p>
              </p:txBody>
            </p:sp>
          </mc:Fallback>
        </mc:AlternateContent>
        <p:grpSp>
          <p:nvGrpSpPr>
            <p:cNvPr id="404" name="组合 403">
              <a:extLst>
                <a:ext uri="{FF2B5EF4-FFF2-40B4-BE49-F238E27FC236}">
                  <a16:creationId xmlns:a16="http://schemas.microsoft.com/office/drawing/2014/main" id="{AEA31D49-77CE-434A-A601-2F8B5310F92D}"/>
                </a:ext>
              </a:extLst>
            </p:cNvPr>
            <p:cNvGrpSpPr/>
            <p:nvPr/>
          </p:nvGrpSpPr>
          <p:grpSpPr>
            <a:xfrm>
              <a:off x="5656905" y="5673427"/>
              <a:ext cx="1020725" cy="213246"/>
              <a:chOff x="4146698" y="2062714"/>
              <a:chExt cx="1020725" cy="213246"/>
            </a:xfrm>
          </p:grpSpPr>
          <p:sp>
            <p:nvSpPr>
              <p:cNvPr id="405" name="矩形 404">
                <a:extLst>
                  <a:ext uri="{FF2B5EF4-FFF2-40B4-BE49-F238E27FC236}">
                    <a16:creationId xmlns:a16="http://schemas.microsoft.com/office/drawing/2014/main" id="{994E7D4A-8598-4E84-B1C0-6DF8E686FB49}"/>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6" name="矩形 405">
                <a:extLst>
                  <a:ext uri="{FF2B5EF4-FFF2-40B4-BE49-F238E27FC236}">
                    <a16:creationId xmlns:a16="http://schemas.microsoft.com/office/drawing/2014/main" id="{37A3760C-90F3-4063-9043-4F5AE26A3F3E}"/>
                  </a:ext>
                </a:extLst>
              </p:cNvPr>
              <p:cNvSpPr/>
              <p:nvPr/>
            </p:nvSpPr>
            <p:spPr>
              <a:xfrm>
                <a:off x="4250215" y="2062714"/>
                <a:ext cx="103517" cy="212651"/>
              </a:xfrm>
              <a:prstGeom prst="rect">
                <a:avLst/>
              </a:prstGeom>
              <a:solidFill>
                <a:srgbClr val="4472C4">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07" name="矩形 406">
                <a:extLst>
                  <a:ext uri="{FF2B5EF4-FFF2-40B4-BE49-F238E27FC236}">
                    <a16:creationId xmlns:a16="http://schemas.microsoft.com/office/drawing/2014/main" id="{1E8672EE-3D23-4398-89C8-D71175A99256}"/>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8" name="矩形 407">
                <a:extLst>
                  <a:ext uri="{FF2B5EF4-FFF2-40B4-BE49-F238E27FC236}">
                    <a16:creationId xmlns:a16="http://schemas.microsoft.com/office/drawing/2014/main" id="{01E09A76-DF27-4B80-BA01-299D0302E11F}"/>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09" name="矩形 408">
                <a:extLst>
                  <a:ext uri="{FF2B5EF4-FFF2-40B4-BE49-F238E27FC236}">
                    <a16:creationId xmlns:a16="http://schemas.microsoft.com/office/drawing/2014/main" id="{B997DCD9-A0C2-4EB6-9F22-B8904F2B2501}"/>
                  </a:ext>
                </a:extLst>
              </p:cNvPr>
              <p:cNvSpPr/>
              <p:nvPr/>
            </p:nvSpPr>
            <p:spPr>
              <a:xfrm>
                <a:off x="4457249"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0" name="矩形 409">
                <a:extLst>
                  <a:ext uri="{FF2B5EF4-FFF2-40B4-BE49-F238E27FC236}">
                    <a16:creationId xmlns:a16="http://schemas.microsoft.com/office/drawing/2014/main" id="{6E713136-476F-499A-B69B-724EA5EA107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1" name="矩形 410">
                <a:extLst>
                  <a:ext uri="{FF2B5EF4-FFF2-40B4-BE49-F238E27FC236}">
                    <a16:creationId xmlns:a16="http://schemas.microsoft.com/office/drawing/2014/main" id="{3FB7CCC8-4CE9-4FB0-99FB-7736CEA7B84C}"/>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2" name="矩形 411">
                <a:extLst>
                  <a:ext uri="{FF2B5EF4-FFF2-40B4-BE49-F238E27FC236}">
                    <a16:creationId xmlns:a16="http://schemas.microsoft.com/office/drawing/2014/main" id="{E5C66974-B2F6-4EAB-90D8-70B70B8C35EB}"/>
                  </a:ext>
                </a:extLst>
              </p:cNvPr>
              <p:cNvSpPr/>
              <p:nvPr/>
            </p:nvSpPr>
            <p:spPr>
              <a:xfrm>
                <a:off x="4767800"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3" name="矩形 412">
                <a:extLst>
                  <a:ext uri="{FF2B5EF4-FFF2-40B4-BE49-F238E27FC236}">
                    <a16:creationId xmlns:a16="http://schemas.microsoft.com/office/drawing/2014/main" id="{C47182C2-DB81-4030-86C0-3475A90EBF7F}"/>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4" name="矩形 413">
                <a:extLst>
                  <a:ext uri="{FF2B5EF4-FFF2-40B4-BE49-F238E27FC236}">
                    <a16:creationId xmlns:a16="http://schemas.microsoft.com/office/drawing/2014/main" id="{4F38B572-C492-4533-9273-294381008C7B}"/>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grpSp>
        <p:nvGrpSpPr>
          <p:cNvPr id="6" name="グループ化 5">
            <a:extLst>
              <a:ext uri="{FF2B5EF4-FFF2-40B4-BE49-F238E27FC236}">
                <a16:creationId xmlns:a16="http://schemas.microsoft.com/office/drawing/2014/main" id="{047345BE-BA56-4E5D-A63F-7A771B7B58DD}"/>
              </a:ext>
            </a:extLst>
          </p:cNvPr>
          <p:cNvGrpSpPr/>
          <p:nvPr/>
        </p:nvGrpSpPr>
        <p:grpSpPr>
          <a:xfrm>
            <a:off x="5436876" y="1831051"/>
            <a:ext cx="5702688" cy="3003026"/>
            <a:chOff x="5436876" y="1831051"/>
            <a:chExt cx="5702688" cy="3003026"/>
          </a:xfrm>
        </p:grpSpPr>
        <p:cxnSp>
          <p:nvCxnSpPr>
            <p:cNvPr id="326" name="直接箭头连接符 325">
              <a:extLst>
                <a:ext uri="{FF2B5EF4-FFF2-40B4-BE49-F238E27FC236}">
                  <a16:creationId xmlns:a16="http://schemas.microsoft.com/office/drawing/2014/main" id="{4A12C17A-B22D-4209-8892-5D8EE39202C7}"/>
                </a:ext>
              </a:extLst>
            </p:cNvPr>
            <p:cNvCxnSpPr>
              <a:stCxn id="459" idx="3"/>
              <a:endCxn id="417" idx="1"/>
            </p:cNvCxnSpPr>
            <p:nvPr/>
          </p:nvCxnSpPr>
          <p:spPr>
            <a:xfrm>
              <a:off x="8173427" y="3906543"/>
              <a:ext cx="498017" cy="0"/>
            </a:xfrm>
            <a:prstGeom prst="straightConnector1">
              <a:avLst/>
            </a:prstGeom>
            <a:noFill/>
            <a:ln w="6350" cap="flat" cmpd="sng" algn="ctr">
              <a:solidFill>
                <a:srgbClr val="4472C4"/>
              </a:solidFill>
              <a:prstDash val="solid"/>
              <a:miter lim="800000"/>
              <a:tailEnd type="triangle"/>
            </a:ln>
            <a:effectLst/>
          </p:spPr>
        </p:cxnSp>
        <p:grpSp>
          <p:nvGrpSpPr>
            <p:cNvPr id="5" name="グループ化 4">
              <a:extLst>
                <a:ext uri="{FF2B5EF4-FFF2-40B4-BE49-F238E27FC236}">
                  <a16:creationId xmlns:a16="http://schemas.microsoft.com/office/drawing/2014/main" id="{A381A1DA-21EC-4085-BB35-110D00AE4029}"/>
                </a:ext>
              </a:extLst>
            </p:cNvPr>
            <p:cNvGrpSpPr/>
            <p:nvPr/>
          </p:nvGrpSpPr>
          <p:grpSpPr>
            <a:xfrm>
              <a:off x="5436876" y="1831051"/>
              <a:ext cx="5702688" cy="3003026"/>
              <a:chOff x="5436876" y="1831051"/>
              <a:chExt cx="5702688" cy="3003026"/>
            </a:xfrm>
          </p:grpSpPr>
          <p:cxnSp>
            <p:nvCxnSpPr>
              <p:cNvPr id="323" name="直接箭头连接符 322">
                <a:extLst>
                  <a:ext uri="{FF2B5EF4-FFF2-40B4-BE49-F238E27FC236}">
                    <a16:creationId xmlns:a16="http://schemas.microsoft.com/office/drawing/2014/main" id="{141E27CC-CDB3-41DE-AC49-A73936BDE6D6}"/>
                  </a:ext>
                </a:extLst>
              </p:cNvPr>
              <p:cNvCxnSpPr>
                <a:cxnSpLocks/>
                <a:stCxn id="311" idx="3"/>
                <a:endCxn id="459" idx="1"/>
              </p:cNvCxnSpPr>
              <p:nvPr/>
            </p:nvCxnSpPr>
            <p:spPr>
              <a:xfrm>
                <a:off x="5436876" y="3906543"/>
                <a:ext cx="1670796" cy="0"/>
              </a:xfrm>
              <a:prstGeom prst="straightConnector1">
                <a:avLst/>
              </a:prstGeom>
              <a:noFill/>
              <a:ln w="6350" cap="flat" cmpd="sng" algn="ctr">
                <a:solidFill>
                  <a:srgbClr val="4472C4"/>
                </a:solidFill>
                <a:prstDash val="dash"/>
                <a:miter lim="800000"/>
                <a:tailEnd type="triangle"/>
              </a:ln>
              <a:effectLst/>
            </p:spPr>
          </p:cxnSp>
          <p:grpSp>
            <p:nvGrpSpPr>
              <p:cNvPr id="324" name="组合 323">
                <a:extLst>
                  <a:ext uri="{FF2B5EF4-FFF2-40B4-BE49-F238E27FC236}">
                    <a16:creationId xmlns:a16="http://schemas.microsoft.com/office/drawing/2014/main" id="{F35F60E3-4D81-42AF-B3E7-88F4CB81BCC0}"/>
                  </a:ext>
                </a:extLst>
              </p:cNvPr>
              <p:cNvGrpSpPr/>
              <p:nvPr/>
            </p:nvGrpSpPr>
            <p:grpSpPr>
              <a:xfrm>
                <a:off x="6805169" y="1831051"/>
                <a:ext cx="1368258" cy="3003026"/>
                <a:chOff x="7144147" y="1199347"/>
                <a:chExt cx="1524066" cy="3369639"/>
              </a:xfrm>
            </p:grpSpPr>
            <mc:AlternateContent xmlns:mc="http://schemas.openxmlformats.org/markup-compatibility/2006" xmlns:a14="http://schemas.microsoft.com/office/drawing/2010/main">
              <mc:Choice Requires="a14">
                <p:sp>
                  <p:nvSpPr>
                    <p:cNvPr id="459" name="矩形 458">
                      <a:extLst>
                        <a:ext uri="{FF2B5EF4-FFF2-40B4-BE49-F238E27FC236}">
                          <a16:creationId xmlns:a16="http://schemas.microsoft.com/office/drawing/2014/main" id="{B9B75747-A9FF-45CB-B6FF-7E7B67F771E2}"/>
                        </a:ext>
                      </a:extLst>
                    </p:cNvPr>
                    <p:cNvSpPr/>
                    <p:nvPr/>
                  </p:nvSpPr>
                  <p:spPr>
                    <a:xfrm>
                      <a:off x="7481097" y="3316677"/>
                      <a:ext cx="1187116" cy="42308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lang="en-US" altLang="zh-CN" sz="1600" kern="0" dirty="0">
                          <a:solidFill>
                            <a:prstClr val="white"/>
                          </a:solidFill>
                        </a:rPr>
                        <a:t>RNN </a:t>
                      </a:r>
                      <a14:m>
                        <m:oMath xmlns:m="http://schemas.openxmlformats.org/officeDocument/2006/math">
                          <m:sSub>
                            <m:sSubPr>
                              <m:ctrlPr>
                                <a:rPr lang="en-US" altLang="zh-CN" sz="1600" i="1">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i="1">
                                  <a:solidFill>
                                    <a:srgbClr val="FF0000"/>
                                  </a:solidFill>
                                  <a:latin typeface="Cambria Math" panose="02040503050406030204" pitchFamily="18" charset="0"/>
                                </a:rPr>
                                <m:t>𝐽</m:t>
                              </m:r>
                            </m:sub>
                          </m:sSub>
                        </m:oMath>
                      </a14:m>
                      <a:endParaRPr lang="zh-CN" altLang="en-US" sz="1600" kern="0" dirty="0">
                        <a:solidFill>
                          <a:prstClr val="white"/>
                        </a:solidFill>
                      </a:endParaRPr>
                    </a:p>
                  </p:txBody>
                </p:sp>
              </mc:Choice>
              <mc:Fallback xmlns="">
                <p:sp>
                  <p:nvSpPr>
                    <p:cNvPr id="459" name="矩形 458">
                      <a:extLst>
                        <a:ext uri="{FF2B5EF4-FFF2-40B4-BE49-F238E27FC236}">
                          <a16:creationId xmlns:a16="http://schemas.microsoft.com/office/drawing/2014/main" id="{B9B75747-A9FF-45CB-B6FF-7E7B67F771E2}"/>
                        </a:ext>
                      </a:extLst>
                    </p:cNvPr>
                    <p:cNvSpPr>
                      <a:spLocks noRot="1" noChangeAspect="1" noMove="1" noResize="1" noEditPoints="1" noAdjustHandles="1" noChangeArrowheads="1" noChangeShapeType="1" noTextEdit="1"/>
                    </p:cNvSpPr>
                    <p:nvPr/>
                  </p:nvSpPr>
                  <p:spPr>
                    <a:xfrm>
                      <a:off x="7481097" y="3316677"/>
                      <a:ext cx="1187116" cy="423080"/>
                    </a:xfrm>
                    <a:prstGeom prst="rect">
                      <a:avLst/>
                    </a:prstGeom>
                    <a:blipFill>
                      <a:blip r:embed="rId38"/>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460" name="直接箭头连接符 459">
                  <a:extLst>
                    <a:ext uri="{FF2B5EF4-FFF2-40B4-BE49-F238E27FC236}">
                      <a16:creationId xmlns:a16="http://schemas.microsoft.com/office/drawing/2014/main" id="{28EF502F-ED5A-4B5D-9874-9E7EA7BE5023}"/>
                    </a:ext>
                  </a:extLst>
                </p:cNvPr>
                <p:cNvCxnSpPr>
                  <a:stCxn id="459" idx="0"/>
                </p:cNvCxnSpPr>
                <p:nvPr/>
              </p:nvCxnSpPr>
              <p:spPr>
                <a:xfrm flipV="1">
                  <a:off x="8074655" y="2878916"/>
                  <a:ext cx="0" cy="437761"/>
                </a:xfrm>
                <a:prstGeom prst="straightConnector1">
                  <a:avLst/>
                </a:prstGeom>
                <a:noFill/>
                <a:ln w="6350" cap="flat" cmpd="sng" algn="ctr">
                  <a:solidFill>
                    <a:srgbClr val="4472C4"/>
                  </a:solidFill>
                  <a:prstDash val="solid"/>
                  <a:miter lim="800000"/>
                  <a:tailEnd type="triangle"/>
                </a:ln>
                <a:effectLst/>
              </p:spPr>
            </p:cxnSp>
            <p:grpSp>
              <p:nvGrpSpPr>
                <p:cNvPr id="461" name="组合 460">
                  <a:extLst>
                    <a:ext uri="{FF2B5EF4-FFF2-40B4-BE49-F238E27FC236}">
                      <a16:creationId xmlns:a16="http://schemas.microsoft.com/office/drawing/2014/main" id="{DB54A3A4-1B55-4D5B-9CDC-FD0F488C4BAA}"/>
                    </a:ext>
                  </a:extLst>
                </p:cNvPr>
                <p:cNvGrpSpPr/>
                <p:nvPr/>
              </p:nvGrpSpPr>
              <p:grpSpPr>
                <a:xfrm>
                  <a:off x="7564292" y="2553413"/>
                  <a:ext cx="1020725" cy="213246"/>
                  <a:chOff x="4146698" y="2062714"/>
                  <a:chExt cx="1020725" cy="213246"/>
                </a:xfrm>
              </p:grpSpPr>
              <p:sp>
                <p:nvSpPr>
                  <p:cNvPr id="491" name="矩形 490">
                    <a:extLst>
                      <a:ext uri="{FF2B5EF4-FFF2-40B4-BE49-F238E27FC236}">
                        <a16:creationId xmlns:a16="http://schemas.microsoft.com/office/drawing/2014/main" id="{CDAB01D7-8905-44DC-975F-863A9EFD48C6}"/>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2" name="矩形 491">
                    <a:extLst>
                      <a:ext uri="{FF2B5EF4-FFF2-40B4-BE49-F238E27FC236}">
                        <a16:creationId xmlns:a16="http://schemas.microsoft.com/office/drawing/2014/main" id="{40363626-B313-4254-8C16-F97365BBA067}"/>
                      </a:ext>
                    </a:extLst>
                  </p:cNvPr>
                  <p:cNvSpPr/>
                  <p:nvPr/>
                </p:nvSpPr>
                <p:spPr>
                  <a:xfrm>
                    <a:off x="4250215"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3" name="矩形 492">
                    <a:extLst>
                      <a:ext uri="{FF2B5EF4-FFF2-40B4-BE49-F238E27FC236}">
                        <a16:creationId xmlns:a16="http://schemas.microsoft.com/office/drawing/2014/main" id="{5725910E-FAB8-41CA-98F6-D55A707DBCC4}"/>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4" name="矩形 493">
                    <a:extLst>
                      <a:ext uri="{FF2B5EF4-FFF2-40B4-BE49-F238E27FC236}">
                        <a16:creationId xmlns:a16="http://schemas.microsoft.com/office/drawing/2014/main" id="{35B7AB37-85AF-4A13-A972-F560B7C0B1C4}"/>
                      </a:ext>
                    </a:extLst>
                  </p:cNvPr>
                  <p:cNvSpPr/>
                  <p:nvPr/>
                </p:nvSpPr>
                <p:spPr>
                  <a:xfrm>
                    <a:off x="4353732"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5" name="矩形 494">
                    <a:extLst>
                      <a:ext uri="{FF2B5EF4-FFF2-40B4-BE49-F238E27FC236}">
                        <a16:creationId xmlns:a16="http://schemas.microsoft.com/office/drawing/2014/main" id="{467A8C48-AABC-4091-8773-984A4C1D2220}"/>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6" name="矩形 495">
                    <a:extLst>
                      <a:ext uri="{FF2B5EF4-FFF2-40B4-BE49-F238E27FC236}">
                        <a16:creationId xmlns:a16="http://schemas.microsoft.com/office/drawing/2014/main" id="{90B645A0-17A6-45DD-9987-0DE9BC7CDF5A}"/>
                      </a:ext>
                    </a:extLst>
                  </p:cNvPr>
                  <p:cNvSpPr/>
                  <p:nvPr/>
                </p:nvSpPr>
                <p:spPr>
                  <a:xfrm>
                    <a:off x="4560766" y="2063309"/>
                    <a:ext cx="103517" cy="212651"/>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97" name="矩形 496">
                    <a:extLst>
                      <a:ext uri="{FF2B5EF4-FFF2-40B4-BE49-F238E27FC236}">
                        <a16:creationId xmlns:a16="http://schemas.microsoft.com/office/drawing/2014/main" id="{CF27B5F8-3131-42EB-A0FE-EF51F41B1A8F}"/>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8" name="矩形 497">
                    <a:extLst>
                      <a:ext uri="{FF2B5EF4-FFF2-40B4-BE49-F238E27FC236}">
                        <a16:creationId xmlns:a16="http://schemas.microsoft.com/office/drawing/2014/main" id="{6E84AE05-A67F-4C9C-9C21-B88DE3DD83BC}"/>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9" name="矩形 498">
                    <a:extLst>
                      <a:ext uri="{FF2B5EF4-FFF2-40B4-BE49-F238E27FC236}">
                        <a16:creationId xmlns:a16="http://schemas.microsoft.com/office/drawing/2014/main" id="{B6C2811A-7128-468F-9A17-5894C68E4F41}"/>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0" name="矩形 499">
                    <a:extLst>
                      <a:ext uri="{FF2B5EF4-FFF2-40B4-BE49-F238E27FC236}">
                        <a16:creationId xmlns:a16="http://schemas.microsoft.com/office/drawing/2014/main" id="{A0DD1EE1-DF4B-4E3E-A76F-CD44672EDD44}"/>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62" name="矩形 461">
                      <a:extLst>
                        <a:ext uri="{FF2B5EF4-FFF2-40B4-BE49-F238E27FC236}">
                          <a16:creationId xmlns:a16="http://schemas.microsoft.com/office/drawing/2014/main" id="{DE511BF5-14D3-4DD2-9062-5C1490B939AE}"/>
                        </a:ext>
                      </a:extLst>
                    </p:cNvPr>
                    <p:cNvSpPr/>
                    <p:nvPr/>
                  </p:nvSpPr>
                  <p:spPr>
                    <a:xfrm>
                      <a:off x="7145665" y="2471356"/>
                      <a:ext cx="461455" cy="40103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62" name="矩形 461">
                      <a:extLst>
                        <a:ext uri="{FF2B5EF4-FFF2-40B4-BE49-F238E27FC236}">
                          <a16:creationId xmlns:a16="http://schemas.microsoft.com/office/drawing/2014/main" id="{DE511BF5-14D3-4DD2-9062-5C1490B939AE}"/>
                        </a:ext>
                      </a:extLst>
                    </p:cNvPr>
                    <p:cNvSpPr>
                      <a:spLocks noRot="1" noChangeAspect="1" noMove="1" noResize="1" noEditPoints="1" noAdjustHandles="1" noChangeArrowheads="1" noChangeShapeType="1" noTextEdit="1"/>
                    </p:cNvSpPr>
                    <p:nvPr/>
                  </p:nvSpPr>
                  <p:spPr>
                    <a:xfrm>
                      <a:off x="7145665" y="2471356"/>
                      <a:ext cx="461455" cy="401039"/>
                    </a:xfrm>
                    <a:prstGeom prst="rect">
                      <a:avLst/>
                    </a:prstGeom>
                    <a:blipFill>
                      <a:blip r:embed="rId14"/>
                      <a:stretch>
                        <a:fillRect b="-3390"/>
                      </a:stretch>
                    </a:blipFill>
                  </p:spPr>
                  <p:txBody>
                    <a:bodyPr/>
                    <a:lstStyle/>
                    <a:p>
                      <a:r>
                        <a:rPr lang="zh-CN" altLang="en-US">
                          <a:noFill/>
                        </a:rPr>
                        <a:t> </a:t>
                      </a:r>
                    </a:p>
                  </p:txBody>
                </p:sp>
              </mc:Fallback>
            </mc:AlternateContent>
            <p:grpSp>
              <p:nvGrpSpPr>
                <p:cNvPr id="463" name="组合 462">
                  <a:extLst>
                    <a:ext uri="{FF2B5EF4-FFF2-40B4-BE49-F238E27FC236}">
                      <a16:creationId xmlns:a16="http://schemas.microsoft.com/office/drawing/2014/main" id="{BC675431-7156-4873-B24B-690FF42F9727}"/>
                    </a:ext>
                  </a:extLst>
                </p:cNvPr>
                <p:cNvGrpSpPr/>
                <p:nvPr/>
              </p:nvGrpSpPr>
              <p:grpSpPr>
                <a:xfrm>
                  <a:off x="7564291" y="2039230"/>
                  <a:ext cx="1020725" cy="213246"/>
                  <a:chOff x="4146698" y="2062714"/>
                  <a:chExt cx="1020725" cy="213246"/>
                </a:xfrm>
              </p:grpSpPr>
              <p:sp>
                <p:nvSpPr>
                  <p:cNvPr id="481" name="矩形 480">
                    <a:extLst>
                      <a:ext uri="{FF2B5EF4-FFF2-40B4-BE49-F238E27FC236}">
                        <a16:creationId xmlns:a16="http://schemas.microsoft.com/office/drawing/2014/main" id="{DB875535-FDF2-440F-BBF0-3677C077BCE5}"/>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2" name="矩形 481">
                    <a:extLst>
                      <a:ext uri="{FF2B5EF4-FFF2-40B4-BE49-F238E27FC236}">
                        <a16:creationId xmlns:a16="http://schemas.microsoft.com/office/drawing/2014/main" id="{800767D4-047B-4342-A3E0-57FFD48C48EB}"/>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3" name="矩形 482">
                    <a:extLst>
                      <a:ext uri="{FF2B5EF4-FFF2-40B4-BE49-F238E27FC236}">
                        <a16:creationId xmlns:a16="http://schemas.microsoft.com/office/drawing/2014/main" id="{8EEEADFA-1777-4C73-BC7B-CBE8854F3E95}"/>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4" name="矩形 483">
                    <a:extLst>
                      <a:ext uri="{FF2B5EF4-FFF2-40B4-BE49-F238E27FC236}">
                        <a16:creationId xmlns:a16="http://schemas.microsoft.com/office/drawing/2014/main" id="{54A8DB74-2B64-4AC4-8B4B-F4DBDA624741}"/>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5" name="矩形 484">
                    <a:extLst>
                      <a:ext uri="{FF2B5EF4-FFF2-40B4-BE49-F238E27FC236}">
                        <a16:creationId xmlns:a16="http://schemas.microsoft.com/office/drawing/2014/main" id="{C9708F0C-16FC-47FC-8049-D46477A8FD29}"/>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6" name="矩形 485">
                    <a:extLst>
                      <a:ext uri="{FF2B5EF4-FFF2-40B4-BE49-F238E27FC236}">
                        <a16:creationId xmlns:a16="http://schemas.microsoft.com/office/drawing/2014/main" id="{6DAE960E-A603-4F0A-BFD4-D4A00EFD95DC}"/>
                      </a:ext>
                    </a:extLst>
                  </p:cNvPr>
                  <p:cNvSpPr/>
                  <p:nvPr/>
                </p:nvSpPr>
                <p:spPr>
                  <a:xfrm>
                    <a:off x="4560766" y="2063309"/>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7" name="矩形 486">
                    <a:extLst>
                      <a:ext uri="{FF2B5EF4-FFF2-40B4-BE49-F238E27FC236}">
                        <a16:creationId xmlns:a16="http://schemas.microsoft.com/office/drawing/2014/main" id="{661AB90C-5B5E-4705-BBA6-F11E8EEFA9C4}"/>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8" name="矩形 487">
                    <a:extLst>
                      <a:ext uri="{FF2B5EF4-FFF2-40B4-BE49-F238E27FC236}">
                        <a16:creationId xmlns:a16="http://schemas.microsoft.com/office/drawing/2014/main" id="{94F53703-6823-4D18-9CA2-8E685157FA34}"/>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9" name="矩形 488">
                    <a:extLst>
                      <a:ext uri="{FF2B5EF4-FFF2-40B4-BE49-F238E27FC236}">
                        <a16:creationId xmlns:a16="http://schemas.microsoft.com/office/drawing/2014/main" id="{46F5699B-725C-400C-A297-B5473C5F74FA}"/>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0" name="矩形 489">
                    <a:extLst>
                      <a:ext uri="{FF2B5EF4-FFF2-40B4-BE49-F238E27FC236}">
                        <a16:creationId xmlns:a16="http://schemas.microsoft.com/office/drawing/2014/main" id="{00FF530A-E0E8-4C8E-A14B-87BDB13F7B56}"/>
                      </a:ext>
                    </a:extLst>
                  </p:cNvPr>
                  <p:cNvSpPr/>
                  <p:nvPr/>
                </p:nvSpPr>
                <p:spPr>
                  <a:xfrm>
                    <a:off x="4974834"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64" name="矩形 463">
                      <a:extLst>
                        <a:ext uri="{FF2B5EF4-FFF2-40B4-BE49-F238E27FC236}">
                          <a16:creationId xmlns:a16="http://schemas.microsoft.com/office/drawing/2014/main" id="{1BD47D62-1F52-47CE-9CC1-09F03949C786}"/>
                        </a:ext>
                      </a:extLst>
                    </p:cNvPr>
                    <p:cNvSpPr/>
                    <p:nvPr/>
                  </p:nvSpPr>
                  <p:spPr>
                    <a:xfrm>
                      <a:off x="7144147" y="1920745"/>
                      <a:ext cx="468955" cy="40103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64" name="矩形 463">
                      <a:extLst>
                        <a:ext uri="{FF2B5EF4-FFF2-40B4-BE49-F238E27FC236}">
                          <a16:creationId xmlns:a16="http://schemas.microsoft.com/office/drawing/2014/main" id="{1BD47D62-1F52-47CE-9CC1-09F03949C786}"/>
                        </a:ext>
                      </a:extLst>
                    </p:cNvPr>
                    <p:cNvSpPr>
                      <a:spLocks noRot="1" noChangeAspect="1" noMove="1" noResize="1" noEditPoints="1" noAdjustHandles="1" noChangeArrowheads="1" noChangeShapeType="1" noTextEdit="1"/>
                    </p:cNvSpPr>
                    <p:nvPr/>
                  </p:nvSpPr>
                  <p:spPr>
                    <a:xfrm>
                      <a:off x="7144147" y="1920745"/>
                      <a:ext cx="468955" cy="401039"/>
                    </a:xfrm>
                    <a:prstGeom prst="rect">
                      <a:avLst/>
                    </a:prstGeom>
                    <a:blipFill>
                      <a:blip r:embed="rId15"/>
                      <a:stretch>
                        <a:fillRect b="-5172"/>
                      </a:stretch>
                    </a:blipFill>
                  </p:spPr>
                  <p:txBody>
                    <a:bodyPr/>
                    <a:lstStyle/>
                    <a:p>
                      <a:r>
                        <a:rPr lang="zh-CN" altLang="en-US">
                          <a:noFill/>
                        </a:rPr>
                        <a:t> </a:t>
                      </a:r>
                    </a:p>
                  </p:txBody>
                </p:sp>
              </mc:Fallback>
            </mc:AlternateContent>
            <p:sp>
              <p:nvSpPr>
                <p:cNvPr id="465" name="文本框 464">
                  <a:extLst>
                    <a:ext uri="{FF2B5EF4-FFF2-40B4-BE49-F238E27FC236}">
                      <a16:creationId xmlns:a16="http://schemas.microsoft.com/office/drawing/2014/main" id="{45B62FE6-BFC9-4DDD-BF30-B0780FE91A16}"/>
                    </a:ext>
                  </a:extLst>
                </p:cNvPr>
                <p:cNvSpPr txBox="1"/>
                <p:nvPr/>
              </p:nvSpPr>
              <p:spPr>
                <a:xfrm>
                  <a:off x="7594760" y="1627742"/>
                  <a:ext cx="977048" cy="379885"/>
                </a:xfrm>
                <a:prstGeom prst="rect">
                  <a:avLst/>
                </a:prstGeom>
                <a:noFill/>
              </p:spPr>
              <p:txBody>
                <a:bodyPr wrap="none" rtlCol="0">
                  <a:spAutoFit/>
                </a:bodyPr>
                <a:lstStyle/>
                <a:p>
                  <a:pPr lvl="0">
                    <a:defRPr/>
                  </a:pPr>
                  <a:r>
                    <a:rPr lang="en-US" altLang="zh-CN" sz="1600" dirty="0"/>
                    <a:t>Chinese</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466" name="直接箭头连接符 465">
                  <a:extLst>
                    <a:ext uri="{FF2B5EF4-FFF2-40B4-BE49-F238E27FC236}">
                      <a16:creationId xmlns:a16="http://schemas.microsoft.com/office/drawing/2014/main" id="{079B0A9D-0881-45EE-879D-92284C5A713F}"/>
                    </a:ext>
                  </a:extLst>
                </p:cNvPr>
                <p:cNvCxnSpPr>
                  <a:cxnSpLocks/>
                </p:cNvCxnSpPr>
                <p:nvPr/>
              </p:nvCxnSpPr>
              <p:spPr>
                <a:xfrm flipH="1" flipV="1">
                  <a:off x="8074652" y="2286967"/>
                  <a:ext cx="1" cy="227436"/>
                </a:xfrm>
                <a:prstGeom prst="straightConnector1">
                  <a:avLst/>
                </a:prstGeom>
                <a:noFill/>
                <a:ln w="6350" cap="flat" cmpd="sng" algn="ctr">
                  <a:solidFill>
                    <a:srgbClr val="4472C4"/>
                  </a:solidFill>
                  <a:prstDash val="solid"/>
                  <a:miter lim="800000"/>
                  <a:tailEnd type="triangle"/>
                </a:ln>
                <a:effectLst/>
              </p:spPr>
            </p:cxnSp>
            <p:sp>
              <p:nvSpPr>
                <p:cNvPr id="467" name="矩形 466">
                  <a:extLst>
                    <a:ext uri="{FF2B5EF4-FFF2-40B4-BE49-F238E27FC236}">
                      <a16:creationId xmlns:a16="http://schemas.microsoft.com/office/drawing/2014/main" id="{D83AA923-D373-40DB-8E84-5B22581448CF}"/>
                    </a:ext>
                  </a:extLst>
                </p:cNvPr>
                <p:cNvSpPr/>
                <p:nvPr/>
              </p:nvSpPr>
              <p:spPr>
                <a:xfrm>
                  <a:off x="7485849" y="1199347"/>
                  <a:ext cx="1177605" cy="3143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68" name="直接箭头连接符 467">
                  <a:extLst>
                    <a:ext uri="{FF2B5EF4-FFF2-40B4-BE49-F238E27FC236}">
                      <a16:creationId xmlns:a16="http://schemas.microsoft.com/office/drawing/2014/main" id="{E494B8A4-598D-4C0C-A87B-A45924CFBA55}"/>
                    </a:ext>
                  </a:extLst>
                </p:cNvPr>
                <p:cNvCxnSpPr>
                  <a:cxnSpLocks/>
                  <a:stCxn id="459" idx="2"/>
                </p:cNvCxnSpPr>
                <p:nvPr/>
              </p:nvCxnSpPr>
              <p:spPr>
                <a:xfrm flipH="1">
                  <a:off x="8074652" y="3739757"/>
                  <a:ext cx="3" cy="352906"/>
                </a:xfrm>
                <a:prstGeom prst="straightConnector1">
                  <a:avLst/>
                </a:prstGeom>
                <a:noFill/>
                <a:ln w="6350" cap="flat" cmpd="sng" algn="ctr">
                  <a:solidFill>
                    <a:srgbClr val="ED7D31"/>
                  </a:solidFill>
                  <a:prstDash val="solid"/>
                  <a:miter lim="800000"/>
                  <a:tailEnd type="triangle"/>
                </a:ln>
                <a:effectLst/>
              </p:spPr>
            </p:cxnSp>
            <p:grpSp>
              <p:nvGrpSpPr>
                <p:cNvPr id="469" name="组合 468">
                  <a:extLst>
                    <a:ext uri="{FF2B5EF4-FFF2-40B4-BE49-F238E27FC236}">
                      <a16:creationId xmlns:a16="http://schemas.microsoft.com/office/drawing/2014/main" id="{B1061C7B-38C9-4B14-B863-1BE9C4120F88}"/>
                    </a:ext>
                  </a:extLst>
                </p:cNvPr>
                <p:cNvGrpSpPr/>
                <p:nvPr/>
              </p:nvGrpSpPr>
              <p:grpSpPr>
                <a:xfrm>
                  <a:off x="7571513" y="4250004"/>
                  <a:ext cx="1020725" cy="213246"/>
                  <a:chOff x="4146698" y="2062714"/>
                  <a:chExt cx="1020725" cy="213246"/>
                </a:xfrm>
              </p:grpSpPr>
              <p:sp>
                <p:nvSpPr>
                  <p:cNvPr id="471" name="矩形 470">
                    <a:extLst>
                      <a:ext uri="{FF2B5EF4-FFF2-40B4-BE49-F238E27FC236}">
                        <a16:creationId xmlns:a16="http://schemas.microsoft.com/office/drawing/2014/main" id="{ED56E628-09E3-4389-988F-804587A2C23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2" name="矩形 471">
                    <a:extLst>
                      <a:ext uri="{FF2B5EF4-FFF2-40B4-BE49-F238E27FC236}">
                        <a16:creationId xmlns:a16="http://schemas.microsoft.com/office/drawing/2014/main" id="{F563B55C-522E-4102-B64D-1B342571ED21}"/>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3" name="矩形 472">
                    <a:extLst>
                      <a:ext uri="{FF2B5EF4-FFF2-40B4-BE49-F238E27FC236}">
                        <a16:creationId xmlns:a16="http://schemas.microsoft.com/office/drawing/2014/main" id="{4BA6FCA5-F91C-47FC-8FB5-89330DAC81A5}"/>
                      </a:ext>
                    </a:extLst>
                  </p:cNvPr>
                  <p:cNvSpPr/>
                  <p:nvPr/>
                </p:nvSpPr>
                <p:spPr>
                  <a:xfrm>
                    <a:off x="4146698" y="2062715"/>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4" name="矩形 473">
                    <a:extLst>
                      <a:ext uri="{FF2B5EF4-FFF2-40B4-BE49-F238E27FC236}">
                        <a16:creationId xmlns:a16="http://schemas.microsoft.com/office/drawing/2014/main" id="{62DA8D12-878F-4068-AEB7-50772D604B3F}"/>
                      </a:ext>
                    </a:extLst>
                  </p:cNvPr>
                  <p:cNvSpPr/>
                  <p:nvPr/>
                </p:nvSpPr>
                <p:spPr>
                  <a:xfrm>
                    <a:off x="4353732"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5" name="矩形 474">
                    <a:extLst>
                      <a:ext uri="{FF2B5EF4-FFF2-40B4-BE49-F238E27FC236}">
                        <a16:creationId xmlns:a16="http://schemas.microsoft.com/office/drawing/2014/main" id="{092C3BEF-98EF-4046-B940-A58B099CB39E}"/>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6" name="矩形 475">
                    <a:extLst>
                      <a:ext uri="{FF2B5EF4-FFF2-40B4-BE49-F238E27FC236}">
                        <a16:creationId xmlns:a16="http://schemas.microsoft.com/office/drawing/2014/main" id="{6502FE0C-42A0-451E-A398-AC64A78198CA}"/>
                      </a:ext>
                    </a:extLst>
                  </p:cNvPr>
                  <p:cNvSpPr/>
                  <p:nvPr/>
                </p:nvSpPr>
                <p:spPr>
                  <a:xfrm>
                    <a:off x="4560766" y="2063309"/>
                    <a:ext cx="103517" cy="212651"/>
                  </a:xfrm>
                  <a:prstGeom prst="rect">
                    <a:avLst/>
                  </a:prstGeom>
                  <a:solidFill>
                    <a:srgbClr val="ED7D31">
                      <a:lumMod val="40000"/>
                      <a:lumOff val="6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7" name="矩形 476">
                    <a:extLst>
                      <a:ext uri="{FF2B5EF4-FFF2-40B4-BE49-F238E27FC236}">
                        <a16:creationId xmlns:a16="http://schemas.microsoft.com/office/drawing/2014/main" id="{455C6DB4-A7DA-490E-B9CD-6C8318772967}"/>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8" name="矩形 477">
                    <a:extLst>
                      <a:ext uri="{FF2B5EF4-FFF2-40B4-BE49-F238E27FC236}">
                        <a16:creationId xmlns:a16="http://schemas.microsoft.com/office/drawing/2014/main" id="{861625AD-DA48-4887-A44A-B10985EF83DA}"/>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9" name="矩形 478">
                    <a:extLst>
                      <a:ext uri="{FF2B5EF4-FFF2-40B4-BE49-F238E27FC236}">
                        <a16:creationId xmlns:a16="http://schemas.microsoft.com/office/drawing/2014/main" id="{8E7578EE-7365-4197-AC7A-3BE4E104F72A}"/>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0" name="矩形 479">
                    <a:extLst>
                      <a:ext uri="{FF2B5EF4-FFF2-40B4-BE49-F238E27FC236}">
                        <a16:creationId xmlns:a16="http://schemas.microsoft.com/office/drawing/2014/main" id="{C1A86510-357A-4DCD-BC37-0DD55F80E163}"/>
                      </a:ext>
                    </a:extLst>
                  </p:cNvPr>
                  <p:cNvSpPr/>
                  <p:nvPr/>
                </p:nvSpPr>
                <p:spPr>
                  <a:xfrm>
                    <a:off x="4974834"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70" name="矩形 469">
                      <a:extLst>
                        <a:ext uri="{FF2B5EF4-FFF2-40B4-BE49-F238E27FC236}">
                          <a16:creationId xmlns:a16="http://schemas.microsoft.com/office/drawing/2014/main" id="{8D635E56-C0F7-40EC-B3D9-3843F79832FB}"/>
                        </a:ext>
                      </a:extLst>
                    </p:cNvPr>
                    <p:cNvSpPr/>
                    <p:nvPr/>
                  </p:nvSpPr>
                  <p:spPr>
                    <a:xfrm>
                      <a:off x="7152886" y="4167947"/>
                      <a:ext cx="466098" cy="40103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𝑱</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70" name="矩形 469">
                      <a:extLst>
                        <a:ext uri="{FF2B5EF4-FFF2-40B4-BE49-F238E27FC236}">
                          <a16:creationId xmlns:a16="http://schemas.microsoft.com/office/drawing/2014/main" id="{8D635E56-C0F7-40EC-B3D9-3843F79832FB}"/>
                        </a:ext>
                      </a:extLst>
                    </p:cNvPr>
                    <p:cNvSpPr>
                      <a:spLocks noRot="1" noChangeAspect="1" noMove="1" noResize="1" noEditPoints="1" noAdjustHandles="1" noChangeArrowheads="1" noChangeShapeType="1" noTextEdit="1"/>
                    </p:cNvSpPr>
                    <p:nvPr/>
                  </p:nvSpPr>
                  <p:spPr>
                    <a:xfrm>
                      <a:off x="7152886" y="4167947"/>
                      <a:ext cx="466098" cy="401039"/>
                    </a:xfrm>
                    <a:prstGeom prst="rect">
                      <a:avLst/>
                    </a:prstGeom>
                    <a:blipFill>
                      <a:blip r:embed="rId16"/>
                      <a:stretch>
                        <a:fillRect b="-3390"/>
                      </a:stretch>
                    </a:blipFill>
                  </p:spPr>
                  <p:txBody>
                    <a:bodyPr/>
                    <a:lstStyle/>
                    <a:p>
                      <a:r>
                        <a:rPr lang="zh-CN" altLang="en-US">
                          <a:noFill/>
                        </a:rPr>
                        <a:t> </a:t>
                      </a:r>
                    </a:p>
                  </p:txBody>
                </p:sp>
              </mc:Fallback>
            </mc:AlternateContent>
          </p:grpSp>
          <p:grpSp>
            <p:nvGrpSpPr>
              <p:cNvPr id="325" name="组合 324">
                <a:extLst>
                  <a:ext uri="{FF2B5EF4-FFF2-40B4-BE49-F238E27FC236}">
                    <a16:creationId xmlns:a16="http://schemas.microsoft.com/office/drawing/2014/main" id="{DDCCA696-C9B1-4C44-9A61-6403CD27D45A}"/>
                  </a:ext>
                </a:extLst>
              </p:cNvPr>
              <p:cNvGrpSpPr/>
              <p:nvPr/>
            </p:nvGrpSpPr>
            <p:grpSpPr>
              <a:xfrm>
                <a:off x="8226460" y="1831051"/>
                <a:ext cx="1510738" cy="3001487"/>
                <a:chOff x="8727286" y="1199347"/>
                <a:chExt cx="1682771" cy="3367912"/>
              </a:xfrm>
            </p:grpSpPr>
            <mc:AlternateContent xmlns:mc="http://schemas.openxmlformats.org/markup-compatibility/2006" xmlns:a14="http://schemas.microsoft.com/office/drawing/2010/main">
              <mc:Choice Requires="a14">
                <p:sp>
                  <p:nvSpPr>
                    <p:cNvPr id="417" name="矩形 416">
                      <a:extLst>
                        <a:ext uri="{FF2B5EF4-FFF2-40B4-BE49-F238E27FC236}">
                          <a16:creationId xmlns:a16="http://schemas.microsoft.com/office/drawing/2014/main" id="{595BDEB1-5D74-48E0-A889-C4F3217A5480}"/>
                        </a:ext>
                      </a:extLst>
                    </p:cNvPr>
                    <p:cNvSpPr/>
                    <p:nvPr/>
                  </p:nvSpPr>
                  <p:spPr>
                    <a:xfrm>
                      <a:off x="9222941" y="3316677"/>
                      <a:ext cx="1187116" cy="42308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lang="en-US" altLang="zh-CN" sz="1600" kern="0" dirty="0">
                          <a:solidFill>
                            <a:prstClr val="white"/>
                          </a:solidFill>
                        </a:rPr>
                        <a:t>RNN </a:t>
                      </a:r>
                      <a14:m>
                        <m:oMath xmlns:m="http://schemas.openxmlformats.org/officeDocument/2006/math">
                          <m:sSub>
                            <m:sSubPr>
                              <m:ctrlPr>
                                <a:rPr lang="en-US" altLang="zh-CN" sz="1600" i="1">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i="1">
                                  <a:solidFill>
                                    <a:schemeClr val="bg1"/>
                                  </a:solidFill>
                                  <a:latin typeface="Cambria Math" panose="02040503050406030204" pitchFamily="18" charset="0"/>
                                </a:rPr>
                                <m:t>𝐽</m:t>
                              </m:r>
                              <m:r>
                                <a:rPr lang="en-US" altLang="zh-CN" sz="1600" i="1">
                                  <a:solidFill>
                                    <a:schemeClr val="bg1"/>
                                  </a:solidFill>
                                  <a:latin typeface="Cambria Math" panose="02040503050406030204" pitchFamily="18" charset="0"/>
                                </a:rPr>
                                <m:t>+1</m:t>
                              </m:r>
                            </m:sub>
                          </m:sSub>
                        </m:oMath>
                      </a14:m>
                      <a:endParaRPr lang="zh-CN" altLang="en-US" sz="1600" kern="0" dirty="0">
                        <a:solidFill>
                          <a:prstClr val="white"/>
                        </a:solidFill>
                      </a:endParaRPr>
                    </a:p>
                  </p:txBody>
                </p:sp>
              </mc:Choice>
              <mc:Fallback xmlns="">
                <p:sp>
                  <p:nvSpPr>
                    <p:cNvPr id="417" name="矩形 416">
                      <a:extLst>
                        <a:ext uri="{FF2B5EF4-FFF2-40B4-BE49-F238E27FC236}">
                          <a16:creationId xmlns:a16="http://schemas.microsoft.com/office/drawing/2014/main" id="{595BDEB1-5D74-48E0-A889-C4F3217A5480}"/>
                        </a:ext>
                      </a:extLst>
                    </p:cNvPr>
                    <p:cNvSpPr>
                      <a:spLocks noRot="1" noChangeAspect="1" noMove="1" noResize="1" noEditPoints="1" noAdjustHandles="1" noChangeArrowheads="1" noChangeShapeType="1" noTextEdit="1"/>
                    </p:cNvSpPr>
                    <p:nvPr/>
                  </p:nvSpPr>
                  <p:spPr>
                    <a:xfrm>
                      <a:off x="9222941" y="3316677"/>
                      <a:ext cx="1187116" cy="423080"/>
                    </a:xfrm>
                    <a:prstGeom prst="rect">
                      <a:avLst/>
                    </a:prstGeom>
                    <a:blipFill>
                      <a:blip r:embed="rId39"/>
                      <a:stretch>
                        <a:fillRect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418" name="直接箭头连接符 417">
                  <a:extLst>
                    <a:ext uri="{FF2B5EF4-FFF2-40B4-BE49-F238E27FC236}">
                      <a16:creationId xmlns:a16="http://schemas.microsoft.com/office/drawing/2014/main" id="{CFF87012-4910-4BC3-81E9-12B311ACDA96}"/>
                    </a:ext>
                  </a:extLst>
                </p:cNvPr>
                <p:cNvCxnSpPr>
                  <a:stCxn id="417" idx="0"/>
                </p:cNvCxnSpPr>
                <p:nvPr/>
              </p:nvCxnSpPr>
              <p:spPr>
                <a:xfrm flipV="1">
                  <a:off x="9816499" y="2878916"/>
                  <a:ext cx="0" cy="437761"/>
                </a:xfrm>
                <a:prstGeom prst="straightConnector1">
                  <a:avLst/>
                </a:prstGeom>
                <a:noFill/>
                <a:ln w="6350" cap="flat" cmpd="sng" algn="ctr">
                  <a:solidFill>
                    <a:srgbClr val="4472C4"/>
                  </a:solidFill>
                  <a:prstDash val="solid"/>
                  <a:miter lim="800000"/>
                  <a:tailEnd type="triangle"/>
                </a:ln>
                <a:effectLst/>
              </p:spPr>
            </p:cxnSp>
            <p:grpSp>
              <p:nvGrpSpPr>
                <p:cNvPr id="419" name="组合 418">
                  <a:extLst>
                    <a:ext uri="{FF2B5EF4-FFF2-40B4-BE49-F238E27FC236}">
                      <a16:creationId xmlns:a16="http://schemas.microsoft.com/office/drawing/2014/main" id="{986674A4-0E66-4B05-8549-4D73B3D0C199}"/>
                    </a:ext>
                  </a:extLst>
                </p:cNvPr>
                <p:cNvGrpSpPr/>
                <p:nvPr/>
              </p:nvGrpSpPr>
              <p:grpSpPr>
                <a:xfrm>
                  <a:off x="9306136" y="2553413"/>
                  <a:ext cx="1020725" cy="213246"/>
                  <a:chOff x="4146698" y="2062714"/>
                  <a:chExt cx="1020725" cy="213246"/>
                </a:xfrm>
              </p:grpSpPr>
              <p:sp>
                <p:nvSpPr>
                  <p:cNvPr id="449" name="矩形 448">
                    <a:extLst>
                      <a:ext uri="{FF2B5EF4-FFF2-40B4-BE49-F238E27FC236}">
                        <a16:creationId xmlns:a16="http://schemas.microsoft.com/office/drawing/2014/main" id="{E1860DD0-F4A0-4E46-8343-20F2E9A5D427}"/>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0" name="矩形 449">
                    <a:extLst>
                      <a:ext uri="{FF2B5EF4-FFF2-40B4-BE49-F238E27FC236}">
                        <a16:creationId xmlns:a16="http://schemas.microsoft.com/office/drawing/2014/main" id="{95BD1D55-416A-4A46-A81E-523D1E4CB02A}"/>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1" name="矩形 450">
                    <a:extLst>
                      <a:ext uri="{FF2B5EF4-FFF2-40B4-BE49-F238E27FC236}">
                        <a16:creationId xmlns:a16="http://schemas.microsoft.com/office/drawing/2014/main" id="{6F312C42-82A8-434F-B1D9-A56BFB893403}"/>
                      </a:ext>
                    </a:extLst>
                  </p:cNvPr>
                  <p:cNvSpPr/>
                  <p:nvPr/>
                </p:nvSpPr>
                <p:spPr>
                  <a:xfrm>
                    <a:off x="4146698" y="2062715"/>
                    <a:ext cx="103517" cy="21265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2" name="矩形 451">
                    <a:extLst>
                      <a:ext uri="{FF2B5EF4-FFF2-40B4-BE49-F238E27FC236}">
                        <a16:creationId xmlns:a16="http://schemas.microsoft.com/office/drawing/2014/main" id="{ADCFBAF1-FB16-41B7-A06C-FED3DB595E3F}"/>
                      </a:ext>
                    </a:extLst>
                  </p:cNvPr>
                  <p:cNvSpPr/>
                  <p:nvPr/>
                </p:nvSpPr>
                <p:spPr>
                  <a:xfrm>
                    <a:off x="4353732"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3" name="矩形 452">
                    <a:extLst>
                      <a:ext uri="{FF2B5EF4-FFF2-40B4-BE49-F238E27FC236}">
                        <a16:creationId xmlns:a16="http://schemas.microsoft.com/office/drawing/2014/main" id="{26397A68-D9A7-4D5C-9891-A60695618401}"/>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4" name="矩形 453">
                    <a:extLst>
                      <a:ext uri="{FF2B5EF4-FFF2-40B4-BE49-F238E27FC236}">
                        <a16:creationId xmlns:a16="http://schemas.microsoft.com/office/drawing/2014/main" id="{C5332BE1-B68F-4FEB-8D8E-8246073458C0}"/>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5" name="矩形 454">
                    <a:extLst>
                      <a:ext uri="{FF2B5EF4-FFF2-40B4-BE49-F238E27FC236}">
                        <a16:creationId xmlns:a16="http://schemas.microsoft.com/office/drawing/2014/main" id="{35A8F321-295B-4EB9-AEBC-111709B19B13}"/>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6" name="矩形 455">
                    <a:extLst>
                      <a:ext uri="{FF2B5EF4-FFF2-40B4-BE49-F238E27FC236}">
                        <a16:creationId xmlns:a16="http://schemas.microsoft.com/office/drawing/2014/main" id="{92EA6D96-0491-425A-9132-18BAE7244496}"/>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7" name="矩形 456">
                    <a:extLst>
                      <a:ext uri="{FF2B5EF4-FFF2-40B4-BE49-F238E27FC236}">
                        <a16:creationId xmlns:a16="http://schemas.microsoft.com/office/drawing/2014/main" id="{1F3FC034-8B92-4CEC-B7A8-E9E5E69FDACB}"/>
                      </a:ext>
                    </a:extLst>
                  </p:cNvPr>
                  <p:cNvSpPr/>
                  <p:nvPr/>
                </p:nvSpPr>
                <p:spPr>
                  <a:xfrm>
                    <a:off x="4871880" y="2062714"/>
                    <a:ext cx="103517" cy="21265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8" name="矩形 457">
                    <a:extLst>
                      <a:ext uri="{FF2B5EF4-FFF2-40B4-BE49-F238E27FC236}">
                        <a16:creationId xmlns:a16="http://schemas.microsoft.com/office/drawing/2014/main" id="{E73B48EB-9E43-47D9-A627-07A352293396}"/>
                      </a:ext>
                    </a:extLst>
                  </p:cNvPr>
                  <p:cNvSpPr/>
                  <p:nvPr/>
                </p:nvSpPr>
                <p:spPr>
                  <a:xfrm>
                    <a:off x="4974834" y="2062714"/>
                    <a:ext cx="103517" cy="21265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0" name="矩形 419">
                      <a:extLst>
                        <a:ext uri="{FF2B5EF4-FFF2-40B4-BE49-F238E27FC236}">
                          <a16:creationId xmlns:a16="http://schemas.microsoft.com/office/drawing/2014/main" id="{FAE21015-99CA-4E95-85F0-922121A0C35E}"/>
                        </a:ext>
                      </a:extLst>
                    </p:cNvPr>
                    <p:cNvSpPr/>
                    <p:nvPr/>
                  </p:nvSpPr>
                  <p:spPr>
                    <a:xfrm>
                      <a:off x="8754025" y="2458863"/>
                      <a:ext cx="682291" cy="39931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0" name="矩形 419">
                      <a:extLst>
                        <a:ext uri="{FF2B5EF4-FFF2-40B4-BE49-F238E27FC236}">
                          <a16:creationId xmlns:a16="http://schemas.microsoft.com/office/drawing/2014/main" id="{FAE21015-99CA-4E95-85F0-922121A0C35E}"/>
                        </a:ext>
                      </a:extLst>
                    </p:cNvPr>
                    <p:cNvSpPr>
                      <a:spLocks noRot="1" noChangeAspect="1" noMove="1" noResize="1" noEditPoints="1" noAdjustHandles="1" noChangeArrowheads="1" noChangeShapeType="1" noTextEdit="1"/>
                    </p:cNvSpPr>
                    <p:nvPr/>
                  </p:nvSpPr>
                  <p:spPr>
                    <a:xfrm>
                      <a:off x="8754025" y="2458863"/>
                      <a:ext cx="682291" cy="399312"/>
                    </a:xfrm>
                    <a:prstGeom prst="rect">
                      <a:avLst/>
                    </a:prstGeom>
                    <a:blipFill>
                      <a:blip r:embed="rId18"/>
                      <a:stretch>
                        <a:fillRect b="-3448"/>
                      </a:stretch>
                    </a:blipFill>
                  </p:spPr>
                  <p:txBody>
                    <a:bodyPr/>
                    <a:lstStyle/>
                    <a:p>
                      <a:r>
                        <a:rPr lang="zh-CN" altLang="en-US">
                          <a:noFill/>
                        </a:rPr>
                        <a:t> </a:t>
                      </a:r>
                    </a:p>
                  </p:txBody>
                </p:sp>
              </mc:Fallback>
            </mc:AlternateContent>
            <p:grpSp>
              <p:nvGrpSpPr>
                <p:cNvPr id="421" name="组合 420">
                  <a:extLst>
                    <a:ext uri="{FF2B5EF4-FFF2-40B4-BE49-F238E27FC236}">
                      <a16:creationId xmlns:a16="http://schemas.microsoft.com/office/drawing/2014/main" id="{4632172E-2290-47A4-A28D-7AF61EBE4FF2}"/>
                    </a:ext>
                  </a:extLst>
                </p:cNvPr>
                <p:cNvGrpSpPr/>
                <p:nvPr/>
              </p:nvGrpSpPr>
              <p:grpSpPr>
                <a:xfrm>
                  <a:off x="9306135" y="2039230"/>
                  <a:ext cx="1020725" cy="213246"/>
                  <a:chOff x="4146698" y="2062714"/>
                  <a:chExt cx="1020725" cy="213246"/>
                </a:xfrm>
              </p:grpSpPr>
              <p:sp>
                <p:nvSpPr>
                  <p:cNvPr id="439" name="矩形 438">
                    <a:extLst>
                      <a:ext uri="{FF2B5EF4-FFF2-40B4-BE49-F238E27FC236}">
                        <a16:creationId xmlns:a16="http://schemas.microsoft.com/office/drawing/2014/main" id="{F6887D67-235F-4058-8583-1A67BE18E162}"/>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0" name="矩形 439">
                    <a:extLst>
                      <a:ext uri="{FF2B5EF4-FFF2-40B4-BE49-F238E27FC236}">
                        <a16:creationId xmlns:a16="http://schemas.microsoft.com/office/drawing/2014/main" id="{44709F39-1895-4D5F-A973-C5712679DA85}"/>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1" name="矩形 440">
                    <a:extLst>
                      <a:ext uri="{FF2B5EF4-FFF2-40B4-BE49-F238E27FC236}">
                        <a16:creationId xmlns:a16="http://schemas.microsoft.com/office/drawing/2014/main" id="{AF82DC85-BBE8-4C05-9516-3C785F6F4920}"/>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2" name="矩形 441">
                    <a:extLst>
                      <a:ext uri="{FF2B5EF4-FFF2-40B4-BE49-F238E27FC236}">
                        <a16:creationId xmlns:a16="http://schemas.microsoft.com/office/drawing/2014/main" id="{128BDD4B-8442-411B-B475-1BC99C7E2E0F}"/>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3" name="矩形 442">
                    <a:extLst>
                      <a:ext uri="{FF2B5EF4-FFF2-40B4-BE49-F238E27FC236}">
                        <a16:creationId xmlns:a16="http://schemas.microsoft.com/office/drawing/2014/main" id="{11F2F767-7DF3-4F1A-BD92-DFD3256CA7B2}"/>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4" name="矩形 443">
                    <a:extLst>
                      <a:ext uri="{FF2B5EF4-FFF2-40B4-BE49-F238E27FC236}">
                        <a16:creationId xmlns:a16="http://schemas.microsoft.com/office/drawing/2014/main" id="{AACB85DA-13E9-4706-9377-086412B062DB}"/>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5" name="矩形 444">
                    <a:extLst>
                      <a:ext uri="{FF2B5EF4-FFF2-40B4-BE49-F238E27FC236}">
                        <a16:creationId xmlns:a16="http://schemas.microsoft.com/office/drawing/2014/main" id="{5650F749-F8EA-479B-BDEA-3D738ECEBC5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6" name="矩形 445">
                    <a:extLst>
                      <a:ext uri="{FF2B5EF4-FFF2-40B4-BE49-F238E27FC236}">
                        <a16:creationId xmlns:a16="http://schemas.microsoft.com/office/drawing/2014/main" id="{8007A712-327E-4EC8-AB56-C092D11FF029}"/>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7" name="矩形 446">
                    <a:extLst>
                      <a:ext uri="{FF2B5EF4-FFF2-40B4-BE49-F238E27FC236}">
                        <a16:creationId xmlns:a16="http://schemas.microsoft.com/office/drawing/2014/main" id="{C12CDD3F-C07A-42D4-9640-2320907E5795}"/>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8" name="矩形 447">
                    <a:extLst>
                      <a:ext uri="{FF2B5EF4-FFF2-40B4-BE49-F238E27FC236}">
                        <a16:creationId xmlns:a16="http://schemas.microsoft.com/office/drawing/2014/main" id="{79A3FCA5-FD89-46DD-A265-511A654B7C89}"/>
                      </a:ext>
                    </a:extLst>
                  </p:cNvPr>
                  <p:cNvSpPr/>
                  <p:nvPr/>
                </p:nvSpPr>
                <p:spPr>
                  <a:xfrm>
                    <a:off x="4974834"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2" name="矩形 421">
                      <a:extLst>
                        <a:ext uri="{FF2B5EF4-FFF2-40B4-BE49-F238E27FC236}">
                          <a16:creationId xmlns:a16="http://schemas.microsoft.com/office/drawing/2014/main" id="{DAB290DE-65EB-44CE-92DC-BB6C0FBC77E1}"/>
                        </a:ext>
                      </a:extLst>
                    </p:cNvPr>
                    <p:cNvSpPr/>
                    <p:nvPr/>
                  </p:nvSpPr>
                  <p:spPr>
                    <a:xfrm>
                      <a:off x="8750899" y="1956933"/>
                      <a:ext cx="689791" cy="39931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2" name="矩形 421">
                      <a:extLst>
                        <a:ext uri="{FF2B5EF4-FFF2-40B4-BE49-F238E27FC236}">
                          <a16:creationId xmlns:a16="http://schemas.microsoft.com/office/drawing/2014/main" id="{DAB290DE-65EB-44CE-92DC-BB6C0FBC77E1}"/>
                        </a:ext>
                      </a:extLst>
                    </p:cNvPr>
                    <p:cNvSpPr>
                      <a:spLocks noRot="1" noChangeAspect="1" noMove="1" noResize="1" noEditPoints="1" noAdjustHandles="1" noChangeArrowheads="1" noChangeShapeType="1" noTextEdit="1"/>
                    </p:cNvSpPr>
                    <p:nvPr/>
                  </p:nvSpPr>
                  <p:spPr>
                    <a:xfrm>
                      <a:off x="8750899" y="1956933"/>
                      <a:ext cx="689791" cy="399312"/>
                    </a:xfrm>
                    <a:prstGeom prst="rect">
                      <a:avLst/>
                    </a:prstGeom>
                    <a:blipFill>
                      <a:blip r:embed="rId19"/>
                      <a:stretch>
                        <a:fillRect b="-3390"/>
                      </a:stretch>
                    </a:blipFill>
                  </p:spPr>
                  <p:txBody>
                    <a:bodyPr/>
                    <a:lstStyle/>
                    <a:p>
                      <a:r>
                        <a:rPr lang="zh-CN" altLang="en-US">
                          <a:noFill/>
                        </a:rPr>
                        <a:t> </a:t>
                      </a:r>
                    </a:p>
                  </p:txBody>
                </p:sp>
              </mc:Fallback>
            </mc:AlternateContent>
            <p:sp>
              <p:nvSpPr>
                <p:cNvPr id="423" name="文本框 422">
                  <a:extLst>
                    <a:ext uri="{FF2B5EF4-FFF2-40B4-BE49-F238E27FC236}">
                      <a16:creationId xmlns:a16="http://schemas.microsoft.com/office/drawing/2014/main" id="{5682BCFF-C400-48BD-80D6-E1BF4BDF08DC}"/>
                    </a:ext>
                  </a:extLst>
                </p:cNvPr>
                <p:cNvSpPr txBox="1"/>
                <p:nvPr/>
              </p:nvSpPr>
              <p:spPr>
                <a:xfrm>
                  <a:off x="9378716" y="1625929"/>
                  <a:ext cx="914556"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&lt;EOS&gt;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424" name="直接箭头连接符 423">
                  <a:extLst>
                    <a:ext uri="{FF2B5EF4-FFF2-40B4-BE49-F238E27FC236}">
                      <a16:creationId xmlns:a16="http://schemas.microsoft.com/office/drawing/2014/main" id="{BE9DDAD5-9C5C-497A-9588-73E9FEC9A0D7}"/>
                    </a:ext>
                  </a:extLst>
                </p:cNvPr>
                <p:cNvCxnSpPr>
                  <a:cxnSpLocks/>
                </p:cNvCxnSpPr>
                <p:nvPr/>
              </p:nvCxnSpPr>
              <p:spPr>
                <a:xfrm flipH="1" flipV="1">
                  <a:off x="9816496" y="2286967"/>
                  <a:ext cx="1" cy="227436"/>
                </a:xfrm>
                <a:prstGeom prst="straightConnector1">
                  <a:avLst/>
                </a:prstGeom>
                <a:noFill/>
                <a:ln w="6350" cap="flat" cmpd="sng" algn="ctr">
                  <a:solidFill>
                    <a:srgbClr val="4472C4"/>
                  </a:solidFill>
                  <a:prstDash val="solid"/>
                  <a:miter lim="800000"/>
                  <a:tailEnd type="triangle"/>
                </a:ln>
                <a:effectLst/>
              </p:spPr>
            </p:cxnSp>
            <p:sp>
              <p:nvSpPr>
                <p:cNvPr id="425" name="矩形 424">
                  <a:extLst>
                    <a:ext uri="{FF2B5EF4-FFF2-40B4-BE49-F238E27FC236}">
                      <a16:creationId xmlns:a16="http://schemas.microsoft.com/office/drawing/2014/main" id="{8C8612B0-9A1E-4DBF-9C4C-87C0BDABB0DD}"/>
                    </a:ext>
                  </a:extLst>
                </p:cNvPr>
                <p:cNvSpPr/>
                <p:nvPr/>
              </p:nvSpPr>
              <p:spPr>
                <a:xfrm>
                  <a:off x="9227693" y="1199347"/>
                  <a:ext cx="1177605" cy="3143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26" name="直接箭头连接符 425">
                  <a:extLst>
                    <a:ext uri="{FF2B5EF4-FFF2-40B4-BE49-F238E27FC236}">
                      <a16:creationId xmlns:a16="http://schemas.microsoft.com/office/drawing/2014/main" id="{BA74D511-8E9A-4135-8977-A1E10D0E5F20}"/>
                    </a:ext>
                  </a:extLst>
                </p:cNvPr>
                <p:cNvCxnSpPr>
                  <a:cxnSpLocks/>
                  <a:stCxn id="417" idx="2"/>
                </p:cNvCxnSpPr>
                <p:nvPr/>
              </p:nvCxnSpPr>
              <p:spPr>
                <a:xfrm flipH="1">
                  <a:off x="9816496" y="3739757"/>
                  <a:ext cx="3" cy="352906"/>
                </a:xfrm>
                <a:prstGeom prst="straightConnector1">
                  <a:avLst/>
                </a:prstGeom>
                <a:noFill/>
                <a:ln w="6350" cap="flat" cmpd="sng" algn="ctr">
                  <a:solidFill>
                    <a:srgbClr val="ED7D31"/>
                  </a:solidFill>
                  <a:prstDash val="solid"/>
                  <a:miter lim="800000"/>
                  <a:tailEnd type="triangle"/>
                </a:ln>
                <a:effectLst/>
              </p:spPr>
            </p:cxnSp>
            <p:grpSp>
              <p:nvGrpSpPr>
                <p:cNvPr id="427" name="组合 426">
                  <a:extLst>
                    <a:ext uri="{FF2B5EF4-FFF2-40B4-BE49-F238E27FC236}">
                      <a16:creationId xmlns:a16="http://schemas.microsoft.com/office/drawing/2014/main" id="{EFF360A3-6AC9-4220-AE85-51E20F22C5A1}"/>
                    </a:ext>
                  </a:extLst>
                </p:cNvPr>
                <p:cNvGrpSpPr/>
                <p:nvPr/>
              </p:nvGrpSpPr>
              <p:grpSpPr>
                <a:xfrm>
                  <a:off x="9313357" y="4250004"/>
                  <a:ext cx="1020725" cy="213246"/>
                  <a:chOff x="4146698" y="2062714"/>
                  <a:chExt cx="1020725" cy="213246"/>
                </a:xfrm>
              </p:grpSpPr>
              <p:sp>
                <p:nvSpPr>
                  <p:cNvPr id="429" name="矩形 428">
                    <a:extLst>
                      <a:ext uri="{FF2B5EF4-FFF2-40B4-BE49-F238E27FC236}">
                        <a16:creationId xmlns:a16="http://schemas.microsoft.com/office/drawing/2014/main" id="{1B6E84DA-8202-484E-9BCA-60D9E044EC9E}"/>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0" name="矩形 429">
                    <a:extLst>
                      <a:ext uri="{FF2B5EF4-FFF2-40B4-BE49-F238E27FC236}">
                        <a16:creationId xmlns:a16="http://schemas.microsoft.com/office/drawing/2014/main" id="{2A515E0D-C6DA-4F8D-8BF1-B5CD4B2FD4B0}"/>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1" name="矩形 430">
                    <a:extLst>
                      <a:ext uri="{FF2B5EF4-FFF2-40B4-BE49-F238E27FC236}">
                        <a16:creationId xmlns:a16="http://schemas.microsoft.com/office/drawing/2014/main" id="{B5C60A12-3D92-4DC4-AFB1-FF76E1D7D0A5}"/>
                      </a:ext>
                    </a:extLst>
                  </p:cNvPr>
                  <p:cNvSpPr/>
                  <p:nvPr/>
                </p:nvSpPr>
                <p:spPr>
                  <a:xfrm>
                    <a:off x="4146698" y="2062715"/>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2" name="矩形 431">
                    <a:extLst>
                      <a:ext uri="{FF2B5EF4-FFF2-40B4-BE49-F238E27FC236}">
                        <a16:creationId xmlns:a16="http://schemas.microsoft.com/office/drawing/2014/main" id="{B59DBF78-3BA2-4B6D-A710-FFCE16C98295}"/>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3" name="矩形 432">
                    <a:extLst>
                      <a:ext uri="{FF2B5EF4-FFF2-40B4-BE49-F238E27FC236}">
                        <a16:creationId xmlns:a16="http://schemas.microsoft.com/office/drawing/2014/main" id="{A633CCA6-D965-48E6-8217-62BE0305BDC8}"/>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4" name="矩形 433">
                    <a:extLst>
                      <a:ext uri="{FF2B5EF4-FFF2-40B4-BE49-F238E27FC236}">
                        <a16:creationId xmlns:a16="http://schemas.microsoft.com/office/drawing/2014/main" id="{CFCE232D-A2FE-408D-BA33-2FE6B91BDFCA}"/>
                      </a:ext>
                    </a:extLst>
                  </p:cNvPr>
                  <p:cNvSpPr/>
                  <p:nvPr/>
                </p:nvSpPr>
                <p:spPr>
                  <a:xfrm>
                    <a:off x="4560766" y="2063309"/>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5" name="矩形 434">
                    <a:extLst>
                      <a:ext uri="{FF2B5EF4-FFF2-40B4-BE49-F238E27FC236}">
                        <a16:creationId xmlns:a16="http://schemas.microsoft.com/office/drawing/2014/main" id="{A912D43E-2CE8-49C4-AF89-2DC6FCAA7959}"/>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6" name="矩形 435">
                    <a:extLst>
                      <a:ext uri="{FF2B5EF4-FFF2-40B4-BE49-F238E27FC236}">
                        <a16:creationId xmlns:a16="http://schemas.microsoft.com/office/drawing/2014/main" id="{032C2FDE-2C54-44ED-BF35-75D1F3329D7E}"/>
                      </a:ext>
                    </a:extLst>
                  </p:cNvPr>
                  <p:cNvSpPr/>
                  <p:nvPr/>
                </p:nvSpPr>
                <p:spPr>
                  <a:xfrm>
                    <a:off x="4767800"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7" name="矩形 436">
                    <a:extLst>
                      <a:ext uri="{FF2B5EF4-FFF2-40B4-BE49-F238E27FC236}">
                        <a16:creationId xmlns:a16="http://schemas.microsoft.com/office/drawing/2014/main" id="{9788C444-2F6F-4DB4-97ED-047C4567E740}"/>
                      </a:ext>
                    </a:extLst>
                  </p:cNvPr>
                  <p:cNvSpPr/>
                  <p:nvPr/>
                </p:nvSpPr>
                <p:spPr>
                  <a:xfrm>
                    <a:off x="4871880" y="2062714"/>
                    <a:ext cx="103517" cy="212651"/>
                  </a:xfrm>
                  <a:prstGeom prst="rect">
                    <a:avLst/>
                  </a:prstGeom>
                  <a:solidFill>
                    <a:srgbClr val="ED7D31">
                      <a:lumMod val="20000"/>
                      <a:lumOff val="8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8" name="矩形 437">
                    <a:extLst>
                      <a:ext uri="{FF2B5EF4-FFF2-40B4-BE49-F238E27FC236}">
                        <a16:creationId xmlns:a16="http://schemas.microsoft.com/office/drawing/2014/main" id="{1A6879D5-E478-4AC1-B812-EA8F751B5043}"/>
                      </a:ext>
                    </a:extLst>
                  </p:cNvPr>
                  <p:cNvSpPr/>
                  <p:nvPr/>
                </p:nvSpPr>
                <p:spPr>
                  <a:xfrm>
                    <a:off x="4974834" y="2062714"/>
                    <a:ext cx="103517" cy="212651"/>
                  </a:xfrm>
                  <a:prstGeom prst="rect">
                    <a:avLst/>
                  </a:prstGeom>
                  <a:solidFill>
                    <a:srgbClr val="ED7D31">
                      <a:lumMod val="60000"/>
                      <a:lumOff val="40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428" name="矩形 427">
                      <a:extLst>
                        <a:ext uri="{FF2B5EF4-FFF2-40B4-BE49-F238E27FC236}">
                          <a16:creationId xmlns:a16="http://schemas.microsoft.com/office/drawing/2014/main" id="{52E58232-FCED-4A4F-96AB-793ABFCAB59B}"/>
                        </a:ext>
                      </a:extLst>
                    </p:cNvPr>
                    <p:cNvSpPr/>
                    <p:nvPr/>
                  </p:nvSpPr>
                  <p:spPr>
                    <a:xfrm>
                      <a:off x="8727286" y="4167947"/>
                      <a:ext cx="698291" cy="39931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𝐽</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428" name="矩形 427">
                      <a:extLst>
                        <a:ext uri="{FF2B5EF4-FFF2-40B4-BE49-F238E27FC236}">
                          <a16:creationId xmlns:a16="http://schemas.microsoft.com/office/drawing/2014/main" id="{52E58232-FCED-4A4F-96AB-793ABFCAB59B}"/>
                        </a:ext>
                      </a:extLst>
                    </p:cNvPr>
                    <p:cNvSpPr>
                      <a:spLocks noRot="1" noChangeAspect="1" noMove="1" noResize="1" noEditPoints="1" noAdjustHandles="1" noChangeArrowheads="1" noChangeShapeType="1" noTextEdit="1"/>
                    </p:cNvSpPr>
                    <p:nvPr/>
                  </p:nvSpPr>
                  <p:spPr>
                    <a:xfrm>
                      <a:off x="8727286" y="4167947"/>
                      <a:ext cx="698291" cy="399312"/>
                    </a:xfrm>
                    <a:prstGeom prst="rect">
                      <a:avLst/>
                    </a:prstGeom>
                    <a:blipFill>
                      <a:blip r:embed="rId20"/>
                      <a:stretch>
                        <a:fillRect b="-3390"/>
                      </a:stretch>
                    </a:blipFill>
                  </p:spPr>
                  <p:txBody>
                    <a:bodyPr/>
                    <a:lstStyle/>
                    <a:p>
                      <a:r>
                        <a:rPr lang="zh-CN" altLang="en-US">
                          <a:noFill/>
                        </a:rPr>
                        <a:t> </a:t>
                      </a:r>
                    </a:p>
                  </p:txBody>
                </p:sp>
              </mc:Fallback>
            </mc:AlternateContent>
          </p:grpSp>
          <p:grpSp>
            <p:nvGrpSpPr>
              <p:cNvPr id="331" name="组合 330">
                <a:extLst>
                  <a:ext uri="{FF2B5EF4-FFF2-40B4-BE49-F238E27FC236}">
                    <a16:creationId xmlns:a16="http://schemas.microsoft.com/office/drawing/2014/main" id="{E65A0B47-CC47-4B49-A92C-20A14486B6D9}"/>
                  </a:ext>
                </a:extLst>
              </p:cNvPr>
              <p:cNvGrpSpPr/>
              <p:nvPr/>
            </p:nvGrpSpPr>
            <p:grpSpPr>
              <a:xfrm>
                <a:off x="9776974" y="1831051"/>
                <a:ext cx="1362590" cy="2972174"/>
                <a:chOff x="10454362" y="1199347"/>
                <a:chExt cx="1517753" cy="3335021"/>
              </a:xfrm>
            </p:grpSpPr>
            <mc:AlternateContent xmlns:mc="http://schemas.openxmlformats.org/markup-compatibility/2006" xmlns:a14="http://schemas.microsoft.com/office/drawing/2010/main">
              <mc:Choice Requires="a14">
                <p:sp>
                  <p:nvSpPr>
                    <p:cNvPr id="357" name="矩形 356">
                      <a:extLst>
                        <a:ext uri="{FF2B5EF4-FFF2-40B4-BE49-F238E27FC236}">
                          <a16:creationId xmlns:a16="http://schemas.microsoft.com/office/drawing/2014/main" id="{3FA76D93-4E65-46A4-9B54-A643363D83B9}"/>
                        </a:ext>
                      </a:extLst>
                    </p:cNvPr>
                    <p:cNvSpPr/>
                    <p:nvPr/>
                  </p:nvSpPr>
                  <p:spPr>
                    <a:xfrm>
                      <a:off x="10784999" y="3316677"/>
                      <a:ext cx="1187116" cy="42308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a:defRPr/>
                      </a:pPr>
                      <a:r>
                        <a:rPr lang="en-US" altLang="zh-CN" sz="1600" kern="0" dirty="0">
                          <a:solidFill>
                            <a:prstClr val="white"/>
                          </a:solidFill>
                        </a:rPr>
                        <a:t>RNN </a:t>
                      </a:r>
                      <a14:m>
                        <m:oMath xmlns:m="http://schemas.openxmlformats.org/officeDocument/2006/math">
                          <m:sSub>
                            <m:sSubPr>
                              <m:ctrlPr>
                                <a:rPr lang="en-US" altLang="zh-CN" sz="1600" i="1">
                                  <a:solidFill>
                                    <a:schemeClr val="bg1"/>
                                  </a:solidFill>
                                  <a:latin typeface="Cambria Math" panose="02040503050406030204" pitchFamily="18" charset="0"/>
                                </a:rPr>
                              </m:ctrlPr>
                            </m:sSubPr>
                            <m:e>
                              <m:acc>
                                <m:accPr>
                                  <m:chr m:val="̃"/>
                                  <m:ctrlPr>
                                    <a:rPr lang="en-US" altLang="zh-CN"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𝑧</m:t>
                                  </m:r>
                                </m:e>
                              </m:acc>
                            </m:e>
                            <m:sub>
                              <m:r>
                                <a:rPr lang="en-US" altLang="zh-CN" sz="1600" i="1">
                                  <a:solidFill>
                                    <a:srgbClr val="FF0000"/>
                                  </a:solidFill>
                                  <a:latin typeface="Cambria Math" panose="02040503050406030204" pitchFamily="18" charset="0"/>
                                </a:rPr>
                                <m:t>𝐼</m:t>
                              </m:r>
                            </m:sub>
                          </m:sSub>
                        </m:oMath>
                      </a14:m>
                      <a:endParaRPr lang="zh-CN" altLang="en-US" sz="1600" kern="0" dirty="0">
                        <a:solidFill>
                          <a:prstClr val="white"/>
                        </a:solidFill>
                      </a:endParaRPr>
                    </a:p>
                  </p:txBody>
                </p:sp>
              </mc:Choice>
              <mc:Fallback xmlns="">
                <p:sp>
                  <p:nvSpPr>
                    <p:cNvPr id="357" name="矩形 356">
                      <a:extLst>
                        <a:ext uri="{FF2B5EF4-FFF2-40B4-BE49-F238E27FC236}">
                          <a16:creationId xmlns:a16="http://schemas.microsoft.com/office/drawing/2014/main" id="{3FA76D93-4E65-46A4-9B54-A643363D83B9}"/>
                        </a:ext>
                      </a:extLst>
                    </p:cNvPr>
                    <p:cNvSpPr>
                      <a:spLocks noRot="1" noChangeAspect="1" noMove="1" noResize="1" noEditPoints="1" noAdjustHandles="1" noChangeArrowheads="1" noChangeShapeType="1" noTextEdit="1"/>
                    </p:cNvSpPr>
                    <p:nvPr/>
                  </p:nvSpPr>
                  <p:spPr>
                    <a:xfrm>
                      <a:off x="10784999" y="3316677"/>
                      <a:ext cx="1187116" cy="423080"/>
                    </a:xfrm>
                    <a:prstGeom prst="rect">
                      <a:avLst/>
                    </a:prstGeom>
                    <a:blipFill>
                      <a:blip r:embed="rId40"/>
                      <a:stretch>
                        <a:fillRect r="-568" b="-12500"/>
                      </a:stretch>
                    </a:blipFill>
                    <a:ln w="12700" cap="flat" cmpd="sng" algn="ctr">
                      <a:solidFill>
                        <a:srgbClr val="4472C4">
                          <a:shade val="50000"/>
                        </a:srgbClr>
                      </a:solidFill>
                      <a:prstDash val="solid"/>
                      <a:miter lim="800000"/>
                    </a:ln>
                    <a:effectLst/>
                  </p:spPr>
                  <p:txBody>
                    <a:bodyPr/>
                    <a:lstStyle/>
                    <a:p>
                      <a:r>
                        <a:rPr lang="en-US">
                          <a:noFill/>
                        </a:rPr>
                        <a:t> </a:t>
                      </a:r>
                    </a:p>
                  </p:txBody>
                </p:sp>
              </mc:Fallback>
            </mc:AlternateContent>
            <p:cxnSp>
              <p:nvCxnSpPr>
                <p:cNvPr id="358" name="直接箭头连接符 357">
                  <a:extLst>
                    <a:ext uri="{FF2B5EF4-FFF2-40B4-BE49-F238E27FC236}">
                      <a16:creationId xmlns:a16="http://schemas.microsoft.com/office/drawing/2014/main" id="{3042135B-E9B6-4EF7-A671-506339186984}"/>
                    </a:ext>
                  </a:extLst>
                </p:cNvPr>
                <p:cNvCxnSpPr>
                  <a:stCxn id="357" idx="0"/>
                </p:cNvCxnSpPr>
                <p:nvPr/>
              </p:nvCxnSpPr>
              <p:spPr>
                <a:xfrm flipV="1">
                  <a:off x="11378557" y="2878916"/>
                  <a:ext cx="0" cy="437761"/>
                </a:xfrm>
                <a:prstGeom prst="straightConnector1">
                  <a:avLst/>
                </a:prstGeom>
                <a:noFill/>
                <a:ln w="6350" cap="flat" cmpd="sng" algn="ctr">
                  <a:solidFill>
                    <a:srgbClr val="4472C4"/>
                  </a:solidFill>
                  <a:prstDash val="solid"/>
                  <a:miter lim="800000"/>
                  <a:tailEnd type="triangle"/>
                </a:ln>
                <a:effectLst/>
              </p:spPr>
            </p:cxnSp>
            <p:grpSp>
              <p:nvGrpSpPr>
                <p:cNvPr id="359" name="组合 358">
                  <a:extLst>
                    <a:ext uri="{FF2B5EF4-FFF2-40B4-BE49-F238E27FC236}">
                      <a16:creationId xmlns:a16="http://schemas.microsoft.com/office/drawing/2014/main" id="{40B74DE2-FECA-4375-AD7C-6911F23B0706}"/>
                    </a:ext>
                  </a:extLst>
                </p:cNvPr>
                <p:cNvGrpSpPr/>
                <p:nvPr/>
              </p:nvGrpSpPr>
              <p:grpSpPr>
                <a:xfrm>
                  <a:off x="10868194" y="2553413"/>
                  <a:ext cx="1020725" cy="213246"/>
                  <a:chOff x="4146698" y="2062714"/>
                  <a:chExt cx="1020725" cy="213246"/>
                </a:xfrm>
              </p:grpSpPr>
              <p:sp>
                <p:nvSpPr>
                  <p:cNvPr id="389" name="矩形 388">
                    <a:extLst>
                      <a:ext uri="{FF2B5EF4-FFF2-40B4-BE49-F238E27FC236}">
                        <a16:creationId xmlns:a16="http://schemas.microsoft.com/office/drawing/2014/main" id="{95448180-ACBC-4D3A-92AF-6A57195341F6}"/>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0" name="矩形 389">
                    <a:extLst>
                      <a:ext uri="{FF2B5EF4-FFF2-40B4-BE49-F238E27FC236}">
                        <a16:creationId xmlns:a16="http://schemas.microsoft.com/office/drawing/2014/main" id="{F57473AB-5BC7-46FC-8AFC-861AFE711163}"/>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1" name="矩形 390">
                    <a:extLst>
                      <a:ext uri="{FF2B5EF4-FFF2-40B4-BE49-F238E27FC236}">
                        <a16:creationId xmlns:a16="http://schemas.microsoft.com/office/drawing/2014/main" id="{B8DDD4F4-953A-4AB5-860B-526B85F1633A}"/>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2" name="矩形 391">
                    <a:extLst>
                      <a:ext uri="{FF2B5EF4-FFF2-40B4-BE49-F238E27FC236}">
                        <a16:creationId xmlns:a16="http://schemas.microsoft.com/office/drawing/2014/main" id="{1459840F-0C47-40C5-9262-BCF41E702765}"/>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3" name="矩形 392">
                    <a:extLst>
                      <a:ext uri="{FF2B5EF4-FFF2-40B4-BE49-F238E27FC236}">
                        <a16:creationId xmlns:a16="http://schemas.microsoft.com/office/drawing/2014/main" id="{281FBDC2-41E3-476B-87C7-C5B9493606C5}"/>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4" name="矩形 393">
                    <a:extLst>
                      <a:ext uri="{FF2B5EF4-FFF2-40B4-BE49-F238E27FC236}">
                        <a16:creationId xmlns:a16="http://schemas.microsoft.com/office/drawing/2014/main" id="{33F43C62-54B0-4FBA-A593-73E4B5A1A2BA}"/>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5" name="矩形 394">
                    <a:extLst>
                      <a:ext uri="{FF2B5EF4-FFF2-40B4-BE49-F238E27FC236}">
                        <a16:creationId xmlns:a16="http://schemas.microsoft.com/office/drawing/2014/main" id="{492B568F-E8CC-45A1-8D21-B8CD269E39F8}"/>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6" name="矩形 395">
                    <a:extLst>
                      <a:ext uri="{FF2B5EF4-FFF2-40B4-BE49-F238E27FC236}">
                        <a16:creationId xmlns:a16="http://schemas.microsoft.com/office/drawing/2014/main" id="{0B6E0570-BF58-48BE-980B-A1E8B8469331}"/>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7" name="矩形 396">
                    <a:extLst>
                      <a:ext uri="{FF2B5EF4-FFF2-40B4-BE49-F238E27FC236}">
                        <a16:creationId xmlns:a16="http://schemas.microsoft.com/office/drawing/2014/main" id="{E440F86F-14C7-4E44-AD2E-C3AEFBCA7DC1}"/>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8" name="矩形 397">
                    <a:extLst>
                      <a:ext uri="{FF2B5EF4-FFF2-40B4-BE49-F238E27FC236}">
                        <a16:creationId xmlns:a16="http://schemas.microsoft.com/office/drawing/2014/main" id="{C0FB3B3B-0358-40C2-AE3D-422D6E118683}"/>
                      </a:ext>
                    </a:extLst>
                  </p:cNvPr>
                  <p:cNvSpPr/>
                  <p:nvPr/>
                </p:nvSpPr>
                <p:spPr>
                  <a:xfrm>
                    <a:off x="5059898" y="2062714"/>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0" name="矩形 359">
                      <a:extLst>
                        <a:ext uri="{FF2B5EF4-FFF2-40B4-BE49-F238E27FC236}">
                          <a16:creationId xmlns:a16="http://schemas.microsoft.com/office/drawing/2014/main" id="{5E8FE91C-CFB4-4747-A909-B131FFC64DD4}"/>
                        </a:ext>
                      </a:extLst>
                    </p:cNvPr>
                    <p:cNvSpPr/>
                    <p:nvPr/>
                  </p:nvSpPr>
                  <p:spPr>
                    <a:xfrm>
                      <a:off x="10454362" y="2458863"/>
                      <a:ext cx="465027" cy="37988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𝑜</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0" name="矩形 359">
                      <a:extLst>
                        <a:ext uri="{FF2B5EF4-FFF2-40B4-BE49-F238E27FC236}">
                          <a16:creationId xmlns:a16="http://schemas.microsoft.com/office/drawing/2014/main" id="{5E8FE91C-CFB4-4747-A909-B131FFC64DD4}"/>
                        </a:ext>
                      </a:extLst>
                    </p:cNvPr>
                    <p:cNvSpPr>
                      <a:spLocks noRot="1" noChangeAspect="1" noMove="1" noResize="1" noEditPoints="1" noAdjustHandles="1" noChangeArrowheads="1" noChangeShapeType="1" noTextEdit="1"/>
                    </p:cNvSpPr>
                    <p:nvPr/>
                  </p:nvSpPr>
                  <p:spPr>
                    <a:xfrm>
                      <a:off x="10454362" y="2458863"/>
                      <a:ext cx="465027" cy="379885"/>
                    </a:xfrm>
                    <a:prstGeom prst="rect">
                      <a:avLst/>
                    </a:prstGeom>
                    <a:blipFill>
                      <a:blip r:embed="rId24"/>
                      <a:stretch>
                        <a:fillRect/>
                      </a:stretch>
                    </a:blipFill>
                  </p:spPr>
                  <p:txBody>
                    <a:bodyPr/>
                    <a:lstStyle/>
                    <a:p>
                      <a:r>
                        <a:rPr lang="zh-CN" altLang="en-US">
                          <a:noFill/>
                        </a:rPr>
                        <a:t> </a:t>
                      </a:r>
                    </a:p>
                  </p:txBody>
                </p:sp>
              </mc:Fallback>
            </mc:AlternateContent>
            <p:grpSp>
              <p:nvGrpSpPr>
                <p:cNvPr id="361" name="组合 360">
                  <a:extLst>
                    <a:ext uri="{FF2B5EF4-FFF2-40B4-BE49-F238E27FC236}">
                      <a16:creationId xmlns:a16="http://schemas.microsoft.com/office/drawing/2014/main" id="{BEBE4A2D-211F-4E5D-89EA-6D4C7063C41F}"/>
                    </a:ext>
                  </a:extLst>
                </p:cNvPr>
                <p:cNvGrpSpPr/>
                <p:nvPr/>
              </p:nvGrpSpPr>
              <p:grpSpPr>
                <a:xfrm>
                  <a:off x="10868193" y="2039230"/>
                  <a:ext cx="1027947" cy="215246"/>
                  <a:chOff x="4146698" y="2062714"/>
                  <a:chExt cx="1027947" cy="215246"/>
                </a:xfrm>
              </p:grpSpPr>
              <p:sp>
                <p:nvSpPr>
                  <p:cNvPr id="379" name="矩形 378">
                    <a:extLst>
                      <a:ext uri="{FF2B5EF4-FFF2-40B4-BE49-F238E27FC236}">
                        <a16:creationId xmlns:a16="http://schemas.microsoft.com/office/drawing/2014/main" id="{900CFC5F-5E1D-43D7-9AC8-C9C172B3F95C}"/>
                      </a:ext>
                    </a:extLst>
                  </p:cNvPr>
                  <p:cNvSpPr/>
                  <p:nvPr/>
                </p:nvSpPr>
                <p:spPr>
                  <a:xfrm>
                    <a:off x="4146698" y="2062716"/>
                    <a:ext cx="1020725" cy="212651"/>
                  </a:xfrm>
                  <a:prstGeom prst="rect">
                    <a:avLst/>
                  </a:prstGeom>
                  <a:solidFill>
                    <a:sysClr val="window" lastClr="FFFFFF"/>
                  </a:solidFill>
                  <a:ln w="12700" cap="flat" cmpd="sng" algn="ctr">
                    <a:solidFill>
                      <a:srgbClr val="2F528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0" name="矩形 379">
                    <a:extLst>
                      <a:ext uri="{FF2B5EF4-FFF2-40B4-BE49-F238E27FC236}">
                        <a16:creationId xmlns:a16="http://schemas.microsoft.com/office/drawing/2014/main" id="{275B87E0-63F6-4BC0-955B-E4C2ECBEC2C9}"/>
                      </a:ext>
                    </a:extLst>
                  </p:cNvPr>
                  <p:cNvSpPr/>
                  <p:nvPr/>
                </p:nvSpPr>
                <p:spPr>
                  <a:xfrm>
                    <a:off x="4250215"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81" name="矩形 380">
                    <a:extLst>
                      <a:ext uri="{FF2B5EF4-FFF2-40B4-BE49-F238E27FC236}">
                        <a16:creationId xmlns:a16="http://schemas.microsoft.com/office/drawing/2014/main" id="{6B41B234-9F23-490F-809F-03E778C9EBFB}"/>
                      </a:ext>
                    </a:extLst>
                  </p:cNvPr>
                  <p:cNvSpPr/>
                  <p:nvPr/>
                </p:nvSpPr>
                <p:spPr>
                  <a:xfrm>
                    <a:off x="4146698" y="2062715"/>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2" name="矩形 381">
                    <a:extLst>
                      <a:ext uri="{FF2B5EF4-FFF2-40B4-BE49-F238E27FC236}">
                        <a16:creationId xmlns:a16="http://schemas.microsoft.com/office/drawing/2014/main" id="{B80D1C40-5EE2-410A-B06C-3F8D300CE56E}"/>
                      </a:ext>
                    </a:extLst>
                  </p:cNvPr>
                  <p:cNvSpPr/>
                  <p:nvPr/>
                </p:nvSpPr>
                <p:spPr>
                  <a:xfrm>
                    <a:off x="4353732"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3" name="矩形 382">
                    <a:extLst>
                      <a:ext uri="{FF2B5EF4-FFF2-40B4-BE49-F238E27FC236}">
                        <a16:creationId xmlns:a16="http://schemas.microsoft.com/office/drawing/2014/main" id="{6BDC7C14-A160-4929-8F83-0E5CF7BFAB63}"/>
                      </a:ext>
                    </a:extLst>
                  </p:cNvPr>
                  <p:cNvSpPr/>
                  <p:nvPr/>
                </p:nvSpPr>
                <p:spPr>
                  <a:xfrm>
                    <a:off x="4457249"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4" name="矩形 383">
                    <a:extLst>
                      <a:ext uri="{FF2B5EF4-FFF2-40B4-BE49-F238E27FC236}">
                        <a16:creationId xmlns:a16="http://schemas.microsoft.com/office/drawing/2014/main" id="{FE759E40-E77C-4571-A098-9AD06417C51A}"/>
                      </a:ext>
                    </a:extLst>
                  </p:cNvPr>
                  <p:cNvSpPr/>
                  <p:nvPr/>
                </p:nvSpPr>
                <p:spPr>
                  <a:xfrm>
                    <a:off x="4560766" y="2063309"/>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5" name="矩形 384">
                    <a:extLst>
                      <a:ext uri="{FF2B5EF4-FFF2-40B4-BE49-F238E27FC236}">
                        <a16:creationId xmlns:a16="http://schemas.microsoft.com/office/drawing/2014/main" id="{CF1A6FE8-C290-4B1A-8C78-042ECA39E13E}"/>
                      </a:ext>
                    </a:extLst>
                  </p:cNvPr>
                  <p:cNvSpPr/>
                  <p:nvPr/>
                </p:nvSpPr>
                <p:spPr>
                  <a:xfrm>
                    <a:off x="4664283"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6" name="矩形 385">
                    <a:extLst>
                      <a:ext uri="{FF2B5EF4-FFF2-40B4-BE49-F238E27FC236}">
                        <a16:creationId xmlns:a16="http://schemas.microsoft.com/office/drawing/2014/main" id="{0BDB0483-8C61-4B6B-9231-5DD4CA070912}"/>
                      </a:ext>
                    </a:extLst>
                  </p:cNvPr>
                  <p:cNvSpPr/>
                  <p:nvPr/>
                </p:nvSpPr>
                <p:spPr>
                  <a:xfrm>
                    <a:off x="476780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7" name="矩形 386">
                    <a:extLst>
                      <a:ext uri="{FF2B5EF4-FFF2-40B4-BE49-F238E27FC236}">
                        <a16:creationId xmlns:a16="http://schemas.microsoft.com/office/drawing/2014/main" id="{F3801B8F-0C25-4D87-9CDC-4D46500C3B1D}"/>
                      </a:ext>
                    </a:extLst>
                  </p:cNvPr>
                  <p:cNvSpPr/>
                  <p:nvPr/>
                </p:nvSpPr>
                <p:spPr>
                  <a:xfrm>
                    <a:off x="4871880" y="2062714"/>
                    <a:ext cx="103517" cy="212651"/>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8" name="矩形 387">
                    <a:extLst>
                      <a:ext uri="{FF2B5EF4-FFF2-40B4-BE49-F238E27FC236}">
                        <a16:creationId xmlns:a16="http://schemas.microsoft.com/office/drawing/2014/main" id="{5DD9980E-AC0D-4E3F-9D4E-82E8E0FD865A}"/>
                      </a:ext>
                    </a:extLst>
                  </p:cNvPr>
                  <p:cNvSpPr/>
                  <p:nvPr/>
                </p:nvSpPr>
                <p:spPr>
                  <a:xfrm>
                    <a:off x="5071128" y="2065309"/>
                    <a:ext cx="103517" cy="212651"/>
                  </a:xfrm>
                  <a:prstGeom prst="rect">
                    <a:avLst/>
                  </a:prstGeom>
                  <a:solidFill>
                    <a:srgbClr val="2F528F"/>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2" name="矩形 361">
                      <a:extLst>
                        <a:ext uri="{FF2B5EF4-FFF2-40B4-BE49-F238E27FC236}">
                          <a16:creationId xmlns:a16="http://schemas.microsoft.com/office/drawing/2014/main" id="{F07FF678-2604-4286-918B-0D44EA65A87B}"/>
                        </a:ext>
                      </a:extLst>
                    </p:cNvPr>
                    <p:cNvSpPr/>
                    <p:nvPr/>
                  </p:nvSpPr>
                  <p:spPr>
                    <a:xfrm>
                      <a:off x="10471357" y="1938765"/>
                      <a:ext cx="472526" cy="37988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𝑦</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2" name="矩形 361">
                      <a:extLst>
                        <a:ext uri="{FF2B5EF4-FFF2-40B4-BE49-F238E27FC236}">
                          <a16:creationId xmlns:a16="http://schemas.microsoft.com/office/drawing/2014/main" id="{F07FF678-2604-4286-918B-0D44EA65A87B}"/>
                        </a:ext>
                      </a:extLst>
                    </p:cNvPr>
                    <p:cNvSpPr>
                      <a:spLocks noRot="1" noChangeAspect="1" noMove="1" noResize="1" noEditPoints="1" noAdjustHandles="1" noChangeArrowheads="1" noChangeShapeType="1" noTextEdit="1"/>
                    </p:cNvSpPr>
                    <p:nvPr/>
                  </p:nvSpPr>
                  <p:spPr>
                    <a:xfrm>
                      <a:off x="10471357" y="1938765"/>
                      <a:ext cx="472526" cy="379885"/>
                    </a:xfrm>
                    <a:prstGeom prst="rect">
                      <a:avLst/>
                    </a:prstGeom>
                    <a:blipFill>
                      <a:blip r:embed="rId25"/>
                      <a:stretch>
                        <a:fillRect b="-3571"/>
                      </a:stretch>
                    </a:blipFill>
                  </p:spPr>
                  <p:txBody>
                    <a:bodyPr/>
                    <a:lstStyle/>
                    <a:p>
                      <a:r>
                        <a:rPr lang="zh-CN" altLang="en-US">
                          <a:noFill/>
                        </a:rPr>
                        <a:t> </a:t>
                      </a:r>
                    </a:p>
                  </p:txBody>
                </p:sp>
              </mc:Fallback>
            </mc:AlternateContent>
            <p:sp>
              <p:nvSpPr>
                <p:cNvPr id="363" name="文本框 362">
                  <a:extLst>
                    <a:ext uri="{FF2B5EF4-FFF2-40B4-BE49-F238E27FC236}">
                      <a16:creationId xmlns:a16="http://schemas.microsoft.com/office/drawing/2014/main" id="{67D3BD42-ACDF-4535-A565-781001CE89B1}"/>
                    </a:ext>
                  </a:extLst>
                </p:cNvPr>
                <p:cNvSpPr txBox="1"/>
                <p:nvPr/>
              </p:nvSpPr>
              <p:spPr>
                <a:xfrm>
                  <a:off x="10940774" y="1625929"/>
                  <a:ext cx="93776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等线" panose="020F0502020204030204"/>
                    </a:rPr>
                    <a:t>&lt;PAD&gt;</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cxnSp>
              <p:nvCxnSpPr>
                <p:cNvPr id="364" name="直接箭头连接符 363">
                  <a:extLst>
                    <a:ext uri="{FF2B5EF4-FFF2-40B4-BE49-F238E27FC236}">
                      <a16:creationId xmlns:a16="http://schemas.microsoft.com/office/drawing/2014/main" id="{9609D7A1-779C-471A-ABD4-D04483E165D0}"/>
                    </a:ext>
                  </a:extLst>
                </p:cNvPr>
                <p:cNvCxnSpPr>
                  <a:cxnSpLocks/>
                </p:cNvCxnSpPr>
                <p:nvPr/>
              </p:nvCxnSpPr>
              <p:spPr>
                <a:xfrm flipH="1" flipV="1">
                  <a:off x="11378554" y="2286967"/>
                  <a:ext cx="1" cy="227436"/>
                </a:xfrm>
                <a:prstGeom prst="straightConnector1">
                  <a:avLst/>
                </a:prstGeom>
                <a:noFill/>
                <a:ln w="6350" cap="flat" cmpd="sng" algn="ctr">
                  <a:solidFill>
                    <a:srgbClr val="4472C4"/>
                  </a:solidFill>
                  <a:prstDash val="solid"/>
                  <a:miter lim="800000"/>
                  <a:tailEnd type="triangle"/>
                </a:ln>
                <a:effectLst/>
              </p:spPr>
            </p:cxnSp>
            <p:sp>
              <p:nvSpPr>
                <p:cNvPr id="365" name="矩形 364">
                  <a:extLst>
                    <a:ext uri="{FF2B5EF4-FFF2-40B4-BE49-F238E27FC236}">
                      <a16:creationId xmlns:a16="http://schemas.microsoft.com/office/drawing/2014/main" id="{61A6144C-1B5A-476D-8F25-C74E665E4413}"/>
                    </a:ext>
                  </a:extLst>
                </p:cNvPr>
                <p:cNvSpPr/>
                <p:nvPr/>
              </p:nvSpPr>
              <p:spPr>
                <a:xfrm>
                  <a:off x="10789751" y="1199347"/>
                  <a:ext cx="1177605" cy="3143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rPr>
                    <a:t>Cross Ent.</a:t>
                  </a: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366" name="直接箭头连接符 365">
                  <a:extLst>
                    <a:ext uri="{FF2B5EF4-FFF2-40B4-BE49-F238E27FC236}">
                      <a16:creationId xmlns:a16="http://schemas.microsoft.com/office/drawing/2014/main" id="{01CF32DE-FE1B-4A57-B366-96F0466F4FB3}"/>
                    </a:ext>
                  </a:extLst>
                </p:cNvPr>
                <p:cNvCxnSpPr>
                  <a:cxnSpLocks/>
                  <a:stCxn id="357" idx="2"/>
                </p:cNvCxnSpPr>
                <p:nvPr/>
              </p:nvCxnSpPr>
              <p:spPr>
                <a:xfrm flipH="1">
                  <a:off x="11378554" y="3739757"/>
                  <a:ext cx="3" cy="352906"/>
                </a:xfrm>
                <a:prstGeom prst="straightConnector1">
                  <a:avLst/>
                </a:prstGeom>
                <a:noFill/>
                <a:ln w="6350" cap="flat" cmpd="sng" algn="ctr">
                  <a:solidFill>
                    <a:srgbClr val="ED7D31"/>
                  </a:solidFill>
                  <a:prstDash val="solid"/>
                  <a:miter lim="800000"/>
                  <a:tailEnd type="triangle"/>
                </a:ln>
                <a:effectLst/>
              </p:spPr>
            </p:cxnSp>
            <p:grpSp>
              <p:nvGrpSpPr>
                <p:cNvPr id="367" name="组合 366">
                  <a:extLst>
                    <a:ext uri="{FF2B5EF4-FFF2-40B4-BE49-F238E27FC236}">
                      <a16:creationId xmlns:a16="http://schemas.microsoft.com/office/drawing/2014/main" id="{E9863589-99C2-4543-9A55-19A2489DE6FA}"/>
                    </a:ext>
                  </a:extLst>
                </p:cNvPr>
                <p:cNvGrpSpPr/>
                <p:nvPr/>
              </p:nvGrpSpPr>
              <p:grpSpPr>
                <a:xfrm>
                  <a:off x="10875415" y="4249411"/>
                  <a:ext cx="1034128" cy="213839"/>
                  <a:chOff x="4146698" y="2062121"/>
                  <a:chExt cx="1034128" cy="213839"/>
                </a:xfrm>
              </p:grpSpPr>
              <p:sp>
                <p:nvSpPr>
                  <p:cNvPr id="369" name="矩形 368">
                    <a:extLst>
                      <a:ext uri="{FF2B5EF4-FFF2-40B4-BE49-F238E27FC236}">
                        <a16:creationId xmlns:a16="http://schemas.microsoft.com/office/drawing/2014/main" id="{49DB2A01-4F63-446A-86EF-86298367604F}"/>
                      </a:ext>
                    </a:extLst>
                  </p:cNvPr>
                  <p:cNvSpPr/>
                  <p:nvPr/>
                </p:nvSpPr>
                <p:spPr>
                  <a:xfrm>
                    <a:off x="4146698" y="2062716"/>
                    <a:ext cx="1020725"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0" name="矩形 369">
                    <a:extLst>
                      <a:ext uri="{FF2B5EF4-FFF2-40B4-BE49-F238E27FC236}">
                        <a16:creationId xmlns:a16="http://schemas.microsoft.com/office/drawing/2014/main" id="{9504FCF4-3E4B-4ADE-9F53-AE9DBA38483B}"/>
                      </a:ext>
                    </a:extLst>
                  </p:cNvPr>
                  <p:cNvSpPr/>
                  <p:nvPr/>
                </p:nvSpPr>
                <p:spPr>
                  <a:xfrm>
                    <a:off x="4250215"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1" name="矩形 370">
                    <a:extLst>
                      <a:ext uri="{FF2B5EF4-FFF2-40B4-BE49-F238E27FC236}">
                        <a16:creationId xmlns:a16="http://schemas.microsoft.com/office/drawing/2014/main" id="{E1568372-92CA-466E-97E1-8508A2B74522}"/>
                      </a:ext>
                    </a:extLst>
                  </p:cNvPr>
                  <p:cNvSpPr/>
                  <p:nvPr/>
                </p:nvSpPr>
                <p:spPr>
                  <a:xfrm>
                    <a:off x="4146698" y="2062715"/>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2" name="矩形 371">
                    <a:extLst>
                      <a:ext uri="{FF2B5EF4-FFF2-40B4-BE49-F238E27FC236}">
                        <a16:creationId xmlns:a16="http://schemas.microsoft.com/office/drawing/2014/main" id="{7C7A9FF4-7502-46AF-B165-4511CC25234E}"/>
                      </a:ext>
                    </a:extLst>
                  </p:cNvPr>
                  <p:cNvSpPr/>
                  <p:nvPr/>
                </p:nvSpPr>
                <p:spPr>
                  <a:xfrm>
                    <a:off x="4353732"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3" name="矩形 372">
                    <a:extLst>
                      <a:ext uri="{FF2B5EF4-FFF2-40B4-BE49-F238E27FC236}">
                        <a16:creationId xmlns:a16="http://schemas.microsoft.com/office/drawing/2014/main" id="{432A347D-EA22-417F-862F-AECFE7C5AB37}"/>
                      </a:ext>
                    </a:extLst>
                  </p:cNvPr>
                  <p:cNvSpPr/>
                  <p:nvPr/>
                </p:nvSpPr>
                <p:spPr>
                  <a:xfrm>
                    <a:off x="4457249"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4" name="矩形 373">
                    <a:extLst>
                      <a:ext uri="{FF2B5EF4-FFF2-40B4-BE49-F238E27FC236}">
                        <a16:creationId xmlns:a16="http://schemas.microsoft.com/office/drawing/2014/main" id="{2EE6A98D-72D9-4A61-8868-0EE588D4DFDF}"/>
                      </a:ext>
                    </a:extLst>
                  </p:cNvPr>
                  <p:cNvSpPr/>
                  <p:nvPr/>
                </p:nvSpPr>
                <p:spPr>
                  <a:xfrm>
                    <a:off x="4560766" y="2063309"/>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5" name="矩形 374">
                    <a:extLst>
                      <a:ext uri="{FF2B5EF4-FFF2-40B4-BE49-F238E27FC236}">
                        <a16:creationId xmlns:a16="http://schemas.microsoft.com/office/drawing/2014/main" id="{1A487B19-F36F-41D9-B6A7-D4C35FF6BD5F}"/>
                      </a:ext>
                    </a:extLst>
                  </p:cNvPr>
                  <p:cNvSpPr/>
                  <p:nvPr/>
                </p:nvSpPr>
                <p:spPr>
                  <a:xfrm>
                    <a:off x="4664283" y="2062714"/>
                    <a:ext cx="103517" cy="212651"/>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6" name="矩形 375">
                    <a:extLst>
                      <a:ext uri="{FF2B5EF4-FFF2-40B4-BE49-F238E27FC236}">
                        <a16:creationId xmlns:a16="http://schemas.microsoft.com/office/drawing/2014/main" id="{1D37B0C4-E1B3-483D-9943-F6A1341FA5D9}"/>
                      </a:ext>
                    </a:extLst>
                  </p:cNvPr>
                  <p:cNvSpPr/>
                  <p:nvPr/>
                </p:nvSpPr>
                <p:spPr>
                  <a:xfrm>
                    <a:off x="5076746" y="2062121"/>
                    <a:ext cx="104080" cy="211003"/>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7" name="矩形 376">
                    <a:extLst>
                      <a:ext uri="{FF2B5EF4-FFF2-40B4-BE49-F238E27FC236}">
                        <a16:creationId xmlns:a16="http://schemas.microsoft.com/office/drawing/2014/main" id="{DA9891CF-7C00-4ADF-A19D-B46BC036F0C5}"/>
                      </a:ext>
                    </a:extLst>
                  </p:cNvPr>
                  <p:cNvSpPr/>
                  <p:nvPr/>
                </p:nvSpPr>
                <p:spPr>
                  <a:xfrm>
                    <a:off x="4871880"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8" name="矩形 377">
                    <a:extLst>
                      <a:ext uri="{FF2B5EF4-FFF2-40B4-BE49-F238E27FC236}">
                        <a16:creationId xmlns:a16="http://schemas.microsoft.com/office/drawing/2014/main" id="{F24B2FE1-332F-4A01-84DC-F96583D8D444}"/>
                      </a:ext>
                    </a:extLst>
                  </p:cNvPr>
                  <p:cNvSpPr/>
                  <p:nvPr/>
                </p:nvSpPr>
                <p:spPr>
                  <a:xfrm>
                    <a:off x="4974834" y="2062714"/>
                    <a:ext cx="103517" cy="212651"/>
                  </a:xfrm>
                  <a:prstGeom prst="rect">
                    <a:avLst/>
                  </a:prstGeom>
                  <a:no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mc:AlternateContent xmlns:mc="http://schemas.openxmlformats.org/markup-compatibility/2006" xmlns:a14="http://schemas.microsoft.com/office/drawing/2010/main">
              <mc:Choice Requires="a14">
                <p:sp>
                  <p:nvSpPr>
                    <p:cNvPr id="368" name="矩形 367">
                      <a:extLst>
                        <a:ext uri="{FF2B5EF4-FFF2-40B4-BE49-F238E27FC236}">
                          <a16:creationId xmlns:a16="http://schemas.microsoft.com/office/drawing/2014/main" id="{A8C950FC-D404-4B3D-93CB-EAAE63182CF6}"/>
                        </a:ext>
                      </a:extLst>
                    </p:cNvPr>
                    <p:cNvSpPr/>
                    <p:nvPr/>
                  </p:nvSpPr>
                  <p:spPr>
                    <a:xfrm>
                      <a:off x="10479468" y="4154483"/>
                      <a:ext cx="469669" cy="37988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sub>
                                <m:r>
                                  <a:rPr kumimoji="0" lang="en-US" altLang="zh-CN" sz="1600" b="1" i="1" u="none" strike="noStrike" kern="0" cap="none" spc="0" normalizeH="0" baseline="0" noProof="0" smtClean="0">
                                    <a:ln>
                                      <a:noFill/>
                                    </a:ln>
                                    <a:solidFill>
                                      <a:srgbClr val="FF0000"/>
                                    </a:solidFill>
                                    <a:effectLst/>
                                    <a:uLnTx/>
                                    <a:uFillTx/>
                                    <a:latin typeface="Cambria Math" panose="02040503050406030204" pitchFamily="18" charset="0"/>
                                  </a:rPr>
                                  <m:t>𝑰</m:t>
                                </m:r>
                              </m:sub>
                            </m:sSub>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68" name="矩形 367">
                      <a:extLst>
                        <a:ext uri="{FF2B5EF4-FFF2-40B4-BE49-F238E27FC236}">
                          <a16:creationId xmlns:a16="http://schemas.microsoft.com/office/drawing/2014/main" id="{A8C950FC-D404-4B3D-93CB-EAAE63182CF6}"/>
                        </a:ext>
                      </a:extLst>
                    </p:cNvPr>
                    <p:cNvSpPr>
                      <a:spLocks noRot="1" noChangeAspect="1" noMove="1" noResize="1" noEditPoints="1" noAdjustHandles="1" noChangeArrowheads="1" noChangeShapeType="1" noTextEdit="1"/>
                    </p:cNvSpPr>
                    <p:nvPr/>
                  </p:nvSpPr>
                  <p:spPr>
                    <a:xfrm>
                      <a:off x="10479468" y="4154483"/>
                      <a:ext cx="469669" cy="379885"/>
                    </a:xfrm>
                    <a:prstGeom prst="rect">
                      <a:avLst/>
                    </a:prstGeom>
                    <a:blipFill>
                      <a:blip r:embed="rId26"/>
                      <a:stretch>
                        <a:fillRect b="-3571"/>
                      </a:stretch>
                    </a:blipFill>
                  </p:spPr>
                  <p:txBody>
                    <a:bodyPr/>
                    <a:lstStyle/>
                    <a:p>
                      <a:r>
                        <a:rPr lang="zh-CN" altLang="en-US">
                          <a:noFill/>
                        </a:rPr>
                        <a:t> </a:t>
                      </a:r>
                    </a:p>
                  </p:txBody>
                </p:sp>
              </mc:Fallback>
            </mc:AlternateContent>
          </p:grpSp>
        </p:grpSp>
        <p:cxnSp>
          <p:nvCxnSpPr>
            <p:cNvPr id="332" name="直接箭头连接符 331">
              <a:extLst>
                <a:ext uri="{FF2B5EF4-FFF2-40B4-BE49-F238E27FC236}">
                  <a16:creationId xmlns:a16="http://schemas.microsoft.com/office/drawing/2014/main" id="{5C13B2F3-E7FC-4EE4-95AE-952633283A98}"/>
                </a:ext>
              </a:extLst>
            </p:cNvPr>
            <p:cNvCxnSpPr>
              <a:cxnSpLocks/>
              <a:stCxn id="417" idx="3"/>
              <a:endCxn id="357" idx="1"/>
            </p:cNvCxnSpPr>
            <p:nvPr/>
          </p:nvCxnSpPr>
          <p:spPr>
            <a:xfrm>
              <a:off x="9737199" y="3906543"/>
              <a:ext cx="336611" cy="0"/>
            </a:xfrm>
            <a:prstGeom prst="straightConnector1">
              <a:avLst/>
            </a:prstGeom>
            <a:noFill/>
            <a:ln w="6350" cap="flat" cmpd="sng" algn="ctr">
              <a:solidFill>
                <a:srgbClr val="4472C4"/>
              </a:solidFill>
              <a:prstDash val="dash"/>
              <a:miter lim="800000"/>
              <a:tailEnd type="triangle"/>
            </a:ln>
            <a:effectLst/>
          </p:spPr>
        </p:cxnSp>
      </p:grpSp>
      <p:grpSp>
        <p:nvGrpSpPr>
          <p:cNvPr id="7" name="グループ化 6">
            <a:extLst>
              <a:ext uri="{FF2B5EF4-FFF2-40B4-BE49-F238E27FC236}">
                <a16:creationId xmlns:a16="http://schemas.microsoft.com/office/drawing/2014/main" id="{773877AD-00C2-42F9-9B0E-1D7F4441D84D}"/>
              </a:ext>
            </a:extLst>
          </p:cNvPr>
          <p:cNvGrpSpPr/>
          <p:nvPr/>
        </p:nvGrpSpPr>
        <p:grpSpPr>
          <a:xfrm>
            <a:off x="4723694" y="936420"/>
            <a:ext cx="6174764" cy="794589"/>
            <a:chOff x="4723694" y="936420"/>
            <a:chExt cx="6174764" cy="794589"/>
          </a:xfrm>
        </p:grpSpPr>
        <p:grpSp>
          <p:nvGrpSpPr>
            <p:cNvPr id="333" name="组合 332">
              <a:extLst>
                <a:ext uri="{FF2B5EF4-FFF2-40B4-BE49-F238E27FC236}">
                  <a16:creationId xmlns:a16="http://schemas.microsoft.com/office/drawing/2014/main" id="{EB7797E6-0310-4D53-A0B9-11D9A51C4AC4}"/>
                </a:ext>
              </a:extLst>
            </p:cNvPr>
            <p:cNvGrpSpPr/>
            <p:nvPr/>
          </p:nvGrpSpPr>
          <p:grpSpPr>
            <a:xfrm>
              <a:off x="4723694" y="1208369"/>
              <a:ext cx="6174764" cy="522640"/>
              <a:chOff x="4825648" y="500647"/>
              <a:chExt cx="6877904" cy="586444"/>
            </a:xfrm>
          </p:grpSpPr>
          <p:grpSp>
            <p:nvGrpSpPr>
              <p:cNvPr id="353" name="组合 352">
                <a:extLst>
                  <a:ext uri="{FF2B5EF4-FFF2-40B4-BE49-F238E27FC236}">
                    <a16:creationId xmlns:a16="http://schemas.microsoft.com/office/drawing/2014/main" id="{6339BBE0-5ABD-4D3C-AF7C-082C630C75D5}"/>
                  </a:ext>
                </a:extLst>
              </p:cNvPr>
              <p:cNvGrpSpPr/>
              <p:nvPr/>
            </p:nvGrpSpPr>
            <p:grpSpPr>
              <a:xfrm>
                <a:off x="4825648" y="500647"/>
                <a:ext cx="6877904" cy="586444"/>
                <a:chOff x="4825648" y="500647"/>
                <a:chExt cx="6877904" cy="586444"/>
              </a:xfrm>
            </p:grpSpPr>
            <p:sp>
              <p:nvSpPr>
                <p:cNvPr id="355" name="左大括号 354">
                  <a:extLst>
                    <a:ext uri="{FF2B5EF4-FFF2-40B4-BE49-F238E27FC236}">
                      <a16:creationId xmlns:a16="http://schemas.microsoft.com/office/drawing/2014/main" id="{73F7900A-70E0-442D-9507-AD31C430CEDA}"/>
                    </a:ext>
                  </a:extLst>
                </p:cNvPr>
                <p:cNvSpPr/>
                <p:nvPr/>
              </p:nvSpPr>
              <p:spPr>
                <a:xfrm rot="5400000">
                  <a:off x="8107438" y="-2509023"/>
                  <a:ext cx="314324" cy="687790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cxnSp>
              <p:nvCxnSpPr>
                <p:cNvPr id="356" name="直接箭头连接符 355">
                  <a:extLst>
                    <a:ext uri="{FF2B5EF4-FFF2-40B4-BE49-F238E27FC236}">
                      <a16:creationId xmlns:a16="http://schemas.microsoft.com/office/drawing/2014/main" id="{4B0ABF59-4D31-4B77-A790-72FC34FD1C38}"/>
                    </a:ext>
                  </a:extLst>
                </p:cNvPr>
                <p:cNvCxnSpPr>
                  <a:cxnSpLocks/>
                </p:cNvCxnSpPr>
                <p:nvPr/>
              </p:nvCxnSpPr>
              <p:spPr>
                <a:xfrm flipV="1">
                  <a:off x="8264600" y="500647"/>
                  <a:ext cx="0" cy="314324"/>
                </a:xfrm>
                <a:prstGeom prst="straightConnector1">
                  <a:avLst/>
                </a:prstGeom>
                <a:noFill/>
                <a:ln w="6350" cap="flat" cmpd="sng" algn="ctr">
                  <a:solidFill>
                    <a:srgbClr val="4472C4"/>
                  </a:solidFill>
                  <a:prstDash val="solid"/>
                  <a:miter lim="800000"/>
                  <a:tailEnd type="triangle"/>
                </a:ln>
                <a:effectLst/>
              </p:spPr>
            </p:cxnSp>
          </p:grpSp>
          <p:sp>
            <p:nvSpPr>
              <p:cNvPr id="354" name="文本框 353">
                <a:extLst>
                  <a:ext uri="{FF2B5EF4-FFF2-40B4-BE49-F238E27FC236}">
                    <a16:creationId xmlns:a16="http://schemas.microsoft.com/office/drawing/2014/main" id="{E0262F89-1B29-4C8A-9C65-ECE802A0CA87}"/>
                  </a:ext>
                </a:extLst>
              </p:cNvPr>
              <p:cNvSpPr txBox="1"/>
              <p:nvPr/>
            </p:nvSpPr>
            <p:spPr>
              <a:xfrm>
                <a:off x="8348453" y="545628"/>
                <a:ext cx="673507" cy="37988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zh-CN" sz="1600" b="0" i="0" u="none" strike="noStrike" kern="0" cap="none" spc="0" normalizeH="0" baseline="0" noProof="0" dirty="0">
                    <a:ln>
                      <a:noFill/>
                    </a:ln>
                    <a:solidFill>
                      <a:prstClr val="black"/>
                    </a:solidFill>
                    <a:effectLst/>
                    <a:uLnTx/>
                    <a:uFillTx/>
                    <a:latin typeface="等线" panose="020F0502020204030204"/>
                  </a:rPr>
                  <a:t>SUM</a:t>
                </a:r>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p:grpSp>
        <mc:AlternateContent xmlns:mc="http://schemas.openxmlformats.org/markup-compatibility/2006" xmlns:a14="http://schemas.microsoft.com/office/drawing/2010/main">
          <mc:Choice Requires="a14">
            <p:sp>
              <p:nvSpPr>
                <p:cNvPr id="334" name="文本框 333">
                  <a:extLst>
                    <a:ext uri="{FF2B5EF4-FFF2-40B4-BE49-F238E27FC236}">
                      <a16:creationId xmlns:a16="http://schemas.microsoft.com/office/drawing/2014/main" id="{9B52D156-7B26-4F15-B2B5-B4DD1E9E6013}"/>
                    </a:ext>
                  </a:extLst>
                </p:cNvPr>
                <p:cNvSpPr txBox="1"/>
                <p:nvPr/>
              </p:nvSpPr>
              <p:spPr>
                <a:xfrm>
                  <a:off x="6560660" y="936420"/>
                  <a:ext cx="3356945" cy="35856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𝑡𝑟𝑔</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l-GR" altLang="zh-CN" sz="16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𝜃</m:t>
                            </m:r>
                          </m:e>
                        </m:d>
                        <m: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𝑝</m:t>
                            </m:r>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e>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nor/>
                              </m:rPr>
                              <a:rPr kumimoji="0" lang="el-GR" altLang="zh-CN" sz="1600" b="0" i="0"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θ</m:t>
                            </m:r>
                          </m:e>
                        </m:d>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4" name="文本框 333">
                  <a:extLst>
                    <a:ext uri="{FF2B5EF4-FFF2-40B4-BE49-F238E27FC236}">
                      <a16:creationId xmlns:a16="http://schemas.microsoft.com/office/drawing/2014/main" id="{9B52D156-7B26-4F15-B2B5-B4DD1E9E6013}"/>
                    </a:ext>
                  </a:extLst>
                </p:cNvPr>
                <p:cNvSpPr txBox="1">
                  <a:spLocks noRot="1" noChangeAspect="1" noMove="1" noResize="1" noEditPoints="1" noAdjustHandles="1" noChangeArrowheads="1" noChangeShapeType="1" noTextEdit="1"/>
                </p:cNvSpPr>
                <p:nvPr/>
              </p:nvSpPr>
              <p:spPr>
                <a:xfrm>
                  <a:off x="6560660" y="936420"/>
                  <a:ext cx="3356945" cy="358560"/>
                </a:xfrm>
                <a:prstGeom prst="rect">
                  <a:avLst/>
                </a:prstGeom>
                <a:blipFill>
                  <a:blip r:embed="rId41"/>
                  <a:stretch>
                    <a:fillRect b="-6897"/>
                  </a:stretch>
                </a:blipFill>
              </p:spPr>
              <p:txBody>
                <a:bodyPr/>
                <a:lstStyle/>
                <a:p>
                  <a:r>
                    <a:rPr lang="ja-JP" altLang="en-US">
                      <a:noFill/>
                    </a:rPr>
                    <a:t> </a:t>
                  </a:r>
                </a:p>
              </p:txBody>
            </p:sp>
          </mc:Fallback>
        </mc:AlternateContent>
      </p:grpSp>
      <p:grpSp>
        <p:nvGrpSpPr>
          <p:cNvPr id="9" name="グループ化 8">
            <a:extLst>
              <a:ext uri="{FF2B5EF4-FFF2-40B4-BE49-F238E27FC236}">
                <a16:creationId xmlns:a16="http://schemas.microsoft.com/office/drawing/2014/main" id="{0EFBA9F1-73ED-4267-82F6-4F3ACF9B543A}"/>
              </a:ext>
            </a:extLst>
          </p:cNvPr>
          <p:cNvGrpSpPr/>
          <p:nvPr/>
        </p:nvGrpSpPr>
        <p:grpSpPr>
          <a:xfrm>
            <a:off x="4949960" y="5960855"/>
            <a:ext cx="3833421" cy="776309"/>
            <a:chOff x="4949960" y="5960855"/>
            <a:chExt cx="3833421" cy="776309"/>
          </a:xfrm>
        </p:grpSpPr>
        <p:sp>
          <p:nvSpPr>
            <p:cNvPr id="336" name="左大括号 335">
              <a:extLst>
                <a:ext uri="{FF2B5EF4-FFF2-40B4-BE49-F238E27FC236}">
                  <a16:creationId xmlns:a16="http://schemas.microsoft.com/office/drawing/2014/main" id="{F76E7024-1736-455B-BF11-4D6F4BC5CF4D}"/>
                </a:ext>
              </a:extLst>
            </p:cNvPr>
            <p:cNvSpPr/>
            <p:nvPr/>
          </p:nvSpPr>
          <p:spPr>
            <a:xfrm rot="16200000">
              <a:off x="6755320" y="4985386"/>
              <a:ext cx="187084" cy="2138022"/>
            </a:xfrm>
            <a:prstGeom prst="leftBrace">
              <a:avLst/>
            </a:prstGeom>
            <a:no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337" name="文本框 336">
                  <a:extLst>
                    <a:ext uri="{FF2B5EF4-FFF2-40B4-BE49-F238E27FC236}">
                      <a16:creationId xmlns:a16="http://schemas.microsoft.com/office/drawing/2014/main" id="{7229C46F-4B67-4784-95BF-0D6BF26010D9}"/>
                    </a:ext>
                  </a:extLst>
                </p:cNvPr>
                <p:cNvSpPr txBox="1"/>
                <p:nvPr/>
              </p:nvSpPr>
              <p:spPr>
                <a:xfrm>
                  <a:off x="4949960" y="6274537"/>
                  <a:ext cx="3833421" cy="46262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𝑙𝑜𝑠𝑠</m:t>
                            </m:r>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𝑠𝑟𝑐</m:t>
                            </m:r>
                          </m:sub>
                        </m:sSub>
                        <m:d>
                          <m:d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𝑋</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𝑌</m:t>
                                </m:r>
                              </m:e>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sup>
                            </m:s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𝛾</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GB" sz="1600" b="0" i="1" u="none" strike="noStrike" kern="0" cap="none" spc="0" normalizeH="0" baseline="0" noProof="0" smtClean="0">
                                <a:ln>
                                  <a:noFill/>
                                </a:ln>
                                <a:solidFill>
                                  <a:prstClr val="black"/>
                                </a:solidFill>
                                <a:effectLst/>
                                <a:uLnTx/>
                                <a:uFillTx/>
                                <a:latin typeface="Cambria Math" panose="02040503050406030204" pitchFamily="18" charset="0"/>
                              </a:rPr>
                              <m:t>𝜃</m:t>
                            </m:r>
                          </m:e>
                        </m:d>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𝐶</m:t>
                            </m:r>
                          </m:den>
                        </m:f>
                        <m:sSubSup>
                          <m:sSubSupPr>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d>
                              <m:dPr>
                                <m:begChr m:val="‖"/>
                                <m:endChr m:val="‖"/>
                                <m:ctrlP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dPr>
                              <m:e>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𝑞</m:t>
                                    </m:r>
                                  </m:e>
                                </m:acc>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acc>
                                  <m:accPr>
                                    <m:chr m:val="̃"/>
                                    <m:ctrlPr>
                                      <a:rPr kumimoji="0" lang="zh-CN" altLang="en-US" sz="1600" b="0" i="1" u="none" strike="noStrike" kern="0" cap="none" spc="0" normalizeH="0" baseline="0" noProof="0" smtClean="0">
                                        <a:ln>
                                          <a:noFill/>
                                        </a:ln>
                                        <a:solidFill>
                                          <a:prstClr val="black"/>
                                        </a:solidFill>
                                        <a:effectLst/>
                                        <a:uLnTx/>
                                        <a:uFillTx/>
                                        <a:latin typeface="Cambria Math" panose="02040503050406030204" pitchFamily="18" charset="0"/>
                                      </a:rPr>
                                    </m:ctrlPr>
                                  </m:accPr>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𝑥</m:t>
                                    </m:r>
                                  </m:e>
                                </m:acc>
                              </m:e>
                            </m:d>
                          </m:e>
                          <m:sub>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b>
                          <m: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2</m:t>
                            </m:r>
                          </m:sup>
                        </m:sSubSup>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GB"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𝑍</m:t>
                        </m:r>
                        <m:r>
                          <a:rPr kumimoji="0" lang="en-GB"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oMath>
                    </m:oMathPara>
                  </a14:m>
                  <a:endParaRPr kumimoji="0" lang="zh-CN" altLang="en-US" sz="16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7" name="文本框 336">
                  <a:extLst>
                    <a:ext uri="{FF2B5EF4-FFF2-40B4-BE49-F238E27FC236}">
                      <a16:creationId xmlns:a16="http://schemas.microsoft.com/office/drawing/2014/main" id="{7229C46F-4B67-4784-95BF-0D6BF26010D9}"/>
                    </a:ext>
                  </a:extLst>
                </p:cNvPr>
                <p:cNvSpPr txBox="1">
                  <a:spLocks noRot="1" noChangeAspect="1" noMove="1" noResize="1" noEditPoints="1" noAdjustHandles="1" noChangeArrowheads="1" noChangeShapeType="1" noTextEdit="1"/>
                </p:cNvSpPr>
                <p:nvPr/>
              </p:nvSpPr>
              <p:spPr>
                <a:xfrm>
                  <a:off x="4949960" y="6274537"/>
                  <a:ext cx="3833421" cy="462627"/>
                </a:xfrm>
                <a:prstGeom prst="rect">
                  <a:avLst/>
                </a:prstGeom>
                <a:blipFill>
                  <a:blip r:embed="rId4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5366622A-C7D3-4FE6-8FFF-DA23B66FC024}"/>
                  </a:ext>
                </a:extLst>
              </p:cNvPr>
              <p:cNvSpPr txBox="1"/>
              <p:nvPr/>
            </p:nvSpPr>
            <p:spPr>
              <a:xfrm>
                <a:off x="893980" y="2198933"/>
                <a:ext cx="1421992" cy="627095"/>
              </a:xfrm>
              <a:prstGeom prst="rect">
                <a:avLst/>
              </a:prstGeom>
              <a:noFill/>
            </p:spPr>
            <p:txBody>
              <a:bodyPr wrap="none" lIns="0" tIns="0" rIns="0" bIns="0" rtlCol="0">
                <a:spAutoFit/>
              </a:bodyPr>
              <a:lstStyle/>
              <a:p>
                <a:pPr defTabSz="914400">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𝑞</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𝑅</m:t>
                          </m:r>
                        </m:e>
                        <m:sup>
                          <m:sSub>
                            <m:sSub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𝑉</m:t>
                              </m:r>
                            </m:e>
                            <m: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𝑠</m:t>
                              </m:r>
                            </m:sub>
                          </m:sSub>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up>
                      </m:sSup>
                    </m:oMath>
                  </m:oMathPara>
                </a14:m>
                <a:endParaRPr lang="zh-CN" altLang="en-US" sz="2000" dirty="0"/>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prstClr val="black"/>
                  </a:solidFill>
                  <a:effectLst/>
                  <a:uLnTx/>
                  <a:uFillTx/>
                  <a:latin typeface="等线" panose="020F0502020204030204"/>
                </a:endParaRPr>
              </a:p>
            </p:txBody>
          </p:sp>
        </mc:Choice>
        <mc:Fallback xmlns="">
          <p:sp>
            <p:nvSpPr>
              <p:cNvPr id="338" name="文本框 337">
                <a:extLst>
                  <a:ext uri="{FF2B5EF4-FFF2-40B4-BE49-F238E27FC236}">
                    <a16:creationId xmlns:a16="http://schemas.microsoft.com/office/drawing/2014/main" id="{5366622A-C7D3-4FE6-8FFF-DA23B66FC024}"/>
                  </a:ext>
                </a:extLst>
              </p:cNvPr>
              <p:cNvSpPr txBox="1">
                <a:spLocks noRot="1" noChangeAspect="1" noMove="1" noResize="1" noEditPoints="1" noAdjustHandles="1" noChangeArrowheads="1" noChangeShapeType="1" noTextEdit="1"/>
              </p:cNvSpPr>
              <p:nvPr/>
            </p:nvSpPr>
            <p:spPr>
              <a:xfrm>
                <a:off x="893980" y="2198933"/>
                <a:ext cx="1421992" cy="627095"/>
              </a:xfrm>
              <a:prstGeom prst="rect">
                <a:avLst/>
              </a:prstGeom>
              <a:blipFill>
                <a:blip r:embed="rId43"/>
                <a:stretch>
                  <a:fillRect t="-3883"/>
                </a:stretch>
              </a:blipFill>
            </p:spPr>
            <p:txBody>
              <a:bodyPr/>
              <a:lstStyle/>
              <a:p>
                <a:r>
                  <a:rPr lang="en-US">
                    <a:noFill/>
                  </a:rPr>
                  <a:t> </a:t>
                </a:r>
              </a:p>
            </p:txBody>
          </p:sp>
        </mc:Fallback>
      </mc:AlternateContent>
      <p:sp>
        <p:nvSpPr>
          <p:cNvPr id="582" name="标题 1">
            <a:extLst>
              <a:ext uri="{FF2B5EF4-FFF2-40B4-BE49-F238E27FC236}">
                <a16:creationId xmlns:a16="http://schemas.microsoft.com/office/drawing/2014/main" id="{FAB716BE-EEEE-41DB-8D39-BF3C31A83C8C}"/>
              </a:ext>
            </a:extLst>
          </p:cNvPr>
          <p:cNvSpPr>
            <a:spLocks noGrp="1"/>
          </p:cNvSpPr>
          <p:nvPr>
            <p:ph type="title"/>
          </p:nvPr>
        </p:nvSpPr>
        <p:spPr>
          <a:xfrm>
            <a:off x="345057" y="165802"/>
            <a:ext cx="3731406" cy="515227"/>
          </a:xfrm>
        </p:spPr>
        <p:txBody>
          <a:bodyPr/>
          <a:lstStyle/>
          <a:p>
            <a:r>
              <a:rPr lang="en-US" altLang="ja-JP" dirty="0"/>
              <a:t>Related Research</a:t>
            </a:r>
            <a:endParaRPr lang="zh-CN" altLang="en-US" dirty="0"/>
          </a:p>
        </p:txBody>
      </p:sp>
      <p:sp>
        <p:nvSpPr>
          <p:cNvPr id="289" name="矩形 307">
            <a:extLst>
              <a:ext uri="{FF2B5EF4-FFF2-40B4-BE49-F238E27FC236}">
                <a16:creationId xmlns:a16="http://schemas.microsoft.com/office/drawing/2014/main" id="{273D6C67-0FC2-4599-AD65-BF8E3EACDE2F}"/>
              </a:ext>
            </a:extLst>
          </p:cNvPr>
          <p:cNvSpPr/>
          <p:nvPr/>
        </p:nvSpPr>
        <p:spPr>
          <a:xfrm>
            <a:off x="290063" y="827024"/>
            <a:ext cx="5854488" cy="338554"/>
          </a:xfrm>
          <a:prstGeom prst="rect">
            <a:avLst/>
          </a:prstGeom>
        </p:spPr>
        <p:txBody>
          <a:bodyPr wrap="none">
            <a:spAutoFit/>
          </a:bodyPr>
          <a:lstStyle/>
          <a:p>
            <a:r>
              <a:rPr lang="ja-JP" altLang="en-US" sz="1600" dirty="0"/>
              <a:t>ニューラルヘッドライン生成における誤生成問題の改善</a:t>
            </a:r>
            <a:r>
              <a:rPr lang="en-US" altLang="ja-JP" sz="1600" dirty="0"/>
              <a:t>(</a:t>
            </a:r>
            <a:r>
              <a:rPr lang="en-US" altLang="ja-JP" sz="1600" b="1" dirty="0"/>
              <a:t>SPM</a:t>
            </a:r>
            <a:r>
              <a:rPr lang="en-US" altLang="ja-JP" sz="1600" dirty="0"/>
              <a:t>)</a:t>
            </a:r>
            <a:endParaRPr lang="zh-CN" altLang="en-US" sz="1600" dirty="0"/>
          </a:p>
        </p:txBody>
      </p:sp>
      <p:grpSp>
        <p:nvGrpSpPr>
          <p:cNvPr id="13" name="グループ化 12">
            <a:extLst>
              <a:ext uri="{FF2B5EF4-FFF2-40B4-BE49-F238E27FC236}">
                <a16:creationId xmlns:a16="http://schemas.microsoft.com/office/drawing/2014/main" id="{C22D3AA0-1E62-4C41-9585-50FCBA8CFD4E}"/>
              </a:ext>
            </a:extLst>
          </p:cNvPr>
          <p:cNvGrpSpPr/>
          <p:nvPr/>
        </p:nvGrpSpPr>
        <p:grpSpPr>
          <a:xfrm>
            <a:off x="4458723" y="4797407"/>
            <a:ext cx="970070" cy="633792"/>
            <a:chOff x="4458723" y="4797407"/>
            <a:chExt cx="970070" cy="633792"/>
          </a:xfrm>
        </p:grpSpPr>
        <p:sp>
          <p:nvSpPr>
            <p:cNvPr id="12" name="左中かっこ 11">
              <a:extLst>
                <a:ext uri="{FF2B5EF4-FFF2-40B4-BE49-F238E27FC236}">
                  <a16:creationId xmlns:a16="http://schemas.microsoft.com/office/drawing/2014/main" id="{A5299E82-10A1-469F-986D-66574510F858}"/>
                </a:ext>
              </a:extLst>
            </p:cNvPr>
            <p:cNvSpPr/>
            <p:nvPr/>
          </p:nvSpPr>
          <p:spPr>
            <a:xfrm rot="16200000">
              <a:off x="4804981" y="4451149"/>
              <a:ext cx="223857" cy="916374"/>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581" name="文本框 103">
              <a:extLst>
                <a:ext uri="{FF2B5EF4-FFF2-40B4-BE49-F238E27FC236}">
                  <a16:creationId xmlns:a16="http://schemas.microsoft.com/office/drawing/2014/main" id="{6949AC50-A5B1-4237-A26F-A167B5E5859F}"/>
                </a:ext>
              </a:extLst>
            </p:cNvPr>
            <p:cNvSpPr txBox="1"/>
            <p:nvPr/>
          </p:nvSpPr>
          <p:spPr>
            <a:xfrm>
              <a:off x="4529188" y="5061867"/>
              <a:ext cx="899605" cy="369332"/>
            </a:xfrm>
            <a:prstGeom prst="rect">
              <a:avLst/>
            </a:prstGeom>
            <a:noFill/>
          </p:spPr>
          <p:txBody>
            <a:bodyPr wrap="none" rtlCol="0">
              <a:spAutoFit/>
            </a:bodyPr>
            <a:lstStyle/>
            <a:p>
              <a:r>
                <a:rPr lang="en-US" altLang="zh-CN" dirty="0"/>
                <a:t>Sum=1</a:t>
              </a:r>
              <a:endParaRPr lang="zh-CN" altLang="en-US" dirty="0"/>
            </a:p>
          </p:txBody>
        </p:sp>
      </p:grpSp>
      <p:grpSp>
        <p:nvGrpSpPr>
          <p:cNvPr id="583" name="グループ化 582">
            <a:extLst>
              <a:ext uri="{FF2B5EF4-FFF2-40B4-BE49-F238E27FC236}">
                <a16:creationId xmlns:a16="http://schemas.microsoft.com/office/drawing/2014/main" id="{F5358C15-09BE-43BF-950D-F28BA07D087B}"/>
              </a:ext>
            </a:extLst>
          </p:cNvPr>
          <p:cNvGrpSpPr/>
          <p:nvPr/>
        </p:nvGrpSpPr>
        <p:grpSpPr>
          <a:xfrm>
            <a:off x="5423599" y="4692210"/>
            <a:ext cx="6322086" cy="1667523"/>
            <a:chOff x="6085029" y="3892772"/>
            <a:chExt cx="6322086" cy="1667523"/>
          </a:xfrm>
        </p:grpSpPr>
        <p:cxnSp>
          <p:nvCxnSpPr>
            <p:cNvPr id="584" name="直接箭头连接符 105">
              <a:extLst>
                <a:ext uri="{FF2B5EF4-FFF2-40B4-BE49-F238E27FC236}">
                  <a16:creationId xmlns:a16="http://schemas.microsoft.com/office/drawing/2014/main" id="{F4D30FFC-3113-4D62-834D-9F8A7DF14DED}"/>
                </a:ext>
              </a:extLst>
            </p:cNvPr>
            <p:cNvCxnSpPr>
              <a:cxnSpLocks/>
              <a:endCxn id="585" idx="1"/>
            </p:cNvCxnSpPr>
            <p:nvPr/>
          </p:nvCxnSpPr>
          <p:spPr>
            <a:xfrm>
              <a:off x="6085029" y="3892772"/>
              <a:ext cx="2573279" cy="106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5" name="文本框 106">
                  <a:extLst>
                    <a:ext uri="{FF2B5EF4-FFF2-40B4-BE49-F238E27FC236}">
                      <a16:creationId xmlns:a16="http://schemas.microsoft.com/office/drawing/2014/main" id="{535BA09B-9C39-4F1E-9317-42CBF5F8ED90}"/>
                    </a:ext>
                  </a:extLst>
                </p:cNvPr>
                <p:cNvSpPr txBox="1"/>
                <p:nvPr/>
              </p:nvSpPr>
              <p:spPr>
                <a:xfrm>
                  <a:off x="8658308" y="4359966"/>
                  <a:ext cx="3748807" cy="1200329"/>
                </a:xfrm>
                <a:prstGeom prst="rect">
                  <a:avLst/>
                </a:prstGeom>
                <a:noFill/>
              </p:spPr>
              <p:txBody>
                <a:bodyPr wrap="square" rtlCol="0">
                  <a:spAutoFit/>
                </a:bodyPr>
                <a:lstStyle/>
                <a:p>
                  <a:r>
                    <a:rPr lang="en-US" altLang="zh-CN" sz="2400" dirty="0"/>
                    <a:t>Represents the probability of each word in </a:t>
                  </a:r>
                  <a:r>
                    <a:rPr lang="en-US" altLang="zh-CN" sz="2400" dirty="0">
                      <a:solidFill>
                        <a:srgbClr val="FF0000"/>
                      </a:solidFill>
                    </a:rPr>
                    <a:t>input </a:t>
                  </a:r>
                  <a:r>
                    <a:rPr lang="en-US" altLang="zh-CN" sz="2400" dirty="0"/>
                    <a:t>vocabulary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𝑉</m:t>
                          </m:r>
                        </m:e>
                        <m:sub>
                          <m:r>
                            <a:rPr lang="en-US" altLang="zh-CN" sz="2400" b="0" i="1" smtClean="0">
                              <a:latin typeface="Cambria Math" panose="02040503050406030204" pitchFamily="18" charset="0"/>
                              <a:ea typeface="Cambria Math" panose="02040503050406030204" pitchFamily="18" charset="0"/>
                            </a:rPr>
                            <m:t>𝑠</m:t>
                          </m:r>
                        </m:sub>
                      </m:sSub>
                    </m:oMath>
                  </a14:m>
                  <a:endParaRPr lang="zh-CN" altLang="en-US" sz="2400" dirty="0"/>
                </a:p>
              </p:txBody>
            </p:sp>
          </mc:Choice>
          <mc:Fallback xmlns="">
            <p:sp>
              <p:nvSpPr>
                <p:cNvPr id="585" name="文本框 106">
                  <a:extLst>
                    <a:ext uri="{FF2B5EF4-FFF2-40B4-BE49-F238E27FC236}">
                      <a16:creationId xmlns:a16="http://schemas.microsoft.com/office/drawing/2014/main" id="{535BA09B-9C39-4F1E-9317-42CBF5F8ED90}"/>
                    </a:ext>
                  </a:extLst>
                </p:cNvPr>
                <p:cNvSpPr txBox="1">
                  <a:spLocks noRot="1" noChangeAspect="1" noMove="1" noResize="1" noEditPoints="1" noAdjustHandles="1" noChangeArrowheads="1" noChangeShapeType="1" noTextEdit="1"/>
                </p:cNvSpPr>
                <p:nvPr/>
              </p:nvSpPr>
              <p:spPr>
                <a:xfrm>
                  <a:off x="8658308" y="4359966"/>
                  <a:ext cx="3748807" cy="1200329"/>
                </a:xfrm>
                <a:prstGeom prst="rect">
                  <a:avLst/>
                </a:prstGeom>
                <a:blipFill>
                  <a:blip r:embed="rId44"/>
                  <a:stretch>
                    <a:fillRect l="-2602" t="-3553" r="-976" b="-11168"/>
                  </a:stretch>
                </a:blipFill>
              </p:spPr>
              <p:txBody>
                <a:bodyPr/>
                <a:lstStyle/>
                <a:p>
                  <a:r>
                    <a:rPr lang="en-US">
                      <a:noFill/>
                    </a:rPr>
                    <a:t> </a:t>
                  </a:r>
                </a:p>
              </p:txBody>
            </p:sp>
          </mc:Fallback>
        </mc:AlternateContent>
      </p:grpSp>
      <p:grpSp>
        <p:nvGrpSpPr>
          <p:cNvPr id="586" name="グループ化 585">
            <a:extLst>
              <a:ext uri="{FF2B5EF4-FFF2-40B4-BE49-F238E27FC236}">
                <a16:creationId xmlns:a16="http://schemas.microsoft.com/office/drawing/2014/main" id="{9D072989-7AE3-48C7-9A71-6160B987B86B}"/>
              </a:ext>
            </a:extLst>
          </p:cNvPr>
          <p:cNvGrpSpPr/>
          <p:nvPr/>
        </p:nvGrpSpPr>
        <p:grpSpPr>
          <a:xfrm>
            <a:off x="5427671" y="2592314"/>
            <a:ext cx="6407594" cy="1200329"/>
            <a:chOff x="5999517" y="1627149"/>
            <a:chExt cx="6407594" cy="1200329"/>
          </a:xfrm>
        </p:grpSpPr>
        <p:cxnSp>
          <p:nvCxnSpPr>
            <p:cNvPr id="587" name="直接箭头连接符 108">
              <a:extLst>
                <a:ext uri="{FF2B5EF4-FFF2-40B4-BE49-F238E27FC236}">
                  <a16:creationId xmlns:a16="http://schemas.microsoft.com/office/drawing/2014/main" id="{CC6955DD-F66D-4B0F-A675-D33B95BD893F}"/>
                </a:ext>
              </a:extLst>
            </p:cNvPr>
            <p:cNvCxnSpPr>
              <a:cxnSpLocks/>
              <a:endCxn id="588" idx="1"/>
            </p:cNvCxnSpPr>
            <p:nvPr/>
          </p:nvCxnSpPr>
          <p:spPr>
            <a:xfrm>
              <a:off x="5999517" y="2190583"/>
              <a:ext cx="2658791" cy="3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8" name="文本框 109">
                  <a:extLst>
                    <a:ext uri="{FF2B5EF4-FFF2-40B4-BE49-F238E27FC236}">
                      <a16:creationId xmlns:a16="http://schemas.microsoft.com/office/drawing/2014/main" id="{665830A3-4310-4255-9D49-681B1EFC4759}"/>
                    </a:ext>
                  </a:extLst>
                </p:cNvPr>
                <p:cNvSpPr txBox="1"/>
                <p:nvPr/>
              </p:nvSpPr>
              <p:spPr>
                <a:xfrm>
                  <a:off x="8658308" y="1627149"/>
                  <a:ext cx="3748803" cy="1200329"/>
                </a:xfrm>
                <a:prstGeom prst="rect">
                  <a:avLst/>
                </a:prstGeom>
                <a:noFill/>
              </p:spPr>
              <p:txBody>
                <a:bodyPr wrap="square" rtlCol="0">
                  <a:spAutoFit/>
                </a:bodyPr>
                <a:lstStyle/>
                <a:p>
                  <a:r>
                    <a:rPr lang="en-US" altLang="zh-CN" sz="2400" dirty="0"/>
                    <a:t>Represents the probability of each word in </a:t>
                  </a:r>
                  <a:r>
                    <a:rPr lang="en-US" altLang="zh-CN" sz="2400" dirty="0">
                      <a:solidFill>
                        <a:srgbClr val="FF0000"/>
                      </a:solidFill>
                    </a:rPr>
                    <a:t>output</a:t>
                  </a:r>
                  <a:r>
                    <a:rPr lang="en-US" altLang="zh-CN" sz="2400" dirty="0"/>
                    <a:t> vocabulary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𝑉</m:t>
                          </m:r>
                        </m:e>
                        <m:sub>
                          <m:r>
                            <a:rPr lang="en-GB" altLang="zh-CN" sz="2400" b="0" i="1" smtClean="0">
                              <a:latin typeface="Cambria Math" panose="02040503050406030204" pitchFamily="18" charset="0"/>
                              <a:ea typeface="Cambria Math" panose="02040503050406030204" pitchFamily="18" charset="0"/>
                            </a:rPr>
                            <m:t>𝑡</m:t>
                          </m:r>
                        </m:sub>
                      </m:sSub>
                    </m:oMath>
                  </a14:m>
                  <a:endParaRPr lang="zh-CN" altLang="en-US" sz="2400" dirty="0"/>
                </a:p>
              </p:txBody>
            </p:sp>
          </mc:Choice>
          <mc:Fallback xmlns="">
            <p:sp>
              <p:nvSpPr>
                <p:cNvPr id="588" name="文本框 109">
                  <a:extLst>
                    <a:ext uri="{FF2B5EF4-FFF2-40B4-BE49-F238E27FC236}">
                      <a16:creationId xmlns:a16="http://schemas.microsoft.com/office/drawing/2014/main" id="{665830A3-4310-4255-9D49-681B1EFC4759}"/>
                    </a:ext>
                  </a:extLst>
                </p:cNvPr>
                <p:cNvSpPr txBox="1">
                  <a:spLocks noRot="1" noChangeAspect="1" noMove="1" noResize="1" noEditPoints="1" noAdjustHandles="1" noChangeArrowheads="1" noChangeShapeType="1" noTextEdit="1"/>
                </p:cNvSpPr>
                <p:nvPr/>
              </p:nvSpPr>
              <p:spPr>
                <a:xfrm>
                  <a:off x="8658308" y="1627149"/>
                  <a:ext cx="3748803" cy="1200329"/>
                </a:xfrm>
                <a:prstGeom prst="rect">
                  <a:avLst/>
                </a:prstGeom>
                <a:blipFill>
                  <a:blip r:embed="rId45"/>
                  <a:stretch>
                    <a:fillRect l="-2606" t="-3553" r="-1140" b="-1116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5CC2A87F-6FD2-40CE-936B-1A21101660F7}"/>
                  </a:ext>
                </a:extLst>
              </p:cNvPr>
              <p:cNvSpPr/>
              <p:nvPr/>
            </p:nvSpPr>
            <p:spPr>
              <a:xfrm>
                <a:off x="1190004" y="2639294"/>
                <a:ext cx="1074846" cy="3796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𝑜</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m:t>
                          </m:r>
                        </m:sup>
                      </m:sSup>
                    </m:oMath>
                  </m:oMathPara>
                </a14:m>
                <a:endParaRPr lang="ja-JP" altLang="en-US" dirty="0"/>
              </a:p>
            </p:txBody>
          </p:sp>
        </mc:Choice>
        <mc:Fallback xmlns="">
          <p:sp>
            <p:nvSpPr>
              <p:cNvPr id="14" name="正方形/長方形 13">
                <a:extLst>
                  <a:ext uri="{FF2B5EF4-FFF2-40B4-BE49-F238E27FC236}">
                    <a16:creationId xmlns:a16="http://schemas.microsoft.com/office/drawing/2014/main" id="{5CC2A87F-6FD2-40CE-936B-1A21101660F7}"/>
                  </a:ext>
                </a:extLst>
              </p:cNvPr>
              <p:cNvSpPr>
                <a:spLocks noRot="1" noChangeAspect="1" noMove="1" noResize="1" noEditPoints="1" noAdjustHandles="1" noChangeArrowheads="1" noChangeShapeType="1" noTextEdit="1"/>
              </p:cNvSpPr>
              <p:nvPr/>
            </p:nvSpPr>
            <p:spPr>
              <a:xfrm>
                <a:off x="1190004" y="2639294"/>
                <a:ext cx="1074846" cy="379656"/>
              </a:xfrm>
              <a:prstGeom prst="rect">
                <a:avLst/>
              </a:prstGeom>
              <a:blipFill>
                <a:blip r:embed="rId4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410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28"/>
                                        </p:tgtEl>
                                        <p:attrNameLst>
                                          <p:attrName>style.visibility</p:attrName>
                                        </p:attrNameLst>
                                      </p:cBhvr>
                                      <p:to>
                                        <p:strVal val="visible"/>
                                      </p:to>
                                    </p:set>
                                    <p:animEffect transition="in" filter="wipe(left)">
                                      <p:cBhvr>
                                        <p:cTn id="11" dur="250"/>
                                        <p:tgtEl>
                                          <p:spTgt spid="328"/>
                                        </p:tgtEl>
                                      </p:cBhvr>
                                    </p:animEffect>
                                  </p:childTnLst>
                                </p:cTn>
                              </p:par>
                            </p:childTnLst>
                          </p:cTn>
                        </p:par>
                        <p:par>
                          <p:cTn id="12" fill="hold">
                            <p:stCondLst>
                              <p:cond delay="250"/>
                            </p:stCondLst>
                            <p:childTnLst>
                              <p:par>
                                <p:cTn id="13" presetID="1" presetClass="entr" presetSubtype="0" fill="hold" nodeType="after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25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12"/>
                                        </p:tgtEl>
                                        <p:attrNameLst>
                                          <p:attrName>style.visibility</p:attrName>
                                        </p:attrNameLst>
                                      </p:cBhvr>
                                      <p:to>
                                        <p:strVal val="visible"/>
                                      </p:to>
                                    </p:set>
                                    <p:animEffect transition="in" filter="wipe(left)">
                                      <p:cBhvr>
                                        <p:cTn id="24" dur="250"/>
                                        <p:tgtEl>
                                          <p:spTgt spid="312"/>
                                        </p:tgtEl>
                                      </p:cBhvr>
                                    </p:animEffect>
                                  </p:childTnLst>
                                </p:cTn>
                              </p:par>
                            </p:childTnLst>
                          </p:cTn>
                        </p:par>
                        <p:par>
                          <p:cTn id="25" fill="hold">
                            <p:stCondLst>
                              <p:cond delay="250"/>
                            </p:stCondLst>
                            <p:childTnLst>
                              <p:par>
                                <p:cTn id="26" presetID="1" presetClass="entr" presetSubtype="0" fill="hold" grpId="0" nodeType="afterEffect">
                                  <p:stCondLst>
                                    <p:cond delay="0"/>
                                  </p:stCondLst>
                                  <p:childTnLst>
                                    <p:set>
                                      <p:cBhvr>
                                        <p:cTn id="27" dur="1" fill="hold">
                                          <p:stCondLst>
                                            <p:cond delay="0"/>
                                          </p:stCondLst>
                                        </p:cTn>
                                        <p:tgtEl>
                                          <p:spTgt spid="3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20"/>
                                        </p:tgtEl>
                                        <p:attrNameLst>
                                          <p:attrName>style.visibility</p:attrName>
                                        </p:attrNameLst>
                                      </p:cBhvr>
                                      <p:to>
                                        <p:strVal val="visible"/>
                                      </p:to>
                                    </p:set>
                                    <p:animEffect transition="in" filter="wipe(down)">
                                      <p:cBhvr>
                                        <p:cTn id="32" dur="250"/>
                                        <p:tgtEl>
                                          <p:spTgt spid="320"/>
                                        </p:tgtEl>
                                      </p:cBhvr>
                                    </p:animEffect>
                                  </p:childTnLst>
                                </p:cTn>
                              </p:par>
                            </p:childTnLst>
                          </p:cTn>
                        </p:par>
                        <p:par>
                          <p:cTn id="33" fill="hold">
                            <p:stCondLst>
                              <p:cond delay="250"/>
                            </p:stCondLst>
                            <p:childTnLst>
                              <p:par>
                                <p:cTn id="34" presetID="1" presetClass="entr" presetSubtype="0" fill="hold" nodeType="afterEffect">
                                  <p:stCondLst>
                                    <p:cond delay="0"/>
                                  </p:stCondLst>
                                  <p:childTnLst>
                                    <p:set>
                                      <p:cBhvr>
                                        <p:cTn id="35" dur="1" fill="hold">
                                          <p:stCondLst>
                                            <p:cond delay="0"/>
                                          </p:stCondLst>
                                        </p:cTn>
                                        <p:tgtEl>
                                          <p:spTgt spid="3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86"/>
                                        </p:tgtEl>
                                        <p:attrNameLst>
                                          <p:attrName>style.visibility</p:attrName>
                                        </p:attrNameLst>
                                      </p:cBhvr>
                                      <p:to>
                                        <p:strVal val="visible"/>
                                      </p:to>
                                    </p:set>
                                    <p:animEffect transition="in" filter="wipe(left)">
                                      <p:cBhvr>
                                        <p:cTn id="40" dur="250"/>
                                        <p:tgtEl>
                                          <p:spTgt spid="586"/>
                                        </p:tgtEl>
                                      </p:cBhvr>
                                    </p:animEffect>
                                  </p:childTnLst>
                                </p:cTn>
                              </p:par>
                              <p:par>
                                <p:cTn id="41" presetID="2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25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22"/>
                                        </p:tgtEl>
                                        <p:attrNameLst>
                                          <p:attrName>style.visibility</p:attrName>
                                        </p:attrNameLst>
                                      </p:cBhvr>
                                      <p:to>
                                        <p:strVal val="visible"/>
                                      </p:to>
                                    </p:set>
                                    <p:animEffect transition="in" filter="wipe(up)">
                                      <p:cBhvr>
                                        <p:cTn id="52" dur="250"/>
                                        <p:tgtEl>
                                          <p:spTgt spid="322"/>
                                        </p:tgtEl>
                                      </p:cBhvr>
                                    </p:animEffect>
                                  </p:childTnLst>
                                </p:cTn>
                              </p:par>
                            </p:childTnLst>
                          </p:cTn>
                        </p:par>
                        <p:par>
                          <p:cTn id="53" fill="hold">
                            <p:stCondLst>
                              <p:cond delay="250"/>
                            </p:stCondLst>
                            <p:childTnLst>
                              <p:par>
                                <p:cTn id="54" presetID="1" presetClass="entr" presetSubtype="0" fill="hold" nodeType="afterEffect">
                                  <p:stCondLst>
                                    <p:cond delay="0"/>
                                  </p:stCondLst>
                                  <p:childTnLst>
                                    <p:set>
                                      <p:cBhvr>
                                        <p:cTn id="55" dur="1" fill="hold">
                                          <p:stCondLst>
                                            <p:cond delay="0"/>
                                          </p:stCondLst>
                                        </p:cTn>
                                        <p:tgtEl>
                                          <p:spTgt spid="32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25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83"/>
                                        </p:tgtEl>
                                        <p:attrNameLst>
                                          <p:attrName>style.visibility</p:attrName>
                                        </p:attrNameLst>
                                      </p:cBhvr>
                                      <p:to>
                                        <p:strVal val="visible"/>
                                      </p:to>
                                    </p:set>
                                    <p:animEffect transition="in" filter="wipe(left)">
                                      <p:cBhvr>
                                        <p:cTn id="65" dur="250"/>
                                        <p:tgtEl>
                                          <p:spTgt spid="583"/>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586"/>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8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25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down)">
                                      <p:cBhvr>
                                        <p:cTn id="87" dur="25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wipe(up)">
                                      <p:cBhvr>
                                        <p:cTn id="92" dur="25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up)">
                                      <p:cBhvr>
                                        <p:cTn id="9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animBg="1"/>
      <p:bldP spid="338"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1B2EF-F6B9-4C91-97DD-AD90A04D6940}"/>
              </a:ext>
            </a:extLst>
          </p:cNvPr>
          <p:cNvSpPr>
            <a:spLocks noGrp="1"/>
          </p:cNvSpPr>
          <p:nvPr>
            <p:ph type="title"/>
          </p:nvPr>
        </p:nvSpPr>
        <p:spPr/>
        <p:txBody>
          <a:bodyPr/>
          <a:lstStyle/>
          <a:p>
            <a:r>
              <a:rPr lang="en-US" altLang="zh-CN" sz="3600" dirty="0"/>
              <a:t>Outline</a:t>
            </a:r>
            <a:endParaRPr lang="zh-CN" altLang="en-US" sz="3600" dirty="0"/>
          </a:p>
        </p:txBody>
      </p:sp>
      <p:sp>
        <p:nvSpPr>
          <p:cNvPr id="6" name="内容占位符 2">
            <a:extLst>
              <a:ext uri="{FF2B5EF4-FFF2-40B4-BE49-F238E27FC236}">
                <a16:creationId xmlns:a16="http://schemas.microsoft.com/office/drawing/2014/main" id="{73D06A65-7945-4221-A774-0B9795D8D223}"/>
              </a:ext>
            </a:extLst>
          </p:cNvPr>
          <p:cNvSpPr txBox="1">
            <a:spLocks/>
          </p:cNvSpPr>
          <p:nvPr/>
        </p:nvSpPr>
        <p:spPr>
          <a:xfrm>
            <a:off x="710794" y="1042117"/>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Background</a:t>
            </a:r>
            <a:r>
              <a:rPr lang="en-US" altLang="ja-JP" dirty="0">
                <a:solidFill>
                  <a:schemeClr val="accent2"/>
                </a:solidFill>
              </a:rPr>
              <a:t> </a:t>
            </a:r>
          </a:p>
        </p:txBody>
      </p:sp>
      <p:sp>
        <p:nvSpPr>
          <p:cNvPr id="7" name="内容占位符 2">
            <a:extLst>
              <a:ext uri="{FF2B5EF4-FFF2-40B4-BE49-F238E27FC236}">
                <a16:creationId xmlns:a16="http://schemas.microsoft.com/office/drawing/2014/main" id="{DA80BC47-EF1B-40B7-8C4F-96E5BED4449A}"/>
              </a:ext>
            </a:extLst>
          </p:cNvPr>
          <p:cNvSpPr txBox="1">
            <a:spLocks/>
          </p:cNvSpPr>
          <p:nvPr/>
        </p:nvSpPr>
        <p:spPr>
          <a:xfrm>
            <a:off x="710794" y="1551568"/>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solidFill>
                  <a:prstClr val="black"/>
                </a:solidFill>
              </a:rPr>
              <a:t>Related Research</a:t>
            </a:r>
          </a:p>
          <a:p>
            <a:endParaRPr lang="en-US" altLang="ja-JP" dirty="0">
              <a:solidFill>
                <a:schemeClr val="accent2"/>
              </a:solidFill>
            </a:endParaRPr>
          </a:p>
        </p:txBody>
      </p:sp>
      <p:sp>
        <p:nvSpPr>
          <p:cNvPr id="8" name="内容占位符 2">
            <a:extLst>
              <a:ext uri="{FF2B5EF4-FFF2-40B4-BE49-F238E27FC236}">
                <a16:creationId xmlns:a16="http://schemas.microsoft.com/office/drawing/2014/main" id="{85A15E38-A742-402C-9ECB-79ECF87B4290}"/>
              </a:ext>
            </a:extLst>
          </p:cNvPr>
          <p:cNvSpPr txBox="1">
            <a:spLocks/>
          </p:cNvSpPr>
          <p:nvPr/>
        </p:nvSpPr>
        <p:spPr>
          <a:xfrm>
            <a:off x="710794" y="2061019"/>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Proposed Method</a:t>
            </a:r>
            <a:endParaRPr lang="en-US" altLang="ja-JP" dirty="0">
              <a:solidFill>
                <a:schemeClr val="accent2"/>
              </a:solidFill>
            </a:endParaRPr>
          </a:p>
        </p:txBody>
      </p:sp>
      <p:sp>
        <p:nvSpPr>
          <p:cNvPr id="9" name="内容占位符 2">
            <a:extLst>
              <a:ext uri="{FF2B5EF4-FFF2-40B4-BE49-F238E27FC236}">
                <a16:creationId xmlns:a16="http://schemas.microsoft.com/office/drawing/2014/main" id="{53F7EE02-4E2F-42A1-938A-B1EFB1CF8224}"/>
              </a:ext>
            </a:extLst>
          </p:cNvPr>
          <p:cNvSpPr txBox="1">
            <a:spLocks/>
          </p:cNvSpPr>
          <p:nvPr/>
        </p:nvSpPr>
        <p:spPr>
          <a:xfrm>
            <a:off x="710794" y="2570470"/>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Experiment</a:t>
            </a:r>
            <a:r>
              <a:rPr lang="en-US" altLang="ja-JP" dirty="0">
                <a:solidFill>
                  <a:schemeClr val="accent2"/>
                </a:solidFill>
              </a:rPr>
              <a:t> </a:t>
            </a:r>
          </a:p>
        </p:txBody>
      </p:sp>
      <p:sp>
        <p:nvSpPr>
          <p:cNvPr id="10" name="内容占位符 2">
            <a:extLst>
              <a:ext uri="{FF2B5EF4-FFF2-40B4-BE49-F238E27FC236}">
                <a16:creationId xmlns:a16="http://schemas.microsoft.com/office/drawing/2014/main" id="{0372E102-2B43-4E67-B33C-56B26F9D1B06}"/>
              </a:ext>
            </a:extLst>
          </p:cNvPr>
          <p:cNvSpPr txBox="1">
            <a:spLocks/>
          </p:cNvSpPr>
          <p:nvPr/>
        </p:nvSpPr>
        <p:spPr>
          <a:xfrm>
            <a:off x="710794" y="3055882"/>
            <a:ext cx="3601938" cy="6939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t>Conclusion</a:t>
            </a:r>
            <a:endParaRPr lang="en-US" altLang="ja-JP" dirty="0">
              <a:solidFill>
                <a:schemeClr val="accent2"/>
              </a:solidFill>
            </a:endParaRPr>
          </a:p>
        </p:txBody>
      </p:sp>
    </p:spTree>
    <p:extLst>
      <p:ext uri="{BB962C8B-B14F-4D97-AF65-F5344CB8AC3E}">
        <p14:creationId xmlns:p14="http://schemas.microsoft.com/office/powerpoint/2010/main" val="4308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2505</TotalTime>
  <Words>3014</Words>
  <Application>Microsoft Macintosh PowerPoint</Application>
  <PresentationFormat>宽屏</PresentationFormat>
  <Paragraphs>964</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微软雅黑</vt:lpstr>
      <vt:lpstr>Adobe Devanagari</vt:lpstr>
      <vt:lpstr>Yu Gothic</vt:lpstr>
      <vt:lpstr>Arial</vt:lpstr>
      <vt:lpstr>Cambria Math</vt:lpstr>
      <vt:lpstr>Times New Roman</vt:lpstr>
      <vt:lpstr>Office 主题​​</vt:lpstr>
      <vt:lpstr>Reduction of repeating tokens generated by encoder-decoder model</vt:lpstr>
      <vt:lpstr>Outline</vt:lpstr>
      <vt:lpstr>Background</vt:lpstr>
      <vt:lpstr>Background</vt:lpstr>
      <vt:lpstr>Background</vt:lpstr>
      <vt:lpstr>Outline</vt:lpstr>
      <vt:lpstr>Related Research</vt:lpstr>
      <vt:lpstr>Related Research</vt:lpstr>
      <vt:lpstr>Outline</vt:lpstr>
      <vt:lpstr>Proposed Method</vt:lpstr>
      <vt:lpstr>Proposed Method</vt:lpstr>
      <vt:lpstr>Proposed Method</vt:lpstr>
      <vt:lpstr>Proposed Method</vt:lpstr>
      <vt:lpstr>Proposed Method</vt:lpstr>
      <vt:lpstr>Outline</vt:lpstr>
      <vt:lpstr>Experiment - Machine Translation </vt:lpstr>
      <vt:lpstr>Experiment - Machine Translation </vt:lpstr>
      <vt:lpstr>Experiment - Machine Translation </vt:lpstr>
      <vt:lpstr>Experiment - Machine Translation </vt:lpstr>
      <vt:lpstr>Experiment - Machine Translation </vt:lpstr>
      <vt:lpstr>PowerPoint 演示文稿</vt:lpstr>
      <vt:lpstr>Experiment - Machine Translation </vt:lpstr>
      <vt:lpstr>Experiment - Machine Translation </vt:lpstr>
      <vt:lpstr>Experiment - Machine Translation </vt:lpstr>
      <vt:lpstr>Experiment - Machine Translation </vt:lpstr>
      <vt:lpstr>Experiment - Machine Translation </vt:lpstr>
      <vt:lpstr>Experiment - Machine Translation </vt:lpstr>
      <vt:lpstr>Experiment - Response Generation </vt:lpstr>
      <vt:lpstr>Experiment - Response Generation</vt:lpstr>
      <vt:lpstr>Experiment - Response Generation</vt:lpstr>
      <vt:lpstr>Experiment - Response Generation</vt:lpstr>
      <vt:lpstr>Experiment - Response Generation</vt:lpstr>
      <vt:lpstr>Experiment - Response Generation</vt:lpstr>
      <vt:lpstr>Experiment - Response Generation</vt:lpstr>
      <vt:lpstr>Experiment - Response Generation</vt:lpstr>
      <vt:lpstr>Experiment - Response Generation</vt:lpstr>
      <vt:lpstr>Outline</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Reduction of repeating tokens generated by Encoder-Decoder model</dc:title>
  <dc:creator>YING ZHANG</dc:creator>
  <cp:lastModifiedBy>T20190035505</cp:lastModifiedBy>
  <cp:revision>285</cp:revision>
  <dcterms:created xsi:type="dcterms:W3CDTF">2019-02-03T05:25:06Z</dcterms:created>
  <dcterms:modified xsi:type="dcterms:W3CDTF">2023-03-23T06:19:40Z</dcterms:modified>
</cp:coreProperties>
</file>