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4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.png"/><Relationship Id="rId7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2"/>
          <p:cNvSpPr/>
          <p:nvPr>
            <p:custDataLst>
              <p:tags r:id="rId1"/>
            </p:custDataLst>
          </p:nvPr>
        </p:nvSpPr>
        <p:spPr>
          <a:xfrm>
            <a:off x="-1" y="1289684"/>
            <a:ext cx="1787525" cy="231711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 flipV="1">
            <a:off x="-18415" y="3579495"/>
            <a:ext cx="12240000" cy="20955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1"/>
          <p:cNvSpPr/>
          <p:nvPr>
            <p:custDataLst>
              <p:tags r:id="rId3"/>
            </p:custDataLst>
          </p:nvPr>
        </p:nvSpPr>
        <p:spPr>
          <a:xfrm>
            <a:off x="1786890" y="1289685"/>
            <a:ext cx="10404475" cy="23114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4"/>
            </p:custDataLst>
          </p:nvPr>
        </p:nvSpPr>
        <p:spPr>
          <a:xfrm>
            <a:off x="2439459" y="1831955"/>
            <a:ext cx="7725929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4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" panose="020B0500000000000000" pitchFamily="34" charset="-122"/>
              </a:rPr>
              <a:t>阶段一细分路线目标和框架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" panose="020B0500000000000000" pitchFamily="34" charset="-122"/>
            </a:endParaRPr>
          </a:p>
        </p:txBody>
      </p:sp>
      <p:sp>
        <p:nvSpPr>
          <p:cNvPr id="2" name="Rectangle 2"/>
          <p:cNvSpPr/>
          <p:nvPr>
            <p:custDataLst>
              <p:tags r:id="rId5"/>
            </p:custDataLst>
          </p:nvPr>
        </p:nvSpPr>
        <p:spPr>
          <a:xfrm>
            <a:off x="12065" y="1289685"/>
            <a:ext cx="1775460" cy="228981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en-US" dirty="0">
              <a:solidFill>
                <a:sysClr val="window" lastClr="FFFFFF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阶段一大纲</a:t>
            </a:r>
            <a:endParaRPr lang="en-US" altLang="zh-CN" sz="3200" b="1" spc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>
            <p:custDataLst>
              <p:tags r:id="rId3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438150" y="2147570"/>
            <a:ext cx="1080135" cy="297815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阶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段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框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架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双大括号 6"/>
          <p:cNvSpPr/>
          <p:nvPr/>
        </p:nvSpPr>
        <p:spPr>
          <a:xfrm>
            <a:off x="1659890" y="1664335"/>
            <a:ext cx="6363335" cy="4219575"/>
          </a:xfrm>
          <a:prstGeom prst="bracePair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Rectangle 4"/>
          <p:cNvSpPr/>
          <p:nvPr>
            <p:custDataLst>
              <p:tags r:id="rId5"/>
            </p:custDataLst>
          </p:nvPr>
        </p:nvSpPr>
        <p:spPr>
          <a:xfrm>
            <a:off x="2614930" y="1739900"/>
            <a:ext cx="4451985" cy="82804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学习开发工具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4"/>
          <p:cNvSpPr/>
          <p:nvPr>
            <p:custDataLst>
              <p:tags r:id="rId6"/>
            </p:custDataLst>
          </p:nvPr>
        </p:nvSpPr>
        <p:spPr>
          <a:xfrm>
            <a:off x="2614930" y="3371215"/>
            <a:ext cx="4451985" cy="82804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基础学习路线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4"/>
          <p:cNvSpPr/>
          <p:nvPr>
            <p:custDataLst>
              <p:tags r:id="rId7"/>
            </p:custDataLst>
          </p:nvPr>
        </p:nvSpPr>
        <p:spPr>
          <a:xfrm>
            <a:off x="2614930" y="4893310"/>
            <a:ext cx="4452620" cy="82804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跑通室外定位源码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4"/>
          <p:cNvSpPr/>
          <p:nvPr>
            <p:custDataLst>
              <p:tags r:id="rId8"/>
            </p:custDataLst>
          </p:nvPr>
        </p:nvSpPr>
        <p:spPr>
          <a:xfrm>
            <a:off x="8300720" y="1894205"/>
            <a:ext cx="1080135" cy="363601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最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终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503410" y="33712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Rectangle 4"/>
          <p:cNvSpPr/>
          <p:nvPr>
            <p:custDataLst>
              <p:tags r:id="rId9"/>
            </p:custDataLst>
          </p:nvPr>
        </p:nvSpPr>
        <p:spPr>
          <a:xfrm>
            <a:off x="10614025" y="1894205"/>
            <a:ext cx="1080135" cy="363601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实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现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基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础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双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模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定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endParaRPr lang="zh-CN" altLang="en-US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0"/>
          <p:cNvSpPr/>
          <p:nvPr>
            <p:custDataLst>
              <p:tags r:id="rId10"/>
            </p:custDataLst>
          </p:nvPr>
        </p:nvSpPr>
        <p:spPr>
          <a:xfrm>
            <a:off x="102235" y="931545"/>
            <a:ext cx="7920355" cy="506730"/>
          </a:xfrm>
          <a:prstGeom prst="rect">
            <a:avLst/>
          </a:prstGeom>
        </p:spPr>
        <p:txBody>
          <a:bodyPr wrap="none" anchor="ctr" anchorCtr="0">
            <a:noAutofit/>
          </a:bodyPr>
          <a:p>
            <a:endParaRPr lang="en-US" altLang="zh-CN" sz="2400" b="1" spc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学习开发工具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26745" y="1081405"/>
          <a:ext cx="7342505" cy="556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20"/>
                <a:gridCol w="2435225"/>
                <a:gridCol w="3477260"/>
              </a:tblGrid>
              <a:tr h="673735">
                <a:tc>
                  <a:txBody>
                    <a:bodyPr/>
                    <a:p>
                      <a:pPr algn="ctr"/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开发工具</a:t>
                      </a:r>
                      <a:endParaRPr lang="zh-CN" altLang="en-US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学习程度</a:t>
                      </a:r>
                      <a:endParaRPr lang="zh-CN" altLang="en-US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输出物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128520">
                <a:tc>
                  <a:txBody>
                    <a:bodyPr/>
                    <a:p>
                      <a:pPr algn="ctr"/>
                      <a:r>
                        <a:rPr lang="en-US" altLang="zh-CN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git</a:t>
                      </a:r>
                      <a:endParaRPr lang="en-US" altLang="zh-CN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zh-CN" altLang="en-US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熟悉</a:t>
                      </a:r>
                      <a:r>
                        <a:rPr lang="en-US" altLang="zh-CN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git</a:t>
                      </a:r>
                      <a:r>
                        <a:rPr lang="zh-CN" altLang="en-US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的命令</a:t>
                      </a:r>
                      <a:endParaRPr lang="zh-CN" altLang="en-US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将自己写的代码推到远程仓库中</a:t>
                      </a:r>
                      <a:endParaRPr lang="zh-CN" altLang="en-US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766695">
                <a:tc>
                  <a:txBody>
                    <a:bodyPr/>
                    <a:p>
                      <a:pPr algn="ctr"/>
                      <a:r>
                        <a:rPr lang="en-US" altLang="zh-CN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endParaRPr lang="en-US" altLang="zh-CN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altLang="zh-CN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基本指令的使用</a:t>
                      </a:r>
                      <a:endParaRPr lang="zh-CN" altLang="en-US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实现文件的创建、查看、复制、删除等基本操作</a:t>
                      </a:r>
                      <a:endParaRPr lang="zh-CN" altLang="en-US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图片 7" descr="联想截图_202310311859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56295" y="1931035"/>
            <a:ext cx="2776220" cy="1621790"/>
          </a:xfrm>
          <a:prstGeom prst="rect">
            <a:avLst/>
          </a:prstGeom>
        </p:spPr>
      </p:pic>
      <p:pic>
        <p:nvPicPr>
          <p:cNvPr id="9" name="图片 8" descr="联想截图_202310312325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623935" y="4371975"/>
            <a:ext cx="2748915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4545965" y="1490345"/>
            <a:ext cx="233997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代码编译烧录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9003030" y="1489075"/>
            <a:ext cx="233997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小案例</a:t>
            </a:r>
            <a:endParaRPr lang="zh-CN" sz="2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右箭头 9"/>
          <p:cNvSpPr/>
          <p:nvPr>
            <p:custDataLst>
              <p:tags r:id="rId3"/>
            </p:custDataLst>
          </p:nvPr>
        </p:nvSpPr>
        <p:spPr>
          <a:xfrm>
            <a:off x="7696581" y="1760040"/>
            <a:ext cx="637189" cy="54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669290" y="1489075"/>
            <a:ext cx="2339975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搭建开发环境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14" name="右箭头 13"/>
          <p:cNvSpPr/>
          <p:nvPr>
            <p:custDataLst>
              <p:tags r:id="rId5"/>
            </p:custDataLst>
          </p:nvPr>
        </p:nvSpPr>
        <p:spPr>
          <a:xfrm>
            <a:off x="3459110" y="1760040"/>
            <a:ext cx="637189" cy="540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Rectangle 4"/>
          <p:cNvSpPr/>
          <p:nvPr>
            <p:custDataLst>
              <p:tags r:id="rId6"/>
            </p:custDataLst>
          </p:nvPr>
        </p:nvSpPr>
        <p:spPr>
          <a:xfrm>
            <a:off x="8210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1.2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Hi3861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基础学习路线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212090" y="3096895"/>
            <a:ext cx="3430270" cy="265366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初步了解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OpenHarmony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系统，构建认知体系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下的开发环境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855720" y="3124835"/>
            <a:ext cx="4128135" cy="262572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进行源码的下载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采用 hb 编译，在代码根目录下执行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基于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urn 工具烧录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打开串口查看串口打印测试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8197215" y="3096260"/>
            <a:ext cx="3717290" cy="265430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搭建代码架构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elloworld的代码编写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在项目根目录下，运行编译代码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打开串口查看打印信息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>
            <p:custDataLst>
              <p:tags r:id="rId1"/>
            </p:custDataLst>
          </p:nvPr>
        </p:nvSpPr>
        <p:spPr>
          <a:xfrm>
            <a:off x="-21635" y="1956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en-US" altLang="zh-CN" sz="28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endParaRPr lang="en-US" altLang="zh-CN" sz="2800" b="1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9322" y="136873"/>
            <a:ext cx="6668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跑通室外定位源码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963930" y="1251585"/>
            <a:ext cx="3550920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终端设备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6976745" y="1251585"/>
            <a:ext cx="3745865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基站定位信息处理服务端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963930" y="2739390"/>
            <a:ext cx="3550285" cy="3112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GNSS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4G/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基站定位技术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采集定位模块的位置数据信息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基站定位信息处理服务端沟通获得基站定位信息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OLED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屏上显示定位信息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977380" y="2750820"/>
            <a:ext cx="3717290" cy="309054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MQTT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接收并解析终端设备的基站信息</a:t>
            </a: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向云服务商请求基站位置</a:t>
            </a: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向终端设备推送基站定位信息</a:t>
            </a: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4897755" y="1383665"/>
            <a:ext cx="1779905" cy="8178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7887c380-2355-4f14-a6e4-ce9187542b7e}"/>
  <p:tag name="KSO_WM_BEAUTIFY_FLAG" val=""/>
  <p:tag name="TABLE_ENDDRAG_ORIGIN_RECT" val="836*314"/>
  <p:tag name="TABLE_ENDDRAG_RECT" val="31*89*836*31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5.1.1"/>
  <p:tag name="KSO_WM_BEAUTIFY_FLAG" val=""/>
</p:tagLst>
</file>

<file path=ppt/tags/tag40.xml><?xml version="1.0" encoding="utf-8"?>
<p:tagLst xmlns:p="http://schemas.openxmlformats.org/presentationml/2006/main">
  <p:tag name="commondata" val="eyJoZGlkIjoiYjg1MjVhODIxMGYyNzk1MmU1ODA5MGYwOWIwYTMwY2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演示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思源黑体</vt:lpstr>
      <vt:lpstr>微软雅黑</vt:lpstr>
      <vt:lpstr>黑体</vt:lpstr>
      <vt:lpstr>等线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zhangyi</dc:creator>
  <cp:lastModifiedBy>只有、endeavor~</cp:lastModifiedBy>
  <cp:revision>11</cp:revision>
  <dcterms:created xsi:type="dcterms:W3CDTF">2023-10-31T04:20:00Z</dcterms:created>
  <dcterms:modified xsi:type="dcterms:W3CDTF">2023-11-04T13:13:11Z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8670C96677A84323AF40972FBE6259F8_12</vt:lpwstr>
  </property>
  <property fmtid="{D5CDD505-2E9C-101B-9397-08002B2CF9AE}" pid="3" name="KSOProductBuildVer">
    <vt:lpwstr>2052-12.1.0.15712</vt:lpwstr>
  </property>
</Properties>
</file>