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1.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7"/>
  </p:handoutMasterIdLst>
  <p:sldIdLst>
    <p:sldId id="256" r:id="rId3"/>
    <p:sldId id="550" r:id="rId5"/>
    <p:sldId id="343" r:id="rId6"/>
    <p:sldId id="447" r:id="rId7"/>
    <p:sldId id="257" r:id="rId8"/>
    <p:sldId id="345" r:id="rId9"/>
    <p:sldId id="363" r:id="rId10"/>
    <p:sldId id="365" r:id="rId11"/>
    <p:sldId id="364" r:id="rId12"/>
    <p:sldId id="450" r:id="rId13"/>
    <p:sldId id="373" r:id="rId14"/>
    <p:sldId id="381" r:id="rId15"/>
    <p:sldId id="438" r:id="rId16"/>
    <p:sldId id="397" r:id="rId17"/>
    <p:sldId id="369" r:id="rId18"/>
    <p:sldId id="399" r:id="rId19"/>
    <p:sldId id="400" r:id="rId20"/>
    <p:sldId id="443" r:id="rId21"/>
    <p:sldId id="499" r:id="rId22"/>
    <p:sldId id="404" r:id="rId23"/>
    <p:sldId id="401" r:id="rId24"/>
    <p:sldId id="444" r:id="rId25"/>
    <p:sldId id="402" r:id="rId26"/>
    <p:sldId id="403" r:id="rId27"/>
    <p:sldId id="378" r:id="rId28"/>
    <p:sldId id="405" r:id="rId29"/>
    <p:sldId id="385" r:id="rId30"/>
    <p:sldId id="368" r:id="rId31"/>
    <p:sldId id="333" r:id="rId32"/>
    <p:sldId id="367" r:id="rId33"/>
    <p:sldId id="453" r:id="rId34"/>
    <p:sldId id="451" r:id="rId35"/>
    <p:sldId id="452" r:id="rId36"/>
    <p:sldId id="336" r:id="rId37"/>
    <p:sldId id="316" r:id="rId38"/>
    <p:sldId id="318" r:id="rId39"/>
    <p:sldId id="323" r:id="rId40"/>
    <p:sldId id="455" r:id="rId41"/>
    <p:sldId id="295" r:id="rId42"/>
    <p:sldId id="398" r:id="rId43"/>
    <p:sldId id="273" r:id="rId44"/>
    <p:sldId id="538" r:id="rId45"/>
    <p:sldId id="539" r:id="rId46"/>
    <p:sldId id="540" r:id="rId47"/>
    <p:sldId id="541" r:id="rId48"/>
    <p:sldId id="542" r:id="rId49"/>
    <p:sldId id="543" r:id="rId50"/>
    <p:sldId id="544" r:id="rId51"/>
    <p:sldId id="545" r:id="rId52"/>
    <p:sldId id="546" r:id="rId53"/>
    <p:sldId id="547" r:id="rId54"/>
    <p:sldId id="548" r:id="rId55"/>
    <p:sldId id="549" r:id="rId56"/>
  </p:sldIdLst>
  <p:sldSz cx="9144000" cy="6858000" type="screen4x3"/>
  <p:notesSz cx="6887845" cy="10018395"/>
  <p:custDataLst>
    <p:tags r:id="rId6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2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 y" initials="hy"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CC"/>
    <a:srgbClr val="FF8383"/>
    <a:srgbClr val="FFCDCD"/>
    <a:srgbClr val="FFCF01"/>
    <a:srgbClr val="FF6767"/>
    <a:srgbClr val="FF2A2A"/>
    <a:srgbClr val="FF9898"/>
    <a:srgbClr val="FF9393"/>
    <a:srgbClr val="FFA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7"/>
    <p:restoredTop sz="78835" autoAdjust="0"/>
  </p:normalViewPr>
  <p:slideViewPr>
    <p:cSldViewPr showGuides="1">
      <p:cViewPr varScale="1">
        <p:scale>
          <a:sx n="89" d="100"/>
          <a:sy n="89" d="100"/>
        </p:scale>
        <p:origin x="1836" y="78"/>
      </p:cViewPr>
      <p:guideLst>
        <p:guide orient="horz" pos="2161"/>
        <p:guide pos="2924"/>
      </p:guideLst>
    </p:cSldViewPr>
  </p:slideViewPr>
  <p:outlineViewPr>
    <p:cViewPr>
      <p:scale>
        <a:sx n="33" d="100"/>
        <a:sy n="33" d="100"/>
      </p:scale>
      <p:origin x="0" y="102624"/>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8.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79" name="Rectangle 3"/>
          <p:cNvSpPr>
            <a:spLocks noGrp="1" noChangeArrowheads="1"/>
          </p:cNvSpPr>
          <p:nvPr>
            <p:ph type="dt" sz="quarter"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0" name="Rectangle 4"/>
          <p:cNvSpPr>
            <a:spLocks noGrp="1" noChangeArrowheads="1"/>
          </p:cNvSpPr>
          <p:nvPr>
            <p:ph type="ftr" sz="quarter" idx="2"/>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1" name="Rectangle 5"/>
          <p:cNvSpPr>
            <a:spLocks noGrp="1" noChangeArrowheads="1"/>
          </p:cNvSpPr>
          <p:nvPr>
            <p:ph type="sldNum" sz="quarter" idx="3"/>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9" name="Rectangle 3"/>
          <p:cNvSpPr>
            <a:spLocks noGrp="1" noChangeArrowheads="1"/>
          </p:cNvSpPr>
          <p:nvPr>
            <p:ph type="dt"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38213" y="750888"/>
            <a:ext cx="5013325" cy="37592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8975" y="4759325"/>
            <a:ext cx="5510213" cy="4508500"/>
          </a:xfrm>
          <a:prstGeom prst="rect">
            <a:avLst/>
          </a:prstGeom>
          <a:noFill/>
          <a:ln w="9525">
            <a:noFill/>
            <a:miter lim="800000"/>
          </a:ln>
          <a:effectLst/>
        </p:spPr>
        <p:txBody>
          <a:bodyPr vert="horz" wrap="square" lIns="92528" tIns="46264" rIns="92528" bIns="4626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2" name="Rectangle 6"/>
          <p:cNvSpPr>
            <a:spLocks noGrp="1" noChangeArrowheads="1"/>
          </p:cNvSpPr>
          <p:nvPr>
            <p:ph type="ftr" sz="quarter" idx="4"/>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3" name="Rectangle 7"/>
          <p:cNvSpPr>
            <a:spLocks noGrp="1" noChangeArrowheads="1"/>
          </p:cNvSpPr>
          <p:nvPr>
            <p:ph type="sldNum" sz="quarter" idx="5"/>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2528" tIns="46264" rIns="92528" bIns="46264" anchor="t" anchorCtr="0"/>
          <a:lstStyle/>
          <a:p>
            <a:pPr lvl="0" eaLnBrk="1" hangingPunct="1"/>
            <a:r>
              <a:rPr lang="zh-CN" altLang="en-US" dirty="0"/>
              <a:t>图中展示了生成不同目标代码的编译器架构。</a:t>
            </a:r>
            <a:endParaRPr lang="en-US" altLang="zh-CN" dirty="0"/>
          </a:p>
          <a:p>
            <a:pPr lvl="0" eaLnBrk="1" hangingPunct="1"/>
            <a:r>
              <a:rPr lang="zh-CN" altLang="en-US" dirty="0"/>
              <a:t>生成</a:t>
            </a:r>
            <a:r>
              <a:rPr lang="en-US" altLang="zh-CN" dirty="0"/>
              <a:t>PCODE</a:t>
            </a:r>
            <a:r>
              <a:rPr lang="zh-CN" altLang="en-US" dirty="0"/>
              <a:t>代码：从语义分析直接生成，再用虚拟机解释执行。虚拟机部分也需要自己编写</a:t>
            </a:r>
            <a:endParaRPr lang="en-US" altLang="zh-CN" dirty="0"/>
          </a:p>
          <a:p>
            <a:pPr lvl="0" eaLnBrk="1" hangingPunct="1"/>
            <a:r>
              <a:rPr lang="zh-CN" altLang="en-US" dirty="0"/>
              <a:t>生成</a:t>
            </a:r>
            <a:r>
              <a:rPr lang="en-US" altLang="zh-CN" dirty="0"/>
              <a:t>MIPS</a:t>
            </a:r>
            <a:r>
              <a:rPr lang="zh-CN" altLang="en-US" dirty="0"/>
              <a:t>汇编：从语义分析生成中间代码，从中间代码生成</a:t>
            </a:r>
            <a:r>
              <a:rPr lang="en-US" altLang="zh-CN" dirty="0"/>
              <a:t>MIPS</a:t>
            </a:r>
            <a:r>
              <a:rPr lang="zh-CN" altLang="en-US" dirty="0"/>
              <a:t>汇编，在</a:t>
            </a:r>
            <a:r>
              <a:rPr lang="en-US" altLang="zh-CN" dirty="0"/>
              <a:t>Mars</a:t>
            </a:r>
            <a:r>
              <a:rPr lang="zh-CN" altLang="en-US" dirty="0"/>
              <a:t>上运行。代码生成时合理利用临时寄存器（临时寄存器池），能生成较高质量的目标代码。先做好目标代码生成，再回头做中间代码上的优化。中间代码可以是自己定义的四元式，也可以用</a:t>
            </a:r>
            <a:r>
              <a:rPr lang="en-US" altLang="zh-CN" dirty="0"/>
              <a:t>LLVM IR</a:t>
            </a:r>
            <a:r>
              <a:rPr lang="zh-CN" altLang="en-US" dirty="0"/>
              <a:t>作为中间代码。</a:t>
            </a:r>
            <a:endParaRPr lang="en-US" altLang="zh-CN" dirty="0"/>
          </a:p>
          <a:p>
            <a:pPr lvl="0" eaLnBrk="1" hangingPunct="1"/>
            <a:r>
              <a:rPr lang="zh-CN" altLang="en-US" dirty="0"/>
              <a:t>生成</a:t>
            </a:r>
            <a:r>
              <a:rPr lang="en-US" altLang="zh-CN" dirty="0"/>
              <a:t>LLVM IR</a:t>
            </a:r>
            <a:r>
              <a:rPr lang="zh-CN" altLang="en-US" dirty="0"/>
              <a:t>：从语义分析生成</a:t>
            </a:r>
            <a:r>
              <a:rPr lang="en-US" altLang="zh-CN" dirty="0"/>
              <a:t>LLVM IR</a:t>
            </a:r>
            <a:r>
              <a:rPr lang="zh-CN" altLang="en-US" dirty="0"/>
              <a:t>，将其作为目标代码，直接用</a:t>
            </a:r>
            <a:r>
              <a:rPr lang="en-US" altLang="zh-CN" dirty="0"/>
              <a:t>LLC</a:t>
            </a:r>
            <a:r>
              <a:rPr lang="zh-CN" altLang="en-US" dirty="0"/>
              <a:t>工具得到运行结果</a:t>
            </a:r>
            <a:br>
              <a:rPr lang="zh-CN" altLang="en-US" dirty="0"/>
            </a:br>
            <a:endParaRPr lang="zh-CN" altLang="en-US" dirty="0"/>
          </a:p>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2528" tIns="46264" rIns="92528" bIns="46264" anchor="t" anchorCtr="0"/>
          <a:lstStyle/>
          <a:p>
            <a:pPr lvl="0"/>
            <a:r>
              <a:rPr lang="zh-CN" altLang="en-US" dirty="0"/>
              <a:t>文法解读作业完成的测试程序用来建立一个测试程序库，会提供详细的评测结果，便于同学们调试。</a:t>
            </a:r>
            <a:endParaRPr lang="en-US" altLang="zh-CN" dirty="0"/>
          </a:p>
          <a:p>
            <a:pPr lvl="0"/>
            <a:r>
              <a:rPr lang="zh-CN" altLang="en-US" dirty="0"/>
              <a:t>代码生成一是指代码生成的第一次作业，用一个简单的测试程序进行测试</a:t>
            </a:r>
            <a:endParaRPr lang="en-US" altLang="zh-CN" dirty="0"/>
          </a:p>
          <a:p>
            <a:pPr lvl="0"/>
            <a:r>
              <a:rPr lang="zh-CN" altLang="en-US" dirty="0"/>
              <a:t>代码生成二用综合的测试程序进行测试，包括正确和错误的测试程序</a:t>
            </a:r>
            <a:endParaRPr lang="en-US" altLang="zh-CN" dirty="0"/>
          </a:p>
          <a:p>
            <a:pPr lvl="0"/>
            <a:r>
              <a:rPr lang="zh-CN" altLang="en-US" dirty="0"/>
              <a:t>所有选择生成</a:t>
            </a:r>
            <a:r>
              <a:rPr lang="en-US" altLang="zh-CN" dirty="0"/>
              <a:t>MIPS</a:t>
            </a:r>
            <a:r>
              <a:rPr lang="zh-CN" altLang="en-US" dirty="0"/>
              <a:t>汇编的同学都需要参加竞速排序，期末考核中还有一次竞速排序</a:t>
            </a:r>
            <a:endParaRPr lang="en-US" altLang="zh-CN" dirty="0"/>
          </a:p>
          <a:p>
            <a:pPr lvl="0"/>
            <a:r>
              <a:rPr lang="zh-CN" altLang="en-US" dirty="0"/>
              <a:t>开发之前务必进行设计，随着开发的进行，设计应该是逐渐完善的，设计文档也是在逐渐扩充的。</a:t>
            </a:r>
            <a:endParaRPr lang="en-US" altLang="zh-CN" dirty="0"/>
          </a:p>
          <a:p>
            <a:pPr lvl="0"/>
            <a:r>
              <a:rPr lang="zh-CN" altLang="en-US" dirty="0"/>
              <a:t>阅读教学编译器</a:t>
            </a:r>
            <a:r>
              <a:rPr lang="en-US" altLang="zh-CN" dirty="0"/>
              <a:t>PASCAL-S</a:t>
            </a:r>
            <a:r>
              <a:rPr lang="zh-CN" altLang="en-US" dirty="0"/>
              <a:t>的源代码，能为编译器的开发提供参考，可以在各阶段阅读相应部分的代码，建议阅读后自己写上注释，认真阅读有助于把握编译器难度、并为设计自己的编译器提供参考，作为教学参考编译器，其代码量适度，并且与理论课内容结合密切，便于理解。也可以阅读其他开源编译器。</a:t>
            </a:r>
            <a:endParaRPr lang="zh-CN" altLang="en-US" dirty="0"/>
          </a:p>
        </p:txBody>
      </p:sp>
      <p:sp>
        <p:nvSpPr>
          <p:cNvPr id="24580"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2528" tIns="46264" rIns="92528" bIns="46264" anchor="t" anchorCtr="0"/>
          <a:lstStyle/>
          <a:p>
            <a:pPr lvl="0"/>
            <a:r>
              <a:rPr lang="zh-CN" altLang="en-US" dirty="0"/>
              <a:t>生成</a:t>
            </a:r>
            <a:r>
              <a:rPr lang="en-US" altLang="zh-CN" dirty="0"/>
              <a:t>PCODE</a:t>
            </a:r>
            <a:r>
              <a:rPr lang="zh-CN" altLang="en-US" dirty="0"/>
              <a:t>并解释执行需要设计相应的</a:t>
            </a:r>
            <a:r>
              <a:rPr lang="en-US" altLang="zh-CN" dirty="0"/>
              <a:t>PCODE</a:t>
            </a:r>
            <a:r>
              <a:rPr lang="zh-CN" altLang="en-US" dirty="0"/>
              <a:t>，并在解释执行程序中写出对应执行步骤</a:t>
            </a:r>
            <a:endParaRPr lang="en-US" altLang="zh-CN" dirty="0"/>
          </a:p>
          <a:p>
            <a:pPr lvl="0"/>
            <a:r>
              <a:rPr lang="zh-CN" altLang="en-US" dirty="0"/>
              <a:t>生成</a:t>
            </a:r>
            <a:r>
              <a:rPr lang="en-US" altLang="zh-CN" dirty="0"/>
              <a:t>LLVM IR</a:t>
            </a:r>
            <a:r>
              <a:rPr lang="zh-CN" altLang="en-US" dirty="0"/>
              <a:t>，可以不生成</a:t>
            </a:r>
            <a:r>
              <a:rPr lang="en-US" altLang="zh-CN" dirty="0"/>
              <a:t>SSA</a:t>
            </a:r>
            <a:r>
              <a:rPr lang="zh-CN" altLang="en-US" dirty="0"/>
              <a:t>形式的</a:t>
            </a:r>
            <a:endParaRPr lang="zh-CN" altLang="en-US" dirty="0"/>
          </a:p>
          <a:p>
            <a:pPr lvl="0"/>
            <a:r>
              <a:rPr lang="zh-CN" altLang="en-US" dirty="0"/>
              <a:t>生成</a:t>
            </a:r>
            <a:r>
              <a:rPr lang="en-US" altLang="zh-CN" dirty="0"/>
              <a:t>MIPS</a:t>
            </a:r>
            <a:r>
              <a:rPr lang="zh-CN" altLang="en-US" dirty="0"/>
              <a:t>汇编的同学，都要参加竞速排序、写优化有关的文章，排名得分、优化文章决定优化部分的得分</a:t>
            </a:r>
            <a:endParaRPr lang="zh-CN" altLang="en-US" dirty="0"/>
          </a:p>
        </p:txBody>
      </p:sp>
      <p:sp>
        <p:nvSpPr>
          <p:cNvPr id="358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代码优化包括作业的竞速排序和期末考核中的竞速排序成绩，以及优化文章的成绩</a:t>
            </a:r>
            <a:endParaRPr lang="en-US" altLang="zh-CN" dirty="0"/>
          </a:p>
          <a:p>
            <a:r>
              <a:rPr lang="zh-CN" altLang="en-US" dirty="0"/>
              <a:t>文档包括设计文档和总结感想，设计文档包括参考编译器源代码阅读总结和各阶段作业的设计（含编码前和编码后的修改）</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2528" tIns="46264" rIns="92528" bIns="46264" anchor="t" anchorCtr="0"/>
          <a:lstStyle/>
          <a:p>
            <a:pPr lvl="0"/>
            <a:r>
              <a:rPr lang="zh-CN" altLang="en-US" dirty="0"/>
              <a:t>以下简要说明各项作业的要求，具体要求详见教学平台的该次作业描述。作业打开后才能看到。</a:t>
            </a:r>
            <a:endParaRPr lang="en-US" altLang="zh-CN" dirty="0"/>
          </a:p>
          <a:p>
            <a:pPr lvl="0"/>
            <a:r>
              <a:rPr lang="zh-CN" altLang="en-US" dirty="0"/>
              <a:t>这里要求每个测试程序有</a:t>
            </a:r>
            <a:r>
              <a:rPr lang="en-US" altLang="zh-CN" dirty="0"/>
              <a:t>10</a:t>
            </a:r>
            <a:r>
              <a:rPr lang="zh-CN" altLang="en-US" dirty="0"/>
              <a:t>行输出结果，主要是为了展示各种语法成分的处理结果，以方便进行调试，请不要写无意义或雷同的</a:t>
            </a:r>
            <a:r>
              <a:rPr lang="en-US" altLang="zh-CN" dirty="0"/>
              <a:t>10</a:t>
            </a:r>
            <a:r>
              <a:rPr lang="zh-CN" altLang="en-US" dirty="0"/>
              <a:t>行输出结果。</a:t>
            </a:r>
            <a:endParaRPr lang="en-US" altLang="zh-CN" dirty="0"/>
          </a:p>
          <a:p>
            <a:pPr lvl="0"/>
            <a:r>
              <a:rPr lang="zh-CN" altLang="en-US" dirty="0"/>
              <a:t>文档中列出的需覆盖项只是最基本的，希望能写出更多“刁钻”的测试程序</a:t>
            </a:r>
            <a:endParaRPr lang="zh-CN" altLang="zh-CN" dirty="0"/>
          </a:p>
        </p:txBody>
      </p:sp>
      <p:sp>
        <p:nvSpPr>
          <p:cNvPr id="26628"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要求手工编程实现</a:t>
            </a:r>
            <a:endParaRPr lang="en-US" altLang="zh-CN" dirty="0"/>
          </a:p>
          <a:p>
            <a:r>
              <a:rPr lang="zh-CN" altLang="en-US" dirty="0"/>
              <a:t>输出顺序是按原文法的顺序，若对文法进行了改写，需要注意输出顺序</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大多数错误类型需要借助于符号表才能识别</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2528" tIns="46264" rIns="92528" bIns="46264" anchor="t" anchorCtr="0"/>
          <a:lstStyle/>
          <a:p>
            <a:pPr lvl="0"/>
            <a:r>
              <a:rPr lang="zh-CN" altLang="en-US" dirty="0"/>
              <a:t>从词法分析作业开始，需要大家进行设计，并阅读</a:t>
            </a:r>
            <a:r>
              <a:rPr lang="en-US" altLang="zh-CN" dirty="0"/>
              <a:t>PASCAL-S</a:t>
            </a:r>
            <a:r>
              <a:rPr lang="zh-CN" altLang="en-US" dirty="0"/>
              <a:t>编译器源代码或其他编译器源代码。所列时间为规划时间，若课程进度有变化，会进行微调，以后续具体通知为准。</a:t>
            </a:r>
            <a:endParaRPr lang="en-US" altLang="zh-CN" dirty="0"/>
          </a:p>
          <a:p>
            <a:pPr lvl="0"/>
            <a:endParaRPr lang="zh-CN" altLang="en-US" dirty="0"/>
          </a:p>
        </p:txBody>
      </p:sp>
      <p:sp>
        <p:nvSpPr>
          <p:cNvPr id="38916"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2528" tIns="46264" rIns="92528" bIns="46264" anchor="t" anchorCtr="0"/>
          <a:lstStyle/>
          <a:p>
            <a:pPr lvl="0"/>
            <a:r>
              <a:rPr lang="zh-CN" altLang="en-US" dirty="0"/>
              <a:t>平时作业时，安装和平台同样的编译器版本，使用课程组推荐的集成开发环境，平时上机多熟悉机房的环境，以便于现场考核时能熟练用机房的机器编译调试。</a:t>
            </a:r>
            <a:endParaRPr lang="en-US" altLang="zh-CN" dirty="0"/>
          </a:p>
          <a:p>
            <a:pPr lvl="0"/>
            <a:r>
              <a:rPr lang="en-US" altLang="zh-CN" dirty="0"/>
              <a:t>Clang</a:t>
            </a:r>
            <a:r>
              <a:rPr lang="zh-CN" altLang="en-US" dirty="0"/>
              <a:t>的版本为</a:t>
            </a:r>
            <a:r>
              <a:rPr lang="en-US" altLang="zh-CN" dirty="0"/>
              <a:t>12.0.0</a:t>
            </a:r>
            <a:r>
              <a:rPr lang="zh-CN" altLang="en-US" dirty="0"/>
              <a:t>，讲课时的</a:t>
            </a:r>
            <a:r>
              <a:rPr lang="en-US" altLang="zh-CN" dirty="0"/>
              <a:t>PPT</a:t>
            </a:r>
            <a:r>
              <a:rPr lang="zh-CN" altLang="en-US"/>
              <a:t>有误，以此为准。</a:t>
            </a:r>
            <a:endParaRPr lang="zh-CN" altLang="en-US" dirty="0"/>
          </a:p>
        </p:txBody>
      </p:sp>
      <p:sp>
        <p:nvSpPr>
          <p:cNvPr id="4301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2528" tIns="46264" rIns="92528" bIns="46264" anchor="t" anchorCtr="0"/>
          <a:lstStyle/>
          <a:p>
            <a:pPr lvl="0" eaLnBrk="1" hangingPunct="1"/>
            <a:r>
              <a:rPr lang="zh-CN" altLang="en-US" dirty="0"/>
              <a:t>建议提问之前先到论坛看看是否已有相同问题的解答，请勿重复提问。老师和助教会回答提问，也欢迎同学积极参与回答问题和讨论。</a:t>
            </a:r>
            <a:endParaRPr lang="en-US" altLang="zh-CN" dirty="0"/>
          </a:p>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olidFill>
                  <a:srgbClr val="333333"/>
                </a:solidFill>
                <a:ea typeface="等线" panose="02010600030101010101" pitchFamily="2" charset="-122"/>
                <a:sym typeface="+mn-ea"/>
              </a:rPr>
              <a:t>总的来说就是，</a:t>
            </a:r>
            <a:r>
              <a:rPr lang="zh-CN" b="1">
                <a:solidFill>
                  <a:srgbClr val="333333"/>
                </a:solidFill>
                <a:ea typeface="等线" panose="02010600030101010101" pitchFamily="2" charset="-122"/>
                <a:sym typeface="+mn-ea"/>
              </a:rPr>
              <a:t>想，都是问题，做，才是答案</a:t>
            </a:r>
            <a:r>
              <a:rPr lang="zh-CN">
                <a:solidFill>
                  <a:srgbClr val="333333"/>
                </a:solidFill>
                <a:ea typeface="等线" panose="02010600030101010101" pitchFamily="2" charset="-122"/>
                <a:sym typeface="+mn-ea"/>
              </a:rPr>
              <a:t>。编译器的完成让我又一次体会到了实践出真知这句话的魅力。只有不断实践，不断努力，才能夯实理论基础，提升自己的编程水平与理论实践水平。</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2528" tIns="46264" rIns="92528" bIns="46264" anchor="t" anchorCtr="0"/>
          <a:lstStyle/>
          <a:p>
            <a:pPr lvl="0"/>
            <a:r>
              <a:rPr lang="zh-CN" altLang="en-US" dirty="0"/>
              <a:t>学习了第二章文法和语言的概念和表示之后，就应该能读懂文法，通过分析文法，写出符合文法的程序，称之为测试程序是因为可以用这些程序来测试编译器。之后就是增量式开发编译器，学了词法分析，就编写编译器的词法分析部分，学了语法分析，就编写编译器的语法分析部分，这两部分都是只针对正确的测试程序来考核的。在学了符号表管理技术之后，可以在编译器中添加符号表。学了错误处理之后，就不仅能处理词法、语法错误，也能在符号表的支持下处理语义错误。学了运行时存储组织及管理，会了解到目标程序运行时的存储分配方案，学了源程序的中间形式，会设计中间代码，在学习了语法制导翻译技术的基础上，了解了常用语法成分的翻译方法，就能为编译器实现代码生成部分，学了目标代码生成和优化部分，为生成</a:t>
            </a:r>
            <a:r>
              <a:rPr lang="en-US" altLang="zh-CN" dirty="0"/>
              <a:t>MIPS</a:t>
            </a:r>
            <a:r>
              <a:rPr lang="zh-CN" altLang="en-US" dirty="0"/>
              <a:t>汇编和目标代码的优化打基础。学习了代码优化技术之后，就能在中间代码上进行优化。整个实验过程中，我们希望大家先读一读编译器源代码，可以读</a:t>
            </a:r>
            <a:r>
              <a:rPr lang="en-US" altLang="zh-CN" dirty="0"/>
              <a:t>PASCAL-S</a:t>
            </a:r>
            <a:r>
              <a:rPr lang="zh-CN" altLang="en-US" dirty="0"/>
              <a:t>源码，也可以读编译大赛的作品源码，了解编译器的全貌、复杂度，代码量，为构造自己的编译器打基础。在每一步都做好设计再开始编码，如果编码过程中对设计进行了修改，需要记录下来。这些都写在设计文档中。大家提交的测试程序用来建立公共测试程序库，进行编译器的调试。</a:t>
            </a:r>
            <a:endParaRPr lang="zh-CN" altLang="en-US" dirty="0"/>
          </a:p>
        </p:txBody>
      </p:sp>
      <p:sp>
        <p:nvSpPr>
          <p:cNvPr id="1229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2528" tIns="46264" rIns="92528" bIns="46264" anchor="t" anchorCtr="0"/>
          <a:lstStyle/>
          <a:p>
            <a:pPr lvl="0" eaLnBrk="1" hangingPunct="1"/>
            <a:r>
              <a:rPr lang="zh-CN" altLang="en-US" dirty="0"/>
              <a:t>实验题目是实现一个小型编译器，下面对各项要求逐一说明。</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2528" tIns="46264" rIns="92528" bIns="46264" anchor="t" anchorCtr="0"/>
          <a:lstStyle/>
          <a:p>
            <a:pPr lvl="0" eaLnBrk="1" hangingPunct="1"/>
            <a:r>
              <a:rPr lang="zh-CN" altLang="en-US" dirty="0"/>
              <a:t>文法的具体定义及说明见教学平台中的“</a:t>
            </a:r>
            <a:r>
              <a:rPr lang="en-US" altLang="zh-CN" dirty="0"/>
              <a:t>2024</a:t>
            </a:r>
            <a:r>
              <a:rPr lang="zh-CN" altLang="en-US" dirty="0"/>
              <a:t>编译技术实验文法说明”文档</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2528" tIns="46264" rIns="92528" bIns="46264" anchor="t" anchorCtr="0"/>
          <a:lstStyle/>
          <a:p>
            <a:pPr lvl="0" eaLnBrk="1" hangingPunct="1"/>
            <a:r>
              <a:rPr lang="zh-CN" altLang="en-US" dirty="0"/>
              <a:t>后续会发布具体要求</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2528" tIns="46264" rIns="92528" bIns="46264" anchor="t" anchorCtr="0"/>
          <a:lstStyle/>
          <a:p>
            <a:pPr lvl="0" eaLnBrk="1" hangingPunct="1"/>
            <a:r>
              <a:rPr lang="zh-CN" altLang="en-US" dirty="0"/>
              <a:t>三种目标代码只需选择一种完成，若生成</a:t>
            </a:r>
            <a:r>
              <a:rPr lang="en-US" altLang="zh-CN" dirty="0"/>
              <a:t>PCODE</a:t>
            </a:r>
            <a:r>
              <a:rPr lang="zh-CN" altLang="en-US" dirty="0"/>
              <a:t>，需编写解释执行程序，直接得到</a:t>
            </a:r>
            <a:r>
              <a:rPr lang="en-US" altLang="zh-CN" dirty="0"/>
              <a:t>PCODE</a:t>
            </a:r>
            <a:r>
              <a:rPr lang="zh-CN" altLang="en-US" dirty="0"/>
              <a:t>代码的解释执行结果用于评判；若生成</a:t>
            </a:r>
            <a:r>
              <a:rPr lang="en-US" altLang="zh-CN" dirty="0"/>
              <a:t>MIPS</a:t>
            </a:r>
            <a:r>
              <a:rPr lang="zh-CN" altLang="en-US" dirty="0"/>
              <a:t>汇编，则在</a:t>
            </a:r>
            <a:r>
              <a:rPr lang="en-US" altLang="zh-CN" dirty="0"/>
              <a:t>Mars</a:t>
            </a:r>
            <a:r>
              <a:rPr lang="zh-CN" altLang="en-US" dirty="0"/>
              <a:t>上运行得到运行结果用于评判；若生成</a:t>
            </a:r>
            <a:r>
              <a:rPr lang="en-US" altLang="zh-CN" dirty="0"/>
              <a:t>LLVM IR</a:t>
            </a:r>
            <a:r>
              <a:rPr lang="zh-CN" altLang="en-US" dirty="0"/>
              <a:t>，则用</a:t>
            </a:r>
            <a:r>
              <a:rPr lang="en-US" altLang="zh-CN" dirty="0"/>
              <a:t>llc</a:t>
            </a:r>
            <a:r>
              <a:rPr lang="zh-CN" altLang="en-US" dirty="0"/>
              <a:t>工具得到运行结果，不要求生成</a:t>
            </a:r>
            <a:r>
              <a:rPr lang="en-US" altLang="zh-CN" dirty="0"/>
              <a:t>SSA</a:t>
            </a:r>
            <a:r>
              <a:rPr lang="zh-CN" altLang="en-US" dirty="0"/>
              <a:t>形式的</a:t>
            </a:r>
            <a:r>
              <a:rPr lang="en-US" altLang="zh-CN" dirty="0"/>
              <a:t>IR</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868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zh-CN" altLang="en-US"/>
          </a:p>
        </p:txBody>
      </p:sp>
      <p:sp>
        <p:nvSpPr>
          <p:cNvPr id="286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2"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3"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4"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solidFill>
                  <a:schemeClr val="bg2"/>
                </a:solidFill>
              </a:rPr>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659"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0"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Tahoma" panose="020B060403050404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s://www.runoob.com/cmake/cmake-basic.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11.svg"/><Relationship Id="rId7" Type="http://schemas.openxmlformats.org/officeDocument/2006/relationships/image" Target="../media/image10.png"/><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tags" Target="../tags/tag6.xml"/><Relationship Id="rId10" Type="http://schemas.openxmlformats.org/officeDocument/2006/relationships/slideLayout" Target="../slideLayouts/slideLayout2.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mailto:compiler_buaa@126.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p:txBody>
          <a:bodyPr vert="horz" wrap="square" lIns="91440" tIns="45720" rIns="91440" bIns="45720" anchor="b" anchorCtr="0"/>
          <a:lstStyle/>
          <a:p>
            <a:pPr eaLnBrk="1" hangingPunct="1">
              <a:buClrTx/>
              <a:buSzTx/>
              <a:buFontTx/>
            </a:pPr>
            <a:r>
              <a:rPr lang="zh-CN" altLang="en-US" dirty="0">
                <a:latin typeface="Tahoma" panose="020B0604030504040204" pitchFamily="34" charset="0"/>
                <a:ea typeface="宋体" panose="02010600030101010101" pitchFamily="2" charset="-122"/>
                <a:cs typeface="+mj-cs"/>
              </a:rPr>
              <a:t>编译技术实验</a:t>
            </a:r>
            <a:endParaRPr lang="zh-CN" altLang="en-US" dirty="0">
              <a:latin typeface="Tahoma" panose="020B0604030504040204" pitchFamily="34" charset="0"/>
              <a:ea typeface="宋体" panose="02010600030101010101" pitchFamily="2" charset="-122"/>
              <a:cs typeface="+mj-cs"/>
            </a:endParaRPr>
          </a:p>
        </p:txBody>
      </p:sp>
      <p:sp>
        <p:nvSpPr>
          <p:cNvPr id="5123" name="Rectangle 3"/>
          <p:cNvSpPr>
            <a:spLocks noGrp="1"/>
          </p:cNvSpPr>
          <p:nvPr>
            <p:ph type="subTitle" idx="1"/>
          </p:nvPr>
        </p:nvSpPr>
        <p:spPr/>
        <p:txBody>
          <a:bodyPr vert="horz" wrap="square" lIns="91440" tIns="45720" rIns="91440" bIns="45720" anchor="t" anchorCtr="0"/>
          <a:lstStyle/>
          <a:p>
            <a:pPr eaLnBrk="1" hangingPunct="1">
              <a:buSzPct val="60000"/>
            </a:pPr>
            <a:endParaRPr lang="en-US" altLang="zh-CN" sz="2400" dirty="0">
              <a:latin typeface="Tahoma" panose="020B0604030504040204" pitchFamily="34" charset="0"/>
              <a:ea typeface="宋体" panose="02010600030101010101" pitchFamily="2" charset="-122"/>
              <a:cs typeface="+mn-cs"/>
            </a:endParaRPr>
          </a:p>
          <a:p>
            <a:pPr eaLnBrk="1" hangingPunct="1">
              <a:buSzPct val="60000"/>
            </a:pPr>
            <a:r>
              <a:rPr lang="zh-CN" altLang="en-US" sz="2400" dirty="0">
                <a:latin typeface="Tahoma" panose="020B0604030504040204" pitchFamily="34" charset="0"/>
                <a:ea typeface="宋体" panose="02010600030101010101" pitchFamily="2" charset="-122"/>
                <a:cs typeface="+mn-cs"/>
              </a:rPr>
              <a:t>杨海燕</a:t>
            </a:r>
            <a:endParaRPr lang="en-US" altLang="zh-CN" sz="2400" dirty="0">
              <a:latin typeface="Tahoma" panose="020B0604030504040204" pitchFamily="34" charset="0"/>
              <a:ea typeface="宋体" panose="02010600030101010101" pitchFamily="2" charset="-122"/>
              <a:cs typeface="+mn-cs"/>
            </a:endParaRPr>
          </a:p>
          <a:p>
            <a:pPr eaLnBrk="1" hangingPunct="1">
              <a:buSzPct val="60000"/>
            </a:pPr>
            <a:fld id="{BB962C8B-B14F-4D97-AF65-F5344CB8AC3E}" type="datetime2">
              <a:rPr lang="zh-CN" altLang="en-US" sz="2400" dirty="0">
                <a:latin typeface="Tahoma" panose="020B0604030504040204" pitchFamily="34" charset="0"/>
                <a:ea typeface="宋体" panose="02010600030101010101" pitchFamily="2" charset="-122"/>
                <a:cs typeface="+mn-cs"/>
              </a:rPr>
            </a:fld>
            <a:endParaRPr lang="zh-CN" altLang="en-US" sz="2400" dirty="0">
              <a:latin typeface="Tahoma" panose="020B060403050404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179754" y="689039"/>
            <a:ext cx="7793038" cy="984250"/>
          </a:xfrm>
        </p:spPr>
        <p:txBody>
          <a:bodyPr vert="horz" wrap="square" lIns="91440" tIns="45720" rIns="91440" bIns="45720" anchor="b" anchorCtr="0"/>
          <a:lstStyle/>
          <a:p>
            <a:pPr eaLnBrk="1" hangingPunct="1"/>
            <a:r>
              <a:rPr lang="zh-CN" altLang="en-US" dirty="0"/>
              <a:t>任务架构</a:t>
            </a:r>
            <a:endParaRPr lang="zh-CN" altLang="en-US" dirty="0"/>
          </a:p>
        </p:txBody>
      </p:sp>
      <p:sp>
        <p:nvSpPr>
          <p:cNvPr id="12" name="矩形 11"/>
          <p:cNvSpPr/>
          <p:nvPr/>
        </p:nvSpPr>
        <p:spPr>
          <a:xfrm>
            <a:off x="5932662" y="3696346"/>
            <a:ext cx="760568" cy="432028"/>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Mars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21" name="矩形 20"/>
          <p:cNvSpPr/>
          <p:nvPr/>
        </p:nvSpPr>
        <p:spPr>
          <a:xfrm>
            <a:off x="5933829" y="2442724"/>
            <a:ext cx="720000" cy="503999"/>
          </a:xfrm>
          <a:prstGeom prst="rect">
            <a:avLst/>
          </a:prstGeom>
          <a:solidFill>
            <a:schemeClr val="bg1"/>
          </a:solidFill>
          <a:ln w="28575"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虚拟机</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解释执行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22" name="矩形 21"/>
          <p:cNvSpPr/>
          <p:nvPr/>
        </p:nvSpPr>
        <p:spPr>
          <a:xfrm>
            <a:off x="4362904" y="677987"/>
            <a:ext cx="125178" cy="681355"/>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23" name="直接箭头连接符 22"/>
          <p:cNvCxnSpPr>
            <a:stCxn id="39944" idx="3"/>
            <a:endCxn id="39945" idx="1"/>
          </p:cNvCxnSpPr>
          <p:nvPr/>
        </p:nvCxnSpPr>
        <p:spPr>
          <a:xfrm>
            <a:off x="1495864" y="3920719"/>
            <a:ext cx="281240" cy="0"/>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27" name="直接箭头连接符 26"/>
          <p:cNvCxnSpPr>
            <a:stCxn id="39946" idx="3"/>
            <a:endCxn id="39943" idx="1"/>
          </p:cNvCxnSpPr>
          <p:nvPr/>
        </p:nvCxnSpPr>
        <p:spPr>
          <a:xfrm flipV="1">
            <a:off x="2615609" y="2700968"/>
            <a:ext cx="594563" cy="1219751"/>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30" name="直接箭头连接符 29"/>
          <p:cNvCxnSpPr>
            <a:stCxn id="39945" idx="3"/>
            <a:endCxn id="39946" idx="1"/>
          </p:cNvCxnSpPr>
          <p:nvPr/>
        </p:nvCxnSpPr>
        <p:spPr>
          <a:xfrm>
            <a:off x="2047104" y="3920719"/>
            <a:ext cx="298505" cy="0"/>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4" name="矩形 33"/>
          <p:cNvSpPr/>
          <p:nvPr/>
        </p:nvSpPr>
        <p:spPr>
          <a:xfrm>
            <a:off x="4110904" y="3663367"/>
            <a:ext cx="504000" cy="504000"/>
          </a:xfrm>
          <a:prstGeom prst="rect">
            <a:avLst/>
          </a:prstGeom>
          <a:solidFill>
            <a:schemeClr val="bg1"/>
          </a:solidFill>
          <a:ln w="25400"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生成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36" name="直接箭头连接符 35"/>
          <p:cNvCxnSpPr>
            <a:stCxn id="39980" idx="3"/>
            <a:endCxn id="34" idx="0"/>
          </p:cNvCxnSpPr>
          <p:nvPr/>
        </p:nvCxnSpPr>
        <p:spPr>
          <a:xfrm>
            <a:off x="3919664" y="3212435"/>
            <a:ext cx="443240" cy="450932"/>
          </a:xfrm>
          <a:prstGeom prst="bentConnector2">
            <a:avLst/>
          </a:prstGeom>
          <a:solidFill>
            <a:schemeClr val="bg1"/>
          </a:solidFill>
          <a:ln w="12700" cap="flat" cmpd="sng" algn="ctr">
            <a:solidFill>
              <a:srgbClr val="0070C0"/>
            </a:solidFill>
            <a:prstDash val="solid"/>
            <a:round/>
            <a:headEnd type="none" w="med" len="med"/>
            <a:tailEnd type="triangle"/>
          </a:ln>
        </p:spPr>
      </p:cxnSp>
      <p:cxnSp>
        <p:nvCxnSpPr>
          <p:cNvPr id="38" name="直接箭头连接符 37"/>
          <p:cNvCxnSpPr>
            <a:stCxn id="46" idx="0"/>
            <a:endCxn id="54" idx="2"/>
          </p:cNvCxnSpPr>
          <p:nvPr/>
        </p:nvCxnSpPr>
        <p:spPr>
          <a:xfrm flipH="1" flipV="1">
            <a:off x="3554445" y="4178551"/>
            <a:ext cx="5219" cy="363726"/>
          </a:xfrm>
          <a:prstGeom prst="straightConnector1">
            <a:avLst/>
          </a:prstGeom>
          <a:solidFill>
            <a:schemeClr val="bg1"/>
          </a:solidFill>
          <a:ln w="12700" cap="flat" cmpd="sng" algn="ctr">
            <a:solidFill>
              <a:srgbClr val="0070C0"/>
            </a:solidFill>
            <a:prstDash val="sysDot"/>
            <a:round/>
            <a:headEnd type="triangle" w="med" len="med"/>
            <a:tailEnd type="triangle"/>
          </a:ln>
        </p:spPr>
      </p:cxnSp>
      <p:cxnSp>
        <p:nvCxnSpPr>
          <p:cNvPr id="39" name="肘形连接符 38"/>
          <p:cNvCxnSpPr>
            <a:stCxn id="39946" idx="3"/>
            <a:endCxn id="39980" idx="1"/>
          </p:cNvCxnSpPr>
          <p:nvPr/>
        </p:nvCxnSpPr>
        <p:spPr>
          <a:xfrm flipV="1">
            <a:off x="2615609" y="3212435"/>
            <a:ext cx="584055" cy="708284"/>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40" name="直接箭头连接符 39"/>
          <p:cNvCxnSpPr>
            <a:stCxn id="39943" idx="3"/>
            <a:endCxn id="21" idx="1"/>
          </p:cNvCxnSpPr>
          <p:nvPr/>
        </p:nvCxnSpPr>
        <p:spPr>
          <a:xfrm flipV="1">
            <a:off x="3930252" y="2694724"/>
            <a:ext cx="2003577" cy="6244"/>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41" name="肘形连接符 40"/>
          <p:cNvCxnSpPr>
            <a:stCxn id="46" idx="3"/>
            <a:endCxn id="34" idx="2"/>
          </p:cNvCxnSpPr>
          <p:nvPr/>
        </p:nvCxnSpPr>
        <p:spPr>
          <a:xfrm flipV="1">
            <a:off x="3919664" y="4167367"/>
            <a:ext cx="443240" cy="554910"/>
          </a:xfrm>
          <a:prstGeom prst="bentConnector2">
            <a:avLst/>
          </a:prstGeom>
          <a:solidFill>
            <a:schemeClr val="bg1"/>
          </a:solidFill>
          <a:ln w="12700" cap="flat" cmpd="sng" algn="ctr">
            <a:solidFill>
              <a:srgbClr val="0070C0"/>
            </a:solidFill>
            <a:prstDash val="solid"/>
            <a:round/>
            <a:headEnd type="none" w="med" len="med"/>
            <a:tailEnd type="triangle"/>
          </a:ln>
        </p:spPr>
      </p:cxnSp>
      <p:sp>
        <p:nvSpPr>
          <p:cNvPr id="39943" name="流程图: 文档 39942"/>
          <p:cNvSpPr/>
          <p:nvPr/>
        </p:nvSpPr>
        <p:spPr bwMode="auto">
          <a:xfrm>
            <a:off x="3210172" y="2520968"/>
            <a:ext cx="72008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PCODE</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4" name="矩形 39943"/>
          <p:cNvSpPr/>
          <p:nvPr/>
        </p:nvSpPr>
        <p:spPr bwMode="auto">
          <a:xfrm>
            <a:off x="122586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5" name="矩形 39944"/>
          <p:cNvSpPr/>
          <p:nvPr/>
        </p:nvSpPr>
        <p:spPr bwMode="auto">
          <a:xfrm>
            <a:off x="177710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6" name="矩形 39945"/>
          <p:cNvSpPr/>
          <p:nvPr/>
        </p:nvSpPr>
        <p:spPr bwMode="auto">
          <a:xfrm>
            <a:off x="2345609" y="3345355"/>
            <a:ext cx="270000" cy="1150727"/>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lang="zh-CN" altLang="en-US" sz="1600" dirty="0"/>
              <a:t>语</a:t>
            </a:r>
            <a:endParaRPr lang="en-US" altLang="zh-CN" sz="1600" dirty="0"/>
          </a:p>
          <a:p>
            <a:pPr algn="ctr" eaLnBrk="1" hangingPunct="1"/>
            <a:r>
              <a:rPr lang="zh-CN" altLang="en-US" sz="1600" dirty="0"/>
              <a:t>义</a:t>
            </a:r>
            <a:endParaRPr lang="en-US" altLang="zh-CN" sz="1600" dirty="0"/>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5" name="直接箭头连接符 26"/>
          <p:cNvCxnSpPr>
            <a:stCxn id="39946" idx="3"/>
            <a:endCxn id="46" idx="1"/>
          </p:cNvCxnSpPr>
          <p:nvPr/>
        </p:nvCxnSpPr>
        <p:spPr>
          <a:xfrm>
            <a:off x="2615609" y="3920719"/>
            <a:ext cx="584055" cy="801558"/>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sp>
        <p:nvSpPr>
          <p:cNvPr id="46" name="流程图: 文档 45"/>
          <p:cNvSpPr/>
          <p:nvPr/>
        </p:nvSpPr>
        <p:spPr bwMode="auto">
          <a:xfrm>
            <a:off x="3199664" y="4542277"/>
            <a:ext cx="720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LLVM IR</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54" name="矩形 53"/>
          <p:cNvSpPr/>
          <p:nvPr/>
        </p:nvSpPr>
        <p:spPr bwMode="auto">
          <a:xfrm>
            <a:off x="3302445" y="3674551"/>
            <a:ext cx="504000" cy="504000"/>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优化</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58" name="流程图: 文档 57"/>
          <p:cNvSpPr/>
          <p:nvPr/>
        </p:nvSpPr>
        <p:spPr bwMode="auto">
          <a:xfrm>
            <a:off x="4885340" y="3732360"/>
            <a:ext cx="792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MIPS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汇编</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39936" name="直接箭头连接符 39935"/>
          <p:cNvCxnSpPr>
            <a:stCxn id="34" idx="3"/>
            <a:endCxn id="58" idx="1"/>
          </p:cNvCxnSpPr>
          <p:nvPr/>
        </p:nvCxnSpPr>
        <p:spPr>
          <a:xfrm flipV="1">
            <a:off x="4614904" y="3912360"/>
            <a:ext cx="270436" cy="3007"/>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9980" name="流程图: 文档 39979"/>
          <p:cNvSpPr/>
          <p:nvPr/>
        </p:nvSpPr>
        <p:spPr bwMode="auto">
          <a:xfrm>
            <a:off x="3199664" y="3032435"/>
            <a:ext cx="720000" cy="360000"/>
          </a:xfrm>
          <a:prstGeom prst="flowChartDocument">
            <a:avLst/>
          </a:prstGeom>
          <a:noFill/>
          <a:ln w="25400" cap="flat" cmpd="sng" algn="ctr">
            <a:solidFill>
              <a:srgbClr val="FF5050"/>
            </a:solidFill>
            <a:prstDash val="sysDot"/>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四元式</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0001" name="直接箭头连接符 40000"/>
          <p:cNvCxnSpPr>
            <a:stCxn id="54" idx="0"/>
            <a:endCxn id="39980" idx="2"/>
          </p:cNvCxnSpPr>
          <p:nvPr/>
        </p:nvCxnSpPr>
        <p:spPr>
          <a:xfrm flipV="1">
            <a:off x="3554445" y="3368635"/>
            <a:ext cx="5219" cy="305916"/>
          </a:xfrm>
          <a:prstGeom prst="straightConnector1">
            <a:avLst/>
          </a:prstGeom>
          <a:solidFill>
            <a:schemeClr val="bg1"/>
          </a:solidFill>
          <a:ln w="12700" cap="flat" cmpd="sng" algn="ctr">
            <a:solidFill>
              <a:srgbClr val="0070C0"/>
            </a:solidFill>
            <a:prstDash val="sysDot"/>
            <a:round/>
            <a:headEnd type="triangle" w="med" len="med"/>
            <a:tailEnd type="triangle"/>
          </a:ln>
        </p:spPr>
      </p:cxnSp>
      <p:sp>
        <p:nvSpPr>
          <p:cNvPr id="40015" name="矩形 40014"/>
          <p:cNvSpPr/>
          <p:nvPr/>
        </p:nvSpPr>
        <p:spPr>
          <a:xfrm>
            <a:off x="5932662" y="4794340"/>
            <a:ext cx="790740" cy="434860"/>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LLC</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0016" name="直接箭头连接符 40015"/>
          <p:cNvCxnSpPr>
            <a:stCxn id="46" idx="2"/>
            <a:endCxn id="40015" idx="1"/>
          </p:cNvCxnSpPr>
          <p:nvPr/>
        </p:nvCxnSpPr>
        <p:spPr>
          <a:xfrm rot="16200000" flipH="1">
            <a:off x="4679517" y="3758624"/>
            <a:ext cx="133293" cy="2372998"/>
          </a:xfrm>
          <a:prstGeom prst="bentConnector2">
            <a:avLst/>
          </a:prstGeom>
          <a:solidFill>
            <a:schemeClr val="bg1"/>
          </a:solidFill>
          <a:ln w="12700" cap="flat" cmpd="sng" algn="ctr">
            <a:solidFill>
              <a:schemeClr val="accent2"/>
            </a:solidFill>
            <a:prstDash val="sysDot"/>
            <a:round/>
            <a:headEnd type="none" w="med" len="med"/>
            <a:tailEnd type="triangle"/>
          </a:ln>
        </p:spPr>
      </p:cxnSp>
      <p:cxnSp>
        <p:nvCxnSpPr>
          <p:cNvPr id="40020" name="直接箭头连接符 40019"/>
          <p:cNvCxnSpPr>
            <a:stCxn id="58" idx="3"/>
            <a:endCxn id="12" idx="1"/>
          </p:cNvCxnSpPr>
          <p:nvPr/>
        </p:nvCxnSpPr>
        <p:spPr>
          <a:xfrm>
            <a:off x="5677340" y="3912360"/>
            <a:ext cx="255322" cy="0"/>
          </a:xfrm>
          <a:prstGeom prst="straightConnector1">
            <a:avLst/>
          </a:prstGeom>
          <a:solidFill>
            <a:schemeClr val="bg1"/>
          </a:solidFill>
          <a:ln w="12700" cap="flat" cmpd="sng" algn="ctr">
            <a:solidFill>
              <a:schemeClr val="accent2"/>
            </a:solidFill>
            <a:prstDash val="sysDot"/>
            <a:round/>
            <a:headEnd type="none" w="med" len="med"/>
            <a:tailEnd type="triangle"/>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971550" y="1120775"/>
            <a:ext cx="6840538" cy="5643563"/>
          </a:xfrm>
          <a:prstGeom prst="rect">
            <a:avLst/>
          </a:prstGeom>
          <a:solidFill>
            <a:schemeClr val="bg1"/>
          </a:solidFill>
          <a:ln w="6350" cap="flat" cmpd="sng" algn="ctr">
            <a:noFill/>
            <a:prstDash val="dash"/>
            <a:round/>
            <a:headEnd type="none" w="med" len="med"/>
            <a:tailEnd type="none" w="med" len="med"/>
          </a:ln>
          <a:effectLst>
            <a:outerShdw blurRad="50800" dist="50800" dir="5400000" algn="ctr" rotWithShape="0">
              <a:schemeClr val="bg1"/>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7" name="TextBox 4"/>
          <p:cNvSpPr txBox="1"/>
          <p:nvPr/>
        </p:nvSpPr>
        <p:spPr>
          <a:xfrm>
            <a:off x="1908175" y="6396038"/>
            <a:ext cx="5688013" cy="3683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阅读</a:t>
            </a:r>
            <a:r>
              <a:rPr lang="en-US" altLang="zh-CN" sz="1800" dirty="0"/>
              <a:t>PASCAL-S</a:t>
            </a:r>
            <a:r>
              <a:rPr lang="zh-CN" altLang="en-US" sz="1800" dirty="0"/>
              <a:t>或</a:t>
            </a:r>
            <a:r>
              <a:rPr lang="en-US" altLang="zh-CN" sz="1800" dirty="0"/>
              <a:t>tolangc</a:t>
            </a:r>
            <a:r>
              <a:rPr lang="zh-CN" altLang="en-US" sz="1800" dirty="0"/>
              <a:t>编译器源代码或其他开源代码</a:t>
            </a:r>
            <a:endParaRPr lang="en-US" altLang="zh-CN" sz="1800" dirty="0"/>
          </a:p>
        </p:txBody>
      </p:sp>
      <p:sp>
        <p:nvSpPr>
          <p:cNvPr id="21508" name="TextBox 8"/>
          <p:cNvSpPr txBox="1"/>
          <p:nvPr/>
        </p:nvSpPr>
        <p:spPr>
          <a:xfrm>
            <a:off x="1908175" y="5981700"/>
            <a:ext cx="5688013" cy="369888"/>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逐步细化、完善设计文档</a:t>
            </a:r>
            <a:endParaRPr lang="zh-CN" altLang="en-US" sz="1800" dirty="0"/>
          </a:p>
        </p:txBody>
      </p:sp>
      <p:sp>
        <p:nvSpPr>
          <p:cNvPr id="21509" name="矩形 28"/>
          <p:cNvSpPr/>
          <p:nvPr/>
        </p:nvSpPr>
        <p:spPr>
          <a:xfrm>
            <a:off x="190817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词法分析</a:t>
            </a:r>
            <a:endParaRPr lang="en-US" altLang="zh-CN" sz="1800" dirty="0"/>
          </a:p>
          <a:p>
            <a:pPr marL="0" lvl="0" indent="0" algn="ctr">
              <a:spcBef>
                <a:spcPct val="0"/>
              </a:spcBef>
              <a:buClrTx/>
              <a:buSzTx/>
              <a:buFontTx/>
              <a:buNone/>
            </a:pPr>
            <a:endParaRPr lang="zh-CN" altLang="en-US" sz="1800" dirty="0"/>
          </a:p>
        </p:txBody>
      </p:sp>
      <p:cxnSp>
        <p:nvCxnSpPr>
          <p:cNvPr id="21510" name="直接连接符 46"/>
          <p:cNvCxnSpPr>
            <a:stCxn id="21523" idx="3"/>
            <a:endCxn id="21509" idx="1"/>
          </p:cNvCxnSpPr>
          <p:nvPr/>
        </p:nvCxnSpPr>
        <p:spPr>
          <a:xfrm>
            <a:off x="1597025" y="3351213"/>
            <a:ext cx="311150" cy="4762"/>
          </a:xfrm>
          <a:prstGeom prst="line">
            <a:avLst/>
          </a:prstGeom>
          <a:ln w="9525" cap="flat" cmpd="sng">
            <a:solidFill>
              <a:schemeClr val="tx1"/>
            </a:solidFill>
            <a:prstDash val="solid"/>
            <a:headEnd type="none" w="med" len="med"/>
            <a:tailEnd type="triangle" w="med" len="med"/>
          </a:ln>
        </p:spPr>
      </p:cxnSp>
      <p:sp>
        <p:nvSpPr>
          <p:cNvPr id="21511" name="椭圆 38"/>
          <p:cNvSpPr/>
          <p:nvPr/>
        </p:nvSpPr>
        <p:spPr>
          <a:xfrm>
            <a:off x="3893820" y="1700530"/>
            <a:ext cx="995680" cy="47625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MIPS</a:t>
            </a:r>
            <a:endParaRPr lang="zh-CN" altLang="en-US" sz="1400" dirty="0"/>
          </a:p>
        </p:txBody>
      </p:sp>
      <p:sp>
        <p:nvSpPr>
          <p:cNvPr id="21512" name="椭圆 39"/>
          <p:cNvSpPr/>
          <p:nvPr/>
        </p:nvSpPr>
        <p:spPr>
          <a:xfrm>
            <a:off x="3843655" y="4636135"/>
            <a:ext cx="1096010" cy="49911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PCODE/</a:t>
            </a:r>
            <a:endParaRPr lang="en-US" altLang="zh-CN" sz="1400" dirty="0"/>
          </a:p>
          <a:p>
            <a:pPr marL="0" lvl="0" indent="0" algn="ctr" eaLnBrk="1" hangingPunct="1">
              <a:spcBef>
                <a:spcPct val="0"/>
              </a:spcBef>
              <a:buClrTx/>
              <a:buSzTx/>
              <a:buFontTx/>
              <a:buNone/>
            </a:pPr>
            <a:r>
              <a:rPr lang="en-US" altLang="zh-CN" sz="1400" dirty="0"/>
              <a:t>LLVM IR</a:t>
            </a:r>
            <a:endParaRPr lang="zh-CN" altLang="en-US" sz="1400" dirty="0"/>
          </a:p>
        </p:txBody>
      </p:sp>
      <p:sp>
        <p:nvSpPr>
          <p:cNvPr id="21513" name="矩形 28"/>
          <p:cNvSpPr/>
          <p:nvPr/>
        </p:nvSpPr>
        <p:spPr>
          <a:xfrm>
            <a:off x="261302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语法分析</a:t>
            </a:r>
            <a:endParaRPr lang="en-US" altLang="zh-CN" sz="1800" dirty="0"/>
          </a:p>
          <a:p>
            <a:pPr marL="0" lvl="0" indent="0" algn="ctr">
              <a:spcBef>
                <a:spcPct val="0"/>
              </a:spcBef>
              <a:buClrTx/>
              <a:buSzTx/>
              <a:buFontTx/>
              <a:buNone/>
            </a:pPr>
            <a:endParaRPr lang="zh-CN" altLang="en-US" sz="1800" dirty="0"/>
          </a:p>
        </p:txBody>
      </p:sp>
      <p:cxnSp>
        <p:nvCxnSpPr>
          <p:cNvPr id="21514" name="直接连接符 46"/>
          <p:cNvCxnSpPr>
            <a:stCxn id="21509" idx="3"/>
            <a:endCxn id="21513" idx="1"/>
          </p:cNvCxnSpPr>
          <p:nvPr/>
        </p:nvCxnSpPr>
        <p:spPr>
          <a:xfrm>
            <a:off x="2268538" y="3355975"/>
            <a:ext cx="344487" cy="0"/>
          </a:xfrm>
          <a:prstGeom prst="line">
            <a:avLst/>
          </a:prstGeom>
          <a:ln w="9525" cap="flat" cmpd="sng">
            <a:solidFill>
              <a:schemeClr val="tx1"/>
            </a:solidFill>
            <a:prstDash val="solid"/>
            <a:headEnd type="none" w="med" len="med"/>
            <a:tailEnd type="triangle" w="med" len="med"/>
          </a:ln>
        </p:spPr>
      </p:cxnSp>
      <p:sp>
        <p:nvSpPr>
          <p:cNvPr id="21515" name="矩形 28"/>
          <p:cNvSpPr/>
          <p:nvPr/>
        </p:nvSpPr>
        <p:spPr>
          <a:xfrm>
            <a:off x="5014913" y="15621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endParaRPr lang="zh-CN" altLang="en-US" sz="1800" dirty="0"/>
          </a:p>
        </p:txBody>
      </p:sp>
      <p:sp>
        <p:nvSpPr>
          <p:cNvPr id="21517" name="矩形 28"/>
          <p:cNvSpPr/>
          <p:nvPr/>
        </p:nvSpPr>
        <p:spPr>
          <a:xfrm>
            <a:off x="5722938" y="1557338"/>
            <a:ext cx="360362" cy="1752600"/>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endParaRPr lang="zh-CN" altLang="en-US" sz="1800" dirty="0"/>
          </a:p>
        </p:txBody>
      </p:sp>
      <p:cxnSp>
        <p:nvCxnSpPr>
          <p:cNvPr id="21518" name="直接连接符 46"/>
          <p:cNvCxnSpPr>
            <a:stCxn id="21515" idx="3"/>
            <a:endCxn id="21517" idx="1"/>
          </p:cNvCxnSpPr>
          <p:nvPr/>
        </p:nvCxnSpPr>
        <p:spPr>
          <a:xfrm flipV="1">
            <a:off x="5373688" y="2433638"/>
            <a:ext cx="349250" cy="4762"/>
          </a:xfrm>
          <a:prstGeom prst="line">
            <a:avLst/>
          </a:prstGeom>
          <a:ln w="9525" cap="flat" cmpd="sng">
            <a:solidFill>
              <a:schemeClr val="tx1"/>
            </a:solidFill>
            <a:prstDash val="solid"/>
            <a:headEnd type="none" w="med" len="med"/>
            <a:tailEnd type="triangle" w="med" len="med"/>
          </a:ln>
        </p:spPr>
      </p:cxnSp>
      <p:sp>
        <p:nvSpPr>
          <p:cNvPr id="21519" name="矩形 28"/>
          <p:cNvSpPr/>
          <p:nvPr/>
        </p:nvSpPr>
        <p:spPr>
          <a:xfrm>
            <a:off x="6423025" y="1557338"/>
            <a:ext cx="360363"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竞速排序</a:t>
            </a:r>
            <a:endParaRPr lang="en-US" altLang="zh-CN" sz="1800" dirty="0"/>
          </a:p>
          <a:p>
            <a:pPr marL="0" lvl="0" indent="0" algn="ctr">
              <a:spcBef>
                <a:spcPct val="0"/>
              </a:spcBef>
              <a:buClrTx/>
              <a:buSzTx/>
              <a:buFontTx/>
              <a:buNone/>
            </a:pPr>
            <a:endParaRPr lang="zh-CN" altLang="en-US" sz="1800" dirty="0"/>
          </a:p>
        </p:txBody>
      </p:sp>
      <p:cxnSp>
        <p:nvCxnSpPr>
          <p:cNvPr id="21520" name="直接连接符 46"/>
          <p:cNvCxnSpPr>
            <a:stCxn id="21517" idx="3"/>
            <a:endCxn id="21519" idx="1"/>
          </p:cNvCxnSpPr>
          <p:nvPr/>
        </p:nvCxnSpPr>
        <p:spPr>
          <a:xfrm>
            <a:off x="6083300" y="2433638"/>
            <a:ext cx="339725" cy="1587"/>
          </a:xfrm>
          <a:prstGeom prst="line">
            <a:avLst/>
          </a:prstGeom>
          <a:ln w="9525" cap="flat" cmpd="sng">
            <a:solidFill>
              <a:schemeClr val="tx1"/>
            </a:solidFill>
            <a:prstDash val="solid"/>
            <a:headEnd type="none" w="med" len="med"/>
            <a:tailEnd type="triangle" w="med" len="med"/>
          </a:ln>
        </p:spPr>
      </p:cxnSp>
      <p:sp>
        <p:nvSpPr>
          <p:cNvPr id="21521" name="矩形 28"/>
          <p:cNvSpPr/>
          <p:nvPr/>
        </p:nvSpPr>
        <p:spPr>
          <a:xfrm>
            <a:off x="7092950" y="1557338"/>
            <a:ext cx="360363" cy="1754187"/>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22" name="直接连接符 46"/>
          <p:cNvCxnSpPr>
            <a:stCxn id="21519" idx="3"/>
            <a:endCxn id="21521" idx="1"/>
          </p:cNvCxnSpPr>
          <p:nvPr/>
        </p:nvCxnSpPr>
        <p:spPr>
          <a:xfrm flipV="1">
            <a:off x="6783388" y="2435225"/>
            <a:ext cx="309562" cy="0"/>
          </a:xfrm>
          <a:prstGeom prst="line">
            <a:avLst/>
          </a:prstGeom>
          <a:ln w="9525" cap="flat" cmpd="sng">
            <a:solidFill>
              <a:schemeClr val="tx1"/>
            </a:solidFill>
            <a:prstDash val="solid"/>
            <a:headEnd type="none" w="med" len="med"/>
            <a:tailEnd type="triangle" w="med" len="med"/>
          </a:ln>
        </p:spPr>
      </p:cxnSp>
      <p:sp>
        <p:nvSpPr>
          <p:cNvPr id="21523" name="矩形 28"/>
          <p:cNvSpPr/>
          <p:nvPr/>
        </p:nvSpPr>
        <p:spPr>
          <a:xfrm>
            <a:off x="1236663" y="2474913"/>
            <a:ext cx="360362"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文法解读</a:t>
            </a:r>
            <a:endParaRPr lang="en-US" altLang="zh-CN" sz="1800" dirty="0"/>
          </a:p>
          <a:p>
            <a:pPr marL="0" lvl="0" indent="0" algn="ctr">
              <a:spcBef>
                <a:spcPct val="0"/>
              </a:spcBef>
              <a:buClrTx/>
              <a:buSzTx/>
              <a:buFontTx/>
              <a:buNone/>
            </a:pPr>
            <a:endParaRPr lang="zh-CN" altLang="en-US" sz="1800" dirty="0"/>
          </a:p>
        </p:txBody>
      </p:sp>
      <p:sp>
        <p:nvSpPr>
          <p:cNvPr id="21524" name="矩形 28"/>
          <p:cNvSpPr/>
          <p:nvPr/>
        </p:nvSpPr>
        <p:spPr>
          <a:xfrm>
            <a:off x="5014913" y="36195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endParaRPr lang="zh-CN" altLang="en-US" sz="1800" dirty="0"/>
          </a:p>
        </p:txBody>
      </p:sp>
      <p:sp>
        <p:nvSpPr>
          <p:cNvPr id="21525" name="矩形 28"/>
          <p:cNvSpPr/>
          <p:nvPr/>
        </p:nvSpPr>
        <p:spPr>
          <a:xfrm>
            <a:off x="6119813" y="3619500"/>
            <a:ext cx="360362"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endParaRPr lang="zh-CN" altLang="en-US" sz="1800" dirty="0"/>
          </a:p>
        </p:txBody>
      </p:sp>
      <p:cxnSp>
        <p:nvCxnSpPr>
          <p:cNvPr id="21526" name="直接连接符 46"/>
          <p:cNvCxnSpPr>
            <a:stCxn id="21524" idx="3"/>
            <a:endCxn id="21525" idx="1"/>
          </p:cNvCxnSpPr>
          <p:nvPr/>
        </p:nvCxnSpPr>
        <p:spPr>
          <a:xfrm>
            <a:off x="5373688" y="4497388"/>
            <a:ext cx="746125" cy="0"/>
          </a:xfrm>
          <a:prstGeom prst="line">
            <a:avLst/>
          </a:prstGeom>
          <a:ln w="9525" cap="flat" cmpd="sng">
            <a:solidFill>
              <a:schemeClr val="tx1"/>
            </a:solidFill>
            <a:prstDash val="solid"/>
            <a:headEnd type="none" w="med" len="med"/>
            <a:tailEnd type="triangle" w="med" len="med"/>
          </a:ln>
        </p:spPr>
      </p:cxnSp>
      <p:cxnSp>
        <p:nvCxnSpPr>
          <p:cNvPr id="21527" name="直接连接符 46"/>
          <p:cNvCxnSpPr>
            <a:stCxn id="21525" idx="3"/>
            <a:endCxn id="21528" idx="1"/>
          </p:cNvCxnSpPr>
          <p:nvPr/>
        </p:nvCxnSpPr>
        <p:spPr>
          <a:xfrm>
            <a:off x="6480175" y="4497388"/>
            <a:ext cx="604838" cy="0"/>
          </a:xfrm>
          <a:prstGeom prst="line">
            <a:avLst/>
          </a:prstGeom>
          <a:ln w="9525" cap="flat" cmpd="sng">
            <a:solidFill>
              <a:schemeClr val="tx1"/>
            </a:solidFill>
            <a:prstDash val="solid"/>
            <a:headEnd type="none" w="med" len="med"/>
            <a:tailEnd type="triangle" w="med" len="med"/>
          </a:ln>
        </p:spPr>
      </p:cxnSp>
      <p:sp>
        <p:nvSpPr>
          <p:cNvPr id="21528" name="矩形 28"/>
          <p:cNvSpPr/>
          <p:nvPr/>
        </p:nvSpPr>
        <p:spPr>
          <a:xfrm>
            <a:off x="7085013" y="3619500"/>
            <a:ext cx="360362" cy="1754188"/>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30" name="直接连接符 54"/>
          <p:cNvCxnSpPr>
            <a:stCxn id="21513" idx="3"/>
            <a:endCxn id="21532" idx="1"/>
          </p:cNvCxnSpPr>
          <p:nvPr/>
        </p:nvCxnSpPr>
        <p:spPr>
          <a:xfrm flipV="1">
            <a:off x="2973388" y="3347086"/>
            <a:ext cx="302895" cy="9525"/>
          </a:xfrm>
          <a:prstGeom prst="line">
            <a:avLst/>
          </a:prstGeom>
          <a:ln w="9525" cap="flat" cmpd="sng">
            <a:solidFill>
              <a:schemeClr val="tx1"/>
            </a:solidFill>
            <a:prstDash val="solid"/>
            <a:headEnd type="none" w="med" len="med"/>
            <a:tailEnd type="triangle" w="med" len="med"/>
          </a:ln>
        </p:spPr>
      </p:cxnSp>
      <p:sp>
        <p:nvSpPr>
          <p:cNvPr id="21532" name="矩形 28"/>
          <p:cNvSpPr/>
          <p:nvPr/>
        </p:nvSpPr>
        <p:spPr>
          <a:xfrm>
            <a:off x="3276600" y="2470150"/>
            <a:ext cx="360363" cy="175323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语义分析</a:t>
            </a:r>
            <a:endParaRPr lang="en-US" altLang="zh-CN" sz="1800" dirty="0"/>
          </a:p>
          <a:p>
            <a:pPr marL="0" lvl="0" indent="0" algn="ctr">
              <a:spcBef>
                <a:spcPct val="0"/>
              </a:spcBef>
              <a:buClrTx/>
              <a:buSzTx/>
              <a:buFontTx/>
              <a:buNone/>
            </a:pPr>
            <a:endParaRPr lang="zh-CN" altLang="en-US" sz="1800" dirty="0"/>
          </a:p>
        </p:txBody>
      </p:sp>
      <p:cxnSp>
        <p:nvCxnSpPr>
          <p:cNvPr id="21533" name="直接连接符 54"/>
          <p:cNvCxnSpPr>
            <a:stCxn id="21532" idx="3"/>
            <a:endCxn id="21534" idx="1"/>
          </p:cNvCxnSpPr>
          <p:nvPr/>
        </p:nvCxnSpPr>
        <p:spPr>
          <a:xfrm>
            <a:off x="3636963" y="3347313"/>
            <a:ext cx="340995" cy="5715"/>
          </a:xfrm>
          <a:prstGeom prst="line">
            <a:avLst/>
          </a:prstGeom>
          <a:ln w="9525" cap="flat" cmpd="sng">
            <a:solidFill>
              <a:schemeClr val="tx1"/>
            </a:solidFill>
            <a:prstDash val="solid"/>
            <a:headEnd type="none" w="med" len="med"/>
            <a:tailEnd type="triangle" w="med" len="med"/>
          </a:ln>
        </p:spPr>
      </p:cxnSp>
      <p:sp>
        <p:nvSpPr>
          <p:cNvPr id="21534" name="矩形 51"/>
          <p:cNvSpPr/>
          <p:nvPr/>
        </p:nvSpPr>
        <p:spPr>
          <a:xfrm>
            <a:off x="3978275" y="2474913"/>
            <a:ext cx="360363" cy="1754326"/>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期中考核</a:t>
            </a:r>
            <a:endParaRPr lang="en-US" altLang="zh-CN" sz="1800" dirty="0"/>
          </a:p>
          <a:p>
            <a:pPr marL="0" lvl="0" indent="0" algn="ctr">
              <a:spcBef>
                <a:spcPct val="0"/>
              </a:spcBef>
              <a:buClrTx/>
              <a:buSzTx/>
              <a:buFontTx/>
              <a:buNone/>
            </a:pPr>
            <a:endParaRPr lang="zh-CN" altLang="en-US" sz="1800" dirty="0"/>
          </a:p>
        </p:txBody>
      </p:sp>
      <p:cxnSp>
        <p:nvCxnSpPr>
          <p:cNvPr id="21535" name="直接连接符 54"/>
          <p:cNvCxnSpPr/>
          <p:nvPr/>
        </p:nvCxnSpPr>
        <p:spPr>
          <a:xfrm>
            <a:off x="4333875" y="3343275"/>
            <a:ext cx="676275" cy="1144588"/>
          </a:xfrm>
          <a:prstGeom prst="bentConnector3">
            <a:avLst>
              <a:gd name="adj1" fmla="val 50000"/>
            </a:avLst>
          </a:prstGeom>
          <a:ln w="9525" cap="flat" cmpd="sng">
            <a:solidFill>
              <a:schemeClr val="tx1"/>
            </a:solidFill>
            <a:prstDash val="solid"/>
            <a:round/>
            <a:headEnd type="none" w="med" len="med"/>
            <a:tailEnd type="triangle" w="med" len="med"/>
          </a:ln>
        </p:spPr>
      </p:cxnSp>
      <p:sp>
        <p:nvSpPr>
          <p:cNvPr id="23581" name="Rectangle 2"/>
          <p:cNvSpPr>
            <a:spLocks noGrp="1"/>
          </p:cNvSpPr>
          <p:nvPr>
            <p:ph type="title"/>
          </p:nvPr>
        </p:nvSpPr>
        <p:spPr>
          <a:xfrm>
            <a:off x="1042988" y="549275"/>
            <a:ext cx="7793037" cy="839788"/>
          </a:xfrm>
        </p:spPr>
        <p:txBody>
          <a:bodyPr vert="horz" wrap="square" lIns="91440" tIns="45720" rIns="91440" bIns="45720" anchor="b" anchorCtr="0"/>
          <a:lstStyle/>
          <a:p>
            <a:pPr eaLnBrk="1" hangingPunct="1"/>
            <a:r>
              <a:rPr lang="zh-CN" altLang="en-US" dirty="0"/>
              <a:t>任务及考核步骤</a:t>
            </a:r>
            <a:endParaRPr lang="zh-CN" altLang="en-US" dirty="0"/>
          </a:p>
        </p:txBody>
      </p:sp>
      <p:cxnSp>
        <p:nvCxnSpPr>
          <p:cNvPr id="23582" name="直接箭头连接符 2"/>
          <p:cNvCxnSpPr>
            <a:stCxn id="21523" idx="2"/>
            <a:endCxn id="35" idx="1"/>
          </p:cNvCxnSpPr>
          <p:nvPr/>
        </p:nvCxnSpPr>
        <p:spPr>
          <a:xfrm rot="-5400000" flipH="1">
            <a:off x="914400" y="4732338"/>
            <a:ext cx="1497013" cy="490537"/>
          </a:xfrm>
          <a:prstGeom prst="bentConnector2">
            <a:avLst/>
          </a:prstGeom>
          <a:ln w="9525" cap="flat" cmpd="sng">
            <a:solidFill>
              <a:schemeClr val="tx1"/>
            </a:solidFill>
            <a:prstDash val="solid"/>
            <a:round/>
            <a:headEnd type="none" w="med" len="med"/>
            <a:tailEnd type="triangle" w="med" len="med"/>
          </a:ln>
        </p:spPr>
      </p:cxnSp>
      <p:sp>
        <p:nvSpPr>
          <p:cNvPr id="35" name="TextBox 8"/>
          <p:cNvSpPr txBox="1"/>
          <p:nvPr/>
        </p:nvSpPr>
        <p:spPr>
          <a:xfrm>
            <a:off x="1908175" y="5541963"/>
            <a:ext cx="5688013" cy="3698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建立公共测试程序库用于调试</a:t>
            </a:r>
            <a:endParaRPr lang="zh-CN" altLang="en-US" sz="1800" dirty="0"/>
          </a:p>
        </p:txBody>
      </p:sp>
      <p:cxnSp>
        <p:nvCxnSpPr>
          <p:cNvPr id="10" name="连接符: 肘形 9"/>
          <p:cNvCxnSpPr/>
          <p:nvPr/>
        </p:nvCxnSpPr>
        <p:spPr>
          <a:xfrm rot="5400000" flipH="1" flipV="1">
            <a:off x="4391025" y="2733675"/>
            <a:ext cx="901700" cy="350838"/>
          </a:xfrm>
          <a:prstGeom prst="bentConnector3">
            <a:avLst>
              <a:gd name="adj1" fmla="val 99472"/>
            </a:avLst>
          </a:prstGeom>
          <a:ln w="9525" cap="flat" cmpd="sng">
            <a:solidFill>
              <a:schemeClr val="tx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wipe(left)">
                                      <p:cBhvr>
                                        <p:cTn id="7" dur="500"/>
                                        <p:tgtEl>
                                          <p:spTgt spid="21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82"/>
                                        </p:tgtEl>
                                        <p:attrNameLst>
                                          <p:attrName>style.visibility</p:attrName>
                                        </p:attrNameLst>
                                      </p:cBhvr>
                                      <p:to>
                                        <p:strVal val="visible"/>
                                      </p:to>
                                    </p:set>
                                    <p:animEffect transition="in" filter="wipe(left)">
                                      <p:cBhvr>
                                        <p:cTn id="12" dur="500"/>
                                        <p:tgtEl>
                                          <p:spTgt spid="23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500"/>
                                        <p:tgtEl>
                                          <p:spTgt spid="215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wipe(left)">
                                      <p:cBhvr>
                                        <p:cTn id="32" dur="500"/>
                                        <p:tgtEl>
                                          <p:spTgt spid="21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left)">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4"/>
                                        </p:tgtEl>
                                        <p:attrNameLst>
                                          <p:attrName>style.visibility</p:attrName>
                                        </p:attrNameLst>
                                      </p:cBhvr>
                                      <p:to>
                                        <p:strVal val="visible"/>
                                      </p:to>
                                    </p:set>
                                    <p:animEffect transition="in" filter="wipe(left)">
                                      <p:cBhvr>
                                        <p:cTn id="42" dur="500"/>
                                        <p:tgtEl>
                                          <p:spTgt spid="215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Effect transition="in" filter="wipe(left)">
                                      <p:cBhvr>
                                        <p:cTn id="47" dur="500"/>
                                        <p:tgtEl>
                                          <p:spTgt spid="215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30"/>
                                        </p:tgtEl>
                                        <p:attrNameLst>
                                          <p:attrName>style.visibility</p:attrName>
                                        </p:attrNameLst>
                                      </p:cBhvr>
                                      <p:to>
                                        <p:strVal val="visible"/>
                                      </p:to>
                                    </p:set>
                                    <p:animEffect transition="in" filter="wipe(left)">
                                      <p:cBhvr>
                                        <p:cTn id="52" dur="500"/>
                                        <p:tgtEl>
                                          <p:spTgt spid="215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32"/>
                                        </p:tgtEl>
                                        <p:attrNameLst>
                                          <p:attrName>style.visibility</p:attrName>
                                        </p:attrNameLst>
                                      </p:cBhvr>
                                      <p:to>
                                        <p:strVal val="visible"/>
                                      </p:to>
                                    </p:set>
                                    <p:animEffect transition="in" filter="wipe(left)">
                                      <p:cBhvr>
                                        <p:cTn id="57" dur="500"/>
                                        <p:tgtEl>
                                          <p:spTgt spid="215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33"/>
                                        </p:tgtEl>
                                        <p:attrNameLst>
                                          <p:attrName>style.visibility</p:attrName>
                                        </p:attrNameLst>
                                      </p:cBhvr>
                                      <p:to>
                                        <p:strVal val="visible"/>
                                      </p:to>
                                    </p:set>
                                    <p:animEffect transition="in" filter="wipe(left)">
                                      <p:cBhvr>
                                        <p:cTn id="62" dur="500"/>
                                        <p:tgtEl>
                                          <p:spTgt spid="215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34"/>
                                        </p:tgtEl>
                                        <p:attrNameLst>
                                          <p:attrName>style.visibility</p:attrName>
                                        </p:attrNameLst>
                                      </p:cBhvr>
                                      <p:to>
                                        <p:strVal val="visible"/>
                                      </p:to>
                                    </p:set>
                                    <p:animEffect transition="in" filter="wipe(left)">
                                      <p:cBhvr>
                                        <p:cTn id="67" dur="500"/>
                                        <p:tgtEl>
                                          <p:spTgt spid="2153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1512"/>
                                        </p:tgtEl>
                                        <p:attrNameLst>
                                          <p:attrName>style.visibility</p:attrName>
                                        </p:attrNameLst>
                                      </p:cBhvr>
                                      <p:to>
                                        <p:strVal val="visible"/>
                                      </p:to>
                                    </p:set>
                                    <p:anim calcmode="lin" valueType="num">
                                      <p:cBhvr>
                                        <p:cTn id="72" dur="500" fill="hold"/>
                                        <p:tgtEl>
                                          <p:spTgt spid="21512"/>
                                        </p:tgtEl>
                                        <p:attrNameLst>
                                          <p:attrName>ppt_w</p:attrName>
                                        </p:attrNameLst>
                                      </p:cBhvr>
                                      <p:tavLst>
                                        <p:tav tm="0">
                                          <p:val>
                                            <p:fltVal val="0"/>
                                          </p:val>
                                        </p:tav>
                                        <p:tav tm="100000">
                                          <p:val>
                                            <p:strVal val="#ppt_w"/>
                                          </p:val>
                                        </p:tav>
                                      </p:tavLst>
                                    </p:anim>
                                    <p:anim calcmode="lin" valueType="num">
                                      <p:cBhvr>
                                        <p:cTn id="73" dur="500" fill="hold"/>
                                        <p:tgtEl>
                                          <p:spTgt spid="21512"/>
                                        </p:tgtEl>
                                        <p:attrNameLst>
                                          <p:attrName>ppt_h</p:attrName>
                                        </p:attrNameLst>
                                      </p:cBhvr>
                                      <p:tavLst>
                                        <p:tav tm="0">
                                          <p:val>
                                            <p:fltVal val="0"/>
                                          </p:val>
                                        </p:tav>
                                        <p:tav tm="100000">
                                          <p:val>
                                            <p:strVal val="#ppt_h"/>
                                          </p:val>
                                        </p:tav>
                                      </p:tavLst>
                                    </p:anim>
                                    <p:animEffect transition="in" filter="fade">
                                      <p:cBhvr>
                                        <p:cTn id="74" dur="500"/>
                                        <p:tgtEl>
                                          <p:spTgt spid="2151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1535"/>
                                        </p:tgtEl>
                                        <p:attrNameLst>
                                          <p:attrName>style.visibility</p:attrName>
                                        </p:attrNameLst>
                                      </p:cBhvr>
                                      <p:to>
                                        <p:strVal val="visible"/>
                                      </p:to>
                                    </p:set>
                                    <p:animEffect transition="in" filter="wipe(left)">
                                      <p:cBhvr>
                                        <p:cTn id="79" dur="500"/>
                                        <p:tgtEl>
                                          <p:spTgt spid="2153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524"/>
                                        </p:tgtEl>
                                        <p:attrNameLst>
                                          <p:attrName>style.visibility</p:attrName>
                                        </p:attrNameLst>
                                      </p:cBhvr>
                                      <p:to>
                                        <p:strVal val="visible"/>
                                      </p:to>
                                    </p:set>
                                    <p:animEffect transition="in" filter="wipe(left)">
                                      <p:cBhvr>
                                        <p:cTn id="84" dur="500"/>
                                        <p:tgtEl>
                                          <p:spTgt spid="215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1526"/>
                                        </p:tgtEl>
                                        <p:attrNameLst>
                                          <p:attrName>style.visibility</p:attrName>
                                        </p:attrNameLst>
                                      </p:cBhvr>
                                      <p:to>
                                        <p:strVal val="visible"/>
                                      </p:to>
                                    </p:set>
                                    <p:animEffect transition="in" filter="wipe(left)">
                                      <p:cBhvr>
                                        <p:cTn id="89" dur="500"/>
                                        <p:tgtEl>
                                          <p:spTgt spid="215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1525"/>
                                        </p:tgtEl>
                                        <p:attrNameLst>
                                          <p:attrName>style.visibility</p:attrName>
                                        </p:attrNameLst>
                                      </p:cBhvr>
                                      <p:to>
                                        <p:strVal val="visible"/>
                                      </p:to>
                                    </p:set>
                                    <p:animEffect transition="in" filter="wipe(left)">
                                      <p:cBhvr>
                                        <p:cTn id="94" dur="500"/>
                                        <p:tgtEl>
                                          <p:spTgt spid="215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1527"/>
                                        </p:tgtEl>
                                        <p:attrNameLst>
                                          <p:attrName>style.visibility</p:attrName>
                                        </p:attrNameLst>
                                      </p:cBhvr>
                                      <p:to>
                                        <p:strVal val="visible"/>
                                      </p:to>
                                    </p:set>
                                    <p:animEffect transition="in" filter="wipe(left)">
                                      <p:cBhvr>
                                        <p:cTn id="99" dur="500"/>
                                        <p:tgtEl>
                                          <p:spTgt spid="2152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1528"/>
                                        </p:tgtEl>
                                        <p:attrNameLst>
                                          <p:attrName>style.visibility</p:attrName>
                                        </p:attrNameLst>
                                      </p:cBhvr>
                                      <p:to>
                                        <p:strVal val="visible"/>
                                      </p:to>
                                    </p:set>
                                    <p:anim calcmode="lin" valueType="num">
                                      <p:cBhvr>
                                        <p:cTn id="104" dur="500" fill="hold"/>
                                        <p:tgtEl>
                                          <p:spTgt spid="21528"/>
                                        </p:tgtEl>
                                        <p:attrNameLst>
                                          <p:attrName>ppt_w</p:attrName>
                                        </p:attrNameLst>
                                      </p:cBhvr>
                                      <p:tavLst>
                                        <p:tav tm="0">
                                          <p:val>
                                            <p:fltVal val="0"/>
                                          </p:val>
                                        </p:tav>
                                        <p:tav tm="100000">
                                          <p:val>
                                            <p:strVal val="#ppt_w"/>
                                          </p:val>
                                        </p:tav>
                                      </p:tavLst>
                                    </p:anim>
                                    <p:anim calcmode="lin" valueType="num">
                                      <p:cBhvr>
                                        <p:cTn id="105" dur="500" fill="hold"/>
                                        <p:tgtEl>
                                          <p:spTgt spid="21528"/>
                                        </p:tgtEl>
                                        <p:attrNameLst>
                                          <p:attrName>ppt_h</p:attrName>
                                        </p:attrNameLst>
                                      </p:cBhvr>
                                      <p:tavLst>
                                        <p:tav tm="0">
                                          <p:val>
                                            <p:fltVal val="0"/>
                                          </p:val>
                                        </p:tav>
                                        <p:tav tm="100000">
                                          <p:val>
                                            <p:strVal val="#ppt_h"/>
                                          </p:val>
                                        </p:tav>
                                      </p:tavLst>
                                    </p:anim>
                                    <p:animEffect transition="in" filter="fade">
                                      <p:cBhvr>
                                        <p:cTn id="106" dur="500"/>
                                        <p:tgtEl>
                                          <p:spTgt spid="21528"/>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511"/>
                                        </p:tgtEl>
                                        <p:attrNameLst>
                                          <p:attrName>style.visibility</p:attrName>
                                        </p:attrNameLst>
                                      </p:cBhvr>
                                      <p:to>
                                        <p:strVal val="visible"/>
                                      </p:to>
                                    </p:set>
                                    <p:anim calcmode="lin" valueType="num">
                                      <p:cBhvr>
                                        <p:cTn id="111" dur="500" fill="hold"/>
                                        <p:tgtEl>
                                          <p:spTgt spid="21511"/>
                                        </p:tgtEl>
                                        <p:attrNameLst>
                                          <p:attrName>ppt_w</p:attrName>
                                        </p:attrNameLst>
                                      </p:cBhvr>
                                      <p:tavLst>
                                        <p:tav tm="0">
                                          <p:val>
                                            <p:fltVal val="0"/>
                                          </p:val>
                                        </p:tav>
                                        <p:tav tm="100000">
                                          <p:val>
                                            <p:strVal val="#ppt_w"/>
                                          </p:val>
                                        </p:tav>
                                      </p:tavLst>
                                    </p:anim>
                                    <p:anim calcmode="lin" valueType="num">
                                      <p:cBhvr>
                                        <p:cTn id="112" dur="500" fill="hold"/>
                                        <p:tgtEl>
                                          <p:spTgt spid="21511"/>
                                        </p:tgtEl>
                                        <p:attrNameLst>
                                          <p:attrName>ppt_h</p:attrName>
                                        </p:attrNameLst>
                                      </p:cBhvr>
                                      <p:tavLst>
                                        <p:tav tm="0">
                                          <p:val>
                                            <p:fltVal val="0"/>
                                          </p:val>
                                        </p:tav>
                                        <p:tav tm="100000">
                                          <p:val>
                                            <p:strVal val="#ppt_h"/>
                                          </p:val>
                                        </p:tav>
                                      </p:tavLst>
                                    </p:anim>
                                    <p:animEffect transition="in" filter="fade">
                                      <p:cBhvr>
                                        <p:cTn id="113" dur="500"/>
                                        <p:tgtEl>
                                          <p:spTgt spid="215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515"/>
                                        </p:tgtEl>
                                        <p:attrNameLst>
                                          <p:attrName>style.visibility</p:attrName>
                                        </p:attrNameLst>
                                      </p:cBhvr>
                                      <p:to>
                                        <p:strVal val="visible"/>
                                      </p:to>
                                    </p:set>
                                    <p:animEffect transition="in" filter="wipe(left)">
                                      <p:cBhvr>
                                        <p:cTn id="123" dur="500"/>
                                        <p:tgtEl>
                                          <p:spTgt spid="2151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21518"/>
                                        </p:tgtEl>
                                        <p:attrNameLst>
                                          <p:attrName>style.visibility</p:attrName>
                                        </p:attrNameLst>
                                      </p:cBhvr>
                                      <p:to>
                                        <p:strVal val="visible"/>
                                      </p:to>
                                    </p:set>
                                    <p:animEffect transition="in" filter="wipe(left)">
                                      <p:cBhvr>
                                        <p:cTn id="128" dur="500"/>
                                        <p:tgtEl>
                                          <p:spTgt spid="215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517"/>
                                        </p:tgtEl>
                                        <p:attrNameLst>
                                          <p:attrName>style.visibility</p:attrName>
                                        </p:attrNameLst>
                                      </p:cBhvr>
                                      <p:to>
                                        <p:strVal val="visible"/>
                                      </p:to>
                                    </p:set>
                                    <p:animEffect transition="in" filter="wipe(left)">
                                      <p:cBhvr>
                                        <p:cTn id="133" dur="500"/>
                                        <p:tgtEl>
                                          <p:spTgt spid="2151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1520"/>
                                        </p:tgtEl>
                                        <p:attrNameLst>
                                          <p:attrName>style.visibility</p:attrName>
                                        </p:attrNameLst>
                                      </p:cBhvr>
                                      <p:to>
                                        <p:strVal val="visible"/>
                                      </p:to>
                                    </p:set>
                                    <p:animEffect transition="in" filter="wipe(left)">
                                      <p:cBhvr>
                                        <p:cTn id="138" dur="500"/>
                                        <p:tgtEl>
                                          <p:spTgt spid="2152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1519"/>
                                        </p:tgtEl>
                                        <p:attrNameLst>
                                          <p:attrName>style.visibility</p:attrName>
                                        </p:attrNameLst>
                                      </p:cBhvr>
                                      <p:to>
                                        <p:strVal val="visible"/>
                                      </p:to>
                                    </p:set>
                                    <p:animEffect transition="in" filter="wipe(left)">
                                      <p:cBhvr>
                                        <p:cTn id="143" dur="500"/>
                                        <p:tgtEl>
                                          <p:spTgt spid="2151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21522"/>
                                        </p:tgtEl>
                                        <p:attrNameLst>
                                          <p:attrName>style.visibility</p:attrName>
                                        </p:attrNameLst>
                                      </p:cBhvr>
                                      <p:to>
                                        <p:strVal val="visible"/>
                                      </p:to>
                                    </p:set>
                                    <p:animEffect transition="in" filter="wipe(left)">
                                      <p:cBhvr>
                                        <p:cTn id="148" dur="500"/>
                                        <p:tgtEl>
                                          <p:spTgt spid="21522"/>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21521"/>
                                        </p:tgtEl>
                                        <p:attrNameLst>
                                          <p:attrName>style.visibility</p:attrName>
                                        </p:attrNameLst>
                                      </p:cBhvr>
                                      <p:to>
                                        <p:strVal val="visible"/>
                                      </p:to>
                                    </p:set>
                                    <p:anim calcmode="lin" valueType="num">
                                      <p:cBhvr>
                                        <p:cTn id="153" dur="500" fill="hold"/>
                                        <p:tgtEl>
                                          <p:spTgt spid="21521"/>
                                        </p:tgtEl>
                                        <p:attrNameLst>
                                          <p:attrName>ppt_w</p:attrName>
                                        </p:attrNameLst>
                                      </p:cBhvr>
                                      <p:tavLst>
                                        <p:tav tm="0">
                                          <p:val>
                                            <p:fltVal val="0"/>
                                          </p:val>
                                        </p:tav>
                                        <p:tav tm="100000">
                                          <p:val>
                                            <p:strVal val="#ppt_w"/>
                                          </p:val>
                                        </p:tav>
                                      </p:tavLst>
                                    </p:anim>
                                    <p:anim calcmode="lin" valueType="num">
                                      <p:cBhvr>
                                        <p:cTn id="154" dur="500" fill="hold"/>
                                        <p:tgtEl>
                                          <p:spTgt spid="21521"/>
                                        </p:tgtEl>
                                        <p:attrNameLst>
                                          <p:attrName>ppt_h</p:attrName>
                                        </p:attrNameLst>
                                      </p:cBhvr>
                                      <p:tavLst>
                                        <p:tav tm="0">
                                          <p:val>
                                            <p:fltVal val="0"/>
                                          </p:val>
                                        </p:tav>
                                        <p:tav tm="100000">
                                          <p:val>
                                            <p:strVal val="#ppt_h"/>
                                          </p:val>
                                        </p:tav>
                                      </p:tavLst>
                                    </p:anim>
                                    <p:animEffect transition="in" filter="fade">
                                      <p:cBhvr>
                                        <p:cTn id="15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1" grpId="0" bldLvl="0" animBg="1"/>
      <p:bldP spid="21512" grpId="0" bldLvl="0" animBg="1"/>
      <p:bldP spid="21513" grpId="0" animBg="1"/>
      <p:bldP spid="21515" grpId="0" animBg="1"/>
      <p:bldP spid="21517" grpId="0" animBg="1"/>
      <p:bldP spid="21519" grpId="0" animBg="1"/>
      <p:bldP spid="21521" grpId="0" animBg="1"/>
      <p:bldP spid="21523" grpId="0" animBg="1"/>
      <p:bldP spid="21524" grpId="0" animBg="1"/>
      <p:bldP spid="21525" grpId="0" animBg="1"/>
      <p:bldP spid="21528" grpId="0" animBg="1"/>
      <p:bldP spid="21532" grpId="0" bldLvl="0" animBg="1"/>
      <p:bldP spid="215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b" anchorCtr="0"/>
          <a:lstStyle/>
          <a:p>
            <a:r>
              <a:rPr lang="zh-CN" altLang="en-US" dirty="0"/>
              <a:t>评分标准</a:t>
            </a:r>
            <a:endParaRPr lang="zh-CN" altLang="en-US" dirty="0"/>
          </a:p>
        </p:txBody>
      </p:sp>
      <p:sp>
        <p:nvSpPr>
          <p:cNvPr id="34819" name="内容占位符 2"/>
          <p:cNvSpPr>
            <a:spLocks noGrp="1"/>
          </p:cNvSpPr>
          <p:nvPr>
            <p:ph idx="1"/>
          </p:nvPr>
        </p:nvSpPr>
        <p:spPr/>
        <p:txBody>
          <a:bodyPr vert="horz" wrap="square" lIns="91440" tIns="45720" rIns="91440" bIns="45720" anchor="t" anchorCtr="0"/>
          <a:lstStyle/>
          <a:p>
            <a:r>
              <a:rPr lang="zh-CN" altLang="en-US" dirty="0"/>
              <a:t>生成</a:t>
            </a:r>
            <a:r>
              <a:rPr lang="en-US" altLang="zh-CN" dirty="0"/>
              <a:t>PCODE</a:t>
            </a:r>
            <a:r>
              <a:rPr lang="zh-CN" altLang="en-US" dirty="0"/>
              <a:t>解释执行：最高</a:t>
            </a:r>
            <a:r>
              <a:rPr lang="en-US" altLang="zh-CN" dirty="0"/>
              <a:t>85</a:t>
            </a:r>
            <a:r>
              <a:rPr lang="zh-CN" altLang="en-US" dirty="0"/>
              <a:t>分</a:t>
            </a:r>
            <a:endParaRPr lang="en-US" altLang="zh-CN" dirty="0"/>
          </a:p>
          <a:p>
            <a:r>
              <a:rPr lang="zh-CN" altLang="en-US" dirty="0"/>
              <a:t>生成</a:t>
            </a:r>
            <a:r>
              <a:rPr lang="en-US" altLang="zh-CN" dirty="0"/>
              <a:t>LLVM IR</a:t>
            </a:r>
            <a:r>
              <a:rPr lang="zh-CN" altLang="en-US" dirty="0"/>
              <a:t>：最高</a:t>
            </a:r>
            <a:r>
              <a:rPr lang="en-US" altLang="zh-CN" dirty="0"/>
              <a:t>85</a:t>
            </a:r>
            <a:r>
              <a:rPr lang="zh-CN" altLang="en-US" dirty="0"/>
              <a:t>分</a:t>
            </a:r>
            <a:endParaRPr lang="en-US" altLang="zh-CN" dirty="0"/>
          </a:p>
          <a:p>
            <a:r>
              <a:rPr lang="zh-CN" altLang="en-US" dirty="0"/>
              <a:t>生成</a:t>
            </a:r>
            <a:r>
              <a:rPr lang="en-US" altLang="zh-CN" dirty="0"/>
              <a:t>MIPS</a:t>
            </a:r>
            <a:r>
              <a:rPr lang="zh-CN" altLang="en-US" dirty="0"/>
              <a:t>汇编：最高分</a:t>
            </a:r>
            <a:r>
              <a:rPr lang="en-US" altLang="zh-CN" dirty="0"/>
              <a:t>100</a:t>
            </a:r>
            <a:endParaRPr lang="en-US" altLang="zh-CN" dirty="0"/>
          </a:p>
          <a:p>
            <a:pPr lvl="2"/>
            <a:r>
              <a:rPr lang="zh-CN" altLang="en-US" dirty="0"/>
              <a:t>参加竞速排序</a:t>
            </a:r>
            <a:endParaRPr lang="en-US" altLang="zh-CN" dirty="0"/>
          </a:p>
          <a:p>
            <a:pPr lvl="2"/>
            <a:r>
              <a:rPr lang="zh-CN" altLang="en-US" dirty="0"/>
              <a:t>完成优化文章</a:t>
            </a:r>
            <a:endParaRPr lang="en-US" altLang="zh-CN" dirty="0"/>
          </a:p>
          <a:p>
            <a:pPr lvl="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分数组成</a:t>
            </a:r>
            <a:endParaRPr lang="zh-CN" altLang="en-US"/>
          </a:p>
        </p:txBody>
      </p:sp>
      <p:graphicFrame>
        <p:nvGraphicFramePr>
          <p:cNvPr id="4" name="表格 3"/>
          <p:cNvGraphicFramePr/>
          <p:nvPr>
            <p:custDataLst>
              <p:tags r:id="rId1"/>
            </p:custDataLst>
          </p:nvPr>
        </p:nvGraphicFramePr>
        <p:xfrm>
          <a:off x="596265" y="3045460"/>
          <a:ext cx="7653655" cy="1664970"/>
        </p:xfrm>
        <a:graphic>
          <a:graphicData uri="http://schemas.openxmlformats.org/drawingml/2006/table">
            <a:tbl>
              <a:tblPr firstRow="1" bandRow="1">
                <a:tableStyleId>{5C22544A-7EE6-4342-B048-85BDC9FD1C3A}</a:tableStyleId>
              </a:tblPr>
              <a:tblGrid>
                <a:gridCol w="735330"/>
                <a:gridCol w="737235"/>
                <a:gridCol w="735330"/>
                <a:gridCol w="737235"/>
                <a:gridCol w="912495"/>
                <a:gridCol w="853440"/>
                <a:gridCol w="735330"/>
                <a:gridCol w="736600"/>
                <a:gridCol w="735330"/>
                <a:gridCol w="735330"/>
              </a:tblGrid>
              <a:tr h="946150">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解读</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词法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语法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dirty="0">
                          <a:solidFill>
                            <a:srgbClr val="000000"/>
                          </a:solidFill>
                          <a:latin typeface="Arial" panose="020B0604020202020204" pitchFamily="34" charset="0"/>
                          <a:ea typeface="宋体" panose="02010600030101010101" pitchFamily="2" charset="-122"/>
                        </a:rPr>
                        <a:t>语义</a:t>
                      </a:r>
                      <a:endParaRPr lang="en-US" altLang="zh-CN" sz="1600" b="0" dirty="0">
                        <a:solidFill>
                          <a:srgbClr val="000000"/>
                        </a:solidFill>
                        <a:latin typeface="Arial" panose="020B0604020202020204" pitchFamily="34" charset="0"/>
                        <a:ea typeface="宋体" panose="02010600030101010101" pitchFamily="2" charset="-122"/>
                      </a:endParaRPr>
                    </a:p>
                    <a:p>
                      <a:pPr indent="0" algn="ctr">
                        <a:buNone/>
                      </a:pPr>
                      <a:r>
                        <a:rPr lang="zh-CN" altLang="en-US" sz="1600" b="0" dirty="0">
                          <a:solidFill>
                            <a:srgbClr val="000000"/>
                          </a:solidFill>
                          <a:latin typeface="Arial" panose="020B0604020202020204" pitchFamily="34" charset="0"/>
                          <a:ea typeface="宋体" panose="02010600030101010101" pitchFamily="2" charset="-122"/>
                        </a:rPr>
                        <a:t>分析</a:t>
                      </a:r>
                      <a:endParaRPr lang="zh-CN" altLang="en-US" sz="1600" b="0" dirty="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代码生成一</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代码生成二</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优化</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文档</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期中</a:t>
                      </a:r>
                      <a:r>
                        <a:rPr lang="en-US" altLang="zh-CN" sz="1600" b="0">
                          <a:solidFill>
                            <a:srgbClr val="000000"/>
                          </a:solidFill>
                          <a:latin typeface="Arial" panose="020B0604020202020204" pitchFamily="34" charset="0"/>
                          <a:ea typeface="宋体" panose="02010600030101010101" pitchFamily="2" charset="-122"/>
                        </a:rPr>
                        <a:t> </a:t>
                      </a:r>
                      <a:endParaRPr lang="en-US" alt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期末</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8820">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800" b="0" dirty="0">
                          <a:solidFill>
                            <a:srgbClr val="000000"/>
                          </a:solidFill>
                          <a:latin typeface="Times New Roman" panose="02020603050405020304" pitchFamily="18" charset="0"/>
                          <a:cs typeface="Times New Roman" panose="02020603050405020304" pitchFamily="18" charset="0"/>
                        </a:rPr>
                        <a:t>25</a:t>
                      </a:r>
                      <a:endParaRPr lang="en-US" altLang="en-US" sz="18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31747" name="内容占位符 2"/>
          <p:cNvSpPr>
            <a:spLocks noGrp="1" noChangeArrowheads="1"/>
          </p:cNvSpPr>
          <p:nvPr>
            <p:ph idx="1"/>
          </p:nvPr>
        </p:nvSpPr>
        <p:spPr>
          <a:xfrm>
            <a:off x="1182688" y="2017713"/>
            <a:ext cx="7926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仔细阅读文法，对文法中每条规则所定义的语法成分进行分析，了解其作用、限定条件、组合情况和可能产生的出句子</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编写</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4-6</a:t>
            </a: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个测试程序，要求测试程序能覆盖所有语法规则与常见的组合</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每个测试程序有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10</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行输出结果</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第一条写语句请输出自己的学号</a:t>
            </a:r>
            <a:endPar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其他写语句需尽量反映出程序定义的数据及其运算结果</a:t>
            </a:r>
            <a:endPar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文档中列出的需覆盖项只是最基本的</a:t>
            </a: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3" name="内容占位符 2"/>
          <p:cNvSpPr>
            <a:spLocks noGrp="1"/>
          </p:cNvSpPr>
          <p:nvPr>
            <p:ph idx="1"/>
          </p:nvPr>
        </p:nvSpPr>
        <p:spPr>
          <a:xfrm>
            <a:off x="1182688" y="2017713"/>
            <a:ext cx="7761288" cy="44354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请提供每个测试程序的输入数据</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&lt;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读语句</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&gt;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则提供，否则只需提供空的输入文件</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、输出数据（若输入输出数据没有正确提供，评测时会报错），放到文件中，按下述要求为文件命名：</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测试程序及对应的输入输出数据文件分别为  </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indent="0" algn="l" latinLnBrk="1">
              <a:buNone/>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lang="en-US" altLang="zh-CN" sz="1600" b="0" i="0" dirty="0">
                <a:solidFill>
                  <a:srgbClr val="333333"/>
                </a:solidFill>
                <a:effectLst/>
                <a:latin typeface="Helvetica Neue"/>
              </a:rPr>
              <a:t>       testfile1.txt   input1.txt   output1.txt</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testfile2.txt   input2.txt   output2.txt</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testfilen.txt    inputn.txt   outputn.txt</a:t>
            </a:r>
            <a:endParaRPr lang="en-US" altLang="zh-CN" sz="1600" b="0" i="0" dirty="0">
              <a:solidFill>
                <a:srgbClr val="333333"/>
              </a:solidFill>
              <a:effectLst/>
              <a:latin typeface="Helvetica Neue"/>
            </a:endParaRPr>
          </a:p>
          <a:p>
            <a:pPr marL="0" marR="0" lvl="0" indent="0" algn="l" defTabSz="914400" rtl="0" eaLnBrk="0" fontAlgn="base" latinLnBrk="0" hangingPunct="0">
              <a:lnSpc>
                <a:spcPct val="100000"/>
              </a:lnSpc>
              <a:spcBef>
                <a:spcPct val="20000"/>
              </a:spcBef>
              <a:spcAft>
                <a:spcPct val="0"/>
              </a:spcAft>
              <a:buClr>
                <a:schemeClr val="folHlink"/>
              </a:buClr>
              <a:buSzPct val="60000"/>
              <a:buNone/>
              <a:defRPr/>
            </a:pP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28675" name="内容占位符 2"/>
          <p:cNvSpPr>
            <a:spLocks noGrp="1"/>
          </p:cNvSpPr>
          <p:nvPr>
            <p:ph idx="1"/>
          </p:nvPr>
        </p:nvSpPr>
        <p:spPr/>
        <p:txBody>
          <a:bodyPr vert="horz" wrap="square" lIns="91440" tIns="45720" rIns="91440" bIns="45720" anchor="t" anchorCtr="0"/>
          <a:lstStyle/>
          <a:p>
            <a:pPr>
              <a:lnSpc>
                <a:spcPct val="110000"/>
              </a:lnSpc>
            </a:pPr>
            <a:r>
              <a:rPr lang="en-US" altLang="zh-CN" sz="2800" dirty="0"/>
              <a:t>testfile1</a:t>
            </a:r>
            <a:r>
              <a:rPr lang="zh-CN" altLang="en-US" sz="2800" dirty="0"/>
              <a:t>需包含</a:t>
            </a:r>
            <a:r>
              <a:rPr lang="en-US" altLang="zh-CN" sz="2800" dirty="0"/>
              <a:t>A</a:t>
            </a:r>
            <a:r>
              <a:rPr lang="zh-CN" altLang="en-US" sz="2800" dirty="0"/>
              <a:t>级规则</a:t>
            </a:r>
            <a:endParaRPr lang="en-US" altLang="zh-CN" sz="2800" dirty="0"/>
          </a:p>
          <a:p>
            <a:pPr>
              <a:lnSpc>
                <a:spcPct val="110000"/>
              </a:lnSpc>
            </a:pPr>
            <a:r>
              <a:rPr lang="en-US" altLang="zh-CN" sz="2800" dirty="0"/>
              <a:t>testfile2-3</a:t>
            </a:r>
            <a:r>
              <a:rPr lang="zh-CN" altLang="en-US" sz="2800" dirty="0"/>
              <a:t>需包含</a:t>
            </a:r>
            <a:r>
              <a:rPr lang="en-US" altLang="zh-CN" sz="2800" dirty="0"/>
              <a:t>B</a:t>
            </a:r>
            <a:r>
              <a:rPr lang="zh-CN" altLang="en-US" sz="2800" dirty="0"/>
              <a:t>级规则，不能含有</a:t>
            </a:r>
            <a:r>
              <a:rPr lang="en-US" altLang="zh-CN" sz="2800" dirty="0"/>
              <a:t>A</a:t>
            </a:r>
            <a:r>
              <a:rPr lang="zh-CN" altLang="en-US" sz="2800" dirty="0"/>
              <a:t>级规则</a:t>
            </a:r>
            <a:endParaRPr lang="en-US" altLang="zh-CN" sz="2800" dirty="0"/>
          </a:p>
          <a:p>
            <a:pPr>
              <a:lnSpc>
                <a:spcPct val="110000"/>
              </a:lnSpc>
            </a:pPr>
            <a:r>
              <a:rPr lang="en-US" altLang="zh-CN" sz="2800" dirty="0"/>
              <a:t>testfile4-6</a:t>
            </a:r>
            <a:r>
              <a:rPr lang="zh-CN" altLang="en-US" sz="2800" dirty="0"/>
              <a:t>包含</a:t>
            </a:r>
            <a:r>
              <a:rPr lang="en-US" altLang="zh-CN" sz="2800" dirty="0"/>
              <a:t>C</a:t>
            </a:r>
            <a:r>
              <a:rPr lang="zh-CN" altLang="en-US" sz="2800" dirty="0"/>
              <a:t>级规则，不能含有</a:t>
            </a:r>
            <a:r>
              <a:rPr lang="en-US" altLang="zh-CN" sz="2800" dirty="0"/>
              <a:t>A</a:t>
            </a:r>
            <a:r>
              <a:rPr lang="zh-CN" altLang="en-US" sz="2800" dirty="0"/>
              <a:t>、</a:t>
            </a:r>
            <a:r>
              <a:rPr lang="en-US" altLang="zh-CN" sz="2800" dirty="0"/>
              <a:t>B</a:t>
            </a:r>
            <a:r>
              <a:rPr lang="zh-CN" altLang="en-US" sz="2800" dirty="0"/>
              <a:t>级的规则</a:t>
            </a:r>
            <a:endParaRPr lang="zh-CN" altLang="en-US" sz="28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l="1" t="2715" r="2098" b="6638"/>
          <a:stretch>
            <a:fillRect/>
          </a:stretch>
        </p:blipFill>
        <p:spPr>
          <a:xfrm>
            <a:off x="2339752" y="3717032"/>
            <a:ext cx="5688632" cy="2926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有统一的类别码定义</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2852936"/>
            <a:ext cx="7474334" cy="3016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5" name="内容占位符 4"/>
          <p:cNvSpPr>
            <a:spLocks noGrp="1"/>
          </p:cNvSpPr>
          <p:nvPr>
            <p:ph idx="1"/>
          </p:nvPr>
        </p:nvSpPr>
        <p:spPr>
          <a:xfrm>
            <a:off x="1042988" y="1988503"/>
            <a:ext cx="7772400" cy="4114800"/>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noProof="0" dirty="0">
                <a:ln>
                  <a:noFill/>
                </a:ln>
                <a:effectLst/>
                <a:uLnTx/>
                <a:uFillTx/>
                <a:sym typeface="+mn-ea"/>
              </a:rPr>
              <a:t>输入</a:t>
            </a:r>
            <a:r>
              <a:rPr lang="en-US" altLang="zh-CN" sz="2800" noProof="0" dirty="0">
                <a:ln>
                  <a:noFill/>
                </a:ln>
                <a:effectLst/>
                <a:uLnTx/>
                <a:uFillTx/>
                <a:sym typeface="+mn-ea"/>
              </a:rPr>
              <a:t>的被编译源文件统一命名为 testfile.txt；输出的结果文件统一命名为 lexer.txt</a:t>
            </a:r>
            <a:endParaRPr lang="en-US" altLang="zh-CN" sz="2800" noProof="0" dirty="0">
              <a:ln>
                <a:noFill/>
              </a:ln>
              <a:effectLst/>
              <a:uLnTx/>
              <a:uFillTx/>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按顺序和格式输出类别码和单词字符串形式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zh-CN" altLang="en-US" sz="2000" noProof="0" dirty="0">
                <a:ln>
                  <a:noFill/>
                </a:ln>
                <a:solidFill>
                  <a:srgbClr val="C00000"/>
                </a:solidFill>
                <a:effectLst/>
                <a:uLnTx/>
                <a:uFillTx/>
                <a:sym typeface="+mn-ea"/>
              </a:rPr>
              <a:t>单词类别码 单词的字符</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字符串形式</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中间仅用一个空格间隔</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 </a:t>
            </a:r>
            <a:br>
              <a:rPr lang="zh-CN" altLang="en-US" sz="2000" noProof="0" dirty="0">
                <a:ln>
                  <a:noFill/>
                </a:ln>
                <a:solidFill>
                  <a:srgbClr val="C00000"/>
                </a:solidFill>
                <a:effectLst/>
                <a:uLnTx/>
                <a:uFillTx/>
                <a:sym typeface="+mn-ea"/>
              </a:rPr>
            </a:br>
            <a:r>
              <a:rPr lang="zh-CN" altLang="en-US" sz="2000" noProof="0" dirty="0">
                <a:ln>
                  <a:noFill/>
                </a:ln>
                <a:solidFill>
                  <a:srgbClr val="C00000"/>
                </a:solidFill>
                <a:effectLst/>
                <a:uLnTx/>
                <a:uFillTx/>
                <a:sym typeface="+mn-ea"/>
              </a:rPr>
              <a:t>          </a:t>
            </a:r>
            <a:r>
              <a:rPr lang="en-US" altLang="zh-CN" sz="2000" noProof="0" dirty="0">
                <a:ln>
                  <a:noFill/>
                </a:ln>
                <a:solidFill>
                  <a:srgbClr val="C00000"/>
                </a:solidFill>
                <a:effectLst/>
                <a:uLnTx/>
                <a:uFillTx/>
                <a:sym typeface="+mn-ea"/>
              </a:rPr>
              <a:t>      INTTK int</a:t>
            </a:r>
            <a:endParaRPr kumimoji="0" lang="en-US" altLang="zh-CN" sz="20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MAINTK main</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RPARENT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LBRACE {</a:t>
            </a:r>
            <a:endParaRPr lang="en-US" altLang="zh-CN" noProof="0" dirty="0">
              <a:ln>
                <a:noFill/>
              </a:ln>
              <a:solidFill>
                <a:srgbClr val="C00000"/>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5" name="内容占位符 4"/>
          <p:cNvSpPr>
            <a:spLocks noGrp="1"/>
          </p:cNvSpPr>
          <p:nvPr>
            <p:ph idx="1"/>
          </p:nvPr>
        </p:nvSpPr>
        <p:spPr>
          <a:xfrm>
            <a:off x="1042988" y="1988503"/>
            <a:ext cx="7772400" cy="4114800"/>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dirty="0">
                <a:sym typeface="+mn-ea"/>
              </a:rPr>
              <a:t>有</a:t>
            </a:r>
            <a:r>
              <a:rPr lang="zh-CN" altLang="en-US" sz="2800" b="1" dirty="0">
                <a:sym typeface="+mn-ea"/>
              </a:rPr>
              <a:t>非法单词</a:t>
            </a:r>
            <a:r>
              <a:rPr lang="zh-CN" altLang="en-US" sz="2800" dirty="0">
                <a:sym typeface="+mn-ea"/>
              </a:rPr>
              <a:t>时输出至</a:t>
            </a:r>
            <a:r>
              <a:rPr lang="en-US" altLang="zh-CN" sz="2800" dirty="0">
                <a:sym typeface="+mn-ea"/>
              </a:rPr>
              <a:t>error.txt</a:t>
            </a:r>
            <a:endParaRPr lang="en-US" altLang="zh-CN" sz="2800" noProof="0" dirty="0">
              <a:ln>
                <a:noFill/>
              </a:ln>
              <a:effectLst/>
              <a:uLnTx/>
              <a:uFillTx/>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输出非法单词所在的行号以及错误类别码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en-US" altLang="zh-CN" sz="2000" noProof="0" dirty="0">
                <a:ln>
                  <a:noFill/>
                </a:ln>
                <a:solidFill>
                  <a:srgbClr val="C00000"/>
                </a:solidFill>
                <a:effectLst/>
                <a:uLnTx/>
                <a:uFillTx/>
                <a:cs typeface="+mn-ea"/>
                <a:sym typeface="+mn-ea"/>
              </a:rPr>
              <a:t> 	    </a:t>
            </a:r>
            <a:r>
              <a:rPr lang="en-US" altLang="zh-CN" sz="2000" noProof="0" dirty="0">
                <a:ln>
                  <a:noFill/>
                </a:ln>
                <a:solidFill>
                  <a:schemeClr val="bg2"/>
                </a:solidFill>
                <a:effectLst/>
                <a:uLnTx/>
                <a:uFillTx/>
                <a:cs typeface="+mn-ea"/>
                <a:sym typeface="+mn-ea"/>
              </a:rPr>
              <a:t>int main(){</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if(1 &amp; 2){ // </a:t>
            </a:r>
            <a:r>
              <a:rPr lang="zh-CN" altLang="en-US" noProof="0" dirty="0">
                <a:ln>
                  <a:noFill/>
                </a:ln>
                <a:solidFill>
                  <a:schemeClr val="bg2"/>
                </a:solidFill>
                <a:effectLst/>
                <a:uLnTx/>
                <a:uFillTx/>
                <a:sym typeface="+mn-ea"/>
              </a:rPr>
              <a:t>非法单词</a:t>
            </a:r>
            <a:r>
              <a:rPr lang="en-US" altLang="zh-CN" noProof="0" dirty="0">
                <a:ln>
                  <a:noFill/>
                </a:ln>
                <a:solidFill>
                  <a:schemeClr val="bg2"/>
                </a:solidFill>
                <a:effectLst/>
                <a:uLnTx/>
                <a:uFillTx/>
                <a:sym typeface="+mn-ea"/>
              </a:rPr>
              <a:t> &amp;</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printf("2024 Compiler\n");</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return 0;</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lang="en-US" altLang="zh-CN" noProof="0" dirty="0">
              <a:ln>
                <a:noFill/>
              </a:ln>
              <a:solidFill>
                <a:srgbClr val="C00000"/>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ea"/>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文本框 2"/>
          <p:cNvSpPr txBox="1"/>
          <p:nvPr/>
        </p:nvSpPr>
        <p:spPr>
          <a:xfrm>
            <a:off x="2123728" y="5517232"/>
            <a:ext cx="3048000" cy="706755"/>
          </a:xfrm>
          <a:prstGeom prst="rect">
            <a:avLst/>
          </a:prstGeom>
          <a:noFill/>
          <a:ln>
            <a:solidFill>
              <a:schemeClr val="accent2"/>
            </a:solidFill>
          </a:ln>
        </p:spPr>
        <p:txBody>
          <a:bodyPr wrap="square" rtlCol="0">
            <a:spAutoFit/>
          </a:bodyPr>
          <a:lstStyle/>
          <a:p>
            <a:pPr algn="l">
              <a:buClrTx/>
              <a:buSzTx/>
              <a:buFontTx/>
            </a:pPr>
            <a:r>
              <a:rPr lang="en-US" altLang="zh-CN" sz="2000" noProof="0" dirty="0">
                <a:ln>
                  <a:noFill/>
                </a:ln>
                <a:solidFill>
                  <a:srgbClr val="C00000"/>
                </a:solidFill>
                <a:effectLst/>
                <a:uLnTx/>
                <a:uFillTx/>
              </a:rPr>
              <a:t>error.txt:</a:t>
            </a:r>
            <a:endParaRPr lang="en-US" altLang="zh-CN" sz="2000" noProof="0" dirty="0">
              <a:ln>
                <a:noFill/>
              </a:ln>
              <a:solidFill>
                <a:srgbClr val="C00000"/>
              </a:solidFill>
              <a:effectLst/>
              <a:uLnTx/>
              <a:uFillTx/>
            </a:endParaRPr>
          </a:p>
          <a:p>
            <a:pPr algn="l">
              <a:buClrTx/>
              <a:buSzTx/>
              <a:buFontTx/>
            </a:pPr>
            <a:r>
              <a:rPr lang="en-US" altLang="zh-CN" sz="2000" noProof="0" dirty="0">
                <a:ln>
                  <a:noFill/>
                </a:ln>
                <a:solidFill>
                  <a:srgbClr val="C00000"/>
                </a:solidFill>
                <a:effectLst/>
                <a:uLnTx/>
                <a:uFillTx/>
              </a:rPr>
              <a:t>2 a</a:t>
            </a:r>
            <a:endParaRPr lang="en-US" altLang="zh-CN" sz="2000" noProof="0" dirty="0">
              <a:ln>
                <a:noFill/>
              </a:ln>
              <a:solidFill>
                <a:srgbClr val="C00000"/>
              </a:solidFill>
              <a:effectLst/>
              <a:uLnTx/>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5896" y="260648"/>
            <a:ext cx="5074114" cy="1851606"/>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63" y="1749136"/>
            <a:ext cx="3091886" cy="353838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232" y="2708920"/>
            <a:ext cx="2707918" cy="346637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0152" y="3717032"/>
            <a:ext cx="3127192" cy="31409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b" anchorCtr="0"/>
          <a:lstStyle/>
          <a:p>
            <a:r>
              <a:rPr lang="zh-CN" altLang="en-US" dirty="0"/>
              <a:t>语法分析</a:t>
            </a:r>
            <a:endParaRPr lang="zh-CN" altLang="en-US" dirty="0"/>
          </a:p>
        </p:txBody>
      </p:sp>
      <p:sp>
        <p:nvSpPr>
          <p:cNvPr id="3" name="内容占位符 2"/>
          <p:cNvSpPr>
            <a:spLocks noGrp="1"/>
          </p:cNvSpPr>
          <p:nvPr>
            <p:ph idx="1"/>
          </p:nvPr>
        </p:nvSpPr>
        <p:spPr>
          <a:xfrm>
            <a:off x="1161256" y="1916832"/>
            <a:ext cx="7772400" cy="4470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在词法分析程序输出的基础上，输出特定语法成分的名字（非终结符）</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INTTK int</a:t>
            </a:r>
            <a:endPar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endPar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VarDef</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endPar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SEMICN ;</a:t>
            </a:r>
            <a:endPar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VarDecl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endPar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endPar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LVal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endPar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ASSIGN =</a:t>
            </a:r>
            <a:endPar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GETINTTK </a:t>
            </a:r>
            <a:r>
              <a:rPr kumimoji="0" lang="en-US" altLang="zh-CN" sz="1200" b="0" i="0" u="none" strike="noStrike" kern="0" cap="none" spc="0" normalizeH="0" baseline="0" noProof="0" dirty="0" err="1">
                <a:ln>
                  <a:noFill/>
                </a:ln>
                <a:solidFill>
                  <a:schemeClr val="tx1"/>
                </a:solidFill>
                <a:effectLst/>
                <a:uLnTx/>
                <a:uFillTx/>
                <a:latin typeface="Tahoma" panose="020B0604030504040204" pitchFamily="34" charset="0"/>
                <a:ea typeface="宋体" panose="02010600030101010101" pitchFamily="2" charset="-122"/>
              </a:rPr>
              <a:t>getint</a:t>
            </a:r>
            <a:endParaRPr lang="en-US" altLang="zh-CN" sz="2400" dirty="0"/>
          </a:p>
          <a:p>
            <a:pPr marL="457200" indent="-457200">
              <a:buClr>
                <a:srgbClr val="0070C0"/>
              </a:buClr>
              <a:defRPr/>
            </a:pPr>
            <a:r>
              <a:rPr lang="zh-CN" altLang="en-US" sz="2800" dirty="0"/>
              <a:t>有</a:t>
            </a:r>
            <a:r>
              <a:rPr lang="zh-CN" altLang="en-US" sz="2800" b="1" dirty="0"/>
              <a:t>非法单词</a:t>
            </a:r>
            <a:r>
              <a:rPr lang="zh-CN" altLang="en-US" sz="2800" dirty="0"/>
              <a:t>和</a:t>
            </a:r>
            <a:r>
              <a:rPr lang="zh-CN" altLang="en-US" sz="2800" b="1" dirty="0"/>
              <a:t>语法错误</a:t>
            </a:r>
            <a:r>
              <a:rPr lang="zh-CN" altLang="en-US" sz="2800" dirty="0"/>
              <a:t>时输出</a:t>
            </a:r>
            <a:r>
              <a:rPr lang="zh-CN" altLang="en-US" sz="2800" dirty="0">
                <a:sym typeface="+mn-ea"/>
              </a:rPr>
              <a:t>出错行号和</a:t>
            </a:r>
            <a:r>
              <a:rPr lang="zh-CN" altLang="en-US" sz="2800" dirty="0"/>
              <a:t>错误类别码</a:t>
            </a:r>
            <a:endParaRPr lang="zh-CN" altLang="en-US" sz="2800" dirty="0"/>
          </a:p>
          <a:p>
            <a:pPr marL="914400" lvl="2" indent="457200">
              <a:buClr>
                <a:srgbClr val="0070C0"/>
              </a:buClr>
              <a:buNone/>
              <a:defRPr/>
            </a:pPr>
            <a:endParaRPr lang="en-US" altLang="zh-CN" sz="2800" noProof="0" dirty="0">
              <a:ln>
                <a:noFill/>
              </a:ln>
              <a:effectLst/>
              <a:uLnTx/>
              <a:uFillTx/>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语义分析</a:t>
            </a:r>
            <a:endParaRPr lang="zh-CN" altLang="en-US" dirty="0"/>
          </a:p>
        </p:txBody>
      </p:sp>
      <p:sp>
        <p:nvSpPr>
          <p:cNvPr id="31747" name="内容占位符 2"/>
          <p:cNvSpPr>
            <a:spLocks noGrp="1"/>
          </p:cNvSpPr>
          <p:nvPr>
            <p:ph idx="1"/>
          </p:nvPr>
        </p:nvSpPr>
        <p:spPr>
          <a:xfrm>
            <a:off x="251460" y="1988820"/>
            <a:ext cx="8498840" cy="2088515"/>
          </a:xfrm>
        </p:spPr>
        <p:txBody>
          <a:bodyPr vert="horz" wrap="square" lIns="91440" tIns="45720" rIns="91440" bIns="45720" anchor="t" anchorCtr="0"/>
          <a:lstStyle/>
          <a:p>
            <a:r>
              <a:rPr lang="zh-CN" altLang="en-US" sz="2800" dirty="0"/>
              <a:t>输入的被编译源文件统一命名为 testfile.txt；</a:t>
            </a:r>
            <a:endParaRPr lang="zh-CN" altLang="en-US" sz="2800" dirty="0"/>
          </a:p>
          <a:p>
            <a:r>
              <a:rPr lang="zh-CN" altLang="en-US" sz="2800" dirty="0">
                <a:sym typeface="+mn-ea"/>
              </a:rPr>
              <a:t>在语法错误的基础上增加</a:t>
            </a:r>
            <a:r>
              <a:rPr lang="zh-CN" altLang="en-US" sz="2800" b="1" dirty="0">
                <a:sym typeface="+mn-ea"/>
              </a:rPr>
              <a:t>语义错误；</a:t>
            </a:r>
            <a:endParaRPr lang="zh-CN" altLang="en-US" sz="2800" b="1" dirty="0">
              <a:sym typeface="+mn-ea"/>
            </a:endParaRPr>
          </a:p>
          <a:p>
            <a:pPr algn="l"/>
            <a:r>
              <a:rPr lang="zh-CN" altLang="en-US" sz="2800" dirty="0">
                <a:sym typeface="+mn-ea"/>
              </a:rPr>
              <a:t>对于错误的源程序，输出出错行号和错误类别码</a:t>
            </a:r>
            <a:endParaRPr lang="zh-CN" altLang="en-US" sz="2800" dirty="0">
              <a:sym typeface="+mn-ea"/>
            </a:endParaRPr>
          </a:p>
          <a:p>
            <a:pPr algn="l"/>
            <a:r>
              <a:rPr lang="zh-CN" altLang="en-US" sz="2800" dirty="0">
                <a:sym typeface="+mn-ea"/>
              </a:rPr>
              <a:t>对于正确的源程序，输出编译完成后的</a:t>
            </a:r>
            <a:r>
              <a:rPr lang="zh-CN" altLang="en-US" sz="2800" b="1" dirty="0">
                <a:sym typeface="+mn-ea"/>
              </a:rPr>
              <a:t>符号表</a:t>
            </a:r>
            <a:r>
              <a:rPr lang="zh-CN" altLang="en-US" sz="2800" dirty="0">
                <a:sym typeface="+mn-ea"/>
              </a:rPr>
              <a:t> </a:t>
            </a:r>
            <a:r>
              <a:rPr lang="en-US" altLang="zh-CN" sz="2800" dirty="0">
                <a:solidFill>
                  <a:srgbClr val="C00000"/>
                </a:solidFill>
                <a:sym typeface="+mn-ea"/>
              </a:rPr>
              <a:t>  </a:t>
            </a:r>
            <a:endParaRPr lang="zh-CN" altLang="en-US" sz="2450" dirty="0"/>
          </a:p>
          <a:p>
            <a:pPr marL="914400" lvl="2" indent="0">
              <a:buNone/>
            </a:pPr>
            <a:br>
              <a:rPr lang="zh-CN" altLang="en-US" sz="2100" dirty="0"/>
            </a:br>
            <a:endParaRPr lang="zh-CN" altLang="en-US" sz="2100" dirty="0"/>
          </a:p>
        </p:txBody>
      </p:sp>
      <p:sp>
        <p:nvSpPr>
          <p:cNvPr id="3" name="文本框 2"/>
          <p:cNvSpPr txBox="1"/>
          <p:nvPr/>
        </p:nvSpPr>
        <p:spPr>
          <a:xfrm>
            <a:off x="1569453" y="4171245"/>
            <a:ext cx="2642503" cy="2246769"/>
          </a:xfrm>
          <a:prstGeom prst="rect">
            <a:avLst/>
          </a:prstGeom>
          <a:noFill/>
          <a:ln>
            <a:solidFill>
              <a:schemeClr val="accent2"/>
            </a:solidFill>
          </a:ln>
        </p:spPr>
        <p:txBody>
          <a:bodyPr wrap="square" rtlCol="0">
            <a:spAutoFit/>
          </a:bodyPr>
          <a:lstStyle/>
          <a:p>
            <a:r>
              <a:rPr lang="zh-CN" altLang="en-US" sz="1400" dirty="0"/>
              <a:t>int a;</a:t>
            </a:r>
            <a:endParaRPr lang="zh-CN" altLang="en-US" sz="1400" dirty="0"/>
          </a:p>
          <a:p>
            <a:r>
              <a:rPr lang="zh-CN" altLang="en-US" sz="1400" dirty="0"/>
              <a:t>int foo() {</a:t>
            </a:r>
            <a:endParaRPr lang="en-US" altLang="zh-CN" sz="1400" dirty="0"/>
          </a:p>
          <a:p>
            <a:r>
              <a:rPr lang="en-US" altLang="zh-CN" sz="1400" dirty="0"/>
              <a:t>     a = a + 1;</a:t>
            </a:r>
            <a:endParaRPr lang="zh-CN" altLang="en-US" sz="1400" dirty="0"/>
          </a:p>
          <a:p>
            <a:r>
              <a:rPr lang="zh-CN" altLang="en-US" sz="1400" dirty="0"/>
              <a:t>     return 1;</a:t>
            </a:r>
            <a:endParaRPr lang="zh-CN" altLang="en-US" sz="1400" dirty="0"/>
          </a:p>
          <a:p>
            <a:r>
              <a:rPr lang="zh-CN" altLang="en-US" sz="1400" dirty="0"/>
              <a:t>}</a:t>
            </a:r>
            <a:endParaRPr lang="zh-CN" altLang="en-US" sz="1400" dirty="0"/>
          </a:p>
          <a:p>
            <a:r>
              <a:rPr lang="zh-CN" altLang="en-US" sz="1400" dirty="0"/>
              <a:t>int main() {</a:t>
            </a:r>
            <a:endParaRPr lang="zh-CN" altLang="en-US" sz="1400" dirty="0"/>
          </a:p>
          <a:p>
            <a:r>
              <a:rPr lang="zh-CN" altLang="en-US" sz="1400" dirty="0"/>
              <a:t>     int a = 1;</a:t>
            </a:r>
            <a:endParaRPr lang="en-US" altLang="zh-CN" sz="1400" dirty="0"/>
          </a:p>
          <a:p>
            <a:r>
              <a:rPr lang="en-US" altLang="zh-CN" sz="1400" dirty="0"/>
              <a:t>     </a:t>
            </a:r>
            <a:r>
              <a:rPr lang="en-US" altLang="zh-CN" sz="1400" dirty="0" err="1"/>
              <a:t>printf</a:t>
            </a:r>
            <a:r>
              <a:rPr lang="en-US" altLang="zh-CN" sz="1400" dirty="0"/>
              <a:t>(“%</a:t>
            </a:r>
            <a:r>
              <a:rPr lang="en-US" altLang="zh-CN" sz="1400" dirty="0" err="1"/>
              <a:t>d”,a</a:t>
            </a:r>
            <a:r>
              <a:rPr lang="en-US" altLang="zh-CN" sz="1400" dirty="0"/>
              <a:t> + foo());</a:t>
            </a:r>
            <a:endParaRPr lang="zh-CN" altLang="en-US" sz="1400" dirty="0"/>
          </a:p>
          <a:p>
            <a:r>
              <a:rPr lang="zh-CN" altLang="en-US" sz="1400" dirty="0"/>
              <a:t>     return 0;</a:t>
            </a:r>
            <a:endParaRPr lang="zh-CN" altLang="en-US" sz="1400" dirty="0"/>
          </a:p>
          <a:p>
            <a:r>
              <a:rPr lang="zh-CN" altLang="en-US" sz="1400" dirty="0"/>
              <a:t>}</a:t>
            </a:r>
            <a:endParaRPr lang="zh-CN" altLang="en-US" sz="1400" dirty="0"/>
          </a:p>
        </p:txBody>
      </p:sp>
      <p:sp>
        <p:nvSpPr>
          <p:cNvPr id="4" name="文本框 3"/>
          <p:cNvSpPr txBox="1"/>
          <p:nvPr/>
        </p:nvSpPr>
        <p:spPr>
          <a:xfrm>
            <a:off x="4788024" y="4833619"/>
            <a:ext cx="1800195" cy="922020"/>
          </a:xfrm>
          <a:prstGeom prst="rect">
            <a:avLst/>
          </a:prstGeom>
          <a:noFill/>
          <a:ln>
            <a:solidFill>
              <a:schemeClr val="accent2"/>
            </a:solidFill>
          </a:ln>
        </p:spPr>
        <p:txBody>
          <a:bodyPr wrap="square" rtlCol="0">
            <a:spAutoFit/>
          </a:bodyPr>
          <a:lstStyle/>
          <a:p>
            <a:r>
              <a:rPr lang="en-US" altLang="zh-CN" sz="1800" noProof="0" dirty="0">
                <a:ln>
                  <a:noFill/>
                </a:ln>
                <a:solidFill>
                  <a:srgbClr val="C00000"/>
                </a:solidFill>
                <a:effectLst/>
                <a:uLnTx/>
                <a:uFillTx/>
              </a:rPr>
              <a:t>1 a Int</a:t>
            </a:r>
            <a:endParaRPr lang="en-US" altLang="zh-CN" sz="1800" noProof="0" dirty="0">
              <a:ln>
                <a:noFill/>
              </a:ln>
              <a:solidFill>
                <a:srgbClr val="C00000"/>
              </a:solidFill>
              <a:effectLst/>
              <a:uLnTx/>
              <a:uFillTx/>
            </a:endParaRPr>
          </a:p>
          <a:p>
            <a:r>
              <a:rPr lang="en-US" altLang="zh-CN" sz="1800" noProof="0" dirty="0">
                <a:ln>
                  <a:noFill/>
                </a:ln>
                <a:solidFill>
                  <a:srgbClr val="C00000"/>
                </a:solidFill>
                <a:effectLst/>
                <a:uLnTx/>
                <a:uFillTx/>
              </a:rPr>
              <a:t>1 foo IntFunc</a:t>
            </a:r>
            <a:endParaRPr lang="en-US" altLang="zh-CN" sz="1800" noProof="0" dirty="0">
              <a:ln>
                <a:noFill/>
              </a:ln>
              <a:solidFill>
                <a:srgbClr val="C00000"/>
              </a:solidFill>
              <a:effectLst/>
              <a:uLnTx/>
              <a:uFillTx/>
            </a:endParaRPr>
          </a:p>
          <a:p>
            <a:r>
              <a:rPr lang="en-US" altLang="zh-CN" sz="1800" noProof="0" dirty="0">
                <a:ln>
                  <a:noFill/>
                </a:ln>
                <a:solidFill>
                  <a:srgbClr val="C00000"/>
                </a:solidFill>
                <a:effectLst/>
                <a:uLnTx/>
                <a:uFillTx/>
              </a:rPr>
              <a:t>3 a Int</a:t>
            </a:r>
            <a:endParaRPr lang="en-US" altLang="zh-CN" sz="1800" noProof="0" dirty="0">
              <a:ln>
                <a:noFill/>
              </a:ln>
              <a:solidFill>
                <a:srgbClr val="C00000"/>
              </a:solidFill>
              <a:effectLst/>
              <a:uLnTx/>
              <a:uFillTx/>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错误处理</a:t>
            </a:r>
            <a:endParaRPr lang="zh-CN" altLang="en-US" dirty="0"/>
          </a:p>
        </p:txBody>
      </p:sp>
      <p:graphicFrame>
        <p:nvGraphicFramePr>
          <p:cNvPr id="3" name="表格 2"/>
          <p:cNvGraphicFramePr/>
          <p:nvPr>
            <p:custDataLst>
              <p:tags r:id="rId1"/>
            </p:custDataLst>
          </p:nvPr>
        </p:nvGraphicFramePr>
        <p:xfrm>
          <a:off x="1259205" y="692785"/>
          <a:ext cx="6298565" cy="5473065"/>
        </p:xfrm>
        <a:graphic>
          <a:graphicData uri="http://schemas.openxmlformats.org/drawingml/2006/table">
            <a:tbl>
              <a:tblPr firstRow="1" bandRow="1">
                <a:tableStyleId>{5C22544A-7EE6-4342-B048-85BDC9FD1C3A}</a:tableStyleId>
              </a:tblPr>
              <a:tblGrid>
                <a:gridCol w="1036320"/>
                <a:gridCol w="396240"/>
                <a:gridCol w="2113915"/>
                <a:gridCol w="2752090"/>
              </a:tblGrid>
              <a:tr h="359410">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错误类型</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a:t>
                      </a:r>
                      <a:endParaRPr lang="zh-CN" sz="800" b="1">
                        <a:solidFill>
                          <a:srgbClr val="333333"/>
                        </a:solidFill>
                        <a:latin typeface="Arial" panose="020B0604020202020204" pitchFamily="34" charset="0"/>
                        <a:ea typeface="宋体" panose="02010600030101010101" pitchFamily="2" charset="-122"/>
                      </a:endParaRPr>
                    </a:p>
                    <a:p>
                      <a:pPr indent="0" algn="ctr">
                        <a:buNone/>
                      </a:pPr>
                      <a:r>
                        <a:rPr lang="zh-CN" sz="800" b="1">
                          <a:solidFill>
                            <a:srgbClr val="333333"/>
                          </a:solidFill>
                          <a:latin typeface="Arial" panose="020B0604020202020204" pitchFamily="34" charset="0"/>
                          <a:ea typeface="宋体" panose="02010600030101010101" pitchFamily="2" charset="-122"/>
                        </a:rPr>
                        <a:t>类别码</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解释</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对应文法及出错符号</a:t>
                      </a:r>
                      <a:r>
                        <a:rPr lang="en-US" sz="800" b="1">
                          <a:solidFill>
                            <a:srgbClr val="333333"/>
                          </a:solidFill>
                          <a:latin typeface="Cambria" panose="02040503050406030204" charset="-122"/>
                        </a:rPr>
                        <a:t>(…</a:t>
                      </a:r>
                      <a:r>
                        <a:rPr lang="en-US" sz="800" b="1">
                          <a:solidFill>
                            <a:srgbClr val="333333"/>
                          </a:solidFill>
                          <a:latin typeface="宋体" panose="02010600030101010101" pitchFamily="2" charset="-122"/>
                        </a:rPr>
                        <a:t>省略该条规则后续部分</a:t>
                      </a:r>
                      <a:endParaRPr lang="en-US" altLang="en-US" sz="800" b="1">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非法符号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a</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sz="800">
                          <a:solidFill>
                            <a:srgbClr val="333333"/>
                          </a:solidFill>
                        </a:rPr>
                        <a:t>出现了 '&amp;' 和 '|' 这两个符号，应该将其当做 '&amp;&amp;' 与 '||' 进行处理，报错行号为 '&amp;' 或 '|' 所在的行号。</a:t>
                      </a:r>
                      <a:endParaRPr sz="800">
                        <a:solidFill>
                          <a:srgbClr val="333333"/>
                        </a:solidFill>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LAndExp → LAndExp '&amp;&amp;' EqExp</a:t>
                      </a:r>
                      <a:endParaRPr lang="en-US" sz="800" b="0">
                        <a:solidFill>
                          <a:srgbClr val="333333"/>
                        </a:solidFill>
                        <a:latin typeface="Cambria" panose="02040503050406030204" charset="-122"/>
                      </a:endParaRPr>
                    </a:p>
                    <a:p>
                      <a:pPr indent="0">
                        <a:buNone/>
                      </a:pPr>
                      <a:r>
                        <a:rPr lang="en-US" sz="800" b="0">
                          <a:solidFill>
                            <a:srgbClr val="333333"/>
                          </a:solidFill>
                          <a:latin typeface="Cambria" panose="02040503050406030204" charset="-122"/>
                        </a:rPr>
                        <a:t>LOrExp → LOrExp '||' LAndExp</a:t>
                      </a:r>
                      <a:endParaRPr 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78815">
                <a:tc>
                  <a:txBody>
                    <a:bodyPr/>
                    <a:lstStyle/>
                    <a:p>
                      <a:pPr indent="0">
                        <a:buNone/>
                      </a:pPr>
                      <a:r>
                        <a:rPr lang="zh-CN" sz="800" b="0">
                          <a:solidFill>
                            <a:srgbClr val="333333"/>
                          </a:solidFill>
                          <a:latin typeface="Arial" panose="020B0604020202020204" pitchFamily="34" charset="0"/>
                          <a:ea typeface="宋体" panose="02010600030101010101" pitchFamily="2" charset="-122"/>
                        </a:rPr>
                        <a:t>名字重定义</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b</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函数名或者变量名在</a:t>
                      </a:r>
                      <a:r>
                        <a:rPr lang="en-US" sz="800" b="1">
                          <a:solidFill>
                            <a:srgbClr val="333333"/>
                          </a:solidFill>
                          <a:latin typeface="宋体" panose="02010600030101010101" pitchFamily="2" charset="-122"/>
                        </a:rPr>
                        <a:t>当前作用域</a:t>
                      </a:r>
                      <a:r>
                        <a:rPr lang="en-US" sz="800" b="0">
                          <a:solidFill>
                            <a:srgbClr val="333333"/>
                          </a:solidFill>
                          <a:latin typeface="宋体" panose="02010600030101010101" pitchFamily="2" charset="-122"/>
                        </a:rPr>
                        <a:t>下重复定义。注意，变量一定是同一级作用域下才会判定出错，不同级作用域下，内层会覆盖外层定义。报错行号为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&lt;ConstDef&gt;→&lt;Ident&gt; …    </a:t>
                      </a:r>
                      <a:endParaRPr lang="en-US" sz="800" b="0">
                        <a:solidFill>
                          <a:srgbClr val="333333"/>
                        </a:solidFill>
                        <a:latin typeface="Cambria" panose="02040503050406030204" charset="-122"/>
                      </a:endParaRPr>
                    </a:p>
                    <a:p>
                      <a:pPr indent="0">
                        <a:buNone/>
                      </a:pPr>
                      <a:r>
                        <a:rPr lang="en-US" sz="800" b="0">
                          <a:solidFill>
                            <a:srgbClr val="333333"/>
                          </a:solidFill>
                          <a:latin typeface="Cambria" panose="02040503050406030204" charset="-122"/>
                        </a:rPr>
                        <a:t>&lt;VarDef&gt;→&lt;Ident&gt; …|&lt;Ident&gt; …            &lt;FuncDef&gt;→&lt;FuncType&gt;&lt;Ident&gt; … &lt;FuncFParam&gt; → &lt;BType&gt; &lt;Ident&gt;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未定义的名字</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c</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使用了未定义的标识符报错行号为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&lt;LVal&gt;→&lt;Ident&gt; …</a:t>
                      </a:r>
                      <a:endParaRPr lang="en-US" sz="800" b="0">
                        <a:solidFill>
                          <a:srgbClr val="333333"/>
                        </a:solidFill>
                        <a:latin typeface="Cambria" panose="02040503050406030204" charset="-122"/>
                      </a:endParaRPr>
                    </a:p>
                    <a:p>
                      <a:pPr indent="0">
                        <a:buNone/>
                      </a:pPr>
                      <a:r>
                        <a:rPr lang="en-US" sz="800" b="0">
                          <a:solidFill>
                            <a:srgbClr val="333333"/>
                          </a:solidFill>
                          <a:latin typeface="Cambria" panose="02040503050406030204" charset="-122"/>
                        </a:rPr>
                        <a:t>&lt;UnaryExp&gt;→&lt;Ident&gt;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函数参数个数不匹配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d</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函数调用语句中，参数个数与函数定义中的参数个数不匹配。报错行号为函数调用语句的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7835">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函数参数类型不匹配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e</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函数调用语句中，参数类型与函数定义中对应位置的参数类型不匹配。报错行号为函数调用语句的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无返回值的函数存在不匹配的</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f</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‘return’</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&lt;Stmt&gt;→‘return’ {‘[’Exp’]’}‘;’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有返回值的函数缺少</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g</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只需要考虑函数末尾是否存在</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r>
                        <a:rPr lang="en-US" sz="800" b="1">
                          <a:solidFill>
                            <a:srgbClr val="333333"/>
                          </a:solidFill>
                          <a:latin typeface="宋体" panose="02010600030101010101" pitchFamily="2" charset="-122"/>
                        </a:rPr>
                        <a:t>无需考虑数据流</a:t>
                      </a:r>
                      <a:r>
                        <a:rPr lang="en-US" sz="800" b="0">
                          <a:solidFill>
                            <a:srgbClr val="333333"/>
                          </a:solidFill>
                          <a:latin typeface="宋体" panose="02010600030101010101" pitchFamily="2" charset="-122"/>
                        </a:rPr>
                        <a:t>。报错行号为函数</a:t>
                      </a:r>
                      <a:r>
                        <a:rPr lang="en-US" sz="800" b="1">
                          <a:solidFill>
                            <a:srgbClr val="333333"/>
                          </a:solidFill>
                          <a:latin typeface="宋体" panose="02010600030101010101" pitchFamily="2" charset="-122"/>
                        </a:rPr>
                        <a:t>结尾的</a:t>
                      </a:r>
                      <a:r>
                        <a:rPr lang="en-US" sz="800" b="1">
                          <a:solidFill>
                            <a:srgbClr val="333333"/>
                          </a:solidFill>
                          <a:latin typeface="Cambria" panose="02040503050406030204" charset="-122"/>
                        </a:rPr>
                        <a: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FuncDef → FuncType Ident ‘(’ [FuncFParams] ‘)’ Block</a:t>
                      </a:r>
                      <a:endParaRPr lang="en-US" sz="800" b="0">
                        <a:solidFill>
                          <a:srgbClr val="333333"/>
                        </a:solidFill>
                        <a:latin typeface="Cambria" panose="02040503050406030204" charset="-122"/>
                      </a:endParaRPr>
                    </a:p>
                    <a:p>
                      <a:pPr indent="0">
                        <a:buNone/>
                      </a:pPr>
                      <a:r>
                        <a:rPr lang="en-US" sz="800" b="0">
                          <a:solidFill>
                            <a:srgbClr val="333333"/>
                          </a:solidFill>
                          <a:latin typeface="Cambria" panose="02040503050406030204" charset="-122"/>
                        </a:rPr>
                        <a:t>MainFuncDef → 'int' 'main' '(' ')' Block</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不能改变常量的值</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h</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为常量时，不能对其修改。报错行号为</a:t>
                      </a:r>
                      <a:r>
                        <a:rPr lang="en-US" sz="800" b="1">
                          <a:solidFill>
                            <a:srgbClr val="333333"/>
                          </a:solidFill>
                          <a:latin typeface="Cambria" panose="02040503050406030204" charset="-122"/>
                        </a:rPr>
                        <a:t>&lt;LVal&gt;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&lt;Stmt&gt;→&lt;LVal&gt;‘=’ &lt;Exp&gt;‘;’|&lt;LVal&gt;‘=’ ‘getint’ ‘(’ ‘)’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缺少分号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i</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报错行号为分号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&lt;Stmt&gt;,&lt;ConstDecl&gt;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&lt;VarDecl&gt;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缺少右小括号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j</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报错行号为右小括号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a:t>
                      </a:r>
                      <a:r>
                        <a:rPr lang="en-US" sz="800" b="0">
                          <a:solidFill>
                            <a:srgbClr val="333333"/>
                          </a:solidFill>
                          <a:latin typeface="Cambria" panose="02040503050406030204" charset="-122"/>
                        </a:rPr>
                        <a:t>(&lt;UnaryExp&gt;)</a:t>
                      </a:r>
                      <a:r>
                        <a:rPr lang="en-US" sz="800" b="0">
                          <a:solidFill>
                            <a:srgbClr val="333333"/>
                          </a:solidFill>
                          <a:latin typeface="宋体" panose="02010600030101010101" pitchFamily="2" charset="-122"/>
                        </a:rPr>
                        <a:t>、函数定义</a:t>
                      </a:r>
                      <a:r>
                        <a:rPr lang="en-US" sz="800" b="0">
                          <a:solidFill>
                            <a:srgbClr val="333333"/>
                          </a:solidFill>
                          <a:latin typeface="Cambria" panose="02040503050406030204" charset="-122"/>
                        </a:rPr>
                        <a:t>(&lt;FuncDef&gt;)</a:t>
                      </a:r>
                      <a:r>
                        <a:rPr lang="zh-CN" altLang="en-US" sz="800" b="0">
                          <a:solidFill>
                            <a:srgbClr val="333333"/>
                          </a:solidFill>
                          <a:latin typeface="Cambria" panose="02040503050406030204" charset="-122"/>
                        </a:rPr>
                        <a:t>、基础表达式</a:t>
                      </a:r>
                      <a:r>
                        <a:rPr lang="en-US" altLang="zh-CN" sz="800" b="0">
                          <a:solidFill>
                            <a:srgbClr val="333333"/>
                          </a:solidFill>
                          <a:latin typeface="Cambria" panose="02040503050406030204" charset="-122"/>
                        </a:rPr>
                        <a:t>(&lt;PrimaryExp&gt;)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&lt;Stmt&gt;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227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缺少右中括号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k</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报错行号为右中括号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数组定义</a:t>
                      </a:r>
                      <a:r>
                        <a:rPr lang="en-US" sz="800" b="0">
                          <a:solidFill>
                            <a:srgbClr val="333333"/>
                          </a:solidFill>
                          <a:latin typeface="Cambria" panose="02040503050406030204" charset="-122"/>
                        </a:rPr>
                        <a:t>(&lt;ConstDef&gt;,&lt;VarDef&gt;,&lt;FuncFParam&gt;)</a:t>
                      </a:r>
                      <a:r>
                        <a:rPr lang="en-US" sz="800" b="0">
                          <a:solidFill>
                            <a:srgbClr val="333333"/>
                          </a:solidFill>
                          <a:latin typeface="宋体" panose="02010600030101010101" pitchFamily="2" charset="-122"/>
                        </a:rPr>
                        <a:t>和使用</a:t>
                      </a: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67665">
                <a:tc>
                  <a:txBody>
                    <a:bodyPr/>
                    <a:lstStyle/>
                    <a:p>
                      <a:pPr indent="0">
                        <a:buNone/>
                      </a:pPr>
                      <a:r>
                        <a:rPr lang="en-US" sz="800" b="0">
                          <a:solidFill>
                            <a:srgbClr val="333333"/>
                          </a:solidFill>
                          <a:latin typeface="Cambria" panose="02040503050406030204" charset="-122"/>
                        </a:rPr>
                        <a:t>printf</a:t>
                      </a:r>
                      <a:r>
                        <a:rPr lang="en-US" sz="800" b="0">
                          <a:solidFill>
                            <a:srgbClr val="333333"/>
                          </a:solidFill>
                          <a:latin typeface="宋体" panose="02010600030101010101" pitchFamily="2" charset="-122"/>
                        </a:rPr>
                        <a:t>中格式字符与表达式个数不匹配</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l</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‘printf’</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Stmt →‘printf’‘(’StringConst{,Exp}’)’‘;’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在非循环块中使用</a:t>
                      </a:r>
                      <a:r>
                        <a:rPr lang="en-US" sz="800" b="0">
                          <a:solidFill>
                            <a:srgbClr val="333333"/>
                          </a:solidFill>
                          <a:latin typeface="Cambria" panose="02040503050406030204" charset="-122"/>
                        </a:rPr>
                        <a:t>break</a:t>
                      </a:r>
                      <a:r>
                        <a:rPr lang="en-US" sz="800" b="0">
                          <a:solidFill>
                            <a:srgbClr val="333333"/>
                          </a:solidFill>
                          <a:latin typeface="宋体" panose="02010600030101010101" pitchFamily="2" charset="-122"/>
                        </a:rPr>
                        <a:t>和</a:t>
                      </a:r>
                      <a:r>
                        <a:rPr lang="en-US" sz="800" b="0">
                          <a:solidFill>
                            <a:srgbClr val="333333"/>
                          </a:solidFill>
                          <a:latin typeface="Cambria" panose="02040503050406030204" charset="-122"/>
                        </a:rPr>
                        <a:t>continue</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m</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‘break’</a:t>
                      </a:r>
                      <a:r>
                        <a:rPr lang="en-US" sz="800" b="1">
                          <a:solidFill>
                            <a:srgbClr val="333333"/>
                          </a:solidFill>
                          <a:latin typeface="宋体" panose="02010600030101010101" pitchFamily="2" charset="-122"/>
                        </a:rPr>
                        <a:t>与</a:t>
                      </a:r>
                      <a:r>
                        <a:rPr lang="en-US" sz="800" b="1">
                          <a:solidFill>
                            <a:srgbClr val="333333"/>
                          </a:solidFill>
                          <a:latin typeface="Cambria" panose="02040503050406030204" charset="-122"/>
                        </a:rPr>
                        <a:t>’continue’</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&lt;Stmt&gt;→‘break’‘;’|‘continue’‘;’</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endParaRPr lang="zh-CN" altLang="en-US" dirty="0"/>
          </a:p>
        </p:txBody>
      </p:sp>
      <p:sp>
        <p:nvSpPr>
          <p:cNvPr id="32771" name="内容占位符 2"/>
          <p:cNvSpPr>
            <a:spLocks noGrp="1"/>
          </p:cNvSpPr>
          <p:nvPr>
            <p:ph idx="1"/>
          </p:nvPr>
        </p:nvSpPr>
        <p:spPr>
          <a:xfrm>
            <a:off x="1182688" y="2017712"/>
            <a:ext cx="7793036" cy="4435623"/>
          </a:xfrm>
        </p:spPr>
        <p:txBody>
          <a:bodyPr vert="horz" wrap="square" lIns="91440" tIns="45720" rIns="91440" bIns="45720" anchor="t" anchorCtr="0"/>
          <a:lstStyle/>
          <a:p>
            <a:r>
              <a:rPr lang="zh-CN" altLang="en-US" dirty="0"/>
              <a:t>考核目标代码的运行结果</a:t>
            </a:r>
            <a:endParaRPr lang="en-US" altLang="zh-CN" dirty="0"/>
          </a:p>
          <a:p>
            <a:pPr lvl="1"/>
            <a:r>
              <a:rPr lang="en-US" altLang="zh-CN" dirty="0"/>
              <a:t>PCODE</a:t>
            </a:r>
            <a:r>
              <a:rPr lang="zh-CN" altLang="en-US" dirty="0"/>
              <a:t>：在</a:t>
            </a:r>
            <a:r>
              <a:rPr lang="zh-CN" altLang="en-US" dirty="0">
                <a:solidFill>
                  <a:srgbClr val="FF0000"/>
                </a:solidFill>
              </a:rPr>
              <a:t>解释执行程序</a:t>
            </a:r>
            <a:r>
              <a:rPr lang="zh-CN" altLang="en-US" dirty="0"/>
              <a:t>上的运行结果</a:t>
            </a:r>
            <a:endParaRPr lang="en-US" altLang="zh-CN" dirty="0"/>
          </a:p>
          <a:p>
            <a:pPr lvl="1"/>
            <a:r>
              <a:rPr lang="en-US" altLang="zh-CN" dirty="0"/>
              <a:t>MIPS</a:t>
            </a:r>
            <a:r>
              <a:rPr lang="zh-CN" altLang="en-US" dirty="0"/>
              <a:t>：用</a:t>
            </a:r>
            <a:r>
              <a:rPr lang="en-US" altLang="zh-CN" dirty="0"/>
              <a:t>Mars</a:t>
            </a:r>
            <a:r>
              <a:rPr lang="zh-CN" altLang="en-US" dirty="0"/>
              <a:t>运行的结果</a:t>
            </a:r>
            <a:endParaRPr lang="en-US" altLang="zh-CN" dirty="0"/>
          </a:p>
          <a:p>
            <a:pPr lvl="1"/>
            <a:r>
              <a:rPr lang="en-US" altLang="zh-CN" dirty="0"/>
              <a:t>LLVM IR: </a:t>
            </a:r>
            <a:r>
              <a:rPr lang="zh-CN" altLang="en-US" dirty="0"/>
              <a:t>用</a:t>
            </a:r>
            <a:r>
              <a:rPr lang="en-US" altLang="zh-CN" dirty="0"/>
              <a:t>llc</a:t>
            </a:r>
            <a:r>
              <a:rPr lang="zh-CN" altLang="en-US" dirty="0"/>
              <a:t>工具运行的结果</a:t>
            </a:r>
            <a:endParaRPr lang="en-US" altLang="zh-CN" dirty="0"/>
          </a:p>
          <a:p>
            <a:r>
              <a:rPr lang="zh-CN" altLang="en-US" dirty="0"/>
              <a:t>分两次作业</a:t>
            </a:r>
            <a:endParaRPr lang="en-US" altLang="zh-CN" dirty="0"/>
          </a:p>
          <a:p>
            <a:pPr lvl="1"/>
            <a:r>
              <a:rPr lang="zh-CN" altLang="en-US" dirty="0"/>
              <a:t>先快速实现一个完整编译器</a:t>
            </a:r>
            <a:endParaRPr lang="en-US" altLang="zh-CN" dirty="0"/>
          </a:p>
          <a:p>
            <a:pPr lvl="1"/>
            <a:r>
              <a:rPr lang="zh-CN" altLang="en-US" dirty="0"/>
              <a:t>再处理扩展的语法成分</a:t>
            </a:r>
            <a:endParaRPr lang="en-US" altLang="zh-CN" dirty="0"/>
          </a:p>
          <a:p>
            <a:r>
              <a:rPr lang="zh-CN" altLang="en-US" dirty="0"/>
              <a:t>应始终具备错误处理能力</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b" anchorCtr="0"/>
          <a:lstStyle/>
          <a:p>
            <a:r>
              <a:rPr lang="zh-CN" altLang="en-US" dirty="0"/>
              <a:t>竞速排序</a:t>
            </a:r>
            <a:endParaRPr lang="zh-CN" altLang="en-US" dirty="0"/>
          </a:p>
        </p:txBody>
      </p:sp>
      <p:sp>
        <p:nvSpPr>
          <p:cNvPr id="33795" name="内容占位符 2"/>
          <p:cNvSpPr>
            <a:spLocks noGrp="1"/>
          </p:cNvSpPr>
          <p:nvPr>
            <p:ph idx="1"/>
          </p:nvPr>
        </p:nvSpPr>
        <p:spPr>
          <a:xfrm>
            <a:off x="1182688" y="2017713"/>
            <a:ext cx="7925816" cy="4114800"/>
          </a:xfrm>
        </p:spPr>
        <p:txBody>
          <a:bodyPr vert="horz" wrap="square" lIns="91440" tIns="45720" rIns="91440" bIns="45720" anchor="t" anchorCtr="0"/>
          <a:lstStyle/>
          <a:p>
            <a:r>
              <a:rPr lang="zh-CN" altLang="en-US" sz="2800" dirty="0"/>
              <a:t>运行结果正确</a:t>
            </a:r>
            <a:endParaRPr lang="en-US" altLang="zh-CN" sz="2800" dirty="0"/>
          </a:p>
          <a:p>
            <a:r>
              <a:rPr lang="zh-CN" altLang="en-US" sz="2800" dirty="0"/>
              <a:t>对每个文件计算</a:t>
            </a:r>
            <a:r>
              <a:rPr lang="en-US" altLang="zh-CN" sz="2800" dirty="0" err="1"/>
              <a:t>FinalCycle</a:t>
            </a:r>
            <a:r>
              <a:rPr lang="en-US" altLang="zh-CN" sz="2800" dirty="0"/>
              <a:t> = DIV*50+MULT*3 + JUMP/BRANCH * 3 + MEM * 4 + OTHER * 1</a:t>
            </a:r>
            <a:r>
              <a:rPr lang="zh-CN" altLang="en-US" sz="2800" dirty="0"/>
              <a:t>的值，在运行正确的前提下，</a:t>
            </a:r>
            <a:r>
              <a:rPr lang="en-US" altLang="zh-CN" sz="2800" dirty="0" err="1"/>
              <a:t>FinalCycle</a:t>
            </a:r>
            <a:r>
              <a:rPr lang="zh-CN" altLang="en-US" sz="2800" dirty="0"/>
              <a:t>越小排名越靠前</a:t>
            </a:r>
            <a:endParaRPr lang="en-US" altLang="zh-CN" sz="2800" dirty="0"/>
          </a:p>
          <a:p>
            <a:r>
              <a:rPr lang="zh-CN" altLang="en-US" sz="2800" dirty="0"/>
              <a:t>每个文件根据排名和</a:t>
            </a:r>
            <a:r>
              <a:rPr lang="en-US" altLang="zh-CN" sz="2800" dirty="0" err="1"/>
              <a:t>FinalCycle</a:t>
            </a:r>
            <a:r>
              <a:rPr lang="zh-CN" altLang="en-US" sz="2800" dirty="0"/>
              <a:t>的值给分</a:t>
            </a:r>
            <a:endParaRPr lang="en-US" altLang="zh-CN" sz="2800" dirty="0"/>
          </a:p>
          <a:p>
            <a:r>
              <a:rPr lang="zh-CN" altLang="en-US" sz="2800" dirty="0"/>
              <a:t>多个文件则对每个文件的得分加权求和</a:t>
            </a:r>
            <a:endParaRPr lang="en-US" altLang="zh-C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71550" y="836613"/>
            <a:ext cx="7793038" cy="839787"/>
          </a:xfrm>
        </p:spPr>
        <p:txBody>
          <a:bodyPr vert="horz" wrap="square" lIns="91440" tIns="45720" rIns="91440" bIns="45720" anchor="b" anchorCtr="0"/>
          <a:lstStyle/>
          <a:p>
            <a:pPr eaLnBrk="1" hangingPunct="1"/>
            <a:r>
              <a:rPr lang="zh-CN" altLang="en-US" dirty="0"/>
              <a:t>任务及考核说明</a:t>
            </a:r>
            <a:endParaRPr lang="zh-CN" altLang="en-US" dirty="0"/>
          </a:p>
        </p:txBody>
      </p:sp>
      <p:sp>
        <p:nvSpPr>
          <p:cNvPr id="36867" name="Rectangle 3"/>
          <p:cNvSpPr>
            <a:spLocks noGrp="1"/>
          </p:cNvSpPr>
          <p:nvPr>
            <p:ph idx="1"/>
          </p:nvPr>
        </p:nvSpPr>
        <p:spPr>
          <a:xfrm>
            <a:off x="1116013" y="1700213"/>
            <a:ext cx="7853362" cy="4840287"/>
          </a:xfrm>
        </p:spPr>
        <p:txBody>
          <a:bodyPr vert="horz" wrap="square" lIns="91440" tIns="45720" rIns="91440" bIns="45720" anchor="t" anchorCtr="0"/>
          <a:lstStyle/>
          <a:p>
            <a:pPr eaLnBrk="1" hangingPunct="1">
              <a:lnSpc>
                <a:spcPct val="150000"/>
              </a:lnSpc>
            </a:pPr>
            <a:r>
              <a:rPr lang="zh-CN" altLang="en-US" sz="2200" dirty="0"/>
              <a:t>每次任务对应教学平台中一道作业，作业随理论课内容依次打开，若理论课时间发生变化，会相应微调，以作业上公布的时间范围为准</a:t>
            </a:r>
            <a:endParaRPr lang="en-US" altLang="zh-CN" sz="2200" dirty="0"/>
          </a:p>
          <a:p>
            <a:pPr eaLnBrk="1" hangingPunct="1">
              <a:lnSpc>
                <a:spcPct val="150000"/>
              </a:lnSpc>
            </a:pPr>
            <a:r>
              <a:rPr lang="zh-CN" altLang="en-US" sz="2200" dirty="0"/>
              <a:t>每次作业请严格按照输入输出的要求实现，以便准确评判</a:t>
            </a:r>
            <a:endParaRPr lang="en-US" altLang="zh-CN" sz="2200" dirty="0"/>
          </a:p>
          <a:p>
            <a:pPr eaLnBrk="1" hangingPunct="1">
              <a:lnSpc>
                <a:spcPct val="150000"/>
              </a:lnSpc>
            </a:pPr>
            <a:r>
              <a:rPr lang="zh-CN" altLang="en-US" sz="2200" dirty="0"/>
              <a:t>提交后自动评判，若有错误可修改后再次提交</a:t>
            </a:r>
            <a:endParaRPr lang="en-US" altLang="zh-CN" sz="2200" dirty="0"/>
          </a:p>
          <a:p>
            <a:pPr eaLnBrk="1" hangingPunct="1">
              <a:lnSpc>
                <a:spcPct val="150000"/>
              </a:lnSpc>
            </a:pPr>
            <a:r>
              <a:rPr lang="zh-CN" altLang="en-US" sz="2200" dirty="0"/>
              <a:t>作业关闭前可多次提交，以</a:t>
            </a:r>
            <a:r>
              <a:rPr lang="zh-CN" altLang="en-US" sz="2200" dirty="0">
                <a:solidFill>
                  <a:srgbClr val="FF0000"/>
                </a:solidFill>
              </a:rPr>
              <a:t>最后一次结果</a:t>
            </a:r>
            <a:r>
              <a:rPr lang="zh-CN" altLang="en-US" sz="2200" dirty="0"/>
              <a:t>为准</a:t>
            </a:r>
            <a:endParaRPr lang="en-US" altLang="zh-CN" sz="2200" dirty="0"/>
          </a:p>
          <a:p>
            <a:pPr eaLnBrk="1" hangingPunct="1">
              <a:lnSpc>
                <a:spcPct val="150000"/>
              </a:lnSpc>
            </a:pPr>
            <a:r>
              <a:rPr lang="zh-CN" altLang="en-US" sz="2200" dirty="0"/>
              <a:t>作业关闭后再提交会扣分，每晚交</a:t>
            </a:r>
            <a:r>
              <a:rPr lang="en-US" altLang="zh-CN" sz="2200" dirty="0"/>
              <a:t>24</a:t>
            </a:r>
            <a:r>
              <a:rPr lang="zh-CN" altLang="en-US" sz="2200" dirty="0"/>
              <a:t>小时，扣</a:t>
            </a:r>
            <a:r>
              <a:rPr lang="en-US" altLang="zh-CN" sz="2200" dirty="0"/>
              <a:t>10%</a:t>
            </a:r>
            <a:endParaRPr lang="en-US" altLang="zh-CN" sz="2200" dirty="0"/>
          </a:p>
          <a:p>
            <a:pPr eaLnBrk="1" hangingPunct="1">
              <a:lnSpc>
                <a:spcPct val="150000"/>
              </a:lnSpc>
            </a:pPr>
            <a:r>
              <a:rPr lang="zh-CN" altLang="en-US" sz="2200" dirty="0"/>
              <a:t>期中和期末上机考核内容包括现场修改程序、新的测试程序、回答问题等</a:t>
            </a: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9" name="标题 1"/>
          <p:cNvSpPr>
            <a:spLocks noGrp="1"/>
          </p:cNvSpPr>
          <p:nvPr>
            <p:ph type="title"/>
          </p:nvPr>
        </p:nvSpPr>
        <p:spPr>
          <a:xfrm>
            <a:off x="611188" y="12700"/>
            <a:ext cx="7793037" cy="841375"/>
          </a:xfrm>
        </p:spPr>
        <p:txBody>
          <a:bodyPr vert="horz" wrap="square" lIns="91440" tIns="45720" rIns="91440" bIns="45720" anchor="b" anchorCtr="0"/>
          <a:lstStyle/>
          <a:p>
            <a:r>
              <a:rPr lang="zh-CN" altLang="en-US" dirty="0"/>
              <a:t>任务及考核日程</a:t>
            </a:r>
            <a:endParaRPr lang="zh-CN" altLang="en-US" dirty="0"/>
          </a:p>
        </p:txBody>
      </p:sp>
      <p:graphicFrame>
        <p:nvGraphicFramePr>
          <p:cNvPr id="7" name="表格 6"/>
          <p:cNvGraphicFramePr/>
          <p:nvPr>
            <p:custDataLst>
              <p:tags r:id="rId1"/>
            </p:custDataLst>
          </p:nvPr>
        </p:nvGraphicFramePr>
        <p:xfrm>
          <a:off x="469265" y="854075"/>
          <a:ext cx="8205470" cy="5863421"/>
        </p:xfrm>
        <a:graphic>
          <a:graphicData uri="http://schemas.openxmlformats.org/drawingml/2006/table">
            <a:tbl>
              <a:tblPr/>
              <a:tblGrid>
                <a:gridCol w="1222415"/>
                <a:gridCol w="360040"/>
                <a:gridCol w="360040"/>
                <a:gridCol w="360040"/>
                <a:gridCol w="2539975"/>
                <a:gridCol w="2354580"/>
                <a:gridCol w="481965"/>
                <a:gridCol w="526415"/>
              </a:tblGrid>
              <a:tr h="264160">
                <a:tc>
                  <a:txBody>
                    <a:bodyPr/>
                    <a:lstStyle/>
                    <a:p>
                      <a:pPr indent="0" algn="ctr">
                        <a:buNone/>
                      </a:pPr>
                      <a:endParaRPr lang="en-US" altLang="en-US" sz="1200" b="1"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二</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三</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四</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五</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六</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日</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244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2</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(9.9)</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dirty="0">
                          <a:solidFill>
                            <a:srgbClr val="000000"/>
                          </a:solidFill>
                          <a:latin typeface="Arial" panose="020B0604020202020204" pitchFamily="34" charset="0"/>
                          <a:ea typeface="宋体" panose="02010600030101010101" pitchFamily="2" charset="-122"/>
                        </a:rPr>
                        <a:t>文法解读作业打开</a:t>
                      </a:r>
                      <a:endParaRPr lang="zh-CN" sz="1200" b="0" dirty="0">
                        <a:solidFill>
                          <a:srgbClr val="000000"/>
                        </a:solidFill>
                        <a:latin typeface="Arial" panose="020B0604020202020204" pitchFamily="34" charset="0"/>
                        <a:ea typeface="宋体" panose="02010600030101010101" pitchFamily="2" charset="-122"/>
                      </a:endParaRPr>
                    </a:p>
                    <a:p>
                      <a:pPr indent="0">
                        <a:buNone/>
                      </a:pPr>
                      <a:r>
                        <a:rPr lang="zh-CN" sz="1200" b="0" dirty="0">
                          <a:solidFill>
                            <a:srgbClr val="000000"/>
                          </a:solidFill>
                          <a:latin typeface="Arial" panose="020B0604020202020204" pitchFamily="34" charset="0"/>
                          <a:ea typeface="宋体" panose="02010600030101010101" pitchFamily="2" charset="-122"/>
                        </a:rPr>
                        <a:t>讲解实验内容</a:t>
                      </a:r>
                      <a:endParaRPr lang="zh-CN" altLang="en-US" sz="1200" b="0" dirty="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3</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(9.16)</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词法分析作业打开（设计、读源代码）</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4</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(9.23)</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语法分析作业打开</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文法解读作业关闭</a:t>
                      </a:r>
                      <a:endParaRPr lang="zh-CN" sz="1200" b="0">
                        <a:solidFill>
                          <a:srgbClr val="000000"/>
                        </a:solidFill>
                        <a:latin typeface="Arial" panose="020B0604020202020204" pitchFamily="34" charset="0"/>
                        <a:ea typeface="宋体" panose="02010600030101010101" pitchFamily="2" charset="-122"/>
                      </a:endParaRPr>
                    </a:p>
                    <a:p>
                      <a:pPr indent="0">
                        <a:buNone/>
                      </a:pPr>
                      <a:r>
                        <a:rPr lang="en-US" sz="1200" b="0">
                          <a:solidFill>
                            <a:srgbClr val="000000"/>
                          </a:solidFill>
                          <a:latin typeface="宋体" panose="02010600030101010101" pitchFamily="2" charset="-122"/>
                        </a:rPr>
                        <a:t>语法分析讲座</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5</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(9.30)</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词法分析作业关闭</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79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6</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(10.7)</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语义分析作业打开</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语义分析讲座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7</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(10.14)</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语法分析作业关闭</a:t>
                      </a:r>
                      <a:endParaRPr lang="zh-CN" sz="1200" b="0">
                        <a:solidFill>
                          <a:srgbClr val="000000"/>
                        </a:solidFill>
                        <a:latin typeface="Arial" panose="020B0604020202020204" pitchFamily="34" charset="0"/>
                        <a:ea typeface="宋体" panose="02010600030101010101" pitchFamily="2" charset="-122"/>
                      </a:endParaRPr>
                    </a:p>
                    <a:p>
                      <a:pPr indent="0">
                        <a:buNone/>
                      </a:pPr>
                      <a:r>
                        <a:rPr lang="en-US" sz="1200" b="1">
                          <a:solidFill>
                            <a:srgbClr val="FF0000"/>
                          </a:solidFill>
                          <a:latin typeface="宋体" panose="02010600030101010101" pitchFamily="2" charset="-122"/>
                        </a:rPr>
                        <a:t>模拟上机考核</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38544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8</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(10.21)</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200" b="0">
                          <a:solidFill>
                            <a:srgbClr val="000000"/>
                          </a:solidFill>
                          <a:latin typeface="Tahoma" panose="020B0604030504040204" charset="-122"/>
                        </a:rPr>
                        <a:t>代码生成第一二次作业打开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a:solidFill>
                            <a:srgbClr val="FF0000"/>
                          </a:solidFill>
                          <a:latin typeface="Arial" panose="020B0604020202020204" pitchFamily="34" charset="0"/>
                          <a:ea typeface="宋体" panose="02010600030101010101" pitchFamily="2" charset="-122"/>
                        </a:rPr>
                        <a:t>期中上机考核</a:t>
                      </a:r>
                      <a:r>
                        <a:rPr lang="en-US" sz="1200" b="1">
                          <a:solidFill>
                            <a:srgbClr val="FF0000"/>
                          </a:solidFill>
                          <a:latin typeface="宋体" panose="02010600030101010101" pitchFamily="2" charset="-122"/>
                        </a:rPr>
                        <a:t> </a:t>
                      </a:r>
                      <a:endParaRPr lang="en-US" altLang="en-US" sz="1200" b="1">
                        <a:solidFill>
                          <a:srgbClr val="FF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9</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(10.28)</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四元式，</a:t>
                      </a:r>
                      <a:r>
                        <a:rPr lang="en-US" sz="1200" b="0">
                          <a:solidFill>
                            <a:srgbClr val="000000"/>
                          </a:solidFill>
                          <a:latin typeface="宋体" panose="02010600030101010101" pitchFamily="2" charset="-122"/>
                        </a:rPr>
                        <a:t>LLVM</a:t>
                      </a:r>
                      <a:r>
                        <a:rPr lang="zh-CN" sz="1200" b="0">
                          <a:solidFill>
                            <a:srgbClr val="000000"/>
                          </a:solidFill>
                          <a:latin typeface="Arial" panose="020B0604020202020204" pitchFamily="34" charset="0"/>
                          <a:ea typeface="宋体" panose="02010600030101010101" pitchFamily="2" charset="-122"/>
                        </a:rPr>
                        <a:t>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244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10</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(11.4)</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200" b="0">
                          <a:solidFill>
                            <a:srgbClr val="000000"/>
                          </a:solidFill>
                          <a:latin typeface="Tahoma" panose="020B0604030504040204" charset="-122"/>
                        </a:rPr>
                        <a:t>竞速排序作业打开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chemeClr val="tx1"/>
                          </a:solidFill>
                          <a:latin typeface="Arial" panose="020B0604020202020204" pitchFamily="34" charset="0"/>
                          <a:ea typeface="宋体" panose="02010600030101010101" pitchFamily="2" charset="-122"/>
                        </a:rPr>
                        <a:t>语义分析作业关闭</a:t>
                      </a:r>
                      <a:endParaRPr lang="zh-CN" sz="1200" b="0">
                        <a:solidFill>
                          <a:schemeClr val="tx1"/>
                        </a:solidFill>
                        <a:latin typeface="Arial" panose="020B0604020202020204" pitchFamily="34" charset="0"/>
                        <a:ea typeface="宋体" panose="02010600030101010101" pitchFamily="2" charset="-122"/>
                      </a:endParaRPr>
                    </a:p>
                    <a:p>
                      <a:pPr indent="0">
                        <a:buNone/>
                      </a:pPr>
                      <a:r>
                        <a:rPr lang="en-US" sz="1200" b="0">
                          <a:solidFill>
                            <a:srgbClr val="000000"/>
                          </a:solidFill>
                          <a:latin typeface="宋体" panose="02010600030101010101" pitchFamily="2" charset="-122"/>
                        </a:rPr>
                        <a:t>PCODE，MIPS讲座</a:t>
                      </a:r>
                      <a:endParaRPr lang="en-US" altLang="en-US" sz="1200" b="0" i="1">
                        <a:solidFill>
                          <a:srgbClr val="7030A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11</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(11.11)</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代码优化讲座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12</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(11.18)</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79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13</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(11.25)</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代码生成第一次作业关闭</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14</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(12.2)</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15</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(12.9)</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474811">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16</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(12.16)</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dirty="0">
                          <a:solidFill>
                            <a:srgbClr val="000000"/>
                          </a:solidFill>
                          <a:latin typeface="Arial" panose="020B0604020202020204" pitchFamily="34" charset="0"/>
                          <a:ea typeface="宋体" panose="02010600030101010101" pitchFamily="2" charset="-122"/>
                        </a:rPr>
                        <a:t>代码生成第二次作业关闭；竞速排序作业关闭（及感想、文档、文章）</a:t>
                      </a:r>
                      <a:endParaRPr lang="zh-CN" altLang="en-US" sz="1200" b="0" dirty="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a:solidFill>
                            <a:srgbClr val="FF0000"/>
                          </a:solidFill>
                          <a:latin typeface="Arial" panose="020B0604020202020204" pitchFamily="34" charset="0"/>
                          <a:ea typeface="宋体" panose="02010600030101010101" pitchFamily="2" charset="-122"/>
                        </a:rPr>
                        <a:t>模拟上机考核</a:t>
                      </a:r>
                      <a:endParaRPr lang="zh-CN" altLang="en-US" sz="1200" b="1">
                        <a:solidFill>
                          <a:srgbClr val="FF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17</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(12.23)</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dirty="0">
                          <a:solidFill>
                            <a:srgbClr val="FF0000"/>
                          </a:solidFill>
                          <a:latin typeface="Arial" panose="020B0604020202020204" pitchFamily="34" charset="0"/>
                          <a:ea typeface="宋体" panose="02010600030101010101" pitchFamily="2" charset="-122"/>
                        </a:rPr>
                        <a:t>期末上机考核</a:t>
                      </a:r>
                      <a:endParaRPr lang="zh-CN" altLang="en-US" sz="1200" b="1" dirty="0">
                        <a:solidFill>
                          <a:srgbClr val="FF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b" anchorCtr="0"/>
          <a:lstStyle/>
          <a:p>
            <a:r>
              <a:rPr lang="zh-CN" altLang="en-US" dirty="0"/>
              <a:t>评测及开发环境</a:t>
            </a:r>
            <a:endParaRPr lang="zh-CN" altLang="en-US" dirty="0"/>
          </a:p>
        </p:txBody>
      </p:sp>
      <p:sp>
        <p:nvSpPr>
          <p:cNvPr id="41987" name="内容占位符 2"/>
          <p:cNvSpPr>
            <a:spLocks noGrp="1"/>
          </p:cNvSpPr>
          <p:nvPr>
            <p:ph idx="1"/>
          </p:nvPr>
        </p:nvSpPr>
        <p:spPr>
          <a:xfrm>
            <a:off x="1182688" y="2017713"/>
            <a:ext cx="7961312" cy="4579937"/>
          </a:xfrm>
        </p:spPr>
        <p:txBody>
          <a:bodyPr vert="horz" wrap="square" lIns="91440" tIns="45720" rIns="91440" bIns="45720" anchor="t" anchorCtr="0"/>
          <a:lstStyle/>
          <a:p>
            <a:r>
              <a:rPr lang="en-US" altLang="zh-CN" dirty="0"/>
              <a:t>Clang12.0.0</a:t>
            </a:r>
            <a:endParaRPr lang="en-US" altLang="zh-CN" dirty="0"/>
          </a:p>
          <a:p>
            <a:r>
              <a:rPr lang="en-US" altLang="zh-CN" dirty="0"/>
              <a:t>Java JDK 17</a:t>
            </a:r>
            <a:endParaRPr lang="en-US" altLang="zh-CN" dirty="0"/>
          </a:p>
          <a:p>
            <a:r>
              <a:rPr lang="en-US" altLang="zh-CN" dirty="0"/>
              <a:t>Mars </a:t>
            </a:r>
            <a:r>
              <a:rPr lang="en-US" dirty="0"/>
              <a:t>2024(</a:t>
            </a:r>
            <a:r>
              <a:rPr lang="zh-CN" altLang="en-US" dirty="0"/>
              <a:t>编译专用</a:t>
            </a:r>
            <a:r>
              <a:rPr lang="en-US" altLang="zh-CN" dirty="0"/>
              <a:t>)</a:t>
            </a:r>
            <a:endParaRPr lang="zh-CN" altLang="en-US" dirty="0"/>
          </a:p>
          <a:p>
            <a:r>
              <a:rPr lang="en-US" altLang="zh-CN" dirty="0" err="1"/>
              <a:t>Clion</a:t>
            </a:r>
            <a:r>
              <a:rPr lang="en-US" altLang="zh-CN" dirty="0"/>
              <a:t> 2019.3.6</a:t>
            </a:r>
            <a:endParaRPr lang="en-US" altLang="zh-CN" dirty="0"/>
          </a:p>
          <a:p>
            <a:r>
              <a:rPr lang="en-US" altLang="zh-CN" dirty="0"/>
              <a:t>Idea(</a:t>
            </a:r>
            <a:r>
              <a:rPr lang="zh-CN" altLang="en-US" dirty="0"/>
              <a:t>机房现有版本</a:t>
            </a:r>
            <a:r>
              <a:rPr lang="en-US" altLang="zh-CN" dirty="0"/>
              <a:t>)</a:t>
            </a:r>
            <a:endParaRPr lang="en-US" altLang="zh-CN" dirty="0"/>
          </a:p>
          <a:p>
            <a:r>
              <a:rPr lang="zh-CN" altLang="en-US" dirty="0"/>
              <a:t>可以使用</a:t>
            </a:r>
            <a:r>
              <a:rPr lang="en-US" altLang="zh-CN" dirty="0">
                <a:hlinkClick r:id="rId1"/>
              </a:rPr>
              <a:t>CMake</a:t>
            </a:r>
            <a:r>
              <a:rPr lang="zh-CN" altLang="en-US" dirty="0"/>
              <a:t>进行项目管理</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b" anchorCtr="0"/>
          <a:lstStyle/>
          <a:p>
            <a:r>
              <a:rPr lang="zh-CN" altLang="en-US" dirty="0"/>
              <a:t>上机安排</a:t>
            </a:r>
            <a:endParaRPr lang="zh-CN" altLang="en-US" dirty="0"/>
          </a:p>
        </p:txBody>
      </p:sp>
      <p:sp>
        <p:nvSpPr>
          <p:cNvPr id="44035" name="内容占位符 2"/>
          <p:cNvSpPr>
            <a:spLocks noGrp="1"/>
          </p:cNvSpPr>
          <p:nvPr>
            <p:ph idx="1"/>
          </p:nvPr>
        </p:nvSpPr>
        <p:spPr/>
        <p:txBody>
          <a:bodyPr vert="horz" wrap="square" lIns="91440" tIns="45720" rIns="91440" bIns="45720" anchor="t" anchorCtr="0"/>
          <a:lstStyle/>
          <a:p>
            <a:r>
              <a:rPr lang="zh-CN" altLang="en-US" sz="2400" dirty="0"/>
              <a:t>编译实验的上机时间：</a:t>
            </a:r>
            <a:endParaRPr lang="zh-CN" altLang="en-US" sz="2400" dirty="0"/>
          </a:p>
          <a:p>
            <a:pPr>
              <a:buNone/>
            </a:pPr>
            <a:r>
              <a:rPr lang="zh-CN" altLang="en-US" sz="2400" dirty="0"/>
              <a:t>   </a:t>
            </a:r>
            <a:r>
              <a:rPr lang="en-US" altLang="zh-CN" sz="2400" dirty="0"/>
              <a:t>2-17</a:t>
            </a:r>
            <a:r>
              <a:rPr lang="zh-CN" altLang="en-US" sz="2400" dirty="0"/>
              <a:t>周，周五，</a:t>
            </a:r>
            <a:r>
              <a:rPr lang="en-US" altLang="zh-CN" sz="2400" dirty="0"/>
              <a:t>8-10</a:t>
            </a:r>
            <a:r>
              <a:rPr lang="zh-CN" altLang="en-US" sz="2400" dirty="0"/>
              <a:t>节（</a:t>
            </a:r>
            <a:r>
              <a:rPr lang="en-US" altLang="zh-CN" sz="2400" dirty="0"/>
              <a:t>15:50-18:15</a:t>
            </a:r>
            <a:r>
              <a:rPr lang="zh-CN" altLang="en-US" sz="2400" dirty="0"/>
              <a:t>）</a:t>
            </a:r>
            <a:endParaRPr lang="en-US" altLang="zh-CN" sz="2400" dirty="0"/>
          </a:p>
          <a:p>
            <a:pPr>
              <a:buNone/>
            </a:pPr>
            <a:r>
              <a:rPr lang="en-US" altLang="zh-CN" sz="2400" dirty="0"/>
              <a:t>	</a:t>
            </a:r>
            <a:r>
              <a:rPr lang="zh-CN" altLang="en-US" sz="2400" dirty="0"/>
              <a:t>新主楼</a:t>
            </a:r>
            <a:r>
              <a:rPr lang="en-US" altLang="zh-CN" sz="2400" dirty="0"/>
              <a:t>F327</a:t>
            </a:r>
            <a:r>
              <a:rPr lang="zh-CN" altLang="en-US" sz="2400" dirty="0"/>
              <a:t>、</a:t>
            </a:r>
            <a:r>
              <a:rPr lang="en-US" altLang="zh-CN" sz="2400" dirty="0"/>
              <a:t>F332</a:t>
            </a:r>
            <a:r>
              <a:rPr lang="zh-CN" altLang="en-US" sz="2400" dirty="0"/>
              <a:t>、</a:t>
            </a:r>
            <a:r>
              <a:rPr lang="en-US" altLang="zh-CN" sz="2400" dirty="0"/>
              <a:t>F333</a:t>
            </a:r>
            <a:r>
              <a:rPr lang="zh-CN" altLang="en-US" sz="2400" dirty="0"/>
              <a:t>、</a:t>
            </a:r>
            <a:r>
              <a:rPr lang="en-US" altLang="zh-CN" sz="2400" dirty="0"/>
              <a:t>F334</a:t>
            </a:r>
            <a:r>
              <a:rPr lang="zh-CN" altLang="en-US" sz="2400" dirty="0"/>
              <a:t>机房</a:t>
            </a:r>
            <a:endParaRPr lang="en-US" altLang="zh-CN" sz="2400" dirty="0"/>
          </a:p>
          <a:p>
            <a:pPr>
              <a:buNone/>
            </a:pPr>
            <a:r>
              <a:rPr lang="zh-CN" altLang="en-US" sz="2400" dirty="0"/>
              <a:t>    北区地下一层</a:t>
            </a:r>
            <a:r>
              <a:rPr lang="en-US" altLang="zh-CN" sz="2400" dirty="0"/>
              <a:t>B</a:t>
            </a:r>
            <a:r>
              <a:rPr lang="zh-CN" altLang="en-US" sz="2400" dirty="0"/>
              <a:t>区</a:t>
            </a:r>
            <a:r>
              <a:rPr lang="en-US" altLang="zh-CN" sz="2400" dirty="0"/>
              <a:t>1,3,4</a:t>
            </a:r>
            <a:r>
              <a:rPr lang="zh-CN" altLang="en-US" sz="2400" dirty="0"/>
              <a:t>号机房</a:t>
            </a:r>
            <a:endParaRPr lang="en-US" altLang="zh-CN" sz="2400" dirty="0"/>
          </a:p>
          <a:p>
            <a:r>
              <a:rPr lang="zh-CN" altLang="en-US" sz="2400" dirty="0"/>
              <a:t>上机时间可以到</a:t>
            </a:r>
            <a:r>
              <a:rPr lang="zh-CN" altLang="en-US" sz="2400" dirty="0">
                <a:solidFill>
                  <a:srgbClr val="C00000"/>
                </a:solidFill>
              </a:rPr>
              <a:t>机房</a:t>
            </a:r>
            <a:r>
              <a:rPr lang="zh-CN" altLang="en-US" sz="2400" dirty="0"/>
              <a:t>答疑，不需要答疑的同学可以自行上机完成作业</a:t>
            </a:r>
            <a:endParaRPr lang="en-US" altLang="zh-CN" sz="2400" dirty="0"/>
          </a:p>
          <a:p>
            <a:r>
              <a:rPr lang="zh-CN" altLang="en-US" sz="2400" dirty="0"/>
              <a:t>后续会在上机时间组织专题讲座</a:t>
            </a:r>
            <a:endParaRPr lang="zh-CN" altLang="en-US" sz="2400" dirty="0"/>
          </a:p>
          <a:p>
            <a:r>
              <a:rPr lang="zh-CN" altLang="en-US" sz="2400" dirty="0"/>
              <a:t> 第</a:t>
            </a:r>
            <a:r>
              <a:rPr lang="en-US" altLang="zh-CN" sz="2400" dirty="0"/>
              <a:t>8</a:t>
            </a:r>
            <a:r>
              <a:rPr lang="zh-CN" altLang="en-US" sz="2400" dirty="0"/>
              <a:t>周和第</a:t>
            </a:r>
            <a:r>
              <a:rPr lang="en-US" altLang="zh-CN" sz="2400" dirty="0"/>
              <a:t>17</a:t>
            </a:r>
            <a:r>
              <a:rPr lang="zh-CN" altLang="en-US" sz="2400" dirty="0"/>
              <a:t>周在上机时间分别进行期中考核和期末考核，届时需要同学们到机房上机考核，会提前安排用于熟悉环境的模拟考试，具体安排另行通知</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作业提交、课程信息获取</a:t>
            </a:r>
            <a:endParaRPr lang="zh-CN" altLang="en-US" dirty="0"/>
          </a:p>
        </p:txBody>
      </p:sp>
      <p:sp>
        <p:nvSpPr>
          <p:cNvPr id="45059" name="Rectangle 3"/>
          <p:cNvSpPr>
            <a:spLocks noGrp="1"/>
          </p:cNvSpPr>
          <p:nvPr>
            <p:ph idx="1"/>
          </p:nvPr>
        </p:nvSpPr>
        <p:spPr>
          <a:xfrm>
            <a:off x="1187450" y="1773238"/>
            <a:ext cx="7772400" cy="720725"/>
          </a:xfrm>
        </p:spPr>
        <p:txBody>
          <a:bodyPr vert="horz" wrap="square" lIns="91440" tIns="45720" rIns="91440" bIns="45720" anchor="t" anchorCtr="0"/>
          <a:lstStyle/>
          <a:p>
            <a:pPr eaLnBrk="1" hangingPunct="1"/>
            <a:r>
              <a:rPr lang="en-US" altLang="zh-CN" dirty="0">
                <a:latin typeface="+mn-ea"/>
                <a:ea typeface="+mn-ea"/>
              </a:rPr>
              <a:t>https://judge.buaa.edu.cn/</a:t>
            </a:r>
            <a:endParaRPr lang="en-US" altLang="zh-CN" dirty="0">
              <a:latin typeface="+mn-ea"/>
              <a:ea typeface="+mn-ea"/>
            </a:endParaRPr>
          </a:p>
          <a:p>
            <a:pPr eaLnBrk="1" hangingPunct="1"/>
            <a:r>
              <a:rPr lang="zh-CN" altLang="en-US" dirty="0"/>
              <a:t>帐号为学号，以前的密码</a:t>
            </a:r>
            <a:endParaRPr lang="en-US" altLang="zh-CN"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25894" y="3212976"/>
            <a:ext cx="6092212" cy="3124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b" anchorCtr="0"/>
          <a:lstStyle/>
          <a:p>
            <a:r>
              <a:rPr lang="zh-CN" altLang="en-US" dirty="0"/>
              <a:t>三次学习编译全过程</a:t>
            </a:r>
            <a:endParaRPr lang="zh-CN" altLang="en-US" dirty="0"/>
          </a:p>
        </p:txBody>
      </p:sp>
      <p:sp>
        <p:nvSpPr>
          <p:cNvPr id="9219" name="内容占位符 2"/>
          <p:cNvSpPr>
            <a:spLocks noGrp="1"/>
          </p:cNvSpPr>
          <p:nvPr>
            <p:ph idx="1"/>
          </p:nvPr>
        </p:nvSpPr>
        <p:spPr/>
        <p:txBody>
          <a:bodyPr vert="horz" wrap="square" lIns="91440" tIns="45720" rIns="91440" bIns="45720" anchor="t" anchorCtr="0"/>
          <a:lstStyle/>
          <a:p>
            <a:r>
              <a:rPr lang="zh-CN" altLang="en-US" dirty="0"/>
              <a:t>第一次：概述</a:t>
            </a:r>
            <a:endParaRPr lang="en-US" altLang="zh-CN" dirty="0"/>
          </a:p>
          <a:p>
            <a:pPr lvl="1"/>
            <a:r>
              <a:rPr lang="zh-CN" altLang="en-US" dirty="0"/>
              <a:t>大致了解编译的过程和编译程序的构造</a:t>
            </a:r>
            <a:endParaRPr lang="en-US" altLang="zh-CN" dirty="0"/>
          </a:p>
          <a:p>
            <a:r>
              <a:rPr lang="zh-CN" altLang="en-US" dirty="0"/>
              <a:t>第二次：第</a:t>
            </a:r>
            <a:r>
              <a:rPr lang="en-US" altLang="zh-CN" dirty="0"/>
              <a:t>3-10</a:t>
            </a:r>
            <a:r>
              <a:rPr lang="zh-CN" altLang="en-US" dirty="0"/>
              <a:t>，</a:t>
            </a:r>
            <a:r>
              <a:rPr lang="en-US" altLang="zh-CN" dirty="0"/>
              <a:t>14</a:t>
            </a:r>
            <a:r>
              <a:rPr lang="zh-CN" altLang="en-US" dirty="0"/>
              <a:t>，</a:t>
            </a:r>
            <a:r>
              <a:rPr lang="en-US" altLang="zh-CN" dirty="0"/>
              <a:t>15</a:t>
            </a:r>
            <a:r>
              <a:rPr lang="zh-CN" altLang="en-US" dirty="0"/>
              <a:t>章</a:t>
            </a:r>
            <a:endParaRPr lang="en-US" altLang="zh-CN" dirty="0"/>
          </a:p>
          <a:p>
            <a:pPr lvl="1"/>
            <a:r>
              <a:rPr lang="zh-CN" altLang="en-US" dirty="0"/>
              <a:t>详细学习各部分的原理和方法</a:t>
            </a:r>
            <a:endParaRPr lang="en-US" altLang="zh-CN" dirty="0"/>
          </a:p>
          <a:p>
            <a:r>
              <a:rPr lang="zh-CN" altLang="en-US" dirty="0"/>
              <a:t>第三次：实验</a:t>
            </a:r>
            <a:endParaRPr lang="en-US" altLang="zh-CN" dirty="0"/>
          </a:p>
          <a:p>
            <a:pPr lvl="1"/>
            <a:r>
              <a:rPr lang="zh-CN" altLang="en-US" dirty="0"/>
              <a:t>基于理论学习，逐步实现一个完整编译器</a:t>
            </a:r>
            <a:endParaRPr lang="en-US" altLang="zh-CN" dirty="0"/>
          </a:p>
          <a:p>
            <a:endParaRPr lang="en-US" altLang="zh-CN" dirty="0"/>
          </a:p>
          <a:p>
            <a:pPr lvl="1"/>
            <a:endParaRPr lang="zh-CN" altLang="en-US" dirty="0"/>
          </a:p>
        </p:txBody>
      </p:sp>
      <p:sp>
        <p:nvSpPr>
          <p:cNvPr id="4" name="下箭头 3"/>
          <p:cNvSpPr/>
          <p:nvPr/>
        </p:nvSpPr>
        <p:spPr bwMode="auto">
          <a:xfrm>
            <a:off x="8388424" y="2071678"/>
            <a:ext cx="612732" cy="4402148"/>
          </a:xfrm>
          <a:prstGeom prst="downArrow">
            <a:avLst>
              <a:gd name="adj1" fmla="val 50000"/>
              <a:gd name="adj2" fmla="val 36872"/>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深</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入</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应</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用</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巩</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固</a:t>
            </a:r>
            <a:endPar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500"/>
                                        <p:tgtEl>
                                          <p:spTgt spid="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up)">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endParaRPr lang="zh-CN" altLang="en-US" dirty="0"/>
          </a:p>
        </p:txBody>
      </p:sp>
      <p:sp>
        <p:nvSpPr>
          <p:cNvPr id="47107" name="内容占位符 2"/>
          <p:cNvSpPr>
            <a:spLocks noGrp="1"/>
          </p:cNvSpPr>
          <p:nvPr>
            <p:ph idx="1"/>
          </p:nvPr>
        </p:nvSpPr>
        <p:spPr>
          <a:xfrm>
            <a:off x="1182688" y="2017713"/>
            <a:ext cx="7853362" cy="4114800"/>
          </a:xfrm>
        </p:spPr>
        <p:txBody>
          <a:bodyPr vert="horz" wrap="square" lIns="91440" tIns="45720" rIns="91440" bIns="45720" anchor="t" anchorCtr="0"/>
          <a:lstStyle/>
          <a:p>
            <a:r>
              <a:rPr lang="zh-CN" altLang="en-US" sz="2400" dirty="0"/>
              <a:t>课程有关的材料请从实验平台中获取</a:t>
            </a:r>
            <a:endParaRPr lang="en-US" altLang="zh-CN" sz="2400" dirty="0"/>
          </a:p>
          <a:p>
            <a:pPr lvl="1"/>
            <a:r>
              <a:rPr lang="zh-CN" altLang="en-US" sz="2400" dirty="0"/>
              <a:t>文法说明文件</a:t>
            </a:r>
            <a:endParaRPr lang="en-US" altLang="zh-CN" sz="2400" dirty="0"/>
          </a:p>
          <a:p>
            <a:pPr lvl="1"/>
            <a:r>
              <a:rPr lang="zh-CN" altLang="en-US" sz="2400" dirty="0"/>
              <a:t>实验教程</a:t>
            </a:r>
            <a:endParaRPr lang="en-US" altLang="zh-CN" sz="2400" dirty="0"/>
          </a:p>
          <a:p>
            <a:pPr lvl="1"/>
            <a:r>
              <a:rPr lang="en-US" altLang="zh-CN" sz="2400" dirty="0"/>
              <a:t>….</a:t>
            </a:r>
            <a:endParaRPr lang="en-US" altLang="zh-CN" sz="2400" dirty="0"/>
          </a:p>
          <a:p>
            <a:r>
              <a:rPr lang="zh-CN" altLang="en-US" sz="2400" dirty="0"/>
              <a:t>所有实验作业都在实验平台发布、提交</a:t>
            </a:r>
            <a:endParaRPr lang="en-US" altLang="zh-CN" sz="2400" dirty="0"/>
          </a:p>
          <a:p>
            <a:r>
              <a:rPr lang="zh-CN" altLang="en-US" sz="2400" dirty="0"/>
              <a:t>需及时关注平台的公告、论坛</a:t>
            </a:r>
            <a:endParaRPr lang="en-US" altLang="zh-CN" sz="2400" dirty="0"/>
          </a:p>
          <a:p>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实验教程</a:t>
            </a:r>
            <a:endParaRPr lang="zh-CN" altLang="en-US" dirty="0"/>
          </a:p>
        </p:txBody>
      </p:sp>
      <p:sp>
        <p:nvSpPr>
          <p:cNvPr id="2" name="内容占位符 2"/>
          <p:cNvSpPr>
            <a:spLocks noGrp="1"/>
          </p:cNvSpPr>
          <p:nvPr>
            <p:ph idx="1"/>
            <p:custDataLst>
              <p:tags r:id="rId1"/>
            </p:custDataLst>
          </p:nvPr>
        </p:nvSpPr>
        <p:spPr>
          <a:xfrm>
            <a:off x="1183005" y="2018030"/>
            <a:ext cx="7853045" cy="4619625"/>
          </a:xfrm>
        </p:spPr>
        <p:txBody>
          <a:bodyPr vert="horz" wrap="square" lIns="91440" tIns="45720" rIns="91440" bIns="45720" anchor="t" anchorCtr="0"/>
          <a:lstStyle/>
          <a:p>
            <a:r>
              <a:rPr lang="zh-CN" altLang="en-US" sz="2400" dirty="0">
                <a:sym typeface="+mn-ea"/>
              </a:rPr>
              <a:t>介绍编译器开发完整流程</a:t>
            </a:r>
            <a:endParaRPr lang="zh-CN" altLang="en-US" sz="2400" dirty="0"/>
          </a:p>
          <a:p>
            <a:pPr lvl="1"/>
            <a:r>
              <a:rPr lang="zh-CN" altLang="en-US" sz="2400" dirty="0">
                <a:sym typeface="+mn-ea"/>
              </a:rPr>
              <a:t>前端部分：词法分析、语法分析、语义分析</a:t>
            </a:r>
            <a:endParaRPr lang="zh-CN" altLang="en-US" sz="2400" dirty="0"/>
          </a:p>
          <a:p>
            <a:pPr lvl="1"/>
            <a:r>
              <a:rPr lang="zh-CN" altLang="en-US" sz="2400" dirty="0">
                <a:sym typeface="+mn-ea"/>
              </a:rPr>
              <a:t>中间代码：</a:t>
            </a:r>
            <a:r>
              <a:rPr lang="en-US" altLang="zh-CN" sz="2400" dirty="0">
                <a:sym typeface="+mn-ea"/>
              </a:rPr>
              <a:t>LLVM</a:t>
            </a:r>
            <a:r>
              <a:rPr lang="zh-CN" altLang="en-US" sz="2400" dirty="0">
                <a:sym typeface="+mn-ea"/>
              </a:rPr>
              <a:t>、四元式、</a:t>
            </a:r>
            <a:r>
              <a:rPr lang="en-US" altLang="zh-CN" sz="2400" dirty="0">
                <a:sym typeface="+mn-ea"/>
              </a:rPr>
              <a:t>Pcode</a:t>
            </a:r>
            <a:endParaRPr lang="zh-CN" altLang="en-US" sz="2400" dirty="0"/>
          </a:p>
          <a:p>
            <a:pPr lvl="1"/>
            <a:r>
              <a:rPr lang="zh-CN" altLang="en-US" sz="2400" dirty="0">
                <a:sym typeface="+mn-ea"/>
              </a:rPr>
              <a:t>代码优化：寄存器分配、</a:t>
            </a:r>
            <a:r>
              <a:rPr lang="en-US" altLang="zh-CN" sz="2400" dirty="0">
                <a:sym typeface="+mn-ea"/>
              </a:rPr>
              <a:t>SSA……</a:t>
            </a:r>
            <a:endParaRPr lang="zh-CN" altLang="en-US" sz="2400" dirty="0"/>
          </a:p>
          <a:p>
            <a:pPr lvl="1"/>
            <a:r>
              <a:rPr lang="zh-CN" altLang="en-US" sz="2400" dirty="0">
                <a:sym typeface="+mn-ea"/>
              </a:rPr>
              <a:t>目标代码生成：</a:t>
            </a:r>
            <a:r>
              <a:rPr lang="en-US" altLang="zh-CN" sz="2400" dirty="0">
                <a:sym typeface="+mn-ea"/>
              </a:rPr>
              <a:t>MIPS</a:t>
            </a:r>
            <a:endParaRPr lang="en-US" altLang="zh-CN" sz="2400" dirty="0"/>
          </a:p>
          <a:p>
            <a:r>
              <a:rPr lang="zh-CN" altLang="en-US" sz="2400" dirty="0"/>
              <a:t>提供配套示例编译器</a:t>
            </a:r>
            <a:r>
              <a:rPr lang="en-US" altLang="zh-CN" sz="2400" dirty="0"/>
              <a:t> tolangc</a:t>
            </a:r>
            <a:endParaRPr lang="en-US" altLang="zh-CN" sz="2400" dirty="0"/>
          </a:p>
          <a:p>
            <a:r>
              <a:rPr lang="zh-CN" altLang="en-US" sz="2400" dirty="0"/>
              <a:t>旨在为编译器的架构设计和实现提供参考</a:t>
            </a:r>
            <a:endParaRPr lang="zh-CN" altLang="en-US" sz="2400" dirty="0"/>
          </a:p>
          <a:p>
            <a:pPr lvl="0"/>
            <a:r>
              <a:rPr lang="zh-CN" altLang="en-US" sz="2400" dirty="0"/>
              <a:t>教程位置：</a:t>
            </a:r>
            <a:endParaRPr lang="zh-CN" altLang="en-US" sz="2400" dirty="0"/>
          </a:p>
          <a:p>
            <a:pPr lvl="1"/>
            <a:r>
              <a:rPr lang="zh-CN" altLang="en-US" sz="2100" dirty="0"/>
              <a:t>希冀平台</a:t>
            </a:r>
            <a:r>
              <a:rPr lang="en-US" altLang="zh-CN" sz="2100" dirty="0"/>
              <a:t> - </a:t>
            </a:r>
            <a:r>
              <a:rPr lang="zh-CN" altLang="en-US" sz="2100" dirty="0"/>
              <a:t>在线教程</a:t>
            </a:r>
            <a:endParaRPr lang="zh-CN" altLang="en-US" sz="2100" dirty="0"/>
          </a:p>
          <a:p>
            <a:pPr lvl="1"/>
            <a:r>
              <a:rPr lang="zh-CN" altLang="en-US" sz="2100" dirty="0"/>
              <a:t>项目地址：https://github.com/wokron/tolangc</a:t>
            </a:r>
            <a:endParaRPr lang="zh-CN" altLang="en-US" sz="2100" dirty="0"/>
          </a:p>
          <a:p>
            <a:pPr lvl="1"/>
            <a:endParaRPr lang="zh-CN" alt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对大模型的使用要求</a:t>
            </a:r>
            <a:endParaRPr lang="zh-CN" altLang="en-US" dirty="0"/>
          </a:p>
        </p:txBody>
      </p:sp>
      <p:sp>
        <p:nvSpPr>
          <p:cNvPr id="2" name="内容占位符 1"/>
          <p:cNvSpPr>
            <a:spLocks noGrp="1"/>
          </p:cNvSpPr>
          <p:nvPr>
            <p:ph idx="1"/>
            <p:custDataLst>
              <p:tags r:id="rId1"/>
            </p:custDataLst>
          </p:nvPr>
        </p:nvSpPr>
        <p:spPr>
          <a:xfrm>
            <a:off x="896620" y="1978025"/>
            <a:ext cx="8047355" cy="4187279"/>
          </a:xfrm>
        </p:spPr>
        <p:txBody>
          <a:bodyPr/>
          <a:lstStyle/>
          <a:p>
            <a:r>
              <a:rPr lang="zh-CN" altLang="en-US" sz="2400" dirty="0">
                <a:solidFill>
                  <a:srgbClr val="FF0000"/>
                </a:solidFill>
              </a:rPr>
              <a:t>辅助</a:t>
            </a:r>
            <a:r>
              <a:rPr lang="zh-CN" altLang="en-US" sz="2400" dirty="0"/>
              <a:t>学习和理解理论知识</a:t>
            </a:r>
            <a:endParaRPr lang="zh-CN" altLang="en-US" sz="2400" dirty="0"/>
          </a:p>
          <a:p>
            <a:endParaRPr lang="zh-CN" altLang="en-US" sz="2400" dirty="0"/>
          </a:p>
          <a:p>
            <a:r>
              <a:rPr lang="zh-CN" altLang="en-US" sz="2400" dirty="0">
                <a:solidFill>
                  <a:srgbClr val="FF0000"/>
                </a:solidFill>
              </a:rPr>
              <a:t>辅助</a:t>
            </a:r>
            <a:r>
              <a:rPr lang="zh-CN" altLang="en-US" sz="2400" dirty="0"/>
              <a:t>编程和编译器开发</a:t>
            </a:r>
            <a:endParaRPr lang="zh-CN" altLang="en-US" sz="2400" dirty="0"/>
          </a:p>
          <a:p>
            <a:endParaRPr lang="zh-CN" altLang="en-US" sz="2400" dirty="0"/>
          </a:p>
          <a:p>
            <a:r>
              <a:rPr lang="zh-CN" altLang="en-US" sz="2400" dirty="0"/>
              <a:t>严禁使用</a:t>
            </a:r>
            <a:r>
              <a:rPr lang="en-US" altLang="zh-CN" sz="2400" dirty="0"/>
              <a:t>LLM</a:t>
            </a:r>
            <a:r>
              <a:rPr lang="zh-CN" altLang="en-US" sz="2400" dirty="0"/>
              <a:t>生成各种文档或文档的部分章节</a:t>
            </a:r>
            <a:r>
              <a:rPr lang="en-US" altLang="zh-CN" sz="2400" dirty="0"/>
              <a:t> </a:t>
            </a:r>
            <a:endParaRPr lang="en-US" altLang="zh-CN" sz="2400" dirty="0"/>
          </a:p>
          <a:p>
            <a:endParaRPr lang="en-US" altLang="zh-CN" sz="2400" dirty="0"/>
          </a:p>
        </p:txBody>
      </p:sp>
      <p:pic>
        <p:nvPicPr>
          <p:cNvPr id="9" name="图片 8" descr="绿色对勾"/>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870450" y="1807845"/>
            <a:ext cx="540000" cy="540000"/>
          </a:xfrm>
          <a:prstGeom prst="rect">
            <a:avLst/>
          </a:prstGeom>
        </p:spPr>
      </p:pic>
      <p:pic>
        <p:nvPicPr>
          <p:cNvPr id="10" name="图片 9" descr="绿色对勾"/>
          <p:cNvPicPr>
            <a:picLocks noChangeAspect="1"/>
          </p:cNvPicPr>
          <p:nvPr>
            <p:custDataLst>
              <p:tags r:id="rId5"/>
            </p:custDataLst>
          </p:nvPr>
        </p:nvPicPr>
        <p:blipFill>
          <a:blip r:embed="rId3">
            <a:extLst>
              <a:ext uri="{96DAC541-7B7A-43D3-8B79-37D633B846F1}">
                <asvg:svgBlip xmlns:asvg="http://schemas.microsoft.com/office/drawing/2016/SVG/main" r:embed="rId4"/>
              </a:ext>
            </a:extLst>
          </a:blip>
          <a:stretch>
            <a:fillRect/>
          </a:stretch>
        </p:blipFill>
        <p:spPr>
          <a:xfrm>
            <a:off x="4478020" y="2848610"/>
            <a:ext cx="540000" cy="540000"/>
          </a:xfrm>
          <a:prstGeom prst="rect">
            <a:avLst/>
          </a:prstGeom>
        </p:spPr>
      </p:pic>
      <p:pic>
        <p:nvPicPr>
          <p:cNvPr id="11" name="图片 10" descr="错误"/>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378700" y="3716655"/>
            <a:ext cx="540000" cy="540000"/>
          </a:xfrm>
          <a:prstGeom prst="rect">
            <a:avLst/>
          </a:prstGeom>
        </p:spPr>
      </p:pic>
      <p:sp>
        <p:nvSpPr>
          <p:cNvPr id="13" name="文本框 12"/>
          <p:cNvSpPr txBox="1"/>
          <p:nvPr>
            <p:custDataLst>
              <p:tags r:id="rId9"/>
            </p:custDataLst>
          </p:nvPr>
        </p:nvSpPr>
        <p:spPr>
          <a:xfrm>
            <a:off x="1259632" y="4792595"/>
            <a:ext cx="9279890" cy="669290"/>
          </a:xfrm>
          <a:prstGeom prst="rect">
            <a:avLst/>
          </a:prstGeom>
          <a:noFill/>
        </p:spPr>
        <p:txBody>
          <a:bodyPr wrap="square" rtlCol="0">
            <a:noAutofit/>
          </a:bodyPr>
          <a:lstStyle/>
          <a:p>
            <a:r>
              <a:rPr lang="zh-CN" altLang="en-US" sz="2400" dirty="0">
                <a:solidFill>
                  <a:srgbClr val="FF0000"/>
                </a:solidFill>
              </a:rPr>
              <a:t>具备完善判断机制，违反者可能被取消实验成绩！</a:t>
            </a:r>
            <a:endParaRPr lang="zh-CN" altLang="en-US" sz="24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查重要求</a:t>
            </a:r>
            <a:endParaRPr lang="zh-CN" altLang="en-US" dirty="0"/>
          </a:p>
        </p:txBody>
      </p:sp>
      <p:sp>
        <p:nvSpPr>
          <p:cNvPr id="2" name="内容占位符 1"/>
          <p:cNvSpPr>
            <a:spLocks noGrp="1"/>
          </p:cNvSpPr>
          <p:nvPr>
            <p:ph idx="1"/>
            <p:custDataLst>
              <p:tags r:id="rId1"/>
            </p:custDataLst>
          </p:nvPr>
        </p:nvSpPr>
        <p:spPr>
          <a:xfrm>
            <a:off x="823913" y="2017713"/>
            <a:ext cx="7772400" cy="4114800"/>
          </a:xfrm>
        </p:spPr>
        <p:txBody>
          <a:bodyPr>
            <a:noAutofit/>
          </a:bodyPr>
          <a:lstStyle/>
          <a:p>
            <a:r>
              <a:rPr lang="zh-CN" altLang="en-US" sz="2300" dirty="0"/>
              <a:t>出现项目代码整体相似度过高，或其他高度相似的情况的，视为代码相似。</a:t>
            </a:r>
            <a:endParaRPr lang="en-US" altLang="zh-CN" sz="2300" dirty="0"/>
          </a:p>
          <a:p>
            <a:pPr lvl="1"/>
            <a:r>
              <a:rPr lang="zh-CN" altLang="en-US" sz="2300" dirty="0"/>
              <a:t>抄袭者与被抄袭者同等处理</a:t>
            </a:r>
            <a:endParaRPr lang="zh-CN" altLang="en-US" sz="2300" dirty="0"/>
          </a:p>
          <a:p>
            <a:pPr lvl="1"/>
            <a:r>
              <a:rPr lang="zh-CN" altLang="en-US" sz="2300" dirty="0"/>
              <a:t>被查出代码相似的学生有权提出申诉</a:t>
            </a:r>
            <a:endParaRPr lang="en-US" altLang="zh-CN" sz="2300" dirty="0"/>
          </a:p>
          <a:p>
            <a:r>
              <a:rPr lang="zh-CN" altLang="en-US" sz="2300" dirty="0"/>
              <a:t>以任何非正当方式获取测试用例、直接输出结果的，均视为作弊行为。</a:t>
            </a:r>
            <a:endParaRPr lang="zh-CN" altLang="en-US" sz="2300" dirty="0"/>
          </a:p>
          <a:p>
            <a:r>
              <a:rPr lang="zh-CN" altLang="en-US" sz="2300" dirty="0"/>
              <a:t>编译技术课程组保留关于作弊行为的解释、调查和处置的权力。</a:t>
            </a:r>
            <a:endParaRPr lang="zh-CN" altLang="en-US" sz="23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交流与沟通</a:t>
            </a:r>
            <a:endParaRPr lang="zh-CN" altLang="en-US" dirty="0"/>
          </a:p>
        </p:txBody>
      </p:sp>
      <p:sp>
        <p:nvSpPr>
          <p:cNvPr id="48131" name="Rectangle 3"/>
          <p:cNvSpPr>
            <a:spLocks noGrp="1"/>
          </p:cNvSpPr>
          <p:nvPr>
            <p:ph idx="1"/>
          </p:nvPr>
        </p:nvSpPr>
        <p:spPr>
          <a:xfrm>
            <a:off x="1182688" y="2017713"/>
            <a:ext cx="7772400" cy="4364037"/>
          </a:xfrm>
        </p:spPr>
        <p:txBody>
          <a:bodyPr vert="horz" wrap="square" lIns="91440" tIns="45720" rIns="91440" bIns="45720" anchor="t" anchorCtr="0"/>
          <a:lstStyle/>
          <a:p>
            <a:pPr eaLnBrk="1" hangingPunct="1">
              <a:lnSpc>
                <a:spcPct val="90000"/>
              </a:lnSpc>
            </a:pPr>
            <a:r>
              <a:rPr lang="zh-CN" altLang="en-US" sz="2400" dirty="0"/>
              <a:t>现场答疑</a:t>
            </a:r>
            <a:endParaRPr lang="en-US" altLang="zh-CN" sz="2400" dirty="0"/>
          </a:p>
          <a:p>
            <a:pPr lvl="1" eaLnBrk="1" hangingPunct="1">
              <a:lnSpc>
                <a:spcPct val="90000"/>
              </a:lnSpc>
            </a:pPr>
            <a:r>
              <a:rPr lang="zh-CN" altLang="en-US" sz="2000" dirty="0"/>
              <a:t>每次上机时间（新主楼</a:t>
            </a:r>
            <a:r>
              <a:rPr lang="en-US" altLang="zh-CN" sz="2000" dirty="0"/>
              <a:t>F332</a:t>
            </a:r>
            <a:r>
              <a:rPr lang="zh-CN" altLang="en-US" sz="2000" dirty="0"/>
              <a:t>机房，北区</a:t>
            </a:r>
            <a:r>
              <a:rPr lang="en-US" altLang="zh-CN" sz="2000" dirty="0"/>
              <a:t>1</a:t>
            </a:r>
            <a:r>
              <a:rPr lang="zh-CN" altLang="en-US" sz="2000" dirty="0"/>
              <a:t>号机房）</a:t>
            </a:r>
            <a:endParaRPr lang="en-US" altLang="zh-CN" sz="2000" dirty="0"/>
          </a:p>
          <a:p>
            <a:pPr eaLnBrk="1" hangingPunct="1">
              <a:lnSpc>
                <a:spcPct val="90000"/>
              </a:lnSpc>
            </a:pPr>
            <a:r>
              <a:rPr lang="zh-CN" altLang="en-US" sz="2400" dirty="0"/>
              <a:t>交流</a:t>
            </a:r>
            <a:endParaRPr lang="en-US" altLang="zh-CN" sz="2400" dirty="0"/>
          </a:p>
          <a:p>
            <a:pPr lvl="1" eaLnBrk="1" hangingPunct="1">
              <a:lnSpc>
                <a:spcPct val="90000"/>
              </a:lnSpc>
            </a:pPr>
            <a:r>
              <a:rPr lang="zh-CN" altLang="en-US" sz="2000" dirty="0"/>
              <a:t>组织专题分享、讨论</a:t>
            </a:r>
            <a:endParaRPr lang="en-US" altLang="zh-CN" sz="2000" dirty="0"/>
          </a:p>
          <a:p>
            <a:pPr lvl="1" eaLnBrk="1" hangingPunct="1">
              <a:lnSpc>
                <a:spcPct val="90000"/>
              </a:lnSpc>
            </a:pPr>
            <a:r>
              <a:rPr lang="zh-CN" altLang="en-US" sz="2000" dirty="0"/>
              <a:t>在论坛上发起话题在线讨论</a:t>
            </a:r>
            <a:endParaRPr lang="en-US" altLang="zh-CN" sz="2000" dirty="0"/>
          </a:p>
          <a:p>
            <a:pPr lvl="1" eaLnBrk="1" hangingPunct="1">
              <a:lnSpc>
                <a:spcPct val="90000"/>
              </a:lnSpc>
            </a:pPr>
            <a:r>
              <a:rPr lang="zh-CN" altLang="en-US" sz="2000" dirty="0"/>
              <a:t>汇总常见问题发布在论坛</a:t>
            </a:r>
            <a:endParaRPr lang="en-US" altLang="zh-CN" sz="2000" dirty="0"/>
          </a:p>
          <a:p>
            <a:pPr eaLnBrk="1" hangingPunct="1">
              <a:lnSpc>
                <a:spcPct val="90000"/>
              </a:lnSpc>
            </a:pPr>
            <a:r>
              <a:rPr lang="zh-CN" altLang="en-US" sz="2400" dirty="0"/>
              <a:t>联系方式</a:t>
            </a:r>
            <a:endParaRPr lang="zh-CN" altLang="en-US" sz="2400" dirty="0"/>
          </a:p>
          <a:p>
            <a:pPr eaLnBrk="1" hangingPunct="1">
              <a:lnSpc>
                <a:spcPct val="90000"/>
              </a:lnSpc>
              <a:buNone/>
            </a:pPr>
            <a:r>
              <a:rPr lang="zh-CN" altLang="en-US" sz="2800" dirty="0"/>
              <a:t>	</a:t>
            </a:r>
            <a:r>
              <a:rPr lang="en-US" altLang="zh-CN" sz="2800" dirty="0"/>
              <a:t> </a:t>
            </a:r>
            <a:r>
              <a:rPr lang="zh-CN" altLang="en-US" sz="2000" dirty="0"/>
              <a:t>杨海燕：</a:t>
            </a:r>
            <a:r>
              <a:rPr lang="en-US" altLang="zh-CN" sz="2000" dirty="0">
                <a:hlinkClick r:id="rId1"/>
              </a:rPr>
              <a:t>compiler_buaa@126.com</a:t>
            </a:r>
            <a:endParaRPr lang="en-US" altLang="zh-CN" sz="2000" dirty="0"/>
          </a:p>
          <a:p>
            <a:pPr eaLnBrk="1" hangingPunct="1">
              <a:lnSpc>
                <a:spcPct val="90000"/>
              </a:lnSpc>
              <a:buNone/>
            </a:pPr>
            <a:r>
              <a:rPr lang="en-US" altLang="zh-CN" sz="2000" dirty="0"/>
              <a:t>                  82317624 G908</a:t>
            </a:r>
            <a:endParaRPr lang="en-US" altLang="zh-CN" sz="2000" dirty="0"/>
          </a:p>
          <a:p>
            <a:pPr eaLnBrk="1" hangingPunct="1">
              <a:lnSpc>
                <a:spcPct val="90000"/>
              </a:lnSpc>
              <a:buNone/>
            </a:pPr>
            <a:r>
              <a:rPr lang="en-US" altLang="zh-CN" sz="2000" dirty="0"/>
              <a:t>      </a:t>
            </a:r>
            <a:r>
              <a:rPr lang="zh-CN" altLang="en-US" sz="2000" dirty="0"/>
              <a:t>史晓华：</a:t>
            </a:r>
            <a:r>
              <a:rPr lang="en-US" altLang="zh-CN" sz="2000" dirty="0"/>
              <a:t>xhshi@buaa.edu.cn </a:t>
            </a:r>
            <a:endParaRPr lang="en-US" altLang="zh-CN" sz="2000" dirty="0"/>
          </a:p>
          <a:p>
            <a:pPr eaLnBrk="1" hangingPunct="1">
              <a:lnSpc>
                <a:spcPct val="90000"/>
              </a:lnSpc>
              <a:buNone/>
            </a:pPr>
            <a:r>
              <a:rPr lang="en-US" altLang="zh-CN" sz="2800" dirty="0"/>
              <a:t>	</a:t>
            </a:r>
            <a:endParaRPr lang="en-US" altLang="zh-CN" sz="2800" dirty="0"/>
          </a:p>
          <a:p>
            <a:pPr eaLnBrk="1" hangingPunct="1">
              <a:lnSpc>
                <a:spcPct val="90000"/>
              </a:lnSpc>
              <a:buNone/>
            </a:pPr>
            <a:r>
              <a:rPr lang="en-US" altLang="zh-CN" sz="2800" dirty="0"/>
              <a:t>    </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b" anchorCtr="0"/>
          <a:lstStyle/>
          <a:p>
            <a:r>
              <a:rPr lang="zh-CN" altLang="en-US" dirty="0"/>
              <a:t>为什么会觉得难</a:t>
            </a:r>
            <a:endParaRPr lang="zh-CN" altLang="en-US" dirty="0"/>
          </a:p>
        </p:txBody>
      </p:sp>
      <p:sp>
        <p:nvSpPr>
          <p:cNvPr id="26627" name="内容占位符 2"/>
          <p:cNvSpPr>
            <a:spLocks noGrp="1"/>
          </p:cNvSpPr>
          <p:nvPr>
            <p:ph idx="1"/>
          </p:nvPr>
        </p:nvSpPr>
        <p:spPr>
          <a:xfrm>
            <a:off x="1182688" y="2017713"/>
            <a:ext cx="7772400" cy="4579937"/>
          </a:xfrm>
        </p:spPr>
        <p:txBody>
          <a:bodyPr vert="horz" wrap="square" lIns="91440" tIns="45720" rIns="91440" bIns="45720" anchor="t" anchorCtr="0"/>
          <a:lstStyle/>
          <a:p>
            <a:r>
              <a:rPr lang="zh-CN" altLang="en-US" dirty="0"/>
              <a:t>编译原理本身没弄清</a:t>
            </a:r>
            <a:endParaRPr lang="en-US" altLang="zh-CN" dirty="0"/>
          </a:p>
          <a:p>
            <a:r>
              <a:rPr lang="zh-CN" altLang="en-US" dirty="0"/>
              <a:t>需要综合运用多门课知识</a:t>
            </a:r>
            <a:endParaRPr lang="en-US" altLang="zh-CN" dirty="0"/>
          </a:p>
          <a:p>
            <a:pPr lvl="1"/>
            <a:r>
              <a:rPr lang="en-US" altLang="zh-CN" dirty="0"/>
              <a:t>C/C++/JAVA</a:t>
            </a:r>
            <a:r>
              <a:rPr lang="zh-CN" altLang="en-US" dirty="0"/>
              <a:t>语言、数据结构、算法、汇编</a:t>
            </a:r>
            <a:endParaRPr lang="en-US" altLang="zh-CN" dirty="0"/>
          </a:p>
          <a:p>
            <a:r>
              <a:rPr lang="zh-CN" altLang="en-US" dirty="0"/>
              <a:t>编程经验不足</a:t>
            </a:r>
            <a:endParaRPr lang="en-US" altLang="zh-CN" dirty="0"/>
          </a:p>
          <a:p>
            <a:pPr lvl="1"/>
            <a:r>
              <a:rPr lang="zh-CN" altLang="en-US" dirty="0"/>
              <a:t>从头开始做</a:t>
            </a:r>
            <a:endParaRPr lang="en-US" altLang="zh-CN" dirty="0"/>
          </a:p>
          <a:p>
            <a:pPr lvl="1"/>
            <a:r>
              <a:rPr lang="zh-CN" altLang="en-US" dirty="0"/>
              <a:t>规模相对较大</a:t>
            </a:r>
            <a:endParaRPr lang="en-US" altLang="zh-CN" dirty="0"/>
          </a:p>
          <a:p>
            <a:pPr lvl="1"/>
            <a:r>
              <a:rPr lang="zh-CN" altLang="en-US" dirty="0"/>
              <a:t>调试困难</a:t>
            </a:r>
            <a:endParaRPr lang="en-US" altLang="zh-CN" dirty="0"/>
          </a:p>
          <a:p>
            <a:r>
              <a:rPr lang="zh-CN" altLang="en-US" dirty="0"/>
              <a:t>需要自己独立完成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2000"/>
                                        <p:tgtEl>
                                          <p:spTgt spid="26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2000"/>
                                        <p:tgtEl>
                                          <p:spTgt spid="266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fade">
                                      <p:cBhvr>
                                        <p:cTn id="23" dur="2000"/>
                                        <p:tgtEl>
                                          <p:spTgt spid="266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20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2000"/>
                                        <p:tgtEl>
                                          <p:spTgt spid="266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27">
                                            <p:txEl>
                                              <p:pRg st="7" end="7"/>
                                            </p:txEl>
                                          </p:spTgt>
                                        </p:tgtEl>
                                        <p:attrNameLst>
                                          <p:attrName>style.visibility</p:attrName>
                                        </p:attrNameLst>
                                      </p:cBhvr>
                                      <p:to>
                                        <p:strVal val="visible"/>
                                      </p:to>
                                    </p:set>
                                    <p:animEffect transition="in" filter="fade">
                                      <p:cBhvr>
                                        <p:cTn id="34"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b" anchorCtr="0"/>
          <a:lstStyle/>
          <a:p>
            <a:r>
              <a:rPr lang="zh-CN" altLang="en-US" dirty="0"/>
              <a:t>你该怎么做</a:t>
            </a:r>
            <a:endParaRPr lang="zh-CN" altLang="en-US" dirty="0"/>
          </a:p>
        </p:txBody>
      </p:sp>
      <p:sp>
        <p:nvSpPr>
          <p:cNvPr id="27651" name="内容占位符 2"/>
          <p:cNvSpPr>
            <a:spLocks noGrp="1"/>
          </p:cNvSpPr>
          <p:nvPr>
            <p:ph idx="1"/>
          </p:nvPr>
        </p:nvSpPr>
        <p:spPr/>
        <p:txBody>
          <a:bodyPr vert="horz" wrap="square" lIns="91440" tIns="45720" rIns="91440" bIns="45720" anchor="t" anchorCtr="0"/>
          <a:lstStyle/>
          <a:p>
            <a:r>
              <a:rPr lang="en-US" altLang="zh-CN" dirty="0"/>
              <a:t>1. </a:t>
            </a:r>
            <a:r>
              <a:rPr lang="zh-CN" altLang="en-US" dirty="0"/>
              <a:t>学习、复习有关知识</a:t>
            </a:r>
            <a:endParaRPr lang="en-US" altLang="zh-CN" dirty="0"/>
          </a:p>
          <a:p>
            <a:r>
              <a:rPr lang="en-US" altLang="zh-CN" dirty="0"/>
              <a:t>2. </a:t>
            </a:r>
            <a:r>
              <a:rPr lang="zh-CN" altLang="en-US" dirty="0"/>
              <a:t>确定适合自己的难度</a:t>
            </a:r>
            <a:endParaRPr lang="en-US" altLang="zh-CN" dirty="0"/>
          </a:p>
          <a:p>
            <a:r>
              <a:rPr lang="en-US" altLang="zh-CN" dirty="0"/>
              <a:t>3. </a:t>
            </a:r>
            <a:r>
              <a:rPr lang="zh-CN" altLang="en-US" dirty="0"/>
              <a:t>跟上各阶段步骤，按时完成阶段作业</a:t>
            </a:r>
            <a:endParaRPr lang="en-US" altLang="zh-CN" dirty="0"/>
          </a:p>
          <a:p>
            <a:r>
              <a:rPr lang="en-US" altLang="zh-CN" dirty="0"/>
              <a:t>4. </a:t>
            </a:r>
            <a:r>
              <a:rPr lang="zh-CN" altLang="en-US" dirty="0"/>
              <a:t>及时做，自己做、坚持做</a:t>
            </a:r>
            <a:r>
              <a:rPr lang="en-US" altLang="zh-CN" dirty="0"/>
              <a:t> </a:t>
            </a:r>
            <a:endParaRPr lang="en-US" altLang="zh-CN" dirty="0"/>
          </a:p>
          <a:p>
            <a:r>
              <a:rPr lang="en-US" altLang="zh-CN" dirty="0"/>
              <a:t>5. </a:t>
            </a:r>
            <a:r>
              <a:rPr lang="zh-CN" altLang="en-US" dirty="0"/>
              <a:t>积极交流、沟通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20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20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b" anchorCtr="0"/>
          <a:lstStyle/>
          <a:p>
            <a:r>
              <a:rPr lang="zh-CN" altLang="en-US" dirty="0"/>
              <a:t>你能得到什么</a:t>
            </a:r>
            <a:endParaRPr lang="zh-CN" altLang="en-US" dirty="0"/>
          </a:p>
        </p:txBody>
      </p:sp>
      <p:sp>
        <p:nvSpPr>
          <p:cNvPr id="28675" name="矩形 3"/>
          <p:cNvSpPr/>
          <p:nvPr/>
        </p:nvSpPr>
        <p:spPr>
          <a:xfrm>
            <a:off x="684213" y="2133600"/>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编译原理本身没弄清</a:t>
            </a:r>
            <a:endParaRPr lang="en-US" altLang="zh-CN" sz="1800" dirty="0"/>
          </a:p>
        </p:txBody>
      </p:sp>
      <p:sp>
        <p:nvSpPr>
          <p:cNvPr id="28676" name="右箭头 4"/>
          <p:cNvSpPr/>
          <p:nvPr/>
        </p:nvSpPr>
        <p:spPr>
          <a:xfrm>
            <a:off x="3492500" y="1989138"/>
            <a:ext cx="792163" cy="3168650"/>
          </a:xfrm>
          <a:prstGeom prst="rightArrow">
            <a:avLst>
              <a:gd name="adj1" fmla="val 66796"/>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耐力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毅力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体力</a:t>
            </a:r>
            <a:endParaRPr lang="en-US" altLang="zh-CN" sz="1800" dirty="0"/>
          </a:p>
          <a:p>
            <a:pPr marL="0" lvl="0" indent="0" algn="ctr" eaLnBrk="1" hangingPunct="1">
              <a:spcBef>
                <a:spcPct val="0"/>
              </a:spcBef>
              <a:buClrTx/>
              <a:buSzTx/>
              <a:buFontTx/>
              <a:buNone/>
            </a:pPr>
            <a:endParaRPr lang="zh-CN" altLang="en-US" sz="1800" dirty="0"/>
          </a:p>
        </p:txBody>
      </p:sp>
      <p:sp>
        <p:nvSpPr>
          <p:cNvPr id="28677" name="TextBox 5"/>
          <p:cNvSpPr txBox="1"/>
          <p:nvPr/>
        </p:nvSpPr>
        <p:spPr>
          <a:xfrm>
            <a:off x="4500563" y="2060575"/>
            <a:ext cx="295433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巩固了编译原理各个知识点</a:t>
            </a:r>
            <a:endParaRPr lang="en-US" altLang="zh-CN" sz="1800" dirty="0"/>
          </a:p>
          <a:p>
            <a:pPr marL="0" lvl="0" indent="0" eaLnBrk="1" hangingPunct="1">
              <a:spcBef>
                <a:spcPct val="0"/>
              </a:spcBef>
              <a:buClrTx/>
              <a:buSzTx/>
              <a:buFontTx/>
              <a:buNone/>
            </a:pPr>
            <a:r>
              <a:rPr lang="zh-CN" altLang="en-US" sz="1800" dirty="0"/>
              <a:t>能够构造完整的编译器</a:t>
            </a:r>
            <a:endParaRPr lang="zh-CN" altLang="en-US" sz="1800" dirty="0"/>
          </a:p>
        </p:txBody>
      </p:sp>
      <p:sp>
        <p:nvSpPr>
          <p:cNvPr id="28678" name="矩形 6"/>
          <p:cNvSpPr/>
          <p:nvPr/>
        </p:nvSpPr>
        <p:spPr>
          <a:xfrm>
            <a:off x="684213" y="2924175"/>
            <a:ext cx="280828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需要综合运用多门课知识</a:t>
            </a:r>
            <a:endParaRPr lang="en-US" altLang="zh-CN" sz="1800" dirty="0"/>
          </a:p>
        </p:txBody>
      </p:sp>
      <p:sp>
        <p:nvSpPr>
          <p:cNvPr id="28679" name="TextBox 7"/>
          <p:cNvSpPr txBox="1"/>
          <p:nvPr/>
        </p:nvSpPr>
        <p:spPr>
          <a:xfrm>
            <a:off x="4500563" y="2852738"/>
            <a:ext cx="457041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复习了多门课知识</a:t>
            </a:r>
            <a:endParaRPr lang="en-US" altLang="zh-CN" sz="1800" dirty="0"/>
          </a:p>
          <a:p>
            <a:pPr marL="0" lvl="0" indent="0" eaLnBrk="1" hangingPunct="1">
              <a:spcBef>
                <a:spcPct val="0"/>
              </a:spcBef>
              <a:buClrTx/>
              <a:buSzTx/>
              <a:buFontTx/>
              <a:buNone/>
            </a:pPr>
            <a:r>
              <a:rPr lang="zh-CN" altLang="en-US" sz="1800" dirty="0"/>
              <a:t>学会了知识点在编译器及其构造中如何应用</a:t>
            </a:r>
            <a:endParaRPr lang="zh-CN" altLang="en-US" sz="1800" dirty="0"/>
          </a:p>
        </p:txBody>
      </p:sp>
      <p:sp>
        <p:nvSpPr>
          <p:cNvPr id="28680" name="TextBox 8"/>
          <p:cNvSpPr txBox="1"/>
          <p:nvPr/>
        </p:nvSpPr>
        <p:spPr>
          <a:xfrm>
            <a:off x="4500563" y="3716338"/>
            <a:ext cx="38782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积累了一定的编程经验</a:t>
            </a:r>
            <a:endParaRPr lang="en-US" altLang="zh-CN" sz="1800" dirty="0"/>
          </a:p>
          <a:p>
            <a:pPr marL="0" lvl="0" indent="0" eaLnBrk="1" hangingPunct="1">
              <a:spcBef>
                <a:spcPct val="0"/>
              </a:spcBef>
              <a:buClrTx/>
              <a:buSzTx/>
              <a:buFontTx/>
              <a:buNone/>
            </a:pPr>
            <a:r>
              <a:rPr lang="zh-CN" altLang="en-US" sz="1800" dirty="0"/>
              <a:t>开发了一个具有一定规模的完整系统</a:t>
            </a:r>
            <a:endParaRPr lang="zh-CN" altLang="en-US" sz="1800" dirty="0"/>
          </a:p>
        </p:txBody>
      </p:sp>
      <p:sp>
        <p:nvSpPr>
          <p:cNvPr id="28681" name="TextBox 9"/>
          <p:cNvSpPr txBox="1"/>
          <p:nvPr/>
        </p:nvSpPr>
        <p:spPr>
          <a:xfrm>
            <a:off x="4500563" y="4581525"/>
            <a:ext cx="4800600"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提高了独立解决问题的能力</a:t>
            </a:r>
            <a:endParaRPr lang="en-US" altLang="zh-CN" sz="1800" dirty="0"/>
          </a:p>
          <a:p>
            <a:pPr marL="0" lvl="0" indent="0" eaLnBrk="1" hangingPunct="1">
              <a:spcBef>
                <a:spcPct val="0"/>
              </a:spcBef>
              <a:buClrTx/>
              <a:buSzTx/>
              <a:buFontTx/>
              <a:buNone/>
            </a:pPr>
            <a:r>
              <a:rPr lang="zh-CN" altLang="en-US" sz="1800" dirty="0"/>
              <a:t>遇到问题能设法解决，激发创造性、探索能力</a:t>
            </a:r>
            <a:endParaRPr lang="zh-CN" altLang="en-US" sz="1800" dirty="0"/>
          </a:p>
        </p:txBody>
      </p:sp>
      <p:sp>
        <p:nvSpPr>
          <p:cNvPr id="28682" name="矩形 10"/>
          <p:cNvSpPr/>
          <p:nvPr/>
        </p:nvSpPr>
        <p:spPr>
          <a:xfrm>
            <a:off x="684213" y="3789363"/>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编程经验不足</a:t>
            </a:r>
            <a:endParaRPr lang="en-US" altLang="zh-CN" sz="1800" dirty="0"/>
          </a:p>
        </p:txBody>
      </p:sp>
      <p:sp>
        <p:nvSpPr>
          <p:cNvPr id="28683" name="矩形 11"/>
          <p:cNvSpPr/>
          <p:nvPr/>
        </p:nvSpPr>
        <p:spPr>
          <a:xfrm>
            <a:off x="684213" y="4508500"/>
            <a:ext cx="20304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需要自己独立完成</a:t>
            </a:r>
            <a:endParaRPr lang="zh-CN" altLang="en-US" sz="1800" dirty="0"/>
          </a:p>
        </p:txBody>
      </p:sp>
      <p:sp>
        <p:nvSpPr>
          <p:cNvPr id="28684" name="TextBox 12"/>
          <p:cNvSpPr txBox="1"/>
          <p:nvPr/>
        </p:nvSpPr>
        <p:spPr>
          <a:xfrm>
            <a:off x="4543425" y="5445125"/>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时间管理</a:t>
            </a:r>
            <a:endParaRPr lang="zh-CN" altLang="en-US" sz="1800" dirty="0"/>
          </a:p>
        </p:txBody>
      </p:sp>
      <p:sp>
        <p:nvSpPr>
          <p:cNvPr id="28685" name="TextBox 13"/>
          <p:cNvSpPr txBox="1"/>
          <p:nvPr/>
        </p:nvSpPr>
        <p:spPr>
          <a:xfrm>
            <a:off x="4656138" y="6021388"/>
            <a:ext cx="5635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en-US" altLang="zh-CN" sz="1800" dirty="0"/>
              <a:t>……</a:t>
            </a:r>
            <a:endParaRPr lang="zh-CN" altLang="en-US" sz="1800" dirty="0"/>
          </a:p>
        </p:txBody>
      </p:sp>
      <p:sp>
        <p:nvSpPr>
          <p:cNvPr id="3" name="爆炸形: 8 pt  2"/>
          <p:cNvSpPr/>
          <p:nvPr/>
        </p:nvSpPr>
        <p:spPr>
          <a:xfrm>
            <a:off x="4498975" y="366713"/>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自己动手做了才会有收获</a:t>
            </a:r>
            <a:endParaRPr lang="en-US" altLang="zh-CN" sz="1800" dirty="0"/>
          </a:p>
          <a:p>
            <a:pPr marL="0" lvl="0" indent="0" algn="ctr" eaLnBrk="1" hangingPunct="1">
              <a:spcBef>
                <a:spcPct val="0"/>
              </a:spcBef>
              <a:buClrTx/>
              <a:buSzTx/>
              <a:buFontTx/>
              <a:buNone/>
            </a:pPr>
            <a:r>
              <a:rPr lang="zh-CN" altLang="en-US" sz="1800" dirty="0"/>
              <a:t>自己动手做了一定有收获</a:t>
            </a:r>
            <a:endParaRPr lang="en-US" altLang="zh-CN" sz="1800" dirty="0"/>
          </a:p>
          <a:p>
            <a:pPr marL="0" lvl="0" indent="0" algn="ctr" eaLnBrk="1" hangingPunct="1">
              <a:spcBef>
                <a:spcPct val="0"/>
              </a:spcBef>
              <a:buClrTx/>
              <a:buSzTx/>
              <a:buFontTx/>
              <a:buNone/>
            </a:pPr>
            <a:endParaRPr lang="zh-CN" altLang="en-US" sz="1800" dirty="0"/>
          </a:p>
        </p:txBody>
      </p:sp>
      <p:sp>
        <p:nvSpPr>
          <p:cNvPr id="4" name="爆炸形: 8 pt  2"/>
          <p:cNvSpPr/>
          <p:nvPr/>
        </p:nvSpPr>
        <p:spPr>
          <a:xfrm>
            <a:off x="35560" y="5156518"/>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sz="1800" b="1">
                <a:solidFill>
                  <a:srgbClr val="333333"/>
                </a:solidFill>
                <a:ea typeface="等线" panose="02010600030101010101" pitchFamily="2" charset="-122"/>
                <a:sym typeface="+mn-ea"/>
              </a:rPr>
              <a:t>想，都是问题，做，才是答案</a:t>
            </a:r>
            <a:endParaRPr lang="en-US" altLang="zh-CN" sz="1800" dirty="0"/>
          </a:p>
          <a:p>
            <a:pPr marL="0" lvl="0" indent="0" algn="ctr" eaLnBrk="1" hangingPunct="1">
              <a:spcBef>
                <a:spcPct val="0"/>
              </a:spcBef>
              <a:buClrTx/>
              <a:buSzTx/>
              <a:buFontTx/>
              <a:buNone/>
            </a:pP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bg/>
                                          </p:spTgt>
                                        </p:tgtEl>
                                        <p:attrNameLst>
                                          <p:attrName>style.visibility</p:attrName>
                                        </p:attrNameLst>
                                      </p:cBhvr>
                                      <p:to>
                                        <p:strVal val="visible"/>
                                      </p:to>
                                    </p:set>
                                    <p:animEffect transition="in" filter="wipe(left)">
                                      <p:cBhvr>
                                        <p:cTn id="7" dur="500"/>
                                        <p:tgtEl>
                                          <p:spTgt spid="2867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wipe(left)">
                                      <p:cBhvr>
                                        <p:cTn id="10" dur="500"/>
                                        <p:tgtEl>
                                          <p:spTgt spid="2867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animEffect transition="in" filter="wipe(left)">
                                      <p:cBhvr>
                                        <p:cTn id="13" dur="500"/>
                                        <p:tgtEl>
                                          <p:spTgt spid="28676">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wipe(left)">
                                      <p:cBhvr>
                                        <p:cTn id="16" dur="500"/>
                                        <p:tgtEl>
                                          <p:spTgt spid="286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5">
                                            <p:txEl>
                                              <p:pRg st="0" end="0"/>
                                            </p:txEl>
                                          </p:spTgt>
                                        </p:tgtEl>
                                        <p:attrNameLst>
                                          <p:attrName>style.visibility</p:attrName>
                                        </p:attrNameLst>
                                      </p:cBhvr>
                                      <p:to>
                                        <p:strVal val="visible"/>
                                      </p:to>
                                    </p:set>
                                    <p:animEffect transition="in" filter="wipe(left)">
                                      <p:cBhvr>
                                        <p:cTn id="21" dur="500"/>
                                        <p:tgtEl>
                                          <p:spTgt spid="2867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wipe(left)">
                                      <p:cBhvr>
                                        <p:cTn id="41" dur="500"/>
                                        <p:tgtEl>
                                          <p:spTgt spid="286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80"/>
                                        </p:tgtEl>
                                        <p:attrNameLst>
                                          <p:attrName>style.visibility</p:attrName>
                                        </p:attrNameLst>
                                      </p:cBhvr>
                                      <p:to>
                                        <p:strVal val="visible"/>
                                      </p:to>
                                    </p:set>
                                    <p:animEffect transition="in" filter="wipe(left)">
                                      <p:cBhvr>
                                        <p:cTn id="46" dur="500"/>
                                        <p:tgtEl>
                                          <p:spTgt spid="28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683"/>
                                        </p:tgtEl>
                                        <p:attrNameLst>
                                          <p:attrName>style.visibility</p:attrName>
                                        </p:attrNameLst>
                                      </p:cBhvr>
                                      <p:to>
                                        <p:strVal val="visible"/>
                                      </p:to>
                                    </p:set>
                                    <p:animEffect transition="in" filter="wipe(down)">
                                      <p:cBhvr>
                                        <p:cTn id="51" dur="500"/>
                                        <p:tgtEl>
                                          <p:spTgt spid="286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681"/>
                                        </p:tgtEl>
                                        <p:attrNameLst>
                                          <p:attrName>style.visibility</p:attrName>
                                        </p:attrNameLst>
                                      </p:cBhvr>
                                      <p:to>
                                        <p:strVal val="visible"/>
                                      </p:to>
                                    </p:set>
                                    <p:animEffect transition="in" filter="wipe(left)">
                                      <p:cBhvr>
                                        <p:cTn id="56" dur="500"/>
                                        <p:tgtEl>
                                          <p:spTgt spid="286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684"/>
                                        </p:tgtEl>
                                        <p:attrNameLst>
                                          <p:attrName>style.visibility</p:attrName>
                                        </p:attrNameLst>
                                      </p:cBhvr>
                                      <p:to>
                                        <p:strVal val="visible"/>
                                      </p:to>
                                    </p:set>
                                    <p:animEffect transition="in" filter="wipe(left)">
                                      <p:cBhvr>
                                        <p:cTn id="61" dur="500"/>
                                        <p:tgtEl>
                                          <p:spTgt spid="286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685"/>
                                        </p:tgtEl>
                                        <p:attrNameLst>
                                          <p:attrName>style.visibility</p:attrName>
                                        </p:attrNameLst>
                                      </p:cBhvr>
                                      <p:to>
                                        <p:strVal val="visible"/>
                                      </p:to>
                                    </p:set>
                                    <p:animEffect transition="in" filter="wipe(left)">
                                      <p:cBhvr>
                                        <p:cTn id="66" dur="500"/>
                                        <p:tgtEl>
                                          <p:spTgt spid="2868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P spid="28676" grpId="0" animBg="1" build="allAtOnce"/>
      <p:bldP spid="28677" grpId="0"/>
      <p:bldP spid="28678" grpId="0"/>
      <p:bldP spid="28679" grpId="0"/>
      <p:bldP spid="28680" grpId="0"/>
      <p:bldP spid="28681" grpId="0"/>
      <p:bldP spid="28682" grpId="0"/>
      <p:bldP spid="28683" grpId="0"/>
      <p:bldP spid="28684" grpId="0"/>
      <p:bldP spid="28685" grpId="0"/>
      <p:bldP spid="3" grpId="0" animBg="1"/>
      <p:bldP spid="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特别帮助</a:t>
            </a:r>
            <a:endParaRPr lang="zh-CN" altLang="en-US" dirty="0"/>
          </a:p>
        </p:txBody>
      </p:sp>
      <p:sp>
        <p:nvSpPr>
          <p:cNvPr id="4" name="Title 3"/>
          <p:cNvSpPr>
            <a:spLocks noGrp="1"/>
          </p:cNvSpPr>
          <p:nvPr>
            <p:custDataLst>
              <p:tags r:id="rId1"/>
            </p:custDataLst>
          </p:nvPr>
        </p:nvSpPr>
        <p:spPr>
          <a:xfrm>
            <a:off x="251460" y="1551940"/>
            <a:ext cx="9029065" cy="1991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0" dirty="0"/>
              <a:t>尽管大家在之前的课程中积累了许多编程经验，但是独立设计一个编译器仍可能是不小的挑战，最终的代码量可能有上万行，因此非常考验大家的编程能力和项目管理能力。</a:t>
            </a:r>
            <a:endParaRPr lang="en-US" sz="2000" dirty="0"/>
          </a:p>
        </p:txBody>
      </p:sp>
      <p:sp>
        <p:nvSpPr>
          <p:cNvPr id="5" name="Text Placeholder 4"/>
          <p:cNvSpPr>
            <a:spLocks noGrp="1"/>
          </p:cNvSpPr>
          <p:nvPr>
            <p:ph type="body" idx="1"/>
            <p:custDataLst>
              <p:tags r:id="rId2"/>
            </p:custDataLst>
          </p:nvPr>
        </p:nvSpPr>
        <p:spPr>
          <a:xfrm>
            <a:off x="251460" y="3162935"/>
            <a:ext cx="4003040" cy="823595"/>
          </a:xfrm>
        </p:spPr>
        <p:txBody>
          <a:bodyPr>
            <a:normAutofit/>
          </a:bodyPr>
          <a:lstStyle/>
          <a:p>
            <a:pPr marL="0" indent="0">
              <a:lnSpc>
                <a:spcPct val="150000"/>
              </a:lnSpc>
              <a:buNone/>
            </a:pPr>
            <a:r>
              <a:rPr lang="zh-CN" altLang="en-US" sz="2400" b="1" dirty="0"/>
              <a:t>需要帮助？</a:t>
            </a:r>
            <a:endParaRPr lang="en-US" sz="2400" b="1" dirty="0"/>
          </a:p>
        </p:txBody>
      </p:sp>
      <p:sp>
        <p:nvSpPr>
          <p:cNvPr id="6" name="Content Placeholder 5"/>
          <p:cNvSpPr>
            <a:spLocks noGrp="1"/>
          </p:cNvSpPr>
          <p:nvPr>
            <p:custDataLst>
              <p:tags r:id="rId3"/>
            </p:custDataLst>
          </p:nvPr>
        </p:nvSpPr>
        <p:spPr>
          <a:xfrm>
            <a:off x="251460" y="3789045"/>
            <a:ext cx="4208145"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觉得自己独立完成编译器有困难？</a:t>
            </a:r>
            <a:endParaRPr lang="en-US" altLang="zh-CN" sz="2000" dirty="0"/>
          </a:p>
          <a:p>
            <a:pPr>
              <a:lnSpc>
                <a:spcPct val="100000"/>
              </a:lnSpc>
            </a:pPr>
            <a:r>
              <a:rPr lang="zh-CN" altLang="en-US" sz="2000" dirty="0"/>
              <a:t>没有思路，无从下手？</a:t>
            </a:r>
            <a:endParaRPr lang="en-US" altLang="zh-CN" sz="2000" dirty="0"/>
          </a:p>
          <a:p>
            <a:pPr>
              <a:lnSpc>
                <a:spcPct val="100000"/>
              </a:lnSpc>
            </a:pPr>
            <a:r>
              <a:rPr lang="zh-CN" altLang="en-US" sz="2000" dirty="0"/>
              <a:t>很难通过评测题目？</a:t>
            </a:r>
            <a:endParaRPr lang="en-US" altLang="zh-CN" sz="2000" dirty="0"/>
          </a:p>
          <a:p>
            <a:pPr>
              <a:lnSpc>
                <a:spcPct val="100000"/>
              </a:lnSpc>
            </a:pPr>
            <a:endParaRPr lang="en-US" sz="2000" dirty="0"/>
          </a:p>
        </p:txBody>
      </p:sp>
      <p:sp>
        <p:nvSpPr>
          <p:cNvPr id="7" name="Text Placeholder 6"/>
          <p:cNvSpPr>
            <a:spLocks noGrp="1"/>
          </p:cNvSpPr>
          <p:nvPr>
            <p:custDataLst>
              <p:tags r:id="rId4"/>
            </p:custDataLst>
          </p:nvPr>
        </p:nvSpPr>
        <p:spPr>
          <a:xfrm>
            <a:off x="4507230" y="3019425"/>
            <a:ext cx="2497455" cy="82359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zh-CN" altLang="en-US" dirty="0"/>
              <a:t>帮助别人！</a:t>
            </a:r>
            <a:endParaRPr lang="en-US" dirty="0"/>
          </a:p>
        </p:txBody>
      </p:sp>
      <p:sp>
        <p:nvSpPr>
          <p:cNvPr id="8" name="Content Placeholder 7"/>
          <p:cNvSpPr>
            <a:spLocks noGrp="1"/>
          </p:cNvSpPr>
          <p:nvPr>
            <p:custDataLst>
              <p:tags r:id="rId5"/>
            </p:custDataLst>
          </p:nvPr>
        </p:nvSpPr>
        <p:spPr>
          <a:xfrm>
            <a:off x="4507230" y="3786505"/>
            <a:ext cx="4363720"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学有余力，对完成编译器很有信心</a:t>
            </a:r>
            <a:endParaRPr lang="en-US" altLang="zh-CN" sz="2000" dirty="0"/>
          </a:p>
          <a:p>
            <a:pPr>
              <a:lnSpc>
                <a:spcPct val="100000"/>
              </a:lnSpc>
            </a:pPr>
            <a:r>
              <a:rPr lang="zh-CN" altLang="en-US" sz="2000" dirty="0"/>
              <a:t>乐于分享自己的学习经验</a:t>
            </a:r>
            <a:endParaRPr lang="en-US" altLang="zh-CN" sz="2000" dirty="0"/>
          </a:p>
          <a:p>
            <a:pPr>
              <a:lnSpc>
                <a:spcPct val="100000"/>
              </a:lnSpc>
            </a:pPr>
            <a:r>
              <a:rPr lang="zh-CN" altLang="en-US" sz="2000" dirty="0"/>
              <a:t>愿意抽出时间帮助其他同学</a:t>
            </a:r>
            <a:endParaRPr lang="en-US" sz="2000" dirty="0"/>
          </a:p>
        </p:txBody>
      </p:sp>
      <p:sp>
        <p:nvSpPr>
          <p:cNvPr id="17" name="Title 3"/>
          <p:cNvSpPr txBox="1"/>
          <p:nvPr>
            <p:custDataLst>
              <p:tags r:id="rId6"/>
            </p:custDataLst>
          </p:nvPr>
        </p:nvSpPr>
        <p:spPr>
          <a:xfrm>
            <a:off x="249555" y="5029835"/>
            <a:ext cx="8785860" cy="1624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b="1" dirty="0"/>
              <a:t>联系我们</a:t>
            </a:r>
            <a:endParaRPr lang="en-US" altLang="zh-CN" sz="2400" b="1" dirty="0"/>
          </a:p>
          <a:p>
            <a:pPr>
              <a:lnSpc>
                <a:spcPct val="150000"/>
              </a:lnSpc>
            </a:pPr>
            <a:r>
              <a:rPr lang="zh-CN" altLang="en-US" sz="2000" dirty="0"/>
              <a:t>不论你需要帮助，还是想加入我们帮助其他同学，随时联系自己班级的助教，我们会尽可能地提供全面的帮助！</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b" anchorCtr="0"/>
          <a:lstStyle/>
          <a:p>
            <a:r>
              <a:rPr lang="zh-CN" altLang="en-US" dirty="0"/>
              <a:t>特别提醒</a:t>
            </a:r>
            <a:endParaRPr lang="zh-CN" altLang="en-US" dirty="0"/>
          </a:p>
        </p:txBody>
      </p:sp>
      <p:sp>
        <p:nvSpPr>
          <p:cNvPr id="53251" name="内容占位符 2"/>
          <p:cNvSpPr>
            <a:spLocks noGrp="1"/>
          </p:cNvSpPr>
          <p:nvPr>
            <p:ph idx="1"/>
          </p:nvPr>
        </p:nvSpPr>
        <p:spPr>
          <a:xfrm>
            <a:off x="1182688" y="1844675"/>
            <a:ext cx="7961312" cy="4579938"/>
          </a:xfrm>
        </p:spPr>
        <p:txBody>
          <a:bodyPr vert="horz" wrap="square" lIns="91440" tIns="45720" rIns="91440" bIns="45720" anchor="t" anchorCtr="0"/>
          <a:lstStyle/>
          <a:p>
            <a:r>
              <a:rPr lang="en-US" altLang="zh-CN" sz="2800" dirty="0"/>
              <a:t>1. </a:t>
            </a:r>
            <a:r>
              <a:rPr lang="zh-CN" altLang="en-US" sz="2800" dirty="0"/>
              <a:t>选定题目，坚持到底，慎重换题</a:t>
            </a:r>
            <a:endParaRPr lang="en-US" altLang="zh-CN" sz="2800" dirty="0"/>
          </a:p>
          <a:p>
            <a:r>
              <a:rPr lang="en-US" altLang="zh-CN" sz="2800" dirty="0"/>
              <a:t>2. </a:t>
            </a:r>
            <a:r>
              <a:rPr lang="zh-CN" altLang="en-US" sz="2800" dirty="0"/>
              <a:t>了解各项要求，紧跟阶段步骤</a:t>
            </a:r>
            <a:endParaRPr lang="en-US" altLang="zh-CN" sz="2800" dirty="0"/>
          </a:p>
          <a:p>
            <a:r>
              <a:rPr lang="en-US" altLang="zh-CN" sz="2800" dirty="0"/>
              <a:t>3. </a:t>
            </a:r>
            <a:r>
              <a:rPr lang="zh-CN" altLang="en-US" sz="2800" dirty="0"/>
              <a:t>有疑问，及时沟通，设法解决</a:t>
            </a:r>
            <a:endParaRPr lang="en-US" altLang="zh-CN" sz="2800" dirty="0"/>
          </a:p>
          <a:p>
            <a:r>
              <a:rPr lang="en-US" altLang="zh-CN" sz="2800" dirty="0"/>
              <a:t>4. </a:t>
            </a:r>
            <a:r>
              <a:rPr lang="zh-CN" altLang="en-US" sz="2800" dirty="0"/>
              <a:t>相信自己，展示实力</a:t>
            </a:r>
            <a:endParaRPr lang="en-US" altLang="zh-CN" sz="2800" dirty="0"/>
          </a:p>
          <a:p>
            <a:r>
              <a:rPr lang="en-US" altLang="zh-CN" sz="2800" dirty="0"/>
              <a:t>5. </a:t>
            </a:r>
            <a:r>
              <a:rPr lang="zh-CN" altLang="en-US" sz="2800" dirty="0"/>
              <a:t>立足于自己思考，不要依赖于参考文档</a:t>
            </a:r>
            <a:endParaRPr lang="en-US" altLang="zh-CN" sz="2800" dirty="0"/>
          </a:p>
          <a:p>
            <a:r>
              <a:rPr lang="en-US" altLang="zh-CN" sz="2800" dirty="0"/>
              <a:t>6. </a:t>
            </a:r>
            <a:r>
              <a:rPr lang="zh-CN" altLang="en-US" sz="2800" dirty="0"/>
              <a:t>成绩公布前，务必自留作业备份</a:t>
            </a:r>
            <a:endParaRPr lang="en-US" altLang="zh-CN" sz="2800" dirty="0"/>
          </a:p>
          <a:p>
            <a:r>
              <a:rPr lang="en-US" altLang="zh-CN" sz="2800" dirty="0"/>
              <a:t>7. </a:t>
            </a:r>
            <a:r>
              <a:rPr lang="zh-CN" altLang="en-US" sz="2800" dirty="0"/>
              <a:t>确认选课（教务系统、教学平台）</a:t>
            </a:r>
            <a:endParaRPr lang="en-US" altLang="zh-CN" sz="2800" dirty="0"/>
          </a:p>
          <a:p>
            <a:r>
              <a:rPr lang="en-US" altLang="zh-CN" sz="2800" dirty="0"/>
              <a:t>8. </a:t>
            </a:r>
            <a:r>
              <a:rPr lang="zh-CN" altLang="en-US" sz="2800" dirty="0"/>
              <a:t>期中考试前需要到机房至少上机一次，确保代码能在机房环境下运行、调试</a:t>
            </a:r>
            <a:endParaRPr lang="en-US" altLang="zh-CN" sz="2800" dirty="0"/>
          </a:p>
          <a:p>
            <a:endParaRPr lang="en-US" altLang="zh-CN" dirty="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右 2"/>
          <p:cNvSpPr/>
          <p:nvPr/>
        </p:nvSpPr>
        <p:spPr bwMode="auto">
          <a:xfrm>
            <a:off x="1548124" y="4639891"/>
            <a:ext cx="6208866" cy="1885967"/>
          </a:xfrm>
          <a:prstGeom prst="rightArrow">
            <a:avLst>
              <a:gd name="adj1" fmla="val 50000"/>
              <a:gd name="adj2" fmla="val 20313"/>
            </a:avLst>
          </a:prstGeom>
          <a:solidFill>
            <a:srgbClr val="99CCFF"/>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195" name="TextBox 4"/>
          <p:cNvSpPr txBox="1"/>
          <p:nvPr/>
        </p:nvSpPr>
        <p:spPr>
          <a:xfrm>
            <a:off x="2182180" y="4423886"/>
            <a:ext cx="5400675" cy="541337"/>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编译器源代码阅读</a:t>
            </a:r>
            <a:endParaRPr lang="zh-CN" altLang="en-US" sz="1600" dirty="0"/>
          </a:p>
        </p:txBody>
      </p:sp>
      <p:sp>
        <p:nvSpPr>
          <p:cNvPr id="8196" name="TextBox 8"/>
          <p:cNvSpPr txBox="1"/>
          <p:nvPr/>
        </p:nvSpPr>
        <p:spPr>
          <a:xfrm>
            <a:off x="2182180" y="3882145"/>
            <a:ext cx="5400675" cy="503238"/>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rnd"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编译器设计</a:t>
            </a:r>
            <a:endParaRPr lang="zh-CN" altLang="en-US" sz="1600" dirty="0"/>
          </a:p>
        </p:txBody>
      </p:sp>
      <p:sp>
        <p:nvSpPr>
          <p:cNvPr id="8197" name="矩形 28"/>
          <p:cNvSpPr/>
          <p:nvPr/>
        </p:nvSpPr>
        <p:spPr>
          <a:xfrm>
            <a:off x="2212825" y="1981343"/>
            <a:ext cx="493539"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词法分析</a:t>
            </a:r>
            <a:endParaRPr lang="zh-CN" altLang="en-US" sz="1600" dirty="0"/>
          </a:p>
        </p:txBody>
      </p:sp>
      <p:cxnSp>
        <p:nvCxnSpPr>
          <p:cNvPr id="8198" name="直接连接符 46"/>
          <p:cNvCxnSpPr/>
          <p:nvPr/>
        </p:nvCxnSpPr>
        <p:spPr>
          <a:xfrm flipV="1">
            <a:off x="1854994" y="3501008"/>
            <a:ext cx="0" cy="281282"/>
          </a:xfrm>
          <a:prstGeom prst="line">
            <a:avLst/>
          </a:prstGeom>
          <a:ln w="9525" cap="flat" cmpd="sng">
            <a:solidFill>
              <a:schemeClr val="tx1"/>
            </a:solidFill>
            <a:prstDash val="solid"/>
            <a:headEnd type="none" w="med" len="med"/>
            <a:tailEnd type="triangle" w="med" len="med"/>
          </a:ln>
        </p:spPr>
      </p:cxnSp>
      <p:sp>
        <p:nvSpPr>
          <p:cNvPr id="8199" name="矩形 28"/>
          <p:cNvSpPr/>
          <p:nvPr/>
        </p:nvSpPr>
        <p:spPr>
          <a:xfrm>
            <a:off x="1580113" y="3743102"/>
            <a:ext cx="504825" cy="1200150"/>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文法解读</a:t>
            </a:r>
            <a:endParaRPr lang="zh-CN" altLang="en-US" sz="1800" dirty="0"/>
          </a:p>
        </p:txBody>
      </p:sp>
      <p:sp>
        <p:nvSpPr>
          <p:cNvPr id="11271" name="Rectangle 2"/>
          <p:cNvSpPr>
            <a:spLocks noGrp="1"/>
          </p:cNvSpPr>
          <p:nvPr>
            <p:ph type="title"/>
          </p:nvPr>
        </p:nvSpPr>
        <p:spPr>
          <a:xfrm>
            <a:off x="827088" y="608013"/>
            <a:ext cx="7793037" cy="839787"/>
          </a:xfrm>
        </p:spPr>
        <p:txBody>
          <a:bodyPr vert="horz" wrap="square" lIns="91440" tIns="45720" rIns="91440" bIns="45720" anchor="b" anchorCtr="0"/>
          <a:lstStyle/>
          <a:p>
            <a:pPr eaLnBrk="1" hangingPunct="1"/>
            <a:r>
              <a:rPr lang="zh-CN" altLang="en-US" dirty="0"/>
              <a:t>理论课与实验作业概览</a:t>
            </a:r>
            <a:endParaRPr lang="zh-CN" altLang="en-US" dirty="0"/>
          </a:p>
        </p:txBody>
      </p:sp>
      <p:sp>
        <p:nvSpPr>
          <p:cNvPr id="8201" name="矩形 28"/>
          <p:cNvSpPr/>
          <p:nvPr/>
        </p:nvSpPr>
        <p:spPr>
          <a:xfrm>
            <a:off x="1584325" y="5186363"/>
            <a:ext cx="5413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文法和语言的概念和表示</a:t>
            </a:r>
            <a:endParaRPr lang="zh-CN" altLang="en-US" sz="1200" dirty="0"/>
          </a:p>
        </p:txBody>
      </p:sp>
      <p:sp>
        <p:nvSpPr>
          <p:cNvPr id="8202" name="矩形 28"/>
          <p:cNvSpPr/>
          <p:nvPr/>
        </p:nvSpPr>
        <p:spPr>
          <a:xfrm>
            <a:off x="2155825" y="51863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词法分析</a:t>
            </a:r>
            <a:endParaRPr lang="zh-CN" altLang="en-US" sz="1200" dirty="0"/>
          </a:p>
        </p:txBody>
      </p:sp>
      <p:sp>
        <p:nvSpPr>
          <p:cNvPr id="8203" name="矩形 28"/>
          <p:cNvSpPr/>
          <p:nvPr/>
        </p:nvSpPr>
        <p:spPr>
          <a:xfrm>
            <a:off x="2686050" y="5187950"/>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语法分析</a:t>
            </a:r>
            <a:endParaRPr lang="zh-CN" altLang="en-US" sz="1200" dirty="0"/>
          </a:p>
        </p:txBody>
      </p:sp>
      <p:sp>
        <p:nvSpPr>
          <p:cNvPr id="8204" name="矩形 28"/>
          <p:cNvSpPr/>
          <p:nvPr/>
        </p:nvSpPr>
        <p:spPr>
          <a:xfrm>
            <a:off x="4284663" y="5186363"/>
            <a:ext cx="539750"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运行时存储组织及管理</a:t>
            </a:r>
            <a:endParaRPr lang="zh-CN" altLang="en-US" sz="1200" dirty="0"/>
          </a:p>
        </p:txBody>
      </p:sp>
      <p:sp>
        <p:nvSpPr>
          <p:cNvPr id="8205" name="矩形 28"/>
          <p:cNvSpPr/>
          <p:nvPr/>
        </p:nvSpPr>
        <p:spPr>
          <a:xfrm>
            <a:off x="4859338" y="51927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源程序的中间形式</a:t>
            </a:r>
            <a:endParaRPr lang="zh-CN" altLang="en-US" sz="1200" dirty="0"/>
          </a:p>
        </p:txBody>
      </p:sp>
      <p:sp>
        <p:nvSpPr>
          <p:cNvPr id="8206" name="矩形 28"/>
          <p:cNvSpPr/>
          <p:nvPr/>
        </p:nvSpPr>
        <p:spPr>
          <a:xfrm>
            <a:off x="3754438" y="5180013"/>
            <a:ext cx="504825" cy="83820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错误处理</a:t>
            </a:r>
            <a:endParaRPr lang="zh-CN" altLang="en-US" sz="1200" dirty="0"/>
          </a:p>
        </p:txBody>
      </p:sp>
      <p:sp>
        <p:nvSpPr>
          <p:cNvPr id="8207" name="矩形 28"/>
          <p:cNvSpPr/>
          <p:nvPr/>
        </p:nvSpPr>
        <p:spPr>
          <a:xfrm>
            <a:off x="5413375" y="518001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语法制导翻译技术</a:t>
            </a:r>
            <a:endParaRPr lang="zh-CN" altLang="en-US" sz="1200" dirty="0"/>
          </a:p>
        </p:txBody>
      </p:sp>
      <p:sp>
        <p:nvSpPr>
          <p:cNvPr id="8208" name="矩形 28"/>
          <p:cNvSpPr/>
          <p:nvPr/>
        </p:nvSpPr>
        <p:spPr>
          <a:xfrm>
            <a:off x="5965825" y="51736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语义分析代码生成</a:t>
            </a:r>
            <a:endParaRPr lang="zh-CN" altLang="en-US" sz="1200" dirty="0"/>
          </a:p>
        </p:txBody>
      </p:sp>
      <p:sp>
        <p:nvSpPr>
          <p:cNvPr id="8209" name="矩形 28"/>
          <p:cNvSpPr/>
          <p:nvPr/>
        </p:nvSpPr>
        <p:spPr>
          <a:xfrm>
            <a:off x="7050088" y="517366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代码优化</a:t>
            </a:r>
            <a:endParaRPr lang="zh-CN" altLang="en-US" sz="1200" dirty="0"/>
          </a:p>
        </p:txBody>
      </p:sp>
      <p:sp>
        <p:nvSpPr>
          <p:cNvPr id="8210" name="矩形 28"/>
          <p:cNvSpPr/>
          <p:nvPr/>
        </p:nvSpPr>
        <p:spPr>
          <a:xfrm>
            <a:off x="6513513" y="5173663"/>
            <a:ext cx="503237"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目标代码生成优化</a:t>
            </a:r>
            <a:endParaRPr lang="zh-CN" altLang="en-US" sz="1200" dirty="0"/>
          </a:p>
        </p:txBody>
      </p:sp>
      <p:sp>
        <p:nvSpPr>
          <p:cNvPr id="8212" name="圆角矩形 52"/>
          <p:cNvSpPr/>
          <p:nvPr/>
        </p:nvSpPr>
        <p:spPr>
          <a:xfrm>
            <a:off x="2181900" y="1916832"/>
            <a:ext cx="5427900" cy="1906265"/>
          </a:xfrm>
          <a:prstGeom prst="roundRect">
            <a:avLst>
              <a:gd name="adj" fmla="val 5875"/>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8213" name="流程图: 多文档 53"/>
          <p:cNvSpPr/>
          <p:nvPr/>
        </p:nvSpPr>
        <p:spPr>
          <a:xfrm>
            <a:off x="1568450" y="1844825"/>
            <a:ext cx="460375" cy="1760388"/>
          </a:xfrm>
          <a:prstGeom prst="flowChartMultidocument">
            <a:avLst/>
          </a:prstGeom>
          <a:solidFill>
            <a:srgbClr val="99CCFF"/>
          </a:solidFill>
          <a:ln w="9525" cap="flat" cmpd="sng">
            <a:solidFill>
              <a:schemeClr val="tx1"/>
            </a:solidFill>
            <a:prstDash val="solid"/>
            <a:round/>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zh-CN" altLang="en-US" sz="1600" dirty="0"/>
              <a:t>测试程序</a:t>
            </a:r>
            <a:endParaRPr lang="zh-CN" altLang="en-US" sz="1600" dirty="0"/>
          </a:p>
        </p:txBody>
      </p:sp>
      <p:sp>
        <p:nvSpPr>
          <p:cNvPr id="8214" name="矩形 28"/>
          <p:cNvSpPr/>
          <p:nvPr/>
        </p:nvSpPr>
        <p:spPr>
          <a:xfrm>
            <a:off x="3214688" y="51800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符号表管理技术</a:t>
            </a:r>
            <a:endParaRPr lang="zh-CN" altLang="en-US" sz="1200" dirty="0"/>
          </a:p>
        </p:txBody>
      </p:sp>
      <p:sp>
        <p:nvSpPr>
          <p:cNvPr id="8215" name="矩形 28"/>
          <p:cNvSpPr/>
          <p:nvPr/>
        </p:nvSpPr>
        <p:spPr>
          <a:xfrm>
            <a:off x="2723676" y="1987698"/>
            <a:ext cx="473225"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lgn="ctr">
              <a:buClrTx/>
              <a:buSzTx/>
              <a:buNone/>
            </a:pPr>
            <a:r>
              <a:rPr lang="zh-CN" altLang="en-US" sz="1600" dirty="0"/>
              <a:t>语法分析</a:t>
            </a:r>
            <a:endParaRPr lang="zh-CN" altLang="en-US" sz="1600" dirty="0"/>
          </a:p>
        </p:txBody>
      </p:sp>
      <p:sp>
        <p:nvSpPr>
          <p:cNvPr id="8216" name="矩形 28"/>
          <p:cNvSpPr/>
          <p:nvPr/>
        </p:nvSpPr>
        <p:spPr>
          <a:xfrm>
            <a:off x="3219151" y="1987699"/>
            <a:ext cx="2329161"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r>
              <a:rPr lang="zh-CN" altLang="en-US" sz="1600" dirty="0"/>
              <a:t>语义分析</a:t>
            </a:r>
            <a:endParaRPr lang="en-US" altLang="zh-CN" sz="1600" dirty="0"/>
          </a:p>
        </p:txBody>
      </p:sp>
      <p:sp>
        <p:nvSpPr>
          <p:cNvPr id="8218" name="矩形 28"/>
          <p:cNvSpPr/>
          <p:nvPr/>
        </p:nvSpPr>
        <p:spPr>
          <a:xfrm>
            <a:off x="5565624" y="1987699"/>
            <a:ext cx="1213719"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代码生成</a:t>
            </a:r>
            <a:endParaRPr lang="zh-CN" altLang="en-US" sz="1600" dirty="0"/>
          </a:p>
        </p:txBody>
      </p:sp>
      <p:sp>
        <p:nvSpPr>
          <p:cNvPr id="8219" name="矩形 28"/>
          <p:cNvSpPr/>
          <p:nvPr/>
        </p:nvSpPr>
        <p:spPr>
          <a:xfrm>
            <a:off x="6787281" y="1987699"/>
            <a:ext cx="808907" cy="1216025"/>
          </a:xfrm>
          <a:prstGeom prst="rect">
            <a:avLst/>
          </a:prstGeom>
          <a:solidFill>
            <a:srgbClr val="CCECFF"/>
          </a:solidFill>
          <a:ln w="9525" cap="flat" cmpd="sng">
            <a:solidFill>
              <a:schemeClr val="accent2"/>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代码优化</a:t>
            </a:r>
            <a:endParaRPr lang="zh-CN" altLang="en-US" sz="1600" dirty="0"/>
          </a:p>
        </p:txBody>
      </p:sp>
      <p:sp>
        <p:nvSpPr>
          <p:cNvPr id="8220" name="箭头: 右 4"/>
          <p:cNvSpPr/>
          <p:nvPr/>
        </p:nvSpPr>
        <p:spPr>
          <a:xfrm>
            <a:off x="2028825" y="2421086"/>
            <a:ext cx="166688" cy="287338"/>
          </a:xfrm>
          <a:prstGeom prst="rightArrow">
            <a:avLst>
              <a:gd name="adj1" fmla="val 50000"/>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28" name="矩形 28"/>
          <p:cNvSpPr/>
          <p:nvPr/>
        </p:nvSpPr>
        <p:spPr>
          <a:xfrm>
            <a:off x="2754163" y="3528839"/>
            <a:ext cx="4842025"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buClrTx/>
              <a:buSzTx/>
              <a:buNone/>
            </a:pPr>
            <a:r>
              <a:rPr lang="zh-CN" altLang="en-US" sz="1400" dirty="0"/>
              <a:t>                            符号表管理</a:t>
            </a:r>
            <a:endParaRPr lang="zh-CN" altLang="en-US" sz="1400" dirty="0"/>
          </a:p>
        </p:txBody>
      </p:sp>
      <p:sp>
        <p:nvSpPr>
          <p:cNvPr id="29" name="矩形 28"/>
          <p:cNvSpPr/>
          <p:nvPr/>
        </p:nvSpPr>
        <p:spPr>
          <a:xfrm>
            <a:off x="2216150" y="3240807"/>
            <a:ext cx="4571131"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dirty="0"/>
              <a:t>            错误处理</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wipe(up)">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up)">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down)">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13"/>
                                        </p:tgtEl>
                                        <p:attrNameLst>
                                          <p:attrName>style.visibility</p:attrName>
                                        </p:attrNameLst>
                                      </p:cBhvr>
                                      <p:to>
                                        <p:strVal val="visible"/>
                                      </p:to>
                                    </p:set>
                                    <p:animEffect transition="in" filter="wipe(up)">
                                      <p:cBhvr>
                                        <p:cTn id="27" dur="500"/>
                                        <p:tgtEl>
                                          <p:spTgt spid="82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wipe(up)">
                                      <p:cBhvr>
                                        <p:cTn id="32" dur="500"/>
                                        <p:tgtEl>
                                          <p:spTgt spid="820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197"/>
                                        </p:tgtEl>
                                        <p:attrNameLst>
                                          <p:attrName>style.visibility</p:attrName>
                                        </p:attrNameLst>
                                      </p:cBhvr>
                                      <p:to>
                                        <p:strVal val="visible"/>
                                      </p:to>
                                    </p:set>
                                    <p:anim calcmode="lin" valueType="num">
                                      <p:cBhvr>
                                        <p:cTn id="37" dur="500" fill="hold"/>
                                        <p:tgtEl>
                                          <p:spTgt spid="8197"/>
                                        </p:tgtEl>
                                        <p:attrNameLst>
                                          <p:attrName>ppt_w</p:attrName>
                                        </p:attrNameLst>
                                      </p:cBhvr>
                                      <p:tavLst>
                                        <p:tav tm="0">
                                          <p:val>
                                            <p:fltVal val="0"/>
                                          </p:val>
                                        </p:tav>
                                        <p:tav tm="100000">
                                          <p:val>
                                            <p:strVal val="#ppt_w"/>
                                          </p:val>
                                        </p:tav>
                                      </p:tavLst>
                                    </p:anim>
                                    <p:anim calcmode="lin" valueType="num">
                                      <p:cBhvr>
                                        <p:cTn id="38" dur="500" fill="hold"/>
                                        <p:tgtEl>
                                          <p:spTgt spid="8197"/>
                                        </p:tgtEl>
                                        <p:attrNameLst>
                                          <p:attrName>ppt_h</p:attrName>
                                        </p:attrNameLst>
                                      </p:cBhvr>
                                      <p:tavLst>
                                        <p:tav tm="0">
                                          <p:val>
                                            <p:fltVal val="0"/>
                                          </p:val>
                                        </p:tav>
                                        <p:tav tm="100000">
                                          <p:val>
                                            <p:strVal val="#ppt_h"/>
                                          </p:val>
                                        </p:tav>
                                      </p:tavLst>
                                    </p:anim>
                                    <p:animEffect transition="in" filter="fade">
                                      <p:cBhvr>
                                        <p:cTn id="39" dur="500"/>
                                        <p:tgtEl>
                                          <p:spTgt spid="819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8203"/>
                                        </p:tgtEl>
                                        <p:attrNameLst>
                                          <p:attrName>style.visibility</p:attrName>
                                        </p:attrNameLst>
                                      </p:cBhvr>
                                      <p:to>
                                        <p:strVal val="visible"/>
                                      </p:to>
                                    </p:set>
                                    <p:animEffect transition="in" filter="wipe(up)">
                                      <p:cBhvr>
                                        <p:cTn id="44" dur="500"/>
                                        <p:tgtEl>
                                          <p:spTgt spid="820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215"/>
                                        </p:tgtEl>
                                        <p:attrNameLst>
                                          <p:attrName>style.visibility</p:attrName>
                                        </p:attrNameLst>
                                      </p:cBhvr>
                                      <p:to>
                                        <p:strVal val="visible"/>
                                      </p:to>
                                    </p:set>
                                    <p:anim calcmode="lin" valueType="num">
                                      <p:cBhvr>
                                        <p:cTn id="49" dur="500" fill="hold"/>
                                        <p:tgtEl>
                                          <p:spTgt spid="8215"/>
                                        </p:tgtEl>
                                        <p:attrNameLst>
                                          <p:attrName>ppt_w</p:attrName>
                                        </p:attrNameLst>
                                      </p:cBhvr>
                                      <p:tavLst>
                                        <p:tav tm="0">
                                          <p:val>
                                            <p:fltVal val="0"/>
                                          </p:val>
                                        </p:tav>
                                        <p:tav tm="100000">
                                          <p:val>
                                            <p:strVal val="#ppt_w"/>
                                          </p:val>
                                        </p:tav>
                                      </p:tavLst>
                                    </p:anim>
                                    <p:anim calcmode="lin" valueType="num">
                                      <p:cBhvr>
                                        <p:cTn id="50" dur="500" fill="hold"/>
                                        <p:tgtEl>
                                          <p:spTgt spid="8215"/>
                                        </p:tgtEl>
                                        <p:attrNameLst>
                                          <p:attrName>ppt_h</p:attrName>
                                        </p:attrNameLst>
                                      </p:cBhvr>
                                      <p:tavLst>
                                        <p:tav tm="0">
                                          <p:val>
                                            <p:fltVal val="0"/>
                                          </p:val>
                                        </p:tav>
                                        <p:tav tm="100000">
                                          <p:val>
                                            <p:strVal val="#ppt_h"/>
                                          </p:val>
                                        </p:tav>
                                      </p:tavLst>
                                    </p:anim>
                                    <p:animEffect transition="in" filter="fade">
                                      <p:cBhvr>
                                        <p:cTn id="51" dur="500"/>
                                        <p:tgtEl>
                                          <p:spTgt spid="82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214"/>
                                        </p:tgtEl>
                                        <p:attrNameLst>
                                          <p:attrName>style.visibility</p:attrName>
                                        </p:attrNameLst>
                                      </p:cBhvr>
                                      <p:to>
                                        <p:strVal val="visible"/>
                                      </p:to>
                                    </p:set>
                                    <p:animEffect transition="in" filter="wipe(up)">
                                      <p:cBhvr>
                                        <p:cTn id="56" dur="500"/>
                                        <p:tgtEl>
                                          <p:spTgt spid="821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8216"/>
                                        </p:tgtEl>
                                        <p:attrNameLst>
                                          <p:attrName>style.visibility</p:attrName>
                                        </p:attrNameLst>
                                      </p:cBhvr>
                                      <p:to>
                                        <p:strVal val="visible"/>
                                      </p:to>
                                    </p:set>
                                    <p:anim calcmode="lin" valueType="num">
                                      <p:cBhvr>
                                        <p:cTn id="61" dur="500" fill="hold"/>
                                        <p:tgtEl>
                                          <p:spTgt spid="8216"/>
                                        </p:tgtEl>
                                        <p:attrNameLst>
                                          <p:attrName>ppt_w</p:attrName>
                                        </p:attrNameLst>
                                      </p:cBhvr>
                                      <p:tavLst>
                                        <p:tav tm="0">
                                          <p:val>
                                            <p:fltVal val="0"/>
                                          </p:val>
                                        </p:tav>
                                        <p:tav tm="100000">
                                          <p:val>
                                            <p:strVal val="#ppt_w"/>
                                          </p:val>
                                        </p:tav>
                                      </p:tavLst>
                                    </p:anim>
                                    <p:anim calcmode="lin" valueType="num">
                                      <p:cBhvr>
                                        <p:cTn id="62" dur="500" fill="hold"/>
                                        <p:tgtEl>
                                          <p:spTgt spid="8216"/>
                                        </p:tgtEl>
                                        <p:attrNameLst>
                                          <p:attrName>ppt_h</p:attrName>
                                        </p:attrNameLst>
                                      </p:cBhvr>
                                      <p:tavLst>
                                        <p:tav tm="0">
                                          <p:val>
                                            <p:fltVal val="0"/>
                                          </p:val>
                                        </p:tav>
                                        <p:tav tm="100000">
                                          <p:val>
                                            <p:strVal val="#ppt_h"/>
                                          </p:val>
                                        </p:tav>
                                      </p:tavLst>
                                    </p:anim>
                                    <p:animEffect transition="in" filter="fade">
                                      <p:cBhvr>
                                        <p:cTn id="63" dur="500"/>
                                        <p:tgtEl>
                                          <p:spTgt spid="82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206"/>
                                        </p:tgtEl>
                                        <p:attrNameLst>
                                          <p:attrName>style.visibility</p:attrName>
                                        </p:attrNameLst>
                                      </p:cBhvr>
                                      <p:to>
                                        <p:strVal val="visible"/>
                                      </p:to>
                                    </p:set>
                                    <p:animEffect transition="in" filter="wipe(up)">
                                      <p:cBhvr>
                                        <p:cTn id="68" dur="500"/>
                                        <p:tgtEl>
                                          <p:spTgt spid="820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204"/>
                                        </p:tgtEl>
                                        <p:attrNameLst>
                                          <p:attrName>style.visibility</p:attrName>
                                        </p:attrNameLst>
                                      </p:cBhvr>
                                      <p:to>
                                        <p:strVal val="visible"/>
                                      </p:to>
                                    </p:set>
                                    <p:animEffect transition="in" filter="wipe(up)">
                                      <p:cBhvr>
                                        <p:cTn id="73" dur="500"/>
                                        <p:tgtEl>
                                          <p:spTgt spid="820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205"/>
                                        </p:tgtEl>
                                        <p:attrNameLst>
                                          <p:attrName>style.visibility</p:attrName>
                                        </p:attrNameLst>
                                      </p:cBhvr>
                                      <p:to>
                                        <p:strVal val="visible"/>
                                      </p:to>
                                    </p:set>
                                    <p:animEffect transition="in" filter="wipe(up)">
                                      <p:cBhvr>
                                        <p:cTn id="78" dur="500"/>
                                        <p:tgtEl>
                                          <p:spTgt spid="820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8207"/>
                                        </p:tgtEl>
                                        <p:attrNameLst>
                                          <p:attrName>style.visibility</p:attrName>
                                        </p:attrNameLst>
                                      </p:cBhvr>
                                      <p:to>
                                        <p:strVal val="visible"/>
                                      </p:to>
                                    </p:set>
                                    <p:animEffect transition="in" filter="wipe(up)">
                                      <p:cBhvr>
                                        <p:cTn id="83" dur="500"/>
                                        <p:tgtEl>
                                          <p:spTgt spid="820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8208"/>
                                        </p:tgtEl>
                                        <p:attrNameLst>
                                          <p:attrName>style.visibility</p:attrName>
                                        </p:attrNameLst>
                                      </p:cBhvr>
                                      <p:to>
                                        <p:strVal val="visible"/>
                                      </p:to>
                                    </p:set>
                                    <p:animEffect transition="in" filter="wipe(up)">
                                      <p:cBhvr>
                                        <p:cTn id="88" dur="500"/>
                                        <p:tgtEl>
                                          <p:spTgt spid="820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8210"/>
                                        </p:tgtEl>
                                        <p:attrNameLst>
                                          <p:attrName>style.visibility</p:attrName>
                                        </p:attrNameLst>
                                      </p:cBhvr>
                                      <p:to>
                                        <p:strVal val="visible"/>
                                      </p:to>
                                    </p:set>
                                    <p:animEffect transition="in" filter="wipe(up)">
                                      <p:cBhvr>
                                        <p:cTn id="93" dur="500"/>
                                        <p:tgtEl>
                                          <p:spTgt spid="8210"/>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218"/>
                                        </p:tgtEl>
                                        <p:attrNameLst>
                                          <p:attrName>style.visibility</p:attrName>
                                        </p:attrNameLst>
                                      </p:cBhvr>
                                      <p:to>
                                        <p:strVal val="visible"/>
                                      </p:to>
                                    </p:set>
                                    <p:anim calcmode="lin" valueType="num">
                                      <p:cBhvr>
                                        <p:cTn id="98" dur="500" fill="hold"/>
                                        <p:tgtEl>
                                          <p:spTgt spid="8218"/>
                                        </p:tgtEl>
                                        <p:attrNameLst>
                                          <p:attrName>ppt_w</p:attrName>
                                        </p:attrNameLst>
                                      </p:cBhvr>
                                      <p:tavLst>
                                        <p:tav tm="0">
                                          <p:val>
                                            <p:fltVal val="0"/>
                                          </p:val>
                                        </p:tav>
                                        <p:tav tm="100000">
                                          <p:val>
                                            <p:strVal val="#ppt_w"/>
                                          </p:val>
                                        </p:tav>
                                      </p:tavLst>
                                    </p:anim>
                                    <p:anim calcmode="lin" valueType="num">
                                      <p:cBhvr>
                                        <p:cTn id="99" dur="500" fill="hold"/>
                                        <p:tgtEl>
                                          <p:spTgt spid="8218"/>
                                        </p:tgtEl>
                                        <p:attrNameLst>
                                          <p:attrName>ppt_h</p:attrName>
                                        </p:attrNameLst>
                                      </p:cBhvr>
                                      <p:tavLst>
                                        <p:tav tm="0">
                                          <p:val>
                                            <p:fltVal val="0"/>
                                          </p:val>
                                        </p:tav>
                                        <p:tav tm="100000">
                                          <p:val>
                                            <p:strVal val="#ppt_h"/>
                                          </p:val>
                                        </p:tav>
                                      </p:tavLst>
                                    </p:anim>
                                    <p:animEffect transition="in" filter="fade">
                                      <p:cBhvr>
                                        <p:cTn id="100" dur="500"/>
                                        <p:tgtEl>
                                          <p:spTgt spid="82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8209"/>
                                        </p:tgtEl>
                                        <p:attrNameLst>
                                          <p:attrName>style.visibility</p:attrName>
                                        </p:attrNameLst>
                                      </p:cBhvr>
                                      <p:to>
                                        <p:strVal val="visible"/>
                                      </p:to>
                                    </p:set>
                                    <p:animEffect transition="in" filter="wipe(up)">
                                      <p:cBhvr>
                                        <p:cTn id="105" dur="500"/>
                                        <p:tgtEl>
                                          <p:spTgt spid="8209"/>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8219"/>
                                        </p:tgtEl>
                                        <p:attrNameLst>
                                          <p:attrName>style.visibility</p:attrName>
                                        </p:attrNameLst>
                                      </p:cBhvr>
                                      <p:to>
                                        <p:strVal val="visible"/>
                                      </p:to>
                                    </p:set>
                                    <p:anim calcmode="lin" valueType="num">
                                      <p:cBhvr>
                                        <p:cTn id="110" dur="500" fill="hold"/>
                                        <p:tgtEl>
                                          <p:spTgt spid="8219"/>
                                        </p:tgtEl>
                                        <p:attrNameLst>
                                          <p:attrName>ppt_w</p:attrName>
                                        </p:attrNameLst>
                                      </p:cBhvr>
                                      <p:tavLst>
                                        <p:tav tm="0">
                                          <p:val>
                                            <p:fltVal val="0"/>
                                          </p:val>
                                        </p:tav>
                                        <p:tav tm="100000">
                                          <p:val>
                                            <p:strVal val="#ppt_w"/>
                                          </p:val>
                                        </p:tav>
                                      </p:tavLst>
                                    </p:anim>
                                    <p:anim calcmode="lin" valueType="num">
                                      <p:cBhvr>
                                        <p:cTn id="111" dur="500" fill="hold"/>
                                        <p:tgtEl>
                                          <p:spTgt spid="8219"/>
                                        </p:tgtEl>
                                        <p:attrNameLst>
                                          <p:attrName>ppt_h</p:attrName>
                                        </p:attrNameLst>
                                      </p:cBhvr>
                                      <p:tavLst>
                                        <p:tav tm="0">
                                          <p:val>
                                            <p:fltVal val="0"/>
                                          </p:val>
                                        </p:tav>
                                        <p:tav tm="100000">
                                          <p:val>
                                            <p:strVal val="#ppt_h"/>
                                          </p:val>
                                        </p:tav>
                                      </p:tavLst>
                                    </p:anim>
                                    <p:animEffect transition="in" filter="fade">
                                      <p:cBhvr>
                                        <p:cTn id="112" dur="500"/>
                                        <p:tgtEl>
                                          <p:spTgt spid="8219"/>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p:cTn id="117" dur="500" fill="hold"/>
                                        <p:tgtEl>
                                          <p:spTgt spid="29"/>
                                        </p:tgtEl>
                                        <p:attrNameLst>
                                          <p:attrName>ppt_w</p:attrName>
                                        </p:attrNameLst>
                                      </p:cBhvr>
                                      <p:tavLst>
                                        <p:tav tm="0">
                                          <p:val>
                                            <p:fltVal val="0"/>
                                          </p:val>
                                        </p:tav>
                                        <p:tav tm="100000">
                                          <p:val>
                                            <p:strVal val="#ppt_w"/>
                                          </p:val>
                                        </p:tav>
                                      </p:tavLst>
                                    </p:anim>
                                    <p:anim calcmode="lin" valueType="num">
                                      <p:cBhvr>
                                        <p:cTn id="118" dur="500" fill="hold"/>
                                        <p:tgtEl>
                                          <p:spTgt spid="29"/>
                                        </p:tgtEl>
                                        <p:attrNameLst>
                                          <p:attrName>ppt_h</p:attrName>
                                        </p:attrNameLst>
                                      </p:cBhvr>
                                      <p:tavLst>
                                        <p:tav tm="0">
                                          <p:val>
                                            <p:fltVal val="0"/>
                                          </p:val>
                                        </p:tav>
                                        <p:tav tm="100000">
                                          <p:val>
                                            <p:strVal val="#ppt_h"/>
                                          </p:val>
                                        </p:tav>
                                      </p:tavLst>
                                    </p:anim>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500" fill="hold"/>
                                        <p:tgtEl>
                                          <p:spTgt spid="28"/>
                                        </p:tgtEl>
                                        <p:attrNameLst>
                                          <p:attrName>ppt_w</p:attrName>
                                        </p:attrNameLst>
                                      </p:cBhvr>
                                      <p:tavLst>
                                        <p:tav tm="0">
                                          <p:val>
                                            <p:fltVal val="0"/>
                                          </p:val>
                                        </p:tav>
                                        <p:tav tm="100000">
                                          <p:val>
                                            <p:strVal val="#ppt_w"/>
                                          </p:val>
                                        </p:tav>
                                      </p:tavLst>
                                    </p:anim>
                                    <p:anim calcmode="lin" valueType="num">
                                      <p:cBhvr>
                                        <p:cTn id="125" dur="500" fill="hold"/>
                                        <p:tgtEl>
                                          <p:spTgt spid="28"/>
                                        </p:tgtEl>
                                        <p:attrNameLst>
                                          <p:attrName>ppt_h</p:attrName>
                                        </p:attrNameLst>
                                      </p:cBhvr>
                                      <p:tavLst>
                                        <p:tav tm="0">
                                          <p:val>
                                            <p:fltVal val="0"/>
                                          </p:val>
                                        </p:tav>
                                        <p:tav tm="100000">
                                          <p:val>
                                            <p:strVal val="#ppt_h"/>
                                          </p:val>
                                        </p:tav>
                                      </p:tavLst>
                                    </p:anim>
                                    <p:animEffect transition="in" filter="fade">
                                      <p:cBhvr>
                                        <p:cTn id="126" dur="500"/>
                                        <p:tgtEl>
                                          <p:spTgt spid="2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8212"/>
                                        </p:tgtEl>
                                        <p:attrNameLst>
                                          <p:attrName>style.visibility</p:attrName>
                                        </p:attrNameLst>
                                      </p:cBhvr>
                                      <p:to>
                                        <p:strVal val="visible"/>
                                      </p:to>
                                    </p:set>
                                    <p:anim calcmode="lin" valueType="num">
                                      <p:cBhvr>
                                        <p:cTn id="131" dur="500" fill="hold"/>
                                        <p:tgtEl>
                                          <p:spTgt spid="8212"/>
                                        </p:tgtEl>
                                        <p:attrNameLst>
                                          <p:attrName>ppt_w</p:attrName>
                                        </p:attrNameLst>
                                      </p:cBhvr>
                                      <p:tavLst>
                                        <p:tav tm="0">
                                          <p:val>
                                            <p:fltVal val="0"/>
                                          </p:val>
                                        </p:tav>
                                        <p:tav tm="100000">
                                          <p:val>
                                            <p:strVal val="#ppt_w"/>
                                          </p:val>
                                        </p:tav>
                                      </p:tavLst>
                                    </p:anim>
                                    <p:anim calcmode="lin" valueType="num">
                                      <p:cBhvr>
                                        <p:cTn id="132" dur="500" fill="hold"/>
                                        <p:tgtEl>
                                          <p:spTgt spid="8212"/>
                                        </p:tgtEl>
                                        <p:attrNameLst>
                                          <p:attrName>ppt_h</p:attrName>
                                        </p:attrNameLst>
                                      </p:cBhvr>
                                      <p:tavLst>
                                        <p:tav tm="0">
                                          <p:val>
                                            <p:fltVal val="0"/>
                                          </p:val>
                                        </p:tav>
                                        <p:tav tm="100000">
                                          <p:val>
                                            <p:strVal val="#ppt_h"/>
                                          </p:val>
                                        </p:tav>
                                      </p:tavLst>
                                    </p:anim>
                                    <p:animEffect transition="in" filter="fade">
                                      <p:cBhvr>
                                        <p:cTn id="133" dur="500"/>
                                        <p:tgtEl>
                                          <p:spTgt spid="821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195"/>
                                        </p:tgtEl>
                                        <p:attrNameLst>
                                          <p:attrName>style.visibility</p:attrName>
                                        </p:attrNameLst>
                                      </p:cBhvr>
                                      <p:to>
                                        <p:strVal val="visible"/>
                                      </p:to>
                                    </p:set>
                                    <p:animEffect transition="in" filter="wipe(left)">
                                      <p:cBhvr>
                                        <p:cTn id="138" dur="500"/>
                                        <p:tgtEl>
                                          <p:spTgt spid="819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8196"/>
                                        </p:tgtEl>
                                        <p:attrNameLst>
                                          <p:attrName>style.visibility</p:attrName>
                                        </p:attrNameLst>
                                      </p:cBhvr>
                                      <p:to>
                                        <p:strVal val="visible"/>
                                      </p:to>
                                    </p:set>
                                    <p:animEffect transition="in" filter="wipe(left)">
                                      <p:cBhvr>
                                        <p:cTn id="143" dur="500"/>
                                        <p:tgtEl>
                                          <p:spTgt spid="819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8220"/>
                                        </p:tgtEl>
                                        <p:attrNameLst>
                                          <p:attrName>style.visibility</p:attrName>
                                        </p:attrNameLst>
                                      </p:cBhvr>
                                      <p:to>
                                        <p:strVal val="visible"/>
                                      </p:to>
                                    </p:set>
                                    <p:animEffect transition="in" filter="wipe(left)">
                                      <p:cBhvr>
                                        <p:cTn id="148" dur="5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195" grpId="0" animBg="1"/>
      <p:bldP spid="8196" grpId="0" animBg="1"/>
      <p:bldP spid="8197" grpId="0" animBg="1"/>
      <p:bldP spid="8199"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8212" grpId="0" animBg="1"/>
      <p:bldP spid="8213" grpId="0" animBg="1"/>
      <p:bldP spid="8214" grpId="0" animBg="1"/>
      <p:bldP spid="8215" grpId="0" animBg="1"/>
      <p:bldP spid="8216" grpId="0" animBg="1"/>
      <p:bldP spid="8218" grpId="0" animBg="1"/>
      <p:bldP spid="8219" grpId="0" animBg="1"/>
      <p:bldP spid="8220"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b" anchorCtr="0"/>
          <a:lstStyle/>
          <a:p>
            <a:r>
              <a:rPr lang="zh-CN" altLang="en-US" dirty="0"/>
              <a:t>特别提醒</a:t>
            </a:r>
            <a:endParaRPr lang="zh-CN" altLang="en-US" dirty="0"/>
          </a:p>
        </p:txBody>
      </p:sp>
      <p:sp>
        <p:nvSpPr>
          <p:cNvPr id="45059" name="内容占位符 2"/>
          <p:cNvSpPr>
            <a:spLocks noGrp="1" noChangeArrowheads="1"/>
          </p:cNvSpPr>
          <p:nvPr>
            <p:ph idx="1"/>
          </p:nvPr>
        </p:nvSpPr>
        <p:spPr>
          <a:xfrm>
            <a:off x="1182688" y="1844675"/>
            <a:ext cx="7961313" cy="4579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独立完成！！！</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测试程序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代码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文档</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rPr>
              <a:t>不能用提交作业代替全面测试</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误操作需自负后果</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350963" y="214313"/>
            <a:ext cx="6605587" cy="1462087"/>
          </a:xfrm>
        </p:spPr>
        <p:txBody>
          <a:bodyPr vert="horz" wrap="square" lIns="91440" tIns="45720" rIns="91440" bIns="45720" anchor="b" anchorCtr="0"/>
          <a:lstStyle/>
          <a:p>
            <a:pPr eaLnBrk="1" hangingPunct="1"/>
            <a:r>
              <a:rPr lang="zh-CN" altLang="en-US" dirty="0"/>
              <a:t>参考资料</a:t>
            </a:r>
            <a:endParaRPr lang="zh-CN" altLang="en-US" dirty="0"/>
          </a:p>
        </p:txBody>
      </p:sp>
      <p:sp>
        <p:nvSpPr>
          <p:cNvPr id="56323" name="Rectangle 3"/>
          <p:cNvSpPr>
            <a:spLocks noGrp="1"/>
          </p:cNvSpPr>
          <p:nvPr>
            <p:ph type="body" idx="4294967295"/>
          </p:nvPr>
        </p:nvSpPr>
        <p:spPr>
          <a:xfrm>
            <a:off x="1071563" y="2017713"/>
            <a:ext cx="8072437" cy="4114800"/>
          </a:xfrm>
        </p:spPr>
        <p:txBody>
          <a:bodyPr vert="horz" wrap="square" lIns="91440" tIns="45720" rIns="91440" bIns="45720" anchor="t" anchorCtr="0"/>
          <a:lstStyle/>
          <a:p>
            <a:pPr eaLnBrk="1" hangingPunct="1">
              <a:lnSpc>
                <a:spcPct val="80000"/>
              </a:lnSpc>
            </a:pPr>
            <a:r>
              <a:rPr lang="en-US" altLang="zh-CN" sz="2800" dirty="0"/>
              <a:t>《</a:t>
            </a:r>
            <a:r>
              <a:rPr lang="zh-CN" altLang="en-US" sz="2800" dirty="0"/>
              <a:t>编译技术</a:t>
            </a:r>
            <a:r>
              <a:rPr lang="en-US" altLang="zh-CN" sz="2800" dirty="0"/>
              <a:t>》</a:t>
            </a:r>
            <a:r>
              <a:rPr lang="zh-CN" altLang="en-US" sz="2800" dirty="0"/>
              <a:t>第</a:t>
            </a:r>
            <a:r>
              <a:rPr lang="en-US" altLang="zh-CN" sz="2800" dirty="0"/>
              <a:t>17</a:t>
            </a:r>
            <a:r>
              <a:rPr lang="zh-CN" altLang="en-US" sz="2800" dirty="0"/>
              <a:t>章 第</a:t>
            </a:r>
            <a:r>
              <a:rPr lang="en-US" altLang="zh-CN" sz="2800" dirty="0"/>
              <a:t>18</a:t>
            </a:r>
            <a:r>
              <a:rPr lang="zh-CN" altLang="en-US" sz="2800" dirty="0"/>
              <a:t>章及</a:t>
            </a:r>
            <a:r>
              <a:rPr lang="en-US" altLang="zh-CN" sz="2800" dirty="0"/>
              <a:t>PL/0</a:t>
            </a:r>
            <a:r>
              <a:rPr lang="zh-CN" altLang="en-US" sz="2800" dirty="0"/>
              <a:t>、</a:t>
            </a:r>
            <a:r>
              <a:rPr lang="en-US" altLang="zh-CN" sz="2800" dirty="0"/>
              <a:t>Pascal-s</a:t>
            </a:r>
            <a:r>
              <a:rPr lang="zh-CN" altLang="en-US" sz="2800" dirty="0"/>
              <a:t>编译器源代码</a:t>
            </a:r>
            <a:r>
              <a:rPr lang="en-US" altLang="zh-CN" sz="2800" dirty="0"/>
              <a:t> </a:t>
            </a:r>
            <a:endParaRPr lang="en-US" altLang="zh-CN" sz="2800" dirty="0"/>
          </a:p>
          <a:p>
            <a:pPr eaLnBrk="1" hangingPunct="1">
              <a:lnSpc>
                <a:spcPct val="80000"/>
              </a:lnSpc>
            </a:pPr>
            <a:r>
              <a:rPr lang="zh-CN" altLang="en-US" sz="2800" dirty="0"/>
              <a:t>参考书</a:t>
            </a:r>
            <a:endParaRPr lang="zh-CN" altLang="en-US" sz="2800" dirty="0"/>
          </a:p>
          <a:p>
            <a:pPr lvl="1" eaLnBrk="1" hangingPunct="1">
              <a:lnSpc>
                <a:spcPct val="80000"/>
              </a:lnSpc>
            </a:pPr>
            <a:r>
              <a:rPr lang="en-US" altLang="zh-CN" sz="2200" dirty="0"/>
              <a:t>Compilers: Principles, Techniques, and Tools. By Alfred V. AHO, Ravi SETHI and Jeffrey D. ULLMAN</a:t>
            </a:r>
            <a:endParaRPr lang="en-US" altLang="zh-CN" sz="2200" dirty="0"/>
          </a:p>
          <a:p>
            <a:pPr lvl="1" eaLnBrk="1" hangingPunct="1">
              <a:lnSpc>
                <a:spcPct val="80000"/>
              </a:lnSpc>
            </a:pPr>
            <a:r>
              <a:rPr lang="zh-CN" altLang="en-US" sz="2200" dirty="0"/>
              <a:t>中文版：编译原理，李建中，姜守旭译，机械工业出版社</a:t>
            </a:r>
            <a:endParaRPr lang="en-US" altLang="zh-CN" sz="2200" dirty="0"/>
          </a:p>
          <a:p>
            <a:pPr lvl="1" eaLnBrk="1" hangingPunct="1">
              <a:lnSpc>
                <a:spcPct val="80000"/>
              </a:lnSpc>
              <a:buNone/>
            </a:pPr>
            <a:r>
              <a:rPr lang="en-US" altLang="zh-CN" sz="2200" dirty="0"/>
              <a:t>                 </a:t>
            </a:r>
            <a:r>
              <a:rPr lang="zh-CN" altLang="en-US" sz="2200" dirty="0"/>
              <a:t>编译原理，赵建华，郑滔，戴新宇译</a:t>
            </a:r>
            <a:endParaRPr lang="zh-CN" altLang="en-US" sz="2200" dirty="0"/>
          </a:p>
          <a:p>
            <a:pPr lvl="1" eaLnBrk="1" hangingPunct="1">
              <a:lnSpc>
                <a:spcPct val="80000"/>
              </a:lnSpc>
            </a:pPr>
            <a:r>
              <a:rPr lang="en-US" altLang="zh-CN" sz="2200" dirty="0"/>
              <a:t>Advanced Compiler Design and Implementation. By Steven S. Muchnick.</a:t>
            </a:r>
            <a:endParaRPr lang="en-US" altLang="zh-CN" sz="2200" dirty="0"/>
          </a:p>
          <a:p>
            <a:pPr lvl="1" eaLnBrk="1" hangingPunct="1">
              <a:lnSpc>
                <a:spcPct val="80000"/>
              </a:lnSpc>
            </a:pPr>
            <a:r>
              <a:rPr lang="zh-CN" altLang="en-US" sz="2200" dirty="0"/>
              <a:t>中文版：高级编译器设计与实现，赵克佳，沈志宇译，机械工业出版社</a:t>
            </a:r>
            <a:endParaRPr lang="zh-CN" altLang="en-US" sz="2400" dirty="0"/>
          </a:p>
          <a:p>
            <a:pPr eaLnBrk="1" hangingPunct="1">
              <a:lnSpc>
                <a:spcPct val="80000"/>
              </a:lnSpc>
            </a:pPr>
            <a:endParaRPr lang="en-US"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615" y="147955"/>
            <a:ext cx="8904605" cy="6583680"/>
          </a:xfrm>
          <a:prstGeom prst="rect">
            <a:avLst/>
          </a:prstGeom>
          <a:gradFill>
            <a:gsLst>
              <a:gs pos="0">
                <a:srgbClr val="DDE2F3"/>
              </a:gs>
              <a:gs pos="100000">
                <a:schemeClr val="bg1"/>
              </a:gs>
            </a:gsLst>
            <a:lin ang="14400000" scaled="0"/>
          </a:gradFill>
          <a:effectLst>
            <a:outerShdw blurRad="50800" dist="38100" dir="5400000" algn="t" rotWithShape="0">
              <a:prstClr val="black">
                <a:alpha val="40000"/>
              </a:prstClr>
            </a:outerShdw>
          </a:effectLst>
        </p:spPr>
        <p:txBody>
          <a:bodyPr wrap="square">
            <a:noAutofit/>
          </a:bodyPr>
          <a:lstStyle/>
          <a:p>
            <a:pPr marL="0" marR="0" lvl="0" indent="266700" algn="just" defTabSz="914400" rtl="0" eaLnBrk="0" fontAlgn="base" latinLnBrk="0" hangingPunct="0">
              <a:lnSpc>
                <a:spcPct val="150000"/>
              </a:lnSpc>
              <a:spcBef>
                <a:spcPct val="0"/>
              </a:spcBef>
              <a:spcAft>
                <a:spcPts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在本学期实验中我觉得最重要的是对一个</a:t>
            </a:r>
            <a:r>
              <a:rPr lang="zh-CN" altLang="zh-CN" sz="1800" b="1" kern="100" dirty="0">
                <a:effectLst/>
                <a:ea typeface="等线" panose="02010600030101010101" pitchFamily="2" charset="-122"/>
                <a:cs typeface="Times New Roman" panose="02020603050405020304" pitchFamily="18" charset="0"/>
              </a:rPr>
              <a:t>大型项目的整体设计</a:t>
            </a:r>
            <a:r>
              <a:rPr lang="zh-CN" altLang="zh-CN" sz="1800" kern="100" dirty="0">
                <a:effectLst/>
                <a:ea typeface="等线" panose="02010600030101010101" pitchFamily="2" charset="-122"/>
                <a:cs typeface="Times New Roman" panose="02020603050405020304" pitchFamily="18" charset="0"/>
              </a:rPr>
              <a:t>，花在设计上的时间不会白费，而是为了更好的编码。因为前期写的比较匆忙因此在代码编写中我也出现了很多问题，如前期没有设计好接口或者没有预留错误处理所需要的部分从而导致后续代码十分难编写，甚至进行了几次小规模的推倒重构，白白花费了很多无用的时间， 这更让我意识到了</a:t>
            </a:r>
            <a:r>
              <a:rPr lang="zh-CN" altLang="zh-CN" sz="1800" b="1" kern="100" dirty="0">
                <a:effectLst/>
                <a:ea typeface="等线" panose="02010600030101010101" pitchFamily="2" charset="-122"/>
                <a:cs typeface="Times New Roman" panose="02020603050405020304" pitchFamily="18" charset="0"/>
              </a:rPr>
              <a:t>设计的重要性</a:t>
            </a:r>
            <a:r>
              <a:rPr lang="zh-CN" altLang="zh-CN" sz="1800" kern="100" dirty="0">
                <a:effectLst/>
                <a:ea typeface="等线" panose="02010600030101010101" pitchFamily="2" charset="-122"/>
                <a:cs typeface="Times New Roman" panose="02020603050405020304" pitchFamily="18" charset="0"/>
              </a:rPr>
              <a:t>。 课程的层层递进教学能让我能够认真了解每个阶段的任务后进行合理的设计，同时预留了充足的时间让我们进行设计和反思， 相信在本次实验中所学到的知识一定能应用在我今后的学习中。</a:t>
            </a:r>
            <a:endParaRPr lang="zh-CN" altLang="zh-CN" sz="1800" kern="100" dirty="0">
              <a:effectLst/>
              <a:ea typeface="等线" panose="02010600030101010101" pitchFamily="2" charset="-122"/>
              <a:cs typeface="Times New Roman" panose="02020603050405020304" pitchFamily="18" charset="0"/>
            </a:endParaRPr>
          </a:p>
          <a:p>
            <a:pPr marL="0" marR="0" lvl="0" indent="266700" algn="just" defTabSz="914400" rtl="0" eaLnBrk="0" fontAlgn="base" latinLnBrk="0" hangingPunct="0">
              <a:lnSpc>
                <a:spcPct val="150000"/>
              </a:lnSpc>
              <a:spcBef>
                <a:spcPct val="0"/>
              </a:spcBef>
              <a:spcAft>
                <a:spcPts val="0"/>
              </a:spcAft>
              <a:buClrTx/>
              <a:buSzTx/>
              <a:buFontTx/>
              <a:buNone/>
              <a:defRPr/>
            </a:pPr>
            <a:r>
              <a:rPr lang="zh-CN" altLang="zh-CN" sz="1800" kern="100" dirty="0">
                <a:effectLst/>
                <a:ea typeface="等线" panose="02010600030101010101" pitchFamily="2" charset="-122"/>
                <a:cs typeface="Times New Roman" panose="02020603050405020304" pitchFamily="18" charset="0"/>
              </a:rPr>
              <a:t>在本学期实验中我获得的另外一点收获就是要提高自己</a:t>
            </a:r>
            <a:r>
              <a:rPr lang="zh-CN" altLang="zh-CN" sz="1800" b="1" kern="100" dirty="0">
                <a:effectLst/>
                <a:ea typeface="等线" panose="02010600030101010101" pitchFamily="2" charset="-122"/>
                <a:cs typeface="Times New Roman" panose="02020603050405020304" pitchFamily="18" charset="0"/>
              </a:rPr>
              <a:t>代码的规范性</a:t>
            </a:r>
            <a:r>
              <a:rPr lang="zh-CN" altLang="zh-CN" sz="1800" kern="100" dirty="0">
                <a:effectLst/>
                <a:ea typeface="等线" panose="02010600030101010101" pitchFamily="2" charset="-122"/>
                <a:cs typeface="Times New Roman" panose="02020603050405020304" pitchFamily="18" charset="0"/>
              </a:rPr>
              <a:t>，无论是代码风格还是参数的命名都十分重要，这直接影响了后期对代码调试的效率。因为整体代码量较大，后期调试时对于前期所写的函数或者需要使用的变量如果没有一个清晰的命名或者注释，就要花费很多时间去重新理解，十分影响效率。这让我想起了 OO 课上的 checkstyle，当时十分不在意如今却被自己的代码风格所影响导致效率低下， 这也让我得到了教训，也坚定了我之后提升代码风格的决心。</a:t>
            </a:r>
            <a:endParaRPr lang="zh-CN" altLang="zh-CN" sz="1800" kern="100" dirty="0">
              <a:effectLst/>
              <a:ea typeface="等线" panose="02010600030101010101" pitchFamily="2" charset="-122"/>
              <a:cs typeface="Times New Roman" panose="02020603050405020304" pitchFamily="18" charset="0"/>
            </a:endParaRPr>
          </a:p>
          <a:p>
            <a:pPr marL="0" marR="0" lvl="0" indent="266700" algn="just" defTabSz="914400" rtl="0" eaLnBrk="0" fontAlgn="base" latinLnBrk="0" hangingPunct="0">
              <a:lnSpc>
                <a:spcPct val="150000"/>
              </a:lnSpc>
              <a:spcBef>
                <a:spcPct val="0"/>
              </a:spcBef>
              <a:spcAft>
                <a:spcPts val="0"/>
              </a:spcAft>
              <a:buClrTx/>
              <a:buSzTx/>
              <a:buFontTx/>
              <a:buNone/>
              <a:defRPr/>
            </a:pPr>
            <a:r>
              <a:rPr lang="zh-CN" altLang="zh-CN" sz="1800" kern="100" dirty="0">
                <a:effectLst/>
                <a:ea typeface="等线" panose="02010600030101010101" pitchFamily="2" charset="-122"/>
                <a:cs typeface="Times New Roman" panose="02020603050405020304" pitchFamily="18" charset="0"/>
              </a:rPr>
              <a:t>整体来说，虽然整体在实现编译器的过程中有十分多的困难，但最后完成时收获了很多，也得到了满满的成就感。相信带着这份收获，吸取教训，一定能够在今后的学习上不断进步。</a:t>
            </a:r>
            <a:endParaRPr lang="zh-CN" altLang="zh-CN" sz="1800" kern="100" dirty="0">
              <a:effectLst/>
              <a:ea typeface="等线" panose="0201060003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405" y="1556385"/>
            <a:ext cx="7986395" cy="3250565"/>
          </a:xfrm>
          <a:prstGeom prst="rect">
            <a:avLst/>
          </a:prstGeom>
          <a:gradFill>
            <a:gsLst>
              <a:gs pos="0">
                <a:srgbClr val="D9EDE9"/>
              </a:gs>
              <a:gs pos="100000">
                <a:schemeClr val="bg1"/>
              </a:gs>
            </a:gsLst>
            <a:lin ang="4200000" scaled="0"/>
          </a:gradFill>
          <a:ln>
            <a:noFill/>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effectLst/>
                <a:uLnTx/>
                <a:uFillTx/>
                <a:latin typeface="+mn-ea"/>
                <a:ea typeface="+mn-ea"/>
                <a:cs typeface="Times New Roman" panose="02020603050405020304" pitchFamily="18" charset="0"/>
              </a:rPr>
              <a:t>   </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编译课是一门非常有挑战性的一门课。 它需要我们自己一个人完成架构设计， 最终完成一个几千行的编译器。 值得庆幸的是， 它的</a:t>
            </a:r>
            <a:r>
              <a:rPr kumimoji="0" altLang="zh-CN" sz="1800" b="1" i="0" u="none" strike="noStrike" kern="1200" cap="none" spc="0" normalizeH="0" baseline="0" noProof="0" dirty="0">
                <a:ln>
                  <a:noFill/>
                </a:ln>
                <a:effectLst/>
                <a:uLnTx/>
                <a:uFillTx/>
                <a:latin typeface="+mn-ea"/>
                <a:ea typeface="+mn-ea"/>
                <a:cs typeface="Times New Roman" panose="02020603050405020304" pitchFamily="18" charset="0"/>
              </a:rPr>
              <a:t>理论部分与实验部分的联系</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是非常紧密的（对比计组和操作系统， 狠狠表扬）， 理论课的学习使得我们在实验的早期， 对编译器有</a:t>
            </a:r>
            <a:r>
              <a:rPr kumimoji="0" altLang="zh-CN" sz="1800" b="1" i="0" u="none" strike="noStrike" kern="1200" cap="none" spc="0" normalizeH="0" baseline="0" noProof="0" dirty="0">
                <a:ln>
                  <a:noFill/>
                </a:ln>
                <a:effectLst/>
                <a:uLnTx/>
                <a:uFillTx/>
                <a:latin typeface="+mn-ea"/>
                <a:ea typeface="+mn-ea"/>
                <a:cs typeface="Times New Roman" panose="02020603050405020304" pitchFamily="18" charset="0"/>
              </a:rPr>
              <a:t>宏观的认识</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 非常有利于整体架构。 要知道， 对于大型系统的编写， 架构设计可谓重中之重， 如果没有设计好就草率地编码， 那很难使一个几千行的系统正常运行， 完成编译功能。</a:t>
            </a: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回顾这一学期与编译相处的时光， 既有苦涩也有喜悦。 很多时候， 坐在电脑前， 一写就是一整天， 很多个晚上， 独坐电脑前被 bug 折磨到深夜； 但每一次改完 bug， 程序能够正常运行时， 内心的喜悦也是其他任何时候都无法获得的。 从刚开始的不知从何下手， 到完成整个编译系统， 我能清晰地感受到编译带给我的成长， 轻舟已过万重山！</a:t>
            </a: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268889"/>
            <a:ext cx="8294370" cy="4246245"/>
          </a:xfrm>
          <a:prstGeom prst="rect">
            <a:avLst/>
          </a:prstGeom>
          <a:gradFill>
            <a:gsLst>
              <a:gs pos="0">
                <a:srgbClr val="FFEDCB"/>
              </a:gs>
              <a:gs pos="100000">
                <a:srgbClr val="FFCC99"/>
              </a:gs>
            </a:gsLst>
            <a:lin ang="2400000" scaled="0"/>
          </a:gradFill>
        </p:spPr>
        <p:txBody>
          <a:bodyPr wrap="square">
            <a:spAutoFit/>
          </a:bodyPr>
          <a:lstStyle/>
          <a:p>
            <a:pPr algn="l"/>
            <a:r>
              <a:rPr lang="zh-CN" altLang="zh-CN" sz="1800" b="1" kern="0" dirty="0">
                <a:effectLst/>
                <a:latin typeface="MicrosoftYaHei"/>
                <a:ea typeface="宋体" panose="02010600030101010101" pitchFamily="2" charset="-122"/>
                <a:cs typeface="宋体" panose="02010600030101010101" pitchFamily="2" charset="-122"/>
              </a:rPr>
              <a:t>面向对象设计</a:t>
            </a:r>
            <a:endParaRPr lang="zh-CN" altLang="zh-CN" sz="1800" b="1" kern="0" dirty="0">
              <a:effectLst/>
              <a:latin typeface="MicrosoftYaHei"/>
              <a:ea typeface="宋体" panose="02010600030101010101" pitchFamily="2" charset="-122"/>
              <a:cs typeface="宋体" panose="02010600030101010101" pitchFamily="2" charset="-122"/>
            </a:endParaRPr>
          </a:p>
          <a:p>
            <a:pPr algn="l"/>
            <a:r>
              <a:rPr lang="zh-CN" altLang="zh-CN" sz="1800" kern="0" dirty="0">
                <a:effectLst/>
                <a:latin typeface="MicrosoftYaHei"/>
                <a:ea typeface="宋体" panose="02010600030101010101" pitchFamily="2" charset="-122"/>
                <a:cs typeface="宋体" panose="02010600030101010101" pitchFamily="2" charset="-122"/>
              </a:rPr>
              <a:t>现在觉得⾯向对象在编译技术之前上确实是很有道理的，因为编译实验中涉及到了⼤量的对编译器的“组件”进⾏抽象，然后进⾏⾯向对象的封装。⽐如说在进⾏语法分析的时候，需要为代码⽣成⼀个语法⽣成树，这⾥便需要⾯向对象的设计思想为⾮终结符结点设计相对应的类。在编译技术实验课程中，每⼀次迭代开发也是锻炼了我的⾯向对象的设计思想。同时，很多在OO中学到的设计模式，也在编译技术实验中得到了实践，⽐如说</a:t>
            </a:r>
            <a:r>
              <a:rPr lang="zh-CN" altLang="zh-CN" sz="1800" b="1" kern="0" dirty="0">
                <a:effectLst/>
                <a:latin typeface="MicrosoftYaHei"/>
                <a:ea typeface="宋体" panose="02010600030101010101" pitchFamily="2" charset="-122"/>
                <a:cs typeface="宋体" panose="02010600030101010101" pitchFamily="2" charset="-122"/>
              </a:rPr>
              <a:t>访问者模式</a:t>
            </a:r>
            <a:r>
              <a:rPr lang="zh-CN" altLang="zh-CN" sz="1800" kern="0" dirty="0">
                <a:effectLst/>
                <a:latin typeface="MicrosoftYaHei"/>
                <a:ea typeface="宋体" panose="02010600030101010101" pitchFamily="2" charset="-122"/>
                <a:cs typeface="宋体" panose="02010600030101010101" pitchFamily="2" charset="-122"/>
              </a:rPr>
              <a:t>和</a:t>
            </a:r>
            <a:r>
              <a:rPr lang="zh-CN" altLang="zh-CN" sz="1800" b="1" kern="0" dirty="0">
                <a:effectLst/>
                <a:latin typeface="MicrosoftYaHei"/>
                <a:ea typeface="宋体" panose="02010600030101010101" pitchFamily="2" charset="-122"/>
                <a:cs typeface="宋体" panose="02010600030101010101" pitchFamily="2" charset="-122"/>
              </a:rPr>
              <a:t>⼯⼚模式</a:t>
            </a:r>
            <a:r>
              <a:rPr lang="zh-CN" altLang="zh-CN" sz="1800" kern="0" dirty="0">
                <a:effectLst/>
                <a:latin typeface="MicrosoftYaHei"/>
                <a:ea typeface="宋体" panose="02010600030101010101" pitchFamily="2" charset="-122"/>
                <a:cs typeface="宋体" panose="02010600030101010101" pitchFamily="2" charset="-122"/>
              </a:rPr>
              <a:t>。</a:t>
            </a:r>
            <a:endParaRPr lang="zh-CN" altLang="zh-CN" sz="1800" kern="0" dirty="0">
              <a:effectLst/>
              <a:latin typeface="MicrosoftYaHei"/>
              <a:ea typeface="宋体" panose="02010600030101010101" pitchFamily="2" charset="-122"/>
              <a:cs typeface="宋体" panose="02010600030101010101" pitchFamily="2" charset="-122"/>
            </a:endParaRPr>
          </a:p>
          <a:p>
            <a:pPr algn="l"/>
            <a:r>
              <a:rPr lang="zh-CN" altLang="zh-CN" sz="1800" b="1" kern="0" dirty="0">
                <a:effectLst/>
                <a:latin typeface="MicrosoftYaHei"/>
                <a:ea typeface="宋体" panose="02010600030101010101" pitchFamily="2" charset="-122"/>
                <a:cs typeface="宋体" panose="02010600030101010101" pitchFamily="2" charset="-122"/>
              </a:rPr>
              <a:t>模块化开发</a:t>
            </a:r>
            <a:endParaRPr lang="zh-CN" altLang="zh-CN" sz="1800" b="1" kern="0" dirty="0">
              <a:effectLst/>
              <a:latin typeface="MicrosoftYaHei"/>
              <a:ea typeface="宋体" panose="02010600030101010101" pitchFamily="2" charset="-122"/>
              <a:cs typeface="宋体" panose="02010600030101010101" pitchFamily="2" charset="-122"/>
            </a:endParaRPr>
          </a:p>
          <a:p>
            <a:pPr algn="l"/>
            <a:r>
              <a:rPr lang="zh-CN" altLang="zh-CN" sz="1800" kern="0" dirty="0">
                <a:effectLst/>
                <a:latin typeface="MicrosoftYaHei"/>
                <a:ea typeface="宋体" panose="02010600030101010101" pitchFamily="2" charset="-122"/>
                <a:cs typeface="宋体" panose="02010600030101010101" pitchFamily="2" charset="-122"/>
              </a:rPr>
              <a:t>模块化指的是把⼀个⼤项⽬进⾏功能划分，细分为不同的⼩模块进⾏开发。其实⽆论是理论课中学到的编译器的七个关键步骤还是实验每次布置的迭代任务，都蕴含了模块化开发的想法。⼀个编译器最终可以分为不同的组件，⽐如词法分析器、语法⽣成器、中间代码⽣成器等等。这样模块化开发的⽅法在⼯程中也具有很⼤的⽤处，不同的后端代码⽣成组件就可以让编译器的⽬标代码⽣成别的汇编语⾔。只要保证组件之间的接⼝是⼀样的，就可以很轻松地更换编译器所使⽤的具体组件。</a:t>
            </a:r>
            <a:endParaRPr lang="zh-CN" altLang="zh-CN" sz="1800" kern="0" dirty="0">
              <a:effectLst/>
              <a:latin typeface="MicrosoftYaHei"/>
              <a:ea typeface="宋体" panose="02010600030101010101" pitchFamily="2" charset="-122"/>
              <a:cs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11505" y="692785"/>
            <a:ext cx="8270240" cy="2861310"/>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在理论学习部分，我</a:t>
            </a:r>
            <a:r>
              <a:rPr lang="zh-CN" altLang="zh-CN" sz="1800" b="1" kern="100" dirty="0">
                <a:effectLst/>
                <a:ea typeface="等线" panose="02010600030101010101" pitchFamily="2" charset="-122"/>
                <a:cs typeface="Times New Roman" panose="02020603050405020304" pitchFamily="18" charset="0"/>
              </a:rPr>
              <a:t>认真参与了每一节课</a:t>
            </a:r>
            <a:r>
              <a:rPr lang="zh-CN" altLang="zh-CN" sz="1800" kern="100" dirty="0">
                <a:effectLst/>
                <a:ea typeface="等线" panose="02010600030101010101" pitchFamily="2" charset="-122"/>
                <a:cs typeface="Times New Roman" panose="02020603050405020304" pitchFamily="18" charset="0"/>
              </a:rPr>
              <a:t>，并且</a:t>
            </a:r>
            <a:r>
              <a:rPr lang="zh-CN" altLang="zh-CN" sz="1800" b="1" kern="100" dirty="0">
                <a:effectLst/>
                <a:ea typeface="等线" panose="02010600030101010101" pitchFamily="2" charset="-122"/>
                <a:cs typeface="Times New Roman" panose="02020603050405020304" pitchFamily="18" charset="0"/>
              </a:rPr>
              <a:t>及时复习准备小测</a:t>
            </a:r>
            <a:r>
              <a:rPr lang="zh-CN" altLang="zh-CN" sz="1800" kern="100" dirty="0">
                <a:effectLst/>
                <a:ea typeface="等线" panose="02010600030101010101" pitchFamily="2" charset="-122"/>
                <a:cs typeface="Times New Roman" panose="02020603050405020304" pitchFamily="18" charset="0"/>
              </a:rPr>
              <a:t>，它既让我没有在期末的时候手忙脚乱，也指导我一步步完成了实验，但是只学理论知识，学习深度是远远不够的，自己动手做一个编译器才能让人真正学懂编译。从最开始简单的词法分析、语法分析，到之后难度骤升的代码生成和优化，这期间我遇</a:t>
            </a:r>
            <a:endParaRPr lang="zh-CN" altLang="zh-CN" sz="1800" kern="100" dirty="0">
              <a:effectLst/>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zh-CN" sz="1800" kern="100" dirty="0">
                <a:effectLst/>
                <a:ea typeface="等线" panose="02010600030101010101" pitchFamily="2" charset="-122"/>
                <a:cs typeface="Times New Roman" panose="02020603050405020304" pitchFamily="18" charset="0"/>
              </a:rPr>
              <a:t>到过很多困难，但是我</a:t>
            </a:r>
            <a:r>
              <a:rPr lang="zh-CN" altLang="zh-CN" sz="1800" b="1" kern="100" dirty="0">
                <a:effectLst/>
                <a:ea typeface="等线" panose="02010600030101010101" pitchFamily="2" charset="-122"/>
                <a:cs typeface="Times New Roman" panose="02020603050405020304" pitchFamily="18" charset="0"/>
              </a:rPr>
              <a:t>从来没有想过要放弃</a:t>
            </a:r>
            <a:r>
              <a:rPr lang="zh-CN" altLang="zh-CN" sz="1800" kern="100" dirty="0">
                <a:effectLst/>
                <a:ea typeface="等线" panose="02010600030101010101" pitchFamily="2" charset="-122"/>
                <a:cs typeface="Times New Roman" panose="02020603050405020304" pitchFamily="18" charset="0"/>
              </a:rPr>
              <a:t>。我自己设计了中间代码，这让我有一种这个编译器属于我自己的幸福感，这是</a:t>
            </a:r>
            <a:r>
              <a:rPr lang="zh-CN" altLang="zh-CN" sz="1800" b="1" kern="100" dirty="0">
                <a:effectLst/>
                <a:ea typeface="等线" panose="02010600030101010101" pitchFamily="2" charset="-122"/>
                <a:cs typeface="Times New Roman" panose="02020603050405020304" pitchFamily="18" charset="0"/>
              </a:rPr>
              <a:t>自我创造和思考</a:t>
            </a:r>
            <a:r>
              <a:rPr lang="zh-CN" altLang="zh-CN" sz="1800" kern="100" dirty="0">
                <a:effectLst/>
                <a:ea typeface="等线" panose="02010600030101010101" pitchFamily="2" charset="-122"/>
                <a:cs typeface="Times New Roman" panose="02020603050405020304" pitchFamily="18" charset="0"/>
              </a:rPr>
              <a:t>带来的快感。之后为了优化代码，我一遍遍地看指导书，看不懂指导书又去看相关论文和博客即使是实现之后也遇到很多bug，每次交上去一片红都让我觉得离成功差之千里，最开始我在每一个样例中都能找到不一样的错误，优化后又会不断暴露更多的错误。在一遍遍的对照、调整、修改之后终于完成了mips生成和优化。</a:t>
            </a:r>
            <a:endParaRPr lang="zh-CN" altLang="zh-CN" sz="1800" kern="100" dirty="0">
              <a:effectLst/>
              <a:ea typeface="等线" panose="02010600030101010101" pitchFamily="2" charset="-122"/>
              <a:cs typeface="Times New Roman" panose="02020603050405020304" pitchFamily="18" charset="0"/>
            </a:endParaRPr>
          </a:p>
        </p:txBody>
      </p:sp>
      <p:sp>
        <p:nvSpPr>
          <p:cNvPr id="2" name="矩形 1"/>
          <p:cNvSpPr>
            <a:spLocks noChangeArrowheads="1"/>
          </p:cNvSpPr>
          <p:nvPr>
            <p:custDataLst>
              <p:tags r:id="rId1"/>
            </p:custDataLst>
          </p:nvPr>
        </p:nvSpPr>
        <p:spPr bwMode="auto">
          <a:xfrm>
            <a:off x="611505" y="4005580"/>
            <a:ext cx="8296275" cy="2306955"/>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除了代码设计层面，还有就是对实验部分的实践深度的感慨。</a:t>
            </a:r>
            <a:r>
              <a:rPr lang="zh-CN" altLang="zh-CN" sz="1800" b="1" kern="100" dirty="0">
                <a:effectLst/>
                <a:ea typeface="等线" panose="02010600030101010101" pitchFamily="2" charset="-122"/>
                <a:cs typeface="Times New Roman" panose="02020603050405020304" pitchFamily="18" charset="0"/>
              </a:rPr>
              <a:t>代码优化</a:t>
            </a:r>
            <a:r>
              <a:rPr lang="zh-CN" altLang="zh-CN" sz="1800" kern="100" dirty="0">
                <a:effectLst/>
                <a:ea typeface="等线" panose="02010600030101010101" pitchFamily="2" charset="-122"/>
                <a:cs typeface="Times New Roman" panose="02020603050405020304" pitchFamily="18" charset="0"/>
              </a:rPr>
              <a:t>能做的事情太多了，而且对于每一种优化方法，能做到的程度又有不同。就例如</a:t>
            </a:r>
            <a:r>
              <a:rPr lang="zh-CN" altLang="zh-CN" sz="1800" b="1" kern="100" dirty="0">
                <a:effectLst/>
                <a:ea typeface="等线" panose="02010600030101010101" pitchFamily="2" charset="-122"/>
                <a:cs typeface="Times New Roman" panose="02020603050405020304" pitchFamily="18" charset="0"/>
              </a:rPr>
              <a:t>冲突图</a:t>
            </a:r>
            <a:r>
              <a:rPr lang="zh-CN" altLang="zh-CN" sz="1800" kern="100" dirty="0">
                <a:effectLst/>
                <a:ea typeface="等线" panose="02010600030101010101" pitchFamily="2" charset="-122"/>
                <a:cs typeface="Times New Roman" panose="02020603050405020304" pitchFamily="18" charset="0"/>
              </a:rPr>
              <a:t>的构建，</a:t>
            </a:r>
            <a:r>
              <a:rPr lang="zh-CN" altLang="zh-CN" sz="1800" b="1" kern="100" dirty="0">
                <a:effectLst/>
                <a:ea typeface="等线" panose="02010600030101010101" pitchFamily="2" charset="-122"/>
                <a:cs typeface="Times New Roman" panose="02020603050405020304" pitchFamily="18" charset="0"/>
              </a:rPr>
              <a:t>活跃变量分析</a:t>
            </a:r>
            <a:r>
              <a:rPr lang="zh-CN" altLang="zh-CN" sz="1800" kern="100" dirty="0">
                <a:effectLst/>
                <a:ea typeface="等线" panose="02010600030101010101" pitchFamily="2" charset="-122"/>
                <a:cs typeface="Times New Roman" panose="02020603050405020304" pitchFamily="18" charset="0"/>
              </a:rPr>
              <a:t>看活跃范围是一种。看基本块级别的变量定义点的活跃变量是一种。通过</a:t>
            </a:r>
            <a:r>
              <a:rPr lang="zh-CN" altLang="zh-CN" sz="1800" b="1" kern="100" dirty="0">
                <a:effectLst/>
                <a:ea typeface="等线" panose="02010600030101010101" pitchFamily="2" charset="-122"/>
                <a:cs typeface="Times New Roman" panose="02020603050405020304" pitchFamily="18" charset="0"/>
              </a:rPr>
              <a:t>定义使用链</a:t>
            </a:r>
            <a:r>
              <a:rPr lang="zh-CN" altLang="zh-CN" sz="1800" kern="100" dirty="0">
                <a:effectLst/>
                <a:ea typeface="等线" panose="02010600030101010101" pitchFamily="2" charset="-122"/>
                <a:cs typeface="Times New Roman" panose="02020603050405020304" pitchFamily="18" charset="0"/>
              </a:rPr>
              <a:t>，构建网然后进行语句级别的定义处活跃进行判断又是一种。其中又以网的效果最好。还有在进行冲突图着色的时候，怎么选取一个"合适"的变量，以及对不能着色的变量，转变为新的活跃范围很小的临时变量，然后进一步进行活跃分析，</a:t>
            </a:r>
            <a:r>
              <a:rPr lang="zh-CN" altLang="zh-CN" sz="1800" b="1" kern="100" dirty="0">
                <a:effectLst/>
                <a:ea typeface="等线" panose="02010600030101010101" pitchFamily="2" charset="-122"/>
                <a:cs typeface="Times New Roman" panose="02020603050405020304" pitchFamily="18" charset="0"/>
              </a:rPr>
              <a:t>寄存器分配</a:t>
            </a:r>
            <a:r>
              <a:rPr lang="zh-CN" altLang="zh-CN" sz="1800" kern="100" dirty="0">
                <a:effectLst/>
                <a:ea typeface="等线" panose="02010600030101010101" pitchFamily="2" charset="-122"/>
                <a:cs typeface="Times New Roman" panose="02020603050405020304" pitchFamily="18" charset="0"/>
              </a:rPr>
              <a:t>，这些都是很有门道的。总之，</a:t>
            </a:r>
            <a:r>
              <a:rPr lang="zh-CN" altLang="zh-CN" sz="1800" b="1" kern="100" dirty="0">
                <a:effectLst/>
                <a:ea typeface="等线" panose="02010600030101010101" pitchFamily="2" charset="-122"/>
                <a:cs typeface="Times New Roman" panose="02020603050405020304" pitchFamily="18" charset="0"/>
              </a:rPr>
              <a:t>编译实验的深度是非常深的</a:t>
            </a:r>
            <a:r>
              <a:rPr lang="zh-CN" altLang="zh-CN" sz="1800" kern="100" dirty="0">
                <a:effectLst/>
                <a:ea typeface="等线" panose="02010600030101010101" pitchFamily="2" charset="-122"/>
                <a:cs typeface="Times New Roman" panose="02020603050405020304" pitchFamily="18" charset="0"/>
              </a:rPr>
              <a:t>，而且可以接触到许多比较前沿的理论，例如SSA等。</a:t>
            </a:r>
            <a:endParaRPr lang="zh-CN" altLang="zh-CN" sz="1800" kern="100" dirty="0">
              <a:effectLst/>
              <a:ea typeface="等线" panose="0201060003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p:cNvSpPr>
            <a:spLocks noChangeArrowheads="1"/>
          </p:cNvSpPr>
          <p:nvPr/>
        </p:nvSpPr>
        <p:spPr bwMode="auto">
          <a:xfrm>
            <a:off x="251777" y="1628815"/>
            <a:ext cx="8688705" cy="3689350"/>
          </a:xfrm>
          <a:prstGeom prst="rect">
            <a:avLst/>
          </a:prstGeom>
          <a:gradFill>
            <a:gsLst>
              <a:gs pos="0">
                <a:schemeClr val="tx2">
                  <a:lumMod val="20000"/>
                  <a:lumOff val="80000"/>
                </a:schemeClr>
              </a:gs>
              <a:gs pos="100000">
                <a:schemeClr val="bg1">
                  <a:lumMod val="95000"/>
                </a:schemeClr>
              </a:gs>
            </a:gsLst>
            <a:lin ang="20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编译课程具有</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极高的挑战性</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，不仅有许多新知识，而且有着不低的代码量。在完</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成编译课程的学习，尤其是完成编译器课设实验的过程中，我感觉到我的编程能</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力和编程意识有了不小的提高。</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虽然课程难度不小，但是能感受到</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编译实验课和理论课设计</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的巧妙，达到了</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相辅</a:t>
            </a:r>
            <a:endPar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相成</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的效果，用理论课知识完成实验内容，用实验内容实践去巩固所学知识。</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我的编程水平相当不行，在做编译每个阶段的实验前都有不小的畏难情绪，对</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自己能做出来这件事很没有底，可以说每阶段的实验在读完实验 要求后都有点</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无从下手的感觉，不过经历千辛万苦每阶段都能完成，完成后都会比较欣慰。</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在每次完成阶段性任务后我都会习惯性的回望一下完成前的自己，当 时还是差</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点连题都读不懂，但是现在已经做出来了，不免会感到令人满足的充实 感，能</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看到自己是实打实地进步了。</a:t>
            </a:r>
            <a:endPar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95605" y="281305"/>
            <a:ext cx="8309610" cy="6295390"/>
          </a:xfrm>
          <a:prstGeom prst="rect">
            <a:avLst/>
          </a:prstGeom>
          <a:gradFill>
            <a:gsLst>
              <a:gs pos="0">
                <a:schemeClr val="tx2">
                  <a:lumMod val="20000"/>
                  <a:lumOff val="80000"/>
                </a:schemeClr>
              </a:gs>
              <a:gs pos="100000">
                <a:schemeClr val="bg1">
                  <a:lumMod val="95000"/>
                </a:schemeClr>
              </a:gs>
            </a:gsLst>
            <a:lin ang="5400000" scaled="1"/>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首先就是编码时</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对于整体架构的规划与设计</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，这一点在之前的算法和 java 等课程可能体现不出来， 因为之前面对的问题规模较小， 但是在编译实验中， 虽然划分成了好几个实验， 但其实这些实验之间是紧密联系的， 每一个部分的编写都是在搭建整个架构的一部分， 会对之后的编码产生很大的影响， 因此在编写之前的设计显得十分重要， 我也因为前面架构的问题在错误处理以及代码生成时遇到了很大困难， 最后进行了重构才成功完成。 一个好的架构对于大型的工程项目时十分重要的， 我在今后的学习过程中也一定会谨记这一点。</a:t>
            </a:r>
            <a:endParaRPr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第二点就是在编码过程中， </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对于细节的处理</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十分重要。 因为无论是在语法树生成还是语义分析的时候， 由于文法众多， 我们需要讨论很多情况， 有很多重复的代码块， 也有类似但细节上有不同的代码， 在编码过程中， 我们很难保证一遍就实现 0 差错， 所以在写代码时， 在编写每一部分的时候， 要对每一步的处理都有过分析以及检查， 把代码的结构理清晰， 注释什么的都要写好， 这样我们在之后的debug 以及优化时可以节省很多时间， 也可以规避一些重大 bug 的产生， 减少大重构的几率。</a:t>
            </a:r>
            <a:endParaRPr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第三点是在面对这么庞大的编程任务时， 我们虽然要对总体进行设计， 但是如果一直停留在构思和设计上， 我们会不断产生畏难情绪， 并且对于进一步的深入设计也会越来越难， 因为人的思考能力是有限的， 但是编写过程中可能产生的细节问题是数不清的， 因此我们有时候不一定非要把所有部分全部想明白再开始编写，而是可以想一部分写一部分， 再保证这部分的正确性之后， 就可以投入到下一步的编写中， 一次只考虑未来几步， 一步一步来， 最后完成整个部分的编码。 很多问题的产生本质上是因为想的多做的少， 即使想不明白的问题也可以先试着写写，</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在实践中不断思考</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 才能逐渐把问题分析透彻。</a:t>
            </a:r>
            <a:endParaRPr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331" y="2061210"/>
            <a:ext cx="7563559" cy="3415030"/>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我认为这次编译实验给我带来最大的收获就是让我</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对计算机科学与技术学科的认识更加清晰</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了，建立了</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更加完整的知识结构</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在之前我学习计算机组成、操作系统等科目，我了解到很多计算机硬件和底层软件的交互，了解到了计算机只能运用0和1进行运算；在我学习数据结构、程序设计、面向对象思想等科目的时候，我学习到了该怎么样设计开发程序，一个程序和软件系统的基本构成，了解到了人类可以通过一些高级语言“告诉”机器该怎么运转。但是，这两者之间究竟是怎么联系起来的，我一直不能完全理解，这也是我觉得计算机这一学科非常有魅力的地方，人说的话究竟是怎么样准确无误的编程0和1字串的、怎么就能够正确执行......这次编译实验告诉我，我可以通过一些文法约束，完成词法分析、语法分析、语义分析、代码生成等等的工作而完成一套形式化的翻译过程，这就</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完成了我之前学习知识的关键连接部分</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，让我感觉到非常的通透。</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412875"/>
            <a:ext cx="7639685" cy="4531995"/>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这⼀学期的编译实验让我</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从零开始搭建了⼀个编译器</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，在实验的过程中确实遇到了许多困难，但解决之后对编译原理的理解也更深了⼀些。从词法分析、语法分析到符号表管理、错误处理以及之后的中间代码⽣成和解释</a:t>
            </a:r>
            <a:endParaRPr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执⾏，前期的⼯作还是较为简单，到后期考验也是越来越多。在这⼏次实验中我最⼤的感受便是</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要动⼿去做</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很多时候总是希望⾃⼰能够想清楚再动⼿去做，却发现越想越难以⼊⼿，越想感觉问题越多，但当我真正开始写代码后才发现很多问题并没有之前想的那么抽象，在已经成型的代码基础上解决⼀些问题会⽐空想好做很多。同时在实验过程中</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保持冷静与耐⼼</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也⼗分重要，很多bug并不能很快找出来，评测⼀个点过不去⾃⼰写测试⽂件找问题找了好⼏天也是家常便饭，这中间的过程⽆⾮是痛苦的，但真正找出来问题之后也能有真实的收获，并且这些问题往往也是逻辑硬伤，找到之后对于⾃⼰的理解也有很⼤的提升。⼀个更⼤的体会是对</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实践出真知</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的感悟，在写实验时虽然并没有对此有很⼤的感触，但结合到理论发现真正写过这些内容对于理论知识的理解有着巨⼤的帮助，还记得理论课上第⼀次听可能有些困惑的问题，在实验完成过程中或者实验完成后会有恍然⼤悟的感觉，再回顾理论知识之时也觉得感悟⾄深。</a:t>
            </a:r>
            <a:r>
              <a:rPr lang="en-US" altLang="zh-CN" sz="1800" noProof="0" dirty="0">
                <a:ln>
                  <a:noFill/>
                </a:ln>
                <a:solidFill>
                  <a:srgbClr val="333333"/>
                </a:solidFill>
                <a:effectLst/>
                <a:uLnTx/>
                <a:uFillTx/>
                <a:latin typeface="+mn-ea"/>
                <a:ea typeface="+mn-ea"/>
                <a:cs typeface="Times New Roman" panose="02020603050405020304" pitchFamily="18" charset="0"/>
                <a:sym typeface="+mn-ea"/>
              </a:rPr>
              <a:t>    </a:t>
            </a:r>
            <a:endParaRPr lang="en-US" altLang="zh-CN" sz="1800" noProof="0" dirty="0">
              <a:ln>
                <a:noFill/>
              </a:ln>
              <a:solidFill>
                <a:srgbClr val="333333"/>
              </a:solidFill>
              <a:effectLst/>
              <a:uLnTx/>
              <a:uFillTx/>
              <a:latin typeface="+mn-ea"/>
              <a:ea typeface="+mn-ea"/>
              <a:cs typeface="Times New Roman" panose="02020603050405020304" pitchFamily="18"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nchorCtr="0"/>
          <a:lstStyle/>
          <a:p>
            <a:pPr eaLnBrk="1" hangingPunct="1"/>
            <a:r>
              <a:rPr lang="zh-CN" altLang="en-US" dirty="0"/>
              <a:t>实验题目</a:t>
            </a:r>
            <a:endParaRPr lang="zh-CN" altLang="en-US" dirty="0"/>
          </a:p>
        </p:txBody>
      </p:sp>
      <p:sp>
        <p:nvSpPr>
          <p:cNvPr id="13315" name="Rectangle 3"/>
          <p:cNvSpPr>
            <a:spLocks noGrp="1"/>
          </p:cNvSpPr>
          <p:nvPr>
            <p:ph idx="1"/>
          </p:nvPr>
        </p:nvSpPr>
        <p:spPr/>
        <p:txBody>
          <a:bodyPr vert="horz" wrap="square" lIns="91440" tIns="45720" rIns="91440" bIns="45720" anchor="t" anchorCtr="0"/>
          <a:lstStyle/>
          <a:p>
            <a:pPr eaLnBrk="1" hangingPunct="1"/>
            <a:r>
              <a:rPr lang="zh-CN" altLang="en-US" dirty="0"/>
              <a:t>根据</a:t>
            </a:r>
            <a:r>
              <a:rPr lang="zh-CN" altLang="en-US" dirty="0">
                <a:solidFill>
                  <a:schemeClr val="hlink"/>
                </a:solidFill>
              </a:rPr>
              <a:t>给定的文法和要求</a:t>
            </a:r>
            <a:r>
              <a:rPr lang="zh-CN" altLang="en-US" dirty="0"/>
              <a:t>实现编译器</a:t>
            </a:r>
            <a:endParaRPr lang="en-US" altLang="zh-CN" dirty="0"/>
          </a:p>
          <a:p>
            <a:pPr lvl="1" eaLnBrk="1" hangingPunct="1">
              <a:lnSpc>
                <a:spcPct val="150000"/>
              </a:lnSpc>
            </a:pPr>
            <a:r>
              <a:rPr lang="zh-CN" altLang="en-US" dirty="0"/>
              <a:t>文法（语法定义、语义约定）</a:t>
            </a:r>
            <a:endParaRPr lang="zh-CN" altLang="en-US" dirty="0"/>
          </a:p>
          <a:p>
            <a:pPr lvl="1" eaLnBrk="1" hangingPunct="1">
              <a:lnSpc>
                <a:spcPct val="150000"/>
              </a:lnSpc>
            </a:pPr>
            <a:r>
              <a:rPr lang="zh-CN" altLang="en-US" dirty="0"/>
              <a:t>中间代码</a:t>
            </a:r>
            <a:endParaRPr lang="zh-CN" altLang="en-US" dirty="0"/>
          </a:p>
          <a:p>
            <a:pPr lvl="1" eaLnBrk="1" hangingPunct="1">
              <a:lnSpc>
                <a:spcPct val="150000"/>
              </a:lnSpc>
            </a:pPr>
            <a:r>
              <a:rPr lang="zh-CN" altLang="en-US" dirty="0"/>
              <a:t>目标码</a:t>
            </a:r>
            <a:endParaRPr lang="en-US" altLang="zh-CN" dirty="0"/>
          </a:p>
          <a:p>
            <a:pPr lvl="1" eaLnBrk="1" hangingPunct="1">
              <a:lnSpc>
                <a:spcPct val="150000"/>
              </a:lnSpc>
            </a:pPr>
            <a:r>
              <a:rPr lang="zh-CN" altLang="en-US" dirty="0"/>
              <a:t>优化</a:t>
            </a:r>
            <a:endParaRPr lang="en-US" altLang="zh-CN" dirty="0"/>
          </a:p>
          <a:p>
            <a:pPr eaLnBrk="1" hangingPunct="1">
              <a:lnSpc>
                <a:spcPct val="150000"/>
              </a:lnSpc>
              <a:buNone/>
            </a:pPr>
            <a:endParaRPr lang="en-US" altLang="zh-CN" dirty="0"/>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278255"/>
            <a:ext cx="7961630" cy="4024630"/>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algn="l">
              <a:buClrTx/>
              <a:buSzTx/>
              <a:buFontTx/>
              <a:buNone/>
              <a:defRPr/>
            </a:pPr>
            <a:r>
              <a:rPr sz="1800" noProof="0" dirty="0">
                <a:ln>
                  <a:noFill/>
                </a:ln>
                <a:effectLst/>
                <a:uLnTx/>
                <a:uFillTx/>
                <a:latin typeface="+mn-ea"/>
                <a:ea typeface="+mn-ea"/>
                <a:cs typeface="Times New Roman" panose="02020603050405020304" pitchFamily="18" charset="0"/>
                <a:sym typeface="+mn-ea"/>
              </a:rPr>
              <a:t>在本次编译实验中，我收获良多。首先，我意识到了要对编译实验</a:t>
            </a:r>
            <a:r>
              <a:rPr sz="1800" b="1" noProof="0" dirty="0">
                <a:ln>
                  <a:noFill/>
                </a:ln>
                <a:effectLst/>
                <a:uLnTx/>
                <a:uFillTx/>
                <a:latin typeface="+mn-ea"/>
                <a:ea typeface="+mn-ea"/>
                <a:cs typeface="Times New Roman" panose="02020603050405020304" pitchFamily="18" charset="0"/>
                <a:sym typeface="+mn-ea"/>
              </a:rPr>
              <a:t>充满耐心</a:t>
            </a:r>
            <a:r>
              <a:rPr sz="1800" noProof="0" dirty="0">
                <a:ln>
                  <a:noFill/>
                </a:ln>
                <a:effectLst/>
                <a:uLnTx/>
                <a:uFillTx/>
                <a:latin typeface="+mn-ea"/>
                <a:ea typeface="+mn-ea"/>
                <a:cs typeface="Times New Roman" panose="02020603050405020304" pitchFamily="18" charset="0"/>
                <a:sym typeface="+mn-ea"/>
              </a:rPr>
              <a:t>。编译实验代码量庞大，每一个细节都可能影响整个系统的正确性，与其急于求成，不如花费更多时间仔细审视代码，保证其功能的正确性。在调试过程中，我们会遇到各种各样的问题，只有耐心地结合测试数据一点点排查，更好地理解代码的执行过程，才能解决遇到的问题。其次，设计在此次编译实验中显得尤为关键。这算是我第一次接触一个相对庞大的项目，由于经验不足，一开始我的代码结构和模块划分并不理想，在中期几乎是进行了一次重构。这次实验让我认识到，</a:t>
            </a:r>
            <a:r>
              <a:rPr sz="1800" b="1" noProof="0" dirty="0">
                <a:ln>
                  <a:noFill/>
                </a:ln>
                <a:effectLst/>
                <a:uLnTx/>
                <a:uFillTx/>
                <a:latin typeface="+mn-ea"/>
                <a:ea typeface="+mn-ea"/>
                <a:cs typeface="Times New Roman" panose="02020603050405020304" pitchFamily="18" charset="0"/>
                <a:sym typeface="+mn-ea"/>
              </a:rPr>
              <a:t>好的设计</a:t>
            </a:r>
            <a:r>
              <a:rPr sz="1800" noProof="0" dirty="0">
                <a:ln>
                  <a:noFill/>
                </a:ln>
                <a:effectLst/>
                <a:uLnTx/>
                <a:uFillTx/>
                <a:latin typeface="+mn-ea"/>
                <a:ea typeface="+mn-ea"/>
                <a:cs typeface="Times New Roman" panose="02020603050405020304" pitchFamily="18" charset="0"/>
                <a:sym typeface="+mn-ea"/>
              </a:rPr>
              <a:t>能够事半功倍。在下一次编写类似规模的程序时，我将更加注重整体架构的设计，以便更加高效地完成任务。在此次任务中，我也意识到了交流的重要性。自己死磕问题容易陷入陷阱，适当的与同伴交流可能会有意想不到的收获，能帮助我从另一个视角看待问题。</a:t>
            </a:r>
            <a:endParaRPr sz="1800" noProof="0" dirty="0">
              <a:ln>
                <a:noFill/>
              </a:ln>
              <a:effectLst/>
              <a:uLnTx/>
              <a:uFillTx/>
              <a:latin typeface="+mn-ea"/>
              <a:ea typeface="+mn-ea"/>
              <a:cs typeface="Times New Roman" panose="02020603050405020304" pitchFamily="18" charset="0"/>
              <a:sym typeface="+mn-ea"/>
            </a:endParaRPr>
          </a:p>
          <a:p>
            <a:pPr lvl="0" algn="l">
              <a:buClrTx/>
              <a:buSzTx/>
              <a:buFontTx/>
              <a:buNone/>
              <a:defRPr/>
            </a:pPr>
            <a:r>
              <a:rPr sz="1800" noProof="0" dirty="0">
                <a:ln>
                  <a:noFill/>
                </a:ln>
                <a:effectLst/>
                <a:uLnTx/>
                <a:uFillTx/>
                <a:latin typeface="+mn-ea"/>
                <a:ea typeface="+mn-ea"/>
                <a:cs typeface="Times New Roman" panose="02020603050405020304" pitchFamily="18" charset="0"/>
                <a:sym typeface="+mn-ea"/>
              </a:rPr>
              <a:t>总的来说，这次编译实验是一次充满挑战但也充满收获的经历。通过这次实验，我不仅提升了自己的编程能力，还深刻体会到了坚持、设计和交流的重要性，受益匪浅。</a:t>
            </a:r>
            <a:endParaRPr sz="1800" noProof="0" dirty="0">
              <a:ln>
                <a:noFill/>
              </a:ln>
              <a:effectLst/>
              <a:uLnTx/>
              <a:uFillTx/>
              <a:latin typeface="+mn-ea"/>
              <a:ea typeface="+mn-ea"/>
              <a:cs typeface="Times New Roman" panose="02020603050405020304" pitchFamily="18"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560" y="908720"/>
            <a:ext cx="8310880" cy="2030095"/>
          </a:xfrm>
          <a:prstGeom prst="rect">
            <a:avLst/>
          </a:prstGeom>
          <a:gradFill>
            <a:gsLst>
              <a:gs pos="0">
                <a:srgbClr val="D9EDE9"/>
              </a:gs>
              <a:gs pos="100000">
                <a:schemeClr val="bg1"/>
              </a:gs>
            </a:gsLst>
            <a:lin ang="4200000" scaled="0"/>
          </a:grad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设计和文档很重要</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设计和文档很重要，设计和文档很重要！由于前几次作业在设计上下的功夫不够，不得已在语法分析作业时从头到尾做了重构。而在早早完成语法分析作业，大概有一个月没有继续编译实验后，再回头完成代码生成作业时，看到我写的代码竟然没几个注释、设计文档里也没有详细说明时一脸茫然。在花费大功夫理清架构之后，由于时间紧张仍没有仔细设计就开始进行代码生成的任务。虽然最终艰难地完成了作业任务，但基本是缝缝补补、漏洞百出，代码丑陋得不忍直视。</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
        <p:nvSpPr>
          <p:cNvPr id="100" name="矩形 99"/>
          <p:cNvSpPr/>
          <p:nvPr/>
        </p:nvSpPr>
        <p:spPr>
          <a:xfrm>
            <a:off x="467677" y="3573413"/>
            <a:ext cx="8183245" cy="1753235"/>
          </a:xfrm>
          <a:prstGeom prst="rect">
            <a:avLst/>
          </a:prstGeom>
          <a:gradFill>
            <a:gsLst>
              <a:gs pos="0">
                <a:srgbClr val="D9EDE9"/>
              </a:gs>
              <a:gs pos="100000">
                <a:schemeClr val="bg1"/>
              </a:gs>
            </a:gsLst>
            <a:lin ang="4200000" scaled="0"/>
          </a:gradFill>
          <a:ln>
            <a:noFill/>
          </a:ln>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开始在九月实验的词法分析刚开放时，我发现难度并不高，以为编译实验并不像大家讲的那样困难；直到十一月底我才将MIPS代码生成完成，并没有加入任何优化时，我才深刻意识到了学长学姐们在感想中提到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早点开始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的含金量。因此在这里我也希望未来将要进行编译实验的同学们，如果你们想参与竞速环节，请不要认为时间很充裕，最好在十一月之前完成LLVM IR代码的编写，并尽早开始代码优化。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467163" y="981373"/>
            <a:ext cx="8404423" cy="2584450"/>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sz="1800" b="0" i="0" u="none" strike="noStrike" kern="1200" cap="none" spc="0" normalizeH="0" baseline="0" noProof="0">
                <a:ln>
                  <a:noFill/>
                </a:ln>
                <a:effectLst/>
                <a:uLnTx/>
                <a:uFillTx/>
                <a:latin typeface="+mn-ea"/>
                <a:ea typeface="+mn-ea"/>
                <a:cs typeface="Times New Roman" panose="02020603050405020304" pitchFamily="18" charset="0"/>
              </a:rPr>
              <a:t>这门课程是非常系统的。这门课程从文法出发，给我们讲述了一个编译器的完整流程。不管是编译器的过程中的某个环节还是编译器的优化以及相关文法的介绍。通过这门课的学习能让我们对编译技术有了整体的把握。而编译课设，也是一环套一环，让我们最终完成了一个完整的编译器。</a:t>
            </a:r>
            <a:endParaRPr kumimoji="0" sz="1800" b="0" i="0" u="none" strike="noStrike" kern="1200" cap="none" spc="0" normalizeH="0" baseline="0" noProof="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sz="1800" b="0" i="0" u="none" strike="noStrike" kern="1200" cap="none" spc="0" normalizeH="0" baseline="0" noProof="0">
                <a:ln>
                  <a:noFill/>
                </a:ln>
                <a:effectLst/>
                <a:uLnTx/>
                <a:uFillTx/>
                <a:latin typeface="+mn-ea"/>
                <a:ea typeface="+mn-ea"/>
                <a:cs typeface="Times New Roman" panose="02020603050405020304" pitchFamily="18" charset="0"/>
              </a:rPr>
              <a:t>这门课程的学习过程是有挑战性的。毋庸置疑，这门课程的难度是比较大的，从最简单的文法分析，到一个几千行的编译器，各个组件的相互协同，各个细节的把握都需要我们花很多时间去调整。由于代码数量较多，完成代码后的debug过程也是繁杂而痛苦的。但是在这样的挑战中也进一步磨练了我们的</a:t>
            </a:r>
            <a:r>
              <a:rPr kumimoji="0" sz="1800" b="1" i="0" u="none" strike="noStrike" kern="1200" cap="none" spc="0" normalizeH="0" baseline="0" noProof="0">
                <a:ln>
                  <a:noFill/>
                </a:ln>
                <a:effectLst/>
                <a:uLnTx/>
                <a:uFillTx/>
                <a:latin typeface="+mn-ea"/>
                <a:ea typeface="+mn-ea"/>
                <a:cs typeface="Times New Roman" panose="02020603050405020304" pitchFamily="18" charset="0"/>
              </a:rPr>
              <a:t>编程能力和大工程的能力</a:t>
            </a:r>
            <a:r>
              <a:rPr kumimoji="0" sz="1800" b="0" i="0" u="none" strike="noStrike" kern="1200" cap="none" spc="0" normalizeH="0" baseline="0" noProof="0">
                <a:ln>
                  <a:noFill/>
                </a:ln>
                <a:effectLst/>
                <a:uLnTx/>
                <a:uFillTx/>
                <a:latin typeface="+mn-ea"/>
                <a:ea typeface="+mn-ea"/>
                <a:cs typeface="Times New Roman" panose="02020603050405020304" pitchFamily="18" charset="0"/>
              </a:rPr>
              <a:t>。</a:t>
            </a:r>
            <a:endParaRPr kumimoji="0" sz="1800" b="0" i="0" u="none" strike="noStrike" kern="1200" cap="none" spc="0" normalizeH="0" baseline="0" noProof="0">
              <a:ln>
                <a:noFill/>
              </a:ln>
              <a:effectLst/>
              <a:uLnTx/>
              <a:uFillTx/>
              <a:latin typeface="+mn-ea"/>
              <a:ea typeface="+mn-ea"/>
              <a:cs typeface="Times New Roman" panose="02020603050405020304" pitchFamily="18" charset="0"/>
            </a:endParaRPr>
          </a:p>
        </p:txBody>
      </p:sp>
      <p:sp>
        <p:nvSpPr>
          <p:cNvPr id="6" name="文本框 5"/>
          <p:cNvSpPr txBox="1"/>
          <p:nvPr/>
        </p:nvSpPr>
        <p:spPr>
          <a:xfrm>
            <a:off x="432111" y="4293042"/>
            <a:ext cx="8404422" cy="1476375"/>
          </a:xfrm>
          <a:prstGeom prst="rect">
            <a:avLst/>
          </a:prstGeom>
          <a:gradFill>
            <a:gsLst>
              <a:gs pos="0">
                <a:srgbClr val="D9EDE9"/>
              </a:gs>
              <a:gs pos="100000">
                <a:schemeClr val="bg1"/>
              </a:gs>
            </a:gsLst>
            <a:lin ang="14400000" scaled="0"/>
          </a:gradFill>
          <a:ln>
            <a:noFill/>
          </a:ln>
        </p:spPr>
        <p:txBody>
          <a:bodyPr wrap="square">
            <a:spAutoFit/>
          </a:bodyPr>
          <a:lstStyle>
            <a:defPPr>
              <a:defRPr lang="zh-CN"/>
            </a:defPPr>
            <a:lvl1pPr marR="0">
              <a:buClrTx/>
              <a:buSzTx/>
              <a:buFontTx/>
              <a:defRPr kumimoji="0" sz="1800" strike="noStrike" cap="none" spc="0" normalizeH="0">
                <a:ln>
                  <a:noFill/>
                </a:ln>
                <a:solidFill>
                  <a:schemeClr val="tx2"/>
                </a:solidFill>
                <a:effectLst/>
                <a:uLnTx/>
                <a:uFillTx/>
                <a:latin typeface="+mn-ea"/>
                <a:ea typeface="+mn-ea"/>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lvl2pPr>
            <a:lvl3pPr marL="1143000" indent="-228600">
              <a:spcBef>
                <a:spcPct val="20000"/>
              </a:spcBef>
              <a:buClr>
                <a:schemeClr val="folHlink"/>
              </a:buClr>
              <a:buSzPct val="50000"/>
              <a:buFont typeface="Wingdings" panose="05000000000000000000" pitchFamily="2" charset="2"/>
              <a:buChar char="n"/>
              <a:defRPr sz="24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a:spcBef>
                <a:spcPct val="20000"/>
              </a:spcBef>
              <a:buClr>
                <a:schemeClr val="accent1"/>
              </a:buClr>
              <a:buSzPct val="50000"/>
              <a:buFont typeface="Wingdings" panose="05000000000000000000" pitchFamily="2" charset="2"/>
              <a:buChar char="n"/>
              <a:defRPr sz="2000"/>
            </a:lvl6pPr>
            <a:lvl7pPr marL="2971800" indent="-228600">
              <a:spcBef>
                <a:spcPct val="20000"/>
              </a:spcBef>
              <a:buClr>
                <a:schemeClr val="accent1"/>
              </a:buClr>
              <a:buSzPct val="50000"/>
              <a:buFont typeface="Wingdings" panose="05000000000000000000" pitchFamily="2" charset="2"/>
              <a:buChar char="n"/>
              <a:defRPr sz="2000"/>
            </a:lvl7pPr>
            <a:lvl8pPr marL="3429000" indent="-228600">
              <a:spcBef>
                <a:spcPct val="20000"/>
              </a:spcBef>
              <a:buClr>
                <a:schemeClr val="accent1"/>
              </a:buClr>
              <a:buSzPct val="50000"/>
              <a:buFont typeface="Wingdings" panose="05000000000000000000" pitchFamily="2" charset="2"/>
              <a:buChar char="n"/>
              <a:defRPr sz="2000"/>
            </a:lvl8pPr>
            <a:lvl9pPr marL="3886200" indent="-228600">
              <a:spcBef>
                <a:spcPct val="20000"/>
              </a:spcBef>
              <a:buClr>
                <a:schemeClr val="accent1"/>
              </a:buClr>
              <a:buSzPct val="50000"/>
              <a:buFont typeface="Wingdings" panose="05000000000000000000" pitchFamily="2" charset="2"/>
              <a:buChar char="n"/>
              <a:defRPr sz="2000"/>
            </a:lvl9pPr>
          </a:lstStyle>
          <a:p>
            <a:r>
              <a:rPr altLang="zh-CN" b="1">
                <a:solidFill>
                  <a:schemeClr val="tx1"/>
                </a:solidFill>
              </a:rPr>
              <a:t>大型代码能力</a:t>
            </a:r>
            <a:endParaRPr altLang="zh-CN" b="1">
              <a:solidFill>
                <a:schemeClr val="tx1"/>
              </a:solidFill>
            </a:endParaRPr>
          </a:p>
          <a:p>
            <a:r>
              <a:rPr altLang="zh-CN">
                <a:solidFill>
                  <a:schemeClr val="tx1"/>
                </a:solidFill>
              </a:rPr>
              <a:t>这学期的编译实验的项目复杂度对我来说相当的高，特别是代码生成开始，任务量和设计量便陡增，开始我不知所措，不过不开始做就永远不可能做出来，按照LLVM中部分的划分一步一步推进后，将任务拆分成多个难题，终究还是能过举步维艰的前进的。</a:t>
            </a:r>
            <a:endParaRPr altLang="zh-CN">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737235" y="1196340"/>
            <a:ext cx="8221345" cy="4799965"/>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1.</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 理论知识的掌握</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在本学期的编译技术课程中，本人深入学习了编译器的构造原理，掌握了从词法分析，语法分析，中间代码生成，目标代码生成，最后进行中端后端代码优化的整个编译流程。 通过实际编写编译器，我更深刻地理解了理</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论知识，并且在编译器时实现时也时常会想起理论所学，并尝试结合起来融会贯通。</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2.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编程能力的提升</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通过使用JAVA语言编写编译器，我的系统级编程能力和面向对象思维得到了极大的提升，不得不说像是经历了一次oopromax大作业，从架构设计到功能实现应有尽有。</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3.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优化技术的了解</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我认为代码优化称得上编译的灵魂所在，我进行了mem2reg、图着色寄存器分配，局部公共子表达式删除，死代码删除，乘除法优化，基本块合并等诸多常见优化。 在优化过程中，大大增进了我查询资料，构建算法的能力，也使我的图论等基础知识进一步巩固增强，不仅使我学习到了编译器优化的基本方法， 还了解了提高程序运行效率的重要性。即使仍和第一梯队有所差距，最后的结果也足以让自己满意。非常好优化，使我的晚饭时间消失!</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nchorCtr="0"/>
          <a:lstStyle/>
          <a:p>
            <a:pPr eaLnBrk="1" hangingPunct="1"/>
            <a:r>
              <a:rPr lang="zh-CN" altLang="en-US" dirty="0"/>
              <a:t>文法</a:t>
            </a:r>
            <a:endParaRPr lang="zh-CN" altLang="en-US" dirty="0"/>
          </a:p>
        </p:txBody>
      </p:sp>
      <p:sp>
        <p:nvSpPr>
          <p:cNvPr id="15363"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en-US" altLang="zh-CN" dirty="0"/>
              <a:t>SysY</a:t>
            </a:r>
            <a:r>
              <a:rPr lang="zh-CN" altLang="en-US" dirty="0"/>
              <a:t>语言简化版，</a:t>
            </a:r>
            <a:r>
              <a:rPr lang="en-US" altLang="zh-CN" dirty="0"/>
              <a:t>C</a:t>
            </a:r>
            <a:r>
              <a:rPr lang="zh-CN" altLang="en-US" dirty="0"/>
              <a:t>语言的子集</a:t>
            </a:r>
            <a:endParaRPr lang="en-US" altLang="zh-CN" dirty="0"/>
          </a:p>
          <a:p>
            <a:pPr eaLnBrk="1" hangingPunct="1"/>
            <a:r>
              <a:rPr lang="zh-CN" altLang="en-US" dirty="0"/>
              <a:t>如无特殊说明，语义参照</a:t>
            </a:r>
            <a:r>
              <a:rPr lang="en-US" altLang="zh-CN" dirty="0"/>
              <a:t>C</a:t>
            </a:r>
            <a:r>
              <a:rPr lang="zh-CN" altLang="en-US" dirty="0"/>
              <a:t>语言</a:t>
            </a:r>
            <a:endParaRPr lang="en-US" altLang="zh-CN" dirty="0"/>
          </a:p>
          <a:p>
            <a:pPr marL="342900" lvl="1" indent="-342900" eaLnBrk="1" hangingPunct="1">
              <a:buClr>
                <a:schemeClr val="folHlink"/>
              </a:buClr>
              <a:buSzPct val="60000"/>
            </a:pPr>
            <a:r>
              <a:rPr lang="zh-CN" altLang="en-US" dirty="0"/>
              <a:t>具有常量、变量、整数、字符、字符串、一维数组、函数（带参数）、赋值语句、</a:t>
            </a:r>
            <a:r>
              <a:rPr lang="en-US" altLang="zh-CN" dirty="0"/>
              <a:t>if</a:t>
            </a:r>
            <a:r>
              <a:rPr lang="zh-CN" altLang="en-US" dirty="0"/>
              <a:t>语句、</a:t>
            </a:r>
            <a:r>
              <a:rPr lang="en-US" altLang="zh-CN" dirty="0"/>
              <a:t>for</a:t>
            </a:r>
            <a:r>
              <a:rPr lang="zh-CN" altLang="en-US" dirty="0"/>
              <a:t>语句、</a:t>
            </a:r>
            <a:r>
              <a:rPr lang="en-US" altLang="zh-CN" dirty="0"/>
              <a:t>break</a:t>
            </a:r>
            <a:r>
              <a:rPr lang="zh-CN" altLang="en-US" dirty="0"/>
              <a:t>语句、</a:t>
            </a:r>
            <a:r>
              <a:rPr lang="en-US" altLang="zh-CN" dirty="0"/>
              <a:t>continue</a:t>
            </a:r>
            <a:r>
              <a:rPr lang="zh-CN" altLang="en-US" dirty="0"/>
              <a:t>语句、语句块、输入输出语句等</a:t>
            </a:r>
            <a:endParaRPr lang="en-US" altLang="zh-CN" dirty="0"/>
          </a:p>
          <a:p>
            <a:pPr eaLnBrk="1" hangingPunct="1">
              <a:buNone/>
            </a:pPr>
            <a:r>
              <a:rPr lang="en-US" altLang="zh-CN" dirty="0"/>
              <a:t> </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b" anchorCtr="0"/>
          <a:lstStyle/>
          <a:p>
            <a:pPr eaLnBrk="1" hangingPunct="1"/>
            <a:r>
              <a:rPr lang="zh-CN" altLang="en-US" dirty="0"/>
              <a:t>中间代码</a:t>
            </a:r>
            <a:endParaRPr lang="zh-CN" altLang="en-US" dirty="0"/>
          </a:p>
        </p:txBody>
      </p:sp>
      <p:sp>
        <p:nvSpPr>
          <p:cNvPr id="17411"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zh-CN" altLang="en-US" dirty="0"/>
              <a:t>按一定要求自行设计的四元式</a:t>
            </a:r>
            <a:endParaRPr lang="en-US" altLang="zh-CN" dirty="0"/>
          </a:p>
          <a:p>
            <a:pPr eaLnBrk="1" hangingPunct="1"/>
            <a:r>
              <a:rPr lang="zh-CN" altLang="en-US" dirty="0"/>
              <a:t>也可以用</a:t>
            </a:r>
            <a:r>
              <a:rPr lang="en-US" altLang="zh-CN" dirty="0"/>
              <a:t>LLVM IR</a:t>
            </a:r>
            <a:r>
              <a:rPr lang="zh-CN" altLang="en-US" dirty="0"/>
              <a:t>作为中间代码</a:t>
            </a:r>
            <a:endParaRPr lang="en-US" altLang="zh-CN" dirty="0"/>
          </a:p>
          <a:p>
            <a:pPr eaLnBrk="1" hangingPunct="1"/>
            <a:r>
              <a:rPr lang="zh-CN" altLang="en-US" dirty="0"/>
              <a:t>生成</a:t>
            </a:r>
            <a:r>
              <a:rPr lang="en-US" altLang="zh-CN" dirty="0"/>
              <a:t>PCODE</a:t>
            </a:r>
            <a:r>
              <a:rPr lang="zh-CN" altLang="en-US" dirty="0"/>
              <a:t>时可以没有中间代码</a:t>
            </a:r>
            <a:endParaRPr lang="en-US" altLang="zh-CN" dirty="0"/>
          </a:p>
          <a:p>
            <a:pPr eaLnBrk="1" hangingPunct="1">
              <a:buNone/>
            </a:pPr>
            <a:endParaRPr lang="en-US" altLang="zh-CN" dirty="0"/>
          </a:p>
          <a:p>
            <a:pPr eaLnBrk="1" hangingPunct="1">
              <a:buNone/>
            </a:pPr>
            <a:r>
              <a:rPr lang="en-US" altLang="zh-CN" dirty="0"/>
              <a:t> </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b" anchorCtr="0"/>
          <a:lstStyle/>
          <a:p>
            <a:pPr eaLnBrk="1" hangingPunct="1">
              <a:buNone/>
            </a:pPr>
            <a:r>
              <a:rPr lang="zh-CN" altLang="en-US" dirty="0"/>
              <a:t>目标代码（三选一）</a:t>
            </a:r>
            <a:endParaRPr lang="zh-CN" altLang="en-US" dirty="0"/>
          </a:p>
        </p:txBody>
      </p:sp>
      <p:sp>
        <p:nvSpPr>
          <p:cNvPr id="19459" name="Rectangle 3"/>
          <p:cNvSpPr>
            <a:spLocks noGrp="1"/>
          </p:cNvSpPr>
          <p:nvPr>
            <p:ph idx="1"/>
          </p:nvPr>
        </p:nvSpPr>
        <p:spPr>
          <a:xfrm>
            <a:off x="1182688" y="2017713"/>
            <a:ext cx="7961312" cy="4114800"/>
          </a:xfrm>
        </p:spPr>
        <p:txBody>
          <a:bodyPr vert="horz" wrap="square" lIns="91440" tIns="45720" rIns="91440" bIns="45720" anchor="t" anchorCtr="0"/>
          <a:lstStyle/>
          <a:p>
            <a:r>
              <a:rPr lang="en-US" altLang="zh-CN" sz="2800" dirty="0"/>
              <a:t>PCODE</a:t>
            </a:r>
            <a:endParaRPr lang="en-US" altLang="zh-CN" sz="2800" dirty="0"/>
          </a:p>
          <a:p>
            <a:pPr lvl="1"/>
            <a:r>
              <a:rPr lang="zh-CN" altLang="en-US" sz="2400" dirty="0"/>
              <a:t>可参照</a:t>
            </a:r>
            <a:r>
              <a:rPr lang="en-US" altLang="zh-CN" sz="2400" dirty="0"/>
              <a:t>PASCAL-S</a:t>
            </a:r>
            <a:r>
              <a:rPr lang="zh-CN" altLang="en-US" sz="2400" dirty="0"/>
              <a:t>编译器的设计</a:t>
            </a:r>
            <a:endParaRPr lang="en-US" altLang="zh-CN" sz="2400" dirty="0"/>
          </a:p>
          <a:p>
            <a:pPr lvl="1"/>
            <a:r>
              <a:rPr lang="zh-CN" altLang="en-US" sz="2400" dirty="0">
                <a:solidFill>
                  <a:srgbClr val="C00000"/>
                </a:solidFill>
              </a:rPr>
              <a:t>需编写解释执行程序</a:t>
            </a:r>
            <a:r>
              <a:rPr lang="zh-CN" altLang="en-US" sz="2400" dirty="0"/>
              <a:t>对</a:t>
            </a:r>
            <a:r>
              <a:rPr lang="en-US" altLang="zh-CN" sz="2400" dirty="0"/>
              <a:t>PCODE</a:t>
            </a:r>
            <a:r>
              <a:rPr lang="zh-CN" altLang="en-US" sz="2400" dirty="0"/>
              <a:t>代码解释执行</a:t>
            </a:r>
            <a:endParaRPr lang="en-US" altLang="zh-CN" sz="2400" dirty="0"/>
          </a:p>
          <a:p>
            <a:r>
              <a:rPr lang="en-US" altLang="zh-CN" sz="2800" dirty="0"/>
              <a:t>LLVM IR</a:t>
            </a:r>
            <a:endParaRPr lang="en-US" altLang="zh-CN" sz="2800" dirty="0"/>
          </a:p>
          <a:p>
            <a:pPr lvl="1" algn="l"/>
            <a:r>
              <a:rPr lang="en-US" altLang="zh-CN" sz="2400" dirty="0">
                <a:cs typeface="+mn-ea"/>
              </a:rPr>
              <a:t>完成load/store形式的LLVM IR</a:t>
            </a:r>
            <a:endParaRPr lang="en-US" altLang="zh-CN" sz="2400" dirty="0">
              <a:cs typeface="+mn-ea"/>
            </a:endParaRPr>
          </a:p>
          <a:p>
            <a:pPr lvl="1" algn="l"/>
            <a:r>
              <a:rPr lang="en-US" altLang="zh-CN" sz="2400" dirty="0">
                <a:cs typeface="+mn-ea"/>
              </a:rPr>
              <a:t>LLVM IR的运行由llc工具完成</a:t>
            </a:r>
            <a:endParaRPr lang="en-US" altLang="zh-CN" sz="2400" dirty="0">
              <a:cs typeface="+mn-ea"/>
            </a:endParaRPr>
          </a:p>
          <a:p>
            <a:r>
              <a:rPr lang="en-US" altLang="zh-CN" sz="2800" dirty="0"/>
              <a:t>MIPS</a:t>
            </a:r>
            <a:r>
              <a:rPr lang="zh-CN" altLang="en-US" sz="2800" dirty="0"/>
              <a:t>汇编</a:t>
            </a:r>
            <a:endParaRPr lang="en-US" altLang="zh-CN" sz="2800" dirty="0"/>
          </a:p>
          <a:p>
            <a:pPr lvl="1"/>
            <a:r>
              <a:rPr lang="zh-CN" altLang="en-US" sz="2400" dirty="0"/>
              <a:t>生成</a:t>
            </a:r>
            <a:r>
              <a:rPr lang="en-US" altLang="zh-CN" sz="2400" dirty="0"/>
              <a:t>32</a:t>
            </a:r>
            <a:r>
              <a:rPr lang="zh-CN" altLang="en-US" sz="2400" dirty="0"/>
              <a:t>位</a:t>
            </a:r>
            <a:r>
              <a:rPr lang="en-US" altLang="zh-CN" sz="2400" dirty="0"/>
              <a:t>MIPS</a:t>
            </a:r>
            <a:r>
              <a:rPr lang="zh-CN" altLang="en-US" sz="2400" dirty="0"/>
              <a:t>汇编码</a:t>
            </a:r>
            <a:endParaRPr lang="zh-CN" altLang="en-US" sz="2400" dirty="0"/>
          </a:p>
          <a:p>
            <a:pPr lvl="1"/>
            <a:r>
              <a:rPr lang="zh-CN" altLang="en-US" sz="2400" dirty="0"/>
              <a:t>代码生成时合理利用临时寄存器（临时寄存器池），并能生成较高质量的目标代码 </a:t>
            </a:r>
            <a:br>
              <a:rPr lang="zh-CN" altLang="en-US" sz="2400" dirty="0"/>
            </a:b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b" anchorCtr="0"/>
          <a:lstStyle/>
          <a:p>
            <a:pPr eaLnBrk="1" hangingPunct="1"/>
            <a:r>
              <a:rPr lang="zh-CN" altLang="en-US" dirty="0"/>
              <a:t>代码优化</a:t>
            </a:r>
            <a:endParaRPr lang="zh-CN" altLang="en-US" dirty="0"/>
          </a:p>
        </p:txBody>
      </p:sp>
      <p:sp>
        <p:nvSpPr>
          <p:cNvPr id="21507"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sz="2800" dirty="0"/>
              <a:t>基本块内部的公共子表达式删除（</a:t>
            </a:r>
            <a:r>
              <a:rPr lang="en-US" altLang="zh-CN" sz="2800" dirty="0"/>
              <a:t>DAG</a:t>
            </a:r>
            <a:r>
              <a:rPr lang="zh-CN" altLang="en-US" sz="2800" dirty="0"/>
              <a:t>图）；</a:t>
            </a:r>
            <a:endParaRPr lang="zh-CN" altLang="en-US" sz="2800" dirty="0"/>
          </a:p>
          <a:p>
            <a:pPr eaLnBrk="1" hangingPunct="1">
              <a:lnSpc>
                <a:spcPct val="150000"/>
              </a:lnSpc>
            </a:pPr>
            <a:r>
              <a:rPr lang="zh-CN" altLang="en-US" sz="2800" dirty="0"/>
              <a:t>全局寄存器分配（引用计数或着色算法）；</a:t>
            </a:r>
            <a:endParaRPr lang="zh-CN" altLang="en-US" sz="2800" dirty="0"/>
          </a:p>
          <a:p>
            <a:pPr eaLnBrk="1" hangingPunct="1">
              <a:lnSpc>
                <a:spcPct val="150000"/>
              </a:lnSpc>
            </a:pPr>
            <a:r>
              <a:rPr lang="zh-CN" altLang="en-US" sz="2800" dirty="0"/>
              <a:t>数据流分析（通过活跃变量分析，或利用定义</a:t>
            </a:r>
            <a:r>
              <a:rPr lang="en-US" altLang="zh-CN" sz="2800" dirty="0"/>
              <a:t>-</a:t>
            </a:r>
            <a:r>
              <a:rPr lang="zh-CN" altLang="en-US" sz="2800" dirty="0"/>
              <a:t>使用链建网等方法建立冲突图）；</a:t>
            </a:r>
            <a:endParaRPr lang="zh-CN" altLang="en-US" sz="2800" dirty="0"/>
          </a:p>
          <a:p>
            <a:pPr eaLnBrk="1" hangingPunct="1">
              <a:lnSpc>
                <a:spcPct val="150000"/>
              </a:lnSpc>
            </a:pPr>
            <a:r>
              <a:rPr lang="zh-CN" altLang="en-US" sz="2800" dirty="0"/>
              <a:t>其它优化自选</a:t>
            </a:r>
            <a:endParaRPr lang="zh-CN" altLang="en-US" sz="2800" dirty="0"/>
          </a:p>
        </p:txBody>
      </p:sp>
    </p:spTree>
  </p:cSld>
  <p:clrMapOvr>
    <a:masterClrMapping/>
  </p:clrMapOvr>
</p:sld>
</file>

<file path=ppt/tags/tag1.xml><?xml version="1.0" encoding="utf-8"?>
<p:tagLst xmlns:p="http://schemas.openxmlformats.org/presentationml/2006/main">
  <p:tag name="KSO_WM_UNIT_TABLE_BEAUTIFY" val="smartTable{63275afa-b41a-434c-8f3d-a010b889b88c}"/>
  <p:tag name="TABLE_ENDDRAG_ORIGIN_RECT" val="602*122"/>
  <p:tag name="TABLE_ENDDRAG_RECT" val="46*239*602*12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ZTM2OWI4ZGYyMzhmZjM2ZGE1MTUxYjQ1ZGZhMjFiNzcifQ=="/>
  <p:tag name="commondata" val="eyJoZGlkIjoiODNhYmMwZDFlZDZjN2I4MjlmNTY3N2E5Y2EwOGY5YzcifQ=="/>
</p:tagLst>
</file>

<file path=ppt/tags/tag2.xml><?xml version="1.0" encoding="utf-8"?>
<p:tagLst xmlns:p="http://schemas.openxmlformats.org/presentationml/2006/main">
  <p:tag name="KSO_WM_UNIT_TABLE_BEAUTIFY" val="smartTable{46c0c790-0f8b-430c-a059-26868fcd7725}"/>
  <p:tag name="TABLE_ENDDRAG_ORIGIN_RECT" val="413*443"/>
  <p:tag name="TABLE_ENDDRAG_RECT" val="269*26*413*443"/>
</p:tagLst>
</file>

<file path=ppt/tags/tag3.xml><?xml version="1.0" encoding="utf-8"?>
<p:tagLst xmlns:p="http://schemas.openxmlformats.org/presentationml/2006/main">
  <p:tag name="TABLE_ENDDRAG_ORIGIN_RECT" val="646*480"/>
  <p:tag name="TABLE_ENDDRAG_RECT" val="2*60*646*480"/>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a:solidFill>
          <a:srgbClr val="99CCFF"/>
        </a:solidFill>
        <a:ln w="9525" cap="flat" cmpd="sng" algn="ctr">
          <a:solidFill>
            <a:schemeClr val="tx1"/>
          </a:solidFill>
          <a:prstDash val="solid"/>
          <a:round/>
          <a:headEnd type="none" w="med" len="med"/>
          <a:tailEnd type="triangle"/>
        </a:ln>
      </a:spPr>
      <a:bodyPr/>
      <a:lstStyle/>
    </a:lnDef>
    <a:txDef>
      <a:spPr>
        <a:noFill/>
        <a:ln>
          <a:solidFill>
            <a:schemeClr val="accent2"/>
          </a:solidFill>
        </a:ln>
      </a:spPr>
      <a:bodyPr wrap="square" rtlCol="0">
        <a:spAutoFit/>
      </a:bodyPr>
      <a:lstStyle>
        <a:defPPr>
          <a:defRPr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12196</Words>
  <Application>WPS 演示</Application>
  <PresentationFormat>全屏显示(4:3)</PresentationFormat>
  <Paragraphs>849</Paragraphs>
  <Slides>53</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宋体</vt:lpstr>
      <vt:lpstr>Wingdings</vt:lpstr>
      <vt:lpstr>Tahoma</vt:lpstr>
      <vt:lpstr>微软雅黑</vt:lpstr>
      <vt:lpstr>Arial Unicode MS</vt:lpstr>
      <vt:lpstr>Times New Roman</vt:lpstr>
      <vt:lpstr>Helvetica Neue</vt:lpstr>
      <vt:lpstr>Cambria</vt:lpstr>
      <vt:lpstr>Tahoma</vt:lpstr>
      <vt:lpstr>等线</vt:lpstr>
      <vt:lpstr>MicrosoftYaHei</vt:lpstr>
      <vt:lpstr>Segoe Print</vt:lpstr>
      <vt:lpstr>Blends</vt:lpstr>
      <vt:lpstr>编译技术实验</vt:lpstr>
      <vt:lpstr>PowerPoint 演示文稿</vt:lpstr>
      <vt:lpstr>三次学习编译全过程</vt:lpstr>
      <vt:lpstr>理论课与实验作业概览</vt:lpstr>
      <vt:lpstr>实验题目</vt:lpstr>
      <vt:lpstr>文法</vt:lpstr>
      <vt:lpstr>中间代码</vt:lpstr>
      <vt:lpstr>目标代码（三选一）</vt:lpstr>
      <vt:lpstr>代码优化</vt:lpstr>
      <vt:lpstr>任务架构</vt:lpstr>
      <vt:lpstr>任务及考核步骤</vt:lpstr>
      <vt:lpstr>评分标准</vt:lpstr>
      <vt:lpstr>分数组成</vt:lpstr>
      <vt:lpstr>文法解读</vt:lpstr>
      <vt:lpstr>文法解读</vt:lpstr>
      <vt:lpstr>文法解读</vt:lpstr>
      <vt:lpstr>词法分析</vt:lpstr>
      <vt:lpstr>词法分析</vt:lpstr>
      <vt:lpstr>词法分析</vt:lpstr>
      <vt:lpstr>语法分析</vt:lpstr>
      <vt:lpstr>语义分析</vt:lpstr>
      <vt:lpstr>错误处理</vt:lpstr>
      <vt:lpstr>代码生成</vt:lpstr>
      <vt:lpstr>竞速排序</vt:lpstr>
      <vt:lpstr>任务及考核说明</vt:lpstr>
      <vt:lpstr>任务及考核日程</vt:lpstr>
      <vt:lpstr>评测及开发环境</vt:lpstr>
      <vt:lpstr>上机安排</vt:lpstr>
      <vt:lpstr>作业提交、课程信息获取</vt:lpstr>
      <vt:lpstr>PowerPoint 演示文稿</vt:lpstr>
      <vt:lpstr>实验教程</vt:lpstr>
      <vt:lpstr>对大模型的使用要求</vt:lpstr>
      <vt:lpstr>查重要求</vt:lpstr>
      <vt:lpstr>交流与沟通</vt:lpstr>
      <vt:lpstr>为什么会觉得难</vt:lpstr>
      <vt:lpstr>你该怎么做</vt:lpstr>
      <vt:lpstr>你能得到什么</vt:lpstr>
      <vt:lpstr>特别帮助</vt:lpstr>
      <vt:lpstr>特别提醒</vt:lpstr>
      <vt:lpstr>特别提醒</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《编译技术》实践环节</dc:title>
  <dc:creator>yhy</dc:creator>
  <cp:lastModifiedBy>无</cp:lastModifiedBy>
  <cp:revision>950</cp:revision>
  <cp:lastPrinted>2022-09-05T05:27:00Z</cp:lastPrinted>
  <dcterms:created xsi:type="dcterms:W3CDTF">2005-11-25T00:59:00Z</dcterms:created>
  <dcterms:modified xsi:type="dcterms:W3CDTF">2024-10-07T07:57:27Z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0FCE87253A9D4D4DB6331C823814DA08_13</vt:lpwstr>
  </property>
  <property fmtid="{D5CDD505-2E9C-101B-9397-08002B2CF9AE}" pid="3" name="KSOProductBuildVer">
    <vt:lpwstr>2052-12.1.0.18543</vt:lpwstr>
  </property>
</Properties>
</file>