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284" r:id="rId4"/>
    <p:sldId id="265" r:id="rId5"/>
    <p:sldId id="264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6" r:id="rId14"/>
    <p:sldId id="269" r:id="rId15"/>
    <p:sldId id="274" r:id="rId16"/>
    <p:sldId id="277" r:id="rId17"/>
    <p:sldId id="279" r:id="rId18"/>
    <p:sldId id="282" r:id="rId19"/>
    <p:sldId id="283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542E3-B136-4D07-9E91-5B0A6F204D38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DA28-7BBA-4058-AD37-AE8EE9CF2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4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32396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3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9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2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8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0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7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32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4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C7CBE-FC71-061E-E0C7-7CE56E114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0BCC64-CD9E-C935-81D3-5E5086BC0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D2EB0F-CC2D-32B5-BEC0-0B6410056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8B845F-4B75-1D1A-7B35-C45A1DAD6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2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4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6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0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5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5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4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7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2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4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462C-8928-4C35-8A3F-85D3DA075AEB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E2C4-11E2-42D4-88F8-73611F097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453" y="0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0" y="1560286"/>
            <a:ext cx="12192000" cy="2751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9400" y="1557680"/>
            <a:ext cx="8543363" cy="251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600" b="1" spc="300" dirty="0">
                <a:solidFill>
                  <a:schemeClr val="bg1"/>
                </a:solidFill>
              </a:rPr>
              <a:t>代码生成</a:t>
            </a:r>
            <a:r>
              <a:rPr lang="en-US" altLang="zh-CN" sz="6600" b="1" spc="300" dirty="0">
                <a:solidFill>
                  <a:schemeClr val="bg1"/>
                </a:solidFill>
              </a:rPr>
              <a:t>MIPS</a:t>
            </a:r>
          </a:p>
          <a:p>
            <a:pPr algn="just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汉仪综艺体简" panose="02010600000101010101" charset="-122"/>
                <a:ea typeface="汉仪综艺体简" panose="02010600000101010101" charset="-122"/>
              </a:rPr>
              <a:t>编译技术专题实验报告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20235" y="4667243"/>
            <a:ext cx="3473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20374272 </a:t>
            </a: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丁梓星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16763" y="4312179"/>
            <a:ext cx="20167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导师：同学社</a:t>
            </a:r>
            <a:endParaRPr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8155" y="5875923"/>
            <a:ext cx="342764" cy="342764"/>
            <a:chOff x="4688155" y="5875923"/>
            <a:chExt cx="342764" cy="342764"/>
          </a:xfrm>
        </p:grpSpPr>
        <p:sp>
          <p:nvSpPr>
            <p:cNvPr id="59" name="椭圆 58"/>
            <p:cNvSpPr/>
            <p:nvPr/>
          </p:nvSpPr>
          <p:spPr>
            <a:xfrm>
              <a:off x="4688155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763028" y="5947390"/>
              <a:ext cx="193018" cy="199830"/>
              <a:chOff x="5753100" y="3041650"/>
              <a:chExt cx="682626" cy="771526"/>
            </a:xfrm>
            <a:solidFill>
              <a:schemeClr val="accent1"/>
            </a:solidFill>
          </p:grpSpPr>
          <p:sp>
            <p:nvSpPr>
              <p:cNvPr id="61" name="Oval 202"/>
              <p:cNvSpPr>
                <a:spLocks noChangeArrowheads="1"/>
              </p:cNvSpPr>
              <p:nvPr/>
            </p:nvSpPr>
            <p:spPr bwMode="auto">
              <a:xfrm>
                <a:off x="5908675" y="3041650"/>
                <a:ext cx="119063" cy="1476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03"/>
              <p:cNvSpPr/>
              <p:nvPr/>
            </p:nvSpPr>
            <p:spPr bwMode="auto">
              <a:xfrm>
                <a:off x="6103938" y="3413125"/>
                <a:ext cx="46038" cy="84138"/>
              </a:xfrm>
              <a:custGeom>
                <a:avLst/>
                <a:gdLst>
                  <a:gd name="T0" fmla="*/ 2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2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2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204"/>
              <p:cNvSpPr/>
              <p:nvPr/>
            </p:nvSpPr>
            <p:spPr bwMode="auto">
              <a:xfrm>
                <a:off x="6313488" y="3413125"/>
                <a:ext cx="46038" cy="84138"/>
              </a:xfrm>
              <a:custGeom>
                <a:avLst/>
                <a:gdLst>
                  <a:gd name="T0" fmla="*/ 3 w 12"/>
                  <a:gd name="T1" fmla="*/ 22 h 22"/>
                  <a:gd name="T2" fmla="*/ 10 w 12"/>
                  <a:gd name="T3" fmla="*/ 22 h 22"/>
                  <a:gd name="T4" fmla="*/ 12 w 12"/>
                  <a:gd name="T5" fmla="*/ 20 h 22"/>
                  <a:gd name="T6" fmla="*/ 12 w 12"/>
                  <a:gd name="T7" fmla="*/ 2 h 22"/>
                  <a:gd name="T8" fmla="*/ 10 w 12"/>
                  <a:gd name="T9" fmla="*/ 0 h 22"/>
                  <a:gd name="T10" fmla="*/ 3 w 12"/>
                  <a:gd name="T11" fmla="*/ 0 h 22"/>
                  <a:gd name="T12" fmla="*/ 0 w 12"/>
                  <a:gd name="T13" fmla="*/ 2 h 22"/>
                  <a:gd name="T14" fmla="*/ 0 w 12"/>
                  <a:gd name="T15" fmla="*/ 20 h 22"/>
                  <a:gd name="T16" fmla="*/ 3 w 12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2">
                    <a:moveTo>
                      <a:pt x="3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1"/>
                      <a:pt x="12" y="2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0"/>
                      <a:pt x="1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05"/>
              <p:cNvSpPr>
                <a:spLocks noEditPoints="1"/>
              </p:cNvSpPr>
              <p:nvPr/>
            </p:nvSpPr>
            <p:spPr bwMode="auto">
              <a:xfrm>
                <a:off x="6030913" y="3444875"/>
                <a:ext cx="404813" cy="360363"/>
              </a:xfrm>
              <a:custGeom>
                <a:avLst/>
                <a:gdLst>
                  <a:gd name="T0" fmla="*/ 94 w 106"/>
                  <a:gd name="T1" fmla="*/ 0 h 95"/>
                  <a:gd name="T2" fmla="*/ 91 w 106"/>
                  <a:gd name="T3" fmla="*/ 0 h 95"/>
                  <a:gd name="T4" fmla="*/ 91 w 106"/>
                  <a:gd name="T5" fmla="*/ 12 h 95"/>
                  <a:gd name="T6" fmla="*/ 84 w 106"/>
                  <a:gd name="T7" fmla="*/ 18 h 95"/>
                  <a:gd name="T8" fmla="*/ 77 w 106"/>
                  <a:gd name="T9" fmla="*/ 18 h 95"/>
                  <a:gd name="T10" fmla="*/ 70 w 106"/>
                  <a:gd name="T11" fmla="*/ 12 h 95"/>
                  <a:gd name="T12" fmla="*/ 70 w 106"/>
                  <a:gd name="T13" fmla="*/ 0 h 95"/>
                  <a:gd name="T14" fmla="*/ 36 w 106"/>
                  <a:gd name="T15" fmla="*/ 0 h 95"/>
                  <a:gd name="T16" fmla="*/ 36 w 106"/>
                  <a:gd name="T17" fmla="*/ 12 h 95"/>
                  <a:gd name="T18" fmla="*/ 29 w 106"/>
                  <a:gd name="T19" fmla="*/ 18 h 95"/>
                  <a:gd name="T20" fmla="*/ 21 w 106"/>
                  <a:gd name="T21" fmla="*/ 18 h 95"/>
                  <a:gd name="T22" fmla="*/ 15 w 106"/>
                  <a:gd name="T23" fmla="*/ 12 h 95"/>
                  <a:gd name="T24" fmla="*/ 15 w 106"/>
                  <a:gd name="T25" fmla="*/ 0 h 95"/>
                  <a:gd name="T26" fmla="*/ 12 w 106"/>
                  <a:gd name="T27" fmla="*/ 0 h 95"/>
                  <a:gd name="T28" fmla="*/ 0 w 106"/>
                  <a:gd name="T29" fmla="*/ 13 h 95"/>
                  <a:gd name="T30" fmla="*/ 0 w 106"/>
                  <a:gd name="T31" fmla="*/ 36 h 95"/>
                  <a:gd name="T32" fmla="*/ 0 w 106"/>
                  <a:gd name="T33" fmla="*/ 83 h 95"/>
                  <a:gd name="T34" fmla="*/ 12 w 106"/>
                  <a:gd name="T35" fmla="*/ 95 h 95"/>
                  <a:gd name="T36" fmla="*/ 94 w 106"/>
                  <a:gd name="T37" fmla="*/ 95 h 95"/>
                  <a:gd name="T38" fmla="*/ 106 w 106"/>
                  <a:gd name="T39" fmla="*/ 83 h 95"/>
                  <a:gd name="T40" fmla="*/ 106 w 106"/>
                  <a:gd name="T41" fmla="*/ 36 h 95"/>
                  <a:gd name="T42" fmla="*/ 106 w 106"/>
                  <a:gd name="T43" fmla="*/ 13 h 95"/>
                  <a:gd name="T44" fmla="*/ 94 w 106"/>
                  <a:gd name="T45" fmla="*/ 0 h 95"/>
                  <a:gd name="T46" fmla="*/ 98 w 106"/>
                  <a:gd name="T47" fmla="*/ 83 h 95"/>
                  <a:gd name="T48" fmla="*/ 94 w 106"/>
                  <a:gd name="T49" fmla="*/ 88 h 95"/>
                  <a:gd name="T50" fmla="*/ 12 w 106"/>
                  <a:gd name="T51" fmla="*/ 88 h 95"/>
                  <a:gd name="T52" fmla="*/ 8 w 106"/>
                  <a:gd name="T53" fmla="*/ 83 h 95"/>
                  <a:gd name="T54" fmla="*/ 8 w 106"/>
                  <a:gd name="T55" fmla="*/ 36 h 95"/>
                  <a:gd name="T56" fmla="*/ 98 w 106"/>
                  <a:gd name="T57" fmla="*/ 36 h 95"/>
                  <a:gd name="T58" fmla="*/ 98 w 106"/>
                  <a:gd name="T59" fmla="*/ 8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6" h="95">
                    <a:moveTo>
                      <a:pt x="94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5"/>
                      <a:pt x="88" y="18"/>
                      <a:pt x="84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3" y="18"/>
                      <a:pt x="70" y="15"/>
                      <a:pt x="70" y="1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5"/>
                      <a:pt x="33" y="18"/>
                      <a:pt x="29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18" y="18"/>
                      <a:pt x="15" y="15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0"/>
                      <a:pt x="5" y="95"/>
                      <a:pt x="12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100" y="95"/>
                      <a:pt x="106" y="90"/>
                      <a:pt x="106" y="83"/>
                    </a:cubicBezTo>
                    <a:cubicBezTo>
                      <a:pt x="106" y="36"/>
                      <a:pt x="106" y="36"/>
                      <a:pt x="106" y="36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6"/>
                      <a:pt x="100" y="0"/>
                      <a:pt x="94" y="0"/>
                    </a:cubicBezTo>
                    <a:close/>
                    <a:moveTo>
                      <a:pt x="98" y="83"/>
                    </a:moveTo>
                    <a:cubicBezTo>
                      <a:pt x="98" y="86"/>
                      <a:pt x="96" y="88"/>
                      <a:pt x="94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0" y="88"/>
                      <a:pt x="8" y="86"/>
                      <a:pt x="8" y="83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8" y="36"/>
                      <a:pt x="98" y="36"/>
                      <a:pt x="98" y="36"/>
                    </a:cubicBezTo>
                    <a:lnTo>
                      <a:pt x="98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206"/>
              <p:cNvSpPr>
                <a:spLocks noChangeArrowheads="1"/>
              </p:cNvSpPr>
              <p:nvPr/>
            </p:nvSpPr>
            <p:spPr bwMode="auto">
              <a:xfrm>
                <a:off x="608488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207"/>
              <p:cNvSpPr>
                <a:spLocks noChangeArrowheads="1"/>
              </p:cNvSpPr>
              <p:nvPr/>
            </p:nvSpPr>
            <p:spPr bwMode="auto">
              <a:xfrm>
                <a:off x="6191250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208"/>
              <p:cNvSpPr>
                <a:spLocks noChangeArrowheads="1"/>
              </p:cNvSpPr>
              <p:nvPr/>
            </p:nvSpPr>
            <p:spPr bwMode="auto">
              <a:xfrm>
                <a:off x="6294438" y="3611563"/>
                <a:ext cx="79375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Rectangle 209"/>
              <p:cNvSpPr>
                <a:spLocks noChangeArrowheads="1"/>
              </p:cNvSpPr>
              <p:nvPr/>
            </p:nvSpPr>
            <p:spPr bwMode="auto">
              <a:xfrm>
                <a:off x="608488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210"/>
              <p:cNvSpPr>
                <a:spLocks noChangeArrowheads="1"/>
              </p:cNvSpPr>
              <p:nvPr/>
            </p:nvSpPr>
            <p:spPr bwMode="auto">
              <a:xfrm>
                <a:off x="6191250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211"/>
              <p:cNvSpPr>
                <a:spLocks noChangeArrowheads="1"/>
              </p:cNvSpPr>
              <p:nvPr/>
            </p:nvSpPr>
            <p:spPr bwMode="auto">
              <a:xfrm>
                <a:off x="6294438" y="3663950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212"/>
              <p:cNvSpPr>
                <a:spLocks noChangeArrowheads="1"/>
              </p:cNvSpPr>
              <p:nvPr/>
            </p:nvSpPr>
            <p:spPr bwMode="auto">
              <a:xfrm>
                <a:off x="608488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Rectangle 213"/>
              <p:cNvSpPr>
                <a:spLocks noChangeArrowheads="1"/>
              </p:cNvSpPr>
              <p:nvPr/>
            </p:nvSpPr>
            <p:spPr bwMode="auto">
              <a:xfrm>
                <a:off x="6191250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Rectangle 214"/>
              <p:cNvSpPr>
                <a:spLocks noChangeArrowheads="1"/>
              </p:cNvSpPr>
              <p:nvPr/>
            </p:nvSpPr>
            <p:spPr bwMode="auto">
              <a:xfrm>
                <a:off x="6294438" y="3713163"/>
                <a:ext cx="7937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Rectangle 215"/>
              <p:cNvSpPr>
                <a:spLocks noChangeArrowheads="1"/>
              </p:cNvSpPr>
              <p:nvPr/>
            </p:nvSpPr>
            <p:spPr bwMode="auto">
              <a:xfrm>
                <a:off x="5965825" y="33988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16"/>
              <p:cNvSpPr>
                <a:spLocks noEditPoints="1"/>
              </p:cNvSpPr>
              <p:nvPr/>
            </p:nvSpPr>
            <p:spPr bwMode="auto">
              <a:xfrm>
                <a:off x="5753100" y="3208338"/>
                <a:ext cx="427038" cy="604838"/>
              </a:xfrm>
              <a:custGeom>
                <a:avLst/>
                <a:gdLst>
                  <a:gd name="T0" fmla="*/ 111 w 112"/>
                  <a:gd name="T1" fmla="*/ 23 h 159"/>
                  <a:gd name="T2" fmla="*/ 106 w 112"/>
                  <a:gd name="T3" fmla="*/ 19 h 159"/>
                  <a:gd name="T4" fmla="*/ 83 w 112"/>
                  <a:gd name="T5" fmla="*/ 2 h 159"/>
                  <a:gd name="T6" fmla="*/ 77 w 112"/>
                  <a:gd name="T7" fmla="*/ 0 h 159"/>
                  <a:gd name="T8" fmla="*/ 70 w 112"/>
                  <a:gd name="T9" fmla="*/ 0 h 159"/>
                  <a:gd name="T10" fmla="*/ 68 w 112"/>
                  <a:gd name="T11" fmla="*/ 10 h 159"/>
                  <a:gd name="T12" fmla="*/ 56 w 112"/>
                  <a:gd name="T13" fmla="*/ 50 h 159"/>
                  <a:gd name="T14" fmla="*/ 56 w 112"/>
                  <a:gd name="T15" fmla="*/ 51 h 159"/>
                  <a:gd name="T16" fmla="*/ 56 w 112"/>
                  <a:gd name="T17" fmla="*/ 50 h 159"/>
                  <a:gd name="T18" fmla="*/ 45 w 112"/>
                  <a:gd name="T19" fmla="*/ 10 h 159"/>
                  <a:gd name="T20" fmla="*/ 43 w 112"/>
                  <a:gd name="T21" fmla="*/ 0 h 159"/>
                  <a:gd name="T22" fmla="*/ 35 w 112"/>
                  <a:gd name="T23" fmla="*/ 0 h 159"/>
                  <a:gd name="T24" fmla="*/ 28 w 112"/>
                  <a:gd name="T25" fmla="*/ 4 h 159"/>
                  <a:gd name="T26" fmla="*/ 0 w 112"/>
                  <a:gd name="T27" fmla="*/ 44 h 159"/>
                  <a:gd name="T28" fmla="*/ 0 w 112"/>
                  <a:gd name="T29" fmla="*/ 44 h 159"/>
                  <a:gd name="T30" fmla="*/ 0 w 112"/>
                  <a:gd name="T31" fmla="*/ 45 h 159"/>
                  <a:gd name="T32" fmla="*/ 2 w 112"/>
                  <a:gd name="T33" fmla="*/ 48 h 159"/>
                  <a:gd name="T34" fmla="*/ 9 w 112"/>
                  <a:gd name="T35" fmla="*/ 61 h 159"/>
                  <a:gd name="T36" fmla="*/ 29 w 112"/>
                  <a:gd name="T37" fmla="*/ 72 h 159"/>
                  <a:gd name="T38" fmla="*/ 29 w 112"/>
                  <a:gd name="T39" fmla="*/ 84 h 159"/>
                  <a:gd name="T40" fmla="*/ 34 w 112"/>
                  <a:gd name="T41" fmla="*/ 159 h 159"/>
                  <a:gd name="T42" fmla="*/ 55 w 112"/>
                  <a:gd name="T43" fmla="*/ 84 h 159"/>
                  <a:gd name="T44" fmla="*/ 60 w 112"/>
                  <a:gd name="T45" fmla="*/ 159 h 159"/>
                  <a:gd name="T46" fmla="*/ 67 w 112"/>
                  <a:gd name="T47" fmla="*/ 145 h 159"/>
                  <a:gd name="T48" fmla="*/ 76 w 112"/>
                  <a:gd name="T49" fmla="*/ 59 h 159"/>
                  <a:gd name="T50" fmla="*/ 110 w 112"/>
                  <a:gd name="T51" fmla="*/ 41 h 159"/>
                  <a:gd name="T52" fmla="*/ 112 w 112"/>
                  <a:gd name="T53" fmla="*/ 24 h 159"/>
                  <a:gd name="T54" fmla="*/ 27 w 112"/>
                  <a:gd name="T55" fmla="*/ 51 h 159"/>
                  <a:gd name="T56" fmla="*/ 21 w 112"/>
                  <a:gd name="T57" fmla="*/ 40 h 159"/>
                  <a:gd name="T58" fmla="*/ 30 w 112"/>
                  <a:gd name="T59" fmla="*/ 55 h 159"/>
                  <a:gd name="T60" fmla="*/ 68 w 112"/>
                  <a:gd name="T61" fmla="*/ 39 h 159"/>
                  <a:gd name="T62" fmla="*/ 82 w 112"/>
                  <a:gd name="T63" fmla="*/ 25 h 159"/>
                  <a:gd name="T64" fmla="*/ 88 w 112"/>
                  <a:gd name="T65" fmla="*/ 3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2" h="159">
                    <a:moveTo>
                      <a:pt x="112" y="24"/>
                    </a:moveTo>
                    <a:cubicBezTo>
                      <a:pt x="111" y="23"/>
                      <a:pt x="111" y="23"/>
                      <a:pt x="111" y="23"/>
                    </a:cubicBezTo>
                    <a:cubicBezTo>
                      <a:pt x="110" y="22"/>
                      <a:pt x="110" y="22"/>
                      <a:pt x="110" y="22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1" y="1"/>
                      <a:pt x="80" y="0"/>
                      <a:pt x="78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5" y="0"/>
                      <a:pt x="72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1" y="0"/>
                      <a:pt x="38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1"/>
                      <a:pt x="30" y="2"/>
                      <a:pt x="28" y="4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22" y="76"/>
                      <a:pt x="26" y="74"/>
                      <a:pt x="29" y="72"/>
                    </a:cubicBezTo>
                    <a:cubicBezTo>
                      <a:pt x="29" y="76"/>
                      <a:pt x="29" y="80"/>
                      <a:pt x="29" y="83"/>
                    </a:cubicBezTo>
                    <a:cubicBezTo>
                      <a:pt x="29" y="83"/>
                      <a:pt x="29" y="84"/>
                      <a:pt x="29" y="84"/>
                    </a:cubicBezTo>
                    <a:cubicBezTo>
                      <a:pt x="30" y="84"/>
                      <a:pt x="31" y="84"/>
                      <a:pt x="31" y="84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55" y="159"/>
                      <a:pt x="55" y="159"/>
                      <a:pt x="55" y="159"/>
                    </a:cubicBezTo>
                    <a:cubicBezTo>
                      <a:pt x="56" y="137"/>
                      <a:pt x="56" y="99"/>
                      <a:pt x="55" y="84"/>
                    </a:cubicBezTo>
                    <a:cubicBezTo>
                      <a:pt x="56" y="84"/>
                      <a:pt x="57" y="84"/>
                      <a:pt x="58" y="84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0" y="156"/>
                      <a:pt x="67" y="151"/>
                      <a:pt x="67" y="14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68"/>
                      <a:pt x="71" y="62"/>
                      <a:pt x="76" y="59"/>
                    </a:cubicBezTo>
                    <a:cubicBezTo>
                      <a:pt x="77" y="60"/>
                      <a:pt x="78" y="61"/>
                      <a:pt x="78" y="6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11" y="40"/>
                      <a:pt x="111" y="40"/>
                      <a:pt x="111" y="40"/>
                    </a:cubicBezTo>
                    <a:lnTo>
                      <a:pt x="112" y="24"/>
                    </a:lnTo>
                    <a:close/>
                    <a:moveTo>
                      <a:pt x="30" y="55"/>
                    </a:moveTo>
                    <a:cubicBezTo>
                      <a:pt x="27" y="51"/>
                      <a:pt x="27" y="51"/>
                      <a:pt x="27" y="5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7"/>
                      <a:pt x="30" y="46"/>
                      <a:pt x="30" y="55"/>
                    </a:cubicBezTo>
                    <a:close/>
                    <a:moveTo>
                      <a:pt x="70" y="41"/>
                    </a:moveTo>
                    <a:cubicBezTo>
                      <a:pt x="68" y="39"/>
                      <a:pt x="68" y="39"/>
                      <a:pt x="68" y="39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8"/>
                      <a:pt x="82" y="27"/>
                      <a:pt x="82" y="25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8" y="30"/>
                      <a:pt x="88" y="30"/>
                      <a:pt x="88" y="30"/>
                    </a:cubicBezTo>
                    <a:lnTo>
                      <a:pt x="7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17"/>
              <p:cNvSpPr/>
              <p:nvPr/>
            </p:nvSpPr>
            <p:spPr bwMode="auto">
              <a:xfrm>
                <a:off x="5946775" y="3201988"/>
                <a:ext cx="42863" cy="44450"/>
              </a:xfrm>
              <a:custGeom>
                <a:avLst/>
                <a:gdLst>
                  <a:gd name="T0" fmla="*/ 22 w 27"/>
                  <a:gd name="T1" fmla="*/ 0 h 28"/>
                  <a:gd name="T2" fmla="*/ 27 w 27"/>
                  <a:gd name="T3" fmla="*/ 16 h 28"/>
                  <a:gd name="T4" fmla="*/ 12 w 27"/>
                  <a:gd name="T5" fmla="*/ 28 h 28"/>
                  <a:gd name="T6" fmla="*/ 0 w 27"/>
                  <a:gd name="T7" fmla="*/ 16 h 28"/>
                  <a:gd name="T8" fmla="*/ 5 w 27"/>
                  <a:gd name="T9" fmla="*/ 0 h 28"/>
                  <a:gd name="T10" fmla="*/ 22 w 27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8">
                    <a:moveTo>
                      <a:pt x="22" y="0"/>
                    </a:moveTo>
                    <a:lnTo>
                      <a:pt x="27" y="16"/>
                    </a:lnTo>
                    <a:lnTo>
                      <a:pt x="12" y="28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18"/>
              <p:cNvSpPr/>
              <p:nvPr/>
            </p:nvSpPr>
            <p:spPr bwMode="auto">
              <a:xfrm>
                <a:off x="5946775" y="3232150"/>
                <a:ext cx="42863" cy="185738"/>
              </a:xfrm>
              <a:custGeom>
                <a:avLst/>
                <a:gdLst>
                  <a:gd name="T0" fmla="*/ 22 w 27"/>
                  <a:gd name="T1" fmla="*/ 0 h 117"/>
                  <a:gd name="T2" fmla="*/ 27 w 27"/>
                  <a:gd name="T3" fmla="*/ 105 h 117"/>
                  <a:gd name="T4" fmla="*/ 12 w 27"/>
                  <a:gd name="T5" fmla="*/ 117 h 117"/>
                  <a:gd name="T6" fmla="*/ 0 w 27"/>
                  <a:gd name="T7" fmla="*/ 105 h 117"/>
                  <a:gd name="T8" fmla="*/ 5 w 27"/>
                  <a:gd name="T9" fmla="*/ 0 h 117"/>
                  <a:gd name="T10" fmla="*/ 22 w 27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17">
                    <a:moveTo>
                      <a:pt x="22" y="0"/>
                    </a:moveTo>
                    <a:lnTo>
                      <a:pt x="27" y="105"/>
                    </a:lnTo>
                    <a:lnTo>
                      <a:pt x="12" y="117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306387" y="5875923"/>
            <a:ext cx="342764" cy="342764"/>
            <a:chOff x="5306387" y="5875923"/>
            <a:chExt cx="342764" cy="342764"/>
          </a:xfrm>
        </p:grpSpPr>
        <p:sp>
          <p:nvSpPr>
            <p:cNvPr id="51" name="椭圆 50"/>
            <p:cNvSpPr/>
            <p:nvPr/>
          </p:nvSpPr>
          <p:spPr>
            <a:xfrm>
              <a:off x="5306387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370562" y="5961635"/>
              <a:ext cx="214413" cy="171339"/>
              <a:chOff x="5738813" y="3144838"/>
              <a:chExt cx="711200" cy="568325"/>
            </a:xfrm>
            <a:solidFill>
              <a:schemeClr val="accent1"/>
            </a:solidFill>
          </p:grpSpPr>
          <p:sp>
            <p:nvSpPr>
              <p:cNvPr id="52" name="Freeform 103"/>
              <p:cNvSpPr/>
              <p:nvPr/>
            </p:nvSpPr>
            <p:spPr bwMode="auto">
              <a:xfrm>
                <a:off x="5821363" y="3159126"/>
                <a:ext cx="533400" cy="371475"/>
              </a:xfrm>
              <a:custGeom>
                <a:avLst/>
                <a:gdLst>
                  <a:gd name="T0" fmla="*/ 22 w 336"/>
                  <a:gd name="T1" fmla="*/ 234 h 234"/>
                  <a:gd name="T2" fmla="*/ 0 w 336"/>
                  <a:gd name="T3" fmla="*/ 215 h 234"/>
                  <a:gd name="T4" fmla="*/ 135 w 336"/>
                  <a:gd name="T5" fmla="*/ 56 h 234"/>
                  <a:gd name="T6" fmla="*/ 216 w 336"/>
                  <a:gd name="T7" fmla="*/ 126 h 234"/>
                  <a:gd name="T8" fmla="*/ 312 w 336"/>
                  <a:gd name="T9" fmla="*/ 0 h 234"/>
                  <a:gd name="T10" fmla="*/ 336 w 336"/>
                  <a:gd name="T11" fmla="*/ 17 h 234"/>
                  <a:gd name="T12" fmla="*/ 219 w 336"/>
                  <a:gd name="T13" fmla="*/ 171 h 234"/>
                  <a:gd name="T14" fmla="*/ 137 w 336"/>
                  <a:gd name="T15" fmla="*/ 99 h 234"/>
                  <a:gd name="T16" fmla="*/ 22 w 336"/>
                  <a:gd name="T17" fmla="*/ 234 h 234"/>
                  <a:gd name="T18" fmla="*/ 22 w 336"/>
                  <a:gd name="T19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6" h="234">
                    <a:moveTo>
                      <a:pt x="22" y="234"/>
                    </a:moveTo>
                    <a:lnTo>
                      <a:pt x="0" y="215"/>
                    </a:lnTo>
                    <a:lnTo>
                      <a:pt x="135" y="56"/>
                    </a:lnTo>
                    <a:lnTo>
                      <a:pt x="216" y="126"/>
                    </a:lnTo>
                    <a:lnTo>
                      <a:pt x="312" y="0"/>
                    </a:lnTo>
                    <a:lnTo>
                      <a:pt x="336" y="17"/>
                    </a:lnTo>
                    <a:lnTo>
                      <a:pt x="219" y="171"/>
                    </a:lnTo>
                    <a:lnTo>
                      <a:pt x="137" y="99"/>
                    </a:lnTo>
                    <a:lnTo>
                      <a:pt x="22" y="234"/>
                    </a:lnTo>
                    <a:lnTo>
                      <a:pt x="22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6248401" y="3148013"/>
                <a:ext cx="117475" cy="119063"/>
              </a:xfrm>
              <a:custGeom>
                <a:avLst/>
                <a:gdLst>
                  <a:gd name="T0" fmla="*/ 0 w 74"/>
                  <a:gd name="T1" fmla="*/ 0 h 75"/>
                  <a:gd name="T2" fmla="*/ 74 w 74"/>
                  <a:gd name="T3" fmla="*/ 0 h 75"/>
                  <a:gd name="T4" fmla="*/ 74 w 74"/>
                  <a:gd name="T5" fmla="*/ 75 h 75"/>
                  <a:gd name="T6" fmla="*/ 0 w 74"/>
                  <a:gd name="T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0"/>
                    </a:moveTo>
                    <a:lnTo>
                      <a:pt x="74" y="0"/>
                    </a:lnTo>
                    <a:lnTo>
                      <a:pt x="74" y="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5738813" y="3144838"/>
                <a:ext cx="711200" cy="568325"/>
              </a:xfrm>
              <a:custGeom>
                <a:avLst/>
                <a:gdLst>
                  <a:gd name="T0" fmla="*/ 448 w 448"/>
                  <a:gd name="T1" fmla="*/ 358 h 358"/>
                  <a:gd name="T2" fmla="*/ 0 w 448"/>
                  <a:gd name="T3" fmla="*/ 358 h 358"/>
                  <a:gd name="T4" fmla="*/ 0 w 448"/>
                  <a:gd name="T5" fmla="*/ 0 h 358"/>
                  <a:gd name="T6" fmla="*/ 26 w 448"/>
                  <a:gd name="T7" fmla="*/ 0 h 358"/>
                  <a:gd name="T8" fmla="*/ 26 w 448"/>
                  <a:gd name="T9" fmla="*/ 334 h 358"/>
                  <a:gd name="T10" fmla="*/ 448 w 448"/>
                  <a:gd name="T11" fmla="*/ 334 h 358"/>
                  <a:gd name="T12" fmla="*/ 448 w 448"/>
                  <a:gd name="T13" fmla="*/ 358 h 358"/>
                  <a:gd name="T14" fmla="*/ 448 w 448"/>
                  <a:gd name="T15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8" h="358">
                    <a:moveTo>
                      <a:pt x="448" y="358"/>
                    </a:moveTo>
                    <a:lnTo>
                      <a:pt x="0" y="358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334"/>
                    </a:lnTo>
                    <a:lnTo>
                      <a:pt x="448" y="334"/>
                    </a:lnTo>
                    <a:lnTo>
                      <a:pt x="448" y="358"/>
                    </a:lnTo>
                    <a:lnTo>
                      <a:pt x="448" y="3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Rectangle 106"/>
              <p:cNvSpPr>
                <a:spLocks noChangeArrowheads="1"/>
              </p:cNvSpPr>
              <p:nvPr/>
            </p:nvSpPr>
            <p:spPr bwMode="auto">
              <a:xfrm>
                <a:off x="5853113" y="3560763"/>
                <a:ext cx="79375" cy="122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Rectangle 107"/>
              <p:cNvSpPr>
                <a:spLocks noChangeArrowheads="1"/>
              </p:cNvSpPr>
              <p:nvPr/>
            </p:nvSpPr>
            <p:spPr bwMode="auto">
              <a:xfrm>
                <a:off x="5997576" y="3408363"/>
                <a:ext cx="79375" cy="274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Rectangle 108"/>
              <p:cNvSpPr>
                <a:spLocks noChangeArrowheads="1"/>
              </p:cNvSpPr>
              <p:nvPr/>
            </p:nvSpPr>
            <p:spPr bwMode="auto">
              <a:xfrm>
                <a:off x="6142038" y="3487738"/>
                <a:ext cx="79375" cy="195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Rectangle 109"/>
              <p:cNvSpPr>
                <a:spLocks noChangeArrowheads="1"/>
              </p:cNvSpPr>
              <p:nvPr/>
            </p:nvSpPr>
            <p:spPr bwMode="auto">
              <a:xfrm>
                <a:off x="6286501" y="3305176"/>
                <a:ext cx="79375" cy="377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924618" y="5875923"/>
            <a:ext cx="342764" cy="342764"/>
            <a:chOff x="5924618" y="5875923"/>
            <a:chExt cx="342764" cy="342764"/>
          </a:xfrm>
        </p:grpSpPr>
        <p:sp>
          <p:nvSpPr>
            <p:cNvPr id="44" name="椭圆 43"/>
            <p:cNvSpPr/>
            <p:nvPr/>
          </p:nvSpPr>
          <p:spPr>
            <a:xfrm>
              <a:off x="5924618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999323" y="5949431"/>
              <a:ext cx="193355" cy="195748"/>
              <a:chOff x="5778500" y="3105150"/>
              <a:chExt cx="641350" cy="649288"/>
            </a:xfrm>
            <a:solidFill>
              <a:schemeClr val="accent1"/>
            </a:solidFill>
          </p:grpSpPr>
          <p:sp>
            <p:nvSpPr>
              <p:cNvPr id="45" name="Freeform 425"/>
              <p:cNvSpPr/>
              <p:nvPr/>
            </p:nvSpPr>
            <p:spPr bwMode="auto">
              <a:xfrm>
                <a:off x="5959475" y="3227388"/>
                <a:ext cx="217488" cy="438150"/>
              </a:xfrm>
              <a:custGeom>
                <a:avLst/>
                <a:gdLst>
                  <a:gd name="T0" fmla="*/ 36 w 137"/>
                  <a:gd name="T1" fmla="*/ 276 h 276"/>
                  <a:gd name="T2" fmla="*/ 101 w 137"/>
                  <a:gd name="T3" fmla="*/ 276 h 276"/>
                  <a:gd name="T4" fmla="*/ 101 w 137"/>
                  <a:gd name="T5" fmla="*/ 69 h 276"/>
                  <a:gd name="T6" fmla="*/ 137 w 137"/>
                  <a:gd name="T7" fmla="*/ 69 h 276"/>
                  <a:gd name="T8" fmla="*/ 67 w 137"/>
                  <a:gd name="T9" fmla="*/ 0 h 276"/>
                  <a:gd name="T10" fmla="*/ 0 w 137"/>
                  <a:gd name="T11" fmla="*/ 69 h 276"/>
                  <a:gd name="T12" fmla="*/ 36 w 137"/>
                  <a:gd name="T13" fmla="*/ 69 h 276"/>
                  <a:gd name="T14" fmla="*/ 36 w 137"/>
                  <a:gd name="T15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7" h="276">
                    <a:moveTo>
                      <a:pt x="36" y="276"/>
                    </a:moveTo>
                    <a:lnTo>
                      <a:pt x="101" y="276"/>
                    </a:lnTo>
                    <a:lnTo>
                      <a:pt x="101" y="69"/>
                    </a:lnTo>
                    <a:lnTo>
                      <a:pt x="137" y="69"/>
                    </a:lnTo>
                    <a:lnTo>
                      <a:pt x="67" y="0"/>
                    </a:lnTo>
                    <a:lnTo>
                      <a:pt x="0" y="69"/>
                    </a:lnTo>
                    <a:lnTo>
                      <a:pt x="36" y="69"/>
                    </a:lnTo>
                    <a:lnTo>
                      <a:pt x="36" y="2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6"/>
              <p:cNvSpPr/>
              <p:nvPr/>
            </p:nvSpPr>
            <p:spPr bwMode="auto">
              <a:xfrm>
                <a:off x="5783263" y="3398838"/>
                <a:ext cx="214313" cy="266700"/>
              </a:xfrm>
              <a:custGeom>
                <a:avLst/>
                <a:gdLst>
                  <a:gd name="T0" fmla="*/ 36 w 135"/>
                  <a:gd name="T1" fmla="*/ 168 h 168"/>
                  <a:gd name="T2" fmla="*/ 98 w 135"/>
                  <a:gd name="T3" fmla="*/ 168 h 168"/>
                  <a:gd name="T4" fmla="*/ 98 w 135"/>
                  <a:gd name="T5" fmla="*/ 70 h 168"/>
                  <a:gd name="T6" fmla="*/ 135 w 135"/>
                  <a:gd name="T7" fmla="*/ 70 h 168"/>
                  <a:gd name="T8" fmla="*/ 67 w 135"/>
                  <a:gd name="T9" fmla="*/ 0 h 168"/>
                  <a:gd name="T10" fmla="*/ 0 w 135"/>
                  <a:gd name="T11" fmla="*/ 70 h 168"/>
                  <a:gd name="T12" fmla="*/ 36 w 135"/>
                  <a:gd name="T13" fmla="*/ 70 h 168"/>
                  <a:gd name="T14" fmla="*/ 36 w 135"/>
                  <a:gd name="T1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168">
                    <a:moveTo>
                      <a:pt x="36" y="168"/>
                    </a:moveTo>
                    <a:lnTo>
                      <a:pt x="98" y="168"/>
                    </a:lnTo>
                    <a:lnTo>
                      <a:pt x="98" y="70"/>
                    </a:lnTo>
                    <a:lnTo>
                      <a:pt x="135" y="70"/>
                    </a:lnTo>
                    <a:lnTo>
                      <a:pt x="67" y="0"/>
                    </a:lnTo>
                    <a:lnTo>
                      <a:pt x="0" y="70"/>
                    </a:lnTo>
                    <a:lnTo>
                      <a:pt x="36" y="70"/>
                    </a:lnTo>
                    <a:lnTo>
                      <a:pt x="36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Rectangle 427"/>
              <p:cNvSpPr>
                <a:spLocks noChangeArrowheads="1"/>
              </p:cNvSpPr>
              <p:nvPr/>
            </p:nvSpPr>
            <p:spPr bwMode="auto">
              <a:xfrm>
                <a:off x="5778500" y="3692525"/>
                <a:ext cx="641350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Oval 428"/>
              <p:cNvSpPr>
                <a:spLocks noChangeArrowheads="1"/>
              </p:cNvSpPr>
              <p:nvPr/>
            </p:nvSpPr>
            <p:spPr bwMode="auto">
              <a:xfrm>
                <a:off x="6248400" y="3105150"/>
                <a:ext cx="88900" cy="109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29"/>
              <p:cNvSpPr/>
              <p:nvPr/>
            </p:nvSpPr>
            <p:spPr bwMode="auto">
              <a:xfrm>
                <a:off x="6188075" y="3222625"/>
                <a:ext cx="206375" cy="442913"/>
              </a:xfrm>
              <a:custGeom>
                <a:avLst/>
                <a:gdLst>
                  <a:gd name="T0" fmla="*/ 7 w 54"/>
                  <a:gd name="T1" fmla="*/ 61 h 116"/>
                  <a:gd name="T2" fmla="*/ 8 w 54"/>
                  <a:gd name="T3" fmla="*/ 61 h 116"/>
                  <a:gd name="T4" fmla="*/ 9 w 54"/>
                  <a:gd name="T5" fmla="*/ 61 h 116"/>
                  <a:gd name="T6" fmla="*/ 11 w 54"/>
                  <a:gd name="T7" fmla="*/ 116 h 116"/>
                  <a:gd name="T8" fmla="*/ 26 w 54"/>
                  <a:gd name="T9" fmla="*/ 116 h 116"/>
                  <a:gd name="T10" fmla="*/ 26 w 54"/>
                  <a:gd name="T11" fmla="*/ 61 h 116"/>
                  <a:gd name="T12" fmla="*/ 28 w 54"/>
                  <a:gd name="T13" fmla="*/ 61 h 116"/>
                  <a:gd name="T14" fmla="*/ 30 w 54"/>
                  <a:gd name="T15" fmla="*/ 116 h 116"/>
                  <a:gd name="T16" fmla="*/ 45 w 54"/>
                  <a:gd name="T17" fmla="*/ 116 h 116"/>
                  <a:gd name="T18" fmla="*/ 45 w 54"/>
                  <a:gd name="T19" fmla="*/ 61 h 116"/>
                  <a:gd name="T20" fmla="*/ 46 w 54"/>
                  <a:gd name="T21" fmla="*/ 61 h 116"/>
                  <a:gd name="T22" fmla="*/ 47 w 54"/>
                  <a:gd name="T23" fmla="*/ 61 h 116"/>
                  <a:gd name="T24" fmla="*/ 47 w 54"/>
                  <a:gd name="T25" fmla="*/ 61 h 116"/>
                  <a:gd name="T26" fmla="*/ 54 w 54"/>
                  <a:gd name="T27" fmla="*/ 61 h 116"/>
                  <a:gd name="T28" fmla="*/ 50 w 54"/>
                  <a:gd name="T29" fmla="*/ 8 h 116"/>
                  <a:gd name="T30" fmla="*/ 43 w 54"/>
                  <a:gd name="T31" fmla="*/ 1 h 116"/>
                  <a:gd name="T32" fmla="*/ 37 w 54"/>
                  <a:gd name="T33" fmla="*/ 0 h 116"/>
                  <a:gd name="T34" fmla="*/ 37 w 54"/>
                  <a:gd name="T35" fmla="*/ 1 h 116"/>
                  <a:gd name="T36" fmla="*/ 41 w 54"/>
                  <a:gd name="T37" fmla="*/ 5 h 116"/>
                  <a:gd name="T38" fmla="*/ 36 w 54"/>
                  <a:gd name="T39" fmla="*/ 8 h 116"/>
                  <a:gd name="T40" fmla="*/ 38 w 54"/>
                  <a:gd name="T41" fmla="*/ 12 h 116"/>
                  <a:gd name="T42" fmla="*/ 31 w 54"/>
                  <a:gd name="T43" fmla="*/ 28 h 116"/>
                  <a:gd name="T44" fmla="*/ 30 w 54"/>
                  <a:gd name="T45" fmla="*/ 6 h 116"/>
                  <a:gd name="T46" fmla="*/ 31 w 54"/>
                  <a:gd name="T47" fmla="*/ 5 h 116"/>
                  <a:gd name="T48" fmla="*/ 30 w 54"/>
                  <a:gd name="T49" fmla="*/ 0 h 116"/>
                  <a:gd name="T50" fmla="*/ 25 w 54"/>
                  <a:gd name="T51" fmla="*/ 0 h 116"/>
                  <a:gd name="T52" fmla="*/ 23 w 54"/>
                  <a:gd name="T53" fmla="*/ 5 h 116"/>
                  <a:gd name="T54" fmla="*/ 24 w 54"/>
                  <a:gd name="T55" fmla="*/ 6 h 116"/>
                  <a:gd name="T56" fmla="*/ 23 w 54"/>
                  <a:gd name="T57" fmla="*/ 29 h 116"/>
                  <a:gd name="T58" fmla="*/ 16 w 54"/>
                  <a:gd name="T59" fmla="*/ 12 h 116"/>
                  <a:gd name="T60" fmla="*/ 18 w 54"/>
                  <a:gd name="T61" fmla="*/ 8 h 116"/>
                  <a:gd name="T62" fmla="*/ 13 w 54"/>
                  <a:gd name="T63" fmla="*/ 5 h 116"/>
                  <a:gd name="T64" fmla="*/ 17 w 54"/>
                  <a:gd name="T65" fmla="*/ 1 h 116"/>
                  <a:gd name="T66" fmla="*/ 17 w 54"/>
                  <a:gd name="T67" fmla="*/ 0 h 116"/>
                  <a:gd name="T68" fmla="*/ 11 w 54"/>
                  <a:gd name="T69" fmla="*/ 1 h 116"/>
                  <a:gd name="T70" fmla="*/ 4 w 54"/>
                  <a:gd name="T71" fmla="*/ 8 h 116"/>
                  <a:gd name="T72" fmla="*/ 0 w 54"/>
                  <a:gd name="T73" fmla="*/ 61 h 116"/>
                  <a:gd name="T74" fmla="*/ 7 w 54"/>
                  <a:gd name="T75" fmla="*/ 61 h 116"/>
                  <a:gd name="T76" fmla="*/ 7 w 54"/>
                  <a:gd name="T77" fmla="*/ 6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116">
                    <a:moveTo>
                      <a:pt x="7" y="61"/>
                    </a:move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9" y="61"/>
                      <a:pt x="9" y="61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7" y="100"/>
                      <a:pt x="27" y="72"/>
                      <a:pt x="26" y="61"/>
                    </a:cubicBezTo>
                    <a:cubicBezTo>
                      <a:pt x="27" y="61"/>
                      <a:pt x="27" y="61"/>
                      <a:pt x="28" y="61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6" y="100"/>
                      <a:pt x="45" y="72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9" y="61"/>
                      <a:pt x="52" y="61"/>
                      <a:pt x="54" y="6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7" y="1"/>
                      <a:pt x="43" y="1"/>
                    </a:cubicBezTo>
                    <a:cubicBezTo>
                      <a:pt x="43" y="1"/>
                      <a:pt x="38" y="1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1" y="1"/>
                      <a:pt x="11" y="1"/>
                    </a:cubicBezTo>
                    <a:cubicBezTo>
                      <a:pt x="8" y="1"/>
                      <a:pt x="5" y="4"/>
                      <a:pt x="4" y="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61"/>
                      <a:pt x="5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6542850" y="5875923"/>
            <a:ext cx="342764" cy="342764"/>
            <a:chOff x="6542850" y="5875923"/>
            <a:chExt cx="342764" cy="342764"/>
          </a:xfrm>
        </p:grpSpPr>
        <p:sp>
          <p:nvSpPr>
            <p:cNvPr id="40" name="椭圆 39"/>
            <p:cNvSpPr/>
            <p:nvPr/>
          </p:nvSpPr>
          <p:spPr>
            <a:xfrm>
              <a:off x="6542850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626221" y="5960251"/>
              <a:ext cx="200055" cy="198141"/>
              <a:chOff x="5767388" y="3098800"/>
              <a:chExt cx="663575" cy="657225"/>
            </a:xfrm>
            <a:solidFill>
              <a:schemeClr val="accent1"/>
            </a:solidFill>
          </p:grpSpPr>
          <p:sp>
            <p:nvSpPr>
              <p:cNvPr id="41" name="Freeform 253"/>
              <p:cNvSpPr>
                <a:spLocks noEditPoints="1"/>
              </p:cNvSpPr>
              <p:nvPr/>
            </p:nvSpPr>
            <p:spPr bwMode="auto">
              <a:xfrm>
                <a:off x="5767388" y="3098800"/>
                <a:ext cx="663575" cy="519113"/>
              </a:xfrm>
              <a:custGeom>
                <a:avLst/>
                <a:gdLst>
                  <a:gd name="T0" fmla="*/ 165 w 174"/>
                  <a:gd name="T1" fmla="*/ 0 h 136"/>
                  <a:gd name="T2" fmla="*/ 9 w 174"/>
                  <a:gd name="T3" fmla="*/ 0 h 136"/>
                  <a:gd name="T4" fmla="*/ 0 w 174"/>
                  <a:gd name="T5" fmla="*/ 9 h 136"/>
                  <a:gd name="T6" fmla="*/ 0 w 174"/>
                  <a:gd name="T7" fmla="*/ 128 h 136"/>
                  <a:gd name="T8" fmla="*/ 9 w 174"/>
                  <a:gd name="T9" fmla="*/ 136 h 136"/>
                  <a:gd name="T10" fmla="*/ 50 w 174"/>
                  <a:gd name="T11" fmla="*/ 136 h 136"/>
                  <a:gd name="T12" fmla="*/ 41 w 174"/>
                  <a:gd name="T13" fmla="*/ 121 h 136"/>
                  <a:gd name="T14" fmla="*/ 17 w 174"/>
                  <a:gd name="T15" fmla="*/ 121 h 136"/>
                  <a:gd name="T16" fmla="*/ 17 w 174"/>
                  <a:gd name="T17" fmla="*/ 16 h 136"/>
                  <a:gd name="T18" fmla="*/ 157 w 174"/>
                  <a:gd name="T19" fmla="*/ 16 h 136"/>
                  <a:gd name="T20" fmla="*/ 157 w 174"/>
                  <a:gd name="T21" fmla="*/ 121 h 136"/>
                  <a:gd name="T22" fmla="*/ 133 w 174"/>
                  <a:gd name="T23" fmla="*/ 121 h 136"/>
                  <a:gd name="T24" fmla="*/ 133 w 174"/>
                  <a:gd name="T25" fmla="*/ 127 h 136"/>
                  <a:gd name="T26" fmla="*/ 131 w 174"/>
                  <a:gd name="T27" fmla="*/ 136 h 136"/>
                  <a:gd name="T28" fmla="*/ 165 w 174"/>
                  <a:gd name="T29" fmla="*/ 136 h 136"/>
                  <a:gd name="T30" fmla="*/ 174 w 174"/>
                  <a:gd name="T31" fmla="*/ 128 h 136"/>
                  <a:gd name="T32" fmla="*/ 174 w 174"/>
                  <a:gd name="T33" fmla="*/ 9 h 136"/>
                  <a:gd name="T34" fmla="*/ 165 w 174"/>
                  <a:gd name="T35" fmla="*/ 0 h 136"/>
                  <a:gd name="T36" fmla="*/ 8 w 174"/>
                  <a:gd name="T37" fmla="*/ 74 h 136"/>
                  <a:gd name="T38" fmla="*/ 3 w 174"/>
                  <a:gd name="T39" fmla="*/ 68 h 136"/>
                  <a:gd name="T40" fmla="*/ 8 w 174"/>
                  <a:gd name="T41" fmla="*/ 63 h 136"/>
                  <a:gd name="T42" fmla="*/ 14 w 174"/>
                  <a:gd name="T43" fmla="*/ 68 h 136"/>
                  <a:gd name="T44" fmla="*/ 8 w 174"/>
                  <a:gd name="T45" fmla="*/ 7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4" h="136">
                    <a:moveTo>
                      <a:pt x="165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2"/>
                      <a:pt x="4" y="136"/>
                      <a:pt x="9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46" y="131"/>
                      <a:pt x="43" y="126"/>
                      <a:pt x="41" y="121"/>
                    </a:cubicBezTo>
                    <a:cubicBezTo>
                      <a:pt x="17" y="121"/>
                      <a:pt x="17" y="121"/>
                      <a:pt x="17" y="121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33" y="130"/>
                      <a:pt x="132" y="133"/>
                      <a:pt x="131" y="136"/>
                    </a:cubicBezTo>
                    <a:cubicBezTo>
                      <a:pt x="165" y="136"/>
                      <a:pt x="165" y="136"/>
                      <a:pt x="165" y="136"/>
                    </a:cubicBezTo>
                    <a:cubicBezTo>
                      <a:pt x="170" y="136"/>
                      <a:pt x="174" y="132"/>
                      <a:pt x="174" y="128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4"/>
                      <a:pt x="170" y="0"/>
                      <a:pt x="165" y="0"/>
                    </a:cubicBezTo>
                    <a:close/>
                    <a:moveTo>
                      <a:pt x="8" y="74"/>
                    </a:moveTo>
                    <a:cubicBezTo>
                      <a:pt x="5" y="74"/>
                      <a:pt x="3" y="71"/>
                      <a:pt x="3" y="68"/>
                    </a:cubicBezTo>
                    <a:cubicBezTo>
                      <a:pt x="3" y="65"/>
                      <a:pt x="5" y="63"/>
                      <a:pt x="8" y="63"/>
                    </a:cubicBezTo>
                    <a:cubicBezTo>
                      <a:pt x="11" y="63"/>
                      <a:pt x="14" y="65"/>
                      <a:pt x="14" y="68"/>
                    </a:cubicBezTo>
                    <a:cubicBezTo>
                      <a:pt x="14" y="71"/>
                      <a:pt x="11" y="74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254"/>
              <p:cNvSpPr/>
              <p:nvPr/>
            </p:nvSpPr>
            <p:spPr bwMode="auto">
              <a:xfrm>
                <a:off x="5913438" y="3235325"/>
                <a:ext cx="334963" cy="520700"/>
              </a:xfrm>
              <a:custGeom>
                <a:avLst/>
                <a:gdLst>
                  <a:gd name="T0" fmla="*/ 88 w 88"/>
                  <a:gd name="T1" fmla="*/ 72 h 136"/>
                  <a:gd name="T2" fmla="*/ 88 w 88"/>
                  <a:gd name="T3" fmla="*/ 69 h 136"/>
                  <a:gd name="T4" fmla="*/ 88 w 88"/>
                  <a:gd name="T5" fmla="*/ 47 h 136"/>
                  <a:gd name="T6" fmla="*/ 81 w 88"/>
                  <a:gd name="T7" fmla="*/ 40 h 136"/>
                  <a:gd name="T8" fmla="*/ 73 w 88"/>
                  <a:gd name="T9" fmla="*/ 47 h 136"/>
                  <a:gd name="T10" fmla="*/ 73 w 88"/>
                  <a:gd name="T11" fmla="*/ 49 h 136"/>
                  <a:gd name="T12" fmla="*/ 72 w 88"/>
                  <a:gd name="T13" fmla="*/ 48 h 136"/>
                  <a:gd name="T14" fmla="*/ 72 w 88"/>
                  <a:gd name="T15" fmla="*/ 37 h 136"/>
                  <a:gd name="T16" fmla="*/ 64 w 88"/>
                  <a:gd name="T17" fmla="*/ 30 h 136"/>
                  <a:gd name="T18" fmla="*/ 57 w 88"/>
                  <a:gd name="T19" fmla="*/ 37 h 136"/>
                  <a:gd name="T20" fmla="*/ 57 w 88"/>
                  <a:gd name="T21" fmla="*/ 43 h 136"/>
                  <a:gd name="T22" fmla="*/ 55 w 88"/>
                  <a:gd name="T23" fmla="*/ 43 h 136"/>
                  <a:gd name="T24" fmla="*/ 55 w 88"/>
                  <a:gd name="T25" fmla="*/ 31 h 136"/>
                  <a:gd name="T26" fmla="*/ 48 w 88"/>
                  <a:gd name="T27" fmla="*/ 24 h 136"/>
                  <a:gd name="T28" fmla="*/ 40 w 88"/>
                  <a:gd name="T29" fmla="*/ 31 h 136"/>
                  <a:gd name="T30" fmla="*/ 40 w 88"/>
                  <a:gd name="T31" fmla="*/ 40 h 136"/>
                  <a:gd name="T32" fmla="*/ 38 w 88"/>
                  <a:gd name="T33" fmla="*/ 41 h 136"/>
                  <a:gd name="T34" fmla="*/ 38 w 88"/>
                  <a:gd name="T35" fmla="*/ 7 h 136"/>
                  <a:gd name="T36" fmla="*/ 31 w 88"/>
                  <a:gd name="T37" fmla="*/ 0 h 136"/>
                  <a:gd name="T38" fmla="*/ 24 w 88"/>
                  <a:gd name="T39" fmla="*/ 7 h 136"/>
                  <a:gd name="T40" fmla="*/ 24 w 88"/>
                  <a:gd name="T41" fmla="*/ 67 h 136"/>
                  <a:gd name="T42" fmla="*/ 22 w 88"/>
                  <a:gd name="T43" fmla="*/ 56 h 136"/>
                  <a:gd name="T44" fmla="*/ 8 w 88"/>
                  <a:gd name="T45" fmla="*/ 40 h 136"/>
                  <a:gd name="T46" fmla="*/ 1 w 88"/>
                  <a:gd name="T47" fmla="*/ 46 h 136"/>
                  <a:gd name="T48" fmla="*/ 8 w 88"/>
                  <a:gd name="T49" fmla="*/ 73 h 136"/>
                  <a:gd name="T50" fmla="*/ 20 w 88"/>
                  <a:gd name="T51" fmla="*/ 98 h 136"/>
                  <a:gd name="T52" fmla="*/ 22 w 88"/>
                  <a:gd name="T53" fmla="*/ 101 h 136"/>
                  <a:gd name="T54" fmla="*/ 32 w 88"/>
                  <a:gd name="T55" fmla="*/ 111 h 136"/>
                  <a:gd name="T56" fmla="*/ 32 w 88"/>
                  <a:gd name="T57" fmla="*/ 136 h 136"/>
                  <a:gd name="T58" fmla="*/ 81 w 88"/>
                  <a:gd name="T59" fmla="*/ 136 h 136"/>
                  <a:gd name="T60" fmla="*/ 81 w 88"/>
                  <a:gd name="T61" fmla="*/ 110 h 136"/>
                  <a:gd name="T62" fmla="*/ 87 w 88"/>
                  <a:gd name="T63" fmla="*/ 91 h 136"/>
                  <a:gd name="T64" fmla="*/ 88 w 88"/>
                  <a:gd name="T65" fmla="*/ 72 h 136"/>
                  <a:gd name="T66" fmla="*/ 88 w 88"/>
                  <a:gd name="T67" fmla="*/ 72 h 136"/>
                  <a:gd name="T68" fmla="*/ 88 w 88"/>
                  <a:gd name="T69" fmla="*/ 7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" h="136">
                    <a:moveTo>
                      <a:pt x="88" y="72"/>
                    </a:moveTo>
                    <a:cubicBezTo>
                      <a:pt x="88" y="71"/>
                      <a:pt x="88" y="70"/>
                      <a:pt x="88" y="6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3"/>
                      <a:pt x="85" y="40"/>
                      <a:pt x="81" y="40"/>
                    </a:cubicBezTo>
                    <a:cubicBezTo>
                      <a:pt x="77" y="40"/>
                      <a:pt x="73" y="43"/>
                      <a:pt x="73" y="47"/>
                    </a:cubicBezTo>
                    <a:cubicBezTo>
                      <a:pt x="73" y="49"/>
                      <a:pt x="73" y="49"/>
                      <a:pt x="73" y="49"/>
                    </a:cubicBezTo>
                    <a:cubicBezTo>
                      <a:pt x="73" y="49"/>
                      <a:pt x="72" y="48"/>
                      <a:pt x="72" y="48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3"/>
                      <a:pt x="68" y="30"/>
                      <a:pt x="64" y="30"/>
                    </a:cubicBezTo>
                    <a:cubicBezTo>
                      <a:pt x="60" y="30"/>
                      <a:pt x="57" y="33"/>
                      <a:pt x="57" y="37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6" y="43"/>
                      <a:pt x="56" y="43"/>
                      <a:pt x="55" y="43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27"/>
                      <a:pt x="52" y="24"/>
                      <a:pt x="48" y="24"/>
                    </a:cubicBezTo>
                    <a:cubicBezTo>
                      <a:pt x="44" y="24"/>
                      <a:pt x="40" y="27"/>
                      <a:pt x="40" y="31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39" y="40"/>
                      <a:pt x="38" y="41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27" y="0"/>
                      <a:pt x="24" y="3"/>
                      <a:pt x="24" y="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2" y="63"/>
                      <a:pt x="22" y="59"/>
                      <a:pt x="22" y="56"/>
                    </a:cubicBezTo>
                    <a:cubicBezTo>
                      <a:pt x="19" y="44"/>
                      <a:pt x="12" y="39"/>
                      <a:pt x="8" y="40"/>
                    </a:cubicBezTo>
                    <a:cubicBezTo>
                      <a:pt x="7" y="40"/>
                      <a:pt x="0" y="43"/>
                      <a:pt x="1" y="46"/>
                    </a:cubicBezTo>
                    <a:cubicBezTo>
                      <a:pt x="2" y="48"/>
                      <a:pt x="7" y="60"/>
                      <a:pt x="8" y="73"/>
                    </a:cubicBezTo>
                    <a:cubicBezTo>
                      <a:pt x="8" y="82"/>
                      <a:pt x="14" y="91"/>
                      <a:pt x="20" y="98"/>
                    </a:cubicBezTo>
                    <a:cubicBezTo>
                      <a:pt x="20" y="99"/>
                      <a:pt x="21" y="100"/>
                      <a:pt x="22" y="10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81" y="136"/>
                      <a:pt x="81" y="136"/>
                      <a:pt x="81" y="136"/>
                    </a:cubicBezTo>
                    <a:cubicBezTo>
                      <a:pt x="81" y="110"/>
                      <a:pt x="81" y="110"/>
                      <a:pt x="81" y="110"/>
                    </a:cubicBezTo>
                    <a:cubicBezTo>
                      <a:pt x="85" y="104"/>
                      <a:pt x="87" y="97"/>
                      <a:pt x="87" y="91"/>
                    </a:cubicBezTo>
                    <a:cubicBezTo>
                      <a:pt x="88" y="85"/>
                      <a:pt x="88" y="7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161082" y="5875923"/>
            <a:ext cx="342764" cy="342764"/>
            <a:chOff x="7161082" y="5875923"/>
            <a:chExt cx="342764" cy="342764"/>
          </a:xfrm>
        </p:grpSpPr>
        <p:sp>
          <p:nvSpPr>
            <p:cNvPr id="22" name="椭圆 21"/>
            <p:cNvSpPr/>
            <p:nvPr/>
          </p:nvSpPr>
          <p:spPr>
            <a:xfrm>
              <a:off x="7161082" y="5875923"/>
              <a:ext cx="342764" cy="3427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>
              <a:grpSpLocks noChangeAspect="1"/>
            </p:cNvGrpSpPr>
            <p:nvPr/>
          </p:nvGrpSpPr>
          <p:grpSpPr>
            <a:xfrm flipH="1">
              <a:off x="7229508" y="5947390"/>
              <a:ext cx="205911" cy="199830"/>
              <a:chOff x="5719763" y="3063875"/>
              <a:chExt cx="752475" cy="730250"/>
            </a:xfrm>
            <a:solidFill>
              <a:schemeClr val="accent1"/>
            </a:solidFill>
          </p:grpSpPr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6161088" y="3098800"/>
                <a:ext cx="95250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155"/>
              <p:cNvSpPr>
                <a:spLocks noChangeArrowheads="1"/>
              </p:cNvSpPr>
              <p:nvPr/>
            </p:nvSpPr>
            <p:spPr bwMode="auto">
              <a:xfrm>
                <a:off x="6210301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56"/>
              <p:cNvSpPr/>
              <p:nvPr/>
            </p:nvSpPr>
            <p:spPr bwMode="auto">
              <a:xfrm>
                <a:off x="6191251" y="3235325"/>
                <a:ext cx="33338" cy="33338"/>
              </a:xfrm>
              <a:custGeom>
                <a:avLst/>
                <a:gdLst>
                  <a:gd name="T0" fmla="*/ 17 w 21"/>
                  <a:gd name="T1" fmla="*/ 0 h 21"/>
                  <a:gd name="T2" fmla="*/ 21 w 21"/>
                  <a:gd name="T3" fmla="*/ 12 h 21"/>
                  <a:gd name="T4" fmla="*/ 12 w 21"/>
                  <a:gd name="T5" fmla="*/ 21 h 21"/>
                  <a:gd name="T6" fmla="*/ 0 w 21"/>
                  <a:gd name="T7" fmla="*/ 12 h 21"/>
                  <a:gd name="T8" fmla="*/ 5 w 21"/>
                  <a:gd name="T9" fmla="*/ 0 h 21"/>
                  <a:gd name="T10" fmla="*/ 17 w 2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1">
                    <a:moveTo>
                      <a:pt x="17" y="0"/>
                    </a:moveTo>
                    <a:lnTo>
                      <a:pt x="21" y="12"/>
                    </a:lnTo>
                    <a:lnTo>
                      <a:pt x="12" y="21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57"/>
              <p:cNvSpPr/>
              <p:nvPr/>
            </p:nvSpPr>
            <p:spPr bwMode="auto">
              <a:xfrm>
                <a:off x="6191251" y="3257550"/>
                <a:ext cx="33338" cy="141288"/>
              </a:xfrm>
              <a:custGeom>
                <a:avLst/>
                <a:gdLst>
                  <a:gd name="T0" fmla="*/ 19 w 21"/>
                  <a:gd name="T1" fmla="*/ 0 h 89"/>
                  <a:gd name="T2" fmla="*/ 21 w 21"/>
                  <a:gd name="T3" fmla="*/ 82 h 89"/>
                  <a:gd name="T4" fmla="*/ 12 w 21"/>
                  <a:gd name="T5" fmla="*/ 89 h 89"/>
                  <a:gd name="T6" fmla="*/ 0 w 21"/>
                  <a:gd name="T7" fmla="*/ 82 h 89"/>
                  <a:gd name="T8" fmla="*/ 5 w 21"/>
                  <a:gd name="T9" fmla="*/ 0 h 89"/>
                  <a:gd name="T10" fmla="*/ 19 w 21"/>
                  <a:gd name="T1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9">
                    <a:moveTo>
                      <a:pt x="19" y="0"/>
                    </a:moveTo>
                    <a:lnTo>
                      <a:pt x="21" y="82"/>
                    </a:lnTo>
                    <a:lnTo>
                      <a:pt x="12" y="89"/>
                    </a:lnTo>
                    <a:lnTo>
                      <a:pt x="0" y="82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Oval 158"/>
              <p:cNvSpPr>
                <a:spLocks noChangeArrowheads="1"/>
              </p:cNvSpPr>
              <p:nvPr/>
            </p:nvSpPr>
            <p:spPr bwMode="auto">
              <a:xfrm>
                <a:off x="5856288" y="3063875"/>
                <a:ext cx="111125" cy="133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159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60"/>
              <p:cNvSpPr/>
              <p:nvPr/>
            </p:nvSpPr>
            <p:spPr bwMode="auto">
              <a:xfrm>
                <a:off x="5722938" y="3322638"/>
                <a:ext cx="0" cy="3175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Rectangle 161"/>
              <p:cNvSpPr>
                <a:spLocks noChangeArrowheads="1"/>
              </p:cNvSpPr>
              <p:nvPr/>
            </p:nvSpPr>
            <p:spPr bwMode="auto">
              <a:xfrm>
                <a:off x="5913438" y="338772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62"/>
              <p:cNvSpPr/>
              <p:nvPr/>
            </p:nvSpPr>
            <p:spPr bwMode="auto">
              <a:xfrm>
                <a:off x="5894388" y="3205163"/>
                <a:ext cx="34925" cy="41275"/>
              </a:xfrm>
              <a:custGeom>
                <a:avLst/>
                <a:gdLst>
                  <a:gd name="T0" fmla="*/ 19 w 22"/>
                  <a:gd name="T1" fmla="*/ 0 h 26"/>
                  <a:gd name="T2" fmla="*/ 22 w 22"/>
                  <a:gd name="T3" fmla="*/ 16 h 26"/>
                  <a:gd name="T4" fmla="*/ 12 w 22"/>
                  <a:gd name="T5" fmla="*/ 26 h 26"/>
                  <a:gd name="T6" fmla="*/ 0 w 22"/>
                  <a:gd name="T7" fmla="*/ 16 h 26"/>
                  <a:gd name="T8" fmla="*/ 5 w 22"/>
                  <a:gd name="T9" fmla="*/ 0 h 26"/>
                  <a:gd name="T10" fmla="*/ 19 w 22"/>
                  <a:gd name="T1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26">
                    <a:moveTo>
                      <a:pt x="19" y="0"/>
                    </a:moveTo>
                    <a:lnTo>
                      <a:pt x="22" y="16"/>
                    </a:lnTo>
                    <a:lnTo>
                      <a:pt x="12" y="26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63"/>
              <p:cNvSpPr/>
              <p:nvPr/>
            </p:nvSpPr>
            <p:spPr bwMode="auto">
              <a:xfrm>
                <a:off x="5891213" y="3235325"/>
                <a:ext cx="41275" cy="166688"/>
              </a:xfrm>
              <a:custGeom>
                <a:avLst/>
                <a:gdLst>
                  <a:gd name="T0" fmla="*/ 21 w 26"/>
                  <a:gd name="T1" fmla="*/ 0 h 105"/>
                  <a:gd name="T2" fmla="*/ 26 w 26"/>
                  <a:gd name="T3" fmla="*/ 96 h 105"/>
                  <a:gd name="T4" fmla="*/ 14 w 26"/>
                  <a:gd name="T5" fmla="*/ 105 h 105"/>
                  <a:gd name="T6" fmla="*/ 0 w 26"/>
                  <a:gd name="T7" fmla="*/ 96 h 105"/>
                  <a:gd name="T8" fmla="*/ 4 w 26"/>
                  <a:gd name="T9" fmla="*/ 0 h 105"/>
                  <a:gd name="T10" fmla="*/ 21 w 26"/>
                  <a:gd name="T1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05">
                    <a:moveTo>
                      <a:pt x="21" y="0"/>
                    </a:moveTo>
                    <a:lnTo>
                      <a:pt x="26" y="96"/>
                    </a:lnTo>
                    <a:lnTo>
                      <a:pt x="14" y="105"/>
                    </a:lnTo>
                    <a:lnTo>
                      <a:pt x="0" y="96"/>
                    </a:lnTo>
                    <a:lnTo>
                      <a:pt x="4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64"/>
              <p:cNvSpPr>
                <a:spLocks noEditPoints="1"/>
              </p:cNvSpPr>
              <p:nvPr/>
            </p:nvSpPr>
            <p:spPr bwMode="auto">
              <a:xfrm>
                <a:off x="5719763" y="3211513"/>
                <a:ext cx="373063" cy="547688"/>
              </a:xfrm>
              <a:custGeom>
                <a:avLst/>
                <a:gdLst>
                  <a:gd name="T0" fmla="*/ 60 w 98"/>
                  <a:gd name="T1" fmla="*/ 74 h 144"/>
                  <a:gd name="T2" fmla="*/ 75 w 98"/>
                  <a:gd name="T3" fmla="*/ 57 h 144"/>
                  <a:gd name="T4" fmla="*/ 74 w 98"/>
                  <a:gd name="T5" fmla="*/ 36 h 144"/>
                  <a:gd name="T6" fmla="*/ 77 w 98"/>
                  <a:gd name="T7" fmla="*/ 40 h 144"/>
                  <a:gd name="T8" fmla="*/ 78 w 98"/>
                  <a:gd name="T9" fmla="*/ 57 h 144"/>
                  <a:gd name="T10" fmla="*/ 98 w 98"/>
                  <a:gd name="T11" fmla="*/ 57 h 144"/>
                  <a:gd name="T12" fmla="*/ 92 w 98"/>
                  <a:gd name="T13" fmla="*/ 31 h 144"/>
                  <a:gd name="T14" fmla="*/ 74 w 98"/>
                  <a:gd name="T15" fmla="*/ 4 h 144"/>
                  <a:gd name="T16" fmla="*/ 63 w 98"/>
                  <a:gd name="T17" fmla="*/ 0 h 144"/>
                  <a:gd name="T18" fmla="*/ 63 w 98"/>
                  <a:gd name="T19" fmla="*/ 0 h 144"/>
                  <a:gd name="T20" fmla="*/ 69 w 98"/>
                  <a:gd name="T21" fmla="*/ 5 h 144"/>
                  <a:gd name="T22" fmla="*/ 61 w 98"/>
                  <a:gd name="T23" fmla="*/ 9 h 144"/>
                  <a:gd name="T24" fmla="*/ 65 w 98"/>
                  <a:gd name="T25" fmla="*/ 15 h 144"/>
                  <a:gd name="T26" fmla="*/ 51 w 98"/>
                  <a:gd name="T27" fmla="*/ 46 h 144"/>
                  <a:gd name="T28" fmla="*/ 51 w 98"/>
                  <a:gd name="T29" fmla="*/ 46 h 144"/>
                  <a:gd name="T30" fmla="*/ 51 w 98"/>
                  <a:gd name="T31" fmla="*/ 46 h 144"/>
                  <a:gd name="T32" fmla="*/ 51 w 98"/>
                  <a:gd name="T33" fmla="*/ 46 h 144"/>
                  <a:gd name="T34" fmla="*/ 51 w 98"/>
                  <a:gd name="T35" fmla="*/ 46 h 144"/>
                  <a:gd name="T36" fmla="*/ 36 w 98"/>
                  <a:gd name="T37" fmla="*/ 15 h 144"/>
                  <a:gd name="T38" fmla="*/ 40 w 98"/>
                  <a:gd name="T39" fmla="*/ 9 h 144"/>
                  <a:gd name="T40" fmla="*/ 33 w 98"/>
                  <a:gd name="T41" fmla="*/ 5 h 144"/>
                  <a:gd name="T42" fmla="*/ 39 w 98"/>
                  <a:gd name="T43" fmla="*/ 0 h 144"/>
                  <a:gd name="T44" fmla="*/ 39 w 98"/>
                  <a:gd name="T45" fmla="*/ 0 h 144"/>
                  <a:gd name="T46" fmla="*/ 31 w 98"/>
                  <a:gd name="T47" fmla="*/ 0 h 144"/>
                  <a:gd name="T48" fmla="*/ 25 w 98"/>
                  <a:gd name="T49" fmla="*/ 3 h 144"/>
                  <a:gd name="T50" fmla="*/ 1 w 98"/>
                  <a:gd name="T51" fmla="*/ 29 h 144"/>
                  <a:gd name="T52" fmla="*/ 1 w 98"/>
                  <a:gd name="T53" fmla="*/ 29 h 144"/>
                  <a:gd name="T54" fmla="*/ 1 w 98"/>
                  <a:gd name="T55" fmla="*/ 30 h 144"/>
                  <a:gd name="T56" fmla="*/ 0 w 98"/>
                  <a:gd name="T57" fmla="*/ 40 h 144"/>
                  <a:gd name="T58" fmla="*/ 0 w 98"/>
                  <a:gd name="T59" fmla="*/ 41 h 144"/>
                  <a:gd name="T60" fmla="*/ 0 w 98"/>
                  <a:gd name="T61" fmla="*/ 42 h 144"/>
                  <a:gd name="T62" fmla="*/ 1 w 98"/>
                  <a:gd name="T63" fmla="*/ 44 h 144"/>
                  <a:gd name="T64" fmla="*/ 3 w 98"/>
                  <a:gd name="T65" fmla="*/ 48 h 144"/>
                  <a:gd name="T66" fmla="*/ 7 w 98"/>
                  <a:gd name="T67" fmla="*/ 55 h 144"/>
                  <a:gd name="T68" fmla="*/ 15 w 98"/>
                  <a:gd name="T69" fmla="*/ 71 h 144"/>
                  <a:gd name="T70" fmla="*/ 26 w 98"/>
                  <a:gd name="T71" fmla="*/ 65 h 144"/>
                  <a:gd name="T72" fmla="*/ 26 w 98"/>
                  <a:gd name="T73" fmla="*/ 75 h 144"/>
                  <a:gd name="T74" fmla="*/ 26 w 98"/>
                  <a:gd name="T75" fmla="*/ 76 h 144"/>
                  <a:gd name="T76" fmla="*/ 28 w 98"/>
                  <a:gd name="T77" fmla="*/ 76 h 144"/>
                  <a:gd name="T78" fmla="*/ 30 w 98"/>
                  <a:gd name="T79" fmla="*/ 144 h 144"/>
                  <a:gd name="T80" fmla="*/ 50 w 98"/>
                  <a:gd name="T81" fmla="*/ 144 h 144"/>
                  <a:gd name="T82" fmla="*/ 50 w 98"/>
                  <a:gd name="T83" fmla="*/ 76 h 144"/>
                  <a:gd name="T84" fmla="*/ 52 w 98"/>
                  <a:gd name="T85" fmla="*/ 76 h 144"/>
                  <a:gd name="T86" fmla="*/ 54 w 98"/>
                  <a:gd name="T87" fmla="*/ 144 h 144"/>
                  <a:gd name="T88" fmla="*/ 60 w 98"/>
                  <a:gd name="T89" fmla="*/ 144 h 144"/>
                  <a:gd name="T90" fmla="*/ 60 w 98"/>
                  <a:gd name="T91" fmla="*/ 74 h 144"/>
                  <a:gd name="T92" fmla="*/ 27 w 98"/>
                  <a:gd name="T93" fmla="*/ 50 h 144"/>
                  <a:gd name="T94" fmla="*/ 24 w 98"/>
                  <a:gd name="T95" fmla="*/ 46 h 144"/>
                  <a:gd name="T96" fmla="*/ 20 w 98"/>
                  <a:gd name="T97" fmla="*/ 39 h 144"/>
                  <a:gd name="T98" fmla="*/ 19 w 98"/>
                  <a:gd name="T99" fmla="*/ 36 h 144"/>
                  <a:gd name="T100" fmla="*/ 27 w 98"/>
                  <a:gd name="T101" fmla="*/ 26 h 144"/>
                  <a:gd name="T102" fmla="*/ 27 w 98"/>
                  <a:gd name="T103" fmla="*/ 5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8" h="144">
                    <a:moveTo>
                      <a:pt x="60" y="74"/>
                    </a:moveTo>
                    <a:cubicBezTo>
                      <a:pt x="60" y="66"/>
                      <a:pt x="66" y="58"/>
                      <a:pt x="75" y="57"/>
                    </a:cubicBezTo>
                    <a:cubicBezTo>
                      <a:pt x="75" y="50"/>
                      <a:pt x="75" y="43"/>
                      <a:pt x="74" y="36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8" y="41"/>
                      <a:pt x="78" y="49"/>
                      <a:pt x="7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0"/>
                      <a:pt x="98" y="43"/>
                      <a:pt x="92" y="31"/>
                    </a:cubicBezTo>
                    <a:cubicBezTo>
                      <a:pt x="74" y="4"/>
                      <a:pt x="74" y="4"/>
                      <a:pt x="74" y="4"/>
                    </a:cubicBezTo>
                    <a:cubicBezTo>
                      <a:pt x="71" y="0"/>
                      <a:pt x="64" y="0"/>
                      <a:pt x="63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0"/>
                      <a:pt x="31" y="0"/>
                      <a:pt x="31" y="0"/>
                    </a:cubicBezTo>
                    <a:cubicBezTo>
                      <a:pt x="29" y="1"/>
                      <a:pt x="27" y="2"/>
                      <a:pt x="25" y="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1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9" y="69"/>
                      <a:pt x="23" y="67"/>
                      <a:pt x="26" y="65"/>
                    </a:cubicBezTo>
                    <a:cubicBezTo>
                      <a:pt x="26" y="69"/>
                      <a:pt x="26" y="72"/>
                      <a:pt x="26" y="75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7" y="76"/>
                      <a:pt x="27" y="76"/>
                      <a:pt x="28" y="76"/>
                    </a:cubicBezTo>
                    <a:cubicBezTo>
                      <a:pt x="30" y="144"/>
                      <a:pt x="30" y="144"/>
                      <a:pt x="30" y="144"/>
                    </a:cubicBezTo>
                    <a:cubicBezTo>
                      <a:pt x="50" y="144"/>
                      <a:pt x="50" y="144"/>
                      <a:pt x="50" y="144"/>
                    </a:cubicBezTo>
                    <a:cubicBezTo>
                      <a:pt x="50" y="124"/>
                      <a:pt x="50" y="89"/>
                      <a:pt x="50" y="76"/>
                    </a:cubicBezTo>
                    <a:cubicBezTo>
                      <a:pt x="50" y="76"/>
                      <a:pt x="51" y="76"/>
                      <a:pt x="52" y="76"/>
                    </a:cubicBezTo>
                    <a:cubicBezTo>
                      <a:pt x="54" y="144"/>
                      <a:pt x="54" y="144"/>
                      <a:pt x="54" y="144"/>
                    </a:cubicBezTo>
                    <a:cubicBezTo>
                      <a:pt x="60" y="144"/>
                      <a:pt x="60" y="144"/>
                      <a:pt x="60" y="144"/>
                    </a:cubicBezTo>
                    <a:lnTo>
                      <a:pt x="60" y="74"/>
                    </a:lnTo>
                    <a:close/>
                    <a:moveTo>
                      <a:pt x="27" y="50"/>
                    </a:move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34"/>
                      <a:pt x="27" y="42"/>
                      <a:pt x="27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65"/>
              <p:cNvSpPr/>
              <p:nvPr/>
            </p:nvSpPr>
            <p:spPr bwMode="auto">
              <a:xfrm>
                <a:off x="6099176" y="3230563"/>
                <a:ext cx="220663" cy="198438"/>
              </a:xfrm>
              <a:custGeom>
                <a:avLst/>
                <a:gdLst>
                  <a:gd name="T0" fmla="*/ 1 w 58"/>
                  <a:gd name="T1" fmla="*/ 52 h 52"/>
                  <a:gd name="T2" fmla="*/ 30 w 58"/>
                  <a:gd name="T3" fmla="*/ 52 h 52"/>
                  <a:gd name="T4" fmla="*/ 58 w 58"/>
                  <a:gd name="T5" fmla="*/ 52 h 52"/>
                  <a:gd name="T6" fmla="*/ 55 w 58"/>
                  <a:gd name="T7" fmla="*/ 8 h 52"/>
                  <a:gd name="T8" fmla="*/ 47 w 58"/>
                  <a:gd name="T9" fmla="*/ 0 h 52"/>
                  <a:gd name="T10" fmla="*/ 40 w 58"/>
                  <a:gd name="T11" fmla="*/ 0 h 52"/>
                  <a:gd name="T12" fmla="*/ 45 w 58"/>
                  <a:gd name="T13" fmla="*/ 4 h 52"/>
                  <a:gd name="T14" fmla="*/ 38 w 58"/>
                  <a:gd name="T15" fmla="*/ 8 h 52"/>
                  <a:gd name="T16" fmla="*/ 41 w 58"/>
                  <a:gd name="T17" fmla="*/ 13 h 52"/>
                  <a:gd name="T18" fmla="*/ 29 w 58"/>
                  <a:gd name="T19" fmla="*/ 41 h 52"/>
                  <a:gd name="T20" fmla="*/ 29 w 58"/>
                  <a:gd name="T21" fmla="*/ 41 h 52"/>
                  <a:gd name="T22" fmla="*/ 29 w 58"/>
                  <a:gd name="T23" fmla="*/ 41 h 52"/>
                  <a:gd name="T24" fmla="*/ 29 w 58"/>
                  <a:gd name="T25" fmla="*/ 41 h 52"/>
                  <a:gd name="T26" fmla="*/ 29 w 58"/>
                  <a:gd name="T27" fmla="*/ 41 h 52"/>
                  <a:gd name="T28" fmla="*/ 16 w 58"/>
                  <a:gd name="T29" fmla="*/ 13 h 52"/>
                  <a:gd name="T30" fmla="*/ 19 w 58"/>
                  <a:gd name="T31" fmla="*/ 8 h 52"/>
                  <a:gd name="T32" fmla="*/ 12 w 58"/>
                  <a:gd name="T33" fmla="*/ 4 h 52"/>
                  <a:gd name="T34" fmla="*/ 17 w 58"/>
                  <a:gd name="T35" fmla="*/ 0 h 52"/>
                  <a:gd name="T36" fmla="*/ 11 w 58"/>
                  <a:gd name="T37" fmla="*/ 0 h 52"/>
                  <a:gd name="T38" fmla="*/ 11 w 58"/>
                  <a:gd name="T39" fmla="*/ 0 h 52"/>
                  <a:gd name="T40" fmla="*/ 3 w 58"/>
                  <a:gd name="T41" fmla="*/ 8 h 52"/>
                  <a:gd name="T42" fmla="*/ 0 w 58"/>
                  <a:gd name="T43" fmla="*/ 52 h 52"/>
                  <a:gd name="T44" fmla="*/ 1 w 58"/>
                  <a:gd name="T4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2">
                    <a:moveTo>
                      <a:pt x="1" y="52"/>
                    </a:moveTo>
                    <a:cubicBezTo>
                      <a:pt x="30" y="52"/>
                      <a:pt x="30" y="52"/>
                      <a:pt x="30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4" y="0"/>
                      <a:pt x="40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3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3"/>
                      <a:pt x="3" y="8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66"/>
              <p:cNvSpPr/>
              <p:nvPr/>
            </p:nvSpPr>
            <p:spPr bwMode="auto">
              <a:xfrm>
                <a:off x="6019801" y="3633788"/>
                <a:ext cx="111125" cy="103188"/>
              </a:xfrm>
              <a:custGeom>
                <a:avLst/>
                <a:gdLst>
                  <a:gd name="T0" fmla="*/ 27 w 29"/>
                  <a:gd name="T1" fmla="*/ 0 h 27"/>
                  <a:gd name="T2" fmla="*/ 26 w 29"/>
                  <a:gd name="T3" fmla="*/ 0 h 27"/>
                  <a:gd name="T4" fmla="*/ 1 w 29"/>
                  <a:gd name="T5" fmla="*/ 24 h 27"/>
                  <a:gd name="T6" fmla="*/ 1 w 29"/>
                  <a:gd name="T7" fmla="*/ 27 h 27"/>
                  <a:gd name="T8" fmla="*/ 2 w 29"/>
                  <a:gd name="T9" fmla="*/ 27 h 27"/>
                  <a:gd name="T10" fmla="*/ 4 w 29"/>
                  <a:gd name="T11" fmla="*/ 27 h 27"/>
                  <a:gd name="T12" fmla="*/ 29 w 29"/>
                  <a:gd name="T13" fmla="*/ 3 h 27"/>
                  <a:gd name="T14" fmla="*/ 29 w 29"/>
                  <a:gd name="T15" fmla="*/ 0 h 27"/>
                  <a:gd name="T16" fmla="*/ 27 w 2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7">
                    <a:moveTo>
                      <a:pt x="27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67"/>
              <p:cNvSpPr>
                <a:spLocks noEditPoints="1"/>
              </p:cNvSpPr>
              <p:nvPr/>
            </p:nvSpPr>
            <p:spPr bwMode="auto">
              <a:xfrm>
                <a:off x="5967413" y="3448050"/>
                <a:ext cx="504825" cy="346075"/>
              </a:xfrm>
              <a:custGeom>
                <a:avLst/>
                <a:gdLst>
                  <a:gd name="T0" fmla="*/ 128 w 133"/>
                  <a:gd name="T1" fmla="*/ 4 h 91"/>
                  <a:gd name="T2" fmla="*/ 118 w 133"/>
                  <a:gd name="T3" fmla="*/ 0 h 91"/>
                  <a:gd name="T4" fmla="*/ 15 w 133"/>
                  <a:gd name="T5" fmla="*/ 0 h 91"/>
                  <a:gd name="T6" fmla="*/ 5 w 133"/>
                  <a:gd name="T7" fmla="*/ 4 h 91"/>
                  <a:gd name="T8" fmla="*/ 0 w 133"/>
                  <a:gd name="T9" fmla="*/ 17 h 91"/>
                  <a:gd name="T10" fmla="*/ 0 w 133"/>
                  <a:gd name="T11" fmla="*/ 75 h 91"/>
                  <a:gd name="T12" fmla="*/ 15 w 133"/>
                  <a:gd name="T13" fmla="*/ 91 h 91"/>
                  <a:gd name="T14" fmla="*/ 118 w 133"/>
                  <a:gd name="T15" fmla="*/ 91 h 91"/>
                  <a:gd name="T16" fmla="*/ 133 w 133"/>
                  <a:gd name="T17" fmla="*/ 75 h 91"/>
                  <a:gd name="T18" fmla="*/ 133 w 133"/>
                  <a:gd name="T19" fmla="*/ 17 h 91"/>
                  <a:gd name="T20" fmla="*/ 128 w 133"/>
                  <a:gd name="T21" fmla="*/ 4 h 91"/>
                  <a:gd name="T22" fmla="*/ 66 w 133"/>
                  <a:gd name="T23" fmla="*/ 50 h 91"/>
                  <a:gd name="T24" fmla="*/ 17 w 133"/>
                  <a:gd name="T25" fmla="*/ 10 h 91"/>
                  <a:gd name="T26" fmla="*/ 115 w 133"/>
                  <a:gd name="T27" fmla="*/ 10 h 91"/>
                  <a:gd name="T28" fmla="*/ 66 w 133"/>
                  <a:gd name="T29" fmla="*/ 50 h 91"/>
                  <a:gd name="T30" fmla="*/ 123 w 133"/>
                  <a:gd name="T31" fmla="*/ 75 h 91"/>
                  <a:gd name="T32" fmla="*/ 118 w 133"/>
                  <a:gd name="T33" fmla="*/ 80 h 91"/>
                  <a:gd name="T34" fmla="*/ 15 w 133"/>
                  <a:gd name="T35" fmla="*/ 80 h 91"/>
                  <a:gd name="T36" fmla="*/ 10 w 133"/>
                  <a:gd name="T37" fmla="*/ 75 h 91"/>
                  <a:gd name="T38" fmla="*/ 10 w 133"/>
                  <a:gd name="T39" fmla="*/ 17 h 91"/>
                  <a:gd name="T40" fmla="*/ 62 w 133"/>
                  <a:gd name="T41" fmla="*/ 60 h 91"/>
                  <a:gd name="T42" fmla="*/ 66 w 133"/>
                  <a:gd name="T43" fmla="*/ 61 h 91"/>
                  <a:gd name="T44" fmla="*/ 70 w 133"/>
                  <a:gd name="T45" fmla="*/ 60 h 91"/>
                  <a:gd name="T46" fmla="*/ 123 w 133"/>
                  <a:gd name="T47" fmla="*/ 17 h 91"/>
                  <a:gd name="T48" fmla="*/ 123 w 133"/>
                  <a:gd name="T49" fmla="*/ 7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3" h="91">
                    <a:moveTo>
                      <a:pt x="128" y="4"/>
                    </a:moveTo>
                    <a:cubicBezTo>
                      <a:pt x="125" y="1"/>
                      <a:pt x="121" y="0"/>
                      <a:pt x="11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8" y="1"/>
                      <a:pt x="5" y="4"/>
                    </a:cubicBezTo>
                    <a:cubicBezTo>
                      <a:pt x="3" y="6"/>
                      <a:pt x="0" y="11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1"/>
                      <a:pt x="15" y="91"/>
                    </a:cubicBezTo>
                    <a:cubicBezTo>
                      <a:pt x="118" y="91"/>
                      <a:pt x="118" y="91"/>
                      <a:pt x="118" y="91"/>
                    </a:cubicBezTo>
                    <a:cubicBezTo>
                      <a:pt x="126" y="91"/>
                      <a:pt x="133" y="84"/>
                      <a:pt x="133" y="75"/>
                    </a:cubicBezTo>
                    <a:cubicBezTo>
                      <a:pt x="133" y="17"/>
                      <a:pt x="133" y="17"/>
                      <a:pt x="133" y="17"/>
                    </a:cubicBezTo>
                    <a:cubicBezTo>
                      <a:pt x="133" y="11"/>
                      <a:pt x="130" y="6"/>
                      <a:pt x="128" y="4"/>
                    </a:cubicBezTo>
                    <a:close/>
                    <a:moveTo>
                      <a:pt x="66" y="50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15" y="10"/>
                      <a:pt x="115" y="10"/>
                      <a:pt x="115" y="10"/>
                    </a:cubicBezTo>
                    <a:lnTo>
                      <a:pt x="66" y="50"/>
                    </a:lnTo>
                    <a:close/>
                    <a:moveTo>
                      <a:pt x="123" y="75"/>
                    </a:moveTo>
                    <a:cubicBezTo>
                      <a:pt x="123" y="78"/>
                      <a:pt x="120" y="80"/>
                      <a:pt x="118" y="80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2" y="80"/>
                      <a:pt x="10" y="78"/>
                      <a:pt x="10" y="75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4" y="61"/>
                      <a:pt x="65" y="61"/>
                      <a:pt x="66" y="61"/>
                    </a:cubicBezTo>
                    <a:cubicBezTo>
                      <a:pt x="68" y="61"/>
                      <a:pt x="69" y="61"/>
                      <a:pt x="70" y="60"/>
                    </a:cubicBezTo>
                    <a:cubicBezTo>
                      <a:pt x="123" y="17"/>
                      <a:pt x="123" y="17"/>
                      <a:pt x="123" y="17"/>
                    </a:cubicBezTo>
                    <a:lnTo>
                      <a:pt x="123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68"/>
              <p:cNvSpPr/>
              <p:nvPr/>
            </p:nvSpPr>
            <p:spPr bwMode="auto">
              <a:xfrm>
                <a:off x="6305551" y="3633788"/>
                <a:ext cx="114300" cy="103188"/>
              </a:xfrm>
              <a:custGeom>
                <a:avLst/>
                <a:gdLst>
                  <a:gd name="T0" fmla="*/ 26 w 30"/>
                  <a:gd name="T1" fmla="*/ 27 h 27"/>
                  <a:gd name="T2" fmla="*/ 28 w 30"/>
                  <a:gd name="T3" fmla="*/ 27 h 27"/>
                  <a:gd name="T4" fmla="*/ 29 w 30"/>
                  <a:gd name="T5" fmla="*/ 27 h 27"/>
                  <a:gd name="T6" fmla="*/ 29 w 30"/>
                  <a:gd name="T7" fmla="*/ 24 h 27"/>
                  <a:gd name="T8" fmla="*/ 4 w 30"/>
                  <a:gd name="T9" fmla="*/ 0 h 27"/>
                  <a:gd name="T10" fmla="*/ 3 w 30"/>
                  <a:gd name="T11" fmla="*/ 0 h 27"/>
                  <a:gd name="T12" fmla="*/ 1 w 30"/>
                  <a:gd name="T13" fmla="*/ 0 h 27"/>
                  <a:gd name="T14" fmla="*/ 1 w 30"/>
                  <a:gd name="T15" fmla="*/ 3 h 27"/>
                  <a:gd name="T16" fmla="*/ 26 w 30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27">
                    <a:moveTo>
                      <a:pt x="26" y="27"/>
                    </a:moveTo>
                    <a:cubicBezTo>
                      <a:pt x="26" y="27"/>
                      <a:pt x="27" y="27"/>
                      <a:pt x="28" y="27"/>
                    </a:cubicBezTo>
                    <a:cubicBezTo>
                      <a:pt x="28" y="27"/>
                      <a:pt x="29" y="27"/>
                      <a:pt x="29" y="27"/>
                    </a:cubicBezTo>
                    <a:cubicBezTo>
                      <a:pt x="30" y="26"/>
                      <a:pt x="30" y="25"/>
                      <a:pt x="29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1"/>
                      <a:pt x="0" y="3"/>
                      <a:pt x="1" y="3"/>
                    </a:cubicBezTo>
                    <a:lnTo>
                      <a:pt x="26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69"/>
              <p:cNvSpPr/>
              <p:nvPr/>
            </p:nvSpPr>
            <p:spPr bwMode="auto">
              <a:xfrm>
                <a:off x="6016626" y="3413125"/>
                <a:ext cx="79375" cy="57150"/>
              </a:xfrm>
              <a:custGeom>
                <a:avLst/>
                <a:gdLst>
                  <a:gd name="T0" fmla="*/ 1 w 21"/>
                  <a:gd name="T1" fmla="*/ 15 h 15"/>
                  <a:gd name="T2" fmla="*/ 21 w 21"/>
                  <a:gd name="T3" fmla="*/ 14 h 15"/>
                  <a:gd name="T4" fmla="*/ 20 w 21"/>
                  <a:gd name="T5" fmla="*/ 0 h 15"/>
                  <a:gd name="T6" fmla="*/ 0 w 21"/>
                  <a:gd name="T7" fmla="*/ 0 h 15"/>
                  <a:gd name="T8" fmla="*/ 1 w 21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5">
                    <a:moveTo>
                      <a:pt x="1" y="15"/>
                    </a:moveTo>
                    <a:cubicBezTo>
                      <a:pt x="8" y="15"/>
                      <a:pt x="14" y="14"/>
                      <a:pt x="21" y="14"/>
                    </a:cubicBezTo>
                    <a:cubicBezTo>
                      <a:pt x="20" y="8"/>
                      <a:pt x="20" y="4"/>
                      <a:pt x="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1"/>
                      <a:pt x="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9" y="2543144"/>
            <a:ext cx="1399822" cy="139982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寄存器分配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A35D4F7-4065-78CF-9FDA-990EC87F3499}"/>
              </a:ext>
            </a:extLst>
          </p:cNvPr>
          <p:cNvSpPr txBox="1"/>
          <p:nvPr/>
        </p:nvSpPr>
        <p:spPr>
          <a:xfrm>
            <a:off x="497248" y="816575"/>
            <a:ext cx="49022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栈式分配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86131-23EA-574A-76D8-ADB920E07F54}"/>
              </a:ext>
            </a:extLst>
          </p:cNvPr>
          <p:cNvSpPr txBox="1"/>
          <p:nvPr/>
        </p:nvSpPr>
        <p:spPr>
          <a:xfrm>
            <a:off x="6223000" y="2359315"/>
            <a:ext cx="40470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int a = 1;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int b = 2;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int c = a + b;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1174FF-B680-B9B9-92E4-EFF982CA8DD2}"/>
              </a:ext>
            </a:extLst>
          </p:cNvPr>
          <p:cNvSpPr txBox="1"/>
          <p:nvPr/>
        </p:nvSpPr>
        <p:spPr>
          <a:xfrm>
            <a:off x="6223000" y="3479578"/>
            <a:ext cx="413123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li $t0, 1       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# a = 1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sw $t0, 0($sp)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​li $t0, 2       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# b = 2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sw $t0, 4($sp)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​lw $t0, 0($sp)  </a:t>
            </a:r>
            <a:r>
              <a:rPr lang="zh-CN" altLang="en-US" dirty="0">
                <a:solidFill>
                  <a:schemeClr val="accent1"/>
                </a:solidFill>
              </a:rPr>
              <a:t># c = a + b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lw $t1, 4($sp)</a:t>
            </a:r>
            <a:endParaRPr lang="en-US" altLang="zh-CN" dirty="0"/>
          </a:p>
          <a:p>
            <a:r>
              <a:rPr lang="zh-CN" altLang="en-US" dirty="0"/>
              <a:t>addu $t2, $t0, $t1</a:t>
            </a:r>
            <a:endParaRPr lang="en-US" altLang="zh-CN" dirty="0"/>
          </a:p>
          <a:p>
            <a:r>
              <a:rPr lang="zh-CN" altLang="en-US" dirty="0"/>
              <a:t>sw $t</a:t>
            </a:r>
            <a:r>
              <a:rPr lang="en-US" altLang="zh-CN" dirty="0"/>
              <a:t>2,</a:t>
            </a:r>
            <a:r>
              <a:rPr lang="zh-CN" altLang="en-US" dirty="0"/>
              <a:t> 8($sp)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CA6A9F-C28F-4EC6-566D-AEA72CCCE122}"/>
              </a:ext>
            </a:extLst>
          </p:cNvPr>
          <p:cNvSpPr txBox="1"/>
          <p:nvPr/>
        </p:nvSpPr>
        <p:spPr>
          <a:xfrm>
            <a:off x="6223000" y="829046"/>
            <a:ext cx="5170848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优势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寄存器仅保存计算时的中间结果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只需要固定地分配少量寄存器即可实现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C3D579-1C91-8461-00DA-B7592859D716}"/>
              </a:ext>
            </a:extLst>
          </p:cNvPr>
          <p:cNvSpPr txBox="1"/>
          <p:nvPr/>
        </p:nvSpPr>
        <p:spPr>
          <a:xfrm>
            <a:off x="356641" y="1650212"/>
            <a:ext cx="5345919" cy="388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定义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程序的所有变量都保存在栈上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只在参与计算时提取到寄存器中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步骤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变量分配:为每个变量分配栈帧位置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指令选择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load</a:t>
            </a:r>
            <a:r>
              <a:rPr lang="en-US" altLang="zh-CN" dirty="0"/>
              <a:t>: </a:t>
            </a:r>
            <a:r>
              <a:rPr lang="zh-CN" altLang="en-US" dirty="0"/>
              <a:t>提取源操作数至寄存器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指令选择:根据指令类型选择汇编指令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zh-CN" dirty="0"/>
              <a:t>s</a:t>
            </a:r>
            <a:r>
              <a:rPr lang="zh-CN" altLang="en-US" dirty="0"/>
              <a:t>tore</a:t>
            </a:r>
            <a:r>
              <a:rPr lang="en-US" altLang="zh-CN" dirty="0"/>
              <a:t>:</a:t>
            </a:r>
            <a:r>
              <a:rPr lang="zh-CN" altLang="en-US" dirty="0"/>
              <a:t> 将结果从寄存器写回栈帧</a:t>
            </a:r>
          </a:p>
        </p:txBody>
      </p:sp>
    </p:spTree>
    <p:extLst>
      <p:ext uri="{BB962C8B-B14F-4D97-AF65-F5344CB8AC3E}">
        <p14:creationId xmlns:p14="http://schemas.microsoft.com/office/powerpoint/2010/main" val="343528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4" y="219693"/>
            <a:ext cx="5345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寄存器分配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0B32E4E-7DF6-25B6-A7A9-D6A1545B1585}"/>
              </a:ext>
            </a:extLst>
          </p:cNvPr>
          <p:cNvSpPr txBox="1"/>
          <p:nvPr/>
        </p:nvSpPr>
        <p:spPr>
          <a:xfrm>
            <a:off x="497248" y="816575"/>
            <a:ext cx="49022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更规范的寄存器分配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2F3DF5-5380-994E-1873-A1BF9A8F7ECC}"/>
              </a:ext>
            </a:extLst>
          </p:cNvPr>
          <p:cNvSpPr txBox="1"/>
          <p:nvPr/>
        </p:nvSpPr>
        <p:spPr>
          <a:xfrm>
            <a:off x="356641" y="1650212"/>
            <a:ext cx="53459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无限的变量 </a:t>
            </a:r>
            <a:r>
              <a:rPr lang="en-US" altLang="zh-CN" dirty="0"/>
              <a:t>/ </a:t>
            </a:r>
            <a:r>
              <a:rPr lang="zh-CN" altLang="en-US" dirty="0"/>
              <a:t>虚拟寄存器 与 有限的寄存器的对应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尽可能减少内存操作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函数域 </a:t>
            </a:r>
            <a:r>
              <a:rPr lang="en-US" altLang="zh-CN" dirty="0"/>
              <a:t>/ </a:t>
            </a:r>
            <a:r>
              <a:rPr lang="zh-CN" altLang="en-US" dirty="0"/>
              <a:t>基本块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C8C6D9-6AA7-4950-9C99-349B539AF616}"/>
              </a:ext>
            </a:extLst>
          </p:cNvPr>
          <p:cNvGrpSpPr/>
          <p:nvPr/>
        </p:nvGrpSpPr>
        <p:grpSpPr>
          <a:xfrm>
            <a:off x="7239972" y="0"/>
            <a:ext cx="4595387" cy="3730132"/>
            <a:chOff x="6075049" y="108091"/>
            <a:chExt cx="4981058" cy="398898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6BC1053-4B40-43DF-0C57-A50C9C297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10" b="4113"/>
            <a:stretch/>
          </p:blipFill>
          <p:spPr>
            <a:xfrm>
              <a:off x="6075049" y="219693"/>
              <a:ext cx="2621405" cy="335417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C4CF5A4-8E55-678D-C8C4-2C04D72F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7636" y="108091"/>
              <a:ext cx="3018471" cy="3988988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AECA0A5-9CFE-388B-887F-9498B5F26D98}"/>
              </a:ext>
            </a:extLst>
          </p:cNvPr>
          <p:cNvSpPr txBox="1"/>
          <p:nvPr/>
        </p:nvSpPr>
        <p:spPr>
          <a:xfrm>
            <a:off x="6706027" y="1032028"/>
            <a:ext cx="461665" cy="10206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线性扫描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993ECF0-ECE7-781F-ED62-3D36713E6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357" y="3961615"/>
            <a:ext cx="3768270" cy="25437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CA10EC4-DA12-4DE3-C8B8-DC6FF45ABB5B}"/>
              </a:ext>
            </a:extLst>
          </p:cNvPr>
          <p:cNvSpPr txBox="1"/>
          <p:nvPr/>
        </p:nvSpPr>
        <p:spPr>
          <a:xfrm>
            <a:off x="6706027" y="4530139"/>
            <a:ext cx="461665" cy="12958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图着色算法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384A96-DFBD-79A8-96EB-E69917A63588}"/>
              </a:ext>
            </a:extLst>
          </p:cNvPr>
          <p:cNvSpPr txBox="1"/>
          <p:nvPr/>
        </p:nvSpPr>
        <p:spPr>
          <a:xfrm>
            <a:off x="356640" y="3189876"/>
            <a:ext cx="5345919" cy="295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全局寄存器分配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线性扫描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图着色算法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PBQP</a:t>
            </a:r>
            <a:r>
              <a:rPr lang="zh-CN" altLang="en-US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算法</a:t>
            </a:r>
            <a:endParaRPr lang="en-US" altLang="zh-CN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整数线性规划算法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局部寄存器分配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寄存器池</a:t>
            </a:r>
          </a:p>
        </p:txBody>
      </p:sp>
    </p:spTree>
    <p:extLst>
      <p:ext uri="{BB962C8B-B14F-4D97-AF65-F5344CB8AC3E}">
        <p14:creationId xmlns:p14="http://schemas.microsoft.com/office/powerpoint/2010/main" val="2501731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A37EAC8-8446-1253-8C44-D90E5822FB3E}"/>
              </a:ext>
            </a:extLst>
          </p:cNvPr>
          <p:cNvSpPr txBox="1"/>
          <p:nvPr/>
        </p:nvSpPr>
        <p:spPr>
          <a:xfrm>
            <a:off x="770172" y="798376"/>
            <a:ext cx="118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源代码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BE9639-CC76-F636-A51C-5BCD9420B482}"/>
              </a:ext>
            </a:extLst>
          </p:cNvPr>
          <p:cNvSpPr txBox="1"/>
          <p:nvPr/>
        </p:nvSpPr>
        <p:spPr>
          <a:xfrm>
            <a:off x="3028781" y="804417"/>
            <a:ext cx="21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中间代码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llvm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973C50-90F8-1D58-FBB2-CC6B792D89E7}"/>
              </a:ext>
            </a:extLst>
          </p:cNvPr>
          <p:cNvSpPr txBox="1"/>
          <p:nvPr/>
        </p:nvSpPr>
        <p:spPr>
          <a:xfrm>
            <a:off x="7724973" y="613709"/>
            <a:ext cx="225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目标代码</a:t>
            </a:r>
            <a:r>
              <a:rPr lang="en-US" altLang="zh-CN" sz="2400" b="1" dirty="0"/>
              <a:t>-MIPS</a:t>
            </a:r>
          </a:p>
          <a:p>
            <a:pPr algn="ctr"/>
            <a:r>
              <a:rPr lang="zh-CN" altLang="en-US" sz="2400" b="1" dirty="0"/>
              <a:t>栈式分配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2EBC2-EF5A-C386-10FE-2FBCA8CECEBB}"/>
              </a:ext>
            </a:extLst>
          </p:cNvPr>
          <p:cNvSpPr txBox="1"/>
          <p:nvPr/>
        </p:nvSpPr>
        <p:spPr>
          <a:xfrm>
            <a:off x="675601" y="2994553"/>
            <a:ext cx="14500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int a = 1;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int b = 2;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int c = a + b;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15D8E-8ABF-17A7-BA22-EC7A3762EC97}"/>
              </a:ext>
            </a:extLst>
          </p:cNvPr>
          <p:cNvSpPr txBox="1"/>
          <p:nvPr/>
        </p:nvSpPr>
        <p:spPr>
          <a:xfrm>
            <a:off x="2700312" y="1860680"/>
            <a:ext cx="305508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 int a = 1;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%1 = alloca i32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store i32 1, i32* %1</a:t>
            </a:r>
          </a:p>
          <a:p>
            <a:endParaRPr lang="it-IT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 int b = 2;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%2 = alloca i32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store i32 2, i32* %2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 int c = a + b;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%3 =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alloc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i32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%4 = load i32, i32*%1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%5 = load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i32,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i32*%2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%6 = add %4, %5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store i32 %6, i32* %3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425A74-400B-E9F1-792A-A849864FBA9C}"/>
              </a:ext>
            </a:extLst>
          </p:cNvPr>
          <p:cNvSpPr txBox="1"/>
          <p:nvPr/>
        </p:nvSpPr>
        <p:spPr>
          <a:xfrm>
            <a:off x="6368737" y="1577839"/>
            <a:ext cx="5544000" cy="47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>
            <a:spAutoFit/>
          </a:bodyPr>
          <a:lstStyle/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%1 = alloca i32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 i32 1, i32* %1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li $t0, 1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sw $t0, 0($fp)</a:t>
            </a:r>
          </a:p>
          <a:p>
            <a:endParaRPr lang="it-IT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%2 = alloca i32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 i32 2, i32* %2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li $t0, 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sw $t0, 4($fp)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%3 =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alloc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i32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-4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%4 = load i32, i32*%1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%5 = load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i32,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i32*%2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4($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%6 = add %4, %5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12($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$t1, 16($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add $t2, $t0, $t1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$t2,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store i32 %6, i32* %3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12($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8($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D38E9E-8529-690D-DD41-EBEA782AE9B2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寄存器分配</a:t>
            </a:r>
          </a:p>
        </p:txBody>
      </p:sp>
    </p:spTree>
    <p:extLst>
      <p:ext uri="{BB962C8B-B14F-4D97-AF65-F5344CB8AC3E}">
        <p14:creationId xmlns:p14="http://schemas.microsoft.com/office/powerpoint/2010/main" val="49732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A37EAC8-8446-1253-8C44-D90E5822FB3E}"/>
              </a:ext>
            </a:extLst>
          </p:cNvPr>
          <p:cNvSpPr txBox="1"/>
          <p:nvPr/>
        </p:nvSpPr>
        <p:spPr>
          <a:xfrm>
            <a:off x="770172" y="798376"/>
            <a:ext cx="118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源代码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BE9639-CC76-F636-A51C-5BCD9420B482}"/>
              </a:ext>
            </a:extLst>
          </p:cNvPr>
          <p:cNvSpPr txBox="1"/>
          <p:nvPr/>
        </p:nvSpPr>
        <p:spPr>
          <a:xfrm>
            <a:off x="3028781" y="804417"/>
            <a:ext cx="212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中间代码</a:t>
            </a:r>
            <a:r>
              <a:rPr lang="en-US" altLang="zh-CN" sz="2400" b="1" dirty="0"/>
              <a:t>-</a:t>
            </a:r>
            <a:r>
              <a:rPr lang="en-US" altLang="zh-CN" sz="2400" b="1" dirty="0" err="1"/>
              <a:t>llvm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973C50-90F8-1D58-FBB2-CC6B792D89E7}"/>
              </a:ext>
            </a:extLst>
          </p:cNvPr>
          <p:cNvSpPr txBox="1"/>
          <p:nvPr/>
        </p:nvSpPr>
        <p:spPr>
          <a:xfrm>
            <a:off x="7724973" y="613709"/>
            <a:ext cx="2259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目标代码</a:t>
            </a:r>
            <a:r>
              <a:rPr lang="en-US" altLang="zh-CN" sz="2400" b="1" dirty="0"/>
              <a:t>-MIPS</a:t>
            </a:r>
          </a:p>
          <a:p>
            <a:pPr algn="ctr"/>
            <a:r>
              <a:rPr lang="zh-CN" altLang="en-US" sz="2400" b="1" dirty="0"/>
              <a:t>寄存器分配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2EBC2-EF5A-C386-10FE-2FBCA8CECEBB}"/>
              </a:ext>
            </a:extLst>
          </p:cNvPr>
          <p:cNvSpPr txBox="1"/>
          <p:nvPr/>
        </p:nvSpPr>
        <p:spPr>
          <a:xfrm>
            <a:off x="675601" y="2994553"/>
            <a:ext cx="14500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int a = 1;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int b = 2;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int c = a + b;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115D8E-8ABF-17A7-BA22-EC7A3762EC97}"/>
              </a:ext>
            </a:extLst>
          </p:cNvPr>
          <p:cNvSpPr txBox="1"/>
          <p:nvPr/>
        </p:nvSpPr>
        <p:spPr>
          <a:xfrm>
            <a:off x="2700312" y="1860680"/>
            <a:ext cx="305508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 int a = 1;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%1 = alloca i32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store i32 1, i32* %1</a:t>
            </a:r>
          </a:p>
          <a:p>
            <a:endParaRPr lang="it-IT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 int b = 2;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%2 = alloca i32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store i32 2, i32* %2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 int c = a + b;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%3 =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alloc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i32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%4 = load i32, i32*%1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%5 = load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i32,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i32*%2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%6 = add %4, %5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store i32 %6, i32* %3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425A74-400B-E9F1-792A-A849864FBA9C}"/>
              </a:ext>
            </a:extLst>
          </p:cNvPr>
          <p:cNvSpPr txBox="1"/>
          <p:nvPr/>
        </p:nvSpPr>
        <p:spPr>
          <a:xfrm>
            <a:off x="6330025" y="1762998"/>
            <a:ext cx="5544000" cy="40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>
            <a:spAutoFit/>
          </a:bodyPr>
          <a:lstStyle/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%1 = alloca i32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 i32 1, i32* %1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li $t0, 1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sw $t0, 0($fp)</a:t>
            </a:r>
          </a:p>
          <a:p>
            <a:endParaRPr lang="it-IT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%2 = alloca i32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</a:t>
            </a:r>
            <a:r>
              <a:rPr lang="it-IT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store i32 2, i32* %2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li $t0, 2</a:t>
            </a:r>
          </a:p>
          <a:p>
            <a:r>
              <a:rPr lang="it-IT" altLang="zh-CN" dirty="0">
                <a:solidFill>
                  <a:schemeClr val="accent1">
                    <a:lumMod val="50000"/>
                  </a:schemeClr>
                </a:solidFill>
              </a:rPr>
              <a:t>sw $t0, 4($fp)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%3 =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alloc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i32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addiu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-4</a:t>
            </a: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%4 = load i32, i32*%1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%5 = load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i32,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i32*%2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$t1, 4($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%6 = add %4, %5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add $t2, $t0, $t1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store i32 %6, i32* %3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$t0, 8($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fp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9B5992-27B6-7110-4C77-15EC6FC9B1A0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寄存器分配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E425AA-4F93-920A-AEEF-77C3924782E4}"/>
              </a:ext>
            </a:extLst>
          </p:cNvPr>
          <p:cNvSpPr txBox="1"/>
          <p:nvPr/>
        </p:nvSpPr>
        <p:spPr>
          <a:xfrm>
            <a:off x="9932188" y="628531"/>
            <a:ext cx="225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mem2reg</a:t>
            </a:r>
          </a:p>
        </p:txBody>
      </p:sp>
    </p:spTree>
    <p:extLst>
      <p:ext uri="{BB962C8B-B14F-4D97-AF65-F5344CB8AC3E}">
        <p14:creationId xmlns:p14="http://schemas.microsoft.com/office/powerpoint/2010/main" val="369757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4BE3F-A4DB-A436-BEF9-A3F4F2196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6" y="1166363"/>
            <a:ext cx="6010275" cy="5019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8845" y="219693"/>
            <a:ext cx="513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变量分配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5F58CC6-9596-5027-2AF5-575A1BCF0910}"/>
              </a:ext>
            </a:extLst>
          </p:cNvPr>
          <p:cNvSpPr txBox="1"/>
          <p:nvPr/>
        </p:nvSpPr>
        <p:spPr>
          <a:xfrm>
            <a:off x="7108743" y="1166363"/>
            <a:ext cx="507153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全局变量：存在</a:t>
            </a:r>
            <a:r>
              <a:rPr lang="en-US" altLang="zh-CN" dirty="0"/>
              <a:t>Data </a:t>
            </a:r>
            <a:r>
              <a:rPr lang="zh-CN" altLang="en-US" dirty="0"/>
              <a:t>段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局部变量：在栈 </a:t>
            </a:r>
            <a:r>
              <a:rPr lang="en-US" altLang="zh-CN" dirty="0"/>
              <a:t>stack </a:t>
            </a:r>
            <a:r>
              <a:rPr lang="zh-CN" altLang="en-US" dirty="0"/>
              <a:t>上分配空间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		</a:t>
            </a:r>
            <a:r>
              <a:rPr lang="zh-CN" altLang="en-US" b="1" dirty="0"/>
              <a:t>位置 </a:t>
            </a:r>
            <a:r>
              <a:rPr lang="en-US" altLang="zh-CN" b="1" dirty="0">
                <a:sym typeface="Wingdings" panose="05000000000000000000" pitchFamily="2" charset="2"/>
              </a:rPr>
              <a:t> </a:t>
            </a:r>
            <a:r>
              <a:rPr lang="zh-CN" altLang="en-US" b="1" dirty="0">
                <a:sym typeface="Wingdings" panose="05000000000000000000" pitchFamily="2" charset="2"/>
              </a:rPr>
              <a:t>指针 </a:t>
            </a:r>
            <a:r>
              <a:rPr lang="en-US" altLang="zh-CN" b="1" dirty="0">
                <a:sym typeface="Wingdings" panose="05000000000000000000" pitchFamily="2" charset="2"/>
              </a:rPr>
              <a:t> </a:t>
            </a:r>
            <a:r>
              <a:rPr lang="zh-CN" altLang="en-US" b="1" dirty="0">
                <a:sym typeface="Wingdings" panose="05000000000000000000" pitchFamily="2" charset="2"/>
              </a:rPr>
              <a:t>偏移量</a:t>
            </a:r>
            <a:endParaRPr lang="en-US" altLang="zh-CN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2ACDEC-D103-6702-18F4-79E3DD2AFEEC}"/>
              </a:ext>
            </a:extLst>
          </p:cNvPr>
          <p:cNvSpPr txBox="1"/>
          <p:nvPr/>
        </p:nvSpPr>
        <p:spPr>
          <a:xfrm>
            <a:off x="7301172" y="3046282"/>
            <a:ext cx="3420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字节对齐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1B91E6E-4975-5243-4D28-1075B9806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47500"/>
              </p:ext>
            </p:extLst>
          </p:nvPr>
        </p:nvGraphicFramePr>
        <p:xfrm>
          <a:off x="7301172" y="3522639"/>
          <a:ext cx="42079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645">
                  <a:extLst>
                    <a:ext uri="{9D8B030D-6E8A-4147-A177-3AD203B41FA5}">
                      <a16:colId xmlns:a16="http://schemas.microsoft.com/office/drawing/2014/main" val="1430437451"/>
                    </a:ext>
                  </a:extLst>
                </a:gridCol>
                <a:gridCol w="1402645">
                  <a:extLst>
                    <a:ext uri="{9D8B030D-6E8A-4147-A177-3AD203B41FA5}">
                      <a16:colId xmlns:a16="http://schemas.microsoft.com/office/drawing/2014/main" val="1274041817"/>
                    </a:ext>
                  </a:extLst>
                </a:gridCol>
                <a:gridCol w="1402645">
                  <a:extLst>
                    <a:ext uri="{9D8B030D-6E8A-4147-A177-3AD203B41FA5}">
                      <a16:colId xmlns:a16="http://schemas.microsoft.com/office/drawing/2014/main" val="2569177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43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lw</a:t>
                      </a:r>
                      <a:r>
                        <a:rPr lang="en-US" altLang="zh-CN" dirty="0"/>
                        <a:t> / </a:t>
                      </a:r>
                      <a:r>
                        <a:rPr lang="en-US" altLang="zh-CN" dirty="0" err="1"/>
                        <a:t>sw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6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lb</a:t>
                      </a:r>
                      <a:r>
                        <a:rPr lang="en-US" altLang="zh-CN" dirty="0"/>
                        <a:t> / sb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41716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A69E166-1EB8-0C0F-1E3C-462FC2C88CEA}"/>
              </a:ext>
            </a:extLst>
          </p:cNvPr>
          <p:cNvSpPr txBox="1"/>
          <p:nvPr/>
        </p:nvSpPr>
        <p:spPr>
          <a:xfrm>
            <a:off x="7339177" y="4777770"/>
            <a:ext cx="3737876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统一成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 / </a:t>
            </a:r>
            <a:r>
              <a:rPr lang="zh-CN" altLang="en-US" b="1" dirty="0"/>
              <a:t>按原本字节数存储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连续存储 </a:t>
            </a:r>
            <a:r>
              <a:rPr lang="en-US" altLang="zh-CN" dirty="0"/>
              <a:t>/ </a:t>
            </a:r>
            <a:r>
              <a:rPr lang="zh-CN" altLang="en-US" dirty="0"/>
              <a:t>间隔存储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908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0B32E4E-7DF6-25B6-A7A9-D6A1545B1585}"/>
              </a:ext>
            </a:extLst>
          </p:cNvPr>
          <p:cNvSpPr txBox="1"/>
          <p:nvPr/>
        </p:nvSpPr>
        <p:spPr>
          <a:xfrm>
            <a:off x="497247" y="1534571"/>
            <a:ext cx="5008403" cy="351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全局数组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保存在 </a:t>
            </a:r>
            <a:r>
              <a:rPr lang="en-US" altLang="zh-CN" dirty="0"/>
              <a:t>`.data` </a:t>
            </a:r>
            <a:r>
              <a:rPr lang="zh-CN" altLang="en-US" dirty="0"/>
              <a:t>中，通过 </a:t>
            </a:r>
            <a:r>
              <a:rPr lang="en-US" altLang="zh-CN" dirty="0"/>
              <a:t>`la` </a:t>
            </a:r>
            <a:r>
              <a:rPr lang="zh-CN" altLang="en-US" dirty="0"/>
              <a:t>加载其基地址。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局部数组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在栈上分配一段连续的空间，通过 </a:t>
            </a:r>
            <a:r>
              <a:rPr lang="en-US" altLang="zh-CN" dirty="0"/>
              <a:t>`$</a:t>
            </a:r>
            <a:r>
              <a:rPr lang="en-US" altLang="zh-CN" dirty="0" err="1"/>
              <a:t>sp</a:t>
            </a:r>
            <a:r>
              <a:rPr lang="en-US" altLang="zh-CN" dirty="0"/>
              <a:t>` </a:t>
            </a:r>
            <a:r>
              <a:rPr lang="zh-CN" altLang="en-US" dirty="0"/>
              <a:t>与偏移量访问。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参数数组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传递数组基地址即可，保存时也只是保存该地址。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CD68A-D81D-F532-A364-AA2969C912C7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数组操作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3ABE0A-ADFB-9826-BCDB-B3774145ECC4}"/>
              </a:ext>
            </a:extLst>
          </p:cNvPr>
          <p:cNvSpPr txBox="1"/>
          <p:nvPr/>
        </p:nvSpPr>
        <p:spPr>
          <a:xfrm>
            <a:off x="6572252" y="1929063"/>
            <a:ext cx="435684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int a[2] = { 1, 2 };</a:t>
            </a:r>
          </a:p>
          <a:p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-8	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为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a[2]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分配栈空间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li $t0, 1           # a[0] 初始化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li $t1, 0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sll $t1, $t1,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addu $t2, $sp, $t1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#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addr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0*4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sw $t0, ($t2)</a:t>
            </a:r>
          </a:p>
          <a:p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li $t0, 2           # a[1] 初始化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li $t1, 1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sll $t1, $t1, 2</a:t>
            </a: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addu $t2, $sp, $t1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 #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addr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=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1*4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sw $t0, ($t2)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2CCC39-109A-31DB-77D4-6C0F99CBF406}"/>
              </a:ext>
            </a:extLst>
          </p:cNvPr>
          <p:cNvSpPr txBox="1"/>
          <p:nvPr/>
        </p:nvSpPr>
        <p:spPr>
          <a:xfrm>
            <a:off x="6572252" y="698720"/>
            <a:ext cx="43568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int a[2] = { 1, 2 };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.data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a: .word 1, 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09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38CD68A-D81D-F532-A364-AA2969C912C7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BADA14-948B-96B0-8C24-2D450519C92E}"/>
              </a:ext>
            </a:extLst>
          </p:cNvPr>
          <p:cNvSpPr txBox="1"/>
          <p:nvPr/>
        </p:nvSpPr>
        <p:spPr>
          <a:xfrm>
            <a:off x="6198512" y="2721166"/>
            <a:ext cx="5200908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被调用者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函数序言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申请所需的栈空间（修改 `$fp` 和 `$sp` 寄存器），保存使用到的全局寄存器（如果需要），以及自己的 `$ra` 寄存器。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函数尾声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释放栈空间，恢复全局寄存器（如果需要）以及 `$ra` 寄存器。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062407-6DF4-5B0E-D9E2-45F0926F5178}"/>
              </a:ext>
            </a:extLst>
          </p:cNvPr>
          <p:cNvSpPr txBox="1"/>
          <p:nvPr/>
        </p:nvSpPr>
        <p:spPr>
          <a:xfrm>
            <a:off x="497248" y="984386"/>
            <a:ext cx="5200908" cy="545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调用者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参数传递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在调用函数前，调用者需要将函数参数压入栈中。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MIPS</a:t>
            </a:r>
            <a:r>
              <a:rPr lang="zh-CN" altLang="en-US" dirty="0"/>
              <a:t> 可通过 </a:t>
            </a:r>
            <a:r>
              <a:rPr lang="en-US" altLang="zh-CN" dirty="0"/>
              <a:t>`$a0 - $a3` </a:t>
            </a:r>
            <a:r>
              <a:rPr lang="zh-CN" altLang="en-US" dirty="0"/>
              <a:t>四个寄存器传参，但仍需要为其在栈中预留位置。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保存现场（可选）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也可以将这一任务交给被调用者的函数序言。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函数跳转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/>
              <a:t>`</a:t>
            </a:r>
            <a:r>
              <a:rPr lang="en-US" altLang="zh-CN" dirty="0" err="1"/>
              <a:t>jal</a:t>
            </a:r>
            <a:r>
              <a:rPr lang="en-US" altLang="zh-CN" dirty="0"/>
              <a:t>` </a:t>
            </a:r>
            <a:r>
              <a:rPr lang="zh-CN" altLang="en-US" dirty="0"/>
              <a:t>或 </a:t>
            </a:r>
            <a:r>
              <a:rPr lang="en-US" altLang="zh-CN" dirty="0"/>
              <a:t>`</a:t>
            </a:r>
            <a:r>
              <a:rPr lang="en-US" altLang="zh-CN" dirty="0" err="1"/>
              <a:t>jalr</a:t>
            </a:r>
            <a:r>
              <a:rPr lang="en-US" altLang="zh-CN" dirty="0"/>
              <a:t>` </a:t>
            </a:r>
            <a:r>
              <a:rPr lang="zh-CN" altLang="en-US" dirty="0"/>
              <a:t>指令跳转到被调用的函数，函数返回值被保存在 </a:t>
            </a:r>
            <a:r>
              <a:rPr lang="en-US" altLang="zh-CN" dirty="0"/>
              <a:t>`$v0` </a:t>
            </a:r>
            <a:r>
              <a:rPr lang="zh-CN" altLang="en-US" dirty="0"/>
              <a:t>寄存器中。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恢复现场（可选）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也可以将这一任务交给被调用者的函数尾声。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1B384E-1DAF-EA69-E846-C03408BC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46" y="0"/>
            <a:ext cx="4250639" cy="35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3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38CD68A-D81D-F532-A364-AA2969C912C7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函数调用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99655-D960-60EA-A624-A48D90C4995B}"/>
              </a:ext>
            </a:extLst>
          </p:cNvPr>
          <p:cNvSpPr txBox="1"/>
          <p:nvPr/>
        </p:nvSpPr>
        <p:spPr>
          <a:xfrm>
            <a:off x="816214" y="1165723"/>
            <a:ext cx="26712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f(int a) {</a:t>
            </a:r>
          </a:p>
          <a:p>
            <a:r>
              <a:rPr lang="en-US" altLang="zh-CN" dirty="0"/>
              <a:t>    int b = a;</a:t>
            </a:r>
          </a:p>
          <a:p>
            <a:r>
              <a:rPr lang="en-US" altLang="zh-CN" dirty="0"/>
              <a:t>    return b;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f(1);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0490B0-B24B-90A2-1EBE-C2C30B5A4734}"/>
              </a:ext>
            </a:extLst>
          </p:cNvPr>
          <p:cNvSpPr txBox="1"/>
          <p:nvPr/>
        </p:nvSpPr>
        <p:spPr>
          <a:xfrm>
            <a:off x="4111168" y="1165723"/>
            <a:ext cx="790885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f: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subu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, 8   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申请栈空间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保存自己的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   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$a0, 8($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如需要，保存参数至预留的栈空间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$t0, 8($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返回值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move $v0, $t0</a:t>
            </a: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0($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恢复自己的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addu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, 8   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恢复栈帧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jr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     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返回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main: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subu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8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申请栈空间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sw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  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, 4($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)   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保存自己的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                 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                      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li   $a0, 1        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传递参数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jal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 f             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调用函数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move $t0, $v0      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获取返回值（此处未使用该返回值）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lw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  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, 4($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)   #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恢复自己的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ra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   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addu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8   #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恢复栈帧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 $v0, 10         # 10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号系统调用，结束程序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    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syscall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11E1FD7-D512-B5AC-0C11-5C3AF2D9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0" y="4099549"/>
            <a:ext cx="3357666" cy="17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38CD68A-D81D-F532-A364-AA2969C912C7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具体方法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EE51D-E5A5-F74E-AE9E-BB44B6F8C537}"/>
              </a:ext>
            </a:extLst>
          </p:cNvPr>
          <p:cNvSpPr txBox="1"/>
          <p:nvPr/>
        </p:nvSpPr>
        <p:spPr>
          <a:xfrm>
            <a:off x="339099" y="952307"/>
            <a:ext cx="5391981" cy="81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数据结构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B3F9B5-5C79-B695-1D39-E44EF75F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9" y="1366530"/>
            <a:ext cx="3438421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explicit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MipsData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&amp;name) 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(name){}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w_value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float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f_value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virtual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PrintData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ostream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&amp;out) 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WordData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…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lang="en-US" altLang="zh-CN" sz="1400" dirty="0">
                <a:solidFill>
                  <a:srgbClr val="B5B6E3"/>
                </a:solidFill>
                <a:latin typeface="Arial Unicode MS"/>
                <a:ea typeface="JetBrains Mono"/>
              </a:rPr>
              <a:t>Ascii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MipsData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 …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FD7D5AA-E1D9-B9BA-DC5B-E357EF5B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624" y="1441480"/>
            <a:ext cx="386746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intermediate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MipsCode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(op)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(rs)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(rt)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(rd)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intermediate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(inter){}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virtual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ostream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&amp;out) 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RCode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…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 </a:t>
            </a:r>
            <a:r>
              <a:rPr lang="en-US" altLang="zh-CN" sz="1400" dirty="0">
                <a:solidFill>
                  <a:srgbClr val="B5B6E3"/>
                </a:solidFill>
                <a:latin typeface="Arial Unicode MS"/>
                <a:ea typeface="JetBrains Mono"/>
              </a:rPr>
              <a:t>I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MipsCode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… 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 </a:t>
            </a:r>
            <a:r>
              <a:rPr lang="en-US" altLang="zh-CN" sz="1400" dirty="0">
                <a:solidFill>
                  <a:srgbClr val="B5B6E3"/>
                </a:solidFill>
                <a:latin typeface="Arial Unicode MS"/>
                <a:ea typeface="JetBrains Mono"/>
              </a:rPr>
              <a:t>J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MipsCode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… 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EC9553-753E-EF38-842E-41405557D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60" y="1441480"/>
            <a:ext cx="413504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ZeroRegTy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//$zero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//$a0-$a3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//$v0-$v1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TmpRegTy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//$t0-$t7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FloatRegTy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//$f0-$f31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RetAddrRegTy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//$ra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StkPtrRegTy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//$sp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FrmPtrRegTy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//$fp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OffsetTy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offset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，用于记录栈上没有分配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的值的位置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virtual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ostream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&amp;out) {}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MipsReg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type) 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(index)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(type){}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40160CB-0A03-3D99-3642-6CCFE0E0C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139" y="1366530"/>
            <a:ext cx="386746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intermediate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MipsCode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MipsCodeType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MipsRegPtr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(op)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(rs)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(rt)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(rd)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intermediate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(inter){}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virtual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PrintCode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ostream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&amp;out) {}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RCode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…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 </a:t>
            </a:r>
            <a:r>
              <a:rPr lang="en-US" altLang="zh-CN" sz="1400" dirty="0">
                <a:solidFill>
                  <a:srgbClr val="B5B6E3"/>
                </a:solidFill>
                <a:latin typeface="Arial Unicode MS"/>
                <a:ea typeface="JetBrains Mono"/>
              </a:rPr>
              <a:t>I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MipsCode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… 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class </a:t>
            </a:r>
            <a:r>
              <a:rPr lang="en-US" altLang="zh-CN" sz="1400" dirty="0">
                <a:solidFill>
                  <a:srgbClr val="B5B6E3"/>
                </a:solidFill>
                <a:latin typeface="Arial Unicode MS"/>
                <a:ea typeface="JetBrains Mono"/>
              </a:rPr>
              <a:t>J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: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public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B5B6E3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MipsCode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9B7C6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 … 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06118ED-0727-913A-606D-B4A8290B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575" y="1366530"/>
            <a:ext cx="413504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enum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ZeroRegTy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//$zero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ArgRegTy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//$a0-$a3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ValueRegTy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//$v0-$v1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TmpRegTy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//$t0-$t7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FloatRegTy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//$f0-$f31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RetAddrRegTy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//$ra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StkPtrRegTy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//$sp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FrmPtrRegTy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//$fp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OffsetTy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offset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，用于记录栈上没有分配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的值的位置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const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virtual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ostream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&amp;out) {}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MipsReg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type) 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(index)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(type){}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MipsRegType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75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38CD68A-D81D-F532-A364-AA2969C912C7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具体方法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BEE51D-E5A5-F74E-AE9E-BB44B6F8C537}"/>
              </a:ext>
            </a:extLst>
          </p:cNvPr>
          <p:cNvSpPr txBox="1"/>
          <p:nvPr/>
        </p:nvSpPr>
        <p:spPr>
          <a:xfrm>
            <a:off x="356641" y="813426"/>
            <a:ext cx="539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逐句翻译</a:t>
            </a:r>
            <a:endParaRPr lang="en-US" altLang="zh-CN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EB0794-DBEE-42A0-DE24-292DD2F9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912" y="237055"/>
            <a:ext cx="5647855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Translator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translate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Arial Unicode MS"/>
                <a:ea typeface="JetBrains Mono"/>
              </a:rPr>
              <a:t>CompareInstructionPtr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compareInstructionPtr)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auto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leftRegPtr =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(compareInstructionPtr-&gt;LeftOperand())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auto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rightRegPtr =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(compareInstructionPtr-&gt;RightOperand())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auto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resultRegPtr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-&gt;allocReg(compareInstructionPtr)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MipsCodeType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(compareInstructionPtr-&gt;OpType())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CompareOpType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Equal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CompareOpType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NotEqual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CompareOpType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GreaterThan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Sgt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CompareOpType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GreaterThanOrEqual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CompareOpType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LessThan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Arial Unicode MS"/>
                <a:ea typeface="JetBrains Mono"/>
              </a:rPr>
              <a:t>CompareOpType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LessThanOrEqual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break;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op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Arial Unicode MS"/>
                <a:ea typeface="JetBrains Mono"/>
              </a:rPr>
              <a:t>TOLANG_DIE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"Invalid Compare operator"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-&gt;addCode(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RCode(op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resultRegPtr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leftRegPtr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rightRegPtr))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-&gt;tryRelease(compareInstructionPtr)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604845B-D25B-0DB7-F7E0-867CA2F7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50" y="1312746"/>
            <a:ext cx="5253361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MipsManager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friend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Translator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std::vector&lt;MipsDataPtr&gt; datas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std::vector&lt;MipsCodePtr&gt; codes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std::unordered_map&lt;BasicBlockPtr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std::string *&gt; blockNames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addCode(MipsCodePtr codePtr) { codes.emplace_back(codePtr)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addData(MipsDataPtr dataPtr) { datas.emplace_back(dataPtr)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std::unordered_map&lt;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TmpRegPtr&gt; tmpRegPool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std::unordered_map&lt;ValuePtr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MipsRegPtr&gt; occupation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currentOffset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tmpCount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lang="en-US" altLang="zh-CN" sz="1200" dirty="0">
              <a:solidFill>
                <a:srgbClr val="CC7832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MipsRegPtr getReg(ValuePtr valuePtr)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tryRelease(UserPtr userPtr)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TmpRegPtr getFreeTmp()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occupy(MipsRegPtr mipsRegPtr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ValuePtr valuePtr)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release(ValuePtr valuePtr)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MipsManager()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~MipsManager()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PrintMips(std::ostream &amp;_out)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1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5274"/>
            <a:ext cx="47967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9279" y="585373"/>
            <a:ext cx="33671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800" spc="300" dirty="0">
                <a:solidFill>
                  <a:schemeClr val="bg1"/>
                </a:solidFill>
              </a:rPr>
              <a:t>C</a:t>
            </a:r>
            <a:r>
              <a:rPr lang="en-US" altLang="zh-CN" sz="2400" spc="300" dirty="0">
                <a:solidFill>
                  <a:schemeClr val="bg1"/>
                </a:solidFill>
              </a:rPr>
              <a:t>ONTENTS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5471" y="921645"/>
            <a:ext cx="2231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6600" b="1" spc="300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38248" y="1328154"/>
            <a:ext cx="720670" cy="642272"/>
            <a:chOff x="4438248" y="1649887"/>
            <a:chExt cx="720670" cy="642272"/>
          </a:xfrm>
        </p:grpSpPr>
        <p:sp>
          <p:nvSpPr>
            <p:cNvPr id="7" name="圆角矩形 6"/>
            <p:cNvSpPr/>
            <p:nvPr/>
          </p:nvSpPr>
          <p:spPr>
            <a:xfrm>
              <a:off x="4460144" y="1649887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38248" y="1739863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38248" y="2293377"/>
            <a:ext cx="720670" cy="642272"/>
            <a:chOff x="4438248" y="2615110"/>
            <a:chExt cx="720670" cy="642272"/>
          </a:xfrm>
        </p:grpSpPr>
        <p:sp>
          <p:nvSpPr>
            <p:cNvPr id="8" name="圆角矩形 7"/>
            <p:cNvSpPr/>
            <p:nvPr/>
          </p:nvSpPr>
          <p:spPr>
            <a:xfrm>
              <a:off x="4460144" y="2615110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438248" y="2709794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38248" y="4545556"/>
            <a:ext cx="720670" cy="642272"/>
            <a:chOff x="4438248" y="4545556"/>
            <a:chExt cx="720670" cy="642272"/>
          </a:xfrm>
        </p:grpSpPr>
        <p:sp>
          <p:nvSpPr>
            <p:cNvPr id="10" name="圆角矩形 9"/>
            <p:cNvSpPr/>
            <p:nvPr/>
          </p:nvSpPr>
          <p:spPr>
            <a:xfrm>
              <a:off x="4460144" y="4545556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38248" y="4643226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38248" y="5510779"/>
            <a:ext cx="720670" cy="642272"/>
            <a:chOff x="4438248" y="5510779"/>
            <a:chExt cx="720670" cy="642272"/>
          </a:xfrm>
        </p:grpSpPr>
        <p:sp>
          <p:nvSpPr>
            <p:cNvPr id="11" name="圆角矩形 10"/>
            <p:cNvSpPr/>
            <p:nvPr/>
          </p:nvSpPr>
          <p:spPr>
            <a:xfrm>
              <a:off x="4460144" y="5510779"/>
              <a:ext cx="673167" cy="642272"/>
            </a:xfrm>
            <a:prstGeom prst="roundRect">
              <a:avLst>
                <a:gd name="adj" fmla="val 11351"/>
              </a:avLst>
            </a:prstGeom>
            <a:ln w="444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38248" y="5608449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418835" y="1418129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31328" y="4647429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具体方法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0EA50-AA7C-F6D3-C208-248F3BE6A785}"/>
              </a:ext>
            </a:extLst>
          </p:cNvPr>
          <p:cNvSpPr txBox="1"/>
          <p:nvPr/>
        </p:nvSpPr>
        <p:spPr>
          <a:xfrm>
            <a:off x="5418834" y="2354463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F79792-AC52-7684-3CE8-8FC8E9D84588}"/>
              </a:ext>
            </a:extLst>
          </p:cNvPr>
          <p:cNvSpPr txBox="1"/>
          <p:nvPr/>
        </p:nvSpPr>
        <p:spPr>
          <a:xfrm>
            <a:off x="5431328" y="5601082"/>
            <a:ext cx="279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tolangc</a:t>
            </a: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48C0AB-2139-47CF-8B7E-D654E3F4627A}"/>
              </a:ext>
            </a:extLst>
          </p:cNvPr>
          <p:cNvSpPr txBox="1"/>
          <p:nvPr/>
        </p:nvSpPr>
        <p:spPr>
          <a:xfrm>
            <a:off x="5662833" y="2918715"/>
            <a:ext cx="381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变量</a:t>
            </a:r>
            <a:r>
              <a:rPr lang="en-US" altLang="zh-CN" sz="20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zh-CN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寄存器分配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2501A68-D494-2945-0C4B-4089808E4B79}"/>
              </a:ext>
            </a:extLst>
          </p:cNvPr>
          <p:cNvSpPr txBox="1"/>
          <p:nvPr/>
        </p:nvSpPr>
        <p:spPr>
          <a:xfrm>
            <a:off x="5662833" y="3456061"/>
            <a:ext cx="381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数组操作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AC4390-100B-2532-EBFB-8D8F5190641D}"/>
              </a:ext>
            </a:extLst>
          </p:cNvPr>
          <p:cNvSpPr txBox="1"/>
          <p:nvPr/>
        </p:nvSpPr>
        <p:spPr>
          <a:xfrm>
            <a:off x="5662833" y="3993407"/>
            <a:ext cx="381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函数调用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38CD68A-D81D-F532-A364-AA2969C912C7}"/>
              </a:ext>
            </a:extLst>
          </p:cNvPr>
          <p:cNvSpPr txBox="1"/>
          <p:nvPr/>
        </p:nvSpPr>
        <p:spPr>
          <a:xfrm>
            <a:off x="1238844" y="219693"/>
            <a:ext cx="6203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tolangc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FAEA45-B1AC-7254-61CA-F170E4524850}"/>
              </a:ext>
            </a:extLst>
          </p:cNvPr>
          <p:cNvSpPr txBox="1"/>
          <p:nvPr/>
        </p:nvSpPr>
        <p:spPr>
          <a:xfrm>
            <a:off x="281690" y="1171452"/>
            <a:ext cx="521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仓库地址：https://github.com/wokron/tolangc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BD6B3-E9CC-C1C5-FBA6-818447011A48}"/>
              </a:ext>
            </a:extLst>
          </p:cNvPr>
          <p:cNvSpPr txBox="1"/>
          <p:nvPr/>
        </p:nvSpPr>
        <p:spPr>
          <a:xfrm>
            <a:off x="281690" y="1627862"/>
            <a:ext cx="6868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 err="1"/>
              <a:t>mips</a:t>
            </a:r>
            <a:r>
              <a:rPr lang="zh-CN" altLang="en-US" dirty="0"/>
              <a:t>生成部分：</a:t>
            </a:r>
            <a:r>
              <a:rPr lang="zh-CN" altLang="zh-CN" dirty="0">
                <a:solidFill>
                  <a:srgbClr val="1F2328"/>
                </a:solidFill>
                <a:latin typeface="Arial" panose="020B0604020202020204" pitchFamily="34" charset="0"/>
                <a:ea typeface="-apple-system"/>
              </a:rPr>
              <a:t>libs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/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mips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/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/>
          </a:p>
          <a:p>
            <a:r>
              <a:rPr lang="en-US" altLang="zh-CN" dirty="0"/>
              <a:t>+---include</a:t>
            </a:r>
          </a:p>
          <a:p>
            <a:r>
              <a:rPr lang="en-US" altLang="zh-CN" dirty="0"/>
              <a:t>|   \---</a:t>
            </a:r>
            <a:r>
              <a:rPr lang="en-US" altLang="zh-CN" dirty="0" err="1"/>
              <a:t>mips</a:t>
            </a:r>
            <a:endParaRPr lang="en-US" altLang="zh-CN" dirty="0"/>
          </a:p>
          <a:p>
            <a:r>
              <a:rPr lang="en-US" altLang="zh-CN" dirty="0"/>
              <a:t>|           </a:t>
            </a:r>
            <a:r>
              <a:rPr lang="en-US" altLang="zh-CN" dirty="0" err="1"/>
              <a:t>mips_forward.h</a:t>
            </a:r>
            <a:r>
              <a:rPr lang="en-US" altLang="zh-CN" dirty="0"/>
              <a:t> 	//</a:t>
            </a:r>
            <a:r>
              <a:rPr lang="zh-CN" altLang="en-US" dirty="0"/>
              <a:t>前向声明</a:t>
            </a:r>
          </a:p>
          <a:p>
            <a:r>
              <a:rPr lang="en-US" altLang="zh-CN" dirty="0"/>
              <a:t>|           </a:t>
            </a:r>
            <a:r>
              <a:rPr lang="en-US" altLang="zh-CN" dirty="0" err="1"/>
              <a:t>mips_inst.h</a:t>
            </a:r>
            <a:r>
              <a:rPr lang="en-US" altLang="zh-CN" dirty="0"/>
              <a:t>		//</a:t>
            </a:r>
            <a:r>
              <a:rPr lang="en-US" altLang="zh-CN" dirty="0" err="1"/>
              <a:t>mips</a:t>
            </a:r>
            <a:r>
              <a:rPr lang="zh-CN" altLang="en-US" dirty="0"/>
              <a:t>指令和全局定义</a:t>
            </a:r>
            <a:endParaRPr lang="en-US" altLang="zh-CN" dirty="0"/>
          </a:p>
          <a:p>
            <a:r>
              <a:rPr lang="en-US" altLang="zh-CN" dirty="0"/>
              <a:t>					//</a:t>
            </a:r>
            <a:r>
              <a:rPr lang="en-US" altLang="zh-CN" dirty="0" err="1"/>
              <a:t>RCode</a:t>
            </a:r>
            <a:r>
              <a:rPr lang="en-US" altLang="zh-CN" dirty="0"/>
              <a:t>, </a:t>
            </a:r>
            <a:r>
              <a:rPr lang="en-US" altLang="zh-CN" dirty="0" err="1"/>
              <a:t>ICode</a:t>
            </a:r>
            <a:r>
              <a:rPr lang="en-US" altLang="zh-CN" dirty="0"/>
              <a:t>, </a:t>
            </a:r>
            <a:r>
              <a:rPr lang="en-US" altLang="zh-CN" dirty="0" err="1"/>
              <a:t>JCode</a:t>
            </a:r>
            <a:r>
              <a:rPr lang="zh-CN" altLang="en-US" dirty="0"/>
              <a:t>；</a:t>
            </a:r>
            <a:r>
              <a:rPr lang="en-US" altLang="zh-CN" dirty="0" err="1"/>
              <a:t>FloatData</a:t>
            </a:r>
            <a:r>
              <a:rPr lang="en-US" altLang="zh-CN" dirty="0"/>
              <a:t>, </a:t>
            </a:r>
            <a:r>
              <a:rPr lang="en-US" altLang="zh-CN" dirty="0" err="1"/>
              <a:t>WordData</a:t>
            </a:r>
            <a:endParaRPr lang="en-US" altLang="zh-CN" dirty="0"/>
          </a:p>
          <a:p>
            <a:r>
              <a:rPr lang="en-US" altLang="zh-CN" dirty="0"/>
              <a:t>|           </a:t>
            </a:r>
            <a:r>
              <a:rPr lang="en-US" altLang="zh-CN" dirty="0" err="1"/>
              <a:t>mips_manager.h</a:t>
            </a:r>
            <a:r>
              <a:rPr lang="en-US" altLang="zh-CN" dirty="0"/>
              <a:t> 	//</a:t>
            </a:r>
            <a:r>
              <a:rPr lang="zh-CN" altLang="en-US" dirty="0"/>
              <a:t>全局管理器</a:t>
            </a:r>
          </a:p>
          <a:p>
            <a:r>
              <a:rPr lang="en-US" altLang="zh-CN" dirty="0"/>
              <a:t>|           </a:t>
            </a:r>
            <a:r>
              <a:rPr lang="en-US" altLang="zh-CN" dirty="0" err="1"/>
              <a:t>mips_reg.h</a:t>
            </a:r>
            <a:r>
              <a:rPr lang="en-US" altLang="zh-CN" dirty="0"/>
              <a:t>		//</a:t>
            </a:r>
            <a:r>
              <a:rPr lang="zh-CN" altLang="en-US" dirty="0"/>
              <a:t>寄存器定义：</a:t>
            </a:r>
            <a:r>
              <a:rPr lang="en-US" altLang="zh-CN" dirty="0" err="1"/>
              <a:t>TmpReg</a:t>
            </a:r>
            <a:r>
              <a:rPr lang="en-US" altLang="zh-CN" dirty="0"/>
              <a:t>, </a:t>
            </a:r>
            <a:r>
              <a:rPr lang="en-US" altLang="zh-CN" dirty="0" err="1"/>
              <a:t>FloatReg</a:t>
            </a:r>
            <a:r>
              <a:rPr lang="en-US" altLang="zh-CN" dirty="0"/>
              <a:t>, </a:t>
            </a:r>
            <a:r>
              <a:rPr lang="en-US" altLang="zh-CN" dirty="0" err="1"/>
              <a:t>ValueReg</a:t>
            </a:r>
            <a:endParaRPr lang="en-US" altLang="zh-CN" dirty="0"/>
          </a:p>
          <a:p>
            <a:r>
              <a:rPr lang="en-US" altLang="zh-CN" dirty="0"/>
              <a:t>|           </a:t>
            </a:r>
            <a:r>
              <a:rPr lang="en-US" altLang="zh-CN" dirty="0" err="1"/>
              <a:t>translator.h</a:t>
            </a:r>
            <a:r>
              <a:rPr lang="en-US" altLang="zh-CN" dirty="0"/>
              <a:t>		//</a:t>
            </a:r>
            <a:r>
              <a:rPr lang="zh-CN" altLang="en-US" dirty="0"/>
              <a:t>代码逐句翻译逻辑</a:t>
            </a:r>
          </a:p>
          <a:p>
            <a:r>
              <a:rPr lang="en-US" altLang="zh-CN" dirty="0"/>
              <a:t>+---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|   \---</a:t>
            </a:r>
            <a:r>
              <a:rPr lang="en-US" altLang="zh-CN" dirty="0" err="1"/>
              <a:t>mips</a:t>
            </a:r>
            <a:endParaRPr lang="en-US" altLang="zh-CN" dirty="0"/>
          </a:p>
          <a:p>
            <a:r>
              <a:rPr lang="en-US" altLang="zh-CN" dirty="0"/>
              <a:t>|           mips_manager.cpp</a:t>
            </a:r>
          </a:p>
          <a:p>
            <a:r>
              <a:rPr lang="en-US" altLang="zh-CN" dirty="0"/>
              <a:t>|           mips_printer.cpp //</a:t>
            </a:r>
            <a:r>
              <a:rPr lang="zh-CN" altLang="en-US" dirty="0"/>
              <a:t>汇编代码打印</a:t>
            </a:r>
          </a:p>
          <a:p>
            <a:r>
              <a:rPr lang="en-US" altLang="zh-CN" dirty="0"/>
              <a:t>|           translator.cpp</a:t>
            </a:r>
          </a:p>
          <a:p>
            <a:r>
              <a:rPr lang="en-US" altLang="zh-CN" dirty="0"/>
              <a:t>\---tests</a:t>
            </a:r>
          </a:p>
          <a:p>
            <a:r>
              <a:rPr lang="en-US" altLang="zh-CN" dirty="0"/>
              <a:t>        test_mips.cpp		 //</a:t>
            </a:r>
            <a:r>
              <a:rPr lang="en-US" altLang="zh-CN" dirty="0" err="1"/>
              <a:t>mips</a:t>
            </a:r>
            <a:r>
              <a:rPr lang="zh-CN" altLang="en-US" dirty="0"/>
              <a:t>生成测试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8612D70-7DE8-AB22-0341-144B0B66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43"/>
            <a:ext cx="65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BECAA8-E14B-F902-4C58-E8E68E0666F1}"/>
              </a:ext>
            </a:extLst>
          </p:cNvPr>
          <p:cNvSpPr txBox="1"/>
          <p:nvPr/>
        </p:nvSpPr>
        <p:spPr>
          <a:xfrm>
            <a:off x="7278349" y="1029046"/>
            <a:ext cx="4913651" cy="508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特点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从 </a:t>
            </a:r>
            <a:r>
              <a:rPr lang="en-US" altLang="zh-CN" dirty="0"/>
              <a:t>LLVM </a:t>
            </a:r>
            <a:r>
              <a:rPr lang="zh-CN" altLang="en-US" dirty="0"/>
              <a:t>到 </a:t>
            </a:r>
            <a:r>
              <a:rPr lang="en-US" altLang="zh-CN" dirty="0" err="1"/>
              <a:t>mips</a:t>
            </a:r>
            <a:r>
              <a:rPr lang="en-US" altLang="zh-CN" dirty="0"/>
              <a:t> </a:t>
            </a:r>
            <a:r>
              <a:rPr lang="zh-CN" altLang="en-US" dirty="0"/>
              <a:t>的逐句翻译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数据类型：整数 </a:t>
            </a:r>
            <a:r>
              <a:rPr lang="en-US" altLang="zh-CN" dirty="0"/>
              <a:t>+ </a:t>
            </a:r>
            <a:r>
              <a:rPr lang="zh-CN" altLang="en-US" dirty="0"/>
              <a:t>浮点数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非栈式翻译</a:t>
            </a:r>
            <a:r>
              <a:rPr lang="en-US" altLang="zh-CN" dirty="0"/>
              <a:t>--</a:t>
            </a:r>
            <a:r>
              <a:rPr lang="zh-CN" altLang="en-US" dirty="0"/>
              <a:t>利用</a:t>
            </a:r>
            <a:r>
              <a:rPr lang="en-US" altLang="zh-CN" dirty="0" err="1"/>
              <a:t>llvm</a:t>
            </a:r>
            <a:r>
              <a:rPr lang="zh-CN" altLang="en-US" dirty="0"/>
              <a:t>虚拟寄存器翻译规范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维护寄存器池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每个非指针类型的寄存器只会使用一次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指令中的 </a:t>
            </a:r>
            <a:r>
              <a:rPr lang="en-US" altLang="zh-CN" dirty="0"/>
              <a:t>use </a:t>
            </a:r>
            <a:r>
              <a:rPr lang="zh-CN" altLang="en-US" dirty="0"/>
              <a:t>寄存器映射关系被释放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按需分配栈空间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$</a:t>
            </a:r>
            <a:r>
              <a:rPr lang="en-US" altLang="zh-CN" dirty="0" err="1"/>
              <a:t>sp</a:t>
            </a:r>
            <a:r>
              <a:rPr lang="zh-CN" altLang="en-US" dirty="0"/>
              <a:t> 与 </a:t>
            </a:r>
            <a:r>
              <a:rPr lang="en-US" altLang="zh-CN" dirty="0"/>
              <a:t>$</a:t>
            </a:r>
            <a:r>
              <a:rPr lang="en-US" altLang="zh-CN" dirty="0" err="1"/>
              <a:t>fp</a:t>
            </a:r>
            <a:r>
              <a:rPr lang="en-US" altLang="zh-CN" dirty="0"/>
              <a:t> </a:t>
            </a:r>
            <a:r>
              <a:rPr lang="zh-CN" altLang="en-US" dirty="0"/>
              <a:t>合并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没有数组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无中端优化设计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存在一定的缺陷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09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1803E-5E7D-A0DE-313D-58AD487B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828E23-17C9-EFCE-EFEF-5BE865176089}"/>
              </a:ext>
            </a:extLst>
          </p:cNvPr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2D54BB-84BC-3005-97A9-004102BE28F9}"/>
              </a:ext>
            </a:extLst>
          </p:cNvPr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71C2797-5282-DD61-8D58-4D7137BFD8C8}"/>
                </a:ext>
              </a:extLst>
            </p:cNvPr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F2E5769-1C5B-9536-DFA9-A7F20D10B913}"/>
                  </a:ext>
                </a:extLst>
              </p:cNvPr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>
                <a:extLst>
                  <a:ext uri="{FF2B5EF4-FFF2-40B4-BE49-F238E27FC236}">
                    <a16:creationId xmlns:a16="http://schemas.microsoft.com/office/drawing/2014/main" id="{D29820F8-9D8C-E79C-4EC5-93E3DD979096}"/>
                  </a:ext>
                </a:extLst>
              </p:cNvPr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83A391-80FC-27E0-1CFD-D5DE3E6E66CA}"/>
                </a:ext>
              </a:extLst>
            </p:cNvPr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231F4F6-E0E7-B7E8-6F88-F75798A0CCBD}"/>
              </a:ext>
            </a:extLst>
          </p:cNvPr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>
              <a:extLst>
                <a:ext uri="{FF2B5EF4-FFF2-40B4-BE49-F238E27FC236}">
                  <a16:creationId xmlns:a16="http://schemas.microsoft.com/office/drawing/2014/main" id="{4D430FF9-EB6B-1F04-584F-A1E7BF40B976}"/>
                </a:ext>
              </a:extLst>
            </p:cNvPr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EF64FE7-B94F-4788-D43E-3F5A9DD49727}"/>
                </a:ext>
              </a:extLst>
            </p:cNvPr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>
              <a:extLst>
                <a:ext uri="{FF2B5EF4-FFF2-40B4-BE49-F238E27FC236}">
                  <a16:creationId xmlns:a16="http://schemas.microsoft.com/office/drawing/2014/main" id="{D5E6C677-4101-A3D5-C861-B7F882AEA433}"/>
                </a:ext>
              </a:extLst>
            </p:cNvPr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0B26F7C-82A2-F948-F252-73BF6D614FF6}"/>
              </a:ext>
            </a:extLst>
          </p:cNvPr>
          <p:cNvSpPr/>
          <p:nvPr/>
        </p:nvSpPr>
        <p:spPr>
          <a:xfrm>
            <a:off x="459174" y="3463387"/>
            <a:ext cx="1487851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89B6B0-2586-6953-A464-5FE685DC8C65}"/>
              </a:ext>
            </a:extLst>
          </p:cNvPr>
          <p:cNvSpPr/>
          <p:nvPr/>
        </p:nvSpPr>
        <p:spPr>
          <a:xfrm>
            <a:off x="2662539" y="3463387"/>
            <a:ext cx="1455939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26508D-C17B-604B-FFB0-001D01F08B45}"/>
              </a:ext>
            </a:extLst>
          </p:cNvPr>
          <p:cNvSpPr/>
          <p:nvPr/>
        </p:nvSpPr>
        <p:spPr>
          <a:xfrm>
            <a:off x="4882688" y="3460132"/>
            <a:ext cx="1455939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05E29-69F1-A9E6-0BD4-7F406FEA4245}"/>
              </a:ext>
            </a:extLst>
          </p:cNvPr>
          <p:cNvSpPr/>
          <p:nvPr/>
        </p:nvSpPr>
        <p:spPr>
          <a:xfrm>
            <a:off x="7134686" y="4766642"/>
            <a:ext cx="1455939" cy="579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890CA8-DEA9-844A-D559-C5F2CB5899F7}"/>
              </a:ext>
            </a:extLst>
          </p:cNvPr>
          <p:cNvSpPr/>
          <p:nvPr/>
        </p:nvSpPr>
        <p:spPr>
          <a:xfrm>
            <a:off x="7042209" y="3507183"/>
            <a:ext cx="1640895" cy="488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中间代码容器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552446-618B-B11E-6193-E5CC2E64C0B8}"/>
              </a:ext>
            </a:extLst>
          </p:cNvPr>
          <p:cNvSpPr/>
          <p:nvPr/>
        </p:nvSpPr>
        <p:spPr>
          <a:xfrm>
            <a:off x="8947186" y="3460132"/>
            <a:ext cx="1640895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6F2DF4-27A1-D045-DD5B-598E4EEA0C80}"/>
              </a:ext>
            </a:extLst>
          </p:cNvPr>
          <p:cNvSpPr/>
          <p:nvPr/>
        </p:nvSpPr>
        <p:spPr>
          <a:xfrm>
            <a:off x="6926941" y="2284110"/>
            <a:ext cx="1871430" cy="6045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D443AE-64C7-3ECE-0589-93313AF27F0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947025" y="3754575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3">
            <a:extLst>
              <a:ext uri="{FF2B5EF4-FFF2-40B4-BE49-F238E27FC236}">
                <a16:creationId xmlns:a16="http://schemas.microsoft.com/office/drawing/2014/main" id="{41F1D6C4-47DA-EEFA-65BD-D76E112D7CAA}"/>
              </a:ext>
            </a:extLst>
          </p:cNvPr>
          <p:cNvSpPr txBox="1"/>
          <p:nvPr/>
        </p:nvSpPr>
        <p:spPr>
          <a:xfrm>
            <a:off x="1919331" y="34023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E4FD62-30D1-8AEF-1203-31C511DE67C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18478" y="3751320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A25B7B4-0021-7DE9-89FA-85F523ABA2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338627" y="3751319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AABD8B-24F7-4DE6-E968-FD87147EA0B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683104" y="3751319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60">
            <a:extLst>
              <a:ext uri="{FF2B5EF4-FFF2-40B4-BE49-F238E27FC236}">
                <a16:creationId xmlns:a16="http://schemas.microsoft.com/office/drawing/2014/main" id="{660BEF3F-3C39-4304-6B50-5754621A1C97}"/>
              </a:ext>
            </a:extLst>
          </p:cNvPr>
          <p:cNvSpPr txBox="1"/>
          <p:nvPr/>
        </p:nvSpPr>
        <p:spPr>
          <a:xfrm>
            <a:off x="4062002" y="33543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语法树</a:t>
            </a:r>
          </a:p>
        </p:txBody>
      </p:sp>
      <p:sp>
        <p:nvSpPr>
          <p:cNvPr id="25" name="文本框 61">
            <a:extLst>
              <a:ext uri="{FF2B5EF4-FFF2-40B4-BE49-F238E27FC236}">
                <a16:creationId xmlns:a16="http://schemas.microsoft.com/office/drawing/2014/main" id="{E17441CD-1A31-0E88-44BD-D42FFEE5F7E7}"/>
              </a:ext>
            </a:extLst>
          </p:cNvPr>
          <p:cNvSpPr txBox="1"/>
          <p:nvPr/>
        </p:nvSpPr>
        <p:spPr>
          <a:xfrm>
            <a:off x="6201879" y="309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中间代码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EF0AE38-7595-0B13-7D0D-D783F16C9B09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7862656" y="2888619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3ED4CA-3CBD-F75A-52AA-28382EA71112}"/>
              </a:ext>
            </a:extLst>
          </p:cNvPr>
          <p:cNvCxnSpPr>
            <a:cxnSpLocks/>
            <a:stCxn id="13" idx="0"/>
            <a:endCxn id="28" idx="2"/>
          </p:cNvCxnSpPr>
          <p:nvPr/>
        </p:nvCxnSpPr>
        <p:spPr>
          <a:xfrm flipH="1" flipV="1">
            <a:off x="7862655" y="1940117"/>
            <a:ext cx="1" cy="34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9">
            <a:extLst>
              <a:ext uri="{FF2B5EF4-FFF2-40B4-BE49-F238E27FC236}">
                <a16:creationId xmlns:a16="http://schemas.microsoft.com/office/drawing/2014/main" id="{BBABF612-B7DC-72C9-EA93-454A3217C83A}"/>
              </a:ext>
            </a:extLst>
          </p:cNvPr>
          <p:cNvSpPr txBox="1"/>
          <p:nvPr/>
        </p:nvSpPr>
        <p:spPr>
          <a:xfrm>
            <a:off x="7077825" y="1570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解释执行结果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C2F8401-5CAB-D715-768E-C9E837073383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862656" y="3995454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73">
            <a:extLst>
              <a:ext uri="{FF2B5EF4-FFF2-40B4-BE49-F238E27FC236}">
                <a16:creationId xmlns:a16="http://schemas.microsoft.com/office/drawing/2014/main" id="{11DF4394-1EBB-FF9E-4BFE-F3338CE744FE}"/>
              </a:ext>
            </a:extLst>
          </p:cNvPr>
          <p:cNvSpPr txBox="1"/>
          <p:nvPr/>
        </p:nvSpPr>
        <p:spPr>
          <a:xfrm>
            <a:off x="6426998" y="4207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中间代码优化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D2289F-1E8F-0918-8B3C-E60DF68E25D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588081" y="3751318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78">
            <a:extLst>
              <a:ext uri="{FF2B5EF4-FFF2-40B4-BE49-F238E27FC236}">
                <a16:creationId xmlns:a16="http://schemas.microsoft.com/office/drawing/2014/main" id="{84D7EEA8-D3A1-B457-5C84-F0CD87A5D651}"/>
              </a:ext>
            </a:extLst>
          </p:cNvPr>
          <p:cNvSpPr txBox="1"/>
          <p:nvPr/>
        </p:nvSpPr>
        <p:spPr>
          <a:xfrm>
            <a:off x="10624831" y="3342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目标代码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B8F2FE-7B63-9E03-46E3-1EDF8036564F}"/>
              </a:ext>
            </a:extLst>
          </p:cNvPr>
          <p:cNvSpPr/>
          <p:nvPr/>
        </p:nvSpPr>
        <p:spPr>
          <a:xfrm>
            <a:off x="4613725" y="4766642"/>
            <a:ext cx="1985551" cy="579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76B0E0-7B5B-CB4C-FFD0-1F94B4C0397C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5606501" y="4042507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84">
            <a:extLst>
              <a:ext uri="{FF2B5EF4-FFF2-40B4-BE49-F238E27FC236}">
                <a16:creationId xmlns:a16="http://schemas.microsoft.com/office/drawing/2014/main" id="{BE17B665-E817-B60B-F366-9C50CF552D09}"/>
              </a:ext>
            </a:extLst>
          </p:cNvPr>
          <p:cNvSpPr txBox="1"/>
          <p:nvPr/>
        </p:nvSpPr>
        <p:spPr>
          <a:xfrm>
            <a:off x="4476457" y="4233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符号信息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B1216D-C3D3-F9CC-4DE2-434689F49795}"/>
              </a:ext>
            </a:extLst>
          </p:cNvPr>
          <p:cNvSpPr/>
          <p:nvPr/>
        </p:nvSpPr>
        <p:spPr>
          <a:xfrm>
            <a:off x="8742869" y="4775323"/>
            <a:ext cx="1985551" cy="579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E653F6-91F2-E55B-AC00-52631A4A71B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735645" y="4051188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92">
            <a:extLst>
              <a:ext uri="{FF2B5EF4-FFF2-40B4-BE49-F238E27FC236}">
                <a16:creationId xmlns:a16="http://schemas.microsoft.com/office/drawing/2014/main" id="{B4DE2AB6-F4CA-B44E-139A-746E697485D8}"/>
              </a:ext>
            </a:extLst>
          </p:cNvPr>
          <p:cNvSpPr txBox="1"/>
          <p:nvPr/>
        </p:nvSpPr>
        <p:spPr>
          <a:xfrm>
            <a:off x="8600267" y="4228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存储信息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45AF78-05CB-669D-D8D7-623F8D9D514B}"/>
              </a:ext>
            </a:extLst>
          </p:cNvPr>
          <p:cNvCxnSpPr>
            <a:cxnSpLocks/>
          </p:cNvCxnSpPr>
          <p:nvPr/>
        </p:nvCxnSpPr>
        <p:spPr>
          <a:xfrm>
            <a:off x="653228" y="5720779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98">
            <a:extLst>
              <a:ext uri="{FF2B5EF4-FFF2-40B4-BE49-F238E27FC236}">
                <a16:creationId xmlns:a16="http://schemas.microsoft.com/office/drawing/2014/main" id="{7712B23D-7DF6-0D42-7722-C3BF63DFA425}"/>
              </a:ext>
            </a:extLst>
          </p:cNvPr>
          <p:cNvSpPr txBox="1"/>
          <p:nvPr/>
        </p:nvSpPr>
        <p:spPr>
          <a:xfrm>
            <a:off x="1733085" y="58101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 </a:t>
            </a:r>
            <a:r>
              <a:rPr lang="en-US" altLang="zh-CN" dirty="0"/>
              <a:t>Front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78CD5F-766D-0973-0BC7-5F20912B44D8}"/>
              </a:ext>
            </a:extLst>
          </p:cNvPr>
          <p:cNvCxnSpPr>
            <a:cxnSpLocks/>
          </p:cNvCxnSpPr>
          <p:nvPr/>
        </p:nvCxnSpPr>
        <p:spPr>
          <a:xfrm>
            <a:off x="4894889" y="5720779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00">
            <a:extLst>
              <a:ext uri="{FF2B5EF4-FFF2-40B4-BE49-F238E27FC236}">
                <a16:creationId xmlns:a16="http://schemas.microsoft.com/office/drawing/2014/main" id="{A7EA212C-8ED5-7573-8750-F609495D6D61}"/>
              </a:ext>
            </a:extLst>
          </p:cNvPr>
          <p:cNvSpPr txBox="1"/>
          <p:nvPr/>
        </p:nvSpPr>
        <p:spPr>
          <a:xfrm>
            <a:off x="5904214" y="58101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中端 </a:t>
            </a:r>
            <a:r>
              <a:rPr lang="en-US" altLang="zh-CN" dirty="0"/>
              <a:t>Middle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0BEA5E6-39ED-5048-4334-140B61BB660D}"/>
              </a:ext>
            </a:extLst>
          </p:cNvPr>
          <p:cNvCxnSpPr>
            <a:cxnSpLocks/>
          </p:cNvCxnSpPr>
          <p:nvPr/>
        </p:nvCxnSpPr>
        <p:spPr>
          <a:xfrm>
            <a:off x="8798371" y="5744563"/>
            <a:ext cx="22078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102">
            <a:extLst>
              <a:ext uri="{FF2B5EF4-FFF2-40B4-BE49-F238E27FC236}">
                <a16:creationId xmlns:a16="http://schemas.microsoft.com/office/drawing/2014/main" id="{126E391E-882D-C3D7-5F48-7A06877C1843}"/>
              </a:ext>
            </a:extLst>
          </p:cNvPr>
          <p:cNvSpPr txBox="1"/>
          <p:nvPr/>
        </p:nvSpPr>
        <p:spPr>
          <a:xfrm>
            <a:off x="9364669" y="58101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后端 </a:t>
            </a:r>
            <a:r>
              <a:rPr lang="en-US" altLang="zh-CN" dirty="0"/>
              <a:t>Back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CCF0D70-DAD7-FA62-3242-8855AF75C10F}"/>
              </a:ext>
            </a:extLst>
          </p:cNvPr>
          <p:cNvSpPr/>
          <p:nvPr/>
        </p:nvSpPr>
        <p:spPr>
          <a:xfrm>
            <a:off x="8947185" y="527676"/>
            <a:ext cx="1640895" cy="9589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8F8AED-6527-FE95-9D6F-64D08ABB942D}"/>
              </a:ext>
            </a:extLst>
          </p:cNvPr>
          <p:cNvSpPr/>
          <p:nvPr/>
        </p:nvSpPr>
        <p:spPr>
          <a:xfrm>
            <a:off x="7041044" y="509299"/>
            <a:ext cx="1640895" cy="958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四元式</a:t>
            </a:r>
            <a:r>
              <a:rPr lang="en-US" altLang="zh-CN" dirty="0"/>
              <a:t> / </a:t>
            </a:r>
            <a:r>
              <a:rPr lang="en-US" altLang="zh-CN" dirty="0" err="1"/>
              <a:t>pcode</a:t>
            </a:r>
            <a:r>
              <a:rPr lang="en-US" altLang="zh-CN" dirty="0"/>
              <a:t> / </a:t>
            </a:r>
            <a:r>
              <a:rPr lang="en-US" altLang="zh-CN" dirty="0" err="1"/>
              <a:t>llvm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F4D4C21-716C-5999-E4B9-2EFD10370A74}"/>
              </a:ext>
            </a:extLst>
          </p:cNvPr>
          <p:cNvSpPr/>
          <p:nvPr/>
        </p:nvSpPr>
        <p:spPr>
          <a:xfrm>
            <a:off x="4766910" y="534763"/>
            <a:ext cx="1640895" cy="958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</a:t>
            </a:r>
            <a:endParaRPr lang="en-US" altLang="zh-CN" dirty="0"/>
          </a:p>
          <a:p>
            <a:pPr algn="ctr"/>
            <a:r>
              <a:rPr lang="zh-CN" altLang="en-US" dirty="0"/>
              <a:t>语法树</a:t>
            </a:r>
          </a:p>
        </p:txBody>
      </p:sp>
    </p:spTree>
    <p:extLst>
      <p:ext uri="{BB962C8B-B14F-4D97-AF65-F5344CB8AC3E}">
        <p14:creationId xmlns:p14="http://schemas.microsoft.com/office/powerpoint/2010/main" val="1417786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全 局 变 量 &#10;栈 (stack) ？ &#10;局 部 、 临 &#10;程 序 指 令 &#10;内 存 分 配 图 &#10;0 &#10;数 据 段 （ .data) &#10;代 码 段 （ .text) ">
            <a:extLst>
              <a:ext uri="{FF2B5EF4-FFF2-40B4-BE49-F238E27FC236}">
                <a16:creationId xmlns:a16="http://schemas.microsoft.com/office/drawing/2014/main" id="{BB90B2C6-8EA5-6E8A-7AC8-FDD3E1399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/>
          <a:stretch/>
        </p:blipFill>
        <p:spPr bwMode="auto">
          <a:xfrm>
            <a:off x="356641" y="1580901"/>
            <a:ext cx="6258792" cy="4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16B5C8-3B86-3C0D-8B9C-470E278574AF}"/>
              </a:ext>
            </a:extLst>
          </p:cNvPr>
          <p:cNvSpPr txBox="1"/>
          <p:nvPr/>
        </p:nvSpPr>
        <p:spPr>
          <a:xfrm>
            <a:off x="6883888" y="698720"/>
            <a:ext cx="4531399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("Hello World");</a:t>
            </a:r>
          </a:p>
          <a:p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5C72690-E64A-76F2-5E92-21C835718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888" y="2215583"/>
            <a:ext cx="514724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.data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str: .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asciiz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"Hello World"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.text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la  $a0, str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li  $v0, 4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$a0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寄存器指向的字符串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li  $v0,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#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程序结束运行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6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3E5066E7-E9DF-B694-9D1C-8F54AF9EB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17564"/>
              </p:ext>
            </p:extLst>
          </p:nvPr>
        </p:nvGraphicFramePr>
        <p:xfrm>
          <a:off x="356641" y="1452020"/>
          <a:ext cx="6064824" cy="4886960"/>
        </p:xfrm>
        <a:graphic>
          <a:graphicData uri="http://schemas.openxmlformats.org/drawingml/2006/table">
            <a:tbl>
              <a:tblPr/>
              <a:tblGrid>
                <a:gridCol w="1296786">
                  <a:extLst>
                    <a:ext uri="{9D8B030D-6E8A-4147-A177-3AD203B41FA5}">
                      <a16:colId xmlns:a16="http://schemas.microsoft.com/office/drawing/2014/main" val="2076353005"/>
                    </a:ext>
                  </a:extLst>
                </a:gridCol>
                <a:gridCol w="1269452">
                  <a:extLst>
                    <a:ext uri="{9D8B030D-6E8A-4147-A177-3AD203B41FA5}">
                      <a16:colId xmlns:a16="http://schemas.microsoft.com/office/drawing/2014/main" val="1855654661"/>
                    </a:ext>
                  </a:extLst>
                </a:gridCol>
                <a:gridCol w="3498586">
                  <a:extLst>
                    <a:ext uri="{9D8B030D-6E8A-4147-A177-3AD203B41FA5}">
                      <a16:colId xmlns:a16="http://schemas.microsoft.com/office/drawing/2014/main" val="2826542674"/>
                    </a:ext>
                  </a:extLst>
                </a:gridCol>
              </a:tblGrid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register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name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usage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193388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$zero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ea typeface="Microsoft YaHei" panose="020B0503020204020204" pitchFamily="34" charset="-122"/>
                        </a:rPr>
                        <a:t>常量</a:t>
                      </a:r>
                      <a:r>
                        <a:rPr lang="en-US" sz="1800" dirty="0">
                          <a:effectLst/>
                          <a:ea typeface="Calibri" panose="020F0502020204030204" pitchFamily="34" charset="0"/>
                        </a:rPr>
                        <a:t>0</a:t>
                      </a:r>
                      <a:endParaRPr lang="zh-CN" sz="18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06581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保留给汇编器使用的临时变量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084032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$2 - $3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$v0 - $v1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函数调用返回值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value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225134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$4 - $7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</a:rPr>
                        <a:t>$a0 - $a3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函数调用参数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arguments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846636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$8 - $15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</a:rPr>
                        <a:t>$t0 - $t7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临时变量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temp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604749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$16 - $23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</a:rPr>
                        <a:t>$s0 - $s7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需要保存的变量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save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925362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$24 - $25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</a:rPr>
                        <a:t>$t8 - $t9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临时变量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temp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374725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$26 -$27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$k0 - $k1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留给操作系统使用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keep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3192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$28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$gp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全局指针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800">
                          <a:effectLst/>
                          <a:ea typeface="Microsoft YaHei" panose="020B0503020204020204" pitchFamily="34" charset="-122"/>
                        </a:rPr>
                        <a:t>global pointer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647569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$29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$sp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堆栈指针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 stack pointer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86891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$30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fp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ea typeface="Microsoft YaHei" panose="020B0503020204020204" pitchFamily="34" charset="-122"/>
                        </a:rPr>
                        <a:t>帧指针</a:t>
                      </a:r>
                      <a:r>
                        <a:rPr lang="en-US" sz="1800">
                          <a:effectLst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frame pointer</a:t>
                      </a:r>
                      <a:endParaRPr lang="zh-CN" sz="18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164289"/>
                  </a:ext>
                </a:extLst>
              </a:tr>
              <a:tr h="35494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$31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chemeClr val="accent1"/>
                          </a:solidFill>
                          <a:effectLst/>
                          <a:ea typeface="Calibri" panose="020F0502020204030204" pitchFamily="34" charset="0"/>
                        </a:rPr>
                        <a:t>ra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ea typeface="Microsoft YaHei" panose="020B0503020204020204" pitchFamily="34" charset="-122"/>
                        </a:rPr>
                        <a:t>返回地址</a:t>
                      </a:r>
                      <a:r>
                        <a:rPr lang="en-US" sz="1800" dirty="0">
                          <a:effectLst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800" dirty="0">
                          <a:effectLst/>
                          <a:ea typeface="Calibri" panose="020F0502020204030204" pitchFamily="34" charset="0"/>
                        </a:rPr>
                        <a:t>returned address</a:t>
                      </a:r>
                      <a:endParaRPr lang="zh-CN" sz="18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223972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74EC319B-4C8D-2783-DF7F-EB5139D6DFDE}"/>
              </a:ext>
            </a:extLst>
          </p:cNvPr>
          <p:cNvSpPr txBox="1"/>
          <p:nvPr/>
        </p:nvSpPr>
        <p:spPr>
          <a:xfrm>
            <a:off x="497248" y="826395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寄存器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D779795-8649-5A8A-2218-6353FB5D93D8}"/>
              </a:ext>
            </a:extLst>
          </p:cNvPr>
          <p:cNvSpPr txBox="1"/>
          <p:nvPr/>
        </p:nvSpPr>
        <p:spPr>
          <a:xfrm>
            <a:off x="6876009" y="3733162"/>
            <a:ext cx="4857750" cy="2081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特殊寄存器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PC</a:t>
            </a:r>
            <a:r>
              <a:rPr lang="en-US" altLang="zh-CN" dirty="0"/>
              <a:t> </a:t>
            </a:r>
            <a:r>
              <a:rPr lang="zh-CN" altLang="en-US" dirty="0"/>
              <a:t>：存放正在执行的指令的内存地址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不能用常规的指令进行取值和赋值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HI</a:t>
            </a:r>
            <a:r>
              <a:rPr lang="zh-CN" altLang="en-US" dirty="0"/>
              <a:t>：存放乘法结果的高</a:t>
            </a:r>
            <a:r>
              <a:rPr lang="en-US" altLang="zh-CN" dirty="0"/>
              <a:t>32</a:t>
            </a:r>
            <a:r>
              <a:rPr lang="zh-CN" altLang="en-US" dirty="0"/>
              <a:t>位，存放除法的余数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LO</a:t>
            </a:r>
            <a:r>
              <a:rPr lang="zh-CN" altLang="en-US" dirty="0"/>
              <a:t>：存放乘法结果的低</a:t>
            </a:r>
            <a:r>
              <a:rPr lang="en-US" altLang="zh-CN" dirty="0"/>
              <a:t>32</a:t>
            </a:r>
            <a:r>
              <a:rPr lang="zh-CN" altLang="en-US" dirty="0"/>
              <a:t>位，存放除法的熵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CE699D-9BEF-5637-E4CC-9D93CB36B054}"/>
              </a:ext>
            </a:extLst>
          </p:cNvPr>
          <p:cNvGrpSpPr/>
          <p:nvPr/>
        </p:nvGrpSpPr>
        <p:grpSpPr>
          <a:xfrm>
            <a:off x="356641" y="742913"/>
            <a:ext cx="8617712" cy="5590120"/>
            <a:chOff x="450088" y="864262"/>
            <a:chExt cx="8617712" cy="559012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A5EB8209-31BC-FD47-0515-338E67655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88" y="864262"/>
              <a:ext cx="8617712" cy="559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zh-CN" sz="2400" b="1" dirty="0"/>
                <a:t>指令格式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/>
                <a:t>R</a:t>
              </a:r>
              <a:r>
                <a:rPr lang="zh-CN" altLang="en-US" b="1" dirty="0"/>
                <a:t>型指令</a:t>
              </a:r>
              <a:r>
                <a:rPr lang="zh-CN" altLang="en-US" dirty="0"/>
                <a:t>：一般用于运算指令（</a:t>
              </a:r>
              <a:r>
                <a:rPr lang="en-US" altLang="zh-CN" dirty="0"/>
                <a:t>add, sub, </a:t>
              </a:r>
              <a:r>
                <a:rPr lang="en-US" altLang="zh-CN" dirty="0" err="1"/>
                <a:t>sll</a:t>
              </a:r>
              <a:r>
                <a:rPr lang="zh-CN" altLang="en-US" dirty="0"/>
                <a:t>）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 </a:t>
              </a:r>
              <a:endParaRPr lang="en-US" altLang="zh-CN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/>
                <a:t>I</a:t>
              </a:r>
              <a:r>
                <a:rPr lang="zh-CN" altLang="en-US" b="1" dirty="0"/>
                <a:t>型指令</a:t>
              </a:r>
              <a:r>
                <a:rPr lang="zh-CN" altLang="en-US" dirty="0"/>
                <a:t>：运算（</a:t>
              </a:r>
              <a:r>
                <a:rPr lang="en-US" altLang="zh-CN" dirty="0" err="1"/>
                <a:t>addi</a:t>
              </a:r>
              <a:r>
                <a:rPr lang="en-US" altLang="zh-CN" dirty="0"/>
                <a:t>, </a:t>
              </a:r>
              <a:r>
                <a:rPr lang="en-US" altLang="zh-CN" dirty="0" err="1"/>
                <a:t>subi</a:t>
              </a:r>
              <a:r>
                <a:rPr lang="en-US" altLang="zh-CN" dirty="0"/>
                <a:t>, </a:t>
              </a:r>
              <a:r>
                <a:rPr lang="en-US" altLang="zh-CN" dirty="0" err="1"/>
                <a:t>ori</a:t>
              </a:r>
              <a:r>
                <a:rPr lang="zh-CN" altLang="en-US" dirty="0"/>
                <a:t>）、地址偏移（</a:t>
              </a:r>
              <a:r>
                <a:rPr lang="en-US" altLang="zh-CN" dirty="0" err="1"/>
                <a:t>beq</a:t>
              </a:r>
              <a:r>
                <a:rPr lang="en-US" altLang="zh-CN" dirty="0"/>
                <a:t>, </a:t>
              </a:r>
              <a:r>
                <a:rPr lang="en-US" altLang="zh-CN" dirty="0" err="1"/>
                <a:t>bgtz</a:t>
              </a:r>
              <a:r>
                <a:rPr lang="zh-CN" altLang="en-US" dirty="0"/>
                <a:t>）、存取（</a:t>
              </a:r>
              <a:r>
                <a:rPr lang="en-US" altLang="zh-CN" dirty="0" err="1"/>
                <a:t>sw</a:t>
              </a:r>
              <a:r>
                <a:rPr lang="en-US" altLang="zh-CN" dirty="0"/>
                <a:t>, </a:t>
              </a:r>
              <a:r>
                <a:rPr lang="en-US" altLang="zh-CN" dirty="0" err="1"/>
                <a:t>lw</a:t>
              </a:r>
              <a:r>
                <a:rPr lang="zh-CN" altLang="en-US" dirty="0"/>
                <a:t>）等          </a:t>
              </a:r>
              <a:endParaRPr lang="en-US" altLang="zh-CN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 </a:t>
              </a:r>
              <a:endParaRPr lang="en-US" altLang="zh-CN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/>
                <a:t>J</a:t>
              </a:r>
              <a:r>
                <a:rPr lang="zh-CN" altLang="en-US" b="1" dirty="0"/>
                <a:t>型指令</a:t>
              </a:r>
              <a:r>
                <a:rPr lang="zh-CN" altLang="en-US" dirty="0"/>
                <a:t>：跳转到地址（</a:t>
              </a:r>
              <a:r>
                <a:rPr lang="en-US" altLang="zh-CN" dirty="0"/>
                <a:t>j, </a:t>
              </a:r>
              <a:r>
                <a:rPr lang="en-US" altLang="zh-CN" dirty="0" err="1"/>
                <a:t>jal</a:t>
              </a:r>
              <a:r>
                <a:rPr lang="zh-CN" altLang="en-US" dirty="0"/>
                <a:t>）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/>
                <a:t>       </a:t>
              </a:r>
              <a:endParaRPr lang="en-US" altLang="zh-CN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CN" altLang="en-US" dirty="0"/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b="1" dirty="0"/>
                <a:t>其他</a:t>
              </a:r>
              <a:r>
                <a:rPr lang="zh-CN" altLang="en-US" dirty="0"/>
                <a:t>（按格式识别类型）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zh-CN" altLang="en-US" dirty="0"/>
                <a:t>没有操作数（</a:t>
              </a:r>
              <a:r>
                <a:rPr lang="en-US" altLang="zh-CN" dirty="0" err="1"/>
                <a:t>eret</a:t>
              </a:r>
              <a:r>
                <a:rPr lang="en-US" altLang="zh-CN" dirty="0"/>
                <a:t>, </a:t>
              </a:r>
              <a:r>
                <a:rPr lang="en-US" altLang="zh-CN" dirty="0" err="1"/>
                <a:t>syscall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pPr marL="285750" marR="0" lvl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zh-CN" altLang="en-US" dirty="0"/>
                <a:t>某些字段固定为某个值（</a:t>
              </a:r>
              <a:r>
                <a:rPr lang="en-US" altLang="zh-CN" dirty="0" err="1"/>
                <a:t>jalr</a:t>
              </a:r>
              <a:r>
                <a:rPr lang="zh-CN" altLang="en-US" dirty="0"/>
                <a:t>）</a:t>
              </a:r>
            </a:p>
          </p:txBody>
        </p:sp>
        <p:pic>
          <p:nvPicPr>
            <p:cNvPr id="3075" name="Picture 3" descr="off.et ">
              <a:extLst>
                <a:ext uri="{FF2B5EF4-FFF2-40B4-BE49-F238E27FC236}">
                  <a16:creationId xmlns:a16="http://schemas.microsoft.com/office/drawing/2014/main" id="{E045D8D6-7CF3-6886-09E6-BC2BAFE06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0" y="3170004"/>
              <a:ext cx="3819525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BD3BC71-EAAE-D12B-BF90-88108C9B6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0" y="4386214"/>
              <a:ext cx="1619250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A5A38C-4248-A05F-5C52-050394720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0" y="1934218"/>
              <a:ext cx="36004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0558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47000BC-2E4E-0F75-18B1-74DB7AD0E544}"/>
              </a:ext>
            </a:extLst>
          </p:cNvPr>
          <p:cNvSpPr txBox="1"/>
          <p:nvPr/>
        </p:nvSpPr>
        <p:spPr>
          <a:xfrm>
            <a:off x="886715" y="1305877"/>
            <a:ext cx="371221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a=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 c;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x+y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x * 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b=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printf(“a+b=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”,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 b));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7DD0EAE9-C07D-F9D9-EDAB-D24F80A9A03E}"/>
              </a:ext>
            </a:extLst>
          </p:cNvPr>
          <p:cNvSpPr txBox="1"/>
          <p:nvPr/>
        </p:nvSpPr>
        <p:spPr>
          <a:xfrm>
            <a:off x="5074815" y="1402389"/>
            <a:ext cx="7799705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.data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a: .word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c: .word 0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format_str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asciiz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a+b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="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.text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add: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add $v0, $a0, $a1    # 将参数相加，结果存储在$v0中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$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#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返回主调函数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getDouble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sll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$v0, $a0, 1      # 将参数左移一位（相当于乘以2），结果存储在$v0中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$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#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返回主调函数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08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47000BC-2E4E-0F75-18B1-74DB7AD0E544}"/>
              </a:ext>
            </a:extLst>
          </p:cNvPr>
          <p:cNvSpPr txBox="1"/>
          <p:nvPr/>
        </p:nvSpPr>
        <p:spPr>
          <a:xfrm>
            <a:off x="886719" y="1305877"/>
            <a:ext cx="371221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a=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 c;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x+y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x * 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b=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printf(“a+b=</a:t>
            </a:r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”,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 b));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00"/>
                </a:solidFill>
                <a:effectLst/>
                <a:latin typeface="Consolas" panose="020B0609020204030204" pitchFamily="49" charset="0"/>
              </a:rPr>
              <a:t>getDouble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76BD7237-F3C8-42DD-4356-CDBDC14BBB06}"/>
              </a:ext>
            </a:extLst>
          </p:cNvPr>
          <p:cNvSpPr txBox="1"/>
          <p:nvPr/>
        </p:nvSpPr>
        <p:spPr>
          <a:xfrm>
            <a:off x="5126311" y="905826"/>
            <a:ext cx="7799705" cy="50463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.main: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lw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$t0, a            # 将变量a加载到寄存器$t0中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li $t1, 2            # 将立即数2加载到寄存器$t1中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move $a0, $t0        # 将$a0设置为变量a的值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move $a1, $t1        # 将$a1设置为变量b的值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add              # 调用add函数，返回值存储在$v0中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move $t2, $v0        # 将add函数的返回值存储到寄存器$t2中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la $a0,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format_str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# 将格式字符串的地址加载到$a0中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li $v0, 4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syscall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move $a0, $t2        # 将add函数的返回值加载到$a0中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li $v0, 1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syscall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move $a0, $t0        # 将$a0设置为变量a的值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move $a1, $t1        # 将$a1设置为变量b的值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jal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getDouble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# 调用getDouble函数，返回值存储在$v0中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li $v0, 10           # 加载系统调用代码10（退出程序）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syscall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47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324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MIPS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F4DD251-B7D9-B74F-A84B-7A25E913FDEF}"/>
              </a:ext>
            </a:extLst>
          </p:cNvPr>
          <p:cNvSpPr/>
          <p:nvPr/>
        </p:nvSpPr>
        <p:spPr>
          <a:xfrm>
            <a:off x="459174" y="3463387"/>
            <a:ext cx="1487851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4DD1DA-EB20-97FE-68D2-DFA6AA80A01B}"/>
              </a:ext>
            </a:extLst>
          </p:cNvPr>
          <p:cNvSpPr/>
          <p:nvPr/>
        </p:nvSpPr>
        <p:spPr>
          <a:xfrm>
            <a:off x="2662539" y="3463387"/>
            <a:ext cx="1455939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894832-E334-86D3-AA9D-274EA9890805}"/>
              </a:ext>
            </a:extLst>
          </p:cNvPr>
          <p:cNvSpPr/>
          <p:nvPr/>
        </p:nvSpPr>
        <p:spPr>
          <a:xfrm>
            <a:off x="4882688" y="3460132"/>
            <a:ext cx="1455939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368510-4255-FCB3-E5BD-7D8465DB7219}"/>
              </a:ext>
            </a:extLst>
          </p:cNvPr>
          <p:cNvSpPr/>
          <p:nvPr/>
        </p:nvSpPr>
        <p:spPr>
          <a:xfrm>
            <a:off x="7134686" y="4766642"/>
            <a:ext cx="1455939" cy="579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F491F7-69F5-79DE-2176-3AD53BA865CD}"/>
              </a:ext>
            </a:extLst>
          </p:cNvPr>
          <p:cNvSpPr/>
          <p:nvPr/>
        </p:nvSpPr>
        <p:spPr>
          <a:xfrm>
            <a:off x="7042209" y="3507183"/>
            <a:ext cx="1640895" cy="488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中间代码容器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1CA484-B9D0-B94B-CA27-98B76EE2BEE7}"/>
              </a:ext>
            </a:extLst>
          </p:cNvPr>
          <p:cNvSpPr/>
          <p:nvPr/>
        </p:nvSpPr>
        <p:spPr>
          <a:xfrm>
            <a:off x="8947186" y="3460132"/>
            <a:ext cx="1640895" cy="5823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FF0681-E7CE-3998-FE3E-FF8D043AFCC9}"/>
              </a:ext>
            </a:extLst>
          </p:cNvPr>
          <p:cNvSpPr/>
          <p:nvPr/>
        </p:nvSpPr>
        <p:spPr>
          <a:xfrm>
            <a:off x="6926941" y="2284110"/>
            <a:ext cx="1871430" cy="6045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930D96-5506-AD66-25CC-D233AF618F8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947025" y="3754575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3">
            <a:extLst>
              <a:ext uri="{FF2B5EF4-FFF2-40B4-BE49-F238E27FC236}">
                <a16:creationId xmlns:a16="http://schemas.microsoft.com/office/drawing/2014/main" id="{16AFCE07-BA9E-935F-B6F8-4B3725DD438F}"/>
              </a:ext>
            </a:extLst>
          </p:cNvPr>
          <p:cNvSpPr txBox="1"/>
          <p:nvPr/>
        </p:nvSpPr>
        <p:spPr>
          <a:xfrm>
            <a:off x="1919331" y="34023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CC4CB7-3A1B-69E6-430E-6198436C8F0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18478" y="3751320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55429B3-58F2-AC47-23CB-51C940B12DA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338627" y="3751319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954AB95-1FC4-A13B-03B7-4E13B00AD5F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683104" y="3751319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60">
            <a:extLst>
              <a:ext uri="{FF2B5EF4-FFF2-40B4-BE49-F238E27FC236}">
                <a16:creationId xmlns:a16="http://schemas.microsoft.com/office/drawing/2014/main" id="{E9EBBEFD-B653-BDC9-C661-D9456F9A6816}"/>
              </a:ext>
            </a:extLst>
          </p:cNvPr>
          <p:cNvSpPr txBox="1"/>
          <p:nvPr/>
        </p:nvSpPr>
        <p:spPr>
          <a:xfrm>
            <a:off x="4062002" y="33543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语法树</a:t>
            </a:r>
          </a:p>
        </p:txBody>
      </p:sp>
      <p:sp>
        <p:nvSpPr>
          <p:cNvPr id="25" name="文本框 61">
            <a:extLst>
              <a:ext uri="{FF2B5EF4-FFF2-40B4-BE49-F238E27FC236}">
                <a16:creationId xmlns:a16="http://schemas.microsoft.com/office/drawing/2014/main" id="{18C56AB8-5BAA-D2B3-5FD4-F7AEA192A396}"/>
              </a:ext>
            </a:extLst>
          </p:cNvPr>
          <p:cNvSpPr txBox="1"/>
          <p:nvPr/>
        </p:nvSpPr>
        <p:spPr>
          <a:xfrm>
            <a:off x="6201879" y="3090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中间代码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2A275-63C7-9D1D-B0C5-AB4628FAF5F5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7862656" y="2888619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34354E6-7D4F-7994-B451-20073301EE64}"/>
              </a:ext>
            </a:extLst>
          </p:cNvPr>
          <p:cNvCxnSpPr>
            <a:cxnSpLocks/>
            <a:stCxn id="13" idx="0"/>
            <a:endCxn id="28" idx="2"/>
          </p:cNvCxnSpPr>
          <p:nvPr/>
        </p:nvCxnSpPr>
        <p:spPr>
          <a:xfrm flipH="1" flipV="1">
            <a:off x="7862655" y="1940117"/>
            <a:ext cx="1" cy="34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9">
            <a:extLst>
              <a:ext uri="{FF2B5EF4-FFF2-40B4-BE49-F238E27FC236}">
                <a16:creationId xmlns:a16="http://schemas.microsoft.com/office/drawing/2014/main" id="{F264D6E2-82D1-704C-661F-73AEB813A874}"/>
              </a:ext>
            </a:extLst>
          </p:cNvPr>
          <p:cNvSpPr txBox="1"/>
          <p:nvPr/>
        </p:nvSpPr>
        <p:spPr>
          <a:xfrm>
            <a:off x="7077825" y="15707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解释执行结果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89BEAB8-F8A7-5929-CD99-F70F58D821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862656" y="3995454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73">
            <a:extLst>
              <a:ext uri="{FF2B5EF4-FFF2-40B4-BE49-F238E27FC236}">
                <a16:creationId xmlns:a16="http://schemas.microsoft.com/office/drawing/2014/main" id="{4F3FB119-05ED-92C4-49D5-802CEBA52481}"/>
              </a:ext>
            </a:extLst>
          </p:cNvPr>
          <p:cNvSpPr txBox="1"/>
          <p:nvPr/>
        </p:nvSpPr>
        <p:spPr>
          <a:xfrm>
            <a:off x="6426998" y="42073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中间代码优化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4C2E16A-6DEE-41EE-FC18-43DB754E666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588081" y="3751318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78">
            <a:extLst>
              <a:ext uri="{FF2B5EF4-FFF2-40B4-BE49-F238E27FC236}">
                <a16:creationId xmlns:a16="http://schemas.microsoft.com/office/drawing/2014/main" id="{14429ED3-511C-ADEC-CAC7-03D1C3FF1C60}"/>
              </a:ext>
            </a:extLst>
          </p:cNvPr>
          <p:cNvSpPr txBox="1"/>
          <p:nvPr/>
        </p:nvSpPr>
        <p:spPr>
          <a:xfrm>
            <a:off x="10624831" y="3342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目标代码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38B371-4645-1685-9A95-E0770E01A35B}"/>
              </a:ext>
            </a:extLst>
          </p:cNvPr>
          <p:cNvSpPr/>
          <p:nvPr/>
        </p:nvSpPr>
        <p:spPr>
          <a:xfrm>
            <a:off x="4613725" y="4766642"/>
            <a:ext cx="1985551" cy="579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1F93E71-A3AB-5D0C-5EAF-A1527813ED4E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5606501" y="4042507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84">
            <a:extLst>
              <a:ext uri="{FF2B5EF4-FFF2-40B4-BE49-F238E27FC236}">
                <a16:creationId xmlns:a16="http://schemas.microsoft.com/office/drawing/2014/main" id="{A7D3AB52-4BFB-F2BC-FC99-096B9580ABE3}"/>
              </a:ext>
            </a:extLst>
          </p:cNvPr>
          <p:cNvSpPr txBox="1"/>
          <p:nvPr/>
        </p:nvSpPr>
        <p:spPr>
          <a:xfrm>
            <a:off x="4476457" y="4233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符号信息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8442BF-1977-0B0F-26F8-C598336EE90A}"/>
              </a:ext>
            </a:extLst>
          </p:cNvPr>
          <p:cNvSpPr/>
          <p:nvPr/>
        </p:nvSpPr>
        <p:spPr>
          <a:xfrm>
            <a:off x="8742869" y="4775323"/>
            <a:ext cx="1985551" cy="579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9A2B4AC-031A-0611-F4C2-B7B37096B0FC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735645" y="4051188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92">
            <a:extLst>
              <a:ext uri="{FF2B5EF4-FFF2-40B4-BE49-F238E27FC236}">
                <a16:creationId xmlns:a16="http://schemas.microsoft.com/office/drawing/2014/main" id="{9FB417A6-639C-E287-7E08-901C91F838E6}"/>
              </a:ext>
            </a:extLst>
          </p:cNvPr>
          <p:cNvSpPr txBox="1"/>
          <p:nvPr/>
        </p:nvSpPr>
        <p:spPr>
          <a:xfrm>
            <a:off x="8600267" y="42285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存储信息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7D1FF36-778D-86CD-5C45-40457385CE9B}"/>
              </a:ext>
            </a:extLst>
          </p:cNvPr>
          <p:cNvCxnSpPr>
            <a:cxnSpLocks/>
          </p:cNvCxnSpPr>
          <p:nvPr/>
        </p:nvCxnSpPr>
        <p:spPr>
          <a:xfrm>
            <a:off x="653228" y="5720779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98">
            <a:extLst>
              <a:ext uri="{FF2B5EF4-FFF2-40B4-BE49-F238E27FC236}">
                <a16:creationId xmlns:a16="http://schemas.microsoft.com/office/drawing/2014/main" id="{A6EAE2CF-0ABA-F091-FF43-3E60E151EE20}"/>
              </a:ext>
            </a:extLst>
          </p:cNvPr>
          <p:cNvSpPr txBox="1"/>
          <p:nvPr/>
        </p:nvSpPr>
        <p:spPr>
          <a:xfrm>
            <a:off x="1733085" y="58101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 </a:t>
            </a:r>
            <a:r>
              <a:rPr lang="en-US" altLang="zh-CN" dirty="0"/>
              <a:t>Front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79BA5C2-DB5D-FAC2-6EB7-5B43FD51A915}"/>
              </a:ext>
            </a:extLst>
          </p:cNvPr>
          <p:cNvCxnSpPr>
            <a:cxnSpLocks/>
          </p:cNvCxnSpPr>
          <p:nvPr/>
        </p:nvCxnSpPr>
        <p:spPr>
          <a:xfrm>
            <a:off x="4894889" y="5720779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00">
            <a:extLst>
              <a:ext uri="{FF2B5EF4-FFF2-40B4-BE49-F238E27FC236}">
                <a16:creationId xmlns:a16="http://schemas.microsoft.com/office/drawing/2014/main" id="{DA2DE617-10F3-9D76-83FC-BF2CF41D66F9}"/>
              </a:ext>
            </a:extLst>
          </p:cNvPr>
          <p:cNvSpPr txBox="1"/>
          <p:nvPr/>
        </p:nvSpPr>
        <p:spPr>
          <a:xfrm>
            <a:off x="5904214" y="58101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中端 </a:t>
            </a:r>
            <a:r>
              <a:rPr lang="en-US" altLang="zh-CN" dirty="0"/>
              <a:t>Middle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F6C554B-D988-D4D5-EB13-669180BA31BD}"/>
              </a:ext>
            </a:extLst>
          </p:cNvPr>
          <p:cNvCxnSpPr>
            <a:cxnSpLocks/>
          </p:cNvCxnSpPr>
          <p:nvPr/>
        </p:nvCxnSpPr>
        <p:spPr>
          <a:xfrm>
            <a:off x="8798371" y="5744563"/>
            <a:ext cx="22078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102">
            <a:extLst>
              <a:ext uri="{FF2B5EF4-FFF2-40B4-BE49-F238E27FC236}">
                <a16:creationId xmlns:a16="http://schemas.microsoft.com/office/drawing/2014/main" id="{1C30BC0D-4109-5C37-BC57-8089987439B0}"/>
              </a:ext>
            </a:extLst>
          </p:cNvPr>
          <p:cNvSpPr txBox="1"/>
          <p:nvPr/>
        </p:nvSpPr>
        <p:spPr>
          <a:xfrm>
            <a:off x="9364669" y="58101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后端 </a:t>
            </a:r>
            <a:r>
              <a:rPr lang="en-US" altLang="zh-CN" dirty="0"/>
              <a:t>Back</a:t>
            </a:r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66DC38A-7BAF-5C6D-E53B-AE4712AD8A1C}"/>
              </a:ext>
            </a:extLst>
          </p:cNvPr>
          <p:cNvSpPr/>
          <p:nvPr/>
        </p:nvSpPr>
        <p:spPr>
          <a:xfrm>
            <a:off x="8947185" y="527676"/>
            <a:ext cx="1640895" cy="9589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MIPS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F4E7D8D-F3CD-D050-18D1-91BBEDEA333D}"/>
              </a:ext>
            </a:extLst>
          </p:cNvPr>
          <p:cNvSpPr/>
          <p:nvPr/>
        </p:nvSpPr>
        <p:spPr>
          <a:xfrm>
            <a:off x="7041044" y="509299"/>
            <a:ext cx="1640895" cy="958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四元式</a:t>
            </a:r>
            <a:r>
              <a:rPr lang="en-US" altLang="zh-CN" dirty="0"/>
              <a:t> / </a:t>
            </a:r>
            <a:r>
              <a:rPr lang="en-US" altLang="zh-CN" dirty="0" err="1"/>
              <a:t>pcode</a:t>
            </a:r>
            <a:r>
              <a:rPr lang="en-US" altLang="zh-CN" dirty="0"/>
              <a:t> / </a:t>
            </a:r>
            <a:r>
              <a:rPr lang="en-US" altLang="zh-CN" dirty="0" err="1"/>
              <a:t>llvm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30E1DF3-DAF1-98B8-2A90-BDE05CDC2E19}"/>
              </a:ext>
            </a:extLst>
          </p:cNvPr>
          <p:cNvSpPr/>
          <p:nvPr/>
        </p:nvSpPr>
        <p:spPr>
          <a:xfrm>
            <a:off x="4766910" y="534763"/>
            <a:ext cx="1640895" cy="9589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</a:t>
            </a:r>
            <a:endParaRPr lang="en-US" altLang="zh-CN" dirty="0"/>
          </a:p>
          <a:p>
            <a:pPr algn="ctr"/>
            <a:r>
              <a:rPr lang="zh-CN" altLang="en-US" dirty="0"/>
              <a:t>语法树</a:t>
            </a:r>
          </a:p>
        </p:txBody>
      </p:sp>
    </p:spTree>
    <p:extLst>
      <p:ext uri="{BB962C8B-B14F-4D97-AF65-F5344CB8AC3E}">
        <p14:creationId xmlns:p14="http://schemas.microsoft.com/office/powerpoint/2010/main" val="2326476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27748</TotalTime>
  <Words>3906</Words>
  <Application>Microsoft Office PowerPoint</Application>
  <PresentationFormat>宽屏</PresentationFormat>
  <Paragraphs>583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 Unicode MS</vt:lpstr>
      <vt:lpstr>Helvetica Neue</vt:lpstr>
      <vt:lpstr>等线</vt:lpstr>
      <vt:lpstr>汉仪综艺体简</vt:lpstr>
      <vt:lpstr>Microsoft YaHei</vt:lpstr>
      <vt:lpstr>Microsoft YaHei</vt:lpstr>
      <vt:lpstr>Arial</vt:lpstr>
      <vt:lpstr>Calibri</vt:lpstr>
      <vt:lpstr>Calibri Light</vt:lpstr>
      <vt:lpstr>Consolas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梓星 丁</dc:creator>
  <cp:lastModifiedBy>梓星 丁</cp:lastModifiedBy>
  <cp:revision>315</cp:revision>
  <cp:lastPrinted>2024-08-24T11:59:28Z</cp:lastPrinted>
  <dcterms:created xsi:type="dcterms:W3CDTF">2024-08-04T15:22:13Z</dcterms:created>
  <dcterms:modified xsi:type="dcterms:W3CDTF">2024-11-08T01:45:00Z</dcterms:modified>
</cp:coreProperties>
</file>