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539" r:id="rId4"/>
    <p:sldId id="447" r:id="rId6"/>
    <p:sldId id="582" r:id="rId7"/>
    <p:sldId id="450" r:id="rId8"/>
    <p:sldId id="455" r:id="rId9"/>
    <p:sldId id="456" r:id="rId10"/>
    <p:sldId id="457" r:id="rId11"/>
    <p:sldId id="618" r:id="rId12"/>
    <p:sldId id="445" r:id="rId13"/>
    <p:sldId id="446" r:id="rId14"/>
    <p:sldId id="459" r:id="rId15"/>
    <p:sldId id="460" r:id="rId16"/>
    <p:sldId id="461" r:id="rId17"/>
    <p:sldId id="463" r:id="rId18"/>
    <p:sldId id="464" r:id="rId19"/>
    <p:sldId id="465" r:id="rId20"/>
    <p:sldId id="468" r:id="rId21"/>
    <p:sldId id="469" r:id="rId22"/>
    <p:sldId id="619" r:id="rId23"/>
    <p:sldId id="548" r:id="rId24"/>
    <p:sldId id="549" r:id="rId25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7C3"/>
    <a:srgbClr val="A3836E"/>
    <a:srgbClr val="434042"/>
    <a:srgbClr val="65B5C5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36.xml"/><Relationship Id="rId31" Type="http://schemas.openxmlformats.org/officeDocument/2006/relationships/customXml" Target="../customXml/item3.xml"/><Relationship Id="rId30" Type="http://schemas.openxmlformats.org/officeDocument/2006/relationships/customXml" Target="../customXml/item2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/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8" name="标题 47"/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0" name="文本占位符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中间代码（四元式）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曾元坤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2024.11.1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155" y="1223010"/>
            <a:ext cx="4979035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整体</a:t>
            </a:r>
            <a:r>
              <a:rPr lang="zh-CN" altLang="en-US" sz="2400" dirty="0"/>
              <a:t>架构</a:t>
            </a:r>
            <a:endParaRPr lang="zh-CN" alt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046204" y="1796725"/>
            <a:ext cx="7732036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对语法树进行遍历，遍历到特定语法成分时翻译出对应中间代码。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1218924" y="2514609"/>
            <a:ext cx="9489716" cy="35728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</a:rPr>
              <a:t>选择</a:t>
            </a:r>
            <a:r>
              <a:rPr lang="en-US" altLang="zh-CN" sz="2000" dirty="0">
                <a:latin typeface="+mj-ea"/>
              </a:rPr>
              <a:t>1.  </a:t>
            </a:r>
            <a:r>
              <a:rPr lang="zh-CN" altLang="en-US" sz="2000" b="0" dirty="0">
                <a:latin typeface="+mj-ea"/>
              </a:rPr>
              <a:t>在语法分析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的基础上扩展，解析出一个语法成分节点就立即进行语义</a:t>
            </a:r>
            <a:r>
              <a:rPr lang="en-US" altLang="zh-CN" sz="2000" b="0" dirty="0">
                <a:latin typeface="+mj-ea"/>
              </a:rPr>
              <a:t>	</a:t>
            </a:r>
            <a:r>
              <a:rPr lang="zh-CN" altLang="en-US" sz="2000" b="0" dirty="0">
                <a:latin typeface="+mj-ea"/>
              </a:rPr>
              <a:t>分析，翻译出中间代码。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优点</a:t>
            </a:r>
            <a:r>
              <a:rPr lang="zh-CN" altLang="en-US" sz="2000" b="0" dirty="0">
                <a:latin typeface="+mj-ea"/>
              </a:rPr>
              <a:t>： 可以直接在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基础上开发，工作量较小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缺点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已经较为复杂，直接修改可能引入新的缺陷，并增加复杂度</a:t>
            </a:r>
            <a:endParaRPr lang="en-US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</a:rPr>
              <a:t>选择</a:t>
            </a:r>
            <a:r>
              <a:rPr lang="en-US" altLang="zh-CN" sz="2000" dirty="0">
                <a:latin typeface="+mj-ea"/>
              </a:rPr>
              <a:t>2.</a:t>
            </a:r>
            <a:r>
              <a:rPr lang="en-US" altLang="zh-CN" sz="2000" b="0" dirty="0">
                <a:latin typeface="+mj-ea"/>
              </a:rPr>
              <a:t>  </a:t>
            </a:r>
            <a:r>
              <a:rPr lang="zh-CN" altLang="en-US" sz="2000" b="0" dirty="0">
                <a:latin typeface="+mj-ea"/>
              </a:rPr>
              <a:t>单独开发语义分析，生成完语法树后再进行遍历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优点</a:t>
            </a:r>
            <a:r>
              <a:rPr lang="zh-CN" altLang="en-US" sz="2000" b="0" dirty="0">
                <a:latin typeface="+mj-ea"/>
              </a:rPr>
              <a:t>：语法分析和语义分析相对独立，便于调试和开发，耦合度小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缺点</a:t>
            </a:r>
            <a:r>
              <a:rPr lang="zh-CN" altLang="en-US" sz="2000" b="0" dirty="0">
                <a:latin typeface="+mj-ea"/>
              </a:rPr>
              <a:t>：需要重新再写一遍遍历过程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155" y="1223010"/>
            <a:ext cx="4371340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Visitor</a:t>
            </a:r>
            <a:r>
              <a:rPr lang="zh-CN" altLang="en-US" sz="2400" dirty="0"/>
              <a:t>模式</a:t>
            </a:r>
            <a:endParaRPr 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950581" y="1866462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要对一个类进行赋值或检查等操作时，新开发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访问者类</a:t>
            </a:r>
            <a:r>
              <a:rPr lang="zh-CN" altLang="en-US" sz="2000" b="0" dirty="0">
                <a:latin typeface="+mj-ea"/>
              </a:rPr>
              <a:t>而不是在原有类的基础上修改。从而在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不修改原有类</a:t>
            </a:r>
            <a:r>
              <a:rPr lang="zh-CN" altLang="en-US" sz="2000" b="0" dirty="0">
                <a:latin typeface="+mj-ea"/>
              </a:rPr>
              <a:t>的情况下增加新的操作，扩展功能。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/>
          <p:cNvSpPr txBox="1"/>
          <p:nvPr/>
        </p:nvSpPr>
        <p:spPr>
          <a:xfrm>
            <a:off x="859213" y="332583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ym typeface="+mn-ea"/>
              </a:rPr>
              <a:t>Visitor</a:t>
            </a:r>
            <a:r>
              <a:rPr lang="zh-CN" altLang="en-US" sz="2400" dirty="0"/>
              <a:t>类</a:t>
            </a:r>
            <a:endParaRPr 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767701" y="3843689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visit()</a:t>
            </a:r>
            <a:r>
              <a:rPr lang="zh-CN" altLang="en-US" sz="2000" b="0" dirty="0">
                <a:latin typeface="+mj-ea"/>
              </a:rPr>
              <a:t>：接收一个语法成分，进行语义分析，翻译出中间代码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语义分析与符号系统</a:t>
            </a:r>
            <a:endParaRPr 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420209" y="1740569"/>
            <a:ext cx="8223566" cy="23814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分析到</a:t>
            </a:r>
            <a:r>
              <a:rPr lang="en-US" altLang="zh-CN" sz="2000" b="0" dirty="0">
                <a:latin typeface="+mj-ea"/>
              </a:rPr>
              <a:t>Def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 err="1">
                <a:latin typeface="+mj-ea"/>
              </a:rPr>
              <a:t>FuncDef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 err="1">
                <a:latin typeface="+mj-ea"/>
              </a:rPr>
              <a:t>FuncFParam</a:t>
            </a:r>
            <a:r>
              <a:rPr lang="zh-CN" altLang="en-US" sz="2000" b="0" dirty="0">
                <a:latin typeface="+mj-ea"/>
              </a:rPr>
              <a:t>时，将符号注册到符号系统中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使用符号时，查询符号系统，获取模板信息（数组）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进入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时，创建新的符号表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退出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时，返回上级符号表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/>
        </p:nvSpPr>
        <p:spPr>
          <a:xfrm>
            <a:off x="1420209" y="3871277"/>
            <a:ext cx="5610802" cy="2602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j-ea"/>
              </a:rPr>
              <a:t>符号系统接口</a:t>
            </a:r>
            <a:endParaRPr lang="en-US" altLang="zh-CN" sz="18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latin typeface="+mj-ea"/>
              </a:rPr>
              <a:t>push</a:t>
            </a:r>
            <a:r>
              <a:rPr lang="en-US" altLang="zh-CN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：入栈，在栈顶新建一层符号表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+mj-ea"/>
              </a:rPr>
              <a:t>pop</a:t>
            </a:r>
            <a:r>
              <a:rPr lang="en-US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：退栈，栈顶符号表释放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+mj-ea"/>
              </a:rPr>
              <a:t>addSymbol</a:t>
            </a:r>
            <a:r>
              <a:rPr lang="en-US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：注册函数</a:t>
            </a:r>
            <a:r>
              <a:rPr lang="en-US" altLang="zh-CN" sz="1800" b="0" dirty="0">
                <a:latin typeface="+mj-ea"/>
              </a:rPr>
              <a:t>/</a:t>
            </a:r>
            <a:r>
              <a:rPr lang="zh-CN" altLang="en-US" sz="1800" b="0" dirty="0">
                <a:latin typeface="+mj-ea"/>
              </a:rPr>
              <a:t>变量符号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>
                <a:latin typeface="+mj-ea"/>
              </a:rPr>
              <a:t>searchAllTables()</a:t>
            </a:r>
            <a:r>
              <a:rPr lang="zh-CN" altLang="en-US" sz="1800" b="0" dirty="0">
                <a:latin typeface="+mj-ea"/>
              </a:rPr>
              <a:t>：在符号表中查找符号</a:t>
            </a:r>
            <a:endParaRPr lang="en-US" sz="1800" b="0" dirty="0">
              <a:latin typeface="+mj-ea"/>
            </a:endParaRPr>
          </a:p>
        </p:txBody>
      </p:sp>
      <p:sp>
        <p:nvSpPr>
          <p:cNvPr id="5" name="标题 29"/>
          <p:cNvSpPr txBox="1"/>
          <p:nvPr/>
        </p:nvSpPr>
        <p:spPr>
          <a:xfrm>
            <a:off x="7355839" y="3777434"/>
            <a:ext cx="4236721" cy="2124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在语义分析阶段将符号信息尽可能充分地存储到中间代码中，从而使得在目标代码翻译时不用再考虑符号管理，只需要考虑目标存储架构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语义分析与中间代码生成</a:t>
            </a:r>
            <a:endParaRPr 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545467" y="1863942"/>
            <a:ext cx="8223566" cy="23814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每种语法成分对应特定的中间代码，依然使用递归子程序。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AddExp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>
                <a:latin typeface="+mj-ea"/>
              </a:rPr>
              <a:t> “add”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EqExp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>
                <a:latin typeface="+mj-ea"/>
              </a:rPr>
              <a:t> “eql”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IfStmt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>
                <a:latin typeface="+mj-ea"/>
              </a:rPr>
              <a:t> “bez” </a:t>
            </a:r>
            <a:r>
              <a:rPr lang="zh-CN" altLang="en-US" sz="2000" b="0" dirty="0">
                <a:latin typeface="+mj-ea"/>
              </a:rPr>
              <a:t>和</a:t>
            </a:r>
            <a:r>
              <a:rPr lang="en-US" altLang="zh-CN" sz="2000" b="0" dirty="0">
                <a:latin typeface="+mj-ea"/>
              </a:rPr>
              <a:t> “j”</a:t>
            </a:r>
            <a:r>
              <a:rPr lang="zh-CN" altLang="en-US" sz="2000" b="0" dirty="0">
                <a:latin typeface="+mj-ea"/>
              </a:rPr>
              <a:t>和</a:t>
            </a:r>
            <a:r>
              <a:rPr lang="en-US" altLang="zh-CN" sz="2000" b="0" dirty="0">
                <a:latin typeface="+mj-ea"/>
              </a:rPr>
              <a:t> “</a:t>
            </a:r>
            <a:r>
              <a:rPr lang="en-US" altLang="zh-CN" sz="2000" b="0" dirty="0">
                <a:latin typeface="+mj-ea"/>
              </a:rPr>
              <a:t>labgen”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latin typeface="+mj-ea"/>
              </a:rPr>
              <a:t>……</a:t>
            </a:r>
            <a:endParaRPr lang="en-US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29"/>
          <p:cNvSpPr txBox="1"/>
          <p:nvPr/>
        </p:nvSpPr>
        <p:spPr>
          <a:xfrm>
            <a:off x="1545467" y="4245389"/>
            <a:ext cx="8223566" cy="720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关键在于中间代码的操作对象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中间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变量如何确定。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7" name="标题 29"/>
          <p:cNvSpPr txBox="1"/>
          <p:nvPr/>
        </p:nvSpPr>
        <p:spPr>
          <a:xfrm>
            <a:off x="1545467" y="4764908"/>
            <a:ext cx="8073095" cy="119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在全局维护中间变量的</a:t>
            </a:r>
            <a:r>
              <a:rPr lang="en-US" altLang="zh-CN" sz="2000" b="0" dirty="0">
                <a:latin typeface="+mj-ea"/>
              </a:rPr>
              <a:t>id</a:t>
            </a:r>
            <a:r>
              <a:rPr lang="zh-CN" altLang="en-US" sz="2000" b="0" dirty="0">
                <a:latin typeface="+mj-ea"/>
              </a:rPr>
              <a:t>，新的中间变量使用不同的</a:t>
            </a:r>
            <a:r>
              <a:rPr lang="en-US" altLang="zh-CN" sz="2000" b="0" dirty="0">
                <a:latin typeface="+mj-ea"/>
              </a:rPr>
              <a:t>id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子语法成分把最终</a:t>
            </a:r>
            <a:r>
              <a:rPr lang="zh-CN" altLang="en-US" sz="2000" b="0" dirty="0">
                <a:latin typeface="+mj-ea"/>
              </a:rPr>
              <a:t>结果的中间变量返回给父语法</a:t>
            </a:r>
            <a:r>
              <a:rPr lang="zh-CN" altLang="en-US" sz="2000" b="0" dirty="0">
                <a:latin typeface="+mj-ea"/>
              </a:rPr>
              <a:t>成分</a:t>
            </a:r>
            <a:endParaRPr lang="zh-CN" altLang="en-US" sz="2000" b="0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11602" y="2715989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6914" y="3651650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39573" y="3651650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5" idx="2"/>
            <a:endCxn id="8" idx="0"/>
          </p:cNvCxnSpPr>
          <p:nvPr/>
        </p:nvCxnSpPr>
        <p:spPr>
          <a:xfrm rot="5400000">
            <a:off x="9550999" y="2819546"/>
            <a:ext cx="519519" cy="114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5" idx="2"/>
            <a:endCxn id="9" idx="0"/>
          </p:cNvCxnSpPr>
          <p:nvPr/>
        </p:nvCxnSpPr>
        <p:spPr>
          <a:xfrm rot="16200000" flipH="1">
            <a:off x="10637328" y="2877904"/>
            <a:ext cx="519519" cy="1027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245884" y="36385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83102" y="3643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87470" y="26126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“t3=t1+t2”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34047" y="26207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5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039199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符号注册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4405" y="1492250"/>
            <a:ext cx="11089005" cy="415417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private ArrayList&lt;ZCode&gt; </a:t>
            </a:r>
            <a:r>
              <a:rPr lang="en-US" altLang="zh-CN" sz="1600" dirty="0">
                <a:latin typeface="Consolas" panose="020B0609020204030204" pitchFamily="49" charset="0"/>
              </a:rPr>
              <a:t>toZCode</a:t>
            </a:r>
            <a:r>
              <a:rPr lang="zh-CN" altLang="en-US" sz="1600" dirty="0">
                <a:latin typeface="Consolas" panose="020B0609020204030204" pitchFamily="49" charset="0"/>
              </a:rPr>
              <a:t>(VarDef varDef)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Symbol symbol = new Symbol(varDef, false);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创建符号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sts.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tryAddSymbol</a:t>
            </a:r>
            <a:r>
              <a:rPr lang="zh-CN" altLang="en-US" sz="1600" dirty="0">
                <a:latin typeface="Consolas" panose="020B0609020204030204" pitchFamily="49" charset="0"/>
              </a:rPr>
              <a:t>(symbol);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注册符号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int type = symbol.type;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decl</a:t>
            </a:r>
            <a:r>
              <a:rPr lang="zh-CN" altLang="en-US" sz="1600" dirty="0">
                <a:latin typeface="Consolas" panose="020B0609020204030204" pitchFamily="49" charset="0"/>
              </a:rPr>
              <a:t>"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    , symbol.rename()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    , symbol.type == 0 ? "" :  Integer.toString(symbol.dim1) 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    , varDef.dataType));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生成一条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“decl”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指令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return code;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符号表创建与回溯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10881" y="2036815"/>
            <a:ext cx="8770235" cy="4523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private ArrayList&lt;ZCode&gt; toZCode(Block block)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sts.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push</a:t>
            </a:r>
            <a:r>
              <a:rPr lang="zh-CN" altLang="en-US" sz="1600" dirty="0">
                <a:latin typeface="Consolas" panose="020B0609020204030204" pitchFamily="49" charset="0"/>
              </a:rPr>
              <a:t>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新建符号表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ArrayList&lt;BlockItem&gt; blockItems = block.blockItems;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code.add(new ZCode("block_begin", "", "", ""));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block_begin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for (BlockItem blockItem : blockItems)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code.addAll(toZCode(blockItem));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递归子程序对子语法成分生成代码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code.add(new ZCode("block_end", "", "", ""));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block_end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sts.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zh-CN" altLang="en-US" sz="1600" dirty="0">
                <a:latin typeface="Consolas" panose="020B0609020204030204" pitchFamily="49" charset="0"/>
              </a:rPr>
              <a:t>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释放符号表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return code;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060789"/>
            <a:ext cx="4766083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符号查询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657237" y="1530929"/>
            <a:ext cx="9864044" cy="52622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private ArrayList&lt;ZCode&gt; toZCode(LVal lVal) {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// 对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al求值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Symbol symbol = sts.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searchAllTables</a:t>
            </a:r>
            <a:r>
              <a:rPr lang="zh-CN" altLang="en-US" sz="1600" dirty="0">
                <a:latin typeface="Consolas" panose="020B0609020204030204" pitchFamily="49" charset="0"/>
              </a:rPr>
              <a:t>(lVal.ident.str);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查询符号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if (lVal.exps.size() == 0) {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普通变量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code.add(new ZCode("=", symbol.rename(), "", ZCode.useATemp()));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} else if (lVal.exps.size() == 1) {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一维数组，需寻址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code.addAll(toZCode(lVal.exps.get(0)));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计算偏移量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String temp = ZCode.lastTemp();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code.add(new ZCode("[]", symbol.rename(), temp, ZCode.useATemp()));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} else {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二维数组，需从符号表中获取数组模板来生成相应代码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latin typeface="Consolas" panose="020B0609020204030204" pitchFamily="49" charset="0"/>
              </a:rPr>
              <a:t>...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return code;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运算中间代码生成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1649095"/>
            <a:ext cx="10515600" cy="52622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private ArrayList&lt;ZCode&gt; toZCode(AddExp addExp)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ArrayList&lt;MulExp&gt; mulExps = addExp.mulExps;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ArrayList&lt;WordType&gt; ops = addExp.ops;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code.addAll(toZCode(mulExps.get(0)));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生成第一个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mulExp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的中间代码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for (int i = 1; i &lt; mulExps.size(); i++)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String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temp1</a:t>
            </a:r>
            <a:r>
              <a:rPr lang="zh-CN" altLang="en-US" sz="1600" dirty="0">
                <a:latin typeface="Consolas" panose="020B0609020204030204" pitchFamily="49" charset="0"/>
              </a:rPr>
              <a:t> = ZCode.lastTemp();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获取上一个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mulExp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的运算结果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code.addAll(toZCode(mulExps.get(i)));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生成当前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mulExp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的中间代码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String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temp2</a:t>
            </a:r>
            <a:r>
              <a:rPr lang="zh-CN" altLang="en-US" sz="1600" dirty="0">
                <a:latin typeface="Consolas" panose="020B0609020204030204" pitchFamily="49" charset="0"/>
              </a:rPr>
              <a:t> = ZCode.lastTemp();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获取当前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mulExp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的运算结果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String op = ops.get(i - 1) == WordType.PLUS ? "add" : "sub";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3" indent="0" fontAlgn="auto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将两个运算结果相加（减），并赋值给一个新的中间变量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    code.add(new ZCode(op,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temp1</a:t>
            </a:r>
            <a:r>
              <a:rPr lang="zh-CN" altLang="en-US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temp2</a:t>
            </a:r>
            <a:r>
              <a:rPr lang="zh-CN" altLang="en-US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ZCode.useATemp()</a:t>
            </a:r>
            <a:r>
              <a:rPr lang="zh-CN" altLang="en-US" sz="1600" dirty="0">
                <a:latin typeface="Consolas" panose="020B0609020204030204" pitchFamily="49" charset="0"/>
              </a:rPr>
              <a:t>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    return code;}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168739"/>
            <a:ext cx="52367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跳转中间代码生成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59280" y="1607488"/>
            <a:ext cx="9022080" cy="52622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   private ArrayList&lt;ZCode&gt; toZCode(IfStmt ifStmt)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Cond cond = ifStmt.cond;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Stmt stmt1 = ifStmt.stmt1;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Stmt stmt2 = ifStmt.stmt2;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String l1 = ZCode.useALabel();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申请新的标签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String l2 = ZCode.useALabel();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申请新的标签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EqExp eqExp = cond.lOrExp.lAndExps.get(0).eqExps.get(0);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code.addAll(toZCode(eqExp));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计算条件表达式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bez</a:t>
            </a:r>
            <a:r>
              <a:rPr lang="zh-CN" altLang="en-US" sz="1600" dirty="0">
                <a:latin typeface="Consolas" panose="020B0609020204030204" pitchFamily="49" charset="0"/>
              </a:rPr>
              <a:t>", ZCode.lastTemp(), "", l1));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生成分支指令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code.addAll(toZCode(stmt1));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生辰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stmt1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 (stmt2 == null)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code.add(new ZCode("labgen", "", "", l1));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没有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stmt2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的情况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 else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latin typeface="Consolas" panose="020B0609020204030204" pitchFamily="49" charset="0"/>
              </a:rPr>
              <a:t>", l2, "", ""));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跳转到末尾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code.add(new ZCode("labgen", "", "", l1));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stmt2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的起始标签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code.addAll(toZCode(stmt2));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stmt2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的代码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code.add(new ZCode("labgen", "", "", l2));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生成末尾标签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return code;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31810" y="1615440"/>
            <a:ext cx="29406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1"/>
              <a:t>鄙人的短路求值的实现方法是对</a:t>
            </a:r>
            <a:r>
              <a:rPr lang="en-US" altLang="zh-CN" sz="1600" i="1"/>
              <a:t>IfStmt</a:t>
            </a:r>
            <a:r>
              <a:rPr lang="zh-CN" altLang="en-US" sz="1600" b="1" i="1"/>
              <a:t>进行语法成分</a:t>
            </a:r>
            <a:r>
              <a:rPr lang="zh-CN" altLang="en-US" sz="1600" b="1" i="1"/>
              <a:t>层面的变换</a:t>
            </a:r>
            <a:r>
              <a:rPr lang="zh-CN" altLang="en-US" sz="1600" i="1"/>
              <a:t>，消除逻辑与和逻辑或。所以这里的</a:t>
            </a:r>
            <a:r>
              <a:rPr lang="en-US" altLang="zh-CN" sz="1600" i="1"/>
              <a:t>Cond</a:t>
            </a:r>
            <a:r>
              <a:rPr lang="zh-CN" altLang="en-US" sz="1600" i="1"/>
              <a:t>都是</a:t>
            </a:r>
            <a:r>
              <a:rPr lang="en-US" altLang="zh-CN" sz="1600" i="1"/>
              <a:t>EqExp</a:t>
            </a:r>
            <a:endParaRPr lang="en-US" altLang="zh-CN" sz="1600" i="1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915910" y="2661285"/>
            <a:ext cx="1535430" cy="1062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783205" y="3860800"/>
            <a:ext cx="3221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11476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函数调用中间代码生成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9418" y="1562773"/>
            <a:ext cx="11313161" cy="47694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   private ArrayList&lt;ZCode&gt; toZCode(Ident ident, FuncRParams funcRParams) { 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ArrayList&lt;ZCode&gt; 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Symbol funcSymbol = sts.searchAllTables(ident.str);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ArrayList&lt;ZCode&gt; tempPushCode = new ArrayList&lt;&gt;();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int size = funcRParams == null ? 0 : funcRParams.exps.size();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for (int i = 0; i &lt; size; i++)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Exp exp = funcRParams.exps.get(i);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 dim = sts.calDim(exp);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//查询符号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if (dim == 0) {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//传值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code.addAll(toZCode(exp));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String temp = ZCode.lastTemp();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tempPushCode.add(new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param_push_value</a:t>
            </a:r>
            <a:r>
              <a:rPr lang="zh-CN" altLang="en-US" sz="1600" dirty="0">
                <a:latin typeface="Consolas" panose="020B0609020204030204" pitchFamily="49" charset="0"/>
              </a:rPr>
              <a:t>", temp, "", ident.str));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 else {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//传地址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LVal lVal = (LVal) exp.addExp.mulExps.get(0).unaryExps.get(0).primaryExp.object;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Symbol symbol = sts.searchAllTables(lVal.ident.str);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tempPushCode.add(new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param_push_addr</a:t>
            </a:r>
            <a:r>
              <a:rPr lang="zh-CN" altLang="en-US" sz="1600" dirty="0">
                <a:latin typeface="Consolas" panose="020B0609020204030204" pitchFamily="49" charset="0"/>
              </a:rPr>
              <a:t>", symbol.rename(), "", ident.str));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...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1356995" y="1172210"/>
            <a:ext cx="6059805" cy="2549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语义分析与中间代码生成总体概述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中间代码设计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中间代码生成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中间代码生成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11476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函数调用中间代码生成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9418" y="1562773"/>
            <a:ext cx="11313161" cy="3538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457200" lvl="1" indent="457200"/>
            <a:r>
              <a:rPr lang="en-US" altLang="zh-CN" sz="1600" dirty="0">
                <a:latin typeface="Consolas" panose="020B0609020204030204" pitchFamily="49" charset="0"/>
              </a:rPr>
              <a:t>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 else {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//传地址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LVal lVal = (LVal) exp.addExp.mulExps.get(0).unaryExps.get(0).primaryExp.object;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Symbol symbol = sts.searchAllTables(lVal.ident.str);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tempPushCode.add(new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param_push_addr</a:t>
            </a:r>
            <a:r>
              <a:rPr lang="zh-CN" altLang="en-US" sz="1600" dirty="0">
                <a:latin typeface="Consolas" panose="020B0609020204030204" pitchFamily="49" charset="0"/>
              </a:rPr>
              <a:t>", symbol.rename(), "", ident.str));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code.addAll(tempPushCode);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jal</a:t>
            </a:r>
            <a:r>
              <a:rPr lang="zh-CN" altLang="en-US" sz="1600" dirty="0">
                <a:latin typeface="Consolas" panose="020B0609020204030204" pitchFamily="49" charset="0"/>
              </a:rPr>
              <a:t>", "func_begin_" + ident.str, "", ""));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跳转到函数入口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 (funcSymbol.reType == 0)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code.add(new ZCode("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get_v0</a:t>
            </a:r>
            <a:r>
              <a:rPr lang="zh-CN" altLang="en-US" sz="1600" dirty="0">
                <a:latin typeface="Consolas" panose="020B0609020204030204" pitchFamily="49" charset="0"/>
              </a:rPr>
              <a:t>", "", "", ZCode.useATemp()));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有返回值则接收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return code;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中间代码（四元式）心得体会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/>
          <p:cNvSpPr txBox="1"/>
          <p:nvPr/>
        </p:nvSpPr>
        <p:spPr>
          <a:xfrm>
            <a:off x="1269076" y="1383123"/>
            <a:ext cx="9653846" cy="42491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符号表与</a:t>
            </a:r>
            <a:r>
              <a:rPr lang="en-US" sz="2400" b="0" dirty="0">
                <a:solidFill>
                  <a:srgbClr val="FF0000"/>
                </a:solidFill>
              </a:rPr>
              <a:t>Visitor</a:t>
            </a:r>
            <a:r>
              <a:rPr lang="zh-CN" altLang="en-US" sz="2400" b="0" dirty="0">
                <a:solidFill>
                  <a:srgbClr val="FF0000"/>
                </a:solidFill>
              </a:rPr>
              <a:t>协作。</a:t>
            </a:r>
            <a:r>
              <a:rPr lang="zh-CN" altLang="en-US" sz="2400" b="0" dirty="0">
                <a:solidFill>
                  <a:schemeClr val="tx1"/>
                </a:solidFill>
              </a:rPr>
              <a:t>符号表管理是生成代码的关键。良好的符号表系统接口设计</a:t>
            </a:r>
            <a:r>
              <a:rPr lang="zh-CN" altLang="en-US" sz="2400" b="0" dirty="0">
                <a:solidFill>
                  <a:schemeClr val="tx1"/>
                </a:solidFill>
              </a:rPr>
              <a:t>会让你的代码生成事半功倍！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做优化需与理论课结合。</a:t>
            </a:r>
            <a:r>
              <a:rPr lang="zh-CN" altLang="en-US" sz="2400" b="0" dirty="0"/>
              <a:t>选取四元式的同学必须想办法将理论课上讲的优化方法，在我们更加复杂的文法（数组，函数调用等）上自行实现，相信优秀的你一定能完成！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维护设计文档。</a:t>
            </a:r>
            <a:r>
              <a:rPr lang="zh-CN" altLang="en-US" sz="2400" b="0" dirty="0">
                <a:solidFill>
                  <a:schemeClr val="tx1"/>
                </a:solidFill>
              </a:rPr>
              <a:t>根据实际需求，调整四元式的语义并维护设计文档！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/>
          </a:p>
          <a:p>
            <a:endParaRPr lang="en-US" sz="2400" b="0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中间代码（四元式）专题报告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/>
          <p:cNvSpPr txBox="1"/>
          <p:nvPr/>
        </p:nvSpPr>
        <p:spPr>
          <a:xfrm>
            <a:off x="4193252" y="1626264"/>
            <a:ext cx="6446174" cy="2781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1500" b="0" dirty="0"/>
              <a:t>谢 谢 ！</a:t>
            </a:r>
            <a:endParaRPr lang="en-US" sz="11500" b="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语义分析与中间代码生成总体概述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/>
        </p:nvSpPr>
        <p:spPr>
          <a:xfrm>
            <a:off x="856549" y="1378017"/>
            <a:ext cx="2750261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endParaRPr 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043542" y="1986012"/>
            <a:ext cx="6252378" cy="2841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与目标机器无关，可移植、可扩展、自由度高。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源代码（文法）扩展时，只需扩展语义分析层即可。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新增目标代码时，只需扩展翻译器即可。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可对中间代码进行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调试</a:t>
            </a:r>
            <a:r>
              <a:rPr lang="zh-CN" altLang="en-US" sz="2000" b="0" dirty="0">
                <a:latin typeface="+mj-ea"/>
              </a:rPr>
              <a:t>，方便</a:t>
            </a:r>
            <a:r>
              <a:rPr lang="en-US" altLang="zh-CN" sz="2000" b="0" dirty="0">
                <a:latin typeface="+mj-ea"/>
              </a:rPr>
              <a:t>debug</a:t>
            </a:r>
            <a:r>
              <a:rPr lang="zh-CN" altLang="en-US" sz="2000" b="0" dirty="0">
                <a:latin typeface="+mj-ea"/>
              </a:rPr>
              <a:t>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可对中间代码进行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优化</a:t>
            </a:r>
            <a:r>
              <a:rPr lang="zh-CN" altLang="en-US" sz="2000" b="0" dirty="0">
                <a:latin typeface="+mj-ea"/>
              </a:rPr>
              <a:t>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1466" y="1420224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46130" y="1539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71466" y="2545118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930714" y="2713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74130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07444" y="38820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846274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879588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218418" y="3758269"/>
            <a:ext cx="1300200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51732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68803" y="2028220"/>
            <a:ext cx="4047151" cy="5168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74130" y="3148205"/>
            <a:ext cx="4047151" cy="607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93764" y="3281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翻译器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938926" y="2111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语义分析</a:t>
            </a:r>
            <a:endParaRPr lang="zh-CN" altLang="en-US" dirty="0"/>
          </a:p>
        </p:txBody>
      </p:sp>
      <p:sp>
        <p:nvSpPr>
          <p:cNvPr id="35" name="标题 29"/>
          <p:cNvSpPr txBox="1"/>
          <p:nvPr/>
        </p:nvSpPr>
        <p:spPr>
          <a:xfrm>
            <a:off x="856548" y="4658511"/>
            <a:ext cx="2750261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中间代码生成</a:t>
            </a:r>
            <a:endParaRPr lang="en-US" sz="2400" dirty="0"/>
          </a:p>
        </p:txBody>
      </p:sp>
      <p:sp>
        <p:nvSpPr>
          <p:cNvPr id="36" name="标题 29"/>
          <p:cNvSpPr txBox="1"/>
          <p:nvPr/>
        </p:nvSpPr>
        <p:spPr>
          <a:xfrm>
            <a:off x="1158240" y="5437357"/>
            <a:ext cx="6137680" cy="7348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对语法树进行遍历，在遍历过程中生成中间代码。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语义分析与中间代码生成总体概述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/>
        </p:nvSpPr>
        <p:spPr>
          <a:xfrm>
            <a:off x="856615" y="1377950"/>
            <a:ext cx="3212465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自定义四元式</a:t>
            </a:r>
            <a:r>
              <a:rPr lang="zh-CN" altLang="en-US" sz="2400" dirty="0"/>
              <a:t>的</a:t>
            </a:r>
            <a:r>
              <a:rPr lang="zh-CN" altLang="en-US" sz="2400" dirty="0"/>
              <a:t>优势</a:t>
            </a:r>
            <a:endParaRPr lang="zh-CN" alt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043305" y="1908810"/>
            <a:ext cx="6252210" cy="3718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简单！</a:t>
            </a:r>
            <a:endParaRPr lang="zh-CN" altLang="en-US" sz="20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+mj-ea"/>
              </a:rPr>
              <a:t>LLVM IR</a:t>
            </a:r>
            <a:r>
              <a:rPr lang="zh-CN" altLang="en-US" sz="1600" b="0" dirty="0">
                <a:latin typeface="+mj-ea"/>
              </a:rPr>
              <a:t>通用性更强，规则复杂，约束多，难上手！</a:t>
            </a:r>
            <a:endParaRPr lang="zh-CN" altLang="en-US" sz="16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针对特定的文法，设计最适合最简洁的</a:t>
            </a:r>
            <a:r>
              <a:rPr lang="en-US" altLang="zh-CN" sz="1600" b="0" dirty="0">
                <a:latin typeface="+mj-ea"/>
              </a:rPr>
              <a:t>IR</a:t>
            </a:r>
            <a:r>
              <a:rPr lang="zh-CN" altLang="en-US" sz="1600" b="0" dirty="0">
                <a:latin typeface="+mj-ea"/>
              </a:rPr>
              <a:t>，快速完成开发！</a:t>
            </a:r>
            <a:endParaRPr lang="zh-CN" altLang="en-US" sz="16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没有中端的评测？不存在的！</a:t>
            </a:r>
            <a:endParaRPr lang="zh-CN" altLang="en-US" sz="20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+mj-ea"/>
              </a:rPr>
              <a:t>mips</a:t>
            </a:r>
            <a:r>
              <a:rPr lang="zh-CN" altLang="en-US" sz="1600" b="0" dirty="0">
                <a:latin typeface="+mj-ea"/>
              </a:rPr>
              <a:t>生成时</a:t>
            </a:r>
            <a:r>
              <a:rPr lang="en-US" altLang="zh-CN" sz="1600" b="0" dirty="0">
                <a:latin typeface="+mj-ea"/>
              </a:rPr>
              <a:t>——</a:t>
            </a:r>
            <a:r>
              <a:rPr lang="zh-CN" altLang="en-US" sz="1600" b="0" dirty="0">
                <a:latin typeface="+mj-ea"/>
              </a:rPr>
              <a:t>中端很难出错，一定是后端的错！</a:t>
            </a:r>
            <a:endParaRPr lang="zh-CN" altLang="en-US" sz="16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做中端优化时</a:t>
            </a:r>
            <a:r>
              <a:rPr lang="en-US" altLang="zh-CN" sz="1600" b="0" dirty="0">
                <a:latin typeface="+mj-ea"/>
              </a:rPr>
              <a:t>——</a:t>
            </a:r>
            <a:r>
              <a:rPr lang="zh-CN" altLang="en-US" sz="1600" b="0" dirty="0">
                <a:latin typeface="+mj-ea"/>
              </a:rPr>
              <a:t>后端生成没</a:t>
            </a:r>
            <a:r>
              <a:rPr lang="en-US" altLang="zh-CN" sz="1600" b="0" dirty="0">
                <a:latin typeface="+mj-ea"/>
              </a:rPr>
              <a:t>bug</a:t>
            </a:r>
            <a:r>
              <a:rPr lang="zh-CN" altLang="en-US" sz="1600" b="0" dirty="0">
                <a:latin typeface="+mj-ea"/>
              </a:rPr>
              <a:t>，一定是中端的错！</a:t>
            </a:r>
            <a:endParaRPr lang="zh-CN" altLang="en-US" sz="16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做后端优化时</a:t>
            </a:r>
            <a:r>
              <a:rPr lang="en-US" altLang="zh-CN" sz="1600" b="0" dirty="0">
                <a:latin typeface="+mj-ea"/>
              </a:rPr>
              <a:t>——</a:t>
            </a:r>
            <a:r>
              <a:rPr lang="zh-CN" altLang="en-US" sz="1600" b="0" dirty="0">
                <a:latin typeface="+mj-ea"/>
              </a:rPr>
              <a:t>中端优化没</a:t>
            </a:r>
            <a:r>
              <a:rPr lang="en-US" altLang="zh-CN" sz="1600" b="0" dirty="0">
                <a:latin typeface="+mj-ea"/>
              </a:rPr>
              <a:t>bug</a:t>
            </a:r>
            <a:r>
              <a:rPr lang="zh-CN" altLang="en-US" sz="1600" b="0" dirty="0">
                <a:latin typeface="+mj-ea"/>
              </a:rPr>
              <a:t>，一定是后端的错</a:t>
            </a:r>
            <a:r>
              <a:rPr lang="zh-CN" altLang="en-US" sz="1285" b="0" dirty="0">
                <a:latin typeface="+mj-ea"/>
              </a:rPr>
              <a:t>！</a:t>
            </a:r>
            <a:endParaRPr lang="zh-CN" altLang="en-US" sz="1285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如果你学有余力，可以自己开发一个</a:t>
            </a:r>
            <a:r>
              <a:rPr lang="zh-CN" altLang="en-US" sz="1600" b="1" dirty="0">
                <a:latin typeface="+mj-ea"/>
              </a:rPr>
              <a:t>解释执行程序</a:t>
            </a:r>
            <a:r>
              <a:rPr lang="zh-CN" altLang="en-US" sz="1600" b="0" dirty="0">
                <a:latin typeface="+mj-ea"/>
              </a:rPr>
              <a:t>作为中端的评测！</a:t>
            </a:r>
            <a:endParaRPr lang="zh-CN" altLang="en-US" sz="16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害怕自己设计的</a:t>
            </a:r>
            <a:r>
              <a:rPr lang="en-US" altLang="zh-CN" sz="2000" b="0" dirty="0">
                <a:latin typeface="+mj-ea"/>
              </a:rPr>
              <a:t>IR</a:t>
            </a:r>
            <a:r>
              <a:rPr lang="zh-CN" altLang="en-US" sz="2000" b="0" dirty="0">
                <a:latin typeface="+mj-ea"/>
              </a:rPr>
              <a:t>不够规范？不用害怕！</a:t>
            </a:r>
            <a:endParaRPr lang="zh-CN" altLang="en-US" sz="20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设计</a:t>
            </a:r>
            <a:r>
              <a:rPr lang="en-US" altLang="zh-CN" sz="1600" b="0" dirty="0">
                <a:latin typeface="+mj-ea"/>
              </a:rPr>
              <a:t>IR</a:t>
            </a:r>
            <a:r>
              <a:rPr lang="zh-CN" altLang="en-US" sz="1600" b="0" dirty="0">
                <a:latin typeface="+mj-ea"/>
              </a:rPr>
              <a:t>出现困难可以看看</a:t>
            </a:r>
            <a:r>
              <a:rPr lang="en-US" altLang="zh-CN" sz="1600" b="0" dirty="0">
                <a:latin typeface="+mj-ea"/>
              </a:rPr>
              <a:t>LLVM IR</a:t>
            </a:r>
            <a:r>
              <a:rPr lang="zh-CN" altLang="en-US" sz="1600" b="0" dirty="0">
                <a:latin typeface="+mj-ea"/>
              </a:rPr>
              <a:t>是怎么做的</a:t>
            </a:r>
            <a:endParaRPr lang="zh-CN" altLang="en-US" sz="16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+mj-ea"/>
              </a:rPr>
              <a:t>在设计</a:t>
            </a:r>
            <a:r>
              <a:rPr lang="en-US" altLang="zh-CN" sz="1600" b="0" dirty="0">
                <a:latin typeface="+mj-ea"/>
              </a:rPr>
              <a:t>IR</a:t>
            </a:r>
            <a:r>
              <a:rPr lang="zh-CN" altLang="en-US" sz="1600" b="0" dirty="0">
                <a:latin typeface="+mj-ea"/>
              </a:rPr>
              <a:t>的过程中不断完善，并维护文档</a:t>
            </a:r>
            <a:endParaRPr lang="zh-CN" altLang="en-US" sz="1600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25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85" b="0" dirty="0"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85" b="0" dirty="0"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1466" y="1420224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46130" y="1539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71466" y="2545118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930714" y="2713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74130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07444" y="38820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846274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879588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218418" y="3758269"/>
            <a:ext cx="1300200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51732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68803" y="2028220"/>
            <a:ext cx="4047151" cy="5168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74130" y="3148205"/>
            <a:ext cx="4047151" cy="607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93764" y="3281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翻译器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938926" y="2111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语义分析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zh-CN" altLang="en-US" sz="2400" dirty="0"/>
              <a:t>类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1940560"/>
            <a:ext cx="3133725" cy="2809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4195" y="2289810"/>
            <a:ext cx="174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操作符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354195" y="3042920"/>
            <a:ext cx="174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第一元参数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354195" y="3698875"/>
            <a:ext cx="174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第二元参数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354195" y="4335780"/>
            <a:ext cx="500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结果：被赋值的变量，被赋值的数组名</a:t>
            </a:r>
            <a:r>
              <a:rPr lang="zh-CN" altLang="en-US" sz="2000"/>
              <a:t>等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3002844" y="613913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四元式不一定要四个元素，可以按自己的习惯设计中间代码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/>
          <p:cNvSpPr txBox="1"/>
          <p:nvPr>
            <p:custDataLst>
              <p:tags r:id="rId1"/>
            </p:custDataLst>
          </p:nvPr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</a:t>
            </a:r>
            <a:endParaRPr 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5300" y="1940598"/>
          <a:ext cx="11525250" cy="1497559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add/sub，mul/div/mod，gre/geq/lss/leq，eql/neq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arg1</a:t>
                      </a:r>
                      <a:endParaRPr 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arg2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二元运算</a:t>
                      </a:r>
                      <a:r>
                        <a:rPr lang="zh-CN" altLang="en-US" sz="1400" dirty="0">
                          <a:effectLst/>
                        </a:rPr>
                        <a:t>指令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arg1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一元运算指令，逻辑</a:t>
                      </a:r>
                      <a:r>
                        <a:rPr lang="zh-CN" altLang="en-US" sz="1400" dirty="0">
                          <a:effectLst/>
                        </a:rPr>
                        <a:t>取反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=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arg1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简单</a:t>
                      </a:r>
                      <a:r>
                        <a:rPr lang="zh-CN" altLang="en-US" sz="1400" dirty="0">
                          <a:effectLst/>
                        </a:rPr>
                        <a:t>赋值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92001" y="5833076"/>
            <a:ext cx="4283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取数组元素</a:t>
            </a:r>
            <a:r>
              <a:rPr lang="en-US" altLang="zh-CN" sz="2000" dirty="0">
                <a:solidFill>
                  <a:srgbClr val="FF0000"/>
                </a:solidFill>
              </a:rPr>
              <a:t>&lt;=&gt;</a:t>
            </a:r>
            <a:r>
              <a:rPr lang="zh-CN" altLang="en-US" sz="2000" dirty="0">
                <a:solidFill>
                  <a:srgbClr val="FF0000"/>
                </a:solidFill>
              </a:rPr>
              <a:t>用数组（</a:t>
            </a:r>
            <a:r>
              <a:rPr lang="en-US" altLang="zh-CN" sz="2000" dirty="0">
                <a:solidFill>
                  <a:srgbClr val="FF0000"/>
                </a:solidFill>
              </a:rPr>
              <a:t>use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给数组元素赋值</a:t>
            </a:r>
            <a:r>
              <a:rPr lang="en-US" altLang="zh-CN" sz="2000" dirty="0">
                <a:solidFill>
                  <a:srgbClr val="FF0000"/>
                </a:solidFill>
              </a:rPr>
              <a:t>&lt;=&gt;</a:t>
            </a:r>
            <a:r>
              <a:rPr lang="zh-CN" altLang="en-US" sz="2000" dirty="0">
                <a:solidFill>
                  <a:srgbClr val="FF0000"/>
                </a:solidFill>
              </a:rPr>
              <a:t>定义数组（</a:t>
            </a:r>
            <a:r>
              <a:rPr lang="en-US" altLang="zh-CN" sz="2000" dirty="0">
                <a:solidFill>
                  <a:srgbClr val="FF0000"/>
                </a:solidFill>
              </a:rPr>
              <a:t>def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标题 29"/>
          <p:cNvSpPr txBox="1"/>
          <p:nvPr>
            <p:custDataLst>
              <p:tags r:id="rId3"/>
            </p:custDataLst>
          </p:nvPr>
        </p:nvSpPr>
        <p:spPr>
          <a:xfrm>
            <a:off x="859213" y="365222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数组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5300" y="4326293"/>
          <a:ext cx="11525250" cy="4523740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r>
                        <a:rPr lang="en-US" altLang="zh-CN" sz="1400">
                          <a:effectLst/>
                        </a:rPr>
                        <a:t>[]</a:t>
                      </a:r>
                      <a:endParaRPr lang="en-US" altLang="zh-CN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</a:rPr>
                        <a:t>数组名</a:t>
                      </a:r>
                      <a:endParaRPr lang="zh-CN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>
                          <a:effectLst/>
                        </a:rPr>
                        <a:t>偏移</a:t>
                      </a:r>
                      <a:r>
                        <a:rPr lang="zh-CN" altLang="en-US" sz="1400">
                          <a:effectLst/>
                        </a:rPr>
                        <a:t>量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</a:rPr>
                        <a:t>取数组元素</a:t>
                      </a:r>
                      <a:endParaRPr lang="zh-CN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207">
                <a:tc>
                  <a:txBody>
                    <a:bodyPr/>
                    <a:p>
                      <a:r>
                        <a:rPr lang="en-US" altLang="zh-CN" sz="1400">
                          <a:effectLst/>
                        </a:rPr>
                        <a:t>[]=</a:t>
                      </a:r>
                      <a:endParaRPr lang="en-US" altLang="zh-CN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>
                          <a:effectLst/>
                        </a:rPr>
                        <a:t>右</a:t>
                      </a:r>
                      <a:r>
                        <a:rPr lang="zh-CN" altLang="en-US" sz="1400">
                          <a:effectLst/>
                        </a:rPr>
                        <a:t>值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>
                          <a:effectLst/>
                        </a:rPr>
                        <a:t>偏移</a:t>
                      </a:r>
                      <a:r>
                        <a:rPr lang="zh-CN" altLang="en-US" sz="1400">
                          <a:effectLst/>
                        </a:rPr>
                        <a:t>量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</a:rPr>
                        <a:t>被赋值的数组名</a:t>
                      </a:r>
                      <a:endParaRPr lang="zh-CN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</a:rPr>
                        <a:t>给数组元素赋值</a:t>
                      </a:r>
                      <a:endParaRPr lang="zh-CN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58410" y="1495425"/>
            <a:ext cx="2228850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745" y="3918585"/>
            <a:ext cx="2076450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745" y="5452110"/>
            <a:ext cx="1800225" cy="3810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056081" y="3771231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将数组整体也看成一个变量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 flipV="1">
            <a:off x="3507105" y="4217670"/>
            <a:ext cx="558800" cy="6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H="1" flipV="1">
            <a:off x="6553835" y="4250055"/>
            <a:ext cx="996950" cy="898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45026" y="5993731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>
                <a:solidFill>
                  <a:srgbClr val="FF0000"/>
                </a:solidFill>
              </a:rPr>
              <a:t>DAG</a:t>
            </a:r>
            <a:r>
              <a:rPr lang="zh-CN" altLang="en-US" sz="2000" dirty="0">
                <a:solidFill>
                  <a:srgbClr val="FF0000"/>
                </a:solidFill>
              </a:rPr>
              <a:t>，活跃变量分析</a:t>
            </a:r>
            <a:r>
              <a:rPr lang="en-US" altLang="zh-CN" sz="2000" dirty="0">
                <a:solidFill>
                  <a:srgbClr val="FF0000"/>
                </a:solidFill>
              </a:rPr>
              <a:t>...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>
            <p:custDataLst>
              <p:tags r:id="rId11"/>
            </p:custDataLst>
          </p:nvPr>
        </p:nvSpPr>
        <p:spPr>
          <a:xfrm>
            <a:off x="6215380" y="6046470"/>
            <a:ext cx="59182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1" grpId="0"/>
      <p:bldP spid="11" grpId="1"/>
      <p:bldP spid="9" grpId="0"/>
      <p:bldP spid="14" grpId="0"/>
      <p:bldP spid="15" grpId="0" animBg="1"/>
      <p:bldP spid="9" grpId="1"/>
      <p:bldP spid="14" grpId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190329"/>
            <a:ext cx="4712912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——IO</a:t>
            </a:r>
            <a:r>
              <a:rPr lang="zh-CN" altLang="en-US" sz="2400" dirty="0"/>
              <a:t>语句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5300" y="1713903"/>
          <a:ext cx="11525250" cy="1497559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getint/getchar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输入</a:t>
                      </a:r>
                      <a:r>
                        <a:rPr lang="zh-CN" altLang="en-US" sz="1400" dirty="0">
                          <a:effectLst/>
                        </a:rPr>
                        <a:t>语句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print_int/print_char/</a:t>
                      </a:r>
                      <a:r>
                        <a:rPr lang="en-US" sz="1400">
                          <a:effectLst/>
                        </a:rPr>
                        <a:t>print_str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arg1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输出语句，其中</a:t>
                      </a:r>
                      <a:r>
                        <a:rPr lang="en-US" altLang="zh-CN" sz="1400" dirty="0">
                          <a:effectLst/>
                        </a:rPr>
                        <a:t>print_str</a:t>
                      </a:r>
                      <a:r>
                        <a:rPr lang="zh-CN" altLang="en-US" sz="1400" dirty="0">
                          <a:effectLst/>
                        </a:rPr>
                        <a:t>对应的参数为字符串，不是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" name="标题 29"/>
          <p:cNvSpPr txBox="1"/>
          <p:nvPr/>
        </p:nvSpPr>
        <p:spPr>
          <a:xfrm>
            <a:off x="859213" y="5266394"/>
            <a:ext cx="4712912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变量声明</a:t>
            </a:r>
            <a:r>
              <a:rPr lang="zh-CN" altLang="en-US" sz="2400" dirty="0"/>
              <a:t>语句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5300" y="5777268"/>
          <a:ext cx="11525250" cy="754609"/>
        </p:xfrm>
        <a:graphic>
          <a:graphicData uri="http://schemas.openxmlformats.org/drawingml/2006/table">
            <a:tbl>
              <a:tblPr/>
              <a:tblGrid>
                <a:gridCol w="2338070"/>
                <a:gridCol w="227202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pPr marL="0" indent="0" latinLnBrk="0"/>
                      <a:r>
                        <a:rPr lang="en-US" sz="1400" b="0" i="0">
                          <a:effectLst/>
                        </a:rPr>
                        <a:t>decl/global_decl</a:t>
                      </a:r>
                      <a:endParaRPr lang="en-US" sz="1400" b="0" i="0">
                        <a:effectLst/>
                      </a:endParaRPr>
                    </a:p>
                  </a:txBody>
                  <a:tcPr marL="82867" marR="82867" marT="38417" marB="38417" anchor="ctr" anchorCtr="0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常（变）量</a:t>
                      </a:r>
                      <a:r>
                        <a:rPr lang="zh-CN" altLang="en-US" sz="1400" dirty="0">
                          <a:effectLst/>
                        </a:rPr>
                        <a:t>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[</a:t>
                      </a:r>
                      <a:r>
                        <a:rPr lang="zh-CN" altLang="en-US" sz="1400">
                          <a:effectLst/>
                        </a:rPr>
                        <a:t>数组元素个数</a:t>
                      </a:r>
                      <a:r>
                        <a:rPr lang="en-US" sz="1400">
                          <a:effectLst/>
                        </a:rPr>
                        <a:t>]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dirty="0">
                          <a:effectLst/>
                        </a:rPr>
                        <a:t>[</a:t>
                      </a:r>
                      <a:r>
                        <a:rPr lang="zh-CN" altLang="en-US" sz="1400" dirty="0">
                          <a:effectLst/>
                        </a:rPr>
                        <a:t>元素类型</a:t>
                      </a:r>
                      <a:r>
                        <a:rPr lang="en-US" altLang="zh-CN" sz="1400" dirty="0">
                          <a:effectLst/>
                        </a:rPr>
                        <a:t>]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便于后端建立内存管理</a:t>
                      </a:r>
                      <a:r>
                        <a:rPr lang="zh-CN" altLang="en-US" sz="1400" dirty="0">
                          <a:effectLst/>
                        </a:rPr>
                        <a:t>表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如果是数组则需要元素个数和元素类型</a:t>
                      </a:r>
                      <a:r>
                        <a:rPr lang="en-US" altLang="zh-CN" sz="1400" dirty="0">
                          <a:effectLst/>
                        </a:rPr>
                        <a:t>(int/char)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标题 29"/>
          <p:cNvSpPr txBox="1"/>
          <p:nvPr/>
        </p:nvSpPr>
        <p:spPr>
          <a:xfrm>
            <a:off x="859213" y="3266144"/>
            <a:ext cx="4712912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返回值</a:t>
            </a:r>
            <a:r>
              <a:rPr lang="zh-CN" altLang="en-US" sz="2400" dirty="0"/>
              <a:t>传递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5300" y="3784003"/>
          <a:ext cx="11525250" cy="1251585"/>
        </p:xfrm>
        <a:graphic>
          <a:graphicData uri="http://schemas.openxmlformats.org/drawingml/2006/table">
            <a:tbl>
              <a:tblPr/>
              <a:tblGrid>
                <a:gridCol w="2338070"/>
                <a:gridCol w="227202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pPr marL="0" indent="0" latinLnBrk="0"/>
                      <a:r>
                        <a:rPr lang="en-US" sz="1400" b="0" i="0">
                          <a:effectLst/>
                        </a:rPr>
                        <a:t>set_v0</a:t>
                      </a:r>
                      <a:endParaRPr lang="en-US" sz="1400" b="0" i="0">
                        <a:effectLst/>
                      </a:endParaRPr>
                    </a:p>
                  </a:txBody>
                  <a:tcPr marL="82867" marR="82867" marT="38417" marB="38417" anchor="ctr" anchorCtr="0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dirty="0">
                          <a:effectLst/>
                        </a:rPr>
                        <a:t>arg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设置</a:t>
                      </a:r>
                      <a:r>
                        <a:rPr lang="zh-CN" altLang="en-US" sz="1400" dirty="0">
                          <a:effectLst/>
                        </a:rPr>
                        <a:t>返回值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pPr marL="0" indent="0" latinLnBrk="0">
                        <a:buNone/>
                      </a:pPr>
                      <a:r>
                        <a:rPr lang="en-US" altLang="en-US" sz="1400" b="0" i="0">
                          <a:effectLst/>
                        </a:rPr>
                        <a:t>get_v0</a:t>
                      </a:r>
                      <a:endParaRPr lang="en-US" altLang="en-US" sz="1400" b="0" i="0">
                        <a:effectLst/>
                      </a:endParaRPr>
                    </a:p>
                  </a:txBody>
                  <a:tcPr marL="82867" marR="82867" marT="38417" marB="38417" anchor="ctr" anchorCtr="0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被赋值的</a:t>
                      </a:r>
                      <a:r>
                        <a:rPr lang="zh-CN" altLang="en-US" sz="1400" dirty="0">
                          <a:effectLst/>
                        </a:rPr>
                        <a:t>变量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接收</a:t>
                      </a:r>
                      <a:r>
                        <a:rPr lang="zh-CN" altLang="en-US" sz="1400" dirty="0">
                          <a:effectLst/>
                        </a:rPr>
                        <a:t>返回值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405581" y="3155281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依然统一指令格式，方便做活跃变量</a:t>
            </a:r>
            <a:r>
              <a:rPr lang="zh-CN" altLang="en-US" sz="2000" dirty="0">
                <a:solidFill>
                  <a:srgbClr val="FF0000"/>
                </a:solidFill>
              </a:rPr>
              <a:t>分析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046085" y="2376805"/>
            <a:ext cx="11430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81045" y="2781935"/>
            <a:ext cx="3045460" cy="47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379470" y="3526790"/>
            <a:ext cx="298005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045450" y="3570605"/>
            <a:ext cx="10795" cy="1062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" grpId="1"/>
      <p:bldP spid="7" grpId="1"/>
      <p:bldP spid="11" grpId="0"/>
      <p:bldP spid="11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155" y="1223010"/>
            <a:ext cx="4296410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函数调用</a:t>
            </a:r>
            <a:r>
              <a:rPr lang="zh-CN" altLang="en-US" sz="2400" dirty="0"/>
              <a:t>相关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5300" y="1821853"/>
          <a:ext cx="11525250" cy="2240509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para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形参</a:t>
                      </a:r>
                      <a:r>
                        <a:rPr lang="zh-CN" altLang="en-US" sz="1400" dirty="0">
                          <a:effectLst/>
                        </a:rPr>
                        <a:t>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>
                          <a:effectLst/>
                        </a:rPr>
                        <a:t>维数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dirty="0">
                          <a:effectLst/>
                        </a:rPr>
                        <a:t>[</a:t>
                      </a:r>
                      <a:r>
                        <a:rPr lang="zh-CN" altLang="en-US" sz="1400" dirty="0">
                          <a:effectLst/>
                        </a:rPr>
                        <a:t>元素类型</a:t>
                      </a:r>
                      <a:r>
                        <a:rPr lang="en-US" altLang="zh-CN" sz="1400" dirty="0">
                          <a:effectLst/>
                        </a:rPr>
                        <a:t>]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形式参数声明，如果是指针则需声明维数和元素</a:t>
                      </a:r>
                      <a:r>
                        <a:rPr lang="zh-CN" altLang="en-US" sz="1400" dirty="0">
                          <a:effectLst/>
                        </a:rPr>
                        <a:t>类型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param_push_value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arg1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被调用函数</a:t>
                      </a:r>
                      <a:r>
                        <a:rPr lang="zh-CN" altLang="en-US" sz="1400" dirty="0">
                          <a:effectLst/>
                        </a:rPr>
                        <a:t>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传值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param_push_addr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数组名，数组首地址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被调用函数名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传地址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jal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label</a:t>
                      </a:r>
                      <a:r>
                        <a:rPr lang="zh-CN" altLang="en-US" sz="1400">
                          <a:effectLst/>
                        </a:rPr>
                        <a:t>，</a:t>
                      </a:r>
                      <a:r>
                        <a:rPr lang="zh-CN" altLang="en-US" sz="1400">
                          <a:effectLst/>
                        </a:rPr>
                        <a:t>标签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函数调用的</a:t>
                      </a:r>
                      <a:r>
                        <a:rPr lang="zh-CN" altLang="en-US" sz="1400" dirty="0">
                          <a:effectLst/>
                        </a:rPr>
                        <a:t>跳转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ret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函数返回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6" name="标题 29"/>
          <p:cNvSpPr txBox="1"/>
          <p:nvPr/>
        </p:nvSpPr>
        <p:spPr>
          <a:xfrm>
            <a:off x="859155" y="4255135"/>
            <a:ext cx="4296410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分支跳转</a:t>
            </a:r>
            <a:r>
              <a:rPr lang="zh-CN" altLang="en-US" sz="2400" dirty="0"/>
              <a:t>相关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013661" y="4246846"/>
            <a:ext cx="4231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zh-CN" altLang="en-US" sz="2000" dirty="0">
                <a:solidFill>
                  <a:srgbClr val="FF0000"/>
                </a:solidFill>
              </a:rPr>
              <a:t>语句，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</a:rPr>
              <a:t>语句，</a:t>
            </a:r>
            <a:r>
              <a:rPr lang="en-US" altLang="zh-CN" sz="2000" dirty="0">
                <a:solidFill>
                  <a:srgbClr val="FF0000"/>
                </a:solidFill>
              </a:rPr>
              <a:t>break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>
                <a:solidFill>
                  <a:srgbClr val="FF0000"/>
                </a:solidFill>
              </a:rPr>
              <a:t>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5300" y="4703483"/>
          <a:ext cx="11525250" cy="2240509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799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bez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dirty="0">
                          <a:effectLst/>
                        </a:rPr>
                        <a:t>arg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标签</a:t>
                      </a:r>
                      <a:r>
                        <a:rPr lang="zh-CN" altLang="en-US" sz="1400" dirty="0">
                          <a:effectLst/>
                        </a:rPr>
                        <a:t>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dirty="0">
                          <a:effectLst/>
                        </a:rPr>
                        <a:t>arg</a:t>
                      </a:r>
                      <a:r>
                        <a:rPr lang="zh-CN" altLang="en-US" sz="1400" dirty="0">
                          <a:effectLst/>
                        </a:rPr>
                        <a:t>为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时</a:t>
                      </a:r>
                      <a:r>
                        <a:rPr lang="zh-CN" altLang="en-US" sz="1400" dirty="0">
                          <a:effectLst/>
                        </a:rPr>
                        <a:t>跳转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j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标签名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无条件</a:t>
                      </a:r>
                      <a:r>
                        <a:rPr lang="zh-CN" altLang="en-US" sz="1400" dirty="0">
                          <a:effectLst/>
                        </a:rPr>
                        <a:t>跳转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155" y="1223010"/>
            <a:ext cx="4296410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其他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5300" y="1821853"/>
          <a:ext cx="11525250" cy="2240509"/>
        </p:xfrm>
        <a:graphic>
          <a:graphicData uri="http://schemas.openxmlformats.org/drawingml/2006/table">
            <a:tbl>
              <a:tblPr/>
              <a:tblGrid>
                <a:gridCol w="2305050"/>
                <a:gridCol w="2305049"/>
                <a:gridCol w="2305050"/>
                <a:gridCol w="2305049"/>
                <a:gridCol w="2305050"/>
              </a:tblGrid>
              <a:tr h="257810"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O</a:t>
                      </a:r>
                      <a:r>
                        <a:rPr lang="en-US" altLang="zh-CN" sz="1400" b="1">
                          <a:effectLst/>
                        </a:rPr>
                        <a:t>p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 dirty="0">
                          <a:effectLst/>
                        </a:rPr>
                        <a:t>arg1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arg2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b="1">
                          <a:effectLst/>
                        </a:rPr>
                        <a:t>result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effectLst/>
                        </a:rPr>
                        <a:t>说明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lab</a:t>
                      </a:r>
                      <a:r>
                        <a:rPr lang="en-US" sz="1400">
                          <a:effectLst/>
                        </a:rPr>
                        <a:t>gen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400" dirty="0">
                          <a:effectLst/>
                        </a:rPr>
                        <a:t>标签</a:t>
                      </a:r>
                      <a:r>
                        <a:rPr lang="zh-CN" altLang="en-US" sz="1400" dirty="0">
                          <a:effectLst/>
                        </a:rPr>
                        <a:t>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生成一个</a:t>
                      </a:r>
                      <a:r>
                        <a:rPr lang="zh-CN" altLang="en-US" sz="1400" dirty="0">
                          <a:effectLst/>
                        </a:rPr>
                        <a:t>标签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r>
                        <a:rPr lang="en-US" sz="1400">
                          <a:effectLst/>
                        </a:rPr>
                        <a:t>block_begin/block_end</a:t>
                      </a:r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func_begin/func_end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effectLst/>
                        </a:rPr>
                        <a:t>函数名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标签名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用于划分函数</a:t>
                      </a:r>
                      <a:r>
                        <a:rPr lang="zh-CN" altLang="en-US" sz="1400" dirty="0">
                          <a:effectLst/>
                        </a:rPr>
                        <a:t>块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effectLst/>
                        </a:rPr>
                        <a:t>main_begin/main_end</a:t>
                      </a: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effectLst/>
                          <a:sym typeface="+mn-ea"/>
                        </a:rPr>
                        <a:t>函数名</a:t>
                      </a:r>
                      <a:endParaRPr lang="zh-CN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  <a:sym typeface="+mn-ea"/>
                        </a:rPr>
                        <a:t>标签名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>
                        <a:buNone/>
                      </a:pP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>
                          <a:effectLst/>
                        </a:rPr>
                        <a:t>用于划分函数块，并定位</a:t>
                      </a:r>
                      <a:r>
                        <a:rPr lang="zh-CN" altLang="en-US" sz="1400" dirty="0">
                          <a:effectLst/>
                        </a:rPr>
                        <a:t>主函数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56261" y="4589111"/>
            <a:ext cx="627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根据自己的喜好设计</a:t>
            </a:r>
            <a:r>
              <a:rPr lang="en-US" altLang="zh-CN" sz="2000" dirty="0">
                <a:solidFill>
                  <a:srgbClr val="FF0000"/>
                </a:solidFill>
              </a:rPr>
              <a:t>IR</a:t>
            </a:r>
            <a:r>
              <a:rPr lang="zh-CN" altLang="en-US" sz="2000" dirty="0">
                <a:solidFill>
                  <a:srgbClr val="FF0000"/>
                </a:solidFill>
              </a:rPr>
              <a:t>！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在开发过程中不断维护</a:t>
            </a:r>
            <a:r>
              <a:rPr lang="en-US" altLang="zh-CN" sz="2000" dirty="0">
                <a:solidFill>
                  <a:srgbClr val="FF0000"/>
                </a:solidFill>
              </a:rPr>
              <a:t>IR</a:t>
            </a:r>
            <a:r>
              <a:rPr lang="zh-CN" altLang="en-US" sz="2000" dirty="0">
                <a:solidFill>
                  <a:srgbClr val="FF0000"/>
                </a:solidFill>
              </a:rPr>
              <a:t>设计文档！（指令的语义</a:t>
            </a:r>
            <a:r>
              <a:rPr lang="zh-CN" altLang="en-US" sz="2000" dirty="0">
                <a:solidFill>
                  <a:srgbClr val="FF0000"/>
                </a:solidFill>
              </a:rPr>
              <a:t>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DIAGRAM" val="#2318;"/>
</p:tagLst>
</file>

<file path=ppt/tags/tag10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1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2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3.xml><?xml version="1.0" encoding="utf-8"?>
<p:tagLst xmlns:p="http://schemas.openxmlformats.org/presentationml/2006/main">
  <p:tag name="ISLIDE.DIAGRAM" val="#2318;"/>
</p:tagLst>
</file>

<file path=ppt/tags/tag14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5.xml><?xml version="1.0" encoding="utf-8"?>
<p:tagLst xmlns:p="http://schemas.openxmlformats.org/presentationml/2006/main">
  <p:tag name="ISLIDE.DIAGRAM" val="#2318;"/>
</p:tagLst>
</file>

<file path=ppt/tags/tag16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7.xml><?xml version="1.0" encoding="utf-8"?>
<p:tagLst xmlns:p="http://schemas.openxmlformats.org/presentationml/2006/main">
  <p:tag name="ISLIDE.DIAGRAM" val="#2318;"/>
</p:tagLst>
</file>

<file path=ppt/tags/tag18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19.xml><?xml version="1.0" encoding="utf-8"?>
<p:tagLst xmlns:p="http://schemas.openxmlformats.org/presentationml/2006/main">
  <p:tag name="ISLIDE.DIAGRAM" val="#2318;"/>
</p:tagLst>
</file>

<file path=ppt/tags/tag2.xml><?xml version="1.0" encoding="utf-8"?>
<p:tagLst xmlns:p="http://schemas.openxmlformats.org/presentationml/2006/main">
  <p:tag name="ISLIDE.DIAGRAM" val="#2318;"/>
</p:tagLst>
</file>

<file path=ppt/tags/tag20.xml><?xml version="1.0" encoding="utf-8"?>
<p:tagLst xmlns:p="http://schemas.openxmlformats.org/presentationml/2006/main">
  <p:tag name="ISLIDE.DIAGRAM" val="#2318;"/>
</p:tagLst>
</file>

<file path=ppt/tags/tag21.xml><?xml version="1.0" encoding="utf-8"?>
<p:tagLst xmlns:p="http://schemas.openxmlformats.org/presentationml/2006/main">
  <p:tag name="ISLIDE.DIAGRAM" val="#2318;"/>
</p:tagLst>
</file>

<file path=ppt/tags/tag22.xml><?xml version="1.0" encoding="utf-8"?>
<p:tagLst xmlns:p="http://schemas.openxmlformats.org/presentationml/2006/main">
  <p:tag name="ISLIDE.DIAGRAM" val="#2318;"/>
</p:tagLst>
</file>

<file path=ppt/tags/tag23.xml><?xml version="1.0" encoding="utf-8"?>
<p:tagLst xmlns:p="http://schemas.openxmlformats.org/presentationml/2006/main">
  <p:tag name="ISLIDE.DIAGRAM" val="#2318;"/>
</p:tagLst>
</file>

<file path=ppt/tags/tag24.xml><?xml version="1.0" encoding="utf-8"?>
<p:tagLst xmlns:p="http://schemas.openxmlformats.org/presentationml/2006/main">
  <p:tag name="ISLIDE.DIAGRAM" val="#2318;"/>
</p:tagLst>
</file>

<file path=ppt/tags/tag25.xml><?xml version="1.0" encoding="utf-8"?>
<p:tagLst xmlns:p="http://schemas.openxmlformats.org/presentationml/2006/main">
  <p:tag name="ISLIDE.DIAGRAM" val="#2318;"/>
</p:tagLst>
</file>

<file path=ppt/tags/tag26.xml><?xml version="1.0" encoding="utf-8"?>
<p:tagLst xmlns:p="http://schemas.openxmlformats.org/presentationml/2006/main">
  <p:tag name="ISLIDE.DIAGRAM" val="#2318;"/>
</p:tagLst>
</file>

<file path=ppt/tags/tag27.xml><?xml version="1.0" encoding="utf-8"?>
<p:tagLst xmlns:p="http://schemas.openxmlformats.org/presentationml/2006/main">
  <p:tag name="ISLIDE.DIAGRAM" val="#2318;"/>
</p:tagLst>
</file>

<file path=ppt/tags/tag28.xml><?xml version="1.0" encoding="utf-8"?>
<p:tagLst xmlns:p="http://schemas.openxmlformats.org/presentationml/2006/main">
  <p:tag name="ISLIDE.DIAGRAM" val="#2318;"/>
</p:tagLst>
</file>

<file path=ppt/tags/tag29.xml><?xml version="1.0" encoding="utf-8"?>
<p:tagLst xmlns:p="http://schemas.openxmlformats.org/presentationml/2006/main">
  <p:tag name="ISLIDE.DIAGRAM" val="#2318;"/>
</p:tagLst>
</file>

<file path=ppt/tags/tag3.xml><?xml version="1.0" encoding="utf-8"?>
<p:tagLst xmlns:p="http://schemas.openxmlformats.org/presentationml/2006/main">
  <p:tag name="ISLIDE.DIAGRAM" val="#2318;"/>
</p:tagLst>
</file>

<file path=ppt/tags/tag30.xml><?xml version="1.0" encoding="utf-8"?>
<p:tagLst xmlns:p="http://schemas.openxmlformats.org/presentationml/2006/main">
  <p:tag name="ISLIDE.DIAGRAM" val="#2318;"/>
</p:tagLst>
</file>

<file path=ppt/tags/tag31.xml><?xml version="1.0" encoding="utf-8"?>
<p:tagLst xmlns:p="http://schemas.openxmlformats.org/presentationml/2006/main">
  <p:tag name="ISLIDE.DIAGRAM" val="#2318;"/>
</p:tagLst>
</file>

<file path=ppt/tags/tag32.xml><?xml version="1.0" encoding="utf-8"?>
<p:tagLst xmlns:p="http://schemas.openxmlformats.org/presentationml/2006/main">
  <p:tag name="ISLIDE.DIAGRAM" val="#2318;"/>
</p:tagLst>
</file>

<file path=ppt/tags/tag36.xml><?xml version="1.0" encoding="utf-8"?>
<p:tagLst xmlns:p="http://schemas.openxmlformats.org/presentationml/2006/main">
  <p:tag name="ISLIDE.SHOWCASE" val="b5e9a9e8-6d4e-4eab-8b76-6cdff33635ca"/>
  <p:tag name="commondata" val="eyJoZGlkIjoiZTM2OWI4ZGYyMzhmZjM2ZGE1MTUxYjQ1ZGZhMjFiNzcifQ=="/>
</p:tagLst>
</file>

<file path=ppt/tags/tag4.xml><?xml version="1.0" encoding="utf-8"?>
<p:tagLst xmlns:p="http://schemas.openxmlformats.org/presentationml/2006/main">
  <p:tag name="ISLIDE.DIAGRAM" val="#2318;"/>
</p:tagLst>
</file>

<file path=ppt/tags/tag5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6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7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8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ags/tag9.xml><?xml version="1.0" encoding="utf-8"?>
<p:tagLst xmlns:p="http://schemas.openxmlformats.org/presentationml/2006/main">
  <p:tag name="KSO_WM_DIAGRAM_VIRTUALLY_FRAME" val="{&quot;height&quot;:418.67062992125983,&quot;left&quot;:67.65456692913385,&quot;top&quot;:96.27669291338583,&quot;width&quot;:526.8954330708661}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33.xml><?xml version="1.0" encoding="utf-8"?>
<ds:datastoreItem xmlns:ds="http://schemas.openxmlformats.org/officeDocument/2006/customXml" ds:itemID="{8B2CF345-0079-449D-8461-CEC7455F54DD}">
  <ds:schemaRefs/>
</ds:datastoreItem>
</file>

<file path=customXml/itemProps34.xml><?xml version="1.0" encoding="utf-8"?>
<ds:datastoreItem xmlns:ds="http://schemas.openxmlformats.org/officeDocument/2006/customXml" ds:itemID="{F5467BB9-3D7B-4457-AA5B-CE31D9D7CAD8}">
  <ds:schemaRefs/>
</ds:datastoreItem>
</file>

<file path=customXml/itemProps35.xml><?xml version="1.0" encoding="utf-8"?>
<ds:datastoreItem xmlns:ds="http://schemas.openxmlformats.org/officeDocument/2006/customXml" ds:itemID="{E282ED70-2812-4AEA-B3D1-B9B7204CDC1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7512</Words>
  <Application>WPS 演示</Application>
  <PresentationFormat>宽屏</PresentationFormat>
  <Paragraphs>587</Paragraphs>
  <Slides>22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Consolas</vt:lpstr>
      <vt:lpstr>OfficePLUS主题</vt:lpstr>
      <vt:lpstr>编译技术实验专题报告  ——中间代码（四元式）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曾元坤</cp:lastModifiedBy>
  <cp:revision>219</cp:revision>
  <cp:lastPrinted>2019-12-18T16:00:00Z</cp:lastPrinted>
  <dcterms:created xsi:type="dcterms:W3CDTF">2019-12-18T16:00:00Z</dcterms:created>
  <dcterms:modified xsi:type="dcterms:W3CDTF">2024-11-01T07:14:36Z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83768B54CC6C416ABD233B5EBAD57106_12</vt:lpwstr>
  </property>
  <property fmtid="{D5CDD505-2E9C-101B-9397-08002B2CF9AE}" pid="5" name="KSOProductBuildVer">
    <vt:lpwstr>2052-12.1.0.18276</vt:lpwstr>
  </property>
</Properties>
</file>