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8.svg" ContentType="image/svg+xml"/>
  <Override PartName="/ppt/media/image2.svg" ContentType="image/svg+xml"/>
  <Override PartName="/ppt/media/image2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89" r:id="rId5"/>
    <p:sldId id="301" r:id="rId6"/>
    <p:sldId id="258" r:id="rId7"/>
    <p:sldId id="281" r:id="rId8"/>
    <p:sldId id="285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2" r:id="rId18"/>
    <p:sldId id="300" r:id="rId19"/>
    <p:sldId id="314" r:id="rId20"/>
    <p:sldId id="315" r:id="rId21"/>
    <p:sldId id="316" r:id="rId22"/>
    <p:sldId id="317" r:id="rId23"/>
    <p:sldId id="318" r:id="rId24"/>
    <p:sldId id="320" r:id="rId25"/>
    <p:sldId id="308" r:id="rId26"/>
    <p:sldId id="319" r:id="rId27"/>
    <p:sldId id="309" r:id="rId28"/>
    <p:sldId id="306" r:id="rId29"/>
    <p:sldId id="322" r:id="rId30"/>
    <p:sldId id="312" r:id="rId31"/>
    <p:sldId id="313" r:id="rId32"/>
    <p:sldId id="266" r:id="rId33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C4ED4C-83C5-4B7B-B6B5-8ABA98252B83}">
          <p14:sldIdLst>
            <p14:sldId id="256"/>
          </p14:sldIdLst>
        </p14:section>
        <p14:section name="Briefing" id="{3B3EBF04-0A9A-414C-B5EC-20FB44A07BC8}">
          <p14:sldIdLst>
            <p14:sldId id="289"/>
            <p14:sldId id="301"/>
            <p14:sldId id="258"/>
            <p14:sldId id="281"/>
          </p14:sldIdLst>
        </p14:section>
        <p14:section name="LLVM IR Example" id="{F080592D-2CC7-49EE-8D26-14F5CB4F4C87}">
          <p14:sldIdLst>
            <p14:sldId id="285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2"/>
          </p14:sldIdLst>
        </p14:section>
        <p14:section name="Basics" id="{664776CB-446C-40B5-9416-F8D22FF4D1FA}">
          <p14:sldIdLst>
            <p14:sldId id="300"/>
            <p14:sldId id="314"/>
          </p14:sldIdLst>
        </p14:section>
        <p14:section name="Structure" id="{4E2311F4-588E-4095-9DA0-EBC13653FF8A}">
          <p14:sldIdLst>
            <p14:sldId id="315"/>
            <p14:sldId id="316"/>
            <p14:sldId id="317"/>
            <p14:sldId id="318"/>
            <p14:sldId id="320"/>
          </p14:sldIdLst>
        </p14:section>
        <p14:section name="Generation" id="{9701089B-D0ED-47B7-A606-1C5164E1D88A}">
          <p14:sldIdLst>
            <p14:sldId id="308"/>
            <p14:sldId id="319"/>
            <p14:sldId id="309"/>
          </p14:sldIdLst>
        </p14:section>
        <p14:section name="Tips" id="{0C46CBFF-34F1-4390-A684-C88A592297D1}">
          <p14:sldIdLst>
            <p14:sldId id="306"/>
            <p14:sldId id="322"/>
            <p14:sldId id="312"/>
            <p14:sldId id="313"/>
          </p14:sldIdLst>
        </p14:section>
        <p14:section name="Outro" id="{E4BD999B-A34F-4554-805A-8C6948F58332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69231" autoAdjust="0"/>
  </p:normalViewPr>
  <p:slideViewPr>
    <p:cSldViewPr snapToGrid="0">
      <p:cViewPr varScale="1">
        <p:scale>
          <a:sx n="51" d="100"/>
          <a:sy n="51" d="100"/>
        </p:scale>
        <p:origin x="181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4.xml"/><Relationship Id="rId40" Type="http://schemas.openxmlformats.org/officeDocument/2006/relationships/customXml" Target="../customXml/item3.xml"/><Relationship Id="rId4" Type="http://schemas.openxmlformats.org/officeDocument/2006/relationships/notesMaster" Target="notesMasters/notesMaster1.xml"/><Relationship Id="rId39" Type="http://schemas.openxmlformats.org/officeDocument/2006/relationships/customXml" Target="../customXml/item2.xml"/><Relationship Id="rId38" Type="http://schemas.openxmlformats.org/officeDocument/2006/relationships/customXml" Target="../customXml/item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大家好，下面由我来介绍使用 </a:t>
            </a:r>
            <a:r>
              <a:rPr lang="en-US" altLang="zh-CN" dirty="0"/>
              <a:t>LLVM IR </a:t>
            </a:r>
            <a:r>
              <a:rPr lang="zh-CN" altLang="en-US" dirty="0"/>
              <a:t>的中间代码生成。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对于指令，最基本的就是变量的定义。</a:t>
            </a:r>
            <a:r>
              <a:rPr lang="en-US" altLang="zh-CN" dirty="0"/>
              <a:t>LLVM IR </a:t>
            </a:r>
            <a:r>
              <a:rPr lang="zh-CN" altLang="en-US" dirty="0"/>
              <a:t>中，我们是看不到变量名的，取而代之的是其对应的地址，这一点和汇编已经很接近了，所以定义变量的指令实际是在分配一块内存，也就是这里的 </a:t>
            </a:r>
            <a:r>
              <a:rPr lang="en-US" altLang="zh-CN" dirty="0" err="1"/>
              <a:t>alloca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所以尽管我们的文法中并没有指针，但是在 </a:t>
            </a:r>
            <a:r>
              <a:rPr lang="en-US" altLang="zh-CN" dirty="0"/>
              <a:t>LLVM IR </a:t>
            </a:r>
            <a:r>
              <a:rPr lang="zh-CN" altLang="en-US" dirty="0"/>
              <a:t>中，由于内存分配的存在，还是没法避免指针的概念，这里 </a:t>
            </a:r>
            <a:r>
              <a:rPr lang="en-US" altLang="zh-CN" dirty="0"/>
              <a:t>%3 </a:t>
            </a:r>
            <a:r>
              <a:rPr lang="zh-CN" altLang="en-US" dirty="0"/>
              <a:t>和 </a:t>
            </a:r>
            <a:r>
              <a:rPr lang="en-US" altLang="zh-CN" dirty="0"/>
              <a:t>%4 </a:t>
            </a:r>
            <a:r>
              <a:rPr lang="zh-CN" altLang="en-US" dirty="0"/>
              <a:t>的类型都是指向 </a:t>
            </a:r>
            <a:r>
              <a:rPr lang="en-US" altLang="zh-CN" dirty="0"/>
              <a:t>i32 </a:t>
            </a:r>
            <a:r>
              <a:rPr lang="zh-CN" altLang="en-US" dirty="0"/>
              <a:t>的指针。</a:t>
            </a:r>
            <a:endParaRPr lang="en-US" altLang="zh-CN" dirty="0"/>
          </a:p>
          <a:p>
            <a:r>
              <a:rPr lang="zh-CN" altLang="en-US" dirty="0"/>
              <a:t>这里还需要提到，在 </a:t>
            </a:r>
            <a:r>
              <a:rPr lang="en-US" altLang="zh-CN" dirty="0"/>
              <a:t>LLVM IR </a:t>
            </a:r>
            <a:r>
              <a:rPr lang="zh-CN" altLang="en-US" dirty="0"/>
              <a:t>中，有返回值的指令都会显式地定义一个变量，从而可以被其他指令使用。稍后对这一点会详细进行介绍。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既然变量是以地址的形式存在的，那么变量的赋值也就是在向地址里存值。</a:t>
            </a:r>
            <a:endParaRPr lang="en-US" altLang="zh-CN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store </a:t>
            </a:r>
            <a:r>
              <a:rPr lang="zh-CN" altLang="en-US" dirty="0"/>
              <a:t>指令的两个参数就分别是要保存的值和地址，它没有返回值，所以并不对应一个变量。</a:t>
            </a:r>
            <a:endParaRPr lang="en-US" altLang="zh-CN" dirty="0"/>
          </a:p>
          <a:p>
            <a:r>
              <a:rPr lang="zh-CN" altLang="en-US" dirty="0"/>
              <a:t>这里注意到，参数和普通变量不同，它没有地址，本身就是值。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接下来的 </a:t>
            </a:r>
            <a:r>
              <a:rPr lang="en-US" altLang="zh-CN" dirty="0"/>
              <a:t>load </a:t>
            </a:r>
            <a:r>
              <a:rPr lang="zh-CN" altLang="en-US" dirty="0"/>
              <a:t>就很好理解了，从一个地址加载值。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接下来，是运算，这里 </a:t>
            </a:r>
            <a:r>
              <a:rPr lang="en-US" altLang="zh-CN" dirty="0"/>
              <a:t>add </a:t>
            </a:r>
            <a:r>
              <a:rPr lang="zh-CN" altLang="en-US" dirty="0"/>
              <a:t>指令将两个变量相加。这里需要注意，参与运算的两个变量类型必须相同，因此遇到不同类型时，需要先进行类型转换。稍后会介绍如何实现类型转换。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</a:t>
            </a:r>
            <a:r>
              <a:rPr lang="en-US" altLang="zh-CN" dirty="0"/>
              <a:t>ret </a:t>
            </a:r>
            <a:r>
              <a:rPr lang="zh-CN" altLang="en-US" dirty="0"/>
              <a:t>指令是函数的结束。即使是 </a:t>
            </a:r>
            <a:r>
              <a:rPr lang="en-US" altLang="zh-CN" dirty="0"/>
              <a:t>void </a:t>
            </a:r>
            <a:r>
              <a:rPr lang="zh-CN" altLang="en-US" dirty="0"/>
              <a:t>类型的函数，也需要有不带参数的 </a:t>
            </a:r>
            <a:r>
              <a:rPr lang="en-US" altLang="zh-CN" dirty="0"/>
              <a:t>ret</a:t>
            </a:r>
            <a:r>
              <a:rPr lang="zh-CN" altLang="en-US" dirty="0"/>
              <a:t> 作为结束。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那么，如何调用函数呢？与汇编类似，一个 </a:t>
            </a:r>
            <a:r>
              <a:rPr lang="en-US" altLang="zh-CN" dirty="0"/>
              <a:t>call </a:t>
            </a:r>
            <a:r>
              <a:rPr lang="zh-CN" altLang="en-US" dirty="0"/>
              <a:t>指令即可。同样，这里需要注意参数的类型匹配问题。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通过刚才的 </a:t>
            </a:r>
            <a:r>
              <a:rPr lang="en-US" altLang="zh-CN" dirty="0"/>
              <a:t>LLVM IR </a:t>
            </a:r>
            <a:r>
              <a:rPr lang="zh-CN" altLang="en-US" dirty="0"/>
              <a:t>程序，相信大家已经基本掌握了 </a:t>
            </a:r>
            <a:r>
              <a:rPr lang="en-US" altLang="zh-CN" dirty="0"/>
              <a:t>LLVM IR </a:t>
            </a:r>
            <a:r>
              <a:rPr lang="zh-CN" altLang="en-US" dirty="0"/>
              <a:t>的语法。对于更详细的 </a:t>
            </a:r>
            <a:r>
              <a:rPr lang="en-US" altLang="zh-CN" dirty="0"/>
              <a:t>LLVM IR </a:t>
            </a:r>
            <a:r>
              <a:rPr lang="zh-CN" altLang="en-US" dirty="0"/>
              <a:t>指令集，大家可以在希冀平台的在线教程中查看，也可以直接参考 </a:t>
            </a:r>
            <a:r>
              <a:rPr lang="en-US" altLang="zh-CN" dirty="0"/>
              <a:t>LLVM </a:t>
            </a:r>
            <a:r>
              <a:rPr lang="zh-CN" altLang="en-US" dirty="0"/>
              <a:t>官方的指令集介绍。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这里顺便提一下 </a:t>
            </a:r>
            <a:r>
              <a:rPr lang="en-US" altLang="zh-CN" dirty="0"/>
              <a:t>LLVM </a:t>
            </a:r>
            <a:r>
              <a:rPr lang="zh-CN" altLang="en-US" dirty="0"/>
              <a:t>的环境配置，希冀平台上也有。我们评测机使用的是 </a:t>
            </a:r>
            <a:r>
              <a:rPr lang="en-US" altLang="zh-CN" dirty="0"/>
              <a:t>LLVM 12</a:t>
            </a:r>
            <a:r>
              <a:rPr lang="zh-CN" altLang="en-US" dirty="0"/>
              <a:t>，不过对于我们实验部分涉及的 </a:t>
            </a:r>
            <a:r>
              <a:rPr lang="en-US" altLang="zh-CN" dirty="0"/>
              <a:t>LLVM IR</a:t>
            </a:r>
            <a:r>
              <a:rPr lang="zh-CN" altLang="en-US" dirty="0"/>
              <a:t> 来说，不同版本其实并没有差异。</a:t>
            </a:r>
            <a:endParaRPr lang="en-US" altLang="zh-CN" dirty="0"/>
          </a:p>
          <a:p>
            <a:r>
              <a:rPr lang="en-US" altLang="zh-CN" dirty="0"/>
              <a:t>LLVM </a:t>
            </a:r>
            <a:r>
              <a:rPr lang="zh-CN" altLang="en-US" dirty="0"/>
              <a:t>环境在</a:t>
            </a:r>
            <a:r>
              <a:rPr lang="en-US" altLang="zh-CN" dirty="0"/>
              <a:t> Windows </a:t>
            </a:r>
            <a:r>
              <a:rPr lang="zh-CN" altLang="en-US" dirty="0"/>
              <a:t>下配置略微复杂，推荐大家使用 </a:t>
            </a:r>
            <a:r>
              <a:rPr lang="en-US" altLang="zh-CN" dirty="0"/>
              <a:t>WSL2 + Ubuntu</a:t>
            </a:r>
            <a:r>
              <a:rPr lang="zh-CN" altLang="en-US" dirty="0"/>
              <a:t>。此外，讨论区也有同学分享相关方法，大家可以自行查看。</a:t>
            </a:r>
            <a:endParaRPr lang="en-US" altLang="zh-CN" dirty="0"/>
          </a:p>
          <a:p>
            <a:r>
              <a:rPr lang="zh-CN" altLang="en-US" dirty="0"/>
              <a:t>配置好后，大家就可以在本地生成 </a:t>
            </a:r>
            <a:r>
              <a:rPr lang="en-US" altLang="zh-CN" dirty="0"/>
              <a:t>LLVM IR </a:t>
            </a:r>
            <a:r>
              <a:rPr lang="zh-CN" altLang="en-US" dirty="0"/>
              <a:t>并解释执行了。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下面，让我们来深入了解一下 </a:t>
            </a:r>
            <a:r>
              <a:rPr lang="en-US" altLang="zh-CN" dirty="0"/>
              <a:t>LLVM IR</a:t>
            </a:r>
            <a:r>
              <a:rPr lang="zh-CN" altLang="en-US" dirty="0"/>
              <a:t>。在 </a:t>
            </a:r>
            <a:r>
              <a:rPr lang="en-US" altLang="zh-CN" dirty="0"/>
              <a:t>LLVM IR </a:t>
            </a:r>
            <a:r>
              <a:rPr lang="zh-CN" altLang="en-US" dirty="0"/>
              <a:t>中，一直流传着一句话，“一切皆 </a:t>
            </a:r>
            <a:r>
              <a:rPr lang="en-US" altLang="zh-CN" dirty="0"/>
              <a:t>Value</a:t>
            </a:r>
            <a:r>
              <a:rPr lang="zh-CN" altLang="en-US" dirty="0"/>
              <a:t>”。什么意思呢？</a:t>
            </a:r>
            <a:endParaRPr lang="en-US" altLang="zh-CN" dirty="0"/>
          </a:p>
          <a:p>
            <a:r>
              <a:rPr lang="en-US" altLang="zh-CN" dirty="0"/>
              <a:t>LLVM </a:t>
            </a:r>
            <a:r>
              <a:rPr lang="zh-CN" altLang="en-US" dirty="0"/>
              <a:t>的实现使用了继承结构，其所有成分最终都由 </a:t>
            </a:r>
            <a:r>
              <a:rPr lang="en-US" altLang="zh-CN" dirty="0"/>
              <a:t>Value </a:t>
            </a:r>
            <a:r>
              <a:rPr lang="zh-CN" altLang="en-US" dirty="0"/>
              <a:t>类派生而来，因此十分灵活。</a:t>
            </a:r>
            <a:endParaRPr lang="en-US" altLang="zh-CN" dirty="0"/>
          </a:p>
          <a:p>
            <a:r>
              <a:rPr lang="zh-CN" altLang="en-US" dirty="0"/>
              <a:t>一个源文件对应 </a:t>
            </a:r>
            <a:r>
              <a:rPr lang="en-US" altLang="zh-CN" dirty="0"/>
              <a:t>LLVM IR </a:t>
            </a:r>
            <a:r>
              <a:rPr lang="zh-CN" altLang="en-US" dirty="0"/>
              <a:t>的一个构建单元，即 </a:t>
            </a:r>
            <a:r>
              <a:rPr lang="en-US" altLang="zh-CN" dirty="0"/>
              <a:t>Module</a:t>
            </a:r>
            <a:r>
              <a:rPr lang="zh-CN" altLang="en-US" dirty="0"/>
              <a:t>，其中所有的成分都是 </a:t>
            </a:r>
            <a:r>
              <a:rPr lang="en-US" altLang="zh-CN" dirty="0"/>
              <a:t>Value</a:t>
            </a:r>
            <a:r>
              <a:rPr lang="zh-CN" altLang="en-US" dirty="0"/>
              <a:t>，从而相互之间引用非常方便。</a:t>
            </a:r>
            <a:endParaRPr lang="en-US" altLang="zh-CN" dirty="0"/>
          </a:p>
          <a:p>
            <a:r>
              <a:rPr lang="zh-CN" altLang="en-US" dirty="0"/>
              <a:t>我们刚才看到的，有全局变量、函数，基本块以及指令，都是</a:t>
            </a:r>
            <a:r>
              <a:rPr lang="en-US" altLang="zh-CN" dirty="0"/>
              <a:t> 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Value </a:t>
            </a:r>
            <a:r>
              <a:rPr lang="zh-CN" altLang="en-US" dirty="0"/>
              <a:t>有一个特殊的子类，叫做 </a:t>
            </a:r>
            <a:r>
              <a:rPr lang="en-US" altLang="zh-CN" dirty="0"/>
              <a:t>User</a:t>
            </a:r>
            <a:r>
              <a:rPr lang="zh-CN" altLang="en-US" dirty="0"/>
              <a:t>。从字面意思也很好理解，继承自 </a:t>
            </a:r>
            <a:r>
              <a:rPr lang="en-US" altLang="zh-CN" dirty="0"/>
              <a:t>Value </a:t>
            </a:r>
            <a:r>
              <a:rPr lang="zh-CN" altLang="en-US" dirty="0"/>
              <a:t>的类都只能作为“值”，而只有 </a:t>
            </a:r>
            <a:r>
              <a:rPr lang="en-US" altLang="zh-CN" dirty="0"/>
              <a:t>User </a:t>
            </a:r>
            <a:r>
              <a:rPr lang="zh-CN" altLang="en-US" dirty="0"/>
              <a:t>才能使用这些 </a:t>
            </a:r>
            <a:r>
              <a:rPr lang="en-US" altLang="zh-CN" dirty="0"/>
              <a:t>Value</a:t>
            </a:r>
            <a:r>
              <a:rPr lang="zh-CN" altLang="en-US" dirty="0"/>
              <a:t>。于是，就引出了我们下一个话题，</a:t>
            </a:r>
            <a:r>
              <a:rPr lang="en-US" altLang="zh-CN" dirty="0"/>
              <a:t>Use-Def </a:t>
            </a:r>
            <a:r>
              <a:rPr lang="zh-CN" altLang="en-US" dirty="0"/>
              <a:t>链。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User </a:t>
            </a:r>
            <a:r>
              <a:rPr lang="zh-CN" altLang="en-US" dirty="0"/>
              <a:t>可以使用 </a:t>
            </a:r>
            <a:r>
              <a:rPr lang="en-US" altLang="zh-CN" dirty="0"/>
              <a:t>Value</a:t>
            </a:r>
            <a:r>
              <a:rPr lang="zh-CN" altLang="en-US" dirty="0"/>
              <a:t>，而 </a:t>
            </a:r>
            <a:r>
              <a:rPr lang="en-US" altLang="zh-CN" dirty="0"/>
              <a:t>User </a:t>
            </a:r>
            <a:r>
              <a:rPr lang="zh-CN" altLang="en-US" dirty="0"/>
              <a:t>本身也是 </a:t>
            </a:r>
            <a:r>
              <a:rPr lang="en-US" altLang="zh-CN" dirty="0"/>
              <a:t>Value</a:t>
            </a:r>
            <a:r>
              <a:rPr lang="zh-CN" altLang="en-US" dirty="0"/>
              <a:t>，所以指令之间的引用关系非常灵活且清晰。</a:t>
            </a:r>
            <a:endParaRPr lang="en-US" altLang="zh-CN" dirty="0"/>
          </a:p>
          <a:p>
            <a:r>
              <a:rPr lang="zh-CN" altLang="en-US" dirty="0"/>
              <a:t>例如我们刚才的 </a:t>
            </a:r>
            <a:r>
              <a:rPr lang="en-US" altLang="zh-CN" dirty="0"/>
              <a:t>add </a:t>
            </a:r>
            <a:r>
              <a:rPr lang="zh-CN" altLang="en-US" dirty="0"/>
              <a:t>函数，其中 </a:t>
            </a:r>
            <a:r>
              <a:rPr lang="en-US" altLang="zh-CN" dirty="0" err="1"/>
              <a:t>BinaryOperator</a:t>
            </a:r>
            <a:r>
              <a:rPr lang="en-US" altLang="zh-CN" dirty="0"/>
              <a:t> </a:t>
            </a:r>
            <a:r>
              <a:rPr lang="zh-CN" altLang="en-US" dirty="0"/>
              <a:t>使用了两个 </a:t>
            </a:r>
            <a:r>
              <a:rPr lang="en-US" altLang="zh-CN" dirty="0" err="1"/>
              <a:t>LoadInst</a:t>
            </a:r>
            <a:r>
              <a:rPr lang="en-US" altLang="zh-CN" dirty="0"/>
              <a:t> </a:t>
            </a:r>
            <a:r>
              <a:rPr lang="zh-CN" altLang="en-US" dirty="0"/>
              <a:t>的，这就形成了一个 </a:t>
            </a:r>
            <a:r>
              <a:rPr lang="en-US" altLang="zh-CN" dirty="0"/>
              <a:t>Use </a:t>
            </a:r>
            <a:r>
              <a:rPr lang="zh-CN" altLang="en-US" dirty="0"/>
              <a:t>关系，而两个 </a:t>
            </a:r>
            <a:r>
              <a:rPr lang="en-US" altLang="zh-CN" dirty="0" err="1"/>
              <a:t>LoadInst</a:t>
            </a:r>
            <a:r>
              <a:rPr lang="en-US" altLang="zh-CN" dirty="0"/>
              <a:t> </a:t>
            </a:r>
            <a:r>
              <a:rPr lang="zh-CN" altLang="en-US" dirty="0"/>
              <a:t>又分别使用了 </a:t>
            </a:r>
            <a:r>
              <a:rPr lang="en-US" altLang="zh-CN" dirty="0" err="1"/>
              <a:t>AllocaInst</a:t>
            </a:r>
            <a:r>
              <a:rPr lang="zh-CN" altLang="en-US" dirty="0"/>
              <a:t>，从而形成了一个 </a:t>
            </a:r>
            <a:r>
              <a:rPr lang="en-US" altLang="zh-CN" dirty="0"/>
              <a:t>Use </a:t>
            </a:r>
            <a:r>
              <a:rPr lang="zh-CN" altLang="en-US" dirty="0"/>
              <a:t>链。这里的 </a:t>
            </a:r>
            <a:r>
              <a:rPr lang="en-US" altLang="zh-CN" dirty="0"/>
              <a:t>Def </a:t>
            </a:r>
            <a:r>
              <a:rPr lang="zh-CN" altLang="en-US" dirty="0"/>
              <a:t>其实就是指被使用的 </a:t>
            </a:r>
            <a:r>
              <a:rPr lang="en-US" altLang="zh-CN" dirty="0"/>
              <a:t>Value</a:t>
            </a:r>
            <a:r>
              <a:rPr lang="zh-CN" altLang="en-US" dirty="0"/>
              <a:t>，因为 </a:t>
            </a:r>
            <a:r>
              <a:rPr lang="en-US" altLang="zh-CN" dirty="0"/>
              <a:t>LLVM IR </a:t>
            </a:r>
            <a:r>
              <a:rPr lang="zh-CN" altLang="en-US" dirty="0"/>
              <a:t>符合 </a:t>
            </a:r>
            <a:r>
              <a:rPr lang="en-US" altLang="zh-CN" dirty="0"/>
              <a:t>SSA </a:t>
            </a:r>
            <a:r>
              <a:rPr lang="zh-CN" altLang="en-US" dirty="0"/>
              <a:t>形式，所以 </a:t>
            </a:r>
            <a:r>
              <a:rPr lang="en-US" altLang="zh-CN" dirty="0"/>
              <a:t>Def </a:t>
            </a:r>
            <a:r>
              <a:rPr lang="zh-CN" altLang="en-US" dirty="0"/>
              <a:t>是唯一的。</a:t>
            </a:r>
            <a:endParaRPr lang="en-US" altLang="zh-CN" dirty="0"/>
          </a:p>
          <a:p>
            <a:r>
              <a:rPr lang="zh-CN" altLang="en-US" dirty="0"/>
              <a:t>反过来，</a:t>
            </a:r>
            <a:r>
              <a:rPr lang="en-US" altLang="zh-CN" dirty="0"/>
              <a:t>Value </a:t>
            </a:r>
            <a:r>
              <a:rPr lang="zh-CN" altLang="en-US" dirty="0"/>
              <a:t>也会记录使用它的 </a:t>
            </a:r>
            <a:r>
              <a:rPr lang="en-US" altLang="zh-CN" dirty="0"/>
              <a:t>User </a:t>
            </a:r>
            <a:r>
              <a:rPr lang="zh-CN" altLang="en-US" dirty="0"/>
              <a:t>信息，所以最终形成了一个双向关系，类似双向链表，于是任意一方查找 </a:t>
            </a:r>
            <a:r>
              <a:rPr lang="en-US" altLang="zh-CN" dirty="0"/>
              <a:t>User </a:t>
            </a:r>
            <a:r>
              <a:rPr lang="zh-CN" altLang="en-US" dirty="0"/>
              <a:t>或 </a:t>
            </a:r>
            <a:r>
              <a:rPr lang="en-US" altLang="zh-CN" dirty="0"/>
              <a:t>Use </a:t>
            </a:r>
            <a:r>
              <a:rPr lang="zh-CN" altLang="en-US" dirty="0"/>
              <a:t>都很方便。</a:t>
            </a:r>
            <a:endParaRPr lang="en-US" altLang="zh-CN" dirty="0"/>
          </a:p>
          <a:p>
            <a:r>
              <a:rPr lang="zh-CN" altLang="en-US" dirty="0"/>
              <a:t>实际上，我们这里看到的 </a:t>
            </a:r>
            <a:r>
              <a:rPr lang="en-US" altLang="zh-CN" dirty="0"/>
              <a:t>%3</a:t>
            </a:r>
            <a:r>
              <a:rPr lang="zh-CN" altLang="en-US" dirty="0"/>
              <a:t>、</a:t>
            </a:r>
            <a:r>
              <a:rPr lang="en-US" altLang="zh-CN" dirty="0"/>
              <a:t>%4 </a:t>
            </a:r>
            <a:r>
              <a:rPr lang="zh-CN" altLang="en-US" dirty="0"/>
              <a:t>等，其实对应的是 </a:t>
            </a:r>
            <a:r>
              <a:rPr lang="en-US" altLang="zh-CN" dirty="0"/>
              <a:t>LLVM IR </a:t>
            </a:r>
            <a:r>
              <a:rPr lang="zh-CN" altLang="en-US" dirty="0"/>
              <a:t>数据结构的引用。也就是说，所有 </a:t>
            </a:r>
            <a:r>
              <a:rPr lang="en-US" altLang="zh-CN" dirty="0"/>
              <a:t>%3 </a:t>
            </a:r>
            <a:r>
              <a:rPr lang="zh-CN" altLang="en-US" dirty="0"/>
              <a:t>出现的地方，其实都是 </a:t>
            </a:r>
            <a:r>
              <a:rPr lang="en-US" altLang="zh-CN" dirty="0" err="1"/>
              <a:t>AllocaInst</a:t>
            </a:r>
            <a:r>
              <a:rPr lang="en-US" altLang="zh-CN" dirty="0"/>
              <a:t> </a:t>
            </a:r>
            <a:r>
              <a:rPr lang="zh-CN" altLang="en-US" dirty="0"/>
              <a:t>的一个引用。所以说，每个 </a:t>
            </a:r>
            <a:r>
              <a:rPr lang="en-US" altLang="zh-CN" dirty="0"/>
              <a:t>Value </a:t>
            </a:r>
            <a:r>
              <a:rPr lang="zh-CN" altLang="en-US" dirty="0"/>
              <a:t>里都有一个列表保存使用它的 </a:t>
            </a:r>
            <a:r>
              <a:rPr lang="en-US" altLang="zh-CN" dirty="0"/>
              <a:t>User</a:t>
            </a:r>
            <a:r>
              <a:rPr lang="zh-CN" altLang="en-US" dirty="0"/>
              <a:t>，而每个 </a:t>
            </a:r>
            <a:r>
              <a:rPr lang="en-US" altLang="zh-CN" dirty="0"/>
              <a:t>User </a:t>
            </a:r>
            <a:r>
              <a:rPr lang="zh-CN" altLang="en-US" dirty="0"/>
              <a:t>里也会有一个列表保存它使用的 </a:t>
            </a:r>
            <a:r>
              <a:rPr lang="en-US" altLang="zh-CN" dirty="0"/>
              <a:t>Value</a:t>
            </a:r>
            <a:r>
              <a:rPr lang="zh-CN" altLang="en-US" dirty="0"/>
              <a:t>。理解了这一关系后，你就掌握了 </a:t>
            </a:r>
            <a:r>
              <a:rPr lang="en-US" altLang="zh-CN" dirty="0"/>
              <a:t>LLVM IR </a:t>
            </a:r>
            <a:r>
              <a:rPr lang="zh-CN" altLang="en-US" dirty="0"/>
              <a:t>的精髓。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我们介绍中间代码生成之前，首先先来回顾一下编译的各个阶段。在之前的讲座中，我们已经分别介绍了词法分析到语义分析的内容。此时，我们已经从开始的源代码，得到了一颗完整的语法树，以及一张符号表。同时，由于错误处理的存在，可以保证到这一步时，我们的程序一定是正确的。</a:t>
            </a:r>
            <a:endParaRPr lang="en-US" altLang="zh-CN" dirty="0"/>
          </a:p>
          <a:p>
            <a:r>
              <a:rPr lang="zh-CN" altLang="en-US" dirty="0"/>
              <a:t>有了这样的基础，我们就可以放心地进行中间代码生成了。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说完了 </a:t>
            </a:r>
            <a:r>
              <a:rPr lang="en-US" altLang="zh-CN" dirty="0"/>
              <a:t>Value</a:t>
            </a:r>
            <a:r>
              <a:rPr lang="zh-CN" altLang="en-US" dirty="0"/>
              <a:t>，我觉得 </a:t>
            </a:r>
            <a:r>
              <a:rPr lang="en-US" altLang="zh-CN" dirty="0"/>
              <a:t>Type </a:t>
            </a:r>
            <a:r>
              <a:rPr lang="zh-CN" altLang="en-US" dirty="0"/>
              <a:t>也值得提一下。和 </a:t>
            </a:r>
            <a:r>
              <a:rPr lang="en-US" altLang="zh-CN" dirty="0"/>
              <a:t>Value</a:t>
            </a:r>
            <a:r>
              <a:rPr lang="zh-CN" altLang="en-US" dirty="0"/>
              <a:t> 一样，</a:t>
            </a:r>
            <a:r>
              <a:rPr lang="en-US" altLang="zh-CN" dirty="0"/>
              <a:t>LLVM IR </a:t>
            </a:r>
            <a:r>
              <a:rPr lang="zh-CN" altLang="en-US" dirty="0"/>
              <a:t>中，也是“一切皆 </a:t>
            </a:r>
            <a:r>
              <a:rPr lang="en-US" altLang="zh-CN" dirty="0"/>
              <a:t>Type</a:t>
            </a:r>
            <a:r>
              <a:rPr lang="zh-CN" altLang="en-US" dirty="0"/>
              <a:t>”（我自己编的）。</a:t>
            </a:r>
            <a:endParaRPr lang="en-US" altLang="zh-CN" dirty="0"/>
          </a:p>
          <a:p>
            <a:r>
              <a:rPr lang="en-US" altLang="zh-CN" dirty="0"/>
              <a:t>LLVM IR </a:t>
            </a:r>
            <a:r>
              <a:rPr lang="zh-CN" altLang="en-US" dirty="0"/>
              <a:t>中，所有的类型也都是继承自 </a:t>
            </a:r>
            <a:r>
              <a:rPr lang="en-US" altLang="zh-CN" dirty="0"/>
              <a:t>Type</a:t>
            </a:r>
            <a:r>
              <a:rPr lang="zh-CN" altLang="en-US" dirty="0"/>
              <a:t>。对于整数类型，比如我们刚才见到的 </a:t>
            </a:r>
            <a:r>
              <a:rPr lang="en-US" altLang="zh-CN" dirty="0"/>
              <a:t>i32</a:t>
            </a:r>
            <a:r>
              <a:rPr lang="zh-CN" altLang="en-US" dirty="0"/>
              <a:t>，是基本类型。而指针、数组、函数等都是复合类型，使用组合的方式实现复杂类型，以及类型的嵌套，非常的优雅。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LLVM IR </a:t>
            </a:r>
            <a:r>
              <a:rPr lang="zh-CN" altLang="en-US" dirty="0"/>
              <a:t>这样的结构下，我们会发现，它自然而然地满足 </a:t>
            </a:r>
            <a:r>
              <a:rPr lang="en-US" altLang="zh-CN" dirty="0"/>
              <a:t>SSA </a:t>
            </a:r>
            <a:r>
              <a:rPr lang="zh-CN" altLang="en-US" dirty="0"/>
              <a:t>形式，即一个变量只会有一次赋值，而这一次赋值，或是说定义就是指令本身。</a:t>
            </a:r>
            <a:endParaRPr lang="en-US" altLang="zh-CN" dirty="0"/>
          </a:p>
          <a:p>
            <a:r>
              <a:rPr lang="zh-CN" altLang="en-US" dirty="0"/>
              <a:t>例如，这里 </a:t>
            </a:r>
            <a:r>
              <a:rPr lang="en-US" altLang="zh-CN" dirty="0"/>
              <a:t>add </a:t>
            </a:r>
            <a:r>
              <a:rPr lang="zh-CN" altLang="en-US" dirty="0"/>
              <a:t>指令定义了 </a:t>
            </a:r>
            <a:r>
              <a:rPr lang="en-US" altLang="zh-CN" dirty="0"/>
              <a:t>%7</a:t>
            </a:r>
            <a:r>
              <a:rPr lang="zh-CN" altLang="en-US" dirty="0"/>
              <a:t>，从而之后 </a:t>
            </a:r>
            <a:r>
              <a:rPr lang="en-US" altLang="zh-CN" dirty="0"/>
              <a:t>%7 </a:t>
            </a:r>
            <a:r>
              <a:rPr lang="zh-CN" altLang="en-US" dirty="0"/>
              <a:t>不会再被定义。</a:t>
            </a:r>
            <a:endParaRPr lang="en-US" altLang="zh-CN" dirty="0"/>
          </a:p>
          <a:p>
            <a:r>
              <a:rPr lang="zh-CN" altLang="en-US" dirty="0"/>
              <a:t>从实现的角度来说，其实就是这个指令对象不会再出现第二次，只会被多次引用。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这时候，聪明的你可能会意识到，这一形式在分支语句中就无法满足了！</a:t>
            </a:r>
            <a:endParaRPr lang="en-US" altLang="zh-CN" dirty="0"/>
          </a:p>
          <a:p>
            <a:r>
              <a:rPr lang="zh-CN" altLang="en-US" dirty="0"/>
              <a:t>是的，分支语句会破坏 </a:t>
            </a:r>
            <a:r>
              <a:rPr lang="en-US" altLang="zh-CN" dirty="0"/>
              <a:t>SSA </a:t>
            </a:r>
            <a:r>
              <a:rPr lang="zh-CN" altLang="en-US" dirty="0"/>
              <a:t>形式，但是在 </a:t>
            </a:r>
            <a:r>
              <a:rPr lang="en-US" altLang="zh-CN" dirty="0"/>
              <a:t>LLVM IR </a:t>
            </a:r>
            <a:r>
              <a:rPr lang="zh-CN" altLang="en-US" dirty="0"/>
              <a:t>中，变量是地址，因此这里的赋值，其实是操作相同的地址，并没有变量的定义，从而我们仍然满足 </a:t>
            </a:r>
            <a:r>
              <a:rPr lang="en-US" altLang="zh-CN" dirty="0"/>
              <a:t>SSA </a:t>
            </a:r>
            <a:r>
              <a:rPr lang="zh-CN" altLang="en-US" dirty="0"/>
              <a:t>的形式！</a:t>
            </a:r>
            <a:endParaRPr lang="en-US" altLang="zh-CN" dirty="0"/>
          </a:p>
          <a:p>
            <a:r>
              <a:rPr lang="zh-CN" altLang="en-US" dirty="0"/>
              <a:t>当然，因为内存操作的存在，这种形式的 </a:t>
            </a:r>
            <a:r>
              <a:rPr lang="en-US" altLang="zh-CN" dirty="0"/>
              <a:t>SSA </a:t>
            </a:r>
            <a:r>
              <a:rPr lang="zh-CN" altLang="en-US" dirty="0"/>
              <a:t>效率比较低，之后大家在优化中会学习相关算法，实现更高效的中间代码。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接下来，我对几个中间代码生成中的难点进行简单介绍。</a:t>
            </a:r>
            <a:endParaRPr lang="en-US" altLang="zh-CN" dirty="0"/>
          </a:p>
          <a:p>
            <a:r>
              <a:rPr lang="zh-CN" altLang="en-US" dirty="0"/>
              <a:t>首先是库函数的调用。对于 </a:t>
            </a:r>
            <a:r>
              <a:rPr lang="en-US" altLang="zh-CN" dirty="0"/>
              <a:t>LLVM IR</a:t>
            </a:r>
            <a:r>
              <a:rPr lang="zh-CN" altLang="en-US" dirty="0"/>
              <a:t>，我们提供了标准库函数帮助大家实现 </a:t>
            </a:r>
            <a:r>
              <a:rPr lang="en-US" altLang="zh-CN" dirty="0"/>
              <a:t>I/O</a:t>
            </a:r>
            <a:r>
              <a:rPr lang="zh-CN" altLang="en-US" dirty="0"/>
              <a:t>。因此，大家在生成中间代码时，只需要添加声明即可，具体的标准库可以在课程资料中下载。</a:t>
            </a:r>
            <a:endParaRPr lang="en-US" altLang="zh-CN" dirty="0"/>
          </a:p>
          <a:p>
            <a:r>
              <a:rPr lang="zh-CN" altLang="en-US" dirty="0"/>
              <a:t>运行时，将你生成的 </a:t>
            </a:r>
            <a:r>
              <a:rPr lang="en-US" altLang="zh-CN" dirty="0"/>
              <a:t>LLVM IR </a:t>
            </a:r>
            <a:r>
              <a:rPr lang="zh-CN" altLang="en-US" dirty="0"/>
              <a:t>和标准库编译生成的 </a:t>
            </a:r>
            <a:r>
              <a:rPr lang="en-US" altLang="zh-CN" dirty="0"/>
              <a:t>LLVM IR </a:t>
            </a:r>
            <a:r>
              <a:rPr lang="zh-CN" altLang="en-US" dirty="0"/>
              <a:t>链接起来即可。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数组操作是历年来大家认为比较困难的地方。对于数组操作，其指令本质实在计算一个值的地址。</a:t>
            </a:r>
            <a:endParaRPr lang="en-US" altLang="zh-CN" dirty="0"/>
          </a:p>
          <a:p>
            <a:r>
              <a:rPr lang="zh-CN" altLang="en-US" dirty="0"/>
              <a:t>首先，来看数组定义。这里是全局数组，和变量一样，只不过初始值有些不同。对于未初始化的部分需要置零。当全零时，也可以使用 </a:t>
            </a:r>
            <a:r>
              <a:rPr lang="en-US" altLang="zh-CN" dirty="0" err="1"/>
              <a:t>zeroinitializer</a:t>
            </a:r>
            <a:r>
              <a:rPr lang="en-US" altLang="zh-CN" dirty="0"/>
              <a:t> </a:t>
            </a:r>
            <a:r>
              <a:rPr lang="zh-CN" altLang="en-US" dirty="0"/>
              <a:t>进行简化。</a:t>
            </a:r>
            <a:endParaRPr lang="en-US" altLang="zh-CN" dirty="0"/>
          </a:p>
          <a:p>
            <a:r>
              <a:rPr lang="zh-CN" altLang="en-US" dirty="0"/>
              <a:t>对于局部数组的定义，就不能直接指定初值了，需要一个一个手动赋值。这里，数组元素地址的获取是重点。</a:t>
            </a:r>
            <a:endParaRPr lang="en-US" altLang="zh-CN" dirty="0"/>
          </a:p>
          <a:p>
            <a:r>
              <a:rPr lang="en-US" altLang="zh-CN" dirty="0" err="1"/>
              <a:t>getelementptr</a:t>
            </a:r>
            <a:r>
              <a:rPr lang="en-US" altLang="zh-CN" dirty="0"/>
              <a:t> </a:t>
            </a:r>
            <a:r>
              <a:rPr lang="zh-CN" altLang="en-US" dirty="0"/>
              <a:t>首先接收一个数组地址，然后是各个维度。注意这里第一个维度是相对自己的偏移量，例如这里是一个大小为 </a:t>
            </a:r>
            <a:r>
              <a:rPr lang="en-US" altLang="zh-CN" dirty="0"/>
              <a:t>5 </a:t>
            </a:r>
            <a:r>
              <a:rPr lang="zh-CN" altLang="en-US" dirty="0"/>
              <a:t>的一维 </a:t>
            </a:r>
            <a:r>
              <a:rPr lang="en-US" altLang="zh-CN" dirty="0"/>
              <a:t>int </a:t>
            </a:r>
            <a:r>
              <a:rPr lang="zh-CN" altLang="en-US" dirty="0"/>
              <a:t>数组，那么第一个偏移量的偏移大小就是 </a:t>
            </a:r>
            <a:r>
              <a:rPr lang="en-US" altLang="zh-CN" dirty="0"/>
              <a:t>5 × i32</a:t>
            </a:r>
            <a:r>
              <a:rPr lang="zh-CN" altLang="en-US" dirty="0"/>
              <a:t>。一般来说，这里都是</a:t>
            </a:r>
            <a:r>
              <a:rPr lang="en-US" altLang="zh-CN" dirty="0"/>
              <a:t> 0</a:t>
            </a:r>
            <a:r>
              <a:rPr lang="zh-CN" altLang="en-US" dirty="0"/>
              <a:t>。接下来的偏移量是从高到低的维数，对应我们的数组下标即可。因此这个指令就得到了 </a:t>
            </a:r>
            <a:r>
              <a:rPr lang="en-US" altLang="zh-CN" dirty="0" err="1"/>
              <a:t>arr</a:t>
            </a:r>
            <a:r>
              <a:rPr lang="en-US" altLang="zh-CN" dirty="0"/>
              <a:t>[3] </a:t>
            </a:r>
            <a:r>
              <a:rPr lang="zh-CN" altLang="en-US" dirty="0"/>
              <a:t>的地址，从而接下来使用 </a:t>
            </a:r>
            <a:r>
              <a:rPr lang="en-US" altLang="zh-CN" dirty="0"/>
              <a:t>store </a:t>
            </a:r>
            <a:r>
              <a:rPr lang="zh-CN" altLang="en-US" dirty="0"/>
              <a:t>就可以为其赋值了。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关于偏移量，这里多说一点。第一个偏移量时相对自己的，于是我们可以利用这一点实现指针运算。</a:t>
            </a:r>
            <a:endParaRPr lang="en-US" altLang="zh-CN" dirty="0"/>
          </a:p>
          <a:p>
            <a:r>
              <a:rPr lang="zh-CN" altLang="en-US" dirty="0"/>
              <a:t>例如，我们有一个指向 </a:t>
            </a:r>
            <a:r>
              <a:rPr lang="en-US" altLang="zh-CN" dirty="0" err="1"/>
              <a:t>arr</a:t>
            </a:r>
            <a:r>
              <a:rPr lang="en-US" altLang="zh-CN" dirty="0"/>
              <a:t> </a:t>
            </a:r>
            <a:r>
              <a:rPr lang="zh-CN" altLang="en-US" dirty="0"/>
              <a:t>的指针，我们希望得到下一位时，就可以使用两个 </a:t>
            </a:r>
            <a:r>
              <a:rPr lang="en-US" altLang="zh-CN" dirty="0" err="1"/>
              <a:t>getelementptr</a:t>
            </a:r>
            <a:r>
              <a:rPr lang="en-US" altLang="zh-CN" dirty="0"/>
              <a:t> </a:t>
            </a:r>
            <a:r>
              <a:rPr lang="zh-CN" altLang="en-US" dirty="0"/>
              <a:t>指令，实现指针自增。这有什么用呢？在初始化一个大的数组时，可以减少下标的计算。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此外，你可能还注意到了 </a:t>
            </a:r>
            <a:r>
              <a:rPr lang="en-US" altLang="zh-CN" dirty="0"/>
              <a:t>inbounds</a:t>
            </a:r>
            <a:r>
              <a:rPr lang="zh-CN" altLang="en-US" dirty="0"/>
              <a:t>。这其实是 </a:t>
            </a:r>
            <a:r>
              <a:rPr lang="en-US" altLang="zh-CN" dirty="0"/>
              <a:t>LLVM IR </a:t>
            </a:r>
            <a:r>
              <a:rPr lang="zh-CN" altLang="en-US" dirty="0"/>
              <a:t>的一个内存检查，避免数组越界。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最后是类型转换。在我们的实验中，涉及 </a:t>
            </a:r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/>
              <a:t>char </a:t>
            </a:r>
            <a:r>
              <a:rPr lang="zh-CN" altLang="en-US" dirty="0"/>
              <a:t>两种类型，需要使用不同的类型保存，因此涉及计算时，需要进行类型转化。</a:t>
            </a:r>
            <a:endParaRPr lang="en-US" altLang="zh-CN" dirty="0"/>
          </a:p>
          <a:p>
            <a:r>
              <a:rPr lang="zh-CN" altLang="en-US" dirty="0"/>
              <a:t>对于初值，需要编译器进行计算，并直接转换成合适的类型。</a:t>
            </a:r>
            <a:endParaRPr lang="en-US" altLang="zh-CN" dirty="0"/>
          </a:p>
          <a:p>
            <a:r>
              <a:rPr lang="zh-CN" altLang="en-US" dirty="0"/>
              <a:t>对于计算结果，则需要使用 </a:t>
            </a:r>
            <a:r>
              <a:rPr lang="en-US" altLang="zh-CN" dirty="0" err="1"/>
              <a:t>zext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tunc</a:t>
            </a:r>
            <a:r>
              <a:rPr lang="en-US" altLang="zh-CN" dirty="0"/>
              <a:t> </a:t>
            </a:r>
            <a:r>
              <a:rPr lang="zh-CN" altLang="en-US" dirty="0"/>
              <a:t>指令进行扩展和截断。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很高兴你能认真看到这里，我也准备了一些中间代码生成中的提示，希望对你有帮助。</a:t>
            </a:r>
            <a:endParaRPr lang="en-US" altLang="zh-CN" dirty="0"/>
          </a:p>
          <a:p>
            <a:r>
              <a:rPr lang="zh-CN" altLang="en-US" dirty="0"/>
              <a:t>首先，就是为语法树添加属性。在语义分析中，大家可能就注意到了，表达式的类型取决于参与运算的所有变量，不能单看任何一个。</a:t>
            </a:r>
            <a:endParaRPr lang="en-US" altLang="zh-CN" dirty="0"/>
          </a:p>
          <a:p>
            <a:r>
              <a:rPr lang="zh-CN" altLang="en-US" dirty="0"/>
              <a:t>于是，这里就可以利用我们学到的综合属性，在遍历回溯的过程中，为非终结符添加属性，从而得到最上层 </a:t>
            </a:r>
            <a:r>
              <a:rPr lang="en-US" altLang="zh-CN" dirty="0"/>
              <a:t>Exp </a:t>
            </a:r>
            <a:r>
              <a:rPr lang="zh-CN" altLang="en-US" dirty="0"/>
              <a:t>的类型。</a:t>
            </a:r>
            <a:endParaRPr lang="en-US" altLang="zh-CN" dirty="0"/>
          </a:p>
          <a:p>
            <a:r>
              <a:rPr lang="zh-CN" altLang="en-US" dirty="0"/>
              <a:t>同理，编译期计算常量表达式的值也是同理。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使用继承属性和综合属性，我们还可以完成棘手的短路求值问题。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Cond </a:t>
            </a:r>
            <a:r>
              <a:rPr lang="zh-CN" altLang="en-US" dirty="0"/>
              <a:t>中的各个非终结符，我们可以初始化这样的继承属性，即条件为真或假时需要跳转到的基本块，以及将要生成的条件所在的基本块。将要生成的条件所在的基本块就是为了实现短路求值的跳转的。</a:t>
            </a:r>
            <a:endParaRPr lang="en-US" altLang="zh-CN" dirty="0"/>
          </a:p>
          <a:p>
            <a:r>
              <a:rPr lang="zh-CN" altLang="en-US" dirty="0"/>
              <a:t>在遍历到 </a:t>
            </a:r>
            <a:r>
              <a:rPr lang="en-US" altLang="zh-CN" dirty="0"/>
              <a:t>Cond </a:t>
            </a:r>
            <a:r>
              <a:rPr lang="zh-CN" altLang="en-US" dirty="0"/>
              <a:t>时，需要初始化这三个基本块，并作为继承属性传递下去。当需要直接跳转到下一个比较语句时，可以很方便地直接跳转。</a:t>
            </a:r>
            <a:endParaRPr lang="en-US" altLang="zh-CN" dirty="0"/>
          </a:p>
          <a:p>
            <a:r>
              <a:rPr lang="zh-CN" altLang="en-US" dirty="0"/>
              <a:t>例如，这里的 </a:t>
            </a:r>
            <a:r>
              <a:rPr lang="en-US" altLang="zh-CN" dirty="0"/>
              <a:t>OR </a:t>
            </a:r>
            <a:r>
              <a:rPr lang="zh-CN" altLang="en-US" dirty="0"/>
              <a:t>条件为假时，要跳转到之后的 </a:t>
            </a:r>
            <a:r>
              <a:rPr lang="en-US" altLang="zh-CN" dirty="0"/>
              <a:t>AND</a:t>
            </a:r>
            <a:r>
              <a:rPr lang="zh-CN" altLang="en-US" dirty="0"/>
              <a:t>，那么这里 </a:t>
            </a:r>
            <a:r>
              <a:rPr lang="en-US" altLang="zh-CN" dirty="0"/>
              <a:t>B2 </a:t>
            </a:r>
            <a:r>
              <a:rPr lang="zh-CN" altLang="en-US" dirty="0"/>
              <a:t>作为继承属性，二者都能很方便地将其用于跳转指令的目标，或是生成条件的基本块；而条件为真时，可以直接跳转到整个 </a:t>
            </a:r>
            <a:r>
              <a:rPr lang="en-US" altLang="zh-CN" dirty="0"/>
              <a:t>Cond </a:t>
            </a:r>
            <a:r>
              <a:rPr lang="zh-CN" altLang="en-US" dirty="0"/>
              <a:t>的真分支，非常方便。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最后，你可能也注意到了，我们生成的 </a:t>
            </a:r>
            <a:r>
              <a:rPr lang="en-US" altLang="zh-CN" dirty="0"/>
              <a:t>LLVM IR </a:t>
            </a:r>
            <a:r>
              <a:rPr lang="zh-CN" altLang="en-US" dirty="0"/>
              <a:t>是以严格递增的数字作为变量名的。然而，当存在分支语句时，你可能会发现很难在生成中间代码的同时为每个指令分配数字。</a:t>
            </a:r>
            <a:endParaRPr lang="en-US" altLang="zh-CN" dirty="0"/>
          </a:p>
          <a:p>
            <a:r>
              <a:rPr lang="zh-CN" altLang="en-US" dirty="0"/>
              <a:t>实际上，这个数字命名并不是 </a:t>
            </a:r>
            <a:r>
              <a:rPr lang="en-US" altLang="zh-CN" dirty="0"/>
              <a:t>Value </a:t>
            </a:r>
            <a:r>
              <a:rPr lang="zh-CN" altLang="en-US" dirty="0"/>
              <a:t>的属性，它其实是 </a:t>
            </a:r>
            <a:r>
              <a:rPr lang="en-US" altLang="zh-CN" dirty="0"/>
              <a:t>Value </a:t>
            </a:r>
            <a:r>
              <a:rPr lang="zh-CN" altLang="en-US" dirty="0"/>
              <a:t>在 </a:t>
            </a:r>
            <a:r>
              <a:rPr lang="en-US" altLang="zh-CN" dirty="0"/>
              <a:t>Function </a:t>
            </a:r>
            <a:r>
              <a:rPr lang="zh-CN" altLang="en-US" dirty="0"/>
              <a:t>中的顺序。因此只需要在输出时，遍历一遍 </a:t>
            </a:r>
            <a:r>
              <a:rPr lang="en-US" altLang="zh-CN" dirty="0"/>
              <a:t>Function </a:t>
            </a:r>
            <a:r>
              <a:rPr lang="zh-CN" altLang="en-US" dirty="0"/>
              <a:t>中所有的</a:t>
            </a:r>
            <a:r>
              <a:rPr lang="en-US" altLang="zh-CN" dirty="0"/>
              <a:t> Value</a:t>
            </a:r>
            <a:r>
              <a:rPr lang="zh-CN" altLang="en-US" dirty="0"/>
              <a:t>，就可以得到严格递增的数字作为指令的名称了！</a:t>
            </a:r>
            <a:endParaRPr lang="en-US" altLang="zh-CN" dirty="0"/>
          </a:p>
          <a:p>
            <a:r>
              <a:rPr lang="zh-CN" altLang="en-US" dirty="0"/>
              <a:t>事实上 </a:t>
            </a:r>
            <a:r>
              <a:rPr lang="en-US" altLang="zh-CN" dirty="0"/>
              <a:t>LLVM </a:t>
            </a:r>
            <a:r>
              <a:rPr lang="zh-CN" altLang="en-US" dirty="0"/>
              <a:t>就是这么做的，具体可以参考 </a:t>
            </a:r>
            <a:r>
              <a:rPr lang="en-US" altLang="zh-CN" dirty="0" err="1"/>
              <a:t>SlotTracker</a:t>
            </a:r>
            <a:r>
              <a:rPr lang="en-US" altLang="zh-CN" dirty="0"/>
              <a:t> </a:t>
            </a:r>
            <a:r>
              <a:rPr lang="zh-CN" altLang="en-US" dirty="0"/>
              <a:t>类。这个命名十分生动， 每个 </a:t>
            </a:r>
            <a:r>
              <a:rPr lang="en-US" altLang="zh-CN" dirty="0"/>
              <a:t>Value </a:t>
            </a:r>
            <a:r>
              <a:rPr lang="zh-CN" altLang="en-US" dirty="0"/>
              <a:t>在函数中都对应一个 </a:t>
            </a:r>
            <a:r>
              <a:rPr lang="en-US" altLang="zh-CN" dirty="0"/>
              <a:t>Slot</a:t>
            </a:r>
            <a:r>
              <a:rPr lang="zh-CN" altLang="en-US" dirty="0"/>
              <a:t>，那么想获取 </a:t>
            </a:r>
            <a:r>
              <a:rPr lang="en-US" altLang="zh-CN" dirty="0"/>
              <a:t>Slot </a:t>
            </a:r>
            <a:r>
              <a:rPr lang="zh-CN" altLang="en-US" dirty="0"/>
              <a:t>对应的顺序也就很容易了。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最后，给出一些参考资料，对于 </a:t>
            </a:r>
            <a:r>
              <a:rPr lang="en-US" altLang="zh-CN" dirty="0"/>
              <a:t>LLVM IR</a:t>
            </a:r>
            <a:r>
              <a:rPr lang="zh-CN" altLang="en-US" dirty="0"/>
              <a:t>，直接看源代码可能是最有效的方法之一。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我们这里要讲的，是使用 </a:t>
            </a:r>
            <a:r>
              <a:rPr lang="en-US" altLang="zh-CN" dirty="0"/>
              <a:t>LLVM IR </a:t>
            </a:r>
            <a:r>
              <a:rPr lang="zh-CN" altLang="en-US" dirty="0"/>
              <a:t>的中间代码生成。</a:t>
            </a:r>
            <a:r>
              <a:rPr lang="en-US" altLang="zh-CN" dirty="0"/>
              <a:t>LLVM </a:t>
            </a:r>
            <a:r>
              <a:rPr lang="zh-CN" altLang="en-US" dirty="0"/>
              <a:t>是一个完整的编译工具链技术，</a:t>
            </a:r>
            <a:r>
              <a:rPr lang="en-US" altLang="zh-CN" dirty="0"/>
              <a:t>LLVM IR </a:t>
            </a:r>
            <a:r>
              <a:rPr lang="zh-CN" altLang="en-US" dirty="0"/>
              <a:t>是其使用的中间代码。由于 </a:t>
            </a:r>
            <a:r>
              <a:rPr lang="en-US" altLang="zh-CN" dirty="0"/>
              <a:t>LLVM IR </a:t>
            </a:r>
            <a:r>
              <a:rPr lang="zh-CN" altLang="en-US" dirty="0"/>
              <a:t>结构良好，很容易扩展，非常适合学习。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LLVM IR </a:t>
            </a:r>
            <a:r>
              <a:rPr lang="zh-CN" altLang="en-US" dirty="0"/>
              <a:t>的中间代码生成就介绍到这里，谢谢大家。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不过呢，大家应该也都已经注意到了，我们开放的作业叫做目标代码生成，而不是中间代码生成。也就是说，我们其实可以直接生成目标代码的，那为什么我们还需要中间代码呢？</a:t>
            </a:r>
            <a:endParaRPr lang="en-US" altLang="zh-CN" dirty="0"/>
          </a:p>
          <a:p>
            <a:r>
              <a:rPr lang="zh-CN" altLang="en-US" dirty="0"/>
              <a:t>当源语言和体系结构变多时，中间代码的存在可以将 </a:t>
            </a:r>
            <a:r>
              <a:rPr lang="en-US" altLang="zh-CN" dirty="0"/>
              <a:t>M×N </a:t>
            </a:r>
            <a:r>
              <a:rPr lang="zh-CN" altLang="en-US" dirty="0"/>
              <a:t>的复杂度，降低为 </a:t>
            </a:r>
            <a:r>
              <a:rPr lang="en-US" altLang="zh-CN" dirty="0"/>
              <a:t>M+N</a:t>
            </a:r>
            <a:r>
              <a:rPr lang="zh-CN" altLang="en-US" dirty="0"/>
              <a:t>，从而最大程度地实现编译组件的复用。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LLVM </a:t>
            </a:r>
            <a:r>
              <a:rPr lang="zh-CN" altLang="en-US" dirty="0"/>
              <a:t>正是这样一种设计，其将编译分为前中后三端。大家之前已经实现了前端，现在就处于中端生成 </a:t>
            </a:r>
            <a:r>
              <a:rPr lang="en-US" altLang="zh-CN" dirty="0"/>
              <a:t>LLVM IR </a:t>
            </a:r>
            <a:r>
              <a:rPr lang="zh-CN" altLang="en-US" dirty="0"/>
              <a:t>的位置。在生成中间代码后，我们又会进行后端目标代码生成，以及代码优化等工作。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说了这么多，大家可能还是对 </a:t>
            </a:r>
            <a:r>
              <a:rPr lang="en-US" altLang="zh-CN" dirty="0"/>
              <a:t>LLVM IR </a:t>
            </a:r>
            <a:r>
              <a:rPr lang="zh-CN" altLang="en-US" dirty="0"/>
              <a:t>没有概念。下面，我们通过一个例子，来了解 </a:t>
            </a:r>
            <a:r>
              <a:rPr lang="en-US" altLang="zh-CN" dirty="0"/>
              <a:t>LLVM IR </a:t>
            </a:r>
            <a:r>
              <a:rPr lang="zh-CN" altLang="en-US" dirty="0"/>
              <a:t>的基本语法。</a:t>
            </a:r>
            <a:endParaRPr lang="en-US" altLang="zh-CN" dirty="0"/>
          </a:p>
          <a:p>
            <a:r>
              <a:rPr lang="zh-CN" altLang="en-US" dirty="0"/>
              <a:t>首先，我们可以通过 </a:t>
            </a:r>
            <a:r>
              <a:rPr lang="en-US" altLang="zh-CN" dirty="0"/>
              <a:t>clang </a:t>
            </a:r>
            <a:r>
              <a:rPr lang="zh-CN" altLang="en-US" dirty="0"/>
              <a:t>生成 </a:t>
            </a:r>
            <a:r>
              <a:rPr lang="en-US" altLang="zh-CN" dirty="0"/>
              <a:t>C </a:t>
            </a:r>
            <a:r>
              <a:rPr lang="zh-CN" altLang="en-US" dirty="0"/>
              <a:t>语言对应的 </a:t>
            </a:r>
            <a:r>
              <a:rPr lang="en-US" altLang="zh-CN" dirty="0"/>
              <a:t>LLVM IR</a:t>
            </a:r>
            <a:r>
              <a:rPr lang="zh-CN" altLang="en-US" dirty="0"/>
              <a:t>。比如，我们这里有一个全局变量和函数的定义，其对应的 </a:t>
            </a:r>
            <a:r>
              <a:rPr lang="en-US" altLang="zh-CN" dirty="0"/>
              <a:t>LLVM IR </a:t>
            </a:r>
            <a:r>
              <a:rPr lang="zh-CN" altLang="en-US" dirty="0"/>
              <a:t>就是这个样子。</a:t>
            </a:r>
            <a:endParaRPr lang="en-US" altLang="zh-CN" dirty="0"/>
          </a:p>
          <a:p>
            <a:r>
              <a:rPr lang="zh-CN" altLang="en-US" dirty="0"/>
              <a:t>通过语法高亮，我们可以看到 </a:t>
            </a:r>
            <a:r>
              <a:rPr lang="en-US" altLang="zh-CN" dirty="0"/>
              <a:t>LLVM IR </a:t>
            </a:r>
            <a:r>
              <a:rPr lang="zh-CN" altLang="en-US" dirty="0"/>
              <a:t>的结构十分清晰的， 指令、标识符、变量、类型都很有条理。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那么我们一句一句来看。首先，是全局变量的定义。</a:t>
            </a:r>
            <a:endParaRPr lang="en-US" altLang="zh-CN" dirty="0"/>
          </a:p>
          <a:p>
            <a:r>
              <a:rPr lang="zh-CN" altLang="en-US" dirty="0"/>
              <a:t>全局变量通过前缀</a:t>
            </a:r>
            <a:r>
              <a:rPr lang="en-US" altLang="zh-CN" dirty="0"/>
              <a:t> @ </a:t>
            </a:r>
            <a:r>
              <a:rPr lang="zh-CN" altLang="en-US" dirty="0"/>
              <a:t>标明，本质是一个地址，与汇编类似。一些修饰符大家简单了解作用即可。</a:t>
            </a:r>
            <a:endParaRPr lang="en-US" altLang="zh-CN" dirty="0"/>
          </a:p>
          <a:p>
            <a:r>
              <a:rPr lang="zh-CN" altLang="en-US" dirty="0"/>
              <a:t>需要注意的是，对于全局变量，我们需在编译时计算出初始值。</a:t>
            </a:r>
            <a:endParaRPr lang="en-US" altLang="zh-CN" dirty="0"/>
          </a:p>
          <a:p>
            <a:r>
              <a:rPr lang="en-US" altLang="zh-CN" dirty="0"/>
              <a:t>LLVM IR </a:t>
            </a:r>
            <a:r>
              <a:rPr lang="zh-CN" altLang="en-US" dirty="0"/>
              <a:t>是强类型的，有值出现的地方都会有类型。整数类型以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开头，我们熟悉的 </a:t>
            </a:r>
            <a:r>
              <a:rPr lang="en-US" altLang="zh-CN" dirty="0"/>
              <a:t>int </a:t>
            </a:r>
            <a:r>
              <a:rPr lang="zh-CN" altLang="en-US" dirty="0"/>
              <a:t>是 </a:t>
            </a:r>
            <a:r>
              <a:rPr lang="en-US" altLang="zh-CN" dirty="0"/>
              <a:t>4 </a:t>
            </a:r>
            <a:r>
              <a:rPr lang="zh-CN" altLang="en-US" dirty="0"/>
              <a:t>个字节，</a:t>
            </a:r>
            <a:r>
              <a:rPr lang="en-US" altLang="zh-CN" dirty="0"/>
              <a:t>32 bit</a:t>
            </a:r>
            <a:r>
              <a:rPr lang="zh-CN" altLang="en-US" dirty="0"/>
              <a:t>，所以是 </a:t>
            </a:r>
            <a:r>
              <a:rPr lang="en-US" altLang="zh-CN" dirty="0"/>
              <a:t>i32</a:t>
            </a:r>
            <a:r>
              <a:rPr lang="zh-CN" altLang="en-US" dirty="0"/>
              <a:t>。同理，</a:t>
            </a:r>
            <a:r>
              <a:rPr lang="en-US" altLang="zh-CN" dirty="0"/>
              <a:t>char </a:t>
            </a:r>
            <a:r>
              <a:rPr lang="zh-CN" altLang="en-US" dirty="0"/>
              <a:t>就是 </a:t>
            </a:r>
            <a:r>
              <a:rPr lang="en-US" altLang="zh-CN" dirty="0"/>
              <a:t>i8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最后的 </a:t>
            </a:r>
            <a:r>
              <a:rPr lang="en-US" altLang="zh-CN" dirty="0"/>
              <a:t>align </a:t>
            </a:r>
            <a:r>
              <a:rPr lang="zh-CN" altLang="en-US" dirty="0"/>
              <a:t>表示四字节对齐，这个属性对于之后的目标代码生成有帮助，但是对于我们的实验来说，并不需要。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接下来是函数的定义，可以看到，其实和 </a:t>
            </a:r>
            <a:r>
              <a:rPr lang="en-US" altLang="zh-CN" dirty="0"/>
              <a:t>C </a:t>
            </a:r>
            <a:r>
              <a:rPr lang="zh-CN" altLang="en-US" dirty="0"/>
              <a:t>语言语法是很接近的。这里使用 </a:t>
            </a:r>
            <a:r>
              <a:rPr lang="en-US" altLang="zh-CN" dirty="0"/>
              <a:t>define </a:t>
            </a:r>
            <a:r>
              <a:rPr lang="zh-CN" altLang="en-US" dirty="0"/>
              <a:t>表示函数定义，之后大家会看到 </a:t>
            </a:r>
            <a:r>
              <a:rPr lang="en-US" altLang="zh-CN" dirty="0"/>
              <a:t>declare</a:t>
            </a:r>
            <a:r>
              <a:rPr lang="zh-CN" altLang="en-US" dirty="0"/>
              <a:t>，对应函数声明。</a:t>
            </a:r>
            <a:endParaRPr lang="en-US" altLang="zh-CN" dirty="0"/>
          </a:p>
          <a:p>
            <a:r>
              <a:rPr lang="zh-CN" altLang="en-US" dirty="0"/>
              <a:t>返回值和参数与 </a:t>
            </a:r>
            <a:r>
              <a:rPr lang="en-US" altLang="zh-CN" dirty="0"/>
              <a:t>C </a:t>
            </a:r>
            <a:r>
              <a:rPr lang="zh-CN" altLang="en-US" dirty="0"/>
              <a:t>语言一样，类型加名称。注意这里参数是值而不是地址。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一个函数由一系列基本块组成，每个基本块内又有一系列的指令。和大家理论课上学习的一样，一个基本块只有一个入口，一个出口。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>
            <a:fillRect/>
          </a:stretch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-1" fmla="*/ 0 w 6576291"/>
              <a:gd name="connsiteY0-2" fmla="*/ 5080 h 6872605"/>
              <a:gd name="connsiteX1-3" fmla="*/ 3604491 w 6576291"/>
              <a:gd name="connsiteY1-4" fmla="*/ 0 h 6872605"/>
              <a:gd name="connsiteX2-5" fmla="*/ 6576291 w 6576291"/>
              <a:gd name="connsiteY2-6" fmla="*/ 6872605 h 6872605"/>
              <a:gd name="connsiteX3-7" fmla="*/ 0 w 6576291"/>
              <a:gd name="connsiteY3-8" fmla="*/ 6872605 h 6872605"/>
              <a:gd name="connsiteX4-9" fmla="*/ 0 w 6576291"/>
              <a:gd name="connsiteY4-10" fmla="*/ 5080 h 6872605"/>
              <a:gd name="connsiteX0-11" fmla="*/ 0 w 6576291"/>
              <a:gd name="connsiteY0-12" fmla="*/ 0 h 6867525"/>
              <a:gd name="connsiteX1-13" fmla="*/ 3624811 w 6576291"/>
              <a:gd name="connsiteY1-14" fmla="*/ 10160 h 6867525"/>
              <a:gd name="connsiteX2-15" fmla="*/ 6576291 w 6576291"/>
              <a:gd name="connsiteY2-16" fmla="*/ 6867525 h 6867525"/>
              <a:gd name="connsiteX3-17" fmla="*/ 0 w 6576291"/>
              <a:gd name="connsiteY3-18" fmla="*/ 6867525 h 6867525"/>
              <a:gd name="connsiteX4-19" fmla="*/ 0 w 6576291"/>
              <a:gd name="connsiteY4-20" fmla="*/ 0 h 6867525"/>
              <a:gd name="connsiteX0-21" fmla="*/ 0 w 6576291"/>
              <a:gd name="connsiteY0-22" fmla="*/ 5080 h 6872605"/>
              <a:gd name="connsiteX1-23" fmla="*/ 3629891 w 6576291"/>
              <a:gd name="connsiteY1-24" fmla="*/ 0 h 6872605"/>
              <a:gd name="connsiteX2-25" fmla="*/ 6576291 w 6576291"/>
              <a:gd name="connsiteY2-26" fmla="*/ 6872605 h 6872605"/>
              <a:gd name="connsiteX3-27" fmla="*/ 0 w 6576291"/>
              <a:gd name="connsiteY3-28" fmla="*/ 6872605 h 6872605"/>
              <a:gd name="connsiteX4-29" fmla="*/ 0 w 6576291"/>
              <a:gd name="connsiteY4-30" fmla="*/ 5080 h 6872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210" indent="-283210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7055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26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670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-1" fmla="*/ 0 w 5476875"/>
              <a:gd name="connsiteY0-2" fmla="*/ 0 h 6858000"/>
              <a:gd name="connsiteX1-3" fmla="*/ 2520315 w 5476875"/>
              <a:gd name="connsiteY1-4" fmla="*/ 0 h 6858000"/>
              <a:gd name="connsiteX2-5" fmla="*/ 5476875 w 5476875"/>
              <a:gd name="connsiteY2-6" fmla="*/ 6858000 h 6858000"/>
              <a:gd name="connsiteX3-7" fmla="*/ 0 w 5476875"/>
              <a:gd name="connsiteY3-8" fmla="*/ 6858000 h 6858000"/>
              <a:gd name="connsiteX4-9" fmla="*/ 0 w 5476875"/>
              <a:gd name="connsiteY4-10" fmla="*/ 0 h 6858000"/>
              <a:gd name="connsiteX0-11" fmla="*/ 5080 w 5481955"/>
              <a:gd name="connsiteY0-12" fmla="*/ 0 h 6858000"/>
              <a:gd name="connsiteX1-13" fmla="*/ 2525395 w 5481955"/>
              <a:gd name="connsiteY1-14" fmla="*/ 0 h 6858000"/>
              <a:gd name="connsiteX2-15" fmla="*/ 5481955 w 5481955"/>
              <a:gd name="connsiteY2-16" fmla="*/ 6858000 h 6858000"/>
              <a:gd name="connsiteX3-17" fmla="*/ 5080 w 5481955"/>
              <a:gd name="connsiteY3-18" fmla="*/ 6858000 h 6858000"/>
              <a:gd name="connsiteX4-19" fmla="*/ 0 w 5481955"/>
              <a:gd name="connsiteY4-20" fmla="*/ 4805680 h 6858000"/>
              <a:gd name="connsiteX5" fmla="*/ 5080 w 5481955"/>
              <a:gd name="connsiteY5" fmla="*/ 0 h 6858000"/>
              <a:gd name="connsiteX0-21" fmla="*/ 5080 w 5481955"/>
              <a:gd name="connsiteY0-22" fmla="*/ 0 h 6863080"/>
              <a:gd name="connsiteX1-23" fmla="*/ 2525395 w 5481955"/>
              <a:gd name="connsiteY1-24" fmla="*/ 0 h 6863080"/>
              <a:gd name="connsiteX2-25" fmla="*/ 5481955 w 5481955"/>
              <a:gd name="connsiteY2-26" fmla="*/ 6858000 h 6863080"/>
              <a:gd name="connsiteX3-27" fmla="*/ 899160 w 5481955"/>
              <a:gd name="connsiteY3-28" fmla="*/ 6863080 h 6863080"/>
              <a:gd name="connsiteX4-29" fmla="*/ 0 w 5481955"/>
              <a:gd name="connsiteY4-30" fmla="*/ 4805680 h 6863080"/>
              <a:gd name="connsiteX5-31" fmla="*/ 5080 w 5481955"/>
              <a:gd name="connsiteY5-32" fmla="*/ 0 h 6863080"/>
              <a:gd name="connsiteX0-33" fmla="*/ 5080 w 5481955"/>
              <a:gd name="connsiteY0-34" fmla="*/ 0 h 6863080"/>
              <a:gd name="connsiteX1-35" fmla="*/ 2525395 w 5481955"/>
              <a:gd name="connsiteY1-36" fmla="*/ 0 h 6863080"/>
              <a:gd name="connsiteX2-37" fmla="*/ 5481955 w 5481955"/>
              <a:gd name="connsiteY2-38" fmla="*/ 6858000 h 6863080"/>
              <a:gd name="connsiteX3-39" fmla="*/ 899160 w 5481955"/>
              <a:gd name="connsiteY3-40" fmla="*/ 6863080 h 6863080"/>
              <a:gd name="connsiteX4-41" fmla="*/ 0 w 5481955"/>
              <a:gd name="connsiteY4-42" fmla="*/ 4805680 h 6863080"/>
              <a:gd name="connsiteX5-43" fmla="*/ 5080 w 5481955"/>
              <a:gd name="connsiteY5-44" fmla="*/ 0 h 6863080"/>
              <a:gd name="connsiteX0-45" fmla="*/ 5080 w 5481955"/>
              <a:gd name="connsiteY0-46" fmla="*/ 0 h 6863080"/>
              <a:gd name="connsiteX1-47" fmla="*/ 2525395 w 5481955"/>
              <a:gd name="connsiteY1-48" fmla="*/ 0 h 6863080"/>
              <a:gd name="connsiteX2-49" fmla="*/ 5481955 w 5481955"/>
              <a:gd name="connsiteY2-50" fmla="*/ 6858000 h 6863080"/>
              <a:gd name="connsiteX3-51" fmla="*/ 899160 w 5481955"/>
              <a:gd name="connsiteY3-52" fmla="*/ 6863080 h 6863080"/>
              <a:gd name="connsiteX4-53" fmla="*/ 0 w 5481955"/>
              <a:gd name="connsiteY4-54" fmla="*/ 4805680 h 6863080"/>
              <a:gd name="connsiteX5-55" fmla="*/ 5080 w 5481955"/>
              <a:gd name="connsiteY5-56" fmla="*/ 0 h 6863080"/>
              <a:gd name="connsiteX0-57" fmla="*/ 5080 w 5481955"/>
              <a:gd name="connsiteY0-58" fmla="*/ 0 h 6863080"/>
              <a:gd name="connsiteX1-59" fmla="*/ 2525395 w 5481955"/>
              <a:gd name="connsiteY1-60" fmla="*/ 0 h 6863080"/>
              <a:gd name="connsiteX2-61" fmla="*/ 5481955 w 5481955"/>
              <a:gd name="connsiteY2-62" fmla="*/ 6858000 h 6863080"/>
              <a:gd name="connsiteX3-63" fmla="*/ 899160 w 5481955"/>
              <a:gd name="connsiteY3-64" fmla="*/ 6863080 h 6863080"/>
              <a:gd name="connsiteX4-65" fmla="*/ 0 w 5481955"/>
              <a:gd name="connsiteY4-66" fmla="*/ 4759960 h 6863080"/>
              <a:gd name="connsiteX5-67" fmla="*/ 5080 w 5481955"/>
              <a:gd name="connsiteY5-68" fmla="*/ 0 h 6863080"/>
              <a:gd name="connsiteX0-69" fmla="*/ 5080 w 5481955"/>
              <a:gd name="connsiteY0-70" fmla="*/ 0 h 6863080"/>
              <a:gd name="connsiteX1-71" fmla="*/ 2525395 w 5481955"/>
              <a:gd name="connsiteY1-72" fmla="*/ 0 h 6863080"/>
              <a:gd name="connsiteX2-73" fmla="*/ 5481955 w 5481955"/>
              <a:gd name="connsiteY2-74" fmla="*/ 6858000 h 6863080"/>
              <a:gd name="connsiteX3-75" fmla="*/ 899160 w 5481955"/>
              <a:gd name="connsiteY3-76" fmla="*/ 6863080 h 6863080"/>
              <a:gd name="connsiteX4-77" fmla="*/ 0 w 5481955"/>
              <a:gd name="connsiteY4-78" fmla="*/ 4759960 h 6863080"/>
              <a:gd name="connsiteX5-79" fmla="*/ 5080 w 5481955"/>
              <a:gd name="connsiteY5-80" fmla="*/ 0 h 6863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A1A6-8C5E-44D6-99AB-7487DE4C15E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llvm.org/docs/LangRef.html#instruction-reference" TargetMode="Externa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llvm/llvm-project" TargetMode="External"/><Relationship Id="rId4" Type="http://schemas.openxmlformats.org/officeDocument/2006/relationships/hyperlink" Target="https://github.com/llvm-mirror/llvm" TargetMode="External"/><Relationship Id="rId3" Type="http://schemas.openxmlformats.org/officeDocument/2006/relationships/hyperlink" Target="https://llvm.org/doxygen/classllvm_1_1Type.html" TargetMode="External"/><Relationship Id="rId2" Type="http://schemas.openxmlformats.org/officeDocument/2006/relationships/hyperlink" Target="https://llvm.org/doxygen/classllvm_1_1Value.html" TargetMode="External"/><Relationship Id="rId1" Type="http://schemas.openxmlformats.org/officeDocument/2006/relationships/hyperlink" Target="https://github.com/wokron/tolang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6"/>
          <p:cNvPicPr>
            <a:picLocks noChangeAspect="1"/>
          </p:cNvPicPr>
          <p:nvPr/>
        </p:nvPicPr>
        <p:blipFill>
          <a:blip r:embed="rId1"/>
          <a:srcRect l="-16772" t="-133" r="-95223" b="133"/>
          <a:stretch>
            <a:fillRect/>
          </a:stretch>
        </p:blipFill>
        <p:spPr>
          <a:xfrm>
            <a:off x="-2379676" y="-9144"/>
            <a:ext cx="14577391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-1" fmla="*/ 0 w 5476875"/>
              <a:gd name="connsiteY0-2" fmla="*/ 0 h 6858000"/>
              <a:gd name="connsiteX1-3" fmla="*/ 2520315 w 5476875"/>
              <a:gd name="connsiteY1-4" fmla="*/ 0 h 6858000"/>
              <a:gd name="connsiteX2-5" fmla="*/ 5476875 w 5476875"/>
              <a:gd name="connsiteY2-6" fmla="*/ 6858000 h 6858000"/>
              <a:gd name="connsiteX3-7" fmla="*/ 0 w 5476875"/>
              <a:gd name="connsiteY3-8" fmla="*/ 6858000 h 6858000"/>
              <a:gd name="connsiteX4-9" fmla="*/ 0 w 5476875"/>
              <a:gd name="connsiteY4-10" fmla="*/ 0 h 6858000"/>
              <a:gd name="connsiteX0-11" fmla="*/ 5080 w 5481955"/>
              <a:gd name="connsiteY0-12" fmla="*/ 0 h 6858000"/>
              <a:gd name="connsiteX1-13" fmla="*/ 2525395 w 5481955"/>
              <a:gd name="connsiteY1-14" fmla="*/ 0 h 6858000"/>
              <a:gd name="connsiteX2-15" fmla="*/ 5481955 w 5481955"/>
              <a:gd name="connsiteY2-16" fmla="*/ 6858000 h 6858000"/>
              <a:gd name="connsiteX3-17" fmla="*/ 5080 w 5481955"/>
              <a:gd name="connsiteY3-18" fmla="*/ 6858000 h 6858000"/>
              <a:gd name="connsiteX4-19" fmla="*/ 0 w 5481955"/>
              <a:gd name="connsiteY4-20" fmla="*/ 4805680 h 6858000"/>
              <a:gd name="connsiteX5" fmla="*/ 5080 w 5481955"/>
              <a:gd name="connsiteY5" fmla="*/ 0 h 6858000"/>
              <a:gd name="connsiteX0-21" fmla="*/ 5080 w 5481955"/>
              <a:gd name="connsiteY0-22" fmla="*/ 0 h 6863080"/>
              <a:gd name="connsiteX1-23" fmla="*/ 2525395 w 5481955"/>
              <a:gd name="connsiteY1-24" fmla="*/ 0 h 6863080"/>
              <a:gd name="connsiteX2-25" fmla="*/ 5481955 w 5481955"/>
              <a:gd name="connsiteY2-26" fmla="*/ 6858000 h 6863080"/>
              <a:gd name="connsiteX3-27" fmla="*/ 899160 w 5481955"/>
              <a:gd name="connsiteY3-28" fmla="*/ 6863080 h 6863080"/>
              <a:gd name="connsiteX4-29" fmla="*/ 0 w 5481955"/>
              <a:gd name="connsiteY4-30" fmla="*/ 4805680 h 6863080"/>
              <a:gd name="connsiteX5-31" fmla="*/ 5080 w 5481955"/>
              <a:gd name="connsiteY5-32" fmla="*/ 0 h 6863080"/>
              <a:gd name="connsiteX0-33" fmla="*/ 5080 w 5481955"/>
              <a:gd name="connsiteY0-34" fmla="*/ 0 h 6863080"/>
              <a:gd name="connsiteX1-35" fmla="*/ 2525395 w 5481955"/>
              <a:gd name="connsiteY1-36" fmla="*/ 0 h 6863080"/>
              <a:gd name="connsiteX2-37" fmla="*/ 5481955 w 5481955"/>
              <a:gd name="connsiteY2-38" fmla="*/ 6858000 h 6863080"/>
              <a:gd name="connsiteX3-39" fmla="*/ 899160 w 5481955"/>
              <a:gd name="connsiteY3-40" fmla="*/ 6863080 h 6863080"/>
              <a:gd name="connsiteX4-41" fmla="*/ 0 w 5481955"/>
              <a:gd name="connsiteY4-42" fmla="*/ 4805680 h 6863080"/>
              <a:gd name="connsiteX5-43" fmla="*/ 5080 w 5481955"/>
              <a:gd name="connsiteY5-44" fmla="*/ 0 h 6863080"/>
              <a:gd name="connsiteX0-45" fmla="*/ 5080 w 5481955"/>
              <a:gd name="connsiteY0-46" fmla="*/ 0 h 6863080"/>
              <a:gd name="connsiteX1-47" fmla="*/ 2525395 w 5481955"/>
              <a:gd name="connsiteY1-48" fmla="*/ 0 h 6863080"/>
              <a:gd name="connsiteX2-49" fmla="*/ 5481955 w 5481955"/>
              <a:gd name="connsiteY2-50" fmla="*/ 6858000 h 6863080"/>
              <a:gd name="connsiteX3-51" fmla="*/ 899160 w 5481955"/>
              <a:gd name="connsiteY3-52" fmla="*/ 6863080 h 6863080"/>
              <a:gd name="connsiteX4-53" fmla="*/ 0 w 5481955"/>
              <a:gd name="connsiteY4-54" fmla="*/ 4805680 h 6863080"/>
              <a:gd name="connsiteX5-55" fmla="*/ 5080 w 5481955"/>
              <a:gd name="connsiteY5-56" fmla="*/ 0 h 6863080"/>
              <a:gd name="connsiteX0-57" fmla="*/ 5080 w 5481955"/>
              <a:gd name="connsiteY0-58" fmla="*/ 0 h 6863080"/>
              <a:gd name="connsiteX1-59" fmla="*/ 2525395 w 5481955"/>
              <a:gd name="connsiteY1-60" fmla="*/ 0 h 6863080"/>
              <a:gd name="connsiteX2-61" fmla="*/ 5481955 w 5481955"/>
              <a:gd name="connsiteY2-62" fmla="*/ 6858000 h 6863080"/>
              <a:gd name="connsiteX3-63" fmla="*/ 899160 w 5481955"/>
              <a:gd name="connsiteY3-64" fmla="*/ 6863080 h 6863080"/>
              <a:gd name="connsiteX4-65" fmla="*/ 0 w 5481955"/>
              <a:gd name="connsiteY4-66" fmla="*/ 4759960 h 6863080"/>
              <a:gd name="connsiteX5-67" fmla="*/ 5080 w 5481955"/>
              <a:gd name="connsiteY5-68" fmla="*/ 0 h 6863080"/>
              <a:gd name="connsiteX0-69" fmla="*/ 5080 w 5481955"/>
              <a:gd name="connsiteY0-70" fmla="*/ 0 h 6863080"/>
              <a:gd name="connsiteX1-71" fmla="*/ 2525395 w 5481955"/>
              <a:gd name="connsiteY1-72" fmla="*/ 0 h 6863080"/>
              <a:gd name="connsiteX2-73" fmla="*/ 5481955 w 5481955"/>
              <a:gd name="connsiteY2-74" fmla="*/ 6858000 h 6863080"/>
              <a:gd name="connsiteX3-75" fmla="*/ 899160 w 5481955"/>
              <a:gd name="connsiteY3-76" fmla="*/ 6863080 h 6863080"/>
              <a:gd name="connsiteX4-77" fmla="*/ 0 w 5481955"/>
              <a:gd name="connsiteY4-78" fmla="*/ 4759960 h 6863080"/>
              <a:gd name="connsiteX5-79" fmla="*/ 5080 w 5481955"/>
              <a:gd name="connsiteY5-80" fmla="*/ 0 h 6863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7810" y="3429000"/>
            <a:ext cx="6571659" cy="3101190"/>
          </a:xfrm>
        </p:spPr>
        <p:txBody>
          <a:bodyPr anchor="ctr"/>
          <a:lstStyle/>
          <a:p>
            <a:pPr algn="r">
              <a:lnSpc>
                <a:spcPct val="150000"/>
              </a:lnSpc>
            </a:pPr>
            <a:r>
              <a:rPr lang="zh-CN" altLang="en-US" sz="4000" dirty="0"/>
              <a:t>中间代码生成</a:t>
            </a:r>
            <a:r>
              <a:rPr lang="en-US" altLang="zh-CN" sz="4000" dirty="0"/>
              <a:t>——LLVM IR</a:t>
            </a:r>
            <a:br>
              <a:rPr lang="en-US" altLang="zh-CN" dirty="0"/>
            </a:b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编译技术实验专题报告</a:t>
            </a:r>
            <a:b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主讲人：柳政尧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i32 %0,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i32 %1,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%5 = load i32,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%6 = load i32,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%7 = add i32 %5,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ret i32 %7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420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LLVM IR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指令类似四元式，由返回值、操作符，以及参数组成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383942"/>
                </a:solidFill>
                <a:latin typeface="Consolas" panose="020B0609020204030204" pitchFamily="49" charset="0"/>
              </a:rPr>
              <a:t>alloca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 表示分配内存，对应局部变量的声明，其返回值为变量对应的</a:t>
            </a:r>
            <a:r>
              <a:rPr lang="zh-CN" altLang="en-US" b="1" dirty="0">
                <a:solidFill>
                  <a:srgbClr val="383942"/>
                </a:solidFill>
                <a:latin typeface="Consolas" panose="020B0609020204030204" pitchFamily="49" charset="0"/>
              </a:rPr>
              <a:t>地址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，这里分配了两个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32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位整型变量，类型为 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LLVM IR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中，所有中间结果都被显式表示出来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%4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%5 = load i32,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%6 = load i32,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%7 = add i32 %5,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ret i32 %7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337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指令将变量保存至指定地址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可以看到，</a:t>
            </a:r>
            <a:r>
              <a:rPr lang="en-US" altLang="zh-CN" dirty="0" err="1">
                <a:solidFill>
                  <a:srgbClr val="383942"/>
                </a:solidFill>
                <a:latin typeface="Consolas" panose="020B0609020204030204" pitchFamily="49" charset="0"/>
              </a:rPr>
              <a:t>alloca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指令的返回值类型为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i32*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，是一个地址，即指向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i32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类型的指针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%4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i32 %0,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i32 %1, i32* %4, align 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%7 = add i32 %5,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ret i32 %7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337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load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指令加载指定地址的值，与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store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类似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%4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i32 %0,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i32 %1,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%5 = load i32,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%6 = load i32, i32* %4, align 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ret i32 %7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420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add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指令将两个变量相加，返回其和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%4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i32 %0,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i32 %1,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%5 = load i32,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%6 = load i32,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%7 = add i32 %5, 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503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ret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指令对应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，是基本块的结束，也是函数的结束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3405688"/>
            <a:ext cx="6496050" cy="2547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@main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743506"/>
            <a:ext cx="5015960" cy="337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call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指令进行函数调用，返回类型与被调用函数一致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25063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sum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LLVM IR </a:t>
            </a:r>
            <a:r>
              <a:rPr lang="zh-CN" altLang="en-US" sz="3200" cap="none" dirty="0"/>
              <a:t>指令集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2529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+mn-cs"/>
              </a:rPr>
              <a:t>LLVM IR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的指令接近汇编，同时保留了较强的可读性。实验中使用到的指令可于希冀平台在线教程中查看。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635" y="2778043"/>
            <a:ext cx="7705166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65922" y="5754130"/>
            <a:ext cx="904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LLVM IR </a:t>
            </a:r>
            <a:r>
              <a:rPr lang="zh-CN" altLang="en-US" dirty="0"/>
              <a:t>官方指令集：</a:t>
            </a:r>
            <a:r>
              <a:rPr lang="en-US" dirty="0">
                <a:hlinkClick r:id="rId2"/>
              </a:rPr>
              <a:t>https://llvm.org/docs/LangRef.html#instruction-reference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LLVM</a:t>
            </a:r>
            <a:r>
              <a:rPr lang="zh-CN" altLang="en-US" sz="3200" cap="none" dirty="0"/>
              <a:t> 环境配置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2529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评测机使用的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版本为 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12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，不同版本差异不大，不影响最终生成的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的正确性。具体配置说明参考希冀平台在线教程。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+mn-cs"/>
              </a:rPr>
              <a:t>Windows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用户推荐使用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WSL2 + Ubuntu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环境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69260" y="4149643"/>
            <a:ext cx="8559594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clang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-S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-emit-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llvm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main.c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-o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main.ll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#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生成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LLVM IR</a:t>
            </a:r>
            <a:br>
              <a:rPr lang="en-US" dirty="0"/>
            </a:br>
            <a:r>
              <a:rPr lang="en-US" b="0" i="0" dirty="0" err="1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lli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main.ll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                          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#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解释运行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LLVM IR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LLVM IR </a:t>
            </a:r>
            <a:r>
              <a:rPr lang="zh-CN" altLang="en-US" sz="3200" dirty="0"/>
              <a:t>结构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6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85863" y="869949"/>
            <a:ext cx="7741086" cy="54864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7226" y="2376786"/>
            <a:ext cx="278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en-US" sz="2400" dirty="0"/>
              <a:t>“</a:t>
            </a:r>
            <a:r>
              <a:rPr lang="zh-CN" altLang="en-US" sz="2400" dirty="0"/>
              <a:t>一切皆 </a:t>
            </a:r>
            <a:r>
              <a:rPr lang="en-US" altLang="zh-CN" sz="2400" dirty="0"/>
              <a:t>Value</a:t>
            </a:r>
            <a:r>
              <a:rPr lang="zh-CN" altLang="en-US" sz="2400" dirty="0"/>
              <a:t>”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diagram of a user flow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28" y="1784349"/>
            <a:ext cx="6067109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cap="none" dirty="0"/>
              <a:t>Use-Def</a:t>
            </a:r>
            <a:r>
              <a:rPr lang="zh-CN" altLang="en-US" sz="3200" cap="none" dirty="0"/>
              <a:t>？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1" y="2154045"/>
            <a:ext cx="6094268" cy="420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前情提要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33758" y="4870364"/>
            <a:ext cx="10924484" cy="731520"/>
            <a:chOff x="436418" y="4714500"/>
            <a:chExt cx="10924484" cy="731520"/>
          </a:xfrm>
        </p:grpSpPr>
        <p:sp>
          <p:nvSpPr>
            <p:cNvPr id="9" name="Rectangle 8"/>
            <p:cNvSpPr/>
            <p:nvPr/>
          </p:nvSpPr>
          <p:spPr>
            <a:xfrm>
              <a:off x="2596342" y="4714500"/>
              <a:ext cx="1645920" cy="731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词法分析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418" y="4738134"/>
              <a:ext cx="1089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SysY</a:t>
              </a:r>
              <a:endParaRPr lang="en-US" altLang="zh-CN" sz="2000" dirty="0"/>
            </a:p>
            <a:p>
              <a:pPr algn="ctr"/>
              <a:r>
                <a:rPr lang="zh-CN" altLang="en-US" sz="2000" dirty="0"/>
                <a:t>源代码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12298" y="4714500"/>
              <a:ext cx="1645920" cy="731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语法分析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28254" y="4714500"/>
              <a:ext cx="1645920" cy="7315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语义分析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Arrow: Right 15"/>
            <p:cNvSpPr/>
            <p:nvPr/>
          </p:nvSpPr>
          <p:spPr>
            <a:xfrm>
              <a:off x="4411520" y="4851660"/>
              <a:ext cx="731520" cy="457200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row: Right 16"/>
            <p:cNvSpPr/>
            <p:nvPr/>
          </p:nvSpPr>
          <p:spPr>
            <a:xfrm>
              <a:off x="7127476" y="4851660"/>
              <a:ext cx="731520" cy="457200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Right 22"/>
            <p:cNvSpPr/>
            <p:nvPr/>
          </p:nvSpPr>
          <p:spPr>
            <a:xfrm>
              <a:off x="1695564" y="4851660"/>
              <a:ext cx="731520" cy="457200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Right 23"/>
            <p:cNvSpPr/>
            <p:nvPr/>
          </p:nvSpPr>
          <p:spPr>
            <a:xfrm>
              <a:off x="9843432" y="4880205"/>
              <a:ext cx="731520" cy="457200"/>
            </a:xfrm>
            <a:prstGeom prst="rightArrow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44210" y="4714500"/>
              <a:ext cx="616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？</a:t>
              </a:r>
              <a:endParaRPr lang="en-US" sz="4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969260" y="1393276"/>
            <a:ext cx="2319866" cy="2902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词法分析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语法分析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语义分析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中间代码生成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代码优化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目标代码生成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71204" y="2627767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输入：语法树 </a:t>
            </a:r>
            <a:r>
              <a:rPr lang="en-US" altLang="zh-CN" sz="2000" dirty="0"/>
              <a:t>+ </a:t>
            </a:r>
            <a:r>
              <a:rPr lang="zh-CN" altLang="en-US" sz="2000" dirty="0"/>
              <a:t>符号表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输出：中间代码</a:t>
            </a:r>
            <a:endParaRPr lang="en-US" sz="2000" dirty="0"/>
          </a:p>
        </p:txBody>
      </p:sp>
      <p:sp>
        <p:nvSpPr>
          <p:cNvPr id="29" name="Left Brace 28"/>
          <p:cNvSpPr/>
          <p:nvPr/>
        </p:nvSpPr>
        <p:spPr>
          <a:xfrm>
            <a:off x="5340380" y="2628850"/>
            <a:ext cx="377810" cy="96327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cap="none" dirty="0"/>
              <a:t>Type?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4" name="Picture 3" descr="A diagram of a typ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5863" y="1052511"/>
            <a:ext cx="737826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4525" y="2351385"/>
            <a:ext cx="261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“一切皆 </a:t>
            </a:r>
            <a:r>
              <a:rPr lang="en-US" altLang="zh-CN" sz="2400" dirty="0"/>
              <a:t>Type</a:t>
            </a:r>
            <a:r>
              <a:rPr lang="zh-CN" altLang="en-US" sz="2400" dirty="0"/>
              <a:t>”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8607135" cy="1917700"/>
          </a:xfrm>
        </p:spPr>
        <p:txBody>
          <a:bodyPr>
            <a:normAutofit/>
          </a:bodyPr>
          <a:lstStyle/>
          <a:p>
            <a:r>
              <a:rPr lang="en-US" sz="3200" cap="none" dirty="0"/>
              <a:t>SSA?</a:t>
            </a:r>
            <a:r>
              <a:rPr lang="zh-CN" altLang="en-US" sz="3200" cap="none" dirty="0"/>
              <a:t>（</a:t>
            </a:r>
            <a:r>
              <a:rPr lang="en-US" sz="3200" cap="none" dirty="0"/>
              <a:t>Single Static Assignment form</a:t>
            </a:r>
            <a:r>
              <a:rPr lang="zh-CN" altLang="en-US" sz="3200" cap="none" dirty="0"/>
              <a:t>）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5803" y="2784206"/>
            <a:ext cx="1950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828835"/>
            <a:ext cx="1950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a0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b0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a0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a1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b1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a1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4" name="Graphic 13" descr="Clo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92137" y="3464990"/>
            <a:ext cx="914400" cy="914400"/>
          </a:xfrm>
          <a:prstGeom prst="rect">
            <a:avLst/>
          </a:prstGeom>
        </p:spPr>
      </p:pic>
      <p:pic>
        <p:nvPicPr>
          <p:cNvPr id="16" name="Graphic 15" descr="Checkmark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7511" y="3464990"/>
            <a:ext cx="914400" cy="914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8200" y="5019847"/>
            <a:ext cx="8186857" cy="1137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变量被</a:t>
            </a:r>
            <a:r>
              <a:rPr lang="zh-CN" altLang="en-US" sz="2400" b="1" dirty="0"/>
              <a:t>赋值一次</a:t>
            </a:r>
            <a:r>
              <a:rPr lang="zh-CN" altLang="en-US" sz="2400" dirty="0"/>
              <a:t>，使用若干次，即变量的值不会发生改变！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这一良好的特性在后续的</a:t>
            </a:r>
            <a:r>
              <a:rPr lang="zh-CN" altLang="en-US" sz="2400" b="1" dirty="0"/>
              <a:t>代码优化</a:t>
            </a:r>
            <a:r>
              <a:rPr lang="zh-CN" altLang="en-US" sz="2400" dirty="0"/>
              <a:t>中十分重要。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91140" y="4466829"/>
            <a:ext cx="3101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sz="2000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000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sz="2000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sz="2000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8607135" cy="1917700"/>
          </a:xfrm>
        </p:spPr>
        <p:txBody>
          <a:bodyPr>
            <a:normAutofit/>
          </a:bodyPr>
          <a:lstStyle/>
          <a:p>
            <a:r>
              <a:rPr lang="en-US" sz="3200" cap="none"/>
              <a:t>SSA?</a:t>
            </a:r>
            <a:r>
              <a:rPr lang="zh-CN" altLang="en-US" sz="3200" cap="none"/>
              <a:t>（</a:t>
            </a:r>
            <a:r>
              <a:rPr lang="en-US" sz="3200" cap="none"/>
              <a:t>Single Static Assignment form</a:t>
            </a:r>
            <a:r>
              <a:rPr lang="zh-CN" altLang="en-US" sz="3200" cap="none"/>
              <a:t>）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9566" y="2173712"/>
            <a:ext cx="2273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(condition)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a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4731" y="2173712"/>
            <a:ext cx="68986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@main()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%2 = load i32, i32* @condition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icmp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ne i32 %2, 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i1 %3, label %4, label %5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4:          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; preds = %0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label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5:                             </a:t>
            </a:r>
            <a:r>
              <a:rPr lang="en-US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; preds = %0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label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6:                             </a:t>
            </a:r>
            <a:r>
              <a:rPr lang="en-US" b="0" i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; preds = %5, %4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  ret i32 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1070" y="2582217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借助内存操作实现 </a:t>
            </a:r>
            <a:r>
              <a:rPr lang="en-US" altLang="zh-CN" sz="2400" dirty="0"/>
              <a:t>SSA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调用库函数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31281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对于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，我们提供输入输出函数的实现，生成代码时只需提供声明。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生成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，与标准库链接后即可运行。</a:t>
            </a:r>
            <a:endParaRPr lang="en-US" sz="2000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84630" y="2366337"/>
            <a:ext cx="373813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@getint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@getchar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@putint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@putch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@putstr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8434" y="595341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*</a:t>
            </a:r>
            <a:r>
              <a:rPr lang="zh-CN" altLang="en-US" dirty="0"/>
              <a:t>具体标准库在课程资料中下载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9260" y="4047199"/>
            <a:ext cx="8391642" cy="1708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clang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-emit-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libsysy.c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lib.ll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使用你的编译器生成 </a:t>
            </a:r>
            <a:r>
              <a:rPr 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LLVM IR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到 </a:t>
            </a:r>
            <a:r>
              <a:rPr lang="en-US" b="0" i="1" dirty="0" err="1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llvm.ll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llvm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-link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llvm.ll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lib.ll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out.ll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链接生成最终的 </a:t>
            </a:r>
            <a:r>
              <a:rPr 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IR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lli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out.ll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解释执行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6778335" cy="1917700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数组操作（计算元素的地址）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Text Placeholder 11"/>
          <p:cNvSpPr txBox="1"/>
          <p:nvPr/>
        </p:nvSpPr>
        <p:spPr>
          <a:xfrm>
            <a:off x="838200" y="2443941"/>
            <a:ext cx="10663613" cy="7382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625A4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 = </a:t>
            </a:r>
            <a:r>
              <a:rPr lang="en-US" sz="2000" dirty="0" err="1">
                <a:solidFill>
                  <a:srgbClr val="A625A4"/>
                </a:solidFill>
                <a:latin typeface="Consolas" panose="020B0609020204030204" pitchFamily="49" charset="0"/>
              </a:rPr>
              <a:t>getelementptr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 &lt;</a:t>
            </a:r>
            <a:r>
              <a:rPr lang="en-US" sz="2000" dirty="0">
                <a:solidFill>
                  <a:srgbClr val="A625A4"/>
                </a:solidFill>
                <a:latin typeface="Consolas" panose="020B0609020204030204" pitchFamily="49" charset="0"/>
              </a:rPr>
              <a:t>ty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&gt;, &lt;</a:t>
            </a:r>
            <a:r>
              <a:rPr lang="en-US" sz="2000" dirty="0">
                <a:solidFill>
                  <a:srgbClr val="A625A4"/>
                </a:solidFill>
                <a:latin typeface="Consolas" panose="020B0609020204030204" pitchFamily="49" charset="0"/>
              </a:rPr>
              <a:t>ty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&gt;* &lt;</a:t>
            </a:r>
            <a:r>
              <a:rPr lang="en-US" sz="2000" dirty="0" err="1">
                <a:solidFill>
                  <a:srgbClr val="A625A4"/>
                </a:solidFill>
                <a:latin typeface="Consolas" panose="020B0609020204030204" pitchFamily="49" charset="0"/>
              </a:rPr>
              <a:t>ptrval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&gt;{, [</a:t>
            </a:r>
            <a:r>
              <a:rPr lang="en-US" sz="2000" dirty="0" err="1">
                <a:solidFill>
                  <a:srgbClr val="A625A4"/>
                </a:solidFill>
                <a:latin typeface="Consolas" panose="020B0609020204030204" pitchFamily="49" charset="0"/>
              </a:rPr>
              <a:t>inrange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] &lt;</a:t>
            </a:r>
            <a:r>
              <a:rPr lang="en-US" sz="2000" dirty="0">
                <a:solidFill>
                  <a:srgbClr val="A625A4"/>
                </a:solidFill>
                <a:latin typeface="Consolas" panose="020B0609020204030204" pitchFamily="49" charset="0"/>
              </a:rPr>
              <a:t>ty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 &lt;</a:t>
            </a:r>
            <a:r>
              <a:rPr lang="en-US" sz="2000" dirty="0" err="1">
                <a:solidFill>
                  <a:srgbClr val="A625A4"/>
                </a:solidFill>
                <a:latin typeface="Consolas" panose="020B0609020204030204" pitchFamily="49" charset="0"/>
              </a:rPr>
              <a:t>idx</a:t>
            </a:r>
            <a:r>
              <a:rPr lang="en-US" sz="2000" dirty="0">
                <a:solidFill>
                  <a:srgbClr val="383942"/>
                </a:solidFill>
                <a:latin typeface="Consolas" panose="020B0609020204030204" pitchFamily="49" charset="0"/>
              </a:rPr>
              <a:t>&gt;}*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448" y="3339159"/>
            <a:ext cx="3199671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array[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};</a:t>
            </a:r>
            <a:endParaRPr lang="en-US" b="0" i="0" dirty="0">
              <a:solidFill>
                <a:srgbClr val="A625A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119" y="3339160"/>
            <a:ext cx="9367062" cy="1709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@array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i="0" dirty="0">
              <a:solidFill>
                <a:srgbClr val="4078F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getelementptr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inbounds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460985" y="4646093"/>
            <a:ext cx="70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360902" y="4646093"/>
            <a:ext cx="70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9" idx="0"/>
          </p:cNvCxnSpPr>
          <p:nvPr/>
        </p:nvCxnSpPr>
        <p:spPr>
          <a:xfrm flipH="1">
            <a:off x="8781773" y="4646093"/>
            <a:ext cx="2022421" cy="4288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0" idx="0"/>
          </p:cNvCxnSpPr>
          <p:nvPr/>
        </p:nvCxnSpPr>
        <p:spPr>
          <a:xfrm flipH="1">
            <a:off x="11162026" y="4646093"/>
            <a:ext cx="585526" cy="425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66110" y="50749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相对自身的偏移量</a:t>
            </a:r>
            <a:endParaRPr lang="en-US" dirty="0"/>
          </a:p>
          <a:p>
            <a:pPr algn="ctr"/>
            <a:r>
              <a:rPr lang="en-US" dirty="0"/>
              <a:t>0 </a:t>
            </a:r>
            <a:r>
              <a:rPr lang="en-US" altLang="zh-CN" dirty="0"/>
              <a:t>× (</a:t>
            </a:r>
            <a:r>
              <a:rPr lang="en-US" dirty="0"/>
              <a:t>5 x i32)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26250" y="5071806"/>
            <a:ext cx="207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第一维（从高到低）</a:t>
            </a:r>
            <a:endParaRPr lang="en-US" altLang="zh-CN" dirty="0"/>
          </a:p>
          <a:p>
            <a:r>
              <a:rPr lang="zh-CN" altLang="en-US" dirty="0"/>
              <a:t>的偏移量</a:t>
            </a:r>
            <a:endParaRPr lang="en-US" altLang="zh-CN" dirty="0"/>
          </a:p>
          <a:p>
            <a:pPr algn="ctr"/>
            <a:r>
              <a:rPr lang="en-US" dirty="0"/>
              <a:t>3 </a:t>
            </a:r>
            <a:r>
              <a:rPr lang="en-US" altLang="zh-CN" dirty="0"/>
              <a:t>× (i32)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448" y="5788813"/>
            <a:ext cx="8669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getelementptr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inbounds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]*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getelementptr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inbounds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448" y="5137201"/>
            <a:ext cx="6508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p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类型转换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8168" y="1653992"/>
            <a:ext cx="2578566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50A04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b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98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b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b;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874" y="1677908"/>
            <a:ext cx="7255052" cy="420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br>
              <a:rPr lang="en-US" dirty="0"/>
            </a:b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97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;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常量可直接由编译器进行类型转换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%2</a:t>
            </a:r>
            <a:r>
              <a:rPr lang="zh-CN" alt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CN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br>
              <a:rPr lang="en-US" dirty="0"/>
            </a:b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98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 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;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常量可直接由编译器进行类型转换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%3</a:t>
            </a:r>
            <a:r>
              <a:rPr lang="zh-CN" alt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CN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= </a:t>
            </a: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%1</a:t>
            </a:r>
            <a:br>
              <a:rPr lang="en-US" dirty="0"/>
            </a:b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%2</a:t>
            </a:r>
            <a:br>
              <a:rPr lang="en-US" dirty="0"/>
            </a:b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zext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; char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参与运算时需要扩展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%6</a:t>
            </a:r>
            <a:r>
              <a:rPr lang="zh-CN" alt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altLang="zh-CN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= </a:t>
            </a: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nsw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%5</a:t>
            </a:r>
            <a:br>
              <a:rPr lang="en-US" dirty="0"/>
            </a:b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trunc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to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; </a:t>
            </a:r>
            <a:r>
              <a:rPr lang="zh-CN" altLang="en-US" b="0" i="1" dirty="0">
                <a:solidFill>
                  <a:srgbClr val="9FA0A6"/>
                </a:solidFill>
                <a:effectLst/>
                <a:latin typeface="Fira Code" panose="020B0809050000020004" pitchFamily="49" charset="0"/>
              </a:rPr>
              <a:t>保存时注意截断</a:t>
            </a:r>
            <a:br>
              <a:rPr lang="zh-CN" altLang="en-US" dirty="0"/>
            </a:br>
            <a:r>
              <a:rPr lang="en-US" b="0" i="0" dirty="0">
                <a:solidFill>
                  <a:srgbClr val="A625A4"/>
                </a:solidFill>
                <a:effectLst/>
                <a:latin typeface="Fira Code" panose="020B08090500000200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Fira Code" panose="020B0809050000020004" pitchFamily="49" charset="0"/>
              </a:rPr>
              <a:t>i8</a:t>
            </a:r>
            <a:r>
              <a:rPr lang="en-US" b="0" i="0" dirty="0">
                <a:solidFill>
                  <a:srgbClr val="383942"/>
                </a:solidFill>
                <a:effectLst/>
                <a:latin typeface="Fira Code" panose="020B08090500000200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Fira Code" panose="020B0809050000020004" pitchFamily="49" charset="0"/>
              </a:rPr>
              <a:t>%2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685800"/>
            <a:ext cx="5810084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为语法树添加属性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2529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/>
              <a:t>利用综合属性获取表达式的类型，</a:t>
            </a:r>
            <a:br>
              <a:rPr lang="en-US" altLang="zh-CN" sz="2000" b="0" dirty="0"/>
            </a:br>
            <a:r>
              <a:rPr lang="zh-CN" altLang="en-US" sz="2000" b="0" dirty="0"/>
              <a:t>并在编译时完成常量表达式的</a:t>
            </a:r>
            <a:br>
              <a:rPr lang="en-US" altLang="zh-CN" sz="2000" b="0" dirty="0"/>
            </a:br>
            <a:r>
              <a:rPr lang="zh-CN" altLang="en-US" sz="2000" b="0" dirty="0"/>
              <a:t>求值。 </a:t>
            </a:r>
            <a:endParaRPr lang="en-US" sz="20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 </a:t>
            </a:r>
            <a:r>
              <a:rPr lang="zh-CN" altLang="en-US" dirty="0"/>
              <a:t>编译技术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097" y="297257"/>
            <a:ext cx="5223903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5259"/>
            <a:ext cx="6778335" cy="1385057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基于属性的短路求值</a:t>
            </a:r>
            <a:endParaRPr lang="en-US" sz="3200" cap="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8" name="Text Placeholder 11"/>
          <p:cNvSpPr txBox="1"/>
          <p:nvPr/>
        </p:nvSpPr>
        <p:spPr>
          <a:xfrm>
            <a:off x="831098" y="1920316"/>
            <a:ext cx="9885323" cy="47777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T</a:t>
            </a:r>
            <a:r>
              <a:rPr lang="zh-CN" altLang="en-US" sz="2000" dirty="0"/>
              <a:t>（左上角）代表条件为真要跳转到的基本块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zh-CN" altLang="en-US" sz="2000" dirty="0"/>
              <a:t>（右上角）代表条件为假要跳转到的基本块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N</a:t>
            </a:r>
            <a:r>
              <a:rPr lang="zh-CN" altLang="en-US" sz="2000" dirty="0"/>
              <a:t>（左下角）代表</a:t>
            </a:r>
            <a:r>
              <a:rPr lang="zh-CN" altLang="en-US" sz="2000" b="1" dirty="0"/>
              <a:t>将要生成</a:t>
            </a:r>
            <a:r>
              <a:rPr lang="zh-CN" altLang="en-US" sz="2000" dirty="0"/>
              <a:t>的条件所在的基本块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右下角（</a:t>
            </a:r>
            <a:r>
              <a:rPr lang="en-US" altLang="zh-CN" sz="2000" dirty="0"/>
              <a:t>COND </a:t>
            </a:r>
            <a:r>
              <a:rPr lang="zh-CN" altLang="en-US" sz="2000" dirty="0"/>
              <a:t>没有）代表当前节点新创建的基本块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↓ 表示该基本块由父节点传递下来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↑ 表示进入时即将该基本块插入函数，并作为当前</a:t>
            </a:r>
            <a:br>
              <a:rPr lang="en-US" altLang="zh-CN" sz="2000" dirty="0"/>
            </a:br>
            <a:r>
              <a:rPr lang="zh-CN" altLang="en-US" sz="2000" dirty="0"/>
              <a:t>基本块，即之后生成的指令（条件计算）会添加到</a:t>
            </a:r>
            <a:br>
              <a:rPr lang="en-US" altLang="zh-CN" sz="2000" dirty="0"/>
            </a:br>
            <a:r>
              <a:rPr lang="zh-CN" altLang="en-US" sz="2000" dirty="0"/>
              <a:t>该基本块中。</a:t>
            </a: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00178" y="2881311"/>
            <a:ext cx="5160724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看起来更“规范”的 </a:t>
            </a:r>
            <a:r>
              <a:rPr lang="en-US" altLang="zh-CN" sz="3200" cap="none" dirty="0"/>
              <a:t>LLVM IR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4394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尽管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支持使用字符串命名变量，但你可能觉得数字命名更加“规范”。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数字标号其实并不是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Value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的属性，仔细观察可以发现它其实是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Value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在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中的顺序，因此只需要输出时遍历</a:t>
            </a:r>
            <a:br>
              <a:rPr lang="en-US" altLang="zh-CN" sz="2000" b="0" dirty="0">
                <a:latin typeface="+mn-lt"/>
                <a:ea typeface="+mn-ea"/>
                <a:cs typeface="+mn-cs"/>
              </a:rPr>
            </a:br>
            <a:r>
              <a:rPr lang="zh-CN" altLang="en-US" sz="2000" b="0" dirty="0">
                <a:latin typeface="+mn-lt"/>
                <a:ea typeface="+mn-ea"/>
                <a:cs typeface="+mn-cs"/>
              </a:rPr>
              <a:t>一遍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中的所有</a:t>
            </a:r>
            <a:br>
              <a:rPr lang="en-US" altLang="zh-CN" sz="2000" b="0" dirty="0">
                <a:latin typeface="+mn-lt"/>
                <a:ea typeface="+mn-ea"/>
                <a:cs typeface="+mn-cs"/>
              </a:rPr>
            </a:br>
            <a:r>
              <a:rPr lang="en-US" altLang="zh-CN" sz="2000" b="0" dirty="0">
                <a:latin typeface="+mn-lt"/>
                <a:ea typeface="+mn-ea"/>
                <a:cs typeface="+mn-cs"/>
              </a:rPr>
              <a:t>Value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，就可以输出数字</a:t>
            </a:r>
            <a:br>
              <a:rPr lang="en-US" altLang="zh-CN" sz="2000" b="0" dirty="0">
                <a:latin typeface="+mn-lt"/>
                <a:ea typeface="+mn-ea"/>
                <a:cs typeface="+mn-cs"/>
              </a:rPr>
            </a:br>
            <a:r>
              <a:rPr lang="zh-CN" altLang="en-US" sz="2000" b="0" dirty="0">
                <a:latin typeface="+mn-lt"/>
                <a:ea typeface="+mn-ea"/>
                <a:cs typeface="+mn-cs"/>
              </a:rPr>
              <a:t>命名变量的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了。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 </a:t>
            </a:r>
            <a:r>
              <a:rPr lang="zh-CN" altLang="en-US" dirty="0"/>
              <a:t>编译技术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3143" y="5724895"/>
            <a:ext cx="3408680" cy="4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00" b="0" dirty="0">
                <a:latin typeface="+mn-lt"/>
                <a:ea typeface="+mn-ea"/>
                <a:cs typeface="+mn-cs"/>
              </a:rPr>
              <a:t>*</a:t>
            </a:r>
            <a:r>
              <a:rPr lang="zh-CN" altLang="en-US" sz="1800" b="0" dirty="0">
                <a:latin typeface="+mn-lt"/>
                <a:ea typeface="+mn-ea"/>
                <a:cs typeface="+mn-cs"/>
              </a:rPr>
              <a:t>具体可参考 </a:t>
            </a:r>
            <a:r>
              <a:rPr lang="en-US" altLang="zh-CN" sz="1800" b="0" dirty="0" err="1">
                <a:latin typeface="+mn-lt"/>
                <a:ea typeface="+mn-ea"/>
                <a:cs typeface="+mn-cs"/>
              </a:rPr>
              <a:t>SlotTracker</a:t>
            </a:r>
            <a:r>
              <a:rPr lang="en-US" altLang="zh-CN" sz="1800" b="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1800" b="0" dirty="0">
                <a:latin typeface="+mn-lt"/>
                <a:ea typeface="+mn-ea"/>
                <a:cs typeface="+mn-cs"/>
              </a:rPr>
              <a:t>类</a:t>
            </a:r>
            <a:endParaRPr lang="en-US" sz="1800" b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zh-CN" altLang="en-US" sz="3200" cap="none" dirty="0"/>
              <a:t>相关资料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2024 </a:t>
            </a:r>
            <a:r>
              <a:rPr lang="zh-CN" altLang="en-US" dirty="0"/>
              <a:t>编译技术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0945" y="1676400"/>
            <a:ext cx="9474545" cy="390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希冀平台在线教程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tolangc</a:t>
            </a:r>
            <a:r>
              <a:rPr lang="zh-CN" altLang="en-US" sz="2400" dirty="0"/>
              <a:t>：</a:t>
            </a:r>
            <a:r>
              <a:rPr lang="en-US" sz="2400" b="0" dirty="0">
                <a:latin typeface="+mn-lt"/>
                <a:ea typeface="+mn-ea"/>
                <a:cs typeface="+mn-cs"/>
                <a:hlinkClick r:id="rId1"/>
              </a:rPr>
              <a:t>https://github.com/wokron/tolangc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Value </a:t>
            </a:r>
            <a:r>
              <a:rPr lang="zh-CN" altLang="en-US" sz="2400" dirty="0"/>
              <a:t>继承结构：</a:t>
            </a:r>
            <a:r>
              <a:rPr lang="en-US" sz="2400" b="0" dirty="0">
                <a:latin typeface="+mn-lt"/>
                <a:ea typeface="+mn-ea"/>
                <a:cs typeface="+mn-cs"/>
                <a:hlinkClick r:id="rId2"/>
              </a:rPr>
              <a:t>https://llvm.org/doxygen/classllvm_1_1Value.html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Type </a:t>
            </a:r>
            <a:r>
              <a:rPr lang="zh-CN" altLang="en-US" sz="2400" dirty="0"/>
              <a:t>继承结构：</a:t>
            </a:r>
            <a:r>
              <a:rPr lang="en-US" sz="2400" b="0" dirty="0">
                <a:latin typeface="+mn-lt"/>
                <a:ea typeface="+mn-ea"/>
                <a:cs typeface="+mn-cs"/>
                <a:hlinkClick r:id="rId3"/>
              </a:rPr>
              <a:t>https://llvm.org/doxygen/classllvm_1_1Type.html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LLVM </a:t>
            </a:r>
            <a:r>
              <a:rPr lang="zh-CN" altLang="en-US" sz="2400" dirty="0"/>
              <a:t>仓库：</a:t>
            </a:r>
            <a:r>
              <a:rPr lang="en-US" sz="2400" b="0" dirty="0">
                <a:latin typeface="+mn-lt"/>
                <a:ea typeface="+mn-ea"/>
                <a:cs typeface="+mn-cs"/>
                <a:hlinkClick r:id="rId4"/>
              </a:rPr>
              <a:t>https://github.com/llvm-mirror/llvm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LLVM </a:t>
            </a:r>
            <a:r>
              <a:rPr lang="zh-CN" altLang="en-US" sz="2400" dirty="0"/>
              <a:t>仓库：</a:t>
            </a:r>
            <a:r>
              <a:rPr lang="en-US" sz="2400" b="0" dirty="0">
                <a:latin typeface="+mn-lt"/>
                <a:ea typeface="+mn-ea"/>
                <a:cs typeface="+mn-cs"/>
                <a:hlinkClick r:id="rId5"/>
              </a:rPr>
              <a:t>https://github.com/llvm/llvm-project</a:t>
            </a:r>
            <a:endParaRPr lang="en-US" sz="2400" b="0" dirty="0">
              <a:latin typeface="+mn-lt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18" y="2071"/>
            <a:ext cx="7288282" cy="13716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LLVM </a:t>
            </a:r>
            <a:r>
              <a:rPr lang="zh-CN" altLang="en-US" sz="3200" dirty="0"/>
              <a:t>是什么？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1322387" y="2161484"/>
            <a:ext cx="8936037" cy="3407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/>
              <a:t>LLVM </a:t>
            </a:r>
            <a:r>
              <a:rPr lang="zh-CN" altLang="en-US" sz="2400" b="0" dirty="0"/>
              <a:t>并不是缩写，其指的是 </a:t>
            </a:r>
            <a:r>
              <a:rPr lang="en-US" altLang="zh-CN" sz="2400" b="0" dirty="0"/>
              <a:t>The </a:t>
            </a:r>
            <a:r>
              <a:rPr lang="en-US" altLang="zh-CN" sz="2400" dirty="0"/>
              <a:t>LLVM</a:t>
            </a:r>
            <a:r>
              <a:rPr lang="en-US" altLang="zh-CN" sz="2400" b="0" dirty="0"/>
              <a:t> Compiler Infrastructure</a:t>
            </a:r>
            <a:r>
              <a:rPr lang="zh-CN" altLang="en-US" sz="2400" b="0" dirty="0"/>
              <a:t>，即编译器基础设施，提供了一系列模块化可复用的编译工具链技术。</a:t>
            </a:r>
            <a:endParaRPr lang="en-US" altLang="zh-CN" sz="2400" b="0" dirty="0"/>
          </a:p>
          <a:p>
            <a:pPr>
              <a:lnSpc>
                <a:spcPct val="150000"/>
              </a:lnSpc>
            </a:pPr>
            <a:r>
              <a:rPr lang="en-US" altLang="zh-CN" sz="2400" b="0" dirty="0"/>
              <a:t>LLVM</a:t>
            </a:r>
            <a:r>
              <a:rPr lang="zh-CN" altLang="en-US" sz="2400" b="0" dirty="0"/>
              <a:t> 最初为 </a:t>
            </a:r>
            <a:r>
              <a:rPr lang="en-US" altLang="zh-CN" sz="2400" b="0" dirty="0"/>
              <a:t>Illinois </a:t>
            </a:r>
            <a:r>
              <a:rPr lang="zh-CN" altLang="en-US" sz="2400" b="0" dirty="0"/>
              <a:t>大学的研究项目，目的是提供一种编译策略，从而支持任意编程语言的静态或动态编译。</a:t>
            </a:r>
            <a:endParaRPr lang="en-US" altLang="zh-CN" sz="2400" b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-16772" t="-133" r="-95223" b="133"/>
          <a:stretch>
            <a:fillRect/>
          </a:stretch>
        </p:blipFill>
        <p:spPr>
          <a:xfrm>
            <a:off x="-2385391" y="-9144"/>
            <a:ext cx="14577391" cy="6876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586182"/>
            <a:ext cx="4919625" cy="1204912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谢谢大家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88" y="0"/>
            <a:ext cx="7288282" cy="13716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为什么需要中间代码？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1322388" y="1645961"/>
            <a:ext cx="8301672" cy="3407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/>
              <a:t>不同的编程语言需要不同的编译器，不同的体系结构需要不同的目标代码，使用中间代码可以实现编译器组件的复用。</a:t>
            </a:r>
            <a:endParaRPr lang="en-US" altLang="zh-CN" sz="2400" b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388" y="2955246"/>
            <a:ext cx="8244983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168" y="530860"/>
            <a:ext cx="8420100" cy="654049"/>
          </a:xfrm>
        </p:spPr>
        <p:txBody>
          <a:bodyPr>
            <a:normAutofit/>
          </a:bodyPr>
          <a:lstStyle/>
          <a:p>
            <a:r>
              <a:rPr lang="en-US" altLang="zh-CN" sz="3200" cap="none" dirty="0"/>
              <a:t>LLVM IR</a:t>
            </a:r>
            <a:r>
              <a:rPr lang="zh-CN" altLang="en-US" sz="2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4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ntermediate </a:t>
            </a:r>
            <a:r>
              <a:rPr lang="en-US" altLang="zh-CN" sz="24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altLang="zh-CN" sz="2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epresentation</a:t>
            </a:r>
            <a:r>
              <a:rPr lang="zh-CN" altLang="en-US" sz="24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sz="3200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969260" y="1620518"/>
            <a:ext cx="8953500" cy="25291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n-lt"/>
                <a:ea typeface="+mn-ea"/>
                <a:cs typeface="+mn-cs"/>
              </a:rPr>
              <a:t>LLVM 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工具链采用三端架构，其使用的中间代码形式就叫做 </a:t>
            </a:r>
            <a:r>
              <a:rPr lang="en-US" altLang="zh-CN" sz="2000" b="0" dirty="0">
                <a:latin typeface="+mn-lt"/>
                <a:ea typeface="+mn-ea"/>
                <a:cs typeface="+mn-cs"/>
              </a:rPr>
              <a:t>LLVM IR</a:t>
            </a:r>
            <a:r>
              <a:rPr lang="zh-CN" altLang="en-US" sz="2000" b="0" dirty="0">
                <a:latin typeface="+mn-lt"/>
                <a:ea typeface="+mn-ea"/>
                <a:cs typeface="+mn-cs"/>
              </a:rPr>
              <a:t>。</a:t>
            </a:r>
            <a:endParaRPr lang="en-US" altLang="zh-CN" sz="2000" b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lt"/>
                <a:ea typeface="+mn-ea"/>
                <a:cs typeface="+mn-cs"/>
              </a:rPr>
              <a:t>通过编译前后端的解耦， 可以方便地将各种语言编译为不同平台的目标代码。</a:t>
            </a:r>
            <a:endParaRPr lang="en-US" sz="2000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1495241" y="2885080"/>
            <a:ext cx="10427519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6" name="Text Placeholder 11"/>
          <p:cNvSpPr txBox="1"/>
          <p:nvPr/>
        </p:nvSpPr>
        <p:spPr>
          <a:xfrm>
            <a:off x="4549140" y="6029125"/>
            <a:ext cx="6749128" cy="4906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altLang="zh-CN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zh-CN" altLang="en-US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具体 </a:t>
            </a:r>
            <a:r>
              <a:rPr lang="en-US" altLang="zh-CN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LLVM </a:t>
            </a:r>
            <a:r>
              <a:rPr lang="zh-CN" altLang="en-US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 </a:t>
            </a:r>
            <a:r>
              <a:rPr lang="en-US" altLang="zh-CN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Clang </a:t>
            </a:r>
            <a:r>
              <a:rPr lang="zh-CN" altLang="en-US" sz="1800" spc="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环境的配置参考希冀平台上的在线教程</a:t>
            </a:r>
            <a:endParaRPr lang="en-US" sz="1800" spc="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412079"/>
            <a:ext cx="769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clang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-emit-llvm main.c </a:t>
            </a:r>
            <a:r>
              <a:rPr lang="pt-BR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-o</a:t>
            </a:r>
            <a:r>
              <a:rPr lang="pt-BR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main.ll  </a:t>
            </a:r>
            <a:r>
              <a:rPr lang="pt-BR" b="0" i="1" dirty="0">
                <a:solidFill>
                  <a:srgbClr val="9FA0A6"/>
                </a:solidFill>
                <a:effectLst/>
                <a:latin typeface="Consolas" panose="020B0609020204030204" pitchFamily="49" charset="0"/>
              </a:rPr>
              <a:t># 生成 LLVM IR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200" y="2360720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y)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8250" y="2360720"/>
            <a:ext cx="6496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{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%3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%4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i32 %0,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store i32 %1,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%5 = load i32, i32* %3,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%6 = load i32, i32* %4,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%7 = add i32 %5, %6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 ret i32 %7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1941" y="1253722"/>
            <a:ext cx="5037214" cy="295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定义全局变量 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，类型为 </a:t>
            </a:r>
            <a:r>
              <a:rPr lang="en-US" altLang="zh-CN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zh-CN" alt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，初值为 </a:t>
            </a:r>
            <a:r>
              <a:rPr lang="en-US" altLang="zh-CN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全局变量、函数通过前缀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@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表示，其本质是一个</a:t>
            </a:r>
            <a:r>
              <a:rPr lang="zh-CN" altLang="en-US" b="1" dirty="0">
                <a:solidFill>
                  <a:srgbClr val="383942"/>
                </a:solidFill>
                <a:latin typeface="Consolas" panose="020B0609020204030204" pitchFamily="49" charset="0"/>
              </a:rPr>
              <a:t>地址</a:t>
            </a:r>
            <a:endParaRPr lang="en-US" altLang="zh-CN" b="1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dso_local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表示在同一个链接单元内解析</a:t>
            </a:r>
            <a:endParaRPr lang="en-US" altLang="zh-CN" sz="18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global </a:t>
            </a:r>
            <a:r>
              <a:rPr lang="zh-CN" altLang="en-US" dirty="0">
                <a:latin typeface="Consolas" panose="020B0609020204030204" pitchFamily="49" charset="0"/>
              </a:rPr>
              <a:t>表示全局变量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i32</a:t>
            </a:r>
            <a:r>
              <a:rPr lang="zh-CN" altLang="en-US" dirty="0">
                <a:latin typeface="Consolas" panose="020B0609020204030204" pitchFamily="49" charset="0"/>
              </a:rPr>
              <a:t>，即 </a:t>
            </a:r>
            <a:r>
              <a:rPr lang="en-US" altLang="zh-CN" dirty="0">
                <a:latin typeface="Consolas" panose="020B0609020204030204" pitchFamily="49" charset="0"/>
              </a:rPr>
              <a:t>32 </a:t>
            </a:r>
            <a:r>
              <a:rPr lang="zh-CN" altLang="en-US" dirty="0">
                <a:latin typeface="Consolas" panose="020B0609020204030204" pitchFamily="49" charset="0"/>
              </a:rPr>
              <a:t>位整型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align 4 </a:t>
            </a:r>
            <a:r>
              <a:rPr lang="zh-CN" altLang="en-US" dirty="0">
                <a:latin typeface="Consolas" panose="020B0609020204030204" pitchFamily="49" charset="0"/>
              </a:rPr>
              <a:t>表示四字节对齐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@add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4257897" cy="1708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定义函数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，包含返回值以及参数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局部变量（以及参数）通过 </a:t>
            </a:r>
            <a:r>
              <a:rPr lang="en-US" altLang="zh-CN" dirty="0">
                <a:solidFill>
                  <a:srgbClr val="383942"/>
                </a:solidFill>
                <a:latin typeface="Consolas" panose="020B0609020204030204" pitchFamily="49" charset="0"/>
              </a:rPr>
              <a:t>% </a:t>
            </a: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前缀表示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 </a:t>
            </a:r>
            <a:r>
              <a:rPr lang="zh-CN" altLang="en-US"/>
              <a:t>编译技术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8420100" cy="654049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LLVM IR</a:t>
            </a:r>
            <a:r>
              <a:rPr lang="zh-CN" altLang="en-US" sz="3200" dirty="0"/>
              <a:t> 示例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253722"/>
            <a:ext cx="649605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@a =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global i32 1, align 4</a:t>
            </a: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define </a:t>
            </a:r>
            <a:r>
              <a:rPr lang="en-US" b="0" i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dso_local</a:t>
            </a:r>
            <a:r>
              <a:rPr lang="en-US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i32 @add(i32 %0, i32 %1) 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 err="1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alloca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%0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%1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%3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%4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%5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625A4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B66A0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4078F1"/>
                </a:solidFill>
                <a:effectLst/>
                <a:latin typeface="Consolas" panose="020B0609020204030204" pitchFamily="49" charset="0"/>
              </a:rPr>
              <a:t>%7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38394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0849" y="1253722"/>
            <a:ext cx="5015960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8394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函数体由一系列基本块组成（此处只有一个）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83942"/>
                </a:solidFill>
                <a:latin typeface="Consolas" panose="020B0609020204030204" pitchFamily="49" charset="0"/>
              </a:rPr>
              <a:t>基本块由一系列指令组成，一定以一个跳转语句结束（跳转、分支、返回）</a:t>
            </a:r>
            <a:endParaRPr lang="en-US" altLang="zh-CN" dirty="0">
              <a:solidFill>
                <a:srgbClr val="38394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ODNhYmMwZDFlZDZjN2I4MjlmNTY3N2E5Y2EwOGY5YzcifQ=="/>
</p:tagLst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enorite"/>
        <a:ea typeface="Microsoft YaHei UI"/>
        <a:cs typeface=""/>
      </a:majorFont>
      <a:minorFont>
        <a:latin typeface="Tenorite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113053-90b9-40c5-be4d-3db76a8e4d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92762A7683241B66B3564CC346C4D" ma:contentTypeVersion="6" ma:contentTypeDescription="Create a new document." ma:contentTypeScope="" ma:versionID="1913841af436cff90ab592a25d9e347d">
  <xsd:schema xmlns:xsd="http://www.w3.org/2001/XMLSchema" xmlns:xs="http://www.w3.org/2001/XMLSchema" xmlns:p="http://schemas.microsoft.com/office/2006/metadata/properties" xmlns:ns3="ae113053-90b9-40c5-be4d-3db76a8e4d16" targetNamespace="http://schemas.microsoft.com/office/2006/metadata/properties" ma:root="true" ma:fieldsID="b3eda5c695011952aae4577742dd0ecc" ns3:_="">
    <xsd:import namespace="ae113053-90b9-40c5-be4d-3db76a8e4d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13053-90b9-40c5-be4d-3db76a8e4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/>
</ds:datastoreItem>
</file>

<file path=customXml/itemProps2.xml><?xml version="1.0" encoding="utf-8"?>
<ds:datastoreItem xmlns:ds="http://schemas.openxmlformats.org/officeDocument/2006/customXml" ds:itemID="{B19A72A9-9699-4207-AA13-164C3FF9F7A0}">
  <ds:schemaRefs/>
</ds:datastoreItem>
</file>

<file path=customXml/itemProps3.xml><?xml version="1.0" encoding="utf-8"?>
<ds:datastoreItem xmlns:ds="http://schemas.openxmlformats.org/officeDocument/2006/customXml" ds:itemID="{CABF691C-888B-4061-8A6F-D5CE84A0254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{B91BDC5C-18F8-4B50-9B06-D7F0DA2DF772}tf67328976_win32</Template>
  <TotalTime>0</TotalTime>
  <Words>7504</Words>
  <Application>WPS 演示</Application>
  <PresentationFormat>Widescreen</PresentationFormat>
  <Paragraphs>387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Consolas</vt:lpstr>
      <vt:lpstr>Fira Code</vt:lpstr>
      <vt:lpstr>Yu Gothic UI Semibold</vt:lpstr>
      <vt:lpstr>Microsoft YaHei UI</vt:lpstr>
      <vt:lpstr>Tenorite</vt:lpstr>
      <vt:lpstr>Segoe Print</vt:lpstr>
      <vt:lpstr>微软雅黑</vt:lpstr>
      <vt:lpstr>Arial Unicode MS</vt:lpstr>
      <vt:lpstr>等线</vt:lpstr>
      <vt:lpstr>Calibri</vt:lpstr>
      <vt:lpstr>Custom</vt:lpstr>
      <vt:lpstr>中间代码生成——LLVM IR 编译技术实验专题报告 主讲人：柳政尧</vt:lpstr>
      <vt:lpstr>前情提要</vt:lpstr>
      <vt:lpstr>LLVM 是什么？</vt:lpstr>
      <vt:lpstr>为什么需要中间代码？</vt:lpstr>
      <vt:lpstr>LLVM IR（Intermediate Representation）</vt:lpstr>
      <vt:lpstr>LLVM IR 示例</vt:lpstr>
      <vt:lpstr>LLVM IR 示例</vt:lpstr>
      <vt:lpstr>LLVM IR 示例</vt:lpstr>
      <vt:lpstr>LLVM IR 示例</vt:lpstr>
      <vt:lpstr>LLVM IR 示例</vt:lpstr>
      <vt:lpstr>LLVM IR 示例</vt:lpstr>
      <vt:lpstr>LLVM IR 示例</vt:lpstr>
      <vt:lpstr>LLVM IR 示例</vt:lpstr>
      <vt:lpstr>LLVM IR 示例</vt:lpstr>
      <vt:lpstr>LLVM IR 示例</vt:lpstr>
      <vt:lpstr>LLVM IR 指令集</vt:lpstr>
      <vt:lpstr>LLVM 环境配置</vt:lpstr>
      <vt:lpstr>LLVM IR 结构</vt:lpstr>
      <vt:lpstr>Use-Def？</vt:lpstr>
      <vt:lpstr>Type?</vt:lpstr>
      <vt:lpstr>SSA?（Single Static Assignment form）</vt:lpstr>
      <vt:lpstr>SSA?（Single Static Assignment form）</vt:lpstr>
      <vt:lpstr>调用库函数</vt:lpstr>
      <vt:lpstr>数组操作（计算元素的地址）</vt:lpstr>
      <vt:lpstr>类型转换</vt:lpstr>
      <vt:lpstr>为语法树添加属性</vt:lpstr>
      <vt:lpstr>基于属性的短路求值</vt:lpstr>
      <vt:lpstr>看起来更“规范”的 LLVM IR</vt:lpstr>
      <vt:lpstr>相关资料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Skywalker</dc:creator>
  <cp:lastModifiedBy>无</cp:lastModifiedBy>
  <cp:revision>382</cp:revision>
  <dcterms:created xsi:type="dcterms:W3CDTF">2024-08-30T10:52:00Z</dcterms:created>
  <dcterms:modified xsi:type="dcterms:W3CDTF">2024-11-11T14:25:31Z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0x010100E0892762A7683241B66B3564CC346C4D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2024-08-30T10:58:44Z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31b254c1-4918-4374-a8c5-6d3c7d8f639d</vt:lpwstr>
  </property>
  <property fmtid="{D5CDD505-2E9C-101B-9397-08002B2CF9AE}" pid="9" name="MSIP_Label_defa4170-0d19-0005-0004-bc88714345d2_ActionId">
    <vt:lpwstr>d13cc92b-c8b8-438b-9c5c-aad02fee6e38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ICV">
    <vt:lpwstr>CB6BE81464E54AA99F4AEBFE9C38BA8B_12</vt:lpwstr>
  </property>
  <property fmtid="{D5CDD505-2E9C-101B-9397-08002B2CF9AE}" pid="12" name="KSOProductBuildVer">
    <vt:lpwstr>2052-12.1.0.18608</vt:lpwstr>
  </property>
</Properties>
</file>