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305" r:id="rId5"/>
    <p:sldId id="413" r:id="rId7"/>
    <p:sldId id="414" r:id="rId8"/>
    <p:sldId id="415" r:id="rId9"/>
    <p:sldId id="418" r:id="rId10"/>
    <p:sldId id="419" r:id="rId11"/>
    <p:sldId id="421" r:id="rId12"/>
    <p:sldId id="422" r:id="rId13"/>
    <p:sldId id="423" r:id="rId14"/>
    <p:sldId id="425" r:id="rId15"/>
    <p:sldId id="432" r:id="rId16"/>
    <p:sldId id="433" r:id="rId17"/>
    <p:sldId id="417" r:id="rId18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6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北航实验开发的编译器基本可以分成前端、中端和后端三部分。其中，前端包括词法分析和语法分析，主要是对输入的字符串进行预处理，建立出语法树。中端包括语义分析器，符号表管理，利用前端生成的语法树来生成中间代码。中间代码可以自行设计，与目标机器无关。后端包括目标翻译器和存储管理，将中间代码翻译成目标代码，至此完成一个编译的基本过程。</a:t>
            </a:r>
            <a:endParaRPr lang="en-US" altLang="zh-CN" sz="800" dirty="0"/>
          </a:p>
          <a:p>
            <a:r>
              <a:rPr lang="zh-CN" altLang="en-US" sz="800" dirty="0"/>
              <a:t>除了上述基本过程，考虑到不同学生的层次，还有多种方案可以选择。例如，学生可以选择不生成目标代码，而是在中间代码部分实现一个解释执行程序，直接运行中间代码得到结果；也可以实现优化器，对生成的代码进行优化。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/>
              <a:t>词法分析 </a:t>
            </a:r>
            <a:r>
              <a:rPr lang="en-US" altLang="zh-CN" sz="800" dirty="0"/>
              <a:t>15min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上述编译器的整体架构，对应北航编译实验每一个环节的任务。在作业</a:t>
            </a:r>
            <a:r>
              <a:rPr lang="en-US" altLang="zh-CN" dirty="0"/>
              <a:t>1</a:t>
            </a:r>
            <a:r>
              <a:rPr lang="zh-CN" altLang="en-US" dirty="0"/>
              <a:t>中，学生需要完成一个词法分析器，实现词语的识别。在作业</a:t>
            </a:r>
            <a:r>
              <a:rPr lang="en-US" altLang="zh-CN" dirty="0"/>
              <a:t>2</a:t>
            </a:r>
            <a:r>
              <a:rPr lang="zh-CN" altLang="en-US" dirty="0"/>
              <a:t>中，学生需要完成语法分析器，建立出对应的语法树。在作业</a:t>
            </a:r>
            <a:r>
              <a:rPr lang="en-US" altLang="zh-CN" dirty="0"/>
              <a:t>3</a:t>
            </a:r>
            <a:r>
              <a:rPr lang="zh-CN" altLang="en-US" dirty="0"/>
              <a:t>中，学生需要实现符号表管理及语义分析，对未定义、重定义等一系列错误进行处理。在作业</a:t>
            </a:r>
            <a:r>
              <a:rPr lang="en-US" altLang="zh-CN" dirty="0"/>
              <a:t>4</a:t>
            </a:r>
            <a:r>
              <a:rPr lang="zh-CN" altLang="en-US" dirty="0"/>
              <a:t>中，学生可以选择三个难度不同的子任务。较难的是自行设计中间代码，生成中间代码再翻译成目标代码</a:t>
            </a:r>
            <a:r>
              <a:rPr lang="en-US" altLang="zh-CN" dirty="0"/>
              <a:t>MIPS</a:t>
            </a:r>
            <a:r>
              <a:rPr lang="zh-CN" altLang="en-US" dirty="0"/>
              <a:t>。较为简单的是生成中间代码</a:t>
            </a:r>
            <a:r>
              <a:rPr lang="en-US" altLang="zh-CN" dirty="0"/>
              <a:t>PCODE</a:t>
            </a:r>
            <a:r>
              <a:rPr lang="zh-CN" altLang="en-US" dirty="0"/>
              <a:t>并解释执行，或生成中间代码</a:t>
            </a:r>
            <a:r>
              <a:rPr lang="en-US" altLang="zh-CN" dirty="0"/>
              <a:t>LLVM</a:t>
            </a:r>
            <a:r>
              <a:rPr lang="zh-CN" altLang="en-US" dirty="0"/>
              <a:t>。选择生成</a:t>
            </a:r>
            <a:r>
              <a:rPr lang="en-US" altLang="zh-CN" dirty="0"/>
              <a:t>MIPS</a:t>
            </a:r>
            <a:r>
              <a:rPr lang="zh-CN" altLang="en-US" dirty="0"/>
              <a:t>目标代码的同学，还可以选做优化竞速，实现多种代码优化，在竞速排行榜中不断进步。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46"/>
          <p:cNvSpPr>
            <a:spLocks noGrp="1"/>
          </p:cNvSpPr>
          <p:nvPr userDrawn="1">
            <p:ph type="subTitle" idx="1"/>
          </p:nvPr>
        </p:nvSpPr>
        <p:spPr>
          <a:xfrm>
            <a:off x="980265" y="3237426"/>
            <a:ext cx="6786563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8" name="标题 47"/>
          <p:cNvSpPr>
            <a:spLocks noGrp="1"/>
          </p:cNvSpPr>
          <p:nvPr userDrawn="1">
            <p:ph type="ctrTitle" hasCustomPrompt="1"/>
          </p:nvPr>
        </p:nvSpPr>
        <p:spPr>
          <a:xfrm>
            <a:off x="980265" y="1136650"/>
            <a:ext cx="6786563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8" y="509426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0" name="文本占位符 4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8" y="5419205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9530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54399" y="139601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3" y="351174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1451003" y="321547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/>
          <a:lstStyle/>
          <a:p>
            <a:fld id="{B89795D8-7546-4F97-9E86-55CD1BFC3EF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87426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87426" y="411435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2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3"/>
          </p:nvPr>
        </p:nvSpPr>
        <p:spPr>
          <a:xfrm>
            <a:off x="669927" y="1130303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6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8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90" y="1130303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5" y="1138238"/>
            <a:ext cx="4282323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8" y="1130304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5401732" y="624046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>
          <a:xfrm>
            <a:off x="669926" y="624046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24046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编译器总体框架与词法分析</a:t>
            </a:r>
            <a:endParaRPr lang="en-US" altLang="zh-CN" sz="2800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编译技术实验专题报告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词法分析编码实现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词法分析器主要方法编程</a:t>
            </a:r>
            <a:endParaRPr 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035410" y="1672389"/>
            <a:ext cx="4025609" cy="662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模拟有限状态自动机</a:t>
            </a:r>
            <a:endParaRPr lang="en-US" sz="2000" b="0" dirty="0">
              <a:latin typeface="+mj-ea"/>
            </a:endParaRPr>
          </a:p>
        </p:txBody>
      </p:sp>
      <p:sp>
        <p:nvSpPr>
          <p:cNvPr id="5" name="标题 29"/>
          <p:cNvSpPr txBox="1"/>
          <p:nvPr/>
        </p:nvSpPr>
        <p:spPr>
          <a:xfrm>
            <a:off x="1547742" y="4615135"/>
            <a:ext cx="2648552" cy="662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识别无符号整数</a:t>
            </a:r>
            <a:endParaRPr lang="en-US" sz="1800" b="0" dirty="0">
              <a:latin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718" y="3107875"/>
            <a:ext cx="5105881" cy="10475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952795" y="2003837"/>
            <a:ext cx="5859414" cy="39356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else if(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(c))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无符号整数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>
                <a:latin typeface="Consolas" panose="020B0609020204030204" pitchFamily="49" charset="0"/>
              </a:rPr>
              <a:t>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下一个符号是数字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  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lexType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LexType.INTCON</a:t>
            </a:r>
            <a:r>
              <a:rPr lang="en-US" altLang="zh-CN" sz="1400" dirty="0"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设置单词类别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number = </a:t>
            </a:r>
            <a:r>
              <a:rPr lang="en-US" altLang="zh-CN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zh-CN" sz="1400" dirty="0">
                <a:latin typeface="Consolas" panose="020B0609020204030204" pitchFamily="49" charset="0"/>
              </a:rPr>
              <a:t>(token);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转化为数值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return 0;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672389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注释处理</a:t>
            </a:r>
            <a:endParaRPr 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035410" y="2122064"/>
            <a:ext cx="6271770" cy="1578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单行注释 </a:t>
            </a:r>
            <a:r>
              <a:rPr lang="en-US" altLang="zh-CN" sz="2000" b="0" dirty="0">
                <a:latin typeface="+mj-ea"/>
              </a:rPr>
              <a:t>   // this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is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a</a:t>
            </a:r>
            <a:r>
              <a:rPr lang="zh-CN" altLang="en-US" sz="2000" b="0" dirty="0">
                <a:latin typeface="+mj-ea"/>
              </a:rPr>
              <a:t> </a:t>
            </a:r>
            <a:r>
              <a:rPr lang="en-US" altLang="zh-CN" sz="2000" b="0" dirty="0">
                <a:latin typeface="+mj-ea"/>
              </a:rPr>
              <a:t>line of note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跨行注释    </a:t>
            </a:r>
            <a:r>
              <a:rPr lang="en-US" altLang="zh-CN" sz="2000" b="0" dirty="0">
                <a:latin typeface="+mj-ea"/>
              </a:rPr>
              <a:t>/* this is the first line of note</a:t>
            </a:r>
            <a:endParaRPr lang="en-US" altLang="zh-CN" sz="2000" b="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		this is the second line of note */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2" name="标题 29"/>
          <p:cNvSpPr txBox="1"/>
          <p:nvPr/>
        </p:nvSpPr>
        <p:spPr>
          <a:xfrm>
            <a:off x="859214" y="33563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难点</a:t>
            </a:r>
            <a:endParaRPr 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035410" y="3917251"/>
            <a:ext cx="5954670" cy="6649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注释符号与除号、乘号混合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6" name="标题 29"/>
          <p:cNvSpPr txBox="1"/>
          <p:nvPr/>
        </p:nvSpPr>
        <p:spPr>
          <a:xfrm>
            <a:off x="1035410" y="4520702"/>
            <a:ext cx="5954670" cy="6649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+mj-ea"/>
              </a:rPr>
              <a:t>单行注释与多行注释混合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8" name="标题 29"/>
          <p:cNvSpPr txBox="1"/>
          <p:nvPr/>
        </p:nvSpPr>
        <p:spPr>
          <a:xfrm>
            <a:off x="1035410" y="5189029"/>
            <a:ext cx="3342641" cy="1200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// ////////////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/* **** *  /// / *  /*** */</a:t>
            </a:r>
            <a:endParaRPr lang="en-US" altLang="zh-CN" sz="2000" b="0" dirty="0">
              <a:latin typeface="+mj-ea"/>
            </a:endParaRPr>
          </a:p>
        </p:txBody>
      </p:sp>
      <p:sp>
        <p:nvSpPr>
          <p:cNvPr id="5" name="标题 29"/>
          <p:cNvSpPr txBox="1"/>
          <p:nvPr/>
        </p:nvSpPr>
        <p:spPr>
          <a:xfrm>
            <a:off x="859213" y="1134640"/>
            <a:ext cx="4941511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编程实现复杂有限状态自动机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注释处理</a:t>
            </a:r>
            <a:r>
              <a:rPr lang="en-US" altLang="zh-CN" sz="2400" dirty="0"/>
              <a:t>——</a:t>
            </a:r>
            <a:r>
              <a:rPr lang="zh-CN" altLang="en-US" sz="2400" dirty="0"/>
              <a:t>复杂有限状态自动机</a:t>
            </a:r>
            <a:endParaRPr 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3784973" y="256717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21980" y="2571521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09145" y="256717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11" idx="2"/>
          </p:cNvCxnSpPr>
          <p:nvPr/>
        </p:nvCxnSpPr>
        <p:spPr>
          <a:xfrm>
            <a:off x="1657025" y="2993896"/>
            <a:ext cx="452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6"/>
            <a:endCxn id="5" idx="2"/>
          </p:cNvCxnSpPr>
          <p:nvPr/>
        </p:nvCxnSpPr>
        <p:spPr>
          <a:xfrm>
            <a:off x="2977825" y="2993896"/>
            <a:ext cx="80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6"/>
            <a:endCxn id="10" idx="2"/>
          </p:cNvCxnSpPr>
          <p:nvPr/>
        </p:nvCxnSpPr>
        <p:spPr>
          <a:xfrm>
            <a:off x="4653653" y="2993896"/>
            <a:ext cx="668327" cy="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8200" y="265325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472136" y="26245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起始</a:t>
            </a:r>
            <a:endParaRPr lang="zh-CN" altLang="en-US" dirty="0"/>
          </a:p>
        </p:txBody>
      </p:sp>
      <p:sp>
        <p:nvSpPr>
          <p:cNvPr id="18" name="对话气泡: 椭圆形 17"/>
          <p:cNvSpPr/>
          <p:nvPr/>
        </p:nvSpPr>
        <p:spPr>
          <a:xfrm>
            <a:off x="8449553" y="1743052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384924" y="2806105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24" y="2806105"/>
                <a:ext cx="290401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72" t="-14" r="-631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085057" y="2849360"/>
                <a:ext cx="285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57" y="2849360"/>
                <a:ext cx="285078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6" t="-42" r="-7551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632158" y="2811038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158" y="2811038"/>
                <a:ext cx="290401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18" t="-191" r="-637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/>
          <p:cNvCxnSpPr>
            <a:stCxn id="10" idx="6"/>
            <a:endCxn id="10" idx="0"/>
          </p:cNvCxnSpPr>
          <p:nvPr/>
        </p:nvCxnSpPr>
        <p:spPr>
          <a:xfrm flipH="1" flipV="1">
            <a:off x="5756320" y="2571521"/>
            <a:ext cx="434340" cy="426720"/>
          </a:xfrm>
          <a:prstGeom prst="curvedConnector4">
            <a:avLst>
              <a:gd name="adj1" fmla="val -89423"/>
              <a:gd name="adj2" fmla="val 186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39438" y="26505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360253" y="184742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非换行字符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8076827" y="2575560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箭头连接符 25"/>
          <p:cNvCxnSpPr>
            <a:stCxn id="10" idx="6"/>
            <a:endCxn id="25" idx="2"/>
          </p:cNvCxnSpPr>
          <p:nvPr/>
        </p:nvCxnSpPr>
        <p:spPr>
          <a:xfrm>
            <a:off x="6190660" y="2998241"/>
            <a:ext cx="1886167" cy="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382311" y="2820526"/>
                <a:ext cx="290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1" y="2820526"/>
                <a:ext cx="29040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7" t="-177" r="-6382" b="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6809022" y="2626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换行字符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485762" y="19224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单行注释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连接符: 曲线 29"/>
          <p:cNvCxnSpPr>
            <a:stCxn id="5" idx="4"/>
            <a:endCxn id="46" idx="2"/>
          </p:cNvCxnSpPr>
          <p:nvPr/>
        </p:nvCxnSpPr>
        <p:spPr>
          <a:xfrm rot="16200000" flipH="1">
            <a:off x="5871146" y="1768783"/>
            <a:ext cx="553849" cy="38575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665033" y="3934451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非*非</a:t>
            </a:r>
            <a:r>
              <a:rPr lang="en-US" altLang="zh-CN" dirty="0"/>
              <a:t>/</a:t>
            </a:r>
            <a:r>
              <a:rPr lang="zh-CN" altLang="en-US" dirty="0"/>
              <a:t>的其他字符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076827" y="3547745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382311" y="3792711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311" y="3792711"/>
                <a:ext cx="292003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07" t="-177" r="-6016" b="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对话气泡: 椭圆形 49"/>
          <p:cNvSpPr/>
          <p:nvPr/>
        </p:nvSpPr>
        <p:spPr>
          <a:xfrm>
            <a:off x="8984408" y="3051808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275401" y="32443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除号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338918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5644402" y="5092032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402" y="5092032"/>
                <a:ext cx="292003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79" t="-217" r="-5943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连接符: 曲线 54"/>
          <p:cNvCxnSpPr>
            <a:stCxn id="5" idx="4"/>
            <a:endCxn id="53" idx="2"/>
          </p:cNvCxnSpPr>
          <p:nvPr/>
        </p:nvCxnSpPr>
        <p:spPr>
          <a:xfrm rot="16200000" flipH="1">
            <a:off x="3852530" y="3787398"/>
            <a:ext cx="1853170" cy="11196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171361" y="4526987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7390763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7700941" y="5086583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941" y="5086583"/>
                <a:ext cx="292003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01" t="-84" r="-6021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连接符: 曲线 60"/>
          <p:cNvCxnSpPr>
            <a:stCxn id="59" idx="6"/>
            <a:endCxn id="59" idx="0"/>
          </p:cNvCxnSpPr>
          <p:nvPr/>
        </p:nvCxnSpPr>
        <p:spPr>
          <a:xfrm flipH="1" flipV="1">
            <a:off x="7825103" y="4847066"/>
            <a:ext cx="434340" cy="426720"/>
          </a:xfrm>
          <a:prstGeom prst="curvedConnector4">
            <a:avLst>
              <a:gd name="adj1" fmla="val -89423"/>
              <a:gd name="adj2" fmla="val 186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9" idx="2"/>
          </p:cNvCxnSpPr>
          <p:nvPr/>
        </p:nvCxnSpPr>
        <p:spPr>
          <a:xfrm>
            <a:off x="6207598" y="5273786"/>
            <a:ext cx="118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94387" y="433247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非*其他字符</a:t>
            </a:r>
            <a:endParaRPr lang="zh-CN" altLang="en-US" dirty="0"/>
          </a:p>
        </p:txBody>
      </p:sp>
      <p:cxnSp>
        <p:nvCxnSpPr>
          <p:cNvPr id="68" name="连接符: 曲线 67"/>
          <p:cNvCxnSpPr>
            <a:stCxn id="53" idx="6"/>
            <a:endCxn id="53" idx="0"/>
          </p:cNvCxnSpPr>
          <p:nvPr/>
        </p:nvCxnSpPr>
        <p:spPr>
          <a:xfrm flipH="1" flipV="1">
            <a:off x="5773258" y="4847066"/>
            <a:ext cx="434340" cy="426720"/>
          </a:xfrm>
          <a:prstGeom prst="curvedConnector4">
            <a:avLst>
              <a:gd name="adj1" fmla="val -52632"/>
              <a:gd name="adj2" fmla="val 153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641938" y="4983096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8596615" y="4662400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*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9303852" y="4847066"/>
            <a:ext cx="86868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9609336" y="5092032"/>
                <a:ext cx="29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336" y="5092032"/>
                <a:ext cx="29200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77" t="-217" r="-594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>
            <a:stCxn id="59" idx="6"/>
            <a:endCxn id="73" idx="2"/>
          </p:cNvCxnSpPr>
          <p:nvPr/>
        </p:nvCxnSpPr>
        <p:spPr>
          <a:xfrm>
            <a:off x="8259443" y="5273786"/>
            <a:ext cx="1044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745035" y="4983096"/>
            <a:ext cx="24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79" name="对话气泡: 椭圆形 78"/>
          <p:cNvSpPr/>
          <p:nvPr/>
        </p:nvSpPr>
        <p:spPr>
          <a:xfrm>
            <a:off x="9954187" y="4227713"/>
            <a:ext cx="1231523" cy="754384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990396" y="440711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跨行注释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6274263" y="5484973"/>
            <a:ext cx="1073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5836454" y="5602816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非*非</a:t>
            </a:r>
            <a:r>
              <a:rPr lang="en-US" altLang="zh-CN" dirty="0"/>
              <a:t>/</a:t>
            </a:r>
            <a:r>
              <a:rPr lang="zh-CN" altLang="en-US" dirty="0"/>
              <a:t>的其他字符</a:t>
            </a:r>
            <a:endParaRPr lang="zh-CN" altLang="en-US" dirty="0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单行注释编程</a:t>
            </a:r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70718" y="2002426"/>
            <a:ext cx="9686694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	else if(c == ‘/’)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第一个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/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token += c;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) == '/') { //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第二个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latin typeface="Consolas" panose="020B0609020204030204" pitchFamily="49" charset="0"/>
              </a:rPr>
              <a:t>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 //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latin typeface="Consolas" panose="020B0609020204030204" pitchFamily="49" charset="0"/>
              </a:rPr>
              <a:t>token += c;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while(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 &amp;&amp;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) != '\n’)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		  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非换行字符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token += c;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if(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 &lt; </a:t>
            </a:r>
            <a:r>
              <a:rPr lang="en-US" altLang="zh-CN" sz="16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600" dirty="0">
                <a:latin typeface="Consolas" panose="020B0609020204030204" pitchFamily="49" charset="0"/>
              </a:rPr>
              <a:t>()) {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// \n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或 直接结束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600" dirty="0">
                <a:latin typeface="Consolas" panose="020B0609020204030204" pitchFamily="49" charset="0"/>
              </a:rPr>
              <a:t>c = </a:t>
            </a:r>
            <a:r>
              <a:rPr lang="en-US" altLang="zh-CN" sz="16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curPos</a:t>
            </a:r>
            <a:r>
              <a:rPr lang="en-US" altLang="zh-CN" sz="1600" dirty="0">
                <a:latin typeface="Consolas" panose="020B0609020204030204" pitchFamily="49" charset="0"/>
              </a:rPr>
              <a:t>++);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token += c;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lineNum</a:t>
            </a:r>
            <a:r>
              <a:rPr lang="en-US" altLang="zh-CN" sz="1600" dirty="0">
                <a:latin typeface="Consolas" panose="020B0609020204030204" pitchFamily="49" charset="0"/>
              </a:rPr>
              <a:t>++; // </a:t>
            </a:r>
            <a:r>
              <a:rPr lang="zh-CN" altLang="en-US" sz="1600" dirty="0">
                <a:latin typeface="Consolas" panose="020B0609020204030204" pitchFamily="49" charset="0"/>
              </a:rPr>
              <a:t>单行注释末尾的</a:t>
            </a:r>
            <a:r>
              <a:rPr lang="en-US" altLang="zh-CN" sz="1600" dirty="0">
                <a:latin typeface="Consolas" panose="020B0609020204030204" pitchFamily="49" charset="0"/>
              </a:rPr>
              <a:t>\n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lexType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LexType.NOTE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return next();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6758" y="71501"/>
            <a:ext cx="4600023" cy="203903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25207" y="988095"/>
            <a:ext cx="8731969" cy="569386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 	 else if(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'*')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/*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跨行注释 用状态机判断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en-US" altLang="zh-CN" sz="1400" dirty="0">
                <a:latin typeface="Consolas" panose="020B0609020204030204" pitchFamily="49" charset="0"/>
              </a:rPr>
              <a:t>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()) { 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状态转换循环（直至末尾）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while 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!= '*’)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非*字符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q5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if(c == '\n') </a:t>
            </a:r>
            <a:r>
              <a:rPr lang="en-US" altLang="zh-CN" sz="1400" dirty="0" err="1">
                <a:latin typeface="Consolas" panose="020B0609020204030204" pitchFamily="49" charset="0"/>
              </a:rPr>
              <a:t>lineNum</a:t>
            </a:r>
            <a:r>
              <a:rPr lang="en-US" altLang="zh-CN" sz="1400" dirty="0">
                <a:latin typeface="Consolas" panose="020B0609020204030204" pitchFamily="49" charset="0"/>
              </a:rPr>
              <a:t>++; // </a:t>
            </a:r>
            <a:r>
              <a:rPr lang="zh-CN" altLang="en-US" sz="1400" dirty="0">
                <a:latin typeface="Consolas" panose="020B0609020204030204" pitchFamily="49" charset="0"/>
              </a:rPr>
              <a:t>多行注释中 每行最后的回车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// *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'*’)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*字符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q6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如果没有转移到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q7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，则会在循环中转移到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q5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if 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 == '/’)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	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字符 对应状态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q7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lexType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LexType.NOTE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return next();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词法分析难点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931986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跨行注释编程</a:t>
            </a:r>
            <a:endParaRPr 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2698"/>
            <a:ext cx="5274300" cy="233792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词法分析总结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1430714" y="1706484"/>
            <a:ext cx="9589711" cy="2617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编程难度较小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作为语法分析的基础，词法分析应该提供</a:t>
            </a:r>
            <a:r>
              <a:rPr lang="zh-CN" altLang="en-US" sz="2400" b="0" dirty="0">
                <a:solidFill>
                  <a:srgbClr val="FF0000"/>
                </a:solidFill>
              </a:rPr>
              <a:t>尽可能丰富的信息</a:t>
            </a:r>
            <a:r>
              <a:rPr lang="zh-CN" altLang="en-US" sz="2400" b="0" dirty="0"/>
              <a:t>（如词类、行号等）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dirty="0"/>
              <a:t>重点在于用编程实现有限状态自动机</a:t>
            </a:r>
            <a:endParaRPr lang="en-US" altLang="zh-CN" sz="2400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dirty="0"/>
          </a:p>
          <a:p>
            <a:endParaRPr lang="en-US" sz="2400" b="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29"/>
          <p:cNvSpPr txBox="1"/>
          <p:nvPr/>
        </p:nvSpPr>
        <p:spPr>
          <a:xfrm>
            <a:off x="1430714" y="2737193"/>
            <a:ext cx="7960936" cy="8156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编译器整体架构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1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43063" y="317034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485734" y="31223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语法树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625611" y="2858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52443" y="11313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解释执行结果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850730" y="39753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中间代码优化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1048563" y="3110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目标代码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900189" y="4001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符号信息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9023999" y="3996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存储信息</a:t>
            </a:r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1076960" y="5892800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156817" y="59822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 </a:t>
            </a:r>
            <a:r>
              <a:rPr lang="en-US" altLang="zh-CN" dirty="0"/>
              <a:t>Front</a:t>
            </a:r>
            <a:endParaRPr lang="zh-CN" altLang="en-US" dirty="0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5318621" y="5892800"/>
            <a:ext cx="34087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6327946" y="598220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中端 </a:t>
            </a:r>
            <a:r>
              <a:rPr lang="en-US" altLang="zh-CN" dirty="0"/>
              <a:t>Middle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9222103" y="5916584"/>
            <a:ext cx="22078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9788401" y="59822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 </a:t>
            </a:r>
            <a:r>
              <a:rPr lang="en-US" altLang="zh-CN" dirty="0"/>
              <a:t>Back</a:t>
            </a:r>
            <a:endParaRPr lang="zh-CN" altLang="en-US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4" grpId="0"/>
      <p:bldP spid="61" grpId="0"/>
      <p:bldP spid="62" grpId="0"/>
      <p:bldP spid="70" grpId="0"/>
      <p:bldP spid="74" grpId="0"/>
      <p:bldP spid="79" grpId="0"/>
      <p:bldP spid="80" grpId="0" animBg="1"/>
      <p:bldP spid="85" grpId="0"/>
      <p:bldP spid="91" grpId="0" animBg="1"/>
      <p:bldP spid="93" grpId="0"/>
      <p:bldP spid="99" grpId="0"/>
      <p:bldP spid="101" grpId="0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编译器整体架构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82906" y="3231373"/>
            <a:ext cx="1487851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词法分析器</a:t>
            </a:r>
            <a:endParaRPr lang="en-US" altLang="zh-CN" dirty="0"/>
          </a:p>
          <a:p>
            <a:pPr algn="ctr"/>
            <a:r>
              <a:rPr lang="en-US" altLang="zh-CN" dirty="0" err="1"/>
              <a:t>Lexer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86271" y="3231373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语法分析器</a:t>
            </a:r>
            <a:endParaRPr lang="en-US" altLang="zh-CN" dirty="0"/>
          </a:p>
          <a:p>
            <a:pPr algn="ctr"/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420" y="3228118"/>
            <a:ext cx="1455939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语义分析器</a:t>
            </a:r>
            <a:endParaRPr lang="en-US" altLang="zh-CN" dirty="0"/>
          </a:p>
          <a:p>
            <a:pPr algn="ctr"/>
            <a:r>
              <a:rPr lang="en-US" altLang="zh-CN" dirty="0"/>
              <a:t>Visitor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8418" y="4534628"/>
            <a:ext cx="1455939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65941" y="3275169"/>
            <a:ext cx="1640895" cy="48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中间代码容器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370918" y="3228118"/>
            <a:ext cx="1640895" cy="58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目标翻译器</a:t>
            </a:r>
            <a:endParaRPr lang="en-US" altLang="zh-CN" dirty="0"/>
          </a:p>
          <a:p>
            <a:pPr algn="ctr"/>
            <a:r>
              <a:rPr lang="en-US" altLang="zh-CN" dirty="0"/>
              <a:t>Translator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350673" y="2052096"/>
            <a:ext cx="1871430" cy="60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解释执行程序</a:t>
            </a:r>
            <a:endParaRPr lang="en-US" altLang="zh-CN" dirty="0"/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5" idx="3"/>
            <a:endCxn id="6" idx="1"/>
          </p:cNvCxnSpPr>
          <p:nvPr/>
        </p:nvCxnSpPr>
        <p:spPr>
          <a:xfrm>
            <a:off x="2370757" y="3522561"/>
            <a:ext cx="71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13" idx="1"/>
          </p:cNvCxnSpPr>
          <p:nvPr/>
        </p:nvCxnSpPr>
        <p:spPr>
          <a:xfrm flipV="1">
            <a:off x="4542210" y="3519306"/>
            <a:ext cx="764210" cy="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5" idx="1"/>
          </p:cNvCxnSpPr>
          <p:nvPr/>
        </p:nvCxnSpPr>
        <p:spPr>
          <a:xfrm flipV="1">
            <a:off x="6762359" y="3519305"/>
            <a:ext cx="703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5" idx="3"/>
            <a:endCxn id="17" idx="1"/>
          </p:cNvCxnSpPr>
          <p:nvPr/>
        </p:nvCxnSpPr>
        <p:spPr>
          <a:xfrm>
            <a:off x="9106836" y="3519305"/>
            <a:ext cx="264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18" idx="2"/>
          </p:cNvCxnSpPr>
          <p:nvPr/>
        </p:nvCxnSpPr>
        <p:spPr>
          <a:xfrm flipH="1" flipV="1">
            <a:off x="8286388" y="2656605"/>
            <a:ext cx="1" cy="6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8" idx="0"/>
          </p:cNvCxnSpPr>
          <p:nvPr/>
        </p:nvCxnSpPr>
        <p:spPr>
          <a:xfrm flipV="1">
            <a:off x="8286388" y="1554480"/>
            <a:ext cx="0" cy="4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4" idx="0"/>
            <a:endCxn id="15" idx="2"/>
          </p:cNvCxnSpPr>
          <p:nvPr/>
        </p:nvCxnSpPr>
        <p:spPr>
          <a:xfrm flipV="1">
            <a:off x="8286388" y="3763440"/>
            <a:ext cx="1" cy="77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7" idx="3"/>
          </p:cNvCxnSpPr>
          <p:nvPr/>
        </p:nvCxnSpPr>
        <p:spPr>
          <a:xfrm flipV="1">
            <a:off x="11011813" y="3519304"/>
            <a:ext cx="4181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5037457" y="4534628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符号表管理</a:t>
            </a:r>
            <a:r>
              <a:rPr lang="en-US" altLang="zh-CN" dirty="0"/>
              <a:t>Symbol Manager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80" idx="0"/>
            <a:endCxn id="13" idx="2"/>
          </p:cNvCxnSpPr>
          <p:nvPr/>
        </p:nvCxnSpPr>
        <p:spPr>
          <a:xfrm flipV="1">
            <a:off x="6030233" y="3810493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9166601" y="4543309"/>
            <a:ext cx="1985551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存储管理</a:t>
            </a:r>
            <a:endParaRPr lang="en-US" altLang="zh-CN" dirty="0"/>
          </a:p>
          <a:p>
            <a:pPr algn="ctr"/>
            <a:r>
              <a:rPr lang="en-US" altLang="zh-CN" dirty="0"/>
              <a:t>Activity Record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V="1">
            <a:off x="10159377" y="3819174"/>
            <a:ext cx="4157" cy="72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70718" y="2915920"/>
            <a:ext cx="1905765" cy="1158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672" y="25196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词法分析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55587" y="2940184"/>
            <a:ext cx="1905765" cy="1158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92521" y="25134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语法分析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61352" y="2773680"/>
            <a:ext cx="2536418" cy="29870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21597" y="2347626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语义分析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297770" y="2913245"/>
            <a:ext cx="4011325" cy="18559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52494" y="254391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4.1 MIPS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82969" y="1756484"/>
            <a:ext cx="2658872" cy="1115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62359" y="888078"/>
            <a:ext cx="3833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4.2 PCODE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解释执行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4.3 LLVM</a:t>
            </a: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90368" y="563193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（选做）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优化竞速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97770" y="4248297"/>
            <a:ext cx="1924333" cy="12732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6" grpId="0" animBg="1"/>
      <p:bldP spid="16" grpId="1" animBg="1"/>
      <p:bldP spid="19" grpId="0"/>
      <p:bldP spid="19" grpId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词法分析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87426" y="210556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1"/>
                </a:solidFill>
              </a:rPr>
              <a:t>2</a:t>
            </a:r>
            <a:endParaRPr lang="zh-CN" altLang="en-US" sz="8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词法分析总体概述</a:t>
            </a:r>
            <a:endParaRPr lang="en-US" dirty="0"/>
          </a:p>
        </p:txBody>
      </p:sp>
      <p:sp>
        <p:nvSpPr>
          <p:cNvPr id="2" name="标题 29"/>
          <p:cNvSpPr txBox="1"/>
          <p:nvPr/>
        </p:nvSpPr>
        <p:spPr>
          <a:xfrm>
            <a:off x="859213" y="1222714"/>
            <a:ext cx="2750261" cy="5178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词法分析器功能</a:t>
            </a:r>
            <a:endParaRPr lang="en-US" sz="2400" dirty="0"/>
          </a:p>
        </p:txBody>
      </p:sp>
      <p:sp>
        <p:nvSpPr>
          <p:cNvPr id="3" name="标题 29"/>
          <p:cNvSpPr txBox="1"/>
          <p:nvPr/>
        </p:nvSpPr>
        <p:spPr>
          <a:xfrm>
            <a:off x="1360530" y="1860884"/>
            <a:ext cx="6159208" cy="14756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划分单词，同时提取出类别、值等信息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处理注释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0" dirty="0">
                <a:latin typeface="+mj-ea"/>
              </a:rPr>
              <a:t>统计行号</a:t>
            </a:r>
            <a:endParaRPr lang="en-US" sz="2000" b="0" dirty="0">
              <a:latin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15" y="3749841"/>
            <a:ext cx="6675495" cy="1885445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词法分析设计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类设计</a:t>
            </a:r>
            <a:endParaRPr lang="en-US" sz="2400" dirty="0"/>
          </a:p>
        </p:txBody>
      </p:sp>
      <p:sp>
        <p:nvSpPr>
          <p:cNvPr id="8" name="标题 29"/>
          <p:cNvSpPr txBox="1"/>
          <p:nvPr/>
        </p:nvSpPr>
        <p:spPr>
          <a:xfrm>
            <a:off x="1360529" y="1860884"/>
            <a:ext cx="5718451" cy="11947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Lexer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zh-CN" altLang="en-US" sz="2000" b="0" dirty="0">
                <a:latin typeface="+mj-ea"/>
              </a:rPr>
              <a:t>词法分析器类（单例模式）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LexType</a:t>
            </a:r>
            <a:r>
              <a:rPr lang="zh-CN" altLang="en-US" sz="2000" b="0" dirty="0">
                <a:latin typeface="+mj-ea"/>
              </a:rPr>
              <a:t>：</a:t>
            </a:r>
            <a:r>
              <a:rPr lang="en-US" altLang="zh-CN" sz="2000" b="0" dirty="0">
                <a:latin typeface="+mj-ea"/>
              </a:rPr>
              <a:t> </a:t>
            </a:r>
            <a:r>
              <a:rPr lang="zh-CN" altLang="en-US" sz="2000" b="0" dirty="0">
                <a:latin typeface="+mj-ea"/>
              </a:rPr>
              <a:t>单词类型枚举类</a:t>
            </a:r>
            <a:endParaRPr lang="en-US" sz="2000" b="0" dirty="0">
              <a:latin typeface="+mj-ea"/>
            </a:endParaRPr>
          </a:p>
        </p:txBody>
      </p:sp>
      <p:sp>
        <p:nvSpPr>
          <p:cNvPr id="9" name="标题 29"/>
          <p:cNvSpPr txBox="1"/>
          <p:nvPr/>
        </p:nvSpPr>
        <p:spPr>
          <a:xfrm>
            <a:off x="859213" y="3427245"/>
            <a:ext cx="3315746" cy="5075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词法分析器主要接口</a:t>
            </a:r>
            <a:endParaRPr lang="en-US" sz="2400" dirty="0"/>
          </a:p>
        </p:txBody>
      </p:sp>
      <p:sp>
        <p:nvSpPr>
          <p:cNvPr id="10" name="标题 29"/>
          <p:cNvSpPr txBox="1"/>
          <p:nvPr/>
        </p:nvSpPr>
        <p:spPr>
          <a:xfrm>
            <a:off x="1360529" y="4065415"/>
            <a:ext cx="6255461" cy="18854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处理下一个单词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0" dirty="0" err="1">
                <a:latin typeface="+mj-ea"/>
              </a:rPr>
              <a:t>getToken</a:t>
            </a:r>
            <a:r>
              <a:rPr lang="en-US" altLang="zh-CN" sz="2000" b="0" dirty="0">
                <a:latin typeface="+mj-ea"/>
              </a:rPr>
              <a:t>() </a:t>
            </a:r>
            <a:r>
              <a:rPr lang="zh-CN" altLang="en-US" sz="2000" b="0" dirty="0">
                <a:latin typeface="+mj-ea"/>
              </a:rPr>
              <a:t>获得读取的单词值</a:t>
            </a:r>
            <a:endParaRPr lang="en-US" altLang="zh-CN" sz="2000" b="0" dirty="0">
              <a:latin typeface="+mj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0" dirty="0" err="1">
                <a:latin typeface="+mj-ea"/>
              </a:rPr>
              <a:t>getLexType</a:t>
            </a:r>
            <a:r>
              <a:rPr lang="en-US" sz="2000" b="0" dirty="0">
                <a:latin typeface="+mj-ea"/>
              </a:rPr>
              <a:t>()</a:t>
            </a:r>
            <a:r>
              <a:rPr lang="zh-CN" altLang="en-US" sz="2000" b="0" dirty="0">
                <a:latin typeface="+mj-ea"/>
              </a:rPr>
              <a:t> 获得读取的单词类型</a:t>
            </a:r>
            <a:endParaRPr lang="en-US" sz="2000" b="0" dirty="0">
              <a:latin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词法分析设计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词法分析器主要数据成员</a:t>
            </a:r>
            <a:endParaRPr lang="en-US" sz="2400" dirty="0"/>
          </a:p>
        </p:txBody>
      </p:sp>
      <p:sp>
        <p:nvSpPr>
          <p:cNvPr id="8" name="标题 29"/>
          <p:cNvSpPr txBox="1"/>
          <p:nvPr/>
        </p:nvSpPr>
        <p:spPr>
          <a:xfrm>
            <a:off x="1360530" y="1860884"/>
            <a:ext cx="4172169" cy="37744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source</a:t>
            </a:r>
            <a:r>
              <a:rPr lang="zh-CN" altLang="en-US" sz="2000" b="0" dirty="0">
                <a:latin typeface="+mj-ea"/>
              </a:rPr>
              <a:t>：源程序字符串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curPos</a:t>
            </a:r>
            <a:r>
              <a:rPr lang="zh-CN" altLang="en-US" sz="2000" b="0" dirty="0">
                <a:latin typeface="+mj-ea"/>
              </a:rPr>
              <a:t>：当前字符串位置指针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token</a:t>
            </a:r>
            <a:r>
              <a:rPr lang="zh-CN" altLang="en-US" sz="2000" b="0" dirty="0">
                <a:latin typeface="+mj-ea"/>
              </a:rPr>
              <a:t>：解析单词值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lexType</a:t>
            </a:r>
            <a:r>
              <a:rPr lang="zh-CN" altLang="en-US" sz="2000" b="0" dirty="0">
                <a:latin typeface="+mj-ea"/>
              </a:rPr>
              <a:t>：解析单词类型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reserveWords</a:t>
            </a:r>
            <a:r>
              <a:rPr lang="zh-CN" altLang="en-US" sz="2000" b="0" dirty="0">
                <a:latin typeface="+mj-ea"/>
              </a:rPr>
              <a:t>：保留字表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 err="1">
                <a:latin typeface="+mj-ea"/>
              </a:rPr>
              <a:t>lineNum</a:t>
            </a:r>
            <a:r>
              <a:rPr lang="zh-CN" altLang="en-US" sz="2000" b="0" dirty="0">
                <a:latin typeface="+mj-ea"/>
              </a:rPr>
              <a:t>：当前行号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ea"/>
              </a:rPr>
              <a:t>number</a:t>
            </a:r>
            <a:r>
              <a:rPr lang="zh-CN" altLang="en-US" sz="2000" b="0" dirty="0">
                <a:latin typeface="+mj-ea"/>
              </a:rPr>
              <a:t>：解析数值</a:t>
            </a:r>
            <a:endParaRPr lang="en-US" altLang="zh-CN" sz="2000" b="0" dirty="0"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+mj-ea"/>
            </a:endParaRPr>
          </a:p>
        </p:txBody>
      </p:sp>
      <p:sp>
        <p:nvSpPr>
          <p:cNvPr id="5" name="标题 29"/>
          <p:cNvSpPr txBox="1"/>
          <p:nvPr/>
        </p:nvSpPr>
        <p:spPr>
          <a:xfrm>
            <a:off x="7578065" y="5835315"/>
            <a:ext cx="2538209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j-ea"/>
              </a:rPr>
              <a:t>词法分析器工作过程</a:t>
            </a:r>
            <a:endParaRPr lang="en-US" sz="2000" b="0" dirty="0">
              <a:latin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4117" y="1100129"/>
            <a:ext cx="5279706" cy="465774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9"/>
          <p:cNvSpPr txBox="1"/>
          <p:nvPr/>
        </p:nvSpPr>
        <p:spPr>
          <a:xfrm>
            <a:off x="670718" y="384515"/>
            <a:ext cx="10850563" cy="6381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词法分析编码实现</a:t>
            </a:r>
            <a:endParaRPr 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670718" y="902369"/>
            <a:ext cx="6476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29"/>
          <p:cNvSpPr txBox="1"/>
          <p:nvPr/>
        </p:nvSpPr>
        <p:spPr>
          <a:xfrm>
            <a:off x="859214" y="1222714"/>
            <a:ext cx="4025608" cy="449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词法分析器主要方法编程</a:t>
            </a:r>
            <a:endParaRPr lang="en-US" sz="2400" dirty="0"/>
          </a:p>
        </p:txBody>
      </p:sp>
      <p:sp>
        <p:nvSpPr>
          <p:cNvPr id="9" name="标题 29"/>
          <p:cNvSpPr txBox="1"/>
          <p:nvPr/>
        </p:nvSpPr>
        <p:spPr>
          <a:xfrm>
            <a:off x="1035410" y="1672389"/>
            <a:ext cx="4025609" cy="662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latin typeface="+mj-ea"/>
              </a:rPr>
              <a:t>next() </a:t>
            </a:r>
            <a:r>
              <a:rPr lang="zh-CN" altLang="en-US" sz="2000" b="0" dirty="0">
                <a:latin typeface="+mj-ea"/>
              </a:rPr>
              <a:t>模拟有限状态自动机</a:t>
            </a:r>
            <a:endParaRPr lang="en-US" sz="2000" b="0" dirty="0"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1" y="3276601"/>
            <a:ext cx="5656705" cy="1246115"/>
          </a:xfrm>
          <a:prstGeom prst="rect">
            <a:avLst/>
          </a:prstGeom>
        </p:spPr>
      </p:pic>
      <p:sp>
        <p:nvSpPr>
          <p:cNvPr id="5" name="标题 29"/>
          <p:cNvSpPr txBox="1"/>
          <p:nvPr/>
        </p:nvSpPr>
        <p:spPr>
          <a:xfrm>
            <a:off x="1547742" y="4615135"/>
            <a:ext cx="2648552" cy="662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b="0" dirty="0">
                <a:latin typeface="+mj-ea"/>
              </a:rPr>
              <a:t>识别标识符</a:t>
            </a:r>
            <a:r>
              <a:rPr lang="en-US" altLang="zh-CN" sz="1800" b="0" dirty="0">
                <a:latin typeface="+mj-ea"/>
              </a:rPr>
              <a:t>/</a:t>
            </a:r>
            <a:r>
              <a:rPr lang="zh-CN" altLang="en-US" sz="1800" b="0" dirty="0">
                <a:latin typeface="+mj-ea"/>
              </a:rPr>
              <a:t>保留字</a:t>
            </a:r>
            <a:endParaRPr lang="en-US" sz="1800" b="0" dirty="0"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3015" y="1855611"/>
            <a:ext cx="5701255" cy="39356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if(</a:t>
            </a:r>
            <a:r>
              <a:rPr lang="en-US" altLang="zh-CN" sz="1400" dirty="0" err="1">
                <a:latin typeface="Consolas" panose="020B0609020204030204" pitchFamily="49" charset="0"/>
              </a:rPr>
              <a:t>isNonDigit</a:t>
            </a:r>
            <a:r>
              <a:rPr lang="en-US" altLang="zh-CN" sz="1400" dirty="0">
                <a:latin typeface="Consolas" panose="020B0609020204030204" pitchFamily="49" charset="0"/>
              </a:rPr>
              <a:t>(c)) {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标识符或保留字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while(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 &lt; </a:t>
            </a:r>
            <a:r>
              <a:rPr lang="en-US" altLang="zh-CN" sz="1400" dirty="0" err="1">
                <a:latin typeface="Consolas" panose="020B0609020204030204" pitchFamily="49" charset="0"/>
              </a:rPr>
              <a:t>string.length</a:t>
            </a:r>
            <a:r>
              <a:rPr lang="en-US" altLang="zh-CN" sz="1400" dirty="0">
                <a:latin typeface="Consolas" panose="020B0609020204030204" pitchFamily="49" charset="0"/>
              </a:rPr>
              <a:t>() &amp;&amp;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(</a:t>
            </a:r>
            <a:r>
              <a:rPr lang="en-US" altLang="zh-CN" sz="1400" dirty="0" err="1">
                <a:latin typeface="Consolas" panose="020B0609020204030204" pitchFamily="49" charset="0"/>
              </a:rPr>
              <a:t>isNonDigit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 || 	</a:t>
            </a:r>
            <a:r>
              <a:rPr lang="en-US" altLang="zh-CN" sz="1400" dirty="0" err="1">
                <a:latin typeface="Consolas" panose="020B0609020204030204" pitchFamily="49" charset="0"/>
              </a:rPr>
              <a:t>Character.isDigit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))))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下一个字符为数字或字母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		c = </a:t>
            </a:r>
            <a:r>
              <a:rPr lang="en-US" altLang="zh-CN" sz="1400" dirty="0" err="1">
                <a:latin typeface="Consolas" panose="020B0609020204030204" pitchFamily="49" charset="0"/>
              </a:rPr>
              <a:t>string.charAt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curPos</a:t>
            </a:r>
            <a:r>
              <a:rPr lang="en-US" altLang="zh-CN" sz="1400" dirty="0">
                <a:latin typeface="Consolas" panose="020B0609020204030204" pitchFamily="49" charset="0"/>
              </a:rPr>
              <a:t>++);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      	token += c;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reserve(); 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查关键字表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    	return 0;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DIAGRAM" val="#2318;"/>
</p:tagLst>
</file>

<file path=ppt/tags/tag10.xml><?xml version="1.0" encoding="utf-8"?>
<p:tagLst xmlns:p="http://schemas.openxmlformats.org/presentationml/2006/main">
  <p:tag name="ISLIDE.DIAGRAM" val="#2318;"/>
</p:tagLst>
</file>

<file path=ppt/tags/tag11.xml><?xml version="1.0" encoding="utf-8"?>
<p:tagLst xmlns:p="http://schemas.openxmlformats.org/presentationml/2006/main">
  <p:tag name="ISLIDE.DIAGRAM" val="#2318;"/>
</p:tagLst>
</file>

<file path=ppt/tags/tag12.xml><?xml version="1.0" encoding="utf-8"?>
<p:tagLst xmlns:p="http://schemas.openxmlformats.org/presentationml/2006/main">
  <p:tag name="ISLIDE.DIAGRAM" val="#2318;"/>
</p:tagLst>
</file>

<file path=ppt/tags/tag16.xml><?xml version="1.0" encoding="utf-8"?>
<p:tagLst xmlns:p="http://schemas.openxmlformats.org/presentationml/2006/main">
  <p:tag name="ISLIDE.SHOWCASE" val="b5e9a9e8-6d4e-4eab-8b76-6cdff33635ca"/>
  <p:tag name="commondata" val="eyJoZGlkIjoiZTM2OWI4ZGYyMzhmZjM2ZGE1MTUxYjQ1ZGZhMjFiNzcifQ=="/>
</p:tagLst>
</file>

<file path=ppt/tags/tag2.xml><?xml version="1.0" encoding="utf-8"?>
<p:tagLst xmlns:p="http://schemas.openxmlformats.org/presentationml/2006/main">
  <p:tag name="ISLIDE.DIAGRAM" val="#2318;"/>
</p:tagLst>
</file>

<file path=ppt/tags/tag3.xml><?xml version="1.0" encoding="utf-8"?>
<p:tagLst xmlns:p="http://schemas.openxmlformats.org/presentationml/2006/main">
  <p:tag name="ISLIDE.DIAGRAM" val="#2318;"/>
</p:tagLst>
</file>

<file path=ppt/tags/tag4.xml><?xml version="1.0" encoding="utf-8"?>
<p:tagLst xmlns:p="http://schemas.openxmlformats.org/presentationml/2006/main">
  <p:tag name="ISLIDE.DIAGRAM" val="#2318;"/>
</p:tagLst>
</file>

<file path=ppt/tags/tag5.xml><?xml version="1.0" encoding="utf-8"?>
<p:tagLst xmlns:p="http://schemas.openxmlformats.org/presentationml/2006/main">
  <p:tag name="ISLIDE.DIAGRAM" val="#2318;"/>
</p:tagLst>
</file>

<file path=ppt/tags/tag6.xml><?xml version="1.0" encoding="utf-8"?>
<p:tagLst xmlns:p="http://schemas.openxmlformats.org/presentationml/2006/main">
  <p:tag name="ISLIDE.DIAGRAM" val="#2318;"/>
</p:tagLst>
</file>

<file path=ppt/tags/tag7.xml><?xml version="1.0" encoding="utf-8"?>
<p:tagLst xmlns:p="http://schemas.openxmlformats.org/presentationml/2006/main">
  <p:tag name="ISLIDE.DIAGRAM" val="#2318;"/>
</p:tagLst>
</file>

<file path=ppt/tags/tag8.xml><?xml version="1.0" encoding="utf-8"?>
<p:tagLst xmlns:p="http://schemas.openxmlformats.org/presentationml/2006/main">
  <p:tag name="ISLIDE.DIAGRAM" val="#2318;"/>
</p:tagLst>
</file>

<file path=ppt/tags/tag9.xml><?xml version="1.0" encoding="utf-8"?>
<p:tagLst xmlns:p="http://schemas.openxmlformats.org/presentationml/2006/main">
  <p:tag name="ISLIDE.DIAGRAM" val="#2318;"/>
</p:tagLst>
</file>

<file path=ppt/theme/theme1.xml><?xml version="1.0" encoding="utf-8"?>
<a:theme xmlns:a="http://schemas.openxmlformats.org/drawingml/2006/main" name="OfficePLUS主题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E282ED70-2812-4AEA-B3D1-B9B7204CDC18}">
  <ds:schemaRefs/>
</ds:datastoreItem>
</file>

<file path=customXml/itemProps14.xml><?xml version="1.0" encoding="utf-8"?>
<ds:datastoreItem xmlns:ds="http://schemas.openxmlformats.org/officeDocument/2006/customXml" ds:itemID="{F5467BB9-3D7B-4457-AA5B-CE31D9D7CAD8}">
  <ds:schemaRefs/>
</ds:datastoreItem>
</file>

<file path=customXml/itemProps15.xml><?xml version="1.0" encoding="utf-8"?>
<ds:datastoreItem xmlns:ds="http://schemas.openxmlformats.org/officeDocument/2006/customXml" ds:itemID="{8B2CF345-0079-449D-8461-CEC7455F54D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3647</Words>
  <Application>WPS 演示</Application>
  <PresentationFormat>宽屏</PresentationFormat>
  <Paragraphs>309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Consolas</vt:lpstr>
      <vt:lpstr>Cambria Math</vt:lpstr>
      <vt:lpstr>Times New Roman</vt:lpstr>
      <vt:lpstr>微软雅黑</vt:lpstr>
      <vt:lpstr>Arial Unicode MS</vt:lpstr>
      <vt:lpstr>Calibri</vt:lpstr>
      <vt:lpstr>OfficePLUS主题</vt:lpstr>
      <vt:lpstr>编译技术实验专题报告</vt:lpstr>
      <vt:lpstr>编译器整体架构</vt:lpstr>
      <vt:lpstr>PowerPoint 演示文稿</vt:lpstr>
      <vt:lpstr>PowerPoint 演示文稿</vt:lpstr>
      <vt:lpstr>词法分析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曾元坤</cp:lastModifiedBy>
  <cp:revision>165</cp:revision>
  <cp:lastPrinted>2019-12-18T16:00:00Z</cp:lastPrinted>
  <dcterms:created xsi:type="dcterms:W3CDTF">2019-12-18T16:00:00Z</dcterms:created>
  <dcterms:modified xsi:type="dcterms:W3CDTF">2024-09-20T07:51:18Z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8B6FB9306AC4418CAEACC9A10EB6E188_12</vt:lpwstr>
  </property>
  <property fmtid="{D5CDD505-2E9C-101B-9397-08002B2CF9AE}" pid="5" name="KSOProductBuildVer">
    <vt:lpwstr>2052-12.1.0.18276</vt:lpwstr>
  </property>
</Properties>
</file>