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413" r:id="rId3"/>
    <p:sldId id="258" r:id="rId4"/>
    <p:sldId id="305" r:id="rId5"/>
    <p:sldId id="435" r:id="rId6"/>
    <p:sldId id="434" r:id="rId7"/>
    <p:sldId id="441" r:id="rId8"/>
    <p:sldId id="445" r:id="rId9"/>
    <p:sldId id="446" r:id="rId10"/>
    <p:sldId id="414" r:id="rId11"/>
    <p:sldId id="415" r:id="rId12"/>
    <p:sldId id="436" r:id="rId13"/>
    <p:sldId id="437" r:id="rId14"/>
    <p:sldId id="439" r:id="rId15"/>
    <p:sldId id="443" r:id="rId16"/>
    <p:sldId id="440" r:id="rId17"/>
    <p:sldId id="444" r:id="rId18"/>
    <p:sldId id="43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F72"/>
    <a:srgbClr val="66FF99"/>
    <a:srgbClr val="A3836E"/>
    <a:srgbClr val="434042"/>
    <a:srgbClr val="65B5C5"/>
    <a:srgbClr val="1BA7C3"/>
    <a:srgbClr val="1C94BE"/>
    <a:srgbClr val="02DAFC"/>
    <a:srgbClr val="02DDFF"/>
    <a:srgbClr val="03B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6220" autoAdjust="0"/>
  </p:normalViewPr>
  <p:slideViewPr>
    <p:cSldViewPr snapToGrid="0">
      <p:cViewPr varScale="1">
        <p:scale>
          <a:sx n="84" d="100"/>
          <a:sy n="84" d="100"/>
        </p:scale>
        <p:origin x="5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上述编译器的整体架构，对应北航编译实验每一个环节的任务。在作业</a:t>
            </a:r>
            <a:r>
              <a:rPr lang="en-US" altLang="zh-CN" dirty="0"/>
              <a:t>1</a:t>
            </a:r>
            <a:r>
              <a:rPr lang="zh-CN" altLang="en-US" dirty="0"/>
              <a:t>中，学生需要完成一个词法分析器，实现词语的识别。在作业</a:t>
            </a:r>
            <a:r>
              <a:rPr lang="en-US" altLang="zh-CN" dirty="0"/>
              <a:t>2</a:t>
            </a:r>
            <a:r>
              <a:rPr lang="zh-CN" altLang="en-US" dirty="0"/>
              <a:t>中，学生需要完成语法分析器，建立出对应的语法树。在作业</a:t>
            </a:r>
            <a:r>
              <a:rPr lang="en-US" altLang="zh-CN" dirty="0"/>
              <a:t>3</a:t>
            </a:r>
            <a:r>
              <a:rPr lang="zh-CN" altLang="en-US" dirty="0"/>
              <a:t>中，学生需要实现符号表管理及语义分析，对未定义、重定义等一系列错误进行处理。在作业</a:t>
            </a:r>
            <a:r>
              <a:rPr lang="en-US" altLang="zh-CN" dirty="0"/>
              <a:t>4</a:t>
            </a:r>
            <a:r>
              <a:rPr lang="zh-CN" altLang="en-US" dirty="0"/>
              <a:t>中，学生可以选择三个难度不同的子任务。较难的是自行设计中间代码，生成中间代码再翻译成目标代码</a:t>
            </a:r>
            <a:r>
              <a:rPr lang="en-US" altLang="zh-CN" dirty="0"/>
              <a:t>MIPS</a:t>
            </a:r>
            <a:r>
              <a:rPr lang="zh-CN" altLang="en-US" dirty="0"/>
              <a:t>。较为简单的是生成中间代码</a:t>
            </a:r>
            <a:r>
              <a:rPr lang="en-US" altLang="zh-CN" dirty="0"/>
              <a:t>PCODE</a:t>
            </a:r>
            <a:r>
              <a:rPr lang="zh-CN" altLang="en-US" dirty="0"/>
              <a:t>并解释执行，或生成中间代码</a:t>
            </a:r>
            <a:r>
              <a:rPr lang="en-US" altLang="zh-CN" dirty="0"/>
              <a:t>LLVM</a:t>
            </a:r>
            <a:r>
              <a:rPr lang="zh-CN" altLang="en-US" dirty="0"/>
              <a:t>。选择生成</a:t>
            </a:r>
            <a:r>
              <a:rPr lang="en-US" altLang="zh-CN" dirty="0"/>
              <a:t>MIPS</a:t>
            </a:r>
            <a:r>
              <a:rPr lang="zh-CN" altLang="en-US" dirty="0"/>
              <a:t>目标代码的同学，还可以选做优化竞速，实现多种代码优化，在竞速排行榜中不断进步。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符号表的生成主要有以下几个操作：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初始时，创建一个全局变量符号表，</a:t>
            </a:r>
            <a:r>
              <a:rPr lang="en-US" altLang="zh-CN" sz="800" dirty="0"/>
              <a:t>cur</a:t>
            </a:r>
            <a:r>
              <a:rPr lang="zh-CN" altLang="en-US" sz="800" dirty="0"/>
              <a:t>指向该符号表。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编译时，遇到变量声明语句，解析出需要的信息（一般包括类型、维度、大小等），填入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编译时，进入新的作用域（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），生成新的符号表，设置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next</a:t>
            </a:r>
            <a:r>
              <a:rPr lang="zh-CN" altLang="en-US" sz="800" dirty="0"/>
              <a:t>指针指向新符号表，新符号表的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设置为</a:t>
            </a:r>
            <a:r>
              <a:rPr lang="en-US" altLang="zh-CN" sz="800" dirty="0"/>
              <a:t>cur</a:t>
            </a:r>
            <a:r>
              <a:rPr lang="zh-CN" altLang="en-US" sz="800" dirty="0"/>
              <a:t>，然后将</a:t>
            </a:r>
            <a:r>
              <a:rPr lang="en-US" altLang="zh-CN" sz="800" dirty="0"/>
              <a:t>cur</a:t>
            </a:r>
            <a:r>
              <a:rPr lang="zh-CN" altLang="en-US" sz="800" dirty="0"/>
              <a:t>指向新符号表，后续会在新符号表上填入信息。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编译时，离开作用域（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），通过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指针回溯至外层符号表，并对应修改</a:t>
            </a:r>
            <a:r>
              <a:rPr lang="en-US" altLang="zh-CN" sz="800" dirty="0"/>
              <a:t>cur</a:t>
            </a:r>
            <a:r>
              <a:rPr lang="zh-CN" altLang="en-US" sz="800" dirty="0"/>
              <a:t>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符号表的生成主要有以下几个操作：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初始时，创建一个全局变量符号表，</a:t>
            </a:r>
            <a:r>
              <a:rPr lang="en-US" altLang="zh-CN" sz="800" dirty="0"/>
              <a:t>cur</a:t>
            </a:r>
            <a:r>
              <a:rPr lang="zh-CN" altLang="en-US" sz="800" dirty="0"/>
              <a:t>指向该符号表。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编译时，遇到变量声明语句，解析出需要的信息（一般包括类型、维度、大小等），填入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编译时，进入新的作用域（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），生成新的符号表，设置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next</a:t>
            </a:r>
            <a:r>
              <a:rPr lang="zh-CN" altLang="en-US" sz="800" dirty="0"/>
              <a:t>指针指向新符号表，新符号表的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设置为</a:t>
            </a:r>
            <a:r>
              <a:rPr lang="en-US" altLang="zh-CN" sz="800" dirty="0"/>
              <a:t>cur</a:t>
            </a:r>
            <a:r>
              <a:rPr lang="zh-CN" altLang="en-US" sz="800" dirty="0"/>
              <a:t>，然后将</a:t>
            </a:r>
            <a:r>
              <a:rPr lang="en-US" altLang="zh-CN" sz="800" dirty="0"/>
              <a:t>cur</a:t>
            </a:r>
            <a:r>
              <a:rPr lang="zh-CN" altLang="en-US" sz="800" dirty="0"/>
              <a:t>指向新符号表，后续会在新符号表上填入信息。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编译时，离开作用域（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），通过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指针回溯至外层符号表，并对应修改</a:t>
            </a:r>
            <a:r>
              <a:rPr lang="en-US" altLang="zh-CN" sz="800" dirty="0"/>
              <a:t>cur</a:t>
            </a:r>
            <a:r>
              <a:rPr lang="zh-CN" altLang="en-US" sz="800" dirty="0"/>
              <a:t>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符号表的生成主要有以下几个操作：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初始时，创建一个全局变量符号表，</a:t>
            </a:r>
            <a:r>
              <a:rPr lang="en-US" altLang="zh-CN" sz="800" dirty="0"/>
              <a:t>cur</a:t>
            </a:r>
            <a:r>
              <a:rPr lang="zh-CN" altLang="en-US" sz="800" dirty="0"/>
              <a:t>指向该符号表。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编译时，遇到变量声明语句，解析出需要的信息（一般包括类型、维度、大小等），填入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编译时，进入新的作用域（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），生成新的符号表，设置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next</a:t>
            </a:r>
            <a:r>
              <a:rPr lang="zh-CN" altLang="en-US" sz="800" dirty="0"/>
              <a:t>指针指向新符号表，新符号表的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设置为</a:t>
            </a:r>
            <a:r>
              <a:rPr lang="en-US" altLang="zh-CN" sz="800" dirty="0"/>
              <a:t>cur</a:t>
            </a:r>
            <a:r>
              <a:rPr lang="zh-CN" altLang="en-US" sz="800" dirty="0"/>
              <a:t>，然后将</a:t>
            </a:r>
            <a:r>
              <a:rPr lang="en-US" altLang="zh-CN" sz="800" dirty="0"/>
              <a:t>cur</a:t>
            </a:r>
            <a:r>
              <a:rPr lang="zh-CN" altLang="en-US" sz="800" dirty="0"/>
              <a:t>指向新符号表，后续会在新符号表上填入信息。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编译时，离开作用域（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），通过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指针回溯至外层符号表，并对应修改</a:t>
            </a:r>
            <a:r>
              <a:rPr lang="en-US" altLang="zh-CN" sz="800" dirty="0"/>
              <a:t>cur</a:t>
            </a:r>
            <a:r>
              <a:rPr lang="zh-CN" altLang="en-US" sz="800" dirty="0"/>
              <a:t>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42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符号表的生成主要有以下几个操作：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初始时，创建一个全局变量符号表，</a:t>
            </a:r>
            <a:r>
              <a:rPr lang="en-US" altLang="zh-CN" sz="800" dirty="0"/>
              <a:t>cur</a:t>
            </a:r>
            <a:r>
              <a:rPr lang="zh-CN" altLang="en-US" sz="800" dirty="0"/>
              <a:t>指向该符号表。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编译时，遇到变量声明语句，解析出需要的信息（一般包括类型、维度、大小等），填入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编译时，进入新的作用域（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），生成新的符号表，设置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next</a:t>
            </a:r>
            <a:r>
              <a:rPr lang="zh-CN" altLang="en-US" sz="800" dirty="0"/>
              <a:t>指针指向新符号表，新符号表的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设置为</a:t>
            </a:r>
            <a:r>
              <a:rPr lang="en-US" altLang="zh-CN" sz="800" dirty="0"/>
              <a:t>cur</a:t>
            </a:r>
            <a:r>
              <a:rPr lang="zh-CN" altLang="en-US" sz="800" dirty="0"/>
              <a:t>，然后将</a:t>
            </a:r>
            <a:r>
              <a:rPr lang="en-US" altLang="zh-CN" sz="800" dirty="0"/>
              <a:t>cur</a:t>
            </a:r>
            <a:r>
              <a:rPr lang="zh-CN" altLang="en-US" sz="800" dirty="0"/>
              <a:t>指向新符号表，后续会在新符号表上填入信息。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编译时，离开作用域（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），通过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指针回溯至外层符号表，并对应修改</a:t>
            </a:r>
            <a:r>
              <a:rPr lang="en-US" altLang="zh-CN" sz="800" dirty="0"/>
              <a:t>cur</a:t>
            </a:r>
            <a:r>
              <a:rPr lang="zh-CN" altLang="en-US" sz="800" dirty="0"/>
              <a:t>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9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/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/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9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符号表管理 </a:t>
            </a:r>
            <a:r>
              <a:rPr lang="en-US" altLang="zh-CN" sz="2800" dirty="0">
                <a:cs typeface="+mn-ea"/>
                <a:sym typeface="+mn-lt"/>
              </a:rPr>
              <a:t>&amp; </a:t>
            </a:r>
            <a:r>
              <a:rPr lang="zh-CN" altLang="en-US" sz="2800" dirty="0">
                <a:cs typeface="+mn-ea"/>
                <a:sym typeface="+mn-lt"/>
              </a:rPr>
              <a:t>错误处理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错误处理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2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13407"/>
              </p:ext>
            </p:extLst>
          </p:nvPr>
        </p:nvGraphicFramePr>
        <p:xfrm>
          <a:off x="670718" y="1938866"/>
          <a:ext cx="10879932" cy="2149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非法符号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出现了</a:t>
                      </a:r>
                      <a:r>
                        <a:rPr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'&amp;' 和 '|' </a:t>
                      </a:r>
                      <a:r>
                        <a:rPr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这两个符号，应该将其当做</a:t>
                      </a:r>
                      <a:r>
                        <a:rPr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'&amp;&amp;' 与'||' </a:t>
                      </a:r>
                      <a:r>
                        <a:rPr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进行处理，报错行号为</a:t>
                      </a:r>
                      <a:r>
                        <a:rPr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'&amp;' 或 '|' </a:t>
                      </a:r>
                      <a:r>
                        <a:rPr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所在的行号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'&amp;&amp;'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EqExp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'||'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LAndExp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0718" y="127637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词法错误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670718" y="1938866"/>
          <a:ext cx="10879932" cy="3760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缺少分号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报错行号为分号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前一个非终结符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ConstDecl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VarDecl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缺少右小括号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报错行号为右小括号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前一个非终结符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、函数定义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缺少右中括号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报错行号为右中括号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前一个非终结符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数组定义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FuncFParam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和使用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']’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0718" y="127637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语法错误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778"/>
              </p:ext>
            </p:extLst>
          </p:nvPr>
        </p:nvGraphicFramePr>
        <p:xfrm>
          <a:off x="670718" y="1938866"/>
          <a:ext cx="10879932" cy="4034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名字重定义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函数名或者变量名在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当前作用域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下重复定义。注意，变量一定是同一级作用域下才会判定出错，不同级作用域下，内层会覆盖外层定义。报错行号为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&lt;Ident&gt;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 </a:t>
                      </a:r>
                      <a:endParaRPr lang="zh-CN" altLang="en-US" dirty="0"/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行数。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 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FuncType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&gt;&lt;Ident&gt; …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FuncFParam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BType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&lt;Ident&gt; ...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未定义的名字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使用了未定义的标识符。报错行号为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&lt;Ident&gt;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 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函数参数个数不匹配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函数调用语句中，参数个数与函数定义中的参数个数不匹配。报错行号为函数调用语句的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&gt;→&lt;Ident&gt;‘(’[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FuncRParams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]‘)’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0718" y="1276376"/>
            <a:ext cx="24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</a:rPr>
              <a:t>符号表相关错误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34750"/>
              </p:ext>
            </p:extLst>
          </p:nvPr>
        </p:nvGraphicFramePr>
        <p:xfrm>
          <a:off x="670718" y="1938866"/>
          <a:ext cx="10879932" cy="430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函数参数类型不匹配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函数调用语句中，参数类型与函数定义中对应位置的参数类型不匹配。报错行号为函数调用语句的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所在行数。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&gt;→&lt;Ident&gt;‘(’[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FuncRParams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]‘)’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无返回值的函数存在不匹配 </a:t>
                      </a:r>
                      <a:endParaRPr lang="zh-CN" altLang="en-US" dirty="0"/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&gt;→‘return’ {‘[’Exp’]’}‘;’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有返回值的函数缺少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endParaRPr lang="en-US" altLang="zh-CN" dirty="0"/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只需要考虑函数末尾是否存在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报错行号为函数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结尾的’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FuncType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 Ident&gt; ‘(’ 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FuncFParams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&gt;] ‘)’ &lt;Block&gt;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'int' 'main' '(' ')' &lt;Block&gt;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0718" y="1276376"/>
            <a:ext cx="24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</a:rPr>
              <a:t>符号表相关错误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14833" y="1208676"/>
            <a:ext cx="98849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en-US" altLang="zh-CN" sz="2400" dirty="0" err="1">
                <a:solidFill>
                  <a:srgbClr val="00B050"/>
                </a:solidFill>
              </a:rPr>
              <a:t>FuncDef</a:t>
            </a:r>
            <a:r>
              <a:rPr lang="en-US" altLang="zh-CN" sz="2400" dirty="0">
                <a:solidFill>
                  <a:srgbClr val="00B050"/>
                </a:solidFill>
              </a:rPr>
              <a:t> -&gt; </a:t>
            </a:r>
            <a:r>
              <a:rPr lang="en-US" altLang="zh-CN" sz="2400" dirty="0" err="1">
                <a:solidFill>
                  <a:srgbClr val="00B050"/>
                </a:solidFill>
              </a:rPr>
              <a:t>FuncType</a:t>
            </a:r>
            <a:r>
              <a:rPr lang="en-US" altLang="zh-CN" sz="2400" dirty="0">
                <a:solidFill>
                  <a:srgbClr val="00B050"/>
                </a:solidFill>
              </a:rPr>
              <a:t> Ident ‘(‘ [</a:t>
            </a:r>
            <a:r>
              <a:rPr lang="en-US" altLang="zh-CN" sz="2400" dirty="0" err="1">
                <a:solidFill>
                  <a:srgbClr val="00B050"/>
                </a:solidFill>
              </a:rPr>
              <a:t>FuncParams</a:t>
            </a:r>
            <a:r>
              <a:rPr lang="en-US" altLang="zh-CN" sz="2400" dirty="0">
                <a:solidFill>
                  <a:srgbClr val="00B050"/>
                </a:solidFill>
              </a:rPr>
              <a:t>] ‘)’ Block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// Block -&gt; ‘{‘ {</a:t>
            </a:r>
            <a:r>
              <a:rPr lang="en-US" altLang="zh-CN" sz="2400" dirty="0" err="1">
                <a:solidFill>
                  <a:srgbClr val="00B050"/>
                </a:solidFill>
              </a:rPr>
              <a:t>BlockItem</a:t>
            </a:r>
            <a:r>
              <a:rPr lang="en-US" altLang="zh-CN" sz="2400" dirty="0">
                <a:solidFill>
                  <a:srgbClr val="00B050"/>
                </a:solidFill>
              </a:rPr>
              <a:t>} ‘}’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public</a:t>
            </a:r>
            <a:r>
              <a:rPr lang="en-US" altLang="zh-CN" sz="2400" dirty="0"/>
              <a:t> int Block(){</a:t>
            </a:r>
          </a:p>
          <a:p>
            <a:r>
              <a:rPr lang="en-US" altLang="zh-CN" sz="2400" dirty="0"/>
              <a:t>    if(word == ‘{’)    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BlockItem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32BF72"/>
                </a:solidFill>
              </a:rPr>
              <a:t>//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32BF72"/>
                </a:solidFill>
              </a:rPr>
              <a:t>设置</a:t>
            </a:r>
            <a:r>
              <a:rPr lang="en-US" altLang="zh-CN" sz="2400" dirty="0">
                <a:solidFill>
                  <a:srgbClr val="32BF72"/>
                </a:solidFill>
              </a:rPr>
              <a:t>flag </a:t>
            </a:r>
            <a:r>
              <a:rPr lang="zh-CN" altLang="en-US" sz="2400" dirty="0">
                <a:solidFill>
                  <a:srgbClr val="32BF72"/>
                </a:solidFill>
              </a:rPr>
              <a:t>判断</a:t>
            </a:r>
            <a:r>
              <a:rPr lang="en-US" altLang="zh-CN" sz="2400" dirty="0">
                <a:solidFill>
                  <a:srgbClr val="32BF72"/>
                </a:solidFill>
              </a:rPr>
              <a:t>return [Exp] </a:t>
            </a:r>
            <a:r>
              <a:rPr lang="zh-CN" altLang="en-US" sz="2400" dirty="0">
                <a:solidFill>
                  <a:srgbClr val="32BF72"/>
                </a:solidFill>
              </a:rPr>
              <a:t>是否存在</a:t>
            </a:r>
            <a:endParaRPr lang="en-US" altLang="zh-CN" sz="2400" dirty="0"/>
          </a:p>
          <a:p>
            <a:r>
              <a:rPr lang="en-US" altLang="zh-CN" sz="2400" dirty="0"/>
              <a:t>    }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if(word == ‘}’)    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return flag;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5928"/>
              </p:ext>
            </p:extLst>
          </p:nvPr>
        </p:nvGraphicFramePr>
        <p:xfrm>
          <a:off x="670718" y="1938866"/>
          <a:ext cx="10879932" cy="3542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不能改变常量的值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为常量时，不能对其修改。报错行号为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&gt;‘=’ &lt;Exp&gt;‘;’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&gt;‘=’ ‘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’’(’’)’’;’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中格式字符与表达式个数不匹配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报错行号为‘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zh-CN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’‘(’&lt;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StringConst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&gt;{, &lt;Exp&gt;}’)’‘;’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在非循环块中使用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endParaRPr lang="zh-CN" altLang="en-US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break’ 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与‘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 号。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&gt;→‘break’‘;’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&gt;→‘continue’‘;’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0718" y="1276376"/>
            <a:ext cx="24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</a:rPr>
              <a:t>符号表相关错误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14833" y="1208676"/>
            <a:ext cx="988498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Stmt</a:t>
            </a:r>
            <a:r>
              <a:rPr lang="en-US" altLang="zh-CN" sz="2000" dirty="0">
                <a:solidFill>
                  <a:srgbClr val="00B050"/>
                </a:solidFill>
              </a:rPr>
              <a:t> →'for' '(' [</a:t>
            </a:r>
            <a:r>
              <a:rPr lang="en-US" altLang="zh-CN" sz="2000" dirty="0" err="1">
                <a:solidFill>
                  <a:srgbClr val="00B050"/>
                </a:solidFill>
              </a:rPr>
              <a:t>ForStmt</a:t>
            </a:r>
            <a:r>
              <a:rPr lang="en-US" altLang="zh-CN" sz="2000" dirty="0">
                <a:solidFill>
                  <a:srgbClr val="00B050"/>
                </a:solidFill>
              </a:rPr>
              <a:t>] ';' [Cond] ';' [</a:t>
            </a:r>
            <a:r>
              <a:rPr lang="en-US" altLang="zh-CN" sz="2000" dirty="0" err="1">
                <a:solidFill>
                  <a:srgbClr val="00B050"/>
                </a:solidFill>
              </a:rPr>
              <a:t>ForStmt</a:t>
            </a:r>
            <a:r>
              <a:rPr lang="en-US" altLang="zh-CN" sz="2000" dirty="0">
                <a:solidFill>
                  <a:srgbClr val="00B050"/>
                </a:solidFill>
              </a:rPr>
              <a:t>] ')' </a:t>
            </a:r>
            <a:r>
              <a:rPr lang="en-US" altLang="zh-CN" sz="2000" dirty="0" err="1">
                <a:solidFill>
                  <a:srgbClr val="00B050"/>
                </a:solidFill>
              </a:rPr>
              <a:t>Stmt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/>
                </a:solidFill>
              </a:rPr>
              <a:t>Int </a:t>
            </a:r>
            <a:r>
              <a:rPr lang="en-US" altLang="zh-CN" sz="2000" dirty="0"/>
              <a:t>loop = 0</a:t>
            </a:r>
            <a:r>
              <a:rPr lang="en-US" altLang="zh-CN" sz="20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public</a:t>
            </a:r>
            <a:r>
              <a:rPr lang="en-US" altLang="zh-CN" sz="2000" dirty="0"/>
              <a:t> void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(){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	else if(word == “for”){</a:t>
            </a:r>
          </a:p>
          <a:p>
            <a:r>
              <a:rPr lang="en-US" altLang="zh-CN" sz="2000" dirty="0"/>
              <a:t>		if(‘(‘)…</a:t>
            </a:r>
          </a:p>
          <a:p>
            <a:r>
              <a:rPr lang="en-US" altLang="zh-CN" sz="2000" dirty="0"/>
              <a:t>		if(</a:t>
            </a:r>
            <a:r>
              <a:rPr lang="en-US" altLang="zh-CN" sz="2000" dirty="0" err="1"/>
              <a:t>ForStmt</a:t>
            </a:r>
            <a:r>
              <a:rPr lang="en-US" altLang="zh-CN" sz="2000" dirty="0"/>
              <a:t>)…</a:t>
            </a:r>
          </a:p>
          <a:p>
            <a:r>
              <a:rPr lang="en-US" altLang="zh-CN" sz="2000" dirty="0"/>
              <a:t>		if(‘;’)…</a:t>
            </a:r>
          </a:p>
          <a:p>
            <a:r>
              <a:rPr lang="en-US" altLang="zh-CN" sz="2000" dirty="0"/>
              <a:t>		if(Cond)…</a:t>
            </a:r>
          </a:p>
          <a:p>
            <a:r>
              <a:rPr lang="en-US" altLang="zh-CN" sz="2000" dirty="0"/>
              <a:t>		if(‘;’)…</a:t>
            </a:r>
          </a:p>
          <a:p>
            <a:r>
              <a:rPr lang="en-US" altLang="zh-CN" sz="2000" dirty="0"/>
              <a:t>		if(</a:t>
            </a:r>
            <a:r>
              <a:rPr lang="en-US" altLang="zh-CN" sz="2000" dirty="0" err="1"/>
              <a:t>ForStmt</a:t>
            </a:r>
            <a:r>
              <a:rPr lang="en-US" altLang="zh-CN" sz="2000" dirty="0"/>
              <a:t>)…</a:t>
            </a:r>
          </a:p>
          <a:p>
            <a:r>
              <a:rPr lang="en-US" altLang="zh-CN" sz="2000" dirty="0"/>
              <a:t>		if(‘)‘)…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loop += 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loop -= 1;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31726" y="2981325"/>
            <a:ext cx="2651723" cy="895350"/>
          </a:xfrm>
        </p:spPr>
        <p:txBody>
          <a:bodyPr/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编译器整体架构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82906" y="3231373"/>
            <a:ext cx="1487851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86271" y="3231373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420" y="3228118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8418" y="4534628"/>
            <a:ext cx="145593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65941" y="3275169"/>
            <a:ext cx="1640895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中间代码容器</a:t>
            </a:r>
          </a:p>
        </p:txBody>
      </p:sp>
      <p:sp>
        <p:nvSpPr>
          <p:cNvPr id="17" name="矩形 16"/>
          <p:cNvSpPr/>
          <p:nvPr/>
        </p:nvSpPr>
        <p:spPr>
          <a:xfrm>
            <a:off x="9370918" y="3228118"/>
            <a:ext cx="1640895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0673" y="2052096"/>
            <a:ext cx="1871430" cy="60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3"/>
            <a:endCxn id="6" idx="1"/>
          </p:cNvCxnSpPr>
          <p:nvPr/>
        </p:nvCxnSpPr>
        <p:spPr>
          <a:xfrm>
            <a:off x="2370757" y="3522561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13" idx="1"/>
          </p:cNvCxnSpPr>
          <p:nvPr/>
        </p:nvCxnSpPr>
        <p:spPr>
          <a:xfrm flipV="1">
            <a:off x="4542210" y="3519306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5" idx="1"/>
          </p:cNvCxnSpPr>
          <p:nvPr/>
        </p:nvCxnSpPr>
        <p:spPr>
          <a:xfrm flipV="1">
            <a:off x="6762359" y="3519305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5" idx="3"/>
            <a:endCxn id="17" idx="1"/>
          </p:cNvCxnSpPr>
          <p:nvPr/>
        </p:nvCxnSpPr>
        <p:spPr>
          <a:xfrm>
            <a:off x="9106836" y="3519305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18" idx="2"/>
          </p:cNvCxnSpPr>
          <p:nvPr/>
        </p:nvCxnSpPr>
        <p:spPr>
          <a:xfrm flipH="1" flipV="1">
            <a:off x="8286388" y="2656605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8" idx="0"/>
          </p:cNvCxnSpPr>
          <p:nvPr/>
        </p:nvCxnSpPr>
        <p:spPr>
          <a:xfrm flipV="1">
            <a:off x="8286388" y="1554480"/>
            <a:ext cx="0" cy="4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4" idx="0"/>
            <a:endCxn id="15" idx="2"/>
          </p:cNvCxnSpPr>
          <p:nvPr/>
        </p:nvCxnSpPr>
        <p:spPr>
          <a:xfrm flipV="1">
            <a:off x="8286388" y="3763440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7" idx="3"/>
          </p:cNvCxnSpPr>
          <p:nvPr/>
        </p:nvCxnSpPr>
        <p:spPr>
          <a:xfrm flipV="1">
            <a:off x="11011813" y="3519304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037457" y="4534628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80" idx="0"/>
            <a:endCxn id="13" idx="2"/>
          </p:cNvCxnSpPr>
          <p:nvPr/>
        </p:nvCxnSpPr>
        <p:spPr>
          <a:xfrm flipV="1">
            <a:off x="6030233" y="3810493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9166601" y="4543309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V="1">
            <a:off x="10159377" y="3819174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761352" y="2773680"/>
            <a:ext cx="2536418" cy="29870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98328" y="23511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符号表管理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1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符号表管理</a:t>
            </a:r>
            <a:endParaRPr 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0718" y="1158586"/>
            <a:ext cx="10905332" cy="11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50419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符号表是编译过程中的一个重要结构，主要用于记录各个符号的标识以及相应的信息，包括作用域、类型、大小、维度、存储地址等，在编译过程中遇到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应符号时即可快速查询到相应信息。</a:t>
            </a:r>
            <a:r>
              <a:rPr lang="zh-CN" altLang="en-US" sz="1600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符号表的设计与使用将贯穿后续的全部实验流程！</a:t>
            </a:r>
            <a:endParaRPr lang="en-US" altLang="zh-CN" sz="1600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93800" y="2589152"/>
            <a:ext cx="7419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public class</a:t>
            </a:r>
            <a:r>
              <a:rPr lang="en-US" altLang="zh-CN" dirty="0"/>
              <a:t> Symbol 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id;		// </a:t>
            </a:r>
            <a:r>
              <a:rPr lang="zh-CN" altLang="en-US" dirty="0"/>
              <a:t>当前单词对应的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</a:t>
            </a:r>
            <a:r>
              <a:rPr lang="en-US" altLang="zh-CN" dirty="0" err="1"/>
              <a:t>tableId</a:t>
            </a:r>
            <a:r>
              <a:rPr lang="en-US" altLang="zh-CN" dirty="0"/>
              <a:t>; 	// </a:t>
            </a:r>
            <a:r>
              <a:rPr lang="zh-CN" altLang="en-US" dirty="0"/>
              <a:t>当前单词所在的符号表编号。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String token; 	// </a:t>
            </a:r>
            <a:r>
              <a:rPr lang="zh-CN" altLang="en-US" dirty="0"/>
              <a:t>当前单词所对应的字符串。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type; 		// 0 -&gt; var, 1 -&gt; array, 2 -&gt; 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    public</a:t>
            </a:r>
            <a:r>
              <a:rPr lang="en-US" altLang="zh-CN" dirty="0"/>
              <a:t> int </a:t>
            </a:r>
            <a:r>
              <a:rPr lang="en-US" altLang="zh-CN" dirty="0" err="1"/>
              <a:t>btype</a:t>
            </a:r>
            <a:r>
              <a:rPr lang="en-US" altLang="zh-CN" dirty="0"/>
              <a:t>; 	// 0 -&gt; int, 1 -&gt; char	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con;		// 0 -&gt; const, 1 -&gt; var 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数组的维数：</a:t>
            </a:r>
            <a:r>
              <a:rPr lang="en-US" altLang="zh-CN" dirty="0"/>
              <a:t>a[dim1] dim1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变量的值：</a:t>
            </a:r>
            <a:r>
              <a:rPr lang="en-US" altLang="zh-CN" dirty="0" err="1"/>
              <a:t>val</a:t>
            </a:r>
            <a:r>
              <a:rPr lang="zh-CN" altLang="en-US" dirty="0"/>
              <a:t>，寄存器：</a:t>
            </a:r>
            <a:r>
              <a:rPr lang="en-US" altLang="zh-CN" dirty="0"/>
              <a:t>reg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func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// 	retype		// 0 -&gt; void, 1 -&gt; int,</a:t>
            </a:r>
            <a:r>
              <a:rPr lang="zh-CN" altLang="en-US" dirty="0"/>
              <a:t> </a:t>
            </a:r>
            <a:r>
              <a:rPr lang="en-US" altLang="zh-CN" dirty="0"/>
              <a:t>2 -&gt; char   </a:t>
            </a:r>
          </a:p>
          <a:p>
            <a:r>
              <a:rPr lang="en-US" altLang="zh-CN" dirty="0"/>
              <a:t>    //	</a:t>
            </a:r>
            <a:r>
              <a:rPr lang="en-US" altLang="zh-CN" dirty="0" err="1"/>
              <a:t>paramNum</a:t>
            </a:r>
            <a:r>
              <a:rPr lang="en-US" altLang="zh-CN" dirty="0"/>
              <a:t>	// </a:t>
            </a:r>
            <a:r>
              <a:rPr lang="zh-CN" altLang="en-US" dirty="0"/>
              <a:t>参数数量</a:t>
            </a:r>
            <a:endParaRPr lang="en-US" altLang="zh-CN" dirty="0"/>
          </a:p>
          <a:p>
            <a:r>
              <a:rPr lang="en-US" altLang="zh-CN" dirty="0"/>
              <a:t>    // 	</a:t>
            </a:r>
            <a:r>
              <a:rPr lang="en-US" altLang="zh-CN" dirty="0" err="1"/>
              <a:t>paramTypeList</a:t>
            </a:r>
            <a:r>
              <a:rPr lang="en-US" altLang="zh-CN" dirty="0"/>
              <a:t>	// </a:t>
            </a:r>
            <a:r>
              <a:rPr lang="zh-CN" altLang="en-US" dirty="0"/>
              <a:t>参数类型</a:t>
            </a:r>
            <a:r>
              <a:rPr lang="en-US" altLang="zh-CN" dirty="0"/>
              <a:t> 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符号表管理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j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0718" y="1047042"/>
            <a:ext cx="10022682" cy="337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符号表的插入：</a:t>
            </a:r>
            <a:endParaRPr lang="en-US" altLang="zh-CN" sz="16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检验在当前作用域符号表中是否发生了重定义错误，有则返回错误信息，无则将符号的信息插入当前作用域符号表中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符号表的查询：</a:t>
            </a:r>
            <a:endParaRPr lang="en-US" altLang="zh-CN" sz="16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在当前作用域符号表中查询，是否有该变量名的记录，有则返回信息，无则继续操作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 </a:t>
            </a:r>
          </a:p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利用当前作用域符号表的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指针，访问外层作用域符号表。如果当前作用域符号表为最外层符号表（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指针为空），说明该变量名在各个符号表中都没有定义，此时报变量未定义错误；否则，进入外层作用域符号表，进行操作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</a:p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0718" y="4333630"/>
            <a:ext cx="8809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public class</a:t>
            </a:r>
            <a:r>
              <a:rPr lang="en-US" altLang="zh-CN" dirty="0"/>
              <a:t> </a:t>
            </a:r>
            <a:r>
              <a:rPr lang="en-US" altLang="zh-CN" dirty="0" err="1"/>
              <a:t>SymbolTable</a:t>
            </a:r>
            <a:r>
              <a:rPr lang="en-US" altLang="zh-CN" dirty="0"/>
              <a:t> 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public</a:t>
            </a:r>
            <a:r>
              <a:rPr lang="en-US" altLang="zh-CN" dirty="0"/>
              <a:t> int id; 		// </a:t>
            </a:r>
            <a:r>
              <a:rPr lang="zh-CN" altLang="en-US" dirty="0"/>
              <a:t>当前符号表的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</a:t>
            </a:r>
            <a:r>
              <a:rPr lang="en-US" altLang="zh-CN" dirty="0" err="1"/>
              <a:t>fatherId</a:t>
            </a:r>
            <a:r>
              <a:rPr lang="en-US" altLang="zh-CN" dirty="0"/>
              <a:t>; 	// </a:t>
            </a:r>
            <a:r>
              <a:rPr lang="zh-CN" altLang="en-US" dirty="0"/>
              <a:t>外层符号表的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HashMap&lt;String, Symbol&gt; directory = new HashMap&lt;&gt;();	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符号表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/>
                <a:ea typeface="微软雅黑"/>
              </a:rPr>
              <a:t>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树状符号表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j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48531" y="3029217"/>
            <a:ext cx="1689100" cy="8533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当前作用域符号表</a:t>
            </a:r>
          </a:p>
        </p:txBody>
      </p:sp>
      <p:sp>
        <p:nvSpPr>
          <p:cNvPr id="19" name="矩形 18"/>
          <p:cNvSpPr/>
          <p:nvPr/>
        </p:nvSpPr>
        <p:spPr>
          <a:xfrm>
            <a:off x="3384550" y="3029216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外层作用域符号表</a:t>
            </a:r>
          </a:p>
        </p:txBody>
      </p:sp>
      <p:cxnSp>
        <p:nvCxnSpPr>
          <p:cNvPr id="21" name="直接箭头连接符 20"/>
          <p:cNvCxnSpPr>
            <a:stCxn id="16" idx="3"/>
            <a:endCxn id="19" idx="1"/>
          </p:cNvCxnSpPr>
          <p:nvPr/>
        </p:nvCxnSpPr>
        <p:spPr>
          <a:xfrm flipV="1">
            <a:off x="2637631" y="3455875"/>
            <a:ext cx="746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4144" y="31263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pre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8756" y="243182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cur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28" name="直接箭头连接符 27"/>
          <p:cNvCxnSpPr>
            <a:stCxn id="26" idx="2"/>
            <a:endCxn id="16" idx="0"/>
          </p:cNvCxnSpPr>
          <p:nvPr/>
        </p:nvCxnSpPr>
        <p:spPr>
          <a:xfrm>
            <a:off x="1793081" y="2801160"/>
            <a:ext cx="0" cy="2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3652" y="3463114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24454" y="31263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pre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48352" y="3029216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8052" y="3518103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8530" y="3882534"/>
            <a:ext cx="1689097" cy="793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Symbol1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0718" y="1087036"/>
            <a:ext cx="10022682" cy="11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50419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对于一张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树状</a:t>
            </a: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符号表来说，通常具有如图的结构：表主体（符号名与对应信息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），</a:t>
            </a: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一个指向外层作用域符号表的指针pre，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若干指向内层作用域符号表的指针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。此外，在编译的过程中，有一个指向当前作用域符号表的指针cur。 </a:t>
            </a:r>
          </a:p>
        </p:txBody>
      </p:sp>
      <p:cxnSp>
        <p:nvCxnSpPr>
          <p:cNvPr id="8" name="直接箭头连接符 7"/>
          <p:cNvCxnSpPr>
            <a:stCxn id="40" idx="3"/>
            <a:endCxn id="3" idx="1"/>
          </p:cNvCxnSpPr>
          <p:nvPr/>
        </p:nvCxnSpPr>
        <p:spPr>
          <a:xfrm>
            <a:off x="7537454" y="3455875"/>
            <a:ext cx="990598" cy="4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48352" y="4219280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14" name="直接箭头连接符 13"/>
          <p:cNvCxnSpPr>
            <a:stCxn id="13" idx="3"/>
            <a:endCxn id="3" idx="1"/>
          </p:cNvCxnSpPr>
          <p:nvPr/>
        </p:nvCxnSpPr>
        <p:spPr>
          <a:xfrm flipV="1">
            <a:off x="7537454" y="3944762"/>
            <a:ext cx="990598" cy="70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84550" y="4182152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84550" y="5322041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24" name="直接箭头连接符 23"/>
          <p:cNvCxnSpPr>
            <a:stCxn id="20" idx="3"/>
            <a:endCxn id="13" idx="1"/>
          </p:cNvCxnSpPr>
          <p:nvPr/>
        </p:nvCxnSpPr>
        <p:spPr>
          <a:xfrm>
            <a:off x="5073652" y="4608811"/>
            <a:ext cx="774700" cy="3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073652" y="4657320"/>
            <a:ext cx="774700" cy="11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073652" y="3610217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637627" y="3603126"/>
            <a:ext cx="7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710652" y="354257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55408" y="358622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537454" y="3232150"/>
            <a:ext cx="990598" cy="46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537454" y="4168487"/>
            <a:ext cx="990598" cy="7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5073652" y="4874019"/>
            <a:ext cx="774700" cy="113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5054604" y="4449820"/>
            <a:ext cx="793748" cy="1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符号表实现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/>
                <a:ea typeface="微软雅黑"/>
              </a:rPr>
              <a:t>栈式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符号表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j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C34F7D-F4F1-4D89-BDAE-EE3E2FEE2537}"/>
              </a:ext>
            </a:extLst>
          </p:cNvPr>
          <p:cNvGrpSpPr/>
          <p:nvPr/>
        </p:nvGrpSpPr>
        <p:grpSpPr>
          <a:xfrm>
            <a:off x="1167878" y="1530436"/>
            <a:ext cx="2740860" cy="4164585"/>
            <a:chOff x="8051701" y="1061151"/>
            <a:chExt cx="2740860" cy="4164585"/>
          </a:xfrm>
        </p:grpSpPr>
        <p:sp>
          <p:nvSpPr>
            <p:cNvPr id="53" name="矩形 52"/>
            <p:cNvSpPr/>
            <p:nvPr/>
          </p:nvSpPr>
          <p:spPr>
            <a:xfrm>
              <a:off x="9103459" y="4372418"/>
              <a:ext cx="1689102" cy="8533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rPr>
                <a:t>root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103459" y="3519100"/>
              <a:ext cx="1689102" cy="8533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rPr>
                <a:t>……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101270" y="2669801"/>
              <a:ext cx="1689102" cy="8533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rPr>
                <a:t>外层作用域符号表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101272" y="1855053"/>
              <a:ext cx="1689100" cy="8533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rPr>
                <a:t>当前作用域符号表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051701" y="2096710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rPr>
                <a:t>top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cxnSp>
          <p:nvCxnSpPr>
            <p:cNvPr id="61" name="直接箭头连接符 60"/>
            <p:cNvCxnSpPr>
              <a:stCxn id="59" idx="3"/>
              <a:endCxn id="56" idx="1"/>
            </p:cNvCxnSpPr>
            <p:nvPr/>
          </p:nvCxnSpPr>
          <p:spPr>
            <a:xfrm>
              <a:off x="8680351" y="2281376"/>
              <a:ext cx="420921" cy="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9101275" y="1061151"/>
              <a:ext cx="1689097" cy="79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Symbol1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Symbol2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8A807AD-C97A-47A0-A805-9F5B55E12CBB}"/>
              </a:ext>
            </a:extLst>
          </p:cNvPr>
          <p:cNvSpPr txBox="1"/>
          <p:nvPr/>
        </p:nvSpPr>
        <p:spPr>
          <a:xfrm>
            <a:off x="4327470" y="3453528"/>
            <a:ext cx="65318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进入新的作用域时，调用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5353"/>
                </a:solidFill>
                <a:effectLst/>
                <a:latin typeface="Arial Unicode MS"/>
                <a:ea typeface="SFMono-Regular"/>
              </a:rPr>
              <a:t>push_scope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入栈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，创建新的符号表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并将该符号表的 </a:t>
            </a:r>
            <a:r>
              <a:rPr lang="zh-CN" altLang="zh-CN" dirty="0">
                <a:solidFill>
                  <a:srgbClr val="F85353"/>
                </a:solidFill>
                <a:latin typeface="Arial Unicode MS"/>
              </a:rPr>
              <a:t>_father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字段设置为当前符号表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离开作用域时，调用 </a:t>
            </a:r>
            <a:r>
              <a:rPr lang="zh-CN" altLang="zh-CN" dirty="0">
                <a:solidFill>
                  <a:srgbClr val="F85353"/>
                </a:solidFill>
                <a:latin typeface="Arial Unicode MS"/>
              </a:rPr>
              <a:t>pop_scope</a:t>
            </a:r>
            <a:r>
              <a:rPr lang="zh-CN" altLang="en-US" dirty="0">
                <a:latin typeface="Arial Unicode MS"/>
              </a:rPr>
              <a:t>出栈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，返回上一层作用域的符号</a:t>
            </a:r>
            <a:r>
              <a:rPr lang="zh-CN" altLang="zh-CN" dirty="0">
                <a:solidFill>
                  <a:srgbClr val="3F4A56"/>
                </a:solidFill>
                <a:latin typeface="Arial" panose="020B0604020202020204" pitchFamily="34" charset="0"/>
              </a:rPr>
              <a:t>表</a:t>
            </a:r>
            <a:r>
              <a:rPr lang="zh-CN" altLang="en-US" dirty="0">
                <a:solidFill>
                  <a:srgbClr val="3F4A56"/>
                </a:solidFill>
                <a:latin typeface="Arial" panose="020B0604020202020204" pitchFamily="34" charset="0"/>
              </a:rPr>
              <a:t>，</a:t>
            </a:r>
            <a:r>
              <a:rPr lang="zh-CN" altLang="zh-CN" dirty="0">
                <a:solidFill>
                  <a:srgbClr val="3F4A56"/>
                </a:solidFill>
                <a:latin typeface="Arial" panose="020B0604020202020204" pitchFamily="34" charset="0"/>
              </a:rPr>
              <a:t>即 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_father </a:t>
            </a:r>
            <a:r>
              <a:rPr lang="zh-CN" altLang="zh-CN" dirty="0">
                <a:solidFill>
                  <a:srgbClr val="3F4A56"/>
                </a:solidFill>
                <a:latin typeface="Arial" panose="020B0604020202020204" pitchFamily="34" charset="0"/>
              </a:rPr>
              <a:t>字段取值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使用变量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 cur_scope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F4A56"/>
                </a:solidFill>
                <a:effectLst/>
                <a:latin typeface="Arial" panose="020B0604020202020204" pitchFamily="34" charset="0"/>
                <a:ea typeface="Helvetica Neue"/>
              </a:rPr>
              <a:t>保存当前符号表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690C1A-A1D8-4AF5-ACD3-666EAFE395B3}"/>
              </a:ext>
            </a:extLst>
          </p:cNvPr>
          <p:cNvSpPr txBox="1"/>
          <p:nvPr/>
        </p:nvSpPr>
        <p:spPr>
          <a:xfrm>
            <a:off x="4327470" y="1484296"/>
            <a:ext cx="8049768" cy="189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SymbolTable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9A6E3A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_symbols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SymbolTable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_father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00336013-96EA-45F0-AEEF-82F8E00B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符号表输出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j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0718" y="1093387"/>
            <a:ext cx="10022682" cy="152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对于正确的源程序，将 </a:t>
            </a:r>
            <a:r>
              <a:rPr lang="zh-CN" altLang="zh-CN" sz="1600" b="1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作用域序号</a:t>
            </a:r>
            <a:r>
              <a:rPr lang="zh-CN" altLang="zh-CN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、单词的字符/字符串形式 和 类型名称 </a:t>
            </a: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按顺序输出至 symbol.txt。其中全局变量的作用域序号为1。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按照作用域序号大小依次输出，先输出序号较小的作用域中的全部符号。对于同一个作用域，按照符号被声明的先后顺序输出。</a:t>
            </a:r>
            <a:endParaRPr lang="zh-CN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对于错误的源程序，将 错误所在的行号和错误的类别码 按行号从小到大输出至 error.txt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8E2E6E-FE43-4897-BAF5-A82C25A2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" y="3225128"/>
            <a:ext cx="65" cy="4077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863A7E-454E-4B7F-A5B8-79FCBCB24D3B}"/>
              </a:ext>
            </a:extLst>
          </p:cNvPr>
          <p:cNvSpPr txBox="1"/>
          <p:nvPr/>
        </p:nvSpPr>
        <p:spPr>
          <a:xfrm>
            <a:off x="834345" y="2729869"/>
            <a:ext cx="5261655" cy="452431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const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year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2024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month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var(--monospace)"/>
              </a:rPr>
              <a:t>getDay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getint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void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var(--monospace)"/>
              </a:rPr>
              <a:t>putString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[],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printf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"%c"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]);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printf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"\n"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var(--monospace)"/>
              </a:rPr>
              <a:t>strlen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[]){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!=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'\0'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 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C31ED0-F1DE-4E71-89DA-3D1238AAA038}"/>
              </a:ext>
            </a:extLst>
          </p:cNvPr>
          <p:cNvSpPr txBox="1"/>
          <p:nvPr/>
        </p:nvSpPr>
        <p:spPr>
          <a:xfrm>
            <a:off x="3908738" y="2729869"/>
            <a:ext cx="2944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var(--monospace)"/>
              </a:rPr>
              <a:t>charAt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[],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var(--monospace)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getDay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printf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"Tody is %d-%d-%d\n"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year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month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"hello world"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strlen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 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tmp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endParaRPr lang="zh-CN" altLang="en-US" sz="12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2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8EE659-EA68-4B6E-9D6B-8F397072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149" y="2921648"/>
            <a:ext cx="1618488" cy="32392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year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ConstInt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month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ConstInt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getDay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IntFunc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putString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VoidFunc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strlen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IntFunc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charAt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CharFunc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day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CharArray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length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CharArray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6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CharArray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6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7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CharArray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length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Int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9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tmp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Char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88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j-cs"/>
              </a:rPr>
              <a:t>符号表输出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j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7B8E2E6E-FE43-4897-BAF5-A82C25A2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" y="3225128"/>
            <a:ext cx="65" cy="4077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523AE-AD79-4515-A9AB-2EBCE420A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85" y="965304"/>
            <a:ext cx="3701781" cy="58195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954FEC-89A2-4C28-BA2C-7690D678F2B4}"/>
              </a:ext>
            </a:extLst>
          </p:cNvPr>
          <p:cNvSpPr txBox="1"/>
          <p:nvPr/>
        </p:nvSpPr>
        <p:spPr>
          <a:xfrm>
            <a:off x="5426805" y="1831960"/>
            <a:ext cx="6094476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理论课上讲的是</a:t>
            </a:r>
            <a:r>
              <a:rPr lang="zh-CN" altLang="en-US" sz="1600" b="1" dirty="0">
                <a:solidFill>
                  <a:srgbClr val="FF0000"/>
                </a:solidFill>
                <a:latin typeface="Open Sans" panose="020B0606030504020204" pitchFamily="34" charset="0"/>
              </a:rPr>
              <a:t>作用域层次号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。层次号在一遍扫描的编译器中，在栈式符号表中存放的都是当前可以用的符号，内层可以访问外层的符号；作用域序号反映不出来这种层次信息，需要有另外的字段来维护这种层次关系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194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154</TotalTime>
  <Words>2780</Words>
  <Application>Microsoft Office PowerPoint</Application>
  <PresentationFormat>宽屏</PresentationFormat>
  <Paragraphs>261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MicrosoftYaHei-Bold</vt:lpstr>
      <vt:lpstr>Arial</vt:lpstr>
      <vt:lpstr>Calibri</vt:lpstr>
      <vt:lpstr>Consolas</vt:lpstr>
      <vt:lpstr>Open Sans</vt:lpstr>
      <vt:lpstr>Wingdings</vt:lpstr>
      <vt:lpstr>OfficePLUS主题</vt:lpstr>
      <vt:lpstr>编译技术实验专题报告</vt:lpstr>
      <vt:lpstr>PowerPoint 演示文稿</vt:lpstr>
      <vt:lpstr>符号表管理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错误处理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彧铮 张</cp:lastModifiedBy>
  <cp:revision>295</cp:revision>
  <cp:lastPrinted>2024-07-27T06:33:46Z</cp:lastPrinted>
  <dcterms:created xsi:type="dcterms:W3CDTF">2024-07-27T06:33:46Z</dcterms:created>
  <dcterms:modified xsi:type="dcterms:W3CDTF">2024-10-10T06:58:20Z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2612D7918B3B4C67A892A46631EC7CBE_42</vt:lpwstr>
  </property>
  <property fmtid="{D5CDD505-2E9C-101B-9397-08002B2CF9AE}" pid="5" name="KSOProductBuildVer">
    <vt:lpwstr>2052-6.7.1.8828</vt:lpwstr>
  </property>
</Properties>
</file>