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0" r:id="rId2"/>
    <p:sldId id="464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32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644"/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7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6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7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9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4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4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2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42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6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3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7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9" r:id="rId16"/>
    <p:sldLayoutId id="2147483670" r:id="rId17"/>
    <p:sldLayoutId id="2147483683" r:id="rId18"/>
    <p:sldLayoutId id="2147483707" r:id="rId19"/>
    <p:sldLayoutId id="2147483722" r:id="rId20"/>
    <p:sldLayoutId id="2147483723" r:id="rId21"/>
    <p:sldLayoutId id="2147483724" r:id="rId22"/>
    <p:sldLayoutId id="2147483725" r:id="rId23"/>
    <p:sldLayoutId id="2147483739" r:id="rId24"/>
    <p:sldLayoutId id="214748374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语法分析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380426" y="4005118"/>
            <a:ext cx="6575928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编译技术实验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专题报告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18"/>
    </mc:Choice>
    <mc:Fallback>
      <p:transition spd="slow" advTm="242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递归下降</a:t>
              </a:r>
              <a:r>
                <a:rPr lang="zh-CN" altLang="en-US" sz="2000" b="1" kern="0" dirty="0">
                  <a:latin typeface="微软雅黑"/>
                </a:rPr>
                <a:t>难点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5290117-C893-E8CA-F752-B11E1709FC0F}"/>
              </a:ext>
            </a:extLst>
          </p:cNvPr>
          <p:cNvSpPr txBox="1"/>
          <p:nvPr/>
        </p:nvSpPr>
        <p:spPr>
          <a:xfrm>
            <a:off x="325045" y="1942783"/>
            <a:ext cx="495298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Plan A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→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r>
              <a:rPr lang="en-US" altLang="zh-CN" sz="1400" dirty="0">
                <a:latin typeface="Consolas" panose="020B0609020204030204" pitchFamily="49" charset="0"/>
              </a:rPr>
              <a:t> ('+' | '−') </a:t>
            </a:r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|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不影响分析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影响语法树的结构，语法树的结构影响输出结果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8D92D7-E493-1533-11B8-A58269AF8776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0" dirty="0">
                <a:solidFill>
                  <a:prstClr val="white">
                    <a:lumMod val="50000"/>
                  </a:prstClr>
                </a:solidFill>
                <a:latin typeface="微软雅黑"/>
              </a:rPr>
              <a:t>左递归文法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0866884-916F-823B-FDE1-DB4B4EF8705D}"/>
              </a:ext>
            </a:extLst>
          </p:cNvPr>
          <p:cNvGrpSpPr/>
          <p:nvPr/>
        </p:nvGrpSpPr>
        <p:grpSpPr>
          <a:xfrm>
            <a:off x="4991134" y="1636686"/>
            <a:ext cx="2925294" cy="1528392"/>
            <a:chOff x="6069850" y="535902"/>
            <a:chExt cx="2925294" cy="152839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A8BB1B7-6016-E3A6-8D23-AE48B806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0046" y="1089320"/>
              <a:ext cx="975098" cy="39178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A1CEAFF-B67A-2417-DE5C-0817A045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4948" y="535902"/>
              <a:ext cx="975098" cy="38652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07F5F52-CD24-AF71-F51B-51B24A90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9850" y="1101203"/>
              <a:ext cx="975098" cy="38652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FD5AE67-5480-CF46-D8B2-56B5F7B93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0122" y="1672514"/>
              <a:ext cx="975098" cy="391780"/>
            </a:xfrm>
            <a:prstGeom prst="rect">
              <a:avLst/>
            </a:prstGeom>
          </p:spPr>
        </p:pic>
        <p:sp>
          <p:nvSpPr>
            <p:cNvPr id="16" name="加号 15">
              <a:extLst>
                <a:ext uri="{FF2B5EF4-FFF2-40B4-BE49-F238E27FC236}">
                  <a16:creationId xmlns:a16="http://schemas.microsoft.com/office/drawing/2014/main" id="{C3BB5E10-44FC-D854-E501-74CCFB2962B9}"/>
                </a:ext>
              </a:extLst>
            </p:cNvPr>
            <p:cNvSpPr/>
            <p:nvPr/>
          </p:nvSpPr>
          <p:spPr>
            <a:xfrm>
              <a:off x="7309928" y="1089601"/>
              <a:ext cx="445137" cy="430718"/>
            </a:xfrm>
            <a:prstGeom prst="mathPlus">
              <a:avLst>
                <a:gd name="adj1" fmla="val 11503"/>
              </a:avLst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57015E1-15FF-C2B9-B6F7-6D70E47E3087}"/>
              </a:ext>
            </a:extLst>
          </p:cNvPr>
          <p:cNvGrpSpPr/>
          <p:nvPr/>
        </p:nvGrpSpPr>
        <p:grpSpPr>
          <a:xfrm>
            <a:off x="8458478" y="1603896"/>
            <a:ext cx="2925567" cy="1516790"/>
            <a:chOff x="6100990" y="2629784"/>
            <a:chExt cx="2925567" cy="151679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16AD083-EEFD-0E9E-1948-97D72C4F4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0990" y="3212978"/>
              <a:ext cx="975098" cy="39178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FE96212-815F-42F3-F852-F33F3F11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6089" y="2629784"/>
              <a:ext cx="975098" cy="38652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5D15C3D-A6D1-3CF8-988B-C1448496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1187" y="3183483"/>
              <a:ext cx="975098" cy="38652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2CF8F68-4D16-82ED-E9AF-A222D87D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1459" y="3754794"/>
              <a:ext cx="975098" cy="391780"/>
            </a:xfrm>
            <a:prstGeom prst="rect">
              <a:avLst/>
            </a:prstGeom>
          </p:spPr>
        </p:pic>
        <p:sp>
          <p:nvSpPr>
            <p:cNvPr id="21" name="加号 20">
              <a:extLst>
                <a:ext uri="{FF2B5EF4-FFF2-40B4-BE49-F238E27FC236}">
                  <a16:creationId xmlns:a16="http://schemas.microsoft.com/office/drawing/2014/main" id="{F765A5BA-B765-F2C3-8A19-57BA54B274F0}"/>
                </a:ext>
              </a:extLst>
            </p:cNvPr>
            <p:cNvSpPr/>
            <p:nvPr/>
          </p:nvSpPr>
          <p:spPr>
            <a:xfrm>
              <a:off x="7341069" y="3183483"/>
              <a:ext cx="445137" cy="430718"/>
            </a:xfrm>
            <a:prstGeom prst="mathPlus">
              <a:avLst>
                <a:gd name="adj1" fmla="val 11503"/>
              </a:avLst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0A75EB55-6C91-272D-77E5-B8A7DE1A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251" y="4644458"/>
            <a:ext cx="975098" cy="3865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C9A2059-7638-D2A3-B723-202ED1A2352B}"/>
              </a:ext>
            </a:extLst>
          </p:cNvPr>
          <p:cNvSpPr txBox="1"/>
          <p:nvPr/>
        </p:nvSpPr>
        <p:spPr>
          <a:xfrm>
            <a:off x="367332" y="4230273"/>
            <a:ext cx="49529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Plan B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→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r>
              <a:rPr lang="en-US" altLang="zh-CN" sz="1400" dirty="0">
                <a:latin typeface="Consolas" panose="020B0609020204030204" pitchFamily="49" charset="0"/>
              </a:rPr>
              <a:t> | </a:t>
            </a:r>
            <a:r>
              <a:rPr lang="en-US" altLang="zh-CN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('+' | '−')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096DBD9-DE4A-7C05-B52A-A62F88FC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51" y="5258936"/>
            <a:ext cx="975098" cy="3917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E53F0F4-C848-BED3-A7F5-3364D32A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170" y="4655024"/>
            <a:ext cx="975098" cy="39178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414F9B6-0C74-9011-F40B-F3DF42F32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11" y="4043862"/>
            <a:ext cx="975098" cy="386525"/>
          </a:xfrm>
          <a:prstGeom prst="rect">
            <a:avLst/>
          </a:prstGeom>
        </p:spPr>
      </p:pic>
      <p:sp>
        <p:nvSpPr>
          <p:cNvPr id="29" name="加号 28">
            <a:extLst>
              <a:ext uri="{FF2B5EF4-FFF2-40B4-BE49-F238E27FC236}">
                <a16:creationId xmlns:a16="http://schemas.microsoft.com/office/drawing/2014/main" id="{49DC2D70-2A4A-E09A-CF82-E17C650E7E81}"/>
              </a:ext>
            </a:extLst>
          </p:cNvPr>
          <p:cNvSpPr/>
          <p:nvPr/>
        </p:nvSpPr>
        <p:spPr>
          <a:xfrm>
            <a:off x="6938691" y="4598095"/>
            <a:ext cx="445137" cy="430718"/>
          </a:xfrm>
          <a:prstGeom prst="mathPlus">
            <a:avLst>
              <a:gd name="adj1" fmla="val 11503"/>
            </a:avLst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46B949-2450-F024-DA59-BF783B280C89}"/>
              </a:ext>
            </a:extLst>
          </p:cNvPr>
          <p:cNvSpPr txBox="1"/>
          <p:nvPr/>
        </p:nvSpPr>
        <p:spPr>
          <a:xfrm>
            <a:off x="4510510" y="424251"/>
            <a:ext cx="7681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AddExp</a:t>
            </a:r>
            <a:r>
              <a:rPr lang="en-US" altLang="zh-CN" sz="2000" b="1" dirty="0">
                <a:latin typeface="Consolas" panose="020B0609020204030204" pitchFamily="49" charset="0"/>
              </a:rPr>
              <a:t> → </a:t>
            </a:r>
            <a:r>
              <a:rPr lang="en-US" altLang="zh-CN" sz="2000" b="1" dirty="0" err="1">
                <a:latin typeface="Consolas" panose="020B0609020204030204" pitchFamily="49" charset="0"/>
              </a:rPr>
              <a:t>AddExp</a:t>
            </a:r>
            <a:r>
              <a:rPr lang="en-US" altLang="zh-CN" sz="2000" b="1" dirty="0">
                <a:latin typeface="Consolas" panose="020B0609020204030204" pitchFamily="49" charset="0"/>
              </a:rPr>
              <a:t> ('+' | '−') </a:t>
            </a:r>
            <a:r>
              <a:rPr lang="en-US" altLang="zh-CN" sz="2000" b="1" dirty="0" err="1">
                <a:latin typeface="Consolas" panose="020B0609020204030204" pitchFamily="49" charset="0"/>
              </a:rPr>
              <a:t>MulExp</a:t>
            </a:r>
            <a:r>
              <a:rPr lang="en-US" altLang="zh-CN" sz="2000" b="1" dirty="0">
                <a:latin typeface="Consolas" panose="020B0609020204030204" pitchFamily="49" charset="0"/>
              </a:rPr>
              <a:t> | </a:t>
            </a:r>
            <a:r>
              <a:rPr lang="en-US" altLang="zh-CN" sz="2000" b="1" dirty="0" err="1">
                <a:latin typeface="Consolas" panose="020B0609020204030204" pitchFamily="49" charset="0"/>
              </a:rPr>
              <a:t>MulExp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B3799A-DB99-ABC5-8CC3-317C1AC714D1}"/>
              </a:ext>
            </a:extLst>
          </p:cNvPr>
          <p:cNvSpPr/>
          <p:nvPr/>
        </p:nvSpPr>
        <p:spPr>
          <a:xfrm>
            <a:off x="5716455" y="4647256"/>
            <a:ext cx="972460" cy="367769"/>
          </a:xfrm>
          <a:prstGeom prst="rect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0F4A79F-2691-4B6A-7CA5-7EA61E36FD0B}"/>
              </a:ext>
            </a:extLst>
          </p:cNvPr>
          <p:cNvSpPr/>
          <p:nvPr/>
        </p:nvSpPr>
        <p:spPr>
          <a:xfrm>
            <a:off x="5702570" y="4647256"/>
            <a:ext cx="972460" cy="367769"/>
          </a:xfrm>
          <a:prstGeom prst="rect">
            <a:avLst/>
          </a:prstGeom>
          <a:solidFill>
            <a:srgbClr val="00B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DC55EF-86DF-4451-D30B-AEF100924EDF}"/>
              </a:ext>
            </a:extLst>
          </p:cNvPr>
          <p:cNvSpPr/>
          <p:nvPr/>
        </p:nvSpPr>
        <p:spPr>
          <a:xfrm>
            <a:off x="6675029" y="4061264"/>
            <a:ext cx="972460" cy="367769"/>
          </a:xfrm>
          <a:prstGeom prst="rect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92C9FA-03DD-BC2F-AE64-182814868A1E}"/>
              </a:ext>
            </a:extLst>
          </p:cNvPr>
          <p:cNvSpPr txBox="1"/>
          <p:nvPr/>
        </p:nvSpPr>
        <p:spPr>
          <a:xfrm>
            <a:off x="367332" y="5422566"/>
            <a:ext cx="49529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Plan C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……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2" grpId="1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3D2D6-B815-4CFD-9352-13E258A32C4D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6489637" y="533001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回溯 </a:t>
            </a:r>
            <a:r>
              <a:rPr lang="zh-CN" altLang="en-US" sz="2800" b="1" dirty="0">
                <a:latin typeface="Consolas" panose="020B0609020204030204" pitchFamily="49" charset="0"/>
              </a:rPr>
              <a:t>→</a:t>
            </a:r>
            <a:r>
              <a:rPr lang="zh-CN" altLang="en-US" sz="2000" b="1" dirty="0">
                <a:latin typeface="Consolas" panose="020B0609020204030204" pitchFamily="49" charset="0"/>
              </a:rPr>
              <a:t> 预读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E73AAE-739E-5936-D0A0-B69A5A1694A1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CB8D42-1E2B-E5E3-CFC1-2EF2227D778F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递归下降</a:t>
              </a:r>
              <a:r>
                <a:rPr lang="zh-CN" altLang="en-US" sz="2000" b="1" kern="0" dirty="0">
                  <a:latin typeface="微软雅黑"/>
                </a:rPr>
                <a:t>难点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1335917-DD7B-BD58-543D-7494D21FD596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2323FE0-2A1E-502B-DDDD-C72F7688A2DA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rPr>
              <a:t>回溯问题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8AB9AB-53F7-1A76-7A76-69A298F7FB64}"/>
              </a:ext>
            </a:extLst>
          </p:cNvPr>
          <p:cNvSpPr txBox="1"/>
          <p:nvPr/>
        </p:nvSpPr>
        <p:spPr>
          <a:xfrm>
            <a:off x="193902" y="209858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CompUnit</a:t>
            </a:r>
            <a:r>
              <a:rPr lang="en-US" altLang="zh-CN" sz="2000" b="1" dirty="0">
                <a:latin typeface="Consolas" panose="020B0609020204030204" pitchFamily="49" charset="0"/>
              </a:rPr>
              <a:t> → {</a:t>
            </a:r>
            <a:r>
              <a:rPr lang="en-US" altLang="zh-CN" sz="2000" b="1" dirty="0" err="1">
                <a:latin typeface="Consolas" panose="020B0609020204030204" pitchFamily="49" charset="0"/>
              </a:rPr>
              <a:t>Decl</a:t>
            </a:r>
            <a:r>
              <a:rPr lang="en-US" altLang="zh-CN" sz="2000" b="1" dirty="0">
                <a:latin typeface="Consolas" panose="020B0609020204030204" pitchFamily="49" charset="0"/>
              </a:rPr>
              <a:t>} {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FuncDef</a:t>
            </a:r>
            <a:r>
              <a:rPr lang="en-US" altLang="zh-CN" sz="2000" b="1" dirty="0">
                <a:latin typeface="Consolas" panose="020B0609020204030204" pitchFamily="49" charset="0"/>
              </a:rPr>
              <a:t>} </a:t>
            </a:r>
            <a:r>
              <a:rPr lang="en-US" altLang="zh-CN" sz="2000" b="1" dirty="0" err="1">
                <a:latin typeface="Consolas" panose="020B0609020204030204" pitchFamily="49" charset="0"/>
              </a:rPr>
              <a:t>MainFuncDef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2CBC2C-58B5-3A5F-86AF-55207E592E16}"/>
              </a:ext>
            </a:extLst>
          </p:cNvPr>
          <p:cNvSpPr txBox="1"/>
          <p:nvPr/>
        </p:nvSpPr>
        <p:spPr>
          <a:xfrm>
            <a:off x="240983" y="2926273"/>
            <a:ext cx="626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D6A315-F9D4-3AA9-7DFF-799BEE9EDD60}"/>
              </a:ext>
            </a:extLst>
          </p:cNvPr>
          <p:cNvSpPr txBox="1"/>
          <p:nvPr/>
        </p:nvSpPr>
        <p:spPr>
          <a:xfrm>
            <a:off x="240983" y="3428403"/>
            <a:ext cx="63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a=1;      </a:t>
            </a:r>
            <a:r>
              <a:rPr lang="en-US" altLang="zh-CN" dirty="0" err="1">
                <a:latin typeface="Consolas" panose="020B0609020204030204" pitchFamily="49" charset="0"/>
              </a:rPr>
              <a:t>Decl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nt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(){…}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FuncDef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int main(){…}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MainFuncDef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int compiler114514=1;      </a:t>
            </a:r>
            <a:r>
              <a:rPr lang="en-US" altLang="zh-CN" dirty="0" err="1">
                <a:latin typeface="Consolas" panose="020B0609020204030204" pitchFamily="49" charset="0"/>
              </a:rPr>
              <a:t>Decl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int compiler114514(){…}    </a:t>
            </a:r>
            <a:r>
              <a:rPr lang="en-US" altLang="zh-CN" dirty="0" err="1">
                <a:latin typeface="Consolas" panose="020B0609020204030204" pitchFamily="49" charset="0"/>
              </a:rPr>
              <a:t>FuncDef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A22A67-B293-1247-7CE5-764ED4C9A184}"/>
              </a:ext>
            </a:extLst>
          </p:cNvPr>
          <p:cNvSpPr txBox="1"/>
          <p:nvPr/>
        </p:nvSpPr>
        <p:spPr>
          <a:xfrm>
            <a:off x="767557" y="2926273"/>
            <a:ext cx="626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ompiler114514 </a:t>
            </a:r>
            <a:endParaRPr lang="en-US" altLang="zh-C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DFCE5-B9F4-3234-6E0B-B3B881CEE296}"/>
              </a:ext>
            </a:extLst>
          </p:cNvPr>
          <p:cNvSpPr txBox="1"/>
          <p:nvPr/>
        </p:nvSpPr>
        <p:spPr>
          <a:xfrm>
            <a:off x="6407095" y="1367389"/>
            <a:ext cx="62912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CompUnit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</a:t>
            </a:r>
            <a:r>
              <a:rPr lang="en-US" altLang="zh-CN" dirty="0" err="1">
                <a:latin typeface="Consolas" panose="020B0609020204030204" pitchFamily="49" charset="0"/>
              </a:rPr>
              <a:t>R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dirty="0" err="1">
                <a:solidFill>
                  <a:srgbClr val="A8A644"/>
                </a:solidFill>
                <a:latin typeface="Consolas" panose="020B0609020204030204" pitchFamily="49" charset="0"/>
              </a:rPr>
              <a:t>MainFuncDef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isIdent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</a:t>
            </a:r>
            <a:r>
              <a:rPr lang="en-US" altLang="zh-CN" dirty="0" err="1">
                <a:latin typeface="Consolas" panose="020B0609020204030204" pitchFamily="49" charset="0"/>
              </a:rPr>
              <a:t>R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)){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prePreRead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    </a:t>
            </a:r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Decl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 if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prePreRead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   </a:t>
            </a:r>
            <a:r>
              <a:rPr lang="en-US" altLang="zh-CN" dirty="0">
                <a:solidFill>
                  <a:srgbClr val="A8A64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8A644"/>
                </a:solidFill>
                <a:latin typeface="Consolas" panose="020B0609020204030204" pitchFamily="49" charset="0"/>
              </a:rPr>
              <a:t>FuncD</a:t>
            </a:r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</a:t>
            </a:r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3D2D6-B815-4CFD-9352-13E258A32C4D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E73AAE-739E-5936-D0A0-B69A5A1694A1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CB8D42-1E2B-E5E3-CFC1-2EF2227D778F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递归下降</a:t>
              </a:r>
              <a:r>
                <a:rPr lang="zh-CN" altLang="en-US" sz="2000" b="1" kern="0" dirty="0">
                  <a:latin typeface="微软雅黑"/>
                </a:rPr>
                <a:t>难点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1335917-DD7B-BD58-543D-7494D21FD596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2323FE0-2A1E-502B-DDDD-C72F7688A2DA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rPr>
              <a:t>回溯问题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8AB9AB-53F7-1A76-7A76-69A298F7FB64}"/>
              </a:ext>
            </a:extLst>
          </p:cNvPr>
          <p:cNvSpPr txBox="1"/>
          <p:nvPr/>
        </p:nvSpPr>
        <p:spPr>
          <a:xfrm>
            <a:off x="1575720" y="2151705"/>
            <a:ext cx="95710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r>
              <a:rPr lang="en-US" altLang="zh-CN" sz="2000" b="1" dirty="0">
                <a:latin typeface="Consolas" panose="020B0609020204030204" pitchFamily="49" charset="0"/>
              </a:rPr>
              <a:t> →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LVal</a:t>
            </a:r>
            <a:r>
              <a:rPr lang="en-US" altLang="zh-CN" sz="2000" b="1" dirty="0">
                <a:latin typeface="Consolas" panose="020B0609020204030204" pitchFamily="49" charset="0"/>
              </a:rPr>
              <a:t> '=' Exp ';’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[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2000" b="1" dirty="0">
                <a:latin typeface="Consolas" panose="020B0609020204030204" pitchFamily="49" charset="0"/>
              </a:rPr>
              <a:t>] 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Block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'if' '(' Cond ')'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r>
              <a:rPr lang="en-US" altLang="zh-CN" sz="2000" b="1" dirty="0">
                <a:latin typeface="Consolas" panose="020B0609020204030204" pitchFamily="49" charset="0"/>
              </a:rPr>
              <a:t> [ 'else'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r>
              <a:rPr lang="en-US" altLang="zh-CN" sz="2000" b="1" dirty="0">
                <a:latin typeface="Consolas" panose="020B0609020204030204" pitchFamily="49" charset="0"/>
              </a:rPr>
              <a:t> ]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'for' '(' [</a:t>
            </a:r>
            <a:r>
              <a:rPr lang="en-US" altLang="zh-CN" sz="2000" b="1" dirty="0" err="1">
                <a:latin typeface="Consolas" panose="020B0609020204030204" pitchFamily="49" charset="0"/>
              </a:rPr>
              <a:t>ForStmt</a:t>
            </a:r>
            <a:r>
              <a:rPr lang="en-US" altLang="zh-CN" sz="2000" b="1" dirty="0">
                <a:latin typeface="Consolas" panose="020B0609020204030204" pitchFamily="49" charset="0"/>
              </a:rPr>
              <a:t>] ';' [Cond] ';' [</a:t>
            </a:r>
            <a:r>
              <a:rPr lang="en-US" altLang="zh-CN" sz="2000" b="1" dirty="0" err="1">
                <a:latin typeface="Consolas" panose="020B0609020204030204" pitchFamily="49" charset="0"/>
              </a:rPr>
              <a:t>ForStmt</a:t>
            </a:r>
            <a:r>
              <a:rPr lang="en-US" altLang="zh-CN" sz="2000" b="1" dirty="0">
                <a:latin typeface="Consolas" panose="020B0609020204030204" pitchFamily="49" charset="0"/>
              </a:rPr>
              <a:t>] ')'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'break' 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'continue' 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'return' [Exp] 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LVal</a:t>
            </a:r>
            <a:r>
              <a:rPr lang="en-US" altLang="zh-CN" sz="2000" b="1" dirty="0">
                <a:latin typeface="Consolas" panose="020B0609020204030204" pitchFamily="49" charset="0"/>
              </a:rPr>
              <a:t> '=' '</a:t>
            </a:r>
            <a:r>
              <a:rPr lang="en-US" altLang="zh-CN" sz="2000" b="1" dirty="0" err="1">
                <a:latin typeface="Consolas" panose="020B0609020204030204" pitchFamily="49" charset="0"/>
              </a:rPr>
              <a:t>getint</a:t>
            </a:r>
            <a:r>
              <a:rPr lang="en-US" altLang="zh-CN" sz="2000" b="1" dirty="0">
                <a:latin typeface="Consolas" panose="020B0609020204030204" pitchFamily="49" charset="0"/>
              </a:rPr>
              <a:t>''('')'';’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</a:t>
            </a:r>
            <a:r>
              <a:rPr lang="en-US" altLang="zh-CN" sz="2000" b="1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1" dirty="0">
                <a:latin typeface="Consolas" panose="020B0609020204030204" pitchFamily="49" charset="0"/>
              </a:rPr>
              <a:t>''('</a:t>
            </a:r>
            <a:r>
              <a:rPr lang="en-US" altLang="zh-CN" sz="2000" b="1" dirty="0" err="1">
                <a:latin typeface="Consolas" panose="020B0609020204030204" pitchFamily="49" charset="0"/>
              </a:rPr>
              <a:t>FormatString</a:t>
            </a:r>
            <a:r>
              <a:rPr lang="en-US" altLang="zh-CN" sz="2000" b="1" dirty="0">
                <a:latin typeface="Consolas" panose="020B0609020204030204" pitchFamily="49" charset="0"/>
              </a:rPr>
              <a:t>{','Exp}')‘';’  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1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建树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9434D34-BCB8-4073-6D18-4CE9C03F6E73}"/>
              </a:ext>
            </a:extLst>
          </p:cNvPr>
          <p:cNvSpPr txBox="1"/>
          <p:nvPr/>
        </p:nvSpPr>
        <p:spPr>
          <a:xfrm>
            <a:off x="0" y="2044932"/>
            <a:ext cx="45063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递归下降子程序的可以把终结符分入不同语法成分的结点之下。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建树即将已有的终结符与其对应的父节点建立树，一层层往上建立即可。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具体的方式可以采用对树的节点进行数据结构的设计，方便进行语法树的生成以及之后的语义分析即可。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0D86DD-24F9-AC78-88EB-1F0326BFF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49" y="598322"/>
            <a:ext cx="7569593" cy="538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89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输出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9434D34-BCB8-4073-6D18-4CE9C03F6E73}"/>
              </a:ext>
            </a:extLst>
          </p:cNvPr>
          <p:cNvSpPr txBox="1"/>
          <p:nvPr/>
        </p:nvSpPr>
        <p:spPr>
          <a:xfrm>
            <a:off x="196360" y="1861919"/>
            <a:ext cx="4506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INTTK int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IDENFR a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ASSIGN =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INTCON 1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&lt;Number&gt;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&lt;PrimaryExp&gt;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&lt;UnaryExp&gt;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&lt;MulExp&gt;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&lt;AddExp&gt;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&lt;InitVal&gt;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&lt;VarDef&gt;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SEMICN 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&lt;VarDecl&gt;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74EDCC14-D0E5-6324-7D5B-774F30A0A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1" y="128208"/>
            <a:ext cx="7121584" cy="6555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6CE825-EE36-8A78-214D-8DB4425DD2A1}"/>
              </a:ext>
            </a:extLst>
          </p:cNvPr>
          <p:cNvSpPr txBox="1"/>
          <p:nvPr/>
        </p:nvSpPr>
        <p:spPr>
          <a:xfrm>
            <a:off x="183699" y="6028390"/>
            <a:ext cx="45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树的后序遍历</a:t>
            </a:r>
            <a:endParaRPr kumimoji="0" lang="zh-CN" altLang="zh-CN" sz="2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5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279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椭圆 139"/>
          <p:cNvSpPr/>
          <p:nvPr/>
        </p:nvSpPr>
        <p:spPr>
          <a:xfrm rot="11174285">
            <a:off x="483618" y="70060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7587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9098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6274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6491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8010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9919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6572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7285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5721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8113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8225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6405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70825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>
            <a:stCxn id="151" idx="7"/>
            <a:endCxn id="153" idx="2"/>
          </p:cNvCxnSpPr>
          <p:nvPr/>
        </p:nvCxnSpPr>
        <p:spPr>
          <a:xfrm flipH="1">
            <a:off x="10324839" y="69786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8287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8595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71699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7072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61584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70172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 flipV="1">
            <a:off x="7111811" y="6372811"/>
            <a:ext cx="977452" cy="1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63028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61479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62304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5077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11174285">
            <a:off x="8071926" y="6558229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6232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4804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63693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9545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5875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62878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62936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4392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63391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6575566"/>
            <a:ext cx="1318470" cy="1660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6076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C7FA5F0-E626-420A-B4B2-E81244407EB6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336633F-4C9A-4C38-A017-7FC36144EDD8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啥是语法分析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8A00641A-3201-49D3-B49D-5048FB4611B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319383-BC28-DA29-16BB-97F2F28C0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789" y="658143"/>
            <a:ext cx="7983583" cy="60750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149650-8912-6DB4-0A66-625028A74994}"/>
              </a:ext>
            </a:extLst>
          </p:cNvPr>
          <p:cNvSpPr/>
          <p:nvPr/>
        </p:nvSpPr>
        <p:spPr>
          <a:xfrm>
            <a:off x="5294258" y="1782618"/>
            <a:ext cx="2160000" cy="106449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620DA4-0AB2-1036-4798-452C6854ADE0}"/>
              </a:ext>
            </a:extLst>
          </p:cNvPr>
          <p:cNvSpPr txBox="1"/>
          <p:nvPr/>
        </p:nvSpPr>
        <p:spPr>
          <a:xfrm>
            <a:off x="8641317" y="2084032"/>
            <a:ext cx="261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错误处理</a:t>
            </a:r>
            <a:endParaRPr lang="en-US" altLang="zh-CN" sz="2400" dirty="0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6D26239E-0DFA-09BE-A5E2-18B8B7A63CB9}"/>
              </a:ext>
            </a:extLst>
          </p:cNvPr>
          <p:cNvSpPr/>
          <p:nvPr/>
        </p:nvSpPr>
        <p:spPr>
          <a:xfrm>
            <a:off x="7893755" y="2084032"/>
            <a:ext cx="444953" cy="461665"/>
          </a:xfrm>
          <a:prstGeom prst="plus">
            <a:avLst>
              <a:gd name="adj" fmla="val 39830"/>
            </a:avLst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啥是语法分析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右箭头 8">
            <a:extLst>
              <a:ext uri="{FF2B5EF4-FFF2-40B4-BE49-F238E27FC236}">
                <a16:creationId xmlns:a16="http://schemas.microsoft.com/office/drawing/2014/main" id="{0416593A-2C9A-3BA0-AB3F-735A73E491B3}"/>
              </a:ext>
            </a:extLst>
          </p:cNvPr>
          <p:cNvSpPr/>
          <p:nvPr/>
        </p:nvSpPr>
        <p:spPr>
          <a:xfrm>
            <a:off x="271038" y="5481798"/>
            <a:ext cx="4501257" cy="423240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schemeClr val="bg1">
                  <a:lumMod val="50000"/>
                </a:schemeClr>
              </a:solidFill>
              <a:latin typeface="Calibri Light"/>
              <a:ea typeface="微软雅黑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EE99E5B4-FF63-128F-1126-EDB867C6B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64497"/>
              </p:ext>
            </p:extLst>
          </p:nvPr>
        </p:nvGraphicFramePr>
        <p:xfrm>
          <a:off x="1487343" y="2022173"/>
          <a:ext cx="2065596" cy="28668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8532">
                  <a:extLst>
                    <a:ext uri="{9D8B030D-6E8A-4147-A177-3AD203B41FA5}">
                      <a16:colId xmlns:a16="http://schemas.microsoft.com/office/drawing/2014/main" val="479145696"/>
                    </a:ext>
                  </a:extLst>
                </a:gridCol>
                <a:gridCol w="688532">
                  <a:extLst>
                    <a:ext uri="{9D8B030D-6E8A-4147-A177-3AD203B41FA5}">
                      <a16:colId xmlns:a16="http://schemas.microsoft.com/office/drawing/2014/main" val="3137591173"/>
                    </a:ext>
                  </a:extLst>
                </a:gridCol>
                <a:gridCol w="688532">
                  <a:extLst>
                    <a:ext uri="{9D8B030D-6E8A-4147-A177-3AD203B41FA5}">
                      <a16:colId xmlns:a16="http://schemas.microsoft.com/office/drawing/2014/main" val="637198614"/>
                    </a:ext>
                  </a:extLst>
                </a:gridCol>
              </a:tblGrid>
              <a:tr h="371125">
                <a:tc>
                  <a:txBody>
                    <a:bodyPr/>
                    <a:lstStyle/>
                    <a:p>
                      <a:r>
                        <a:rPr lang="zh-CN" altLang="en-US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27375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75057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10040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88246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57824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74627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9068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21715EE5-9D08-FF2D-710C-A08004F5E4BA}"/>
              </a:ext>
            </a:extLst>
          </p:cNvPr>
          <p:cNvSpPr/>
          <p:nvPr/>
        </p:nvSpPr>
        <p:spPr>
          <a:xfrm>
            <a:off x="1822876" y="5000544"/>
            <a:ext cx="139453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词法单元流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D20B8C-30CF-1675-F7CB-9D42B8ECBD6D}"/>
              </a:ext>
            </a:extLst>
          </p:cNvPr>
          <p:cNvSpPr/>
          <p:nvPr/>
        </p:nvSpPr>
        <p:spPr>
          <a:xfrm>
            <a:off x="4772295" y="5084526"/>
            <a:ext cx="2388980" cy="104394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语法分析器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右箭头 8">
            <a:extLst>
              <a:ext uri="{FF2B5EF4-FFF2-40B4-BE49-F238E27FC236}">
                <a16:creationId xmlns:a16="http://schemas.microsoft.com/office/drawing/2014/main" id="{1C4EA60F-138E-0978-096F-C1FE96852A60}"/>
              </a:ext>
            </a:extLst>
          </p:cNvPr>
          <p:cNvSpPr/>
          <p:nvPr/>
        </p:nvSpPr>
        <p:spPr>
          <a:xfrm>
            <a:off x="6879193" y="5458572"/>
            <a:ext cx="4571935" cy="423240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schemeClr val="bg1">
                  <a:lumMod val="50000"/>
                </a:schemeClr>
              </a:solidFill>
              <a:latin typeface="Calibri Light"/>
              <a:ea typeface="微软雅黑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F02FB6-80F1-951C-C925-45B9575B84D0}"/>
              </a:ext>
            </a:extLst>
          </p:cNvPr>
          <p:cNvSpPr/>
          <p:nvPr/>
        </p:nvSpPr>
        <p:spPr>
          <a:xfrm>
            <a:off x="8380147" y="5028813"/>
            <a:ext cx="139453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抽象语法树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B36CC22-393A-239E-24B7-A51EF14E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277" y="1829469"/>
            <a:ext cx="6301570" cy="2597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18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啥是抽象语法树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4525966-977F-799D-B245-CE26F136CF19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rPr>
              <a:t>Abstract Syntax Tree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A9A00E-BF1C-6935-5F2F-7926395F1954}"/>
              </a:ext>
            </a:extLst>
          </p:cNvPr>
          <p:cNvSpPr txBox="1"/>
          <p:nvPr/>
        </p:nvSpPr>
        <p:spPr>
          <a:xfrm>
            <a:off x="4401515" y="2032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作用：线性数据流</a:t>
            </a:r>
            <a:r>
              <a:rPr lang="en-US" altLang="zh-CN" dirty="0"/>
              <a:t>→</a:t>
            </a:r>
            <a:r>
              <a:rPr lang="zh-CN" altLang="en-US" dirty="0"/>
              <a:t>能表示结构层次的树形结构，方便进行中间代码生成。</a:t>
            </a:r>
            <a:endParaRPr lang="en-US" altLang="zh-CN" dirty="0"/>
          </a:p>
        </p:txBody>
      </p:sp>
      <p:pic>
        <p:nvPicPr>
          <p:cNvPr id="17" name="图片 16" descr="图表&#10;&#10;描述已自动生成">
            <a:extLst>
              <a:ext uri="{FF2B5EF4-FFF2-40B4-BE49-F238E27FC236}">
                <a16:creationId xmlns:a16="http://schemas.microsoft.com/office/drawing/2014/main" id="{D0F1B122-F9CA-C7F6-5727-07F5D7300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152"/>
            <a:ext cx="12192000" cy="334898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640F24F-F44C-7FD7-7E51-D1FBD55CC467}"/>
              </a:ext>
            </a:extLst>
          </p:cNvPr>
          <p:cNvSpPr txBox="1"/>
          <p:nvPr/>
        </p:nvSpPr>
        <p:spPr>
          <a:xfrm>
            <a:off x="4359335" y="1155031"/>
            <a:ext cx="25251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b=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+a*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A735D9-998C-5836-B25D-0F62A1E6B939}"/>
              </a:ext>
            </a:extLst>
          </p:cNvPr>
          <p:cNvSpPr/>
          <p:nvPr/>
        </p:nvSpPr>
        <p:spPr>
          <a:xfrm>
            <a:off x="0" y="2810152"/>
            <a:ext cx="12192000" cy="3125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02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啥是抽象语法树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4525966-977F-799D-B245-CE26F136CF19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rPr>
              <a:t>Abstract Syntax Tree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A9A00E-BF1C-6935-5F2F-7926395F1954}"/>
              </a:ext>
            </a:extLst>
          </p:cNvPr>
          <p:cNvSpPr txBox="1"/>
          <p:nvPr/>
        </p:nvSpPr>
        <p:spPr>
          <a:xfrm>
            <a:off x="3597795" y="614267"/>
            <a:ext cx="128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a=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46278013-068E-A478-FED7-570DA5AC1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1" y="125377"/>
            <a:ext cx="7121584" cy="65553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97ED1E-A98E-C025-D01B-032A50EE0C16}"/>
              </a:ext>
            </a:extLst>
          </p:cNvPr>
          <p:cNvSpPr txBox="1"/>
          <p:nvPr/>
        </p:nvSpPr>
        <p:spPr>
          <a:xfrm>
            <a:off x="123641" y="1969281"/>
            <a:ext cx="6093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r>
              <a:rPr lang="en-US" altLang="zh-CN" sz="1400" dirty="0">
                <a:latin typeface="Consolas" panose="020B0609020204030204" pitchFamily="49" charset="0"/>
              </a:rPr>
              <a:t>    → Exp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Exp   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r>
              <a:rPr lang="en-US" altLang="zh-CN" sz="1400" dirty="0">
                <a:latin typeface="Consolas" panose="020B0609020204030204" pitchFamily="49" charset="0"/>
              </a:rPr>
              <a:t>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UnaryExp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UnaryExp</a:t>
            </a:r>
            <a:r>
              <a:rPr lang="en-US" altLang="zh-CN" sz="1400" dirty="0">
                <a:latin typeface="Consolas" panose="020B0609020204030204" pitchFamily="49" charset="0"/>
              </a:rPr>
              <a:t>   → </a:t>
            </a:r>
            <a:r>
              <a:rPr lang="en-US" altLang="zh-CN" sz="1400" dirty="0" err="1">
                <a:latin typeface="Consolas" panose="020B0609020204030204" pitchFamily="49" charset="0"/>
              </a:rPr>
              <a:t>PrimaryExp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PrimaryExp</a:t>
            </a:r>
            <a:r>
              <a:rPr lang="en-US" altLang="zh-CN" sz="1400" dirty="0">
                <a:latin typeface="Consolas" panose="020B0609020204030204" pitchFamily="49" charset="0"/>
              </a:rPr>
              <a:t> → Number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Number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IntConst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30F33E-0613-7D04-45A3-2769D94BAF58}"/>
              </a:ext>
            </a:extLst>
          </p:cNvPr>
          <p:cNvSpPr txBox="1"/>
          <p:nvPr/>
        </p:nvSpPr>
        <p:spPr>
          <a:xfrm>
            <a:off x="123641" y="4535197"/>
            <a:ext cx="4626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叶结点即为终结符，即词法分析的结果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树节点</a:t>
            </a:r>
            <a:r>
              <a:rPr lang="zh-CN" altLang="en-US" dirty="0"/>
              <a:t>表示一个语法成分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父节点→子节点：推导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子节点→父节点：规约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7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语法分析做法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630F33E-0613-7D04-45A3-2769D94BAF58}"/>
              </a:ext>
            </a:extLst>
          </p:cNvPr>
          <p:cNvSpPr txBox="1"/>
          <p:nvPr/>
        </p:nvSpPr>
        <p:spPr>
          <a:xfrm>
            <a:off x="150964" y="2012137"/>
            <a:ext cx="462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递归下降子程序</a:t>
            </a:r>
            <a:endParaRPr lang="en-US" altLang="zh-CN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3C7194C9-6F49-2826-06EA-230B09170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1" y="128208"/>
            <a:ext cx="7121584" cy="6555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60765" y="2602882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B1155-0035-3855-3DCA-4B16DA1CFF2C}"/>
              </a:ext>
            </a:extLst>
          </p:cNvPr>
          <p:cNvSpPr/>
          <p:nvPr/>
        </p:nvSpPr>
        <p:spPr>
          <a:xfrm>
            <a:off x="9204072" y="2475437"/>
            <a:ext cx="1236644" cy="4026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D3C07-37A2-B774-D958-430DB9A79F4E}"/>
              </a:ext>
            </a:extLst>
          </p:cNvPr>
          <p:cNvSpPr/>
          <p:nvPr/>
        </p:nvSpPr>
        <p:spPr>
          <a:xfrm>
            <a:off x="6335585" y="1347181"/>
            <a:ext cx="4201499" cy="514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2ED410-4BF8-83B9-0FF6-E5B04C2BA2E2}"/>
              </a:ext>
            </a:extLst>
          </p:cNvPr>
          <p:cNvSpPr txBox="1"/>
          <p:nvPr/>
        </p:nvSpPr>
        <p:spPr>
          <a:xfrm>
            <a:off x="135111" y="3332274"/>
            <a:ext cx="4626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一个程序只关心他的语法成分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子程序的语法成分放到子程序中解析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8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语法分析做法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3C7194C9-6F49-2826-06EA-230B09170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1" y="128208"/>
            <a:ext cx="7121584" cy="6555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10466" y="790025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43B7B-CB2D-E626-81DA-E84736FD8B33}"/>
              </a:ext>
            </a:extLst>
          </p:cNvPr>
          <p:cNvSpPr txBox="1"/>
          <p:nvPr/>
        </p:nvSpPr>
        <p:spPr>
          <a:xfrm>
            <a:off x="8955" y="1592608"/>
            <a:ext cx="496668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VarDecl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A8A644"/>
                </a:solidFill>
                <a:latin typeface="Consolas" panose="020B0609020204030204" pitchFamily="49" charset="0"/>
              </a:rPr>
              <a:t>isBType</a:t>
            </a:r>
            <a:r>
              <a:rPr lang="en-US" altLang="zh-CN" sz="1600">
                <a:latin typeface="Consolas" panose="020B0609020204030204" pitchFamily="49" charset="0"/>
              </a:rPr>
              <a:t>(now)){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isIdent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(now)){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7C2E24-81F0-7319-90BA-6B89F7D9326B}"/>
              </a:ext>
            </a:extLst>
          </p:cNvPr>
          <p:cNvSpPr txBox="1"/>
          <p:nvPr/>
        </p:nvSpPr>
        <p:spPr>
          <a:xfrm>
            <a:off x="-3085" y="1292856"/>
            <a:ext cx="462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伪代码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语法分析做法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10466" y="790025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43B7B-CB2D-E626-81DA-E84736FD8B33}"/>
              </a:ext>
            </a:extLst>
          </p:cNvPr>
          <p:cNvSpPr txBox="1"/>
          <p:nvPr/>
        </p:nvSpPr>
        <p:spPr>
          <a:xfrm>
            <a:off x="8955" y="1592608"/>
            <a:ext cx="496668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VarDecl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A8A644"/>
                </a:solidFill>
                <a:latin typeface="Consolas" panose="020B0609020204030204" pitchFamily="49" charset="0"/>
              </a:rPr>
              <a:t>isBType</a:t>
            </a:r>
            <a:r>
              <a:rPr lang="en-US" altLang="zh-CN" sz="1600">
                <a:latin typeface="Consolas" panose="020B0609020204030204" pitchFamily="49" charset="0"/>
              </a:rPr>
              <a:t>(now)){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isIdent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(now)){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7C2E24-81F0-7319-90BA-6B89F7D9326B}"/>
              </a:ext>
            </a:extLst>
          </p:cNvPr>
          <p:cNvSpPr txBox="1"/>
          <p:nvPr/>
        </p:nvSpPr>
        <p:spPr>
          <a:xfrm>
            <a:off x="-3085" y="1292856"/>
            <a:ext cx="462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伪代码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1FB8FF-116B-AB92-C9B0-D600732C2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809" y="4371538"/>
            <a:ext cx="9047236" cy="664740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1820FAB9-5BF1-01DF-F166-AA484012866C}"/>
              </a:ext>
            </a:extLst>
          </p:cNvPr>
          <p:cNvSpPr/>
          <p:nvPr/>
        </p:nvSpPr>
        <p:spPr>
          <a:xfrm>
            <a:off x="3743865" y="2414418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AA30E0D-7045-1706-20CC-D867EC672BC3}"/>
              </a:ext>
            </a:extLst>
          </p:cNvPr>
          <p:cNvSpPr/>
          <p:nvPr/>
        </p:nvSpPr>
        <p:spPr>
          <a:xfrm>
            <a:off x="5618199" y="2419173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0C985C6-AB63-CE81-7F72-60E501F5B07F}"/>
              </a:ext>
            </a:extLst>
          </p:cNvPr>
          <p:cNvSpPr/>
          <p:nvPr/>
        </p:nvSpPr>
        <p:spPr>
          <a:xfrm>
            <a:off x="7484174" y="2411500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4227716-898D-FFAF-6C0E-E014950F7AA4}"/>
              </a:ext>
            </a:extLst>
          </p:cNvPr>
          <p:cNvSpPr/>
          <p:nvPr/>
        </p:nvSpPr>
        <p:spPr>
          <a:xfrm>
            <a:off x="9390054" y="2419173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7C7291B-25C5-80CE-A692-297CDCF624FD}"/>
              </a:ext>
            </a:extLst>
          </p:cNvPr>
          <p:cNvSpPr/>
          <p:nvPr/>
        </p:nvSpPr>
        <p:spPr>
          <a:xfrm>
            <a:off x="11295934" y="2435622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09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多产生式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195368" y="1999120"/>
            <a:ext cx="609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Decl</a:t>
            </a:r>
            <a:r>
              <a:rPr lang="en-US" altLang="zh-CN" sz="2000" b="1" dirty="0">
                <a:latin typeface="Consolas" panose="020B0609020204030204" pitchFamily="49" charset="0"/>
              </a:rPr>
              <a:t> →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ConstDecl</a:t>
            </a:r>
            <a:r>
              <a:rPr lang="en-US" altLang="zh-CN" sz="2000" b="1" dirty="0">
                <a:latin typeface="Consolas" panose="020B0609020204030204" pitchFamily="49" charset="0"/>
              </a:rPr>
              <a:t> | </a:t>
            </a:r>
            <a:r>
              <a:rPr lang="en-US" altLang="zh-CN" sz="2000" b="1" dirty="0" err="1">
                <a:latin typeface="Consolas" panose="020B0609020204030204" pitchFamily="49" charset="0"/>
              </a:rPr>
              <a:t>VarDecl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90117-C893-E8CA-F752-B11E1709FC0F}"/>
              </a:ext>
            </a:extLst>
          </p:cNvPr>
          <p:cNvSpPr txBox="1"/>
          <p:nvPr/>
        </p:nvSpPr>
        <p:spPr>
          <a:xfrm>
            <a:off x="193873" y="2672475"/>
            <a:ext cx="873105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ConstDecl</a:t>
            </a:r>
            <a:r>
              <a:rPr lang="en-US" altLang="zh-CN" dirty="0">
                <a:latin typeface="Consolas" panose="020B0609020204030204" pitchFamily="49" charset="0"/>
              </a:rPr>
              <a:t> → 'const' </a:t>
            </a:r>
            <a:r>
              <a:rPr lang="en-US" altLang="zh-CN" dirty="0" err="1">
                <a:latin typeface="Consolas" panose="020B0609020204030204" pitchFamily="49" charset="0"/>
              </a:rPr>
              <a:t>BType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ConstDef</a:t>
            </a:r>
            <a:r>
              <a:rPr lang="en-US" altLang="zh-CN" dirty="0">
                <a:latin typeface="Consolas" panose="020B0609020204030204" pitchFamily="49" charset="0"/>
              </a:rPr>
              <a:t> { ',' </a:t>
            </a:r>
            <a:r>
              <a:rPr lang="en-US" altLang="zh-CN" dirty="0" err="1">
                <a:latin typeface="Consolas" panose="020B0609020204030204" pitchFamily="49" charset="0"/>
              </a:rPr>
              <a:t>ConstDef</a:t>
            </a:r>
            <a:r>
              <a:rPr lang="en-US" altLang="zh-CN" dirty="0">
                <a:latin typeface="Consolas" panose="020B0609020204030204" pitchFamily="49" charset="0"/>
              </a:rPr>
              <a:t> } ';’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VarDecl</a:t>
            </a:r>
            <a:r>
              <a:rPr lang="en-US" altLang="zh-CN" dirty="0">
                <a:latin typeface="Consolas" panose="020B0609020204030204" pitchFamily="49" charset="0"/>
              </a:rPr>
              <a:t> → </a:t>
            </a:r>
            <a:r>
              <a:rPr lang="en-US" altLang="zh-CN" dirty="0" err="1">
                <a:latin typeface="Consolas" panose="020B0609020204030204" pitchFamily="49" charset="0"/>
              </a:rPr>
              <a:t>BType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VarDef</a:t>
            </a:r>
            <a:r>
              <a:rPr lang="en-US" altLang="zh-CN" dirty="0">
                <a:latin typeface="Consolas" panose="020B0609020204030204" pitchFamily="49" charset="0"/>
              </a:rPr>
              <a:t> { ',' </a:t>
            </a:r>
            <a:r>
              <a:rPr lang="en-US" altLang="zh-CN" dirty="0" err="1">
                <a:latin typeface="Consolas" panose="020B0609020204030204" pitchFamily="49" charset="0"/>
              </a:rPr>
              <a:t>VarDef</a:t>
            </a:r>
            <a:r>
              <a:rPr lang="en-US" altLang="zh-CN" dirty="0">
                <a:latin typeface="Consolas" panose="020B0609020204030204" pitchFamily="49" charset="0"/>
              </a:rPr>
              <a:t> } ';’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ConstDecl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en-US" altLang="zh-CN" dirty="0">
                <a:latin typeface="Consolas" panose="020B0609020204030204" pitchFamily="49" charset="0"/>
              </a:rPr>
              <a:t>={const}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VarDecl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en-US" altLang="zh-CN">
                <a:latin typeface="Consolas" panose="020B0609020204030204" pitchFamily="49" charset="0"/>
              </a:rPr>
              <a:t>={int, char}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en-US" altLang="zh-CN" dirty="0">
                <a:latin typeface="Consolas" panose="020B0609020204030204" pitchFamily="49" charset="0"/>
              </a:rPr>
              <a:t>= 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ConstDecl</a:t>
            </a:r>
            <a:r>
              <a:rPr lang="zh-CN" altLang="en-US" dirty="0">
                <a:latin typeface="Consolas" panose="020B0609020204030204" pitchFamily="49" charset="0"/>
              </a:rPr>
              <a:t>）∪ </a:t>
            </a:r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VarDecl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= </a:t>
            </a:r>
            <a:r>
              <a:rPr lang="en-US" altLang="zh-CN">
                <a:latin typeface="Consolas" panose="020B0609020204030204" pitchFamily="49" charset="0"/>
              </a:rPr>
              <a:t>{int, char, const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2EC7CB-CDD4-E7EF-C2FE-47C51602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98" y="467655"/>
            <a:ext cx="674464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1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2|53.1|12.7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5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6|0.4|5.2|1.2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873</Words>
  <Application>Microsoft Office PowerPoint</Application>
  <PresentationFormat>宽屏</PresentationFormat>
  <Paragraphs>191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Titillium</vt:lpstr>
      <vt:lpstr>等线</vt:lpstr>
      <vt:lpstr>方正细谭黑简体</vt:lpstr>
      <vt:lpstr>微软雅黑</vt:lpstr>
      <vt:lpstr>Arial</vt:lpstr>
      <vt:lpstr>Arial Black</vt:lpstr>
      <vt:lpstr>Calibri</vt:lpstr>
      <vt:lpstr>Calibri Light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3545846249@qq.com</cp:lastModifiedBy>
  <cp:revision>119</cp:revision>
  <dcterms:created xsi:type="dcterms:W3CDTF">2018-08-24T09:58:24Z</dcterms:created>
  <dcterms:modified xsi:type="dcterms:W3CDTF">2024-09-27T06:59:59Z</dcterms:modified>
  <cp:category>PPT</cp:category>
</cp:coreProperties>
</file>