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68" r:id="rId4"/>
    <p:sldId id="269" r:id="rId5"/>
    <p:sldId id="273" r:id="rId6"/>
    <p:sldId id="266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58" r:id="rId17"/>
    <p:sldId id="281" r:id="rId18"/>
    <p:sldId id="259" r:id="rId19"/>
    <p:sldId id="260" r:id="rId20"/>
    <p:sldId id="261" r:id="rId21"/>
    <p:sldId id="262" r:id="rId22"/>
    <p:sldId id="265" r:id="rId23"/>
    <p:sldId id="270" r:id="rId24"/>
    <p:sldId id="282" r:id="rId25"/>
    <p:sldId id="28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0964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034DE-2FE2-4ACA-A8F4-68DFB695F86A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88503-D1D9-4D35-806C-D6FE4F179F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16-03-25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关于软件开发性能的那些事儿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Jacky @ 2016.Mar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11824"/>
          </a:xfrm>
        </p:spPr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速度永远不够快</a:t>
            </a:r>
            <a:endParaRPr lang="en-US" altLang="zh-CN" dirty="0" smtClean="0"/>
          </a:p>
          <a:p>
            <a:r>
              <a:rPr lang="zh-CN" altLang="en-US" dirty="0" smtClean="0"/>
              <a:t>硬盘：容量大，速度慢</a:t>
            </a:r>
            <a:endParaRPr lang="en-US" altLang="zh-CN" dirty="0" smtClean="0"/>
          </a:p>
          <a:p>
            <a:r>
              <a:rPr lang="zh-CN" altLang="en-US" dirty="0" smtClean="0"/>
              <a:t>内存：速度快，容量小</a:t>
            </a:r>
            <a:endParaRPr lang="en-US" altLang="zh-CN" dirty="0" smtClean="0"/>
          </a:p>
          <a:p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协调内存和硬盘，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才能有最高的效率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瓶颈在于读取和保存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一次读，多次用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多次累计更新，一次写入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缓存：使用频繁的小数据常驻内存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异常处理（注意资源释放）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11824"/>
          </a:xfrm>
        </p:spPr>
        <p:txBody>
          <a:bodyPr/>
          <a:lstStyle/>
          <a:p>
            <a:r>
              <a:rPr lang="zh-CN" altLang="en-US" dirty="0" smtClean="0"/>
              <a:t>数据库连接及时释放</a:t>
            </a:r>
            <a:endParaRPr lang="en-US" altLang="zh-CN" dirty="0" smtClean="0"/>
          </a:p>
          <a:p>
            <a:r>
              <a:rPr lang="zh-CN" altLang="en-US" dirty="0" smtClean="0"/>
              <a:t>控制访问频率和单次数据量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如客户端同步，每次</a:t>
            </a:r>
            <a:r>
              <a:rPr lang="en-US" altLang="zh-CN" dirty="0" smtClean="0"/>
              <a:t>TOP200</a:t>
            </a:r>
          </a:p>
          <a:p>
            <a:r>
              <a:rPr lang="zh-CN" altLang="en-US" dirty="0" smtClean="0"/>
              <a:t>冗余字段提高查询效率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牺牲空间换时间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Houses.PKDistrict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Houses.PKBlock</a:t>
            </a:r>
            <a:endParaRPr lang="en-US" altLang="zh-CN" dirty="0" smtClean="0"/>
          </a:p>
          <a:p>
            <a:r>
              <a:rPr lang="zh-CN" altLang="en-US" dirty="0" smtClean="0"/>
              <a:t>减少连接次数</a:t>
            </a:r>
            <a:endParaRPr lang="en-US" altLang="zh-CN" dirty="0" smtClean="0"/>
          </a:p>
          <a:p>
            <a:r>
              <a:rPr lang="zh-CN" altLang="en-US" dirty="0" smtClean="0"/>
              <a:t>控制单次交互的数据量和复杂度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023608"/>
          </a:xfrm>
        </p:spPr>
        <p:txBody>
          <a:bodyPr/>
          <a:lstStyle/>
          <a:p>
            <a:r>
              <a:rPr lang="zh-CN" altLang="en-US" dirty="0" smtClean="0"/>
              <a:t>一个数据库操作优化的例子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118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GetCompanyData</a:t>
            </a:r>
            <a:r>
              <a:rPr lang="en-US" altLang="zh-CN" dirty="0" smtClean="0"/>
              <a:t>())</a:t>
            </a:r>
          </a:p>
          <a:p>
            <a:pPr>
              <a:buNone/>
            </a:pPr>
            <a:r>
              <a:rPr lang="en-US" altLang="zh-CN" dirty="0" smtClean="0"/>
              <a:t>{ 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GetCompanyUserData</a:t>
            </a:r>
            <a:r>
              <a:rPr lang="en-US" altLang="zh-CN" dirty="0" smtClean="0"/>
              <a:t>())</a:t>
            </a:r>
          </a:p>
          <a:p>
            <a:pPr>
              <a:buNone/>
            </a:pPr>
            <a:r>
              <a:rPr lang="en-US" altLang="zh-CN" dirty="0" smtClean="0"/>
              <a:t>     {  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GetVIPHouseData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….</a:t>
            </a:r>
          </a:p>
          <a:p>
            <a:pPr>
              <a:buNone/>
            </a:pPr>
            <a:r>
              <a:rPr lang="en-US" altLang="zh-CN" dirty="0" smtClean="0"/>
              <a:t>          ….</a:t>
            </a:r>
          </a:p>
          <a:p>
            <a:pPr>
              <a:buNone/>
            </a:pPr>
            <a:r>
              <a:rPr lang="en-US" altLang="zh-CN" dirty="0" smtClean="0"/>
              <a:t>          ….         </a:t>
            </a:r>
          </a:p>
          <a:p>
            <a:pPr>
              <a:buNone/>
            </a:pPr>
            <a:r>
              <a:rPr lang="en-US" altLang="zh-CN" dirty="0" smtClean="0"/>
              <a:t>     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/>
          <a:lstStyle/>
          <a:p>
            <a:r>
              <a:rPr lang="zh-CN" altLang="en-US" dirty="0" smtClean="0"/>
              <a:t>一个数据库操作优化的例子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Using(</a:t>
            </a:r>
            <a:r>
              <a:rPr lang="en-US" altLang="zh-CN" dirty="0" err="1" smtClean="0"/>
              <a:t>DataSet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GetComanyAndUserData</a:t>
            </a:r>
            <a:r>
              <a:rPr lang="en-US" altLang="zh-CN" dirty="0" smtClean="0"/>
              <a:t>())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ds.Tables</a:t>
            </a:r>
            <a:r>
              <a:rPr lang="en-US" altLang="zh-CN" dirty="0" smtClean="0"/>
              <a:t>[0].Rows)</a:t>
            </a:r>
          </a:p>
          <a:p>
            <a:pPr>
              <a:buNone/>
            </a:pPr>
            <a:r>
              <a:rPr lang="en-US" altLang="zh-CN" dirty="0" smtClean="0"/>
              <a:t>     {</a:t>
            </a:r>
          </a:p>
          <a:p>
            <a:pPr>
              <a:buNone/>
            </a:pPr>
            <a:r>
              <a:rPr lang="en-US" altLang="zh-CN" dirty="0" smtClean="0"/>
              <a:t>     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ds.Tables</a:t>
            </a:r>
            <a:r>
              <a:rPr lang="en-US" altLang="zh-CN" dirty="0" smtClean="0"/>
              <a:t>[1].Rows)</a:t>
            </a:r>
          </a:p>
          <a:p>
            <a:pPr>
              <a:buNone/>
            </a:pPr>
            <a:r>
              <a:rPr lang="en-US" altLang="zh-CN" dirty="0" smtClean="0"/>
              <a:t>     {       </a:t>
            </a:r>
          </a:p>
          <a:p>
            <a:pPr>
              <a:buNone/>
            </a:pPr>
            <a:r>
              <a:rPr lang="en-US" altLang="zh-CN" dirty="0" smtClean="0"/>
              <a:t>     }</a:t>
            </a:r>
          </a:p>
          <a:p>
            <a:pPr>
              <a:buNone/>
            </a:pPr>
            <a:r>
              <a:rPr lang="en-US" altLang="zh-CN" dirty="0" smtClean="0"/>
              <a:t>     ….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最不稳定最重的资源</a:t>
            </a:r>
            <a:endParaRPr lang="en-US" altLang="zh-CN" dirty="0" smtClean="0"/>
          </a:p>
          <a:p>
            <a:r>
              <a:rPr lang="zh-CN" altLang="en-US" dirty="0" smtClean="0"/>
              <a:t>不要假设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跟本地方法一样可靠</a:t>
            </a:r>
            <a:endParaRPr lang="en-US" altLang="zh-CN" dirty="0" smtClean="0"/>
          </a:p>
          <a:p>
            <a:r>
              <a:rPr lang="zh-CN" altLang="en-US" dirty="0" smtClean="0"/>
              <a:t>永远要考虑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的可能错误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Service</a:t>
            </a:r>
            <a:r>
              <a:rPr lang="zh-CN" altLang="en-US" dirty="0" smtClean="0"/>
              <a:t>不能访问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Service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Service</a:t>
            </a:r>
            <a:r>
              <a:rPr lang="zh-CN" altLang="en-US" dirty="0" smtClean="0"/>
              <a:t>慢（本地 网络和服务器都会导致）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交互格式不对（调错了？升级了？）</a:t>
            </a:r>
            <a:endParaRPr lang="en-US" altLang="zh-CN" dirty="0" smtClean="0"/>
          </a:p>
          <a:p>
            <a:r>
              <a:rPr lang="zh-CN" altLang="en-US" dirty="0" smtClean="0"/>
              <a:t>永远考虑怎么减少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的交互次数</a:t>
            </a:r>
            <a:endParaRPr lang="en-US" altLang="zh-CN" dirty="0" smtClean="0"/>
          </a:p>
          <a:p>
            <a:r>
              <a:rPr lang="zh-CN" altLang="en-US" dirty="0" smtClean="0"/>
              <a:t>协调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，合理规划频率和颗粒度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梵讯软件如何快速同步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万条数据，并不对服务器造成太大压力？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zh-CN" altLang="en-US" dirty="0" smtClean="0"/>
              <a:t>如何快速同步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万条数据？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数据量可能很大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客户端网络可能不稳定，随时断掉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服务器压力不能太大</a:t>
            </a:r>
            <a:endParaRPr lang="en-US" altLang="zh-CN" dirty="0" smtClean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颗粒度：每次获取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条数据（</a:t>
            </a:r>
            <a:r>
              <a:rPr lang="en-US" altLang="zh-CN" sz="2000" dirty="0" smtClean="0"/>
              <a:t>TOP 200,100K</a:t>
            </a:r>
            <a:r>
              <a:rPr lang="zh-CN" altLang="en-US" sz="2000" dirty="0" smtClean="0"/>
              <a:t>以下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保证数据量的前提下，不会给网络传输和服务器数据处理带来太大的压力</a:t>
            </a:r>
          </a:p>
          <a:p>
            <a:pPr lvl="1"/>
            <a:r>
              <a:rPr lang="zh-CN" altLang="en-US" sz="3000" dirty="0" smtClean="0">
                <a:solidFill>
                  <a:prstClr val="white"/>
                </a:solidFill>
              </a:rPr>
              <a:t>断点续传机制</a:t>
            </a:r>
            <a:endParaRPr lang="en-US" altLang="zh-CN" sz="3000" dirty="0" smtClean="0">
              <a:solidFill>
                <a:prstClr val="white"/>
              </a:solidFill>
            </a:endParaRPr>
          </a:p>
          <a:p>
            <a:pPr lvl="2"/>
            <a:r>
              <a:rPr lang="zh-CN" altLang="en-US" dirty="0" smtClean="0">
                <a:solidFill>
                  <a:prstClr val="white"/>
                </a:solidFill>
              </a:rPr>
              <a:t>记录成功执行的位置，便于下次同步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牺牲空间换时间（效率）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83196"/>
          </a:xfrm>
        </p:spPr>
        <p:txBody>
          <a:bodyPr/>
          <a:lstStyle/>
          <a:p>
            <a:r>
              <a:rPr lang="zh-CN" altLang="en-US" dirty="0" smtClean="0"/>
              <a:t>数据库表冗余常用搜索字段</a:t>
            </a:r>
            <a:endParaRPr lang="en-US" altLang="zh-CN" dirty="0" smtClean="0"/>
          </a:p>
          <a:p>
            <a:r>
              <a:rPr lang="zh-CN" altLang="en-US" dirty="0" smtClean="0"/>
              <a:t>统计性不经常变的数据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定期由一个计算实例去更新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其他只负责读取（读写分离）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低效率的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关键字查询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增加索引机制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查询转换成“＝”、“</a:t>
            </a:r>
            <a:r>
              <a:rPr lang="en-US" altLang="zh-CN" dirty="0" smtClean="0"/>
              <a:t>in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/>
          <a:lstStyle/>
          <a:p>
            <a:r>
              <a:rPr lang="zh-CN" altLang="en-US" dirty="0" smtClean="0"/>
              <a:t>实例：梵讯软件首页业绩统计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751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每次进入软件都要显示最新的业绩统计数据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业绩随时都有可能更新，但几分钟内有更新的概率不大，但是几分钟内可能有人同时访问</a:t>
            </a:r>
            <a:endParaRPr lang="en-US" altLang="zh-CN" dirty="0" smtClean="0"/>
          </a:p>
          <a:p>
            <a:r>
              <a:rPr lang="zh-CN" altLang="en-US" dirty="0" smtClean="0"/>
              <a:t>如何降低计算量的同时保证数据的及时性？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设计统计数据缓存表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每次访问统计数据，获取上次统计时间，超过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分钟未更新统计数据，调用统计存储过程更新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如果有更新，则直接获取统计数据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这样保证了数据按需生成，基本无浪费</a:t>
            </a:r>
            <a:endParaRPr lang="en-US" altLang="zh-CN" dirty="0" smtClean="0"/>
          </a:p>
          <a:p>
            <a:r>
              <a:rPr lang="zh-CN" altLang="en-US" dirty="0" smtClean="0"/>
              <a:t>另一个例子：后台业绩排行榜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考虑系统性能而不只是局部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831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手机梵讯发财圈头部数据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缓存，事件更新</a:t>
            </a:r>
            <a:endParaRPr lang="en-US" altLang="zh-CN" dirty="0" smtClean="0"/>
          </a:p>
          <a:p>
            <a:r>
              <a:rPr lang="zh-CN" altLang="en-US" dirty="0" smtClean="0"/>
              <a:t>要考虑局部效率</a:t>
            </a:r>
            <a:endParaRPr lang="en-US" altLang="zh-CN" dirty="0" smtClean="0"/>
          </a:p>
          <a:p>
            <a:r>
              <a:rPr lang="zh-CN" altLang="en-US" dirty="0" smtClean="0"/>
              <a:t>同时要考虑满足局部效率后的代价，是否过多消耗了别的模块的资源</a:t>
            </a:r>
            <a:endParaRPr lang="en-US" altLang="zh-CN" dirty="0" smtClean="0"/>
          </a:p>
          <a:p>
            <a:r>
              <a:rPr lang="zh-CN" altLang="en-US" dirty="0" smtClean="0"/>
              <a:t>比如过度调用</a:t>
            </a:r>
            <a:r>
              <a:rPr lang="en-US" altLang="zh-CN" dirty="0" smtClean="0"/>
              <a:t>Web Service </a:t>
            </a:r>
          </a:p>
          <a:p>
            <a:r>
              <a:rPr lang="zh-CN" altLang="en-US" dirty="0" smtClean="0"/>
              <a:t>考虑分布式计算，选择合适的计算节点，尽量让客户端参与更多的运算，而不是依赖云端；如：云采集，打印招贴等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714488"/>
            <a:ext cx="2514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/>
          <a:lstStyle/>
          <a:p>
            <a:r>
              <a:rPr lang="zh-CN" altLang="en-US" dirty="0" smtClean="0"/>
              <a:t>平衡频率和效率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处理的任务有大小</a:t>
            </a:r>
            <a:endParaRPr lang="en-US" altLang="zh-CN" dirty="0" smtClean="0"/>
          </a:p>
          <a:p>
            <a:r>
              <a:rPr lang="zh-CN" altLang="en-US" dirty="0" smtClean="0"/>
              <a:t>大任务意味着大的计算量（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），大的数据量（内存、网络带宽、硬盘灯）</a:t>
            </a:r>
            <a:endParaRPr lang="en-US" altLang="zh-CN" dirty="0" smtClean="0"/>
          </a:p>
          <a:p>
            <a:r>
              <a:rPr lang="zh-CN" altLang="en-US" dirty="0" smtClean="0"/>
              <a:t>耗时耗资源的任务需要适当分解到一定的颗粒度去解决</a:t>
            </a:r>
            <a:endParaRPr lang="en-US" altLang="zh-CN" dirty="0" smtClean="0"/>
          </a:p>
          <a:p>
            <a:r>
              <a:rPr lang="zh-CN" altLang="en-US" dirty="0" smtClean="0"/>
              <a:t>寻求：开销最小，速度最快，稳定性强壮型更好</a:t>
            </a:r>
            <a:endParaRPr lang="en-US" altLang="zh-CN" dirty="0" smtClean="0"/>
          </a:p>
          <a:p>
            <a:r>
              <a:rPr lang="zh-CN" altLang="en-US" dirty="0" smtClean="0"/>
              <a:t>比如：移动端调用的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，单次交互的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数据量如果</a:t>
            </a:r>
            <a:r>
              <a:rPr lang="en-US" altLang="zh-CN" dirty="0" smtClean="0"/>
              <a:t>&gt;1M</a:t>
            </a:r>
            <a:r>
              <a:rPr lang="zh-CN" altLang="en-US" dirty="0" smtClean="0"/>
              <a:t>以上，基本算不合理；如果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秒调用了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次以上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，也是不合理的；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885" y="1184193"/>
            <a:ext cx="6283826" cy="43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86182" y="14285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2"/>
                </a:solidFill>
              </a:rPr>
              <a:t>瓶颈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注意读写频率及处理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如果读写频率在</a:t>
            </a:r>
            <a:r>
              <a:rPr lang="en-US" altLang="zh-CN" dirty="0" smtClean="0"/>
              <a:t>100:1</a:t>
            </a:r>
            <a:r>
              <a:rPr lang="zh-CN" altLang="en-US" dirty="0" smtClean="0"/>
              <a:t>以上，基本需要读写分离单独处理（比如统计索引类数据）</a:t>
            </a:r>
            <a:endParaRPr lang="en-US" altLang="zh-CN" dirty="0" smtClean="0"/>
          </a:p>
          <a:p>
            <a:r>
              <a:rPr lang="zh-CN" altLang="en-US" dirty="0" smtClean="0"/>
              <a:t>梵讯个人房源采集，采集、统计、索引</a:t>
            </a:r>
            <a:endParaRPr lang="en-US" altLang="zh-CN" dirty="0" smtClean="0"/>
          </a:p>
          <a:p>
            <a:r>
              <a:rPr lang="zh-CN" altLang="en-US" dirty="0" smtClean="0"/>
              <a:t>统计类如梵讯软件首页，梵讯业绩排行</a:t>
            </a:r>
            <a:endParaRPr lang="en-US" altLang="zh-CN" dirty="0" smtClean="0"/>
          </a:p>
          <a:p>
            <a:r>
              <a:rPr lang="zh-CN" altLang="en-US" dirty="0" smtClean="0"/>
              <a:t>数据库压力过大，正考虑分离：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写为主：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读为主：微站数据库，房屋网数据库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业务逻辑分离：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数据库和个人房源数据库独立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不必要的资源浪费（懒加载）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68882"/>
          </a:xfrm>
        </p:spPr>
        <p:txBody>
          <a:bodyPr/>
          <a:lstStyle/>
          <a:p>
            <a:r>
              <a:rPr lang="zh-CN" altLang="en-US" dirty="0" smtClean="0"/>
              <a:t>根据客户端和用户交互状态调整计算频率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手机梵讯各种用户状态获取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云采集休眠机制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自动更新失败重新尝试获取机制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梵讯软件同步休眠机制</a:t>
            </a:r>
            <a:endParaRPr lang="en-US" altLang="zh-CN" dirty="0" smtClean="0"/>
          </a:p>
          <a:p>
            <a:r>
              <a:rPr lang="zh-CN" altLang="en-US" dirty="0" smtClean="0"/>
              <a:t>当前没有用上的数据，等用上了再加载，如不可见数据，等滑动为可见后再加载需要通过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调用的数据，比如头像</a:t>
            </a:r>
            <a:endParaRPr lang="en-US" altLang="zh-CN" dirty="0" smtClean="0"/>
          </a:p>
          <a:p>
            <a:r>
              <a:rPr lang="zh-CN" altLang="en-US" dirty="0" smtClean="0"/>
              <a:t>常用的不经常更新的数据，采用缓存机制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数据库开销一次连接与多次连接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在复杂度允许的情况下，一次连接数据库能处理的，不要两次；数据库连接开销是比较贵的；</a:t>
            </a:r>
            <a:endParaRPr lang="en-US" altLang="zh-CN" dirty="0" smtClean="0"/>
          </a:p>
          <a:p>
            <a:r>
              <a:rPr lang="zh-CN" altLang="en-US" dirty="0" smtClean="0"/>
              <a:t>尽可能减少数据库访问的次数和频率；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那些人为制造的瓶颈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</a:p>
          <a:p>
            <a:pPr lvl="1"/>
            <a:r>
              <a:rPr lang="zh-CN" altLang="en-US" dirty="0" smtClean="0"/>
              <a:t>云采集</a:t>
            </a:r>
            <a:endParaRPr lang="en-US" altLang="zh-CN" dirty="0" smtClean="0"/>
          </a:p>
          <a:p>
            <a:r>
              <a:rPr lang="zh-CN" altLang="en-US" dirty="0" smtClean="0"/>
              <a:t>流量限制</a:t>
            </a:r>
            <a:endParaRPr lang="en-US" altLang="zh-CN" dirty="0" smtClean="0"/>
          </a:p>
          <a:p>
            <a:r>
              <a:rPr lang="zh-CN" altLang="en-US" dirty="0" smtClean="0"/>
              <a:t>验证码，</a:t>
            </a:r>
            <a:r>
              <a:rPr lang="en-US" altLang="zh-CN" dirty="0" smtClean="0"/>
              <a:t>58</a:t>
            </a:r>
            <a:r>
              <a:rPr lang="zh-CN" altLang="en-US" dirty="0" smtClean="0"/>
              <a:t>电话等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1571604" cy="3929090"/>
          </a:xfrm>
        </p:spPr>
        <p:txBody>
          <a:bodyPr>
            <a:noAutofit/>
          </a:bodyPr>
          <a:lstStyle/>
          <a:p>
            <a:r>
              <a:rPr lang="zh-CN" altLang="en-US" sz="5400" b="1" dirty="0" smtClean="0"/>
              <a:t>云采集架构</a:t>
            </a:r>
            <a:endParaRPr lang="zh-CN" altLang="en-US" sz="5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827" y="71414"/>
            <a:ext cx="5200336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54766"/>
          </a:xfrm>
        </p:spPr>
        <p:txBody>
          <a:bodyPr/>
          <a:lstStyle/>
          <a:p>
            <a:pPr>
              <a:buNone/>
            </a:pPr>
            <a:r>
              <a:rPr lang="en-US" altLang="zh-CN" sz="8000" b="1" dirty="0" smtClean="0">
                <a:solidFill>
                  <a:schemeClr val="accent2"/>
                </a:solidFill>
              </a:rPr>
              <a:t>Continue……</a:t>
            </a:r>
          </a:p>
          <a:p>
            <a:pPr>
              <a:buNone/>
            </a:pPr>
            <a:r>
              <a:rPr lang="en-US" altLang="zh-CN" sz="5400" dirty="0" smtClean="0"/>
              <a:t>4</a:t>
            </a:r>
            <a:r>
              <a:rPr lang="zh-CN" altLang="en-US" sz="5400" dirty="0" smtClean="0"/>
              <a:t>月份</a:t>
            </a:r>
            <a:r>
              <a:rPr lang="en-US" altLang="zh-CN" sz="5400" dirty="0" smtClean="0">
                <a:solidFill>
                  <a:schemeClr val="accent2"/>
                </a:solidFill>
              </a:rPr>
              <a:t>Nick</a:t>
            </a:r>
            <a:r>
              <a:rPr lang="zh-CN" altLang="en-US" sz="5400" dirty="0" smtClean="0"/>
              <a:t>做技术分享</a:t>
            </a:r>
            <a:r>
              <a:rPr lang="en-US" altLang="zh-CN" sz="5400" dirty="0" smtClean="0"/>
              <a:t>…</a:t>
            </a:r>
          </a:p>
          <a:p>
            <a:pPr>
              <a:buNone/>
            </a:pPr>
            <a:r>
              <a:rPr lang="en-US" altLang="zh-CN" sz="5400" dirty="0" smtClean="0"/>
              <a:t>5</a:t>
            </a:r>
            <a:r>
              <a:rPr lang="zh-CN" altLang="en-US" sz="5400" dirty="0" smtClean="0"/>
              <a:t>月份</a:t>
            </a:r>
            <a:r>
              <a:rPr lang="en-US" altLang="zh-CN" sz="5400" dirty="0" smtClean="0">
                <a:solidFill>
                  <a:schemeClr val="accent2"/>
                </a:solidFill>
              </a:rPr>
              <a:t>Frank</a:t>
            </a:r>
            <a:r>
              <a:rPr lang="zh-CN" altLang="en-US" sz="5400" dirty="0" smtClean="0"/>
              <a:t>做</a:t>
            </a:r>
            <a:r>
              <a:rPr lang="zh-CN" altLang="en-US" sz="5400" dirty="0" smtClean="0"/>
              <a:t>技术分享</a:t>
            </a:r>
            <a:r>
              <a:rPr lang="en-US" altLang="zh-CN" sz="5400" dirty="0" smtClean="0"/>
              <a:t>…</a:t>
            </a:r>
            <a:endParaRPr lang="zh-CN" altLang="en-US" sz="5400" dirty="0" smtClean="0"/>
          </a:p>
          <a:p>
            <a:pPr>
              <a:buNone/>
            </a:pPr>
            <a:r>
              <a:rPr lang="en-US" altLang="zh-CN" sz="5400" dirty="0" smtClean="0"/>
              <a:t>6</a:t>
            </a:r>
            <a:r>
              <a:rPr lang="zh-CN" altLang="en-US" sz="5400" dirty="0" smtClean="0"/>
              <a:t>月份</a:t>
            </a:r>
            <a:r>
              <a:rPr lang="zh-CN" altLang="en-US" sz="5400" dirty="0" smtClean="0">
                <a:solidFill>
                  <a:schemeClr val="accent2"/>
                </a:solidFill>
              </a:rPr>
              <a:t>李伟</a:t>
            </a:r>
            <a:r>
              <a:rPr lang="zh-CN" altLang="en-US" sz="5400" dirty="0" smtClean="0"/>
              <a:t>做</a:t>
            </a:r>
            <a:r>
              <a:rPr lang="zh-CN" altLang="en-US" sz="5400" dirty="0" smtClean="0"/>
              <a:t>技术分享</a:t>
            </a:r>
            <a:r>
              <a:rPr lang="en-US" altLang="zh-CN" sz="5400" dirty="0" smtClean="0"/>
              <a:t>…</a:t>
            </a:r>
          </a:p>
          <a:p>
            <a:pPr>
              <a:buNone/>
            </a:pPr>
            <a:r>
              <a:rPr lang="zh-CN" altLang="en-US" sz="8000" b="1" dirty="0" smtClean="0">
                <a:solidFill>
                  <a:schemeClr val="accent2"/>
                </a:solidFill>
              </a:rPr>
              <a:t>欢迎报名分享</a:t>
            </a:r>
            <a:endParaRPr lang="zh-CN" altLang="en-US" sz="8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865"/>
            <a:ext cx="4286280" cy="604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43636" y="24288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2"/>
                </a:solidFill>
              </a:rPr>
              <a:t>瓶颈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319088"/>
            <a:ext cx="706755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计算机区别于传统的优势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计算速度快</a:t>
            </a:r>
            <a:endParaRPr lang="en-US" altLang="zh-CN" dirty="0" smtClean="0"/>
          </a:p>
          <a:p>
            <a:r>
              <a:rPr lang="zh-CN" altLang="en-US" dirty="0" smtClean="0"/>
              <a:t>存储容量大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401080" cy="4740320"/>
          </a:xfrm>
        </p:spPr>
        <p:txBody>
          <a:bodyPr/>
          <a:lstStyle/>
          <a:p>
            <a:r>
              <a:rPr lang="zh-CN" altLang="en-US" dirty="0" smtClean="0"/>
              <a:t>最核心最重要的资源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杜绝死锁（低级错误）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避免长时间独占（多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，程序调度规划）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避免浪费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优秀的算法，减少计算量，</a:t>
            </a:r>
            <a:r>
              <a:rPr lang="en-US" dirty="0" smtClean="0"/>
              <a:t>O(n)</a:t>
            </a:r>
            <a:r>
              <a:rPr lang="zh-CN" altLang="en-US" dirty="0" smtClean="0"/>
              <a:t>，</a:t>
            </a:r>
            <a:r>
              <a:rPr lang="en-US" dirty="0" smtClean="0"/>
              <a:t> O(</a:t>
            </a:r>
            <a:r>
              <a:rPr lang="en-US" dirty="0" err="1" smtClean="0"/>
              <a:t>n^</a:t>
            </a:r>
            <a:r>
              <a:rPr lang="en-US" altLang="zh-CN" dirty="0" err="1" smtClean="0"/>
              <a:t>m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例子：找出一组数列中最大的连续子序列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-1,2,9,5,-5,10,1,2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一个可能会导致死锁的例子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While(true)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if(a==x)</a:t>
            </a:r>
          </a:p>
          <a:p>
            <a:pPr>
              <a:buNone/>
            </a:pPr>
            <a:r>
              <a:rPr lang="en-US" altLang="zh-CN" dirty="0" smtClean="0"/>
              <a:t>     {</a:t>
            </a:r>
          </a:p>
          <a:p>
            <a:pPr>
              <a:buNone/>
            </a:pPr>
            <a:r>
              <a:rPr lang="en-US" altLang="zh-CN" dirty="0" smtClean="0"/>
              <a:t>        do something ;</a:t>
            </a:r>
          </a:p>
          <a:p>
            <a:pPr>
              <a:buNone/>
            </a:pPr>
            <a:r>
              <a:rPr lang="en-US" altLang="zh-CN" dirty="0" smtClean="0"/>
              <a:t>     }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sleep(1000);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11758"/>
          </a:xfrm>
        </p:spPr>
        <p:txBody>
          <a:bodyPr/>
          <a:lstStyle/>
          <a:p>
            <a:r>
              <a:rPr lang="zh-CN" altLang="en-US" dirty="0" smtClean="0"/>
              <a:t>稀缺资源，读取速度快</a:t>
            </a:r>
            <a:endParaRPr lang="en-US" altLang="zh-CN" dirty="0" smtClean="0"/>
          </a:p>
          <a:p>
            <a:r>
              <a:rPr lang="zh-CN" altLang="en-US" dirty="0" smtClean="0"/>
              <a:t>内存泄露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确保资源及时释放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确保如果发生异常情况下，也能及时释放</a:t>
            </a:r>
            <a:endParaRPr lang="en-US" altLang="zh-CN" dirty="0" smtClean="0"/>
          </a:p>
          <a:p>
            <a:r>
              <a:rPr lang="zh-CN" altLang="en-US" dirty="0" smtClean="0"/>
              <a:t>牺牲空间换时间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梵讯的一个例子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楼盘字典在使用软件的过程中频率较高</a:t>
            </a:r>
            <a:endParaRPr lang="en-US" altLang="zh-CN" dirty="0" smtClean="0"/>
          </a:p>
          <a:p>
            <a:r>
              <a:rPr lang="zh-CN" altLang="en-US" dirty="0" smtClean="0"/>
              <a:t>每次从数据库获取效率较低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登陆成功后，缓存所有楼盘字典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用到的时候，直接从内存获取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需要解决好缓存更新的问题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事件更新，增量更新，重新加载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1943</TotalTime>
  <Words>1140</Words>
  <PresentationFormat>全屏显示(4:3)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活力</vt:lpstr>
      <vt:lpstr>关于软件开发性能的那些事儿</vt:lpstr>
      <vt:lpstr>幻灯片 2</vt:lpstr>
      <vt:lpstr>幻灯片 3</vt:lpstr>
      <vt:lpstr>幻灯片 4</vt:lpstr>
      <vt:lpstr>计算机区别于传统的优势</vt:lpstr>
      <vt:lpstr>CPU</vt:lpstr>
      <vt:lpstr>一个可能会导致死锁的例子</vt:lpstr>
      <vt:lpstr>内存</vt:lpstr>
      <vt:lpstr>梵讯的一个例子</vt:lpstr>
      <vt:lpstr>硬盘</vt:lpstr>
      <vt:lpstr>数据库</vt:lpstr>
      <vt:lpstr>一个数据库操作优化的例子</vt:lpstr>
      <vt:lpstr>一个数据库操作优化的例子</vt:lpstr>
      <vt:lpstr>Web Service</vt:lpstr>
      <vt:lpstr>如何快速同步10万条数据？</vt:lpstr>
      <vt:lpstr>牺牲空间换时间（效率）</vt:lpstr>
      <vt:lpstr>实例：梵讯软件首页业绩统计</vt:lpstr>
      <vt:lpstr>考虑系统性能而不只是局部</vt:lpstr>
      <vt:lpstr>平衡频率和效率</vt:lpstr>
      <vt:lpstr>注意读写频率及处理</vt:lpstr>
      <vt:lpstr>不必要的资源浪费（懒加载）</vt:lpstr>
      <vt:lpstr>数据库开销一次连接与多次连接</vt:lpstr>
      <vt:lpstr>那些人为制造的瓶颈</vt:lpstr>
      <vt:lpstr>云采集架构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qingping</cp:lastModifiedBy>
  <cp:revision>137</cp:revision>
  <dcterms:modified xsi:type="dcterms:W3CDTF">2016-03-25T07:25:09Z</dcterms:modified>
</cp:coreProperties>
</file>