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32"/>
  </p:notesMasterIdLst>
  <p:sldIdLst>
    <p:sldId id="256" r:id="rId3"/>
    <p:sldId id="286" r:id="rId4"/>
    <p:sldId id="287" r:id="rId5"/>
    <p:sldId id="296" r:id="rId6"/>
    <p:sldId id="292" r:id="rId7"/>
    <p:sldId id="295" r:id="rId8"/>
    <p:sldId id="288" r:id="rId9"/>
    <p:sldId id="257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7" r:id="rId25"/>
    <p:sldId id="280" r:id="rId26"/>
    <p:sldId id="275" r:id="rId27"/>
    <p:sldId id="276" r:id="rId28"/>
    <p:sldId id="278" r:id="rId29"/>
    <p:sldId id="279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5B35CD-6421-4AEE-92B9-8466DF5DACA3}">
          <p14:sldIdLst>
            <p14:sldId id="256"/>
            <p14:sldId id="286"/>
            <p14:sldId id="287"/>
            <p14:sldId id="296"/>
            <p14:sldId id="292"/>
            <p14:sldId id="295"/>
            <p14:sldId id="288"/>
            <p14:sldId id="257"/>
            <p14:sldId id="258"/>
          </p14:sldIdLst>
        </p14:section>
        <p14:section name="无标题节" id="{48EBB45C-4E49-4AE8-A8A7-3BF552AADFB3}">
          <p14:sldIdLst>
            <p14:sldId id="259"/>
            <p14:sldId id="260"/>
          </p14:sldIdLst>
        </p14:section>
        <p14:section name="T-SQL 函数" id="{7DBD01F2-789E-43C6-9D83-22A3209C76DD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7"/>
          </p14:sldIdLst>
        </p14:section>
        <p14:section name="SQL 语句" id="{3C8A6BEF-8B3C-4B26-B8F9-DD0340E21B4A}">
          <p14:sldIdLst>
            <p14:sldId id="280"/>
            <p14:sldId id="275"/>
            <p14:sldId id="276"/>
            <p14:sldId id="278"/>
            <p14:sldId id="279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7307" autoAdjust="0"/>
  </p:normalViewPr>
  <p:slideViewPr>
    <p:cSldViewPr snapToGrid="0">
      <p:cViewPr varScale="1">
        <p:scale>
          <a:sx n="106" d="100"/>
          <a:sy n="10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3CF7-E47D-483C-AF17-3394ACC90A9D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B5FC8-13AC-439A-AB99-78F752A6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队名，口号，队长，介绍，奖惩，电子书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4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队名，口号，队长，介绍，奖惩，电子书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有哪些人大学里上过数据库的课程？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有哪些人做过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的大作业？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有哪些人在生产环境中使用过</a:t>
            </a:r>
            <a:r>
              <a:rPr lang="en-US" altLang="zh-CN" dirty="0" smtClean="0"/>
              <a:t>SQL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有哪些人参与过我们公司的数据库设计、表结构的变更以及存储过程的相关编写？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谁记得什么是第一范式，第二范式，第三范式？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B5FC8-13AC-439A-AB99-78F752A6EE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5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63193" y="1895874"/>
            <a:ext cx="11265614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497" tIns="38249" rIns="76497" bIns="38249" rtlCol="0" anchor="ctr"/>
          <a:lstStyle/>
          <a:p>
            <a:pPr algn="ctr" defTabSz="679961"/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548" y="2548124"/>
            <a:ext cx="8878905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375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3749" dirty="0" smtClean="0"/>
              <a:t>Main title can extend over one or two lines</a:t>
            </a:r>
            <a:endParaRPr lang="en-US" sz="374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656548" y="3985313"/>
            <a:ext cx="8878905" cy="38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08555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17641"/>
            <a:ext cx="10972859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09970" indent="-42072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375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104936" indent="-382473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99900" indent="-344226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379861" indent="-305978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025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59821" indent="-267731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41" y="275035"/>
            <a:ext cx="1097291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0"/>
            <a:ext cx="12190809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77" y="6491825"/>
            <a:ext cx="1329497" cy="3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1" y="1417641"/>
            <a:ext cx="538691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09970" indent="-42072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37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104936" indent="-382473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99900" indent="-344226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379861" indent="-305978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02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59821" indent="-267731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6195484" y="1417640"/>
            <a:ext cx="538691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09970" indent="-42072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37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104936" indent="-382473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99900" indent="-344226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379861" indent="-305978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02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59821" indent="-267731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0"/>
            <a:ext cx="12190809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77" y="6491825"/>
            <a:ext cx="1329497" cy="3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2192000" cy="618492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10499" b="1" i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34145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95425" y="1417639"/>
            <a:ext cx="5386976" cy="2160740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195425" y="3578380"/>
            <a:ext cx="5386976" cy="1732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09601" y="1417641"/>
            <a:ext cx="538691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09970" indent="-42072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37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104936" indent="-382473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699900" indent="-344226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379861" indent="-305978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02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59821" indent="-267731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195425" y="3852666"/>
            <a:ext cx="5386976" cy="2160740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95425" y="6013406"/>
            <a:ext cx="5386976" cy="1732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0"/>
            <a:ext cx="12190809" cy="38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77" y="6491825"/>
            <a:ext cx="1329497" cy="3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79961" rtl="0" eaLnBrk="1" latinLnBrk="0" hangingPunct="1">
        <a:spcBef>
          <a:spcPct val="0"/>
        </a:spcBef>
        <a:buNone/>
        <a:defRPr sz="3749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573709" indent="-573709" algn="l" defTabSz="679961" rtl="0" eaLnBrk="1" latinLnBrk="0" hangingPunct="1">
        <a:spcBef>
          <a:spcPts val="0"/>
        </a:spcBef>
        <a:buFont typeface="Wingdings" charset="2"/>
        <a:buChar char="§"/>
        <a:defRPr sz="3749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104936" indent="-424975" algn="l" defTabSz="679961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1699900" indent="-339980" algn="l" defTabSz="679961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2379861" indent="-339980" algn="l" defTabSz="679961" rtl="0" eaLnBrk="1" latinLnBrk="0" hangingPunct="1">
        <a:spcBef>
          <a:spcPct val="20000"/>
        </a:spcBef>
        <a:buFont typeface="Wingdings" charset="2"/>
        <a:buChar char="§"/>
        <a:defRPr sz="225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3059821" indent="-339980" algn="l" defTabSz="679961" rtl="0" eaLnBrk="1" latinLnBrk="0" hangingPunct="1">
        <a:spcBef>
          <a:spcPct val="20000"/>
        </a:spcBef>
        <a:buFont typeface="Wingdings" charset="2"/>
        <a:buChar char="§"/>
        <a:defRPr sz="2025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3739781" indent="-339980" algn="l" defTabSz="67996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9742" indent="-339980" algn="l" defTabSz="67996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9702" indent="-339980" algn="l" defTabSz="67996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9662" indent="-339980" algn="l" defTabSz="679961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961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9920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9880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9842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9801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761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9721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682" algn="l" defTabSz="679961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5%B0%E6%8D%AE%E7%BB%93%E6%9E%8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基础知识之一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Nick@</a:t>
            </a:r>
            <a:r>
              <a:rPr lang="zh-CN" altLang="en-US" dirty="0" smtClean="0"/>
              <a:t>梵讯网络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1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事务特性 （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Atomicity </a:t>
            </a:r>
            <a:r>
              <a:rPr lang="zh-CN" altLang="en-US" dirty="0"/>
              <a:t>原子</a:t>
            </a:r>
            <a:r>
              <a:rPr lang="zh-CN" altLang="en-US" dirty="0" smtClean="0"/>
              <a:t>性</a:t>
            </a:r>
            <a:endParaRPr lang="en-US" altLang="zh-CN" dirty="0"/>
          </a:p>
          <a:p>
            <a:pPr lvl="1"/>
            <a:r>
              <a:rPr lang="zh-CN" altLang="en-US" dirty="0"/>
              <a:t>订单处理</a:t>
            </a:r>
            <a:endParaRPr lang="en-US" altLang="zh-CN" dirty="0"/>
          </a:p>
          <a:p>
            <a:r>
              <a:rPr lang="en-US" altLang="zh-CN" b="1" dirty="0"/>
              <a:t>Consistency </a:t>
            </a:r>
            <a:r>
              <a:rPr lang="zh-CN" altLang="en-US" b="1" dirty="0" smtClean="0"/>
              <a:t>一致性</a:t>
            </a:r>
            <a:endParaRPr lang="en-US" altLang="zh-CN" b="1" dirty="0"/>
          </a:p>
          <a:p>
            <a:pPr lvl="1"/>
            <a:r>
              <a:rPr lang="zh-CN" altLang="en-US" b="1" dirty="0"/>
              <a:t>总价单价</a:t>
            </a:r>
            <a:endParaRPr lang="en-US" altLang="zh-CN" b="1" dirty="0"/>
          </a:p>
          <a:p>
            <a:r>
              <a:rPr lang="en-US" altLang="zh-CN" b="1" dirty="0"/>
              <a:t>Isolation </a:t>
            </a:r>
            <a:r>
              <a:rPr lang="zh-CN" altLang="en-US" b="1" dirty="0"/>
              <a:t>独立性</a:t>
            </a:r>
            <a:endParaRPr lang="en-US" altLang="zh-CN" b="1" dirty="0"/>
          </a:p>
          <a:p>
            <a:pPr lvl="1"/>
            <a:r>
              <a:rPr lang="zh-CN" altLang="en-US" b="1" dirty="0"/>
              <a:t>订单正在处理</a:t>
            </a:r>
            <a:endParaRPr lang="en-US" altLang="zh-CN" b="1" dirty="0"/>
          </a:p>
          <a:p>
            <a:r>
              <a:rPr lang="en-US" altLang="zh-CN" b="1" dirty="0"/>
              <a:t>Durability </a:t>
            </a:r>
            <a:r>
              <a:rPr lang="zh-CN" altLang="en-US" b="1" dirty="0"/>
              <a:t>持久性</a:t>
            </a:r>
            <a:endParaRPr lang="en-US" altLang="zh-CN" b="1" dirty="0"/>
          </a:p>
          <a:p>
            <a:pPr lvl="1"/>
            <a:r>
              <a:rPr lang="zh-CN" altLang="en-US" b="1" dirty="0"/>
              <a:t>断电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75" y="365125"/>
            <a:ext cx="956529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数据库常用对象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1213" y="1337310"/>
            <a:ext cx="10599173" cy="53149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系统数据库和用户数据库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</a:t>
            </a:r>
            <a:r>
              <a:rPr lang="en-US" altLang="zh-CN" dirty="0"/>
              <a:t> </a:t>
            </a:r>
            <a:r>
              <a:rPr lang="zh-CN" altLang="en-US" dirty="0" smtClean="0"/>
              <a:t>（属性）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数据类型：</a:t>
            </a:r>
            <a:r>
              <a:rPr lang="en-US" altLang="zh-CN" dirty="0" err="1" smtClean="0"/>
              <a:t>DateTime,Date,Int,SmallInt,BigInt,TinyInt</a:t>
            </a:r>
            <a:r>
              <a:rPr lang="en-US" altLang="zh-CN" dirty="0" smtClean="0"/>
              <a:t>, Bit, Char, 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Nchar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Nvarchar</a:t>
            </a:r>
            <a:r>
              <a:rPr lang="en-US" altLang="zh-CN" dirty="0" smtClean="0"/>
              <a:t>, </a:t>
            </a:r>
          </a:p>
          <a:p>
            <a:pPr lvl="2"/>
            <a:r>
              <a:rPr lang="en-US" altLang="zh-CN" sz="3300" dirty="0" smtClean="0"/>
              <a:t>Text</a:t>
            </a:r>
            <a:r>
              <a:rPr lang="zh-CN" altLang="en-US" sz="3300" dirty="0"/>
              <a:t>，</a:t>
            </a:r>
            <a:r>
              <a:rPr lang="en-US" altLang="zh-CN" sz="3300" dirty="0" err="1" smtClean="0"/>
              <a:t>nText</a:t>
            </a:r>
            <a:r>
              <a:rPr lang="zh-CN" altLang="en-US" sz="3300" dirty="0" smtClean="0"/>
              <a:t>，</a:t>
            </a:r>
            <a:r>
              <a:rPr lang="en-US" altLang="zh-CN" sz="3300" dirty="0" smtClean="0"/>
              <a:t>Image,</a:t>
            </a:r>
          </a:p>
          <a:p>
            <a:pPr lvl="2"/>
            <a:r>
              <a:rPr lang="en-US" altLang="zh-CN" sz="3300" dirty="0" err="1" smtClean="0"/>
              <a:t>Varchar</a:t>
            </a:r>
            <a:r>
              <a:rPr lang="en-US" altLang="zh-CN" sz="3300" dirty="0" smtClean="0"/>
              <a:t>(max), </a:t>
            </a:r>
            <a:r>
              <a:rPr lang="en-US" altLang="zh-CN" sz="3300" dirty="0" err="1" smtClean="0"/>
              <a:t>nvarchar</a:t>
            </a:r>
            <a:r>
              <a:rPr lang="en-US" altLang="zh-CN" sz="3300" dirty="0" smtClean="0"/>
              <a:t>(max)</a:t>
            </a:r>
          </a:p>
          <a:p>
            <a:pPr lvl="2"/>
            <a:r>
              <a:rPr lang="en-US" altLang="zh-CN" sz="3300" dirty="0" smtClean="0"/>
              <a:t>UNIQUEIDENTIFIER, IDENTITY</a:t>
            </a:r>
          </a:p>
          <a:p>
            <a:pPr lvl="1"/>
            <a:r>
              <a:rPr lang="zh-CN" altLang="en-US" dirty="0" smtClean="0"/>
              <a:t>行</a:t>
            </a:r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zh-CN" altLang="en-US" dirty="0" smtClean="0"/>
              <a:t>实例）</a:t>
            </a:r>
            <a:endParaRPr lang="en-US" altLang="zh-CN" dirty="0" smtClean="0"/>
          </a:p>
          <a:p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键、外</a:t>
            </a:r>
            <a:r>
              <a:rPr lang="zh-CN" altLang="en-US" dirty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聚集索引</a:t>
            </a:r>
            <a:r>
              <a:rPr lang="zh-CN" altLang="en-US" dirty="0"/>
              <a:t>和</a:t>
            </a:r>
            <a:r>
              <a:rPr lang="zh-CN" altLang="en-US" dirty="0" smtClean="0"/>
              <a:t>非聚集索引</a:t>
            </a:r>
            <a:endParaRPr lang="en-US" altLang="zh-CN" dirty="0" smtClean="0"/>
          </a:p>
          <a:p>
            <a:pPr lvl="1"/>
            <a:r>
              <a:rPr lang="zh-CN" altLang="en-US" dirty="0"/>
              <a:t>复合</a:t>
            </a:r>
            <a:r>
              <a:rPr lang="zh-CN" altLang="en-US" dirty="0" smtClean="0"/>
              <a:t>索引和单列索引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唯一性索引</a:t>
            </a:r>
            <a:endParaRPr lang="en-US" altLang="zh-CN" dirty="0" smtClean="0"/>
          </a:p>
          <a:p>
            <a:r>
              <a:rPr lang="zh-CN" altLang="en-US" dirty="0" smtClean="0"/>
              <a:t>约束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NULL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Default</a:t>
            </a:r>
          </a:p>
          <a:p>
            <a:r>
              <a:rPr lang="zh-CN" altLang="en-US" dirty="0" smtClean="0"/>
              <a:t>存储过程、函数、触发器，视图等等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SQL?</a:t>
            </a:r>
          </a:p>
          <a:p>
            <a:pPr lvl="1"/>
            <a:r>
              <a:rPr lang="en-US" altLang="zh-CN" dirty="0" smtClean="0"/>
              <a:t>Structured Query Language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CRUD	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is ACID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	</a:t>
            </a:r>
          </a:p>
          <a:p>
            <a:pPr lvl="1"/>
            <a:r>
              <a:rPr lang="en-US" altLang="zh-CN" dirty="0" smtClean="0"/>
              <a:t>Retrieve</a:t>
            </a:r>
          </a:p>
          <a:p>
            <a:pPr lvl="1"/>
            <a:r>
              <a:rPr lang="en-US" altLang="zh-CN" dirty="0" smtClean="0"/>
              <a:t>Update</a:t>
            </a:r>
          </a:p>
          <a:p>
            <a:pPr lvl="1"/>
            <a:r>
              <a:rPr lang="en-US" altLang="zh-CN" dirty="0"/>
              <a:t>Delete</a:t>
            </a:r>
            <a:endParaRPr lang="zh-CN" altLang="en-US" dirty="0"/>
          </a:p>
        </p:txBody>
      </p:sp>
      <p:pic>
        <p:nvPicPr>
          <p:cNvPr id="4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53" y="1690688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03" y="2981961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en-US" altLang="zh-CN" dirty="0" smtClean="0"/>
          </a:p>
          <a:p>
            <a:r>
              <a:rPr lang="zh-CN" altLang="en-US" dirty="0" smtClean="0"/>
              <a:t>日期函数</a:t>
            </a:r>
            <a:endParaRPr lang="en-US" altLang="zh-CN" dirty="0" smtClean="0"/>
          </a:p>
          <a:p>
            <a:r>
              <a:rPr lang="zh-CN" altLang="en-US" dirty="0" smtClean="0"/>
              <a:t>数学函数</a:t>
            </a:r>
            <a:endParaRPr lang="en-US" altLang="zh-CN" dirty="0" smtClean="0"/>
          </a:p>
          <a:p>
            <a:r>
              <a:rPr lang="zh-CN" altLang="en-US" dirty="0" smtClean="0"/>
              <a:t>类型转换函数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ASCII()</a:t>
            </a:r>
          </a:p>
          <a:p>
            <a:pPr lvl="2"/>
            <a:r>
              <a:rPr lang="en-US" altLang="zh-CN" dirty="0" smtClean="0"/>
              <a:t>‘a’, ’ab’,  ’1’, ‘100’, 1, 100, a, 1a,1e</a:t>
            </a:r>
          </a:p>
          <a:p>
            <a:pPr lvl="1"/>
            <a:r>
              <a:rPr lang="en-US" altLang="zh-CN" dirty="0" smtClean="0"/>
              <a:t>CHAR()</a:t>
            </a:r>
          </a:p>
          <a:p>
            <a:pPr lvl="2"/>
            <a:r>
              <a:rPr lang="en-US" altLang="zh-CN" dirty="0" smtClean="0"/>
              <a:t>0-127</a:t>
            </a:r>
          </a:p>
          <a:p>
            <a:pPr lvl="2"/>
            <a:r>
              <a:rPr lang="en-US" altLang="zh-CN" dirty="0" smtClean="0"/>
              <a:t>97, ‘97’, ‘97e’,’9e7’</a:t>
            </a:r>
          </a:p>
          <a:p>
            <a:pPr lvl="1"/>
            <a:r>
              <a:rPr lang="en-US" altLang="zh-CN" dirty="0" smtClean="0"/>
              <a:t>LOWER(),UPPER()</a:t>
            </a:r>
          </a:p>
          <a:p>
            <a:pPr lvl="1"/>
            <a:r>
              <a:rPr lang="en-US" altLang="zh-CN" dirty="0" smtClean="0"/>
              <a:t>STR()</a:t>
            </a:r>
          </a:p>
          <a:p>
            <a:pPr lvl="1"/>
            <a:r>
              <a:rPr lang="en-US" altLang="zh-CN" dirty="0" smtClean="0"/>
              <a:t>LTRIM(), RTRIM()</a:t>
            </a:r>
          </a:p>
          <a:p>
            <a:pPr lvl="1"/>
            <a:r>
              <a:rPr lang="en-US" altLang="zh-CN" dirty="0" smtClean="0"/>
              <a:t>SPACE()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子串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LEFT(String, length)</a:t>
            </a:r>
          </a:p>
          <a:p>
            <a:pPr lvl="1"/>
            <a:r>
              <a:rPr lang="en-US" altLang="zh-CN" dirty="0" smtClean="0"/>
              <a:t>RIGHT(</a:t>
            </a:r>
            <a:r>
              <a:rPr lang="en-US" altLang="zh-CN" dirty="0" err="1" smtClean="0"/>
              <a:t>String,Length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SUBSTRING(</a:t>
            </a:r>
            <a:r>
              <a:rPr lang="en-US" altLang="zh-CN" dirty="0" err="1" smtClean="0"/>
              <a:t>String,Start,Length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比较函数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CHARINDEX(Substring, String,[Start])</a:t>
            </a:r>
          </a:p>
          <a:p>
            <a:pPr lvl="1"/>
            <a:r>
              <a:rPr lang="en-US" altLang="zh-CN" dirty="0" smtClean="0"/>
              <a:t>PATINDEX(‘%[Pattern]%’, String]</a:t>
            </a:r>
          </a:p>
          <a:p>
            <a:pPr lvl="2"/>
            <a:r>
              <a:rPr lang="zh-CN" altLang="en-US" dirty="0" smtClean="0"/>
              <a:t>没有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，意味着精确匹配，开头或者结尾也包括，不是包含关系</a:t>
            </a:r>
            <a:endParaRPr lang="en-US" altLang="zh-CN" dirty="0" smtClean="0"/>
          </a:p>
          <a:p>
            <a:pPr lvl="2"/>
            <a:r>
              <a:rPr lang="zh-CN" altLang="en-US" dirty="0"/>
              <a:t>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 ,</a:t>
            </a:r>
            <a:r>
              <a:rPr lang="zh-CN" altLang="en-US" dirty="0" smtClean="0"/>
              <a:t>类似正则表达式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00" y="2351405"/>
            <a:ext cx="5759763" cy="1454785"/>
          </a:xfrm>
          <a:prstGeom prst="rect">
            <a:avLst/>
          </a:prstGeom>
        </p:spPr>
      </p:pic>
      <p:pic>
        <p:nvPicPr>
          <p:cNvPr id="6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513" y="1712874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字符串函数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QUOTENAME(</a:t>
            </a:r>
            <a:r>
              <a:rPr lang="en-US" altLang="zh-CN" dirty="0" err="1" smtClean="0"/>
              <a:t>String,QuoteChar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‘, [, (, {, “, </a:t>
            </a:r>
          </a:p>
          <a:p>
            <a:pPr lvl="1"/>
            <a:r>
              <a:rPr lang="en-US" altLang="zh-CN" dirty="0" smtClean="0"/>
              <a:t>REPLICATE(</a:t>
            </a:r>
            <a:r>
              <a:rPr lang="en-US" altLang="zh-CN" dirty="0" err="1" smtClean="0"/>
              <a:t>String,Times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小数，负数，字符串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MaxLength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REVERSE(String)</a:t>
            </a:r>
          </a:p>
          <a:p>
            <a:pPr lvl="1"/>
            <a:r>
              <a:rPr lang="en-US" altLang="zh-CN" dirty="0" smtClean="0"/>
              <a:t>REPLACE(String,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tar)</a:t>
            </a:r>
          </a:p>
          <a:p>
            <a:pPr lvl="1"/>
            <a:r>
              <a:rPr lang="en-US" altLang="zh-CN" dirty="0" smtClean="0"/>
              <a:t>STUFF(</a:t>
            </a:r>
            <a:r>
              <a:rPr lang="en-US" altLang="zh-CN" dirty="0" err="1" smtClean="0"/>
              <a:t>string,start,length</a:t>
            </a:r>
            <a:r>
              <a:rPr lang="en-US" altLang="zh-CN" dirty="0" smtClean="0"/>
              <a:t>, replace)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12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CAST(expression AS </a:t>
            </a:r>
            <a:r>
              <a:rPr lang="en-US" altLang="zh-CN" dirty="0" err="1" smtClean="0"/>
              <a:t>DateType</a:t>
            </a:r>
            <a:r>
              <a:rPr lang="en-US" altLang="zh-CN" dirty="0" smtClean="0"/>
              <a:t>[length])</a:t>
            </a:r>
          </a:p>
          <a:p>
            <a:r>
              <a:rPr lang="en-US" altLang="zh-CN" dirty="0" smtClean="0"/>
              <a:t>CONVERT(</a:t>
            </a:r>
            <a:r>
              <a:rPr lang="en-US" altLang="zh-CN" dirty="0" err="1" smtClean="0"/>
              <a:t>DateType</a:t>
            </a:r>
            <a:r>
              <a:rPr lang="en-US" altLang="zh-CN" dirty="0" smtClean="0"/>
              <a:t>[length], expression, style)</a:t>
            </a:r>
          </a:p>
          <a:p>
            <a:pPr lvl="1"/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money</a:t>
            </a:r>
          </a:p>
          <a:p>
            <a:pPr lvl="1"/>
            <a:r>
              <a:rPr lang="en-US" altLang="zh-CN" dirty="0" smtClean="0"/>
              <a:t>Date</a:t>
            </a:r>
          </a:p>
          <a:p>
            <a:pPr lvl="2"/>
            <a:r>
              <a:rPr lang="en-US" altLang="zh-CN" sz="3200" dirty="0" smtClean="0"/>
              <a:t>CONVERT(</a:t>
            </a:r>
            <a:r>
              <a:rPr lang="en-US" altLang="zh-CN" sz="3200" dirty="0" err="1" smtClean="0"/>
              <a:t>nvarchar</a:t>
            </a:r>
            <a:r>
              <a:rPr lang="en-US" altLang="zh-CN" sz="3200" dirty="0" smtClean="0"/>
              <a:t>(32</a:t>
            </a:r>
            <a:r>
              <a:rPr lang="en-US" altLang="zh-CN" sz="3200" dirty="0"/>
              <a:t>),</a:t>
            </a:r>
            <a:r>
              <a:rPr lang="en-US" altLang="zh-CN" sz="3200" dirty="0" err="1"/>
              <a:t>getdate</a:t>
            </a:r>
            <a:r>
              <a:rPr lang="en-US" altLang="zh-CN" sz="3200" dirty="0"/>
              <a:t>(),</a:t>
            </a:r>
            <a:r>
              <a:rPr lang="en-US" altLang="zh-CN" sz="3200" dirty="0">
                <a:solidFill>
                  <a:srgbClr val="FF0000"/>
                </a:solidFill>
              </a:rPr>
              <a:t>120</a:t>
            </a:r>
            <a:r>
              <a:rPr lang="en-US" altLang="zh-CN" sz="3200" dirty="0" smtClean="0"/>
              <a:t>)		</a:t>
            </a:r>
            <a:r>
              <a:rPr lang="zh-CN" altLang="en-US" sz="3200" dirty="0" smtClean="0"/>
              <a:t>“</a:t>
            </a:r>
            <a:r>
              <a:rPr lang="en-US" altLang="zh-CN" sz="3200" dirty="0" smtClean="0"/>
              <a:t>2018-07-12 15:08:07</a:t>
            </a:r>
            <a:r>
              <a:rPr lang="zh-CN" altLang="en-US" sz="3200" dirty="0" smtClean="0"/>
              <a:t>”</a:t>
            </a:r>
            <a:endParaRPr lang="en-US" altLang="zh-CN" sz="3200" dirty="0" smtClean="0"/>
          </a:p>
          <a:p>
            <a:pPr lvl="2"/>
            <a:r>
              <a:rPr lang="zh-CN" altLang="en-US" sz="3600" dirty="0" smtClean="0"/>
              <a:t>如何得到只有日期的结果，比如 “</a:t>
            </a:r>
            <a:r>
              <a:rPr lang="en-US" altLang="zh-CN" sz="3600" dirty="0" smtClean="0"/>
              <a:t>2018-07-12</a:t>
            </a:r>
            <a:r>
              <a:rPr lang="zh-CN" altLang="en-US" sz="3600" dirty="0" smtClean="0"/>
              <a:t>”</a:t>
            </a:r>
            <a:endParaRPr lang="en-US" altLang="zh-CN" sz="3600" dirty="0"/>
          </a:p>
        </p:txBody>
      </p:sp>
      <p:pic>
        <p:nvPicPr>
          <p:cNvPr id="4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33" y="4981854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日期函数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999" y="1825625"/>
            <a:ext cx="10875355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GETDATE()</a:t>
            </a:r>
          </a:p>
          <a:p>
            <a:r>
              <a:rPr lang="en-US" altLang="zh-CN" dirty="0" smtClean="0"/>
              <a:t>Day</a:t>
            </a:r>
          </a:p>
          <a:p>
            <a:r>
              <a:rPr lang="en-US" altLang="zh-CN" dirty="0" smtClean="0"/>
              <a:t>Month</a:t>
            </a:r>
          </a:p>
          <a:p>
            <a:r>
              <a:rPr lang="en-US" altLang="zh-CN" dirty="0" smtClean="0"/>
              <a:t>Year</a:t>
            </a:r>
          </a:p>
          <a:p>
            <a:r>
              <a:rPr lang="en-US" altLang="zh-CN" dirty="0" err="1" smtClean="0"/>
              <a:t>DatePart</a:t>
            </a:r>
            <a:r>
              <a:rPr lang="en-US" altLang="zh-CN" dirty="0" smtClean="0"/>
              <a:t>(style, date)	</a:t>
            </a:r>
          </a:p>
          <a:p>
            <a:pPr lvl="1"/>
            <a:r>
              <a:rPr lang="en-US" altLang="zh-CN" dirty="0" err="1" smtClean="0"/>
              <a:t>D,M,Y,WK,WKDay</a:t>
            </a:r>
            <a:endParaRPr lang="en-US" altLang="zh-CN" dirty="0" smtClean="0"/>
          </a:p>
          <a:p>
            <a:r>
              <a:rPr lang="en-US" altLang="zh-CN" dirty="0" err="1" smtClean="0"/>
              <a:t>DateName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style,date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DateAdd</a:t>
            </a:r>
            <a:r>
              <a:rPr lang="en-US" altLang="zh-CN" dirty="0" smtClean="0"/>
              <a:t>(style, count, date)	</a:t>
            </a:r>
          </a:p>
          <a:p>
            <a:r>
              <a:rPr lang="en-US" altLang="zh-CN" dirty="0" err="1" smtClean="0"/>
              <a:t>DateDiff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style,begin</a:t>
            </a:r>
            <a:r>
              <a:rPr lang="en-US" altLang="zh-CN" dirty="0" smtClean="0"/>
              <a:t>, end)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56844" y="3486642"/>
            <a:ext cx="6106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给出一个参数为：千禧年元旦过后的天数，比如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天，</a:t>
            </a:r>
            <a:endParaRPr lang="en-US" altLang="zh-CN" dirty="0" smtClean="0"/>
          </a:p>
          <a:p>
            <a:r>
              <a:rPr lang="zh-CN" altLang="en-US" dirty="0" smtClean="0"/>
              <a:t>求当天为星期几？</a:t>
            </a:r>
            <a:endParaRPr lang="en-US" altLang="zh-CN" dirty="0" smtClean="0"/>
          </a:p>
        </p:txBody>
      </p:sp>
      <p:pic>
        <p:nvPicPr>
          <p:cNvPr id="6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02" y="2848111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557676" y="4690602"/>
            <a:ext cx="455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问，从今天开始再过多少天，是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年的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个星期五？</a:t>
            </a:r>
            <a:endParaRPr lang="en-US" altLang="zh-CN" dirty="0" smtClean="0"/>
          </a:p>
        </p:txBody>
      </p:sp>
      <p:pic>
        <p:nvPicPr>
          <p:cNvPr id="8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163" y="4125173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ABS</a:t>
            </a:r>
            <a:endParaRPr lang="en-US" altLang="zh-CN" dirty="0"/>
          </a:p>
          <a:p>
            <a:r>
              <a:rPr lang="en-US" altLang="zh-CN" dirty="0" smtClean="0"/>
              <a:t>POWER,SQRT</a:t>
            </a:r>
          </a:p>
          <a:p>
            <a:r>
              <a:rPr lang="en-US" altLang="zh-CN" dirty="0"/>
              <a:t>Sin</a:t>
            </a:r>
            <a:r>
              <a:rPr lang="zh-CN" altLang="en-US" dirty="0"/>
              <a:t>、</a:t>
            </a:r>
            <a:r>
              <a:rPr lang="en-US" altLang="zh-CN" dirty="0"/>
              <a:t>COS</a:t>
            </a:r>
            <a:r>
              <a:rPr lang="zh-CN" altLang="en-US" dirty="0"/>
              <a:t>、</a:t>
            </a:r>
            <a:r>
              <a:rPr lang="en-US" altLang="zh-CN" dirty="0"/>
              <a:t>LOG</a:t>
            </a:r>
            <a:r>
              <a:rPr lang="zh-CN" altLang="en-US" dirty="0"/>
              <a:t>，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PI</a:t>
            </a:r>
          </a:p>
          <a:p>
            <a:r>
              <a:rPr lang="en-US" altLang="zh-CN" dirty="0" smtClean="0"/>
              <a:t>MOD</a:t>
            </a:r>
          </a:p>
          <a:p>
            <a:r>
              <a:rPr lang="en-US" altLang="zh-CN" dirty="0" smtClean="0"/>
              <a:t>RAND</a:t>
            </a:r>
          </a:p>
          <a:p>
            <a:r>
              <a:rPr lang="en-US" altLang="zh-CN" dirty="0" smtClean="0"/>
              <a:t>FLOOR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CEILING</a:t>
            </a:r>
          </a:p>
          <a:p>
            <a:r>
              <a:rPr lang="en-US" altLang="zh-CN" dirty="0" smtClean="0"/>
              <a:t>ROUND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熟练使用</a:t>
            </a:r>
            <a:r>
              <a:rPr lang="en-US" altLang="zh-CN" dirty="0"/>
              <a:t>SQL</a:t>
            </a:r>
            <a:r>
              <a:rPr lang="zh-CN" altLang="en-US" dirty="0"/>
              <a:t>语句完成工作中的查询、修改、删除数据操作。</a:t>
            </a:r>
          </a:p>
          <a:p>
            <a:r>
              <a:rPr lang="zh-CN" altLang="en-US" dirty="0" smtClean="0"/>
              <a:t>避免</a:t>
            </a:r>
            <a:r>
              <a:rPr lang="zh-CN" altLang="en-US" dirty="0"/>
              <a:t>出现效率过低的语句。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基本的</a:t>
            </a:r>
            <a:r>
              <a:rPr lang="en-US" altLang="zh-CN" dirty="0"/>
              <a:t>SQL SERVER </a:t>
            </a:r>
            <a:r>
              <a:rPr lang="zh-CN" altLang="en-US" dirty="0"/>
              <a:t>操作以及数据库调优</a:t>
            </a:r>
          </a:p>
          <a:p>
            <a:r>
              <a:rPr lang="zh-CN" altLang="en-US" dirty="0" smtClean="0"/>
              <a:t>了解</a:t>
            </a:r>
            <a:r>
              <a:rPr lang="zh-CN" altLang="en-US" dirty="0"/>
              <a:t>关系型数据库设计的一般原则。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COUNT</a:t>
            </a:r>
          </a:p>
          <a:p>
            <a:pPr lvl="1"/>
            <a:r>
              <a:rPr lang="en-US" altLang="zh-CN" dirty="0" smtClean="0"/>
              <a:t>AVG,SUM</a:t>
            </a:r>
          </a:p>
          <a:p>
            <a:pPr lvl="1"/>
            <a:r>
              <a:rPr lang="en-US" altLang="zh-CN" dirty="0" smtClean="0"/>
              <a:t>MAX,MIN</a:t>
            </a:r>
          </a:p>
          <a:p>
            <a:r>
              <a:rPr lang="en-US" altLang="zh-CN" dirty="0" smtClean="0"/>
              <a:t>ISNULL(</a:t>
            </a:r>
            <a:r>
              <a:rPr lang="en-US" altLang="zh-CN" dirty="0" err="1" smtClean="0"/>
              <a:t>exp,defaultValue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1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</a:p>
          <a:p>
            <a:r>
              <a:rPr lang="en-US" altLang="zh-CN" dirty="0" smtClean="0"/>
              <a:t>BEGIN --- END</a:t>
            </a:r>
          </a:p>
          <a:p>
            <a:r>
              <a:rPr lang="en-US" altLang="zh-CN" dirty="0" smtClean="0"/>
              <a:t>WHILE --- CONTINUE --- BREAK</a:t>
            </a:r>
          </a:p>
          <a:p>
            <a:r>
              <a:rPr lang="en-US" altLang="zh-CN" dirty="0" smtClean="0"/>
              <a:t>IF – ELSE</a:t>
            </a:r>
          </a:p>
          <a:p>
            <a:r>
              <a:rPr lang="en-US" altLang="zh-CN" dirty="0" smtClean="0"/>
              <a:t>GOTO</a:t>
            </a:r>
          </a:p>
          <a:p>
            <a:r>
              <a:rPr lang="en-US" altLang="zh-CN" dirty="0" smtClean="0"/>
              <a:t>RETURN</a:t>
            </a:r>
          </a:p>
          <a:p>
            <a:r>
              <a:rPr lang="en-US" altLang="zh-CN" dirty="0" smtClean="0"/>
              <a:t>WAITFOR		-- </a:t>
            </a:r>
            <a:r>
              <a:rPr lang="zh-CN" altLang="en-US" dirty="0" smtClean="0"/>
              <a:t>秒杀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DELAY</a:t>
            </a:r>
          </a:p>
          <a:p>
            <a:pPr lvl="1"/>
            <a:r>
              <a:rPr lang="en-US" altLang="zh-CN" dirty="0" smtClean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</a:t>
            </a:r>
          </a:p>
          <a:p>
            <a:pPr lvl="1"/>
            <a:r>
              <a:rPr lang="en-US" altLang="zh-CN" dirty="0" smtClean="0"/>
              <a:t>WHEN exp1 THEN … </a:t>
            </a:r>
          </a:p>
          <a:p>
            <a:pPr lvl="1"/>
            <a:r>
              <a:rPr lang="en-US" altLang="zh-CN" dirty="0" smtClean="0"/>
              <a:t>WHEN exp2 THEN…</a:t>
            </a:r>
          </a:p>
          <a:p>
            <a:pPr lvl="1"/>
            <a:r>
              <a:rPr lang="en-US" altLang="zh-CN" dirty="0" smtClean="0"/>
              <a:t>ELSE	…</a:t>
            </a:r>
          </a:p>
          <a:p>
            <a:pPr lvl="1"/>
            <a:r>
              <a:rPr lang="en-US" altLang="zh-CN" dirty="0" smtClean="0"/>
              <a:t>END</a:t>
            </a:r>
          </a:p>
          <a:p>
            <a:r>
              <a:rPr lang="en-US" altLang="zh-CN" dirty="0" smtClean="0"/>
              <a:t>CASE 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value1 THEN …</a:t>
            </a:r>
          </a:p>
          <a:p>
            <a:pPr lvl="1"/>
            <a:r>
              <a:rPr lang="en-US" altLang="zh-CN" dirty="0" smtClean="0"/>
              <a:t>WHEN value2 THEN …</a:t>
            </a:r>
          </a:p>
          <a:p>
            <a:pPr lvl="1"/>
            <a:r>
              <a:rPr lang="en-US" altLang="zh-CN" dirty="0" smtClean="0"/>
              <a:t>ELSE …</a:t>
            </a:r>
          </a:p>
          <a:p>
            <a:pPr lvl="1"/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Name AS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FROM Student</a:t>
            </a:r>
          </a:p>
          <a:p>
            <a:r>
              <a:rPr lang="en-US" altLang="zh-CN" dirty="0" smtClean="0"/>
              <a:t>SELECT Name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 FROM Student</a:t>
            </a:r>
          </a:p>
          <a:p>
            <a:r>
              <a:rPr lang="en-US" altLang="zh-CN" dirty="0" smtClean="0"/>
              <a:t>SELECT </a:t>
            </a:r>
            <a:r>
              <a:rPr lang="en-US" altLang="zh-CN" dirty="0" err="1" smtClean="0"/>
              <a:t>StudentName</a:t>
            </a:r>
            <a:r>
              <a:rPr lang="en-US" altLang="zh-CN" dirty="0" smtClean="0"/>
              <a:t>=Name FROM Student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2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 Clause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 BY</a:t>
            </a:r>
          </a:p>
          <a:p>
            <a:r>
              <a:rPr lang="en-US" altLang="zh-CN" dirty="0" smtClean="0"/>
              <a:t>GROUP BY </a:t>
            </a:r>
            <a:endParaRPr lang="en-US" altLang="zh-CN" dirty="0"/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结合聚合函数，根据一个或多个列对结果集进行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除了聚合函数之外，</a:t>
            </a:r>
            <a:r>
              <a:rPr lang="en-US" altLang="zh-CN" dirty="0" smtClean="0"/>
              <a:t>SELECT </a:t>
            </a:r>
            <a:r>
              <a:rPr lang="zh-CN" altLang="en-US" dirty="0" smtClean="0"/>
              <a:t>中的每一列必须在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子句中给出。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语句之后，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r>
              <a:rPr lang="en-US" altLang="zh-CN" dirty="0" smtClean="0"/>
              <a:t>HAVING </a:t>
            </a:r>
            <a:r>
              <a:rPr lang="zh-CN" altLang="en-US" dirty="0" smtClean="0"/>
              <a:t>用来筛选满足条件的分组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83" y="4772539"/>
            <a:ext cx="9394034" cy="14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</a:p>
          <a:p>
            <a:r>
              <a:rPr lang="en-US" altLang="zh-CN" dirty="0" smtClean="0"/>
              <a:t>ROW_NUMBER()</a:t>
            </a:r>
          </a:p>
          <a:p>
            <a:r>
              <a:rPr lang="en-US" altLang="zh-CN" dirty="0"/>
              <a:t>OFFSET xxx ROWS FETCH NEXT </a:t>
            </a:r>
            <a:r>
              <a:rPr lang="en-US" altLang="zh-CN" dirty="0" err="1"/>
              <a:t>yyy</a:t>
            </a:r>
            <a:r>
              <a:rPr lang="en-US" altLang="zh-CN" dirty="0"/>
              <a:t> ROWS </a:t>
            </a:r>
            <a:r>
              <a:rPr lang="en-US" altLang="zh-CN" dirty="0" smtClean="0"/>
              <a:t>ONLY</a:t>
            </a:r>
          </a:p>
          <a:p>
            <a:r>
              <a:rPr lang="en-US" altLang="zh-CN" dirty="0" smtClean="0"/>
              <a:t>LIMIT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F.g</a:t>
            </a:r>
            <a:r>
              <a:rPr lang="en-US" altLang="zh-CN" dirty="0" smtClean="0"/>
              <a:t>. </a:t>
            </a:r>
            <a:r>
              <a:rPr lang="zh-CN" altLang="en-US" dirty="0" smtClean="0"/>
              <a:t>每页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条，取第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按刷新时间倒序</a:t>
            </a:r>
            <a:endParaRPr lang="zh-CN" altLang="en-US" dirty="0"/>
          </a:p>
        </p:txBody>
      </p:sp>
      <p:pic>
        <p:nvPicPr>
          <p:cNvPr id="4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2" y="708640"/>
            <a:ext cx="607227" cy="6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9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7" y="2009872"/>
            <a:ext cx="10053942" cy="1765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12026" y="3244646"/>
            <a:ext cx="4562167" cy="275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40425" y="2009872"/>
            <a:ext cx="889819" cy="271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16" y="4020563"/>
            <a:ext cx="4560553" cy="2167671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13836" y="20327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ROW_NUMBER()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45" y="1809135"/>
            <a:ext cx="12084255" cy="1512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94" y="4312032"/>
            <a:ext cx="4247619" cy="200952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13836" y="56706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OFFSET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ROW_NUMBER()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ROW_NUMBER()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返回结果集分区内行的序列号，每个分区的第一行从</a:t>
            </a:r>
            <a:r>
              <a:rPr lang="en-US" altLang="zh-CN" dirty="0"/>
              <a:t>1</a:t>
            </a:r>
            <a:r>
              <a:rPr lang="zh-CN" altLang="en-US" dirty="0"/>
              <a:t>开始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ROW_NUMBER()  </a:t>
            </a:r>
            <a:r>
              <a:rPr lang="en-US" altLang="zh-CN" dirty="0"/>
              <a:t>OVER  </a:t>
            </a:r>
            <a:r>
              <a:rPr lang="en-US" altLang="zh-CN" dirty="0" smtClean="0"/>
              <a:t>(ORDER BY xxx)</a:t>
            </a:r>
          </a:p>
          <a:p>
            <a:r>
              <a:rPr lang="en-US" altLang="zh-CN" dirty="0" smtClean="0"/>
              <a:t>ROW_NUMBER()  OVER</a:t>
            </a:r>
            <a:r>
              <a:rPr lang="en-US" altLang="zh-CN" dirty="0"/>
              <a:t> </a:t>
            </a:r>
            <a:r>
              <a:rPr lang="en-US" altLang="zh-CN" dirty="0" smtClean="0"/>
              <a:t> (PARTITION BY xxx ORDER BY </a:t>
            </a:r>
            <a:r>
              <a:rPr lang="en-US" altLang="zh-CN" dirty="0" err="1" smtClean="0"/>
              <a:t>yyy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四大排名函数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ROW_NUMBER()</a:t>
            </a:r>
          </a:p>
          <a:p>
            <a:r>
              <a:rPr lang="en-US" altLang="zh-CN" dirty="0" smtClean="0"/>
              <a:t>RANK()</a:t>
            </a:r>
          </a:p>
          <a:p>
            <a:r>
              <a:rPr lang="en-US" altLang="zh-CN" b="1" dirty="0" smtClean="0"/>
              <a:t>DENSE_RANK()</a:t>
            </a:r>
          </a:p>
          <a:p>
            <a:r>
              <a:rPr lang="en-US" altLang="zh-CN" b="1" dirty="0" smtClean="0"/>
              <a:t>NTILE(count)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69" y="235569"/>
            <a:ext cx="5863591" cy="66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1" y="114300"/>
            <a:ext cx="7041388" cy="6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en-US" dirty="0" smtClean="0"/>
              <a:t>分钟准备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选出队长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黑板上写下队名和口号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积分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留意</a:t>
            </a:r>
            <a:r>
              <a:rPr lang="zh-CN" altLang="en-US" dirty="0"/>
              <a:t>下面</a:t>
            </a:r>
            <a:r>
              <a:rPr lang="zh-CN" altLang="en-US" dirty="0" smtClean="0"/>
              <a:t>的</a:t>
            </a:r>
            <a:r>
              <a:rPr lang="zh-CN" altLang="en-US" dirty="0"/>
              <a:t>这个符号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99" y="3689449"/>
            <a:ext cx="1303578" cy="13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1375" y="1628676"/>
            <a:ext cx="1567290" cy="1573931"/>
            <a:chOff x="1824" y="633"/>
            <a:chExt cx="2834" cy="2849"/>
          </a:xfrm>
        </p:grpSpPr>
        <p:sp>
          <p:nvSpPr>
            <p:cNvPr id="6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8573" tIns="34287" rIns="68573" bIns="34287" numCol="1" anchor="t" anchorCtr="0" compatLnSpc="1">
              <a:prstTxWarp prst="textNoShape">
                <a:avLst/>
              </a:prstTxWarp>
            </a:bodyPr>
            <a:lstStyle/>
            <a:p>
              <a:pPr defTabSz="679961"/>
              <a:endParaRPr lang="zh-CN" altLang="en-US" sz="2700">
                <a:solidFill>
                  <a:srgbClr val="000000"/>
                </a:solidFill>
              </a:endParaRPr>
            </a:p>
          </p:txBody>
        </p:sp>
        <p:sp>
          <p:nvSpPr>
            <p:cNvPr id="7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8573" tIns="34287" rIns="68573" bIns="34287" numCol="1" anchor="t" anchorCtr="0" compatLnSpc="1">
              <a:prstTxWarp prst="textNoShape">
                <a:avLst/>
              </a:prstTxWarp>
            </a:bodyPr>
            <a:lstStyle/>
            <a:p>
              <a:pPr defTabSz="679961"/>
              <a:endParaRPr lang="zh-CN" altLang="en-US" sz="2700">
                <a:solidFill>
                  <a:srgbClr val="000000"/>
                </a:solidFill>
              </a:endParaRPr>
            </a:p>
          </p:txBody>
        </p:sp>
        <p:sp>
          <p:nvSpPr>
            <p:cNvPr id="8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8573" tIns="34287" rIns="68573" bIns="34287" numCol="1" anchor="t" anchorCtr="0" compatLnSpc="1">
              <a:prstTxWarp prst="textNoShape">
                <a:avLst/>
              </a:prstTxWarp>
            </a:bodyPr>
            <a:lstStyle/>
            <a:p>
              <a:pPr defTabSz="679961"/>
              <a:endParaRPr lang="zh-CN" altLang="en-US" sz="2700">
                <a:solidFill>
                  <a:srgbClr val="000000"/>
                </a:solidFill>
              </a:endParaRPr>
            </a:p>
          </p:txBody>
        </p:sp>
        <p:sp>
          <p:nvSpPr>
            <p:cNvPr id="9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68573" tIns="34287" rIns="68573" bIns="34287" numCol="1" anchor="t" anchorCtr="0" compatLnSpc="1">
              <a:prstTxWarp prst="textNoShape">
                <a:avLst/>
              </a:prstTxWarp>
            </a:bodyPr>
            <a:lstStyle/>
            <a:p>
              <a:pPr defTabSz="679961"/>
              <a:endParaRPr lang="zh-CN" altLang="en-US" sz="2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结束本节课的正确</a:t>
            </a:r>
            <a:r>
              <a:rPr lang="zh-CN" altLang="en-US" dirty="0" smtClean="0"/>
              <a:t>方式：最高分与最低分</a:t>
            </a:r>
            <a:endParaRPr lang="en-US" altLang="zh-CN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74" y="1278030"/>
            <a:ext cx="3913407" cy="4990606"/>
          </a:xfrm>
        </p:spPr>
      </p:pic>
      <p:pic>
        <p:nvPicPr>
          <p:cNvPr id="1034" name="Picture 10"/>
          <p:cNvPicPr>
            <a:picLocks noGrp="1" noChangeAspect="1" noChangeArrowheads="1"/>
          </p:cNvPicPr>
          <p:nvPr>
            <p:ph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04" y="1726491"/>
            <a:ext cx="5088228" cy="420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动作按钮: 帮助 1">
            <a:hlinkClick r:id="" action="ppaction://noaction" highlightClick="1"/>
          </p:cNvPr>
          <p:cNvSpPr/>
          <p:nvPr/>
        </p:nvSpPr>
        <p:spPr>
          <a:xfrm>
            <a:off x="7989570" y="2821080"/>
            <a:ext cx="1383030" cy="1305150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JUST DO IT</a:t>
            </a:r>
            <a:endParaRPr lang="zh-CN" altLang="en-US" dirty="0"/>
          </a:p>
        </p:txBody>
      </p:sp>
      <p:pic>
        <p:nvPicPr>
          <p:cNvPr id="4" name="Picture 2" descr="C:\Program Files\Microsoft Office\MEDIA\CAGCAT10\j0293844.wm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63" y="2058651"/>
            <a:ext cx="1738274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29" y="1369979"/>
            <a:ext cx="3752381" cy="45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0725" y="536836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背景调查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466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DataBase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zh-CN" altLang="en-US" dirty="0">
                <a:hlinkClick r:id="rId2"/>
              </a:rPr>
              <a:t>数据结构</a:t>
            </a:r>
            <a:r>
              <a:rPr lang="zh-CN" altLang="en-US" dirty="0"/>
              <a:t>来组织</a:t>
            </a:r>
            <a:r>
              <a:rPr lang="zh-CN" altLang="en-US" dirty="0" smtClean="0"/>
              <a:t>、存储和</a:t>
            </a:r>
            <a:r>
              <a:rPr lang="zh-CN" altLang="en-US" dirty="0"/>
              <a:t>管理数据的建立在计算机存储设备上的仓库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物理层、逻辑层、用户层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NOSQL</a:t>
            </a:r>
            <a:r>
              <a:rPr lang="zh-CN" altLang="en-US" dirty="0" smtClean="0"/>
              <a:t> （了解）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MongoDB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Entity</a:t>
            </a:r>
          </a:p>
          <a:p>
            <a:pPr lvl="2"/>
            <a:r>
              <a:rPr lang="zh-CN" altLang="en-US" dirty="0" smtClean="0"/>
              <a:t>实体就是客观</a:t>
            </a:r>
            <a:r>
              <a:rPr lang="zh-CN" altLang="en-US" dirty="0"/>
              <a:t>上可以相互区分的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2"/>
            <a:r>
              <a:rPr lang="zh-CN" altLang="en-US" dirty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Relationship</a:t>
            </a:r>
          </a:p>
          <a:p>
            <a:pPr lvl="2"/>
            <a:r>
              <a:rPr lang="zh-CN" altLang="en-US" dirty="0" smtClean="0"/>
              <a:t>联系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1:1</a:t>
            </a:r>
          </a:p>
          <a:p>
            <a:pPr lvl="2"/>
            <a:r>
              <a:rPr lang="en-US" altLang="zh-CN" dirty="0" smtClean="0"/>
              <a:t>1:n</a:t>
            </a:r>
          </a:p>
          <a:p>
            <a:pPr lvl="2"/>
            <a:r>
              <a:rPr lang="en-US" altLang="zh-CN" dirty="0" smtClean="0"/>
              <a:t>m:n</a:t>
            </a:r>
          </a:p>
          <a:p>
            <a:pPr lvl="2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7300" y="5257800"/>
            <a:ext cx="953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请</a:t>
            </a:r>
            <a:r>
              <a:rPr lang="zh-CN" altLang="en-US" sz="3600" dirty="0" smtClean="0"/>
              <a:t>举例：在我们公司的系统中的实体与联系，以及联系的类型</a:t>
            </a:r>
            <a:endParaRPr lang="zh-CN" altLang="en-US" sz="3600" dirty="0"/>
          </a:p>
        </p:txBody>
      </p:sp>
      <p:pic>
        <p:nvPicPr>
          <p:cNvPr id="5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63" y="5587226"/>
            <a:ext cx="828207" cy="8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9117</TotalTime>
  <Words>810</Words>
  <Application>Microsoft Office PowerPoint</Application>
  <PresentationFormat>宽屏</PresentationFormat>
  <Paragraphs>212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Frutiger Next LT W1G</vt:lpstr>
      <vt:lpstr>华文楷体</vt:lpstr>
      <vt:lpstr>宋体</vt:lpstr>
      <vt:lpstr>微软雅黑</vt:lpstr>
      <vt:lpstr>Arial</vt:lpstr>
      <vt:lpstr>Calibri</vt:lpstr>
      <vt:lpstr>Corbel</vt:lpstr>
      <vt:lpstr>Wingdings</vt:lpstr>
      <vt:lpstr>深度</vt:lpstr>
      <vt:lpstr>Fooww Theme</vt:lpstr>
      <vt:lpstr>SQL基础知识之一</vt:lpstr>
      <vt:lpstr>课程目的</vt:lpstr>
      <vt:lpstr>课程内容</vt:lpstr>
      <vt:lpstr>PowerPoint 演示文稿</vt:lpstr>
      <vt:lpstr>分组</vt:lpstr>
      <vt:lpstr>结束本节课的正确方式：最高分与最低分</vt:lpstr>
      <vt:lpstr>JUST DO IT</vt:lpstr>
      <vt:lpstr>What is DataBase？</vt:lpstr>
      <vt:lpstr>关系型数据库</vt:lpstr>
      <vt:lpstr>事务特性 （ACID）</vt:lpstr>
      <vt:lpstr>数据库常用对象</vt:lpstr>
      <vt:lpstr>SQL</vt:lpstr>
      <vt:lpstr>SQL函数</vt:lpstr>
      <vt:lpstr>字符串函数</vt:lpstr>
      <vt:lpstr>字符串函数</vt:lpstr>
      <vt:lpstr>字符串函数 </vt:lpstr>
      <vt:lpstr>类型转换函数</vt:lpstr>
      <vt:lpstr>日期函数 </vt:lpstr>
      <vt:lpstr>数学函数</vt:lpstr>
      <vt:lpstr>其他函数</vt:lpstr>
      <vt:lpstr>流程控制语句</vt:lpstr>
      <vt:lpstr>CASE</vt:lpstr>
      <vt:lpstr>别名</vt:lpstr>
      <vt:lpstr>SQL Clause</vt:lpstr>
      <vt:lpstr>分页</vt:lpstr>
      <vt:lpstr>TOP与ROW_NUMBER()对比</vt:lpstr>
      <vt:lpstr>OFFSET与ROW_NUMBER()对比</vt:lpstr>
      <vt:lpstr>ROW_NUMBER()</vt:lpstr>
      <vt:lpstr>四大排名函数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99</cp:revision>
  <dcterms:created xsi:type="dcterms:W3CDTF">2018-07-06T07:50:29Z</dcterms:created>
  <dcterms:modified xsi:type="dcterms:W3CDTF">2018-07-31T03:07:18Z</dcterms:modified>
</cp:coreProperties>
</file>