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3" r:id="rId3"/>
    <p:sldId id="318" r:id="rId4"/>
    <p:sldId id="320" r:id="rId5"/>
    <p:sldId id="326" r:id="rId6"/>
    <p:sldId id="321" r:id="rId7"/>
    <p:sldId id="322" r:id="rId8"/>
    <p:sldId id="323" r:id="rId9"/>
    <p:sldId id="324" r:id="rId10"/>
    <p:sldId id="327" r:id="rId11"/>
    <p:sldId id="325" r:id="rId12"/>
    <p:sldId id="328" r:id="rId13"/>
    <p:sldId id="331" r:id="rId14"/>
    <p:sldId id="329" r:id="rId15"/>
    <p:sldId id="332" r:id="rId16"/>
    <p:sldId id="333" r:id="rId17"/>
    <p:sldId id="348" r:id="rId18"/>
    <p:sldId id="334" r:id="rId19"/>
    <p:sldId id="335" r:id="rId20"/>
    <p:sldId id="272" r:id="rId21"/>
    <p:sldId id="339" r:id="rId22"/>
    <p:sldId id="340" r:id="rId23"/>
    <p:sldId id="336" r:id="rId24"/>
    <p:sldId id="337" r:id="rId25"/>
    <p:sldId id="341" r:id="rId26"/>
    <p:sldId id="342" r:id="rId27"/>
    <p:sldId id="338" r:id="rId28"/>
    <p:sldId id="346" r:id="rId29"/>
    <p:sldId id="343" r:id="rId30"/>
    <p:sldId id="344" r:id="rId31"/>
    <p:sldId id="34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5B35CD-6421-4AEE-92B9-8466DF5DACA3}">
          <p14:sldIdLst>
            <p14:sldId id="256"/>
          </p14:sldIdLst>
        </p14:section>
        <p14:section name="无标题节" id="{48EBB45C-4E49-4AE8-A8A7-3BF552AADFB3}">
          <p14:sldIdLst/>
        </p14:section>
        <p14:section name="T-SQL 函数" id="{7DBD01F2-789E-43C6-9D83-22A3209C76DD}">
          <p14:sldIdLst/>
        </p14:section>
        <p14:section name="SQL 语句" id="{3C8A6BEF-8B3C-4B26-B8F9-DD0340E21B4A}">
          <p14:sldIdLst>
            <p14:sldId id="313"/>
            <p14:sldId id="318"/>
            <p14:sldId id="320"/>
            <p14:sldId id="326"/>
            <p14:sldId id="321"/>
            <p14:sldId id="322"/>
            <p14:sldId id="323"/>
            <p14:sldId id="324"/>
            <p14:sldId id="327"/>
            <p14:sldId id="325"/>
            <p14:sldId id="328"/>
            <p14:sldId id="331"/>
            <p14:sldId id="329"/>
            <p14:sldId id="332"/>
            <p14:sldId id="333"/>
            <p14:sldId id="348"/>
            <p14:sldId id="334"/>
            <p14:sldId id="335"/>
            <p14:sldId id="272"/>
            <p14:sldId id="339"/>
            <p14:sldId id="340"/>
            <p14:sldId id="336"/>
            <p14:sldId id="337"/>
            <p14:sldId id="341"/>
            <p14:sldId id="342"/>
            <p14:sldId id="338"/>
            <p14:sldId id="346"/>
            <p14:sldId id="343"/>
            <p14:sldId id="344"/>
            <p14:sldId id="345"/>
          </p14:sldIdLst>
        </p14:section>
        <p14:section name="无标题节" id="{B5F2DD2A-9F44-4822-B881-BFACF51536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7307" autoAdjust="0"/>
  </p:normalViewPr>
  <p:slideViewPr>
    <p:cSldViewPr snapToGrid="0">
      <p:cViewPr varScale="1">
        <p:scale>
          <a:sx n="106" d="100"/>
          <a:sy n="106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AEC7-065F-4387-B6E2-D6B63EA10063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9C87-6FF7-49E1-98D7-9067C4B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97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3CF7-E47D-483C-AF17-3394ACC90A9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B5FC8-13AC-439A-AB99-78F752A6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79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03AD-8CB3-4ED6-AF48-4823FC70BE70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18E1-73B7-45CC-B80E-F4A4DA3EF04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002-E8F2-49C8-8400-4A80C1AAC72B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51B-46E0-4647-88EB-28621912B759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147B-9703-462F-95CB-10B6E48A5E25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0D3D-BF74-4EAE-AFC0-114B3795A3C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168-366A-4679-A8BA-4A94E97B96BF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DCBE-4AD5-4AFE-A468-9E12CC36BAF4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B81-AD72-4775-BE06-6400BDE1312C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9E10-40BB-463F-8260-72B8798648A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39C-84B3-485B-8D15-BB44C0C651F6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FB90-C819-4D1B-BAAE-08C1132F2FD7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105-4C90-4A38-954A-69A457D81967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9245-8C24-4700-8558-8D16F63D5FAE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70E6-6CA4-4799-8C04-6FFADA4B984F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364-1F7B-4BBD-8A5C-4ABEF10B058C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94C3-698F-4E22-AB75-4A8F5B43A0A9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817382-0C5A-4844-8633-19A4B4041B3B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基础知识之三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Nick@</a:t>
            </a:r>
            <a:r>
              <a:rPr lang="zh-CN" altLang="en-US" dirty="0" smtClean="0"/>
              <a:t>梵讯网络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INTO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60" y="1511861"/>
            <a:ext cx="8589654" cy="435133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用途：根据结果集与</a:t>
            </a:r>
            <a:r>
              <a:rPr lang="zh-CN" altLang="en-US" dirty="0"/>
              <a:t>目标</a:t>
            </a:r>
            <a:r>
              <a:rPr lang="zh-CN" altLang="en-US" dirty="0" smtClean="0"/>
              <a:t>表联接</a:t>
            </a:r>
            <a:r>
              <a:rPr lang="zh-CN" altLang="en-US" dirty="0"/>
              <a:t>的结果，对目标表执行插入、更新或删除操作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结果</a:t>
            </a:r>
            <a:r>
              <a:rPr lang="zh-CN" altLang="en-US" dirty="0" smtClean="0"/>
              <a:t>集中存在，并且表中也存在， 可以执行更新操作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结果集中存在，目标表中没有，可以执行插入操作</a:t>
            </a:r>
            <a:endParaRPr lang="en-US" altLang="zh-CN" dirty="0" smtClean="0"/>
          </a:p>
          <a:p>
            <a:pPr lvl="1"/>
            <a:r>
              <a:rPr lang="zh-CN" altLang="en-US" dirty="0"/>
              <a:t>结果</a:t>
            </a:r>
            <a:r>
              <a:rPr lang="zh-CN" altLang="en-US" dirty="0" smtClean="0"/>
              <a:t>集中不存在，目标表中存在，可以执行删除操作</a:t>
            </a:r>
            <a:endParaRPr lang="en-US" altLang="zh-CN" dirty="0" smtClean="0"/>
          </a:p>
          <a:p>
            <a:r>
              <a:rPr lang="zh-CN" altLang="en-US" dirty="0" smtClean="0"/>
              <a:t>可以用来替代复杂的 </a:t>
            </a:r>
            <a:r>
              <a:rPr lang="en-US" altLang="zh-CN" dirty="0" smtClean="0"/>
              <a:t>IF –ELSE </a:t>
            </a:r>
            <a:r>
              <a:rPr lang="zh-CN" altLang="en-US" dirty="0" smtClean="0"/>
              <a:t>嵌套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Merge into Target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Source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 Merge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Matched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target</a:t>
            </a:r>
            <a:r>
              <a:rPr lang="zh-CN" altLang="en-US" dirty="0" smtClean="0"/>
              <a:t>中存在与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匹配的项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NOT Matched [BY TARGET]</a:t>
            </a:r>
          </a:p>
          <a:p>
            <a:pPr lvl="2"/>
            <a:r>
              <a:rPr lang="en-US" altLang="zh-CN" dirty="0" smtClean="0"/>
              <a:t>Source</a:t>
            </a:r>
            <a:r>
              <a:rPr lang="zh-CN" altLang="en-US" dirty="0" smtClean="0"/>
              <a:t>中有项，但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中没有匹配到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NOT Matched BY SOURCE</a:t>
            </a:r>
          </a:p>
          <a:p>
            <a:pPr lvl="2"/>
            <a:r>
              <a:rPr lang="en-US" altLang="zh-CN" dirty="0" smtClean="0"/>
              <a:t>Target</a:t>
            </a:r>
            <a:r>
              <a:rPr lang="zh-CN" altLang="en-US" dirty="0" smtClean="0"/>
              <a:t>中有符合条件的项，但是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中没有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</a:t>
            </a:r>
            <a:r>
              <a:rPr lang="zh-CN" altLang="en-US" dirty="0" smtClean="0"/>
              <a:t>关键字可以限制目标表被操作的行数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对所有条件由上往下生效，顺序可以调整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71" y="955582"/>
            <a:ext cx="614285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09" y="615529"/>
            <a:ext cx="6114286" cy="10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89" y="2579528"/>
            <a:ext cx="7200000" cy="3438095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>
          <a:xfrm rot="8444232">
            <a:off x="1783976" y="4414919"/>
            <a:ext cx="457200" cy="251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0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MERGE</a:t>
            </a:r>
            <a:r>
              <a:rPr lang="zh-CN" altLang="en-US" dirty="0" smtClean="0"/>
              <a:t>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只能更新一个表，源表只是提供匹配条件</a:t>
            </a:r>
            <a:endParaRPr lang="en-US" altLang="zh-CN" dirty="0" smtClean="0"/>
          </a:p>
          <a:p>
            <a:r>
              <a:rPr lang="zh-CN" altLang="en-US" dirty="0" smtClean="0"/>
              <a:t>源表中不能有重复的项</a:t>
            </a:r>
            <a:endParaRPr lang="en-US" altLang="zh-CN" dirty="0" smtClean="0"/>
          </a:p>
          <a:p>
            <a:r>
              <a:rPr lang="en-US" altLang="zh-CN" dirty="0" smtClean="0"/>
              <a:t>Merge </a:t>
            </a:r>
            <a:r>
              <a:rPr lang="zh-CN" altLang="en-US" dirty="0" smtClean="0"/>
              <a:t>要用；结尾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 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对两个结果集进行并集</a:t>
            </a:r>
            <a:endParaRPr lang="en-US" altLang="zh-CN" dirty="0" smtClean="0"/>
          </a:p>
          <a:p>
            <a:r>
              <a:rPr lang="zh-CN" altLang="en-US" dirty="0" smtClean="0"/>
              <a:t>字段个数必须一致，字段类型要相容</a:t>
            </a:r>
            <a:endParaRPr lang="en-US" altLang="zh-CN" dirty="0" smtClean="0"/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，只能在最后一个集合后使用，且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的字段要在选择列表中</a:t>
            </a:r>
            <a:endParaRPr lang="en-US" altLang="zh-CN" dirty="0" smtClean="0"/>
          </a:p>
          <a:p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/>
              <a:t>：</a:t>
            </a:r>
            <a:r>
              <a:rPr lang="zh-CN" altLang="en-US" dirty="0" smtClean="0"/>
              <a:t>会自动去除重复行，并按默认规则排序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UNION ALL</a:t>
            </a:r>
            <a:r>
              <a:rPr lang="zh-CN" altLang="en-US" dirty="0" smtClean="0"/>
              <a:t>：不检查重复，不排序</a:t>
            </a:r>
            <a:endParaRPr lang="en-US" altLang="zh-CN" dirty="0" smtClean="0"/>
          </a:p>
          <a:p>
            <a:r>
              <a:rPr lang="zh-CN" altLang="en-US" dirty="0" smtClean="0"/>
              <a:t>顺序有区别吗？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51" y="5533323"/>
            <a:ext cx="3857143" cy="7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16" y="5498000"/>
            <a:ext cx="4933333" cy="723810"/>
          </a:xfrm>
          <a:prstGeom prst="rect">
            <a:avLst/>
          </a:prstGeom>
        </p:spPr>
      </p:pic>
      <p:pic>
        <p:nvPicPr>
          <p:cNvPr id="9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45" y="4901549"/>
            <a:ext cx="600801" cy="6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64" y="441613"/>
            <a:ext cx="3476190" cy="1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912" y="484470"/>
            <a:ext cx="3295238" cy="15142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11" y="2800684"/>
            <a:ext cx="2857143" cy="14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74" y="2381636"/>
            <a:ext cx="6790476" cy="18666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11" y="5007374"/>
            <a:ext cx="3961905" cy="6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721" y="4959755"/>
            <a:ext cx="5171429" cy="676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838" y="5989683"/>
            <a:ext cx="5295238" cy="73333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52486" y="598968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</a:rPr>
              <a:t>推荐：列名保持一致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3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UNION </a:t>
            </a:r>
            <a:r>
              <a:rPr lang="zh-CN" altLang="en-US" dirty="0" smtClean="0"/>
              <a:t>可以利用索引，在有索引的情况下性能提升明显</a:t>
            </a:r>
            <a:endParaRPr lang="en-US" altLang="zh-CN" dirty="0" smtClean="0"/>
          </a:p>
          <a:p>
            <a:r>
              <a:rPr lang="zh-CN" altLang="en-US" dirty="0"/>
              <a:t>同一</a:t>
            </a:r>
            <a:r>
              <a:rPr lang="zh-CN" altLang="en-US" dirty="0" smtClean="0"/>
              <a:t>个表里面用</a:t>
            </a:r>
            <a:r>
              <a:rPr lang="en-US" altLang="zh-CN" dirty="0" smtClean="0"/>
              <a:t>OR</a:t>
            </a:r>
          </a:p>
          <a:p>
            <a:r>
              <a:rPr lang="zh-CN" altLang="en-US" dirty="0"/>
              <a:t>跨</a:t>
            </a:r>
            <a:r>
              <a:rPr lang="zh-CN" altLang="en-US" dirty="0" smtClean="0"/>
              <a:t>表的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，改用</a:t>
            </a:r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76" y="639527"/>
            <a:ext cx="600801" cy="6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0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INTERSECT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对两个结果集做交集处理</a:t>
            </a:r>
            <a:endParaRPr lang="en-US" altLang="zh-CN" dirty="0" smtClean="0"/>
          </a:p>
          <a:p>
            <a:r>
              <a:rPr lang="zh-CN" altLang="en-US" dirty="0" smtClean="0"/>
              <a:t>限制条件同</a:t>
            </a:r>
            <a:r>
              <a:rPr lang="en-US" altLang="zh-CN" dirty="0" smtClean="0"/>
              <a:t>UNION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15" y="3363199"/>
            <a:ext cx="3171429" cy="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492" y="3277484"/>
            <a:ext cx="3876190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对两个结果集做差值处理，返回在第一个集合中且不在第二个集合中的数据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89" y="3404168"/>
            <a:ext cx="3104762" cy="1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30" y="3523215"/>
            <a:ext cx="418095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 （列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，列</a:t>
            </a:r>
            <a:r>
              <a:rPr lang="en-US" altLang="zh-CN" dirty="0" smtClean="0"/>
              <a:t>2….</a:t>
            </a:r>
            <a:r>
              <a:rPr lang="zh-CN" altLang="en-US" dirty="0" smtClean="0"/>
              <a:t>）</a:t>
            </a:r>
            <a:r>
              <a:rPr lang="en-US" altLang="zh-CN" dirty="0" smtClean="0"/>
              <a:t>VALUES (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，值</a:t>
            </a:r>
            <a:r>
              <a:rPr lang="en-US" altLang="zh-CN" dirty="0" smtClean="0"/>
              <a:t>2…)</a:t>
            </a:r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VALUES</a:t>
            </a:r>
            <a:r>
              <a:rPr lang="en-US" altLang="zh-CN" dirty="0"/>
              <a:t> (</a:t>
            </a:r>
            <a:r>
              <a:rPr lang="zh-CN" altLang="en-US" dirty="0"/>
              <a:t>值</a:t>
            </a:r>
            <a:r>
              <a:rPr lang="en-US" altLang="zh-CN" dirty="0"/>
              <a:t>1</a:t>
            </a:r>
            <a:r>
              <a:rPr lang="zh-CN" altLang="en-US" dirty="0"/>
              <a:t>，值</a:t>
            </a:r>
            <a:r>
              <a:rPr lang="en-US" altLang="zh-CN" dirty="0"/>
              <a:t>2</a:t>
            </a:r>
            <a:r>
              <a:rPr lang="en-US" altLang="zh-CN" dirty="0" smtClean="0"/>
              <a:t>…)		</a:t>
            </a:r>
            <a:r>
              <a:rPr lang="zh-CN" altLang="en-US" dirty="0" smtClean="0"/>
              <a:t>不推荐</a:t>
            </a:r>
            <a:endParaRPr lang="en-US" altLang="zh-CN" dirty="0" smtClean="0"/>
          </a:p>
          <a:p>
            <a:r>
              <a:rPr lang="zh-CN" altLang="en-US" dirty="0" smtClean="0"/>
              <a:t>插入多行：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(Col1, Col2…) values (val11, val12..), (val21,22…),(val31,32..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Insert into 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(col1, col2…)  select xxx [FROM clause]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05" y="2658507"/>
            <a:ext cx="685966" cy="7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任何程序均可随时调用，通常存储</a:t>
            </a:r>
            <a:r>
              <a:rPr lang="en-US" altLang="zh-CN" dirty="0" smtClean="0"/>
              <a:t>SQL 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zh-CN" altLang="en-US" dirty="0" smtClean="0"/>
              <a:t>配置值</a:t>
            </a:r>
            <a:r>
              <a:rPr lang="zh-CN" altLang="en-US" dirty="0"/>
              <a:t>和统计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用户通过系统变量获取执行后的状态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@@</a:t>
            </a:r>
          </a:p>
          <a:p>
            <a:r>
              <a:rPr lang="zh-CN" altLang="en-US" dirty="0" smtClean="0"/>
              <a:t>局部变量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用户变量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声明：</a:t>
            </a:r>
            <a:r>
              <a:rPr lang="en-US" altLang="zh-CN" dirty="0"/>
              <a:t>DECLARE @</a:t>
            </a:r>
            <a:r>
              <a:rPr lang="en-US" altLang="zh-CN" dirty="0" err="1"/>
              <a:t>variable_name</a:t>
            </a:r>
            <a:r>
              <a:rPr lang="en-US" altLang="zh-CN" dirty="0"/>
              <a:t> </a:t>
            </a:r>
            <a:r>
              <a:rPr lang="en-US" altLang="zh-CN" dirty="0" err="1" smtClean="0"/>
              <a:t>DataType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DateType</a:t>
            </a:r>
            <a:r>
              <a:rPr lang="zh-CN" altLang="en-US" dirty="0" smtClean="0"/>
              <a:t>可以是各种数据类型，也可以是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赋值：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	SET @Name=‘TOM’</a:t>
            </a:r>
          </a:p>
          <a:p>
            <a:pPr lvl="1"/>
            <a:r>
              <a:rPr lang="zh-CN" altLang="en-US" dirty="0"/>
              <a:t>声明</a:t>
            </a:r>
            <a:r>
              <a:rPr lang="zh-CN" altLang="en-US" dirty="0" smtClean="0"/>
              <a:t>时直接赋初值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DECLARE@Name</a:t>
            </a:r>
            <a:r>
              <a:rPr lang="en-US" altLang="zh-CN" dirty="0" smtClean="0"/>
              <a:t> NVARCHAR(16)=Name</a:t>
            </a:r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推荐：常量或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简单表达式用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或直接赋初值，其他用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892" y="3410330"/>
            <a:ext cx="7419048" cy="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80" y="4729605"/>
            <a:ext cx="4066667" cy="6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可以用于表达式来给其他变量赋值</a:t>
            </a:r>
            <a:endParaRPr lang="en-US" altLang="zh-CN" dirty="0" smtClean="0"/>
          </a:p>
          <a:p>
            <a:r>
              <a:rPr lang="zh-CN" altLang="en-US" dirty="0" smtClean="0"/>
              <a:t>可以用于表达式更新数据</a:t>
            </a:r>
            <a:endParaRPr lang="en-US" altLang="zh-CN" dirty="0" smtClean="0"/>
          </a:p>
          <a:p>
            <a:r>
              <a:rPr lang="zh-CN" altLang="en-US" dirty="0" smtClean="0"/>
              <a:t>可以用作参数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@@ERROR:</a:t>
            </a:r>
            <a:r>
              <a:rPr lang="zh-CN" altLang="en-US" dirty="0"/>
              <a:t>返回最后执行的 </a:t>
            </a:r>
            <a:r>
              <a:rPr lang="en-US" altLang="zh-CN" dirty="0"/>
              <a:t>Transact-SQL </a:t>
            </a:r>
            <a:r>
              <a:rPr lang="zh-CN" altLang="en-US" dirty="0"/>
              <a:t>语句的</a:t>
            </a:r>
            <a:r>
              <a:rPr lang="zh-CN" altLang="en-US" dirty="0" smtClean="0"/>
              <a:t>错误代码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5" y="2471838"/>
            <a:ext cx="5171429" cy="1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871" y="2471838"/>
            <a:ext cx="2161905" cy="11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916" y="4336206"/>
            <a:ext cx="124268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重复执行</a:t>
            </a:r>
            <a:r>
              <a:rPr lang="en-US" altLang="zh-CN" sz="3200" dirty="0" smtClean="0"/>
              <a:t>SELECT @ERROR </a:t>
            </a:r>
            <a:r>
              <a:rPr lang="zh-CN" altLang="en-US" sz="3200" dirty="0" smtClean="0"/>
              <a:t>会有什么影响？</a:t>
            </a:r>
            <a:endParaRPr lang="en-US" altLang="zh-CN" sz="3200" dirty="0" smtClean="0"/>
          </a:p>
          <a:p>
            <a:r>
              <a:rPr lang="zh-CN" altLang="en-US" sz="3200" dirty="0" smtClean="0"/>
              <a:t>如果用户在别的会话中，执行了另外一条语句，会有什么影响？</a:t>
            </a:r>
            <a:endParaRPr lang="en-US" altLang="zh-CN" sz="3200" dirty="0" smtClean="0"/>
          </a:p>
          <a:p>
            <a:r>
              <a:rPr lang="zh-CN" altLang="en-US" sz="3200" dirty="0" smtClean="0"/>
              <a:t>如果用户在别的会话中，执行了</a:t>
            </a:r>
            <a:r>
              <a:rPr lang="en-US" altLang="zh-CN" sz="3200" dirty="0" smtClean="0"/>
              <a:t>SELECT @@Error</a:t>
            </a:r>
            <a:r>
              <a:rPr lang="zh-CN" altLang="en-US" sz="3200" dirty="0" smtClean="0"/>
              <a:t>， </a:t>
            </a:r>
            <a:r>
              <a:rPr lang="zh-CN" altLang="en-US" sz="3200" dirty="0"/>
              <a:t>会</a:t>
            </a:r>
            <a:r>
              <a:rPr lang="zh-CN" altLang="en-US" sz="3200" dirty="0" smtClean="0"/>
              <a:t>有什么影响？</a:t>
            </a:r>
            <a:endParaRPr lang="en-US" altLang="zh-CN" sz="3200" dirty="0" smtClean="0"/>
          </a:p>
          <a:p>
            <a:r>
              <a:rPr lang="zh-CN" altLang="en-US" sz="3200" dirty="0"/>
              <a:t>它对每个用户会话是唯一的，并将在连接关闭时被重置。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pic>
        <p:nvPicPr>
          <p:cNvPr id="9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5360"/>
            <a:ext cx="436813" cy="4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97" y="4406451"/>
            <a:ext cx="436813" cy="4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7925"/>
            <a:ext cx="436813" cy="4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@@IDENTITY</a:t>
            </a:r>
          </a:p>
          <a:p>
            <a:pPr lvl="1"/>
            <a:r>
              <a:rPr lang="zh-CN" altLang="en-US" dirty="0" smtClean="0"/>
              <a:t>获取最后插入的自增列的值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重复获取？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3" y="2652160"/>
            <a:ext cx="436813" cy="4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@@ROWCOUNT</a:t>
            </a:r>
          </a:p>
          <a:p>
            <a:pPr lvl="1"/>
            <a:r>
              <a:rPr lang="zh-CN" altLang="en-US" dirty="0"/>
              <a:t>获取最后一条语句影响的行数</a:t>
            </a:r>
            <a:endParaRPr lang="en-US" altLang="zh-CN" dirty="0"/>
          </a:p>
          <a:p>
            <a:pPr lvl="2"/>
            <a:r>
              <a:rPr lang="zh-CN" altLang="en-US" dirty="0"/>
              <a:t>包括 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MERGE</a:t>
            </a:r>
            <a:r>
              <a:rPr lang="zh-CN" altLang="en-US" dirty="0"/>
              <a:t>等所有操作</a:t>
            </a:r>
            <a:endParaRPr lang="en-US" altLang="zh-CN" dirty="0"/>
          </a:p>
          <a:p>
            <a:pPr lvl="2"/>
            <a:r>
              <a:rPr lang="en-US" altLang="zh-CN" dirty="0"/>
              <a:t>CREATE TABLE</a:t>
            </a:r>
            <a:r>
              <a:rPr lang="zh-CN" altLang="en-US" dirty="0"/>
              <a:t>、</a:t>
            </a:r>
            <a:r>
              <a:rPr lang="en-US" altLang="zh-CN" dirty="0"/>
              <a:t>INDEX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等操作，值为</a:t>
            </a:r>
            <a:r>
              <a:rPr lang="en-US" altLang="zh-CN" dirty="0"/>
              <a:t>0</a:t>
            </a:r>
          </a:p>
          <a:p>
            <a:pPr lvl="2"/>
            <a:r>
              <a:rPr lang="zh-CN" altLang="en-US" dirty="0"/>
              <a:t>可以用来判断</a:t>
            </a:r>
            <a:r>
              <a:rPr lang="en-US" altLang="zh-CN" dirty="0"/>
              <a:t>UPDATE\INSERT\DELETE</a:t>
            </a:r>
            <a:r>
              <a:rPr lang="zh-CN" altLang="en-US" dirty="0"/>
              <a:t>等操作成功</a:t>
            </a:r>
            <a:r>
              <a:rPr lang="zh-CN" altLang="en-US" dirty="0" smtClean="0"/>
              <a:t>与否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200000" cy="1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57" y="4001294"/>
            <a:ext cx="3657143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ROWCOUNT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@@ROWCOUNT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ROWCOUNT 10 --- SET @@ROWCOUNT </a:t>
            </a:r>
            <a:r>
              <a:rPr lang="en-US" altLang="zh-CN" dirty="0" smtClean="0"/>
              <a:t>10</a:t>
            </a:r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TOP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同样生效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ROWCOUNT 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@@TRANCOUNT  </a:t>
            </a:r>
            <a:r>
              <a:rPr lang="en-US" altLang="zh-CN" dirty="0" smtClean="0"/>
              <a:t>	</a:t>
            </a:r>
            <a:r>
              <a:rPr lang="zh-CN" altLang="en-US" dirty="0" smtClean="0"/>
              <a:t>返回</a:t>
            </a:r>
            <a:r>
              <a:rPr lang="zh-CN" altLang="en-US" dirty="0"/>
              <a:t>当前连接的活动事务数</a:t>
            </a:r>
            <a:endParaRPr lang="en-US" altLang="zh-CN" dirty="0" smtClean="0"/>
          </a:p>
          <a:p>
            <a:r>
              <a:rPr lang="en-US" altLang="zh-CN" dirty="0" smtClean="0"/>
              <a:t>@@DATEFIRST		</a:t>
            </a:r>
            <a:r>
              <a:rPr lang="zh-CN" altLang="en-US" dirty="0" smtClean="0"/>
              <a:t>一周以哪一天开始</a:t>
            </a:r>
            <a:endParaRPr lang="en-US" altLang="zh-CN" dirty="0" smtClean="0"/>
          </a:p>
          <a:p>
            <a:r>
              <a:rPr lang="en-US" altLang="zh-CN" dirty="0"/>
              <a:t>@@SERVERNAME</a:t>
            </a:r>
          </a:p>
          <a:p>
            <a:r>
              <a:rPr lang="en-US" altLang="zh-CN" dirty="0"/>
              <a:t>@@</a:t>
            </a:r>
            <a:r>
              <a:rPr lang="en-US" altLang="zh-CN" dirty="0" smtClean="0"/>
              <a:t>SERVICENAME</a:t>
            </a:r>
          </a:p>
          <a:p>
            <a:r>
              <a:rPr lang="zh-CN" altLang="en-US" dirty="0" smtClean="0"/>
              <a:t>还有很多关于设置的，关于游标状态等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57143" cy="433333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@@Error</a:t>
            </a:r>
            <a:r>
              <a:rPr lang="zh-CN" altLang="en-US" dirty="0" smtClean="0"/>
              <a:t>用来检索错误信息，错误函数可以返回所有错误数据。</a:t>
            </a:r>
            <a:endParaRPr lang="en-US" altLang="zh-CN" dirty="0" smtClean="0"/>
          </a:p>
          <a:p>
            <a:r>
              <a:rPr lang="en-US" altLang="zh-CN" dirty="0" err="1" smtClean="0"/>
              <a:t>ERROR_Message</a:t>
            </a:r>
            <a:r>
              <a:rPr lang="en-US" altLang="zh-CN" dirty="0" smtClean="0"/>
              <a:t>()		</a:t>
            </a:r>
            <a:r>
              <a:rPr lang="zh-CN" altLang="en-US" dirty="0" smtClean="0"/>
              <a:t>错误信息</a:t>
            </a:r>
            <a:endParaRPr lang="en-US" altLang="zh-CN" dirty="0" smtClean="0"/>
          </a:p>
          <a:p>
            <a:r>
              <a:rPr lang="en-US" altLang="zh-CN" dirty="0" err="1" smtClean="0"/>
              <a:t>ERROR_Number</a:t>
            </a:r>
            <a:r>
              <a:rPr lang="en-US" altLang="zh-CN" dirty="0" smtClean="0"/>
              <a:t>()		</a:t>
            </a:r>
            <a:r>
              <a:rPr lang="zh-CN" altLang="en-US" dirty="0" smtClean="0"/>
              <a:t>错误代码</a:t>
            </a:r>
            <a:endParaRPr lang="en-US" altLang="zh-CN" dirty="0" smtClean="0"/>
          </a:p>
          <a:p>
            <a:r>
              <a:rPr lang="en-US" altLang="zh-CN" dirty="0"/>
              <a:t>ERROR_PROCEDURE</a:t>
            </a:r>
            <a:r>
              <a:rPr lang="en-US" altLang="zh-CN" dirty="0" smtClean="0"/>
              <a:t>()	</a:t>
            </a:r>
            <a:r>
              <a:rPr lang="zh-CN" altLang="en-US" dirty="0"/>
              <a:t>发生错误的存储过程名或触发器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/>
              <a:t>ERROR_LINE</a:t>
            </a:r>
            <a:r>
              <a:rPr lang="en-US" altLang="zh-CN" dirty="0" smtClean="0"/>
              <a:t>()			</a:t>
            </a:r>
            <a:r>
              <a:rPr lang="zh-CN" altLang="en-US" dirty="0" smtClean="0"/>
              <a:t>错误的行号</a:t>
            </a:r>
            <a:endParaRPr lang="en-US" altLang="zh-CN" dirty="0" smtClean="0"/>
          </a:p>
          <a:p>
            <a:r>
              <a:rPr lang="en-US" altLang="zh-CN" dirty="0"/>
              <a:t>ERROR_SEVERITY</a:t>
            </a:r>
            <a:r>
              <a:rPr lang="en-US" altLang="zh-CN" dirty="0" smtClean="0"/>
              <a:t>()		</a:t>
            </a:r>
            <a:r>
              <a:rPr lang="zh-CN" altLang="en-US" dirty="0" smtClean="0"/>
              <a:t>错误的严重级别</a:t>
            </a:r>
            <a:r>
              <a:rPr lang="en-US" altLang="zh-CN" dirty="0"/>
              <a:t> </a:t>
            </a:r>
            <a:r>
              <a:rPr lang="en-US" altLang="zh-CN" dirty="0" smtClean="0"/>
              <a:t>1-25</a:t>
            </a:r>
          </a:p>
          <a:p>
            <a:r>
              <a:rPr lang="en-US" altLang="zh-CN" dirty="0"/>
              <a:t>ERROR_STATE</a:t>
            </a:r>
            <a:r>
              <a:rPr lang="en-US" altLang="zh-CN" dirty="0" smtClean="0"/>
              <a:t>()			</a:t>
            </a:r>
            <a:r>
              <a:rPr lang="zh-CN" altLang="en-US" dirty="0" smtClean="0"/>
              <a:t>错误的状态号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 INTO		SELECT INTO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10968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要求目标表事先要存在</a:t>
            </a:r>
            <a:endParaRPr lang="en-US" altLang="zh-CN" dirty="0" smtClean="0"/>
          </a:p>
          <a:p>
            <a:r>
              <a:rPr lang="zh-CN" altLang="en-US" dirty="0" smtClean="0"/>
              <a:t>需要考虑目标表的主键，非空等约束条件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9840" y="1807976"/>
            <a:ext cx="503396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要求目标表事先不存在</a:t>
            </a:r>
            <a:endParaRPr lang="en-US" altLang="zh-CN" dirty="0" smtClean="0"/>
          </a:p>
          <a:p>
            <a:r>
              <a:rPr lang="zh-CN" altLang="en-US" dirty="0" smtClean="0"/>
              <a:t>可以用来备份表</a:t>
            </a:r>
            <a:endParaRPr lang="en-US" altLang="zh-CN" dirty="0" smtClean="0"/>
          </a:p>
          <a:p>
            <a:r>
              <a:rPr lang="zh-CN" altLang="en-US" dirty="0" smtClean="0"/>
              <a:t>如何产生一列自增列？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97" y="2979317"/>
            <a:ext cx="5383462" cy="28544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" y="2922494"/>
            <a:ext cx="6647619" cy="3895238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2079393" flipH="1">
            <a:off x="8211199" y="2111654"/>
            <a:ext cx="359269" cy="1048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34220" y="6013589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C000"/>
                </a:solidFill>
              </a:rPr>
              <a:t>IDENTITY()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pic>
        <p:nvPicPr>
          <p:cNvPr id="10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26" y="2374059"/>
            <a:ext cx="600801" cy="6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11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一般是在</a:t>
            </a:r>
            <a:r>
              <a:rPr lang="en-US" altLang="zh-CN" dirty="0" smtClean="0"/>
              <a:t>TRY CATCH 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55" y="2314387"/>
            <a:ext cx="6809524" cy="14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55" y="4438098"/>
            <a:ext cx="5209524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COALESCE</a:t>
            </a:r>
            <a:r>
              <a:rPr lang="en-US" altLang="zh-CN" b="1" dirty="0" smtClean="0"/>
              <a:t>()</a:t>
            </a:r>
            <a:endParaRPr lang="en-US" altLang="zh-CN" b="1" dirty="0"/>
          </a:p>
          <a:p>
            <a:pPr lvl="1"/>
            <a:r>
              <a:rPr lang="zh-CN" altLang="en-US" b="1" dirty="0" smtClean="0"/>
              <a:t>返回其参数列表中最先不为</a:t>
            </a:r>
            <a:r>
              <a:rPr lang="en-US" altLang="zh-CN" b="1" dirty="0" smtClean="0"/>
              <a:t>Null</a:t>
            </a:r>
            <a:r>
              <a:rPr lang="zh-CN" altLang="en-US" b="1" dirty="0" smtClean="0"/>
              <a:t>的值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SET @</a:t>
            </a:r>
            <a:r>
              <a:rPr lang="en-US" altLang="zh-CN" b="1" dirty="0" err="1" smtClean="0"/>
              <a:t>Num</a:t>
            </a:r>
            <a:r>
              <a:rPr lang="en-US" altLang="zh-CN" b="1" dirty="0" smtClean="0"/>
              <a:t>=COALESCE(@p1,@p2,@p3,@p4…)</a:t>
            </a:r>
          </a:p>
          <a:p>
            <a:pPr marL="457200" lvl="1" indent="0">
              <a:buNone/>
            </a:pPr>
            <a:endParaRPr lang="en-US" altLang="zh-CN" b="1" dirty="0" smtClean="0"/>
          </a:p>
          <a:p>
            <a:r>
              <a:rPr lang="en-US" altLang="zh-CN" b="1" dirty="0" smtClean="0"/>
              <a:t>SERVERPROPERTY()</a:t>
            </a:r>
          </a:p>
          <a:p>
            <a:pPr lvl="1"/>
            <a:r>
              <a:rPr lang="en-US" altLang="zh-CN" dirty="0"/>
              <a:t>SELECT SERVERPROPERTY('Edition'),SERVERPROPERTY('</a:t>
            </a:r>
            <a:r>
              <a:rPr lang="en-US" altLang="zh-CN" dirty="0" err="1"/>
              <a:t>ProductVersion</a:t>
            </a:r>
            <a:r>
              <a:rPr lang="en-US" altLang="zh-CN" dirty="0"/>
              <a:t>'),SERVERPROPERTY('</a:t>
            </a:r>
            <a:r>
              <a:rPr lang="en-US" altLang="zh-CN" dirty="0" err="1"/>
              <a:t>ProductLevel</a:t>
            </a:r>
            <a:r>
              <a:rPr lang="en-US" altLang="zh-CN" dirty="0"/>
              <a:t>'),</a:t>
            </a:r>
          </a:p>
          <a:p>
            <a:pPr lvl="1"/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78" y="5114742"/>
            <a:ext cx="3409524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SET Col1=Value1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Col2=Value2 WHERE xxx….</a:t>
            </a:r>
          </a:p>
          <a:p>
            <a:pPr lvl="1"/>
            <a:r>
              <a:rPr lang="en-US" altLang="zh-CN" dirty="0" smtClean="0"/>
              <a:t>UPDATE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SET Col1=Value1,…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….</a:t>
            </a:r>
          </a:p>
          <a:p>
            <a:r>
              <a:rPr lang="zh-CN" altLang="en-US" dirty="0" smtClean="0"/>
              <a:t>多表条件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a SET a.Col1=expression,… </a:t>
            </a:r>
            <a:r>
              <a:rPr lang="en-US" altLang="zh-CN" dirty="0" smtClean="0">
                <a:solidFill>
                  <a:srgbClr val="FF0000"/>
                </a:solidFill>
              </a:rPr>
              <a:t>FROM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a JOIN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b ON … WHERE …</a:t>
            </a:r>
          </a:p>
          <a:p>
            <a:pPr lvl="1"/>
            <a:r>
              <a:rPr lang="zh-CN" altLang="en-US" dirty="0" smtClean="0"/>
              <a:t>只能同时更新一个表的数据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28" y="1538427"/>
            <a:ext cx="1065714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xxx…</a:t>
            </a:r>
          </a:p>
          <a:p>
            <a:pPr lvl="1"/>
            <a:r>
              <a:rPr lang="en-US" altLang="zh-CN" dirty="0" smtClean="0"/>
              <a:t>DELETE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WHERE xxx…</a:t>
            </a:r>
          </a:p>
          <a:p>
            <a:r>
              <a:rPr lang="zh-CN" altLang="en-US" dirty="0"/>
              <a:t>多</a:t>
            </a:r>
            <a:r>
              <a:rPr lang="zh-CN" altLang="en-US" dirty="0" smtClean="0"/>
              <a:t>表条件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a FROM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a JOIN </a:t>
            </a:r>
            <a:r>
              <a:rPr lang="zh-CN" altLang="en-US" dirty="0" smtClean="0"/>
              <a:t>表名 </a:t>
            </a:r>
            <a:r>
              <a:rPr lang="en-US" altLang="zh-CN" dirty="0" smtClean="0"/>
              <a:t>b ON xxx WHERE </a:t>
            </a:r>
            <a:r>
              <a:rPr lang="en-US" altLang="zh-CN" dirty="0" err="1" smtClean="0"/>
              <a:t>xxxx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在更新数据的同时，有些情况下需要获取修改前后的数据信息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  <a:r>
              <a:rPr lang="zh-CN" altLang="en-US" dirty="0" smtClean="0"/>
              <a:t>子句可以把相关修改过的数据的响应值作为结果集返回。</a:t>
            </a:r>
            <a:endParaRPr lang="en-US" altLang="zh-CN" dirty="0" smtClean="0"/>
          </a:p>
          <a:p>
            <a:r>
              <a:rPr lang="zh-CN" altLang="en-US" dirty="0" smtClean="0"/>
              <a:t>常用功能：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日志，将老的数据与新的数据同时记录</a:t>
            </a:r>
            <a:endParaRPr lang="en-US" altLang="zh-CN" dirty="0" smtClean="0"/>
          </a:p>
          <a:p>
            <a:pPr lvl="1"/>
            <a:r>
              <a:rPr lang="zh-CN" altLang="en-US" dirty="0"/>
              <a:t>自增</a:t>
            </a:r>
            <a:r>
              <a:rPr lang="zh-CN" altLang="en-US" dirty="0" smtClean="0"/>
              <a:t>列的值，</a:t>
            </a:r>
            <a:r>
              <a:rPr lang="en-US" altLang="zh-CN" dirty="0" smtClean="0"/>
              <a:t>insert </a:t>
            </a:r>
            <a:r>
              <a:rPr lang="zh-CN" altLang="en-US" dirty="0" smtClean="0"/>
              <a:t>以后生成的是哪些</a:t>
            </a:r>
            <a:r>
              <a:rPr lang="en-US" altLang="zh-CN" dirty="0" smtClean="0"/>
              <a:t>id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	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33" y="4537302"/>
            <a:ext cx="8114286" cy="181904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33" y="1690688"/>
            <a:ext cx="7485714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用于以下语句</a:t>
            </a:r>
            <a:r>
              <a:rPr lang="en-US" altLang="zh-CN" dirty="0" smtClean="0"/>
              <a:t>: 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MERGE</a:t>
            </a:r>
          </a:p>
          <a:p>
            <a:r>
              <a:rPr lang="en-US" altLang="zh-CN" dirty="0" smtClean="0"/>
              <a:t>DELETED</a:t>
            </a:r>
            <a:r>
              <a:rPr lang="zh-CN" altLang="en-US" dirty="0" smtClean="0"/>
              <a:t>前缀用于获取更新或删除前的值。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  <a:r>
              <a:rPr lang="zh-CN" altLang="en-US" dirty="0" smtClean="0"/>
              <a:t>语句不能使用</a:t>
            </a:r>
            <a:endParaRPr lang="en-US" altLang="zh-CN" dirty="0" smtClean="0"/>
          </a:p>
          <a:p>
            <a:r>
              <a:rPr lang="en-US" altLang="zh-CN" dirty="0" smtClean="0"/>
              <a:t>INSERTED</a:t>
            </a:r>
            <a:r>
              <a:rPr lang="zh-CN" altLang="en-US" dirty="0" smtClean="0"/>
              <a:t>前缀用于获取更新或插入后的值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 </a:t>
            </a:r>
            <a:r>
              <a:rPr lang="zh-CN" altLang="en-US" dirty="0" smtClean="0"/>
              <a:t>语句不能使用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语句呢？ </a:t>
            </a:r>
            <a:endParaRPr lang="en-US" altLang="zh-CN" dirty="0" smtClean="0"/>
          </a:p>
          <a:p>
            <a:r>
              <a:rPr lang="en-US" altLang="zh-CN" dirty="0" smtClean="0"/>
              <a:t>$action</a:t>
            </a:r>
          </a:p>
          <a:p>
            <a:pPr lvl="1"/>
            <a:r>
              <a:rPr lang="zh-CN" altLang="en-US" dirty="0"/>
              <a:t>仅可用于 </a:t>
            </a:r>
            <a:r>
              <a:rPr lang="en-US" altLang="zh-CN" dirty="0"/>
              <a:t>MERGE </a:t>
            </a:r>
            <a:r>
              <a:rPr lang="zh-CN" altLang="en-US" dirty="0"/>
              <a:t>语句。 在 </a:t>
            </a:r>
            <a:r>
              <a:rPr lang="en-US" altLang="zh-CN" dirty="0"/>
              <a:t>MERGE </a:t>
            </a:r>
            <a:r>
              <a:rPr lang="zh-CN" altLang="en-US" dirty="0"/>
              <a:t>语句的 </a:t>
            </a:r>
            <a:r>
              <a:rPr lang="en-US" altLang="zh-CN" dirty="0"/>
              <a:t>OUTPUT </a:t>
            </a:r>
            <a:r>
              <a:rPr lang="zh-CN" altLang="en-US" dirty="0"/>
              <a:t>子句中指定一个 </a:t>
            </a:r>
            <a:r>
              <a:rPr lang="en-US" altLang="zh-CN" dirty="0" err="1"/>
              <a:t>nvarchar</a:t>
            </a:r>
            <a:r>
              <a:rPr lang="en-US" altLang="zh-CN" dirty="0"/>
              <a:t>(10) </a:t>
            </a:r>
            <a:r>
              <a:rPr lang="zh-CN" altLang="en-US" dirty="0"/>
              <a:t>类型的列，该子句为每行返回以下三个值之一：</a:t>
            </a:r>
            <a:r>
              <a:rPr lang="en-US" altLang="zh-CN" dirty="0"/>
              <a:t>'INSERT'</a:t>
            </a:r>
            <a:r>
              <a:rPr lang="zh-CN" altLang="en-US" dirty="0"/>
              <a:t>、</a:t>
            </a:r>
            <a:r>
              <a:rPr lang="en-US" altLang="zh-CN" dirty="0"/>
              <a:t>'UPDATE' </a:t>
            </a:r>
            <a:r>
              <a:rPr lang="zh-CN" altLang="en-US" dirty="0"/>
              <a:t>或 </a:t>
            </a:r>
            <a:r>
              <a:rPr lang="en-US" altLang="zh-CN" dirty="0"/>
              <a:t>'DELETE'</a:t>
            </a:r>
            <a:r>
              <a:rPr lang="zh-CN" altLang="en-US" dirty="0"/>
              <a:t>，返回哪个值取决于对该行执行的操作。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68" y="3863494"/>
            <a:ext cx="600801" cy="6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12114</TotalTime>
  <Words>1011</Words>
  <Application>Microsoft Office PowerPoint</Application>
  <PresentationFormat>宽屏</PresentationFormat>
  <Paragraphs>200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华文楷体</vt:lpstr>
      <vt:lpstr>宋体</vt:lpstr>
      <vt:lpstr>Arial</vt:lpstr>
      <vt:lpstr>Calibri</vt:lpstr>
      <vt:lpstr>Corbel</vt:lpstr>
      <vt:lpstr>深度</vt:lpstr>
      <vt:lpstr>SQL基础知识之三</vt:lpstr>
      <vt:lpstr>INSERT语句</vt:lpstr>
      <vt:lpstr>INSERT INTO  SELECT INTO</vt:lpstr>
      <vt:lpstr>UPDATE 语句</vt:lpstr>
      <vt:lpstr>PowerPoint 演示文稿</vt:lpstr>
      <vt:lpstr>DELETE语句</vt:lpstr>
      <vt:lpstr>OUTPUT 语句</vt:lpstr>
      <vt:lpstr>OUTPUT </vt:lpstr>
      <vt:lpstr>OUTPUT</vt:lpstr>
      <vt:lpstr>OUTPUT INTO</vt:lpstr>
      <vt:lpstr>MERGE</vt:lpstr>
      <vt:lpstr>Merge </vt:lpstr>
      <vt:lpstr>PowerPoint 演示文稿</vt:lpstr>
      <vt:lpstr>MERGE的限制</vt:lpstr>
      <vt:lpstr>UNION、UNION ALL</vt:lpstr>
      <vt:lpstr>PowerPoint 演示文稿</vt:lpstr>
      <vt:lpstr>UNION 与 OR</vt:lpstr>
      <vt:lpstr>INTERSECT</vt:lpstr>
      <vt:lpstr>EXCEPT</vt:lpstr>
      <vt:lpstr>变量</vt:lpstr>
      <vt:lpstr>局部变量</vt:lpstr>
      <vt:lpstr>局部变量</vt:lpstr>
      <vt:lpstr>全局变量</vt:lpstr>
      <vt:lpstr>全局变量</vt:lpstr>
      <vt:lpstr>全局变量</vt:lpstr>
      <vt:lpstr>ROWCOUNT 与 @@ROWCOUNT</vt:lpstr>
      <vt:lpstr>全局变量</vt:lpstr>
      <vt:lpstr>全局变量</vt:lpstr>
      <vt:lpstr>错误函数</vt:lpstr>
      <vt:lpstr>错误函数</vt:lpstr>
      <vt:lpstr>系统函数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208</cp:revision>
  <dcterms:created xsi:type="dcterms:W3CDTF">2018-07-06T07:50:29Z</dcterms:created>
  <dcterms:modified xsi:type="dcterms:W3CDTF">2018-08-02T10:13:06Z</dcterms:modified>
</cp:coreProperties>
</file>