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97" r:id="rId4"/>
    <p:sldId id="298" r:id="rId5"/>
    <p:sldId id="299" r:id="rId6"/>
    <p:sldId id="300" r:id="rId7"/>
    <p:sldId id="301" r:id="rId8"/>
    <p:sldId id="281" r:id="rId9"/>
    <p:sldId id="284" r:id="rId10"/>
    <p:sldId id="302" r:id="rId11"/>
    <p:sldId id="303" r:id="rId12"/>
    <p:sldId id="285" r:id="rId13"/>
    <p:sldId id="305" r:id="rId14"/>
    <p:sldId id="310" r:id="rId15"/>
    <p:sldId id="307" r:id="rId16"/>
    <p:sldId id="306" r:id="rId17"/>
    <p:sldId id="282" r:id="rId18"/>
    <p:sldId id="308" r:id="rId19"/>
    <p:sldId id="309" r:id="rId20"/>
    <p:sldId id="311" r:id="rId21"/>
    <p:sldId id="312" r:id="rId22"/>
    <p:sldId id="316" r:id="rId23"/>
    <p:sldId id="314" r:id="rId24"/>
    <p:sldId id="315" r:id="rId25"/>
    <p:sldId id="313" r:id="rId26"/>
    <p:sldId id="318" r:id="rId27"/>
    <p:sldId id="320" r:id="rId28"/>
    <p:sldId id="326" r:id="rId29"/>
    <p:sldId id="321" r:id="rId30"/>
    <p:sldId id="322" r:id="rId31"/>
    <p:sldId id="323" r:id="rId32"/>
    <p:sldId id="324" r:id="rId33"/>
    <p:sldId id="325" r:id="rId34"/>
    <p:sldId id="262" r:id="rId35"/>
    <p:sldId id="27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5B35CD-6421-4AEE-92B9-8466DF5DACA3}">
          <p14:sldIdLst>
            <p14:sldId id="256"/>
          </p14:sldIdLst>
        </p14:section>
        <p14:section name="无标题节" id="{48EBB45C-4E49-4AE8-A8A7-3BF552AADFB3}">
          <p14:sldIdLst/>
        </p14:section>
        <p14:section name="T-SQL 函数" id="{7DBD01F2-789E-43C6-9D83-22A3209C76DD}">
          <p14:sldIdLst/>
        </p14:section>
        <p14:section name="SQL 语句" id="{3C8A6BEF-8B3C-4B26-B8F9-DD0340E21B4A}">
          <p14:sldIdLst>
            <p14:sldId id="274"/>
            <p14:sldId id="297"/>
            <p14:sldId id="298"/>
            <p14:sldId id="299"/>
            <p14:sldId id="300"/>
            <p14:sldId id="301"/>
            <p14:sldId id="281"/>
            <p14:sldId id="284"/>
            <p14:sldId id="302"/>
            <p14:sldId id="303"/>
            <p14:sldId id="285"/>
            <p14:sldId id="305"/>
            <p14:sldId id="310"/>
            <p14:sldId id="307"/>
            <p14:sldId id="306"/>
            <p14:sldId id="282"/>
            <p14:sldId id="308"/>
            <p14:sldId id="309"/>
            <p14:sldId id="311"/>
            <p14:sldId id="312"/>
            <p14:sldId id="316"/>
            <p14:sldId id="314"/>
            <p14:sldId id="315"/>
            <p14:sldId id="313"/>
            <p14:sldId id="318"/>
            <p14:sldId id="320"/>
            <p14:sldId id="326"/>
            <p14:sldId id="321"/>
            <p14:sldId id="322"/>
            <p14:sldId id="323"/>
            <p14:sldId id="324"/>
            <p14:sldId id="325"/>
            <p14:sldId id="26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7307" autoAdjust="0"/>
  </p:normalViewPr>
  <p:slideViewPr>
    <p:cSldViewPr snapToGrid="0">
      <p:cViewPr varScale="1">
        <p:scale>
          <a:sx n="106" d="100"/>
          <a:sy n="10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AEC7-065F-4387-B6E2-D6B63EA1006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9C87-6FF7-49E1-98D7-9067C4B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97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3CF7-E47D-483C-AF17-3394ACC90A9D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B5FC8-13AC-439A-AB99-78F752A6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79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B5FC8-13AC-439A-AB99-78F752A6EE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03AD-8CB3-4ED6-AF48-4823FC70BE70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18E1-73B7-45CC-B80E-F4A4DA3EF042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002-E8F2-49C8-8400-4A80C1AAC72B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51B-46E0-4647-88EB-28621912B759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147B-9703-462F-95CB-10B6E48A5E25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0D3D-BF74-4EAE-AFC0-114B3795A3C2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168-366A-4679-A8BA-4A94E97B96BF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DCBE-4AD5-4AFE-A468-9E12CC36BAF4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B81-AD72-4775-BE06-6400BDE1312C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9E10-40BB-463F-8260-72B8798648A2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39C-84B3-485B-8D15-BB44C0C651F6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FB90-C819-4D1B-BAAE-08C1132F2FD7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105-4C90-4A38-954A-69A457D81967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9245-8C24-4700-8558-8D16F63D5FAE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70E6-6CA4-4799-8C04-6FFADA4B984F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364-1F7B-4BBD-8A5C-4ABEF10B058C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94C3-698F-4E22-AB75-4A8F5B43A0A9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817382-0C5A-4844-8633-19A4B4041B3B}" type="datetime1">
              <a:rPr lang="en-US" altLang="zh-CN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基础</a:t>
            </a:r>
            <a:r>
              <a:rPr lang="zh-CN" altLang="en-US" smtClean="0"/>
              <a:t>知识</a:t>
            </a:r>
            <a:r>
              <a:rPr lang="zh-CN" altLang="en-US" smtClean="0"/>
              <a:t>之二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Nick@</a:t>
            </a:r>
            <a:r>
              <a:rPr lang="zh-CN" altLang="en-US" dirty="0" smtClean="0"/>
              <a:t>梵讯网络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临时表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存储过程中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的临时表，要不要显式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结论：无所谓，没有什么影响；为了规范起见，最好是</a:t>
            </a:r>
            <a:r>
              <a:rPr lang="en-US" altLang="zh-CN" dirty="0" smtClean="0"/>
              <a:t>DROP</a:t>
            </a:r>
          </a:p>
          <a:p>
            <a:pPr lvl="1"/>
            <a:r>
              <a:rPr lang="zh-CN" altLang="en-US" dirty="0"/>
              <a:t>临时</a:t>
            </a:r>
            <a:r>
              <a:rPr lang="zh-CN" altLang="en-US" dirty="0" smtClean="0"/>
              <a:t>表的缓存与重用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当一个临时表被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（显示或隐式）后，在其他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用同样的代码创建同样的临时表，会重用之前的表结构（不包含数据），可以节省部分资源</a:t>
            </a:r>
            <a:endParaRPr lang="en-US" altLang="zh-CN" dirty="0" smtClean="0"/>
          </a:p>
          <a:p>
            <a:pPr lvl="2"/>
            <a:r>
              <a:rPr lang="zh-CN" altLang="en-US" dirty="0"/>
              <a:t>临时</a:t>
            </a:r>
            <a:r>
              <a:rPr lang="zh-CN" altLang="en-US" dirty="0" smtClean="0"/>
              <a:t>表不能够缓存重用的情况：</a:t>
            </a:r>
            <a:endParaRPr lang="en-US" altLang="zh-CN" dirty="0" smtClean="0"/>
          </a:p>
          <a:p>
            <a:pPr lvl="3"/>
            <a:r>
              <a:rPr lang="zh-CN" altLang="en-US" dirty="0"/>
              <a:t>创建</a:t>
            </a:r>
            <a:r>
              <a:rPr lang="zh-CN" altLang="en-US" dirty="0" smtClean="0"/>
              <a:t>之后，有</a:t>
            </a:r>
            <a:r>
              <a:rPr lang="en-US" altLang="zh-CN" dirty="0" smtClean="0"/>
              <a:t>DDL</a:t>
            </a:r>
            <a:r>
              <a:rPr lang="zh-CN" altLang="en-US" dirty="0" smtClean="0"/>
              <a:t>操作 （不包括 </a:t>
            </a:r>
            <a:r>
              <a:rPr lang="en-US" altLang="zh-CN" dirty="0" smtClean="0"/>
              <a:t>DROP TABLE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TRUNCATE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方式创建的临时表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若存储过程以</a:t>
            </a:r>
            <a:r>
              <a:rPr lang="en-US" altLang="zh-CN" dirty="0" smtClean="0"/>
              <a:t>WITH RECOMPILE</a:t>
            </a:r>
            <a:r>
              <a:rPr lang="zh-CN" altLang="en-US" dirty="0" smtClean="0"/>
              <a:t>重编译的方式运行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即使显式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了临时表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它仍然存在于缓存中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2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存储过程中的全局临时表？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CTE- Common Table Expression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临时结果集，可以</a:t>
            </a:r>
            <a:r>
              <a:rPr lang="zh-CN" altLang="en-US" dirty="0"/>
              <a:t>在接下来的一个</a:t>
            </a:r>
            <a:r>
              <a:rPr lang="en-US" altLang="zh-CN" dirty="0"/>
              <a:t>SELECT,INSERT,UPDATE,DELETE,MERGE</a:t>
            </a:r>
            <a:r>
              <a:rPr lang="zh-CN" altLang="en-US" dirty="0"/>
              <a:t>语句中被多次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WITH </a:t>
            </a:r>
            <a:r>
              <a:rPr lang="en-US" altLang="zh-CN" dirty="0"/>
              <a:t>CTE(PKH) AS (SELECT </a:t>
            </a:r>
            <a:r>
              <a:rPr lang="en-US" altLang="zh-CN" dirty="0" err="1"/>
              <a:t>a.PKHouse</a:t>
            </a:r>
            <a:r>
              <a:rPr lang="en-US" altLang="zh-CN" dirty="0"/>
              <a:t> FROM </a:t>
            </a:r>
            <a:r>
              <a:rPr lang="en-US" altLang="zh-CN" dirty="0" err="1"/>
              <a:t>HouseDealRent</a:t>
            </a:r>
            <a:r>
              <a:rPr lang="en-US" altLang="zh-CN" dirty="0"/>
              <a:t> a JOIN Houses b ON </a:t>
            </a:r>
            <a:r>
              <a:rPr lang="en-US" altLang="zh-CN" dirty="0" err="1"/>
              <a:t>a.PKHouse</a:t>
            </a:r>
            <a:r>
              <a:rPr lang="en-US" altLang="zh-CN" dirty="0"/>
              <a:t>=</a:t>
            </a:r>
            <a:r>
              <a:rPr lang="en-US" altLang="zh-CN" dirty="0" err="1"/>
              <a:t>b.PKHouse</a:t>
            </a:r>
            <a:r>
              <a:rPr lang="en-US" altLang="zh-CN" dirty="0"/>
              <a:t> WHERE </a:t>
            </a:r>
            <a:r>
              <a:rPr lang="en-US" altLang="zh-CN" dirty="0" err="1"/>
              <a:t>CreateTime</a:t>
            </a:r>
            <a:r>
              <a:rPr lang="en-US" altLang="zh-CN" dirty="0"/>
              <a:t>&gt;'2018-7-1')</a:t>
            </a:r>
          </a:p>
          <a:p>
            <a:r>
              <a:rPr lang="en-US" altLang="zh-CN" dirty="0"/>
              <a:t>SELECT * FROM CTE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10" y="2829865"/>
            <a:ext cx="6270409" cy="17331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73" y="1690688"/>
            <a:ext cx="8371428" cy="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14" y="1690688"/>
            <a:ext cx="2933333" cy="15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3" y="3654346"/>
            <a:ext cx="9857143" cy="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678" y="4420282"/>
            <a:ext cx="3590476" cy="196190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后面可以跟另一个</a:t>
            </a:r>
            <a:r>
              <a:rPr lang="en-US" altLang="zh-CN" dirty="0" smtClean="0"/>
              <a:t>CTE</a:t>
            </a:r>
            <a:r>
              <a:rPr lang="zh-CN" altLang="en-US" dirty="0" smtClean="0"/>
              <a:t>，用逗号分隔即可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后面的</a:t>
            </a:r>
            <a:r>
              <a:rPr lang="en-US" altLang="zh-CN" dirty="0" smtClean="0"/>
              <a:t>CTE</a:t>
            </a:r>
            <a:r>
              <a:rPr lang="zh-CN" altLang="en-US" dirty="0" smtClean="0"/>
              <a:t>可以使用前面定义的其他</a:t>
            </a:r>
            <a:r>
              <a:rPr lang="en-US" altLang="zh-CN" dirty="0" smtClean="0"/>
              <a:t>CTE</a:t>
            </a:r>
          </a:p>
          <a:p>
            <a:r>
              <a:rPr lang="zh-CN" altLang="en-US" dirty="0" smtClean="0"/>
              <a:t>最后的</a:t>
            </a:r>
            <a:r>
              <a:rPr lang="en-US" altLang="zh-CN" dirty="0" smtClean="0"/>
              <a:t>DDL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之后定义的所有</a:t>
            </a:r>
            <a:r>
              <a:rPr lang="en-US" altLang="zh-CN" dirty="0" smtClean="0"/>
              <a:t>CTE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61" y="2363428"/>
            <a:ext cx="9857143" cy="64761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若它不是该批处理中的第一条语句，需要在</a:t>
            </a:r>
            <a:r>
              <a:rPr lang="en-US" altLang="zh-CN" dirty="0"/>
              <a:t>With</a:t>
            </a:r>
            <a:r>
              <a:rPr lang="zh-CN" altLang="en-US" dirty="0"/>
              <a:t>之前添加</a:t>
            </a:r>
            <a:r>
              <a:rPr lang="en-US" altLang="zh-CN" dirty="0"/>
              <a:t>;</a:t>
            </a:r>
            <a:r>
              <a:rPr lang="zh-CN" altLang="en-US" dirty="0"/>
              <a:t>号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推荐：无论是不是第一条，统一</a:t>
            </a:r>
            <a:r>
              <a:rPr lang="en-US" altLang="zh-CN" dirty="0">
                <a:solidFill>
                  <a:srgbClr val="FFFF00"/>
                </a:solidFill>
              </a:rPr>
              <a:t>with</a:t>
            </a:r>
            <a:r>
              <a:rPr lang="zh-CN" altLang="en-US" dirty="0">
                <a:solidFill>
                  <a:srgbClr val="FFFF00"/>
                </a:solidFill>
              </a:rPr>
              <a:t>之前加；号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17186"/>
            <a:ext cx="8219048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5394461"/>
            <a:ext cx="5600000" cy="69523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CTE</a:t>
            </a:r>
            <a:r>
              <a:rPr lang="zh-CN" altLang="en-US" dirty="0" smtClean="0"/>
              <a:t>的列别名是可选参数，但是如果</a:t>
            </a:r>
            <a:r>
              <a:rPr lang="en-US" altLang="zh-CN" dirty="0" smtClean="0"/>
              <a:t>AS</a:t>
            </a:r>
            <a:r>
              <a:rPr lang="zh-CN" altLang="en-US" dirty="0" smtClean="0"/>
              <a:t>后的表达式中有未命名的列，那么一定要在</a:t>
            </a:r>
            <a:r>
              <a:rPr lang="en-US" altLang="zh-CN" dirty="0" smtClean="0"/>
              <a:t>CTE</a:t>
            </a:r>
            <a:r>
              <a:rPr lang="zh-CN" altLang="en-US" dirty="0" smtClean="0"/>
              <a:t>中指定列别名。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推荐：在表达式中直接指定别名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88" y="4158263"/>
            <a:ext cx="3761905" cy="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12" y="4239215"/>
            <a:ext cx="4200000" cy="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12" y="4752152"/>
            <a:ext cx="4000000" cy="27619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CTE </a:t>
            </a:r>
            <a:r>
              <a:rPr lang="zh-CN" altLang="en-US" dirty="0"/>
              <a:t>仅能被紧随其后的语句所</a:t>
            </a:r>
            <a:r>
              <a:rPr lang="zh-CN" altLang="en-US" dirty="0" smtClean="0"/>
              <a:t>引用，如果</a:t>
            </a:r>
            <a:r>
              <a:rPr lang="zh-CN" altLang="en-US" dirty="0"/>
              <a:t>要使用 </a:t>
            </a:r>
            <a:r>
              <a:rPr lang="en-US" altLang="zh-CN" dirty="0"/>
              <a:t>CTE</a:t>
            </a:r>
            <a:r>
              <a:rPr lang="zh-CN" altLang="en-US" dirty="0"/>
              <a:t>，则必须紧随 </a:t>
            </a:r>
            <a:r>
              <a:rPr lang="en-US" altLang="zh-CN" dirty="0"/>
              <a:t>T-SQL </a:t>
            </a:r>
            <a:r>
              <a:rPr lang="zh-CN" altLang="en-US" dirty="0"/>
              <a:t>批处理中的 </a:t>
            </a:r>
            <a:r>
              <a:rPr lang="en-US" altLang="zh-CN" dirty="0"/>
              <a:t>CTE </a:t>
            </a:r>
            <a:r>
              <a:rPr lang="zh-CN" altLang="en-US" dirty="0"/>
              <a:t>之后编写引用 </a:t>
            </a:r>
            <a:r>
              <a:rPr lang="en-US" altLang="zh-CN" dirty="0"/>
              <a:t>CTE </a:t>
            </a:r>
            <a:r>
              <a:rPr lang="zh-CN" altLang="en-US" dirty="0"/>
              <a:t>的查询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18" y="3014520"/>
            <a:ext cx="10142857" cy="220952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 </a:t>
            </a:r>
            <a:r>
              <a:rPr lang="en-US" altLang="zh-CN" dirty="0"/>
              <a:t>CTE </a:t>
            </a:r>
            <a:r>
              <a:rPr lang="zh-CN" altLang="en-US" dirty="0"/>
              <a:t>预期由另一个可能随之肯定要重新处理数据的查询引用，所以 </a:t>
            </a:r>
            <a:r>
              <a:rPr lang="en-US" altLang="zh-CN" dirty="0"/>
              <a:t>CTE </a:t>
            </a:r>
            <a:r>
              <a:rPr lang="zh-CN" altLang="en-US" dirty="0"/>
              <a:t>的查询不能含有 </a:t>
            </a:r>
            <a:r>
              <a:rPr lang="en-US" altLang="zh-CN" dirty="0"/>
              <a:t>ORDER BY</a:t>
            </a:r>
            <a:r>
              <a:rPr lang="zh-CN" altLang="en-US" dirty="0" smtClean="0"/>
              <a:t>之类</a:t>
            </a:r>
            <a:r>
              <a:rPr lang="zh-CN" altLang="en-US" dirty="0"/>
              <a:t>的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什么情况下</a:t>
            </a:r>
            <a:r>
              <a:rPr lang="en-US" altLang="zh-CN" dirty="0" smtClean="0"/>
              <a:t>CTE</a:t>
            </a:r>
            <a:r>
              <a:rPr lang="zh-CN" altLang="en-US" dirty="0" smtClean="0"/>
              <a:t>中可以有合法的</a:t>
            </a:r>
            <a:r>
              <a:rPr lang="en-US" altLang="zh-CN" dirty="0" smtClean="0"/>
              <a:t>ORDER BY</a:t>
            </a:r>
            <a:r>
              <a:rPr lang="zh-CN" altLang="en-US" dirty="0"/>
              <a:t>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并不一定由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语句使用</a:t>
            </a:r>
            <a:endParaRPr lang="en-US" altLang="zh-CN" dirty="0" smtClean="0"/>
          </a:p>
          <a:p>
            <a:r>
              <a:rPr lang="zh-CN" altLang="en-US" dirty="0" smtClean="0"/>
              <a:t>任何使用</a:t>
            </a:r>
            <a:r>
              <a:rPr lang="en-US" altLang="zh-CN" dirty="0" smtClean="0"/>
              <a:t>CTE</a:t>
            </a:r>
            <a:r>
              <a:rPr lang="zh-CN" altLang="en-US" dirty="0" smtClean="0"/>
              <a:t>的结果集的语句皆可使用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CROSS JOIN (</a:t>
            </a:r>
            <a:r>
              <a:rPr lang="zh-CN" altLang="en-US" dirty="0" smtClean="0"/>
              <a:t>显式，隐式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SELECT * FROM A CROSS JOIN B WHERE Condition</a:t>
            </a:r>
          </a:p>
          <a:p>
            <a:pPr lvl="2"/>
            <a:r>
              <a:rPr lang="en-US" altLang="zh-CN" dirty="0" smtClean="0"/>
              <a:t>SELECT * FROM A,B WHERE Condition</a:t>
            </a:r>
          </a:p>
          <a:p>
            <a:pPr lvl="1"/>
            <a:r>
              <a:rPr lang="en-US" altLang="zh-CN" dirty="0" smtClean="0"/>
              <a:t>INNER JOIN  </a:t>
            </a:r>
          </a:p>
          <a:p>
            <a:pPr lvl="2"/>
            <a:r>
              <a:rPr lang="en-US" altLang="zh-CN" dirty="0" smtClean="0"/>
              <a:t>SELECT * FROM A JOIN B ON Expression WHERE Condition</a:t>
            </a:r>
          </a:p>
          <a:p>
            <a:pPr lvl="1"/>
            <a:r>
              <a:rPr lang="en-US" altLang="zh-CN" dirty="0" smtClean="0"/>
              <a:t>OUTER JOIN</a:t>
            </a:r>
          </a:p>
          <a:p>
            <a:pPr lvl="2"/>
            <a:r>
              <a:rPr lang="en-US" altLang="zh-CN" dirty="0" smtClean="0"/>
              <a:t>A LEFT [OUTER] JOIN B ON Expression WHERE Condition</a:t>
            </a:r>
          </a:p>
          <a:p>
            <a:pPr lvl="2"/>
            <a:r>
              <a:rPr lang="en-US" altLang="zh-CN" dirty="0" smtClean="0"/>
              <a:t>RIGHT [OUTER] JOIN </a:t>
            </a:r>
          </a:p>
          <a:p>
            <a:pPr lvl="2"/>
            <a:r>
              <a:rPr lang="en-US" altLang="zh-CN" dirty="0" smtClean="0"/>
              <a:t>FULL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pPr lvl="1"/>
            <a:r>
              <a:rPr lang="zh-CN" altLang="en-US" dirty="0"/>
              <a:t>创建一个返回顶层（这是定位点成员）的查询。</a:t>
            </a:r>
          </a:p>
          <a:p>
            <a:pPr lvl="1"/>
            <a:r>
              <a:rPr lang="zh-CN" altLang="en-US" dirty="0"/>
              <a:t>编写一个递归查询（这是递归成员）。</a:t>
            </a:r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UNION </a:t>
            </a:r>
            <a:r>
              <a:rPr lang="zh-CN" altLang="en-US" dirty="0"/>
              <a:t>将第一个查询与递归查询结合起来。</a:t>
            </a:r>
          </a:p>
          <a:p>
            <a:pPr lvl="1"/>
            <a:r>
              <a:rPr lang="zh-CN" altLang="en-US" dirty="0" smtClean="0"/>
              <a:t>确保会返回的</a:t>
            </a:r>
            <a:r>
              <a:rPr lang="zh-CN" altLang="en-US" dirty="0"/>
              <a:t>情况（这是终止检查）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隐式：查询到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2"/>
            <a:r>
              <a:rPr lang="zh-CN" altLang="en-US" dirty="0"/>
              <a:t>显</a:t>
            </a:r>
            <a:r>
              <a:rPr lang="zh-CN" altLang="en-US" dirty="0" smtClean="0"/>
              <a:t>式：在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语句后跟</a:t>
            </a:r>
            <a:r>
              <a:rPr lang="en-US" altLang="zh-CN" dirty="0" smtClean="0"/>
              <a:t>OPTION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MAXRECURSION </a:t>
            </a:r>
            <a:r>
              <a:rPr lang="zh-CN" altLang="en-US" dirty="0" smtClean="0"/>
              <a:t> 递归次数）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6" y="4672694"/>
            <a:ext cx="5904762" cy="10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9792" y="576146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C000"/>
                </a:solidFill>
              </a:rPr>
              <a:t>使用场景：公司的组织架构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CTE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在低频次查询中使用，代替视图</a:t>
            </a:r>
            <a:endParaRPr lang="en-US" altLang="zh-CN" dirty="0" smtClean="0"/>
          </a:p>
          <a:p>
            <a:r>
              <a:rPr lang="zh-CN" altLang="en-US" dirty="0" smtClean="0"/>
              <a:t>比起使用临时表和嵌套查询，可读性好得多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INTO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857" y="1690688"/>
            <a:ext cx="10114286" cy="2457143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 rot="8227592">
            <a:off x="3638533" y="1932148"/>
            <a:ext cx="690283" cy="111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8227592">
            <a:off x="9776953" y="1999707"/>
            <a:ext cx="690283" cy="111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INTO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INTO Clause</a:t>
            </a:r>
          </a:p>
          <a:p>
            <a:pPr lvl="1"/>
            <a:r>
              <a:rPr lang="en-US" altLang="zh-CN" dirty="0" smtClean="0"/>
              <a:t>SELECT </a:t>
            </a:r>
            <a:r>
              <a:rPr lang="zh-CN" altLang="en-US" dirty="0" smtClean="0"/>
              <a:t>列名 </a:t>
            </a:r>
            <a:r>
              <a:rPr lang="en-US" altLang="zh-CN" dirty="0" smtClean="0"/>
              <a:t>INTO </a:t>
            </a:r>
            <a:r>
              <a:rPr lang="zh-CN" altLang="en-US" dirty="0" smtClean="0"/>
              <a:t>新的表名 </a:t>
            </a:r>
            <a:r>
              <a:rPr lang="en-US" altLang="zh-CN" dirty="0" smtClean="0"/>
              <a:t>FROM …. JOIN … WHERE ….</a:t>
            </a:r>
          </a:p>
          <a:p>
            <a:pPr lvl="1"/>
            <a:r>
              <a:rPr lang="zh-CN" altLang="en-US" dirty="0" smtClean="0"/>
              <a:t>可以用来复制一个新的表结构，并把符合条件的结果放入其中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可以是临时表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如果该表已经存在，则会报错，即目标表不能提前定义。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效率比</a:t>
            </a:r>
            <a:r>
              <a:rPr lang="en-US" altLang="zh-CN" dirty="0" smtClean="0"/>
              <a:t>INSERT INTO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只复制了表结构，原表的键、索引、约束、触发器等等都没有复制。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跨数据库取数据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SELECT xxx FROM [</a:t>
            </a:r>
            <a:r>
              <a:rPr lang="zh-CN" altLang="en-US" dirty="0" smtClean="0"/>
              <a:t>数据库名</a:t>
            </a:r>
            <a:r>
              <a:rPr lang="en-US" altLang="zh-CN" dirty="0" smtClean="0"/>
              <a:t>].[</a:t>
            </a:r>
            <a:r>
              <a:rPr lang="zh-CN" altLang="en-US" dirty="0" smtClean="0"/>
              <a:t>架构名</a:t>
            </a:r>
            <a:r>
              <a:rPr lang="en-US" altLang="zh-CN" dirty="0" smtClean="0"/>
              <a:t>].</a:t>
            </a:r>
            <a:r>
              <a:rPr lang="zh-CN" altLang="en-US" dirty="0" smtClean="0"/>
              <a:t>表名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远程数据库：</a:t>
            </a:r>
            <a:endParaRPr lang="en-US" altLang="zh-CN" dirty="0" smtClean="0"/>
          </a:p>
          <a:p>
            <a:pPr lvl="2"/>
            <a:r>
              <a:rPr lang="en-US" altLang="zh-CN" dirty="0"/>
              <a:t>EXEC </a:t>
            </a:r>
            <a:r>
              <a:rPr lang="en-US" altLang="zh-CN" dirty="0" err="1"/>
              <a:t>sp_addlinkedserver</a:t>
            </a:r>
            <a:r>
              <a:rPr lang="en-US" altLang="zh-CN" dirty="0"/>
              <a:t> '</a:t>
            </a:r>
            <a:r>
              <a:rPr lang="zh-CN" altLang="en-US" dirty="0"/>
              <a:t>远程数据库的</a:t>
            </a:r>
            <a:r>
              <a:rPr lang="en-US" altLang="zh-CN" dirty="0"/>
              <a:t>IP</a:t>
            </a:r>
            <a:r>
              <a:rPr lang="zh-CN" altLang="en-US" dirty="0"/>
              <a:t>或主机名</a:t>
            </a:r>
            <a:r>
              <a:rPr lang="en-US" altLang="zh-CN" dirty="0"/>
              <a:t>',N'SQL </a:t>
            </a:r>
            <a:r>
              <a:rPr lang="en-US" altLang="zh-CN" dirty="0" smtClean="0"/>
              <a:t>Server‘</a:t>
            </a:r>
          </a:p>
          <a:p>
            <a:pPr lvl="2"/>
            <a:r>
              <a:rPr lang="en-US" altLang="zh-CN" dirty="0"/>
              <a:t>EXEC </a:t>
            </a:r>
            <a:r>
              <a:rPr lang="en-US" altLang="zh-CN" dirty="0" err="1"/>
              <a:t>sp_addlinkedsrvlogin</a:t>
            </a:r>
            <a:r>
              <a:rPr lang="en-US" altLang="zh-CN" dirty="0"/>
              <a:t> '</a:t>
            </a:r>
            <a:r>
              <a:rPr lang="zh-CN" altLang="en-US" dirty="0"/>
              <a:t>远程数据库的</a:t>
            </a:r>
            <a:r>
              <a:rPr lang="en-US" altLang="zh-CN" dirty="0"/>
              <a:t>IP</a:t>
            </a:r>
            <a:r>
              <a:rPr lang="zh-CN" altLang="en-US" dirty="0"/>
              <a:t>或主机名</a:t>
            </a:r>
            <a:r>
              <a:rPr lang="en-US" altLang="zh-CN" dirty="0"/>
              <a:t>', 'false', NULL, '</a:t>
            </a:r>
            <a:r>
              <a:rPr lang="zh-CN" altLang="en-US" dirty="0"/>
              <a:t>登录名</a:t>
            </a:r>
            <a:r>
              <a:rPr lang="en-US" altLang="zh-CN" dirty="0"/>
              <a:t>', '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‘</a:t>
            </a:r>
          </a:p>
          <a:p>
            <a:pPr lvl="2"/>
            <a:r>
              <a:rPr lang="en-US" altLang="zh-CN" dirty="0"/>
              <a:t>select </a:t>
            </a:r>
            <a:r>
              <a:rPr lang="en-US" altLang="zh-CN" dirty="0" smtClean="0"/>
              <a:t>xxx </a:t>
            </a:r>
            <a:r>
              <a:rPr lang="en-US" altLang="zh-CN" dirty="0"/>
              <a:t>from [</a:t>
            </a:r>
            <a:r>
              <a:rPr lang="zh-CN" altLang="en-US" dirty="0"/>
              <a:t>远程数据库的</a:t>
            </a:r>
            <a:r>
              <a:rPr lang="en-US" altLang="zh-CN" dirty="0"/>
              <a:t>IP</a:t>
            </a:r>
            <a:r>
              <a:rPr lang="zh-CN" altLang="en-US" dirty="0"/>
              <a:t>或主机名</a:t>
            </a:r>
            <a:r>
              <a:rPr lang="en-US" altLang="zh-CN" dirty="0"/>
              <a:t>].[</a:t>
            </a:r>
            <a:r>
              <a:rPr lang="zh-CN" altLang="en-US" dirty="0"/>
              <a:t>数据库名</a:t>
            </a:r>
            <a:r>
              <a:rPr lang="en-US" altLang="zh-CN" dirty="0"/>
              <a:t>].[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zh-CN" altLang="en-US" dirty="0"/>
              <a:t>表名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OPENROWSET </a:t>
            </a:r>
            <a:r>
              <a:rPr lang="zh-CN" altLang="en-US" dirty="0"/>
              <a:t>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 （列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，列</a:t>
            </a:r>
            <a:r>
              <a:rPr lang="en-US" altLang="zh-CN" dirty="0" smtClean="0"/>
              <a:t>2….</a:t>
            </a:r>
            <a:r>
              <a:rPr lang="zh-CN" altLang="en-US" dirty="0" smtClean="0"/>
              <a:t>）</a:t>
            </a:r>
            <a:r>
              <a:rPr lang="en-US" altLang="zh-CN" dirty="0" smtClean="0"/>
              <a:t>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，值</a:t>
            </a:r>
            <a:r>
              <a:rPr lang="en-US" altLang="zh-CN" dirty="0" smtClean="0"/>
              <a:t>2…)</a:t>
            </a:r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VALUES</a:t>
            </a:r>
            <a:r>
              <a:rPr lang="en-US" altLang="zh-CN" dirty="0"/>
              <a:t> (</a:t>
            </a:r>
            <a:r>
              <a:rPr lang="zh-CN" altLang="en-US" dirty="0"/>
              <a:t>值</a:t>
            </a:r>
            <a:r>
              <a:rPr lang="en-US" altLang="zh-CN" dirty="0"/>
              <a:t>1</a:t>
            </a:r>
            <a:r>
              <a:rPr lang="zh-CN" altLang="en-US" dirty="0"/>
              <a:t>，值</a:t>
            </a:r>
            <a:r>
              <a:rPr lang="en-US" altLang="zh-CN" dirty="0"/>
              <a:t>2</a:t>
            </a:r>
            <a:r>
              <a:rPr lang="en-US" altLang="zh-CN" dirty="0" smtClean="0"/>
              <a:t>…)		</a:t>
            </a:r>
            <a:r>
              <a:rPr lang="zh-CN" altLang="en-US" dirty="0" smtClean="0"/>
              <a:t>不推荐</a:t>
            </a:r>
            <a:endParaRPr lang="en-US" altLang="zh-CN" dirty="0" smtClean="0"/>
          </a:p>
          <a:p>
            <a:r>
              <a:rPr lang="zh-CN" altLang="en-US" dirty="0" smtClean="0"/>
              <a:t>插入多行：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(Col1, Col2…) values (val11, val12..), (val21,22…),(val31,32..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(col1, col2…)  select xxx [FROM clause]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 INTO		SELECT INTO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10968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要求目标表事先要存在</a:t>
            </a:r>
            <a:endParaRPr lang="en-US" altLang="zh-CN" dirty="0" smtClean="0"/>
          </a:p>
          <a:p>
            <a:r>
              <a:rPr lang="zh-CN" altLang="en-US" dirty="0" smtClean="0"/>
              <a:t>性能低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有全表锁操作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要求目标表事先不存在</a:t>
            </a:r>
            <a:endParaRPr lang="en-US" altLang="zh-CN" dirty="0" smtClean="0"/>
          </a:p>
          <a:p>
            <a:r>
              <a:rPr lang="zh-CN" altLang="en-US" dirty="0" smtClean="0"/>
              <a:t>性能高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8165" y="4213412"/>
            <a:ext cx="96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批量转移数据至一个新表时，可以先用</a:t>
            </a:r>
            <a:r>
              <a:rPr lang="en-US" altLang="zh-CN" dirty="0" smtClean="0"/>
              <a:t>SELECT INTO</a:t>
            </a:r>
            <a:r>
              <a:rPr lang="zh-CN" altLang="en-US" dirty="0" smtClean="0"/>
              <a:t>， 然后创建相关的索引、键、约束等对象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SET Col1=Value1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Col2=Value2 WHERE xxx….</a:t>
            </a:r>
          </a:p>
          <a:p>
            <a:pPr lvl="1"/>
            <a:r>
              <a:rPr lang="en-US" altLang="zh-CN" dirty="0" smtClean="0"/>
              <a:t>UPDATE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SET Col1=Value1,…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….</a:t>
            </a:r>
          </a:p>
          <a:p>
            <a:r>
              <a:rPr lang="zh-CN" altLang="en-US" dirty="0" smtClean="0"/>
              <a:t>多表条件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a SET a.Col1=value1,… 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a JOIN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b ON … WHERE …</a:t>
            </a:r>
          </a:p>
          <a:p>
            <a:pPr lvl="1"/>
            <a:r>
              <a:rPr lang="zh-CN" altLang="en-US" dirty="0" smtClean="0"/>
              <a:t>只能同时更新一个表的数据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493" y="1409240"/>
            <a:ext cx="7847619" cy="27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xxx…</a:t>
            </a:r>
          </a:p>
          <a:p>
            <a:pPr lvl="1"/>
            <a:r>
              <a:rPr lang="en-US" altLang="zh-CN" dirty="0" smtClean="0"/>
              <a:t>DELETE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xxx…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a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a JOIN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b ON xxx WHERE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zh-CN" altLang="en-US" dirty="0" smtClean="0"/>
              <a:t>语句执行顺序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FROM</a:t>
            </a:r>
          </a:p>
          <a:p>
            <a:r>
              <a:rPr lang="en-US" altLang="zh-CN" dirty="0"/>
              <a:t>ON</a:t>
            </a:r>
          </a:p>
          <a:p>
            <a:r>
              <a:rPr lang="en-US" altLang="zh-CN" dirty="0"/>
              <a:t>JOIN</a:t>
            </a:r>
          </a:p>
          <a:p>
            <a:r>
              <a:rPr lang="en-US" altLang="zh-CN" dirty="0"/>
              <a:t>WHERE </a:t>
            </a:r>
          </a:p>
          <a:p>
            <a:r>
              <a:rPr lang="en-US" altLang="zh-CN" dirty="0" smtClean="0"/>
              <a:t>GROUP BY</a:t>
            </a:r>
          </a:p>
          <a:p>
            <a:r>
              <a:rPr lang="en-US" altLang="zh-CN" dirty="0" smtClean="0"/>
              <a:t>HAVING</a:t>
            </a:r>
            <a:endParaRPr lang="en-US" altLang="zh-CN" dirty="0"/>
          </a:p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 smtClean="0"/>
              <a:t>ORDER BY</a:t>
            </a:r>
            <a:endParaRPr lang="en-US" altLang="zh-CN" dirty="0"/>
          </a:p>
          <a:p>
            <a:r>
              <a:rPr lang="en-US" altLang="zh-CN" dirty="0" smtClean="0"/>
              <a:t>TOP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31" y="1302518"/>
            <a:ext cx="7800000" cy="15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30" y="3248091"/>
            <a:ext cx="7323809" cy="15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30" y="5005554"/>
            <a:ext cx="6972382" cy="1655222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在更新数据的同时，有些情况下需要获取修改前后的数据信息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  <a:r>
              <a:rPr lang="zh-CN" altLang="en-US" dirty="0" smtClean="0"/>
              <a:t>子句可以把相关修改过的数据的响应值作为结果集返回。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86" y="3757915"/>
            <a:ext cx="7485714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	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39" y="1998262"/>
            <a:ext cx="8114286" cy="181904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用于以下语句</a:t>
            </a:r>
            <a:r>
              <a:rPr lang="en-US" altLang="zh-CN" dirty="0" smtClean="0"/>
              <a:t>: 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DELETED</a:t>
            </a:r>
            <a:r>
              <a:rPr lang="zh-CN" altLang="en-US" dirty="0" smtClean="0"/>
              <a:t>前缀用于获取更新或删除前的值。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  <a:r>
              <a:rPr lang="zh-CN" altLang="en-US" dirty="0" smtClean="0"/>
              <a:t>语句不能使用</a:t>
            </a:r>
            <a:endParaRPr lang="en-US" altLang="zh-CN" dirty="0" smtClean="0"/>
          </a:p>
          <a:p>
            <a:r>
              <a:rPr lang="en-US" altLang="zh-CN" dirty="0" smtClean="0"/>
              <a:t>INSERTED</a:t>
            </a:r>
            <a:r>
              <a:rPr lang="zh-CN" altLang="en-US" dirty="0" smtClean="0"/>
              <a:t>前缀用于获取更新或插入后的值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zh-CN" altLang="en-US" dirty="0" smtClean="0"/>
              <a:t>语句不能使用</a:t>
            </a:r>
            <a:endParaRPr lang="en-US" altLang="zh-CN" dirty="0" smtClean="0"/>
          </a:p>
          <a:p>
            <a:r>
              <a:rPr lang="en-US" altLang="zh-CN" dirty="0" smtClean="0"/>
              <a:t>$action</a:t>
            </a:r>
          </a:p>
          <a:p>
            <a:pPr lvl="1"/>
            <a:r>
              <a:rPr lang="zh-CN" altLang="en-US" dirty="0"/>
              <a:t>仅可用于 </a:t>
            </a:r>
            <a:r>
              <a:rPr lang="en-US" altLang="zh-CN" dirty="0"/>
              <a:t>MERGE </a:t>
            </a:r>
            <a:r>
              <a:rPr lang="zh-CN" altLang="en-US" dirty="0"/>
              <a:t>语句。 在 </a:t>
            </a:r>
            <a:r>
              <a:rPr lang="en-US" altLang="zh-CN" dirty="0"/>
              <a:t>MERGE </a:t>
            </a:r>
            <a:r>
              <a:rPr lang="zh-CN" altLang="en-US" dirty="0"/>
              <a:t>语句的 </a:t>
            </a:r>
            <a:r>
              <a:rPr lang="en-US" altLang="zh-CN" dirty="0"/>
              <a:t>OUTPUT </a:t>
            </a:r>
            <a:r>
              <a:rPr lang="zh-CN" altLang="en-US" dirty="0"/>
              <a:t>子句中指定一个 </a:t>
            </a:r>
            <a:r>
              <a:rPr lang="en-US" altLang="zh-CN" dirty="0" err="1"/>
              <a:t>nvarchar</a:t>
            </a:r>
            <a:r>
              <a:rPr lang="en-US" altLang="zh-CN" dirty="0"/>
              <a:t>(10) </a:t>
            </a:r>
            <a:r>
              <a:rPr lang="zh-CN" altLang="en-US" dirty="0"/>
              <a:t>类型的列，该子句为每行返回以下三个值之一：</a:t>
            </a:r>
            <a:r>
              <a:rPr lang="en-US" altLang="zh-CN" dirty="0"/>
              <a:t>'INSERT'</a:t>
            </a:r>
            <a:r>
              <a:rPr lang="zh-CN" altLang="en-US" dirty="0"/>
              <a:t>、</a:t>
            </a:r>
            <a:r>
              <a:rPr lang="en-US" altLang="zh-CN" dirty="0"/>
              <a:t>'UPDATE' </a:t>
            </a:r>
            <a:r>
              <a:rPr lang="zh-CN" altLang="en-US" dirty="0"/>
              <a:t>或 </a:t>
            </a:r>
            <a:r>
              <a:rPr lang="en-US" altLang="zh-CN" dirty="0"/>
              <a:t>'DELETE'</a:t>
            </a:r>
            <a:r>
              <a:rPr lang="zh-CN" altLang="en-US" dirty="0"/>
              <a:t>，返回哪个值取决于对该行执行的操作。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</a:t>
            </a:r>
            <a:r>
              <a:rPr lang="zh-CN" altLang="en-US" dirty="0" smtClean="0"/>
              <a:t>表操作 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JOIN </a:t>
            </a:r>
          </a:p>
          <a:p>
            <a:pPr lvl="1"/>
            <a:r>
              <a:rPr lang="en-US" altLang="zh-CN" dirty="0" smtClean="0"/>
              <a:t>INNER JOIN</a:t>
            </a:r>
          </a:p>
          <a:p>
            <a:pPr lvl="1"/>
            <a:r>
              <a:rPr lang="en-US" altLang="zh-CN" dirty="0" smtClean="0"/>
              <a:t>LEFT OUTER JOIN</a:t>
            </a:r>
          </a:p>
          <a:p>
            <a:pPr lvl="1"/>
            <a:r>
              <a:rPr lang="en-US" altLang="zh-CN" dirty="0" smtClean="0"/>
              <a:t>RIGHT OUTER JOIN</a:t>
            </a:r>
          </a:p>
          <a:p>
            <a:pPr lvl="1"/>
            <a:r>
              <a:rPr lang="en-US" altLang="zh-CN" dirty="0" smtClean="0"/>
              <a:t>OUTER JOIN</a:t>
            </a:r>
          </a:p>
          <a:p>
            <a:pPr lvl="1"/>
            <a:r>
              <a:rPr lang="en-US" altLang="zh-CN" dirty="0" smtClean="0"/>
              <a:t>CROSS JOIN</a:t>
            </a:r>
          </a:p>
          <a:p>
            <a:r>
              <a:rPr lang="en-US" altLang="zh-CN" dirty="0" smtClean="0"/>
              <a:t>IN</a:t>
            </a:r>
          </a:p>
          <a:p>
            <a:r>
              <a:rPr lang="en-US" altLang="zh-CN" dirty="0" smtClean="0"/>
              <a:t>Exist</a:t>
            </a:r>
          </a:p>
          <a:p>
            <a:r>
              <a:rPr lang="en-US" altLang="zh-CN" dirty="0" smtClean="0"/>
              <a:t>UNION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EXCEPT</a:t>
            </a:r>
          </a:p>
          <a:p>
            <a:r>
              <a:rPr lang="en-US" altLang="zh-CN" dirty="0" smtClean="0"/>
              <a:t>INTERSECT</a:t>
            </a:r>
          </a:p>
          <a:p>
            <a:r>
              <a:rPr lang="en-US" altLang="zh-CN" dirty="0" smtClean="0"/>
              <a:t>TRUNCATE TABLE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@@Identity</a:t>
            </a:r>
          </a:p>
          <a:p>
            <a:r>
              <a:rPr lang="en-US" altLang="zh-CN" dirty="0" smtClean="0"/>
              <a:t>@@Error</a:t>
            </a:r>
          </a:p>
          <a:p>
            <a:r>
              <a:rPr lang="en-US" altLang="zh-CN" dirty="0" smtClean="0"/>
              <a:t>@@ROWCOUNT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的多条件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00" y="2291930"/>
            <a:ext cx="7465660" cy="437074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JOIN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362"/>
            <a:ext cx="8257143" cy="359047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1688540"/>
          </a:xfrm>
        </p:spPr>
        <p:txBody>
          <a:bodyPr/>
          <a:lstStyle/>
          <a:p>
            <a:r>
              <a:rPr lang="zh-CN" altLang="en-US" dirty="0" smtClean="0"/>
              <a:t>学生名册表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SutdentID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1688540"/>
          </a:xfrm>
        </p:spPr>
        <p:txBody>
          <a:bodyPr/>
          <a:lstStyle/>
          <a:p>
            <a:r>
              <a:rPr lang="zh-CN" altLang="en-US" dirty="0"/>
              <a:t>成绩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StudentID</a:t>
            </a:r>
            <a:endParaRPr lang="en-US" altLang="zh-CN" dirty="0" smtClean="0"/>
          </a:p>
          <a:p>
            <a:pPr lvl="1"/>
            <a:r>
              <a:rPr lang="en-US" altLang="zh-CN" dirty="0"/>
              <a:t>Score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12982" y="4185196"/>
            <a:ext cx="877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Student a JOIN Score b ON </a:t>
            </a:r>
            <a:r>
              <a:rPr lang="en-US" altLang="zh-CN" dirty="0" err="1"/>
              <a:t>a.StudentID</a:t>
            </a:r>
            <a:r>
              <a:rPr lang="en-US" altLang="zh-CN" dirty="0"/>
              <a:t>=</a:t>
            </a:r>
            <a:r>
              <a:rPr lang="en-US" altLang="zh-CN" dirty="0" err="1"/>
              <a:t>b.StudentID</a:t>
            </a:r>
            <a:r>
              <a:rPr lang="en-US" altLang="zh-CN" dirty="0"/>
              <a:t> </a:t>
            </a:r>
            <a:r>
              <a:rPr lang="en-US" altLang="zh-CN" dirty="0" smtClean="0"/>
              <a:t>WHERE  </a:t>
            </a:r>
            <a:r>
              <a:rPr lang="en-US" altLang="zh-CN" dirty="0" err="1" smtClean="0"/>
              <a:t>b.Score</a:t>
            </a:r>
            <a:r>
              <a:rPr lang="en-US" altLang="zh-CN" dirty="0" smtClean="0"/>
              <a:t>&lt;60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9287" y="4736554"/>
            <a:ext cx="931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Student </a:t>
            </a:r>
            <a:r>
              <a:rPr lang="en-US" altLang="zh-CN" dirty="0" smtClean="0"/>
              <a:t>a LEFT </a:t>
            </a:r>
            <a:r>
              <a:rPr lang="en-US" altLang="zh-CN" dirty="0"/>
              <a:t>JOIN Score b ON </a:t>
            </a:r>
            <a:r>
              <a:rPr lang="en-US" altLang="zh-CN" dirty="0" err="1"/>
              <a:t>a.StudentID</a:t>
            </a:r>
            <a:r>
              <a:rPr lang="en-US" altLang="zh-CN" dirty="0"/>
              <a:t>=</a:t>
            </a:r>
            <a:r>
              <a:rPr lang="en-US" altLang="zh-CN" dirty="0" err="1"/>
              <a:t>b.StudentID</a:t>
            </a:r>
            <a:r>
              <a:rPr lang="en-US" altLang="zh-CN" dirty="0"/>
              <a:t> </a:t>
            </a:r>
            <a:r>
              <a:rPr lang="en-US" altLang="zh-CN" dirty="0" smtClean="0"/>
              <a:t>WHERE  </a:t>
            </a:r>
            <a:r>
              <a:rPr lang="en-US" altLang="zh-CN" dirty="0" err="1" smtClean="0"/>
              <a:t>b.Score</a:t>
            </a:r>
            <a:r>
              <a:rPr lang="en-US" altLang="zh-CN" dirty="0" smtClean="0"/>
              <a:t>&lt;60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2982" y="5287913"/>
            <a:ext cx="898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Student </a:t>
            </a:r>
            <a:r>
              <a:rPr lang="en-US" altLang="zh-CN" dirty="0" smtClean="0"/>
              <a:t>a LEFT </a:t>
            </a:r>
            <a:r>
              <a:rPr lang="en-US" altLang="zh-CN" dirty="0"/>
              <a:t>JOIN Score b ON </a:t>
            </a:r>
            <a:r>
              <a:rPr lang="en-US" altLang="zh-CN" dirty="0" err="1"/>
              <a:t>a.StudentID</a:t>
            </a:r>
            <a:r>
              <a:rPr lang="en-US" altLang="zh-CN" dirty="0"/>
              <a:t>=</a:t>
            </a:r>
            <a:r>
              <a:rPr lang="en-US" altLang="zh-CN" dirty="0" err="1"/>
              <a:t>b.StudentID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b.Score</a:t>
            </a:r>
            <a:r>
              <a:rPr lang="en-US" altLang="zh-CN" dirty="0" smtClean="0"/>
              <a:t>&lt;60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9287" y="5657245"/>
            <a:ext cx="1126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* FROM Student </a:t>
            </a:r>
            <a:r>
              <a:rPr lang="en-US" altLang="zh-CN" dirty="0" smtClean="0"/>
              <a:t>a LEFT </a:t>
            </a:r>
            <a:r>
              <a:rPr lang="en-US" altLang="zh-CN" dirty="0"/>
              <a:t>JOIN Score b ON </a:t>
            </a:r>
            <a:r>
              <a:rPr lang="en-US" altLang="zh-CN" dirty="0" err="1"/>
              <a:t>a.StudentID</a:t>
            </a:r>
            <a:r>
              <a:rPr lang="en-US" altLang="zh-CN" dirty="0"/>
              <a:t>=</a:t>
            </a:r>
            <a:r>
              <a:rPr lang="en-US" altLang="zh-CN" dirty="0" err="1"/>
              <a:t>b.StudentID</a:t>
            </a:r>
            <a:r>
              <a:rPr lang="en-US" altLang="zh-CN" dirty="0"/>
              <a:t>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b.Score</a:t>
            </a:r>
            <a:r>
              <a:rPr lang="en-US" altLang="zh-CN" dirty="0" smtClean="0"/>
              <a:t>&lt;60 OR </a:t>
            </a:r>
            <a:r>
              <a:rPr lang="en-US" altLang="zh-CN" dirty="0" err="1" smtClean="0"/>
              <a:t>b.Score</a:t>
            </a:r>
            <a:r>
              <a:rPr lang="en-US" altLang="zh-CN" dirty="0" smtClean="0"/>
              <a:t> IS NULL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JOIN : ON </a:t>
            </a:r>
            <a:r>
              <a:rPr lang="zh-CN" altLang="en-US" dirty="0" smtClean="0"/>
              <a:t>条件的意义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smtClean="0"/>
              <a:t>*</a:t>
            </a:r>
            <a:r>
              <a:rPr lang="en-US" altLang="zh-CN" dirty="0"/>
              <a:t>  FROM 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LEFT </a:t>
            </a:r>
            <a:r>
              <a:rPr lang="en-US" altLang="zh-CN" dirty="0"/>
              <a:t>JOIN b ON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a.id=b.id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AND a.id=1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AND b.id=2</a:t>
            </a:r>
            <a:endParaRPr lang="en-US" altLang="zh-CN" dirty="0"/>
          </a:p>
          <a:p>
            <a:r>
              <a:rPr lang="en-US" altLang="zh-CN" dirty="0" smtClean="0"/>
              <a:t>A.id=b.id </a:t>
            </a:r>
            <a:r>
              <a:rPr lang="zh-CN" altLang="en-US" dirty="0" smtClean="0"/>
              <a:t>指定：如何匹配</a:t>
            </a:r>
            <a:endParaRPr lang="en-US" altLang="zh-CN" dirty="0" smtClean="0"/>
          </a:p>
          <a:p>
            <a:r>
              <a:rPr lang="en-US" altLang="zh-CN" dirty="0" smtClean="0"/>
              <a:t>A.id=1 	</a:t>
            </a:r>
            <a:r>
              <a:rPr lang="zh-CN" altLang="en-US" dirty="0" smtClean="0"/>
              <a:t>哪些左值应该被匹配</a:t>
            </a:r>
            <a:endParaRPr lang="en-US" altLang="zh-CN" dirty="0" smtClean="0"/>
          </a:p>
          <a:p>
            <a:r>
              <a:rPr lang="en-US" altLang="zh-CN" dirty="0" smtClean="0"/>
              <a:t>B.id=2	</a:t>
            </a:r>
            <a:r>
              <a:rPr lang="zh-CN" altLang="en-US" dirty="0" smtClean="0"/>
              <a:t>用哪些右值去匹配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EXISTS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27" y="1949031"/>
            <a:ext cx="8019048" cy="1076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8227" y="3362633"/>
            <a:ext cx="9384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如果子查询得出的结果集记录较少</a:t>
            </a:r>
            <a:r>
              <a:rPr lang="zh-CN" altLang="en-US" sz="2400" dirty="0" smtClean="0"/>
              <a:t>，主</a:t>
            </a:r>
            <a:r>
              <a:rPr lang="zh-CN" altLang="en-US" sz="2400" dirty="0"/>
              <a:t>查询中的表较大且又有索引时应该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IN,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/>
              <a:t>反之如果外层的主查询记录较少，子查询中的表大，又有索引时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EXISTS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8227" y="5269705"/>
            <a:ext cx="1746022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dirty="0"/>
              <a:t>如果查询语句使用了</a:t>
            </a:r>
            <a:r>
              <a:rPr lang="en-US" altLang="zh-CN" sz="2400" dirty="0"/>
              <a:t>not in</a:t>
            </a:r>
            <a:r>
              <a:rPr lang="zh-CN" altLang="en-US" sz="2400" dirty="0"/>
              <a:t>，那么对内外表都进行全表扫描，没有用到索引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而</a:t>
            </a:r>
            <a:r>
              <a:rPr lang="en-US" altLang="zh-CN" sz="2400" dirty="0"/>
              <a:t>not exists</a:t>
            </a:r>
            <a:r>
              <a:rPr lang="zh-CN" altLang="en-US" sz="2400" dirty="0"/>
              <a:t>的子查询依然能用到表上的索引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zh-CN" altLang="en-US" sz="2400" dirty="0"/>
              <a:t>无论哪个表大，用</a:t>
            </a:r>
            <a:r>
              <a:rPr lang="en-US" altLang="zh-CN" sz="2400" dirty="0"/>
              <a:t>not exists</a:t>
            </a:r>
            <a:r>
              <a:rPr lang="zh-CN" altLang="en-US" sz="2400" dirty="0"/>
              <a:t>都比</a:t>
            </a:r>
            <a:r>
              <a:rPr lang="en-US" altLang="zh-CN" sz="2400" dirty="0"/>
              <a:t>not in </a:t>
            </a:r>
            <a:r>
              <a:rPr lang="zh-CN" altLang="en-US" sz="2400" dirty="0"/>
              <a:t>要快。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表变量和临时表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表变量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批处理</a:t>
            </a:r>
            <a:endParaRPr lang="en-US" altLang="zh-CN" dirty="0" smtClean="0"/>
          </a:p>
          <a:p>
            <a:r>
              <a:rPr lang="zh-CN" altLang="en-US" dirty="0" smtClean="0"/>
              <a:t>析构方式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批处理结束自动清除</a:t>
            </a:r>
            <a:endParaRPr lang="en-US" altLang="zh-CN" dirty="0" smtClean="0"/>
          </a:p>
          <a:p>
            <a:r>
              <a:rPr lang="zh-CN" altLang="en-US" dirty="0"/>
              <a:t>限制</a:t>
            </a:r>
            <a:endParaRPr lang="en-US" altLang="zh-CN" dirty="0"/>
          </a:p>
          <a:p>
            <a:pPr lvl="1"/>
            <a:r>
              <a:rPr lang="zh-CN" altLang="en-US" dirty="0"/>
              <a:t>不能赋值给其他变量</a:t>
            </a:r>
            <a:endParaRPr lang="en-US" altLang="zh-CN" dirty="0"/>
          </a:p>
          <a:p>
            <a:pPr lvl="1"/>
            <a:r>
              <a:rPr lang="zh-CN" altLang="en-US" dirty="0"/>
              <a:t>不能</a:t>
            </a:r>
            <a:r>
              <a:rPr lang="en-US" altLang="zh-CN" dirty="0"/>
              <a:t>TRUNCATE</a:t>
            </a:r>
          </a:p>
          <a:p>
            <a:pPr lvl="1"/>
            <a:r>
              <a:rPr lang="zh-CN" altLang="en-US" dirty="0"/>
              <a:t>不支持标识列中显式插入</a:t>
            </a:r>
            <a:endParaRPr lang="en-US" altLang="zh-CN" dirty="0"/>
          </a:p>
          <a:p>
            <a:pPr lvl="1"/>
            <a:r>
              <a:rPr lang="zh-CN" altLang="en-US" dirty="0"/>
              <a:t>不支持</a:t>
            </a:r>
            <a:r>
              <a:rPr lang="en-US" altLang="zh-CN" dirty="0" smtClean="0"/>
              <a:t>DDL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临时表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INTO </a:t>
            </a:r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局部：</a:t>
            </a:r>
            <a:r>
              <a:rPr lang="en-US" altLang="zh-CN" dirty="0" smtClean="0"/>
              <a:t>#</a:t>
            </a:r>
            <a:r>
              <a:rPr lang="zh-CN" altLang="en-US" dirty="0" smtClean="0"/>
              <a:t>当前会话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全局：</a:t>
            </a:r>
            <a:r>
              <a:rPr lang="en-US" altLang="zh-CN" dirty="0" smtClean="0"/>
              <a:t>##</a:t>
            </a:r>
            <a:r>
              <a:rPr lang="zh-CN" altLang="en-US" dirty="0" smtClean="0"/>
              <a:t>全部会话</a:t>
            </a:r>
            <a:endParaRPr lang="en-US" altLang="zh-CN" dirty="0" smtClean="0"/>
          </a:p>
          <a:p>
            <a:r>
              <a:rPr lang="zh-CN" altLang="en-US" dirty="0" smtClean="0"/>
              <a:t>析构方式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当前会话结束自动清除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当前会话</a:t>
            </a:r>
            <a:r>
              <a:rPr lang="en-US" altLang="zh-CN" dirty="0" smtClean="0"/>
              <a:t>DROP TABLE</a:t>
            </a:r>
          </a:p>
          <a:p>
            <a:pPr lvl="1"/>
            <a:r>
              <a:rPr lang="zh-CN" altLang="en-US" dirty="0" smtClean="0"/>
              <a:t>全局：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当前会话结束自动清除</a:t>
            </a:r>
            <a:endParaRPr lang="en-US" altLang="zh-CN" dirty="0" smtClean="0"/>
          </a:p>
          <a:p>
            <a:pPr lvl="2"/>
            <a:r>
              <a:rPr lang="zh-CN" altLang="en-US" dirty="0"/>
              <a:t>任</a:t>
            </a:r>
            <a:r>
              <a:rPr lang="zh-CN" altLang="en-US" dirty="0" smtClean="0"/>
              <a:t>一会话 </a:t>
            </a:r>
            <a:r>
              <a:rPr lang="en-US" altLang="zh-CN" dirty="0" smtClean="0"/>
              <a:t>DROP TABLE</a:t>
            </a:r>
          </a:p>
          <a:p>
            <a:pPr lvl="2"/>
            <a:endParaRPr lang="zh-CN" altLang="en-US" dirty="0"/>
          </a:p>
        </p:txBody>
      </p:sp>
      <p:pic>
        <p:nvPicPr>
          <p:cNvPr id="7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00" y="2452694"/>
            <a:ext cx="1980952" cy="980952"/>
          </a:xfrm>
          <a:prstGeom prst="rect">
            <a:avLst/>
          </a:prstGeom>
        </p:spPr>
      </p:pic>
      <p:pic>
        <p:nvPicPr>
          <p:cNvPr id="8" name="内容占位符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959" y="2400313"/>
            <a:ext cx="2171429" cy="10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58529" y="6037005"/>
            <a:ext cx="892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如果表中的行数非常小，推荐使用表变量。</a:t>
            </a:r>
            <a:endParaRPr lang="zh-CN" altLang="en-US" sz="36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10444</TotalTime>
  <Words>1424</Words>
  <Application>Microsoft Office PowerPoint</Application>
  <PresentationFormat>宽屏</PresentationFormat>
  <Paragraphs>252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华文楷体</vt:lpstr>
      <vt:lpstr>宋体</vt:lpstr>
      <vt:lpstr>Arial</vt:lpstr>
      <vt:lpstr>Calibri</vt:lpstr>
      <vt:lpstr>Corbel</vt:lpstr>
      <vt:lpstr>深度</vt:lpstr>
      <vt:lpstr>SQL基础知识之二</vt:lpstr>
      <vt:lpstr>跨表操作</vt:lpstr>
      <vt:lpstr>SELECT 语句执行顺序</vt:lpstr>
      <vt:lpstr>INNER JOIN</vt:lpstr>
      <vt:lpstr>LEFT JOIN</vt:lpstr>
      <vt:lpstr>举个栗子</vt:lpstr>
      <vt:lpstr>OUTER JOIN : ON 条件的意义</vt:lpstr>
      <vt:lpstr>操作符IN、EXISTS</vt:lpstr>
      <vt:lpstr>表变量和临时表</vt:lpstr>
      <vt:lpstr>临时表</vt:lpstr>
      <vt:lpstr>存储过程中的全局临时表？</vt:lpstr>
      <vt:lpstr>CTE- Common Table Expression</vt:lpstr>
      <vt:lpstr>CTE</vt:lpstr>
      <vt:lpstr>CTE的使用</vt:lpstr>
      <vt:lpstr>CTE的使用</vt:lpstr>
      <vt:lpstr>CTE的使用</vt:lpstr>
      <vt:lpstr>CTE的使用</vt:lpstr>
      <vt:lpstr>CTE的使用</vt:lpstr>
      <vt:lpstr>CTE的使用</vt:lpstr>
      <vt:lpstr>CTE的使用</vt:lpstr>
      <vt:lpstr>CTE总结</vt:lpstr>
      <vt:lpstr>SELECT INTO</vt:lpstr>
      <vt:lpstr>SELECT INTO</vt:lpstr>
      <vt:lpstr>SELECT 语句</vt:lpstr>
      <vt:lpstr>INSERT语句</vt:lpstr>
      <vt:lpstr>INSERT INTO  SELECT INTO</vt:lpstr>
      <vt:lpstr>UPDATE 语句</vt:lpstr>
      <vt:lpstr>PowerPoint 演示文稿</vt:lpstr>
      <vt:lpstr>DELETE语句</vt:lpstr>
      <vt:lpstr>OUTPUT 语句</vt:lpstr>
      <vt:lpstr>OUTPUT </vt:lpstr>
      <vt:lpstr>OUTPUT</vt:lpstr>
      <vt:lpstr>MERGE操作</vt:lpstr>
      <vt:lpstr>跨表操作 ？</vt:lpstr>
      <vt:lpstr>全局变量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139</cp:revision>
  <dcterms:created xsi:type="dcterms:W3CDTF">2018-07-06T07:50:29Z</dcterms:created>
  <dcterms:modified xsi:type="dcterms:W3CDTF">2018-07-31T10:40:26Z</dcterms:modified>
</cp:coreProperties>
</file>