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7" r:id="rId3"/>
    <p:sldId id="349" r:id="rId4"/>
    <p:sldId id="355" r:id="rId5"/>
    <p:sldId id="361" r:id="rId6"/>
    <p:sldId id="364" r:id="rId7"/>
    <p:sldId id="350" r:id="rId8"/>
    <p:sldId id="351" r:id="rId9"/>
    <p:sldId id="352" r:id="rId10"/>
    <p:sldId id="353" r:id="rId11"/>
    <p:sldId id="354" r:id="rId12"/>
    <p:sldId id="356" r:id="rId13"/>
    <p:sldId id="376" r:id="rId14"/>
    <p:sldId id="377" r:id="rId15"/>
    <p:sldId id="378" r:id="rId16"/>
    <p:sldId id="379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57" r:id="rId25"/>
    <p:sldId id="360" r:id="rId26"/>
    <p:sldId id="359" r:id="rId27"/>
    <p:sldId id="358" r:id="rId28"/>
    <p:sldId id="375" r:id="rId29"/>
    <p:sldId id="362" r:id="rId30"/>
    <p:sldId id="365" r:id="rId31"/>
    <p:sldId id="366" r:id="rId32"/>
    <p:sldId id="368" r:id="rId33"/>
    <p:sldId id="371" r:id="rId34"/>
    <p:sldId id="372" r:id="rId35"/>
    <p:sldId id="373" r:id="rId36"/>
    <p:sldId id="374" r:id="rId37"/>
    <p:sldId id="3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5B35CD-6421-4AEE-92B9-8466DF5DACA3}">
          <p14:sldIdLst>
            <p14:sldId id="256"/>
          </p14:sldIdLst>
        </p14:section>
        <p14:section name="无标题节" id="{48EBB45C-4E49-4AE8-A8A7-3BF552AADFB3}">
          <p14:sldIdLst/>
        </p14:section>
        <p14:section name="T-SQL 函数" id="{7DBD01F2-789E-43C6-9D83-22A3209C76DD}">
          <p14:sldIdLst/>
        </p14:section>
        <p14:section name="SQL 语句" id="{3C8A6BEF-8B3C-4B26-B8F9-DD0340E21B4A}">
          <p14:sldIdLst>
            <p14:sldId id="347"/>
            <p14:sldId id="349"/>
            <p14:sldId id="355"/>
            <p14:sldId id="361"/>
            <p14:sldId id="364"/>
            <p14:sldId id="350"/>
            <p14:sldId id="351"/>
            <p14:sldId id="352"/>
            <p14:sldId id="353"/>
            <p14:sldId id="354"/>
            <p14:sldId id="356"/>
            <p14:sldId id="376"/>
            <p14:sldId id="377"/>
            <p14:sldId id="378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  <p14:sldId id="357"/>
            <p14:sldId id="360"/>
            <p14:sldId id="359"/>
            <p14:sldId id="358"/>
            <p14:sldId id="375"/>
            <p14:sldId id="362"/>
            <p14:sldId id="365"/>
            <p14:sldId id="366"/>
            <p14:sldId id="368"/>
            <p14:sldId id="371"/>
            <p14:sldId id="372"/>
            <p14:sldId id="373"/>
            <p14:sldId id="374"/>
            <p14:sldId id="380"/>
          </p14:sldIdLst>
        </p14:section>
        <p14:section name="无标题节" id="{B5F2DD2A-9F44-4822-B881-BFACF51536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5651" autoAdjust="0"/>
  </p:normalViewPr>
  <p:slideViewPr>
    <p:cSldViewPr snapToGrid="0">
      <p:cViewPr varScale="1">
        <p:scale>
          <a:sx n="101" d="100"/>
          <a:sy n="101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DAEC7-065F-4387-B6E2-D6B63EA10063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9C87-6FF7-49E1-98D7-9067C4B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975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F3CF7-E47D-483C-AF17-3394ACC90A9D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B5FC8-13AC-439A-AB99-78F752A6E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79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03AD-8CB3-4ED6-AF48-4823FC70BE70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18E1-73B7-45CC-B80E-F4A4DA3EF04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002-E8F2-49C8-8400-4A80C1AAC72B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51B-46E0-4647-88EB-28621912B759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147B-9703-462F-95CB-10B6E48A5E25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0D3D-BF74-4EAE-AFC0-114B3795A3C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D168-366A-4679-A8BA-4A94E97B96BF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DCBE-4AD5-4AFE-A468-9E12CC36BAF4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0B81-AD72-4775-BE06-6400BDE1312C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9E10-40BB-463F-8260-72B8798648A2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39C-84B3-485B-8D15-BB44C0C651F6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FB90-C819-4D1B-BAAE-08C1132F2FD7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105-4C90-4A38-954A-69A457D81967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9245-8C24-4700-8558-8D16F63D5FAE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70E6-6CA4-4799-8C04-6FFADA4B984F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E364-1F7B-4BBD-8A5C-4ABEF10B058C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94C3-698F-4E22-AB75-4A8F5B43A0A9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33" y="127453"/>
            <a:ext cx="859502" cy="800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817382-0C5A-4844-8633-19A4B4041B3B}" type="datetime1">
              <a:rPr lang="en-US" altLang="zh-CN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基础知识</a:t>
            </a:r>
            <a:r>
              <a:rPr lang="zh-CN" altLang="en-US" dirty="0" smtClean="0"/>
              <a:t>之四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Nick@</a:t>
            </a:r>
            <a:r>
              <a:rPr lang="zh-CN" altLang="en-US" dirty="0" smtClean="0"/>
              <a:t>梵讯网络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 smtClean="0"/>
              <a:t>BEGIN TRANS</a:t>
            </a:r>
          </a:p>
          <a:p>
            <a:pPr lvl="1"/>
            <a:r>
              <a:rPr lang="en-US" altLang="zh-CN" dirty="0" smtClean="0"/>
              <a:t>BEGIN TRY</a:t>
            </a:r>
          </a:p>
          <a:p>
            <a:pPr lvl="2"/>
            <a:r>
              <a:rPr lang="en-US" altLang="zh-CN" dirty="0" smtClean="0"/>
              <a:t>Statement1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Statement2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2"/>
            <a:r>
              <a:rPr lang="en-US" altLang="zh-CN" dirty="0" smtClean="0"/>
              <a:t>Statement3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END TRY</a:t>
            </a:r>
          </a:p>
          <a:p>
            <a:pPr lvl="1"/>
            <a:r>
              <a:rPr lang="en-US" altLang="zh-CN" dirty="0" smtClean="0"/>
              <a:t>BEGIN CATCH</a:t>
            </a:r>
          </a:p>
          <a:p>
            <a:pPr lvl="2"/>
            <a:r>
              <a:rPr lang="en-US" altLang="zh-CN" dirty="0" smtClean="0"/>
              <a:t>IF @@TRANCOUNT&gt;0  ROLLBACK TRANS</a:t>
            </a:r>
          </a:p>
          <a:p>
            <a:pPr lvl="1"/>
            <a:r>
              <a:rPr lang="en-US" altLang="zh-CN" dirty="0" smtClean="0"/>
              <a:t>END CATCH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IF @@TRANCOUNT&gt;0</a:t>
            </a:r>
          </a:p>
          <a:p>
            <a:pPr lvl="2"/>
            <a:r>
              <a:rPr lang="en-US" altLang="zh-CN" dirty="0" smtClean="0"/>
              <a:t>COMMIT TRANS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数据库只用来存储数据结果，不要把业务逻辑处理交给数据库</a:t>
            </a:r>
            <a:endParaRPr lang="en-US" altLang="zh-CN" dirty="0" smtClean="0"/>
          </a:p>
          <a:p>
            <a:r>
              <a:rPr lang="en-US" altLang="zh-CN" dirty="0" smtClean="0"/>
              <a:t>SDE</a:t>
            </a:r>
          </a:p>
          <a:p>
            <a:pPr lvl="1"/>
            <a:r>
              <a:rPr lang="zh-CN" altLang="en-US" dirty="0" smtClean="0"/>
              <a:t>能用数据库来处理的，不要放在程序中</a:t>
            </a:r>
            <a:endParaRPr lang="en-US" altLang="zh-CN" dirty="0" smtClean="0"/>
          </a:p>
          <a:p>
            <a:r>
              <a:rPr lang="zh-CN" altLang="en-US" dirty="0"/>
              <a:t>编写</a:t>
            </a:r>
            <a:r>
              <a:rPr lang="zh-CN" altLang="en-US" dirty="0" smtClean="0"/>
              <a:t>过程没什么特别的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30" y="3005115"/>
            <a:ext cx="4983416" cy="34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获得结果的途径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OUTPUT 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</a:t>
            </a:r>
            <a:r>
              <a:rPr lang="zh-CN" altLang="en-US" dirty="0" smtClean="0"/>
              <a:t>语句得到的结果集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EXEC </a:t>
            </a:r>
            <a:r>
              <a:rPr lang="en-US" altLang="zh-CN" dirty="0" err="1" smtClean="0"/>
              <a:t>PROCName</a:t>
            </a:r>
            <a:r>
              <a:rPr lang="zh-CN" altLang="en-US" dirty="0" smtClean="0"/>
              <a:t>，参数列表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780"/>
            <a:ext cx="4295238" cy="24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40" y="2270542"/>
            <a:ext cx="6466667" cy="2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819" y="4911125"/>
            <a:ext cx="5904762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如何获取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到的结果集？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INSERT INTO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4" y="2534346"/>
            <a:ext cx="3800000" cy="19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8436"/>
            <a:ext cx="5895238" cy="5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如果获取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到的多个结果集？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09" y="2444045"/>
            <a:ext cx="3933333" cy="19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09" y="4429429"/>
            <a:ext cx="3980952" cy="2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83" y="1319816"/>
            <a:ext cx="5304762" cy="513333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66461" y="3321715"/>
            <a:ext cx="1207816" cy="7635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EXECUTE</a:t>
            </a:r>
            <a:r>
              <a:rPr lang="zh-CN" altLang="en-US" dirty="0" smtClean="0"/>
              <a:t>简写为</a:t>
            </a:r>
            <a:r>
              <a:rPr lang="en-US" altLang="zh-CN" dirty="0" smtClean="0"/>
              <a:t>EXEC</a:t>
            </a:r>
          </a:p>
          <a:p>
            <a:r>
              <a:rPr lang="en-US" altLang="zh-CN" dirty="0" smtClean="0"/>
              <a:t>Exec </a:t>
            </a:r>
            <a:r>
              <a:rPr lang="zh-CN" altLang="en-US" dirty="0" smtClean="0"/>
              <a:t>写法简单，一般适合没有返回值的语句</a:t>
            </a:r>
            <a:endParaRPr lang="en-US" altLang="zh-CN" dirty="0" smtClean="0"/>
          </a:p>
          <a:p>
            <a:r>
              <a:rPr lang="en-US" altLang="zh-CN" dirty="0" smtClean="0"/>
              <a:t>SP_EXECUTESQL </a:t>
            </a:r>
            <a:r>
              <a:rPr lang="zh-CN" altLang="en-US" dirty="0" smtClean="0"/>
              <a:t>复杂一些，功能强大</a:t>
            </a:r>
            <a:endParaRPr lang="en-US" altLang="zh-CN" dirty="0" smtClean="0"/>
          </a:p>
          <a:p>
            <a:r>
              <a:rPr lang="zh-CN" altLang="en-US" dirty="0" smtClean="0"/>
              <a:t>一般应用于表名、列表等做变量的场景下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带输入、输出参数</a:t>
            </a:r>
            <a:endParaRPr lang="en-US" altLang="zh-CN" dirty="0" smtClean="0"/>
          </a:p>
          <a:p>
            <a:r>
              <a:rPr lang="zh-CN" altLang="en-US" dirty="0" smtClean="0"/>
              <a:t>不能重用执行计划，性能较差</a:t>
            </a:r>
            <a:endParaRPr lang="en-US" altLang="zh-CN" dirty="0" smtClean="0"/>
          </a:p>
          <a:p>
            <a:r>
              <a:rPr lang="zh-CN" altLang="en-US" dirty="0" smtClean="0"/>
              <a:t>如何获得结果集？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45" y="1646238"/>
            <a:ext cx="3533333" cy="1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76" y="3413493"/>
            <a:ext cx="4180952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 </a:t>
            </a:r>
            <a:r>
              <a:rPr lang="en-US" altLang="zh-CN" dirty="0" err="1"/>
              <a:t>sp_executesql</a:t>
            </a:r>
            <a:r>
              <a:rPr lang="en-US" altLang="zh-CN" dirty="0"/>
              <a:t> @</a:t>
            </a:r>
            <a:r>
              <a:rPr lang="en-US" altLang="zh-CN" dirty="0" err="1" smtClean="0"/>
              <a:t>sql,N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形参列表</a:t>
            </a:r>
            <a:r>
              <a:rPr lang="en-US" altLang="zh-CN" dirty="0" smtClean="0"/>
              <a:t>’,</a:t>
            </a:r>
            <a:r>
              <a:rPr lang="zh-CN" altLang="en-US" dirty="0" smtClean="0"/>
              <a:t>实参列表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形参列表包含类型说明</a:t>
            </a:r>
            <a:endParaRPr lang="en-US" altLang="zh-CN" dirty="0" smtClean="0"/>
          </a:p>
          <a:p>
            <a:r>
              <a:rPr lang="zh-CN" altLang="en-US" dirty="0" smtClean="0"/>
              <a:t>参数列表类型需要为</a:t>
            </a:r>
            <a:r>
              <a:rPr lang="en-US" altLang="zh-CN" dirty="0" err="1" smtClean="0"/>
              <a:t>nchar,nvarchar,ntext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46" y="3494204"/>
            <a:ext cx="9809524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错误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24" y="1280478"/>
            <a:ext cx="7209524" cy="20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24" y="3670416"/>
            <a:ext cx="650476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名称，类型，默认值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 RECOMPILE</a:t>
            </a:r>
          </a:p>
          <a:p>
            <a:pPr lvl="2"/>
            <a:r>
              <a:rPr lang="zh-CN" altLang="en-US" dirty="0" smtClean="0"/>
              <a:t>位于参数之后， </a:t>
            </a:r>
            <a:r>
              <a:rPr lang="en-US" altLang="zh-CN" dirty="0" smtClean="0"/>
              <a:t>AS 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pPr lvl="2"/>
            <a:r>
              <a:rPr lang="zh-CN" altLang="en-US" dirty="0"/>
              <a:t>每次运行存储过程，都根据当前的参数情况做一次重编译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en-US" altLang="zh-CN" dirty="0"/>
              <a:t>OPTION(RECOMPILE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位于语句之后，语句级的重编译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根据参数，决定执行计划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57" y="1883846"/>
            <a:ext cx="6257143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0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正确</a:t>
            </a:r>
            <a:r>
              <a:rPr lang="en-US" altLang="zh-CN" dirty="0" smtClean="0"/>
              <a:t>			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27" y="1487168"/>
            <a:ext cx="6257143" cy="20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27" y="3909217"/>
            <a:ext cx="8342857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命名参数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32" y="2163199"/>
            <a:ext cx="7038095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32" y="4567439"/>
            <a:ext cx="811428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SP_EXECUTESQL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获取结果集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14" y="2505746"/>
            <a:ext cx="9428571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表名、列名做参数？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普通用法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还是老老实实拼接吧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84" y="2555292"/>
            <a:ext cx="2980952" cy="18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857" y="2676417"/>
            <a:ext cx="7457143" cy="12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222" y="4843630"/>
            <a:ext cx="7209524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项目中存储过程的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97" y="1666100"/>
            <a:ext cx="11177117" cy="51463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51" y="3103687"/>
            <a:ext cx="10657143" cy="3780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51" y="4302834"/>
            <a:ext cx="10231214" cy="4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3" y="2395666"/>
            <a:ext cx="11533333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4" y="1690688"/>
            <a:ext cx="10963776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506" y="2104278"/>
            <a:ext cx="8819048" cy="327619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SQLParameter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必须</a:t>
            </a:r>
            <a:r>
              <a:rPr lang="zh-CN" altLang="en-US" dirty="0" smtClean="0"/>
              <a:t>要包含名字，值，数据类型三项，不要依靠类型推断。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Object Initializer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0" y="2772723"/>
            <a:ext cx="11049096" cy="12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09" y="4721424"/>
            <a:ext cx="7552381" cy="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809" y="5287288"/>
            <a:ext cx="5638095" cy="3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09" y="5881725"/>
            <a:ext cx="3761905" cy="295238"/>
          </a:xfrm>
          <a:prstGeom prst="rect">
            <a:avLst/>
          </a:prstGeom>
        </p:spPr>
      </p:pic>
      <p:sp>
        <p:nvSpPr>
          <p:cNvPr id="9" name="禁止符 8"/>
          <p:cNvSpPr/>
          <p:nvPr/>
        </p:nvSpPr>
        <p:spPr>
          <a:xfrm>
            <a:off x="5663158" y="5738095"/>
            <a:ext cx="573742" cy="61825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字符串拼接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SQL</a:t>
            </a:r>
            <a:r>
              <a:rPr lang="zh-CN" altLang="en-US" dirty="0" smtClean="0"/>
              <a:t>注入：</a:t>
            </a:r>
            <a:r>
              <a:rPr lang="en-US" altLang="zh-CN" dirty="0" err="1" smtClean="0"/>
              <a:t>PKWeizhan</a:t>
            </a:r>
            <a:r>
              <a:rPr lang="en-US" altLang="zh-CN" dirty="0" smtClean="0"/>
              <a:t>=“new ID()’ OR ‘1’=‘1”</a:t>
            </a:r>
          </a:p>
          <a:p>
            <a:pPr lvl="2"/>
            <a:r>
              <a:rPr lang="zh-CN" altLang="en-US" dirty="0" smtClean="0"/>
              <a:t>效率低，不能重用执行计划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54" y="2352174"/>
            <a:ext cx="8942857" cy="9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54" y="5159570"/>
            <a:ext cx="10200000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ALTER PROCEDURE</a:t>
            </a:r>
          </a:p>
          <a:p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参数化语句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当前封装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单条语句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67" y="2432624"/>
            <a:ext cx="6190476" cy="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67" y="3119079"/>
            <a:ext cx="8761905" cy="2771429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9683891">
            <a:off x="2321858" y="4957483"/>
            <a:ext cx="510989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r>
              <a:rPr lang="zh-CN" altLang="en-US" dirty="0" smtClean="0"/>
              <a:t>化语句</a:t>
            </a:r>
            <a:r>
              <a:rPr lang="en-US" altLang="zh-CN" dirty="0" smtClean="0"/>
              <a:t>- </a:t>
            </a:r>
            <a:r>
              <a:rPr lang="zh-CN" altLang="en-US" dirty="0"/>
              <a:t>当前封装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同一个模板，多条语句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04" y="2503707"/>
            <a:ext cx="7971428" cy="523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52" y="3287684"/>
            <a:ext cx="9891748" cy="3297249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9160238">
            <a:off x="980749" y="5546586"/>
            <a:ext cx="1247881" cy="502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参数化语句</a:t>
            </a:r>
            <a:r>
              <a:rPr lang="en-US" altLang="zh-CN" dirty="0"/>
              <a:t> – </a:t>
            </a:r>
            <a:r>
              <a:rPr lang="zh-CN" altLang="en-US" dirty="0"/>
              <a:t>当前封装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多个不同的模板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39" y="2416922"/>
            <a:ext cx="7333333" cy="628571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116" y="3636790"/>
            <a:ext cx="4000000" cy="109523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4127434">
            <a:off x="8735904" y="2937683"/>
            <a:ext cx="1183341" cy="5743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DataSet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DataReader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DataSet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1555937"/>
          </a:xfrm>
        </p:spPr>
        <p:txBody>
          <a:bodyPr/>
          <a:lstStyle/>
          <a:p>
            <a:r>
              <a:rPr lang="zh-CN" altLang="en-US" dirty="0" smtClean="0"/>
              <a:t>面向非连接</a:t>
            </a:r>
            <a:endParaRPr lang="en-US" altLang="zh-CN" dirty="0" smtClean="0"/>
          </a:p>
          <a:p>
            <a:r>
              <a:rPr lang="zh-CN" altLang="en-US" dirty="0" smtClean="0"/>
              <a:t>数据缓存在内存中</a:t>
            </a:r>
            <a:endParaRPr lang="en-US" altLang="zh-CN" dirty="0" smtClean="0"/>
          </a:p>
          <a:p>
            <a:r>
              <a:rPr lang="zh-CN" altLang="en-US" dirty="0" smtClean="0"/>
              <a:t>可重复操作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DataReader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1555937"/>
          </a:xfrm>
        </p:spPr>
        <p:txBody>
          <a:bodyPr/>
          <a:lstStyle/>
          <a:p>
            <a:r>
              <a:rPr lang="zh-CN" altLang="en-US" dirty="0" smtClean="0"/>
              <a:t>面向连接</a:t>
            </a:r>
            <a:endParaRPr lang="en-US" altLang="zh-CN" dirty="0" smtClean="0"/>
          </a:p>
          <a:p>
            <a:r>
              <a:rPr lang="zh-CN" altLang="en-US" dirty="0" smtClean="0"/>
              <a:t>没有缓存</a:t>
            </a:r>
            <a:endParaRPr lang="en-US" altLang="zh-CN" dirty="0" smtClean="0"/>
          </a:p>
          <a:p>
            <a:r>
              <a:rPr lang="zh-CN" altLang="en-US" dirty="0" smtClean="0"/>
              <a:t>单向只读方式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31464" y="4440302"/>
            <a:ext cx="10163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err="1" smtClean="0"/>
              <a:t>DataSet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功能更强，但是开销更大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在不同的场景下，会获得不同的性能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ASP.NET </a:t>
            </a:r>
            <a:r>
              <a:rPr lang="zh-CN" altLang="en-US" sz="3600" dirty="0" smtClean="0"/>
              <a:t>中很多场景，使用</a:t>
            </a:r>
            <a:r>
              <a:rPr lang="en-US" altLang="zh-CN" sz="3600" dirty="0" err="1" smtClean="0"/>
              <a:t>DataReader</a:t>
            </a:r>
            <a:r>
              <a:rPr lang="zh-CN" altLang="en-US" sz="3600" dirty="0" smtClean="0"/>
              <a:t>会更好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6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减少打开数据库的次数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将多个操作一次性批量执行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18" y="2345735"/>
            <a:ext cx="8800000" cy="1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118" y="3784619"/>
            <a:ext cx="10047619" cy="17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70" y="1305122"/>
            <a:ext cx="70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减少打开数据库的次数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22" y="1399431"/>
            <a:ext cx="9200000" cy="22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1" y="3788245"/>
            <a:ext cx="11190476" cy="30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15" y="1089095"/>
            <a:ext cx="5952381" cy="11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29" y="2624582"/>
            <a:ext cx="51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如何设计数据库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en-US" altLang="zh-CN" dirty="0" err="1"/>
              <a:t>etc</a:t>
            </a:r>
            <a:endParaRPr lang="en-US" altLang="zh-CN" dirty="0" smtClean="0"/>
          </a:p>
          <a:p>
            <a:r>
              <a:rPr lang="zh-CN" altLang="en-US" dirty="0" smtClean="0"/>
              <a:t>如何优化？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方向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r>
              <a:rPr lang="zh-CN" altLang="en-US" dirty="0" smtClean="0"/>
              <a:t>输入参数</a:t>
            </a:r>
            <a:endParaRPr lang="en-US" altLang="zh-CN" dirty="0" smtClean="0"/>
          </a:p>
          <a:p>
            <a:r>
              <a:rPr lang="zh-CN" altLang="en-US" dirty="0" smtClean="0"/>
              <a:t>输出参数</a:t>
            </a:r>
            <a:endParaRPr lang="en-US" altLang="zh-CN" dirty="0" smtClean="0"/>
          </a:p>
          <a:p>
            <a:r>
              <a:rPr lang="zh-CN" altLang="en-US" dirty="0" smtClean="0"/>
              <a:t>默认参数</a:t>
            </a:r>
            <a:endParaRPr lang="en-US" altLang="zh-CN" dirty="0" smtClean="0"/>
          </a:p>
          <a:p>
            <a:r>
              <a:rPr lang="zh-CN" altLang="en-US" dirty="0" smtClean="0"/>
              <a:t>返回值</a:t>
            </a:r>
            <a:endParaRPr lang="en-US" altLang="zh-CN" dirty="0" smtClean="0"/>
          </a:p>
          <a:p>
            <a:r>
              <a:rPr lang="zh-CN" altLang="en-US" dirty="0" smtClean="0"/>
              <a:t>参数顺序</a:t>
            </a:r>
            <a:endParaRPr lang="en-US" altLang="zh-CN" dirty="0" smtClean="0"/>
          </a:p>
          <a:p>
            <a:r>
              <a:rPr lang="zh-CN" altLang="en-US" dirty="0" smtClean="0"/>
              <a:t>调用参数顺序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24" y="1646238"/>
            <a:ext cx="4380952" cy="37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46238"/>
            <a:ext cx="3561905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NOCOUNT 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</a:t>
            </a:r>
            <a:r>
              <a:rPr lang="zh-CN" altLang="en-US" dirty="0"/>
              <a:t>阻止在结果集中返回显示</a:t>
            </a:r>
            <a:r>
              <a:rPr lang="zh-CN" altLang="en-US" dirty="0" smtClean="0"/>
              <a:t>受影响</a:t>
            </a:r>
            <a:r>
              <a:rPr lang="zh-CN" altLang="en-US" dirty="0"/>
              <a:t>的行计数信息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但是不会影响 </a:t>
            </a:r>
            <a:r>
              <a:rPr lang="en-US" altLang="zh-CN" dirty="0" smtClean="0"/>
              <a:t>ROWCOUNT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@@ROWCOUNT</a:t>
            </a:r>
          </a:p>
          <a:p>
            <a:r>
              <a:rPr lang="zh-CN" altLang="en-US" dirty="0" smtClean="0"/>
              <a:t>可以提高性能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WITH (NOLOCK)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提升查询性能</a:t>
            </a:r>
            <a:endParaRPr lang="en-US" altLang="zh-CN" dirty="0" smtClean="0"/>
          </a:p>
          <a:p>
            <a:r>
              <a:rPr lang="zh-CN" altLang="en-US" dirty="0" smtClean="0"/>
              <a:t>但是会产生脏读</a:t>
            </a:r>
            <a:endParaRPr lang="en-US" altLang="zh-CN" dirty="0" smtClean="0"/>
          </a:p>
          <a:p>
            <a:r>
              <a:rPr lang="zh-CN" altLang="en-US" dirty="0" smtClean="0"/>
              <a:t>只适用于查询语句</a:t>
            </a:r>
            <a:endParaRPr lang="en-US" altLang="zh-CN" dirty="0" smtClean="0"/>
          </a:p>
          <a:p>
            <a:r>
              <a:rPr lang="en-US" altLang="zh-CN" dirty="0"/>
              <a:t>READ </a:t>
            </a:r>
            <a:r>
              <a:rPr lang="en-US" altLang="zh-CN" dirty="0" smtClean="0"/>
              <a:t>UNCOMMITTED – </a:t>
            </a:r>
            <a:r>
              <a:rPr lang="zh-CN" altLang="en-US" dirty="0" smtClean="0"/>
              <a:t>隔离级别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001294"/>
            <a:ext cx="9666667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– CATCH</a:t>
            </a:r>
          </a:p>
          <a:p>
            <a:pPr lvl="1"/>
            <a:r>
              <a:rPr lang="zh-CN" altLang="en-US" dirty="0" smtClean="0"/>
              <a:t>把错误信息写入日志表中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有通过</a:t>
            </a:r>
            <a:r>
              <a:rPr lang="en-US" altLang="zh-CN" dirty="0" smtClean="0"/>
              <a:t>GOTO</a:t>
            </a:r>
            <a:r>
              <a:rPr lang="zh-CN" altLang="en-US" dirty="0" smtClean="0"/>
              <a:t>跳转到公共错误处理段的方式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66" y="3596011"/>
            <a:ext cx="9266667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BEGIN TRANS</a:t>
            </a:r>
          </a:p>
          <a:p>
            <a:pPr lvl="1"/>
            <a:r>
              <a:rPr lang="en-US" altLang="zh-CN" dirty="0" smtClean="0"/>
              <a:t>Statement1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Statement2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r>
              <a:rPr lang="en-US" altLang="zh-CN" dirty="0" smtClean="0"/>
              <a:t>Statement3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 TRANS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XACT_ABORT ON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OFF</a:t>
            </a:r>
          </a:p>
          <a:p>
            <a:pPr lvl="2"/>
            <a:r>
              <a:rPr lang="zh-CN" altLang="en-US" dirty="0" smtClean="0"/>
              <a:t>如果是</a:t>
            </a:r>
            <a:r>
              <a:rPr lang="en-US" altLang="zh-CN" dirty="0" smtClean="0"/>
              <a:t>OFF</a:t>
            </a:r>
            <a:r>
              <a:rPr lang="zh-CN" altLang="en-US" dirty="0" smtClean="0"/>
              <a:t>，发生错误时，默认会</a:t>
            </a:r>
            <a:r>
              <a:rPr lang="en-US" altLang="zh-CN" dirty="0" smtClean="0"/>
              <a:t>ROLLBACK </a:t>
            </a:r>
            <a:r>
              <a:rPr lang="zh-CN" altLang="en-US" dirty="0" smtClean="0"/>
              <a:t>出错的语句，继续执行后续语句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 </a:t>
            </a:r>
            <a:r>
              <a:rPr lang="zh-CN" altLang="en-US" dirty="0" smtClean="0"/>
              <a:t>会停止执行后续语句，且在事务内的语句，都会回滚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所以，需要显式</a:t>
            </a:r>
            <a:r>
              <a:rPr lang="en-US" altLang="zh-CN" dirty="0" smtClean="0"/>
              <a:t>SET XACT_ABORT ON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BEGIN TRANS</a:t>
            </a:r>
          </a:p>
          <a:p>
            <a:pPr lvl="1"/>
            <a:r>
              <a:rPr lang="en-US" altLang="zh-CN" dirty="0" smtClean="0"/>
              <a:t>Statement1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@@ERROR&lt;&gt;0 </a:t>
            </a:r>
            <a:r>
              <a:rPr lang="zh-CN" altLang="en-US" dirty="0" smtClean="0"/>
              <a:t> </a:t>
            </a:r>
            <a:r>
              <a:rPr lang="en-US" altLang="zh-CN" dirty="0" smtClean="0"/>
              <a:t>do … ROLLBACK TRANS</a:t>
            </a:r>
          </a:p>
          <a:p>
            <a:pPr lvl="1"/>
            <a:r>
              <a:rPr lang="en-US" altLang="zh-CN" dirty="0" smtClean="0"/>
              <a:t>Statement2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@@ERROR&lt;&gt;0  do … </a:t>
            </a:r>
            <a:r>
              <a:rPr lang="en-US" altLang="zh-CN" dirty="0"/>
              <a:t>ROLLBACK TRANS</a:t>
            </a:r>
            <a:endParaRPr lang="zh-CN" altLang="en-US" dirty="0"/>
          </a:p>
          <a:p>
            <a:pPr lvl="1"/>
            <a:r>
              <a:rPr lang="en-US" altLang="zh-CN" dirty="0" smtClean="0"/>
              <a:t>Statement3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@@ERROR&lt;&gt;0  do … </a:t>
            </a:r>
            <a:r>
              <a:rPr lang="en-US" altLang="zh-CN" dirty="0"/>
              <a:t>ROLLBACK TRANS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COMMIT TRANS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12350</TotalTime>
  <Words>709</Words>
  <Application>Microsoft Office PowerPoint</Application>
  <PresentationFormat>宽屏</PresentationFormat>
  <Paragraphs>253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华文楷体</vt:lpstr>
      <vt:lpstr>宋体</vt:lpstr>
      <vt:lpstr>Arial</vt:lpstr>
      <vt:lpstr>Calibri</vt:lpstr>
      <vt:lpstr>Corbel</vt:lpstr>
      <vt:lpstr>深度</vt:lpstr>
      <vt:lpstr>SQL基础知识之四</vt:lpstr>
      <vt:lpstr>存储过程</vt:lpstr>
      <vt:lpstr>存储过程</vt:lpstr>
      <vt:lpstr>存储过程的参数</vt:lpstr>
      <vt:lpstr>SET NOCOUNT ON</vt:lpstr>
      <vt:lpstr>WITH (NOLOCK)</vt:lpstr>
      <vt:lpstr>存储过程</vt:lpstr>
      <vt:lpstr>事务处理</vt:lpstr>
      <vt:lpstr>事务处理</vt:lpstr>
      <vt:lpstr>事务处理</vt:lpstr>
      <vt:lpstr>存储过程</vt:lpstr>
      <vt:lpstr>存储过程</vt:lpstr>
      <vt:lpstr>嵌套调用</vt:lpstr>
      <vt:lpstr>嵌套调用</vt:lpstr>
      <vt:lpstr>嵌套调用</vt:lpstr>
      <vt:lpstr>EXECUTE与SP_EXECUTESQL</vt:lpstr>
      <vt:lpstr>EXEC（）</vt:lpstr>
      <vt:lpstr>SP_EXECUTESQL</vt:lpstr>
      <vt:lpstr>SP_EXECUTESQL</vt:lpstr>
      <vt:lpstr>SP_EXECUTESQL</vt:lpstr>
      <vt:lpstr>SP_EXECUTESQL</vt:lpstr>
      <vt:lpstr>SP_EXECUTESQL</vt:lpstr>
      <vt:lpstr>表名、列名做参数？</vt:lpstr>
      <vt:lpstr>项目中存储过程的调用</vt:lpstr>
      <vt:lpstr>PowerPoint 演示文稿</vt:lpstr>
      <vt:lpstr>PowerPoint 演示文稿</vt:lpstr>
      <vt:lpstr>PowerPoint 演示文稿</vt:lpstr>
      <vt:lpstr>SQLParameter对象</vt:lpstr>
      <vt:lpstr>参数化查询</vt:lpstr>
      <vt:lpstr>参数化语句- 当前封装</vt:lpstr>
      <vt:lpstr>参数化语句- 当前封装</vt:lpstr>
      <vt:lpstr>参数化语句 – 当前封装</vt:lpstr>
      <vt:lpstr>DataSet与DataReader</vt:lpstr>
      <vt:lpstr>减少打开数据库的次数</vt:lpstr>
      <vt:lpstr>减少打开数据库的次数</vt:lpstr>
      <vt:lpstr>PowerPoint 演示文稿</vt:lpstr>
      <vt:lpstr>其他内容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237</cp:revision>
  <dcterms:created xsi:type="dcterms:W3CDTF">2018-07-06T07:50:29Z</dcterms:created>
  <dcterms:modified xsi:type="dcterms:W3CDTF">2018-08-02T09:32:23Z</dcterms:modified>
</cp:coreProperties>
</file>