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62" y="3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E73968A-EA77-4C9A-A3B1-C5F12007B55D}" type="datetimeFigureOut">
              <a:rPr lang="zh-CN" altLang="en-US" smtClean="0"/>
              <a:t>2018/3/27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FA299B-E3B9-4013-8F22-99316AA2DC1F}" type="slidenum">
              <a:rPr lang="zh-CN" altLang="en-US" smtClean="0"/>
              <a:t>‹#›</a:t>
            </a:fld>
            <a:endParaRPr lang="zh-CN" altLang="en-US"/>
          </a:p>
        </p:txBody>
      </p:sp>
    </p:spTree>
    <p:extLst>
      <p:ext uri="{BB962C8B-B14F-4D97-AF65-F5344CB8AC3E}">
        <p14:creationId xmlns:p14="http://schemas.microsoft.com/office/powerpoint/2010/main" val="2582414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E73968A-EA77-4C9A-A3B1-C5F12007B55D}" type="datetimeFigureOut">
              <a:rPr lang="zh-CN" altLang="en-US" smtClean="0"/>
              <a:t>2018/3/27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FA299B-E3B9-4013-8F22-99316AA2DC1F}" type="slidenum">
              <a:rPr lang="zh-CN" altLang="en-US" smtClean="0"/>
              <a:t>‹#›</a:t>
            </a:fld>
            <a:endParaRPr lang="zh-CN" altLang="en-US"/>
          </a:p>
        </p:txBody>
      </p:sp>
    </p:spTree>
    <p:extLst>
      <p:ext uri="{BB962C8B-B14F-4D97-AF65-F5344CB8AC3E}">
        <p14:creationId xmlns:p14="http://schemas.microsoft.com/office/powerpoint/2010/main" val="4197387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E73968A-EA77-4C9A-A3B1-C5F12007B55D}" type="datetimeFigureOut">
              <a:rPr lang="zh-CN" altLang="en-US" smtClean="0"/>
              <a:t>2018/3/27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FA299B-E3B9-4013-8F22-99316AA2DC1F}" type="slidenum">
              <a:rPr lang="zh-CN" altLang="en-US" smtClean="0"/>
              <a:t>‹#›</a:t>
            </a:fld>
            <a:endParaRPr lang="zh-CN" altLang="en-US"/>
          </a:p>
        </p:txBody>
      </p:sp>
    </p:spTree>
    <p:extLst>
      <p:ext uri="{BB962C8B-B14F-4D97-AF65-F5344CB8AC3E}">
        <p14:creationId xmlns:p14="http://schemas.microsoft.com/office/powerpoint/2010/main" val="304647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E73968A-EA77-4C9A-A3B1-C5F12007B55D}" type="datetimeFigureOut">
              <a:rPr lang="zh-CN" altLang="en-US" smtClean="0"/>
              <a:t>2018/3/27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FA299B-E3B9-4013-8F22-99316AA2DC1F}" type="slidenum">
              <a:rPr lang="zh-CN" altLang="en-US" smtClean="0"/>
              <a:t>‹#›</a:t>
            </a:fld>
            <a:endParaRPr lang="zh-CN" altLang="en-US"/>
          </a:p>
        </p:txBody>
      </p:sp>
    </p:spTree>
    <p:extLst>
      <p:ext uri="{BB962C8B-B14F-4D97-AF65-F5344CB8AC3E}">
        <p14:creationId xmlns:p14="http://schemas.microsoft.com/office/powerpoint/2010/main" val="1242667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E73968A-EA77-4C9A-A3B1-C5F12007B55D}" type="datetimeFigureOut">
              <a:rPr lang="zh-CN" altLang="en-US" smtClean="0"/>
              <a:t>2018/3/27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FA299B-E3B9-4013-8F22-99316AA2DC1F}" type="slidenum">
              <a:rPr lang="zh-CN" altLang="en-US" smtClean="0"/>
              <a:t>‹#›</a:t>
            </a:fld>
            <a:endParaRPr lang="zh-CN" altLang="en-US"/>
          </a:p>
        </p:txBody>
      </p:sp>
    </p:spTree>
    <p:extLst>
      <p:ext uri="{BB962C8B-B14F-4D97-AF65-F5344CB8AC3E}">
        <p14:creationId xmlns:p14="http://schemas.microsoft.com/office/powerpoint/2010/main" val="2016313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E73968A-EA77-4C9A-A3B1-C5F12007B55D}" type="datetimeFigureOut">
              <a:rPr lang="zh-CN" altLang="en-US" smtClean="0"/>
              <a:t>2018/3/27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FA299B-E3B9-4013-8F22-99316AA2DC1F}" type="slidenum">
              <a:rPr lang="zh-CN" altLang="en-US" smtClean="0"/>
              <a:t>‹#›</a:t>
            </a:fld>
            <a:endParaRPr lang="zh-CN" altLang="en-US"/>
          </a:p>
        </p:txBody>
      </p:sp>
    </p:spTree>
    <p:extLst>
      <p:ext uri="{BB962C8B-B14F-4D97-AF65-F5344CB8AC3E}">
        <p14:creationId xmlns:p14="http://schemas.microsoft.com/office/powerpoint/2010/main" val="27897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E73968A-EA77-4C9A-A3B1-C5F12007B55D}" type="datetimeFigureOut">
              <a:rPr lang="zh-CN" altLang="en-US" smtClean="0"/>
              <a:t>2018/3/27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FA299B-E3B9-4013-8F22-99316AA2DC1F}" type="slidenum">
              <a:rPr lang="zh-CN" altLang="en-US" smtClean="0"/>
              <a:t>‹#›</a:t>
            </a:fld>
            <a:endParaRPr lang="zh-CN" altLang="en-US"/>
          </a:p>
        </p:txBody>
      </p:sp>
    </p:spTree>
    <p:extLst>
      <p:ext uri="{BB962C8B-B14F-4D97-AF65-F5344CB8AC3E}">
        <p14:creationId xmlns:p14="http://schemas.microsoft.com/office/powerpoint/2010/main" val="3798996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E73968A-EA77-4C9A-A3B1-C5F12007B55D}" type="datetimeFigureOut">
              <a:rPr lang="zh-CN" altLang="en-US" smtClean="0"/>
              <a:t>2018/3/27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FA299B-E3B9-4013-8F22-99316AA2DC1F}" type="slidenum">
              <a:rPr lang="zh-CN" altLang="en-US" smtClean="0"/>
              <a:t>‹#›</a:t>
            </a:fld>
            <a:endParaRPr lang="zh-CN" altLang="en-US"/>
          </a:p>
        </p:txBody>
      </p:sp>
    </p:spTree>
    <p:extLst>
      <p:ext uri="{BB962C8B-B14F-4D97-AF65-F5344CB8AC3E}">
        <p14:creationId xmlns:p14="http://schemas.microsoft.com/office/powerpoint/2010/main" val="1741018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73968A-EA77-4C9A-A3B1-C5F12007B55D}" type="datetimeFigureOut">
              <a:rPr lang="zh-CN" altLang="en-US" smtClean="0"/>
              <a:t>2018/3/27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FA299B-E3B9-4013-8F22-99316AA2DC1F}" type="slidenum">
              <a:rPr lang="zh-CN" altLang="en-US" smtClean="0"/>
              <a:t>‹#›</a:t>
            </a:fld>
            <a:endParaRPr lang="zh-CN" altLang="en-US"/>
          </a:p>
        </p:txBody>
      </p:sp>
    </p:spTree>
    <p:extLst>
      <p:ext uri="{BB962C8B-B14F-4D97-AF65-F5344CB8AC3E}">
        <p14:creationId xmlns:p14="http://schemas.microsoft.com/office/powerpoint/2010/main" val="2329597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E73968A-EA77-4C9A-A3B1-C5F12007B55D}" type="datetimeFigureOut">
              <a:rPr lang="zh-CN" altLang="en-US" smtClean="0"/>
              <a:t>2018/3/27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FA299B-E3B9-4013-8F22-99316AA2DC1F}" type="slidenum">
              <a:rPr lang="zh-CN" altLang="en-US" smtClean="0"/>
              <a:t>‹#›</a:t>
            </a:fld>
            <a:endParaRPr lang="zh-CN" altLang="en-US"/>
          </a:p>
        </p:txBody>
      </p:sp>
    </p:spTree>
    <p:extLst>
      <p:ext uri="{BB962C8B-B14F-4D97-AF65-F5344CB8AC3E}">
        <p14:creationId xmlns:p14="http://schemas.microsoft.com/office/powerpoint/2010/main" val="4192647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E73968A-EA77-4C9A-A3B1-C5F12007B55D}" type="datetimeFigureOut">
              <a:rPr lang="zh-CN" altLang="en-US" smtClean="0"/>
              <a:t>2018/3/27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FA299B-E3B9-4013-8F22-99316AA2DC1F}" type="slidenum">
              <a:rPr lang="zh-CN" altLang="en-US" smtClean="0"/>
              <a:t>‹#›</a:t>
            </a:fld>
            <a:endParaRPr lang="zh-CN" altLang="en-US"/>
          </a:p>
        </p:txBody>
      </p:sp>
    </p:spTree>
    <p:extLst>
      <p:ext uri="{BB962C8B-B14F-4D97-AF65-F5344CB8AC3E}">
        <p14:creationId xmlns:p14="http://schemas.microsoft.com/office/powerpoint/2010/main" val="934950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3968A-EA77-4C9A-A3B1-C5F12007B55D}" type="datetimeFigureOut">
              <a:rPr lang="zh-CN" altLang="en-US" smtClean="0"/>
              <a:t>2018/3/27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A299B-E3B9-4013-8F22-99316AA2DC1F}" type="slidenum">
              <a:rPr lang="zh-CN" altLang="en-US" smtClean="0"/>
              <a:t>‹#›</a:t>
            </a:fld>
            <a:endParaRPr lang="zh-CN" altLang="en-US"/>
          </a:p>
        </p:txBody>
      </p:sp>
    </p:spTree>
    <p:extLst>
      <p:ext uri="{BB962C8B-B14F-4D97-AF65-F5344CB8AC3E}">
        <p14:creationId xmlns:p14="http://schemas.microsoft.com/office/powerpoint/2010/main" val="1607027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20783" y="187568"/>
            <a:ext cx="11908693" cy="6346093"/>
          </a:xfrm>
        </p:spPr>
        <p:txBody>
          <a:bodyPr>
            <a:normAutofit/>
          </a:bodyPr>
          <a:lstStyle/>
          <a:p>
            <a:pPr marL="0" indent="0">
              <a:buNone/>
            </a:pPr>
            <a:r>
              <a:rPr lang="en-US" altLang="zh-CN" dirty="0"/>
              <a:t>01.</a:t>
            </a:r>
            <a:r>
              <a:rPr lang="zh-CN" altLang="zh-CN" dirty="0"/>
              <a:t>数据、数据库的概念</a:t>
            </a:r>
          </a:p>
          <a:p>
            <a:pPr marL="0" indent="0">
              <a:buNone/>
            </a:pPr>
            <a:r>
              <a:rPr lang="zh-CN" altLang="zh-CN" dirty="0"/>
              <a:t>题目类型：单选</a:t>
            </a:r>
          </a:p>
          <a:p>
            <a:pPr marL="0" indent="0">
              <a:buNone/>
            </a:pPr>
            <a:r>
              <a:rPr lang="zh-CN" altLang="zh-CN" dirty="0"/>
              <a:t>题目：（</a:t>
            </a:r>
            <a:r>
              <a:rPr lang="en-US" altLang="zh-CN" dirty="0"/>
              <a:t>    </a:t>
            </a:r>
            <a:r>
              <a:rPr lang="zh-CN" altLang="zh-CN" dirty="0"/>
              <a:t>）是存储在计算机内有结构的数据的集合。</a:t>
            </a:r>
          </a:p>
          <a:p>
            <a:pPr marL="0" indent="0">
              <a:buNone/>
            </a:pPr>
            <a:r>
              <a:rPr lang="zh-CN" altLang="zh-CN" dirty="0"/>
              <a:t>答案：</a:t>
            </a:r>
            <a:r>
              <a:rPr lang="en-US" altLang="zh-CN" dirty="0"/>
              <a:t>A</a:t>
            </a:r>
            <a:r>
              <a:rPr lang="zh-CN" altLang="zh-CN" dirty="0"/>
              <a:t>．数据库系统</a:t>
            </a:r>
            <a:r>
              <a:rPr lang="en-US" altLang="zh-CN" dirty="0"/>
              <a:t>    B</a:t>
            </a:r>
            <a:r>
              <a:rPr lang="zh-CN" altLang="zh-CN" dirty="0"/>
              <a:t>．数据库</a:t>
            </a:r>
            <a:r>
              <a:rPr lang="en-US" altLang="zh-CN" dirty="0"/>
              <a:t>   C</a:t>
            </a:r>
            <a:r>
              <a:rPr lang="zh-CN" altLang="zh-CN" dirty="0"/>
              <a:t>．数据库管理系统</a:t>
            </a:r>
            <a:r>
              <a:rPr lang="en-US" altLang="zh-CN" dirty="0"/>
              <a:t>    D</a:t>
            </a:r>
            <a:r>
              <a:rPr lang="zh-CN" altLang="zh-CN" dirty="0"/>
              <a:t>．数据结构</a:t>
            </a:r>
          </a:p>
          <a:p>
            <a:pPr marL="0" indent="0">
              <a:buNone/>
            </a:pPr>
            <a:r>
              <a:rPr lang="zh-CN" altLang="zh-CN" dirty="0"/>
              <a:t>正确答案：</a:t>
            </a:r>
            <a:r>
              <a:rPr lang="en-US" altLang="zh-CN" dirty="0"/>
              <a:t>B</a:t>
            </a:r>
            <a:endParaRPr lang="zh-CN" altLang="zh-CN" dirty="0"/>
          </a:p>
          <a:p>
            <a:pPr marL="0" indent="0">
              <a:buNone/>
            </a:pPr>
            <a:endParaRPr lang="en-US" altLang="zh-CN" dirty="0" smtClean="0"/>
          </a:p>
          <a:p>
            <a:pPr marL="0" indent="0">
              <a:buNone/>
            </a:pPr>
            <a:r>
              <a:rPr lang="en-US" altLang="zh-CN" dirty="0"/>
              <a:t>02.</a:t>
            </a:r>
            <a:r>
              <a:rPr lang="zh-CN" altLang="zh-CN" dirty="0"/>
              <a:t>数据库管理系统的概念</a:t>
            </a:r>
          </a:p>
          <a:p>
            <a:pPr marL="0" indent="0">
              <a:buNone/>
            </a:pPr>
            <a:r>
              <a:rPr lang="zh-CN" altLang="zh-CN" dirty="0"/>
              <a:t>题目类型：单选</a:t>
            </a:r>
          </a:p>
          <a:p>
            <a:pPr marL="0" indent="0">
              <a:buNone/>
            </a:pPr>
            <a:r>
              <a:rPr lang="zh-CN" altLang="zh-CN" dirty="0"/>
              <a:t>题目：数据库系统的核心是（</a:t>
            </a:r>
            <a:r>
              <a:rPr lang="en-US" altLang="zh-CN" dirty="0"/>
              <a:t>     </a:t>
            </a:r>
            <a:r>
              <a:rPr lang="zh-CN" altLang="zh-CN" dirty="0"/>
              <a:t>）。</a:t>
            </a:r>
          </a:p>
          <a:p>
            <a:pPr marL="0" indent="0">
              <a:buNone/>
            </a:pPr>
            <a:r>
              <a:rPr lang="zh-CN" altLang="zh-CN" dirty="0"/>
              <a:t>答案：</a:t>
            </a:r>
            <a:r>
              <a:rPr lang="en-US" altLang="zh-CN" dirty="0"/>
              <a:t>A</a:t>
            </a:r>
            <a:r>
              <a:rPr lang="zh-CN" altLang="zh-CN" dirty="0"/>
              <a:t>．数据库</a:t>
            </a:r>
            <a:r>
              <a:rPr lang="en-US" altLang="zh-CN" dirty="0"/>
              <a:t>    B</a:t>
            </a:r>
            <a:r>
              <a:rPr lang="zh-CN" altLang="zh-CN" dirty="0"/>
              <a:t>．数据库管理系统</a:t>
            </a:r>
            <a:r>
              <a:rPr lang="en-US" altLang="zh-CN" dirty="0"/>
              <a:t>    C</a:t>
            </a:r>
            <a:r>
              <a:rPr lang="zh-CN" altLang="zh-CN" dirty="0"/>
              <a:t>．数据模型</a:t>
            </a:r>
            <a:r>
              <a:rPr lang="en-US" altLang="zh-CN" dirty="0"/>
              <a:t>    D</a:t>
            </a:r>
            <a:r>
              <a:rPr lang="zh-CN" altLang="zh-CN" dirty="0"/>
              <a:t>．软件工具</a:t>
            </a:r>
          </a:p>
          <a:p>
            <a:pPr marL="0" indent="0">
              <a:buNone/>
            </a:pPr>
            <a:r>
              <a:rPr lang="zh-CN" altLang="zh-CN" dirty="0"/>
              <a:t>正确答案：</a:t>
            </a:r>
            <a:r>
              <a:rPr lang="en-US" altLang="zh-CN" dirty="0"/>
              <a:t>B</a:t>
            </a:r>
            <a:endParaRPr lang="zh-CN" altLang="zh-CN" dirty="0"/>
          </a:p>
          <a:p>
            <a:pPr marL="0" indent="0">
              <a:buNone/>
            </a:pPr>
            <a:endParaRPr lang="zh-CN" altLang="en-US" dirty="0"/>
          </a:p>
        </p:txBody>
      </p:sp>
    </p:spTree>
    <p:extLst>
      <p:ext uri="{BB962C8B-B14F-4D97-AF65-F5344CB8AC3E}">
        <p14:creationId xmlns:p14="http://schemas.microsoft.com/office/powerpoint/2010/main" val="672028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79754" y="234462"/>
            <a:ext cx="12012246" cy="5942501"/>
          </a:xfrm>
        </p:spPr>
        <p:txBody>
          <a:bodyPr>
            <a:normAutofit fontScale="92500" lnSpcReduction="20000"/>
          </a:bodyPr>
          <a:lstStyle/>
          <a:p>
            <a:r>
              <a:rPr lang="en-US" altLang="zh-CN" dirty="0"/>
              <a:t>18. </a:t>
            </a:r>
            <a:r>
              <a:rPr lang="zh-CN" altLang="zh-CN" dirty="0"/>
              <a:t>关系数据库</a:t>
            </a:r>
          </a:p>
          <a:p>
            <a:r>
              <a:rPr lang="zh-CN" altLang="zh-CN" dirty="0"/>
              <a:t>题目类型：单选</a:t>
            </a:r>
          </a:p>
          <a:p>
            <a:r>
              <a:rPr lang="zh-CN" altLang="zh-CN" dirty="0"/>
              <a:t>题目：下面的选项不是关系数据库基本特征的是（</a:t>
            </a:r>
            <a:r>
              <a:rPr lang="en-US" altLang="zh-CN" dirty="0"/>
              <a:t>   </a:t>
            </a:r>
            <a:r>
              <a:rPr lang="zh-CN" altLang="zh-CN" dirty="0"/>
              <a:t>）。 </a:t>
            </a:r>
          </a:p>
          <a:p>
            <a:r>
              <a:rPr lang="en-US" altLang="zh-CN" dirty="0"/>
              <a:t>A.</a:t>
            </a:r>
            <a:r>
              <a:rPr lang="zh-CN" altLang="zh-CN" dirty="0"/>
              <a:t>不同的列应有不同的数据类型</a:t>
            </a:r>
            <a:r>
              <a:rPr lang="en-US" altLang="zh-CN" dirty="0"/>
              <a:t> B.</a:t>
            </a:r>
            <a:r>
              <a:rPr lang="zh-CN" altLang="zh-CN" dirty="0"/>
              <a:t>不同的列应有不同的列名 </a:t>
            </a:r>
          </a:p>
          <a:p>
            <a:r>
              <a:rPr lang="en-US" altLang="zh-CN" dirty="0"/>
              <a:t>C.</a:t>
            </a:r>
            <a:r>
              <a:rPr lang="zh-CN" altLang="zh-CN" dirty="0"/>
              <a:t>与行的次序无关</a:t>
            </a:r>
            <a:r>
              <a:rPr lang="en-US" altLang="zh-CN" dirty="0"/>
              <a:t> D.</a:t>
            </a:r>
            <a:r>
              <a:rPr lang="zh-CN" altLang="zh-CN" dirty="0"/>
              <a:t>与列的次序无关</a:t>
            </a:r>
          </a:p>
          <a:p>
            <a:r>
              <a:rPr lang="zh-CN" altLang="zh-CN" dirty="0"/>
              <a:t>正确答案：</a:t>
            </a:r>
            <a:r>
              <a:rPr lang="en-US" altLang="zh-CN" dirty="0"/>
              <a:t>A</a:t>
            </a:r>
            <a:endParaRPr lang="zh-CN" altLang="zh-CN" dirty="0"/>
          </a:p>
          <a:p>
            <a:r>
              <a:rPr lang="en-US" altLang="zh-CN" dirty="0"/>
              <a:t> </a:t>
            </a:r>
            <a:endParaRPr lang="zh-CN" altLang="zh-CN" dirty="0"/>
          </a:p>
          <a:p>
            <a:r>
              <a:rPr lang="en-US" altLang="zh-CN" dirty="0"/>
              <a:t> </a:t>
            </a:r>
            <a:endParaRPr lang="zh-CN" altLang="zh-CN" dirty="0"/>
          </a:p>
          <a:p>
            <a:r>
              <a:rPr lang="en-US" altLang="zh-CN" dirty="0"/>
              <a:t>19.</a:t>
            </a:r>
            <a:r>
              <a:rPr lang="zh-CN" altLang="zh-CN" dirty="0"/>
              <a:t>关系的性质</a:t>
            </a:r>
          </a:p>
          <a:p>
            <a:r>
              <a:rPr lang="zh-CN" altLang="zh-CN" dirty="0"/>
              <a:t>题目类型：单选</a:t>
            </a:r>
          </a:p>
          <a:p>
            <a:r>
              <a:rPr lang="zh-CN" altLang="zh-CN" dirty="0"/>
              <a:t>题目：关系模式的任何属性（）。</a:t>
            </a:r>
          </a:p>
          <a:p>
            <a:r>
              <a:rPr lang="zh-CN" altLang="zh-CN" dirty="0"/>
              <a:t>答案：</a:t>
            </a:r>
            <a:r>
              <a:rPr lang="en-US" altLang="zh-CN" dirty="0"/>
              <a:t>A</a:t>
            </a:r>
            <a:r>
              <a:rPr lang="zh-CN" altLang="zh-CN" dirty="0"/>
              <a:t>．不可再分</a:t>
            </a:r>
            <a:r>
              <a:rPr lang="en-US" altLang="zh-CN" dirty="0"/>
              <a:t>   B</a:t>
            </a:r>
            <a:r>
              <a:rPr lang="zh-CN" altLang="zh-CN" dirty="0"/>
              <a:t>．可再分</a:t>
            </a:r>
            <a:r>
              <a:rPr lang="en-US" altLang="zh-CN" dirty="0"/>
              <a:t>   C</a:t>
            </a:r>
            <a:r>
              <a:rPr lang="zh-CN" altLang="zh-CN" dirty="0"/>
              <a:t>．命名在该关系模式中可以不惟一</a:t>
            </a:r>
          </a:p>
          <a:p>
            <a:r>
              <a:rPr lang="en-US" altLang="zh-CN" dirty="0"/>
              <a:t>D</a:t>
            </a:r>
            <a:r>
              <a:rPr lang="zh-CN" altLang="zh-CN" dirty="0"/>
              <a:t>．以上都不是</a:t>
            </a:r>
          </a:p>
          <a:p>
            <a:r>
              <a:rPr lang="zh-CN" altLang="zh-CN" dirty="0"/>
              <a:t>正确答案：</a:t>
            </a:r>
            <a:r>
              <a:rPr lang="en-US" altLang="zh-CN" dirty="0"/>
              <a:t>A</a:t>
            </a:r>
            <a:endParaRPr lang="zh-CN" altLang="zh-CN" dirty="0"/>
          </a:p>
          <a:p>
            <a:endParaRPr lang="zh-CN" altLang="en-US" dirty="0"/>
          </a:p>
        </p:txBody>
      </p:sp>
    </p:spTree>
    <p:extLst>
      <p:ext uri="{BB962C8B-B14F-4D97-AF65-F5344CB8AC3E}">
        <p14:creationId xmlns:p14="http://schemas.microsoft.com/office/powerpoint/2010/main" val="197102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7908" y="265723"/>
            <a:ext cx="11809046" cy="5911240"/>
          </a:xfrm>
        </p:spPr>
        <p:txBody>
          <a:bodyPr>
            <a:normAutofit fontScale="92500" lnSpcReduction="10000"/>
          </a:bodyPr>
          <a:lstStyle/>
          <a:p>
            <a:r>
              <a:rPr lang="en-US" altLang="zh-CN" dirty="0"/>
              <a:t>20. </a:t>
            </a:r>
            <a:r>
              <a:rPr lang="zh-CN" altLang="zh-CN" dirty="0"/>
              <a:t>关系的键</a:t>
            </a:r>
          </a:p>
          <a:p>
            <a:r>
              <a:rPr lang="zh-CN" altLang="zh-CN" dirty="0"/>
              <a:t>题目类型：单选</a:t>
            </a:r>
          </a:p>
          <a:p>
            <a:r>
              <a:rPr lang="zh-CN" altLang="zh-CN" dirty="0"/>
              <a:t>题目：关系数据库中的关键字是指（）。</a:t>
            </a:r>
          </a:p>
          <a:p>
            <a:r>
              <a:rPr lang="zh-CN" altLang="zh-CN" dirty="0"/>
              <a:t>答案：</a:t>
            </a:r>
            <a:r>
              <a:rPr lang="en-US" altLang="zh-CN" dirty="0"/>
              <a:t>A</a:t>
            </a:r>
            <a:r>
              <a:rPr lang="zh-CN" altLang="zh-CN" dirty="0"/>
              <a:t>．能惟一决定关系的</a:t>
            </a:r>
            <a:r>
              <a:rPr lang="zh-CN" altLang="zh-CN" dirty="0" smtClean="0"/>
              <a:t>字段</a:t>
            </a:r>
            <a:r>
              <a:rPr lang="en-US" altLang="zh-CN" dirty="0" smtClean="0"/>
              <a:t>              B</a:t>
            </a:r>
            <a:r>
              <a:rPr lang="zh-CN" altLang="zh-CN" dirty="0"/>
              <a:t>．不可改动的专用保留字</a:t>
            </a:r>
          </a:p>
          <a:p>
            <a:r>
              <a:rPr lang="en-US" altLang="zh-CN" dirty="0"/>
              <a:t>C</a:t>
            </a:r>
            <a:r>
              <a:rPr lang="zh-CN" altLang="zh-CN" dirty="0"/>
              <a:t>．关键的很重要的</a:t>
            </a:r>
            <a:r>
              <a:rPr lang="zh-CN" altLang="zh-CN" dirty="0" smtClean="0"/>
              <a:t>字段</a:t>
            </a:r>
            <a:r>
              <a:rPr lang="en-US" altLang="zh-CN" dirty="0" smtClean="0"/>
              <a:t>           D</a:t>
            </a:r>
            <a:r>
              <a:rPr lang="en-US" altLang="zh-CN" dirty="0"/>
              <a:t>.</a:t>
            </a:r>
            <a:r>
              <a:rPr lang="zh-CN" altLang="zh-CN" dirty="0"/>
              <a:t>能惟一标识元组的属性或属性集合</a:t>
            </a:r>
          </a:p>
          <a:p>
            <a:r>
              <a:rPr lang="zh-CN" altLang="zh-CN" dirty="0"/>
              <a:t>正确答案：</a:t>
            </a:r>
            <a:r>
              <a:rPr lang="en-US" altLang="zh-CN" dirty="0"/>
              <a:t>D</a:t>
            </a:r>
            <a:endParaRPr lang="zh-CN" altLang="zh-CN" dirty="0"/>
          </a:p>
          <a:p>
            <a:r>
              <a:rPr lang="en-US" altLang="zh-CN" dirty="0"/>
              <a:t> </a:t>
            </a:r>
            <a:endParaRPr lang="zh-CN" altLang="zh-CN" dirty="0"/>
          </a:p>
          <a:p>
            <a:r>
              <a:rPr lang="en-US" altLang="zh-CN" dirty="0"/>
              <a:t>21. </a:t>
            </a:r>
            <a:r>
              <a:rPr lang="zh-CN" altLang="zh-CN" dirty="0"/>
              <a:t>实体完整性</a:t>
            </a:r>
          </a:p>
          <a:p>
            <a:r>
              <a:rPr lang="zh-CN" altLang="zh-CN" dirty="0"/>
              <a:t>题目类型：单选</a:t>
            </a:r>
          </a:p>
          <a:p>
            <a:r>
              <a:rPr lang="zh-CN" altLang="zh-CN" dirty="0"/>
              <a:t>题目：关系的主键不能取空值，属于（</a:t>
            </a:r>
            <a:r>
              <a:rPr lang="en-US" altLang="zh-CN" dirty="0"/>
              <a:t>        </a:t>
            </a:r>
            <a:r>
              <a:rPr lang="zh-CN" altLang="zh-CN" dirty="0"/>
              <a:t>）。</a:t>
            </a:r>
          </a:p>
          <a:p>
            <a:r>
              <a:rPr lang="zh-CN" altLang="zh-CN" dirty="0"/>
              <a:t>答案：</a:t>
            </a:r>
            <a:r>
              <a:rPr lang="en-US" altLang="zh-CN" dirty="0"/>
              <a:t>A. </a:t>
            </a:r>
            <a:r>
              <a:rPr lang="zh-CN" altLang="zh-CN" dirty="0"/>
              <a:t>实体完整性</a:t>
            </a:r>
            <a:r>
              <a:rPr lang="zh-CN" altLang="zh-CN" dirty="0" smtClean="0"/>
              <a:t>约束</a:t>
            </a:r>
            <a:r>
              <a:rPr lang="en-US" altLang="zh-CN" dirty="0" smtClean="0"/>
              <a:t>           B</a:t>
            </a:r>
            <a:r>
              <a:rPr lang="en-US" altLang="zh-CN" dirty="0"/>
              <a:t>.</a:t>
            </a:r>
            <a:r>
              <a:rPr lang="zh-CN" altLang="zh-CN" dirty="0"/>
              <a:t>参照完整性约束 </a:t>
            </a:r>
          </a:p>
          <a:p>
            <a:r>
              <a:rPr lang="en-US" altLang="zh-CN" dirty="0"/>
              <a:t>C. </a:t>
            </a:r>
            <a:r>
              <a:rPr lang="zh-CN" altLang="zh-CN" dirty="0"/>
              <a:t>用户定义完整性约束</a:t>
            </a:r>
            <a:r>
              <a:rPr lang="en-US" altLang="zh-CN" dirty="0"/>
              <a:t> </a:t>
            </a:r>
            <a:r>
              <a:rPr lang="en-US" altLang="zh-CN" dirty="0" smtClean="0"/>
              <a:t>              D</a:t>
            </a:r>
            <a:r>
              <a:rPr lang="en-US" altLang="zh-CN" dirty="0"/>
              <a:t>. </a:t>
            </a:r>
            <a:r>
              <a:rPr lang="zh-CN" altLang="zh-CN" dirty="0"/>
              <a:t>动态元组约束、</a:t>
            </a:r>
          </a:p>
          <a:p>
            <a:r>
              <a:rPr lang="zh-CN" altLang="zh-CN" dirty="0"/>
              <a:t>正确答案：</a:t>
            </a:r>
            <a:r>
              <a:rPr lang="en-US" altLang="zh-CN" dirty="0"/>
              <a:t>A</a:t>
            </a:r>
            <a:endParaRPr lang="zh-CN" altLang="en-US" dirty="0"/>
          </a:p>
        </p:txBody>
      </p:sp>
    </p:spTree>
    <p:extLst>
      <p:ext uri="{BB962C8B-B14F-4D97-AF65-F5344CB8AC3E}">
        <p14:creationId xmlns:p14="http://schemas.microsoft.com/office/powerpoint/2010/main" val="102837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71938" y="289169"/>
            <a:ext cx="11918462" cy="5887794"/>
          </a:xfrm>
        </p:spPr>
        <p:txBody>
          <a:bodyPr>
            <a:normAutofit fontScale="92500" lnSpcReduction="20000"/>
          </a:bodyPr>
          <a:lstStyle/>
          <a:p>
            <a:r>
              <a:rPr lang="en-US" altLang="zh-CN" dirty="0"/>
              <a:t>23. </a:t>
            </a:r>
            <a:r>
              <a:rPr lang="zh-CN" altLang="zh-CN" dirty="0"/>
              <a:t>用户自定义完整性</a:t>
            </a:r>
          </a:p>
          <a:p>
            <a:r>
              <a:rPr lang="zh-CN" altLang="zh-CN" dirty="0"/>
              <a:t>题目类型：单选</a:t>
            </a:r>
          </a:p>
          <a:p>
            <a:r>
              <a:rPr lang="zh-CN" altLang="zh-CN" dirty="0"/>
              <a:t>题目：关系的三类完整性规则不包含下列哪一个？（</a:t>
            </a:r>
            <a:r>
              <a:rPr lang="en-US" altLang="zh-CN" dirty="0"/>
              <a:t>   </a:t>
            </a:r>
            <a:r>
              <a:rPr lang="zh-CN" altLang="zh-CN" dirty="0"/>
              <a:t>）</a:t>
            </a:r>
          </a:p>
          <a:p>
            <a:r>
              <a:rPr lang="zh-CN" altLang="zh-CN" dirty="0"/>
              <a:t>答案：</a:t>
            </a:r>
            <a:r>
              <a:rPr lang="en-US" altLang="zh-CN" dirty="0"/>
              <a:t>A.	</a:t>
            </a:r>
            <a:r>
              <a:rPr lang="zh-CN" altLang="zh-CN" dirty="0"/>
              <a:t>参照完整性</a:t>
            </a:r>
            <a:r>
              <a:rPr lang="en-US" altLang="zh-CN" dirty="0"/>
              <a:t>   B.</a:t>
            </a:r>
            <a:r>
              <a:rPr lang="zh-CN" altLang="zh-CN" dirty="0"/>
              <a:t>关系完整性</a:t>
            </a:r>
            <a:r>
              <a:rPr lang="en-US" altLang="zh-CN" dirty="0"/>
              <a:t>   C.</a:t>
            </a:r>
            <a:r>
              <a:rPr lang="zh-CN" altLang="zh-CN" dirty="0"/>
              <a:t>实体完整性</a:t>
            </a:r>
            <a:r>
              <a:rPr lang="en-US" altLang="zh-CN" dirty="0"/>
              <a:t>D.</a:t>
            </a:r>
            <a:r>
              <a:rPr lang="zh-CN" altLang="zh-CN" dirty="0"/>
              <a:t>用户定义完整性</a:t>
            </a:r>
          </a:p>
          <a:p>
            <a:r>
              <a:rPr lang="zh-CN" altLang="zh-CN" dirty="0"/>
              <a:t>正确答案：</a:t>
            </a:r>
            <a:r>
              <a:rPr lang="en-US" altLang="zh-CN" dirty="0"/>
              <a:t>B</a:t>
            </a:r>
            <a:endParaRPr lang="zh-CN" altLang="zh-CN" dirty="0"/>
          </a:p>
          <a:p>
            <a:r>
              <a:rPr lang="en-US" altLang="zh-CN" dirty="0"/>
              <a:t> </a:t>
            </a:r>
            <a:endParaRPr lang="zh-CN" altLang="zh-CN" dirty="0"/>
          </a:p>
          <a:p>
            <a:r>
              <a:rPr lang="en-US" altLang="zh-CN" dirty="0"/>
              <a:t>24. SQL</a:t>
            </a:r>
            <a:r>
              <a:rPr lang="zh-CN" altLang="zh-CN" dirty="0"/>
              <a:t>语言介绍</a:t>
            </a:r>
          </a:p>
          <a:p>
            <a:r>
              <a:rPr lang="zh-CN" altLang="zh-CN" dirty="0"/>
              <a:t>题目类型：单选</a:t>
            </a:r>
          </a:p>
          <a:p>
            <a:r>
              <a:rPr lang="zh-CN" altLang="zh-CN" dirty="0"/>
              <a:t>题目：</a:t>
            </a:r>
            <a:r>
              <a:rPr lang="en-US" altLang="zh-CN" dirty="0"/>
              <a:t>SQL</a:t>
            </a:r>
            <a:r>
              <a:rPr lang="zh-CN" altLang="zh-CN" dirty="0"/>
              <a:t>语言具有（</a:t>
            </a:r>
            <a:r>
              <a:rPr lang="en-US" altLang="zh-CN" dirty="0"/>
              <a:t>   </a:t>
            </a:r>
            <a:r>
              <a:rPr lang="zh-CN" altLang="zh-CN" dirty="0"/>
              <a:t>）的功能。</a:t>
            </a:r>
          </a:p>
          <a:p>
            <a:r>
              <a:rPr lang="zh-CN" altLang="zh-CN" dirty="0"/>
              <a:t>答案</a:t>
            </a:r>
            <a:r>
              <a:rPr lang="en-US" altLang="zh-CN" dirty="0"/>
              <a:t>: A</a:t>
            </a:r>
            <a:r>
              <a:rPr lang="zh-CN" altLang="zh-CN" dirty="0"/>
              <a:t>．关系规范化、数据操纵、数据控制</a:t>
            </a:r>
            <a:r>
              <a:rPr lang="en-US" altLang="zh-CN" dirty="0"/>
              <a:t>      </a:t>
            </a:r>
            <a:endParaRPr lang="zh-CN" altLang="zh-CN" dirty="0"/>
          </a:p>
          <a:p>
            <a:r>
              <a:rPr lang="en-US" altLang="zh-CN" dirty="0"/>
              <a:t>B</a:t>
            </a:r>
            <a:r>
              <a:rPr lang="zh-CN" altLang="zh-CN" dirty="0"/>
              <a:t>．数据定义、数据操纵、数据控制</a:t>
            </a:r>
          </a:p>
          <a:p>
            <a:r>
              <a:rPr lang="en-US" altLang="zh-CN" dirty="0"/>
              <a:t>C</a:t>
            </a:r>
            <a:r>
              <a:rPr lang="zh-CN" altLang="zh-CN" dirty="0"/>
              <a:t>．数据定义、关系规范化、数据控制</a:t>
            </a:r>
            <a:r>
              <a:rPr lang="en-US" altLang="zh-CN" dirty="0"/>
              <a:t>      </a:t>
            </a:r>
            <a:endParaRPr lang="zh-CN" altLang="zh-CN" dirty="0"/>
          </a:p>
          <a:p>
            <a:r>
              <a:rPr lang="en-US" altLang="zh-CN" dirty="0"/>
              <a:t>D</a:t>
            </a:r>
            <a:r>
              <a:rPr lang="zh-CN" altLang="zh-CN" dirty="0"/>
              <a:t>．数据定义、关系规范化、数据操纵</a:t>
            </a:r>
          </a:p>
          <a:p>
            <a:r>
              <a:rPr lang="zh-CN" altLang="zh-CN" dirty="0"/>
              <a:t>正确答案：</a:t>
            </a:r>
            <a:r>
              <a:rPr lang="en-US" altLang="zh-CN" dirty="0"/>
              <a:t>B</a:t>
            </a:r>
            <a:endParaRPr lang="zh-CN" altLang="zh-CN" dirty="0"/>
          </a:p>
        </p:txBody>
      </p:sp>
    </p:spTree>
    <p:extLst>
      <p:ext uri="{BB962C8B-B14F-4D97-AF65-F5344CB8AC3E}">
        <p14:creationId xmlns:p14="http://schemas.microsoft.com/office/powerpoint/2010/main" val="104864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28246" y="468923"/>
            <a:ext cx="11025554" cy="5708040"/>
          </a:xfrm>
        </p:spPr>
        <p:txBody>
          <a:bodyPr>
            <a:normAutofit/>
          </a:bodyPr>
          <a:lstStyle/>
          <a:p>
            <a:r>
              <a:rPr lang="en-US" altLang="zh-CN" dirty="0"/>
              <a:t>25. SQL Server</a:t>
            </a:r>
            <a:r>
              <a:rPr lang="zh-CN" altLang="zh-CN" dirty="0"/>
              <a:t>简介</a:t>
            </a:r>
          </a:p>
          <a:p>
            <a:r>
              <a:rPr lang="zh-CN" altLang="zh-CN" dirty="0"/>
              <a:t>题目类型：单选</a:t>
            </a:r>
          </a:p>
          <a:p>
            <a:r>
              <a:rPr lang="zh-CN" altLang="zh-CN" dirty="0"/>
              <a:t>题目：</a:t>
            </a:r>
            <a:r>
              <a:rPr lang="en-US" altLang="zh-CN" dirty="0"/>
              <a:t>SQL SERVER</a:t>
            </a:r>
            <a:r>
              <a:rPr lang="zh-CN" altLang="zh-CN" dirty="0"/>
              <a:t>是以下哪个公司的产品（</a:t>
            </a:r>
            <a:r>
              <a:rPr lang="en-US" altLang="zh-CN" dirty="0"/>
              <a:t>    </a:t>
            </a:r>
            <a:r>
              <a:rPr lang="zh-CN" altLang="zh-CN" dirty="0"/>
              <a:t>）。</a:t>
            </a:r>
          </a:p>
          <a:p>
            <a:r>
              <a:rPr lang="en-US" altLang="zh-CN" dirty="0"/>
              <a:t>A</a:t>
            </a:r>
            <a:r>
              <a:rPr lang="zh-CN" altLang="zh-CN" dirty="0"/>
              <a:t>、甲骨文</a:t>
            </a:r>
            <a:r>
              <a:rPr lang="en-US" altLang="zh-CN" dirty="0"/>
              <a:t>    B</a:t>
            </a:r>
            <a:r>
              <a:rPr lang="zh-CN" altLang="zh-CN" dirty="0"/>
              <a:t>、联想</a:t>
            </a:r>
            <a:r>
              <a:rPr lang="en-US" altLang="zh-CN" dirty="0"/>
              <a:t>    C</a:t>
            </a:r>
            <a:r>
              <a:rPr lang="zh-CN" altLang="zh-CN" dirty="0"/>
              <a:t>、微软</a:t>
            </a:r>
            <a:r>
              <a:rPr lang="en-US" altLang="zh-CN" dirty="0"/>
              <a:t>    D</a:t>
            </a:r>
            <a:r>
              <a:rPr lang="zh-CN" altLang="zh-CN" dirty="0"/>
              <a:t>、</a:t>
            </a:r>
            <a:r>
              <a:rPr lang="en-US" altLang="zh-CN" dirty="0"/>
              <a:t>IBM</a:t>
            </a:r>
            <a:endParaRPr lang="zh-CN" altLang="zh-CN" dirty="0"/>
          </a:p>
          <a:p>
            <a:r>
              <a:rPr lang="zh-CN" altLang="zh-CN" dirty="0"/>
              <a:t>正确答案：</a:t>
            </a:r>
            <a:r>
              <a:rPr lang="en-US" altLang="zh-CN" dirty="0"/>
              <a:t>C</a:t>
            </a:r>
            <a:endParaRPr lang="zh-CN" altLang="zh-CN" dirty="0"/>
          </a:p>
          <a:p>
            <a:r>
              <a:rPr lang="en-US" altLang="zh-CN" dirty="0"/>
              <a:t> </a:t>
            </a:r>
            <a:endParaRPr lang="zh-CN" altLang="zh-CN" dirty="0"/>
          </a:p>
          <a:p>
            <a:r>
              <a:rPr lang="en-US" altLang="zh-CN" dirty="0"/>
              <a:t>26. SQL Server</a:t>
            </a:r>
            <a:r>
              <a:rPr lang="zh-CN" altLang="zh-CN" dirty="0"/>
              <a:t>的平台构成</a:t>
            </a:r>
          </a:p>
          <a:p>
            <a:r>
              <a:rPr lang="zh-CN" altLang="zh-CN" dirty="0"/>
              <a:t>题目类型：单选</a:t>
            </a:r>
          </a:p>
          <a:p>
            <a:r>
              <a:rPr lang="zh-CN" altLang="zh-CN" dirty="0"/>
              <a:t>题目：</a:t>
            </a:r>
            <a:r>
              <a:rPr lang="en-US" altLang="zh-CN" dirty="0"/>
              <a:t>(   )</a:t>
            </a:r>
            <a:r>
              <a:rPr lang="zh-CN" altLang="zh-CN" dirty="0"/>
              <a:t>是</a:t>
            </a:r>
            <a:r>
              <a:rPr lang="en-US" altLang="zh-CN" dirty="0"/>
              <a:t>Microsoft SQL Server</a:t>
            </a:r>
            <a:r>
              <a:rPr lang="zh-CN" altLang="zh-CN" dirty="0"/>
              <a:t>系统的核心服务。</a:t>
            </a:r>
          </a:p>
          <a:p>
            <a:r>
              <a:rPr lang="zh-CN" altLang="zh-CN" dirty="0"/>
              <a:t>答案：</a:t>
            </a:r>
            <a:r>
              <a:rPr lang="en-US" altLang="zh-CN" dirty="0"/>
              <a:t>A. </a:t>
            </a:r>
            <a:r>
              <a:rPr lang="zh-CN" altLang="zh-CN" dirty="0"/>
              <a:t>分析服务</a:t>
            </a:r>
            <a:r>
              <a:rPr lang="en-US" altLang="zh-CN" dirty="0"/>
              <a:t>  B. </a:t>
            </a:r>
            <a:r>
              <a:rPr lang="zh-CN" altLang="zh-CN" dirty="0"/>
              <a:t>报表服务</a:t>
            </a:r>
            <a:r>
              <a:rPr lang="en-US" altLang="zh-CN" dirty="0"/>
              <a:t>   C. </a:t>
            </a:r>
            <a:r>
              <a:rPr lang="zh-CN" altLang="zh-CN" dirty="0"/>
              <a:t>集成服务</a:t>
            </a:r>
            <a:r>
              <a:rPr lang="en-US" altLang="zh-CN" dirty="0"/>
              <a:t>    D.</a:t>
            </a:r>
            <a:r>
              <a:rPr lang="zh-CN" altLang="zh-CN" dirty="0"/>
              <a:t>数据库引擎</a:t>
            </a:r>
          </a:p>
          <a:p>
            <a:r>
              <a:rPr lang="zh-CN" altLang="zh-CN" dirty="0"/>
              <a:t>正确答案：</a:t>
            </a:r>
            <a:r>
              <a:rPr lang="en-US" altLang="zh-CN" dirty="0"/>
              <a:t>D</a:t>
            </a:r>
            <a:endParaRPr lang="zh-CN" altLang="en-US" dirty="0"/>
          </a:p>
        </p:txBody>
      </p:sp>
    </p:spTree>
    <p:extLst>
      <p:ext uri="{BB962C8B-B14F-4D97-AF65-F5344CB8AC3E}">
        <p14:creationId xmlns:p14="http://schemas.microsoft.com/office/powerpoint/2010/main" val="12944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87569" y="281354"/>
            <a:ext cx="11840308" cy="5895609"/>
          </a:xfrm>
        </p:spPr>
        <p:txBody>
          <a:bodyPr>
            <a:normAutofit fontScale="92500" lnSpcReduction="20000"/>
          </a:bodyPr>
          <a:lstStyle/>
          <a:p>
            <a:r>
              <a:rPr lang="en-US" altLang="zh-CN" dirty="0"/>
              <a:t>27. </a:t>
            </a:r>
            <a:r>
              <a:rPr lang="zh-CN" altLang="zh-CN" dirty="0"/>
              <a:t>配置管理器</a:t>
            </a:r>
          </a:p>
          <a:p>
            <a:r>
              <a:rPr lang="zh-CN" altLang="zh-CN" dirty="0"/>
              <a:t>题目类型：单选</a:t>
            </a:r>
          </a:p>
          <a:p>
            <a:r>
              <a:rPr lang="zh-CN" altLang="zh-CN" dirty="0"/>
              <a:t>题目：（</a:t>
            </a:r>
            <a:r>
              <a:rPr lang="en-US" altLang="zh-CN" dirty="0"/>
              <a:t>   </a:t>
            </a:r>
            <a:r>
              <a:rPr lang="zh-CN" altLang="zh-CN" dirty="0"/>
              <a:t>）用于管理与</a:t>
            </a:r>
            <a:r>
              <a:rPr lang="en-US" altLang="zh-CN" dirty="0"/>
              <a:t> SQL Server </a:t>
            </a:r>
            <a:r>
              <a:rPr lang="zh-CN" altLang="zh-CN" dirty="0"/>
              <a:t>相关联的服务、配置</a:t>
            </a:r>
            <a:r>
              <a:rPr lang="en-US" altLang="zh-CN" dirty="0"/>
              <a:t> SQL Server </a:t>
            </a:r>
            <a:r>
              <a:rPr lang="zh-CN" altLang="zh-CN" dirty="0"/>
              <a:t>使用的网络协议以及从</a:t>
            </a:r>
            <a:r>
              <a:rPr lang="en-US" altLang="zh-CN" dirty="0"/>
              <a:t> SQL Server </a:t>
            </a:r>
            <a:r>
              <a:rPr lang="zh-CN" altLang="zh-CN" dirty="0"/>
              <a:t>客户端的网络连接配置。</a:t>
            </a:r>
          </a:p>
          <a:p>
            <a:r>
              <a:rPr lang="zh-CN" altLang="zh-CN" dirty="0"/>
              <a:t>答案：</a:t>
            </a:r>
            <a:r>
              <a:rPr lang="en-US" altLang="zh-CN" dirty="0"/>
              <a:t>A. SQL Server Management Studio</a:t>
            </a:r>
            <a:endParaRPr lang="zh-CN" altLang="zh-CN" dirty="0"/>
          </a:p>
          <a:p>
            <a:r>
              <a:rPr lang="en-US" altLang="zh-CN" dirty="0"/>
              <a:t>B. </a:t>
            </a:r>
            <a:r>
              <a:rPr lang="zh-CN" altLang="zh-CN" dirty="0"/>
              <a:t>配置管理器</a:t>
            </a:r>
            <a:r>
              <a:rPr lang="en-US" altLang="zh-CN" dirty="0"/>
              <a:t>   C. </a:t>
            </a:r>
            <a:r>
              <a:rPr lang="zh-CN" altLang="zh-CN" dirty="0"/>
              <a:t>数据库文件</a:t>
            </a:r>
            <a:r>
              <a:rPr lang="en-US" altLang="zh-CN" dirty="0"/>
              <a:t>    D. </a:t>
            </a:r>
            <a:r>
              <a:rPr lang="zh-CN" altLang="zh-CN" dirty="0"/>
              <a:t>实例</a:t>
            </a:r>
          </a:p>
          <a:p>
            <a:r>
              <a:rPr lang="zh-CN" altLang="zh-CN" dirty="0"/>
              <a:t>正确答案：</a:t>
            </a:r>
            <a:r>
              <a:rPr lang="en-US" altLang="zh-CN" dirty="0"/>
              <a:t>B</a:t>
            </a:r>
            <a:endParaRPr lang="zh-CN" altLang="zh-CN" dirty="0"/>
          </a:p>
          <a:p>
            <a:r>
              <a:rPr lang="en-US" altLang="zh-CN" dirty="0"/>
              <a:t> </a:t>
            </a:r>
            <a:endParaRPr lang="zh-CN" altLang="zh-CN" dirty="0"/>
          </a:p>
          <a:p>
            <a:r>
              <a:rPr lang="en-US" altLang="zh-CN" dirty="0"/>
              <a:t>28. SQL Server Management Studio</a:t>
            </a:r>
            <a:endParaRPr lang="zh-CN" altLang="zh-CN" dirty="0"/>
          </a:p>
          <a:p>
            <a:r>
              <a:rPr lang="zh-CN" altLang="zh-CN" dirty="0"/>
              <a:t>题目类型：单选</a:t>
            </a:r>
          </a:p>
          <a:p>
            <a:r>
              <a:rPr lang="zh-CN" altLang="zh-CN" dirty="0"/>
              <a:t>题目：（</a:t>
            </a:r>
            <a:r>
              <a:rPr lang="en-US" altLang="zh-CN" dirty="0"/>
              <a:t>   </a:t>
            </a:r>
            <a:r>
              <a:rPr lang="zh-CN" altLang="zh-CN" dirty="0"/>
              <a:t>）和混合身份验证是</a:t>
            </a:r>
            <a:r>
              <a:rPr lang="en-US" altLang="zh-CN" dirty="0"/>
              <a:t>SQL Server</a:t>
            </a:r>
            <a:r>
              <a:rPr lang="zh-CN" altLang="zh-CN" dirty="0"/>
              <a:t>的两种身份验证方式。</a:t>
            </a:r>
          </a:p>
          <a:p>
            <a:r>
              <a:rPr lang="zh-CN" altLang="zh-CN" dirty="0"/>
              <a:t>答案：</a:t>
            </a:r>
            <a:r>
              <a:rPr lang="en-US" altLang="zh-CN" dirty="0"/>
              <a:t>A.</a:t>
            </a:r>
            <a:r>
              <a:rPr lang="zh-CN" altLang="zh-CN" dirty="0"/>
              <a:t>系统身份验证</a:t>
            </a:r>
            <a:r>
              <a:rPr lang="en-US" altLang="zh-CN" dirty="0"/>
              <a:t>          B. Windows</a:t>
            </a:r>
            <a:r>
              <a:rPr lang="zh-CN" altLang="zh-CN" dirty="0"/>
              <a:t>身份验证 </a:t>
            </a:r>
          </a:p>
          <a:p>
            <a:r>
              <a:rPr lang="en-US" altLang="zh-CN" dirty="0"/>
              <a:t>C. </a:t>
            </a:r>
            <a:r>
              <a:rPr lang="zh-CN" altLang="zh-CN" dirty="0"/>
              <a:t>数据库身份验证</a:t>
            </a:r>
            <a:r>
              <a:rPr lang="en-US" altLang="zh-CN" dirty="0"/>
              <a:t>       D. SQL Server</a:t>
            </a:r>
            <a:r>
              <a:rPr lang="zh-CN" altLang="zh-CN" dirty="0"/>
              <a:t>身份验证</a:t>
            </a:r>
          </a:p>
          <a:p>
            <a:r>
              <a:rPr lang="zh-CN" altLang="zh-CN" dirty="0"/>
              <a:t>正确答案：</a:t>
            </a:r>
            <a:r>
              <a:rPr lang="en-US" altLang="zh-CN" dirty="0"/>
              <a:t>B</a:t>
            </a:r>
            <a:endParaRPr lang="zh-CN" altLang="en-US" dirty="0"/>
          </a:p>
        </p:txBody>
      </p:sp>
    </p:spTree>
    <p:extLst>
      <p:ext uri="{BB962C8B-B14F-4D97-AF65-F5344CB8AC3E}">
        <p14:creationId xmlns:p14="http://schemas.microsoft.com/office/powerpoint/2010/main" val="369336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71938" y="365125"/>
            <a:ext cx="11181862" cy="5811838"/>
          </a:xfrm>
        </p:spPr>
        <p:txBody>
          <a:bodyPr>
            <a:normAutofit/>
          </a:bodyPr>
          <a:lstStyle/>
          <a:p>
            <a:r>
              <a:rPr lang="en-US" altLang="zh-CN" dirty="0"/>
              <a:t>29. </a:t>
            </a:r>
            <a:r>
              <a:rPr lang="zh-CN" altLang="zh-CN" dirty="0"/>
              <a:t>数据库的介绍</a:t>
            </a:r>
          </a:p>
          <a:p>
            <a:r>
              <a:rPr lang="zh-CN" altLang="zh-CN" dirty="0"/>
              <a:t>题目类型：单选</a:t>
            </a:r>
          </a:p>
          <a:p>
            <a:r>
              <a:rPr lang="zh-CN" altLang="zh-CN" dirty="0"/>
              <a:t>题目：从模式层次角度看，可以分别描述为（</a:t>
            </a:r>
            <a:r>
              <a:rPr lang="en-US" altLang="zh-CN" dirty="0"/>
              <a:t>    </a:t>
            </a:r>
            <a:r>
              <a:rPr lang="zh-CN" altLang="zh-CN" dirty="0"/>
              <a:t>）和逻辑数据库。</a:t>
            </a:r>
          </a:p>
          <a:p>
            <a:r>
              <a:rPr lang="zh-CN" altLang="zh-CN" dirty="0"/>
              <a:t>答案：</a:t>
            </a:r>
            <a:r>
              <a:rPr lang="en-US" altLang="zh-CN" dirty="0"/>
              <a:t>A</a:t>
            </a:r>
            <a:r>
              <a:rPr lang="zh-CN" altLang="zh-CN" dirty="0"/>
              <a:t>．用户数据库</a:t>
            </a:r>
            <a:r>
              <a:rPr lang="en-US" altLang="zh-CN" dirty="0"/>
              <a:t>  B.</a:t>
            </a:r>
            <a:r>
              <a:rPr lang="zh-CN" altLang="zh-CN" dirty="0"/>
              <a:t>系统数据库</a:t>
            </a:r>
            <a:r>
              <a:rPr lang="en-US" altLang="zh-CN" dirty="0"/>
              <a:t>  C.</a:t>
            </a:r>
            <a:r>
              <a:rPr lang="zh-CN" altLang="zh-CN" dirty="0"/>
              <a:t>物理数据库</a:t>
            </a:r>
            <a:r>
              <a:rPr lang="en-US" altLang="zh-CN" dirty="0"/>
              <a:t>   D.</a:t>
            </a:r>
            <a:r>
              <a:rPr lang="zh-CN" altLang="zh-CN" dirty="0"/>
              <a:t>对象数据库</a:t>
            </a:r>
          </a:p>
          <a:p>
            <a:r>
              <a:rPr lang="zh-CN" altLang="zh-CN" dirty="0"/>
              <a:t>正确答案：</a:t>
            </a:r>
            <a:r>
              <a:rPr lang="en-US" altLang="zh-CN" dirty="0"/>
              <a:t>C</a:t>
            </a:r>
            <a:endParaRPr lang="zh-CN" altLang="zh-CN" dirty="0"/>
          </a:p>
          <a:p>
            <a:r>
              <a:rPr lang="en-US" altLang="zh-CN" dirty="0"/>
              <a:t> </a:t>
            </a:r>
            <a:endParaRPr lang="zh-CN" altLang="zh-CN" dirty="0"/>
          </a:p>
          <a:p>
            <a:r>
              <a:rPr lang="en-US" altLang="zh-CN" dirty="0"/>
              <a:t>30. </a:t>
            </a:r>
            <a:r>
              <a:rPr lang="zh-CN" altLang="zh-CN" dirty="0"/>
              <a:t>物理数据库和文件</a:t>
            </a:r>
          </a:p>
          <a:p>
            <a:r>
              <a:rPr lang="zh-CN" altLang="zh-CN" dirty="0"/>
              <a:t>题目类型：单选</a:t>
            </a:r>
          </a:p>
          <a:p>
            <a:r>
              <a:rPr lang="zh-CN" altLang="zh-CN" dirty="0"/>
              <a:t>题目：</a:t>
            </a:r>
            <a:r>
              <a:rPr lang="en-US" altLang="zh-CN" dirty="0"/>
              <a:t>SQL Server</a:t>
            </a:r>
            <a:r>
              <a:rPr lang="zh-CN" altLang="zh-CN" dirty="0"/>
              <a:t>中，每个数据库有（</a:t>
            </a:r>
            <a:r>
              <a:rPr lang="en-US" altLang="zh-CN" dirty="0"/>
              <a:t>   </a:t>
            </a:r>
            <a:r>
              <a:rPr lang="zh-CN" altLang="zh-CN" dirty="0"/>
              <a:t>）个主数据文件。</a:t>
            </a:r>
          </a:p>
          <a:p>
            <a:r>
              <a:rPr lang="zh-CN" altLang="zh-CN" dirty="0"/>
              <a:t>答案：</a:t>
            </a:r>
            <a:r>
              <a:rPr lang="en-US" altLang="zh-CN" dirty="0"/>
              <a:t>A. 0      B. 1          C.  2     D. 3</a:t>
            </a:r>
            <a:endParaRPr lang="zh-CN" altLang="zh-CN" dirty="0"/>
          </a:p>
          <a:p>
            <a:r>
              <a:rPr lang="zh-CN" altLang="zh-CN" dirty="0"/>
              <a:t>正确答案：</a:t>
            </a:r>
            <a:r>
              <a:rPr lang="en-US" altLang="zh-CN" dirty="0"/>
              <a:t>B</a:t>
            </a:r>
            <a:endParaRPr lang="zh-CN" altLang="en-US" dirty="0"/>
          </a:p>
        </p:txBody>
      </p:sp>
    </p:spTree>
    <p:extLst>
      <p:ext uri="{BB962C8B-B14F-4D97-AF65-F5344CB8AC3E}">
        <p14:creationId xmlns:p14="http://schemas.microsoft.com/office/powerpoint/2010/main" val="7501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95385" y="531446"/>
            <a:ext cx="11996615" cy="5645517"/>
          </a:xfrm>
        </p:spPr>
        <p:txBody>
          <a:bodyPr>
            <a:normAutofit fontScale="92500" lnSpcReduction="10000"/>
          </a:bodyPr>
          <a:lstStyle/>
          <a:p>
            <a:r>
              <a:rPr lang="en-US" altLang="zh-CN" dirty="0"/>
              <a:t>31. </a:t>
            </a:r>
            <a:r>
              <a:rPr lang="zh-CN" altLang="zh-CN" dirty="0"/>
              <a:t>系统数据库和用户数据库</a:t>
            </a:r>
          </a:p>
          <a:p>
            <a:r>
              <a:rPr lang="zh-CN" altLang="zh-CN" dirty="0"/>
              <a:t>题目类型：单选</a:t>
            </a:r>
          </a:p>
          <a:p>
            <a:r>
              <a:rPr lang="zh-CN" altLang="zh-CN" dirty="0"/>
              <a:t>题目：</a:t>
            </a:r>
            <a:r>
              <a:rPr lang="en-US" altLang="zh-CN" dirty="0"/>
              <a:t>SQL Server 2005</a:t>
            </a:r>
            <a:r>
              <a:rPr lang="zh-CN" altLang="zh-CN" dirty="0"/>
              <a:t>数据库从创建对象角度看，可以分为系统数据库和（</a:t>
            </a:r>
            <a:r>
              <a:rPr lang="en-US" altLang="zh-CN" dirty="0"/>
              <a:t>   </a:t>
            </a:r>
            <a:r>
              <a:rPr lang="zh-CN" altLang="zh-CN" dirty="0"/>
              <a:t>）。</a:t>
            </a:r>
          </a:p>
          <a:p>
            <a:r>
              <a:rPr lang="zh-CN" altLang="zh-CN" dirty="0"/>
              <a:t>答案：</a:t>
            </a:r>
            <a:r>
              <a:rPr lang="en-US" altLang="zh-CN" dirty="0"/>
              <a:t>A</a:t>
            </a:r>
            <a:r>
              <a:rPr lang="zh-CN" altLang="zh-CN" dirty="0"/>
              <a:t>．用户数据库</a:t>
            </a:r>
            <a:r>
              <a:rPr lang="en-US" altLang="zh-CN" dirty="0"/>
              <a:t>  B.</a:t>
            </a:r>
            <a:r>
              <a:rPr lang="zh-CN" altLang="zh-CN" dirty="0"/>
              <a:t>逻辑数据库</a:t>
            </a:r>
            <a:r>
              <a:rPr lang="en-US" altLang="zh-CN" dirty="0"/>
              <a:t>  C.</a:t>
            </a:r>
            <a:r>
              <a:rPr lang="zh-CN" altLang="zh-CN" dirty="0"/>
              <a:t>物理数据库</a:t>
            </a:r>
            <a:r>
              <a:rPr lang="en-US" altLang="zh-CN" dirty="0"/>
              <a:t>   D.</a:t>
            </a:r>
            <a:r>
              <a:rPr lang="zh-CN" altLang="zh-CN" dirty="0"/>
              <a:t>对象数据库</a:t>
            </a:r>
          </a:p>
          <a:p>
            <a:r>
              <a:rPr lang="zh-CN" altLang="zh-CN" dirty="0"/>
              <a:t>正确答案：</a:t>
            </a:r>
            <a:r>
              <a:rPr lang="en-US" altLang="zh-CN" dirty="0"/>
              <a:t>A</a:t>
            </a:r>
            <a:endParaRPr lang="zh-CN" altLang="zh-CN" dirty="0"/>
          </a:p>
          <a:p>
            <a:r>
              <a:rPr lang="en-US" altLang="zh-CN" dirty="0"/>
              <a:t> </a:t>
            </a:r>
            <a:endParaRPr lang="zh-CN" altLang="zh-CN" dirty="0"/>
          </a:p>
          <a:p>
            <a:r>
              <a:rPr lang="en-US" altLang="zh-CN" dirty="0"/>
              <a:t>32. </a:t>
            </a:r>
            <a:r>
              <a:rPr lang="zh-CN" altLang="zh-CN" dirty="0"/>
              <a:t>创建数据库</a:t>
            </a:r>
          </a:p>
          <a:p>
            <a:r>
              <a:rPr lang="zh-CN" altLang="zh-CN" dirty="0"/>
              <a:t>题目类型：单选</a:t>
            </a:r>
          </a:p>
          <a:p>
            <a:r>
              <a:rPr lang="zh-CN" altLang="zh-CN" dirty="0"/>
              <a:t>题目：创建数据库的语句是（</a:t>
            </a:r>
            <a:r>
              <a:rPr lang="en-US" altLang="zh-CN" dirty="0"/>
              <a:t>   </a:t>
            </a:r>
            <a:r>
              <a:rPr lang="zh-CN" altLang="zh-CN" dirty="0"/>
              <a:t>）。</a:t>
            </a:r>
          </a:p>
          <a:p>
            <a:r>
              <a:rPr lang="en-US" altLang="zh-CN" dirty="0"/>
              <a:t> </a:t>
            </a:r>
            <a:r>
              <a:rPr lang="zh-CN" altLang="zh-CN" dirty="0"/>
              <a:t>答案：</a:t>
            </a:r>
            <a:r>
              <a:rPr lang="en-US" altLang="zh-CN" dirty="0"/>
              <a:t>A.  CREATE  DATABASE              B.  DELETE  TABLE </a:t>
            </a:r>
            <a:endParaRPr lang="zh-CN" altLang="zh-CN" dirty="0"/>
          </a:p>
          <a:p>
            <a:r>
              <a:rPr lang="en-US" altLang="zh-CN" dirty="0"/>
              <a:t>C.  DROP  TABLE                  D.  DELETE  DATABASE</a:t>
            </a:r>
            <a:endParaRPr lang="zh-CN" altLang="zh-CN" dirty="0"/>
          </a:p>
          <a:p>
            <a:r>
              <a:rPr lang="zh-CN" altLang="zh-CN" dirty="0"/>
              <a:t>正确答案：</a:t>
            </a:r>
            <a:r>
              <a:rPr lang="en-US" altLang="zh-CN" dirty="0"/>
              <a:t>A</a:t>
            </a:r>
            <a:endParaRPr lang="zh-CN" altLang="zh-CN" dirty="0"/>
          </a:p>
          <a:p>
            <a:endParaRPr lang="zh-CN" altLang="en-US" dirty="0"/>
          </a:p>
        </p:txBody>
      </p:sp>
    </p:spTree>
    <p:extLst>
      <p:ext uri="{BB962C8B-B14F-4D97-AF65-F5344CB8AC3E}">
        <p14:creationId xmlns:p14="http://schemas.microsoft.com/office/powerpoint/2010/main" val="293634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437662"/>
            <a:ext cx="10515600" cy="5739301"/>
          </a:xfrm>
        </p:spPr>
        <p:txBody>
          <a:bodyPr>
            <a:normAutofit fontScale="92500" lnSpcReduction="10000"/>
          </a:bodyPr>
          <a:lstStyle/>
          <a:p>
            <a:r>
              <a:rPr lang="en-US" altLang="zh-CN" dirty="0"/>
              <a:t>33. </a:t>
            </a:r>
            <a:r>
              <a:rPr lang="zh-CN" altLang="zh-CN" dirty="0"/>
              <a:t>修改数据库</a:t>
            </a:r>
          </a:p>
          <a:p>
            <a:r>
              <a:rPr lang="zh-CN" altLang="zh-CN" dirty="0"/>
              <a:t>题目类型：单选</a:t>
            </a:r>
          </a:p>
          <a:p>
            <a:r>
              <a:rPr lang="zh-CN" altLang="zh-CN" dirty="0"/>
              <a:t>题目：（</a:t>
            </a:r>
            <a:r>
              <a:rPr lang="en-US" altLang="zh-CN" dirty="0"/>
              <a:t>    </a:t>
            </a:r>
            <a:r>
              <a:rPr lang="zh-CN" altLang="zh-CN" dirty="0"/>
              <a:t>）用来记录对数据库中数据进行的每一次更新操作。</a:t>
            </a:r>
          </a:p>
          <a:p>
            <a:r>
              <a:rPr lang="zh-CN" altLang="zh-CN" dirty="0"/>
              <a:t>答案：</a:t>
            </a:r>
            <a:r>
              <a:rPr lang="en-US" altLang="zh-CN" dirty="0"/>
              <a:t>A</a:t>
            </a:r>
            <a:r>
              <a:rPr lang="zh-CN" altLang="zh-CN" dirty="0"/>
              <a:t>．后援副本</a:t>
            </a:r>
            <a:r>
              <a:rPr lang="en-US" altLang="zh-CN" dirty="0"/>
              <a:t>   B</a:t>
            </a:r>
            <a:r>
              <a:rPr lang="zh-CN" altLang="zh-CN" dirty="0"/>
              <a:t>．日志文件 </a:t>
            </a:r>
            <a:r>
              <a:rPr lang="en-US" altLang="zh-CN" dirty="0"/>
              <a:t>  C</a:t>
            </a:r>
            <a:r>
              <a:rPr lang="zh-CN" altLang="zh-CN" dirty="0"/>
              <a:t>．数据库</a:t>
            </a:r>
            <a:r>
              <a:rPr lang="en-US" altLang="zh-CN" dirty="0"/>
              <a:t>    D</a:t>
            </a:r>
            <a:r>
              <a:rPr lang="zh-CN" altLang="zh-CN" dirty="0"/>
              <a:t>．缓冲区</a:t>
            </a:r>
          </a:p>
          <a:p>
            <a:r>
              <a:rPr lang="zh-CN" altLang="zh-CN" dirty="0"/>
              <a:t>正确答案：</a:t>
            </a:r>
            <a:r>
              <a:rPr lang="en-US" altLang="zh-CN" dirty="0"/>
              <a:t>B</a:t>
            </a:r>
            <a:endParaRPr lang="zh-CN" altLang="zh-CN" dirty="0"/>
          </a:p>
          <a:p>
            <a:r>
              <a:rPr lang="en-US" altLang="zh-CN" dirty="0"/>
              <a:t> </a:t>
            </a:r>
            <a:endParaRPr lang="zh-CN" altLang="zh-CN" dirty="0"/>
          </a:p>
          <a:p>
            <a:r>
              <a:rPr lang="en-US" altLang="zh-CN" dirty="0"/>
              <a:t>34</a:t>
            </a:r>
            <a:r>
              <a:rPr lang="zh-CN" altLang="zh-CN" dirty="0"/>
              <a:t>．删除数据库</a:t>
            </a:r>
          </a:p>
          <a:p>
            <a:r>
              <a:rPr lang="zh-CN" altLang="zh-CN" dirty="0"/>
              <a:t>题目类型：单选</a:t>
            </a:r>
          </a:p>
          <a:p>
            <a:r>
              <a:rPr lang="zh-CN" altLang="zh-CN" dirty="0"/>
              <a:t>题目：删除数据库的语句是（</a:t>
            </a:r>
            <a:r>
              <a:rPr lang="en-US" altLang="zh-CN" dirty="0"/>
              <a:t>   </a:t>
            </a:r>
            <a:r>
              <a:rPr lang="zh-CN" altLang="zh-CN" dirty="0"/>
              <a:t>）。</a:t>
            </a:r>
          </a:p>
          <a:p>
            <a:r>
              <a:rPr lang="en-US" altLang="zh-CN" dirty="0"/>
              <a:t> </a:t>
            </a:r>
            <a:r>
              <a:rPr lang="zh-CN" altLang="zh-CN" dirty="0"/>
              <a:t>答案：</a:t>
            </a:r>
            <a:r>
              <a:rPr lang="en-US" altLang="zh-CN" dirty="0"/>
              <a:t>A.  DROP  DATABASE              B.  DELETE  TABLE </a:t>
            </a:r>
            <a:endParaRPr lang="zh-CN" altLang="zh-CN" dirty="0"/>
          </a:p>
          <a:p>
            <a:r>
              <a:rPr lang="en-US" altLang="zh-CN" dirty="0"/>
              <a:t>C.  DROP  TABLE                  D.  DELETE  DATABASE</a:t>
            </a:r>
            <a:endParaRPr lang="zh-CN" altLang="zh-CN" dirty="0"/>
          </a:p>
          <a:p>
            <a:r>
              <a:rPr lang="zh-CN" altLang="zh-CN" dirty="0"/>
              <a:t>正确答案：</a:t>
            </a:r>
            <a:r>
              <a:rPr lang="en-US" altLang="zh-CN" dirty="0"/>
              <a:t>A</a:t>
            </a:r>
            <a:endParaRPr lang="zh-CN" altLang="zh-CN" dirty="0"/>
          </a:p>
          <a:p>
            <a:endParaRPr lang="zh-CN" altLang="en-US" dirty="0"/>
          </a:p>
        </p:txBody>
      </p:sp>
    </p:spTree>
    <p:extLst>
      <p:ext uri="{BB962C8B-B14F-4D97-AF65-F5344CB8AC3E}">
        <p14:creationId xmlns:p14="http://schemas.microsoft.com/office/powerpoint/2010/main" val="252777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515815"/>
            <a:ext cx="11353800" cy="5661148"/>
          </a:xfrm>
        </p:spPr>
        <p:txBody>
          <a:bodyPr>
            <a:normAutofit/>
          </a:bodyPr>
          <a:lstStyle/>
          <a:p>
            <a:r>
              <a:rPr lang="en-US" altLang="zh-CN" dirty="0"/>
              <a:t>35. </a:t>
            </a:r>
            <a:r>
              <a:rPr lang="zh-CN" altLang="zh-CN" dirty="0"/>
              <a:t>分离和附加数据库</a:t>
            </a:r>
          </a:p>
          <a:p>
            <a:r>
              <a:rPr lang="zh-CN" altLang="zh-CN" dirty="0"/>
              <a:t>题目类型：单选</a:t>
            </a:r>
          </a:p>
          <a:p>
            <a:r>
              <a:rPr lang="zh-CN" altLang="zh-CN" dirty="0"/>
              <a:t>题目：设置当前数据库语句是（</a:t>
            </a:r>
            <a:r>
              <a:rPr lang="en-US" altLang="zh-CN" dirty="0"/>
              <a:t>   </a:t>
            </a:r>
            <a:r>
              <a:rPr lang="zh-CN" altLang="zh-CN" dirty="0"/>
              <a:t>）。</a:t>
            </a:r>
          </a:p>
          <a:p>
            <a:r>
              <a:rPr lang="en-US" altLang="zh-CN" dirty="0"/>
              <a:t> </a:t>
            </a:r>
            <a:r>
              <a:rPr lang="zh-CN" altLang="zh-CN" dirty="0"/>
              <a:t>答案：</a:t>
            </a:r>
            <a:r>
              <a:rPr lang="en-US" altLang="zh-CN" dirty="0"/>
              <a:t>A.  DROP    B.  CRAETE    C.  USE               C.  DELETE</a:t>
            </a:r>
            <a:endParaRPr lang="zh-CN" altLang="zh-CN" dirty="0"/>
          </a:p>
          <a:p>
            <a:r>
              <a:rPr lang="zh-CN" altLang="zh-CN" dirty="0"/>
              <a:t>正确答案：</a:t>
            </a:r>
            <a:r>
              <a:rPr lang="en-US" altLang="zh-CN" dirty="0"/>
              <a:t>C</a:t>
            </a:r>
            <a:endParaRPr lang="zh-CN" altLang="zh-CN" dirty="0"/>
          </a:p>
          <a:p>
            <a:r>
              <a:rPr lang="en-US" altLang="zh-CN" dirty="0"/>
              <a:t> </a:t>
            </a:r>
            <a:endParaRPr lang="zh-CN" altLang="zh-CN" dirty="0"/>
          </a:p>
          <a:p>
            <a:r>
              <a:rPr lang="en-US" altLang="zh-CN" dirty="0"/>
              <a:t>36.</a:t>
            </a:r>
            <a:r>
              <a:rPr lang="zh-CN" altLang="zh-CN" dirty="0"/>
              <a:t>表的简介</a:t>
            </a:r>
          </a:p>
          <a:p>
            <a:r>
              <a:rPr lang="zh-CN" altLang="zh-CN" dirty="0"/>
              <a:t>题目类型：单选</a:t>
            </a:r>
          </a:p>
          <a:p>
            <a:r>
              <a:rPr lang="zh-CN" altLang="zh-CN" dirty="0"/>
              <a:t>题目：数据库对象中，用来存储数据库中所有数据的对象是（</a:t>
            </a:r>
            <a:r>
              <a:rPr lang="en-US" altLang="zh-CN" dirty="0"/>
              <a:t>    </a:t>
            </a:r>
            <a:r>
              <a:rPr lang="zh-CN" altLang="zh-CN" dirty="0"/>
              <a:t>）。</a:t>
            </a:r>
          </a:p>
          <a:p>
            <a:r>
              <a:rPr lang="zh-CN" altLang="zh-CN" dirty="0"/>
              <a:t>答案：</a:t>
            </a:r>
            <a:r>
              <a:rPr lang="en-US" altLang="zh-CN" dirty="0"/>
              <a:t>A. </a:t>
            </a:r>
            <a:r>
              <a:rPr lang="zh-CN" altLang="zh-CN" dirty="0"/>
              <a:t>表</a:t>
            </a:r>
            <a:r>
              <a:rPr lang="en-US" altLang="zh-CN" dirty="0"/>
              <a:t>         B. </a:t>
            </a:r>
            <a:r>
              <a:rPr lang="zh-CN" altLang="zh-CN" dirty="0"/>
              <a:t>视图</a:t>
            </a:r>
            <a:r>
              <a:rPr lang="en-US" altLang="zh-CN" dirty="0"/>
              <a:t>        C. </a:t>
            </a:r>
            <a:r>
              <a:rPr lang="zh-CN" altLang="zh-CN" dirty="0"/>
              <a:t>索引</a:t>
            </a:r>
            <a:r>
              <a:rPr lang="en-US" altLang="zh-CN" dirty="0"/>
              <a:t>         D. </a:t>
            </a:r>
            <a:r>
              <a:rPr lang="zh-CN" altLang="zh-CN" dirty="0"/>
              <a:t>约束</a:t>
            </a:r>
          </a:p>
          <a:p>
            <a:r>
              <a:rPr lang="zh-CN" altLang="zh-CN" dirty="0"/>
              <a:t>正确答案：</a:t>
            </a:r>
            <a:r>
              <a:rPr lang="en-US" altLang="zh-CN" dirty="0"/>
              <a:t>A</a:t>
            </a:r>
            <a:endParaRPr lang="zh-CN" altLang="zh-CN" dirty="0"/>
          </a:p>
          <a:p>
            <a:endParaRPr lang="zh-CN" altLang="en-US" dirty="0"/>
          </a:p>
        </p:txBody>
      </p:sp>
    </p:spTree>
    <p:extLst>
      <p:ext uri="{BB962C8B-B14F-4D97-AF65-F5344CB8AC3E}">
        <p14:creationId xmlns:p14="http://schemas.microsoft.com/office/powerpoint/2010/main" val="269499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37. </a:t>
            </a:r>
            <a:r>
              <a:rPr lang="zh-CN" altLang="zh-CN" dirty="0"/>
              <a:t>创建表</a:t>
            </a:r>
          </a:p>
          <a:p>
            <a:r>
              <a:rPr lang="zh-CN" altLang="zh-CN" dirty="0"/>
              <a:t>题目类型：单选</a:t>
            </a:r>
          </a:p>
          <a:p>
            <a:r>
              <a:rPr lang="zh-CN" altLang="zh-CN" dirty="0"/>
              <a:t>题目：一个表可以有（</a:t>
            </a:r>
            <a:r>
              <a:rPr lang="en-US" altLang="zh-CN" dirty="0"/>
              <a:t>   </a:t>
            </a:r>
            <a:r>
              <a:rPr lang="zh-CN" altLang="zh-CN" dirty="0"/>
              <a:t>）主键约束。</a:t>
            </a:r>
          </a:p>
          <a:p>
            <a:r>
              <a:rPr lang="zh-CN" altLang="zh-CN" dirty="0"/>
              <a:t>答案： </a:t>
            </a:r>
            <a:r>
              <a:rPr lang="en-US" altLang="zh-CN" dirty="0"/>
              <a:t>A.  2</a:t>
            </a:r>
            <a:r>
              <a:rPr lang="zh-CN" altLang="zh-CN" dirty="0"/>
              <a:t>个</a:t>
            </a:r>
            <a:r>
              <a:rPr lang="en-US" altLang="zh-CN" dirty="0"/>
              <a:t>       B.  3</a:t>
            </a:r>
            <a:r>
              <a:rPr lang="zh-CN" altLang="zh-CN" dirty="0"/>
              <a:t>个</a:t>
            </a:r>
            <a:r>
              <a:rPr lang="en-US" altLang="zh-CN" dirty="0"/>
              <a:t>          C.  4</a:t>
            </a:r>
            <a:r>
              <a:rPr lang="zh-CN" altLang="zh-CN" dirty="0"/>
              <a:t>个</a:t>
            </a:r>
            <a:r>
              <a:rPr lang="en-US" altLang="zh-CN" dirty="0"/>
              <a:t>           D. 1</a:t>
            </a:r>
            <a:r>
              <a:rPr lang="zh-CN" altLang="zh-CN" dirty="0"/>
              <a:t>个</a:t>
            </a:r>
          </a:p>
          <a:p>
            <a:r>
              <a:rPr lang="zh-CN" altLang="zh-CN" dirty="0"/>
              <a:t>正确答案：</a:t>
            </a:r>
            <a:r>
              <a:rPr lang="en-US" altLang="zh-CN" dirty="0"/>
              <a:t>D</a:t>
            </a:r>
            <a:endParaRPr lang="zh-CN" altLang="zh-CN" dirty="0"/>
          </a:p>
          <a:p>
            <a:endParaRPr lang="zh-CN" altLang="en-US" dirty="0"/>
          </a:p>
        </p:txBody>
      </p:sp>
    </p:spTree>
    <p:extLst>
      <p:ext uri="{BB962C8B-B14F-4D97-AF65-F5344CB8AC3E}">
        <p14:creationId xmlns:p14="http://schemas.microsoft.com/office/powerpoint/2010/main" val="227590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0431" y="-1"/>
            <a:ext cx="12145107" cy="6994769"/>
          </a:xfrm>
        </p:spPr>
        <p:txBody>
          <a:bodyPr>
            <a:normAutofit lnSpcReduction="10000"/>
          </a:bodyPr>
          <a:lstStyle/>
          <a:p>
            <a:pPr marL="0" indent="0">
              <a:buNone/>
            </a:pPr>
            <a:r>
              <a:rPr lang="en-US" altLang="zh-CN" dirty="0"/>
              <a:t>03.</a:t>
            </a:r>
            <a:r>
              <a:rPr lang="zh-CN" altLang="zh-CN" dirty="0"/>
              <a:t>数据库系统的概念</a:t>
            </a:r>
          </a:p>
          <a:p>
            <a:pPr marL="0" indent="0">
              <a:buNone/>
            </a:pPr>
            <a:r>
              <a:rPr lang="zh-CN" altLang="zh-CN" dirty="0"/>
              <a:t>题目类型：单选</a:t>
            </a:r>
          </a:p>
          <a:p>
            <a:pPr marL="0" indent="0">
              <a:buNone/>
            </a:pPr>
            <a:r>
              <a:rPr lang="zh-CN" altLang="zh-CN" dirty="0"/>
              <a:t>题目：下述关于数据库系统的正确叙述是（</a:t>
            </a:r>
            <a:r>
              <a:rPr lang="en-US" altLang="zh-CN" dirty="0"/>
              <a:t>      </a:t>
            </a:r>
            <a:r>
              <a:rPr lang="zh-CN" altLang="zh-CN" dirty="0"/>
              <a:t>）。</a:t>
            </a:r>
          </a:p>
          <a:p>
            <a:pPr marL="0" indent="0">
              <a:buNone/>
            </a:pPr>
            <a:r>
              <a:rPr lang="zh-CN" altLang="zh-CN" dirty="0"/>
              <a:t>答案：</a:t>
            </a:r>
            <a:r>
              <a:rPr lang="en-US" altLang="zh-CN" dirty="0"/>
              <a:t>A</a:t>
            </a:r>
            <a:r>
              <a:rPr lang="zh-CN" altLang="zh-CN" dirty="0"/>
              <a:t>．数据库系统减少了数据冗余</a:t>
            </a:r>
          </a:p>
          <a:p>
            <a:pPr marL="0" indent="0">
              <a:buNone/>
            </a:pPr>
            <a:r>
              <a:rPr lang="en-US" altLang="zh-CN" dirty="0"/>
              <a:t>B</a:t>
            </a:r>
            <a:r>
              <a:rPr lang="zh-CN" altLang="zh-CN" dirty="0"/>
              <a:t>．数据库系统避免了一切冗余</a:t>
            </a:r>
          </a:p>
          <a:p>
            <a:pPr marL="0" indent="0">
              <a:buNone/>
            </a:pPr>
            <a:r>
              <a:rPr lang="en-US" altLang="zh-CN" dirty="0"/>
              <a:t>C</a:t>
            </a:r>
            <a:r>
              <a:rPr lang="zh-CN" altLang="zh-CN" dirty="0"/>
              <a:t>．数据库系统中数据的一致性是指数据类型一致</a:t>
            </a:r>
          </a:p>
          <a:p>
            <a:pPr marL="0" indent="0">
              <a:buNone/>
            </a:pPr>
            <a:r>
              <a:rPr lang="en-US" altLang="zh-CN" dirty="0"/>
              <a:t>D</a:t>
            </a:r>
            <a:r>
              <a:rPr lang="zh-CN" altLang="zh-CN" dirty="0"/>
              <a:t>．数据库系统比文件系统能管理更多的数据</a:t>
            </a:r>
          </a:p>
          <a:p>
            <a:pPr marL="0" indent="0">
              <a:buNone/>
            </a:pPr>
            <a:r>
              <a:rPr lang="zh-CN" altLang="zh-CN" dirty="0"/>
              <a:t>正确答案：</a:t>
            </a:r>
            <a:r>
              <a:rPr lang="en-US" altLang="zh-CN" dirty="0" smtClean="0"/>
              <a:t>B</a:t>
            </a:r>
          </a:p>
          <a:p>
            <a:r>
              <a:rPr lang="zh-CN" altLang="zh-CN" dirty="0" smtClean="0"/>
              <a:t>题目</a:t>
            </a:r>
            <a:r>
              <a:rPr lang="zh-CN" altLang="zh-CN" dirty="0"/>
              <a:t>：数据库（</a:t>
            </a:r>
            <a:r>
              <a:rPr lang="en-US" altLang="zh-CN" dirty="0"/>
              <a:t>DB</a:t>
            </a:r>
            <a:r>
              <a:rPr lang="zh-CN" altLang="zh-CN" dirty="0"/>
              <a:t>）、数据库系统（</a:t>
            </a:r>
            <a:r>
              <a:rPr lang="en-US" altLang="zh-CN" dirty="0"/>
              <a:t>DBS</a:t>
            </a:r>
            <a:r>
              <a:rPr lang="zh-CN" altLang="zh-CN" dirty="0"/>
              <a:t>）和数据库管理系统（</a:t>
            </a:r>
            <a:r>
              <a:rPr lang="en-US" altLang="zh-CN" dirty="0"/>
              <a:t>DBMS</a:t>
            </a:r>
            <a:r>
              <a:rPr lang="zh-CN" altLang="zh-CN" dirty="0"/>
              <a:t>）三者之间的关系是（</a:t>
            </a:r>
            <a:r>
              <a:rPr lang="en-US" altLang="zh-CN" dirty="0"/>
              <a:t>     </a:t>
            </a:r>
            <a:r>
              <a:rPr lang="zh-CN" altLang="zh-CN" dirty="0"/>
              <a:t>）。</a:t>
            </a:r>
          </a:p>
          <a:p>
            <a:r>
              <a:rPr lang="zh-CN" altLang="zh-CN" dirty="0"/>
              <a:t>答案：</a:t>
            </a:r>
            <a:r>
              <a:rPr lang="en-US" altLang="zh-CN" dirty="0"/>
              <a:t>A</a:t>
            </a:r>
            <a:r>
              <a:rPr lang="zh-CN" altLang="zh-CN" dirty="0"/>
              <a:t>、</a:t>
            </a:r>
            <a:r>
              <a:rPr lang="en-US" altLang="zh-CN" dirty="0"/>
              <a:t>DBS</a:t>
            </a:r>
            <a:r>
              <a:rPr lang="zh-CN" altLang="zh-CN" dirty="0"/>
              <a:t>包括</a:t>
            </a:r>
            <a:r>
              <a:rPr lang="en-US" altLang="zh-CN" dirty="0"/>
              <a:t>DB</a:t>
            </a:r>
            <a:r>
              <a:rPr lang="zh-CN" altLang="zh-CN" dirty="0"/>
              <a:t>和</a:t>
            </a:r>
            <a:r>
              <a:rPr lang="en-US" altLang="zh-CN" dirty="0"/>
              <a:t>DBMS</a:t>
            </a:r>
            <a:br>
              <a:rPr lang="en-US" altLang="zh-CN" dirty="0"/>
            </a:br>
            <a:r>
              <a:rPr lang="en-US" altLang="zh-CN" dirty="0"/>
              <a:t>B</a:t>
            </a:r>
            <a:r>
              <a:rPr lang="zh-CN" altLang="zh-CN" dirty="0"/>
              <a:t>、</a:t>
            </a:r>
            <a:r>
              <a:rPr lang="en-US" altLang="zh-CN" dirty="0"/>
              <a:t>DBMS</a:t>
            </a:r>
            <a:r>
              <a:rPr lang="zh-CN" altLang="zh-CN" dirty="0"/>
              <a:t>包括</a:t>
            </a:r>
            <a:r>
              <a:rPr lang="en-US" altLang="zh-CN" dirty="0"/>
              <a:t>DB</a:t>
            </a:r>
            <a:r>
              <a:rPr lang="zh-CN" altLang="zh-CN" dirty="0"/>
              <a:t>和</a:t>
            </a:r>
            <a:r>
              <a:rPr lang="en-US" altLang="zh-CN" dirty="0"/>
              <a:t>DBS</a:t>
            </a:r>
            <a:endParaRPr lang="zh-CN" altLang="zh-CN" dirty="0"/>
          </a:p>
          <a:p>
            <a:r>
              <a:rPr lang="en-US" altLang="zh-CN" dirty="0"/>
              <a:t>C</a:t>
            </a:r>
            <a:r>
              <a:rPr lang="zh-CN" altLang="zh-CN" dirty="0"/>
              <a:t>、</a:t>
            </a:r>
            <a:r>
              <a:rPr lang="en-US" altLang="zh-CN" dirty="0"/>
              <a:t>DB</a:t>
            </a:r>
            <a:r>
              <a:rPr lang="zh-CN" altLang="zh-CN" dirty="0"/>
              <a:t>包括</a:t>
            </a:r>
            <a:r>
              <a:rPr lang="en-US" altLang="zh-CN" dirty="0"/>
              <a:t>DBS</a:t>
            </a:r>
            <a:r>
              <a:rPr lang="zh-CN" altLang="zh-CN" dirty="0"/>
              <a:t>和</a:t>
            </a:r>
            <a:r>
              <a:rPr lang="en-US" altLang="zh-CN" dirty="0"/>
              <a:t>DBMS</a:t>
            </a:r>
            <a:endParaRPr lang="zh-CN" altLang="zh-CN" dirty="0"/>
          </a:p>
          <a:p>
            <a:r>
              <a:rPr lang="en-US" altLang="zh-CN" dirty="0"/>
              <a:t>D</a:t>
            </a:r>
            <a:r>
              <a:rPr lang="zh-CN" altLang="zh-CN" dirty="0"/>
              <a:t>、</a:t>
            </a:r>
            <a:r>
              <a:rPr lang="en-US" altLang="zh-CN" dirty="0"/>
              <a:t>DBS</a:t>
            </a:r>
            <a:r>
              <a:rPr lang="zh-CN" altLang="zh-CN" dirty="0"/>
              <a:t>就是</a:t>
            </a:r>
            <a:r>
              <a:rPr lang="en-US" altLang="zh-CN" dirty="0"/>
              <a:t>DB</a:t>
            </a:r>
            <a:r>
              <a:rPr lang="zh-CN" altLang="zh-CN" dirty="0"/>
              <a:t>，也就是</a:t>
            </a:r>
            <a:r>
              <a:rPr lang="en-US" altLang="zh-CN" dirty="0"/>
              <a:t>DBMS</a:t>
            </a:r>
            <a:br>
              <a:rPr lang="en-US" altLang="zh-CN" dirty="0"/>
            </a:br>
            <a:r>
              <a:rPr lang="zh-CN" altLang="zh-CN" dirty="0"/>
              <a:t>正确答案：</a:t>
            </a:r>
            <a:r>
              <a:rPr lang="en-US" altLang="zh-CN" dirty="0"/>
              <a:t>A</a:t>
            </a:r>
            <a:endParaRPr lang="zh-CN" altLang="zh-CN" dirty="0"/>
          </a:p>
          <a:p>
            <a:pPr marL="0" indent="0">
              <a:buNone/>
            </a:pPr>
            <a:endParaRPr lang="zh-CN" altLang="zh-CN" dirty="0"/>
          </a:p>
          <a:p>
            <a:endParaRPr lang="zh-CN" altLang="en-US" dirty="0"/>
          </a:p>
        </p:txBody>
      </p:sp>
    </p:spTree>
    <p:extLst>
      <p:ext uri="{BB962C8B-B14F-4D97-AF65-F5344CB8AC3E}">
        <p14:creationId xmlns:p14="http://schemas.microsoft.com/office/powerpoint/2010/main" val="89577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8153" y="171938"/>
            <a:ext cx="12176369" cy="6686062"/>
          </a:xfrm>
        </p:spPr>
        <p:txBody>
          <a:bodyPr>
            <a:normAutofit fontScale="62500" lnSpcReduction="20000"/>
          </a:bodyPr>
          <a:lstStyle/>
          <a:p>
            <a:r>
              <a:rPr lang="en-US" altLang="zh-CN" dirty="0"/>
              <a:t>38. </a:t>
            </a:r>
            <a:r>
              <a:rPr lang="zh-CN" altLang="zh-CN" dirty="0"/>
              <a:t>列属性说明与设置</a:t>
            </a:r>
          </a:p>
          <a:p>
            <a:r>
              <a:rPr lang="zh-CN" altLang="zh-CN" dirty="0"/>
              <a:t>题目类型：单选</a:t>
            </a:r>
          </a:p>
          <a:p>
            <a:r>
              <a:rPr lang="zh-CN" altLang="zh-CN" dirty="0"/>
              <a:t>题目</a:t>
            </a:r>
            <a:r>
              <a:rPr lang="en-US" altLang="zh-CN" dirty="0"/>
              <a:t>:</a:t>
            </a:r>
            <a:r>
              <a:rPr lang="zh-CN" altLang="zh-CN" dirty="0"/>
              <a:t>为存储定单的材料，需创建称为</a:t>
            </a:r>
            <a:r>
              <a:rPr lang="en-US" altLang="zh-CN" dirty="0" err="1"/>
              <a:t>OrderDetail</a:t>
            </a:r>
            <a:r>
              <a:rPr lang="en-US" altLang="zh-CN" dirty="0"/>
              <a:t> </a:t>
            </a:r>
            <a:r>
              <a:rPr lang="zh-CN" altLang="zh-CN" dirty="0"/>
              <a:t>的表。使用</a:t>
            </a:r>
            <a:r>
              <a:rPr lang="en-US" altLang="zh-CN" dirty="0"/>
              <a:t> CREATE TABLE </a:t>
            </a:r>
            <a:r>
              <a:rPr lang="zh-CN" altLang="zh-CN" dirty="0"/>
              <a:t>语句时需实施以下条件。</a:t>
            </a:r>
          </a:p>
          <a:p>
            <a:r>
              <a:rPr lang="zh-CN" altLang="zh-CN" dirty="0"/>
              <a:t>条件</a:t>
            </a:r>
            <a:r>
              <a:rPr lang="en-US" altLang="zh-CN" dirty="0"/>
              <a:t> 1: </a:t>
            </a:r>
            <a:r>
              <a:rPr lang="en-US" altLang="zh-CN" dirty="0" err="1"/>
              <a:t>cOrderNo</a:t>
            </a:r>
            <a:r>
              <a:rPr lang="en-US" altLang="zh-CN" dirty="0"/>
              <a:t> </a:t>
            </a:r>
            <a:r>
              <a:rPr lang="zh-CN" altLang="zh-CN" dirty="0"/>
              <a:t>属性不允许有重复值。</a:t>
            </a:r>
          </a:p>
          <a:p>
            <a:r>
              <a:rPr lang="zh-CN" altLang="zh-CN" dirty="0"/>
              <a:t>条件</a:t>
            </a:r>
            <a:r>
              <a:rPr lang="en-US" altLang="zh-CN" dirty="0"/>
              <a:t>2: </a:t>
            </a:r>
            <a:r>
              <a:rPr lang="en-US" altLang="zh-CN" dirty="0" err="1"/>
              <a:t>OrderDetail</a:t>
            </a:r>
            <a:r>
              <a:rPr lang="en-US" altLang="zh-CN" dirty="0"/>
              <a:t> </a:t>
            </a:r>
            <a:r>
              <a:rPr lang="zh-CN" altLang="zh-CN" dirty="0"/>
              <a:t>表中</a:t>
            </a:r>
            <a:r>
              <a:rPr lang="en-US" altLang="zh-CN" dirty="0" err="1"/>
              <a:t>cCustomerId</a:t>
            </a:r>
            <a:r>
              <a:rPr lang="zh-CN" altLang="zh-CN" dirty="0"/>
              <a:t>必须出现在</a:t>
            </a:r>
            <a:r>
              <a:rPr lang="en-US" altLang="zh-CN" dirty="0"/>
              <a:t>Customer </a:t>
            </a:r>
            <a:r>
              <a:rPr lang="zh-CN" altLang="zh-CN" dirty="0"/>
              <a:t>表中。</a:t>
            </a:r>
          </a:p>
          <a:p>
            <a:r>
              <a:rPr lang="zh-CN" altLang="zh-CN" dirty="0"/>
              <a:t>条件</a:t>
            </a:r>
            <a:r>
              <a:rPr lang="en-US" altLang="zh-CN" dirty="0"/>
              <a:t>3: Quantity </a:t>
            </a:r>
            <a:r>
              <a:rPr lang="zh-CN" altLang="zh-CN" dirty="0"/>
              <a:t>和</a:t>
            </a:r>
            <a:r>
              <a:rPr lang="en-US" altLang="zh-CN" dirty="0"/>
              <a:t>Total cost</a:t>
            </a:r>
            <a:r>
              <a:rPr lang="zh-CN" altLang="zh-CN" dirty="0"/>
              <a:t>应允许有</a:t>
            </a:r>
            <a:r>
              <a:rPr lang="en-US" altLang="zh-CN" dirty="0"/>
              <a:t>null</a:t>
            </a:r>
            <a:r>
              <a:rPr lang="zh-CN" altLang="zh-CN" dirty="0"/>
              <a:t>值。</a:t>
            </a:r>
          </a:p>
          <a:p>
            <a:r>
              <a:rPr lang="zh-CN" altLang="zh-CN" dirty="0"/>
              <a:t>条件</a:t>
            </a:r>
            <a:r>
              <a:rPr lang="en-US" altLang="zh-CN" dirty="0"/>
              <a:t> 4: Quantity </a:t>
            </a:r>
            <a:r>
              <a:rPr lang="zh-CN" altLang="zh-CN" dirty="0"/>
              <a:t>必须为正值。</a:t>
            </a:r>
          </a:p>
          <a:p>
            <a:r>
              <a:rPr lang="zh-CN" altLang="zh-CN" dirty="0"/>
              <a:t>创建</a:t>
            </a:r>
            <a:r>
              <a:rPr lang="en-US" altLang="zh-CN" dirty="0" err="1"/>
              <a:t>OrderDetail</a:t>
            </a:r>
            <a:r>
              <a:rPr lang="en-US" altLang="zh-CN" dirty="0"/>
              <a:t> </a:t>
            </a:r>
            <a:r>
              <a:rPr lang="zh-CN" altLang="zh-CN" dirty="0"/>
              <a:t>表建议的语句如下：</a:t>
            </a:r>
          </a:p>
          <a:p>
            <a:r>
              <a:rPr lang="en-US" altLang="zh-CN" dirty="0"/>
              <a:t>CREATE TABLE </a:t>
            </a:r>
            <a:r>
              <a:rPr lang="en-US" altLang="zh-CN" dirty="0" err="1"/>
              <a:t>OrderDetail</a:t>
            </a:r>
            <a:endParaRPr lang="zh-CN" altLang="zh-CN" dirty="0"/>
          </a:p>
          <a:p>
            <a:r>
              <a:rPr lang="en-US" altLang="zh-CN" dirty="0"/>
              <a:t>(</a:t>
            </a:r>
            <a:endParaRPr lang="zh-CN" altLang="zh-CN" dirty="0"/>
          </a:p>
          <a:p>
            <a:r>
              <a:rPr lang="en-US" altLang="zh-CN" dirty="0"/>
              <a:t>  </a:t>
            </a:r>
            <a:r>
              <a:rPr lang="en-US" altLang="zh-CN" dirty="0" err="1"/>
              <a:t>cOrderNo</a:t>
            </a:r>
            <a:r>
              <a:rPr lang="en-US" altLang="zh-CN" dirty="0"/>
              <a:t> char(6) constraint </a:t>
            </a:r>
            <a:r>
              <a:rPr lang="en-US" altLang="zh-CN" dirty="0" err="1"/>
              <a:t>pkOrderNo</a:t>
            </a:r>
            <a:r>
              <a:rPr lang="en-US" altLang="zh-CN" dirty="0"/>
              <a:t> primary key,</a:t>
            </a:r>
            <a:endParaRPr lang="zh-CN" altLang="zh-CN" dirty="0"/>
          </a:p>
          <a:p>
            <a:r>
              <a:rPr lang="en-US" altLang="zh-CN" dirty="0" err="1"/>
              <a:t>cCustomerId</a:t>
            </a:r>
            <a:r>
              <a:rPr lang="en-US" altLang="zh-CN" dirty="0"/>
              <a:t> char(6) not null constraint </a:t>
            </a:r>
            <a:r>
              <a:rPr lang="en-US" altLang="zh-CN" dirty="0" err="1"/>
              <a:t>fkCustomerId</a:t>
            </a:r>
            <a:r>
              <a:rPr lang="en-US" altLang="zh-CN" dirty="0"/>
              <a:t> </a:t>
            </a:r>
            <a:endParaRPr lang="zh-CN" altLang="zh-CN" dirty="0"/>
          </a:p>
          <a:p>
            <a:r>
              <a:rPr lang="en-US" altLang="zh-CN" dirty="0"/>
              <a:t>references Customer(</a:t>
            </a:r>
            <a:r>
              <a:rPr lang="en-US" altLang="zh-CN" dirty="0" err="1"/>
              <a:t>cCustomerId</a:t>
            </a:r>
            <a:r>
              <a:rPr lang="en-US" altLang="zh-CN" dirty="0"/>
              <a:t>),</a:t>
            </a:r>
            <a:endParaRPr lang="zh-CN" altLang="zh-CN" dirty="0"/>
          </a:p>
          <a:p>
            <a:r>
              <a:rPr lang="en-US" altLang="zh-CN" dirty="0"/>
              <a:t>Quantity  </a:t>
            </a:r>
            <a:r>
              <a:rPr lang="en-US" altLang="zh-CN" dirty="0" err="1"/>
              <a:t>int</a:t>
            </a:r>
            <a:r>
              <a:rPr lang="en-US" altLang="zh-CN" dirty="0"/>
              <a:t> not null,</a:t>
            </a:r>
            <a:endParaRPr lang="zh-CN" altLang="zh-CN" dirty="0"/>
          </a:p>
          <a:p>
            <a:r>
              <a:rPr lang="en-US" altLang="zh-CN" dirty="0" err="1"/>
              <a:t>TotalCost</a:t>
            </a:r>
            <a:r>
              <a:rPr lang="en-US" altLang="zh-CN" dirty="0"/>
              <a:t> money not null</a:t>
            </a:r>
            <a:endParaRPr lang="zh-CN" altLang="zh-CN" dirty="0"/>
          </a:p>
          <a:p>
            <a:r>
              <a:rPr lang="en-US" altLang="zh-CN" dirty="0"/>
              <a:t>)</a:t>
            </a:r>
            <a:endParaRPr lang="zh-CN" altLang="zh-CN" dirty="0"/>
          </a:p>
          <a:p>
            <a:r>
              <a:rPr lang="zh-CN" altLang="zh-CN" dirty="0"/>
              <a:t>上面</a:t>
            </a:r>
            <a:r>
              <a:rPr lang="en-US" altLang="zh-CN" dirty="0"/>
              <a:t> CREATE TABLE</a:t>
            </a:r>
            <a:r>
              <a:rPr lang="zh-CN" altLang="zh-CN" dirty="0"/>
              <a:t>语句将实施条件中哪个？（</a:t>
            </a:r>
            <a:r>
              <a:rPr lang="en-US" altLang="zh-CN" dirty="0"/>
              <a:t>   </a:t>
            </a:r>
            <a:r>
              <a:rPr lang="zh-CN" altLang="zh-CN" dirty="0"/>
              <a:t>）</a:t>
            </a:r>
          </a:p>
          <a:p>
            <a:r>
              <a:rPr lang="zh-CN" altLang="zh-CN" dirty="0"/>
              <a:t>答案：</a:t>
            </a:r>
            <a:r>
              <a:rPr lang="en-US" altLang="zh-CN" dirty="0"/>
              <a:t>A. </a:t>
            </a:r>
            <a:r>
              <a:rPr lang="zh-CN" altLang="zh-CN" dirty="0"/>
              <a:t>条件</a:t>
            </a:r>
            <a:r>
              <a:rPr lang="en-US" altLang="zh-CN" dirty="0"/>
              <a:t>1</a:t>
            </a:r>
            <a:r>
              <a:rPr lang="zh-CN" altLang="zh-CN" dirty="0"/>
              <a:t>和条件</a:t>
            </a:r>
            <a:r>
              <a:rPr lang="en-US" altLang="zh-CN" dirty="0"/>
              <a:t>3      B.</a:t>
            </a:r>
            <a:r>
              <a:rPr lang="zh-CN" altLang="zh-CN" dirty="0"/>
              <a:t>条件</a:t>
            </a:r>
            <a:r>
              <a:rPr lang="en-US" altLang="zh-CN" dirty="0"/>
              <a:t> 1</a:t>
            </a:r>
            <a:r>
              <a:rPr lang="zh-CN" altLang="zh-CN" dirty="0"/>
              <a:t>和条件</a:t>
            </a:r>
            <a:r>
              <a:rPr lang="en-US" altLang="zh-CN" dirty="0"/>
              <a:t>2</a:t>
            </a:r>
            <a:endParaRPr lang="zh-CN" altLang="zh-CN" dirty="0"/>
          </a:p>
          <a:p>
            <a:pPr lvl="0"/>
            <a:r>
              <a:rPr lang="zh-CN" altLang="zh-CN" dirty="0"/>
              <a:t>条件</a:t>
            </a:r>
            <a:r>
              <a:rPr lang="en-US" altLang="zh-CN" dirty="0"/>
              <a:t> 1, </a:t>
            </a:r>
            <a:r>
              <a:rPr lang="zh-CN" altLang="zh-CN" dirty="0"/>
              <a:t>条件</a:t>
            </a:r>
            <a:r>
              <a:rPr lang="en-US" altLang="zh-CN" dirty="0"/>
              <a:t> 2 </a:t>
            </a:r>
            <a:r>
              <a:rPr lang="zh-CN" altLang="zh-CN" dirty="0"/>
              <a:t>和条件</a:t>
            </a:r>
            <a:r>
              <a:rPr lang="en-US" altLang="zh-CN" dirty="0"/>
              <a:t> 3   D.</a:t>
            </a:r>
            <a:r>
              <a:rPr lang="zh-CN" altLang="zh-CN" dirty="0"/>
              <a:t>条件</a:t>
            </a:r>
            <a:r>
              <a:rPr lang="en-US" altLang="zh-CN" dirty="0"/>
              <a:t> 1, </a:t>
            </a:r>
            <a:r>
              <a:rPr lang="zh-CN" altLang="zh-CN" dirty="0"/>
              <a:t>条件</a:t>
            </a:r>
            <a:r>
              <a:rPr lang="en-US" altLang="zh-CN" dirty="0"/>
              <a:t>2 </a:t>
            </a:r>
            <a:r>
              <a:rPr lang="zh-CN" altLang="zh-CN" dirty="0"/>
              <a:t>和条件</a:t>
            </a:r>
            <a:r>
              <a:rPr lang="en-US" altLang="zh-CN" dirty="0"/>
              <a:t> 4</a:t>
            </a:r>
            <a:endParaRPr lang="zh-CN" altLang="zh-CN" dirty="0"/>
          </a:p>
          <a:p>
            <a:r>
              <a:rPr lang="zh-CN" altLang="zh-CN" dirty="0"/>
              <a:t>正确答案：</a:t>
            </a:r>
            <a:r>
              <a:rPr lang="en-US" altLang="zh-CN" dirty="0"/>
              <a:t>B</a:t>
            </a:r>
            <a:endParaRPr lang="zh-CN" altLang="zh-CN" dirty="0"/>
          </a:p>
          <a:p>
            <a:endParaRPr lang="zh-CN" altLang="en-US" dirty="0"/>
          </a:p>
        </p:txBody>
      </p:sp>
    </p:spTree>
    <p:extLst>
      <p:ext uri="{BB962C8B-B14F-4D97-AF65-F5344CB8AC3E}">
        <p14:creationId xmlns:p14="http://schemas.microsoft.com/office/powerpoint/2010/main" val="231315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2523" y="0"/>
            <a:ext cx="12129477" cy="6924431"/>
          </a:xfrm>
        </p:spPr>
        <p:txBody>
          <a:bodyPr>
            <a:normAutofit fontScale="70000" lnSpcReduction="20000"/>
          </a:bodyPr>
          <a:lstStyle/>
          <a:p>
            <a:r>
              <a:rPr lang="en-US" altLang="zh-CN" dirty="0"/>
              <a:t>39. </a:t>
            </a:r>
            <a:r>
              <a:rPr lang="zh-CN" altLang="zh-CN" dirty="0"/>
              <a:t>实体完整性及其实现</a:t>
            </a:r>
          </a:p>
          <a:p>
            <a:r>
              <a:rPr lang="zh-CN" altLang="zh-CN" dirty="0"/>
              <a:t>题目类型：单选</a:t>
            </a:r>
          </a:p>
          <a:p>
            <a:r>
              <a:rPr lang="zh-CN" altLang="zh-CN" dirty="0"/>
              <a:t>题目：（</a:t>
            </a:r>
            <a:r>
              <a:rPr lang="en-US" altLang="zh-CN" dirty="0"/>
              <a:t>    </a:t>
            </a:r>
            <a:r>
              <a:rPr lang="zh-CN" altLang="zh-CN" dirty="0"/>
              <a:t>）类型的完整性是通过定义给定表中主键实施的？</a:t>
            </a:r>
          </a:p>
          <a:p>
            <a:r>
              <a:rPr lang="zh-CN" altLang="zh-CN" dirty="0"/>
              <a:t>答案：</a:t>
            </a:r>
            <a:r>
              <a:rPr lang="en-US" altLang="zh-CN" dirty="0"/>
              <a:t>A</a:t>
            </a:r>
            <a:r>
              <a:rPr lang="zh-CN" altLang="zh-CN" dirty="0"/>
              <a:t>．实体</a:t>
            </a:r>
            <a:r>
              <a:rPr lang="en-US" altLang="zh-CN" dirty="0"/>
              <a:t>   B.</a:t>
            </a:r>
            <a:r>
              <a:rPr lang="zh-CN" altLang="zh-CN" dirty="0"/>
              <a:t>域</a:t>
            </a:r>
            <a:r>
              <a:rPr lang="en-US" altLang="zh-CN" dirty="0"/>
              <a:t>    C.</a:t>
            </a:r>
            <a:r>
              <a:rPr lang="zh-CN" altLang="zh-CN" dirty="0"/>
              <a:t>引用</a:t>
            </a:r>
            <a:r>
              <a:rPr lang="en-US" altLang="zh-CN" dirty="0"/>
              <a:t>          D.</a:t>
            </a:r>
            <a:r>
              <a:rPr lang="zh-CN" altLang="zh-CN" dirty="0"/>
              <a:t>用户定义的</a:t>
            </a:r>
          </a:p>
          <a:p>
            <a:r>
              <a:rPr lang="zh-CN" altLang="zh-CN" dirty="0"/>
              <a:t>正确答案：</a:t>
            </a:r>
            <a:r>
              <a:rPr lang="en-US" altLang="zh-CN" dirty="0"/>
              <a:t>A</a:t>
            </a:r>
            <a:endParaRPr lang="zh-CN" altLang="zh-CN" dirty="0"/>
          </a:p>
          <a:p>
            <a:r>
              <a:rPr lang="en-US" altLang="zh-CN" dirty="0"/>
              <a:t> </a:t>
            </a:r>
            <a:endParaRPr lang="zh-CN" altLang="zh-CN" dirty="0"/>
          </a:p>
          <a:p>
            <a:r>
              <a:rPr lang="en-US" altLang="zh-CN" dirty="0"/>
              <a:t>40. </a:t>
            </a:r>
            <a:r>
              <a:rPr lang="zh-CN" altLang="zh-CN" dirty="0"/>
              <a:t>用户自定义完整性及其实现</a:t>
            </a:r>
          </a:p>
          <a:p>
            <a:r>
              <a:rPr lang="zh-CN" altLang="zh-CN" dirty="0"/>
              <a:t>题目类型：单选</a:t>
            </a:r>
          </a:p>
          <a:p>
            <a:r>
              <a:rPr lang="zh-CN" altLang="zh-CN" dirty="0"/>
              <a:t>题目：为存储项目材料，用以下的</a:t>
            </a:r>
            <a:r>
              <a:rPr lang="en-US" altLang="zh-CN" dirty="0"/>
              <a:t>CREATE TABLE</a:t>
            </a:r>
            <a:r>
              <a:rPr lang="zh-CN" altLang="zh-CN" dirty="0"/>
              <a:t>语句创建了</a:t>
            </a:r>
            <a:r>
              <a:rPr lang="en-US" altLang="zh-CN" dirty="0"/>
              <a:t>Project</a:t>
            </a:r>
            <a:r>
              <a:rPr lang="zh-CN" altLang="zh-CN" dirty="0"/>
              <a:t>表。</a:t>
            </a:r>
          </a:p>
          <a:p>
            <a:r>
              <a:rPr lang="en-US" altLang="zh-CN" dirty="0"/>
              <a:t>CREATE TABLE Project</a:t>
            </a:r>
            <a:endParaRPr lang="zh-CN" altLang="zh-CN" dirty="0"/>
          </a:p>
          <a:p>
            <a:r>
              <a:rPr lang="en-US" altLang="zh-CN" dirty="0"/>
              <a:t>(</a:t>
            </a:r>
            <a:r>
              <a:rPr lang="en-US" altLang="zh-CN" dirty="0" err="1"/>
              <a:t>cProjectCode</a:t>
            </a:r>
            <a:r>
              <a:rPr lang="en-US" altLang="zh-CN" dirty="0"/>
              <a:t> char(6) not null,</a:t>
            </a:r>
            <a:endParaRPr lang="zh-CN" altLang="zh-CN" dirty="0"/>
          </a:p>
          <a:p>
            <a:r>
              <a:rPr lang="en-US" altLang="zh-CN" dirty="0" err="1"/>
              <a:t>cProjectName</a:t>
            </a:r>
            <a:r>
              <a:rPr lang="en-US" altLang="zh-CN" dirty="0"/>
              <a:t> char(20) not null,</a:t>
            </a:r>
            <a:endParaRPr lang="zh-CN" altLang="zh-CN" dirty="0"/>
          </a:p>
          <a:p>
            <a:r>
              <a:rPr lang="en-US" altLang="zh-CN" dirty="0" err="1"/>
              <a:t>iDuration</a:t>
            </a:r>
            <a:r>
              <a:rPr lang="en-US" altLang="zh-CN" dirty="0"/>
              <a:t> </a:t>
            </a:r>
            <a:r>
              <a:rPr lang="en-US" altLang="zh-CN" dirty="0" err="1"/>
              <a:t>int</a:t>
            </a:r>
            <a:r>
              <a:rPr lang="en-US" altLang="zh-CN" dirty="0"/>
              <a:t>)</a:t>
            </a:r>
            <a:endParaRPr lang="zh-CN" altLang="zh-CN" dirty="0"/>
          </a:p>
          <a:p>
            <a:r>
              <a:rPr lang="zh-CN" altLang="zh-CN" dirty="0"/>
              <a:t>你需要保证当插入到</a:t>
            </a:r>
            <a:r>
              <a:rPr lang="en-US" altLang="zh-CN" dirty="0"/>
              <a:t>Project</a:t>
            </a:r>
            <a:r>
              <a:rPr lang="zh-CN" altLang="zh-CN" dirty="0"/>
              <a:t>表时项目代码应有格式</a:t>
            </a:r>
            <a:r>
              <a:rPr lang="en-US" altLang="zh-CN" dirty="0"/>
              <a:t>[0-9][0-9][0-9]</a:t>
            </a:r>
            <a:r>
              <a:rPr lang="zh-CN" altLang="zh-CN" dirty="0"/>
              <a:t>。为按所需的格式输入项目代码，你将采取以下动作中哪个？（</a:t>
            </a:r>
            <a:r>
              <a:rPr lang="en-US" altLang="zh-CN" dirty="0"/>
              <a:t>     </a:t>
            </a:r>
            <a:r>
              <a:rPr lang="zh-CN" altLang="zh-CN" dirty="0"/>
              <a:t>）</a:t>
            </a:r>
          </a:p>
          <a:p>
            <a:r>
              <a:rPr lang="zh-CN" altLang="zh-CN" dirty="0"/>
              <a:t>答案：</a:t>
            </a:r>
            <a:r>
              <a:rPr lang="en-US" altLang="zh-CN" dirty="0"/>
              <a:t>A.</a:t>
            </a:r>
            <a:r>
              <a:rPr lang="zh-CN" altLang="zh-CN" dirty="0"/>
              <a:t>创建</a:t>
            </a:r>
            <a:r>
              <a:rPr lang="en-US" altLang="zh-CN" dirty="0" err="1"/>
              <a:t>cProjectCode</a:t>
            </a:r>
            <a:r>
              <a:rPr lang="zh-CN" altLang="zh-CN" dirty="0"/>
              <a:t>属性上的一个索引。</a:t>
            </a:r>
          </a:p>
          <a:p>
            <a:r>
              <a:rPr lang="en-US" altLang="zh-CN" dirty="0"/>
              <a:t>B.</a:t>
            </a:r>
            <a:r>
              <a:rPr lang="zh-CN" altLang="zh-CN" dirty="0"/>
              <a:t>在</a:t>
            </a:r>
            <a:r>
              <a:rPr lang="en-US" altLang="zh-CN" dirty="0" err="1"/>
              <a:t>cProjectCode</a:t>
            </a:r>
            <a:r>
              <a:rPr lang="zh-CN" altLang="zh-CN" dirty="0"/>
              <a:t>属性上加入唯一性约束。</a:t>
            </a:r>
          </a:p>
          <a:p>
            <a:r>
              <a:rPr lang="en-US" altLang="zh-CN" dirty="0"/>
              <a:t>C.</a:t>
            </a:r>
            <a:r>
              <a:rPr lang="zh-CN" altLang="zh-CN" dirty="0"/>
              <a:t>在</a:t>
            </a:r>
            <a:r>
              <a:rPr lang="en-US" altLang="zh-CN" dirty="0" err="1"/>
              <a:t>cProjectCode</a:t>
            </a:r>
            <a:r>
              <a:rPr lang="zh-CN" altLang="zh-CN" dirty="0"/>
              <a:t>属性上加入检查约束。</a:t>
            </a:r>
          </a:p>
          <a:p>
            <a:r>
              <a:rPr lang="en-US" altLang="zh-CN" dirty="0"/>
              <a:t>D</a:t>
            </a:r>
            <a:r>
              <a:rPr lang="zh-CN" altLang="zh-CN" dirty="0"/>
              <a:t>．创建一个缺省，并把它约束到</a:t>
            </a:r>
            <a:r>
              <a:rPr lang="en-US" altLang="zh-CN" dirty="0" err="1"/>
              <a:t>cProjectCode</a:t>
            </a:r>
            <a:r>
              <a:rPr lang="zh-CN" altLang="zh-CN" dirty="0"/>
              <a:t>属性。</a:t>
            </a:r>
          </a:p>
          <a:p>
            <a:r>
              <a:rPr lang="zh-CN" altLang="zh-CN" dirty="0"/>
              <a:t>正确答案：</a:t>
            </a:r>
            <a:r>
              <a:rPr lang="en-US" altLang="zh-CN" dirty="0"/>
              <a:t>C</a:t>
            </a:r>
            <a:endParaRPr lang="zh-CN" altLang="en-US" dirty="0"/>
          </a:p>
        </p:txBody>
      </p:sp>
    </p:spTree>
    <p:extLst>
      <p:ext uri="{BB962C8B-B14F-4D97-AF65-F5344CB8AC3E}">
        <p14:creationId xmlns:p14="http://schemas.microsoft.com/office/powerpoint/2010/main" val="189994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0091" y="365124"/>
            <a:ext cx="12035693" cy="6492875"/>
          </a:xfrm>
        </p:spPr>
        <p:txBody>
          <a:bodyPr>
            <a:normAutofit fontScale="62500" lnSpcReduction="20000"/>
          </a:bodyPr>
          <a:lstStyle/>
          <a:p>
            <a:r>
              <a:rPr lang="en-US" altLang="zh-CN" dirty="0"/>
              <a:t>41. </a:t>
            </a:r>
            <a:r>
              <a:rPr lang="zh-CN" altLang="zh-CN" dirty="0"/>
              <a:t>参照完整性及其实现</a:t>
            </a:r>
          </a:p>
          <a:p>
            <a:r>
              <a:rPr lang="zh-CN" altLang="zh-CN" dirty="0"/>
              <a:t>题目类型：单选</a:t>
            </a:r>
          </a:p>
          <a:p>
            <a:r>
              <a:rPr lang="zh-CN" altLang="zh-CN" dirty="0"/>
              <a:t>题目：你需创建二张表，</a:t>
            </a:r>
            <a:r>
              <a:rPr lang="en-US" altLang="zh-CN" dirty="0"/>
              <a:t> Employee </a:t>
            </a:r>
            <a:r>
              <a:rPr lang="zh-CN" altLang="zh-CN" dirty="0"/>
              <a:t>和</a:t>
            </a:r>
            <a:r>
              <a:rPr lang="en-US" altLang="zh-CN" dirty="0"/>
              <a:t> Department, </a:t>
            </a:r>
            <a:r>
              <a:rPr lang="zh-CN" altLang="zh-CN" dirty="0"/>
              <a:t>其建议的表结构如下：</a:t>
            </a:r>
          </a:p>
          <a:p>
            <a:r>
              <a:rPr lang="en-US" altLang="zh-CN" dirty="0"/>
              <a:t>CREATE TABLE Employee</a:t>
            </a:r>
            <a:endParaRPr lang="zh-CN" altLang="zh-CN" dirty="0"/>
          </a:p>
          <a:p>
            <a:r>
              <a:rPr lang="en-US" altLang="zh-CN" dirty="0"/>
              <a:t>(</a:t>
            </a:r>
            <a:r>
              <a:rPr lang="en-US" altLang="zh-CN" dirty="0" err="1"/>
              <a:t>cEmplyeeCode</a:t>
            </a:r>
            <a:r>
              <a:rPr lang="en-US" altLang="zh-CN" dirty="0"/>
              <a:t> char(5) constraint </a:t>
            </a:r>
            <a:r>
              <a:rPr lang="en-US" altLang="zh-CN" dirty="0" err="1"/>
              <a:t>pkEmployee</a:t>
            </a:r>
            <a:r>
              <a:rPr lang="en-US" altLang="zh-CN" dirty="0"/>
              <a:t> Primary key,</a:t>
            </a:r>
            <a:endParaRPr lang="zh-CN" altLang="zh-CN" dirty="0"/>
          </a:p>
          <a:p>
            <a:r>
              <a:rPr lang="en-US" altLang="zh-CN" dirty="0" err="1"/>
              <a:t>cDepartmentCode</a:t>
            </a:r>
            <a:r>
              <a:rPr lang="en-US" altLang="zh-CN" dirty="0"/>
              <a:t> char(5) ,</a:t>
            </a:r>
            <a:endParaRPr lang="zh-CN" altLang="zh-CN" dirty="0"/>
          </a:p>
          <a:p>
            <a:r>
              <a:rPr lang="en-US" altLang="zh-CN" dirty="0" err="1"/>
              <a:t>cEmployeeName</a:t>
            </a:r>
            <a:r>
              <a:rPr lang="en-US" altLang="zh-CN" dirty="0"/>
              <a:t> char(30),</a:t>
            </a:r>
            <a:endParaRPr lang="zh-CN" altLang="zh-CN" dirty="0"/>
          </a:p>
          <a:p>
            <a:r>
              <a:rPr lang="en-US" altLang="zh-CN" dirty="0" err="1"/>
              <a:t>cEmployeeAddress</a:t>
            </a:r>
            <a:r>
              <a:rPr lang="en-US" altLang="zh-CN" dirty="0"/>
              <a:t> char(50))</a:t>
            </a:r>
            <a:endParaRPr lang="zh-CN" altLang="zh-CN" dirty="0"/>
          </a:p>
          <a:p>
            <a:r>
              <a:rPr lang="en-US" altLang="zh-CN" dirty="0"/>
              <a:t> </a:t>
            </a:r>
            <a:endParaRPr lang="zh-CN" altLang="zh-CN" dirty="0"/>
          </a:p>
          <a:p>
            <a:r>
              <a:rPr lang="en-US" altLang="zh-CN" dirty="0"/>
              <a:t>CREATE TABLE Department</a:t>
            </a:r>
            <a:endParaRPr lang="zh-CN" altLang="zh-CN" dirty="0"/>
          </a:p>
          <a:p>
            <a:r>
              <a:rPr lang="en-US" altLang="zh-CN" dirty="0"/>
              <a:t>(</a:t>
            </a:r>
            <a:r>
              <a:rPr lang="en-US" altLang="zh-CN" dirty="0" err="1"/>
              <a:t>cDepartmentCode</a:t>
            </a:r>
            <a:r>
              <a:rPr lang="en-US" altLang="zh-CN" dirty="0"/>
              <a:t> char(5) constraint </a:t>
            </a:r>
            <a:r>
              <a:rPr lang="en-US" altLang="zh-CN" dirty="0" err="1"/>
              <a:t>pkDepartment</a:t>
            </a:r>
            <a:r>
              <a:rPr lang="en-US" altLang="zh-CN" dirty="0"/>
              <a:t> Primary key,</a:t>
            </a:r>
            <a:endParaRPr lang="zh-CN" altLang="zh-CN" dirty="0"/>
          </a:p>
          <a:p>
            <a:r>
              <a:rPr lang="en-US" altLang="zh-CN" dirty="0" err="1"/>
              <a:t>cDepartmentName</a:t>
            </a:r>
            <a:r>
              <a:rPr lang="en-US" altLang="zh-CN" dirty="0"/>
              <a:t> char(30),</a:t>
            </a:r>
            <a:endParaRPr lang="zh-CN" altLang="zh-CN" dirty="0"/>
          </a:p>
          <a:p>
            <a:r>
              <a:rPr lang="en-US" altLang="zh-CN" dirty="0" err="1"/>
              <a:t>cDepartmentLocation</a:t>
            </a:r>
            <a:r>
              <a:rPr lang="en-US" altLang="zh-CN" dirty="0"/>
              <a:t> char(40))</a:t>
            </a:r>
            <a:endParaRPr lang="zh-CN" altLang="zh-CN" dirty="0"/>
          </a:p>
          <a:p>
            <a:r>
              <a:rPr lang="zh-CN" altLang="zh-CN" dirty="0"/>
              <a:t>在用</a:t>
            </a:r>
            <a:r>
              <a:rPr lang="en-US" altLang="zh-CN" dirty="0"/>
              <a:t>CREATE TABLE</a:t>
            </a:r>
            <a:r>
              <a:rPr lang="zh-CN" altLang="zh-CN" dirty="0"/>
              <a:t>语句创建这些表时，为保证插入到</a:t>
            </a:r>
            <a:r>
              <a:rPr lang="en-US" altLang="zh-CN" dirty="0"/>
              <a:t>Employee </a:t>
            </a:r>
            <a:r>
              <a:rPr lang="zh-CN" altLang="zh-CN" dirty="0"/>
              <a:t>表的</a:t>
            </a:r>
            <a:r>
              <a:rPr lang="en-US" altLang="zh-CN" dirty="0"/>
              <a:t>department code </a:t>
            </a:r>
            <a:r>
              <a:rPr lang="zh-CN" altLang="zh-CN" dirty="0"/>
              <a:t>的值存在于</a:t>
            </a:r>
            <a:r>
              <a:rPr lang="en-US" altLang="zh-CN" dirty="0"/>
              <a:t>Department </a:t>
            </a:r>
            <a:r>
              <a:rPr lang="zh-CN" altLang="zh-CN" dirty="0"/>
              <a:t>表，你要采取什么动作？（</a:t>
            </a:r>
            <a:r>
              <a:rPr lang="en-US" altLang="zh-CN" dirty="0"/>
              <a:t>   </a:t>
            </a:r>
            <a:r>
              <a:rPr lang="zh-CN" altLang="zh-CN" dirty="0"/>
              <a:t>）</a:t>
            </a:r>
          </a:p>
          <a:p>
            <a:r>
              <a:rPr lang="zh-CN" altLang="zh-CN" dirty="0"/>
              <a:t>答案：</a:t>
            </a:r>
            <a:r>
              <a:rPr lang="en-US" altLang="zh-CN" dirty="0"/>
              <a:t>A</a:t>
            </a:r>
            <a:r>
              <a:rPr lang="zh-CN" altLang="zh-CN" dirty="0"/>
              <a:t>．在</a:t>
            </a:r>
            <a:r>
              <a:rPr lang="en-US" altLang="zh-CN" dirty="0"/>
              <a:t>Employee</a:t>
            </a:r>
            <a:r>
              <a:rPr lang="zh-CN" altLang="zh-CN" dirty="0"/>
              <a:t>表中加入外键约束，该表引用</a:t>
            </a:r>
            <a:r>
              <a:rPr lang="en-US" altLang="zh-CN" dirty="0"/>
              <a:t>Department </a:t>
            </a:r>
            <a:r>
              <a:rPr lang="zh-CN" altLang="zh-CN" dirty="0"/>
              <a:t>表中</a:t>
            </a:r>
            <a:r>
              <a:rPr lang="en-US" altLang="zh-CN" dirty="0"/>
              <a:t>department code </a:t>
            </a:r>
            <a:r>
              <a:rPr lang="zh-CN" altLang="zh-CN" dirty="0"/>
              <a:t>。</a:t>
            </a:r>
          </a:p>
          <a:p>
            <a:r>
              <a:rPr lang="en-US" altLang="zh-CN" dirty="0"/>
              <a:t>B</a:t>
            </a:r>
            <a:r>
              <a:rPr lang="zh-CN" altLang="zh-CN" dirty="0"/>
              <a:t>．在</a:t>
            </a:r>
            <a:r>
              <a:rPr lang="en-US" altLang="zh-CN" dirty="0"/>
              <a:t>Department</a:t>
            </a:r>
            <a:r>
              <a:rPr lang="zh-CN" altLang="zh-CN" dirty="0"/>
              <a:t>表中加入外键约束，该表引用</a:t>
            </a:r>
            <a:r>
              <a:rPr lang="en-US" altLang="zh-CN" dirty="0"/>
              <a:t>Employee</a:t>
            </a:r>
            <a:r>
              <a:rPr lang="zh-CN" altLang="zh-CN" dirty="0"/>
              <a:t>表中</a:t>
            </a:r>
            <a:r>
              <a:rPr lang="en-US" altLang="zh-CN" dirty="0"/>
              <a:t>department code </a:t>
            </a:r>
            <a:r>
              <a:rPr lang="zh-CN" altLang="zh-CN" dirty="0"/>
              <a:t>。</a:t>
            </a:r>
          </a:p>
          <a:p>
            <a:r>
              <a:rPr lang="en-US" altLang="zh-CN" dirty="0"/>
              <a:t>C</a:t>
            </a:r>
            <a:r>
              <a:rPr lang="zh-CN" altLang="zh-CN" dirty="0"/>
              <a:t>．创建用户定义的数据类型</a:t>
            </a:r>
            <a:r>
              <a:rPr lang="en-US" altLang="zh-CN" dirty="0" err="1"/>
              <a:t>typDepartmentCode</a:t>
            </a:r>
            <a:r>
              <a:rPr lang="en-US" altLang="zh-CN" dirty="0"/>
              <a:t> </a:t>
            </a:r>
            <a:r>
              <a:rPr lang="zh-CN" altLang="zh-CN" dirty="0"/>
              <a:t>，并为</a:t>
            </a:r>
            <a:r>
              <a:rPr lang="en-US" altLang="zh-CN" dirty="0"/>
              <a:t>Department </a:t>
            </a:r>
            <a:r>
              <a:rPr lang="zh-CN" altLang="zh-CN" dirty="0"/>
              <a:t>表的</a:t>
            </a:r>
            <a:r>
              <a:rPr lang="en-US" altLang="zh-CN" dirty="0" err="1"/>
              <a:t>cDepartmentCode</a:t>
            </a:r>
            <a:r>
              <a:rPr lang="en-US" altLang="zh-CN" dirty="0"/>
              <a:t> </a:t>
            </a:r>
            <a:r>
              <a:rPr lang="zh-CN" altLang="zh-CN" dirty="0"/>
              <a:t>属性所使用。</a:t>
            </a:r>
          </a:p>
          <a:p>
            <a:r>
              <a:rPr lang="en-US" altLang="zh-CN" dirty="0"/>
              <a:t>D</a:t>
            </a:r>
            <a:r>
              <a:rPr lang="zh-CN" altLang="zh-CN" dirty="0"/>
              <a:t>．创建用户定义的数据类型</a:t>
            </a:r>
            <a:r>
              <a:rPr lang="en-US" altLang="zh-CN" dirty="0" err="1"/>
              <a:t>typDepartmentCode</a:t>
            </a:r>
            <a:r>
              <a:rPr lang="en-US" altLang="zh-CN" dirty="0"/>
              <a:t> </a:t>
            </a:r>
            <a:r>
              <a:rPr lang="zh-CN" altLang="zh-CN" dirty="0"/>
              <a:t>，并为</a:t>
            </a:r>
            <a:r>
              <a:rPr lang="en-US" altLang="zh-CN" dirty="0"/>
              <a:t>Employee</a:t>
            </a:r>
            <a:r>
              <a:rPr lang="zh-CN" altLang="zh-CN" dirty="0"/>
              <a:t>表的</a:t>
            </a:r>
            <a:r>
              <a:rPr lang="en-US" altLang="zh-CN" dirty="0" err="1"/>
              <a:t>cDepartmentCode</a:t>
            </a:r>
            <a:r>
              <a:rPr lang="en-US" altLang="zh-CN" dirty="0"/>
              <a:t> </a:t>
            </a:r>
            <a:r>
              <a:rPr lang="zh-CN" altLang="zh-CN" dirty="0"/>
              <a:t>属性所使用。</a:t>
            </a:r>
          </a:p>
          <a:p>
            <a:r>
              <a:rPr lang="zh-CN" altLang="zh-CN" dirty="0"/>
              <a:t>正确答案：</a:t>
            </a:r>
            <a:r>
              <a:rPr lang="en-US" altLang="zh-CN" dirty="0"/>
              <a:t>A</a:t>
            </a:r>
            <a:endParaRPr lang="zh-CN" altLang="zh-CN" dirty="0"/>
          </a:p>
          <a:p>
            <a:endParaRPr lang="zh-CN" altLang="en-US" dirty="0"/>
          </a:p>
        </p:txBody>
      </p:sp>
    </p:spTree>
    <p:extLst>
      <p:ext uri="{BB962C8B-B14F-4D97-AF65-F5344CB8AC3E}">
        <p14:creationId xmlns:p14="http://schemas.microsoft.com/office/powerpoint/2010/main" val="309700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75138" y="365125"/>
            <a:ext cx="10978662" cy="5811838"/>
          </a:xfrm>
        </p:spPr>
        <p:txBody>
          <a:bodyPr>
            <a:normAutofit lnSpcReduction="10000"/>
          </a:bodyPr>
          <a:lstStyle/>
          <a:p>
            <a:r>
              <a:rPr lang="en-US" altLang="zh-CN" dirty="0"/>
              <a:t>42. </a:t>
            </a:r>
            <a:r>
              <a:rPr lang="zh-CN" altLang="zh-CN" dirty="0"/>
              <a:t>修改表</a:t>
            </a:r>
          </a:p>
          <a:p>
            <a:r>
              <a:rPr lang="zh-CN" altLang="zh-CN" dirty="0"/>
              <a:t>题目类型：单选</a:t>
            </a:r>
          </a:p>
          <a:p>
            <a:r>
              <a:rPr lang="zh-CN" altLang="zh-CN" dirty="0"/>
              <a:t>题目：下列</a:t>
            </a:r>
            <a:r>
              <a:rPr lang="en-US" altLang="zh-CN" dirty="0"/>
              <a:t>SQL</a:t>
            </a:r>
            <a:r>
              <a:rPr lang="zh-CN" altLang="zh-CN" dirty="0"/>
              <a:t>语句中，修改表结构的是（）。</a:t>
            </a:r>
          </a:p>
          <a:p>
            <a:r>
              <a:rPr lang="zh-CN" altLang="zh-CN" dirty="0"/>
              <a:t>答案：</a:t>
            </a:r>
            <a:r>
              <a:rPr lang="en-US" altLang="zh-CN" dirty="0"/>
              <a:t>A</a:t>
            </a:r>
            <a:r>
              <a:rPr lang="zh-CN" altLang="zh-CN" dirty="0"/>
              <a:t>．</a:t>
            </a:r>
            <a:r>
              <a:rPr lang="en-US" altLang="zh-CN" dirty="0"/>
              <a:t>ALTER   B</a:t>
            </a:r>
            <a:r>
              <a:rPr lang="zh-CN" altLang="zh-CN" dirty="0"/>
              <a:t>．</a:t>
            </a:r>
            <a:r>
              <a:rPr lang="en-US" altLang="zh-CN" dirty="0"/>
              <a:t>CREATE      C</a:t>
            </a:r>
            <a:r>
              <a:rPr lang="zh-CN" altLang="zh-CN" dirty="0"/>
              <a:t>．</a:t>
            </a:r>
            <a:r>
              <a:rPr lang="en-US" altLang="zh-CN" dirty="0"/>
              <a:t>UPDATE   D</a:t>
            </a:r>
            <a:r>
              <a:rPr lang="zh-CN" altLang="zh-CN" dirty="0"/>
              <a:t>．</a:t>
            </a:r>
            <a:r>
              <a:rPr lang="en-US" altLang="zh-CN" dirty="0"/>
              <a:t>INSERT</a:t>
            </a:r>
            <a:endParaRPr lang="zh-CN" altLang="zh-CN" dirty="0"/>
          </a:p>
          <a:p>
            <a:r>
              <a:rPr lang="zh-CN" altLang="zh-CN" dirty="0"/>
              <a:t>正确答案：</a:t>
            </a:r>
            <a:r>
              <a:rPr lang="en-US" altLang="zh-CN" dirty="0"/>
              <a:t>A</a:t>
            </a:r>
            <a:endParaRPr lang="zh-CN" altLang="zh-CN" dirty="0"/>
          </a:p>
          <a:p>
            <a:r>
              <a:rPr lang="en-US" altLang="zh-CN" dirty="0"/>
              <a:t> </a:t>
            </a:r>
            <a:endParaRPr lang="zh-CN" altLang="zh-CN" dirty="0"/>
          </a:p>
          <a:p>
            <a:r>
              <a:rPr lang="en-US" altLang="zh-CN" dirty="0"/>
              <a:t>43. </a:t>
            </a:r>
            <a:r>
              <a:rPr lang="zh-CN" altLang="zh-CN" dirty="0"/>
              <a:t>删除表</a:t>
            </a:r>
          </a:p>
          <a:p>
            <a:r>
              <a:rPr lang="zh-CN" altLang="zh-CN" dirty="0"/>
              <a:t>题目类型：单选</a:t>
            </a:r>
          </a:p>
          <a:p>
            <a:r>
              <a:rPr lang="zh-CN" altLang="zh-CN" dirty="0"/>
              <a:t>题目：删除表的语句是（</a:t>
            </a:r>
            <a:r>
              <a:rPr lang="en-US" altLang="zh-CN" dirty="0"/>
              <a:t>   </a:t>
            </a:r>
            <a:r>
              <a:rPr lang="zh-CN" altLang="zh-CN" dirty="0"/>
              <a:t>）。</a:t>
            </a:r>
          </a:p>
          <a:p>
            <a:r>
              <a:rPr lang="en-US" altLang="zh-CN" dirty="0"/>
              <a:t> </a:t>
            </a:r>
            <a:r>
              <a:rPr lang="zh-CN" altLang="zh-CN" dirty="0"/>
              <a:t>答案：</a:t>
            </a:r>
            <a:r>
              <a:rPr lang="en-US" altLang="zh-CN" dirty="0"/>
              <a:t>A.  DROP  DATABASE       B.  DELETE  TABLE </a:t>
            </a:r>
            <a:endParaRPr lang="zh-CN" altLang="zh-CN" dirty="0"/>
          </a:p>
          <a:p>
            <a:r>
              <a:rPr lang="en-US" altLang="zh-CN" dirty="0"/>
              <a:t>C.  DROP  TABLE      D.  DELETE  DATABASE </a:t>
            </a:r>
            <a:endParaRPr lang="zh-CN" altLang="zh-CN" dirty="0"/>
          </a:p>
          <a:p>
            <a:r>
              <a:rPr lang="zh-CN" altLang="zh-CN" dirty="0"/>
              <a:t>正确答案：</a:t>
            </a:r>
            <a:r>
              <a:rPr lang="en-US" altLang="zh-CN" dirty="0"/>
              <a:t>C</a:t>
            </a:r>
            <a:endParaRPr lang="zh-CN" altLang="zh-CN" dirty="0"/>
          </a:p>
          <a:p>
            <a:endParaRPr lang="zh-CN" altLang="en-US" dirty="0"/>
          </a:p>
        </p:txBody>
      </p:sp>
    </p:spTree>
    <p:extLst>
      <p:ext uri="{BB962C8B-B14F-4D97-AF65-F5344CB8AC3E}">
        <p14:creationId xmlns:p14="http://schemas.microsoft.com/office/powerpoint/2010/main" val="1259849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42277" y="365125"/>
            <a:ext cx="11111523" cy="5811838"/>
          </a:xfrm>
        </p:spPr>
        <p:txBody>
          <a:bodyPr>
            <a:normAutofit fontScale="92500" lnSpcReduction="10000"/>
          </a:bodyPr>
          <a:lstStyle/>
          <a:p>
            <a:r>
              <a:rPr lang="en-US" altLang="zh-CN" dirty="0"/>
              <a:t>44.</a:t>
            </a:r>
            <a:r>
              <a:rPr lang="zh-CN" altLang="zh-CN" dirty="0"/>
              <a:t>数据查询语句</a:t>
            </a:r>
          </a:p>
          <a:p>
            <a:r>
              <a:rPr lang="zh-CN" altLang="zh-CN" dirty="0"/>
              <a:t>题目类型：单选</a:t>
            </a:r>
          </a:p>
          <a:p>
            <a:r>
              <a:rPr lang="zh-CN" altLang="zh-CN" dirty="0"/>
              <a:t>题目：</a:t>
            </a:r>
            <a:r>
              <a:rPr lang="en-US" altLang="zh-CN" dirty="0"/>
              <a:t>SQL</a:t>
            </a:r>
            <a:r>
              <a:rPr lang="zh-CN" altLang="zh-CN" dirty="0"/>
              <a:t>语言中，实现数据检索的语句是（</a:t>
            </a:r>
            <a:r>
              <a:rPr lang="en-US" altLang="zh-CN" dirty="0"/>
              <a:t>   </a:t>
            </a:r>
            <a:r>
              <a:rPr lang="zh-CN" altLang="zh-CN" dirty="0"/>
              <a:t>）。</a:t>
            </a:r>
          </a:p>
          <a:p>
            <a:r>
              <a:rPr lang="zh-CN" altLang="zh-CN" dirty="0"/>
              <a:t>答案：</a:t>
            </a:r>
            <a:r>
              <a:rPr lang="en-US" altLang="zh-CN" dirty="0"/>
              <a:t>A</a:t>
            </a:r>
            <a:r>
              <a:rPr lang="zh-CN" altLang="zh-CN" dirty="0"/>
              <a:t>．</a:t>
            </a:r>
            <a:r>
              <a:rPr lang="en-US" altLang="zh-CN" dirty="0"/>
              <a:t>SELECT   B</a:t>
            </a:r>
            <a:r>
              <a:rPr lang="zh-CN" altLang="zh-CN" dirty="0"/>
              <a:t>．</a:t>
            </a:r>
            <a:r>
              <a:rPr lang="en-US" altLang="zh-CN" dirty="0"/>
              <a:t>INSERT    C</a:t>
            </a:r>
            <a:r>
              <a:rPr lang="zh-CN" altLang="zh-CN" dirty="0"/>
              <a:t>．</a:t>
            </a:r>
            <a:r>
              <a:rPr lang="en-US" altLang="zh-CN" dirty="0"/>
              <a:t>UPDATE    D</a:t>
            </a:r>
            <a:r>
              <a:rPr lang="zh-CN" altLang="zh-CN" dirty="0"/>
              <a:t>．</a:t>
            </a:r>
            <a:r>
              <a:rPr lang="en-US" altLang="zh-CN" dirty="0"/>
              <a:t>DELETE</a:t>
            </a:r>
            <a:endParaRPr lang="zh-CN" altLang="zh-CN" dirty="0"/>
          </a:p>
          <a:p>
            <a:r>
              <a:rPr lang="zh-CN" altLang="zh-CN" dirty="0"/>
              <a:t>正确答案：</a:t>
            </a:r>
            <a:r>
              <a:rPr lang="en-US" altLang="zh-CN" dirty="0"/>
              <a:t>A</a:t>
            </a:r>
            <a:endParaRPr lang="zh-CN" altLang="zh-CN" dirty="0"/>
          </a:p>
          <a:p>
            <a:r>
              <a:rPr lang="en-US" altLang="zh-CN" dirty="0"/>
              <a:t> </a:t>
            </a:r>
            <a:endParaRPr lang="zh-CN" altLang="zh-CN" dirty="0"/>
          </a:p>
          <a:p>
            <a:r>
              <a:rPr lang="en-US" altLang="zh-CN" dirty="0"/>
              <a:t>45. </a:t>
            </a:r>
            <a:r>
              <a:rPr lang="zh-CN" altLang="zh-CN" dirty="0"/>
              <a:t>选择表中的若干列</a:t>
            </a:r>
          </a:p>
          <a:p>
            <a:r>
              <a:rPr lang="zh-CN" altLang="zh-CN" dirty="0"/>
              <a:t>题目类型：单选</a:t>
            </a:r>
          </a:p>
          <a:p>
            <a:r>
              <a:rPr lang="zh-CN" altLang="zh-CN" dirty="0"/>
              <a:t>题目：在</a:t>
            </a:r>
            <a:r>
              <a:rPr lang="en-US" altLang="zh-CN" dirty="0"/>
              <a:t>SQL</a:t>
            </a:r>
            <a:r>
              <a:rPr lang="zh-CN" altLang="zh-CN" dirty="0"/>
              <a:t>语言中有如下操作：</a:t>
            </a:r>
            <a:r>
              <a:rPr lang="en-US" altLang="zh-CN" dirty="0"/>
              <a:t>SELECT  DISTINCT  S#  FROM  SC</a:t>
            </a:r>
            <a:r>
              <a:rPr lang="zh-CN" altLang="zh-CN" dirty="0"/>
              <a:t>；其中</a:t>
            </a:r>
            <a:r>
              <a:rPr lang="en-US" altLang="zh-CN" dirty="0"/>
              <a:t>DISTINCT</a:t>
            </a:r>
            <a:r>
              <a:rPr lang="zh-CN" altLang="zh-CN" dirty="0"/>
              <a:t>表示（</a:t>
            </a:r>
            <a:r>
              <a:rPr lang="en-US" altLang="zh-CN" dirty="0"/>
              <a:t>     </a:t>
            </a:r>
            <a:r>
              <a:rPr lang="zh-CN" altLang="zh-CN" dirty="0"/>
              <a:t>）。</a:t>
            </a:r>
          </a:p>
          <a:p>
            <a:r>
              <a:rPr lang="zh-CN" altLang="zh-CN" dirty="0"/>
              <a:t>答案：</a:t>
            </a:r>
            <a:r>
              <a:rPr lang="en-US" altLang="zh-CN" dirty="0"/>
              <a:t>A</a:t>
            </a:r>
            <a:r>
              <a:rPr lang="zh-CN" altLang="zh-CN" dirty="0"/>
              <a:t>、在取值中加上重复的</a:t>
            </a:r>
            <a:r>
              <a:rPr lang="en-US" altLang="zh-CN" dirty="0"/>
              <a:t>S#    B</a:t>
            </a:r>
            <a:r>
              <a:rPr lang="zh-CN" altLang="zh-CN" dirty="0"/>
              <a:t>、在取值中去掉重复的</a:t>
            </a:r>
            <a:r>
              <a:rPr lang="en-US" altLang="zh-CN" dirty="0"/>
              <a:t>S#</a:t>
            </a:r>
            <a:endParaRPr lang="zh-CN" altLang="zh-CN" dirty="0"/>
          </a:p>
          <a:p>
            <a:r>
              <a:rPr lang="en-US" altLang="zh-CN" dirty="0"/>
              <a:t>C</a:t>
            </a:r>
            <a:r>
              <a:rPr lang="zh-CN" altLang="zh-CN" dirty="0"/>
              <a:t>、在结果中加上重复的</a:t>
            </a:r>
            <a:r>
              <a:rPr lang="en-US" altLang="zh-CN" dirty="0"/>
              <a:t>S#    D</a:t>
            </a:r>
            <a:r>
              <a:rPr lang="zh-CN" altLang="zh-CN" dirty="0"/>
              <a:t>、在结果中去掉重复的</a:t>
            </a:r>
            <a:r>
              <a:rPr lang="en-US" altLang="zh-CN" dirty="0"/>
              <a:t>S#</a:t>
            </a:r>
            <a:endParaRPr lang="zh-CN" altLang="zh-CN" dirty="0"/>
          </a:p>
          <a:p>
            <a:r>
              <a:rPr lang="zh-CN" altLang="zh-CN" dirty="0"/>
              <a:t>正确答案</a:t>
            </a:r>
            <a:r>
              <a:rPr lang="en-US" altLang="zh-CN" dirty="0"/>
              <a:t>:D</a:t>
            </a:r>
            <a:endParaRPr lang="zh-CN" altLang="zh-CN" dirty="0"/>
          </a:p>
          <a:p>
            <a:endParaRPr lang="zh-CN" altLang="en-US" dirty="0"/>
          </a:p>
        </p:txBody>
      </p:sp>
    </p:spTree>
    <p:extLst>
      <p:ext uri="{BB962C8B-B14F-4D97-AF65-F5344CB8AC3E}">
        <p14:creationId xmlns:p14="http://schemas.microsoft.com/office/powerpoint/2010/main" val="365294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04800" y="468923"/>
            <a:ext cx="11887200" cy="5708040"/>
          </a:xfrm>
        </p:spPr>
        <p:txBody>
          <a:bodyPr>
            <a:normAutofit fontScale="77500" lnSpcReduction="20000"/>
          </a:bodyPr>
          <a:lstStyle/>
          <a:p>
            <a:r>
              <a:rPr lang="en-US" altLang="zh-CN" dirty="0"/>
              <a:t>45_2.</a:t>
            </a:r>
            <a:r>
              <a:rPr lang="zh-CN" altLang="zh-CN" dirty="0"/>
              <a:t>选择表中的若干元祖</a:t>
            </a:r>
          </a:p>
          <a:p>
            <a:r>
              <a:rPr lang="zh-CN" altLang="zh-CN" dirty="0"/>
              <a:t>题目类型：单选</a:t>
            </a:r>
          </a:p>
          <a:p>
            <a:r>
              <a:rPr lang="zh-CN" altLang="zh-CN" dirty="0"/>
              <a:t>题目</a:t>
            </a:r>
            <a:r>
              <a:rPr lang="en-US" altLang="zh-CN" dirty="0"/>
              <a:t>:</a:t>
            </a:r>
            <a:r>
              <a:rPr lang="zh-CN" altLang="zh-CN" dirty="0"/>
              <a:t>为了从没有</a:t>
            </a:r>
            <a:r>
              <a:rPr lang="en-US" altLang="zh-CN" dirty="0"/>
              <a:t>e-mail id </a:t>
            </a:r>
            <a:r>
              <a:rPr lang="zh-CN" altLang="zh-CN" dirty="0"/>
              <a:t>的职工表中显示所有的职工材料，可用以下查询中哪一个？</a:t>
            </a:r>
            <a:r>
              <a:rPr lang="en-US" altLang="zh-CN" dirty="0"/>
              <a:t>(    )</a:t>
            </a:r>
            <a:r>
              <a:rPr lang="zh-CN" altLang="zh-CN" dirty="0"/>
              <a:t>。</a:t>
            </a:r>
          </a:p>
          <a:p>
            <a:r>
              <a:rPr lang="zh-CN" altLang="zh-CN" dirty="0"/>
              <a:t>答案：</a:t>
            </a:r>
          </a:p>
          <a:p>
            <a:pPr lvl="0"/>
            <a:r>
              <a:rPr lang="zh-CN" altLang="zh-CN" dirty="0"/>
              <a:t>答案：</a:t>
            </a:r>
            <a:r>
              <a:rPr lang="en-US" altLang="zh-CN" dirty="0"/>
              <a:t>Select * from </a:t>
            </a:r>
            <a:r>
              <a:rPr lang="en-US" altLang="zh-CN" dirty="0" err="1"/>
              <a:t>employeewhere</a:t>
            </a:r>
            <a:r>
              <a:rPr lang="en-US" altLang="zh-CN" dirty="0"/>
              <a:t> email = NULL</a:t>
            </a:r>
            <a:endParaRPr lang="zh-CN" altLang="zh-CN" dirty="0"/>
          </a:p>
          <a:p>
            <a:pPr lvl="0"/>
            <a:r>
              <a:rPr lang="en-US" altLang="zh-CN" dirty="0"/>
              <a:t>Select * from </a:t>
            </a:r>
            <a:r>
              <a:rPr lang="en-US" altLang="zh-CN" dirty="0" err="1"/>
              <a:t>employeewhere</a:t>
            </a:r>
            <a:r>
              <a:rPr lang="en-US" altLang="zh-CN" dirty="0"/>
              <a:t> email is NULL</a:t>
            </a:r>
            <a:endParaRPr lang="zh-CN" altLang="zh-CN" dirty="0"/>
          </a:p>
          <a:p>
            <a:pPr lvl="0"/>
            <a:r>
              <a:rPr lang="en-US" altLang="zh-CN" dirty="0"/>
              <a:t>Select * from </a:t>
            </a:r>
            <a:r>
              <a:rPr lang="en-US" altLang="zh-CN" dirty="0" err="1"/>
              <a:t>employeewhere</a:t>
            </a:r>
            <a:r>
              <a:rPr lang="en-US" altLang="zh-CN" dirty="0"/>
              <a:t> email = 0</a:t>
            </a:r>
            <a:endParaRPr lang="zh-CN" altLang="zh-CN" dirty="0"/>
          </a:p>
          <a:p>
            <a:pPr lvl="0"/>
            <a:r>
              <a:rPr lang="en-US" altLang="zh-CN" dirty="0"/>
              <a:t>Select * from </a:t>
            </a:r>
            <a:r>
              <a:rPr lang="en-US" altLang="zh-CN" dirty="0" err="1"/>
              <a:t>employeewhere</a:t>
            </a:r>
            <a:r>
              <a:rPr lang="en-US" altLang="zh-CN" dirty="0"/>
              <a:t> email is not NULL</a:t>
            </a:r>
            <a:endParaRPr lang="zh-CN" altLang="zh-CN" dirty="0"/>
          </a:p>
          <a:p>
            <a:r>
              <a:rPr lang="zh-CN" altLang="zh-CN" dirty="0"/>
              <a:t>正确答案：</a:t>
            </a:r>
            <a:r>
              <a:rPr lang="en-US" altLang="zh-CN" dirty="0"/>
              <a:t>B</a:t>
            </a:r>
            <a:endParaRPr lang="zh-CN" altLang="zh-CN" dirty="0"/>
          </a:p>
          <a:p>
            <a:r>
              <a:rPr lang="en-US" altLang="zh-CN" dirty="0"/>
              <a:t> </a:t>
            </a:r>
            <a:endParaRPr lang="zh-CN" altLang="zh-CN" dirty="0"/>
          </a:p>
          <a:p>
            <a:r>
              <a:rPr lang="en-US" altLang="zh-CN" dirty="0"/>
              <a:t>46. order by</a:t>
            </a:r>
            <a:r>
              <a:rPr lang="zh-CN" altLang="zh-CN" dirty="0"/>
              <a:t>子句</a:t>
            </a:r>
          </a:p>
          <a:p>
            <a:r>
              <a:rPr lang="zh-CN" altLang="zh-CN" dirty="0"/>
              <a:t>题目类型：单选</a:t>
            </a:r>
          </a:p>
          <a:p>
            <a:r>
              <a:rPr lang="zh-CN" altLang="zh-CN" dirty="0"/>
              <a:t>题目：在</a:t>
            </a:r>
            <a:r>
              <a:rPr lang="en-US" altLang="zh-CN" dirty="0"/>
              <a:t>SQL</a:t>
            </a:r>
            <a:r>
              <a:rPr lang="zh-CN" altLang="zh-CN" dirty="0"/>
              <a:t>语句中，对输出结果进行排序的是（</a:t>
            </a:r>
            <a:r>
              <a:rPr lang="en-US" altLang="zh-CN" dirty="0"/>
              <a:t>         </a:t>
            </a:r>
            <a:r>
              <a:rPr lang="zh-CN" altLang="zh-CN" dirty="0"/>
              <a:t>）</a:t>
            </a:r>
          </a:p>
          <a:p>
            <a:r>
              <a:rPr lang="zh-CN" altLang="zh-CN" dirty="0"/>
              <a:t>答案</a:t>
            </a:r>
            <a:r>
              <a:rPr lang="en-US" altLang="zh-CN" dirty="0"/>
              <a:t>:A</a:t>
            </a:r>
            <a:r>
              <a:rPr lang="zh-CN" altLang="zh-CN" dirty="0"/>
              <a:t>、</a:t>
            </a:r>
            <a:r>
              <a:rPr lang="en-US" altLang="zh-CN" dirty="0"/>
              <a:t>order  by    B</a:t>
            </a:r>
            <a:r>
              <a:rPr lang="zh-CN" altLang="zh-CN" dirty="0"/>
              <a:t>、</a:t>
            </a:r>
            <a:r>
              <a:rPr lang="en-US" altLang="zh-CN" dirty="0"/>
              <a:t>where      C</a:t>
            </a:r>
            <a:r>
              <a:rPr lang="zh-CN" altLang="zh-CN" dirty="0"/>
              <a:t>、</a:t>
            </a:r>
            <a:r>
              <a:rPr lang="en-US" altLang="zh-CN" dirty="0"/>
              <a:t>group  by      D</a:t>
            </a:r>
            <a:r>
              <a:rPr lang="zh-CN" altLang="zh-CN" dirty="0"/>
              <a:t>、</a:t>
            </a:r>
            <a:r>
              <a:rPr lang="en-US" altLang="zh-CN" dirty="0"/>
              <a:t>having</a:t>
            </a:r>
            <a:endParaRPr lang="zh-CN" altLang="zh-CN" dirty="0"/>
          </a:p>
          <a:p>
            <a:r>
              <a:rPr lang="zh-CN" altLang="zh-CN" dirty="0"/>
              <a:t>正确答案：</a:t>
            </a:r>
            <a:r>
              <a:rPr lang="en-US" altLang="zh-CN" dirty="0"/>
              <a:t>A</a:t>
            </a:r>
            <a:endParaRPr lang="zh-CN" altLang="zh-CN" dirty="0"/>
          </a:p>
          <a:p>
            <a:endParaRPr lang="zh-CN" altLang="en-US" dirty="0"/>
          </a:p>
        </p:txBody>
      </p:sp>
    </p:spTree>
    <p:extLst>
      <p:ext uri="{BB962C8B-B14F-4D97-AF65-F5344CB8AC3E}">
        <p14:creationId xmlns:p14="http://schemas.microsoft.com/office/powerpoint/2010/main" val="8546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1600" y="203200"/>
            <a:ext cx="12270154" cy="5973763"/>
          </a:xfrm>
        </p:spPr>
        <p:txBody>
          <a:bodyPr>
            <a:normAutofit/>
          </a:bodyPr>
          <a:lstStyle/>
          <a:p>
            <a:r>
              <a:rPr lang="en-US" altLang="zh-CN" dirty="0"/>
              <a:t>47. </a:t>
            </a:r>
            <a:r>
              <a:rPr lang="zh-CN" altLang="zh-CN" dirty="0"/>
              <a:t>字符串函数</a:t>
            </a:r>
          </a:p>
          <a:p>
            <a:r>
              <a:rPr lang="zh-CN" altLang="zh-CN" dirty="0"/>
              <a:t>题目类型：单选</a:t>
            </a:r>
          </a:p>
          <a:p>
            <a:r>
              <a:rPr lang="zh-CN" altLang="zh-CN" dirty="0"/>
              <a:t>题目：一名学生执行以下</a:t>
            </a:r>
            <a:r>
              <a:rPr lang="en-US" altLang="zh-CN" dirty="0"/>
              <a:t>SELECT</a:t>
            </a:r>
            <a:r>
              <a:rPr lang="zh-CN" altLang="zh-CN" dirty="0"/>
              <a:t>语句：</a:t>
            </a:r>
            <a:r>
              <a:rPr lang="en-US" altLang="zh-CN" dirty="0"/>
              <a:t>SELECT substring('Microsoft SQL Sever is a great product',2,4)</a:t>
            </a:r>
            <a:r>
              <a:rPr lang="zh-CN" altLang="zh-CN" dirty="0"/>
              <a:t>。此</a:t>
            </a:r>
            <a:r>
              <a:rPr lang="en-US" altLang="zh-CN" dirty="0"/>
              <a:t>substring </a:t>
            </a:r>
            <a:r>
              <a:rPr lang="zh-CN" altLang="zh-CN" dirty="0"/>
              <a:t>函数将返回以下串中哪一个？</a:t>
            </a:r>
            <a:r>
              <a:rPr lang="en-US" altLang="zh-CN" dirty="0"/>
              <a:t>(   )</a:t>
            </a:r>
            <a:r>
              <a:rPr lang="zh-CN" altLang="zh-CN" dirty="0"/>
              <a:t>。</a:t>
            </a:r>
          </a:p>
          <a:p>
            <a:r>
              <a:rPr lang="zh-CN" altLang="zh-CN" dirty="0"/>
              <a:t>答案：</a:t>
            </a:r>
            <a:r>
              <a:rPr lang="en-US" altLang="zh-CN" dirty="0" err="1"/>
              <a:t>A.icro</a:t>
            </a:r>
            <a:r>
              <a:rPr lang="en-US" altLang="zh-CN" dirty="0"/>
              <a:t>   B. </a:t>
            </a:r>
            <a:r>
              <a:rPr lang="en-US" altLang="zh-CN" dirty="0" err="1"/>
              <a:t>icr</a:t>
            </a:r>
            <a:r>
              <a:rPr lang="en-US" altLang="zh-CN" dirty="0"/>
              <a:t>    C. </a:t>
            </a:r>
            <a:r>
              <a:rPr lang="en-US" altLang="zh-CN" dirty="0" err="1"/>
              <a:t>ir</a:t>
            </a:r>
            <a:r>
              <a:rPr lang="en-US" altLang="zh-CN" dirty="0"/>
              <a:t>     D. </a:t>
            </a:r>
            <a:r>
              <a:rPr lang="en-US" altLang="zh-CN" dirty="0" err="1"/>
              <a:t>ro</a:t>
            </a:r>
            <a:endParaRPr lang="zh-CN" altLang="zh-CN" dirty="0"/>
          </a:p>
          <a:p>
            <a:r>
              <a:rPr lang="zh-CN" altLang="zh-CN" dirty="0"/>
              <a:t>正确答案：</a:t>
            </a:r>
            <a:r>
              <a:rPr lang="en-US" altLang="zh-CN" dirty="0"/>
              <a:t>A</a:t>
            </a:r>
            <a:endParaRPr lang="zh-CN" altLang="zh-CN" dirty="0"/>
          </a:p>
          <a:p>
            <a:r>
              <a:rPr lang="en-US" altLang="zh-CN" dirty="0"/>
              <a:t> </a:t>
            </a:r>
            <a:endParaRPr lang="zh-CN" altLang="zh-CN" dirty="0"/>
          </a:p>
          <a:p>
            <a:r>
              <a:rPr lang="en-US" altLang="zh-CN" dirty="0"/>
              <a:t>48. </a:t>
            </a:r>
            <a:r>
              <a:rPr lang="zh-CN" altLang="zh-CN" dirty="0"/>
              <a:t>日期函数</a:t>
            </a:r>
          </a:p>
          <a:p>
            <a:r>
              <a:rPr lang="zh-CN" altLang="zh-CN" dirty="0"/>
              <a:t>题目类型：单选</a:t>
            </a:r>
          </a:p>
          <a:p>
            <a:r>
              <a:rPr lang="zh-CN" altLang="zh-CN" dirty="0"/>
              <a:t>题目：函数</a:t>
            </a:r>
            <a:r>
              <a:rPr lang="en-US" altLang="zh-CN" dirty="0"/>
              <a:t>YEAR</a:t>
            </a:r>
            <a:r>
              <a:rPr lang="zh-CN" altLang="zh-CN" dirty="0"/>
              <a:t>（‘</a:t>
            </a:r>
            <a:r>
              <a:rPr lang="en-US" altLang="zh-CN" dirty="0"/>
              <a:t>2008-07-21</a:t>
            </a:r>
            <a:r>
              <a:rPr lang="zh-CN" altLang="zh-CN" dirty="0"/>
              <a:t>’）的结果是（</a:t>
            </a:r>
            <a:r>
              <a:rPr lang="en-US" altLang="zh-CN" dirty="0"/>
              <a:t>   </a:t>
            </a:r>
            <a:r>
              <a:rPr lang="zh-CN" altLang="zh-CN" dirty="0"/>
              <a:t>）。</a:t>
            </a:r>
          </a:p>
          <a:p>
            <a:r>
              <a:rPr lang="zh-CN" altLang="zh-CN" dirty="0"/>
              <a:t>答案：</a:t>
            </a:r>
            <a:r>
              <a:rPr lang="en-US" altLang="zh-CN" dirty="0"/>
              <a:t>A. 2008    B. 7         C.21      D. 2008-07-21</a:t>
            </a:r>
            <a:endParaRPr lang="zh-CN" altLang="zh-CN" dirty="0"/>
          </a:p>
          <a:p>
            <a:r>
              <a:rPr lang="zh-CN" altLang="zh-CN" dirty="0"/>
              <a:t>正确答案：</a:t>
            </a:r>
            <a:r>
              <a:rPr lang="en-US" altLang="zh-CN" dirty="0"/>
              <a:t>A</a:t>
            </a:r>
            <a:endParaRPr lang="zh-CN" altLang="zh-CN" dirty="0"/>
          </a:p>
          <a:p>
            <a:endParaRPr lang="zh-CN" altLang="en-US" dirty="0"/>
          </a:p>
        </p:txBody>
      </p:sp>
    </p:spTree>
    <p:extLst>
      <p:ext uri="{BB962C8B-B14F-4D97-AF65-F5344CB8AC3E}">
        <p14:creationId xmlns:p14="http://schemas.microsoft.com/office/powerpoint/2010/main" val="150825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42277" y="365125"/>
            <a:ext cx="11111523" cy="5811838"/>
          </a:xfrm>
        </p:spPr>
        <p:txBody>
          <a:bodyPr>
            <a:normAutofit/>
          </a:bodyPr>
          <a:lstStyle/>
          <a:p>
            <a:r>
              <a:rPr lang="en-US" altLang="zh-CN" dirty="0"/>
              <a:t>49. </a:t>
            </a:r>
            <a:r>
              <a:rPr lang="zh-CN" altLang="zh-CN" dirty="0"/>
              <a:t>数学函数</a:t>
            </a:r>
          </a:p>
          <a:p>
            <a:r>
              <a:rPr lang="zh-CN" altLang="zh-CN" dirty="0"/>
              <a:t>题目类型：单选</a:t>
            </a:r>
          </a:p>
          <a:p>
            <a:r>
              <a:rPr lang="zh-CN" altLang="zh-CN" dirty="0"/>
              <a:t>题目：</a:t>
            </a:r>
            <a:r>
              <a:rPr lang="en-US" altLang="zh-CN" dirty="0"/>
              <a:t>Select Round(1234.567,1)</a:t>
            </a:r>
            <a:r>
              <a:rPr lang="zh-CN" altLang="zh-CN" dirty="0"/>
              <a:t>的结果为</a:t>
            </a:r>
            <a:r>
              <a:rPr lang="en-US" altLang="zh-CN" dirty="0"/>
              <a:t>(  )</a:t>
            </a:r>
            <a:r>
              <a:rPr lang="zh-CN" altLang="zh-CN" dirty="0"/>
              <a:t>。</a:t>
            </a:r>
          </a:p>
          <a:p>
            <a:r>
              <a:rPr lang="zh-CN" altLang="zh-CN" dirty="0"/>
              <a:t>答案：</a:t>
            </a:r>
            <a:r>
              <a:rPr lang="en-US" altLang="zh-CN" dirty="0"/>
              <a:t>A. 1234.5   B.1234.6   C.1234      D.1234.56</a:t>
            </a:r>
            <a:endParaRPr lang="zh-CN" altLang="zh-CN" dirty="0"/>
          </a:p>
          <a:p>
            <a:r>
              <a:rPr lang="zh-CN" altLang="zh-CN" dirty="0"/>
              <a:t>正确答案：</a:t>
            </a:r>
            <a:r>
              <a:rPr lang="en-US" altLang="zh-CN" dirty="0"/>
              <a:t>B</a:t>
            </a:r>
            <a:endParaRPr lang="zh-CN" altLang="zh-CN" dirty="0"/>
          </a:p>
          <a:p>
            <a:r>
              <a:rPr lang="en-US" altLang="zh-CN" dirty="0"/>
              <a:t> </a:t>
            </a:r>
            <a:endParaRPr lang="zh-CN" altLang="zh-CN" dirty="0"/>
          </a:p>
          <a:p>
            <a:r>
              <a:rPr lang="en-US" altLang="zh-CN" dirty="0"/>
              <a:t>50.</a:t>
            </a:r>
            <a:r>
              <a:rPr lang="zh-CN" altLang="zh-CN" dirty="0"/>
              <a:t>系统函数</a:t>
            </a:r>
          </a:p>
          <a:p>
            <a:r>
              <a:rPr lang="zh-CN" altLang="zh-CN" dirty="0"/>
              <a:t>题目：（</a:t>
            </a:r>
            <a:r>
              <a:rPr lang="en-US" altLang="zh-CN" dirty="0"/>
              <a:t>   </a:t>
            </a:r>
            <a:r>
              <a:rPr lang="zh-CN" altLang="zh-CN" dirty="0"/>
              <a:t>）函数可以返回工作站标识号。 </a:t>
            </a:r>
          </a:p>
          <a:p>
            <a:r>
              <a:rPr lang="zh-CN" altLang="zh-CN" dirty="0"/>
              <a:t>答案：</a:t>
            </a:r>
            <a:r>
              <a:rPr lang="en-US" altLang="zh-CN" dirty="0"/>
              <a:t>A.USER_ID   B.USER_NAME    C.HOST_NAME    D. HOST_ID</a:t>
            </a:r>
            <a:endParaRPr lang="zh-CN" altLang="zh-CN" dirty="0"/>
          </a:p>
          <a:p>
            <a:r>
              <a:rPr lang="zh-CN" altLang="zh-CN" dirty="0"/>
              <a:t>正确答案：</a:t>
            </a:r>
            <a:r>
              <a:rPr lang="en-US" altLang="zh-CN" dirty="0"/>
              <a:t>D</a:t>
            </a:r>
            <a:endParaRPr lang="zh-CN" altLang="en-US" dirty="0"/>
          </a:p>
        </p:txBody>
      </p:sp>
    </p:spTree>
    <p:extLst>
      <p:ext uri="{BB962C8B-B14F-4D97-AF65-F5344CB8AC3E}">
        <p14:creationId xmlns:p14="http://schemas.microsoft.com/office/powerpoint/2010/main" val="311246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79753" y="125046"/>
            <a:ext cx="11949723" cy="6051917"/>
          </a:xfrm>
        </p:spPr>
        <p:txBody>
          <a:bodyPr>
            <a:normAutofit fontScale="85000" lnSpcReduction="20000"/>
          </a:bodyPr>
          <a:lstStyle/>
          <a:p>
            <a:r>
              <a:rPr lang="en-US" altLang="zh-CN" dirty="0"/>
              <a:t>51.</a:t>
            </a:r>
            <a:r>
              <a:rPr lang="zh-CN" altLang="zh-CN" dirty="0"/>
              <a:t>聚集函数</a:t>
            </a:r>
          </a:p>
          <a:p>
            <a:r>
              <a:rPr lang="zh-CN" altLang="zh-CN" dirty="0"/>
              <a:t>题目类型：单选</a:t>
            </a:r>
          </a:p>
          <a:p>
            <a:r>
              <a:rPr lang="zh-CN" altLang="zh-CN" dirty="0"/>
              <a:t>题目：在成绩数据表中，要计算某课程的平均成绩，可采用（</a:t>
            </a:r>
            <a:r>
              <a:rPr lang="en-US" altLang="zh-CN" dirty="0"/>
              <a:t>    </a:t>
            </a:r>
            <a:r>
              <a:rPr lang="zh-CN" altLang="zh-CN" dirty="0"/>
              <a:t>）。</a:t>
            </a:r>
          </a:p>
          <a:p>
            <a:r>
              <a:rPr lang="zh-CN" altLang="zh-CN" dirty="0"/>
              <a:t>答案： </a:t>
            </a:r>
            <a:r>
              <a:rPr lang="en-US" altLang="zh-CN" dirty="0"/>
              <a:t>A</a:t>
            </a:r>
            <a:r>
              <a:rPr lang="zh-CN" altLang="zh-CN" dirty="0"/>
              <a:t>．</a:t>
            </a:r>
            <a:r>
              <a:rPr lang="en-US" altLang="zh-CN" dirty="0"/>
              <a:t>Max</a:t>
            </a:r>
            <a:r>
              <a:rPr lang="zh-CN" altLang="zh-CN" dirty="0"/>
              <a:t>函数</a:t>
            </a:r>
            <a:r>
              <a:rPr lang="en-US" altLang="zh-CN" dirty="0"/>
              <a:t>B</a:t>
            </a:r>
            <a:r>
              <a:rPr lang="zh-CN" altLang="zh-CN" dirty="0"/>
              <a:t>．</a:t>
            </a:r>
            <a:r>
              <a:rPr lang="en-US" altLang="zh-CN" dirty="0"/>
              <a:t>Min</a:t>
            </a:r>
            <a:r>
              <a:rPr lang="zh-CN" altLang="zh-CN" dirty="0"/>
              <a:t>函数</a:t>
            </a:r>
            <a:r>
              <a:rPr lang="en-US" altLang="zh-CN" dirty="0"/>
              <a:t>C</a:t>
            </a:r>
            <a:r>
              <a:rPr lang="zh-CN" altLang="zh-CN" dirty="0"/>
              <a:t>．</a:t>
            </a:r>
            <a:r>
              <a:rPr lang="en-US" altLang="zh-CN" dirty="0"/>
              <a:t>Count</a:t>
            </a:r>
            <a:r>
              <a:rPr lang="zh-CN" altLang="zh-CN" dirty="0"/>
              <a:t>函数</a:t>
            </a:r>
            <a:r>
              <a:rPr lang="en-US" altLang="zh-CN" dirty="0"/>
              <a:t>D</a:t>
            </a:r>
            <a:r>
              <a:rPr lang="zh-CN" altLang="zh-CN" dirty="0"/>
              <a:t>．</a:t>
            </a:r>
            <a:r>
              <a:rPr lang="en-US" altLang="zh-CN" dirty="0" err="1"/>
              <a:t>Avg</a:t>
            </a:r>
            <a:r>
              <a:rPr lang="zh-CN" altLang="zh-CN" dirty="0"/>
              <a:t>函数</a:t>
            </a:r>
          </a:p>
          <a:p>
            <a:r>
              <a:rPr lang="zh-CN" altLang="zh-CN" dirty="0"/>
              <a:t>正确答案：</a:t>
            </a:r>
            <a:r>
              <a:rPr lang="en-US" altLang="zh-CN" dirty="0"/>
              <a:t>D</a:t>
            </a:r>
            <a:endParaRPr lang="zh-CN" altLang="zh-CN" dirty="0"/>
          </a:p>
          <a:p>
            <a:r>
              <a:rPr lang="en-US" altLang="zh-CN" dirty="0"/>
              <a:t> </a:t>
            </a:r>
            <a:endParaRPr lang="zh-CN" altLang="zh-CN" dirty="0"/>
          </a:p>
          <a:p>
            <a:r>
              <a:rPr lang="en-US" altLang="zh-CN" dirty="0"/>
              <a:t>52. group by</a:t>
            </a:r>
            <a:r>
              <a:rPr lang="zh-CN" altLang="zh-CN" dirty="0"/>
              <a:t>子句</a:t>
            </a:r>
          </a:p>
          <a:p>
            <a:r>
              <a:rPr lang="zh-CN" altLang="zh-CN" dirty="0"/>
              <a:t>题目类型：单选</a:t>
            </a:r>
          </a:p>
          <a:p>
            <a:r>
              <a:rPr lang="zh-CN" altLang="zh-CN" dirty="0"/>
              <a:t>题目</a:t>
            </a:r>
            <a:r>
              <a:rPr lang="en-US" altLang="zh-CN" dirty="0"/>
              <a:t>:select </a:t>
            </a:r>
            <a:r>
              <a:rPr lang="en-US" altLang="zh-CN" dirty="0" err="1"/>
              <a:t>stor_id</a:t>
            </a:r>
            <a:r>
              <a:rPr lang="en-US" altLang="zh-CN" dirty="0"/>
              <a:t>, count(</a:t>
            </a:r>
            <a:r>
              <a:rPr lang="en-US" altLang="zh-CN" dirty="0" err="1"/>
              <a:t>stor_id</a:t>
            </a:r>
            <a:r>
              <a:rPr lang="en-US" altLang="zh-CN" dirty="0"/>
              <a:t>) from sales group by </a:t>
            </a:r>
            <a:r>
              <a:rPr lang="en-US" altLang="zh-CN" dirty="0" err="1"/>
              <a:t>stor_id</a:t>
            </a:r>
            <a:r>
              <a:rPr lang="en-US" altLang="zh-CN" dirty="0"/>
              <a:t> having </a:t>
            </a:r>
            <a:r>
              <a:rPr lang="en-US" altLang="zh-CN" dirty="0" err="1"/>
              <a:t>avg</a:t>
            </a:r>
            <a:r>
              <a:rPr lang="en-US" altLang="zh-CN" dirty="0"/>
              <a:t>(</a:t>
            </a:r>
            <a:r>
              <a:rPr lang="en-US" altLang="zh-CN" dirty="0" err="1"/>
              <a:t>qty</a:t>
            </a:r>
            <a:r>
              <a:rPr lang="en-US" altLang="zh-CN" dirty="0"/>
              <a:t>)&gt;=20 and count</a:t>
            </a:r>
            <a:r>
              <a:rPr lang="zh-CN" altLang="zh-CN" dirty="0"/>
              <a:t>（</a:t>
            </a:r>
            <a:r>
              <a:rPr lang="en-US" altLang="zh-CN" dirty="0" err="1"/>
              <a:t>stor_id</a:t>
            </a:r>
            <a:r>
              <a:rPr lang="en-US" altLang="zh-CN" dirty="0"/>
              <a:t>)&gt;3</a:t>
            </a:r>
            <a:r>
              <a:rPr lang="zh-CN" altLang="zh-CN" dirty="0"/>
              <a:t>，这一查询的含义是（</a:t>
            </a:r>
            <a:r>
              <a:rPr lang="en-US" altLang="zh-CN" dirty="0"/>
              <a:t>  </a:t>
            </a:r>
            <a:r>
              <a:rPr lang="zh-CN" altLang="zh-CN" dirty="0"/>
              <a:t>）。</a:t>
            </a:r>
          </a:p>
          <a:p>
            <a:r>
              <a:rPr lang="zh-CN" altLang="zh-CN" dirty="0"/>
              <a:t>答案：</a:t>
            </a:r>
            <a:r>
              <a:rPr lang="en-US" altLang="zh-CN" dirty="0"/>
              <a:t>A.</a:t>
            </a:r>
            <a:r>
              <a:rPr lang="zh-CN" altLang="zh-CN" dirty="0"/>
              <a:t>查询将显示那些商店的材料，它们的订单在</a:t>
            </a:r>
            <a:r>
              <a:rPr lang="en-US" altLang="zh-CN" dirty="0"/>
              <a:t>3</a:t>
            </a:r>
            <a:r>
              <a:rPr lang="zh-CN" altLang="zh-CN" dirty="0"/>
              <a:t>次以上，订单的平均数量大于等于</a:t>
            </a:r>
            <a:r>
              <a:rPr lang="en-US" altLang="zh-CN" dirty="0"/>
              <a:t>20</a:t>
            </a:r>
            <a:r>
              <a:rPr lang="zh-CN" altLang="zh-CN" dirty="0"/>
              <a:t>。</a:t>
            </a:r>
          </a:p>
          <a:p>
            <a:r>
              <a:rPr lang="en-US" altLang="zh-CN" dirty="0"/>
              <a:t>B.	</a:t>
            </a:r>
            <a:r>
              <a:rPr lang="zh-CN" altLang="zh-CN" dirty="0"/>
              <a:t>查询将显示那些商店的材料，它们订单的平均数量大于等于</a:t>
            </a:r>
            <a:r>
              <a:rPr lang="en-US" altLang="zh-CN" dirty="0"/>
              <a:t>20</a:t>
            </a:r>
            <a:r>
              <a:rPr lang="zh-CN" altLang="zh-CN" dirty="0"/>
              <a:t>。</a:t>
            </a:r>
          </a:p>
          <a:p>
            <a:r>
              <a:rPr lang="en-US" altLang="zh-CN" dirty="0"/>
              <a:t>C.	</a:t>
            </a:r>
            <a:r>
              <a:rPr lang="zh-CN" altLang="zh-CN" dirty="0"/>
              <a:t>查询将显示那些商店的材料，它们的订单在</a:t>
            </a:r>
            <a:r>
              <a:rPr lang="en-US" altLang="zh-CN" dirty="0"/>
              <a:t>3</a:t>
            </a:r>
            <a:r>
              <a:rPr lang="zh-CN" altLang="zh-CN" dirty="0"/>
              <a:t>次以上。</a:t>
            </a:r>
          </a:p>
          <a:p>
            <a:r>
              <a:rPr lang="en-US" altLang="zh-CN" dirty="0"/>
              <a:t>D.	</a:t>
            </a:r>
            <a:r>
              <a:rPr lang="zh-CN" altLang="zh-CN" dirty="0"/>
              <a:t>查询将显示那些商店的材料，它们的订单在</a:t>
            </a:r>
            <a:r>
              <a:rPr lang="en-US" altLang="zh-CN" dirty="0"/>
              <a:t>3</a:t>
            </a:r>
            <a:r>
              <a:rPr lang="zh-CN" altLang="zh-CN" dirty="0"/>
              <a:t>次以上</a:t>
            </a:r>
            <a:r>
              <a:rPr lang="en-US" altLang="zh-CN" dirty="0"/>
              <a:t>,</a:t>
            </a:r>
            <a:r>
              <a:rPr lang="zh-CN" altLang="zh-CN" dirty="0"/>
              <a:t>订单的数量大于等于</a:t>
            </a:r>
            <a:r>
              <a:rPr lang="en-US" altLang="zh-CN" dirty="0"/>
              <a:t>20</a:t>
            </a:r>
            <a:r>
              <a:rPr lang="zh-CN" altLang="zh-CN" dirty="0"/>
              <a:t>。</a:t>
            </a:r>
          </a:p>
          <a:p>
            <a:r>
              <a:rPr lang="zh-CN" altLang="zh-CN" dirty="0"/>
              <a:t>正确答案：</a:t>
            </a:r>
            <a:r>
              <a:rPr lang="en-US" altLang="zh-CN" dirty="0"/>
              <a:t>A</a:t>
            </a:r>
            <a:endParaRPr lang="zh-CN" altLang="zh-CN" dirty="0"/>
          </a:p>
          <a:p>
            <a:endParaRPr lang="zh-CN" altLang="en-US" dirty="0"/>
          </a:p>
        </p:txBody>
      </p:sp>
    </p:spTree>
    <p:extLst>
      <p:ext uri="{BB962C8B-B14F-4D97-AF65-F5344CB8AC3E}">
        <p14:creationId xmlns:p14="http://schemas.microsoft.com/office/powerpoint/2010/main" val="26392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42277" y="70338"/>
            <a:ext cx="11949723" cy="6106625"/>
          </a:xfrm>
        </p:spPr>
        <p:txBody>
          <a:bodyPr>
            <a:normAutofit fontScale="62500" lnSpcReduction="20000"/>
          </a:bodyPr>
          <a:lstStyle/>
          <a:p>
            <a:r>
              <a:rPr lang="en-US" altLang="zh-CN" dirty="0"/>
              <a:t>53. </a:t>
            </a:r>
            <a:r>
              <a:rPr lang="zh-CN" altLang="zh-CN" dirty="0"/>
              <a:t>连接查询</a:t>
            </a:r>
          </a:p>
          <a:p>
            <a:r>
              <a:rPr lang="zh-CN" altLang="zh-CN" dirty="0"/>
              <a:t>题目类型：单选</a:t>
            </a:r>
          </a:p>
          <a:p>
            <a:r>
              <a:rPr lang="zh-CN" altLang="zh-CN" dirty="0"/>
              <a:t>题目：假定学生关系是</a:t>
            </a:r>
            <a:r>
              <a:rPr lang="en-US" altLang="zh-CN" dirty="0"/>
              <a:t>S</a:t>
            </a:r>
            <a:r>
              <a:rPr lang="zh-CN" altLang="zh-CN" dirty="0"/>
              <a:t>（</a:t>
            </a:r>
            <a:r>
              <a:rPr lang="en-US" altLang="zh-CN" dirty="0"/>
              <a:t>S</a:t>
            </a:r>
            <a:r>
              <a:rPr lang="zh-CN" altLang="zh-CN" dirty="0"/>
              <a:t>＃，</a:t>
            </a:r>
            <a:r>
              <a:rPr lang="en-US" altLang="zh-CN" dirty="0"/>
              <a:t>SNAME</a:t>
            </a:r>
            <a:r>
              <a:rPr lang="zh-CN" altLang="zh-CN" dirty="0"/>
              <a:t>，</a:t>
            </a:r>
            <a:r>
              <a:rPr lang="en-US" altLang="zh-CN" dirty="0"/>
              <a:t>SEX</a:t>
            </a:r>
            <a:r>
              <a:rPr lang="zh-CN" altLang="zh-CN" dirty="0"/>
              <a:t>，</a:t>
            </a:r>
            <a:r>
              <a:rPr lang="en-US" altLang="zh-CN" dirty="0"/>
              <a:t>AGE</a:t>
            </a:r>
            <a:r>
              <a:rPr lang="zh-CN" altLang="zh-CN" dirty="0"/>
              <a:t>），课程关系是</a:t>
            </a:r>
            <a:r>
              <a:rPr lang="en-US" altLang="zh-CN" dirty="0"/>
              <a:t>C</a:t>
            </a:r>
            <a:r>
              <a:rPr lang="zh-CN" altLang="zh-CN" dirty="0"/>
              <a:t>（</a:t>
            </a:r>
            <a:r>
              <a:rPr lang="en-US" altLang="zh-CN" dirty="0"/>
              <a:t>C</a:t>
            </a:r>
            <a:r>
              <a:rPr lang="zh-CN" altLang="zh-CN" dirty="0"/>
              <a:t>＃，</a:t>
            </a:r>
            <a:r>
              <a:rPr lang="en-US" altLang="zh-CN" dirty="0"/>
              <a:t>CNAME</a:t>
            </a:r>
            <a:r>
              <a:rPr lang="zh-CN" altLang="zh-CN" dirty="0"/>
              <a:t>，</a:t>
            </a:r>
            <a:r>
              <a:rPr lang="en-US" altLang="zh-CN" dirty="0"/>
              <a:t>TEACHER</a:t>
            </a:r>
            <a:r>
              <a:rPr lang="zh-CN" altLang="zh-CN" dirty="0"/>
              <a:t>），学生选课关系是</a:t>
            </a:r>
            <a:r>
              <a:rPr lang="en-US" altLang="zh-CN" dirty="0"/>
              <a:t>SC</a:t>
            </a:r>
            <a:r>
              <a:rPr lang="zh-CN" altLang="zh-CN" dirty="0"/>
              <a:t>（</a:t>
            </a:r>
            <a:r>
              <a:rPr lang="en-US" altLang="zh-CN" dirty="0"/>
              <a:t>S</a:t>
            </a:r>
            <a:r>
              <a:rPr lang="zh-CN" altLang="zh-CN" dirty="0"/>
              <a:t>＃，</a:t>
            </a:r>
            <a:r>
              <a:rPr lang="en-US" altLang="zh-CN" dirty="0"/>
              <a:t>C</a:t>
            </a:r>
            <a:r>
              <a:rPr lang="zh-CN" altLang="zh-CN" dirty="0"/>
              <a:t>＃，</a:t>
            </a:r>
            <a:r>
              <a:rPr lang="en-US" altLang="zh-CN" dirty="0"/>
              <a:t>GRADE</a:t>
            </a:r>
            <a:r>
              <a:rPr lang="zh-CN" altLang="zh-CN" dirty="0"/>
              <a:t>）。要查找选修“</a:t>
            </a:r>
            <a:r>
              <a:rPr lang="en-US" altLang="zh-CN" dirty="0"/>
              <a:t>COMPUTER</a:t>
            </a:r>
            <a:r>
              <a:rPr lang="zh-CN" altLang="zh-CN" dirty="0"/>
              <a:t>”课程的“女”学生姓名，将涉及到关系（</a:t>
            </a:r>
            <a:r>
              <a:rPr lang="en-US" altLang="zh-CN" dirty="0"/>
              <a:t>   </a:t>
            </a:r>
            <a:r>
              <a:rPr lang="zh-CN" altLang="zh-CN" dirty="0"/>
              <a:t>）。</a:t>
            </a:r>
          </a:p>
          <a:p>
            <a:r>
              <a:rPr lang="zh-CN" altLang="zh-CN" dirty="0"/>
              <a:t>答案：</a:t>
            </a:r>
            <a:r>
              <a:rPr lang="en-US" altLang="zh-CN" dirty="0"/>
              <a:t>A</a:t>
            </a:r>
            <a:r>
              <a:rPr lang="zh-CN" altLang="zh-CN" dirty="0"/>
              <a:t>．</a:t>
            </a:r>
            <a:r>
              <a:rPr lang="en-US" altLang="zh-CN" dirty="0"/>
              <a:t>S       B</a:t>
            </a:r>
            <a:r>
              <a:rPr lang="zh-CN" altLang="zh-CN" dirty="0"/>
              <a:t>．</a:t>
            </a:r>
            <a:r>
              <a:rPr lang="en-US" altLang="zh-CN" dirty="0"/>
              <a:t>SC</a:t>
            </a:r>
            <a:r>
              <a:rPr lang="zh-CN" altLang="zh-CN" dirty="0"/>
              <a:t>，</a:t>
            </a:r>
            <a:r>
              <a:rPr lang="en-US" altLang="zh-CN" dirty="0"/>
              <a:t>C       </a:t>
            </a:r>
            <a:r>
              <a:rPr lang="en-US" altLang="zh-CN" dirty="0" err="1"/>
              <a:t>C</a:t>
            </a:r>
            <a:r>
              <a:rPr lang="zh-CN" altLang="zh-CN" dirty="0"/>
              <a:t>．</a:t>
            </a:r>
            <a:r>
              <a:rPr lang="en-US" altLang="zh-CN" dirty="0"/>
              <a:t>S</a:t>
            </a:r>
            <a:r>
              <a:rPr lang="zh-CN" altLang="zh-CN" dirty="0"/>
              <a:t>，</a:t>
            </a:r>
            <a:r>
              <a:rPr lang="en-US" altLang="zh-CN" dirty="0"/>
              <a:t>SC       D</a:t>
            </a:r>
            <a:r>
              <a:rPr lang="zh-CN" altLang="zh-CN" dirty="0"/>
              <a:t>．</a:t>
            </a:r>
            <a:r>
              <a:rPr lang="en-US" altLang="zh-CN" dirty="0"/>
              <a:t>S</a:t>
            </a:r>
            <a:r>
              <a:rPr lang="zh-CN" altLang="zh-CN" dirty="0"/>
              <a:t>，</a:t>
            </a:r>
            <a:r>
              <a:rPr lang="en-US" altLang="zh-CN" dirty="0"/>
              <a:t>C</a:t>
            </a:r>
            <a:r>
              <a:rPr lang="zh-CN" altLang="zh-CN" dirty="0"/>
              <a:t>，</a:t>
            </a:r>
            <a:r>
              <a:rPr lang="en-US" altLang="zh-CN" dirty="0"/>
              <a:t>SC</a:t>
            </a:r>
            <a:endParaRPr lang="zh-CN" altLang="zh-CN" dirty="0"/>
          </a:p>
          <a:p>
            <a:r>
              <a:rPr lang="zh-CN" altLang="zh-CN" dirty="0"/>
              <a:t>正确答案：</a:t>
            </a:r>
            <a:r>
              <a:rPr lang="en-US" altLang="zh-CN" dirty="0"/>
              <a:t>D</a:t>
            </a:r>
            <a:endParaRPr lang="zh-CN" altLang="zh-CN" dirty="0"/>
          </a:p>
          <a:p>
            <a:r>
              <a:rPr lang="en-US" altLang="zh-CN" dirty="0"/>
              <a:t> </a:t>
            </a:r>
            <a:endParaRPr lang="zh-CN" altLang="zh-CN" dirty="0"/>
          </a:p>
          <a:p>
            <a:r>
              <a:rPr lang="en-US" altLang="zh-CN" dirty="0"/>
              <a:t>54. </a:t>
            </a:r>
            <a:r>
              <a:rPr lang="zh-CN" altLang="zh-CN" dirty="0"/>
              <a:t>外连接</a:t>
            </a:r>
          </a:p>
          <a:p>
            <a:r>
              <a:rPr lang="zh-CN" altLang="zh-CN" dirty="0"/>
              <a:t>题目类型：单选</a:t>
            </a:r>
          </a:p>
          <a:p>
            <a:r>
              <a:rPr lang="zh-CN" altLang="zh-CN" dirty="0"/>
              <a:t>题目：以下查询中哪一个将显示</a:t>
            </a:r>
            <a:r>
              <a:rPr lang="en-US" altLang="zh-CN" dirty="0"/>
              <a:t>publishers </a:t>
            </a:r>
            <a:r>
              <a:rPr lang="zh-CN" altLang="zh-CN" dirty="0"/>
              <a:t>表的所有的行？</a:t>
            </a:r>
            <a:r>
              <a:rPr lang="en-US" altLang="zh-CN" dirty="0"/>
              <a:t> (   )</a:t>
            </a:r>
            <a:endParaRPr lang="zh-CN" altLang="zh-CN" dirty="0"/>
          </a:p>
          <a:p>
            <a:r>
              <a:rPr lang="zh-CN" altLang="zh-CN" dirty="0"/>
              <a:t>答案：</a:t>
            </a:r>
            <a:r>
              <a:rPr lang="en-US" altLang="zh-CN" dirty="0"/>
              <a:t>A. Select </a:t>
            </a:r>
            <a:r>
              <a:rPr lang="en-US" altLang="zh-CN" dirty="0" err="1"/>
              <a:t>pub_name</a:t>
            </a:r>
            <a:r>
              <a:rPr lang="en-US" altLang="zh-CN" dirty="0"/>
              <a:t>, substring(au_fname,1,1)+ “. ”+</a:t>
            </a:r>
            <a:r>
              <a:rPr lang="en-US" altLang="zh-CN" dirty="0" err="1"/>
              <a:t>au_lname</a:t>
            </a:r>
            <a:endParaRPr lang="zh-CN" altLang="zh-CN" dirty="0"/>
          </a:p>
          <a:p>
            <a:r>
              <a:rPr lang="en-US" altLang="zh-CN" dirty="0"/>
              <a:t>from publishers p left outer join authors </a:t>
            </a:r>
            <a:r>
              <a:rPr lang="en-US" altLang="zh-CN" dirty="0" err="1"/>
              <a:t>aon</a:t>
            </a:r>
            <a:r>
              <a:rPr lang="en-US" altLang="zh-CN" dirty="0"/>
              <a:t> </a:t>
            </a:r>
            <a:r>
              <a:rPr lang="en-US" altLang="zh-CN" dirty="0" err="1"/>
              <a:t>p.city</a:t>
            </a:r>
            <a:r>
              <a:rPr lang="en-US" altLang="zh-CN" dirty="0"/>
              <a:t>=</a:t>
            </a:r>
            <a:r>
              <a:rPr lang="en-US" altLang="zh-CN" dirty="0" err="1"/>
              <a:t>a.city</a:t>
            </a:r>
            <a:endParaRPr lang="zh-CN" altLang="zh-CN" dirty="0"/>
          </a:p>
          <a:p>
            <a:r>
              <a:rPr lang="en-US" altLang="zh-CN" dirty="0"/>
              <a:t>B. Select </a:t>
            </a:r>
            <a:r>
              <a:rPr lang="en-US" altLang="zh-CN" dirty="0" err="1"/>
              <a:t>pub_name</a:t>
            </a:r>
            <a:r>
              <a:rPr lang="en-US" altLang="zh-CN" dirty="0"/>
              <a:t>, substring(au_fname,1,1)+ “. ”+</a:t>
            </a:r>
            <a:r>
              <a:rPr lang="en-US" altLang="zh-CN" dirty="0" err="1"/>
              <a:t>au_lname</a:t>
            </a:r>
            <a:endParaRPr lang="zh-CN" altLang="zh-CN" dirty="0"/>
          </a:p>
          <a:p>
            <a:r>
              <a:rPr lang="en-US" altLang="zh-CN" dirty="0"/>
              <a:t>from publishers p right outer join authors </a:t>
            </a:r>
            <a:r>
              <a:rPr lang="en-US" altLang="zh-CN" dirty="0" err="1"/>
              <a:t>aon</a:t>
            </a:r>
            <a:r>
              <a:rPr lang="en-US" altLang="zh-CN" dirty="0"/>
              <a:t> </a:t>
            </a:r>
            <a:r>
              <a:rPr lang="en-US" altLang="zh-CN" dirty="0" err="1"/>
              <a:t>p.city</a:t>
            </a:r>
            <a:r>
              <a:rPr lang="en-US" altLang="zh-CN" dirty="0"/>
              <a:t>=</a:t>
            </a:r>
            <a:r>
              <a:rPr lang="en-US" altLang="zh-CN" dirty="0" err="1"/>
              <a:t>a.city</a:t>
            </a:r>
            <a:endParaRPr lang="zh-CN" altLang="zh-CN" dirty="0"/>
          </a:p>
          <a:p>
            <a:r>
              <a:rPr lang="en-US" altLang="zh-CN" dirty="0"/>
              <a:t>C. Select </a:t>
            </a:r>
            <a:r>
              <a:rPr lang="en-US" altLang="zh-CN" dirty="0" err="1"/>
              <a:t>pub_name</a:t>
            </a:r>
            <a:r>
              <a:rPr lang="en-US" altLang="zh-CN" dirty="0"/>
              <a:t>, substring(au_fname,1,1)+ “. ”+</a:t>
            </a:r>
            <a:r>
              <a:rPr lang="en-US" altLang="zh-CN" dirty="0" err="1"/>
              <a:t>au_lname</a:t>
            </a:r>
            <a:endParaRPr lang="zh-CN" altLang="zh-CN" dirty="0"/>
          </a:p>
          <a:p>
            <a:r>
              <a:rPr lang="en-US" altLang="zh-CN" dirty="0"/>
              <a:t>from publishers p join authors </a:t>
            </a:r>
            <a:r>
              <a:rPr lang="en-US" altLang="zh-CN" dirty="0" err="1"/>
              <a:t>aon</a:t>
            </a:r>
            <a:r>
              <a:rPr lang="en-US" altLang="zh-CN" dirty="0"/>
              <a:t> </a:t>
            </a:r>
            <a:r>
              <a:rPr lang="en-US" altLang="zh-CN" dirty="0" err="1"/>
              <a:t>p.city</a:t>
            </a:r>
            <a:r>
              <a:rPr lang="en-US" altLang="zh-CN" dirty="0"/>
              <a:t>=</a:t>
            </a:r>
            <a:r>
              <a:rPr lang="en-US" altLang="zh-CN" dirty="0" err="1"/>
              <a:t>a.city</a:t>
            </a:r>
            <a:endParaRPr lang="zh-CN" altLang="zh-CN" dirty="0"/>
          </a:p>
          <a:p>
            <a:pPr lvl="0"/>
            <a:r>
              <a:rPr lang="en-US" altLang="zh-CN" dirty="0"/>
              <a:t>Select </a:t>
            </a:r>
            <a:r>
              <a:rPr lang="en-US" altLang="zh-CN" dirty="0" err="1"/>
              <a:t>pub_name</a:t>
            </a:r>
            <a:r>
              <a:rPr lang="en-US" altLang="zh-CN" dirty="0"/>
              <a:t>, substring(au_fname,1,1)+ “. ”+</a:t>
            </a:r>
            <a:r>
              <a:rPr lang="en-US" altLang="zh-CN" dirty="0" err="1"/>
              <a:t>au_lname</a:t>
            </a:r>
            <a:endParaRPr lang="zh-CN" altLang="zh-CN" dirty="0"/>
          </a:p>
          <a:p>
            <a:r>
              <a:rPr lang="en-US" altLang="zh-CN" dirty="0"/>
              <a:t>from publishers p join authors a</a:t>
            </a:r>
            <a:endParaRPr lang="zh-CN" altLang="zh-CN" dirty="0"/>
          </a:p>
          <a:p>
            <a:r>
              <a:rPr lang="zh-CN" altLang="zh-CN" dirty="0"/>
              <a:t>正确答案：</a:t>
            </a:r>
            <a:r>
              <a:rPr lang="en-US" altLang="zh-CN" dirty="0"/>
              <a:t>A</a:t>
            </a:r>
            <a:endParaRPr lang="zh-CN" altLang="zh-CN" dirty="0"/>
          </a:p>
          <a:p>
            <a:endParaRPr lang="zh-CN" altLang="en-US" dirty="0"/>
          </a:p>
        </p:txBody>
      </p:sp>
    </p:spTree>
    <p:extLst>
      <p:ext uri="{BB962C8B-B14F-4D97-AF65-F5344CB8AC3E}">
        <p14:creationId xmlns:p14="http://schemas.microsoft.com/office/powerpoint/2010/main" val="1859076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0199" y="332886"/>
            <a:ext cx="11721123" cy="6302375"/>
          </a:xfrm>
        </p:spPr>
        <p:txBody>
          <a:bodyPr/>
          <a:lstStyle/>
          <a:p>
            <a:r>
              <a:rPr lang="en-US" altLang="zh-CN" dirty="0"/>
              <a:t>04.</a:t>
            </a:r>
            <a:r>
              <a:rPr lang="zh-CN" altLang="zh-CN" dirty="0"/>
              <a:t>数据库技术的发展历史</a:t>
            </a:r>
          </a:p>
          <a:p>
            <a:pPr marL="0" indent="0">
              <a:buNone/>
            </a:pPr>
            <a:r>
              <a:rPr lang="zh-CN" altLang="zh-CN" dirty="0"/>
              <a:t>题目类型：单选</a:t>
            </a:r>
          </a:p>
          <a:p>
            <a:pPr marL="0" indent="0">
              <a:buNone/>
            </a:pPr>
            <a:r>
              <a:rPr lang="zh-CN" altLang="zh-CN" dirty="0"/>
              <a:t>题目：在数据管理技术的发展过程中，经历的几个阶段中，数据独立性最高的是（</a:t>
            </a:r>
            <a:r>
              <a:rPr lang="en-US" altLang="zh-CN" dirty="0"/>
              <a:t>    </a:t>
            </a:r>
            <a:r>
              <a:rPr lang="zh-CN" altLang="zh-CN" dirty="0"/>
              <a:t>）阶段。</a:t>
            </a:r>
          </a:p>
          <a:p>
            <a:pPr marL="0" indent="0">
              <a:buNone/>
            </a:pPr>
            <a:r>
              <a:rPr lang="zh-CN" altLang="zh-CN" dirty="0"/>
              <a:t>答案：</a:t>
            </a:r>
            <a:r>
              <a:rPr lang="en-US" altLang="zh-CN" dirty="0"/>
              <a:t>A</a:t>
            </a:r>
            <a:r>
              <a:rPr lang="zh-CN" altLang="zh-CN" dirty="0"/>
              <a:t>．数据库系统</a:t>
            </a:r>
            <a:r>
              <a:rPr lang="en-US" altLang="zh-CN" dirty="0"/>
              <a:t>   B</a:t>
            </a:r>
            <a:r>
              <a:rPr lang="zh-CN" altLang="zh-CN" dirty="0"/>
              <a:t>．文件系统</a:t>
            </a:r>
            <a:r>
              <a:rPr lang="en-US" altLang="zh-CN" dirty="0"/>
              <a:t>  C</a:t>
            </a:r>
            <a:r>
              <a:rPr lang="zh-CN" altLang="zh-CN" dirty="0"/>
              <a:t>．人工管理</a:t>
            </a:r>
            <a:r>
              <a:rPr lang="en-US" altLang="zh-CN" dirty="0"/>
              <a:t>     D</a:t>
            </a:r>
            <a:r>
              <a:rPr lang="zh-CN" altLang="zh-CN" dirty="0"/>
              <a:t>．数据项管理</a:t>
            </a:r>
          </a:p>
          <a:p>
            <a:pPr marL="0" indent="0">
              <a:buNone/>
            </a:pPr>
            <a:r>
              <a:rPr lang="zh-CN" altLang="zh-CN" dirty="0"/>
              <a:t>正确答案：</a:t>
            </a:r>
            <a:r>
              <a:rPr lang="en-US" altLang="zh-CN" dirty="0"/>
              <a:t>A</a:t>
            </a:r>
            <a:endParaRPr lang="zh-CN" altLang="zh-CN" dirty="0"/>
          </a:p>
          <a:p>
            <a:pPr marL="0" indent="0">
              <a:buNone/>
            </a:pPr>
            <a:r>
              <a:rPr lang="en-US" altLang="zh-CN" dirty="0"/>
              <a:t>05.</a:t>
            </a:r>
            <a:r>
              <a:rPr lang="zh-CN" altLang="zh-CN" dirty="0"/>
              <a:t>数据库系统的三级模式结构</a:t>
            </a:r>
          </a:p>
          <a:p>
            <a:pPr marL="0" indent="0">
              <a:buNone/>
            </a:pPr>
            <a:r>
              <a:rPr lang="zh-CN" altLang="zh-CN" dirty="0"/>
              <a:t>题目类型：单选</a:t>
            </a:r>
          </a:p>
          <a:p>
            <a:pPr marL="0" indent="0">
              <a:buNone/>
            </a:pPr>
            <a:r>
              <a:rPr lang="zh-CN" altLang="zh-CN" dirty="0"/>
              <a:t>题目：在数据库三级模式结构中，描述数据库中全体逻辑结构和特性的是（</a:t>
            </a:r>
            <a:r>
              <a:rPr lang="en-US" altLang="zh-CN" dirty="0"/>
              <a:t>   </a:t>
            </a:r>
            <a:r>
              <a:rPr lang="zh-CN" altLang="zh-CN" dirty="0"/>
              <a:t>）。</a:t>
            </a:r>
          </a:p>
          <a:p>
            <a:pPr marL="0" indent="0">
              <a:buNone/>
            </a:pPr>
            <a:r>
              <a:rPr lang="zh-CN" altLang="zh-CN" dirty="0"/>
              <a:t>答案：</a:t>
            </a:r>
            <a:r>
              <a:rPr lang="en-US" altLang="zh-CN" dirty="0"/>
              <a:t>A</a:t>
            </a:r>
            <a:r>
              <a:rPr lang="zh-CN" altLang="zh-CN" dirty="0"/>
              <a:t>、外模式</a:t>
            </a:r>
            <a:r>
              <a:rPr lang="en-US" altLang="zh-CN" dirty="0"/>
              <a:t>  B</a:t>
            </a:r>
            <a:r>
              <a:rPr lang="zh-CN" altLang="zh-CN" dirty="0"/>
              <a:t>．内模式</a:t>
            </a:r>
            <a:r>
              <a:rPr lang="en-US" altLang="zh-CN" dirty="0"/>
              <a:t>  C</a:t>
            </a:r>
            <a:r>
              <a:rPr lang="zh-CN" altLang="zh-CN" dirty="0"/>
              <a:t>．存储模式</a:t>
            </a:r>
            <a:r>
              <a:rPr lang="en-US" altLang="zh-CN" dirty="0"/>
              <a:t>  D</a:t>
            </a:r>
            <a:r>
              <a:rPr lang="zh-CN" altLang="zh-CN" dirty="0"/>
              <a:t>．模式</a:t>
            </a:r>
          </a:p>
          <a:p>
            <a:pPr marL="0" indent="0">
              <a:buNone/>
            </a:pPr>
            <a:r>
              <a:rPr lang="zh-CN" altLang="zh-CN" dirty="0"/>
              <a:t>正确答案：</a:t>
            </a:r>
            <a:r>
              <a:rPr lang="en-US" altLang="zh-CN" dirty="0"/>
              <a:t>D</a:t>
            </a:r>
            <a:endParaRPr lang="zh-CN" altLang="zh-CN" dirty="0"/>
          </a:p>
          <a:p>
            <a:endParaRPr lang="zh-CN" altLang="en-US" dirty="0"/>
          </a:p>
        </p:txBody>
      </p:sp>
    </p:spTree>
    <p:extLst>
      <p:ext uri="{BB962C8B-B14F-4D97-AF65-F5344CB8AC3E}">
        <p14:creationId xmlns:p14="http://schemas.microsoft.com/office/powerpoint/2010/main" val="292555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40677" y="171938"/>
            <a:ext cx="12106031" cy="6005025"/>
          </a:xfrm>
        </p:spPr>
        <p:txBody>
          <a:bodyPr>
            <a:normAutofit fontScale="55000" lnSpcReduction="20000"/>
          </a:bodyPr>
          <a:lstStyle/>
          <a:p>
            <a:r>
              <a:rPr lang="en-US" altLang="zh-CN" dirty="0"/>
              <a:t>55. </a:t>
            </a:r>
            <a:r>
              <a:rPr lang="zh-CN" altLang="zh-CN" dirty="0"/>
              <a:t>嵌套查询</a:t>
            </a:r>
          </a:p>
          <a:p>
            <a:r>
              <a:rPr lang="zh-CN" altLang="zh-CN" dirty="0"/>
              <a:t>题目类型：单选</a:t>
            </a:r>
          </a:p>
          <a:p>
            <a:r>
              <a:rPr lang="zh-CN" altLang="zh-CN" dirty="0"/>
              <a:t>题目：识别这样的查询，它将显示所有其预付金额大于有关商业书的平均预付金额的那些书的书名。（</a:t>
            </a:r>
            <a:r>
              <a:rPr lang="en-US" altLang="zh-CN" dirty="0"/>
              <a:t>      </a:t>
            </a:r>
            <a:r>
              <a:rPr lang="zh-CN" altLang="zh-CN" dirty="0"/>
              <a:t>）</a:t>
            </a:r>
          </a:p>
          <a:p>
            <a:r>
              <a:rPr lang="zh-CN" altLang="zh-CN" dirty="0"/>
              <a:t>答案：</a:t>
            </a:r>
            <a:r>
              <a:rPr lang="en-US" altLang="zh-CN" dirty="0"/>
              <a:t>A. Select </a:t>
            </a:r>
            <a:r>
              <a:rPr lang="en-US" altLang="zh-CN" dirty="0" err="1"/>
              <a:t>titlefrom</a:t>
            </a:r>
            <a:r>
              <a:rPr lang="en-US" altLang="zh-CN" dirty="0"/>
              <a:t> </a:t>
            </a:r>
            <a:r>
              <a:rPr lang="en-US" altLang="zh-CN" dirty="0" err="1"/>
              <a:t>titleswhere</a:t>
            </a:r>
            <a:r>
              <a:rPr lang="en-US" altLang="zh-CN" dirty="0"/>
              <a:t> advance &gt;(Select advance</a:t>
            </a:r>
            <a:endParaRPr lang="zh-CN" altLang="zh-CN" dirty="0"/>
          </a:p>
          <a:p>
            <a:r>
              <a:rPr lang="en-US" altLang="zh-CN" dirty="0"/>
              <a:t>from </a:t>
            </a:r>
            <a:r>
              <a:rPr lang="en-US" altLang="zh-CN" dirty="0" err="1"/>
              <a:t>titleswhere</a:t>
            </a:r>
            <a:r>
              <a:rPr lang="en-US" altLang="zh-CN" dirty="0"/>
              <a:t> type = ‘business’)</a:t>
            </a:r>
            <a:endParaRPr lang="zh-CN" altLang="zh-CN" dirty="0"/>
          </a:p>
          <a:p>
            <a:r>
              <a:rPr lang="en-US" altLang="zh-CN" dirty="0"/>
              <a:t>B. Select </a:t>
            </a:r>
            <a:r>
              <a:rPr lang="en-US" altLang="zh-CN" dirty="0" err="1"/>
              <a:t>titlefrom</a:t>
            </a:r>
            <a:r>
              <a:rPr lang="en-US" altLang="zh-CN" dirty="0"/>
              <a:t> </a:t>
            </a:r>
            <a:r>
              <a:rPr lang="en-US" altLang="zh-CN" dirty="0" err="1"/>
              <a:t>titleswhere</a:t>
            </a:r>
            <a:r>
              <a:rPr lang="en-US" altLang="zh-CN" dirty="0"/>
              <a:t> advance &gt;(Select </a:t>
            </a:r>
            <a:r>
              <a:rPr lang="en-US" altLang="zh-CN" dirty="0" err="1"/>
              <a:t>avg</a:t>
            </a:r>
            <a:r>
              <a:rPr lang="en-US" altLang="zh-CN" dirty="0"/>
              <a:t>(advance)</a:t>
            </a:r>
            <a:endParaRPr lang="zh-CN" altLang="zh-CN" dirty="0"/>
          </a:p>
          <a:p>
            <a:r>
              <a:rPr lang="en-US" altLang="zh-CN" dirty="0"/>
              <a:t>from </a:t>
            </a:r>
            <a:r>
              <a:rPr lang="en-US" altLang="zh-CN" dirty="0" err="1"/>
              <a:t>titleswhere</a:t>
            </a:r>
            <a:r>
              <a:rPr lang="en-US" altLang="zh-CN" dirty="0"/>
              <a:t> type = ‘business’)</a:t>
            </a:r>
            <a:endParaRPr lang="zh-CN" altLang="zh-CN" dirty="0"/>
          </a:p>
          <a:p>
            <a:r>
              <a:rPr lang="en-US" altLang="zh-CN" dirty="0"/>
              <a:t>C. Select </a:t>
            </a:r>
            <a:r>
              <a:rPr lang="en-US" altLang="zh-CN" dirty="0" err="1"/>
              <a:t>titlefrom</a:t>
            </a:r>
            <a:r>
              <a:rPr lang="en-US" altLang="zh-CN" dirty="0"/>
              <a:t> </a:t>
            </a:r>
            <a:r>
              <a:rPr lang="en-US" altLang="zh-CN" dirty="0" err="1"/>
              <a:t>titleswhere</a:t>
            </a:r>
            <a:r>
              <a:rPr lang="en-US" altLang="zh-CN" dirty="0"/>
              <a:t> advance &gt;=(Select </a:t>
            </a:r>
            <a:r>
              <a:rPr lang="en-US" altLang="zh-CN" dirty="0" err="1"/>
              <a:t>avg</a:t>
            </a:r>
            <a:r>
              <a:rPr lang="en-US" altLang="zh-CN" dirty="0"/>
              <a:t>(advance)</a:t>
            </a:r>
            <a:endParaRPr lang="zh-CN" altLang="zh-CN" dirty="0"/>
          </a:p>
          <a:p>
            <a:r>
              <a:rPr lang="en-US" altLang="zh-CN" dirty="0"/>
              <a:t>from </a:t>
            </a:r>
            <a:r>
              <a:rPr lang="en-US" altLang="zh-CN" dirty="0" err="1"/>
              <a:t>titleswhere</a:t>
            </a:r>
            <a:r>
              <a:rPr lang="en-US" altLang="zh-CN" dirty="0"/>
              <a:t> type = ‘business’)</a:t>
            </a:r>
            <a:endParaRPr lang="zh-CN" altLang="zh-CN" dirty="0"/>
          </a:p>
          <a:p>
            <a:r>
              <a:rPr lang="en-US" altLang="zh-CN" dirty="0" err="1"/>
              <a:t>D.Select</a:t>
            </a:r>
            <a:r>
              <a:rPr lang="en-US" altLang="zh-CN" dirty="0"/>
              <a:t> </a:t>
            </a:r>
            <a:r>
              <a:rPr lang="en-US" altLang="zh-CN" dirty="0" err="1"/>
              <a:t>titlefrom</a:t>
            </a:r>
            <a:r>
              <a:rPr lang="en-US" altLang="zh-CN" dirty="0"/>
              <a:t> </a:t>
            </a:r>
            <a:r>
              <a:rPr lang="en-US" altLang="zh-CN" dirty="0" err="1"/>
              <a:t>titleswhere</a:t>
            </a:r>
            <a:r>
              <a:rPr lang="en-US" altLang="zh-CN" dirty="0"/>
              <a:t> advance &gt; </a:t>
            </a:r>
            <a:r>
              <a:rPr lang="en-US" altLang="zh-CN" dirty="0" err="1"/>
              <a:t>avg</a:t>
            </a:r>
            <a:r>
              <a:rPr lang="en-US" altLang="zh-CN" dirty="0"/>
              <a:t> (advance)and type = ‘business’)</a:t>
            </a:r>
            <a:endParaRPr lang="zh-CN" altLang="zh-CN" dirty="0"/>
          </a:p>
          <a:p>
            <a:r>
              <a:rPr lang="zh-CN" altLang="zh-CN" dirty="0"/>
              <a:t>正确答案</a:t>
            </a:r>
            <a:r>
              <a:rPr lang="en-US" altLang="zh-CN" dirty="0"/>
              <a:t>:B</a:t>
            </a:r>
            <a:endParaRPr lang="zh-CN" altLang="zh-CN" dirty="0"/>
          </a:p>
          <a:p>
            <a:r>
              <a:rPr lang="en-US" altLang="zh-CN" dirty="0"/>
              <a:t> </a:t>
            </a:r>
            <a:endParaRPr lang="zh-CN" altLang="zh-CN" dirty="0"/>
          </a:p>
          <a:p>
            <a:r>
              <a:rPr lang="en-US" altLang="zh-CN" dirty="0"/>
              <a:t>56. </a:t>
            </a:r>
            <a:r>
              <a:rPr lang="zh-CN" altLang="zh-CN" dirty="0"/>
              <a:t>带有比较运算符的子查询</a:t>
            </a:r>
          </a:p>
          <a:p>
            <a:r>
              <a:rPr lang="zh-CN" altLang="zh-CN" dirty="0"/>
              <a:t>题目类型：单选</a:t>
            </a:r>
          </a:p>
          <a:p>
            <a:r>
              <a:rPr lang="zh-CN" altLang="zh-CN" dirty="0"/>
              <a:t>题目：检索比‘王华’年龄大的学生姓名。正确的语句是（</a:t>
            </a:r>
            <a:r>
              <a:rPr lang="en-US" altLang="zh-CN" dirty="0"/>
              <a:t>         </a:t>
            </a:r>
            <a:r>
              <a:rPr lang="zh-CN" altLang="zh-CN" dirty="0"/>
              <a:t>）。</a:t>
            </a:r>
          </a:p>
          <a:p>
            <a:r>
              <a:rPr lang="zh-CN" altLang="zh-CN" dirty="0"/>
              <a:t>答案：</a:t>
            </a:r>
            <a:r>
              <a:rPr lang="en-US" altLang="zh-CN" dirty="0"/>
              <a:t>A. select </a:t>
            </a:r>
            <a:r>
              <a:rPr lang="en-US" altLang="zh-CN" dirty="0" err="1"/>
              <a:t>sn</a:t>
            </a:r>
            <a:r>
              <a:rPr lang="en-US" altLang="zh-CN" dirty="0"/>
              <a:t> from S where age&gt;(select age from S where </a:t>
            </a:r>
            <a:r>
              <a:rPr lang="en-US" altLang="zh-CN" dirty="0" err="1"/>
              <a:t>sn</a:t>
            </a:r>
            <a:r>
              <a:rPr lang="en-US" altLang="zh-CN" dirty="0"/>
              <a:t>=’</a:t>
            </a:r>
            <a:r>
              <a:rPr lang="zh-CN" altLang="zh-CN" dirty="0"/>
              <a:t>王华’</a:t>
            </a:r>
            <a:r>
              <a:rPr lang="en-US" altLang="zh-CN" dirty="0"/>
              <a:t>)</a:t>
            </a:r>
            <a:endParaRPr lang="zh-CN" altLang="zh-CN" dirty="0"/>
          </a:p>
          <a:p>
            <a:r>
              <a:rPr lang="en-US" altLang="zh-CN" dirty="0" err="1"/>
              <a:t>B.select</a:t>
            </a:r>
            <a:r>
              <a:rPr lang="en-US" altLang="zh-CN" dirty="0"/>
              <a:t> </a:t>
            </a:r>
            <a:r>
              <a:rPr lang="en-US" altLang="zh-CN" dirty="0" err="1"/>
              <a:t>sn</a:t>
            </a:r>
            <a:r>
              <a:rPr lang="en-US" altLang="zh-CN" dirty="0"/>
              <a:t> from S where SN=’</a:t>
            </a:r>
            <a:r>
              <a:rPr lang="zh-CN" altLang="zh-CN" dirty="0"/>
              <a:t>王华’</a:t>
            </a:r>
            <a:r>
              <a:rPr lang="en-US" altLang="zh-CN" dirty="0"/>
              <a:t>)</a:t>
            </a:r>
            <a:endParaRPr lang="zh-CN" altLang="zh-CN" dirty="0"/>
          </a:p>
          <a:p>
            <a:r>
              <a:rPr lang="en-US" altLang="zh-CN" dirty="0"/>
              <a:t>C. select </a:t>
            </a:r>
            <a:r>
              <a:rPr lang="en-US" altLang="zh-CN" dirty="0" err="1"/>
              <a:t>sn</a:t>
            </a:r>
            <a:r>
              <a:rPr lang="en-US" altLang="zh-CN" dirty="0"/>
              <a:t> from S where age&gt;(select age where </a:t>
            </a:r>
            <a:r>
              <a:rPr lang="en-US" altLang="zh-CN" dirty="0" err="1"/>
              <a:t>sn</a:t>
            </a:r>
            <a:r>
              <a:rPr lang="en-US" altLang="zh-CN" dirty="0"/>
              <a:t>=’</a:t>
            </a:r>
            <a:r>
              <a:rPr lang="zh-CN" altLang="zh-CN" dirty="0"/>
              <a:t>王华’</a:t>
            </a:r>
            <a:r>
              <a:rPr lang="en-US" altLang="zh-CN" dirty="0"/>
              <a:t>)</a:t>
            </a:r>
            <a:endParaRPr lang="zh-CN" altLang="zh-CN" dirty="0"/>
          </a:p>
          <a:p>
            <a:r>
              <a:rPr lang="en-US" altLang="zh-CN" dirty="0"/>
              <a:t>D. select </a:t>
            </a:r>
            <a:r>
              <a:rPr lang="en-US" altLang="zh-CN" dirty="0" err="1"/>
              <a:t>sn</a:t>
            </a:r>
            <a:r>
              <a:rPr lang="en-US" altLang="zh-CN" dirty="0"/>
              <a:t> from S where age&gt;</a:t>
            </a:r>
            <a:r>
              <a:rPr lang="zh-CN" altLang="zh-CN" dirty="0"/>
              <a:t>王华</a:t>
            </a:r>
            <a:r>
              <a:rPr lang="en-US" altLang="zh-CN" dirty="0"/>
              <a:t>.age</a:t>
            </a:r>
            <a:endParaRPr lang="zh-CN" altLang="zh-CN" dirty="0"/>
          </a:p>
          <a:p>
            <a:r>
              <a:rPr lang="zh-CN" altLang="zh-CN" dirty="0"/>
              <a:t>正确答案：</a:t>
            </a:r>
            <a:r>
              <a:rPr lang="en-US" altLang="zh-CN" dirty="0"/>
              <a:t>A</a:t>
            </a:r>
            <a:endParaRPr lang="zh-CN" altLang="zh-CN" dirty="0"/>
          </a:p>
          <a:p>
            <a:endParaRPr lang="zh-CN" altLang="en-US" dirty="0"/>
          </a:p>
        </p:txBody>
      </p:sp>
    </p:spTree>
    <p:extLst>
      <p:ext uri="{BB962C8B-B14F-4D97-AF65-F5344CB8AC3E}">
        <p14:creationId xmlns:p14="http://schemas.microsoft.com/office/powerpoint/2010/main" val="101215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3784" y="70337"/>
            <a:ext cx="11988800" cy="6615723"/>
          </a:xfrm>
        </p:spPr>
        <p:txBody>
          <a:bodyPr>
            <a:normAutofit fontScale="92500" lnSpcReduction="20000"/>
          </a:bodyPr>
          <a:lstStyle/>
          <a:p>
            <a:r>
              <a:rPr lang="en-US" altLang="zh-CN" dirty="0"/>
              <a:t>57.</a:t>
            </a:r>
            <a:r>
              <a:rPr lang="zh-CN" altLang="zh-CN" dirty="0"/>
              <a:t>带有</a:t>
            </a:r>
            <a:r>
              <a:rPr lang="en-US" altLang="zh-CN" dirty="0"/>
              <a:t>in</a:t>
            </a:r>
            <a:r>
              <a:rPr lang="zh-CN" altLang="zh-CN" dirty="0"/>
              <a:t>谓词的子查询</a:t>
            </a:r>
          </a:p>
          <a:p>
            <a:r>
              <a:rPr lang="zh-CN" altLang="zh-CN" dirty="0"/>
              <a:t>题目类型：单选</a:t>
            </a:r>
          </a:p>
          <a:p>
            <a:r>
              <a:rPr lang="zh-CN" altLang="zh-CN" dirty="0"/>
              <a:t>题目：查询选修了课程名为“信息系统”的学生学号和姓名。正确的语句是（</a:t>
            </a:r>
            <a:r>
              <a:rPr lang="en-US" altLang="zh-CN" dirty="0"/>
              <a:t>    </a:t>
            </a:r>
            <a:r>
              <a:rPr lang="zh-CN" altLang="zh-CN" dirty="0"/>
              <a:t>）。</a:t>
            </a:r>
          </a:p>
          <a:p>
            <a:r>
              <a:rPr lang="zh-CN" altLang="zh-CN" dirty="0"/>
              <a:t>答案：</a:t>
            </a:r>
            <a:r>
              <a:rPr lang="en-US" altLang="zh-CN" dirty="0"/>
              <a:t>A. SELECT </a:t>
            </a:r>
            <a:r>
              <a:rPr lang="en-US" altLang="zh-CN" dirty="0" err="1"/>
              <a:t>Sno</a:t>
            </a:r>
            <a:r>
              <a:rPr lang="zh-CN" altLang="zh-CN" dirty="0"/>
              <a:t>，</a:t>
            </a:r>
            <a:r>
              <a:rPr lang="en-US" altLang="zh-CN" dirty="0" err="1"/>
              <a:t>Sname</a:t>
            </a:r>
            <a:r>
              <a:rPr lang="en-US" altLang="zh-CN" dirty="0"/>
              <a:t> FROM </a:t>
            </a:r>
            <a:r>
              <a:rPr lang="en-US" altLang="zh-CN" dirty="0" err="1"/>
              <a:t>StudentWHERE</a:t>
            </a:r>
            <a:r>
              <a:rPr lang="en-US" altLang="zh-CN" dirty="0"/>
              <a:t> </a:t>
            </a:r>
            <a:r>
              <a:rPr lang="en-US" altLang="zh-CN" dirty="0" err="1"/>
              <a:t>Sno</a:t>
            </a:r>
            <a:r>
              <a:rPr lang="en-US" altLang="zh-CN" dirty="0"/>
              <a:t> IN (SELECT </a:t>
            </a:r>
            <a:r>
              <a:rPr lang="en-US" altLang="zh-CN" dirty="0" err="1"/>
              <a:t>Sno</a:t>
            </a:r>
            <a:r>
              <a:rPr lang="en-US" altLang="zh-CN" dirty="0"/>
              <a:t> FROM SC  WHERE  </a:t>
            </a:r>
            <a:r>
              <a:rPr lang="en-US" altLang="zh-CN" dirty="0" err="1"/>
              <a:t>Cno</a:t>
            </a:r>
            <a:r>
              <a:rPr lang="en-US" altLang="zh-CN" dirty="0"/>
              <a:t>=(SELECT </a:t>
            </a:r>
            <a:r>
              <a:rPr lang="en-US" altLang="zh-CN" dirty="0" err="1"/>
              <a:t>Cno</a:t>
            </a:r>
            <a:r>
              <a:rPr lang="en-US" altLang="zh-CN" dirty="0"/>
              <a:t> FROM Course WHERE </a:t>
            </a:r>
            <a:r>
              <a:rPr lang="en-US" altLang="zh-CN" dirty="0" err="1"/>
              <a:t>Cname</a:t>
            </a:r>
            <a:r>
              <a:rPr lang="en-US" altLang="zh-CN" dirty="0"/>
              <a:t>= ‘</a:t>
            </a:r>
            <a:r>
              <a:rPr lang="zh-CN" altLang="zh-CN" dirty="0"/>
              <a:t>信息系统’</a:t>
            </a:r>
            <a:r>
              <a:rPr lang="en-US" altLang="zh-CN" dirty="0"/>
              <a:t>));</a:t>
            </a:r>
            <a:endParaRPr lang="zh-CN" altLang="zh-CN" dirty="0"/>
          </a:p>
          <a:p>
            <a:r>
              <a:rPr lang="en-US" altLang="zh-CN" dirty="0"/>
              <a:t>B. SELECT </a:t>
            </a:r>
            <a:r>
              <a:rPr lang="en-US" altLang="zh-CN" dirty="0" err="1"/>
              <a:t>Sno</a:t>
            </a:r>
            <a:r>
              <a:rPr lang="zh-CN" altLang="zh-CN" dirty="0"/>
              <a:t>，</a:t>
            </a:r>
            <a:r>
              <a:rPr lang="en-US" altLang="zh-CN" dirty="0" err="1"/>
              <a:t>Sname</a:t>
            </a:r>
            <a:r>
              <a:rPr lang="en-US" altLang="zh-CN" dirty="0"/>
              <a:t> FROM </a:t>
            </a:r>
            <a:r>
              <a:rPr lang="en-US" altLang="zh-CN" dirty="0" err="1"/>
              <a:t>StudentWHERE</a:t>
            </a:r>
            <a:r>
              <a:rPr lang="en-US" altLang="zh-CN" dirty="0"/>
              <a:t> </a:t>
            </a:r>
            <a:r>
              <a:rPr lang="en-US" altLang="zh-CN" dirty="0" err="1"/>
              <a:t>Sno</a:t>
            </a:r>
            <a:r>
              <a:rPr lang="en-US" altLang="zh-CN" dirty="0"/>
              <a:t>= (SELECT </a:t>
            </a:r>
            <a:r>
              <a:rPr lang="en-US" altLang="zh-CN" dirty="0" err="1"/>
              <a:t>Sno</a:t>
            </a:r>
            <a:r>
              <a:rPr lang="en-US" altLang="zh-CN" dirty="0"/>
              <a:t> FROM SC  WHERE  </a:t>
            </a:r>
            <a:r>
              <a:rPr lang="en-US" altLang="zh-CN" dirty="0" err="1"/>
              <a:t>Cno</a:t>
            </a:r>
            <a:r>
              <a:rPr lang="en-US" altLang="zh-CN" dirty="0"/>
              <a:t> IN (SELECT </a:t>
            </a:r>
            <a:r>
              <a:rPr lang="en-US" altLang="zh-CN" dirty="0" err="1"/>
              <a:t>Cno</a:t>
            </a:r>
            <a:r>
              <a:rPr lang="en-US" altLang="zh-CN" dirty="0"/>
              <a:t> FROM Course WHERE </a:t>
            </a:r>
            <a:r>
              <a:rPr lang="en-US" altLang="zh-CN" dirty="0" err="1"/>
              <a:t>Cname</a:t>
            </a:r>
            <a:r>
              <a:rPr lang="en-US" altLang="zh-CN" dirty="0"/>
              <a:t>= ‘</a:t>
            </a:r>
            <a:r>
              <a:rPr lang="zh-CN" altLang="zh-CN" dirty="0"/>
              <a:t>信息系统’</a:t>
            </a:r>
            <a:r>
              <a:rPr lang="en-US" altLang="zh-CN" dirty="0"/>
              <a:t>));</a:t>
            </a:r>
            <a:endParaRPr lang="zh-CN" altLang="zh-CN" dirty="0"/>
          </a:p>
          <a:p>
            <a:r>
              <a:rPr lang="en-US" altLang="zh-CN" dirty="0"/>
              <a:t>C.SELECT </a:t>
            </a:r>
            <a:r>
              <a:rPr lang="en-US" altLang="zh-CN" dirty="0" err="1"/>
              <a:t>Sno</a:t>
            </a:r>
            <a:r>
              <a:rPr lang="zh-CN" altLang="zh-CN" dirty="0"/>
              <a:t>，</a:t>
            </a:r>
            <a:r>
              <a:rPr lang="en-US" altLang="zh-CN" dirty="0" err="1"/>
              <a:t>Sname</a:t>
            </a:r>
            <a:r>
              <a:rPr lang="en-US" altLang="zh-CN" dirty="0"/>
              <a:t> FROM </a:t>
            </a:r>
            <a:r>
              <a:rPr lang="en-US" altLang="zh-CN" dirty="0" err="1"/>
              <a:t>StudentWHERE</a:t>
            </a:r>
            <a:r>
              <a:rPr lang="en-US" altLang="zh-CN" dirty="0"/>
              <a:t> </a:t>
            </a:r>
            <a:r>
              <a:rPr lang="en-US" altLang="zh-CN" dirty="0" err="1"/>
              <a:t>Cname</a:t>
            </a:r>
            <a:r>
              <a:rPr lang="en-US" altLang="zh-CN" dirty="0"/>
              <a:t>= ‘</a:t>
            </a:r>
            <a:r>
              <a:rPr lang="zh-CN" altLang="zh-CN" dirty="0"/>
              <a:t>信息系统’</a:t>
            </a:r>
            <a:r>
              <a:rPr lang="en-US" altLang="zh-CN" dirty="0"/>
              <a:t>));</a:t>
            </a:r>
            <a:endParaRPr lang="zh-CN" altLang="zh-CN" dirty="0"/>
          </a:p>
          <a:p>
            <a:r>
              <a:rPr lang="en-US" altLang="zh-CN" dirty="0"/>
              <a:t>D. SELECT </a:t>
            </a:r>
            <a:r>
              <a:rPr lang="en-US" altLang="zh-CN" dirty="0" err="1"/>
              <a:t>Sno</a:t>
            </a:r>
            <a:r>
              <a:rPr lang="zh-CN" altLang="zh-CN" dirty="0"/>
              <a:t>，</a:t>
            </a:r>
            <a:r>
              <a:rPr lang="en-US" altLang="zh-CN" dirty="0" err="1"/>
              <a:t>Sname</a:t>
            </a:r>
            <a:r>
              <a:rPr lang="en-US" altLang="zh-CN" dirty="0"/>
              <a:t> FROM </a:t>
            </a:r>
            <a:r>
              <a:rPr lang="en-US" altLang="zh-CN" dirty="0" err="1"/>
              <a:t>StudentWHERE</a:t>
            </a:r>
            <a:r>
              <a:rPr lang="en-US" altLang="zh-CN" dirty="0"/>
              <a:t> </a:t>
            </a:r>
            <a:r>
              <a:rPr lang="en-US" altLang="zh-CN" dirty="0" err="1"/>
              <a:t>Sno</a:t>
            </a:r>
            <a:r>
              <a:rPr lang="en-US" altLang="zh-CN" dirty="0"/>
              <a:t> IN (SELECT </a:t>
            </a:r>
            <a:r>
              <a:rPr lang="en-US" altLang="zh-CN" dirty="0" err="1"/>
              <a:t>Sno</a:t>
            </a:r>
            <a:r>
              <a:rPr lang="en-US" altLang="zh-CN" dirty="0"/>
              <a:t> FROM SC  WHERE  </a:t>
            </a:r>
            <a:r>
              <a:rPr lang="en-US" altLang="zh-CN" dirty="0" err="1"/>
              <a:t>Cno</a:t>
            </a:r>
            <a:r>
              <a:rPr lang="en-US" altLang="zh-CN" dirty="0"/>
              <a:t> IN (SELECT </a:t>
            </a:r>
            <a:r>
              <a:rPr lang="en-US" altLang="zh-CN" dirty="0" err="1"/>
              <a:t>Cno</a:t>
            </a:r>
            <a:r>
              <a:rPr lang="en-US" altLang="zh-CN" dirty="0"/>
              <a:t> FROM Course WHERE </a:t>
            </a:r>
            <a:r>
              <a:rPr lang="en-US" altLang="zh-CN" dirty="0" err="1"/>
              <a:t>Cname</a:t>
            </a:r>
            <a:r>
              <a:rPr lang="en-US" altLang="zh-CN" dirty="0"/>
              <a:t>= ‘</a:t>
            </a:r>
            <a:r>
              <a:rPr lang="zh-CN" altLang="zh-CN" dirty="0"/>
              <a:t>信息系统’</a:t>
            </a:r>
            <a:r>
              <a:rPr lang="en-US" altLang="zh-CN" dirty="0"/>
              <a:t>));</a:t>
            </a:r>
            <a:endParaRPr lang="zh-CN" altLang="zh-CN" dirty="0"/>
          </a:p>
          <a:p>
            <a:r>
              <a:rPr lang="zh-CN" altLang="zh-CN" dirty="0"/>
              <a:t>正确答案：</a:t>
            </a:r>
            <a:r>
              <a:rPr lang="en-US" altLang="zh-CN" dirty="0"/>
              <a:t>D</a:t>
            </a:r>
            <a:endParaRPr lang="zh-CN" altLang="zh-CN" dirty="0"/>
          </a:p>
          <a:p>
            <a:r>
              <a:rPr lang="en-US" altLang="zh-CN" dirty="0"/>
              <a:t> </a:t>
            </a:r>
            <a:endParaRPr lang="zh-CN" altLang="zh-CN" dirty="0"/>
          </a:p>
          <a:p>
            <a:r>
              <a:rPr lang="zh-CN" altLang="zh-CN" dirty="0"/>
              <a:t>题目类型：单选</a:t>
            </a:r>
          </a:p>
          <a:p>
            <a:r>
              <a:rPr lang="zh-CN" altLang="zh-CN" dirty="0"/>
              <a:t>题目：在</a:t>
            </a:r>
            <a:r>
              <a:rPr lang="en-US" altLang="zh-CN" dirty="0"/>
              <a:t>SQL</a:t>
            </a:r>
            <a:r>
              <a:rPr lang="zh-CN" altLang="zh-CN" dirty="0"/>
              <a:t>中，与“</a:t>
            </a:r>
            <a:r>
              <a:rPr lang="en-US" altLang="zh-CN" dirty="0"/>
              <a:t>NOT IN”</a:t>
            </a:r>
            <a:r>
              <a:rPr lang="zh-CN" altLang="zh-CN" dirty="0"/>
              <a:t>等价的操作符是（</a:t>
            </a:r>
            <a:r>
              <a:rPr lang="en-US" altLang="zh-CN" dirty="0"/>
              <a:t>   </a:t>
            </a:r>
            <a:r>
              <a:rPr lang="zh-CN" altLang="zh-CN" dirty="0"/>
              <a:t>）。</a:t>
            </a:r>
          </a:p>
          <a:p>
            <a:r>
              <a:rPr lang="zh-CN" altLang="zh-CN" dirty="0"/>
              <a:t>答案：</a:t>
            </a:r>
            <a:r>
              <a:rPr lang="en-US" altLang="zh-CN" dirty="0"/>
              <a:t>A. =SOME  B.&lt;&gt;SOME      C.=ALL          D. &lt;&gt;ALL</a:t>
            </a:r>
            <a:endParaRPr lang="zh-CN" altLang="zh-CN" dirty="0"/>
          </a:p>
          <a:p>
            <a:r>
              <a:rPr lang="zh-CN" altLang="zh-CN" dirty="0"/>
              <a:t>正确答案：</a:t>
            </a:r>
            <a:r>
              <a:rPr lang="en-US" altLang="zh-CN" dirty="0"/>
              <a:t>D</a:t>
            </a:r>
            <a:endParaRPr lang="zh-CN" altLang="zh-CN" dirty="0"/>
          </a:p>
          <a:p>
            <a:endParaRPr lang="zh-CN" altLang="en-US" dirty="0"/>
          </a:p>
        </p:txBody>
      </p:sp>
    </p:spTree>
    <p:extLst>
      <p:ext uri="{BB962C8B-B14F-4D97-AF65-F5344CB8AC3E}">
        <p14:creationId xmlns:p14="http://schemas.microsoft.com/office/powerpoint/2010/main" val="174127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03201" y="578338"/>
            <a:ext cx="11769968" cy="5598625"/>
          </a:xfrm>
        </p:spPr>
        <p:txBody>
          <a:bodyPr>
            <a:normAutofit/>
          </a:bodyPr>
          <a:lstStyle/>
          <a:p>
            <a:r>
              <a:rPr lang="en-US" altLang="zh-CN" dirty="0"/>
              <a:t>58. </a:t>
            </a:r>
            <a:r>
              <a:rPr lang="zh-CN" altLang="zh-CN" dirty="0"/>
              <a:t>集合查询</a:t>
            </a:r>
          </a:p>
          <a:p>
            <a:r>
              <a:rPr lang="zh-CN" altLang="zh-CN" dirty="0"/>
              <a:t>题目类型：单选</a:t>
            </a:r>
          </a:p>
          <a:p>
            <a:r>
              <a:rPr lang="zh-CN" altLang="zh-CN" dirty="0"/>
              <a:t>题目：（</a:t>
            </a:r>
            <a:r>
              <a:rPr lang="en-US" altLang="zh-CN" dirty="0"/>
              <a:t>    </a:t>
            </a:r>
            <a:r>
              <a:rPr lang="zh-CN" altLang="zh-CN" dirty="0"/>
              <a:t>）是集合的并操作。</a:t>
            </a:r>
          </a:p>
          <a:p>
            <a:r>
              <a:rPr lang="en-US" altLang="zh-CN" dirty="0"/>
              <a:t>A. union B. intersect          C. minus           D. except</a:t>
            </a:r>
            <a:endParaRPr lang="zh-CN" altLang="zh-CN" dirty="0"/>
          </a:p>
          <a:p>
            <a:r>
              <a:rPr lang="zh-CN" altLang="zh-CN" dirty="0"/>
              <a:t>正确答案：</a:t>
            </a:r>
            <a:r>
              <a:rPr lang="en-US" altLang="zh-CN" dirty="0"/>
              <a:t>A</a:t>
            </a:r>
            <a:endParaRPr lang="zh-CN" altLang="zh-CN" dirty="0"/>
          </a:p>
          <a:p>
            <a:r>
              <a:rPr lang="en-US" altLang="zh-CN" dirty="0"/>
              <a:t> </a:t>
            </a:r>
            <a:endParaRPr lang="zh-CN" altLang="zh-CN" dirty="0"/>
          </a:p>
          <a:p>
            <a:r>
              <a:rPr lang="en-US" altLang="zh-CN" dirty="0"/>
              <a:t>59.</a:t>
            </a:r>
            <a:r>
              <a:rPr lang="zh-CN" altLang="zh-CN" dirty="0"/>
              <a:t>插入元祖</a:t>
            </a:r>
          </a:p>
          <a:p>
            <a:r>
              <a:rPr lang="zh-CN" altLang="zh-CN" dirty="0"/>
              <a:t>题目类型：单选</a:t>
            </a:r>
          </a:p>
          <a:p>
            <a:r>
              <a:rPr lang="zh-CN" altLang="zh-CN" dirty="0"/>
              <a:t>题目：向表中添加记录的关键字是（</a:t>
            </a:r>
            <a:r>
              <a:rPr lang="en-US" altLang="zh-CN" dirty="0"/>
              <a:t>    </a:t>
            </a:r>
            <a:r>
              <a:rPr lang="zh-CN" altLang="zh-CN" dirty="0"/>
              <a:t>）。</a:t>
            </a:r>
          </a:p>
          <a:p>
            <a:r>
              <a:rPr lang="zh-CN" altLang="zh-CN" dirty="0"/>
              <a:t>答案：</a:t>
            </a:r>
            <a:r>
              <a:rPr lang="en-US" altLang="zh-CN" dirty="0"/>
              <a:t>A. UPDATE       B. DELETE</a:t>
            </a:r>
            <a:r>
              <a:rPr lang="zh-CN" altLang="zh-CN" dirty="0"/>
              <a:t>　　　　　</a:t>
            </a:r>
            <a:r>
              <a:rPr lang="en-US" altLang="zh-CN" dirty="0"/>
              <a:t>C. INSERT             D. CREATE</a:t>
            </a:r>
            <a:endParaRPr lang="zh-CN" altLang="zh-CN" dirty="0"/>
          </a:p>
          <a:p>
            <a:r>
              <a:rPr lang="zh-CN" altLang="zh-CN" dirty="0"/>
              <a:t>正确答案：</a:t>
            </a:r>
            <a:r>
              <a:rPr lang="en-US" altLang="zh-CN" dirty="0"/>
              <a:t>C</a:t>
            </a:r>
            <a:endParaRPr lang="zh-CN" altLang="zh-CN" dirty="0"/>
          </a:p>
          <a:p>
            <a:endParaRPr lang="zh-CN" altLang="en-US" dirty="0"/>
          </a:p>
        </p:txBody>
      </p:sp>
    </p:spTree>
    <p:extLst>
      <p:ext uri="{BB962C8B-B14F-4D97-AF65-F5344CB8AC3E}">
        <p14:creationId xmlns:p14="http://schemas.microsoft.com/office/powerpoint/2010/main" val="329546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5969" y="365125"/>
            <a:ext cx="11439769" cy="5811838"/>
          </a:xfrm>
        </p:spPr>
        <p:txBody>
          <a:bodyPr>
            <a:normAutofit fontScale="85000" lnSpcReduction="10000"/>
          </a:bodyPr>
          <a:lstStyle/>
          <a:p>
            <a:r>
              <a:rPr lang="en-US" altLang="zh-CN" dirty="0"/>
              <a:t>60. </a:t>
            </a:r>
            <a:r>
              <a:rPr lang="zh-CN" altLang="zh-CN" dirty="0"/>
              <a:t>插入子查询</a:t>
            </a:r>
          </a:p>
          <a:p>
            <a:r>
              <a:rPr lang="zh-CN" altLang="zh-CN" dirty="0"/>
              <a:t>题目类型：单选</a:t>
            </a:r>
          </a:p>
          <a:p>
            <a:r>
              <a:rPr lang="zh-CN" altLang="zh-CN" dirty="0"/>
              <a:t>题目：若用如下的</a:t>
            </a:r>
            <a:r>
              <a:rPr lang="en-US" altLang="zh-CN" dirty="0"/>
              <a:t>SQL</a:t>
            </a:r>
            <a:r>
              <a:rPr lang="zh-CN" altLang="zh-CN" dirty="0"/>
              <a:t>语句创建一个</a:t>
            </a:r>
            <a:r>
              <a:rPr lang="en-US" altLang="zh-CN" dirty="0"/>
              <a:t>student</a:t>
            </a:r>
            <a:r>
              <a:rPr lang="zh-CN" altLang="zh-CN" dirty="0"/>
              <a:t>表：</a:t>
            </a:r>
          </a:p>
          <a:p>
            <a:r>
              <a:rPr lang="en-US" altLang="zh-CN" dirty="0"/>
              <a:t>CREATE TABLE student</a:t>
            </a:r>
            <a:r>
              <a:rPr lang="zh-CN" altLang="zh-CN" dirty="0"/>
              <a:t>（</a:t>
            </a:r>
            <a:r>
              <a:rPr lang="en-US" altLang="zh-CN" dirty="0"/>
              <a:t>NO Char</a:t>
            </a:r>
            <a:r>
              <a:rPr lang="zh-CN" altLang="zh-CN" dirty="0"/>
              <a:t>（</a:t>
            </a:r>
            <a:r>
              <a:rPr lang="en-US" altLang="zh-CN" dirty="0"/>
              <a:t>4</a:t>
            </a:r>
            <a:r>
              <a:rPr lang="zh-CN" altLang="zh-CN" dirty="0"/>
              <a:t>）</a:t>
            </a:r>
            <a:r>
              <a:rPr lang="en-US" altLang="zh-CN" dirty="0"/>
              <a:t> NOT NULL</a:t>
            </a:r>
            <a:r>
              <a:rPr lang="zh-CN" altLang="zh-CN" dirty="0"/>
              <a:t>，</a:t>
            </a:r>
            <a:r>
              <a:rPr lang="en-US" altLang="zh-CN" dirty="0"/>
              <a:t>NAME Char</a:t>
            </a:r>
            <a:r>
              <a:rPr lang="zh-CN" altLang="zh-CN" dirty="0"/>
              <a:t>（</a:t>
            </a:r>
            <a:r>
              <a:rPr lang="en-US" altLang="zh-CN" dirty="0"/>
              <a:t>8</a:t>
            </a:r>
            <a:r>
              <a:rPr lang="zh-CN" altLang="zh-CN" dirty="0"/>
              <a:t>）</a:t>
            </a:r>
            <a:r>
              <a:rPr lang="en-US" altLang="zh-CN" dirty="0"/>
              <a:t> NOT NULL</a:t>
            </a:r>
            <a:r>
              <a:rPr lang="zh-CN" altLang="zh-CN" dirty="0"/>
              <a:t>，</a:t>
            </a:r>
            <a:r>
              <a:rPr lang="en-US" altLang="zh-CN" dirty="0"/>
              <a:t>SEX Char</a:t>
            </a:r>
            <a:r>
              <a:rPr lang="zh-CN" altLang="zh-CN" dirty="0"/>
              <a:t>（</a:t>
            </a:r>
            <a:r>
              <a:rPr lang="en-US" altLang="zh-CN" dirty="0"/>
              <a:t>2</a:t>
            </a:r>
            <a:r>
              <a:rPr lang="zh-CN" altLang="zh-CN" dirty="0"/>
              <a:t>），</a:t>
            </a:r>
            <a:r>
              <a:rPr lang="en-US" altLang="zh-CN" dirty="0"/>
              <a:t>AGE Number</a:t>
            </a:r>
            <a:r>
              <a:rPr lang="zh-CN" altLang="zh-CN" dirty="0"/>
              <a:t>（</a:t>
            </a:r>
            <a:r>
              <a:rPr lang="en-US" altLang="zh-CN" dirty="0"/>
              <a:t>2</a:t>
            </a:r>
            <a:r>
              <a:rPr lang="zh-CN" altLang="zh-CN" dirty="0"/>
              <a:t>））可以插入到</a:t>
            </a:r>
            <a:r>
              <a:rPr lang="en-US" altLang="zh-CN" dirty="0"/>
              <a:t>student</a:t>
            </a:r>
            <a:r>
              <a:rPr lang="zh-CN" altLang="zh-CN" dirty="0"/>
              <a:t>表中的是（</a:t>
            </a:r>
            <a:r>
              <a:rPr lang="en-US" altLang="zh-CN" dirty="0"/>
              <a:t>     </a:t>
            </a:r>
            <a:r>
              <a:rPr lang="zh-CN" altLang="zh-CN" dirty="0"/>
              <a:t>）。</a:t>
            </a:r>
          </a:p>
          <a:p>
            <a:r>
              <a:rPr lang="zh-CN" altLang="zh-CN" dirty="0"/>
              <a:t>答案：</a:t>
            </a:r>
            <a:r>
              <a:rPr lang="en-US" altLang="zh-CN" dirty="0"/>
              <a:t>A</a:t>
            </a:r>
            <a:r>
              <a:rPr lang="zh-CN" altLang="zh-CN" dirty="0"/>
              <a:t>．（</a:t>
            </a:r>
            <a:r>
              <a:rPr lang="en-US" altLang="zh-CN" dirty="0"/>
              <a:t>'1031'</a:t>
            </a:r>
            <a:r>
              <a:rPr lang="zh-CN" altLang="zh-CN" dirty="0"/>
              <a:t>，</a:t>
            </a:r>
            <a:r>
              <a:rPr lang="en-US" altLang="zh-CN" dirty="0"/>
              <a:t>'</a:t>
            </a:r>
            <a:r>
              <a:rPr lang="zh-CN" altLang="zh-CN" dirty="0"/>
              <a:t>曾华</a:t>
            </a:r>
            <a:r>
              <a:rPr lang="en-US" altLang="zh-CN" dirty="0"/>
              <a:t>'</a:t>
            </a:r>
            <a:r>
              <a:rPr lang="zh-CN" altLang="zh-CN" dirty="0"/>
              <a:t>，男，</a:t>
            </a:r>
            <a:r>
              <a:rPr lang="en-US" altLang="zh-CN" dirty="0"/>
              <a:t>23</a:t>
            </a:r>
            <a:r>
              <a:rPr lang="zh-CN" altLang="zh-CN" dirty="0"/>
              <a:t>）</a:t>
            </a:r>
            <a:r>
              <a:rPr lang="en-US" altLang="zh-CN" dirty="0"/>
              <a:t>      B</a:t>
            </a:r>
            <a:r>
              <a:rPr lang="zh-CN" altLang="zh-CN" dirty="0"/>
              <a:t>．（</a:t>
            </a:r>
            <a:r>
              <a:rPr lang="en-US" altLang="zh-CN" dirty="0"/>
              <a:t>'1031'</a:t>
            </a:r>
            <a:r>
              <a:rPr lang="zh-CN" altLang="zh-CN" dirty="0"/>
              <a:t>，</a:t>
            </a:r>
            <a:r>
              <a:rPr lang="en-US" altLang="zh-CN" dirty="0"/>
              <a:t>'</a:t>
            </a:r>
            <a:r>
              <a:rPr lang="zh-CN" altLang="zh-CN" dirty="0"/>
              <a:t>曾华</a:t>
            </a:r>
            <a:r>
              <a:rPr lang="en-US" altLang="zh-CN" dirty="0"/>
              <a:t>'</a:t>
            </a:r>
            <a:r>
              <a:rPr lang="zh-CN" altLang="zh-CN" dirty="0"/>
              <a:t>，</a:t>
            </a:r>
            <a:r>
              <a:rPr lang="en-US" altLang="zh-CN" dirty="0"/>
              <a:t>NULL</a:t>
            </a:r>
            <a:r>
              <a:rPr lang="zh-CN" altLang="zh-CN" dirty="0"/>
              <a:t>，</a:t>
            </a:r>
            <a:r>
              <a:rPr lang="en-US" altLang="zh-CN" dirty="0"/>
              <a:t>NULL</a:t>
            </a:r>
            <a:r>
              <a:rPr lang="zh-CN" altLang="zh-CN" dirty="0"/>
              <a:t>）</a:t>
            </a:r>
          </a:p>
          <a:p>
            <a:r>
              <a:rPr lang="en-US" altLang="zh-CN" dirty="0"/>
              <a:t>C</a:t>
            </a:r>
            <a:r>
              <a:rPr lang="zh-CN" altLang="zh-CN" dirty="0"/>
              <a:t>．（</a:t>
            </a:r>
            <a:r>
              <a:rPr lang="en-US" altLang="zh-CN" dirty="0"/>
              <a:t>NULL</a:t>
            </a:r>
            <a:r>
              <a:rPr lang="zh-CN" altLang="zh-CN" dirty="0"/>
              <a:t>，</a:t>
            </a:r>
            <a:r>
              <a:rPr lang="en-US" altLang="zh-CN" dirty="0"/>
              <a:t>'</a:t>
            </a:r>
            <a:r>
              <a:rPr lang="zh-CN" altLang="zh-CN" dirty="0"/>
              <a:t>曾华</a:t>
            </a:r>
            <a:r>
              <a:rPr lang="en-US" altLang="zh-CN" dirty="0"/>
              <a:t>'</a:t>
            </a:r>
            <a:r>
              <a:rPr lang="zh-CN" altLang="zh-CN" dirty="0"/>
              <a:t>，</a:t>
            </a:r>
            <a:r>
              <a:rPr lang="en-US" altLang="zh-CN" dirty="0"/>
              <a:t>'</a:t>
            </a:r>
            <a:r>
              <a:rPr lang="zh-CN" altLang="zh-CN" dirty="0"/>
              <a:t>男</a:t>
            </a:r>
            <a:r>
              <a:rPr lang="en-US" altLang="zh-CN" dirty="0"/>
              <a:t>'</a:t>
            </a:r>
            <a:r>
              <a:rPr lang="zh-CN" altLang="zh-CN" dirty="0"/>
              <a:t>，</a:t>
            </a:r>
            <a:r>
              <a:rPr lang="en-US" altLang="zh-CN" dirty="0"/>
              <a:t>'23'</a:t>
            </a:r>
            <a:r>
              <a:rPr lang="zh-CN" altLang="zh-CN" dirty="0"/>
              <a:t>）</a:t>
            </a:r>
            <a:r>
              <a:rPr lang="en-US" altLang="zh-CN" dirty="0"/>
              <a:t>    D</a:t>
            </a:r>
            <a:r>
              <a:rPr lang="zh-CN" altLang="zh-CN" dirty="0"/>
              <a:t>．（</a:t>
            </a:r>
            <a:r>
              <a:rPr lang="en-US" altLang="zh-CN" dirty="0"/>
              <a:t>'1031'</a:t>
            </a:r>
            <a:r>
              <a:rPr lang="zh-CN" altLang="zh-CN" dirty="0"/>
              <a:t>，</a:t>
            </a:r>
            <a:r>
              <a:rPr lang="en-US" altLang="zh-CN" dirty="0"/>
              <a:t>NULL</a:t>
            </a:r>
            <a:r>
              <a:rPr lang="zh-CN" altLang="zh-CN" dirty="0"/>
              <a:t>，</a:t>
            </a:r>
            <a:r>
              <a:rPr lang="en-US" altLang="zh-CN" dirty="0"/>
              <a:t>'</a:t>
            </a:r>
            <a:r>
              <a:rPr lang="zh-CN" altLang="zh-CN" dirty="0"/>
              <a:t>男</a:t>
            </a:r>
            <a:r>
              <a:rPr lang="en-US" altLang="zh-CN" dirty="0"/>
              <a:t>'</a:t>
            </a:r>
            <a:r>
              <a:rPr lang="zh-CN" altLang="zh-CN" dirty="0"/>
              <a:t>，</a:t>
            </a:r>
            <a:r>
              <a:rPr lang="en-US" altLang="zh-CN" dirty="0"/>
              <a:t>23</a:t>
            </a:r>
            <a:r>
              <a:rPr lang="zh-CN" altLang="zh-CN" dirty="0"/>
              <a:t>）</a:t>
            </a:r>
          </a:p>
          <a:p>
            <a:r>
              <a:rPr lang="zh-CN" altLang="zh-CN" dirty="0"/>
              <a:t>正确答案：</a:t>
            </a:r>
            <a:r>
              <a:rPr lang="en-US" altLang="zh-CN" dirty="0"/>
              <a:t>B</a:t>
            </a:r>
            <a:endParaRPr lang="zh-CN" altLang="zh-CN" dirty="0"/>
          </a:p>
          <a:p>
            <a:r>
              <a:rPr lang="en-US" altLang="zh-CN" dirty="0"/>
              <a:t> </a:t>
            </a:r>
            <a:endParaRPr lang="zh-CN" altLang="zh-CN" dirty="0"/>
          </a:p>
          <a:p>
            <a:r>
              <a:rPr lang="en-US" altLang="zh-CN" dirty="0"/>
              <a:t>61. </a:t>
            </a:r>
            <a:r>
              <a:rPr lang="zh-CN" altLang="zh-CN" dirty="0"/>
              <a:t>数据更新</a:t>
            </a:r>
          </a:p>
          <a:p>
            <a:r>
              <a:rPr lang="zh-CN" altLang="zh-CN" dirty="0"/>
              <a:t>题目类型：单选</a:t>
            </a:r>
          </a:p>
          <a:p>
            <a:r>
              <a:rPr lang="zh-CN" altLang="zh-CN" dirty="0"/>
              <a:t>题目：更新表中记录的关键字是（</a:t>
            </a:r>
            <a:r>
              <a:rPr lang="en-US" altLang="zh-CN" dirty="0"/>
              <a:t>    </a:t>
            </a:r>
            <a:r>
              <a:rPr lang="zh-CN" altLang="zh-CN" dirty="0"/>
              <a:t>）。</a:t>
            </a:r>
          </a:p>
          <a:p>
            <a:r>
              <a:rPr lang="en-US" altLang="zh-CN" dirty="0"/>
              <a:t>A. UPDATE       B. DELETE</a:t>
            </a:r>
            <a:r>
              <a:rPr lang="zh-CN" altLang="zh-CN" dirty="0"/>
              <a:t>　　　　　　</a:t>
            </a:r>
            <a:r>
              <a:rPr lang="en-US" altLang="zh-CN" dirty="0"/>
              <a:t>C. INSERT             D. CREATE</a:t>
            </a:r>
            <a:endParaRPr lang="zh-CN" altLang="zh-CN" dirty="0"/>
          </a:p>
          <a:p>
            <a:r>
              <a:rPr lang="zh-CN" altLang="zh-CN" dirty="0"/>
              <a:t>正确答案：</a:t>
            </a:r>
            <a:r>
              <a:rPr lang="en-US" altLang="zh-CN" dirty="0"/>
              <a:t>A</a:t>
            </a:r>
            <a:endParaRPr lang="zh-CN" altLang="zh-CN" dirty="0"/>
          </a:p>
          <a:p>
            <a:endParaRPr lang="zh-CN" altLang="en-US" dirty="0"/>
          </a:p>
        </p:txBody>
      </p:sp>
    </p:spTree>
    <p:extLst>
      <p:ext uri="{BB962C8B-B14F-4D97-AF65-F5344CB8AC3E}">
        <p14:creationId xmlns:p14="http://schemas.microsoft.com/office/powerpoint/2010/main" val="64515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03200" y="117231"/>
            <a:ext cx="12395200" cy="6059732"/>
          </a:xfrm>
        </p:spPr>
        <p:txBody>
          <a:bodyPr>
            <a:normAutofit fontScale="85000" lnSpcReduction="20000"/>
          </a:bodyPr>
          <a:lstStyle/>
          <a:p>
            <a:r>
              <a:rPr lang="en-US" altLang="zh-CN" dirty="0"/>
              <a:t>62. </a:t>
            </a:r>
            <a:r>
              <a:rPr lang="zh-CN" altLang="zh-CN" dirty="0"/>
              <a:t>删除数据</a:t>
            </a:r>
          </a:p>
          <a:p>
            <a:r>
              <a:rPr lang="zh-CN" altLang="zh-CN" dirty="0"/>
              <a:t>题目类型：单选</a:t>
            </a:r>
          </a:p>
          <a:p>
            <a:r>
              <a:rPr lang="zh-CN" altLang="zh-CN" dirty="0"/>
              <a:t>题目：考察以下陈述：</a:t>
            </a:r>
          </a:p>
          <a:p>
            <a:r>
              <a:rPr lang="zh-CN" altLang="zh-CN" dirty="0"/>
              <a:t>陈述</a:t>
            </a:r>
            <a:r>
              <a:rPr lang="en-US" altLang="zh-CN" dirty="0"/>
              <a:t>A: drop</a:t>
            </a:r>
            <a:r>
              <a:rPr lang="zh-CN" altLang="zh-CN" dirty="0"/>
              <a:t>表命令抹去数据库中表的定义。</a:t>
            </a:r>
          </a:p>
          <a:p>
            <a:r>
              <a:rPr lang="zh-CN" altLang="zh-CN" dirty="0"/>
              <a:t>陈述</a:t>
            </a:r>
            <a:r>
              <a:rPr lang="en-US" altLang="zh-CN" dirty="0"/>
              <a:t> B: delete </a:t>
            </a:r>
            <a:r>
              <a:rPr lang="zh-CN" altLang="zh-CN" dirty="0"/>
              <a:t>表抹去表中的行。</a:t>
            </a:r>
          </a:p>
          <a:p>
            <a:r>
              <a:rPr lang="zh-CN" altLang="zh-CN" dirty="0"/>
              <a:t>关于上面陈述以下中哪一个是正确的？（</a:t>
            </a:r>
            <a:r>
              <a:rPr lang="en-US" altLang="zh-CN" dirty="0"/>
              <a:t>    </a:t>
            </a:r>
            <a:r>
              <a:rPr lang="zh-CN" altLang="zh-CN" dirty="0"/>
              <a:t>）</a:t>
            </a:r>
          </a:p>
          <a:p>
            <a:r>
              <a:rPr lang="zh-CN" altLang="zh-CN" dirty="0"/>
              <a:t>答案：</a:t>
            </a:r>
            <a:r>
              <a:rPr lang="en-US" altLang="zh-CN" dirty="0"/>
              <a:t>A. </a:t>
            </a:r>
            <a:r>
              <a:rPr lang="zh-CN" altLang="zh-CN" dirty="0"/>
              <a:t>二个陈述都正确。</a:t>
            </a:r>
            <a:r>
              <a:rPr lang="en-US" altLang="zh-CN" dirty="0"/>
              <a:t>   B. </a:t>
            </a:r>
            <a:r>
              <a:rPr lang="zh-CN" altLang="zh-CN" dirty="0"/>
              <a:t>二个陈述都不正确。</a:t>
            </a:r>
          </a:p>
          <a:p>
            <a:r>
              <a:rPr lang="en-US" altLang="zh-CN" dirty="0"/>
              <a:t>C. </a:t>
            </a:r>
            <a:r>
              <a:rPr lang="zh-CN" altLang="zh-CN" dirty="0"/>
              <a:t>陈述</a:t>
            </a:r>
            <a:r>
              <a:rPr lang="en-US" altLang="zh-CN" dirty="0"/>
              <a:t>A</a:t>
            </a:r>
            <a:r>
              <a:rPr lang="zh-CN" altLang="zh-CN" dirty="0"/>
              <a:t>正确，陈述</a:t>
            </a:r>
            <a:r>
              <a:rPr lang="en-US" altLang="zh-CN" dirty="0"/>
              <a:t>B</a:t>
            </a:r>
            <a:r>
              <a:rPr lang="zh-CN" altLang="zh-CN" dirty="0"/>
              <a:t>不正确。</a:t>
            </a:r>
            <a:r>
              <a:rPr lang="en-US" altLang="zh-CN" dirty="0"/>
              <a:t> D. </a:t>
            </a:r>
            <a:r>
              <a:rPr lang="zh-CN" altLang="zh-CN" dirty="0"/>
              <a:t>陈述</a:t>
            </a:r>
            <a:r>
              <a:rPr lang="en-US" altLang="zh-CN" dirty="0"/>
              <a:t>A</a:t>
            </a:r>
            <a:r>
              <a:rPr lang="zh-CN" altLang="zh-CN" dirty="0"/>
              <a:t>不正确，陈述</a:t>
            </a:r>
            <a:r>
              <a:rPr lang="en-US" altLang="zh-CN" dirty="0"/>
              <a:t>B</a:t>
            </a:r>
            <a:r>
              <a:rPr lang="zh-CN" altLang="zh-CN" dirty="0"/>
              <a:t>正确。</a:t>
            </a:r>
          </a:p>
          <a:p>
            <a:r>
              <a:rPr lang="zh-CN" altLang="zh-CN" dirty="0"/>
              <a:t>正确答案：</a:t>
            </a:r>
            <a:r>
              <a:rPr lang="en-US" altLang="zh-CN" dirty="0"/>
              <a:t>A</a:t>
            </a:r>
            <a:endParaRPr lang="zh-CN" altLang="zh-CN" dirty="0"/>
          </a:p>
          <a:p>
            <a:r>
              <a:rPr lang="en-US" altLang="zh-CN" dirty="0"/>
              <a:t> </a:t>
            </a:r>
            <a:endParaRPr lang="zh-CN" altLang="zh-CN" dirty="0"/>
          </a:p>
          <a:p>
            <a:r>
              <a:rPr lang="en-US" altLang="zh-CN" dirty="0"/>
              <a:t>63. </a:t>
            </a:r>
            <a:r>
              <a:rPr lang="zh-CN" altLang="zh-CN" dirty="0"/>
              <a:t>视图的定义</a:t>
            </a:r>
          </a:p>
          <a:p>
            <a:r>
              <a:rPr lang="zh-CN" altLang="zh-CN" dirty="0"/>
              <a:t>题目类型：单选</a:t>
            </a:r>
          </a:p>
          <a:p>
            <a:r>
              <a:rPr lang="zh-CN" altLang="zh-CN" dirty="0"/>
              <a:t>题目：在</a:t>
            </a:r>
            <a:r>
              <a:rPr lang="en-US" altLang="zh-CN" dirty="0"/>
              <a:t>SQL</a:t>
            </a:r>
            <a:r>
              <a:rPr lang="zh-CN" altLang="zh-CN" dirty="0"/>
              <a:t>语句中，用户可以直接操作的是（</a:t>
            </a:r>
            <a:r>
              <a:rPr lang="en-US" altLang="zh-CN" dirty="0"/>
              <a:t>      </a:t>
            </a:r>
            <a:r>
              <a:rPr lang="zh-CN" altLang="zh-CN" dirty="0"/>
              <a:t>）。</a:t>
            </a:r>
          </a:p>
          <a:p>
            <a:r>
              <a:rPr lang="zh-CN" altLang="zh-CN" dirty="0"/>
              <a:t>答案：</a:t>
            </a:r>
            <a:r>
              <a:rPr lang="en-US" altLang="zh-CN" dirty="0"/>
              <a:t>A.</a:t>
            </a:r>
            <a:r>
              <a:rPr lang="zh-CN" altLang="zh-CN" dirty="0"/>
              <a:t>基本表</a:t>
            </a:r>
            <a:r>
              <a:rPr lang="en-US" altLang="zh-CN" dirty="0"/>
              <a:t>      B.</a:t>
            </a:r>
            <a:r>
              <a:rPr lang="zh-CN" altLang="zh-CN" dirty="0"/>
              <a:t>视图</a:t>
            </a:r>
            <a:r>
              <a:rPr lang="en-US" altLang="zh-CN" dirty="0"/>
              <a:t>       C.</a:t>
            </a:r>
            <a:r>
              <a:rPr lang="zh-CN" altLang="zh-CN" dirty="0"/>
              <a:t>基本表和视图</a:t>
            </a:r>
            <a:r>
              <a:rPr lang="en-US" altLang="zh-CN" dirty="0"/>
              <a:t>     D.</a:t>
            </a:r>
            <a:r>
              <a:rPr lang="zh-CN" altLang="zh-CN" dirty="0"/>
              <a:t>以上都不对</a:t>
            </a:r>
          </a:p>
          <a:p>
            <a:r>
              <a:rPr lang="zh-CN" altLang="zh-CN" dirty="0"/>
              <a:t>正确答案：</a:t>
            </a:r>
            <a:r>
              <a:rPr lang="en-US" altLang="zh-CN" dirty="0"/>
              <a:t>C</a:t>
            </a:r>
            <a:endParaRPr lang="zh-CN" altLang="zh-CN" dirty="0"/>
          </a:p>
          <a:p>
            <a:endParaRPr lang="zh-CN" altLang="en-US" dirty="0"/>
          </a:p>
        </p:txBody>
      </p:sp>
    </p:spTree>
    <p:extLst>
      <p:ext uri="{BB962C8B-B14F-4D97-AF65-F5344CB8AC3E}">
        <p14:creationId xmlns:p14="http://schemas.microsoft.com/office/powerpoint/2010/main" val="16441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18831" y="453292"/>
            <a:ext cx="11738707" cy="5723671"/>
          </a:xfrm>
        </p:spPr>
        <p:txBody>
          <a:bodyPr>
            <a:normAutofit fontScale="92500" lnSpcReduction="10000"/>
          </a:bodyPr>
          <a:lstStyle/>
          <a:p>
            <a:r>
              <a:rPr lang="en-US" altLang="zh-CN" dirty="0"/>
              <a:t>64. </a:t>
            </a:r>
            <a:r>
              <a:rPr lang="zh-CN" altLang="zh-CN" dirty="0"/>
              <a:t>定义视图</a:t>
            </a:r>
          </a:p>
          <a:p>
            <a:r>
              <a:rPr lang="zh-CN" altLang="zh-CN" dirty="0"/>
              <a:t>题目类型：单选</a:t>
            </a:r>
          </a:p>
          <a:p>
            <a:r>
              <a:rPr lang="zh-CN" altLang="zh-CN" dirty="0"/>
              <a:t>题目：视图建立后，在数据字典中存放的是（</a:t>
            </a:r>
            <a:r>
              <a:rPr lang="en-US" altLang="zh-CN" dirty="0"/>
              <a:t>      </a:t>
            </a:r>
            <a:r>
              <a:rPr lang="zh-CN" altLang="zh-CN" dirty="0"/>
              <a:t>）。</a:t>
            </a:r>
          </a:p>
          <a:p>
            <a:r>
              <a:rPr lang="zh-CN" altLang="zh-CN" dirty="0"/>
              <a:t>答案：</a:t>
            </a:r>
            <a:r>
              <a:rPr lang="en-US" altLang="zh-CN" dirty="0"/>
              <a:t> A.</a:t>
            </a:r>
            <a:r>
              <a:rPr lang="zh-CN" altLang="zh-CN" dirty="0"/>
              <a:t>查询语句</a:t>
            </a:r>
            <a:r>
              <a:rPr lang="en-US" altLang="zh-CN" dirty="0"/>
              <a:t>      B.</a:t>
            </a:r>
            <a:r>
              <a:rPr lang="zh-CN" altLang="zh-CN" dirty="0"/>
              <a:t>组成视图的表的内容</a:t>
            </a:r>
          </a:p>
          <a:p>
            <a:r>
              <a:rPr lang="en-US" altLang="zh-CN" dirty="0"/>
              <a:t>       C.</a:t>
            </a:r>
            <a:r>
              <a:rPr lang="zh-CN" altLang="zh-CN" dirty="0"/>
              <a:t>视图的定义</a:t>
            </a:r>
            <a:r>
              <a:rPr lang="en-US" altLang="zh-CN" dirty="0"/>
              <a:t>     D.</a:t>
            </a:r>
            <a:r>
              <a:rPr lang="zh-CN" altLang="zh-CN" dirty="0"/>
              <a:t>产生视图的表的定义</a:t>
            </a:r>
          </a:p>
          <a:p>
            <a:r>
              <a:rPr lang="zh-CN" altLang="zh-CN" dirty="0"/>
              <a:t>正确答案：</a:t>
            </a:r>
            <a:r>
              <a:rPr lang="en-US" altLang="zh-CN" dirty="0"/>
              <a:t>C</a:t>
            </a:r>
            <a:endParaRPr lang="zh-CN" altLang="zh-CN" dirty="0"/>
          </a:p>
          <a:p>
            <a:r>
              <a:rPr lang="en-US" altLang="zh-CN" dirty="0"/>
              <a:t>65. </a:t>
            </a:r>
            <a:r>
              <a:rPr lang="zh-CN" altLang="zh-CN" dirty="0"/>
              <a:t>删除视图</a:t>
            </a:r>
          </a:p>
          <a:p>
            <a:r>
              <a:rPr lang="zh-CN" altLang="zh-CN" dirty="0"/>
              <a:t>题目类型：单选</a:t>
            </a:r>
          </a:p>
          <a:p>
            <a:r>
              <a:rPr lang="zh-CN" altLang="zh-CN" dirty="0"/>
              <a:t>题目：下面关于视图的描述中，不正确的是（</a:t>
            </a:r>
            <a:r>
              <a:rPr lang="en-US" altLang="zh-CN" dirty="0"/>
              <a:t>      </a:t>
            </a:r>
            <a:r>
              <a:rPr lang="zh-CN" altLang="zh-CN" dirty="0"/>
              <a:t>）。</a:t>
            </a:r>
          </a:p>
          <a:p>
            <a:r>
              <a:rPr lang="zh-CN" altLang="zh-CN" dirty="0"/>
              <a:t>答案： </a:t>
            </a:r>
            <a:r>
              <a:rPr lang="en-US" altLang="zh-CN" dirty="0"/>
              <a:t>A.</a:t>
            </a:r>
            <a:r>
              <a:rPr lang="zh-CN" altLang="zh-CN" dirty="0"/>
              <a:t>视图是外模式</a:t>
            </a:r>
            <a:r>
              <a:rPr lang="en-US" altLang="zh-CN" dirty="0"/>
              <a:t>      B.</a:t>
            </a:r>
            <a:r>
              <a:rPr lang="zh-CN" altLang="zh-CN" dirty="0"/>
              <a:t>使用视图可以简化查询语句的编写</a:t>
            </a:r>
          </a:p>
          <a:p>
            <a:r>
              <a:rPr lang="en-US" altLang="zh-CN" dirty="0"/>
              <a:t>       C.</a:t>
            </a:r>
            <a:r>
              <a:rPr lang="zh-CN" altLang="zh-CN" dirty="0"/>
              <a:t>使用视图可以加快查询的速度</a:t>
            </a:r>
            <a:r>
              <a:rPr lang="en-US" altLang="zh-CN" dirty="0"/>
              <a:t>     D.</a:t>
            </a:r>
            <a:r>
              <a:rPr lang="zh-CN" altLang="zh-CN" dirty="0"/>
              <a:t>视图是虚表</a:t>
            </a:r>
          </a:p>
          <a:p>
            <a:r>
              <a:rPr lang="zh-CN" altLang="zh-CN" dirty="0"/>
              <a:t>正确答案：</a:t>
            </a:r>
            <a:r>
              <a:rPr lang="en-US" altLang="zh-CN" dirty="0"/>
              <a:t>C</a:t>
            </a:r>
            <a:endParaRPr lang="zh-CN" altLang="zh-CN" dirty="0"/>
          </a:p>
          <a:p>
            <a:endParaRPr lang="zh-CN" altLang="en-US" dirty="0"/>
          </a:p>
        </p:txBody>
      </p:sp>
    </p:spTree>
    <p:extLst>
      <p:ext uri="{BB962C8B-B14F-4D97-AF65-F5344CB8AC3E}">
        <p14:creationId xmlns:p14="http://schemas.microsoft.com/office/powerpoint/2010/main" val="42808555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 </a:t>
            </a:r>
            <a:endParaRPr lang="zh-CN" altLang="zh-CN" dirty="0"/>
          </a:p>
          <a:p>
            <a:r>
              <a:rPr lang="en-US" altLang="zh-CN" dirty="0"/>
              <a:t>66. </a:t>
            </a:r>
            <a:r>
              <a:rPr lang="zh-CN" altLang="zh-CN" dirty="0"/>
              <a:t>查询视图</a:t>
            </a:r>
          </a:p>
          <a:p>
            <a:r>
              <a:rPr lang="zh-CN" altLang="zh-CN" dirty="0"/>
              <a:t>题目类型：单选</a:t>
            </a:r>
          </a:p>
          <a:p>
            <a:r>
              <a:rPr lang="zh-CN" altLang="zh-CN" dirty="0"/>
              <a:t>题目：对所有视图都可以进行（</a:t>
            </a:r>
            <a:r>
              <a:rPr lang="en-US" altLang="zh-CN" dirty="0"/>
              <a:t>    </a:t>
            </a:r>
            <a:r>
              <a:rPr lang="zh-CN" altLang="zh-CN" dirty="0"/>
              <a:t>）。</a:t>
            </a:r>
          </a:p>
          <a:p>
            <a:r>
              <a:rPr lang="zh-CN" altLang="zh-CN" dirty="0"/>
              <a:t>答案：</a:t>
            </a:r>
            <a:r>
              <a:rPr lang="en-US" altLang="zh-CN" dirty="0" err="1"/>
              <a:t>A.select</a:t>
            </a:r>
            <a:r>
              <a:rPr lang="en-US" altLang="zh-CN" dirty="0"/>
              <a:t>     </a:t>
            </a:r>
            <a:r>
              <a:rPr lang="en-US" altLang="zh-CN" dirty="0" err="1"/>
              <a:t>B.insert</a:t>
            </a:r>
            <a:r>
              <a:rPr lang="en-US" altLang="zh-CN" dirty="0"/>
              <a:t>   </a:t>
            </a:r>
            <a:r>
              <a:rPr lang="en-US" altLang="zh-CN" dirty="0" err="1"/>
              <a:t>C.update</a:t>
            </a:r>
            <a:r>
              <a:rPr lang="en-US" altLang="zh-CN" dirty="0"/>
              <a:t>    </a:t>
            </a:r>
            <a:r>
              <a:rPr lang="en-US" altLang="zh-CN" dirty="0" err="1"/>
              <a:t>D.delete</a:t>
            </a:r>
            <a:endParaRPr lang="zh-CN" altLang="zh-CN" dirty="0"/>
          </a:p>
          <a:p>
            <a:r>
              <a:rPr lang="zh-CN" altLang="zh-CN" dirty="0"/>
              <a:t>正确答案：</a:t>
            </a:r>
            <a:r>
              <a:rPr lang="en-US" altLang="zh-CN" dirty="0"/>
              <a:t>A</a:t>
            </a:r>
            <a:endParaRPr lang="zh-CN" altLang="zh-CN" dirty="0"/>
          </a:p>
          <a:p>
            <a:endParaRPr lang="zh-CN" altLang="en-US" dirty="0"/>
          </a:p>
        </p:txBody>
      </p:sp>
    </p:spTree>
    <p:extLst>
      <p:ext uri="{BB962C8B-B14F-4D97-AF65-F5344CB8AC3E}">
        <p14:creationId xmlns:p14="http://schemas.microsoft.com/office/powerpoint/2010/main" val="343440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65723" y="164122"/>
            <a:ext cx="11926277" cy="6588369"/>
          </a:xfrm>
        </p:spPr>
        <p:txBody>
          <a:bodyPr>
            <a:normAutofit fontScale="85000" lnSpcReduction="20000"/>
          </a:bodyPr>
          <a:lstStyle/>
          <a:p>
            <a:r>
              <a:rPr lang="en-US" altLang="zh-CN" dirty="0"/>
              <a:t>67. </a:t>
            </a:r>
            <a:r>
              <a:rPr lang="zh-CN" altLang="zh-CN" dirty="0"/>
              <a:t>更新视图</a:t>
            </a:r>
          </a:p>
          <a:p>
            <a:r>
              <a:rPr lang="zh-CN" altLang="zh-CN" dirty="0"/>
              <a:t>题目类型：单选</a:t>
            </a:r>
          </a:p>
          <a:p>
            <a:r>
              <a:rPr lang="zh-CN" altLang="zh-CN" dirty="0"/>
              <a:t>题目：在</a:t>
            </a:r>
            <a:r>
              <a:rPr lang="en-US" altLang="zh-CN" dirty="0"/>
              <a:t> Customer</a:t>
            </a:r>
            <a:r>
              <a:rPr lang="zh-CN" altLang="zh-CN" dirty="0"/>
              <a:t>表中，存储了客户的材料和必须支付的金额。客户表的结构如下：</a:t>
            </a:r>
          </a:p>
          <a:p>
            <a:r>
              <a:rPr lang="en-US" altLang="zh-CN" dirty="0"/>
              <a:t>CREATE TABLE Customer</a:t>
            </a:r>
            <a:endParaRPr lang="zh-CN" altLang="zh-CN" dirty="0"/>
          </a:p>
          <a:p>
            <a:r>
              <a:rPr lang="en-US" altLang="zh-CN" dirty="0"/>
              <a:t>(</a:t>
            </a:r>
            <a:r>
              <a:rPr lang="en-US" altLang="zh-CN" dirty="0" err="1"/>
              <a:t>cCustomerId</a:t>
            </a:r>
            <a:r>
              <a:rPr lang="en-US" altLang="zh-CN" dirty="0"/>
              <a:t> char(4) not null,</a:t>
            </a:r>
            <a:endParaRPr lang="zh-CN" altLang="zh-CN" dirty="0"/>
          </a:p>
          <a:p>
            <a:r>
              <a:rPr lang="en-US" altLang="zh-CN" dirty="0" err="1"/>
              <a:t>cName</a:t>
            </a:r>
            <a:r>
              <a:rPr lang="en-US" altLang="zh-CN" dirty="0"/>
              <a:t> char(30)not null,</a:t>
            </a:r>
            <a:endParaRPr lang="zh-CN" altLang="zh-CN" dirty="0"/>
          </a:p>
          <a:p>
            <a:r>
              <a:rPr lang="en-US" altLang="zh-CN" dirty="0" err="1"/>
              <a:t>cAddress</a:t>
            </a:r>
            <a:r>
              <a:rPr lang="en-US" altLang="zh-CN" dirty="0"/>
              <a:t> char(50) null,</a:t>
            </a:r>
            <a:endParaRPr lang="zh-CN" altLang="zh-CN" dirty="0"/>
          </a:p>
          <a:p>
            <a:r>
              <a:rPr lang="en-US" altLang="zh-CN" dirty="0" err="1"/>
              <a:t>cCity</a:t>
            </a:r>
            <a:r>
              <a:rPr lang="en-US" altLang="zh-CN" dirty="0"/>
              <a:t> char(30) null,</a:t>
            </a:r>
            <a:endParaRPr lang="zh-CN" altLang="zh-CN" dirty="0"/>
          </a:p>
          <a:p>
            <a:r>
              <a:rPr lang="en-US" altLang="zh-CN" dirty="0" err="1"/>
              <a:t>iAmountDue</a:t>
            </a:r>
            <a:r>
              <a:rPr lang="en-US" altLang="zh-CN" dirty="0"/>
              <a:t>  </a:t>
            </a:r>
            <a:r>
              <a:rPr lang="en-US" altLang="zh-CN" dirty="0" err="1"/>
              <a:t>int</a:t>
            </a:r>
            <a:r>
              <a:rPr lang="en-US" altLang="zh-CN" dirty="0"/>
              <a:t> not null)</a:t>
            </a:r>
            <a:endParaRPr lang="zh-CN" altLang="zh-CN" dirty="0"/>
          </a:p>
          <a:p>
            <a:r>
              <a:rPr lang="zh-CN" altLang="zh-CN" dirty="0"/>
              <a:t>用以下语句创建称为</a:t>
            </a:r>
            <a:r>
              <a:rPr lang="en-US" altLang="zh-CN" dirty="0" err="1"/>
              <a:t>vwCust</a:t>
            </a:r>
            <a:r>
              <a:rPr lang="zh-CN" altLang="zh-CN" dirty="0"/>
              <a:t>的视图：</a:t>
            </a:r>
            <a:r>
              <a:rPr lang="en-US" altLang="zh-CN" dirty="0"/>
              <a:t>CREATE VIEW </a:t>
            </a:r>
            <a:r>
              <a:rPr lang="en-US" altLang="zh-CN" dirty="0" err="1"/>
              <a:t>vwCustAsSELECT</a:t>
            </a:r>
            <a:r>
              <a:rPr lang="en-US" altLang="zh-CN" dirty="0"/>
              <a:t> </a:t>
            </a:r>
            <a:r>
              <a:rPr lang="en-US" altLang="zh-CN" dirty="0" err="1"/>
              <a:t>cCustomerId,cName,iAmountDueFROM</a:t>
            </a:r>
            <a:r>
              <a:rPr lang="en-US" altLang="zh-CN" dirty="0"/>
              <a:t> Customer</a:t>
            </a:r>
            <a:endParaRPr lang="zh-CN" altLang="zh-CN" dirty="0"/>
          </a:p>
          <a:p>
            <a:r>
              <a:rPr lang="zh-CN" altLang="zh-CN" dirty="0"/>
              <a:t>用以下插入语句把新行加入到此视图：</a:t>
            </a:r>
          </a:p>
          <a:p>
            <a:r>
              <a:rPr lang="en-US" altLang="zh-CN" dirty="0"/>
              <a:t>INSERT </a:t>
            </a:r>
            <a:r>
              <a:rPr lang="en-US" altLang="zh-CN" dirty="0" err="1"/>
              <a:t>vwCustVALUES</a:t>
            </a:r>
            <a:r>
              <a:rPr lang="en-US" altLang="zh-CN" dirty="0"/>
              <a:t>('0001','Jack',500)</a:t>
            </a:r>
            <a:r>
              <a:rPr lang="zh-CN" altLang="zh-CN" dirty="0"/>
              <a:t>。此行将插入在</a:t>
            </a:r>
            <a:r>
              <a:rPr lang="en-US" altLang="zh-CN" dirty="0"/>
              <a:t>(  )</a:t>
            </a:r>
            <a:r>
              <a:rPr lang="zh-CN" altLang="zh-CN" dirty="0"/>
              <a:t>。</a:t>
            </a:r>
          </a:p>
          <a:p>
            <a:r>
              <a:rPr lang="zh-CN" altLang="zh-CN" dirty="0"/>
              <a:t>答案</a:t>
            </a:r>
            <a:r>
              <a:rPr lang="en-US" altLang="zh-CN" dirty="0"/>
              <a:t>:A. </a:t>
            </a:r>
            <a:r>
              <a:rPr lang="zh-CN" altLang="zh-CN" dirty="0"/>
              <a:t>在</a:t>
            </a:r>
            <a:r>
              <a:rPr lang="en-US" altLang="zh-CN" dirty="0"/>
              <a:t>temporary</a:t>
            </a:r>
            <a:r>
              <a:rPr lang="zh-CN" altLang="zh-CN" dirty="0"/>
              <a:t>表</a:t>
            </a:r>
            <a:r>
              <a:rPr lang="en-US" altLang="zh-CN" dirty="0" err="1"/>
              <a:t>tempCustomer</a:t>
            </a:r>
            <a:r>
              <a:rPr lang="zh-CN" altLang="zh-CN" dirty="0"/>
              <a:t>中。</a:t>
            </a:r>
          </a:p>
          <a:p>
            <a:r>
              <a:rPr lang="en-US" altLang="zh-CN" dirty="0"/>
              <a:t>B. </a:t>
            </a:r>
            <a:r>
              <a:rPr lang="zh-CN" altLang="zh-CN" dirty="0"/>
              <a:t>在</a:t>
            </a:r>
            <a:r>
              <a:rPr lang="en-US" altLang="zh-CN" dirty="0"/>
              <a:t>Customer</a:t>
            </a:r>
            <a:r>
              <a:rPr lang="zh-CN" altLang="zh-CN" dirty="0"/>
              <a:t>表中。</a:t>
            </a:r>
            <a:r>
              <a:rPr lang="en-US" altLang="zh-CN" dirty="0"/>
              <a:t>      C. </a:t>
            </a:r>
            <a:r>
              <a:rPr lang="zh-CN" altLang="zh-CN" dirty="0"/>
              <a:t>在</a:t>
            </a:r>
            <a:r>
              <a:rPr lang="en-US" altLang="zh-CN" dirty="0" err="1"/>
              <a:t>vwCust</a:t>
            </a:r>
            <a:r>
              <a:rPr lang="zh-CN" altLang="zh-CN" dirty="0"/>
              <a:t>视图中</a:t>
            </a:r>
          </a:p>
          <a:p>
            <a:r>
              <a:rPr lang="en-US" altLang="zh-CN" dirty="0"/>
              <a:t>D. </a:t>
            </a:r>
            <a:r>
              <a:rPr lang="zh-CN" altLang="zh-CN" dirty="0"/>
              <a:t>在</a:t>
            </a:r>
            <a:r>
              <a:rPr lang="en-US" altLang="zh-CN" dirty="0"/>
              <a:t> </a:t>
            </a:r>
            <a:r>
              <a:rPr lang="en-US" altLang="zh-CN" dirty="0" err="1"/>
              <a:t>tempdb</a:t>
            </a:r>
            <a:r>
              <a:rPr lang="en-US" altLang="zh-CN" dirty="0"/>
              <a:t> </a:t>
            </a:r>
            <a:r>
              <a:rPr lang="zh-CN" altLang="zh-CN" dirty="0"/>
              <a:t>数据库的</a:t>
            </a:r>
            <a:r>
              <a:rPr lang="en-US" altLang="zh-CN" dirty="0"/>
              <a:t>temporary </a:t>
            </a:r>
            <a:r>
              <a:rPr lang="zh-CN" altLang="zh-CN" dirty="0"/>
              <a:t>表中</a:t>
            </a:r>
          </a:p>
          <a:p>
            <a:r>
              <a:rPr lang="zh-CN" altLang="zh-CN" dirty="0"/>
              <a:t>正确答案：</a:t>
            </a:r>
            <a:r>
              <a:rPr lang="en-US" altLang="zh-CN" dirty="0"/>
              <a:t>B</a:t>
            </a:r>
            <a:endParaRPr lang="zh-CN" altLang="zh-CN" dirty="0"/>
          </a:p>
          <a:p>
            <a:endParaRPr lang="zh-CN" altLang="en-US" dirty="0"/>
          </a:p>
        </p:txBody>
      </p:sp>
    </p:spTree>
    <p:extLst>
      <p:ext uri="{BB962C8B-B14F-4D97-AF65-F5344CB8AC3E}">
        <p14:creationId xmlns:p14="http://schemas.microsoft.com/office/powerpoint/2010/main" val="285484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1600" y="117231"/>
            <a:ext cx="11181862" cy="6552101"/>
          </a:xfrm>
        </p:spPr>
        <p:txBody>
          <a:bodyPr>
            <a:normAutofit fontScale="92500" lnSpcReduction="10000"/>
          </a:bodyPr>
          <a:lstStyle/>
          <a:p>
            <a:r>
              <a:rPr lang="en-US" altLang="zh-CN" dirty="0"/>
              <a:t>68. </a:t>
            </a:r>
            <a:r>
              <a:rPr lang="zh-CN" altLang="zh-CN" dirty="0"/>
              <a:t>索引概念</a:t>
            </a:r>
          </a:p>
          <a:p>
            <a:r>
              <a:rPr lang="zh-CN" altLang="zh-CN" dirty="0"/>
              <a:t>题目类型：单选</a:t>
            </a:r>
          </a:p>
          <a:p>
            <a:r>
              <a:rPr lang="zh-CN" altLang="zh-CN" dirty="0"/>
              <a:t>题目：数据库对象中，用于加快数据访问速度的对象是（</a:t>
            </a:r>
            <a:r>
              <a:rPr lang="en-US" altLang="zh-CN" dirty="0"/>
              <a:t>    </a:t>
            </a:r>
            <a:r>
              <a:rPr lang="zh-CN" altLang="zh-CN" dirty="0"/>
              <a:t>）。</a:t>
            </a:r>
          </a:p>
          <a:p>
            <a:r>
              <a:rPr lang="zh-CN" altLang="zh-CN" dirty="0"/>
              <a:t>答案：</a:t>
            </a:r>
            <a:r>
              <a:rPr lang="en-US" altLang="zh-CN" dirty="0"/>
              <a:t>A. </a:t>
            </a:r>
            <a:r>
              <a:rPr lang="zh-CN" altLang="zh-CN" dirty="0"/>
              <a:t>表</a:t>
            </a:r>
            <a:r>
              <a:rPr lang="en-US" altLang="zh-CN" dirty="0"/>
              <a:t>         B. </a:t>
            </a:r>
            <a:r>
              <a:rPr lang="zh-CN" altLang="zh-CN" dirty="0"/>
              <a:t>视图</a:t>
            </a:r>
            <a:r>
              <a:rPr lang="en-US" altLang="zh-CN" dirty="0"/>
              <a:t>        C. </a:t>
            </a:r>
            <a:r>
              <a:rPr lang="zh-CN" altLang="zh-CN" dirty="0"/>
              <a:t>索引</a:t>
            </a:r>
            <a:r>
              <a:rPr lang="en-US" altLang="zh-CN" dirty="0"/>
              <a:t>         D. </a:t>
            </a:r>
            <a:r>
              <a:rPr lang="zh-CN" altLang="zh-CN" dirty="0"/>
              <a:t>约束</a:t>
            </a:r>
          </a:p>
          <a:p>
            <a:r>
              <a:rPr lang="zh-CN" altLang="zh-CN" dirty="0"/>
              <a:t>正确答案：</a:t>
            </a:r>
            <a:r>
              <a:rPr lang="en-US" altLang="zh-CN" dirty="0"/>
              <a:t>C</a:t>
            </a:r>
            <a:endParaRPr lang="zh-CN" altLang="zh-CN" dirty="0"/>
          </a:p>
          <a:p>
            <a:r>
              <a:rPr lang="en-US" altLang="zh-CN" dirty="0"/>
              <a:t> </a:t>
            </a:r>
            <a:endParaRPr lang="zh-CN" altLang="zh-CN" dirty="0"/>
          </a:p>
          <a:p>
            <a:r>
              <a:rPr lang="en-US" altLang="zh-CN" dirty="0"/>
              <a:t>69. </a:t>
            </a:r>
            <a:r>
              <a:rPr lang="zh-CN" altLang="zh-CN" dirty="0"/>
              <a:t>聚簇索引</a:t>
            </a:r>
          </a:p>
          <a:p>
            <a:r>
              <a:rPr lang="zh-CN" altLang="zh-CN" dirty="0"/>
              <a:t>题目类型：单选</a:t>
            </a:r>
          </a:p>
          <a:p>
            <a:r>
              <a:rPr lang="zh-CN" altLang="zh-CN" dirty="0"/>
              <a:t>题目： 关于聚簇索引以下陈述中哪一个是正确的？</a:t>
            </a:r>
            <a:r>
              <a:rPr lang="en-US" altLang="zh-CN" dirty="0"/>
              <a:t>(     )</a:t>
            </a:r>
            <a:endParaRPr lang="zh-CN" altLang="zh-CN" dirty="0"/>
          </a:p>
          <a:p>
            <a:r>
              <a:rPr lang="en-US" altLang="zh-CN" dirty="0"/>
              <a:t>A. </a:t>
            </a:r>
            <a:r>
              <a:rPr lang="zh-CN" altLang="zh-CN" dirty="0"/>
              <a:t>你只可以在一张表上创建一个簇索引。</a:t>
            </a:r>
          </a:p>
          <a:p>
            <a:r>
              <a:rPr lang="en-US" altLang="zh-CN" dirty="0"/>
              <a:t>B. </a:t>
            </a:r>
            <a:r>
              <a:rPr lang="zh-CN" altLang="zh-CN" dirty="0"/>
              <a:t>你可以在一张表上创建一个唯一性簇索引和一个以上的非唯一性簇索引。</a:t>
            </a:r>
          </a:p>
          <a:p>
            <a:r>
              <a:rPr lang="en-US" altLang="zh-CN" dirty="0"/>
              <a:t>C. </a:t>
            </a:r>
            <a:r>
              <a:rPr lang="zh-CN" altLang="zh-CN" dirty="0"/>
              <a:t>你可以在一张表上有</a:t>
            </a:r>
            <a:r>
              <a:rPr lang="en-US" altLang="zh-CN" dirty="0"/>
              <a:t>249</a:t>
            </a:r>
            <a:r>
              <a:rPr lang="zh-CN" altLang="zh-CN" dirty="0"/>
              <a:t>个簇索引。</a:t>
            </a:r>
          </a:p>
          <a:p>
            <a:r>
              <a:rPr lang="en-US" altLang="zh-CN" dirty="0"/>
              <a:t>D. </a:t>
            </a:r>
            <a:r>
              <a:rPr lang="zh-CN" altLang="zh-CN" dirty="0"/>
              <a:t>当你在一张表上创建簇索引时，表中的数据次序决不会改变。</a:t>
            </a:r>
          </a:p>
          <a:p>
            <a:r>
              <a:rPr lang="zh-CN" altLang="zh-CN" dirty="0"/>
              <a:t>正确答案</a:t>
            </a:r>
            <a:r>
              <a:rPr lang="en-US" altLang="zh-CN" dirty="0"/>
              <a:t>:A</a:t>
            </a:r>
            <a:endParaRPr lang="zh-CN" altLang="zh-CN" dirty="0"/>
          </a:p>
          <a:p>
            <a:endParaRPr lang="zh-CN" altLang="en-US" dirty="0"/>
          </a:p>
        </p:txBody>
      </p:sp>
    </p:spTree>
    <p:extLst>
      <p:ext uri="{BB962C8B-B14F-4D97-AF65-F5344CB8AC3E}">
        <p14:creationId xmlns:p14="http://schemas.microsoft.com/office/powerpoint/2010/main" val="16979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0677" y="0"/>
            <a:ext cx="11918461" cy="7112000"/>
          </a:xfrm>
        </p:spPr>
        <p:txBody>
          <a:bodyPr>
            <a:normAutofit fontScale="92500" lnSpcReduction="20000"/>
          </a:bodyPr>
          <a:lstStyle/>
          <a:p>
            <a:r>
              <a:rPr lang="en-US" altLang="zh-CN" dirty="0"/>
              <a:t>70.</a:t>
            </a:r>
            <a:r>
              <a:rPr lang="zh-CN" altLang="zh-CN" dirty="0"/>
              <a:t>非聚簇索引</a:t>
            </a:r>
          </a:p>
          <a:p>
            <a:r>
              <a:rPr lang="zh-CN" altLang="zh-CN" dirty="0"/>
              <a:t>题目类型：单选</a:t>
            </a:r>
          </a:p>
          <a:p>
            <a:r>
              <a:rPr lang="zh-CN" altLang="zh-CN" dirty="0"/>
              <a:t>题目：在旅馆预定系统中，为存储不同房间和其费用的材料创建以下</a:t>
            </a:r>
            <a:r>
              <a:rPr lang="en-US" altLang="zh-CN" dirty="0"/>
              <a:t>Room </a:t>
            </a:r>
            <a:r>
              <a:rPr lang="zh-CN" altLang="zh-CN" dirty="0"/>
              <a:t>表。</a:t>
            </a:r>
          </a:p>
          <a:p>
            <a:r>
              <a:rPr lang="en-US" altLang="zh-CN" dirty="0"/>
              <a:t>CREATE TABLE Room</a:t>
            </a:r>
            <a:endParaRPr lang="zh-CN" altLang="zh-CN" dirty="0"/>
          </a:p>
          <a:p>
            <a:r>
              <a:rPr lang="en-US" altLang="zh-CN" dirty="0"/>
              <a:t>(</a:t>
            </a:r>
            <a:r>
              <a:rPr lang="en-US" altLang="zh-CN" dirty="0" err="1"/>
              <a:t>cRoomCode</a:t>
            </a:r>
            <a:r>
              <a:rPr lang="en-US" altLang="zh-CN" dirty="0"/>
              <a:t> char(4) not null constraint </a:t>
            </a:r>
            <a:r>
              <a:rPr lang="en-US" altLang="zh-CN" dirty="0" err="1"/>
              <a:t>pkRoomCode</a:t>
            </a:r>
            <a:r>
              <a:rPr lang="en-US" altLang="zh-CN" dirty="0"/>
              <a:t> primary key,</a:t>
            </a:r>
            <a:endParaRPr lang="zh-CN" altLang="zh-CN" dirty="0"/>
          </a:p>
          <a:p>
            <a:r>
              <a:rPr lang="en-US" altLang="zh-CN" dirty="0" err="1"/>
              <a:t>cRoomDescription</a:t>
            </a:r>
            <a:r>
              <a:rPr lang="en-US" altLang="zh-CN" dirty="0"/>
              <a:t> char(50) not null,</a:t>
            </a:r>
            <a:endParaRPr lang="zh-CN" altLang="zh-CN" dirty="0"/>
          </a:p>
          <a:p>
            <a:r>
              <a:rPr lang="en-US" altLang="zh-CN" dirty="0" err="1"/>
              <a:t>mRoomCharge</a:t>
            </a:r>
            <a:r>
              <a:rPr lang="en-US" altLang="zh-CN" dirty="0"/>
              <a:t> money not null,</a:t>
            </a:r>
            <a:endParaRPr lang="zh-CN" altLang="zh-CN" dirty="0"/>
          </a:p>
          <a:p>
            <a:r>
              <a:rPr lang="en-US" altLang="zh-CN" dirty="0" err="1"/>
              <a:t>iTimesRented</a:t>
            </a:r>
            <a:r>
              <a:rPr lang="en-US" altLang="zh-CN" dirty="0"/>
              <a:t> </a:t>
            </a:r>
            <a:r>
              <a:rPr lang="en-US" altLang="zh-CN" dirty="0" err="1"/>
              <a:t>int</a:t>
            </a:r>
            <a:r>
              <a:rPr lang="en-US" altLang="zh-CN" dirty="0"/>
              <a:t> not null)</a:t>
            </a:r>
            <a:endParaRPr lang="zh-CN" altLang="zh-CN" dirty="0"/>
          </a:p>
          <a:p>
            <a:r>
              <a:rPr lang="zh-CN" altLang="zh-CN" dirty="0"/>
              <a:t>旅馆中任何二个房间的描述可以是一样的。有一个主键定义在</a:t>
            </a:r>
            <a:r>
              <a:rPr lang="en-US" altLang="zh-CN" dirty="0" err="1"/>
              <a:t>cRoomCode</a:t>
            </a:r>
            <a:r>
              <a:rPr lang="zh-CN" altLang="zh-CN" dirty="0"/>
              <a:t>属性上，执行关于</a:t>
            </a:r>
            <a:r>
              <a:rPr lang="en-US" altLang="zh-CN" dirty="0" err="1"/>
              <a:t>cRoomDescription</a:t>
            </a:r>
            <a:r>
              <a:rPr lang="en-US" altLang="zh-CN" dirty="0"/>
              <a:t> </a:t>
            </a:r>
            <a:r>
              <a:rPr lang="zh-CN" altLang="zh-CN" dirty="0"/>
              <a:t>的查询要花长的时间。你要改进涉及</a:t>
            </a:r>
            <a:r>
              <a:rPr lang="en-US" altLang="zh-CN" dirty="0" err="1"/>
              <a:t>cRoomDescription</a:t>
            </a:r>
            <a:r>
              <a:rPr lang="en-US" altLang="zh-CN" dirty="0"/>
              <a:t> </a:t>
            </a:r>
            <a:r>
              <a:rPr lang="zh-CN" altLang="zh-CN" dirty="0"/>
              <a:t>查询的性能。为改进此查询的性能，你应创建什么类型的索引？（</a:t>
            </a:r>
            <a:r>
              <a:rPr lang="en-US" altLang="zh-CN" dirty="0"/>
              <a:t>      </a:t>
            </a:r>
            <a:r>
              <a:rPr lang="zh-CN" altLang="zh-CN" dirty="0"/>
              <a:t>）</a:t>
            </a:r>
          </a:p>
          <a:p>
            <a:r>
              <a:rPr lang="zh-CN" altLang="zh-CN" dirty="0"/>
              <a:t>答案：</a:t>
            </a:r>
          </a:p>
          <a:p>
            <a:pPr lvl="0"/>
            <a:r>
              <a:rPr lang="zh-CN" altLang="zh-CN" dirty="0"/>
              <a:t>在</a:t>
            </a:r>
            <a:r>
              <a:rPr lang="en-US" altLang="zh-CN" dirty="0" err="1"/>
              <a:t>cRoomDescription</a:t>
            </a:r>
            <a:r>
              <a:rPr lang="zh-CN" altLang="zh-CN" dirty="0"/>
              <a:t>属性上的簇索引。</a:t>
            </a:r>
          </a:p>
          <a:p>
            <a:pPr lvl="0"/>
            <a:r>
              <a:rPr lang="zh-CN" altLang="zh-CN" dirty="0"/>
              <a:t>在</a:t>
            </a:r>
            <a:r>
              <a:rPr lang="en-US" altLang="zh-CN" dirty="0" err="1"/>
              <a:t>cRoomDescription</a:t>
            </a:r>
            <a:r>
              <a:rPr lang="zh-CN" altLang="zh-CN" dirty="0"/>
              <a:t>属性上的非簇索引。</a:t>
            </a:r>
          </a:p>
          <a:p>
            <a:pPr lvl="0"/>
            <a:r>
              <a:rPr lang="zh-CN" altLang="zh-CN" dirty="0"/>
              <a:t>在</a:t>
            </a:r>
            <a:r>
              <a:rPr lang="en-US" altLang="zh-CN" dirty="0" err="1"/>
              <a:t>cRoomDescription</a:t>
            </a:r>
            <a:r>
              <a:rPr lang="zh-CN" altLang="zh-CN" dirty="0"/>
              <a:t>属性上的唯一性簇索引。</a:t>
            </a:r>
          </a:p>
          <a:p>
            <a:pPr lvl="0"/>
            <a:r>
              <a:rPr lang="zh-CN" altLang="zh-CN" dirty="0"/>
              <a:t>在</a:t>
            </a:r>
            <a:r>
              <a:rPr lang="en-US" altLang="zh-CN" dirty="0" err="1"/>
              <a:t>cRoomDescription</a:t>
            </a:r>
            <a:r>
              <a:rPr lang="zh-CN" altLang="zh-CN" dirty="0"/>
              <a:t>属性上的唯一性非簇索引。</a:t>
            </a:r>
          </a:p>
          <a:p>
            <a:r>
              <a:rPr lang="zh-CN" altLang="zh-CN" dirty="0"/>
              <a:t>正确答案：</a:t>
            </a:r>
            <a:r>
              <a:rPr lang="en-US" altLang="zh-CN" dirty="0"/>
              <a:t>B</a:t>
            </a:r>
            <a:endParaRPr lang="zh-CN" altLang="zh-CN" dirty="0"/>
          </a:p>
          <a:p>
            <a:endParaRPr lang="zh-CN" altLang="en-US" dirty="0"/>
          </a:p>
        </p:txBody>
      </p:sp>
    </p:spTree>
    <p:extLst>
      <p:ext uri="{BB962C8B-B14F-4D97-AF65-F5344CB8AC3E}">
        <p14:creationId xmlns:p14="http://schemas.microsoft.com/office/powerpoint/2010/main" val="160764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3553" y="160947"/>
            <a:ext cx="11994661" cy="6435237"/>
          </a:xfrm>
        </p:spPr>
        <p:txBody>
          <a:bodyPr>
            <a:normAutofit lnSpcReduction="10000"/>
          </a:bodyPr>
          <a:lstStyle/>
          <a:p>
            <a:r>
              <a:rPr lang="en-US" altLang="zh-CN" dirty="0"/>
              <a:t>06. </a:t>
            </a:r>
            <a:r>
              <a:rPr lang="zh-CN" altLang="zh-CN" dirty="0"/>
              <a:t>数据库系统的二级映像</a:t>
            </a:r>
          </a:p>
          <a:p>
            <a:r>
              <a:rPr lang="zh-CN" altLang="zh-CN" dirty="0"/>
              <a:t>题目类型：单选</a:t>
            </a:r>
          </a:p>
          <a:p>
            <a:r>
              <a:rPr lang="zh-CN" altLang="zh-CN" dirty="0"/>
              <a:t>题目：数据的物理独立性是由（</a:t>
            </a:r>
            <a:r>
              <a:rPr lang="en-US" altLang="zh-CN" dirty="0"/>
              <a:t>  </a:t>
            </a:r>
            <a:r>
              <a:rPr lang="zh-CN" altLang="zh-CN" dirty="0"/>
              <a:t>）映射所支持的 </a:t>
            </a:r>
          </a:p>
          <a:p>
            <a:r>
              <a:rPr lang="zh-CN" altLang="zh-CN" dirty="0"/>
              <a:t>答案： </a:t>
            </a:r>
            <a:r>
              <a:rPr lang="en-US" altLang="zh-CN" dirty="0"/>
              <a:t>A. </a:t>
            </a:r>
            <a:r>
              <a:rPr lang="zh-CN" altLang="zh-CN" dirty="0"/>
              <a:t>外模式</a:t>
            </a:r>
            <a:r>
              <a:rPr lang="en-US" altLang="zh-CN" dirty="0"/>
              <a:t>/</a:t>
            </a:r>
            <a:r>
              <a:rPr lang="zh-CN" altLang="zh-CN" dirty="0"/>
              <a:t>模式</a:t>
            </a:r>
            <a:r>
              <a:rPr lang="en-US" altLang="zh-CN" dirty="0"/>
              <a:t> B. </a:t>
            </a:r>
            <a:r>
              <a:rPr lang="zh-CN" altLang="zh-CN" dirty="0"/>
              <a:t>外模式</a:t>
            </a:r>
            <a:r>
              <a:rPr lang="en-US" altLang="zh-CN" dirty="0"/>
              <a:t>/</a:t>
            </a:r>
            <a:r>
              <a:rPr lang="zh-CN" altLang="zh-CN" dirty="0"/>
              <a:t>内模式 </a:t>
            </a:r>
          </a:p>
          <a:p>
            <a:r>
              <a:rPr lang="en-US" altLang="zh-CN" dirty="0"/>
              <a:t>C. </a:t>
            </a:r>
            <a:r>
              <a:rPr lang="zh-CN" altLang="zh-CN" dirty="0"/>
              <a:t>模式</a:t>
            </a:r>
            <a:r>
              <a:rPr lang="en-US" altLang="zh-CN" dirty="0"/>
              <a:t>/</a:t>
            </a:r>
            <a:r>
              <a:rPr lang="zh-CN" altLang="zh-CN" dirty="0"/>
              <a:t>内模式 </a:t>
            </a:r>
            <a:r>
              <a:rPr lang="en-US" altLang="zh-CN" dirty="0"/>
              <a:t>D.</a:t>
            </a:r>
            <a:r>
              <a:rPr lang="zh-CN" altLang="zh-CN" dirty="0"/>
              <a:t>模式</a:t>
            </a:r>
            <a:r>
              <a:rPr lang="en-US" altLang="zh-CN" dirty="0"/>
              <a:t>/</a:t>
            </a:r>
            <a:r>
              <a:rPr lang="zh-CN" altLang="zh-CN" dirty="0"/>
              <a:t>外模式</a:t>
            </a:r>
          </a:p>
          <a:p>
            <a:r>
              <a:rPr lang="zh-CN" altLang="zh-CN" dirty="0"/>
              <a:t>正确答案：</a:t>
            </a:r>
            <a:r>
              <a:rPr lang="en-US" altLang="zh-CN" dirty="0"/>
              <a:t>C</a:t>
            </a:r>
            <a:endParaRPr lang="zh-CN" altLang="zh-CN" dirty="0"/>
          </a:p>
          <a:p>
            <a:endParaRPr lang="en-US" altLang="zh-CN" dirty="0" smtClean="0"/>
          </a:p>
          <a:p>
            <a:r>
              <a:rPr lang="en-US" altLang="zh-CN" dirty="0"/>
              <a:t>07. </a:t>
            </a:r>
            <a:r>
              <a:rPr lang="zh-CN" altLang="zh-CN" dirty="0"/>
              <a:t>数据模型介绍</a:t>
            </a:r>
          </a:p>
          <a:p>
            <a:r>
              <a:rPr lang="zh-CN" altLang="zh-CN" dirty="0"/>
              <a:t>题目类型：单选</a:t>
            </a:r>
          </a:p>
          <a:p>
            <a:r>
              <a:rPr lang="zh-CN" altLang="zh-CN" dirty="0"/>
              <a:t>题目：数据模型用来表示实体间的联系，但不同的数据库管理系统支持不同的数据模型。在常用的数据模型中，不包括（</a:t>
            </a:r>
            <a:r>
              <a:rPr lang="en-US" altLang="zh-CN" dirty="0"/>
              <a:t>  </a:t>
            </a:r>
            <a:r>
              <a:rPr lang="zh-CN" altLang="zh-CN" dirty="0"/>
              <a:t>）。</a:t>
            </a:r>
          </a:p>
          <a:p>
            <a:r>
              <a:rPr lang="zh-CN" altLang="zh-CN" dirty="0"/>
              <a:t>答案：</a:t>
            </a:r>
            <a:r>
              <a:rPr lang="en-US" altLang="zh-CN" dirty="0"/>
              <a:t>A</a:t>
            </a:r>
            <a:r>
              <a:rPr lang="zh-CN" altLang="zh-CN" dirty="0"/>
              <a:t>．网状模型</a:t>
            </a:r>
            <a:r>
              <a:rPr lang="en-US" altLang="zh-CN" dirty="0"/>
              <a:t>    B</a:t>
            </a:r>
            <a:r>
              <a:rPr lang="zh-CN" altLang="zh-CN" dirty="0"/>
              <a:t>．链状模型</a:t>
            </a:r>
            <a:r>
              <a:rPr lang="en-US" altLang="zh-CN" dirty="0"/>
              <a:t>    C</a:t>
            </a:r>
            <a:r>
              <a:rPr lang="zh-CN" altLang="zh-CN" dirty="0"/>
              <a:t>．层次模型</a:t>
            </a:r>
            <a:r>
              <a:rPr lang="en-US" altLang="zh-CN" dirty="0"/>
              <a:t>    D</a:t>
            </a:r>
            <a:r>
              <a:rPr lang="zh-CN" altLang="zh-CN" dirty="0"/>
              <a:t>．关系模型</a:t>
            </a:r>
          </a:p>
          <a:p>
            <a:r>
              <a:rPr lang="zh-CN" altLang="zh-CN" dirty="0"/>
              <a:t>正确答案：</a:t>
            </a:r>
            <a:r>
              <a:rPr lang="en-US" altLang="zh-CN" dirty="0"/>
              <a:t>B</a:t>
            </a:r>
            <a:endParaRPr lang="zh-CN" altLang="zh-CN" dirty="0"/>
          </a:p>
          <a:p>
            <a:endParaRPr lang="zh-CN" altLang="en-US" dirty="0"/>
          </a:p>
        </p:txBody>
      </p:sp>
    </p:spTree>
    <p:extLst>
      <p:ext uri="{BB962C8B-B14F-4D97-AF65-F5344CB8AC3E}">
        <p14:creationId xmlns:p14="http://schemas.microsoft.com/office/powerpoint/2010/main" val="336863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32861" y="242277"/>
            <a:ext cx="11941907" cy="5934686"/>
          </a:xfrm>
        </p:spPr>
        <p:txBody>
          <a:bodyPr>
            <a:normAutofit fontScale="70000" lnSpcReduction="20000"/>
          </a:bodyPr>
          <a:lstStyle/>
          <a:p>
            <a:r>
              <a:rPr lang="en-US" altLang="zh-CN" dirty="0"/>
              <a:t>71. </a:t>
            </a:r>
            <a:r>
              <a:rPr lang="zh-CN" altLang="zh-CN" dirty="0"/>
              <a:t>建立和删除索引</a:t>
            </a:r>
          </a:p>
          <a:p>
            <a:r>
              <a:rPr lang="zh-CN" altLang="zh-CN" dirty="0"/>
              <a:t>题目类型：单选</a:t>
            </a:r>
          </a:p>
          <a:p>
            <a:r>
              <a:rPr lang="zh-CN" altLang="zh-CN" dirty="0"/>
              <a:t>题目：以下</a:t>
            </a:r>
            <a:r>
              <a:rPr lang="en-US" altLang="zh-CN" dirty="0"/>
              <a:t>(     )</a:t>
            </a:r>
            <a:r>
              <a:rPr lang="zh-CN" altLang="zh-CN" dirty="0"/>
              <a:t>命令来创建</a:t>
            </a:r>
            <a:r>
              <a:rPr lang="en-US" altLang="zh-CN" dirty="0"/>
              <a:t>Wrapper </a:t>
            </a:r>
            <a:r>
              <a:rPr lang="zh-CN" altLang="zh-CN" dirty="0"/>
              <a:t>表的</a:t>
            </a:r>
            <a:r>
              <a:rPr lang="en-US" altLang="zh-CN" dirty="0" err="1"/>
              <a:t>cWrapperId</a:t>
            </a:r>
            <a:r>
              <a:rPr lang="en-US" altLang="zh-CN" dirty="0"/>
              <a:t> </a:t>
            </a:r>
            <a:r>
              <a:rPr lang="zh-CN" altLang="zh-CN" dirty="0"/>
              <a:t>属性上的索引。</a:t>
            </a:r>
          </a:p>
          <a:p>
            <a:r>
              <a:rPr lang="en-US" altLang="zh-CN" dirty="0"/>
              <a:t>A. CREATE INDEX </a:t>
            </a:r>
            <a:r>
              <a:rPr lang="en-US" altLang="zh-CN" dirty="0" err="1"/>
              <a:t>idxWrapperon</a:t>
            </a:r>
            <a:r>
              <a:rPr lang="en-US" altLang="zh-CN" dirty="0"/>
              <a:t> Wrapper(</a:t>
            </a:r>
            <a:r>
              <a:rPr lang="en-US" altLang="zh-CN" dirty="0" err="1"/>
              <a:t>cWrapperId</a:t>
            </a:r>
            <a:r>
              <a:rPr lang="en-US" altLang="zh-CN" dirty="0"/>
              <a:t>)</a:t>
            </a:r>
            <a:endParaRPr lang="zh-CN" altLang="zh-CN" dirty="0"/>
          </a:p>
          <a:p>
            <a:r>
              <a:rPr lang="en-US" altLang="zh-CN" dirty="0"/>
              <a:t>B. CREATE INDEX </a:t>
            </a:r>
            <a:r>
              <a:rPr lang="en-US" altLang="zh-CN" dirty="0" err="1"/>
              <a:t>idxWrapper</a:t>
            </a:r>
            <a:endParaRPr lang="zh-CN" altLang="zh-CN" dirty="0"/>
          </a:p>
          <a:p>
            <a:r>
              <a:rPr lang="en-US" altLang="zh-CN" dirty="0"/>
              <a:t>C. CREATE INDEX Wrapper(</a:t>
            </a:r>
            <a:r>
              <a:rPr lang="en-US" altLang="zh-CN" dirty="0" err="1"/>
              <a:t>cWrapperId</a:t>
            </a:r>
            <a:r>
              <a:rPr lang="en-US" altLang="zh-CN" dirty="0"/>
              <a:t>)</a:t>
            </a:r>
            <a:endParaRPr lang="zh-CN" altLang="zh-CN" dirty="0"/>
          </a:p>
          <a:p>
            <a:r>
              <a:rPr lang="en-US" altLang="zh-CN" dirty="0"/>
              <a:t>D. CREATE INDEX </a:t>
            </a:r>
            <a:r>
              <a:rPr lang="en-US" altLang="zh-CN" dirty="0" err="1"/>
              <a:t>cWrapperId</a:t>
            </a:r>
            <a:endParaRPr lang="zh-CN" altLang="zh-CN" dirty="0"/>
          </a:p>
          <a:p>
            <a:r>
              <a:rPr lang="zh-CN" altLang="zh-CN" dirty="0"/>
              <a:t>正确答案：</a:t>
            </a:r>
            <a:r>
              <a:rPr lang="en-US" altLang="zh-CN" dirty="0"/>
              <a:t>A</a:t>
            </a:r>
            <a:endParaRPr lang="zh-CN" altLang="zh-CN" dirty="0"/>
          </a:p>
          <a:p>
            <a:r>
              <a:rPr lang="en-US" altLang="zh-CN" dirty="0"/>
              <a:t> </a:t>
            </a:r>
            <a:endParaRPr lang="zh-CN" altLang="zh-CN" dirty="0"/>
          </a:p>
          <a:p>
            <a:r>
              <a:rPr lang="en-US" altLang="zh-CN" dirty="0"/>
              <a:t>72.</a:t>
            </a:r>
            <a:r>
              <a:rPr lang="zh-CN" altLang="zh-CN" dirty="0"/>
              <a:t>关系规范化理论</a:t>
            </a:r>
          </a:p>
          <a:p>
            <a:r>
              <a:rPr lang="zh-CN" altLang="zh-CN" dirty="0"/>
              <a:t>题目类型：单选</a:t>
            </a:r>
          </a:p>
          <a:p>
            <a:r>
              <a:rPr lang="zh-CN" altLang="zh-CN" dirty="0"/>
              <a:t>题目：下列关于关系数据库的规范化理论的叙述中，哪一条是不正确的？（</a:t>
            </a:r>
            <a:r>
              <a:rPr lang="en-US" altLang="zh-CN" dirty="0"/>
              <a:t>  </a:t>
            </a:r>
            <a:r>
              <a:rPr lang="zh-CN" altLang="zh-CN" dirty="0"/>
              <a:t>）答案：</a:t>
            </a:r>
            <a:r>
              <a:rPr lang="en-US" altLang="zh-CN" dirty="0"/>
              <a:t>A. </a:t>
            </a:r>
            <a:r>
              <a:rPr lang="zh-CN" altLang="zh-CN" dirty="0"/>
              <a:t>规范化理论提供了判断关系模式优劣的理论标准</a:t>
            </a:r>
          </a:p>
          <a:p>
            <a:r>
              <a:rPr lang="en-US" altLang="zh-CN" dirty="0"/>
              <a:t>B. </a:t>
            </a:r>
            <a:r>
              <a:rPr lang="zh-CN" altLang="zh-CN" dirty="0"/>
              <a:t>规范化理论提供了判断关系数据库管理系统优劣的理论标准</a:t>
            </a:r>
          </a:p>
          <a:p>
            <a:r>
              <a:rPr lang="en-US" altLang="zh-CN" dirty="0"/>
              <a:t>C. </a:t>
            </a:r>
            <a:r>
              <a:rPr lang="zh-CN" altLang="zh-CN" dirty="0"/>
              <a:t>规范化理论对于关系数据库设计具有重要指导意义</a:t>
            </a:r>
          </a:p>
          <a:p>
            <a:r>
              <a:rPr lang="en-US" altLang="zh-CN" dirty="0"/>
              <a:t>D. </a:t>
            </a:r>
            <a:r>
              <a:rPr lang="zh-CN" altLang="zh-CN" dirty="0"/>
              <a:t>规范化理论对于其它模型的数据库的设计也有重要指导意义</a:t>
            </a:r>
          </a:p>
          <a:p>
            <a:r>
              <a:rPr lang="zh-CN" altLang="zh-CN" dirty="0"/>
              <a:t>正确答案：</a:t>
            </a:r>
            <a:r>
              <a:rPr lang="en-US" altLang="zh-CN" dirty="0"/>
              <a:t>B</a:t>
            </a:r>
            <a:endParaRPr lang="zh-CN" altLang="zh-CN" dirty="0"/>
          </a:p>
          <a:p>
            <a:endParaRPr lang="zh-CN" altLang="en-US" dirty="0"/>
          </a:p>
        </p:txBody>
      </p:sp>
    </p:spTree>
    <p:extLst>
      <p:ext uri="{BB962C8B-B14F-4D97-AF65-F5344CB8AC3E}">
        <p14:creationId xmlns:p14="http://schemas.microsoft.com/office/powerpoint/2010/main" val="221079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89169" y="365125"/>
            <a:ext cx="11064631" cy="5811838"/>
          </a:xfrm>
        </p:spPr>
        <p:txBody>
          <a:bodyPr>
            <a:normAutofit/>
          </a:bodyPr>
          <a:lstStyle/>
          <a:p>
            <a:r>
              <a:rPr lang="en-US" altLang="zh-CN" dirty="0"/>
              <a:t>73. </a:t>
            </a:r>
            <a:r>
              <a:rPr lang="zh-CN" altLang="zh-CN" dirty="0"/>
              <a:t>关系模式的存储异常问题</a:t>
            </a:r>
          </a:p>
          <a:p>
            <a:r>
              <a:rPr lang="zh-CN" altLang="zh-CN" dirty="0"/>
              <a:t>题目类型：单选</a:t>
            </a:r>
          </a:p>
          <a:p>
            <a:r>
              <a:rPr lang="zh-CN" altLang="zh-CN" dirty="0"/>
              <a:t>题目：下列哪一条不是由于关系模式设计不当所引起的问题？（</a:t>
            </a:r>
            <a:r>
              <a:rPr lang="en-US" altLang="zh-CN" dirty="0"/>
              <a:t>   </a:t>
            </a:r>
            <a:r>
              <a:rPr lang="zh-CN" altLang="zh-CN" dirty="0"/>
              <a:t>）</a:t>
            </a:r>
          </a:p>
          <a:p>
            <a:r>
              <a:rPr lang="en-US" altLang="zh-CN" dirty="0"/>
              <a:t>A</a:t>
            </a:r>
            <a:r>
              <a:rPr lang="zh-CN" altLang="zh-CN" dirty="0"/>
              <a:t>）数据冗余</a:t>
            </a:r>
            <a:r>
              <a:rPr lang="en-US" altLang="zh-CN" dirty="0"/>
              <a:t>    B</a:t>
            </a:r>
            <a:r>
              <a:rPr lang="zh-CN" altLang="zh-CN" dirty="0"/>
              <a:t>）插入异常</a:t>
            </a:r>
            <a:r>
              <a:rPr lang="en-US" altLang="zh-CN" dirty="0"/>
              <a:t>    C</a:t>
            </a:r>
            <a:r>
              <a:rPr lang="zh-CN" altLang="zh-CN" dirty="0"/>
              <a:t>）删除异常</a:t>
            </a:r>
            <a:r>
              <a:rPr lang="en-US" altLang="zh-CN" dirty="0"/>
              <a:t>    D</a:t>
            </a:r>
            <a:r>
              <a:rPr lang="zh-CN" altLang="zh-CN" dirty="0"/>
              <a:t>）丢失修改</a:t>
            </a:r>
          </a:p>
          <a:p>
            <a:r>
              <a:rPr lang="en-US" altLang="zh-CN" dirty="0"/>
              <a:t> </a:t>
            </a:r>
            <a:endParaRPr lang="zh-CN" altLang="zh-CN" dirty="0"/>
          </a:p>
          <a:p>
            <a:r>
              <a:rPr lang="en-US" altLang="zh-CN" dirty="0"/>
              <a:t>74.</a:t>
            </a:r>
            <a:r>
              <a:rPr lang="zh-CN" altLang="zh-CN" dirty="0"/>
              <a:t>函数依赖</a:t>
            </a:r>
          </a:p>
          <a:p>
            <a:r>
              <a:rPr lang="zh-CN" altLang="zh-CN" dirty="0"/>
              <a:t>题目类型：单选</a:t>
            </a:r>
          </a:p>
          <a:p>
            <a:r>
              <a:rPr lang="zh-CN" altLang="zh-CN" dirty="0"/>
              <a:t>题目：在关系模式中，如果属性</a:t>
            </a:r>
            <a:r>
              <a:rPr lang="en-US" altLang="zh-CN" dirty="0"/>
              <a:t>A</a:t>
            </a:r>
            <a:r>
              <a:rPr lang="zh-CN" altLang="zh-CN" dirty="0"/>
              <a:t>和</a:t>
            </a:r>
            <a:r>
              <a:rPr lang="en-US" altLang="zh-CN" dirty="0"/>
              <a:t>B</a:t>
            </a:r>
            <a:r>
              <a:rPr lang="zh-CN" altLang="zh-CN" dirty="0"/>
              <a:t>存在</a:t>
            </a:r>
            <a:r>
              <a:rPr lang="en-US" altLang="zh-CN" dirty="0"/>
              <a:t>1</a:t>
            </a:r>
            <a:r>
              <a:rPr lang="zh-CN" altLang="zh-CN" dirty="0"/>
              <a:t>对</a:t>
            </a:r>
            <a:r>
              <a:rPr lang="en-US" altLang="zh-CN" dirty="0"/>
              <a:t>1</a:t>
            </a:r>
            <a:r>
              <a:rPr lang="zh-CN" altLang="zh-CN" dirty="0"/>
              <a:t>的联系，则说（</a:t>
            </a:r>
            <a:r>
              <a:rPr lang="en-US" altLang="zh-CN" dirty="0"/>
              <a:t>   </a:t>
            </a:r>
            <a:r>
              <a:rPr lang="zh-CN" altLang="zh-CN" dirty="0"/>
              <a:t>）。</a:t>
            </a:r>
          </a:p>
          <a:p>
            <a:r>
              <a:rPr lang="zh-CN" altLang="zh-CN" dirty="0"/>
              <a:t>答案：</a:t>
            </a:r>
            <a:r>
              <a:rPr lang="en-US" altLang="zh-CN" dirty="0"/>
              <a:t>A</a:t>
            </a:r>
            <a:r>
              <a:rPr lang="zh-CN" altLang="zh-CN" dirty="0"/>
              <a:t>．</a:t>
            </a:r>
            <a:r>
              <a:rPr lang="en-US" altLang="zh-CN" dirty="0"/>
              <a:t>A</a:t>
            </a:r>
            <a:r>
              <a:rPr lang="zh-CN" altLang="zh-CN" dirty="0"/>
              <a:t>→</a:t>
            </a:r>
            <a:r>
              <a:rPr lang="en-US" altLang="zh-CN" dirty="0"/>
              <a:t>B    </a:t>
            </a:r>
            <a:r>
              <a:rPr lang="en-US" altLang="zh-CN" dirty="0" err="1"/>
              <a:t>B</a:t>
            </a:r>
            <a:r>
              <a:rPr lang="zh-CN" altLang="zh-CN" dirty="0"/>
              <a:t>．</a:t>
            </a:r>
            <a:r>
              <a:rPr lang="en-US" altLang="zh-CN" dirty="0"/>
              <a:t>B</a:t>
            </a:r>
            <a:r>
              <a:rPr lang="zh-CN" altLang="zh-CN" dirty="0"/>
              <a:t>→</a:t>
            </a:r>
            <a:r>
              <a:rPr lang="en-US" altLang="zh-CN" dirty="0"/>
              <a:t>A    C</a:t>
            </a:r>
            <a:r>
              <a:rPr lang="zh-CN" altLang="zh-CN" dirty="0"/>
              <a:t>．</a:t>
            </a:r>
            <a:r>
              <a:rPr lang="en-US" altLang="zh-CN" dirty="0"/>
              <a:t>  A</a:t>
            </a:r>
            <a:r>
              <a:rPr lang="zh-CN" altLang="zh-CN" dirty="0"/>
              <a:t>←→</a:t>
            </a:r>
            <a:r>
              <a:rPr lang="en-US" altLang="zh-CN" dirty="0"/>
              <a:t>B    D</a:t>
            </a:r>
            <a:r>
              <a:rPr lang="zh-CN" altLang="zh-CN" dirty="0"/>
              <a:t>．以上都不是</a:t>
            </a:r>
          </a:p>
          <a:p>
            <a:r>
              <a:rPr lang="zh-CN" altLang="zh-CN" dirty="0"/>
              <a:t>正确答案</a:t>
            </a:r>
            <a:r>
              <a:rPr lang="en-US" altLang="zh-CN" dirty="0"/>
              <a:t>: C</a:t>
            </a:r>
            <a:endParaRPr lang="zh-CN" altLang="zh-CN" dirty="0"/>
          </a:p>
          <a:p>
            <a:endParaRPr lang="zh-CN" altLang="en-US" dirty="0"/>
          </a:p>
        </p:txBody>
      </p:sp>
    </p:spTree>
    <p:extLst>
      <p:ext uri="{BB962C8B-B14F-4D97-AF65-F5344CB8AC3E}">
        <p14:creationId xmlns:p14="http://schemas.microsoft.com/office/powerpoint/2010/main" val="78557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0" y="476738"/>
            <a:ext cx="12192000" cy="5700225"/>
          </a:xfrm>
        </p:spPr>
        <p:txBody>
          <a:bodyPr>
            <a:normAutofit fontScale="92500" lnSpcReduction="10000"/>
          </a:bodyPr>
          <a:lstStyle/>
          <a:p>
            <a:r>
              <a:rPr lang="en-US" altLang="zh-CN" dirty="0"/>
              <a:t>75.</a:t>
            </a:r>
            <a:r>
              <a:rPr lang="zh-CN" altLang="zh-CN" dirty="0"/>
              <a:t>函数依赖类型</a:t>
            </a:r>
          </a:p>
          <a:p>
            <a:r>
              <a:rPr lang="zh-CN" altLang="zh-CN" dirty="0"/>
              <a:t>题目类型：单选</a:t>
            </a:r>
          </a:p>
          <a:p>
            <a:r>
              <a:rPr lang="zh-CN" altLang="zh-CN" dirty="0"/>
              <a:t>题目：在关系模式</a:t>
            </a:r>
            <a:r>
              <a:rPr lang="en-US" altLang="zh-CN" dirty="0"/>
              <a:t>(</a:t>
            </a:r>
            <a:r>
              <a:rPr lang="zh-CN" altLang="zh-CN" dirty="0"/>
              <a:t>学号，姓名，系，系主任</a:t>
            </a:r>
            <a:r>
              <a:rPr lang="en-US" altLang="zh-CN" dirty="0"/>
              <a:t>)</a:t>
            </a:r>
            <a:r>
              <a:rPr lang="zh-CN" altLang="zh-CN" dirty="0"/>
              <a:t>中，系主任对学号是（</a:t>
            </a:r>
            <a:r>
              <a:rPr lang="en-US" altLang="zh-CN" dirty="0"/>
              <a:t>            </a:t>
            </a:r>
            <a:r>
              <a:rPr lang="zh-CN" altLang="zh-CN" dirty="0"/>
              <a:t>）。</a:t>
            </a:r>
          </a:p>
          <a:p>
            <a:r>
              <a:rPr lang="zh-CN" altLang="zh-CN" dirty="0"/>
              <a:t>答案：</a:t>
            </a:r>
            <a:r>
              <a:rPr lang="en-US" altLang="zh-CN" dirty="0"/>
              <a:t>A</a:t>
            </a:r>
            <a:r>
              <a:rPr lang="zh-CN" altLang="zh-CN" dirty="0"/>
              <a:t>．部分依赖</a:t>
            </a:r>
            <a:r>
              <a:rPr lang="en-US" altLang="zh-CN" dirty="0"/>
              <a:t>   B</a:t>
            </a:r>
            <a:r>
              <a:rPr lang="zh-CN" altLang="zh-CN" dirty="0"/>
              <a:t>．完全依赖</a:t>
            </a:r>
            <a:r>
              <a:rPr lang="en-US" altLang="zh-CN" dirty="0"/>
              <a:t>    C</a:t>
            </a:r>
            <a:r>
              <a:rPr lang="zh-CN" altLang="zh-CN" dirty="0"/>
              <a:t>． 传递依赖</a:t>
            </a:r>
            <a:r>
              <a:rPr lang="en-US" altLang="zh-CN" dirty="0"/>
              <a:t>   D</a:t>
            </a:r>
            <a:r>
              <a:rPr lang="zh-CN" altLang="zh-CN" dirty="0"/>
              <a:t>．以上都不是</a:t>
            </a:r>
          </a:p>
          <a:p>
            <a:r>
              <a:rPr lang="zh-CN" altLang="zh-CN" dirty="0"/>
              <a:t>正确答案</a:t>
            </a:r>
            <a:r>
              <a:rPr lang="en-US" altLang="zh-CN" dirty="0"/>
              <a:t>: C</a:t>
            </a:r>
            <a:endParaRPr lang="zh-CN" altLang="zh-CN" dirty="0"/>
          </a:p>
          <a:p>
            <a:r>
              <a:rPr lang="en-US" altLang="zh-CN" dirty="0"/>
              <a:t> </a:t>
            </a:r>
            <a:endParaRPr lang="zh-CN" altLang="zh-CN" dirty="0"/>
          </a:p>
          <a:p>
            <a:r>
              <a:rPr lang="en-US" altLang="zh-CN" dirty="0"/>
              <a:t>76.</a:t>
            </a:r>
            <a:r>
              <a:rPr lang="zh-CN" altLang="zh-CN" dirty="0"/>
              <a:t>范式</a:t>
            </a:r>
          </a:p>
          <a:p>
            <a:r>
              <a:rPr lang="zh-CN" altLang="zh-CN" dirty="0"/>
              <a:t>题目类型：单选</a:t>
            </a:r>
          </a:p>
          <a:p>
            <a:r>
              <a:rPr lang="zh-CN" altLang="zh-CN" dirty="0"/>
              <a:t>题目：关系模式中各级模式之间的关系为（</a:t>
            </a:r>
            <a:r>
              <a:rPr lang="en-US" altLang="zh-CN" dirty="0"/>
              <a:t>   </a:t>
            </a:r>
            <a:r>
              <a:rPr lang="zh-CN" altLang="zh-CN" dirty="0"/>
              <a:t>）。</a:t>
            </a:r>
          </a:p>
          <a:p>
            <a:r>
              <a:rPr lang="zh-CN" altLang="zh-CN" dirty="0"/>
              <a:t>答案：</a:t>
            </a:r>
            <a:r>
              <a:rPr lang="en-US" altLang="zh-CN" dirty="0"/>
              <a:t>A</a:t>
            </a:r>
            <a:r>
              <a:rPr lang="zh-CN" altLang="zh-CN" dirty="0"/>
              <a:t>．</a:t>
            </a:r>
            <a:r>
              <a:rPr lang="en-US" altLang="zh-CN" dirty="0"/>
              <a:t>3NF⊂2NF⊂1NF       B</a:t>
            </a:r>
            <a:r>
              <a:rPr lang="zh-CN" altLang="zh-CN" dirty="0"/>
              <a:t>．</a:t>
            </a:r>
            <a:r>
              <a:rPr lang="en-US" altLang="zh-CN" dirty="0"/>
              <a:t>3NF⊂1NF⊂2NF</a:t>
            </a:r>
            <a:endParaRPr lang="zh-CN" altLang="zh-CN" dirty="0"/>
          </a:p>
          <a:p>
            <a:r>
              <a:rPr lang="en-US" altLang="zh-CN" dirty="0"/>
              <a:t>C</a:t>
            </a:r>
            <a:r>
              <a:rPr lang="zh-CN" altLang="zh-CN" dirty="0"/>
              <a:t>．</a:t>
            </a:r>
            <a:r>
              <a:rPr lang="en-US" altLang="zh-CN" dirty="0"/>
              <a:t>1NF⊂2NF⊂3NF       D</a:t>
            </a:r>
            <a:r>
              <a:rPr lang="zh-CN" altLang="zh-CN" dirty="0"/>
              <a:t>．</a:t>
            </a:r>
            <a:r>
              <a:rPr lang="en-US" altLang="zh-CN" dirty="0"/>
              <a:t>2NF⊂1NF⊂3NF</a:t>
            </a:r>
            <a:endParaRPr lang="zh-CN" altLang="zh-CN" dirty="0"/>
          </a:p>
          <a:p>
            <a:r>
              <a:rPr lang="zh-CN" altLang="zh-CN" dirty="0"/>
              <a:t>正确答案：</a:t>
            </a:r>
            <a:r>
              <a:rPr lang="en-US" altLang="zh-CN" dirty="0"/>
              <a:t>A</a:t>
            </a:r>
            <a:endParaRPr lang="zh-CN" altLang="zh-CN" dirty="0"/>
          </a:p>
          <a:p>
            <a:endParaRPr lang="zh-CN" altLang="en-US" dirty="0"/>
          </a:p>
        </p:txBody>
      </p:sp>
    </p:spTree>
    <p:extLst>
      <p:ext uri="{BB962C8B-B14F-4D97-AF65-F5344CB8AC3E}">
        <p14:creationId xmlns:p14="http://schemas.microsoft.com/office/powerpoint/2010/main" val="269579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0" y="203200"/>
            <a:ext cx="11353800" cy="5973763"/>
          </a:xfrm>
        </p:spPr>
        <p:txBody>
          <a:bodyPr>
            <a:normAutofit/>
          </a:bodyPr>
          <a:lstStyle/>
          <a:p>
            <a:r>
              <a:rPr lang="en-US" altLang="zh-CN" dirty="0"/>
              <a:t>77.</a:t>
            </a:r>
            <a:r>
              <a:rPr lang="zh-CN" altLang="zh-CN" dirty="0"/>
              <a:t>第一范式</a:t>
            </a:r>
          </a:p>
          <a:p>
            <a:r>
              <a:rPr lang="zh-CN" altLang="zh-CN" dirty="0"/>
              <a:t>题目类型：单选</a:t>
            </a:r>
          </a:p>
          <a:p>
            <a:r>
              <a:rPr lang="zh-CN" altLang="zh-CN" dirty="0"/>
              <a:t>题目：关系模型中的关系模式至少是（</a:t>
            </a:r>
            <a:r>
              <a:rPr lang="en-US" altLang="zh-CN" dirty="0"/>
              <a:t>   </a:t>
            </a:r>
            <a:r>
              <a:rPr lang="zh-CN" altLang="zh-CN" dirty="0"/>
              <a:t>）。</a:t>
            </a:r>
          </a:p>
          <a:p>
            <a:r>
              <a:rPr lang="zh-CN" altLang="zh-CN" dirty="0"/>
              <a:t>答案：</a:t>
            </a:r>
            <a:r>
              <a:rPr lang="en-US" altLang="zh-CN" dirty="0"/>
              <a:t>A</a:t>
            </a:r>
            <a:r>
              <a:rPr lang="zh-CN" altLang="zh-CN" dirty="0"/>
              <a:t>．</a:t>
            </a:r>
            <a:r>
              <a:rPr lang="en-US" altLang="zh-CN" dirty="0"/>
              <a:t>1NF         B</a:t>
            </a:r>
            <a:r>
              <a:rPr lang="zh-CN" altLang="zh-CN" dirty="0"/>
              <a:t>．</a:t>
            </a:r>
            <a:r>
              <a:rPr lang="en-US" altLang="zh-CN" dirty="0"/>
              <a:t>2NF         C</a:t>
            </a:r>
            <a:r>
              <a:rPr lang="zh-CN" altLang="zh-CN" dirty="0"/>
              <a:t>．</a:t>
            </a:r>
            <a:r>
              <a:rPr lang="en-US" altLang="zh-CN" dirty="0"/>
              <a:t>3NF         D</a:t>
            </a:r>
            <a:r>
              <a:rPr lang="zh-CN" altLang="zh-CN" dirty="0"/>
              <a:t>．</a:t>
            </a:r>
            <a:r>
              <a:rPr lang="en-US" altLang="zh-CN" dirty="0"/>
              <a:t>BCNF</a:t>
            </a:r>
            <a:endParaRPr lang="zh-CN" altLang="zh-CN" dirty="0"/>
          </a:p>
          <a:p>
            <a:r>
              <a:rPr lang="zh-CN" altLang="zh-CN" dirty="0"/>
              <a:t>正确答案：</a:t>
            </a:r>
            <a:r>
              <a:rPr lang="en-US" altLang="zh-CN" dirty="0"/>
              <a:t>A</a:t>
            </a:r>
            <a:endParaRPr lang="zh-CN" altLang="zh-CN" dirty="0"/>
          </a:p>
          <a:p>
            <a:r>
              <a:rPr lang="en-US" altLang="zh-CN" dirty="0"/>
              <a:t> </a:t>
            </a:r>
            <a:endParaRPr lang="zh-CN" altLang="zh-CN" dirty="0"/>
          </a:p>
          <a:p>
            <a:r>
              <a:rPr lang="en-US" altLang="zh-CN" dirty="0"/>
              <a:t>78.</a:t>
            </a:r>
            <a:r>
              <a:rPr lang="zh-CN" altLang="zh-CN" dirty="0"/>
              <a:t>第二范式</a:t>
            </a:r>
          </a:p>
          <a:p>
            <a:r>
              <a:rPr lang="zh-CN" altLang="zh-CN" dirty="0"/>
              <a:t>题目类型：单选</a:t>
            </a:r>
          </a:p>
          <a:p>
            <a:r>
              <a:rPr lang="zh-CN" altLang="zh-CN" dirty="0"/>
              <a:t>题目：消除了非主属性对码的部分函数依赖的</a:t>
            </a:r>
            <a:r>
              <a:rPr lang="en-US" altLang="zh-CN" dirty="0"/>
              <a:t>1NF</a:t>
            </a:r>
            <a:r>
              <a:rPr lang="zh-CN" altLang="zh-CN" dirty="0"/>
              <a:t>的关系模式，必定是（</a:t>
            </a:r>
            <a:r>
              <a:rPr lang="en-US" altLang="zh-CN" dirty="0"/>
              <a:t>   </a:t>
            </a:r>
            <a:r>
              <a:rPr lang="zh-CN" altLang="zh-CN" dirty="0"/>
              <a:t>） 。 </a:t>
            </a:r>
          </a:p>
          <a:p>
            <a:r>
              <a:rPr lang="zh-CN" altLang="zh-CN" dirty="0"/>
              <a:t>答案：</a:t>
            </a:r>
            <a:r>
              <a:rPr lang="en-US" altLang="zh-CN" dirty="0"/>
              <a:t>A. 1NF B. 2NF C. 3NFD. BCNF </a:t>
            </a:r>
            <a:endParaRPr lang="zh-CN" altLang="zh-CN" dirty="0"/>
          </a:p>
          <a:p>
            <a:r>
              <a:rPr lang="zh-CN" altLang="zh-CN" dirty="0"/>
              <a:t>正确答案：</a:t>
            </a:r>
            <a:r>
              <a:rPr lang="en-US" altLang="zh-CN" dirty="0"/>
              <a:t>B</a:t>
            </a:r>
            <a:endParaRPr lang="zh-CN" altLang="zh-CN" dirty="0"/>
          </a:p>
          <a:p>
            <a:endParaRPr lang="zh-CN" altLang="en-US" dirty="0"/>
          </a:p>
        </p:txBody>
      </p:sp>
    </p:spTree>
    <p:extLst>
      <p:ext uri="{BB962C8B-B14F-4D97-AF65-F5344CB8AC3E}">
        <p14:creationId xmlns:p14="http://schemas.microsoft.com/office/powerpoint/2010/main" val="21518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42277" y="365125"/>
            <a:ext cx="11111523" cy="6551490"/>
          </a:xfrm>
        </p:spPr>
        <p:txBody>
          <a:bodyPr>
            <a:normAutofit lnSpcReduction="10000"/>
          </a:bodyPr>
          <a:lstStyle/>
          <a:p>
            <a:r>
              <a:rPr lang="en-US" altLang="zh-CN" dirty="0"/>
              <a:t>79.</a:t>
            </a:r>
            <a:r>
              <a:rPr lang="zh-CN" altLang="zh-CN" dirty="0"/>
              <a:t>第三范式</a:t>
            </a:r>
          </a:p>
          <a:p>
            <a:r>
              <a:rPr lang="zh-CN" altLang="zh-CN" dirty="0"/>
              <a:t>题目类型：单选</a:t>
            </a:r>
          </a:p>
          <a:p>
            <a:r>
              <a:rPr lang="zh-CN" altLang="zh-CN" dirty="0"/>
              <a:t>题目：任何一个满足</a:t>
            </a:r>
            <a:r>
              <a:rPr lang="en-US" altLang="zh-CN" dirty="0"/>
              <a:t>2NF</a:t>
            </a:r>
            <a:r>
              <a:rPr lang="zh-CN" altLang="zh-CN" dirty="0"/>
              <a:t>但不满足</a:t>
            </a:r>
            <a:r>
              <a:rPr lang="en-US" altLang="zh-CN" dirty="0"/>
              <a:t>3NF</a:t>
            </a:r>
            <a:r>
              <a:rPr lang="zh-CN" altLang="zh-CN" dirty="0"/>
              <a:t>的关系模式都存在（</a:t>
            </a:r>
            <a:r>
              <a:rPr lang="en-US" altLang="zh-CN" dirty="0"/>
              <a:t>  </a:t>
            </a:r>
            <a:r>
              <a:rPr lang="zh-CN" altLang="zh-CN" dirty="0"/>
              <a:t>）</a:t>
            </a:r>
          </a:p>
          <a:p>
            <a:r>
              <a:rPr lang="en-US" altLang="zh-CN" dirty="0"/>
              <a:t>A.</a:t>
            </a:r>
            <a:r>
              <a:rPr lang="zh-CN" altLang="zh-CN" dirty="0"/>
              <a:t>主属性对候选码的部分依赖</a:t>
            </a:r>
            <a:r>
              <a:rPr lang="en-US" altLang="zh-CN" dirty="0"/>
              <a:t>   B.</a:t>
            </a:r>
            <a:r>
              <a:rPr lang="zh-CN" altLang="zh-CN" dirty="0"/>
              <a:t>非主属性对候选码的部分依赖</a:t>
            </a:r>
          </a:p>
          <a:p>
            <a:r>
              <a:rPr lang="en-US" altLang="zh-CN" dirty="0"/>
              <a:t>C.</a:t>
            </a:r>
            <a:r>
              <a:rPr lang="zh-CN" altLang="zh-CN" dirty="0"/>
              <a:t>主属性对候选码的传递依赖</a:t>
            </a:r>
            <a:r>
              <a:rPr lang="en-US" altLang="zh-CN" dirty="0"/>
              <a:t>   D. </a:t>
            </a:r>
            <a:r>
              <a:rPr lang="zh-CN" altLang="zh-CN" dirty="0"/>
              <a:t>非主属性对候选码的传递依赖</a:t>
            </a:r>
          </a:p>
          <a:p>
            <a:r>
              <a:rPr lang="zh-CN" altLang="zh-CN" dirty="0"/>
              <a:t>正确答案：</a:t>
            </a:r>
            <a:r>
              <a:rPr lang="en-US" altLang="zh-CN" dirty="0"/>
              <a:t>C</a:t>
            </a:r>
            <a:endParaRPr lang="zh-CN" altLang="zh-CN" dirty="0"/>
          </a:p>
          <a:p>
            <a:r>
              <a:rPr lang="en-US" altLang="zh-CN" b="1" dirty="0"/>
              <a:t> </a:t>
            </a:r>
            <a:endParaRPr lang="zh-CN" altLang="zh-CN" dirty="0"/>
          </a:p>
          <a:p>
            <a:r>
              <a:rPr lang="en-US" altLang="zh-CN" dirty="0"/>
              <a:t>80.</a:t>
            </a:r>
            <a:r>
              <a:rPr lang="zh-CN" altLang="zh-CN" dirty="0"/>
              <a:t>关系模式的规范化</a:t>
            </a:r>
          </a:p>
          <a:p>
            <a:r>
              <a:rPr lang="zh-CN" altLang="zh-CN" dirty="0"/>
              <a:t>题目类型：单选</a:t>
            </a:r>
          </a:p>
          <a:p>
            <a:r>
              <a:rPr lang="zh-CN" altLang="zh-CN" dirty="0"/>
              <a:t>题目：设计性能较优的关系模式称为规范化，规范化主要的理论依据是</a:t>
            </a:r>
            <a:r>
              <a:rPr lang="en-US" altLang="zh-CN" dirty="0"/>
              <a:t>(    )</a:t>
            </a:r>
            <a:r>
              <a:rPr lang="zh-CN" altLang="zh-CN" dirty="0"/>
              <a:t>。</a:t>
            </a:r>
          </a:p>
          <a:p>
            <a:r>
              <a:rPr lang="zh-CN" altLang="zh-CN" dirty="0"/>
              <a:t>答案：</a:t>
            </a:r>
            <a:r>
              <a:rPr lang="en-US" altLang="zh-CN" dirty="0"/>
              <a:t>A</a:t>
            </a:r>
            <a:r>
              <a:rPr lang="zh-CN" altLang="zh-CN" dirty="0"/>
              <a:t>．关系规范化理论</a:t>
            </a:r>
            <a:r>
              <a:rPr lang="en-US" altLang="zh-CN" dirty="0"/>
              <a:t>   B</a:t>
            </a:r>
            <a:r>
              <a:rPr lang="zh-CN" altLang="zh-CN" dirty="0"/>
              <a:t>．关系运算理论</a:t>
            </a:r>
            <a:r>
              <a:rPr lang="en-US" altLang="zh-CN" dirty="0"/>
              <a:t>    C</a:t>
            </a:r>
            <a:r>
              <a:rPr lang="zh-CN" altLang="zh-CN" dirty="0"/>
              <a:t>．关系代数理论</a:t>
            </a:r>
            <a:r>
              <a:rPr lang="en-US" altLang="zh-CN" dirty="0"/>
              <a:t>    D</a:t>
            </a:r>
            <a:r>
              <a:rPr lang="zh-CN" altLang="zh-CN" dirty="0"/>
              <a:t>．数理逻辑</a:t>
            </a:r>
          </a:p>
          <a:p>
            <a:r>
              <a:rPr lang="zh-CN" altLang="zh-CN" dirty="0"/>
              <a:t>正确答案：</a:t>
            </a:r>
            <a:r>
              <a:rPr lang="en-US" altLang="zh-CN" dirty="0"/>
              <a:t>A</a:t>
            </a:r>
            <a:endParaRPr lang="zh-CN" altLang="zh-CN" dirty="0"/>
          </a:p>
          <a:p>
            <a:endParaRPr lang="zh-CN" altLang="en-US" dirty="0"/>
          </a:p>
        </p:txBody>
      </p:sp>
    </p:spTree>
    <p:extLst>
      <p:ext uri="{BB962C8B-B14F-4D97-AF65-F5344CB8AC3E}">
        <p14:creationId xmlns:p14="http://schemas.microsoft.com/office/powerpoint/2010/main" val="91392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0" y="140677"/>
            <a:ext cx="12363938" cy="6036286"/>
          </a:xfrm>
        </p:spPr>
        <p:txBody>
          <a:bodyPr>
            <a:normAutofit fontScale="85000" lnSpcReduction="20000"/>
          </a:bodyPr>
          <a:lstStyle/>
          <a:p>
            <a:r>
              <a:rPr lang="en-US" altLang="zh-CN" dirty="0"/>
              <a:t> </a:t>
            </a:r>
            <a:endParaRPr lang="zh-CN" altLang="zh-CN" dirty="0"/>
          </a:p>
          <a:p>
            <a:r>
              <a:rPr lang="en-US" altLang="zh-CN" dirty="0"/>
              <a:t>81. </a:t>
            </a:r>
            <a:r>
              <a:rPr lang="zh-CN" altLang="zh-CN" dirty="0"/>
              <a:t>数据库设计概述</a:t>
            </a:r>
          </a:p>
          <a:p>
            <a:r>
              <a:rPr lang="zh-CN" altLang="zh-CN" dirty="0"/>
              <a:t>题目类型：单选</a:t>
            </a:r>
          </a:p>
          <a:p>
            <a:r>
              <a:rPr lang="zh-CN" altLang="zh-CN" dirty="0"/>
              <a:t>题目：下列对数据库应用系统设计说法中正确的是（</a:t>
            </a:r>
            <a:r>
              <a:rPr lang="en-US" altLang="zh-CN" dirty="0"/>
              <a:t>   </a:t>
            </a:r>
            <a:r>
              <a:rPr lang="zh-CN" altLang="zh-CN" dirty="0"/>
              <a:t>）。</a:t>
            </a:r>
          </a:p>
          <a:p>
            <a:r>
              <a:rPr lang="zh-CN" altLang="zh-CN" dirty="0"/>
              <a:t>答案：</a:t>
            </a:r>
            <a:r>
              <a:rPr lang="en-US" altLang="zh-CN" dirty="0"/>
              <a:t>A</a:t>
            </a:r>
            <a:r>
              <a:rPr lang="zh-CN" altLang="zh-CN" dirty="0"/>
              <a:t>．必须在完成数据库设计后才能开始对数据处理的设计</a:t>
            </a:r>
          </a:p>
          <a:p>
            <a:r>
              <a:rPr lang="en-US" altLang="zh-CN" dirty="0"/>
              <a:t>B</a:t>
            </a:r>
            <a:r>
              <a:rPr lang="zh-CN" altLang="zh-CN" dirty="0"/>
              <a:t>．应用系统用户不必参与设计过程</a:t>
            </a:r>
          </a:p>
          <a:p>
            <a:r>
              <a:rPr lang="en-US" altLang="zh-CN" dirty="0"/>
              <a:t>C</a:t>
            </a:r>
            <a:r>
              <a:rPr lang="zh-CN" altLang="zh-CN" dirty="0"/>
              <a:t>．应用程序员可以不必参与数据库的概念结构设计</a:t>
            </a:r>
          </a:p>
          <a:p>
            <a:r>
              <a:rPr lang="en-US" altLang="zh-CN" dirty="0"/>
              <a:t>D</a:t>
            </a:r>
            <a:r>
              <a:rPr lang="zh-CN" altLang="zh-CN" dirty="0"/>
              <a:t>．以上都不对</a:t>
            </a:r>
          </a:p>
          <a:p>
            <a:r>
              <a:rPr lang="zh-CN" altLang="zh-CN" dirty="0"/>
              <a:t>正确答案：</a:t>
            </a:r>
            <a:r>
              <a:rPr lang="en-US" altLang="zh-CN" dirty="0"/>
              <a:t>C</a:t>
            </a:r>
            <a:endParaRPr lang="zh-CN" altLang="zh-CN" dirty="0"/>
          </a:p>
          <a:p>
            <a:r>
              <a:rPr lang="en-US" altLang="zh-CN" dirty="0"/>
              <a:t> </a:t>
            </a:r>
            <a:endParaRPr lang="zh-CN" altLang="zh-CN" dirty="0"/>
          </a:p>
          <a:p>
            <a:r>
              <a:rPr lang="en-US" altLang="zh-CN" dirty="0"/>
              <a:t>82.</a:t>
            </a:r>
            <a:r>
              <a:rPr lang="zh-CN" altLang="zh-CN" dirty="0"/>
              <a:t>数据库设计基本步骤</a:t>
            </a:r>
          </a:p>
          <a:p>
            <a:r>
              <a:rPr lang="zh-CN" altLang="zh-CN" dirty="0"/>
              <a:t>题目类型：单选</a:t>
            </a:r>
          </a:p>
          <a:p>
            <a:r>
              <a:rPr lang="zh-CN" altLang="zh-CN" dirty="0"/>
              <a:t>题目：在关系数据库设计中，设计关系模式是</a:t>
            </a:r>
            <a:r>
              <a:rPr lang="en-US" altLang="zh-CN" dirty="0"/>
              <a:t>(        )</a:t>
            </a:r>
            <a:r>
              <a:rPr lang="zh-CN" altLang="zh-CN" dirty="0"/>
              <a:t>的任务。</a:t>
            </a:r>
          </a:p>
          <a:p>
            <a:r>
              <a:rPr lang="zh-CN" altLang="zh-CN" dirty="0"/>
              <a:t>答案：</a:t>
            </a:r>
            <a:r>
              <a:rPr lang="en-US" altLang="zh-CN" dirty="0"/>
              <a:t>A</a:t>
            </a:r>
            <a:r>
              <a:rPr lang="zh-CN" altLang="zh-CN" dirty="0"/>
              <a:t>．需求分析阶段</a:t>
            </a:r>
            <a:r>
              <a:rPr lang="en-US" altLang="zh-CN" dirty="0"/>
              <a:t>    B</a:t>
            </a:r>
            <a:r>
              <a:rPr lang="zh-CN" altLang="zh-CN" dirty="0"/>
              <a:t>．概念设计阶段</a:t>
            </a:r>
            <a:r>
              <a:rPr lang="en-US" altLang="zh-CN" dirty="0"/>
              <a:t>    C</a:t>
            </a:r>
            <a:r>
              <a:rPr lang="zh-CN" altLang="zh-CN" dirty="0"/>
              <a:t>．逻辑设计阶段</a:t>
            </a:r>
            <a:r>
              <a:rPr lang="en-US" altLang="zh-CN" dirty="0"/>
              <a:t>    D</a:t>
            </a:r>
            <a:r>
              <a:rPr lang="zh-CN" altLang="zh-CN" dirty="0"/>
              <a:t>．物理设计阶段</a:t>
            </a:r>
          </a:p>
          <a:p>
            <a:r>
              <a:rPr lang="zh-CN" altLang="zh-CN" dirty="0"/>
              <a:t>正确答案：</a:t>
            </a:r>
            <a:r>
              <a:rPr lang="en-US" altLang="zh-CN" dirty="0"/>
              <a:t>C</a:t>
            </a:r>
            <a:endParaRPr lang="zh-CN" altLang="zh-CN" dirty="0"/>
          </a:p>
          <a:p>
            <a:endParaRPr lang="zh-CN" altLang="en-US" dirty="0"/>
          </a:p>
        </p:txBody>
      </p:sp>
    </p:spTree>
    <p:extLst>
      <p:ext uri="{BB962C8B-B14F-4D97-AF65-F5344CB8AC3E}">
        <p14:creationId xmlns:p14="http://schemas.microsoft.com/office/powerpoint/2010/main" val="90878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8154" y="365125"/>
            <a:ext cx="12270154" cy="5811838"/>
          </a:xfrm>
        </p:spPr>
        <p:txBody>
          <a:bodyPr>
            <a:normAutofit lnSpcReduction="10000"/>
          </a:bodyPr>
          <a:lstStyle/>
          <a:p>
            <a:r>
              <a:rPr lang="en-US" altLang="zh-CN" dirty="0"/>
              <a:t>83.</a:t>
            </a:r>
            <a:r>
              <a:rPr lang="zh-CN" altLang="zh-CN" dirty="0"/>
              <a:t>需求分析</a:t>
            </a:r>
          </a:p>
          <a:p>
            <a:r>
              <a:rPr lang="zh-CN" altLang="zh-CN" dirty="0"/>
              <a:t>题目类型：单选</a:t>
            </a:r>
          </a:p>
          <a:p>
            <a:r>
              <a:rPr lang="zh-CN" altLang="zh-CN" dirty="0"/>
              <a:t>题目：下列不属于需求分析阶段工作的是（</a:t>
            </a:r>
            <a:r>
              <a:rPr lang="en-US" altLang="zh-CN" dirty="0"/>
              <a:t>      </a:t>
            </a:r>
            <a:r>
              <a:rPr lang="zh-CN" altLang="zh-CN" dirty="0"/>
              <a:t>）。</a:t>
            </a:r>
          </a:p>
          <a:p>
            <a:r>
              <a:rPr lang="zh-CN" altLang="zh-CN" dirty="0"/>
              <a:t>答案：</a:t>
            </a:r>
            <a:r>
              <a:rPr lang="en-US" altLang="zh-CN" dirty="0"/>
              <a:t>A</a:t>
            </a:r>
            <a:r>
              <a:rPr lang="zh-CN" altLang="zh-CN" dirty="0"/>
              <a:t>．分析用户活动</a:t>
            </a:r>
            <a:r>
              <a:rPr lang="en-US" altLang="zh-CN" dirty="0"/>
              <a:t>    B</a:t>
            </a:r>
            <a:r>
              <a:rPr lang="zh-CN" altLang="zh-CN" dirty="0"/>
              <a:t>．建立</a:t>
            </a:r>
            <a:r>
              <a:rPr lang="en-US" altLang="zh-CN" dirty="0"/>
              <a:t>ER</a:t>
            </a:r>
            <a:r>
              <a:rPr lang="zh-CN" altLang="zh-CN" dirty="0"/>
              <a:t>图</a:t>
            </a:r>
            <a:r>
              <a:rPr lang="en-US" altLang="zh-CN" dirty="0"/>
              <a:t>    C</a:t>
            </a:r>
            <a:r>
              <a:rPr lang="zh-CN" altLang="zh-CN" dirty="0"/>
              <a:t>．建立数据字典</a:t>
            </a:r>
            <a:r>
              <a:rPr lang="en-US" altLang="zh-CN" dirty="0"/>
              <a:t>    D</a:t>
            </a:r>
            <a:r>
              <a:rPr lang="zh-CN" altLang="zh-CN" dirty="0"/>
              <a:t>．建立数据流图</a:t>
            </a:r>
          </a:p>
          <a:p>
            <a:r>
              <a:rPr lang="zh-CN" altLang="zh-CN" dirty="0"/>
              <a:t>正确答案：</a:t>
            </a:r>
            <a:r>
              <a:rPr lang="en-US" altLang="zh-CN" dirty="0"/>
              <a:t>B</a:t>
            </a:r>
            <a:endParaRPr lang="zh-CN" altLang="zh-CN" dirty="0"/>
          </a:p>
          <a:p>
            <a:r>
              <a:rPr lang="en-US" altLang="zh-CN" dirty="0"/>
              <a:t> </a:t>
            </a:r>
            <a:endParaRPr lang="zh-CN" altLang="zh-CN" dirty="0"/>
          </a:p>
          <a:p>
            <a:r>
              <a:rPr lang="en-US" altLang="zh-CN" dirty="0"/>
              <a:t>84.</a:t>
            </a:r>
            <a:r>
              <a:rPr lang="zh-CN" altLang="zh-CN" dirty="0"/>
              <a:t>概念结构设计</a:t>
            </a:r>
          </a:p>
          <a:p>
            <a:r>
              <a:rPr lang="zh-CN" altLang="zh-CN" dirty="0"/>
              <a:t>题目类型：单选</a:t>
            </a:r>
          </a:p>
          <a:p>
            <a:r>
              <a:rPr lang="zh-CN" altLang="zh-CN" dirty="0"/>
              <a:t>题目：表示概念模型最常用的是（</a:t>
            </a:r>
            <a:r>
              <a:rPr lang="en-US" altLang="zh-CN" dirty="0"/>
              <a:t>      </a:t>
            </a:r>
            <a:r>
              <a:rPr lang="zh-CN" altLang="zh-CN" dirty="0"/>
              <a:t>）。</a:t>
            </a:r>
          </a:p>
          <a:p>
            <a:r>
              <a:rPr lang="zh-CN" altLang="zh-CN" dirty="0"/>
              <a:t>答案：</a:t>
            </a:r>
            <a:r>
              <a:rPr lang="en-US" altLang="zh-CN" dirty="0"/>
              <a:t>A</a:t>
            </a:r>
            <a:r>
              <a:rPr lang="zh-CN" altLang="zh-CN" dirty="0"/>
              <a:t>、</a:t>
            </a:r>
            <a:r>
              <a:rPr lang="en-US" altLang="zh-CN" dirty="0"/>
              <a:t>E-R</a:t>
            </a:r>
            <a:r>
              <a:rPr lang="zh-CN" altLang="zh-CN" dirty="0"/>
              <a:t>方法</a:t>
            </a:r>
            <a:r>
              <a:rPr lang="en-US" altLang="zh-CN" dirty="0"/>
              <a:t>   B</a:t>
            </a:r>
            <a:r>
              <a:rPr lang="zh-CN" altLang="zh-CN" dirty="0"/>
              <a:t>、数据模型</a:t>
            </a:r>
            <a:r>
              <a:rPr lang="en-US" altLang="zh-CN" dirty="0"/>
              <a:t>   C</a:t>
            </a:r>
            <a:r>
              <a:rPr lang="zh-CN" altLang="zh-CN" dirty="0"/>
              <a:t>、面向对象方法</a:t>
            </a:r>
            <a:r>
              <a:rPr lang="en-US" altLang="zh-CN" dirty="0"/>
              <a:t>   D</a:t>
            </a:r>
            <a:r>
              <a:rPr lang="zh-CN" altLang="zh-CN" dirty="0"/>
              <a:t>、关系模型</a:t>
            </a:r>
          </a:p>
          <a:p>
            <a:r>
              <a:rPr lang="zh-CN" altLang="zh-CN" dirty="0"/>
              <a:t>正确答案：</a:t>
            </a:r>
            <a:r>
              <a:rPr lang="en-US" altLang="zh-CN" dirty="0"/>
              <a:t>A</a:t>
            </a:r>
            <a:endParaRPr lang="zh-CN" altLang="zh-CN" dirty="0"/>
          </a:p>
          <a:p>
            <a:endParaRPr lang="zh-CN" altLang="en-US" dirty="0"/>
          </a:p>
        </p:txBody>
      </p:sp>
    </p:spTree>
    <p:extLst>
      <p:ext uri="{BB962C8B-B14F-4D97-AF65-F5344CB8AC3E}">
        <p14:creationId xmlns:p14="http://schemas.microsoft.com/office/powerpoint/2010/main" val="305887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0" y="148492"/>
            <a:ext cx="11353800" cy="6028471"/>
          </a:xfrm>
        </p:spPr>
        <p:txBody>
          <a:bodyPr>
            <a:normAutofit lnSpcReduction="10000"/>
          </a:bodyPr>
          <a:lstStyle/>
          <a:p>
            <a:r>
              <a:rPr lang="en-US" altLang="zh-CN" dirty="0"/>
              <a:t>85.</a:t>
            </a:r>
            <a:r>
              <a:rPr lang="zh-CN" altLang="zh-CN" dirty="0"/>
              <a:t>分</a:t>
            </a:r>
            <a:r>
              <a:rPr lang="en-US" altLang="zh-CN" dirty="0"/>
              <a:t>ER</a:t>
            </a:r>
            <a:r>
              <a:rPr lang="zh-CN" altLang="zh-CN" dirty="0"/>
              <a:t>图</a:t>
            </a:r>
          </a:p>
          <a:p>
            <a:r>
              <a:rPr lang="zh-CN" altLang="zh-CN" dirty="0"/>
              <a:t>题目类型：单选</a:t>
            </a:r>
          </a:p>
          <a:p>
            <a:r>
              <a:rPr lang="zh-CN" altLang="zh-CN" dirty="0"/>
              <a:t>题目：在数据库设计中，用</a:t>
            </a:r>
            <a:r>
              <a:rPr lang="en-US" altLang="zh-CN" dirty="0"/>
              <a:t>E</a:t>
            </a:r>
            <a:r>
              <a:rPr lang="zh-CN" altLang="zh-CN" dirty="0"/>
              <a:t>－</a:t>
            </a:r>
            <a:r>
              <a:rPr lang="en-US" altLang="zh-CN" dirty="0"/>
              <a:t>R</a:t>
            </a:r>
            <a:r>
              <a:rPr lang="zh-CN" altLang="zh-CN" dirty="0"/>
              <a:t>图来描述信息结构但不涉及信息在计算机中的表示，它是数据库设计的（</a:t>
            </a:r>
            <a:r>
              <a:rPr lang="en-US" altLang="zh-CN" dirty="0"/>
              <a:t>       </a:t>
            </a:r>
            <a:r>
              <a:rPr lang="zh-CN" altLang="zh-CN" dirty="0"/>
              <a:t>）阶段。</a:t>
            </a:r>
          </a:p>
          <a:p>
            <a:r>
              <a:rPr lang="zh-CN" altLang="zh-CN" dirty="0"/>
              <a:t>答案：</a:t>
            </a:r>
            <a:r>
              <a:rPr lang="en-US" altLang="zh-CN" dirty="0"/>
              <a:t>A</a:t>
            </a:r>
            <a:r>
              <a:rPr lang="zh-CN" altLang="zh-CN" dirty="0"/>
              <a:t>．需求分析</a:t>
            </a:r>
            <a:r>
              <a:rPr lang="en-US" altLang="zh-CN" dirty="0"/>
              <a:t>    B</a:t>
            </a:r>
            <a:r>
              <a:rPr lang="zh-CN" altLang="zh-CN" dirty="0"/>
              <a:t>．概念设计</a:t>
            </a:r>
            <a:r>
              <a:rPr lang="en-US" altLang="zh-CN" dirty="0"/>
              <a:t>    C</a:t>
            </a:r>
            <a:r>
              <a:rPr lang="zh-CN" altLang="zh-CN" dirty="0"/>
              <a:t>．逻辑设计</a:t>
            </a:r>
            <a:r>
              <a:rPr lang="en-US" altLang="zh-CN" dirty="0"/>
              <a:t>    D</a:t>
            </a:r>
            <a:r>
              <a:rPr lang="zh-CN" altLang="zh-CN" dirty="0"/>
              <a:t>．物理设计</a:t>
            </a:r>
          </a:p>
          <a:p>
            <a:r>
              <a:rPr lang="zh-CN" altLang="zh-CN" dirty="0"/>
              <a:t>正确答案：</a:t>
            </a:r>
            <a:r>
              <a:rPr lang="en-US" altLang="zh-CN" dirty="0"/>
              <a:t>B</a:t>
            </a:r>
            <a:endParaRPr lang="zh-CN" altLang="zh-CN" dirty="0"/>
          </a:p>
          <a:p>
            <a:r>
              <a:rPr lang="en-US" altLang="zh-CN" dirty="0"/>
              <a:t> </a:t>
            </a:r>
            <a:endParaRPr lang="zh-CN" altLang="zh-CN" dirty="0"/>
          </a:p>
          <a:p>
            <a:r>
              <a:rPr lang="en-US" altLang="zh-CN" dirty="0"/>
              <a:t>86.</a:t>
            </a:r>
            <a:r>
              <a:rPr lang="zh-CN" altLang="zh-CN" dirty="0"/>
              <a:t>合并分</a:t>
            </a:r>
            <a:r>
              <a:rPr lang="en-US" altLang="zh-CN" dirty="0"/>
              <a:t>ER</a:t>
            </a:r>
            <a:r>
              <a:rPr lang="zh-CN" altLang="zh-CN" dirty="0"/>
              <a:t>图</a:t>
            </a:r>
          </a:p>
          <a:p>
            <a:r>
              <a:rPr lang="zh-CN" altLang="zh-CN" dirty="0"/>
              <a:t>题目类型：单选</a:t>
            </a:r>
          </a:p>
          <a:p>
            <a:r>
              <a:rPr lang="zh-CN" altLang="zh-CN" dirty="0"/>
              <a:t>题目：当局部</a:t>
            </a:r>
            <a:r>
              <a:rPr lang="en-US" altLang="zh-CN" dirty="0"/>
              <a:t>E</a:t>
            </a:r>
            <a:r>
              <a:rPr lang="zh-CN" altLang="zh-CN" dirty="0"/>
              <a:t>－</a:t>
            </a:r>
            <a:r>
              <a:rPr lang="en-US" altLang="zh-CN" dirty="0"/>
              <a:t>R</a:t>
            </a:r>
            <a:r>
              <a:rPr lang="zh-CN" altLang="zh-CN" dirty="0"/>
              <a:t>图合并成全局</a:t>
            </a:r>
            <a:r>
              <a:rPr lang="en-US" altLang="zh-CN" dirty="0"/>
              <a:t>E</a:t>
            </a:r>
            <a:r>
              <a:rPr lang="zh-CN" altLang="zh-CN" dirty="0"/>
              <a:t>－</a:t>
            </a:r>
            <a:r>
              <a:rPr lang="en-US" altLang="zh-CN" dirty="0"/>
              <a:t>R</a:t>
            </a:r>
            <a:r>
              <a:rPr lang="zh-CN" altLang="zh-CN" dirty="0"/>
              <a:t>图时可能出现冲突，不属于合并冲突的是（</a:t>
            </a:r>
            <a:r>
              <a:rPr lang="en-US" altLang="zh-CN" dirty="0"/>
              <a:t>           </a:t>
            </a:r>
            <a:r>
              <a:rPr lang="zh-CN" altLang="zh-CN" dirty="0"/>
              <a:t>）。</a:t>
            </a:r>
          </a:p>
          <a:p>
            <a:r>
              <a:rPr lang="zh-CN" altLang="zh-CN" dirty="0"/>
              <a:t>答案：</a:t>
            </a:r>
            <a:r>
              <a:rPr lang="en-US" altLang="zh-CN" dirty="0"/>
              <a:t>A</a:t>
            </a:r>
            <a:r>
              <a:rPr lang="zh-CN" altLang="zh-CN" dirty="0"/>
              <a:t>．属性冲突</a:t>
            </a:r>
            <a:r>
              <a:rPr lang="en-US" altLang="zh-CN" dirty="0"/>
              <a:t>    B</a:t>
            </a:r>
            <a:r>
              <a:rPr lang="zh-CN" altLang="zh-CN" dirty="0"/>
              <a:t>语法冲突</a:t>
            </a:r>
            <a:r>
              <a:rPr lang="en-US" altLang="zh-CN" dirty="0"/>
              <a:t>    C</a:t>
            </a:r>
            <a:r>
              <a:rPr lang="zh-CN" altLang="zh-CN" dirty="0"/>
              <a:t>．结构冲突</a:t>
            </a:r>
            <a:r>
              <a:rPr lang="en-US" altLang="zh-CN" dirty="0"/>
              <a:t>    D</a:t>
            </a:r>
            <a:r>
              <a:rPr lang="zh-CN" altLang="zh-CN" dirty="0"/>
              <a:t>命名冲突</a:t>
            </a:r>
          </a:p>
          <a:p>
            <a:r>
              <a:rPr lang="zh-CN" altLang="zh-CN" dirty="0"/>
              <a:t>正确答案：</a:t>
            </a:r>
            <a:r>
              <a:rPr lang="en-US" altLang="zh-CN" dirty="0"/>
              <a:t>B</a:t>
            </a:r>
            <a:endParaRPr lang="zh-CN" altLang="zh-CN" dirty="0"/>
          </a:p>
          <a:p>
            <a:endParaRPr lang="zh-CN" altLang="en-US" dirty="0"/>
          </a:p>
        </p:txBody>
      </p:sp>
    </p:spTree>
    <p:extLst>
      <p:ext uri="{BB962C8B-B14F-4D97-AF65-F5344CB8AC3E}">
        <p14:creationId xmlns:p14="http://schemas.microsoft.com/office/powerpoint/2010/main" val="232298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5969" y="140676"/>
            <a:ext cx="12520246" cy="6717323"/>
          </a:xfrm>
        </p:spPr>
        <p:txBody>
          <a:bodyPr>
            <a:normAutofit fontScale="92500" lnSpcReduction="10000"/>
          </a:bodyPr>
          <a:lstStyle/>
          <a:p>
            <a:r>
              <a:rPr lang="en-US" altLang="zh-CN" dirty="0"/>
              <a:t> </a:t>
            </a:r>
            <a:endParaRPr lang="zh-CN" altLang="zh-CN" dirty="0"/>
          </a:p>
          <a:p>
            <a:r>
              <a:rPr lang="en-US" altLang="zh-CN" dirty="0"/>
              <a:t>87.</a:t>
            </a:r>
            <a:r>
              <a:rPr lang="zh-CN" altLang="zh-CN" dirty="0"/>
              <a:t>逻辑结构设计</a:t>
            </a:r>
          </a:p>
          <a:p>
            <a:r>
              <a:rPr lang="zh-CN" altLang="zh-CN" dirty="0"/>
              <a:t>题目类型：单选</a:t>
            </a:r>
          </a:p>
          <a:p>
            <a:r>
              <a:rPr lang="zh-CN" altLang="zh-CN" dirty="0"/>
              <a:t>题目：在关系数据库设计中，</a:t>
            </a:r>
            <a:r>
              <a:rPr lang="en-US" altLang="zh-CN" dirty="0"/>
              <a:t>ER</a:t>
            </a:r>
            <a:r>
              <a:rPr lang="zh-CN" altLang="zh-CN" dirty="0"/>
              <a:t>图向关系模型的转换是在（</a:t>
            </a:r>
            <a:r>
              <a:rPr lang="en-US" altLang="zh-CN" dirty="0"/>
              <a:t>      </a:t>
            </a:r>
            <a:r>
              <a:rPr lang="zh-CN" altLang="zh-CN" dirty="0"/>
              <a:t>）完成的。</a:t>
            </a:r>
          </a:p>
          <a:p>
            <a:r>
              <a:rPr lang="zh-CN" altLang="zh-CN" dirty="0"/>
              <a:t>答案：</a:t>
            </a:r>
            <a:r>
              <a:rPr lang="en-US" altLang="zh-CN" dirty="0"/>
              <a:t>A</a:t>
            </a:r>
            <a:r>
              <a:rPr lang="zh-CN" altLang="zh-CN" dirty="0"/>
              <a:t>．需求分析阶段</a:t>
            </a:r>
            <a:r>
              <a:rPr lang="en-US" altLang="zh-CN" dirty="0"/>
              <a:t>    B</a:t>
            </a:r>
            <a:r>
              <a:rPr lang="zh-CN" altLang="zh-CN" dirty="0"/>
              <a:t>．概念设计阶段</a:t>
            </a:r>
            <a:r>
              <a:rPr lang="en-US" altLang="zh-CN" dirty="0"/>
              <a:t>    C</a:t>
            </a:r>
            <a:r>
              <a:rPr lang="zh-CN" altLang="zh-CN" dirty="0"/>
              <a:t>．逻辑设计阶段</a:t>
            </a:r>
            <a:r>
              <a:rPr lang="en-US" altLang="zh-CN" dirty="0"/>
              <a:t>    D</a:t>
            </a:r>
            <a:r>
              <a:rPr lang="zh-CN" altLang="zh-CN" dirty="0"/>
              <a:t>．物理设计阶段</a:t>
            </a:r>
          </a:p>
          <a:p>
            <a:r>
              <a:rPr lang="zh-CN" altLang="zh-CN" dirty="0"/>
              <a:t>正确答案：</a:t>
            </a:r>
            <a:r>
              <a:rPr lang="en-US" altLang="zh-CN" dirty="0"/>
              <a:t>C</a:t>
            </a:r>
            <a:endParaRPr lang="zh-CN" altLang="zh-CN" dirty="0"/>
          </a:p>
          <a:p>
            <a:r>
              <a:rPr lang="en-US" altLang="zh-CN" dirty="0"/>
              <a:t> </a:t>
            </a:r>
            <a:endParaRPr lang="zh-CN" altLang="zh-CN" dirty="0"/>
          </a:p>
          <a:p>
            <a:r>
              <a:rPr lang="en-US" altLang="zh-CN" dirty="0"/>
              <a:t>88. ER</a:t>
            </a:r>
            <a:r>
              <a:rPr lang="zh-CN" altLang="zh-CN" dirty="0"/>
              <a:t>图向关系模型的转换</a:t>
            </a:r>
          </a:p>
          <a:p>
            <a:r>
              <a:rPr lang="zh-CN" altLang="zh-CN" dirty="0"/>
              <a:t>题目类型：单选</a:t>
            </a:r>
          </a:p>
          <a:p>
            <a:r>
              <a:rPr lang="zh-CN" altLang="zh-CN" dirty="0"/>
              <a:t>题目：从</a:t>
            </a:r>
            <a:r>
              <a:rPr lang="en-US" altLang="zh-CN" dirty="0"/>
              <a:t>E-R</a:t>
            </a:r>
            <a:r>
              <a:rPr lang="zh-CN" altLang="zh-CN" dirty="0"/>
              <a:t>模型关系向关系模型转换时，一个</a:t>
            </a:r>
            <a:r>
              <a:rPr lang="en-US" altLang="zh-CN" dirty="0"/>
              <a:t>M</a:t>
            </a:r>
            <a:r>
              <a:rPr lang="zh-CN" altLang="zh-CN" dirty="0"/>
              <a:t>：</a:t>
            </a:r>
            <a:r>
              <a:rPr lang="en-US" altLang="zh-CN" dirty="0"/>
              <a:t>N</a:t>
            </a:r>
            <a:r>
              <a:rPr lang="zh-CN" altLang="zh-CN" dirty="0"/>
              <a:t>联系转换为关系模式时，该关系模式的关键字是（</a:t>
            </a:r>
            <a:r>
              <a:rPr lang="en-US" altLang="zh-CN" dirty="0"/>
              <a:t>     </a:t>
            </a:r>
            <a:r>
              <a:rPr lang="zh-CN" altLang="zh-CN" dirty="0"/>
              <a:t>）。</a:t>
            </a:r>
          </a:p>
          <a:p>
            <a:r>
              <a:rPr lang="zh-CN" altLang="zh-CN" dirty="0"/>
              <a:t>答案：</a:t>
            </a:r>
            <a:r>
              <a:rPr lang="en-US" altLang="zh-CN" dirty="0"/>
              <a:t>A</a:t>
            </a:r>
            <a:r>
              <a:rPr lang="zh-CN" altLang="zh-CN" dirty="0"/>
              <a:t>．</a:t>
            </a:r>
            <a:r>
              <a:rPr lang="en-US" altLang="zh-CN" dirty="0"/>
              <a:t>M</a:t>
            </a:r>
            <a:r>
              <a:rPr lang="zh-CN" altLang="zh-CN" dirty="0"/>
              <a:t>端实体的关键字</a:t>
            </a:r>
            <a:r>
              <a:rPr lang="en-US" altLang="zh-CN" dirty="0"/>
              <a:t>                       B</a:t>
            </a:r>
            <a:r>
              <a:rPr lang="zh-CN" altLang="zh-CN" dirty="0"/>
              <a:t>．</a:t>
            </a:r>
            <a:r>
              <a:rPr lang="en-US" altLang="zh-CN" dirty="0"/>
              <a:t>N</a:t>
            </a:r>
            <a:r>
              <a:rPr lang="zh-CN" altLang="zh-CN" dirty="0"/>
              <a:t>端实体的关键字</a:t>
            </a:r>
          </a:p>
          <a:p>
            <a:r>
              <a:rPr lang="en-US" altLang="zh-CN" dirty="0"/>
              <a:t>C</a:t>
            </a:r>
            <a:r>
              <a:rPr lang="zh-CN" altLang="zh-CN" dirty="0"/>
              <a:t>．</a:t>
            </a:r>
            <a:r>
              <a:rPr lang="en-US" altLang="zh-CN" dirty="0"/>
              <a:t>M</a:t>
            </a:r>
            <a:r>
              <a:rPr lang="zh-CN" altLang="zh-CN" dirty="0"/>
              <a:t>端实体关键字与</a:t>
            </a:r>
            <a:r>
              <a:rPr lang="en-US" altLang="zh-CN" dirty="0"/>
              <a:t>N</a:t>
            </a:r>
            <a:r>
              <a:rPr lang="zh-CN" altLang="zh-CN" dirty="0"/>
              <a:t>端实体关键字组合</a:t>
            </a:r>
            <a:r>
              <a:rPr lang="en-US" altLang="zh-CN" dirty="0"/>
              <a:t>    D</a:t>
            </a:r>
            <a:r>
              <a:rPr lang="zh-CN" altLang="zh-CN" dirty="0"/>
              <a:t>．重新选取其他属性</a:t>
            </a:r>
          </a:p>
          <a:p>
            <a:r>
              <a:rPr lang="zh-CN" altLang="zh-CN" dirty="0"/>
              <a:t>正确答案：</a:t>
            </a:r>
            <a:r>
              <a:rPr lang="en-US" altLang="zh-CN" dirty="0"/>
              <a:t>C</a:t>
            </a:r>
            <a:endParaRPr lang="zh-CN" altLang="zh-CN" dirty="0"/>
          </a:p>
        </p:txBody>
      </p:sp>
    </p:spTree>
    <p:extLst>
      <p:ext uri="{BB962C8B-B14F-4D97-AF65-F5344CB8AC3E}">
        <p14:creationId xmlns:p14="http://schemas.microsoft.com/office/powerpoint/2010/main" val="216769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0" y="0"/>
            <a:ext cx="11926277" cy="6176963"/>
          </a:xfrm>
        </p:spPr>
        <p:txBody>
          <a:bodyPr>
            <a:normAutofit lnSpcReduction="10000"/>
          </a:bodyPr>
          <a:lstStyle/>
          <a:p>
            <a:r>
              <a:rPr lang="en-US" altLang="zh-CN" dirty="0"/>
              <a:t>89. </a:t>
            </a:r>
            <a:r>
              <a:rPr lang="zh-CN" altLang="zh-CN" dirty="0"/>
              <a:t>数据模型的优化</a:t>
            </a:r>
          </a:p>
          <a:p>
            <a:r>
              <a:rPr lang="zh-CN" altLang="zh-CN" dirty="0"/>
              <a:t>题目类型：单选</a:t>
            </a:r>
          </a:p>
          <a:p>
            <a:r>
              <a:rPr lang="zh-CN" altLang="zh-CN" dirty="0"/>
              <a:t>题目：数据库逻辑设计的主要任务是（</a:t>
            </a:r>
            <a:r>
              <a:rPr lang="en-US" altLang="zh-CN" dirty="0"/>
              <a:t>        </a:t>
            </a:r>
            <a:r>
              <a:rPr lang="zh-CN" altLang="zh-CN" dirty="0"/>
              <a:t>）。</a:t>
            </a:r>
          </a:p>
          <a:p>
            <a:r>
              <a:rPr lang="zh-CN" altLang="zh-CN" dirty="0"/>
              <a:t>答案：</a:t>
            </a:r>
            <a:r>
              <a:rPr lang="en-US" altLang="zh-CN" dirty="0"/>
              <a:t>A</a:t>
            </a:r>
            <a:r>
              <a:rPr lang="zh-CN" altLang="zh-CN" dirty="0"/>
              <a:t>．建立</a:t>
            </a:r>
            <a:r>
              <a:rPr lang="en-US" altLang="zh-CN" dirty="0"/>
              <a:t>E-R</a:t>
            </a:r>
            <a:r>
              <a:rPr lang="zh-CN" altLang="zh-CN" dirty="0"/>
              <a:t>图和说明书</a:t>
            </a:r>
            <a:r>
              <a:rPr lang="en-US" altLang="zh-CN" dirty="0"/>
              <a:t>    B</a:t>
            </a:r>
            <a:r>
              <a:rPr lang="zh-CN" altLang="zh-CN" dirty="0"/>
              <a:t>．创建数据库说明</a:t>
            </a:r>
          </a:p>
          <a:p>
            <a:r>
              <a:rPr lang="en-US" altLang="zh-CN" dirty="0"/>
              <a:t>C</a:t>
            </a:r>
            <a:r>
              <a:rPr lang="zh-CN" altLang="zh-CN" dirty="0"/>
              <a:t>．设计逻辑模型</a:t>
            </a:r>
            <a:r>
              <a:rPr lang="en-US" altLang="zh-CN" dirty="0"/>
              <a:t>D</a:t>
            </a:r>
            <a:r>
              <a:rPr lang="zh-CN" altLang="zh-CN" dirty="0"/>
              <a:t>．把数据送入数据库</a:t>
            </a:r>
          </a:p>
          <a:p>
            <a:r>
              <a:rPr lang="zh-CN" altLang="zh-CN" dirty="0"/>
              <a:t>正确答案：</a:t>
            </a:r>
            <a:r>
              <a:rPr lang="en-US" altLang="zh-CN" dirty="0"/>
              <a:t>C</a:t>
            </a:r>
            <a:endParaRPr lang="zh-CN" altLang="zh-CN" dirty="0"/>
          </a:p>
          <a:p>
            <a:r>
              <a:rPr lang="en-US" altLang="zh-CN" dirty="0"/>
              <a:t> </a:t>
            </a:r>
            <a:endParaRPr lang="zh-CN" altLang="zh-CN" dirty="0"/>
          </a:p>
          <a:p>
            <a:r>
              <a:rPr lang="en-US" altLang="zh-CN" dirty="0"/>
              <a:t>90.</a:t>
            </a:r>
            <a:r>
              <a:rPr lang="zh-CN" altLang="zh-CN" dirty="0"/>
              <a:t>设计用户子模式</a:t>
            </a:r>
          </a:p>
          <a:p>
            <a:r>
              <a:rPr lang="zh-CN" altLang="zh-CN" dirty="0"/>
              <a:t>题目类型：单选</a:t>
            </a:r>
          </a:p>
          <a:p>
            <a:r>
              <a:rPr lang="zh-CN" altLang="zh-CN" dirty="0"/>
              <a:t>题目：设计用户子模式是</a:t>
            </a:r>
            <a:r>
              <a:rPr lang="en-US" altLang="zh-CN" dirty="0"/>
              <a:t>(    )</a:t>
            </a:r>
            <a:r>
              <a:rPr lang="zh-CN" altLang="zh-CN" dirty="0"/>
              <a:t>阶段完成的工作。</a:t>
            </a:r>
          </a:p>
          <a:p>
            <a:r>
              <a:rPr lang="zh-CN" altLang="zh-CN" dirty="0"/>
              <a:t>答案：</a:t>
            </a:r>
            <a:r>
              <a:rPr lang="en-US" altLang="zh-CN" dirty="0"/>
              <a:t>A</a:t>
            </a:r>
            <a:r>
              <a:rPr lang="zh-CN" altLang="zh-CN" dirty="0"/>
              <a:t>．需求分析阶段</a:t>
            </a:r>
            <a:r>
              <a:rPr lang="en-US" altLang="zh-CN" dirty="0"/>
              <a:t>    B</a:t>
            </a:r>
            <a:r>
              <a:rPr lang="zh-CN" altLang="zh-CN" dirty="0"/>
              <a:t>．概念设计阶段</a:t>
            </a:r>
            <a:r>
              <a:rPr lang="en-US" altLang="zh-CN" dirty="0"/>
              <a:t>    C</a:t>
            </a:r>
            <a:r>
              <a:rPr lang="zh-CN" altLang="zh-CN" dirty="0"/>
              <a:t>．逻辑设计阶段</a:t>
            </a:r>
            <a:r>
              <a:rPr lang="en-US" altLang="zh-CN" dirty="0"/>
              <a:t>    D</a:t>
            </a:r>
            <a:r>
              <a:rPr lang="zh-CN" altLang="zh-CN" dirty="0"/>
              <a:t>．物理设计阶段</a:t>
            </a:r>
          </a:p>
          <a:p>
            <a:r>
              <a:rPr lang="zh-CN" altLang="zh-CN" dirty="0"/>
              <a:t>正确答案：</a:t>
            </a:r>
            <a:r>
              <a:rPr lang="en-US" altLang="zh-CN" dirty="0"/>
              <a:t>C</a:t>
            </a:r>
            <a:endParaRPr lang="zh-CN" altLang="zh-CN" dirty="0"/>
          </a:p>
          <a:p>
            <a:endParaRPr lang="zh-CN" altLang="en-US" dirty="0"/>
          </a:p>
        </p:txBody>
      </p:sp>
    </p:spTree>
    <p:extLst>
      <p:ext uri="{BB962C8B-B14F-4D97-AF65-F5344CB8AC3E}">
        <p14:creationId xmlns:p14="http://schemas.microsoft.com/office/powerpoint/2010/main" val="230200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3200" y="445477"/>
            <a:ext cx="11150600" cy="5731486"/>
          </a:xfrm>
        </p:spPr>
        <p:txBody>
          <a:bodyPr>
            <a:normAutofit fontScale="92500" lnSpcReduction="20000"/>
          </a:bodyPr>
          <a:lstStyle/>
          <a:p>
            <a:r>
              <a:rPr lang="en-US" altLang="zh-CN" dirty="0"/>
              <a:t>08. </a:t>
            </a:r>
            <a:r>
              <a:rPr lang="zh-CN" altLang="zh-CN" dirty="0"/>
              <a:t>数据模型的组成要素</a:t>
            </a:r>
          </a:p>
          <a:p>
            <a:r>
              <a:rPr lang="zh-CN" altLang="zh-CN" dirty="0"/>
              <a:t>题目类型：单选</a:t>
            </a:r>
          </a:p>
          <a:p>
            <a:r>
              <a:rPr lang="zh-CN" altLang="zh-CN" dirty="0"/>
              <a:t>题目：数据模型的三要素是指（</a:t>
            </a:r>
            <a:r>
              <a:rPr lang="en-US" altLang="zh-CN" dirty="0"/>
              <a:t>  </a:t>
            </a:r>
            <a:r>
              <a:rPr lang="zh-CN" altLang="zh-CN" dirty="0"/>
              <a:t>）。</a:t>
            </a:r>
          </a:p>
          <a:p>
            <a:r>
              <a:rPr lang="zh-CN" altLang="zh-CN" dirty="0"/>
              <a:t>答案：</a:t>
            </a:r>
            <a:r>
              <a:rPr lang="en-US" altLang="zh-CN" dirty="0"/>
              <a:t>A</a:t>
            </a:r>
            <a:r>
              <a:rPr lang="zh-CN" altLang="zh-CN" dirty="0"/>
              <a:t>数据结构、数据对象和数据共享</a:t>
            </a:r>
            <a:r>
              <a:rPr lang="en-US" altLang="zh-CN" dirty="0"/>
              <a:t>  </a:t>
            </a:r>
            <a:endParaRPr lang="zh-CN" altLang="zh-CN" dirty="0"/>
          </a:p>
          <a:p>
            <a:r>
              <a:rPr lang="en-US" altLang="zh-CN" dirty="0"/>
              <a:t>B</a:t>
            </a:r>
            <a:r>
              <a:rPr lang="zh-CN" altLang="zh-CN" dirty="0"/>
              <a:t>数据结构、数据操作和数据控制</a:t>
            </a:r>
          </a:p>
          <a:p>
            <a:r>
              <a:rPr lang="en-US" altLang="zh-CN" dirty="0"/>
              <a:t>C</a:t>
            </a:r>
            <a:r>
              <a:rPr lang="zh-CN" altLang="zh-CN" dirty="0"/>
              <a:t>数据结构、数据操作和完整性</a:t>
            </a:r>
            <a:r>
              <a:rPr lang="en-US" altLang="zh-CN" dirty="0"/>
              <a:t>      </a:t>
            </a:r>
            <a:endParaRPr lang="zh-CN" altLang="zh-CN" dirty="0"/>
          </a:p>
          <a:p>
            <a:r>
              <a:rPr lang="en-US" altLang="zh-CN" dirty="0"/>
              <a:t>D</a:t>
            </a:r>
            <a:r>
              <a:rPr lang="zh-CN" altLang="zh-CN" dirty="0"/>
              <a:t>数据结构、数据操作和完整性约束条件</a:t>
            </a:r>
          </a:p>
          <a:p>
            <a:endParaRPr lang="en-US" altLang="zh-CN" dirty="0" smtClean="0"/>
          </a:p>
          <a:p>
            <a:r>
              <a:rPr lang="en-US" altLang="zh-CN" dirty="0"/>
              <a:t>09. </a:t>
            </a:r>
            <a:r>
              <a:rPr lang="zh-CN" altLang="zh-CN" dirty="0"/>
              <a:t>数据模型的发展</a:t>
            </a:r>
          </a:p>
          <a:p>
            <a:r>
              <a:rPr lang="zh-CN" altLang="zh-CN" dirty="0"/>
              <a:t>题目类型：单选</a:t>
            </a:r>
          </a:p>
          <a:p>
            <a:r>
              <a:rPr lang="zh-CN" altLang="zh-CN" dirty="0"/>
              <a:t>题目：</a:t>
            </a:r>
            <a:r>
              <a:rPr lang="en-US" altLang="zh-CN" dirty="0"/>
              <a:t>IBM</a:t>
            </a:r>
            <a:r>
              <a:rPr lang="zh-CN" altLang="zh-CN" dirty="0"/>
              <a:t>公司的</a:t>
            </a:r>
            <a:r>
              <a:rPr lang="en-US" altLang="zh-CN" dirty="0" err="1"/>
              <a:t>E.F.Codd</a:t>
            </a:r>
            <a:r>
              <a:rPr lang="zh-CN" altLang="zh-CN" dirty="0"/>
              <a:t>提出了数据库的（</a:t>
            </a:r>
            <a:r>
              <a:rPr lang="en-US" altLang="zh-CN" dirty="0"/>
              <a:t>        </a:t>
            </a:r>
            <a:r>
              <a:rPr lang="zh-CN" altLang="zh-CN" dirty="0"/>
              <a:t>）。</a:t>
            </a:r>
          </a:p>
          <a:p>
            <a:r>
              <a:rPr lang="zh-CN" altLang="zh-CN" dirty="0"/>
              <a:t>答案：</a:t>
            </a:r>
            <a:r>
              <a:rPr lang="en-US" altLang="zh-CN" dirty="0"/>
              <a:t>A</a:t>
            </a:r>
            <a:r>
              <a:rPr lang="zh-CN" altLang="zh-CN" dirty="0"/>
              <a:t>层次模型</a:t>
            </a:r>
            <a:r>
              <a:rPr lang="en-US" altLang="zh-CN" dirty="0"/>
              <a:t>   B</a:t>
            </a:r>
            <a:r>
              <a:rPr lang="zh-CN" altLang="zh-CN" dirty="0"/>
              <a:t>关系模型</a:t>
            </a:r>
            <a:r>
              <a:rPr lang="en-US" altLang="zh-CN" dirty="0"/>
              <a:t>    C</a:t>
            </a:r>
            <a:r>
              <a:rPr lang="zh-CN" altLang="zh-CN" dirty="0"/>
              <a:t>图灵奖</a:t>
            </a:r>
            <a:r>
              <a:rPr lang="en-US" altLang="zh-CN" dirty="0"/>
              <a:t>   D</a:t>
            </a:r>
            <a:r>
              <a:rPr lang="zh-CN" altLang="zh-CN" dirty="0"/>
              <a:t>网络模型</a:t>
            </a:r>
          </a:p>
          <a:p>
            <a:r>
              <a:rPr lang="zh-CN" altLang="zh-CN" dirty="0"/>
              <a:t>正确答案：</a:t>
            </a:r>
            <a:r>
              <a:rPr lang="en-US" altLang="zh-CN" dirty="0"/>
              <a:t>B</a:t>
            </a:r>
            <a:endParaRPr lang="zh-CN" altLang="zh-CN" dirty="0"/>
          </a:p>
          <a:p>
            <a:endParaRPr lang="zh-CN" altLang="en-US" dirty="0"/>
          </a:p>
        </p:txBody>
      </p:sp>
    </p:spTree>
    <p:extLst>
      <p:ext uri="{BB962C8B-B14F-4D97-AF65-F5344CB8AC3E}">
        <p14:creationId xmlns:p14="http://schemas.microsoft.com/office/powerpoint/2010/main" val="388754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5969" y="461108"/>
            <a:ext cx="11267831" cy="5715855"/>
          </a:xfrm>
        </p:spPr>
        <p:txBody>
          <a:bodyPr>
            <a:normAutofit fontScale="92500" lnSpcReduction="10000"/>
          </a:bodyPr>
          <a:lstStyle/>
          <a:p>
            <a:r>
              <a:rPr lang="en-US" altLang="zh-CN" dirty="0"/>
              <a:t>91. </a:t>
            </a:r>
            <a:r>
              <a:rPr lang="zh-CN" altLang="zh-CN" dirty="0"/>
              <a:t>数据库物理设计</a:t>
            </a:r>
          </a:p>
          <a:p>
            <a:r>
              <a:rPr lang="zh-CN" altLang="zh-CN" dirty="0"/>
              <a:t>题目类型：单选</a:t>
            </a:r>
          </a:p>
          <a:p>
            <a:r>
              <a:rPr lang="zh-CN" altLang="zh-CN" dirty="0"/>
              <a:t>题目：下面不属于数据库物理设计阶段考虑的问题的是（</a:t>
            </a:r>
            <a:r>
              <a:rPr lang="en-US" altLang="zh-CN" dirty="0"/>
              <a:t>        </a:t>
            </a:r>
            <a:r>
              <a:rPr lang="zh-CN" altLang="zh-CN" dirty="0"/>
              <a:t>）。</a:t>
            </a:r>
          </a:p>
          <a:p>
            <a:r>
              <a:rPr lang="zh-CN" altLang="zh-CN" dirty="0"/>
              <a:t>答案：</a:t>
            </a:r>
            <a:r>
              <a:rPr lang="en-US" altLang="zh-CN" dirty="0"/>
              <a:t>A</a:t>
            </a:r>
            <a:r>
              <a:rPr lang="zh-CN" altLang="zh-CN" dirty="0"/>
              <a:t>．存取方法的选择</a:t>
            </a:r>
            <a:r>
              <a:rPr lang="en-US" altLang="zh-CN" dirty="0"/>
              <a:t>B</a:t>
            </a:r>
            <a:r>
              <a:rPr lang="zh-CN" altLang="zh-CN" dirty="0"/>
              <a:t>．索引与入口设计</a:t>
            </a:r>
          </a:p>
          <a:p>
            <a:r>
              <a:rPr lang="en-US" altLang="zh-CN" dirty="0"/>
              <a:t>C</a:t>
            </a:r>
            <a:r>
              <a:rPr lang="zh-CN" altLang="zh-CN" dirty="0"/>
              <a:t>．与安全性、完整性、一致性有关的问题</a:t>
            </a:r>
            <a:r>
              <a:rPr lang="en-US" altLang="zh-CN" dirty="0"/>
              <a:t>D</a:t>
            </a:r>
            <a:r>
              <a:rPr lang="zh-CN" altLang="zh-CN" dirty="0"/>
              <a:t>．用户子模式设计</a:t>
            </a:r>
          </a:p>
          <a:p>
            <a:r>
              <a:rPr lang="zh-CN" altLang="zh-CN" dirty="0"/>
              <a:t>正确答案：</a:t>
            </a:r>
            <a:r>
              <a:rPr lang="en-US" altLang="zh-CN" dirty="0"/>
              <a:t>D</a:t>
            </a:r>
            <a:endParaRPr lang="zh-CN" altLang="zh-CN" dirty="0"/>
          </a:p>
          <a:p>
            <a:r>
              <a:rPr lang="en-US" altLang="zh-CN" dirty="0"/>
              <a:t> </a:t>
            </a:r>
            <a:endParaRPr lang="zh-CN" altLang="zh-CN" dirty="0"/>
          </a:p>
          <a:p>
            <a:r>
              <a:rPr lang="en-US" altLang="zh-CN" dirty="0"/>
              <a:t>92. </a:t>
            </a:r>
            <a:r>
              <a:rPr lang="zh-CN" altLang="zh-CN" dirty="0"/>
              <a:t>数据库实施和维护</a:t>
            </a:r>
          </a:p>
          <a:p>
            <a:r>
              <a:rPr lang="zh-CN" altLang="zh-CN" dirty="0"/>
              <a:t>题目类型：单选</a:t>
            </a:r>
          </a:p>
          <a:p>
            <a:r>
              <a:rPr lang="zh-CN" altLang="zh-CN" dirty="0"/>
              <a:t>题目：数据库在运行过程中性能会下降，当数据库的性能已经很差时，就要进行数据库的</a:t>
            </a:r>
            <a:r>
              <a:rPr lang="en-US" altLang="zh-CN" dirty="0"/>
              <a:t>(    )</a:t>
            </a:r>
            <a:r>
              <a:rPr lang="zh-CN" altLang="zh-CN" dirty="0"/>
              <a:t>。</a:t>
            </a:r>
          </a:p>
          <a:p>
            <a:r>
              <a:rPr lang="zh-CN" altLang="zh-CN" dirty="0"/>
              <a:t>答案：</a:t>
            </a:r>
            <a:r>
              <a:rPr lang="en-US" altLang="zh-CN" dirty="0"/>
              <a:t> A. </a:t>
            </a:r>
            <a:r>
              <a:rPr lang="zh-CN" altLang="zh-CN" dirty="0"/>
              <a:t>重组织</a:t>
            </a:r>
            <a:r>
              <a:rPr lang="en-US" altLang="zh-CN" dirty="0"/>
              <a:t>    B</a:t>
            </a:r>
            <a:r>
              <a:rPr lang="zh-CN" altLang="zh-CN" dirty="0"/>
              <a:t>、重构造</a:t>
            </a:r>
            <a:r>
              <a:rPr lang="en-US" altLang="zh-CN" dirty="0"/>
              <a:t>       C</a:t>
            </a:r>
            <a:r>
              <a:rPr lang="zh-CN" altLang="zh-CN" dirty="0"/>
              <a:t>、重设计</a:t>
            </a:r>
            <a:r>
              <a:rPr lang="en-US" altLang="zh-CN" dirty="0"/>
              <a:t>      D</a:t>
            </a:r>
            <a:r>
              <a:rPr lang="zh-CN" altLang="zh-CN" dirty="0"/>
              <a:t>、重建</a:t>
            </a:r>
          </a:p>
          <a:p>
            <a:r>
              <a:rPr lang="zh-CN" altLang="zh-CN" dirty="0"/>
              <a:t>正确答案：</a:t>
            </a:r>
            <a:r>
              <a:rPr lang="en-US" altLang="zh-CN" dirty="0"/>
              <a:t>B</a:t>
            </a:r>
            <a:endParaRPr lang="zh-CN" altLang="zh-CN" dirty="0"/>
          </a:p>
          <a:p>
            <a:endParaRPr lang="zh-CN" altLang="en-US" dirty="0"/>
          </a:p>
        </p:txBody>
      </p:sp>
    </p:spTree>
    <p:extLst>
      <p:ext uri="{BB962C8B-B14F-4D97-AF65-F5344CB8AC3E}">
        <p14:creationId xmlns:p14="http://schemas.microsoft.com/office/powerpoint/2010/main" val="123145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922" y="137501"/>
            <a:ext cx="12104077" cy="6575913"/>
          </a:xfrm>
        </p:spPr>
        <p:txBody>
          <a:bodyPr>
            <a:normAutofit/>
          </a:bodyPr>
          <a:lstStyle/>
          <a:p>
            <a:r>
              <a:rPr lang="en-US" altLang="zh-CN" dirty="0"/>
              <a:t>10. </a:t>
            </a:r>
            <a:r>
              <a:rPr lang="zh-CN" altLang="zh-CN" dirty="0"/>
              <a:t>概念模型介绍</a:t>
            </a:r>
          </a:p>
          <a:p>
            <a:r>
              <a:rPr lang="zh-CN" altLang="zh-CN" dirty="0"/>
              <a:t>题目类型：单选</a:t>
            </a:r>
          </a:p>
          <a:p>
            <a:r>
              <a:rPr lang="zh-CN" altLang="zh-CN" dirty="0"/>
              <a:t>题目：数据库的概念模型独立于（</a:t>
            </a:r>
            <a:r>
              <a:rPr lang="en-US" altLang="zh-CN" dirty="0"/>
              <a:t>   </a:t>
            </a:r>
            <a:r>
              <a:rPr lang="zh-CN" altLang="zh-CN" dirty="0"/>
              <a:t>）。</a:t>
            </a:r>
          </a:p>
          <a:p>
            <a:r>
              <a:rPr lang="zh-CN" altLang="zh-CN" dirty="0"/>
              <a:t>答案：</a:t>
            </a:r>
            <a:r>
              <a:rPr lang="en-US" altLang="zh-CN" dirty="0"/>
              <a:t>A</a:t>
            </a:r>
            <a:r>
              <a:rPr lang="zh-CN" altLang="zh-CN" dirty="0"/>
              <a:t>．具体的机器和</a:t>
            </a:r>
            <a:r>
              <a:rPr lang="en-US" altLang="zh-CN" dirty="0"/>
              <a:t>DBMS    B</a:t>
            </a:r>
            <a:r>
              <a:rPr lang="zh-CN" altLang="zh-CN" dirty="0"/>
              <a:t>．</a:t>
            </a:r>
            <a:r>
              <a:rPr lang="en-US" altLang="zh-CN" dirty="0"/>
              <a:t>E-R</a:t>
            </a:r>
            <a:r>
              <a:rPr lang="zh-CN" altLang="zh-CN" dirty="0"/>
              <a:t>图</a:t>
            </a:r>
            <a:r>
              <a:rPr lang="en-US" altLang="zh-CN" dirty="0"/>
              <a:t>   C</a:t>
            </a:r>
            <a:r>
              <a:rPr lang="zh-CN" altLang="zh-CN" dirty="0"/>
              <a:t>．信息世界</a:t>
            </a:r>
            <a:r>
              <a:rPr lang="en-US" altLang="zh-CN" dirty="0"/>
              <a:t>    D</a:t>
            </a:r>
            <a:r>
              <a:rPr lang="zh-CN" altLang="zh-CN" dirty="0"/>
              <a:t>．现实世界</a:t>
            </a:r>
          </a:p>
          <a:p>
            <a:r>
              <a:rPr lang="zh-CN" altLang="zh-CN" dirty="0"/>
              <a:t>正确答案：</a:t>
            </a:r>
            <a:r>
              <a:rPr lang="en-US" altLang="zh-CN" dirty="0"/>
              <a:t>A</a:t>
            </a:r>
            <a:endParaRPr lang="zh-CN" altLang="zh-CN" dirty="0"/>
          </a:p>
          <a:p>
            <a:r>
              <a:rPr lang="en-US" altLang="zh-CN" dirty="0"/>
              <a:t>11. ER</a:t>
            </a:r>
            <a:r>
              <a:rPr lang="zh-CN" altLang="zh-CN" dirty="0"/>
              <a:t>模型基本概念</a:t>
            </a:r>
          </a:p>
          <a:p>
            <a:r>
              <a:rPr lang="zh-CN" altLang="zh-CN" dirty="0"/>
              <a:t>题目类型：单选</a:t>
            </a:r>
          </a:p>
          <a:p>
            <a:r>
              <a:rPr lang="zh-CN" altLang="zh-CN" dirty="0"/>
              <a:t>题目：表示概念模型最常用的是（</a:t>
            </a:r>
            <a:r>
              <a:rPr lang="en-US" altLang="zh-CN" dirty="0"/>
              <a:t>  </a:t>
            </a:r>
            <a:r>
              <a:rPr lang="zh-CN" altLang="zh-CN" dirty="0"/>
              <a:t>）。</a:t>
            </a:r>
          </a:p>
          <a:p>
            <a:r>
              <a:rPr lang="zh-CN" altLang="zh-CN" dirty="0"/>
              <a:t>答案：</a:t>
            </a:r>
            <a:r>
              <a:rPr lang="en-US" altLang="zh-CN" dirty="0"/>
              <a:t>A</a:t>
            </a:r>
            <a:r>
              <a:rPr lang="zh-CN" altLang="zh-CN" dirty="0"/>
              <a:t>、</a:t>
            </a:r>
            <a:r>
              <a:rPr lang="en-US" altLang="zh-CN" dirty="0"/>
              <a:t>E-R</a:t>
            </a:r>
            <a:r>
              <a:rPr lang="zh-CN" altLang="zh-CN" dirty="0"/>
              <a:t>模型</a:t>
            </a:r>
            <a:r>
              <a:rPr lang="en-US" altLang="zh-CN" dirty="0"/>
              <a:t>   B</a:t>
            </a:r>
            <a:r>
              <a:rPr lang="zh-CN" altLang="zh-CN" dirty="0"/>
              <a:t>、数据模型</a:t>
            </a:r>
            <a:r>
              <a:rPr lang="en-US" altLang="zh-CN" dirty="0"/>
              <a:t>   C</a:t>
            </a:r>
            <a:r>
              <a:rPr lang="zh-CN" altLang="zh-CN" dirty="0"/>
              <a:t>、面向对象方法</a:t>
            </a:r>
            <a:r>
              <a:rPr lang="en-US" altLang="zh-CN" dirty="0"/>
              <a:t>   D</a:t>
            </a:r>
            <a:r>
              <a:rPr lang="zh-CN" altLang="zh-CN" dirty="0"/>
              <a:t>、关系模型</a:t>
            </a:r>
          </a:p>
          <a:p>
            <a:r>
              <a:rPr lang="zh-CN" altLang="zh-CN" dirty="0"/>
              <a:t>正确答案：</a:t>
            </a:r>
            <a:r>
              <a:rPr lang="en-US" altLang="zh-CN" dirty="0"/>
              <a:t>A</a:t>
            </a:r>
            <a:endParaRPr lang="zh-CN" altLang="zh-CN" dirty="0"/>
          </a:p>
          <a:p>
            <a:endParaRPr lang="zh-CN" altLang="en-US" dirty="0"/>
          </a:p>
        </p:txBody>
      </p:sp>
    </p:spTree>
    <p:extLst>
      <p:ext uri="{BB962C8B-B14F-4D97-AF65-F5344CB8AC3E}">
        <p14:creationId xmlns:p14="http://schemas.microsoft.com/office/powerpoint/2010/main" val="318633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5154" y="239102"/>
            <a:ext cx="11783646" cy="6216406"/>
          </a:xfrm>
        </p:spPr>
        <p:txBody>
          <a:bodyPr>
            <a:normAutofit/>
          </a:bodyPr>
          <a:lstStyle/>
          <a:p>
            <a:r>
              <a:rPr lang="en-US" altLang="zh-CN" dirty="0"/>
              <a:t>12. </a:t>
            </a:r>
            <a:r>
              <a:rPr lang="zh-CN" altLang="zh-CN" dirty="0"/>
              <a:t>联系</a:t>
            </a:r>
          </a:p>
          <a:p>
            <a:r>
              <a:rPr lang="zh-CN" altLang="zh-CN" dirty="0"/>
              <a:t>题目类型：单选</a:t>
            </a:r>
          </a:p>
          <a:p>
            <a:r>
              <a:rPr lang="zh-CN" altLang="zh-CN" dirty="0"/>
              <a:t>题目：学生社团可以接纳多名学生参加，但每个学生只能参加一个社团，从社团到学生之间的联系类型是（</a:t>
            </a:r>
            <a:r>
              <a:rPr lang="en-US" altLang="zh-CN" dirty="0"/>
              <a:t>  </a:t>
            </a:r>
            <a:r>
              <a:rPr lang="zh-CN" altLang="zh-CN" dirty="0"/>
              <a:t>）。</a:t>
            </a:r>
          </a:p>
          <a:p>
            <a:r>
              <a:rPr lang="zh-CN" altLang="zh-CN" dirty="0"/>
              <a:t>答案：</a:t>
            </a:r>
            <a:r>
              <a:rPr lang="en-US" altLang="zh-CN" dirty="0"/>
              <a:t>A.</a:t>
            </a:r>
            <a:r>
              <a:rPr lang="zh-CN" altLang="zh-CN" dirty="0"/>
              <a:t>多对多</a:t>
            </a:r>
            <a:r>
              <a:rPr lang="en-US" altLang="zh-CN" dirty="0"/>
              <a:t>         B.</a:t>
            </a:r>
            <a:r>
              <a:rPr lang="zh-CN" altLang="zh-CN" dirty="0"/>
              <a:t>一对一</a:t>
            </a:r>
            <a:r>
              <a:rPr lang="en-US" altLang="zh-CN" dirty="0"/>
              <a:t>          C.</a:t>
            </a:r>
            <a:r>
              <a:rPr lang="zh-CN" altLang="zh-CN" dirty="0"/>
              <a:t>多对一</a:t>
            </a:r>
            <a:r>
              <a:rPr lang="en-US" altLang="zh-CN" dirty="0"/>
              <a:t>            D.</a:t>
            </a:r>
            <a:r>
              <a:rPr lang="zh-CN" altLang="zh-CN" dirty="0"/>
              <a:t>一对</a:t>
            </a:r>
            <a:r>
              <a:rPr lang="zh-CN" altLang="zh-CN" dirty="0" smtClean="0"/>
              <a:t>多</a:t>
            </a:r>
            <a:endParaRPr lang="en-US" altLang="zh-CN" dirty="0" smtClean="0"/>
          </a:p>
          <a:p>
            <a:r>
              <a:rPr lang="zh-CN" altLang="zh-CN" dirty="0" smtClean="0"/>
              <a:t>正确</a:t>
            </a:r>
            <a:r>
              <a:rPr lang="zh-CN" altLang="zh-CN" dirty="0"/>
              <a:t>答案：</a:t>
            </a:r>
            <a:r>
              <a:rPr lang="en-US" altLang="zh-CN" dirty="0"/>
              <a:t>D</a:t>
            </a:r>
            <a:endParaRPr lang="zh-CN" altLang="zh-CN" dirty="0"/>
          </a:p>
          <a:p>
            <a:r>
              <a:rPr lang="en-US" altLang="zh-CN" dirty="0"/>
              <a:t>13. </a:t>
            </a:r>
            <a:r>
              <a:rPr lang="zh-CN" altLang="zh-CN" dirty="0"/>
              <a:t>属性</a:t>
            </a:r>
          </a:p>
          <a:p>
            <a:r>
              <a:rPr lang="zh-CN" altLang="zh-CN" dirty="0"/>
              <a:t>题目类型：单选</a:t>
            </a:r>
          </a:p>
          <a:p>
            <a:r>
              <a:rPr lang="zh-CN" altLang="zh-CN" dirty="0"/>
              <a:t>题目：数据库概念设计的</a:t>
            </a:r>
            <a:r>
              <a:rPr lang="en-US" altLang="zh-CN" dirty="0"/>
              <a:t>E</a:t>
            </a:r>
            <a:r>
              <a:rPr lang="zh-CN" altLang="zh-CN" dirty="0"/>
              <a:t>－</a:t>
            </a:r>
            <a:r>
              <a:rPr lang="en-US" altLang="zh-CN" dirty="0"/>
              <a:t>R</a:t>
            </a:r>
            <a:r>
              <a:rPr lang="zh-CN" altLang="zh-CN" dirty="0"/>
              <a:t>方法中，用属性描述实体的特征，属性在</a:t>
            </a:r>
            <a:r>
              <a:rPr lang="en-US" altLang="zh-CN" dirty="0"/>
              <a:t>E</a:t>
            </a:r>
            <a:r>
              <a:rPr lang="zh-CN" altLang="zh-CN" dirty="0"/>
              <a:t>－</a:t>
            </a:r>
            <a:r>
              <a:rPr lang="en-US" altLang="zh-CN" dirty="0"/>
              <a:t>R</a:t>
            </a:r>
            <a:r>
              <a:rPr lang="zh-CN" altLang="zh-CN" dirty="0"/>
              <a:t>图中用（</a:t>
            </a:r>
            <a:r>
              <a:rPr lang="en-US" altLang="zh-CN" dirty="0"/>
              <a:t>   </a:t>
            </a:r>
            <a:r>
              <a:rPr lang="zh-CN" altLang="zh-CN" dirty="0"/>
              <a:t>）表示。</a:t>
            </a:r>
          </a:p>
          <a:p>
            <a:r>
              <a:rPr lang="zh-CN" altLang="zh-CN" dirty="0"/>
              <a:t>答案：</a:t>
            </a:r>
            <a:r>
              <a:rPr lang="en-US" altLang="zh-CN" dirty="0"/>
              <a:t>A</a:t>
            </a:r>
            <a:r>
              <a:rPr lang="zh-CN" altLang="zh-CN" dirty="0"/>
              <a:t>．矩形</a:t>
            </a:r>
            <a:r>
              <a:rPr lang="en-US" altLang="zh-CN" dirty="0"/>
              <a:t>    B</a:t>
            </a:r>
            <a:r>
              <a:rPr lang="zh-CN" altLang="zh-CN" dirty="0"/>
              <a:t>．四边形</a:t>
            </a:r>
            <a:r>
              <a:rPr lang="en-US" altLang="zh-CN" dirty="0"/>
              <a:t>    C</a:t>
            </a:r>
            <a:r>
              <a:rPr lang="zh-CN" altLang="zh-CN" dirty="0"/>
              <a:t>．菱形</a:t>
            </a:r>
            <a:r>
              <a:rPr lang="en-US" altLang="zh-CN" dirty="0"/>
              <a:t>    D</a:t>
            </a:r>
            <a:r>
              <a:rPr lang="zh-CN" altLang="zh-CN" dirty="0"/>
              <a:t>．椭圆形</a:t>
            </a:r>
          </a:p>
          <a:p>
            <a:r>
              <a:rPr lang="zh-CN" altLang="zh-CN" dirty="0"/>
              <a:t>正确答案：</a:t>
            </a:r>
            <a:r>
              <a:rPr lang="en-US" altLang="zh-CN" dirty="0"/>
              <a:t>D</a:t>
            </a:r>
            <a:endParaRPr lang="zh-CN" altLang="zh-CN" dirty="0"/>
          </a:p>
          <a:p>
            <a:endParaRPr lang="zh-CN" altLang="en-US" dirty="0"/>
          </a:p>
        </p:txBody>
      </p:sp>
    </p:spTree>
    <p:extLst>
      <p:ext uri="{BB962C8B-B14F-4D97-AF65-F5344CB8AC3E}">
        <p14:creationId xmlns:p14="http://schemas.microsoft.com/office/powerpoint/2010/main" val="426297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7323" y="320431"/>
            <a:ext cx="11965354" cy="5856532"/>
          </a:xfrm>
        </p:spPr>
        <p:txBody>
          <a:bodyPr/>
          <a:lstStyle/>
          <a:p>
            <a:r>
              <a:rPr lang="en-US" altLang="zh-CN" dirty="0"/>
              <a:t>14. ER</a:t>
            </a:r>
            <a:r>
              <a:rPr lang="zh-CN" altLang="zh-CN" dirty="0"/>
              <a:t>图</a:t>
            </a:r>
          </a:p>
          <a:p>
            <a:r>
              <a:rPr lang="zh-CN" altLang="zh-CN" dirty="0"/>
              <a:t>题目类型：单选</a:t>
            </a:r>
          </a:p>
          <a:p>
            <a:r>
              <a:rPr lang="zh-CN" altLang="zh-CN" dirty="0"/>
              <a:t>题目：</a:t>
            </a:r>
            <a:r>
              <a:rPr lang="en-US" altLang="zh-CN" dirty="0"/>
              <a:t>E-R</a:t>
            </a:r>
            <a:r>
              <a:rPr lang="zh-CN" altLang="zh-CN" dirty="0"/>
              <a:t>图中的联系可以与（</a:t>
            </a:r>
            <a:r>
              <a:rPr lang="en-US" altLang="zh-CN" dirty="0"/>
              <a:t>     </a:t>
            </a:r>
            <a:r>
              <a:rPr lang="zh-CN" altLang="zh-CN" dirty="0"/>
              <a:t>）实体有关。</a:t>
            </a:r>
          </a:p>
          <a:p>
            <a:r>
              <a:rPr lang="zh-CN" altLang="zh-CN" dirty="0"/>
              <a:t>答案：</a:t>
            </a:r>
            <a:r>
              <a:rPr lang="en-US" altLang="zh-CN" dirty="0"/>
              <a:t>A</a:t>
            </a:r>
            <a:r>
              <a:rPr lang="zh-CN" altLang="zh-CN" dirty="0"/>
              <a:t>．</a:t>
            </a:r>
            <a:r>
              <a:rPr lang="en-US" altLang="zh-CN" dirty="0"/>
              <a:t>0</a:t>
            </a:r>
            <a:r>
              <a:rPr lang="zh-CN" altLang="zh-CN" dirty="0"/>
              <a:t>个</a:t>
            </a:r>
            <a:r>
              <a:rPr lang="en-US" altLang="zh-CN" dirty="0"/>
              <a:t>    B</a:t>
            </a:r>
            <a:r>
              <a:rPr lang="zh-CN" altLang="zh-CN" dirty="0"/>
              <a:t>．</a:t>
            </a:r>
            <a:r>
              <a:rPr lang="en-US" altLang="zh-CN" dirty="0"/>
              <a:t>1</a:t>
            </a:r>
            <a:r>
              <a:rPr lang="zh-CN" altLang="zh-CN" dirty="0"/>
              <a:t>个</a:t>
            </a:r>
            <a:r>
              <a:rPr lang="en-US" altLang="zh-CN" dirty="0"/>
              <a:t>    C</a:t>
            </a:r>
            <a:r>
              <a:rPr lang="zh-CN" altLang="zh-CN" dirty="0"/>
              <a:t>．</a:t>
            </a:r>
            <a:r>
              <a:rPr lang="en-US" altLang="zh-CN" dirty="0"/>
              <a:t>1</a:t>
            </a:r>
            <a:r>
              <a:rPr lang="zh-CN" altLang="zh-CN" dirty="0"/>
              <a:t>个或多个</a:t>
            </a:r>
            <a:r>
              <a:rPr lang="en-US" altLang="zh-CN" dirty="0"/>
              <a:t>    D</a:t>
            </a:r>
            <a:r>
              <a:rPr lang="zh-CN" altLang="zh-CN" dirty="0"/>
              <a:t>．多个</a:t>
            </a:r>
          </a:p>
          <a:p>
            <a:r>
              <a:rPr lang="zh-CN" altLang="zh-CN" dirty="0"/>
              <a:t>正确答案：</a:t>
            </a:r>
            <a:r>
              <a:rPr lang="en-US" altLang="zh-CN" dirty="0" smtClean="0"/>
              <a:t>C</a:t>
            </a:r>
          </a:p>
          <a:p>
            <a:r>
              <a:rPr lang="en-US" altLang="zh-CN" dirty="0"/>
              <a:t>15. </a:t>
            </a:r>
            <a:r>
              <a:rPr lang="zh-CN" altLang="zh-CN" dirty="0"/>
              <a:t>层次模型</a:t>
            </a:r>
          </a:p>
          <a:p>
            <a:r>
              <a:rPr lang="zh-CN" altLang="zh-CN" dirty="0"/>
              <a:t>题目类型：单选</a:t>
            </a:r>
          </a:p>
          <a:p>
            <a:r>
              <a:rPr lang="zh-CN" altLang="zh-CN" dirty="0"/>
              <a:t>题目：层次模型不能直接表示（</a:t>
            </a:r>
            <a:r>
              <a:rPr lang="en-US" altLang="zh-CN" dirty="0"/>
              <a:t>    </a:t>
            </a:r>
            <a:r>
              <a:rPr lang="zh-CN" altLang="zh-CN" dirty="0"/>
              <a:t>）。</a:t>
            </a:r>
          </a:p>
          <a:p>
            <a:r>
              <a:rPr lang="zh-CN" altLang="zh-CN" dirty="0"/>
              <a:t>答案：</a:t>
            </a:r>
            <a:r>
              <a:rPr lang="en-US" altLang="zh-CN" dirty="0"/>
              <a:t>A</a:t>
            </a:r>
            <a:r>
              <a:rPr lang="zh-CN" altLang="zh-CN" dirty="0"/>
              <a:t>．</a:t>
            </a:r>
            <a:r>
              <a:rPr lang="en-US" altLang="zh-CN" dirty="0"/>
              <a:t>1</a:t>
            </a:r>
            <a:r>
              <a:rPr lang="zh-CN" altLang="zh-CN" dirty="0"/>
              <a:t>：</a:t>
            </a:r>
            <a:r>
              <a:rPr lang="en-US" altLang="zh-CN" dirty="0"/>
              <a:t>l</a:t>
            </a:r>
            <a:r>
              <a:rPr lang="zh-CN" altLang="zh-CN" dirty="0"/>
              <a:t>关系</a:t>
            </a:r>
            <a:r>
              <a:rPr lang="en-US" altLang="zh-CN" dirty="0"/>
              <a:t>    B</a:t>
            </a:r>
            <a:r>
              <a:rPr lang="zh-CN" altLang="zh-CN" dirty="0"/>
              <a:t>．</a:t>
            </a:r>
            <a:r>
              <a:rPr lang="en-US" altLang="zh-CN" dirty="0"/>
              <a:t>l</a:t>
            </a:r>
            <a:r>
              <a:rPr lang="zh-CN" altLang="zh-CN" dirty="0"/>
              <a:t>：</a:t>
            </a:r>
            <a:r>
              <a:rPr lang="en-US" altLang="zh-CN" dirty="0"/>
              <a:t>m</a:t>
            </a:r>
            <a:r>
              <a:rPr lang="zh-CN" altLang="zh-CN" dirty="0"/>
              <a:t>关系</a:t>
            </a:r>
            <a:r>
              <a:rPr lang="en-US" altLang="zh-CN" dirty="0"/>
              <a:t>    C</a:t>
            </a:r>
            <a:r>
              <a:rPr lang="zh-CN" altLang="zh-CN" dirty="0"/>
              <a:t>．</a:t>
            </a:r>
            <a:r>
              <a:rPr lang="en-US" altLang="zh-CN" dirty="0"/>
              <a:t>m</a:t>
            </a:r>
            <a:r>
              <a:rPr lang="zh-CN" altLang="zh-CN" dirty="0"/>
              <a:t>：</a:t>
            </a:r>
            <a:r>
              <a:rPr lang="en-US" altLang="zh-CN" dirty="0"/>
              <a:t>n</a:t>
            </a:r>
            <a:r>
              <a:rPr lang="zh-CN" altLang="zh-CN" dirty="0"/>
              <a:t>关系</a:t>
            </a:r>
            <a:r>
              <a:rPr lang="en-US" altLang="zh-CN" dirty="0"/>
              <a:t>   D</a:t>
            </a:r>
            <a:r>
              <a:rPr lang="zh-CN" altLang="zh-CN" dirty="0"/>
              <a:t>．</a:t>
            </a:r>
            <a:r>
              <a:rPr lang="en-US" altLang="zh-CN" dirty="0"/>
              <a:t>l</a:t>
            </a:r>
            <a:r>
              <a:rPr lang="zh-CN" altLang="zh-CN" dirty="0"/>
              <a:t>：</a:t>
            </a:r>
            <a:r>
              <a:rPr lang="en-US" altLang="zh-CN" dirty="0"/>
              <a:t>l</a:t>
            </a:r>
            <a:r>
              <a:rPr lang="zh-CN" altLang="zh-CN" dirty="0"/>
              <a:t>和</a:t>
            </a:r>
            <a:r>
              <a:rPr lang="en-US" altLang="zh-CN" dirty="0"/>
              <a:t>1</a:t>
            </a:r>
            <a:r>
              <a:rPr lang="zh-CN" altLang="zh-CN" dirty="0"/>
              <a:t>：</a:t>
            </a:r>
            <a:r>
              <a:rPr lang="en-US" altLang="zh-CN" dirty="0"/>
              <a:t>m</a:t>
            </a:r>
            <a:r>
              <a:rPr lang="zh-CN" altLang="zh-CN" dirty="0"/>
              <a:t>关系</a:t>
            </a:r>
          </a:p>
          <a:p>
            <a:r>
              <a:rPr lang="zh-CN" altLang="zh-CN" dirty="0"/>
              <a:t>正确答案：</a:t>
            </a:r>
            <a:r>
              <a:rPr lang="en-US" altLang="zh-CN" dirty="0"/>
              <a:t>C</a:t>
            </a:r>
            <a:endParaRPr lang="zh-CN" altLang="zh-CN" dirty="0"/>
          </a:p>
          <a:p>
            <a:endParaRPr lang="zh-CN" altLang="en-US" dirty="0"/>
          </a:p>
        </p:txBody>
      </p:sp>
    </p:spTree>
    <p:extLst>
      <p:ext uri="{BB962C8B-B14F-4D97-AF65-F5344CB8AC3E}">
        <p14:creationId xmlns:p14="http://schemas.microsoft.com/office/powerpoint/2010/main" val="2296604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6646" y="289168"/>
            <a:ext cx="11127154" cy="6568831"/>
          </a:xfrm>
        </p:spPr>
        <p:txBody>
          <a:bodyPr>
            <a:normAutofit fontScale="92500" lnSpcReduction="10000"/>
          </a:bodyPr>
          <a:lstStyle/>
          <a:p>
            <a:r>
              <a:rPr lang="en-US" altLang="zh-CN" dirty="0"/>
              <a:t>16. </a:t>
            </a:r>
            <a:r>
              <a:rPr lang="zh-CN" altLang="zh-CN" dirty="0"/>
              <a:t>网状模型</a:t>
            </a:r>
          </a:p>
          <a:p>
            <a:r>
              <a:rPr lang="zh-CN" altLang="zh-CN" dirty="0"/>
              <a:t>题目类型：单选</a:t>
            </a:r>
          </a:p>
          <a:p>
            <a:r>
              <a:rPr lang="zh-CN" altLang="zh-CN" dirty="0"/>
              <a:t>题目：数据库的网状模型应满足的条件是（</a:t>
            </a:r>
            <a:r>
              <a:rPr lang="en-US" altLang="zh-CN" dirty="0"/>
              <a:t>     </a:t>
            </a:r>
            <a:r>
              <a:rPr lang="zh-CN" altLang="zh-CN" dirty="0"/>
              <a:t>）。</a:t>
            </a:r>
          </a:p>
          <a:p>
            <a:r>
              <a:rPr lang="en-US" altLang="zh-CN" dirty="0"/>
              <a:t>A</a:t>
            </a:r>
            <a:r>
              <a:rPr lang="zh-CN" altLang="zh-CN" dirty="0"/>
              <a:t>．允许一个以上的无双亲，也允许一个结点有多个双亲</a:t>
            </a:r>
          </a:p>
          <a:p>
            <a:r>
              <a:rPr lang="en-US" altLang="zh-CN" dirty="0"/>
              <a:t>B</a:t>
            </a:r>
            <a:r>
              <a:rPr lang="zh-CN" altLang="zh-CN" dirty="0"/>
              <a:t>．必须有两个以上的结点</a:t>
            </a:r>
          </a:p>
          <a:p>
            <a:r>
              <a:rPr lang="en-US" altLang="zh-CN" dirty="0"/>
              <a:t>C</a:t>
            </a:r>
            <a:r>
              <a:rPr lang="zh-CN" altLang="zh-CN" dirty="0"/>
              <a:t>．有且仅有一个结点无双亲，其余结点都只有一个双亲</a:t>
            </a:r>
          </a:p>
          <a:p>
            <a:r>
              <a:rPr lang="en-US" altLang="zh-CN" dirty="0"/>
              <a:t>D</a:t>
            </a:r>
            <a:r>
              <a:rPr lang="zh-CN" altLang="zh-CN" dirty="0"/>
              <a:t>．每个结点有且仅有一个双亲</a:t>
            </a:r>
          </a:p>
          <a:p>
            <a:r>
              <a:rPr lang="zh-CN" altLang="zh-CN" dirty="0"/>
              <a:t>正确答案：</a:t>
            </a:r>
            <a:r>
              <a:rPr lang="en-US" altLang="zh-CN" dirty="0"/>
              <a:t>A</a:t>
            </a:r>
            <a:endParaRPr lang="zh-CN" altLang="zh-CN" dirty="0"/>
          </a:p>
          <a:p>
            <a:r>
              <a:rPr lang="en-US" altLang="zh-CN" dirty="0"/>
              <a:t> </a:t>
            </a:r>
            <a:endParaRPr lang="zh-CN" altLang="zh-CN" dirty="0"/>
          </a:p>
          <a:p>
            <a:r>
              <a:rPr lang="en-US" altLang="zh-CN" dirty="0"/>
              <a:t>17. </a:t>
            </a:r>
            <a:r>
              <a:rPr lang="zh-CN" altLang="zh-CN" dirty="0"/>
              <a:t>关系模型</a:t>
            </a:r>
          </a:p>
          <a:p>
            <a:r>
              <a:rPr lang="zh-CN" altLang="zh-CN" dirty="0"/>
              <a:t>题目类型：单选</a:t>
            </a:r>
          </a:p>
          <a:p>
            <a:r>
              <a:rPr lang="zh-CN" altLang="zh-CN" dirty="0"/>
              <a:t>题目：在数据库设计中用关系模型来表示实体和实体之间的联系。关系模型的结构是（</a:t>
            </a:r>
            <a:r>
              <a:rPr lang="en-US" altLang="zh-CN" dirty="0"/>
              <a:t>       </a:t>
            </a:r>
            <a:r>
              <a:rPr lang="zh-CN" altLang="zh-CN" dirty="0"/>
              <a:t>）。</a:t>
            </a:r>
          </a:p>
          <a:p>
            <a:r>
              <a:rPr lang="zh-CN" altLang="zh-CN" dirty="0"/>
              <a:t>答案：</a:t>
            </a:r>
            <a:r>
              <a:rPr lang="en-US" altLang="zh-CN" dirty="0"/>
              <a:t>A</a:t>
            </a:r>
            <a:r>
              <a:rPr lang="zh-CN" altLang="zh-CN" dirty="0"/>
              <a:t>．层次结构</a:t>
            </a:r>
            <a:r>
              <a:rPr lang="en-US" altLang="zh-CN" dirty="0"/>
              <a:t>    B</a:t>
            </a:r>
            <a:r>
              <a:rPr lang="zh-CN" altLang="zh-CN" dirty="0"/>
              <a:t>．二维表结构</a:t>
            </a:r>
            <a:r>
              <a:rPr lang="en-US" altLang="zh-CN" dirty="0"/>
              <a:t>    C</a:t>
            </a:r>
            <a:r>
              <a:rPr lang="zh-CN" altLang="zh-CN" dirty="0"/>
              <a:t>．网状结构</a:t>
            </a:r>
            <a:r>
              <a:rPr lang="en-US" altLang="zh-CN" dirty="0"/>
              <a:t>    D</a:t>
            </a:r>
            <a:r>
              <a:rPr lang="zh-CN" altLang="zh-CN" dirty="0"/>
              <a:t>．封装结构</a:t>
            </a:r>
          </a:p>
          <a:p>
            <a:r>
              <a:rPr lang="zh-CN" altLang="zh-CN" dirty="0"/>
              <a:t>正确答案：</a:t>
            </a:r>
            <a:r>
              <a:rPr lang="en-US" altLang="zh-CN" dirty="0"/>
              <a:t>B</a:t>
            </a:r>
            <a:endParaRPr lang="zh-CN" altLang="zh-CN" dirty="0"/>
          </a:p>
          <a:p>
            <a:endParaRPr lang="zh-CN" altLang="en-US" dirty="0"/>
          </a:p>
        </p:txBody>
      </p:sp>
    </p:spTree>
    <p:extLst>
      <p:ext uri="{BB962C8B-B14F-4D97-AF65-F5344CB8AC3E}">
        <p14:creationId xmlns:p14="http://schemas.microsoft.com/office/powerpoint/2010/main" val="187248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3449</Words>
  <Application>Microsoft Office PowerPoint</Application>
  <PresentationFormat>宽屏</PresentationFormat>
  <Paragraphs>638</Paragraphs>
  <Slides>50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50</vt:i4>
      </vt:variant>
    </vt:vector>
  </HeadingPairs>
  <TitlesOfParts>
    <vt:vector size="54"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Surface wy</dc:creator>
  <cp:lastModifiedBy>Surface wy</cp:lastModifiedBy>
  <cp:revision>12</cp:revision>
  <dcterms:created xsi:type="dcterms:W3CDTF">2018-03-27T06:17:35Z</dcterms:created>
  <dcterms:modified xsi:type="dcterms:W3CDTF">2018-03-27T06:51:50Z</dcterms:modified>
</cp:coreProperties>
</file>