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3EA7-8EBC-408C-931B-E0FA08C85B04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0EAB-564B-4CBD-8352-ABF6288BA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7C1CD76-D27A-47CF-8A19-98ADF44DE3A5}" type="slidenum">
              <a:rPr lang="en-US" altLang="zh-CN">
                <a:solidFill>
                  <a:srgbClr val="1C1C1C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26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72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97433" y="617539"/>
            <a:ext cx="2855384" cy="5557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617539"/>
            <a:ext cx="8367183" cy="5557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26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9"/>
            <a:ext cx="10390716" cy="7953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27051" y="1773239"/>
            <a:ext cx="11425767" cy="44021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61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75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9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773239"/>
            <a:ext cx="5611283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534" y="1773239"/>
            <a:ext cx="5611284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0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058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781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920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4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11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873126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8731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295401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2954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222376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765176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5557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9"/>
            <a:ext cx="10390716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773239"/>
            <a:ext cx="11425767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59600" y="6248400"/>
            <a:ext cx="492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hlink"/>
                </a:solidFill>
                <a:latin typeface="Principals of Database System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10223501" y="0"/>
          <a:ext cx="1968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MP 图象" r:id="rId15" imgW="1561905" imgH="1514686" progId="PBrush">
                  <p:embed/>
                </p:oleObj>
              </mc:Choice>
              <mc:Fallback>
                <p:oleObj name="BMP 图象" r:id="rId15" imgW="1561905" imgH="1514686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1" y="0"/>
                        <a:ext cx="19685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7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zh-CN" altLang="zh-CN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 配置管理器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配置管理器（</a:t>
            </a:r>
            <a:r>
              <a:rPr lang="en-US" sz="3200" dirty="0" smtClean="0"/>
              <a:t>SQL Server Configuration Manager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773239"/>
            <a:ext cx="10999422" cy="4402137"/>
          </a:xfrm>
        </p:spPr>
        <p:txBody>
          <a:bodyPr/>
          <a:lstStyle/>
          <a:p>
            <a:r>
              <a:rPr lang="zh-CN" altLang="en-US" dirty="0" smtClean="0"/>
              <a:t>用于管理与</a:t>
            </a:r>
            <a:r>
              <a:rPr lang="en-US" dirty="0" smtClean="0"/>
              <a:t> SQL Server </a:t>
            </a:r>
            <a:r>
              <a:rPr lang="zh-CN" altLang="en-US" dirty="0" smtClean="0"/>
              <a:t>相关联的服务、配置</a:t>
            </a:r>
            <a:r>
              <a:rPr lang="en-US" dirty="0" smtClean="0"/>
              <a:t> SQL Server </a:t>
            </a:r>
            <a:r>
              <a:rPr lang="zh-CN" altLang="en-US" dirty="0" smtClean="0"/>
              <a:t>使用的网络协议以及从</a:t>
            </a:r>
            <a:r>
              <a:rPr lang="en-US" dirty="0" smtClean="0"/>
              <a:t> SQL Server </a:t>
            </a:r>
            <a:r>
              <a:rPr lang="zh-CN" altLang="en-US" dirty="0" smtClean="0"/>
              <a:t>客户端的网络连接配置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 SQL Server </a:t>
            </a:r>
            <a:r>
              <a:rPr lang="zh-CN" altLang="en-US" dirty="0" smtClean="0"/>
              <a:t>配置管理器可以启动、暂停、恢复或停止服务，还可以查看或更改服务属性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2073388" y="1799403"/>
            <a:ext cx="7783675" cy="43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当在一台计算机上安装一次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时，就形成了一个实例</a:t>
            </a:r>
            <a:endParaRPr lang="en-US" altLang="zh-CN" sz="2800" dirty="0" smtClean="0"/>
          </a:p>
          <a:p>
            <a:r>
              <a:rPr lang="zh-CN" altLang="en-US" sz="2800" dirty="0" smtClean="0"/>
              <a:t>实例标志一组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服务器组件，就是创建一个新的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实例，</a:t>
            </a:r>
            <a:r>
              <a:rPr lang="en-US" sz="2800" dirty="0" smtClean="0"/>
              <a:t>SQL Server </a:t>
            </a:r>
            <a:r>
              <a:rPr lang="zh-CN" altLang="en-US" sz="2800" dirty="0" smtClean="0"/>
              <a:t>允许在同一个操作系统中创建多个实例</a:t>
            </a:r>
            <a:endParaRPr lang="en-US" altLang="zh-CN" sz="2800" dirty="0" smtClean="0"/>
          </a:p>
          <a:p>
            <a:r>
              <a:rPr lang="zh-CN" altLang="en-US" sz="2800" dirty="0" smtClean="0"/>
              <a:t>如果是在计算机上第一次安装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，则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安装向导会提示用户选择把这次安装的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作为默认实例还是命名实例（默认选项是默认实例）。</a:t>
            </a:r>
            <a:endParaRPr lang="en-US" altLang="zh-CN" sz="2800" dirty="0" smtClean="0"/>
          </a:p>
          <a:p>
            <a:r>
              <a:rPr lang="zh-CN" altLang="en-US" sz="2800" dirty="0" smtClean="0"/>
              <a:t>一台计算机只能有一个默认实例，用当前计算机的网络名作为其实例名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dirty="0" smtClean="0"/>
              <a:t>SQL Server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的每个实例都提供了一组服务，包括数据库引擎、分析服务、报表服务及集成服务等。</a:t>
            </a:r>
            <a:endParaRPr lang="en-US" altLang="zh-CN" dirty="0" smtClean="0"/>
          </a:p>
          <a:p>
            <a:r>
              <a:rPr lang="zh-CN" altLang="en-US" dirty="0" smtClean="0"/>
              <a:t>其中数据库引擎是核心服务，一般情况下，要完成</a:t>
            </a:r>
            <a:r>
              <a:rPr lang="en-US" dirty="0" smtClean="0"/>
              <a:t>SQL Server</a:t>
            </a:r>
            <a:r>
              <a:rPr lang="zh-CN" altLang="en-US" dirty="0" smtClean="0"/>
              <a:t>的基本操作，比如创建数据库、表等都必须要启动该服务。</a:t>
            </a:r>
            <a:endParaRPr lang="en-US" altLang="zh-CN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SQL Server</a:t>
            </a:r>
            <a:r>
              <a:rPr lang="zh-CN" altLang="en-US" dirty="0" smtClean="0">
                <a:solidFill>
                  <a:schemeClr val="accent2"/>
                </a:solidFill>
              </a:rPr>
              <a:t>服务</a:t>
            </a:r>
            <a:r>
              <a:rPr lang="zh-CN" altLang="en-US" dirty="0" smtClean="0"/>
              <a:t>是</a:t>
            </a:r>
            <a:r>
              <a:rPr lang="en-US" dirty="0" smtClean="0"/>
              <a:t>SQL Server</a:t>
            </a:r>
            <a:r>
              <a:rPr lang="zh-CN" altLang="en-US" dirty="0" smtClean="0"/>
              <a:t>数据库的核心服务，也就是数据库引擎，</a:t>
            </a:r>
            <a:r>
              <a:rPr lang="en-US" dirty="0" smtClean="0"/>
              <a:t>SQL Server</a:t>
            </a:r>
            <a:r>
              <a:rPr lang="zh-CN" altLang="en-US" dirty="0" smtClean="0"/>
              <a:t>的其它服务都是围绕这个服务进行。只有启动了这个服务，</a:t>
            </a:r>
            <a:r>
              <a:rPr lang="en-US" dirty="0" smtClean="0"/>
              <a:t>SQL Server</a:t>
            </a:r>
            <a:r>
              <a:rPr lang="zh-CN" altLang="en-US" dirty="0" smtClean="0"/>
              <a:t>数据库管理系统才能发挥作用，用户也才能建立与服务器的连接。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2073388" y="1799403"/>
            <a:ext cx="7783675" cy="43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暂停和停止服务操作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暂停服务是指拒绝新的客户机连接请求，但是已经建立的客户机连接不受影响，可以继续执行。</a:t>
            </a:r>
            <a:endParaRPr lang="en-US" altLang="zh-CN" dirty="0" smtClean="0"/>
          </a:p>
          <a:p>
            <a:r>
              <a:rPr lang="zh-CN" altLang="en-US" dirty="0" smtClean="0"/>
              <a:t>停止服务则从内存中清除所有有关的</a:t>
            </a:r>
            <a:r>
              <a:rPr lang="en-US" dirty="0" smtClean="0"/>
              <a:t>SQL Server</a:t>
            </a:r>
            <a:r>
              <a:rPr lang="zh-CN" altLang="en-US" dirty="0" smtClean="0"/>
              <a:t>服务器的进程，除了不允许新的用户继续登录服务器外，已经建立的连接也会立即发生中止。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DBA</a:t>
            </a:r>
            <a:r>
              <a:rPr lang="zh-CN" altLang="en-US" dirty="0" smtClean="0"/>
              <a:t>的实际管理中，一般会先选择暂停，在确认没有客户机连接后选择关闭服务。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b="6631"/>
          <a:stretch>
            <a:fillRect/>
          </a:stretch>
        </p:blipFill>
        <p:spPr bwMode="auto">
          <a:xfrm>
            <a:off x="896645" y="1864310"/>
            <a:ext cx="4956586" cy="305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 l="32639" t="11683" r="33061" b="18218"/>
          <a:stretch>
            <a:fillRect/>
          </a:stretch>
        </p:blipFill>
        <p:spPr bwMode="auto">
          <a:xfrm>
            <a:off x="1637369" y="1985496"/>
            <a:ext cx="3357257" cy="341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 cstate="print"/>
          <a:srcRect l="32861" t="11485" r="32727" b="18020"/>
          <a:stretch>
            <a:fillRect/>
          </a:stretch>
        </p:blipFill>
        <p:spPr bwMode="auto">
          <a:xfrm>
            <a:off x="7158893" y="1829039"/>
            <a:ext cx="3587324" cy="340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服务的启动方式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自动：表示每当操作系统启动时自动启动该服务；</a:t>
            </a:r>
          </a:p>
          <a:p>
            <a:pPr lvl="0"/>
            <a:r>
              <a:rPr lang="zh-CN" altLang="en-US" dirty="0" smtClean="0"/>
              <a:t>手动：表示每次使用该服务时都需要用户手工启动；</a:t>
            </a:r>
          </a:p>
          <a:p>
            <a:pPr lvl="0"/>
            <a:r>
              <a:rPr lang="zh-CN" altLang="en-US" dirty="0" smtClean="0"/>
              <a:t>已禁用：表示禁止该服务的启动。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083076" y="3004074"/>
            <a:ext cx="995186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： </a:t>
            </a:r>
            <a:r>
              <a:rPr lang="en-US" dirty="0" smtClean="0"/>
              <a:t>SQL Server Management Studio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440" y="1731294"/>
            <a:ext cx="11425767" cy="440213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zh-CN" altLang="en-US" sz="2800" dirty="0" smtClean="0"/>
              <a:t>是一个典型的关系型数据库管理系统（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Relational Database Management System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RDBMS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分别于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年推出了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6.5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版本和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7.0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版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 Server 7.0</a:t>
            </a:r>
            <a:r>
              <a:rPr lang="zh-CN" altLang="en-US" sz="2400" dirty="0" smtClean="0"/>
              <a:t>版本在数据存储和数据库引擎方面发生了根本性的变化，并且包含了初始的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400" dirty="0" smtClean="0"/>
              <a:t>支持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本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公司于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年发布了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Server 2000</a:t>
            </a:r>
          </a:p>
          <a:p>
            <a:pPr lvl="1"/>
            <a:r>
              <a:rPr lang="zh-CN" altLang="en-US" sz="2400" dirty="0" smtClean="0"/>
              <a:t>具有使用方便、可伸缩性好、与相关软件集成程度高等优点，而且可跨越多种平台使用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5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24209" r="24332" b="40333"/>
          <a:stretch>
            <a:fillRect/>
          </a:stretch>
        </p:blipFill>
        <p:spPr bwMode="auto">
          <a:xfrm>
            <a:off x="872304" y="1959845"/>
            <a:ext cx="4889303" cy="37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 l="24209" r="24221" b="40198"/>
          <a:stretch>
            <a:fillRect/>
          </a:stretch>
        </p:blipFill>
        <p:spPr bwMode="auto">
          <a:xfrm>
            <a:off x="6573507" y="1966857"/>
            <a:ext cx="5047363" cy="37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身份验证方式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721" y="1790994"/>
            <a:ext cx="4302401" cy="4402137"/>
          </a:xfrm>
        </p:spPr>
        <p:txBody>
          <a:bodyPr/>
          <a:lstStyle/>
          <a:p>
            <a:r>
              <a:rPr lang="en-US" dirty="0" smtClean="0"/>
              <a:t>Windows</a:t>
            </a:r>
            <a:r>
              <a:rPr lang="zh-CN" altLang="en-US" dirty="0" smtClean="0"/>
              <a:t>身份验证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使用操作系统的用户账户和密码连接数据库服务器。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不用输入用户名和密码，</a:t>
            </a:r>
            <a:r>
              <a:rPr lang="en-US" dirty="0" smtClean="0"/>
              <a:t>SQL Server</a:t>
            </a:r>
            <a:r>
              <a:rPr lang="zh-CN" altLang="en-US" dirty="0" smtClean="0"/>
              <a:t>会选用当前登录到</a:t>
            </a:r>
            <a:r>
              <a:rPr lang="en-US" dirty="0" smtClean="0"/>
              <a:t>Windows</a:t>
            </a:r>
            <a:r>
              <a:rPr lang="zh-CN" altLang="en-US" dirty="0" smtClean="0"/>
              <a:t>的用户作为其连接用户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24209" r="24332" b="40333"/>
          <a:stretch>
            <a:fillRect/>
          </a:stretch>
        </p:blipFill>
        <p:spPr bwMode="auto">
          <a:xfrm>
            <a:off x="5755024" y="2066377"/>
            <a:ext cx="4836036" cy="329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63" y="1702218"/>
            <a:ext cx="6362021" cy="4402137"/>
          </a:xfrm>
        </p:spPr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身份验证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需要输入</a:t>
            </a:r>
            <a:r>
              <a:rPr lang="en-US" dirty="0" smtClean="0"/>
              <a:t>SQL Server</a:t>
            </a:r>
            <a:r>
              <a:rPr lang="zh-CN" altLang="en-US" dirty="0" smtClean="0"/>
              <a:t>身份验证的登录名和相应的密码。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要求该数据库服务器的身份验证模式必须是“混合身份验证”模式。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验证方式是首先用</a:t>
            </a:r>
            <a:r>
              <a:rPr lang="en-US" dirty="0" smtClean="0"/>
              <a:t>SQL Server</a:t>
            </a:r>
            <a:r>
              <a:rPr lang="zh-CN" altLang="en-US" dirty="0" smtClean="0"/>
              <a:t>的用户和密码验证，若是有效的登录名和正确的密码，则接收该用户的连接；否则，请求</a:t>
            </a:r>
            <a:r>
              <a:rPr lang="en-US" dirty="0" smtClean="0"/>
              <a:t>Windows</a:t>
            </a:r>
            <a:r>
              <a:rPr lang="zh-CN" altLang="en-US" dirty="0" smtClean="0"/>
              <a:t>操作系统进行验证。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身份验证方式（续）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24098" r="24569" b="40198"/>
          <a:stretch>
            <a:fillRect/>
          </a:stretch>
        </p:blipFill>
        <p:spPr bwMode="auto">
          <a:xfrm>
            <a:off x="6828969" y="1727163"/>
            <a:ext cx="5043434" cy="3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SSMS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571348" y="1722268"/>
          <a:ext cx="8085782" cy="468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13185702" imgH="6906143" progId="">
                  <p:embed/>
                </p:oleObj>
              </mc:Choice>
              <mc:Fallback>
                <p:oleObj r:id="rId3" imgW="13185702" imgH="690614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48" y="1722268"/>
                        <a:ext cx="8085782" cy="4687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1" y="1773239"/>
            <a:ext cx="6077935" cy="4402137"/>
          </a:xfrm>
        </p:spPr>
        <p:txBody>
          <a:bodyPr/>
          <a:lstStyle/>
          <a:p>
            <a:r>
              <a:rPr lang="zh-CN" altLang="en-US" sz="2800" dirty="0" smtClean="0"/>
              <a:t>对于一台只安装了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客户端的机器要访问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服务器的数据库资源，必须由用户来完成服务器的注册</a:t>
            </a:r>
            <a:endParaRPr lang="en-US" altLang="zh-CN" sz="2800" dirty="0" smtClean="0"/>
          </a:p>
          <a:p>
            <a:r>
              <a:rPr lang="zh-CN" altLang="en-US" sz="2800" dirty="0" smtClean="0"/>
              <a:t>注册服务器就是为</a:t>
            </a:r>
            <a:r>
              <a:rPr lang="en-US" sz="2800" dirty="0" smtClean="0"/>
              <a:t>SQL Server</a:t>
            </a:r>
            <a:r>
              <a:rPr lang="zh-CN" altLang="en-US" sz="2800" dirty="0" smtClean="0"/>
              <a:t>客户机</a:t>
            </a:r>
            <a:r>
              <a:rPr lang="en-US" sz="2800" dirty="0" smtClean="0"/>
              <a:t>/</a:t>
            </a:r>
            <a:r>
              <a:rPr lang="zh-CN" altLang="en-US" sz="2800" dirty="0" smtClean="0"/>
              <a:t>服务器系统确定一台数据库所在的机器，该机器作为服务器，可以为客户端的请求提供服务</a:t>
            </a: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34168" t="23224" r="33860" b="26863"/>
          <a:stretch>
            <a:fillRect/>
          </a:stretch>
        </p:blipFill>
        <p:spPr bwMode="auto">
          <a:xfrm>
            <a:off x="7517806" y="1615223"/>
            <a:ext cx="4156329" cy="41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84" y="693040"/>
            <a:ext cx="10390716" cy="795337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发展简介（续）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2005</a:t>
            </a:r>
            <a:r>
              <a:rPr lang="zh-CN" altLang="en-US" dirty="0" smtClean="0"/>
              <a:t>年，</a:t>
            </a:r>
            <a:r>
              <a:rPr lang="en-US" dirty="0" smtClean="0"/>
              <a:t>Microsoft </a:t>
            </a:r>
            <a:r>
              <a:rPr lang="zh-CN" altLang="en-US" dirty="0" smtClean="0"/>
              <a:t>公司发布了</a:t>
            </a:r>
            <a:r>
              <a:rPr lang="en-US" dirty="0" smtClean="0"/>
              <a:t>SQL Server 2005</a:t>
            </a:r>
          </a:p>
          <a:p>
            <a:pPr lvl="1"/>
            <a:r>
              <a:rPr lang="zh-CN" altLang="en-US" dirty="0" smtClean="0"/>
              <a:t>集成的商业</a:t>
            </a:r>
            <a:r>
              <a:rPr lang="en-US" dirty="0" smtClean="0"/>
              <a:t>智能(Business Intelligence</a:t>
            </a:r>
            <a:r>
              <a:rPr lang="en-US" altLang="zh-CN" dirty="0" smtClean="0"/>
              <a:t>, </a:t>
            </a:r>
            <a:r>
              <a:rPr lang="en-US" dirty="0" smtClean="0"/>
              <a:t>BI) </a:t>
            </a:r>
            <a:r>
              <a:rPr lang="zh-CN" altLang="en-US" dirty="0" smtClean="0"/>
              <a:t>工具提供了企业级的</a:t>
            </a:r>
            <a:r>
              <a:rPr lang="en-US" dirty="0" smtClean="0"/>
              <a:t>数据管理</a:t>
            </a:r>
          </a:p>
          <a:p>
            <a:pPr lvl="1"/>
            <a:r>
              <a:rPr lang="zh-CN" altLang="en-US" dirty="0" smtClean="0"/>
              <a:t>结合了分析、</a:t>
            </a:r>
            <a:r>
              <a:rPr lang="en-US" dirty="0" smtClean="0"/>
              <a:t>报表</a:t>
            </a:r>
            <a:r>
              <a:rPr lang="zh-CN" altLang="en-US" dirty="0" smtClean="0"/>
              <a:t>、集成和通知功能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引入了</a:t>
            </a:r>
            <a:r>
              <a:rPr lang="en-US" dirty="0" smtClean="0"/>
              <a:t>.NET Framework</a:t>
            </a:r>
            <a:r>
              <a:rPr lang="zh-CN" altLang="en-US" dirty="0" smtClean="0"/>
              <a:t>，使得允许构建</a:t>
            </a:r>
            <a:r>
              <a:rPr lang="en-US" dirty="0" smtClean="0"/>
              <a:t>.NET SQL Server</a:t>
            </a:r>
            <a:r>
              <a:rPr lang="zh-CN" altLang="en-US" dirty="0" smtClean="0"/>
              <a:t>专属对象</a:t>
            </a:r>
            <a:endParaRPr lang="en-US" dirty="0" smtClean="0"/>
          </a:p>
          <a:p>
            <a:r>
              <a:rPr lang="en-US" dirty="0" smtClean="0"/>
              <a:t>2008</a:t>
            </a:r>
            <a:r>
              <a:rPr lang="zh-CN" altLang="en-US" dirty="0" smtClean="0"/>
              <a:t>年推出了</a:t>
            </a:r>
            <a:r>
              <a:rPr lang="en-US" dirty="0" smtClean="0"/>
              <a:t>SQL Server 2008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SQL Server 2005</a:t>
            </a:r>
            <a:r>
              <a:rPr lang="zh-CN" altLang="en-US" dirty="0" smtClean="0"/>
              <a:t>的架构基础上，推出了许多新的特性和关键的改进，比如新添了数据集成功能，改进了分析服务、报表服务以及与</a:t>
            </a:r>
            <a:r>
              <a:rPr lang="en-US" dirty="0" smtClean="0"/>
              <a:t>Office</a:t>
            </a:r>
            <a:r>
              <a:rPr lang="zh-CN" altLang="en-US" dirty="0" smtClean="0"/>
              <a:t>集成等，使它成为一个可信任的、高效的、智能的数据平台</a:t>
            </a:r>
            <a:endParaRPr lang="en-US" altLang="zh-CN" dirty="0" smtClean="0"/>
          </a:p>
          <a:p>
            <a:r>
              <a:rPr lang="en-US" dirty="0" smtClean="0"/>
              <a:t>SQL Server 2012</a:t>
            </a:r>
            <a:r>
              <a:rPr lang="zh-CN" altLang="en-US" dirty="0" smtClean="0"/>
              <a:t>全面支持云技术和平台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是一种基于客户机</a:t>
            </a:r>
            <a:r>
              <a:rPr lang="en-US" dirty="0" smtClean="0"/>
              <a:t>/</a:t>
            </a:r>
            <a:r>
              <a:rPr lang="zh-CN" altLang="en-US" dirty="0" smtClean="0"/>
              <a:t>服务器的关系型数据库管理系统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将所有的工作负荷分解成在服务器上的任务和在客户机上的任务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客户机应用程序负责商业逻辑向用户提供数据，一般运行在一个或多个客户机上，也可以运行在服务器上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服务器管理数据库和分配可用的服务器资源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客户机应用程序通过网络与服务器通信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可以采用</a:t>
            </a:r>
            <a:r>
              <a:rPr lang="en-US" dirty="0" smtClean="0"/>
              <a:t>ActiveX</a:t>
            </a:r>
            <a:r>
              <a:rPr lang="zh-CN" altLang="en-US" dirty="0" smtClean="0"/>
              <a:t>数据对象（</a:t>
            </a:r>
            <a:r>
              <a:rPr lang="en-US" dirty="0" smtClean="0"/>
              <a:t>ADO</a:t>
            </a:r>
            <a:r>
              <a:rPr lang="zh-CN" altLang="en-US" dirty="0" smtClean="0"/>
              <a:t>）、数据访问对象（</a:t>
            </a:r>
            <a:r>
              <a:rPr lang="en-US" dirty="0" smtClean="0"/>
              <a:t>DAO</a:t>
            </a:r>
            <a:r>
              <a:rPr lang="zh-CN" altLang="en-US" dirty="0" smtClean="0"/>
              <a:t>）、</a:t>
            </a:r>
            <a:r>
              <a:rPr lang="en-US" dirty="0" smtClean="0"/>
              <a:t>OLE DB</a:t>
            </a:r>
            <a:r>
              <a:rPr lang="zh-CN" altLang="en-US" dirty="0" smtClean="0"/>
              <a:t>等和其它第三方提供的开发工具来访问</a:t>
            </a:r>
            <a:r>
              <a:rPr lang="en-US" dirty="0" smtClean="0"/>
              <a:t>SQL Server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的平台构成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zh-CN" altLang="en-US" dirty="0" smtClean="0"/>
              <a:t>的平台构成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50306" y="2024515"/>
            <a:ext cx="5874912" cy="2740431"/>
            <a:chOff x="3025807" y="1873514"/>
            <a:chExt cx="4378697" cy="1584176"/>
          </a:xfrm>
        </p:grpSpPr>
        <p:grpSp>
          <p:nvGrpSpPr>
            <p:cNvPr id="4" name="组合 3"/>
            <p:cNvGrpSpPr/>
            <p:nvPr/>
          </p:nvGrpSpPr>
          <p:grpSpPr>
            <a:xfrm>
              <a:off x="3025807" y="1873514"/>
              <a:ext cx="4035152" cy="1584176"/>
              <a:chOff x="1905000" y="2362200"/>
              <a:chExt cx="5943600" cy="2819400"/>
            </a:xfrm>
          </p:grpSpPr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5943600" cy="2819400"/>
              </a:xfrm>
              <a:prstGeom prst="rect">
                <a:avLst/>
              </a:prstGeom>
              <a:solidFill>
                <a:srgbClr val="9DDAFF"/>
              </a:solidFill>
              <a:ln w="28575">
                <a:solidFill>
                  <a:srgbClr val="0068A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2009775" y="4611688"/>
                <a:ext cx="5791200" cy="493712"/>
                <a:chOff x="1380" y="1768"/>
                <a:chExt cx="3648" cy="311"/>
              </a:xfrm>
            </p:grpSpPr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1380" y="1768"/>
                  <a:ext cx="3648" cy="311"/>
                </a:xfrm>
                <a:prstGeom prst="rect">
                  <a:avLst/>
                </a:prstGeom>
                <a:solidFill>
                  <a:srgbClr val="BDFFEE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26" y="1771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Verdana" pitchFamily="34" charset="0"/>
                    </a:rPr>
                    <a:t>报表服务</a:t>
                  </a:r>
                  <a:endParaRPr lang="en-IN" sz="2000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009775" y="4154488"/>
                <a:ext cx="5791200" cy="493712"/>
                <a:chOff x="1380" y="2080"/>
                <a:chExt cx="3648" cy="311"/>
              </a:xfrm>
            </p:grpSpPr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1380" y="2080"/>
                  <a:ext cx="3648" cy="311"/>
                </a:xfrm>
                <a:prstGeom prst="rect">
                  <a:avLst/>
                </a:prstGeom>
                <a:solidFill>
                  <a:srgbClr val="FFFFC1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26" y="2098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Verdana" pitchFamily="34" charset="0"/>
                    </a:rPr>
                    <a:t>分析服务</a:t>
                  </a:r>
                  <a:endParaRPr lang="en-IN" sz="2000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2009774" y="3657600"/>
                <a:ext cx="5791201" cy="493712"/>
              </a:xfrm>
              <a:prstGeom prst="rect">
                <a:avLst/>
              </a:prstGeom>
              <a:solidFill>
                <a:srgbClr val="FFEFEF"/>
              </a:solidFill>
              <a:ln w="9525">
                <a:solidFill>
                  <a:srgbClr val="03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/>
                  <a:t>集成服务</a:t>
                </a:r>
                <a:endParaRPr lang="zh-CN" altLang="en-US" sz="2000" dirty="0"/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2009775" y="2486025"/>
                <a:ext cx="5791200" cy="1171575"/>
                <a:chOff x="1380" y="2698"/>
                <a:chExt cx="3648" cy="738"/>
              </a:xfrm>
            </p:grpSpPr>
            <p:sp>
              <p:nvSpPr>
                <p:cNvPr id="11" name="Rectangle 14"/>
                <p:cNvSpPr>
                  <a:spLocks noChangeArrowheads="1"/>
                </p:cNvSpPr>
                <p:nvPr/>
              </p:nvSpPr>
              <p:spPr bwMode="auto">
                <a:xfrm>
                  <a:off x="1380" y="2698"/>
                  <a:ext cx="3648" cy="738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000"/>
                </a:p>
              </p:txBody>
            </p:sp>
            <p:sp>
              <p:nvSpPr>
                <p:cNvPr id="12" name="Rectangle 15"/>
                <p:cNvSpPr>
                  <a:spLocks noChangeArrowheads="1"/>
                </p:cNvSpPr>
                <p:nvPr/>
              </p:nvSpPr>
              <p:spPr bwMode="auto">
                <a:xfrm>
                  <a:off x="2340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复制</a:t>
                  </a:r>
                  <a:endParaRPr lang="zh-CN" altLang="en-US" sz="2000" dirty="0"/>
                </a:p>
              </p:txBody>
            </p:sp>
            <p:sp>
              <p:nvSpPr>
                <p:cNvPr id="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428" y="2960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服务代理</a:t>
                  </a:r>
                  <a:endParaRPr lang="zh-CN" altLang="en-US" sz="2000" dirty="0"/>
                </a:p>
              </p:txBody>
            </p:sp>
            <p:sp>
              <p:nvSpPr>
                <p:cNvPr id="14" name="Rectangle 19"/>
                <p:cNvSpPr>
                  <a:spLocks noChangeArrowheads="1"/>
                </p:cNvSpPr>
                <p:nvPr/>
              </p:nvSpPr>
              <p:spPr bwMode="auto">
                <a:xfrm>
                  <a:off x="3234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全文搜索</a:t>
                  </a:r>
                  <a:endParaRPr lang="zh-CN" altLang="en-US" sz="2000" dirty="0"/>
                </a:p>
              </p:txBody>
            </p:sp>
            <p:sp>
              <p:nvSpPr>
                <p:cNvPr id="15" name="Rectangle 21"/>
                <p:cNvSpPr>
                  <a:spLocks noChangeArrowheads="1"/>
                </p:cNvSpPr>
                <p:nvPr/>
              </p:nvSpPr>
              <p:spPr bwMode="auto">
                <a:xfrm>
                  <a:off x="4122" y="2956"/>
                  <a:ext cx="864" cy="426"/>
                </a:xfrm>
                <a:prstGeom prst="rect">
                  <a:avLst/>
                </a:prstGeom>
                <a:solidFill>
                  <a:srgbClr val="E7E7FF"/>
                </a:solidFill>
                <a:ln w="9525">
                  <a:solidFill>
                    <a:srgbClr val="039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dirty="0" smtClean="0"/>
                    <a:t>通知服务</a:t>
                  </a:r>
                  <a:endParaRPr lang="zh-CN" altLang="en-US" sz="2000" dirty="0"/>
                </a:p>
              </p:txBody>
            </p:sp>
            <p:sp>
              <p:nvSpPr>
                <p:cNvPr id="1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32" y="2716"/>
                  <a:ext cx="2448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algn="ctr">
                    <a:spcBef>
                      <a:spcPct val="50000"/>
                    </a:spcBef>
                  </a:pPr>
                  <a:r>
                    <a:rPr lang="zh-CN" altLang="en-US" sz="2000" dirty="0" smtClean="0">
                      <a:latin typeface="+mn-ea"/>
                    </a:rPr>
                    <a:t>数据库引擎</a:t>
                  </a:r>
                  <a:endParaRPr lang="en-IN" sz="2000" dirty="0">
                    <a:latin typeface="+mn-ea"/>
                  </a:endParaRPr>
                </a:p>
              </p:txBody>
            </p:sp>
          </p:grpSp>
        </p:grpSp>
        <p:sp>
          <p:nvSpPr>
            <p:cNvPr id="5" name="TextBox 24"/>
            <p:cNvSpPr txBox="1"/>
            <p:nvPr/>
          </p:nvSpPr>
          <p:spPr>
            <a:xfrm>
              <a:off x="7037476" y="1877706"/>
              <a:ext cx="367028" cy="15799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chemeClr val="accent5">
                  <a:lumMod val="50000"/>
                </a:schemeClr>
              </a:solidFill>
            </a:ln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latin typeface="+mn-ea"/>
                </a:rPr>
                <a:t>.NET Framework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数据库引擎（</a:t>
            </a:r>
            <a:r>
              <a:rPr lang="en-US" dirty="0" smtClean="0"/>
              <a:t>Database 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dirty="0" smtClean="0"/>
              <a:t>Microsoft SQL Server</a:t>
            </a:r>
            <a:r>
              <a:rPr lang="zh-CN" altLang="en-US" dirty="0" smtClean="0"/>
              <a:t>系统的核心服务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存储和处理关系类型的数据或</a:t>
            </a:r>
            <a:r>
              <a:rPr lang="en-US" dirty="0" smtClean="0"/>
              <a:t>XML</a:t>
            </a:r>
            <a:r>
              <a:rPr lang="zh-CN" altLang="en-US" dirty="0" smtClean="0"/>
              <a:t>文档数据的服务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负责完成数据的存储、处理和安全管理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使用数据库系统实际上就是在使用数据库引擎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数据库引擎包含了复制、全文搜索、服务代理和通知服务这些功能组件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服务代理是一种分布式异步数据库应用程序，在客户和服务器之间提供异步通信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在实际工作中，进程利用此服务完成分布式数据库的事务一致性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复制是在数据库之间对数据和数据库对象进行复制和分发，然后在数据库之间进行同步以保持一致性的一组技术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全文搜索可以在大文本上建立索引，进行快速定位并提取数据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通知服务是一种应用程序，它可以向上百万的订阅者及时发布个性化的信息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数据库引擎（续）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通过服务器和客户端技术的组合，以提供联机分析处理和数据挖掘功能</a:t>
            </a:r>
            <a:endParaRPr lang="en-US" altLang="zh-CN" dirty="0" smtClean="0"/>
          </a:p>
          <a:p>
            <a:r>
              <a:rPr lang="zh-CN" altLang="en-US" dirty="0" smtClean="0"/>
              <a:t>报表服务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生成从多种关系数据源和多维数据源提取内容的企业报表，发布能以各种格式查看的报表，以及集中管理安全性和订阅</a:t>
            </a:r>
            <a:endParaRPr lang="en-US" altLang="zh-CN" dirty="0" smtClean="0"/>
          </a:p>
          <a:p>
            <a:r>
              <a:rPr lang="zh-CN" altLang="en-US" dirty="0" smtClean="0"/>
              <a:t>集成服务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负责完成有关数据的提取、转换和加载等操作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 数据库概述">
  <a:themeElements>
    <a:clrScheme name="ch1 数据库概述 9">
      <a:dk1>
        <a:srgbClr val="000000"/>
      </a:dk1>
      <a:lt1>
        <a:srgbClr val="FEE8F7"/>
      </a:lt1>
      <a:dk2>
        <a:srgbClr val="333399"/>
      </a:dk2>
      <a:lt2>
        <a:srgbClr val="1C1C1C"/>
      </a:lt2>
      <a:accent1>
        <a:srgbClr val="FFFFFF"/>
      </a:accent1>
      <a:accent2>
        <a:srgbClr val="F81F08"/>
      </a:accent2>
      <a:accent3>
        <a:srgbClr val="FEF2FA"/>
      </a:accent3>
      <a:accent4>
        <a:srgbClr val="000000"/>
      </a:accent4>
      <a:accent5>
        <a:srgbClr val="FFFFFF"/>
      </a:accent5>
      <a:accent6>
        <a:srgbClr val="E11B06"/>
      </a:accent6>
      <a:hlink>
        <a:srgbClr val="FF0000"/>
      </a:hlink>
      <a:folHlink>
        <a:srgbClr val="3333C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1 数据库概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8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B5FFEC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D7FFF4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9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FFFFFF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FFFFFF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1222</Words>
  <Application>Microsoft Office PowerPoint</Application>
  <PresentationFormat>宽屏</PresentationFormat>
  <Paragraphs>91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仿宋_GB2312</vt:lpstr>
      <vt:lpstr>楷体</vt:lpstr>
      <vt:lpstr>宋体</vt:lpstr>
      <vt:lpstr>Calibri</vt:lpstr>
      <vt:lpstr>Calibri Light</vt:lpstr>
      <vt:lpstr>Principals of Database System</vt:lpstr>
      <vt:lpstr>Tahoma</vt:lpstr>
      <vt:lpstr>Times New Roman</vt:lpstr>
      <vt:lpstr>Verdana</vt:lpstr>
      <vt:lpstr>Wingdings</vt:lpstr>
      <vt:lpstr>ch1 数据库概述</vt:lpstr>
      <vt:lpstr>BMP 图象</vt:lpstr>
      <vt:lpstr>知识点25： SQL Server简介</vt:lpstr>
      <vt:lpstr>SQL Server发展简介</vt:lpstr>
      <vt:lpstr>SQL Server发展简介（续）</vt:lpstr>
      <vt:lpstr>SQL Server介绍</vt:lpstr>
      <vt:lpstr>知识点26： SQL Server的平台构成</vt:lpstr>
      <vt:lpstr>SQL Server的平台构成</vt:lpstr>
      <vt:lpstr>数据库引擎</vt:lpstr>
      <vt:lpstr>数据库引擎（续）</vt:lpstr>
      <vt:lpstr>SQL Server平台介绍</vt:lpstr>
      <vt:lpstr>知识点27： 配置管理器</vt:lpstr>
      <vt:lpstr>配置管理器（SQL Server Configuration Manager）</vt:lpstr>
      <vt:lpstr>配置管理器（续）</vt:lpstr>
      <vt:lpstr>实例的概念</vt:lpstr>
      <vt:lpstr>启动SQL Server服务</vt:lpstr>
      <vt:lpstr>SQL Server服务</vt:lpstr>
      <vt:lpstr>暂停和停止服务操作</vt:lpstr>
      <vt:lpstr>PowerPoint 演示文稿</vt:lpstr>
      <vt:lpstr>服务的启动方式</vt:lpstr>
      <vt:lpstr>知识点28： SQL Server Management Studio</vt:lpstr>
      <vt:lpstr>PowerPoint 演示文稿</vt:lpstr>
      <vt:lpstr>身份验证方式</vt:lpstr>
      <vt:lpstr>身份验证方式（续）</vt:lpstr>
      <vt:lpstr>SSMS主界面</vt:lpstr>
      <vt:lpstr>注册服务器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Surface wy</dc:creator>
  <cp:lastModifiedBy>Surface wy</cp:lastModifiedBy>
  <cp:revision>44</cp:revision>
  <dcterms:created xsi:type="dcterms:W3CDTF">2016-04-07T13:26:22Z</dcterms:created>
  <dcterms:modified xsi:type="dcterms:W3CDTF">2016-12-15T01:59:51Z</dcterms:modified>
</cp:coreProperties>
</file>