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9" r:id="rId2"/>
    <p:sldId id="302" r:id="rId3"/>
    <p:sldId id="303" r:id="rId4"/>
    <p:sldId id="305" r:id="rId5"/>
    <p:sldId id="304"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1" r:id="rId21"/>
    <p:sldId id="322" r:id="rId22"/>
    <p:sldId id="324" r:id="rId23"/>
    <p:sldId id="323" r:id="rId24"/>
    <p:sldId id="325" r:id="rId25"/>
    <p:sldId id="326" r:id="rId26"/>
    <p:sldId id="327" r:id="rId27"/>
    <p:sldId id="328" r:id="rId28"/>
    <p:sldId id="329" r:id="rId29"/>
    <p:sldId id="330" r:id="rId30"/>
    <p:sldId id="332" r:id="rId31"/>
    <p:sldId id="331" r:id="rId32"/>
    <p:sldId id="333" r:id="rId33"/>
    <p:sldId id="334" r:id="rId34"/>
    <p:sldId id="335" r:id="rId35"/>
    <p:sldId id="289" r:id="rId36"/>
    <p:sldId id="336" r:id="rId37"/>
    <p:sldId id="337" r:id="rId38"/>
    <p:sldId id="338" r:id="rId39"/>
    <p:sldId id="295" r:id="rId40"/>
    <p:sldId id="339" r:id="rId41"/>
    <p:sldId id="294" r:id="rId42"/>
    <p:sldId id="296" r:id="rId43"/>
    <p:sldId id="340" r:id="rId44"/>
    <p:sldId id="297" r:id="rId45"/>
    <p:sldId id="341" r:id="rId46"/>
    <p:sldId id="342" r:id="rId47"/>
    <p:sldId id="343" r:id="rId48"/>
    <p:sldId id="344" r:id="rId49"/>
    <p:sldId id="345" r:id="rId50"/>
    <p:sldId id="298" r:id="rId51"/>
    <p:sldId id="299" r:id="rId52"/>
    <p:sldId id="346" r:id="rId53"/>
    <p:sldId id="300" r:id="rId54"/>
    <p:sldId id="347" r:id="rId55"/>
    <p:sldId id="301" r:id="rId56"/>
    <p:sldId id="348" r:id="rId57"/>
    <p:sldId id="349" r:id="rId58"/>
    <p:sldId id="350"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66" d="100"/>
          <a:sy n="66" d="100"/>
        </p:scale>
        <p:origin x="144" y="3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A3EA7-8EBC-408C-931B-E0FA08C85B04}" type="datetimeFigureOut">
              <a:rPr lang="zh-CN" altLang="en-US" smtClean="0"/>
              <a:pPr/>
              <a:t>2016/12/15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D0EAB-564B-4CBD-8352-ABF6288BA374}" type="slidenum">
              <a:rPr lang="zh-CN" altLang="en-US" smtClean="0"/>
              <a:pPr/>
              <a:t>‹#›</a:t>
            </a:fld>
            <a:endParaRPr lang="zh-CN" altLang="en-US"/>
          </a:p>
        </p:txBody>
      </p:sp>
    </p:spTree>
    <p:extLst>
      <p:ext uri="{BB962C8B-B14F-4D97-AF65-F5344CB8AC3E}">
        <p14:creationId xmlns:p14="http://schemas.microsoft.com/office/powerpoint/2010/main" val="56019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0DF9A20C-4FD3-4A78-BC7A-194BEF2971C6}" type="slidenum">
              <a:rPr lang="zh-CN" altLang="en-US"/>
              <a:pPr/>
              <a:t>32</a:t>
            </a:fld>
            <a:endParaRPr lang="en-US" altLang="zh-CN"/>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348084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BCB7B26C-C32D-4FBE-BDB2-5D12FCE380E6}" type="slidenum">
              <a:rPr lang="zh-CN" altLang="en-US"/>
              <a:pPr/>
              <a:t>42</a:t>
            </a:fld>
            <a:endParaRPr lang="en-US" altLang="zh-CN"/>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IN"/>
          </a:p>
        </p:txBody>
      </p:sp>
    </p:spTree>
    <p:extLst>
      <p:ext uri="{BB962C8B-B14F-4D97-AF65-F5344CB8AC3E}">
        <p14:creationId xmlns:p14="http://schemas.microsoft.com/office/powerpoint/2010/main" val="3498416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362BC598-5481-46CA-9E26-061DEE1924B7}" type="slidenum">
              <a:rPr lang="zh-CN" altLang="en-US"/>
              <a:pPr/>
              <a:t>44</a:t>
            </a:fld>
            <a:endParaRPr lang="en-US" altLang="zh-CN"/>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r>
              <a:rPr lang="en-US" altLang="zh-CN"/>
              <a:t>Alter </a:t>
            </a:r>
            <a:r>
              <a:rPr lang="en-US" altLang="zh-CN" sz="1300">
                <a:latin typeface="Arial "/>
              </a:rPr>
              <a:t> DATABASE Employee</a:t>
            </a:r>
          </a:p>
          <a:p>
            <a:r>
              <a:rPr lang="en-US" altLang="zh-CN" sz="1300">
                <a:latin typeface="Arial "/>
              </a:rPr>
              <a:t>Add file </a:t>
            </a:r>
          </a:p>
          <a:p>
            <a:r>
              <a:rPr lang="en-US" altLang="zh-CN" sz="1300">
                <a:latin typeface="Arial "/>
              </a:rPr>
              <a:t>( NAME = Employee_dat2,</a:t>
            </a:r>
          </a:p>
          <a:p>
            <a:r>
              <a:rPr lang="en-US" altLang="zh-CN" sz="1300">
                <a:latin typeface="Arial "/>
              </a:rPr>
              <a:t>FILENAME = '</a:t>
            </a:r>
            <a:r>
              <a:rPr lang="pt-BR" altLang="zh-CN" sz="1400"/>
              <a:t>D:\Program Files\Microsoft SQL Server\MSSQL\Data</a:t>
            </a:r>
            <a:r>
              <a:rPr lang="en-US" altLang="zh-CN" sz="1300">
                <a:latin typeface="Arial "/>
              </a:rPr>
              <a:t>\Employee_Data2.mdf',</a:t>
            </a:r>
          </a:p>
          <a:p>
            <a:r>
              <a:rPr lang="en-US" altLang="zh-CN" sz="1300">
                <a:latin typeface="Arial "/>
              </a:rPr>
              <a:t>SIZE = 10, MAXSIZE = 50, FILEGROWTH = 5 )</a:t>
            </a:r>
          </a:p>
          <a:p>
            <a:endParaRPr lang="en-US" altLang="zh-CN"/>
          </a:p>
        </p:txBody>
      </p:sp>
    </p:spTree>
    <p:extLst>
      <p:ext uri="{BB962C8B-B14F-4D97-AF65-F5344CB8AC3E}">
        <p14:creationId xmlns:p14="http://schemas.microsoft.com/office/powerpoint/2010/main" val="2691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F2EC792B-38D4-43BB-B185-C8CD81D70501}" type="slidenum">
              <a:rPr lang="zh-CN" altLang="en-US"/>
              <a:pPr/>
              <a:t>53</a:t>
            </a:fld>
            <a:endParaRPr lang="en-US" altLang="zh-CN"/>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85861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EFA31A2F-7069-4356-9B09-CC8F412F0F3B}" type="slidenum">
              <a:rPr lang="zh-CN" altLang="en-US"/>
              <a:pPr/>
              <a:t>55</a:t>
            </a:fld>
            <a:endParaRPr lang="en-US" altLang="zh-CN"/>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1666078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grpSp>
      <p:sp>
        <p:nvSpPr>
          <p:cNvPr id="5132" name="Rectangle 12"/>
          <p:cNvSpPr>
            <a:spLocks noGrp="1" noChangeArrowheads="1"/>
          </p:cNvSpPr>
          <p:nvPr>
            <p:ph type="ctrTitle"/>
          </p:nvPr>
        </p:nvSpPr>
        <p:spPr>
          <a:xfrm>
            <a:off x="1320800" y="1828800"/>
            <a:ext cx="10363200" cy="1143000"/>
          </a:xfrm>
        </p:spPr>
        <p:txBody>
          <a:bodyPr/>
          <a:lstStyle>
            <a:lvl1pPr>
              <a:defRPr/>
            </a:lvl1pPr>
          </a:lstStyle>
          <a:p>
            <a:r>
              <a:rPr lang="zh-CN" altLang="en-US"/>
              <a:t>单击此处编辑母版标题样式</a:t>
            </a:r>
          </a:p>
        </p:txBody>
      </p:sp>
      <p:sp>
        <p:nvSpPr>
          <p:cNvPr id="513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solidFill>
                <a:srgbClr val="1C1C1C"/>
              </a:solidFill>
            </a:endParaRPr>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latin typeface="+mn-lt"/>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bwMode="auto">
          <a:xfrm>
            <a:off x="91440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0"/>
              </a:spcBef>
              <a:defRPr kumimoji="0" sz="1400">
                <a:solidFill>
                  <a:schemeClr val="bg2"/>
                </a:solidFill>
                <a:latin typeface="Tahoma" panose="020B0604030504040204" pitchFamily="34" charset="0"/>
              </a:defRPr>
            </a:lvl1pPr>
          </a:lstStyle>
          <a:p>
            <a:pPr fontAlgn="base">
              <a:spcAft>
                <a:spcPct val="0"/>
              </a:spcAft>
              <a:defRPr/>
            </a:pPr>
            <a:fld id="{37C1CD76-D27A-47CF-8A19-98ADF44DE3A5}" type="slidenum">
              <a:rPr lang="en-US" altLang="zh-CN">
                <a:solidFill>
                  <a:srgbClr val="1C1C1C"/>
                </a:solidFill>
              </a:rPr>
              <a:pPr fontAlgn="base">
                <a:spcAft>
                  <a:spcPct val="0"/>
                </a:spcAft>
                <a:defRPr/>
              </a:pPr>
              <a:t>‹#›</a:t>
            </a:fld>
            <a:endParaRPr lang="en-US" altLang="zh-CN">
              <a:solidFill>
                <a:srgbClr val="1C1C1C"/>
              </a:solidFill>
            </a:endParaRPr>
          </a:p>
        </p:txBody>
      </p:sp>
    </p:spTree>
    <p:extLst>
      <p:ext uri="{BB962C8B-B14F-4D97-AF65-F5344CB8AC3E}">
        <p14:creationId xmlns:p14="http://schemas.microsoft.com/office/powerpoint/2010/main" val="7523626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346512722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97433" y="617539"/>
            <a:ext cx="2855384" cy="55578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7051" y="617539"/>
            <a:ext cx="8367183" cy="5557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149325268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534585" y="617539"/>
            <a:ext cx="10390716" cy="795337"/>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527051" y="1773239"/>
            <a:ext cx="11425767" cy="4402137"/>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8398613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itchFamily="18" charset="0"/>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3000" baseline="0">
                <a:latin typeface="Times New Roman" pitchFamily="18" charset="0"/>
                <a:ea typeface="宋体" pitchFamily="2" charset="-122"/>
              </a:defRPr>
            </a:lvl1pPr>
            <a:lvl2pPr>
              <a:defRPr sz="2600"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299774754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965492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27051" y="1773239"/>
            <a:ext cx="5611283" cy="4402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41534" y="1773239"/>
            <a:ext cx="5611284" cy="4402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14930009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28275058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359317813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23847920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21825646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1621811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6684" y="873126"/>
            <a:ext cx="58420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27" name="Rectangle 3"/>
          <p:cNvSpPr>
            <a:spLocks noChangeArrowheads="1"/>
          </p:cNvSpPr>
          <p:nvPr/>
        </p:nvSpPr>
        <p:spPr bwMode="ltGray">
          <a:xfrm>
            <a:off x="1066801" y="873126"/>
            <a:ext cx="43815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28" name="Rectangle 4"/>
          <p:cNvSpPr>
            <a:spLocks noChangeArrowheads="1"/>
          </p:cNvSpPr>
          <p:nvPr/>
        </p:nvSpPr>
        <p:spPr bwMode="ltGray">
          <a:xfrm>
            <a:off x="721785" y="1295401"/>
            <a:ext cx="563033"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29" name="Rectangle 5"/>
          <p:cNvSpPr>
            <a:spLocks noChangeArrowheads="1"/>
          </p:cNvSpPr>
          <p:nvPr/>
        </p:nvSpPr>
        <p:spPr bwMode="ltGray">
          <a:xfrm>
            <a:off x="1214967" y="1295401"/>
            <a:ext cx="49106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30" name="Rectangle 6"/>
          <p:cNvSpPr>
            <a:spLocks noChangeArrowheads="1"/>
          </p:cNvSpPr>
          <p:nvPr/>
        </p:nvSpPr>
        <p:spPr bwMode="ltGray">
          <a:xfrm>
            <a:off x="169333" y="1222376"/>
            <a:ext cx="747184"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31" name="Rectangle 7"/>
          <p:cNvSpPr>
            <a:spLocks noChangeArrowheads="1"/>
          </p:cNvSpPr>
          <p:nvPr/>
        </p:nvSpPr>
        <p:spPr bwMode="gray">
          <a:xfrm>
            <a:off x="1016000" y="765176"/>
            <a:ext cx="42333"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32" name="Rectangle 8"/>
          <p:cNvSpPr>
            <a:spLocks noChangeArrowheads="1"/>
          </p:cNvSpPr>
          <p:nvPr/>
        </p:nvSpPr>
        <p:spPr bwMode="gray">
          <a:xfrm>
            <a:off x="590551" y="1555750"/>
            <a:ext cx="1096856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33" name="Rectangle 9"/>
          <p:cNvSpPr>
            <a:spLocks noGrp="1" noChangeArrowheads="1"/>
          </p:cNvSpPr>
          <p:nvPr>
            <p:ph type="title"/>
          </p:nvPr>
        </p:nvSpPr>
        <p:spPr bwMode="auto">
          <a:xfrm>
            <a:off x="1534585" y="617539"/>
            <a:ext cx="10390716"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527051" y="1773239"/>
            <a:ext cx="11425767"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7" name="Rectangle 11"/>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kumimoji="0" sz="1400">
                <a:latin typeface="+mn-lt"/>
              </a:defRPr>
            </a:lvl1pPr>
          </a:lstStyle>
          <a:p>
            <a:pPr fontAlgn="base">
              <a:spcAft>
                <a:spcPct val="0"/>
              </a:spcAft>
              <a:defRPr/>
            </a:pPr>
            <a:endParaRPr lang="en-US" altLang="zh-CN">
              <a:solidFill>
                <a:srgbClr val="000000"/>
              </a:solidFill>
            </a:endParaRPr>
          </a:p>
        </p:txBody>
      </p:sp>
      <p:sp>
        <p:nvSpPr>
          <p:cNvPr id="4108" name="Rectangle 12"/>
          <p:cNvSpPr>
            <a:spLocks noGrp="1" noChangeArrowheads="1"/>
          </p:cNvSpPr>
          <p:nvPr>
            <p:ph type="ftr" sz="quarter" idx="3"/>
          </p:nvPr>
        </p:nvSpPr>
        <p:spPr bwMode="auto">
          <a:xfrm>
            <a:off x="6959600" y="6248400"/>
            <a:ext cx="4927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defRPr kumimoji="0" sz="1400">
                <a:solidFill>
                  <a:schemeClr val="hlink"/>
                </a:solidFill>
                <a:latin typeface="Principals of Database System"/>
              </a:defRPr>
            </a:lvl1pPr>
          </a:lstStyle>
          <a:p>
            <a:pPr fontAlgn="base">
              <a:spcAft>
                <a:spcPct val="0"/>
              </a:spcAft>
              <a:defRPr/>
            </a:pPr>
            <a:endParaRPr lang="en-US" altLang="zh-CN">
              <a:solidFill>
                <a:srgbClr val="FF0000"/>
              </a:solidFill>
            </a:endParaRPr>
          </a:p>
        </p:txBody>
      </p:sp>
      <p:graphicFrame>
        <p:nvGraphicFramePr>
          <p:cNvPr id="1037" name="Object 13"/>
          <p:cNvGraphicFramePr>
            <a:graphicFrameLocks noChangeAspect="1"/>
          </p:cNvGraphicFramePr>
          <p:nvPr/>
        </p:nvGraphicFramePr>
        <p:xfrm>
          <a:off x="10223501" y="0"/>
          <a:ext cx="1968500" cy="1250950"/>
        </p:xfrm>
        <a:graphic>
          <a:graphicData uri="http://schemas.openxmlformats.org/presentationml/2006/ole">
            <mc:AlternateContent xmlns:mc="http://schemas.openxmlformats.org/markup-compatibility/2006">
              <mc:Choice xmlns:v="urn:schemas-microsoft-com:vml" Requires="v">
                <p:oleObj spid="_x0000_s1031" name="BMP 图象" r:id="rId15" imgW="1561905" imgH="1514686" progId="PBrush">
                  <p:embed/>
                </p:oleObj>
              </mc:Choice>
              <mc:Fallback>
                <p:oleObj name="BMP 图象" r:id="rId15" imgW="1561905" imgH="1514686" progId="PBrush">
                  <p:embed/>
                  <p:pic>
                    <p:nvPicPr>
                      <p:cNvPr id="0"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223501" y="0"/>
                        <a:ext cx="1968500"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extLst>
      <p:ext uri="{BB962C8B-B14F-4D97-AF65-F5344CB8AC3E}">
        <p14:creationId xmlns:p14="http://schemas.microsoft.com/office/powerpoint/2010/main" val="8347564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5pPr>
      <a:lvl6pPr marL="457200" algn="l" rtl="0" fontAlgn="base">
        <a:spcBef>
          <a:spcPct val="0"/>
        </a:spcBef>
        <a:spcAft>
          <a:spcPct val="0"/>
        </a:spcAft>
        <a:defRPr kumimoji="1" sz="3600" b="1">
          <a:solidFill>
            <a:schemeClr val="tx2"/>
          </a:solidFill>
          <a:latin typeface="Tahoma" pitchFamily="34" charset="0"/>
          <a:ea typeface="仿宋_GB2312" pitchFamily="49" charset="-122"/>
        </a:defRPr>
      </a:lvl6pPr>
      <a:lvl7pPr marL="914400" algn="l" rtl="0" fontAlgn="base">
        <a:spcBef>
          <a:spcPct val="0"/>
        </a:spcBef>
        <a:spcAft>
          <a:spcPct val="0"/>
        </a:spcAft>
        <a:defRPr kumimoji="1" sz="3600" b="1">
          <a:solidFill>
            <a:schemeClr val="tx2"/>
          </a:solidFill>
          <a:latin typeface="Tahoma" pitchFamily="34" charset="0"/>
          <a:ea typeface="仿宋_GB2312" pitchFamily="49" charset="-122"/>
        </a:defRPr>
      </a:lvl7pPr>
      <a:lvl8pPr marL="1371600" algn="l" rtl="0" fontAlgn="base">
        <a:spcBef>
          <a:spcPct val="0"/>
        </a:spcBef>
        <a:spcAft>
          <a:spcPct val="0"/>
        </a:spcAft>
        <a:defRPr kumimoji="1" sz="3600" b="1">
          <a:solidFill>
            <a:schemeClr val="tx2"/>
          </a:solidFill>
          <a:latin typeface="Tahoma" pitchFamily="34" charset="0"/>
          <a:ea typeface="仿宋_GB2312" pitchFamily="49" charset="-122"/>
        </a:defRPr>
      </a:lvl8pPr>
      <a:lvl9pPr marL="1828800" algn="l" rtl="0" fontAlgn="base">
        <a:spcBef>
          <a:spcPct val="0"/>
        </a:spcBef>
        <a:spcAft>
          <a:spcPct val="0"/>
        </a:spcAft>
        <a:defRPr kumimoji="1" sz="3600" b="1">
          <a:solidFill>
            <a:schemeClr val="tx2"/>
          </a:solidFill>
          <a:latin typeface="Tahoma" pitchFamily="34" charset="0"/>
          <a:ea typeface="仿宋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29</a:t>
            </a:r>
            <a:r>
              <a:rPr lang="zh-CN" altLang="en-US" dirty="0" smtClean="0"/>
              <a:t>： 数据库的介绍</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逻辑和物理文件名称</a:t>
            </a:r>
            <a:endParaRPr lang="zh-CN" altLang="en-US" dirty="0"/>
          </a:p>
        </p:txBody>
      </p:sp>
      <p:sp>
        <p:nvSpPr>
          <p:cNvPr id="3" name="内容占位符 2"/>
          <p:cNvSpPr>
            <a:spLocks noGrp="1"/>
          </p:cNvSpPr>
          <p:nvPr>
            <p:ph idx="1"/>
          </p:nvPr>
        </p:nvSpPr>
        <p:spPr>
          <a:xfrm>
            <a:off x="305110" y="1764361"/>
            <a:ext cx="6290998" cy="4402137"/>
          </a:xfrm>
        </p:spPr>
        <p:txBody>
          <a:bodyPr/>
          <a:lstStyle/>
          <a:p>
            <a:r>
              <a:rPr lang="zh-CN" altLang="en-US" dirty="0" smtClean="0"/>
              <a:t>逻辑文件名（</a:t>
            </a:r>
            <a:r>
              <a:rPr lang="en-US" dirty="0" err="1" smtClean="0"/>
              <a:t>Logical_file_name</a:t>
            </a:r>
            <a:r>
              <a:rPr lang="zh-CN" altLang="en-US" dirty="0" smtClean="0"/>
              <a:t>）</a:t>
            </a:r>
          </a:p>
          <a:p>
            <a:pPr lvl="1"/>
            <a:r>
              <a:rPr lang="zh-CN" altLang="en-US" dirty="0" smtClean="0"/>
              <a:t>逻辑文件名是在所有</a:t>
            </a:r>
            <a:r>
              <a:rPr lang="en-US" dirty="0" smtClean="0"/>
              <a:t>T-SQL</a:t>
            </a:r>
            <a:r>
              <a:rPr lang="zh-CN" altLang="en-US" dirty="0" smtClean="0"/>
              <a:t>语句中引用该文件时使用的文件名。逻辑文件名必须符合</a:t>
            </a:r>
            <a:r>
              <a:rPr lang="en-US" dirty="0" smtClean="0"/>
              <a:t>SQL Server</a:t>
            </a:r>
            <a:r>
              <a:rPr lang="zh-CN" altLang="en-US" dirty="0" smtClean="0"/>
              <a:t>的标识符规范，而且在数据库中的逻辑文件名必须是唯一的。</a:t>
            </a:r>
          </a:p>
          <a:p>
            <a:r>
              <a:rPr lang="zh-CN" altLang="en-US" dirty="0" smtClean="0"/>
              <a:t>物理文件名（</a:t>
            </a:r>
            <a:r>
              <a:rPr lang="en-US" dirty="0" err="1" smtClean="0"/>
              <a:t>Os_file_name</a:t>
            </a:r>
            <a:r>
              <a:rPr lang="zh-CN" altLang="en-US" dirty="0" smtClean="0"/>
              <a:t>）</a:t>
            </a:r>
          </a:p>
          <a:p>
            <a:pPr lvl="1"/>
            <a:r>
              <a:rPr lang="zh-CN" altLang="en-US" dirty="0" smtClean="0"/>
              <a:t>物理文件名包含目标路径，它必须符合操作系统的文件命名规则。</a:t>
            </a:r>
          </a:p>
          <a:p>
            <a:endParaRPr lang="zh-CN" altLang="en-US" dirty="0"/>
          </a:p>
        </p:txBody>
      </p:sp>
      <p:pic>
        <p:nvPicPr>
          <p:cNvPr id="4" name="图片 3"/>
          <p:cNvPicPr/>
          <p:nvPr/>
        </p:nvPicPr>
        <p:blipFill>
          <a:blip r:embed="rId2" cstate="print"/>
          <a:srcRect l="8307" r="5730" b="6424"/>
          <a:stretch>
            <a:fillRect/>
          </a:stretch>
        </p:blipFill>
        <p:spPr bwMode="auto">
          <a:xfrm>
            <a:off x="6865213" y="1588764"/>
            <a:ext cx="5087090" cy="31963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a:t>
            </a:r>
            <a:endParaRPr lang="zh-CN" altLang="en-US" dirty="0"/>
          </a:p>
        </p:txBody>
      </p:sp>
      <p:sp>
        <p:nvSpPr>
          <p:cNvPr id="3" name="内容占位符 2"/>
          <p:cNvSpPr>
            <a:spLocks noGrp="1"/>
          </p:cNvSpPr>
          <p:nvPr>
            <p:ph idx="1"/>
          </p:nvPr>
        </p:nvSpPr>
        <p:spPr>
          <a:xfrm>
            <a:off x="518174" y="1684462"/>
            <a:ext cx="11425767" cy="4402137"/>
          </a:xfrm>
        </p:spPr>
        <p:txBody>
          <a:bodyPr/>
          <a:lstStyle/>
          <a:p>
            <a:r>
              <a:rPr lang="en-US" sz="2800" dirty="0" smtClean="0"/>
              <a:t>SQL Server </a:t>
            </a:r>
            <a:r>
              <a:rPr lang="zh-CN" altLang="en-US" sz="2800" dirty="0" smtClean="0"/>
              <a:t>中数据存储的基本单位是页，是</a:t>
            </a:r>
            <a:r>
              <a:rPr lang="en-US" sz="2800" dirty="0" smtClean="0"/>
              <a:t>SQL Server</a:t>
            </a:r>
            <a:r>
              <a:rPr lang="zh-CN" altLang="en-US" sz="2800" dirty="0" smtClean="0"/>
              <a:t>使用的最小存储单元。</a:t>
            </a:r>
            <a:endParaRPr lang="en-US" altLang="zh-CN" sz="2800" dirty="0" smtClean="0"/>
          </a:p>
          <a:p>
            <a:r>
              <a:rPr lang="zh-CN" altLang="en-US" sz="2800" dirty="0" smtClean="0"/>
              <a:t>为数据库中的数据文件（</a:t>
            </a:r>
            <a:r>
              <a:rPr lang="en-US" sz="2800" dirty="0" smtClean="0"/>
              <a:t>.</a:t>
            </a:r>
            <a:r>
              <a:rPr lang="en-US" sz="2800" dirty="0" err="1" smtClean="0"/>
              <a:t>mdf</a:t>
            </a:r>
            <a:r>
              <a:rPr lang="en-US" sz="2800" dirty="0" smtClean="0"/>
              <a:t> </a:t>
            </a:r>
            <a:r>
              <a:rPr lang="zh-CN" altLang="en-US" sz="2800" dirty="0" smtClean="0"/>
              <a:t>或</a:t>
            </a:r>
            <a:r>
              <a:rPr lang="en-US" sz="2800" dirty="0" smtClean="0"/>
              <a:t> .</a:t>
            </a:r>
            <a:r>
              <a:rPr lang="en-US" sz="2800" dirty="0" err="1" smtClean="0"/>
              <a:t>ndf</a:t>
            </a:r>
            <a:r>
              <a:rPr lang="zh-CN" altLang="en-US" sz="2800" dirty="0" smtClean="0"/>
              <a:t>）分配的磁盘空间可以从逻辑上划分成页（从</a:t>
            </a:r>
            <a:r>
              <a:rPr lang="en-US" sz="2800" dirty="0" smtClean="0"/>
              <a:t> 0 </a:t>
            </a:r>
            <a:r>
              <a:rPr lang="zh-CN" altLang="en-US" sz="2800" dirty="0" smtClean="0"/>
              <a:t>到</a:t>
            </a:r>
            <a:r>
              <a:rPr lang="en-US" sz="2800" dirty="0" smtClean="0"/>
              <a:t> n </a:t>
            </a:r>
            <a:r>
              <a:rPr lang="zh-CN" altLang="en-US" sz="2800" dirty="0" smtClean="0"/>
              <a:t>连续编号）。</a:t>
            </a:r>
            <a:endParaRPr lang="en-US" altLang="zh-CN" sz="2800" dirty="0" smtClean="0"/>
          </a:p>
          <a:p>
            <a:r>
              <a:rPr lang="zh-CN" altLang="en-US" sz="2800" dirty="0" smtClean="0"/>
              <a:t>每页大小是</a:t>
            </a:r>
            <a:r>
              <a:rPr lang="en-US" sz="2800" dirty="0" smtClean="0"/>
              <a:t>8KB</a:t>
            </a:r>
            <a:r>
              <a:rPr lang="zh-CN" altLang="en-US" sz="2800" dirty="0" smtClean="0"/>
              <a:t>，即</a:t>
            </a:r>
            <a:r>
              <a:rPr lang="en-US" sz="2800" dirty="0" smtClean="0"/>
              <a:t>8192</a:t>
            </a:r>
            <a:r>
              <a:rPr lang="zh-CN" altLang="en-US" sz="2800" dirty="0" smtClean="0"/>
              <a:t>字节，这意味着</a:t>
            </a:r>
            <a:r>
              <a:rPr lang="en-US" sz="2800" dirty="0" smtClean="0"/>
              <a:t> SQL Server </a:t>
            </a:r>
            <a:r>
              <a:rPr lang="zh-CN" altLang="en-US" sz="2800" dirty="0" smtClean="0"/>
              <a:t>数据库中每</a:t>
            </a:r>
            <a:r>
              <a:rPr lang="en-US" sz="2800" dirty="0" smtClean="0"/>
              <a:t> MB </a:t>
            </a:r>
            <a:r>
              <a:rPr lang="zh-CN" altLang="en-US" sz="2800" dirty="0" smtClean="0"/>
              <a:t>有</a:t>
            </a:r>
            <a:r>
              <a:rPr lang="en-US" sz="2800" dirty="0" smtClean="0"/>
              <a:t> 128 </a:t>
            </a:r>
            <a:r>
              <a:rPr lang="zh-CN" altLang="en-US" sz="2800" dirty="0" smtClean="0"/>
              <a:t>页。</a:t>
            </a:r>
            <a:endParaRPr lang="en-US" altLang="zh-CN" sz="280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页（续）</a:t>
            </a:r>
            <a:endParaRPr lang="zh-CN" altLang="en-US" dirty="0"/>
          </a:p>
        </p:txBody>
      </p:sp>
      <p:sp>
        <p:nvSpPr>
          <p:cNvPr id="3" name="内容占位符 2"/>
          <p:cNvSpPr>
            <a:spLocks noGrp="1"/>
          </p:cNvSpPr>
          <p:nvPr>
            <p:ph idx="1"/>
          </p:nvPr>
        </p:nvSpPr>
        <p:spPr>
          <a:xfrm>
            <a:off x="527051" y="1773239"/>
            <a:ext cx="6184142" cy="4402137"/>
          </a:xfrm>
        </p:spPr>
        <p:txBody>
          <a:bodyPr/>
          <a:lstStyle/>
          <a:p>
            <a:r>
              <a:rPr lang="en-US" sz="2400" dirty="0" smtClean="0"/>
              <a:t>SQL Server </a:t>
            </a:r>
            <a:r>
              <a:rPr lang="zh-CN" altLang="en-US" sz="2400" dirty="0" smtClean="0"/>
              <a:t>数据文件中的页按顺序编号，文件的首页以</a:t>
            </a:r>
            <a:r>
              <a:rPr lang="en-US" sz="2400" dirty="0" smtClean="0"/>
              <a:t> 0 </a:t>
            </a:r>
            <a:r>
              <a:rPr lang="zh-CN" altLang="en-US" sz="2400" dirty="0" smtClean="0"/>
              <a:t>开始。数据库中的每个文件都有一个唯一的文件</a:t>
            </a:r>
            <a:r>
              <a:rPr lang="en-US" sz="2400" dirty="0" smtClean="0"/>
              <a:t> ID </a:t>
            </a:r>
            <a:r>
              <a:rPr lang="zh-CN" altLang="en-US" sz="2400" dirty="0" smtClean="0"/>
              <a:t>号</a:t>
            </a:r>
            <a:endParaRPr lang="en-US" altLang="zh-CN" sz="2400" dirty="0" smtClean="0"/>
          </a:p>
          <a:p>
            <a:r>
              <a:rPr lang="zh-CN" altLang="en-US" sz="2400" dirty="0" smtClean="0"/>
              <a:t>若要唯一标识数据库中的页，需要同时使用文件</a:t>
            </a:r>
            <a:r>
              <a:rPr lang="en-US" sz="2400" dirty="0" smtClean="0"/>
              <a:t> ID </a:t>
            </a:r>
            <a:r>
              <a:rPr lang="zh-CN" altLang="en-US" sz="2400" dirty="0" smtClean="0"/>
              <a:t>和页码。</a:t>
            </a:r>
            <a:endParaRPr lang="en-US" altLang="zh-CN" sz="2400" dirty="0" smtClean="0"/>
          </a:p>
          <a:p>
            <a:r>
              <a:rPr lang="en-US" sz="2400" dirty="0" smtClean="0"/>
              <a:t>SQL Server</a:t>
            </a:r>
            <a:r>
              <a:rPr lang="zh-CN" altLang="en-US" sz="2400" dirty="0" smtClean="0"/>
              <a:t>的数据记录全部以页为单位存储（事务日志文件除外），表中的每一行数据都不能跨页存储。</a:t>
            </a:r>
            <a:endParaRPr lang="en-US" altLang="zh-CN" sz="2400" dirty="0" smtClean="0"/>
          </a:p>
          <a:p>
            <a:r>
              <a:rPr lang="zh-CN" altLang="en-US" sz="2400" dirty="0" smtClean="0">
                <a:solidFill>
                  <a:schemeClr val="accent2"/>
                </a:solidFill>
              </a:rPr>
              <a:t>事务日志文件不包含页，而是包含一系列日志记录。</a:t>
            </a:r>
          </a:p>
          <a:p>
            <a:endParaRPr lang="zh-CN" altLang="en-US" sz="2400" dirty="0" smtClean="0"/>
          </a:p>
          <a:p>
            <a:endParaRPr lang="zh-CN" altLang="en-US" sz="2400" dirty="0"/>
          </a:p>
        </p:txBody>
      </p:sp>
      <p:sp>
        <p:nvSpPr>
          <p:cNvPr id="3993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37" name="Object 1"/>
          <p:cNvGraphicFramePr>
            <a:graphicFrameLocks noChangeAspect="1"/>
          </p:cNvGraphicFramePr>
          <p:nvPr/>
        </p:nvGraphicFramePr>
        <p:xfrm>
          <a:off x="6847860" y="1549031"/>
          <a:ext cx="4989005" cy="4437456"/>
        </p:xfrm>
        <a:graphic>
          <a:graphicData uri="http://schemas.openxmlformats.org/presentationml/2006/ole">
            <mc:AlternateContent xmlns:mc="http://schemas.openxmlformats.org/markup-compatibility/2006">
              <mc:Choice xmlns:v="urn:schemas-microsoft-com:vml" Requires="v">
                <p:oleObj spid="_x0000_s39939" r:id="rId3" imgW="5158942" imgH="4601214" progId="">
                  <p:embed/>
                </p:oleObj>
              </mc:Choice>
              <mc:Fallback>
                <p:oleObj r:id="rId3" imgW="5158942" imgH="4601214"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7860" y="1549031"/>
                        <a:ext cx="4989005" cy="4437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a:t>
            </a:r>
            <a:endParaRPr lang="zh-CN" altLang="en-US" dirty="0"/>
          </a:p>
        </p:txBody>
      </p:sp>
      <p:sp>
        <p:nvSpPr>
          <p:cNvPr id="3" name="内容占位符 2"/>
          <p:cNvSpPr>
            <a:spLocks noGrp="1"/>
          </p:cNvSpPr>
          <p:nvPr>
            <p:ph idx="1"/>
          </p:nvPr>
        </p:nvSpPr>
        <p:spPr/>
        <p:txBody>
          <a:bodyPr/>
          <a:lstStyle/>
          <a:p>
            <a:r>
              <a:rPr lang="zh-CN" altLang="en-US" dirty="0" smtClean="0"/>
              <a:t>区又称为扩展盘区、盘区，是管理空间的基本单位。</a:t>
            </a:r>
            <a:endParaRPr lang="en-US" altLang="zh-CN" dirty="0" smtClean="0"/>
          </a:p>
          <a:p>
            <a:r>
              <a:rPr lang="zh-CN" altLang="en-US" dirty="0" smtClean="0"/>
              <a:t>所有页都存储在区中。一个区是八个物理上连续的页（即</a:t>
            </a:r>
            <a:r>
              <a:rPr lang="en-US" dirty="0" smtClean="0"/>
              <a:t>64 KB</a:t>
            </a:r>
            <a:r>
              <a:rPr lang="zh-CN" altLang="en-US" dirty="0" smtClean="0"/>
              <a:t>），用来有效地管理页。这意味着</a:t>
            </a:r>
            <a:r>
              <a:rPr lang="en-US" dirty="0" smtClean="0"/>
              <a:t> SQL Server </a:t>
            </a:r>
            <a:r>
              <a:rPr lang="zh-CN" altLang="en-US" dirty="0" smtClean="0"/>
              <a:t>数据库中每</a:t>
            </a:r>
            <a:r>
              <a:rPr lang="en-US" dirty="0" smtClean="0"/>
              <a:t> MB </a:t>
            </a:r>
            <a:r>
              <a:rPr lang="zh-CN" altLang="en-US" dirty="0" smtClean="0"/>
              <a:t>有</a:t>
            </a:r>
            <a:r>
              <a:rPr lang="en-US" dirty="0" smtClean="0"/>
              <a:t> 16 </a:t>
            </a:r>
            <a:r>
              <a:rPr lang="zh-CN" altLang="en-US" dirty="0" smtClean="0"/>
              <a:t>个区。</a:t>
            </a:r>
            <a:endParaRPr lang="zh-CN"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区（续）</a:t>
            </a:r>
            <a:endParaRPr lang="zh-CN" altLang="en-US" dirty="0"/>
          </a:p>
        </p:txBody>
      </p:sp>
      <p:sp>
        <p:nvSpPr>
          <p:cNvPr id="3" name="内容占位符 2"/>
          <p:cNvSpPr>
            <a:spLocks noGrp="1"/>
          </p:cNvSpPr>
          <p:nvPr>
            <p:ph idx="1"/>
          </p:nvPr>
        </p:nvSpPr>
        <p:spPr>
          <a:xfrm>
            <a:off x="527051" y="1773239"/>
            <a:ext cx="5638857" cy="4402137"/>
          </a:xfrm>
        </p:spPr>
        <p:txBody>
          <a:bodyPr/>
          <a:lstStyle/>
          <a:p>
            <a:r>
              <a:rPr lang="zh-CN" altLang="en-US" dirty="0" smtClean="0"/>
              <a:t>区分为统一区和混合区</a:t>
            </a:r>
            <a:endParaRPr lang="en-US" altLang="zh-CN" dirty="0" smtClean="0"/>
          </a:p>
          <a:p>
            <a:pPr lvl="1"/>
            <a:r>
              <a:rPr lang="zh-CN" altLang="en-US" dirty="0" smtClean="0"/>
              <a:t>统一区属于单个对象所有，只存储单个对象的数据。</a:t>
            </a:r>
          </a:p>
          <a:p>
            <a:pPr lvl="1"/>
            <a:r>
              <a:rPr lang="zh-CN" altLang="en-US" dirty="0" smtClean="0"/>
              <a:t>混合区存放多个对象的数据，最多可由八个对象共享，区中八页的每页可由不同的对象所有。</a:t>
            </a:r>
          </a:p>
          <a:p>
            <a:endParaRPr lang="zh-CN" altLang="en-US" dirty="0"/>
          </a:p>
        </p:txBody>
      </p:sp>
      <p:sp>
        <p:nvSpPr>
          <p:cNvPr id="808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0897" name="Object 1"/>
          <p:cNvGraphicFramePr>
            <a:graphicFrameLocks noChangeAspect="1"/>
          </p:cNvGraphicFramePr>
          <p:nvPr/>
        </p:nvGraphicFramePr>
        <p:xfrm>
          <a:off x="6459522" y="1702965"/>
          <a:ext cx="5267325" cy="2047875"/>
        </p:xfrm>
        <a:graphic>
          <a:graphicData uri="http://schemas.openxmlformats.org/presentationml/2006/ole">
            <mc:AlternateContent xmlns:mc="http://schemas.openxmlformats.org/markup-compatibility/2006">
              <mc:Choice xmlns:v="urn:schemas-microsoft-com:vml" Requires="v">
                <p:oleObj spid="_x0000_s80899" r:id="rId3" imgW="5372255" imgH="2090798" progId="">
                  <p:embed/>
                </p:oleObj>
              </mc:Choice>
              <mc:Fallback>
                <p:oleObj r:id="rId3" imgW="5372255" imgH="2090798"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9522" y="1702965"/>
                        <a:ext cx="5267325" cy="204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r>
              <a:rPr lang="zh-CN" altLang="en-US" dirty="0" smtClean="0"/>
              <a:t>操作系统分配存储空间是以区为单位的</a:t>
            </a:r>
            <a:endParaRPr lang="en-US" altLang="zh-CN" dirty="0" smtClean="0"/>
          </a:p>
          <a:p>
            <a:pPr lvl="2"/>
            <a:r>
              <a:rPr lang="zh-CN" altLang="en-US" dirty="0" smtClean="0"/>
              <a:t>原因是页空间太小，如果按照页为单位来分配，分配空间次数过多，会造成系统性能下降</a:t>
            </a:r>
            <a:endParaRPr lang="zh-CN"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日志文件的结构</a:t>
            </a:r>
            <a:endParaRPr lang="zh-CN" altLang="en-US" dirty="0"/>
          </a:p>
        </p:txBody>
      </p:sp>
      <p:sp>
        <p:nvSpPr>
          <p:cNvPr id="3" name="内容占位符 2"/>
          <p:cNvSpPr>
            <a:spLocks noGrp="1"/>
          </p:cNvSpPr>
          <p:nvPr>
            <p:ph idx="1"/>
          </p:nvPr>
        </p:nvSpPr>
        <p:spPr>
          <a:xfrm>
            <a:off x="527052" y="1773239"/>
            <a:ext cx="6217698" cy="4402137"/>
          </a:xfrm>
        </p:spPr>
        <p:txBody>
          <a:bodyPr/>
          <a:lstStyle/>
          <a:p>
            <a:r>
              <a:rPr lang="zh-CN" altLang="en-US" sz="2800" dirty="0" smtClean="0"/>
              <a:t>日志文件是</a:t>
            </a:r>
            <a:r>
              <a:rPr lang="en-US" sz="2800" dirty="0" smtClean="0"/>
              <a:t>SQL Server</a:t>
            </a:r>
            <a:r>
              <a:rPr lang="zh-CN" altLang="en-US" sz="2800" dirty="0" smtClean="0"/>
              <a:t>数据库中的单独的文件或一组文件。</a:t>
            </a:r>
            <a:endParaRPr lang="en-US" altLang="zh-CN" sz="2800" dirty="0" smtClean="0"/>
          </a:p>
          <a:p>
            <a:r>
              <a:rPr lang="zh-CN" altLang="en-US" sz="2800" dirty="0" smtClean="0"/>
              <a:t>日志的存储不是以页为单位的，而是以一条一条的、大小不等的日志记录为单位进行的。</a:t>
            </a:r>
            <a:endParaRPr lang="en-US" altLang="zh-CN" sz="2800" dirty="0" smtClean="0"/>
          </a:p>
          <a:p>
            <a:r>
              <a:rPr lang="zh-CN" altLang="en-US" sz="2800" dirty="0" smtClean="0"/>
              <a:t>若干条相邻的日志记录构成一个完整的事务，表明用户对数据库进行了某项完整的操作</a:t>
            </a:r>
            <a:endParaRPr lang="zh-CN" altLang="en-US" sz="2800" dirty="0"/>
          </a:p>
        </p:txBody>
      </p:sp>
      <p:sp>
        <p:nvSpPr>
          <p:cNvPr id="829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2945" name="Object 1"/>
          <p:cNvGraphicFramePr>
            <a:graphicFrameLocks noChangeAspect="1"/>
          </p:cNvGraphicFramePr>
          <p:nvPr/>
        </p:nvGraphicFramePr>
        <p:xfrm>
          <a:off x="6871515" y="2592507"/>
          <a:ext cx="4749878" cy="1157372"/>
        </p:xfrm>
        <a:graphic>
          <a:graphicData uri="http://schemas.openxmlformats.org/presentationml/2006/ole">
            <mc:AlternateContent xmlns:mc="http://schemas.openxmlformats.org/markup-compatibility/2006">
              <mc:Choice xmlns:v="urn:schemas-microsoft-com:vml" Requires="v">
                <p:oleObj spid="_x0000_s82947" r:id="rId3" imgW="3940273" imgH="851047" progId="">
                  <p:embed/>
                </p:oleObj>
              </mc:Choice>
              <mc:Fallback>
                <p:oleObj r:id="rId3" imgW="3940273" imgH="851047"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1515" y="2592507"/>
                        <a:ext cx="4749878" cy="1157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文件组（</a:t>
            </a:r>
            <a:r>
              <a:rPr lang="en-US" dirty="0" smtClean="0"/>
              <a:t>File Group</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为了更好地管理数据库文件，从</a:t>
            </a:r>
            <a:r>
              <a:rPr lang="en-US" dirty="0" smtClean="0"/>
              <a:t>SQL Server7.0</a:t>
            </a:r>
            <a:r>
              <a:rPr lang="zh-CN" altLang="en-US" dirty="0" smtClean="0"/>
              <a:t>开始引入了文件组的概念。</a:t>
            </a:r>
            <a:endParaRPr lang="en-US" altLang="zh-CN" dirty="0" smtClean="0"/>
          </a:p>
          <a:p>
            <a:r>
              <a:rPr lang="zh-CN" altLang="en-US" dirty="0" smtClean="0"/>
              <a:t>可以将若干个分布在不同的硬盘驱动器上的数据文件组织到一个文件组中。</a:t>
            </a:r>
            <a:endParaRPr lang="en-US" altLang="zh-CN" dirty="0" smtClean="0"/>
          </a:p>
          <a:p>
            <a:r>
              <a:rPr lang="zh-CN" altLang="en-US" dirty="0" smtClean="0"/>
              <a:t>通过文件组，可以将特定的数据库对象与该文件组相关联，对数据库对象的操作都将在该文件组中完成，可以提高数据的查询性能。</a:t>
            </a:r>
            <a:endParaRPr lang="zh-CN" alt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文件组（续）</a:t>
            </a:r>
            <a:endParaRPr lang="zh-CN" altLang="en-US" dirty="0"/>
          </a:p>
        </p:txBody>
      </p:sp>
      <p:sp>
        <p:nvSpPr>
          <p:cNvPr id="3" name="内容占位符 2"/>
          <p:cNvSpPr>
            <a:spLocks noGrp="1"/>
          </p:cNvSpPr>
          <p:nvPr>
            <p:ph idx="1"/>
          </p:nvPr>
        </p:nvSpPr>
        <p:spPr/>
        <p:txBody>
          <a:bodyPr/>
          <a:lstStyle/>
          <a:p>
            <a:r>
              <a:rPr lang="en-US" dirty="0" smtClean="0"/>
              <a:t>SQL Server</a:t>
            </a:r>
            <a:r>
              <a:rPr lang="zh-CN" altLang="en-US" dirty="0" smtClean="0"/>
              <a:t>提供了三种文件组类型，分别是主文件组（</a:t>
            </a:r>
            <a:r>
              <a:rPr lang="en-US" dirty="0" smtClean="0"/>
              <a:t>Primary</a:t>
            </a:r>
            <a:r>
              <a:rPr lang="zh-CN" altLang="en-US" dirty="0" smtClean="0"/>
              <a:t>）、自定义文件组（</a:t>
            </a:r>
            <a:r>
              <a:rPr lang="en-US" dirty="0" err="1" smtClean="0"/>
              <a:t>User_defined</a:t>
            </a:r>
            <a:r>
              <a:rPr lang="zh-CN" altLang="en-US" dirty="0" smtClean="0"/>
              <a:t>）和默认文件组（</a:t>
            </a:r>
            <a:r>
              <a:rPr lang="en-US" dirty="0" smtClean="0"/>
              <a:t>Default</a:t>
            </a:r>
            <a:r>
              <a:rPr lang="zh-CN" altLang="en-US" dirty="0" smtClean="0"/>
              <a:t>）。</a:t>
            </a:r>
            <a:endParaRPr lang="en-US" altLang="zh-CN" dirty="0" smtClean="0"/>
          </a:p>
          <a:p>
            <a:pPr lvl="1"/>
            <a:r>
              <a:rPr lang="zh-CN" altLang="en-US" dirty="0" smtClean="0"/>
              <a:t>主文件组</a:t>
            </a:r>
            <a:endParaRPr lang="en-US" altLang="zh-CN" dirty="0" smtClean="0"/>
          </a:p>
          <a:p>
            <a:pPr lvl="2"/>
            <a:r>
              <a:rPr lang="zh-CN" altLang="en-US" dirty="0" smtClean="0"/>
              <a:t>创建数据库时，系统自动创建主文件组，并将主数据文件和系统表的所有页都分配到主文件组中，此文件组还包含未放入其他文件组的所有辅助数据文件。每个数据库有且只有一个主文件组。</a:t>
            </a:r>
          </a:p>
          <a:p>
            <a:pPr lvl="1"/>
            <a:r>
              <a:rPr lang="zh-CN" altLang="en-US" dirty="0" smtClean="0"/>
              <a:t>自定义文件组</a:t>
            </a:r>
            <a:endParaRPr lang="en-US" altLang="zh-CN" dirty="0" smtClean="0"/>
          </a:p>
          <a:p>
            <a:pPr lvl="2"/>
            <a:r>
              <a:rPr lang="zh-CN" altLang="en-US" dirty="0" smtClean="0"/>
              <a:t>由用户创建的文件组。使用时，可以通过</a:t>
            </a:r>
            <a:r>
              <a:rPr lang="en-US" dirty="0" smtClean="0"/>
              <a:t>SSMS</a:t>
            </a:r>
            <a:r>
              <a:rPr lang="zh-CN" altLang="en-US" dirty="0" smtClean="0"/>
              <a:t>图形界面或者</a:t>
            </a:r>
            <a:r>
              <a:rPr lang="en-US" dirty="0" smtClean="0"/>
              <a:t>T-SQL</a:t>
            </a:r>
            <a:r>
              <a:rPr lang="zh-CN" altLang="en-US" dirty="0" smtClean="0"/>
              <a:t>语句中的</a:t>
            </a:r>
            <a:r>
              <a:rPr lang="en-US" dirty="0" smtClean="0"/>
              <a:t>FILEGROUP</a:t>
            </a:r>
            <a:r>
              <a:rPr lang="zh-CN" altLang="en-US" dirty="0" smtClean="0"/>
              <a:t>子句指定需要的文件组。</a:t>
            </a:r>
          </a:p>
          <a:p>
            <a:endParaRPr lang="zh-CN" alt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文件组（续）</a:t>
            </a:r>
            <a:endParaRPr lang="zh-CN" altLang="en-US" dirty="0"/>
          </a:p>
        </p:txBody>
      </p:sp>
      <p:sp>
        <p:nvSpPr>
          <p:cNvPr id="3" name="内容占位符 2"/>
          <p:cNvSpPr>
            <a:spLocks noGrp="1"/>
          </p:cNvSpPr>
          <p:nvPr>
            <p:ph idx="1"/>
          </p:nvPr>
        </p:nvSpPr>
        <p:spPr/>
        <p:txBody>
          <a:bodyPr/>
          <a:lstStyle/>
          <a:p>
            <a:pPr lvl="1"/>
            <a:r>
              <a:rPr lang="zh-CN" altLang="en-US" dirty="0" smtClean="0"/>
              <a:t>默认文件组</a:t>
            </a:r>
            <a:endParaRPr lang="en-US" altLang="zh-CN" dirty="0" smtClean="0"/>
          </a:p>
          <a:p>
            <a:pPr lvl="2"/>
            <a:r>
              <a:rPr lang="zh-CN" altLang="en-US" dirty="0" smtClean="0"/>
              <a:t>在每个数据库中，同一时间只能有一个文件组是为默认文件组。</a:t>
            </a:r>
            <a:endParaRPr lang="en-US" altLang="zh-CN" dirty="0" smtClean="0"/>
          </a:p>
          <a:p>
            <a:pPr lvl="2"/>
            <a:r>
              <a:rPr lang="zh-CN" altLang="en-US" dirty="0" smtClean="0"/>
              <a:t>如果在数据库中创建对象时没有指定对象所属的文件组，对象将被分配给默认文件组。</a:t>
            </a:r>
            <a:endParaRPr lang="en-US" altLang="zh-CN" dirty="0" smtClean="0"/>
          </a:p>
          <a:p>
            <a:pPr lvl="2"/>
            <a:r>
              <a:rPr lang="zh-CN" altLang="en-US" dirty="0" smtClean="0"/>
              <a:t>如果没有指定默认文件组，则主文件组是默认文件组</a:t>
            </a:r>
            <a:endParaRPr lang="en-US" altLang="zh-CN" dirty="0" smtClean="0"/>
          </a:p>
          <a:p>
            <a:pPr lvl="0"/>
            <a:r>
              <a:rPr lang="zh-CN" altLang="en-US" dirty="0" smtClean="0"/>
              <a:t>说明</a:t>
            </a:r>
            <a:endParaRPr lang="en-US" altLang="zh-CN" dirty="0" smtClean="0"/>
          </a:p>
          <a:p>
            <a:pPr lvl="1"/>
            <a:r>
              <a:rPr lang="zh-CN" altLang="en-US" dirty="0" smtClean="0"/>
              <a:t>一个文件或文件组只能被一个数据库使用。</a:t>
            </a:r>
          </a:p>
          <a:p>
            <a:pPr lvl="1"/>
            <a:r>
              <a:rPr lang="zh-CN" altLang="en-US" dirty="0" smtClean="0"/>
              <a:t>一个文件只能是一个文件组的成员。</a:t>
            </a:r>
          </a:p>
          <a:p>
            <a:pPr lvl="1"/>
            <a:r>
              <a:rPr lang="zh-CN" altLang="en-US" dirty="0" smtClean="0">
                <a:solidFill>
                  <a:schemeClr val="accent2"/>
                </a:solidFill>
              </a:rPr>
              <a:t>事务日志文件不属于任何文件组</a:t>
            </a:r>
            <a:r>
              <a:rPr lang="zh-CN" altLang="en-US" dirty="0" smtClean="0"/>
              <a:t>。</a:t>
            </a:r>
          </a:p>
          <a:p>
            <a:pPr lvl="2"/>
            <a:endParaRPr lang="zh-CN"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数据库介绍</a:t>
            </a:r>
            <a:endParaRPr lang="zh-CN" altLang="en-US" dirty="0"/>
          </a:p>
        </p:txBody>
      </p:sp>
      <p:sp>
        <p:nvSpPr>
          <p:cNvPr id="3" name="内容占位符 2"/>
          <p:cNvSpPr>
            <a:spLocks noGrp="1"/>
          </p:cNvSpPr>
          <p:nvPr>
            <p:ph idx="1"/>
          </p:nvPr>
        </p:nvSpPr>
        <p:spPr/>
        <p:txBody>
          <a:bodyPr/>
          <a:lstStyle/>
          <a:p>
            <a:r>
              <a:rPr lang="en-US" dirty="0" smtClean="0"/>
              <a:t>SQL Server</a:t>
            </a:r>
            <a:r>
              <a:rPr lang="zh-CN" altLang="en-US" dirty="0" smtClean="0"/>
              <a:t>中的数据库由包含数据的表集合和其它对象（如视图、索引等）组成，目的在于为执行与数据有关的活动提供支持。</a:t>
            </a:r>
            <a:endParaRPr lang="en-US" altLang="zh-CN" dirty="0" smtClean="0"/>
          </a:p>
          <a:p>
            <a:r>
              <a:rPr lang="en-US" dirty="0" smtClean="0"/>
              <a:t>SQL Server</a:t>
            </a:r>
            <a:r>
              <a:rPr lang="zh-CN" altLang="en-US" dirty="0" smtClean="0"/>
              <a:t>支持在一个数据库实例中创建多个数据库，每个数据库在物理和逻辑上都是独立的。</a:t>
            </a:r>
            <a:endParaRPr lang="en-US" altLang="zh-CN" dirty="0" smtClean="0"/>
          </a:p>
          <a:p>
            <a:r>
              <a:rPr lang="zh-CN" altLang="en-US" dirty="0" smtClean="0"/>
              <a:t>从模式层次角度看，可以分别描述为物理数据库和逻辑数据库；</a:t>
            </a:r>
            <a:endParaRPr lang="en-US" altLang="zh-CN" dirty="0" smtClean="0"/>
          </a:p>
          <a:p>
            <a:r>
              <a:rPr lang="zh-CN" altLang="en-US" dirty="0" smtClean="0"/>
              <a:t>从创建对象角度看，可以分为系统数据库和用户数据库</a:t>
            </a:r>
            <a:endParaRPr lang="zh-CN" alt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31</a:t>
            </a:r>
            <a:r>
              <a:rPr lang="zh-CN" altLang="en-US" dirty="0" smtClean="0"/>
              <a:t>： </a:t>
            </a:r>
            <a:r>
              <a:rPr lang="zh-CN" altLang="en-US" dirty="0" smtClean="0"/>
              <a:t>系统数据库和用户数据库</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数据库对象</a:t>
            </a:r>
            <a:endParaRPr lang="zh-CN" altLang="en-US" dirty="0"/>
          </a:p>
        </p:txBody>
      </p:sp>
      <p:graphicFrame>
        <p:nvGraphicFramePr>
          <p:cNvPr id="8" name="内容占位符 7"/>
          <p:cNvGraphicFramePr>
            <a:graphicFrameLocks noGrp="1"/>
          </p:cNvGraphicFramePr>
          <p:nvPr>
            <p:ph idx="1"/>
          </p:nvPr>
        </p:nvGraphicFramePr>
        <p:xfrm>
          <a:off x="980345" y="2145974"/>
          <a:ext cx="10445460" cy="3709540"/>
        </p:xfrm>
        <a:graphic>
          <a:graphicData uri="http://schemas.openxmlformats.org/drawingml/2006/table">
            <a:tbl>
              <a:tblPr/>
              <a:tblGrid>
                <a:gridCol w="2078647"/>
                <a:gridCol w="8366813"/>
              </a:tblGrid>
              <a:tr h="529541">
                <a:tc>
                  <a:txBody>
                    <a:bodyPr/>
                    <a:lstStyle/>
                    <a:p>
                      <a:pPr indent="237490" algn="ctr">
                        <a:lnSpc>
                          <a:spcPts val="1700"/>
                        </a:lnSpc>
                        <a:spcAft>
                          <a:spcPts val="0"/>
                        </a:spcAft>
                      </a:pPr>
                      <a:r>
                        <a:rPr lang="zh-CN" sz="2000" b="1" kern="100" dirty="0">
                          <a:latin typeface="Calibri"/>
                          <a:ea typeface="宋体"/>
                          <a:cs typeface="Times New Roman"/>
                        </a:rPr>
                        <a:t>数据库对象名</a:t>
                      </a:r>
                      <a:endParaRPr lang="zh-CN" sz="2000" kern="100" dirty="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b="1" kern="100">
                          <a:latin typeface="Calibri"/>
                          <a:ea typeface="宋体"/>
                          <a:cs typeface="Times New Roman"/>
                        </a:rPr>
                        <a:t>功能描述</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844">
                <a:tc>
                  <a:txBody>
                    <a:bodyPr/>
                    <a:lstStyle/>
                    <a:p>
                      <a:pPr indent="237490" algn="ctr">
                        <a:lnSpc>
                          <a:spcPts val="1700"/>
                        </a:lnSpc>
                        <a:spcAft>
                          <a:spcPts val="0"/>
                        </a:spcAft>
                      </a:pPr>
                      <a:r>
                        <a:rPr lang="zh-CN" sz="2000" kern="100">
                          <a:latin typeface="Calibri"/>
                          <a:ea typeface="宋体"/>
                          <a:cs typeface="Times New Roman"/>
                        </a:rPr>
                        <a:t>表</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Calibri"/>
                          <a:ea typeface="宋体"/>
                          <a:cs typeface="Times New Roman"/>
                        </a:rPr>
                        <a:t>由行和列构成的集合，数据库中实际存储数据的对象</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9541">
                <a:tc>
                  <a:txBody>
                    <a:bodyPr/>
                    <a:lstStyle/>
                    <a:p>
                      <a:pPr indent="237490" algn="ctr">
                        <a:lnSpc>
                          <a:spcPts val="1700"/>
                        </a:lnSpc>
                        <a:spcAft>
                          <a:spcPts val="0"/>
                        </a:spcAft>
                      </a:pPr>
                      <a:r>
                        <a:rPr lang="zh-CN" sz="2000" kern="0" spc="20">
                          <a:latin typeface="Calibri"/>
                          <a:ea typeface="宋体"/>
                          <a:cs typeface="宋体"/>
                        </a:rPr>
                        <a:t>视图</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0" spc="20">
                          <a:latin typeface="Calibri"/>
                          <a:ea typeface="宋体"/>
                          <a:cs typeface="宋体"/>
                        </a:rPr>
                        <a:t>是从一个或多个基本（数据）表中导出的表，也被称为虚表</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844">
                <a:tc>
                  <a:txBody>
                    <a:bodyPr/>
                    <a:lstStyle/>
                    <a:p>
                      <a:pPr indent="237490" algn="ctr">
                        <a:lnSpc>
                          <a:spcPts val="1700"/>
                        </a:lnSpc>
                        <a:spcAft>
                          <a:spcPts val="0"/>
                        </a:spcAft>
                      </a:pPr>
                      <a:r>
                        <a:rPr lang="zh-CN" sz="2000" kern="0" spc="20">
                          <a:latin typeface="Calibri"/>
                          <a:ea typeface="宋体"/>
                          <a:cs typeface="宋体"/>
                        </a:rPr>
                        <a:t>索引</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0" spc="20">
                          <a:latin typeface="Calibri"/>
                          <a:ea typeface="宋体"/>
                          <a:cs typeface="宋体"/>
                        </a:rPr>
                        <a:t>为数据提供快速检索的支持</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844">
                <a:tc>
                  <a:txBody>
                    <a:bodyPr/>
                    <a:lstStyle/>
                    <a:p>
                      <a:pPr indent="237490" algn="ctr">
                        <a:lnSpc>
                          <a:spcPts val="1700"/>
                        </a:lnSpc>
                        <a:spcAft>
                          <a:spcPts val="0"/>
                        </a:spcAft>
                      </a:pPr>
                      <a:r>
                        <a:rPr lang="zh-CN" sz="2000" kern="0" spc="20">
                          <a:latin typeface="Calibri"/>
                          <a:ea typeface="宋体"/>
                          <a:cs typeface="宋体"/>
                        </a:rPr>
                        <a:t>约束</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0" spc="20">
                          <a:latin typeface="Calibri"/>
                          <a:ea typeface="宋体"/>
                          <a:cs typeface="宋体"/>
                        </a:rPr>
                        <a:t>是实施数据一致性和完整性的方法</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9541">
                <a:tc>
                  <a:txBody>
                    <a:bodyPr/>
                    <a:lstStyle/>
                    <a:p>
                      <a:pPr indent="237490" algn="ctr">
                        <a:lnSpc>
                          <a:spcPts val="1700"/>
                        </a:lnSpc>
                        <a:spcAft>
                          <a:spcPts val="0"/>
                        </a:spcAft>
                      </a:pPr>
                      <a:r>
                        <a:rPr lang="zh-CN" sz="2000" kern="100">
                          <a:latin typeface="Calibri"/>
                          <a:ea typeface="宋体"/>
                          <a:cs typeface="Times New Roman"/>
                        </a:rPr>
                        <a:t>数据库关系图</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0" spc="20">
                          <a:latin typeface="Calibri"/>
                          <a:ea typeface="宋体"/>
                          <a:cs typeface="宋体"/>
                        </a:rPr>
                        <a:t>包括各种表、每一张表的列名以及表之间的关系</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844">
                <a:tc>
                  <a:txBody>
                    <a:bodyPr/>
                    <a:lstStyle/>
                    <a:p>
                      <a:pPr indent="237490" algn="ctr">
                        <a:lnSpc>
                          <a:spcPts val="1700"/>
                        </a:lnSpc>
                        <a:spcAft>
                          <a:spcPts val="0"/>
                        </a:spcAft>
                      </a:pPr>
                      <a:r>
                        <a:rPr lang="zh-CN" sz="2000" kern="100">
                          <a:latin typeface="Calibri"/>
                          <a:ea typeface="宋体"/>
                          <a:cs typeface="Times New Roman"/>
                        </a:rPr>
                        <a:t>存储过程</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Calibri"/>
                          <a:ea typeface="宋体"/>
                          <a:cs typeface="Times New Roman"/>
                        </a:rPr>
                        <a:t>由</a:t>
                      </a:r>
                      <a:r>
                        <a:rPr lang="en-US" sz="2000" kern="100">
                          <a:latin typeface="Calibri"/>
                          <a:ea typeface="宋体"/>
                          <a:cs typeface="Times New Roman"/>
                        </a:rPr>
                        <a:t>T-SQL</a:t>
                      </a:r>
                      <a:r>
                        <a:rPr lang="zh-CN" sz="2000" kern="100">
                          <a:latin typeface="Calibri"/>
                          <a:ea typeface="宋体"/>
                          <a:cs typeface="Times New Roman"/>
                        </a:rPr>
                        <a:t>语言编写的程序</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9541">
                <a:tc>
                  <a:txBody>
                    <a:bodyPr/>
                    <a:lstStyle/>
                    <a:p>
                      <a:pPr indent="237490" algn="ctr">
                        <a:lnSpc>
                          <a:spcPts val="1700"/>
                        </a:lnSpc>
                        <a:spcAft>
                          <a:spcPts val="0"/>
                        </a:spcAft>
                      </a:pPr>
                      <a:r>
                        <a:rPr lang="zh-CN" sz="2000" kern="100">
                          <a:latin typeface="Calibri"/>
                          <a:ea typeface="宋体"/>
                          <a:cs typeface="Times New Roman"/>
                        </a:rPr>
                        <a:t>触发器</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dirty="0">
                          <a:latin typeface="Calibri"/>
                          <a:ea typeface="宋体"/>
                          <a:cs typeface="Times New Roman"/>
                        </a:rPr>
                        <a:t>一种特殊的存储过程，当条件满足时，自动执行，用于保证数据完整性</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84994" name="Rectangle 2"/>
          <p:cNvSpPr>
            <a:spLocks noChangeArrowheads="1"/>
          </p:cNvSpPr>
          <p:nvPr/>
        </p:nvSpPr>
        <p:spPr bwMode="auto">
          <a:xfrm>
            <a:off x="3531765" y="1518407"/>
            <a:ext cx="4181273"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3838" algn="l" defTabSz="914400" rtl="0" eaLnBrk="1" fontAlgn="base" latinLnBrk="0" hangingPunct="1">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sz="2800" b="0" i="0" u="none" strike="noStrike" cap="none" normalizeH="0" baseline="0" dirty="0" smtClean="0">
                <a:ln>
                  <a:noFill/>
                </a:ln>
                <a:solidFill>
                  <a:schemeClr val="tx1"/>
                </a:solidFill>
                <a:effectLst/>
                <a:latin typeface="宋体" pitchFamily="2" charset="-122"/>
                <a:ea typeface="黑体" pitchFamily="49" charset="-122"/>
                <a:cs typeface="Times New Roman" pitchFamily="18" charset="0"/>
              </a:rPr>
              <a:t>数据库对象及功能描述</a:t>
            </a:r>
            <a:endParaRPr kumimoji="0" 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3838" algn="l" defTabSz="914400" rtl="0" eaLnBrk="0" fontAlgn="base" latinLnBrk="0" hangingPunct="0">
              <a:lnSpc>
                <a:spcPct val="100000"/>
              </a:lnSpc>
              <a:spcBef>
                <a:spcPct val="0"/>
              </a:spcBef>
              <a:spcAft>
                <a:spcPct val="0"/>
              </a:spcAft>
              <a:buClrTx/>
              <a:buSzTx/>
              <a:buFontTx/>
              <a:buNone/>
              <a:tabLst/>
            </a:pPr>
            <a:endParaRPr kumimoji="0" 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30</a:t>
            </a:r>
            <a:r>
              <a:rPr lang="zh-CN" altLang="en-US" dirty="0" smtClean="0"/>
              <a:t>： 系统数据库和用户数据库</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系统数据库</a:t>
            </a:r>
            <a:endParaRPr lang="zh-CN" altLang="en-US" dirty="0"/>
          </a:p>
        </p:txBody>
      </p:sp>
      <p:sp>
        <p:nvSpPr>
          <p:cNvPr id="3" name="内容占位符 2"/>
          <p:cNvSpPr>
            <a:spLocks noGrp="1"/>
          </p:cNvSpPr>
          <p:nvPr>
            <p:ph idx="1"/>
          </p:nvPr>
        </p:nvSpPr>
        <p:spPr/>
        <p:txBody>
          <a:bodyPr/>
          <a:lstStyle/>
          <a:p>
            <a:r>
              <a:rPr lang="zh-CN" altLang="en-US" dirty="0" smtClean="0"/>
              <a:t>系统数据库是由系统创建和维护的数据库，其中记录着</a:t>
            </a:r>
            <a:r>
              <a:rPr lang="en-US" dirty="0" smtClean="0"/>
              <a:t>SQL Server</a:t>
            </a:r>
            <a:r>
              <a:rPr lang="zh-CN" altLang="en-US" dirty="0" smtClean="0"/>
              <a:t>的配置情况、用户数据库的情况等信息，是系统管理的依据</a:t>
            </a:r>
            <a:endParaRPr lang="en-US" altLang="zh-CN" dirty="0" smtClean="0"/>
          </a:p>
          <a:p>
            <a:pPr lvl="1"/>
            <a:r>
              <a:rPr lang="en-US" dirty="0" smtClean="0"/>
              <a:t>master</a:t>
            </a:r>
            <a:r>
              <a:rPr lang="zh-CN" altLang="en-US" dirty="0" smtClean="0"/>
              <a:t>数据库</a:t>
            </a:r>
            <a:endParaRPr lang="en-US" altLang="zh-CN" dirty="0" smtClean="0"/>
          </a:p>
          <a:p>
            <a:pPr lvl="1"/>
            <a:r>
              <a:rPr lang="en-US" dirty="0" smtClean="0"/>
              <a:t>model</a:t>
            </a:r>
            <a:r>
              <a:rPr lang="zh-CN" altLang="en-US" dirty="0" smtClean="0"/>
              <a:t>数据库</a:t>
            </a:r>
            <a:endParaRPr lang="en-US" altLang="zh-CN" dirty="0" smtClean="0"/>
          </a:p>
          <a:p>
            <a:pPr lvl="1"/>
            <a:r>
              <a:rPr lang="en-US" dirty="0" err="1" smtClean="0"/>
              <a:t>msdb</a:t>
            </a:r>
            <a:r>
              <a:rPr lang="zh-CN" altLang="en-US" dirty="0" smtClean="0"/>
              <a:t>数据库</a:t>
            </a:r>
            <a:endParaRPr lang="en-US" altLang="zh-CN" dirty="0" smtClean="0"/>
          </a:p>
          <a:p>
            <a:pPr lvl="1"/>
            <a:r>
              <a:rPr lang="en-US" dirty="0" err="1" smtClean="0"/>
              <a:t>tempdb</a:t>
            </a:r>
            <a:r>
              <a:rPr lang="zh-CN" altLang="en-US" dirty="0" smtClean="0"/>
              <a:t>数据库</a:t>
            </a:r>
            <a:endParaRPr lang="zh-CN" alt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Master</a:t>
            </a:r>
            <a:r>
              <a:rPr lang="zh-CN" altLang="en-US" dirty="0" smtClean="0"/>
              <a:t>数据库</a:t>
            </a:r>
            <a:endParaRPr lang="zh-CN" altLang="en-US" dirty="0"/>
          </a:p>
        </p:txBody>
      </p:sp>
      <p:sp>
        <p:nvSpPr>
          <p:cNvPr id="3" name="内容占位符 2"/>
          <p:cNvSpPr>
            <a:spLocks noGrp="1"/>
          </p:cNvSpPr>
          <p:nvPr>
            <p:ph idx="1"/>
          </p:nvPr>
        </p:nvSpPr>
        <p:spPr/>
        <p:txBody>
          <a:bodyPr/>
          <a:lstStyle/>
          <a:p>
            <a:r>
              <a:rPr lang="en-US" dirty="0" smtClean="0"/>
              <a:t>master</a:t>
            </a:r>
            <a:r>
              <a:rPr lang="zh-CN" altLang="en-US" dirty="0" smtClean="0"/>
              <a:t>数据库</a:t>
            </a:r>
            <a:endParaRPr lang="en-US" altLang="zh-CN" dirty="0" smtClean="0"/>
          </a:p>
          <a:p>
            <a:pPr lvl="1"/>
            <a:r>
              <a:rPr lang="en-US" dirty="0" smtClean="0"/>
              <a:t>SQL Server</a:t>
            </a:r>
            <a:r>
              <a:rPr lang="zh-CN" altLang="en-US" dirty="0" smtClean="0"/>
              <a:t>中最重要的数据库，记录着</a:t>
            </a:r>
            <a:r>
              <a:rPr lang="en-US" dirty="0" smtClean="0"/>
              <a:t> SQL Server </a:t>
            </a:r>
            <a:r>
              <a:rPr lang="zh-CN" altLang="en-US" dirty="0" smtClean="0"/>
              <a:t>系统的所有系统级信息，包括实例范围的元数据（例如登录帐户）、端点、链接服务器和系统配置设置。</a:t>
            </a:r>
            <a:endParaRPr lang="en-US" altLang="zh-CN" dirty="0" smtClean="0"/>
          </a:p>
          <a:p>
            <a:pPr lvl="1"/>
            <a:r>
              <a:rPr lang="zh-CN" altLang="en-US" dirty="0" smtClean="0"/>
              <a:t>记录了所有其他数据库的存在、数据库文件的位置以及</a:t>
            </a:r>
            <a:r>
              <a:rPr lang="en-US" dirty="0" smtClean="0"/>
              <a:t> SQL Server </a:t>
            </a:r>
            <a:r>
              <a:rPr lang="zh-CN" altLang="en-US" dirty="0" smtClean="0"/>
              <a:t>的初始化信息。</a:t>
            </a:r>
            <a:endParaRPr lang="en-US" altLang="zh-CN" dirty="0" smtClean="0"/>
          </a:p>
          <a:p>
            <a:pPr lvl="1"/>
            <a:r>
              <a:rPr lang="zh-CN" altLang="en-US" dirty="0" smtClean="0"/>
              <a:t>如果</a:t>
            </a:r>
            <a:r>
              <a:rPr lang="en-US" dirty="0" smtClean="0"/>
              <a:t>master</a:t>
            </a:r>
            <a:r>
              <a:rPr lang="zh-CN" altLang="en-US" dirty="0" smtClean="0"/>
              <a:t>数据库不可用，则</a:t>
            </a:r>
            <a:r>
              <a:rPr lang="en-US" dirty="0" smtClean="0"/>
              <a:t> SQL Server </a:t>
            </a:r>
            <a:r>
              <a:rPr lang="zh-CN" altLang="en-US" dirty="0" smtClean="0"/>
              <a:t>无法启动。</a:t>
            </a:r>
            <a:endParaRPr lang="en-US" altLang="zh-CN" dirty="0" smtClean="0"/>
          </a:p>
          <a:p>
            <a:pPr lvl="1"/>
            <a:r>
              <a:rPr lang="zh-CN" altLang="en-US" dirty="0" smtClean="0"/>
              <a:t>由于</a:t>
            </a:r>
            <a:r>
              <a:rPr lang="en-US" dirty="0" smtClean="0"/>
              <a:t>master</a:t>
            </a:r>
            <a:r>
              <a:rPr lang="zh-CN" altLang="en-US" dirty="0" smtClean="0"/>
              <a:t>数据库的重要性，所以禁止用户直接访问，并要确保在修改之前有完整的备份。</a:t>
            </a:r>
          </a:p>
          <a:p>
            <a:endParaRPr lang="zh-CN" alt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dirty="0" smtClean="0"/>
              <a:t>master</a:t>
            </a:r>
            <a:r>
              <a:rPr lang="zh-CN" altLang="en-US" dirty="0" smtClean="0"/>
              <a:t>数据库时，建议：</a:t>
            </a:r>
          </a:p>
          <a:p>
            <a:pPr lvl="1"/>
            <a:r>
              <a:rPr lang="zh-CN" altLang="en-US" dirty="0" smtClean="0"/>
              <a:t>始终有一个</a:t>
            </a:r>
            <a:r>
              <a:rPr lang="en-US" dirty="0" smtClean="0"/>
              <a:t>master</a:t>
            </a:r>
            <a:r>
              <a:rPr lang="zh-CN" altLang="en-US" dirty="0" smtClean="0"/>
              <a:t>数据库的当前备份可用。</a:t>
            </a:r>
          </a:p>
          <a:p>
            <a:pPr lvl="1"/>
            <a:r>
              <a:rPr lang="zh-CN" altLang="en-US" dirty="0" smtClean="0"/>
              <a:t>执行下列操作后，尽快备份</a:t>
            </a:r>
            <a:r>
              <a:rPr lang="en-US" dirty="0" smtClean="0"/>
              <a:t>master</a:t>
            </a:r>
            <a:r>
              <a:rPr lang="zh-CN" altLang="en-US" dirty="0" smtClean="0"/>
              <a:t>数据库：</a:t>
            </a:r>
            <a:r>
              <a:rPr lang="en-US" dirty="0" smtClean="0"/>
              <a:t>1</a:t>
            </a:r>
            <a:r>
              <a:rPr lang="zh-CN" altLang="en-US" dirty="0" smtClean="0"/>
              <a:t>）创建、修改或删除任意数据库；</a:t>
            </a:r>
            <a:r>
              <a:rPr lang="en-US" dirty="0" smtClean="0"/>
              <a:t>2</a:t>
            </a:r>
            <a:r>
              <a:rPr lang="zh-CN" altLang="en-US" dirty="0" smtClean="0"/>
              <a:t>）更改服务器或数据库的配置值；</a:t>
            </a:r>
            <a:r>
              <a:rPr lang="en-US" dirty="0" smtClean="0"/>
              <a:t>3</a:t>
            </a:r>
            <a:r>
              <a:rPr lang="zh-CN" altLang="en-US" dirty="0" smtClean="0"/>
              <a:t>）修改或添加登录帐户。</a:t>
            </a:r>
          </a:p>
          <a:p>
            <a:pPr lvl="1"/>
            <a:r>
              <a:rPr lang="zh-CN" altLang="en-US" dirty="0" smtClean="0"/>
              <a:t>不要在</a:t>
            </a:r>
            <a:r>
              <a:rPr lang="en-US" dirty="0" smtClean="0"/>
              <a:t>master</a:t>
            </a:r>
            <a:r>
              <a:rPr lang="zh-CN" altLang="en-US" dirty="0" smtClean="0"/>
              <a:t>数据库中创建用户对象</a:t>
            </a:r>
            <a:endParaRPr lang="zh-CN" alt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model</a:t>
            </a:r>
            <a:r>
              <a:rPr lang="zh-CN" altLang="en-US" dirty="0" smtClean="0"/>
              <a:t>数据库</a:t>
            </a:r>
            <a:endParaRPr lang="zh-CN" altLang="en-US" dirty="0"/>
          </a:p>
        </p:txBody>
      </p:sp>
      <p:sp>
        <p:nvSpPr>
          <p:cNvPr id="3" name="内容占位符 2"/>
          <p:cNvSpPr>
            <a:spLocks noGrp="1"/>
          </p:cNvSpPr>
          <p:nvPr>
            <p:ph idx="1"/>
          </p:nvPr>
        </p:nvSpPr>
        <p:spPr/>
        <p:txBody>
          <a:bodyPr/>
          <a:lstStyle/>
          <a:p>
            <a:r>
              <a:rPr lang="en-US" dirty="0" smtClean="0"/>
              <a:t>model</a:t>
            </a:r>
            <a:r>
              <a:rPr lang="zh-CN" altLang="en-US" dirty="0" smtClean="0"/>
              <a:t>数据库是模板数据库。</a:t>
            </a:r>
            <a:endParaRPr lang="en-US" altLang="zh-CN" dirty="0" smtClean="0"/>
          </a:p>
          <a:p>
            <a:r>
              <a:rPr lang="zh-CN" altLang="en-US" dirty="0" smtClean="0"/>
              <a:t>每次创建新数据库时，</a:t>
            </a:r>
            <a:r>
              <a:rPr lang="en-US" dirty="0" smtClean="0"/>
              <a:t>SQL Server</a:t>
            </a:r>
            <a:r>
              <a:rPr lang="zh-CN" altLang="en-US" dirty="0" smtClean="0"/>
              <a:t>都会生成</a:t>
            </a:r>
            <a:r>
              <a:rPr lang="en-US" dirty="0" smtClean="0"/>
              <a:t>model</a:t>
            </a:r>
            <a:r>
              <a:rPr lang="zh-CN" altLang="en-US" dirty="0" smtClean="0"/>
              <a:t>的副本作为新数据的基础。</a:t>
            </a:r>
            <a:endParaRPr lang="en-US" altLang="zh-CN" dirty="0" smtClean="0"/>
          </a:p>
          <a:p>
            <a:r>
              <a:rPr lang="zh-CN" altLang="en-US" dirty="0" smtClean="0"/>
              <a:t>当发出</a:t>
            </a:r>
            <a:r>
              <a:rPr lang="en-US" dirty="0" smtClean="0"/>
              <a:t> CREATE DATABASE</a:t>
            </a:r>
            <a:r>
              <a:rPr lang="zh-CN" altLang="en-US" dirty="0" smtClean="0"/>
              <a:t>（创建数据库）语句时，将通过复制</a:t>
            </a:r>
            <a:r>
              <a:rPr lang="en-US" dirty="0" smtClean="0"/>
              <a:t> model </a:t>
            </a:r>
            <a:r>
              <a:rPr lang="zh-CN" altLang="en-US" dirty="0" smtClean="0"/>
              <a:t>数据库中的内容来创建数据库的第一部分，然后用空页填充新数据库的剩余部分。</a:t>
            </a:r>
            <a:endParaRPr lang="en-US" altLang="zh-CN" dirty="0" smtClean="0"/>
          </a:p>
          <a:p>
            <a:r>
              <a:rPr lang="zh-CN" altLang="en-US" dirty="0" smtClean="0"/>
              <a:t>如果修改</a:t>
            </a:r>
            <a:r>
              <a:rPr lang="en-US" dirty="0" smtClean="0"/>
              <a:t> model </a:t>
            </a:r>
            <a:r>
              <a:rPr lang="zh-CN" altLang="en-US" dirty="0" smtClean="0"/>
              <a:t>数据库，之后创建的所有数据库都将继承这些修改。</a:t>
            </a:r>
          </a:p>
          <a:p>
            <a:endParaRPr lang="zh-CN"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msdb</a:t>
            </a:r>
            <a:r>
              <a:rPr lang="zh-CN" altLang="en-US" dirty="0" smtClean="0"/>
              <a:t>数据库</a:t>
            </a:r>
            <a:endParaRPr lang="zh-CN" altLang="en-US" dirty="0"/>
          </a:p>
        </p:txBody>
      </p:sp>
      <p:sp>
        <p:nvSpPr>
          <p:cNvPr id="3" name="内容占位符 2"/>
          <p:cNvSpPr>
            <a:spLocks noGrp="1"/>
          </p:cNvSpPr>
          <p:nvPr>
            <p:ph idx="1"/>
          </p:nvPr>
        </p:nvSpPr>
        <p:spPr/>
        <p:txBody>
          <a:bodyPr/>
          <a:lstStyle/>
          <a:p>
            <a:r>
              <a:rPr lang="en-US" dirty="0" err="1" smtClean="0"/>
              <a:t>msdb</a:t>
            </a:r>
            <a:r>
              <a:rPr lang="zh-CN" altLang="en-US" dirty="0" smtClean="0"/>
              <a:t>数据库是代理服务数据库，给</a:t>
            </a:r>
            <a:r>
              <a:rPr lang="en-US" dirty="0" smtClean="0"/>
              <a:t>SQL Server</a:t>
            </a:r>
            <a:r>
              <a:rPr lang="zh-CN" altLang="en-US" dirty="0" smtClean="0"/>
              <a:t>代理提供必要的信息来运行作业，为其报警、任务调度和记录操作员的操作提供存储空间。</a:t>
            </a:r>
            <a:endParaRPr lang="en-US" altLang="zh-CN" dirty="0" smtClean="0"/>
          </a:p>
          <a:p>
            <a:endParaRPr lang="zh-CN" alt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tempdb</a:t>
            </a:r>
            <a:r>
              <a:rPr lang="zh-CN" altLang="en-US" dirty="0" smtClean="0"/>
              <a:t>数据库</a:t>
            </a:r>
            <a:endParaRPr lang="zh-CN" altLang="en-US" dirty="0"/>
          </a:p>
        </p:txBody>
      </p:sp>
      <p:sp>
        <p:nvSpPr>
          <p:cNvPr id="3" name="内容占位符 2"/>
          <p:cNvSpPr>
            <a:spLocks noGrp="1"/>
          </p:cNvSpPr>
          <p:nvPr>
            <p:ph idx="1"/>
          </p:nvPr>
        </p:nvSpPr>
        <p:spPr/>
        <p:txBody>
          <a:bodyPr/>
          <a:lstStyle/>
          <a:p>
            <a:r>
              <a:rPr lang="zh-CN" altLang="en-US" sz="2800" dirty="0" smtClean="0"/>
              <a:t>一个临时数据库，它为所有的临时表、临时存储过程及其它临时操作提供存储空间。</a:t>
            </a:r>
            <a:endParaRPr lang="en-US" altLang="zh-CN" sz="2800" dirty="0" smtClean="0"/>
          </a:p>
          <a:p>
            <a:r>
              <a:rPr lang="zh-CN" altLang="en-US" sz="2800" dirty="0" smtClean="0"/>
              <a:t>由整个系统的所有数据库使用，不管用户使用哪个数据库，他们所建立的所有临时表和存储过程都存储在</a:t>
            </a:r>
            <a:r>
              <a:rPr lang="en-US" sz="2800" dirty="0" err="1" smtClean="0"/>
              <a:t>tempdb</a:t>
            </a:r>
            <a:r>
              <a:rPr lang="zh-CN" altLang="en-US" sz="2800" dirty="0" smtClean="0"/>
              <a:t>上。</a:t>
            </a:r>
            <a:endParaRPr lang="en-US" altLang="zh-CN" sz="2800" dirty="0" smtClean="0"/>
          </a:p>
          <a:p>
            <a:r>
              <a:rPr lang="en-US" sz="2800" dirty="0" smtClean="0"/>
              <a:t>SQL Server</a:t>
            </a:r>
            <a:r>
              <a:rPr lang="zh-CN" altLang="en-US" sz="2800" dirty="0" smtClean="0"/>
              <a:t>每次启动时，</a:t>
            </a:r>
            <a:r>
              <a:rPr lang="en-US" sz="2800" dirty="0" err="1" smtClean="0"/>
              <a:t>tempdb</a:t>
            </a:r>
            <a:r>
              <a:rPr lang="zh-CN" altLang="en-US" sz="2800" dirty="0" smtClean="0"/>
              <a:t>数据库被重新建立。</a:t>
            </a:r>
            <a:endParaRPr lang="en-US" altLang="zh-CN" sz="2800" dirty="0" smtClean="0"/>
          </a:p>
          <a:p>
            <a:r>
              <a:rPr lang="zh-CN" altLang="en-US" sz="2800" dirty="0" smtClean="0"/>
              <a:t>当用户与</a:t>
            </a:r>
            <a:r>
              <a:rPr lang="en-US" sz="2800" dirty="0" smtClean="0"/>
              <a:t>SQL Server</a:t>
            </a:r>
            <a:r>
              <a:rPr lang="zh-CN" altLang="en-US" sz="2800" dirty="0" smtClean="0"/>
              <a:t>断开连接时，其临时表和存储过程自动被删除，并且在系统关闭后没有活动连接，因此</a:t>
            </a:r>
            <a:r>
              <a:rPr lang="en-US" sz="2800" dirty="0" err="1" smtClean="0"/>
              <a:t>tempdb</a:t>
            </a:r>
            <a:r>
              <a:rPr lang="zh-CN" altLang="en-US" sz="2800" dirty="0" smtClean="0"/>
              <a:t>中不会有什么内容从一个</a:t>
            </a:r>
            <a:r>
              <a:rPr lang="en-US" sz="2800" dirty="0" smtClean="0"/>
              <a:t> SQL Server </a:t>
            </a:r>
            <a:r>
              <a:rPr lang="zh-CN" altLang="en-US" sz="2800" dirty="0" smtClean="0"/>
              <a:t>会话保存到另一个会话。</a:t>
            </a:r>
            <a:endParaRPr lang="en-US" altLang="zh-CN" sz="2800" dirty="0" smtClean="0"/>
          </a:p>
          <a:p>
            <a:r>
              <a:rPr lang="zh-CN" altLang="en-US" sz="2800" dirty="0" smtClean="0"/>
              <a:t>由于临时存放中间结果，因此无法备份和恢复</a:t>
            </a:r>
            <a:r>
              <a:rPr lang="en-US" sz="2800" dirty="0" err="1" smtClean="0"/>
              <a:t>tempdb</a:t>
            </a:r>
            <a:r>
              <a:rPr lang="zh-CN" altLang="en-US" sz="2800" dirty="0" smtClean="0"/>
              <a:t>数据库。</a:t>
            </a:r>
            <a:endParaRPr lang="zh-CN" altLang="en-US" sz="28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系统数据库的物理文件</a:t>
            </a:r>
            <a:endParaRPr lang="zh-CN" altLang="en-US" dirty="0"/>
          </a:p>
        </p:txBody>
      </p:sp>
      <p:sp>
        <p:nvSpPr>
          <p:cNvPr id="3" name="内容占位符 2"/>
          <p:cNvSpPr>
            <a:spLocks noGrp="1"/>
          </p:cNvSpPr>
          <p:nvPr>
            <p:ph idx="1"/>
          </p:nvPr>
        </p:nvSpPr>
        <p:spPr>
          <a:xfrm>
            <a:off x="527051" y="1773240"/>
            <a:ext cx="11173882" cy="793791"/>
          </a:xfrm>
        </p:spPr>
        <p:txBody>
          <a:bodyPr/>
          <a:lstStyle/>
          <a:p>
            <a:r>
              <a:rPr lang="zh-CN" altLang="en-US" sz="2000" dirty="0" smtClean="0"/>
              <a:t>在安装</a:t>
            </a:r>
            <a:r>
              <a:rPr lang="en-US" sz="2000" dirty="0" smtClean="0"/>
              <a:t>SQL Server</a:t>
            </a:r>
            <a:r>
              <a:rPr lang="zh-CN" altLang="en-US" sz="2000" dirty="0" smtClean="0"/>
              <a:t>时，系统会自动创建系统数据库的数据文件和事务日志文件，默认安装位置为</a:t>
            </a:r>
            <a:r>
              <a:rPr lang="en-US" sz="2000" dirty="0" smtClean="0"/>
              <a:t>Microsoft SQL Server\MSSQL10. MSSQLSERVER \MSSQL \DATA</a:t>
            </a:r>
            <a:endParaRPr lang="zh-CN" altLang="en-US" sz="2000" dirty="0"/>
          </a:p>
        </p:txBody>
      </p:sp>
      <p:graphicFrame>
        <p:nvGraphicFramePr>
          <p:cNvPr id="4" name="表格 3"/>
          <p:cNvGraphicFramePr>
            <a:graphicFrameLocks noGrp="1"/>
          </p:cNvGraphicFramePr>
          <p:nvPr/>
        </p:nvGraphicFramePr>
        <p:xfrm>
          <a:off x="559550" y="2597228"/>
          <a:ext cx="11185038" cy="3409289"/>
        </p:xfrm>
        <a:graphic>
          <a:graphicData uri="http://schemas.openxmlformats.org/drawingml/2006/table">
            <a:tbl>
              <a:tblPr/>
              <a:tblGrid>
                <a:gridCol w="1671922"/>
                <a:gridCol w="1379357"/>
                <a:gridCol w="2049100"/>
                <a:gridCol w="1957275"/>
                <a:gridCol w="4127384"/>
              </a:tblGrid>
              <a:tr h="308213">
                <a:tc>
                  <a:txBody>
                    <a:bodyPr/>
                    <a:lstStyle/>
                    <a:p>
                      <a:pPr indent="237490" algn="ctr">
                        <a:lnSpc>
                          <a:spcPts val="1700"/>
                        </a:lnSpc>
                        <a:spcAft>
                          <a:spcPts val="0"/>
                        </a:spcAft>
                      </a:pPr>
                      <a:r>
                        <a:rPr lang="zh-CN" sz="1600" b="1" kern="0" spc="20" dirty="0">
                          <a:latin typeface="Times New Roman"/>
                          <a:ea typeface="宋体"/>
                          <a:cs typeface="Times New Roman"/>
                        </a:rPr>
                        <a:t>系统数据库</a:t>
                      </a:r>
                      <a:endParaRPr lang="zh-CN" sz="1600" kern="100" dirty="0">
                        <a:latin typeface="Calibri"/>
                        <a:ea typeface="宋体"/>
                        <a:cs typeface="Times New Roman"/>
                      </a:endParaRPr>
                    </a:p>
                  </a:txBody>
                  <a:tcPr marL="59353" marR="59353"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ctr">
                        <a:lnSpc>
                          <a:spcPts val="1700"/>
                        </a:lnSpc>
                        <a:spcAft>
                          <a:spcPts val="0"/>
                        </a:spcAft>
                      </a:pPr>
                      <a:r>
                        <a:rPr lang="zh-CN" sz="1600" b="1" kern="0" spc="20">
                          <a:latin typeface="Times New Roman"/>
                          <a:ea typeface="宋体"/>
                          <a:cs typeface="Times New Roman"/>
                        </a:rPr>
                        <a:t>主文件</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ctr">
                        <a:lnSpc>
                          <a:spcPts val="1700"/>
                        </a:lnSpc>
                        <a:spcAft>
                          <a:spcPts val="0"/>
                        </a:spcAft>
                      </a:pPr>
                      <a:r>
                        <a:rPr lang="zh-CN" sz="1600" b="1" kern="0" spc="20">
                          <a:latin typeface="Times New Roman"/>
                          <a:ea typeface="宋体"/>
                          <a:cs typeface="Times New Roman"/>
                        </a:rPr>
                        <a:t>逻辑名称</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b="1" kern="0" spc="20" dirty="0">
                          <a:latin typeface="Times New Roman"/>
                          <a:ea typeface="宋体"/>
                          <a:cs typeface="Times New Roman"/>
                        </a:rPr>
                        <a:t>物理名称</a:t>
                      </a:r>
                      <a:endParaRPr lang="zh-CN" sz="1600" kern="100" dirty="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9395" algn="ctr">
                        <a:lnSpc>
                          <a:spcPts val="1700"/>
                        </a:lnSpc>
                        <a:spcAft>
                          <a:spcPts val="0"/>
                        </a:spcAft>
                      </a:pPr>
                      <a:r>
                        <a:rPr lang="zh-CN" sz="1600" b="1" kern="0" spc="20">
                          <a:latin typeface="Times New Roman"/>
                          <a:ea typeface="宋体"/>
                          <a:cs typeface="Times New Roman"/>
                        </a:rPr>
                        <a:t>文件增长</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77">
                <a:tc rowSpan="2">
                  <a:txBody>
                    <a:bodyPr/>
                    <a:lstStyle/>
                    <a:p>
                      <a:pPr indent="237490" algn="ctr">
                        <a:lnSpc>
                          <a:spcPts val="1700"/>
                        </a:lnSpc>
                        <a:spcAft>
                          <a:spcPts val="0"/>
                        </a:spcAft>
                      </a:pPr>
                      <a:r>
                        <a:rPr lang="en-US" sz="1600" kern="0" spc="20">
                          <a:latin typeface="Times New Roman"/>
                          <a:ea typeface="宋体"/>
                          <a:cs typeface="Times New Roman"/>
                        </a:rPr>
                        <a:t>master</a:t>
                      </a:r>
                      <a:endParaRPr lang="zh-CN" sz="1600" kern="100">
                        <a:latin typeface="Calibri"/>
                        <a:ea typeface="宋体"/>
                        <a:cs typeface="Times New Roman"/>
                      </a:endParaRPr>
                    </a:p>
                  </a:txBody>
                  <a:tcPr marL="59353" marR="5935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主数据</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master</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master.mdf</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按</a:t>
                      </a:r>
                      <a:r>
                        <a:rPr lang="en-US" sz="1600" kern="0" spc="20">
                          <a:latin typeface="Times New Roman"/>
                          <a:ea typeface="宋体"/>
                          <a:cs typeface="Times New Roman"/>
                        </a:rPr>
                        <a:t>10%</a:t>
                      </a:r>
                      <a:r>
                        <a:rPr lang="zh-CN" sz="1600" kern="0" spc="20">
                          <a:latin typeface="Times New Roman"/>
                          <a:ea typeface="宋体"/>
                          <a:cs typeface="Times New Roman"/>
                        </a:rPr>
                        <a:t>自动增长，直到磁盘已满</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344">
                <a:tc vMerge="1">
                  <a:txBody>
                    <a:bodyPr/>
                    <a:lstStyle/>
                    <a:p>
                      <a:endParaRPr lang="zh-CN" altLang="en-US"/>
                    </a:p>
                  </a:txBody>
                  <a:tcPr/>
                </a:tc>
                <a:tc>
                  <a:txBody>
                    <a:bodyPr/>
                    <a:lstStyle/>
                    <a:p>
                      <a:pPr indent="237490" algn="just">
                        <a:lnSpc>
                          <a:spcPts val="1700"/>
                        </a:lnSpc>
                        <a:spcAft>
                          <a:spcPts val="0"/>
                        </a:spcAft>
                      </a:pPr>
                      <a:r>
                        <a:rPr lang="en-US" sz="1600" kern="0" spc="20">
                          <a:latin typeface="Times New Roman"/>
                          <a:ea typeface="宋体"/>
                          <a:cs typeface="Times New Roman"/>
                        </a:rPr>
                        <a:t>Log</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mastlog</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mastlog.ldf</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按</a:t>
                      </a:r>
                      <a:r>
                        <a:rPr lang="en-US" sz="1600" kern="0" spc="20">
                          <a:latin typeface="Times New Roman"/>
                          <a:ea typeface="宋体"/>
                          <a:cs typeface="Times New Roman"/>
                        </a:rPr>
                        <a:t>10%</a:t>
                      </a:r>
                      <a:r>
                        <a:rPr lang="zh-CN" sz="1600" kern="0" spc="20">
                          <a:latin typeface="Times New Roman"/>
                          <a:ea typeface="宋体"/>
                          <a:cs typeface="Times New Roman"/>
                        </a:rPr>
                        <a:t>自动增长，直到达到最大值</a:t>
                      </a:r>
                      <a:r>
                        <a:rPr lang="en-US" sz="1600" kern="0" spc="20">
                          <a:latin typeface="Times New Roman"/>
                          <a:ea typeface="宋体"/>
                          <a:cs typeface="Times New Roman"/>
                        </a:rPr>
                        <a:t>2TB</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344">
                <a:tc rowSpan="2">
                  <a:txBody>
                    <a:bodyPr/>
                    <a:lstStyle/>
                    <a:p>
                      <a:pPr indent="237490" algn="ctr">
                        <a:lnSpc>
                          <a:spcPts val="1700"/>
                        </a:lnSpc>
                        <a:spcAft>
                          <a:spcPts val="0"/>
                        </a:spcAft>
                      </a:pPr>
                      <a:r>
                        <a:rPr lang="en-US" sz="1600" kern="0" spc="20">
                          <a:latin typeface="Times New Roman"/>
                          <a:ea typeface="宋体"/>
                          <a:cs typeface="Times New Roman"/>
                        </a:rPr>
                        <a:t>msdb</a:t>
                      </a:r>
                      <a:endParaRPr lang="zh-CN" sz="1600" kern="100">
                        <a:latin typeface="Calibri"/>
                        <a:ea typeface="宋体"/>
                        <a:cs typeface="Times New Roman"/>
                      </a:endParaRPr>
                    </a:p>
                  </a:txBody>
                  <a:tcPr marL="59353" marR="5935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主数据</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MSDBData</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MSDBData.mdf</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按</a:t>
                      </a:r>
                      <a:r>
                        <a:rPr lang="en-US" sz="1600" kern="0" spc="20">
                          <a:latin typeface="Times New Roman"/>
                          <a:ea typeface="宋体"/>
                          <a:cs typeface="Times New Roman"/>
                        </a:rPr>
                        <a:t>256KB</a:t>
                      </a:r>
                      <a:r>
                        <a:rPr lang="zh-CN" sz="1600" kern="0" spc="20">
                          <a:latin typeface="Times New Roman"/>
                          <a:ea typeface="宋体"/>
                          <a:cs typeface="Times New Roman"/>
                        </a:rPr>
                        <a:t>自动增长，直到磁盘已满</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269">
                <a:tc vMerge="1">
                  <a:txBody>
                    <a:bodyPr/>
                    <a:lstStyle/>
                    <a:p>
                      <a:endParaRPr lang="zh-CN" altLang="en-US"/>
                    </a:p>
                  </a:txBody>
                  <a:tcPr/>
                </a:tc>
                <a:tc>
                  <a:txBody>
                    <a:bodyPr/>
                    <a:lstStyle/>
                    <a:p>
                      <a:pPr indent="59690" algn="just">
                        <a:lnSpc>
                          <a:spcPts val="1700"/>
                        </a:lnSpc>
                        <a:spcAft>
                          <a:spcPts val="0"/>
                        </a:spcAft>
                      </a:pPr>
                      <a:r>
                        <a:rPr lang="en-US" sz="1600" kern="0" spc="20">
                          <a:latin typeface="Times New Roman"/>
                          <a:ea typeface="宋体"/>
                          <a:cs typeface="Times New Roman"/>
                        </a:rPr>
                        <a:t>Log</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MSDBLog</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MSDBLog.ldf</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按</a:t>
                      </a:r>
                      <a:r>
                        <a:rPr lang="en-US" sz="1600" kern="0" spc="20">
                          <a:latin typeface="Times New Roman"/>
                          <a:ea typeface="宋体"/>
                          <a:cs typeface="Times New Roman"/>
                        </a:rPr>
                        <a:t>256KB</a:t>
                      </a:r>
                      <a:r>
                        <a:rPr lang="zh-CN" sz="1600" kern="0" spc="20">
                          <a:latin typeface="Times New Roman"/>
                          <a:ea typeface="宋体"/>
                          <a:cs typeface="Times New Roman"/>
                        </a:rPr>
                        <a:t>自动增长，直到达到最大值</a:t>
                      </a:r>
                      <a:r>
                        <a:rPr lang="en-US" sz="1600" kern="0" spc="20">
                          <a:latin typeface="Times New Roman"/>
                          <a:ea typeface="宋体"/>
                          <a:cs typeface="Times New Roman"/>
                        </a:rPr>
                        <a:t>2TB</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77">
                <a:tc rowSpan="2">
                  <a:txBody>
                    <a:bodyPr/>
                    <a:lstStyle/>
                    <a:p>
                      <a:pPr indent="237490" algn="ctr">
                        <a:lnSpc>
                          <a:spcPts val="1700"/>
                        </a:lnSpc>
                        <a:spcAft>
                          <a:spcPts val="0"/>
                        </a:spcAft>
                      </a:pPr>
                      <a:r>
                        <a:rPr lang="en-US" sz="1600" kern="0" spc="20">
                          <a:latin typeface="Times New Roman"/>
                          <a:ea typeface="宋体"/>
                          <a:cs typeface="Times New Roman"/>
                        </a:rPr>
                        <a:t>model</a:t>
                      </a:r>
                      <a:endParaRPr lang="zh-CN" sz="1600" kern="100">
                        <a:latin typeface="Calibri"/>
                        <a:ea typeface="宋体"/>
                        <a:cs typeface="Times New Roman"/>
                      </a:endParaRPr>
                    </a:p>
                  </a:txBody>
                  <a:tcPr marL="59353" marR="5935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主数据</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modeldev</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model.mdf</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按</a:t>
                      </a:r>
                      <a:r>
                        <a:rPr lang="en-US" sz="1600" kern="0" spc="20">
                          <a:latin typeface="Times New Roman"/>
                          <a:ea typeface="宋体"/>
                          <a:cs typeface="Times New Roman"/>
                        </a:rPr>
                        <a:t>10%</a:t>
                      </a:r>
                      <a:r>
                        <a:rPr lang="zh-CN" sz="1600" kern="0" spc="20">
                          <a:latin typeface="Times New Roman"/>
                          <a:ea typeface="宋体"/>
                          <a:cs typeface="Times New Roman"/>
                        </a:rPr>
                        <a:t>自动增长，直到磁盘已满</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344">
                <a:tc vMerge="1">
                  <a:txBody>
                    <a:bodyPr/>
                    <a:lstStyle/>
                    <a:p>
                      <a:endParaRPr lang="zh-CN" altLang="en-US"/>
                    </a:p>
                  </a:txBody>
                  <a:tcPr/>
                </a:tc>
                <a:tc>
                  <a:txBody>
                    <a:bodyPr/>
                    <a:lstStyle/>
                    <a:p>
                      <a:pPr indent="121285" algn="just">
                        <a:lnSpc>
                          <a:spcPts val="1700"/>
                        </a:lnSpc>
                        <a:spcAft>
                          <a:spcPts val="0"/>
                        </a:spcAft>
                      </a:pPr>
                      <a:r>
                        <a:rPr lang="en-US" sz="1600" kern="0" spc="20">
                          <a:latin typeface="Times New Roman"/>
                          <a:ea typeface="宋体"/>
                          <a:cs typeface="Times New Roman"/>
                        </a:rPr>
                        <a:t>Log</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modellog</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modellog.ldf</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按</a:t>
                      </a:r>
                      <a:r>
                        <a:rPr lang="en-US" sz="1600" kern="0" spc="20">
                          <a:latin typeface="Times New Roman"/>
                          <a:ea typeface="宋体"/>
                          <a:cs typeface="Times New Roman"/>
                        </a:rPr>
                        <a:t>10%</a:t>
                      </a:r>
                      <a:r>
                        <a:rPr lang="zh-CN" sz="1600" kern="0" spc="20">
                          <a:latin typeface="Times New Roman"/>
                          <a:ea typeface="宋体"/>
                          <a:cs typeface="Times New Roman"/>
                        </a:rPr>
                        <a:t>自动增长，直到达到最大值</a:t>
                      </a:r>
                      <a:r>
                        <a:rPr lang="en-US" sz="1600" kern="0" spc="20">
                          <a:latin typeface="Times New Roman"/>
                          <a:ea typeface="宋体"/>
                          <a:cs typeface="Times New Roman"/>
                        </a:rPr>
                        <a:t>2TB</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77">
                <a:tc rowSpan="2">
                  <a:txBody>
                    <a:bodyPr/>
                    <a:lstStyle/>
                    <a:p>
                      <a:pPr indent="237490" algn="ctr">
                        <a:lnSpc>
                          <a:spcPts val="1700"/>
                        </a:lnSpc>
                        <a:spcAft>
                          <a:spcPts val="0"/>
                        </a:spcAft>
                      </a:pPr>
                      <a:r>
                        <a:rPr lang="en-US" sz="1600" kern="0" spc="20">
                          <a:latin typeface="Times New Roman"/>
                          <a:ea typeface="宋体"/>
                          <a:cs typeface="Times New Roman"/>
                        </a:rPr>
                        <a:t>tempdb</a:t>
                      </a:r>
                      <a:endParaRPr lang="zh-CN" sz="1600" kern="100">
                        <a:latin typeface="Calibri"/>
                        <a:ea typeface="宋体"/>
                        <a:cs typeface="Times New Roman"/>
                      </a:endParaRPr>
                    </a:p>
                  </a:txBody>
                  <a:tcPr marL="59353" marR="5935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主数据</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tempdev</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tempdb.mdf</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按</a:t>
                      </a:r>
                      <a:r>
                        <a:rPr lang="en-US" sz="1600" kern="0" spc="20">
                          <a:latin typeface="Times New Roman"/>
                          <a:ea typeface="宋体"/>
                          <a:cs typeface="Times New Roman"/>
                        </a:rPr>
                        <a:t>10%</a:t>
                      </a:r>
                      <a:r>
                        <a:rPr lang="zh-CN" sz="1600" kern="0" spc="20">
                          <a:latin typeface="Times New Roman"/>
                          <a:ea typeface="宋体"/>
                          <a:cs typeface="Times New Roman"/>
                        </a:rPr>
                        <a:t>自动增长，直到磁盘已满</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344">
                <a:tc vMerge="1">
                  <a:txBody>
                    <a:bodyPr/>
                    <a:lstStyle/>
                    <a:p>
                      <a:endParaRPr lang="zh-CN" altLang="en-US"/>
                    </a:p>
                  </a:txBody>
                  <a:tcPr/>
                </a:tc>
                <a:tc>
                  <a:txBody>
                    <a:bodyPr/>
                    <a:lstStyle/>
                    <a:p>
                      <a:pPr indent="121285" algn="just">
                        <a:lnSpc>
                          <a:spcPts val="1700"/>
                        </a:lnSpc>
                        <a:spcAft>
                          <a:spcPts val="0"/>
                        </a:spcAft>
                      </a:pPr>
                      <a:r>
                        <a:rPr lang="en-US" sz="1600" kern="0" spc="20">
                          <a:latin typeface="Times New Roman"/>
                          <a:ea typeface="宋体"/>
                          <a:cs typeface="Times New Roman"/>
                        </a:rPr>
                        <a:t>Log</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dirty="0" err="1">
                          <a:latin typeface="Times New Roman"/>
                          <a:ea typeface="宋体"/>
                          <a:cs typeface="Times New Roman"/>
                        </a:rPr>
                        <a:t>templog</a:t>
                      </a:r>
                      <a:endParaRPr lang="zh-CN" sz="1600" kern="100" dirty="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templog.ldf</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dirty="0">
                          <a:latin typeface="Times New Roman"/>
                          <a:ea typeface="宋体"/>
                          <a:cs typeface="Times New Roman"/>
                        </a:rPr>
                        <a:t>按</a:t>
                      </a:r>
                      <a:r>
                        <a:rPr lang="en-US" sz="1600" kern="0" spc="20" dirty="0">
                          <a:latin typeface="Times New Roman"/>
                          <a:ea typeface="宋体"/>
                          <a:cs typeface="Times New Roman"/>
                        </a:rPr>
                        <a:t>10%</a:t>
                      </a:r>
                      <a:r>
                        <a:rPr lang="zh-CN" sz="1600" kern="0" spc="20" dirty="0">
                          <a:latin typeface="Times New Roman"/>
                          <a:ea typeface="宋体"/>
                          <a:cs typeface="Times New Roman"/>
                        </a:rPr>
                        <a:t>自动增长，直到达到最大值</a:t>
                      </a:r>
                      <a:r>
                        <a:rPr lang="en-US" sz="1600" kern="0" spc="20" dirty="0">
                          <a:latin typeface="Times New Roman"/>
                          <a:ea typeface="宋体"/>
                          <a:cs typeface="Times New Roman"/>
                        </a:rPr>
                        <a:t>2TB</a:t>
                      </a:r>
                      <a:endParaRPr lang="zh-CN" sz="1600" kern="100" dirty="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数据库介绍（续）</a:t>
            </a:r>
            <a:endParaRPr lang="zh-CN" altLang="en-US" dirty="0"/>
          </a:p>
        </p:txBody>
      </p:sp>
      <p:sp>
        <p:nvSpPr>
          <p:cNvPr id="3" name="内容占位符 2"/>
          <p:cNvSpPr>
            <a:spLocks noGrp="1"/>
          </p:cNvSpPr>
          <p:nvPr>
            <p:ph idx="1"/>
          </p:nvPr>
        </p:nvSpPr>
        <p:spPr>
          <a:xfrm>
            <a:off x="527052" y="1773239"/>
            <a:ext cx="6255488" cy="4402137"/>
          </a:xfrm>
        </p:spPr>
        <p:txBody>
          <a:bodyPr/>
          <a:lstStyle/>
          <a:p>
            <a:r>
              <a:rPr lang="zh-CN" altLang="en-US" dirty="0" smtClean="0"/>
              <a:t>在物理存储上，该“</a:t>
            </a:r>
            <a:r>
              <a:rPr lang="en-US" dirty="0" smtClean="0"/>
              <a:t>master</a:t>
            </a:r>
            <a:r>
              <a:rPr lang="zh-CN" altLang="en-US" dirty="0" smtClean="0"/>
              <a:t>”数据库被映射成两个操作系统文件，，文件名分别为“</a:t>
            </a:r>
            <a:r>
              <a:rPr lang="en-US" dirty="0" smtClean="0"/>
              <a:t>master.mdf”</a:t>
            </a:r>
            <a:r>
              <a:rPr lang="zh-CN" altLang="en-US" dirty="0" smtClean="0"/>
              <a:t>和“</a:t>
            </a:r>
            <a:r>
              <a:rPr lang="en-US" dirty="0" smtClean="0"/>
              <a:t>mastlog.ldf</a:t>
            </a:r>
            <a:r>
              <a:rPr lang="zh-CN" altLang="en-US" dirty="0" smtClean="0"/>
              <a:t>”</a:t>
            </a:r>
            <a:endParaRPr lang="en-US" altLang="zh-CN" dirty="0" smtClean="0"/>
          </a:p>
          <a:p>
            <a:r>
              <a:rPr lang="zh-CN" altLang="en-US" dirty="0" smtClean="0"/>
              <a:t>其存储路径为“</a:t>
            </a:r>
            <a:r>
              <a:rPr lang="en-US" dirty="0" smtClean="0"/>
              <a:t>Microsoft SQL Server \MSSQL10. MSSQLSERVER \MSSQL\DATA</a:t>
            </a:r>
            <a:r>
              <a:rPr lang="zh-CN" altLang="en-US" dirty="0" smtClean="0"/>
              <a:t>”</a:t>
            </a:r>
            <a:endParaRPr lang="zh-CN" altLang="en-US" dirty="0"/>
          </a:p>
        </p:txBody>
      </p:sp>
      <p:pic>
        <p:nvPicPr>
          <p:cNvPr id="4" name="图片 3"/>
          <p:cNvPicPr/>
          <p:nvPr/>
        </p:nvPicPr>
        <p:blipFill>
          <a:blip r:embed="rId2" cstate="print"/>
          <a:srcRect t="7507" r="76599" b="65996"/>
          <a:stretch>
            <a:fillRect/>
          </a:stretch>
        </p:blipFill>
        <p:spPr bwMode="auto">
          <a:xfrm>
            <a:off x="7269897" y="1780740"/>
            <a:ext cx="4324339" cy="366127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32</a:t>
            </a:r>
            <a:r>
              <a:rPr lang="zh-CN" altLang="en-US" dirty="0" smtClean="0"/>
              <a:t>： 创建数据库</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创建数据库</a:t>
            </a:r>
            <a:endParaRPr lang="zh-CN" altLang="en-US" dirty="0"/>
          </a:p>
        </p:txBody>
      </p:sp>
      <p:sp>
        <p:nvSpPr>
          <p:cNvPr id="3" name="内容占位符 2"/>
          <p:cNvSpPr>
            <a:spLocks noGrp="1"/>
          </p:cNvSpPr>
          <p:nvPr>
            <p:ph idx="1"/>
          </p:nvPr>
        </p:nvSpPr>
        <p:spPr/>
        <p:txBody>
          <a:bodyPr/>
          <a:lstStyle/>
          <a:p>
            <a:r>
              <a:rPr lang="zh-CN" altLang="en-US" dirty="0" smtClean="0"/>
              <a:t>创建数据库就是为数据库确定名称、大小、存放位置、文件名和所在文件组的过程。</a:t>
            </a:r>
            <a:endParaRPr lang="en-US" altLang="zh-CN" dirty="0" smtClean="0"/>
          </a:p>
          <a:p>
            <a:r>
              <a:rPr lang="zh-CN" altLang="en-US" dirty="0" smtClean="0"/>
              <a:t>若要创建数据库，必须至少拥有</a:t>
            </a:r>
            <a:r>
              <a:rPr lang="en-US" dirty="0" smtClean="0"/>
              <a:t> CREATE DATABASE</a:t>
            </a:r>
            <a:r>
              <a:rPr lang="zh-CN" altLang="en-US" dirty="0" smtClean="0"/>
              <a:t>、</a:t>
            </a:r>
            <a:r>
              <a:rPr lang="en-US" dirty="0" smtClean="0"/>
              <a:t>CREATE ANY DATABASE </a:t>
            </a:r>
            <a:r>
              <a:rPr lang="zh-CN" altLang="en-US" dirty="0" smtClean="0"/>
              <a:t>或</a:t>
            </a:r>
            <a:r>
              <a:rPr lang="en-US" dirty="0" smtClean="0"/>
              <a:t> ALTER ANY DATABASE </a:t>
            </a:r>
            <a:r>
              <a:rPr lang="zh-CN" altLang="en-US" dirty="0" smtClean="0"/>
              <a:t>权限。</a:t>
            </a:r>
            <a:endParaRPr lang="en-US" altLang="zh-CN" dirty="0" smtClean="0"/>
          </a:p>
          <a:p>
            <a:r>
              <a:rPr lang="zh-CN" altLang="en-US" dirty="0" smtClean="0"/>
              <a:t>创建数据库的用户将成为该数据库的所有者。</a:t>
            </a:r>
            <a:endParaRPr lang="en-US" altLang="zh-CN" dirty="0" smtClean="0"/>
          </a:p>
          <a:p>
            <a:endParaRPr lang="zh-CN" alt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zh-CN" altLang="en-US"/>
              <a:t>如何命名用户数据库 </a:t>
            </a:r>
          </a:p>
        </p:txBody>
      </p:sp>
      <p:sp>
        <p:nvSpPr>
          <p:cNvPr id="493571" name="Rectangle 3"/>
          <p:cNvSpPr>
            <a:spLocks noGrp="1" noChangeArrowheads="1"/>
          </p:cNvSpPr>
          <p:nvPr>
            <p:ph type="body" idx="1"/>
          </p:nvPr>
        </p:nvSpPr>
        <p:spPr>
          <a:xfrm>
            <a:off x="527051" y="1773239"/>
            <a:ext cx="11074923" cy="4402137"/>
          </a:xfrm>
        </p:spPr>
        <p:txBody>
          <a:bodyPr/>
          <a:lstStyle/>
          <a:p>
            <a:pPr>
              <a:lnSpc>
                <a:spcPct val="90000"/>
              </a:lnSpc>
            </a:pPr>
            <a:r>
              <a:rPr lang="zh-CN" altLang="en-US" dirty="0"/>
              <a:t>在一个</a:t>
            </a:r>
            <a:r>
              <a:rPr lang="en-US" altLang="zh-CN" dirty="0"/>
              <a:t>SQL Server </a:t>
            </a:r>
            <a:r>
              <a:rPr lang="zh-CN" altLang="en-US" dirty="0"/>
              <a:t>服务器上，最多可以创建</a:t>
            </a:r>
            <a:r>
              <a:rPr lang="en-US" altLang="zh-CN" dirty="0"/>
              <a:t>32767</a:t>
            </a:r>
            <a:r>
              <a:rPr lang="zh-CN" altLang="en-US" dirty="0"/>
              <a:t>个数据库。数据库名称必须遵循</a:t>
            </a:r>
            <a:r>
              <a:rPr lang="en-US" altLang="zh-CN" dirty="0"/>
              <a:t>SQL Server </a:t>
            </a:r>
            <a:r>
              <a:rPr lang="zh-CN" altLang="en-US" dirty="0"/>
              <a:t>的标识符命名规则。</a:t>
            </a:r>
          </a:p>
          <a:p>
            <a:pPr lvl="1">
              <a:lnSpc>
                <a:spcPct val="90000"/>
              </a:lnSpc>
            </a:pPr>
            <a:r>
              <a:rPr lang="zh-CN" altLang="en-US" dirty="0"/>
              <a:t>名称的长度可以从</a:t>
            </a:r>
            <a:r>
              <a:rPr lang="en-US" altLang="zh-CN" dirty="0"/>
              <a:t>1~128</a:t>
            </a:r>
            <a:r>
              <a:rPr lang="zh-CN" altLang="en-US" dirty="0"/>
              <a:t>。</a:t>
            </a:r>
          </a:p>
          <a:p>
            <a:pPr lvl="1">
              <a:lnSpc>
                <a:spcPct val="90000"/>
              </a:lnSpc>
            </a:pPr>
            <a:r>
              <a:rPr lang="zh-CN" altLang="en-US" dirty="0"/>
              <a:t>名称的第一个字符必须是一个字母或者</a:t>
            </a:r>
            <a:r>
              <a:rPr lang="zh-CN" altLang="en-US" dirty="0">
                <a:latin typeface="Arial"/>
              </a:rPr>
              <a:t>“</a:t>
            </a:r>
            <a:r>
              <a:rPr lang="en-US" altLang="zh-CN" dirty="0"/>
              <a:t>_</a:t>
            </a:r>
            <a:r>
              <a:rPr lang="en-US" altLang="zh-CN" dirty="0">
                <a:latin typeface="Arial"/>
              </a:rPr>
              <a:t>”</a:t>
            </a:r>
            <a:r>
              <a:rPr lang="zh-CN" altLang="en-US" dirty="0"/>
              <a:t>、</a:t>
            </a:r>
            <a:r>
              <a:rPr lang="zh-CN" altLang="en-US" dirty="0">
                <a:latin typeface="Arial"/>
              </a:rPr>
              <a:t>“</a:t>
            </a:r>
            <a:r>
              <a:rPr lang="en-US" altLang="zh-CN" dirty="0"/>
              <a:t>@</a:t>
            </a:r>
            <a:r>
              <a:rPr lang="en-US" altLang="zh-CN" dirty="0">
                <a:latin typeface="Arial"/>
              </a:rPr>
              <a:t>”</a:t>
            </a:r>
            <a:r>
              <a:rPr lang="zh-CN" altLang="en-US" dirty="0"/>
              <a:t>和</a:t>
            </a:r>
            <a:r>
              <a:rPr lang="zh-CN" altLang="en-US" dirty="0">
                <a:latin typeface="Arial"/>
              </a:rPr>
              <a:t>“</a:t>
            </a:r>
            <a:r>
              <a:rPr lang="en-US" altLang="zh-CN" dirty="0"/>
              <a:t>#</a:t>
            </a:r>
            <a:r>
              <a:rPr lang="en-US" altLang="zh-CN" dirty="0">
                <a:latin typeface="Arial"/>
              </a:rPr>
              <a:t>”</a:t>
            </a:r>
            <a:r>
              <a:rPr lang="zh-CN" altLang="en-US" dirty="0"/>
              <a:t>中的任意字符。</a:t>
            </a:r>
          </a:p>
          <a:p>
            <a:pPr lvl="1">
              <a:lnSpc>
                <a:spcPct val="90000"/>
              </a:lnSpc>
            </a:pPr>
            <a:r>
              <a:rPr lang="zh-CN" altLang="en-US" dirty="0"/>
              <a:t>在中文版</a:t>
            </a:r>
            <a:r>
              <a:rPr lang="en-US" altLang="zh-CN" dirty="0"/>
              <a:t>SQL Server </a:t>
            </a:r>
            <a:r>
              <a:rPr lang="zh-CN" altLang="en-US" dirty="0"/>
              <a:t>中，可以直接使用中文名称。</a:t>
            </a:r>
          </a:p>
          <a:p>
            <a:pPr lvl="1">
              <a:lnSpc>
                <a:spcPct val="90000"/>
              </a:lnSpc>
            </a:pPr>
            <a:r>
              <a:rPr lang="zh-CN" altLang="en-US" dirty="0"/>
              <a:t>名称中不能有空格，不允许使用</a:t>
            </a:r>
            <a:r>
              <a:rPr lang="en-US" altLang="zh-CN" dirty="0"/>
              <a:t>SQL Server</a:t>
            </a:r>
            <a:r>
              <a:rPr lang="zh-CN" altLang="en-US" dirty="0"/>
              <a:t>的保留字。</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创建数据库</a:t>
            </a:r>
            <a:endParaRPr lang="zh-CN" altLang="en-US" dirty="0"/>
          </a:p>
        </p:txBody>
      </p:sp>
      <p:sp>
        <p:nvSpPr>
          <p:cNvPr id="3" name="内容占位符 2"/>
          <p:cNvSpPr>
            <a:spLocks noGrp="1"/>
          </p:cNvSpPr>
          <p:nvPr>
            <p:ph idx="1"/>
          </p:nvPr>
        </p:nvSpPr>
        <p:spPr/>
        <p:txBody>
          <a:bodyPr/>
          <a:lstStyle/>
          <a:p>
            <a:r>
              <a:rPr lang="zh-CN" altLang="en-US" dirty="0" smtClean="0"/>
              <a:t>在</a:t>
            </a:r>
            <a:r>
              <a:rPr lang="en-US" dirty="0" smtClean="0"/>
              <a:t>SQL Server</a:t>
            </a:r>
            <a:r>
              <a:rPr lang="zh-CN" altLang="en-US" dirty="0" smtClean="0"/>
              <a:t>中创建数据库的方法主要有两种：</a:t>
            </a:r>
            <a:endParaRPr lang="en-US" altLang="zh-CN" dirty="0" smtClean="0"/>
          </a:p>
          <a:p>
            <a:pPr lvl="1"/>
            <a:r>
              <a:rPr lang="zh-CN" altLang="en-US" dirty="0" smtClean="0"/>
              <a:t>在</a:t>
            </a:r>
            <a:r>
              <a:rPr lang="en-US" dirty="0" smtClean="0"/>
              <a:t>SSMS</a:t>
            </a:r>
            <a:r>
              <a:rPr lang="zh-CN" altLang="en-US" dirty="0" smtClean="0"/>
              <a:t>窗口中通过图形化向导创建；</a:t>
            </a:r>
            <a:endParaRPr lang="en-US" altLang="zh-CN" dirty="0" smtClean="0"/>
          </a:p>
          <a:p>
            <a:pPr lvl="1"/>
            <a:r>
              <a:rPr lang="zh-CN" altLang="en-US" dirty="0" smtClean="0"/>
              <a:t>通过编写</a:t>
            </a:r>
            <a:r>
              <a:rPr lang="en-US" dirty="0" smtClean="0"/>
              <a:t>T-SQL</a:t>
            </a:r>
            <a:r>
              <a:rPr lang="zh-CN" altLang="en-US" dirty="0" smtClean="0"/>
              <a:t>语句创建</a:t>
            </a:r>
            <a:endParaRPr lang="zh-CN" alt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dirty="0" smtClean="0"/>
              <a:t>SSMS</a:t>
            </a:r>
            <a:r>
              <a:rPr lang="zh-CN" altLang="en-US" dirty="0" smtClean="0"/>
              <a:t>中使用向导创建数据库</a:t>
            </a:r>
            <a:endParaRPr lang="zh-CN" altLang="en-US" dirty="0"/>
          </a:p>
        </p:txBody>
      </p:sp>
      <p:pic>
        <p:nvPicPr>
          <p:cNvPr id="4" name="图片 3"/>
          <p:cNvPicPr/>
          <p:nvPr/>
        </p:nvPicPr>
        <p:blipFill>
          <a:blip r:embed="rId2" cstate="print"/>
          <a:srcRect t="11486" r="76553" b="33463"/>
          <a:stretch>
            <a:fillRect/>
          </a:stretch>
        </p:blipFill>
        <p:spPr bwMode="auto">
          <a:xfrm>
            <a:off x="151330" y="1607569"/>
            <a:ext cx="2038197" cy="2729540"/>
          </a:xfrm>
          <a:prstGeom prst="rect">
            <a:avLst/>
          </a:prstGeom>
          <a:noFill/>
          <a:ln w="9525">
            <a:noFill/>
            <a:miter lim="800000"/>
            <a:headEnd/>
            <a:tailEnd/>
          </a:ln>
        </p:spPr>
      </p:pic>
      <p:pic>
        <p:nvPicPr>
          <p:cNvPr id="5" name="内容占位符 4"/>
          <p:cNvPicPr>
            <a:picLocks noGrp="1"/>
          </p:cNvPicPr>
          <p:nvPr>
            <p:ph idx="1"/>
          </p:nvPr>
        </p:nvPicPr>
        <p:blipFill>
          <a:blip r:embed="rId3" cstate="print"/>
          <a:srcRect l="8307" r="5730" b="6424"/>
          <a:stretch>
            <a:fillRect/>
          </a:stretch>
        </p:blipFill>
        <p:spPr bwMode="auto">
          <a:xfrm>
            <a:off x="2349638" y="1630625"/>
            <a:ext cx="6072909" cy="3838997"/>
          </a:xfrm>
          <a:prstGeom prst="rect">
            <a:avLst/>
          </a:prstGeom>
          <a:noFill/>
          <a:ln w="9525">
            <a:noFill/>
            <a:miter lim="800000"/>
            <a:headEnd/>
            <a:tailEnd/>
          </a:ln>
        </p:spPr>
      </p:pic>
      <p:pic>
        <p:nvPicPr>
          <p:cNvPr id="6" name="图片 5"/>
          <p:cNvPicPr/>
          <p:nvPr/>
        </p:nvPicPr>
        <p:blipFill>
          <a:blip r:embed="rId4" cstate="print"/>
          <a:srcRect l="4527" t="7336" r="66597" b="50900"/>
          <a:stretch>
            <a:fillRect/>
          </a:stretch>
        </p:blipFill>
        <p:spPr bwMode="auto">
          <a:xfrm>
            <a:off x="8804042" y="1696587"/>
            <a:ext cx="2797932" cy="290058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zh-CN" altLang="en-US" dirty="0" smtClean="0"/>
              <a:t>说明</a:t>
            </a:r>
            <a:endParaRPr lang="zh-CN" altLang="en-US" dirty="0"/>
          </a:p>
        </p:txBody>
      </p:sp>
      <p:sp>
        <p:nvSpPr>
          <p:cNvPr id="452611" name="Rectangle 3"/>
          <p:cNvSpPr>
            <a:spLocks noGrp="1" noChangeArrowheads="1"/>
          </p:cNvSpPr>
          <p:nvPr>
            <p:ph type="body" idx="1"/>
          </p:nvPr>
        </p:nvSpPr>
        <p:spPr/>
        <p:txBody>
          <a:bodyPr/>
          <a:lstStyle/>
          <a:p>
            <a:r>
              <a:rPr lang="zh-CN" altLang="en-US"/>
              <a:t>建议</a:t>
            </a:r>
          </a:p>
          <a:p>
            <a:pPr lvl="1"/>
            <a:r>
              <a:rPr lang="zh-CN" altLang="en-US"/>
              <a:t>在创建数据库时，请根据数据库中预期的最大数据量，创建尽可能大的数据文件。</a:t>
            </a:r>
          </a:p>
          <a:p>
            <a:pPr lvl="1"/>
            <a:r>
              <a:rPr lang="zh-CN" altLang="en-US"/>
              <a:t>允许数据文件自动增长，但要有一定的限度。为此，需要指定数据文件增长的最大值，以便在硬盘上留出一些可用空间。这样便可以使数据库在添加超过预期的数据时增长，而不会填满磁盘驱动器</a:t>
            </a:r>
            <a:r>
              <a:rPr lang="en-US" altLang="zh-CN"/>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dirty="0" smtClean="0"/>
              <a:t>SSMS</a:t>
            </a:r>
            <a:r>
              <a:rPr lang="zh-CN" altLang="en-US" dirty="0" smtClean="0"/>
              <a:t>中使用向导创建数据库（续）</a:t>
            </a:r>
            <a:endParaRPr lang="zh-CN" altLang="en-US" dirty="0"/>
          </a:p>
        </p:txBody>
      </p:sp>
      <p:pic>
        <p:nvPicPr>
          <p:cNvPr id="4" name="图片 3"/>
          <p:cNvPicPr/>
          <p:nvPr/>
        </p:nvPicPr>
        <p:blipFill>
          <a:blip r:embed="rId2" cstate="print"/>
          <a:srcRect b="6543"/>
          <a:stretch>
            <a:fillRect/>
          </a:stretch>
        </p:blipFill>
        <p:spPr bwMode="auto">
          <a:xfrm>
            <a:off x="248688" y="1806174"/>
            <a:ext cx="5254490" cy="3353055"/>
          </a:xfrm>
          <a:prstGeom prst="rect">
            <a:avLst/>
          </a:prstGeom>
          <a:noFill/>
          <a:ln w="9525">
            <a:noFill/>
            <a:miter lim="800000"/>
            <a:headEnd/>
            <a:tailEnd/>
          </a:ln>
        </p:spPr>
      </p:pic>
      <p:pic>
        <p:nvPicPr>
          <p:cNvPr id="5" name="内容占位符 4"/>
          <p:cNvPicPr>
            <a:picLocks noGrp="1"/>
          </p:cNvPicPr>
          <p:nvPr>
            <p:ph idx="1"/>
          </p:nvPr>
        </p:nvPicPr>
        <p:blipFill>
          <a:blip r:embed="rId3" cstate="print"/>
          <a:srcRect b="6543"/>
          <a:stretch>
            <a:fillRect/>
          </a:stretch>
        </p:blipFill>
        <p:spPr bwMode="auto">
          <a:xfrm>
            <a:off x="5756691" y="1785181"/>
            <a:ext cx="5971119" cy="3533439"/>
          </a:xfrm>
          <a:prstGeom prst="rect">
            <a:avLst/>
          </a:prstGeom>
          <a:noFill/>
          <a:ln w="9525">
            <a:noFill/>
            <a:miter lim="800000"/>
            <a:headEnd/>
            <a:tailEnd/>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dirty="0" smtClean="0"/>
              <a:t>T-SQL</a:t>
            </a:r>
            <a:r>
              <a:rPr lang="zh-CN" altLang="en-US" dirty="0" smtClean="0"/>
              <a:t>语句创建</a:t>
            </a:r>
            <a:endParaRPr lang="zh-CN" altLang="en-US" dirty="0"/>
          </a:p>
        </p:txBody>
      </p:sp>
      <p:sp>
        <p:nvSpPr>
          <p:cNvPr id="3" name="内容占位符 2"/>
          <p:cNvSpPr>
            <a:spLocks noGrp="1"/>
          </p:cNvSpPr>
          <p:nvPr>
            <p:ph idx="1"/>
          </p:nvPr>
        </p:nvSpPr>
        <p:spPr>
          <a:xfrm>
            <a:off x="527051" y="1773239"/>
            <a:ext cx="2585265" cy="4402137"/>
          </a:xfrm>
        </p:spPr>
        <p:txBody>
          <a:bodyPr/>
          <a:lstStyle/>
          <a:p>
            <a:r>
              <a:rPr lang="zh-CN" altLang="en-US" sz="2800" dirty="0" smtClean="0"/>
              <a:t>当使用</a:t>
            </a:r>
            <a:r>
              <a:rPr lang="en-US" sz="2800" dirty="0" smtClean="0"/>
              <a:t>SSMS</a:t>
            </a:r>
            <a:r>
              <a:rPr lang="zh-CN" altLang="en-US" sz="2800" dirty="0" smtClean="0"/>
              <a:t>向导创建数据库后，用户可以查看创建该数据库的</a:t>
            </a:r>
            <a:r>
              <a:rPr lang="en-US" sz="2800" dirty="0" smtClean="0"/>
              <a:t>T-SQL</a:t>
            </a:r>
            <a:r>
              <a:rPr lang="zh-CN" altLang="en-US" sz="2800" dirty="0" smtClean="0"/>
              <a:t>语句</a:t>
            </a:r>
            <a:endParaRPr lang="zh-CN" altLang="en-US" sz="2800" dirty="0"/>
          </a:p>
        </p:txBody>
      </p:sp>
      <p:pic>
        <p:nvPicPr>
          <p:cNvPr id="4" name="图片 3"/>
          <p:cNvPicPr/>
          <p:nvPr/>
        </p:nvPicPr>
        <p:blipFill>
          <a:blip r:embed="rId2" cstate="print"/>
          <a:srcRect t="11443" r="45142" b="9644"/>
          <a:stretch>
            <a:fillRect/>
          </a:stretch>
        </p:blipFill>
        <p:spPr bwMode="auto">
          <a:xfrm>
            <a:off x="3207844" y="1841945"/>
            <a:ext cx="3008398" cy="2646165"/>
          </a:xfrm>
          <a:prstGeom prst="rect">
            <a:avLst/>
          </a:prstGeom>
          <a:noFill/>
          <a:ln w="9525">
            <a:noFill/>
            <a:miter lim="800000"/>
            <a:headEnd/>
            <a:tailEnd/>
          </a:ln>
        </p:spPr>
      </p:pic>
      <p:pic>
        <p:nvPicPr>
          <p:cNvPr id="8" name="图片 7"/>
          <p:cNvPicPr/>
          <p:nvPr/>
        </p:nvPicPr>
        <p:blipFill>
          <a:blip r:embed="rId3" cstate="print"/>
          <a:srcRect l="16595" t="15344" b="9329"/>
          <a:stretch>
            <a:fillRect/>
          </a:stretch>
        </p:blipFill>
        <p:spPr bwMode="auto">
          <a:xfrm>
            <a:off x="6672478" y="1910279"/>
            <a:ext cx="4568770" cy="2561053"/>
          </a:xfrm>
          <a:prstGeom prst="rect">
            <a:avLst/>
          </a:prstGeom>
          <a:noFill/>
          <a:ln w="9525">
            <a:noFill/>
            <a:miter lim="800000"/>
            <a:headEnd/>
            <a:tailEnd/>
          </a:ln>
        </p:spPr>
      </p:pic>
      <p:sp>
        <p:nvSpPr>
          <p:cNvPr id="99334" name="AutoShape 6"/>
          <p:cNvSpPr>
            <a:spLocks noChangeArrowheads="1"/>
          </p:cNvSpPr>
          <p:nvPr/>
        </p:nvSpPr>
        <p:spPr bwMode="auto">
          <a:xfrm>
            <a:off x="6650196" y="2385551"/>
            <a:ext cx="4616545" cy="1869187"/>
          </a:xfrm>
          <a:prstGeom prst="roundRect">
            <a:avLst>
              <a:gd name="adj" fmla="val 16667"/>
            </a:avLst>
          </a:prstGeom>
          <a:solidFill>
            <a:srgbClr val="FFFFFF">
              <a:alpha val="0"/>
            </a:srgbClr>
          </a:solid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335" name="AutoShape 7"/>
          <p:cNvSpPr>
            <a:spLocks noChangeArrowheads="1"/>
          </p:cNvSpPr>
          <p:nvPr/>
        </p:nvSpPr>
        <p:spPr bwMode="auto">
          <a:xfrm rot="10800000" flipV="1">
            <a:off x="8040107" y="1583468"/>
            <a:ext cx="1948463" cy="320646"/>
          </a:xfrm>
          <a:prstGeom prst="wedgeRoundRectCallout">
            <a:avLst>
              <a:gd name="adj1" fmla="val -21777"/>
              <a:gd name="adj2" fmla="val 143136"/>
              <a:gd name="adj3" fmla="val 16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创建</a:t>
            </a:r>
            <a:r>
              <a:rPr kumimoji="0" lang="zh-CN" altLang="en-US" sz="900" b="0" i="0" u="none" strike="noStrike" cap="none" normalizeH="0" baseline="0" dirty="0" smtClean="0">
                <a:ln>
                  <a:noFill/>
                </a:ln>
                <a:solidFill>
                  <a:schemeClr val="tx1"/>
                </a:solidFill>
                <a:effectLst/>
                <a:latin typeface="Calibri"/>
                <a:ea typeface="宋体" pitchFamily="2" charset="-122"/>
                <a:cs typeface="宋体" pitchFamily="2" charset="-122"/>
              </a:rPr>
              <a:t>“</a:t>
            </a: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Music</a:t>
            </a:r>
            <a:r>
              <a:rPr kumimoji="0" lang="en-US" altLang="zh-CN" sz="900" b="0" i="0" u="none" strike="noStrike" cap="none" normalizeH="0" baseline="0" dirty="0" smtClean="0">
                <a:ln>
                  <a:noFill/>
                </a:ln>
                <a:solidFill>
                  <a:schemeClr val="tx1"/>
                </a:solidFill>
                <a:effectLst/>
                <a:latin typeface="Calibri"/>
                <a:ea typeface="宋体" pitchFamily="2" charset="-122"/>
                <a:cs typeface="宋体" pitchFamily="2" charset="-122"/>
              </a:rPr>
              <a:t>”</a:t>
            </a:r>
            <a:r>
              <a:rPr kumimoji="0" lang="zh-CN" altLang="en-US" sz="9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数据库的</a:t>
            </a: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T-SQL</a:t>
            </a:r>
            <a:r>
              <a:rPr kumimoji="0" lang="zh-CN" altLang="en-US" sz="9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语句</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dirty="0" smtClean="0"/>
              <a:t>T-SQL</a:t>
            </a:r>
            <a:r>
              <a:rPr lang="zh-CN" altLang="en-US" dirty="0" smtClean="0"/>
              <a:t>语句创建（续）</a:t>
            </a:r>
            <a:endParaRPr lang="zh-CN" altLang="en-US" dirty="0"/>
          </a:p>
        </p:txBody>
      </p:sp>
      <p:graphicFrame>
        <p:nvGraphicFramePr>
          <p:cNvPr id="6" name="内容占位符 5"/>
          <p:cNvGraphicFramePr>
            <a:graphicFrameLocks noGrp="1"/>
          </p:cNvGraphicFramePr>
          <p:nvPr>
            <p:ph idx="1"/>
          </p:nvPr>
        </p:nvGraphicFramePr>
        <p:xfrm>
          <a:off x="929600" y="1937353"/>
          <a:ext cx="11007934" cy="1773120"/>
        </p:xfrm>
        <a:graphic>
          <a:graphicData uri="http://schemas.openxmlformats.org/drawingml/2006/table">
            <a:tbl>
              <a:tblPr/>
              <a:tblGrid>
                <a:gridCol w="4103794"/>
                <a:gridCol w="6904140"/>
              </a:tblGrid>
              <a:tr h="346810">
                <a:tc>
                  <a:txBody>
                    <a:bodyPr/>
                    <a:lstStyle/>
                    <a:p>
                      <a:pPr indent="237490" algn="just">
                        <a:lnSpc>
                          <a:spcPts val="1700"/>
                        </a:lnSpc>
                        <a:spcAft>
                          <a:spcPts val="0"/>
                        </a:spcAft>
                      </a:pPr>
                      <a:r>
                        <a:rPr lang="en-US" sz="1600" kern="100" dirty="0">
                          <a:latin typeface="Courier New"/>
                          <a:ea typeface="宋体"/>
                          <a:cs typeface="Times New Roman"/>
                        </a:rPr>
                        <a:t>CREATE DATABASE </a:t>
                      </a:r>
                      <a:r>
                        <a:rPr lang="en-US" sz="1600" kern="100" dirty="0" err="1">
                          <a:latin typeface="Courier New"/>
                          <a:ea typeface="宋体"/>
                          <a:cs typeface="Times New Roman"/>
                        </a:rPr>
                        <a:t>database_name</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indent="237490" algn="l">
                        <a:lnSpc>
                          <a:spcPts val="1700"/>
                        </a:lnSpc>
                        <a:spcAft>
                          <a:spcPts val="0"/>
                        </a:spcAft>
                      </a:pPr>
                      <a:r>
                        <a:rPr lang="en-US" sz="1600" kern="100">
                          <a:latin typeface="Courier New"/>
                          <a:ea typeface="宋体"/>
                          <a:cs typeface="Times New Roman"/>
                        </a:rPr>
                        <a:t>/* </a:t>
                      </a:r>
                      <a:r>
                        <a:rPr lang="zh-CN" sz="1600" kern="100">
                          <a:latin typeface="Courier New"/>
                          <a:ea typeface="宋体"/>
                          <a:cs typeface="Courier New"/>
                        </a:rPr>
                        <a:t>指定数据库逻辑文件名</a:t>
                      </a:r>
                      <a:r>
                        <a:rPr lang="en-US" sz="1600" kern="100">
                          <a:latin typeface="Courier New"/>
                          <a:ea typeface="宋体"/>
                          <a:cs typeface="Times New Roman"/>
                        </a:rPr>
                        <a:t>*/</a:t>
                      </a:r>
                      <a:endParaRPr lang="zh-CN" sz="16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r>
              <a:tr h="1026628">
                <a:tc>
                  <a:txBody>
                    <a:bodyPr/>
                    <a:lstStyle/>
                    <a:p>
                      <a:pPr indent="237490" algn="just">
                        <a:lnSpc>
                          <a:spcPts val="1700"/>
                        </a:lnSpc>
                        <a:spcAft>
                          <a:spcPts val="0"/>
                        </a:spcAft>
                      </a:pPr>
                      <a:r>
                        <a:rPr lang="en-US" sz="1600" kern="100" dirty="0">
                          <a:latin typeface="Courier New"/>
                          <a:ea typeface="宋体"/>
                          <a:cs typeface="Times New Roman"/>
                        </a:rPr>
                        <a:t>[ON</a:t>
                      </a:r>
                      <a:endParaRPr lang="zh-CN" sz="1600" kern="100" dirty="0">
                        <a:latin typeface="Calibri"/>
                        <a:ea typeface="宋体"/>
                        <a:cs typeface="Times New Roman"/>
                      </a:endParaRPr>
                    </a:p>
                    <a:p>
                      <a:pPr indent="237490" algn="just">
                        <a:lnSpc>
                          <a:spcPts val="1700"/>
                        </a:lnSpc>
                        <a:spcAft>
                          <a:spcPts val="0"/>
                        </a:spcAft>
                      </a:pPr>
                      <a:r>
                        <a:rPr lang="en-US" sz="1600" kern="100" dirty="0">
                          <a:latin typeface="Courier New"/>
                          <a:ea typeface="宋体"/>
                          <a:cs typeface="Times New Roman"/>
                        </a:rPr>
                        <a:t>[PRIMARY]</a:t>
                      </a:r>
                      <a:endParaRPr lang="zh-CN" sz="1600" kern="100" dirty="0">
                        <a:latin typeface="Calibri"/>
                        <a:ea typeface="宋体"/>
                        <a:cs typeface="Times New Roman"/>
                      </a:endParaRPr>
                    </a:p>
                    <a:p>
                      <a:pPr indent="237490" algn="just">
                        <a:lnSpc>
                          <a:spcPts val="1700"/>
                        </a:lnSpc>
                        <a:spcAft>
                          <a:spcPts val="0"/>
                        </a:spcAft>
                      </a:pPr>
                      <a:r>
                        <a:rPr lang="en-US" sz="1600" kern="100" dirty="0">
                          <a:latin typeface="Courier New"/>
                          <a:ea typeface="宋体"/>
                          <a:cs typeface="Times New Roman"/>
                        </a:rPr>
                        <a:t>[&lt;</a:t>
                      </a:r>
                      <a:r>
                        <a:rPr lang="en-US" sz="1600" kern="100" dirty="0" err="1">
                          <a:latin typeface="Courier New"/>
                          <a:ea typeface="宋体"/>
                          <a:cs typeface="Times New Roman"/>
                        </a:rPr>
                        <a:t>filespec</a:t>
                      </a:r>
                      <a:r>
                        <a:rPr lang="en-US" sz="1600" kern="100" dirty="0">
                          <a:latin typeface="Courier New"/>
                          <a:ea typeface="宋体"/>
                          <a:cs typeface="Times New Roman"/>
                        </a:rPr>
                        <a:t>&gt; [1,…n]]</a:t>
                      </a:r>
                      <a:endParaRPr lang="zh-CN" sz="1600" kern="100" dirty="0">
                        <a:latin typeface="Calibri"/>
                        <a:ea typeface="宋体"/>
                        <a:cs typeface="Times New Roman"/>
                      </a:endParaRPr>
                    </a:p>
                    <a:p>
                      <a:pPr indent="237490" algn="just">
                        <a:lnSpc>
                          <a:spcPts val="1700"/>
                        </a:lnSpc>
                        <a:spcAft>
                          <a:spcPts val="0"/>
                        </a:spcAft>
                      </a:pPr>
                      <a:r>
                        <a:rPr lang="en-US" sz="1600" kern="100" dirty="0">
                          <a:latin typeface="Courier New"/>
                          <a:ea typeface="宋体"/>
                          <a:cs typeface="Times New Roman"/>
                        </a:rPr>
                        <a:t>[,&lt;</a:t>
                      </a:r>
                      <a:r>
                        <a:rPr lang="en-US" sz="1600" kern="100" dirty="0" err="1">
                          <a:latin typeface="Courier New"/>
                          <a:ea typeface="宋体"/>
                          <a:cs typeface="Times New Roman"/>
                        </a:rPr>
                        <a:t>filegroup</a:t>
                      </a:r>
                      <a:r>
                        <a:rPr lang="en-US" sz="1600" kern="100" dirty="0">
                          <a:latin typeface="Courier New"/>
                          <a:ea typeface="宋体"/>
                          <a:cs typeface="Times New Roman"/>
                        </a:rPr>
                        <a:t>&gt; [1,…n]]</a:t>
                      </a:r>
                      <a:endParaRPr lang="zh-CN" sz="1600" kern="100" dirty="0">
                        <a:latin typeface="Calibri"/>
                        <a:ea typeface="宋体"/>
                        <a:cs typeface="Times New Roman"/>
                      </a:endParaRPr>
                    </a:p>
                    <a:p>
                      <a:pPr indent="237490" algn="just">
                        <a:lnSpc>
                          <a:spcPts val="1700"/>
                        </a:lnSpc>
                        <a:spcAft>
                          <a:spcPts val="0"/>
                        </a:spcAft>
                      </a:pPr>
                      <a:r>
                        <a:rPr lang="en-US" sz="1600" kern="100" dirty="0">
                          <a:latin typeface="Courier New"/>
                          <a:ea typeface="宋体"/>
                          <a:cs typeface="Times New Roman"/>
                        </a:rPr>
                        <a:t>]</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indent="237490" algn="l">
                        <a:lnSpc>
                          <a:spcPts val="1700"/>
                        </a:lnSpc>
                        <a:spcAft>
                          <a:spcPts val="0"/>
                        </a:spcAft>
                      </a:pPr>
                      <a:r>
                        <a:rPr lang="en-US" sz="1600" kern="100" dirty="0">
                          <a:latin typeface="Courier New"/>
                          <a:ea typeface="宋体"/>
                          <a:cs typeface="Times New Roman"/>
                        </a:rPr>
                        <a:t>/* ON</a:t>
                      </a:r>
                      <a:r>
                        <a:rPr lang="zh-CN" sz="1600" kern="100" dirty="0">
                          <a:latin typeface="Courier New"/>
                          <a:ea typeface="宋体"/>
                          <a:cs typeface="Courier New"/>
                        </a:rPr>
                        <a:t>子句指定数据库的数据文件属性和文件组属性；其中</a:t>
                      </a:r>
                      <a:r>
                        <a:rPr lang="en-US" sz="1600" kern="100" dirty="0">
                          <a:latin typeface="Courier New"/>
                          <a:ea typeface="宋体"/>
                          <a:cs typeface="Times New Roman"/>
                        </a:rPr>
                        <a:t>PRIMARY</a:t>
                      </a:r>
                      <a:r>
                        <a:rPr lang="zh-CN" sz="1600" kern="100" dirty="0">
                          <a:latin typeface="Courier New"/>
                          <a:ea typeface="宋体"/>
                          <a:cs typeface="Courier New"/>
                        </a:rPr>
                        <a:t>指定关联的</a:t>
                      </a:r>
                      <a:r>
                        <a:rPr lang="en-US" sz="1600" kern="100" dirty="0">
                          <a:latin typeface="Courier New"/>
                          <a:ea typeface="宋体"/>
                          <a:cs typeface="Times New Roman"/>
                        </a:rPr>
                        <a:t>&lt;</a:t>
                      </a:r>
                      <a:r>
                        <a:rPr lang="en-US" sz="1600" kern="100" dirty="0" err="1">
                          <a:latin typeface="Courier New"/>
                          <a:ea typeface="宋体"/>
                          <a:cs typeface="Times New Roman"/>
                        </a:rPr>
                        <a:t>filespec</a:t>
                      </a:r>
                      <a:r>
                        <a:rPr lang="en-US" sz="1600" kern="100" dirty="0">
                          <a:latin typeface="Courier New"/>
                          <a:ea typeface="宋体"/>
                          <a:cs typeface="Times New Roman"/>
                        </a:rPr>
                        <a:t>&gt;</a:t>
                      </a:r>
                      <a:r>
                        <a:rPr lang="zh-CN" sz="1600" kern="100" dirty="0">
                          <a:latin typeface="Courier New"/>
                          <a:ea typeface="宋体"/>
                          <a:cs typeface="Courier New"/>
                        </a:rPr>
                        <a:t>列表定义主文件，如果没有定义</a:t>
                      </a:r>
                      <a:r>
                        <a:rPr lang="en-US" sz="1600" kern="100" dirty="0">
                          <a:latin typeface="Courier New"/>
                          <a:ea typeface="宋体"/>
                          <a:cs typeface="Times New Roman"/>
                        </a:rPr>
                        <a:t>PRIMARY, </a:t>
                      </a:r>
                      <a:r>
                        <a:rPr lang="zh-CN" sz="1600" kern="100" dirty="0">
                          <a:latin typeface="Courier New"/>
                          <a:ea typeface="宋体"/>
                          <a:cs typeface="Courier New"/>
                        </a:rPr>
                        <a:t>则</a:t>
                      </a:r>
                      <a:r>
                        <a:rPr lang="en-US" sz="1600" kern="100" dirty="0">
                          <a:latin typeface="Courier New"/>
                          <a:ea typeface="宋体"/>
                          <a:cs typeface="Times New Roman"/>
                        </a:rPr>
                        <a:t>CREATE DATABASE</a:t>
                      </a:r>
                      <a:r>
                        <a:rPr lang="zh-CN" sz="1600" kern="100" dirty="0">
                          <a:latin typeface="Courier New"/>
                          <a:ea typeface="宋体"/>
                          <a:cs typeface="Courier New"/>
                        </a:rPr>
                        <a:t>语句中列出的第一个文件成为主文件</a:t>
                      </a:r>
                      <a:r>
                        <a:rPr lang="en-US" sz="1600" kern="100" dirty="0">
                          <a:latin typeface="Courier New"/>
                          <a:ea typeface="宋体"/>
                          <a:cs typeface="Times New Roman"/>
                        </a:rPr>
                        <a:t> */</a:t>
                      </a:r>
                      <a:endParaRPr lang="zh-CN" sz="1600" kern="100" dirty="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346810">
                <a:tc>
                  <a:txBody>
                    <a:bodyPr/>
                    <a:lstStyle/>
                    <a:p>
                      <a:pPr indent="237490" algn="just">
                        <a:lnSpc>
                          <a:spcPts val="1700"/>
                        </a:lnSpc>
                        <a:spcAft>
                          <a:spcPts val="0"/>
                        </a:spcAft>
                      </a:pPr>
                      <a:r>
                        <a:rPr lang="en-US" sz="1600" kern="100">
                          <a:latin typeface="Courier New"/>
                          <a:ea typeface="宋体"/>
                          <a:cs typeface="Times New Roman"/>
                        </a:rPr>
                        <a:t>[LOG ON {&lt;filespec&gt; [1,…n]}]</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indent="237490" algn="ctr">
                        <a:lnSpc>
                          <a:spcPts val="1700"/>
                        </a:lnSpc>
                        <a:spcAft>
                          <a:spcPts val="0"/>
                        </a:spcAft>
                      </a:pPr>
                      <a:r>
                        <a:rPr lang="en-US" sz="1600" kern="100" dirty="0">
                          <a:latin typeface="Courier New"/>
                          <a:ea typeface="宋体"/>
                          <a:cs typeface="Times New Roman"/>
                        </a:rPr>
                        <a:t>/* LOG ON</a:t>
                      </a:r>
                      <a:r>
                        <a:rPr lang="zh-CN" sz="1600" kern="100" dirty="0">
                          <a:latin typeface="Courier New"/>
                          <a:ea typeface="宋体"/>
                          <a:cs typeface="Courier New"/>
                        </a:rPr>
                        <a:t>子句指定事务日志文件属性</a:t>
                      </a:r>
                      <a:r>
                        <a:rPr lang="en-US" sz="1600" kern="100" dirty="0">
                          <a:latin typeface="Courier New"/>
                          <a:ea typeface="宋体"/>
                          <a:cs typeface="Times New Roman"/>
                        </a:rPr>
                        <a:t>*/</a:t>
                      </a:r>
                      <a:endParaRPr lang="zh-CN" sz="1600" kern="100" dirty="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r>
            </a:tbl>
          </a:graphicData>
        </a:graphic>
      </p:graphicFrame>
      <p:sp>
        <p:nvSpPr>
          <p:cNvPr id="100353" name="Rectangle 1"/>
          <p:cNvSpPr>
            <a:spLocks noChangeArrowheads="1"/>
          </p:cNvSpPr>
          <p:nvPr/>
        </p:nvSpPr>
        <p:spPr bwMode="auto">
          <a:xfrm>
            <a:off x="1028660" y="3866393"/>
            <a:ext cx="8115339" cy="1200329"/>
          </a:xfrm>
          <a:prstGeom prst="rect">
            <a:avLst/>
          </a:prstGeom>
          <a:solidFill>
            <a:srgbClr val="E0E0E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3838"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Courier New" pitchFamily="49" charset="0"/>
                <a:cs typeface="Times New Roman" pitchFamily="18" charset="0"/>
              </a:rPr>
              <a:t>&lt;</a:t>
            </a:r>
            <a:r>
              <a:rPr kumimoji="0" lang="en-US" altLang="zh-CN" b="0" i="0" u="none" strike="noStrike" cap="none" normalizeH="0" baseline="0" dirty="0" err="1" smtClean="0">
                <a:ln>
                  <a:noFill/>
                </a:ln>
                <a:solidFill>
                  <a:schemeClr val="tx1"/>
                </a:solidFill>
                <a:effectLst/>
                <a:latin typeface="Times New Roman" pitchFamily="18" charset="0"/>
                <a:ea typeface="Courier New" pitchFamily="49" charset="0"/>
                <a:cs typeface="Times New Roman" pitchFamily="18" charset="0"/>
              </a:rPr>
              <a:t>filespec</a:t>
            </a:r>
            <a:r>
              <a:rPr kumimoji="0" lang="en-US" altLang="zh-CN" b="0" i="0" u="none" strike="noStrike" cap="none" normalizeH="0" baseline="0" dirty="0" smtClean="0">
                <a:ln>
                  <a:noFill/>
                </a:ln>
                <a:solidFill>
                  <a:schemeClr val="tx1"/>
                </a:solidFill>
                <a:effectLst/>
                <a:latin typeface="Times New Roman" pitchFamily="18" charset="0"/>
                <a:ea typeface="Courier New" pitchFamily="49" charset="0"/>
                <a:cs typeface="Times New Roman" pitchFamily="18" charset="0"/>
              </a:rPr>
              <a:t>&gt;::={([NAME=</a:t>
            </a:r>
            <a:r>
              <a:rPr kumimoji="0" lang="en-US" altLang="zh-CN" b="0" i="0" u="none" strike="noStrike" cap="none" normalizeH="0" baseline="0" dirty="0" err="1" smtClean="0">
                <a:ln>
                  <a:noFill/>
                </a:ln>
                <a:solidFill>
                  <a:schemeClr val="tx1"/>
                </a:solidFill>
                <a:effectLst/>
                <a:latin typeface="Times New Roman" pitchFamily="18" charset="0"/>
                <a:ea typeface="Courier New" pitchFamily="49" charset="0"/>
                <a:cs typeface="Times New Roman" pitchFamily="18" charset="0"/>
              </a:rPr>
              <a:t>logical_file_name</a:t>
            </a:r>
            <a:r>
              <a:rPr kumimoji="0" lang="en-US" altLang="zh-CN" b="0" i="0" u="none" strike="noStrike" cap="none" normalizeH="0" baseline="0" dirty="0" smtClean="0">
                <a:ln>
                  <a:noFill/>
                </a:ln>
                <a:solidFill>
                  <a:schemeClr val="tx1"/>
                </a:solidFill>
                <a:effectLst/>
                <a:latin typeface="Times New Roman" pitchFamily="18" charset="0"/>
                <a:ea typeface="Courier New" pitchFamily="49" charset="0"/>
                <a:cs typeface="Times New Roman" pitchFamily="18" charset="0"/>
              </a:rPr>
              <a:t>,] FILENAME='</a:t>
            </a:r>
            <a:r>
              <a:rPr kumimoji="0" lang="en-US" altLang="zh-CN" b="0" i="0" u="none" strike="noStrike" cap="none" normalizeH="0" baseline="0" dirty="0" err="1" smtClean="0">
                <a:ln>
                  <a:noFill/>
                </a:ln>
                <a:solidFill>
                  <a:schemeClr val="tx1"/>
                </a:solidFill>
                <a:effectLst/>
                <a:latin typeface="Times New Roman" pitchFamily="18" charset="0"/>
                <a:ea typeface="Courier New" pitchFamily="49" charset="0"/>
                <a:cs typeface="Times New Roman" pitchFamily="18" charset="0"/>
              </a:rPr>
              <a:t>os_file_name</a:t>
            </a:r>
            <a:r>
              <a:rPr kumimoji="0" lang="en-US" altLang="zh-CN" b="0" i="0" u="none" strike="noStrike" cap="none" normalizeH="0" baseline="0" dirty="0" smtClean="0">
                <a:ln>
                  <a:noFill/>
                </a:ln>
                <a:solidFill>
                  <a:schemeClr val="tx1"/>
                </a:solidFill>
                <a:effectLst/>
                <a:latin typeface="Times New Roman" pitchFamily="18" charset="0"/>
                <a:ea typeface="Courier New" pitchFamily="49" charset="0"/>
                <a:cs typeface="Times New Roman" pitchFamily="18" charset="0"/>
              </a:rPr>
              <a:t>‘</a:t>
            </a:r>
          </a:p>
          <a:p>
            <a:pPr marL="0" marR="0" lvl="0" indent="223838"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Courier New" pitchFamily="49" charset="0"/>
                <a:cs typeface="Times New Roman" pitchFamily="18" charset="0"/>
              </a:rPr>
              <a:t>[,SIZE=size[KB|MB|GB|TB]]</a:t>
            </a:r>
          </a:p>
          <a:p>
            <a:pPr marL="0" marR="0" lvl="0" indent="223838"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Courier New" pitchFamily="49" charset="0"/>
                <a:cs typeface="Times New Roman" pitchFamily="18" charset="0"/>
              </a:rPr>
              <a:t> [,MAXSIZE={</a:t>
            </a:r>
            <a:r>
              <a:rPr kumimoji="0" lang="en-US" altLang="zh-CN" b="0" i="0" u="none" strike="noStrike" cap="none" normalizeH="0" baseline="0" dirty="0" err="1" smtClean="0">
                <a:ln>
                  <a:noFill/>
                </a:ln>
                <a:solidFill>
                  <a:schemeClr val="tx1"/>
                </a:solidFill>
                <a:effectLst/>
                <a:latin typeface="Times New Roman" pitchFamily="18" charset="0"/>
                <a:ea typeface="Courier New" pitchFamily="49" charset="0"/>
                <a:cs typeface="Times New Roman" pitchFamily="18" charset="0"/>
              </a:rPr>
              <a:t>max_size</a:t>
            </a:r>
            <a:r>
              <a:rPr kumimoji="0" lang="en-US" altLang="zh-CN" b="0" i="0" u="none" strike="noStrike" cap="none" normalizeH="0" baseline="0" dirty="0" smtClean="0">
                <a:ln>
                  <a:noFill/>
                </a:ln>
                <a:solidFill>
                  <a:schemeClr val="tx1"/>
                </a:solidFill>
                <a:effectLst/>
                <a:latin typeface="Times New Roman" pitchFamily="18" charset="0"/>
                <a:ea typeface="Courier New" pitchFamily="49" charset="0"/>
                <a:cs typeface="Times New Roman" pitchFamily="18" charset="0"/>
              </a:rPr>
              <a:t>[KB|MB|GB|TB]|UNLIMITED}]</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23838"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[,FILEGROWTH=</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growth_increment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[KB|MB|%]])[1,…n]} </a:t>
            </a:r>
          </a:p>
        </p:txBody>
      </p:sp>
      <p:sp>
        <p:nvSpPr>
          <p:cNvPr id="8" name="矩形 7"/>
          <p:cNvSpPr/>
          <p:nvPr/>
        </p:nvSpPr>
        <p:spPr>
          <a:xfrm>
            <a:off x="1286630" y="5335601"/>
            <a:ext cx="6317179" cy="369332"/>
          </a:xfrm>
          <a:prstGeom prst="rect">
            <a:avLst/>
          </a:prstGeom>
        </p:spPr>
        <p:txBody>
          <a:bodyPr wrap="none">
            <a:spAutoFit/>
          </a:bodyPr>
          <a:lstStyle/>
          <a:p>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filegroup</a:t>
            </a:r>
            <a:r>
              <a:rPr lang="en-US" dirty="0" smtClean="0">
                <a:latin typeface="Times New Roman" pitchFamily="18" charset="0"/>
                <a:cs typeface="Times New Roman" pitchFamily="18" charset="0"/>
              </a:rPr>
              <a:t>&gt;::={FILEGROUP </a:t>
            </a:r>
            <a:r>
              <a:rPr lang="en-US" dirty="0" err="1" smtClean="0">
                <a:latin typeface="Times New Roman" pitchFamily="18" charset="0"/>
                <a:cs typeface="Times New Roman" pitchFamily="18" charset="0"/>
              </a:rPr>
              <a:t>filegroup_name</a:t>
            </a:r>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filespec</a:t>
            </a:r>
            <a:r>
              <a:rPr lang="en-US" dirty="0" smtClean="0">
                <a:latin typeface="Times New Roman" pitchFamily="18" charset="0"/>
                <a:cs typeface="Times New Roman" pitchFamily="18" charset="0"/>
              </a:rPr>
              <a:t>&gt; [1,…n]}</a:t>
            </a:r>
            <a:endParaRPr lang="zh-CN" alt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zh-CN" altLang="en-US" dirty="0"/>
              <a:t>创建未指定文件的数据库 </a:t>
            </a:r>
          </a:p>
        </p:txBody>
      </p:sp>
      <p:sp>
        <p:nvSpPr>
          <p:cNvPr id="447491" name="Rectangle 3"/>
          <p:cNvSpPr>
            <a:spLocks noGrp="1" noChangeArrowheads="1"/>
          </p:cNvSpPr>
          <p:nvPr>
            <p:ph type="body" idx="1"/>
          </p:nvPr>
        </p:nvSpPr>
        <p:spPr>
          <a:xfrm>
            <a:off x="225212" y="1755483"/>
            <a:ext cx="6672738" cy="4402137"/>
          </a:xfrm>
        </p:spPr>
        <p:txBody>
          <a:bodyPr/>
          <a:lstStyle/>
          <a:p>
            <a:r>
              <a:rPr lang="en-US" altLang="zh-CN" sz="2400" dirty="0"/>
              <a:t>CREATE DATABASE </a:t>
            </a:r>
            <a:r>
              <a:rPr lang="en-US" altLang="zh-CN" sz="2400" dirty="0" err="1"/>
              <a:t>mytest</a:t>
            </a:r>
            <a:r>
              <a:rPr lang="en-US" altLang="zh-CN" sz="2400" dirty="0"/>
              <a:t>; </a:t>
            </a:r>
          </a:p>
          <a:p>
            <a:pPr lvl="1"/>
            <a:r>
              <a:rPr lang="zh-CN" altLang="en-US" sz="2400" dirty="0"/>
              <a:t>创建名为 </a:t>
            </a:r>
            <a:r>
              <a:rPr lang="en-US" altLang="zh-CN" sz="2400" dirty="0" err="1"/>
              <a:t>mytest</a:t>
            </a:r>
            <a:r>
              <a:rPr lang="en-US" altLang="zh-CN" sz="2400" dirty="0"/>
              <a:t> </a:t>
            </a:r>
            <a:r>
              <a:rPr lang="zh-CN" altLang="en-US" sz="2400" dirty="0"/>
              <a:t>的数据库，并创建相应的主文件和事务日志文件。</a:t>
            </a:r>
          </a:p>
          <a:p>
            <a:pPr lvl="1"/>
            <a:r>
              <a:rPr lang="zh-CN" altLang="en-US" sz="2400" dirty="0"/>
              <a:t>因为语句没有 </a:t>
            </a:r>
            <a:r>
              <a:rPr lang="en-US" altLang="zh-CN" sz="2400" dirty="0"/>
              <a:t>&lt;</a:t>
            </a:r>
            <a:r>
              <a:rPr lang="en-US" altLang="zh-CN" sz="2400" dirty="0" err="1"/>
              <a:t>filespec</a:t>
            </a:r>
            <a:r>
              <a:rPr lang="en-US" altLang="zh-CN" sz="2400" dirty="0"/>
              <a:t>&gt; </a:t>
            </a:r>
            <a:r>
              <a:rPr lang="zh-CN" altLang="en-US" sz="2400" dirty="0"/>
              <a:t>项，所以主数据库文件的大小为 </a:t>
            </a:r>
            <a:r>
              <a:rPr lang="en-US" altLang="zh-CN" sz="2400" dirty="0"/>
              <a:t>model </a:t>
            </a:r>
            <a:r>
              <a:rPr lang="zh-CN" altLang="en-US" sz="2400" dirty="0"/>
              <a:t>数据库主文件的大小。</a:t>
            </a:r>
          </a:p>
          <a:p>
            <a:pPr lvl="1"/>
            <a:r>
              <a:rPr lang="zh-CN" altLang="en-US" sz="2400" dirty="0"/>
              <a:t>事务日志将设置为下列值中的较大者：</a:t>
            </a:r>
            <a:r>
              <a:rPr lang="en-US" altLang="zh-CN" sz="2400" dirty="0"/>
              <a:t>512 KB </a:t>
            </a:r>
            <a:r>
              <a:rPr lang="zh-CN" altLang="en-US" sz="2400" dirty="0"/>
              <a:t>或主数据文件大小的 </a:t>
            </a:r>
            <a:r>
              <a:rPr lang="en-US" altLang="zh-CN" sz="2400" dirty="0"/>
              <a:t>25%</a:t>
            </a:r>
            <a:r>
              <a:rPr lang="zh-CN" altLang="en-US" sz="2400" dirty="0"/>
              <a:t>。</a:t>
            </a:r>
          </a:p>
          <a:p>
            <a:pPr lvl="1"/>
            <a:r>
              <a:rPr lang="zh-CN" altLang="en-US" sz="2400" dirty="0"/>
              <a:t>因为没有指定 </a:t>
            </a:r>
            <a:r>
              <a:rPr lang="en-US" altLang="zh-CN" sz="2400" dirty="0"/>
              <a:t>MAXSIZE</a:t>
            </a:r>
            <a:r>
              <a:rPr lang="zh-CN" altLang="en-US" sz="2400" dirty="0"/>
              <a:t>，文件可以增大到填满所有可用的磁盘空间为止。 </a:t>
            </a:r>
          </a:p>
        </p:txBody>
      </p:sp>
      <p:pic>
        <p:nvPicPr>
          <p:cNvPr id="4" name="图片 3"/>
          <p:cNvPicPr/>
          <p:nvPr/>
        </p:nvPicPr>
        <p:blipFill>
          <a:blip r:embed="rId2" cstate="print"/>
          <a:srcRect t="15270" r="25937" b="37698"/>
          <a:stretch>
            <a:fillRect/>
          </a:stretch>
        </p:blipFill>
        <p:spPr bwMode="auto">
          <a:xfrm>
            <a:off x="6971563" y="1760687"/>
            <a:ext cx="4995536" cy="196793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7491">
                                            <p:txEl>
                                              <p:pRg st="1" end="1"/>
                                            </p:txEl>
                                          </p:spTgt>
                                        </p:tgtEl>
                                        <p:attrNameLst>
                                          <p:attrName>style.visibility</p:attrName>
                                        </p:attrNameLst>
                                      </p:cBhvr>
                                      <p:to>
                                        <p:strVal val="visible"/>
                                      </p:to>
                                    </p:set>
                                    <p:anim calcmode="lin" valueType="num">
                                      <p:cBhvr additive="base">
                                        <p:cTn id="7" dur="500" fill="hold"/>
                                        <p:tgtEl>
                                          <p:spTgt spid="4474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74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7491">
                                            <p:txEl>
                                              <p:pRg st="2" end="2"/>
                                            </p:txEl>
                                          </p:spTgt>
                                        </p:tgtEl>
                                        <p:attrNameLst>
                                          <p:attrName>style.visibility</p:attrName>
                                        </p:attrNameLst>
                                      </p:cBhvr>
                                      <p:to>
                                        <p:strVal val="visible"/>
                                      </p:to>
                                    </p:set>
                                    <p:anim calcmode="lin" valueType="num">
                                      <p:cBhvr additive="base">
                                        <p:cTn id="13" dur="500" fill="hold"/>
                                        <p:tgtEl>
                                          <p:spTgt spid="4474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7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7491">
                                            <p:txEl>
                                              <p:pRg st="3" end="3"/>
                                            </p:txEl>
                                          </p:spTgt>
                                        </p:tgtEl>
                                        <p:attrNameLst>
                                          <p:attrName>style.visibility</p:attrName>
                                        </p:attrNameLst>
                                      </p:cBhvr>
                                      <p:to>
                                        <p:strVal val="visible"/>
                                      </p:to>
                                    </p:set>
                                    <p:anim calcmode="lin" valueType="num">
                                      <p:cBhvr additive="base">
                                        <p:cTn id="19" dur="500" fill="hold"/>
                                        <p:tgtEl>
                                          <p:spTgt spid="4474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74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7491">
                                            <p:txEl>
                                              <p:pRg st="4" end="4"/>
                                            </p:txEl>
                                          </p:spTgt>
                                        </p:tgtEl>
                                        <p:attrNameLst>
                                          <p:attrName>style.visibility</p:attrName>
                                        </p:attrNameLst>
                                      </p:cBhvr>
                                      <p:to>
                                        <p:strVal val="visible"/>
                                      </p:to>
                                    </p:set>
                                    <p:anim calcmode="lin" valueType="num">
                                      <p:cBhvr additive="base">
                                        <p:cTn id="25" dur="500" fill="hold"/>
                                        <p:tgtEl>
                                          <p:spTgt spid="4474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74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30</a:t>
            </a:r>
            <a:r>
              <a:rPr lang="zh-CN" altLang="en-US" dirty="0" smtClean="0"/>
              <a:t>： 物理数据库和文件</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创建指定数据和事务日志文件的数据库 </a:t>
            </a:r>
            <a:endParaRPr lang="zh-CN" altLang="en-US" sz="3200" dirty="0"/>
          </a:p>
        </p:txBody>
      </p:sp>
      <p:sp>
        <p:nvSpPr>
          <p:cNvPr id="3" name="内容占位符 2"/>
          <p:cNvSpPr>
            <a:spLocks noGrp="1"/>
          </p:cNvSpPr>
          <p:nvPr>
            <p:ph idx="1"/>
          </p:nvPr>
        </p:nvSpPr>
        <p:spPr>
          <a:xfrm>
            <a:off x="527051" y="1773239"/>
            <a:ext cx="11664949" cy="4402137"/>
          </a:xfrm>
        </p:spPr>
        <p:txBody>
          <a:bodyPr/>
          <a:lstStyle/>
          <a:p>
            <a:pPr>
              <a:buNone/>
            </a:pPr>
            <a:r>
              <a:rPr lang="zh-CN" altLang="en-US" sz="2800" dirty="0" smtClean="0"/>
              <a:t>例：创建</a:t>
            </a:r>
            <a:r>
              <a:rPr lang="en-US" sz="2800" dirty="0" smtClean="0"/>
              <a:t>Employee</a:t>
            </a:r>
            <a:r>
              <a:rPr lang="zh-CN" altLang="en-US" sz="2800" dirty="0" smtClean="0"/>
              <a:t>数据库，要求如下：</a:t>
            </a:r>
          </a:p>
          <a:p>
            <a:pPr>
              <a:buNone/>
            </a:pPr>
            <a:r>
              <a:rPr lang="en-US" sz="2800" dirty="0" smtClean="0"/>
              <a:t>1</a:t>
            </a:r>
            <a:r>
              <a:rPr lang="zh-CN" altLang="en-US" sz="2800" dirty="0" smtClean="0"/>
              <a:t>）主数据库文件名为</a:t>
            </a:r>
            <a:r>
              <a:rPr lang="en-US" sz="2800" dirty="0" smtClean="0"/>
              <a:t>Employee</a:t>
            </a:r>
            <a:r>
              <a:rPr lang="zh-CN" altLang="en-US" sz="2800" dirty="0" smtClean="0"/>
              <a:t>，物理文件名为</a:t>
            </a:r>
            <a:r>
              <a:rPr lang="en-US" sz="2800" dirty="0" smtClean="0"/>
              <a:t>Employee.mdf</a:t>
            </a:r>
            <a:r>
              <a:rPr lang="zh-CN" altLang="en-US" sz="2800" dirty="0" smtClean="0"/>
              <a:t>，初始大小为</a:t>
            </a:r>
            <a:r>
              <a:rPr lang="en-US" sz="2800" dirty="0" smtClean="0"/>
              <a:t>5MB</a:t>
            </a:r>
            <a:r>
              <a:rPr lang="zh-CN" altLang="en-US" sz="2800" dirty="0" smtClean="0"/>
              <a:t>，最大文件大小为</a:t>
            </a:r>
            <a:r>
              <a:rPr lang="en-US" sz="2800" dirty="0" smtClean="0"/>
              <a:t>100MB</a:t>
            </a:r>
            <a:r>
              <a:rPr lang="zh-CN" altLang="en-US" sz="2800" dirty="0" smtClean="0"/>
              <a:t>，增长幅度为</a:t>
            </a:r>
            <a:r>
              <a:rPr lang="en-US" sz="2800" dirty="0" smtClean="0"/>
              <a:t>1MB</a:t>
            </a:r>
            <a:r>
              <a:rPr lang="zh-CN" altLang="en-US" sz="2800" dirty="0" smtClean="0"/>
              <a:t>；</a:t>
            </a:r>
          </a:p>
          <a:p>
            <a:pPr>
              <a:buNone/>
            </a:pPr>
            <a:r>
              <a:rPr lang="en-US" sz="2800" dirty="0" smtClean="0"/>
              <a:t>2</a:t>
            </a:r>
            <a:r>
              <a:rPr lang="zh-CN" altLang="en-US" sz="2800" dirty="0" smtClean="0"/>
              <a:t>）在文件组</a:t>
            </a:r>
            <a:r>
              <a:rPr lang="en-US" sz="2800" dirty="0" smtClean="0"/>
              <a:t>usergroup1</a:t>
            </a:r>
            <a:r>
              <a:rPr lang="zh-CN" altLang="en-US" sz="2800" dirty="0" smtClean="0"/>
              <a:t>上建立辅助数据文件</a:t>
            </a:r>
            <a:r>
              <a:rPr lang="en-US" sz="2800" dirty="0" err="1" smtClean="0"/>
              <a:t>Employee_dat</a:t>
            </a:r>
            <a:r>
              <a:rPr lang="zh-CN" altLang="en-US" sz="2800" dirty="0" smtClean="0"/>
              <a:t>，物理文件名为</a:t>
            </a:r>
            <a:r>
              <a:rPr lang="en-US" sz="2800" dirty="0" smtClean="0"/>
              <a:t>Employee_dat.ndf</a:t>
            </a:r>
            <a:r>
              <a:rPr lang="zh-CN" altLang="en-US" sz="2800" dirty="0" smtClean="0"/>
              <a:t>，初始大小为</a:t>
            </a:r>
            <a:r>
              <a:rPr lang="en-US" sz="2800" dirty="0" smtClean="0"/>
              <a:t>3MB</a:t>
            </a:r>
            <a:r>
              <a:rPr lang="zh-CN" altLang="en-US" sz="2800" dirty="0" smtClean="0"/>
              <a:t>，最大为无限大，增幅为</a:t>
            </a:r>
            <a:r>
              <a:rPr lang="en-US" sz="2800" dirty="0" smtClean="0"/>
              <a:t>1MB</a:t>
            </a:r>
            <a:r>
              <a:rPr lang="zh-CN" altLang="en-US" sz="2800" dirty="0" smtClean="0"/>
              <a:t>；</a:t>
            </a:r>
          </a:p>
          <a:p>
            <a:pPr>
              <a:buNone/>
            </a:pPr>
            <a:r>
              <a:rPr lang="en-US" sz="2800" dirty="0" smtClean="0"/>
              <a:t>3</a:t>
            </a:r>
            <a:r>
              <a:rPr lang="zh-CN" altLang="en-US" sz="2800" dirty="0" smtClean="0"/>
              <a:t>）日志文件逻辑文件名和物理文件名均为</a:t>
            </a:r>
            <a:r>
              <a:rPr lang="en-US" sz="2800" dirty="0" err="1" smtClean="0"/>
              <a:t>Employee_log</a:t>
            </a:r>
            <a:r>
              <a:rPr lang="zh-CN" altLang="en-US" sz="2800" dirty="0" smtClean="0"/>
              <a:t>，初始大小为</a:t>
            </a:r>
            <a:r>
              <a:rPr lang="en-US" sz="2800" dirty="0" smtClean="0"/>
              <a:t>3MB</a:t>
            </a:r>
            <a:r>
              <a:rPr lang="zh-CN" altLang="en-US" sz="2800" dirty="0" smtClean="0"/>
              <a:t>，最大为</a:t>
            </a:r>
            <a:r>
              <a:rPr lang="en-US" sz="2800" dirty="0" smtClean="0"/>
              <a:t>20MB</a:t>
            </a:r>
            <a:r>
              <a:rPr lang="zh-CN" altLang="en-US" sz="2800" dirty="0" smtClean="0"/>
              <a:t>，增幅为</a:t>
            </a:r>
            <a:r>
              <a:rPr lang="en-US" sz="2800" dirty="0" smtClean="0"/>
              <a:t>10%</a:t>
            </a:r>
            <a:r>
              <a:rPr lang="zh-CN" altLang="en-US" sz="2800" dirty="0" smtClean="0"/>
              <a:t>。以上文件均存储在为</a:t>
            </a:r>
            <a:r>
              <a:rPr lang="en-US" sz="2800" dirty="0" smtClean="0"/>
              <a:t>E:\mssql2008\data</a:t>
            </a:r>
            <a:r>
              <a:rPr lang="zh-CN" altLang="en-US" sz="2800" dirty="0" smtClean="0"/>
              <a:t>文件夹中。</a:t>
            </a:r>
            <a:endParaRPr lang="zh-CN" altLang="en-US" sz="28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zh-CN" altLang="en-US" sz="2400" dirty="0"/>
              <a:t>创建指定数据和事务日志文件的</a:t>
            </a:r>
            <a:r>
              <a:rPr lang="zh-CN" altLang="en-US" sz="2400" dirty="0" smtClean="0"/>
              <a:t>数据库（续） </a:t>
            </a:r>
            <a:endParaRPr lang="zh-CN" altLang="en-US" sz="2400" dirty="0"/>
          </a:p>
        </p:txBody>
      </p:sp>
      <p:sp>
        <p:nvSpPr>
          <p:cNvPr id="448515" name="Rectangle 3"/>
          <p:cNvSpPr>
            <a:spLocks noGrp="1" noChangeArrowheads="1"/>
          </p:cNvSpPr>
          <p:nvPr>
            <p:ph type="body" idx="1"/>
          </p:nvPr>
        </p:nvSpPr>
        <p:spPr>
          <a:xfrm>
            <a:off x="305109" y="1693340"/>
            <a:ext cx="11425767" cy="4402137"/>
          </a:xfrm>
        </p:spPr>
        <p:txBody>
          <a:bodyPr/>
          <a:lstStyle/>
          <a:p>
            <a:pPr>
              <a:buNone/>
            </a:pPr>
            <a:r>
              <a:rPr lang="en-US" sz="2000" dirty="0" smtClean="0"/>
              <a:t>CREATE DATABASE Employee </a:t>
            </a:r>
            <a:endParaRPr lang="zh-CN" altLang="en-US" sz="2000" dirty="0" smtClean="0"/>
          </a:p>
          <a:p>
            <a:pPr>
              <a:buNone/>
            </a:pPr>
            <a:r>
              <a:rPr lang="en-US" sz="2000" dirty="0" smtClean="0"/>
              <a:t>--</a:t>
            </a:r>
            <a:r>
              <a:rPr lang="zh-CN" altLang="en-US" sz="2000" dirty="0" smtClean="0"/>
              <a:t>定义主数据文件</a:t>
            </a:r>
          </a:p>
          <a:p>
            <a:pPr>
              <a:buNone/>
            </a:pPr>
            <a:r>
              <a:rPr lang="en-US" sz="2000" dirty="0" smtClean="0"/>
              <a:t>ON  PRIMARY </a:t>
            </a:r>
            <a:endParaRPr lang="zh-CN" altLang="en-US" sz="2000" dirty="0" smtClean="0"/>
          </a:p>
          <a:p>
            <a:pPr>
              <a:buNone/>
            </a:pPr>
            <a:r>
              <a:rPr lang="en-US" sz="2000" dirty="0" smtClean="0"/>
              <a:t>( NAME =Employee, FILENAME = 'E:\mssql2008\data\Employee.mdf' ,  SIZE = 5, MAXSIZE = 100 , FILEGROWTH = 1KB ), </a:t>
            </a:r>
            <a:endParaRPr lang="zh-CN" altLang="en-US" sz="2000" dirty="0" smtClean="0"/>
          </a:p>
          <a:p>
            <a:pPr>
              <a:buNone/>
            </a:pPr>
            <a:r>
              <a:rPr lang="en-US" sz="2000" dirty="0" smtClean="0"/>
              <a:t>--</a:t>
            </a:r>
            <a:r>
              <a:rPr lang="zh-CN" altLang="en-US" sz="2000" dirty="0" smtClean="0"/>
              <a:t>定义辅助数据文件</a:t>
            </a:r>
          </a:p>
          <a:p>
            <a:pPr>
              <a:buNone/>
            </a:pPr>
            <a:r>
              <a:rPr lang="en-US" sz="2000" dirty="0" smtClean="0"/>
              <a:t> FILEGROUP usergroup1 </a:t>
            </a:r>
            <a:endParaRPr lang="zh-CN" altLang="en-US" sz="2000" dirty="0" smtClean="0"/>
          </a:p>
          <a:p>
            <a:pPr>
              <a:buNone/>
            </a:pPr>
            <a:r>
              <a:rPr lang="en-US" sz="2000" dirty="0" smtClean="0"/>
              <a:t>( NAME = </a:t>
            </a:r>
            <a:r>
              <a:rPr lang="en-US" sz="2000" dirty="0" err="1" smtClean="0"/>
              <a:t>Employee_dat</a:t>
            </a:r>
            <a:r>
              <a:rPr lang="en-US" sz="2000" dirty="0" smtClean="0"/>
              <a:t>, FILENAME = 'E:\mssql2008\data\Employee_dat.ndf' , </a:t>
            </a:r>
            <a:endParaRPr lang="zh-CN" altLang="en-US" sz="2000" dirty="0" smtClean="0"/>
          </a:p>
          <a:p>
            <a:pPr>
              <a:buNone/>
            </a:pPr>
            <a:r>
              <a:rPr lang="en-US" sz="2000" dirty="0" smtClean="0"/>
              <a:t>SIZE = 3 , MAXSIZE = UNLIMITED, FILEGROWTH = 1)</a:t>
            </a:r>
            <a:endParaRPr lang="zh-CN" altLang="en-US" sz="2000" dirty="0" smtClean="0"/>
          </a:p>
          <a:p>
            <a:pPr>
              <a:buNone/>
            </a:pPr>
            <a:r>
              <a:rPr lang="en-US" sz="2000" dirty="0" smtClean="0"/>
              <a:t>--</a:t>
            </a:r>
            <a:r>
              <a:rPr lang="zh-CN" altLang="en-US" sz="2000" dirty="0" smtClean="0"/>
              <a:t>定义日志文件</a:t>
            </a:r>
          </a:p>
          <a:p>
            <a:pPr>
              <a:buNone/>
            </a:pPr>
            <a:r>
              <a:rPr lang="en-US" sz="2000" dirty="0" smtClean="0"/>
              <a:t> LOG ON </a:t>
            </a:r>
            <a:endParaRPr lang="zh-CN" altLang="en-US" sz="2000" dirty="0" smtClean="0"/>
          </a:p>
          <a:p>
            <a:pPr>
              <a:buNone/>
            </a:pPr>
            <a:r>
              <a:rPr lang="en-US" sz="2000" dirty="0" smtClean="0"/>
              <a:t>(NAME = </a:t>
            </a:r>
            <a:r>
              <a:rPr lang="en-US" sz="2000" dirty="0" err="1" smtClean="0"/>
              <a:t>Employee_log</a:t>
            </a:r>
            <a:r>
              <a:rPr lang="en-US" sz="2000" dirty="0" smtClean="0"/>
              <a:t>,  FILENAME = 'E:\mssql2008\data\Employee_log.ldf' , </a:t>
            </a:r>
          </a:p>
          <a:p>
            <a:pPr>
              <a:buNone/>
            </a:pPr>
            <a:r>
              <a:rPr lang="en-US" sz="2000" dirty="0" smtClean="0"/>
              <a:t>SIZE = 3, MAXSIZE = 20, FILEGROWTH = 10%)</a:t>
            </a:r>
            <a:endParaRPr lang="zh-CN" alt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85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85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85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85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85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85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851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8515">
                                            <p:txEl>
                                              <p:pRg st="8" end="8"/>
                                            </p:txEl>
                                          </p:spTgt>
                                        </p:tgtEl>
                                        <p:attrNameLst>
                                          <p:attrName>style.visibility</p:attrName>
                                        </p:attrNameLst>
                                      </p:cBhvr>
                                      <p:to>
                                        <p:strVal val="visible"/>
                                      </p:to>
                                    </p:set>
                                    <p:anim calcmode="lin" valueType="num">
                                      <p:cBhvr additive="base">
                                        <p:cTn id="25" dur="500" fill="hold"/>
                                        <p:tgtEl>
                                          <p:spTgt spid="44851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8515">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48515">
                                            <p:txEl>
                                              <p:pRg st="9" end="9"/>
                                            </p:txEl>
                                          </p:spTgt>
                                        </p:tgtEl>
                                        <p:attrNameLst>
                                          <p:attrName>style.visibility</p:attrName>
                                        </p:attrNameLst>
                                      </p:cBhvr>
                                      <p:to>
                                        <p:strVal val="visible"/>
                                      </p:to>
                                    </p:set>
                                    <p:anim calcmode="lin" valueType="num">
                                      <p:cBhvr additive="base">
                                        <p:cTn id="29" dur="500" fill="hold"/>
                                        <p:tgtEl>
                                          <p:spTgt spid="448515">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48515">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48515">
                                            <p:txEl>
                                              <p:pRg st="10" end="10"/>
                                            </p:txEl>
                                          </p:spTgt>
                                        </p:tgtEl>
                                        <p:attrNameLst>
                                          <p:attrName>style.visibility</p:attrName>
                                        </p:attrNameLst>
                                      </p:cBhvr>
                                      <p:to>
                                        <p:strVal val="visible"/>
                                      </p:to>
                                    </p:set>
                                    <p:anim calcmode="lin" valueType="num">
                                      <p:cBhvr additive="base">
                                        <p:cTn id="33" dur="500" fill="hold"/>
                                        <p:tgtEl>
                                          <p:spTgt spid="448515">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48515">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48515">
                                            <p:txEl>
                                              <p:pRg st="11" end="11"/>
                                            </p:txEl>
                                          </p:spTgt>
                                        </p:tgtEl>
                                        <p:attrNameLst>
                                          <p:attrName>style.visibility</p:attrName>
                                        </p:attrNameLst>
                                      </p:cBhvr>
                                      <p:to>
                                        <p:strVal val="visible"/>
                                      </p:to>
                                    </p:set>
                                    <p:anim calcmode="lin" valueType="num">
                                      <p:cBhvr additive="base">
                                        <p:cTn id="37" dur="500" fill="hold"/>
                                        <p:tgtEl>
                                          <p:spTgt spid="448515">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4851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8" name="Text Box 2"/>
          <p:cNvSpPr txBox="1">
            <a:spLocks noChangeArrowheads="1"/>
          </p:cNvSpPr>
          <p:nvPr/>
        </p:nvSpPr>
        <p:spPr bwMode="auto">
          <a:xfrm>
            <a:off x="2662315" y="1066308"/>
            <a:ext cx="11684000"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chemeClr val="bg1"/>
                </a:solidFill>
                <a:latin typeface="Tahoma" pitchFamily="34" charset="0"/>
                <a:ea typeface="宋体" pitchFamily="2" charset="-122"/>
                <a:cs typeface="Times New Roman" pitchFamily="18" charset="0"/>
              </a:rPr>
              <a:t>课间思考</a:t>
            </a:r>
            <a:endParaRPr lang="en-US" altLang="zh-CN" sz="2000" b="1" dirty="0">
              <a:solidFill>
                <a:schemeClr val="bg1"/>
              </a:solidFill>
              <a:latin typeface="Tahoma" pitchFamily="34" charset="0"/>
              <a:ea typeface="宋体" pitchFamily="2" charset="-122"/>
              <a:cs typeface="Times New Roman" pitchFamily="18" charset="0"/>
            </a:endParaRPr>
          </a:p>
        </p:txBody>
      </p:sp>
      <p:sp>
        <p:nvSpPr>
          <p:cNvPr id="311301" name="Rectangle 5"/>
          <p:cNvSpPr>
            <a:spLocks noChangeArrowheads="1"/>
          </p:cNvSpPr>
          <p:nvPr/>
        </p:nvSpPr>
        <p:spPr bwMode="auto">
          <a:xfrm>
            <a:off x="1093084" y="1902041"/>
            <a:ext cx="9751483" cy="619217"/>
          </a:xfrm>
          <a:prstGeom prst="rect">
            <a:avLst/>
          </a:prstGeom>
          <a:solidFill>
            <a:srgbClr val="FFFFFF"/>
          </a:solidFill>
          <a:ln w="9525">
            <a:noFill/>
            <a:miter lim="800000"/>
            <a:headEnd/>
            <a:tailEnd/>
          </a:ln>
        </p:spPr>
        <p:txBody>
          <a:bodyPr/>
          <a:lstStyle/>
          <a:p>
            <a:pPr marL="346075" indent="-346075">
              <a:spcBef>
                <a:spcPct val="20000"/>
              </a:spcBef>
            </a:pPr>
            <a:r>
              <a:rPr lang="zh-CN" altLang="en-US" sz="2800" b="1" dirty="0">
                <a:solidFill>
                  <a:schemeClr val="accent2"/>
                </a:solidFill>
                <a:latin typeface="Arial "/>
                <a:ea typeface="宋体" pitchFamily="2" charset="-122"/>
              </a:rPr>
              <a:t>哪个语句被用来创建一个数据库</a:t>
            </a:r>
            <a:r>
              <a:rPr lang="en-US" altLang="zh-CN" sz="2800" b="1" dirty="0">
                <a:solidFill>
                  <a:schemeClr val="accent2"/>
                </a:solidFill>
                <a:latin typeface="Arial "/>
                <a:ea typeface="宋体" pitchFamily="2" charset="-122"/>
              </a:rPr>
              <a:t>?</a:t>
            </a:r>
            <a:endParaRPr lang="en-IN" sz="2800" b="1" dirty="0">
              <a:solidFill>
                <a:schemeClr val="accent2"/>
              </a:solidFill>
              <a:latin typeface="Arial "/>
              <a:ea typeface="宋体" pitchFamily="2" charset="-122"/>
            </a:endParaRPr>
          </a:p>
        </p:txBody>
      </p:sp>
      <p:sp>
        <p:nvSpPr>
          <p:cNvPr id="311303" name="Rectangle 7"/>
          <p:cNvSpPr>
            <a:spLocks noChangeArrowheads="1"/>
          </p:cNvSpPr>
          <p:nvPr/>
        </p:nvSpPr>
        <p:spPr bwMode="auto">
          <a:xfrm>
            <a:off x="1306148" y="3664258"/>
            <a:ext cx="8837083" cy="1219200"/>
          </a:xfrm>
          <a:prstGeom prst="rect">
            <a:avLst/>
          </a:prstGeom>
          <a:solidFill>
            <a:srgbClr val="FFFFFF"/>
          </a:solidFill>
          <a:ln w="9525">
            <a:noFill/>
            <a:miter lim="800000"/>
            <a:headEnd/>
            <a:tailEnd/>
          </a:ln>
        </p:spPr>
        <p:txBody>
          <a:bodyPr/>
          <a:lstStyle/>
          <a:p>
            <a:pPr marL="346075" indent="-346075">
              <a:spcBef>
                <a:spcPct val="20000"/>
              </a:spcBef>
              <a:buFontTx/>
              <a:buBlip>
                <a:blip r:embed="rId3"/>
              </a:buBlip>
              <a:tabLst>
                <a:tab pos="635000" algn="l"/>
              </a:tabLst>
            </a:pPr>
            <a:r>
              <a:rPr lang="zh-CN" altLang="en-US" sz="2800" b="1" dirty="0">
                <a:solidFill>
                  <a:schemeClr val="accent2"/>
                </a:solidFill>
                <a:latin typeface="Arial" pitchFamily="34" charset="0"/>
                <a:ea typeface="宋体" pitchFamily="2" charset="-122"/>
                <a:cs typeface="Times New Roman" pitchFamily="18" charset="0"/>
              </a:rPr>
              <a:t>答案：</a:t>
            </a:r>
            <a:endParaRPr lang="en-US" altLang="zh-CN" sz="2800" b="1" dirty="0">
              <a:solidFill>
                <a:schemeClr val="accent2"/>
              </a:solidFill>
              <a:latin typeface="Arial" pitchFamily="34" charset="0"/>
              <a:ea typeface="宋体" pitchFamily="2" charset="-122"/>
              <a:cs typeface="Times New Roman" pitchFamily="18" charset="0"/>
            </a:endParaRPr>
          </a:p>
          <a:p>
            <a:pPr marL="798513" lvl="1" indent="-333375">
              <a:spcBef>
                <a:spcPct val="20000"/>
              </a:spcBef>
              <a:buFontTx/>
              <a:buBlip>
                <a:blip r:embed="rId4"/>
              </a:buBlip>
              <a:tabLst>
                <a:tab pos="635000" algn="l"/>
              </a:tabLst>
            </a:pPr>
            <a:r>
              <a:rPr lang="en-US" altLang="zh-CN" sz="2800" b="1" dirty="0">
                <a:solidFill>
                  <a:schemeClr val="accent2"/>
                </a:solidFill>
                <a:latin typeface="Times New Roman" pitchFamily="18" charset="0"/>
                <a:ea typeface="宋体" pitchFamily="2" charset="-122"/>
                <a:cs typeface="Times New Roman" pitchFamily="18" charset="0"/>
              </a:rPr>
              <a:t> CREATE DATABASE </a:t>
            </a:r>
            <a:r>
              <a:rPr lang="zh-CN" altLang="en-US" sz="2800" b="1" dirty="0">
                <a:solidFill>
                  <a:schemeClr val="accent2"/>
                </a:solidFill>
                <a:latin typeface="Arial "/>
                <a:ea typeface="宋体" pitchFamily="2" charset="-122"/>
                <a:cs typeface="Times New Roman" pitchFamily="18" charset="0"/>
              </a:rPr>
              <a:t>语句</a:t>
            </a:r>
            <a:endParaRPr lang="en-US" altLang="zh-CN" sz="2800" b="1" dirty="0">
              <a:solidFill>
                <a:schemeClr val="accent2"/>
              </a:solidFill>
              <a:latin typeface="Arial "/>
              <a:ea typeface="宋体" pitchFamily="2" charset="-122"/>
              <a:cs typeface="Times New Roman" pitchFamily="18" charset="0"/>
            </a:endParaRPr>
          </a:p>
        </p:txBody>
      </p:sp>
      <p:sp>
        <p:nvSpPr>
          <p:cNvPr id="5" name="标题 1"/>
          <p:cNvSpPr>
            <a:spLocks noGrp="1"/>
          </p:cNvSpPr>
          <p:nvPr>
            <p:ph type="title"/>
          </p:nvPr>
        </p:nvSpPr>
        <p:spPr>
          <a:xfrm>
            <a:off x="1534585" y="617539"/>
            <a:ext cx="10390716" cy="795337"/>
          </a:xfrm>
        </p:spPr>
        <p:txBody>
          <a:bodyPr/>
          <a:lstStyle/>
          <a:p>
            <a:r>
              <a:rPr lang="zh-CN" altLang="en-US" dirty="0" smtClean="0"/>
              <a:t>课堂练习</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11303"/>
                                        </p:tgtEl>
                                        <p:attrNameLst>
                                          <p:attrName>style.visibility</p:attrName>
                                        </p:attrNameLst>
                                      </p:cBhvr>
                                      <p:to>
                                        <p:strVal val="visible"/>
                                      </p:to>
                                    </p:set>
                                    <p:animEffect transition="in" filter="slide(fromLeft)">
                                      <p:cBhvr>
                                        <p:cTn id="7" dur="500"/>
                                        <p:tgtEl>
                                          <p:spTgt spid="311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33</a:t>
            </a:r>
            <a:r>
              <a:rPr lang="zh-CN" altLang="en-US" dirty="0" smtClean="0"/>
              <a:t>： 修改数据库</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en-US" dirty="0" smtClean="0"/>
              <a:t>修改数据库</a:t>
            </a:r>
            <a:endParaRPr lang="zh-CN" altLang="en-US" dirty="0"/>
          </a:p>
        </p:txBody>
      </p:sp>
      <p:sp>
        <p:nvSpPr>
          <p:cNvPr id="438275" name="Rectangle 3"/>
          <p:cNvSpPr>
            <a:spLocks noGrp="1" noChangeArrowheads="1"/>
          </p:cNvSpPr>
          <p:nvPr>
            <p:ph type="body" idx="1"/>
          </p:nvPr>
        </p:nvSpPr>
        <p:spPr>
          <a:xfrm>
            <a:off x="527051" y="1773240"/>
            <a:ext cx="11425767" cy="463934"/>
          </a:xfrm>
        </p:spPr>
        <p:txBody>
          <a:bodyPr/>
          <a:lstStyle/>
          <a:p>
            <a:pPr>
              <a:lnSpc>
                <a:spcPct val="90000"/>
              </a:lnSpc>
            </a:pPr>
            <a:r>
              <a:rPr lang="zh-CN" altLang="en-US" sz="2400" dirty="0"/>
              <a:t>修改</a:t>
            </a:r>
            <a:r>
              <a:rPr lang="zh-CN" altLang="en-US" sz="2400" dirty="0" smtClean="0"/>
              <a:t>数据库</a:t>
            </a:r>
            <a:endParaRPr lang="zh-CN" altLang="en-US" sz="2400" dirty="0"/>
          </a:p>
        </p:txBody>
      </p:sp>
      <p:graphicFrame>
        <p:nvGraphicFramePr>
          <p:cNvPr id="4" name="表格 3"/>
          <p:cNvGraphicFramePr>
            <a:graphicFrameLocks noGrp="1"/>
          </p:cNvGraphicFramePr>
          <p:nvPr/>
        </p:nvGraphicFramePr>
        <p:xfrm>
          <a:off x="310718" y="2311152"/>
          <a:ext cx="11736280" cy="4045260"/>
        </p:xfrm>
        <a:graphic>
          <a:graphicData uri="http://schemas.openxmlformats.org/drawingml/2006/table">
            <a:tbl>
              <a:tblPr/>
              <a:tblGrid>
                <a:gridCol w="6409678"/>
                <a:gridCol w="5326602"/>
              </a:tblGrid>
              <a:tr h="311174">
                <a:tc>
                  <a:txBody>
                    <a:bodyPr/>
                    <a:lstStyle/>
                    <a:p>
                      <a:pPr indent="261620" algn="just">
                        <a:lnSpc>
                          <a:spcPts val="1700"/>
                        </a:lnSpc>
                        <a:spcAft>
                          <a:spcPts val="0"/>
                        </a:spcAft>
                      </a:pPr>
                      <a:r>
                        <a:rPr lang="en-US" sz="1800" kern="100" dirty="0">
                          <a:latin typeface="Courier New"/>
                          <a:ea typeface="宋体"/>
                          <a:cs typeface="宋体"/>
                        </a:rPr>
                        <a:t>ALTER DATABASE </a:t>
                      </a:r>
                      <a:r>
                        <a:rPr lang="en-US" sz="1800" kern="100" dirty="0" err="1">
                          <a:latin typeface="Courier New"/>
                          <a:ea typeface="宋体"/>
                          <a:cs typeface="宋体"/>
                        </a:rPr>
                        <a:t>database</a:t>
                      </a:r>
                      <a:endParaRPr lang="zh-CN" sz="1800" kern="100" dirty="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indent="261620" algn="just">
                        <a:lnSpc>
                          <a:spcPts val="1700"/>
                        </a:lnSpc>
                        <a:spcAft>
                          <a:spcPts val="0"/>
                        </a:spcAft>
                      </a:pPr>
                      <a:endParaRPr lang="en-US" sz="1800" kern="100">
                        <a:latin typeface="Courier New"/>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r>
              <a:tr h="311174">
                <a:tc>
                  <a:txBody>
                    <a:bodyPr/>
                    <a:lstStyle/>
                    <a:p>
                      <a:pPr indent="261620" algn="just">
                        <a:lnSpc>
                          <a:spcPts val="1700"/>
                        </a:lnSpc>
                        <a:spcAft>
                          <a:spcPts val="0"/>
                        </a:spcAft>
                      </a:pPr>
                      <a:r>
                        <a:rPr lang="en-US" sz="1800" kern="100">
                          <a:latin typeface="Courier New"/>
                          <a:ea typeface="宋体"/>
                          <a:cs typeface="宋体"/>
                        </a:rPr>
                        <a:t>{ ADD FILE &lt; filespec &gt; [ ,...n ]</a:t>
                      </a:r>
                      <a:endParaRPr lang="zh-CN" sz="1800" kern="10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indent="261620" algn="just">
                        <a:lnSpc>
                          <a:spcPts val="1700"/>
                        </a:lnSpc>
                        <a:spcAft>
                          <a:spcPts val="0"/>
                        </a:spcAft>
                      </a:pPr>
                      <a:r>
                        <a:rPr lang="en-US" sz="1800" kern="100">
                          <a:latin typeface="Courier New"/>
                          <a:ea typeface="宋体"/>
                          <a:cs typeface="宋体"/>
                        </a:rPr>
                        <a:t>/*  </a:t>
                      </a:r>
                      <a:r>
                        <a:rPr lang="zh-CN" sz="1800" kern="100">
                          <a:latin typeface="Courier New"/>
                          <a:ea typeface="宋体"/>
                          <a:cs typeface="Courier New"/>
                        </a:rPr>
                        <a:t>添加新的数据文件</a:t>
                      </a:r>
                      <a:r>
                        <a:rPr lang="en-US" sz="1800" kern="100">
                          <a:latin typeface="Courier New"/>
                          <a:ea typeface="宋体"/>
                          <a:cs typeface="宋体"/>
                        </a:rPr>
                        <a:t> */</a:t>
                      </a:r>
                      <a:endParaRPr lang="zh-CN" sz="1800" kern="10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622347">
                <a:tc>
                  <a:txBody>
                    <a:bodyPr/>
                    <a:lstStyle/>
                    <a:p>
                      <a:pPr indent="261620" algn="just">
                        <a:lnSpc>
                          <a:spcPts val="1700"/>
                        </a:lnSpc>
                        <a:spcAft>
                          <a:spcPts val="0"/>
                        </a:spcAft>
                      </a:pPr>
                      <a:r>
                        <a:rPr lang="en-US" sz="1800" kern="100" dirty="0">
                          <a:latin typeface="Courier New"/>
                          <a:ea typeface="宋体"/>
                          <a:cs typeface="宋体"/>
                        </a:rPr>
                        <a:t>[ TO FILEGROUP </a:t>
                      </a:r>
                      <a:r>
                        <a:rPr lang="en-US" sz="1800" kern="100" dirty="0" err="1">
                          <a:latin typeface="Courier New"/>
                          <a:ea typeface="宋体"/>
                          <a:cs typeface="宋体"/>
                        </a:rPr>
                        <a:t>filegroup_name</a:t>
                      </a:r>
                      <a:r>
                        <a:rPr lang="en-US" sz="1800" kern="100" dirty="0">
                          <a:latin typeface="Courier New"/>
                          <a:ea typeface="宋体"/>
                          <a:cs typeface="宋体"/>
                        </a:rPr>
                        <a:t> ]</a:t>
                      </a:r>
                      <a:endParaRPr lang="zh-CN" sz="1800" kern="100" dirty="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528320" indent="-266700" algn="just">
                        <a:lnSpc>
                          <a:spcPts val="1700"/>
                        </a:lnSpc>
                        <a:spcAft>
                          <a:spcPts val="0"/>
                        </a:spcAft>
                      </a:pPr>
                      <a:r>
                        <a:rPr lang="en-US" sz="1800" kern="100" dirty="0">
                          <a:latin typeface="Courier New"/>
                          <a:ea typeface="宋体"/>
                          <a:cs typeface="宋体"/>
                        </a:rPr>
                        <a:t>/* </a:t>
                      </a:r>
                      <a:r>
                        <a:rPr lang="zh-CN" sz="1800" kern="100" dirty="0">
                          <a:latin typeface="Courier New"/>
                          <a:ea typeface="宋体"/>
                          <a:cs typeface="Courier New"/>
                        </a:rPr>
                        <a:t>将要添加的数据文件添加到指定的文件组中</a:t>
                      </a:r>
                      <a:r>
                        <a:rPr lang="en-US" sz="1800" kern="100" dirty="0">
                          <a:latin typeface="Courier New"/>
                          <a:ea typeface="宋体"/>
                          <a:cs typeface="宋体"/>
                        </a:rPr>
                        <a:t> */</a:t>
                      </a:r>
                      <a:endParaRPr lang="zh-CN" sz="1800" kern="100" dirty="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311174">
                <a:tc>
                  <a:txBody>
                    <a:bodyPr/>
                    <a:lstStyle/>
                    <a:p>
                      <a:pPr indent="261620" algn="just">
                        <a:lnSpc>
                          <a:spcPts val="1700"/>
                        </a:lnSpc>
                        <a:spcAft>
                          <a:spcPts val="0"/>
                        </a:spcAft>
                      </a:pPr>
                      <a:r>
                        <a:rPr lang="en-US" sz="1800" kern="100">
                          <a:latin typeface="Courier New"/>
                          <a:ea typeface="宋体"/>
                          <a:cs typeface="宋体"/>
                        </a:rPr>
                        <a:t>| ADD LOG FILE &lt; filespec &gt; [ ,...n ]</a:t>
                      </a:r>
                      <a:endParaRPr lang="zh-CN" sz="1800" kern="10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indent="261620" algn="just">
                        <a:lnSpc>
                          <a:spcPts val="1700"/>
                        </a:lnSpc>
                        <a:spcAft>
                          <a:spcPts val="0"/>
                        </a:spcAft>
                      </a:pPr>
                      <a:r>
                        <a:rPr lang="en-US" sz="1800" kern="100">
                          <a:latin typeface="Courier New"/>
                          <a:ea typeface="宋体"/>
                          <a:cs typeface="宋体"/>
                        </a:rPr>
                        <a:t>/* </a:t>
                      </a:r>
                      <a:r>
                        <a:rPr lang="zh-CN" sz="1800" kern="100">
                          <a:latin typeface="Courier New"/>
                          <a:ea typeface="宋体"/>
                          <a:cs typeface="Courier New"/>
                        </a:rPr>
                        <a:t>添加新的事务日志文件</a:t>
                      </a:r>
                      <a:r>
                        <a:rPr lang="en-US" sz="1800" kern="100">
                          <a:latin typeface="Courier New"/>
                          <a:ea typeface="宋体"/>
                          <a:cs typeface="宋体"/>
                        </a:rPr>
                        <a:t> */</a:t>
                      </a:r>
                      <a:endParaRPr lang="zh-CN" sz="1800" kern="10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311174">
                <a:tc>
                  <a:txBody>
                    <a:bodyPr/>
                    <a:lstStyle/>
                    <a:p>
                      <a:pPr indent="261620" algn="just">
                        <a:lnSpc>
                          <a:spcPts val="1700"/>
                        </a:lnSpc>
                        <a:spcAft>
                          <a:spcPts val="0"/>
                        </a:spcAft>
                      </a:pPr>
                      <a:r>
                        <a:rPr lang="en-US" sz="1800" kern="100">
                          <a:latin typeface="Courier New"/>
                          <a:ea typeface="宋体"/>
                          <a:cs typeface="宋体"/>
                        </a:rPr>
                        <a:t>| REMOVE FILE logical_file_name</a:t>
                      </a:r>
                      <a:endParaRPr lang="zh-CN" sz="1800" kern="10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indent="261620" algn="just">
                        <a:lnSpc>
                          <a:spcPts val="1700"/>
                        </a:lnSpc>
                        <a:spcAft>
                          <a:spcPts val="0"/>
                        </a:spcAft>
                      </a:pPr>
                      <a:r>
                        <a:rPr lang="en-US" sz="1800" kern="100">
                          <a:latin typeface="Courier New"/>
                          <a:ea typeface="宋体"/>
                          <a:cs typeface="宋体"/>
                        </a:rPr>
                        <a:t>/* </a:t>
                      </a:r>
                      <a:r>
                        <a:rPr lang="zh-CN" sz="1800" kern="100">
                          <a:latin typeface="Courier New"/>
                          <a:ea typeface="宋体"/>
                          <a:cs typeface="Courier New"/>
                        </a:rPr>
                        <a:t>删除某一文件</a:t>
                      </a:r>
                      <a:r>
                        <a:rPr lang="en-US" sz="1800" kern="100">
                          <a:latin typeface="Courier New"/>
                          <a:ea typeface="宋体"/>
                          <a:cs typeface="宋体"/>
                        </a:rPr>
                        <a:t> */</a:t>
                      </a:r>
                      <a:endParaRPr lang="zh-CN" sz="1800" kern="10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311174">
                <a:tc>
                  <a:txBody>
                    <a:bodyPr/>
                    <a:lstStyle/>
                    <a:p>
                      <a:pPr indent="261620" algn="just">
                        <a:lnSpc>
                          <a:spcPts val="1700"/>
                        </a:lnSpc>
                        <a:spcAft>
                          <a:spcPts val="0"/>
                        </a:spcAft>
                      </a:pPr>
                      <a:r>
                        <a:rPr lang="en-US" sz="1800" kern="100">
                          <a:latin typeface="Courier New"/>
                          <a:ea typeface="宋体"/>
                          <a:cs typeface="宋体"/>
                        </a:rPr>
                        <a:t>| ADD FILEGROUP filegroup_name</a:t>
                      </a:r>
                      <a:endParaRPr lang="zh-CN" sz="1800" kern="10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indent="261620" algn="just">
                        <a:lnSpc>
                          <a:spcPts val="1700"/>
                        </a:lnSpc>
                        <a:spcAft>
                          <a:spcPts val="0"/>
                        </a:spcAft>
                      </a:pPr>
                      <a:r>
                        <a:rPr lang="en-US" sz="1800" kern="100">
                          <a:latin typeface="Courier New"/>
                          <a:ea typeface="宋体"/>
                          <a:cs typeface="宋体"/>
                        </a:rPr>
                        <a:t>/* </a:t>
                      </a:r>
                      <a:r>
                        <a:rPr lang="zh-CN" sz="1800" kern="100">
                          <a:latin typeface="Courier New"/>
                          <a:ea typeface="宋体"/>
                          <a:cs typeface="Courier New"/>
                        </a:rPr>
                        <a:t>添加一个文件组</a:t>
                      </a:r>
                      <a:r>
                        <a:rPr lang="en-US" sz="1800" kern="100">
                          <a:latin typeface="Courier New"/>
                          <a:ea typeface="宋体"/>
                          <a:cs typeface="宋体"/>
                        </a:rPr>
                        <a:t> */</a:t>
                      </a:r>
                      <a:endParaRPr lang="zh-CN" sz="1800" kern="10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311174">
                <a:tc>
                  <a:txBody>
                    <a:bodyPr/>
                    <a:lstStyle/>
                    <a:p>
                      <a:pPr indent="261620" algn="just">
                        <a:lnSpc>
                          <a:spcPts val="1700"/>
                        </a:lnSpc>
                        <a:spcAft>
                          <a:spcPts val="0"/>
                        </a:spcAft>
                      </a:pPr>
                      <a:r>
                        <a:rPr lang="en-US" sz="1800" kern="100">
                          <a:latin typeface="Courier New"/>
                          <a:ea typeface="宋体"/>
                          <a:cs typeface="宋体"/>
                        </a:rPr>
                        <a:t>| REMOVE FILEGROUP filegroup_name</a:t>
                      </a:r>
                      <a:endParaRPr lang="zh-CN" sz="1800" kern="10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indent="261620" algn="just">
                        <a:lnSpc>
                          <a:spcPts val="1700"/>
                        </a:lnSpc>
                        <a:spcAft>
                          <a:spcPts val="0"/>
                        </a:spcAft>
                      </a:pPr>
                      <a:r>
                        <a:rPr lang="en-US" sz="1800" kern="100">
                          <a:latin typeface="Courier New"/>
                          <a:ea typeface="宋体"/>
                          <a:cs typeface="宋体"/>
                        </a:rPr>
                        <a:t>/* </a:t>
                      </a:r>
                      <a:r>
                        <a:rPr lang="zh-CN" sz="1800" kern="100">
                          <a:latin typeface="Courier New"/>
                          <a:ea typeface="宋体"/>
                          <a:cs typeface="Courier New"/>
                        </a:rPr>
                        <a:t>删除一个文件组</a:t>
                      </a:r>
                      <a:r>
                        <a:rPr lang="en-US" sz="1800" kern="100">
                          <a:latin typeface="Courier New"/>
                          <a:ea typeface="宋体"/>
                          <a:cs typeface="宋体"/>
                        </a:rPr>
                        <a:t> */</a:t>
                      </a:r>
                      <a:endParaRPr lang="zh-CN" sz="1800" kern="10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311174">
                <a:tc>
                  <a:txBody>
                    <a:bodyPr/>
                    <a:lstStyle/>
                    <a:p>
                      <a:pPr indent="261620" algn="just">
                        <a:lnSpc>
                          <a:spcPts val="1700"/>
                        </a:lnSpc>
                        <a:spcAft>
                          <a:spcPts val="0"/>
                        </a:spcAft>
                      </a:pPr>
                      <a:r>
                        <a:rPr lang="en-US" sz="1800" kern="100">
                          <a:latin typeface="Courier New"/>
                          <a:ea typeface="宋体"/>
                          <a:cs typeface="宋体"/>
                        </a:rPr>
                        <a:t>| MODIFY FILE &lt; filespec &gt;</a:t>
                      </a:r>
                      <a:endParaRPr lang="zh-CN" sz="1800" kern="10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indent="261620" algn="just">
                        <a:lnSpc>
                          <a:spcPts val="1700"/>
                        </a:lnSpc>
                        <a:spcAft>
                          <a:spcPts val="0"/>
                        </a:spcAft>
                      </a:pPr>
                      <a:r>
                        <a:rPr lang="en-US" sz="1800" kern="100">
                          <a:latin typeface="Courier New"/>
                          <a:ea typeface="宋体"/>
                          <a:cs typeface="宋体"/>
                        </a:rPr>
                        <a:t>/* </a:t>
                      </a:r>
                      <a:r>
                        <a:rPr lang="zh-CN" sz="1800" kern="100">
                          <a:latin typeface="Courier New"/>
                          <a:ea typeface="宋体"/>
                          <a:cs typeface="Courier New"/>
                        </a:rPr>
                        <a:t>修改某个文件的属性</a:t>
                      </a:r>
                      <a:r>
                        <a:rPr lang="en-US" sz="1800" kern="100">
                          <a:latin typeface="Courier New"/>
                          <a:ea typeface="宋体"/>
                          <a:cs typeface="宋体"/>
                        </a:rPr>
                        <a:t> */</a:t>
                      </a:r>
                      <a:endParaRPr lang="zh-CN" sz="1800" kern="10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311174">
                <a:tc>
                  <a:txBody>
                    <a:bodyPr/>
                    <a:lstStyle/>
                    <a:p>
                      <a:pPr indent="261620" algn="just">
                        <a:lnSpc>
                          <a:spcPts val="1700"/>
                        </a:lnSpc>
                        <a:spcAft>
                          <a:spcPts val="0"/>
                        </a:spcAft>
                      </a:pPr>
                      <a:r>
                        <a:rPr lang="en-US" sz="1800" kern="100">
                          <a:latin typeface="Courier New"/>
                          <a:ea typeface="宋体"/>
                          <a:cs typeface="宋体"/>
                        </a:rPr>
                        <a:t>| MODIFY NAME = new_dbname</a:t>
                      </a:r>
                      <a:endParaRPr lang="zh-CN" sz="1800" kern="10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indent="261620" algn="just">
                        <a:lnSpc>
                          <a:spcPts val="1700"/>
                        </a:lnSpc>
                        <a:spcAft>
                          <a:spcPts val="0"/>
                        </a:spcAft>
                      </a:pPr>
                      <a:r>
                        <a:rPr lang="en-US" sz="1800" kern="100">
                          <a:latin typeface="Courier New"/>
                          <a:ea typeface="宋体"/>
                          <a:cs typeface="宋体"/>
                        </a:rPr>
                        <a:t>/* </a:t>
                      </a:r>
                      <a:r>
                        <a:rPr lang="zh-CN" sz="1800" kern="100">
                          <a:latin typeface="Courier New"/>
                          <a:ea typeface="宋体"/>
                          <a:cs typeface="Courier New"/>
                        </a:rPr>
                        <a:t>修改数据库的名字</a:t>
                      </a:r>
                      <a:r>
                        <a:rPr lang="en-US" sz="1800" kern="100">
                          <a:latin typeface="Courier New"/>
                          <a:ea typeface="宋体"/>
                          <a:cs typeface="宋体"/>
                        </a:rPr>
                        <a:t> */</a:t>
                      </a:r>
                      <a:endParaRPr lang="zh-CN" sz="1800" kern="10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933521">
                <a:tc>
                  <a:txBody>
                    <a:bodyPr/>
                    <a:lstStyle/>
                    <a:p>
                      <a:pPr indent="261620" algn="l">
                        <a:lnSpc>
                          <a:spcPts val="1700"/>
                        </a:lnSpc>
                        <a:spcAft>
                          <a:spcPts val="0"/>
                        </a:spcAft>
                      </a:pPr>
                      <a:r>
                        <a:rPr lang="en-US" sz="1800" kern="100" dirty="0">
                          <a:latin typeface="Courier New"/>
                          <a:ea typeface="宋体"/>
                          <a:cs typeface="宋体"/>
                        </a:rPr>
                        <a:t>|MODIFY FILEGROUP </a:t>
                      </a:r>
                      <a:r>
                        <a:rPr lang="en-US" sz="1800" kern="100" dirty="0" err="1">
                          <a:latin typeface="Courier New"/>
                          <a:ea typeface="宋体"/>
                          <a:cs typeface="宋体"/>
                        </a:rPr>
                        <a:t>filegroup_name</a:t>
                      </a:r>
                      <a:r>
                        <a:rPr lang="en-US" sz="1800" kern="100" dirty="0">
                          <a:latin typeface="Courier New"/>
                          <a:ea typeface="宋体"/>
                          <a:cs typeface="宋体"/>
                        </a:rPr>
                        <a:t>  {</a:t>
                      </a:r>
                      <a:r>
                        <a:rPr lang="en-US" sz="1800" kern="100" dirty="0" err="1">
                          <a:latin typeface="Courier New"/>
                          <a:ea typeface="宋体"/>
                          <a:cs typeface="宋体"/>
                        </a:rPr>
                        <a:t>filegroup_property|NAME</a:t>
                      </a:r>
                      <a:r>
                        <a:rPr lang="en-US" sz="1800" kern="100" dirty="0">
                          <a:latin typeface="Courier New"/>
                          <a:ea typeface="宋体"/>
                          <a:cs typeface="宋体"/>
                        </a:rPr>
                        <a:t>= </a:t>
                      </a:r>
                      <a:r>
                        <a:rPr lang="en-US" sz="1800" kern="100" dirty="0" err="1">
                          <a:latin typeface="Courier New"/>
                          <a:ea typeface="宋体"/>
                          <a:cs typeface="宋体"/>
                        </a:rPr>
                        <a:t>new_filegroup_name</a:t>
                      </a:r>
                      <a:r>
                        <a:rPr lang="en-US" sz="1800" kern="100" dirty="0">
                          <a:latin typeface="Courier New"/>
                          <a:ea typeface="宋体"/>
                          <a:cs typeface="宋体"/>
                        </a:rPr>
                        <a:t> }</a:t>
                      </a:r>
                      <a:endParaRPr lang="zh-CN" sz="1800" kern="100" dirty="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indent="261620" algn="just">
                        <a:lnSpc>
                          <a:spcPts val="1700"/>
                        </a:lnSpc>
                        <a:spcAft>
                          <a:spcPts val="0"/>
                        </a:spcAft>
                      </a:pPr>
                      <a:r>
                        <a:rPr lang="en-US" sz="1800" kern="100" dirty="0">
                          <a:latin typeface="Courier New"/>
                          <a:ea typeface="宋体"/>
                          <a:cs typeface="宋体"/>
                        </a:rPr>
                        <a:t>/* </a:t>
                      </a:r>
                      <a:r>
                        <a:rPr lang="zh-CN" sz="1800" kern="100" dirty="0">
                          <a:latin typeface="Courier New"/>
                          <a:ea typeface="宋体"/>
                          <a:cs typeface="Courier New"/>
                        </a:rPr>
                        <a:t>修改某个文件组的属性或为文件组定义一个新名字。文件组的属性有三种：</a:t>
                      </a:r>
                      <a:r>
                        <a:rPr lang="en-US" sz="1800" kern="100" dirty="0">
                          <a:latin typeface="Courier New"/>
                          <a:ea typeface="宋体"/>
                          <a:cs typeface="宋体"/>
                        </a:rPr>
                        <a:t>READONLY</a:t>
                      </a:r>
                      <a:r>
                        <a:rPr lang="zh-CN" sz="1800" kern="100" dirty="0">
                          <a:latin typeface="Courier New"/>
                          <a:ea typeface="宋体"/>
                          <a:cs typeface="Courier New"/>
                        </a:rPr>
                        <a:t>（只读）、</a:t>
                      </a:r>
                      <a:r>
                        <a:rPr lang="en-US" sz="1800" kern="100" dirty="0">
                          <a:latin typeface="Courier New"/>
                          <a:ea typeface="宋体"/>
                          <a:cs typeface="宋体"/>
                        </a:rPr>
                        <a:t>READWRITE</a:t>
                      </a:r>
                      <a:r>
                        <a:rPr lang="zh-CN" sz="1800" kern="100" dirty="0">
                          <a:latin typeface="Courier New"/>
                          <a:ea typeface="宋体"/>
                          <a:cs typeface="Courier New"/>
                        </a:rPr>
                        <a:t>（读写）、</a:t>
                      </a:r>
                      <a:r>
                        <a:rPr lang="en-US" sz="1800" kern="100" dirty="0">
                          <a:latin typeface="Courier New"/>
                          <a:ea typeface="宋体"/>
                          <a:cs typeface="宋体"/>
                        </a:rPr>
                        <a:t>Default</a:t>
                      </a:r>
                      <a:r>
                        <a:rPr lang="zh-CN" sz="1800" kern="100" dirty="0">
                          <a:latin typeface="Courier New"/>
                          <a:ea typeface="宋体"/>
                          <a:cs typeface="Courier New"/>
                        </a:rPr>
                        <a:t>（默认）</a:t>
                      </a:r>
                      <a:r>
                        <a:rPr lang="en-US" sz="1800" kern="100" dirty="0">
                          <a:latin typeface="Courier New"/>
                          <a:ea typeface="宋体"/>
                          <a:cs typeface="宋体"/>
                        </a:rPr>
                        <a:t> */</a:t>
                      </a:r>
                      <a:endParaRPr lang="zh-CN" sz="1800" kern="100" dirty="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修改数据库</a:t>
            </a:r>
            <a:r>
              <a:rPr lang="en-US" altLang="zh-CN" dirty="0" smtClean="0"/>
              <a:t> ——</a:t>
            </a:r>
            <a:r>
              <a:rPr lang="zh-CN" altLang="en-US" dirty="0" smtClean="0"/>
              <a:t>例题</a:t>
            </a:r>
            <a:r>
              <a:rPr lang="en-US" altLang="zh-CN" dirty="0" smtClean="0"/>
              <a:t>1</a:t>
            </a:r>
            <a:endParaRPr lang="zh-CN" altLang="en-US" dirty="0"/>
          </a:p>
        </p:txBody>
      </p:sp>
      <p:sp>
        <p:nvSpPr>
          <p:cNvPr id="3" name="内容占位符 2"/>
          <p:cNvSpPr>
            <a:spLocks noGrp="1"/>
          </p:cNvSpPr>
          <p:nvPr>
            <p:ph idx="1"/>
          </p:nvPr>
        </p:nvSpPr>
        <p:spPr>
          <a:xfrm>
            <a:off x="527051" y="1773240"/>
            <a:ext cx="11425767" cy="1493744"/>
          </a:xfrm>
        </p:spPr>
        <p:txBody>
          <a:bodyPr/>
          <a:lstStyle/>
          <a:p>
            <a:r>
              <a:rPr lang="zh-CN" altLang="en-US" dirty="0" smtClean="0"/>
              <a:t>例：为</a:t>
            </a:r>
            <a:r>
              <a:rPr lang="en-US" dirty="0" smtClean="0"/>
              <a:t>Employee</a:t>
            </a:r>
            <a:r>
              <a:rPr lang="zh-CN" altLang="en-US" dirty="0" smtClean="0"/>
              <a:t>数据库的</a:t>
            </a:r>
            <a:r>
              <a:rPr lang="en-US" dirty="0" smtClean="0"/>
              <a:t>usergroup2</a:t>
            </a:r>
            <a:r>
              <a:rPr lang="zh-CN" altLang="en-US" dirty="0" smtClean="0"/>
              <a:t>文件组添加一个辅助数据文件</a:t>
            </a:r>
            <a:r>
              <a:rPr lang="en-US" dirty="0" smtClean="0"/>
              <a:t>Employee_dat2</a:t>
            </a:r>
            <a:r>
              <a:rPr lang="zh-CN" altLang="en-US" dirty="0" smtClean="0"/>
              <a:t>，要求：文件存储在</a:t>
            </a:r>
            <a:r>
              <a:rPr lang="en-US" dirty="0" smtClean="0"/>
              <a:t>E:\mssql2008\data</a:t>
            </a:r>
            <a:r>
              <a:rPr lang="zh-CN" altLang="en-US" dirty="0" smtClean="0"/>
              <a:t>文件夹下，初始大小为</a:t>
            </a:r>
            <a:r>
              <a:rPr lang="en-US" dirty="0" smtClean="0"/>
              <a:t>10MB</a:t>
            </a:r>
            <a:r>
              <a:rPr lang="zh-CN" altLang="en-US" dirty="0" smtClean="0"/>
              <a:t>，最大为</a:t>
            </a:r>
            <a:r>
              <a:rPr lang="en-US" dirty="0" smtClean="0"/>
              <a:t>20MB</a:t>
            </a:r>
            <a:r>
              <a:rPr lang="zh-CN" altLang="en-US" dirty="0" smtClean="0"/>
              <a:t>，增幅为</a:t>
            </a:r>
            <a:r>
              <a:rPr lang="en-US" dirty="0" smtClean="0"/>
              <a:t>5MB</a:t>
            </a:r>
          </a:p>
          <a:p>
            <a:pPr>
              <a:buNone/>
            </a:pPr>
            <a:r>
              <a:rPr lang="en-US" sz="2800" dirty="0" smtClean="0"/>
              <a:t>Alter  DATABASE employee </a:t>
            </a:r>
            <a:endParaRPr lang="zh-CN" altLang="en-US" sz="2800" dirty="0" smtClean="0"/>
          </a:p>
          <a:p>
            <a:pPr>
              <a:buNone/>
            </a:pPr>
            <a:r>
              <a:rPr lang="en-US" sz="2800" dirty="0" smtClean="0"/>
              <a:t>Add file ( NAME = employee_dat2,</a:t>
            </a:r>
            <a:endParaRPr lang="zh-CN" altLang="en-US" sz="2800" dirty="0" smtClean="0"/>
          </a:p>
          <a:p>
            <a:pPr>
              <a:buNone/>
            </a:pPr>
            <a:r>
              <a:rPr lang="en-US" sz="2800" dirty="0" smtClean="0"/>
              <a:t>FILENAME='E:\mssql2008\data\Employee_dat2.mdf',</a:t>
            </a:r>
            <a:endParaRPr lang="zh-CN" altLang="en-US" sz="2800" dirty="0" smtClean="0"/>
          </a:p>
          <a:p>
            <a:pPr>
              <a:buNone/>
            </a:pPr>
            <a:r>
              <a:rPr lang="en-US" sz="2800" dirty="0" smtClean="0"/>
              <a:t>SIZE = 10, MAXSIZE = 50, FILEGROWTH = 5) </a:t>
            </a:r>
          </a:p>
          <a:p>
            <a:pPr>
              <a:buNone/>
            </a:pPr>
            <a:r>
              <a:rPr lang="en-US" sz="2800" dirty="0" smtClean="0"/>
              <a:t>to </a:t>
            </a:r>
            <a:r>
              <a:rPr lang="en-US" sz="2800" kern="100" dirty="0" smtClean="0">
                <a:ea typeface="宋体"/>
                <a:cs typeface="Times New Roman" pitchFamily="18" charset="0"/>
              </a:rPr>
              <a:t>FILEGROUP</a:t>
            </a:r>
            <a:r>
              <a:rPr lang="en-US" sz="2800" dirty="0" smtClean="0"/>
              <a:t> usergroup2</a:t>
            </a: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修改数据库</a:t>
            </a:r>
            <a:r>
              <a:rPr lang="en-US" altLang="zh-CN" dirty="0" smtClean="0"/>
              <a:t> ——</a:t>
            </a:r>
            <a:r>
              <a:rPr lang="zh-CN" altLang="en-US" dirty="0" smtClean="0"/>
              <a:t>例题</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例：删除</a:t>
            </a:r>
            <a:r>
              <a:rPr lang="en-US" dirty="0" smtClean="0"/>
              <a:t>Employee</a:t>
            </a:r>
            <a:r>
              <a:rPr lang="zh-CN" altLang="en-US" dirty="0" smtClean="0"/>
              <a:t>数据库的文件组</a:t>
            </a:r>
            <a:r>
              <a:rPr lang="en-US" dirty="0" smtClean="0"/>
              <a:t>usergroup2</a:t>
            </a:r>
          </a:p>
          <a:p>
            <a:pPr lvl="1"/>
            <a:r>
              <a:rPr lang="en-US" altLang="zh-CN" dirty="0" smtClean="0"/>
              <a:t>E</a:t>
            </a:r>
            <a:r>
              <a:rPr lang="en-US" dirty="0" smtClean="0"/>
              <a:t>mployee</a:t>
            </a:r>
            <a:r>
              <a:rPr lang="zh-CN" altLang="en-US" dirty="0" smtClean="0"/>
              <a:t>数据库的文件组</a:t>
            </a:r>
            <a:r>
              <a:rPr lang="en-US" dirty="0" smtClean="0"/>
              <a:t>usergroup2</a:t>
            </a:r>
            <a:r>
              <a:rPr lang="zh-CN" altLang="en-US" dirty="0" smtClean="0"/>
              <a:t>中包含有一个辅助数据文件</a:t>
            </a:r>
            <a:r>
              <a:rPr lang="en-US" dirty="0" smtClean="0"/>
              <a:t>Employee_dat2</a:t>
            </a:r>
          </a:p>
          <a:p>
            <a:r>
              <a:rPr lang="zh-CN" altLang="en-US" sz="2800" dirty="0" smtClean="0"/>
              <a:t>删除文件组必先删除文件组中所包含的</a:t>
            </a:r>
            <a:endParaRPr lang="en-US" altLang="zh-CN" sz="2800" dirty="0" smtClean="0"/>
          </a:p>
          <a:p>
            <a:pPr>
              <a:buNone/>
            </a:pPr>
            <a:r>
              <a:rPr lang="zh-CN" altLang="en-US" sz="2800" dirty="0" smtClean="0"/>
              <a:t>文件。</a:t>
            </a:r>
            <a:endParaRPr lang="en-US" altLang="zh-CN" sz="2800" dirty="0" smtClean="0"/>
          </a:p>
          <a:p>
            <a:pPr>
              <a:buNone/>
            </a:pPr>
            <a:r>
              <a:rPr lang="en-US" sz="2800" dirty="0" smtClean="0"/>
              <a:t>--</a:t>
            </a:r>
            <a:r>
              <a:rPr lang="zh-CN" altLang="en-US" sz="2800" dirty="0" smtClean="0"/>
              <a:t>删除文件组中的文件</a:t>
            </a:r>
          </a:p>
          <a:p>
            <a:pPr>
              <a:buNone/>
            </a:pPr>
            <a:r>
              <a:rPr lang="en-US" sz="2800" dirty="0" smtClean="0"/>
              <a:t>alter database employee remove file employee_dat2</a:t>
            </a:r>
            <a:endParaRPr lang="zh-CN" altLang="en-US" sz="2800" dirty="0" smtClean="0"/>
          </a:p>
          <a:p>
            <a:pPr>
              <a:buNone/>
            </a:pPr>
            <a:r>
              <a:rPr lang="en-US" sz="2800" dirty="0" smtClean="0"/>
              <a:t>--</a:t>
            </a:r>
            <a:r>
              <a:rPr lang="zh-CN" altLang="en-US" sz="2800" dirty="0" smtClean="0"/>
              <a:t>删除文件组</a:t>
            </a:r>
          </a:p>
          <a:p>
            <a:pPr>
              <a:buNone/>
            </a:pPr>
            <a:r>
              <a:rPr lang="en-US" sz="2800" dirty="0" smtClean="0"/>
              <a:t>alter database employee remove </a:t>
            </a:r>
            <a:r>
              <a:rPr lang="en-US" sz="2800" dirty="0" err="1" smtClean="0"/>
              <a:t>filegroup</a:t>
            </a:r>
            <a:r>
              <a:rPr lang="en-US" sz="2800" dirty="0" smtClean="0"/>
              <a:t> usergroup2</a:t>
            </a:r>
            <a:endParaRPr lang="zh-CN" altLang="en-US" sz="2800" dirty="0"/>
          </a:p>
        </p:txBody>
      </p:sp>
      <p:pic>
        <p:nvPicPr>
          <p:cNvPr id="4" name="图片 3"/>
          <p:cNvPicPr/>
          <p:nvPr/>
        </p:nvPicPr>
        <p:blipFill>
          <a:blip r:embed="rId2" cstate="print"/>
          <a:srcRect l="19668" t="53972" r="35144" b="31503"/>
          <a:stretch>
            <a:fillRect/>
          </a:stretch>
        </p:blipFill>
        <p:spPr bwMode="auto">
          <a:xfrm>
            <a:off x="7575821" y="2859147"/>
            <a:ext cx="4222601" cy="993761"/>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修改数据库</a:t>
            </a:r>
            <a:r>
              <a:rPr lang="en-US" altLang="zh-CN" dirty="0" smtClean="0"/>
              <a:t> ——</a:t>
            </a:r>
            <a:r>
              <a:rPr lang="zh-CN" altLang="en-US" dirty="0" smtClean="0"/>
              <a:t>例题</a:t>
            </a:r>
            <a:r>
              <a:rPr lang="en-US" altLang="zh-CN" dirty="0" smtClean="0"/>
              <a:t>3</a:t>
            </a:r>
            <a:endParaRPr lang="zh-CN" altLang="en-US" dirty="0"/>
          </a:p>
        </p:txBody>
      </p:sp>
      <p:sp>
        <p:nvSpPr>
          <p:cNvPr id="3" name="内容占位符 2"/>
          <p:cNvSpPr>
            <a:spLocks noGrp="1"/>
          </p:cNvSpPr>
          <p:nvPr>
            <p:ph idx="1"/>
          </p:nvPr>
        </p:nvSpPr>
        <p:spPr>
          <a:xfrm>
            <a:off x="527051" y="1773239"/>
            <a:ext cx="11425767" cy="4547662"/>
          </a:xfrm>
        </p:spPr>
        <p:txBody>
          <a:bodyPr/>
          <a:lstStyle/>
          <a:p>
            <a:r>
              <a:rPr lang="zh-CN" altLang="en-US" dirty="0" smtClean="0"/>
              <a:t>例：修改</a:t>
            </a:r>
            <a:r>
              <a:rPr lang="en-US" dirty="0" smtClean="0"/>
              <a:t>Employee</a:t>
            </a:r>
            <a:r>
              <a:rPr lang="zh-CN" altLang="en-US" dirty="0" smtClean="0"/>
              <a:t>中的数据文件</a:t>
            </a:r>
            <a:r>
              <a:rPr lang="en-US" dirty="0" err="1" smtClean="0"/>
              <a:t>Employee_dat</a:t>
            </a:r>
            <a:r>
              <a:rPr lang="en-US" dirty="0" smtClean="0"/>
              <a:t>,</a:t>
            </a:r>
            <a:r>
              <a:rPr lang="zh-CN" altLang="en-US" dirty="0" smtClean="0"/>
              <a:t>将其初始大小改为</a:t>
            </a:r>
            <a:r>
              <a:rPr lang="en-US" dirty="0" smtClean="0"/>
              <a:t>10MB</a:t>
            </a:r>
            <a:r>
              <a:rPr lang="zh-CN" altLang="en-US" dirty="0" smtClean="0"/>
              <a:t>，最大容量改为</a:t>
            </a:r>
            <a:r>
              <a:rPr lang="en-US" dirty="0" smtClean="0"/>
              <a:t>20MB</a:t>
            </a:r>
            <a:r>
              <a:rPr lang="zh-CN" altLang="en-US" dirty="0" smtClean="0"/>
              <a:t>，增幅设为</a:t>
            </a:r>
            <a:r>
              <a:rPr lang="en-US" dirty="0" smtClean="0"/>
              <a:t>2MB</a:t>
            </a:r>
            <a:r>
              <a:rPr lang="zh-CN" altLang="en-US" dirty="0" smtClean="0"/>
              <a:t>。</a:t>
            </a:r>
            <a:endParaRPr lang="en-US" altLang="zh-CN" dirty="0" smtClean="0"/>
          </a:p>
          <a:p>
            <a:pPr>
              <a:buNone/>
            </a:pPr>
            <a:r>
              <a:rPr lang="en-US" sz="2400" dirty="0" smtClean="0"/>
              <a:t>A</a:t>
            </a:r>
            <a:r>
              <a:rPr lang="en-US" altLang="zh-CN" sz="2400" dirty="0" smtClean="0"/>
              <a:t>L</a:t>
            </a:r>
            <a:r>
              <a:rPr lang="en-US" sz="2400" dirty="0" smtClean="0"/>
              <a:t>TER DATABASE employee</a:t>
            </a:r>
            <a:endParaRPr lang="zh-CN" altLang="en-US" sz="2400" dirty="0" smtClean="0"/>
          </a:p>
          <a:p>
            <a:pPr>
              <a:buNone/>
            </a:pPr>
            <a:r>
              <a:rPr lang="en-US" sz="2400" dirty="0" smtClean="0"/>
              <a:t>MODIFY FILE</a:t>
            </a:r>
            <a:endParaRPr lang="zh-CN" altLang="en-US" sz="2400" dirty="0" smtClean="0"/>
          </a:p>
          <a:p>
            <a:pPr>
              <a:buNone/>
            </a:pPr>
            <a:r>
              <a:rPr lang="en-US" sz="2400" dirty="0" smtClean="0"/>
              <a:t>(NAME = </a:t>
            </a:r>
            <a:r>
              <a:rPr lang="en-US" sz="2400" dirty="0" err="1" smtClean="0"/>
              <a:t>Employee_dat</a:t>
            </a:r>
            <a:r>
              <a:rPr lang="en-US" sz="2400" dirty="0" smtClean="0"/>
              <a:t>, SIZE = 10, MAXSIZE = 20, FILEGROWTH = 2)</a:t>
            </a:r>
          </a:p>
          <a:p>
            <a:r>
              <a:rPr lang="zh-CN" altLang="en-US" sz="2400" dirty="0" smtClean="0"/>
              <a:t>修改数据库文件时，须注意：</a:t>
            </a:r>
          </a:p>
          <a:p>
            <a:pPr lvl="1"/>
            <a:r>
              <a:rPr lang="zh-CN" altLang="en-US" sz="2000" dirty="0" smtClean="0"/>
              <a:t>一个</a:t>
            </a:r>
            <a:r>
              <a:rPr lang="en-US" sz="2000" dirty="0" smtClean="0"/>
              <a:t>ALTER DATABASE </a:t>
            </a:r>
            <a:r>
              <a:rPr lang="zh-CN" altLang="en-US" sz="2000" dirty="0" smtClean="0"/>
              <a:t>语句只能修改一个文件（不论是数据文件还是事务日志文件）；</a:t>
            </a:r>
          </a:p>
          <a:p>
            <a:pPr lvl="1"/>
            <a:r>
              <a:rPr lang="zh-CN" altLang="en-US" sz="2000" dirty="0" smtClean="0"/>
              <a:t>修改文件时，只需要指定文件的逻辑文件名，不须指出文件的物理位置；</a:t>
            </a:r>
          </a:p>
          <a:p>
            <a:pPr lvl="1"/>
            <a:r>
              <a:rPr lang="zh-CN" altLang="en-US" sz="2000" dirty="0" smtClean="0"/>
              <a:t>如果需要修改文件大小，新数值必须大于原来文件的大小。</a:t>
            </a:r>
            <a:endParaRPr lang="zh-CN"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 presetClass="entr" presetSubtype="4"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3" fill="hold">
                            <p:stCondLst>
                              <p:cond delay="1500"/>
                            </p:stCondLst>
                            <p:childTnLst>
                              <p:par>
                                <p:cTn id="34" presetID="2" presetClass="entr" presetSubtype="4" fill="hold"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34</a:t>
            </a:r>
            <a:r>
              <a:rPr lang="zh-CN" altLang="en-US" dirty="0" smtClean="0"/>
              <a:t>： 删除数据库</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删除数据库</a:t>
            </a:r>
            <a:endParaRPr lang="zh-CN" altLang="en-US" dirty="0"/>
          </a:p>
        </p:txBody>
      </p:sp>
      <p:sp>
        <p:nvSpPr>
          <p:cNvPr id="3" name="内容占位符 2"/>
          <p:cNvSpPr>
            <a:spLocks noGrp="1"/>
          </p:cNvSpPr>
          <p:nvPr>
            <p:ph idx="1"/>
          </p:nvPr>
        </p:nvSpPr>
        <p:spPr/>
        <p:txBody>
          <a:bodyPr/>
          <a:lstStyle/>
          <a:p>
            <a:r>
              <a:rPr lang="zh-CN" altLang="en-US" dirty="0" smtClean="0"/>
              <a:t>当不再需要用户定义的数据库，或者已经将其移到其他数据库或服务器上，即可删除数据库。</a:t>
            </a:r>
            <a:endParaRPr lang="en-US" altLang="zh-CN" dirty="0" smtClean="0"/>
          </a:p>
          <a:p>
            <a:r>
              <a:rPr lang="zh-CN" altLang="en-US" dirty="0" smtClean="0"/>
              <a:t>删除数据库时，须注意：</a:t>
            </a:r>
            <a:endParaRPr lang="en-US" altLang="zh-CN" dirty="0" smtClean="0"/>
          </a:p>
          <a:p>
            <a:pPr lvl="1"/>
            <a:r>
              <a:rPr lang="zh-CN" altLang="en-US" dirty="0" smtClean="0"/>
              <a:t>只有</a:t>
            </a:r>
            <a:r>
              <a:rPr lang="en-US" dirty="0" err="1" smtClean="0"/>
              <a:t>sysadmin</a:t>
            </a:r>
            <a:r>
              <a:rPr lang="zh-CN" altLang="en-US" dirty="0" smtClean="0"/>
              <a:t>和数据库的拥有者有删除数据库的权限；</a:t>
            </a:r>
            <a:endParaRPr lang="en-US" altLang="zh-CN" dirty="0" smtClean="0"/>
          </a:p>
          <a:p>
            <a:pPr lvl="1"/>
            <a:r>
              <a:rPr lang="zh-CN" altLang="en-US" dirty="0" smtClean="0"/>
              <a:t>不能删除系统数据库；</a:t>
            </a:r>
            <a:endParaRPr lang="en-US" altLang="zh-CN" dirty="0" smtClean="0"/>
          </a:p>
          <a:p>
            <a:pPr lvl="1"/>
            <a:r>
              <a:rPr lang="zh-CN" altLang="en-US" dirty="0" smtClean="0"/>
              <a:t>不能删除当前正在使用的数据库。</a:t>
            </a:r>
          </a:p>
          <a:p>
            <a:r>
              <a:rPr lang="zh-CN" altLang="en-US" dirty="0" smtClean="0"/>
              <a:t>执行删除数据库操作会从</a:t>
            </a:r>
            <a:r>
              <a:rPr lang="en-US" dirty="0" smtClean="0"/>
              <a:t>SQL Server</a:t>
            </a:r>
            <a:r>
              <a:rPr lang="zh-CN" altLang="en-US" dirty="0" smtClean="0"/>
              <a:t>实例中删除数据库，并删除该数据库使用的物理磁盘文件。</a:t>
            </a:r>
            <a:endParaRPr lang="zh-CN"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物理数据库</a:t>
            </a:r>
            <a:endParaRPr lang="zh-CN" altLang="en-US" dirty="0"/>
          </a:p>
        </p:txBody>
      </p:sp>
      <p:sp>
        <p:nvSpPr>
          <p:cNvPr id="3" name="内容占位符 2"/>
          <p:cNvSpPr>
            <a:spLocks noGrp="1"/>
          </p:cNvSpPr>
          <p:nvPr>
            <p:ph idx="1"/>
          </p:nvPr>
        </p:nvSpPr>
        <p:spPr/>
        <p:txBody>
          <a:bodyPr/>
          <a:lstStyle/>
          <a:p>
            <a:r>
              <a:rPr lang="zh-CN" altLang="en-US" dirty="0" smtClean="0"/>
              <a:t>物理数据库是从数据库的物理角度描述数据库</a:t>
            </a:r>
            <a:endParaRPr lang="en-US" altLang="zh-CN" dirty="0" smtClean="0"/>
          </a:p>
          <a:p>
            <a:pPr lvl="1"/>
            <a:r>
              <a:rPr lang="zh-CN" altLang="en-US" dirty="0" smtClean="0"/>
              <a:t>将数据库映射到一组操作系统文件上，即物理数据库是构成数据库的物理文件（操作系统文件）的集合</a:t>
            </a:r>
            <a:endParaRPr lang="en-US" altLang="zh-CN" dirty="0" smtClean="0"/>
          </a:p>
          <a:p>
            <a:r>
              <a:rPr lang="zh-CN" altLang="en-US" dirty="0" smtClean="0"/>
              <a:t>数据库文件</a:t>
            </a:r>
            <a:endParaRPr lang="en-US" altLang="zh-CN" dirty="0" smtClean="0"/>
          </a:p>
          <a:p>
            <a:pPr lvl="1"/>
            <a:r>
              <a:rPr lang="zh-CN" altLang="en-US" dirty="0" smtClean="0"/>
              <a:t>每个</a:t>
            </a:r>
            <a:r>
              <a:rPr lang="en-US" dirty="0" smtClean="0"/>
              <a:t> SQL Server </a:t>
            </a:r>
            <a:r>
              <a:rPr lang="zh-CN" altLang="en-US" dirty="0" smtClean="0"/>
              <a:t>数据库有数据文件和事务日志文件</a:t>
            </a:r>
            <a:endParaRPr lang="en-US" altLang="zh-CN" dirty="0" smtClean="0"/>
          </a:p>
          <a:p>
            <a:pPr lvl="1"/>
            <a:r>
              <a:rPr lang="zh-CN" altLang="en-US" dirty="0" smtClean="0"/>
              <a:t>数据文件包含数据和对象，例如表、索引、存储过程和视图</a:t>
            </a:r>
            <a:endParaRPr lang="en-US" altLang="zh-CN" dirty="0" smtClean="0"/>
          </a:p>
          <a:p>
            <a:pPr lvl="1"/>
            <a:r>
              <a:rPr lang="zh-CN" altLang="en-US" dirty="0" smtClean="0"/>
              <a:t>事务日志文件包含恢复数据库中的所有事务所需的信息</a:t>
            </a:r>
            <a:endParaRPr lang="zh-CN" alt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endParaRPr lang="zh-CN" altLang="en-US"/>
          </a:p>
        </p:txBody>
      </p:sp>
      <p:sp>
        <p:nvSpPr>
          <p:cNvPr id="440323" name="Rectangle 3"/>
          <p:cNvSpPr>
            <a:spLocks noGrp="1" noChangeArrowheads="1"/>
          </p:cNvSpPr>
          <p:nvPr>
            <p:ph type="body" idx="1"/>
          </p:nvPr>
        </p:nvSpPr>
        <p:spPr/>
        <p:txBody>
          <a:bodyPr/>
          <a:lstStyle/>
          <a:p>
            <a:pPr>
              <a:lnSpc>
                <a:spcPct val="90000"/>
              </a:lnSpc>
            </a:pPr>
            <a:r>
              <a:rPr lang="zh-CN" altLang="en-US"/>
              <a:t>重命名用户定义数据库</a:t>
            </a:r>
          </a:p>
          <a:p>
            <a:pPr lvl="1">
              <a:lnSpc>
                <a:spcPct val="90000"/>
              </a:lnSpc>
            </a:pPr>
            <a:r>
              <a:rPr lang="zh-CN" altLang="en-US"/>
              <a:t>只有管理员和数据库拥有者可以重命名数据库</a:t>
            </a:r>
          </a:p>
          <a:p>
            <a:pPr lvl="1">
              <a:lnSpc>
                <a:spcPct val="90000"/>
              </a:lnSpc>
            </a:pPr>
            <a:r>
              <a:rPr lang="zh-CN" altLang="en-US"/>
              <a:t>存储过程：</a:t>
            </a:r>
            <a:r>
              <a:rPr lang="en-US" altLang="zh-CN"/>
              <a:t>sp_renamedb</a:t>
            </a:r>
            <a:r>
              <a:rPr lang="en-US" altLang="zh-CN">
                <a:latin typeface="Arial"/>
              </a:rPr>
              <a:t>——</a:t>
            </a:r>
            <a:r>
              <a:rPr lang="zh-CN" altLang="en-US"/>
              <a:t>更改数据库的名称。</a:t>
            </a:r>
          </a:p>
          <a:p>
            <a:pPr>
              <a:lnSpc>
                <a:spcPct val="90000"/>
              </a:lnSpc>
            </a:pPr>
            <a:r>
              <a:rPr lang="zh-CN" altLang="en-US"/>
              <a:t>在重命名数据库之前</a:t>
            </a:r>
          </a:p>
          <a:p>
            <a:pPr lvl="1">
              <a:lnSpc>
                <a:spcPct val="90000"/>
              </a:lnSpc>
            </a:pPr>
            <a:r>
              <a:rPr lang="zh-CN" altLang="en-US"/>
              <a:t>确保没有人使用该数据库</a:t>
            </a:r>
          </a:p>
          <a:p>
            <a:pPr lvl="1">
              <a:lnSpc>
                <a:spcPct val="90000"/>
              </a:lnSpc>
            </a:pPr>
            <a:r>
              <a:rPr lang="zh-CN" altLang="en-US"/>
              <a:t>数据库设置为单用户模式</a:t>
            </a:r>
          </a:p>
          <a:p>
            <a:pPr>
              <a:lnSpc>
                <a:spcPct val="90000"/>
              </a:lnSpc>
            </a:pPr>
            <a:r>
              <a:rPr lang="zh-CN" altLang="en-US"/>
              <a:t>语法：</a:t>
            </a:r>
            <a:r>
              <a:rPr lang="en-US" altLang="zh-CN"/>
              <a:t>sp_renamedb old_database_name,new_name</a:t>
            </a:r>
            <a:endParaRPr lang="zh-CN" altLang="en-US"/>
          </a:p>
          <a:p>
            <a:pPr lvl="1">
              <a:lnSpc>
                <a:spcPct val="90000"/>
              </a:lnSpc>
            </a:pPr>
            <a:r>
              <a:rPr lang="zh-CN" altLang="en-US"/>
              <a:t>返回代码值</a:t>
            </a:r>
            <a:r>
              <a:rPr lang="en-US" altLang="zh-CN"/>
              <a:t>:0</a:t>
            </a:r>
            <a:r>
              <a:rPr lang="zh-CN" altLang="en-US"/>
              <a:t>（成功）或非零数字（失败）</a:t>
            </a:r>
          </a:p>
          <a:p>
            <a:pPr lvl="1">
              <a:lnSpc>
                <a:spcPct val="90000"/>
              </a:lnSpc>
            </a:pPr>
            <a:endParaRPr lang="zh-CN" altLang="en-US"/>
          </a:p>
          <a:p>
            <a:pPr lvl="1">
              <a:lnSpc>
                <a:spcPct val="90000"/>
              </a:lnSpc>
            </a:pPr>
            <a:endParaRPr lang="zh-CN" alt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en-US" dirty="0" smtClean="0"/>
              <a:t>删除用户定义数据库</a:t>
            </a:r>
            <a:endParaRPr lang="zh-CN" altLang="en-US" dirty="0"/>
          </a:p>
        </p:txBody>
      </p:sp>
      <p:sp>
        <p:nvSpPr>
          <p:cNvPr id="441347" name="Rectangle 3"/>
          <p:cNvSpPr>
            <a:spLocks noGrp="1" noChangeArrowheads="1"/>
          </p:cNvSpPr>
          <p:nvPr>
            <p:ph type="body" idx="1"/>
          </p:nvPr>
        </p:nvSpPr>
        <p:spPr/>
        <p:txBody>
          <a:bodyPr/>
          <a:lstStyle/>
          <a:p>
            <a:r>
              <a:rPr lang="zh-CN" altLang="en-US" dirty="0"/>
              <a:t>删除用户定义数据库</a:t>
            </a:r>
          </a:p>
          <a:p>
            <a:pPr lvl="1"/>
            <a:r>
              <a:rPr lang="en-US" altLang="zh-CN" dirty="0"/>
              <a:t>Drop database </a:t>
            </a:r>
            <a:r>
              <a:rPr lang="en-US" altLang="zh-CN" dirty="0" err="1" smtClean="0"/>
              <a:t>database_name</a:t>
            </a:r>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35</a:t>
            </a:r>
            <a:r>
              <a:rPr lang="zh-CN" altLang="en-US" dirty="0" smtClean="0"/>
              <a:t>： 分离和附加数据库</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zh-CN" altLang="en-US"/>
              <a:t>分离用户数据库 </a:t>
            </a:r>
          </a:p>
        </p:txBody>
      </p:sp>
      <p:sp>
        <p:nvSpPr>
          <p:cNvPr id="495619" name="Rectangle 3"/>
          <p:cNvSpPr>
            <a:spLocks noGrp="1" noChangeArrowheads="1"/>
          </p:cNvSpPr>
          <p:nvPr>
            <p:ph type="body" idx="1"/>
          </p:nvPr>
        </p:nvSpPr>
        <p:spPr/>
        <p:txBody>
          <a:bodyPr/>
          <a:lstStyle/>
          <a:p>
            <a:r>
              <a:rPr lang="en-US" altLang="zh-CN" dirty="0">
                <a:solidFill>
                  <a:schemeClr val="tx1"/>
                </a:solidFill>
              </a:rPr>
              <a:t>SQL Server </a:t>
            </a:r>
            <a:r>
              <a:rPr lang="zh-CN" altLang="en-US" dirty="0">
                <a:solidFill>
                  <a:schemeClr val="tx1"/>
                </a:solidFill>
              </a:rPr>
              <a:t>服务器由若干个数据库组成，除了</a:t>
            </a:r>
            <a:r>
              <a:rPr lang="en-US" altLang="zh-CN" dirty="0">
                <a:solidFill>
                  <a:schemeClr val="tx1"/>
                </a:solidFill>
              </a:rPr>
              <a:t>master</a:t>
            </a:r>
            <a:r>
              <a:rPr lang="zh-CN" altLang="en-US" dirty="0">
                <a:solidFill>
                  <a:schemeClr val="tx1"/>
                </a:solidFill>
              </a:rPr>
              <a:t>、</a:t>
            </a:r>
            <a:r>
              <a:rPr lang="en-US" altLang="zh-CN" dirty="0">
                <a:solidFill>
                  <a:schemeClr val="tx1"/>
                </a:solidFill>
              </a:rPr>
              <a:t>model</a:t>
            </a:r>
            <a:r>
              <a:rPr lang="zh-CN" altLang="en-US" dirty="0">
                <a:solidFill>
                  <a:schemeClr val="tx1"/>
                </a:solidFill>
              </a:rPr>
              <a:t>和</a:t>
            </a:r>
            <a:r>
              <a:rPr lang="en-US" altLang="zh-CN" dirty="0" err="1">
                <a:solidFill>
                  <a:schemeClr val="tx1"/>
                </a:solidFill>
              </a:rPr>
              <a:t>tempdb</a:t>
            </a:r>
            <a:r>
              <a:rPr lang="zh-CN" altLang="en-US" dirty="0">
                <a:solidFill>
                  <a:schemeClr val="tx1"/>
                </a:solidFill>
              </a:rPr>
              <a:t>这</a:t>
            </a:r>
            <a:r>
              <a:rPr lang="en-US" altLang="zh-CN" dirty="0">
                <a:solidFill>
                  <a:schemeClr val="tx1"/>
                </a:solidFill>
              </a:rPr>
              <a:t>3</a:t>
            </a:r>
            <a:r>
              <a:rPr lang="zh-CN" altLang="en-US" dirty="0">
                <a:solidFill>
                  <a:schemeClr val="tx1"/>
                </a:solidFill>
              </a:rPr>
              <a:t>个系统数据库外，其余的数据库都可以从服务器的管理中分离出来，脱离服务器的管理，同时保持数据文件和日志文件的完整性和</a:t>
            </a:r>
            <a:r>
              <a:rPr lang="zh-CN" altLang="en-US" dirty="0" smtClean="0">
                <a:solidFill>
                  <a:schemeClr val="tx1"/>
                </a:solidFill>
              </a:rPr>
              <a:t>一致性</a:t>
            </a:r>
            <a:endParaRPr lang="en-US" altLang="zh-CN" dirty="0" smtClean="0">
              <a:solidFill>
                <a:schemeClr val="tx1"/>
              </a:solidFill>
            </a:endParaRPr>
          </a:p>
          <a:p>
            <a:r>
              <a:rPr lang="zh-CN" altLang="en-US" dirty="0" smtClean="0">
                <a:solidFill>
                  <a:schemeClr val="tx1"/>
                </a:solidFill>
              </a:rPr>
              <a:t>分离</a:t>
            </a:r>
            <a:r>
              <a:rPr lang="zh-CN" altLang="en-US" dirty="0">
                <a:solidFill>
                  <a:schemeClr val="tx1"/>
                </a:solidFill>
              </a:rPr>
              <a:t>出来的数据库的日志文件和数据文件可以附加到其他</a:t>
            </a:r>
            <a:r>
              <a:rPr lang="en-US" altLang="zh-CN" dirty="0">
                <a:solidFill>
                  <a:schemeClr val="tx1"/>
                </a:solidFill>
              </a:rPr>
              <a:t>SQL Server </a:t>
            </a:r>
            <a:r>
              <a:rPr lang="zh-CN" altLang="en-US" dirty="0">
                <a:solidFill>
                  <a:schemeClr val="tx1"/>
                </a:solidFill>
              </a:rPr>
              <a:t>服务器上构成完整的数据库，附加的数据库和分离时完全一致。</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rcRect l="7585" r="5972" b="6210"/>
          <a:stretch>
            <a:fillRect/>
          </a:stretch>
        </p:blipFill>
        <p:spPr bwMode="auto">
          <a:xfrm>
            <a:off x="2369291" y="1558955"/>
            <a:ext cx="6827976" cy="36522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en-US"/>
              <a:t>附加用户数据库 </a:t>
            </a:r>
          </a:p>
        </p:txBody>
      </p:sp>
      <p:sp>
        <p:nvSpPr>
          <p:cNvPr id="497667" name="Rectangle 3"/>
          <p:cNvSpPr>
            <a:spLocks noGrp="1" noChangeArrowheads="1"/>
          </p:cNvSpPr>
          <p:nvPr>
            <p:ph type="body" idx="1"/>
          </p:nvPr>
        </p:nvSpPr>
        <p:spPr/>
        <p:txBody>
          <a:bodyPr/>
          <a:lstStyle/>
          <a:p>
            <a:r>
              <a:rPr lang="zh-CN" altLang="en-US" dirty="0" smtClean="0"/>
              <a:t>分离后的数据库的数据文件和事务日志文件，可以重新附加到同一或其他</a:t>
            </a:r>
            <a:r>
              <a:rPr lang="en-US" dirty="0" smtClean="0"/>
              <a:t>SQL Server</a:t>
            </a:r>
            <a:r>
              <a:rPr lang="zh-CN" altLang="en-US" dirty="0" smtClean="0"/>
              <a:t>的实例中。</a:t>
            </a:r>
            <a:endParaRPr lang="en-US" altLang="zh-CN" dirty="0" smtClean="0"/>
          </a:p>
          <a:p>
            <a:r>
              <a:rPr lang="zh-CN" altLang="en-US" dirty="0" smtClean="0"/>
              <a:t>在附加数据库时，所有数据库文件（</a:t>
            </a:r>
            <a:r>
              <a:rPr lang="en-US" dirty="0" smtClean="0"/>
              <a:t>.</a:t>
            </a:r>
            <a:r>
              <a:rPr lang="en-US" dirty="0" err="1" smtClean="0"/>
              <a:t>mdf</a:t>
            </a:r>
            <a:r>
              <a:rPr lang="zh-CN" altLang="en-US" dirty="0" smtClean="0"/>
              <a:t>和</a:t>
            </a:r>
            <a:r>
              <a:rPr lang="en-US" dirty="0" smtClean="0"/>
              <a:t>.</a:t>
            </a:r>
            <a:r>
              <a:rPr lang="en-US" dirty="0" err="1" smtClean="0"/>
              <a:t>ndf</a:t>
            </a:r>
            <a:r>
              <a:rPr lang="zh-CN" altLang="en-US" dirty="0" smtClean="0"/>
              <a:t>文件）都必须是可用的。</a:t>
            </a:r>
            <a:endParaRPr lang="en-US" altLang="zh-CN" dirty="0" smtClean="0">
              <a:solidFill>
                <a:schemeClr val="tx1"/>
              </a:solidFill>
            </a:endParaRPr>
          </a:p>
          <a:p>
            <a:r>
              <a:rPr lang="zh-CN" altLang="en-US" dirty="0" smtClean="0">
                <a:solidFill>
                  <a:schemeClr val="tx1"/>
                </a:solidFill>
              </a:rPr>
              <a:t>附加</a:t>
            </a:r>
            <a:r>
              <a:rPr lang="zh-CN" altLang="en-US" dirty="0">
                <a:solidFill>
                  <a:schemeClr val="tx1"/>
                </a:solidFill>
              </a:rPr>
              <a:t>数据库可以很方便地在</a:t>
            </a:r>
            <a:r>
              <a:rPr lang="en-US" altLang="zh-CN" dirty="0">
                <a:solidFill>
                  <a:schemeClr val="tx1"/>
                </a:solidFill>
              </a:rPr>
              <a:t>SQL Server </a:t>
            </a:r>
            <a:r>
              <a:rPr lang="zh-CN" altLang="en-US" dirty="0">
                <a:solidFill>
                  <a:schemeClr val="tx1"/>
                </a:solidFill>
              </a:rPr>
              <a:t>服务器之间利用分离后的数据文件和日志文件组织成新的数据库。</a:t>
            </a:r>
          </a:p>
          <a:p>
            <a:r>
              <a:rPr lang="zh-CN" altLang="en-US" dirty="0">
                <a:solidFill>
                  <a:schemeClr val="tx1"/>
                </a:solidFill>
              </a:rPr>
              <a:t>在实际工作中，分离数据库作为对数据基本稳定的数据库的一种备份的办法来使用</a:t>
            </a:r>
            <a:r>
              <a:rPr lang="zh-CN" altLang="en-US" dirty="0"/>
              <a:t>。</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p:nvPr/>
        </p:nvPicPr>
        <p:blipFill>
          <a:blip r:embed="rId2"/>
          <a:srcRect l="6140" r="7176" b="6638"/>
          <a:stretch>
            <a:fillRect/>
          </a:stretch>
        </p:blipFill>
        <p:spPr bwMode="auto">
          <a:xfrm>
            <a:off x="159798" y="162635"/>
            <a:ext cx="4572000" cy="2768600"/>
          </a:xfrm>
          <a:prstGeom prst="rect">
            <a:avLst/>
          </a:prstGeom>
          <a:noFill/>
          <a:ln w="9525">
            <a:noFill/>
            <a:miter lim="800000"/>
            <a:headEnd/>
            <a:tailEnd/>
          </a:ln>
        </p:spPr>
      </p:pic>
      <p:pic>
        <p:nvPicPr>
          <p:cNvPr id="5" name="图片 4"/>
          <p:cNvPicPr/>
          <p:nvPr/>
        </p:nvPicPr>
        <p:blipFill>
          <a:blip r:embed="rId3" cstate="print"/>
          <a:srcRect l="23597" r="23549" b="5996"/>
          <a:stretch>
            <a:fillRect/>
          </a:stretch>
        </p:blipFill>
        <p:spPr bwMode="auto">
          <a:xfrm>
            <a:off x="931292" y="3180395"/>
            <a:ext cx="2463800" cy="2787650"/>
          </a:xfrm>
          <a:prstGeom prst="rect">
            <a:avLst/>
          </a:prstGeom>
          <a:noFill/>
          <a:ln w="9525">
            <a:noFill/>
            <a:miter lim="800000"/>
            <a:headEnd/>
            <a:tailEnd/>
          </a:ln>
        </p:spPr>
      </p:pic>
      <p:pic>
        <p:nvPicPr>
          <p:cNvPr id="6" name="内容占位符 5"/>
          <p:cNvPicPr>
            <a:picLocks noGrp="1"/>
          </p:cNvPicPr>
          <p:nvPr>
            <p:ph idx="1"/>
          </p:nvPr>
        </p:nvPicPr>
        <p:blipFill>
          <a:blip r:embed="rId4" cstate="print"/>
          <a:srcRect b="6534"/>
          <a:stretch>
            <a:fillRect/>
          </a:stretch>
        </p:blipFill>
        <p:spPr bwMode="auto">
          <a:xfrm>
            <a:off x="4951728" y="1982675"/>
            <a:ext cx="6100971" cy="274912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设置当前数据库</a:t>
            </a:r>
            <a:endParaRPr lang="zh-CN" altLang="en-US" dirty="0"/>
          </a:p>
        </p:txBody>
      </p:sp>
      <p:sp>
        <p:nvSpPr>
          <p:cNvPr id="3" name="内容占位符 2"/>
          <p:cNvSpPr>
            <a:spLocks noGrp="1"/>
          </p:cNvSpPr>
          <p:nvPr>
            <p:ph idx="1"/>
          </p:nvPr>
        </p:nvSpPr>
        <p:spPr/>
        <p:txBody>
          <a:bodyPr/>
          <a:lstStyle/>
          <a:p>
            <a:r>
              <a:rPr lang="zh-CN" altLang="en-US" dirty="0" smtClean="0"/>
              <a:t>一个</a:t>
            </a:r>
            <a:r>
              <a:rPr lang="en-US" dirty="0" smtClean="0"/>
              <a:t>SQL Server</a:t>
            </a:r>
            <a:r>
              <a:rPr lang="zh-CN" altLang="en-US" dirty="0" smtClean="0"/>
              <a:t>数据库实例中最多可以包含</a:t>
            </a:r>
            <a:r>
              <a:rPr lang="en-US" dirty="0" smtClean="0"/>
              <a:t>32767</a:t>
            </a:r>
            <a:r>
              <a:rPr lang="zh-CN" altLang="en-US" dirty="0" smtClean="0"/>
              <a:t>个数据库，当前数据库指当前可以操作的数据库。</a:t>
            </a:r>
            <a:endParaRPr lang="en-US" altLang="zh-CN" dirty="0" smtClean="0"/>
          </a:p>
          <a:p>
            <a:r>
              <a:rPr lang="zh-CN" altLang="en-US" dirty="0" smtClean="0"/>
              <a:t>在用</a:t>
            </a:r>
            <a:r>
              <a:rPr lang="en-US" dirty="0" smtClean="0"/>
              <a:t>T-SQL</a:t>
            </a:r>
            <a:r>
              <a:rPr lang="zh-CN" altLang="en-US" dirty="0" smtClean="0"/>
              <a:t>语句创建表、视图等数据库对象或对这些对象进行操作时，若无显式的指定数据库名，系统默认是在当前数据库中进行。</a:t>
            </a:r>
            <a:endParaRPr lang="en-US" altLang="zh-CN" dirty="0" smtClean="0"/>
          </a:p>
          <a:p>
            <a:r>
              <a:rPr lang="en-US" dirty="0" smtClean="0"/>
              <a:t>SQL Server</a:t>
            </a:r>
            <a:r>
              <a:rPr lang="zh-CN" altLang="en-US" dirty="0" smtClean="0"/>
              <a:t>默认的当前数据库是系统数据库</a:t>
            </a:r>
            <a:r>
              <a:rPr lang="en-US" dirty="0" smtClean="0"/>
              <a:t>master</a:t>
            </a:r>
            <a:r>
              <a:rPr lang="zh-CN" altLang="en-US" dirty="0" smtClean="0"/>
              <a:t>。</a:t>
            </a:r>
            <a:endParaRPr lang="en-US" altLang="zh-CN" dirty="0" smtClean="0"/>
          </a:p>
          <a:p>
            <a:r>
              <a:rPr lang="zh-CN" altLang="en-US" dirty="0" smtClean="0"/>
              <a:t>用户可以设定某个数据库作为当前数据库。</a:t>
            </a:r>
          </a:p>
          <a:p>
            <a:endParaRPr lang="zh-CN" alt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a:t>
            </a:r>
            <a:r>
              <a:rPr lang="zh-CN" altLang="en-US" smtClean="0"/>
              <a:t>当前数据库（续）</a:t>
            </a:r>
            <a:endParaRPr lang="zh-CN" altLang="en-US" dirty="0"/>
          </a:p>
        </p:txBody>
      </p:sp>
      <p:sp>
        <p:nvSpPr>
          <p:cNvPr id="3" name="内容占位符 2"/>
          <p:cNvSpPr>
            <a:spLocks noGrp="1"/>
          </p:cNvSpPr>
          <p:nvPr>
            <p:ph idx="1"/>
          </p:nvPr>
        </p:nvSpPr>
        <p:spPr>
          <a:xfrm>
            <a:off x="527051" y="1773239"/>
            <a:ext cx="5598541" cy="4402137"/>
          </a:xfrm>
        </p:spPr>
        <p:txBody>
          <a:bodyPr/>
          <a:lstStyle/>
          <a:p>
            <a:r>
              <a:rPr lang="zh-CN" altLang="en-US" dirty="0" smtClean="0"/>
              <a:t>通过选择“可用数据库</a:t>
            </a:r>
            <a:r>
              <a:rPr lang="en-US" dirty="0" smtClean="0"/>
              <a:t>”</a:t>
            </a:r>
            <a:r>
              <a:rPr lang="zh-CN" altLang="en-US" dirty="0" smtClean="0"/>
              <a:t>下拉列表进行选择</a:t>
            </a:r>
            <a:endParaRPr lang="en-US" altLang="zh-CN" dirty="0" smtClean="0"/>
          </a:p>
          <a:p>
            <a:r>
              <a:rPr lang="zh-CN" altLang="en-US" dirty="0" smtClean="0"/>
              <a:t>可以在查询编辑器窗口中使用</a:t>
            </a:r>
            <a:r>
              <a:rPr lang="en-US" dirty="0" smtClean="0"/>
              <a:t>USE</a:t>
            </a:r>
            <a:r>
              <a:rPr lang="zh-CN" altLang="en-US" dirty="0" smtClean="0"/>
              <a:t>语句。其语法格式为：</a:t>
            </a:r>
          </a:p>
          <a:p>
            <a:pPr lvl="1"/>
            <a:r>
              <a:rPr lang="en-US" dirty="0" smtClean="0"/>
              <a:t>USE </a:t>
            </a:r>
            <a:r>
              <a:rPr lang="en-US" dirty="0" err="1" smtClean="0"/>
              <a:t>database_name</a:t>
            </a:r>
            <a:r>
              <a:rPr lang="en-US" dirty="0" smtClean="0"/>
              <a:t>   </a:t>
            </a:r>
          </a:p>
          <a:p>
            <a:pPr lvl="1"/>
            <a:r>
              <a:rPr lang="en-US" dirty="0" smtClean="0"/>
              <a:t>/* </a:t>
            </a:r>
            <a:r>
              <a:rPr lang="en-US" dirty="0" err="1" smtClean="0"/>
              <a:t>database_name</a:t>
            </a:r>
            <a:r>
              <a:rPr lang="zh-CN" altLang="en-US" dirty="0" smtClean="0"/>
              <a:t>是设定为当前数据库的名称</a:t>
            </a:r>
            <a:r>
              <a:rPr lang="en-US" dirty="0" smtClean="0"/>
              <a:t>*/</a:t>
            </a:r>
            <a:endParaRPr lang="zh-CN" altLang="en-US" dirty="0" smtClean="0"/>
          </a:p>
          <a:p>
            <a:r>
              <a:rPr lang="zh-CN" altLang="en-US" dirty="0" smtClean="0"/>
              <a:t>例：</a:t>
            </a:r>
            <a:r>
              <a:rPr lang="en-US" altLang="zh-CN" dirty="0" smtClean="0"/>
              <a:t>u</a:t>
            </a:r>
            <a:r>
              <a:rPr lang="en-US" dirty="0" smtClean="0"/>
              <a:t>se Music</a:t>
            </a:r>
            <a:endParaRPr lang="zh-CN" altLang="en-US" dirty="0" smtClean="0"/>
          </a:p>
          <a:p>
            <a:endParaRPr lang="zh-CN" altLang="en-US" dirty="0"/>
          </a:p>
        </p:txBody>
      </p:sp>
      <p:pic>
        <p:nvPicPr>
          <p:cNvPr id="4" name="图片 3"/>
          <p:cNvPicPr/>
          <p:nvPr/>
        </p:nvPicPr>
        <p:blipFill>
          <a:blip r:embed="rId2" cstate="print"/>
          <a:srcRect r="79683" b="55064"/>
          <a:stretch>
            <a:fillRect/>
          </a:stretch>
        </p:blipFill>
        <p:spPr bwMode="auto">
          <a:xfrm>
            <a:off x="8612634" y="1590167"/>
            <a:ext cx="2431187" cy="269774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主数据文件</a:t>
            </a:r>
            <a:endParaRPr lang="zh-CN" altLang="en-US" dirty="0"/>
          </a:p>
        </p:txBody>
      </p:sp>
      <p:sp>
        <p:nvSpPr>
          <p:cNvPr id="3" name="内容占位符 2"/>
          <p:cNvSpPr>
            <a:spLocks noGrp="1"/>
          </p:cNvSpPr>
          <p:nvPr>
            <p:ph idx="1"/>
          </p:nvPr>
        </p:nvSpPr>
        <p:spPr/>
        <p:txBody>
          <a:bodyPr/>
          <a:lstStyle/>
          <a:p>
            <a:pPr>
              <a:lnSpc>
                <a:spcPct val="90000"/>
              </a:lnSpc>
            </a:pPr>
            <a:r>
              <a:rPr lang="zh-CN" altLang="en-US" sz="2800" dirty="0" smtClean="0"/>
              <a:t>数据文件</a:t>
            </a:r>
            <a:r>
              <a:rPr lang="en-US" altLang="zh-CN" sz="2800" dirty="0" smtClean="0">
                <a:latin typeface="Arial"/>
              </a:rPr>
              <a:t>——</a:t>
            </a:r>
            <a:r>
              <a:rPr lang="zh-CN" altLang="en-US" sz="2800" dirty="0" smtClean="0"/>
              <a:t>包含数据库的启动信息，并存储数据</a:t>
            </a:r>
          </a:p>
          <a:p>
            <a:pPr lvl="1">
              <a:lnSpc>
                <a:spcPct val="90000"/>
              </a:lnSpc>
            </a:pPr>
            <a:r>
              <a:rPr lang="zh-CN" altLang="en-US" sz="2800" dirty="0" smtClean="0">
                <a:solidFill>
                  <a:srgbClr val="FF3300"/>
                </a:solidFill>
              </a:rPr>
              <a:t>主数据文件</a:t>
            </a:r>
          </a:p>
          <a:p>
            <a:pPr lvl="2">
              <a:lnSpc>
                <a:spcPct val="90000"/>
              </a:lnSpc>
            </a:pPr>
            <a:r>
              <a:rPr lang="zh-CN" altLang="en-US" dirty="0" smtClean="0"/>
              <a:t>只有</a:t>
            </a:r>
            <a:r>
              <a:rPr lang="en-US" altLang="zh-CN" dirty="0" smtClean="0"/>
              <a:t>1</a:t>
            </a:r>
            <a:r>
              <a:rPr lang="zh-CN" altLang="en-US" dirty="0" smtClean="0"/>
              <a:t>个，是数据库的起点，包含数据库的启动信息，并指向数据库中的其他文件，并可存储部分或全部数据</a:t>
            </a:r>
          </a:p>
          <a:p>
            <a:pPr lvl="2">
              <a:lnSpc>
                <a:spcPct val="90000"/>
              </a:lnSpc>
            </a:pPr>
            <a:r>
              <a:rPr lang="zh-CN" altLang="en-US" dirty="0" smtClean="0">
                <a:solidFill>
                  <a:srgbClr val="FF3300"/>
                </a:solidFill>
              </a:rPr>
              <a:t>每个数据库有且只有一个主数据文件</a:t>
            </a:r>
          </a:p>
          <a:p>
            <a:pPr lvl="2">
              <a:lnSpc>
                <a:spcPct val="90000"/>
              </a:lnSpc>
            </a:pPr>
            <a:r>
              <a:rPr lang="zh-CN" altLang="en-US" dirty="0" smtClean="0">
                <a:solidFill>
                  <a:srgbClr val="FF3300"/>
                </a:solidFill>
              </a:rPr>
              <a:t>扩展名为</a:t>
            </a:r>
            <a:r>
              <a:rPr lang="en-US" altLang="zh-CN" dirty="0" smtClean="0">
                <a:solidFill>
                  <a:srgbClr val="FF3300"/>
                </a:solidFill>
              </a:rPr>
              <a:t>.</a:t>
            </a:r>
            <a:r>
              <a:rPr lang="en-US" altLang="zh-CN" dirty="0" err="1" smtClean="0">
                <a:solidFill>
                  <a:srgbClr val="FF3300"/>
                </a:solidFill>
              </a:rPr>
              <a:t>mdf</a:t>
            </a:r>
            <a:endParaRPr lang="en-US" altLang="zh-CN" dirty="0" smtClean="0">
              <a:solidFill>
                <a:srgbClr val="FF3300"/>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次要数据文件</a:t>
            </a:r>
            <a:endParaRPr lang="zh-CN" altLang="en-US" dirty="0"/>
          </a:p>
        </p:txBody>
      </p:sp>
      <p:sp>
        <p:nvSpPr>
          <p:cNvPr id="3" name="内容占位符 2"/>
          <p:cNvSpPr>
            <a:spLocks noGrp="1"/>
          </p:cNvSpPr>
          <p:nvPr>
            <p:ph idx="1"/>
          </p:nvPr>
        </p:nvSpPr>
        <p:spPr/>
        <p:txBody>
          <a:bodyPr/>
          <a:lstStyle/>
          <a:p>
            <a:pPr lvl="1">
              <a:lnSpc>
                <a:spcPct val="90000"/>
              </a:lnSpc>
            </a:pPr>
            <a:r>
              <a:rPr lang="zh-CN" altLang="en-US" sz="2800" dirty="0" smtClean="0">
                <a:solidFill>
                  <a:srgbClr val="FF3300"/>
                </a:solidFill>
              </a:rPr>
              <a:t>次要数据文件</a:t>
            </a:r>
          </a:p>
          <a:p>
            <a:pPr lvl="2">
              <a:lnSpc>
                <a:spcPct val="90000"/>
              </a:lnSpc>
            </a:pPr>
            <a:r>
              <a:rPr lang="zh-CN" altLang="en-US" sz="2200" dirty="0" smtClean="0"/>
              <a:t>扩展名为</a:t>
            </a:r>
            <a:r>
              <a:rPr lang="en-US" altLang="zh-CN" sz="2200" dirty="0" smtClean="0"/>
              <a:t>.</a:t>
            </a:r>
            <a:r>
              <a:rPr lang="en-US" altLang="zh-CN" sz="2200" dirty="0" err="1" smtClean="0"/>
              <a:t>ndf</a:t>
            </a:r>
            <a:endParaRPr lang="en-US" altLang="zh-CN" sz="2200" dirty="0" smtClean="0"/>
          </a:p>
          <a:p>
            <a:pPr lvl="2">
              <a:lnSpc>
                <a:spcPct val="90000"/>
              </a:lnSpc>
            </a:pPr>
            <a:r>
              <a:rPr lang="zh-CN" altLang="en-US" dirty="0" smtClean="0"/>
              <a:t>这些文件包含不能放置在主数据文件中的所有数据辅助数据文件是可选的，一个数据库可有</a:t>
            </a:r>
            <a:r>
              <a:rPr lang="en-US" dirty="0" smtClean="0"/>
              <a:t>0</a:t>
            </a:r>
            <a:r>
              <a:rPr lang="zh-CN" altLang="en-US" dirty="0" smtClean="0"/>
              <a:t>个或多个辅助数据文件。</a:t>
            </a:r>
            <a:endParaRPr lang="en-US" altLang="zh-CN" dirty="0" smtClean="0"/>
          </a:p>
          <a:p>
            <a:pPr lvl="2">
              <a:lnSpc>
                <a:spcPct val="90000"/>
              </a:lnSpc>
            </a:pPr>
            <a:r>
              <a:rPr lang="zh-CN" altLang="en-US" dirty="0" smtClean="0"/>
              <a:t>通过将每个文件放在不同的磁盘驱动器上，辅助数据文件可用于将数据分散到多个磁盘上。</a:t>
            </a:r>
            <a:endParaRPr lang="en-US" altLang="zh-CN" dirty="0" smtClean="0"/>
          </a:p>
          <a:p>
            <a:pPr lvl="2">
              <a:lnSpc>
                <a:spcPct val="90000"/>
              </a:lnSpc>
            </a:pPr>
            <a:r>
              <a:rPr lang="zh-CN" altLang="en-US" dirty="0" smtClean="0"/>
              <a:t>如果数据库文件超过了单个</a:t>
            </a:r>
            <a:r>
              <a:rPr lang="en-US" dirty="0" smtClean="0"/>
              <a:t> Windows </a:t>
            </a:r>
            <a:r>
              <a:rPr lang="zh-CN" altLang="en-US" dirty="0" smtClean="0"/>
              <a:t>文件的最大大小，可以使用辅助数据文件，这样数据库就能继续增长。</a:t>
            </a:r>
          </a:p>
          <a:p>
            <a:endParaRPr lang="zh-CN" alt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事务日志文件</a:t>
            </a:r>
            <a:endParaRPr lang="zh-CN" altLang="en-US" dirty="0"/>
          </a:p>
        </p:txBody>
      </p:sp>
      <p:sp>
        <p:nvSpPr>
          <p:cNvPr id="3" name="内容占位符 2"/>
          <p:cNvSpPr>
            <a:spLocks noGrp="1"/>
          </p:cNvSpPr>
          <p:nvPr>
            <p:ph idx="1"/>
          </p:nvPr>
        </p:nvSpPr>
        <p:spPr>
          <a:xfrm>
            <a:off x="527051" y="1870894"/>
            <a:ext cx="11425767" cy="4402137"/>
          </a:xfrm>
        </p:spPr>
        <p:txBody>
          <a:bodyPr/>
          <a:lstStyle/>
          <a:p>
            <a:pPr>
              <a:lnSpc>
                <a:spcPct val="90000"/>
              </a:lnSpc>
            </a:pPr>
            <a:r>
              <a:rPr lang="zh-CN" altLang="en-US" sz="2800" dirty="0" smtClean="0"/>
              <a:t>事务</a:t>
            </a:r>
            <a:endParaRPr lang="en-US" altLang="zh-CN" sz="2800" dirty="0" smtClean="0"/>
          </a:p>
          <a:p>
            <a:pPr lvl="1">
              <a:lnSpc>
                <a:spcPct val="90000"/>
              </a:lnSpc>
            </a:pPr>
            <a:r>
              <a:rPr lang="zh-CN" altLang="en-US" sz="2400" dirty="0" smtClean="0"/>
              <a:t>是一个工作单元，该单元的工作要么全部完成，要么全部不完成。</a:t>
            </a:r>
            <a:endParaRPr lang="en-US" altLang="zh-CN" sz="2400" dirty="0" smtClean="0"/>
          </a:p>
          <a:p>
            <a:pPr lvl="1">
              <a:lnSpc>
                <a:spcPct val="90000"/>
              </a:lnSpc>
            </a:pPr>
            <a:r>
              <a:rPr lang="en-US" sz="2400" dirty="0" smtClean="0"/>
              <a:t>SQL Server</a:t>
            </a:r>
            <a:r>
              <a:rPr lang="zh-CN" altLang="en-US" sz="2400" dirty="0" smtClean="0"/>
              <a:t>系统具有事务功能，可以保证数据库操作的一致性和完整性。</a:t>
            </a:r>
            <a:endParaRPr lang="en-US" altLang="zh-CN" sz="2400" dirty="0" smtClean="0"/>
          </a:p>
          <a:p>
            <a:pPr lvl="1">
              <a:lnSpc>
                <a:spcPct val="90000"/>
              </a:lnSpc>
            </a:pPr>
            <a:r>
              <a:rPr lang="zh-CN" altLang="en-US" sz="2400" dirty="0" smtClean="0"/>
              <a:t>事务的功能是通过使用数据库的事务日志来实现。</a:t>
            </a:r>
          </a:p>
          <a:p>
            <a:pPr>
              <a:lnSpc>
                <a:spcPct val="90000"/>
              </a:lnSpc>
            </a:pPr>
            <a:r>
              <a:rPr lang="zh-CN" altLang="en-US" sz="2800" dirty="0" smtClean="0">
                <a:solidFill>
                  <a:srgbClr val="FF3300"/>
                </a:solidFill>
              </a:rPr>
              <a:t>日志文件</a:t>
            </a:r>
            <a:r>
              <a:rPr lang="en-US" altLang="zh-CN" sz="2800" dirty="0" smtClean="0">
                <a:latin typeface="Arial"/>
              </a:rPr>
              <a:t>——</a:t>
            </a:r>
            <a:r>
              <a:rPr lang="zh-CN" altLang="en-US" sz="2800" dirty="0" smtClean="0"/>
              <a:t>发生在数据库中的修改和产生这些修改的事务</a:t>
            </a:r>
            <a:r>
              <a:rPr lang="en-US" altLang="zh-CN" sz="2800" dirty="0" smtClean="0"/>
              <a:t>,</a:t>
            </a:r>
            <a:r>
              <a:rPr lang="zh-CN" altLang="en-US" sz="2800" dirty="0" smtClean="0"/>
              <a:t>是存储</a:t>
            </a:r>
            <a:r>
              <a:rPr lang="zh-CN" altLang="en-US" sz="2800" dirty="0" smtClean="0">
                <a:solidFill>
                  <a:srgbClr val="FF3300"/>
                </a:solidFill>
              </a:rPr>
              <a:t>恢复事</a:t>
            </a:r>
            <a:r>
              <a:rPr lang="zh-CN" altLang="en-US" sz="2800" dirty="0" smtClean="0"/>
              <a:t>务的所有必要的信息。</a:t>
            </a:r>
          </a:p>
          <a:p>
            <a:pPr lvl="1">
              <a:lnSpc>
                <a:spcPct val="90000"/>
              </a:lnSpc>
            </a:pPr>
            <a:r>
              <a:rPr lang="zh-CN" altLang="en-US" sz="2200" dirty="0" smtClean="0"/>
              <a:t>一个数据库必须有至少一个日志文件</a:t>
            </a:r>
          </a:p>
          <a:p>
            <a:pPr lvl="1">
              <a:lnSpc>
                <a:spcPct val="90000"/>
              </a:lnSpc>
            </a:pPr>
            <a:r>
              <a:rPr lang="zh-CN" altLang="en-US" sz="2200" dirty="0" smtClean="0">
                <a:solidFill>
                  <a:srgbClr val="FF3300"/>
                </a:solidFill>
              </a:rPr>
              <a:t>扩展名为</a:t>
            </a:r>
            <a:r>
              <a:rPr lang="en-US" altLang="zh-CN" sz="2200" dirty="0" smtClean="0">
                <a:solidFill>
                  <a:srgbClr val="FF3300"/>
                </a:solidFill>
              </a:rPr>
              <a:t>.</a:t>
            </a:r>
            <a:r>
              <a:rPr lang="en-US" altLang="zh-CN" sz="2200" dirty="0" err="1" smtClean="0">
                <a:solidFill>
                  <a:srgbClr val="FF3300"/>
                </a:solidFill>
              </a:rPr>
              <a:t>ldf</a:t>
            </a:r>
            <a:endParaRPr lang="en-US" altLang="zh-CN" sz="2200" dirty="0" smtClean="0">
              <a:solidFill>
                <a:srgbClr val="FF3300"/>
              </a:solidFill>
            </a:endParaRPr>
          </a:p>
          <a:p>
            <a:pPr>
              <a:lnSpc>
                <a:spcPct val="90000"/>
              </a:lnSpc>
            </a:pPr>
            <a:endParaRPr lang="en-US" altLang="zh-CN" sz="2800" dirty="0" smtClean="0">
              <a:solidFill>
                <a:srgbClr val="FF3300"/>
              </a:solidFill>
            </a:endParaRPr>
          </a:p>
          <a:p>
            <a:endParaRPr lang="zh-CN"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pPr lvl="0"/>
            <a:r>
              <a:rPr lang="zh-CN" altLang="en-US" dirty="0" smtClean="0"/>
              <a:t>数据库文件的名字是操作系统文件名，由系统使用，不由用户直接使用。</a:t>
            </a:r>
            <a:endParaRPr lang="en-US" altLang="zh-CN" dirty="0" smtClean="0"/>
          </a:p>
          <a:p>
            <a:pPr lvl="2"/>
            <a:r>
              <a:rPr lang="en-US" dirty="0" smtClean="0"/>
              <a:t>SQL Server</a:t>
            </a:r>
            <a:r>
              <a:rPr lang="zh-CN" altLang="en-US" dirty="0" smtClean="0"/>
              <a:t>不强制使用</a:t>
            </a:r>
            <a:r>
              <a:rPr lang="en-US" dirty="0" smtClean="0"/>
              <a:t>.</a:t>
            </a:r>
            <a:r>
              <a:rPr lang="en-US" dirty="0" err="1" smtClean="0"/>
              <a:t>mdf</a:t>
            </a:r>
            <a:r>
              <a:rPr lang="zh-CN" altLang="en-US" dirty="0" smtClean="0"/>
              <a:t>，</a:t>
            </a:r>
            <a:r>
              <a:rPr lang="en-US" dirty="0" smtClean="0"/>
              <a:t>.</a:t>
            </a:r>
            <a:r>
              <a:rPr lang="en-US" dirty="0" err="1" smtClean="0"/>
              <a:t>ndf</a:t>
            </a:r>
            <a:r>
              <a:rPr lang="zh-CN" altLang="en-US" dirty="0" smtClean="0"/>
              <a:t>，</a:t>
            </a:r>
            <a:r>
              <a:rPr lang="en-US" dirty="0" smtClean="0"/>
              <a:t>.</a:t>
            </a:r>
            <a:r>
              <a:rPr lang="en-US" dirty="0" err="1" smtClean="0"/>
              <a:t>ldf</a:t>
            </a:r>
            <a:r>
              <a:rPr lang="zh-CN" altLang="en-US" dirty="0" smtClean="0"/>
              <a:t>文件扩展名，仍建议在创建数据库时使用这些默认扩展名，以便标识文件用途。</a:t>
            </a:r>
          </a:p>
          <a:p>
            <a:r>
              <a:rPr lang="zh-CN" altLang="en-US" dirty="0" smtClean="0"/>
              <a:t>默认情况下，数据和事务日志被放在同一个驱动器上的同一个路径下，这是为处理单磁盘系统而采用的方法。</a:t>
            </a:r>
            <a:endParaRPr lang="en-US" altLang="zh-CN" dirty="0" smtClean="0"/>
          </a:p>
          <a:p>
            <a:pPr lvl="2"/>
            <a:r>
              <a:rPr lang="zh-CN" altLang="en-US" dirty="0" smtClean="0"/>
              <a:t>实际应用环境中，这可能不是最佳的方法，建议将数据和日志文件放在不同的磁盘上。</a:t>
            </a:r>
            <a:endParaRPr lang="zh-CN" alt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h1 数据库概述">
  <a:themeElements>
    <a:clrScheme name="ch1 数据库概述 9">
      <a:dk1>
        <a:srgbClr val="000000"/>
      </a:dk1>
      <a:lt1>
        <a:srgbClr val="FEE8F7"/>
      </a:lt1>
      <a:dk2>
        <a:srgbClr val="333399"/>
      </a:dk2>
      <a:lt2>
        <a:srgbClr val="1C1C1C"/>
      </a:lt2>
      <a:accent1>
        <a:srgbClr val="FFFFFF"/>
      </a:accent1>
      <a:accent2>
        <a:srgbClr val="F81F08"/>
      </a:accent2>
      <a:accent3>
        <a:srgbClr val="FEF2FA"/>
      </a:accent3>
      <a:accent4>
        <a:srgbClr val="000000"/>
      </a:accent4>
      <a:accent5>
        <a:srgbClr val="FFFFFF"/>
      </a:accent5>
      <a:accent6>
        <a:srgbClr val="E11B06"/>
      </a:accent6>
      <a:hlink>
        <a:srgbClr val="FF0000"/>
      </a:hlink>
      <a:folHlink>
        <a:srgbClr val="3333CC"/>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h1 数据库概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h1 数据库概述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h1 数据库概述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h1 数据库概述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h1 数据库概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h1 数据库概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h1 数据库概述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h1 数据库概述 8">
        <a:dk1>
          <a:srgbClr val="000000"/>
        </a:dk1>
        <a:lt1>
          <a:srgbClr val="FEE8F7"/>
        </a:lt1>
        <a:dk2>
          <a:srgbClr val="333399"/>
        </a:dk2>
        <a:lt2>
          <a:srgbClr val="1C1C1C"/>
        </a:lt2>
        <a:accent1>
          <a:srgbClr val="B5FFEC"/>
        </a:accent1>
        <a:accent2>
          <a:srgbClr val="F81F08"/>
        </a:accent2>
        <a:accent3>
          <a:srgbClr val="FEF2FA"/>
        </a:accent3>
        <a:accent4>
          <a:srgbClr val="000000"/>
        </a:accent4>
        <a:accent5>
          <a:srgbClr val="D7FFF4"/>
        </a:accent5>
        <a:accent6>
          <a:srgbClr val="E11B06"/>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h1 数据库概述 9">
        <a:dk1>
          <a:srgbClr val="000000"/>
        </a:dk1>
        <a:lt1>
          <a:srgbClr val="FEE8F7"/>
        </a:lt1>
        <a:dk2>
          <a:srgbClr val="333399"/>
        </a:dk2>
        <a:lt2>
          <a:srgbClr val="1C1C1C"/>
        </a:lt2>
        <a:accent1>
          <a:srgbClr val="FFFFFF"/>
        </a:accent1>
        <a:accent2>
          <a:srgbClr val="F81F08"/>
        </a:accent2>
        <a:accent3>
          <a:srgbClr val="FEF2FA"/>
        </a:accent3>
        <a:accent4>
          <a:srgbClr val="000000"/>
        </a:accent4>
        <a:accent5>
          <a:srgbClr val="FFFFFF"/>
        </a:accent5>
        <a:accent6>
          <a:srgbClr val="E11B06"/>
        </a:accent6>
        <a:hlink>
          <a:srgbClr val="FF00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3770</Words>
  <Application>Microsoft Office PowerPoint</Application>
  <PresentationFormat>宽屏</PresentationFormat>
  <Paragraphs>347</Paragraphs>
  <Slides>58</Slides>
  <Notes>5</Notes>
  <HiddenSlides>2</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73" baseType="lpstr">
      <vt:lpstr>Arial </vt:lpstr>
      <vt:lpstr>仿宋_GB2312</vt:lpstr>
      <vt:lpstr>黑体</vt:lpstr>
      <vt:lpstr>楷体</vt:lpstr>
      <vt:lpstr>宋体</vt:lpstr>
      <vt:lpstr>Arial</vt:lpstr>
      <vt:lpstr>Calibri</vt:lpstr>
      <vt:lpstr>Calibri Light</vt:lpstr>
      <vt:lpstr>Courier New</vt:lpstr>
      <vt:lpstr>Principals of Database System</vt:lpstr>
      <vt:lpstr>Tahoma</vt:lpstr>
      <vt:lpstr>Times New Roman</vt:lpstr>
      <vt:lpstr>Wingdings</vt:lpstr>
      <vt:lpstr>ch1 数据库概述</vt:lpstr>
      <vt:lpstr>BMP 图象</vt:lpstr>
      <vt:lpstr>知识点29： 数据库的介绍</vt:lpstr>
      <vt:lpstr>数据库介绍</vt:lpstr>
      <vt:lpstr>数据库介绍（续）</vt:lpstr>
      <vt:lpstr>知识点30： 物理数据库和文件</vt:lpstr>
      <vt:lpstr>物理数据库</vt:lpstr>
      <vt:lpstr>主数据文件</vt:lpstr>
      <vt:lpstr>次要数据文件</vt:lpstr>
      <vt:lpstr>事务日志文件</vt:lpstr>
      <vt:lpstr>说明</vt:lpstr>
      <vt:lpstr>逻辑和物理文件名称</vt:lpstr>
      <vt:lpstr>页</vt:lpstr>
      <vt:lpstr>页（续）</vt:lpstr>
      <vt:lpstr>区</vt:lpstr>
      <vt:lpstr>区（续）</vt:lpstr>
      <vt:lpstr>说明</vt:lpstr>
      <vt:lpstr>日志文件的结构</vt:lpstr>
      <vt:lpstr>文件组（File Group）</vt:lpstr>
      <vt:lpstr>文件组（续）</vt:lpstr>
      <vt:lpstr>文件组（续）</vt:lpstr>
      <vt:lpstr>知识点31： 系统数据库和用户数据库</vt:lpstr>
      <vt:lpstr>数据库对象</vt:lpstr>
      <vt:lpstr>知识点30： 系统数据库和用户数据库</vt:lpstr>
      <vt:lpstr>系统数据库</vt:lpstr>
      <vt:lpstr>Master数据库</vt:lpstr>
      <vt:lpstr>说明</vt:lpstr>
      <vt:lpstr>model数据库</vt:lpstr>
      <vt:lpstr>msdb数据库</vt:lpstr>
      <vt:lpstr>tempdb数据库</vt:lpstr>
      <vt:lpstr>系统数据库的物理文件</vt:lpstr>
      <vt:lpstr>知识点32： 创建数据库</vt:lpstr>
      <vt:lpstr>创建数据库</vt:lpstr>
      <vt:lpstr>如何命名用户数据库 </vt:lpstr>
      <vt:lpstr>创建数据库</vt:lpstr>
      <vt:lpstr>在SSMS中使用向导创建数据库</vt:lpstr>
      <vt:lpstr>说明</vt:lpstr>
      <vt:lpstr>在SSMS中使用向导创建数据库（续）</vt:lpstr>
      <vt:lpstr>使用T-SQL语句创建</vt:lpstr>
      <vt:lpstr>使用T-SQL语句创建（续）</vt:lpstr>
      <vt:lpstr>创建未指定文件的数据库 </vt:lpstr>
      <vt:lpstr>创建指定数据和事务日志文件的数据库 </vt:lpstr>
      <vt:lpstr>创建指定数据和事务日志文件的数据库（续） </vt:lpstr>
      <vt:lpstr>课堂练习</vt:lpstr>
      <vt:lpstr>知识点33： 修改数据库</vt:lpstr>
      <vt:lpstr>修改数据库</vt:lpstr>
      <vt:lpstr>修改数据库 ——例题1</vt:lpstr>
      <vt:lpstr>修改数据库 ——例题2</vt:lpstr>
      <vt:lpstr>修改数据库 ——例题3</vt:lpstr>
      <vt:lpstr>知识点34： 删除数据库</vt:lpstr>
      <vt:lpstr>删除数据库</vt:lpstr>
      <vt:lpstr>PowerPoint 演示文稿</vt:lpstr>
      <vt:lpstr>删除用户定义数据库</vt:lpstr>
      <vt:lpstr>知识点35： 分离和附加数据库</vt:lpstr>
      <vt:lpstr>分离用户数据库 </vt:lpstr>
      <vt:lpstr>PowerPoint 演示文稿</vt:lpstr>
      <vt:lpstr>附加用户数据库 </vt:lpstr>
      <vt:lpstr>PowerPoint 演示文稿</vt:lpstr>
      <vt:lpstr>设置当前数据库</vt:lpstr>
      <vt:lpstr>设置当前数据库（续）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Surface wy</dc:creator>
  <cp:lastModifiedBy>Surface wy</cp:lastModifiedBy>
  <cp:revision>127</cp:revision>
  <dcterms:created xsi:type="dcterms:W3CDTF">2016-04-07T13:26:22Z</dcterms:created>
  <dcterms:modified xsi:type="dcterms:W3CDTF">2016-12-15T01:58:52Z</dcterms:modified>
</cp:coreProperties>
</file>