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365"/>
  </p:notesMasterIdLst>
  <p:sldIdLst>
    <p:sldId id="259" r:id="rId3"/>
    <p:sldId id="355" r:id="rId4"/>
    <p:sldId id="356" r:id="rId5"/>
    <p:sldId id="466" r:id="rId6"/>
    <p:sldId id="358" r:id="rId7"/>
    <p:sldId id="359" r:id="rId8"/>
    <p:sldId id="360" r:id="rId9"/>
    <p:sldId id="467" r:id="rId10"/>
    <p:sldId id="362" r:id="rId11"/>
    <p:sldId id="363" r:id="rId12"/>
    <p:sldId id="364" r:id="rId13"/>
    <p:sldId id="365" r:id="rId14"/>
    <p:sldId id="366" r:id="rId15"/>
    <p:sldId id="367" r:id="rId16"/>
    <p:sldId id="369" r:id="rId17"/>
    <p:sldId id="368" r:id="rId18"/>
    <p:sldId id="468" r:id="rId19"/>
    <p:sldId id="371" r:id="rId20"/>
    <p:sldId id="372" r:id="rId21"/>
    <p:sldId id="373" r:id="rId22"/>
    <p:sldId id="374" r:id="rId23"/>
    <p:sldId id="375" r:id="rId24"/>
    <p:sldId id="376" r:id="rId25"/>
    <p:sldId id="469" r:id="rId26"/>
    <p:sldId id="377" r:id="rId27"/>
    <p:sldId id="378" r:id="rId28"/>
    <p:sldId id="379" r:id="rId29"/>
    <p:sldId id="380" r:id="rId30"/>
    <p:sldId id="381" r:id="rId31"/>
    <p:sldId id="382" r:id="rId32"/>
    <p:sldId id="383" r:id="rId33"/>
    <p:sldId id="384" r:id="rId34"/>
    <p:sldId id="470" r:id="rId35"/>
    <p:sldId id="386" r:id="rId36"/>
    <p:sldId id="387" r:id="rId37"/>
    <p:sldId id="388" r:id="rId38"/>
    <p:sldId id="389" r:id="rId39"/>
    <p:sldId id="471" r:id="rId40"/>
    <p:sldId id="473" r:id="rId41"/>
    <p:sldId id="472" r:id="rId42"/>
    <p:sldId id="390" r:id="rId43"/>
    <p:sldId id="391" r:id="rId44"/>
    <p:sldId id="392" r:id="rId45"/>
    <p:sldId id="393" r:id="rId46"/>
    <p:sldId id="394" r:id="rId47"/>
    <p:sldId id="474" r:id="rId48"/>
    <p:sldId id="395" r:id="rId49"/>
    <p:sldId id="396" r:id="rId50"/>
    <p:sldId id="397" r:id="rId51"/>
    <p:sldId id="398" r:id="rId52"/>
    <p:sldId id="399" r:id="rId53"/>
    <p:sldId id="400" r:id="rId54"/>
    <p:sldId id="401" r:id="rId55"/>
    <p:sldId id="402" r:id="rId56"/>
    <p:sldId id="403" r:id="rId57"/>
    <p:sldId id="404" r:id="rId58"/>
    <p:sldId id="405" r:id="rId59"/>
    <p:sldId id="406" r:id="rId60"/>
    <p:sldId id="407" r:id="rId61"/>
    <p:sldId id="475" r:id="rId62"/>
    <p:sldId id="408" r:id="rId63"/>
    <p:sldId id="409" r:id="rId64"/>
    <p:sldId id="476" r:id="rId65"/>
    <p:sldId id="410" r:id="rId66"/>
    <p:sldId id="411" r:id="rId67"/>
    <p:sldId id="412" r:id="rId68"/>
    <p:sldId id="413" r:id="rId69"/>
    <p:sldId id="414" r:id="rId70"/>
    <p:sldId id="415" r:id="rId71"/>
    <p:sldId id="416" r:id="rId72"/>
    <p:sldId id="477" r:id="rId73"/>
    <p:sldId id="417" r:id="rId74"/>
    <p:sldId id="478" r:id="rId75"/>
    <p:sldId id="418" r:id="rId76"/>
    <p:sldId id="423" r:id="rId77"/>
    <p:sldId id="479" r:id="rId78"/>
    <p:sldId id="421" r:id="rId79"/>
    <p:sldId id="422" r:id="rId80"/>
    <p:sldId id="480" r:id="rId81"/>
    <p:sldId id="419" r:id="rId82"/>
    <p:sldId id="420" r:id="rId83"/>
    <p:sldId id="424" r:id="rId84"/>
    <p:sldId id="482" r:id="rId85"/>
    <p:sldId id="425" r:id="rId86"/>
    <p:sldId id="426" r:id="rId87"/>
    <p:sldId id="427" r:id="rId88"/>
    <p:sldId id="428" r:id="rId89"/>
    <p:sldId id="429" r:id="rId90"/>
    <p:sldId id="430" r:id="rId91"/>
    <p:sldId id="481" r:id="rId92"/>
    <p:sldId id="431" r:id="rId93"/>
    <p:sldId id="483" r:id="rId94"/>
    <p:sldId id="432" r:id="rId95"/>
    <p:sldId id="433" r:id="rId96"/>
    <p:sldId id="434" r:id="rId97"/>
    <p:sldId id="435" r:id="rId98"/>
    <p:sldId id="436" r:id="rId99"/>
    <p:sldId id="437" r:id="rId100"/>
    <p:sldId id="438" r:id="rId101"/>
    <p:sldId id="439" r:id="rId102"/>
    <p:sldId id="440" r:id="rId103"/>
    <p:sldId id="441" r:id="rId104"/>
    <p:sldId id="442" r:id="rId105"/>
    <p:sldId id="443" r:id="rId106"/>
    <p:sldId id="484" r:id="rId107"/>
    <p:sldId id="444" r:id="rId108"/>
    <p:sldId id="445" r:id="rId109"/>
    <p:sldId id="446" r:id="rId110"/>
    <p:sldId id="485" r:id="rId111"/>
    <p:sldId id="447" r:id="rId112"/>
    <p:sldId id="448" r:id="rId113"/>
    <p:sldId id="449" r:id="rId114"/>
    <p:sldId id="450" r:id="rId115"/>
    <p:sldId id="486" r:id="rId116"/>
    <p:sldId id="452" r:id="rId117"/>
    <p:sldId id="453" r:id="rId118"/>
    <p:sldId id="454" r:id="rId119"/>
    <p:sldId id="487" r:id="rId120"/>
    <p:sldId id="456" r:id="rId121"/>
    <p:sldId id="457" r:id="rId122"/>
    <p:sldId id="488" r:id="rId123"/>
    <p:sldId id="458" r:id="rId124"/>
    <p:sldId id="459" r:id="rId125"/>
    <p:sldId id="460" r:id="rId126"/>
    <p:sldId id="462" r:id="rId127"/>
    <p:sldId id="463" r:id="rId128"/>
    <p:sldId id="464" r:id="rId129"/>
    <p:sldId id="465" r:id="rId130"/>
    <p:sldId id="583" r:id="rId131"/>
    <p:sldId id="489" r:id="rId132"/>
    <p:sldId id="490" r:id="rId133"/>
    <p:sldId id="491" r:id="rId134"/>
    <p:sldId id="492" r:id="rId135"/>
    <p:sldId id="493" r:id="rId136"/>
    <p:sldId id="494" r:id="rId137"/>
    <p:sldId id="495" r:id="rId138"/>
    <p:sldId id="496" r:id="rId139"/>
    <p:sldId id="497" r:id="rId140"/>
    <p:sldId id="498" r:id="rId141"/>
    <p:sldId id="499" r:id="rId142"/>
    <p:sldId id="500" r:id="rId143"/>
    <p:sldId id="501" r:id="rId144"/>
    <p:sldId id="502" r:id="rId145"/>
    <p:sldId id="503" r:id="rId146"/>
    <p:sldId id="58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517" r:id="rId160"/>
    <p:sldId id="518" r:id="rId161"/>
    <p:sldId id="519" r:id="rId162"/>
    <p:sldId id="520" r:id="rId163"/>
    <p:sldId id="521" r:id="rId164"/>
    <p:sldId id="522" r:id="rId165"/>
    <p:sldId id="585" r:id="rId166"/>
    <p:sldId id="523" r:id="rId167"/>
    <p:sldId id="524" r:id="rId168"/>
    <p:sldId id="525" r:id="rId169"/>
    <p:sldId id="526" r:id="rId170"/>
    <p:sldId id="527" r:id="rId171"/>
    <p:sldId id="528" r:id="rId172"/>
    <p:sldId id="586" r:id="rId173"/>
    <p:sldId id="529" r:id="rId174"/>
    <p:sldId id="530" r:id="rId175"/>
    <p:sldId id="531" r:id="rId176"/>
    <p:sldId id="532" r:id="rId177"/>
    <p:sldId id="587" r:id="rId178"/>
    <p:sldId id="533" r:id="rId179"/>
    <p:sldId id="534" r:id="rId180"/>
    <p:sldId id="535" r:id="rId181"/>
    <p:sldId id="536" r:id="rId182"/>
    <p:sldId id="537" r:id="rId183"/>
    <p:sldId id="538" r:id="rId184"/>
    <p:sldId id="588" r:id="rId185"/>
    <p:sldId id="539" r:id="rId186"/>
    <p:sldId id="540" r:id="rId187"/>
    <p:sldId id="541" r:id="rId188"/>
    <p:sldId id="542" r:id="rId189"/>
    <p:sldId id="543" r:id="rId190"/>
    <p:sldId id="544" r:id="rId191"/>
    <p:sldId id="545" r:id="rId192"/>
    <p:sldId id="546" r:id="rId193"/>
    <p:sldId id="547" r:id="rId194"/>
    <p:sldId id="548" r:id="rId195"/>
    <p:sldId id="549" r:id="rId196"/>
    <p:sldId id="550" r:id="rId197"/>
    <p:sldId id="551" r:id="rId198"/>
    <p:sldId id="552" r:id="rId199"/>
    <p:sldId id="553" r:id="rId200"/>
    <p:sldId id="554" r:id="rId201"/>
    <p:sldId id="555" r:id="rId202"/>
    <p:sldId id="556" r:id="rId203"/>
    <p:sldId id="557" r:id="rId204"/>
    <p:sldId id="558" r:id="rId205"/>
    <p:sldId id="559" r:id="rId206"/>
    <p:sldId id="560" r:id="rId207"/>
    <p:sldId id="561" r:id="rId208"/>
    <p:sldId id="562" r:id="rId209"/>
    <p:sldId id="563" r:id="rId210"/>
    <p:sldId id="564" r:id="rId211"/>
    <p:sldId id="565" r:id="rId212"/>
    <p:sldId id="566" r:id="rId213"/>
    <p:sldId id="567" r:id="rId214"/>
    <p:sldId id="568" r:id="rId215"/>
    <p:sldId id="589" r:id="rId216"/>
    <p:sldId id="569" r:id="rId217"/>
    <p:sldId id="570" r:id="rId218"/>
    <p:sldId id="571" r:id="rId219"/>
    <p:sldId id="572" r:id="rId220"/>
    <p:sldId id="573" r:id="rId221"/>
    <p:sldId id="574" r:id="rId222"/>
    <p:sldId id="575" r:id="rId223"/>
    <p:sldId id="576" r:id="rId224"/>
    <p:sldId id="577" r:id="rId225"/>
    <p:sldId id="578" r:id="rId226"/>
    <p:sldId id="579" r:id="rId227"/>
    <p:sldId id="580" r:id="rId228"/>
    <p:sldId id="581" r:id="rId229"/>
    <p:sldId id="582" r:id="rId230"/>
    <p:sldId id="706" r:id="rId231"/>
    <p:sldId id="591" r:id="rId232"/>
    <p:sldId id="592" r:id="rId233"/>
    <p:sldId id="593" r:id="rId234"/>
    <p:sldId id="594" r:id="rId235"/>
    <p:sldId id="595" r:id="rId236"/>
    <p:sldId id="596" r:id="rId237"/>
    <p:sldId id="707" r:id="rId238"/>
    <p:sldId id="597" r:id="rId239"/>
    <p:sldId id="598" r:id="rId240"/>
    <p:sldId id="599" r:id="rId241"/>
    <p:sldId id="600" r:id="rId242"/>
    <p:sldId id="601" r:id="rId243"/>
    <p:sldId id="602" r:id="rId244"/>
    <p:sldId id="603" r:id="rId245"/>
    <p:sldId id="708" r:id="rId246"/>
    <p:sldId id="605" r:id="rId247"/>
    <p:sldId id="606" r:id="rId248"/>
    <p:sldId id="607" r:id="rId249"/>
    <p:sldId id="608" r:id="rId250"/>
    <p:sldId id="609" r:id="rId251"/>
    <p:sldId id="610" r:id="rId252"/>
    <p:sldId id="611" r:id="rId253"/>
    <p:sldId id="709" r:id="rId254"/>
    <p:sldId id="613" r:id="rId255"/>
    <p:sldId id="614" r:id="rId256"/>
    <p:sldId id="615" r:id="rId257"/>
    <p:sldId id="616" r:id="rId258"/>
    <p:sldId id="617" r:id="rId259"/>
    <p:sldId id="710" r:id="rId260"/>
    <p:sldId id="711" r:id="rId261"/>
    <p:sldId id="712" r:id="rId262"/>
    <p:sldId id="713" r:id="rId263"/>
    <p:sldId id="619" r:id="rId264"/>
    <p:sldId id="620" r:id="rId265"/>
    <p:sldId id="621" r:id="rId266"/>
    <p:sldId id="622" r:id="rId267"/>
    <p:sldId id="623" r:id="rId268"/>
    <p:sldId id="624" r:id="rId269"/>
    <p:sldId id="714" r:id="rId270"/>
    <p:sldId id="625" r:id="rId271"/>
    <p:sldId id="626" r:id="rId272"/>
    <p:sldId id="627" r:id="rId273"/>
    <p:sldId id="628" r:id="rId274"/>
    <p:sldId id="629" r:id="rId275"/>
    <p:sldId id="630" r:id="rId276"/>
    <p:sldId id="631" r:id="rId277"/>
    <p:sldId id="632" r:id="rId278"/>
    <p:sldId id="633" r:id="rId279"/>
    <p:sldId id="634" r:id="rId280"/>
    <p:sldId id="635" r:id="rId281"/>
    <p:sldId id="636" r:id="rId282"/>
    <p:sldId id="637" r:id="rId283"/>
    <p:sldId id="638" r:id="rId284"/>
    <p:sldId id="639" r:id="rId285"/>
    <p:sldId id="640" r:id="rId286"/>
    <p:sldId id="641" r:id="rId287"/>
    <p:sldId id="642" r:id="rId288"/>
    <p:sldId id="643" r:id="rId289"/>
    <p:sldId id="715" r:id="rId290"/>
    <p:sldId id="644" r:id="rId291"/>
    <p:sldId id="645" r:id="rId292"/>
    <p:sldId id="716" r:id="rId293"/>
    <p:sldId id="647" r:id="rId294"/>
    <p:sldId id="648" r:id="rId295"/>
    <p:sldId id="649" r:id="rId296"/>
    <p:sldId id="650" r:id="rId297"/>
    <p:sldId id="651" r:id="rId298"/>
    <p:sldId id="652" r:id="rId299"/>
    <p:sldId id="653" r:id="rId300"/>
    <p:sldId id="654" r:id="rId301"/>
    <p:sldId id="717" r:id="rId302"/>
    <p:sldId id="655" r:id="rId303"/>
    <p:sldId id="656" r:id="rId304"/>
    <p:sldId id="657" r:id="rId305"/>
    <p:sldId id="658" r:id="rId306"/>
    <p:sldId id="659" r:id="rId307"/>
    <p:sldId id="660" r:id="rId308"/>
    <p:sldId id="661" r:id="rId309"/>
    <p:sldId id="662" r:id="rId310"/>
    <p:sldId id="663" r:id="rId311"/>
    <p:sldId id="664" r:id="rId312"/>
    <p:sldId id="665" r:id="rId313"/>
    <p:sldId id="666" r:id="rId314"/>
    <p:sldId id="667" r:id="rId315"/>
    <p:sldId id="668" r:id="rId316"/>
    <p:sldId id="669" r:id="rId317"/>
    <p:sldId id="718" r:id="rId318"/>
    <p:sldId id="670" r:id="rId319"/>
    <p:sldId id="671" r:id="rId320"/>
    <p:sldId id="672" r:id="rId321"/>
    <p:sldId id="673" r:id="rId322"/>
    <p:sldId id="674" r:id="rId323"/>
    <p:sldId id="675" r:id="rId324"/>
    <p:sldId id="676" r:id="rId325"/>
    <p:sldId id="677" r:id="rId326"/>
    <p:sldId id="678" r:id="rId327"/>
    <p:sldId id="679" r:id="rId328"/>
    <p:sldId id="680" r:id="rId329"/>
    <p:sldId id="719" r:id="rId330"/>
    <p:sldId id="681" r:id="rId331"/>
    <p:sldId id="724" r:id="rId332"/>
    <p:sldId id="725" r:id="rId333"/>
    <p:sldId id="726" r:id="rId334"/>
    <p:sldId id="723" r:id="rId335"/>
    <p:sldId id="720" r:id="rId336"/>
    <p:sldId id="682" r:id="rId337"/>
    <p:sldId id="721" r:id="rId338"/>
    <p:sldId id="683" r:id="rId339"/>
    <p:sldId id="684" r:id="rId340"/>
    <p:sldId id="685" r:id="rId341"/>
    <p:sldId id="686" r:id="rId342"/>
    <p:sldId id="687" r:id="rId343"/>
    <p:sldId id="688" r:id="rId344"/>
    <p:sldId id="722" r:id="rId345"/>
    <p:sldId id="689" r:id="rId346"/>
    <p:sldId id="690" r:id="rId347"/>
    <p:sldId id="691" r:id="rId348"/>
    <p:sldId id="692" r:id="rId349"/>
    <p:sldId id="693" r:id="rId350"/>
    <p:sldId id="727" r:id="rId351"/>
    <p:sldId id="694" r:id="rId352"/>
    <p:sldId id="695" r:id="rId353"/>
    <p:sldId id="696" r:id="rId354"/>
    <p:sldId id="697" r:id="rId355"/>
    <p:sldId id="698" r:id="rId356"/>
    <p:sldId id="699" r:id="rId357"/>
    <p:sldId id="700" r:id="rId358"/>
    <p:sldId id="728" r:id="rId359"/>
    <p:sldId id="701" r:id="rId360"/>
    <p:sldId id="702" r:id="rId361"/>
    <p:sldId id="703" r:id="rId362"/>
    <p:sldId id="704" r:id="rId363"/>
    <p:sldId id="705" r:id="rId3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9480" autoAdjust="0"/>
    <p:restoredTop sz="94660"/>
  </p:normalViewPr>
  <p:slideViewPr>
    <p:cSldViewPr snapToGrid="0">
      <p:cViewPr varScale="1">
        <p:scale>
          <a:sx n="57" d="100"/>
          <a:sy n="57" d="100"/>
        </p:scale>
        <p:origin x="48" y="225"/>
      </p:cViewPr>
      <p:guideLst>
        <p:guide orient="horz" pos="2160"/>
        <p:guide pos="3840"/>
      </p:guideLst>
    </p:cSldViewPr>
  </p:slideViewPr>
  <p:notesTextViewPr>
    <p:cViewPr>
      <p:scale>
        <a:sx n="1" d="1"/>
        <a:sy n="1" d="1"/>
      </p:scale>
      <p:origin x="0" y="0"/>
    </p:cViewPr>
  </p:notesTextViewPr>
  <p:sorterViewPr>
    <p:cViewPr>
      <p:scale>
        <a:sx n="100" d="100"/>
        <a:sy n="100" d="100"/>
      </p:scale>
      <p:origin x="0" y="-247227"/>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324" Type="http://schemas.openxmlformats.org/officeDocument/2006/relationships/slide" Target="slides/slide322.xml"/><Relationship Id="rId366" Type="http://schemas.openxmlformats.org/officeDocument/2006/relationships/presProps" Target="presProps.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335" Type="http://schemas.openxmlformats.org/officeDocument/2006/relationships/slide" Target="slides/slide333.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slide" Target="slides/slide302.xml"/><Relationship Id="rId346" Type="http://schemas.openxmlformats.org/officeDocument/2006/relationships/slide" Target="slides/slide344.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357" Type="http://schemas.openxmlformats.org/officeDocument/2006/relationships/slide" Target="slides/slide355.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326" Type="http://schemas.openxmlformats.org/officeDocument/2006/relationships/slide" Target="slides/slide324.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theme" Target="theme/theme1.xml"/><Relationship Id="rId172" Type="http://schemas.openxmlformats.org/officeDocument/2006/relationships/slide" Target="slides/slide170.xml"/><Relationship Id="rId228" Type="http://schemas.openxmlformats.org/officeDocument/2006/relationships/slide" Target="slides/slide226.xml"/><Relationship Id="rId281" Type="http://schemas.openxmlformats.org/officeDocument/2006/relationships/slide" Target="slides/slide279.xml"/><Relationship Id="rId337" Type="http://schemas.openxmlformats.org/officeDocument/2006/relationships/slide" Target="slides/slide335.xml"/><Relationship Id="rId34" Type="http://schemas.openxmlformats.org/officeDocument/2006/relationships/slide" Target="slides/slide32.xml"/><Relationship Id="rId76" Type="http://schemas.openxmlformats.org/officeDocument/2006/relationships/slide" Target="slides/slide74.xml"/><Relationship Id="rId141" Type="http://schemas.openxmlformats.org/officeDocument/2006/relationships/slide" Target="slides/slide139.xml"/><Relationship Id="rId7" Type="http://schemas.openxmlformats.org/officeDocument/2006/relationships/slide" Target="slides/slide5.xml"/><Relationship Id="rId183" Type="http://schemas.openxmlformats.org/officeDocument/2006/relationships/slide" Target="slides/slide181.xml"/><Relationship Id="rId239" Type="http://schemas.openxmlformats.org/officeDocument/2006/relationships/slide" Target="slides/slide237.xml"/><Relationship Id="rId250" Type="http://schemas.openxmlformats.org/officeDocument/2006/relationships/slide" Target="slides/slide248.xml"/><Relationship Id="rId292" Type="http://schemas.openxmlformats.org/officeDocument/2006/relationships/slide" Target="slides/slide290.xml"/><Relationship Id="rId306" Type="http://schemas.openxmlformats.org/officeDocument/2006/relationships/slide" Target="slides/slide304.xml"/><Relationship Id="rId45" Type="http://schemas.openxmlformats.org/officeDocument/2006/relationships/slide" Target="slides/slide43.xml"/><Relationship Id="rId87" Type="http://schemas.openxmlformats.org/officeDocument/2006/relationships/slide" Target="slides/slide85.xml"/><Relationship Id="rId110" Type="http://schemas.openxmlformats.org/officeDocument/2006/relationships/slide" Target="slides/slide108.xml"/><Relationship Id="rId348" Type="http://schemas.openxmlformats.org/officeDocument/2006/relationships/slide" Target="slides/slide346.xml"/><Relationship Id="rId152" Type="http://schemas.openxmlformats.org/officeDocument/2006/relationships/slide" Target="slides/slide150.xml"/><Relationship Id="rId194" Type="http://schemas.openxmlformats.org/officeDocument/2006/relationships/slide" Target="slides/slide192.xml"/><Relationship Id="rId208" Type="http://schemas.openxmlformats.org/officeDocument/2006/relationships/slide" Target="slides/slide206.xml"/><Relationship Id="rId261" Type="http://schemas.openxmlformats.org/officeDocument/2006/relationships/slide" Target="slides/slide259.xml"/><Relationship Id="rId14" Type="http://schemas.openxmlformats.org/officeDocument/2006/relationships/slide" Target="slides/slide12.xml"/><Relationship Id="rId56" Type="http://schemas.openxmlformats.org/officeDocument/2006/relationships/slide" Target="slides/slide54.xml"/><Relationship Id="rId317" Type="http://schemas.openxmlformats.org/officeDocument/2006/relationships/slide" Target="slides/slide315.xml"/><Relationship Id="rId359" Type="http://schemas.openxmlformats.org/officeDocument/2006/relationships/slide" Target="slides/slide357.xml"/><Relationship Id="rId98" Type="http://schemas.openxmlformats.org/officeDocument/2006/relationships/slide" Target="slides/slide96.xml"/><Relationship Id="rId121" Type="http://schemas.openxmlformats.org/officeDocument/2006/relationships/slide" Target="slides/slide119.xml"/><Relationship Id="rId163" Type="http://schemas.openxmlformats.org/officeDocument/2006/relationships/slide" Target="slides/slide161.xml"/><Relationship Id="rId219" Type="http://schemas.openxmlformats.org/officeDocument/2006/relationships/slide" Target="slides/slide217.xml"/><Relationship Id="rId230" Type="http://schemas.openxmlformats.org/officeDocument/2006/relationships/slide" Target="slides/slide228.xml"/><Relationship Id="rId25" Type="http://schemas.openxmlformats.org/officeDocument/2006/relationships/slide" Target="slides/slide23.xml"/><Relationship Id="rId67" Type="http://schemas.openxmlformats.org/officeDocument/2006/relationships/slide" Target="slides/slide65.xml"/><Relationship Id="rId272" Type="http://schemas.openxmlformats.org/officeDocument/2006/relationships/slide" Target="slides/slide270.xml"/><Relationship Id="rId328" Type="http://schemas.openxmlformats.org/officeDocument/2006/relationships/slide" Target="slides/slide326.xml"/><Relationship Id="rId132" Type="http://schemas.openxmlformats.org/officeDocument/2006/relationships/slide" Target="slides/slide130.xml"/><Relationship Id="rId174" Type="http://schemas.openxmlformats.org/officeDocument/2006/relationships/slide" Target="slides/slide172.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318" Type="http://schemas.openxmlformats.org/officeDocument/2006/relationships/slide" Target="slides/slide316.xml"/><Relationship Id="rId339" Type="http://schemas.openxmlformats.org/officeDocument/2006/relationships/slide" Target="slides/slide337.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350" Type="http://schemas.openxmlformats.org/officeDocument/2006/relationships/slide" Target="slides/slide348.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slide" Target="slides/slide306.xml"/><Relationship Id="rId329" Type="http://schemas.openxmlformats.org/officeDocument/2006/relationships/slide" Target="slides/slide327.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340" Type="http://schemas.openxmlformats.org/officeDocument/2006/relationships/slide" Target="slides/slide338.xml"/><Relationship Id="rId361" Type="http://schemas.openxmlformats.org/officeDocument/2006/relationships/slide" Target="slides/slide359.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19" Type="http://schemas.openxmlformats.org/officeDocument/2006/relationships/slide" Target="slides/slide317.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330" Type="http://schemas.openxmlformats.org/officeDocument/2006/relationships/slide" Target="slides/slide328.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351" Type="http://schemas.openxmlformats.org/officeDocument/2006/relationships/slide" Target="slides/slide349.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309" Type="http://schemas.openxmlformats.org/officeDocument/2006/relationships/slide" Target="slides/slide307.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320" Type="http://schemas.openxmlformats.org/officeDocument/2006/relationships/slide" Target="slides/slide318.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341" Type="http://schemas.openxmlformats.org/officeDocument/2006/relationships/slide" Target="slides/slide339.xml"/><Relationship Id="rId362" Type="http://schemas.openxmlformats.org/officeDocument/2006/relationships/slide" Target="slides/slide360.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310" Type="http://schemas.openxmlformats.org/officeDocument/2006/relationships/slide" Target="slides/slide308.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331" Type="http://schemas.openxmlformats.org/officeDocument/2006/relationships/slide" Target="slides/slide329.xml"/><Relationship Id="rId352" Type="http://schemas.openxmlformats.org/officeDocument/2006/relationships/slide" Target="slides/slide350.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321" Type="http://schemas.openxmlformats.org/officeDocument/2006/relationships/slide" Target="slides/slide319.xml"/><Relationship Id="rId342" Type="http://schemas.openxmlformats.org/officeDocument/2006/relationships/slide" Target="slides/slide340.xml"/><Relationship Id="rId363" Type="http://schemas.openxmlformats.org/officeDocument/2006/relationships/slide" Target="slides/slide361.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311" Type="http://schemas.openxmlformats.org/officeDocument/2006/relationships/slide" Target="slides/slide309.xml"/><Relationship Id="rId332" Type="http://schemas.openxmlformats.org/officeDocument/2006/relationships/slide" Target="slides/slide330.xml"/><Relationship Id="rId353" Type="http://schemas.openxmlformats.org/officeDocument/2006/relationships/slide" Target="slides/slide351.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322" Type="http://schemas.openxmlformats.org/officeDocument/2006/relationships/slide" Target="slides/slide320.xml"/><Relationship Id="rId343" Type="http://schemas.openxmlformats.org/officeDocument/2006/relationships/slide" Target="slides/slide341.xml"/><Relationship Id="rId364" Type="http://schemas.openxmlformats.org/officeDocument/2006/relationships/slide" Target="slides/slide362.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312" Type="http://schemas.openxmlformats.org/officeDocument/2006/relationships/slide" Target="slides/slide310.xml"/><Relationship Id="rId333" Type="http://schemas.openxmlformats.org/officeDocument/2006/relationships/slide" Target="slides/slide331.xml"/><Relationship Id="rId354" Type="http://schemas.openxmlformats.org/officeDocument/2006/relationships/slide" Target="slides/slide352.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323" Type="http://schemas.openxmlformats.org/officeDocument/2006/relationships/slide" Target="slides/slide321.xml"/><Relationship Id="rId344" Type="http://schemas.openxmlformats.org/officeDocument/2006/relationships/slide" Target="slides/slide342.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365" Type="http://schemas.openxmlformats.org/officeDocument/2006/relationships/notesMaster" Target="notesMasters/notesMaster1.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313" Type="http://schemas.openxmlformats.org/officeDocument/2006/relationships/slide" Target="slides/slide31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334" Type="http://schemas.openxmlformats.org/officeDocument/2006/relationships/slide" Target="slides/slide332.xml"/><Relationship Id="rId355" Type="http://schemas.openxmlformats.org/officeDocument/2006/relationships/slide" Target="slides/slide353.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345" Type="http://schemas.openxmlformats.org/officeDocument/2006/relationships/slide" Target="slides/slide343.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314" Type="http://schemas.openxmlformats.org/officeDocument/2006/relationships/slide" Target="slides/slide312.xml"/><Relationship Id="rId356" Type="http://schemas.openxmlformats.org/officeDocument/2006/relationships/slide" Target="slides/slide354.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325" Type="http://schemas.openxmlformats.org/officeDocument/2006/relationships/slide" Target="slides/slide323.xml"/><Relationship Id="rId367" Type="http://schemas.openxmlformats.org/officeDocument/2006/relationships/viewProps" Target="viewProps.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336" Type="http://schemas.openxmlformats.org/officeDocument/2006/relationships/slide" Target="slides/slide334.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 Id="rId291" Type="http://schemas.openxmlformats.org/officeDocument/2006/relationships/slide" Target="slides/slide289.xml"/><Relationship Id="rId305" Type="http://schemas.openxmlformats.org/officeDocument/2006/relationships/slide" Target="slides/slide303.xml"/><Relationship Id="rId347" Type="http://schemas.openxmlformats.org/officeDocument/2006/relationships/slide" Target="slides/slide345.xml"/><Relationship Id="rId44" Type="http://schemas.openxmlformats.org/officeDocument/2006/relationships/slide" Target="slides/slide42.xml"/><Relationship Id="rId86" Type="http://schemas.openxmlformats.org/officeDocument/2006/relationships/slide" Target="slides/slide84.xml"/><Relationship Id="rId151" Type="http://schemas.openxmlformats.org/officeDocument/2006/relationships/slide" Target="slides/slide149.xml"/><Relationship Id="rId193" Type="http://schemas.openxmlformats.org/officeDocument/2006/relationships/slide" Target="slides/slide191.xml"/><Relationship Id="rId207" Type="http://schemas.openxmlformats.org/officeDocument/2006/relationships/slide" Target="slides/slide205.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16" Type="http://schemas.openxmlformats.org/officeDocument/2006/relationships/slide" Target="slides/slide314.xml"/><Relationship Id="rId55" Type="http://schemas.openxmlformats.org/officeDocument/2006/relationships/slide" Target="slides/slide53.xml"/><Relationship Id="rId97" Type="http://schemas.openxmlformats.org/officeDocument/2006/relationships/slide" Target="slides/slide95.xml"/><Relationship Id="rId120" Type="http://schemas.openxmlformats.org/officeDocument/2006/relationships/slide" Target="slides/slide118.xml"/><Relationship Id="rId358" Type="http://schemas.openxmlformats.org/officeDocument/2006/relationships/slide" Target="slides/slide356.xml"/><Relationship Id="rId162" Type="http://schemas.openxmlformats.org/officeDocument/2006/relationships/slide" Target="slides/slide160.xml"/><Relationship Id="rId218" Type="http://schemas.openxmlformats.org/officeDocument/2006/relationships/slide" Target="slides/slide216.xml"/><Relationship Id="rId271" Type="http://schemas.openxmlformats.org/officeDocument/2006/relationships/slide" Target="slides/slide269.xml"/><Relationship Id="rId24" Type="http://schemas.openxmlformats.org/officeDocument/2006/relationships/slide" Target="slides/slide22.xml"/><Relationship Id="rId66" Type="http://schemas.openxmlformats.org/officeDocument/2006/relationships/slide" Target="slides/slide64.xml"/><Relationship Id="rId131" Type="http://schemas.openxmlformats.org/officeDocument/2006/relationships/slide" Target="slides/slide129.xml"/><Relationship Id="rId327" Type="http://schemas.openxmlformats.org/officeDocument/2006/relationships/slide" Target="slides/slide325.xml"/><Relationship Id="rId369" Type="http://schemas.openxmlformats.org/officeDocument/2006/relationships/tableStyles" Target="tableStyles.xml"/><Relationship Id="rId173" Type="http://schemas.openxmlformats.org/officeDocument/2006/relationships/slide" Target="slides/slide171.xml"/><Relationship Id="rId229" Type="http://schemas.openxmlformats.org/officeDocument/2006/relationships/slide" Target="slides/slide227.xml"/><Relationship Id="rId240" Type="http://schemas.openxmlformats.org/officeDocument/2006/relationships/slide" Target="slides/slide238.xml"/><Relationship Id="rId35" Type="http://schemas.openxmlformats.org/officeDocument/2006/relationships/slide" Target="slides/slide33.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38" Type="http://schemas.openxmlformats.org/officeDocument/2006/relationships/slide" Target="slides/slide336.xml"/><Relationship Id="rId8" Type="http://schemas.openxmlformats.org/officeDocument/2006/relationships/slide" Target="slides/slide6.xml"/><Relationship Id="rId142" Type="http://schemas.openxmlformats.org/officeDocument/2006/relationships/slide" Target="slides/slide140.xml"/><Relationship Id="rId184" Type="http://schemas.openxmlformats.org/officeDocument/2006/relationships/slide" Target="slides/slide182.xml"/><Relationship Id="rId251" Type="http://schemas.openxmlformats.org/officeDocument/2006/relationships/slide" Target="slides/slide249.xml"/><Relationship Id="rId46" Type="http://schemas.openxmlformats.org/officeDocument/2006/relationships/slide" Target="slides/slide44.xml"/><Relationship Id="rId293" Type="http://schemas.openxmlformats.org/officeDocument/2006/relationships/slide" Target="slides/slide291.xml"/><Relationship Id="rId307" Type="http://schemas.openxmlformats.org/officeDocument/2006/relationships/slide" Target="slides/slide305.xml"/><Relationship Id="rId349" Type="http://schemas.openxmlformats.org/officeDocument/2006/relationships/slide" Target="slides/slide347.xml"/><Relationship Id="rId88" Type="http://schemas.openxmlformats.org/officeDocument/2006/relationships/slide" Target="slides/slide86.xml"/><Relationship Id="rId111" Type="http://schemas.openxmlformats.org/officeDocument/2006/relationships/slide" Target="slides/slide109.xml"/><Relationship Id="rId153" Type="http://schemas.openxmlformats.org/officeDocument/2006/relationships/slide" Target="slides/slide151.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220" Type="http://schemas.openxmlformats.org/officeDocument/2006/relationships/slide" Target="slides/slide2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A3EA7-8EBC-408C-931B-E0FA08C85B04}" type="datetimeFigureOut">
              <a:rPr lang="zh-CN" altLang="en-US" smtClean="0"/>
              <a:pPr/>
              <a:t>2016/5/14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D0EAB-564B-4CBD-8352-ABF6288BA374}" type="slidenum">
              <a:rPr lang="zh-CN" altLang="en-US" smtClean="0"/>
              <a:pPr/>
              <a:t>‹#›</a:t>
            </a:fld>
            <a:endParaRPr lang="zh-CN" altLang="en-US"/>
          </a:p>
        </p:txBody>
      </p:sp>
    </p:spTree>
    <p:extLst>
      <p:ext uri="{BB962C8B-B14F-4D97-AF65-F5344CB8AC3E}">
        <p14:creationId xmlns:p14="http://schemas.microsoft.com/office/powerpoint/2010/main" val="56019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9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59.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6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87.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61.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4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4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5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5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5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55.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a:noFill/>
          <a:ln/>
        </p:spPr>
        <p:txBody>
          <a:bodyPr/>
          <a:lstStyle/>
          <a:p>
            <a:pPr eaLnBrk="1" hangingPunct="1"/>
            <a:r>
              <a:rPr lang="zh-CN" altLang="en-US" smtClean="0"/>
              <a:t>In this topic, you need to explain the concept of the ranking functions. Ensure that the concepts are clear to the students before presenting the demo.</a:t>
            </a:r>
          </a:p>
          <a:p>
            <a:pPr eaLnBrk="1" hangingPunct="1"/>
            <a:r>
              <a:rPr lang="zh-CN" altLang="en-US" smtClean="0"/>
              <a:t>You can use the examples given in the Student Guide to clarify the concept to the students. </a:t>
            </a:r>
          </a:p>
          <a:p>
            <a:pPr eaLnBrk="1" hangingPunct="1"/>
            <a:r>
              <a:rPr lang="zh-CN" altLang="en-US" b="1" smtClean="0"/>
              <a:t>Additional Input:</a:t>
            </a:r>
          </a:p>
          <a:p>
            <a:pPr eaLnBrk="1" hangingPunct="1"/>
            <a:endParaRPr lang="zh-CN" altLang="en-US" smtClean="0"/>
          </a:p>
          <a:p>
            <a:pPr eaLnBrk="1" hangingPunct="1"/>
            <a:endParaRPr lang="zh-CN" altLang="en-US" smtClean="0"/>
          </a:p>
          <a:p>
            <a:pPr eaLnBrk="1" hangingPunct="1"/>
            <a:endParaRPr lang="en-IN" altLang="en-US" smtClean="0"/>
          </a:p>
        </p:txBody>
      </p:sp>
    </p:spTree>
    <p:extLst>
      <p:ext uri="{BB962C8B-B14F-4D97-AF65-F5344CB8AC3E}">
        <p14:creationId xmlns:p14="http://schemas.microsoft.com/office/powerpoint/2010/main" val="1458571806"/>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Explain the concept of CROSS JOIN to the students. Tell them that CROSS JOIN displays a combination of all the rows from one table with all the rows from the other one. Also tell them that it shows the Cartesian Product between the rows of first and second table.</a:t>
            </a:r>
          </a:p>
          <a:p>
            <a:pPr eaLnBrk="1" hangingPunct="1"/>
            <a:r>
              <a:rPr lang="en-US" altLang="zh-CN" b="1" smtClean="0"/>
              <a:t>FAQs</a:t>
            </a:r>
          </a:p>
          <a:p>
            <a:pPr eaLnBrk="1" hangingPunct="1"/>
            <a:r>
              <a:rPr lang="en-US" altLang="zh-CN" b="1" smtClean="0"/>
              <a:t>Question: </a:t>
            </a:r>
            <a:r>
              <a:rPr lang="en-US" altLang="zh-CN" smtClean="0"/>
              <a:t>What is the difference between FULL OUTER JOIN and CROSS JOIN?</a:t>
            </a:r>
          </a:p>
          <a:p>
            <a:pPr eaLnBrk="1" hangingPunct="1"/>
            <a:r>
              <a:rPr lang="en-US" altLang="zh-CN" b="1" smtClean="0"/>
              <a:t>Answer</a:t>
            </a:r>
            <a:r>
              <a:rPr lang="en-US" altLang="zh-CN" smtClean="0"/>
              <a:t>: A FULL OUTER JOIN displays all matching and non-matching rows from both the tables and displays NULL in place of non-matching rows. Whereas, a CROSS JOIN displays all the possible combination of all the rows in both the tables.</a:t>
            </a:r>
          </a:p>
          <a:p>
            <a:pPr eaLnBrk="1" hangingPunct="1"/>
            <a:endParaRPr lang="en-US" altLang="zh-CN" b="1" smtClean="0"/>
          </a:p>
          <a:p>
            <a:pPr eaLnBrk="1" hangingPunct="1"/>
            <a:r>
              <a:rPr lang="en-US" altLang="zh-CN" b="1" smtClean="0"/>
              <a:t>Additional Input</a:t>
            </a:r>
          </a:p>
          <a:p>
            <a:pPr eaLnBrk="1" hangingPunct="1"/>
            <a:r>
              <a:rPr lang="en-US" altLang="zh-CN" smtClean="0"/>
              <a:t>A Cartesian Product is the set of all possible ordered pairs between two sets.</a:t>
            </a:r>
          </a:p>
          <a:p>
            <a:pPr eaLnBrk="1" hangingPunct="1"/>
            <a:endParaRPr lang="zh-CN" altLang="en-US" b="1" smtClean="0"/>
          </a:p>
        </p:txBody>
      </p:sp>
    </p:spTree>
    <p:extLst>
      <p:ext uri="{BB962C8B-B14F-4D97-AF65-F5344CB8AC3E}">
        <p14:creationId xmlns:p14="http://schemas.microsoft.com/office/powerpoint/2010/main" val="625580274"/>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t>Example</a:t>
            </a:r>
          </a:p>
          <a:p>
            <a:pPr eaLnBrk="1" hangingPunct="1"/>
            <a:r>
              <a:rPr lang="en-US" altLang="zh-CN" smtClean="0"/>
              <a:t>Select A.CompDescription, B.AddOnDescription, A.Price + B.Price as 'Total Cost' from ComputerDetails A CROSS JOIN AddOnDetails B</a:t>
            </a:r>
          </a:p>
        </p:txBody>
      </p:sp>
    </p:spTree>
    <p:extLst>
      <p:ext uri="{BB962C8B-B14F-4D97-AF65-F5344CB8AC3E}">
        <p14:creationId xmlns:p14="http://schemas.microsoft.com/office/powerpoint/2010/main" val="1397440879"/>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In this slide, you need to explain how to manage views to the students.  </a:t>
            </a:r>
          </a:p>
          <a:p>
            <a:pPr eaLnBrk="1" hangingPunct="1"/>
            <a:r>
              <a:rPr lang="en-US" altLang="zh-CN" smtClean="0"/>
              <a:t>You can use the examples given in the Student Guide to clarify the concept to the students. Further, you can execute the following statements to explain the concept:</a:t>
            </a:r>
          </a:p>
          <a:p>
            <a:pPr eaLnBrk="1" hangingPunct="1"/>
            <a:endParaRPr lang="en-US" altLang="zh-CN" smtClean="0"/>
          </a:p>
          <a:p>
            <a:pPr eaLnBrk="1" hangingPunct="1"/>
            <a:r>
              <a:rPr lang="en-US" altLang="zh-CN" b="1" smtClean="0"/>
              <a:t>Example: (Alter)</a:t>
            </a:r>
            <a:endParaRPr lang="en-US" altLang="zh-CN" smtClean="0"/>
          </a:p>
          <a:p>
            <a:pPr eaLnBrk="1" hangingPunct="1"/>
            <a:r>
              <a:rPr lang="en-US" altLang="zh-CN" smtClean="0"/>
              <a:t>ALTER VIEW vwEmployeeDepData </a:t>
            </a:r>
          </a:p>
          <a:p>
            <a:pPr eaLnBrk="1" hangingPunct="1"/>
            <a:r>
              <a:rPr lang="en-US" altLang="zh-CN" smtClean="0"/>
              <a:t>AS</a:t>
            </a:r>
          </a:p>
          <a:p>
            <a:pPr eaLnBrk="1" hangingPunct="1"/>
            <a:r>
              <a:rPr lang="en-US" altLang="zh-CN" smtClean="0"/>
              <a:t>SELECT e.EmployeeID, LoginID, MaritalStatus, DepartmentID</a:t>
            </a:r>
          </a:p>
          <a:p>
            <a:pPr eaLnBrk="1" hangingPunct="1"/>
            <a:r>
              <a:rPr lang="en-US" altLang="zh-CN" smtClean="0"/>
              <a:t>FROM HumanResources.Employee e JOIN HumanResources.EmployeeDepartmentHistory d</a:t>
            </a:r>
          </a:p>
          <a:p>
            <a:pPr eaLnBrk="1" hangingPunct="1"/>
            <a:r>
              <a:rPr lang="en-US" altLang="zh-CN" smtClean="0"/>
              <a:t>ON e.EmployeeID = d.EmployeeID</a:t>
            </a:r>
          </a:p>
          <a:p>
            <a:pPr eaLnBrk="1" hangingPunct="1"/>
            <a:endParaRPr lang="en-US" altLang="zh-CN" smtClean="0"/>
          </a:p>
          <a:p>
            <a:pPr eaLnBrk="1" hangingPunct="1"/>
            <a:endParaRPr lang="en-US" altLang="zh-CN" smtClean="0"/>
          </a:p>
          <a:p>
            <a:pPr eaLnBrk="1" hangingPunct="1"/>
            <a:r>
              <a:rPr lang="en-US" altLang="zh-CN" b="1" smtClean="0"/>
              <a:t>Example: (Drop)</a:t>
            </a:r>
            <a:endParaRPr lang="en-US" altLang="zh-CN" smtClean="0"/>
          </a:p>
          <a:p>
            <a:pPr eaLnBrk="1" hangingPunct="1"/>
            <a:r>
              <a:rPr lang="en-US" altLang="zh-CN" smtClean="0"/>
              <a:t>DROP VIEW vwEmployeeDepData</a:t>
            </a:r>
          </a:p>
        </p:txBody>
      </p:sp>
    </p:spTree>
    <p:extLst>
      <p:ext uri="{BB962C8B-B14F-4D97-AF65-F5344CB8AC3E}">
        <p14:creationId xmlns:p14="http://schemas.microsoft.com/office/powerpoint/2010/main" val="4074303444"/>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4D0EAB-564B-4CBD-8352-ABF6288BA374}" type="slidenum">
              <a:rPr lang="zh-CN" altLang="en-US" smtClean="0"/>
              <a:pPr/>
              <a:t>321</a:t>
            </a:fld>
            <a:endParaRPr lang="zh-CN" altLang="en-US"/>
          </a:p>
        </p:txBody>
      </p:sp>
    </p:spTree>
    <p:extLst>
      <p:ext uri="{BB962C8B-B14F-4D97-AF65-F5344CB8AC3E}">
        <p14:creationId xmlns:p14="http://schemas.microsoft.com/office/powerpoint/2010/main" val="221397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Reiterate the concepts taught earlier by asking the given question.</a:t>
            </a:r>
            <a:endParaRPr lang="en-IN" altLang="en-US" smtClean="0"/>
          </a:p>
        </p:txBody>
      </p:sp>
    </p:spTree>
    <p:extLst>
      <p:ext uri="{BB962C8B-B14F-4D97-AF65-F5344CB8AC3E}">
        <p14:creationId xmlns:p14="http://schemas.microsoft.com/office/powerpoint/2010/main" val="2425052696"/>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4D0EAB-564B-4CBD-8352-ABF6288BA374}" type="slidenum">
              <a:rPr lang="zh-CN" altLang="en-US" smtClean="0"/>
              <a:pPr/>
              <a:t>146</a:t>
            </a:fld>
            <a:endParaRPr lang="zh-CN" altLang="en-US"/>
          </a:p>
        </p:txBody>
      </p:sp>
    </p:spTree>
    <p:extLst>
      <p:ext uri="{BB962C8B-B14F-4D97-AF65-F5344CB8AC3E}">
        <p14:creationId xmlns:p14="http://schemas.microsoft.com/office/powerpoint/2010/main" val="392437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379413" y="684213"/>
            <a:ext cx="6096000" cy="3429000"/>
          </a:xfrm>
        </p:spPr>
      </p:sp>
      <p:sp>
        <p:nvSpPr>
          <p:cNvPr id="108547" name="Rectangle 3"/>
          <p:cNvSpPr>
            <a:spLocks noGrp="1" noChangeArrowheads="1"/>
          </p:cNvSpPr>
          <p:nvPr>
            <p:ph type="body" idx="1"/>
          </p:nvPr>
        </p:nvSpPr>
        <p:spPr>
          <a:xfrm>
            <a:off x="912813"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Explain the diagram to the students. Tell them that, in the above diagram you can see that the common data from both the tables, Table X and Table Y is displayed. The data is displayed on the base of a common column, Column B.</a:t>
            </a:r>
          </a:p>
        </p:txBody>
      </p:sp>
    </p:spTree>
    <p:extLst>
      <p:ext uri="{BB962C8B-B14F-4D97-AF65-F5344CB8AC3E}">
        <p14:creationId xmlns:p14="http://schemas.microsoft.com/office/powerpoint/2010/main" val="1562674930"/>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379413" y="684213"/>
            <a:ext cx="6096000" cy="3429000"/>
          </a:xfrm>
        </p:spPr>
      </p:sp>
      <p:sp>
        <p:nvSpPr>
          <p:cNvPr id="109571" name="Rectangle 3"/>
          <p:cNvSpPr>
            <a:spLocks noGrp="1" noChangeArrowheads="1"/>
          </p:cNvSpPr>
          <p:nvPr>
            <p:ph type="body" idx="1"/>
          </p:nvPr>
        </p:nvSpPr>
        <p:spPr>
          <a:xfrm>
            <a:off x="912813"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mtClean="0"/>
              <a:t>Explain the students that an inner join is a join of two tables that returns records for which there is a matching value in the field on which the tables are joined. Also explain them that inner join is the default type of join.</a:t>
            </a:r>
          </a:p>
          <a:p>
            <a:pPr eaLnBrk="1" hangingPunct="1">
              <a:lnSpc>
                <a:spcPct val="90000"/>
              </a:lnSpc>
            </a:pPr>
            <a:r>
              <a:rPr lang="en-US" altLang="zh-CN" smtClean="0"/>
              <a:t>Explain the students about table alias. A table alias is name that has been assumed temporarily instead of the actual table name. The scope of the table alias is within the query only.</a:t>
            </a:r>
          </a:p>
          <a:p>
            <a:pPr eaLnBrk="1" hangingPunct="1">
              <a:lnSpc>
                <a:spcPct val="90000"/>
              </a:lnSpc>
            </a:pPr>
            <a:r>
              <a:rPr lang="en-US" altLang="zh-CN" smtClean="0"/>
              <a:t>Stress on the fact that there it is very important for the students to understand the concept of joins.</a:t>
            </a:r>
          </a:p>
          <a:p>
            <a:pPr eaLnBrk="1" hangingPunct="1">
              <a:lnSpc>
                <a:spcPct val="90000"/>
              </a:lnSpc>
            </a:pPr>
            <a:endParaRPr lang="en-US" altLang="zh-CN" b="1" smtClean="0"/>
          </a:p>
          <a:p>
            <a:pPr eaLnBrk="1" hangingPunct="1">
              <a:lnSpc>
                <a:spcPct val="90000"/>
              </a:lnSpc>
            </a:pPr>
            <a:r>
              <a:rPr lang="en-US" altLang="zh-CN" b="1" smtClean="0"/>
              <a:t>Example</a:t>
            </a:r>
          </a:p>
          <a:p>
            <a:pPr eaLnBrk="1" hangingPunct="1">
              <a:lnSpc>
                <a:spcPct val="90000"/>
              </a:lnSpc>
            </a:pPr>
            <a:r>
              <a:rPr lang="en-US" altLang="zh-CN" smtClean="0"/>
              <a:t>SELECT e.EmployeeID,e.Title, eph.Rate,eph.PayFrequency </a:t>
            </a:r>
          </a:p>
          <a:p>
            <a:pPr eaLnBrk="1" hangingPunct="1">
              <a:lnSpc>
                <a:spcPct val="90000"/>
              </a:lnSpc>
            </a:pPr>
            <a:r>
              <a:rPr lang="en-US" altLang="zh-CN" smtClean="0"/>
              <a:t>FROM HumanResources.Employee e JOIN HumanResources.EmployeePayHistory eph ON e.EmployeeID  = eph.EmployeeID</a:t>
            </a:r>
          </a:p>
          <a:p>
            <a:pPr eaLnBrk="1" hangingPunct="1">
              <a:lnSpc>
                <a:spcPct val="90000"/>
              </a:lnSpc>
            </a:pPr>
            <a:endParaRPr lang="en-US" altLang="zh-CN" b="1" smtClean="0"/>
          </a:p>
          <a:p>
            <a:pPr eaLnBrk="1" hangingPunct="1">
              <a:lnSpc>
                <a:spcPct val="90000"/>
              </a:lnSpc>
            </a:pPr>
            <a:r>
              <a:rPr lang="en-US" altLang="zh-CN" b="1" smtClean="0"/>
              <a:t>Additional Input</a:t>
            </a:r>
          </a:p>
          <a:p>
            <a:pPr eaLnBrk="1" hangingPunct="1">
              <a:lnSpc>
                <a:spcPct val="90000"/>
              </a:lnSpc>
            </a:pPr>
            <a:r>
              <a:rPr lang="en-US" altLang="zh-CN" smtClean="0"/>
              <a:t>The INNER JOIN operation can be used in any FROM clause to combine records from two tables. There must be a matching value in a field common to both tables. </a:t>
            </a:r>
            <a:br>
              <a:rPr lang="en-US" altLang="zh-CN" smtClean="0"/>
            </a:br>
            <a:r>
              <a:rPr lang="en-US" altLang="zh-CN" smtClean="0"/>
              <a:t> </a:t>
            </a:r>
            <a:br>
              <a:rPr lang="en-US" altLang="zh-CN" smtClean="0"/>
            </a:br>
            <a:r>
              <a:rPr lang="en-US" altLang="zh-CN" smtClean="0"/>
              <a:t>An INNER JOIN cannot be nested inside a LEFT JOIN or RIGHT JOIN.</a:t>
            </a:r>
          </a:p>
          <a:p>
            <a:pPr eaLnBrk="1" hangingPunct="1">
              <a:lnSpc>
                <a:spcPct val="90000"/>
              </a:lnSpc>
            </a:pPr>
            <a:endParaRPr lang="zh-CN" altLang="en-US" smtClean="0"/>
          </a:p>
        </p:txBody>
      </p:sp>
    </p:spTree>
    <p:extLst>
      <p:ext uri="{BB962C8B-B14F-4D97-AF65-F5344CB8AC3E}">
        <p14:creationId xmlns:p14="http://schemas.microsoft.com/office/powerpoint/2010/main" val="3679949453"/>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800" smtClean="0"/>
              <a:t>Explain the various types of OUTER JOIN to the students with the examples given in the SG. </a:t>
            </a:r>
          </a:p>
          <a:p>
            <a:pPr eaLnBrk="1" hangingPunct="1"/>
            <a:r>
              <a:rPr lang="en-US" altLang="zh-CN" sz="800" b="1" smtClean="0"/>
              <a:t>Additional Inputs:</a:t>
            </a:r>
          </a:p>
          <a:p>
            <a:pPr eaLnBrk="1" hangingPunct="1"/>
            <a:r>
              <a:rPr lang="en-US" altLang="zh-CN" sz="800" smtClean="0"/>
              <a:t>An OUTER join can be performed between two tables only. </a:t>
            </a:r>
          </a:p>
          <a:p>
            <a:pPr eaLnBrk="1" hangingPunct="1"/>
            <a:r>
              <a:rPr lang="en-US" altLang="zh-CN" sz="800" smtClean="0"/>
              <a:t>A FULL outer join is the combination of LEFT OUTER JOIN and RIGHT OUTER JOIN. A FULL OUTER JOIN firstly performs a LEFT OUTER JOIN on the underlying tables and then a RIGHT OUTER JOIN. </a:t>
            </a:r>
          </a:p>
          <a:p>
            <a:pPr eaLnBrk="1" hangingPunct="1"/>
            <a:r>
              <a:rPr lang="en-US" altLang="zh-CN" sz="800" b="1" smtClean="0"/>
              <a:t>FAQs</a:t>
            </a:r>
          </a:p>
          <a:p>
            <a:pPr eaLnBrk="1" hangingPunct="1"/>
            <a:r>
              <a:rPr lang="en-US" altLang="zh-CN" sz="800" b="1" smtClean="0"/>
              <a:t>Question</a:t>
            </a:r>
            <a:r>
              <a:rPr lang="en-US" altLang="zh-CN" sz="800" smtClean="0"/>
              <a:t>: What is the difference between INNER JOIN  and OUTER JOIN?</a:t>
            </a:r>
          </a:p>
          <a:p>
            <a:pPr eaLnBrk="1" hangingPunct="1"/>
            <a:r>
              <a:rPr lang="en-US" altLang="zh-CN" sz="800" b="1" smtClean="0"/>
              <a:t>Answer</a:t>
            </a:r>
            <a:r>
              <a:rPr lang="en-US" altLang="zh-CN" sz="800" smtClean="0"/>
              <a:t>: An INNER JOIN displays only the common data from two tables where as, an OUTER JOIN displays all the data from one table and only matching data from the other one. OUTER JOIN displays NULL in the place where no matching data is found.</a:t>
            </a:r>
          </a:p>
          <a:p>
            <a:pPr eaLnBrk="1" hangingPunct="1"/>
            <a:endParaRPr lang="en-US" altLang="zh-CN" sz="800" smtClean="0"/>
          </a:p>
          <a:p>
            <a:pPr eaLnBrk="1" hangingPunct="1"/>
            <a:r>
              <a:rPr lang="en-US" altLang="zh-CN" sz="800" b="1" smtClean="0"/>
              <a:t>Question</a:t>
            </a:r>
            <a:r>
              <a:rPr lang="en-US" altLang="zh-CN" sz="800" smtClean="0"/>
              <a:t>: What is the difference between LEFT OUTER JOIN and RIGHT OUTER JOIN?</a:t>
            </a:r>
          </a:p>
          <a:p>
            <a:pPr eaLnBrk="1" hangingPunct="1"/>
            <a:r>
              <a:rPr lang="en-US" altLang="zh-CN" sz="800" b="1" smtClean="0"/>
              <a:t>Answer</a:t>
            </a:r>
            <a:r>
              <a:rPr lang="en-US" altLang="zh-CN" sz="800" smtClean="0"/>
              <a:t>: A LEFT OUTER JOIN displays all the data from the first table of the join and only matching rows from the second. Where as, RIGHT OUTER JOIN displays all the rows from the second table and only matching rows from the first table.</a:t>
            </a:r>
          </a:p>
          <a:p>
            <a:pPr eaLnBrk="1" hangingPunct="1"/>
            <a:endParaRPr lang="zh-CN" altLang="en-US" smtClean="0"/>
          </a:p>
        </p:txBody>
      </p:sp>
    </p:spTree>
    <p:extLst>
      <p:ext uri="{BB962C8B-B14F-4D97-AF65-F5344CB8AC3E}">
        <p14:creationId xmlns:p14="http://schemas.microsoft.com/office/powerpoint/2010/main" val="1284301049"/>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800" smtClean="0"/>
          </a:p>
          <a:p>
            <a:pPr eaLnBrk="1" hangingPunct="1"/>
            <a:r>
              <a:rPr lang="en-US" altLang="zh-CN" sz="800" b="1" smtClean="0"/>
              <a:t>Example: (LEFT OUTER)</a:t>
            </a:r>
          </a:p>
          <a:p>
            <a:pPr eaLnBrk="1" hangingPunct="1"/>
            <a:r>
              <a:rPr lang="en-US" altLang="zh-CN" sz="800" smtClean="0"/>
              <a:t>SELECT p.ProductID, p1.SalesOrderID, p1.UnitPrice FROM Sales.SpecialOfferProduct p LEFT OUTER JOIN</a:t>
            </a:r>
          </a:p>
          <a:p>
            <a:pPr eaLnBrk="1" hangingPunct="1"/>
            <a:r>
              <a:rPr lang="en-US" altLang="zh-CN" sz="800" smtClean="0"/>
              <a:t>[Sales].[SalesOrderDetail] p1 on p. ProductID = p1.ProductID WHERE SalesOrderID IS NULL</a:t>
            </a:r>
          </a:p>
          <a:p>
            <a:pPr eaLnBrk="1" hangingPunct="1"/>
            <a:r>
              <a:rPr lang="en-US" altLang="zh-CN" sz="800" b="1" smtClean="0"/>
              <a:t>Example: (RIGHT OUTER)</a:t>
            </a:r>
            <a:endParaRPr lang="en-US" altLang="zh-CN" sz="800" smtClean="0"/>
          </a:p>
          <a:p>
            <a:pPr eaLnBrk="1" hangingPunct="1"/>
            <a:r>
              <a:rPr lang="en-US" altLang="zh-CN" sz="800" smtClean="0"/>
              <a:t>SELECT e.Title, d.JobCandidateID FROM HumanResources.Employee e </a:t>
            </a:r>
          </a:p>
          <a:p>
            <a:pPr eaLnBrk="1" hangingPunct="1"/>
            <a:r>
              <a:rPr lang="en-US" altLang="zh-CN" sz="800" smtClean="0"/>
              <a:t>RIGHT OUTER JOIN HumanResources.JobCandidate d on e.EmployeeID=d.EmployeeID</a:t>
            </a:r>
          </a:p>
          <a:p>
            <a:pPr eaLnBrk="1" hangingPunct="1"/>
            <a:r>
              <a:rPr lang="en-US" altLang="zh-CN" sz="800" b="1" smtClean="0"/>
              <a:t>Example: (FULL OUTER)</a:t>
            </a:r>
          </a:p>
          <a:p>
            <a:pPr eaLnBrk="1" hangingPunct="1"/>
            <a:r>
              <a:rPr lang="en-US" altLang="zh-CN" sz="800" smtClean="0"/>
              <a:t>SELECT e.EmployeeID, e.EmployeeName,ed.EmployeeEducationCode,</a:t>
            </a:r>
          </a:p>
          <a:p>
            <a:pPr eaLnBrk="1" hangingPunct="1"/>
            <a:r>
              <a:rPr lang="en-US" altLang="zh-CN" sz="800" smtClean="0"/>
              <a:t>ed.Education </a:t>
            </a:r>
          </a:p>
          <a:p>
            <a:pPr eaLnBrk="1" hangingPunct="1"/>
            <a:r>
              <a:rPr lang="en-US" altLang="zh-CN" sz="800" smtClean="0"/>
              <a:t>FROM Employee e FULL OUTER JOIN</a:t>
            </a:r>
          </a:p>
          <a:p>
            <a:pPr eaLnBrk="1" hangingPunct="1"/>
            <a:r>
              <a:rPr lang="en-US" altLang="zh-CN" sz="800" smtClean="0"/>
              <a:t>Education ed on e.EmployeeEducationCode = ed.EmployeeEducationCode</a:t>
            </a:r>
          </a:p>
          <a:p>
            <a:pPr eaLnBrk="1" hangingPunct="1"/>
            <a:endParaRPr lang="en-US" altLang="zh-CN" smtClean="0"/>
          </a:p>
          <a:p>
            <a:pPr eaLnBrk="1" hangingPunct="1"/>
            <a:endParaRPr lang="zh-CN" altLang="en-US" smtClean="0"/>
          </a:p>
        </p:txBody>
      </p:sp>
    </p:spTree>
    <p:extLst>
      <p:ext uri="{BB962C8B-B14F-4D97-AF65-F5344CB8AC3E}">
        <p14:creationId xmlns:p14="http://schemas.microsoft.com/office/powerpoint/2010/main" val="7203643"/>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Explain the concept of the LEFT OUTER JOIN to the students using the diagram. Tell them, that as shown in the figure all the rows from first table, Table X are displayed. However, only the matching rows from the second table, Table Y, are displayed. Also tell them that the data is based on the common column between the tables, Column B. </a:t>
            </a:r>
          </a:p>
        </p:txBody>
      </p:sp>
    </p:spTree>
    <p:extLst>
      <p:ext uri="{BB962C8B-B14F-4D97-AF65-F5344CB8AC3E}">
        <p14:creationId xmlns:p14="http://schemas.microsoft.com/office/powerpoint/2010/main" val="240171471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Explain the concept of the RIGHT OUTER JOIN to the students using the diagram. Tell them, that as shown in the figure all the rows from second table, Table Y are displayed. However, only the matching rows from the first table, Table X, are displayed. Also tell them that the data is based on the common column between the tables, Column B. </a:t>
            </a:r>
          </a:p>
          <a:p>
            <a:pPr eaLnBrk="1" hangingPunct="1"/>
            <a:endParaRPr lang="zh-CN" altLang="en-US" smtClean="0"/>
          </a:p>
        </p:txBody>
      </p:sp>
    </p:spTree>
    <p:extLst>
      <p:ext uri="{BB962C8B-B14F-4D97-AF65-F5344CB8AC3E}">
        <p14:creationId xmlns:p14="http://schemas.microsoft.com/office/powerpoint/2010/main" val="2143621862"/>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Explain the concept of the FULL OUTER join to the students. Tell them that full outer join is a combination of LEFT OUTER join and RIGHT OUTER join. This join returns all the matching and non-matching rows from both the tables. </a:t>
            </a:r>
          </a:p>
          <a:p>
            <a:pPr eaLnBrk="1" hangingPunct="1"/>
            <a:endParaRPr lang="zh-CN" altLang="en-US" smtClean="0"/>
          </a:p>
        </p:txBody>
      </p:sp>
    </p:spTree>
    <p:extLst>
      <p:ext uri="{BB962C8B-B14F-4D97-AF65-F5344CB8AC3E}">
        <p14:creationId xmlns:p14="http://schemas.microsoft.com/office/powerpoint/2010/main" val="71510465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endParaRPr lang="zh-CN" altLang="en-US" sz="2400" smtClean="0">
                <a:solidFill>
                  <a:srgbClr val="000000"/>
                </a:solidFill>
              </a:endParaRPr>
            </a:p>
          </p:txBody>
        </p:sp>
      </p:grpSp>
      <p:sp>
        <p:nvSpPr>
          <p:cNvPr id="5132" name="Rectangle 12"/>
          <p:cNvSpPr>
            <a:spLocks noGrp="1" noChangeArrowheads="1"/>
          </p:cNvSpPr>
          <p:nvPr>
            <p:ph type="ctrTitle"/>
          </p:nvPr>
        </p:nvSpPr>
        <p:spPr>
          <a:xfrm>
            <a:off x="1320800" y="1828800"/>
            <a:ext cx="10363200" cy="1143000"/>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0"/>
              </a:spcBef>
              <a:defRPr kumimoji="0" sz="1400">
                <a:solidFill>
                  <a:schemeClr val="bg2"/>
                </a:solidFill>
                <a:latin typeface="Tahoma" panose="020B0604030504040204" pitchFamily="34" charset="0"/>
              </a:defRPr>
            </a:lvl1pPr>
          </a:lstStyle>
          <a:p>
            <a:pPr fontAlgn="base">
              <a:spcAft>
                <a:spcPct val="0"/>
              </a:spcAft>
              <a:defRPr/>
            </a:pPr>
            <a:fld id="{37C1CD76-D27A-47CF-8A19-98ADF44DE3A5}" type="slidenum">
              <a:rPr lang="en-US" altLang="zh-CN">
                <a:solidFill>
                  <a:srgbClr val="1C1C1C"/>
                </a:solidFill>
              </a:rPr>
              <a:pPr fontAlgn="base">
                <a:spcAft>
                  <a:spcPct val="0"/>
                </a:spcAft>
                <a:defRPr/>
              </a:pPr>
              <a:t>‹#›</a:t>
            </a:fld>
            <a:endParaRPr lang="en-US" altLang="zh-CN">
              <a:solidFill>
                <a:srgbClr val="1C1C1C"/>
              </a:solidFill>
            </a:endParaRPr>
          </a:p>
        </p:txBody>
      </p:sp>
    </p:spTree>
    <p:extLst>
      <p:ext uri="{BB962C8B-B14F-4D97-AF65-F5344CB8AC3E}">
        <p14:creationId xmlns:p14="http://schemas.microsoft.com/office/powerpoint/2010/main" val="75236268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465127225"/>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97433" y="617539"/>
            <a:ext cx="2855384" cy="5557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051" y="617539"/>
            <a:ext cx="8367183" cy="5557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ftr" sz="quarter" idx="11"/>
          </p:nvPr>
        </p:nvSpPr>
        <p:spPr>
          <a:xfrm>
            <a:off x="6959600" y="6248400"/>
            <a:ext cx="4927600" cy="457200"/>
          </a:xfrm>
          <a:prstGeom prst="rect">
            <a:avLst/>
          </a:prstGeom>
          <a:ln/>
        </p:spPr>
        <p:txBody>
          <a:bodyPr/>
          <a:lstStyle>
            <a:lvl1pPr>
              <a:defRPr/>
            </a:lvl1pPr>
          </a:lstStyle>
          <a:p>
            <a:pPr>
              <a:defRPr/>
            </a:pPr>
            <a:r>
              <a:rPr lang="en-US" altLang="zh-CN" smtClean="0">
                <a:solidFill>
                  <a:srgbClr val="FF0000"/>
                </a:solidFill>
              </a:rPr>
              <a:t>An Introduction to Database System</a:t>
            </a:r>
            <a:endParaRPr lang="en-US" altLang="zh-CN">
              <a:solidFill>
                <a:srgbClr val="FF0000"/>
              </a:solidFill>
            </a:endParaRPr>
          </a:p>
        </p:txBody>
      </p:sp>
    </p:spTree>
    <p:extLst>
      <p:ext uri="{BB962C8B-B14F-4D97-AF65-F5344CB8AC3E}">
        <p14:creationId xmlns:p14="http://schemas.microsoft.com/office/powerpoint/2010/main" val="1493252687"/>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9"/>
            <a:ext cx="10390716" cy="79533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527051" y="1773239"/>
            <a:ext cx="11425767" cy="4402137"/>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839861394"/>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31800" y="1412876"/>
            <a:ext cx="11328400" cy="4824413"/>
          </a:xfrm>
        </p:spPr>
        <p:txBody>
          <a:bodyPr/>
          <a:lstStyle/>
          <a:p>
            <a:pPr lvl="0"/>
            <a:endParaRPr lang="zh-CN" altLang="en-US" noProof="0" smtClean="0"/>
          </a:p>
        </p:txBody>
      </p:sp>
      <p:sp>
        <p:nvSpPr>
          <p:cNvPr id="4" name="Rectangle 1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6"/>
          <p:cNvSpPr>
            <a:spLocks noGrp="1" noChangeArrowheads="1"/>
          </p:cNvSpPr>
          <p:nvPr>
            <p:ph type="ftr" sz="quarter" idx="11"/>
          </p:nvPr>
        </p:nvSpPr>
        <p:spPr>
          <a:xfrm>
            <a:off x="6959600" y="6248400"/>
            <a:ext cx="4927600" cy="457200"/>
          </a:xfrm>
          <a:prstGeom prst="rect">
            <a:avLst/>
          </a:prstGeom>
          <a:ln/>
        </p:spPr>
        <p:txBody>
          <a:bodyPr/>
          <a:lstStyle>
            <a:lvl1pPr>
              <a:defRPr/>
            </a:lvl1pPr>
          </a:lstStyle>
          <a:p>
            <a:pPr>
              <a:defRPr/>
            </a:pPr>
            <a:r>
              <a:rPr lang="zh-CN" altLang="zh-CN"/>
              <a:t>An Introduction to Database System</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31800" y="1412876"/>
            <a:ext cx="11328400" cy="4824413"/>
          </a:xfrm>
        </p:spPr>
        <p:txBody>
          <a:bodyPr/>
          <a:lstStyle/>
          <a:p>
            <a:pPr lvl="0"/>
            <a:endParaRPr lang="zh-CN" altLang="en-US" noProof="0" smtClean="0"/>
          </a:p>
        </p:txBody>
      </p:sp>
      <p:sp>
        <p:nvSpPr>
          <p:cNvPr id="4" name="Rectangle 1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6"/>
          <p:cNvSpPr>
            <a:spLocks noGrp="1" noChangeArrowheads="1"/>
          </p:cNvSpPr>
          <p:nvPr>
            <p:ph type="ftr" sz="quarter" idx="11"/>
          </p:nvPr>
        </p:nvSpPr>
        <p:spPr>
          <a:xfrm>
            <a:off x="6959600" y="6248400"/>
            <a:ext cx="4927600" cy="457200"/>
          </a:xfrm>
          <a:prstGeom prst="rect">
            <a:avLst/>
          </a:prstGeom>
          <a:ln/>
        </p:spPr>
        <p:txBody>
          <a:bodyPr/>
          <a:lstStyle>
            <a:lvl1pPr>
              <a:defRPr/>
            </a:lvl1pPr>
          </a:lstStyle>
          <a:p>
            <a:pPr>
              <a:defRPr/>
            </a:pPr>
            <a:r>
              <a:rPr lang="zh-CN" altLang="zh-CN"/>
              <a:t>An Introduction to Database System</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xfrm>
            <a:off x="6959600" y="6248400"/>
            <a:ext cx="4927600" cy="457200"/>
          </a:xfrm>
          <a:prstGeom prst="rect">
            <a:avLst/>
          </a:prstGeom>
          <a:ln/>
        </p:spPr>
        <p:txBody>
          <a:bodyPr/>
          <a:lstStyle>
            <a:lvl1pPr>
              <a:defRPr/>
            </a:lvl1pPr>
          </a:lstStyle>
          <a:p>
            <a:pPr>
              <a:defRPr/>
            </a:pPr>
            <a:r>
              <a:rPr lang="zh-CN" altLang="zh-CN"/>
              <a:t>An Introduction to Database System</a:t>
            </a:r>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739C91EF-DA51-473D-9A34-B02FE26D364A}" type="slidenum">
              <a:rPr lang="zh-CN" altLang="zh-CN"/>
              <a:pPr>
                <a:defRPr/>
              </a:pPr>
              <a:t>‹#›</a:t>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828800"/>
            <a:ext cx="53848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828800"/>
            <a:ext cx="53848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xfrm>
            <a:off x="6959600" y="6381751"/>
            <a:ext cx="4800600" cy="320675"/>
          </a:xfrm>
          <a:prstGeom prst="rect">
            <a:avLst/>
          </a:prstGeom>
          <a:ln/>
        </p:spPr>
        <p:txBody>
          <a:bodyPr/>
          <a:lstStyle>
            <a:lvl1pPr>
              <a:defRPr/>
            </a:lvl1pPr>
          </a:lstStyle>
          <a:p>
            <a:pPr>
              <a:defRPr/>
            </a:pPr>
            <a:r>
              <a:rPr lang="zh-CN" altLang="en-US"/>
              <a:t>An Introduction to Database System</a:t>
            </a:r>
            <a:endParaRPr lang="en-US" altLang="zh-CN"/>
          </a:p>
        </p:txBody>
      </p:sp>
    </p:spTree>
    <p:extLst>
      <p:ext uri="{BB962C8B-B14F-4D97-AF65-F5344CB8AC3E}">
        <p14:creationId xmlns:p14="http://schemas.microsoft.com/office/powerpoint/2010/main" val="2968488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4"/>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srgbClr val="1C1C1C"/>
              </a:solidFill>
            </a:endParaRPr>
          </a:p>
        </p:txBody>
      </p:sp>
      <p:sp>
        <p:nvSpPr>
          <p:cNvPr id="5" name="页脚占位符 4"/>
          <p:cNvSpPr>
            <a:spLocks noGrp="1"/>
          </p:cNvSpPr>
          <p:nvPr>
            <p:ph type="ftr" sz="quarter" idx="11"/>
          </p:nvPr>
        </p:nvSpPr>
        <p:spPr/>
        <p:txBody>
          <a:bodyPr/>
          <a:lstStyle/>
          <a:p>
            <a:r>
              <a:rPr lang="en-US" altLang="zh-CN" smtClean="0"/>
              <a:t>An Introduction to Database System</a:t>
            </a:r>
            <a:endParaRPr lang="zh-CN" altLang="en-US"/>
          </a:p>
        </p:txBody>
      </p:sp>
      <p:sp>
        <p:nvSpPr>
          <p:cNvPr id="6" name="灯片编号占位符 5"/>
          <p:cNvSpPr>
            <a:spLocks noGrp="1"/>
          </p:cNvSpPr>
          <p:nvPr>
            <p:ph type="sldNum" sz="quarter" idx="12"/>
          </p:nvPr>
        </p:nvSpPr>
        <p:spPr/>
        <p:txBody>
          <a:bodyPr/>
          <a:lstStyle/>
          <a:p>
            <a:pPr fontAlgn="base">
              <a:spcAft>
                <a:spcPct val="0"/>
              </a:spcAft>
              <a:defRPr/>
            </a:pPr>
            <a:fld id="{37C1CD76-D27A-47CF-8A19-98ADF44DE3A5}" type="slidenum">
              <a:rPr lang="en-US" altLang="zh-CN" smtClean="0">
                <a:solidFill>
                  <a:srgbClr val="1C1C1C"/>
                </a:solidFill>
              </a:rPr>
              <a:pPr fontAlgn="base">
                <a:spcAft>
                  <a:spcPct val="0"/>
                </a:spcAft>
                <a:defRPr/>
              </a:pPr>
              <a:t>‹#›</a:t>
            </a:fld>
            <a:endParaRPr lang="en-US" altLang="zh-CN">
              <a:solidFill>
                <a:srgbClr val="1C1C1C"/>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An Introduction to Database System</a:t>
            </a:r>
            <a:endParaRPr lang="zh-CN" altLang="en-US"/>
          </a:p>
        </p:txBody>
      </p:sp>
      <p:sp>
        <p:nvSpPr>
          <p:cNvPr id="6" name="灯片编号占位符 5"/>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9"/>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An Introduction to Database System</a:t>
            </a:r>
            <a:endParaRPr lang="zh-CN" altLang="en-US"/>
          </a:p>
        </p:txBody>
      </p:sp>
      <p:sp>
        <p:nvSpPr>
          <p:cNvPr id="6" name="灯片编号占位符 5"/>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itchFamily="18" charset="0"/>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3000" baseline="0">
                <a:latin typeface="Times New Roman" pitchFamily="18" charset="0"/>
                <a:ea typeface="宋体" pitchFamily="2" charset="-122"/>
              </a:defRPr>
            </a:lvl1pPr>
            <a:lvl2pPr>
              <a:defRPr sz="2600" baseline="0">
                <a:latin typeface="Times New Roman" pitchFamily="18" charset="0"/>
                <a:ea typeface="宋体" pitchFamily="2" charset="-122"/>
              </a:defRPr>
            </a:lvl2pPr>
            <a:lvl3pPr>
              <a:defRPr baseline="0">
                <a:latin typeface="Times New Roman" pitchFamily="18" charset="0"/>
                <a:ea typeface="宋体" pitchFamily="2" charset="-122"/>
              </a:defRPr>
            </a:lvl3pPr>
            <a:lvl4pPr>
              <a:defRPr baseline="0">
                <a:latin typeface="Times New Roman" pitchFamily="18" charset="0"/>
                <a:ea typeface="宋体" pitchFamily="2" charset="-122"/>
              </a:defRPr>
            </a:lvl4pPr>
            <a:lvl5pPr>
              <a:defRPr baseline="0">
                <a:latin typeface="Times New Roman" pitchFamily="18" charset="0"/>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997747545"/>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p>
            <a:r>
              <a:rPr lang="en-US" altLang="zh-CN" smtClean="0"/>
              <a:t>An Introduction to Database System</a:t>
            </a:r>
            <a:endParaRPr lang="zh-CN" altLang="en-US"/>
          </a:p>
        </p:txBody>
      </p:sp>
      <p:sp>
        <p:nvSpPr>
          <p:cNvPr id="7" name="灯片编号占位符 6"/>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p>
            <a:r>
              <a:rPr lang="en-US" altLang="zh-CN" smtClean="0"/>
              <a:t>An Introduction to Database System</a:t>
            </a:r>
            <a:endParaRPr lang="zh-CN" altLang="en-US"/>
          </a:p>
        </p:txBody>
      </p:sp>
      <p:sp>
        <p:nvSpPr>
          <p:cNvPr id="9" name="灯片编号占位符 8"/>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p>
            <a:r>
              <a:rPr lang="en-US" altLang="zh-CN" smtClean="0"/>
              <a:t>An Introduction to Database System</a:t>
            </a:r>
            <a:endParaRPr lang="zh-CN" altLang="en-US"/>
          </a:p>
        </p:txBody>
      </p:sp>
      <p:sp>
        <p:nvSpPr>
          <p:cNvPr id="5" name="灯片编号占位符 4"/>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p>
            <a:r>
              <a:rPr lang="en-US" altLang="zh-CN" smtClean="0"/>
              <a:t>An Introduction to Database System</a:t>
            </a:r>
            <a:endParaRPr lang="zh-CN" altLang="en-US"/>
          </a:p>
        </p:txBody>
      </p:sp>
      <p:sp>
        <p:nvSpPr>
          <p:cNvPr id="4" name="灯片编号占位符 3"/>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p>
            <a:r>
              <a:rPr lang="en-US" altLang="zh-CN" smtClean="0"/>
              <a:t>An Introduction to Database System</a:t>
            </a:r>
            <a:endParaRPr lang="zh-CN" altLang="en-US"/>
          </a:p>
        </p:txBody>
      </p:sp>
      <p:sp>
        <p:nvSpPr>
          <p:cNvPr id="7" name="灯片编号占位符 6"/>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p>
            <a:r>
              <a:rPr lang="en-US" altLang="zh-CN" smtClean="0"/>
              <a:t>An Introduction to Database System</a:t>
            </a:r>
            <a:endParaRPr lang="zh-CN" altLang="en-US"/>
          </a:p>
        </p:txBody>
      </p:sp>
      <p:sp>
        <p:nvSpPr>
          <p:cNvPr id="7" name="灯片编号占位符 6"/>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r>
              <a:rPr lang="en-US" altLang="zh-CN" smtClean="0"/>
              <a:t>An Introduction to Database System</a:t>
            </a:r>
            <a:endParaRPr lang="zh-CN" altLang="en-US"/>
          </a:p>
        </p:txBody>
      </p:sp>
      <p:sp>
        <p:nvSpPr>
          <p:cNvPr id="6" name="灯片编号占位符 5"/>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7"/>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7"/>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FF0000"/>
                </a:solidFill>
              </a:rPr>
              <a:t>An Introduction to Database System</a:t>
            </a:r>
            <a:endParaRPr lang="en-US" altLang="zh-CN">
              <a:solidFill>
                <a:srgbClr val="FF0000"/>
              </a:solidFill>
            </a:endParaRPr>
          </a:p>
        </p:txBody>
      </p:sp>
      <p:sp>
        <p:nvSpPr>
          <p:cNvPr id="6" name="灯片编号占位符 5"/>
          <p:cNvSpPr>
            <a:spLocks noGrp="1"/>
          </p:cNvSpPr>
          <p:nvPr>
            <p:ph type="sldNum" sz="quarter" idx="12"/>
          </p:nvPr>
        </p:nvSpPr>
        <p:spPr/>
        <p:txBody>
          <a:bodyPr/>
          <a:lstStyle/>
          <a:p>
            <a:fld id="{5B9D614E-D930-406A-8FCA-9D2E1AEB381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9654929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051" y="1773239"/>
            <a:ext cx="5611283" cy="4402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41534" y="1773239"/>
            <a:ext cx="5611284" cy="4402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4930009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82750580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593178130"/>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384792046"/>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1825646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62181142"/>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873126"/>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27" name="Rectangle 3"/>
          <p:cNvSpPr>
            <a:spLocks noChangeArrowheads="1"/>
          </p:cNvSpPr>
          <p:nvPr/>
        </p:nvSpPr>
        <p:spPr bwMode="ltGray">
          <a:xfrm>
            <a:off x="1066801" y="873126"/>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28" name="Rectangle 4"/>
          <p:cNvSpPr>
            <a:spLocks noChangeArrowheads="1"/>
          </p:cNvSpPr>
          <p:nvPr/>
        </p:nvSpPr>
        <p:spPr bwMode="ltGray">
          <a:xfrm>
            <a:off x="721785" y="1295401"/>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29" name="Rectangle 5"/>
          <p:cNvSpPr>
            <a:spLocks noChangeArrowheads="1"/>
          </p:cNvSpPr>
          <p:nvPr/>
        </p:nvSpPr>
        <p:spPr bwMode="ltGray">
          <a:xfrm>
            <a:off x="1214967" y="1295401"/>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0" name="Rectangle 6"/>
          <p:cNvSpPr>
            <a:spLocks noChangeArrowheads="1"/>
          </p:cNvSpPr>
          <p:nvPr/>
        </p:nvSpPr>
        <p:spPr bwMode="ltGray">
          <a:xfrm>
            <a:off x="169333" y="1222376"/>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1" name="Rectangle 7"/>
          <p:cNvSpPr>
            <a:spLocks noChangeArrowheads="1"/>
          </p:cNvSpPr>
          <p:nvPr/>
        </p:nvSpPr>
        <p:spPr bwMode="gray">
          <a:xfrm>
            <a:off x="1016000" y="765176"/>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2" name="Rectangle 8"/>
          <p:cNvSpPr>
            <a:spLocks noChangeArrowheads="1"/>
          </p:cNvSpPr>
          <p:nvPr/>
        </p:nvSpPr>
        <p:spPr bwMode="gray">
          <a:xfrm>
            <a:off x="590551" y="1555750"/>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zh-CN" sz="2400" smtClean="0">
              <a:solidFill>
                <a:srgbClr val="000000"/>
              </a:solidFill>
              <a:latin typeface="Tahoma" panose="020B0604030504040204" pitchFamily="34" charset="0"/>
            </a:endParaRPr>
          </a:p>
        </p:txBody>
      </p:sp>
      <p:sp>
        <p:nvSpPr>
          <p:cNvPr id="1033" name="Rectangle 9"/>
          <p:cNvSpPr>
            <a:spLocks noGrp="1" noChangeArrowheads="1"/>
          </p:cNvSpPr>
          <p:nvPr>
            <p:ph type="title"/>
          </p:nvPr>
        </p:nvSpPr>
        <p:spPr bwMode="auto">
          <a:xfrm>
            <a:off x="1534585" y="617539"/>
            <a:ext cx="10390716"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527051" y="1773239"/>
            <a:ext cx="11425767"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0" sz="1400">
                <a:latin typeface="+mn-lt"/>
              </a:defRPr>
            </a:lvl1pPr>
          </a:lstStyle>
          <a:p>
            <a:pPr fontAlgn="base">
              <a:spcAft>
                <a:spcPct val="0"/>
              </a:spcAft>
              <a:defRPr/>
            </a:pPr>
            <a:endParaRPr lang="en-US" altLang="zh-CN">
              <a:solidFill>
                <a:srgbClr val="000000"/>
              </a:solidFill>
            </a:endParaRPr>
          </a:p>
        </p:txBody>
      </p:sp>
      <p:graphicFrame>
        <p:nvGraphicFramePr>
          <p:cNvPr id="1037" name="Object 13"/>
          <p:cNvGraphicFramePr>
            <a:graphicFrameLocks noChangeAspect="1"/>
          </p:cNvGraphicFramePr>
          <p:nvPr/>
        </p:nvGraphicFramePr>
        <p:xfrm>
          <a:off x="10223501" y="0"/>
          <a:ext cx="1968500" cy="1250950"/>
        </p:xfrm>
        <a:graphic>
          <a:graphicData uri="http://schemas.openxmlformats.org/presentationml/2006/ole">
            <mc:AlternateContent xmlns:mc="http://schemas.openxmlformats.org/markup-compatibility/2006">
              <mc:Choice xmlns:v="urn:schemas-microsoft-com:vml" Requires="v">
                <p:oleObj spid="_x0000_s1121" name="BMP 图象" r:id="rId19" imgW="1561905" imgH="1514686" progId="PBrush">
                  <p:embed/>
                </p:oleObj>
              </mc:Choice>
              <mc:Fallback>
                <p:oleObj name="BMP 图象" r:id="rId19" imgW="1561905" imgH="1514686" progId="PBrush">
                  <p:embed/>
                  <p:pic>
                    <p:nvPicPr>
                      <p:cNvPr id="0"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223501" y="0"/>
                        <a:ext cx="1968500"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extLst>
      <p:ext uri="{BB962C8B-B14F-4D97-AF65-F5344CB8AC3E}">
        <p14:creationId xmlns:p14="http://schemas.microsoft.com/office/powerpoint/2010/main" val="834756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6" r:id="rId13"/>
    <p:sldLayoutId id="2147483687" r:id="rId14"/>
    <p:sldLayoutId id="2147483688" r:id="rId15"/>
    <p:sldLayoutId id="2147483701" r:id="rId16"/>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kumimoji="1" sz="3600" b="1">
          <a:solidFill>
            <a:schemeClr val="tx2"/>
          </a:solidFill>
          <a:latin typeface="Tahoma" pitchFamily="34" charset="0"/>
          <a:ea typeface="仿宋_GB2312" pitchFamily="49" charset="-122"/>
        </a:defRPr>
      </a:lvl6pPr>
      <a:lvl7pPr marL="914400" algn="l" rtl="0" fontAlgn="base">
        <a:spcBef>
          <a:spcPct val="0"/>
        </a:spcBef>
        <a:spcAft>
          <a:spcPct val="0"/>
        </a:spcAft>
        <a:defRPr kumimoji="1" sz="3600" b="1">
          <a:solidFill>
            <a:schemeClr val="tx2"/>
          </a:solidFill>
          <a:latin typeface="Tahoma" pitchFamily="34" charset="0"/>
          <a:ea typeface="仿宋_GB2312" pitchFamily="49" charset="-122"/>
        </a:defRPr>
      </a:lvl7pPr>
      <a:lvl8pPr marL="1371600" algn="l" rtl="0" fontAlgn="base">
        <a:spcBef>
          <a:spcPct val="0"/>
        </a:spcBef>
        <a:spcAft>
          <a:spcPct val="0"/>
        </a:spcAft>
        <a:defRPr kumimoji="1" sz="3600" b="1">
          <a:solidFill>
            <a:schemeClr val="tx2"/>
          </a:solidFill>
          <a:latin typeface="Tahoma" pitchFamily="34" charset="0"/>
          <a:ea typeface="仿宋_GB2312" pitchFamily="49" charset="-122"/>
        </a:defRPr>
      </a:lvl8pPr>
      <a:lvl9pPr marL="1828800" algn="l" rtl="0" fontAlgn="base">
        <a:spcBef>
          <a:spcPct val="0"/>
        </a:spcBef>
        <a:spcAft>
          <a:spcPct val="0"/>
        </a:spcAft>
        <a:defRPr kumimoji="1" sz="3600" b="1">
          <a:solidFill>
            <a:schemeClr val="tx2"/>
          </a:solidFill>
          <a:latin typeface="Tahoma" pitchFamily="34" charset="0"/>
          <a:ea typeface="仿宋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Aft>
                <a:spcPct val="0"/>
              </a:spcAft>
              <a:defRPr/>
            </a:pPr>
            <a:endParaRPr lang="en-US" altLang="zh-CN">
              <a:solidFill>
                <a:srgbClr val="000000"/>
              </a:solidFill>
            </a:endParaRPr>
          </a:p>
        </p:txBody>
      </p:sp>
      <p:sp>
        <p:nvSpPr>
          <p:cNvPr id="5" name="页脚占位符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An Introduction to Database System</a:t>
            </a:r>
            <a:endParaRPr lang="zh-CN" altLang="en-US"/>
          </a:p>
        </p:txBody>
      </p:sp>
      <p:sp>
        <p:nvSpPr>
          <p:cNvPr id="6" name="灯片编号占位符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D614E-D930-406A-8FCA-9D2E1AEB38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2.bin"/></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3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44</a:t>
            </a:r>
            <a:r>
              <a:rPr lang="zh-CN" altLang="en-US" dirty="0" smtClean="0"/>
              <a:t>： 数据查询语句</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dirty="0" smtClean="0">
                <a:ea typeface="宋体" pitchFamily="2" charset="-122"/>
              </a:rPr>
              <a:t>查询全部列</a:t>
            </a:r>
          </a:p>
        </p:txBody>
      </p:sp>
      <p:sp>
        <p:nvSpPr>
          <p:cNvPr id="89092" name="Rectangle 3"/>
          <p:cNvSpPr>
            <a:spLocks noGrp="1" noChangeArrowheads="1"/>
          </p:cNvSpPr>
          <p:nvPr>
            <p:ph type="body" idx="1"/>
          </p:nvPr>
        </p:nvSpPr>
        <p:spPr>
          <a:xfrm>
            <a:off x="79791" y="1793117"/>
            <a:ext cx="5665026" cy="4402137"/>
          </a:xfrm>
        </p:spPr>
        <p:txBody>
          <a:bodyPr/>
          <a:lstStyle/>
          <a:p>
            <a:pPr algn="just" eaLnBrk="1" hangingPunct="1"/>
            <a:r>
              <a:rPr lang="zh-CN" dirty="0" smtClean="0">
                <a:ea typeface="宋体" pitchFamily="2" charset="-122"/>
              </a:rPr>
              <a:t>选出所有属性列：</a:t>
            </a:r>
          </a:p>
          <a:p>
            <a:pPr lvl="1" algn="just" eaLnBrk="1" hangingPunct="1">
              <a:buFont typeface="Wingdings" pitchFamily="2" charset="2"/>
              <a:buChar char="n"/>
            </a:pPr>
            <a:r>
              <a:rPr lang="zh-CN" dirty="0" smtClean="0">
                <a:ea typeface="宋体" pitchFamily="2" charset="-122"/>
              </a:rPr>
              <a:t>在</a:t>
            </a:r>
            <a:r>
              <a:rPr lang="zh-CN" altLang="zh-CN" dirty="0" smtClean="0">
                <a:ea typeface="宋体" pitchFamily="2" charset="-122"/>
              </a:rPr>
              <a:t>SELECT</a:t>
            </a:r>
            <a:r>
              <a:rPr lang="zh-CN" dirty="0" smtClean="0">
                <a:ea typeface="宋体" pitchFamily="2" charset="-122"/>
              </a:rPr>
              <a:t>关键字后面列出所有列名 </a:t>
            </a:r>
          </a:p>
          <a:p>
            <a:pPr lvl="1" algn="just" eaLnBrk="1" hangingPunct="1">
              <a:buFont typeface="Wingdings" pitchFamily="2" charset="2"/>
              <a:buChar char="n"/>
            </a:pPr>
            <a:r>
              <a:rPr lang="zh-CN" dirty="0" smtClean="0">
                <a:ea typeface="宋体" pitchFamily="2" charset="-122"/>
              </a:rPr>
              <a:t>将</a:t>
            </a:r>
            <a:r>
              <a:rPr lang="zh-CN" altLang="zh-CN" dirty="0" smtClean="0">
                <a:ea typeface="宋体" pitchFamily="2" charset="-122"/>
              </a:rPr>
              <a:t>&lt;</a:t>
            </a:r>
            <a:r>
              <a:rPr lang="zh-CN" dirty="0" smtClean="0">
                <a:ea typeface="宋体" pitchFamily="2" charset="-122"/>
              </a:rPr>
              <a:t>目标列表达式</a:t>
            </a:r>
            <a:r>
              <a:rPr lang="zh-CN" altLang="zh-CN" dirty="0" smtClean="0">
                <a:ea typeface="宋体" pitchFamily="2" charset="-122"/>
              </a:rPr>
              <a:t>&gt;</a:t>
            </a:r>
            <a:r>
              <a:rPr lang="zh-CN" dirty="0" smtClean="0">
                <a:ea typeface="宋体" pitchFamily="2" charset="-122"/>
              </a:rPr>
              <a:t>指定为 </a:t>
            </a:r>
            <a:r>
              <a:rPr lang="zh-CN" dirty="0" smtClean="0">
                <a:solidFill>
                  <a:srgbClr val="FF5050"/>
                </a:solidFill>
                <a:ea typeface="宋体" pitchFamily="2" charset="-122"/>
              </a:rPr>
              <a:t>*</a:t>
            </a:r>
          </a:p>
          <a:p>
            <a:pPr lvl="1" algn="just" eaLnBrk="1" hangingPunct="1">
              <a:buFont typeface="Wingdings" pitchFamily="2" charset="2"/>
              <a:buNone/>
            </a:pPr>
            <a:r>
              <a:rPr lang="zh-CN" altLang="zh-CN" dirty="0" smtClean="0">
                <a:ea typeface="宋体" pitchFamily="2" charset="-122"/>
              </a:rPr>
              <a:t>[</a:t>
            </a:r>
            <a:r>
              <a:rPr lang="zh-CN" dirty="0" smtClean="0">
                <a:ea typeface="宋体" pitchFamily="2" charset="-122"/>
              </a:rPr>
              <a:t>例</a:t>
            </a:r>
            <a:r>
              <a:rPr lang="zh-CN" altLang="zh-CN" dirty="0" smtClean="0">
                <a:ea typeface="宋体" pitchFamily="2" charset="-122"/>
              </a:rPr>
              <a:t>3]  </a:t>
            </a:r>
            <a:r>
              <a:rPr lang="zh-CN" dirty="0" smtClean="0">
                <a:ea typeface="宋体" pitchFamily="2" charset="-122"/>
              </a:rPr>
              <a:t>查询全体学生的详细记录。</a:t>
            </a:r>
          </a:p>
          <a:p>
            <a:pPr lvl="2" algn="just" eaLnBrk="1" hangingPunct="1">
              <a:buFontTx/>
              <a:buNone/>
            </a:pPr>
            <a:r>
              <a:rPr lang="zh-CN" altLang="zh-CN" dirty="0" smtClean="0">
                <a:ea typeface="宋体" pitchFamily="2" charset="-122"/>
              </a:rPr>
              <a:t>SELECT  Sno</a:t>
            </a:r>
            <a:r>
              <a:rPr lang="zh-CN" dirty="0" smtClean="0">
                <a:ea typeface="宋体" pitchFamily="2" charset="-122"/>
              </a:rPr>
              <a:t>，</a:t>
            </a:r>
            <a:r>
              <a:rPr lang="zh-CN" altLang="zh-CN" dirty="0" smtClean="0">
                <a:ea typeface="宋体" pitchFamily="2" charset="-122"/>
              </a:rPr>
              <a:t>Sname</a:t>
            </a:r>
            <a:r>
              <a:rPr lang="zh-CN" dirty="0" smtClean="0">
                <a:ea typeface="宋体" pitchFamily="2" charset="-122"/>
              </a:rPr>
              <a:t>，</a:t>
            </a:r>
            <a:r>
              <a:rPr lang="zh-CN" altLang="zh-CN" dirty="0" smtClean="0">
                <a:ea typeface="宋体" pitchFamily="2" charset="-122"/>
              </a:rPr>
              <a:t>Ssex</a:t>
            </a:r>
            <a:r>
              <a:rPr lang="zh-CN" dirty="0" smtClean="0">
                <a:ea typeface="宋体" pitchFamily="2" charset="-122"/>
              </a:rPr>
              <a:t>，</a:t>
            </a:r>
            <a:r>
              <a:rPr lang="zh-CN" altLang="zh-CN" dirty="0" smtClean="0">
                <a:ea typeface="宋体" pitchFamily="2" charset="-122"/>
              </a:rPr>
              <a:t>Sage</a:t>
            </a:r>
            <a:r>
              <a:rPr lang="zh-CN" dirty="0" smtClean="0">
                <a:ea typeface="宋体" pitchFamily="2" charset="-122"/>
              </a:rPr>
              <a:t>，</a:t>
            </a:r>
            <a:r>
              <a:rPr lang="zh-CN" altLang="zh-CN" dirty="0" smtClean="0">
                <a:ea typeface="宋体" pitchFamily="2" charset="-122"/>
              </a:rPr>
              <a:t>Sdept </a:t>
            </a:r>
          </a:p>
          <a:p>
            <a:pPr lvl="2" algn="just" eaLnBrk="1" hangingPunct="1">
              <a:buFontTx/>
              <a:buNone/>
            </a:pPr>
            <a:r>
              <a:rPr lang="zh-CN" altLang="zh-CN" dirty="0" smtClean="0">
                <a:ea typeface="宋体" pitchFamily="2" charset="-122"/>
              </a:rPr>
              <a:t>FROM Student</a:t>
            </a:r>
            <a:r>
              <a:rPr lang="zh-CN" dirty="0" smtClean="0">
                <a:ea typeface="宋体" pitchFamily="2" charset="-122"/>
              </a:rPr>
              <a:t>； </a:t>
            </a:r>
          </a:p>
          <a:p>
            <a:pPr lvl="2" eaLnBrk="1" hangingPunct="1">
              <a:buFontTx/>
              <a:buNone/>
            </a:pPr>
            <a:r>
              <a:rPr lang="zh-CN" altLang="zh-CN" dirty="0" smtClean="0">
                <a:ea typeface="宋体" pitchFamily="2" charset="-122"/>
              </a:rPr>
              <a:t>   </a:t>
            </a:r>
            <a:r>
              <a:rPr lang="zh-CN" dirty="0" smtClean="0">
                <a:ea typeface="宋体" pitchFamily="2" charset="-122"/>
              </a:rPr>
              <a:t>或</a:t>
            </a:r>
            <a:r>
              <a:rPr lang="en-US" altLang="zh-CN" dirty="0" smtClean="0">
                <a:ea typeface="宋体" pitchFamily="2" charset="-122"/>
              </a:rPr>
              <a:t> </a:t>
            </a:r>
            <a:r>
              <a:rPr lang="zh-CN" altLang="zh-CN" dirty="0" smtClean="0">
                <a:solidFill>
                  <a:srgbClr val="FF0000"/>
                </a:solidFill>
                <a:ea typeface="宋体" pitchFamily="2" charset="-122"/>
              </a:rPr>
              <a:t>SELECT  *</a:t>
            </a:r>
            <a:r>
              <a:rPr lang="en-US" altLang="zh-CN" dirty="0" smtClean="0">
                <a:solidFill>
                  <a:srgbClr val="FF0000"/>
                </a:solidFill>
                <a:ea typeface="宋体" pitchFamily="2" charset="-122"/>
              </a:rPr>
              <a:t> </a:t>
            </a:r>
            <a:r>
              <a:rPr lang="zh-CN" altLang="zh-CN" dirty="0" smtClean="0">
                <a:solidFill>
                  <a:srgbClr val="FF0000"/>
                </a:solidFill>
                <a:ea typeface="宋体" pitchFamily="2" charset="-122"/>
              </a:rPr>
              <a:t>FROM Student</a:t>
            </a:r>
            <a:r>
              <a:rPr lang="zh-CN" dirty="0" smtClean="0">
                <a:ea typeface="宋体" pitchFamily="2" charset="-122"/>
              </a:rPr>
              <a:t>； </a:t>
            </a:r>
          </a:p>
        </p:txBody>
      </p:sp>
      <p:graphicFrame>
        <p:nvGraphicFramePr>
          <p:cNvPr id="7" name="Group 3"/>
          <p:cNvGraphicFramePr>
            <a:graphicFrameLocks noGrp="1"/>
          </p:cNvGraphicFramePr>
          <p:nvPr>
            <p:extLst>
              <p:ext uri="{D42A27DB-BD31-4B8C-83A1-F6EECF244321}">
                <p14:modId xmlns:p14="http://schemas.microsoft.com/office/powerpoint/2010/main" val="1272115176"/>
              </p:ext>
            </p:extLst>
          </p:nvPr>
        </p:nvGraphicFramePr>
        <p:xfrm>
          <a:off x="5744817" y="1618696"/>
          <a:ext cx="6447183" cy="2011680"/>
        </p:xfrm>
        <a:graphic>
          <a:graphicData uri="http://schemas.openxmlformats.org/drawingml/2006/table">
            <a:tbl>
              <a:tblPr/>
              <a:tblGrid>
                <a:gridCol w="1639957"/>
                <a:gridCol w="1013791"/>
                <a:gridCol w="1143000"/>
                <a:gridCol w="1222513"/>
                <a:gridCol w="1427922"/>
              </a:tblGrid>
              <a:tr h="376945">
                <a:tc>
                  <a:txBody>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Sno</a:t>
                      </a: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Sname</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Ssex</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Sage</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3335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Sdept</a:t>
                      </a: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8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200215121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200215122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200215123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200515125</a:t>
                      </a: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李勇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刘晨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王敏</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张立</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男</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女</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女</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Arial" pitchFamily="34" charset="0"/>
                          <a:ea typeface="宋体" pitchFamily="2" charset="-122"/>
                        </a:rPr>
                        <a:t>男</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18</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19</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CS</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CS</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MA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IS</a:t>
                      </a: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90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61794" name="Group 2"/>
          <p:cNvGraphicFramePr>
            <a:graphicFrameLocks noGrp="1"/>
          </p:cNvGraphicFramePr>
          <p:nvPr>
            <p:ph sz="half" idx="1"/>
          </p:nvPr>
        </p:nvGraphicFramePr>
        <p:xfrm>
          <a:off x="-994299" y="-88906"/>
          <a:ext cx="12192000" cy="6297129"/>
        </p:xfrm>
        <a:graphic>
          <a:graphicData uri="http://schemas.openxmlformats.org/drawingml/2006/table">
            <a:tbl>
              <a:tblPr/>
              <a:tblGrid>
                <a:gridCol w="2351617"/>
                <a:gridCol w="2207683"/>
                <a:gridCol w="1631951"/>
                <a:gridCol w="6000749"/>
              </a:tblGrid>
              <a:tr h="4158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rgbClr val="FF0000"/>
                          </a:solidFill>
                          <a:effectLst/>
                          <a:latin typeface="Arial" pitchFamily="34" charset="0"/>
                          <a:ea typeface="宋体" pitchFamily="2" charset="-122"/>
                        </a:rPr>
                        <a:t>不带世纪数位 </a:t>
                      </a:r>
                      <a:r>
                        <a:rPr kumimoji="0" lang="zh-CN" altLang="zh-CN" sz="1200" b="1" i="0" u="none" strike="noStrike" cap="none" normalizeH="0" baseline="0" smtClean="0">
                          <a:ln>
                            <a:noFill/>
                          </a:ln>
                          <a:solidFill>
                            <a:srgbClr val="FF0000"/>
                          </a:solidFill>
                          <a:effectLst/>
                          <a:latin typeface="Arial" pitchFamily="34" charset="0"/>
                          <a:ea typeface="宋体" pitchFamily="2" charset="-122"/>
                        </a:rPr>
                        <a:t>(yy)</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rgbClr val="FF0000"/>
                          </a:solidFill>
                          <a:effectLst/>
                          <a:latin typeface="Arial" pitchFamily="34" charset="0"/>
                          <a:ea typeface="宋体" pitchFamily="2" charset="-122"/>
                        </a:rPr>
                        <a:t>带世纪数位 </a:t>
                      </a:r>
                      <a:r>
                        <a:rPr kumimoji="0" lang="zh-CN" altLang="zh-CN" sz="1200" b="1" i="0" u="none" strike="noStrike" cap="none" normalizeH="0" baseline="0" smtClean="0">
                          <a:ln>
                            <a:noFill/>
                          </a:ln>
                          <a:solidFill>
                            <a:srgbClr val="FF0000"/>
                          </a:solidFill>
                          <a:effectLst/>
                          <a:latin typeface="Arial" pitchFamily="34" charset="0"/>
                          <a:ea typeface="宋体" pitchFamily="2" charset="-122"/>
                        </a:rPr>
                        <a:t>(yyyy)</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FF0000"/>
                          </a:solidFill>
                          <a:effectLst/>
                          <a:latin typeface="Arial" pitchFamily="34" charset="0"/>
                          <a:ea typeface="宋体" pitchFamily="2" charset="-122"/>
                        </a:rPr>
                        <a:t/>
                      </a:r>
                      <a:br>
                        <a:rPr kumimoji="0" lang="zh-CN" altLang="zh-CN" sz="1200" b="1" i="0" u="none" strike="noStrike" cap="none" normalizeH="0" baseline="0" smtClean="0">
                          <a:ln>
                            <a:noFill/>
                          </a:ln>
                          <a:solidFill>
                            <a:srgbClr val="FF0000"/>
                          </a:solidFill>
                          <a:effectLst/>
                          <a:latin typeface="Arial" pitchFamily="34" charset="0"/>
                          <a:ea typeface="宋体" pitchFamily="2" charset="-122"/>
                        </a:rPr>
                      </a:br>
                      <a:r>
                        <a:rPr kumimoji="0" lang="zh-CN" sz="1200" b="1" i="0" u="none" strike="noStrike" cap="none" normalizeH="0" baseline="0" smtClean="0">
                          <a:ln>
                            <a:noFill/>
                          </a:ln>
                          <a:solidFill>
                            <a:srgbClr val="FF0000"/>
                          </a:solidFill>
                          <a:effectLst/>
                          <a:latin typeface="Arial" pitchFamily="34" charset="0"/>
                          <a:ea typeface="宋体" pitchFamily="2" charset="-122"/>
                        </a:rPr>
                        <a:t>标准</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rgbClr val="FF0000"/>
                          </a:solidFill>
                          <a:effectLst/>
                          <a:latin typeface="Arial" pitchFamily="34" charset="0"/>
                          <a:ea typeface="宋体" pitchFamily="2" charset="-122"/>
                        </a:rPr>
                        <a:t/>
                      </a:r>
                      <a:br>
                        <a:rPr kumimoji="0" lang="zh-CN" altLang="zh-CN" sz="1200" b="1" i="0" u="none" strike="noStrike" cap="none" normalizeH="0" baseline="0" smtClean="0">
                          <a:ln>
                            <a:noFill/>
                          </a:ln>
                          <a:solidFill>
                            <a:srgbClr val="FF0000"/>
                          </a:solidFill>
                          <a:effectLst/>
                          <a:latin typeface="Arial" pitchFamily="34" charset="0"/>
                          <a:ea typeface="宋体" pitchFamily="2" charset="-122"/>
                        </a:rPr>
                      </a:br>
                      <a:r>
                        <a:rPr kumimoji="0" lang="zh-CN" sz="1200" b="1" i="0" u="none" strike="noStrike" cap="none" normalizeH="0" baseline="0" smtClean="0">
                          <a:ln>
                            <a:noFill/>
                          </a:ln>
                          <a:solidFill>
                            <a:srgbClr val="FF0000"/>
                          </a:solidFill>
                          <a:effectLst/>
                          <a:latin typeface="Arial" pitchFamily="34" charset="0"/>
                          <a:ea typeface="宋体" pitchFamily="2" charset="-122"/>
                        </a:rPr>
                        <a:t>输入</a:t>
                      </a:r>
                      <a:r>
                        <a:rPr kumimoji="0" lang="zh-CN" altLang="zh-CN" sz="1200" b="1" i="0" u="none" strike="noStrike" cap="none" normalizeH="0" baseline="0" smtClean="0">
                          <a:ln>
                            <a:noFill/>
                          </a:ln>
                          <a:solidFill>
                            <a:srgbClr val="FF0000"/>
                          </a:solidFill>
                          <a:effectLst/>
                          <a:latin typeface="Arial" pitchFamily="34" charset="0"/>
                          <a:ea typeface="宋体" pitchFamily="2" charset="-122"/>
                        </a:rPr>
                        <a:t>/</a:t>
                      </a:r>
                      <a:r>
                        <a:rPr kumimoji="0" lang="zh-CN" sz="1200" b="1" i="0" u="none" strike="noStrike" cap="none" normalizeH="0" baseline="0" smtClean="0">
                          <a:ln>
                            <a:noFill/>
                          </a:ln>
                          <a:solidFill>
                            <a:srgbClr val="FF0000"/>
                          </a:solidFill>
                          <a:effectLst/>
                          <a:latin typeface="Arial" pitchFamily="34" charset="0"/>
                          <a:ea typeface="宋体" pitchFamily="2" charset="-122"/>
                        </a:rPr>
                        <a:t>输出**</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6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0 </a:t>
                      </a:r>
                      <a:r>
                        <a:rPr kumimoji="0" lang="zh-CN" sz="1200" b="1" i="0" u="none" strike="noStrike" cap="none" normalizeH="0" baseline="0" smtClean="0">
                          <a:ln>
                            <a:noFill/>
                          </a:ln>
                          <a:solidFill>
                            <a:schemeClr val="tx1"/>
                          </a:solidFill>
                          <a:effectLst/>
                          <a:latin typeface="Arial" pitchFamily="34" charset="0"/>
                          <a:ea typeface="宋体" pitchFamily="2" charset="-122"/>
                        </a:rPr>
                        <a:t>或 </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100 (*) </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默认值</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mon dd yyyy hh:miAM</a:t>
                      </a:r>
                      <a:r>
                        <a:rPr kumimoji="0" lang="zh-CN" sz="1200" b="1" i="0" u="none" strike="noStrike" cap="none" normalizeH="0" baseline="0" smtClean="0">
                          <a:ln>
                            <a:noFill/>
                          </a:ln>
                          <a:solidFill>
                            <a:schemeClr val="tx1"/>
                          </a:solidFill>
                          <a:effectLst/>
                          <a:latin typeface="Arial" pitchFamily="34" charset="0"/>
                          <a:ea typeface="宋体" pitchFamily="2" charset="-122"/>
                        </a:rPr>
                        <a:t>（或 </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PM</a:t>
                      </a:r>
                      <a:r>
                        <a:rPr kumimoji="0" 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101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美国</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mm/dd/yyyy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102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ANSI</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yy.mm.dd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103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英国</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r>
                        <a:rPr kumimoji="0" lang="zh-CN" sz="1200" b="1" i="0" u="none" strike="noStrike" cap="none" normalizeH="0" baseline="0" smtClean="0">
                          <a:ln>
                            <a:noFill/>
                          </a:ln>
                          <a:solidFill>
                            <a:schemeClr val="tx1"/>
                          </a:solidFill>
                          <a:effectLst/>
                          <a:latin typeface="Arial" pitchFamily="34" charset="0"/>
                          <a:ea typeface="宋体" pitchFamily="2" charset="-122"/>
                        </a:rPr>
                        <a:t>法国</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dd/mm/yy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104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德国</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dd.mm.yy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105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意大利</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dd-mm-yy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106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dd mon yy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107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mon dd, yy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108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hh:mm:ss</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0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9 </a:t>
                      </a:r>
                      <a:r>
                        <a:rPr kumimoji="0" lang="zh-CN" sz="1200" b="1" i="0" u="none" strike="noStrike" cap="none" normalizeH="0" baseline="0" smtClean="0">
                          <a:ln>
                            <a:noFill/>
                          </a:ln>
                          <a:solidFill>
                            <a:schemeClr val="tx1"/>
                          </a:solidFill>
                          <a:effectLst/>
                          <a:latin typeface="Arial" pitchFamily="34" charset="0"/>
                          <a:ea typeface="宋体" pitchFamily="2" charset="-122"/>
                        </a:rPr>
                        <a:t>或 </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109 (*) </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默认值 </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 </a:t>
                      </a:r>
                      <a:r>
                        <a:rPr kumimoji="0" lang="zh-CN" sz="1200" b="1" i="0" u="none" strike="noStrike" cap="none" normalizeH="0" baseline="0" smtClean="0">
                          <a:ln>
                            <a:noFill/>
                          </a:ln>
                          <a:solidFill>
                            <a:schemeClr val="tx1"/>
                          </a:solidFill>
                          <a:effectLst/>
                          <a:latin typeface="Arial" pitchFamily="34" charset="0"/>
                          <a:ea typeface="宋体" pitchFamily="2" charset="-122"/>
                        </a:rPr>
                        <a:t>毫秒</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mon dd yyyy hh:mi:ss:mmmAM</a:t>
                      </a:r>
                      <a:r>
                        <a:rPr kumimoji="0" lang="zh-CN" sz="1200" b="1" i="0" u="none" strike="noStrike" cap="none" normalizeH="0" baseline="0" smtClean="0">
                          <a:ln>
                            <a:noFill/>
                          </a:ln>
                          <a:solidFill>
                            <a:schemeClr val="tx1"/>
                          </a:solidFill>
                          <a:effectLst/>
                          <a:latin typeface="Arial" pitchFamily="34" charset="0"/>
                          <a:ea typeface="宋体" pitchFamily="2" charset="-122"/>
                        </a:rPr>
                        <a:t>（或 </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PM</a:t>
                      </a:r>
                      <a:r>
                        <a:rPr kumimoji="0" 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110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美国</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mm-dd-yy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111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日本</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yy/mm/dd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112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ISO</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yymmdd</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2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13 </a:t>
                      </a:r>
                      <a:r>
                        <a:rPr kumimoji="0" lang="zh-CN" sz="1200" b="1" i="0" u="none" strike="noStrike" cap="none" normalizeH="0" baseline="0" smtClean="0">
                          <a:ln>
                            <a:noFill/>
                          </a:ln>
                          <a:solidFill>
                            <a:schemeClr val="tx1"/>
                          </a:solidFill>
                          <a:effectLst/>
                          <a:latin typeface="Arial" pitchFamily="34" charset="0"/>
                          <a:ea typeface="宋体" pitchFamily="2" charset="-122"/>
                        </a:rPr>
                        <a:t>或 </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113 (*) </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欧洲默认值 </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 </a:t>
                      </a:r>
                      <a:r>
                        <a:rPr kumimoji="0" lang="zh-CN" sz="1200" b="1" i="0" u="none" strike="noStrike" cap="none" normalizeH="0" baseline="0" smtClean="0">
                          <a:ln>
                            <a:noFill/>
                          </a:ln>
                          <a:solidFill>
                            <a:schemeClr val="tx1"/>
                          </a:solidFill>
                          <a:effectLst/>
                          <a:latin typeface="Arial" pitchFamily="34" charset="0"/>
                          <a:ea typeface="宋体" pitchFamily="2" charset="-122"/>
                        </a:rPr>
                        <a:t>毫秒</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dd mon yyyy hh:mm:ss:mmm(24h)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5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114</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hh:mi:ss:mmm(24h)</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2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20 </a:t>
                      </a:r>
                      <a:r>
                        <a:rPr kumimoji="0" lang="zh-CN" sz="1200" b="1" i="0" u="none" strike="noStrike" cap="none" normalizeH="0" baseline="0" smtClean="0">
                          <a:ln>
                            <a:noFill/>
                          </a:ln>
                          <a:solidFill>
                            <a:schemeClr val="tx1"/>
                          </a:solidFill>
                          <a:effectLst/>
                          <a:latin typeface="Arial" pitchFamily="34" charset="0"/>
                          <a:ea typeface="宋体" pitchFamily="2" charset="-122"/>
                        </a:rPr>
                        <a:t>或 </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120 (*) </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ODBC </a:t>
                      </a:r>
                      <a:r>
                        <a:rPr kumimoji="0" lang="zh-CN" sz="1200" b="1" i="0" u="none" strike="noStrike" cap="none" normalizeH="0" baseline="0" smtClean="0">
                          <a:ln>
                            <a:noFill/>
                          </a:ln>
                          <a:solidFill>
                            <a:schemeClr val="tx1"/>
                          </a:solidFill>
                          <a:effectLst/>
                          <a:latin typeface="Arial" pitchFamily="34" charset="0"/>
                          <a:ea typeface="宋体" pitchFamily="2" charset="-122"/>
                        </a:rPr>
                        <a:t>规范</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1" u="none" strike="noStrike" cap="none" normalizeH="0" baseline="0" smtClean="0">
                          <a:ln>
                            <a:noFill/>
                          </a:ln>
                          <a:solidFill>
                            <a:schemeClr val="tx1"/>
                          </a:solidFill>
                          <a:effectLst/>
                          <a:latin typeface="Arial" pitchFamily="34" charset="0"/>
                          <a:ea typeface="宋体" pitchFamily="2" charset="-122"/>
                        </a:rPr>
                        <a:t>yyyy</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r>
                        <a:rPr kumimoji="0" lang="zh-CN" altLang="zh-CN" sz="1200" b="1" i="1" u="none" strike="noStrike" cap="none" normalizeH="0" baseline="0" smtClean="0">
                          <a:ln>
                            <a:noFill/>
                          </a:ln>
                          <a:solidFill>
                            <a:schemeClr val="tx1"/>
                          </a:solidFill>
                          <a:effectLst/>
                          <a:latin typeface="Arial" pitchFamily="34" charset="0"/>
                          <a:ea typeface="宋体" pitchFamily="2" charset="-122"/>
                        </a:rPr>
                        <a:t>mm-dd hh</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r>
                        <a:rPr kumimoji="0" lang="zh-CN" altLang="zh-CN" sz="1200" b="1" i="1" u="none" strike="noStrike" cap="none" normalizeH="0" baseline="0" smtClean="0">
                          <a:ln>
                            <a:noFill/>
                          </a:ln>
                          <a:solidFill>
                            <a:schemeClr val="tx1"/>
                          </a:solidFill>
                          <a:effectLst/>
                          <a:latin typeface="Arial" pitchFamily="34" charset="0"/>
                          <a:ea typeface="宋体" pitchFamily="2" charset="-122"/>
                        </a:rPr>
                        <a:t>mm</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r>
                        <a:rPr kumimoji="0" lang="zh-CN" altLang="zh-CN" sz="1200" b="1" i="1" u="none" strike="noStrike" cap="none" normalizeH="0" baseline="0" smtClean="0">
                          <a:ln>
                            <a:noFill/>
                          </a:ln>
                          <a:solidFill>
                            <a:schemeClr val="tx1"/>
                          </a:solidFill>
                          <a:effectLst/>
                          <a:latin typeface="Arial" pitchFamily="34" charset="0"/>
                          <a:ea typeface="宋体" pitchFamily="2" charset="-122"/>
                        </a:rPr>
                        <a:t>ss</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r>
                        <a:rPr kumimoji="0" lang="zh-CN" altLang="zh-CN" sz="1200" b="1" i="1" u="none" strike="noStrike" cap="none" normalizeH="0" baseline="0" smtClean="0">
                          <a:ln>
                            <a:noFill/>
                          </a:ln>
                          <a:solidFill>
                            <a:schemeClr val="tx1"/>
                          </a:solidFill>
                          <a:effectLst/>
                          <a:latin typeface="Arial" pitchFamily="34" charset="0"/>
                          <a:ea typeface="宋体" pitchFamily="2" charset="-122"/>
                        </a:rPr>
                        <a:t>fff</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21 </a:t>
                      </a:r>
                      <a:r>
                        <a:rPr kumimoji="0" lang="zh-CN" sz="1200" b="1" i="0" u="none" strike="noStrike" cap="none" normalizeH="0" baseline="0" smtClean="0">
                          <a:ln>
                            <a:noFill/>
                          </a:ln>
                          <a:solidFill>
                            <a:schemeClr val="tx1"/>
                          </a:solidFill>
                          <a:effectLst/>
                          <a:latin typeface="Arial" pitchFamily="34" charset="0"/>
                          <a:ea typeface="宋体" pitchFamily="2" charset="-122"/>
                        </a:rPr>
                        <a:t>或 </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121 (*) </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ODBC </a:t>
                      </a:r>
                      <a:r>
                        <a:rPr kumimoji="0" lang="zh-CN" sz="1200" b="1" i="0" u="none" strike="noStrike" cap="none" normalizeH="0" baseline="0" smtClean="0">
                          <a:ln>
                            <a:noFill/>
                          </a:ln>
                          <a:solidFill>
                            <a:schemeClr val="tx1"/>
                          </a:solidFill>
                          <a:effectLst/>
                          <a:latin typeface="Arial" pitchFamily="34" charset="0"/>
                          <a:ea typeface="宋体" pitchFamily="2" charset="-122"/>
                        </a:rPr>
                        <a:t>规范（带毫秒）</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1" u="none" strike="noStrike" cap="none" normalizeH="0" baseline="0" smtClean="0">
                          <a:ln>
                            <a:noFill/>
                          </a:ln>
                          <a:solidFill>
                            <a:schemeClr val="tx1"/>
                          </a:solidFill>
                          <a:effectLst/>
                          <a:latin typeface="Arial" pitchFamily="34" charset="0"/>
                          <a:ea typeface="宋体" pitchFamily="2" charset="-122"/>
                        </a:rPr>
                        <a:t>yyyy</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r>
                        <a:rPr kumimoji="0" lang="zh-CN" altLang="zh-CN" sz="1200" b="1" i="1" u="none" strike="noStrike" cap="none" normalizeH="0" baseline="0" smtClean="0">
                          <a:ln>
                            <a:noFill/>
                          </a:ln>
                          <a:solidFill>
                            <a:schemeClr val="tx1"/>
                          </a:solidFill>
                          <a:effectLst/>
                          <a:latin typeface="Arial" pitchFamily="34" charset="0"/>
                          <a:ea typeface="宋体" pitchFamily="2" charset="-122"/>
                        </a:rPr>
                        <a:t>mm-dd hh</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r>
                        <a:rPr kumimoji="0" lang="zh-CN" altLang="zh-CN" sz="1200" b="1" i="1" u="none" strike="noStrike" cap="none" normalizeH="0" baseline="0" smtClean="0">
                          <a:ln>
                            <a:noFill/>
                          </a:ln>
                          <a:solidFill>
                            <a:schemeClr val="tx1"/>
                          </a:solidFill>
                          <a:effectLst/>
                          <a:latin typeface="Arial" pitchFamily="34" charset="0"/>
                          <a:ea typeface="宋体" pitchFamily="2" charset="-122"/>
                        </a:rPr>
                        <a:t>mm</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r>
                        <a:rPr kumimoji="0" lang="zh-CN" altLang="zh-CN" sz="1200" b="1" i="1" u="none" strike="noStrike" cap="none" normalizeH="0" baseline="0" smtClean="0">
                          <a:ln>
                            <a:noFill/>
                          </a:ln>
                          <a:solidFill>
                            <a:schemeClr val="tx1"/>
                          </a:solidFill>
                          <a:effectLst/>
                          <a:latin typeface="Arial" pitchFamily="34" charset="0"/>
                          <a:ea typeface="宋体" pitchFamily="2" charset="-122"/>
                        </a:rPr>
                        <a:t>ss</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r>
                        <a:rPr kumimoji="0" lang="zh-CN" altLang="zh-CN" sz="1200" b="1" i="1" u="none" strike="noStrike" cap="none" normalizeH="0" baseline="0" smtClean="0">
                          <a:ln>
                            <a:noFill/>
                          </a:ln>
                          <a:solidFill>
                            <a:schemeClr val="tx1"/>
                          </a:solidFill>
                          <a:effectLst/>
                          <a:latin typeface="Arial" pitchFamily="34" charset="0"/>
                          <a:ea typeface="宋体" pitchFamily="2" charset="-122"/>
                        </a:rPr>
                        <a:t>fff</a:t>
                      </a: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0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126(***)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ISO8601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yyyy-mm-dd Thh:mm:ss:mmm</a:t>
                      </a:r>
                      <a:r>
                        <a:rPr kumimoji="0" lang="zh-CN" sz="1200" b="1" i="0" u="none" strike="noStrike" cap="none" normalizeH="0" baseline="0" smtClean="0">
                          <a:ln>
                            <a:noFill/>
                          </a:ln>
                          <a:solidFill>
                            <a:schemeClr val="tx1"/>
                          </a:solidFill>
                          <a:effectLst/>
                          <a:latin typeface="Arial" pitchFamily="34" charset="0"/>
                          <a:ea typeface="宋体" pitchFamily="2" charset="-122"/>
                        </a:rPr>
                        <a:t>（不含空格）</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8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130*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科威特</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dd mon yyyy hh:mi:ss:mmmAM</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smtClean="0">
                          <a:ln>
                            <a:noFill/>
                          </a:ln>
                          <a:solidFill>
                            <a:schemeClr val="tx1"/>
                          </a:solidFill>
                          <a:effectLst/>
                          <a:latin typeface="Arial" pitchFamily="34" charset="0"/>
                          <a:ea typeface="宋体" pitchFamily="2" charset="-122"/>
                        </a:rPr>
                        <a:t>131*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Arial" pitchFamily="34" charset="0"/>
                          <a:ea typeface="宋体" pitchFamily="2" charset="-122"/>
                        </a:rPr>
                        <a:t>科威特</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chemeClr val="tx1"/>
                          </a:solidFill>
                          <a:effectLst/>
                          <a:latin typeface="Arial" pitchFamily="34" charset="0"/>
                          <a:ea typeface="宋体" pitchFamily="2" charset="-122"/>
                        </a:rPr>
                        <a:t>dd/mm/yy hh:mi:ss:mmmAM</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39" name="Rectangle 2"/>
          <p:cNvSpPr>
            <a:spLocks noGrp="1" noChangeArrowheads="1"/>
          </p:cNvSpPr>
          <p:nvPr>
            <p:ph type="title"/>
          </p:nvPr>
        </p:nvSpPr>
        <p:spPr/>
        <p:txBody>
          <a:bodyPr/>
          <a:lstStyle/>
          <a:p>
            <a:pPr eaLnBrk="1" hangingPunct="1"/>
            <a:r>
              <a:rPr lang="zh-CN" sz="3200" smtClean="0">
                <a:ea typeface="宋体" pitchFamily="2" charset="-122"/>
              </a:rPr>
              <a:t>其他函数</a:t>
            </a:r>
          </a:p>
        </p:txBody>
      </p:sp>
      <p:sp>
        <p:nvSpPr>
          <p:cNvPr id="167940" name="Rectangle 3"/>
          <p:cNvSpPr>
            <a:spLocks noGrp="1" noChangeArrowheads="1"/>
          </p:cNvSpPr>
          <p:nvPr>
            <p:ph type="body" idx="1"/>
          </p:nvPr>
        </p:nvSpPr>
        <p:spPr>
          <a:xfrm>
            <a:off x="431800" y="1773238"/>
            <a:ext cx="11328400" cy="4387865"/>
          </a:xfrm>
        </p:spPr>
        <p:txBody>
          <a:bodyPr/>
          <a:lstStyle/>
          <a:p>
            <a:pPr eaLnBrk="1" hangingPunct="1"/>
            <a:r>
              <a:rPr lang="zh-CN" altLang="zh-CN" b="1" dirty="0" smtClean="0">
                <a:ea typeface="宋体" pitchFamily="2" charset="-122"/>
              </a:rPr>
              <a:t>ISDATE ( </a:t>
            </a:r>
            <a:r>
              <a:rPr lang="zh-CN" altLang="zh-CN" b="1" i="1" dirty="0" smtClean="0">
                <a:ea typeface="宋体" pitchFamily="2" charset="-122"/>
              </a:rPr>
              <a:t>expression </a:t>
            </a:r>
            <a:r>
              <a:rPr lang="zh-CN" altLang="zh-CN" b="1" dirty="0" smtClean="0">
                <a:ea typeface="宋体" pitchFamily="2" charset="-122"/>
              </a:rPr>
              <a:t>) </a:t>
            </a:r>
          </a:p>
          <a:p>
            <a:pPr lvl="1" eaLnBrk="1" hangingPunct="1"/>
            <a:r>
              <a:rPr lang="zh-CN" b="1" dirty="0" smtClean="0">
                <a:ea typeface="宋体" pitchFamily="2" charset="-122"/>
              </a:rPr>
              <a:t>要验证其是否为日期的表达式。 </a:t>
            </a:r>
          </a:p>
          <a:p>
            <a:pPr lvl="1" eaLnBrk="1" hangingPunct="1"/>
            <a:r>
              <a:rPr lang="zh-CN" b="1" dirty="0" smtClean="0">
                <a:ea typeface="宋体" pitchFamily="2" charset="-122"/>
              </a:rPr>
              <a:t>如果输入表达式是有效日期，那么 </a:t>
            </a:r>
            <a:r>
              <a:rPr lang="zh-CN" altLang="zh-CN" b="1" dirty="0" smtClean="0">
                <a:ea typeface="宋体" pitchFamily="2" charset="-122"/>
              </a:rPr>
              <a:t>ISDATE </a:t>
            </a:r>
            <a:r>
              <a:rPr lang="zh-CN" b="1" dirty="0" smtClean="0">
                <a:ea typeface="宋体" pitchFamily="2" charset="-122"/>
              </a:rPr>
              <a:t>返回 </a:t>
            </a:r>
            <a:r>
              <a:rPr lang="zh-CN" altLang="zh-CN" b="1" dirty="0" smtClean="0">
                <a:ea typeface="宋体" pitchFamily="2" charset="-122"/>
              </a:rPr>
              <a:t>1</a:t>
            </a:r>
            <a:r>
              <a:rPr lang="zh-CN" b="1" dirty="0" smtClean="0">
                <a:ea typeface="宋体" pitchFamily="2" charset="-122"/>
              </a:rPr>
              <a:t>；否则，返回 </a:t>
            </a:r>
            <a:r>
              <a:rPr lang="zh-CN" altLang="zh-CN" b="1" dirty="0" smtClean="0">
                <a:ea typeface="宋体" pitchFamily="2" charset="-122"/>
              </a:rPr>
              <a:t>0</a:t>
            </a:r>
            <a:r>
              <a:rPr lang="zh-CN" b="1" dirty="0" smtClean="0">
                <a:ea typeface="宋体" pitchFamily="2" charset="-122"/>
              </a:rPr>
              <a:t>。 </a:t>
            </a:r>
          </a:p>
          <a:p>
            <a:pPr eaLnBrk="1" hangingPunct="1"/>
            <a:r>
              <a:rPr lang="zh-CN" altLang="zh-CN" b="1" dirty="0" smtClean="0">
                <a:ea typeface="宋体" pitchFamily="2" charset="-122"/>
              </a:rPr>
              <a:t>ISNUMERIC ( </a:t>
            </a:r>
            <a:r>
              <a:rPr lang="zh-CN" altLang="zh-CN" b="1" i="1" dirty="0" smtClean="0">
                <a:ea typeface="宋体" pitchFamily="2" charset="-122"/>
              </a:rPr>
              <a:t>expression </a:t>
            </a:r>
            <a:r>
              <a:rPr lang="zh-CN" altLang="zh-CN" b="1" dirty="0" smtClean="0">
                <a:ea typeface="宋体" pitchFamily="2" charset="-122"/>
              </a:rPr>
              <a:t>) </a:t>
            </a:r>
          </a:p>
          <a:p>
            <a:pPr lvl="1" eaLnBrk="1" hangingPunct="1"/>
            <a:r>
              <a:rPr lang="zh-CN" b="1" dirty="0" smtClean="0">
                <a:ea typeface="宋体" pitchFamily="2" charset="-122"/>
              </a:rPr>
              <a:t>确定表达式是否为有效的数值类型。</a:t>
            </a:r>
          </a:p>
          <a:p>
            <a:pPr lvl="1" eaLnBrk="1" hangingPunct="1"/>
            <a:r>
              <a:rPr lang="zh-CN" b="1" dirty="0" smtClean="0">
                <a:ea typeface="宋体" pitchFamily="2" charset="-122"/>
              </a:rPr>
              <a:t>当输入表达式的计算结果为有效的 </a:t>
            </a:r>
            <a:r>
              <a:rPr lang="zh-CN" altLang="zh-CN" b="1" dirty="0" smtClean="0">
                <a:ea typeface="宋体" pitchFamily="2" charset="-122"/>
              </a:rPr>
              <a:t>numeric </a:t>
            </a:r>
            <a:r>
              <a:rPr lang="zh-CN" b="1" dirty="0" smtClean="0">
                <a:ea typeface="宋体" pitchFamily="2" charset="-122"/>
              </a:rPr>
              <a:t>数据类型时，</a:t>
            </a:r>
            <a:r>
              <a:rPr lang="zh-CN" altLang="zh-CN" b="1" dirty="0" smtClean="0">
                <a:ea typeface="宋体" pitchFamily="2" charset="-122"/>
              </a:rPr>
              <a:t>ISNUMERIC </a:t>
            </a:r>
            <a:r>
              <a:rPr lang="zh-CN" b="1" dirty="0" smtClean="0">
                <a:ea typeface="宋体" pitchFamily="2" charset="-122"/>
              </a:rPr>
              <a:t>返回 </a:t>
            </a:r>
            <a:r>
              <a:rPr lang="zh-CN" altLang="zh-CN" b="1" dirty="0" smtClean="0">
                <a:ea typeface="宋体" pitchFamily="2" charset="-122"/>
              </a:rPr>
              <a:t>1</a:t>
            </a:r>
            <a:r>
              <a:rPr lang="zh-CN" b="1" dirty="0" smtClean="0">
                <a:ea typeface="宋体" pitchFamily="2" charset="-122"/>
              </a:rPr>
              <a:t>；否则返回 </a:t>
            </a:r>
            <a:r>
              <a:rPr lang="zh-CN" altLang="zh-CN" b="1" dirty="0" smtClean="0">
                <a:ea typeface="宋体" pitchFamily="2" charset="-122"/>
              </a:rPr>
              <a:t>0 </a:t>
            </a:r>
          </a:p>
          <a:p>
            <a:pPr eaLnBrk="1" hangingPunct="1"/>
            <a:endParaRPr lang="zh-CN" altLang="zh-CN" b="1" dirty="0" smtClean="0">
              <a:ea typeface="宋体" pitchFamily="2" charset="-122"/>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r>
              <a:rPr lang="zh-CN" altLang="en-US" dirty="0" smtClean="0">
                <a:ea typeface="宋体" pitchFamily="2" charset="-122"/>
              </a:rPr>
              <a:t>函数练习</a:t>
            </a:r>
          </a:p>
        </p:txBody>
      </p:sp>
      <p:sp>
        <p:nvSpPr>
          <p:cNvPr id="168963" name="内容占位符 2"/>
          <p:cNvSpPr>
            <a:spLocks noGrp="1"/>
          </p:cNvSpPr>
          <p:nvPr>
            <p:ph idx="1"/>
          </p:nvPr>
        </p:nvSpPr>
        <p:spPr/>
        <p:txBody>
          <a:bodyPr/>
          <a:lstStyle/>
          <a:p>
            <a:r>
              <a:rPr lang="zh-CN" altLang="zh-CN" b="1" dirty="0" smtClean="0">
                <a:ea typeface="宋体" pitchFamily="2" charset="-122"/>
              </a:rPr>
              <a:t>预测以下陈述的输出：</a:t>
            </a:r>
            <a:r>
              <a:rPr lang="en-US" altLang="zh-CN" b="1" dirty="0" smtClean="0">
                <a:ea typeface="宋体" pitchFamily="2" charset="-122"/>
              </a:rPr>
              <a:t>Select Round(1234.567,1)</a:t>
            </a:r>
            <a:endParaRPr lang="zh-CN" altLang="zh-CN" dirty="0" smtClean="0">
              <a:ea typeface="宋体" pitchFamily="2" charset="-122"/>
            </a:endParaRPr>
          </a:p>
          <a:p>
            <a:pPr>
              <a:buFont typeface="Wingdings" pitchFamily="2" charset="2"/>
              <a:buNone/>
            </a:pPr>
            <a:endParaRPr lang="zh-CN" altLang="zh-CN" dirty="0" smtClean="0">
              <a:ea typeface="宋体" pitchFamily="2" charset="-122"/>
            </a:endParaRPr>
          </a:p>
          <a:p>
            <a:pPr>
              <a:buFont typeface="Arial" pitchFamily="34" charset="0"/>
              <a:buAutoNum type="alphaUcPeriod"/>
            </a:pPr>
            <a:r>
              <a:rPr lang="en-US" altLang="zh-CN" b="1" dirty="0" smtClean="0">
                <a:ea typeface="宋体" pitchFamily="2" charset="-122"/>
              </a:rPr>
              <a:t>1234.5</a:t>
            </a:r>
            <a:endParaRPr lang="zh-CN" altLang="zh-CN" dirty="0" smtClean="0">
              <a:ea typeface="宋体" pitchFamily="2" charset="-122"/>
            </a:endParaRPr>
          </a:p>
          <a:p>
            <a:pPr>
              <a:buFont typeface="Arial" pitchFamily="34" charset="0"/>
              <a:buAutoNum type="alphaUcPeriod"/>
            </a:pPr>
            <a:r>
              <a:rPr lang="en-US" altLang="zh-CN" b="1" dirty="0" smtClean="0">
                <a:ea typeface="宋体" pitchFamily="2" charset="-122"/>
              </a:rPr>
              <a:t>1234.6</a:t>
            </a:r>
            <a:endParaRPr lang="zh-CN" altLang="zh-CN" dirty="0" smtClean="0">
              <a:ea typeface="宋体" pitchFamily="2" charset="-122"/>
            </a:endParaRPr>
          </a:p>
          <a:p>
            <a:pPr>
              <a:buFont typeface="Arial" pitchFamily="34" charset="0"/>
              <a:buAutoNum type="alphaUcPeriod"/>
            </a:pPr>
            <a:r>
              <a:rPr lang="en-US" altLang="zh-CN" b="1" dirty="0" smtClean="0">
                <a:ea typeface="宋体" pitchFamily="2" charset="-122"/>
              </a:rPr>
              <a:t>1234</a:t>
            </a:r>
            <a:endParaRPr lang="zh-CN" altLang="zh-CN" dirty="0" smtClean="0">
              <a:ea typeface="宋体" pitchFamily="2" charset="-122"/>
            </a:endParaRPr>
          </a:p>
          <a:p>
            <a:pPr>
              <a:buFont typeface="Arial" pitchFamily="34" charset="0"/>
              <a:buAutoNum type="alphaUcPeriod"/>
            </a:pPr>
            <a:r>
              <a:rPr lang="en-US" altLang="zh-CN" b="1" dirty="0" smtClean="0">
                <a:ea typeface="宋体" pitchFamily="2" charset="-122"/>
              </a:rPr>
              <a:t>1234.56</a:t>
            </a:r>
            <a:endParaRPr lang="zh-CN" altLang="zh-CN" dirty="0" smtClean="0">
              <a:ea typeface="宋体" pitchFamily="2" charset="-122"/>
            </a:endParaRPr>
          </a:p>
          <a:p>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7" name="Rectangle 1"/>
          <p:cNvSpPr>
            <a:spLocks noChangeArrowheads="1"/>
          </p:cNvSpPr>
          <p:nvPr/>
        </p:nvSpPr>
        <p:spPr bwMode="auto">
          <a:xfrm>
            <a:off x="177554" y="1867948"/>
            <a:ext cx="11857567" cy="3970318"/>
          </a:xfrm>
          <a:prstGeom prst="rect">
            <a:avLst/>
          </a:prstGeom>
          <a:noFill/>
          <a:ln w="25400">
            <a:noFill/>
            <a:miter lim="800000"/>
            <a:headEnd/>
            <a:tailEnd/>
          </a:ln>
        </p:spPr>
        <p:txBody>
          <a:bodyPr anchor="ctr">
            <a:spAutoFit/>
          </a:bodyPr>
          <a:lstStyle/>
          <a:p>
            <a:pPr indent="228600" algn="l" eaLnBrk="0" hangingPunct="0">
              <a:tabLst>
                <a:tab pos="114300" algn="l"/>
                <a:tab pos="228600" algn="l"/>
              </a:tabLst>
            </a:pPr>
            <a:r>
              <a:rPr lang="zh-CN" dirty="0">
                <a:latin typeface="宋体" pitchFamily="2" charset="-122"/>
              </a:rPr>
              <a:t>某个高级学校以十进制数形式存储学生的考试分数。他们使用称为</a:t>
            </a:r>
            <a:endParaRPr lang="en-US" altLang="zh-CN" dirty="0">
              <a:latin typeface="宋体" pitchFamily="2" charset="-122"/>
            </a:endParaRPr>
          </a:p>
          <a:p>
            <a:pPr indent="228600" algn="l" eaLnBrk="0" hangingPunct="0">
              <a:tabLst>
                <a:tab pos="114300" algn="l"/>
                <a:tab pos="228600" algn="l"/>
              </a:tabLst>
            </a:pPr>
            <a:r>
              <a:rPr lang="en-US" altLang="zh-CN" dirty="0">
                <a:latin typeface="宋体" pitchFamily="2" charset="-122"/>
              </a:rPr>
              <a:t>float</a:t>
            </a:r>
            <a:r>
              <a:rPr lang="zh-CN" altLang="en-US" dirty="0">
                <a:latin typeface="宋体" pitchFamily="2" charset="-122"/>
              </a:rPr>
              <a:t>的数据类型，以便他们存储十进制值。以同样格式用以下语句输入分  数到所创建的表：</a:t>
            </a:r>
            <a:endParaRPr lang="zh-CN" altLang="en-US" dirty="0"/>
          </a:p>
          <a:p>
            <a:pPr indent="228600" algn="l" eaLnBrk="0" hangingPunct="0">
              <a:tabLst>
                <a:tab pos="114300" algn="l"/>
                <a:tab pos="228600" algn="l"/>
              </a:tabLst>
            </a:pPr>
            <a:r>
              <a:rPr lang="en-US" altLang="zh-CN" dirty="0">
                <a:cs typeface="Courier New" pitchFamily="49" charset="0"/>
              </a:rPr>
              <a:t>CREATE TABLE </a:t>
            </a:r>
            <a:r>
              <a:rPr lang="en-US" altLang="zh-CN" dirty="0" err="1">
                <a:cs typeface="Courier New" pitchFamily="49" charset="0"/>
              </a:rPr>
              <a:t>StudentMarks</a:t>
            </a:r>
            <a:endParaRPr lang="en-US" altLang="zh-CN" dirty="0"/>
          </a:p>
          <a:p>
            <a:pPr indent="228600" algn="l" eaLnBrk="0" hangingPunct="0">
              <a:tabLst>
                <a:tab pos="114300" algn="l"/>
                <a:tab pos="228600" algn="l"/>
              </a:tabLst>
            </a:pPr>
            <a:r>
              <a:rPr lang="en-US" altLang="zh-CN" dirty="0">
                <a:cs typeface="Courier New" pitchFamily="49" charset="0"/>
              </a:rPr>
              <a:t>(</a:t>
            </a:r>
            <a:r>
              <a:rPr lang="en-US" altLang="zh-CN" dirty="0" err="1">
                <a:cs typeface="Courier New" pitchFamily="49" charset="0"/>
              </a:rPr>
              <a:t>cRegistrationNo</a:t>
            </a:r>
            <a:r>
              <a:rPr lang="en-US" altLang="zh-CN" dirty="0">
                <a:cs typeface="Courier New" pitchFamily="49" charset="0"/>
              </a:rPr>
              <a:t> char(6) primary key,</a:t>
            </a:r>
            <a:endParaRPr lang="en-US" altLang="zh-CN" dirty="0"/>
          </a:p>
          <a:p>
            <a:pPr indent="228600" algn="l" eaLnBrk="0" hangingPunct="0">
              <a:tabLst>
                <a:tab pos="114300" algn="l"/>
                <a:tab pos="228600" algn="l"/>
              </a:tabLst>
            </a:pPr>
            <a:r>
              <a:rPr lang="en-US" altLang="zh-CN" dirty="0" err="1">
                <a:cs typeface="Courier New" pitchFamily="49" charset="0"/>
              </a:rPr>
              <a:t>cBatchCode</a:t>
            </a:r>
            <a:r>
              <a:rPr lang="en-US" altLang="zh-CN" dirty="0">
                <a:cs typeface="Courier New" pitchFamily="49" charset="0"/>
              </a:rPr>
              <a:t> char(6) not null,</a:t>
            </a:r>
            <a:endParaRPr lang="en-US" altLang="zh-CN" dirty="0"/>
          </a:p>
          <a:p>
            <a:pPr indent="228600" algn="l" eaLnBrk="0" hangingPunct="0">
              <a:tabLst>
                <a:tab pos="114300" algn="l"/>
                <a:tab pos="228600" algn="l"/>
              </a:tabLst>
            </a:pPr>
            <a:r>
              <a:rPr lang="en-US" altLang="zh-CN" dirty="0">
                <a:cs typeface="Courier New" pitchFamily="49" charset="0"/>
              </a:rPr>
              <a:t>fTest1 float not null,</a:t>
            </a:r>
            <a:endParaRPr lang="en-US" altLang="zh-CN" dirty="0"/>
          </a:p>
          <a:p>
            <a:pPr indent="228600" algn="l" eaLnBrk="0" hangingPunct="0">
              <a:tabLst>
                <a:tab pos="114300" algn="l"/>
                <a:tab pos="228600" algn="l"/>
              </a:tabLst>
            </a:pPr>
            <a:r>
              <a:rPr lang="en-US" altLang="zh-CN" dirty="0">
                <a:cs typeface="Courier New" pitchFamily="49" charset="0"/>
              </a:rPr>
              <a:t>fTest2 float not null,</a:t>
            </a:r>
            <a:endParaRPr lang="en-US" altLang="zh-CN" dirty="0"/>
          </a:p>
          <a:p>
            <a:pPr indent="228600" algn="l" eaLnBrk="0" hangingPunct="0">
              <a:tabLst>
                <a:tab pos="114300" algn="l"/>
                <a:tab pos="228600" algn="l"/>
              </a:tabLst>
            </a:pPr>
            <a:r>
              <a:rPr lang="en-US" altLang="zh-CN" dirty="0" err="1">
                <a:cs typeface="Courier New" pitchFamily="49" charset="0"/>
              </a:rPr>
              <a:t>fPractical</a:t>
            </a:r>
            <a:r>
              <a:rPr lang="en-US" altLang="zh-CN" dirty="0">
                <a:cs typeface="Courier New" pitchFamily="49" charset="0"/>
              </a:rPr>
              <a:t> float not null,</a:t>
            </a:r>
            <a:endParaRPr lang="en-US" altLang="zh-CN" dirty="0"/>
          </a:p>
          <a:p>
            <a:pPr indent="228600" algn="l" eaLnBrk="0" hangingPunct="0">
              <a:tabLst>
                <a:tab pos="114300" algn="l"/>
                <a:tab pos="228600" algn="l"/>
              </a:tabLst>
            </a:pPr>
            <a:r>
              <a:rPr lang="en-US" altLang="zh-CN" dirty="0" err="1">
                <a:cs typeface="Courier New" pitchFamily="49" charset="0"/>
              </a:rPr>
              <a:t>fTotal</a:t>
            </a:r>
            <a:r>
              <a:rPr lang="en-US" altLang="zh-CN" dirty="0">
                <a:cs typeface="Courier New" pitchFamily="49" charset="0"/>
              </a:rPr>
              <a:t> float</a:t>
            </a:r>
            <a:r>
              <a:rPr lang="en-US" altLang="zh-CN" dirty="0">
                <a:latin typeface="宋体" pitchFamily="2" charset="-122"/>
              </a:rPr>
              <a:t>)</a:t>
            </a:r>
            <a:endParaRPr lang="en-US" altLang="zh-CN" dirty="0"/>
          </a:p>
          <a:p>
            <a:pPr indent="228600" algn="l" eaLnBrk="0" hangingPunct="0">
              <a:tabLst>
                <a:tab pos="114300" algn="l"/>
                <a:tab pos="228600" algn="l"/>
              </a:tabLst>
            </a:pPr>
            <a:r>
              <a:rPr lang="zh-CN" altLang="en-US" dirty="0">
                <a:latin typeface="宋体" pitchFamily="2" charset="-122"/>
              </a:rPr>
              <a:t>显示分数的报告要舍入到最近的整数。为产生此报告应使用以下查询中哪个？</a:t>
            </a:r>
            <a:endParaRPr lang="zh-CN" altLang="en-US" dirty="0"/>
          </a:p>
          <a:p>
            <a:pPr indent="228600" algn="l" eaLnBrk="0" hangingPunct="0">
              <a:tabLst>
                <a:tab pos="114300" algn="l"/>
                <a:tab pos="228600" algn="l"/>
              </a:tabLst>
            </a:pPr>
            <a:r>
              <a:rPr lang="en-US" altLang="zh-CN" dirty="0">
                <a:latin typeface="宋体" pitchFamily="2" charset="-122"/>
              </a:rPr>
              <a:t>1.SELECT </a:t>
            </a:r>
            <a:r>
              <a:rPr lang="en-US" altLang="zh-CN" dirty="0" err="1">
                <a:latin typeface="宋体" pitchFamily="2" charset="-122"/>
              </a:rPr>
              <a:t>cRegistrationNo</a:t>
            </a:r>
            <a:r>
              <a:rPr lang="en-US" altLang="zh-CN" dirty="0">
                <a:latin typeface="宋体" pitchFamily="2" charset="-122"/>
              </a:rPr>
              <a:t>, round (</a:t>
            </a:r>
            <a:r>
              <a:rPr lang="en-US" altLang="zh-CN" dirty="0" err="1">
                <a:latin typeface="宋体" pitchFamily="2" charset="-122"/>
              </a:rPr>
              <a:t>fTotal</a:t>
            </a:r>
            <a:r>
              <a:rPr lang="en-US" altLang="zh-CN" dirty="0">
                <a:latin typeface="宋体" pitchFamily="2" charset="-122"/>
              </a:rPr>
              <a:t>) FROM </a:t>
            </a:r>
            <a:r>
              <a:rPr lang="en-US" altLang="zh-CN" dirty="0" err="1">
                <a:latin typeface="宋体" pitchFamily="2" charset="-122"/>
              </a:rPr>
              <a:t>StudentMarks</a:t>
            </a:r>
            <a:endParaRPr lang="en-US" altLang="zh-CN" dirty="0"/>
          </a:p>
          <a:p>
            <a:pPr indent="228600" algn="l" eaLnBrk="0" hangingPunct="0">
              <a:tabLst>
                <a:tab pos="114300" algn="l"/>
                <a:tab pos="228600" algn="l"/>
              </a:tabLst>
            </a:pPr>
            <a:r>
              <a:rPr lang="en-US" altLang="zh-CN" dirty="0">
                <a:latin typeface="宋体" pitchFamily="2" charset="-122"/>
              </a:rPr>
              <a:t>2.SELECT </a:t>
            </a:r>
            <a:r>
              <a:rPr lang="en-US" altLang="zh-CN" dirty="0" err="1">
                <a:latin typeface="宋体" pitchFamily="2" charset="-122"/>
              </a:rPr>
              <a:t>cRegistrationNo</a:t>
            </a:r>
            <a:r>
              <a:rPr lang="en-US" altLang="zh-CN" dirty="0">
                <a:latin typeface="宋体" pitchFamily="2" charset="-122"/>
              </a:rPr>
              <a:t>, round (fTotal,0) FROM </a:t>
            </a:r>
            <a:r>
              <a:rPr lang="en-US" altLang="zh-CN" dirty="0" err="1">
                <a:latin typeface="宋体" pitchFamily="2" charset="-122"/>
              </a:rPr>
              <a:t>StudentMarks</a:t>
            </a:r>
            <a:endParaRPr lang="en-US" altLang="zh-CN" dirty="0"/>
          </a:p>
          <a:p>
            <a:pPr indent="228600" algn="l" eaLnBrk="0" hangingPunct="0">
              <a:tabLst>
                <a:tab pos="114300" algn="l"/>
                <a:tab pos="228600" algn="l"/>
              </a:tabLst>
            </a:pPr>
            <a:r>
              <a:rPr lang="en-US" altLang="zh-CN" dirty="0">
                <a:latin typeface="宋体" pitchFamily="2" charset="-122"/>
              </a:rPr>
              <a:t>3.SELECT </a:t>
            </a:r>
            <a:r>
              <a:rPr lang="en-US" altLang="zh-CN" dirty="0" err="1">
                <a:latin typeface="宋体" pitchFamily="2" charset="-122"/>
              </a:rPr>
              <a:t>cRegistrationNo</a:t>
            </a:r>
            <a:r>
              <a:rPr lang="en-US" altLang="zh-CN" dirty="0">
                <a:latin typeface="宋体" pitchFamily="2" charset="-122"/>
              </a:rPr>
              <a:t>, round (fTotal,-1) FROM </a:t>
            </a:r>
            <a:r>
              <a:rPr lang="en-US" altLang="zh-CN" dirty="0" err="1">
                <a:latin typeface="宋体" pitchFamily="2" charset="-122"/>
              </a:rPr>
              <a:t>StudentMarks</a:t>
            </a:r>
            <a:endParaRPr lang="en-US" altLang="zh-CN" dirty="0"/>
          </a:p>
          <a:p>
            <a:pPr indent="228600" algn="l" eaLnBrk="0" hangingPunct="0">
              <a:tabLst>
                <a:tab pos="114300" algn="l"/>
                <a:tab pos="228600" algn="l"/>
              </a:tabLst>
            </a:pPr>
            <a:r>
              <a:rPr lang="en-US" altLang="zh-CN" dirty="0">
                <a:latin typeface="宋体" pitchFamily="2" charset="-122"/>
              </a:rPr>
              <a:t>4.SELECT </a:t>
            </a:r>
            <a:r>
              <a:rPr lang="en-US" altLang="zh-CN" dirty="0" err="1">
                <a:latin typeface="宋体" pitchFamily="2" charset="-122"/>
              </a:rPr>
              <a:t>cRegistrationNo</a:t>
            </a:r>
            <a:r>
              <a:rPr lang="en-US" altLang="zh-CN" dirty="0">
                <a:latin typeface="宋体" pitchFamily="2" charset="-122"/>
              </a:rPr>
              <a:t>, round (fTotal,1) FROM </a:t>
            </a:r>
            <a:r>
              <a:rPr lang="en-US" altLang="zh-CN" dirty="0" err="1">
                <a:latin typeface="宋体" pitchFamily="2" charset="-122"/>
              </a:rPr>
              <a:t>StudentMarks</a:t>
            </a:r>
            <a:endParaRPr lang="en-US" altLang="zh-CN" dirty="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1" name="Rectangle 1"/>
          <p:cNvSpPr>
            <a:spLocks noChangeArrowheads="1"/>
          </p:cNvSpPr>
          <p:nvPr/>
        </p:nvSpPr>
        <p:spPr bwMode="auto">
          <a:xfrm>
            <a:off x="334433" y="188913"/>
            <a:ext cx="10179051" cy="2678112"/>
          </a:xfrm>
          <a:prstGeom prst="rect">
            <a:avLst/>
          </a:prstGeom>
          <a:noFill/>
          <a:ln w="25400">
            <a:noFill/>
            <a:miter lim="800000"/>
            <a:headEnd/>
            <a:tailEnd/>
          </a:ln>
        </p:spPr>
        <p:txBody>
          <a:bodyPr anchor="ctr">
            <a:spAutoFit/>
          </a:bodyPr>
          <a:lstStyle/>
          <a:p>
            <a:pPr algn="l" eaLnBrk="0" hangingPunct="0">
              <a:tabLst>
                <a:tab pos="71438" algn="l"/>
                <a:tab pos="114300" algn="l"/>
                <a:tab pos="228600" algn="l"/>
              </a:tabLst>
            </a:pPr>
            <a:r>
              <a:rPr lang="zh-CN" sz="2800" dirty="0">
                <a:latin typeface="宋体" pitchFamily="2" charset="-122"/>
              </a:rPr>
              <a:t>预测以下</a:t>
            </a:r>
            <a:r>
              <a:rPr lang="en-US" altLang="zh-CN" sz="2800" dirty="0">
                <a:latin typeface="宋体" pitchFamily="2" charset="-122"/>
              </a:rPr>
              <a:t>SQL </a:t>
            </a:r>
            <a:r>
              <a:rPr lang="zh-CN" altLang="en-US" sz="2800" dirty="0">
                <a:latin typeface="宋体" pitchFamily="2" charset="-122"/>
              </a:rPr>
              <a:t>语句的输出。</a:t>
            </a:r>
            <a:endParaRPr lang="en-US" altLang="zh-CN" sz="2800" dirty="0">
              <a:latin typeface="宋体" pitchFamily="2" charset="-122"/>
            </a:endParaRPr>
          </a:p>
          <a:p>
            <a:pPr algn="l" eaLnBrk="0" hangingPunct="0">
              <a:tabLst>
                <a:tab pos="71438" algn="l"/>
                <a:tab pos="114300" algn="l"/>
                <a:tab pos="228600" algn="l"/>
              </a:tabLst>
            </a:pPr>
            <a:r>
              <a:rPr lang="en-US" altLang="zh-CN" sz="2800" dirty="0">
                <a:latin typeface="宋体" pitchFamily="2" charset="-122"/>
              </a:rPr>
              <a:t>Select floor(1234.567)</a:t>
            </a:r>
            <a:endParaRPr lang="en-US" altLang="zh-CN" sz="2800" dirty="0"/>
          </a:p>
          <a:p>
            <a:pPr algn="l" eaLnBrk="0" hangingPunct="0">
              <a:tabLst>
                <a:tab pos="71438" algn="l"/>
                <a:tab pos="114300" algn="l"/>
                <a:tab pos="228600" algn="l"/>
              </a:tabLst>
            </a:pPr>
            <a:r>
              <a:rPr lang="en-US" altLang="zh-CN" sz="2800" dirty="0">
                <a:latin typeface="宋体" pitchFamily="2" charset="-122"/>
              </a:rPr>
              <a:t>1</a:t>
            </a:r>
            <a:r>
              <a:rPr lang="zh-CN" altLang="en-US" sz="2800" dirty="0">
                <a:latin typeface="宋体" pitchFamily="2" charset="-122"/>
              </a:rPr>
              <a:t>）</a:t>
            </a:r>
            <a:r>
              <a:rPr lang="en-US" altLang="zh-CN" sz="2800" dirty="0">
                <a:latin typeface="宋体" pitchFamily="2" charset="-122"/>
              </a:rPr>
              <a:t>1234.56</a:t>
            </a:r>
            <a:endParaRPr lang="en-US" altLang="zh-CN" sz="2800" dirty="0"/>
          </a:p>
          <a:p>
            <a:pPr algn="l" eaLnBrk="0" hangingPunct="0">
              <a:tabLst>
                <a:tab pos="71438" algn="l"/>
                <a:tab pos="114300" algn="l"/>
                <a:tab pos="228600" algn="l"/>
              </a:tabLst>
            </a:pPr>
            <a:r>
              <a:rPr lang="en-US" altLang="zh-CN" sz="2800" dirty="0">
                <a:latin typeface="宋体" pitchFamily="2" charset="-122"/>
              </a:rPr>
              <a:t>2</a:t>
            </a:r>
            <a:r>
              <a:rPr lang="zh-CN" altLang="en-US" sz="2800" dirty="0">
                <a:latin typeface="宋体" pitchFamily="2" charset="-122"/>
              </a:rPr>
              <a:t>）</a:t>
            </a:r>
            <a:r>
              <a:rPr lang="en-US" altLang="zh-CN" sz="2800" dirty="0">
                <a:latin typeface="宋体" pitchFamily="2" charset="-122"/>
              </a:rPr>
              <a:t>1234</a:t>
            </a:r>
            <a:endParaRPr lang="en-US" altLang="zh-CN" sz="2800" dirty="0"/>
          </a:p>
          <a:p>
            <a:pPr algn="l" eaLnBrk="0" hangingPunct="0">
              <a:tabLst>
                <a:tab pos="71438" algn="l"/>
                <a:tab pos="114300" algn="l"/>
                <a:tab pos="228600" algn="l"/>
              </a:tabLst>
            </a:pPr>
            <a:r>
              <a:rPr lang="en-US" altLang="zh-CN" sz="2800" dirty="0">
                <a:latin typeface="宋体" pitchFamily="2" charset="-122"/>
              </a:rPr>
              <a:t>3</a:t>
            </a:r>
            <a:r>
              <a:rPr lang="zh-CN" altLang="en-US" sz="2800" dirty="0">
                <a:latin typeface="宋体" pitchFamily="2" charset="-122"/>
              </a:rPr>
              <a:t>）</a:t>
            </a:r>
            <a:r>
              <a:rPr lang="en-US" altLang="zh-CN" sz="2800" dirty="0">
                <a:latin typeface="宋体" pitchFamily="2" charset="-122"/>
              </a:rPr>
              <a:t>1235</a:t>
            </a:r>
            <a:endParaRPr lang="en-US" altLang="zh-CN" sz="2800" dirty="0"/>
          </a:p>
          <a:p>
            <a:pPr algn="l" eaLnBrk="0" hangingPunct="0">
              <a:tabLst>
                <a:tab pos="71438" algn="l"/>
                <a:tab pos="114300" algn="l"/>
                <a:tab pos="228600" algn="l"/>
              </a:tabLst>
            </a:pPr>
            <a:r>
              <a:rPr lang="en-US" altLang="zh-CN" sz="2800" dirty="0">
                <a:latin typeface="宋体" pitchFamily="2" charset="-122"/>
              </a:rPr>
              <a:t>4) 12345.67</a:t>
            </a:r>
            <a:endParaRPr lang="en-US" altLang="zh-CN" sz="2800" dirty="0"/>
          </a:p>
        </p:txBody>
      </p:sp>
      <p:sp>
        <p:nvSpPr>
          <p:cNvPr id="307202" name="Rectangle 2"/>
          <p:cNvSpPr>
            <a:spLocks noChangeArrowheads="1"/>
          </p:cNvSpPr>
          <p:nvPr/>
        </p:nvSpPr>
        <p:spPr bwMode="auto">
          <a:xfrm>
            <a:off x="0" y="3213101"/>
            <a:ext cx="12192000" cy="2677656"/>
          </a:xfrm>
          <a:prstGeom prst="rect">
            <a:avLst/>
          </a:prstGeom>
          <a:noFill/>
          <a:ln w="25400" cap="flat" cmpd="sng">
            <a:noFill/>
            <a:miter lim="800000"/>
            <a:headEnd/>
            <a:tailEnd/>
          </a:ln>
          <a:effectLst/>
        </p:spPr>
        <p:txBody>
          <a:bodyPr anchor="ctr">
            <a:spAutoFit/>
          </a:bodyPr>
          <a:lstStyle/>
          <a:p>
            <a:pPr algn="l" eaLnBrk="0" hangingPunct="0">
              <a:tabLst>
                <a:tab pos="114300" algn="l"/>
                <a:tab pos="228600" algn="l"/>
                <a:tab pos="685800" algn="l"/>
              </a:tabLst>
              <a:defRPr/>
            </a:pPr>
            <a:r>
              <a:rPr lang="zh-CN" sz="2800" dirty="0">
                <a:latin typeface="宋体" pitchFamily="2" charset="-122"/>
              </a:rPr>
              <a:t>识别按以下格式显示当前日期的</a:t>
            </a:r>
            <a:r>
              <a:rPr lang="en-US" altLang="zh-CN" sz="2800" dirty="0">
                <a:latin typeface="宋体" pitchFamily="2" charset="-122"/>
              </a:rPr>
              <a:t>SQL</a:t>
            </a:r>
            <a:r>
              <a:rPr lang="zh-CN" altLang="en-US" sz="2800" dirty="0">
                <a:latin typeface="宋体" pitchFamily="2" charset="-122"/>
              </a:rPr>
              <a:t>语句。       </a:t>
            </a:r>
            <a:r>
              <a:rPr lang="en-US" altLang="zh-CN" sz="2800" dirty="0" err="1">
                <a:latin typeface="宋体" pitchFamily="2" charset="-122"/>
              </a:rPr>
              <a:t>dd.mm.yyyy</a:t>
            </a:r>
            <a:endParaRPr lang="en-US" altLang="zh-CN" sz="2800" dirty="0"/>
          </a:p>
          <a:p>
            <a:pPr algn="l" eaLnBrk="0" hangingPunct="0">
              <a:tabLst>
                <a:tab pos="114300" algn="l"/>
                <a:tab pos="228600" algn="l"/>
                <a:tab pos="685800" algn="l"/>
              </a:tabLst>
              <a:defRPr/>
            </a:pPr>
            <a:r>
              <a:rPr lang="en-US" altLang="zh-CN" sz="2800" dirty="0">
                <a:latin typeface="宋体" pitchFamily="2" charset="-122"/>
              </a:rPr>
              <a:t>	</a:t>
            </a:r>
            <a:endParaRPr lang="en-US" altLang="zh-CN" sz="2800" dirty="0"/>
          </a:p>
          <a:p>
            <a:pPr marL="514350" indent="-514350" algn="l" eaLnBrk="0" hangingPunct="0">
              <a:buFont typeface="+mj-lt"/>
              <a:buAutoNum type="alphaUcPeriod"/>
              <a:tabLst>
                <a:tab pos="114300" algn="l"/>
                <a:tab pos="228600" algn="l"/>
                <a:tab pos="685800" algn="l"/>
              </a:tabLst>
              <a:defRPr/>
            </a:pPr>
            <a:r>
              <a:rPr lang="en-US" altLang="zh-CN" sz="2800" dirty="0">
                <a:latin typeface="宋体" pitchFamily="2" charset="-122"/>
              </a:rPr>
              <a:t>Select date= </a:t>
            </a:r>
            <a:r>
              <a:rPr lang="en-US" altLang="zh-CN" sz="2800" dirty="0">
                <a:latin typeface="Times New Roman"/>
              </a:rPr>
              <a:t>‘</a:t>
            </a:r>
            <a:r>
              <a:rPr lang="en-US" altLang="zh-CN" sz="2800" dirty="0" err="1">
                <a:latin typeface="宋体" pitchFamily="2" charset="-122"/>
              </a:rPr>
              <a:t>dd.mm.yy</a:t>
            </a:r>
            <a:r>
              <a:rPr lang="en-US" altLang="zh-CN" sz="2800" dirty="0">
                <a:latin typeface="Times New Roman"/>
              </a:rPr>
              <a:t>’</a:t>
            </a:r>
            <a:r>
              <a:rPr lang="en-US" altLang="zh-CN" sz="2800" dirty="0">
                <a:latin typeface="宋体" pitchFamily="2" charset="-122"/>
              </a:rPr>
              <a:t>, </a:t>
            </a:r>
            <a:r>
              <a:rPr lang="en-US" altLang="zh-CN" sz="2800" dirty="0" err="1">
                <a:latin typeface="宋体" pitchFamily="2" charset="-122"/>
              </a:rPr>
              <a:t>getdate</a:t>
            </a:r>
            <a:r>
              <a:rPr lang="en-US" altLang="zh-CN" sz="2800" dirty="0">
                <a:latin typeface="宋体" pitchFamily="2" charset="-122"/>
              </a:rPr>
              <a:t>()</a:t>
            </a:r>
            <a:endParaRPr lang="en-US" altLang="zh-CN" sz="2800" dirty="0"/>
          </a:p>
          <a:p>
            <a:pPr marL="514350" indent="-514350" algn="l" eaLnBrk="0" hangingPunct="0">
              <a:buFont typeface="+mj-lt"/>
              <a:buAutoNum type="alphaUcPeriod"/>
              <a:tabLst>
                <a:tab pos="114300" algn="l"/>
                <a:tab pos="228600" algn="l"/>
                <a:tab pos="685800" algn="l"/>
              </a:tabLst>
              <a:defRPr/>
            </a:pPr>
            <a:r>
              <a:rPr lang="en-US" altLang="zh-CN" sz="2800" dirty="0">
                <a:latin typeface="宋体" pitchFamily="2" charset="-122"/>
              </a:rPr>
              <a:t>Select convert(char(12),4,getdate())</a:t>
            </a:r>
            <a:endParaRPr lang="en-US" altLang="zh-CN" sz="2800" dirty="0"/>
          </a:p>
          <a:p>
            <a:pPr marL="514350" indent="-514350" algn="l" eaLnBrk="0" hangingPunct="0">
              <a:buFont typeface="+mj-lt"/>
              <a:buAutoNum type="alphaUcPeriod"/>
              <a:tabLst>
                <a:tab pos="114300" algn="l"/>
                <a:tab pos="228600" algn="l"/>
                <a:tab pos="685800" algn="l"/>
              </a:tabLst>
              <a:defRPr/>
            </a:pPr>
            <a:r>
              <a:rPr lang="en-US" altLang="zh-CN" sz="2800" dirty="0">
                <a:latin typeface="宋体" pitchFamily="2" charset="-122"/>
              </a:rPr>
              <a:t>Select convert(char(12),</a:t>
            </a:r>
            <a:r>
              <a:rPr lang="en-US" altLang="zh-CN" sz="2800" dirty="0" err="1">
                <a:latin typeface="宋体" pitchFamily="2" charset="-122"/>
              </a:rPr>
              <a:t>getdate</a:t>
            </a:r>
            <a:r>
              <a:rPr lang="en-US" altLang="zh-CN" sz="2800" dirty="0">
                <a:latin typeface="宋体" pitchFamily="2" charset="-122"/>
              </a:rPr>
              <a:t>(),4)</a:t>
            </a:r>
            <a:endParaRPr lang="en-US" altLang="zh-CN" sz="2800" dirty="0"/>
          </a:p>
          <a:p>
            <a:pPr marL="514350" indent="-514350" algn="l" eaLnBrk="0" hangingPunct="0">
              <a:buFont typeface="+mj-lt"/>
              <a:buAutoNum type="alphaUcPeriod"/>
              <a:tabLst>
                <a:tab pos="114300" algn="l"/>
                <a:tab pos="228600" algn="l"/>
                <a:tab pos="685800" algn="l"/>
              </a:tabLst>
              <a:defRPr/>
            </a:pPr>
            <a:r>
              <a:rPr lang="en-US" altLang="zh-CN" sz="2800" dirty="0">
                <a:latin typeface="宋体" pitchFamily="2" charset="-122"/>
              </a:rPr>
              <a:t>Select convert(char(12),</a:t>
            </a:r>
            <a:r>
              <a:rPr lang="en-US" altLang="zh-CN" sz="2800" dirty="0" err="1">
                <a:latin typeface="宋体" pitchFamily="2" charset="-122"/>
              </a:rPr>
              <a:t>getdate</a:t>
            </a:r>
            <a:r>
              <a:rPr lang="en-US" altLang="zh-CN" sz="2800" dirty="0">
                <a:latin typeface="宋体" pitchFamily="2" charset="-122"/>
              </a:rPr>
              <a:t>(),104)</a:t>
            </a:r>
            <a:endParaRPr lang="en-US" altLang="zh-CN" sz="2800"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1"/>
          <p:cNvSpPr>
            <a:spLocks noChangeArrowheads="1"/>
          </p:cNvSpPr>
          <p:nvPr/>
        </p:nvSpPr>
        <p:spPr bwMode="auto">
          <a:xfrm>
            <a:off x="813828" y="1982202"/>
            <a:ext cx="10179051" cy="2678112"/>
          </a:xfrm>
          <a:prstGeom prst="rect">
            <a:avLst/>
          </a:prstGeom>
          <a:noFill/>
          <a:ln w="25400">
            <a:noFill/>
            <a:miter lim="800000"/>
            <a:headEnd/>
            <a:tailEnd/>
          </a:ln>
        </p:spPr>
        <p:txBody>
          <a:bodyPr anchor="ctr">
            <a:spAutoFit/>
          </a:bodyPr>
          <a:lstStyle/>
          <a:p>
            <a:pPr algn="l" eaLnBrk="0" hangingPunct="0">
              <a:tabLst>
                <a:tab pos="71438" algn="l"/>
                <a:tab pos="114300" algn="l"/>
                <a:tab pos="228600" algn="l"/>
              </a:tabLst>
            </a:pPr>
            <a:r>
              <a:rPr lang="zh-CN" sz="2800" b="1" dirty="0">
                <a:latin typeface="宋体" pitchFamily="2" charset="-122"/>
              </a:rPr>
              <a:t>预测以下</a:t>
            </a:r>
            <a:r>
              <a:rPr lang="en-US" altLang="zh-CN" sz="2800" b="1" dirty="0">
                <a:latin typeface="宋体" pitchFamily="2" charset="-122"/>
              </a:rPr>
              <a:t>SQL </a:t>
            </a:r>
            <a:r>
              <a:rPr lang="zh-CN" altLang="en-US" sz="2800" b="1" dirty="0">
                <a:latin typeface="宋体" pitchFamily="2" charset="-122"/>
              </a:rPr>
              <a:t>语句的输出。</a:t>
            </a:r>
            <a:endParaRPr lang="en-US" altLang="zh-CN" sz="2800" b="1" dirty="0">
              <a:latin typeface="宋体" pitchFamily="2" charset="-122"/>
            </a:endParaRPr>
          </a:p>
          <a:p>
            <a:pPr algn="l" eaLnBrk="0" hangingPunct="0">
              <a:tabLst>
                <a:tab pos="71438" algn="l"/>
                <a:tab pos="114300" algn="l"/>
                <a:tab pos="228600" algn="l"/>
              </a:tabLst>
            </a:pPr>
            <a:r>
              <a:rPr lang="en-US" altLang="zh-CN" sz="2800" b="1" dirty="0">
                <a:latin typeface="宋体" pitchFamily="2" charset="-122"/>
              </a:rPr>
              <a:t>Select floor(1234.567)</a:t>
            </a:r>
            <a:endParaRPr lang="en-US" altLang="zh-CN" sz="2800" b="1" dirty="0"/>
          </a:p>
          <a:p>
            <a:pPr algn="l" eaLnBrk="0" hangingPunct="0">
              <a:tabLst>
                <a:tab pos="71438" algn="l"/>
                <a:tab pos="114300" algn="l"/>
                <a:tab pos="228600" algn="l"/>
              </a:tabLst>
            </a:pPr>
            <a:r>
              <a:rPr lang="en-US" altLang="zh-CN" sz="2800" b="1" dirty="0">
                <a:latin typeface="宋体" pitchFamily="2" charset="-122"/>
              </a:rPr>
              <a:t>1</a:t>
            </a:r>
            <a:r>
              <a:rPr lang="zh-CN" altLang="en-US" sz="2800" b="1" dirty="0">
                <a:latin typeface="宋体" pitchFamily="2" charset="-122"/>
              </a:rPr>
              <a:t>）</a:t>
            </a:r>
            <a:r>
              <a:rPr lang="en-US" altLang="zh-CN" sz="2800" b="1" dirty="0">
                <a:latin typeface="宋体" pitchFamily="2" charset="-122"/>
              </a:rPr>
              <a:t>1234.56</a:t>
            </a:r>
            <a:endParaRPr lang="en-US" altLang="zh-CN" sz="2800" b="1" dirty="0"/>
          </a:p>
          <a:p>
            <a:pPr algn="l" eaLnBrk="0" hangingPunct="0">
              <a:tabLst>
                <a:tab pos="71438" algn="l"/>
                <a:tab pos="114300" algn="l"/>
                <a:tab pos="228600" algn="l"/>
              </a:tabLst>
            </a:pPr>
            <a:r>
              <a:rPr lang="en-US" altLang="zh-CN" sz="2800" b="1" dirty="0">
                <a:latin typeface="宋体" pitchFamily="2" charset="-122"/>
              </a:rPr>
              <a:t>2</a:t>
            </a:r>
            <a:r>
              <a:rPr lang="zh-CN" altLang="en-US" sz="2800" b="1" dirty="0">
                <a:latin typeface="宋体" pitchFamily="2" charset="-122"/>
              </a:rPr>
              <a:t>）</a:t>
            </a:r>
            <a:r>
              <a:rPr lang="en-US" altLang="zh-CN" sz="2800" b="1" dirty="0">
                <a:latin typeface="宋体" pitchFamily="2" charset="-122"/>
              </a:rPr>
              <a:t>1234</a:t>
            </a:r>
            <a:endParaRPr lang="en-US" altLang="zh-CN" sz="2800" b="1" dirty="0"/>
          </a:p>
          <a:p>
            <a:pPr algn="l" eaLnBrk="0" hangingPunct="0">
              <a:tabLst>
                <a:tab pos="71438" algn="l"/>
                <a:tab pos="114300" algn="l"/>
                <a:tab pos="228600" algn="l"/>
              </a:tabLst>
            </a:pPr>
            <a:r>
              <a:rPr lang="en-US" altLang="zh-CN" sz="2800" b="1" dirty="0">
                <a:latin typeface="宋体" pitchFamily="2" charset="-122"/>
              </a:rPr>
              <a:t>3</a:t>
            </a:r>
            <a:r>
              <a:rPr lang="zh-CN" altLang="en-US" sz="2800" b="1" dirty="0">
                <a:latin typeface="宋体" pitchFamily="2" charset="-122"/>
              </a:rPr>
              <a:t>）</a:t>
            </a:r>
            <a:r>
              <a:rPr lang="en-US" altLang="zh-CN" sz="2800" b="1" dirty="0">
                <a:latin typeface="宋体" pitchFamily="2" charset="-122"/>
              </a:rPr>
              <a:t>1235</a:t>
            </a:r>
            <a:endParaRPr lang="en-US" altLang="zh-CN" sz="2800" b="1" dirty="0"/>
          </a:p>
          <a:p>
            <a:pPr algn="l" eaLnBrk="0" hangingPunct="0">
              <a:tabLst>
                <a:tab pos="71438" algn="l"/>
                <a:tab pos="114300" algn="l"/>
                <a:tab pos="228600" algn="l"/>
              </a:tabLst>
            </a:pPr>
            <a:r>
              <a:rPr lang="en-US" altLang="zh-CN" sz="2800" b="1" dirty="0">
                <a:latin typeface="宋体" pitchFamily="2" charset="-122"/>
              </a:rPr>
              <a:t>4) 12345.67</a:t>
            </a:r>
            <a:endParaRPr lang="en-US" altLang="zh-CN" sz="2800" b="1" dirty="0"/>
          </a:p>
        </p:txBody>
      </p:sp>
      <p:sp>
        <p:nvSpPr>
          <p:cNvPr id="5" name="标题 1"/>
          <p:cNvSpPr>
            <a:spLocks noGrp="1"/>
          </p:cNvSpPr>
          <p:nvPr>
            <p:ph type="title"/>
          </p:nvPr>
        </p:nvSpPr>
        <p:spPr>
          <a:xfrm>
            <a:off x="1534585" y="617539"/>
            <a:ext cx="10390716" cy="795337"/>
          </a:xfrm>
        </p:spPr>
        <p:txBody>
          <a:bodyPr/>
          <a:lstStyle/>
          <a:p>
            <a:r>
              <a:rPr lang="zh-CN" altLang="en-US" dirty="0" smtClean="0">
                <a:ea typeface="宋体" pitchFamily="2" charset="-122"/>
              </a:rPr>
              <a:t>函数练习</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ChangeArrowheads="1"/>
          </p:cNvSpPr>
          <p:nvPr/>
        </p:nvSpPr>
        <p:spPr bwMode="auto">
          <a:xfrm>
            <a:off x="292963" y="2161205"/>
            <a:ext cx="11760200" cy="2677656"/>
          </a:xfrm>
          <a:prstGeom prst="rect">
            <a:avLst/>
          </a:prstGeom>
          <a:noFill/>
          <a:ln w="25400" cap="flat" cmpd="sng">
            <a:noFill/>
            <a:miter lim="800000"/>
            <a:headEnd/>
            <a:tailEnd/>
          </a:ln>
          <a:effectLst/>
        </p:spPr>
        <p:txBody>
          <a:bodyPr anchor="ctr">
            <a:spAutoFit/>
          </a:bodyPr>
          <a:lstStyle/>
          <a:p>
            <a:pPr algn="l" eaLnBrk="0" hangingPunct="0">
              <a:tabLst>
                <a:tab pos="114300" algn="l"/>
                <a:tab pos="228600" algn="l"/>
                <a:tab pos="250825" algn="l"/>
              </a:tabLst>
              <a:defRPr/>
            </a:pPr>
            <a:r>
              <a:rPr lang="zh-CN" sz="2400" b="1" dirty="0">
                <a:latin typeface="宋体" pitchFamily="2" charset="-122"/>
              </a:rPr>
              <a:t>一名学生执行以下</a:t>
            </a:r>
            <a:r>
              <a:rPr lang="en-US" altLang="zh-CN" sz="2400" b="1" dirty="0">
                <a:latin typeface="宋体" pitchFamily="2" charset="-122"/>
              </a:rPr>
              <a:t>SELECT</a:t>
            </a:r>
            <a:r>
              <a:rPr lang="zh-CN" altLang="en-US" sz="2400" b="1" dirty="0">
                <a:latin typeface="宋体" pitchFamily="2" charset="-122"/>
              </a:rPr>
              <a:t>语句</a:t>
            </a:r>
            <a:r>
              <a:rPr lang="zh-CN" altLang="en-US" sz="2400" b="1" dirty="0" smtClean="0">
                <a:latin typeface="宋体" pitchFamily="2" charset="-122"/>
              </a:rPr>
              <a:t>：</a:t>
            </a:r>
            <a:endParaRPr lang="en-US" altLang="zh-CN" sz="2400" b="1" dirty="0" smtClean="0">
              <a:latin typeface="宋体" pitchFamily="2" charset="-122"/>
            </a:endParaRPr>
          </a:p>
          <a:p>
            <a:pPr algn="l" eaLnBrk="0" hangingPunct="0">
              <a:tabLst>
                <a:tab pos="114300" algn="l"/>
                <a:tab pos="228600" algn="l"/>
                <a:tab pos="250825" algn="l"/>
              </a:tabLst>
              <a:defRPr/>
            </a:pPr>
            <a:r>
              <a:rPr lang="en-US" altLang="zh-CN" sz="2400" b="1" dirty="0" smtClean="0">
                <a:latin typeface="宋体" pitchFamily="2" charset="-122"/>
              </a:rPr>
              <a:t>SELECT </a:t>
            </a:r>
            <a:r>
              <a:rPr lang="en-US" altLang="zh-CN" sz="2400" b="1" dirty="0">
                <a:latin typeface="宋体" pitchFamily="2" charset="-122"/>
              </a:rPr>
              <a:t>substring('Microsoft SQL Sever is a  great product',2,4</a:t>
            </a:r>
            <a:r>
              <a:rPr lang="en-US" altLang="zh-CN" sz="2400" b="1" dirty="0" smtClean="0">
                <a:latin typeface="宋体" pitchFamily="2" charset="-122"/>
              </a:rPr>
              <a:t>).</a:t>
            </a:r>
          </a:p>
          <a:p>
            <a:pPr algn="l" eaLnBrk="0" hangingPunct="0">
              <a:tabLst>
                <a:tab pos="114300" algn="l"/>
                <a:tab pos="228600" algn="l"/>
                <a:tab pos="250825" algn="l"/>
              </a:tabLst>
              <a:defRPr/>
            </a:pPr>
            <a:r>
              <a:rPr lang="zh-CN" altLang="en-US" sz="2400" b="1" dirty="0" smtClean="0">
                <a:latin typeface="宋体" pitchFamily="2" charset="-122"/>
              </a:rPr>
              <a:t>此</a:t>
            </a:r>
            <a:r>
              <a:rPr lang="en-US" altLang="zh-CN" sz="2400" b="1" dirty="0">
                <a:latin typeface="宋体" pitchFamily="2" charset="-122"/>
              </a:rPr>
              <a:t>substring </a:t>
            </a:r>
            <a:r>
              <a:rPr lang="zh-CN" altLang="en-US" sz="2400" b="1" dirty="0">
                <a:latin typeface="宋体" pitchFamily="2" charset="-122"/>
              </a:rPr>
              <a:t>函数将返回以下串中哪一个？</a:t>
            </a:r>
            <a:endParaRPr lang="zh-CN" altLang="en-US" sz="2400" b="1" dirty="0"/>
          </a:p>
          <a:p>
            <a:pPr marL="457200" indent="-457200" algn="l" eaLnBrk="0" hangingPunct="0">
              <a:buFont typeface="+mj-lt"/>
              <a:buAutoNum type="alphaUcPeriod"/>
              <a:tabLst>
                <a:tab pos="114300" algn="l"/>
                <a:tab pos="228600" algn="l"/>
                <a:tab pos="250825" algn="l"/>
              </a:tabLst>
              <a:defRPr/>
            </a:pPr>
            <a:r>
              <a:rPr lang="en-US" altLang="zh-CN" sz="2400" b="1" dirty="0" err="1">
                <a:latin typeface="宋体" pitchFamily="2" charset="-122"/>
              </a:rPr>
              <a:t>icro</a:t>
            </a:r>
            <a:endParaRPr lang="en-US" altLang="zh-CN" sz="2400" b="1" dirty="0"/>
          </a:p>
          <a:p>
            <a:pPr marL="457200" indent="-457200" algn="l" eaLnBrk="0" hangingPunct="0">
              <a:buFont typeface="+mj-lt"/>
              <a:buAutoNum type="alphaUcPeriod"/>
              <a:tabLst>
                <a:tab pos="114300" algn="l"/>
                <a:tab pos="228600" algn="l"/>
                <a:tab pos="250825" algn="l"/>
              </a:tabLst>
              <a:defRPr/>
            </a:pPr>
            <a:r>
              <a:rPr lang="en-US" altLang="zh-CN" sz="2400" b="1" dirty="0" err="1">
                <a:latin typeface="宋体" pitchFamily="2" charset="-122"/>
              </a:rPr>
              <a:t>icr</a:t>
            </a:r>
            <a:endParaRPr lang="en-US" altLang="zh-CN" sz="2400" b="1" dirty="0"/>
          </a:p>
          <a:p>
            <a:pPr marL="457200" indent="-457200" algn="l" eaLnBrk="0" hangingPunct="0">
              <a:buFont typeface="+mj-lt"/>
              <a:buAutoNum type="alphaUcPeriod"/>
              <a:tabLst>
                <a:tab pos="114300" algn="l"/>
                <a:tab pos="228600" algn="l"/>
                <a:tab pos="250825" algn="l"/>
              </a:tabLst>
              <a:defRPr/>
            </a:pPr>
            <a:r>
              <a:rPr lang="en-US" altLang="zh-CN" sz="2400" b="1" dirty="0" err="1">
                <a:latin typeface="宋体" pitchFamily="2" charset="-122"/>
              </a:rPr>
              <a:t>ir</a:t>
            </a:r>
            <a:endParaRPr lang="en-US" altLang="zh-CN" sz="2400" b="1" dirty="0"/>
          </a:p>
          <a:p>
            <a:pPr marL="457200" indent="-457200" algn="l" eaLnBrk="0" hangingPunct="0">
              <a:buFont typeface="+mj-lt"/>
              <a:buAutoNum type="alphaUcPeriod"/>
              <a:tabLst>
                <a:tab pos="114300" algn="l"/>
                <a:tab pos="228600" algn="l"/>
                <a:tab pos="250825" algn="l"/>
              </a:tabLst>
              <a:defRPr/>
            </a:pPr>
            <a:r>
              <a:rPr lang="en-US" altLang="zh-CN" sz="2400" b="1" dirty="0" err="1">
                <a:latin typeface="宋体" pitchFamily="2" charset="-122"/>
              </a:rPr>
              <a:t>ro</a:t>
            </a:r>
            <a:endParaRPr lang="en-US" altLang="zh-CN" sz="2400" b="1" dirty="0"/>
          </a:p>
        </p:txBody>
      </p:sp>
      <p:sp>
        <p:nvSpPr>
          <p:cNvPr id="3" name="标题 1"/>
          <p:cNvSpPr>
            <a:spLocks noGrp="1"/>
          </p:cNvSpPr>
          <p:nvPr>
            <p:ph type="title"/>
          </p:nvPr>
        </p:nvSpPr>
        <p:spPr>
          <a:xfrm>
            <a:off x="1534585" y="617539"/>
            <a:ext cx="10390716" cy="795337"/>
          </a:xfrm>
        </p:spPr>
        <p:txBody>
          <a:bodyPr/>
          <a:lstStyle/>
          <a:p>
            <a:r>
              <a:rPr lang="zh-CN" altLang="en-US" dirty="0" smtClean="0">
                <a:ea typeface="宋体" pitchFamily="2" charset="-122"/>
              </a:rPr>
              <a:t>函数练习</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1"/>
          <p:cNvSpPr>
            <a:spLocks noChangeArrowheads="1"/>
          </p:cNvSpPr>
          <p:nvPr/>
        </p:nvSpPr>
        <p:spPr bwMode="auto">
          <a:xfrm>
            <a:off x="1" y="147639"/>
            <a:ext cx="11857567" cy="6001643"/>
          </a:xfrm>
          <a:prstGeom prst="rect">
            <a:avLst/>
          </a:prstGeom>
          <a:noFill/>
          <a:ln w="25400">
            <a:noFill/>
            <a:miter lim="800000"/>
            <a:headEnd/>
            <a:tailEnd/>
          </a:ln>
        </p:spPr>
        <p:txBody>
          <a:bodyPr anchor="ctr">
            <a:spAutoFit/>
          </a:bodyPr>
          <a:lstStyle/>
          <a:p>
            <a:pPr algn="l" eaLnBrk="0" hangingPunct="0">
              <a:tabLst>
                <a:tab pos="114300" algn="l"/>
                <a:tab pos="228600" algn="l"/>
              </a:tabLst>
            </a:pPr>
            <a:r>
              <a:rPr lang="en-US" altLang="zh-CN" sz="2400">
                <a:latin typeface="宋体" pitchFamily="2" charset="-122"/>
              </a:rPr>
              <a:t>Hugh and Co</a:t>
            </a:r>
            <a:r>
              <a:rPr lang="zh-CN" altLang="en-US" sz="2400">
                <a:latin typeface="宋体" pitchFamily="2" charset="-122"/>
              </a:rPr>
              <a:t>中所有职工的评估信息保存在称为</a:t>
            </a:r>
            <a:r>
              <a:rPr lang="en-US" altLang="zh-CN" sz="2400">
                <a:latin typeface="宋体" pitchFamily="2" charset="-122"/>
              </a:rPr>
              <a:t>Appraisal</a:t>
            </a:r>
            <a:r>
              <a:rPr lang="zh-CN" altLang="en-US" sz="2400">
                <a:latin typeface="宋体" pitchFamily="2" charset="-122"/>
              </a:rPr>
              <a:t>的</a:t>
            </a:r>
            <a:endParaRPr lang="en-US" altLang="zh-CN" sz="2400">
              <a:latin typeface="宋体" pitchFamily="2" charset="-122"/>
            </a:endParaRPr>
          </a:p>
          <a:p>
            <a:pPr algn="l" eaLnBrk="0" hangingPunct="0">
              <a:tabLst>
                <a:tab pos="114300" algn="l"/>
                <a:tab pos="228600" algn="l"/>
              </a:tabLst>
            </a:pPr>
            <a:r>
              <a:rPr lang="zh-CN" altLang="en-US" sz="2400">
                <a:latin typeface="宋体" pitchFamily="2" charset="-122"/>
              </a:rPr>
              <a:t>表中。</a:t>
            </a:r>
            <a:endParaRPr lang="zh-CN" altLang="en-US" sz="2400"/>
          </a:p>
          <a:p>
            <a:pPr algn="l" eaLnBrk="0" hangingPunct="0">
              <a:tabLst>
                <a:tab pos="114300" algn="l"/>
                <a:tab pos="228600" algn="l"/>
              </a:tabLst>
            </a:pPr>
            <a:r>
              <a:rPr lang="zh-CN" altLang="en-US" sz="2400">
                <a:latin typeface="宋体" pitchFamily="2" charset="-122"/>
              </a:rPr>
              <a:t>用以下语句创建此表：</a:t>
            </a:r>
            <a:endParaRPr lang="zh-CN" altLang="en-US" sz="2400"/>
          </a:p>
          <a:p>
            <a:pPr algn="l" eaLnBrk="0" hangingPunct="0">
              <a:tabLst>
                <a:tab pos="114300" algn="l"/>
                <a:tab pos="228600" algn="l"/>
              </a:tabLst>
            </a:pPr>
            <a:r>
              <a:rPr lang="en-US" altLang="zh-CN" sz="2400">
                <a:cs typeface="Courier New" pitchFamily="49" charset="0"/>
              </a:rPr>
              <a:t>CREATE TABLE Appraisal</a:t>
            </a:r>
            <a:endParaRPr lang="en-US" altLang="zh-CN" sz="2400"/>
          </a:p>
          <a:p>
            <a:pPr algn="l" eaLnBrk="0" hangingPunct="0">
              <a:tabLst>
                <a:tab pos="114300" algn="l"/>
                <a:tab pos="228600" algn="l"/>
              </a:tabLst>
            </a:pPr>
            <a:r>
              <a:rPr lang="en-US" altLang="zh-CN" sz="2400">
                <a:cs typeface="Courier New" pitchFamily="49" charset="0"/>
              </a:rPr>
              <a:t>( cEmployeeCode char (6) not null,</a:t>
            </a:r>
            <a:endParaRPr lang="en-US" altLang="zh-CN" sz="2400"/>
          </a:p>
          <a:p>
            <a:pPr algn="l" eaLnBrk="0" hangingPunct="0">
              <a:tabLst>
                <a:tab pos="114300" algn="l"/>
                <a:tab pos="228600" algn="l"/>
              </a:tabLst>
            </a:pPr>
            <a:r>
              <a:rPr lang="en-US" altLang="zh-CN" sz="2400">
                <a:cs typeface="Courier New" pitchFamily="49" charset="0"/>
              </a:rPr>
              <a:t>dDateOfAppraisal datetime not null,</a:t>
            </a:r>
            <a:endParaRPr lang="en-US" altLang="zh-CN" sz="2400"/>
          </a:p>
          <a:p>
            <a:pPr algn="l" eaLnBrk="0" hangingPunct="0">
              <a:tabLst>
                <a:tab pos="114300" algn="l"/>
                <a:tab pos="228600" algn="l"/>
              </a:tabLst>
            </a:pPr>
            <a:r>
              <a:rPr lang="en-US" altLang="zh-CN" sz="2400">
                <a:cs typeface="Courier New" pitchFamily="49" charset="0"/>
              </a:rPr>
              <a:t>cReviewer char(15) not null,</a:t>
            </a:r>
            <a:endParaRPr lang="en-US" altLang="zh-CN" sz="2400"/>
          </a:p>
          <a:p>
            <a:pPr algn="l" eaLnBrk="0" hangingPunct="0">
              <a:tabLst>
                <a:tab pos="114300" algn="l"/>
                <a:tab pos="228600" algn="l"/>
              </a:tabLst>
            </a:pPr>
            <a:r>
              <a:rPr lang="en-US" altLang="zh-CN" sz="2400">
                <a:cs typeface="Courier New" pitchFamily="49" charset="0"/>
              </a:rPr>
              <a:t>cStatus char(3) not null)</a:t>
            </a:r>
          </a:p>
          <a:p>
            <a:pPr algn="l" eaLnBrk="0" hangingPunct="0">
              <a:tabLst>
                <a:tab pos="114300" algn="l"/>
                <a:tab pos="228600" algn="l"/>
              </a:tabLst>
            </a:pPr>
            <a:endParaRPr lang="en-US" altLang="zh-CN" sz="2400"/>
          </a:p>
          <a:p>
            <a:pPr algn="l" eaLnBrk="0" hangingPunct="0">
              <a:tabLst>
                <a:tab pos="114300" algn="l"/>
                <a:tab pos="228600" algn="l"/>
              </a:tabLst>
            </a:pPr>
            <a:r>
              <a:rPr lang="zh-CN" altLang="en-GB" sz="2400">
                <a:latin typeface="宋体" pitchFamily="2" charset="-122"/>
              </a:rPr>
              <a:t>每季度评估职工。</a:t>
            </a:r>
            <a:r>
              <a:rPr lang="en-GB" altLang="zh-CN" sz="2400">
                <a:latin typeface="宋体" pitchFamily="2" charset="-122"/>
              </a:rPr>
              <a:t>dDateOfAppraisal</a:t>
            </a:r>
            <a:r>
              <a:rPr lang="zh-CN" altLang="en-GB" sz="2400">
                <a:latin typeface="宋体" pitchFamily="2" charset="-122"/>
              </a:rPr>
              <a:t>属性包含最近评估的日期。</a:t>
            </a:r>
            <a:endParaRPr lang="zh-CN" altLang="en-GB" sz="2400"/>
          </a:p>
          <a:p>
            <a:pPr algn="l" eaLnBrk="0" hangingPunct="0">
              <a:tabLst>
                <a:tab pos="114300" algn="l"/>
                <a:tab pos="228600" algn="l"/>
              </a:tabLst>
            </a:pPr>
            <a:r>
              <a:rPr lang="zh-CN" altLang="en-GB" sz="2400">
                <a:latin typeface="宋体" pitchFamily="2" charset="-122"/>
              </a:rPr>
              <a:t>以下查询中哪一个可用来发现他下次评估的日期？</a:t>
            </a:r>
            <a:endParaRPr lang="zh-CN" altLang="en-GB" sz="2400"/>
          </a:p>
          <a:p>
            <a:pPr algn="l" eaLnBrk="0" hangingPunct="0">
              <a:tabLst>
                <a:tab pos="114300" algn="l"/>
                <a:tab pos="228600" algn="l"/>
              </a:tabLst>
            </a:pPr>
            <a:r>
              <a:rPr lang="zh-CN" altLang="en-US" sz="2400">
                <a:latin typeface="宋体" pitchFamily="2" charset="-122"/>
              </a:rPr>
              <a:t>	</a:t>
            </a:r>
            <a:endParaRPr lang="en-US" altLang="zh-CN" sz="2400"/>
          </a:p>
          <a:p>
            <a:pPr algn="l" eaLnBrk="0" hangingPunct="0">
              <a:tabLst>
                <a:tab pos="114300" algn="l"/>
                <a:tab pos="228600" algn="l"/>
              </a:tabLst>
            </a:pPr>
            <a:r>
              <a:rPr lang="en-US" altLang="zh-CN" sz="2400">
                <a:latin typeface="宋体" pitchFamily="2" charset="-122"/>
              </a:rPr>
              <a:t>1.SELECT dateadd(qq, 3,dDateofAppraisal)FROM Appraisal</a:t>
            </a:r>
            <a:endParaRPr lang="en-US" altLang="zh-CN" sz="2400"/>
          </a:p>
          <a:p>
            <a:pPr algn="l" eaLnBrk="0" hangingPunct="0">
              <a:tabLst>
                <a:tab pos="114300" algn="l"/>
                <a:tab pos="228600" algn="l"/>
              </a:tabLst>
            </a:pPr>
            <a:r>
              <a:rPr lang="en-US" altLang="zh-CN" sz="2400">
                <a:latin typeface="宋体" pitchFamily="2" charset="-122"/>
              </a:rPr>
              <a:t>2.SELECT datepart (mm,dDateOfAppraisal) +3 FROM  Appraisal</a:t>
            </a:r>
            <a:endParaRPr lang="en-US" altLang="zh-CN" sz="2400"/>
          </a:p>
          <a:p>
            <a:pPr algn="l" eaLnBrk="0" hangingPunct="0">
              <a:tabLst>
                <a:tab pos="114300" algn="l"/>
                <a:tab pos="228600" algn="l"/>
              </a:tabLst>
            </a:pPr>
            <a:r>
              <a:rPr lang="en-US" altLang="zh-CN" sz="2400">
                <a:latin typeface="宋体" pitchFamily="2" charset="-122"/>
              </a:rPr>
              <a:t>3.SELECT datepart (mm,dDateOfAppraisal ) FROM Appraisal</a:t>
            </a:r>
            <a:endParaRPr lang="en-US" altLang="zh-CN" sz="2400"/>
          </a:p>
          <a:p>
            <a:pPr algn="l" eaLnBrk="0" hangingPunct="0">
              <a:tabLst>
                <a:tab pos="114300" algn="l"/>
                <a:tab pos="228600" algn="l"/>
              </a:tabLst>
            </a:pPr>
            <a:r>
              <a:rPr lang="en-US" altLang="zh-CN" sz="2400">
                <a:latin typeface="宋体" pitchFamily="2" charset="-122"/>
              </a:rPr>
              <a:t>4.SELECT dateadd (mm,3,dDateOfAppraisal) FROM Appraisal</a:t>
            </a:r>
            <a:endParaRPr lang="en-US" altLang="zh-CN" sz="240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
          <p:cNvSpPr>
            <a:spLocks noChangeArrowheads="1"/>
          </p:cNvSpPr>
          <p:nvPr/>
        </p:nvSpPr>
        <p:spPr bwMode="auto">
          <a:xfrm>
            <a:off x="266330" y="1837679"/>
            <a:ext cx="12192000" cy="3108325"/>
          </a:xfrm>
          <a:prstGeom prst="rect">
            <a:avLst/>
          </a:prstGeom>
          <a:noFill/>
          <a:ln w="25400">
            <a:noFill/>
            <a:miter lim="800000"/>
            <a:headEnd/>
            <a:tailEnd/>
          </a:ln>
        </p:spPr>
        <p:txBody>
          <a:bodyPr anchor="ctr">
            <a:spAutoFit/>
          </a:bodyPr>
          <a:lstStyle/>
          <a:p>
            <a:pPr indent="401638" algn="l" eaLnBrk="0" hangingPunct="0">
              <a:tabLst>
                <a:tab pos="114300" algn="l"/>
                <a:tab pos="228600" algn="l"/>
              </a:tabLst>
            </a:pPr>
            <a:r>
              <a:rPr lang="zh-CN" sz="2800" b="1" dirty="0">
                <a:cs typeface="Arial" pitchFamily="34" charset="0"/>
              </a:rPr>
              <a:t>预测以下</a:t>
            </a:r>
            <a:r>
              <a:rPr lang="en-US" altLang="zh-CN" sz="2800" b="1" dirty="0">
                <a:cs typeface="Arial" pitchFamily="34" charset="0"/>
              </a:rPr>
              <a:t>SQL </a:t>
            </a:r>
            <a:r>
              <a:rPr lang="zh-CN" altLang="en-US" sz="2800" b="1" dirty="0">
                <a:cs typeface="Arial" pitchFamily="34" charset="0"/>
              </a:rPr>
              <a:t>语句的输出： </a:t>
            </a:r>
            <a:endParaRPr lang="zh-CN" altLang="en-US" sz="2800" b="1" dirty="0"/>
          </a:p>
          <a:p>
            <a:pPr indent="401638" algn="l" eaLnBrk="0" hangingPunct="0">
              <a:tabLst>
                <a:tab pos="114300" algn="l"/>
                <a:tab pos="228600" algn="l"/>
              </a:tabLst>
            </a:pPr>
            <a:r>
              <a:rPr lang="zh-CN" altLang="en-US" sz="2800" b="1" dirty="0">
                <a:cs typeface="Arial" pitchFamily="34" charset="0"/>
              </a:rPr>
              <a:t> </a:t>
            </a:r>
            <a:r>
              <a:rPr lang="en-US" altLang="zh-CN" sz="2800" b="1" dirty="0">
                <a:cs typeface="Arial" pitchFamily="34" charset="0"/>
              </a:rPr>
              <a:t>Select * from sales  where </a:t>
            </a:r>
            <a:r>
              <a:rPr lang="en-US" altLang="zh-CN" sz="2800" b="1" dirty="0" err="1">
                <a:cs typeface="Arial" pitchFamily="34" charset="0"/>
              </a:rPr>
              <a:t>tran_date</a:t>
            </a:r>
            <a:r>
              <a:rPr lang="en-US" altLang="zh-CN" sz="2800" b="1" dirty="0">
                <a:cs typeface="Arial" pitchFamily="34" charset="0"/>
              </a:rPr>
              <a:t> </a:t>
            </a:r>
            <a:r>
              <a:rPr lang="en-US" altLang="zh-CN" sz="2800" b="1" dirty="0" smtClean="0">
                <a:cs typeface="Arial" pitchFamily="34" charset="0"/>
              </a:rPr>
              <a:t>&gt;=</a:t>
            </a:r>
            <a:r>
              <a:rPr lang="en-US" altLang="zh-CN" sz="2800" b="1" dirty="0" err="1" smtClean="0">
                <a:cs typeface="Arial" pitchFamily="34" charset="0"/>
              </a:rPr>
              <a:t>dateadd</a:t>
            </a:r>
            <a:r>
              <a:rPr lang="en-US" altLang="zh-CN" sz="2800" b="1" dirty="0" smtClean="0">
                <a:cs typeface="Arial" pitchFamily="34" charset="0"/>
              </a:rPr>
              <a:t>(</a:t>
            </a:r>
            <a:r>
              <a:rPr lang="en-US" altLang="zh-CN" sz="2800" b="1" dirty="0" err="1" smtClean="0">
                <a:cs typeface="Arial" pitchFamily="34" charset="0"/>
              </a:rPr>
              <a:t>dd</a:t>
            </a:r>
            <a:r>
              <a:rPr lang="en-US" altLang="zh-CN" sz="2800" b="1" dirty="0">
                <a:cs typeface="Arial" pitchFamily="34" charset="0"/>
              </a:rPr>
              <a:t>, -3, </a:t>
            </a:r>
            <a:r>
              <a:rPr lang="en-US" altLang="zh-CN" sz="2800" b="1" dirty="0" err="1">
                <a:cs typeface="Arial" pitchFamily="34" charset="0"/>
              </a:rPr>
              <a:t>getdate</a:t>
            </a:r>
            <a:r>
              <a:rPr lang="en-US" altLang="zh-CN" sz="2800" b="1" dirty="0">
                <a:cs typeface="Arial" pitchFamily="34" charset="0"/>
              </a:rPr>
              <a:t>())				</a:t>
            </a:r>
            <a:endParaRPr lang="en-US" altLang="zh-CN" sz="2800" b="1" dirty="0"/>
          </a:p>
          <a:p>
            <a:pPr indent="401638" algn="l" eaLnBrk="0" hangingPunct="0">
              <a:tabLst>
                <a:tab pos="114300" algn="l"/>
                <a:tab pos="228600" algn="l"/>
              </a:tabLst>
            </a:pPr>
            <a:r>
              <a:rPr lang="en-US" altLang="zh-CN" sz="2800" b="1" dirty="0">
                <a:cs typeface="Arial" pitchFamily="34" charset="0"/>
              </a:rPr>
              <a:t>a.	</a:t>
            </a:r>
            <a:r>
              <a:rPr lang="zh-CN" altLang="en-US" sz="2800" b="1" dirty="0">
                <a:cs typeface="Arial" pitchFamily="34" charset="0"/>
              </a:rPr>
              <a:t>显示销售日期在当前系统日期之后</a:t>
            </a:r>
            <a:r>
              <a:rPr lang="en-US" altLang="zh-CN" sz="2800" b="1" dirty="0">
                <a:cs typeface="Arial" pitchFamily="34" charset="0"/>
              </a:rPr>
              <a:t>3</a:t>
            </a:r>
            <a:r>
              <a:rPr lang="zh-CN" altLang="en-US" sz="2800" b="1" dirty="0">
                <a:cs typeface="Arial" pitchFamily="34" charset="0"/>
              </a:rPr>
              <a:t>天的所有行。</a:t>
            </a:r>
            <a:endParaRPr lang="zh-CN" altLang="en-US" sz="2800" b="1" dirty="0"/>
          </a:p>
          <a:p>
            <a:pPr indent="401638" algn="l" eaLnBrk="0" hangingPunct="0">
              <a:tabLst>
                <a:tab pos="114300" algn="l"/>
                <a:tab pos="228600" algn="l"/>
              </a:tabLst>
            </a:pPr>
            <a:r>
              <a:rPr lang="en-US" altLang="zh-CN" sz="2800" b="1" dirty="0">
                <a:cs typeface="Arial" pitchFamily="34" charset="0"/>
              </a:rPr>
              <a:t>b.	</a:t>
            </a:r>
            <a:r>
              <a:rPr lang="zh-CN" altLang="en-US" sz="2800" b="1" dirty="0">
                <a:cs typeface="Arial" pitchFamily="34" charset="0"/>
              </a:rPr>
              <a:t>显示销售日期在当前系统日期之前</a:t>
            </a:r>
            <a:r>
              <a:rPr lang="en-US" altLang="zh-CN" sz="2800" b="1" dirty="0">
                <a:cs typeface="Arial" pitchFamily="34" charset="0"/>
              </a:rPr>
              <a:t>3</a:t>
            </a:r>
            <a:r>
              <a:rPr lang="zh-CN" altLang="en-US" sz="2800" b="1" dirty="0">
                <a:cs typeface="Arial" pitchFamily="34" charset="0"/>
              </a:rPr>
              <a:t>天的所有行。</a:t>
            </a:r>
            <a:endParaRPr lang="zh-CN" altLang="en-US" sz="2800" b="1" dirty="0"/>
          </a:p>
          <a:p>
            <a:pPr indent="401638" algn="l" eaLnBrk="0" hangingPunct="0">
              <a:tabLst>
                <a:tab pos="114300" algn="l"/>
                <a:tab pos="228600" algn="l"/>
              </a:tabLst>
            </a:pPr>
            <a:r>
              <a:rPr lang="en-US" altLang="zh-CN" sz="2800" b="1" dirty="0">
                <a:cs typeface="Arial" pitchFamily="34" charset="0"/>
              </a:rPr>
              <a:t>c.	</a:t>
            </a:r>
            <a:r>
              <a:rPr lang="zh-CN" altLang="en-US" sz="2800" b="1" dirty="0">
                <a:cs typeface="Arial" pitchFamily="34" charset="0"/>
              </a:rPr>
              <a:t>显示销售日期是当前系统日期的所有行。</a:t>
            </a:r>
          </a:p>
          <a:p>
            <a:pPr indent="401638" algn="l" eaLnBrk="0" hangingPunct="0">
              <a:tabLst>
                <a:tab pos="114300" algn="l"/>
                <a:tab pos="228600" algn="l"/>
              </a:tabLst>
            </a:pPr>
            <a:r>
              <a:rPr lang="en-US" altLang="zh-CN" sz="2800" b="1" dirty="0">
                <a:cs typeface="Arial" pitchFamily="34" charset="0"/>
              </a:rPr>
              <a:t>d.	</a:t>
            </a:r>
            <a:r>
              <a:rPr lang="zh-CN" altLang="en-US" sz="2800" b="1" dirty="0">
                <a:cs typeface="Arial" pitchFamily="34" charset="0"/>
              </a:rPr>
              <a:t>显示销售日期在当前系统日期之后</a:t>
            </a:r>
            <a:r>
              <a:rPr lang="en-US" altLang="zh-CN" sz="2800" b="1" dirty="0">
                <a:cs typeface="Arial" pitchFamily="34" charset="0"/>
              </a:rPr>
              <a:t>3</a:t>
            </a:r>
            <a:r>
              <a:rPr lang="zh-CN" altLang="en-US" sz="2800" b="1" dirty="0">
                <a:cs typeface="Arial" pitchFamily="34" charset="0"/>
              </a:rPr>
              <a:t>周的所有行。</a:t>
            </a:r>
            <a:r>
              <a:rPr lang="zh-CN" altLang="en-US" sz="2800" b="1" dirty="0"/>
              <a:t> </a:t>
            </a:r>
          </a:p>
        </p:txBody>
      </p:sp>
      <p:sp>
        <p:nvSpPr>
          <p:cNvPr id="4" name="标题 1"/>
          <p:cNvSpPr>
            <a:spLocks noGrp="1"/>
          </p:cNvSpPr>
          <p:nvPr>
            <p:ph type="title"/>
          </p:nvPr>
        </p:nvSpPr>
        <p:spPr>
          <a:xfrm>
            <a:off x="1534585" y="617539"/>
            <a:ext cx="10390716" cy="795337"/>
          </a:xfrm>
        </p:spPr>
        <p:txBody>
          <a:bodyPr/>
          <a:lstStyle/>
          <a:p>
            <a:r>
              <a:rPr lang="zh-CN" altLang="en-US" dirty="0" smtClean="0">
                <a:ea typeface="宋体" pitchFamily="2" charset="-122"/>
              </a:rPr>
              <a:t>函数练习</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2"/>
          <p:cNvSpPr>
            <a:spLocks noChangeArrowheads="1"/>
          </p:cNvSpPr>
          <p:nvPr/>
        </p:nvSpPr>
        <p:spPr bwMode="auto">
          <a:xfrm>
            <a:off x="426128" y="2147841"/>
            <a:ext cx="12192000" cy="3046988"/>
          </a:xfrm>
          <a:prstGeom prst="rect">
            <a:avLst/>
          </a:prstGeom>
          <a:noFill/>
          <a:ln w="25400" cap="flat" cmpd="sng">
            <a:noFill/>
            <a:miter lim="800000"/>
            <a:headEnd/>
            <a:tailEnd/>
          </a:ln>
          <a:effectLst/>
        </p:spPr>
        <p:txBody>
          <a:bodyPr anchor="ctr">
            <a:spAutoFit/>
          </a:bodyPr>
          <a:lstStyle/>
          <a:p>
            <a:pPr indent="131763" algn="l" eaLnBrk="0" hangingPunct="0">
              <a:tabLst>
                <a:tab pos="114300" algn="l"/>
                <a:tab pos="228600" algn="l"/>
              </a:tabLst>
              <a:defRPr/>
            </a:pPr>
            <a:r>
              <a:rPr lang="zh-CN" sz="2400" b="1" dirty="0">
                <a:cs typeface="Arial" pitchFamily="34" charset="0"/>
              </a:rPr>
              <a:t>预测以下</a:t>
            </a:r>
            <a:r>
              <a:rPr lang="en-US" altLang="zh-CN" sz="2400" b="1" dirty="0">
                <a:cs typeface="Arial" pitchFamily="34" charset="0"/>
              </a:rPr>
              <a:t>SQL </a:t>
            </a:r>
            <a:r>
              <a:rPr lang="zh-CN" altLang="en-US" sz="2400" b="1" dirty="0">
                <a:cs typeface="Arial" pitchFamily="34" charset="0"/>
              </a:rPr>
              <a:t>语句的输出，如果给定产品的销售日期是</a:t>
            </a:r>
            <a:r>
              <a:rPr lang="en-US" altLang="zh-CN" sz="2400" b="1" dirty="0">
                <a:cs typeface="Arial" pitchFamily="34" charset="0"/>
              </a:rPr>
              <a:t>July 13, </a:t>
            </a:r>
            <a:r>
              <a:rPr lang="en-US" altLang="zh-CN" sz="2400" b="1" dirty="0" smtClean="0">
                <a:cs typeface="Arial" pitchFamily="34" charset="0"/>
              </a:rPr>
              <a:t>2000 </a:t>
            </a:r>
            <a:r>
              <a:rPr lang="zh-CN" altLang="en-US" sz="2400" b="1" dirty="0" smtClean="0">
                <a:cs typeface="Arial" pitchFamily="34" charset="0"/>
              </a:rPr>
              <a:t>，</a:t>
            </a:r>
            <a:endParaRPr lang="en-US" altLang="zh-CN" sz="2400" b="1" dirty="0" smtClean="0">
              <a:cs typeface="Arial" pitchFamily="34" charset="0"/>
            </a:endParaRPr>
          </a:p>
          <a:p>
            <a:pPr indent="131763" algn="l" eaLnBrk="0" hangingPunct="0">
              <a:tabLst>
                <a:tab pos="114300" algn="l"/>
                <a:tab pos="228600" algn="l"/>
              </a:tabLst>
              <a:defRPr/>
            </a:pPr>
            <a:r>
              <a:rPr lang="zh-CN" altLang="en-US" sz="2400" b="1" dirty="0" smtClean="0">
                <a:cs typeface="Arial" pitchFamily="34" charset="0"/>
              </a:rPr>
              <a:t>定单</a:t>
            </a:r>
            <a:r>
              <a:rPr lang="zh-CN" altLang="en-US" sz="2400" b="1" dirty="0">
                <a:cs typeface="Arial" pitchFamily="34" charset="0"/>
              </a:rPr>
              <a:t>日期是</a:t>
            </a:r>
            <a:r>
              <a:rPr lang="en-US" altLang="zh-CN" sz="2400" b="1" dirty="0">
                <a:cs typeface="Arial" pitchFamily="34" charset="0"/>
              </a:rPr>
              <a:t>July 1, 2000</a:t>
            </a:r>
            <a:r>
              <a:rPr lang="zh-CN" altLang="en-US" sz="2400" b="1" dirty="0">
                <a:cs typeface="Arial" pitchFamily="34" charset="0"/>
              </a:rPr>
              <a:t>：</a:t>
            </a:r>
            <a:endParaRPr lang="en-US" altLang="zh-CN" sz="2400" b="1" dirty="0">
              <a:cs typeface="Arial" pitchFamily="34" charset="0"/>
            </a:endParaRPr>
          </a:p>
          <a:p>
            <a:pPr indent="401638" algn="l" eaLnBrk="0" hangingPunct="0">
              <a:tabLst>
                <a:tab pos="114300" algn="l"/>
                <a:tab pos="228600" algn="l"/>
              </a:tabLst>
              <a:defRPr/>
            </a:pPr>
            <a:r>
              <a:rPr lang="en-US" altLang="zh-CN" sz="2400" b="1" dirty="0">
                <a:cs typeface="Arial" pitchFamily="34" charset="0"/>
              </a:rPr>
              <a:t>Select </a:t>
            </a:r>
            <a:r>
              <a:rPr lang="en-US" altLang="zh-CN" sz="2400" b="1" dirty="0" err="1">
                <a:cs typeface="Arial" pitchFamily="34" charset="0"/>
              </a:rPr>
              <a:t>datediff</a:t>
            </a:r>
            <a:r>
              <a:rPr lang="en-US" altLang="zh-CN" sz="2400" b="1" dirty="0">
                <a:cs typeface="Arial" pitchFamily="34" charset="0"/>
              </a:rPr>
              <a:t>(</a:t>
            </a:r>
            <a:r>
              <a:rPr lang="en-US" altLang="zh-CN" sz="2400" b="1" dirty="0" err="1">
                <a:cs typeface="Arial" pitchFamily="34" charset="0"/>
              </a:rPr>
              <a:t>yy</a:t>
            </a:r>
            <a:r>
              <a:rPr lang="en-US" altLang="zh-CN" sz="2400" b="1" dirty="0">
                <a:cs typeface="Arial" pitchFamily="34" charset="0"/>
              </a:rPr>
              <a:t>, </a:t>
            </a:r>
            <a:r>
              <a:rPr lang="en-US" altLang="zh-CN" sz="2400" b="1" dirty="0" err="1">
                <a:cs typeface="Arial" pitchFamily="34" charset="0"/>
              </a:rPr>
              <a:t>sale_dt</a:t>
            </a:r>
            <a:r>
              <a:rPr lang="en-US" altLang="zh-CN" sz="2400" b="1" dirty="0">
                <a:cs typeface="Arial" pitchFamily="34" charset="0"/>
              </a:rPr>
              <a:t>, </a:t>
            </a:r>
            <a:r>
              <a:rPr lang="en-US" altLang="zh-CN" sz="2400" b="1" dirty="0" err="1">
                <a:cs typeface="Arial" pitchFamily="34" charset="0"/>
              </a:rPr>
              <a:t>order_dt</a:t>
            </a:r>
            <a:r>
              <a:rPr lang="en-US" altLang="zh-CN" sz="2400" b="1" dirty="0">
                <a:cs typeface="Arial" pitchFamily="34" charset="0"/>
              </a:rPr>
              <a:t>)  from transaction where </a:t>
            </a:r>
          </a:p>
          <a:p>
            <a:pPr indent="401638" algn="l" eaLnBrk="0" hangingPunct="0">
              <a:tabLst>
                <a:tab pos="114300" algn="l"/>
                <a:tab pos="228600" algn="l"/>
              </a:tabLst>
              <a:defRPr/>
            </a:pPr>
            <a:r>
              <a:rPr lang="en-US" altLang="zh-CN" sz="2400" b="1" dirty="0" err="1">
                <a:cs typeface="Arial" pitchFamily="34" charset="0"/>
              </a:rPr>
              <a:t>prod_id</a:t>
            </a:r>
            <a:r>
              <a:rPr lang="en-US" altLang="zh-CN" sz="2400" b="1" dirty="0">
                <a:cs typeface="Arial" pitchFamily="34" charset="0"/>
              </a:rPr>
              <a:t> = ‘10202’ 									</a:t>
            </a:r>
            <a:endParaRPr lang="en-US" altLang="zh-CN" sz="2400" b="1" dirty="0"/>
          </a:p>
          <a:p>
            <a:pPr indent="401638" algn="l" eaLnBrk="0" hangingPunct="0">
              <a:tabLst>
                <a:tab pos="114300" algn="l"/>
                <a:tab pos="228600" algn="l"/>
              </a:tabLst>
              <a:defRPr/>
            </a:pPr>
            <a:r>
              <a:rPr lang="en-US" altLang="zh-CN" sz="2400" b="1" dirty="0">
                <a:cs typeface="Arial" pitchFamily="34" charset="0"/>
              </a:rPr>
              <a:t>	</a:t>
            </a:r>
            <a:r>
              <a:rPr lang="en-US" altLang="zh-CN" sz="2400" b="1" dirty="0" smtClean="0">
                <a:cs typeface="Arial" pitchFamily="34" charset="0"/>
              </a:rPr>
              <a:t>A.</a:t>
            </a:r>
            <a:r>
              <a:rPr lang="en-US" altLang="zh-CN" sz="2400" b="1" dirty="0">
                <a:cs typeface="Arial" pitchFamily="34" charset="0"/>
              </a:rPr>
              <a:t>	1</a:t>
            </a:r>
            <a:endParaRPr lang="en-US" altLang="zh-CN" sz="2400" b="1" dirty="0"/>
          </a:p>
          <a:p>
            <a:pPr indent="401638" algn="l" eaLnBrk="0" hangingPunct="0">
              <a:tabLst>
                <a:tab pos="114300" algn="l"/>
                <a:tab pos="228600" algn="l"/>
              </a:tabLst>
              <a:defRPr/>
            </a:pPr>
            <a:r>
              <a:rPr lang="en-US" altLang="zh-CN" sz="2400" b="1" dirty="0">
                <a:cs typeface="Arial" pitchFamily="34" charset="0"/>
              </a:rPr>
              <a:t>	</a:t>
            </a:r>
            <a:r>
              <a:rPr lang="en-US" altLang="zh-CN" sz="2400" b="1" dirty="0" smtClean="0">
                <a:cs typeface="Arial" pitchFamily="34" charset="0"/>
              </a:rPr>
              <a:t>B.</a:t>
            </a:r>
            <a:r>
              <a:rPr lang="en-US" altLang="zh-CN" sz="2400" b="1" dirty="0">
                <a:cs typeface="Arial" pitchFamily="34" charset="0"/>
              </a:rPr>
              <a:t>	-1</a:t>
            </a:r>
            <a:endParaRPr lang="en-US" altLang="zh-CN" sz="2400" b="1" dirty="0"/>
          </a:p>
          <a:p>
            <a:pPr indent="401638" algn="l" eaLnBrk="0" hangingPunct="0">
              <a:tabLst>
                <a:tab pos="114300" algn="l"/>
                <a:tab pos="228600" algn="l"/>
              </a:tabLst>
              <a:defRPr/>
            </a:pPr>
            <a:r>
              <a:rPr lang="en-US" altLang="zh-CN" sz="2400" b="1" dirty="0">
                <a:cs typeface="Arial" pitchFamily="34" charset="0"/>
              </a:rPr>
              <a:t>	</a:t>
            </a:r>
            <a:r>
              <a:rPr lang="en-US" altLang="zh-CN" sz="2400" b="1" dirty="0" smtClean="0">
                <a:cs typeface="Arial" pitchFamily="34" charset="0"/>
              </a:rPr>
              <a:t>C.</a:t>
            </a:r>
            <a:r>
              <a:rPr lang="en-US" altLang="zh-CN" sz="2400" b="1" dirty="0">
                <a:cs typeface="Arial" pitchFamily="34" charset="0"/>
              </a:rPr>
              <a:t>	0</a:t>
            </a:r>
            <a:endParaRPr lang="en-US" altLang="zh-CN" sz="2400" b="1" dirty="0"/>
          </a:p>
          <a:p>
            <a:pPr indent="401638" algn="l" eaLnBrk="0" hangingPunct="0">
              <a:tabLst>
                <a:tab pos="114300" algn="l"/>
                <a:tab pos="228600" algn="l"/>
              </a:tabLst>
              <a:defRPr/>
            </a:pPr>
            <a:r>
              <a:rPr lang="en-US" altLang="zh-CN" sz="2400" b="1" dirty="0">
                <a:cs typeface="Arial" pitchFamily="34" charset="0"/>
              </a:rPr>
              <a:t>	</a:t>
            </a:r>
            <a:r>
              <a:rPr lang="en-US" altLang="zh-CN" sz="2400" b="1" dirty="0" smtClean="0">
                <a:cs typeface="Arial" pitchFamily="34" charset="0"/>
              </a:rPr>
              <a:t>D.</a:t>
            </a:r>
            <a:r>
              <a:rPr lang="en-US" altLang="zh-CN" sz="2400" b="1" dirty="0">
                <a:cs typeface="Arial" pitchFamily="34" charset="0"/>
              </a:rPr>
              <a:t>	13</a:t>
            </a:r>
            <a:endParaRPr lang="en-US" altLang="zh-CN" sz="2400" b="1" dirty="0"/>
          </a:p>
        </p:txBody>
      </p:sp>
      <p:sp>
        <p:nvSpPr>
          <p:cNvPr id="5" name="标题 1"/>
          <p:cNvSpPr txBox="1">
            <a:spLocks/>
          </p:cNvSpPr>
          <p:nvPr/>
        </p:nvSpPr>
        <p:spPr bwMode="auto">
          <a:xfrm>
            <a:off x="1686985" y="769939"/>
            <a:ext cx="10390716"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chemeClr val="tx2"/>
                </a:solidFill>
                <a:effectLst/>
                <a:uLnTx/>
                <a:uFillTx/>
                <a:latin typeface="Times New Roman" pitchFamily="18" charset="0"/>
                <a:ea typeface="宋体" pitchFamily="2" charset="-122"/>
                <a:cs typeface="+mj-cs"/>
              </a:rPr>
              <a:t>函数练习</a:t>
            </a:r>
            <a:endParaRPr kumimoji="1" lang="zh-CN" altLang="en-US" sz="3600" b="1" i="0" u="none" strike="noStrike" kern="0" cap="none" spc="0" normalizeH="0" baseline="0" noProof="0" dirty="0" smtClean="0">
              <a:ln>
                <a:noFill/>
              </a:ln>
              <a:solidFill>
                <a:schemeClr val="tx2"/>
              </a:solidFill>
              <a:effectLst/>
              <a:uLnTx/>
              <a:uFillTx/>
              <a:latin typeface="Times New Roman" pitchFamily="18" charset="0"/>
              <a:ea typeface="宋体" pitchFamily="2" charset="-122"/>
              <a:cs typeface="+mj-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dirty="0" smtClean="0">
                <a:ea typeface="宋体" pitchFamily="2" charset="-122"/>
              </a:rPr>
              <a:t>查询经过计算的值 </a:t>
            </a:r>
          </a:p>
        </p:txBody>
      </p:sp>
      <p:sp>
        <p:nvSpPr>
          <p:cNvPr id="90116" name="Rectangle 3"/>
          <p:cNvSpPr>
            <a:spLocks noGrp="1" noChangeArrowheads="1"/>
          </p:cNvSpPr>
          <p:nvPr>
            <p:ph type="body" idx="1"/>
          </p:nvPr>
        </p:nvSpPr>
        <p:spPr/>
        <p:txBody>
          <a:bodyPr/>
          <a:lstStyle/>
          <a:p>
            <a:pPr algn="just" eaLnBrk="1" hangingPunct="1">
              <a:lnSpc>
                <a:spcPct val="140000"/>
              </a:lnSpc>
            </a:pPr>
            <a:r>
              <a:rPr lang="zh-CN" altLang="zh-CN" sz="3200" dirty="0" smtClean="0">
                <a:ea typeface="宋体" pitchFamily="2" charset="-122"/>
              </a:rPr>
              <a:t>SELECT</a:t>
            </a:r>
            <a:r>
              <a:rPr lang="zh-CN" sz="3200" dirty="0" smtClean="0">
                <a:ea typeface="宋体" pitchFamily="2" charset="-122"/>
              </a:rPr>
              <a:t>子句的</a:t>
            </a:r>
            <a:r>
              <a:rPr lang="zh-CN" altLang="zh-CN" sz="3200" dirty="0" smtClean="0">
                <a:ea typeface="宋体" pitchFamily="2" charset="-122"/>
              </a:rPr>
              <a:t>&lt;</a:t>
            </a:r>
            <a:r>
              <a:rPr lang="zh-CN" sz="3200" dirty="0" smtClean="0">
                <a:ea typeface="宋体" pitchFamily="2" charset="-122"/>
              </a:rPr>
              <a:t>目标列表达式</a:t>
            </a:r>
            <a:r>
              <a:rPr lang="zh-CN" altLang="zh-CN" sz="3200" dirty="0" smtClean="0">
                <a:ea typeface="宋体" pitchFamily="2" charset="-122"/>
              </a:rPr>
              <a:t>&gt;</a:t>
            </a:r>
            <a:r>
              <a:rPr lang="zh-CN" sz="3200" dirty="0" smtClean="0">
                <a:ea typeface="宋体" pitchFamily="2" charset="-122"/>
              </a:rPr>
              <a:t>可以为：</a:t>
            </a:r>
          </a:p>
          <a:p>
            <a:pPr lvl="1" algn="just" eaLnBrk="1" hangingPunct="1">
              <a:lnSpc>
                <a:spcPct val="160000"/>
              </a:lnSpc>
            </a:pPr>
            <a:r>
              <a:rPr lang="zh-CN" sz="2800" dirty="0" smtClean="0">
                <a:ea typeface="宋体" pitchFamily="2" charset="-122"/>
              </a:rPr>
              <a:t>算术表达式</a:t>
            </a:r>
          </a:p>
          <a:p>
            <a:pPr lvl="1" algn="just" eaLnBrk="1" hangingPunct="1">
              <a:lnSpc>
                <a:spcPct val="160000"/>
              </a:lnSpc>
            </a:pPr>
            <a:r>
              <a:rPr lang="zh-CN" sz="2800" dirty="0" smtClean="0">
                <a:ea typeface="宋体" pitchFamily="2" charset="-122"/>
              </a:rPr>
              <a:t>字符串常量</a:t>
            </a:r>
          </a:p>
          <a:p>
            <a:pPr lvl="1" algn="just" eaLnBrk="1" hangingPunct="1">
              <a:lnSpc>
                <a:spcPct val="160000"/>
              </a:lnSpc>
            </a:pPr>
            <a:r>
              <a:rPr lang="zh-CN" sz="2800" dirty="0" smtClean="0">
                <a:ea typeface="宋体" pitchFamily="2" charset="-122"/>
              </a:rPr>
              <a:t>函数</a:t>
            </a:r>
          </a:p>
          <a:p>
            <a:pPr lvl="1" algn="just" eaLnBrk="1" hangingPunct="1">
              <a:lnSpc>
                <a:spcPct val="160000"/>
              </a:lnSpc>
            </a:pPr>
            <a:r>
              <a:rPr lang="zh-CN" sz="2800" dirty="0" smtClean="0">
                <a:ea typeface="宋体" pitchFamily="2" charset="-122"/>
              </a:rPr>
              <a:t>列别名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1297" name="Rectangle 1"/>
          <p:cNvSpPr>
            <a:spLocks noChangeArrowheads="1"/>
          </p:cNvSpPr>
          <p:nvPr/>
        </p:nvSpPr>
        <p:spPr bwMode="auto">
          <a:xfrm>
            <a:off x="0" y="1108076"/>
            <a:ext cx="9264075" cy="5262979"/>
          </a:xfrm>
          <a:prstGeom prst="rect">
            <a:avLst/>
          </a:prstGeom>
          <a:noFill/>
          <a:ln w="25400" cap="flat" cmpd="sng">
            <a:noFill/>
            <a:miter lim="800000"/>
            <a:headEnd/>
            <a:tailEnd/>
          </a:ln>
          <a:effectLst/>
        </p:spPr>
        <p:txBody>
          <a:bodyPr wrap="none" anchor="ctr">
            <a:spAutoFit/>
          </a:bodyPr>
          <a:lstStyle/>
          <a:p>
            <a:pPr algn="l" eaLnBrk="0" hangingPunct="0">
              <a:tabLst>
                <a:tab pos="114300" algn="l"/>
                <a:tab pos="228600" algn="l"/>
                <a:tab pos="250825" algn="l"/>
              </a:tabLst>
              <a:defRPr/>
            </a:pPr>
            <a:r>
              <a:rPr lang="zh-CN" sz="2400" dirty="0">
                <a:latin typeface="宋体" pitchFamily="2" charset="-122"/>
              </a:rPr>
              <a:t>识别可用来显示当前日期的季度、月的名、年的天数 的</a:t>
            </a:r>
            <a:r>
              <a:rPr lang="en-US" altLang="zh-CN" sz="2400" dirty="0">
                <a:latin typeface="宋体" pitchFamily="2" charset="-122"/>
              </a:rPr>
              <a:t>SQL</a:t>
            </a:r>
            <a:r>
              <a:rPr lang="zh-CN" altLang="en-US" sz="2400" dirty="0">
                <a:latin typeface="宋体" pitchFamily="2" charset="-122"/>
              </a:rPr>
              <a:t>语句？ </a:t>
            </a:r>
            <a:endParaRPr lang="zh-CN" altLang="en-US" sz="2400" dirty="0"/>
          </a:p>
          <a:p>
            <a:pPr marL="457200" indent="-457200" algn="l" eaLnBrk="0" hangingPunct="0">
              <a:buFont typeface="+mj-lt"/>
              <a:buAutoNum type="alphaUcPeriod"/>
              <a:tabLst>
                <a:tab pos="114300" algn="l"/>
                <a:tab pos="228600" algn="l"/>
                <a:tab pos="250825" algn="l"/>
              </a:tabLst>
              <a:defRPr/>
            </a:pPr>
            <a:r>
              <a:rPr lang="en-US" altLang="zh-CN" sz="2400" dirty="0">
                <a:latin typeface="宋体" pitchFamily="2" charset="-122"/>
              </a:rPr>
              <a:t>Select </a:t>
            </a:r>
            <a:r>
              <a:rPr lang="en-US" altLang="zh-CN" sz="2400" dirty="0">
                <a:latin typeface="Times New Roman"/>
              </a:rPr>
              <a:t>‘</a:t>
            </a:r>
            <a:r>
              <a:rPr lang="en-US" altLang="zh-CN" sz="2400" dirty="0">
                <a:latin typeface="宋体" pitchFamily="2" charset="-122"/>
              </a:rPr>
              <a:t>Quarter</a:t>
            </a:r>
            <a:r>
              <a:rPr lang="en-US" altLang="zh-CN" sz="2400" dirty="0">
                <a:latin typeface="Times New Roman"/>
              </a:rPr>
              <a:t>’</a:t>
            </a:r>
            <a:r>
              <a:rPr lang="en-US" altLang="zh-CN" sz="2400" dirty="0">
                <a:latin typeface="宋体" pitchFamily="2" charset="-122"/>
              </a:rPr>
              <a:t>=</a:t>
            </a:r>
            <a:r>
              <a:rPr lang="en-US" altLang="zh-CN" sz="2400" dirty="0" err="1">
                <a:latin typeface="宋体" pitchFamily="2" charset="-122"/>
              </a:rPr>
              <a:t>datepart</a:t>
            </a:r>
            <a:r>
              <a:rPr lang="en-US" altLang="zh-CN" sz="2400" dirty="0">
                <a:latin typeface="宋体" pitchFamily="2" charset="-122"/>
              </a:rPr>
              <a:t>(</a:t>
            </a:r>
            <a:r>
              <a:rPr lang="en-US" altLang="zh-CN" sz="2400" dirty="0" err="1">
                <a:latin typeface="宋体" pitchFamily="2" charset="-122"/>
              </a:rPr>
              <a:t>qq,getdate</a:t>
            </a:r>
            <a:r>
              <a:rPr lang="en-US" altLang="zh-CN" sz="2400" dirty="0">
                <a:latin typeface="宋体" pitchFamily="2" charset="-122"/>
              </a:rPr>
              <a:t>()), </a:t>
            </a:r>
            <a:endParaRPr lang="en-US" altLang="zh-CN" sz="2400" dirty="0"/>
          </a:p>
          <a:p>
            <a:pPr marL="457200" indent="-457200" algn="l" eaLnBrk="0" hangingPunct="0">
              <a:tabLst>
                <a:tab pos="114300" algn="l"/>
                <a:tab pos="228600" algn="l"/>
                <a:tab pos="250825" algn="l"/>
              </a:tabLst>
              <a:defRPr/>
            </a:pPr>
            <a:r>
              <a:rPr lang="en-US" altLang="zh-CN" sz="2400" dirty="0">
                <a:latin typeface="Times New Roman"/>
              </a:rPr>
              <a:t>‘</a:t>
            </a:r>
            <a:r>
              <a:rPr lang="en-US" altLang="zh-CN" sz="2400" dirty="0">
                <a:latin typeface="宋体" pitchFamily="2" charset="-122"/>
              </a:rPr>
              <a:t>Month</a:t>
            </a:r>
            <a:r>
              <a:rPr lang="en-US" altLang="zh-CN" sz="2400" dirty="0">
                <a:latin typeface="Times New Roman"/>
              </a:rPr>
              <a:t>’</a:t>
            </a:r>
            <a:r>
              <a:rPr lang="en-US" altLang="zh-CN" sz="2400" dirty="0">
                <a:latin typeface="宋体" pitchFamily="2" charset="-122"/>
              </a:rPr>
              <a:t>=</a:t>
            </a:r>
            <a:r>
              <a:rPr lang="en-US" altLang="zh-CN" sz="2400" dirty="0" err="1">
                <a:latin typeface="宋体" pitchFamily="2" charset="-122"/>
              </a:rPr>
              <a:t>datename</a:t>
            </a:r>
            <a:r>
              <a:rPr lang="en-US" altLang="zh-CN" sz="2400" dirty="0">
                <a:latin typeface="宋体" pitchFamily="2" charset="-122"/>
              </a:rPr>
              <a:t>(</a:t>
            </a:r>
            <a:r>
              <a:rPr lang="en-US" altLang="zh-CN" sz="2400" dirty="0" err="1">
                <a:latin typeface="宋体" pitchFamily="2" charset="-122"/>
              </a:rPr>
              <a:t>mm,getdate</a:t>
            </a:r>
            <a:r>
              <a:rPr lang="en-US" altLang="zh-CN" sz="2400" dirty="0">
                <a:latin typeface="宋体" pitchFamily="2" charset="-122"/>
              </a:rPr>
              <a:t>()), </a:t>
            </a:r>
            <a:r>
              <a:rPr lang="en-US" altLang="zh-CN" sz="2400" dirty="0" err="1">
                <a:latin typeface="宋体" pitchFamily="2" charset="-122"/>
              </a:rPr>
              <a:t>datepart</a:t>
            </a:r>
            <a:r>
              <a:rPr lang="en-US" altLang="zh-CN" sz="2400" dirty="0">
                <a:latin typeface="宋体" pitchFamily="2" charset="-122"/>
              </a:rPr>
              <a:t>(</a:t>
            </a:r>
            <a:r>
              <a:rPr lang="en-US" altLang="zh-CN" sz="2400" dirty="0" err="1">
                <a:latin typeface="宋体" pitchFamily="2" charset="-122"/>
              </a:rPr>
              <a:t>dy,getdate</a:t>
            </a:r>
            <a:r>
              <a:rPr lang="en-US" altLang="zh-CN" sz="2400" dirty="0">
                <a:latin typeface="宋体" pitchFamily="2" charset="-122"/>
              </a:rPr>
              <a:t>())</a:t>
            </a:r>
          </a:p>
          <a:p>
            <a:pPr marL="457200" indent="-457200" algn="l" eaLnBrk="0" hangingPunct="0">
              <a:tabLst>
                <a:tab pos="114300" algn="l"/>
                <a:tab pos="228600" algn="l"/>
                <a:tab pos="250825" algn="l"/>
              </a:tabLst>
              <a:defRPr/>
            </a:pPr>
            <a:endParaRPr lang="en-US" altLang="zh-CN" sz="2400" dirty="0"/>
          </a:p>
          <a:p>
            <a:pPr marL="457200" indent="-457200" algn="l" eaLnBrk="0" hangingPunct="0">
              <a:tabLst>
                <a:tab pos="114300" algn="l"/>
                <a:tab pos="228600" algn="l"/>
                <a:tab pos="250825" algn="l"/>
              </a:tabLst>
              <a:defRPr/>
            </a:pPr>
            <a:r>
              <a:rPr lang="en-US" altLang="zh-CN" sz="2400" dirty="0">
                <a:latin typeface="宋体" pitchFamily="2" charset="-122"/>
              </a:rPr>
              <a:t>B. Select </a:t>
            </a:r>
            <a:r>
              <a:rPr lang="en-US" altLang="zh-CN" sz="2400" dirty="0">
                <a:latin typeface="Times New Roman"/>
              </a:rPr>
              <a:t>‘</a:t>
            </a:r>
            <a:r>
              <a:rPr lang="en-US" altLang="zh-CN" sz="2400" dirty="0">
                <a:latin typeface="宋体" pitchFamily="2" charset="-122"/>
              </a:rPr>
              <a:t>Quarter</a:t>
            </a:r>
            <a:r>
              <a:rPr lang="en-US" altLang="zh-CN" sz="2400" dirty="0">
                <a:latin typeface="Times New Roman"/>
              </a:rPr>
              <a:t>’</a:t>
            </a:r>
            <a:r>
              <a:rPr lang="en-US" altLang="zh-CN" sz="2400" dirty="0">
                <a:latin typeface="宋体" pitchFamily="2" charset="-122"/>
              </a:rPr>
              <a:t>=</a:t>
            </a:r>
            <a:r>
              <a:rPr lang="en-US" altLang="zh-CN" sz="2400" dirty="0" err="1">
                <a:latin typeface="宋体" pitchFamily="2" charset="-122"/>
              </a:rPr>
              <a:t>datename</a:t>
            </a:r>
            <a:r>
              <a:rPr lang="en-US" altLang="zh-CN" sz="2400" dirty="0">
                <a:latin typeface="宋体" pitchFamily="2" charset="-122"/>
              </a:rPr>
              <a:t>(</a:t>
            </a:r>
            <a:r>
              <a:rPr lang="en-US" altLang="zh-CN" sz="2400" dirty="0" err="1">
                <a:latin typeface="宋体" pitchFamily="2" charset="-122"/>
              </a:rPr>
              <a:t>qq,getdate</a:t>
            </a:r>
            <a:r>
              <a:rPr lang="en-US" altLang="zh-CN" sz="2400" dirty="0">
                <a:latin typeface="宋体" pitchFamily="2" charset="-122"/>
              </a:rPr>
              <a:t>()), </a:t>
            </a:r>
            <a:endParaRPr lang="en-US" altLang="zh-CN" sz="2400" dirty="0"/>
          </a:p>
          <a:p>
            <a:pPr marL="457200" indent="-457200" algn="l" eaLnBrk="0" hangingPunct="0">
              <a:tabLst>
                <a:tab pos="114300" algn="l"/>
                <a:tab pos="228600" algn="l"/>
                <a:tab pos="250825" algn="l"/>
              </a:tabLst>
              <a:defRPr/>
            </a:pPr>
            <a:r>
              <a:rPr lang="en-US" altLang="zh-CN" sz="2400" dirty="0">
                <a:latin typeface="Times New Roman"/>
              </a:rPr>
              <a:t>‘</a:t>
            </a:r>
            <a:r>
              <a:rPr lang="en-US" altLang="zh-CN" sz="2400" dirty="0">
                <a:latin typeface="宋体" pitchFamily="2" charset="-122"/>
              </a:rPr>
              <a:t>Month</a:t>
            </a:r>
            <a:r>
              <a:rPr lang="en-US" altLang="zh-CN" sz="2400" dirty="0">
                <a:latin typeface="Times New Roman"/>
              </a:rPr>
              <a:t>’</a:t>
            </a:r>
            <a:r>
              <a:rPr lang="en-US" altLang="zh-CN" sz="2400" dirty="0">
                <a:latin typeface="宋体" pitchFamily="2" charset="-122"/>
              </a:rPr>
              <a:t>=</a:t>
            </a:r>
            <a:r>
              <a:rPr lang="en-US" altLang="zh-CN" sz="2400" dirty="0" err="1">
                <a:latin typeface="宋体" pitchFamily="2" charset="-122"/>
              </a:rPr>
              <a:t>datepart</a:t>
            </a:r>
            <a:r>
              <a:rPr lang="en-US" altLang="zh-CN" sz="2400" dirty="0">
                <a:latin typeface="宋体" pitchFamily="2" charset="-122"/>
              </a:rPr>
              <a:t>(</a:t>
            </a:r>
            <a:r>
              <a:rPr lang="en-US" altLang="zh-CN" sz="2400" dirty="0" err="1">
                <a:latin typeface="宋体" pitchFamily="2" charset="-122"/>
              </a:rPr>
              <a:t>mm,getdate</a:t>
            </a:r>
            <a:r>
              <a:rPr lang="en-US" altLang="zh-CN" sz="2400" dirty="0">
                <a:latin typeface="宋体" pitchFamily="2" charset="-122"/>
              </a:rPr>
              <a:t>()), </a:t>
            </a:r>
            <a:r>
              <a:rPr lang="en-US" altLang="zh-CN" sz="2400" dirty="0" err="1">
                <a:latin typeface="宋体" pitchFamily="2" charset="-122"/>
              </a:rPr>
              <a:t>datepart</a:t>
            </a:r>
            <a:r>
              <a:rPr lang="en-US" altLang="zh-CN" sz="2400" dirty="0">
                <a:latin typeface="宋体" pitchFamily="2" charset="-122"/>
              </a:rPr>
              <a:t>(</a:t>
            </a:r>
            <a:r>
              <a:rPr lang="en-US" altLang="zh-CN" sz="2400" dirty="0" err="1">
                <a:latin typeface="宋体" pitchFamily="2" charset="-122"/>
              </a:rPr>
              <a:t>dd,getdate</a:t>
            </a:r>
            <a:r>
              <a:rPr lang="en-US" altLang="zh-CN" sz="2400" dirty="0">
                <a:latin typeface="宋体" pitchFamily="2" charset="-122"/>
              </a:rPr>
              <a:t>())</a:t>
            </a:r>
          </a:p>
          <a:p>
            <a:pPr marL="457200" indent="-457200" algn="l" eaLnBrk="0" hangingPunct="0">
              <a:tabLst>
                <a:tab pos="114300" algn="l"/>
                <a:tab pos="228600" algn="l"/>
                <a:tab pos="250825" algn="l"/>
              </a:tabLst>
              <a:defRPr/>
            </a:pPr>
            <a:endParaRPr lang="en-US" altLang="zh-CN" sz="2400" dirty="0"/>
          </a:p>
          <a:p>
            <a:pPr marL="457200" indent="-457200" algn="l" eaLnBrk="0" hangingPunct="0">
              <a:tabLst>
                <a:tab pos="114300" algn="l"/>
                <a:tab pos="228600" algn="l"/>
                <a:tab pos="250825" algn="l"/>
              </a:tabLst>
              <a:defRPr/>
            </a:pPr>
            <a:r>
              <a:rPr lang="en-US" altLang="zh-CN" sz="2400" dirty="0">
                <a:latin typeface="宋体" pitchFamily="2" charset="-122"/>
              </a:rPr>
              <a:t>C. Select </a:t>
            </a:r>
            <a:r>
              <a:rPr lang="en-US" altLang="zh-CN" sz="2400" dirty="0">
                <a:latin typeface="Times New Roman"/>
              </a:rPr>
              <a:t>‘</a:t>
            </a:r>
            <a:r>
              <a:rPr lang="en-US" altLang="zh-CN" sz="2400" dirty="0">
                <a:latin typeface="宋体" pitchFamily="2" charset="-122"/>
              </a:rPr>
              <a:t>Quarter</a:t>
            </a:r>
            <a:r>
              <a:rPr lang="en-US" altLang="zh-CN" sz="2400" dirty="0">
                <a:latin typeface="Times New Roman"/>
              </a:rPr>
              <a:t>’</a:t>
            </a:r>
            <a:r>
              <a:rPr lang="en-US" altLang="zh-CN" sz="2400" dirty="0">
                <a:latin typeface="宋体" pitchFamily="2" charset="-122"/>
              </a:rPr>
              <a:t>=</a:t>
            </a:r>
            <a:r>
              <a:rPr lang="en-US" altLang="zh-CN" sz="2400" dirty="0" err="1">
                <a:latin typeface="宋体" pitchFamily="2" charset="-122"/>
              </a:rPr>
              <a:t>datepart</a:t>
            </a:r>
            <a:r>
              <a:rPr lang="en-US" altLang="zh-CN" sz="2400" dirty="0">
                <a:latin typeface="宋体" pitchFamily="2" charset="-122"/>
              </a:rPr>
              <a:t>(</a:t>
            </a:r>
            <a:r>
              <a:rPr lang="en-US" altLang="zh-CN" sz="2400" dirty="0" err="1">
                <a:latin typeface="宋体" pitchFamily="2" charset="-122"/>
              </a:rPr>
              <a:t>qq,getdate</a:t>
            </a:r>
            <a:r>
              <a:rPr lang="en-US" altLang="zh-CN" sz="2400" dirty="0">
                <a:latin typeface="宋体" pitchFamily="2" charset="-122"/>
              </a:rPr>
              <a:t>()), </a:t>
            </a:r>
          </a:p>
          <a:p>
            <a:pPr marL="457200" indent="-457200" algn="l" eaLnBrk="0" hangingPunct="0">
              <a:tabLst>
                <a:tab pos="114300" algn="l"/>
                <a:tab pos="228600" algn="l"/>
                <a:tab pos="250825" algn="l"/>
              </a:tabLst>
              <a:defRPr/>
            </a:pPr>
            <a:r>
              <a:rPr lang="en-US" altLang="zh-CN" sz="2400" dirty="0">
                <a:latin typeface="Times New Roman"/>
              </a:rPr>
              <a:t>‘</a:t>
            </a:r>
            <a:r>
              <a:rPr lang="en-US" altLang="zh-CN" sz="2400" dirty="0">
                <a:latin typeface="宋体" pitchFamily="2" charset="-122"/>
              </a:rPr>
              <a:t>Month</a:t>
            </a:r>
            <a:r>
              <a:rPr lang="en-US" altLang="zh-CN" sz="2400" dirty="0">
                <a:latin typeface="Times New Roman"/>
              </a:rPr>
              <a:t>’</a:t>
            </a:r>
            <a:r>
              <a:rPr lang="en-US" altLang="zh-CN" sz="2400" dirty="0">
                <a:latin typeface="宋体" pitchFamily="2" charset="-122"/>
              </a:rPr>
              <a:t>=</a:t>
            </a:r>
            <a:r>
              <a:rPr lang="en-US" altLang="zh-CN" sz="2400" dirty="0" err="1">
                <a:latin typeface="宋体" pitchFamily="2" charset="-122"/>
              </a:rPr>
              <a:t>datename</a:t>
            </a:r>
            <a:r>
              <a:rPr lang="en-US" altLang="zh-CN" sz="2400" dirty="0">
                <a:latin typeface="宋体" pitchFamily="2" charset="-122"/>
              </a:rPr>
              <a:t>(</a:t>
            </a:r>
            <a:r>
              <a:rPr lang="en-US" altLang="zh-CN" sz="2400" dirty="0" err="1">
                <a:latin typeface="宋体" pitchFamily="2" charset="-122"/>
              </a:rPr>
              <a:t>mm,getdate</a:t>
            </a:r>
            <a:r>
              <a:rPr lang="en-US" altLang="zh-CN" sz="2400" dirty="0">
                <a:latin typeface="宋体" pitchFamily="2" charset="-122"/>
              </a:rPr>
              <a:t>()), </a:t>
            </a:r>
            <a:r>
              <a:rPr lang="en-US" altLang="zh-CN" sz="2400" dirty="0" err="1">
                <a:latin typeface="宋体" pitchFamily="2" charset="-122"/>
              </a:rPr>
              <a:t>datepart</a:t>
            </a:r>
            <a:r>
              <a:rPr lang="en-US" altLang="zh-CN" sz="2400" dirty="0">
                <a:latin typeface="宋体" pitchFamily="2" charset="-122"/>
              </a:rPr>
              <a:t>(</a:t>
            </a:r>
            <a:r>
              <a:rPr lang="en-US" altLang="zh-CN" sz="2400" dirty="0" err="1">
                <a:latin typeface="宋体" pitchFamily="2" charset="-122"/>
              </a:rPr>
              <a:t>dw,getdate</a:t>
            </a:r>
            <a:r>
              <a:rPr lang="en-US" altLang="zh-CN" sz="2400" dirty="0">
                <a:latin typeface="宋体" pitchFamily="2" charset="-122"/>
              </a:rPr>
              <a:t>())</a:t>
            </a:r>
          </a:p>
          <a:p>
            <a:pPr marL="457200" indent="-457200" algn="l" eaLnBrk="0" hangingPunct="0">
              <a:tabLst>
                <a:tab pos="114300" algn="l"/>
                <a:tab pos="228600" algn="l"/>
                <a:tab pos="250825" algn="l"/>
              </a:tabLst>
              <a:defRPr/>
            </a:pPr>
            <a:endParaRPr lang="en-US" altLang="zh-CN" sz="2400" dirty="0"/>
          </a:p>
          <a:p>
            <a:pPr marL="457200" indent="-457200" algn="l" eaLnBrk="0" hangingPunct="0">
              <a:tabLst>
                <a:tab pos="114300" algn="l"/>
                <a:tab pos="228600" algn="l"/>
                <a:tab pos="250825" algn="l"/>
              </a:tabLst>
              <a:defRPr/>
            </a:pPr>
            <a:r>
              <a:rPr lang="en-US" altLang="zh-CN" sz="2400" dirty="0">
                <a:latin typeface="宋体" pitchFamily="2" charset="-122"/>
              </a:rPr>
              <a:t>D. Select </a:t>
            </a:r>
            <a:r>
              <a:rPr lang="en-US" altLang="zh-CN" sz="2400" dirty="0">
                <a:latin typeface="Times New Roman"/>
              </a:rPr>
              <a:t>‘</a:t>
            </a:r>
            <a:r>
              <a:rPr lang="en-US" altLang="zh-CN" sz="2400" dirty="0">
                <a:latin typeface="宋体" pitchFamily="2" charset="-122"/>
              </a:rPr>
              <a:t>Quarter</a:t>
            </a:r>
            <a:r>
              <a:rPr lang="en-US" altLang="zh-CN" sz="2400" dirty="0">
                <a:latin typeface="Times New Roman"/>
              </a:rPr>
              <a:t>’</a:t>
            </a:r>
            <a:r>
              <a:rPr lang="en-US" altLang="zh-CN" sz="2400" dirty="0">
                <a:latin typeface="宋体" pitchFamily="2" charset="-122"/>
              </a:rPr>
              <a:t>=</a:t>
            </a:r>
            <a:r>
              <a:rPr lang="en-US" altLang="zh-CN" sz="2400" dirty="0" err="1">
                <a:latin typeface="宋体" pitchFamily="2" charset="-122"/>
              </a:rPr>
              <a:t>datepart</a:t>
            </a:r>
            <a:r>
              <a:rPr lang="en-US" altLang="zh-CN" sz="2400" dirty="0">
                <a:latin typeface="宋体" pitchFamily="2" charset="-122"/>
              </a:rPr>
              <a:t>(</a:t>
            </a:r>
            <a:r>
              <a:rPr lang="en-US" altLang="zh-CN" sz="2400" dirty="0" err="1">
                <a:latin typeface="宋体" pitchFamily="2" charset="-122"/>
              </a:rPr>
              <a:t>qq,getdate</a:t>
            </a:r>
            <a:r>
              <a:rPr lang="en-US" altLang="zh-CN" sz="2400" dirty="0">
                <a:latin typeface="宋体" pitchFamily="2" charset="-122"/>
              </a:rPr>
              <a:t>()), </a:t>
            </a:r>
          </a:p>
          <a:p>
            <a:pPr marL="457200" indent="-457200" algn="l" eaLnBrk="0" hangingPunct="0">
              <a:tabLst>
                <a:tab pos="114300" algn="l"/>
                <a:tab pos="228600" algn="l"/>
                <a:tab pos="250825" algn="l"/>
              </a:tabLst>
              <a:defRPr/>
            </a:pPr>
            <a:r>
              <a:rPr lang="en-US" altLang="zh-CN" sz="2400" dirty="0">
                <a:latin typeface="Times New Roman"/>
              </a:rPr>
              <a:t>‘</a:t>
            </a:r>
            <a:r>
              <a:rPr lang="en-US" altLang="zh-CN" sz="2400" dirty="0">
                <a:latin typeface="宋体" pitchFamily="2" charset="-122"/>
              </a:rPr>
              <a:t>Month</a:t>
            </a:r>
            <a:r>
              <a:rPr lang="en-US" altLang="zh-CN" sz="2400" dirty="0">
                <a:latin typeface="Times New Roman"/>
              </a:rPr>
              <a:t>’</a:t>
            </a:r>
            <a:r>
              <a:rPr lang="en-US" altLang="zh-CN" sz="2400" dirty="0">
                <a:latin typeface="宋体" pitchFamily="2" charset="-122"/>
              </a:rPr>
              <a:t>=</a:t>
            </a:r>
            <a:r>
              <a:rPr lang="en-US" altLang="zh-CN" sz="2400" dirty="0" err="1">
                <a:latin typeface="宋体" pitchFamily="2" charset="-122"/>
              </a:rPr>
              <a:t>datename</a:t>
            </a:r>
            <a:r>
              <a:rPr lang="en-US" altLang="zh-CN" sz="2400" dirty="0">
                <a:latin typeface="宋体" pitchFamily="2" charset="-122"/>
              </a:rPr>
              <a:t>(</a:t>
            </a:r>
            <a:r>
              <a:rPr lang="en-US" altLang="zh-CN" sz="2400" dirty="0" err="1">
                <a:latin typeface="宋体" pitchFamily="2" charset="-122"/>
              </a:rPr>
              <a:t>mm,getdate</a:t>
            </a:r>
            <a:r>
              <a:rPr lang="en-US" altLang="zh-CN" sz="2400" dirty="0">
                <a:latin typeface="宋体" pitchFamily="2" charset="-122"/>
              </a:rPr>
              <a:t>())</a:t>
            </a:r>
            <a:endParaRPr lang="en-US" altLang="zh-CN" sz="2400" dirty="0"/>
          </a:p>
          <a:p>
            <a:pPr algn="l" eaLnBrk="0" hangingPunct="0">
              <a:tabLst>
                <a:tab pos="114300" algn="l"/>
                <a:tab pos="228600" algn="l"/>
                <a:tab pos="250825" algn="l"/>
              </a:tabLst>
              <a:defRPr/>
            </a:pPr>
            <a:endParaRPr lang="en-US" altLang="zh-CN" sz="2400" dirty="0">
              <a:latin typeface="宋体" pitchFamily="2" charset="-122"/>
            </a:endParaRPr>
          </a:p>
          <a:p>
            <a:pPr algn="l" eaLnBrk="0" hangingPunct="0">
              <a:tabLst>
                <a:tab pos="114300" algn="l"/>
                <a:tab pos="228600" algn="l"/>
                <a:tab pos="250825" algn="l"/>
              </a:tabLst>
              <a:defRPr/>
            </a:pPr>
            <a:endParaRPr lang="en-US" altLang="zh-CN" sz="2400" dirty="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4865" y="1699241"/>
            <a:ext cx="10657417" cy="4400550"/>
          </a:xfrm>
          <a:prstGeom prst="rect">
            <a:avLst/>
          </a:prstGeom>
        </p:spPr>
        <p:txBody>
          <a:bodyPr>
            <a:spAutoFit/>
          </a:bodyPr>
          <a:lstStyle/>
          <a:p>
            <a:pPr algn="l" eaLnBrk="0" hangingPunct="0">
              <a:tabLst>
                <a:tab pos="114300" algn="l"/>
                <a:tab pos="228600" algn="l"/>
                <a:tab pos="250825" algn="l"/>
              </a:tabLst>
              <a:defRPr/>
            </a:pPr>
            <a:r>
              <a:rPr lang="zh-CN" altLang="en-US" sz="2800" b="1" dirty="0">
                <a:latin typeface="+mn-ea"/>
              </a:rPr>
              <a:t>预测以下</a:t>
            </a:r>
            <a:r>
              <a:rPr lang="en-US" altLang="zh-CN" sz="2800" b="1" dirty="0">
                <a:latin typeface="+mn-ea"/>
              </a:rPr>
              <a:t>SQL</a:t>
            </a:r>
            <a:r>
              <a:rPr lang="zh-CN" altLang="en-US" sz="2800" b="1" dirty="0">
                <a:latin typeface="+mn-ea"/>
              </a:rPr>
              <a:t>语句的输出，如果某产品销售的日期 </a:t>
            </a:r>
          </a:p>
          <a:p>
            <a:pPr algn="l" eaLnBrk="0" hangingPunct="0">
              <a:tabLst>
                <a:tab pos="114300" algn="l"/>
                <a:tab pos="228600" algn="l"/>
                <a:tab pos="250825" algn="l"/>
              </a:tabLst>
              <a:defRPr/>
            </a:pPr>
            <a:r>
              <a:rPr lang="zh-CN" altLang="en-US" sz="2800" b="1" dirty="0">
                <a:latin typeface="+mn-ea"/>
              </a:rPr>
              <a:t>是</a:t>
            </a:r>
            <a:r>
              <a:rPr lang="en-US" altLang="zh-CN" sz="2800" b="1" dirty="0">
                <a:latin typeface="+mn-ea"/>
              </a:rPr>
              <a:t>July 23, 2001 </a:t>
            </a:r>
            <a:r>
              <a:rPr lang="zh-CN" altLang="en-US" sz="2800" b="1" dirty="0">
                <a:latin typeface="+mn-ea"/>
              </a:rPr>
              <a:t>（</a:t>
            </a:r>
            <a:r>
              <a:rPr lang="en-US" altLang="zh-CN" sz="2800" b="1" dirty="0">
                <a:latin typeface="+mn-ea"/>
              </a:rPr>
              <a:t>2001</a:t>
            </a:r>
            <a:r>
              <a:rPr lang="zh-CN" altLang="en-US" sz="2800" b="1" dirty="0">
                <a:latin typeface="+mn-ea"/>
              </a:rPr>
              <a:t>年</a:t>
            </a:r>
            <a:r>
              <a:rPr lang="en-US" altLang="zh-CN" sz="2800" b="1" dirty="0">
                <a:latin typeface="+mn-ea"/>
              </a:rPr>
              <a:t>7</a:t>
            </a:r>
            <a:r>
              <a:rPr lang="zh-CN" altLang="en-US" sz="2800" b="1" dirty="0">
                <a:latin typeface="+mn-ea"/>
              </a:rPr>
              <a:t>月</a:t>
            </a:r>
            <a:r>
              <a:rPr lang="en-US" altLang="zh-CN" sz="2800" b="1" dirty="0">
                <a:latin typeface="+mn-ea"/>
              </a:rPr>
              <a:t>23</a:t>
            </a:r>
            <a:r>
              <a:rPr lang="zh-CN" altLang="en-US" sz="2800" b="1" dirty="0">
                <a:latin typeface="+mn-ea"/>
              </a:rPr>
              <a:t>日），</a:t>
            </a:r>
          </a:p>
          <a:p>
            <a:pPr algn="l" eaLnBrk="0" hangingPunct="0">
              <a:tabLst>
                <a:tab pos="114300" algn="l"/>
                <a:tab pos="228600" algn="l"/>
                <a:tab pos="250825" algn="l"/>
              </a:tabLst>
              <a:defRPr/>
            </a:pPr>
            <a:r>
              <a:rPr lang="zh-CN" altLang="en-US" sz="2800" b="1" dirty="0">
                <a:latin typeface="+mn-ea"/>
              </a:rPr>
              <a:t>定单日期是 </a:t>
            </a:r>
            <a:r>
              <a:rPr lang="en-US" altLang="zh-CN" sz="2800" b="1" dirty="0">
                <a:latin typeface="+mn-ea"/>
              </a:rPr>
              <a:t>July 1, 2001</a:t>
            </a:r>
            <a:r>
              <a:rPr lang="zh-CN" altLang="en-US" sz="2800" b="1" dirty="0">
                <a:latin typeface="+mn-ea"/>
              </a:rPr>
              <a:t>（</a:t>
            </a:r>
            <a:r>
              <a:rPr lang="en-US" altLang="zh-CN" sz="2800" b="1" dirty="0">
                <a:latin typeface="+mn-ea"/>
              </a:rPr>
              <a:t>2001</a:t>
            </a:r>
            <a:r>
              <a:rPr lang="zh-CN" altLang="en-US" sz="2800" b="1" dirty="0">
                <a:latin typeface="+mn-ea"/>
              </a:rPr>
              <a:t>年</a:t>
            </a:r>
            <a:r>
              <a:rPr lang="en-US" altLang="zh-CN" sz="2800" b="1" dirty="0">
                <a:latin typeface="+mn-ea"/>
              </a:rPr>
              <a:t>7</a:t>
            </a:r>
            <a:r>
              <a:rPr lang="zh-CN" altLang="en-US" sz="2800" b="1" dirty="0">
                <a:latin typeface="+mn-ea"/>
              </a:rPr>
              <a:t>月</a:t>
            </a:r>
            <a:r>
              <a:rPr lang="en-US" altLang="zh-CN" sz="2800" b="1" dirty="0">
                <a:latin typeface="+mn-ea"/>
              </a:rPr>
              <a:t>1</a:t>
            </a:r>
            <a:r>
              <a:rPr lang="zh-CN" altLang="en-US" sz="2800" b="1" dirty="0">
                <a:latin typeface="+mn-ea"/>
              </a:rPr>
              <a:t>日）。</a:t>
            </a:r>
            <a:endParaRPr lang="en-US" altLang="zh-CN" sz="2800" b="1" dirty="0">
              <a:latin typeface="+mn-ea"/>
            </a:endParaRPr>
          </a:p>
          <a:p>
            <a:pPr algn="l" eaLnBrk="0" hangingPunct="0">
              <a:tabLst>
                <a:tab pos="114300" algn="l"/>
                <a:tab pos="228600" algn="l"/>
                <a:tab pos="250825" algn="l"/>
              </a:tabLst>
              <a:defRPr/>
            </a:pPr>
            <a:endParaRPr lang="zh-CN" altLang="en-US" sz="2800" b="1" dirty="0">
              <a:latin typeface="+mn-ea"/>
            </a:endParaRPr>
          </a:p>
          <a:p>
            <a:pPr algn="l" eaLnBrk="0" hangingPunct="0">
              <a:tabLst>
                <a:tab pos="114300" algn="l"/>
                <a:tab pos="228600" algn="l"/>
                <a:tab pos="250825" algn="l"/>
              </a:tabLst>
              <a:defRPr/>
            </a:pPr>
            <a:r>
              <a:rPr lang="en-US" altLang="zh-CN" sz="2800" b="1" dirty="0">
                <a:latin typeface="+mn-ea"/>
              </a:rPr>
              <a:t>Select </a:t>
            </a:r>
            <a:r>
              <a:rPr lang="en-US" altLang="zh-CN" sz="2800" b="1" dirty="0" err="1">
                <a:latin typeface="+mn-ea"/>
              </a:rPr>
              <a:t>datediff</a:t>
            </a:r>
            <a:r>
              <a:rPr lang="en-US" altLang="zh-CN" sz="2800" b="1" dirty="0">
                <a:latin typeface="+mn-ea"/>
              </a:rPr>
              <a:t>(</a:t>
            </a:r>
            <a:r>
              <a:rPr lang="en-US" altLang="zh-CN" sz="2800" b="1" dirty="0" err="1">
                <a:latin typeface="+mn-ea"/>
              </a:rPr>
              <a:t>dd</a:t>
            </a:r>
            <a:r>
              <a:rPr lang="en-US" altLang="zh-CN" sz="2800" b="1" dirty="0">
                <a:latin typeface="+mn-ea"/>
              </a:rPr>
              <a:t>, </a:t>
            </a:r>
            <a:r>
              <a:rPr lang="en-US" altLang="zh-CN" sz="2800" b="1" dirty="0" err="1">
                <a:latin typeface="+mn-ea"/>
              </a:rPr>
              <a:t>sale_dt</a:t>
            </a:r>
            <a:r>
              <a:rPr lang="en-US" altLang="zh-CN" sz="2800" b="1" dirty="0">
                <a:latin typeface="+mn-ea"/>
              </a:rPr>
              <a:t>, </a:t>
            </a:r>
            <a:r>
              <a:rPr lang="en-US" altLang="zh-CN" sz="2800" b="1" dirty="0" err="1">
                <a:latin typeface="+mn-ea"/>
              </a:rPr>
              <a:t>order_dt</a:t>
            </a:r>
            <a:r>
              <a:rPr lang="en-US" altLang="zh-CN" sz="2800" b="1" dirty="0">
                <a:latin typeface="+mn-ea"/>
              </a:rPr>
              <a:t>)</a:t>
            </a:r>
          </a:p>
          <a:p>
            <a:pPr algn="l" eaLnBrk="0" hangingPunct="0">
              <a:tabLst>
                <a:tab pos="114300" algn="l"/>
                <a:tab pos="228600" algn="l"/>
                <a:tab pos="250825" algn="l"/>
              </a:tabLst>
              <a:defRPr/>
            </a:pPr>
            <a:r>
              <a:rPr lang="en-US" altLang="zh-CN" sz="2800" b="1" dirty="0">
                <a:latin typeface="+mn-ea"/>
              </a:rPr>
              <a:t>from transaction where </a:t>
            </a:r>
            <a:r>
              <a:rPr lang="en-US" altLang="zh-CN" sz="2800" b="1" dirty="0" err="1">
                <a:latin typeface="+mn-ea"/>
              </a:rPr>
              <a:t>prod_id</a:t>
            </a:r>
            <a:r>
              <a:rPr lang="en-US" altLang="zh-CN" sz="2800" b="1" dirty="0">
                <a:latin typeface="+mn-ea"/>
              </a:rPr>
              <a:t> = ‘10202’</a:t>
            </a:r>
          </a:p>
          <a:p>
            <a:pPr marL="514350" indent="-514350" algn="l" eaLnBrk="0" hangingPunct="0">
              <a:buFont typeface="+mj-lt"/>
              <a:buAutoNum type="alphaUcPeriod"/>
              <a:tabLst>
                <a:tab pos="114300" algn="l"/>
                <a:tab pos="228600" algn="l"/>
                <a:tab pos="250825" algn="l"/>
              </a:tabLst>
              <a:defRPr/>
            </a:pPr>
            <a:r>
              <a:rPr lang="en-US" altLang="zh-CN" sz="2800" b="1" dirty="0">
                <a:latin typeface="+mn-ea"/>
              </a:rPr>
              <a:t>22</a:t>
            </a:r>
          </a:p>
          <a:p>
            <a:pPr marL="514350" indent="-514350" algn="l" eaLnBrk="0" hangingPunct="0">
              <a:buFont typeface="+mj-lt"/>
              <a:buAutoNum type="alphaUcPeriod"/>
              <a:tabLst>
                <a:tab pos="114300" algn="l"/>
                <a:tab pos="228600" algn="l"/>
                <a:tab pos="250825" algn="l"/>
              </a:tabLst>
              <a:defRPr/>
            </a:pPr>
            <a:r>
              <a:rPr lang="en-US" altLang="zh-CN" sz="2800" b="1" dirty="0">
                <a:latin typeface="+mn-ea"/>
              </a:rPr>
              <a:t>-22</a:t>
            </a:r>
          </a:p>
          <a:p>
            <a:pPr marL="514350" indent="-514350" algn="l" eaLnBrk="0" hangingPunct="0">
              <a:buFont typeface="+mj-lt"/>
              <a:buAutoNum type="alphaUcPeriod"/>
              <a:tabLst>
                <a:tab pos="114300" algn="l"/>
                <a:tab pos="228600" algn="l"/>
                <a:tab pos="250825" algn="l"/>
              </a:tabLst>
              <a:defRPr/>
            </a:pPr>
            <a:r>
              <a:rPr lang="en-US" altLang="zh-CN" sz="2800" b="1" dirty="0">
                <a:latin typeface="+mn-ea"/>
              </a:rPr>
              <a:t>18</a:t>
            </a:r>
            <a:endParaRPr lang="en-US" altLang="zh-CN" sz="2800" b="1" dirty="0">
              <a:latin typeface="+mn-ea"/>
              <a:cs typeface="Times New Roman" pitchFamily="18" charset="0"/>
            </a:endParaRPr>
          </a:p>
          <a:p>
            <a:pPr marL="514350" indent="-514350" algn="l" eaLnBrk="0" hangingPunct="0">
              <a:buFont typeface="+mj-lt"/>
              <a:buAutoNum type="alphaUcPeriod"/>
              <a:tabLst>
                <a:tab pos="114300" algn="l"/>
                <a:tab pos="228600" algn="l"/>
                <a:tab pos="250825" algn="l"/>
              </a:tabLst>
              <a:defRPr/>
            </a:pPr>
            <a:r>
              <a:rPr lang="en-US" altLang="zh-CN" sz="2800" b="1" dirty="0">
                <a:latin typeface="+mn-ea"/>
                <a:cs typeface="Times New Roman" pitchFamily="18" charset="0"/>
              </a:rPr>
              <a:t>21</a:t>
            </a:r>
            <a:r>
              <a:rPr lang="en-US" altLang="zh-CN" sz="2800" b="1" dirty="0">
                <a:latin typeface="+mn-ea"/>
              </a:rPr>
              <a:t> </a:t>
            </a:r>
            <a:endParaRPr lang="zh-CN" altLang="en-US" sz="2800" b="1" dirty="0">
              <a:latin typeface="+mn-ea"/>
            </a:endParaRPr>
          </a:p>
        </p:txBody>
      </p:sp>
      <p:sp>
        <p:nvSpPr>
          <p:cNvPr id="3" name="标题 1"/>
          <p:cNvSpPr>
            <a:spLocks noGrp="1"/>
          </p:cNvSpPr>
          <p:nvPr>
            <p:ph type="title"/>
          </p:nvPr>
        </p:nvSpPr>
        <p:spPr>
          <a:xfrm>
            <a:off x="1534585" y="617539"/>
            <a:ext cx="10390716" cy="795337"/>
          </a:xfrm>
        </p:spPr>
        <p:txBody>
          <a:bodyPr/>
          <a:lstStyle/>
          <a:p>
            <a:r>
              <a:rPr lang="zh-CN" altLang="en-US" dirty="0" smtClean="0">
                <a:ea typeface="宋体" pitchFamily="2" charset="-122"/>
              </a:rPr>
              <a:t>函数练习</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77156" name="Rectangle 3"/>
          <p:cNvSpPr>
            <a:spLocks noGrp="1" noChangeArrowheads="1"/>
          </p:cNvSpPr>
          <p:nvPr>
            <p:ph type="body" idx="1"/>
          </p:nvPr>
        </p:nvSpPr>
        <p:spPr>
          <a:xfrm>
            <a:off x="0" y="1557338"/>
            <a:ext cx="11328400" cy="4824412"/>
          </a:xfrm>
        </p:spPr>
        <p:txBody>
          <a:bodyPr/>
          <a:lstStyle/>
          <a:p>
            <a:pPr eaLnBrk="1" hangingPunct="1">
              <a:lnSpc>
                <a:spcPct val="90000"/>
              </a:lnSpc>
            </a:pPr>
            <a:r>
              <a:rPr lang="zh-CN" altLang="zh-CN" b="1" smtClean="0">
                <a:ea typeface="宋体" pitchFamily="2" charset="-122"/>
              </a:rPr>
              <a:t>ISNULL ( </a:t>
            </a:r>
            <a:r>
              <a:rPr lang="zh-CN" altLang="zh-CN" b="1" i="1" smtClean="0">
                <a:ea typeface="宋体" pitchFamily="2" charset="-122"/>
              </a:rPr>
              <a:t>check</a:t>
            </a:r>
            <a:r>
              <a:rPr lang="zh-CN" altLang="zh-CN" b="1" smtClean="0">
                <a:ea typeface="宋体" pitchFamily="2" charset="-122"/>
              </a:rPr>
              <a:t>_</a:t>
            </a:r>
            <a:r>
              <a:rPr lang="zh-CN" altLang="zh-CN" b="1" i="1" smtClean="0">
                <a:ea typeface="宋体" pitchFamily="2" charset="-122"/>
              </a:rPr>
              <a:t>expression </a:t>
            </a:r>
            <a:r>
              <a:rPr lang="zh-CN" altLang="zh-CN" b="1" smtClean="0">
                <a:ea typeface="宋体" pitchFamily="2" charset="-122"/>
              </a:rPr>
              <a:t>, </a:t>
            </a:r>
            <a:r>
              <a:rPr lang="zh-CN" altLang="zh-CN" b="1" i="1" smtClean="0">
                <a:ea typeface="宋体" pitchFamily="2" charset="-122"/>
              </a:rPr>
              <a:t>replacement_value </a:t>
            </a:r>
            <a:r>
              <a:rPr lang="zh-CN" altLang="zh-CN" b="1" smtClean="0">
                <a:ea typeface="宋体" pitchFamily="2" charset="-122"/>
              </a:rPr>
              <a:t>) </a:t>
            </a:r>
          </a:p>
          <a:p>
            <a:pPr lvl="1" eaLnBrk="1" hangingPunct="1">
              <a:lnSpc>
                <a:spcPct val="90000"/>
              </a:lnSpc>
            </a:pPr>
            <a:r>
              <a:rPr lang="zh-CN" b="1" smtClean="0">
                <a:ea typeface="宋体" pitchFamily="2" charset="-122"/>
              </a:rPr>
              <a:t>使用指定的替换值替换 </a:t>
            </a:r>
            <a:r>
              <a:rPr lang="zh-CN" altLang="zh-CN" b="1" smtClean="0">
                <a:ea typeface="宋体" pitchFamily="2" charset="-122"/>
              </a:rPr>
              <a:t>NULL</a:t>
            </a:r>
            <a:r>
              <a:rPr lang="zh-CN" b="1" smtClean="0">
                <a:ea typeface="宋体" pitchFamily="2" charset="-122"/>
              </a:rPr>
              <a:t>。 </a:t>
            </a:r>
          </a:p>
          <a:p>
            <a:pPr lvl="1" eaLnBrk="1" hangingPunct="1">
              <a:lnSpc>
                <a:spcPct val="90000"/>
              </a:lnSpc>
            </a:pPr>
            <a:r>
              <a:rPr lang="zh-CN" b="1" smtClean="0">
                <a:ea typeface="宋体" pitchFamily="2" charset="-122"/>
              </a:rPr>
              <a:t>如果 </a:t>
            </a:r>
            <a:r>
              <a:rPr lang="zh-CN" altLang="zh-CN" b="1" i="1" smtClean="0">
                <a:ea typeface="宋体" pitchFamily="2" charset="-122"/>
              </a:rPr>
              <a:t>check_expression</a:t>
            </a:r>
            <a:r>
              <a:rPr lang="zh-CN" altLang="zh-CN" b="1" smtClean="0">
                <a:ea typeface="宋体" pitchFamily="2" charset="-122"/>
              </a:rPr>
              <a:t> </a:t>
            </a:r>
            <a:r>
              <a:rPr lang="zh-CN" b="1" smtClean="0">
                <a:ea typeface="宋体" pitchFamily="2" charset="-122"/>
              </a:rPr>
              <a:t>不为 </a:t>
            </a:r>
            <a:r>
              <a:rPr lang="zh-CN" altLang="zh-CN" b="1" smtClean="0">
                <a:ea typeface="宋体" pitchFamily="2" charset="-122"/>
              </a:rPr>
              <a:t>NULL</a:t>
            </a:r>
            <a:r>
              <a:rPr lang="zh-CN" b="1" smtClean="0">
                <a:ea typeface="宋体" pitchFamily="2" charset="-122"/>
              </a:rPr>
              <a:t>，则返回它的值；否则，在将 </a:t>
            </a:r>
            <a:r>
              <a:rPr lang="zh-CN" altLang="zh-CN" b="1" i="1" smtClean="0">
                <a:ea typeface="宋体" pitchFamily="2" charset="-122"/>
              </a:rPr>
              <a:t>replacement_value</a:t>
            </a:r>
            <a:r>
              <a:rPr lang="zh-CN" altLang="zh-CN" b="1" smtClean="0">
                <a:ea typeface="宋体" pitchFamily="2" charset="-122"/>
              </a:rPr>
              <a:t> </a:t>
            </a:r>
            <a:r>
              <a:rPr lang="zh-CN" b="1" smtClean="0">
                <a:ea typeface="宋体" pitchFamily="2" charset="-122"/>
              </a:rPr>
              <a:t>隐式转换为 </a:t>
            </a:r>
            <a:r>
              <a:rPr lang="zh-CN" altLang="zh-CN" b="1" i="1" smtClean="0">
                <a:ea typeface="宋体" pitchFamily="2" charset="-122"/>
              </a:rPr>
              <a:t>check_expression</a:t>
            </a:r>
            <a:r>
              <a:rPr lang="zh-CN" altLang="zh-CN" b="1" smtClean="0">
                <a:ea typeface="宋体" pitchFamily="2" charset="-122"/>
              </a:rPr>
              <a:t> </a:t>
            </a:r>
            <a:r>
              <a:rPr lang="zh-CN" b="1" smtClean="0">
                <a:ea typeface="宋体" pitchFamily="2" charset="-122"/>
              </a:rPr>
              <a:t>的类型（如果这两个类型不同）后，则返回前者。</a:t>
            </a:r>
          </a:p>
          <a:p>
            <a:pPr eaLnBrk="1" hangingPunct="1">
              <a:lnSpc>
                <a:spcPct val="90000"/>
              </a:lnSpc>
            </a:pPr>
            <a:endParaRPr lang="zh-CN" altLang="zh-CN" b="1" smtClean="0">
              <a:ea typeface="宋体" pitchFamily="2" charset="-122"/>
            </a:endParaRPr>
          </a:p>
          <a:p>
            <a:pPr eaLnBrk="1" hangingPunct="1">
              <a:lnSpc>
                <a:spcPct val="90000"/>
              </a:lnSpc>
            </a:pPr>
            <a:r>
              <a:rPr lang="zh-CN" altLang="zh-CN" b="1" smtClean="0">
                <a:ea typeface="宋体" pitchFamily="2" charset="-122"/>
              </a:rPr>
              <a:t>NULLIF ( </a:t>
            </a:r>
            <a:r>
              <a:rPr lang="zh-CN" altLang="zh-CN" b="1" i="1" smtClean="0">
                <a:ea typeface="宋体" pitchFamily="2" charset="-122"/>
              </a:rPr>
              <a:t>expression </a:t>
            </a:r>
            <a:r>
              <a:rPr lang="zh-CN" altLang="zh-CN" b="1" smtClean="0">
                <a:ea typeface="宋体" pitchFamily="2" charset="-122"/>
              </a:rPr>
              <a:t>, </a:t>
            </a:r>
            <a:r>
              <a:rPr lang="zh-CN" altLang="zh-CN" b="1" i="1" smtClean="0">
                <a:ea typeface="宋体" pitchFamily="2" charset="-122"/>
              </a:rPr>
              <a:t>expression </a:t>
            </a:r>
            <a:r>
              <a:rPr lang="zh-CN" altLang="zh-CN" b="1" smtClean="0">
                <a:ea typeface="宋体" pitchFamily="2" charset="-122"/>
              </a:rPr>
              <a:t>) </a:t>
            </a:r>
          </a:p>
          <a:p>
            <a:pPr lvl="1" eaLnBrk="1" hangingPunct="1">
              <a:lnSpc>
                <a:spcPct val="90000"/>
              </a:lnSpc>
            </a:pPr>
            <a:r>
              <a:rPr lang="zh-CN" b="1" smtClean="0">
                <a:ea typeface="宋体" pitchFamily="2" charset="-122"/>
              </a:rPr>
              <a:t>如果两个指定的表达式相等，则返回空值。 </a:t>
            </a:r>
          </a:p>
          <a:p>
            <a:pPr lvl="1" eaLnBrk="1" hangingPunct="1">
              <a:lnSpc>
                <a:spcPct val="90000"/>
              </a:lnSpc>
            </a:pPr>
            <a:r>
              <a:rPr lang="zh-CN" b="1" smtClean="0">
                <a:ea typeface="宋体" pitchFamily="2" charset="-122"/>
              </a:rPr>
              <a:t>如果两个表达式不相等，则 </a:t>
            </a:r>
            <a:r>
              <a:rPr lang="zh-CN" altLang="zh-CN" b="1" smtClean="0">
                <a:ea typeface="宋体" pitchFamily="2" charset="-122"/>
              </a:rPr>
              <a:t>NULLIF </a:t>
            </a:r>
            <a:r>
              <a:rPr lang="zh-CN" b="1" smtClean="0">
                <a:ea typeface="宋体" pitchFamily="2" charset="-122"/>
              </a:rPr>
              <a:t>返回第一个 </a:t>
            </a:r>
            <a:r>
              <a:rPr lang="zh-CN" altLang="zh-CN" b="1" i="1" smtClean="0">
                <a:ea typeface="宋体" pitchFamily="2" charset="-122"/>
              </a:rPr>
              <a:t>expression</a:t>
            </a:r>
            <a:r>
              <a:rPr lang="zh-CN" altLang="zh-CN" b="1" smtClean="0">
                <a:ea typeface="宋体" pitchFamily="2" charset="-122"/>
              </a:rPr>
              <a:t> </a:t>
            </a:r>
            <a:r>
              <a:rPr lang="zh-CN" b="1" smtClean="0">
                <a:ea typeface="宋体" pitchFamily="2" charset="-122"/>
              </a:rPr>
              <a:t>的值 </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78180" name="Rectangle 3"/>
          <p:cNvSpPr>
            <a:spLocks noGrp="1" noChangeArrowheads="1"/>
          </p:cNvSpPr>
          <p:nvPr>
            <p:ph type="body" idx="1"/>
          </p:nvPr>
        </p:nvSpPr>
        <p:spPr>
          <a:xfrm>
            <a:off x="203200" y="1066800"/>
            <a:ext cx="11387667" cy="5257800"/>
          </a:xfrm>
          <a:solidFill>
            <a:srgbClr val="FFFFFF"/>
          </a:solidFill>
        </p:spPr>
        <p:txBody>
          <a:bodyPr/>
          <a:lstStyle/>
          <a:p>
            <a:pPr eaLnBrk="1" hangingPunct="1"/>
            <a:r>
              <a:rPr lang="zh-CN" altLang="en-US" smtClean="0">
                <a:ea typeface="宋体" pitchFamily="2" charset="-122"/>
              </a:rPr>
              <a:t>问题描述；</a:t>
            </a:r>
          </a:p>
          <a:p>
            <a:pPr lvl="1" eaLnBrk="1" hangingPunct="1"/>
            <a:r>
              <a:rPr lang="en-IN" altLang="en-US" smtClean="0"/>
              <a:t>AdventureWorks, Inc的管理层想浏览一个报表，它显示employee ID, designation和作为市场经理或市场专员的员工的年龄。数据将以大写显示。</a:t>
            </a:r>
          </a:p>
          <a:p>
            <a:pPr lvl="1" eaLnBrk="1" hangingPunct="1"/>
            <a:r>
              <a:rPr lang="en-IN" altLang="en-US" smtClean="0">
                <a:ea typeface="宋体" pitchFamily="2" charset="-122"/>
              </a:rPr>
              <a:t>    </a:t>
            </a:r>
            <a:r>
              <a:rPr lang="en-IN" altLang="en-US" smtClean="0"/>
              <a:t>员工详情存储在AdventureWorks数据库的Employee表中。你将如何显示数据?</a:t>
            </a:r>
          </a:p>
          <a:p>
            <a:pPr lvl="1" eaLnBrk="1" hangingPunct="1">
              <a:buClr>
                <a:schemeClr val="tx1"/>
              </a:buClr>
              <a:buFont typeface="Wingdings" pitchFamily="2" charset="2"/>
              <a:buBlip>
                <a:blip r:embed="rId2"/>
              </a:buBlip>
            </a:pPr>
            <a:endParaRPr lang="en-IN" altLang="en-US" sz="1600" smtClean="0">
              <a:solidFill>
                <a:schemeClr val="accent2"/>
              </a:solidFill>
              <a:cs typeface="Times New Roman" pitchFamily="18"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51</a:t>
            </a:r>
            <a:r>
              <a:rPr lang="zh-CN" altLang="en-US" dirty="0" smtClean="0"/>
              <a:t>：  聚集函数</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zh-CN" dirty="0" smtClean="0">
                <a:ea typeface="宋体" pitchFamily="2" charset="-122"/>
              </a:rPr>
              <a:t>聚集函数 </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503633994"/>
              </p:ext>
            </p:extLst>
          </p:nvPr>
        </p:nvGraphicFramePr>
        <p:xfrm>
          <a:off x="470516" y="2004591"/>
          <a:ext cx="10440140" cy="4288847"/>
        </p:xfrm>
        <a:graphic>
          <a:graphicData uri="http://schemas.openxmlformats.org/drawingml/2006/table">
            <a:tbl>
              <a:tblPr/>
              <a:tblGrid>
                <a:gridCol w="4518734"/>
                <a:gridCol w="5921406"/>
              </a:tblGrid>
              <a:tr h="542667">
                <a:tc>
                  <a:txBody>
                    <a:bodyPr/>
                    <a:lstStyle/>
                    <a:p>
                      <a:pPr algn="ctr">
                        <a:spcAft>
                          <a:spcPts val="0"/>
                        </a:spcAft>
                      </a:pPr>
                      <a:r>
                        <a:rPr lang="zh-CN" sz="2800" b="1" kern="0" dirty="0">
                          <a:latin typeface="Times New Roman"/>
                          <a:ea typeface="宋体"/>
                          <a:cs typeface="Times New Roman"/>
                        </a:rPr>
                        <a:t>函数</a:t>
                      </a:r>
                      <a:endParaRPr lang="zh-CN" sz="2800" b="1" kern="100" dirty="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800" b="1" kern="0" dirty="0">
                          <a:latin typeface="Times New Roman"/>
                          <a:ea typeface="宋体"/>
                          <a:cs typeface="Times New Roman"/>
                        </a:rPr>
                        <a:t>描述</a:t>
                      </a:r>
                      <a:endParaRPr lang="zh-CN" sz="28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9405">
                <a:tc>
                  <a:txBody>
                    <a:bodyPr/>
                    <a:lstStyle/>
                    <a:p>
                      <a:pPr indent="261620" algn="ctr">
                        <a:spcAft>
                          <a:spcPts val="0"/>
                        </a:spcAft>
                      </a:pPr>
                      <a:r>
                        <a:rPr lang="en-US" sz="2000" b="1" kern="0" dirty="0">
                          <a:solidFill>
                            <a:srgbClr val="000000"/>
                          </a:solidFill>
                          <a:latin typeface="Times New Roman"/>
                          <a:ea typeface="宋体"/>
                        </a:rPr>
                        <a:t>COUNT</a:t>
                      </a:r>
                      <a:r>
                        <a:rPr lang="zh-CN" sz="2000" b="1" kern="0" dirty="0">
                          <a:solidFill>
                            <a:srgbClr val="000000"/>
                          </a:solidFill>
                          <a:latin typeface="Times New Roman"/>
                          <a:ea typeface="宋体"/>
                        </a:rPr>
                        <a:t>（</a:t>
                      </a:r>
                      <a:r>
                        <a:rPr lang="en-US" sz="2000" b="1" kern="0" dirty="0">
                          <a:solidFill>
                            <a:srgbClr val="000000"/>
                          </a:solidFill>
                          <a:latin typeface="Times New Roman"/>
                          <a:ea typeface="宋体"/>
                        </a:rPr>
                        <a:t>[DISTINCT|ALL]*</a:t>
                      </a:r>
                      <a:r>
                        <a:rPr lang="zh-CN" sz="2000" b="1" kern="0" dirty="0">
                          <a:solidFill>
                            <a:srgbClr val="000000"/>
                          </a:solidFill>
                          <a:latin typeface="Times New Roman"/>
                          <a:ea typeface="宋体"/>
                        </a:rPr>
                        <a:t>）</a:t>
                      </a:r>
                      <a:endParaRPr lang="zh-CN" sz="2000" b="1" kern="100" dirty="0">
                        <a:solidFill>
                          <a:srgbClr val="00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latin typeface="Times New Roman"/>
                          <a:ea typeface="宋体"/>
                          <a:cs typeface="Times New Roman"/>
                        </a:rPr>
                        <a:t>计算元组的个数</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7355">
                <a:tc>
                  <a:txBody>
                    <a:bodyPr/>
                    <a:lstStyle/>
                    <a:p>
                      <a:pPr indent="261620" algn="ctr">
                        <a:spcAft>
                          <a:spcPts val="0"/>
                        </a:spcAft>
                      </a:pPr>
                      <a:r>
                        <a:rPr lang="en-US" sz="2000" b="1" kern="0">
                          <a:solidFill>
                            <a:srgbClr val="000000"/>
                          </a:solidFill>
                          <a:latin typeface="Times New Roman"/>
                          <a:ea typeface="宋体"/>
                        </a:rPr>
                        <a:t>COUNT</a:t>
                      </a:r>
                      <a:r>
                        <a:rPr lang="zh-CN" sz="2000" b="1" kern="0">
                          <a:solidFill>
                            <a:srgbClr val="000000"/>
                          </a:solidFill>
                          <a:latin typeface="Times New Roman"/>
                          <a:ea typeface="宋体"/>
                        </a:rPr>
                        <a:t>（</a:t>
                      </a:r>
                      <a:r>
                        <a:rPr lang="en-US" sz="2000" b="1" kern="0">
                          <a:solidFill>
                            <a:srgbClr val="000000"/>
                          </a:solidFill>
                          <a:latin typeface="Times New Roman"/>
                          <a:ea typeface="宋体"/>
                        </a:rPr>
                        <a:t>[DISTINCT|ALL]&lt;</a:t>
                      </a:r>
                      <a:r>
                        <a:rPr lang="zh-CN" sz="2000" b="1" kern="0">
                          <a:solidFill>
                            <a:srgbClr val="000000"/>
                          </a:solidFill>
                          <a:latin typeface="Times New Roman"/>
                          <a:ea typeface="宋体"/>
                        </a:rPr>
                        <a:t>列名</a:t>
                      </a:r>
                      <a:r>
                        <a:rPr lang="en-US" sz="2000" b="1" kern="0">
                          <a:solidFill>
                            <a:srgbClr val="000000"/>
                          </a:solidFill>
                          <a:latin typeface="Times New Roman"/>
                          <a:ea typeface="宋体"/>
                        </a:rPr>
                        <a:t>&gt;</a:t>
                      </a:r>
                      <a:r>
                        <a:rPr lang="zh-CN" sz="2000" b="1" kern="0">
                          <a:solidFill>
                            <a:srgbClr val="000000"/>
                          </a:solidFill>
                          <a:latin typeface="Times New Roman"/>
                          <a:ea typeface="宋体"/>
                        </a:rPr>
                        <a:t>）</a:t>
                      </a:r>
                      <a:endParaRPr lang="zh-CN" sz="2000" b="1" kern="100">
                        <a:solidFill>
                          <a:srgbClr val="00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latin typeface="Times New Roman"/>
                          <a:ea typeface="宋体"/>
                          <a:cs typeface="Times New Roman"/>
                        </a:rPr>
                        <a:t>对一列中的值计算个数</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7355">
                <a:tc>
                  <a:txBody>
                    <a:bodyPr/>
                    <a:lstStyle/>
                    <a:p>
                      <a:pPr indent="261620" algn="ctr">
                        <a:spcAft>
                          <a:spcPts val="0"/>
                        </a:spcAft>
                      </a:pPr>
                      <a:r>
                        <a:rPr lang="en-US" sz="2000" b="1" kern="0">
                          <a:solidFill>
                            <a:srgbClr val="000000"/>
                          </a:solidFill>
                          <a:latin typeface="Times New Roman"/>
                          <a:ea typeface="宋体"/>
                        </a:rPr>
                        <a:t>SUM</a:t>
                      </a:r>
                      <a:r>
                        <a:rPr lang="zh-CN" sz="2000" b="1" kern="0">
                          <a:solidFill>
                            <a:srgbClr val="000000"/>
                          </a:solidFill>
                          <a:latin typeface="Times New Roman"/>
                          <a:ea typeface="宋体"/>
                        </a:rPr>
                        <a:t>（</a:t>
                      </a:r>
                      <a:r>
                        <a:rPr lang="en-US" sz="2000" b="1" kern="0">
                          <a:solidFill>
                            <a:srgbClr val="000000"/>
                          </a:solidFill>
                          <a:latin typeface="Times New Roman"/>
                          <a:ea typeface="宋体"/>
                        </a:rPr>
                        <a:t>[DISTINCT|ALL]&lt;</a:t>
                      </a:r>
                      <a:r>
                        <a:rPr lang="zh-CN" sz="2000" b="1" kern="0">
                          <a:solidFill>
                            <a:srgbClr val="000000"/>
                          </a:solidFill>
                          <a:latin typeface="Times New Roman"/>
                          <a:ea typeface="宋体"/>
                        </a:rPr>
                        <a:t>列名</a:t>
                      </a:r>
                      <a:r>
                        <a:rPr lang="en-US" sz="2000" b="1" kern="0">
                          <a:solidFill>
                            <a:srgbClr val="000000"/>
                          </a:solidFill>
                          <a:latin typeface="Times New Roman"/>
                          <a:ea typeface="宋体"/>
                        </a:rPr>
                        <a:t>&gt;</a:t>
                      </a:r>
                      <a:r>
                        <a:rPr lang="zh-CN" sz="2000" b="1" kern="0">
                          <a:solidFill>
                            <a:srgbClr val="000000"/>
                          </a:solidFill>
                          <a:latin typeface="Times New Roman"/>
                          <a:ea typeface="宋体"/>
                        </a:rPr>
                        <a:t>）</a:t>
                      </a:r>
                      <a:endParaRPr lang="zh-CN" sz="2000" b="1" kern="100">
                        <a:solidFill>
                          <a:srgbClr val="00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latin typeface="Times New Roman"/>
                          <a:ea typeface="宋体"/>
                          <a:cs typeface="Times New Roman"/>
                        </a:rPr>
                        <a:t>求某一列值的总和（此列的值必须是数值）</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7355">
                <a:tc>
                  <a:txBody>
                    <a:bodyPr/>
                    <a:lstStyle/>
                    <a:p>
                      <a:pPr indent="261620" algn="ctr">
                        <a:spcAft>
                          <a:spcPts val="0"/>
                        </a:spcAft>
                      </a:pPr>
                      <a:r>
                        <a:rPr lang="en-US" sz="2000" b="1" kern="0">
                          <a:solidFill>
                            <a:srgbClr val="000000"/>
                          </a:solidFill>
                          <a:latin typeface="Times New Roman"/>
                          <a:ea typeface="宋体"/>
                        </a:rPr>
                        <a:t>AVG</a:t>
                      </a:r>
                      <a:r>
                        <a:rPr lang="zh-CN" sz="2000" b="1" kern="0">
                          <a:solidFill>
                            <a:srgbClr val="000000"/>
                          </a:solidFill>
                          <a:latin typeface="Times New Roman"/>
                          <a:ea typeface="宋体"/>
                        </a:rPr>
                        <a:t>（</a:t>
                      </a:r>
                      <a:r>
                        <a:rPr lang="en-US" sz="2000" b="1" kern="0">
                          <a:solidFill>
                            <a:srgbClr val="000000"/>
                          </a:solidFill>
                          <a:latin typeface="Times New Roman"/>
                          <a:ea typeface="宋体"/>
                        </a:rPr>
                        <a:t>[DISTINCT|ALL] &lt;</a:t>
                      </a:r>
                      <a:r>
                        <a:rPr lang="zh-CN" sz="2000" b="1" kern="0">
                          <a:solidFill>
                            <a:srgbClr val="000000"/>
                          </a:solidFill>
                          <a:latin typeface="Times New Roman"/>
                          <a:ea typeface="宋体"/>
                        </a:rPr>
                        <a:t>列名</a:t>
                      </a:r>
                      <a:r>
                        <a:rPr lang="en-US" sz="2000" b="1" kern="0">
                          <a:solidFill>
                            <a:srgbClr val="000000"/>
                          </a:solidFill>
                          <a:latin typeface="Times New Roman"/>
                          <a:ea typeface="宋体"/>
                        </a:rPr>
                        <a:t>&gt;</a:t>
                      </a:r>
                      <a:r>
                        <a:rPr lang="zh-CN" sz="2000" b="1" kern="0">
                          <a:solidFill>
                            <a:srgbClr val="000000"/>
                          </a:solidFill>
                          <a:latin typeface="Times New Roman"/>
                          <a:ea typeface="宋体"/>
                        </a:rPr>
                        <a:t>）</a:t>
                      </a:r>
                      <a:endParaRPr lang="zh-CN" sz="2000" b="1" kern="100">
                        <a:solidFill>
                          <a:srgbClr val="00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latin typeface="Times New Roman"/>
                          <a:ea typeface="宋体"/>
                          <a:cs typeface="Times New Roman"/>
                        </a:rPr>
                        <a:t>求某一列值的平均值（此列的值必须是数值）</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7355">
                <a:tc>
                  <a:txBody>
                    <a:bodyPr/>
                    <a:lstStyle/>
                    <a:p>
                      <a:pPr indent="261620" algn="ctr">
                        <a:spcAft>
                          <a:spcPts val="0"/>
                        </a:spcAft>
                      </a:pPr>
                      <a:r>
                        <a:rPr lang="en-US" sz="2000" b="1" kern="0">
                          <a:solidFill>
                            <a:srgbClr val="000000"/>
                          </a:solidFill>
                          <a:latin typeface="Times New Roman"/>
                          <a:ea typeface="宋体"/>
                        </a:rPr>
                        <a:t>MAX</a:t>
                      </a:r>
                      <a:r>
                        <a:rPr lang="zh-CN" sz="2000" b="1" kern="0">
                          <a:solidFill>
                            <a:srgbClr val="000000"/>
                          </a:solidFill>
                          <a:latin typeface="Times New Roman"/>
                          <a:ea typeface="宋体"/>
                        </a:rPr>
                        <a:t>（</a:t>
                      </a:r>
                      <a:r>
                        <a:rPr lang="en-US" sz="2000" b="1" kern="0">
                          <a:solidFill>
                            <a:srgbClr val="000000"/>
                          </a:solidFill>
                          <a:latin typeface="Times New Roman"/>
                          <a:ea typeface="宋体"/>
                        </a:rPr>
                        <a:t>[DISTINCT|ALL] &lt;</a:t>
                      </a:r>
                      <a:r>
                        <a:rPr lang="zh-CN" sz="2000" b="1" kern="0">
                          <a:solidFill>
                            <a:srgbClr val="000000"/>
                          </a:solidFill>
                          <a:latin typeface="Times New Roman"/>
                          <a:ea typeface="宋体"/>
                        </a:rPr>
                        <a:t>列名</a:t>
                      </a:r>
                      <a:r>
                        <a:rPr lang="en-US" sz="2000" b="1" kern="0">
                          <a:solidFill>
                            <a:srgbClr val="000000"/>
                          </a:solidFill>
                          <a:latin typeface="Times New Roman"/>
                          <a:ea typeface="宋体"/>
                        </a:rPr>
                        <a:t>&gt;</a:t>
                      </a:r>
                      <a:r>
                        <a:rPr lang="zh-CN" sz="2000" b="1" kern="0">
                          <a:solidFill>
                            <a:srgbClr val="000000"/>
                          </a:solidFill>
                          <a:latin typeface="Times New Roman"/>
                          <a:ea typeface="宋体"/>
                        </a:rPr>
                        <a:t>）</a:t>
                      </a:r>
                      <a:endParaRPr lang="zh-CN" sz="2000" b="1" kern="100">
                        <a:solidFill>
                          <a:srgbClr val="00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a:latin typeface="Times New Roman"/>
                          <a:ea typeface="宋体"/>
                          <a:cs typeface="Times New Roman"/>
                        </a:rPr>
                        <a:t>求某一列值中的最大值</a:t>
                      </a:r>
                      <a:endParaRPr lang="zh-CN" sz="20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7355">
                <a:tc>
                  <a:txBody>
                    <a:bodyPr/>
                    <a:lstStyle/>
                    <a:p>
                      <a:pPr indent="261620" algn="ctr">
                        <a:spcAft>
                          <a:spcPts val="0"/>
                        </a:spcAft>
                      </a:pPr>
                      <a:r>
                        <a:rPr lang="en-US" sz="2000" b="1" kern="0">
                          <a:solidFill>
                            <a:srgbClr val="000000"/>
                          </a:solidFill>
                          <a:latin typeface="Times New Roman"/>
                          <a:ea typeface="宋体"/>
                        </a:rPr>
                        <a:t>MIN</a:t>
                      </a:r>
                      <a:r>
                        <a:rPr lang="zh-CN" sz="2000" b="1" kern="0">
                          <a:solidFill>
                            <a:srgbClr val="000000"/>
                          </a:solidFill>
                          <a:latin typeface="Times New Roman"/>
                          <a:ea typeface="宋体"/>
                        </a:rPr>
                        <a:t>（</a:t>
                      </a:r>
                      <a:r>
                        <a:rPr lang="en-US" sz="2000" b="1" kern="0">
                          <a:solidFill>
                            <a:srgbClr val="000000"/>
                          </a:solidFill>
                          <a:latin typeface="Times New Roman"/>
                          <a:ea typeface="宋体"/>
                        </a:rPr>
                        <a:t>[DISTINCT|ALL] &lt;</a:t>
                      </a:r>
                      <a:r>
                        <a:rPr lang="zh-CN" sz="2000" b="1" kern="0">
                          <a:solidFill>
                            <a:srgbClr val="000000"/>
                          </a:solidFill>
                          <a:latin typeface="Times New Roman"/>
                          <a:ea typeface="宋体"/>
                        </a:rPr>
                        <a:t>列名</a:t>
                      </a:r>
                      <a:r>
                        <a:rPr lang="en-US" sz="2000" b="1" kern="0">
                          <a:solidFill>
                            <a:srgbClr val="000000"/>
                          </a:solidFill>
                          <a:latin typeface="Times New Roman"/>
                          <a:ea typeface="宋体"/>
                        </a:rPr>
                        <a:t>&gt;</a:t>
                      </a:r>
                      <a:r>
                        <a:rPr lang="zh-CN" sz="2000" b="1" kern="0">
                          <a:solidFill>
                            <a:srgbClr val="000000"/>
                          </a:solidFill>
                          <a:latin typeface="Times New Roman"/>
                          <a:ea typeface="宋体"/>
                        </a:rPr>
                        <a:t>）</a:t>
                      </a:r>
                      <a:endParaRPr lang="zh-CN" sz="2000" b="1" kern="100">
                        <a:solidFill>
                          <a:srgbClr val="000000"/>
                        </a:solidFill>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2000" b="1" kern="0" dirty="0">
                          <a:latin typeface="Times New Roman"/>
                          <a:ea typeface="宋体"/>
                          <a:cs typeface="Times New Roman"/>
                        </a:rPr>
                        <a:t>求某一列值中的最小值</a:t>
                      </a:r>
                      <a:endParaRPr lang="zh-CN" sz="20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2"/>
          <p:cNvSpPr>
            <a:spLocks noGrp="1" noChangeArrowheads="1"/>
          </p:cNvSpPr>
          <p:nvPr>
            <p:ph type="title"/>
          </p:nvPr>
        </p:nvSpPr>
        <p:spPr/>
        <p:txBody>
          <a:bodyPr/>
          <a:lstStyle/>
          <a:p>
            <a:pPr eaLnBrk="1" hangingPunct="1"/>
            <a:r>
              <a:rPr lang="zh-CN" smtClean="0">
                <a:ea typeface="宋体" pitchFamily="2" charset="-122"/>
              </a:rPr>
              <a:t>聚集函数 （续）</a:t>
            </a:r>
          </a:p>
        </p:txBody>
      </p:sp>
      <p:sp>
        <p:nvSpPr>
          <p:cNvPr id="181252" name="Rectangle 3"/>
          <p:cNvSpPr>
            <a:spLocks noGrp="1" noChangeArrowheads="1"/>
          </p:cNvSpPr>
          <p:nvPr>
            <p:ph type="body" idx="1"/>
          </p:nvPr>
        </p:nvSpPr>
        <p:spPr/>
        <p:txBody>
          <a:bodyPr/>
          <a:lstStyle/>
          <a:p>
            <a:pPr algn="just" eaLnBrk="1" hangingPunct="1">
              <a:lnSpc>
                <a:spcPct val="110000"/>
              </a:lnSpc>
              <a:buFont typeface="Wingdings" pitchFamily="2" charset="2"/>
              <a:buNone/>
            </a:pPr>
            <a:r>
              <a:rPr lang="zh-CN" altLang="zh-CN" sz="2200" b="1" dirty="0" smtClean="0">
                <a:ea typeface="宋体" pitchFamily="2" charset="-122"/>
              </a:rPr>
              <a:t>    [</a:t>
            </a:r>
            <a:r>
              <a:rPr lang="zh-CN" sz="2200" b="1" dirty="0" smtClean="0">
                <a:ea typeface="宋体" pitchFamily="2" charset="-122"/>
              </a:rPr>
              <a:t>例</a:t>
            </a:r>
            <a:r>
              <a:rPr lang="zh-CN" altLang="zh-CN" sz="2200" b="1" dirty="0" smtClean="0">
                <a:ea typeface="宋体" pitchFamily="2" charset="-122"/>
              </a:rPr>
              <a:t>26]  </a:t>
            </a:r>
            <a:r>
              <a:rPr lang="zh-CN" sz="2200" b="1" dirty="0" smtClean="0">
                <a:ea typeface="宋体" pitchFamily="2" charset="-122"/>
              </a:rPr>
              <a:t>查询学生总人数。</a:t>
            </a:r>
          </a:p>
          <a:p>
            <a:pPr lvl="2" algn="just" eaLnBrk="1" hangingPunct="1">
              <a:lnSpc>
                <a:spcPct val="110000"/>
              </a:lnSpc>
              <a:buFontTx/>
              <a:buNone/>
            </a:pPr>
            <a:r>
              <a:rPr lang="zh-CN" altLang="zh-CN" sz="2600" b="1" dirty="0" smtClean="0">
                <a:ea typeface="宋体" pitchFamily="2" charset="-122"/>
              </a:rPr>
              <a:t>    SELECT COUNT(*)</a:t>
            </a:r>
          </a:p>
          <a:p>
            <a:pPr lvl="2" algn="just" eaLnBrk="1" hangingPunct="1">
              <a:lnSpc>
                <a:spcPct val="110000"/>
              </a:lnSpc>
              <a:buFontTx/>
              <a:buNone/>
            </a:pPr>
            <a:r>
              <a:rPr lang="zh-CN" altLang="zh-CN" sz="2600" b="1" dirty="0" smtClean="0">
                <a:ea typeface="宋体" pitchFamily="2" charset="-122"/>
              </a:rPr>
              <a:t>    FROM  Student</a:t>
            </a:r>
            <a:r>
              <a:rPr lang="zh-CN" sz="2600" b="1" dirty="0" smtClean="0">
                <a:ea typeface="宋体" pitchFamily="2" charset="-122"/>
              </a:rPr>
              <a:t>；</a:t>
            </a:r>
            <a:r>
              <a:rPr lang="zh-CN" sz="2600" b="1" dirty="0" smtClean="0">
                <a:latin typeface="Courier New" pitchFamily="49" charset="0"/>
                <a:ea typeface="宋体" pitchFamily="2" charset="-122"/>
              </a:rPr>
              <a:t> </a:t>
            </a:r>
            <a:endParaRPr lang="zh-CN" altLang="zh-CN" sz="2600" b="1" dirty="0" smtClean="0">
              <a:ea typeface="宋体" pitchFamily="2" charset="-122"/>
            </a:endParaRPr>
          </a:p>
          <a:p>
            <a:pPr algn="just" eaLnBrk="1" hangingPunct="1">
              <a:lnSpc>
                <a:spcPct val="110000"/>
              </a:lnSpc>
              <a:buFont typeface="Wingdings" pitchFamily="2" charset="2"/>
              <a:buNone/>
            </a:pPr>
            <a:r>
              <a:rPr lang="zh-CN" altLang="zh-CN" sz="2200" b="1" dirty="0" smtClean="0">
                <a:ea typeface="宋体" pitchFamily="2" charset="-122"/>
              </a:rPr>
              <a:t>     [</a:t>
            </a:r>
            <a:r>
              <a:rPr lang="zh-CN" sz="2200" b="1" dirty="0" smtClean="0">
                <a:ea typeface="宋体" pitchFamily="2" charset="-122"/>
              </a:rPr>
              <a:t>例</a:t>
            </a:r>
            <a:r>
              <a:rPr lang="zh-CN" altLang="zh-CN" sz="2200" b="1" dirty="0" smtClean="0">
                <a:ea typeface="宋体" pitchFamily="2" charset="-122"/>
              </a:rPr>
              <a:t>27]  </a:t>
            </a:r>
            <a:r>
              <a:rPr lang="zh-CN" sz="2200" b="1" dirty="0" smtClean="0">
                <a:ea typeface="宋体" pitchFamily="2" charset="-122"/>
              </a:rPr>
              <a:t>查询选修了课程的学生人数。</a:t>
            </a:r>
          </a:p>
          <a:p>
            <a:pPr lvl="2" algn="just" eaLnBrk="1" hangingPunct="1">
              <a:lnSpc>
                <a:spcPct val="110000"/>
              </a:lnSpc>
              <a:buFontTx/>
              <a:buNone/>
            </a:pPr>
            <a:r>
              <a:rPr lang="zh-CN" altLang="zh-CN" sz="2600" b="1" dirty="0" smtClean="0">
                <a:ea typeface="宋体" pitchFamily="2" charset="-122"/>
              </a:rPr>
              <a:t>     SELECT COUNT(</a:t>
            </a:r>
            <a:r>
              <a:rPr lang="zh-CN" altLang="zh-CN" sz="2600" b="1" dirty="0" smtClean="0">
                <a:solidFill>
                  <a:srgbClr val="FF00FF"/>
                </a:solidFill>
                <a:ea typeface="宋体" pitchFamily="2" charset="-122"/>
              </a:rPr>
              <a:t>DISTINCT</a:t>
            </a:r>
            <a:r>
              <a:rPr lang="zh-CN" altLang="zh-CN" sz="2600" b="1" dirty="0" smtClean="0">
                <a:ea typeface="宋体" pitchFamily="2" charset="-122"/>
              </a:rPr>
              <a:t> Sno)</a:t>
            </a:r>
          </a:p>
          <a:p>
            <a:pPr lvl="2" algn="just" eaLnBrk="1" hangingPunct="1">
              <a:lnSpc>
                <a:spcPct val="110000"/>
              </a:lnSpc>
              <a:buFontTx/>
              <a:buNone/>
            </a:pPr>
            <a:r>
              <a:rPr lang="zh-CN" altLang="zh-CN" sz="2600" b="1" dirty="0" smtClean="0">
                <a:ea typeface="宋体" pitchFamily="2" charset="-122"/>
              </a:rPr>
              <a:t>     FROM SC</a:t>
            </a:r>
            <a:r>
              <a:rPr lang="zh-CN" sz="2600" b="1" dirty="0" smtClean="0">
                <a:ea typeface="宋体" pitchFamily="2" charset="-122"/>
              </a:rPr>
              <a:t>；</a:t>
            </a:r>
          </a:p>
          <a:p>
            <a:pPr algn="just" eaLnBrk="1" hangingPunct="1">
              <a:lnSpc>
                <a:spcPct val="110000"/>
              </a:lnSpc>
              <a:buFont typeface="Wingdings" pitchFamily="2" charset="2"/>
              <a:buNone/>
            </a:pPr>
            <a:r>
              <a:rPr lang="zh-CN" altLang="zh-CN" sz="2200" b="1" dirty="0" smtClean="0">
                <a:ea typeface="宋体" pitchFamily="2" charset="-122"/>
              </a:rPr>
              <a:t>     [</a:t>
            </a:r>
            <a:r>
              <a:rPr lang="zh-CN" sz="2200" b="1" dirty="0" smtClean="0">
                <a:ea typeface="宋体" pitchFamily="2" charset="-122"/>
              </a:rPr>
              <a:t>例</a:t>
            </a:r>
            <a:r>
              <a:rPr lang="zh-CN" altLang="zh-CN" sz="2200" b="1" dirty="0" smtClean="0">
                <a:ea typeface="宋体" pitchFamily="2" charset="-122"/>
              </a:rPr>
              <a:t>28]  </a:t>
            </a:r>
            <a:r>
              <a:rPr lang="zh-CN" sz="2200" b="1" dirty="0" smtClean="0">
                <a:ea typeface="宋体" pitchFamily="2" charset="-122"/>
              </a:rPr>
              <a:t>计算</a:t>
            </a:r>
            <a:r>
              <a:rPr lang="zh-CN" altLang="zh-CN" sz="2200" b="1" dirty="0" smtClean="0">
                <a:ea typeface="宋体" pitchFamily="2" charset="-122"/>
              </a:rPr>
              <a:t>1</a:t>
            </a:r>
            <a:r>
              <a:rPr lang="zh-CN" sz="2200" b="1" dirty="0" smtClean="0">
                <a:ea typeface="宋体" pitchFamily="2" charset="-122"/>
              </a:rPr>
              <a:t>号课程的学生平均成绩。</a:t>
            </a:r>
          </a:p>
          <a:p>
            <a:pPr lvl="1" algn="just" eaLnBrk="1" hangingPunct="1">
              <a:lnSpc>
                <a:spcPct val="110000"/>
              </a:lnSpc>
              <a:buFont typeface="Wingdings" pitchFamily="2" charset="2"/>
              <a:buNone/>
            </a:pPr>
            <a:r>
              <a:rPr lang="zh-CN" altLang="zh-CN" sz="2200" b="1" dirty="0" smtClean="0">
                <a:ea typeface="宋体" pitchFamily="2" charset="-122"/>
              </a:rPr>
              <a:t>          SELECT AVG(Grade)</a:t>
            </a:r>
          </a:p>
          <a:p>
            <a:pPr lvl="1" algn="just" eaLnBrk="1" hangingPunct="1">
              <a:lnSpc>
                <a:spcPct val="110000"/>
              </a:lnSpc>
              <a:buFont typeface="Wingdings" pitchFamily="2" charset="2"/>
              <a:buNone/>
            </a:pPr>
            <a:r>
              <a:rPr lang="zh-CN" altLang="zh-CN" sz="2200" b="1" dirty="0" smtClean="0">
                <a:ea typeface="宋体" pitchFamily="2" charset="-122"/>
              </a:rPr>
              <a:t>          FROM SC</a:t>
            </a:r>
          </a:p>
          <a:p>
            <a:pPr lvl="1" algn="just" eaLnBrk="1" hangingPunct="1">
              <a:lnSpc>
                <a:spcPct val="110000"/>
              </a:lnSpc>
              <a:buFont typeface="Wingdings" pitchFamily="2" charset="2"/>
              <a:buNone/>
            </a:pPr>
            <a:r>
              <a:rPr lang="zh-CN" altLang="zh-CN" sz="2200" b="1" dirty="0" smtClean="0">
                <a:ea typeface="宋体" pitchFamily="2" charset="-122"/>
              </a:rPr>
              <a:t>          WHERE Cno= ' 1 '</a:t>
            </a:r>
            <a:r>
              <a:rPr lang="zh-CN" sz="2200" b="1" dirty="0" smtClean="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5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125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125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125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25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125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12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2"/>
          <p:cNvSpPr>
            <a:spLocks noGrp="1" noChangeArrowheads="1"/>
          </p:cNvSpPr>
          <p:nvPr>
            <p:ph type="title"/>
          </p:nvPr>
        </p:nvSpPr>
        <p:spPr/>
        <p:txBody>
          <a:bodyPr/>
          <a:lstStyle/>
          <a:p>
            <a:pPr eaLnBrk="1" hangingPunct="1"/>
            <a:r>
              <a:rPr lang="zh-CN" smtClean="0">
                <a:ea typeface="宋体" pitchFamily="2" charset="-122"/>
              </a:rPr>
              <a:t>聚集函数 （续）</a:t>
            </a:r>
          </a:p>
        </p:txBody>
      </p:sp>
      <p:sp>
        <p:nvSpPr>
          <p:cNvPr id="182276" name="Rectangle 3"/>
          <p:cNvSpPr>
            <a:spLocks noGrp="1" noChangeArrowheads="1"/>
          </p:cNvSpPr>
          <p:nvPr>
            <p:ph type="body" idx="1"/>
          </p:nvPr>
        </p:nvSpPr>
        <p:spPr>
          <a:xfrm>
            <a:off x="609601" y="1828801"/>
            <a:ext cx="11343217" cy="4264025"/>
          </a:xfrm>
        </p:spPr>
        <p:txBody>
          <a:bodyPr/>
          <a:lstStyle/>
          <a:p>
            <a:pPr algn="just" eaLnBrk="1" hangingPunct="1">
              <a:lnSpc>
                <a:spcPct val="90000"/>
              </a:lnSpc>
              <a:buFont typeface="Wingdings" pitchFamily="2" charset="2"/>
              <a:buNone/>
            </a:pPr>
            <a:r>
              <a:rPr lang="zh-CN" altLang="zh-CN" sz="2400" b="1" dirty="0" smtClean="0">
                <a:ea typeface="宋体" pitchFamily="2" charset="-122"/>
              </a:rPr>
              <a:t>   [</a:t>
            </a:r>
            <a:r>
              <a:rPr lang="zh-CN" sz="2400" b="1" dirty="0" smtClean="0">
                <a:ea typeface="宋体" pitchFamily="2" charset="-122"/>
              </a:rPr>
              <a:t>例</a:t>
            </a:r>
            <a:r>
              <a:rPr lang="zh-CN" altLang="zh-CN" sz="2400" b="1" dirty="0" smtClean="0">
                <a:ea typeface="宋体" pitchFamily="2" charset="-122"/>
              </a:rPr>
              <a:t>29]  </a:t>
            </a:r>
            <a:r>
              <a:rPr lang="zh-CN" sz="2400" b="1" dirty="0" smtClean="0">
                <a:ea typeface="宋体" pitchFamily="2" charset="-122"/>
              </a:rPr>
              <a:t>查询选修</a:t>
            </a:r>
            <a:r>
              <a:rPr lang="zh-CN" altLang="zh-CN" sz="2400" b="1" dirty="0" smtClean="0">
                <a:ea typeface="宋体" pitchFamily="2" charset="-122"/>
              </a:rPr>
              <a:t>1</a:t>
            </a:r>
            <a:r>
              <a:rPr lang="zh-CN" sz="2400" b="1" dirty="0" smtClean="0">
                <a:ea typeface="宋体" pitchFamily="2" charset="-122"/>
              </a:rPr>
              <a:t>号课程的学生最高分数。</a:t>
            </a:r>
          </a:p>
          <a:p>
            <a:pPr lvl="2" algn="just" eaLnBrk="1" hangingPunct="1">
              <a:lnSpc>
                <a:spcPct val="90000"/>
              </a:lnSpc>
              <a:buFontTx/>
              <a:buNone/>
            </a:pPr>
            <a:r>
              <a:rPr lang="zh-CN" altLang="zh-CN" sz="2500" b="1" dirty="0" smtClean="0">
                <a:ea typeface="宋体" pitchFamily="2" charset="-122"/>
              </a:rPr>
              <a:t>   SELECT MAX(Grade)</a:t>
            </a:r>
          </a:p>
          <a:p>
            <a:pPr lvl="2" algn="just" eaLnBrk="1" hangingPunct="1">
              <a:lnSpc>
                <a:spcPct val="90000"/>
              </a:lnSpc>
              <a:buFontTx/>
              <a:buNone/>
            </a:pPr>
            <a:r>
              <a:rPr lang="zh-CN" altLang="zh-CN" sz="2500" b="1" dirty="0" smtClean="0">
                <a:ea typeface="宋体" pitchFamily="2" charset="-122"/>
              </a:rPr>
              <a:t>   FROM SC</a:t>
            </a:r>
          </a:p>
          <a:p>
            <a:pPr lvl="2" algn="just" eaLnBrk="1" hangingPunct="1">
              <a:lnSpc>
                <a:spcPct val="90000"/>
              </a:lnSpc>
              <a:buFontTx/>
              <a:buNone/>
            </a:pPr>
            <a:r>
              <a:rPr lang="zh-CN" altLang="zh-CN" sz="2500" b="1" dirty="0" smtClean="0">
                <a:ea typeface="宋体" pitchFamily="2" charset="-122"/>
              </a:rPr>
              <a:t>   WHER Cno= </a:t>
            </a:r>
            <a:r>
              <a:rPr lang="zh-CN" altLang="zh-CN" sz="2500" b="1" dirty="0" smtClean="0">
                <a:latin typeface="Courier New" pitchFamily="49" charset="0"/>
                <a:ea typeface="宋体" pitchFamily="2" charset="-122"/>
              </a:rPr>
              <a:t>‘</a:t>
            </a:r>
            <a:r>
              <a:rPr lang="zh-CN" altLang="zh-CN" sz="2500" b="1" dirty="0" smtClean="0">
                <a:ea typeface="宋体" pitchFamily="2" charset="-122"/>
              </a:rPr>
              <a:t> 1 </a:t>
            </a:r>
            <a:r>
              <a:rPr lang="zh-CN" altLang="zh-CN" sz="2500" b="1" dirty="0" smtClean="0">
                <a:latin typeface="Courier New" pitchFamily="49" charset="0"/>
                <a:ea typeface="宋体" pitchFamily="2" charset="-122"/>
              </a:rPr>
              <a:t>’</a:t>
            </a:r>
            <a:r>
              <a:rPr lang="zh-CN" sz="2500" b="1" dirty="0" smtClean="0">
                <a:ea typeface="宋体" pitchFamily="2" charset="-122"/>
              </a:rPr>
              <a:t>；</a:t>
            </a:r>
          </a:p>
          <a:p>
            <a:pPr lvl="1" algn="just" eaLnBrk="1" hangingPunct="1">
              <a:lnSpc>
                <a:spcPct val="90000"/>
              </a:lnSpc>
              <a:buFont typeface="Wingdings" pitchFamily="2" charset="2"/>
              <a:buNone/>
            </a:pPr>
            <a:endParaRPr lang="zh-CN" altLang="zh-CN" sz="2000" b="1" dirty="0" smtClean="0">
              <a:ea typeface="宋体" pitchFamily="2" charset="-122"/>
            </a:endParaRPr>
          </a:p>
          <a:p>
            <a:pPr eaLnBrk="1" hangingPunct="1">
              <a:buFont typeface="Wingdings" pitchFamily="2" charset="2"/>
              <a:buNone/>
            </a:pPr>
            <a:r>
              <a:rPr lang="zh-CN" altLang="zh-CN" sz="2400" b="1" dirty="0" smtClean="0">
                <a:ea typeface="宋体" pitchFamily="2" charset="-122"/>
              </a:rPr>
              <a:t> </a:t>
            </a:r>
            <a:r>
              <a:rPr lang="zh-CN" sz="2400" b="1" dirty="0" smtClean="0">
                <a:ea typeface="宋体" pitchFamily="2" charset="-122"/>
              </a:rPr>
              <a:t>［例</a:t>
            </a:r>
            <a:r>
              <a:rPr lang="zh-CN" altLang="zh-CN" sz="2400" b="1" dirty="0" smtClean="0">
                <a:ea typeface="宋体" pitchFamily="2" charset="-122"/>
              </a:rPr>
              <a:t>30</a:t>
            </a:r>
            <a:r>
              <a:rPr lang="zh-CN" sz="2400" b="1" dirty="0" smtClean="0">
                <a:ea typeface="宋体" pitchFamily="2" charset="-122"/>
              </a:rPr>
              <a:t>］查询学生</a:t>
            </a:r>
            <a:r>
              <a:rPr lang="zh-CN" altLang="zh-CN" sz="2400" b="1" dirty="0" smtClean="0">
                <a:ea typeface="宋体" pitchFamily="2" charset="-122"/>
              </a:rPr>
              <a:t>200215012</a:t>
            </a:r>
            <a:r>
              <a:rPr lang="zh-CN" sz="2400" b="1" dirty="0" smtClean="0">
                <a:ea typeface="宋体" pitchFamily="2" charset="-122"/>
              </a:rPr>
              <a:t>选修课程的总学分数。</a:t>
            </a:r>
          </a:p>
          <a:p>
            <a:pPr eaLnBrk="1" hangingPunct="1">
              <a:buFont typeface="Wingdings" pitchFamily="2" charset="2"/>
              <a:buNone/>
            </a:pPr>
            <a:r>
              <a:rPr lang="zh-CN" altLang="zh-CN" sz="2400" b="1" dirty="0" smtClean="0">
                <a:ea typeface="宋体" pitchFamily="2" charset="-122"/>
              </a:rPr>
              <a:t>    		  SELECT SUM(Ccredit)</a:t>
            </a:r>
          </a:p>
          <a:p>
            <a:pPr eaLnBrk="1" hangingPunct="1">
              <a:buFont typeface="Wingdings" pitchFamily="2" charset="2"/>
              <a:buNone/>
            </a:pPr>
            <a:r>
              <a:rPr lang="zh-CN" altLang="zh-CN" sz="2400" b="1" dirty="0" smtClean="0">
                <a:ea typeface="宋体" pitchFamily="2" charset="-122"/>
              </a:rPr>
              <a:t>             FROM  SC</a:t>
            </a:r>
            <a:r>
              <a:rPr lang="zh-CN" sz="2400" b="1" dirty="0" smtClean="0">
                <a:ea typeface="宋体" pitchFamily="2" charset="-122"/>
              </a:rPr>
              <a:t>， </a:t>
            </a:r>
            <a:r>
              <a:rPr lang="zh-CN" altLang="zh-CN" sz="2400" b="1" dirty="0" smtClean="0">
                <a:ea typeface="宋体" pitchFamily="2" charset="-122"/>
              </a:rPr>
              <a:t>Course</a:t>
            </a:r>
          </a:p>
          <a:p>
            <a:pPr eaLnBrk="1" hangingPunct="1">
              <a:buFont typeface="Wingdings" pitchFamily="2" charset="2"/>
              <a:buNone/>
            </a:pPr>
            <a:r>
              <a:rPr lang="zh-CN" altLang="zh-CN" sz="2400" b="1" dirty="0" smtClean="0">
                <a:ea typeface="宋体" pitchFamily="2" charset="-122"/>
              </a:rPr>
              <a:t>             WHER Sno='200215012' AND SC.Cno=Course.Cno;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27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227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27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227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22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52</a:t>
            </a:r>
            <a:r>
              <a:rPr lang="zh-CN" altLang="en-US" dirty="0" smtClean="0"/>
              <a:t>：  </a:t>
            </a:r>
            <a:r>
              <a:rPr lang="en-US" altLang="zh-CN" dirty="0" smtClean="0"/>
              <a:t>GROUP BY</a:t>
            </a:r>
            <a:r>
              <a:rPr lang="zh-CN" altLang="en-US" dirty="0" smtClean="0"/>
              <a:t>子句</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zh-CN" altLang="zh-CN" dirty="0" smtClean="0">
                <a:ea typeface="宋体" pitchFamily="2" charset="-122"/>
              </a:rPr>
              <a:t>GROUP BY</a:t>
            </a:r>
            <a:r>
              <a:rPr lang="zh-CN" dirty="0" smtClean="0">
                <a:ea typeface="宋体" pitchFamily="2" charset="-122"/>
              </a:rPr>
              <a:t>子句 </a:t>
            </a:r>
          </a:p>
        </p:txBody>
      </p:sp>
      <p:sp>
        <p:nvSpPr>
          <p:cNvPr id="184324" name="Rectangle 3"/>
          <p:cNvSpPr>
            <a:spLocks noGrp="1" noChangeArrowheads="1"/>
          </p:cNvSpPr>
          <p:nvPr>
            <p:ph type="body" idx="1"/>
          </p:nvPr>
        </p:nvSpPr>
        <p:spPr>
          <a:xfrm>
            <a:off x="609600" y="1700214"/>
            <a:ext cx="10972800" cy="4624387"/>
          </a:xfrm>
        </p:spPr>
        <p:txBody>
          <a:bodyPr/>
          <a:lstStyle/>
          <a:p>
            <a:pPr algn="just" eaLnBrk="1" hangingPunct="1">
              <a:lnSpc>
                <a:spcPct val="140000"/>
              </a:lnSpc>
            </a:pPr>
            <a:r>
              <a:rPr lang="zh-CN" altLang="zh-CN" sz="2800" b="1" dirty="0" smtClean="0">
                <a:ea typeface="宋体" pitchFamily="2" charset="-122"/>
              </a:rPr>
              <a:t>GROUP BY</a:t>
            </a:r>
            <a:r>
              <a:rPr lang="zh-CN" sz="2800" b="1" dirty="0" smtClean="0">
                <a:ea typeface="宋体" pitchFamily="2" charset="-122"/>
              </a:rPr>
              <a:t>子句分组：</a:t>
            </a:r>
          </a:p>
          <a:p>
            <a:pPr algn="just" eaLnBrk="1" hangingPunct="1">
              <a:lnSpc>
                <a:spcPct val="140000"/>
              </a:lnSpc>
              <a:buFont typeface="Wingdings" pitchFamily="2" charset="2"/>
              <a:buNone/>
            </a:pPr>
            <a:r>
              <a:rPr lang="zh-CN" altLang="zh-CN" sz="2800" b="1" dirty="0" smtClean="0">
                <a:ea typeface="宋体" pitchFamily="2" charset="-122"/>
              </a:rPr>
              <a:t>     </a:t>
            </a:r>
            <a:r>
              <a:rPr lang="zh-CN" sz="2800" b="1" dirty="0" smtClean="0">
                <a:ea typeface="宋体" pitchFamily="2" charset="-122"/>
              </a:rPr>
              <a:t>细化聚集函数的作用对象</a:t>
            </a:r>
          </a:p>
          <a:p>
            <a:pPr lvl="1" algn="just" eaLnBrk="1" hangingPunct="1">
              <a:lnSpc>
                <a:spcPct val="140000"/>
              </a:lnSpc>
            </a:pPr>
            <a:r>
              <a:rPr lang="zh-CN" altLang="zh-CN" b="1" dirty="0" smtClean="0">
                <a:ea typeface="宋体" pitchFamily="2" charset="-122"/>
              </a:rPr>
              <a:t> </a:t>
            </a:r>
            <a:r>
              <a:rPr lang="zh-CN" b="1" dirty="0" smtClean="0">
                <a:ea typeface="宋体" pitchFamily="2" charset="-122"/>
              </a:rPr>
              <a:t>未对查询结果分组，聚集函数将作用于整个查询结果</a:t>
            </a:r>
          </a:p>
          <a:p>
            <a:pPr lvl="1" eaLnBrk="1" hangingPunct="1">
              <a:lnSpc>
                <a:spcPct val="140000"/>
              </a:lnSpc>
            </a:pPr>
            <a:r>
              <a:rPr lang="zh-CN" altLang="zh-CN" b="1" dirty="0" smtClean="0">
                <a:ea typeface="宋体" pitchFamily="2" charset="-122"/>
              </a:rPr>
              <a:t> </a:t>
            </a:r>
            <a:r>
              <a:rPr lang="zh-CN" b="1" dirty="0" smtClean="0">
                <a:ea typeface="宋体" pitchFamily="2" charset="-122"/>
              </a:rPr>
              <a:t>对查询结果分组后，聚集函数将分别作用于每个组 </a:t>
            </a:r>
          </a:p>
          <a:p>
            <a:pPr lvl="1" eaLnBrk="1" hangingPunct="1">
              <a:lnSpc>
                <a:spcPct val="140000"/>
              </a:lnSpc>
            </a:pPr>
            <a:r>
              <a:rPr lang="zh-CN" b="1" dirty="0" smtClean="0">
                <a:ea typeface="宋体" pitchFamily="2" charset="-122"/>
              </a:rPr>
              <a:t>作用对象是查询的中间结果表</a:t>
            </a:r>
          </a:p>
          <a:p>
            <a:pPr lvl="1" eaLnBrk="1" hangingPunct="1">
              <a:lnSpc>
                <a:spcPct val="140000"/>
              </a:lnSpc>
            </a:pPr>
            <a:r>
              <a:rPr lang="zh-CN" b="1" dirty="0" smtClean="0">
                <a:ea typeface="宋体" pitchFamily="2" charset="-122"/>
              </a:rPr>
              <a:t>按指定的一列或多列值分组，值相等的为一组</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body" idx="1"/>
          </p:nvPr>
        </p:nvSpPr>
        <p:spPr/>
        <p:txBody>
          <a:bodyPr/>
          <a:lstStyle/>
          <a:p>
            <a:pPr algn="just" eaLnBrk="1" hangingPunct="1">
              <a:buFont typeface="Wingdings" pitchFamily="2" charset="2"/>
              <a:buNone/>
            </a:pPr>
            <a:r>
              <a:rPr lang="zh-CN" altLang="zh-CN" sz="2400" dirty="0" smtClean="0">
                <a:ea typeface="宋体" pitchFamily="2" charset="-122"/>
              </a:rPr>
              <a:t>[</a:t>
            </a:r>
            <a:r>
              <a:rPr lang="zh-CN" sz="2400" dirty="0" smtClean="0">
                <a:ea typeface="宋体" pitchFamily="2" charset="-122"/>
              </a:rPr>
              <a:t>例</a:t>
            </a:r>
            <a:r>
              <a:rPr lang="zh-CN" altLang="zh-CN" sz="2400" dirty="0" smtClean="0">
                <a:ea typeface="宋体" pitchFamily="2" charset="-122"/>
              </a:rPr>
              <a:t>4]  </a:t>
            </a:r>
            <a:r>
              <a:rPr lang="zh-CN" sz="2800" dirty="0" smtClean="0">
                <a:ea typeface="宋体" pitchFamily="2" charset="-122"/>
              </a:rPr>
              <a:t>查全体学生的姓名及其出生年份。</a:t>
            </a:r>
          </a:p>
          <a:p>
            <a:pPr lvl="1" algn="just" eaLnBrk="1" hangingPunct="1">
              <a:buFont typeface="Wingdings" pitchFamily="2" charset="2"/>
              <a:buNone/>
            </a:pPr>
            <a:r>
              <a:rPr lang="zh-CN" altLang="zh-CN" sz="2800" dirty="0" smtClean="0">
                <a:ea typeface="宋体" pitchFamily="2" charset="-122"/>
              </a:rPr>
              <a:t>SELECT Sname</a:t>
            </a:r>
            <a:r>
              <a:rPr lang="zh-CN" sz="2800" dirty="0" smtClean="0">
                <a:ea typeface="宋体" pitchFamily="2" charset="-122"/>
              </a:rPr>
              <a:t>，</a:t>
            </a:r>
            <a:r>
              <a:rPr lang="zh-CN" altLang="zh-CN" sz="2800" dirty="0" smtClean="0">
                <a:ea typeface="宋体" pitchFamily="2" charset="-122"/>
              </a:rPr>
              <a:t>20</a:t>
            </a:r>
            <a:r>
              <a:rPr lang="en-US" altLang="zh-CN" sz="2800" dirty="0" smtClean="0">
                <a:ea typeface="宋体" pitchFamily="2" charset="-122"/>
              </a:rPr>
              <a:t>16</a:t>
            </a:r>
            <a:r>
              <a:rPr lang="zh-CN" altLang="zh-CN" sz="2800" dirty="0" smtClean="0">
                <a:ea typeface="宋体" pitchFamily="2" charset="-122"/>
              </a:rPr>
              <a:t>-Sage</a:t>
            </a:r>
          </a:p>
          <a:p>
            <a:pPr lvl="1" algn="just" eaLnBrk="1" hangingPunct="1">
              <a:buFont typeface="Wingdings" pitchFamily="2" charset="2"/>
              <a:buNone/>
            </a:pPr>
            <a:r>
              <a:rPr lang="zh-CN" altLang="zh-CN" sz="2800" dirty="0" smtClean="0">
                <a:ea typeface="宋体" pitchFamily="2" charset="-122"/>
              </a:rPr>
              <a:t>FROM Student</a:t>
            </a:r>
            <a:r>
              <a:rPr lang="zh-CN" sz="2800" dirty="0" smtClean="0">
                <a:ea typeface="宋体" pitchFamily="2" charset="-122"/>
              </a:rPr>
              <a:t>；</a:t>
            </a:r>
          </a:p>
          <a:p>
            <a:pPr lvl="1" algn="just" eaLnBrk="1" hangingPunct="1">
              <a:buFont typeface="Wingdings" pitchFamily="2" charset="2"/>
              <a:buNone/>
            </a:pPr>
            <a:r>
              <a:rPr lang="zh-CN" altLang="zh-CN" sz="2000" dirty="0" smtClean="0">
                <a:latin typeface="Courier New" pitchFamily="49" charset="0"/>
                <a:ea typeface="宋体" pitchFamily="2" charset="-122"/>
              </a:rPr>
              <a:t> </a:t>
            </a:r>
            <a:endParaRPr lang="zh-CN" altLang="zh-CN" sz="2000" dirty="0" smtClean="0">
              <a:ea typeface="宋体" pitchFamily="2" charset="-122"/>
            </a:endParaRPr>
          </a:p>
          <a:p>
            <a:pPr lvl="1" algn="just" eaLnBrk="1" hangingPunct="1">
              <a:buFont typeface="Wingdings" pitchFamily="2" charset="2"/>
              <a:buNone/>
            </a:pPr>
            <a:r>
              <a:rPr lang="zh-CN" sz="2000" b="1" dirty="0" smtClean="0">
                <a:ea typeface="宋体" pitchFamily="2" charset="-122"/>
              </a:rPr>
              <a:t>输出结果：</a:t>
            </a:r>
          </a:p>
          <a:p>
            <a:pPr algn="just" eaLnBrk="1" hangingPunct="1">
              <a:buFont typeface="Wingdings" pitchFamily="2" charset="2"/>
              <a:buNone/>
            </a:pPr>
            <a:r>
              <a:rPr lang="zh-CN" altLang="zh-CN" sz="2400" dirty="0" smtClean="0">
                <a:ea typeface="宋体" pitchFamily="2" charset="-122"/>
              </a:rPr>
              <a:t>              Sname   </a:t>
            </a:r>
            <a:r>
              <a:rPr lang="en-US" altLang="zh-CN" sz="2400" dirty="0" smtClean="0">
                <a:ea typeface="宋体" pitchFamily="2" charset="-122"/>
              </a:rPr>
              <a:t>   </a:t>
            </a:r>
            <a:r>
              <a:rPr lang="zh-CN" altLang="zh-CN" sz="2400" dirty="0" smtClean="0">
                <a:ea typeface="宋体" pitchFamily="2" charset="-122"/>
              </a:rPr>
              <a:t>20</a:t>
            </a:r>
            <a:r>
              <a:rPr lang="en-US" altLang="zh-CN" sz="2400" dirty="0" smtClean="0">
                <a:ea typeface="宋体" pitchFamily="2" charset="-122"/>
              </a:rPr>
              <a:t>16</a:t>
            </a:r>
            <a:r>
              <a:rPr lang="zh-CN" altLang="zh-CN" sz="2400" dirty="0" smtClean="0">
                <a:ea typeface="宋体" pitchFamily="2" charset="-122"/>
              </a:rPr>
              <a:t>-Sage             </a:t>
            </a:r>
          </a:p>
          <a:p>
            <a:pPr algn="just" eaLnBrk="1" hangingPunct="1">
              <a:buFont typeface="Wingdings" pitchFamily="2" charset="2"/>
              <a:buNone/>
            </a:pPr>
            <a:r>
              <a:rPr lang="zh-CN" altLang="zh-CN" sz="2400" dirty="0" smtClean="0">
                <a:ea typeface="宋体" pitchFamily="2" charset="-122"/>
              </a:rPr>
              <a:t>               </a:t>
            </a:r>
            <a:r>
              <a:rPr lang="zh-CN" sz="2400" dirty="0" smtClean="0">
                <a:ea typeface="宋体" pitchFamily="2" charset="-122"/>
              </a:rPr>
              <a:t>李勇    	</a:t>
            </a:r>
            <a:r>
              <a:rPr lang="zh-CN" altLang="zh-CN" sz="2400" dirty="0" smtClean="0">
                <a:ea typeface="宋体" pitchFamily="2" charset="-122"/>
              </a:rPr>
              <a:t>19</a:t>
            </a:r>
            <a:r>
              <a:rPr lang="en-US" altLang="zh-CN" sz="2400" dirty="0" smtClean="0">
                <a:ea typeface="宋体" pitchFamily="2" charset="-122"/>
              </a:rPr>
              <a:t>96</a:t>
            </a:r>
            <a:endParaRPr lang="zh-CN" altLang="zh-CN" sz="2400" dirty="0" smtClean="0">
              <a:ea typeface="宋体" pitchFamily="2" charset="-122"/>
            </a:endParaRPr>
          </a:p>
          <a:p>
            <a:pPr algn="just" eaLnBrk="1" hangingPunct="1">
              <a:buFont typeface="Wingdings" pitchFamily="2" charset="2"/>
              <a:buNone/>
            </a:pPr>
            <a:r>
              <a:rPr lang="zh-CN" altLang="zh-CN" sz="2400" dirty="0" smtClean="0">
                <a:ea typeface="宋体" pitchFamily="2" charset="-122"/>
              </a:rPr>
              <a:t>               </a:t>
            </a:r>
            <a:r>
              <a:rPr lang="zh-CN" sz="2400" dirty="0" smtClean="0">
                <a:ea typeface="宋体" pitchFamily="2" charset="-122"/>
              </a:rPr>
              <a:t>刘晨    	</a:t>
            </a:r>
            <a:r>
              <a:rPr lang="zh-CN" altLang="zh-CN" sz="2400" dirty="0" smtClean="0">
                <a:ea typeface="宋体" pitchFamily="2" charset="-122"/>
              </a:rPr>
              <a:t>19</a:t>
            </a:r>
            <a:r>
              <a:rPr lang="en-US" altLang="zh-CN" sz="2400" dirty="0" smtClean="0">
                <a:ea typeface="宋体" pitchFamily="2" charset="-122"/>
              </a:rPr>
              <a:t>97</a:t>
            </a:r>
            <a:endParaRPr lang="zh-CN" altLang="zh-CN" sz="2400" dirty="0" smtClean="0">
              <a:ea typeface="宋体" pitchFamily="2" charset="-122"/>
            </a:endParaRPr>
          </a:p>
          <a:p>
            <a:pPr algn="just" eaLnBrk="1" hangingPunct="1">
              <a:buFont typeface="Wingdings" pitchFamily="2" charset="2"/>
              <a:buNone/>
            </a:pPr>
            <a:r>
              <a:rPr lang="zh-CN" altLang="zh-CN" sz="2400" dirty="0" smtClean="0">
                <a:ea typeface="宋体" pitchFamily="2" charset="-122"/>
              </a:rPr>
              <a:t>               </a:t>
            </a:r>
            <a:r>
              <a:rPr lang="zh-CN" sz="2400" dirty="0" smtClean="0">
                <a:ea typeface="宋体" pitchFamily="2" charset="-122"/>
              </a:rPr>
              <a:t>王敏    	</a:t>
            </a:r>
            <a:r>
              <a:rPr lang="zh-CN" altLang="zh-CN" sz="2400" dirty="0" smtClean="0">
                <a:ea typeface="宋体" pitchFamily="2" charset="-122"/>
              </a:rPr>
              <a:t>19</a:t>
            </a:r>
            <a:r>
              <a:rPr lang="en-US" altLang="zh-CN" sz="2400" dirty="0" smtClean="0">
                <a:ea typeface="宋体" pitchFamily="2" charset="-122"/>
              </a:rPr>
              <a:t>98</a:t>
            </a:r>
            <a:endParaRPr lang="zh-CN" altLang="zh-CN" sz="2400" dirty="0" smtClean="0">
              <a:ea typeface="宋体" pitchFamily="2" charset="-122"/>
            </a:endParaRPr>
          </a:p>
          <a:p>
            <a:pPr eaLnBrk="1" hangingPunct="1">
              <a:buFont typeface="Wingdings" pitchFamily="2" charset="2"/>
              <a:buNone/>
            </a:pPr>
            <a:r>
              <a:rPr lang="zh-CN" altLang="zh-CN" sz="2400" dirty="0" smtClean="0">
                <a:ea typeface="宋体" pitchFamily="2" charset="-122"/>
              </a:rPr>
              <a:t>               </a:t>
            </a:r>
            <a:r>
              <a:rPr lang="zh-CN" sz="2400" dirty="0" smtClean="0">
                <a:ea typeface="宋体" pitchFamily="2" charset="-122"/>
              </a:rPr>
              <a:t>张立    	</a:t>
            </a:r>
            <a:r>
              <a:rPr lang="zh-CN" altLang="zh-CN" sz="2400" dirty="0" smtClean="0">
                <a:ea typeface="宋体" pitchFamily="2" charset="-122"/>
              </a:rPr>
              <a:t>19</a:t>
            </a:r>
            <a:r>
              <a:rPr lang="en-US" altLang="zh-CN" sz="2400" dirty="0" smtClean="0">
                <a:ea typeface="宋体" pitchFamily="2" charset="-122"/>
              </a:rPr>
              <a:t>97</a:t>
            </a:r>
            <a:r>
              <a:rPr lang="zh-CN" altLang="zh-CN" sz="2400" dirty="0" smtClean="0">
                <a:ea typeface="宋体" pitchFamily="2" charset="-122"/>
              </a:rPr>
              <a:t> </a:t>
            </a:r>
          </a:p>
        </p:txBody>
      </p:sp>
      <p:sp>
        <p:nvSpPr>
          <p:cNvPr id="91140" name="Rectangle 3"/>
          <p:cNvSpPr>
            <a:spLocks noGrp="1" noChangeArrowheads="1"/>
          </p:cNvSpPr>
          <p:nvPr>
            <p:ph type="title"/>
          </p:nvPr>
        </p:nvSpPr>
        <p:spPr/>
        <p:txBody>
          <a:bodyPr/>
          <a:lstStyle/>
          <a:p>
            <a:pPr eaLnBrk="1" hangingPunct="1"/>
            <a:r>
              <a:rPr lang="zh-CN" sz="3200" smtClean="0">
                <a:ea typeface="宋体" pitchFamily="2" charset="-122"/>
              </a:rPr>
              <a:t>查询经过计算的值（续）</a:t>
            </a:r>
          </a:p>
        </p:txBody>
      </p:sp>
      <p:sp>
        <p:nvSpPr>
          <p:cNvPr id="91141" name="Line 4"/>
          <p:cNvSpPr>
            <a:spLocks noChangeShapeType="1"/>
          </p:cNvSpPr>
          <p:nvPr/>
        </p:nvSpPr>
        <p:spPr bwMode="auto">
          <a:xfrm>
            <a:off x="1274911" y="4437960"/>
            <a:ext cx="3649133" cy="0"/>
          </a:xfrm>
          <a:prstGeom prst="line">
            <a:avLst/>
          </a:prstGeom>
          <a:noFill/>
          <a:ln w="25400">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1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11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1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13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1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2"/>
          <p:cNvSpPr>
            <a:spLocks noGrp="1" noChangeArrowheads="1"/>
          </p:cNvSpPr>
          <p:nvPr>
            <p:ph type="title"/>
          </p:nvPr>
        </p:nvSpPr>
        <p:spPr/>
        <p:txBody>
          <a:bodyPr/>
          <a:lstStyle/>
          <a:p>
            <a:pPr eaLnBrk="1" hangingPunct="1"/>
            <a:r>
              <a:rPr lang="zh-CN" altLang="zh-CN" sz="3200" smtClean="0">
                <a:ea typeface="宋体" pitchFamily="2" charset="-122"/>
              </a:rPr>
              <a:t>GROUP BY</a:t>
            </a:r>
            <a:r>
              <a:rPr lang="zh-CN" sz="3200" smtClean="0">
                <a:ea typeface="宋体" pitchFamily="2" charset="-122"/>
              </a:rPr>
              <a:t>子句（续）</a:t>
            </a:r>
            <a:endParaRPr lang="zh-CN" smtClean="0">
              <a:ea typeface="宋体" pitchFamily="2" charset="-122"/>
            </a:endParaRPr>
          </a:p>
        </p:txBody>
      </p:sp>
      <p:sp>
        <p:nvSpPr>
          <p:cNvPr id="185348" name="Rectangle 3"/>
          <p:cNvSpPr>
            <a:spLocks noGrp="1" noChangeArrowheads="1"/>
          </p:cNvSpPr>
          <p:nvPr>
            <p:ph type="body" idx="1"/>
          </p:nvPr>
        </p:nvSpPr>
        <p:spPr>
          <a:xfrm>
            <a:off x="1320800" y="1828800"/>
            <a:ext cx="10363200" cy="4495800"/>
          </a:xfrm>
        </p:spPr>
        <p:txBody>
          <a:bodyPr/>
          <a:lstStyle/>
          <a:p>
            <a:pPr algn="just" eaLnBrk="1" hangingPunct="1">
              <a:lnSpc>
                <a:spcPct val="90000"/>
              </a:lnSpc>
              <a:buFont typeface="Wingdings" pitchFamily="2" charset="2"/>
              <a:buNone/>
            </a:pPr>
            <a:r>
              <a:rPr lang="zh-CN" altLang="zh-CN" sz="2400" b="1" dirty="0" smtClean="0">
                <a:ea typeface="宋体" pitchFamily="2" charset="-122"/>
              </a:rPr>
              <a:t>[</a:t>
            </a:r>
            <a:r>
              <a:rPr lang="zh-CN" sz="2000" b="1" dirty="0" smtClean="0">
                <a:ea typeface="黑体" pitchFamily="49" charset="-122"/>
              </a:rPr>
              <a:t>例</a:t>
            </a:r>
            <a:r>
              <a:rPr lang="zh-CN" altLang="zh-CN" sz="2000" b="1" dirty="0" smtClean="0">
                <a:ea typeface="宋体" pitchFamily="2" charset="-122"/>
              </a:rPr>
              <a:t>31]  </a:t>
            </a:r>
            <a:r>
              <a:rPr lang="zh-CN" sz="2000" b="1" dirty="0" smtClean="0">
                <a:ea typeface="宋体" pitchFamily="2" charset="-122"/>
              </a:rPr>
              <a:t>求各个课程号及相应的选课人数。</a:t>
            </a:r>
          </a:p>
          <a:p>
            <a:pPr algn="just" eaLnBrk="1" hangingPunct="1">
              <a:lnSpc>
                <a:spcPct val="90000"/>
              </a:lnSpc>
              <a:buFont typeface="Wingdings" pitchFamily="2" charset="2"/>
              <a:buNone/>
            </a:pPr>
            <a:r>
              <a:rPr lang="zh-CN" altLang="zh-CN" sz="2000" b="1" dirty="0" smtClean="0">
                <a:ea typeface="宋体" pitchFamily="2" charset="-122"/>
              </a:rPr>
              <a:t>     SELECT Cno</a:t>
            </a:r>
            <a:r>
              <a:rPr lang="zh-CN" sz="2000" b="1" dirty="0" smtClean="0">
                <a:ea typeface="宋体" pitchFamily="2" charset="-122"/>
              </a:rPr>
              <a:t>，</a:t>
            </a:r>
            <a:r>
              <a:rPr lang="zh-CN" altLang="zh-CN" sz="2000" b="1" dirty="0" smtClean="0">
                <a:solidFill>
                  <a:srgbClr val="852121"/>
                </a:solidFill>
                <a:ea typeface="宋体" pitchFamily="2" charset="-122"/>
              </a:rPr>
              <a:t>COUNT(Sno)</a:t>
            </a:r>
          </a:p>
          <a:p>
            <a:pPr algn="just" eaLnBrk="1" hangingPunct="1">
              <a:lnSpc>
                <a:spcPct val="90000"/>
              </a:lnSpc>
              <a:buFont typeface="Wingdings" pitchFamily="2" charset="2"/>
              <a:buNone/>
            </a:pPr>
            <a:r>
              <a:rPr lang="zh-CN" altLang="zh-CN" sz="2000" b="1" dirty="0" smtClean="0">
                <a:ea typeface="宋体" pitchFamily="2" charset="-122"/>
              </a:rPr>
              <a:t>     FROM    SC</a:t>
            </a:r>
          </a:p>
          <a:p>
            <a:pPr algn="just" eaLnBrk="1" hangingPunct="1">
              <a:lnSpc>
                <a:spcPct val="90000"/>
              </a:lnSpc>
              <a:buFont typeface="Wingdings" pitchFamily="2" charset="2"/>
              <a:buNone/>
            </a:pPr>
            <a:r>
              <a:rPr lang="zh-CN" altLang="zh-CN" sz="2000" b="1" dirty="0" smtClean="0">
                <a:ea typeface="宋体" pitchFamily="2" charset="-122"/>
              </a:rPr>
              <a:t>     GROUP BY Cno</a:t>
            </a:r>
            <a:r>
              <a:rPr lang="zh-CN" sz="2000" b="1" dirty="0" smtClean="0">
                <a:ea typeface="宋体" pitchFamily="2" charset="-122"/>
              </a:rPr>
              <a:t>； </a:t>
            </a:r>
          </a:p>
          <a:p>
            <a:pPr eaLnBrk="1" hangingPunct="1">
              <a:lnSpc>
                <a:spcPct val="90000"/>
              </a:lnSpc>
              <a:buFont typeface="Wingdings" pitchFamily="2" charset="2"/>
              <a:buNone/>
            </a:pPr>
            <a:r>
              <a:rPr lang="zh-CN" altLang="zh-CN" sz="2000" b="1" dirty="0" smtClean="0">
                <a:ea typeface="宋体" pitchFamily="2" charset="-122"/>
              </a:rPr>
              <a:t>     </a:t>
            </a:r>
            <a:r>
              <a:rPr lang="zh-CN" sz="2000" b="1" dirty="0" smtClean="0">
                <a:ea typeface="宋体" pitchFamily="2" charset="-122"/>
              </a:rPr>
              <a:t>查询结果：</a:t>
            </a:r>
          </a:p>
          <a:p>
            <a:pPr eaLnBrk="1" hangingPunct="1">
              <a:lnSpc>
                <a:spcPct val="90000"/>
              </a:lnSpc>
              <a:buFont typeface="Wingdings" pitchFamily="2" charset="2"/>
              <a:buNone/>
            </a:pPr>
            <a:r>
              <a:rPr lang="zh-CN" altLang="zh-CN" sz="2000" b="1" dirty="0" smtClean="0">
                <a:ea typeface="宋体" pitchFamily="2" charset="-122"/>
              </a:rPr>
              <a:t>                    Cno        COUNT(Sno)</a:t>
            </a:r>
          </a:p>
          <a:p>
            <a:pPr eaLnBrk="1" hangingPunct="1">
              <a:lnSpc>
                <a:spcPct val="90000"/>
              </a:lnSpc>
              <a:buFont typeface="Wingdings" pitchFamily="2" charset="2"/>
              <a:buNone/>
            </a:pPr>
            <a:r>
              <a:rPr lang="zh-CN" altLang="zh-CN" sz="2400" b="1" dirty="0" smtClean="0">
                <a:ea typeface="宋体" pitchFamily="2" charset="-122"/>
              </a:rPr>
              <a:t> 			</a:t>
            </a:r>
            <a:r>
              <a:rPr lang="zh-CN" altLang="zh-CN" sz="2000" b="1" dirty="0" smtClean="0">
                <a:ea typeface="宋体" pitchFamily="2" charset="-122"/>
              </a:rPr>
              <a:t>1             22</a:t>
            </a:r>
          </a:p>
          <a:p>
            <a:pPr algn="just" eaLnBrk="1" hangingPunct="1">
              <a:lnSpc>
                <a:spcPct val="90000"/>
              </a:lnSpc>
              <a:buFont typeface="Wingdings" pitchFamily="2" charset="2"/>
              <a:buNone/>
            </a:pPr>
            <a:r>
              <a:rPr lang="zh-CN" altLang="zh-CN" sz="2000" b="1" dirty="0" smtClean="0">
                <a:ea typeface="宋体" pitchFamily="2" charset="-122"/>
              </a:rPr>
              <a:t>    </a:t>
            </a:r>
            <a:r>
              <a:rPr lang="zh-CN" altLang="zh-CN" sz="2400" b="1" dirty="0" smtClean="0">
                <a:ea typeface="宋体" pitchFamily="2" charset="-122"/>
              </a:rPr>
              <a:t>			</a:t>
            </a:r>
            <a:r>
              <a:rPr lang="zh-CN" altLang="zh-CN" sz="2000" b="1" dirty="0" smtClean="0">
                <a:ea typeface="宋体" pitchFamily="2" charset="-122"/>
              </a:rPr>
              <a:t>2             34</a:t>
            </a:r>
          </a:p>
          <a:p>
            <a:pPr algn="just" eaLnBrk="1" hangingPunct="1">
              <a:lnSpc>
                <a:spcPct val="90000"/>
              </a:lnSpc>
              <a:buFont typeface="Wingdings" pitchFamily="2" charset="2"/>
              <a:buNone/>
            </a:pPr>
            <a:r>
              <a:rPr lang="zh-CN" altLang="zh-CN" sz="2000" b="1" dirty="0" smtClean="0">
                <a:ea typeface="宋体" pitchFamily="2" charset="-122"/>
              </a:rPr>
              <a:t>     		</a:t>
            </a:r>
            <a:r>
              <a:rPr lang="en-US" altLang="zh-CN" sz="2000" b="1" dirty="0" smtClean="0">
                <a:ea typeface="宋体" pitchFamily="2" charset="-122"/>
              </a:rPr>
              <a:t>               </a:t>
            </a:r>
            <a:r>
              <a:rPr lang="zh-CN" altLang="zh-CN" sz="2000" b="1" dirty="0" smtClean="0">
                <a:ea typeface="宋体" pitchFamily="2" charset="-122"/>
              </a:rPr>
              <a:t>3             44</a:t>
            </a:r>
          </a:p>
          <a:p>
            <a:pPr algn="just" eaLnBrk="1" hangingPunct="1">
              <a:lnSpc>
                <a:spcPct val="90000"/>
              </a:lnSpc>
              <a:buFont typeface="Wingdings" pitchFamily="2" charset="2"/>
              <a:buNone/>
            </a:pPr>
            <a:r>
              <a:rPr lang="zh-CN" altLang="zh-CN" sz="2000" b="1" dirty="0" smtClean="0">
                <a:ea typeface="宋体" pitchFamily="2" charset="-122"/>
              </a:rPr>
              <a:t>  			4             33</a:t>
            </a:r>
          </a:p>
          <a:p>
            <a:pPr algn="just" eaLnBrk="1" hangingPunct="1">
              <a:lnSpc>
                <a:spcPct val="90000"/>
              </a:lnSpc>
              <a:buFont typeface="Wingdings" pitchFamily="2" charset="2"/>
              <a:buNone/>
            </a:pPr>
            <a:r>
              <a:rPr lang="zh-CN" altLang="zh-CN" sz="2000" b="1" dirty="0" smtClean="0">
                <a:ea typeface="宋体" pitchFamily="2" charset="-122"/>
              </a:rPr>
              <a:t>       		5             48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34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3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a:xfrm>
            <a:off x="527051" y="1773239"/>
            <a:ext cx="11425767" cy="1502621"/>
          </a:xfrm>
        </p:spPr>
        <p:txBody>
          <a:bodyPr/>
          <a:lstStyle/>
          <a:p>
            <a:r>
              <a:rPr lang="zh-CN" altLang="en-US" sz="2400" dirty="0" smtClean="0"/>
              <a:t>在用分组语句时，</a:t>
            </a:r>
            <a:r>
              <a:rPr lang="en-US" sz="2400" dirty="0" smtClean="0"/>
              <a:t>SELECT</a:t>
            </a:r>
            <a:r>
              <a:rPr lang="zh-CN" altLang="en-US" sz="2400" dirty="0" smtClean="0"/>
              <a:t>后跟的列只能是聚集函数</a:t>
            </a:r>
            <a:endParaRPr lang="en-US" altLang="zh-CN" sz="2400" dirty="0" smtClean="0"/>
          </a:p>
          <a:p>
            <a:pPr marL="0" indent="0">
              <a:buNone/>
            </a:pPr>
            <a:r>
              <a:rPr lang="en-US" altLang="zh-CN" sz="2400" dirty="0"/>
              <a:t> </a:t>
            </a:r>
            <a:r>
              <a:rPr lang="en-US" altLang="zh-CN" sz="2400" dirty="0" smtClean="0"/>
              <a:t>    </a:t>
            </a:r>
            <a:r>
              <a:rPr lang="zh-CN" altLang="en-US" sz="2400" dirty="0" smtClean="0"/>
              <a:t>或者是出现在</a:t>
            </a:r>
            <a:r>
              <a:rPr lang="en-US" sz="2400" dirty="0" smtClean="0"/>
              <a:t>GROUP BY</a:t>
            </a:r>
            <a:r>
              <a:rPr lang="zh-CN" altLang="en-US" sz="2400" dirty="0" smtClean="0"/>
              <a:t>之后的分组列。</a:t>
            </a:r>
            <a:endParaRPr lang="en-US" altLang="zh-CN" sz="2400" dirty="0" smtClean="0"/>
          </a:p>
          <a:p>
            <a:pPr>
              <a:buNone/>
            </a:pPr>
            <a:r>
              <a:rPr lang="en-US" sz="1800" dirty="0" smtClean="0"/>
              <a:t>SELECT  Lang </a:t>
            </a:r>
            <a:r>
              <a:rPr lang="zh-CN" altLang="en-US" sz="1800" dirty="0" smtClean="0"/>
              <a:t>语种</a:t>
            </a:r>
            <a:r>
              <a:rPr lang="en-US" sz="1800" dirty="0" smtClean="0"/>
              <a:t>, COUNT(*) as </a:t>
            </a:r>
            <a:r>
              <a:rPr lang="zh-CN" altLang="en-US" sz="1800" dirty="0" smtClean="0"/>
              <a:t>数量</a:t>
            </a:r>
          </a:p>
          <a:p>
            <a:pPr>
              <a:buNone/>
            </a:pPr>
            <a:r>
              <a:rPr lang="en-US" sz="1800" dirty="0" smtClean="0"/>
              <a:t>FROM Songs</a:t>
            </a:r>
            <a:endParaRPr lang="zh-CN" altLang="en-US" sz="1800" dirty="0" smtClean="0"/>
          </a:p>
          <a:p>
            <a:pPr>
              <a:buNone/>
            </a:pPr>
            <a:r>
              <a:rPr lang="en-US" sz="1800" dirty="0" smtClean="0"/>
              <a:t>GROUP BY Lang</a:t>
            </a:r>
          </a:p>
          <a:p>
            <a:pPr>
              <a:buNone/>
            </a:pPr>
            <a:endParaRPr lang="en-US" altLang="zh-CN" sz="1800" dirty="0" smtClean="0"/>
          </a:p>
          <a:p>
            <a:pPr>
              <a:buNone/>
            </a:pPr>
            <a:r>
              <a:rPr lang="zh-CN" altLang="en-US" sz="1800" dirty="0" smtClean="0">
                <a:solidFill>
                  <a:srgbClr val="FF0000"/>
                </a:solidFill>
              </a:rPr>
              <a:t>错误的写法：</a:t>
            </a:r>
            <a:endParaRPr lang="en-US" sz="1800" dirty="0" smtClean="0">
              <a:solidFill>
                <a:srgbClr val="FF0000"/>
              </a:solidFill>
            </a:endParaRPr>
          </a:p>
          <a:p>
            <a:pPr>
              <a:buNone/>
            </a:pPr>
            <a:r>
              <a:rPr lang="en-US" sz="1800" dirty="0" smtClean="0">
                <a:solidFill>
                  <a:srgbClr val="FF0000"/>
                </a:solidFill>
              </a:rPr>
              <a:t>SELECT  </a:t>
            </a:r>
            <a:r>
              <a:rPr lang="en-US" sz="1800" dirty="0" err="1" smtClean="0">
                <a:solidFill>
                  <a:srgbClr val="FF0000"/>
                </a:solidFill>
              </a:rPr>
              <a:t>SongID</a:t>
            </a:r>
            <a:r>
              <a:rPr lang="en-US" sz="1800" dirty="0" smtClean="0">
                <a:solidFill>
                  <a:srgbClr val="FF0000"/>
                </a:solidFill>
              </a:rPr>
              <a:t>, COUNT(*) as</a:t>
            </a:r>
            <a:r>
              <a:rPr lang="zh-CN" altLang="en-US" sz="1800" dirty="0" smtClean="0">
                <a:solidFill>
                  <a:srgbClr val="FF0000"/>
                </a:solidFill>
              </a:rPr>
              <a:t>数量</a:t>
            </a:r>
          </a:p>
          <a:p>
            <a:pPr>
              <a:buNone/>
            </a:pPr>
            <a:r>
              <a:rPr lang="en-US" sz="1800" dirty="0" smtClean="0">
                <a:solidFill>
                  <a:srgbClr val="FF0000"/>
                </a:solidFill>
              </a:rPr>
              <a:t>FROM Songs</a:t>
            </a:r>
            <a:endParaRPr lang="zh-CN" altLang="en-US" sz="1800" dirty="0" smtClean="0">
              <a:solidFill>
                <a:srgbClr val="FF0000"/>
              </a:solidFill>
            </a:endParaRPr>
          </a:p>
          <a:p>
            <a:pPr>
              <a:buNone/>
            </a:pPr>
            <a:r>
              <a:rPr lang="en-US" sz="1800" dirty="0" smtClean="0">
                <a:solidFill>
                  <a:srgbClr val="FF0000"/>
                </a:solidFill>
              </a:rPr>
              <a:t>GROUP BY Lang</a:t>
            </a:r>
            <a:endParaRPr lang="zh-CN" altLang="en-US" sz="1800" dirty="0" smtClean="0">
              <a:solidFill>
                <a:srgbClr val="FF0000"/>
              </a:solidFill>
            </a:endParaRPr>
          </a:p>
          <a:p>
            <a:pPr>
              <a:buNone/>
            </a:pPr>
            <a:endParaRPr lang="zh-CN" altLang="en-US" sz="1800" dirty="0" smtClean="0"/>
          </a:p>
          <a:p>
            <a:endParaRPr lang="zh-CN" altLang="en-US" dirty="0"/>
          </a:p>
        </p:txBody>
      </p:sp>
      <p:graphicFrame>
        <p:nvGraphicFramePr>
          <p:cNvPr id="5" name="表格 4"/>
          <p:cNvGraphicFramePr>
            <a:graphicFrameLocks noGrp="1"/>
          </p:cNvGraphicFramePr>
          <p:nvPr/>
        </p:nvGraphicFramePr>
        <p:xfrm>
          <a:off x="6810464" y="2732434"/>
          <a:ext cx="2608744" cy="866595"/>
        </p:xfrm>
        <a:graphic>
          <a:graphicData uri="http://schemas.openxmlformats.org/drawingml/2006/table">
            <a:tbl>
              <a:tblPr/>
              <a:tblGrid>
                <a:gridCol w="1548910"/>
                <a:gridCol w="1059834"/>
              </a:tblGrid>
              <a:tr h="272533">
                <a:tc>
                  <a:txBody>
                    <a:bodyPr/>
                    <a:lstStyle/>
                    <a:p>
                      <a:pPr indent="224790" algn="l">
                        <a:spcAft>
                          <a:spcPts val="0"/>
                        </a:spcAft>
                      </a:pPr>
                      <a:r>
                        <a:rPr lang="zh-CN" sz="1800" b="1" kern="0">
                          <a:latin typeface="宋体"/>
                          <a:ea typeface="宋体"/>
                          <a:cs typeface="宋体"/>
                        </a:rPr>
                        <a:t>语种</a:t>
                      </a:r>
                      <a:endParaRPr lang="zh-CN" sz="1800" kern="100">
                        <a:latin typeface="宋体"/>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4790" algn="l">
                        <a:spcAft>
                          <a:spcPts val="0"/>
                        </a:spcAft>
                      </a:pPr>
                      <a:r>
                        <a:rPr lang="zh-CN" sz="1800" b="1" kern="0">
                          <a:latin typeface="宋体"/>
                          <a:ea typeface="宋体"/>
                          <a:cs typeface="宋体"/>
                        </a:rPr>
                        <a:t>数量</a:t>
                      </a:r>
                      <a:endParaRPr lang="zh-CN" sz="1800" kern="100">
                        <a:latin typeface="宋体"/>
                        <a:ea typeface="宋体"/>
                        <a:cs typeface="宋体"/>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533">
                <a:tc>
                  <a:txBody>
                    <a:bodyPr/>
                    <a:lstStyle/>
                    <a:p>
                      <a:pPr indent="228600" algn="l">
                        <a:spcAft>
                          <a:spcPts val="0"/>
                        </a:spcAft>
                      </a:pPr>
                      <a:r>
                        <a:rPr lang="zh-CN" sz="1800" kern="0">
                          <a:latin typeface="Calibri"/>
                          <a:ea typeface="宋体"/>
                          <a:cs typeface="Times New Roman"/>
                        </a:rPr>
                        <a:t>英文</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0">
                          <a:latin typeface="宋体"/>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955">
                <a:tc>
                  <a:txBody>
                    <a:bodyPr/>
                    <a:lstStyle/>
                    <a:p>
                      <a:pPr indent="228600" algn="l">
                        <a:spcAft>
                          <a:spcPts val="0"/>
                        </a:spcAft>
                      </a:pPr>
                      <a:r>
                        <a:rPr lang="zh-CN" sz="1800" kern="0">
                          <a:latin typeface="Calibri"/>
                          <a:ea typeface="宋体"/>
                          <a:cs typeface="Times New Roman"/>
                        </a:rPr>
                        <a:t>中文</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0" dirty="0">
                          <a:latin typeface="宋体"/>
                          <a:ea typeface="宋体"/>
                          <a:cs typeface="Times New Roman"/>
                        </a:rPr>
                        <a:t>2</a:t>
                      </a:r>
                      <a:r>
                        <a:rPr lang="en-US" sz="1800" kern="100" dirty="0">
                          <a:latin typeface="Times New Roman"/>
                          <a:ea typeface="宋体"/>
                          <a:cs typeface="Times New Roman"/>
                        </a:rPr>
                        <a:t> </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3953" name="Rectangle 1"/>
          <p:cNvSpPr>
            <a:spLocks noChangeArrowheads="1"/>
          </p:cNvSpPr>
          <p:nvPr/>
        </p:nvSpPr>
        <p:spPr bwMode="auto">
          <a:xfrm>
            <a:off x="0" y="0"/>
            <a:ext cx="4022725" cy="6350"/>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53954" name="Rectangle 2"/>
          <p:cNvSpPr>
            <a:spLocks noChangeArrowheads="1"/>
          </p:cNvSpPr>
          <p:nvPr/>
        </p:nvSpPr>
        <p:spPr bwMode="auto">
          <a:xfrm>
            <a:off x="0" y="6350"/>
            <a:ext cx="219932"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Grp="1" noChangeArrowheads="1"/>
          </p:cNvSpPr>
          <p:nvPr>
            <p:ph type="title"/>
          </p:nvPr>
        </p:nvSpPr>
        <p:spPr/>
        <p:txBody>
          <a:bodyPr/>
          <a:lstStyle/>
          <a:p>
            <a:pPr eaLnBrk="1" hangingPunct="1"/>
            <a:r>
              <a:rPr lang="zh-CN" altLang="zh-CN" sz="3200" smtClean="0">
                <a:ea typeface="宋体" pitchFamily="2" charset="-122"/>
              </a:rPr>
              <a:t>GROUP BY</a:t>
            </a:r>
            <a:r>
              <a:rPr lang="zh-CN" sz="3200" smtClean="0">
                <a:ea typeface="宋体" pitchFamily="2" charset="-122"/>
              </a:rPr>
              <a:t>子句（续）</a:t>
            </a:r>
          </a:p>
        </p:txBody>
      </p:sp>
      <p:sp>
        <p:nvSpPr>
          <p:cNvPr id="186372" name="Rectangle 3"/>
          <p:cNvSpPr>
            <a:spLocks noGrp="1" noChangeArrowheads="1"/>
          </p:cNvSpPr>
          <p:nvPr>
            <p:ph type="body" idx="1"/>
          </p:nvPr>
        </p:nvSpPr>
        <p:spPr>
          <a:xfrm>
            <a:off x="876916" y="1873188"/>
            <a:ext cx="10363200" cy="4495800"/>
          </a:xfrm>
        </p:spPr>
        <p:txBody>
          <a:bodyPr/>
          <a:lstStyle/>
          <a:p>
            <a:pPr algn="just" eaLnBrk="1" hangingPunct="1">
              <a:lnSpc>
                <a:spcPct val="130000"/>
              </a:lnSpc>
            </a:pPr>
            <a:r>
              <a:rPr lang="zh-CN" altLang="en-US" sz="2400" dirty="0" smtClean="0"/>
              <a:t>对分组进行选择操作由</a:t>
            </a:r>
            <a:r>
              <a:rPr lang="en-US" sz="2400" dirty="0" smtClean="0"/>
              <a:t>HAVING</a:t>
            </a:r>
            <a:r>
              <a:rPr lang="zh-CN" altLang="en-US" sz="2400" dirty="0" smtClean="0"/>
              <a:t>子句完成</a:t>
            </a:r>
            <a:endParaRPr lang="en-US" altLang="zh-CN" sz="2400" dirty="0" smtClean="0"/>
          </a:p>
          <a:p>
            <a:r>
              <a:rPr lang="en-US" sz="2400" dirty="0" smtClean="0"/>
              <a:t>HAVING &lt;</a:t>
            </a:r>
            <a:r>
              <a:rPr lang="zh-CN" altLang="en-US" sz="2400" dirty="0" smtClean="0"/>
              <a:t>条件表达式</a:t>
            </a:r>
            <a:r>
              <a:rPr lang="en-US" sz="2400" dirty="0" smtClean="0"/>
              <a:t>&gt;</a:t>
            </a:r>
            <a:endParaRPr lang="zh-CN" altLang="en-US" sz="2400" dirty="0" smtClean="0"/>
          </a:p>
          <a:p>
            <a:pPr lvl="1"/>
            <a:r>
              <a:rPr lang="zh-CN" altLang="en-US" sz="2000" dirty="0" smtClean="0"/>
              <a:t>条件表达式是由分组列、聚集函数和常数构成的有意义的式子。</a:t>
            </a:r>
          </a:p>
          <a:p>
            <a:pPr algn="just" eaLnBrk="1" hangingPunct="1">
              <a:lnSpc>
                <a:spcPct val="130000"/>
              </a:lnSpc>
              <a:buFont typeface="Wingdings" pitchFamily="2" charset="2"/>
              <a:buNone/>
            </a:pPr>
            <a:r>
              <a:rPr lang="zh-CN" altLang="zh-CN" sz="2400" b="1" dirty="0" smtClean="0">
                <a:ea typeface="黑体" pitchFamily="49" charset="-122"/>
              </a:rPr>
              <a:t>[</a:t>
            </a:r>
            <a:r>
              <a:rPr lang="zh-CN" sz="2400" b="1" dirty="0" smtClean="0">
                <a:ea typeface="黑体" pitchFamily="49" charset="-122"/>
              </a:rPr>
              <a:t>例</a:t>
            </a:r>
            <a:r>
              <a:rPr lang="zh-CN" altLang="zh-CN" sz="2400" b="1" dirty="0" smtClean="0">
                <a:ea typeface="宋体" pitchFamily="2" charset="-122"/>
              </a:rPr>
              <a:t>32]  </a:t>
            </a:r>
            <a:r>
              <a:rPr lang="zh-CN" sz="2400" b="1" dirty="0" smtClean="0">
                <a:ea typeface="宋体" pitchFamily="2" charset="-122"/>
              </a:rPr>
              <a:t>查询选修了</a:t>
            </a:r>
            <a:r>
              <a:rPr lang="zh-CN" altLang="zh-CN" sz="2400" b="1" dirty="0" smtClean="0">
                <a:ea typeface="宋体" pitchFamily="2" charset="-122"/>
              </a:rPr>
              <a:t>3</a:t>
            </a:r>
            <a:r>
              <a:rPr lang="zh-CN" sz="2400" b="1" dirty="0" smtClean="0">
                <a:ea typeface="宋体" pitchFamily="2" charset="-122"/>
              </a:rPr>
              <a:t>门以上课程的学生学号。</a:t>
            </a:r>
          </a:p>
          <a:p>
            <a:pPr lvl="1" algn="just" eaLnBrk="1" hangingPunct="1">
              <a:lnSpc>
                <a:spcPct val="180000"/>
              </a:lnSpc>
              <a:buFont typeface="Wingdings" pitchFamily="2" charset="2"/>
              <a:buNone/>
            </a:pPr>
            <a:r>
              <a:rPr lang="zh-CN" altLang="zh-CN" sz="2000" b="1" dirty="0" smtClean="0">
                <a:ea typeface="宋体" pitchFamily="2" charset="-122"/>
              </a:rPr>
              <a:t>     </a:t>
            </a:r>
            <a:r>
              <a:rPr lang="zh-CN" altLang="zh-CN" b="1" dirty="0" smtClean="0">
                <a:ea typeface="宋体" pitchFamily="2" charset="-122"/>
              </a:rPr>
              <a:t>SELECT Sno</a:t>
            </a:r>
          </a:p>
          <a:p>
            <a:pPr lvl="1" algn="just" eaLnBrk="1" hangingPunct="1">
              <a:lnSpc>
                <a:spcPct val="90000"/>
              </a:lnSpc>
              <a:buFont typeface="Wingdings" pitchFamily="2" charset="2"/>
              <a:buNone/>
            </a:pPr>
            <a:r>
              <a:rPr lang="zh-CN" altLang="zh-CN" b="1" dirty="0" smtClean="0">
                <a:ea typeface="宋体" pitchFamily="2" charset="-122"/>
              </a:rPr>
              <a:t>     FROM  SC</a:t>
            </a:r>
          </a:p>
          <a:p>
            <a:pPr lvl="1" algn="just" eaLnBrk="1" hangingPunct="1">
              <a:lnSpc>
                <a:spcPct val="90000"/>
              </a:lnSpc>
              <a:buFont typeface="Wingdings" pitchFamily="2" charset="2"/>
              <a:buNone/>
            </a:pPr>
            <a:r>
              <a:rPr lang="zh-CN" altLang="zh-CN" b="1" dirty="0" smtClean="0">
                <a:ea typeface="宋体" pitchFamily="2" charset="-122"/>
              </a:rPr>
              <a:t>     GROUP BY Sno</a:t>
            </a:r>
          </a:p>
          <a:p>
            <a:pPr lvl="1" algn="just" eaLnBrk="1" hangingPunct="1">
              <a:lnSpc>
                <a:spcPct val="90000"/>
              </a:lnSpc>
              <a:buFont typeface="Wingdings" pitchFamily="2" charset="2"/>
              <a:buNone/>
            </a:pPr>
            <a:r>
              <a:rPr lang="zh-CN" altLang="zh-CN" b="1" dirty="0" smtClean="0">
                <a:ea typeface="宋体" pitchFamily="2" charset="-122"/>
              </a:rPr>
              <a:t>     HAVING  COUNT(*) &gt;3</a:t>
            </a:r>
            <a:r>
              <a:rPr lang="zh-CN" b="1" dirty="0" smtClean="0">
                <a:ea typeface="宋体" pitchFamily="2" charset="-122"/>
              </a:rPr>
              <a:t>；       </a:t>
            </a:r>
          </a:p>
          <a:p>
            <a:pPr algn="just" eaLnBrk="1" hangingPunct="1">
              <a:lnSpc>
                <a:spcPct val="90000"/>
              </a:lnSpc>
              <a:buFont typeface="Wingdings" pitchFamily="2" charset="2"/>
              <a:buNone/>
            </a:pPr>
            <a:r>
              <a:rPr lang="zh-CN" altLang="zh-CN" sz="2400" b="1" dirty="0" smtClean="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37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637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63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2"/>
          <p:cNvSpPr>
            <a:spLocks noGrp="1" noChangeArrowheads="1"/>
          </p:cNvSpPr>
          <p:nvPr>
            <p:ph type="title"/>
          </p:nvPr>
        </p:nvSpPr>
        <p:spPr/>
        <p:txBody>
          <a:bodyPr/>
          <a:lstStyle/>
          <a:p>
            <a:pPr eaLnBrk="1" hangingPunct="1"/>
            <a:r>
              <a:rPr lang="zh-CN" altLang="zh-CN" sz="3200" smtClean="0">
                <a:ea typeface="宋体" pitchFamily="2" charset="-122"/>
              </a:rPr>
              <a:t>GROUP BY</a:t>
            </a:r>
            <a:r>
              <a:rPr lang="zh-CN" sz="3200" smtClean="0">
                <a:ea typeface="宋体" pitchFamily="2" charset="-122"/>
              </a:rPr>
              <a:t>子句（续）</a:t>
            </a:r>
          </a:p>
        </p:txBody>
      </p:sp>
      <p:sp>
        <p:nvSpPr>
          <p:cNvPr id="187396" name="Rectangle 3"/>
          <p:cNvSpPr>
            <a:spLocks noGrp="1" noChangeArrowheads="1"/>
          </p:cNvSpPr>
          <p:nvPr>
            <p:ph type="body" idx="1"/>
          </p:nvPr>
        </p:nvSpPr>
        <p:spPr>
          <a:xfrm>
            <a:off x="527051" y="1773239"/>
            <a:ext cx="10699749" cy="4414837"/>
          </a:xfrm>
        </p:spPr>
        <p:txBody>
          <a:bodyPr/>
          <a:lstStyle/>
          <a:p>
            <a:pPr algn="just" eaLnBrk="1" hangingPunct="1">
              <a:lnSpc>
                <a:spcPct val="110000"/>
              </a:lnSpc>
            </a:pPr>
            <a:r>
              <a:rPr lang="zh-CN" altLang="zh-CN" b="1" smtClean="0">
                <a:ea typeface="宋体" pitchFamily="2" charset="-122"/>
              </a:rPr>
              <a:t>HAVING</a:t>
            </a:r>
            <a:r>
              <a:rPr lang="zh-CN" b="1" smtClean="0">
                <a:ea typeface="宋体" pitchFamily="2" charset="-122"/>
              </a:rPr>
              <a:t>短语与</a:t>
            </a:r>
            <a:r>
              <a:rPr lang="zh-CN" altLang="zh-CN" b="1" smtClean="0">
                <a:ea typeface="宋体" pitchFamily="2" charset="-122"/>
              </a:rPr>
              <a:t>WHERE</a:t>
            </a:r>
            <a:r>
              <a:rPr lang="zh-CN" b="1" smtClean="0">
                <a:ea typeface="宋体" pitchFamily="2" charset="-122"/>
              </a:rPr>
              <a:t>子句的区别：</a:t>
            </a:r>
          </a:p>
          <a:p>
            <a:pPr lvl="1" algn="just" eaLnBrk="1" hangingPunct="1">
              <a:lnSpc>
                <a:spcPct val="110000"/>
              </a:lnSpc>
            </a:pPr>
            <a:r>
              <a:rPr lang="zh-CN" sz="2800" b="1" smtClean="0">
                <a:ea typeface="宋体" pitchFamily="2" charset="-122"/>
              </a:rPr>
              <a:t>作用对象不同</a:t>
            </a:r>
          </a:p>
          <a:p>
            <a:pPr lvl="1" algn="just" eaLnBrk="1" hangingPunct="1">
              <a:lnSpc>
                <a:spcPct val="110000"/>
              </a:lnSpc>
            </a:pPr>
            <a:r>
              <a:rPr lang="zh-CN" altLang="zh-CN" sz="2800" b="1" smtClean="0">
                <a:ea typeface="宋体" pitchFamily="2" charset="-122"/>
              </a:rPr>
              <a:t>WHERE</a:t>
            </a:r>
            <a:r>
              <a:rPr lang="zh-CN" sz="2800" b="1" smtClean="0">
                <a:ea typeface="宋体" pitchFamily="2" charset="-122"/>
              </a:rPr>
              <a:t>子句作用于基表或视图，从中选择满足条件的元组</a:t>
            </a:r>
          </a:p>
          <a:p>
            <a:pPr lvl="1" algn="just" eaLnBrk="1" hangingPunct="1">
              <a:lnSpc>
                <a:spcPct val="110000"/>
              </a:lnSpc>
            </a:pPr>
            <a:r>
              <a:rPr lang="zh-CN" altLang="zh-CN" sz="2800" b="1" smtClean="0">
                <a:ea typeface="宋体" pitchFamily="2" charset="-122"/>
              </a:rPr>
              <a:t>HAVING</a:t>
            </a:r>
            <a:r>
              <a:rPr lang="zh-CN" sz="2800" b="1" smtClean="0">
                <a:ea typeface="宋体" pitchFamily="2" charset="-122"/>
              </a:rPr>
              <a:t>短语作用于组，从中选择满足条件的组。 </a:t>
            </a:r>
          </a:p>
          <a:p>
            <a:pPr lvl="1" algn="just" eaLnBrk="1" hangingPunct="1">
              <a:lnSpc>
                <a:spcPct val="110000"/>
              </a:lnSpc>
            </a:pPr>
            <a:r>
              <a:rPr lang="zh-CN" altLang="zh-CN" sz="2800" b="1" smtClean="0">
                <a:ea typeface="宋体" pitchFamily="2" charset="-122"/>
              </a:rPr>
              <a:t>Where </a:t>
            </a:r>
            <a:r>
              <a:rPr lang="zh-CN" sz="2800" b="1" smtClean="0">
                <a:ea typeface="宋体" pitchFamily="2" charset="-122"/>
              </a:rPr>
              <a:t>后不可以直接接聚合函数</a:t>
            </a:r>
          </a:p>
          <a:p>
            <a:pPr lvl="1" algn="just" eaLnBrk="1" hangingPunct="1">
              <a:lnSpc>
                <a:spcPct val="110000"/>
              </a:lnSpc>
              <a:buFont typeface="Wingdings" pitchFamily="2" charset="2"/>
              <a:buNone/>
            </a:pPr>
            <a:endParaRPr lang="zh-CN" altLang="zh-CN" sz="2800" b="1" smtClean="0">
              <a:ea typeface="宋体"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
          <p:cNvSpPr>
            <a:spLocks noGrp="1"/>
          </p:cNvSpPr>
          <p:nvPr>
            <p:ph type="title"/>
          </p:nvPr>
        </p:nvSpPr>
        <p:spPr/>
        <p:txBody>
          <a:bodyPr/>
          <a:lstStyle/>
          <a:p>
            <a:r>
              <a:rPr lang="zh-CN" altLang="en-US" dirty="0" smtClean="0"/>
              <a:t>练习</a:t>
            </a:r>
          </a:p>
        </p:txBody>
      </p:sp>
      <p:sp>
        <p:nvSpPr>
          <p:cNvPr id="188419" name="内容占位符 2"/>
          <p:cNvSpPr>
            <a:spLocks noGrp="1"/>
          </p:cNvSpPr>
          <p:nvPr>
            <p:ph idx="1"/>
          </p:nvPr>
        </p:nvSpPr>
        <p:spPr>
          <a:xfrm>
            <a:off x="132652" y="1819923"/>
            <a:ext cx="11328400" cy="3462291"/>
          </a:xfrm>
        </p:spPr>
        <p:txBody>
          <a:bodyPr/>
          <a:lstStyle/>
          <a:p>
            <a:r>
              <a:rPr lang="zh-CN" altLang="zh-CN" sz="2400" b="1" dirty="0" smtClean="0"/>
              <a:t>预测以下语句的输出：</a:t>
            </a:r>
            <a:r>
              <a:rPr lang="en-US" altLang="zh-CN" sz="2400" b="1" dirty="0" smtClean="0"/>
              <a:t> </a:t>
            </a:r>
            <a:endParaRPr lang="zh-CN" altLang="zh-CN" sz="2400" dirty="0" smtClean="0"/>
          </a:p>
          <a:p>
            <a:pPr>
              <a:buFontTx/>
              <a:buNone/>
            </a:pPr>
            <a:r>
              <a:rPr lang="en-US" altLang="zh-CN" sz="2400" b="1" dirty="0" smtClean="0"/>
              <a:t> select </a:t>
            </a:r>
            <a:r>
              <a:rPr lang="en-US" altLang="zh-CN" sz="2400" b="1" dirty="0" err="1" smtClean="0"/>
              <a:t>stor_id</a:t>
            </a:r>
            <a:r>
              <a:rPr lang="en-US" altLang="zh-CN" sz="2400" b="1" dirty="0" smtClean="0"/>
              <a:t>, count(</a:t>
            </a:r>
            <a:r>
              <a:rPr lang="en-US" altLang="zh-CN" sz="2400" b="1" dirty="0" err="1" smtClean="0"/>
              <a:t>stor_id</a:t>
            </a:r>
            <a:r>
              <a:rPr lang="en-US" altLang="zh-CN" sz="2400" b="1" dirty="0" smtClean="0"/>
              <a:t>)  from sales group by </a:t>
            </a:r>
            <a:r>
              <a:rPr lang="en-US" altLang="zh-CN" sz="2400" b="1" dirty="0" err="1" smtClean="0"/>
              <a:t>stor_id</a:t>
            </a:r>
            <a:r>
              <a:rPr lang="en-US" altLang="zh-CN" sz="2400" b="1" dirty="0" smtClean="0"/>
              <a:t>  having </a:t>
            </a:r>
            <a:r>
              <a:rPr lang="en-US" altLang="zh-CN" sz="2400" b="1" dirty="0" err="1" smtClean="0"/>
              <a:t>avg</a:t>
            </a:r>
            <a:r>
              <a:rPr lang="en-US" altLang="zh-CN" sz="2400" b="1" dirty="0" smtClean="0"/>
              <a:t>(qty)&gt;=20 and count</a:t>
            </a:r>
            <a:r>
              <a:rPr lang="zh-CN" altLang="zh-CN" sz="2400" b="1" dirty="0" smtClean="0"/>
              <a:t>（</a:t>
            </a:r>
            <a:r>
              <a:rPr lang="en-US" altLang="zh-CN" sz="2400" b="1" dirty="0" err="1" smtClean="0"/>
              <a:t>stor_id</a:t>
            </a:r>
            <a:r>
              <a:rPr lang="en-US" altLang="zh-CN" sz="2400" b="1" dirty="0" smtClean="0"/>
              <a:t>)&gt;3			 </a:t>
            </a:r>
          </a:p>
          <a:p>
            <a:pPr>
              <a:buFontTx/>
              <a:buNone/>
            </a:pPr>
            <a:r>
              <a:rPr lang="en-US" altLang="zh-CN" sz="2400" b="1" dirty="0" smtClean="0"/>
              <a:t>a.	</a:t>
            </a:r>
            <a:r>
              <a:rPr lang="zh-CN" altLang="zh-CN" sz="2400" b="1" dirty="0" smtClean="0"/>
              <a:t>查询将显示那些商店的材料，它们的订单在</a:t>
            </a:r>
            <a:r>
              <a:rPr lang="en-US" altLang="zh-CN" sz="2400" b="1" dirty="0" smtClean="0"/>
              <a:t>3</a:t>
            </a:r>
            <a:r>
              <a:rPr lang="zh-CN" altLang="zh-CN" sz="2400" b="1" dirty="0" smtClean="0"/>
              <a:t>次以上，订单的平均数量大于等于</a:t>
            </a:r>
            <a:r>
              <a:rPr lang="en-US" altLang="zh-CN" sz="2400" b="1" dirty="0" smtClean="0"/>
              <a:t>20</a:t>
            </a:r>
            <a:r>
              <a:rPr lang="zh-CN" altLang="zh-CN" sz="2400" b="1" dirty="0" smtClean="0"/>
              <a:t>。</a:t>
            </a:r>
            <a:endParaRPr lang="zh-CN" altLang="zh-CN" sz="2400" dirty="0" smtClean="0"/>
          </a:p>
          <a:p>
            <a:pPr>
              <a:buFontTx/>
              <a:buNone/>
            </a:pPr>
            <a:r>
              <a:rPr lang="en-US" altLang="zh-CN" sz="2400" b="1" dirty="0" smtClean="0"/>
              <a:t>b.	</a:t>
            </a:r>
            <a:r>
              <a:rPr lang="zh-CN" altLang="zh-CN" sz="2400" b="1" dirty="0" smtClean="0"/>
              <a:t>查询将显示那些商店的材料，它们订单的平均数量大于等于</a:t>
            </a:r>
            <a:r>
              <a:rPr lang="en-US" altLang="zh-CN" sz="2400" b="1" dirty="0" smtClean="0"/>
              <a:t>20</a:t>
            </a:r>
            <a:r>
              <a:rPr lang="zh-CN" altLang="zh-CN" sz="2400" b="1" dirty="0" smtClean="0"/>
              <a:t>。</a:t>
            </a:r>
            <a:endParaRPr lang="zh-CN" altLang="zh-CN" sz="2400" dirty="0" smtClean="0"/>
          </a:p>
          <a:p>
            <a:pPr>
              <a:buFontTx/>
              <a:buNone/>
            </a:pPr>
            <a:r>
              <a:rPr lang="en-US" altLang="zh-CN" sz="2400" b="1" dirty="0" smtClean="0"/>
              <a:t>c.	</a:t>
            </a:r>
            <a:r>
              <a:rPr lang="zh-CN" altLang="zh-CN" sz="2400" b="1" dirty="0" smtClean="0"/>
              <a:t>查询将显示那些商店的材料，它们的订单在</a:t>
            </a:r>
            <a:r>
              <a:rPr lang="en-US" altLang="zh-CN" sz="2400" b="1" dirty="0" smtClean="0"/>
              <a:t>3</a:t>
            </a:r>
            <a:r>
              <a:rPr lang="zh-CN" altLang="zh-CN" sz="2400" b="1" dirty="0" smtClean="0"/>
              <a:t>次以上。</a:t>
            </a:r>
            <a:endParaRPr lang="zh-CN" altLang="zh-CN" sz="2400" dirty="0" smtClean="0"/>
          </a:p>
          <a:p>
            <a:pPr>
              <a:buFontTx/>
              <a:buNone/>
            </a:pPr>
            <a:r>
              <a:rPr lang="en-US" altLang="zh-CN" sz="2400" b="1" dirty="0" smtClean="0"/>
              <a:t>d.	</a:t>
            </a:r>
            <a:r>
              <a:rPr lang="zh-CN" altLang="zh-CN" sz="2400" b="1" dirty="0" smtClean="0"/>
              <a:t>查询将显示那些商店的材料，它们的订单在</a:t>
            </a:r>
            <a:r>
              <a:rPr lang="en-US" altLang="zh-CN" sz="2400" b="1" dirty="0" smtClean="0"/>
              <a:t>3</a:t>
            </a:r>
            <a:r>
              <a:rPr lang="zh-CN" altLang="zh-CN" sz="2400" b="1" dirty="0" smtClean="0"/>
              <a:t>次以上，订单的数量大于等于</a:t>
            </a:r>
            <a:r>
              <a:rPr lang="en-US" altLang="zh-CN" sz="2400" b="1" dirty="0" smtClean="0"/>
              <a:t>20</a:t>
            </a:r>
            <a:r>
              <a:rPr lang="zh-CN" altLang="zh-CN" sz="2400" b="1" dirty="0" smtClean="0"/>
              <a:t>。</a:t>
            </a:r>
            <a:endParaRPr lang="zh-CN" altLang="en-US" sz="2400"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p:txBody>
          <a:bodyPr/>
          <a:lstStyle/>
          <a:p>
            <a:pPr eaLnBrk="1" hangingPunct="1"/>
            <a:r>
              <a:rPr lang="zh-CN" sz="3200" smtClean="0">
                <a:ea typeface="宋体" pitchFamily="2" charset="-122"/>
              </a:rPr>
              <a:t>练习</a:t>
            </a:r>
          </a:p>
        </p:txBody>
      </p:sp>
      <p:sp>
        <p:nvSpPr>
          <p:cNvPr id="190468" name="Rectangle 3"/>
          <p:cNvSpPr>
            <a:spLocks noGrp="1" noChangeArrowheads="1"/>
          </p:cNvSpPr>
          <p:nvPr>
            <p:ph type="body" idx="1"/>
          </p:nvPr>
        </p:nvSpPr>
        <p:spPr>
          <a:xfrm>
            <a:off x="351589" y="1958308"/>
            <a:ext cx="11328400" cy="5040313"/>
          </a:xfrm>
        </p:spPr>
        <p:txBody>
          <a:bodyPr/>
          <a:lstStyle/>
          <a:p>
            <a:pPr eaLnBrk="1" hangingPunct="1">
              <a:lnSpc>
                <a:spcPct val="90000"/>
              </a:lnSpc>
            </a:pPr>
            <a:r>
              <a:rPr lang="zh-CN" sz="2400" b="1" dirty="0" smtClean="0">
                <a:ea typeface="宋体" pitchFamily="2" charset="-122"/>
              </a:rPr>
              <a:t>设有关系模式：</a:t>
            </a:r>
          </a:p>
          <a:p>
            <a:pPr eaLnBrk="1" hangingPunct="1">
              <a:lnSpc>
                <a:spcPct val="90000"/>
              </a:lnSpc>
            </a:pPr>
            <a:r>
              <a:rPr lang="zh-CN" altLang="zh-CN" sz="2400" b="1" dirty="0" smtClean="0">
                <a:ea typeface="宋体" pitchFamily="2" charset="-122"/>
              </a:rPr>
              <a:t>SB</a:t>
            </a:r>
            <a:r>
              <a:rPr lang="zh-CN" sz="2400" b="1" dirty="0" smtClean="0">
                <a:ea typeface="宋体" pitchFamily="2" charset="-122"/>
              </a:rPr>
              <a:t>（</a:t>
            </a:r>
            <a:r>
              <a:rPr lang="zh-CN" altLang="zh-CN" sz="2400" b="1" dirty="0" smtClean="0">
                <a:ea typeface="宋体" pitchFamily="2" charset="-122"/>
              </a:rPr>
              <a:t>SN</a:t>
            </a:r>
            <a:r>
              <a:rPr lang="zh-CN" sz="2400" b="1" dirty="0" smtClean="0">
                <a:ea typeface="宋体" pitchFamily="2" charset="-122"/>
              </a:rPr>
              <a:t>，</a:t>
            </a:r>
            <a:r>
              <a:rPr lang="zh-CN" altLang="zh-CN" sz="2400" b="1" dirty="0" smtClean="0">
                <a:ea typeface="宋体" pitchFamily="2" charset="-122"/>
              </a:rPr>
              <a:t>SNAME</a:t>
            </a:r>
            <a:r>
              <a:rPr lang="zh-CN" sz="2400" b="1" dirty="0" smtClean="0">
                <a:ea typeface="宋体" pitchFamily="2" charset="-122"/>
              </a:rPr>
              <a:t>，</a:t>
            </a:r>
            <a:r>
              <a:rPr lang="zh-CN" altLang="zh-CN" sz="2400" b="1" dirty="0" smtClean="0">
                <a:ea typeface="宋体" pitchFamily="2" charset="-122"/>
              </a:rPr>
              <a:t>CITY</a:t>
            </a:r>
            <a:r>
              <a:rPr lang="zh-CN" sz="2400" b="1" dirty="0" smtClean="0">
                <a:ea typeface="宋体" pitchFamily="2" charset="-122"/>
              </a:rPr>
              <a:t>），其中，</a:t>
            </a:r>
            <a:r>
              <a:rPr lang="zh-CN" altLang="zh-CN" sz="2400" b="1" dirty="0" smtClean="0">
                <a:ea typeface="宋体" pitchFamily="2" charset="-122"/>
              </a:rPr>
              <a:t>S</a:t>
            </a:r>
            <a:r>
              <a:rPr lang="zh-CN" sz="2400" b="1" dirty="0" smtClean="0">
                <a:ea typeface="宋体" pitchFamily="2" charset="-122"/>
              </a:rPr>
              <a:t>表示供应商，</a:t>
            </a:r>
            <a:r>
              <a:rPr lang="zh-CN" altLang="zh-CN" sz="2400" b="1" dirty="0" smtClean="0">
                <a:ea typeface="宋体" pitchFamily="2" charset="-122"/>
              </a:rPr>
              <a:t>SN</a:t>
            </a:r>
            <a:r>
              <a:rPr lang="zh-CN" sz="2400" b="1" dirty="0" smtClean="0">
                <a:ea typeface="宋体" pitchFamily="2" charset="-122"/>
              </a:rPr>
              <a:t>为供应商代号，</a:t>
            </a:r>
            <a:r>
              <a:rPr lang="zh-CN" altLang="zh-CN" sz="2400" b="1" dirty="0" smtClean="0">
                <a:ea typeface="宋体" pitchFamily="2" charset="-122"/>
              </a:rPr>
              <a:t>SNAME</a:t>
            </a:r>
            <a:r>
              <a:rPr lang="zh-CN" sz="2400" b="1" dirty="0" smtClean="0">
                <a:ea typeface="宋体" pitchFamily="2" charset="-122"/>
              </a:rPr>
              <a:t>为供应商名字，</a:t>
            </a:r>
            <a:r>
              <a:rPr lang="zh-CN" altLang="zh-CN" sz="2400" b="1" dirty="0" smtClean="0">
                <a:ea typeface="宋体" pitchFamily="2" charset="-122"/>
              </a:rPr>
              <a:t>CITY</a:t>
            </a:r>
            <a:r>
              <a:rPr lang="zh-CN" sz="2400" b="1" dirty="0" smtClean="0">
                <a:ea typeface="宋体" pitchFamily="2" charset="-122"/>
              </a:rPr>
              <a:t>为供应商所在城市，主关键字为</a:t>
            </a:r>
            <a:r>
              <a:rPr lang="zh-CN" altLang="zh-CN" sz="2400" b="1" dirty="0" smtClean="0">
                <a:ea typeface="宋体" pitchFamily="2" charset="-122"/>
              </a:rPr>
              <a:t>SN</a:t>
            </a:r>
            <a:r>
              <a:rPr lang="zh-CN" sz="2400" b="1" dirty="0" smtClean="0">
                <a:ea typeface="宋体" pitchFamily="2" charset="-122"/>
              </a:rPr>
              <a:t>。</a:t>
            </a:r>
          </a:p>
          <a:p>
            <a:pPr eaLnBrk="1" hangingPunct="1">
              <a:lnSpc>
                <a:spcPct val="90000"/>
              </a:lnSpc>
            </a:pPr>
            <a:r>
              <a:rPr lang="zh-CN" altLang="zh-CN" sz="2400" b="1" dirty="0" smtClean="0">
                <a:ea typeface="宋体" pitchFamily="2" charset="-122"/>
              </a:rPr>
              <a:t>PB</a:t>
            </a:r>
            <a:r>
              <a:rPr lang="zh-CN" sz="2400" b="1" dirty="0" smtClean="0">
                <a:ea typeface="宋体" pitchFamily="2" charset="-122"/>
              </a:rPr>
              <a:t>（</a:t>
            </a:r>
            <a:r>
              <a:rPr lang="zh-CN" altLang="zh-CN" sz="2400" b="1" dirty="0" smtClean="0">
                <a:ea typeface="宋体" pitchFamily="2" charset="-122"/>
              </a:rPr>
              <a:t>PN</a:t>
            </a:r>
            <a:r>
              <a:rPr lang="zh-CN" sz="2400" b="1" dirty="0" smtClean="0">
                <a:ea typeface="宋体" pitchFamily="2" charset="-122"/>
              </a:rPr>
              <a:t>，</a:t>
            </a:r>
            <a:r>
              <a:rPr lang="zh-CN" altLang="zh-CN" sz="2400" b="1" dirty="0" smtClean="0">
                <a:ea typeface="宋体" pitchFamily="2" charset="-122"/>
              </a:rPr>
              <a:t>PNAME</a:t>
            </a:r>
            <a:r>
              <a:rPr lang="zh-CN" sz="2400" b="1" dirty="0" smtClean="0">
                <a:ea typeface="宋体" pitchFamily="2" charset="-122"/>
              </a:rPr>
              <a:t>，</a:t>
            </a:r>
            <a:r>
              <a:rPr lang="zh-CN" altLang="zh-CN" sz="2400" b="1" dirty="0" smtClean="0">
                <a:ea typeface="宋体" pitchFamily="2" charset="-122"/>
              </a:rPr>
              <a:t>COLOR</a:t>
            </a:r>
            <a:r>
              <a:rPr lang="zh-CN" sz="2400" b="1" dirty="0" smtClean="0">
                <a:ea typeface="宋体" pitchFamily="2" charset="-122"/>
              </a:rPr>
              <a:t>，</a:t>
            </a:r>
            <a:r>
              <a:rPr lang="zh-CN" altLang="zh-CN" sz="2400" b="1" dirty="0" smtClean="0">
                <a:ea typeface="宋体" pitchFamily="2" charset="-122"/>
              </a:rPr>
              <a:t>WEIGHT</a:t>
            </a:r>
            <a:r>
              <a:rPr lang="zh-CN" sz="2400" b="1" dirty="0" smtClean="0">
                <a:ea typeface="宋体" pitchFamily="2" charset="-122"/>
              </a:rPr>
              <a:t>），其中</a:t>
            </a:r>
            <a:r>
              <a:rPr lang="zh-CN" altLang="zh-CN" sz="2400" b="1" dirty="0" smtClean="0">
                <a:ea typeface="宋体" pitchFamily="2" charset="-122"/>
              </a:rPr>
              <a:t>P</a:t>
            </a:r>
            <a:r>
              <a:rPr lang="zh-CN" sz="2400" b="1" dirty="0" smtClean="0">
                <a:ea typeface="宋体" pitchFamily="2" charset="-122"/>
              </a:rPr>
              <a:t>表示零件，</a:t>
            </a:r>
            <a:r>
              <a:rPr lang="zh-CN" altLang="zh-CN" sz="2400" b="1" dirty="0" smtClean="0">
                <a:ea typeface="宋体" pitchFamily="2" charset="-122"/>
              </a:rPr>
              <a:t>PN</a:t>
            </a:r>
            <a:r>
              <a:rPr lang="zh-CN" sz="2400" b="1" dirty="0" smtClean="0">
                <a:ea typeface="宋体" pitchFamily="2" charset="-122"/>
              </a:rPr>
              <a:t>为零件代号，</a:t>
            </a:r>
            <a:r>
              <a:rPr lang="zh-CN" altLang="zh-CN" sz="2400" b="1" dirty="0" smtClean="0">
                <a:ea typeface="宋体" pitchFamily="2" charset="-122"/>
              </a:rPr>
              <a:t>PNAME</a:t>
            </a:r>
            <a:r>
              <a:rPr lang="zh-CN" sz="2400" b="1" dirty="0" smtClean="0">
                <a:ea typeface="宋体" pitchFamily="2" charset="-122"/>
              </a:rPr>
              <a:t>为零件名字，</a:t>
            </a:r>
            <a:r>
              <a:rPr lang="zh-CN" altLang="zh-CN" sz="2400" b="1" dirty="0" smtClean="0">
                <a:ea typeface="宋体" pitchFamily="2" charset="-122"/>
              </a:rPr>
              <a:t>COLOR</a:t>
            </a:r>
            <a:r>
              <a:rPr lang="zh-CN" sz="2400" b="1" dirty="0" smtClean="0">
                <a:ea typeface="宋体" pitchFamily="2" charset="-122"/>
              </a:rPr>
              <a:t>为零件颜色，</a:t>
            </a:r>
            <a:r>
              <a:rPr lang="zh-CN" altLang="zh-CN" sz="2400" b="1" dirty="0" smtClean="0">
                <a:ea typeface="宋体" pitchFamily="2" charset="-122"/>
              </a:rPr>
              <a:t>WEIGHT</a:t>
            </a:r>
            <a:r>
              <a:rPr lang="zh-CN" sz="2400" b="1" dirty="0" smtClean="0">
                <a:ea typeface="宋体" pitchFamily="2" charset="-122"/>
              </a:rPr>
              <a:t>为零件重量，主关键字为</a:t>
            </a:r>
            <a:r>
              <a:rPr lang="zh-CN" altLang="zh-CN" sz="2400" b="1" dirty="0" smtClean="0">
                <a:ea typeface="宋体" pitchFamily="2" charset="-122"/>
              </a:rPr>
              <a:t>PN</a:t>
            </a:r>
            <a:r>
              <a:rPr lang="zh-CN" sz="2400" b="1" dirty="0" smtClean="0">
                <a:ea typeface="宋体" pitchFamily="2" charset="-122"/>
              </a:rPr>
              <a:t>。</a:t>
            </a:r>
          </a:p>
          <a:p>
            <a:pPr eaLnBrk="1" hangingPunct="1">
              <a:lnSpc>
                <a:spcPct val="90000"/>
              </a:lnSpc>
            </a:pPr>
            <a:r>
              <a:rPr lang="zh-CN" altLang="zh-CN" sz="2400" b="1" dirty="0" smtClean="0">
                <a:ea typeface="宋体" pitchFamily="2" charset="-122"/>
              </a:rPr>
              <a:t>JB</a:t>
            </a:r>
            <a:r>
              <a:rPr lang="zh-CN" sz="2400" b="1" dirty="0" smtClean="0">
                <a:ea typeface="宋体" pitchFamily="2" charset="-122"/>
              </a:rPr>
              <a:t>（</a:t>
            </a:r>
            <a:r>
              <a:rPr lang="zh-CN" altLang="zh-CN" sz="2400" b="1" dirty="0" smtClean="0">
                <a:ea typeface="宋体" pitchFamily="2" charset="-122"/>
              </a:rPr>
              <a:t>JN</a:t>
            </a:r>
            <a:r>
              <a:rPr lang="zh-CN" sz="2400" b="1" dirty="0" smtClean="0">
                <a:ea typeface="宋体" pitchFamily="2" charset="-122"/>
              </a:rPr>
              <a:t>，</a:t>
            </a:r>
            <a:r>
              <a:rPr lang="zh-CN" altLang="zh-CN" sz="2400" b="1" dirty="0" smtClean="0">
                <a:ea typeface="宋体" pitchFamily="2" charset="-122"/>
              </a:rPr>
              <a:t>JNAME</a:t>
            </a:r>
            <a:r>
              <a:rPr lang="zh-CN" sz="2400" b="1" dirty="0" smtClean="0">
                <a:ea typeface="宋体" pitchFamily="2" charset="-122"/>
              </a:rPr>
              <a:t>，</a:t>
            </a:r>
            <a:r>
              <a:rPr lang="zh-CN" altLang="zh-CN" sz="2400" b="1" dirty="0" smtClean="0">
                <a:ea typeface="宋体" pitchFamily="2" charset="-122"/>
              </a:rPr>
              <a:t>CITY</a:t>
            </a:r>
            <a:r>
              <a:rPr lang="zh-CN" sz="2400" b="1" dirty="0" smtClean="0">
                <a:ea typeface="宋体" pitchFamily="2" charset="-122"/>
              </a:rPr>
              <a:t>），其中，</a:t>
            </a:r>
            <a:r>
              <a:rPr lang="zh-CN" altLang="zh-CN" sz="2400" b="1" dirty="0" smtClean="0">
                <a:ea typeface="宋体" pitchFamily="2" charset="-122"/>
              </a:rPr>
              <a:t>J</a:t>
            </a:r>
            <a:r>
              <a:rPr lang="zh-CN" sz="2400" b="1" dirty="0" smtClean="0">
                <a:ea typeface="宋体" pitchFamily="2" charset="-122"/>
              </a:rPr>
              <a:t>表示工程，</a:t>
            </a:r>
            <a:r>
              <a:rPr lang="zh-CN" altLang="zh-CN" sz="2400" b="1" dirty="0" smtClean="0">
                <a:ea typeface="宋体" pitchFamily="2" charset="-122"/>
              </a:rPr>
              <a:t>JN</a:t>
            </a:r>
            <a:r>
              <a:rPr lang="zh-CN" sz="2400" b="1" dirty="0" smtClean="0">
                <a:ea typeface="宋体" pitchFamily="2" charset="-122"/>
              </a:rPr>
              <a:t>为工程编号，</a:t>
            </a:r>
            <a:r>
              <a:rPr lang="zh-CN" altLang="zh-CN" sz="2400" b="1" dirty="0" smtClean="0">
                <a:ea typeface="宋体" pitchFamily="2" charset="-122"/>
              </a:rPr>
              <a:t>JNAME</a:t>
            </a:r>
            <a:r>
              <a:rPr lang="zh-CN" sz="2400" b="1" dirty="0" smtClean="0">
                <a:ea typeface="宋体" pitchFamily="2" charset="-122"/>
              </a:rPr>
              <a:t>为工程名字，</a:t>
            </a:r>
            <a:r>
              <a:rPr lang="zh-CN" altLang="zh-CN" sz="2400" b="1" dirty="0" smtClean="0">
                <a:ea typeface="宋体" pitchFamily="2" charset="-122"/>
              </a:rPr>
              <a:t>CITY</a:t>
            </a:r>
            <a:r>
              <a:rPr lang="zh-CN" sz="2400" b="1" dirty="0" smtClean="0">
                <a:ea typeface="宋体" pitchFamily="2" charset="-122"/>
              </a:rPr>
              <a:t>为工程所在城市，主关键字为</a:t>
            </a:r>
            <a:r>
              <a:rPr lang="zh-CN" altLang="zh-CN" sz="2400" b="1" dirty="0" smtClean="0">
                <a:ea typeface="宋体" pitchFamily="2" charset="-122"/>
              </a:rPr>
              <a:t>JN</a:t>
            </a:r>
            <a:r>
              <a:rPr lang="zh-CN" sz="2400" b="1" dirty="0" smtClean="0">
                <a:ea typeface="宋体" pitchFamily="2" charset="-122"/>
              </a:rPr>
              <a:t>。</a:t>
            </a:r>
          </a:p>
          <a:p>
            <a:pPr eaLnBrk="1" hangingPunct="1">
              <a:lnSpc>
                <a:spcPct val="90000"/>
              </a:lnSpc>
            </a:pPr>
            <a:r>
              <a:rPr lang="zh-CN" altLang="zh-CN" sz="2400" b="1" dirty="0" smtClean="0">
                <a:ea typeface="宋体" pitchFamily="2" charset="-122"/>
              </a:rPr>
              <a:t>SPJB</a:t>
            </a:r>
            <a:r>
              <a:rPr lang="zh-CN" sz="2400" b="1" dirty="0" smtClean="0">
                <a:ea typeface="宋体" pitchFamily="2" charset="-122"/>
              </a:rPr>
              <a:t>（</a:t>
            </a:r>
            <a:r>
              <a:rPr lang="zh-CN" altLang="zh-CN" sz="2400" b="1" dirty="0" smtClean="0">
                <a:ea typeface="宋体" pitchFamily="2" charset="-122"/>
              </a:rPr>
              <a:t>SN</a:t>
            </a:r>
            <a:r>
              <a:rPr lang="zh-CN" sz="2400" b="1" dirty="0" smtClean="0">
                <a:ea typeface="宋体" pitchFamily="2" charset="-122"/>
              </a:rPr>
              <a:t>，</a:t>
            </a:r>
            <a:r>
              <a:rPr lang="zh-CN" altLang="zh-CN" sz="2400" b="1" dirty="0" smtClean="0">
                <a:ea typeface="宋体" pitchFamily="2" charset="-122"/>
              </a:rPr>
              <a:t>PN</a:t>
            </a:r>
            <a:r>
              <a:rPr lang="zh-CN" sz="2400" b="1" dirty="0" smtClean="0">
                <a:ea typeface="宋体" pitchFamily="2" charset="-122"/>
              </a:rPr>
              <a:t>，</a:t>
            </a:r>
            <a:r>
              <a:rPr lang="zh-CN" altLang="zh-CN" sz="2400" b="1" dirty="0" smtClean="0">
                <a:ea typeface="宋体" pitchFamily="2" charset="-122"/>
              </a:rPr>
              <a:t>JN</a:t>
            </a:r>
            <a:r>
              <a:rPr lang="zh-CN" sz="2400" b="1" dirty="0" smtClean="0">
                <a:ea typeface="宋体" pitchFamily="2" charset="-122"/>
              </a:rPr>
              <a:t>，</a:t>
            </a:r>
            <a:r>
              <a:rPr lang="zh-CN" altLang="zh-CN" sz="2400" b="1" dirty="0" smtClean="0">
                <a:ea typeface="宋体" pitchFamily="2" charset="-122"/>
              </a:rPr>
              <a:t>QTY</a:t>
            </a:r>
            <a:r>
              <a:rPr lang="zh-CN" sz="2400" b="1" dirty="0" smtClean="0">
                <a:ea typeface="宋体" pitchFamily="2" charset="-122"/>
              </a:rPr>
              <a:t>），其中，</a:t>
            </a:r>
            <a:r>
              <a:rPr lang="zh-CN" altLang="zh-CN" sz="2400" b="1" dirty="0" smtClean="0">
                <a:ea typeface="宋体" pitchFamily="2" charset="-122"/>
              </a:rPr>
              <a:t>SPJ</a:t>
            </a:r>
            <a:r>
              <a:rPr lang="zh-CN" sz="2400" b="1" dirty="0" smtClean="0">
                <a:ea typeface="宋体" pitchFamily="2" charset="-122"/>
              </a:rPr>
              <a:t>表示供应关系，</a:t>
            </a:r>
            <a:r>
              <a:rPr lang="zh-CN" altLang="zh-CN" sz="2400" b="1" dirty="0" smtClean="0">
                <a:ea typeface="宋体" pitchFamily="2" charset="-122"/>
              </a:rPr>
              <a:t>SN</a:t>
            </a:r>
            <a:r>
              <a:rPr lang="zh-CN" sz="2400" b="1" dirty="0" smtClean="0">
                <a:ea typeface="宋体" pitchFamily="2" charset="-122"/>
              </a:rPr>
              <a:t>是为指定工程提供零件的供应商代号，</a:t>
            </a:r>
            <a:r>
              <a:rPr lang="zh-CN" altLang="zh-CN" sz="2400" b="1" dirty="0" smtClean="0">
                <a:ea typeface="宋体" pitchFamily="2" charset="-122"/>
              </a:rPr>
              <a:t>PN</a:t>
            </a:r>
            <a:r>
              <a:rPr lang="zh-CN" sz="2400" b="1" dirty="0" smtClean="0">
                <a:ea typeface="宋体" pitchFamily="2" charset="-122"/>
              </a:rPr>
              <a:t>为所提供的备件代号，</a:t>
            </a:r>
            <a:r>
              <a:rPr lang="zh-CN" altLang="zh-CN" sz="2400" b="1" dirty="0" smtClean="0">
                <a:ea typeface="宋体" pitchFamily="2" charset="-122"/>
              </a:rPr>
              <a:t>JN</a:t>
            </a:r>
            <a:r>
              <a:rPr lang="zh-CN" sz="2400" b="1" dirty="0" smtClean="0">
                <a:ea typeface="宋体" pitchFamily="2" charset="-122"/>
              </a:rPr>
              <a:t>为工程编号，</a:t>
            </a:r>
            <a:r>
              <a:rPr lang="zh-CN" altLang="zh-CN" sz="2400" b="1" dirty="0" smtClean="0">
                <a:ea typeface="宋体" pitchFamily="2" charset="-122"/>
              </a:rPr>
              <a:t>QTY</a:t>
            </a:r>
            <a:r>
              <a:rPr lang="zh-CN" sz="2400" b="1" dirty="0" smtClean="0">
                <a:ea typeface="宋体" pitchFamily="2" charset="-122"/>
              </a:rPr>
              <a:t>表示提供的零件数量，主关键字为</a:t>
            </a:r>
            <a:r>
              <a:rPr lang="zh-CN" altLang="zh-CN" sz="2400" b="1" dirty="0" smtClean="0">
                <a:ea typeface="宋体" pitchFamily="2" charset="-122"/>
              </a:rPr>
              <a:t>SN</a:t>
            </a:r>
            <a:r>
              <a:rPr lang="zh-CN" sz="2400" b="1" dirty="0" smtClean="0">
                <a:ea typeface="宋体" pitchFamily="2" charset="-122"/>
              </a:rPr>
              <a:t>，</a:t>
            </a:r>
            <a:r>
              <a:rPr lang="zh-CN" altLang="zh-CN" sz="2400" b="1" dirty="0" smtClean="0">
                <a:ea typeface="宋体" pitchFamily="2" charset="-122"/>
              </a:rPr>
              <a:t>PN</a:t>
            </a:r>
            <a:r>
              <a:rPr lang="zh-CN" sz="2400" b="1" dirty="0" smtClean="0">
                <a:ea typeface="宋体" pitchFamily="2" charset="-122"/>
              </a:rPr>
              <a:t>，</a:t>
            </a:r>
            <a:r>
              <a:rPr lang="zh-CN" altLang="zh-CN" sz="2400" b="1" dirty="0" smtClean="0">
                <a:ea typeface="宋体" pitchFamily="2" charset="-122"/>
              </a:rPr>
              <a:t>JN</a:t>
            </a:r>
            <a:r>
              <a:rPr lang="zh-CN" sz="2400" b="1" dirty="0" smtClean="0">
                <a:ea typeface="宋体" pitchFamily="2" charset="-122"/>
              </a:rPr>
              <a:t>，外关键字为</a:t>
            </a:r>
            <a:r>
              <a:rPr lang="zh-CN" altLang="zh-CN" sz="2400" b="1" dirty="0" smtClean="0">
                <a:ea typeface="宋体" pitchFamily="2" charset="-122"/>
              </a:rPr>
              <a:t>SN</a:t>
            </a:r>
            <a:r>
              <a:rPr lang="zh-CN" sz="2400" b="1" dirty="0" smtClean="0">
                <a:ea typeface="宋体" pitchFamily="2" charset="-122"/>
              </a:rPr>
              <a:t>，</a:t>
            </a:r>
            <a:r>
              <a:rPr lang="zh-CN" altLang="zh-CN" sz="2400" b="1" dirty="0" smtClean="0">
                <a:ea typeface="宋体" pitchFamily="2" charset="-122"/>
              </a:rPr>
              <a:t>PN</a:t>
            </a:r>
            <a:r>
              <a:rPr lang="zh-CN" sz="2400" b="1" dirty="0" smtClean="0">
                <a:ea typeface="宋体" pitchFamily="2" charset="-122"/>
              </a:rPr>
              <a:t>，</a:t>
            </a:r>
            <a:r>
              <a:rPr lang="zh-CN" altLang="zh-CN" sz="2400" b="1" dirty="0" smtClean="0">
                <a:ea typeface="宋体" pitchFamily="2" charset="-122"/>
              </a:rPr>
              <a:t>JN</a:t>
            </a:r>
            <a:r>
              <a:rPr lang="zh-CN" sz="2400" b="1" dirty="0" smtClean="0">
                <a:ea typeface="宋体" pitchFamily="2" charset="-122"/>
              </a:rPr>
              <a:t>。</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91492" name="Rectangle 3"/>
          <p:cNvSpPr>
            <a:spLocks noGrp="1" noChangeArrowheads="1"/>
          </p:cNvSpPr>
          <p:nvPr>
            <p:ph type="body" idx="1"/>
          </p:nvPr>
        </p:nvSpPr>
        <p:spPr/>
        <p:txBody>
          <a:bodyPr/>
          <a:lstStyle/>
          <a:p>
            <a:pPr eaLnBrk="1" hangingPunct="1"/>
            <a:endParaRPr lang="zh-CN" altLang="zh-CN" smtClean="0">
              <a:ea typeface="宋体" pitchFamily="2" charset="-122"/>
            </a:endParaRPr>
          </a:p>
        </p:txBody>
      </p:sp>
      <p:pic>
        <p:nvPicPr>
          <p:cNvPr id="191493" name="Picture 4"/>
          <p:cNvPicPr>
            <a:picLocks noChangeAspect="1" noChangeArrowheads="1"/>
          </p:cNvPicPr>
          <p:nvPr/>
        </p:nvPicPr>
        <p:blipFill>
          <a:blip r:embed="rId2"/>
          <a:srcRect/>
          <a:stretch>
            <a:fillRect/>
          </a:stretch>
        </p:blipFill>
        <p:spPr bwMode="auto">
          <a:xfrm>
            <a:off x="1200152" y="0"/>
            <a:ext cx="969644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515"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92516" name="Rectangle 3"/>
          <p:cNvSpPr>
            <a:spLocks noGrp="1" noChangeArrowheads="1"/>
          </p:cNvSpPr>
          <p:nvPr>
            <p:ph type="body" idx="1"/>
          </p:nvPr>
        </p:nvSpPr>
        <p:spPr>
          <a:xfrm>
            <a:off x="334433" y="1557338"/>
            <a:ext cx="11328400" cy="4824412"/>
          </a:xfrm>
        </p:spPr>
        <p:txBody>
          <a:bodyPr/>
          <a:lstStyle/>
          <a:p>
            <a:pPr eaLnBrk="1" hangingPunct="1"/>
            <a:r>
              <a:rPr lang="zh-CN" altLang="zh-CN" sz="3200" b="1" smtClean="0">
                <a:ea typeface="宋体" pitchFamily="2" charset="-122"/>
              </a:rPr>
              <a:t>a. </a:t>
            </a:r>
            <a:r>
              <a:rPr lang="zh-CN" sz="3200" b="1" smtClean="0">
                <a:ea typeface="宋体" pitchFamily="2" charset="-122"/>
              </a:rPr>
              <a:t>查询所有工程的全部细节；</a:t>
            </a:r>
          </a:p>
          <a:p>
            <a:pPr eaLnBrk="1" hangingPunct="1"/>
            <a:r>
              <a:rPr lang="zh-CN" altLang="zh-CN" sz="3200" b="1" smtClean="0">
                <a:ea typeface="宋体" pitchFamily="2" charset="-122"/>
              </a:rPr>
              <a:t>b. </a:t>
            </a:r>
            <a:r>
              <a:rPr lang="zh-CN" sz="3200" b="1" smtClean="0">
                <a:ea typeface="宋体" pitchFamily="2" charset="-122"/>
              </a:rPr>
              <a:t>查询所在城市为上海的所有工程的全部细节；</a:t>
            </a:r>
          </a:p>
          <a:p>
            <a:pPr eaLnBrk="1" hangingPunct="1"/>
            <a:r>
              <a:rPr lang="zh-CN" altLang="zh-CN" sz="3200" b="1" smtClean="0">
                <a:ea typeface="宋体" pitchFamily="2" charset="-122"/>
              </a:rPr>
              <a:t>c. </a:t>
            </a:r>
            <a:r>
              <a:rPr lang="zh-CN" sz="3200" b="1" smtClean="0">
                <a:ea typeface="宋体" pitchFamily="2" charset="-122"/>
              </a:rPr>
              <a:t>查询提供零件数量大于</a:t>
            </a:r>
            <a:r>
              <a:rPr lang="zh-CN" altLang="zh-CN" sz="3200" b="1" smtClean="0">
                <a:ea typeface="宋体" pitchFamily="2" charset="-122"/>
              </a:rPr>
              <a:t>300</a:t>
            </a:r>
            <a:r>
              <a:rPr lang="zh-CN" sz="3200" b="1" smtClean="0">
                <a:ea typeface="宋体" pitchFamily="2" charset="-122"/>
              </a:rPr>
              <a:t>的供应商的名称；</a:t>
            </a:r>
          </a:p>
          <a:p>
            <a:pPr eaLnBrk="1" hangingPunct="1"/>
            <a:r>
              <a:rPr lang="zh-CN" altLang="zh-CN" sz="3200" b="1" smtClean="0">
                <a:ea typeface="宋体" pitchFamily="2" charset="-122"/>
              </a:rPr>
              <a:t>d. </a:t>
            </a:r>
            <a:r>
              <a:rPr lang="zh-CN" sz="3200" b="1" smtClean="0">
                <a:ea typeface="宋体" pitchFamily="2" charset="-122"/>
              </a:rPr>
              <a:t>查询为工程</a:t>
            </a:r>
            <a:r>
              <a:rPr lang="zh-CN" altLang="zh-CN" sz="3200" b="1" smtClean="0">
                <a:ea typeface="宋体" pitchFamily="2" charset="-122"/>
              </a:rPr>
              <a:t>J1</a:t>
            </a:r>
            <a:r>
              <a:rPr lang="zh-CN" sz="3200" b="1" smtClean="0">
                <a:ea typeface="宋体" pitchFamily="2" charset="-122"/>
              </a:rPr>
              <a:t>提供零件的供应商代号：</a:t>
            </a:r>
          </a:p>
          <a:p>
            <a:pPr eaLnBrk="1" hangingPunct="1"/>
            <a:r>
              <a:rPr lang="zh-CN" altLang="zh-CN" sz="3200" b="1" smtClean="0">
                <a:ea typeface="宋体" pitchFamily="2" charset="-122"/>
              </a:rPr>
              <a:t>e. </a:t>
            </a:r>
            <a:r>
              <a:rPr lang="zh-CN" sz="3200" b="1" smtClean="0">
                <a:ea typeface="宋体" pitchFamily="2" charset="-122"/>
              </a:rPr>
              <a:t>查询为工程</a:t>
            </a:r>
            <a:r>
              <a:rPr lang="zh-CN" altLang="zh-CN" sz="3200" b="1" smtClean="0">
                <a:ea typeface="宋体" pitchFamily="2" charset="-122"/>
              </a:rPr>
              <a:t>J1</a:t>
            </a:r>
            <a:r>
              <a:rPr lang="zh-CN" sz="3200" b="1" smtClean="0">
                <a:ea typeface="宋体" pitchFamily="2" charset="-122"/>
              </a:rPr>
              <a:t>提供零件</a:t>
            </a:r>
            <a:r>
              <a:rPr lang="zh-CN" altLang="zh-CN" sz="3200" b="1" smtClean="0">
                <a:ea typeface="宋体" pitchFamily="2" charset="-122"/>
              </a:rPr>
              <a:t>P1</a:t>
            </a:r>
            <a:r>
              <a:rPr lang="zh-CN" sz="3200" b="1" smtClean="0">
                <a:ea typeface="宋体" pitchFamily="2" charset="-122"/>
              </a:rPr>
              <a:t>的供应商代号；</a:t>
            </a:r>
          </a:p>
          <a:p>
            <a:pPr eaLnBrk="1" hangingPunct="1"/>
            <a:endParaRPr lang="zh-CN" altLang="zh-CN" sz="3200" b="1" smtClean="0">
              <a:ea typeface="宋体" pitchFamily="2" charset="-122"/>
            </a:endParaRP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2"/>
          <p:cNvSpPr>
            <a:spLocks noGrp="1" noChangeArrowheads="1"/>
          </p:cNvSpPr>
          <p:nvPr>
            <p:ph type="body" idx="4294967295"/>
          </p:nvPr>
        </p:nvSpPr>
        <p:spPr>
          <a:xfrm>
            <a:off x="0" y="0"/>
            <a:ext cx="12192000" cy="6858000"/>
          </a:xfrm>
          <a:solidFill>
            <a:schemeClr val="bg1"/>
          </a:solidFill>
        </p:spPr>
        <p:txBody>
          <a:bodyPr/>
          <a:lstStyle/>
          <a:p>
            <a:pPr eaLnBrk="1" hangingPunct="1">
              <a:lnSpc>
                <a:spcPct val="80000"/>
              </a:lnSpc>
              <a:buFont typeface="Wingdings" pitchFamily="2" charset="2"/>
              <a:buNone/>
            </a:pPr>
            <a:r>
              <a:rPr lang="zh-CN" altLang="zh-CN" b="1" smtClean="0">
                <a:ea typeface="宋体" pitchFamily="2" charset="-122"/>
              </a:rPr>
              <a:t>1. </a:t>
            </a:r>
            <a:r>
              <a:rPr lang="zh-CN" b="1" smtClean="0">
                <a:ea typeface="宋体" pitchFamily="2" charset="-122"/>
              </a:rPr>
              <a:t>查询所有工程的全部细节；</a:t>
            </a:r>
          </a:p>
          <a:p>
            <a:pPr eaLnBrk="1" hangingPunct="1">
              <a:lnSpc>
                <a:spcPct val="80000"/>
              </a:lnSpc>
              <a:buFont typeface="Wingdings" pitchFamily="2" charset="2"/>
              <a:buNone/>
            </a:pPr>
            <a:r>
              <a:rPr lang="zh-CN" altLang="zh-CN" b="1" smtClean="0">
                <a:ea typeface="宋体" pitchFamily="2" charset="-122"/>
              </a:rPr>
              <a:t>2. </a:t>
            </a:r>
            <a:r>
              <a:rPr lang="zh-CN" b="1" smtClean="0">
                <a:ea typeface="宋体" pitchFamily="2" charset="-122"/>
              </a:rPr>
              <a:t>查询所在城市为上海的所有工程的全部细节；</a:t>
            </a:r>
          </a:p>
          <a:p>
            <a:pPr eaLnBrk="1" hangingPunct="1">
              <a:lnSpc>
                <a:spcPct val="80000"/>
              </a:lnSpc>
              <a:buFont typeface="Wingdings" pitchFamily="2" charset="2"/>
              <a:buNone/>
            </a:pPr>
            <a:r>
              <a:rPr lang="zh-CN" altLang="zh-CN" b="1" smtClean="0">
                <a:ea typeface="宋体" pitchFamily="2" charset="-122"/>
              </a:rPr>
              <a:t>3. </a:t>
            </a:r>
            <a:r>
              <a:rPr lang="zh-CN" b="1" smtClean="0">
                <a:ea typeface="宋体" pitchFamily="2" charset="-122"/>
              </a:rPr>
              <a:t>查询提供零件数量大于</a:t>
            </a:r>
            <a:r>
              <a:rPr lang="zh-CN" altLang="zh-CN" b="1" smtClean="0">
                <a:ea typeface="宋体" pitchFamily="2" charset="-122"/>
              </a:rPr>
              <a:t>300</a:t>
            </a:r>
            <a:r>
              <a:rPr lang="zh-CN" b="1" smtClean="0">
                <a:ea typeface="宋体" pitchFamily="2" charset="-122"/>
              </a:rPr>
              <a:t>的供应商的编号；</a:t>
            </a:r>
          </a:p>
          <a:p>
            <a:pPr eaLnBrk="1" hangingPunct="1">
              <a:lnSpc>
                <a:spcPct val="80000"/>
              </a:lnSpc>
              <a:buFont typeface="Wingdings" pitchFamily="2" charset="2"/>
              <a:buNone/>
            </a:pPr>
            <a:r>
              <a:rPr lang="zh-CN" altLang="zh-CN" b="1" smtClean="0">
                <a:ea typeface="宋体" pitchFamily="2" charset="-122"/>
              </a:rPr>
              <a:t>4. </a:t>
            </a:r>
            <a:r>
              <a:rPr lang="zh-CN" b="1" smtClean="0">
                <a:ea typeface="宋体" pitchFamily="2" charset="-122"/>
              </a:rPr>
              <a:t>查询为工程</a:t>
            </a:r>
            <a:r>
              <a:rPr lang="zh-CN" altLang="zh-CN" b="1" smtClean="0">
                <a:ea typeface="宋体" pitchFamily="2" charset="-122"/>
              </a:rPr>
              <a:t>J1</a:t>
            </a:r>
            <a:r>
              <a:rPr lang="zh-CN" b="1" smtClean="0">
                <a:ea typeface="宋体" pitchFamily="2" charset="-122"/>
              </a:rPr>
              <a:t>提供零件的供应商代号：</a:t>
            </a:r>
          </a:p>
          <a:p>
            <a:pPr eaLnBrk="1" hangingPunct="1">
              <a:lnSpc>
                <a:spcPct val="80000"/>
              </a:lnSpc>
              <a:buFont typeface="Wingdings" pitchFamily="2" charset="2"/>
              <a:buNone/>
            </a:pPr>
            <a:r>
              <a:rPr lang="zh-CN" altLang="zh-CN" b="1" smtClean="0">
                <a:ea typeface="宋体" pitchFamily="2" charset="-122"/>
              </a:rPr>
              <a:t>5. </a:t>
            </a:r>
            <a:r>
              <a:rPr lang="zh-CN" b="1" smtClean="0">
                <a:ea typeface="宋体" pitchFamily="2" charset="-122"/>
              </a:rPr>
              <a:t>查询为工程</a:t>
            </a:r>
            <a:r>
              <a:rPr lang="zh-CN" altLang="zh-CN" b="1" smtClean="0">
                <a:ea typeface="宋体" pitchFamily="2" charset="-122"/>
              </a:rPr>
              <a:t>J1</a:t>
            </a:r>
            <a:r>
              <a:rPr lang="zh-CN" b="1" smtClean="0">
                <a:ea typeface="宋体" pitchFamily="2" charset="-122"/>
              </a:rPr>
              <a:t>提供零件</a:t>
            </a:r>
            <a:r>
              <a:rPr lang="zh-CN" altLang="zh-CN" b="1" smtClean="0">
                <a:ea typeface="宋体" pitchFamily="2" charset="-122"/>
              </a:rPr>
              <a:t>P1</a:t>
            </a:r>
            <a:r>
              <a:rPr lang="zh-CN" b="1" smtClean="0">
                <a:ea typeface="宋体" pitchFamily="2" charset="-122"/>
              </a:rPr>
              <a:t>的供应商代号；</a:t>
            </a:r>
          </a:p>
          <a:p>
            <a:pPr eaLnBrk="1" hangingPunct="1">
              <a:lnSpc>
                <a:spcPct val="80000"/>
              </a:lnSpc>
              <a:buFont typeface="Wingdings" pitchFamily="2" charset="2"/>
              <a:buNone/>
            </a:pPr>
            <a:r>
              <a:rPr lang="zh-CN" altLang="zh-CN" b="1" smtClean="0">
                <a:ea typeface="宋体" pitchFamily="2" charset="-122"/>
              </a:rPr>
              <a:t>6.	</a:t>
            </a:r>
            <a:r>
              <a:rPr lang="zh-CN" b="1" smtClean="0">
                <a:ea typeface="宋体" pitchFamily="2" charset="-122"/>
              </a:rPr>
              <a:t>取出为工程</a:t>
            </a:r>
            <a:r>
              <a:rPr lang="zh-CN" altLang="zh-CN" b="1" smtClean="0">
                <a:ea typeface="宋体" pitchFamily="2" charset="-122"/>
              </a:rPr>
              <a:t>J1</a:t>
            </a:r>
            <a:r>
              <a:rPr lang="zh-CN" b="1" smtClean="0">
                <a:ea typeface="宋体" pitchFamily="2" charset="-122"/>
              </a:rPr>
              <a:t>或</a:t>
            </a:r>
            <a:r>
              <a:rPr lang="zh-CN" altLang="zh-CN" b="1" smtClean="0">
                <a:ea typeface="宋体" pitchFamily="2" charset="-122"/>
              </a:rPr>
              <a:t>J2</a:t>
            </a:r>
            <a:r>
              <a:rPr lang="zh-CN" b="1" smtClean="0">
                <a:ea typeface="宋体" pitchFamily="2" charset="-122"/>
              </a:rPr>
              <a:t>提供零件的供应商代号；</a:t>
            </a:r>
          </a:p>
          <a:p>
            <a:pPr eaLnBrk="1" hangingPunct="1">
              <a:lnSpc>
                <a:spcPct val="80000"/>
              </a:lnSpc>
              <a:buFont typeface="Wingdings" pitchFamily="2" charset="2"/>
              <a:buNone/>
            </a:pPr>
            <a:r>
              <a:rPr lang="zh-CN" altLang="zh-CN" b="1" smtClean="0">
                <a:ea typeface="宋体" pitchFamily="2" charset="-122"/>
              </a:rPr>
              <a:t>7.	</a:t>
            </a:r>
            <a:r>
              <a:rPr lang="zh-CN" b="1" smtClean="0">
                <a:ea typeface="宋体" pitchFamily="2" charset="-122"/>
              </a:rPr>
              <a:t>取出由供应商</a:t>
            </a:r>
            <a:r>
              <a:rPr lang="zh-CN" altLang="zh-CN" b="1" smtClean="0">
                <a:ea typeface="宋体" pitchFamily="2" charset="-122"/>
              </a:rPr>
              <a:t>S1</a:t>
            </a:r>
            <a:r>
              <a:rPr lang="zh-CN" b="1" smtClean="0">
                <a:ea typeface="宋体" pitchFamily="2" charset="-122"/>
              </a:rPr>
              <a:t>提供零件的工程的代号；</a:t>
            </a:r>
          </a:p>
          <a:p>
            <a:pPr eaLnBrk="1" hangingPunct="1">
              <a:lnSpc>
                <a:spcPct val="80000"/>
              </a:lnSpc>
              <a:buFont typeface="Wingdings" pitchFamily="2" charset="2"/>
              <a:buNone/>
            </a:pPr>
            <a:r>
              <a:rPr lang="zh-CN" altLang="zh-CN" b="1" smtClean="0">
                <a:ea typeface="宋体" pitchFamily="2" charset="-122"/>
              </a:rPr>
              <a:t>8.</a:t>
            </a:r>
            <a:r>
              <a:rPr lang="zh-CN" b="1" smtClean="0">
                <a:ea typeface="宋体" pitchFamily="2" charset="-122"/>
              </a:rPr>
              <a:t>取出零件重量在</a:t>
            </a:r>
            <a:r>
              <a:rPr lang="zh-CN" altLang="zh-CN" b="1" smtClean="0">
                <a:ea typeface="宋体" pitchFamily="2" charset="-122"/>
              </a:rPr>
              <a:t>10-20</a:t>
            </a:r>
            <a:r>
              <a:rPr lang="zh-CN" b="1" smtClean="0">
                <a:ea typeface="宋体" pitchFamily="2" charset="-122"/>
              </a:rPr>
              <a:t>之间的零件信息</a:t>
            </a:r>
          </a:p>
          <a:p>
            <a:pPr eaLnBrk="1" hangingPunct="1">
              <a:lnSpc>
                <a:spcPct val="80000"/>
              </a:lnSpc>
              <a:buFont typeface="Wingdings" pitchFamily="2" charset="2"/>
              <a:buNone/>
            </a:pPr>
            <a:r>
              <a:rPr lang="zh-CN" altLang="zh-CN" b="1" smtClean="0">
                <a:ea typeface="宋体" pitchFamily="2" charset="-122"/>
              </a:rPr>
              <a:t>9.</a:t>
            </a:r>
            <a:r>
              <a:rPr lang="zh-CN" b="1" smtClean="0">
                <a:ea typeface="宋体" pitchFamily="2" charset="-122"/>
              </a:rPr>
              <a:t>取出城市以“北”开头的供应商的编号、名称、城市</a:t>
            </a:r>
          </a:p>
          <a:p>
            <a:pPr eaLnBrk="1" hangingPunct="1">
              <a:lnSpc>
                <a:spcPct val="80000"/>
              </a:lnSpc>
              <a:buFont typeface="Wingdings" pitchFamily="2" charset="2"/>
              <a:buNone/>
            </a:pPr>
            <a:r>
              <a:rPr lang="zh-CN" altLang="zh-CN" b="1" smtClean="0">
                <a:ea typeface="宋体" pitchFamily="2" charset="-122"/>
              </a:rPr>
              <a:t>10.</a:t>
            </a:r>
            <a:r>
              <a:rPr lang="zh-CN" b="1" smtClean="0">
                <a:ea typeface="宋体" pitchFamily="2" charset="-122"/>
              </a:rPr>
              <a:t>按供应商编号升序、数量降序输出</a:t>
            </a:r>
            <a:r>
              <a:rPr lang="zh-CN" altLang="zh-CN" b="1" smtClean="0">
                <a:ea typeface="宋体" pitchFamily="2" charset="-122"/>
              </a:rPr>
              <a:t>SPJ</a:t>
            </a:r>
            <a:r>
              <a:rPr lang="zh-CN" b="1" smtClean="0">
                <a:ea typeface="宋体" pitchFamily="2" charset="-122"/>
              </a:rPr>
              <a:t>信息</a:t>
            </a:r>
          </a:p>
          <a:p>
            <a:pPr eaLnBrk="1" hangingPunct="1">
              <a:lnSpc>
                <a:spcPct val="80000"/>
              </a:lnSpc>
              <a:buFont typeface="Wingdings" pitchFamily="2" charset="2"/>
              <a:buNone/>
            </a:pPr>
            <a:r>
              <a:rPr lang="zh-CN" altLang="zh-CN" b="1" smtClean="0">
                <a:ea typeface="宋体" pitchFamily="2" charset="-122"/>
              </a:rPr>
              <a:t>11.</a:t>
            </a:r>
            <a:r>
              <a:rPr lang="zh-CN" b="1" smtClean="0">
                <a:ea typeface="宋体" pitchFamily="2" charset="-122"/>
              </a:rPr>
              <a:t>取出</a:t>
            </a:r>
            <a:r>
              <a:rPr lang="zh-CN" altLang="zh-CN" b="1" smtClean="0">
                <a:ea typeface="宋体" pitchFamily="2" charset="-122"/>
              </a:rPr>
              <a:t>s1</a:t>
            </a:r>
            <a:r>
              <a:rPr lang="zh-CN" b="1" smtClean="0">
                <a:ea typeface="宋体" pitchFamily="2" charset="-122"/>
              </a:rPr>
              <a:t>供应商供应的最大数量、最小数量、及其两者之差，平均数量</a:t>
            </a:r>
          </a:p>
          <a:p>
            <a:pPr eaLnBrk="1" hangingPunct="1">
              <a:lnSpc>
                <a:spcPct val="80000"/>
              </a:lnSpc>
              <a:buFont typeface="Wingdings" pitchFamily="2" charset="2"/>
              <a:buNone/>
            </a:pPr>
            <a:r>
              <a:rPr lang="zh-CN" altLang="zh-CN" b="1" smtClean="0">
                <a:ea typeface="宋体" pitchFamily="2" charset="-122"/>
              </a:rPr>
              <a:t>12.</a:t>
            </a:r>
            <a:r>
              <a:rPr lang="zh-CN" b="1" smtClean="0">
                <a:ea typeface="宋体" pitchFamily="2" charset="-122"/>
              </a:rPr>
              <a:t>求各供应商供应零件的平均数量，并按供应商号降序排序</a:t>
            </a:r>
          </a:p>
          <a:p>
            <a:pPr eaLnBrk="1" hangingPunct="1">
              <a:lnSpc>
                <a:spcPct val="80000"/>
              </a:lnSpc>
              <a:buFont typeface="Wingdings" pitchFamily="2" charset="2"/>
              <a:buNone/>
            </a:pPr>
            <a:r>
              <a:rPr lang="zh-CN" altLang="zh-CN" b="1" smtClean="0">
                <a:ea typeface="宋体" pitchFamily="2" charset="-122"/>
              </a:rPr>
              <a:t>13.</a:t>
            </a:r>
            <a:r>
              <a:rPr lang="zh-CN" b="1" smtClean="0">
                <a:ea typeface="宋体" pitchFamily="2" charset="-122"/>
              </a:rPr>
              <a:t>查询供应零件总数量在</a:t>
            </a:r>
            <a:r>
              <a:rPr lang="zh-CN" altLang="zh-CN" b="1" smtClean="0">
                <a:ea typeface="宋体" pitchFamily="2" charset="-122"/>
              </a:rPr>
              <a:t>800</a:t>
            </a:r>
            <a:r>
              <a:rPr lang="zh-CN" b="1" smtClean="0">
                <a:ea typeface="宋体" pitchFamily="2" charset="-122"/>
              </a:rPr>
              <a:t>以上的工程编号和其供应的总数量</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53</a:t>
            </a:r>
            <a:r>
              <a:rPr lang="zh-CN" altLang="en-US" dirty="0" smtClean="0"/>
              <a:t>：  连接查询</a:t>
            </a:r>
            <a:endParaRPr lang="zh-CN" altLang="zh-CN" dirty="0"/>
          </a:p>
        </p:txBody>
      </p:sp>
    </p:spTree>
    <p:extLst>
      <p:ext uri="{BB962C8B-B14F-4D97-AF65-F5344CB8AC3E}">
        <p14:creationId xmlns:p14="http://schemas.microsoft.com/office/powerpoint/2010/main" val="39582093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zh-CN" sz="3200" smtClean="0">
                <a:ea typeface="宋体" pitchFamily="2" charset="-122"/>
              </a:rPr>
              <a:t>查询经过计算的值（续）</a:t>
            </a:r>
          </a:p>
        </p:txBody>
      </p:sp>
      <p:sp>
        <p:nvSpPr>
          <p:cNvPr id="92164" name="Rectangle 3"/>
          <p:cNvSpPr>
            <a:spLocks noGrp="1" noChangeArrowheads="1"/>
          </p:cNvSpPr>
          <p:nvPr>
            <p:ph type="body" idx="1"/>
          </p:nvPr>
        </p:nvSpPr>
        <p:spPr>
          <a:xfrm>
            <a:off x="527051" y="1773240"/>
            <a:ext cx="11425767" cy="1685578"/>
          </a:xfrm>
        </p:spPr>
        <p:txBody>
          <a:bodyPr/>
          <a:lstStyle/>
          <a:p>
            <a:pPr algn="just" eaLnBrk="1" hangingPunct="1">
              <a:lnSpc>
                <a:spcPct val="90000"/>
              </a:lnSpc>
              <a:buFont typeface="Wingdings" pitchFamily="2" charset="2"/>
              <a:buNone/>
            </a:pPr>
            <a:r>
              <a:rPr lang="zh-CN" altLang="zh-CN" sz="2400" dirty="0" smtClean="0">
                <a:ea typeface="宋体" pitchFamily="2" charset="-122"/>
              </a:rPr>
              <a:t>[</a:t>
            </a:r>
            <a:r>
              <a:rPr lang="zh-CN" sz="2400" dirty="0" smtClean="0">
                <a:ea typeface="宋体" pitchFamily="2" charset="-122"/>
              </a:rPr>
              <a:t>例</a:t>
            </a:r>
            <a:r>
              <a:rPr lang="zh-CN" altLang="zh-CN" sz="2400" dirty="0" smtClean="0">
                <a:ea typeface="宋体" pitchFamily="2" charset="-122"/>
              </a:rPr>
              <a:t>5]  </a:t>
            </a:r>
            <a:r>
              <a:rPr lang="zh-CN" sz="2400" dirty="0" smtClean="0">
                <a:ea typeface="宋体" pitchFamily="2" charset="-122"/>
              </a:rPr>
              <a:t>查询全体学生的姓名、出生年份和所有系，要求用小写字母表示所有系名</a:t>
            </a:r>
          </a:p>
          <a:p>
            <a:pPr algn="just" eaLnBrk="1" hangingPunct="1">
              <a:lnSpc>
                <a:spcPct val="90000"/>
              </a:lnSpc>
              <a:buFont typeface="Wingdings" pitchFamily="2" charset="2"/>
              <a:buNone/>
            </a:pPr>
            <a:endParaRPr lang="zh-CN" altLang="zh-CN" sz="2400" dirty="0" smtClean="0">
              <a:ea typeface="宋体" pitchFamily="2" charset="-122"/>
            </a:endParaRPr>
          </a:p>
          <a:p>
            <a:pPr lvl="1" algn="just" eaLnBrk="1" hangingPunct="1">
              <a:lnSpc>
                <a:spcPct val="90000"/>
              </a:lnSpc>
              <a:buFont typeface="Wingdings" pitchFamily="2" charset="2"/>
              <a:buNone/>
            </a:pPr>
            <a:r>
              <a:rPr lang="zh-CN" altLang="zh-CN" sz="2400" dirty="0" smtClean="0">
                <a:ea typeface="宋体" pitchFamily="2" charset="-122"/>
              </a:rPr>
              <a:t>SELECT Sname</a:t>
            </a:r>
            <a:r>
              <a:rPr lang="zh-CN" sz="2400" dirty="0" smtClean="0">
                <a:ea typeface="宋体" pitchFamily="2" charset="-122"/>
              </a:rPr>
              <a:t>，</a:t>
            </a:r>
            <a:r>
              <a:rPr lang="zh-CN" sz="2400" dirty="0" smtClean="0">
                <a:latin typeface="Courier New" pitchFamily="49" charset="0"/>
                <a:ea typeface="宋体" pitchFamily="2" charset="-122"/>
              </a:rPr>
              <a:t>‘</a:t>
            </a:r>
            <a:r>
              <a:rPr lang="zh-CN" altLang="zh-CN" sz="2400" dirty="0" smtClean="0">
                <a:ea typeface="宋体" pitchFamily="2" charset="-122"/>
              </a:rPr>
              <a:t>Year of Birth: '</a:t>
            </a:r>
            <a:r>
              <a:rPr lang="zh-CN" sz="2400" dirty="0" smtClean="0">
                <a:ea typeface="宋体" pitchFamily="2" charset="-122"/>
              </a:rPr>
              <a:t>，</a:t>
            </a:r>
            <a:r>
              <a:rPr lang="zh-CN" altLang="zh-CN" sz="2400" dirty="0" smtClean="0">
                <a:ea typeface="宋体" pitchFamily="2" charset="-122"/>
              </a:rPr>
              <a:t>20</a:t>
            </a:r>
            <a:r>
              <a:rPr lang="en-US" altLang="zh-CN" sz="2400" dirty="0" smtClean="0">
                <a:ea typeface="宋体" pitchFamily="2" charset="-122"/>
              </a:rPr>
              <a:t>16</a:t>
            </a:r>
            <a:r>
              <a:rPr lang="zh-CN" altLang="zh-CN" sz="2400" dirty="0" smtClean="0">
                <a:ea typeface="宋体" pitchFamily="2" charset="-122"/>
              </a:rPr>
              <a:t>-Sage</a:t>
            </a:r>
            <a:r>
              <a:rPr lang="zh-CN" sz="2400" dirty="0" smtClean="0">
                <a:ea typeface="宋体" pitchFamily="2" charset="-122"/>
              </a:rPr>
              <a:t>，</a:t>
            </a:r>
            <a:r>
              <a:rPr lang="zh-CN" altLang="zh-CN" sz="2400" dirty="0" smtClean="0">
                <a:ea typeface="宋体" pitchFamily="2" charset="-122"/>
              </a:rPr>
              <a:t>LOWER(Sdept)</a:t>
            </a:r>
          </a:p>
          <a:p>
            <a:pPr lvl="1" eaLnBrk="1" hangingPunct="1">
              <a:lnSpc>
                <a:spcPct val="90000"/>
              </a:lnSpc>
              <a:buFont typeface="Wingdings" pitchFamily="2" charset="2"/>
              <a:buNone/>
            </a:pPr>
            <a:r>
              <a:rPr lang="zh-CN" altLang="zh-CN" sz="2400" dirty="0" smtClean="0">
                <a:ea typeface="宋体" pitchFamily="2" charset="-122"/>
              </a:rPr>
              <a:t>FROM Student</a:t>
            </a:r>
            <a:r>
              <a:rPr lang="zh-CN" sz="2400" dirty="0" smtClean="0">
                <a:ea typeface="宋体" pitchFamily="2" charset="-122"/>
              </a:rPr>
              <a:t>；</a:t>
            </a:r>
          </a:p>
          <a:p>
            <a:pPr lvl="1" eaLnBrk="1" hangingPunct="1">
              <a:lnSpc>
                <a:spcPct val="90000"/>
              </a:lnSpc>
              <a:buFont typeface="Wingdings" pitchFamily="2" charset="2"/>
              <a:buNone/>
            </a:pPr>
            <a:endParaRPr lang="zh-CN" altLang="zh-CN" sz="2000" dirty="0" smtClean="0">
              <a:ea typeface="宋体" pitchFamily="2" charset="-122"/>
            </a:endParaRPr>
          </a:p>
          <a:p>
            <a:pPr lvl="1" eaLnBrk="1" hangingPunct="1">
              <a:lnSpc>
                <a:spcPct val="90000"/>
              </a:lnSpc>
              <a:buFont typeface="Wingdings" pitchFamily="2" charset="2"/>
              <a:buNone/>
            </a:pPr>
            <a:r>
              <a:rPr lang="zh-CN" sz="2000" b="1" dirty="0" smtClean="0">
                <a:ea typeface="宋体" pitchFamily="2" charset="-122"/>
              </a:rPr>
              <a:t>输出结果：</a:t>
            </a:r>
          </a:p>
          <a:p>
            <a:pPr lvl="1" algn="just" eaLnBrk="1" hangingPunct="1">
              <a:lnSpc>
                <a:spcPct val="90000"/>
              </a:lnSpc>
              <a:buFont typeface="Wingdings" pitchFamily="2" charset="2"/>
              <a:buNone/>
            </a:pPr>
            <a:r>
              <a:rPr lang="zh-CN" altLang="zh-CN" sz="2400" dirty="0" smtClean="0">
                <a:ea typeface="宋体" pitchFamily="2" charset="-122"/>
              </a:rPr>
              <a:t> Sname   'Year of Birth:'  2004-Sage   ISLOWER(Sdept) </a:t>
            </a:r>
          </a:p>
          <a:p>
            <a:pPr lvl="1" algn="just" eaLnBrk="1" hangingPunct="1">
              <a:lnSpc>
                <a:spcPct val="90000"/>
              </a:lnSpc>
              <a:buFont typeface="Wingdings" pitchFamily="2" charset="2"/>
              <a:buNone/>
            </a:pPr>
            <a:r>
              <a:rPr lang="zh-CN" altLang="zh-CN" sz="2400" dirty="0" smtClean="0">
                <a:ea typeface="宋体" pitchFamily="2" charset="-122"/>
              </a:rPr>
              <a:t>      </a:t>
            </a:r>
            <a:r>
              <a:rPr lang="zh-CN" sz="2400" dirty="0" smtClean="0">
                <a:ea typeface="宋体" pitchFamily="2" charset="-122"/>
              </a:rPr>
              <a:t>李勇    </a:t>
            </a:r>
            <a:r>
              <a:rPr lang="zh-CN" altLang="zh-CN" sz="2400" dirty="0" smtClean="0">
                <a:ea typeface="宋体" pitchFamily="2" charset="-122"/>
              </a:rPr>
              <a:t>Year of Birth:    19</a:t>
            </a:r>
            <a:r>
              <a:rPr lang="en-US" altLang="zh-CN" sz="2400" dirty="0" smtClean="0">
                <a:ea typeface="宋体" pitchFamily="2" charset="-122"/>
              </a:rPr>
              <a:t>96</a:t>
            </a:r>
            <a:r>
              <a:rPr lang="zh-CN" altLang="zh-CN" sz="2400" dirty="0" smtClean="0">
                <a:ea typeface="宋体" pitchFamily="2" charset="-122"/>
              </a:rPr>
              <a:t>       	cs</a:t>
            </a:r>
          </a:p>
          <a:p>
            <a:pPr lvl="1" algn="just" eaLnBrk="1" hangingPunct="1">
              <a:lnSpc>
                <a:spcPct val="90000"/>
              </a:lnSpc>
              <a:buFont typeface="Wingdings" pitchFamily="2" charset="2"/>
              <a:buNone/>
            </a:pPr>
            <a:r>
              <a:rPr lang="zh-CN" altLang="zh-CN" sz="2400" dirty="0" smtClean="0">
                <a:ea typeface="宋体" pitchFamily="2" charset="-122"/>
              </a:rPr>
              <a:t>      </a:t>
            </a:r>
            <a:r>
              <a:rPr lang="zh-CN" sz="2400" dirty="0" smtClean="0">
                <a:ea typeface="宋体" pitchFamily="2" charset="-122"/>
              </a:rPr>
              <a:t>刘晨    </a:t>
            </a:r>
            <a:r>
              <a:rPr lang="zh-CN" altLang="zh-CN" sz="2400" dirty="0" smtClean="0">
                <a:ea typeface="宋体" pitchFamily="2" charset="-122"/>
              </a:rPr>
              <a:t>Year of Birth:    19</a:t>
            </a:r>
            <a:r>
              <a:rPr lang="en-US" altLang="zh-CN" sz="2400" dirty="0" smtClean="0">
                <a:ea typeface="宋体" pitchFamily="2" charset="-122"/>
              </a:rPr>
              <a:t>97</a:t>
            </a:r>
            <a:r>
              <a:rPr lang="zh-CN" altLang="zh-CN" sz="2400" dirty="0" smtClean="0">
                <a:ea typeface="宋体" pitchFamily="2" charset="-122"/>
              </a:rPr>
              <a:t>       	is</a:t>
            </a:r>
          </a:p>
          <a:p>
            <a:pPr lvl="1" algn="just" eaLnBrk="1" hangingPunct="1">
              <a:lnSpc>
                <a:spcPct val="90000"/>
              </a:lnSpc>
              <a:buFont typeface="Wingdings" pitchFamily="2" charset="2"/>
              <a:buNone/>
            </a:pPr>
            <a:r>
              <a:rPr lang="zh-CN" altLang="zh-CN" sz="2400" dirty="0" smtClean="0">
                <a:ea typeface="宋体" pitchFamily="2" charset="-122"/>
              </a:rPr>
              <a:t>      </a:t>
            </a:r>
            <a:r>
              <a:rPr lang="zh-CN" sz="2400" dirty="0" smtClean="0">
                <a:ea typeface="宋体" pitchFamily="2" charset="-122"/>
              </a:rPr>
              <a:t>王敏    </a:t>
            </a:r>
            <a:r>
              <a:rPr lang="zh-CN" altLang="zh-CN" sz="2400" dirty="0" smtClean="0">
                <a:ea typeface="宋体" pitchFamily="2" charset="-122"/>
              </a:rPr>
              <a:t>Year of Birth:    19</a:t>
            </a:r>
            <a:r>
              <a:rPr lang="en-US" altLang="zh-CN" sz="2400" dirty="0" smtClean="0">
                <a:ea typeface="宋体" pitchFamily="2" charset="-122"/>
              </a:rPr>
              <a:t>98</a:t>
            </a:r>
            <a:r>
              <a:rPr lang="zh-CN" altLang="zh-CN" sz="2400" dirty="0" smtClean="0">
                <a:ea typeface="宋体" pitchFamily="2" charset="-122"/>
              </a:rPr>
              <a:t>       	ma</a:t>
            </a:r>
          </a:p>
          <a:p>
            <a:pPr lvl="1" algn="just" eaLnBrk="1" hangingPunct="1">
              <a:lnSpc>
                <a:spcPct val="90000"/>
              </a:lnSpc>
              <a:buFont typeface="Wingdings" pitchFamily="2" charset="2"/>
              <a:buNone/>
            </a:pPr>
            <a:r>
              <a:rPr lang="zh-CN" altLang="zh-CN" sz="2400" dirty="0" smtClean="0">
                <a:ea typeface="宋体" pitchFamily="2" charset="-122"/>
              </a:rPr>
              <a:t>      </a:t>
            </a:r>
            <a:r>
              <a:rPr lang="zh-CN" sz="2400" dirty="0" smtClean="0">
                <a:ea typeface="宋体" pitchFamily="2" charset="-122"/>
              </a:rPr>
              <a:t>张立    </a:t>
            </a:r>
            <a:r>
              <a:rPr lang="zh-CN" altLang="zh-CN" sz="2400" dirty="0" smtClean="0">
                <a:ea typeface="宋体" pitchFamily="2" charset="-122"/>
              </a:rPr>
              <a:t>Year of Birth:    19</a:t>
            </a:r>
            <a:r>
              <a:rPr lang="en-US" altLang="zh-CN" sz="2400" dirty="0" smtClean="0">
                <a:ea typeface="宋体" pitchFamily="2" charset="-122"/>
              </a:rPr>
              <a:t>97</a:t>
            </a:r>
            <a:r>
              <a:rPr lang="zh-CN" altLang="zh-CN" sz="2400" dirty="0" smtClean="0">
                <a:ea typeface="宋体" pitchFamily="2" charset="-122"/>
              </a:rPr>
              <a:t>      	is </a:t>
            </a:r>
          </a:p>
        </p:txBody>
      </p:sp>
      <p:sp>
        <p:nvSpPr>
          <p:cNvPr id="92165" name="Line 4"/>
          <p:cNvSpPr>
            <a:spLocks noChangeShapeType="1"/>
          </p:cNvSpPr>
          <p:nvPr/>
        </p:nvSpPr>
        <p:spPr bwMode="auto">
          <a:xfrm>
            <a:off x="706685" y="4503111"/>
            <a:ext cx="7681383" cy="0"/>
          </a:xfrm>
          <a:prstGeom prst="line">
            <a:avLst/>
          </a:prstGeom>
          <a:noFill/>
          <a:ln w="25400">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6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6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6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6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6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连接查询 </a:t>
            </a:r>
          </a:p>
        </p:txBody>
      </p:sp>
      <p:sp>
        <p:nvSpPr>
          <p:cNvPr id="11268" name="Rectangle 3"/>
          <p:cNvSpPr>
            <a:spLocks noGrp="1" noChangeArrowheads="1"/>
          </p:cNvSpPr>
          <p:nvPr>
            <p:ph type="body" idx="1"/>
          </p:nvPr>
        </p:nvSpPr>
        <p:spPr>
          <a:xfrm>
            <a:off x="1006020" y="1665514"/>
            <a:ext cx="10982779" cy="4565650"/>
          </a:xfrm>
        </p:spPr>
        <p:txBody>
          <a:bodyPr/>
          <a:lstStyle/>
          <a:p>
            <a:pPr algn="just" eaLnBrk="1" hangingPunct="1">
              <a:lnSpc>
                <a:spcPct val="150000"/>
              </a:lnSpc>
            </a:pPr>
            <a:r>
              <a:rPr lang="zh-CN" altLang="en-US" sz="2400" dirty="0"/>
              <a:t>连接查询：同时涉及多个表的查询</a:t>
            </a:r>
          </a:p>
          <a:p>
            <a:pPr algn="just" eaLnBrk="1" hangingPunct="1">
              <a:lnSpc>
                <a:spcPct val="150000"/>
              </a:lnSpc>
            </a:pPr>
            <a:r>
              <a:rPr lang="zh-CN" altLang="en-US" sz="2400" dirty="0"/>
              <a:t>连接条件或连接谓词：用来连接两个表的条件</a:t>
            </a:r>
          </a:p>
          <a:p>
            <a:pPr algn="just" eaLnBrk="1" hangingPunct="1">
              <a:lnSpc>
                <a:spcPct val="150000"/>
              </a:lnSpc>
              <a:buFont typeface="Wingdings" panose="05000000000000000000" pitchFamily="2" charset="2"/>
              <a:buNone/>
            </a:pPr>
            <a:r>
              <a:rPr lang="zh-CN" altLang="en-US" sz="2400" dirty="0"/>
              <a:t>	 一般格式：</a:t>
            </a:r>
          </a:p>
          <a:p>
            <a:pPr eaLnBrk="1" hangingPunct="1">
              <a:lnSpc>
                <a:spcPct val="150000"/>
              </a:lnSpc>
              <a:buFont typeface="Wingdings" panose="05000000000000000000" pitchFamily="2" charset="2"/>
              <a:buChar char="n"/>
            </a:pPr>
            <a:r>
              <a:rPr lang="en-US" altLang="zh-CN" sz="2400" dirty="0"/>
              <a:t>[&lt;</a:t>
            </a:r>
            <a:r>
              <a:rPr lang="zh-CN" altLang="en-US" sz="2400" dirty="0"/>
              <a:t>表名</a:t>
            </a:r>
            <a:r>
              <a:rPr lang="en-US" altLang="zh-CN" sz="2400" dirty="0"/>
              <a:t>1&gt;.]&lt;</a:t>
            </a:r>
            <a:r>
              <a:rPr lang="zh-CN" altLang="en-US" sz="2400" dirty="0"/>
              <a:t>列名</a:t>
            </a:r>
            <a:r>
              <a:rPr lang="en-US" altLang="zh-CN" sz="2400" dirty="0"/>
              <a:t>1&gt;  </a:t>
            </a:r>
            <a:r>
              <a:rPr lang="en-US" altLang="zh-CN" sz="2400" dirty="0">
                <a:solidFill>
                  <a:srgbClr val="D75B5B"/>
                </a:solidFill>
              </a:rPr>
              <a:t>&lt;</a:t>
            </a:r>
            <a:r>
              <a:rPr lang="zh-CN" altLang="en-US" sz="2400" dirty="0">
                <a:solidFill>
                  <a:srgbClr val="D75B5B"/>
                </a:solidFill>
              </a:rPr>
              <a:t>比较运算符</a:t>
            </a:r>
            <a:r>
              <a:rPr lang="en-US" altLang="zh-CN" sz="2400" dirty="0">
                <a:solidFill>
                  <a:srgbClr val="D75B5B"/>
                </a:solidFill>
              </a:rPr>
              <a:t>&gt;</a:t>
            </a:r>
            <a:r>
              <a:rPr lang="en-US" altLang="zh-CN" sz="2400" dirty="0"/>
              <a:t>  [&lt;</a:t>
            </a:r>
            <a:r>
              <a:rPr lang="zh-CN" altLang="en-US" sz="2400" dirty="0"/>
              <a:t>表名</a:t>
            </a:r>
            <a:r>
              <a:rPr lang="en-US" altLang="zh-CN" sz="2400" dirty="0"/>
              <a:t>2&gt;.]&lt;</a:t>
            </a:r>
            <a:r>
              <a:rPr lang="zh-CN" altLang="en-US" sz="2400" dirty="0"/>
              <a:t>列名</a:t>
            </a:r>
            <a:r>
              <a:rPr lang="en-US" altLang="zh-CN" sz="2400" dirty="0"/>
              <a:t>2&gt;</a:t>
            </a:r>
          </a:p>
          <a:p>
            <a:pPr eaLnBrk="1" hangingPunct="1">
              <a:lnSpc>
                <a:spcPct val="150000"/>
              </a:lnSpc>
              <a:buFont typeface="Wingdings" panose="05000000000000000000" pitchFamily="2" charset="2"/>
              <a:buChar char="n"/>
            </a:pPr>
            <a:r>
              <a:rPr lang="en-US" altLang="zh-CN" sz="2400" dirty="0"/>
              <a:t>[&lt;</a:t>
            </a:r>
            <a:r>
              <a:rPr lang="zh-CN" altLang="en-US" sz="2400" dirty="0"/>
              <a:t>表名</a:t>
            </a:r>
            <a:r>
              <a:rPr lang="en-US" altLang="zh-CN" sz="2400" dirty="0"/>
              <a:t>1&gt;.]&lt;</a:t>
            </a:r>
            <a:r>
              <a:rPr lang="zh-CN" altLang="en-US" sz="2400" dirty="0"/>
              <a:t>列名</a:t>
            </a:r>
            <a:r>
              <a:rPr lang="en-US" altLang="zh-CN" sz="2400" dirty="0"/>
              <a:t>1&gt; </a:t>
            </a:r>
            <a:r>
              <a:rPr lang="en-US" altLang="zh-CN" sz="2400" dirty="0">
                <a:solidFill>
                  <a:srgbClr val="D75B5B"/>
                </a:solidFill>
              </a:rPr>
              <a:t>BETWEEN</a:t>
            </a:r>
            <a:r>
              <a:rPr lang="en-US" altLang="zh-CN" sz="2400" dirty="0"/>
              <a:t> [&lt;</a:t>
            </a:r>
            <a:r>
              <a:rPr lang="zh-CN" altLang="en-US" sz="2400" dirty="0"/>
              <a:t>表名</a:t>
            </a:r>
            <a:r>
              <a:rPr lang="en-US" altLang="zh-CN" sz="2400" dirty="0"/>
              <a:t>2&gt;.]&lt;</a:t>
            </a:r>
            <a:r>
              <a:rPr lang="zh-CN" altLang="en-US" sz="2400" dirty="0"/>
              <a:t>列名</a:t>
            </a:r>
            <a:r>
              <a:rPr lang="en-US" altLang="zh-CN" sz="2400" dirty="0"/>
              <a:t>2&gt; </a:t>
            </a:r>
            <a:r>
              <a:rPr lang="en-US" altLang="zh-CN" sz="2400" dirty="0">
                <a:solidFill>
                  <a:srgbClr val="D75B5B"/>
                </a:solidFill>
              </a:rPr>
              <a:t>AND</a:t>
            </a:r>
            <a:r>
              <a:rPr lang="en-US" altLang="zh-CN" sz="2400" dirty="0"/>
              <a:t> [&lt;</a:t>
            </a:r>
            <a:r>
              <a:rPr lang="zh-CN" altLang="en-US" sz="2400" dirty="0"/>
              <a:t>表名</a:t>
            </a:r>
            <a:r>
              <a:rPr lang="en-US" altLang="zh-CN" sz="2400" dirty="0"/>
              <a:t>2&gt;.]&lt;</a:t>
            </a:r>
            <a:r>
              <a:rPr lang="zh-CN" altLang="en-US" sz="2400" dirty="0"/>
              <a:t>列名</a:t>
            </a:r>
            <a:r>
              <a:rPr lang="en-US" altLang="zh-CN" sz="2400" dirty="0"/>
              <a:t>3&gt;</a:t>
            </a:r>
          </a:p>
          <a:p>
            <a:pPr algn="just" eaLnBrk="1" hangingPunct="1">
              <a:lnSpc>
                <a:spcPct val="150000"/>
              </a:lnSpc>
            </a:pPr>
            <a:r>
              <a:rPr lang="zh-CN" altLang="en-US" sz="2400" dirty="0"/>
              <a:t>连接字段：连接谓词中的列名称</a:t>
            </a:r>
          </a:p>
          <a:p>
            <a:pPr algn="just" eaLnBrk="1" hangingPunct="1">
              <a:lnSpc>
                <a:spcPct val="150000"/>
              </a:lnSpc>
              <a:buFont typeface="Wingdings" panose="05000000000000000000" pitchFamily="2" charset="2"/>
              <a:buChar char="n"/>
            </a:pPr>
            <a:r>
              <a:rPr lang="zh-CN" altLang="en-US" sz="2400" dirty="0"/>
              <a:t>连接条件中的各连接字段类型必须是可比的，但名字不必是相同的</a:t>
            </a:r>
          </a:p>
        </p:txBody>
      </p:sp>
    </p:spTree>
    <p:extLst>
      <p:ext uri="{BB962C8B-B14F-4D97-AF65-F5344CB8AC3E}">
        <p14:creationId xmlns:p14="http://schemas.microsoft.com/office/powerpoint/2010/main" val="1295991335"/>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连接操作的执行过程</a:t>
            </a:r>
          </a:p>
        </p:txBody>
      </p:sp>
      <p:sp>
        <p:nvSpPr>
          <p:cNvPr id="12292" name="Rectangle 3"/>
          <p:cNvSpPr>
            <a:spLocks noGrp="1" noChangeArrowheads="1"/>
          </p:cNvSpPr>
          <p:nvPr>
            <p:ph type="body" idx="1"/>
          </p:nvPr>
        </p:nvSpPr>
        <p:spPr>
          <a:xfrm>
            <a:off x="2133600" y="1828800"/>
            <a:ext cx="8153400" cy="4495800"/>
          </a:xfrm>
        </p:spPr>
        <p:txBody>
          <a:bodyPr/>
          <a:lstStyle/>
          <a:p>
            <a:pPr algn="just" eaLnBrk="1" hangingPunct="1">
              <a:lnSpc>
                <a:spcPct val="160000"/>
              </a:lnSpc>
            </a:pPr>
            <a:r>
              <a:rPr lang="zh-CN" altLang="en-US" sz="2400"/>
              <a:t>嵌套循环法</a:t>
            </a:r>
            <a:r>
              <a:rPr lang="en-US" altLang="zh-CN" sz="2400"/>
              <a:t>(NESTED-LOOP)</a:t>
            </a:r>
          </a:p>
          <a:p>
            <a:pPr lvl="1" algn="just" eaLnBrk="1" hangingPunct="1">
              <a:lnSpc>
                <a:spcPct val="160000"/>
              </a:lnSpc>
            </a:pPr>
            <a:r>
              <a:rPr lang="zh-CN" altLang="en-US" sz="2000"/>
              <a:t>首先在表</a:t>
            </a:r>
            <a:r>
              <a:rPr lang="en-US" altLang="zh-CN" sz="2000"/>
              <a:t>1</a:t>
            </a:r>
            <a:r>
              <a:rPr lang="zh-CN" altLang="en-US" sz="2000"/>
              <a:t>中找到第一个元组，然后从头开始扫描表</a:t>
            </a:r>
            <a:r>
              <a:rPr lang="en-US" altLang="zh-CN" sz="2000"/>
              <a:t>2</a:t>
            </a:r>
            <a:r>
              <a:rPr lang="zh-CN" altLang="en-US" sz="2000"/>
              <a:t>，逐一查找满足连接件的元组，找到后就将表</a:t>
            </a:r>
            <a:r>
              <a:rPr lang="en-US" altLang="zh-CN" sz="2000"/>
              <a:t>1</a:t>
            </a:r>
            <a:r>
              <a:rPr lang="zh-CN" altLang="en-US" sz="2000"/>
              <a:t>中的第一个元组与该元组拼接起来，形成结果表中一个元组。</a:t>
            </a:r>
          </a:p>
          <a:p>
            <a:pPr lvl="1" algn="just" eaLnBrk="1" hangingPunct="1">
              <a:lnSpc>
                <a:spcPct val="160000"/>
              </a:lnSpc>
            </a:pPr>
            <a:r>
              <a:rPr lang="zh-CN" altLang="en-US" sz="2000"/>
              <a:t>表</a:t>
            </a:r>
            <a:r>
              <a:rPr lang="en-US" altLang="zh-CN" sz="2000"/>
              <a:t>2</a:t>
            </a:r>
            <a:r>
              <a:rPr lang="zh-CN" altLang="en-US" sz="2000"/>
              <a:t>全部查找完后，再找表</a:t>
            </a:r>
            <a:r>
              <a:rPr lang="en-US" altLang="zh-CN" sz="2000"/>
              <a:t>1</a:t>
            </a:r>
            <a:r>
              <a:rPr lang="zh-CN" altLang="en-US" sz="2000"/>
              <a:t>中第二个元组，然后再从头开始扫描表</a:t>
            </a:r>
            <a:r>
              <a:rPr lang="en-US" altLang="zh-CN" sz="2000"/>
              <a:t>2</a:t>
            </a:r>
            <a:r>
              <a:rPr lang="zh-CN" altLang="en-US" sz="2000"/>
              <a:t>，逐一查找满足连接条件的元组，找到后就将表</a:t>
            </a:r>
            <a:r>
              <a:rPr lang="en-US" altLang="zh-CN" sz="2000"/>
              <a:t>1</a:t>
            </a:r>
            <a:r>
              <a:rPr lang="zh-CN" altLang="en-US" sz="2000"/>
              <a:t>中的第二个元组与该元组拼接起来，形成结果表中一个元组。</a:t>
            </a:r>
          </a:p>
          <a:p>
            <a:pPr lvl="1" algn="just" eaLnBrk="1" hangingPunct="1">
              <a:lnSpc>
                <a:spcPct val="160000"/>
              </a:lnSpc>
            </a:pPr>
            <a:r>
              <a:rPr lang="zh-CN" altLang="en-US" sz="2000"/>
              <a:t>重复上述操作，直到表</a:t>
            </a:r>
            <a:r>
              <a:rPr lang="en-US" altLang="zh-CN" sz="2000"/>
              <a:t>1</a:t>
            </a:r>
            <a:r>
              <a:rPr lang="zh-CN" altLang="en-US" sz="2000"/>
              <a:t>中的全部元组都处理完毕</a:t>
            </a:r>
            <a:r>
              <a:rPr lang="zh-CN" altLang="en-US" sz="1800"/>
              <a:t> </a:t>
            </a:r>
          </a:p>
        </p:txBody>
      </p:sp>
    </p:spTree>
    <p:extLst>
      <p:ext uri="{BB962C8B-B14F-4D97-AF65-F5344CB8AC3E}">
        <p14:creationId xmlns:p14="http://schemas.microsoft.com/office/powerpoint/2010/main" val="4167253983"/>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排序合并法</a:t>
            </a:r>
            <a:r>
              <a:rPr lang="en-US" altLang="zh-CN" sz="3200">
                <a:ea typeface="宋体" panose="02010600030101010101" pitchFamily="2" charset="-122"/>
              </a:rPr>
              <a:t>(SORT-MERGE)</a:t>
            </a:r>
            <a:endParaRPr lang="en-US" altLang="zh-CN" smtClean="0">
              <a:ea typeface="宋体" panose="02010600030101010101" pitchFamily="2" charset="-122"/>
            </a:endParaRPr>
          </a:p>
        </p:txBody>
      </p:sp>
      <p:sp>
        <p:nvSpPr>
          <p:cNvPr id="13316" name="Rectangle 3"/>
          <p:cNvSpPr>
            <a:spLocks noGrp="1" noChangeArrowheads="1"/>
          </p:cNvSpPr>
          <p:nvPr>
            <p:ph type="body" idx="1"/>
          </p:nvPr>
        </p:nvSpPr>
        <p:spPr>
          <a:xfrm>
            <a:off x="2362200" y="1905000"/>
            <a:ext cx="7772400" cy="4114800"/>
          </a:xfrm>
        </p:spPr>
        <p:txBody>
          <a:bodyPr/>
          <a:lstStyle/>
          <a:p>
            <a:pPr algn="just" eaLnBrk="1" hangingPunct="1">
              <a:lnSpc>
                <a:spcPct val="160000"/>
              </a:lnSpc>
              <a:buFont typeface="Wingdings" panose="05000000000000000000" pitchFamily="2" charset="2"/>
              <a:buNone/>
            </a:pPr>
            <a:r>
              <a:rPr lang="zh-CN" altLang="en-US" sz="2400"/>
              <a:t>常用于</a:t>
            </a:r>
            <a:r>
              <a:rPr lang="en-US" altLang="zh-CN" sz="2400"/>
              <a:t>=</a:t>
            </a:r>
            <a:r>
              <a:rPr lang="zh-CN" altLang="en-US" sz="2400"/>
              <a:t>连接</a:t>
            </a:r>
          </a:p>
          <a:p>
            <a:pPr lvl="1" algn="just" eaLnBrk="1" hangingPunct="1">
              <a:lnSpc>
                <a:spcPct val="160000"/>
              </a:lnSpc>
            </a:pPr>
            <a:r>
              <a:rPr lang="zh-CN" altLang="en-US" sz="2200"/>
              <a:t>首先按连接属性对表</a:t>
            </a:r>
            <a:r>
              <a:rPr lang="en-US" altLang="zh-CN" sz="2200"/>
              <a:t>1</a:t>
            </a:r>
            <a:r>
              <a:rPr lang="zh-CN" altLang="en-US" sz="2200"/>
              <a:t>和表</a:t>
            </a:r>
            <a:r>
              <a:rPr lang="en-US" altLang="zh-CN" sz="2200"/>
              <a:t>2</a:t>
            </a:r>
            <a:r>
              <a:rPr lang="zh-CN" altLang="en-US" sz="2200"/>
              <a:t>排序</a:t>
            </a:r>
          </a:p>
          <a:p>
            <a:pPr lvl="1" algn="just" eaLnBrk="1" hangingPunct="1">
              <a:lnSpc>
                <a:spcPct val="160000"/>
              </a:lnSpc>
            </a:pPr>
            <a:r>
              <a:rPr lang="zh-CN" altLang="en-US" sz="2200"/>
              <a:t>对表</a:t>
            </a:r>
            <a:r>
              <a:rPr lang="en-US" altLang="zh-CN" sz="2200"/>
              <a:t>1</a:t>
            </a:r>
            <a:r>
              <a:rPr lang="zh-CN" altLang="en-US" sz="2200"/>
              <a:t>的第一个元组，从头开始扫描表</a:t>
            </a:r>
            <a:r>
              <a:rPr lang="en-US" altLang="zh-CN" sz="2200"/>
              <a:t>2</a:t>
            </a:r>
            <a:r>
              <a:rPr lang="zh-CN" altLang="en-US" sz="2200"/>
              <a:t>，顺序查找满足连接条件的元组，找到后就将表</a:t>
            </a:r>
            <a:r>
              <a:rPr lang="en-US" altLang="zh-CN" sz="2200"/>
              <a:t>1</a:t>
            </a:r>
            <a:r>
              <a:rPr lang="zh-CN" altLang="en-US" sz="2200"/>
              <a:t>中的第一个元组与该元组拼接起来，形成结果表中一个元组。当遇到表</a:t>
            </a:r>
            <a:r>
              <a:rPr lang="en-US" altLang="zh-CN" sz="2200"/>
              <a:t>2</a:t>
            </a:r>
            <a:r>
              <a:rPr lang="zh-CN" altLang="en-US" sz="2200"/>
              <a:t>中第一条大于表</a:t>
            </a:r>
            <a:r>
              <a:rPr lang="en-US" altLang="zh-CN" sz="2200"/>
              <a:t>1</a:t>
            </a:r>
            <a:r>
              <a:rPr lang="zh-CN" altLang="en-US" sz="2200"/>
              <a:t>连接字段值的元组时，对表</a:t>
            </a:r>
            <a:r>
              <a:rPr lang="en-US" altLang="zh-CN" sz="2200"/>
              <a:t>2</a:t>
            </a:r>
            <a:r>
              <a:rPr lang="zh-CN" altLang="en-US" sz="2200"/>
              <a:t>的查询不再继续</a:t>
            </a:r>
          </a:p>
        </p:txBody>
      </p:sp>
    </p:spTree>
    <p:extLst>
      <p:ext uri="{BB962C8B-B14F-4D97-AF65-F5344CB8AC3E}">
        <p14:creationId xmlns:p14="http://schemas.microsoft.com/office/powerpoint/2010/main" val="165159440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排序合并法</a:t>
            </a:r>
          </a:p>
        </p:txBody>
      </p:sp>
      <p:sp>
        <p:nvSpPr>
          <p:cNvPr id="14340" name="Rectangle 3"/>
          <p:cNvSpPr>
            <a:spLocks noGrp="1" noChangeArrowheads="1"/>
          </p:cNvSpPr>
          <p:nvPr>
            <p:ph type="body" idx="1"/>
          </p:nvPr>
        </p:nvSpPr>
        <p:spPr>
          <a:xfrm>
            <a:off x="2133600" y="1828800"/>
            <a:ext cx="7772400" cy="4114800"/>
          </a:xfrm>
        </p:spPr>
        <p:txBody>
          <a:bodyPr/>
          <a:lstStyle/>
          <a:p>
            <a:pPr lvl="1" algn="just" eaLnBrk="1" hangingPunct="1">
              <a:lnSpc>
                <a:spcPct val="180000"/>
              </a:lnSpc>
            </a:pPr>
            <a:r>
              <a:rPr lang="zh-CN" altLang="en-US" sz="2200"/>
              <a:t>找到表</a:t>
            </a:r>
            <a:r>
              <a:rPr lang="en-US" altLang="zh-CN" sz="2200"/>
              <a:t>1</a:t>
            </a:r>
            <a:r>
              <a:rPr lang="zh-CN" altLang="en-US" sz="2200"/>
              <a:t>的第二条元组，然后从刚才的中断点处继续顺序扫描表</a:t>
            </a:r>
            <a:r>
              <a:rPr lang="en-US" altLang="zh-CN" sz="2200"/>
              <a:t>2</a:t>
            </a:r>
            <a:r>
              <a:rPr lang="zh-CN" altLang="en-US" sz="2200"/>
              <a:t>，查找满足连接条件的元组，找到后就将表</a:t>
            </a:r>
            <a:r>
              <a:rPr lang="en-US" altLang="zh-CN" sz="2200"/>
              <a:t>1</a:t>
            </a:r>
            <a:r>
              <a:rPr lang="zh-CN" altLang="en-US" sz="2200"/>
              <a:t>中的第一个元组与该元组拼接起来，形成结果表中一个元组。直接遇到表</a:t>
            </a:r>
            <a:r>
              <a:rPr lang="en-US" altLang="zh-CN" sz="2200"/>
              <a:t>2</a:t>
            </a:r>
            <a:r>
              <a:rPr lang="zh-CN" altLang="en-US" sz="2200"/>
              <a:t>中大于表</a:t>
            </a:r>
            <a:r>
              <a:rPr lang="en-US" altLang="zh-CN" sz="2200"/>
              <a:t>1</a:t>
            </a:r>
            <a:r>
              <a:rPr lang="zh-CN" altLang="en-US" sz="2200"/>
              <a:t>连接字段值的元组时，对表</a:t>
            </a:r>
            <a:r>
              <a:rPr lang="en-US" altLang="zh-CN" sz="2200"/>
              <a:t>2</a:t>
            </a:r>
            <a:r>
              <a:rPr lang="zh-CN" altLang="en-US" sz="2200"/>
              <a:t>的查询不再继续</a:t>
            </a:r>
          </a:p>
          <a:p>
            <a:pPr lvl="1" algn="just" eaLnBrk="1" hangingPunct="1">
              <a:lnSpc>
                <a:spcPct val="180000"/>
              </a:lnSpc>
            </a:pPr>
            <a:r>
              <a:rPr lang="zh-CN" altLang="en-US" sz="2200"/>
              <a:t>重复上述操作，直到表</a:t>
            </a:r>
            <a:r>
              <a:rPr lang="en-US" altLang="zh-CN" sz="2200"/>
              <a:t>1</a:t>
            </a:r>
            <a:r>
              <a:rPr lang="zh-CN" altLang="en-US" sz="2200"/>
              <a:t>或表</a:t>
            </a:r>
            <a:r>
              <a:rPr lang="en-US" altLang="zh-CN" sz="2200"/>
              <a:t>2</a:t>
            </a:r>
            <a:r>
              <a:rPr lang="zh-CN" altLang="en-US" sz="2200"/>
              <a:t>中的全部元组都处理完毕为止</a:t>
            </a:r>
            <a:r>
              <a:rPr lang="zh-CN" altLang="en-US" sz="2000"/>
              <a:t> </a:t>
            </a:r>
          </a:p>
        </p:txBody>
      </p:sp>
    </p:spTree>
    <p:extLst>
      <p:ext uri="{BB962C8B-B14F-4D97-AF65-F5344CB8AC3E}">
        <p14:creationId xmlns:p14="http://schemas.microsoft.com/office/powerpoint/2010/main" val="3176995915"/>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索引连接</a:t>
            </a:r>
            <a:r>
              <a:rPr lang="en-US" altLang="zh-CN" smtClean="0">
                <a:ea typeface="宋体" panose="02010600030101010101" pitchFamily="2" charset="-122"/>
              </a:rPr>
              <a:t>(INDEX-JOIN)</a:t>
            </a:r>
          </a:p>
        </p:txBody>
      </p:sp>
      <p:sp>
        <p:nvSpPr>
          <p:cNvPr id="15364" name="Rectangle 3"/>
          <p:cNvSpPr>
            <a:spLocks noGrp="1" noChangeArrowheads="1"/>
          </p:cNvSpPr>
          <p:nvPr>
            <p:ph type="body" idx="1"/>
          </p:nvPr>
        </p:nvSpPr>
        <p:spPr>
          <a:xfrm>
            <a:off x="2057400" y="1905000"/>
            <a:ext cx="7772400" cy="4114800"/>
          </a:xfrm>
        </p:spPr>
        <p:txBody>
          <a:bodyPr/>
          <a:lstStyle/>
          <a:p>
            <a:pPr lvl="1" algn="just" eaLnBrk="1" hangingPunct="1">
              <a:lnSpc>
                <a:spcPct val="190000"/>
              </a:lnSpc>
            </a:pPr>
            <a:r>
              <a:rPr lang="zh-CN" altLang="en-US" smtClean="0">
                <a:ea typeface="宋体" panose="02010600030101010101" pitchFamily="2" charset="-122"/>
              </a:rPr>
              <a:t>对表</a:t>
            </a:r>
            <a:r>
              <a:rPr lang="en-US" altLang="zh-CN" smtClean="0">
                <a:ea typeface="宋体" panose="02010600030101010101" pitchFamily="2" charset="-122"/>
              </a:rPr>
              <a:t>2</a:t>
            </a:r>
            <a:r>
              <a:rPr lang="zh-CN" altLang="en-US" smtClean="0">
                <a:ea typeface="宋体" panose="02010600030101010101" pitchFamily="2" charset="-122"/>
              </a:rPr>
              <a:t>按连接字段建立索引</a:t>
            </a:r>
          </a:p>
          <a:p>
            <a:pPr lvl="1" algn="just" eaLnBrk="1" hangingPunct="1">
              <a:lnSpc>
                <a:spcPct val="190000"/>
              </a:lnSpc>
            </a:pPr>
            <a:r>
              <a:rPr lang="zh-CN" altLang="en-US" smtClean="0">
                <a:ea typeface="宋体" panose="02010600030101010101" pitchFamily="2" charset="-122"/>
              </a:rPr>
              <a:t>对表</a:t>
            </a:r>
            <a:r>
              <a:rPr lang="en-US" altLang="zh-CN" smtClean="0">
                <a:ea typeface="宋体" panose="02010600030101010101" pitchFamily="2" charset="-122"/>
              </a:rPr>
              <a:t>1</a:t>
            </a:r>
            <a:r>
              <a:rPr lang="zh-CN" altLang="en-US" smtClean="0">
                <a:ea typeface="宋体" panose="02010600030101010101" pitchFamily="2" charset="-122"/>
              </a:rPr>
              <a:t>中的每个元组，依次根据其连接字段值查询表</a:t>
            </a:r>
            <a:r>
              <a:rPr lang="en-US" altLang="zh-CN" smtClean="0">
                <a:ea typeface="宋体" panose="02010600030101010101" pitchFamily="2" charset="-122"/>
              </a:rPr>
              <a:t>2</a:t>
            </a:r>
            <a:r>
              <a:rPr lang="zh-CN" altLang="en-US" smtClean="0">
                <a:ea typeface="宋体" panose="02010600030101010101" pitchFamily="2" charset="-122"/>
              </a:rPr>
              <a:t>的索引，从中找到满足条件的元组，找到后就将表</a:t>
            </a:r>
            <a:r>
              <a:rPr lang="en-US" altLang="zh-CN" smtClean="0">
                <a:ea typeface="宋体" panose="02010600030101010101" pitchFamily="2" charset="-122"/>
              </a:rPr>
              <a:t>1</a:t>
            </a:r>
            <a:r>
              <a:rPr lang="zh-CN" altLang="en-US" smtClean="0">
                <a:ea typeface="宋体" panose="02010600030101010101" pitchFamily="2" charset="-122"/>
              </a:rPr>
              <a:t>中的第一个元组与该元组拼接起来，形成结果表中一个元组 </a:t>
            </a:r>
          </a:p>
        </p:txBody>
      </p:sp>
    </p:spTree>
    <p:extLst>
      <p:ext uri="{BB962C8B-B14F-4D97-AF65-F5344CB8AC3E}">
        <p14:creationId xmlns:p14="http://schemas.microsoft.com/office/powerpoint/2010/main" val="1700077016"/>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连接查询（续）</a:t>
            </a:r>
          </a:p>
        </p:txBody>
      </p:sp>
      <p:sp>
        <p:nvSpPr>
          <p:cNvPr id="16388" name="Rectangle 3"/>
          <p:cNvSpPr>
            <a:spLocks noGrp="1" noChangeArrowheads="1"/>
          </p:cNvSpPr>
          <p:nvPr>
            <p:ph type="body" idx="1"/>
          </p:nvPr>
        </p:nvSpPr>
        <p:spPr/>
        <p:txBody>
          <a:bodyPr/>
          <a:lstStyle/>
          <a:p>
            <a:pPr lvl="1" eaLnBrk="1" hangingPunct="1">
              <a:buFont typeface="Wingdings" panose="05000000000000000000" pitchFamily="2" charset="2"/>
              <a:buNone/>
            </a:pPr>
            <a:endParaRPr lang="zh-CN" altLang="en-US" smtClean="0">
              <a:ea typeface="宋体" panose="02010600030101010101" pitchFamily="2" charset="-122"/>
            </a:endParaRPr>
          </a:p>
          <a:p>
            <a:pPr lvl="1" eaLnBrk="1" hangingPunct="1">
              <a:buFont typeface="Wingdings" panose="05000000000000000000" pitchFamily="2" charset="2"/>
              <a:buNone/>
            </a:pPr>
            <a:r>
              <a:rPr lang="zh-CN" altLang="en-US" sz="2800">
                <a:solidFill>
                  <a:schemeClr val="accent1"/>
                </a:solidFill>
              </a:rPr>
              <a:t>一、等值与非等值连接查询 </a:t>
            </a:r>
          </a:p>
          <a:p>
            <a:pPr lvl="1" eaLnBrk="1" hangingPunct="1">
              <a:buFont typeface="Wingdings" panose="05000000000000000000" pitchFamily="2" charset="2"/>
              <a:buNone/>
            </a:pPr>
            <a:r>
              <a:rPr lang="zh-CN" altLang="en-US" sz="2800"/>
              <a:t>二、自身连接</a:t>
            </a:r>
          </a:p>
          <a:p>
            <a:pPr lvl="1" eaLnBrk="1" hangingPunct="1">
              <a:buFont typeface="Wingdings" panose="05000000000000000000" pitchFamily="2" charset="2"/>
              <a:buNone/>
            </a:pPr>
            <a:r>
              <a:rPr lang="zh-CN" altLang="en-US" sz="2800"/>
              <a:t>三、外连接</a:t>
            </a:r>
          </a:p>
          <a:p>
            <a:pPr lvl="1" eaLnBrk="1" hangingPunct="1">
              <a:buFont typeface="Wingdings" panose="05000000000000000000" pitchFamily="2" charset="2"/>
              <a:buNone/>
            </a:pPr>
            <a:r>
              <a:rPr lang="zh-CN" altLang="en-US" sz="2800"/>
              <a:t>四、复合条件连接</a:t>
            </a:r>
          </a:p>
          <a:p>
            <a:pPr lvl="1" eaLnBrk="1" hangingPunct="1">
              <a:buFont typeface="Wingdings" panose="05000000000000000000" pitchFamily="2" charset="2"/>
              <a:buNone/>
            </a:pPr>
            <a:endParaRPr lang="zh-CN" altLang="en-US" sz="2800"/>
          </a:p>
        </p:txBody>
      </p:sp>
    </p:spTree>
    <p:extLst>
      <p:ext uri="{BB962C8B-B14F-4D97-AF65-F5344CB8AC3E}">
        <p14:creationId xmlns:p14="http://schemas.microsoft.com/office/powerpoint/2010/main" val="1789148268"/>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等值与非等值连接查询 </a:t>
            </a:r>
          </a:p>
        </p:txBody>
      </p:sp>
      <p:sp>
        <p:nvSpPr>
          <p:cNvPr id="17412" name="Rectangle 3"/>
          <p:cNvSpPr>
            <a:spLocks noGrp="1" noChangeArrowheads="1"/>
          </p:cNvSpPr>
          <p:nvPr>
            <p:ph type="body" idx="1"/>
          </p:nvPr>
        </p:nvSpPr>
        <p:spPr>
          <a:xfrm>
            <a:off x="1433286" y="1941286"/>
            <a:ext cx="7696200" cy="4114800"/>
          </a:xfrm>
        </p:spPr>
        <p:txBody>
          <a:bodyPr/>
          <a:lstStyle/>
          <a:p>
            <a:pPr algn="just" eaLnBrk="1" hangingPunct="1">
              <a:lnSpc>
                <a:spcPct val="120000"/>
              </a:lnSpc>
            </a:pPr>
            <a:r>
              <a:rPr lang="zh-CN" altLang="en-US" dirty="0" smtClean="0">
                <a:ea typeface="宋体" panose="02010600030101010101" pitchFamily="2" charset="-122"/>
              </a:rPr>
              <a:t>等值连接：连接运算符为</a:t>
            </a:r>
            <a:r>
              <a:rPr lang="en-US" altLang="zh-CN" dirty="0" smtClean="0">
                <a:ea typeface="宋体" panose="02010600030101010101" pitchFamily="2" charset="-122"/>
              </a:rPr>
              <a:t>=</a:t>
            </a:r>
          </a:p>
          <a:p>
            <a:pPr algn="just" eaLnBrk="1" hangingPunct="1">
              <a:lnSpc>
                <a:spcPct val="120000"/>
              </a:lnSpc>
              <a:buFont typeface="Wingdings" panose="05000000000000000000" pitchFamily="2" charset="2"/>
              <a:buNone/>
            </a:pPr>
            <a:r>
              <a:rPr lang="en-US" altLang="zh-CN" dirty="0" smtClean="0">
                <a:ea typeface="宋体" panose="02010600030101010101" pitchFamily="2" charset="-122"/>
              </a:rPr>
              <a:t>[</a:t>
            </a:r>
            <a:r>
              <a:rPr lang="zh-CN" altLang="en-US" dirty="0" smtClean="0">
                <a:ea typeface="宋体" panose="02010600030101010101" pitchFamily="2" charset="-122"/>
              </a:rPr>
              <a:t>例</a:t>
            </a:r>
            <a:r>
              <a:rPr lang="en-US" altLang="zh-CN" dirty="0" smtClean="0">
                <a:ea typeface="宋体" panose="02010600030101010101" pitchFamily="2" charset="-122"/>
              </a:rPr>
              <a:t>33]  </a:t>
            </a:r>
            <a:r>
              <a:rPr lang="zh-CN" altLang="en-US" dirty="0" smtClean="0">
                <a:ea typeface="宋体" panose="02010600030101010101" pitchFamily="2" charset="-122"/>
              </a:rPr>
              <a:t>查询每个学生及其选修课程的情况</a:t>
            </a:r>
          </a:p>
          <a:p>
            <a:pPr algn="just" eaLnBrk="1" hangingPunct="1">
              <a:lnSpc>
                <a:spcPct val="120000"/>
              </a:lnSpc>
              <a:buFont typeface="Wingdings" panose="05000000000000000000" pitchFamily="2" charset="2"/>
              <a:buNone/>
            </a:pPr>
            <a:r>
              <a:rPr lang="zh-CN" altLang="en-US" dirty="0" smtClean="0">
                <a:ea typeface="宋体" panose="02010600030101010101" pitchFamily="2" charset="-122"/>
              </a:rPr>
              <a:t>		         </a:t>
            </a:r>
            <a:r>
              <a:rPr lang="en-US" altLang="zh-CN" dirty="0" smtClean="0">
                <a:ea typeface="宋体" panose="02010600030101010101" pitchFamily="2" charset="-122"/>
              </a:rPr>
              <a:t>SELECT  </a:t>
            </a:r>
            <a:r>
              <a:rPr lang="en-US" altLang="zh-CN" dirty="0" smtClean="0">
                <a:solidFill>
                  <a:srgbClr val="E02920"/>
                </a:solidFill>
                <a:ea typeface="宋体" panose="02010600030101010101" pitchFamily="2" charset="-122"/>
              </a:rPr>
              <a:t>Student.*</a:t>
            </a:r>
            <a:r>
              <a:rPr lang="zh-CN" altLang="en-US" dirty="0" smtClean="0">
                <a:solidFill>
                  <a:srgbClr val="E02920"/>
                </a:solidFill>
                <a:ea typeface="宋体" panose="02010600030101010101" pitchFamily="2" charset="-122"/>
              </a:rPr>
              <a:t>，</a:t>
            </a:r>
            <a:r>
              <a:rPr lang="en-US" altLang="zh-CN" dirty="0" smtClean="0">
                <a:solidFill>
                  <a:srgbClr val="E02920"/>
                </a:solidFill>
                <a:ea typeface="宋体" panose="02010600030101010101" pitchFamily="2" charset="-122"/>
              </a:rPr>
              <a:t>SC.*</a:t>
            </a:r>
          </a:p>
          <a:p>
            <a:pPr eaLnBrk="1" hangingPunct="1">
              <a:lnSpc>
                <a:spcPct val="130000"/>
              </a:lnSpc>
              <a:buFont typeface="Wingdings" panose="05000000000000000000" pitchFamily="2" charset="2"/>
              <a:buNone/>
            </a:pPr>
            <a:r>
              <a:rPr lang="en-US" altLang="zh-CN" dirty="0" smtClean="0">
                <a:ea typeface="宋体" panose="02010600030101010101" pitchFamily="2" charset="-122"/>
              </a:rPr>
              <a:t>		        	FROM     Student</a:t>
            </a:r>
            <a:r>
              <a:rPr lang="zh-CN" altLang="en-US" dirty="0" smtClean="0">
                <a:ea typeface="宋体" panose="02010600030101010101" pitchFamily="2" charset="-122"/>
              </a:rPr>
              <a:t>，</a:t>
            </a:r>
            <a:r>
              <a:rPr lang="en-US" altLang="zh-CN" dirty="0" smtClean="0">
                <a:ea typeface="宋体" panose="02010600030101010101" pitchFamily="2" charset="-122"/>
              </a:rPr>
              <a:t>SC</a:t>
            </a:r>
          </a:p>
          <a:p>
            <a:pPr eaLnBrk="1" hangingPunct="1">
              <a:lnSpc>
                <a:spcPct val="130000"/>
              </a:lnSpc>
              <a:buFont typeface="Wingdings" panose="05000000000000000000" pitchFamily="2" charset="2"/>
              <a:buNone/>
            </a:pPr>
            <a:r>
              <a:rPr lang="en-US" altLang="zh-CN" dirty="0" smtClean="0">
                <a:ea typeface="宋体" panose="02010600030101010101" pitchFamily="2" charset="-122"/>
              </a:rPr>
              <a:t>			WHERE  </a:t>
            </a:r>
            <a:r>
              <a:rPr lang="en-US" altLang="zh-CN" dirty="0" err="1" smtClean="0">
                <a:ea typeface="宋体" panose="02010600030101010101" pitchFamily="2" charset="-122"/>
              </a:rPr>
              <a:t>Student.Sno</a:t>
            </a:r>
            <a:r>
              <a:rPr lang="en-US" altLang="zh-CN" dirty="0" smtClean="0">
                <a:ea typeface="宋体" panose="02010600030101010101" pitchFamily="2" charset="-122"/>
              </a:rPr>
              <a:t> </a:t>
            </a:r>
            <a:r>
              <a:rPr lang="en-US" altLang="zh-CN" dirty="0" smtClean="0">
                <a:solidFill>
                  <a:srgbClr val="E02920"/>
                </a:solidFill>
                <a:ea typeface="宋体" panose="02010600030101010101" pitchFamily="2" charset="-122"/>
              </a:rPr>
              <a:t>=</a:t>
            </a:r>
            <a:r>
              <a:rPr lang="en-US" altLang="zh-CN" dirty="0" smtClean="0">
                <a:ea typeface="宋体" panose="02010600030101010101" pitchFamily="2" charset="-122"/>
              </a:rPr>
              <a:t> </a:t>
            </a:r>
            <a:r>
              <a:rPr lang="en-US" altLang="zh-CN" dirty="0" err="1" smtClean="0">
                <a:ea typeface="宋体" panose="02010600030101010101" pitchFamily="2" charset="-122"/>
              </a:rPr>
              <a:t>SC.Sno</a:t>
            </a:r>
            <a:r>
              <a:rPr lang="zh-CN" altLang="en-US" dirty="0" smtClean="0">
                <a:ea typeface="宋体" panose="02010600030101010101" pitchFamily="2" charset="-122"/>
              </a:rPr>
              <a:t>；</a:t>
            </a:r>
          </a:p>
        </p:txBody>
      </p:sp>
    </p:spTree>
    <p:extLst>
      <p:ext uri="{BB962C8B-B14F-4D97-AF65-F5344CB8AC3E}">
        <p14:creationId xmlns:p14="http://schemas.microsoft.com/office/powerpoint/2010/main" val="2035598225"/>
      </p:ext>
    </p:extLst>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等值与非等值连接查询（续）</a:t>
            </a:r>
          </a:p>
        </p:txBody>
      </p:sp>
      <p:graphicFrame>
        <p:nvGraphicFramePr>
          <p:cNvPr id="2" name="Group 3"/>
          <p:cNvGraphicFramePr>
            <a:graphicFrameLocks noGrp="1"/>
          </p:cNvGraphicFramePr>
          <p:nvPr>
            <p:ph idx="1"/>
          </p:nvPr>
        </p:nvGraphicFramePr>
        <p:xfrm>
          <a:off x="1919288" y="2492376"/>
          <a:ext cx="8229600" cy="2968626"/>
        </p:xfrm>
        <a:graphic>
          <a:graphicData uri="http://schemas.openxmlformats.org/drawingml/2006/table">
            <a:tbl>
              <a:tblPr/>
              <a:tblGrid>
                <a:gridCol w="1450975"/>
                <a:gridCol w="1008062"/>
                <a:gridCol w="792163"/>
                <a:gridCol w="863600"/>
                <a:gridCol w="863600"/>
                <a:gridCol w="1512887"/>
                <a:gridCol w="711200"/>
                <a:gridCol w="1027113"/>
              </a:tblGrid>
              <a:tr h="520700">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Student.Sno</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Sname</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Ssex</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Sage</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Sdept</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SC.Sno</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Cno</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Grade</a:t>
                      </a:r>
                    </a:p>
                  </a:txBody>
                  <a:tcPr horzOverflow="overflow">
                    <a:lnL>
                      <a:noFill/>
                    </a:lnL>
                    <a:lnR>
                      <a:noFill/>
                    </a:lnR>
                    <a:lnT>
                      <a:noFill/>
                    </a:lnT>
                    <a:lnB>
                      <a:noFill/>
                    </a:lnB>
                    <a:lnTlToBr>
                      <a:noFill/>
                    </a:lnTlToBr>
                    <a:lnBlToTr>
                      <a:noFill/>
                    </a:lnBlToTr>
                    <a:noFill/>
                  </a:tcPr>
                </a:tc>
              </a:tr>
              <a:tr h="503238">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200215121</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李勇</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200215121</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92</a:t>
                      </a:r>
                    </a:p>
                  </a:txBody>
                  <a:tcPr horzOverflow="overflow">
                    <a:lnL>
                      <a:noFill/>
                    </a:lnL>
                    <a:lnR>
                      <a:noFill/>
                    </a:lnR>
                    <a:lnT>
                      <a:noFill/>
                    </a:lnT>
                    <a:lnB>
                      <a:noFill/>
                    </a:lnB>
                    <a:lnTlToBr>
                      <a:noFill/>
                    </a:lnTlToBr>
                    <a:lnBlToTr>
                      <a:noFill/>
                    </a:lnBlToTr>
                    <a:noFill/>
                  </a:tcPr>
                </a:tc>
              </a:tr>
              <a:tr h="504825">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200215121</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李勇</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200215121</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85</a:t>
                      </a:r>
                    </a:p>
                  </a:txBody>
                  <a:tcPr horzOverflow="overflow">
                    <a:lnL>
                      <a:noFill/>
                    </a:lnL>
                    <a:lnR>
                      <a:noFill/>
                    </a:lnR>
                    <a:lnT>
                      <a:noFill/>
                    </a:lnT>
                    <a:lnB>
                      <a:noFill/>
                    </a:lnB>
                    <a:lnTlToBr>
                      <a:noFill/>
                    </a:lnTlToBr>
                    <a:lnBlToTr>
                      <a:noFill/>
                    </a:lnBlToTr>
                    <a:noFill/>
                  </a:tcPr>
                </a:tc>
              </a:tr>
              <a:tr h="503238">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200215121</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李勇</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200215121</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88</a:t>
                      </a:r>
                    </a:p>
                  </a:txBody>
                  <a:tcPr horzOverflow="overflow">
                    <a:lnL>
                      <a:noFill/>
                    </a:lnL>
                    <a:lnR>
                      <a:noFill/>
                    </a:lnR>
                    <a:lnT>
                      <a:noFill/>
                    </a:lnT>
                    <a:lnB>
                      <a:noFill/>
                    </a:lnB>
                    <a:lnTlToBr>
                      <a:noFill/>
                    </a:lnTlToBr>
                    <a:lnBlToTr>
                      <a:noFill/>
                    </a:lnBlToTr>
                    <a:noFill/>
                  </a:tcPr>
                </a:tc>
              </a:tr>
              <a:tr h="504825">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200215122</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刘晨</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200215122</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a:t>
                      </a:r>
                    </a:p>
                  </a:txBody>
                  <a:tcPr horzOverflow="overflow">
                    <a:lnL>
                      <a:noFill/>
                    </a:lnL>
                    <a:lnR>
                      <a:noFill/>
                    </a:lnR>
                    <a:lnT>
                      <a:noFill/>
                    </a:lnT>
                    <a:lnB>
                      <a:noFill/>
                    </a:lnB>
                    <a:lnTlToBr>
                      <a:noFill/>
                    </a:lnTlToBr>
                    <a:lnBlToTr>
                      <a:noFill/>
                    </a:lnBlToTr>
                    <a:noFill/>
                  </a:tcPr>
                </a:tc>
              </a:tr>
              <a:tr h="431800">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200215122</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刘晨</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200215122</a:t>
                      </a:r>
                    </a:p>
                  </a:txBody>
                  <a:tcPr horzOverflow="overflow">
                    <a:lnL>
                      <a:noFill/>
                    </a:lnL>
                    <a:lnR>
                      <a:noFill/>
                    </a:lnR>
                    <a:lnT>
                      <a:noFill/>
                    </a:lnT>
                    <a:lnB>
                      <a:noFill/>
                    </a:lnB>
                    <a:lnTlToBr>
                      <a:noFill/>
                    </a:lnTlToBr>
                    <a:lnBlToTr>
                      <a:noFill/>
                    </a:lnBlToTr>
                    <a:solidFill>
                      <a:srgbClr val="B3B3B3"/>
                    </a:solid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p>
                  </a:txBody>
                  <a:tcPr horzOverflow="overflow">
                    <a:lnL>
                      <a:noFill/>
                    </a:lnL>
                    <a:lnR>
                      <a:noFill/>
                    </a:lnR>
                    <a:lnT>
                      <a:noFill/>
                    </a:lnT>
                    <a:lnB>
                      <a:noFill/>
                    </a:lnB>
                    <a:lnTlToBr>
                      <a:noFill/>
                    </a:lnTlToBr>
                    <a:lnBlToTr>
                      <a:noFill/>
                    </a:lnBlToTr>
                    <a:noFill/>
                  </a:tcPr>
                </a:tc>
              </a:tr>
            </a:tbl>
          </a:graphicData>
        </a:graphic>
      </p:graphicFrame>
      <p:sp>
        <p:nvSpPr>
          <p:cNvPr id="18485" name="Text Box 80"/>
          <p:cNvSpPr txBox="1">
            <a:spLocks noChangeArrowheads="1"/>
          </p:cNvSpPr>
          <p:nvPr/>
        </p:nvSpPr>
        <p:spPr bwMode="auto">
          <a:xfrm>
            <a:off x="2495550" y="1989138"/>
            <a:ext cx="1335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查询结果：</a:t>
            </a:r>
          </a:p>
        </p:txBody>
      </p:sp>
      <p:sp>
        <p:nvSpPr>
          <p:cNvPr id="18486" name="Line 81"/>
          <p:cNvSpPr>
            <a:spLocks noChangeShapeType="1"/>
          </p:cNvSpPr>
          <p:nvPr/>
        </p:nvSpPr>
        <p:spPr bwMode="auto">
          <a:xfrm>
            <a:off x="1919288" y="2997200"/>
            <a:ext cx="8208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24375869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等值与非等值连接查询（续）</a:t>
            </a:r>
          </a:p>
        </p:txBody>
      </p:sp>
      <p:sp>
        <p:nvSpPr>
          <p:cNvPr id="19460" name="Rectangle 3"/>
          <p:cNvSpPr>
            <a:spLocks noGrp="1" noChangeArrowheads="1"/>
          </p:cNvSpPr>
          <p:nvPr>
            <p:ph type="body" idx="1"/>
          </p:nvPr>
        </p:nvSpPr>
        <p:spPr>
          <a:xfrm>
            <a:off x="1981201" y="1828800"/>
            <a:ext cx="9083675" cy="4495800"/>
          </a:xfrm>
        </p:spPr>
        <p:txBody>
          <a:bodyPr/>
          <a:lstStyle/>
          <a:p>
            <a:pPr algn="just" eaLnBrk="1" hangingPunct="1">
              <a:lnSpc>
                <a:spcPct val="90000"/>
              </a:lnSpc>
            </a:pPr>
            <a:r>
              <a:rPr lang="zh-CN" altLang="en-US" smtClean="0">
                <a:ea typeface="宋体" panose="02010600030101010101" pitchFamily="2" charset="-122"/>
              </a:rPr>
              <a:t>自然连接：</a:t>
            </a:r>
          </a:p>
          <a:p>
            <a:pPr algn="just" eaLnBrk="1" hangingPunct="1">
              <a:lnSpc>
                <a:spcPct val="90000"/>
              </a:lnSpc>
            </a:pPr>
            <a:endParaRPr lang="zh-CN" altLang="en-US" smtClean="0">
              <a:ea typeface="宋体" panose="02010600030101010101" pitchFamily="2" charset="-122"/>
            </a:endParaRPr>
          </a:p>
          <a:p>
            <a:pPr eaLnBrk="1" hangingPunct="1">
              <a:lnSpc>
                <a:spcPct val="140000"/>
              </a:lnSpc>
              <a:buFont typeface="Wingdings" panose="05000000000000000000" pitchFamily="2" charset="2"/>
              <a:buNone/>
            </a:pPr>
            <a:r>
              <a:rPr lang="en-US" altLang="zh-CN" sz="2400"/>
              <a:t>[</a:t>
            </a:r>
            <a:r>
              <a:rPr lang="zh-CN" altLang="en-US" sz="2400"/>
              <a:t>例</a:t>
            </a:r>
            <a:r>
              <a:rPr lang="en-US" altLang="zh-CN" sz="2400"/>
              <a:t>34]     </a:t>
            </a:r>
            <a:r>
              <a:rPr lang="zh-CN" altLang="en-US" sz="2400"/>
              <a:t>对</a:t>
            </a:r>
            <a:r>
              <a:rPr lang="en-US" altLang="zh-CN" sz="2400"/>
              <a:t>[</a:t>
            </a:r>
            <a:r>
              <a:rPr lang="zh-CN" altLang="en-US" sz="2400"/>
              <a:t>例</a:t>
            </a:r>
            <a:r>
              <a:rPr lang="en-US" altLang="zh-CN" sz="2400"/>
              <a:t>33]</a:t>
            </a:r>
            <a:r>
              <a:rPr lang="zh-CN" altLang="en-US" sz="2400"/>
              <a:t>用自然连接完成。</a:t>
            </a:r>
          </a:p>
          <a:p>
            <a:pPr eaLnBrk="1" hangingPunct="1">
              <a:lnSpc>
                <a:spcPct val="140000"/>
              </a:lnSpc>
              <a:buFont typeface="Wingdings" panose="05000000000000000000" pitchFamily="2" charset="2"/>
              <a:buNone/>
            </a:pPr>
            <a:r>
              <a:rPr lang="zh-CN" altLang="en-US" sz="2200"/>
              <a:t> </a:t>
            </a:r>
            <a:r>
              <a:rPr lang="en-US" altLang="zh-CN" sz="2100"/>
              <a:t>SELECT  </a:t>
            </a:r>
            <a:r>
              <a:rPr lang="en-US" altLang="zh-CN" sz="2100">
                <a:solidFill>
                  <a:srgbClr val="D75B5B"/>
                </a:solidFill>
              </a:rPr>
              <a:t>Student.Sno</a:t>
            </a:r>
            <a:r>
              <a:rPr lang="zh-CN" altLang="en-US" sz="2100"/>
              <a:t>，</a:t>
            </a:r>
            <a:r>
              <a:rPr lang="en-US" altLang="zh-CN" sz="2100"/>
              <a:t>Sname</a:t>
            </a:r>
            <a:r>
              <a:rPr lang="zh-CN" altLang="en-US" sz="2100"/>
              <a:t>，</a:t>
            </a:r>
            <a:r>
              <a:rPr lang="en-US" altLang="zh-CN" sz="2100"/>
              <a:t>Ssex</a:t>
            </a:r>
            <a:r>
              <a:rPr lang="zh-CN" altLang="en-US" sz="2100"/>
              <a:t>，</a:t>
            </a:r>
            <a:r>
              <a:rPr lang="en-US" altLang="zh-CN" sz="2100"/>
              <a:t>Sage</a:t>
            </a:r>
            <a:r>
              <a:rPr lang="zh-CN" altLang="en-US" sz="2100"/>
              <a:t>，</a:t>
            </a:r>
            <a:r>
              <a:rPr lang="en-US" altLang="zh-CN" sz="2100"/>
              <a:t>Sdept</a:t>
            </a:r>
            <a:r>
              <a:rPr lang="zh-CN" altLang="en-US" sz="2100"/>
              <a:t>，</a:t>
            </a:r>
            <a:r>
              <a:rPr lang="en-US" altLang="zh-CN" sz="2100"/>
              <a:t>Cno</a:t>
            </a:r>
            <a:r>
              <a:rPr lang="zh-CN" altLang="en-US" sz="2100"/>
              <a:t>，</a:t>
            </a:r>
            <a:r>
              <a:rPr lang="en-US" altLang="zh-CN" sz="2100"/>
              <a:t>Grade</a:t>
            </a:r>
          </a:p>
          <a:p>
            <a:pPr eaLnBrk="1" hangingPunct="1">
              <a:lnSpc>
                <a:spcPct val="140000"/>
              </a:lnSpc>
              <a:buFont typeface="Wingdings" panose="05000000000000000000" pitchFamily="2" charset="2"/>
              <a:buNone/>
            </a:pPr>
            <a:r>
              <a:rPr lang="en-US" altLang="zh-CN" sz="2100"/>
              <a:t> FROM     Student</a:t>
            </a:r>
            <a:r>
              <a:rPr lang="zh-CN" altLang="en-US" sz="2100"/>
              <a:t>，</a:t>
            </a:r>
            <a:r>
              <a:rPr lang="en-US" altLang="zh-CN" sz="2100"/>
              <a:t>SC</a:t>
            </a:r>
          </a:p>
          <a:p>
            <a:pPr eaLnBrk="1" hangingPunct="1">
              <a:lnSpc>
                <a:spcPct val="140000"/>
              </a:lnSpc>
              <a:buFont typeface="Wingdings" panose="05000000000000000000" pitchFamily="2" charset="2"/>
              <a:buNone/>
            </a:pPr>
            <a:r>
              <a:rPr lang="en-US" altLang="zh-CN" sz="2100"/>
              <a:t> WHERE  Student.Sno = SC.Sno</a:t>
            </a:r>
            <a:r>
              <a:rPr lang="zh-CN" altLang="en-US" sz="2100"/>
              <a:t>；</a:t>
            </a:r>
          </a:p>
        </p:txBody>
      </p:sp>
    </p:spTree>
    <p:extLst>
      <p:ext uri="{BB962C8B-B14F-4D97-AF65-F5344CB8AC3E}">
        <p14:creationId xmlns:p14="http://schemas.microsoft.com/office/powerpoint/2010/main" val="597271456"/>
      </p:ext>
    </p:extLst>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连接查询（续）</a:t>
            </a:r>
          </a:p>
        </p:txBody>
      </p:sp>
      <p:sp>
        <p:nvSpPr>
          <p:cNvPr id="20484" name="Rectangle 3"/>
          <p:cNvSpPr>
            <a:spLocks noGrp="1" noChangeArrowheads="1"/>
          </p:cNvSpPr>
          <p:nvPr>
            <p:ph type="body" idx="1"/>
          </p:nvPr>
        </p:nvSpPr>
        <p:spPr/>
        <p:txBody>
          <a:bodyPr/>
          <a:lstStyle/>
          <a:p>
            <a:pPr lvl="1" eaLnBrk="1" hangingPunct="1">
              <a:buFont typeface="Wingdings" panose="05000000000000000000" pitchFamily="2" charset="2"/>
              <a:buNone/>
            </a:pPr>
            <a:endParaRPr lang="zh-CN" altLang="en-US" smtClean="0">
              <a:ea typeface="宋体" panose="02010600030101010101" pitchFamily="2" charset="-122"/>
            </a:endParaRPr>
          </a:p>
          <a:p>
            <a:pPr lvl="1" eaLnBrk="1" hangingPunct="1">
              <a:buFont typeface="Wingdings" panose="05000000000000000000" pitchFamily="2" charset="2"/>
              <a:buNone/>
            </a:pPr>
            <a:r>
              <a:rPr lang="zh-CN" altLang="en-US" sz="2800"/>
              <a:t>一、等值与非等值连接查询 </a:t>
            </a:r>
          </a:p>
          <a:p>
            <a:pPr lvl="1" eaLnBrk="1" hangingPunct="1">
              <a:buFont typeface="Wingdings" panose="05000000000000000000" pitchFamily="2" charset="2"/>
              <a:buNone/>
            </a:pPr>
            <a:r>
              <a:rPr lang="zh-CN" altLang="en-US" sz="2800">
                <a:solidFill>
                  <a:schemeClr val="accent1"/>
                </a:solidFill>
              </a:rPr>
              <a:t>二、自身连接</a:t>
            </a:r>
          </a:p>
          <a:p>
            <a:pPr lvl="1" eaLnBrk="1" hangingPunct="1">
              <a:buFont typeface="Wingdings" panose="05000000000000000000" pitchFamily="2" charset="2"/>
              <a:buNone/>
            </a:pPr>
            <a:r>
              <a:rPr lang="zh-CN" altLang="en-US" sz="2800"/>
              <a:t>三、外连接</a:t>
            </a:r>
          </a:p>
          <a:p>
            <a:pPr lvl="1" eaLnBrk="1" hangingPunct="1">
              <a:buFont typeface="Wingdings" panose="05000000000000000000" pitchFamily="2" charset="2"/>
              <a:buNone/>
            </a:pPr>
            <a:r>
              <a:rPr lang="zh-CN" altLang="en-US" sz="2800"/>
              <a:t>四、复合条件连接</a:t>
            </a:r>
          </a:p>
          <a:p>
            <a:pPr lvl="1" eaLnBrk="1" hangingPunct="1">
              <a:buFont typeface="Wingdings" panose="05000000000000000000" pitchFamily="2" charset="2"/>
              <a:buNone/>
            </a:pPr>
            <a:endParaRPr lang="zh-CN" altLang="en-US" sz="2800"/>
          </a:p>
        </p:txBody>
      </p:sp>
    </p:spTree>
    <p:extLst>
      <p:ext uri="{BB962C8B-B14F-4D97-AF65-F5344CB8AC3E}">
        <p14:creationId xmlns:p14="http://schemas.microsoft.com/office/powerpoint/2010/main" val="34741312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pPr eaLnBrk="1" hangingPunct="1"/>
            <a:r>
              <a:rPr lang="zh-CN" sz="2800" smtClean="0">
                <a:ea typeface="宋体" pitchFamily="2" charset="-122"/>
              </a:rPr>
              <a:t>查询经过计算的值（续）</a:t>
            </a:r>
          </a:p>
        </p:txBody>
      </p:sp>
      <p:sp>
        <p:nvSpPr>
          <p:cNvPr id="93188" name="Rectangle 3"/>
          <p:cNvSpPr>
            <a:spLocks noGrp="1" noChangeArrowheads="1"/>
          </p:cNvSpPr>
          <p:nvPr>
            <p:ph type="body" idx="1"/>
          </p:nvPr>
        </p:nvSpPr>
        <p:spPr/>
        <p:txBody>
          <a:bodyPr/>
          <a:lstStyle/>
          <a:p>
            <a:pPr algn="just" eaLnBrk="1" hangingPunct="1">
              <a:lnSpc>
                <a:spcPct val="90000"/>
              </a:lnSpc>
            </a:pPr>
            <a:r>
              <a:rPr lang="zh-CN" sz="2800" dirty="0" smtClean="0">
                <a:ea typeface="宋体" pitchFamily="2" charset="-122"/>
              </a:rPr>
              <a:t>使用列</a:t>
            </a:r>
            <a:r>
              <a:rPr lang="zh-CN" sz="2800" dirty="0" smtClean="0">
                <a:solidFill>
                  <a:srgbClr val="FF0000"/>
                </a:solidFill>
                <a:ea typeface="宋体" pitchFamily="2" charset="-122"/>
              </a:rPr>
              <a:t>别名</a:t>
            </a:r>
            <a:r>
              <a:rPr lang="zh-CN" sz="2800" dirty="0" smtClean="0">
                <a:ea typeface="宋体" pitchFamily="2" charset="-122"/>
              </a:rPr>
              <a:t>改变查询结果的列标题</a:t>
            </a:r>
            <a:endParaRPr lang="zh-CN" sz="2800" dirty="0" smtClean="0">
              <a:ea typeface="宋体" pitchFamily="2" charset="-122"/>
              <a:sym typeface="Wingdings" pitchFamily="2" charset="2"/>
            </a:endParaRPr>
          </a:p>
          <a:p>
            <a:pPr lvl="1" algn="just" eaLnBrk="1" hangingPunct="1">
              <a:lnSpc>
                <a:spcPct val="90000"/>
              </a:lnSpc>
            </a:pPr>
            <a:r>
              <a:rPr lang="zh-CN" altLang="zh-CN" sz="2400" dirty="0" smtClean="0">
                <a:ea typeface="宋体" pitchFamily="2" charset="-122"/>
              </a:rPr>
              <a:t>as+</a:t>
            </a:r>
            <a:r>
              <a:rPr lang="zh-CN" sz="2400" dirty="0" smtClean="0">
                <a:ea typeface="宋体" pitchFamily="2" charset="-122"/>
              </a:rPr>
              <a:t>别名，</a:t>
            </a:r>
            <a:r>
              <a:rPr lang="zh-CN" altLang="zh-CN" sz="2400" dirty="0" smtClean="0">
                <a:ea typeface="宋体" pitchFamily="2" charset="-122"/>
              </a:rPr>
              <a:t>as</a:t>
            </a:r>
            <a:r>
              <a:rPr lang="zh-CN" sz="2400" dirty="0" smtClean="0">
                <a:ea typeface="宋体" pitchFamily="2" charset="-122"/>
              </a:rPr>
              <a:t>可省略</a:t>
            </a:r>
          </a:p>
          <a:p>
            <a:pPr eaLnBrk="1" hangingPunct="1">
              <a:lnSpc>
                <a:spcPct val="90000"/>
              </a:lnSpc>
              <a:buFont typeface="Wingdings" pitchFamily="2" charset="2"/>
              <a:buNone/>
            </a:pPr>
            <a:r>
              <a:rPr lang="zh-CN" altLang="zh-CN" sz="1800" dirty="0" smtClean="0">
                <a:ea typeface="宋体" pitchFamily="2" charset="-122"/>
              </a:rPr>
              <a:t>	     </a:t>
            </a:r>
            <a:r>
              <a:rPr lang="zh-CN" altLang="zh-CN" sz="2400" dirty="0" smtClean="0">
                <a:ea typeface="宋体" pitchFamily="2" charset="-122"/>
              </a:rPr>
              <a:t>SELECT Sname </a:t>
            </a:r>
            <a:r>
              <a:rPr lang="zh-CN" altLang="zh-CN" sz="2400" dirty="0" smtClean="0">
                <a:solidFill>
                  <a:srgbClr val="FF0000"/>
                </a:solidFill>
                <a:ea typeface="宋体" pitchFamily="2" charset="-122"/>
              </a:rPr>
              <a:t>NAME</a:t>
            </a:r>
            <a:r>
              <a:rPr lang="zh-CN" sz="2400" dirty="0" smtClean="0">
                <a:ea typeface="宋体" pitchFamily="2" charset="-122"/>
              </a:rPr>
              <a:t>，</a:t>
            </a:r>
            <a:r>
              <a:rPr lang="zh-CN" altLang="zh-CN" sz="2400" dirty="0" smtClean="0">
                <a:ea typeface="宋体" pitchFamily="2" charset="-122"/>
              </a:rPr>
              <a:t>'Year of Birth: </a:t>
            </a:r>
            <a:r>
              <a:rPr lang="zh-CN" altLang="zh-CN" sz="2400" dirty="0" smtClean="0">
                <a:latin typeface="Courier New" pitchFamily="49" charset="0"/>
                <a:ea typeface="宋体" pitchFamily="2" charset="-122"/>
              </a:rPr>
              <a:t>’</a:t>
            </a:r>
            <a:r>
              <a:rPr lang="zh-CN" altLang="zh-CN" sz="2400" dirty="0" smtClean="0">
                <a:ea typeface="宋体" pitchFamily="2" charset="-122"/>
              </a:rPr>
              <a:t> </a:t>
            </a:r>
            <a:r>
              <a:rPr lang="zh-CN" altLang="zh-CN" sz="2400" dirty="0" smtClean="0">
                <a:solidFill>
                  <a:srgbClr val="D75B5B"/>
                </a:solidFill>
                <a:ea typeface="宋体" pitchFamily="2" charset="-122"/>
              </a:rPr>
              <a:t> </a:t>
            </a:r>
            <a:r>
              <a:rPr lang="zh-CN" altLang="zh-CN" sz="2400" dirty="0" smtClean="0">
                <a:solidFill>
                  <a:srgbClr val="FF0000"/>
                </a:solidFill>
                <a:ea typeface="宋体" pitchFamily="2" charset="-122"/>
              </a:rPr>
              <a:t>BIRTH</a:t>
            </a:r>
            <a:r>
              <a:rPr lang="zh-CN" sz="2400" dirty="0" smtClean="0">
                <a:ea typeface="宋体" pitchFamily="2" charset="-122"/>
              </a:rPr>
              <a:t>，  </a:t>
            </a:r>
            <a:r>
              <a:rPr lang="zh-CN" altLang="zh-CN" sz="2400" dirty="0" smtClean="0">
                <a:ea typeface="宋体" pitchFamily="2" charset="-122"/>
              </a:rPr>
              <a:t>2000-Sage </a:t>
            </a:r>
            <a:r>
              <a:rPr lang="zh-CN" altLang="zh-CN" sz="2400" dirty="0" smtClean="0">
                <a:solidFill>
                  <a:srgbClr val="D75B5B"/>
                </a:solidFill>
                <a:ea typeface="宋体" pitchFamily="2" charset="-122"/>
              </a:rPr>
              <a:t> </a:t>
            </a:r>
            <a:r>
              <a:rPr lang="zh-CN" altLang="zh-CN" sz="2400" dirty="0" smtClean="0">
                <a:solidFill>
                  <a:srgbClr val="FF0000"/>
                </a:solidFill>
                <a:ea typeface="宋体" pitchFamily="2" charset="-122"/>
              </a:rPr>
              <a:t>BIRTHDAY</a:t>
            </a:r>
            <a:r>
              <a:rPr lang="zh-CN" sz="2400" dirty="0" smtClean="0">
                <a:ea typeface="宋体" pitchFamily="2" charset="-122"/>
              </a:rPr>
              <a:t>，</a:t>
            </a:r>
            <a:r>
              <a:rPr lang="zh-CN" altLang="zh-CN" sz="2400" dirty="0" smtClean="0">
                <a:ea typeface="宋体" pitchFamily="2" charset="-122"/>
              </a:rPr>
              <a:t>LOWER(Sdept)  </a:t>
            </a:r>
            <a:r>
              <a:rPr lang="zh-CN" altLang="zh-CN" sz="2400" dirty="0" smtClean="0">
                <a:solidFill>
                  <a:srgbClr val="FF0000"/>
                </a:solidFill>
                <a:ea typeface="宋体" pitchFamily="2" charset="-122"/>
              </a:rPr>
              <a:t>DEPARTMENT</a:t>
            </a:r>
            <a:r>
              <a:rPr lang="en-US" altLang="zh-CN" sz="2400" dirty="0" smtClean="0">
                <a:solidFill>
                  <a:srgbClr val="FF0000"/>
                </a:solidFill>
                <a:ea typeface="宋体" pitchFamily="2" charset="-122"/>
              </a:rPr>
              <a:t> </a:t>
            </a:r>
            <a:r>
              <a:rPr lang="zh-CN" altLang="zh-CN" sz="2400" dirty="0" smtClean="0">
                <a:ea typeface="宋体" pitchFamily="2" charset="-122"/>
              </a:rPr>
              <a:t>FROM Student</a:t>
            </a:r>
            <a:r>
              <a:rPr lang="zh-CN" sz="2400" dirty="0" smtClean="0">
                <a:ea typeface="宋体" pitchFamily="2" charset="-122"/>
              </a:rPr>
              <a:t>；</a:t>
            </a:r>
          </a:p>
          <a:p>
            <a:pPr lvl="1" eaLnBrk="1" hangingPunct="1">
              <a:lnSpc>
                <a:spcPct val="90000"/>
              </a:lnSpc>
              <a:buFont typeface="Wingdings" pitchFamily="2" charset="2"/>
              <a:buNone/>
            </a:pPr>
            <a:r>
              <a:rPr lang="zh-CN" sz="2000" dirty="0" smtClean="0">
                <a:ea typeface="宋体" pitchFamily="2" charset="-122"/>
              </a:rPr>
              <a:t>输出结果：</a:t>
            </a:r>
          </a:p>
          <a:p>
            <a:pPr lvl="1" algn="just" eaLnBrk="1" hangingPunct="1">
              <a:lnSpc>
                <a:spcPct val="50000"/>
              </a:lnSpc>
              <a:buFont typeface="Wingdings" pitchFamily="2" charset="2"/>
              <a:buNone/>
            </a:pPr>
            <a:r>
              <a:rPr lang="zh-CN" sz="2000" dirty="0" smtClean="0">
                <a:ea typeface="宋体" pitchFamily="2" charset="-122"/>
              </a:rPr>
              <a:t>    </a:t>
            </a:r>
            <a:r>
              <a:rPr lang="zh-CN" altLang="zh-CN" sz="2400" dirty="0" smtClean="0">
                <a:ea typeface="宋体" pitchFamily="2" charset="-122"/>
              </a:rPr>
              <a:t>NAME      BIRTH         BIRTHDAY   DEPARTMENT</a:t>
            </a:r>
          </a:p>
          <a:p>
            <a:pPr lvl="1" algn="just" eaLnBrk="1" hangingPunct="1">
              <a:lnSpc>
                <a:spcPct val="50000"/>
              </a:lnSpc>
              <a:buFont typeface="Wingdings" pitchFamily="2" charset="2"/>
              <a:buNone/>
            </a:pPr>
            <a:r>
              <a:rPr lang="zh-CN" altLang="zh-CN" sz="2400" dirty="0" smtClean="0">
                <a:ea typeface="宋体" pitchFamily="2" charset="-122"/>
              </a:rPr>
              <a:t>   -------  ----------------    -------------  ------------------</a:t>
            </a:r>
          </a:p>
          <a:p>
            <a:pPr lvl="1" algn="just" eaLnBrk="1" hangingPunct="1">
              <a:lnSpc>
                <a:spcPct val="90000"/>
              </a:lnSpc>
              <a:buFont typeface="Wingdings" pitchFamily="2" charset="2"/>
              <a:buNone/>
            </a:pPr>
            <a:r>
              <a:rPr lang="zh-CN" altLang="zh-CN" sz="2400" dirty="0" smtClean="0">
                <a:ea typeface="宋体" pitchFamily="2" charset="-122"/>
              </a:rPr>
              <a:t>     </a:t>
            </a:r>
            <a:r>
              <a:rPr lang="zh-CN" sz="2400" dirty="0" smtClean="0">
                <a:ea typeface="宋体" pitchFamily="2" charset="-122"/>
              </a:rPr>
              <a:t>李勇    </a:t>
            </a:r>
            <a:r>
              <a:rPr lang="zh-CN" altLang="zh-CN" sz="2400" dirty="0" smtClean="0">
                <a:ea typeface="宋体" pitchFamily="2" charset="-122"/>
              </a:rPr>
              <a:t>Year of Birth:    1984             cs</a:t>
            </a:r>
          </a:p>
          <a:p>
            <a:pPr lvl="1" algn="just" eaLnBrk="1" hangingPunct="1">
              <a:lnSpc>
                <a:spcPct val="90000"/>
              </a:lnSpc>
              <a:buFont typeface="Wingdings" pitchFamily="2" charset="2"/>
              <a:buNone/>
            </a:pPr>
            <a:r>
              <a:rPr lang="zh-CN" altLang="zh-CN" sz="2400" dirty="0" smtClean="0">
                <a:ea typeface="宋体" pitchFamily="2" charset="-122"/>
              </a:rPr>
              <a:t>     </a:t>
            </a:r>
            <a:r>
              <a:rPr lang="zh-CN" sz="2400" dirty="0" smtClean="0">
                <a:ea typeface="宋体" pitchFamily="2" charset="-122"/>
              </a:rPr>
              <a:t>刘晨    </a:t>
            </a:r>
            <a:r>
              <a:rPr lang="zh-CN" altLang="zh-CN" sz="2400" dirty="0" smtClean="0">
                <a:ea typeface="宋体" pitchFamily="2" charset="-122"/>
              </a:rPr>
              <a:t>Year of Birth:    1985             is</a:t>
            </a:r>
          </a:p>
          <a:p>
            <a:pPr lvl="1" algn="just" eaLnBrk="1" hangingPunct="1">
              <a:lnSpc>
                <a:spcPct val="90000"/>
              </a:lnSpc>
              <a:buFont typeface="Wingdings" pitchFamily="2" charset="2"/>
              <a:buNone/>
            </a:pPr>
            <a:r>
              <a:rPr lang="zh-CN" altLang="zh-CN" sz="2400" dirty="0" smtClean="0">
                <a:ea typeface="宋体" pitchFamily="2" charset="-122"/>
              </a:rPr>
              <a:t>     </a:t>
            </a:r>
            <a:r>
              <a:rPr lang="zh-CN" sz="2400" dirty="0" smtClean="0">
                <a:ea typeface="宋体" pitchFamily="2" charset="-122"/>
              </a:rPr>
              <a:t>王敏    </a:t>
            </a:r>
            <a:r>
              <a:rPr lang="zh-CN" altLang="zh-CN" sz="2400" dirty="0" smtClean="0">
                <a:ea typeface="宋体" pitchFamily="2" charset="-122"/>
              </a:rPr>
              <a:t>Year of Birth:    1986             ma</a:t>
            </a:r>
          </a:p>
          <a:p>
            <a:pPr lvl="1" algn="just" eaLnBrk="1" hangingPunct="1">
              <a:lnSpc>
                <a:spcPct val="90000"/>
              </a:lnSpc>
              <a:buFont typeface="Wingdings" pitchFamily="2" charset="2"/>
              <a:buNone/>
            </a:pPr>
            <a:r>
              <a:rPr lang="zh-CN" altLang="zh-CN" sz="2400" dirty="0" smtClean="0">
                <a:ea typeface="宋体" pitchFamily="2" charset="-122"/>
              </a:rPr>
              <a:t>     </a:t>
            </a:r>
            <a:r>
              <a:rPr lang="zh-CN" sz="2400" dirty="0" smtClean="0">
                <a:ea typeface="宋体" pitchFamily="2" charset="-122"/>
              </a:rPr>
              <a:t>张立    </a:t>
            </a:r>
            <a:r>
              <a:rPr lang="zh-CN" altLang="zh-CN" sz="2400" dirty="0" smtClean="0">
                <a:ea typeface="宋体" pitchFamily="2" charset="-122"/>
              </a:rPr>
              <a:t>Year of Birth:    1985             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18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18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自身连接 </a:t>
            </a:r>
          </a:p>
        </p:txBody>
      </p:sp>
      <p:sp>
        <p:nvSpPr>
          <p:cNvPr id="21508" name="Rectangle 3"/>
          <p:cNvSpPr>
            <a:spLocks noGrp="1" noChangeArrowheads="1"/>
          </p:cNvSpPr>
          <p:nvPr>
            <p:ph type="body" idx="1"/>
          </p:nvPr>
        </p:nvSpPr>
        <p:spPr/>
        <p:txBody>
          <a:bodyPr/>
          <a:lstStyle/>
          <a:p>
            <a:pPr eaLnBrk="1" hangingPunct="1">
              <a:lnSpc>
                <a:spcPct val="110000"/>
              </a:lnSpc>
            </a:pPr>
            <a:r>
              <a:rPr lang="zh-CN" altLang="en-US" sz="2400" dirty="0">
                <a:ea typeface="黑体" panose="02010609060101010101" pitchFamily="49" charset="-122"/>
              </a:rPr>
              <a:t>自身连接：</a:t>
            </a:r>
            <a:r>
              <a:rPr lang="zh-CN" altLang="en-US" sz="2400" dirty="0"/>
              <a:t>一个表与其自己进行连接</a:t>
            </a:r>
            <a:endParaRPr lang="zh-CN" altLang="en-US" sz="3600" dirty="0"/>
          </a:p>
          <a:p>
            <a:pPr eaLnBrk="1" hangingPunct="1">
              <a:lnSpc>
                <a:spcPct val="110000"/>
              </a:lnSpc>
            </a:pPr>
            <a:r>
              <a:rPr lang="zh-CN" altLang="en-US" sz="2400" dirty="0"/>
              <a:t>需要给表起别名以示区别</a:t>
            </a:r>
          </a:p>
          <a:p>
            <a:pPr eaLnBrk="1" hangingPunct="1">
              <a:lnSpc>
                <a:spcPct val="140000"/>
              </a:lnSpc>
            </a:pPr>
            <a:r>
              <a:rPr lang="zh-CN" altLang="en-US" sz="2400" dirty="0"/>
              <a:t>由于所有属性名都是同名属性，因此必须使用别名前缀</a:t>
            </a:r>
          </a:p>
          <a:p>
            <a:pPr eaLnBrk="1" hangingPunct="1">
              <a:lnSpc>
                <a:spcPct val="140000"/>
              </a:lnSpc>
              <a:buFont typeface="Wingdings" panose="05000000000000000000" pitchFamily="2" charset="2"/>
              <a:buNone/>
            </a:pPr>
            <a:endParaRPr lang="zh-CN" altLang="en-US" sz="2400" dirty="0"/>
          </a:p>
          <a:p>
            <a:pPr algn="just" eaLnBrk="1" hangingPunct="1">
              <a:buFont typeface="Wingdings" panose="05000000000000000000" pitchFamily="2" charset="2"/>
              <a:buNone/>
            </a:pPr>
            <a:r>
              <a:rPr lang="en-US" altLang="zh-CN" sz="2400" dirty="0"/>
              <a:t>[</a:t>
            </a:r>
            <a:r>
              <a:rPr lang="zh-CN" altLang="en-US" sz="2400" dirty="0">
                <a:ea typeface="黑体" panose="02010609060101010101" pitchFamily="49" charset="-122"/>
              </a:rPr>
              <a:t>例</a:t>
            </a:r>
            <a:r>
              <a:rPr lang="en-US" altLang="zh-CN" sz="2400" dirty="0"/>
              <a:t>35]</a:t>
            </a:r>
            <a:r>
              <a:rPr lang="zh-CN" altLang="en-US" sz="2400" dirty="0"/>
              <a:t>查询每一门课的间接先修课（即先修课的先修课）</a:t>
            </a:r>
          </a:p>
          <a:p>
            <a:pPr eaLnBrk="1" hangingPunct="1">
              <a:lnSpc>
                <a:spcPct val="140000"/>
              </a:lnSpc>
              <a:buFont typeface="Wingdings" panose="05000000000000000000" pitchFamily="2" charset="2"/>
              <a:buNone/>
            </a:pPr>
            <a:r>
              <a:rPr lang="zh-CN" altLang="en-US" dirty="0" smtClean="0">
                <a:ea typeface="宋体" panose="02010600030101010101" pitchFamily="2" charset="-122"/>
              </a:rPr>
              <a:t>    </a:t>
            </a:r>
            <a:r>
              <a:rPr lang="en-US" altLang="zh-CN" sz="2400" dirty="0"/>
              <a:t>SELECT  </a:t>
            </a:r>
            <a:r>
              <a:rPr lang="en-US" altLang="zh-CN" sz="2400" dirty="0" err="1"/>
              <a:t>FIRST.Cno</a:t>
            </a:r>
            <a:r>
              <a:rPr lang="zh-CN" altLang="en-US" sz="2400" dirty="0"/>
              <a:t>，</a:t>
            </a:r>
            <a:r>
              <a:rPr lang="en-US" altLang="zh-CN" sz="2400" dirty="0" err="1"/>
              <a:t>SECOND.Cpno</a:t>
            </a:r>
            <a:endParaRPr lang="en-US" altLang="zh-CN" sz="2400" dirty="0"/>
          </a:p>
          <a:p>
            <a:pPr eaLnBrk="1" hangingPunct="1">
              <a:lnSpc>
                <a:spcPct val="140000"/>
              </a:lnSpc>
              <a:buFont typeface="Wingdings" panose="05000000000000000000" pitchFamily="2" charset="2"/>
              <a:buNone/>
            </a:pPr>
            <a:r>
              <a:rPr lang="en-US" altLang="zh-CN" sz="2400" dirty="0"/>
              <a:t>     FROM  Course  </a:t>
            </a:r>
            <a:r>
              <a:rPr lang="en-US" altLang="zh-CN" sz="2400" dirty="0">
                <a:solidFill>
                  <a:srgbClr val="D75B5B"/>
                </a:solidFill>
              </a:rPr>
              <a:t>FIRST</a:t>
            </a:r>
            <a:r>
              <a:rPr lang="zh-CN" altLang="en-US" sz="2400" dirty="0"/>
              <a:t>，</a:t>
            </a:r>
            <a:r>
              <a:rPr lang="en-US" altLang="zh-CN" sz="2400" dirty="0"/>
              <a:t>Course  </a:t>
            </a:r>
            <a:r>
              <a:rPr lang="en-US" altLang="zh-CN" sz="2400" dirty="0">
                <a:solidFill>
                  <a:srgbClr val="D75B5B"/>
                </a:solidFill>
              </a:rPr>
              <a:t>SECOND</a:t>
            </a:r>
            <a:endParaRPr lang="en-US" altLang="zh-CN" sz="2400" dirty="0"/>
          </a:p>
          <a:p>
            <a:pPr eaLnBrk="1" hangingPunct="1">
              <a:lnSpc>
                <a:spcPct val="140000"/>
              </a:lnSpc>
              <a:buFont typeface="Wingdings" panose="05000000000000000000" pitchFamily="2" charset="2"/>
              <a:buNone/>
            </a:pPr>
            <a:r>
              <a:rPr lang="en-US" altLang="zh-CN" sz="2400" dirty="0"/>
              <a:t>     WHERE </a:t>
            </a:r>
            <a:r>
              <a:rPr lang="en-US" altLang="zh-CN" sz="2400" dirty="0" err="1"/>
              <a:t>FIRST.Cpno</a:t>
            </a:r>
            <a:r>
              <a:rPr lang="en-US" altLang="zh-CN" sz="2400" dirty="0"/>
              <a:t> = </a:t>
            </a:r>
            <a:r>
              <a:rPr lang="en-US" altLang="zh-CN" sz="2400" dirty="0" err="1"/>
              <a:t>SECOND.Cno</a:t>
            </a:r>
            <a:r>
              <a:rPr lang="zh-CN" altLang="en-US" sz="2400" dirty="0"/>
              <a:t>；</a:t>
            </a:r>
          </a:p>
        </p:txBody>
      </p:sp>
    </p:spTree>
    <p:extLst>
      <p:ext uri="{BB962C8B-B14F-4D97-AF65-F5344CB8AC3E}">
        <p14:creationId xmlns:p14="http://schemas.microsoft.com/office/powerpoint/2010/main" val="1365801268"/>
      </p:ext>
    </p:extLst>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自身连接（续）</a:t>
            </a:r>
          </a:p>
        </p:txBody>
      </p:sp>
      <p:sp>
        <p:nvSpPr>
          <p:cNvPr id="22532" name="Rectangle 3"/>
          <p:cNvSpPr>
            <a:spLocks noGrp="1" noChangeArrowheads="1"/>
          </p:cNvSpPr>
          <p:nvPr>
            <p:ph type="body" idx="1"/>
          </p:nvPr>
        </p:nvSpPr>
        <p:spPr>
          <a:xfrm>
            <a:off x="1981200" y="1828801"/>
            <a:ext cx="8229600" cy="1165225"/>
          </a:xfrm>
        </p:spPr>
        <p:txBody>
          <a:bodyPr/>
          <a:lstStyle/>
          <a:p>
            <a:pPr algn="just" eaLnBrk="1" hangingPunct="1">
              <a:buFont typeface="Wingdings" panose="05000000000000000000" pitchFamily="2" charset="2"/>
              <a:buNone/>
            </a:pPr>
            <a:r>
              <a:rPr lang="zh-CN" altLang="en-US" sz="2200"/>
              <a:t>    </a:t>
            </a:r>
            <a:r>
              <a:rPr lang="en-US" altLang="zh-CN" sz="2200"/>
              <a:t>FIRST</a:t>
            </a:r>
            <a:r>
              <a:rPr lang="zh-CN" altLang="en-US" sz="2200"/>
              <a:t>表（</a:t>
            </a:r>
            <a:r>
              <a:rPr lang="en-US" altLang="zh-CN" sz="2200"/>
              <a:t>Course</a:t>
            </a:r>
            <a:r>
              <a:rPr lang="zh-CN" altLang="en-US" sz="2200"/>
              <a:t>表）</a:t>
            </a:r>
            <a:r>
              <a:rPr lang="zh-CN" altLang="en-US" smtClean="0">
                <a:ea typeface="宋体" panose="02010600030101010101" pitchFamily="2" charset="-122"/>
              </a:rPr>
              <a:t> </a:t>
            </a:r>
          </a:p>
        </p:txBody>
      </p:sp>
      <p:grpSp>
        <p:nvGrpSpPr>
          <p:cNvPr id="22533" name="Group 4"/>
          <p:cNvGrpSpPr>
            <a:grpSpLocks/>
          </p:cNvGrpSpPr>
          <p:nvPr/>
        </p:nvGrpSpPr>
        <p:grpSpPr bwMode="auto">
          <a:xfrm>
            <a:off x="2646364" y="2670175"/>
            <a:ext cx="6491287" cy="3194050"/>
            <a:chOff x="0" y="0"/>
            <a:chExt cx="3163" cy="3992"/>
          </a:xfrm>
        </p:grpSpPr>
        <p:grpSp>
          <p:nvGrpSpPr>
            <p:cNvPr id="22535" name="Group 5"/>
            <p:cNvGrpSpPr>
              <a:grpSpLocks/>
            </p:cNvGrpSpPr>
            <p:nvPr/>
          </p:nvGrpSpPr>
          <p:grpSpPr bwMode="auto">
            <a:xfrm>
              <a:off x="0" y="0"/>
              <a:ext cx="513" cy="499"/>
              <a:chOff x="0" y="0"/>
              <a:chExt cx="513" cy="499"/>
            </a:xfrm>
          </p:grpSpPr>
          <p:sp>
            <p:nvSpPr>
              <p:cNvPr id="22629" name="Rectangle 6"/>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a:t>Cno</a:t>
                </a:r>
                <a:endParaRPr lang="en-US" altLang="zh-CN" sz="900" b="0"/>
              </a:p>
              <a:p>
                <a:pPr algn="l"/>
                <a:endParaRPr lang="zh-CN" altLang="en-US" sz="2400" b="0"/>
              </a:p>
            </p:txBody>
          </p:sp>
          <p:sp>
            <p:nvSpPr>
              <p:cNvPr id="22630" name="Rectangle 7"/>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6" name="Group 8"/>
            <p:cNvGrpSpPr>
              <a:grpSpLocks/>
            </p:cNvGrpSpPr>
            <p:nvPr/>
          </p:nvGrpSpPr>
          <p:grpSpPr bwMode="auto">
            <a:xfrm>
              <a:off x="513" y="0"/>
              <a:ext cx="1272" cy="499"/>
              <a:chOff x="0" y="0"/>
              <a:chExt cx="1272" cy="499"/>
            </a:xfrm>
          </p:grpSpPr>
          <p:sp>
            <p:nvSpPr>
              <p:cNvPr id="22627" name="Rectangle 9"/>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Cname</a:t>
                </a:r>
                <a:endParaRPr lang="en-US" altLang="zh-CN" sz="1000" b="0"/>
              </a:p>
              <a:p>
                <a:pPr algn="l"/>
                <a:endParaRPr lang="zh-CN" altLang="en-US" sz="2400" b="0"/>
              </a:p>
            </p:txBody>
          </p:sp>
          <p:sp>
            <p:nvSpPr>
              <p:cNvPr id="22628" name="Rectangle 10"/>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7" name="Group 11"/>
            <p:cNvGrpSpPr>
              <a:grpSpLocks/>
            </p:cNvGrpSpPr>
            <p:nvPr/>
          </p:nvGrpSpPr>
          <p:grpSpPr bwMode="auto">
            <a:xfrm>
              <a:off x="1785" y="0"/>
              <a:ext cx="611" cy="499"/>
              <a:chOff x="0" y="0"/>
              <a:chExt cx="611" cy="499"/>
            </a:xfrm>
          </p:grpSpPr>
          <p:sp>
            <p:nvSpPr>
              <p:cNvPr id="22625" name="Rectangle 12"/>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a:t>Cpno</a:t>
                </a:r>
                <a:endParaRPr lang="en-US" altLang="zh-CN" sz="1000" b="0"/>
              </a:p>
              <a:p>
                <a:pPr algn="l"/>
                <a:endParaRPr lang="zh-CN" altLang="en-US" sz="2400" b="0"/>
              </a:p>
            </p:txBody>
          </p:sp>
          <p:sp>
            <p:nvSpPr>
              <p:cNvPr id="22626" name="Rectangle 13"/>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8" name="Group 14"/>
            <p:cNvGrpSpPr>
              <a:grpSpLocks/>
            </p:cNvGrpSpPr>
            <p:nvPr/>
          </p:nvGrpSpPr>
          <p:grpSpPr bwMode="auto">
            <a:xfrm>
              <a:off x="2396" y="0"/>
              <a:ext cx="767" cy="499"/>
              <a:chOff x="0" y="0"/>
              <a:chExt cx="767" cy="499"/>
            </a:xfrm>
          </p:grpSpPr>
          <p:sp>
            <p:nvSpPr>
              <p:cNvPr id="22623" name="Rectangle 15"/>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a:t>Ccredit</a:t>
                </a:r>
                <a:endParaRPr lang="en-US" altLang="zh-CN" sz="1000" b="0"/>
              </a:p>
              <a:p>
                <a:pPr algn="l"/>
                <a:endParaRPr lang="zh-CN" altLang="en-US" sz="2400" b="0"/>
              </a:p>
            </p:txBody>
          </p:sp>
          <p:sp>
            <p:nvSpPr>
              <p:cNvPr id="22624" name="Rectangle 16"/>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39" name="Group 17"/>
            <p:cNvGrpSpPr>
              <a:grpSpLocks/>
            </p:cNvGrpSpPr>
            <p:nvPr/>
          </p:nvGrpSpPr>
          <p:grpSpPr bwMode="auto">
            <a:xfrm>
              <a:off x="0" y="499"/>
              <a:ext cx="513" cy="499"/>
              <a:chOff x="0" y="0"/>
              <a:chExt cx="513" cy="499"/>
            </a:xfrm>
          </p:grpSpPr>
          <p:sp>
            <p:nvSpPr>
              <p:cNvPr id="22621" name="Rectangle 18"/>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1</a:t>
                </a:r>
                <a:endParaRPr lang="en-US" altLang="zh-CN" sz="1000" b="0"/>
              </a:p>
              <a:p>
                <a:pPr algn="l"/>
                <a:endParaRPr lang="zh-CN" altLang="en-US" sz="2400" b="0"/>
              </a:p>
            </p:txBody>
          </p:sp>
          <p:sp>
            <p:nvSpPr>
              <p:cNvPr id="22622" name="Rectangle 19"/>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0" name="Group 20"/>
            <p:cNvGrpSpPr>
              <a:grpSpLocks/>
            </p:cNvGrpSpPr>
            <p:nvPr/>
          </p:nvGrpSpPr>
          <p:grpSpPr bwMode="auto">
            <a:xfrm>
              <a:off x="513" y="499"/>
              <a:ext cx="1272" cy="499"/>
              <a:chOff x="0" y="0"/>
              <a:chExt cx="1272" cy="499"/>
            </a:xfrm>
          </p:grpSpPr>
          <p:sp>
            <p:nvSpPr>
              <p:cNvPr id="22619" name="Rectangle 21"/>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数据库</a:t>
                </a:r>
                <a:endParaRPr lang="zh-CN" altLang="en-US" sz="1000" b="0"/>
              </a:p>
              <a:p>
                <a:pPr algn="l"/>
                <a:endParaRPr lang="zh-CN" altLang="en-US" sz="2400" b="0"/>
              </a:p>
            </p:txBody>
          </p:sp>
          <p:sp>
            <p:nvSpPr>
              <p:cNvPr id="22620" name="Rectangle 22"/>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1" name="Group 23"/>
            <p:cNvGrpSpPr>
              <a:grpSpLocks/>
            </p:cNvGrpSpPr>
            <p:nvPr/>
          </p:nvGrpSpPr>
          <p:grpSpPr bwMode="auto">
            <a:xfrm>
              <a:off x="1785" y="499"/>
              <a:ext cx="611" cy="499"/>
              <a:chOff x="0" y="0"/>
              <a:chExt cx="611" cy="499"/>
            </a:xfrm>
          </p:grpSpPr>
          <p:sp>
            <p:nvSpPr>
              <p:cNvPr id="22617" name="Rectangle 24"/>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5</a:t>
                </a:r>
                <a:endParaRPr lang="en-US" altLang="zh-CN" sz="1000" b="0"/>
              </a:p>
              <a:p>
                <a:pPr algn="l"/>
                <a:endParaRPr lang="zh-CN" altLang="en-US" sz="2400" b="0"/>
              </a:p>
            </p:txBody>
          </p:sp>
          <p:sp>
            <p:nvSpPr>
              <p:cNvPr id="22618" name="Rectangle 25"/>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2" name="Group 26"/>
            <p:cNvGrpSpPr>
              <a:grpSpLocks/>
            </p:cNvGrpSpPr>
            <p:nvPr/>
          </p:nvGrpSpPr>
          <p:grpSpPr bwMode="auto">
            <a:xfrm>
              <a:off x="2396" y="499"/>
              <a:ext cx="767" cy="499"/>
              <a:chOff x="0" y="0"/>
              <a:chExt cx="767" cy="499"/>
            </a:xfrm>
          </p:grpSpPr>
          <p:sp>
            <p:nvSpPr>
              <p:cNvPr id="22615" name="Rectangle 27"/>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  </a:t>
                </a:r>
                <a:endParaRPr lang="en-US" altLang="zh-CN" sz="1000" b="0"/>
              </a:p>
              <a:p>
                <a:pPr algn="l"/>
                <a:endParaRPr lang="zh-CN" altLang="en-US" sz="2400" b="0"/>
              </a:p>
            </p:txBody>
          </p:sp>
          <p:sp>
            <p:nvSpPr>
              <p:cNvPr id="22616" name="Rectangle 28"/>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3" name="Group 29"/>
            <p:cNvGrpSpPr>
              <a:grpSpLocks/>
            </p:cNvGrpSpPr>
            <p:nvPr/>
          </p:nvGrpSpPr>
          <p:grpSpPr bwMode="auto">
            <a:xfrm>
              <a:off x="0" y="998"/>
              <a:ext cx="513" cy="499"/>
              <a:chOff x="0" y="0"/>
              <a:chExt cx="513" cy="499"/>
            </a:xfrm>
          </p:grpSpPr>
          <p:sp>
            <p:nvSpPr>
              <p:cNvPr id="22613" name="Rectangle 30"/>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2</a:t>
                </a:r>
                <a:endParaRPr lang="en-US" altLang="zh-CN" sz="1000" b="0"/>
              </a:p>
              <a:p>
                <a:pPr algn="l"/>
                <a:endParaRPr lang="zh-CN" altLang="en-US" sz="2400" b="0"/>
              </a:p>
            </p:txBody>
          </p:sp>
          <p:sp>
            <p:nvSpPr>
              <p:cNvPr id="22614" name="Rectangle 31"/>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4" name="Group 32"/>
            <p:cNvGrpSpPr>
              <a:grpSpLocks/>
            </p:cNvGrpSpPr>
            <p:nvPr/>
          </p:nvGrpSpPr>
          <p:grpSpPr bwMode="auto">
            <a:xfrm>
              <a:off x="513" y="998"/>
              <a:ext cx="1272" cy="499"/>
              <a:chOff x="0" y="0"/>
              <a:chExt cx="1272" cy="499"/>
            </a:xfrm>
          </p:grpSpPr>
          <p:sp>
            <p:nvSpPr>
              <p:cNvPr id="22611" name="Rectangle 33"/>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数学</a:t>
                </a:r>
                <a:endParaRPr lang="zh-CN" altLang="en-US" sz="1000" b="0"/>
              </a:p>
              <a:p>
                <a:pPr algn="l"/>
                <a:endParaRPr lang="zh-CN" altLang="en-US" sz="2400" b="0"/>
              </a:p>
            </p:txBody>
          </p:sp>
          <p:sp>
            <p:nvSpPr>
              <p:cNvPr id="22612" name="Rectangle 34"/>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5" name="Group 35"/>
            <p:cNvGrpSpPr>
              <a:grpSpLocks/>
            </p:cNvGrpSpPr>
            <p:nvPr/>
          </p:nvGrpSpPr>
          <p:grpSpPr bwMode="auto">
            <a:xfrm>
              <a:off x="1785" y="998"/>
              <a:ext cx="611" cy="499"/>
              <a:chOff x="0" y="0"/>
              <a:chExt cx="611" cy="499"/>
            </a:xfrm>
          </p:grpSpPr>
          <p:sp>
            <p:nvSpPr>
              <p:cNvPr id="22609" name="Rectangle 36"/>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1000" b="0"/>
                  <a:t> </a:t>
                </a:r>
              </a:p>
              <a:p>
                <a:pPr algn="l"/>
                <a:endParaRPr lang="zh-CN" altLang="en-US" sz="2400" b="0"/>
              </a:p>
            </p:txBody>
          </p:sp>
          <p:sp>
            <p:nvSpPr>
              <p:cNvPr id="22610" name="Rectangle 37"/>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6" name="Group 38"/>
            <p:cNvGrpSpPr>
              <a:grpSpLocks/>
            </p:cNvGrpSpPr>
            <p:nvPr/>
          </p:nvGrpSpPr>
          <p:grpSpPr bwMode="auto">
            <a:xfrm>
              <a:off x="2396" y="998"/>
              <a:ext cx="767" cy="499"/>
              <a:chOff x="0" y="0"/>
              <a:chExt cx="767" cy="499"/>
            </a:xfrm>
          </p:grpSpPr>
          <p:sp>
            <p:nvSpPr>
              <p:cNvPr id="22607" name="Rectangle 39"/>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2</a:t>
                </a:r>
                <a:endParaRPr lang="en-US" altLang="zh-CN" sz="1000" b="0"/>
              </a:p>
              <a:p>
                <a:pPr algn="l"/>
                <a:endParaRPr lang="zh-CN" altLang="en-US" sz="2400" b="0"/>
              </a:p>
            </p:txBody>
          </p:sp>
          <p:sp>
            <p:nvSpPr>
              <p:cNvPr id="22608" name="Rectangle 40"/>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7" name="Group 41"/>
            <p:cNvGrpSpPr>
              <a:grpSpLocks/>
            </p:cNvGrpSpPr>
            <p:nvPr/>
          </p:nvGrpSpPr>
          <p:grpSpPr bwMode="auto">
            <a:xfrm>
              <a:off x="0" y="1497"/>
              <a:ext cx="513" cy="499"/>
              <a:chOff x="0" y="0"/>
              <a:chExt cx="513" cy="499"/>
            </a:xfrm>
          </p:grpSpPr>
          <p:sp>
            <p:nvSpPr>
              <p:cNvPr id="22605" name="Rectangle 42"/>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3</a:t>
                </a:r>
                <a:endParaRPr lang="en-US" altLang="zh-CN" sz="1000" b="0"/>
              </a:p>
              <a:p>
                <a:pPr algn="l"/>
                <a:endParaRPr lang="zh-CN" altLang="en-US" sz="2400" b="0"/>
              </a:p>
            </p:txBody>
          </p:sp>
          <p:sp>
            <p:nvSpPr>
              <p:cNvPr id="22606" name="Rectangle 43"/>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8" name="Group 44"/>
            <p:cNvGrpSpPr>
              <a:grpSpLocks/>
            </p:cNvGrpSpPr>
            <p:nvPr/>
          </p:nvGrpSpPr>
          <p:grpSpPr bwMode="auto">
            <a:xfrm>
              <a:off x="513" y="1497"/>
              <a:ext cx="1272" cy="499"/>
              <a:chOff x="0" y="0"/>
              <a:chExt cx="1272" cy="499"/>
            </a:xfrm>
          </p:grpSpPr>
          <p:sp>
            <p:nvSpPr>
              <p:cNvPr id="22603" name="Rectangle 45"/>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信息系统</a:t>
                </a:r>
                <a:endParaRPr lang="zh-CN" altLang="en-US" sz="1000" b="0"/>
              </a:p>
              <a:p>
                <a:pPr algn="l"/>
                <a:endParaRPr lang="zh-CN" altLang="en-US" sz="2400" b="0"/>
              </a:p>
            </p:txBody>
          </p:sp>
          <p:sp>
            <p:nvSpPr>
              <p:cNvPr id="22604" name="Rectangle 46"/>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49" name="Group 47"/>
            <p:cNvGrpSpPr>
              <a:grpSpLocks/>
            </p:cNvGrpSpPr>
            <p:nvPr/>
          </p:nvGrpSpPr>
          <p:grpSpPr bwMode="auto">
            <a:xfrm>
              <a:off x="1785" y="1497"/>
              <a:ext cx="611" cy="499"/>
              <a:chOff x="0" y="0"/>
              <a:chExt cx="611" cy="499"/>
            </a:xfrm>
          </p:grpSpPr>
          <p:sp>
            <p:nvSpPr>
              <p:cNvPr id="22601" name="Rectangle 48"/>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1</a:t>
                </a:r>
                <a:endParaRPr lang="en-US" altLang="zh-CN" sz="1000" b="0"/>
              </a:p>
              <a:p>
                <a:pPr algn="l"/>
                <a:endParaRPr lang="zh-CN" altLang="en-US" sz="2400" b="0"/>
              </a:p>
            </p:txBody>
          </p:sp>
          <p:sp>
            <p:nvSpPr>
              <p:cNvPr id="22602" name="Rectangle 49"/>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0" name="Group 50"/>
            <p:cNvGrpSpPr>
              <a:grpSpLocks/>
            </p:cNvGrpSpPr>
            <p:nvPr/>
          </p:nvGrpSpPr>
          <p:grpSpPr bwMode="auto">
            <a:xfrm>
              <a:off x="2396" y="1497"/>
              <a:ext cx="767" cy="499"/>
              <a:chOff x="0" y="0"/>
              <a:chExt cx="767" cy="499"/>
            </a:xfrm>
          </p:grpSpPr>
          <p:sp>
            <p:nvSpPr>
              <p:cNvPr id="22599" name="Rectangle 51"/>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a:t>
                </a:r>
                <a:endParaRPr lang="en-US" altLang="zh-CN" sz="1000" b="0"/>
              </a:p>
              <a:p>
                <a:pPr algn="l"/>
                <a:endParaRPr lang="zh-CN" altLang="en-US" sz="2400" b="0"/>
              </a:p>
            </p:txBody>
          </p:sp>
          <p:sp>
            <p:nvSpPr>
              <p:cNvPr id="22600" name="Rectangle 52"/>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1" name="Group 53"/>
            <p:cNvGrpSpPr>
              <a:grpSpLocks/>
            </p:cNvGrpSpPr>
            <p:nvPr/>
          </p:nvGrpSpPr>
          <p:grpSpPr bwMode="auto">
            <a:xfrm>
              <a:off x="0" y="1996"/>
              <a:ext cx="513" cy="499"/>
              <a:chOff x="0" y="0"/>
              <a:chExt cx="513" cy="499"/>
            </a:xfrm>
          </p:grpSpPr>
          <p:sp>
            <p:nvSpPr>
              <p:cNvPr id="22597" name="Rectangle 54"/>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a:t>
                </a:r>
                <a:endParaRPr lang="en-US" altLang="zh-CN" sz="1000" b="0"/>
              </a:p>
              <a:p>
                <a:pPr algn="l"/>
                <a:endParaRPr lang="zh-CN" altLang="en-US" sz="2400" b="0"/>
              </a:p>
            </p:txBody>
          </p:sp>
          <p:sp>
            <p:nvSpPr>
              <p:cNvPr id="22598" name="Rectangle 55"/>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2" name="Group 56"/>
            <p:cNvGrpSpPr>
              <a:grpSpLocks/>
            </p:cNvGrpSpPr>
            <p:nvPr/>
          </p:nvGrpSpPr>
          <p:grpSpPr bwMode="auto">
            <a:xfrm>
              <a:off x="513" y="1996"/>
              <a:ext cx="1272" cy="499"/>
              <a:chOff x="0" y="0"/>
              <a:chExt cx="1272" cy="499"/>
            </a:xfrm>
          </p:grpSpPr>
          <p:sp>
            <p:nvSpPr>
              <p:cNvPr id="22595" name="Rectangle 57"/>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操作系统</a:t>
                </a:r>
                <a:endParaRPr lang="zh-CN" altLang="en-US" sz="1000" b="0"/>
              </a:p>
              <a:p>
                <a:pPr algn="l"/>
                <a:endParaRPr lang="zh-CN" altLang="en-US" sz="2400" b="0"/>
              </a:p>
            </p:txBody>
          </p:sp>
          <p:sp>
            <p:nvSpPr>
              <p:cNvPr id="22596" name="Rectangle 58"/>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3" name="Group 59"/>
            <p:cNvGrpSpPr>
              <a:grpSpLocks/>
            </p:cNvGrpSpPr>
            <p:nvPr/>
          </p:nvGrpSpPr>
          <p:grpSpPr bwMode="auto">
            <a:xfrm>
              <a:off x="1785" y="1996"/>
              <a:ext cx="611" cy="499"/>
              <a:chOff x="0" y="0"/>
              <a:chExt cx="611" cy="499"/>
            </a:xfrm>
          </p:grpSpPr>
          <p:sp>
            <p:nvSpPr>
              <p:cNvPr id="22593" name="Rectangle 60"/>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6</a:t>
                </a:r>
                <a:endParaRPr lang="en-US" altLang="zh-CN" sz="1000" b="0"/>
              </a:p>
              <a:p>
                <a:pPr algn="l"/>
                <a:endParaRPr lang="zh-CN" altLang="en-US" sz="2400" b="0"/>
              </a:p>
            </p:txBody>
          </p:sp>
          <p:sp>
            <p:nvSpPr>
              <p:cNvPr id="22594" name="Rectangle 61"/>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4" name="Group 62"/>
            <p:cNvGrpSpPr>
              <a:grpSpLocks/>
            </p:cNvGrpSpPr>
            <p:nvPr/>
          </p:nvGrpSpPr>
          <p:grpSpPr bwMode="auto">
            <a:xfrm>
              <a:off x="2396" y="1996"/>
              <a:ext cx="767" cy="499"/>
              <a:chOff x="0" y="0"/>
              <a:chExt cx="767" cy="499"/>
            </a:xfrm>
          </p:grpSpPr>
          <p:sp>
            <p:nvSpPr>
              <p:cNvPr id="22591" name="Rectangle 63"/>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3</a:t>
                </a:r>
                <a:endParaRPr lang="en-US" altLang="zh-CN" sz="1000" b="0"/>
              </a:p>
              <a:p>
                <a:pPr algn="l"/>
                <a:endParaRPr lang="zh-CN" altLang="en-US" sz="2400" b="0"/>
              </a:p>
            </p:txBody>
          </p:sp>
          <p:sp>
            <p:nvSpPr>
              <p:cNvPr id="22592" name="Rectangle 64"/>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5" name="Group 65"/>
            <p:cNvGrpSpPr>
              <a:grpSpLocks/>
            </p:cNvGrpSpPr>
            <p:nvPr/>
          </p:nvGrpSpPr>
          <p:grpSpPr bwMode="auto">
            <a:xfrm>
              <a:off x="0" y="2495"/>
              <a:ext cx="513" cy="499"/>
              <a:chOff x="0" y="0"/>
              <a:chExt cx="513" cy="499"/>
            </a:xfrm>
          </p:grpSpPr>
          <p:sp>
            <p:nvSpPr>
              <p:cNvPr id="22589" name="Rectangle 66"/>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5</a:t>
                </a:r>
                <a:endParaRPr lang="en-US" altLang="zh-CN" sz="1000" b="0"/>
              </a:p>
              <a:p>
                <a:pPr algn="l"/>
                <a:endParaRPr lang="zh-CN" altLang="en-US" sz="2400" b="0"/>
              </a:p>
            </p:txBody>
          </p:sp>
          <p:sp>
            <p:nvSpPr>
              <p:cNvPr id="22590" name="Rectangle 67"/>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6" name="Group 68"/>
            <p:cNvGrpSpPr>
              <a:grpSpLocks/>
            </p:cNvGrpSpPr>
            <p:nvPr/>
          </p:nvGrpSpPr>
          <p:grpSpPr bwMode="auto">
            <a:xfrm>
              <a:off x="513" y="2495"/>
              <a:ext cx="1272" cy="499"/>
              <a:chOff x="0" y="0"/>
              <a:chExt cx="1272" cy="499"/>
            </a:xfrm>
          </p:grpSpPr>
          <p:sp>
            <p:nvSpPr>
              <p:cNvPr id="22587" name="Rectangle 69"/>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数据结构</a:t>
                </a:r>
                <a:endParaRPr lang="zh-CN" altLang="en-US" sz="1000" b="0"/>
              </a:p>
              <a:p>
                <a:pPr algn="l"/>
                <a:endParaRPr lang="zh-CN" altLang="en-US" sz="2400" b="0"/>
              </a:p>
            </p:txBody>
          </p:sp>
          <p:sp>
            <p:nvSpPr>
              <p:cNvPr id="22588" name="Rectangle 70"/>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7" name="Group 71"/>
            <p:cNvGrpSpPr>
              <a:grpSpLocks/>
            </p:cNvGrpSpPr>
            <p:nvPr/>
          </p:nvGrpSpPr>
          <p:grpSpPr bwMode="auto">
            <a:xfrm>
              <a:off x="1785" y="2495"/>
              <a:ext cx="611" cy="499"/>
              <a:chOff x="0" y="0"/>
              <a:chExt cx="611" cy="499"/>
            </a:xfrm>
          </p:grpSpPr>
          <p:sp>
            <p:nvSpPr>
              <p:cNvPr id="22585" name="Rectangle 72"/>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7</a:t>
                </a:r>
                <a:endParaRPr lang="en-US" altLang="zh-CN" sz="1000" b="0"/>
              </a:p>
              <a:p>
                <a:pPr algn="l"/>
                <a:endParaRPr lang="zh-CN" altLang="en-US" sz="2400" b="0"/>
              </a:p>
            </p:txBody>
          </p:sp>
          <p:sp>
            <p:nvSpPr>
              <p:cNvPr id="22586" name="Rectangle 73"/>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8" name="Group 74"/>
            <p:cNvGrpSpPr>
              <a:grpSpLocks/>
            </p:cNvGrpSpPr>
            <p:nvPr/>
          </p:nvGrpSpPr>
          <p:grpSpPr bwMode="auto">
            <a:xfrm>
              <a:off x="2396" y="2495"/>
              <a:ext cx="767" cy="499"/>
              <a:chOff x="0" y="0"/>
              <a:chExt cx="767" cy="499"/>
            </a:xfrm>
          </p:grpSpPr>
          <p:sp>
            <p:nvSpPr>
              <p:cNvPr id="22583" name="Rectangle 75"/>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a:t>
                </a:r>
                <a:endParaRPr lang="en-US" altLang="zh-CN" sz="1000" b="0"/>
              </a:p>
              <a:p>
                <a:pPr algn="l"/>
                <a:endParaRPr lang="zh-CN" altLang="en-US" sz="2400" b="0"/>
              </a:p>
            </p:txBody>
          </p:sp>
          <p:sp>
            <p:nvSpPr>
              <p:cNvPr id="22584" name="Rectangle 76"/>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59" name="Group 77"/>
            <p:cNvGrpSpPr>
              <a:grpSpLocks/>
            </p:cNvGrpSpPr>
            <p:nvPr/>
          </p:nvGrpSpPr>
          <p:grpSpPr bwMode="auto">
            <a:xfrm>
              <a:off x="0" y="2994"/>
              <a:ext cx="513" cy="499"/>
              <a:chOff x="0" y="0"/>
              <a:chExt cx="513" cy="499"/>
            </a:xfrm>
          </p:grpSpPr>
          <p:sp>
            <p:nvSpPr>
              <p:cNvPr id="22581" name="Rectangle 78"/>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6</a:t>
                </a:r>
                <a:endParaRPr lang="en-US" altLang="zh-CN" sz="1000" b="0"/>
              </a:p>
              <a:p>
                <a:pPr algn="l"/>
                <a:endParaRPr lang="zh-CN" altLang="en-US" sz="2400" b="0"/>
              </a:p>
            </p:txBody>
          </p:sp>
          <p:sp>
            <p:nvSpPr>
              <p:cNvPr id="22582" name="Rectangle 79"/>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0" name="Group 80"/>
            <p:cNvGrpSpPr>
              <a:grpSpLocks/>
            </p:cNvGrpSpPr>
            <p:nvPr/>
          </p:nvGrpSpPr>
          <p:grpSpPr bwMode="auto">
            <a:xfrm>
              <a:off x="513" y="2994"/>
              <a:ext cx="1272" cy="499"/>
              <a:chOff x="0" y="0"/>
              <a:chExt cx="1272" cy="499"/>
            </a:xfrm>
          </p:grpSpPr>
          <p:sp>
            <p:nvSpPr>
              <p:cNvPr id="22579" name="Rectangle 81"/>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数据处理</a:t>
                </a:r>
                <a:endParaRPr lang="zh-CN" altLang="en-US" sz="1000" b="0"/>
              </a:p>
              <a:p>
                <a:pPr algn="l"/>
                <a:endParaRPr lang="zh-CN" altLang="en-US" sz="2400" b="0"/>
              </a:p>
            </p:txBody>
          </p:sp>
          <p:sp>
            <p:nvSpPr>
              <p:cNvPr id="22580" name="Rectangle 82"/>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1" name="Group 83"/>
            <p:cNvGrpSpPr>
              <a:grpSpLocks/>
            </p:cNvGrpSpPr>
            <p:nvPr/>
          </p:nvGrpSpPr>
          <p:grpSpPr bwMode="auto">
            <a:xfrm>
              <a:off x="1785" y="2994"/>
              <a:ext cx="611" cy="499"/>
              <a:chOff x="0" y="0"/>
              <a:chExt cx="611" cy="499"/>
            </a:xfrm>
          </p:grpSpPr>
          <p:sp>
            <p:nvSpPr>
              <p:cNvPr id="22577" name="Rectangle 84"/>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endParaRPr lang="zh-CN" altLang="en-US" sz="1000" b="0"/>
              </a:p>
              <a:p>
                <a:pPr algn="l"/>
                <a:endParaRPr lang="zh-CN" altLang="en-US" sz="2400" b="0"/>
              </a:p>
            </p:txBody>
          </p:sp>
          <p:sp>
            <p:nvSpPr>
              <p:cNvPr id="22578" name="Rectangle 85"/>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2" name="Group 86"/>
            <p:cNvGrpSpPr>
              <a:grpSpLocks/>
            </p:cNvGrpSpPr>
            <p:nvPr/>
          </p:nvGrpSpPr>
          <p:grpSpPr bwMode="auto">
            <a:xfrm>
              <a:off x="2396" y="2994"/>
              <a:ext cx="767" cy="499"/>
              <a:chOff x="0" y="0"/>
              <a:chExt cx="767" cy="499"/>
            </a:xfrm>
          </p:grpSpPr>
          <p:sp>
            <p:nvSpPr>
              <p:cNvPr id="22575" name="Rectangle 87"/>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2</a:t>
                </a:r>
                <a:endParaRPr lang="en-US" altLang="zh-CN" sz="1000" b="0"/>
              </a:p>
              <a:p>
                <a:pPr algn="l"/>
                <a:endParaRPr lang="zh-CN" altLang="en-US" sz="2400" b="0"/>
              </a:p>
            </p:txBody>
          </p:sp>
          <p:sp>
            <p:nvSpPr>
              <p:cNvPr id="22576" name="Rectangle 88"/>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3" name="Group 89"/>
            <p:cNvGrpSpPr>
              <a:grpSpLocks/>
            </p:cNvGrpSpPr>
            <p:nvPr/>
          </p:nvGrpSpPr>
          <p:grpSpPr bwMode="auto">
            <a:xfrm>
              <a:off x="0" y="3493"/>
              <a:ext cx="513" cy="499"/>
              <a:chOff x="0" y="0"/>
              <a:chExt cx="513" cy="499"/>
            </a:xfrm>
          </p:grpSpPr>
          <p:sp>
            <p:nvSpPr>
              <p:cNvPr id="22573" name="Rectangle 90"/>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7</a:t>
                </a:r>
                <a:endParaRPr lang="en-US" altLang="zh-CN" sz="1000" b="0"/>
              </a:p>
              <a:p>
                <a:pPr algn="l"/>
                <a:endParaRPr lang="zh-CN" altLang="en-US" sz="2400" b="0"/>
              </a:p>
            </p:txBody>
          </p:sp>
          <p:sp>
            <p:nvSpPr>
              <p:cNvPr id="22574" name="Rectangle 91"/>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4" name="Group 92"/>
            <p:cNvGrpSpPr>
              <a:grpSpLocks/>
            </p:cNvGrpSpPr>
            <p:nvPr/>
          </p:nvGrpSpPr>
          <p:grpSpPr bwMode="auto">
            <a:xfrm>
              <a:off x="513" y="3493"/>
              <a:ext cx="1272" cy="499"/>
              <a:chOff x="0" y="0"/>
              <a:chExt cx="1272" cy="499"/>
            </a:xfrm>
          </p:grpSpPr>
          <p:sp>
            <p:nvSpPr>
              <p:cNvPr id="22571" name="Rectangle 93"/>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a:t>PASCAL</a:t>
                </a:r>
                <a:r>
                  <a:rPr lang="zh-CN" altLang="en-US" sz="2200"/>
                  <a:t>语言</a:t>
                </a:r>
                <a:endParaRPr lang="zh-CN" altLang="en-US" sz="1000" b="0"/>
              </a:p>
              <a:p>
                <a:pPr algn="l"/>
                <a:endParaRPr lang="zh-CN" altLang="en-US" sz="2400" b="0"/>
              </a:p>
            </p:txBody>
          </p:sp>
          <p:sp>
            <p:nvSpPr>
              <p:cNvPr id="22572" name="Rectangle 94"/>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5" name="Group 95"/>
            <p:cNvGrpSpPr>
              <a:grpSpLocks/>
            </p:cNvGrpSpPr>
            <p:nvPr/>
          </p:nvGrpSpPr>
          <p:grpSpPr bwMode="auto">
            <a:xfrm>
              <a:off x="1785" y="3493"/>
              <a:ext cx="611" cy="499"/>
              <a:chOff x="0" y="0"/>
              <a:chExt cx="611" cy="499"/>
            </a:xfrm>
          </p:grpSpPr>
          <p:sp>
            <p:nvSpPr>
              <p:cNvPr id="22569" name="Rectangle 96"/>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6</a:t>
                </a:r>
                <a:endParaRPr lang="en-US" altLang="zh-CN" sz="1000" b="0"/>
              </a:p>
              <a:p>
                <a:pPr algn="l"/>
                <a:endParaRPr lang="zh-CN" altLang="en-US" sz="2400" b="0"/>
              </a:p>
            </p:txBody>
          </p:sp>
          <p:sp>
            <p:nvSpPr>
              <p:cNvPr id="22570" name="Rectangle 97"/>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2566" name="Group 98"/>
            <p:cNvGrpSpPr>
              <a:grpSpLocks/>
            </p:cNvGrpSpPr>
            <p:nvPr/>
          </p:nvGrpSpPr>
          <p:grpSpPr bwMode="auto">
            <a:xfrm>
              <a:off x="2396" y="3493"/>
              <a:ext cx="767" cy="499"/>
              <a:chOff x="0" y="0"/>
              <a:chExt cx="767" cy="499"/>
            </a:xfrm>
          </p:grpSpPr>
          <p:sp>
            <p:nvSpPr>
              <p:cNvPr id="22567" name="Rectangle 99"/>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a:t>
                </a:r>
                <a:endParaRPr lang="en-US" altLang="zh-CN" sz="1000" b="0"/>
              </a:p>
              <a:p>
                <a:pPr algn="l"/>
                <a:endParaRPr lang="zh-CN" altLang="en-US" sz="2400" b="0"/>
              </a:p>
            </p:txBody>
          </p:sp>
          <p:sp>
            <p:nvSpPr>
              <p:cNvPr id="22568" name="Rectangle 100"/>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22534" name="Rectangle 101"/>
          <p:cNvSpPr>
            <a:spLocks noChangeArrowheads="1"/>
          </p:cNvSpPr>
          <p:nvPr/>
        </p:nvSpPr>
        <p:spPr bwMode="auto">
          <a:xfrm>
            <a:off x="2640014" y="2667000"/>
            <a:ext cx="6503987" cy="320040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95794636"/>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自身连接（续）</a:t>
            </a:r>
          </a:p>
        </p:txBody>
      </p:sp>
      <p:grpSp>
        <p:nvGrpSpPr>
          <p:cNvPr id="23556" name="Group 3"/>
          <p:cNvGrpSpPr>
            <a:grpSpLocks/>
          </p:cNvGrpSpPr>
          <p:nvPr/>
        </p:nvGrpSpPr>
        <p:grpSpPr bwMode="auto">
          <a:xfrm>
            <a:off x="2757488" y="2708275"/>
            <a:ext cx="5715000" cy="3200400"/>
            <a:chOff x="0" y="0"/>
            <a:chExt cx="3169" cy="3998"/>
          </a:xfrm>
        </p:grpSpPr>
        <p:grpSp>
          <p:nvGrpSpPr>
            <p:cNvPr id="23558" name="Group 4"/>
            <p:cNvGrpSpPr>
              <a:grpSpLocks/>
            </p:cNvGrpSpPr>
            <p:nvPr/>
          </p:nvGrpSpPr>
          <p:grpSpPr bwMode="auto">
            <a:xfrm>
              <a:off x="3" y="3"/>
              <a:ext cx="3163" cy="3992"/>
              <a:chOff x="0" y="0"/>
              <a:chExt cx="3163" cy="3992"/>
            </a:xfrm>
          </p:grpSpPr>
          <p:grpSp>
            <p:nvGrpSpPr>
              <p:cNvPr id="23560" name="Group 5"/>
              <p:cNvGrpSpPr>
                <a:grpSpLocks/>
              </p:cNvGrpSpPr>
              <p:nvPr/>
            </p:nvGrpSpPr>
            <p:grpSpPr bwMode="auto">
              <a:xfrm>
                <a:off x="0" y="0"/>
                <a:ext cx="513" cy="499"/>
                <a:chOff x="0" y="0"/>
                <a:chExt cx="513" cy="499"/>
              </a:xfrm>
            </p:grpSpPr>
            <p:sp>
              <p:nvSpPr>
                <p:cNvPr id="23654" name="Rectangle 6"/>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a:t>Cno</a:t>
                  </a:r>
                  <a:endParaRPr lang="en-US" altLang="zh-CN" sz="900" b="0"/>
                </a:p>
                <a:p>
                  <a:pPr algn="l"/>
                  <a:endParaRPr lang="zh-CN" altLang="en-US" sz="2400" b="0"/>
                </a:p>
              </p:txBody>
            </p:sp>
            <p:sp>
              <p:nvSpPr>
                <p:cNvPr id="23655" name="Rectangle 7"/>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61" name="Group 8"/>
              <p:cNvGrpSpPr>
                <a:grpSpLocks/>
              </p:cNvGrpSpPr>
              <p:nvPr/>
            </p:nvGrpSpPr>
            <p:grpSpPr bwMode="auto">
              <a:xfrm>
                <a:off x="513" y="0"/>
                <a:ext cx="1272" cy="499"/>
                <a:chOff x="0" y="0"/>
                <a:chExt cx="1272" cy="499"/>
              </a:xfrm>
            </p:grpSpPr>
            <p:sp>
              <p:nvSpPr>
                <p:cNvPr id="23652" name="Rectangle 9"/>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Cname</a:t>
                  </a:r>
                  <a:endParaRPr lang="en-US" altLang="zh-CN" sz="1000" b="0"/>
                </a:p>
                <a:p>
                  <a:pPr algn="l"/>
                  <a:endParaRPr lang="zh-CN" altLang="en-US" sz="2400" b="0"/>
                </a:p>
              </p:txBody>
            </p:sp>
            <p:sp>
              <p:nvSpPr>
                <p:cNvPr id="23653" name="Rectangle 10"/>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62" name="Group 11"/>
              <p:cNvGrpSpPr>
                <a:grpSpLocks/>
              </p:cNvGrpSpPr>
              <p:nvPr/>
            </p:nvGrpSpPr>
            <p:grpSpPr bwMode="auto">
              <a:xfrm>
                <a:off x="1785" y="0"/>
                <a:ext cx="611" cy="499"/>
                <a:chOff x="0" y="0"/>
                <a:chExt cx="611" cy="499"/>
              </a:xfrm>
            </p:grpSpPr>
            <p:sp>
              <p:nvSpPr>
                <p:cNvPr id="23650" name="Rectangle 12"/>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a:t>Cpno</a:t>
                  </a:r>
                  <a:endParaRPr lang="en-US" altLang="zh-CN" sz="1000" b="0"/>
                </a:p>
                <a:p>
                  <a:pPr algn="l"/>
                  <a:endParaRPr lang="zh-CN" altLang="en-US" sz="2400" b="0"/>
                </a:p>
              </p:txBody>
            </p:sp>
            <p:sp>
              <p:nvSpPr>
                <p:cNvPr id="23651" name="Rectangle 13"/>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63" name="Group 14"/>
              <p:cNvGrpSpPr>
                <a:grpSpLocks/>
              </p:cNvGrpSpPr>
              <p:nvPr/>
            </p:nvGrpSpPr>
            <p:grpSpPr bwMode="auto">
              <a:xfrm>
                <a:off x="2396" y="0"/>
                <a:ext cx="767" cy="499"/>
                <a:chOff x="0" y="0"/>
                <a:chExt cx="767" cy="499"/>
              </a:xfrm>
            </p:grpSpPr>
            <p:sp>
              <p:nvSpPr>
                <p:cNvPr id="23648" name="Rectangle 15"/>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a:t>Ccredit</a:t>
                  </a:r>
                  <a:endParaRPr lang="en-US" altLang="zh-CN" sz="1000" b="0"/>
                </a:p>
                <a:p>
                  <a:pPr algn="l"/>
                  <a:endParaRPr lang="zh-CN" altLang="en-US" sz="2400" b="0"/>
                </a:p>
              </p:txBody>
            </p:sp>
            <p:sp>
              <p:nvSpPr>
                <p:cNvPr id="23649" name="Rectangle 16"/>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64" name="Group 17"/>
              <p:cNvGrpSpPr>
                <a:grpSpLocks/>
              </p:cNvGrpSpPr>
              <p:nvPr/>
            </p:nvGrpSpPr>
            <p:grpSpPr bwMode="auto">
              <a:xfrm>
                <a:off x="0" y="499"/>
                <a:ext cx="513" cy="499"/>
                <a:chOff x="0" y="0"/>
                <a:chExt cx="513" cy="499"/>
              </a:xfrm>
            </p:grpSpPr>
            <p:sp>
              <p:nvSpPr>
                <p:cNvPr id="23646" name="Rectangle 18"/>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1</a:t>
                  </a:r>
                  <a:endParaRPr lang="en-US" altLang="zh-CN" sz="1000" b="0"/>
                </a:p>
                <a:p>
                  <a:pPr algn="l"/>
                  <a:endParaRPr lang="zh-CN" altLang="en-US" sz="2400" b="0"/>
                </a:p>
              </p:txBody>
            </p:sp>
            <p:sp>
              <p:nvSpPr>
                <p:cNvPr id="23647" name="Rectangle 19"/>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65" name="Group 20"/>
              <p:cNvGrpSpPr>
                <a:grpSpLocks/>
              </p:cNvGrpSpPr>
              <p:nvPr/>
            </p:nvGrpSpPr>
            <p:grpSpPr bwMode="auto">
              <a:xfrm>
                <a:off x="513" y="499"/>
                <a:ext cx="1272" cy="499"/>
                <a:chOff x="0" y="0"/>
                <a:chExt cx="1272" cy="499"/>
              </a:xfrm>
            </p:grpSpPr>
            <p:sp>
              <p:nvSpPr>
                <p:cNvPr id="23644" name="Rectangle 21"/>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数据库</a:t>
                  </a:r>
                  <a:endParaRPr lang="zh-CN" altLang="en-US" sz="1000" b="0"/>
                </a:p>
                <a:p>
                  <a:pPr algn="l"/>
                  <a:endParaRPr lang="zh-CN" altLang="en-US" sz="2400" b="0"/>
                </a:p>
              </p:txBody>
            </p:sp>
            <p:sp>
              <p:nvSpPr>
                <p:cNvPr id="23645" name="Rectangle 22"/>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66" name="Group 23"/>
              <p:cNvGrpSpPr>
                <a:grpSpLocks/>
              </p:cNvGrpSpPr>
              <p:nvPr/>
            </p:nvGrpSpPr>
            <p:grpSpPr bwMode="auto">
              <a:xfrm>
                <a:off x="1785" y="499"/>
                <a:ext cx="611" cy="499"/>
                <a:chOff x="0" y="0"/>
                <a:chExt cx="611" cy="499"/>
              </a:xfrm>
            </p:grpSpPr>
            <p:sp>
              <p:nvSpPr>
                <p:cNvPr id="23642" name="Rectangle 24"/>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5</a:t>
                  </a:r>
                  <a:endParaRPr lang="en-US" altLang="zh-CN" sz="1000" b="0"/>
                </a:p>
                <a:p>
                  <a:pPr algn="l"/>
                  <a:endParaRPr lang="zh-CN" altLang="en-US" sz="2400" b="0"/>
                </a:p>
              </p:txBody>
            </p:sp>
            <p:sp>
              <p:nvSpPr>
                <p:cNvPr id="23643" name="Rectangle 25"/>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67" name="Group 26"/>
              <p:cNvGrpSpPr>
                <a:grpSpLocks/>
              </p:cNvGrpSpPr>
              <p:nvPr/>
            </p:nvGrpSpPr>
            <p:grpSpPr bwMode="auto">
              <a:xfrm>
                <a:off x="2396" y="499"/>
                <a:ext cx="767" cy="499"/>
                <a:chOff x="0" y="0"/>
                <a:chExt cx="767" cy="499"/>
              </a:xfrm>
            </p:grpSpPr>
            <p:sp>
              <p:nvSpPr>
                <p:cNvPr id="23640" name="Rectangle 27"/>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  </a:t>
                  </a:r>
                  <a:endParaRPr lang="en-US" altLang="zh-CN" sz="1000" b="0"/>
                </a:p>
                <a:p>
                  <a:pPr algn="l"/>
                  <a:endParaRPr lang="zh-CN" altLang="en-US" sz="2400" b="0"/>
                </a:p>
              </p:txBody>
            </p:sp>
            <p:sp>
              <p:nvSpPr>
                <p:cNvPr id="23641" name="Rectangle 28"/>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68" name="Group 29"/>
              <p:cNvGrpSpPr>
                <a:grpSpLocks/>
              </p:cNvGrpSpPr>
              <p:nvPr/>
            </p:nvGrpSpPr>
            <p:grpSpPr bwMode="auto">
              <a:xfrm>
                <a:off x="0" y="998"/>
                <a:ext cx="513" cy="499"/>
                <a:chOff x="0" y="0"/>
                <a:chExt cx="513" cy="499"/>
              </a:xfrm>
            </p:grpSpPr>
            <p:sp>
              <p:nvSpPr>
                <p:cNvPr id="23638" name="Rectangle 30"/>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2</a:t>
                  </a:r>
                  <a:endParaRPr lang="en-US" altLang="zh-CN" sz="1000" b="0"/>
                </a:p>
                <a:p>
                  <a:pPr algn="l"/>
                  <a:endParaRPr lang="zh-CN" altLang="en-US" sz="2400" b="0"/>
                </a:p>
              </p:txBody>
            </p:sp>
            <p:sp>
              <p:nvSpPr>
                <p:cNvPr id="23639" name="Rectangle 31"/>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69" name="Group 32"/>
              <p:cNvGrpSpPr>
                <a:grpSpLocks/>
              </p:cNvGrpSpPr>
              <p:nvPr/>
            </p:nvGrpSpPr>
            <p:grpSpPr bwMode="auto">
              <a:xfrm>
                <a:off x="513" y="998"/>
                <a:ext cx="1272" cy="499"/>
                <a:chOff x="0" y="0"/>
                <a:chExt cx="1272" cy="499"/>
              </a:xfrm>
            </p:grpSpPr>
            <p:sp>
              <p:nvSpPr>
                <p:cNvPr id="23636" name="Rectangle 33"/>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数学</a:t>
                  </a:r>
                  <a:endParaRPr lang="zh-CN" altLang="en-US" sz="1000" b="0"/>
                </a:p>
                <a:p>
                  <a:pPr algn="l"/>
                  <a:endParaRPr lang="zh-CN" altLang="en-US" sz="2400" b="0"/>
                </a:p>
              </p:txBody>
            </p:sp>
            <p:sp>
              <p:nvSpPr>
                <p:cNvPr id="23637" name="Rectangle 34"/>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0" name="Group 35"/>
              <p:cNvGrpSpPr>
                <a:grpSpLocks/>
              </p:cNvGrpSpPr>
              <p:nvPr/>
            </p:nvGrpSpPr>
            <p:grpSpPr bwMode="auto">
              <a:xfrm>
                <a:off x="1785" y="998"/>
                <a:ext cx="611" cy="499"/>
                <a:chOff x="0" y="0"/>
                <a:chExt cx="611" cy="499"/>
              </a:xfrm>
            </p:grpSpPr>
            <p:sp>
              <p:nvSpPr>
                <p:cNvPr id="23634" name="Rectangle 36"/>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1000" b="0"/>
                    <a:t> </a:t>
                  </a:r>
                </a:p>
                <a:p>
                  <a:pPr algn="l"/>
                  <a:endParaRPr lang="zh-CN" altLang="en-US" sz="2400" b="0"/>
                </a:p>
              </p:txBody>
            </p:sp>
            <p:sp>
              <p:nvSpPr>
                <p:cNvPr id="23635" name="Rectangle 37"/>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1" name="Group 38"/>
              <p:cNvGrpSpPr>
                <a:grpSpLocks/>
              </p:cNvGrpSpPr>
              <p:nvPr/>
            </p:nvGrpSpPr>
            <p:grpSpPr bwMode="auto">
              <a:xfrm>
                <a:off x="2396" y="998"/>
                <a:ext cx="767" cy="499"/>
                <a:chOff x="0" y="0"/>
                <a:chExt cx="767" cy="499"/>
              </a:xfrm>
            </p:grpSpPr>
            <p:sp>
              <p:nvSpPr>
                <p:cNvPr id="23632" name="Rectangle 39"/>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2</a:t>
                  </a:r>
                  <a:endParaRPr lang="en-US" altLang="zh-CN" sz="1000" b="0"/>
                </a:p>
                <a:p>
                  <a:pPr algn="l"/>
                  <a:endParaRPr lang="zh-CN" altLang="en-US" sz="2400" b="0"/>
                </a:p>
              </p:txBody>
            </p:sp>
            <p:sp>
              <p:nvSpPr>
                <p:cNvPr id="23633" name="Rectangle 40"/>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2" name="Group 41"/>
              <p:cNvGrpSpPr>
                <a:grpSpLocks/>
              </p:cNvGrpSpPr>
              <p:nvPr/>
            </p:nvGrpSpPr>
            <p:grpSpPr bwMode="auto">
              <a:xfrm>
                <a:off x="0" y="1497"/>
                <a:ext cx="513" cy="499"/>
                <a:chOff x="0" y="0"/>
                <a:chExt cx="513" cy="499"/>
              </a:xfrm>
            </p:grpSpPr>
            <p:sp>
              <p:nvSpPr>
                <p:cNvPr id="23630" name="Rectangle 42"/>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3</a:t>
                  </a:r>
                  <a:endParaRPr lang="en-US" altLang="zh-CN" sz="1000" b="0"/>
                </a:p>
                <a:p>
                  <a:pPr algn="l"/>
                  <a:endParaRPr lang="zh-CN" altLang="en-US" sz="2400" b="0"/>
                </a:p>
              </p:txBody>
            </p:sp>
            <p:sp>
              <p:nvSpPr>
                <p:cNvPr id="23631" name="Rectangle 43"/>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3" name="Group 44"/>
              <p:cNvGrpSpPr>
                <a:grpSpLocks/>
              </p:cNvGrpSpPr>
              <p:nvPr/>
            </p:nvGrpSpPr>
            <p:grpSpPr bwMode="auto">
              <a:xfrm>
                <a:off x="513" y="1497"/>
                <a:ext cx="1272" cy="499"/>
                <a:chOff x="0" y="0"/>
                <a:chExt cx="1272" cy="499"/>
              </a:xfrm>
            </p:grpSpPr>
            <p:sp>
              <p:nvSpPr>
                <p:cNvPr id="23628" name="Rectangle 45"/>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信息系统</a:t>
                  </a:r>
                  <a:endParaRPr lang="zh-CN" altLang="en-US" sz="1000" b="0"/>
                </a:p>
                <a:p>
                  <a:pPr algn="l"/>
                  <a:endParaRPr lang="zh-CN" altLang="en-US" sz="2400" b="0"/>
                </a:p>
              </p:txBody>
            </p:sp>
            <p:sp>
              <p:nvSpPr>
                <p:cNvPr id="23629" name="Rectangle 46"/>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4" name="Group 47"/>
              <p:cNvGrpSpPr>
                <a:grpSpLocks/>
              </p:cNvGrpSpPr>
              <p:nvPr/>
            </p:nvGrpSpPr>
            <p:grpSpPr bwMode="auto">
              <a:xfrm>
                <a:off x="1785" y="1497"/>
                <a:ext cx="611" cy="499"/>
                <a:chOff x="0" y="0"/>
                <a:chExt cx="611" cy="499"/>
              </a:xfrm>
            </p:grpSpPr>
            <p:sp>
              <p:nvSpPr>
                <p:cNvPr id="23626" name="Rectangle 48"/>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1</a:t>
                  </a:r>
                  <a:endParaRPr lang="en-US" altLang="zh-CN" sz="1000" b="0"/>
                </a:p>
                <a:p>
                  <a:pPr algn="l"/>
                  <a:endParaRPr lang="zh-CN" altLang="en-US" sz="2400" b="0"/>
                </a:p>
              </p:txBody>
            </p:sp>
            <p:sp>
              <p:nvSpPr>
                <p:cNvPr id="23627" name="Rectangle 49"/>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5" name="Group 50"/>
              <p:cNvGrpSpPr>
                <a:grpSpLocks/>
              </p:cNvGrpSpPr>
              <p:nvPr/>
            </p:nvGrpSpPr>
            <p:grpSpPr bwMode="auto">
              <a:xfrm>
                <a:off x="2396" y="1497"/>
                <a:ext cx="767" cy="499"/>
                <a:chOff x="0" y="0"/>
                <a:chExt cx="767" cy="499"/>
              </a:xfrm>
            </p:grpSpPr>
            <p:sp>
              <p:nvSpPr>
                <p:cNvPr id="23624" name="Rectangle 51"/>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a:t>
                  </a:r>
                  <a:endParaRPr lang="en-US" altLang="zh-CN" sz="1000" b="0"/>
                </a:p>
                <a:p>
                  <a:pPr algn="l"/>
                  <a:endParaRPr lang="zh-CN" altLang="en-US" sz="2400" b="0"/>
                </a:p>
              </p:txBody>
            </p:sp>
            <p:sp>
              <p:nvSpPr>
                <p:cNvPr id="23625" name="Rectangle 52"/>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6" name="Group 53"/>
              <p:cNvGrpSpPr>
                <a:grpSpLocks/>
              </p:cNvGrpSpPr>
              <p:nvPr/>
            </p:nvGrpSpPr>
            <p:grpSpPr bwMode="auto">
              <a:xfrm>
                <a:off x="0" y="1996"/>
                <a:ext cx="513" cy="499"/>
                <a:chOff x="0" y="0"/>
                <a:chExt cx="513" cy="499"/>
              </a:xfrm>
            </p:grpSpPr>
            <p:sp>
              <p:nvSpPr>
                <p:cNvPr id="23622" name="Rectangle 54"/>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a:t>
                  </a:r>
                  <a:endParaRPr lang="en-US" altLang="zh-CN" sz="1000" b="0"/>
                </a:p>
                <a:p>
                  <a:pPr algn="l"/>
                  <a:endParaRPr lang="zh-CN" altLang="en-US" sz="2400" b="0"/>
                </a:p>
              </p:txBody>
            </p:sp>
            <p:sp>
              <p:nvSpPr>
                <p:cNvPr id="23623" name="Rectangle 55"/>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7" name="Group 56"/>
              <p:cNvGrpSpPr>
                <a:grpSpLocks/>
              </p:cNvGrpSpPr>
              <p:nvPr/>
            </p:nvGrpSpPr>
            <p:grpSpPr bwMode="auto">
              <a:xfrm>
                <a:off x="513" y="1996"/>
                <a:ext cx="1272" cy="499"/>
                <a:chOff x="0" y="0"/>
                <a:chExt cx="1272" cy="499"/>
              </a:xfrm>
            </p:grpSpPr>
            <p:sp>
              <p:nvSpPr>
                <p:cNvPr id="23620" name="Rectangle 57"/>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操作系统</a:t>
                  </a:r>
                  <a:endParaRPr lang="zh-CN" altLang="en-US" sz="1000" b="0"/>
                </a:p>
                <a:p>
                  <a:pPr algn="l"/>
                  <a:endParaRPr lang="zh-CN" altLang="en-US" sz="2400" b="0"/>
                </a:p>
              </p:txBody>
            </p:sp>
            <p:sp>
              <p:nvSpPr>
                <p:cNvPr id="23621" name="Rectangle 58"/>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8" name="Group 59"/>
              <p:cNvGrpSpPr>
                <a:grpSpLocks/>
              </p:cNvGrpSpPr>
              <p:nvPr/>
            </p:nvGrpSpPr>
            <p:grpSpPr bwMode="auto">
              <a:xfrm>
                <a:off x="1785" y="1996"/>
                <a:ext cx="611" cy="499"/>
                <a:chOff x="0" y="0"/>
                <a:chExt cx="611" cy="499"/>
              </a:xfrm>
            </p:grpSpPr>
            <p:sp>
              <p:nvSpPr>
                <p:cNvPr id="23618" name="Rectangle 60"/>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6</a:t>
                  </a:r>
                  <a:endParaRPr lang="en-US" altLang="zh-CN" sz="1000" b="0"/>
                </a:p>
                <a:p>
                  <a:pPr algn="l"/>
                  <a:endParaRPr lang="zh-CN" altLang="en-US" sz="2400" b="0"/>
                </a:p>
              </p:txBody>
            </p:sp>
            <p:sp>
              <p:nvSpPr>
                <p:cNvPr id="23619" name="Rectangle 61"/>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79" name="Group 62"/>
              <p:cNvGrpSpPr>
                <a:grpSpLocks/>
              </p:cNvGrpSpPr>
              <p:nvPr/>
            </p:nvGrpSpPr>
            <p:grpSpPr bwMode="auto">
              <a:xfrm>
                <a:off x="2396" y="1996"/>
                <a:ext cx="767" cy="499"/>
                <a:chOff x="0" y="0"/>
                <a:chExt cx="767" cy="499"/>
              </a:xfrm>
            </p:grpSpPr>
            <p:sp>
              <p:nvSpPr>
                <p:cNvPr id="23616" name="Rectangle 63"/>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3</a:t>
                  </a:r>
                  <a:endParaRPr lang="en-US" altLang="zh-CN" sz="1000" b="0"/>
                </a:p>
                <a:p>
                  <a:pPr algn="l"/>
                  <a:endParaRPr lang="zh-CN" altLang="en-US" sz="2400" b="0"/>
                </a:p>
              </p:txBody>
            </p:sp>
            <p:sp>
              <p:nvSpPr>
                <p:cNvPr id="23617" name="Rectangle 64"/>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0" name="Group 65"/>
              <p:cNvGrpSpPr>
                <a:grpSpLocks/>
              </p:cNvGrpSpPr>
              <p:nvPr/>
            </p:nvGrpSpPr>
            <p:grpSpPr bwMode="auto">
              <a:xfrm>
                <a:off x="0" y="2495"/>
                <a:ext cx="513" cy="499"/>
                <a:chOff x="0" y="0"/>
                <a:chExt cx="513" cy="499"/>
              </a:xfrm>
            </p:grpSpPr>
            <p:sp>
              <p:nvSpPr>
                <p:cNvPr id="23614" name="Rectangle 66"/>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5</a:t>
                  </a:r>
                  <a:endParaRPr lang="en-US" altLang="zh-CN" sz="1000" b="0"/>
                </a:p>
                <a:p>
                  <a:pPr algn="l"/>
                  <a:endParaRPr lang="zh-CN" altLang="en-US" sz="2400" b="0"/>
                </a:p>
              </p:txBody>
            </p:sp>
            <p:sp>
              <p:nvSpPr>
                <p:cNvPr id="23615" name="Rectangle 67"/>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1" name="Group 68"/>
              <p:cNvGrpSpPr>
                <a:grpSpLocks/>
              </p:cNvGrpSpPr>
              <p:nvPr/>
            </p:nvGrpSpPr>
            <p:grpSpPr bwMode="auto">
              <a:xfrm>
                <a:off x="513" y="2495"/>
                <a:ext cx="1272" cy="499"/>
                <a:chOff x="0" y="0"/>
                <a:chExt cx="1272" cy="499"/>
              </a:xfrm>
            </p:grpSpPr>
            <p:sp>
              <p:nvSpPr>
                <p:cNvPr id="23612" name="Rectangle 69"/>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数据结构</a:t>
                  </a:r>
                  <a:endParaRPr lang="zh-CN" altLang="en-US" sz="1000" b="0"/>
                </a:p>
                <a:p>
                  <a:pPr algn="l"/>
                  <a:endParaRPr lang="zh-CN" altLang="en-US" sz="2400" b="0"/>
                </a:p>
              </p:txBody>
            </p:sp>
            <p:sp>
              <p:nvSpPr>
                <p:cNvPr id="23613" name="Rectangle 70"/>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2" name="Group 71"/>
              <p:cNvGrpSpPr>
                <a:grpSpLocks/>
              </p:cNvGrpSpPr>
              <p:nvPr/>
            </p:nvGrpSpPr>
            <p:grpSpPr bwMode="auto">
              <a:xfrm>
                <a:off x="1785" y="2495"/>
                <a:ext cx="611" cy="499"/>
                <a:chOff x="0" y="0"/>
                <a:chExt cx="611" cy="499"/>
              </a:xfrm>
            </p:grpSpPr>
            <p:sp>
              <p:nvSpPr>
                <p:cNvPr id="23610" name="Rectangle 72"/>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7</a:t>
                  </a:r>
                  <a:endParaRPr lang="en-US" altLang="zh-CN" sz="1000" b="0"/>
                </a:p>
                <a:p>
                  <a:pPr algn="l"/>
                  <a:endParaRPr lang="zh-CN" altLang="en-US" sz="2400" b="0"/>
                </a:p>
              </p:txBody>
            </p:sp>
            <p:sp>
              <p:nvSpPr>
                <p:cNvPr id="23611" name="Rectangle 73"/>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3" name="Group 74"/>
              <p:cNvGrpSpPr>
                <a:grpSpLocks/>
              </p:cNvGrpSpPr>
              <p:nvPr/>
            </p:nvGrpSpPr>
            <p:grpSpPr bwMode="auto">
              <a:xfrm>
                <a:off x="2396" y="2495"/>
                <a:ext cx="767" cy="499"/>
                <a:chOff x="0" y="0"/>
                <a:chExt cx="767" cy="499"/>
              </a:xfrm>
            </p:grpSpPr>
            <p:sp>
              <p:nvSpPr>
                <p:cNvPr id="23608" name="Rectangle 75"/>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a:t>
                  </a:r>
                  <a:endParaRPr lang="en-US" altLang="zh-CN" sz="1000" b="0"/>
                </a:p>
                <a:p>
                  <a:pPr algn="l"/>
                  <a:endParaRPr lang="zh-CN" altLang="en-US" sz="2400" b="0"/>
                </a:p>
              </p:txBody>
            </p:sp>
            <p:sp>
              <p:nvSpPr>
                <p:cNvPr id="23609" name="Rectangle 76"/>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4" name="Group 77"/>
              <p:cNvGrpSpPr>
                <a:grpSpLocks/>
              </p:cNvGrpSpPr>
              <p:nvPr/>
            </p:nvGrpSpPr>
            <p:grpSpPr bwMode="auto">
              <a:xfrm>
                <a:off x="0" y="2994"/>
                <a:ext cx="513" cy="499"/>
                <a:chOff x="0" y="0"/>
                <a:chExt cx="513" cy="499"/>
              </a:xfrm>
            </p:grpSpPr>
            <p:sp>
              <p:nvSpPr>
                <p:cNvPr id="23606" name="Rectangle 78"/>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6</a:t>
                  </a:r>
                  <a:endParaRPr lang="en-US" altLang="zh-CN" sz="1000" b="0"/>
                </a:p>
                <a:p>
                  <a:pPr algn="l"/>
                  <a:endParaRPr lang="zh-CN" altLang="en-US" sz="2400" b="0"/>
                </a:p>
              </p:txBody>
            </p:sp>
            <p:sp>
              <p:nvSpPr>
                <p:cNvPr id="23607" name="Rectangle 79"/>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5" name="Group 80"/>
              <p:cNvGrpSpPr>
                <a:grpSpLocks/>
              </p:cNvGrpSpPr>
              <p:nvPr/>
            </p:nvGrpSpPr>
            <p:grpSpPr bwMode="auto">
              <a:xfrm>
                <a:off x="513" y="2994"/>
                <a:ext cx="1272" cy="499"/>
                <a:chOff x="0" y="0"/>
                <a:chExt cx="1272" cy="499"/>
              </a:xfrm>
            </p:grpSpPr>
            <p:sp>
              <p:nvSpPr>
                <p:cNvPr id="23604" name="Rectangle 81"/>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数据处理</a:t>
                  </a:r>
                  <a:endParaRPr lang="zh-CN" altLang="en-US" sz="1000" b="0"/>
                </a:p>
                <a:p>
                  <a:pPr algn="l"/>
                  <a:endParaRPr lang="zh-CN" altLang="en-US" sz="2400" b="0"/>
                </a:p>
              </p:txBody>
            </p:sp>
            <p:sp>
              <p:nvSpPr>
                <p:cNvPr id="23605" name="Rectangle 82"/>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6" name="Group 83"/>
              <p:cNvGrpSpPr>
                <a:grpSpLocks/>
              </p:cNvGrpSpPr>
              <p:nvPr/>
            </p:nvGrpSpPr>
            <p:grpSpPr bwMode="auto">
              <a:xfrm>
                <a:off x="1785" y="2994"/>
                <a:ext cx="611" cy="499"/>
                <a:chOff x="0" y="0"/>
                <a:chExt cx="611" cy="499"/>
              </a:xfrm>
            </p:grpSpPr>
            <p:sp>
              <p:nvSpPr>
                <p:cNvPr id="23602" name="Rectangle 84"/>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endParaRPr lang="zh-CN" altLang="en-US" sz="1000" b="0"/>
                </a:p>
                <a:p>
                  <a:pPr algn="l"/>
                  <a:endParaRPr lang="zh-CN" altLang="en-US" sz="2400" b="0"/>
                </a:p>
              </p:txBody>
            </p:sp>
            <p:sp>
              <p:nvSpPr>
                <p:cNvPr id="23603" name="Rectangle 85"/>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7" name="Group 86"/>
              <p:cNvGrpSpPr>
                <a:grpSpLocks/>
              </p:cNvGrpSpPr>
              <p:nvPr/>
            </p:nvGrpSpPr>
            <p:grpSpPr bwMode="auto">
              <a:xfrm>
                <a:off x="2396" y="2994"/>
                <a:ext cx="767" cy="499"/>
                <a:chOff x="0" y="0"/>
                <a:chExt cx="767" cy="499"/>
              </a:xfrm>
            </p:grpSpPr>
            <p:sp>
              <p:nvSpPr>
                <p:cNvPr id="23600" name="Rectangle 87"/>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2</a:t>
                  </a:r>
                  <a:endParaRPr lang="en-US" altLang="zh-CN" sz="1000" b="0"/>
                </a:p>
                <a:p>
                  <a:pPr algn="l"/>
                  <a:endParaRPr lang="zh-CN" altLang="en-US" sz="2400" b="0"/>
                </a:p>
              </p:txBody>
            </p:sp>
            <p:sp>
              <p:nvSpPr>
                <p:cNvPr id="23601" name="Rectangle 88"/>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8" name="Group 89"/>
              <p:cNvGrpSpPr>
                <a:grpSpLocks/>
              </p:cNvGrpSpPr>
              <p:nvPr/>
            </p:nvGrpSpPr>
            <p:grpSpPr bwMode="auto">
              <a:xfrm>
                <a:off x="0" y="3493"/>
                <a:ext cx="513" cy="499"/>
                <a:chOff x="0" y="0"/>
                <a:chExt cx="513" cy="499"/>
              </a:xfrm>
            </p:grpSpPr>
            <p:sp>
              <p:nvSpPr>
                <p:cNvPr id="23598" name="Rectangle 90"/>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7</a:t>
                  </a:r>
                  <a:endParaRPr lang="en-US" altLang="zh-CN" sz="1000" b="0"/>
                </a:p>
                <a:p>
                  <a:pPr algn="l"/>
                  <a:endParaRPr lang="zh-CN" altLang="en-US" sz="2400" b="0"/>
                </a:p>
              </p:txBody>
            </p:sp>
            <p:sp>
              <p:nvSpPr>
                <p:cNvPr id="23599" name="Rectangle 91"/>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89" name="Group 92"/>
              <p:cNvGrpSpPr>
                <a:grpSpLocks/>
              </p:cNvGrpSpPr>
              <p:nvPr/>
            </p:nvGrpSpPr>
            <p:grpSpPr bwMode="auto">
              <a:xfrm>
                <a:off x="513" y="3493"/>
                <a:ext cx="1272" cy="499"/>
                <a:chOff x="0" y="0"/>
                <a:chExt cx="1272" cy="499"/>
              </a:xfrm>
            </p:grpSpPr>
            <p:sp>
              <p:nvSpPr>
                <p:cNvPr id="23596" name="Rectangle 93"/>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a:t>PASCAL</a:t>
                  </a:r>
                  <a:r>
                    <a:rPr lang="zh-CN" altLang="en-US" sz="2200"/>
                    <a:t>语言</a:t>
                  </a:r>
                  <a:endParaRPr lang="zh-CN" altLang="en-US" sz="1000" b="0"/>
                </a:p>
                <a:p>
                  <a:pPr algn="l"/>
                  <a:endParaRPr lang="zh-CN" altLang="en-US" sz="2400" b="0"/>
                </a:p>
              </p:txBody>
            </p:sp>
            <p:sp>
              <p:nvSpPr>
                <p:cNvPr id="23597" name="Rectangle 94"/>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90" name="Group 95"/>
              <p:cNvGrpSpPr>
                <a:grpSpLocks/>
              </p:cNvGrpSpPr>
              <p:nvPr/>
            </p:nvGrpSpPr>
            <p:grpSpPr bwMode="auto">
              <a:xfrm>
                <a:off x="1785" y="3493"/>
                <a:ext cx="611" cy="499"/>
                <a:chOff x="0" y="0"/>
                <a:chExt cx="611" cy="499"/>
              </a:xfrm>
            </p:grpSpPr>
            <p:sp>
              <p:nvSpPr>
                <p:cNvPr id="23594" name="Rectangle 96"/>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6</a:t>
                  </a:r>
                  <a:endParaRPr lang="en-US" altLang="zh-CN" sz="1000" b="0"/>
                </a:p>
                <a:p>
                  <a:pPr algn="l"/>
                  <a:endParaRPr lang="zh-CN" altLang="en-US" sz="2400" b="0"/>
                </a:p>
              </p:txBody>
            </p:sp>
            <p:sp>
              <p:nvSpPr>
                <p:cNvPr id="23595" name="Rectangle 97"/>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3591" name="Group 98"/>
              <p:cNvGrpSpPr>
                <a:grpSpLocks/>
              </p:cNvGrpSpPr>
              <p:nvPr/>
            </p:nvGrpSpPr>
            <p:grpSpPr bwMode="auto">
              <a:xfrm>
                <a:off x="2396" y="3493"/>
                <a:ext cx="767" cy="499"/>
                <a:chOff x="0" y="0"/>
                <a:chExt cx="767" cy="499"/>
              </a:xfrm>
            </p:grpSpPr>
            <p:sp>
              <p:nvSpPr>
                <p:cNvPr id="23592" name="Rectangle 99"/>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a:t>  </a:t>
                  </a:r>
                  <a:r>
                    <a:rPr lang="en-US" altLang="zh-CN" sz="2200"/>
                    <a:t>4</a:t>
                  </a:r>
                  <a:endParaRPr lang="en-US" altLang="zh-CN" sz="1000" b="0"/>
                </a:p>
                <a:p>
                  <a:pPr algn="l"/>
                  <a:endParaRPr lang="zh-CN" altLang="en-US" sz="2400" b="0"/>
                </a:p>
              </p:txBody>
            </p:sp>
            <p:sp>
              <p:nvSpPr>
                <p:cNvPr id="23593" name="Rectangle 100"/>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23559" name="Rectangle 101"/>
            <p:cNvSpPr>
              <a:spLocks noChangeArrowheads="1"/>
            </p:cNvSpPr>
            <p:nvPr/>
          </p:nvSpPr>
          <p:spPr bwMode="auto">
            <a:xfrm>
              <a:off x="0" y="0"/>
              <a:ext cx="3169" cy="399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3557" name="Rectangle 102"/>
          <p:cNvSpPr>
            <a:spLocks noGrp="1" noChangeArrowheads="1"/>
          </p:cNvSpPr>
          <p:nvPr>
            <p:ph type="body" idx="1"/>
          </p:nvPr>
        </p:nvSpPr>
        <p:spPr>
          <a:xfrm>
            <a:off x="1981200" y="1828801"/>
            <a:ext cx="8229600" cy="663575"/>
          </a:xfrm>
        </p:spPr>
        <p:txBody>
          <a:bodyPr/>
          <a:lstStyle/>
          <a:p>
            <a:pPr algn="just" eaLnBrk="1" hangingPunct="1">
              <a:buFont typeface="Wingdings" panose="05000000000000000000" pitchFamily="2" charset="2"/>
              <a:buNone/>
            </a:pPr>
            <a:r>
              <a:rPr lang="zh-CN" altLang="en-US" sz="2200"/>
              <a:t>    </a:t>
            </a:r>
            <a:r>
              <a:rPr lang="en-US" altLang="zh-CN" sz="2200"/>
              <a:t>SECOND</a:t>
            </a:r>
            <a:r>
              <a:rPr lang="zh-CN" altLang="en-US" sz="2200"/>
              <a:t>表（</a:t>
            </a:r>
            <a:r>
              <a:rPr lang="en-US" altLang="zh-CN" sz="2200"/>
              <a:t>Course</a:t>
            </a:r>
            <a:r>
              <a:rPr lang="zh-CN" altLang="en-US" sz="2200"/>
              <a:t>表） </a:t>
            </a:r>
          </a:p>
        </p:txBody>
      </p:sp>
    </p:spTree>
    <p:extLst>
      <p:ext uri="{BB962C8B-B14F-4D97-AF65-F5344CB8AC3E}">
        <p14:creationId xmlns:p14="http://schemas.microsoft.com/office/powerpoint/2010/main" val="2611733025"/>
      </p:ext>
    </p:extLst>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endParaRPr lang="zh-CN" altLang="en-US" smtClean="0">
              <a:ea typeface="宋体" panose="02010600030101010101" pitchFamily="2" charset="-122"/>
            </a:endParaRPr>
          </a:p>
        </p:txBody>
      </p:sp>
      <p:grpSp>
        <p:nvGrpSpPr>
          <p:cNvPr id="24580" name="Group 3"/>
          <p:cNvGrpSpPr>
            <a:grpSpLocks/>
          </p:cNvGrpSpPr>
          <p:nvPr/>
        </p:nvGrpSpPr>
        <p:grpSpPr bwMode="auto">
          <a:xfrm>
            <a:off x="281591" y="2704521"/>
            <a:ext cx="5434285" cy="2789136"/>
            <a:chOff x="0" y="0"/>
            <a:chExt cx="3163" cy="3992"/>
          </a:xfrm>
        </p:grpSpPr>
        <p:grpSp>
          <p:nvGrpSpPr>
            <p:cNvPr id="24680" name="Group 4"/>
            <p:cNvGrpSpPr>
              <a:grpSpLocks/>
            </p:cNvGrpSpPr>
            <p:nvPr/>
          </p:nvGrpSpPr>
          <p:grpSpPr bwMode="auto">
            <a:xfrm>
              <a:off x="0" y="0"/>
              <a:ext cx="513" cy="499"/>
              <a:chOff x="0" y="0"/>
              <a:chExt cx="513" cy="499"/>
            </a:xfrm>
          </p:grpSpPr>
          <p:sp>
            <p:nvSpPr>
              <p:cNvPr id="24774" name="Rectangle 5"/>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Cno</a:t>
                </a:r>
                <a:endParaRPr lang="en-US" altLang="zh-CN" sz="2400" b="0"/>
              </a:p>
              <a:p>
                <a:pPr algn="l"/>
                <a:endParaRPr lang="zh-CN" altLang="en-US" sz="2400" b="0"/>
              </a:p>
            </p:txBody>
          </p:sp>
          <p:sp>
            <p:nvSpPr>
              <p:cNvPr id="24775" name="Rectangle 6"/>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81" name="Group 7"/>
            <p:cNvGrpSpPr>
              <a:grpSpLocks/>
            </p:cNvGrpSpPr>
            <p:nvPr/>
          </p:nvGrpSpPr>
          <p:grpSpPr bwMode="auto">
            <a:xfrm>
              <a:off x="513" y="0"/>
              <a:ext cx="1272" cy="499"/>
              <a:chOff x="0" y="0"/>
              <a:chExt cx="1272" cy="499"/>
            </a:xfrm>
          </p:grpSpPr>
          <p:sp>
            <p:nvSpPr>
              <p:cNvPr id="24772" name="Rectangle 8"/>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Cname</a:t>
                </a:r>
                <a:endParaRPr lang="en-US" altLang="zh-CN" sz="2400" b="0"/>
              </a:p>
              <a:p>
                <a:pPr algn="l"/>
                <a:endParaRPr lang="zh-CN" altLang="en-US" sz="2400" b="0"/>
              </a:p>
            </p:txBody>
          </p:sp>
          <p:sp>
            <p:nvSpPr>
              <p:cNvPr id="24773" name="Rectangle 9"/>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82" name="Group 10"/>
            <p:cNvGrpSpPr>
              <a:grpSpLocks/>
            </p:cNvGrpSpPr>
            <p:nvPr/>
          </p:nvGrpSpPr>
          <p:grpSpPr bwMode="auto">
            <a:xfrm>
              <a:off x="1785" y="0"/>
              <a:ext cx="611" cy="499"/>
              <a:chOff x="0" y="0"/>
              <a:chExt cx="611" cy="499"/>
            </a:xfrm>
          </p:grpSpPr>
          <p:sp>
            <p:nvSpPr>
              <p:cNvPr id="24770" name="Rectangle 11"/>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Cpno</a:t>
                </a:r>
                <a:endParaRPr lang="en-US" altLang="zh-CN" sz="2400" b="0"/>
              </a:p>
              <a:p>
                <a:pPr algn="l"/>
                <a:endParaRPr lang="zh-CN" altLang="en-US" sz="2400" b="0"/>
              </a:p>
            </p:txBody>
          </p:sp>
          <p:sp>
            <p:nvSpPr>
              <p:cNvPr id="24771" name="Rectangle 12"/>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83" name="Group 13"/>
            <p:cNvGrpSpPr>
              <a:grpSpLocks/>
            </p:cNvGrpSpPr>
            <p:nvPr/>
          </p:nvGrpSpPr>
          <p:grpSpPr bwMode="auto">
            <a:xfrm>
              <a:off x="2396" y="0"/>
              <a:ext cx="767" cy="499"/>
              <a:chOff x="0" y="0"/>
              <a:chExt cx="767" cy="499"/>
            </a:xfrm>
          </p:grpSpPr>
          <p:sp>
            <p:nvSpPr>
              <p:cNvPr id="24768" name="Rectangle 14"/>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Ccredit</a:t>
                </a:r>
                <a:endParaRPr lang="en-US" altLang="zh-CN" sz="2400" b="0"/>
              </a:p>
              <a:p>
                <a:pPr algn="l"/>
                <a:endParaRPr lang="zh-CN" altLang="en-US" sz="2400" b="0"/>
              </a:p>
            </p:txBody>
          </p:sp>
          <p:sp>
            <p:nvSpPr>
              <p:cNvPr id="24769" name="Rectangle 15"/>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84" name="Group 16"/>
            <p:cNvGrpSpPr>
              <a:grpSpLocks/>
            </p:cNvGrpSpPr>
            <p:nvPr/>
          </p:nvGrpSpPr>
          <p:grpSpPr bwMode="auto">
            <a:xfrm>
              <a:off x="0" y="499"/>
              <a:ext cx="513" cy="499"/>
              <a:chOff x="0" y="0"/>
              <a:chExt cx="513" cy="499"/>
            </a:xfrm>
          </p:grpSpPr>
          <p:sp>
            <p:nvSpPr>
              <p:cNvPr id="24766" name="Rectangle 17"/>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1</a:t>
                </a:r>
                <a:endParaRPr lang="en-US" altLang="zh-CN" sz="2400" b="0"/>
              </a:p>
              <a:p>
                <a:pPr algn="l"/>
                <a:endParaRPr lang="zh-CN" altLang="en-US" sz="2400" b="0"/>
              </a:p>
            </p:txBody>
          </p:sp>
          <p:sp>
            <p:nvSpPr>
              <p:cNvPr id="24767" name="Rectangle 18"/>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85" name="Group 19"/>
            <p:cNvGrpSpPr>
              <a:grpSpLocks/>
            </p:cNvGrpSpPr>
            <p:nvPr/>
          </p:nvGrpSpPr>
          <p:grpSpPr bwMode="auto">
            <a:xfrm>
              <a:off x="513" y="499"/>
              <a:ext cx="1272" cy="499"/>
              <a:chOff x="0" y="0"/>
              <a:chExt cx="1272" cy="499"/>
            </a:xfrm>
          </p:grpSpPr>
          <p:sp>
            <p:nvSpPr>
              <p:cNvPr id="24764" name="Rectangle 20"/>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数据库</a:t>
                </a:r>
                <a:endParaRPr lang="zh-CN" altLang="en-US" sz="2400" b="0"/>
              </a:p>
              <a:p>
                <a:pPr algn="l"/>
                <a:endParaRPr lang="zh-CN" altLang="en-US" sz="2400" b="0"/>
              </a:p>
            </p:txBody>
          </p:sp>
          <p:sp>
            <p:nvSpPr>
              <p:cNvPr id="24765" name="Rectangle 21"/>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86" name="Group 22"/>
            <p:cNvGrpSpPr>
              <a:grpSpLocks/>
            </p:cNvGrpSpPr>
            <p:nvPr/>
          </p:nvGrpSpPr>
          <p:grpSpPr bwMode="auto">
            <a:xfrm>
              <a:off x="1785" y="499"/>
              <a:ext cx="611" cy="499"/>
              <a:chOff x="0" y="0"/>
              <a:chExt cx="611" cy="499"/>
            </a:xfrm>
          </p:grpSpPr>
          <p:sp>
            <p:nvSpPr>
              <p:cNvPr id="24762" name="Rectangle 23"/>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5</a:t>
                </a:r>
                <a:endParaRPr lang="en-US" altLang="zh-CN" sz="2400" b="0"/>
              </a:p>
              <a:p>
                <a:pPr algn="l"/>
                <a:endParaRPr lang="zh-CN" altLang="en-US" sz="2400" b="0"/>
              </a:p>
            </p:txBody>
          </p:sp>
          <p:sp>
            <p:nvSpPr>
              <p:cNvPr id="24763" name="Rectangle 24"/>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87" name="Group 25"/>
            <p:cNvGrpSpPr>
              <a:grpSpLocks/>
            </p:cNvGrpSpPr>
            <p:nvPr/>
          </p:nvGrpSpPr>
          <p:grpSpPr bwMode="auto">
            <a:xfrm>
              <a:off x="2396" y="499"/>
              <a:ext cx="767" cy="499"/>
              <a:chOff x="0" y="0"/>
              <a:chExt cx="767" cy="499"/>
            </a:xfrm>
          </p:grpSpPr>
          <p:sp>
            <p:nvSpPr>
              <p:cNvPr id="24760" name="Rectangle 26"/>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  </a:t>
                </a:r>
                <a:endParaRPr lang="en-US" altLang="zh-CN" sz="2400" b="0"/>
              </a:p>
              <a:p>
                <a:pPr algn="l"/>
                <a:endParaRPr lang="zh-CN" altLang="en-US" sz="2400" b="0"/>
              </a:p>
            </p:txBody>
          </p:sp>
          <p:sp>
            <p:nvSpPr>
              <p:cNvPr id="24761" name="Rectangle 27"/>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88" name="Group 28"/>
            <p:cNvGrpSpPr>
              <a:grpSpLocks/>
            </p:cNvGrpSpPr>
            <p:nvPr/>
          </p:nvGrpSpPr>
          <p:grpSpPr bwMode="auto">
            <a:xfrm>
              <a:off x="0" y="998"/>
              <a:ext cx="513" cy="499"/>
              <a:chOff x="0" y="0"/>
              <a:chExt cx="513" cy="499"/>
            </a:xfrm>
          </p:grpSpPr>
          <p:sp>
            <p:nvSpPr>
              <p:cNvPr id="24758" name="Rectangle 29"/>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2</a:t>
                </a:r>
                <a:endParaRPr lang="en-US" altLang="zh-CN" sz="2400" b="0"/>
              </a:p>
              <a:p>
                <a:pPr algn="l"/>
                <a:endParaRPr lang="zh-CN" altLang="en-US" sz="2400" b="0"/>
              </a:p>
            </p:txBody>
          </p:sp>
          <p:sp>
            <p:nvSpPr>
              <p:cNvPr id="24759" name="Rectangle 30"/>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89" name="Group 31"/>
            <p:cNvGrpSpPr>
              <a:grpSpLocks/>
            </p:cNvGrpSpPr>
            <p:nvPr/>
          </p:nvGrpSpPr>
          <p:grpSpPr bwMode="auto">
            <a:xfrm>
              <a:off x="513" y="998"/>
              <a:ext cx="1272" cy="499"/>
              <a:chOff x="0" y="0"/>
              <a:chExt cx="1272" cy="499"/>
            </a:xfrm>
          </p:grpSpPr>
          <p:sp>
            <p:nvSpPr>
              <p:cNvPr id="24756" name="Rectangle 32"/>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数学</a:t>
                </a:r>
                <a:endParaRPr lang="zh-CN" altLang="en-US" sz="2400" b="0"/>
              </a:p>
              <a:p>
                <a:pPr algn="l"/>
                <a:endParaRPr lang="zh-CN" altLang="en-US" sz="2400" b="0"/>
              </a:p>
            </p:txBody>
          </p:sp>
          <p:sp>
            <p:nvSpPr>
              <p:cNvPr id="24757" name="Rectangle 33"/>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0" name="Group 34"/>
            <p:cNvGrpSpPr>
              <a:grpSpLocks/>
            </p:cNvGrpSpPr>
            <p:nvPr/>
          </p:nvGrpSpPr>
          <p:grpSpPr bwMode="auto">
            <a:xfrm>
              <a:off x="1785" y="998"/>
              <a:ext cx="611" cy="499"/>
              <a:chOff x="0" y="0"/>
              <a:chExt cx="611" cy="499"/>
            </a:xfrm>
          </p:grpSpPr>
          <p:sp>
            <p:nvSpPr>
              <p:cNvPr id="24754" name="Rectangle 35"/>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0"/>
                  <a:t> </a:t>
                </a:r>
              </a:p>
              <a:p>
                <a:pPr algn="l"/>
                <a:endParaRPr lang="zh-CN" altLang="en-US" sz="2400" b="0"/>
              </a:p>
            </p:txBody>
          </p:sp>
          <p:sp>
            <p:nvSpPr>
              <p:cNvPr id="24755" name="Rectangle 36"/>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1" name="Group 37"/>
            <p:cNvGrpSpPr>
              <a:grpSpLocks/>
            </p:cNvGrpSpPr>
            <p:nvPr/>
          </p:nvGrpSpPr>
          <p:grpSpPr bwMode="auto">
            <a:xfrm>
              <a:off x="2396" y="998"/>
              <a:ext cx="767" cy="499"/>
              <a:chOff x="0" y="0"/>
              <a:chExt cx="767" cy="499"/>
            </a:xfrm>
          </p:grpSpPr>
          <p:sp>
            <p:nvSpPr>
              <p:cNvPr id="24752" name="Rectangle 38"/>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2</a:t>
                </a:r>
                <a:endParaRPr lang="en-US" altLang="zh-CN" sz="2400" b="0"/>
              </a:p>
              <a:p>
                <a:pPr algn="l"/>
                <a:endParaRPr lang="zh-CN" altLang="en-US" sz="2400" b="0"/>
              </a:p>
            </p:txBody>
          </p:sp>
          <p:sp>
            <p:nvSpPr>
              <p:cNvPr id="24753" name="Rectangle 39"/>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2" name="Group 40"/>
            <p:cNvGrpSpPr>
              <a:grpSpLocks/>
            </p:cNvGrpSpPr>
            <p:nvPr/>
          </p:nvGrpSpPr>
          <p:grpSpPr bwMode="auto">
            <a:xfrm>
              <a:off x="0" y="1497"/>
              <a:ext cx="513" cy="499"/>
              <a:chOff x="0" y="0"/>
              <a:chExt cx="513" cy="499"/>
            </a:xfrm>
          </p:grpSpPr>
          <p:sp>
            <p:nvSpPr>
              <p:cNvPr id="24750" name="Rectangle 41"/>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3</a:t>
                </a:r>
                <a:endParaRPr lang="en-US" altLang="zh-CN" sz="2400" b="0"/>
              </a:p>
              <a:p>
                <a:pPr algn="l"/>
                <a:endParaRPr lang="zh-CN" altLang="en-US" sz="2400" b="0"/>
              </a:p>
            </p:txBody>
          </p:sp>
          <p:sp>
            <p:nvSpPr>
              <p:cNvPr id="24751" name="Rectangle 42"/>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3" name="Group 43"/>
            <p:cNvGrpSpPr>
              <a:grpSpLocks/>
            </p:cNvGrpSpPr>
            <p:nvPr/>
          </p:nvGrpSpPr>
          <p:grpSpPr bwMode="auto">
            <a:xfrm>
              <a:off x="513" y="1497"/>
              <a:ext cx="1272" cy="499"/>
              <a:chOff x="0" y="0"/>
              <a:chExt cx="1272" cy="499"/>
            </a:xfrm>
          </p:grpSpPr>
          <p:sp>
            <p:nvSpPr>
              <p:cNvPr id="24748" name="Rectangle 44"/>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信息系统</a:t>
                </a:r>
                <a:endParaRPr lang="zh-CN" altLang="en-US" sz="2400" b="0"/>
              </a:p>
              <a:p>
                <a:pPr algn="l"/>
                <a:endParaRPr lang="zh-CN" altLang="en-US" sz="2400" b="0"/>
              </a:p>
            </p:txBody>
          </p:sp>
          <p:sp>
            <p:nvSpPr>
              <p:cNvPr id="24749" name="Rectangle 45"/>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4" name="Group 46"/>
            <p:cNvGrpSpPr>
              <a:grpSpLocks/>
            </p:cNvGrpSpPr>
            <p:nvPr/>
          </p:nvGrpSpPr>
          <p:grpSpPr bwMode="auto">
            <a:xfrm>
              <a:off x="1785" y="1497"/>
              <a:ext cx="611" cy="499"/>
              <a:chOff x="0" y="0"/>
              <a:chExt cx="611" cy="499"/>
            </a:xfrm>
          </p:grpSpPr>
          <p:sp>
            <p:nvSpPr>
              <p:cNvPr id="24746" name="Rectangle 47"/>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1</a:t>
                </a:r>
                <a:endParaRPr lang="en-US" altLang="zh-CN" sz="2400" b="0"/>
              </a:p>
              <a:p>
                <a:pPr algn="l"/>
                <a:endParaRPr lang="zh-CN" altLang="en-US" sz="2400" b="0"/>
              </a:p>
            </p:txBody>
          </p:sp>
          <p:sp>
            <p:nvSpPr>
              <p:cNvPr id="24747" name="Rectangle 48"/>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5" name="Group 49"/>
            <p:cNvGrpSpPr>
              <a:grpSpLocks/>
            </p:cNvGrpSpPr>
            <p:nvPr/>
          </p:nvGrpSpPr>
          <p:grpSpPr bwMode="auto">
            <a:xfrm>
              <a:off x="2396" y="1497"/>
              <a:ext cx="767" cy="499"/>
              <a:chOff x="0" y="0"/>
              <a:chExt cx="767" cy="499"/>
            </a:xfrm>
          </p:grpSpPr>
          <p:sp>
            <p:nvSpPr>
              <p:cNvPr id="24744" name="Rectangle 50"/>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a:t>
                </a:r>
                <a:endParaRPr lang="en-US" altLang="zh-CN" sz="2400" b="0"/>
              </a:p>
              <a:p>
                <a:pPr algn="l"/>
                <a:endParaRPr lang="zh-CN" altLang="en-US" sz="2400" b="0"/>
              </a:p>
            </p:txBody>
          </p:sp>
          <p:sp>
            <p:nvSpPr>
              <p:cNvPr id="24745" name="Rectangle 51"/>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6" name="Group 52"/>
            <p:cNvGrpSpPr>
              <a:grpSpLocks/>
            </p:cNvGrpSpPr>
            <p:nvPr/>
          </p:nvGrpSpPr>
          <p:grpSpPr bwMode="auto">
            <a:xfrm>
              <a:off x="0" y="1996"/>
              <a:ext cx="513" cy="499"/>
              <a:chOff x="0" y="0"/>
              <a:chExt cx="513" cy="499"/>
            </a:xfrm>
          </p:grpSpPr>
          <p:sp>
            <p:nvSpPr>
              <p:cNvPr id="24742" name="Rectangle 53"/>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a:t>
                </a:r>
                <a:endParaRPr lang="en-US" altLang="zh-CN" sz="2400" b="0"/>
              </a:p>
              <a:p>
                <a:pPr algn="l"/>
                <a:endParaRPr lang="zh-CN" altLang="en-US" sz="2400" b="0"/>
              </a:p>
            </p:txBody>
          </p:sp>
          <p:sp>
            <p:nvSpPr>
              <p:cNvPr id="24743" name="Rectangle 54"/>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7" name="Group 55"/>
            <p:cNvGrpSpPr>
              <a:grpSpLocks/>
            </p:cNvGrpSpPr>
            <p:nvPr/>
          </p:nvGrpSpPr>
          <p:grpSpPr bwMode="auto">
            <a:xfrm>
              <a:off x="513" y="1996"/>
              <a:ext cx="1272" cy="499"/>
              <a:chOff x="0" y="0"/>
              <a:chExt cx="1272" cy="499"/>
            </a:xfrm>
          </p:grpSpPr>
          <p:sp>
            <p:nvSpPr>
              <p:cNvPr id="24740" name="Rectangle 56"/>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操作系统</a:t>
                </a:r>
                <a:endParaRPr lang="zh-CN" altLang="en-US" sz="2400" b="0"/>
              </a:p>
              <a:p>
                <a:pPr algn="l"/>
                <a:endParaRPr lang="zh-CN" altLang="en-US" sz="2400" b="0"/>
              </a:p>
            </p:txBody>
          </p:sp>
          <p:sp>
            <p:nvSpPr>
              <p:cNvPr id="24741" name="Rectangle 57"/>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8" name="Group 58"/>
            <p:cNvGrpSpPr>
              <a:grpSpLocks/>
            </p:cNvGrpSpPr>
            <p:nvPr/>
          </p:nvGrpSpPr>
          <p:grpSpPr bwMode="auto">
            <a:xfrm>
              <a:off x="1785" y="1996"/>
              <a:ext cx="611" cy="499"/>
              <a:chOff x="0" y="0"/>
              <a:chExt cx="611" cy="499"/>
            </a:xfrm>
          </p:grpSpPr>
          <p:sp>
            <p:nvSpPr>
              <p:cNvPr id="24738" name="Rectangle 59"/>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6</a:t>
                </a:r>
                <a:endParaRPr lang="en-US" altLang="zh-CN" sz="2400" b="0"/>
              </a:p>
              <a:p>
                <a:pPr algn="l"/>
                <a:endParaRPr lang="zh-CN" altLang="en-US" sz="2400" b="0"/>
              </a:p>
            </p:txBody>
          </p:sp>
          <p:sp>
            <p:nvSpPr>
              <p:cNvPr id="24739" name="Rectangle 60"/>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99" name="Group 61"/>
            <p:cNvGrpSpPr>
              <a:grpSpLocks/>
            </p:cNvGrpSpPr>
            <p:nvPr/>
          </p:nvGrpSpPr>
          <p:grpSpPr bwMode="auto">
            <a:xfrm>
              <a:off x="2396" y="1996"/>
              <a:ext cx="767" cy="499"/>
              <a:chOff x="0" y="0"/>
              <a:chExt cx="767" cy="499"/>
            </a:xfrm>
          </p:grpSpPr>
          <p:sp>
            <p:nvSpPr>
              <p:cNvPr id="24736" name="Rectangle 62"/>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3</a:t>
                </a:r>
                <a:endParaRPr lang="en-US" altLang="zh-CN" sz="2400" b="0"/>
              </a:p>
              <a:p>
                <a:pPr algn="l"/>
                <a:endParaRPr lang="zh-CN" altLang="en-US" sz="2400" b="0"/>
              </a:p>
            </p:txBody>
          </p:sp>
          <p:sp>
            <p:nvSpPr>
              <p:cNvPr id="24737" name="Rectangle 63"/>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0" name="Group 64"/>
            <p:cNvGrpSpPr>
              <a:grpSpLocks/>
            </p:cNvGrpSpPr>
            <p:nvPr/>
          </p:nvGrpSpPr>
          <p:grpSpPr bwMode="auto">
            <a:xfrm>
              <a:off x="0" y="2495"/>
              <a:ext cx="513" cy="499"/>
              <a:chOff x="0" y="0"/>
              <a:chExt cx="513" cy="499"/>
            </a:xfrm>
          </p:grpSpPr>
          <p:sp>
            <p:nvSpPr>
              <p:cNvPr id="24734" name="Rectangle 65"/>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5</a:t>
                </a:r>
                <a:endParaRPr lang="en-US" altLang="zh-CN" sz="2400" b="0"/>
              </a:p>
              <a:p>
                <a:pPr algn="l"/>
                <a:endParaRPr lang="zh-CN" altLang="en-US" sz="2400" b="0"/>
              </a:p>
            </p:txBody>
          </p:sp>
          <p:sp>
            <p:nvSpPr>
              <p:cNvPr id="24735" name="Rectangle 66"/>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1" name="Group 67"/>
            <p:cNvGrpSpPr>
              <a:grpSpLocks/>
            </p:cNvGrpSpPr>
            <p:nvPr/>
          </p:nvGrpSpPr>
          <p:grpSpPr bwMode="auto">
            <a:xfrm>
              <a:off x="513" y="2495"/>
              <a:ext cx="1272" cy="499"/>
              <a:chOff x="0" y="0"/>
              <a:chExt cx="1272" cy="499"/>
            </a:xfrm>
          </p:grpSpPr>
          <p:sp>
            <p:nvSpPr>
              <p:cNvPr id="24732" name="Rectangle 68"/>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数据结构</a:t>
                </a:r>
                <a:endParaRPr lang="zh-CN" altLang="en-US" sz="2400" b="0"/>
              </a:p>
              <a:p>
                <a:pPr algn="l"/>
                <a:endParaRPr lang="zh-CN" altLang="en-US" sz="2400" b="0"/>
              </a:p>
            </p:txBody>
          </p:sp>
          <p:sp>
            <p:nvSpPr>
              <p:cNvPr id="24733" name="Rectangle 69"/>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2" name="Group 70"/>
            <p:cNvGrpSpPr>
              <a:grpSpLocks/>
            </p:cNvGrpSpPr>
            <p:nvPr/>
          </p:nvGrpSpPr>
          <p:grpSpPr bwMode="auto">
            <a:xfrm>
              <a:off x="1785" y="2495"/>
              <a:ext cx="611" cy="499"/>
              <a:chOff x="0" y="0"/>
              <a:chExt cx="611" cy="499"/>
            </a:xfrm>
          </p:grpSpPr>
          <p:sp>
            <p:nvSpPr>
              <p:cNvPr id="24730" name="Rectangle 71"/>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7</a:t>
                </a:r>
                <a:endParaRPr lang="en-US" altLang="zh-CN" sz="2400" b="0"/>
              </a:p>
              <a:p>
                <a:pPr algn="l"/>
                <a:endParaRPr lang="zh-CN" altLang="en-US" sz="2400" b="0"/>
              </a:p>
            </p:txBody>
          </p:sp>
          <p:sp>
            <p:nvSpPr>
              <p:cNvPr id="24731" name="Rectangle 72"/>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3" name="Group 73"/>
            <p:cNvGrpSpPr>
              <a:grpSpLocks/>
            </p:cNvGrpSpPr>
            <p:nvPr/>
          </p:nvGrpSpPr>
          <p:grpSpPr bwMode="auto">
            <a:xfrm>
              <a:off x="2396" y="2495"/>
              <a:ext cx="767" cy="499"/>
              <a:chOff x="0" y="0"/>
              <a:chExt cx="767" cy="499"/>
            </a:xfrm>
          </p:grpSpPr>
          <p:sp>
            <p:nvSpPr>
              <p:cNvPr id="24728" name="Rectangle 74"/>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a:t>
                </a:r>
                <a:endParaRPr lang="en-US" altLang="zh-CN" sz="2400" b="0"/>
              </a:p>
              <a:p>
                <a:pPr algn="l"/>
                <a:endParaRPr lang="zh-CN" altLang="en-US" sz="2400" b="0"/>
              </a:p>
            </p:txBody>
          </p:sp>
          <p:sp>
            <p:nvSpPr>
              <p:cNvPr id="24729" name="Rectangle 75"/>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4" name="Group 76"/>
            <p:cNvGrpSpPr>
              <a:grpSpLocks/>
            </p:cNvGrpSpPr>
            <p:nvPr/>
          </p:nvGrpSpPr>
          <p:grpSpPr bwMode="auto">
            <a:xfrm>
              <a:off x="0" y="2994"/>
              <a:ext cx="513" cy="499"/>
              <a:chOff x="0" y="0"/>
              <a:chExt cx="513" cy="499"/>
            </a:xfrm>
          </p:grpSpPr>
          <p:sp>
            <p:nvSpPr>
              <p:cNvPr id="24726" name="Rectangle 77"/>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6</a:t>
                </a:r>
                <a:endParaRPr lang="en-US" altLang="zh-CN" sz="2400" b="0"/>
              </a:p>
              <a:p>
                <a:pPr algn="l"/>
                <a:endParaRPr lang="zh-CN" altLang="en-US" sz="2400" b="0"/>
              </a:p>
            </p:txBody>
          </p:sp>
          <p:sp>
            <p:nvSpPr>
              <p:cNvPr id="24727" name="Rectangle 78"/>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5" name="Group 79"/>
            <p:cNvGrpSpPr>
              <a:grpSpLocks/>
            </p:cNvGrpSpPr>
            <p:nvPr/>
          </p:nvGrpSpPr>
          <p:grpSpPr bwMode="auto">
            <a:xfrm>
              <a:off x="513" y="2994"/>
              <a:ext cx="1272" cy="499"/>
              <a:chOff x="0" y="0"/>
              <a:chExt cx="1272" cy="499"/>
            </a:xfrm>
          </p:grpSpPr>
          <p:sp>
            <p:nvSpPr>
              <p:cNvPr id="24724" name="Rectangle 80"/>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数据处理</a:t>
                </a:r>
                <a:endParaRPr lang="zh-CN" altLang="en-US" sz="2400" b="0"/>
              </a:p>
              <a:p>
                <a:pPr algn="l"/>
                <a:endParaRPr lang="zh-CN" altLang="en-US" sz="2400" b="0"/>
              </a:p>
            </p:txBody>
          </p:sp>
          <p:sp>
            <p:nvSpPr>
              <p:cNvPr id="24725" name="Rectangle 81"/>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6" name="Group 82"/>
            <p:cNvGrpSpPr>
              <a:grpSpLocks/>
            </p:cNvGrpSpPr>
            <p:nvPr/>
          </p:nvGrpSpPr>
          <p:grpSpPr bwMode="auto">
            <a:xfrm>
              <a:off x="1785" y="2994"/>
              <a:ext cx="611" cy="499"/>
              <a:chOff x="0" y="0"/>
              <a:chExt cx="611" cy="499"/>
            </a:xfrm>
          </p:grpSpPr>
          <p:sp>
            <p:nvSpPr>
              <p:cNvPr id="24722" name="Rectangle 83"/>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endParaRPr lang="zh-CN" altLang="en-US" sz="2400" b="0"/>
              </a:p>
              <a:p>
                <a:pPr algn="l"/>
                <a:endParaRPr lang="zh-CN" altLang="en-US" sz="2400" b="0"/>
              </a:p>
            </p:txBody>
          </p:sp>
          <p:sp>
            <p:nvSpPr>
              <p:cNvPr id="24723" name="Rectangle 84"/>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7" name="Group 85"/>
            <p:cNvGrpSpPr>
              <a:grpSpLocks/>
            </p:cNvGrpSpPr>
            <p:nvPr/>
          </p:nvGrpSpPr>
          <p:grpSpPr bwMode="auto">
            <a:xfrm>
              <a:off x="2396" y="2994"/>
              <a:ext cx="767" cy="499"/>
              <a:chOff x="0" y="0"/>
              <a:chExt cx="767" cy="499"/>
            </a:xfrm>
          </p:grpSpPr>
          <p:sp>
            <p:nvSpPr>
              <p:cNvPr id="24720" name="Rectangle 86"/>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2</a:t>
                </a:r>
                <a:endParaRPr lang="en-US" altLang="zh-CN" sz="2400" b="0"/>
              </a:p>
              <a:p>
                <a:pPr algn="l"/>
                <a:endParaRPr lang="zh-CN" altLang="en-US" sz="2400" b="0"/>
              </a:p>
            </p:txBody>
          </p:sp>
          <p:sp>
            <p:nvSpPr>
              <p:cNvPr id="24721" name="Rectangle 87"/>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8" name="Group 88"/>
            <p:cNvGrpSpPr>
              <a:grpSpLocks/>
            </p:cNvGrpSpPr>
            <p:nvPr/>
          </p:nvGrpSpPr>
          <p:grpSpPr bwMode="auto">
            <a:xfrm>
              <a:off x="0" y="3493"/>
              <a:ext cx="513" cy="499"/>
              <a:chOff x="0" y="0"/>
              <a:chExt cx="513" cy="499"/>
            </a:xfrm>
          </p:grpSpPr>
          <p:sp>
            <p:nvSpPr>
              <p:cNvPr id="24718" name="Rectangle 89"/>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7</a:t>
                </a:r>
                <a:endParaRPr lang="en-US" altLang="zh-CN" sz="2400" b="0"/>
              </a:p>
              <a:p>
                <a:pPr algn="l"/>
                <a:endParaRPr lang="zh-CN" altLang="en-US" sz="2400" b="0"/>
              </a:p>
            </p:txBody>
          </p:sp>
          <p:sp>
            <p:nvSpPr>
              <p:cNvPr id="24719" name="Rectangle 90"/>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09" name="Group 91"/>
            <p:cNvGrpSpPr>
              <a:grpSpLocks/>
            </p:cNvGrpSpPr>
            <p:nvPr/>
          </p:nvGrpSpPr>
          <p:grpSpPr bwMode="auto">
            <a:xfrm>
              <a:off x="513" y="3493"/>
              <a:ext cx="1272" cy="499"/>
              <a:chOff x="0" y="0"/>
              <a:chExt cx="1272" cy="499"/>
            </a:xfrm>
          </p:grpSpPr>
          <p:sp>
            <p:nvSpPr>
              <p:cNvPr id="24716" name="Rectangle 92"/>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PASCAL</a:t>
                </a:r>
                <a:r>
                  <a:rPr lang="zh-CN" altLang="en-US" sz="2400"/>
                  <a:t>语言</a:t>
                </a:r>
                <a:endParaRPr lang="zh-CN" altLang="en-US" sz="2400" b="0"/>
              </a:p>
              <a:p>
                <a:pPr algn="l"/>
                <a:endParaRPr lang="zh-CN" altLang="en-US" sz="2400" b="0"/>
              </a:p>
            </p:txBody>
          </p:sp>
          <p:sp>
            <p:nvSpPr>
              <p:cNvPr id="24717" name="Rectangle 93"/>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10" name="Group 94"/>
            <p:cNvGrpSpPr>
              <a:grpSpLocks/>
            </p:cNvGrpSpPr>
            <p:nvPr/>
          </p:nvGrpSpPr>
          <p:grpSpPr bwMode="auto">
            <a:xfrm>
              <a:off x="1785" y="3493"/>
              <a:ext cx="611" cy="499"/>
              <a:chOff x="0" y="0"/>
              <a:chExt cx="611" cy="499"/>
            </a:xfrm>
          </p:grpSpPr>
          <p:sp>
            <p:nvSpPr>
              <p:cNvPr id="24714" name="Rectangle 95"/>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6</a:t>
                </a:r>
                <a:endParaRPr lang="en-US" altLang="zh-CN" sz="2400" b="0"/>
              </a:p>
              <a:p>
                <a:pPr algn="l"/>
                <a:endParaRPr lang="zh-CN" altLang="en-US" sz="2400" b="0"/>
              </a:p>
            </p:txBody>
          </p:sp>
          <p:sp>
            <p:nvSpPr>
              <p:cNvPr id="24715" name="Rectangle 96"/>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711" name="Group 97"/>
            <p:cNvGrpSpPr>
              <a:grpSpLocks/>
            </p:cNvGrpSpPr>
            <p:nvPr/>
          </p:nvGrpSpPr>
          <p:grpSpPr bwMode="auto">
            <a:xfrm>
              <a:off x="2396" y="3493"/>
              <a:ext cx="767" cy="499"/>
              <a:chOff x="0" y="0"/>
              <a:chExt cx="767" cy="499"/>
            </a:xfrm>
          </p:grpSpPr>
          <p:sp>
            <p:nvSpPr>
              <p:cNvPr id="24712" name="Rectangle 98"/>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a:t>
                </a:r>
                <a:endParaRPr lang="en-US" altLang="zh-CN" sz="2400" b="0"/>
              </a:p>
              <a:p>
                <a:pPr algn="l"/>
                <a:endParaRPr lang="zh-CN" altLang="en-US" sz="2400" b="0"/>
              </a:p>
            </p:txBody>
          </p:sp>
          <p:sp>
            <p:nvSpPr>
              <p:cNvPr id="24713" name="Rectangle 99"/>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grpSp>
        <p:nvGrpSpPr>
          <p:cNvPr id="24581" name="Group 100"/>
          <p:cNvGrpSpPr>
            <a:grpSpLocks/>
          </p:cNvGrpSpPr>
          <p:nvPr/>
        </p:nvGrpSpPr>
        <p:grpSpPr bwMode="auto">
          <a:xfrm>
            <a:off x="6123213" y="2740896"/>
            <a:ext cx="5802087" cy="2752761"/>
            <a:chOff x="0" y="0"/>
            <a:chExt cx="3163" cy="3992"/>
          </a:xfrm>
        </p:grpSpPr>
        <p:grpSp>
          <p:nvGrpSpPr>
            <p:cNvPr id="24584" name="Group 101"/>
            <p:cNvGrpSpPr>
              <a:grpSpLocks/>
            </p:cNvGrpSpPr>
            <p:nvPr/>
          </p:nvGrpSpPr>
          <p:grpSpPr bwMode="auto">
            <a:xfrm>
              <a:off x="0" y="0"/>
              <a:ext cx="513" cy="499"/>
              <a:chOff x="0" y="0"/>
              <a:chExt cx="513" cy="499"/>
            </a:xfrm>
          </p:grpSpPr>
          <p:sp>
            <p:nvSpPr>
              <p:cNvPr id="24678" name="Rectangle 102"/>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66700" algn="r"/>
                    <a:tab pos="2636838" algn="ctr"/>
                    <a:tab pos="5273675" algn="r"/>
                  </a:tabLs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Cno</a:t>
                </a:r>
                <a:endParaRPr lang="en-US" altLang="zh-CN" sz="2400" b="0"/>
              </a:p>
              <a:p>
                <a:pPr algn="l"/>
                <a:endParaRPr lang="zh-CN" altLang="en-US" sz="2400" b="0"/>
              </a:p>
            </p:txBody>
          </p:sp>
          <p:sp>
            <p:nvSpPr>
              <p:cNvPr id="24679" name="Rectangle 103"/>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85" name="Group 104"/>
            <p:cNvGrpSpPr>
              <a:grpSpLocks/>
            </p:cNvGrpSpPr>
            <p:nvPr/>
          </p:nvGrpSpPr>
          <p:grpSpPr bwMode="auto">
            <a:xfrm>
              <a:off x="513" y="0"/>
              <a:ext cx="1272" cy="499"/>
              <a:chOff x="0" y="0"/>
              <a:chExt cx="1272" cy="499"/>
            </a:xfrm>
          </p:grpSpPr>
          <p:sp>
            <p:nvSpPr>
              <p:cNvPr id="24676" name="Rectangle 105"/>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Cname</a:t>
                </a:r>
                <a:endParaRPr lang="en-US" altLang="zh-CN" sz="2400" b="0"/>
              </a:p>
              <a:p>
                <a:pPr algn="l"/>
                <a:endParaRPr lang="zh-CN" altLang="en-US" sz="2400" b="0"/>
              </a:p>
            </p:txBody>
          </p:sp>
          <p:sp>
            <p:nvSpPr>
              <p:cNvPr id="24677" name="Rectangle 106"/>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86" name="Group 107"/>
            <p:cNvGrpSpPr>
              <a:grpSpLocks/>
            </p:cNvGrpSpPr>
            <p:nvPr/>
          </p:nvGrpSpPr>
          <p:grpSpPr bwMode="auto">
            <a:xfrm>
              <a:off x="1785" y="0"/>
              <a:ext cx="611" cy="499"/>
              <a:chOff x="0" y="0"/>
              <a:chExt cx="611" cy="499"/>
            </a:xfrm>
          </p:grpSpPr>
          <p:sp>
            <p:nvSpPr>
              <p:cNvPr id="24674" name="Rectangle 108"/>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Cpno</a:t>
                </a:r>
                <a:endParaRPr lang="en-US" altLang="zh-CN" sz="2400" b="0"/>
              </a:p>
              <a:p>
                <a:pPr algn="l"/>
                <a:endParaRPr lang="zh-CN" altLang="en-US" sz="2400" b="0"/>
              </a:p>
            </p:txBody>
          </p:sp>
          <p:sp>
            <p:nvSpPr>
              <p:cNvPr id="24675" name="Rectangle 109"/>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87" name="Group 110"/>
            <p:cNvGrpSpPr>
              <a:grpSpLocks/>
            </p:cNvGrpSpPr>
            <p:nvPr/>
          </p:nvGrpSpPr>
          <p:grpSpPr bwMode="auto">
            <a:xfrm>
              <a:off x="2396" y="0"/>
              <a:ext cx="767" cy="499"/>
              <a:chOff x="0" y="0"/>
              <a:chExt cx="767" cy="499"/>
            </a:xfrm>
          </p:grpSpPr>
          <p:sp>
            <p:nvSpPr>
              <p:cNvPr id="24672" name="Rectangle 111"/>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Ccredit</a:t>
                </a:r>
                <a:endParaRPr lang="en-US" altLang="zh-CN" sz="2400" b="0"/>
              </a:p>
              <a:p>
                <a:pPr algn="l"/>
                <a:endParaRPr lang="zh-CN" altLang="en-US" sz="2400" b="0"/>
              </a:p>
            </p:txBody>
          </p:sp>
          <p:sp>
            <p:nvSpPr>
              <p:cNvPr id="24673" name="Rectangle 112"/>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88" name="Group 113"/>
            <p:cNvGrpSpPr>
              <a:grpSpLocks/>
            </p:cNvGrpSpPr>
            <p:nvPr/>
          </p:nvGrpSpPr>
          <p:grpSpPr bwMode="auto">
            <a:xfrm>
              <a:off x="0" y="499"/>
              <a:ext cx="513" cy="499"/>
              <a:chOff x="0" y="0"/>
              <a:chExt cx="513" cy="499"/>
            </a:xfrm>
          </p:grpSpPr>
          <p:sp>
            <p:nvSpPr>
              <p:cNvPr id="24670" name="Rectangle 114"/>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1</a:t>
                </a:r>
                <a:endParaRPr lang="en-US" altLang="zh-CN" sz="2400" b="0"/>
              </a:p>
              <a:p>
                <a:pPr algn="l"/>
                <a:endParaRPr lang="zh-CN" altLang="en-US" sz="2400" b="0"/>
              </a:p>
            </p:txBody>
          </p:sp>
          <p:sp>
            <p:nvSpPr>
              <p:cNvPr id="24671" name="Rectangle 115"/>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89" name="Group 116"/>
            <p:cNvGrpSpPr>
              <a:grpSpLocks/>
            </p:cNvGrpSpPr>
            <p:nvPr/>
          </p:nvGrpSpPr>
          <p:grpSpPr bwMode="auto">
            <a:xfrm>
              <a:off x="513" y="499"/>
              <a:ext cx="1272" cy="499"/>
              <a:chOff x="0" y="0"/>
              <a:chExt cx="1272" cy="499"/>
            </a:xfrm>
          </p:grpSpPr>
          <p:sp>
            <p:nvSpPr>
              <p:cNvPr id="24668" name="Rectangle 117"/>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数据库</a:t>
                </a:r>
                <a:endParaRPr lang="zh-CN" altLang="en-US" sz="2400" b="0"/>
              </a:p>
              <a:p>
                <a:pPr algn="l"/>
                <a:endParaRPr lang="zh-CN" altLang="en-US" sz="2400" b="0"/>
              </a:p>
            </p:txBody>
          </p:sp>
          <p:sp>
            <p:nvSpPr>
              <p:cNvPr id="24669" name="Rectangle 118"/>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0" name="Group 119"/>
            <p:cNvGrpSpPr>
              <a:grpSpLocks/>
            </p:cNvGrpSpPr>
            <p:nvPr/>
          </p:nvGrpSpPr>
          <p:grpSpPr bwMode="auto">
            <a:xfrm>
              <a:off x="1785" y="499"/>
              <a:ext cx="611" cy="499"/>
              <a:chOff x="0" y="0"/>
              <a:chExt cx="611" cy="499"/>
            </a:xfrm>
          </p:grpSpPr>
          <p:sp>
            <p:nvSpPr>
              <p:cNvPr id="24666" name="Rectangle 120"/>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5</a:t>
                </a:r>
                <a:endParaRPr lang="en-US" altLang="zh-CN" sz="2400" b="0"/>
              </a:p>
              <a:p>
                <a:pPr algn="l"/>
                <a:endParaRPr lang="zh-CN" altLang="en-US" sz="2400" b="0"/>
              </a:p>
            </p:txBody>
          </p:sp>
          <p:sp>
            <p:nvSpPr>
              <p:cNvPr id="24667" name="Rectangle 121"/>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1" name="Group 122"/>
            <p:cNvGrpSpPr>
              <a:grpSpLocks/>
            </p:cNvGrpSpPr>
            <p:nvPr/>
          </p:nvGrpSpPr>
          <p:grpSpPr bwMode="auto">
            <a:xfrm>
              <a:off x="2396" y="499"/>
              <a:ext cx="767" cy="499"/>
              <a:chOff x="0" y="0"/>
              <a:chExt cx="767" cy="499"/>
            </a:xfrm>
          </p:grpSpPr>
          <p:sp>
            <p:nvSpPr>
              <p:cNvPr id="24664" name="Rectangle 123"/>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  </a:t>
                </a:r>
                <a:endParaRPr lang="en-US" altLang="zh-CN" sz="2400" b="0"/>
              </a:p>
              <a:p>
                <a:pPr algn="l"/>
                <a:endParaRPr lang="zh-CN" altLang="en-US" sz="2400" b="0"/>
              </a:p>
            </p:txBody>
          </p:sp>
          <p:sp>
            <p:nvSpPr>
              <p:cNvPr id="24665" name="Rectangle 124"/>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2" name="Group 125"/>
            <p:cNvGrpSpPr>
              <a:grpSpLocks/>
            </p:cNvGrpSpPr>
            <p:nvPr/>
          </p:nvGrpSpPr>
          <p:grpSpPr bwMode="auto">
            <a:xfrm>
              <a:off x="0" y="998"/>
              <a:ext cx="513" cy="499"/>
              <a:chOff x="0" y="0"/>
              <a:chExt cx="513" cy="499"/>
            </a:xfrm>
          </p:grpSpPr>
          <p:sp>
            <p:nvSpPr>
              <p:cNvPr id="24662" name="Rectangle 126"/>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2</a:t>
                </a:r>
                <a:endParaRPr lang="en-US" altLang="zh-CN" sz="2400" b="0"/>
              </a:p>
              <a:p>
                <a:pPr algn="l"/>
                <a:endParaRPr lang="zh-CN" altLang="en-US" sz="2400" b="0"/>
              </a:p>
            </p:txBody>
          </p:sp>
          <p:sp>
            <p:nvSpPr>
              <p:cNvPr id="24663" name="Rectangle 127"/>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3" name="Group 128"/>
            <p:cNvGrpSpPr>
              <a:grpSpLocks/>
            </p:cNvGrpSpPr>
            <p:nvPr/>
          </p:nvGrpSpPr>
          <p:grpSpPr bwMode="auto">
            <a:xfrm>
              <a:off x="513" y="998"/>
              <a:ext cx="1272" cy="499"/>
              <a:chOff x="0" y="0"/>
              <a:chExt cx="1272" cy="499"/>
            </a:xfrm>
          </p:grpSpPr>
          <p:sp>
            <p:nvSpPr>
              <p:cNvPr id="24660" name="Rectangle 129"/>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数学</a:t>
                </a:r>
                <a:endParaRPr lang="zh-CN" altLang="en-US" sz="2400" b="0"/>
              </a:p>
              <a:p>
                <a:pPr algn="l"/>
                <a:endParaRPr lang="zh-CN" altLang="en-US" sz="2400" b="0"/>
              </a:p>
            </p:txBody>
          </p:sp>
          <p:sp>
            <p:nvSpPr>
              <p:cNvPr id="24661" name="Rectangle 130"/>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4" name="Group 131"/>
            <p:cNvGrpSpPr>
              <a:grpSpLocks/>
            </p:cNvGrpSpPr>
            <p:nvPr/>
          </p:nvGrpSpPr>
          <p:grpSpPr bwMode="auto">
            <a:xfrm>
              <a:off x="1785" y="998"/>
              <a:ext cx="611" cy="499"/>
              <a:chOff x="0" y="0"/>
              <a:chExt cx="611" cy="499"/>
            </a:xfrm>
          </p:grpSpPr>
          <p:sp>
            <p:nvSpPr>
              <p:cNvPr id="24658" name="Rectangle 132"/>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0"/>
                  <a:t> </a:t>
                </a:r>
              </a:p>
              <a:p>
                <a:pPr algn="l"/>
                <a:endParaRPr lang="zh-CN" altLang="en-US" sz="2400" b="0"/>
              </a:p>
            </p:txBody>
          </p:sp>
          <p:sp>
            <p:nvSpPr>
              <p:cNvPr id="24659" name="Rectangle 133"/>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5" name="Group 134"/>
            <p:cNvGrpSpPr>
              <a:grpSpLocks/>
            </p:cNvGrpSpPr>
            <p:nvPr/>
          </p:nvGrpSpPr>
          <p:grpSpPr bwMode="auto">
            <a:xfrm>
              <a:off x="2396" y="998"/>
              <a:ext cx="767" cy="499"/>
              <a:chOff x="0" y="0"/>
              <a:chExt cx="767" cy="499"/>
            </a:xfrm>
          </p:grpSpPr>
          <p:sp>
            <p:nvSpPr>
              <p:cNvPr id="24656" name="Rectangle 135"/>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2</a:t>
                </a:r>
                <a:endParaRPr lang="en-US" altLang="zh-CN" sz="2400" b="0"/>
              </a:p>
              <a:p>
                <a:pPr algn="l"/>
                <a:endParaRPr lang="zh-CN" altLang="en-US" sz="2400" b="0"/>
              </a:p>
            </p:txBody>
          </p:sp>
          <p:sp>
            <p:nvSpPr>
              <p:cNvPr id="24657" name="Rectangle 136"/>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6" name="Group 137"/>
            <p:cNvGrpSpPr>
              <a:grpSpLocks/>
            </p:cNvGrpSpPr>
            <p:nvPr/>
          </p:nvGrpSpPr>
          <p:grpSpPr bwMode="auto">
            <a:xfrm>
              <a:off x="0" y="1497"/>
              <a:ext cx="513" cy="499"/>
              <a:chOff x="0" y="0"/>
              <a:chExt cx="513" cy="499"/>
            </a:xfrm>
          </p:grpSpPr>
          <p:sp>
            <p:nvSpPr>
              <p:cNvPr id="24654" name="Rectangle 138"/>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3</a:t>
                </a:r>
                <a:endParaRPr lang="en-US" altLang="zh-CN" sz="2400" b="0"/>
              </a:p>
              <a:p>
                <a:pPr algn="l"/>
                <a:endParaRPr lang="zh-CN" altLang="en-US" sz="2400" b="0"/>
              </a:p>
            </p:txBody>
          </p:sp>
          <p:sp>
            <p:nvSpPr>
              <p:cNvPr id="24655" name="Rectangle 139"/>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7" name="Group 140"/>
            <p:cNvGrpSpPr>
              <a:grpSpLocks/>
            </p:cNvGrpSpPr>
            <p:nvPr/>
          </p:nvGrpSpPr>
          <p:grpSpPr bwMode="auto">
            <a:xfrm>
              <a:off x="513" y="1497"/>
              <a:ext cx="1272" cy="499"/>
              <a:chOff x="0" y="0"/>
              <a:chExt cx="1272" cy="499"/>
            </a:xfrm>
          </p:grpSpPr>
          <p:sp>
            <p:nvSpPr>
              <p:cNvPr id="24652" name="Rectangle 141"/>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信息系统</a:t>
                </a:r>
                <a:endParaRPr lang="zh-CN" altLang="en-US" sz="2400" b="0"/>
              </a:p>
              <a:p>
                <a:pPr algn="l"/>
                <a:endParaRPr lang="zh-CN" altLang="en-US" sz="2400" b="0"/>
              </a:p>
            </p:txBody>
          </p:sp>
          <p:sp>
            <p:nvSpPr>
              <p:cNvPr id="24653" name="Rectangle 142"/>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8" name="Group 143"/>
            <p:cNvGrpSpPr>
              <a:grpSpLocks/>
            </p:cNvGrpSpPr>
            <p:nvPr/>
          </p:nvGrpSpPr>
          <p:grpSpPr bwMode="auto">
            <a:xfrm>
              <a:off x="1785" y="1497"/>
              <a:ext cx="611" cy="499"/>
              <a:chOff x="0" y="0"/>
              <a:chExt cx="611" cy="499"/>
            </a:xfrm>
          </p:grpSpPr>
          <p:sp>
            <p:nvSpPr>
              <p:cNvPr id="24650" name="Rectangle 144"/>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1</a:t>
                </a:r>
                <a:endParaRPr lang="en-US" altLang="zh-CN" sz="2400" b="0"/>
              </a:p>
              <a:p>
                <a:pPr algn="l"/>
                <a:endParaRPr lang="zh-CN" altLang="en-US" sz="2400" b="0"/>
              </a:p>
            </p:txBody>
          </p:sp>
          <p:sp>
            <p:nvSpPr>
              <p:cNvPr id="24651" name="Rectangle 145"/>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599" name="Group 146"/>
            <p:cNvGrpSpPr>
              <a:grpSpLocks/>
            </p:cNvGrpSpPr>
            <p:nvPr/>
          </p:nvGrpSpPr>
          <p:grpSpPr bwMode="auto">
            <a:xfrm>
              <a:off x="2396" y="1497"/>
              <a:ext cx="767" cy="499"/>
              <a:chOff x="0" y="0"/>
              <a:chExt cx="767" cy="499"/>
            </a:xfrm>
          </p:grpSpPr>
          <p:sp>
            <p:nvSpPr>
              <p:cNvPr id="24648" name="Rectangle 147"/>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a:t>
                </a:r>
                <a:endParaRPr lang="en-US" altLang="zh-CN" sz="2400" b="0"/>
              </a:p>
              <a:p>
                <a:pPr algn="l"/>
                <a:endParaRPr lang="zh-CN" altLang="en-US" sz="2400" b="0"/>
              </a:p>
            </p:txBody>
          </p:sp>
          <p:sp>
            <p:nvSpPr>
              <p:cNvPr id="24649" name="Rectangle 148"/>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0" name="Group 149"/>
            <p:cNvGrpSpPr>
              <a:grpSpLocks/>
            </p:cNvGrpSpPr>
            <p:nvPr/>
          </p:nvGrpSpPr>
          <p:grpSpPr bwMode="auto">
            <a:xfrm>
              <a:off x="0" y="1996"/>
              <a:ext cx="513" cy="499"/>
              <a:chOff x="0" y="0"/>
              <a:chExt cx="513" cy="499"/>
            </a:xfrm>
          </p:grpSpPr>
          <p:sp>
            <p:nvSpPr>
              <p:cNvPr id="24646" name="Rectangle 150"/>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a:t>
                </a:r>
                <a:endParaRPr lang="en-US" altLang="zh-CN" sz="2400" b="0"/>
              </a:p>
              <a:p>
                <a:pPr algn="l"/>
                <a:endParaRPr lang="zh-CN" altLang="en-US" sz="2400" b="0"/>
              </a:p>
            </p:txBody>
          </p:sp>
          <p:sp>
            <p:nvSpPr>
              <p:cNvPr id="24647" name="Rectangle 151"/>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1" name="Group 152"/>
            <p:cNvGrpSpPr>
              <a:grpSpLocks/>
            </p:cNvGrpSpPr>
            <p:nvPr/>
          </p:nvGrpSpPr>
          <p:grpSpPr bwMode="auto">
            <a:xfrm>
              <a:off x="513" y="1996"/>
              <a:ext cx="1272" cy="499"/>
              <a:chOff x="0" y="0"/>
              <a:chExt cx="1272" cy="499"/>
            </a:xfrm>
          </p:grpSpPr>
          <p:sp>
            <p:nvSpPr>
              <p:cNvPr id="24644" name="Rectangle 153"/>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操作系统</a:t>
                </a:r>
                <a:endParaRPr lang="zh-CN" altLang="en-US" sz="2400" b="0"/>
              </a:p>
              <a:p>
                <a:pPr algn="l"/>
                <a:endParaRPr lang="zh-CN" altLang="en-US" sz="2400" b="0"/>
              </a:p>
            </p:txBody>
          </p:sp>
          <p:sp>
            <p:nvSpPr>
              <p:cNvPr id="24645" name="Rectangle 154"/>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2" name="Group 155"/>
            <p:cNvGrpSpPr>
              <a:grpSpLocks/>
            </p:cNvGrpSpPr>
            <p:nvPr/>
          </p:nvGrpSpPr>
          <p:grpSpPr bwMode="auto">
            <a:xfrm>
              <a:off x="1785" y="1996"/>
              <a:ext cx="611" cy="499"/>
              <a:chOff x="0" y="0"/>
              <a:chExt cx="611" cy="499"/>
            </a:xfrm>
          </p:grpSpPr>
          <p:sp>
            <p:nvSpPr>
              <p:cNvPr id="24642" name="Rectangle 156"/>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6</a:t>
                </a:r>
                <a:endParaRPr lang="en-US" altLang="zh-CN" sz="2400" b="0"/>
              </a:p>
              <a:p>
                <a:pPr algn="l"/>
                <a:endParaRPr lang="zh-CN" altLang="en-US" sz="2400" b="0"/>
              </a:p>
            </p:txBody>
          </p:sp>
          <p:sp>
            <p:nvSpPr>
              <p:cNvPr id="24643" name="Rectangle 157"/>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3" name="Group 158"/>
            <p:cNvGrpSpPr>
              <a:grpSpLocks/>
            </p:cNvGrpSpPr>
            <p:nvPr/>
          </p:nvGrpSpPr>
          <p:grpSpPr bwMode="auto">
            <a:xfrm>
              <a:off x="2396" y="1996"/>
              <a:ext cx="767" cy="499"/>
              <a:chOff x="0" y="0"/>
              <a:chExt cx="767" cy="499"/>
            </a:xfrm>
          </p:grpSpPr>
          <p:sp>
            <p:nvSpPr>
              <p:cNvPr id="24640" name="Rectangle 159"/>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3</a:t>
                </a:r>
                <a:endParaRPr lang="en-US" altLang="zh-CN" sz="2400" b="0"/>
              </a:p>
              <a:p>
                <a:pPr algn="l"/>
                <a:endParaRPr lang="zh-CN" altLang="en-US" sz="2400" b="0"/>
              </a:p>
            </p:txBody>
          </p:sp>
          <p:sp>
            <p:nvSpPr>
              <p:cNvPr id="24641" name="Rectangle 160"/>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4" name="Group 161"/>
            <p:cNvGrpSpPr>
              <a:grpSpLocks/>
            </p:cNvGrpSpPr>
            <p:nvPr/>
          </p:nvGrpSpPr>
          <p:grpSpPr bwMode="auto">
            <a:xfrm>
              <a:off x="0" y="2495"/>
              <a:ext cx="513" cy="499"/>
              <a:chOff x="0" y="0"/>
              <a:chExt cx="513" cy="499"/>
            </a:xfrm>
          </p:grpSpPr>
          <p:sp>
            <p:nvSpPr>
              <p:cNvPr id="24638" name="Rectangle 162"/>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5</a:t>
                </a:r>
                <a:endParaRPr lang="en-US" altLang="zh-CN" sz="2400" b="0"/>
              </a:p>
              <a:p>
                <a:pPr algn="l"/>
                <a:endParaRPr lang="zh-CN" altLang="en-US" sz="2400" b="0"/>
              </a:p>
            </p:txBody>
          </p:sp>
          <p:sp>
            <p:nvSpPr>
              <p:cNvPr id="24639" name="Rectangle 163"/>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5" name="Group 164"/>
            <p:cNvGrpSpPr>
              <a:grpSpLocks/>
            </p:cNvGrpSpPr>
            <p:nvPr/>
          </p:nvGrpSpPr>
          <p:grpSpPr bwMode="auto">
            <a:xfrm>
              <a:off x="513" y="2495"/>
              <a:ext cx="1272" cy="499"/>
              <a:chOff x="0" y="0"/>
              <a:chExt cx="1272" cy="499"/>
            </a:xfrm>
          </p:grpSpPr>
          <p:sp>
            <p:nvSpPr>
              <p:cNvPr id="24636" name="Rectangle 165"/>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数据结构</a:t>
                </a:r>
                <a:endParaRPr lang="zh-CN" altLang="en-US" sz="2400" b="0"/>
              </a:p>
              <a:p>
                <a:pPr algn="l"/>
                <a:endParaRPr lang="zh-CN" altLang="en-US" sz="2400" b="0"/>
              </a:p>
            </p:txBody>
          </p:sp>
          <p:sp>
            <p:nvSpPr>
              <p:cNvPr id="24637" name="Rectangle 166"/>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6" name="Group 167"/>
            <p:cNvGrpSpPr>
              <a:grpSpLocks/>
            </p:cNvGrpSpPr>
            <p:nvPr/>
          </p:nvGrpSpPr>
          <p:grpSpPr bwMode="auto">
            <a:xfrm>
              <a:off x="1785" y="2495"/>
              <a:ext cx="611" cy="499"/>
              <a:chOff x="0" y="0"/>
              <a:chExt cx="611" cy="499"/>
            </a:xfrm>
          </p:grpSpPr>
          <p:sp>
            <p:nvSpPr>
              <p:cNvPr id="24634" name="Rectangle 168"/>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7</a:t>
                </a:r>
                <a:endParaRPr lang="en-US" altLang="zh-CN" sz="2400" b="0"/>
              </a:p>
              <a:p>
                <a:pPr algn="l"/>
                <a:endParaRPr lang="zh-CN" altLang="en-US" sz="2400" b="0"/>
              </a:p>
            </p:txBody>
          </p:sp>
          <p:sp>
            <p:nvSpPr>
              <p:cNvPr id="24635" name="Rectangle 169"/>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7" name="Group 170"/>
            <p:cNvGrpSpPr>
              <a:grpSpLocks/>
            </p:cNvGrpSpPr>
            <p:nvPr/>
          </p:nvGrpSpPr>
          <p:grpSpPr bwMode="auto">
            <a:xfrm>
              <a:off x="2396" y="2495"/>
              <a:ext cx="767" cy="499"/>
              <a:chOff x="0" y="0"/>
              <a:chExt cx="767" cy="499"/>
            </a:xfrm>
          </p:grpSpPr>
          <p:sp>
            <p:nvSpPr>
              <p:cNvPr id="24632" name="Rectangle 171"/>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a:t>
                </a:r>
                <a:endParaRPr lang="en-US" altLang="zh-CN" sz="2400" b="0"/>
              </a:p>
              <a:p>
                <a:pPr algn="l"/>
                <a:endParaRPr lang="zh-CN" altLang="en-US" sz="2400" b="0"/>
              </a:p>
            </p:txBody>
          </p:sp>
          <p:sp>
            <p:nvSpPr>
              <p:cNvPr id="24633" name="Rectangle 172"/>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8" name="Group 173"/>
            <p:cNvGrpSpPr>
              <a:grpSpLocks/>
            </p:cNvGrpSpPr>
            <p:nvPr/>
          </p:nvGrpSpPr>
          <p:grpSpPr bwMode="auto">
            <a:xfrm>
              <a:off x="0" y="2994"/>
              <a:ext cx="513" cy="499"/>
              <a:chOff x="0" y="0"/>
              <a:chExt cx="513" cy="499"/>
            </a:xfrm>
          </p:grpSpPr>
          <p:sp>
            <p:nvSpPr>
              <p:cNvPr id="24630" name="Rectangle 174"/>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6</a:t>
                </a:r>
                <a:endParaRPr lang="en-US" altLang="zh-CN" sz="2400" b="0"/>
              </a:p>
              <a:p>
                <a:pPr algn="l"/>
                <a:endParaRPr lang="zh-CN" altLang="en-US" sz="2400" b="0"/>
              </a:p>
            </p:txBody>
          </p:sp>
          <p:sp>
            <p:nvSpPr>
              <p:cNvPr id="24631" name="Rectangle 175"/>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09" name="Group 176"/>
            <p:cNvGrpSpPr>
              <a:grpSpLocks/>
            </p:cNvGrpSpPr>
            <p:nvPr/>
          </p:nvGrpSpPr>
          <p:grpSpPr bwMode="auto">
            <a:xfrm>
              <a:off x="513" y="2994"/>
              <a:ext cx="1272" cy="499"/>
              <a:chOff x="0" y="0"/>
              <a:chExt cx="1272" cy="499"/>
            </a:xfrm>
          </p:grpSpPr>
          <p:sp>
            <p:nvSpPr>
              <p:cNvPr id="24628" name="Rectangle 177"/>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数据处理</a:t>
                </a:r>
                <a:endParaRPr lang="zh-CN" altLang="en-US" sz="2400" b="0"/>
              </a:p>
              <a:p>
                <a:pPr algn="l"/>
                <a:endParaRPr lang="zh-CN" altLang="en-US" sz="2400" b="0"/>
              </a:p>
            </p:txBody>
          </p:sp>
          <p:sp>
            <p:nvSpPr>
              <p:cNvPr id="24629" name="Rectangle 178"/>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10" name="Group 179"/>
            <p:cNvGrpSpPr>
              <a:grpSpLocks/>
            </p:cNvGrpSpPr>
            <p:nvPr/>
          </p:nvGrpSpPr>
          <p:grpSpPr bwMode="auto">
            <a:xfrm>
              <a:off x="1785" y="2994"/>
              <a:ext cx="611" cy="499"/>
              <a:chOff x="0" y="0"/>
              <a:chExt cx="611" cy="499"/>
            </a:xfrm>
          </p:grpSpPr>
          <p:sp>
            <p:nvSpPr>
              <p:cNvPr id="24626" name="Rectangle 180"/>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endParaRPr lang="zh-CN" altLang="en-US" sz="2400" b="0"/>
              </a:p>
              <a:p>
                <a:pPr algn="l"/>
                <a:endParaRPr lang="zh-CN" altLang="en-US" sz="2400" b="0"/>
              </a:p>
            </p:txBody>
          </p:sp>
          <p:sp>
            <p:nvSpPr>
              <p:cNvPr id="24627" name="Rectangle 181"/>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11" name="Group 182"/>
            <p:cNvGrpSpPr>
              <a:grpSpLocks/>
            </p:cNvGrpSpPr>
            <p:nvPr/>
          </p:nvGrpSpPr>
          <p:grpSpPr bwMode="auto">
            <a:xfrm>
              <a:off x="2396" y="2994"/>
              <a:ext cx="767" cy="499"/>
              <a:chOff x="0" y="0"/>
              <a:chExt cx="767" cy="499"/>
            </a:xfrm>
          </p:grpSpPr>
          <p:sp>
            <p:nvSpPr>
              <p:cNvPr id="24624" name="Rectangle 183"/>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2</a:t>
                </a:r>
                <a:endParaRPr lang="en-US" altLang="zh-CN" sz="2400" b="0"/>
              </a:p>
              <a:p>
                <a:pPr algn="l"/>
                <a:endParaRPr lang="zh-CN" altLang="en-US" sz="2400" b="0"/>
              </a:p>
            </p:txBody>
          </p:sp>
          <p:sp>
            <p:nvSpPr>
              <p:cNvPr id="24625" name="Rectangle 184"/>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12" name="Group 185"/>
            <p:cNvGrpSpPr>
              <a:grpSpLocks/>
            </p:cNvGrpSpPr>
            <p:nvPr/>
          </p:nvGrpSpPr>
          <p:grpSpPr bwMode="auto">
            <a:xfrm>
              <a:off x="0" y="3493"/>
              <a:ext cx="513" cy="499"/>
              <a:chOff x="0" y="0"/>
              <a:chExt cx="513" cy="499"/>
            </a:xfrm>
          </p:grpSpPr>
          <p:sp>
            <p:nvSpPr>
              <p:cNvPr id="24622" name="Rectangle 186"/>
              <p:cNvSpPr>
                <a:spLocks noChangeArrowheads="1"/>
              </p:cNvSpPr>
              <p:nvPr/>
            </p:nvSpPr>
            <p:spPr bwMode="auto">
              <a:xfrm>
                <a:off x="43" y="0"/>
                <a:ext cx="42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7</a:t>
                </a:r>
                <a:endParaRPr lang="en-US" altLang="zh-CN" sz="2400" b="0"/>
              </a:p>
              <a:p>
                <a:pPr algn="l"/>
                <a:endParaRPr lang="zh-CN" altLang="en-US" sz="2400" b="0"/>
              </a:p>
            </p:txBody>
          </p:sp>
          <p:sp>
            <p:nvSpPr>
              <p:cNvPr id="24623" name="Rectangle 187"/>
              <p:cNvSpPr>
                <a:spLocks noChangeArrowheads="1"/>
              </p:cNvSpPr>
              <p:nvPr/>
            </p:nvSpPr>
            <p:spPr bwMode="auto">
              <a:xfrm>
                <a:off x="0" y="0"/>
                <a:ext cx="513"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13" name="Group 188"/>
            <p:cNvGrpSpPr>
              <a:grpSpLocks/>
            </p:cNvGrpSpPr>
            <p:nvPr/>
          </p:nvGrpSpPr>
          <p:grpSpPr bwMode="auto">
            <a:xfrm>
              <a:off x="513" y="3493"/>
              <a:ext cx="1272" cy="499"/>
              <a:chOff x="0" y="0"/>
              <a:chExt cx="1272" cy="499"/>
            </a:xfrm>
          </p:grpSpPr>
          <p:sp>
            <p:nvSpPr>
              <p:cNvPr id="24620" name="Rectangle 189"/>
              <p:cNvSpPr>
                <a:spLocks noChangeArrowheads="1"/>
              </p:cNvSpPr>
              <p:nvPr/>
            </p:nvSpPr>
            <p:spPr bwMode="auto">
              <a:xfrm>
                <a:off x="43" y="0"/>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PASCAL</a:t>
                </a:r>
                <a:r>
                  <a:rPr lang="zh-CN" altLang="en-US" sz="2400"/>
                  <a:t>语言</a:t>
                </a:r>
                <a:endParaRPr lang="zh-CN" altLang="en-US" sz="2400" b="0"/>
              </a:p>
              <a:p>
                <a:pPr algn="l"/>
                <a:endParaRPr lang="zh-CN" altLang="en-US" sz="2400" b="0"/>
              </a:p>
            </p:txBody>
          </p:sp>
          <p:sp>
            <p:nvSpPr>
              <p:cNvPr id="24621" name="Rectangle 190"/>
              <p:cNvSpPr>
                <a:spLocks noChangeArrowheads="1"/>
              </p:cNvSpPr>
              <p:nvPr/>
            </p:nvSpPr>
            <p:spPr bwMode="auto">
              <a:xfrm>
                <a:off x="0" y="0"/>
                <a:ext cx="1272"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14" name="Group 191"/>
            <p:cNvGrpSpPr>
              <a:grpSpLocks/>
            </p:cNvGrpSpPr>
            <p:nvPr/>
          </p:nvGrpSpPr>
          <p:grpSpPr bwMode="auto">
            <a:xfrm>
              <a:off x="1785" y="3493"/>
              <a:ext cx="611" cy="499"/>
              <a:chOff x="0" y="0"/>
              <a:chExt cx="611" cy="499"/>
            </a:xfrm>
          </p:grpSpPr>
          <p:sp>
            <p:nvSpPr>
              <p:cNvPr id="24618" name="Rectangle 192"/>
              <p:cNvSpPr>
                <a:spLocks noChangeArrowheads="1"/>
              </p:cNvSpPr>
              <p:nvPr/>
            </p:nvSpPr>
            <p:spPr bwMode="auto">
              <a:xfrm>
                <a:off x="43" y="0"/>
                <a:ext cx="5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6</a:t>
                </a:r>
                <a:endParaRPr lang="en-US" altLang="zh-CN" sz="2400" b="0"/>
              </a:p>
              <a:p>
                <a:pPr algn="l"/>
                <a:endParaRPr lang="zh-CN" altLang="en-US" sz="2400" b="0"/>
              </a:p>
            </p:txBody>
          </p:sp>
          <p:sp>
            <p:nvSpPr>
              <p:cNvPr id="24619" name="Rectangle 193"/>
              <p:cNvSpPr>
                <a:spLocks noChangeArrowheads="1"/>
              </p:cNvSpPr>
              <p:nvPr/>
            </p:nvSpPr>
            <p:spPr bwMode="auto">
              <a:xfrm>
                <a:off x="0" y="0"/>
                <a:ext cx="611"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nvGrpSpPr>
            <p:cNvPr id="24615" name="Group 194"/>
            <p:cNvGrpSpPr>
              <a:grpSpLocks/>
            </p:cNvGrpSpPr>
            <p:nvPr/>
          </p:nvGrpSpPr>
          <p:grpSpPr bwMode="auto">
            <a:xfrm>
              <a:off x="2396" y="3493"/>
              <a:ext cx="767" cy="499"/>
              <a:chOff x="0" y="0"/>
              <a:chExt cx="767" cy="499"/>
            </a:xfrm>
          </p:grpSpPr>
          <p:sp>
            <p:nvSpPr>
              <p:cNvPr id="24616" name="Rectangle 195"/>
              <p:cNvSpPr>
                <a:spLocks noChangeArrowheads="1"/>
              </p:cNvSpPr>
              <p:nvPr/>
            </p:nvSpPr>
            <p:spPr bwMode="auto">
              <a:xfrm>
                <a:off x="43" y="0"/>
                <a:ext cx="68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4</a:t>
                </a:r>
                <a:endParaRPr lang="en-US" altLang="zh-CN" sz="2400" b="0"/>
              </a:p>
              <a:p>
                <a:pPr algn="l"/>
                <a:endParaRPr lang="zh-CN" altLang="en-US" sz="2400" b="0"/>
              </a:p>
            </p:txBody>
          </p:sp>
          <p:sp>
            <p:nvSpPr>
              <p:cNvPr id="24617" name="Rectangle 196"/>
              <p:cNvSpPr>
                <a:spLocks noChangeArrowheads="1"/>
              </p:cNvSpPr>
              <p:nvPr/>
            </p:nvSpPr>
            <p:spPr bwMode="auto">
              <a:xfrm>
                <a:off x="0" y="0"/>
                <a:ext cx="767" cy="499"/>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grpSp>
      <p:sp>
        <p:nvSpPr>
          <p:cNvPr id="24582" name="Text Box 197"/>
          <p:cNvSpPr txBox="1">
            <a:spLocks noChangeArrowheads="1"/>
          </p:cNvSpPr>
          <p:nvPr/>
        </p:nvSpPr>
        <p:spPr bwMode="auto">
          <a:xfrm>
            <a:off x="2675262" y="2217676"/>
            <a:ext cx="133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FIRST:</a:t>
            </a:r>
          </a:p>
        </p:txBody>
      </p:sp>
      <p:sp>
        <p:nvSpPr>
          <p:cNvPr id="24583" name="Text Box 198"/>
          <p:cNvSpPr txBox="1">
            <a:spLocks noChangeArrowheads="1"/>
          </p:cNvSpPr>
          <p:nvPr/>
        </p:nvSpPr>
        <p:spPr bwMode="auto">
          <a:xfrm>
            <a:off x="8637371" y="2217676"/>
            <a:ext cx="1802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SECOND:</a:t>
            </a:r>
          </a:p>
        </p:txBody>
      </p:sp>
    </p:spTree>
    <p:extLst>
      <p:ext uri="{BB962C8B-B14F-4D97-AF65-F5344CB8AC3E}">
        <p14:creationId xmlns:p14="http://schemas.microsoft.com/office/powerpoint/2010/main" val="501808197"/>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自身连接（续）</a:t>
            </a:r>
          </a:p>
        </p:txBody>
      </p:sp>
      <p:sp>
        <p:nvSpPr>
          <p:cNvPr id="25604" name="Rectangle 3"/>
          <p:cNvSpPr>
            <a:spLocks noGrp="1" noChangeArrowheads="1"/>
          </p:cNvSpPr>
          <p:nvPr>
            <p:ph type="body" sz="half" idx="1"/>
          </p:nvPr>
        </p:nvSpPr>
        <p:spPr>
          <a:xfrm>
            <a:off x="1981200" y="1828800"/>
            <a:ext cx="4038600" cy="592138"/>
          </a:xfrm>
        </p:spPr>
        <p:txBody>
          <a:bodyPr/>
          <a:lstStyle/>
          <a:p>
            <a:pPr eaLnBrk="1" hangingPunct="1">
              <a:buFont typeface="Wingdings" panose="05000000000000000000" pitchFamily="2" charset="2"/>
              <a:buNone/>
            </a:pPr>
            <a:r>
              <a:rPr lang="zh-CN" altLang="en-US" sz="2400">
                <a:ea typeface="宋体" panose="02010600030101010101" pitchFamily="2" charset="-122"/>
              </a:rPr>
              <a:t>查询结果：</a:t>
            </a:r>
          </a:p>
        </p:txBody>
      </p:sp>
      <p:graphicFrame>
        <p:nvGraphicFramePr>
          <p:cNvPr id="2" name="Group 4"/>
          <p:cNvGraphicFramePr>
            <a:graphicFrameLocks noGrp="1"/>
          </p:cNvGraphicFramePr>
          <p:nvPr>
            <p:ph sz="half" idx="2"/>
          </p:nvPr>
        </p:nvGraphicFramePr>
        <p:xfrm>
          <a:off x="3432176" y="2708275"/>
          <a:ext cx="3827463" cy="2520952"/>
        </p:xfrm>
        <a:graphic>
          <a:graphicData uri="http://schemas.openxmlformats.org/drawingml/2006/table">
            <a:tbl>
              <a:tblPr/>
              <a:tblGrid>
                <a:gridCol w="1914525"/>
                <a:gridCol w="1912938"/>
              </a:tblGrid>
              <a:tr h="630238">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Cno</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Pcno</a:t>
                      </a:r>
                    </a:p>
                  </a:txBody>
                  <a:tcPr horzOverflow="overflow">
                    <a:lnL>
                      <a:noFill/>
                    </a:lnL>
                    <a:lnR>
                      <a:noFill/>
                    </a:lnR>
                    <a:lnT>
                      <a:noFill/>
                    </a:lnT>
                    <a:lnB>
                      <a:noFill/>
                    </a:lnB>
                    <a:lnTlToBr>
                      <a:noFill/>
                    </a:lnTlToBr>
                    <a:lnBlToTr>
                      <a:noFill/>
                    </a:lnBlToTr>
                    <a:noFill/>
                  </a:tcPr>
                </a:tc>
              </a:tr>
              <a:tr h="630238">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horzOverflow="overflow">
                    <a:lnL>
                      <a:noFill/>
                    </a:lnL>
                    <a:lnR>
                      <a:noFill/>
                    </a:lnR>
                    <a:lnT>
                      <a:noFill/>
                    </a:lnT>
                    <a:lnB>
                      <a:noFill/>
                    </a:lnB>
                    <a:lnTlToBr>
                      <a:noFill/>
                    </a:lnTlToBr>
                    <a:lnBlToTr>
                      <a:noFill/>
                    </a:lnBlToTr>
                    <a:noFill/>
                  </a:tcPr>
                </a:tc>
              </a:tr>
              <a:tr h="630238">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a:noFill/>
                    </a:lnL>
                    <a:lnR>
                      <a:noFill/>
                    </a:lnR>
                    <a:lnT>
                      <a:noFill/>
                    </a:lnT>
                    <a:lnB>
                      <a:noFill/>
                    </a:lnB>
                    <a:lnTlToBr>
                      <a:noFill/>
                    </a:lnTlToBr>
                    <a:lnBlToTr>
                      <a:noFill/>
                    </a:lnBlToTr>
                    <a:noFill/>
                  </a:tcPr>
                </a:tc>
              </a:tr>
              <a:tr h="630238">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a:noFill/>
                    </a:lnL>
                    <a:lnR>
                      <a:noFill/>
                    </a:lnR>
                    <a:lnT>
                      <a:noFill/>
                    </a:lnT>
                    <a:lnB>
                      <a:noFill/>
                    </a:lnB>
                    <a:lnTlToBr>
                      <a:noFill/>
                    </a:lnTlToBr>
                    <a:lnBlToTr>
                      <a:noFill/>
                    </a:lnBlToTr>
                    <a:noFill/>
                  </a:tcPr>
                </a:tc>
              </a:tr>
            </a:tbl>
          </a:graphicData>
        </a:graphic>
      </p:graphicFrame>
      <p:sp>
        <p:nvSpPr>
          <p:cNvPr id="25614" name="Line 25"/>
          <p:cNvSpPr>
            <a:spLocks noChangeShapeType="1"/>
          </p:cNvSpPr>
          <p:nvPr/>
        </p:nvSpPr>
        <p:spPr bwMode="auto">
          <a:xfrm>
            <a:off x="4008439" y="32131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71188258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54</a:t>
            </a:r>
            <a:r>
              <a:rPr lang="zh-CN" altLang="en-US" dirty="0" smtClean="0"/>
              <a:t>：  外连接</a:t>
            </a:r>
            <a:endParaRPr lang="zh-CN" altLang="zh-CN" dirty="0"/>
          </a:p>
        </p:txBody>
      </p:sp>
    </p:spTree>
    <p:extLst>
      <p:ext uri="{BB962C8B-B14F-4D97-AF65-F5344CB8AC3E}">
        <p14:creationId xmlns:p14="http://schemas.microsoft.com/office/powerpoint/2010/main" val="3530731137"/>
      </p:ext>
    </p:extLst>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976085" y="1981200"/>
            <a:ext cx="10025743" cy="5029200"/>
          </a:xfrm>
        </p:spPr>
        <p:txBody>
          <a:bodyPr/>
          <a:lstStyle/>
          <a:p>
            <a:pPr algn="just" eaLnBrk="1" hangingPunct="1"/>
            <a:r>
              <a:rPr lang="zh-CN" altLang="en-US" dirty="0" smtClean="0">
                <a:ea typeface="宋体" panose="02010600030101010101" pitchFamily="2" charset="-122"/>
              </a:rPr>
              <a:t>表的连接方法有两种：</a:t>
            </a:r>
          </a:p>
          <a:p>
            <a:pPr lvl="1" algn="just" eaLnBrk="1" hangingPunct="1"/>
            <a:r>
              <a:rPr lang="zh-CN" altLang="en-US" dirty="0" smtClean="0">
                <a:solidFill>
                  <a:srgbClr val="800000"/>
                </a:solidFill>
                <a:ea typeface="宋体" panose="02010600030101010101" pitchFamily="2" charset="-122"/>
              </a:rPr>
              <a:t>方法</a:t>
            </a:r>
            <a:r>
              <a:rPr lang="en-US" altLang="zh-CN" dirty="0" smtClean="0">
                <a:solidFill>
                  <a:srgbClr val="800000"/>
                </a:solidFill>
                <a:ea typeface="宋体" panose="02010600030101010101" pitchFamily="2" charset="-122"/>
              </a:rPr>
              <a:t>1</a:t>
            </a:r>
            <a:r>
              <a:rPr lang="zh-CN" altLang="en-US" dirty="0" smtClean="0">
                <a:solidFill>
                  <a:srgbClr val="800000"/>
                </a:solidFill>
                <a:ea typeface="宋体" panose="02010600030101010101" pitchFamily="2" charset="-122"/>
              </a:rPr>
              <a:t>：</a:t>
            </a:r>
            <a:r>
              <a:rPr lang="zh-CN" altLang="en-US" dirty="0" smtClean="0">
                <a:ea typeface="宋体" panose="02010600030101010101" pitchFamily="2" charset="-122"/>
              </a:rPr>
              <a:t>表之间满足一定的条件的行进行连接，此时</a:t>
            </a:r>
            <a:r>
              <a:rPr lang="en-US" altLang="zh-CN" dirty="0" smtClean="0">
                <a:ea typeface="宋体" panose="02010600030101010101" pitchFamily="2" charset="-122"/>
              </a:rPr>
              <a:t>FROM</a:t>
            </a:r>
            <a:r>
              <a:rPr lang="zh-CN" altLang="en-US" dirty="0" smtClean="0">
                <a:ea typeface="宋体" panose="02010600030101010101" pitchFamily="2" charset="-122"/>
              </a:rPr>
              <a:t>子句中指明进行连接的表名，</a:t>
            </a:r>
            <a:r>
              <a:rPr lang="en-US" altLang="zh-CN" dirty="0" smtClean="0">
                <a:ea typeface="宋体" panose="02010600030101010101" pitchFamily="2" charset="-122"/>
              </a:rPr>
              <a:t>WHERE</a:t>
            </a:r>
            <a:r>
              <a:rPr lang="zh-CN" altLang="en-US" dirty="0" smtClean="0">
                <a:ea typeface="宋体" panose="02010600030101010101" pitchFamily="2" charset="-122"/>
              </a:rPr>
              <a:t>子句指明连接的列名及其连接条件。</a:t>
            </a:r>
          </a:p>
          <a:p>
            <a:pPr lvl="1" algn="just" eaLnBrk="1" hangingPunct="1"/>
            <a:r>
              <a:rPr lang="zh-CN" altLang="en-US" dirty="0" smtClean="0">
                <a:solidFill>
                  <a:srgbClr val="800000"/>
                </a:solidFill>
                <a:ea typeface="宋体" panose="02010600030101010101" pitchFamily="2" charset="-122"/>
              </a:rPr>
              <a:t>方法</a:t>
            </a:r>
            <a:r>
              <a:rPr lang="en-US" altLang="zh-CN" dirty="0" smtClean="0">
                <a:solidFill>
                  <a:srgbClr val="800000"/>
                </a:solidFill>
                <a:ea typeface="宋体" panose="02010600030101010101" pitchFamily="2" charset="-122"/>
              </a:rPr>
              <a:t>2</a:t>
            </a:r>
            <a:r>
              <a:rPr lang="zh-CN" altLang="en-US" dirty="0" smtClean="0">
                <a:solidFill>
                  <a:srgbClr val="800000"/>
                </a:solidFill>
                <a:ea typeface="宋体" panose="02010600030101010101" pitchFamily="2" charset="-122"/>
              </a:rPr>
              <a:t>：</a:t>
            </a:r>
            <a:r>
              <a:rPr lang="zh-CN" altLang="en-US" dirty="0" smtClean="0">
                <a:ea typeface="宋体" panose="02010600030101010101" pitchFamily="2" charset="-122"/>
              </a:rPr>
              <a:t>利用关键字</a:t>
            </a:r>
            <a:r>
              <a:rPr lang="en-US" altLang="zh-CN" dirty="0" smtClean="0">
                <a:solidFill>
                  <a:srgbClr val="FF5050"/>
                </a:solidFill>
                <a:ea typeface="宋体" panose="02010600030101010101" pitchFamily="2" charset="-122"/>
              </a:rPr>
              <a:t>JOIN</a:t>
            </a:r>
            <a:r>
              <a:rPr lang="zh-CN" altLang="en-US" dirty="0" smtClean="0">
                <a:ea typeface="宋体" panose="02010600030101010101" pitchFamily="2" charset="-122"/>
              </a:rPr>
              <a:t>进行连接。</a:t>
            </a:r>
          </a:p>
        </p:txBody>
      </p:sp>
      <p:sp>
        <p:nvSpPr>
          <p:cNvPr id="5" name="Rectangle 2"/>
          <p:cNvSpPr>
            <a:spLocks noGrp="1" noChangeArrowheads="1"/>
          </p:cNvSpPr>
          <p:nvPr>
            <p:ph type="title"/>
          </p:nvPr>
        </p:nvSpPr>
        <p:spPr>
          <a:xfrm>
            <a:off x="1399309" y="935183"/>
            <a:ext cx="9855200" cy="563563"/>
          </a:xfrm>
        </p:spPr>
        <p:txBody>
          <a:bodyPr/>
          <a:lstStyle/>
          <a:p>
            <a:pPr eaLnBrk="1" hangingPunct="1"/>
            <a:r>
              <a:rPr lang="zh-CN" altLang="en-US" dirty="0" smtClean="0">
                <a:ea typeface="宋体" panose="02010600030101010101" pitchFamily="2" charset="-122"/>
              </a:rPr>
              <a:t>表的连接方法</a:t>
            </a:r>
          </a:p>
        </p:txBody>
      </p:sp>
    </p:spTree>
    <p:extLst>
      <p:ext uri="{BB962C8B-B14F-4D97-AF65-F5344CB8AC3E}">
        <p14:creationId xmlns:p14="http://schemas.microsoft.com/office/powerpoint/2010/main" val="2227332250"/>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Oval 2"/>
          <p:cNvSpPr>
            <a:spLocks noChangeArrowheads="1"/>
          </p:cNvSpPr>
          <p:nvPr/>
        </p:nvSpPr>
        <p:spPr bwMode="auto">
          <a:xfrm>
            <a:off x="7772400" y="1860550"/>
            <a:ext cx="1206500" cy="1206500"/>
          </a:xfrm>
          <a:prstGeom prst="ellipse">
            <a:avLst/>
          </a:prstGeom>
          <a:solidFill>
            <a:srgbClr val="FFFFCC"/>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7" name="Rectangle 3"/>
          <p:cNvSpPr>
            <a:spLocks noChangeArrowheads="1"/>
          </p:cNvSpPr>
          <p:nvPr/>
        </p:nvSpPr>
        <p:spPr bwMode="auto">
          <a:xfrm rot="-5400000">
            <a:off x="8191500" y="946150"/>
            <a:ext cx="381000" cy="1371600"/>
          </a:xfrm>
          <a:prstGeom prst="rect">
            <a:avLst/>
          </a:prstGeom>
          <a:solidFill>
            <a:srgbClr val="FFFFCC"/>
          </a:solidFill>
          <a:ln w="9525">
            <a:solidFill>
              <a:srgbClr val="AC8B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8" name="Oval 4"/>
          <p:cNvSpPr>
            <a:spLocks noChangeArrowheads="1"/>
          </p:cNvSpPr>
          <p:nvPr/>
        </p:nvSpPr>
        <p:spPr bwMode="auto">
          <a:xfrm>
            <a:off x="4038600" y="1873250"/>
            <a:ext cx="1206500" cy="1206500"/>
          </a:xfrm>
          <a:prstGeom prst="ellipse">
            <a:avLst/>
          </a:prstGeom>
          <a:solidFill>
            <a:srgbClr val="FFD6AD"/>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9" name="Rectangle 5"/>
          <p:cNvSpPr>
            <a:spLocks noChangeArrowheads="1"/>
          </p:cNvSpPr>
          <p:nvPr/>
        </p:nvSpPr>
        <p:spPr bwMode="auto">
          <a:xfrm rot="-5400000">
            <a:off x="4457700" y="946150"/>
            <a:ext cx="381000" cy="1371600"/>
          </a:xfrm>
          <a:prstGeom prst="rect">
            <a:avLst/>
          </a:prstGeom>
          <a:solidFill>
            <a:srgbClr val="FFD6AF"/>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74" name="Object 6"/>
          <p:cNvGraphicFramePr>
            <a:graphicFrameLocks noChangeAspect="1"/>
          </p:cNvGraphicFramePr>
          <p:nvPr/>
        </p:nvGraphicFramePr>
        <p:xfrm>
          <a:off x="5334000" y="4375150"/>
          <a:ext cx="2457450" cy="1524000"/>
        </p:xfrm>
        <a:graphic>
          <a:graphicData uri="http://schemas.openxmlformats.org/presentationml/2006/ole">
            <mc:AlternateContent xmlns:mc="http://schemas.openxmlformats.org/markup-compatibility/2006">
              <mc:Choice xmlns:v="urn:schemas-microsoft-com:vml" Requires="v">
                <p:oleObj spid="_x0000_s2109" r:id="rId4" imgW="2457143" imgH="1523810" progId="Paint.Picture">
                  <p:embed/>
                </p:oleObj>
              </mc:Choice>
              <mc:Fallback>
                <p:oleObj r:id="rId4" imgW="2457143" imgH="152381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4375150"/>
                        <a:ext cx="24574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Line 7"/>
          <p:cNvSpPr>
            <a:spLocks noChangeShapeType="1"/>
          </p:cNvSpPr>
          <p:nvPr/>
        </p:nvSpPr>
        <p:spPr bwMode="auto">
          <a:xfrm>
            <a:off x="4648200" y="338455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 name="Line 8"/>
          <p:cNvSpPr>
            <a:spLocks noChangeShapeType="1"/>
          </p:cNvSpPr>
          <p:nvPr/>
        </p:nvSpPr>
        <p:spPr bwMode="auto">
          <a:xfrm flipV="1">
            <a:off x="8382000" y="307975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2" name="Line 9"/>
          <p:cNvSpPr>
            <a:spLocks noChangeShapeType="1"/>
          </p:cNvSpPr>
          <p:nvPr/>
        </p:nvSpPr>
        <p:spPr bwMode="auto">
          <a:xfrm flipV="1">
            <a:off x="4648200" y="307975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 name="Rectangle 10"/>
          <p:cNvSpPr>
            <a:spLocks noChangeArrowheads="1"/>
          </p:cNvSpPr>
          <p:nvPr/>
        </p:nvSpPr>
        <p:spPr bwMode="auto">
          <a:xfrm>
            <a:off x="3352800" y="14414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a:t>
            </a:r>
          </a:p>
        </p:txBody>
      </p:sp>
      <p:sp>
        <p:nvSpPr>
          <p:cNvPr id="3084" name="Rectangle 11"/>
          <p:cNvSpPr>
            <a:spLocks noChangeArrowheads="1"/>
          </p:cNvSpPr>
          <p:nvPr/>
        </p:nvSpPr>
        <p:spPr bwMode="auto">
          <a:xfrm>
            <a:off x="7086600" y="14414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B D E</a:t>
            </a:r>
          </a:p>
        </p:txBody>
      </p:sp>
      <p:sp>
        <p:nvSpPr>
          <p:cNvPr id="3085" name="Rectangle 12"/>
          <p:cNvSpPr>
            <a:spLocks noChangeArrowheads="1"/>
          </p:cNvSpPr>
          <p:nvPr/>
        </p:nvSpPr>
        <p:spPr bwMode="auto">
          <a:xfrm rot="-5400000">
            <a:off x="6346825" y="3178175"/>
            <a:ext cx="381000" cy="2012950"/>
          </a:xfrm>
          <a:prstGeom prst="rect">
            <a:avLst/>
          </a:prstGeom>
          <a:solidFill>
            <a:srgbClr val="FEF2D4"/>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6" name="Rectangle 13"/>
          <p:cNvSpPr>
            <a:spLocks noChangeArrowheads="1"/>
          </p:cNvSpPr>
          <p:nvPr/>
        </p:nvSpPr>
        <p:spPr bwMode="auto">
          <a:xfrm>
            <a:off x="5041900" y="3994151"/>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 D E</a:t>
            </a:r>
          </a:p>
        </p:txBody>
      </p:sp>
      <p:sp>
        <p:nvSpPr>
          <p:cNvPr id="3087" name="Rectangle 14"/>
          <p:cNvSpPr>
            <a:spLocks noChangeArrowheads="1"/>
          </p:cNvSpPr>
          <p:nvPr/>
        </p:nvSpPr>
        <p:spPr bwMode="auto">
          <a:xfrm>
            <a:off x="6245225" y="403225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8" name="Rectangle 15"/>
          <p:cNvSpPr>
            <a:spLocks noChangeArrowheads="1"/>
          </p:cNvSpPr>
          <p:nvPr/>
        </p:nvSpPr>
        <p:spPr bwMode="auto">
          <a:xfrm>
            <a:off x="4833938" y="292735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600" b="0">
                <a:solidFill>
                  <a:srgbClr val="B06900"/>
                </a:solidFill>
                <a:latin typeface="Verdana" panose="020B0604030504040204" pitchFamily="34" charset="0"/>
                <a:cs typeface="Times New Roman" panose="02020603050405020304" pitchFamily="18" charset="0"/>
              </a:rPr>
              <a:t>INNER JOIN</a:t>
            </a:r>
          </a:p>
        </p:txBody>
      </p:sp>
      <p:sp>
        <p:nvSpPr>
          <p:cNvPr id="3089" name="Rectangle 16"/>
          <p:cNvSpPr>
            <a:spLocks noChangeArrowheads="1"/>
          </p:cNvSpPr>
          <p:nvPr/>
        </p:nvSpPr>
        <p:spPr bwMode="auto">
          <a:xfrm>
            <a:off x="3200400" y="22415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Table X</a:t>
            </a:r>
          </a:p>
        </p:txBody>
      </p:sp>
      <p:sp>
        <p:nvSpPr>
          <p:cNvPr id="3090" name="Rectangle 17"/>
          <p:cNvSpPr>
            <a:spLocks noChangeArrowheads="1"/>
          </p:cNvSpPr>
          <p:nvPr/>
        </p:nvSpPr>
        <p:spPr bwMode="auto">
          <a:xfrm>
            <a:off x="6962775" y="22415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Table Y</a:t>
            </a:r>
          </a:p>
        </p:txBody>
      </p:sp>
      <p:sp>
        <p:nvSpPr>
          <p:cNvPr id="3091" name="Text Box 18"/>
          <p:cNvSpPr txBox="1">
            <a:spLocks noChangeArrowheads="1"/>
          </p:cNvSpPr>
          <p:nvPr/>
        </p:nvSpPr>
        <p:spPr bwMode="auto">
          <a:xfrm>
            <a:off x="4052888" y="11430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092" name="Text Box 19"/>
          <p:cNvSpPr txBox="1">
            <a:spLocks noChangeArrowheads="1"/>
          </p:cNvSpPr>
          <p:nvPr/>
        </p:nvSpPr>
        <p:spPr bwMode="auto">
          <a:xfrm>
            <a:off x="7820025" y="11430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093" name="Line 20"/>
          <p:cNvSpPr>
            <a:spLocks noChangeShapeType="1"/>
          </p:cNvSpPr>
          <p:nvPr/>
        </p:nvSpPr>
        <p:spPr bwMode="auto">
          <a:xfrm>
            <a:off x="6553200" y="338455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Oval 21"/>
          <p:cNvSpPr>
            <a:spLocks noChangeArrowheads="1"/>
          </p:cNvSpPr>
          <p:nvPr/>
        </p:nvSpPr>
        <p:spPr bwMode="auto">
          <a:xfrm>
            <a:off x="6324600" y="4679950"/>
            <a:ext cx="381000" cy="914400"/>
          </a:xfrm>
          <a:prstGeom prst="ellipse">
            <a:avLst/>
          </a:prstGeom>
          <a:blipFill dpi="0" rotWithShape="0">
            <a:blip r:embed="rId6">
              <a:alphaModFix amt="52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5" name="Text Box 22"/>
          <p:cNvSpPr txBox="1">
            <a:spLocks noChangeArrowheads="1"/>
          </p:cNvSpPr>
          <p:nvPr/>
        </p:nvSpPr>
        <p:spPr bwMode="auto">
          <a:xfrm>
            <a:off x="6019800" y="59436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OUTPUT</a:t>
            </a:r>
          </a:p>
        </p:txBody>
      </p:sp>
      <p:sp>
        <p:nvSpPr>
          <p:cNvPr id="3096" name="Rectangle 23"/>
          <p:cNvSpPr>
            <a:spLocks noChangeArrowheads="1"/>
          </p:cNvSpPr>
          <p:nvPr/>
        </p:nvSpPr>
        <p:spPr bwMode="auto">
          <a:xfrm>
            <a:off x="7229475" y="5043489"/>
            <a:ext cx="3048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200" b="0">
                <a:solidFill>
                  <a:srgbClr val="B06900"/>
                </a:solidFill>
                <a:latin typeface="Verdana" panose="020B0604030504040204" pitchFamily="34" charset="0"/>
                <a:cs typeface="Times New Roman" panose="02020603050405020304" pitchFamily="18" charset="0"/>
              </a:rPr>
              <a:t>COMMON ROWS</a:t>
            </a:r>
          </a:p>
        </p:txBody>
      </p:sp>
      <p:sp>
        <p:nvSpPr>
          <p:cNvPr id="3097" name="Line 24"/>
          <p:cNvSpPr>
            <a:spLocks noChangeShapeType="1"/>
          </p:cNvSpPr>
          <p:nvPr/>
        </p:nvSpPr>
        <p:spPr bwMode="auto">
          <a:xfrm flipV="1">
            <a:off x="6553200" y="51816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8" name="Text Box 25"/>
          <p:cNvSpPr txBox="1">
            <a:spLocks noChangeArrowheads="1"/>
          </p:cNvSpPr>
          <p:nvPr/>
        </p:nvSpPr>
        <p:spPr bwMode="auto">
          <a:xfrm>
            <a:off x="2495550" y="7651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使用内连接</a:t>
            </a:r>
          </a:p>
        </p:txBody>
      </p:sp>
    </p:spTree>
    <p:extLst>
      <p:ext uri="{BB962C8B-B14F-4D97-AF65-F5344CB8AC3E}">
        <p14:creationId xmlns:p14="http://schemas.microsoft.com/office/powerpoint/2010/main" val="1093784631"/>
      </p:ext>
    </p:extLst>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body" idx="1"/>
          </p:nvPr>
        </p:nvSpPr>
        <p:spPr>
          <a:xfrm>
            <a:off x="1129723" y="1781176"/>
            <a:ext cx="10612003" cy="4570413"/>
          </a:xfrm>
          <a:noFill/>
        </p:spPr>
        <p:txBody>
          <a:bodyPr/>
          <a:lstStyle/>
          <a:p>
            <a:pPr eaLnBrk="1" hangingPunct="1">
              <a:buClr>
                <a:schemeClr val="tx1"/>
              </a:buClr>
            </a:pPr>
            <a:r>
              <a:rPr lang="zh-CN" altLang="en-US" sz="2400" dirty="0"/>
              <a:t>内连接：</a:t>
            </a:r>
          </a:p>
          <a:p>
            <a:pPr lvl="1" eaLnBrk="1" hangingPunct="1">
              <a:buClr>
                <a:schemeClr val="tx1"/>
              </a:buClr>
              <a:buFont typeface="Wingdings" panose="05000000000000000000" pitchFamily="2" charset="2"/>
              <a:buChar char="l"/>
            </a:pPr>
            <a:r>
              <a:rPr lang="zh-CN" altLang="en-US" sz="2400" dirty="0"/>
              <a:t>内连接在公共的列上使用比较操作符从多表中抽取数据。</a:t>
            </a:r>
          </a:p>
          <a:p>
            <a:pPr lvl="1" eaLnBrk="1" hangingPunct="1">
              <a:buClr>
                <a:schemeClr val="tx1"/>
              </a:buClr>
              <a:buFont typeface="Wingdings" panose="05000000000000000000" pitchFamily="2" charset="2"/>
              <a:buChar char="l"/>
            </a:pPr>
            <a:r>
              <a:rPr lang="zh-CN" altLang="en-US" sz="2400" dirty="0"/>
              <a:t>仅抽取满足连接条件的行。</a:t>
            </a:r>
          </a:p>
          <a:p>
            <a:pPr lvl="1" eaLnBrk="1" hangingPunct="1">
              <a:buClr>
                <a:schemeClr val="tx1"/>
              </a:buClr>
              <a:buFont typeface="Wingdings" panose="05000000000000000000" pitchFamily="2" charset="2"/>
              <a:buChar char="l"/>
            </a:pPr>
            <a:r>
              <a:rPr lang="zh-CN" altLang="en-US" sz="1800" dirty="0"/>
              <a:t>语法：</a:t>
            </a:r>
          </a:p>
          <a:p>
            <a:pPr lvl="2" eaLnBrk="1" hangingPunct="1">
              <a:buFontTx/>
              <a:buNone/>
            </a:pPr>
            <a:r>
              <a:rPr lang="en-US" altLang="zh-CN" sz="2000" dirty="0">
                <a:latin typeface="Courier New" panose="02070309020205020404" pitchFamily="49" charset="0"/>
              </a:rPr>
              <a:t>SELECT </a:t>
            </a:r>
            <a:r>
              <a:rPr lang="en-US" altLang="zh-CN" sz="2000" dirty="0" err="1">
                <a:latin typeface="Courier New" panose="02070309020205020404" pitchFamily="49" charset="0"/>
              </a:rPr>
              <a:t>column_name</a:t>
            </a:r>
            <a:r>
              <a:rPr lang="en-US" altLang="zh-CN" sz="2000" dirty="0">
                <a:latin typeface="Courier New" panose="02070309020205020404" pitchFamily="49" charset="0"/>
              </a:rPr>
              <a:t>, </a:t>
            </a:r>
            <a:r>
              <a:rPr lang="en-US" altLang="zh-CN" sz="2000" dirty="0" err="1">
                <a:latin typeface="Courier New" panose="02070309020205020404" pitchFamily="49" charset="0"/>
              </a:rPr>
              <a:t>column_name</a:t>
            </a:r>
            <a:r>
              <a:rPr lang="en-US" altLang="zh-CN" sz="2000" dirty="0">
                <a:latin typeface="Courier New" panose="02070309020205020404" pitchFamily="49" charset="0"/>
              </a:rPr>
              <a:t> [,</a:t>
            </a:r>
            <a:r>
              <a:rPr lang="en-US" altLang="zh-CN" sz="2000" dirty="0" err="1">
                <a:latin typeface="Courier New" panose="02070309020205020404" pitchFamily="49" charset="0"/>
              </a:rPr>
              <a:t>column_name</a:t>
            </a:r>
            <a:r>
              <a:rPr lang="en-US" altLang="zh-CN" sz="2000" dirty="0">
                <a:latin typeface="Courier New" panose="02070309020205020404" pitchFamily="49" charset="0"/>
              </a:rPr>
              <a:t>]</a:t>
            </a:r>
          </a:p>
          <a:p>
            <a:pPr lvl="2" eaLnBrk="1" hangingPunct="1">
              <a:buFontTx/>
              <a:buNone/>
            </a:pPr>
            <a:r>
              <a:rPr lang="en-US" altLang="zh-CN" sz="2000" dirty="0">
                <a:latin typeface="Courier New" panose="02070309020205020404" pitchFamily="49" charset="0"/>
              </a:rPr>
              <a:t>FROM table1_name </a:t>
            </a:r>
            <a:r>
              <a:rPr lang="en-US" altLang="zh-CN" sz="2000" dirty="0">
                <a:solidFill>
                  <a:srgbClr val="FF0000"/>
                </a:solidFill>
                <a:latin typeface="Courier New" panose="02070309020205020404" pitchFamily="49" charset="0"/>
              </a:rPr>
              <a:t>JOIN</a:t>
            </a:r>
            <a:r>
              <a:rPr lang="en-US" altLang="zh-CN" sz="2000" dirty="0">
                <a:latin typeface="Courier New" panose="02070309020205020404" pitchFamily="49" charset="0"/>
              </a:rPr>
              <a:t> table2_name </a:t>
            </a:r>
          </a:p>
          <a:p>
            <a:pPr lvl="2" eaLnBrk="1" hangingPunct="1">
              <a:buFontTx/>
              <a:buNone/>
            </a:pPr>
            <a:r>
              <a:rPr lang="en-US" altLang="zh-CN" sz="2000" dirty="0">
                <a:solidFill>
                  <a:srgbClr val="FF0000"/>
                </a:solidFill>
                <a:latin typeface="Courier New" panose="02070309020205020404" pitchFamily="49" charset="0"/>
              </a:rPr>
              <a:t>ON</a:t>
            </a:r>
            <a:r>
              <a:rPr lang="en-US" altLang="zh-CN" sz="2000" dirty="0">
                <a:latin typeface="Courier New" panose="02070309020205020404" pitchFamily="49" charset="0"/>
              </a:rPr>
              <a:t> table1_name.ref_column_name </a:t>
            </a:r>
            <a:r>
              <a:rPr lang="en-US" altLang="zh-CN" sz="2000" dirty="0" err="1">
                <a:latin typeface="Courier New" panose="02070309020205020404" pitchFamily="49" charset="0"/>
              </a:rPr>
              <a:t>join_operator</a:t>
            </a:r>
            <a:endParaRPr lang="en-US" altLang="zh-CN" sz="2000" dirty="0">
              <a:latin typeface="Courier New" panose="02070309020205020404" pitchFamily="49" charset="0"/>
            </a:endParaRPr>
          </a:p>
          <a:p>
            <a:pPr lvl="2" eaLnBrk="1" hangingPunct="1">
              <a:buFontTx/>
              <a:buNone/>
            </a:pPr>
            <a:r>
              <a:rPr lang="en-US" altLang="zh-CN" sz="2000" dirty="0">
                <a:latin typeface="Courier New" panose="02070309020205020404" pitchFamily="49" charset="0"/>
              </a:rPr>
              <a:t>table2_name.ref_column_name </a:t>
            </a:r>
          </a:p>
          <a:p>
            <a:pPr eaLnBrk="1" hangingPunct="1"/>
            <a:r>
              <a:rPr lang="zh-CN" altLang="en-US" sz="2400" dirty="0">
                <a:latin typeface="Courier New" panose="02070309020205020404" pitchFamily="49" charset="0"/>
              </a:rPr>
              <a:t>内连接是默认连接</a:t>
            </a:r>
          </a:p>
        </p:txBody>
      </p:sp>
      <p:sp>
        <p:nvSpPr>
          <p:cNvPr id="28676" name="Text Box 3"/>
          <p:cNvSpPr txBox="1">
            <a:spLocks noChangeArrowheads="1"/>
          </p:cNvSpPr>
          <p:nvPr/>
        </p:nvSpPr>
        <p:spPr bwMode="auto">
          <a:xfrm>
            <a:off x="2495550" y="69215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使用内连接（续）</a:t>
            </a:r>
          </a:p>
        </p:txBody>
      </p:sp>
      <p:sp>
        <p:nvSpPr>
          <p:cNvPr id="6" name="Rectangle 2"/>
          <p:cNvSpPr>
            <a:spLocks noGrp="1" noChangeArrowheads="1"/>
          </p:cNvSpPr>
          <p:nvPr>
            <p:ph type="title"/>
          </p:nvPr>
        </p:nvSpPr>
        <p:spPr>
          <a:xfrm>
            <a:off x="1508124" y="896939"/>
            <a:ext cx="9855200" cy="563563"/>
          </a:xfrm>
        </p:spPr>
        <p:txBody>
          <a:bodyPr/>
          <a:lstStyle/>
          <a:p>
            <a:pPr eaLnBrk="1" hangingPunct="1"/>
            <a:r>
              <a:rPr lang="zh-CN" altLang="en-US" dirty="0" smtClean="0">
                <a:ea typeface="宋体" panose="02010600030101010101" pitchFamily="2" charset="-122"/>
              </a:rPr>
              <a:t>内连接</a:t>
            </a:r>
          </a:p>
        </p:txBody>
      </p:sp>
    </p:spTree>
    <p:extLst>
      <p:ext uri="{BB962C8B-B14F-4D97-AF65-F5344CB8AC3E}">
        <p14:creationId xmlns:p14="http://schemas.microsoft.com/office/powerpoint/2010/main" val="604774055"/>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body" idx="1"/>
          </p:nvPr>
        </p:nvSpPr>
        <p:spPr>
          <a:xfrm>
            <a:off x="590406" y="1917556"/>
            <a:ext cx="11061266" cy="4525962"/>
          </a:xfrm>
          <a:noFill/>
        </p:spPr>
        <p:txBody>
          <a:bodyPr/>
          <a:lstStyle/>
          <a:p>
            <a:pPr eaLnBrk="1" hangingPunct="1"/>
            <a:r>
              <a:rPr lang="zh-CN" altLang="en-US" sz="2400" dirty="0"/>
              <a:t>连接查询的运算过程：在表</a:t>
            </a:r>
            <a:r>
              <a:rPr lang="en-US" altLang="zh-CN" sz="2400" dirty="0"/>
              <a:t>1</a:t>
            </a:r>
            <a:r>
              <a:rPr lang="zh-CN" altLang="en-US" sz="2400" dirty="0"/>
              <a:t>中找到第一条记录，逐行扫描表</a:t>
            </a:r>
            <a:r>
              <a:rPr lang="en-US" altLang="zh-CN" sz="2400" dirty="0"/>
              <a:t>2</a:t>
            </a:r>
            <a:r>
              <a:rPr lang="zh-CN" altLang="en-US" sz="2400" dirty="0"/>
              <a:t>中的所有记录，若有满足连接条件的就组合表</a:t>
            </a:r>
            <a:r>
              <a:rPr lang="en-US" altLang="zh-CN" sz="2400" dirty="0"/>
              <a:t>1</a:t>
            </a:r>
            <a:r>
              <a:rPr lang="zh-CN" altLang="en-US" sz="2400" dirty="0"/>
              <a:t>和表</a:t>
            </a:r>
            <a:r>
              <a:rPr lang="en-US" altLang="zh-CN" sz="2400" dirty="0"/>
              <a:t>2</a:t>
            </a:r>
            <a:r>
              <a:rPr lang="zh-CN" altLang="en-US" sz="2400" dirty="0"/>
              <a:t>的字段为一个新的记录。依此类推，在表</a:t>
            </a:r>
            <a:r>
              <a:rPr lang="en-US" altLang="zh-CN" sz="2400" dirty="0"/>
              <a:t>1</a:t>
            </a:r>
            <a:r>
              <a:rPr lang="zh-CN" altLang="en-US" sz="2400" dirty="0"/>
              <a:t>中扫描完所有的记录后就组合成了连接查询的结果。</a:t>
            </a:r>
          </a:p>
          <a:p>
            <a:pPr eaLnBrk="1" hangingPunct="1"/>
            <a:r>
              <a:rPr lang="zh-CN" altLang="en-US" sz="2400" dirty="0"/>
              <a:t>连接运算中的列名如果不唯一，必须指明表名或表别名。</a:t>
            </a:r>
          </a:p>
        </p:txBody>
      </p:sp>
      <p:sp>
        <p:nvSpPr>
          <p:cNvPr id="5" name="Rectangle 2"/>
          <p:cNvSpPr>
            <a:spLocks noGrp="1" noChangeArrowheads="1"/>
          </p:cNvSpPr>
          <p:nvPr>
            <p:ph type="title"/>
          </p:nvPr>
        </p:nvSpPr>
        <p:spPr>
          <a:xfrm>
            <a:off x="1572491" y="955964"/>
            <a:ext cx="9855200" cy="563563"/>
          </a:xfrm>
        </p:spPr>
        <p:txBody>
          <a:bodyPr/>
          <a:lstStyle/>
          <a:p>
            <a:pPr eaLnBrk="1" hangingPunct="1"/>
            <a:r>
              <a:rPr lang="zh-CN" altLang="en-US" dirty="0" smtClean="0">
                <a:ea typeface="宋体" panose="02010600030101010101" pitchFamily="2" charset="-122"/>
              </a:rPr>
              <a:t>内连接</a:t>
            </a:r>
          </a:p>
        </p:txBody>
      </p:sp>
    </p:spTree>
    <p:extLst>
      <p:ext uri="{BB962C8B-B14F-4D97-AF65-F5344CB8AC3E}">
        <p14:creationId xmlns:p14="http://schemas.microsoft.com/office/powerpoint/2010/main" val="40020412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zh-CN" sz="3200" dirty="0" smtClean="0">
                <a:ea typeface="宋体" pitchFamily="2" charset="-122"/>
              </a:rPr>
              <a:t>选择表中的若干元组</a:t>
            </a:r>
          </a:p>
        </p:txBody>
      </p:sp>
      <p:sp>
        <p:nvSpPr>
          <p:cNvPr id="95236" name="Rectangle 3"/>
          <p:cNvSpPr>
            <a:spLocks noGrp="1" noChangeArrowheads="1"/>
          </p:cNvSpPr>
          <p:nvPr>
            <p:ph type="body" idx="1"/>
          </p:nvPr>
        </p:nvSpPr>
        <p:spPr/>
        <p:txBody>
          <a:bodyPr/>
          <a:lstStyle/>
          <a:p>
            <a:pPr eaLnBrk="1" hangingPunct="1">
              <a:lnSpc>
                <a:spcPct val="80000"/>
              </a:lnSpc>
            </a:pPr>
            <a:r>
              <a:rPr lang="zh-CN" sz="2400" b="1" dirty="0" smtClean="0">
                <a:ea typeface="宋体" pitchFamily="2" charset="-122"/>
              </a:rPr>
              <a:t>消除取值重复的行</a:t>
            </a:r>
          </a:p>
          <a:p>
            <a:pPr eaLnBrk="1" hangingPunct="1">
              <a:lnSpc>
                <a:spcPct val="80000"/>
              </a:lnSpc>
              <a:buFont typeface="Wingdings" pitchFamily="2" charset="2"/>
              <a:buNone/>
            </a:pPr>
            <a:r>
              <a:rPr lang="zh-CN" altLang="zh-CN" sz="2400" b="1" dirty="0" smtClean="0">
                <a:ea typeface="宋体" pitchFamily="2" charset="-122"/>
              </a:rPr>
              <a:t>	 </a:t>
            </a:r>
            <a:r>
              <a:rPr lang="zh-CN" sz="2400" b="1" dirty="0" smtClean="0">
                <a:ea typeface="宋体" pitchFamily="2" charset="-122"/>
              </a:rPr>
              <a:t>如果没有指定</a:t>
            </a:r>
            <a:r>
              <a:rPr lang="zh-CN" altLang="zh-CN" sz="2400" b="1" dirty="0" smtClean="0">
                <a:ea typeface="宋体" pitchFamily="2" charset="-122"/>
              </a:rPr>
              <a:t>DISTINCT</a:t>
            </a:r>
            <a:r>
              <a:rPr lang="zh-CN" sz="2400" b="1" dirty="0" smtClean="0">
                <a:ea typeface="宋体" pitchFamily="2" charset="-122"/>
              </a:rPr>
              <a:t>关键词，则缺省为</a:t>
            </a:r>
            <a:r>
              <a:rPr lang="zh-CN" altLang="zh-CN" sz="2400" b="1" dirty="0" smtClean="0">
                <a:ea typeface="宋体" pitchFamily="2" charset="-122"/>
              </a:rPr>
              <a:t>ALL </a:t>
            </a:r>
          </a:p>
          <a:p>
            <a:pPr lvl="1" eaLnBrk="1" hangingPunct="1">
              <a:lnSpc>
                <a:spcPct val="80000"/>
              </a:lnSpc>
              <a:buFont typeface="Wingdings" pitchFamily="2" charset="2"/>
              <a:buNone/>
            </a:pPr>
            <a:r>
              <a:rPr lang="zh-CN" altLang="zh-CN" sz="2400" b="1" dirty="0" smtClean="0">
                <a:ea typeface="宋体" pitchFamily="2" charset="-122"/>
              </a:rPr>
              <a:t>[</a:t>
            </a:r>
            <a:r>
              <a:rPr lang="zh-CN" sz="2400" b="1" dirty="0" smtClean="0">
                <a:ea typeface="宋体" pitchFamily="2" charset="-122"/>
              </a:rPr>
              <a:t>例</a:t>
            </a:r>
            <a:r>
              <a:rPr lang="zh-CN" altLang="zh-CN" sz="2400" b="1" dirty="0" smtClean="0">
                <a:ea typeface="宋体" pitchFamily="2" charset="-122"/>
              </a:rPr>
              <a:t>6]  </a:t>
            </a:r>
            <a:r>
              <a:rPr lang="zh-CN" sz="2400" b="1" dirty="0" smtClean="0">
                <a:ea typeface="宋体" pitchFamily="2" charset="-122"/>
              </a:rPr>
              <a:t>查询选修了课程的学生学号。</a:t>
            </a:r>
          </a:p>
          <a:p>
            <a:pPr lvl="1" eaLnBrk="1" hangingPunct="1">
              <a:lnSpc>
                <a:spcPct val="80000"/>
              </a:lnSpc>
              <a:buFont typeface="Wingdings" pitchFamily="2" charset="2"/>
              <a:buNone/>
            </a:pPr>
            <a:r>
              <a:rPr lang="zh-CN" altLang="zh-CN" sz="2400" b="1" dirty="0" smtClean="0">
                <a:ea typeface="宋体" pitchFamily="2" charset="-122"/>
              </a:rPr>
              <a:t>    SELECT Sno   FROM SC</a:t>
            </a:r>
            <a:r>
              <a:rPr lang="zh-CN" sz="2400" b="1" dirty="0" smtClean="0">
                <a:ea typeface="宋体" pitchFamily="2" charset="-122"/>
              </a:rPr>
              <a:t>；</a:t>
            </a:r>
          </a:p>
          <a:p>
            <a:pPr lvl="1" eaLnBrk="1" hangingPunct="1">
              <a:lnSpc>
                <a:spcPct val="80000"/>
              </a:lnSpc>
              <a:buFont typeface="Wingdings" pitchFamily="2" charset="2"/>
              <a:buNone/>
            </a:pPr>
            <a:r>
              <a:rPr lang="zh-CN" altLang="zh-CN" sz="2400" b="1" dirty="0" smtClean="0">
                <a:ea typeface="宋体" pitchFamily="2" charset="-122"/>
              </a:rPr>
              <a:t>	</a:t>
            </a:r>
            <a:r>
              <a:rPr lang="zh-CN" sz="2400" b="1" dirty="0" smtClean="0">
                <a:ea typeface="宋体" pitchFamily="2" charset="-122"/>
              </a:rPr>
              <a:t>等价于：</a:t>
            </a:r>
          </a:p>
          <a:p>
            <a:pPr lvl="1" eaLnBrk="1" hangingPunct="1">
              <a:lnSpc>
                <a:spcPct val="80000"/>
              </a:lnSpc>
              <a:buFont typeface="Wingdings" pitchFamily="2" charset="2"/>
              <a:buNone/>
            </a:pPr>
            <a:r>
              <a:rPr lang="zh-CN" altLang="zh-CN" sz="2400" b="1" dirty="0" smtClean="0">
                <a:ea typeface="宋体" pitchFamily="2" charset="-122"/>
              </a:rPr>
              <a:t>	SELECT ALL  Sno  FROM SC</a:t>
            </a:r>
            <a:r>
              <a:rPr lang="zh-CN" sz="2400" b="1" dirty="0" smtClean="0">
                <a:ea typeface="宋体" pitchFamily="2" charset="-122"/>
              </a:rPr>
              <a:t>；</a:t>
            </a:r>
          </a:p>
          <a:p>
            <a:pPr lvl="1" eaLnBrk="1" hangingPunct="1">
              <a:lnSpc>
                <a:spcPct val="80000"/>
              </a:lnSpc>
              <a:buFont typeface="Wingdings" pitchFamily="2" charset="2"/>
              <a:buNone/>
            </a:pPr>
            <a:r>
              <a:rPr lang="zh-CN" altLang="zh-CN" sz="2000" b="1" dirty="0" smtClean="0">
                <a:ea typeface="宋体" pitchFamily="2" charset="-122"/>
              </a:rPr>
              <a:t>	</a:t>
            </a:r>
            <a:r>
              <a:rPr lang="zh-CN" sz="2400" b="1" dirty="0" smtClean="0">
                <a:ea typeface="宋体" pitchFamily="2" charset="-122"/>
              </a:rPr>
              <a:t>执行上面的</a:t>
            </a:r>
            <a:r>
              <a:rPr lang="zh-CN" altLang="zh-CN" sz="2400" b="1" dirty="0" smtClean="0">
                <a:ea typeface="宋体" pitchFamily="2" charset="-122"/>
              </a:rPr>
              <a:t>SELECT</a:t>
            </a:r>
            <a:r>
              <a:rPr lang="zh-CN" sz="2400" b="1" dirty="0" smtClean="0">
                <a:ea typeface="宋体" pitchFamily="2" charset="-122"/>
              </a:rPr>
              <a:t>语句后，结果为： </a:t>
            </a:r>
          </a:p>
          <a:p>
            <a:pPr lvl="1" eaLnBrk="1" hangingPunct="1">
              <a:lnSpc>
                <a:spcPct val="80000"/>
              </a:lnSpc>
              <a:buFont typeface="Wingdings" pitchFamily="2" charset="2"/>
              <a:buNone/>
            </a:pPr>
            <a:r>
              <a:rPr lang="zh-CN" altLang="zh-CN" sz="2000" b="1" dirty="0" smtClean="0">
                <a:ea typeface="宋体" pitchFamily="2" charset="-122"/>
              </a:rPr>
              <a:t>					</a:t>
            </a:r>
            <a:r>
              <a:rPr lang="zh-CN" altLang="zh-CN" sz="2400" b="1" dirty="0" smtClean="0">
                <a:ea typeface="宋体" pitchFamily="2" charset="-122"/>
              </a:rPr>
              <a:t>    Sno</a:t>
            </a:r>
          </a:p>
          <a:p>
            <a:pPr lvl="1" eaLnBrk="1" hangingPunct="1">
              <a:lnSpc>
                <a:spcPct val="80000"/>
              </a:lnSpc>
              <a:buFont typeface="Wingdings" pitchFamily="2" charset="2"/>
              <a:buNone/>
            </a:pPr>
            <a:r>
              <a:rPr lang="zh-CN" altLang="zh-CN" sz="2400" b="1" dirty="0" smtClean="0">
                <a:ea typeface="宋体" pitchFamily="2" charset="-122"/>
              </a:rPr>
              <a:t>					200215121</a:t>
            </a:r>
          </a:p>
          <a:p>
            <a:pPr lvl="1" eaLnBrk="1" hangingPunct="1">
              <a:lnSpc>
                <a:spcPct val="80000"/>
              </a:lnSpc>
              <a:buFont typeface="Wingdings" pitchFamily="2" charset="2"/>
              <a:buNone/>
            </a:pPr>
            <a:r>
              <a:rPr lang="zh-CN" altLang="zh-CN" sz="2400" b="1" dirty="0" smtClean="0">
                <a:ea typeface="宋体" pitchFamily="2" charset="-122"/>
              </a:rPr>
              <a:t>					200215121</a:t>
            </a:r>
          </a:p>
          <a:p>
            <a:pPr lvl="1" eaLnBrk="1" hangingPunct="1">
              <a:lnSpc>
                <a:spcPct val="80000"/>
              </a:lnSpc>
              <a:buFont typeface="Wingdings" pitchFamily="2" charset="2"/>
              <a:buNone/>
            </a:pPr>
            <a:r>
              <a:rPr lang="zh-CN" altLang="zh-CN" sz="2400" b="1" dirty="0" smtClean="0">
                <a:ea typeface="宋体" pitchFamily="2" charset="-122"/>
              </a:rPr>
              <a:t>					200215121</a:t>
            </a:r>
          </a:p>
          <a:p>
            <a:pPr lvl="1" eaLnBrk="1" hangingPunct="1">
              <a:lnSpc>
                <a:spcPct val="80000"/>
              </a:lnSpc>
              <a:buFont typeface="Wingdings" pitchFamily="2" charset="2"/>
              <a:buNone/>
            </a:pPr>
            <a:r>
              <a:rPr lang="zh-CN" altLang="zh-CN" sz="2400" b="1" dirty="0" smtClean="0">
                <a:ea typeface="宋体" pitchFamily="2" charset="-122"/>
              </a:rPr>
              <a:t>					200215122</a:t>
            </a:r>
          </a:p>
          <a:p>
            <a:pPr lvl="1" eaLnBrk="1" hangingPunct="1">
              <a:lnSpc>
                <a:spcPct val="80000"/>
              </a:lnSpc>
              <a:buFont typeface="Wingdings" pitchFamily="2" charset="2"/>
              <a:buNone/>
            </a:pPr>
            <a:r>
              <a:rPr lang="zh-CN" altLang="zh-CN" sz="2400" b="1" dirty="0" smtClean="0">
                <a:ea typeface="宋体" pitchFamily="2" charset="-122"/>
              </a:rPr>
              <a:t>					200215122</a:t>
            </a:r>
          </a:p>
        </p:txBody>
      </p:sp>
      <p:sp>
        <p:nvSpPr>
          <p:cNvPr id="95237" name="Line 4"/>
          <p:cNvSpPr>
            <a:spLocks noChangeShapeType="1"/>
          </p:cNvSpPr>
          <p:nvPr/>
        </p:nvSpPr>
        <p:spPr bwMode="auto">
          <a:xfrm>
            <a:off x="3919751" y="4654017"/>
            <a:ext cx="2688167" cy="0"/>
          </a:xfrm>
          <a:prstGeom prst="line">
            <a:avLst/>
          </a:prstGeom>
          <a:noFill/>
          <a:ln w="25400">
            <a:solidFill>
              <a:schemeClr val="tx1"/>
            </a:solidFill>
            <a:round/>
            <a:headEnd/>
            <a:tailEnd/>
          </a:ln>
        </p:spPr>
        <p:txBody>
          <a:bodyPr wrap="none" anchor="ctr"/>
          <a:lstStyle/>
          <a:p>
            <a:endParaRPr lang="zh-CN" altLang="en-US"/>
          </a:p>
        </p:txBody>
      </p:sp>
      <p:graphicFrame>
        <p:nvGraphicFramePr>
          <p:cNvPr id="7" name="Group 3"/>
          <p:cNvGraphicFramePr>
            <a:graphicFrameLocks/>
          </p:cNvGraphicFramePr>
          <p:nvPr>
            <p:extLst>
              <p:ext uri="{D42A27DB-BD31-4B8C-83A1-F6EECF244321}">
                <p14:modId xmlns:p14="http://schemas.microsoft.com/office/powerpoint/2010/main" val="881106205"/>
              </p:ext>
            </p:extLst>
          </p:nvPr>
        </p:nvGraphicFramePr>
        <p:xfrm>
          <a:off x="5557882" y="-138485"/>
          <a:ext cx="6508222" cy="2255520"/>
        </p:xfrm>
        <a:graphic>
          <a:graphicData uri="http://schemas.openxmlformats.org/drawingml/2006/table">
            <a:tbl>
              <a:tblPr/>
              <a:tblGrid>
                <a:gridCol w="2169408"/>
                <a:gridCol w="2166975"/>
                <a:gridCol w="2171839"/>
              </a:tblGrid>
              <a:tr h="27388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Sno</a:t>
                      </a: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000" b="1" i="0" u="none" strike="noStrike" cap="none" normalizeH="0" baseline="0" dirty="0" smtClean="0">
                          <a:ln>
                            <a:noFill/>
                          </a:ln>
                          <a:solidFill>
                            <a:schemeClr val="tx1"/>
                          </a:solidFill>
                          <a:effectLst/>
                          <a:latin typeface="Arial" pitchFamily="34" charset="0"/>
                          <a:ea typeface="宋体" pitchFamily="2" charset="-122"/>
                        </a:rPr>
                        <a:t>  </a:t>
                      </a: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Cno</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000" b="1" i="0" u="none" strike="noStrike" cap="none" normalizeH="0" baseline="0" dirty="0" smtClean="0">
                          <a:ln>
                            <a:noFill/>
                          </a:ln>
                          <a:solidFill>
                            <a:schemeClr val="tx1"/>
                          </a:solidFill>
                          <a:effectLst/>
                          <a:latin typeface="Arial" pitchFamily="34" charset="0"/>
                          <a:ea typeface="宋体" pitchFamily="2" charset="-122"/>
                        </a:rPr>
                        <a:t>    </a:t>
                      </a: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Grade</a:t>
                      </a: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79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200215121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200215121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200215121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200215122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200215122</a:t>
                      </a: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  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  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  3</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  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smtClean="0">
                          <a:ln>
                            <a:noFill/>
                          </a:ln>
                          <a:solidFill>
                            <a:schemeClr val="tx1"/>
                          </a:solidFill>
                          <a:effectLst/>
                          <a:latin typeface="Arial" pitchFamily="34" charset="0"/>
                          <a:ea typeface="宋体" pitchFamily="2" charset="-122"/>
                        </a:rPr>
                        <a:t>  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92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85</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88</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90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 80</a:t>
                      </a: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6">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3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3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23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body" idx="1"/>
          </p:nvPr>
        </p:nvSpPr>
        <p:spPr>
          <a:xfrm>
            <a:off x="671223" y="1926649"/>
            <a:ext cx="11132849" cy="4392613"/>
          </a:xfrm>
        </p:spPr>
        <p:txBody>
          <a:bodyPr/>
          <a:lstStyle/>
          <a:p>
            <a:pPr algn="just" eaLnBrk="1" hangingPunct="1">
              <a:lnSpc>
                <a:spcPct val="90000"/>
              </a:lnSpc>
              <a:buFont typeface="Wingdings" panose="05000000000000000000" pitchFamily="2" charset="2"/>
              <a:buNone/>
            </a:pPr>
            <a:r>
              <a:rPr lang="zh-CN" altLang="en-US" sz="2400" dirty="0"/>
              <a:t>具体分为以下几种：</a:t>
            </a:r>
          </a:p>
          <a:p>
            <a:pPr algn="just" eaLnBrk="1" hangingPunct="1">
              <a:lnSpc>
                <a:spcPct val="90000"/>
              </a:lnSpc>
            </a:pPr>
            <a:r>
              <a:rPr lang="en-US" altLang="zh-CN" sz="2000" dirty="0">
                <a:solidFill>
                  <a:srgbClr val="800000"/>
                </a:solidFill>
              </a:rPr>
              <a:t>INNER JOIN</a:t>
            </a:r>
            <a:r>
              <a:rPr lang="en-US" altLang="zh-CN" sz="2000" dirty="0"/>
              <a:t> </a:t>
            </a:r>
            <a:r>
              <a:rPr lang="zh-CN" altLang="en-US" sz="2000" dirty="0"/>
              <a:t>：显示符合条件的记录，此为</a:t>
            </a:r>
            <a:r>
              <a:rPr lang="zh-CN" altLang="en-US" sz="2000" dirty="0">
                <a:solidFill>
                  <a:srgbClr val="800000"/>
                </a:solidFill>
              </a:rPr>
              <a:t>默认值</a:t>
            </a:r>
            <a:r>
              <a:rPr lang="zh-CN" altLang="en-US" sz="2000" dirty="0"/>
              <a:t>；</a:t>
            </a:r>
          </a:p>
          <a:p>
            <a:pPr algn="just" eaLnBrk="1" hangingPunct="1">
              <a:lnSpc>
                <a:spcPct val="90000"/>
              </a:lnSpc>
            </a:pPr>
            <a:r>
              <a:rPr lang="en-US" altLang="zh-CN" sz="2000" dirty="0">
                <a:solidFill>
                  <a:srgbClr val="A50021"/>
                </a:solidFill>
              </a:rPr>
              <a:t>LEFT </a:t>
            </a:r>
            <a:r>
              <a:rPr lang="zh-CN" altLang="en-US" sz="2000" dirty="0">
                <a:solidFill>
                  <a:srgbClr val="A50021"/>
                </a:solidFill>
              </a:rPr>
              <a:t>（</a:t>
            </a:r>
            <a:r>
              <a:rPr lang="en-US" altLang="zh-CN" sz="2000" dirty="0">
                <a:solidFill>
                  <a:srgbClr val="A50021"/>
                </a:solidFill>
              </a:rPr>
              <a:t>OUTER</a:t>
            </a:r>
            <a:r>
              <a:rPr lang="zh-CN" altLang="en-US" sz="2000" dirty="0">
                <a:solidFill>
                  <a:srgbClr val="A50021"/>
                </a:solidFill>
              </a:rPr>
              <a:t>） </a:t>
            </a:r>
            <a:r>
              <a:rPr lang="en-US" altLang="zh-CN" sz="2000" dirty="0">
                <a:solidFill>
                  <a:srgbClr val="A50021"/>
                </a:solidFill>
              </a:rPr>
              <a:t>JOIN</a:t>
            </a:r>
            <a:r>
              <a:rPr lang="zh-CN" altLang="en-US" sz="2000" dirty="0">
                <a:solidFill>
                  <a:srgbClr val="A50021"/>
                </a:solidFill>
              </a:rPr>
              <a:t>：</a:t>
            </a:r>
            <a:r>
              <a:rPr lang="zh-CN" altLang="en-US" sz="2000" dirty="0"/>
              <a:t>显示符合条件的数据行以及左边表中不符合条件的数据行，此时右边数据行会以</a:t>
            </a:r>
            <a:r>
              <a:rPr lang="en-US" altLang="zh-CN" sz="2000" dirty="0"/>
              <a:t>NULL</a:t>
            </a:r>
            <a:r>
              <a:rPr lang="zh-CN" altLang="en-US" sz="2000" dirty="0"/>
              <a:t>来显示，此称为</a:t>
            </a:r>
            <a:r>
              <a:rPr lang="zh-CN" altLang="en-US" sz="2000" dirty="0">
                <a:solidFill>
                  <a:srgbClr val="800000"/>
                </a:solidFill>
              </a:rPr>
              <a:t>左连接</a:t>
            </a:r>
            <a:r>
              <a:rPr lang="zh-CN" altLang="en-US" sz="2000" dirty="0"/>
              <a:t>；</a:t>
            </a:r>
          </a:p>
          <a:p>
            <a:pPr algn="just" eaLnBrk="1" hangingPunct="1">
              <a:lnSpc>
                <a:spcPct val="90000"/>
              </a:lnSpc>
            </a:pPr>
            <a:r>
              <a:rPr lang="en-US" altLang="zh-CN" sz="2000" dirty="0">
                <a:solidFill>
                  <a:srgbClr val="A50021"/>
                </a:solidFill>
              </a:rPr>
              <a:t>RIGHT </a:t>
            </a:r>
            <a:r>
              <a:rPr lang="zh-CN" altLang="en-US" sz="2000" dirty="0">
                <a:solidFill>
                  <a:srgbClr val="A50021"/>
                </a:solidFill>
              </a:rPr>
              <a:t>（</a:t>
            </a:r>
            <a:r>
              <a:rPr lang="en-US" altLang="zh-CN" sz="2000" dirty="0">
                <a:solidFill>
                  <a:srgbClr val="A50021"/>
                </a:solidFill>
              </a:rPr>
              <a:t>OUTER</a:t>
            </a:r>
            <a:r>
              <a:rPr lang="zh-CN" altLang="en-US" sz="2000" dirty="0">
                <a:solidFill>
                  <a:srgbClr val="A50021"/>
                </a:solidFill>
              </a:rPr>
              <a:t>） </a:t>
            </a:r>
            <a:r>
              <a:rPr lang="en-US" altLang="zh-CN" sz="2000" dirty="0">
                <a:solidFill>
                  <a:srgbClr val="A50021"/>
                </a:solidFill>
              </a:rPr>
              <a:t>JOIN</a:t>
            </a:r>
            <a:r>
              <a:rPr lang="zh-CN" altLang="en-US" sz="2000" dirty="0">
                <a:solidFill>
                  <a:srgbClr val="A50021"/>
                </a:solidFill>
              </a:rPr>
              <a:t>：</a:t>
            </a:r>
            <a:r>
              <a:rPr lang="zh-CN" altLang="en-US" sz="2000" dirty="0"/>
              <a:t>显示符合条件的数据行以及右边表中不符合条件的数据行，此时左边数据行会以</a:t>
            </a:r>
            <a:r>
              <a:rPr lang="en-US" altLang="zh-CN" sz="2000" dirty="0"/>
              <a:t>NULL</a:t>
            </a:r>
            <a:r>
              <a:rPr lang="zh-CN" altLang="en-US" sz="2000" dirty="0"/>
              <a:t>来显示，此称为</a:t>
            </a:r>
            <a:r>
              <a:rPr lang="zh-CN" altLang="en-US" sz="2000" dirty="0">
                <a:solidFill>
                  <a:srgbClr val="800000"/>
                </a:solidFill>
              </a:rPr>
              <a:t>右连接；</a:t>
            </a:r>
          </a:p>
          <a:p>
            <a:pPr algn="just" eaLnBrk="1" hangingPunct="1">
              <a:lnSpc>
                <a:spcPct val="90000"/>
              </a:lnSpc>
            </a:pPr>
            <a:r>
              <a:rPr lang="en-US" altLang="zh-CN" sz="2000" dirty="0">
                <a:solidFill>
                  <a:srgbClr val="A50021"/>
                </a:solidFill>
              </a:rPr>
              <a:t>FULL </a:t>
            </a:r>
            <a:r>
              <a:rPr lang="zh-CN" altLang="en-US" sz="2000" dirty="0">
                <a:solidFill>
                  <a:srgbClr val="A50021"/>
                </a:solidFill>
              </a:rPr>
              <a:t>（</a:t>
            </a:r>
            <a:r>
              <a:rPr lang="en-US" altLang="zh-CN" sz="2000" dirty="0">
                <a:solidFill>
                  <a:srgbClr val="A50021"/>
                </a:solidFill>
              </a:rPr>
              <a:t>OUTER</a:t>
            </a:r>
            <a:r>
              <a:rPr lang="zh-CN" altLang="en-US" sz="2000" dirty="0">
                <a:solidFill>
                  <a:srgbClr val="A50021"/>
                </a:solidFill>
              </a:rPr>
              <a:t>） </a:t>
            </a:r>
            <a:r>
              <a:rPr lang="en-US" altLang="zh-CN" sz="2000" dirty="0">
                <a:solidFill>
                  <a:srgbClr val="A50021"/>
                </a:solidFill>
              </a:rPr>
              <a:t>JOIN</a:t>
            </a:r>
            <a:r>
              <a:rPr lang="zh-CN" altLang="en-US" sz="2000" dirty="0">
                <a:solidFill>
                  <a:srgbClr val="A50021"/>
                </a:solidFill>
              </a:rPr>
              <a:t>：</a:t>
            </a:r>
            <a:r>
              <a:rPr lang="zh-CN" altLang="en-US" sz="2000" dirty="0"/>
              <a:t>显示符合条件的数据行以及左边表和右边表中不符合条件的数据行，此时缺乏数据的数据行会以</a:t>
            </a:r>
            <a:r>
              <a:rPr lang="en-US" altLang="zh-CN" sz="2000" dirty="0"/>
              <a:t>NULL</a:t>
            </a:r>
            <a:r>
              <a:rPr lang="zh-CN" altLang="en-US" sz="2000" dirty="0"/>
              <a:t>来显示；</a:t>
            </a:r>
          </a:p>
          <a:p>
            <a:pPr algn="just" eaLnBrk="1" hangingPunct="1">
              <a:lnSpc>
                <a:spcPct val="90000"/>
              </a:lnSpc>
            </a:pPr>
            <a:r>
              <a:rPr lang="en-US" altLang="zh-CN" sz="2000" dirty="0">
                <a:solidFill>
                  <a:srgbClr val="A50021"/>
                </a:solidFill>
              </a:rPr>
              <a:t>CROSS JOIN</a:t>
            </a:r>
            <a:r>
              <a:rPr lang="zh-CN" altLang="en-US" sz="2000" dirty="0">
                <a:solidFill>
                  <a:srgbClr val="A50021"/>
                </a:solidFill>
              </a:rPr>
              <a:t>：</a:t>
            </a:r>
            <a:r>
              <a:rPr lang="zh-CN" altLang="en-US" sz="2000" dirty="0"/>
              <a:t>会将一个表的每一笔数据和另一表的每笔数据匹配成新的数据行。</a:t>
            </a:r>
          </a:p>
          <a:p>
            <a:pPr algn="just" eaLnBrk="1" hangingPunct="1">
              <a:lnSpc>
                <a:spcPct val="90000"/>
              </a:lnSpc>
            </a:pPr>
            <a:endParaRPr lang="zh-CN" altLang="en-US" sz="2000" dirty="0"/>
          </a:p>
          <a:p>
            <a:pPr algn="just" eaLnBrk="1" hangingPunct="1">
              <a:lnSpc>
                <a:spcPct val="90000"/>
              </a:lnSpc>
            </a:pPr>
            <a:r>
              <a:rPr lang="zh-CN" altLang="en-US" sz="2000" dirty="0"/>
              <a:t>当将</a:t>
            </a:r>
            <a:r>
              <a:rPr lang="en-US" altLang="zh-CN" sz="2000" dirty="0"/>
              <a:t>JOIN </a:t>
            </a:r>
            <a:r>
              <a:rPr lang="zh-CN" altLang="en-US" sz="2000" dirty="0"/>
              <a:t>关键词放于</a:t>
            </a:r>
            <a:r>
              <a:rPr lang="en-US" altLang="zh-CN" sz="2000" dirty="0"/>
              <a:t>FROM</a:t>
            </a:r>
            <a:r>
              <a:rPr lang="zh-CN" altLang="en-US" sz="2000" dirty="0"/>
              <a:t>子句中时，应有关键词</a:t>
            </a:r>
            <a:r>
              <a:rPr lang="en-US" altLang="zh-CN" sz="2000" dirty="0">
                <a:solidFill>
                  <a:srgbClr val="FF00FF"/>
                </a:solidFill>
              </a:rPr>
              <a:t>ON</a:t>
            </a:r>
            <a:r>
              <a:rPr lang="zh-CN" altLang="en-US" sz="2000" dirty="0"/>
              <a:t>与之相对应，以表明连接的条件。</a:t>
            </a:r>
          </a:p>
        </p:txBody>
      </p:sp>
      <p:sp>
        <p:nvSpPr>
          <p:cNvPr id="5" name="Rectangle 2"/>
          <p:cNvSpPr>
            <a:spLocks noGrp="1" noChangeArrowheads="1"/>
          </p:cNvSpPr>
          <p:nvPr>
            <p:ph type="title"/>
          </p:nvPr>
        </p:nvSpPr>
        <p:spPr>
          <a:xfrm>
            <a:off x="1669473" y="990601"/>
            <a:ext cx="9855200" cy="563563"/>
          </a:xfrm>
        </p:spPr>
        <p:txBody>
          <a:bodyPr/>
          <a:lstStyle/>
          <a:p>
            <a:pPr eaLnBrk="1" hangingPunct="1"/>
            <a:r>
              <a:rPr lang="zh-CN" altLang="en-US" dirty="0" smtClean="0">
                <a:ea typeface="宋体" panose="02010600030101010101" pitchFamily="2" charset="-122"/>
              </a:rPr>
              <a:t>几种连接</a:t>
            </a:r>
          </a:p>
        </p:txBody>
      </p:sp>
    </p:spTree>
    <p:extLst>
      <p:ext uri="{BB962C8B-B14F-4D97-AF65-F5344CB8AC3E}">
        <p14:creationId xmlns:p14="http://schemas.microsoft.com/office/powerpoint/2010/main" val="303402355"/>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body" idx="1"/>
          </p:nvPr>
        </p:nvSpPr>
        <p:spPr>
          <a:xfrm>
            <a:off x="687389" y="1739613"/>
            <a:ext cx="10659484" cy="4570413"/>
          </a:xfrm>
          <a:noFill/>
        </p:spPr>
        <p:txBody>
          <a:bodyPr/>
          <a:lstStyle/>
          <a:p>
            <a:pPr eaLnBrk="1" hangingPunct="1">
              <a:buClr>
                <a:schemeClr val="tx1"/>
              </a:buClr>
            </a:pPr>
            <a:r>
              <a:rPr lang="zh-CN" altLang="en-US" sz="2800" dirty="0"/>
              <a:t>外连接：</a:t>
            </a:r>
          </a:p>
          <a:p>
            <a:pPr lvl="1" eaLnBrk="1" hangingPunct="1">
              <a:buClr>
                <a:schemeClr val="tx1"/>
              </a:buClr>
            </a:pPr>
            <a:r>
              <a:rPr lang="zh-CN" altLang="en-US" sz="2800" dirty="0"/>
              <a:t>外连接显示包含来自一个表中所有行和来自另一个表中匹配行的结果集。</a:t>
            </a:r>
          </a:p>
          <a:p>
            <a:pPr lvl="1" eaLnBrk="1" hangingPunct="1">
              <a:buClr>
                <a:schemeClr val="tx1"/>
              </a:buClr>
            </a:pPr>
            <a:r>
              <a:rPr lang="zh-CN" altLang="en-US" sz="2800" dirty="0"/>
              <a:t>外连接显示没有找到匹配记录的相关表的列为NULL。</a:t>
            </a:r>
            <a:endParaRPr lang="en-IN" altLang="en-US" sz="2800" dirty="0">
              <a:cs typeface="Times New Roman" panose="02020603050405020304" pitchFamily="18" charset="0"/>
            </a:endParaRPr>
          </a:p>
          <a:p>
            <a:pPr lvl="1" eaLnBrk="1" hangingPunct="1">
              <a:buClr>
                <a:schemeClr val="tx1"/>
              </a:buClr>
            </a:pPr>
            <a:r>
              <a:rPr lang="zh-CN" altLang="en-US" sz="2800" dirty="0"/>
              <a:t>有三种类型：</a:t>
            </a:r>
          </a:p>
          <a:p>
            <a:pPr lvl="2" eaLnBrk="1" hangingPunct="1"/>
            <a:r>
              <a:rPr lang="zh-CN" altLang="en-US" sz="2800" b="1" dirty="0" smtClean="0"/>
              <a:t>左外连接</a:t>
            </a:r>
          </a:p>
          <a:p>
            <a:pPr lvl="2" eaLnBrk="1" hangingPunct="1"/>
            <a:r>
              <a:rPr lang="zh-CN" altLang="en-US" sz="2800" b="1" dirty="0" smtClean="0"/>
              <a:t>右外连接 </a:t>
            </a:r>
          </a:p>
          <a:p>
            <a:pPr lvl="2" eaLnBrk="1" hangingPunct="1"/>
            <a:r>
              <a:rPr lang="zh-CN" altLang="en-US" sz="2800" b="1" dirty="0" smtClean="0"/>
              <a:t>完全外连接</a:t>
            </a:r>
          </a:p>
        </p:txBody>
      </p:sp>
      <p:sp>
        <p:nvSpPr>
          <p:cNvPr id="31748" name="Text Box 3"/>
          <p:cNvSpPr txBox="1">
            <a:spLocks noChangeArrowheads="1"/>
          </p:cNvSpPr>
          <p:nvPr/>
        </p:nvSpPr>
        <p:spPr bwMode="auto">
          <a:xfrm>
            <a:off x="2135188" y="7651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使用外连接</a:t>
            </a:r>
          </a:p>
        </p:txBody>
      </p:sp>
      <p:sp>
        <p:nvSpPr>
          <p:cNvPr id="6" name="Rectangle 2"/>
          <p:cNvSpPr>
            <a:spLocks noGrp="1" noChangeArrowheads="1"/>
          </p:cNvSpPr>
          <p:nvPr>
            <p:ph type="title"/>
          </p:nvPr>
        </p:nvSpPr>
        <p:spPr>
          <a:xfrm>
            <a:off x="1589088" y="963613"/>
            <a:ext cx="9855200" cy="563563"/>
          </a:xfrm>
        </p:spPr>
        <p:txBody>
          <a:bodyPr/>
          <a:lstStyle/>
          <a:p>
            <a:pPr eaLnBrk="1" hangingPunct="1"/>
            <a:r>
              <a:rPr lang="zh-CN" altLang="en-US" dirty="0" smtClean="0">
                <a:ea typeface="宋体" panose="02010600030101010101" pitchFamily="2" charset="-122"/>
              </a:rPr>
              <a:t>外连接</a:t>
            </a:r>
          </a:p>
        </p:txBody>
      </p:sp>
    </p:spTree>
    <p:extLst>
      <p:ext uri="{BB962C8B-B14F-4D97-AF65-F5344CB8AC3E}">
        <p14:creationId xmlns:p14="http://schemas.microsoft.com/office/powerpoint/2010/main" val="2442634222"/>
      </p:ext>
    </p:extLst>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idx="1"/>
          </p:nvPr>
        </p:nvSpPr>
        <p:spPr>
          <a:xfrm>
            <a:off x="405678" y="1864303"/>
            <a:ext cx="11204431" cy="4570413"/>
          </a:xfrm>
          <a:noFill/>
        </p:spPr>
        <p:txBody>
          <a:bodyPr/>
          <a:lstStyle/>
          <a:p>
            <a:pPr lvl="1" eaLnBrk="1" hangingPunct="1">
              <a:buClr>
                <a:schemeClr val="tx1"/>
              </a:buClr>
              <a:buFont typeface="Wingdings" panose="05000000000000000000" pitchFamily="2" charset="2"/>
              <a:buBlip>
                <a:blip r:embed="rId3"/>
              </a:buBlip>
            </a:pPr>
            <a:r>
              <a:rPr lang="zh-CN" altLang="en-US" sz="2000" dirty="0"/>
              <a:t>语法：</a:t>
            </a:r>
            <a:endParaRPr lang="en-IN" altLang="en-US" sz="2000" dirty="0"/>
          </a:p>
          <a:p>
            <a:pPr marL="914400" lvl="2" indent="0" eaLnBrk="1" hangingPunct="1">
              <a:buNone/>
            </a:pPr>
            <a:r>
              <a:rPr lang="zh-CN" altLang="en-US" b="1" dirty="0" smtClean="0">
                <a:latin typeface="Courier New" panose="02070309020205020404" pitchFamily="49" charset="0"/>
                <a:ea typeface="宋体" panose="02010600030101010101" pitchFamily="2" charset="-122"/>
              </a:rPr>
              <a:t>SELECT column_name, column_name [,column_name]</a:t>
            </a:r>
          </a:p>
          <a:p>
            <a:pPr marL="914400" lvl="2" indent="0" eaLnBrk="1" hangingPunct="1">
              <a:buNone/>
            </a:pPr>
            <a:r>
              <a:rPr lang="zh-CN" altLang="en-US" b="1" dirty="0" smtClean="0">
                <a:latin typeface="Courier New" panose="02070309020205020404" pitchFamily="49" charset="0"/>
                <a:ea typeface="宋体" panose="02010600030101010101" pitchFamily="2" charset="-122"/>
              </a:rPr>
              <a:t>FROM table1_name </a:t>
            </a:r>
            <a:r>
              <a:rPr lang="zh-CN" altLang="en-US" b="1" dirty="0" smtClean="0">
                <a:solidFill>
                  <a:srgbClr val="E02920"/>
                </a:solidFill>
                <a:latin typeface="Courier New" panose="02070309020205020404" pitchFamily="49" charset="0"/>
                <a:ea typeface="宋体" panose="02010600030101010101" pitchFamily="2" charset="-122"/>
              </a:rPr>
              <a:t>[LEFT | RIGHT | FULL] OUTER JOIN</a:t>
            </a:r>
            <a:r>
              <a:rPr lang="zh-CN" altLang="en-US" b="1" dirty="0" smtClean="0">
                <a:latin typeface="Courier New" panose="02070309020205020404" pitchFamily="49" charset="0"/>
                <a:ea typeface="宋体" panose="02010600030101010101" pitchFamily="2" charset="-122"/>
              </a:rPr>
              <a:t> table2_name </a:t>
            </a:r>
          </a:p>
          <a:p>
            <a:pPr marL="914400" lvl="2" indent="0" eaLnBrk="1" hangingPunct="1">
              <a:buNone/>
            </a:pPr>
            <a:r>
              <a:rPr lang="zh-CN" altLang="en-US" b="1" dirty="0" smtClean="0">
                <a:latin typeface="Courier New" panose="02070309020205020404" pitchFamily="49" charset="0"/>
                <a:ea typeface="宋体" panose="02010600030101010101" pitchFamily="2" charset="-122"/>
              </a:rPr>
              <a:t>ON table1_name.ref_column_name join_operator     </a:t>
            </a:r>
          </a:p>
          <a:p>
            <a:pPr marL="914400" lvl="2" indent="0" eaLnBrk="1" hangingPunct="1">
              <a:buNone/>
            </a:pPr>
            <a:r>
              <a:rPr lang="zh-CN" altLang="en-US" b="1" dirty="0" smtClean="0">
                <a:latin typeface="Courier New" panose="02070309020205020404" pitchFamily="49" charset="0"/>
                <a:ea typeface="宋体" panose="02010600030101010101" pitchFamily="2" charset="-122"/>
              </a:rPr>
              <a:t>table2_name.ref_column_name</a:t>
            </a:r>
          </a:p>
          <a:p>
            <a:pPr eaLnBrk="1" hangingPunct="1">
              <a:buClr>
                <a:schemeClr val="tx1"/>
              </a:buClr>
              <a:buFont typeface="Wingdings" panose="05000000000000000000" pitchFamily="2" charset="2"/>
              <a:buNone/>
            </a:pPr>
            <a:r>
              <a:rPr lang="zh-CN" altLang="en-US" sz="2000" dirty="0"/>
              <a:t>	</a:t>
            </a:r>
          </a:p>
        </p:txBody>
      </p:sp>
      <p:sp>
        <p:nvSpPr>
          <p:cNvPr id="32772" name="Text Box 3"/>
          <p:cNvSpPr txBox="1">
            <a:spLocks noChangeArrowheads="1"/>
          </p:cNvSpPr>
          <p:nvPr/>
        </p:nvSpPr>
        <p:spPr bwMode="auto">
          <a:xfrm>
            <a:off x="2566988" y="69215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使用外连接（续）</a:t>
            </a:r>
          </a:p>
        </p:txBody>
      </p:sp>
      <p:sp>
        <p:nvSpPr>
          <p:cNvPr id="6" name="Rectangle 2"/>
          <p:cNvSpPr>
            <a:spLocks noGrp="1" noChangeArrowheads="1"/>
          </p:cNvSpPr>
          <p:nvPr>
            <p:ph type="title"/>
          </p:nvPr>
        </p:nvSpPr>
        <p:spPr>
          <a:xfrm>
            <a:off x="1589088" y="963613"/>
            <a:ext cx="9855200" cy="563563"/>
          </a:xfrm>
        </p:spPr>
        <p:txBody>
          <a:bodyPr/>
          <a:lstStyle/>
          <a:p>
            <a:pPr eaLnBrk="1" hangingPunct="1"/>
            <a:r>
              <a:rPr lang="zh-CN" altLang="en-US" dirty="0" smtClean="0">
                <a:ea typeface="宋体" panose="02010600030101010101" pitchFamily="2" charset="-122"/>
              </a:rPr>
              <a:t>外连接</a:t>
            </a:r>
          </a:p>
        </p:txBody>
      </p:sp>
    </p:spTree>
    <p:extLst>
      <p:ext uri="{BB962C8B-B14F-4D97-AF65-F5344CB8AC3E}">
        <p14:creationId xmlns:p14="http://schemas.microsoft.com/office/powerpoint/2010/main" val="950789046"/>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Oval 2"/>
          <p:cNvSpPr>
            <a:spLocks noChangeArrowheads="1"/>
          </p:cNvSpPr>
          <p:nvPr/>
        </p:nvSpPr>
        <p:spPr bwMode="auto">
          <a:xfrm>
            <a:off x="7643813" y="1957388"/>
            <a:ext cx="1206500" cy="1206500"/>
          </a:xfrm>
          <a:prstGeom prst="ellipse">
            <a:avLst/>
          </a:prstGeom>
          <a:solidFill>
            <a:srgbClr val="FFFFCC"/>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6" name="Rectangle 3"/>
          <p:cNvSpPr>
            <a:spLocks noChangeArrowheads="1"/>
          </p:cNvSpPr>
          <p:nvPr/>
        </p:nvSpPr>
        <p:spPr bwMode="auto">
          <a:xfrm rot="-5400000">
            <a:off x="8062913" y="1042988"/>
            <a:ext cx="381000" cy="1371600"/>
          </a:xfrm>
          <a:prstGeom prst="rect">
            <a:avLst/>
          </a:prstGeom>
          <a:solidFill>
            <a:srgbClr val="FFFFCC"/>
          </a:solidFill>
          <a:ln w="9525">
            <a:solidFill>
              <a:srgbClr val="AC8B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7" name="Oval 4"/>
          <p:cNvSpPr>
            <a:spLocks noChangeArrowheads="1"/>
          </p:cNvSpPr>
          <p:nvPr/>
        </p:nvSpPr>
        <p:spPr bwMode="auto">
          <a:xfrm>
            <a:off x="3910013" y="1970088"/>
            <a:ext cx="1206500" cy="1206500"/>
          </a:xfrm>
          <a:prstGeom prst="ellipse">
            <a:avLst/>
          </a:prstGeom>
          <a:solidFill>
            <a:srgbClr val="FFD6AD"/>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8" name="Rectangle 5"/>
          <p:cNvSpPr>
            <a:spLocks noChangeArrowheads="1"/>
          </p:cNvSpPr>
          <p:nvPr/>
        </p:nvSpPr>
        <p:spPr bwMode="auto">
          <a:xfrm rot="-5400000">
            <a:off x="4329113" y="1042988"/>
            <a:ext cx="381000" cy="1371600"/>
          </a:xfrm>
          <a:prstGeom prst="rect">
            <a:avLst/>
          </a:prstGeom>
          <a:solidFill>
            <a:srgbClr val="FFD6AF"/>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9" name="Line 6"/>
          <p:cNvSpPr>
            <a:spLocks noChangeShapeType="1"/>
          </p:cNvSpPr>
          <p:nvPr/>
        </p:nvSpPr>
        <p:spPr bwMode="auto">
          <a:xfrm>
            <a:off x="4519613" y="3481388"/>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Line 7"/>
          <p:cNvSpPr>
            <a:spLocks noChangeShapeType="1"/>
          </p:cNvSpPr>
          <p:nvPr/>
        </p:nvSpPr>
        <p:spPr bwMode="auto">
          <a:xfrm flipV="1">
            <a:off x="8253413" y="3176588"/>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1" name="Line 8"/>
          <p:cNvSpPr>
            <a:spLocks noChangeShapeType="1"/>
          </p:cNvSpPr>
          <p:nvPr/>
        </p:nvSpPr>
        <p:spPr bwMode="auto">
          <a:xfrm flipV="1">
            <a:off x="4519613" y="3176588"/>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2" name="Rectangle 9"/>
          <p:cNvSpPr>
            <a:spLocks noChangeArrowheads="1"/>
          </p:cNvSpPr>
          <p:nvPr/>
        </p:nvSpPr>
        <p:spPr bwMode="auto">
          <a:xfrm>
            <a:off x="3224213" y="15303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a:t>
            </a:r>
          </a:p>
        </p:txBody>
      </p:sp>
      <p:sp>
        <p:nvSpPr>
          <p:cNvPr id="33803" name="Rectangle 10"/>
          <p:cNvSpPr>
            <a:spLocks noChangeArrowheads="1"/>
          </p:cNvSpPr>
          <p:nvPr/>
        </p:nvSpPr>
        <p:spPr bwMode="auto">
          <a:xfrm>
            <a:off x="6958013" y="15382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B D E</a:t>
            </a:r>
          </a:p>
        </p:txBody>
      </p:sp>
      <p:sp>
        <p:nvSpPr>
          <p:cNvPr id="33804" name="Rectangle 11"/>
          <p:cNvSpPr>
            <a:spLocks noChangeArrowheads="1"/>
          </p:cNvSpPr>
          <p:nvPr/>
        </p:nvSpPr>
        <p:spPr bwMode="auto">
          <a:xfrm rot="-5400000">
            <a:off x="6218238" y="3275013"/>
            <a:ext cx="381000" cy="2012950"/>
          </a:xfrm>
          <a:prstGeom prst="rect">
            <a:avLst/>
          </a:prstGeom>
          <a:solidFill>
            <a:srgbClr val="FEF2D4"/>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5" name="Rectangle 12"/>
          <p:cNvSpPr>
            <a:spLocks noChangeArrowheads="1"/>
          </p:cNvSpPr>
          <p:nvPr/>
        </p:nvSpPr>
        <p:spPr bwMode="auto">
          <a:xfrm>
            <a:off x="4913313" y="40909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 D E</a:t>
            </a:r>
          </a:p>
        </p:txBody>
      </p:sp>
      <p:sp>
        <p:nvSpPr>
          <p:cNvPr id="33806" name="Rectangle 13"/>
          <p:cNvSpPr>
            <a:spLocks noChangeArrowheads="1"/>
          </p:cNvSpPr>
          <p:nvPr/>
        </p:nvSpPr>
        <p:spPr bwMode="auto">
          <a:xfrm>
            <a:off x="6116638" y="4129088"/>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7" name="Rectangle 14"/>
          <p:cNvSpPr>
            <a:spLocks noChangeArrowheads="1"/>
          </p:cNvSpPr>
          <p:nvPr/>
        </p:nvSpPr>
        <p:spPr bwMode="auto">
          <a:xfrm>
            <a:off x="4367213" y="3024188"/>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600" b="0">
                <a:solidFill>
                  <a:srgbClr val="B06900"/>
                </a:solidFill>
                <a:latin typeface="Verdana" panose="020B0604030504040204" pitchFamily="34" charset="0"/>
                <a:cs typeface="Times New Roman" panose="02020603050405020304" pitchFamily="18" charset="0"/>
              </a:rPr>
              <a:t>LEFT OUTER JOIN</a:t>
            </a:r>
          </a:p>
        </p:txBody>
      </p:sp>
      <p:sp>
        <p:nvSpPr>
          <p:cNvPr id="33808" name="Rectangle 15"/>
          <p:cNvSpPr>
            <a:spLocks noChangeArrowheads="1"/>
          </p:cNvSpPr>
          <p:nvPr/>
        </p:nvSpPr>
        <p:spPr bwMode="auto">
          <a:xfrm>
            <a:off x="7186613" y="5278438"/>
            <a:ext cx="304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endParaRPr lang="en-IN" altLang="en-US" b="0">
              <a:solidFill>
                <a:srgbClr val="764600"/>
              </a:solidFill>
              <a:latin typeface="Verdana" panose="020B0604030504040204" pitchFamily="34" charset="0"/>
              <a:cs typeface="Times New Roman" panose="02020603050405020304" pitchFamily="18" charset="0"/>
            </a:endParaRPr>
          </a:p>
        </p:txBody>
      </p:sp>
      <p:sp>
        <p:nvSpPr>
          <p:cNvPr id="33809" name="Rectangle 16"/>
          <p:cNvSpPr>
            <a:spLocks noChangeArrowheads="1"/>
          </p:cNvSpPr>
          <p:nvPr/>
        </p:nvSpPr>
        <p:spPr bwMode="auto">
          <a:xfrm>
            <a:off x="3071813" y="23685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Table X</a:t>
            </a:r>
          </a:p>
        </p:txBody>
      </p:sp>
      <p:sp>
        <p:nvSpPr>
          <p:cNvPr id="33810" name="Rectangle 17"/>
          <p:cNvSpPr>
            <a:spLocks noChangeArrowheads="1"/>
          </p:cNvSpPr>
          <p:nvPr/>
        </p:nvSpPr>
        <p:spPr bwMode="auto">
          <a:xfrm>
            <a:off x="6834188" y="23383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Table Y</a:t>
            </a:r>
          </a:p>
        </p:txBody>
      </p:sp>
      <p:grpSp>
        <p:nvGrpSpPr>
          <p:cNvPr id="33811" name="Group 18"/>
          <p:cNvGrpSpPr>
            <a:grpSpLocks/>
          </p:cNvGrpSpPr>
          <p:nvPr/>
        </p:nvGrpSpPr>
        <p:grpSpPr bwMode="auto">
          <a:xfrm>
            <a:off x="6186488" y="4948238"/>
            <a:ext cx="419100" cy="895350"/>
            <a:chOff x="0" y="0"/>
            <a:chExt cx="264" cy="564"/>
          </a:xfrm>
        </p:grpSpPr>
        <p:sp>
          <p:nvSpPr>
            <p:cNvPr id="33821" name="Line 19"/>
            <p:cNvSpPr>
              <a:spLocks noChangeShapeType="1"/>
            </p:cNvSpPr>
            <p:nvPr/>
          </p:nvSpPr>
          <p:spPr bwMode="auto">
            <a:xfrm flipV="1">
              <a:off x="15" y="42"/>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2" name="Line 20"/>
            <p:cNvSpPr>
              <a:spLocks noChangeShapeType="1"/>
            </p:cNvSpPr>
            <p:nvPr/>
          </p:nvSpPr>
          <p:spPr bwMode="auto">
            <a:xfrm flipV="1">
              <a:off x="12" y="60"/>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Line 21"/>
            <p:cNvSpPr>
              <a:spLocks noChangeShapeType="1"/>
            </p:cNvSpPr>
            <p:nvPr/>
          </p:nvSpPr>
          <p:spPr bwMode="auto">
            <a:xfrm flipV="1">
              <a:off x="3" y="90"/>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4" name="Line 22"/>
            <p:cNvSpPr>
              <a:spLocks noChangeShapeType="1"/>
            </p:cNvSpPr>
            <p:nvPr/>
          </p:nvSpPr>
          <p:spPr bwMode="auto">
            <a:xfrm flipV="1">
              <a:off x="0" y="114"/>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Line 23"/>
            <p:cNvSpPr>
              <a:spLocks noChangeShapeType="1"/>
            </p:cNvSpPr>
            <p:nvPr/>
          </p:nvSpPr>
          <p:spPr bwMode="auto">
            <a:xfrm flipV="1">
              <a:off x="6" y="132"/>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6" name="Line 24"/>
            <p:cNvSpPr>
              <a:spLocks noChangeShapeType="1"/>
            </p:cNvSpPr>
            <p:nvPr/>
          </p:nvSpPr>
          <p:spPr bwMode="auto">
            <a:xfrm flipV="1">
              <a:off x="12" y="159"/>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7" name="Line 25"/>
            <p:cNvSpPr>
              <a:spLocks noChangeShapeType="1"/>
            </p:cNvSpPr>
            <p:nvPr/>
          </p:nvSpPr>
          <p:spPr bwMode="auto">
            <a:xfrm flipV="1">
              <a:off x="12" y="186"/>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8" name="Line 26"/>
            <p:cNvSpPr>
              <a:spLocks noChangeShapeType="1"/>
            </p:cNvSpPr>
            <p:nvPr/>
          </p:nvSpPr>
          <p:spPr bwMode="auto">
            <a:xfrm flipV="1">
              <a:off x="24" y="216"/>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9" name="Line 27"/>
            <p:cNvSpPr>
              <a:spLocks noChangeShapeType="1"/>
            </p:cNvSpPr>
            <p:nvPr/>
          </p:nvSpPr>
          <p:spPr bwMode="auto">
            <a:xfrm flipV="1">
              <a:off x="30" y="258"/>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Line 28"/>
            <p:cNvSpPr>
              <a:spLocks noChangeShapeType="1"/>
            </p:cNvSpPr>
            <p:nvPr/>
          </p:nvSpPr>
          <p:spPr bwMode="auto">
            <a:xfrm flipV="1">
              <a:off x="42" y="288"/>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Line 29"/>
            <p:cNvSpPr>
              <a:spLocks noChangeShapeType="1"/>
            </p:cNvSpPr>
            <p:nvPr/>
          </p:nvSpPr>
          <p:spPr bwMode="auto">
            <a:xfrm flipV="1">
              <a:off x="66" y="339"/>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30"/>
            <p:cNvSpPr>
              <a:spLocks noChangeShapeType="1"/>
            </p:cNvSpPr>
            <p:nvPr/>
          </p:nvSpPr>
          <p:spPr bwMode="auto">
            <a:xfrm flipV="1">
              <a:off x="72" y="384"/>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31"/>
            <p:cNvSpPr>
              <a:spLocks noChangeShapeType="1"/>
            </p:cNvSpPr>
            <p:nvPr/>
          </p:nvSpPr>
          <p:spPr bwMode="auto">
            <a:xfrm flipV="1">
              <a:off x="99" y="447"/>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32"/>
            <p:cNvSpPr>
              <a:spLocks noChangeShapeType="1"/>
            </p:cNvSpPr>
            <p:nvPr/>
          </p:nvSpPr>
          <p:spPr bwMode="auto">
            <a:xfrm flipV="1">
              <a:off x="30" y="21"/>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Line 33"/>
            <p:cNvSpPr>
              <a:spLocks noChangeShapeType="1"/>
            </p:cNvSpPr>
            <p:nvPr/>
          </p:nvSpPr>
          <p:spPr bwMode="auto">
            <a:xfrm flipV="1">
              <a:off x="47" y="0"/>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12" name="Text Box 34"/>
          <p:cNvSpPr txBox="1">
            <a:spLocks noChangeArrowheads="1"/>
          </p:cNvSpPr>
          <p:nvPr/>
        </p:nvSpPr>
        <p:spPr bwMode="auto">
          <a:xfrm>
            <a:off x="3952875" y="123983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3813" name="Text Box 35"/>
          <p:cNvSpPr txBox="1">
            <a:spLocks noChangeArrowheads="1"/>
          </p:cNvSpPr>
          <p:nvPr/>
        </p:nvSpPr>
        <p:spPr bwMode="auto">
          <a:xfrm>
            <a:off x="7720013" y="123983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3814" name="Line 36"/>
          <p:cNvSpPr>
            <a:spLocks noChangeShapeType="1"/>
          </p:cNvSpPr>
          <p:nvPr/>
        </p:nvSpPr>
        <p:spPr bwMode="auto">
          <a:xfrm>
            <a:off x="6424613" y="3481388"/>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3815"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413" y="4624388"/>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6" name="Oval 38"/>
          <p:cNvSpPr>
            <a:spLocks noChangeArrowheads="1"/>
          </p:cNvSpPr>
          <p:nvPr/>
        </p:nvSpPr>
        <p:spPr bwMode="auto">
          <a:xfrm>
            <a:off x="5281613" y="4776788"/>
            <a:ext cx="1295400" cy="1295400"/>
          </a:xfrm>
          <a:prstGeom prst="ellipse">
            <a:avLst/>
          </a:prstGeom>
          <a:blipFill dpi="0" rotWithShape="0">
            <a:blip r:embed="rId4">
              <a:alphaModFix amt="60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17" name="Text Box 39"/>
          <p:cNvSpPr txBox="1">
            <a:spLocks noChangeArrowheads="1"/>
          </p:cNvSpPr>
          <p:nvPr/>
        </p:nvSpPr>
        <p:spPr bwMode="auto">
          <a:xfrm>
            <a:off x="5891213" y="6116638"/>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OUTPUT</a:t>
            </a:r>
          </a:p>
        </p:txBody>
      </p:sp>
      <p:sp>
        <p:nvSpPr>
          <p:cNvPr id="33818" name="Line 40"/>
          <p:cNvSpPr>
            <a:spLocks noChangeShapeType="1"/>
          </p:cNvSpPr>
          <p:nvPr/>
        </p:nvSpPr>
        <p:spPr bwMode="auto">
          <a:xfrm flipV="1">
            <a:off x="6424613" y="5507038"/>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Rectangle 41"/>
          <p:cNvSpPr>
            <a:spLocks noChangeArrowheads="1"/>
          </p:cNvSpPr>
          <p:nvPr/>
        </p:nvSpPr>
        <p:spPr bwMode="auto">
          <a:xfrm>
            <a:off x="7100888" y="5216526"/>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200" b="0">
                <a:solidFill>
                  <a:srgbClr val="B06900"/>
                </a:solidFill>
                <a:latin typeface="Verdana" panose="020B0604030504040204" pitchFamily="34" charset="0"/>
                <a:cs typeface="Times New Roman" panose="02020603050405020304" pitchFamily="18" charset="0"/>
              </a:rPr>
              <a:t>ALL ROWS FROM TABLE X AND COMMON ROWS FROM TABLE Y</a:t>
            </a:r>
          </a:p>
        </p:txBody>
      </p:sp>
      <p:sp>
        <p:nvSpPr>
          <p:cNvPr id="33820" name="Text Box 42"/>
          <p:cNvSpPr txBox="1">
            <a:spLocks noChangeArrowheads="1"/>
          </p:cNvSpPr>
          <p:nvPr/>
        </p:nvSpPr>
        <p:spPr bwMode="auto">
          <a:xfrm>
            <a:off x="2351088" y="765176"/>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使用外连接（续）</a:t>
            </a:r>
          </a:p>
        </p:txBody>
      </p:sp>
    </p:spTree>
    <p:extLst>
      <p:ext uri="{BB962C8B-B14F-4D97-AF65-F5344CB8AC3E}">
        <p14:creationId xmlns:p14="http://schemas.microsoft.com/office/powerpoint/2010/main" val="3177551214"/>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Oval 2"/>
          <p:cNvSpPr>
            <a:spLocks noChangeArrowheads="1"/>
          </p:cNvSpPr>
          <p:nvPr/>
        </p:nvSpPr>
        <p:spPr bwMode="auto">
          <a:xfrm>
            <a:off x="7772400" y="1746250"/>
            <a:ext cx="1206500" cy="1206500"/>
          </a:xfrm>
          <a:prstGeom prst="ellipse">
            <a:avLst/>
          </a:prstGeom>
          <a:solidFill>
            <a:srgbClr val="FFFFCC"/>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0" name="Rectangle 3"/>
          <p:cNvSpPr>
            <a:spLocks noChangeArrowheads="1"/>
          </p:cNvSpPr>
          <p:nvPr/>
        </p:nvSpPr>
        <p:spPr bwMode="auto">
          <a:xfrm rot="-5400000">
            <a:off x="8191500" y="831850"/>
            <a:ext cx="381000" cy="1371600"/>
          </a:xfrm>
          <a:prstGeom prst="rect">
            <a:avLst/>
          </a:prstGeom>
          <a:solidFill>
            <a:srgbClr val="FFFFCC"/>
          </a:solidFill>
          <a:ln w="9525">
            <a:solidFill>
              <a:srgbClr val="AC8B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1" name="Oval 4"/>
          <p:cNvSpPr>
            <a:spLocks noChangeArrowheads="1"/>
          </p:cNvSpPr>
          <p:nvPr/>
        </p:nvSpPr>
        <p:spPr bwMode="auto">
          <a:xfrm>
            <a:off x="4038600" y="1758950"/>
            <a:ext cx="1206500" cy="1206500"/>
          </a:xfrm>
          <a:prstGeom prst="ellipse">
            <a:avLst/>
          </a:prstGeom>
          <a:solidFill>
            <a:srgbClr val="FFD6AD"/>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2" name="Rectangle 5"/>
          <p:cNvSpPr>
            <a:spLocks noChangeArrowheads="1"/>
          </p:cNvSpPr>
          <p:nvPr/>
        </p:nvSpPr>
        <p:spPr bwMode="auto">
          <a:xfrm rot="-5400000">
            <a:off x="4457700" y="831850"/>
            <a:ext cx="381000" cy="1371600"/>
          </a:xfrm>
          <a:prstGeom prst="rect">
            <a:avLst/>
          </a:prstGeom>
          <a:solidFill>
            <a:srgbClr val="FFD6AF"/>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3" name="Line 6"/>
          <p:cNvSpPr>
            <a:spLocks noChangeShapeType="1"/>
          </p:cNvSpPr>
          <p:nvPr/>
        </p:nvSpPr>
        <p:spPr bwMode="auto">
          <a:xfrm>
            <a:off x="4648200" y="327025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Line 7"/>
          <p:cNvSpPr>
            <a:spLocks noChangeShapeType="1"/>
          </p:cNvSpPr>
          <p:nvPr/>
        </p:nvSpPr>
        <p:spPr bwMode="auto">
          <a:xfrm flipV="1">
            <a:off x="8382000" y="296545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5" name="Line 8"/>
          <p:cNvSpPr>
            <a:spLocks noChangeShapeType="1"/>
          </p:cNvSpPr>
          <p:nvPr/>
        </p:nvSpPr>
        <p:spPr bwMode="auto">
          <a:xfrm flipV="1">
            <a:off x="4648200" y="296545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Rectangle 9"/>
          <p:cNvSpPr>
            <a:spLocks noChangeArrowheads="1"/>
          </p:cNvSpPr>
          <p:nvPr/>
        </p:nvSpPr>
        <p:spPr bwMode="auto">
          <a:xfrm>
            <a:off x="3352800" y="131921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a:t>
            </a:r>
          </a:p>
        </p:txBody>
      </p:sp>
      <p:sp>
        <p:nvSpPr>
          <p:cNvPr id="34827" name="Rectangle 10"/>
          <p:cNvSpPr>
            <a:spLocks noChangeArrowheads="1"/>
          </p:cNvSpPr>
          <p:nvPr/>
        </p:nvSpPr>
        <p:spPr bwMode="auto">
          <a:xfrm>
            <a:off x="7086600" y="13271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B D E</a:t>
            </a:r>
          </a:p>
        </p:txBody>
      </p:sp>
      <p:sp>
        <p:nvSpPr>
          <p:cNvPr id="34828" name="Rectangle 11"/>
          <p:cNvSpPr>
            <a:spLocks noChangeArrowheads="1"/>
          </p:cNvSpPr>
          <p:nvPr/>
        </p:nvSpPr>
        <p:spPr bwMode="auto">
          <a:xfrm rot="-5400000">
            <a:off x="6346825" y="3063875"/>
            <a:ext cx="381000" cy="2012950"/>
          </a:xfrm>
          <a:prstGeom prst="rect">
            <a:avLst/>
          </a:prstGeom>
          <a:solidFill>
            <a:srgbClr val="FEF2D4"/>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9" name="Rectangle 12"/>
          <p:cNvSpPr>
            <a:spLocks noChangeArrowheads="1"/>
          </p:cNvSpPr>
          <p:nvPr/>
        </p:nvSpPr>
        <p:spPr bwMode="auto">
          <a:xfrm>
            <a:off x="5041900" y="3879851"/>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 D E</a:t>
            </a:r>
          </a:p>
        </p:txBody>
      </p:sp>
      <p:sp>
        <p:nvSpPr>
          <p:cNvPr id="34830" name="Rectangle 13"/>
          <p:cNvSpPr>
            <a:spLocks noChangeArrowheads="1"/>
          </p:cNvSpPr>
          <p:nvPr/>
        </p:nvSpPr>
        <p:spPr bwMode="auto">
          <a:xfrm>
            <a:off x="6245225" y="391795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31" name="Rectangle 14"/>
          <p:cNvSpPr>
            <a:spLocks noChangeArrowheads="1"/>
          </p:cNvSpPr>
          <p:nvPr/>
        </p:nvSpPr>
        <p:spPr bwMode="auto">
          <a:xfrm>
            <a:off x="4495800" y="281305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600" b="0">
                <a:solidFill>
                  <a:srgbClr val="B06900"/>
                </a:solidFill>
                <a:latin typeface="Verdana" panose="020B0604030504040204" pitchFamily="34" charset="0"/>
                <a:cs typeface="Times New Roman" panose="02020603050405020304" pitchFamily="18" charset="0"/>
              </a:rPr>
              <a:t>RIGHT OUTER JOIN</a:t>
            </a:r>
          </a:p>
        </p:txBody>
      </p:sp>
      <p:sp>
        <p:nvSpPr>
          <p:cNvPr id="34832" name="Rectangle 15"/>
          <p:cNvSpPr>
            <a:spLocks noChangeArrowheads="1"/>
          </p:cNvSpPr>
          <p:nvPr/>
        </p:nvSpPr>
        <p:spPr bwMode="auto">
          <a:xfrm>
            <a:off x="7315200" y="506730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endParaRPr lang="en-IN" altLang="en-US" b="0">
              <a:solidFill>
                <a:srgbClr val="764600"/>
              </a:solidFill>
              <a:latin typeface="Verdana" panose="020B0604030504040204" pitchFamily="34" charset="0"/>
              <a:cs typeface="Times New Roman" panose="02020603050405020304" pitchFamily="18" charset="0"/>
            </a:endParaRPr>
          </a:p>
        </p:txBody>
      </p:sp>
      <p:sp>
        <p:nvSpPr>
          <p:cNvPr id="34833" name="Rectangle 16"/>
          <p:cNvSpPr>
            <a:spLocks noChangeArrowheads="1"/>
          </p:cNvSpPr>
          <p:nvPr/>
        </p:nvSpPr>
        <p:spPr bwMode="auto">
          <a:xfrm>
            <a:off x="3200400" y="215741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Table X</a:t>
            </a:r>
          </a:p>
        </p:txBody>
      </p:sp>
      <p:sp>
        <p:nvSpPr>
          <p:cNvPr id="34834" name="Rectangle 17"/>
          <p:cNvSpPr>
            <a:spLocks noChangeArrowheads="1"/>
          </p:cNvSpPr>
          <p:nvPr/>
        </p:nvSpPr>
        <p:spPr bwMode="auto">
          <a:xfrm>
            <a:off x="6962775" y="21272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Table Y</a:t>
            </a:r>
          </a:p>
        </p:txBody>
      </p:sp>
      <p:grpSp>
        <p:nvGrpSpPr>
          <p:cNvPr id="34835" name="Group 18"/>
          <p:cNvGrpSpPr>
            <a:grpSpLocks/>
          </p:cNvGrpSpPr>
          <p:nvPr/>
        </p:nvGrpSpPr>
        <p:grpSpPr bwMode="auto">
          <a:xfrm>
            <a:off x="6315075" y="4737100"/>
            <a:ext cx="419100" cy="895350"/>
            <a:chOff x="0" y="0"/>
            <a:chExt cx="264" cy="564"/>
          </a:xfrm>
        </p:grpSpPr>
        <p:sp>
          <p:nvSpPr>
            <p:cNvPr id="34845" name="Line 19"/>
            <p:cNvSpPr>
              <a:spLocks noChangeShapeType="1"/>
            </p:cNvSpPr>
            <p:nvPr/>
          </p:nvSpPr>
          <p:spPr bwMode="auto">
            <a:xfrm flipV="1">
              <a:off x="15" y="42"/>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20"/>
            <p:cNvSpPr>
              <a:spLocks noChangeShapeType="1"/>
            </p:cNvSpPr>
            <p:nvPr/>
          </p:nvSpPr>
          <p:spPr bwMode="auto">
            <a:xfrm flipV="1">
              <a:off x="12" y="60"/>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21"/>
            <p:cNvSpPr>
              <a:spLocks noChangeShapeType="1"/>
            </p:cNvSpPr>
            <p:nvPr/>
          </p:nvSpPr>
          <p:spPr bwMode="auto">
            <a:xfrm flipV="1">
              <a:off x="3" y="90"/>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Line 22"/>
            <p:cNvSpPr>
              <a:spLocks noChangeShapeType="1"/>
            </p:cNvSpPr>
            <p:nvPr/>
          </p:nvSpPr>
          <p:spPr bwMode="auto">
            <a:xfrm flipV="1">
              <a:off x="0" y="114"/>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Line 23"/>
            <p:cNvSpPr>
              <a:spLocks noChangeShapeType="1"/>
            </p:cNvSpPr>
            <p:nvPr/>
          </p:nvSpPr>
          <p:spPr bwMode="auto">
            <a:xfrm flipV="1">
              <a:off x="6" y="132"/>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Line 24"/>
            <p:cNvSpPr>
              <a:spLocks noChangeShapeType="1"/>
            </p:cNvSpPr>
            <p:nvPr/>
          </p:nvSpPr>
          <p:spPr bwMode="auto">
            <a:xfrm flipV="1">
              <a:off x="12" y="159"/>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1" name="Line 25"/>
            <p:cNvSpPr>
              <a:spLocks noChangeShapeType="1"/>
            </p:cNvSpPr>
            <p:nvPr/>
          </p:nvSpPr>
          <p:spPr bwMode="auto">
            <a:xfrm flipV="1">
              <a:off x="12" y="186"/>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Line 26"/>
            <p:cNvSpPr>
              <a:spLocks noChangeShapeType="1"/>
            </p:cNvSpPr>
            <p:nvPr/>
          </p:nvSpPr>
          <p:spPr bwMode="auto">
            <a:xfrm flipV="1">
              <a:off x="24" y="216"/>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3" name="Line 27"/>
            <p:cNvSpPr>
              <a:spLocks noChangeShapeType="1"/>
            </p:cNvSpPr>
            <p:nvPr/>
          </p:nvSpPr>
          <p:spPr bwMode="auto">
            <a:xfrm flipV="1">
              <a:off x="30" y="258"/>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Line 28"/>
            <p:cNvSpPr>
              <a:spLocks noChangeShapeType="1"/>
            </p:cNvSpPr>
            <p:nvPr/>
          </p:nvSpPr>
          <p:spPr bwMode="auto">
            <a:xfrm flipV="1">
              <a:off x="42" y="288"/>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Line 29"/>
            <p:cNvSpPr>
              <a:spLocks noChangeShapeType="1"/>
            </p:cNvSpPr>
            <p:nvPr/>
          </p:nvSpPr>
          <p:spPr bwMode="auto">
            <a:xfrm flipV="1">
              <a:off x="66" y="339"/>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30"/>
            <p:cNvSpPr>
              <a:spLocks noChangeShapeType="1"/>
            </p:cNvSpPr>
            <p:nvPr/>
          </p:nvSpPr>
          <p:spPr bwMode="auto">
            <a:xfrm flipV="1">
              <a:off x="72" y="384"/>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Line 31"/>
            <p:cNvSpPr>
              <a:spLocks noChangeShapeType="1"/>
            </p:cNvSpPr>
            <p:nvPr/>
          </p:nvSpPr>
          <p:spPr bwMode="auto">
            <a:xfrm flipV="1">
              <a:off x="99" y="447"/>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Line 32"/>
            <p:cNvSpPr>
              <a:spLocks noChangeShapeType="1"/>
            </p:cNvSpPr>
            <p:nvPr/>
          </p:nvSpPr>
          <p:spPr bwMode="auto">
            <a:xfrm flipV="1">
              <a:off x="30" y="21"/>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9" name="Line 33"/>
            <p:cNvSpPr>
              <a:spLocks noChangeShapeType="1"/>
            </p:cNvSpPr>
            <p:nvPr/>
          </p:nvSpPr>
          <p:spPr bwMode="auto">
            <a:xfrm flipV="1">
              <a:off x="47" y="0"/>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6" name="Text Box 34"/>
          <p:cNvSpPr txBox="1">
            <a:spLocks noChangeArrowheads="1"/>
          </p:cNvSpPr>
          <p:nvPr/>
        </p:nvSpPr>
        <p:spPr bwMode="auto">
          <a:xfrm>
            <a:off x="4081463" y="10287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4837" name="Text Box 35"/>
          <p:cNvSpPr txBox="1">
            <a:spLocks noChangeArrowheads="1"/>
          </p:cNvSpPr>
          <p:nvPr/>
        </p:nvSpPr>
        <p:spPr bwMode="auto">
          <a:xfrm>
            <a:off x="7848600" y="10287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4838" name="Line 36"/>
          <p:cNvSpPr>
            <a:spLocks noChangeShapeType="1"/>
          </p:cNvSpPr>
          <p:nvPr/>
        </p:nvSpPr>
        <p:spPr bwMode="auto">
          <a:xfrm>
            <a:off x="6553200" y="327025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4839"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41325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Oval 38"/>
          <p:cNvSpPr>
            <a:spLocks noChangeArrowheads="1"/>
          </p:cNvSpPr>
          <p:nvPr/>
        </p:nvSpPr>
        <p:spPr bwMode="auto">
          <a:xfrm>
            <a:off x="6350000" y="4502150"/>
            <a:ext cx="1346200" cy="1352550"/>
          </a:xfrm>
          <a:prstGeom prst="ellipse">
            <a:avLst/>
          </a:prstGeom>
          <a:blipFill dpi="0" rotWithShape="0">
            <a:blip r:embed="rId4">
              <a:alphaModFix amt="60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41" name="Text Box 39"/>
          <p:cNvSpPr txBox="1">
            <a:spLocks noChangeArrowheads="1"/>
          </p:cNvSpPr>
          <p:nvPr/>
        </p:nvSpPr>
        <p:spPr bwMode="auto">
          <a:xfrm>
            <a:off x="6019800" y="59055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OUTPUT</a:t>
            </a:r>
          </a:p>
        </p:txBody>
      </p:sp>
      <p:sp>
        <p:nvSpPr>
          <p:cNvPr id="34842" name="Line 40"/>
          <p:cNvSpPr>
            <a:spLocks noChangeShapeType="1"/>
          </p:cNvSpPr>
          <p:nvPr/>
        </p:nvSpPr>
        <p:spPr bwMode="auto">
          <a:xfrm flipV="1">
            <a:off x="6553200" y="52959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Rectangle 41"/>
          <p:cNvSpPr>
            <a:spLocks noChangeArrowheads="1"/>
          </p:cNvSpPr>
          <p:nvPr/>
        </p:nvSpPr>
        <p:spPr bwMode="auto">
          <a:xfrm>
            <a:off x="7229475" y="5005389"/>
            <a:ext cx="3048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200" b="0">
                <a:solidFill>
                  <a:srgbClr val="B06900"/>
                </a:solidFill>
                <a:latin typeface="Verdana" panose="020B0604030504040204" pitchFamily="34" charset="0"/>
                <a:cs typeface="Times New Roman" panose="02020603050405020304" pitchFamily="18" charset="0"/>
              </a:rPr>
              <a:t>ALL ROWS FROM TABLE Y AND COMMON ROWS FROM TABLE X</a:t>
            </a:r>
          </a:p>
        </p:txBody>
      </p:sp>
      <p:sp>
        <p:nvSpPr>
          <p:cNvPr id="34844" name="Text Box 4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使用外连接（续）</a:t>
            </a:r>
          </a:p>
        </p:txBody>
      </p:sp>
    </p:spTree>
    <p:extLst>
      <p:ext uri="{BB962C8B-B14F-4D97-AF65-F5344CB8AC3E}">
        <p14:creationId xmlns:p14="http://schemas.microsoft.com/office/powerpoint/2010/main" val="2089008925"/>
      </p:ext>
    </p:extLst>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使用外连接（续）</a:t>
            </a:r>
          </a:p>
        </p:txBody>
      </p:sp>
      <p:sp>
        <p:nvSpPr>
          <p:cNvPr id="35844" name="Oval 3"/>
          <p:cNvSpPr>
            <a:spLocks noChangeArrowheads="1"/>
          </p:cNvSpPr>
          <p:nvPr/>
        </p:nvSpPr>
        <p:spPr bwMode="auto">
          <a:xfrm>
            <a:off x="7772400" y="1746250"/>
            <a:ext cx="1206500" cy="1206500"/>
          </a:xfrm>
          <a:prstGeom prst="ellipse">
            <a:avLst/>
          </a:prstGeom>
          <a:solidFill>
            <a:srgbClr val="FFFFCC"/>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45" name="Rectangle 4"/>
          <p:cNvSpPr>
            <a:spLocks noChangeArrowheads="1"/>
          </p:cNvSpPr>
          <p:nvPr/>
        </p:nvSpPr>
        <p:spPr bwMode="auto">
          <a:xfrm rot="-5400000">
            <a:off x="8191500" y="831850"/>
            <a:ext cx="381000" cy="1371600"/>
          </a:xfrm>
          <a:prstGeom prst="rect">
            <a:avLst/>
          </a:prstGeom>
          <a:solidFill>
            <a:srgbClr val="FFFFCC"/>
          </a:solidFill>
          <a:ln w="9525">
            <a:solidFill>
              <a:srgbClr val="AC8B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46" name="Oval 5"/>
          <p:cNvSpPr>
            <a:spLocks noChangeArrowheads="1"/>
          </p:cNvSpPr>
          <p:nvPr/>
        </p:nvSpPr>
        <p:spPr bwMode="auto">
          <a:xfrm>
            <a:off x="4038600" y="1758950"/>
            <a:ext cx="1206500" cy="1206500"/>
          </a:xfrm>
          <a:prstGeom prst="ellipse">
            <a:avLst/>
          </a:prstGeom>
          <a:solidFill>
            <a:srgbClr val="FFD6AD"/>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47" name="Rectangle 6"/>
          <p:cNvSpPr>
            <a:spLocks noChangeArrowheads="1"/>
          </p:cNvSpPr>
          <p:nvPr/>
        </p:nvSpPr>
        <p:spPr bwMode="auto">
          <a:xfrm rot="-5400000">
            <a:off x="4457700" y="831850"/>
            <a:ext cx="381000" cy="1371600"/>
          </a:xfrm>
          <a:prstGeom prst="rect">
            <a:avLst/>
          </a:prstGeom>
          <a:solidFill>
            <a:srgbClr val="FFD6AF"/>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48" name="Line 7"/>
          <p:cNvSpPr>
            <a:spLocks noChangeShapeType="1"/>
          </p:cNvSpPr>
          <p:nvPr/>
        </p:nvSpPr>
        <p:spPr bwMode="auto">
          <a:xfrm>
            <a:off x="4648200" y="327025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Line 8"/>
          <p:cNvSpPr>
            <a:spLocks noChangeShapeType="1"/>
          </p:cNvSpPr>
          <p:nvPr/>
        </p:nvSpPr>
        <p:spPr bwMode="auto">
          <a:xfrm flipV="1">
            <a:off x="8382000" y="296545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9"/>
          <p:cNvSpPr>
            <a:spLocks noChangeShapeType="1"/>
          </p:cNvSpPr>
          <p:nvPr/>
        </p:nvSpPr>
        <p:spPr bwMode="auto">
          <a:xfrm flipV="1">
            <a:off x="4648200" y="296545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Rectangle 10"/>
          <p:cNvSpPr>
            <a:spLocks noChangeArrowheads="1"/>
          </p:cNvSpPr>
          <p:nvPr/>
        </p:nvSpPr>
        <p:spPr bwMode="auto">
          <a:xfrm>
            <a:off x="3352800" y="131921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a:t>
            </a:r>
          </a:p>
        </p:txBody>
      </p:sp>
      <p:sp>
        <p:nvSpPr>
          <p:cNvPr id="35852" name="Rectangle 11"/>
          <p:cNvSpPr>
            <a:spLocks noChangeArrowheads="1"/>
          </p:cNvSpPr>
          <p:nvPr/>
        </p:nvSpPr>
        <p:spPr bwMode="auto">
          <a:xfrm>
            <a:off x="7086600" y="13271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B D E</a:t>
            </a:r>
          </a:p>
        </p:txBody>
      </p:sp>
      <p:sp>
        <p:nvSpPr>
          <p:cNvPr id="35853" name="Rectangle 12"/>
          <p:cNvSpPr>
            <a:spLocks noChangeArrowheads="1"/>
          </p:cNvSpPr>
          <p:nvPr/>
        </p:nvSpPr>
        <p:spPr bwMode="auto">
          <a:xfrm rot="-5400000">
            <a:off x="6346825" y="3063875"/>
            <a:ext cx="381000" cy="2012950"/>
          </a:xfrm>
          <a:prstGeom prst="rect">
            <a:avLst/>
          </a:prstGeom>
          <a:solidFill>
            <a:srgbClr val="FEF2D4"/>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54" name="Rectangle 13"/>
          <p:cNvSpPr>
            <a:spLocks noChangeArrowheads="1"/>
          </p:cNvSpPr>
          <p:nvPr/>
        </p:nvSpPr>
        <p:spPr bwMode="auto">
          <a:xfrm>
            <a:off x="5041900" y="3879851"/>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 D E</a:t>
            </a:r>
          </a:p>
        </p:txBody>
      </p:sp>
      <p:sp>
        <p:nvSpPr>
          <p:cNvPr id="35855" name="Rectangle 14"/>
          <p:cNvSpPr>
            <a:spLocks noChangeArrowheads="1"/>
          </p:cNvSpPr>
          <p:nvPr/>
        </p:nvSpPr>
        <p:spPr bwMode="auto">
          <a:xfrm>
            <a:off x="6245225" y="391795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56" name="Rectangle 15"/>
          <p:cNvSpPr>
            <a:spLocks noChangeArrowheads="1"/>
          </p:cNvSpPr>
          <p:nvPr/>
        </p:nvSpPr>
        <p:spPr bwMode="auto">
          <a:xfrm>
            <a:off x="4495800" y="281305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600" b="0">
                <a:solidFill>
                  <a:srgbClr val="B06900"/>
                </a:solidFill>
                <a:latin typeface="Verdana" panose="020B0604030504040204" pitchFamily="34" charset="0"/>
                <a:cs typeface="Times New Roman" panose="02020603050405020304" pitchFamily="18" charset="0"/>
              </a:rPr>
              <a:t>FULL OUTER JOIN</a:t>
            </a:r>
          </a:p>
        </p:txBody>
      </p:sp>
      <p:sp>
        <p:nvSpPr>
          <p:cNvPr id="35857" name="Rectangle 16"/>
          <p:cNvSpPr>
            <a:spLocks noChangeArrowheads="1"/>
          </p:cNvSpPr>
          <p:nvPr/>
        </p:nvSpPr>
        <p:spPr bwMode="auto">
          <a:xfrm>
            <a:off x="7315200" y="506730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endParaRPr lang="en-IN" altLang="en-US" b="0">
              <a:solidFill>
                <a:srgbClr val="764600"/>
              </a:solidFill>
              <a:latin typeface="Verdana" panose="020B0604030504040204" pitchFamily="34" charset="0"/>
              <a:cs typeface="Times New Roman" panose="02020603050405020304" pitchFamily="18" charset="0"/>
            </a:endParaRPr>
          </a:p>
        </p:txBody>
      </p:sp>
      <p:sp>
        <p:nvSpPr>
          <p:cNvPr id="35858" name="Rectangle 17"/>
          <p:cNvSpPr>
            <a:spLocks noChangeArrowheads="1"/>
          </p:cNvSpPr>
          <p:nvPr/>
        </p:nvSpPr>
        <p:spPr bwMode="auto">
          <a:xfrm>
            <a:off x="3200400" y="215741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Table X</a:t>
            </a:r>
          </a:p>
        </p:txBody>
      </p:sp>
      <p:sp>
        <p:nvSpPr>
          <p:cNvPr id="35859" name="Rectangle 18"/>
          <p:cNvSpPr>
            <a:spLocks noChangeArrowheads="1"/>
          </p:cNvSpPr>
          <p:nvPr/>
        </p:nvSpPr>
        <p:spPr bwMode="auto">
          <a:xfrm>
            <a:off x="6962775" y="212725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Table Y</a:t>
            </a:r>
          </a:p>
        </p:txBody>
      </p:sp>
      <p:grpSp>
        <p:nvGrpSpPr>
          <p:cNvPr id="35860" name="Group 19"/>
          <p:cNvGrpSpPr>
            <a:grpSpLocks/>
          </p:cNvGrpSpPr>
          <p:nvPr/>
        </p:nvGrpSpPr>
        <p:grpSpPr bwMode="auto">
          <a:xfrm>
            <a:off x="6315075" y="4737100"/>
            <a:ext cx="419100" cy="895350"/>
            <a:chOff x="0" y="0"/>
            <a:chExt cx="264" cy="564"/>
          </a:xfrm>
        </p:grpSpPr>
        <p:sp>
          <p:nvSpPr>
            <p:cNvPr id="35870" name="Line 20"/>
            <p:cNvSpPr>
              <a:spLocks noChangeShapeType="1"/>
            </p:cNvSpPr>
            <p:nvPr/>
          </p:nvSpPr>
          <p:spPr bwMode="auto">
            <a:xfrm flipV="1">
              <a:off x="15" y="42"/>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21"/>
            <p:cNvSpPr>
              <a:spLocks noChangeShapeType="1"/>
            </p:cNvSpPr>
            <p:nvPr/>
          </p:nvSpPr>
          <p:spPr bwMode="auto">
            <a:xfrm flipV="1">
              <a:off x="12" y="60"/>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Line 22"/>
            <p:cNvSpPr>
              <a:spLocks noChangeShapeType="1"/>
            </p:cNvSpPr>
            <p:nvPr/>
          </p:nvSpPr>
          <p:spPr bwMode="auto">
            <a:xfrm flipV="1">
              <a:off x="3" y="90"/>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3" name="Line 23"/>
            <p:cNvSpPr>
              <a:spLocks noChangeShapeType="1"/>
            </p:cNvSpPr>
            <p:nvPr/>
          </p:nvSpPr>
          <p:spPr bwMode="auto">
            <a:xfrm flipV="1">
              <a:off x="0" y="114"/>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4" name="Line 24"/>
            <p:cNvSpPr>
              <a:spLocks noChangeShapeType="1"/>
            </p:cNvSpPr>
            <p:nvPr/>
          </p:nvSpPr>
          <p:spPr bwMode="auto">
            <a:xfrm flipV="1">
              <a:off x="6" y="132"/>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5" name="Line 25"/>
            <p:cNvSpPr>
              <a:spLocks noChangeShapeType="1"/>
            </p:cNvSpPr>
            <p:nvPr/>
          </p:nvSpPr>
          <p:spPr bwMode="auto">
            <a:xfrm flipV="1">
              <a:off x="12" y="159"/>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6" name="Line 26"/>
            <p:cNvSpPr>
              <a:spLocks noChangeShapeType="1"/>
            </p:cNvSpPr>
            <p:nvPr/>
          </p:nvSpPr>
          <p:spPr bwMode="auto">
            <a:xfrm flipV="1">
              <a:off x="12" y="186"/>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7" name="Line 27"/>
            <p:cNvSpPr>
              <a:spLocks noChangeShapeType="1"/>
            </p:cNvSpPr>
            <p:nvPr/>
          </p:nvSpPr>
          <p:spPr bwMode="auto">
            <a:xfrm flipV="1">
              <a:off x="24" y="216"/>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8" name="Line 28"/>
            <p:cNvSpPr>
              <a:spLocks noChangeShapeType="1"/>
            </p:cNvSpPr>
            <p:nvPr/>
          </p:nvSpPr>
          <p:spPr bwMode="auto">
            <a:xfrm flipV="1">
              <a:off x="30" y="258"/>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9" name="Line 29"/>
            <p:cNvSpPr>
              <a:spLocks noChangeShapeType="1"/>
            </p:cNvSpPr>
            <p:nvPr/>
          </p:nvSpPr>
          <p:spPr bwMode="auto">
            <a:xfrm flipV="1">
              <a:off x="42" y="288"/>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0" name="Line 30"/>
            <p:cNvSpPr>
              <a:spLocks noChangeShapeType="1"/>
            </p:cNvSpPr>
            <p:nvPr/>
          </p:nvSpPr>
          <p:spPr bwMode="auto">
            <a:xfrm flipV="1">
              <a:off x="66" y="339"/>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1" name="Line 31"/>
            <p:cNvSpPr>
              <a:spLocks noChangeShapeType="1"/>
            </p:cNvSpPr>
            <p:nvPr/>
          </p:nvSpPr>
          <p:spPr bwMode="auto">
            <a:xfrm flipV="1">
              <a:off x="72" y="384"/>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2" name="Line 32"/>
            <p:cNvSpPr>
              <a:spLocks noChangeShapeType="1"/>
            </p:cNvSpPr>
            <p:nvPr/>
          </p:nvSpPr>
          <p:spPr bwMode="auto">
            <a:xfrm flipV="1">
              <a:off x="99" y="447"/>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3" name="Line 33"/>
            <p:cNvSpPr>
              <a:spLocks noChangeShapeType="1"/>
            </p:cNvSpPr>
            <p:nvPr/>
          </p:nvSpPr>
          <p:spPr bwMode="auto">
            <a:xfrm flipV="1">
              <a:off x="30" y="21"/>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4" name="Line 34"/>
            <p:cNvSpPr>
              <a:spLocks noChangeShapeType="1"/>
            </p:cNvSpPr>
            <p:nvPr/>
          </p:nvSpPr>
          <p:spPr bwMode="auto">
            <a:xfrm flipV="1">
              <a:off x="47" y="0"/>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61" name="Text Box 35"/>
          <p:cNvSpPr txBox="1">
            <a:spLocks noChangeArrowheads="1"/>
          </p:cNvSpPr>
          <p:nvPr/>
        </p:nvSpPr>
        <p:spPr bwMode="auto">
          <a:xfrm>
            <a:off x="4081463" y="10287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5862" name="Text Box 36"/>
          <p:cNvSpPr txBox="1">
            <a:spLocks noChangeArrowheads="1"/>
          </p:cNvSpPr>
          <p:nvPr/>
        </p:nvSpPr>
        <p:spPr bwMode="auto">
          <a:xfrm>
            <a:off x="7848600" y="10287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5863" name="Line 37"/>
          <p:cNvSpPr>
            <a:spLocks noChangeShapeType="1"/>
          </p:cNvSpPr>
          <p:nvPr/>
        </p:nvSpPr>
        <p:spPr bwMode="auto">
          <a:xfrm>
            <a:off x="6553200" y="327025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5864"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41325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5" name="Oval 39"/>
          <p:cNvSpPr>
            <a:spLocks noChangeArrowheads="1"/>
          </p:cNvSpPr>
          <p:nvPr/>
        </p:nvSpPr>
        <p:spPr bwMode="auto">
          <a:xfrm>
            <a:off x="6350000" y="4502150"/>
            <a:ext cx="1346200" cy="1352550"/>
          </a:xfrm>
          <a:prstGeom prst="ellipse">
            <a:avLst/>
          </a:prstGeom>
          <a:blipFill dpi="0" rotWithShape="0">
            <a:blip r:embed="rId4">
              <a:alphaModFix amt="60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66" name="Text Box 40"/>
          <p:cNvSpPr txBox="1">
            <a:spLocks noChangeArrowheads="1"/>
          </p:cNvSpPr>
          <p:nvPr/>
        </p:nvSpPr>
        <p:spPr bwMode="auto">
          <a:xfrm>
            <a:off x="6019800" y="59055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OUTPUT</a:t>
            </a:r>
          </a:p>
        </p:txBody>
      </p:sp>
      <p:sp>
        <p:nvSpPr>
          <p:cNvPr id="35867" name="Line 41"/>
          <p:cNvSpPr>
            <a:spLocks noChangeShapeType="1"/>
          </p:cNvSpPr>
          <p:nvPr/>
        </p:nvSpPr>
        <p:spPr bwMode="auto">
          <a:xfrm flipV="1">
            <a:off x="6553200" y="52959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Rectangle 42"/>
          <p:cNvSpPr>
            <a:spLocks noChangeArrowheads="1"/>
          </p:cNvSpPr>
          <p:nvPr/>
        </p:nvSpPr>
        <p:spPr bwMode="auto">
          <a:xfrm>
            <a:off x="7229475" y="5005389"/>
            <a:ext cx="304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200" b="0">
                <a:solidFill>
                  <a:srgbClr val="B06900"/>
                </a:solidFill>
                <a:latin typeface="Verdana" panose="020B0604030504040204" pitchFamily="34" charset="0"/>
                <a:cs typeface="Times New Roman" panose="02020603050405020304" pitchFamily="18" charset="0"/>
              </a:rPr>
              <a:t>ALL ROWS FROM TABLE Y AND TABLE Y AND COMMON ROWS ONLY ONCE</a:t>
            </a:r>
          </a:p>
        </p:txBody>
      </p:sp>
      <p:sp>
        <p:nvSpPr>
          <p:cNvPr id="35869" name="Oval 43"/>
          <p:cNvSpPr>
            <a:spLocks noChangeArrowheads="1"/>
          </p:cNvSpPr>
          <p:nvPr/>
        </p:nvSpPr>
        <p:spPr bwMode="auto">
          <a:xfrm>
            <a:off x="5372100" y="4552950"/>
            <a:ext cx="1346200" cy="1352550"/>
          </a:xfrm>
          <a:prstGeom prst="ellipse">
            <a:avLst/>
          </a:prstGeom>
          <a:blipFill dpi="0" rotWithShape="0">
            <a:blip r:embed="rId4">
              <a:alphaModFix amt="60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653632723"/>
      </p:ext>
    </p:extLst>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外连接</a:t>
            </a:r>
          </a:p>
        </p:txBody>
      </p:sp>
      <p:sp>
        <p:nvSpPr>
          <p:cNvPr id="36868" name="Rectangle 3"/>
          <p:cNvSpPr>
            <a:spLocks noGrp="1" noChangeArrowheads="1"/>
          </p:cNvSpPr>
          <p:nvPr>
            <p:ph type="body" idx="1"/>
          </p:nvPr>
        </p:nvSpPr>
        <p:spPr/>
        <p:txBody>
          <a:bodyPr/>
          <a:lstStyle/>
          <a:p>
            <a:pPr algn="just" eaLnBrk="1" hangingPunct="1">
              <a:lnSpc>
                <a:spcPct val="150000"/>
              </a:lnSpc>
            </a:pPr>
            <a:r>
              <a:rPr lang="zh-CN" altLang="en-US" sz="2400" dirty="0"/>
              <a:t>外连接与普通连接的区别</a:t>
            </a:r>
          </a:p>
          <a:p>
            <a:pPr lvl="1" algn="just" eaLnBrk="1" hangingPunct="1">
              <a:lnSpc>
                <a:spcPct val="180000"/>
              </a:lnSpc>
            </a:pPr>
            <a:r>
              <a:rPr lang="zh-CN" altLang="en-US" sz="2000" dirty="0"/>
              <a:t>普通连接操作只输出满足连接条件的元组</a:t>
            </a:r>
          </a:p>
          <a:p>
            <a:pPr lvl="1" eaLnBrk="1" hangingPunct="1">
              <a:lnSpc>
                <a:spcPct val="180000"/>
              </a:lnSpc>
            </a:pPr>
            <a:r>
              <a:rPr lang="zh-CN" altLang="en-US" sz="2000" dirty="0"/>
              <a:t>外连接操作以指定表为连接主体，将主体表中不满足连接条件的元组一并输出</a:t>
            </a:r>
          </a:p>
          <a:p>
            <a:pPr algn="just" eaLnBrk="1" hangingPunct="1">
              <a:lnSpc>
                <a:spcPct val="160000"/>
              </a:lnSpc>
              <a:buFont typeface="Wingdings" panose="05000000000000000000" pitchFamily="2" charset="2"/>
              <a:buNone/>
            </a:pPr>
            <a:r>
              <a:rPr lang="en-US" altLang="zh-CN" sz="2000" dirty="0"/>
              <a:t>[</a:t>
            </a:r>
            <a:r>
              <a:rPr lang="zh-CN" altLang="en-US" sz="2000" dirty="0">
                <a:ea typeface="黑体" panose="02010609060101010101" pitchFamily="49" charset="-122"/>
              </a:rPr>
              <a:t>例 </a:t>
            </a:r>
            <a:r>
              <a:rPr lang="en-US" altLang="zh-CN" sz="2000" dirty="0"/>
              <a:t>36] </a:t>
            </a:r>
            <a:r>
              <a:rPr lang="zh-CN" altLang="en-US" sz="2000" dirty="0"/>
              <a:t>改写</a:t>
            </a:r>
            <a:r>
              <a:rPr lang="en-US" altLang="zh-CN" sz="2000" dirty="0"/>
              <a:t>[</a:t>
            </a:r>
            <a:r>
              <a:rPr lang="zh-CN" altLang="en-US" sz="2000" dirty="0"/>
              <a:t>例</a:t>
            </a:r>
            <a:r>
              <a:rPr lang="en-US" altLang="zh-CN" sz="2000" dirty="0"/>
              <a:t>33]</a:t>
            </a:r>
            <a:endParaRPr lang="en-US" altLang="zh-CN" sz="2400" dirty="0"/>
          </a:p>
          <a:p>
            <a:pPr eaLnBrk="1" hangingPunct="1">
              <a:lnSpc>
                <a:spcPct val="160000"/>
              </a:lnSpc>
              <a:buFont typeface="Wingdings" panose="05000000000000000000" pitchFamily="2" charset="2"/>
              <a:buNone/>
            </a:pPr>
            <a:r>
              <a:rPr lang="en-US" altLang="zh-CN" sz="2000" dirty="0"/>
              <a:t>   SELECT </a:t>
            </a:r>
            <a:r>
              <a:rPr lang="en-US" altLang="zh-CN" sz="2000" dirty="0" err="1"/>
              <a:t>Student.Sno</a:t>
            </a:r>
            <a:r>
              <a:rPr lang="zh-CN" altLang="en-US" sz="2000" dirty="0"/>
              <a:t>，</a:t>
            </a:r>
            <a:r>
              <a:rPr lang="en-US" altLang="zh-CN" sz="2000" dirty="0" err="1"/>
              <a:t>Sname</a:t>
            </a:r>
            <a:r>
              <a:rPr lang="zh-CN" altLang="en-US" sz="2000" dirty="0"/>
              <a:t>，</a:t>
            </a:r>
            <a:r>
              <a:rPr lang="en-US" altLang="zh-CN" sz="2000" dirty="0" err="1"/>
              <a:t>Ssex</a:t>
            </a:r>
            <a:r>
              <a:rPr lang="zh-CN" altLang="en-US" sz="2000" dirty="0"/>
              <a:t>，</a:t>
            </a:r>
            <a:r>
              <a:rPr lang="en-US" altLang="zh-CN" sz="2000" dirty="0"/>
              <a:t>Sage</a:t>
            </a:r>
            <a:r>
              <a:rPr lang="zh-CN" altLang="en-US" sz="2000" dirty="0"/>
              <a:t>，</a:t>
            </a:r>
            <a:r>
              <a:rPr lang="en-US" altLang="zh-CN" sz="2000" dirty="0" err="1"/>
              <a:t>Sdept</a:t>
            </a:r>
            <a:r>
              <a:rPr lang="zh-CN" altLang="en-US" sz="2000" dirty="0"/>
              <a:t>，</a:t>
            </a:r>
            <a:r>
              <a:rPr lang="en-US" altLang="zh-CN" sz="2000" dirty="0" err="1"/>
              <a:t>Cno</a:t>
            </a:r>
            <a:r>
              <a:rPr lang="zh-CN" altLang="en-US" sz="2000" dirty="0"/>
              <a:t>，</a:t>
            </a:r>
            <a:r>
              <a:rPr lang="en-US" altLang="zh-CN" sz="2000" dirty="0"/>
              <a:t>Grade</a:t>
            </a:r>
          </a:p>
          <a:p>
            <a:pPr eaLnBrk="1" hangingPunct="1">
              <a:lnSpc>
                <a:spcPct val="160000"/>
              </a:lnSpc>
              <a:buFont typeface="Wingdings" panose="05000000000000000000" pitchFamily="2" charset="2"/>
              <a:buNone/>
            </a:pPr>
            <a:r>
              <a:rPr lang="en-US" altLang="zh-CN" sz="2000" dirty="0"/>
              <a:t>    FROM  Student  LEFT</a:t>
            </a:r>
            <a:r>
              <a:rPr lang="en-US" altLang="zh-CN" sz="2000" dirty="0">
                <a:solidFill>
                  <a:srgbClr val="E02920"/>
                </a:solidFill>
              </a:rPr>
              <a:t> OUTER</a:t>
            </a:r>
            <a:r>
              <a:rPr lang="en-US" altLang="zh-CN" sz="2000" dirty="0"/>
              <a:t> JOIN SC ON (</a:t>
            </a:r>
            <a:r>
              <a:rPr lang="en-US" altLang="zh-CN" sz="2000" dirty="0" err="1"/>
              <a:t>Student.Sno</a:t>
            </a:r>
            <a:r>
              <a:rPr lang="en-US" altLang="zh-CN" sz="2000" dirty="0"/>
              <a:t>=</a:t>
            </a:r>
            <a:r>
              <a:rPr lang="en-US" altLang="zh-CN" sz="2000" dirty="0" err="1"/>
              <a:t>SC.Sno</a:t>
            </a:r>
            <a:r>
              <a:rPr lang="en-US" altLang="zh-CN" sz="2000" dirty="0"/>
              <a:t>)</a:t>
            </a:r>
            <a:r>
              <a:rPr lang="zh-CN" altLang="en-US" sz="2000" dirty="0"/>
              <a:t>；     </a:t>
            </a:r>
          </a:p>
        </p:txBody>
      </p:sp>
    </p:spTree>
    <p:extLst>
      <p:ext uri="{BB962C8B-B14F-4D97-AF65-F5344CB8AC3E}">
        <p14:creationId xmlns:p14="http://schemas.microsoft.com/office/powerpoint/2010/main" val="3969873948"/>
      </p:ext>
    </p:extLst>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外连接（续） </a:t>
            </a:r>
          </a:p>
        </p:txBody>
      </p:sp>
      <p:sp>
        <p:nvSpPr>
          <p:cNvPr id="37892" name="Rectangle 3"/>
          <p:cNvSpPr>
            <a:spLocks noGrp="1" noChangeArrowheads="1"/>
          </p:cNvSpPr>
          <p:nvPr>
            <p:ph type="body" sz="half" idx="1"/>
          </p:nvPr>
        </p:nvSpPr>
        <p:spPr>
          <a:xfrm>
            <a:off x="1981200" y="1828801"/>
            <a:ext cx="4038600" cy="447675"/>
          </a:xfrm>
        </p:spPr>
        <p:txBody>
          <a:bodyPr/>
          <a:lstStyle/>
          <a:p>
            <a:pPr algn="just" eaLnBrk="1" hangingPunct="1">
              <a:buFont typeface="Wingdings" panose="05000000000000000000" pitchFamily="2" charset="2"/>
              <a:buNone/>
            </a:pPr>
            <a:r>
              <a:rPr lang="zh-CN" altLang="en-US" sz="2400">
                <a:ea typeface="宋体" panose="02010600030101010101" pitchFamily="2" charset="-122"/>
              </a:rPr>
              <a:t>执行结果： </a:t>
            </a:r>
          </a:p>
        </p:txBody>
      </p:sp>
      <p:graphicFrame>
        <p:nvGraphicFramePr>
          <p:cNvPr id="46084" name="Group 4"/>
          <p:cNvGraphicFramePr>
            <a:graphicFrameLocks noGrp="1"/>
          </p:cNvGraphicFramePr>
          <p:nvPr>
            <p:ph sz="half" idx="2"/>
          </p:nvPr>
        </p:nvGraphicFramePr>
        <p:xfrm>
          <a:off x="2063750" y="2492375"/>
          <a:ext cx="8002588" cy="3455990"/>
        </p:xfrm>
        <a:graphic>
          <a:graphicData uri="http://schemas.openxmlformats.org/drawingml/2006/table">
            <a:tbl>
              <a:tblPr/>
              <a:tblGrid>
                <a:gridCol w="1655763"/>
                <a:gridCol w="1008062"/>
                <a:gridCol w="936625"/>
                <a:gridCol w="863600"/>
                <a:gridCol w="1296988"/>
                <a:gridCol w="1150937"/>
                <a:gridCol w="1090613"/>
              </a:tblGrid>
              <a:tr h="433388">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Student.Sno</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Sname</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Ssex</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Sage</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Sdept</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Cno</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Grade</a:t>
                      </a:r>
                    </a:p>
                  </a:txBody>
                  <a:tcPr horzOverflow="overflow">
                    <a:lnL>
                      <a:noFill/>
                    </a:lnL>
                    <a:lnR>
                      <a:noFill/>
                    </a:lnR>
                    <a:lnT>
                      <a:noFill/>
                    </a:lnT>
                    <a:lnB>
                      <a:noFill/>
                    </a:lnB>
                    <a:lnTlToBr>
                      <a:noFill/>
                    </a:lnTlToBr>
                    <a:lnBlToTr>
                      <a:noFill/>
                    </a:lnBlToTr>
                    <a:noFill/>
                  </a:tcPr>
                </a:tc>
              </a:tr>
              <a:tr h="430213">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200215121</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李勇</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92</a:t>
                      </a:r>
                    </a:p>
                  </a:txBody>
                  <a:tcPr horzOverflow="overflow">
                    <a:lnL>
                      <a:noFill/>
                    </a:lnL>
                    <a:lnR>
                      <a:noFill/>
                    </a:lnR>
                    <a:lnT>
                      <a:noFill/>
                    </a:lnT>
                    <a:lnB>
                      <a:noFill/>
                    </a:lnB>
                    <a:lnTlToBr>
                      <a:noFill/>
                    </a:lnTlToBr>
                    <a:lnBlToTr>
                      <a:noFill/>
                    </a:lnBlToTr>
                    <a:noFill/>
                  </a:tcPr>
                </a:tc>
              </a:tr>
              <a:tr h="433388">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200215121</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李勇</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85</a:t>
                      </a:r>
                    </a:p>
                  </a:txBody>
                  <a:tcPr horzOverflow="overflow">
                    <a:lnL>
                      <a:noFill/>
                    </a:lnL>
                    <a:lnR>
                      <a:noFill/>
                    </a:lnR>
                    <a:lnT>
                      <a:noFill/>
                    </a:lnT>
                    <a:lnB>
                      <a:noFill/>
                    </a:lnB>
                    <a:lnTlToBr>
                      <a:noFill/>
                    </a:lnTlToBr>
                    <a:lnBlToTr>
                      <a:noFill/>
                    </a:lnBlToTr>
                    <a:noFill/>
                  </a:tcPr>
                </a:tc>
              </a:tr>
              <a:tr h="431800">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200215121</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李勇</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88</a:t>
                      </a:r>
                    </a:p>
                  </a:txBody>
                  <a:tcPr horzOverflow="overflow">
                    <a:lnL>
                      <a:noFill/>
                    </a:lnL>
                    <a:lnR>
                      <a:noFill/>
                    </a:lnR>
                    <a:lnT>
                      <a:noFill/>
                    </a:lnT>
                    <a:lnB>
                      <a:noFill/>
                    </a:lnB>
                    <a:lnTlToBr>
                      <a:noFill/>
                    </a:lnTlToBr>
                    <a:lnBlToTr>
                      <a:noFill/>
                    </a:lnBlToTr>
                    <a:noFill/>
                  </a:tcPr>
                </a:tc>
              </a:tr>
              <a:tr h="431800">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200215122</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刘晨</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a:t>
                      </a:r>
                    </a:p>
                  </a:txBody>
                  <a:tcPr horzOverflow="overflow">
                    <a:lnL>
                      <a:noFill/>
                    </a:lnL>
                    <a:lnR>
                      <a:noFill/>
                    </a:lnR>
                    <a:lnT>
                      <a:noFill/>
                    </a:lnT>
                    <a:lnB>
                      <a:noFill/>
                    </a:lnB>
                    <a:lnTlToBr>
                      <a:noFill/>
                    </a:lnTlToBr>
                    <a:lnBlToTr>
                      <a:noFill/>
                    </a:lnBlToTr>
                    <a:noFill/>
                  </a:tcPr>
                </a:tc>
              </a:tr>
              <a:tr h="431800">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200215122</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刘晨</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p>
                  </a:txBody>
                  <a:tcPr horzOverflow="overflow">
                    <a:lnL>
                      <a:noFill/>
                    </a:lnL>
                    <a:lnR>
                      <a:noFill/>
                    </a:lnR>
                    <a:lnT>
                      <a:noFill/>
                    </a:lnT>
                    <a:lnB>
                      <a:noFill/>
                    </a:lnB>
                    <a:lnTlToBr>
                      <a:noFill/>
                    </a:lnTlToBr>
                    <a:lnBlToTr>
                      <a:noFill/>
                    </a:lnBlToTr>
                    <a:noFill/>
                  </a:tcPr>
                </a:tc>
              </a:tr>
              <a:tr h="433388">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200215123</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王敏</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NULL</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NULL</a:t>
                      </a:r>
                    </a:p>
                  </a:txBody>
                  <a:tcPr horzOverflow="overflow">
                    <a:lnL>
                      <a:noFill/>
                    </a:lnL>
                    <a:lnR>
                      <a:noFill/>
                    </a:lnR>
                    <a:lnT>
                      <a:noFill/>
                    </a:lnT>
                    <a:lnB>
                      <a:noFill/>
                    </a:lnB>
                    <a:lnTlToBr>
                      <a:noFill/>
                    </a:lnTlToBr>
                    <a:lnBlToTr>
                      <a:noFill/>
                    </a:lnBlToTr>
                    <a:noFill/>
                  </a:tcPr>
                </a:tc>
              </a:tr>
              <a:tr h="430213">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200215125</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张立</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IS</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NULL</a:t>
                      </a:r>
                    </a:p>
                  </a:txBody>
                  <a:tcPr horzOverflow="overflow">
                    <a:lnL>
                      <a:noFill/>
                    </a:lnL>
                    <a:lnR>
                      <a:noFill/>
                    </a:lnR>
                    <a:lnT>
                      <a:noFill/>
                    </a:lnT>
                    <a:lnB>
                      <a:noFill/>
                    </a:lnB>
                    <a:lnTlToBr>
                      <a:noFill/>
                    </a:lnTlToBr>
                    <a:lnBlToTr>
                      <a:noFill/>
                    </a:lnBlToTr>
                    <a:noFill/>
                  </a:tcPr>
                </a:tc>
                <a:tc>
                  <a:txBody>
                    <a:bodyPr/>
                    <a:lstStyle>
                      <a:lvl1pPr algn="l"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lgn="l" eaLnBrk="0" hangingPunct="0">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eaLnBrk="0" hangingPunct="0">
                        <a:spcBef>
                          <a:spcPct val="20000"/>
                        </a:spcBef>
                        <a:buClr>
                          <a:schemeClr val="tx1"/>
                        </a:buClr>
                        <a:defRPr sz="2000">
                          <a:solidFill>
                            <a:schemeClr val="tx1"/>
                          </a:solidFill>
                          <a:latin typeface="Arial" panose="020B0604020202020204" pitchFamily="34" charset="0"/>
                        </a:defRPr>
                      </a:lvl3pPr>
                      <a:lvl4pPr marL="1600200" indent="-228600" algn="l" eaLnBrk="0" hangingPunct="0">
                        <a:spcBef>
                          <a:spcPct val="20000"/>
                        </a:spcBef>
                        <a:defRPr>
                          <a:solidFill>
                            <a:schemeClr val="tx1"/>
                          </a:solidFill>
                          <a:latin typeface="Arial" panose="020B0604020202020204" pitchFamily="34" charset="0"/>
                        </a:defRPr>
                      </a:lvl4pPr>
                      <a:lvl5pPr marL="2057400" indent="-228600" algn="l"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NULL</a:t>
                      </a:r>
                    </a:p>
                  </a:txBody>
                  <a:tcPr horzOverflow="overflow">
                    <a:lnL>
                      <a:noFill/>
                    </a:lnL>
                    <a:lnR>
                      <a:noFill/>
                    </a:lnR>
                    <a:lnT>
                      <a:noFill/>
                    </a:lnT>
                    <a:lnB>
                      <a:noFill/>
                    </a:lnB>
                    <a:lnTlToBr>
                      <a:noFill/>
                    </a:lnTlToBr>
                    <a:lnBlToTr>
                      <a:noFill/>
                    </a:lnBlToTr>
                    <a:noFill/>
                  </a:tcPr>
                </a:tc>
              </a:tr>
            </a:tbl>
          </a:graphicData>
        </a:graphic>
      </p:graphicFrame>
      <p:sp>
        <p:nvSpPr>
          <p:cNvPr id="37950" name="Line 91"/>
          <p:cNvSpPr>
            <a:spLocks noChangeShapeType="1"/>
          </p:cNvSpPr>
          <p:nvPr/>
        </p:nvSpPr>
        <p:spPr bwMode="auto">
          <a:xfrm>
            <a:off x="2279650" y="292417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55585466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外连接（续） </a:t>
            </a:r>
          </a:p>
        </p:txBody>
      </p:sp>
      <p:sp>
        <p:nvSpPr>
          <p:cNvPr id="38916" name="Rectangle 3"/>
          <p:cNvSpPr>
            <a:spLocks noGrp="1" noChangeArrowheads="1"/>
          </p:cNvSpPr>
          <p:nvPr>
            <p:ph type="body" idx="1"/>
          </p:nvPr>
        </p:nvSpPr>
        <p:spPr/>
        <p:txBody>
          <a:bodyPr/>
          <a:lstStyle/>
          <a:p>
            <a:pPr algn="just" eaLnBrk="1" hangingPunct="1">
              <a:lnSpc>
                <a:spcPct val="140000"/>
              </a:lnSpc>
            </a:pPr>
            <a:r>
              <a:rPr lang="zh-CN" altLang="en-US" smtClean="0">
                <a:ea typeface="宋体" panose="02010600030101010101" pitchFamily="2" charset="-122"/>
              </a:rPr>
              <a:t> 左外连接</a:t>
            </a:r>
          </a:p>
          <a:p>
            <a:pPr lvl="1" algn="just" eaLnBrk="1" hangingPunct="1">
              <a:lnSpc>
                <a:spcPct val="140000"/>
              </a:lnSpc>
            </a:pPr>
            <a:r>
              <a:rPr lang="zh-CN" altLang="en-US" sz="2800"/>
              <a:t>列出左边关系（如本例</a:t>
            </a:r>
            <a:r>
              <a:rPr lang="en-US" altLang="zh-CN" sz="2800"/>
              <a:t>Student</a:t>
            </a:r>
            <a:r>
              <a:rPr lang="zh-CN" altLang="en-US" sz="2800"/>
              <a:t>）中所有的元组 </a:t>
            </a:r>
          </a:p>
          <a:p>
            <a:pPr algn="just" eaLnBrk="1" hangingPunct="1">
              <a:lnSpc>
                <a:spcPct val="140000"/>
              </a:lnSpc>
            </a:pPr>
            <a:r>
              <a:rPr lang="zh-CN" altLang="en-US" smtClean="0">
                <a:ea typeface="宋体" panose="02010600030101010101" pitchFamily="2" charset="-122"/>
              </a:rPr>
              <a:t> 右外连接</a:t>
            </a:r>
          </a:p>
          <a:p>
            <a:pPr lvl="1" algn="just" eaLnBrk="1" hangingPunct="1">
              <a:lnSpc>
                <a:spcPct val="140000"/>
              </a:lnSpc>
            </a:pPr>
            <a:r>
              <a:rPr lang="zh-CN" altLang="en-US" sz="2800"/>
              <a:t>列出右边关系中所有的元组 </a:t>
            </a:r>
          </a:p>
        </p:txBody>
      </p:sp>
    </p:spTree>
    <p:extLst>
      <p:ext uri="{BB962C8B-B14F-4D97-AF65-F5344CB8AC3E}">
        <p14:creationId xmlns:p14="http://schemas.microsoft.com/office/powerpoint/2010/main" val="588237588"/>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Oval 2"/>
          <p:cNvSpPr>
            <a:spLocks noChangeArrowheads="1"/>
          </p:cNvSpPr>
          <p:nvPr/>
        </p:nvSpPr>
        <p:spPr bwMode="auto">
          <a:xfrm>
            <a:off x="7772400" y="2199986"/>
            <a:ext cx="1206500" cy="1206500"/>
          </a:xfrm>
          <a:prstGeom prst="ellipse">
            <a:avLst/>
          </a:prstGeom>
          <a:solidFill>
            <a:srgbClr val="FFFFCC"/>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0" name="Rectangle 3"/>
          <p:cNvSpPr>
            <a:spLocks noChangeArrowheads="1"/>
          </p:cNvSpPr>
          <p:nvPr/>
        </p:nvSpPr>
        <p:spPr bwMode="auto">
          <a:xfrm rot="-5400000">
            <a:off x="8191500" y="1285586"/>
            <a:ext cx="381000" cy="1371600"/>
          </a:xfrm>
          <a:prstGeom prst="rect">
            <a:avLst/>
          </a:prstGeom>
          <a:solidFill>
            <a:srgbClr val="FFFFCC"/>
          </a:solidFill>
          <a:ln w="9525">
            <a:solidFill>
              <a:srgbClr val="AC8B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1" name="Oval 4"/>
          <p:cNvSpPr>
            <a:spLocks noChangeArrowheads="1"/>
          </p:cNvSpPr>
          <p:nvPr/>
        </p:nvSpPr>
        <p:spPr bwMode="auto">
          <a:xfrm>
            <a:off x="4038600" y="2212686"/>
            <a:ext cx="1206500" cy="1206500"/>
          </a:xfrm>
          <a:prstGeom prst="ellipse">
            <a:avLst/>
          </a:prstGeom>
          <a:solidFill>
            <a:srgbClr val="FFD6AD"/>
          </a:solidFill>
          <a:ln w="9525">
            <a:solidFill>
              <a:schemeClr val="tx1"/>
            </a:solidFill>
            <a:round/>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2" name="Rectangle 5"/>
          <p:cNvSpPr>
            <a:spLocks noChangeArrowheads="1"/>
          </p:cNvSpPr>
          <p:nvPr/>
        </p:nvSpPr>
        <p:spPr bwMode="auto">
          <a:xfrm rot="-5400000">
            <a:off x="4457700" y="1285586"/>
            <a:ext cx="381000" cy="1371600"/>
          </a:xfrm>
          <a:prstGeom prst="rect">
            <a:avLst/>
          </a:prstGeom>
          <a:solidFill>
            <a:srgbClr val="FFD6AF"/>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3" name="Line 6"/>
          <p:cNvSpPr>
            <a:spLocks noChangeShapeType="1"/>
          </p:cNvSpPr>
          <p:nvPr/>
        </p:nvSpPr>
        <p:spPr bwMode="auto">
          <a:xfrm>
            <a:off x="4648200" y="3723986"/>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 name="Line 7"/>
          <p:cNvSpPr>
            <a:spLocks noChangeShapeType="1"/>
          </p:cNvSpPr>
          <p:nvPr/>
        </p:nvSpPr>
        <p:spPr bwMode="auto">
          <a:xfrm flipV="1">
            <a:off x="8382000" y="3419186"/>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5" name="Line 8"/>
          <p:cNvSpPr>
            <a:spLocks noChangeShapeType="1"/>
          </p:cNvSpPr>
          <p:nvPr/>
        </p:nvSpPr>
        <p:spPr bwMode="auto">
          <a:xfrm flipV="1">
            <a:off x="4648200" y="3419186"/>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6" name="Rectangle 9"/>
          <p:cNvSpPr>
            <a:spLocks noChangeArrowheads="1"/>
          </p:cNvSpPr>
          <p:nvPr/>
        </p:nvSpPr>
        <p:spPr bwMode="auto">
          <a:xfrm>
            <a:off x="3352800" y="1746252"/>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a:t>
            </a:r>
          </a:p>
        </p:txBody>
      </p:sp>
      <p:sp>
        <p:nvSpPr>
          <p:cNvPr id="39947" name="Rectangle 10"/>
          <p:cNvSpPr>
            <a:spLocks noChangeArrowheads="1"/>
          </p:cNvSpPr>
          <p:nvPr/>
        </p:nvSpPr>
        <p:spPr bwMode="auto">
          <a:xfrm>
            <a:off x="7086600" y="1780887"/>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B D E</a:t>
            </a:r>
          </a:p>
        </p:txBody>
      </p:sp>
      <p:sp>
        <p:nvSpPr>
          <p:cNvPr id="39948" name="Rectangle 11"/>
          <p:cNvSpPr>
            <a:spLocks noChangeArrowheads="1"/>
          </p:cNvSpPr>
          <p:nvPr/>
        </p:nvSpPr>
        <p:spPr bwMode="auto">
          <a:xfrm rot="-5400000">
            <a:off x="6346825" y="3517611"/>
            <a:ext cx="381000" cy="2012950"/>
          </a:xfrm>
          <a:prstGeom prst="rect">
            <a:avLst/>
          </a:prstGeom>
          <a:solidFill>
            <a:srgbClr val="FEF2D4"/>
          </a:solidFill>
          <a:ln w="9525">
            <a:solidFill>
              <a:srgbClr val="993300"/>
            </a:solidFill>
            <a:miter lim="800000"/>
            <a:headEnd/>
            <a:tailEnd/>
          </a:ln>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9" name="Rectangle 12"/>
          <p:cNvSpPr>
            <a:spLocks noChangeArrowheads="1"/>
          </p:cNvSpPr>
          <p:nvPr/>
        </p:nvSpPr>
        <p:spPr bwMode="auto">
          <a:xfrm>
            <a:off x="5041900" y="4333587"/>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A B C D E</a:t>
            </a:r>
          </a:p>
        </p:txBody>
      </p:sp>
      <p:sp>
        <p:nvSpPr>
          <p:cNvPr id="39950" name="Rectangle 13"/>
          <p:cNvSpPr>
            <a:spLocks noChangeArrowheads="1"/>
          </p:cNvSpPr>
          <p:nvPr/>
        </p:nvSpPr>
        <p:spPr bwMode="auto">
          <a:xfrm>
            <a:off x="6245225" y="4371686"/>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1" name="Rectangle 14"/>
          <p:cNvSpPr>
            <a:spLocks noChangeArrowheads="1"/>
          </p:cNvSpPr>
          <p:nvPr/>
        </p:nvSpPr>
        <p:spPr bwMode="auto">
          <a:xfrm>
            <a:off x="4724400" y="3266786"/>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600" b="0">
                <a:solidFill>
                  <a:srgbClr val="B06900"/>
                </a:solidFill>
                <a:latin typeface="Verdana" panose="020B0604030504040204" pitchFamily="34" charset="0"/>
                <a:cs typeface="Times New Roman" panose="02020603050405020304" pitchFamily="18" charset="0"/>
              </a:rPr>
              <a:t>CROSS JOIN</a:t>
            </a:r>
          </a:p>
        </p:txBody>
      </p:sp>
      <p:sp>
        <p:nvSpPr>
          <p:cNvPr id="39952" name="Rectangle 15"/>
          <p:cNvSpPr>
            <a:spLocks noChangeArrowheads="1"/>
          </p:cNvSpPr>
          <p:nvPr/>
        </p:nvSpPr>
        <p:spPr bwMode="auto">
          <a:xfrm>
            <a:off x="3200400" y="2546352"/>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764600"/>
                </a:solidFill>
                <a:latin typeface="Verdana" panose="020B0604030504040204" pitchFamily="34" charset="0"/>
                <a:cs typeface="Times New Roman" panose="02020603050405020304" pitchFamily="18" charset="0"/>
              </a:rPr>
              <a:t>Table X</a:t>
            </a:r>
          </a:p>
        </p:txBody>
      </p:sp>
      <p:sp>
        <p:nvSpPr>
          <p:cNvPr id="39953" name="Rectangle 16"/>
          <p:cNvSpPr>
            <a:spLocks noChangeArrowheads="1"/>
          </p:cNvSpPr>
          <p:nvPr/>
        </p:nvSpPr>
        <p:spPr bwMode="auto">
          <a:xfrm>
            <a:off x="6962775" y="2580987"/>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b="0">
                <a:solidFill>
                  <a:srgbClr val="6E6B00"/>
                </a:solidFill>
                <a:latin typeface="Verdana" panose="020B0604030504040204" pitchFamily="34" charset="0"/>
                <a:cs typeface="Times New Roman" panose="02020603050405020304" pitchFamily="18" charset="0"/>
              </a:rPr>
              <a:t>Table Y</a:t>
            </a:r>
          </a:p>
        </p:txBody>
      </p:sp>
      <p:grpSp>
        <p:nvGrpSpPr>
          <p:cNvPr id="39954" name="Group 17"/>
          <p:cNvGrpSpPr>
            <a:grpSpLocks/>
          </p:cNvGrpSpPr>
          <p:nvPr/>
        </p:nvGrpSpPr>
        <p:grpSpPr bwMode="auto">
          <a:xfrm>
            <a:off x="6315075" y="5190836"/>
            <a:ext cx="419100" cy="895350"/>
            <a:chOff x="0" y="0"/>
            <a:chExt cx="264" cy="564"/>
          </a:xfrm>
        </p:grpSpPr>
        <p:sp>
          <p:nvSpPr>
            <p:cNvPr id="39969" name="Line 18"/>
            <p:cNvSpPr>
              <a:spLocks noChangeShapeType="1"/>
            </p:cNvSpPr>
            <p:nvPr/>
          </p:nvSpPr>
          <p:spPr bwMode="auto">
            <a:xfrm flipV="1">
              <a:off x="15" y="42"/>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19"/>
            <p:cNvSpPr>
              <a:spLocks noChangeShapeType="1"/>
            </p:cNvSpPr>
            <p:nvPr/>
          </p:nvSpPr>
          <p:spPr bwMode="auto">
            <a:xfrm flipV="1">
              <a:off x="12" y="60"/>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Line 20"/>
            <p:cNvSpPr>
              <a:spLocks noChangeShapeType="1"/>
            </p:cNvSpPr>
            <p:nvPr/>
          </p:nvSpPr>
          <p:spPr bwMode="auto">
            <a:xfrm flipV="1">
              <a:off x="3" y="90"/>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2" name="Line 21"/>
            <p:cNvSpPr>
              <a:spLocks noChangeShapeType="1"/>
            </p:cNvSpPr>
            <p:nvPr/>
          </p:nvSpPr>
          <p:spPr bwMode="auto">
            <a:xfrm flipV="1">
              <a:off x="0" y="114"/>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3" name="Line 22"/>
            <p:cNvSpPr>
              <a:spLocks noChangeShapeType="1"/>
            </p:cNvSpPr>
            <p:nvPr/>
          </p:nvSpPr>
          <p:spPr bwMode="auto">
            <a:xfrm flipV="1">
              <a:off x="6" y="132"/>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4" name="Line 23"/>
            <p:cNvSpPr>
              <a:spLocks noChangeShapeType="1"/>
            </p:cNvSpPr>
            <p:nvPr/>
          </p:nvSpPr>
          <p:spPr bwMode="auto">
            <a:xfrm flipV="1">
              <a:off x="12" y="159"/>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5" name="Line 24"/>
            <p:cNvSpPr>
              <a:spLocks noChangeShapeType="1"/>
            </p:cNvSpPr>
            <p:nvPr/>
          </p:nvSpPr>
          <p:spPr bwMode="auto">
            <a:xfrm flipV="1">
              <a:off x="12" y="186"/>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6" name="Line 25"/>
            <p:cNvSpPr>
              <a:spLocks noChangeShapeType="1"/>
            </p:cNvSpPr>
            <p:nvPr/>
          </p:nvSpPr>
          <p:spPr bwMode="auto">
            <a:xfrm flipV="1">
              <a:off x="24" y="216"/>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7" name="Line 26"/>
            <p:cNvSpPr>
              <a:spLocks noChangeShapeType="1"/>
            </p:cNvSpPr>
            <p:nvPr/>
          </p:nvSpPr>
          <p:spPr bwMode="auto">
            <a:xfrm flipV="1">
              <a:off x="30" y="258"/>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27"/>
            <p:cNvSpPr>
              <a:spLocks noChangeShapeType="1"/>
            </p:cNvSpPr>
            <p:nvPr/>
          </p:nvSpPr>
          <p:spPr bwMode="auto">
            <a:xfrm flipV="1">
              <a:off x="42" y="288"/>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Line 28"/>
            <p:cNvSpPr>
              <a:spLocks noChangeShapeType="1"/>
            </p:cNvSpPr>
            <p:nvPr/>
          </p:nvSpPr>
          <p:spPr bwMode="auto">
            <a:xfrm flipV="1">
              <a:off x="66" y="339"/>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29"/>
            <p:cNvSpPr>
              <a:spLocks noChangeShapeType="1"/>
            </p:cNvSpPr>
            <p:nvPr/>
          </p:nvSpPr>
          <p:spPr bwMode="auto">
            <a:xfrm flipV="1">
              <a:off x="72" y="384"/>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30"/>
            <p:cNvSpPr>
              <a:spLocks noChangeShapeType="1"/>
            </p:cNvSpPr>
            <p:nvPr/>
          </p:nvSpPr>
          <p:spPr bwMode="auto">
            <a:xfrm flipV="1">
              <a:off x="99" y="447"/>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2" name="Line 31"/>
            <p:cNvSpPr>
              <a:spLocks noChangeShapeType="1"/>
            </p:cNvSpPr>
            <p:nvPr/>
          </p:nvSpPr>
          <p:spPr bwMode="auto">
            <a:xfrm flipV="1">
              <a:off x="30" y="21"/>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3" name="Line 32"/>
            <p:cNvSpPr>
              <a:spLocks noChangeShapeType="1"/>
            </p:cNvSpPr>
            <p:nvPr/>
          </p:nvSpPr>
          <p:spPr bwMode="auto">
            <a:xfrm flipV="1">
              <a:off x="47" y="0"/>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55" name="Text Box 33"/>
          <p:cNvSpPr txBox="1">
            <a:spLocks noChangeArrowheads="1"/>
          </p:cNvSpPr>
          <p:nvPr/>
        </p:nvSpPr>
        <p:spPr bwMode="auto">
          <a:xfrm>
            <a:off x="4081463" y="1482436"/>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9956" name="Text Box 34"/>
          <p:cNvSpPr txBox="1">
            <a:spLocks noChangeArrowheads="1"/>
          </p:cNvSpPr>
          <p:nvPr/>
        </p:nvSpPr>
        <p:spPr bwMode="auto">
          <a:xfrm>
            <a:off x="7848600" y="1482436"/>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COLUMNS</a:t>
            </a:r>
          </a:p>
        </p:txBody>
      </p:sp>
      <p:sp>
        <p:nvSpPr>
          <p:cNvPr id="39957" name="Line 35"/>
          <p:cNvSpPr>
            <a:spLocks noChangeShapeType="1"/>
          </p:cNvSpPr>
          <p:nvPr/>
        </p:nvSpPr>
        <p:spPr bwMode="auto">
          <a:xfrm>
            <a:off x="6553200" y="3723986"/>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9958"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866986"/>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9" name="Oval 37"/>
          <p:cNvSpPr>
            <a:spLocks noChangeArrowheads="1"/>
          </p:cNvSpPr>
          <p:nvPr/>
        </p:nvSpPr>
        <p:spPr bwMode="auto">
          <a:xfrm>
            <a:off x="5410200" y="5019386"/>
            <a:ext cx="1295400" cy="1295400"/>
          </a:xfrm>
          <a:prstGeom prst="ellipse">
            <a:avLst/>
          </a:prstGeom>
          <a:blipFill dpi="0" rotWithShape="0">
            <a:blip r:embed="rId4">
              <a:alphaModFix amt="60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60" name="Oval 38"/>
          <p:cNvSpPr>
            <a:spLocks noChangeArrowheads="1"/>
          </p:cNvSpPr>
          <p:nvPr/>
        </p:nvSpPr>
        <p:spPr bwMode="auto">
          <a:xfrm>
            <a:off x="6324600" y="4943186"/>
            <a:ext cx="1371600" cy="1371600"/>
          </a:xfrm>
          <a:prstGeom prst="ellipse">
            <a:avLst/>
          </a:prstGeom>
          <a:blipFill dpi="0" rotWithShape="0">
            <a:blip r:embed="rId4">
              <a:alphaModFix amt="60000"/>
            </a:blip>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61" name="Text Box 39"/>
          <p:cNvSpPr txBox="1">
            <a:spLocks noChangeArrowheads="1"/>
          </p:cNvSpPr>
          <p:nvPr/>
        </p:nvSpPr>
        <p:spPr bwMode="auto">
          <a:xfrm>
            <a:off x="6019800" y="6359236"/>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600" b="0">
                <a:solidFill>
                  <a:srgbClr val="B06900"/>
                </a:solidFill>
                <a:latin typeface="Verdana" panose="020B0604030504040204" pitchFamily="34" charset="0"/>
              </a:rPr>
              <a:t>OUTPUT</a:t>
            </a:r>
          </a:p>
        </p:txBody>
      </p:sp>
      <p:sp>
        <p:nvSpPr>
          <p:cNvPr id="39962" name="Line 40"/>
          <p:cNvSpPr>
            <a:spLocks noChangeShapeType="1"/>
          </p:cNvSpPr>
          <p:nvPr/>
        </p:nvSpPr>
        <p:spPr bwMode="auto">
          <a:xfrm flipH="1">
            <a:off x="4038600" y="3235036"/>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Text Box 41"/>
          <p:cNvSpPr txBox="1">
            <a:spLocks noChangeArrowheads="1"/>
          </p:cNvSpPr>
          <p:nvPr/>
        </p:nvSpPr>
        <p:spPr bwMode="auto">
          <a:xfrm>
            <a:off x="3505200" y="3382965"/>
            <a:ext cx="99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200" b="0">
                <a:solidFill>
                  <a:srgbClr val="B06900"/>
                </a:solidFill>
                <a:latin typeface="Verdana" panose="020B0604030504040204" pitchFamily="34" charset="0"/>
              </a:rPr>
              <a:t>n ROWS</a:t>
            </a:r>
          </a:p>
        </p:txBody>
      </p:sp>
      <p:sp>
        <p:nvSpPr>
          <p:cNvPr id="39964" name="Text Box 42"/>
          <p:cNvSpPr txBox="1">
            <a:spLocks noChangeArrowheads="1"/>
          </p:cNvSpPr>
          <p:nvPr/>
        </p:nvSpPr>
        <p:spPr bwMode="auto">
          <a:xfrm>
            <a:off x="8991600" y="3311236"/>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1200" b="0">
                <a:solidFill>
                  <a:srgbClr val="B06900"/>
                </a:solidFill>
                <a:latin typeface="Verdana" panose="020B0604030504040204" pitchFamily="34" charset="0"/>
              </a:rPr>
              <a:t>m ROWS</a:t>
            </a:r>
          </a:p>
        </p:txBody>
      </p:sp>
      <p:sp>
        <p:nvSpPr>
          <p:cNvPr id="39965" name="Line 43"/>
          <p:cNvSpPr>
            <a:spLocks noChangeShapeType="1"/>
          </p:cNvSpPr>
          <p:nvPr/>
        </p:nvSpPr>
        <p:spPr bwMode="auto">
          <a:xfrm>
            <a:off x="8686800" y="3158836"/>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44"/>
          <p:cNvSpPr>
            <a:spLocks noChangeShapeType="1"/>
          </p:cNvSpPr>
          <p:nvPr/>
        </p:nvSpPr>
        <p:spPr bwMode="auto">
          <a:xfrm flipV="1">
            <a:off x="6553200" y="5749636"/>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Rectangle 45"/>
          <p:cNvSpPr>
            <a:spLocks noChangeArrowheads="1"/>
          </p:cNvSpPr>
          <p:nvPr/>
        </p:nvSpPr>
        <p:spPr bwMode="auto">
          <a:xfrm>
            <a:off x="7229475" y="5597236"/>
            <a:ext cx="30480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lvl="2" algn="l" eaLnBrk="1" hangingPunct="1">
              <a:spcBef>
                <a:spcPct val="20000"/>
              </a:spcBef>
            </a:pPr>
            <a:r>
              <a:rPr lang="en-US" altLang="zh-CN" sz="1200" b="0">
                <a:solidFill>
                  <a:srgbClr val="B06900"/>
                </a:solidFill>
                <a:latin typeface="Verdana" panose="020B0604030504040204" pitchFamily="34" charset="0"/>
                <a:cs typeface="Times New Roman" panose="02020603050405020304" pitchFamily="18" charset="0"/>
              </a:rPr>
              <a:t>ALL ROWS (n X m)</a:t>
            </a:r>
          </a:p>
          <a:p>
            <a:pPr lvl="2" algn="l" eaLnBrk="1" hangingPunct="1">
              <a:spcBef>
                <a:spcPct val="20000"/>
              </a:spcBef>
            </a:pPr>
            <a:r>
              <a:rPr lang="en-US" altLang="zh-CN" sz="1200" b="0">
                <a:solidFill>
                  <a:srgbClr val="B06900"/>
                </a:solidFill>
                <a:latin typeface="Verdana" panose="020B0604030504040204" pitchFamily="34" charset="0"/>
                <a:cs typeface="Times New Roman" panose="02020603050405020304" pitchFamily="18" charset="0"/>
              </a:rPr>
              <a:t>EACH ROW OF TABLE X JOINED WITH EACH ROW OF TABLE Y</a:t>
            </a:r>
          </a:p>
        </p:txBody>
      </p:sp>
      <p:sp>
        <p:nvSpPr>
          <p:cNvPr id="39968" name="Text Box 46"/>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使用交叉连接</a:t>
            </a:r>
          </a:p>
        </p:txBody>
      </p:sp>
      <p:sp>
        <p:nvSpPr>
          <p:cNvPr id="49" name="Rectangle 2"/>
          <p:cNvSpPr txBox="1">
            <a:spLocks noChangeArrowheads="1"/>
          </p:cNvSpPr>
          <p:nvPr/>
        </p:nvSpPr>
        <p:spPr>
          <a:xfrm>
            <a:off x="1589088" y="963613"/>
            <a:ext cx="9855200" cy="563563"/>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kumimoji="1" sz="3600" b="1">
                <a:solidFill>
                  <a:schemeClr val="tx2"/>
                </a:solidFill>
                <a:latin typeface="Tahoma" pitchFamily="34" charset="0"/>
                <a:ea typeface="仿宋_GB2312" pitchFamily="49" charset="-122"/>
              </a:defRPr>
            </a:lvl6pPr>
            <a:lvl7pPr marL="914400" algn="l" rtl="0" fontAlgn="base">
              <a:spcBef>
                <a:spcPct val="0"/>
              </a:spcBef>
              <a:spcAft>
                <a:spcPct val="0"/>
              </a:spcAft>
              <a:defRPr kumimoji="1" sz="3600" b="1">
                <a:solidFill>
                  <a:schemeClr val="tx2"/>
                </a:solidFill>
                <a:latin typeface="Tahoma" pitchFamily="34" charset="0"/>
                <a:ea typeface="仿宋_GB2312" pitchFamily="49" charset="-122"/>
              </a:defRPr>
            </a:lvl7pPr>
            <a:lvl8pPr marL="1371600" algn="l" rtl="0" fontAlgn="base">
              <a:spcBef>
                <a:spcPct val="0"/>
              </a:spcBef>
              <a:spcAft>
                <a:spcPct val="0"/>
              </a:spcAft>
              <a:defRPr kumimoji="1" sz="3600" b="1">
                <a:solidFill>
                  <a:schemeClr val="tx2"/>
                </a:solidFill>
                <a:latin typeface="Tahoma" pitchFamily="34" charset="0"/>
                <a:ea typeface="仿宋_GB2312" pitchFamily="49" charset="-122"/>
              </a:defRPr>
            </a:lvl8pPr>
            <a:lvl9pPr marL="1828800" algn="l" rtl="0" fontAlgn="base">
              <a:spcBef>
                <a:spcPct val="0"/>
              </a:spcBef>
              <a:spcAft>
                <a:spcPct val="0"/>
              </a:spcAft>
              <a:defRPr kumimoji="1" sz="3600" b="1">
                <a:solidFill>
                  <a:schemeClr val="tx2"/>
                </a:solidFill>
                <a:latin typeface="Tahoma" pitchFamily="34" charset="0"/>
                <a:ea typeface="仿宋_GB2312" pitchFamily="49" charset="-122"/>
              </a:defRPr>
            </a:lvl9pPr>
          </a:lstStyle>
          <a:p>
            <a:pPr eaLnBrk="1" hangingPunct="1"/>
            <a:r>
              <a:rPr lang="zh-CN" altLang="en-US" kern="0" dirty="0" smtClean="0">
                <a:ea typeface="宋体" panose="02010600030101010101" pitchFamily="2" charset="-122"/>
              </a:rPr>
              <a:t>交叉连接</a:t>
            </a:r>
          </a:p>
        </p:txBody>
      </p:sp>
    </p:spTree>
    <p:extLst>
      <p:ext uri="{BB962C8B-B14F-4D97-AF65-F5344CB8AC3E}">
        <p14:creationId xmlns:p14="http://schemas.microsoft.com/office/powerpoint/2010/main" val="123499698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r>
              <a:rPr lang="zh-CN" sz="3200" smtClean="0">
                <a:ea typeface="宋体" pitchFamily="2" charset="-122"/>
              </a:rPr>
              <a:t>消除取值重复的行（续）</a:t>
            </a:r>
          </a:p>
        </p:txBody>
      </p:sp>
      <p:sp>
        <p:nvSpPr>
          <p:cNvPr id="94212" name="Rectangle 3"/>
          <p:cNvSpPr>
            <a:spLocks noGrp="1" noChangeArrowheads="1"/>
          </p:cNvSpPr>
          <p:nvPr>
            <p:ph type="body" idx="1"/>
          </p:nvPr>
        </p:nvSpPr>
        <p:spPr>
          <a:xfrm>
            <a:off x="719667" y="1828800"/>
            <a:ext cx="11167533" cy="4114800"/>
          </a:xfrm>
        </p:spPr>
        <p:txBody>
          <a:bodyPr/>
          <a:lstStyle/>
          <a:p>
            <a:pPr eaLnBrk="1" hangingPunct="1">
              <a:lnSpc>
                <a:spcPct val="80000"/>
              </a:lnSpc>
            </a:pPr>
            <a:r>
              <a:rPr lang="zh-CN" sz="2800" b="1" dirty="0" smtClean="0">
                <a:ea typeface="宋体" pitchFamily="2" charset="-122"/>
              </a:rPr>
              <a:t>指定</a:t>
            </a:r>
            <a:r>
              <a:rPr lang="zh-CN" altLang="zh-CN" sz="2800" b="1" dirty="0" smtClean="0">
                <a:ea typeface="宋体" pitchFamily="2" charset="-122"/>
              </a:rPr>
              <a:t>DISTINCT</a:t>
            </a:r>
            <a:r>
              <a:rPr lang="zh-CN" sz="2800" b="1" dirty="0" smtClean="0">
                <a:ea typeface="宋体" pitchFamily="2" charset="-122"/>
              </a:rPr>
              <a:t>关键词，去掉表中重复的行 </a:t>
            </a:r>
          </a:p>
          <a:p>
            <a:pPr eaLnBrk="1" hangingPunct="1">
              <a:lnSpc>
                <a:spcPct val="80000"/>
              </a:lnSpc>
              <a:buFont typeface="Wingdings" pitchFamily="2" charset="2"/>
              <a:buNone/>
            </a:pPr>
            <a:r>
              <a:rPr lang="zh-CN" b="1" dirty="0" smtClean="0">
                <a:ea typeface="宋体" pitchFamily="2" charset="-122"/>
              </a:rPr>
              <a:t>   </a:t>
            </a:r>
          </a:p>
          <a:p>
            <a:pPr eaLnBrk="1" hangingPunct="1">
              <a:lnSpc>
                <a:spcPct val="80000"/>
              </a:lnSpc>
              <a:buFont typeface="Wingdings" pitchFamily="2" charset="2"/>
              <a:buNone/>
            </a:pPr>
            <a:r>
              <a:rPr lang="zh-CN" b="1" dirty="0" smtClean="0">
                <a:ea typeface="宋体" pitchFamily="2" charset="-122"/>
              </a:rPr>
              <a:t>   </a:t>
            </a:r>
            <a:r>
              <a:rPr lang="zh-CN" altLang="zh-CN" sz="2400" b="1" dirty="0" smtClean="0">
                <a:ea typeface="宋体" pitchFamily="2" charset="-122"/>
              </a:rPr>
              <a:t>SELECT </a:t>
            </a:r>
            <a:r>
              <a:rPr lang="zh-CN" altLang="zh-CN" sz="2400" b="1" dirty="0" smtClean="0">
                <a:solidFill>
                  <a:srgbClr val="FF0000"/>
                </a:solidFill>
                <a:ea typeface="宋体" pitchFamily="2" charset="-122"/>
              </a:rPr>
              <a:t>DISTINCT</a:t>
            </a:r>
            <a:r>
              <a:rPr lang="zh-CN" altLang="zh-CN" sz="2400" b="1" dirty="0" smtClean="0">
                <a:ea typeface="宋体" pitchFamily="2" charset="-122"/>
              </a:rPr>
              <a:t> Sno</a:t>
            </a:r>
            <a:r>
              <a:rPr lang="en-US" altLang="zh-CN" sz="2400" b="1" dirty="0" smtClean="0">
                <a:ea typeface="宋体" pitchFamily="2" charset="-122"/>
              </a:rPr>
              <a:t> </a:t>
            </a:r>
            <a:r>
              <a:rPr lang="zh-CN" altLang="zh-CN" sz="2400" b="1" dirty="0" smtClean="0">
                <a:ea typeface="宋体" pitchFamily="2" charset="-122"/>
              </a:rPr>
              <a:t>    FROM SC</a:t>
            </a:r>
            <a:r>
              <a:rPr lang="zh-CN" sz="2400" b="1" dirty="0" smtClean="0">
                <a:ea typeface="宋体" pitchFamily="2" charset="-122"/>
              </a:rPr>
              <a:t>； </a:t>
            </a:r>
          </a:p>
          <a:p>
            <a:pPr eaLnBrk="1" hangingPunct="1">
              <a:lnSpc>
                <a:spcPct val="80000"/>
              </a:lnSpc>
              <a:buFont typeface="Wingdings" pitchFamily="2" charset="2"/>
              <a:buNone/>
            </a:pPr>
            <a:endParaRPr lang="zh-CN" altLang="zh-CN" sz="2400" b="1" dirty="0" smtClean="0">
              <a:ea typeface="宋体" pitchFamily="2" charset="-122"/>
            </a:endParaRPr>
          </a:p>
          <a:p>
            <a:pPr eaLnBrk="1" hangingPunct="1">
              <a:lnSpc>
                <a:spcPct val="80000"/>
              </a:lnSpc>
              <a:buFont typeface="Wingdings" pitchFamily="2" charset="2"/>
              <a:buNone/>
            </a:pPr>
            <a:r>
              <a:rPr lang="zh-CN" altLang="zh-CN" sz="2400" b="1" dirty="0" smtClean="0">
                <a:ea typeface="宋体" pitchFamily="2" charset="-122"/>
              </a:rPr>
              <a:t>    </a:t>
            </a:r>
            <a:r>
              <a:rPr lang="zh-CN" sz="2400" b="1" dirty="0" smtClean="0">
                <a:ea typeface="宋体" pitchFamily="2" charset="-122"/>
              </a:rPr>
              <a:t>执行结果：</a:t>
            </a:r>
          </a:p>
          <a:p>
            <a:pPr eaLnBrk="1" hangingPunct="1">
              <a:lnSpc>
                <a:spcPct val="80000"/>
              </a:lnSpc>
              <a:buFont typeface="Wingdings" pitchFamily="2" charset="2"/>
              <a:buNone/>
            </a:pPr>
            <a:r>
              <a:rPr lang="zh-CN" altLang="zh-CN" sz="2400" b="1" dirty="0" smtClean="0">
                <a:ea typeface="宋体" pitchFamily="2" charset="-122"/>
              </a:rPr>
              <a:t>					    Sno</a:t>
            </a:r>
          </a:p>
          <a:p>
            <a:pPr eaLnBrk="1" hangingPunct="1">
              <a:lnSpc>
                <a:spcPct val="80000"/>
              </a:lnSpc>
              <a:buFont typeface="Wingdings" pitchFamily="2" charset="2"/>
              <a:buNone/>
            </a:pPr>
            <a:endParaRPr lang="zh-CN" altLang="zh-CN" sz="2400" b="1" dirty="0" smtClean="0">
              <a:ea typeface="宋体" pitchFamily="2" charset="-122"/>
            </a:endParaRPr>
          </a:p>
          <a:p>
            <a:pPr eaLnBrk="1" hangingPunct="1">
              <a:lnSpc>
                <a:spcPct val="80000"/>
              </a:lnSpc>
              <a:buFont typeface="Wingdings" pitchFamily="2" charset="2"/>
              <a:buNone/>
            </a:pPr>
            <a:r>
              <a:rPr lang="zh-CN" altLang="zh-CN" sz="2400" b="1" dirty="0" smtClean="0">
                <a:ea typeface="宋体" pitchFamily="2" charset="-122"/>
              </a:rPr>
              <a:t>					200215121</a:t>
            </a:r>
          </a:p>
          <a:p>
            <a:pPr eaLnBrk="1" hangingPunct="1">
              <a:lnSpc>
                <a:spcPct val="80000"/>
              </a:lnSpc>
              <a:buFont typeface="Wingdings" pitchFamily="2" charset="2"/>
              <a:buNone/>
            </a:pPr>
            <a:r>
              <a:rPr lang="zh-CN" altLang="zh-CN" sz="2400" b="1" dirty="0" smtClean="0">
                <a:ea typeface="宋体" pitchFamily="2" charset="-122"/>
              </a:rPr>
              <a:t>					200215122</a:t>
            </a:r>
          </a:p>
        </p:txBody>
      </p:sp>
      <p:sp>
        <p:nvSpPr>
          <p:cNvPr id="94213" name="Line 4"/>
          <p:cNvSpPr>
            <a:spLocks noChangeShapeType="1"/>
          </p:cNvSpPr>
          <p:nvPr/>
        </p:nvSpPr>
        <p:spPr bwMode="auto">
          <a:xfrm>
            <a:off x="3962894" y="4413066"/>
            <a:ext cx="2976033" cy="0"/>
          </a:xfrm>
          <a:prstGeom prst="line">
            <a:avLst/>
          </a:prstGeom>
          <a:noFill/>
          <a:ln w="25400">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body" idx="1"/>
          </p:nvPr>
        </p:nvSpPr>
        <p:spPr>
          <a:xfrm>
            <a:off x="469466" y="1828656"/>
            <a:ext cx="11570133" cy="4570412"/>
          </a:xfrm>
          <a:noFill/>
        </p:spPr>
        <p:txBody>
          <a:bodyPr/>
          <a:lstStyle/>
          <a:p>
            <a:pPr eaLnBrk="1" hangingPunct="1">
              <a:buClr>
                <a:schemeClr val="tx1"/>
              </a:buClr>
              <a:buFont typeface="Wingdings" panose="05000000000000000000" pitchFamily="2" charset="2"/>
              <a:buBlip>
                <a:blip r:embed="rId3"/>
              </a:buBlip>
            </a:pPr>
            <a:r>
              <a:rPr lang="zh-CN" altLang="en-US" sz="2800" dirty="0">
                <a:solidFill>
                  <a:srgbClr val="E02920"/>
                </a:solidFill>
              </a:rPr>
              <a:t>交叉连接：在两个表中将一个表中的每行与另一个表中的每行连接。</a:t>
            </a:r>
            <a:endParaRPr lang="en-IN" altLang="en-US" sz="2800" dirty="0">
              <a:solidFill>
                <a:srgbClr val="E02920"/>
              </a:solidFill>
            </a:endParaRPr>
          </a:p>
          <a:p>
            <a:pPr lvl="1" eaLnBrk="1" hangingPunct="1">
              <a:buClr>
                <a:schemeClr val="tx1"/>
              </a:buClr>
            </a:pPr>
            <a:r>
              <a:rPr lang="zh-CN" altLang="en-US" sz="2800" dirty="0">
                <a:solidFill>
                  <a:srgbClr val="E02920"/>
                </a:solidFill>
              </a:rPr>
              <a:t>结果集中行的数量是第一个表中行的数量与第二个表中行的数量的乘积。</a:t>
            </a:r>
          </a:p>
          <a:p>
            <a:pPr eaLnBrk="1" hangingPunct="1">
              <a:buClr>
                <a:schemeClr val="tx1"/>
              </a:buClr>
              <a:buFont typeface="Wingdings" panose="05000000000000000000" pitchFamily="2" charset="2"/>
              <a:buNone/>
            </a:pPr>
            <a:r>
              <a:rPr lang="zh-CN" altLang="en-US" sz="2800" dirty="0">
                <a:solidFill>
                  <a:srgbClr val="E02920"/>
                </a:solidFill>
              </a:rPr>
              <a:t>	</a:t>
            </a:r>
          </a:p>
        </p:txBody>
      </p:sp>
      <p:sp>
        <p:nvSpPr>
          <p:cNvPr id="40964" name="Text Box 3"/>
          <p:cNvSpPr txBox="1">
            <a:spLocks noChangeArrowheads="1"/>
          </p:cNvSpPr>
          <p:nvPr/>
        </p:nvSpPr>
        <p:spPr bwMode="auto">
          <a:xfrm>
            <a:off x="2711450" y="90805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使用交叉连接（续）</a:t>
            </a:r>
            <a:r>
              <a:rPr lang="en-US" altLang="zh-CN" sz="2000">
                <a:solidFill>
                  <a:schemeClr val="bg1"/>
                </a:solidFill>
                <a:latin typeface="Tahoma" panose="020B0604030504040204" pitchFamily="34" charset="0"/>
                <a:cs typeface="Times New Roman" panose="02020603050405020304" pitchFamily="18" charset="0"/>
              </a:rPr>
              <a:t>``</a:t>
            </a:r>
          </a:p>
        </p:txBody>
      </p:sp>
      <p:sp>
        <p:nvSpPr>
          <p:cNvPr id="6" name="Rectangle 2"/>
          <p:cNvSpPr txBox="1">
            <a:spLocks noChangeArrowheads="1"/>
          </p:cNvSpPr>
          <p:nvPr/>
        </p:nvSpPr>
        <p:spPr>
          <a:xfrm>
            <a:off x="1589088" y="963613"/>
            <a:ext cx="9855200" cy="563563"/>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kumimoji="1" sz="3600" b="1">
                <a:solidFill>
                  <a:schemeClr val="tx2"/>
                </a:solidFill>
                <a:latin typeface="Tahoma" pitchFamily="34" charset="0"/>
                <a:ea typeface="仿宋_GB2312" pitchFamily="49" charset="-122"/>
              </a:defRPr>
            </a:lvl6pPr>
            <a:lvl7pPr marL="914400" algn="l" rtl="0" fontAlgn="base">
              <a:spcBef>
                <a:spcPct val="0"/>
              </a:spcBef>
              <a:spcAft>
                <a:spcPct val="0"/>
              </a:spcAft>
              <a:defRPr kumimoji="1" sz="3600" b="1">
                <a:solidFill>
                  <a:schemeClr val="tx2"/>
                </a:solidFill>
                <a:latin typeface="Tahoma" pitchFamily="34" charset="0"/>
                <a:ea typeface="仿宋_GB2312" pitchFamily="49" charset="-122"/>
              </a:defRPr>
            </a:lvl7pPr>
            <a:lvl8pPr marL="1371600" algn="l" rtl="0" fontAlgn="base">
              <a:spcBef>
                <a:spcPct val="0"/>
              </a:spcBef>
              <a:spcAft>
                <a:spcPct val="0"/>
              </a:spcAft>
              <a:defRPr kumimoji="1" sz="3600" b="1">
                <a:solidFill>
                  <a:schemeClr val="tx2"/>
                </a:solidFill>
                <a:latin typeface="Tahoma" pitchFamily="34" charset="0"/>
                <a:ea typeface="仿宋_GB2312" pitchFamily="49" charset="-122"/>
              </a:defRPr>
            </a:lvl8pPr>
            <a:lvl9pPr marL="1828800" algn="l" rtl="0" fontAlgn="base">
              <a:spcBef>
                <a:spcPct val="0"/>
              </a:spcBef>
              <a:spcAft>
                <a:spcPct val="0"/>
              </a:spcAft>
              <a:defRPr kumimoji="1" sz="3600" b="1">
                <a:solidFill>
                  <a:schemeClr val="tx2"/>
                </a:solidFill>
                <a:latin typeface="Tahoma" pitchFamily="34" charset="0"/>
                <a:ea typeface="仿宋_GB2312" pitchFamily="49" charset="-122"/>
              </a:defRPr>
            </a:lvl9pPr>
          </a:lstStyle>
          <a:p>
            <a:pPr eaLnBrk="1" hangingPunct="1"/>
            <a:r>
              <a:rPr lang="zh-CN" altLang="en-US" kern="0" dirty="0" smtClean="0">
                <a:ea typeface="宋体" panose="02010600030101010101" pitchFamily="2" charset="-122"/>
              </a:rPr>
              <a:t>交叉连接</a:t>
            </a:r>
          </a:p>
        </p:txBody>
      </p:sp>
    </p:spTree>
    <p:extLst>
      <p:ext uri="{BB962C8B-B14F-4D97-AF65-F5344CB8AC3E}">
        <p14:creationId xmlns:p14="http://schemas.microsoft.com/office/powerpoint/2010/main" val="2524019395"/>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连接查询（续）</a:t>
            </a:r>
          </a:p>
        </p:txBody>
      </p:sp>
      <p:sp>
        <p:nvSpPr>
          <p:cNvPr id="41988" name="Rectangle 3"/>
          <p:cNvSpPr>
            <a:spLocks noGrp="1" noChangeArrowheads="1"/>
          </p:cNvSpPr>
          <p:nvPr>
            <p:ph type="body" idx="1"/>
          </p:nvPr>
        </p:nvSpPr>
        <p:spPr/>
        <p:txBody>
          <a:bodyPr/>
          <a:lstStyle/>
          <a:p>
            <a:pPr lvl="1" eaLnBrk="1" hangingPunct="1">
              <a:buFont typeface="Wingdings" panose="05000000000000000000" pitchFamily="2" charset="2"/>
              <a:buNone/>
            </a:pPr>
            <a:endParaRPr lang="zh-CN" altLang="en-US" smtClean="0">
              <a:ea typeface="宋体" panose="02010600030101010101" pitchFamily="2" charset="-122"/>
            </a:endParaRPr>
          </a:p>
          <a:p>
            <a:pPr lvl="1" eaLnBrk="1" hangingPunct="1">
              <a:buFont typeface="Wingdings" panose="05000000000000000000" pitchFamily="2" charset="2"/>
              <a:buNone/>
            </a:pPr>
            <a:r>
              <a:rPr lang="zh-CN" altLang="en-US" sz="2800"/>
              <a:t>一、等值与非等值连接查询 </a:t>
            </a:r>
          </a:p>
          <a:p>
            <a:pPr lvl="1" eaLnBrk="1" hangingPunct="1">
              <a:buFont typeface="Wingdings" panose="05000000000000000000" pitchFamily="2" charset="2"/>
              <a:buNone/>
            </a:pPr>
            <a:r>
              <a:rPr lang="zh-CN" altLang="en-US" sz="2800"/>
              <a:t>二、自身连接</a:t>
            </a:r>
          </a:p>
          <a:p>
            <a:pPr lvl="1" eaLnBrk="1" hangingPunct="1">
              <a:buFont typeface="Wingdings" panose="05000000000000000000" pitchFamily="2" charset="2"/>
              <a:buNone/>
            </a:pPr>
            <a:r>
              <a:rPr lang="zh-CN" altLang="en-US" sz="2800"/>
              <a:t>三、外连接</a:t>
            </a:r>
          </a:p>
          <a:p>
            <a:pPr lvl="1" eaLnBrk="1" hangingPunct="1">
              <a:buFont typeface="Wingdings" panose="05000000000000000000" pitchFamily="2" charset="2"/>
              <a:buNone/>
            </a:pPr>
            <a:r>
              <a:rPr lang="zh-CN" altLang="en-US" sz="2800">
                <a:solidFill>
                  <a:schemeClr val="accent1"/>
                </a:solidFill>
              </a:rPr>
              <a:t>四、复合条件连接</a:t>
            </a:r>
          </a:p>
          <a:p>
            <a:pPr lvl="1" eaLnBrk="1" hangingPunct="1">
              <a:buFont typeface="Wingdings" panose="05000000000000000000" pitchFamily="2" charset="2"/>
              <a:buNone/>
            </a:pPr>
            <a:endParaRPr lang="zh-CN" altLang="en-US" sz="2800">
              <a:solidFill>
                <a:schemeClr val="accent1"/>
              </a:solidFill>
            </a:endParaRPr>
          </a:p>
        </p:txBody>
      </p:sp>
    </p:spTree>
    <p:extLst>
      <p:ext uri="{BB962C8B-B14F-4D97-AF65-F5344CB8AC3E}">
        <p14:creationId xmlns:p14="http://schemas.microsoft.com/office/powerpoint/2010/main" val="1374410982"/>
      </p:ext>
    </p:extLst>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复合条件连接</a:t>
            </a:r>
          </a:p>
        </p:txBody>
      </p:sp>
      <p:sp>
        <p:nvSpPr>
          <p:cNvPr id="43012" name="Rectangle 3"/>
          <p:cNvSpPr>
            <a:spLocks noGrp="1" noChangeArrowheads="1"/>
          </p:cNvSpPr>
          <p:nvPr>
            <p:ph type="body" idx="1"/>
          </p:nvPr>
        </p:nvSpPr>
        <p:spPr>
          <a:xfrm>
            <a:off x="727362" y="1787236"/>
            <a:ext cx="9580419" cy="4114800"/>
          </a:xfrm>
        </p:spPr>
        <p:txBody>
          <a:bodyPr/>
          <a:lstStyle/>
          <a:p>
            <a:pPr algn="just" eaLnBrk="1" hangingPunct="1">
              <a:lnSpc>
                <a:spcPct val="90000"/>
              </a:lnSpc>
            </a:pPr>
            <a:r>
              <a:rPr lang="zh-CN" altLang="en-US" smtClean="0">
                <a:ea typeface="宋体" panose="02010600030101010101" pitchFamily="2" charset="-122"/>
              </a:rPr>
              <a:t>复合条件连接：</a:t>
            </a:r>
            <a:r>
              <a:rPr lang="en-US" altLang="zh-CN" smtClean="0">
                <a:ea typeface="宋体" panose="02010600030101010101" pitchFamily="2" charset="-122"/>
              </a:rPr>
              <a:t>WHERE</a:t>
            </a:r>
            <a:r>
              <a:rPr lang="zh-CN" altLang="en-US" smtClean="0">
                <a:ea typeface="宋体" panose="02010600030101010101" pitchFamily="2" charset="-122"/>
              </a:rPr>
              <a:t>子句中含多个连接条件</a:t>
            </a:r>
          </a:p>
          <a:p>
            <a:pPr algn="just" eaLnBrk="1" hangingPunct="1">
              <a:lnSpc>
                <a:spcPct val="30000"/>
              </a:lnSpc>
              <a:buFont typeface="Wingdings" panose="05000000000000000000" pitchFamily="2" charset="2"/>
              <a:buNone/>
            </a:pPr>
            <a:endParaRPr lang="zh-CN" altLang="en-US" smtClean="0">
              <a:ea typeface="宋体" panose="02010600030101010101" pitchFamily="2" charset="-122"/>
            </a:endParaRPr>
          </a:p>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37]</a:t>
            </a:r>
            <a:r>
              <a:rPr lang="zh-CN" altLang="en-US" sz="2400"/>
              <a:t>查询选修</a:t>
            </a:r>
            <a:r>
              <a:rPr lang="en-US" altLang="zh-CN" sz="2400"/>
              <a:t>2</a:t>
            </a:r>
            <a:r>
              <a:rPr lang="zh-CN" altLang="en-US" sz="2400"/>
              <a:t>号课程且成绩在</a:t>
            </a:r>
            <a:r>
              <a:rPr lang="en-US" altLang="zh-CN" sz="2400"/>
              <a:t>90</a:t>
            </a:r>
            <a:r>
              <a:rPr lang="zh-CN" altLang="en-US" sz="2400"/>
              <a:t>分以上的所有学生		</a:t>
            </a:r>
          </a:p>
          <a:p>
            <a:pPr eaLnBrk="1" hangingPunct="1">
              <a:lnSpc>
                <a:spcPct val="90000"/>
              </a:lnSpc>
              <a:buFont typeface="Wingdings" panose="05000000000000000000" pitchFamily="2" charset="2"/>
              <a:buNone/>
            </a:pPr>
            <a:r>
              <a:rPr lang="zh-CN" altLang="en-US" sz="2400"/>
              <a:t>		</a:t>
            </a:r>
            <a:r>
              <a:rPr lang="en-US" altLang="zh-CN" sz="2400"/>
              <a:t>SELECT Student.Sno, Sname</a:t>
            </a:r>
          </a:p>
          <a:p>
            <a:pPr eaLnBrk="1" hangingPunct="1">
              <a:lnSpc>
                <a:spcPct val="90000"/>
              </a:lnSpc>
              <a:buFont typeface="Wingdings" panose="05000000000000000000" pitchFamily="2" charset="2"/>
              <a:buNone/>
            </a:pPr>
            <a:r>
              <a:rPr lang="en-US" altLang="zh-CN" sz="2400"/>
              <a:t>		FROM    Student, SC</a:t>
            </a:r>
          </a:p>
          <a:p>
            <a:pPr eaLnBrk="1" hangingPunct="1">
              <a:lnSpc>
                <a:spcPct val="90000"/>
              </a:lnSpc>
              <a:buFont typeface="Wingdings" panose="05000000000000000000" pitchFamily="2" charset="2"/>
              <a:buNone/>
            </a:pPr>
            <a:r>
              <a:rPr lang="en-US" altLang="zh-CN" sz="2400"/>
              <a:t>		WHERE Student.Sno = SC.Sno AND   </a:t>
            </a:r>
          </a:p>
          <a:p>
            <a:pPr eaLnBrk="1" hangingPunct="1">
              <a:lnSpc>
                <a:spcPct val="90000"/>
              </a:lnSpc>
              <a:buFont typeface="Wingdings" panose="05000000000000000000" pitchFamily="2" charset="2"/>
              <a:buNone/>
            </a:pPr>
            <a:r>
              <a:rPr lang="en-US" altLang="zh-CN" sz="2400"/>
              <a:t>                                            /* </a:t>
            </a:r>
            <a:r>
              <a:rPr lang="zh-CN" altLang="en-US" sz="2400"/>
              <a:t>连接谓词*</a:t>
            </a:r>
            <a:r>
              <a:rPr lang="en-US" altLang="zh-CN" sz="2400"/>
              <a:t>/</a:t>
            </a:r>
          </a:p>
          <a:p>
            <a:pPr eaLnBrk="1" hangingPunct="1">
              <a:lnSpc>
                <a:spcPct val="90000"/>
              </a:lnSpc>
              <a:buFont typeface="Wingdings" panose="05000000000000000000" pitchFamily="2" charset="2"/>
              <a:buNone/>
            </a:pPr>
            <a:r>
              <a:rPr lang="en-US" altLang="zh-CN" sz="2400"/>
              <a:t>                         SC.Cno= </a:t>
            </a:r>
            <a:r>
              <a:rPr lang="en-US" altLang="zh-CN" sz="2400">
                <a:latin typeface="Courier New" panose="02070309020205020404" pitchFamily="49" charset="0"/>
              </a:rPr>
              <a:t>‘</a:t>
            </a:r>
            <a:r>
              <a:rPr lang="en-US" altLang="zh-CN" sz="2400"/>
              <a:t>2</a:t>
            </a:r>
            <a:r>
              <a:rPr lang="en-US" altLang="zh-CN" sz="2400">
                <a:latin typeface="Courier New" panose="02070309020205020404" pitchFamily="49" charset="0"/>
              </a:rPr>
              <a:t>’</a:t>
            </a:r>
            <a:r>
              <a:rPr lang="en-US" altLang="zh-CN" sz="2400"/>
              <a:t> AND SC.Grade &gt; 90</a:t>
            </a:r>
            <a:r>
              <a:rPr lang="zh-CN" altLang="en-US" sz="2400"/>
              <a:t>；       </a:t>
            </a:r>
          </a:p>
          <a:p>
            <a:pPr eaLnBrk="1" hangingPunct="1">
              <a:lnSpc>
                <a:spcPct val="90000"/>
              </a:lnSpc>
              <a:buFont typeface="Wingdings" panose="05000000000000000000" pitchFamily="2" charset="2"/>
              <a:buNone/>
            </a:pPr>
            <a:r>
              <a:rPr lang="zh-CN" altLang="en-US" sz="2400"/>
              <a:t>					</a:t>
            </a:r>
            <a:r>
              <a:rPr lang="en-US" altLang="zh-CN" sz="2400"/>
              <a:t>/* </a:t>
            </a:r>
            <a:r>
              <a:rPr lang="zh-CN" altLang="en-US" sz="2400"/>
              <a:t>其他限定条件 *</a:t>
            </a:r>
            <a:r>
              <a:rPr lang="en-US" altLang="zh-CN" sz="2400"/>
              <a:t>/</a:t>
            </a:r>
          </a:p>
        </p:txBody>
      </p:sp>
    </p:spTree>
    <p:extLst>
      <p:ext uri="{BB962C8B-B14F-4D97-AF65-F5344CB8AC3E}">
        <p14:creationId xmlns:p14="http://schemas.microsoft.com/office/powerpoint/2010/main" val="3924581525"/>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复合条件连接（续）</a:t>
            </a:r>
          </a:p>
        </p:txBody>
      </p:sp>
      <p:sp>
        <p:nvSpPr>
          <p:cNvPr id="44036" name="Rectangle 3"/>
          <p:cNvSpPr>
            <a:spLocks noGrp="1" noChangeArrowheads="1"/>
          </p:cNvSpPr>
          <p:nvPr>
            <p:ph type="body" idx="1"/>
          </p:nvPr>
        </p:nvSpPr>
        <p:spPr>
          <a:xfrm>
            <a:off x="1246909" y="1849582"/>
            <a:ext cx="7772400" cy="4114800"/>
          </a:xfrm>
        </p:spPr>
        <p:txBody>
          <a:bodyPr/>
          <a:lstStyle/>
          <a:p>
            <a:pPr algn="just" eaLnBrk="1" hangingPunct="1">
              <a:buFont typeface="Wingdings" panose="05000000000000000000" pitchFamily="2" charset="2"/>
              <a:buNone/>
            </a:pPr>
            <a:r>
              <a:rPr lang="en-US" altLang="zh-CN" sz="2400" dirty="0"/>
              <a:t>[</a:t>
            </a:r>
            <a:r>
              <a:rPr lang="zh-CN" altLang="en-US" sz="2400" dirty="0"/>
              <a:t>例</a:t>
            </a:r>
            <a:r>
              <a:rPr lang="en-US" altLang="zh-CN" sz="2400" dirty="0"/>
              <a:t>38]</a:t>
            </a:r>
            <a:r>
              <a:rPr lang="zh-CN" altLang="en-US" sz="2400" dirty="0"/>
              <a:t>查询每个学生的学号、姓名、选修的课程名及成绩</a:t>
            </a:r>
          </a:p>
          <a:p>
            <a:pPr lvl="1" algn="just" eaLnBrk="1" hangingPunct="1">
              <a:lnSpc>
                <a:spcPct val="120000"/>
              </a:lnSpc>
              <a:buFont typeface="Wingdings" panose="05000000000000000000" pitchFamily="2" charset="2"/>
              <a:buNone/>
            </a:pPr>
            <a:r>
              <a:rPr lang="zh-CN" altLang="en-US" sz="3200" dirty="0"/>
              <a:t>  </a:t>
            </a:r>
            <a:r>
              <a:rPr lang="en-US" altLang="zh-CN" dirty="0" smtClean="0">
                <a:ea typeface="宋体" panose="02010600030101010101" pitchFamily="2" charset="-122"/>
              </a:rPr>
              <a:t>SELECT </a:t>
            </a:r>
            <a:r>
              <a:rPr lang="en-US" altLang="zh-CN" dirty="0" err="1" smtClean="0">
                <a:ea typeface="宋体" panose="02010600030101010101" pitchFamily="2" charset="-122"/>
              </a:rPr>
              <a:t>Student.Sno</a:t>
            </a:r>
            <a:r>
              <a:rPr lang="zh-CN" altLang="en-US" dirty="0" smtClean="0">
                <a:ea typeface="宋体" panose="02010600030101010101" pitchFamily="2" charset="-122"/>
              </a:rPr>
              <a:t>，</a:t>
            </a:r>
            <a:r>
              <a:rPr lang="en-US" altLang="zh-CN" dirty="0" err="1" smtClean="0">
                <a:ea typeface="宋体" panose="02010600030101010101" pitchFamily="2" charset="-122"/>
              </a:rPr>
              <a:t>Sname</a:t>
            </a:r>
            <a:r>
              <a:rPr lang="zh-CN" altLang="en-US" dirty="0" smtClean="0">
                <a:ea typeface="宋体" panose="02010600030101010101" pitchFamily="2" charset="-122"/>
              </a:rPr>
              <a:t>，</a:t>
            </a:r>
            <a:r>
              <a:rPr lang="en-US" altLang="zh-CN" dirty="0" err="1" smtClean="0">
                <a:ea typeface="宋体" panose="02010600030101010101" pitchFamily="2" charset="-122"/>
              </a:rPr>
              <a:t>Cname</a:t>
            </a:r>
            <a:r>
              <a:rPr lang="zh-CN" altLang="en-US" dirty="0" smtClean="0">
                <a:ea typeface="宋体" panose="02010600030101010101" pitchFamily="2" charset="-122"/>
              </a:rPr>
              <a:t>，</a:t>
            </a:r>
            <a:r>
              <a:rPr lang="en-US" altLang="zh-CN" dirty="0" smtClean="0">
                <a:ea typeface="宋体" panose="02010600030101010101" pitchFamily="2" charset="-122"/>
              </a:rPr>
              <a:t>Grade</a:t>
            </a:r>
          </a:p>
          <a:p>
            <a:pPr lvl="1" algn="just" eaLnBrk="1" hangingPunct="1">
              <a:lnSpc>
                <a:spcPct val="120000"/>
              </a:lnSpc>
              <a:buFont typeface="Wingdings" panose="05000000000000000000" pitchFamily="2" charset="2"/>
              <a:buNone/>
            </a:pPr>
            <a:r>
              <a:rPr lang="en-US" altLang="zh-CN" dirty="0" smtClean="0">
                <a:ea typeface="宋体" panose="02010600030101010101" pitchFamily="2" charset="-122"/>
              </a:rPr>
              <a:t>   FROM    Student</a:t>
            </a:r>
            <a:r>
              <a:rPr lang="zh-CN" altLang="en-US" dirty="0" smtClean="0">
                <a:ea typeface="宋体" panose="02010600030101010101" pitchFamily="2" charset="-122"/>
              </a:rPr>
              <a:t>，</a:t>
            </a:r>
            <a:r>
              <a:rPr lang="en-US" altLang="zh-CN" dirty="0" smtClean="0">
                <a:ea typeface="宋体" panose="02010600030101010101" pitchFamily="2" charset="-122"/>
              </a:rPr>
              <a:t>SC</a:t>
            </a:r>
            <a:r>
              <a:rPr lang="zh-CN" altLang="en-US" dirty="0" smtClean="0">
                <a:ea typeface="宋体" panose="02010600030101010101" pitchFamily="2" charset="-122"/>
              </a:rPr>
              <a:t>，</a:t>
            </a:r>
            <a:r>
              <a:rPr lang="en-US" altLang="zh-CN" dirty="0" smtClean="0">
                <a:ea typeface="宋体" panose="02010600030101010101" pitchFamily="2" charset="-122"/>
              </a:rPr>
              <a:t>Course    </a:t>
            </a:r>
            <a:r>
              <a:rPr lang="en-US" altLang="zh-CN" b="1" dirty="0" smtClean="0">
                <a:solidFill>
                  <a:srgbClr val="E02920"/>
                </a:solidFill>
                <a:ea typeface="宋体" panose="02010600030101010101" pitchFamily="2" charset="-122"/>
              </a:rPr>
              <a:t>/*</a:t>
            </a:r>
            <a:r>
              <a:rPr lang="zh-CN" altLang="en-US" b="1" dirty="0" smtClean="0">
                <a:solidFill>
                  <a:srgbClr val="E02920"/>
                </a:solidFill>
                <a:ea typeface="宋体" panose="02010600030101010101" pitchFamily="2" charset="-122"/>
              </a:rPr>
              <a:t>多表连接*</a:t>
            </a:r>
            <a:r>
              <a:rPr lang="en-US" altLang="zh-CN" b="1" dirty="0" smtClean="0">
                <a:solidFill>
                  <a:srgbClr val="E02920"/>
                </a:solidFill>
                <a:ea typeface="宋体" panose="02010600030101010101" pitchFamily="2" charset="-122"/>
              </a:rPr>
              <a:t>/</a:t>
            </a:r>
          </a:p>
          <a:p>
            <a:pPr lvl="1" algn="just" eaLnBrk="1" hangingPunct="1">
              <a:lnSpc>
                <a:spcPct val="120000"/>
              </a:lnSpc>
              <a:buFont typeface="Wingdings" panose="05000000000000000000" pitchFamily="2" charset="2"/>
              <a:buNone/>
            </a:pPr>
            <a:r>
              <a:rPr lang="en-US" altLang="zh-CN" dirty="0" smtClean="0">
                <a:ea typeface="宋体" panose="02010600030101010101" pitchFamily="2" charset="-122"/>
              </a:rPr>
              <a:t>   WHERE </a:t>
            </a:r>
            <a:r>
              <a:rPr lang="en-US" altLang="zh-CN" dirty="0" err="1" smtClean="0">
                <a:ea typeface="宋体" panose="02010600030101010101" pitchFamily="2" charset="-122"/>
              </a:rPr>
              <a:t>Student.Sno</a:t>
            </a:r>
            <a:r>
              <a:rPr lang="en-US" altLang="zh-CN" dirty="0" smtClean="0">
                <a:ea typeface="宋体" panose="02010600030101010101" pitchFamily="2" charset="-122"/>
              </a:rPr>
              <a:t> = </a:t>
            </a:r>
            <a:r>
              <a:rPr lang="en-US" altLang="zh-CN" dirty="0" err="1" smtClean="0">
                <a:ea typeface="宋体" panose="02010600030101010101" pitchFamily="2" charset="-122"/>
              </a:rPr>
              <a:t>SC.Sno</a:t>
            </a:r>
            <a:r>
              <a:rPr lang="en-US" altLang="zh-CN" dirty="0" smtClean="0">
                <a:ea typeface="宋体" panose="02010600030101010101" pitchFamily="2" charset="-122"/>
              </a:rPr>
              <a:t> </a:t>
            </a:r>
          </a:p>
          <a:p>
            <a:pPr lvl="1" algn="just" eaLnBrk="1" hangingPunct="1">
              <a:lnSpc>
                <a:spcPct val="120000"/>
              </a:lnSpc>
              <a:buFont typeface="Wingdings" panose="05000000000000000000" pitchFamily="2" charset="2"/>
              <a:buNone/>
            </a:pPr>
            <a:r>
              <a:rPr lang="en-US" altLang="zh-CN" dirty="0" smtClean="0">
                <a:ea typeface="宋体" panose="02010600030101010101" pitchFamily="2" charset="-122"/>
              </a:rPr>
              <a:t>                   and </a:t>
            </a:r>
            <a:r>
              <a:rPr lang="en-US" altLang="zh-CN" dirty="0" err="1" smtClean="0">
                <a:ea typeface="宋体" panose="02010600030101010101" pitchFamily="2" charset="-122"/>
              </a:rPr>
              <a:t>SC.Cno</a:t>
            </a:r>
            <a:r>
              <a:rPr lang="en-US" altLang="zh-CN" dirty="0" smtClean="0">
                <a:ea typeface="宋体" panose="02010600030101010101" pitchFamily="2" charset="-122"/>
              </a:rPr>
              <a:t> = </a:t>
            </a:r>
            <a:r>
              <a:rPr lang="en-US" altLang="zh-CN" dirty="0" err="1" smtClean="0">
                <a:ea typeface="宋体" panose="02010600030101010101" pitchFamily="2" charset="-122"/>
              </a:rPr>
              <a:t>Course.Cno</a:t>
            </a:r>
            <a:r>
              <a:rPr lang="zh-CN" altLang="en-US" dirty="0" smtClean="0">
                <a:ea typeface="宋体" panose="02010600030101010101" pitchFamily="2" charset="-122"/>
              </a:rPr>
              <a:t>；</a:t>
            </a:r>
          </a:p>
          <a:p>
            <a:pPr algn="just" eaLnBrk="1" hangingPunct="1">
              <a:lnSpc>
                <a:spcPct val="120000"/>
              </a:lnSpc>
              <a:buFont typeface="Wingdings" panose="05000000000000000000" pitchFamily="2" charset="2"/>
              <a:buNone/>
            </a:pPr>
            <a:r>
              <a:rPr lang="zh-CN" altLang="en-US" sz="2400" dirty="0">
                <a:latin typeface="Courier New" panose="02070309020205020404" pitchFamily="49" charset="0"/>
              </a:rPr>
              <a:t> </a:t>
            </a:r>
            <a:endParaRPr lang="zh-CN" altLang="en-US" sz="2400" dirty="0"/>
          </a:p>
        </p:txBody>
      </p:sp>
    </p:spTree>
    <p:extLst>
      <p:ext uri="{BB962C8B-B14F-4D97-AF65-F5344CB8AC3E}">
        <p14:creationId xmlns:p14="http://schemas.microsoft.com/office/powerpoint/2010/main" val="4072411406"/>
      </p:ext>
    </p:extLst>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55</a:t>
            </a:r>
            <a:r>
              <a:rPr lang="zh-CN" altLang="en-US" dirty="0" smtClean="0"/>
              <a:t>：  嵌套查询</a:t>
            </a:r>
            <a:endParaRPr lang="zh-CN" altLang="zh-CN" dirty="0"/>
          </a:p>
        </p:txBody>
      </p:sp>
    </p:spTree>
    <p:extLst>
      <p:ext uri="{BB962C8B-B14F-4D97-AF65-F5344CB8AC3E}">
        <p14:creationId xmlns:p14="http://schemas.microsoft.com/office/powerpoint/2010/main" val="1668157103"/>
      </p:ext>
    </p:extLst>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3.4  </a:t>
            </a:r>
            <a:r>
              <a:rPr lang="zh-CN" altLang="en-US" smtClean="0">
                <a:ea typeface="宋体" panose="02010600030101010101" pitchFamily="2" charset="-122"/>
              </a:rPr>
              <a:t>数据查询 </a:t>
            </a:r>
          </a:p>
        </p:txBody>
      </p:sp>
      <p:sp>
        <p:nvSpPr>
          <p:cNvPr id="45060" name="Rectangle 3"/>
          <p:cNvSpPr>
            <a:spLocks noGrp="1" noChangeArrowheads="1"/>
          </p:cNvSpPr>
          <p:nvPr>
            <p:ph type="body" idx="1"/>
          </p:nvPr>
        </p:nvSpPr>
        <p:spPr>
          <a:xfrm>
            <a:off x="2640013" y="1628775"/>
            <a:ext cx="5410200" cy="4548188"/>
          </a:xfrm>
        </p:spPr>
        <p:txBody>
          <a:bodyPr/>
          <a:lstStyle/>
          <a:p>
            <a:pPr algn="just" eaLnBrk="1" hangingPunct="1">
              <a:lnSpc>
                <a:spcPct val="160000"/>
              </a:lnSpc>
            </a:pPr>
            <a:r>
              <a:rPr lang="en-US" altLang="zh-CN" b="1" smtClean="0">
                <a:ea typeface="宋体" panose="02010600030101010101" pitchFamily="2" charset="-122"/>
              </a:rPr>
              <a:t>3.4.1 </a:t>
            </a:r>
            <a:r>
              <a:rPr lang="zh-CN" altLang="en-US" b="1" smtClean="0">
                <a:ea typeface="宋体" panose="02010600030101010101" pitchFamily="2" charset="-122"/>
              </a:rPr>
              <a:t>单表查询</a:t>
            </a:r>
          </a:p>
          <a:p>
            <a:pPr algn="just" eaLnBrk="1" hangingPunct="1">
              <a:lnSpc>
                <a:spcPct val="160000"/>
              </a:lnSpc>
            </a:pPr>
            <a:r>
              <a:rPr lang="en-US" altLang="zh-CN" b="1" smtClean="0">
                <a:ea typeface="宋体" panose="02010600030101010101" pitchFamily="2" charset="-122"/>
              </a:rPr>
              <a:t>3.4.2 </a:t>
            </a:r>
            <a:r>
              <a:rPr lang="zh-CN" altLang="en-US" b="1" smtClean="0">
                <a:ea typeface="宋体" panose="02010600030101010101" pitchFamily="2" charset="-122"/>
              </a:rPr>
              <a:t>连接查询</a:t>
            </a:r>
          </a:p>
          <a:p>
            <a:pPr algn="just" eaLnBrk="1" hangingPunct="1">
              <a:lnSpc>
                <a:spcPct val="160000"/>
              </a:lnSpc>
            </a:pPr>
            <a:r>
              <a:rPr lang="en-US" altLang="zh-CN" b="1" smtClean="0">
                <a:solidFill>
                  <a:srgbClr val="3333FF"/>
                </a:solidFill>
                <a:ea typeface="宋体" panose="02010600030101010101" pitchFamily="2" charset="-122"/>
              </a:rPr>
              <a:t>3.4.3 </a:t>
            </a:r>
            <a:r>
              <a:rPr lang="zh-CN" altLang="en-US" b="1" smtClean="0">
                <a:solidFill>
                  <a:srgbClr val="3333FF"/>
                </a:solidFill>
                <a:ea typeface="宋体" panose="02010600030101010101" pitchFamily="2" charset="-122"/>
              </a:rPr>
              <a:t>嵌套查询</a:t>
            </a:r>
          </a:p>
          <a:p>
            <a:pPr algn="just" eaLnBrk="1" hangingPunct="1">
              <a:lnSpc>
                <a:spcPct val="160000"/>
              </a:lnSpc>
            </a:pPr>
            <a:r>
              <a:rPr lang="en-US" altLang="zh-CN" b="1" smtClean="0">
                <a:ea typeface="宋体" panose="02010600030101010101" pitchFamily="2" charset="-122"/>
              </a:rPr>
              <a:t>3.4.4 </a:t>
            </a:r>
            <a:r>
              <a:rPr lang="zh-CN" altLang="en-US" b="1" smtClean="0">
                <a:ea typeface="宋体" panose="02010600030101010101" pitchFamily="2" charset="-122"/>
              </a:rPr>
              <a:t>集合查询</a:t>
            </a:r>
          </a:p>
          <a:p>
            <a:pPr algn="just" eaLnBrk="1" hangingPunct="1">
              <a:lnSpc>
                <a:spcPct val="160000"/>
              </a:lnSpc>
            </a:pPr>
            <a:r>
              <a:rPr lang="en-US" altLang="zh-CN" b="1" smtClean="0">
                <a:ea typeface="宋体" panose="02010600030101010101" pitchFamily="2" charset="-122"/>
              </a:rPr>
              <a:t>3.4.5 Select</a:t>
            </a:r>
            <a:r>
              <a:rPr lang="zh-CN" altLang="en-US" b="1" smtClean="0">
                <a:ea typeface="宋体" panose="02010600030101010101" pitchFamily="2" charset="-122"/>
              </a:rPr>
              <a:t>语句的一般形式</a:t>
            </a:r>
            <a:r>
              <a:rPr lang="zh-CN" altLang="en-US" smtClean="0">
                <a:ea typeface="宋体" panose="02010600030101010101" pitchFamily="2" charset="-122"/>
              </a:rPr>
              <a:t> </a:t>
            </a:r>
          </a:p>
          <a:p>
            <a:pPr algn="just"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1421023815"/>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嵌套查询</a:t>
            </a:r>
            <a:endParaRPr lang="en-US" altLang="zh-CN" dirty="0" smtClean="0">
              <a:ea typeface="宋体" panose="02010600030101010101" pitchFamily="2" charset="-122"/>
            </a:endParaRPr>
          </a:p>
        </p:txBody>
      </p:sp>
      <p:sp>
        <p:nvSpPr>
          <p:cNvPr id="46084" name="Rectangle 3"/>
          <p:cNvSpPr>
            <a:spLocks noGrp="1" noChangeArrowheads="1"/>
          </p:cNvSpPr>
          <p:nvPr>
            <p:ph type="body" idx="1"/>
          </p:nvPr>
        </p:nvSpPr>
        <p:spPr>
          <a:xfrm>
            <a:off x="734290" y="1877291"/>
            <a:ext cx="11118273" cy="4114800"/>
          </a:xfrm>
        </p:spPr>
        <p:txBody>
          <a:bodyPr/>
          <a:lstStyle/>
          <a:p>
            <a:pPr eaLnBrk="1" hangingPunct="1">
              <a:lnSpc>
                <a:spcPct val="170000"/>
              </a:lnSpc>
            </a:pPr>
            <a:r>
              <a:rPr lang="zh-CN" altLang="en-US" dirty="0" smtClean="0">
                <a:ea typeface="宋体" panose="02010600030101010101" pitchFamily="2" charset="-122"/>
              </a:rPr>
              <a:t>嵌套查询概述</a:t>
            </a:r>
          </a:p>
          <a:p>
            <a:pPr lvl="1" eaLnBrk="1" hangingPunct="1">
              <a:lnSpc>
                <a:spcPct val="170000"/>
              </a:lnSpc>
              <a:spcAft>
                <a:spcPct val="40000"/>
              </a:spcAft>
            </a:pPr>
            <a:r>
              <a:rPr lang="zh-CN" altLang="en-US" dirty="0" smtClean="0">
                <a:ea typeface="宋体" panose="02010600030101010101" pitchFamily="2" charset="-122"/>
              </a:rPr>
              <a:t>一个</a:t>
            </a:r>
            <a:r>
              <a:rPr lang="en-US" altLang="zh-CN" dirty="0" smtClean="0">
                <a:ea typeface="宋体" panose="02010600030101010101" pitchFamily="2" charset="-122"/>
              </a:rPr>
              <a:t>SELECT-FROM-WHERE</a:t>
            </a:r>
            <a:r>
              <a:rPr lang="zh-CN" altLang="en-US" dirty="0" smtClean="0">
                <a:ea typeface="宋体" panose="02010600030101010101" pitchFamily="2" charset="-122"/>
              </a:rPr>
              <a:t>语句称为一个</a:t>
            </a:r>
            <a:r>
              <a:rPr lang="zh-CN" altLang="en-US" b="1" dirty="0" smtClean="0">
                <a:solidFill>
                  <a:srgbClr val="FF00FF"/>
                </a:solidFill>
                <a:ea typeface="宋体" panose="02010600030101010101" pitchFamily="2" charset="-122"/>
              </a:rPr>
              <a:t>查询块</a:t>
            </a:r>
          </a:p>
          <a:p>
            <a:pPr lvl="1" eaLnBrk="1" hangingPunct="1">
              <a:lnSpc>
                <a:spcPct val="170000"/>
              </a:lnSpc>
            </a:pPr>
            <a:r>
              <a:rPr lang="zh-CN" altLang="en-US" dirty="0" smtClean="0">
                <a:ea typeface="宋体" panose="02010600030101010101" pitchFamily="2" charset="-122"/>
              </a:rPr>
              <a:t>将一个查询块嵌套在另一个查询块的</a:t>
            </a:r>
            <a:r>
              <a:rPr lang="en-US" altLang="zh-CN" dirty="0" smtClean="0">
                <a:ea typeface="宋体" panose="02010600030101010101" pitchFamily="2" charset="-122"/>
              </a:rPr>
              <a:t>WHERE</a:t>
            </a:r>
            <a:r>
              <a:rPr lang="zh-CN" altLang="en-US" dirty="0" smtClean="0">
                <a:ea typeface="宋体" panose="02010600030101010101" pitchFamily="2" charset="-122"/>
              </a:rPr>
              <a:t>子句或</a:t>
            </a:r>
            <a:r>
              <a:rPr lang="en-US" altLang="zh-CN" dirty="0" smtClean="0">
                <a:ea typeface="宋体" panose="02010600030101010101" pitchFamily="2" charset="-122"/>
              </a:rPr>
              <a:t>HAVING</a:t>
            </a:r>
            <a:r>
              <a:rPr lang="zh-CN" altLang="en-US" dirty="0" smtClean="0">
                <a:ea typeface="宋体" panose="02010600030101010101" pitchFamily="2" charset="-122"/>
              </a:rPr>
              <a:t>短语的条件中的查询称为</a:t>
            </a:r>
            <a:r>
              <a:rPr lang="zh-CN" altLang="en-US" b="1" dirty="0" smtClean="0">
                <a:solidFill>
                  <a:srgbClr val="FF00FF"/>
                </a:solidFill>
                <a:ea typeface="宋体" panose="02010600030101010101" pitchFamily="2" charset="-122"/>
              </a:rPr>
              <a:t>嵌套查询</a:t>
            </a:r>
          </a:p>
          <a:p>
            <a:pPr eaLnBrk="1" hangingPunct="1">
              <a:lnSpc>
                <a:spcPct val="120000"/>
              </a:lnSpc>
              <a:buFont typeface="Wingdings" panose="05000000000000000000" pitchFamily="2" charset="2"/>
              <a:buNone/>
            </a:pPr>
            <a:r>
              <a:rPr lang="zh-CN" altLang="en-US" dirty="0" smtClean="0">
                <a:ea typeface="宋体" panose="02010600030101010101" pitchFamily="2" charset="-122"/>
              </a:rPr>
              <a:t>        </a:t>
            </a:r>
          </a:p>
        </p:txBody>
      </p:sp>
    </p:spTree>
    <p:extLst>
      <p:ext uri="{BB962C8B-B14F-4D97-AF65-F5344CB8AC3E}">
        <p14:creationId xmlns:p14="http://schemas.microsoft.com/office/powerpoint/2010/main" val="2343720829"/>
      </p:ext>
    </p:extLst>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嵌套查询</a:t>
            </a:r>
            <a:r>
              <a:rPr lang="en-US" altLang="zh-CN" smtClean="0">
                <a:ea typeface="宋体" panose="02010600030101010101" pitchFamily="2" charset="-122"/>
              </a:rPr>
              <a:t>(</a:t>
            </a:r>
            <a:r>
              <a:rPr lang="zh-CN" altLang="en-US" smtClean="0">
                <a:ea typeface="宋体" panose="02010600030101010101" pitchFamily="2" charset="-122"/>
              </a:rPr>
              <a:t>续</a:t>
            </a:r>
            <a:r>
              <a:rPr lang="en-US" altLang="zh-CN" smtClean="0">
                <a:ea typeface="宋体" panose="02010600030101010101" pitchFamily="2" charset="-122"/>
              </a:rPr>
              <a:t>)</a:t>
            </a:r>
          </a:p>
        </p:txBody>
      </p:sp>
      <p:sp>
        <p:nvSpPr>
          <p:cNvPr id="47108" name="Rectangle 3"/>
          <p:cNvSpPr>
            <a:spLocks noGrp="1" noChangeArrowheads="1"/>
          </p:cNvSpPr>
          <p:nvPr>
            <p:ph type="body" idx="1"/>
          </p:nvPr>
        </p:nvSpPr>
        <p:spPr/>
        <p:txBody>
          <a:bodyPr/>
          <a:lstStyle/>
          <a:p>
            <a:pPr eaLnBrk="1" hangingPunct="1">
              <a:lnSpc>
                <a:spcPct val="120000"/>
              </a:lnSpc>
              <a:buFont typeface="Wingdings" panose="05000000000000000000" pitchFamily="2" charset="2"/>
              <a:buNone/>
            </a:pPr>
            <a:endParaRPr lang="zh-CN" altLang="en-US" sz="2400"/>
          </a:p>
          <a:p>
            <a:pPr eaLnBrk="1" hangingPunct="1">
              <a:lnSpc>
                <a:spcPct val="120000"/>
              </a:lnSpc>
              <a:buClrTx/>
              <a:buFontTx/>
              <a:buNone/>
            </a:pPr>
            <a:r>
              <a:rPr lang="zh-CN" altLang="en-US" sz="2400"/>
              <a:t>     </a:t>
            </a:r>
            <a:r>
              <a:rPr lang="en-US" altLang="zh-CN" sz="2400"/>
              <a:t>SELECT Sname		                  /*</a:t>
            </a:r>
            <a:r>
              <a:rPr lang="zh-CN" altLang="en-US" sz="2400"/>
              <a:t>外层查询</a:t>
            </a:r>
            <a:r>
              <a:rPr lang="en-US" altLang="zh-CN" sz="2400"/>
              <a:t>/</a:t>
            </a:r>
            <a:r>
              <a:rPr lang="zh-CN" altLang="en-US" sz="2400"/>
              <a:t>父查询*</a:t>
            </a:r>
            <a:r>
              <a:rPr lang="en-US" altLang="zh-CN" sz="2400"/>
              <a:t>/</a:t>
            </a:r>
          </a:p>
          <a:p>
            <a:pPr eaLnBrk="1" hangingPunct="1">
              <a:lnSpc>
                <a:spcPct val="120000"/>
              </a:lnSpc>
              <a:buClrTx/>
              <a:buFontTx/>
              <a:buNone/>
            </a:pPr>
            <a:r>
              <a:rPr lang="en-US" altLang="zh-CN" sz="2400"/>
              <a:t>     FROM Student</a:t>
            </a:r>
          </a:p>
          <a:p>
            <a:pPr eaLnBrk="1" hangingPunct="1">
              <a:lnSpc>
                <a:spcPct val="120000"/>
              </a:lnSpc>
              <a:buClrTx/>
              <a:buFontTx/>
              <a:buNone/>
            </a:pPr>
            <a:r>
              <a:rPr lang="en-US" altLang="zh-CN" sz="2400"/>
              <a:t>     WHERE Sno IN</a:t>
            </a:r>
          </a:p>
          <a:p>
            <a:pPr eaLnBrk="1" hangingPunct="1">
              <a:lnSpc>
                <a:spcPct val="120000"/>
              </a:lnSpc>
              <a:buClrTx/>
              <a:buFontTx/>
              <a:buNone/>
            </a:pPr>
            <a:r>
              <a:rPr lang="en-US" altLang="zh-CN" sz="2400"/>
              <a:t>                        </a:t>
            </a:r>
            <a:r>
              <a:rPr lang="zh-CN" altLang="en-US" sz="2400"/>
              <a:t>（</a:t>
            </a:r>
            <a:r>
              <a:rPr lang="en-US" altLang="zh-CN" sz="2400"/>
              <a:t>SELECT Sno             /*</a:t>
            </a:r>
            <a:r>
              <a:rPr lang="zh-CN" altLang="en-US" sz="2400"/>
              <a:t>内层查询</a:t>
            </a:r>
            <a:r>
              <a:rPr lang="en-US" altLang="zh-CN" sz="2400"/>
              <a:t>/</a:t>
            </a:r>
            <a:r>
              <a:rPr lang="zh-CN" altLang="en-US" sz="2400"/>
              <a:t>子查询*</a:t>
            </a:r>
            <a:r>
              <a:rPr lang="en-US" altLang="zh-CN" sz="2400"/>
              <a:t>/</a:t>
            </a:r>
          </a:p>
          <a:p>
            <a:pPr eaLnBrk="1" hangingPunct="1">
              <a:lnSpc>
                <a:spcPct val="120000"/>
              </a:lnSpc>
              <a:buClrTx/>
              <a:buFontTx/>
              <a:buNone/>
            </a:pPr>
            <a:r>
              <a:rPr lang="en-US" altLang="zh-CN" sz="2400"/>
              <a:t>                            FROM SC</a:t>
            </a:r>
          </a:p>
          <a:p>
            <a:pPr eaLnBrk="1" hangingPunct="1">
              <a:lnSpc>
                <a:spcPct val="120000"/>
              </a:lnSpc>
              <a:buClrTx/>
              <a:buFontTx/>
              <a:buNone/>
            </a:pPr>
            <a:r>
              <a:rPr lang="en-US" altLang="zh-CN" sz="2400"/>
              <a:t>                            WHERE Cno= ' 2 '</a:t>
            </a:r>
            <a:r>
              <a:rPr lang="zh-CN" altLang="en-US" sz="2400"/>
              <a:t>）；</a:t>
            </a:r>
          </a:p>
          <a:p>
            <a:pPr eaLnBrk="1" hangingPunct="1"/>
            <a:endParaRPr lang="zh-CN" altLang="en-US" sz="2400">
              <a:solidFill>
                <a:schemeClr val="hlink"/>
              </a:solidFill>
            </a:endParaRPr>
          </a:p>
        </p:txBody>
      </p:sp>
    </p:spTree>
    <p:extLst>
      <p:ext uri="{BB962C8B-B14F-4D97-AF65-F5344CB8AC3E}">
        <p14:creationId xmlns:p14="http://schemas.microsoft.com/office/powerpoint/2010/main" val="4010453696"/>
      </p:ext>
    </p:extLst>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嵌套查询</a:t>
            </a:r>
            <a:r>
              <a:rPr lang="en-US" altLang="zh-CN" smtClean="0">
                <a:ea typeface="宋体" panose="02010600030101010101" pitchFamily="2" charset="-122"/>
              </a:rPr>
              <a:t>(</a:t>
            </a:r>
            <a:r>
              <a:rPr lang="zh-CN" altLang="en-US" smtClean="0">
                <a:ea typeface="宋体" panose="02010600030101010101" pitchFamily="2" charset="-122"/>
              </a:rPr>
              <a:t>续</a:t>
            </a:r>
            <a:r>
              <a:rPr lang="en-US" altLang="zh-CN" smtClean="0">
                <a:ea typeface="宋体" panose="02010600030101010101" pitchFamily="2" charset="-122"/>
              </a:rPr>
              <a:t>)</a:t>
            </a:r>
          </a:p>
        </p:txBody>
      </p:sp>
      <p:sp>
        <p:nvSpPr>
          <p:cNvPr id="48132" name="Rectangle 3"/>
          <p:cNvSpPr>
            <a:spLocks noGrp="1" noChangeArrowheads="1"/>
          </p:cNvSpPr>
          <p:nvPr>
            <p:ph type="body" idx="1"/>
          </p:nvPr>
        </p:nvSpPr>
        <p:spPr/>
        <p:txBody>
          <a:bodyPr/>
          <a:lstStyle/>
          <a:p>
            <a:pPr lvl="1" eaLnBrk="1" hangingPunct="1">
              <a:lnSpc>
                <a:spcPct val="180000"/>
              </a:lnSpc>
            </a:pPr>
            <a:r>
              <a:rPr lang="zh-CN" altLang="en-US" smtClean="0">
                <a:ea typeface="宋体" panose="02010600030101010101" pitchFamily="2" charset="-122"/>
              </a:rPr>
              <a:t>子查询的限制</a:t>
            </a:r>
          </a:p>
          <a:p>
            <a:pPr lvl="2" eaLnBrk="1" hangingPunct="1">
              <a:lnSpc>
                <a:spcPct val="180000"/>
              </a:lnSpc>
              <a:buFont typeface="Wingdings" panose="05000000000000000000" pitchFamily="2" charset="2"/>
              <a:buChar char="Ø"/>
            </a:pPr>
            <a:r>
              <a:rPr lang="zh-CN" altLang="en-US"/>
              <a:t>不能使用</a:t>
            </a:r>
            <a:r>
              <a:rPr lang="en-US" altLang="zh-CN"/>
              <a:t>ORDER BY</a:t>
            </a:r>
            <a:r>
              <a:rPr lang="zh-CN" altLang="en-US"/>
              <a:t>子句</a:t>
            </a:r>
          </a:p>
          <a:p>
            <a:pPr lvl="1" eaLnBrk="1" hangingPunct="1">
              <a:lnSpc>
                <a:spcPct val="180000"/>
              </a:lnSpc>
            </a:pPr>
            <a:r>
              <a:rPr lang="zh-CN" altLang="en-US" smtClean="0">
                <a:ea typeface="宋体" panose="02010600030101010101" pitchFamily="2" charset="-122"/>
              </a:rPr>
              <a:t>层层嵌套方式反映了 </a:t>
            </a:r>
            <a:r>
              <a:rPr lang="en-US" altLang="zh-CN" smtClean="0">
                <a:ea typeface="宋体" panose="02010600030101010101" pitchFamily="2" charset="-122"/>
              </a:rPr>
              <a:t>SQL</a:t>
            </a:r>
            <a:r>
              <a:rPr lang="zh-CN" altLang="en-US" smtClean="0">
                <a:ea typeface="宋体" panose="02010600030101010101" pitchFamily="2" charset="-122"/>
              </a:rPr>
              <a:t>语言的结构化</a:t>
            </a:r>
          </a:p>
          <a:p>
            <a:pPr lvl="1" eaLnBrk="1" hangingPunct="1">
              <a:lnSpc>
                <a:spcPct val="180000"/>
              </a:lnSpc>
            </a:pPr>
            <a:r>
              <a:rPr lang="zh-CN" altLang="en-US" smtClean="0">
                <a:ea typeface="宋体" panose="02010600030101010101" pitchFamily="2" charset="-122"/>
              </a:rPr>
              <a:t>有些嵌套查询可以用连接运算替代</a:t>
            </a:r>
          </a:p>
        </p:txBody>
      </p:sp>
    </p:spTree>
    <p:extLst>
      <p:ext uri="{BB962C8B-B14F-4D97-AF65-F5344CB8AC3E}">
        <p14:creationId xmlns:p14="http://schemas.microsoft.com/office/powerpoint/2010/main" val="3195341740"/>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嵌套查询求解方法</a:t>
            </a:r>
          </a:p>
        </p:txBody>
      </p:sp>
      <p:sp>
        <p:nvSpPr>
          <p:cNvPr id="49156" name="Rectangle 3"/>
          <p:cNvSpPr>
            <a:spLocks noGrp="1" noChangeArrowheads="1"/>
          </p:cNvSpPr>
          <p:nvPr>
            <p:ph type="body" idx="1"/>
          </p:nvPr>
        </p:nvSpPr>
        <p:spPr/>
        <p:txBody>
          <a:bodyPr/>
          <a:lstStyle/>
          <a:p>
            <a:pPr eaLnBrk="1" hangingPunct="1">
              <a:lnSpc>
                <a:spcPct val="110000"/>
              </a:lnSpc>
            </a:pPr>
            <a:r>
              <a:rPr lang="zh-CN" altLang="en-US" smtClean="0">
                <a:ea typeface="宋体" panose="02010600030101010101" pitchFamily="2" charset="-122"/>
              </a:rPr>
              <a:t>不相关子查询：</a:t>
            </a:r>
          </a:p>
          <a:p>
            <a:pPr eaLnBrk="1" hangingPunct="1">
              <a:lnSpc>
                <a:spcPct val="110000"/>
              </a:lnSpc>
              <a:buFont typeface="Wingdings" panose="05000000000000000000" pitchFamily="2" charset="2"/>
              <a:buNone/>
            </a:pPr>
            <a:r>
              <a:rPr lang="zh-CN" altLang="en-US" smtClean="0">
                <a:ea typeface="宋体" panose="02010600030101010101" pitchFamily="2" charset="-122"/>
              </a:rPr>
              <a:t>    子查询的查询条件不依赖于父查询</a:t>
            </a:r>
          </a:p>
          <a:p>
            <a:pPr lvl="1" eaLnBrk="1" hangingPunct="1">
              <a:lnSpc>
                <a:spcPct val="140000"/>
              </a:lnSpc>
              <a:buSzPct val="75000"/>
              <a:buFont typeface="Wingdings" panose="05000000000000000000" pitchFamily="2" charset="2"/>
              <a:buChar char="n"/>
            </a:pPr>
            <a:r>
              <a:rPr lang="zh-CN" altLang="en-US" smtClean="0">
                <a:ea typeface="宋体" panose="02010600030101010101" pitchFamily="2" charset="-122"/>
              </a:rPr>
              <a:t>由里向外 逐层处理。即每个子查询在上一级查询处理之前求解，子查询的结果用于建立其父查询的查找条件。</a:t>
            </a:r>
          </a:p>
          <a:p>
            <a:pPr eaLnBrk="1" hangingPunct="1">
              <a:lnSpc>
                <a:spcPct val="110000"/>
              </a:lnSpc>
            </a:pPr>
            <a:endParaRPr lang="zh-CN" altLang="en-US" sz="2400"/>
          </a:p>
        </p:txBody>
      </p:sp>
    </p:spTree>
    <p:extLst>
      <p:ext uri="{BB962C8B-B14F-4D97-AF65-F5344CB8AC3E}">
        <p14:creationId xmlns:p14="http://schemas.microsoft.com/office/powerpoint/2010/main" val="400547820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45</a:t>
            </a:r>
            <a:r>
              <a:rPr lang="zh-CN" altLang="en-US" dirty="0" smtClean="0"/>
              <a:t>：  选择表中的若干元祖</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嵌套查询求解方法（续）</a:t>
            </a:r>
          </a:p>
        </p:txBody>
      </p:sp>
      <p:sp>
        <p:nvSpPr>
          <p:cNvPr id="50180" name="Rectangle 3"/>
          <p:cNvSpPr>
            <a:spLocks noGrp="1" noChangeArrowheads="1"/>
          </p:cNvSpPr>
          <p:nvPr>
            <p:ph type="body" idx="1"/>
          </p:nvPr>
        </p:nvSpPr>
        <p:spPr/>
        <p:txBody>
          <a:bodyPr/>
          <a:lstStyle/>
          <a:p>
            <a:pPr eaLnBrk="1" hangingPunct="1">
              <a:lnSpc>
                <a:spcPct val="160000"/>
              </a:lnSpc>
            </a:pPr>
            <a:r>
              <a:rPr lang="zh-CN" altLang="en-US" smtClean="0">
                <a:ea typeface="宋体" panose="02010600030101010101" pitchFamily="2" charset="-122"/>
              </a:rPr>
              <a:t>相关子查询：子查询的查询条件依赖于父查询</a:t>
            </a:r>
          </a:p>
          <a:p>
            <a:pPr lvl="1" eaLnBrk="1" hangingPunct="1">
              <a:lnSpc>
                <a:spcPct val="160000"/>
              </a:lnSpc>
            </a:pPr>
            <a:r>
              <a:rPr lang="zh-CN" altLang="en-US" smtClean="0">
                <a:ea typeface="宋体" panose="02010600030101010101" pitchFamily="2" charset="-122"/>
              </a:rPr>
              <a:t>首先取外层查询中表的第一个元组，根据它与内层查询相关的属性值处理内层查询，若</a:t>
            </a:r>
            <a:r>
              <a:rPr lang="en-US" altLang="zh-CN" smtClean="0">
                <a:ea typeface="宋体" panose="02010600030101010101" pitchFamily="2" charset="-122"/>
              </a:rPr>
              <a:t>WHERE</a:t>
            </a:r>
            <a:r>
              <a:rPr lang="zh-CN" altLang="en-US" smtClean="0">
                <a:ea typeface="宋体" panose="02010600030101010101" pitchFamily="2" charset="-122"/>
              </a:rPr>
              <a:t>子句返回值为真，则取此元组放入结果表</a:t>
            </a:r>
          </a:p>
          <a:p>
            <a:pPr lvl="1" eaLnBrk="1" hangingPunct="1">
              <a:lnSpc>
                <a:spcPct val="160000"/>
              </a:lnSpc>
            </a:pPr>
            <a:r>
              <a:rPr lang="zh-CN" altLang="en-US" smtClean="0">
                <a:ea typeface="宋体" panose="02010600030101010101" pitchFamily="2" charset="-122"/>
              </a:rPr>
              <a:t>然后再取外层表的下一个元组</a:t>
            </a:r>
          </a:p>
          <a:p>
            <a:pPr lvl="1" eaLnBrk="1" hangingPunct="1">
              <a:lnSpc>
                <a:spcPct val="160000"/>
              </a:lnSpc>
            </a:pPr>
            <a:r>
              <a:rPr lang="zh-CN" altLang="en-US" smtClean="0">
                <a:ea typeface="宋体" panose="02010600030101010101" pitchFamily="2" charset="-122"/>
              </a:rPr>
              <a:t>重复这一过程，直至外层表全部检查完为止</a:t>
            </a:r>
          </a:p>
        </p:txBody>
      </p:sp>
    </p:spTree>
    <p:extLst>
      <p:ext uri="{BB962C8B-B14F-4D97-AF65-F5344CB8AC3E}">
        <p14:creationId xmlns:p14="http://schemas.microsoft.com/office/powerpoint/2010/main" val="2650489582"/>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pPr eaLnBrk="1" hangingPunct="1">
              <a:lnSpc>
                <a:spcPct val="130000"/>
              </a:lnSpc>
              <a:buFont typeface="Wingdings" panose="05000000000000000000" pitchFamily="2" charset="2"/>
              <a:buNone/>
            </a:pPr>
            <a:r>
              <a:rPr lang="zh-CN" altLang="en-US" dirty="0" smtClean="0"/>
              <a:t>知识点</a:t>
            </a:r>
            <a:r>
              <a:rPr lang="en-US" altLang="zh-CN" dirty="0" smtClean="0"/>
              <a:t>56</a:t>
            </a:r>
            <a:r>
              <a:rPr lang="zh-CN" altLang="en-US" dirty="0" smtClean="0"/>
              <a:t>：</a:t>
            </a:r>
            <a:r>
              <a:rPr lang="zh-CN" altLang="en-US" dirty="0"/>
              <a:t>带有比较运算符的子查询</a:t>
            </a:r>
          </a:p>
        </p:txBody>
      </p:sp>
    </p:spTree>
    <p:extLst>
      <p:ext uri="{BB962C8B-B14F-4D97-AF65-F5344CB8AC3E}">
        <p14:creationId xmlns:p14="http://schemas.microsoft.com/office/powerpoint/2010/main" val="2803697066"/>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3.4.3  </a:t>
            </a:r>
            <a:r>
              <a:rPr lang="zh-CN" altLang="en-US" smtClean="0">
                <a:ea typeface="宋体" panose="02010600030101010101" pitchFamily="2" charset="-122"/>
              </a:rPr>
              <a:t>嵌套查询</a:t>
            </a:r>
          </a:p>
        </p:txBody>
      </p:sp>
      <p:sp>
        <p:nvSpPr>
          <p:cNvPr id="51204" name="Rectangle 3"/>
          <p:cNvSpPr>
            <a:spLocks noGrp="1" noChangeArrowheads="1"/>
          </p:cNvSpPr>
          <p:nvPr>
            <p:ph type="body" idx="1"/>
          </p:nvPr>
        </p:nvSpPr>
        <p:spPr/>
        <p:txBody>
          <a:bodyPr/>
          <a:lstStyle/>
          <a:p>
            <a:pPr eaLnBrk="1" hangingPunct="1">
              <a:lnSpc>
                <a:spcPct val="130000"/>
              </a:lnSpc>
              <a:buFont typeface="Wingdings" panose="05000000000000000000" pitchFamily="2" charset="2"/>
              <a:buNone/>
            </a:pPr>
            <a:r>
              <a:rPr lang="zh-CN" altLang="en-US" dirty="0" smtClean="0">
                <a:solidFill>
                  <a:srgbClr val="E02920"/>
                </a:solidFill>
                <a:ea typeface="宋体" panose="02010600030101010101" pitchFamily="2" charset="-122"/>
              </a:rPr>
              <a:t>  一、带有比较运算符的子查询</a:t>
            </a:r>
          </a:p>
          <a:p>
            <a:pPr eaLnBrk="1" hangingPunct="1">
              <a:lnSpc>
                <a:spcPct val="130000"/>
              </a:lnSpc>
              <a:buFont typeface="Wingdings" panose="05000000000000000000" pitchFamily="2" charset="2"/>
              <a:buNone/>
            </a:pPr>
            <a:r>
              <a:rPr lang="zh-CN" altLang="en-US" dirty="0" smtClean="0">
                <a:ea typeface="宋体" panose="02010600030101010101" pitchFamily="2" charset="-122"/>
              </a:rPr>
              <a:t>  二、带有</a:t>
            </a:r>
            <a:r>
              <a:rPr lang="en-US" altLang="zh-CN" dirty="0" smtClean="0">
                <a:ea typeface="宋体" panose="02010600030101010101" pitchFamily="2" charset="-122"/>
              </a:rPr>
              <a:t>IN</a:t>
            </a:r>
            <a:r>
              <a:rPr lang="zh-CN" altLang="en-US" dirty="0" smtClean="0">
                <a:ea typeface="宋体" panose="02010600030101010101" pitchFamily="2" charset="-122"/>
              </a:rPr>
              <a:t>谓词的子查询 </a:t>
            </a:r>
          </a:p>
          <a:p>
            <a:pPr eaLnBrk="1" hangingPunct="1">
              <a:lnSpc>
                <a:spcPct val="130000"/>
              </a:lnSpc>
              <a:buFont typeface="Wingdings" panose="05000000000000000000" pitchFamily="2" charset="2"/>
              <a:buNone/>
            </a:pPr>
            <a:r>
              <a:rPr lang="zh-CN" altLang="en-US" dirty="0" smtClean="0">
                <a:ea typeface="宋体" panose="02010600030101010101" pitchFamily="2" charset="-122"/>
              </a:rPr>
              <a:t>三、 带有</a:t>
            </a:r>
            <a:r>
              <a:rPr lang="en-US" altLang="zh-CN" dirty="0" smtClean="0">
                <a:ea typeface="宋体" panose="02010600030101010101" pitchFamily="2" charset="-122"/>
              </a:rPr>
              <a:t>ANY</a:t>
            </a:r>
            <a:r>
              <a:rPr lang="zh-CN" altLang="en-US" dirty="0" smtClean="0">
                <a:ea typeface="宋体" panose="02010600030101010101" pitchFamily="2" charset="-122"/>
              </a:rPr>
              <a:t>（</a:t>
            </a:r>
            <a:r>
              <a:rPr lang="en-US" altLang="zh-CN" dirty="0" smtClean="0">
                <a:ea typeface="宋体" panose="02010600030101010101" pitchFamily="2" charset="-122"/>
              </a:rPr>
              <a:t>SOME</a:t>
            </a:r>
            <a:r>
              <a:rPr lang="zh-CN" altLang="en-US" dirty="0" smtClean="0">
                <a:ea typeface="宋体" panose="02010600030101010101" pitchFamily="2" charset="-122"/>
              </a:rPr>
              <a:t>）或</a:t>
            </a:r>
            <a:r>
              <a:rPr lang="en-US" altLang="zh-CN" dirty="0" smtClean="0">
                <a:ea typeface="宋体" panose="02010600030101010101" pitchFamily="2" charset="-122"/>
              </a:rPr>
              <a:t>ALL</a:t>
            </a:r>
            <a:r>
              <a:rPr lang="zh-CN" altLang="en-US" dirty="0" smtClean="0">
                <a:ea typeface="宋体" panose="02010600030101010101" pitchFamily="2" charset="-122"/>
              </a:rPr>
              <a:t>谓词的子查询</a:t>
            </a:r>
          </a:p>
          <a:p>
            <a:pPr eaLnBrk="1" hangingPunct="1">
              <a:lnSpc>
                <a:spcPct val="130000"/>
              </a:lnSpc>
              <a:buFont typeface="Wingdings" panose="05000000000000000000" pitchFamily="2" charset="2"/>
              <a:buNone/>
            </a:pPr>
            <a:r>
              <a:rPr lang="zh-CN" altLang="en-US" dirty="0" smtClean="0">
                <a:ea typeface="宋体" panose="02010600030101010101" pitchFamily="2" charset="-122"/>
              </a:rPr>
              <a:t>  四、 带有</a:t>
            </a:r>
            <a:r>
              <a:rPr lang="en-US" altLang="zh-CN" dirty="0" smtClean="0">
                <a:ea typeface="宋体" panose="02010600030101010101" pitchFamily="2" charset="-122"/>
              </a:rPr>
              <a:t>EXISTS</a:t>
            </a:r>
            <a:r>
              <a:rPr lang="zh-CN" altLang="en-US" dirty="0" smtClean="0">
                <a:ea typeface="宋体" panose="02010600030101010101" pitchFamily="2" charset="-122"/>
              </a:rPr>
              <a:t>谓词的子查询</a:t>
            </a:r>
          </a:p>
          <a:p>
            <a:pPr eaLnBrk="1" hangingPunct="1">
              <a:lnSpc>
                <a:spcPct val="130000"/>
              </a:lnSpc>
              <a:buFont typeface="Wingdings" panose="05000000000000000000" pitchFamily="2" charset="2"/>
              <a:buNone/>
            </a:pPr>
            <a:endParaRPr lang="zh-CN" altLang="en-US" dirty="0" smtClean="0">
              <a:ea typeface="宋体" panose="02010600030101010101" pitchFamily="2" charset="-122"/>
            </a:endParaRPr>
          </a:p>
        </p:txBody>
      </p:sp>
    </p:spTree>
    <p:extLst>
      <p:ext uri="{BB962C8B-B14F-4D97-AF65-F5344CB8AC3E}">
        <p14:creationId xmlns:p14="http://schemas.microsoft.com/office/powerpoint/2010/main" val="2499506646"/>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sz="3200" dirty="0" smtClean="0">
                <a:ea typeface="宋体" panose="02010600030101010101" pitchFamily="2" charset="-122"/>
              </a:rPr>
              <a:t>带有</a:t>
            </a:r>
            <a:r>
              <a:rPr lang="zh-CN" altLang="en-US" sz="3200" dirty="0">
                <a:ea typeface="宋体" panose="02010600030101010101" pitchFamily="2" charset="-122"/>
              </a:rPr>
              <a:t>比较运算符的子查询</a:t>
            </a:r>
          </a:p>
        </p:txBody>
      </p:sp>
      <p:sp>
        <p:nvSpPr>
          <p:cNvPr id="52228" name="Rectangle 3"/>
          <p:cNvSpPr>
            <a:spLocks noGrp="1" noChangeArrowheads="1"/>
          </p:cNvSpPr>
          <p:nvPr>
            <p:ph type="body" idx="1"/>
          </p:nvPr>
        </p:nvSpPr>
        <p:spPr/>
        <p:txBody>
          <a:bodyPr/>
          <a:lstStyle/>
          <a:p>
            <a:pPr eaLnBrk="1" hangingPunct="1">
              <a:lnSpc>
                <a:spcPct val="160000"/>
              </a:lnSpc>
            </a:pPr>
            <a:r>
              <a:rPr lang="zh-CN" altLang="en-US" dirty="0" smtClean="0">
                <a:ea typeface="宋体" panose="02010600030101010101" pitchFamily="2" charset="-122"/>
              </a:rPr>
              <a:t> 当能确切知道内层查询返回单值时，可用比较运算符（</a:t>
            </a:r>
            <a:r>
              <a:rPr lang="en-US" altLang="zh-CN" dirty="0" smtClean="0">
                <a:ea typeface="宋体" panose="02010600030101010101" pitchFamily="2" charset="-122"/>
              </a:rPr>
              <a:t>&gt;</a:t>
            </a:r>
            <a:r>
              <a:rPr lang="zh-CN" altLang="en-US" dirty="0" smtClean="0">
                <a:ea typeface="宋体" panose="02010600030101010101" pitchFamily="2" charset="-122"/>
              </a:rPr>
              <a:t>，</a:t>
            </a:r>
            <a:r>
              <a:rPr lang="en-US" altLang="zh-CN" dirty="0" smtClean="0">
                <a:ea typeface="宋体" panose="02010600030101010101" pitchFamily="2" charset="-122"/>
              </a:rPr>
              <a:t>&lt;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&gt;=</a:t>
            </a:r>
            <a:r>
              <a:rPr lang="zh-CN" altLang="en-US" dirty="0" smtClean="0">
                <a:ea typeface="宋体" panose="02010600030101010101" pitchFamily="2" charset="-122"/>
              </a:rPr>
              <a:t>，</a:t>
            </a:r>
            <a:r>
              <a:rPr lang="en-US" altLang="zh-CN" dirty="0" smtClean="0">
                <a:ea typeface="宋体" panose="02010600030101010101" pitchFamily="2" charset="-122"/>
              </a:rPr>
              <a:t>&lt;=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或</a:t>
            </a:r>
            <a:r>
              <a:rPr lang="en-US" altLang="zh-CN" dirty="0" smtClean="0">
                <a:ea typeface="宋体" panose="02010600030101010101" pitchFamily="2" charset="-122"/>
              </a:rPr>
              <a:t>&lt; &gt;</a:t>
            </a:r>
            <a:r>
              <a:rPr lang="zh-CN" altLang="en-US" dirty="0" smtClean="0">
                <a:ea typeface="宋体" panose="02010600030101010101" pitchFamily="2" charset="-122"/>
              </a:rPr>
              <a:t>）。</a:t>
            </a:r>
          </a:p>
          <a:p>
            <a:pPr eaLnBrk="1" hangingPunct="1">
              <a:lnSpc>
                <a:spcPct val="160000"/>
              </a:lnSpc>
            </a:pPr>
            <a:r>
              <a:rPr lang="zh-CN" altLang="en-US" dirty="0" smtClean="0">
                <a:ea typeface="宋体" panose="02010600030101010101" pitchFamily="2" charset="-122"/>
              </a:rPr>
              <a:t>与</a:t>
            </a:r>
            <a:r>
              <a:rPr lang="en-US" altLang="zh-CN" dirty="0" smtClean="0">
                <a:ea typeface="宋体" panose="02010600030101010101" pitchFamily="2" charset="-122"/>
              </a:rPr>
              <a:t>ANY</a:t>
            </a:r>
            <a:r>
              <a:rPr lang="zh-CN" altLang="en-US" dirty="0" smtClean="0">
                <a:ea typeface="宋体" panose="02010600030101010101" pitchFamily="2" charset="-122"/>
              </a:rPr>
              <a:t>或</a:t>
            </a:r>
            <a:r>
              <a:rPr lang="en-US" altLang="zh-CN" dirty="0" smtClean="0">
                <a:ea typeface="宋体" panose="02010600030101010101" pitchFamily="2" charset="-122"/>
              </a:rPr>
              <a:t>ALL</a:t>
            </a:r>
            <a:r>
              <a:rPr lang="zh-CN" altLang="en-US" dirty="0" smtClean="0">
                <a:ea typeface="宋体" panose="02010600030101010101" pitchFamily="2" charset="-122"/>
              </a:rPr>
              <a:t>谓词配合使用</a:t>
            </a:r>
          </a:p>
          <a:p>
            <a:pPr eaLnBrk="1" hangingPunct="1">
              <a:buFont typeface="Wingdings" panose="05000000000000000000" pitchFamily="2" charset="2"/>
              <a:buNone/>
            </a:pPr>
            <a:endParaRPr lang="zh-CN" altLang="en-US" dirty="0" smtClean="0">
              <a:ea typeface="宋体" panose="02010600030101010101" pitchFamily="2" charset="-122"/>
            </a:endParaRPr>
          </a:p>
        </p:txBody>
      </p:sp>
    </p:spTree>
    <p:extLst>
      <p:ext uri="{BB962C8B-B14F-4D97-AF65-F5344CB8AC3E}">
        <p14:creationId xmlns:p14="http://schemas.microsoft.com/office/powerpoint/2010/main" val="2014721491"/>
      </p:ext>
    </p:extLst>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带有比较运算符的子查询（续）</a:t>
            </a:r>
          </a:p>
        </p:txBody>
      </p:sp>
      <p:sp>
        <p:nvSpPr>
          <p:cNvPr id="53252" name="Rectangle 3"/>
          <p:cNvSpPr>
            <a:spLocks noGrp="1" noChangeArrowheads="1"/>
          </p:cNvSpPr>
          <p:nvPr>
            <p:ph type="body" idx="1"/>
          </p:nvPr>
        </p:nvSpPr>
        <p:spPr/>
        <p:txBody>
          <a:bodyPr/>
          <a:lstStyle/>
          <a:p>
            <a:pPr eaLnBrk="1" hangingPunct="1">
              <a:buFont typeface="宋体" panose="02010600030101010101" pitchFamily="2" charset="-122"/>
              <a:buNone/>
            </a:pPr>
            <a:r>
              <a:rPr lang="zh-CN" altLang="en-US" sz="2400" dirty="0"/>
              <a:t>例：假设一个学生只可能在一个系学习，并且必须属于一个</a:t>
            </a:r>
            <a:r>
              <a:rPr lang="zh-CN" altLang="en-US" sz="2400" dirty="0" smtClean="0"/>
              <a:t>系</a:t>
            </a:r>
            <a:r>
              <a:rPr lang="en-US" altLang="zh-CN" sz="2400" dirty="0" smtClean="0"/>
              <a:t> </a:t>
            </a:r>
            <a:r>
              <a:rPr lang="zh-CN" altLang="en-US" sz="2400" dirty="0"/>
              <a:t>：</a:t>
            </a:r>
          </a:p>
          <a:p>
            <a:pPr eaLnBrk="1" hangingPunct="1">
              <a:buFont typeface="宋体" panose="02010600030101010101" pitchFamily="2" charset="-122"/>
              <a:buNone/>
            </a:pPr>
            <a:r>
              <a:rPr lang="zh-CN" altLang="en-US" sz="2400" dirty="0"/>
              <a:t>     </a:t>
            </a:r>
            <a:r>
              <a:rPr lang="en-US" altLang="zh-CN" sz="2400" dirty="0"/>
              <a:t>SELECT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Sdept</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a:t>
            </a:r>
            <a:r>
              <a:rPr lang="en-US" altLang="zh-CN" sz="2400" dirty="0" err="1"/>
              <a:t>Sdept</a:t>
            </a:r>
            <a:r>
              <a:rPr lang="en-US" altLang="zh-CN" sz="2400" dirty="0"/>
              <a:t>  </a:t>
            </a:r>
            <a:r>
              <a:rPr lang="en-US" altLang="zh-CN" sz="2400" dirty="0">
                <a:solidFill>
                  <a:srgbClr val="D75B5B"/>
                </a:solidFill>
              </a:rPr>
              <a:t> =</a:t>
            </a:r>
            <a:endParaRPr lang="en-US" altLang="zh-CN" sz="2400" dirty="0"/>
          </a:p>
          <a:p>
            <a:pPr eaLnBrk="1" hangingPunct="1">
              <a:buFont typeface="宋体" panose="02010600030101010101" pitchFamily="2" charset="-122"/>
              <a:buNone/>
            </a:pPr>
            <a:r>
              <a:rPr lang="en-US" altLang="zh-CN" sz="2400" dirty="0"/>
              <a:t>                   (SELECT </a:t>
            </a:r>
            <a:r>
              <a:rPr lang="en-US" altLang="zh-CN" sz="2400" dirty="0" err="1"/>
              <a:t>Sdept</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a:t>
            </a:r>
            <a:r>
              <a:rPr lang="en-US" altLang="zh-CN" sz="2400" dirty="0" err="1"/>
              <a:t>Sname</a:t>
            </a:r>
            <a:r>
              <a:rPr lang="en-US" altLang="zh-CN" sz="2400" dirty="0"/>
              <a:t>= ‘</a:t>
            </a:r>
            <a:r>
              <a:rPr lang="zh-CN" altLang="en-US" sz="2400" dirty="0"/>
              <a:t>刘晨’</a:t>
            </a:r>
            <a:r>
              <a:rPr lang="en-US" altLang="zh-CN" sz="2400" dirty="0"/>
              <a:t>)</a:t>
            </a:r>
            <a:r>
              <a:rPr lang="zh-CN" altLang="en-US" sz="2400" dirty="0"/>
              <a:t>；</a:t>
            </a:r>
          </a:p>
        </p:txBody>
      </p:sp>
    </p:spTree>
    <p:extLst>
      <p:ext uri="{BB962C8B-B14F-4D97-AF65-F5344CB8AC3E}">
        <p14:creationId xmlns:p14="http://schemas.microsoft.com/office/powerpoint/2010/main" val="4048349536"/>
      </p:ext>
    </p:extLst>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带有比较运算符的子查询（续）</a:t>
            </a:r>
          </a:p>
        </p:txBody>
      </p:sp>
      <p:sp>
        <p:nvSpPr>
          <p:cNvPr id="54276" name="Rectangle 3"/>
          <p:cNvSpPr>
            <a:spLocks noGrp="1" noChangeArrowheads="1"/>
          </p:cNvSpPr>
          <p:nvPr>
            <p:ph type="body" idx="1"/>
          </p:nvPr>
        </p:nvSpPr>
        <p:spPr>
          <a:xfrm>
            <a:off x="893617" y="1946563"/>
            <a:ext cx="10106891" cy="4114800"/>
          </a:xfrm>
        </p:spPr>
        <p:txBody>
          <a:bodyPr/>
          <a:lstStyle/>
          <a:p>
            <a:pPr eaLnBrk="1" hangingPunct="1">
              <a:buFont typeface="宋体" panose="02010600030101010101" pitchFamily="2" charset="-122"/>
              <a:buNone/>
            </a:pPr>
            <a:r>
              <a:rPr lang="zh-CN" altLang="en-US" sz="2400" dirty="0"/>
              <a:t> 子查询一定要跟在比较符</a:t>
            </a:r>
            <a:r>
              <a:rPr lang="zh-CN" altLang="en-US" sz="2400" dirty="0" smtClean="0"/>
              <a:t>之后。</a:t>
            </a:r>
            <a:endParaRPr lang="en-US" altLang="zh-CN" sz="2400" dirty="0" smtClean="0"/>
          </a:p>
          <a:p>
            <a:pPr eaLnBrk="1" hangingPunct="1">
              <a:buFont typeface="宋体" panose="02010600030101010101" pitchFamily="2" charset="-122"/>
              <a:buNone/>
            </a:pPr>
            <a:endParaRPr lang="en-US" altLang="zh-CN" sz="2400" dirty="0"/>
          </a:p>
          <a:p>
            <a:pPr eaLnBrk="1" hangingPunct="1">
              <a:buFont typeface="宋体" panose="02010600030101010101" pitchFamily="2" charset="-122"/>
              <a:buNone/>
            </a:pPr>
            <a:r>
              <a:rPr lang="zh-CN" altLang="en-US" sz="2400" dirty="0" smtClean="0"/>
              <a:t>    </a:t>
            </a:r>
            <a:r>
              <a:rPr lang="zh-CN" altLang="en-US" sz="2400" dirty="0">
                <a:solidFill>
                  <a:srgbClr val="D75B5B"/>
                </a:solidFill>
              </a:rPr>
              <a:t>错误</a:t>
            </a:r>
            <a:r>
              <a:rPr lang="zh-CN" altLang="en-US" sz="2400" dirty="0"/>
              <a:t>的例子：</a:t>
            </a:r>
          </a:p>
          <a:p>
            <a:pPr eaLnBrk="1" hangingPunct="1">
              <a:buFont typeface="宋体" panose="02010600030101010101" pitchFamily="2" charset="-122"/>
              <a:buNone/>
            </a:pPr>
            <a:r>
              <a:rPr lang="zh-CN" altLang="en-US" sz="2400" dirty="0"/>
              <a:t>     </a:t>
            </a:r>
            <a:r>
              <a:rPr lang="en-US" altLang="zh-CN" sz="2400" dirty="0"/>
              <a:t>SELECT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Sdept</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 SELECT </a:t>
            </a:r>
            <a:r>
              <a:rPr lang="en-US" altLang="zh-CN" sz="2400" dirty="0" err="1"/>
              <a:t>Sdept</a:t>
            </a:r>
            <a:endParaRPr lang="en-US" altLang="zh-CN" sz="2400" dirty="0"/>
          </a:p>
          <a:p>
            <a:pPr eaLnBrk="1" hangingPunct="1">
              <a:buFont typeface="宋体" panose="02010600030101010101" pitchFamily="2" charset="-122"/>
              <a:buNone/>
            </a:pPr>
            <a:r>
              <a:rPr lang="en-US" altLang="zh-CN" sz="2400" dirty="0"/>
              <a:t>                       FROM Student</a:t>
            </a:r>
          </a:p>
          <a:p>
            <a:pPr eaLnBrk="1" hangingPunct="1">
              <a:buFont typeface="宋体" panose="02010600030101010101" pitchFamily="2" charset="-122"/>
              <a:buNone/>
            </a:pPr>
            <a:r>
              <a:rPr lang="en-US" altLang="zh-CN" sz="2400" dirty="0"/>
              <a:t>                       WHERE </a:t>
            </a:r>
            <a:r>
              <a:rPr lang="en-US" altLang="zh-CN" sz="2400" dirty="0" err="1"/>
              <a:t>Sname</a:t>
            </a:r>
            <a:r>
              <a:rPr lang="en-US" altLang="zh-CN" sz="2400" dirty="0"/>
              <a:t>= ‘ </a:t>
            </a:r>
            <a:r>
              <a:rPr lang="zh-CN" altLang="en-US" sz="2400" dirty="0"/>
              <a:t>刘晨 ’ </a:t>
            </a:r>
            <a:r>
              <a:rPr lang="en-US" altLang="zh-CN" sz="2400" dirty="0"/>
              <a:t>) </a:t>
            </a:r>
          </a:p>
          <a:p>
            <a:pPr eaLnBrk="1" hangingPunct="1">
              <a:buFont typeface="宋体" panose="02010600030101010101" pitchFamily="2" charset="-122"/>
              <a:buNone/>
            </a:pPr>
            <a:r>
              <a:rPr lang="en-US" altLang="zh-CN" sz="2400" dirty="0">
                <a:solidFill>
                  <a:srgbClr val="D75B5B"/>
                </a:solidFill>
              </a:rPr>
              <a:t>                       = </a:t>
            </a:r>
            <a:r>
              <a:rPr lang="en-US" altLang="zh-CN" sz="2400" dirty="0" err="1">
                <a:solidFill>
                  <a:srgbClr val="D75B5B"/>
                </a:solidFill>
              </a:rPr>
              <a:t>Sdept</a:t>
            </a:r>
            <a:r>
              <a:rPr lang="zh-CN" altLang="en-US" sz="2400" dirty="0"/>
              <a:t>；</a:t>
            </a:r>
          </a:p>
        </p:txBody>
      </p:sp>
    </p:spTree>
    <p:extLst>
      <p:ext uri="{BB962C8B-B14F-4D97-AF65-F5344CB8AC3E}">
        <p14:creationId xmlns:p14="http://schemas.microsoft.com/office/powerpoint/2010/main" val="2898258221"/>
      </p:ext>
    </p:extLst>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pPr eaLnBrk="1" hangingPunct="1">
              <a:lnSpc>
                <a:spcPct val="130000"/>
              </a:lnSpc>
              <a:buFont typeface="Wingdings" panose="05000000000000000000" pitchFamily="2" charset="2"/>
              <a:buNone/>
            </a:pPr>
            <a:r>
              <a:rPr lang="zh-CN" altLang="en-US" dirty="0" smtClean="0"/>
              <a:t>知识点</a:t>
            </a:r>
            <a:r>
              <a:rPr lang="en-US" altLang="zh-CN" dirty="0" smtClean="0"/>
              <a:t>57</a:t>
            </a:r>
            <a:r>
              <a:rPr lang="zh-CN" altLang="en-US" dirty="0" smtClean="0"/>
              <a:t>：带有</a:t>
            </a:r>
            <a:r>
              <a:rPr lang="en-US" altLang="zh-CN" dirty="0" smtClean="0"/>
              <a:t>IN</a:t>
            </a:r>
            <a:r>
              <a:rPr lang="zh-CN" altLang="en-US" dirty="0" smtClean="0"/>
              <a:t>谓词的</a:t>
            </a:r>
            <a:r>
              <a:rPr lang="zh-CN" altLang="en-US" dirty="0"/>
              <a:t>子查询</a:t>
            </a:r>
          </a:p>
        </p:txBody>
      </p:sp>
    </p:spTree>
    <p:extLst>
      <p:ext uri="{BB962C8B-B14F-4D97-AF65-F5344CB8AC3E}">
        <p14:creationId xmlns:p14="http://schemas.microsoft.com/office/powerpoint/2010/main" val="1653225985"/>
      </p:ext>
    </p:extLst>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带有</a:t>
            </a:r>
            <a:r>
              <a:rPr lang="en-US" altLang="zh-CN" dirty="0" smtClean="0">
                <a:ea typeface="宋体" panose="02010600030101010101" pitchFamily="2" charset="-122"/>
              </a:rPr>
              <a:t>IN</a:t>
            </a:r>
            <a:r>
              <a:rPr lang="zh-CN" altLang="en-US" dirty="0" smtClean="0">
                <a:ea typeface="宋体" panose="02010600030101010101" pitchFamily="2" charset="-122"/>
              </a:rPr>
              <a:t>谓词的子查询</a:t>
            </a:r>
          </a:p>
        </p:txBody>
      </p:sp>
      <p:sp>
        <p:nvSpPr>
          <p:cNvPr id="55300" name="Rectangle 3"/>
          <p:cNvSpPr>
            <a:spLocks noGrp="1" noChangeArrowheads="1"/>
          </p:cNvSpPr>
          <p:nvPr>
            <p:ph type="body" idx="1"/>
          </p:nvPr>
        </p:nvSpPr>
        <p:spPr/>
        <p:txBody>
          <a:bodyPr/>
          <a:lstStyle/>
          <a:p>
            <a:pPr eaLnBrk="1" hangingPunct="1">
              <a:lnSpc>
                <a:spcPct val="140000"/>
              </a:lnSpc>
              <a:buFont typeface="Wingdings" panose="05000000000000000000" pitchFamily="2" charset="2"/>
              <a:buNone/>
            </a:pPr>
            <a:r>
              <a:rPr lang="en-US" altLang="zh-CN" sz="2400"/>
              <a:t>[</a:t>
            </a:r>
            <a:r>
              <a:rPr lang="zh-CN" altLang="en-US" sz="2400"/>
              <a:t>例</a:t>
            </a:r>
            <a:r>
              <a:rPr lang="en-US" altLang="zh-CN" sz="2400"/>
              <a:t>39]  </a:t>
            </a:r>
            <a:r>
              <a:rPr lang="zh-CN" altLang="en-US" sz="2400"/>
              <a:t>查询与“刘晨”在同一个系学习的学生。</a:t>
            </a:r>
          </a:p>
          <a:p>
            <a:pPr eaLnBrk="1" hangingPunct="1">
              <a:lnSpc>
                <a:spcPct val="140000"/>
              </a:lnSpc>
              <a:buFont typeface="Wingdings" panose="05000000000000000000" pitchFamily="2" charset="2"/>
              <a:buNone/>
            </a:pPr>
            <a:r>
              <a:rPr lang="zh-CN" altLang="en-US" smtClean="0">
                <a:ea typeface="宋体" panose="02010600030101010101" pitchFamily="2" charset="-122"/>
              </a:rPr>
              <a:t>         </a:t>
            </a:r>
            <a:r>
              <a:rPr lang="zh-CN" altLang="en-US" sz="2400"/>
              <a:t>此查询要求可以分步来完成</a:t>
            </a:r>
            <a:endParaRPr lang="zh-CN" altLang="en-US" smtClean="0">
              <a:ea typeface="宋体" panose="02010600030101010101" pitchFamily="2" charset="-122"/>
            </a:endParaRPr>
          </a:p>
          <a:p>
            <a:pPr eaLnBrk="1" hangingPunct="1">
              <a:lnSpc>
                <a:spcPct val="140000"/>
              </a:lnSpc>
              <a:buFont typeface="Wingdings" panose="05000000000000000000" pitchFamily="2" charset="2"/>
              <a:buNone/>
            </a:pPr>
            <a:r>
              <a:rPr lang="zh-CN" altLang="en-US" sz="2400"/>
              <a:t>    ① 确定“刘晨”所在系名             </a:t>
            </a:r>
          </a:p>
          <a:p>
            <a:pPr eaLnBrk="1" hangingPunct="1">
              <a:lnSpc>
                <a:spcPct val="140000"/>
              </a:lnSpc>
              <a:buFont typeface="Wingdings" panose="05000000000000000000" pitchFamily="2" charset="2"/>
              <a:buNone/>
            </a:pPr>
            <a:r>
              <a:rPr lang="zh-CN" altLang="en-US" sz="2400"/>
              <a:t>        </a:t>
            </a:r>
            <a:r>
              <a:rPr lang="en-US" altLang="zh-CN" sz="2000"/>
              <a:t>SELECT  Sdept  </a:t>
            </a:r>
          </a:p>
          <a:p>
            <a:pPr eaLnBrk="1" hangingPunct="1">
              <a:lnSpc>
                <a:spcPct val="140000"/>
              </a:lnSpc>
              <a:buFont typeface="Wingdings" panose="05000000000000000000" pitchFamily="2" charset="2"/>
              <a:buNone/>
            </a:pPr>
            <a:r>
              <a:rPr lang="en-US" altLang="zh-CN" sz="2000"/>
              <a:t>         FROM     Student                            </a:t>
            </a:r>
          </a:p>
          <a:p>
            <a:pPr eaLnBrk="1" hangingPunct="1">
              <a:lnSpc>
                <a:spcPct val="140000"/>
              </a:lnSpc>
              <a:buFont typeface="Wingdings" panose="05000000000000000000" pitchFamily="2" charset="2"/>
              <a:buNone/>
            </a:pPr>
            <a:r>
              <a:rPr lang="en-US" altLang="zh-CN" sz="2000"/>
              <a:t>         WHERE  Sname= ' </a:t>
            </a:r>
            <a:r>
              <a:rPr lang="zh-CN" altLang="en-US" sz="2000"/>
              <a:t>刘晨 </a:t>
            </a:r>
            <a:r>
              <a:rPr lang="en-US" altLang="zh-CN" sz="2000"/>
              <a:t>'</a:t>
            </a:r>
            <a:r>
              <a:rPr lang="zh-CN" altLang="en-US" sz="2000"/>
              <a:t>；</a:t>
            </a:r>
          </a:p>
          <a:p>
            <a:pPr eaLnBrk="1" hangingPunct="1">
              <a:lnSpc>
                <a:spcPct val="140000"/>
              </a:lnSpc>
              <a:buFont typeface="Wingdings" panose="05000000000000000000" pitchFamily="2" charset="2"/>
              <a:buNone/>
            </a:pPr>
            <a:r>
              <a:rPr lang="zh-CN" altLang="en-US" sz="2000"/>
              <a:t>	    结果为： </a:t>
            </a:r>
            <a:r>
              <a:rPr lang="en-US" altLang="zh-CN" sz="2000"/>
              <a:t>CS</a:t>
            </a:r>
          </a:p>
        </p:txBody>
      </p:sp>
    </p:spTree>
    <p:extLst>
      <p:ext uri="{BB962C8B-B14F-4D97-AF65-F5344CB8AC3E}">
        <p14:creationId xmlns:p14="http://schemas.microsoft.com/office/powerpoint/2010/main" val="2731064795"/>
      </p:ext>
    </p:extLst>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IN</a:t>
            </a:r>
            <a:r>
              <a:rPr lang="zh-CN" altLang="en-US" smtClean="0">
                <a:ea typeface="宋体" panose="02010600030101010101" pitchFamily="2" charset="-122"/>
              </a:rPr>
              <a:t>谓词的子查询（续）</a:t>
            </a:r>
          </a:p>
        </p:txBody>
      </p:sp>
      <p:sp>
        <p:nvSpPr>
          <p:cNvPr id="56324" name="Rectangle 3"/>
          <p:cNvSpPr>
            <a:spLocks noGrp="1" noChangeArrowheads="1"/>
          </p:cNvSpPr>
          <p:nvPr>
            <p:ph type="body" sz="half" idx="1"/>
          </p:nvPr>
        </p:nvSpPr>
        <p:spPr>
          <a:xfrm>
            <a:off x="1981201" y="1828801"/>
            <a:ext cx="6562725" cy="2320925"/>
          </a:xfrm>
        </p:spPr>
        <p:txBody>
          <a:bodyPr/>
          <a:lstStyle/>
          <a:p>
            <a:pPr eaLnBrk="1" hangingPunct="1">
              <a:buFont typeface="Wingdings" panose="05000000000000000000" pitchFamily="2" charset="2"/>
              <a:buNone/>
            </a:pPr>
            <a:r>
              <a:rPr lang="zh-CN" altLang="en-US" sz="2400">
                <a:ea typeface="宋体" panose="02010600030101010101" pitchFamily="2" charset="-122"/>
              </a:rPr>
              <a:t>② 查找所有在</a:t>
            </a:r>
            <a:r>
              <a:rPr lang="en-US" altLang="zh-CN" sz="2400">
                <a:ea typeface="宋体" panose="02010600030101010101" pitchFamily="2" charset="-122"/>
              </a:rPr>
              <a:t>IS</a:t>
            </a:r>
            <a:r>
              <a:rPr lang="zh-CN" altLang="en-US" sz="2400">
                <a:ea typeface="宋体" panose="02010600030101010101" pitchFamily="2" charset="-122"/>
              </a:rPr>
              <a:t>系学习的学生。    </a:t>
            </a:r>
          </a:p>
          <a:p>
            <a:pPr eaLnBrk="1" hangingPunct="1">
              <a:buFont typeface="Wingdings" panose="05000000000000000000" pitchFamily="2" charset="2"/>
              <a:buNone/>
            </a:pPr>
            <a:r>
              <a:rPr lang="zh-CN" altLang="en-US" sz="2400">
                <a:ea typeface="宋体" panose="02010600030101010101" pitchFamily="2" charset="-122"/>
              </a:rPr>
              <a:t>        </a:t>
            </a:r>
            <a:r>
              <a:rPr lang="en-US" altLang="zh-CN" sz="2400">
                <a:ea typeface="宋体" panose="02010600030101010101" pitchFamily="2" charset="-122"/>
              </a:rPr>
              <a:t>SELECT   Sno</a:t>
            </a:r>
            <a:r>
              <a:rPr lang="zh-CN" altLang="en-US" sz="2400">
                <a:ea typeface="宋体" panose="02010600030101010101" pitchFamily="2" charset="-122"/>
              </a:rPr>
              <a:t>，</a:t>
            </a:r>
            <a:r>
              <a:rPr lang="en-US" altLang="zh-CN" sz="2400">
                <a:ea typeface="宋体" panose="02010600030101010101" pitchFamily="2" charset="-122"/>
              </a:rPr>
              <a:t>Sname</a:t>
            </a:r>
            <a:r>
              <a:rPr lang="zh-CN" altLang="en-US" sz="2400">
                <a:ea typeface="宋体" panose="02010600030101010101" pitchFamily="2" charset="-122"/>
              </a:rPr>
              <a:t>，</a:t>
            </a:r>
            <a:r>
              <a:rPr lang="en-US" altLang="zh-CN" sz="2400">
                <a:ea typeface="宋体" panose="02010600030101010101" pitchFamily="2" charset="-122"/>
              </a:rPr>
              <a:t>Sdept     </a:t>
            </a:r>
          </a:p>
          <a:p>
            <a:pPr eaLnBrk="1" hangingPunct="1">
              <a:buFont typeface="Wingdings" panose="05000000000000000000" pitchFamily="2" charset="2"/>
              <a:buNone/>
            </a:pPr>
            <a:r>
              <a:rPr lang="en-US" altLang="zh-CN" sz="2400">
                <a:ea typeface="宋体" panose="02010600030101010101" pitchFamily="2" charset="-122"/>
              </a:rPr>
              <a:t>        FROM      Student                 </a:t>
            </a:r>
          </a:p>
          <a:p>
            <a:pPr eaLnBrk="1" hangingPunct="1">
              <a:buFont typeface="Wingdings" panose="05000000000000000000" pitchFamily="2" charset="2"/>
              <a:buNone/>
            </a:pPr>
            <a:r>
              <a:rPr lang="en-US" altLang="zh-CN" sz="2400">
                <a:ea typeface="宋体" panose="02010600030101010101" pitchFamily="2" charset="-122"/>
              </a:rPr>
              <a:t>        WHERE  Sdept= ' CS '</a:t>
            </a:r>
            <a:r>
              <a:rPr lang="zh-CN" altLang="en-US" sz="2400">
                <a:ea typeface="宋体" panose="02010600030101010101" pitchFamily="2" charset="-122"/>
              </a:rPr>
              <a:t>； </a:t>
            </a:r>
          </a:p>
          <a:p>
            <a:pPr eaLnBrk="1" hangingPunct="1">
              <a:lnSpc>
                <a:spcPct val="150000"/>
              </a:lnSpc>
              <a:buFont typeface="Wingdings" panose="05000000000000000000" pitchFamily="2" charset="2"/>
              <a:buNone/>
            </a:pPr>
            <a:r>
              <a:rPr lang="zh-CN" altLang="en-US" sz="2000">
                <a:ea typeface="宋体" panose="02010600030101010101" pitchFamily="2" charset="-122"/>
              </a:rPr>
              <a:t>结果为：</a:t>
            </a:r>
          </a:p>
        </p:txBody>
      </p:sp>
      <p:graphicFrame>
        <p:nvGraphicFramePr>
          <p:cNvPr id="66564" name="Group 4"/>
          <p:cNvGraphicFramePr>
            <a:graphicFrameLocks noGrp="1"/>
          </p:cNvGraphicFramePr>
          <p:nvPr>
            <p:ph sz="half" idx="2"/>
          </p:nvPr>
        </p:nvGraphicFramePr>
        <p:xfrm>
          <a:off x="2424113" y="4292600"/>
          <a:ext cx="6985000" cy="1728789"/>
        </p:xfrm>
        <a:graphic>
          <a:graphicData uri="http://schemas.openxmlformats.org/drawingml/2006/table">
            <a:tbl>
              <a:tblPr/>
              <a:tblGrid>
                <a:gridCol w="2081212"/>
                <a:gridCol w="2390775"/>
                <a:gridCol w="2513013"/>
              </a:tblGrid>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Sno</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Sname</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Sdept</a:t>
                      </a:r>
                    </a:p>
                  </a:txBody>
                  <a:tcPr anchor="ctr" horzOverflow="overflow">
                    <a:lnL>
                      <a:noFill/>
                    </a:lnL>
                    <a:lnR cap="flat">
                      <a:noFill/>
                    </a:lnR>
                    <a:lnT cap="flat">
                      <a:noFill/>
                    </a:lnT>
                    <a:lnB>
                      <a:noFill/>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200215121</a:t>
                      </a:r>
                    </a:p>
                  </a:txBody>
                  <a:tcPr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李勇</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CS</a:t>
                      </a:r>
                    </a:p>
                  </a:txBody>
                  <a:tcPr anchor="ctr" horzOverflow="overflow">
                    <a:lnL>
                      <a:noFill/>
                    </a:lnL>
                    <a:lnR cap="flat">
                      <a:noFill/>
                    </a:lnR>
                    <a:lnT>
                      <a:noFill/>
                    </a:lnT>
                    <a:lnB>
                      <a:noFill/>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200215122</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刘晨</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CS</a:t>
                      </a:r>
                    </a:p>
                  </a:txBody>
                  <a:tcPr anchor="ctr" horzOverflow="overflow">
                    <a:lnL>
                      <a:noFill/>
                    </a:lnL>
                    <a:lnR cap="flat">
                      <a:noFill/>
                    </a:lnR>
                    <a:lnT>
                      <a:noFill/>
                    </a:lnT>
                    <a:lnB cap="flat">
                      <a:noFill/>
                    </a:lnB>
                    <a:lnTlToBr>
                      <a:noFill/>
                    </a:lnTlToBr>
                    <a:lnBlToTr>
                      <a:noFill/>
                    </a:lnBlToTr>
                    <a:noFill/>
                  </a:tcPr>
                </a:tc>
              </a:tr>
            </a:tbl>
          </a:graphicData>
        </a:graphic>
      </p:graphicFrame>
      <p:sp>
        <p:nvSpPr>
          <p:cNvPr id="56335" name="Line 26"/>
          <p:cNvSpPr>
            <a:spLocks noChangeShapeType="1"/>
          </p:cNvSpPr>
          <p:nvPr/>
        </p:nvSpPr>
        <p:spPr bwMode="auto">
          <a:xfrm>
            <a:off x="2782888" y="4868863"/>
            <a:ext cx="612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56070388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IN</a:t>
            </a:r>
            <a:r>
              <a:rPr lang="zh-CN" altLang="en-US" smtClean="0">
                <a:ea typeface="宋体" panose="02010600030101010101" pitchFamily="2" charset="-122"/>
              </a:rPr>
              <a:t>谓词的子查询（续）</a:t>
            </a:r>
          </a:p>
        </p:txBody>
      </p:sp>
      <p:sp>
        <p:nvSpPr>
          <p:cNvPr id="57348"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400"/>
              <a:t>将第一步查询嵌入到第二步查询的条件中</a:t>
            </a:r>
          </a:p>
          <a:p>
            <a:pPr eaLnBrk="1" hangingPunct="1">
              <a:lnSpc>
                <a:spcPct val="140000"/>
              </a:lnSpc>
              <a:buFont typeface="Wingdings" panose="05000000000000000000" pitchFamily="2" charset="2"/>
              <a:buNone/>
            </a:pPr>
            <a:r>
              <a:rPr lang="zh-CN" altLang="en-US" sz="2400"/>
              <a:t>    </a:t>
            </a:r>
            <a:r>
              <a:rPr lang="en-US" altLang="zh-CN" sz="2400"/>
              <a:t>SELECT Sno</a:t>
            </a:r>
            <a:r>
              <a:rPr lang="zh-CN" altLang="en-US" sz="2400"/>
              <a:t>，</a:t>
            </a:r>
            <a:r>
              <a:rPr lang="en-US" altLang="zh-CN" sz="2400"/>
              <a:t>Sname</a:t>
            </a:r>
            <a:r>
              <a:rPr lang="zh-CN" altLang="en-US" sz="2400"/>
              <a:t>，</a:t>
            </a:r>
            <a:r>
              <a:rPr lang="en-US" altLang="zh-CN" sz="2400"/>
              <a:t>Sdept</a:t>
            </a:r>
          </a:p>
          <a:p>
            <a:pPr eaLnBrk="1" hangingPunct="1">
              <a:lnSpc>
                <a:spcPct val="90000"/>
              </a:lnSpc>
              <a:buFont typeface="Wingdings" panose="05000000000000000000" pitchFamily="2" charset="2"/>
              <a:buNone/>
            </a:pPr>
            <a:r>
              <a:rPr lang="en-US" altLang="zh-CN" sz="2400"/>
              <a:t>    	FROM Student</a:t>
            </a:r>
          </a:p>
          <a:p>
            <a:pPr eaLnBrk="1" hangingPunct="1">
              <a:lnSpc>
                <a:spcPct val="90000"/>
              </a:lnSpc>
              <a:buFont typeface="Wingdings" panose="05000000000000000000" pitchFamily="2" charset="2"/>
              <a:buNone/>
            </a:pPr>
            <a:r>
              <a:rPr lang="en-US" altLang="zh-CN" sz="2400"/>
              <a:t>   	WHERE Sdept  </a:t>
            </a:r>
            <a:r>
              <a:rPr lang="en-US" altLang="zh-CN" sz="2400">
                <a:solidFill>
                  <a:srgbClr val="FF00FF"/>
                </a:solidFill>
              </a:rPr>
              <a:t>IN</a:t>
            </a:r>
          </a:p>
          <a:p>
            <a:pPr eaLnBrk="1" hangingPunct="1">
              <a:lnSpc>
                <a:spcPct val="90000"/>
              </a:lnSpc>
              <a:buFont typeface="Wingdings" panose="05000000000000000000" pitchFamily="2" charset="2"/>
              <a:buNone/>
            </a:pPr>
            <a:r>
              <a:rPr lang="en-US" altLang="zh-CN" sz="2400"/>
              <a:t>                  (SELECT Sdept</a:t>
            </a:r>
          </a:p>
          <a:p>
            <a:pPr eaLnBrk="1" hangingPunct="1">
              <a:lnSpc>
                <a:spcPct val="90000"/>
              </a:lnSpc>
              <a:buFont typeface="Wingdings" panose="05000000000000000000" pitchFamily="2" charset="2"/>
              <a:buNone/>
            </a:pPr>
            <a:r>
              <a:rPr lang="en-US" altLang="zh-CN" sz="2400"/>
              <a:t>                   FROM Student</a:t>
            </a:r>
          </a:p>
          <a:p>
            <a:pPr eaLnBrk="1" hangingPunct="1">
              <a:lnSpc>
                <a:spcPct val="90000"/>
              </a:lnSpc>
              <a:buFont typeface="Wingdings" panose="05000000000000000000" pitchFamily="2" charset="2"/>
              <a:buNone/>
            </a:pPr>
            <a:r>
              <a:rPr lang="en-US" altLang="zh-CN" sz="2400"/>
              <a:t>                   WHERE Sname= ‘ </a:t>
            </a:r>
            <a:r>
              <a:rPr lang="zh-CN" altLang="en-US" sz="2400"/>
              <a:t>刘晨 ’</a:t>
            </a:r>
            <a:r>
              <a:rPr lang="en-US" altLang="zh-CN" sz="2400"/>
              <a:t>)</a:t>
            </a:r>
            <a:r>
              <a:rPr lang="zh-CN" altLang="en-US" sz="2400"/>
              <a:t>；</a:t>
            </a:r>
          </a:p>
          <a:p>
            <a:pPr eaLnBrk="1" hangingPunct="1">
              <a:lnSpc>
                <a:spcPct val="140000"/>
              </a:lnSpc>
              <a:buFont typeface="Wingdings" panose="05000000000000000000" pitchFamily="2" charset="2"/>
              <a:buNone/>
            </a:pPr>
            <a:r>
              <a:rPr lang="zh-CN" altLang="en-US" sz="2400"/>
              <a:t>    此查询为不相关子查询。</a:t>
            </a:r>
          </a:p>
        </p:txBody>
      </p:sp>
      <p:sp>
        <p:nvSpPr>
          <p:cNvPr id="57349" name="AutoShape 4">
            <a:hlinkClick r:id="" action="ppaction://hlinkshowjump?jump=nextslide" highlightClick="1"/>
          </p:cNvPr>
          <p:cNvSpPr>
            <a:spLocks noChangeArrowheads="1"/>
          </p:cNvSpPr>
          <p:nvPr/>
        </p:nvSpPr>
        <p:spPr bwMode="auto">
          <a:xfrm>
            <a:off x="9677400" y="6248400"/>
            <a:ext cx="304800" cy="3048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350" name="Text Box 5"/>
          <p:cNvSpPr txBox="1">
            <a:spLocks noChangeArrowheads="1"/>
          </p:cNvSpPr>
          <p:nvPr/>
        </p:nvSpPr>
        <p:spPr bwMode="auto">
          <a:xfrm>
            <a:off x="9129713" y="6168877"/>
            <a:ext cx="18182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sz="2400" b="0"/>
          </a:p>
        </p:txBody>
      </p:sp>
    </p:spTree>
    <p:extLst>
      <p:ext uri="{BB962C8B-B14F-4D97-AF65-F5344CB8AC3E}">
        <p14:creationId xmlns:p14="http://schemas.microsoft.com/office/powerpoint/2010/main" val="25780382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eaLnBrk="1" hangingPunct="1"/>
            <a:r>
              <a:rPr lang="zh-CN" smtClean="0">
                <a:ea typeface="宋体" pitchFamily="2" charset="-122"/>
              </a:rPr>
              <a:t>数据查询</a:t>
            </a:r>
          </a:p>
        </p:txBody>
      </p:sp>
      <p:sp>
        <p:nvSpPr>
          <p:cNvPr id="97284" name="Rectangle 3"/>
          <p:cNvSpPr>
            <a:spLocks noGrp="1" noChangeArrowheads="1"/>
          </p:cNvSpPr>
          <p:nvPr>
            <p:ph type="body" idx="1"/>
          </p:nvPr>
        </p:nvSpPr>
        <p:spPr>
          <a:xfrm>
            <a:off x="1320800" y="1828800"/>
            <a:ext cx="10363200" cy="4114800"/>
          </a:xfrm>
        </p:spPr>
        <p:txBody>
          <a:bodyPr/>
          <a:lstStyle/>
          <a:p>
            <a:pPr algn="just" eaLnBrk="1" hangingPunct="1">
              <a:lnSpc>
                <a:spcPct val="150000"/>
              </a:lnSpc>
            </a:pPr>
            <a:r>
              <a:rPr lang="zh-CN" sz="2800" b="1" dirty="0" smtClean="0">
                <a:ea typeface="宋体" pitchFamily="2" charset="-122"/>
              </a:rPr>
              <a:t>语句格式</a:t>
            </a:r>
          </a:p>
          <a:p>
            <a:pPr algn="just" eaLnBrk="1" hangingPunct="1">
              <a:lnSpc>
                <a:spcPct val="150000"/>
              </a:lnSpc>
              <a:buFont typeface="Wingdings" pitchFamily="2" charset="2"/>
              <a:buNone/>
            </a:pPr>
            <a:r>
              <a:rPr lang="zh-CN" altLang="zh-CN" sz="2800" b="1" dirty="0" smtClean="0">
                <a:solidFill>
                  <a:srgbClr val="D75B5B"/>
                </a:solidFill>
                <a:ea typeface="宋体" pitchFamily="2" charset="-122"/>
              </a:rPr>
              <a:t>       </a:t>
            </a:r>
            <a:r>
              <a:rPr lang="zh-CN" altLang="zh-CN" sz="2800" b="1" dirty="0" smtClean="0">
                <a:solidFill>
                  <a:srgbClr val="FF0000"/>
                </a:solidFill>
                <a:ea typeface="宋体" pitchFamily="2" charset="-122"/>
              </a:rPr>
              <a:t>SELECT </a:t>
            </a:r>
            <a:r>
              <a:rPr lang="zh-CN" altLang="zh-CN" sz="2800" b="1" dirty="0" smtClean="0">
                <a:ea typeface="宋体" pitchFamily="2" charset="-122"/>
              </a:rPr>
              <a:t>[ALL|DISTINCT] &lt;</a:t>
            </a:r>
            <a:r>
              <a:rPr lang="zh-CN" sz="2800" b="1" dirty="0" smtClean="0">
                <a:ea typeface="宋体" pitchFamily="2" charset="-122"/>
              </a:rPr>
              <a:t>目标列表达式</a:t>
            </a:r>
            <a:r>
              <a:rPr lang="zh-CN" altLang="zh-CN" sz="2800" b="1" dirty="0" smtClean="0">
                <a:ea typeface="宋体" pitchFamily="2" charset="-122"/>
              </a:rPr>
              <a:t>&gt;</a:t>
            </a:r>
          </a:p>
          <a:p>
            <a:pPr marL="819150" lvl="1" eaLnBrk="1" hangingPunct="1">
              <a:lnSpc>
                <a:spcPct val="150000"/>
              </a:lnSpc>
              <a:buFont typeface="Wingdings" pitchFamily="2" charset="2"/>
              <a:buNone/>
            </a:pPr>
            <a:r>
              <a:rPr lang="zh-CN" altLang="zh-CN" sz="2800" b="1" dirty="0" smtClean="0">
                <a:ea typeface="宋体" pitchFamily="2" charset="-122"/>
              </a:rPr>
              <a:t>                                                [</a:t>
            </a:r>
            <a:r>
              <a:rPr lang="zh-CN" sz="2800" b="1" dirty="0" smtClean="0">
                <a:ea typeface="宋体" pitchFamily="2" charset="-122"/>
              </a:rPr>
              <a:t>，</a:t>
            </a:r>
            <a:r>
              <a:rPr lang="zh-CN" altLang="zh-CN" sz="2800" b="1" dirty="0" smtClean="0">
                <a:ea typeface="宋体" pitchFamily="2" charset="-122"/>
              </a:rPr>
              <a:t>&lt;</a:t>
            </a:r>
            <a:r>
              <a:rPr lang="zh-CN" sz="2800" b="1" dirty="0" smtClean="0">
                <a:ea typeface="宋体" pitchFamily="2" charset="-122"/>
              </a:rPr>
              <a:t>目标列表达式</a:t>
            </a:r>
            <a:r>
              <a:rPr lang="zh-CN" altLang="zh-CN" sz="2800" b="1" dirty="0" smtClean="0">
                <a:ea typeface="宋体" pitchFamily="2" charset="-122"/>
              </a:rPr>
              <a:t>&gt;] </a:t>
            </a:r>
            <a:r>
              <a:rPr lang="zh-CN" altLang="zh-CN" sz="2800" b="1" dirty="0" smtClean="0">
                <a:latin typeface="Courier New" pitchFamily="49" charset="0"/>
                <a:ea typeface="宋体" pitchFamily="2" charset="-122"/>
              </a:rPr>
              <a:t>…</a:t>
            </a:r>
            <a:endParaRPr lang="zh-CN" altLang="zh-CN" sz="2800" b="1" dirty="0" smtClean="0">
              <a:ea typeface="宋体" pitchFamily="2" charset="-122"/>
            </a:endParaRPr>
          </a:p>
          <a:p>
            <a:pPr marL="819150" lvl="1" eaLnBrk="1" hangingPunct="1">
              <a:lnSpc>
                <a:spcPct val="150000"/>
              </a:lnSpc>
              <a:buFont typeface="Wingdings" pitchFamily="2" charset="2"/>
              <a:buNone/>
            </a:pPr>
            <a:r>
              <a:rPr lang="zh-CN" altLang="zh-CN" sz="2800" b="1" dirty="0" smtClean="0">
                <a:solidFill>
                  <a:srgbClr val="FF0000"/>
                </a:solidFill>
                <a:ea typeface="宋体" pitchFamily="2" charset="-122"/>
              </a:rPr>
              <a:t>FROM</a:t>
            </a:r>
            <a:r>
              <a:rPr lang="zh-CN" altLang="zh-CN" sz="2800" b="1" dirty="0" smtClean="0">
                <a:solidFill>
                  <a:srgbClr val="D75B5B"/>
                </a:solidFill>
                <a:ea typeface="宋体" pitchFamily="2" charset="-122"/>
              </a:rPr>
              <a:t> </a:t>
            </a:r>
            <a:r>
              <a:rPr lang="zh-CN" altLang="zh-CN" sz="2800" b="1" dirty="0" smtClean="0">
                <a:ea typeface="宋体" pitchFamily="2" charset="-122"/>
              </a:rPr>
              <a:t>&lt;</a:t>
            </a:r>
            <a:r>
              <a:rPr lang="zh-CN" sz="2800" b="1" dirty="0" smtClean="0">
                <a:ea typeface="宋体" pitchFamily="2" charset="-122"/>
              </a:rPr>
              <a:t>表名或视图名</a:t>
            </a:r>
            <a:r>
              <a:rPr lang="zh-CN" altLang="zh-CN" sz="2800" b="1" dirty="0" smtClean="0">
                <a:ea typeface="宋体" pitchFamily="2" charset="-122"/>
              </a:rPr>
              <a:t>&gt;[</a:t>
            </a:r>
            <a:r>
              <a:rPr lang="zh-CN" sz="2800" b="1" dirty="0" smtClean="0">
                <a:ea typeface="宋体" pitchFamily="2" charset="-122"/>
              </a:rPr>
              <a:t>， </a:t>
            </a:r>
            <a:r>
              <a:rPr lang="zh-CN" altLang="zh-CN" sz="2800" b="1" dirty="0" smtClean="0">
                <a:ea typeface="宋体" pitchFamily="2" charset="-122"/>
              </a:rPr>
              <a:t>&lt;</a:t>
            </a:r>
            <a:r>
              <a:rPr lang="zh-CN" sz="2800" b="1" dirty="0" smtClean="0">
                <a:ea typeface="宋体" pitchFamily="2" charset="-122"/>
              </a:rPr>
              <a:t>表名或视图名</a:t>
            </a:r>
            <a:r>
              <a:rPr lang="zh-CN" altLang="zh-CN" sz="2800" b="1" dirty="0" smtClean="0">
                <a:ea typeface="宋体" pitchFamily="2" charset="-122"/>
              </a:rPr>
              <a:t>&gt; ] </a:t>
            </a:r>
            <a:r>
              <a:rPr lang="zh-CN" altLang="zh-CN" sz="2800" b="1" dirty="0" smtClean="0">
                <a:latin typeface="Courier New" pitchFamily="49" charset="0"/>
                <a:ea typeface="宋体" pitchFamily="2" charset="-122"/>
              </a:rPr>
              <a:t>…</a:t>
            </a:r>
            <a:endParaRPr lang="zh-CN" altLang="zh-CN" sz="2800" b="1" dirty="0" smtClean="0">
              <a:ea typeface="宋体" pitchFamily="2" charset="-122"/>
            </a:endParaRPr>
          </a:p>
          <a:p>
            <a:pPr marL="819150" lvl="1" algn="just" eaLnBrk="1" hangingPunct="1">
              <a:lnSpc>
                <a:spcPct val="150000"/>
              </a:lnSpc>
              <a:buFont typeface="Wingdings" pitchFamily="2" charset="2"/>
              <a:buNone/>
            </a:pPr>
            <a:r>
              <a:rPr lang="zh-CN" altLang="zh-CN" sz="2800" b="1" dirty="0" smtClean="0">
                <a:ea typeface="宋体" pitchFamily="2" charset="-122"/>
              </a:rPr>
              <a:t>[ </a:t>
            </a:r>
            <a:r>
              <a:rPr lang="zh-CN" altLang="zh-CN" sz="2800" b="1" dirty="0" smtClean="0">
                <a:solidFill>
                  <a:srgbClr val="FF0000"/>
                </a:solidFill>
                <a:ea typeface="宋体" pitchFamily="2" charset="-122"/>
              </a:rPr>
              <a:t>WHERE</a:t>
            </a:r>
            <a:r>
              <a:rPr lang="zh-CN" altLang="zh-CN" sz="2800" b="1" dirty="0" smtClean="0">
                <a:ea typeface="宋体" pitchFamily="2" charset="-122"/>
              </a:rPr>
              <a:t> &lt;</a:t>
            </a:r>
            <a:r>
              <a:rPr lang="zh-CN" sz="2800" b="1" dirty="0" smtClean="0">
                <a:ea typeface="宋体" pitchFamily="2" charset="-122"/>
              </a:rPr>
              <a:t>条件表达式</a:t>
            </a:r>
            <a:r>
              <a:rPr lang="zh-CN" altLang="zh-CN" sz="2800" b="1" dirty="0" smtClean="0">
                <a:ea typeface="宋体" pitchFamily="2" charset="-122"/>
              </a:rPr>
              <a:t>&gt; ]</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IN</a:t>
            </a:r>
            <a:r>
              <a:rPr lang="zh-CN" altLang="en-US" smtClean="0">
                <a:ea typeface="宋体" panose="02010600030101010101" pitchFamily="2" charset="-122"/>
              </a:rPr>
              <a:t>谓词的子查询（续）</a:t>
            </a:r>
          </a:p>
        </p:txBody>
      </p:sp>
      <p:sp>
        <p:nvSpPr>
          <p:cNvPr id="58372" name="Rectangle 3"/>
          <p:cNvSpPr>
            <a:spLocks noGrp="1" noChangeArrowheads="1"/>
          </p:cNvSpPr>
          <p:nvPr>
            <p:ph type="body" idx="1"/>
          </p:nvPr>
        </p:nvSpPr>
        <p:spPr/>
        <p:txBody>
          <a:bodyPr/>
          <a:lstStyle/>
          <a:p>
            <a:pPr eaLnBrk="1" hangingPunct="1">
              <a:lnSpc>
                <a:spcPct val="160000"/>
              </a:lnSpc>
              <a:buFont typeface="Wingdings" panose="05000000000000000000" pitchFamily="2" charset="2"/>
              <a:buNone/>
            </a:pPr>
            <a:r>
              <a:rPr lang="zh-CN" altLang="en-US" smtClean="0">
                <a:ea typeface="宋体" panose="02010600030101010101" pitchFamily="2" charset="-122"/>
              </a:rPr>
              <a:t> 用自身连接完成</a:t>
            </a:r>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39]</a:t>
            </a:r>
            <a:r>
              <a:rPr lang="zh-CN" altLang="en-US" smtClean="0">
                <a:ea typeface="宋体" panose="02010600030101010101" pitchFamily="2" charset="-122"/>
              </a:rPr>
              <a:t>查询要求</a:t>
            </a:r>
          </a:p>
          <a:p>
            <a:pPr eaLnBrk="1" hangingPunct="1">
              <a:lnSpc>
                <a:spcPct val="160000"/>
              </a:lnSpc>
              <a:buFont typeface="Wingdings" panose="05000000000000000000" pitchFamily="2" charset="2"/>
              <a:buNone/>
            </a:pPr>
            <a:r>
              <a:rPr lang="zh-CN" altLang="en-US" smtClean="0">
                <a:ea typeface="宋体" panose="02010600030101010101" pitchFamily="2" charset="-122"/>
              </a:rPr>
              <a:t>     </a:t>
            </a:r>
            <a:r>
              <a:rPr lang="en-US" altLang="zh-CN" sz="2400"/>
              <a:t>SELECT  </a:t>
            </a:r>
            <a:r>
              <a:rPr lang="en-US" altLang="zh-CN" sz="2400">
                <a:solidFill>
                  <a:srgbClr val="D75B5B"/>
                </a:solidFill>
              </a:rPr>
              <a:t>S1</a:t>
            </a:r>
            <a:r>
              <a:rPr lang="en-US" altLang="zh-CN" sz="2400"/>
              <a:t>.Sno</a:t>
            </a:r>
            <a:r>
              <a:rPr lang="zh-CN" altLang="en-US" sz="2400"/>
              <a:t>，</a:t>
            </a:r>
            <a:r>
              <a:rPr lang="en-US" altLang="zh-CN" sz="2400">
                <a:solidFill>
                  <a:srgbClr val="D75B5B"/>
                </a:solidFill>
              </a:rPr>
              <a:t>S1</a:t>
            </a:r>
            <a:r>
              <a:rPr lang="en-US" altLang="zh-CN" sz="2400"/>
              <a:t>.Sname</a:t>
            </a:r>
            <a:r>
              <a:rPr lang="zh-CN" altLang="en-US" sz="2400"/>
              <a:t>，</a:t>
            </a:r>
            <a:r>
              <a:rPr lang="en-US" altLang="zh-CN" sz="2400">
                <a:solidFill>
                  <a:srgbClr val="D75B5B"/>
                </a:solidFill>
              </a:rPr>
              <a:t>S1</a:t>
            </a:r>
            <a:r>
              <a:rPr lang="en-US" altLang="zh-CN" sz="2400"/>
              <a:t>.Sdept</a:t>
            </a:r>
          </a:p>
          <a:p>
            <a:pPr eaLnBrk="1" hangingPunct="1">
              <a:lnSpc>
                <a:spcPct val="160000"/>
              </a:lnSpc>
              <a:buFont typeface="Wingdings" panose="05000000000000000000" pitchFamily="2" charset="2"/>
              <a:buNone/>
            </a:pPr>
            <a:r>
              <a:rPr lang="en-US" altLang="zh-CN" sz="2400"/>
              <a:t>      FROM     Student </a:t>
            </a:r>
            <a:r>
              <a:rPr lang="en-US" altLang="zh-CN" sz="2400">
                <a:solidFill>
                  <a:srgbClr val="D75B5B"/>
                </a:solidFill>
              </a:rPr>
              <a:t>S1</a:t>
            </a:r>
            <a:r>
              <a:rPr lang="zh-CN" altLang="en-US" sz="2400"/>
              <a:t>，</a:t>
            </a:r>
            <a:r>
              <a:rPr lang="en-US" altLang="zh-CN" sz="2400"/>
              <a:t>Student </a:t>
            </a:r>
            <a:r>
              <a:rPr lang="en-US" altLang="zh-CN" sz="2400">
                <a:solidFill>
                  <a:srgbClr val="D75B5B"/>
                </a:solidFill>
              </a:rPr>
              <a:t>S2</a:t>
            </a:r>
            <a:endParaRPr lang="en-US" altLang="zh-CN" sz="2400"/>
          </a:p>
          <a:p>
            <a:pPr eaLnBrk="1" hangingPunct="1">
              <a:lnSpc>
                <a:spcPct val="160000"/>
              </a:lnSpc>
              <a:buFont typeface="Wingdings" panose="05000000000000000000" pitchFamily="2" charset="2"/>
              <a:buNone/>
            </a:pPr>
            <a:r>
              <a:rPr lang="en-US" altLang="zh-CN" sz="2400"/>
              <a:t>      WHERE  </a:t>
            </a:r>
            <a:r>
              <a:rPr lang="en-US" altLang="zh-CN" sz="2400">
                <a:solidFill>
                  <a:srgbClr val="D75B5B"/>
                </a:solidFill>
              </a:rPr>
              <a:t>S1</a:t>
            </a:r>
            <a:r>
              <a:rPr lang="en-US" altLang="zh-CN" sz="2400"/>
              <a:t>.Sdept = </a:t>
            </a:r>
            <a:r>
              <a:rPr lang="en-US" altLang="zh-CN" sz="2400">
                <a:solidFill>
                  <a:srgbClr val="D75B5B"/>
                </a:solidFill>
              </a:rPr>
              <a:t>S2</a:t>
            </a:r>
            <a:r>
              <a:rPr lang="en-US" altLang="zh-CN" sz="2400"/>
              <a:t>.Sdept  AND</a:t>
            </a:r>
          </a:p>
          <a:p>
            <a:pPr eaLnBrk="1" hangingPunct="1">
              <a:lnSpc>
                <a:spcPct val="160000"/>
              </a:lnSpc>
              <a:buFont typeface="Wingdings" panose="05000000000000000000" pitchFamily="2" charset="2"/>
              <a:buNone/>
            </a:pPr>
            <a:r>
              <a:rPr lang="en-US" altLang="zh-CN" sz="2400"/>
              <a:t>                      </a:t>
            </a:r>
            <a:r>
              <a:rPr lang="en-US" altLang="zh-CN" sz="2400">
                <a:solidFill>
                  <a:srgbClr val="D75B5B"/>
                </a:solidFill>
              </a:rPr>
              <a:t>S2</a:t>
            </a:r>
            <a:r>
              <a:rPr lang="en-US" altLang="zh-CN" sz="2400"/>
              <a:t>.Sname = '</a:t>
            </a:r>
            <a:r>
              <a:rPr lang="zh-CN" altLang="en-US" sz="2400"/>
              <a:t>刘晨</a:t>
            </a:r>
            <a:r>
              <a:rPr lang="en-US" altLang="zh-CN" sz="2400"/>
              <a:t>'</a:t>
            </a:r>
            <a:r>
              <a:rPr lang="zh-CN" altLang="en-US" sz="2400"/>
              <a:t>；</a:t>
            </a:r>
          </a:p>
          <a:p>
            <a:pPr eaLnBrk="1" hangingPunct="1">
              <a:buFont typeface="Wingdings" panose="05000000000000000000" pitchFamily="2" charset="2"/>
              <a:buNone/>
            </a:pPr>
            <a:endParaRPr lang="zh-CN" altLang="en-US" smtClean="0">
              <a:ea typeface="宋体" panose="02010600030101010101" pitchFamily="2" charset="-122"/>
            </a:endParaRPr>
          </a:p>
        </p:txBody>
      </p:sp>
    </p:spTree>
    <p:extLst>
      <p:ext uri="{BB962C8B-B14F-4D97-AF65-F5344CB8AC3E}">
        <p14:creationId xmlns:p14="http://schemas.microsoft.com/office/powerpoint/2010/main" val="397288006"/>
      </p:ext>
    </p:extLst>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IN</a:t>
            </a:r>
            <a:r>
              <a:rPr lang="zh-CN" altLang="en-US" smtClean="0">
                <a:ea typeface="宋体" panose="02010600030101010101" pitchFamily="2" charset="-122"/>
              </a:rPr>
              <a:t>谓词的子查询（续）</a:t>
            </a:r>
          </a:p>
        </p:txBody>
      </p:sp>
      <p:sp>
        <p:nvSpPr>
          <p:cNvPr id="59396" name="Rectangle 3"/>
          <p:cNvSpPr>
            <a:spLocks noGrp="1" noChangeArrowheads="1"/>
          </p:cNvSpPr>
          <p:nvPr>
            <p:ph type="body" idx="1"/>
          </p:nvPr>
        </p:nvSpPr>
        <p:spPr>
          <a:xfrm>
            <a:off x="609599" y="1863437"/>
            <a:ext cx="10965873" cy="4267200"/>
          </a:xfrm>
        </p:spPr>
        <p:txBody>
          <a:bodyPr/>
          <a:lstStyle/>
          <a:p>
            <a:pPr eaLnBrk="1" hangingPunct="1">
              <a:lnSpc>
                <a:spcPct val="90000"/>
              </a:lnSpc>
              <a:buFont typeface="Wingdings" panose="05000000000000000000" pitchFamily="2" charset="2"/>
              <a:buNone/>
            </a:pPr>
            <a:r>
              <a:rPr lang="en-US" altLang="zh-CN" sz="2000" dirty="0"/>
              <a:t>[</a:t>
            </a:r>
            <a:r>
              <a:rPr lang="zh-CN" altLang="en-US" sz="2000" dirty="0"/>
              <a:t>例</a:t>
            </a:r>
            <a:r>
              <a:rPr lang="en-US" altLang="zh-CN" sz="2000" dirty="0"/>
              <a:t>40]</a:t>
            </a:r>
            <a:r>
              <a:rPr lang="zh-CN" altLang="en-US" sz="2000" dirty="0"/>
              <a:t>查询选修了课程名为“信息系统”的学生学号和姓名</a:t>
            </a:r>
          </a:p>
          <a:p>
            <a:pPr eaLnBrk="1" hangingPunct="1">
              <a:lnSpc>
                <a:spcPct val="90000"/>
              </a:lnSpc>
              <a:buFont typeface="Wingdings" panose="05000000000000000000" pitchFamily="2" charset="2"/>
              <a:buNone/>
            </a:pPr>
            <a:r>
              <a:rPr lang="zh-CN" altLang="en-US" sz="2400" dirty="0"/>
              <a:t> 	</a:t>
            </a:r>
            <a:r>
              <a:rPr lang="en-US" altLang="zh-CN" sz="2000" dirty="0"/>
              <a:t>SELECT </a:t>
            </a:r>
            <a:r>
              <a:rPr lang="en-US" altLang="zh-CN" sz="2000" dirty="0" err="1"/>
              <a:t>Sno</a:t>
            </a:r>
            <a:r>
              <a:rPr lang="zh-CN" altLang="en-US" sz="2000" dirty="0"/>
              <a:t>，</a:t>
            </a:r>
            <a:r>
              <a:rPr lang="en-US" altLang="zh-CN" sz="2000" dirty="0" err="1"/>
              <a:t>Sname</a:t>
            </a:r>
            <a:r>
              <a:rPr lang="en-US" altLang="zh-CN" sz="2000" dirty="0"/>
              <a:t>                       </a:t>
            </a:r>
            <a:r>
              <a:rPr lang="en-US" altLang="zh-CN" sz="1800" dirty="0">
                <a:solidFill>
                  <a:srgbClr val="FF3399"/>
                </a:solidFill>
              </a:rPr>
              <a:t>③ </a:t>
            </a:r>
            <a:r>
              <a:rPr lang="zh-CN" altLang="en-US" sz="1800" dirty="0">
                <a:solidFill>
                  <a:srgbClr val="FF3399"/>
                </a:solidFill>
              </a:rPr>
              <a:t>最后在</a:t>
            </a:r>
            <a:r>
              <a:rPr lang="en-US" altLang="zh-CN" sz="1800" dirty="0">
                <a:solidFill>
                  <a:srgbClr val="FF3399"/>
                </a:solidFill>
              </a:rPr>
              <a:t>Student</a:t>
            </a:r>
            <a:r>
              <a:rPr lang="zh-CN" altLang="en-US" sz="1800" dirty="0">
                <a:solidFill>
                  <a:srgbClr val="FF3399"/>
                </a:solidFill>
              </a:rPr>
              <a:t>关系中</a:t>
            </a:r>
            <a:endParaRPr lang="zh-CN" altLang="en-US" sz="1800" dirty="0"/>
          </a:p>
          <a:p>
            <a:pPr eaLnBrk="1" hangingPunct="1">
              <a:lnSpc>
                <a:spcPct val="90000"/>
              </a:lnSpc>
              <a:buFont typeface="Wingdings" panose="05000000000000000000" pitchFamily="2" charset="2"/>
              <a:buNone/>
            </a:pPr>
            <a:r>
              <a:rPr lang="zh-CN" altLang="en-US" sz="2000" dirty="0"/>
              <a:t>  	</a:t>
            </a:r>
            <a:r>
              <a:rPr lang="en-US" altLang="zh-CN" sz="2000" dirty="0"/>
              <a:t>FROM    Student                                     </a:t>
            </a:r>
            <a:r>
              <a:rPr lang="zh-CN" altLang="en-US" sz="1800" dirty="0">
                <a:solidFill>
                  <a:srgbClr val="FF3399"/>
                </a:solidFill>
              </a:rPr>
              <a:t>取出</a:t>
            </a:r>
            <a:r>
              <a:rPr lang="en-US" altLang="zh-CN" sz="1800" dirty="0" err="1">
                <a:solidFill>
                  <a:srgbClr val="FF3399"/>
                </a:solidFill>
              </a:rPr>
              <a:t>Sno</a:t>
            </a:r>
            <a:r>
              <a:rPr lang="zh-CN" altLang="en-US" sz="1800" dirty="0">
                <a:solidFill>
                  <a:srgbClr val="FF3399"/>
                </a:solidFill>
              </a:rPr>
              <a:t>和</a:t>
            </a:r>
            <a:r>
              <a:rPr lang="en-US" altLang="zh-CN" sz="1800" dirty="0" err="1">
                <a:solidFill>
                  <a:srgbClr val="FF3399"/>
                </a:solidFill>
              </a:rPr>
              <a:t>Sname</a:t>
            </a:r>
            <a:endParaRPr lang="en-US" altLang="zh-CN" sz="2000" dirty="0"/>
          </a:p>
          <a:p>
            <a:pPr eaLnBrk="1" hangingPunct="1">
              <a:lnSpc>
                <a:spcPct val="90000"/>
              </a:lnSpc>
              <a:buFont typeface="Wingdings" panose="05000000000000000000" pitchFamily="2" charset="2"/>
              <a:buNone/>
            </a:pPr>
            <a:r>
              <a:rPr lang="en-US" altLang="zh-CN" sz="2000" dirty="0"/>
              <a:t> 	WHERE </a:t>
            </a:r>
            <a:r>
              <a:rPr lang="en-US" altLang="zh-CN" sz="2000" dirty="0" err="1"/>
              <a:t>Sno</a:t>
            </a:r>
            <a:r>
              <a:rPr lang="en-US" altLang="zh-CN" sz="2000" dirty="0"/>
              <a:t>  IN</a:t>
            </a:r>
          </a:p>
          <a:p>
            <a:pPr eaLnBrk="1" hangingPunct="1">
              <a:lnSpc>
                <a:spcPct val="90000"/>
              </a:lnSpc>
              <a:buFont typeface="Wingdings" panose="05000000000000000000" pitchFamily="2" charset="2"/>
              <a:buNone/>
            </a:pPr>
            <a:r>
              <a:rPr lang="en-US" altLang="zh-CN" sz="2000" dirty="0"/>
              <a:t>             (SELECT </a:t>
            </a:r>
            <a:r>
              <a:rPr lang="en-US" altLang="zh-CN" sz="2000" dirty="0" err="1"/>
              <a:t>Sno</a:t>
            </a:r>
            <a:r>
              <a:rPr lang="en-US" altLang="zh-CN" sz="2000" dirty="0"/>
              <a:t>                              </a:t>
            </a:r>
            <a:r>
              <a:rPr lang="en-US" altLang="zh-CN" sz="1800" dirty="0">
                <a:solidFill>
                  <a:srgbClr val="FF3399"/>
                </a:solidFill>
              </a:rPr>
              <a:t>② </a:t>
            </a:r>
            <a:r>
              <a:rPr lang="zh-CN" altLang="en-US" sz="1800" dirty="0">
                <a:solidFill>
                  <a:srgbClr val="FF3399"/>
                </a:solidFill>
              </a:rPr>
              <a:t>然后在</a:t>
            </a:r>
            <a:r>
              <a:rPr lang="en-US" altLang="zh-CN" sz="1800" dirty="0">
                <a:solidFill>
                  <a:srgbClr val="FF3399"/>
                </a:solidFill>
              </a:rPr>
              <a:t>SC</a:t>
            </a:r>
            <a:r>
              <a:rPr lang="zh-CN" altLang="en-US" sz="1800" dirty="0">
                <a:solidFill>
                  <a:srgbClr val="FF3399"/>
                </a:solidFill>
              </a:rPr>
              <a:t>关系中找出选</a:t>
            </a:r>
          </a:p>
          <a:p>
            <a:pPr eaLnBrk="1" hangingPunct="1">
              <a:lnSpc>
                <a:spcPct val="90000"/>
              </a:lnSpc>
              <a:buFont typeface="Wingdings" panose="05000000000000000000" pitchFamily="2" charset="2"/>
              <a:buNone/>
            </a:pPr>
            <a:r>
              <a:rPr lang="zh-CN" altLang="en-US" sz="2000" dirty="0"/>
              <a:t>              </a:t>
            </a:r>
            <a:r>
              <a:rPr lang="en-US" altLang="zh-CN" sz="2000" dirty="0"/>
              <a:t>FROM    SC                                    </a:t>
            </a:r>
            <a:r>
              <a:rPr lang="zh-CN" altLang="en-US" sz="1800" dirty="0">
                <a:solidFill>
                  <a:srgbClr val="FF3399"/>
                </a:solidFill>
              </a:rPr>
              <a:t>修了</a:t>
            </a:r>
            <a:r>
              <a:rPr lang="en-US" altLang="zh-CN" sz="1800" dirty="0">
                <a:solidFill>
                  <a:srgbClr val="FF3399"/>
                </a:solidFill>
              </a:rPr>
              <a:t>3</a:t>
            </a:r>
            <a:r>
              <a:rPr lang="zh-CN" altLang="en-US" sz="1800" dirty="0">
                <a:solidFill>
                  <a:srgbClr val="FF3399"/>
                </a:solidFill>
              </a:rPr>
              <a:t>号课程的学生学号</a:t>
            </a:r>
            <a:endParaRPr lang="zh-CN" altLang="en-US" sz="2000" dirty="0"/>
          </a:p>
          <a:p>
            <a:pPr eaLnBrk="1" hangingPunct="1">
              <a:lnSpc>
                <a:spcPct val="90000"/>
              </a:lnSpc>
              <a:buFont typeface="Wingdings" panose="05000000000000000000" pitchFamily="2" charset="2"/>
              <a:buNone/>
            </a:pPr>
            <a:r>
              <a:rPr lang="zh-CN" altLang="en-US" sz="2000" dirty="0"/>
              <a:t>              </a:t>
            </a:r>
            <a:r>
              <a:rPr lang="en-US" altLang="zh-CN" sz="2000" dirty="0"/>
              <a:t>WHERE  </a:t>
            </a:r>
            <a:r>
              <a:rPr lang="en-US" altLang="zh-CN" sz="2000" dirty="0" err="1"/>
              <a:t>Cno</a:t>
            </a:r>
            <a:r>
              <a:rPr lang="en-US" altLang="zh-CN" sz="2000" dirty="0"/>
              <a:t> IN</a:t>
            </a:r>
          </a:p>
          <a:p>
            <a:pPr eaLnBrk="1" hangingPunct="1">
              <a:lnSpc>
                <a:spcPct val="90000"/>
              </a:lnSpc>
              <a:buFont typeface="Wingdings" panose="05000000000000000000" pitchFamily="2" charset="2"/>
              <a:buNone/>
            </a:pPr>
            <a:r>
              <a:rPr lang="en-US" altLang="zh-CN" sz="2000" dirty="0"/>
              <a:t>                     (SELECT </a:t>
            </a:r>
            <a:r>
              <a:rPr lang="en-US" altLang="zh-CN" sz="2000" dirty="0" err="1"/>
              <a:t>Cno</a:t>
            </a:r>
            <a:r>
              <a:rPr lang="en-US" altLang="zh-CN" sz="2000" dirty="0"/>
              <a:t>                       </a:t>
            </a:r>
            <a:r>
              <a:rPr lang="en-US" altLang="zh-CN" sz="1800" dirty="0">
                <a:solidFill>
                  <a:srgbClr val="FF3399"/>
                </a:solidFill>
              </a:rPr>
              <a:t>① </a:t>
            </a:r>
            <a:r>
              <a:rPr lang="zh-CN" altLang="en-US" sz="1800" dirty="0">
                <a:solidFill>
                  <a:srgbClr val="FF3399"/>
                </a:solidFill>
              </a:rPr>
              <a:t>首先在</a:t>
            </a:r>
            <a:r>
              <a:rPr lang="en-US" altLang="zh-CN" sz="1800" dirty="0">
                <a:solidFill>
                  <a:srgbClr val="FF3399"/>
                </a:solidFill>
              </a:rPr>
              <a:t>Course</a:t>
            </a:r>
            <a:r>
              <a:rPr lang="zh-CN" altLang="en-US" sz="1800" dirty="0">
                <a:solidFill>
                  <a:srgbClr val="FF3399"/>
                </a:solidFill>
              </a:rPr>
              <a:t>关系中找出</a:t>
            </a:r>
            <a:endParaRPr lang="zh-CN" altLang="en-US" sz="2000" dirty="0"/>
          </a:p>
          <a:p>
            <a:pPr eaLnBrk="1" hangingPunct="1">
              <a:lnSpc>
                <a:spcPct val="90000"/>
              </a:lnSpc>
              <a:buFont typeface="Wingdings" panose="05000000000000000000" pitchFamily="2" charset="2"/>
              <a:buNone/>
            </a:pPr>
            <a:r>
              <a:rPr lang="zh-CN" altLang="en-US" sz="2000" dirty="0"/>
              <a:t>                       </a:t>
            </a:r>
            <a:r>
              <a:rPr lang="en-US" altLang="zh-CN" sz="2000" dirty="0"/>
              <a:t>FROM Course                      </a:t>
            </a:r>
            <a:r>
              <a:rPr lang="en-US" altLang="zh-CN" sz="1800" dirty="0">
                <a:solidFill>
                  <a:srgbClr val="FF3399"/>
                </a:solidFill>
              </a:rPr>
              <a:t>“</a:t>
            </a:r>
            <a:r>
              <a:rPr lang="zh-CN" altLang="en-US" sz="1800" dirty="0">
                <a:solidFill>
                  <a:srgbClr val="FF3399"/>
                </a:solidFill>
              </a:rPr>
              <a:t>信息系统”的课程号，为</a:t>
            </a:r>
            <a:r>
              <a:rPr lang="en-US" altLang="zh-CN" sz="1800" dirty="0">
                <a:solidFill>
                  <a:srgbClr val="FF3399"/>
                </a:solidFill>
              </a:rPr>
              <a:t>3</a:t>
            </a:r>
            <a:r>
              <a:rPr lang="zh-CN" altLang="en-US" sz="1800" dirty="0">
                <a:solidFill>
                  <a:srgbClr val="FF3399"/>
                </a:solidFill>
              </a:rPr>
              <a:t>号</a:t>
            </a:r>
            <a:endParaRPr lang="zh-CN" altLang="en-US" sz="2000" dirty="0"/>
          </a:p>
          <a:p>
            <a:pPr eaLnBrk="1" hangingPunct="1">
              <a:lnSpc>
                <a:spcPct val="90000"/>
              </a:lnSpc>
              <a:buFont typeface="Wingdings" panose="05000000000000000000" pitchFamily="2" charset="2"/>
              <a:buNone/>
            </a:pPr>
            <a:r>
              <a:rPr lang="zh-CN" altLang="en-US" sz="2000" dirty="0"/>
              <a:t>                       </a:t>
            </a:r>
            <a:r>
              <a:rPr lang="en-US" altLang="zh-CN" sz="2000" dirty="0"/>
              <a:t>WHERE </a:t>
            </a:r>
            <a:r>
              <a:rPr lang="en-US" altLang="zh-CN" sz="2000" dirty="0" err="1"/>
              <a:t>Cname</a:t>
            </a:r>
            <a:r>
              <a:rPr lang="en-US" altLang="zh-CN" sz="2000" dirty="0"/>
              <a:t>= ‘</a:t>
            </a:r>
            <a:r>
              <a:rPr lang="zh-CN" altLang="en-US" sz="2000" dirty="0"/>
              <a:t>信息系统’</a:t>
            </a:r>
          </a:p>
          <a:p>
            <a:pPr eaLnBrk="1" hangingPunct="1">
              <a:lnSpc>
                <a:spcPct val="90000"/>
              </a:lnSpc>
              <a:buFont typeface="Wingdings" panose="05000000000000000000" pitchFamily="2" charset="2"/>
              <a:buNone/>
            </a:pPr>
            <a:r>
              <a:rPr lang="zh-CN" altLang="en-US" sz="2000" dirty="0"/>
              <a:t>                     </a:t>
            </a:r>
            <a:r>
              <a:rPr lang="en-US" altLang="zh-CN" sz="2000" dirty="0"/>
              <a:t>)</a:t>
            </a:r>
          </a:p>
          <a:p>
            <a:pPr eaLnBrk="1" hangingPunct="1">
              <a:lnSpc>
                <a:spcPct val="90000"/>
              </a:lnSpc>
              <a:buFont typeface="Wingdings" panose="05000000000000000000" pitchFamily="2" charset="2"/>
              <a:buNone/>
            </a:pPr>
            <a:r>
              <a:rPr lang="en-US" altLang="zh-CN" sz="2000" dirty="0"/>
              <a:t>              );</a:t>
            </a:r>
          </a:p>
        </p:txBody>
      </p:sp>
    </p:spTree>
    <p:extLst>
      <p:ext uri="{BB962C8B-B14F-4D97-AF65-F5344CB8AC3E}">
        <p14:creationId xmlns:p14="http://schemas.microsoft.com/office/powerpoint/2010/main" val="689886916"/>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IN</a:t>
            </a:r>
            <a:r>
              <a:rPr lang="zh-CN" altLang="en-US" smtClean="0">
                <a:ea typeface="宋体" panose="02010600030101010101" pitchFamily="2" charset="-122"/>
              </a:rPr>
              <a:t>谓词的子查询（续）</a:t>
            </a:r>
          </a:p>
        </p:txBody>
      </p:sp>
      <p:sp>
        <p:nvSpPr>
          <p:cNvPr id="60420" name="Rectangle 3"/>
          <p:cNvSpPr>
            <a:spLocks noGrp="1" noChangeArrowheads="1"/>
          </p:cNvSpPr>
          <p:nvPr>
            <p:ph type="body" idx="1"/>
          </p:nvPr>
        </p:nvSpPr>
        <p:spPr/>
        <p:txBody>
          <a:bodyPr/>
          <a:lstStyle/>
          <a:p>
            <a:pPr lvl="1" eaLnBrk="1" hangingPunct="1">
              <a:buFont typeface="Wingdings" panose="05000000000000000000" pitchFamily="2" charset="2"/>
              <a:buNone/>
            </a:pPr>
            <a:r>
              <a:rPr lang="zh-CN" altLang="en-US" sz="2800">
                <a:latin typeface="宋体" panose="02010600030101010101" pitchFamily="2" charset="-122"/>
              </a:rPr>
              <a:t>用连接查询实现</a:t>
            </a:r>
            <a:r>
              <a:rPr lang="en-US" altLang="zh-CN" sz="2800">
                <a:latin typeface="宋体" panose="02010600030101010101" pitchFamily="2" charset="-122"/>
              </a:rPr>
              <a:t>[</a:t>
            </a:r>
            <a:r>
              <a:rPr lang="zh-CN" altLang="en-US" sz="2800">
                <a:latin typeface="宋体" panose="02010600030101010101" pitchFamily="2" charset="-122"/>
              </a:rPr>
              <a:t>例</a:t>
            </a:r>
            <a:r>
              <a:rPr lang="en-US" altLang="zh-CN" sz="2800">
                <a:latin typeface="宋体" panose="02010600030101010101" pitchFamily="2" charset="-122"/>
              </a:rPr>
              <a:t>40]</a:t>
            </a:r>
            <a:endParaRPr lang="en-US" altLang="zh-CN" smtClean="0">
              <a:latin typeface="宋体" panose="02010600030101010101" pitchFamily="2" charset="-122"/>
              <a:ea typeface="宋体" panose="02010600030101010101" pitchFamily="2" charset="-122"/>
            </a:endParaRPr>
          </a:p>
          <a:p>
            <a:pPr eaLnBrk="1" hangingPunct="1">
              <a:lnSpc>
                <a:spcPct val="130000"/>
              </a:lnSpc>
              <a:buFont typeface="Wingdings" panose="05000000000000000000" pitchFamily="2" charset="2"/>
              <a:buNone/>
            </a:pPr>
            <a:r>
              <a:rPr lang="en-US" altLang="zh-CN" smtClean="0">
                <a:ea typeface="宋体" panose="02010600030101010101" pitchFamily="2" charset="-122"/>
              </a:rPr>
              <a:t>     </a:t>
            </a:r>
            <a:r>
              <a:rPr lang="en-US" altLang="zh-CN" sz="2400"/>
              <a:t>SELECT Sno</a:t>
            </a:r>
            <a:r>
              <a:rPr lang="zh-CN" altLang="en-US" sz="2400"/>
              <a:t>，</a:t>
            </a:r>
            <a:r>
              <a:rPr lang="en-US" altLang="zh-CN" sz="2400"/>
              <a:t>Sname</a:t>
            </a:r>
          </a:p>
          <a:p>
            <a:pPr eaLnBrk="1" hangingPunct="1">
              <a:lnSpc>
                <a:spcPct val="130000"/>
              </a:lnSpc>
              <a:buFont typeface="Wingdings" panose="05000000000000000000" pitchFamily="2" charset="2"/>
              <a:buNone/>
            </a:pPr>
            <a:r>
              <a:rPr lang="en-US" altLang="zh-CN" sz="2400"/>
              <a:t>      FROM    Student</a:t>
            </a:r>
            <a:r>
              <a:rPr lang="zh-CN" altLang="en-US" sz="2400"/>
              <a:t>，</a:t>
            </a:r>
            <a:r>
              <a:rPr lang="en-US" altLang="zh-CN" sz="2400"/>
              <a:t>SC</a:t>
            </a:r>
            <a:r>
              <a:rPr lang="zh-CN" altLang="en-US" sz="2400"/>
              <a:t>，</a:t>
            </a:r>
            <a:r>
              <a:rPr lang="en-US" altLang="zh-CN" sz="2400"/>
              <a:t>Course</a:t>
            </a:r>
          </a:p>
          <a:p>
            <a:pPr eaLnBrk="1" hangingPunct="1">
              <a:lnSpc>
                <a:spcPct val="130000"/>
              </a:lnSpc>
              <a:buFont typeface="Wingdings" panose="05000000000000000000" pitchFamily="2" charset="2"/>
              <a:buNone/>
            </a:pPr>
            <a:r>
              <a:rPr lang="en-US" altLang="zh-CN" sz="2400"/>
              <a:t>      WHERE Student.Sno = SC.Sno  AND</a:t>
            </a:r>
          </a:p>
          <a:p>
            <a:pPr eaLnBrk="1" hangingPunct="1">
              <a:lnSpc>
                <a:spcPct val="130000"/>
              </a:lnSpc>
              <a:buFont typeface="Wingdings" panose="05000000000000000000" pitchFamily="2" charset="2"/>
              <a:buNone/>
            </a:pPr>
            <a:r>
              <a:rPr lang="en-US" altLang="zh-CN" sz="2400"/>
              <a:t>                     SC.Cno = Course.Cno AND</a:t>
            </a:r>
          </a:p>
          <a:p>
            <a:pPr eaLnBrk="1" hangingPunct="1">
              <a:lnSpc>
                <a:spcPct val="130000"/>
              </a:lnSpc>
              <a:buFont typeface="Wingdings" panose="05000000000000000000" pitchFamily="2" charset="2"/>
              <a:buNone/>
            </a:pPr>
            <a:r>
              <a:rPr lang="en-US" altLang="zh-CN" sz="2400"/>
              <a:t>                     Course.Cname=‘</a:t>
            </a:r>
            <a:r>
              <a:rPr lang="zh-CN" altLang="en-US" sz="2400"/>
              <a:t>信息系统’；</a:t>
            </a:r>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32760659"/>
      </p:ext>
    </p:extLst>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681617" y="2986521"/>
            <a:ext cx="11136311" cy="795338"/>
          </a:xfrm>
        </p:spPr>
        <p:txBody>
          <a:bodyPr/>
          <a:lstStyle/>
          <a:p>
            <a:pPr eaLnBrk="1" hangingPunct="1">
              <a:lnSpc>
                <a:spcPct val="130000"/>
              </a:lnSpc>
            </a:pPr>
            <a:r>
              <a:rPr lang="zh-CN" altLang="en-US" dirty="0" smtClean="0"/>
              <a:t>知识点</a:t>
            </a:r>
            <a:r>
              <a:rPr lang="en-US" altLang="zh-CN" dirty="0" smtClean="0"/>
              <a:t>57</a:t>
            </a:r>
            <a:r>
              <a:rPr lang="zh-CN" altLang="en-US" dirty="0" smtClean="0"/>
              <a:t>：</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p>
        </p:txBody>
      </p:sp>
    </p:spTree>
    <p:extLst>
      <p:ext uri="{BB962C8B-B14F-4D97-AF65-F5344CB8AC3E}">
        <p14:creationId xmlns:p14="http://schemas.microsoft.com/office/powerpoint/2010/main" val="3660784399"/>
      </p:ext>
    </p:extLst>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3.4.3  </a:t>
            </a:r>
            <a:r>
              <a:rPr lang="zh-CN" altLang="en-US" smtClean="0">
                <a:ea typeface="宋体" panose="02010600030101010101" pitchFamily="2" charset="-122"/>
              </a:rPr>
              <a:t>嵌套查询</a:t>
            </a:r>
          </a:p>
        </p:txBody>
      </p:sp>
      <p:sp>
        <p:nvSpPr>
          <p:cNvPr id="61444" name="Rectangle 3"/>
          <p:cNvSpPr>
            <a:spLocks noGrp="1" noChangeArrowheads="1"/>
          </p:cNvSpPr>
          <p:nvPr>
            <p:ph type="body" idx="1"/>
          </p:nvPr>
        </p:nvSpPr>
        <p:spPr/>
        <p:txBody>
          <a:bodyPr/>
          <a:lstStyle/>
          <a:p>
            <a:pPr eaLnBrk="1" hangingPunct="1">
              <a:lnSpc>
                <a:spcPct val="130000"/>
              </a:lnSpc>
              <a:buFont typeface="Wingdings" panose="05000000000000000000" pitchFamily="2" charset="2"/>
              <a:buNone/>
            </a:pPr>
            <a:r>
              <a:rPr lang="zh-CN" altLang="en-US" dirty="0" smtClean="0">
                <a:ea typeface="宋体" panose="02010600030101010101" pitchFamily="2" charset="-122"/>
              </a:rPr>
              <a:t>  一、带有</a:t>
            </a:r>
            <a:r>
              <a:rPr lang="en-US" altLang="zh-CN" dirty="0" smtClean="0">
                <a:ea typeface="宋体" panose="02010600030101010101" pitchFamily="2" charset="-122"/>
              </a:rPr>
              <a:t>IN</a:t>
            </a:r>
            <a:r>
              <a:rPr lang="zh-CN" altLang="en-US" dirty="0" smtClean="0">
                <a:ea typeface="宋体" panose="02010600030101010101" pitchFamily="2" charset="-122"/>
              </a:rPr>
              <a:t>谓词的子查询 </a:t>
            </a:r>
          </a:p>
          <a:p>
            <a:pPr eaLnBrk="1" hangingPunct="1">
              <a:lnSpc>
                <a:spcPct val="130000"/>
              </a:lnSpc>
              <a:buFont typeface="Wingdings" panose="05000000000000000000" pitchFamily="2" charset="2"/>
              <a:buNone/>
            </a:pPr>
            <a:r>
              <a:rPr lang="zh-CN" altLang="en-US" dirty="0" smtClean="0">
                <a:ea typeface="宋体" panose="02010600030101010101" pitchFamily="2" charset="-122"/>
              </a:rPr>
              <a:t>  二、 带有比较运算符的子查询</a:t>
            </a:r>
          </a:p>
          <a:p>
            <a:pPr eaLnBrk="1" hangingPunct="1">
              <a:lnSpc>
                <a:spcPct val="130000"/>
              </a:lnSpc>
              <a:buFont typeface="Wingdings" panose="05000000000000000000" pitchFamily="2" charset="2"/>
              <a:buNone/>
            </a:pPr>
            <a:r>
              <a:rPr lang="zh-CN" altLang="en-US" dirty="0" smtClean="0">
                <a:solidFill>
                  <a:schemeClr val="accent1"/>
                </a:solidFill>
                <a:ea typeface="宋体" panose="02010600030101010101" pitchFamily="2" charset="-122"/>
              </a:rPr>
              <a:t>  三、 带有</a:t>
            </a:r>
            <a:r>
              <a:rPr lang="en-US" altLang="zh-CN" dirty="0" smtClean="0">
                <a:solidFill>
                  <a:schemeClr val="accent1"/>
                </a:solidFill>
                <a:ea typeface="宋体" panose="02010600030101010101" pitchFamily="2" charset="-122"/>
              </a:rPr>
              <a:t>ANY</a:t>
            </a:r>
            <a:r>
              <a:rPr lang="zh-CN" altLang="en-US" dirty="0" smtClean="0">
                <a:solidFill>
                  <a:schemeClr val="accent1"/>
                </a:solidFill>
                <a:ea typeface="宋体" panose="02010600030101010101" pitchFamily="2" charset="-122"/>
              </a:rPr>
              <a:t>（</a:t>
            </a:r>
            <a:r>
              <a:rPr lang="en-US" altLang="zh-CN" dirty="0" smtClean="0">
                <a:solidFill>
                  <a:schemeClr val="accent1"/>
                </a:solidFill>
                <a:ea typeface="宋体" panose="02010600030101010101" pitchFamily="2" charset="-122"/>
              </a:rPr>
              <a:t>SOME</a:t>
            </a:r>
            <a:r>
              <a:rPr lang="zh-CN" altLang="en-US" dirty="0" smtClean="0">
                <a:solidFill>
                  <a:schemeClr val="accent1"/>
                </a:solidFill>
                <a:ea typeface="宋体" panose="02010600030101010101" pitchFamily="2" charset="-122"/>
              </a:rPr>
              <a:t>）或</a:t>
            </a:r>
            <a:r>
              <a:rPr lang="en-US" altLang="zh-CN" dirty="0" smtClean="0">
                <a:solidFill>
                  <a:schemeClr val="accent1"/>
                </a:solidFill>
                <a:ea typeface="宋体" panose="02010600030101010101" pitchFamily="2" charset="-122"/>
              </a:rPr>
              <a:t>ALL</a:t>
            </a:r>
            <a:r>
              <a:rPr lang="zh-CN" altLang="en-US" dirty="0" smtClean="0">
                <a:solidFill>
                  <a:schemeClr val="accent1"/>
                </a:solidFill>
                <a:ea typeface="宋体" panose="02010600030101010101" pitchFamily="2" charset="-122"/>
              </a:rPr>
              <a:t>谓词的子查询</a:t>
            </a:r>
          </a:p>
          <a:p>
            <a:pPr eaLnBrk="1" hangingPunct="1">
              <a:lnSpc>
                <a:spcPct val="130000"/>
              </a:lnSpc>
              <a:buFont typeface="Wingdings" panose="05000000000000000000" pitchFamily="2" charset="2"/>
              <a:buNone/>
            </a:pPr>
            <a:r>
              <a:rPr lang="zh-CN" altLang="en-US" dirty="0" smtClean="0">
                <a:ea typeface="宋体" panose="02010600030101010101" pitchFamily="2" charset="-122"/>
              </a:rPr>
              <a:t>  四、 带有</a:t>
            </a:r>
            <a:r>
              <a:rPr lang="en-US" altLang="zh-CN" dirty="0" smtClean="0">
                <a:ea typeface="宋体" panose="02010600030101010101" pitchFamily="2" charset="-122"/>
              </a:rPr>
              <a:t>EXISTS</a:t>
            </a:r>
            <a:r>
              <a:rPr lang="zh-CN" altLang="en-US" dirty="0" smtClean="0">
                <a:ea typeface="宋体" panose="02010600030101010101" pitchFamily="2" charset="-122"/>
              </a:rPr>
              <a:t>谓词的子查询</a:t>
            </a:r>
          </a:p>
        </p:txBody>
      </p:sp>
    </p:spTree>
    <p:extLst>
      <p:ext uri="{BB962C8B-B14F-4D97-AF65-F5344CB8AC3E}">
        <p14:creationId xmlns:p14="http://schemas.microsoft.com/office/powerpoint/2010/main" val="3207461629"/>
      </p:ext>
    </p:extLst>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zh-CN" altLang="en-US" sz="2800">
                <a:ea typeface="宋体" panose="02010600030101010101" pitchFamily="2" charset="-122"/>
              </a:rPr>
              <a:t>三、带有</a:t>
            </a:r>
            <a:r>
              <a:rPr lang="en-US" altLang="zh-CN" sz="2800">
                <a:ea typeface="宋体" panose="02010600030101010101" pitchFamily="2" charset="-122"/>
              </a:rPr>
              <a:t>ANY</a:t>
            </a:r>
            <a:r>
              <a:rPr lang="zh-CN" altLang="en-US" sz="2800">
                <a:ea typeface="宋体" panose="02010600030101010101" pitchFamily="2" charset="-122"/>
              </a:rPr>
              <a:t>（</a:t>
            </a:r>
            <a:r>
              <a:rPr lang="en-US" altLang="zh-CN" sz="2800">
                <a:ea typeface="宋体" panose="02010600030101010101" pitchFamily="2" charset="-122"/>
              </a:rPr>
              <a:t>SOME</a:t>
            </a:r>
            <a:r>
              <a:rPr lang="zh-CN" altLang="en-US" sz="2800">
                <a:ea typeface="宋体" panose="02010600030101010101" pitchFamily="2" charset="-122"/>
              </a:rPr>
              <a:t>）或</a:t>
            </a:r>
            <a:r>
              <a:rPr lang="en-US" altLang="zh-CN" sz="2800">
                <a:ea typeface="宋体" panose="02010600030101010101" pitchFamily="2" charset="-122"/>
              </a:rPr>
              <a:t>ALL</a:t>
            </a:r>
            <a:r>
              <a:rPr lang="zh-CN" altLang="en-US" sz="2800">
                <a:ea typeface="宋体" panose="02010600030101010101" pitchFamily="2" charset="-122"/>
              </a:rPr>
              <a:t>谓词的子查询</a:t>
            </a:r>
            <a:r>
              <a:rPr lang="zh-CN" altLang="en-US" smtClean="0">
                <a:ea typeface="宋体" panose="02010600030101010101" pitchFamily="2" charset="-122"/>
              </a:rPr>
              <a:t> </a:t>
            </a:r>
          </a:p>
        </p:txBody>
      </p:sp>
      <p:sp>
        <p:nvSpPr>
          <p:cNvPr id="62468" name="Rectangle 3"/>
          <p:cNvSpPr>
            <a:spLocks noGrp="1" noChangeArrowheads="1"/>
          </p:cNvSpPr>
          <p:nvPr>
            <p:ph type="body" idx="1"/>
          </p:nvPr>
        </p:nvSpPr>
        <p:spPr>
          <a:xfrm>
            <a:off x="2438400" y="1905000"/>
            <a:ext cx="7772400" cy="4114800"/>
          </a:xfrm>
        </p:spPr>
        <p:txBody>
          <a:bodyPr/>
          <a:lstStyle/>
          <a:p>
            <a:pPr marL="609600" indent="-609600" eaLnBrk="1" hangingPunct="1">
              <a:lnSpc>
                <a:spcPct val="130000"/>
              </a:lnSpc>
              <a:buNone/>
            </a:pPr>
            <a:r>
              <a:rPr lang="zh-CN" altLang="en-US" smtClean="0">
                <a:ea typeface="宋体" panose="02010600030101010101" pitchFamily="2" charset="-122"/>
              </a:rPr>
              <a:t>谓词语义</a:t>
            </a:r>
          </a:p>
          <a:p>
            <a:pPr marL="990600" lvl="1" indent="-533400" eaLnBrk="1" hangingPunct="1">
              <a:lnSpc>
                <a:spcPct val="130000"/>
              </a:lnSpc>
            </a:pPr>
            <a:r>
              <a:rPr lang="en-US" altLang="zh-CN" smtClean="0">
                <a:ea typeface="宋体" panose="02010600030101010101" pitchFamily="2" charset="-122"/>
              </a:rPr>
              <a:t>ANY</a:t>
            </a:r>
            <a:r>
              <a:rPr lang="zh-CN" altLang="en-US" smtClean="0">
                <a:ea typeface="宋体" panose="02010600030101010101" pitchFamily="2" charset="-122"/>
              </a:rPr>
              <a:t>：任意一个值</a:t>
            </a:r>
          </a:p>
          <a:p>
            <a:pPr marL="990600" lvl="1" indent="-533400" eaLnBrk="1" hangingPunct="1">
              <a:lnSpc>
                <a:spcPct val="130000"/>
              </a:lnSpc>
            </a:pPr>
            <a:r>
              <a:rPr lang="en-US" altLang="zh-CN" smtClean="0">
                <a:ea typeface="宋体" panose="02010600030101010101" pitchFamily="2" charset="-122"/>
              </a:rPr>
              <a:t>ALL</a:t>
            </a:r>
            <a:r>
              <a:rPr lang="zh-CN" altLang="en-US" smtClean="0">
                <a:ea typeface="宋体" panose="02010600030101010101" pitchFamily="2" charset="-122"/>
              </a:rPr>
              <a:t>：所有值</a:t>
            </a:r>
          </a:p>
          <a:p>
            <a:pPr marL="609600" indent="-609600" eaLnBrk="1" hangingPunct="1">
              <a:lnSpc>
                <a:spcPct val="130000"/>
              </a:lnSpc>
              <a:buFont typeface="宋体" panose="02010600030101010101" pitchFamily="2" charset="-122"/>
              <a:buChar char="●"/>
            </a:pPr>
            <a:endParaRPr lang="zh-CN" altLang="en-US" smtClean="0">
              <a:ea typeface="宋体" panose="02010600030101010101" pitchFamily="2" charset="-122"/>
            </a:endParaRPr>
          </a:p>
          <a:p>
            <a:pPr marL="609600" indent="-609600" eaLnBrk="1" hangingPunct="1">
              <a:buNone/>
            </a:pPr>
            <a:endParaRPr lang="zh-CN" altLang="en-US" smtClean="0">
              <a:ea typeface="宋体" panose="02010600030101010101" pitchFamily="2" charset="-122"/>
            </a:endParaRPr>
          </a:p>
          <a:p>
            <a:pPr marL="609600" indent="-609600" eaLnBrk="1" hangingPunct="1">
              <a:buNone/>
            </a:pPr>
            <a:endParaRPr lang="zh-CN" altLang="en-US" smtClean="0">
              <a:ea typeface="宋体" panose="02010600030101010101" pitchFamily="2" charset="-122"/>
            </a:endParaRPr>
          </a:p>
        </p:txBody>
      </p:sp>
    </p:spTree>
    <p:extLst>
      <p:ext uri="{BB962C8B-B14F-4D97-AF65-F5344CB8AC3E}">
        <p14:creationId xmlns:p14="http://schemas.microsoft.com/office/powerpoint/2010/main" val="832811571"/>
      </p:ext>
    </p:extLst>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sz="2400">
                <a:ea typeface="宋体" panose="02010600030101010101" pitchFamily="2" charset="-122"/>
              </a:rPr>
              <a:t>带有</a:t>
            </a:r>
            <a:r>
              <a:rPr lang="en-US" altLang="zh-CN" sz="2400">
                <a:ea typeface="宋体" panose="02010600030101010101" pitchFamily="2" charset="-122"/>
              </a:rPr>
              <a:t>ANY</a:t>
            </a:r>
            <a:r>
              <a:rPr lang="zh-CN" altLang="en-US" sz="2400">
                <a:ea typeface="宋体" panose="02010600030101010101" pitchFamily="2" charset="-122"/>
              </a:rPr>
              <a:t>（</a:t>
            </a:r>
            <a:r>
              <a:rPr lang="en-US" altLang="zh-CN" sz="2400">
                <a:ea typeface="宋体" panose="02010600030101010101" pitchFamily="2" charset="-122"/>
              </a:rPr>
              <a:t>SOME</a:t>
            </a:r>
            <a:r>
              <a:rPr lang="zh-CN" altLang="en-US" sz="2400">
                <a:ea typeface="宋体" panose="02010600030101010101" pitchFamily="2" charset="-122"/>
              </a:rPr>
              <a:t>）或</a:t>
            </a:r>
            <a:r>
              <a:rPr lang="en-US" altLang="zh-CN" sz="2400">
                <a:ea typeface="宋体" panose="02010600030101010101" pitchFamily="2" charset="-122"/>
              </a:rPr>
              <a:t>ALL</a:t>
            </a:r>
            <a:r>
              <a:rPr lang="zh-CN" altLang="en-US" sz="2400">
                <a:ea typeface="宋体" panose="02010600030101010101" pitchFamily="2" charset="-122"/>
              </a:rPr>
              <a:t>谓词的子查询 （续）</a:t>
            </a:r>
          </a:p>
        </p:txBody>
      </p:sp>
      <p:sp>
        <p:nvSpPr>
          <p:cNvPr id="63492" name="Rectangle 3"/>
          <p:cNvSpPr>
            <a:spLocks noGrp="1" noChangeArrowheads="1"/>
          </p:cNvSpPr>
          <p:nvPr>
            <p:ph type="body" idx="1"/>
          </p:nvPr>
        </p:nvSpPr>
        <p:spPr>
          <a:xfrm>
            <a:off x="1364673" y="1835727"/>
            <a:ext cx="10113818" cy="4419600"/>
          </a:xfrm>
        </p:spPr>
        <p:txBody>
          <a:bodyPr/>
          <a:lstStyle/>
          <a:p>
            <a:pPr marL="609600" indent="-609600" eaLnBrk="1" hangingPunct="1">
              <a:buNone/>
            </a:pPr>
            <a:r>
              <a:rPr lang="zh-CN" altLang="en-US" sz="2400" dirty="0"/>
              <a:t>需要配合使用比较运算符</a:t>
            </a:r>
          </a:p>
          <a:p>
            <a:pPr marL="990600" lvl="1" indent="-533400" eaLnBrk="1" hangingPunct="1">
              <a:buNone/>
            </a:pPr>
            <a:r>
              <a:rPr lang="en-US" altLang="zh-CN" sz="1800" dirty="0"/>
              <a:t>&gt; ANY	</a:t>
            </a:r>
            <a:r>
              <a:rPr lang="zh-CN" altLang="en-US" sz="1800" dirty="0"/>
              <a:t>大于子查询结果中的某个值       </a:t>
            </a:r>
          </a:p>
          <a:p>
            <a:pPr marL="990600" lvl="1" indent="-533400" eaLnBrk="1" hangingPunct="1">
              <a:buNone/>
            </a:pPr>
            <a:r>
              <a:rPr lang="zh-CN" altLang="en-US" sz="1800" dirty="0"/>
              <a:t> </a:t>
            </a:r>
            <a:r>
              <a:rPr lang="en-US" altLang="zh-CN" sz="1800" dirty="0"/>
              <a:t>&gt; ALL	</a:t>
            </a:r>
            <a:r>
              <a:rPr lang="zh-CN" altLang="en-US" sz="1800" dirty="0"/>
              <a:t>大于子查询结果中的所有值</a:t>
            </a:r>
          </a:p>
          <a:p>
            <a:pPr marL="990600" lvl="1" indent="-533400" eaLnBrk="1" hangingPunct="1">
              <a:buNone/>
            </a:pPr>
            <a:r>
              <a:rPr lang="en-US" altLang="zh-CN" sz="1800" dirty="0"/>
              <a:t>&lt; ANY	</a:t>
            </a:r>
            <a:r>
              <a:rPr lang="zh-CN" altLang="en-US" sz="1800" dirty="0"/>
              <a:t>小于子查询结果中的某个值    </a:t>
            </a:r>
          </a:p>
          <a:p>
            <a:pPr marL="990600" lvl="1" indent="-533400" eaLnBrk="1" hangingPunct="1">
              <a:buNone/>
            </a:pPr>
            <a:r>
              <a:rPr lang="en-US" altLang="zh-CN" sz="1800" dirty="0"/>
              <a:t>&lt; ALL	</a:t>
            </a:r>
            <a:r>
              <a:rPr lang="zh-CN" altLang="en-US" sz="1800" dirty="0"/>
              <a:t>小于子查询结果中的所有值</a:t>
            </a:r>
          </a:p>
          <a:p>
            <a:pPr marL="990600" lvl="1" indent="-533400" eaLnBrk="1" hangingPunct="1">
              <a:buNone/>
            </a:pPr>
            <a:r>
              <a:rPr lang="en-US" altLang="zh-CN" sz="1800" dirty="0"/>
              <a:t>&gt;= ANY	</a:t>
            </a:r>
            <a:r>
              <a:rPr lang="zh-CN" altLang="en-US" sz="1800" dirty="0"/>
              <a:t>大于等于子查询结果中的某个值    </a:t>
            </a:r>
          </a:p>
          <a:p>
            <a:pPr marL="990600" lvl="1" indent="-533400" eaLnBrk="1" hangingPunct="1">
              <a:buNone/>
            </a:pPr>
            <a:r>
              <a:rPr lang="en-US" altLang="zh-CN" sz="1800" dirty="0"/>
              <a:t>&gt;= ALL	</a:t>
            </a:r>
            <a:r>
              <a:rPr lang="zh-CN" altLang="en-US" sz="1800" dirty="0"/>
              <a:t>大于等于子查询结果中的所有值</a:t>
            </a:r>
          </a:p>
          <a:p>
            <a:pPr marL="990600" lvl="1" indent="-533400" eaLnBrk="1" hangingPunct="1">
              <a:buNone/>
            </a:pPr>
            <a:r>
              <a:rPr lang="en-US" altLang="zh-CN" sz="1800" dirty="0"/>
              <a:t>&lt;= ANY	</a:t>
            </a:r>
            <a:r>
              <a:rPr lang="zh-CN" altLang="en-US" sz="1800" dirty="0"/>
              <a:t>小于等于子查询结果中的某个值    </a:t>
            </a:r>
          </a:p>
          <a:p>
            <a:pPr marL="990600" lvl="1" indent="-533400" eaLnBrk="1" hangingPunct="1">
              <a:buNone/>
            </a:pPr>
            <a:r>
              <a:rPr lang="en-US" altLang="zh-CN" sz="1800" dirty="0"/>
              <a:t>&lt;= ALL	</a:t>
            </a:r>
            <a:r>
              <a:rPr lang="zh-CN" altLang="en-US" sz="1800" dirty="0"/>
              <a:t>小于等于子查询结果中的所有值</a:t>
            </a:r>
          </a:p>
          <a:p>
            <a:pPr marL="990600" lvl="1" indent="-533400" eaLnBrk="1" hangingPunct="1">
              <a:buNone/>
            </a:pPr>
            <a:r>
              <a:rPr lang="en-US" altLang="zh-CN" sz="1800" dirty="0"/>
              <a:t>= ANY	</a:t>
            </a:r>
            <a:r>
              <a:rPr lang="zh-CN" altLang="en-US" sz="1800" dirty="0"/>
              <a:t>等于子查询结果中的某个值        </a:t>
            </a:r>
          </a:p>
          <a:p>
            <a:pPr marL="990600" lvl="1" indent="-533400" eaLnBrk="1" hangingPunct="1">
              <a:buNone/>
            </a:pPr>
            <a:r>
              <a:rPr lang="en-US" altLang="zh-CN" sz="1800" dirty="0"/>
              <a:t>=ALL	</a:t>
            </a:r>
            <a:r>
              <a:rPr lang="zh-CN" altLang="en-US" sz="1800" dirty="0"/>
              <a:t>等于子查询结果中的所有值（通常没有实际意义）</a:t>
            </a:r>
          </a:p>
          <a:p>
            <a:pPr marL="990600" lvl="1" indent="-533400" eaLnBrk="1" hangingPunct="1">
              <a:buNone/>
            </a:pPr>
            <a:r>
              <a:rPr lang="en-US" altLang="zh-CN" sz="1800" dirty="0"/>
              <a:t>!=</a:t>
            </a:r>
            <a:r>
              <a:rPr lang="zh-CN" altLang="en-US" sz="1800" dirty="0"/>
              <a:t>（或</a:t>
            </a:r>
            <a:r>
              <a:rPr lang="en-US" altLang="zh-CN" sz="1800" dirty="0"/>
              <a:t>&lt;&gt;</a:t>
            </a:r>
            <a:r>
              <a:rPr lang="zh-CN" altLang="en-US" sz="1800" dirty="0"/>
              <a:t>）</a:t>
            </a:r>
            <a:r>
              <a:rPr lang="en-US" altLang="zh-CN" sz="1800" dirty="0"/>
              <a:t>ANY	</a:t>
            </a:r>
            <a:r>
              <a:rPr lang="zh-CN" altLang="en-US" sz="1800" dirty="0"/>
              <a:t>不等于子查询结果中的某个值</a:t>
            </a:r>
          </a:p>
          <a:p>
            <a:pPr marL="990600" lvl="1" indent="-533400" eaLnBrk="1" hangingPunct="1">
              <a:buNone/>
            </a:pPr>
            <a:r>
              <a:rPr lang="en-US" altLang="zh-CN" sz="1800" dirty="0"/>
              <a:t>!=</a:t>
            </a:r>
            <a:r>
              <a:rPr lang="zh-CN" altLang="en-US" sz="1800" dirty="0"/>
              <a:t>（或</a:t>
            </a:r>
            <a:r>
              <a:rPr lang="en-US" altLang="zh-CN" sz="1800" dirty="0"/>
              <a:t>&lt;&gt;</a:t>
            </a:r>
            <a:r>
              <a:rPr lang="zh-CN" altLang="en-US" sz="1800" dirty="0"/>
              <a:t>）</a:t>
            </a:r>
            <a:r>
              <a:rPr lang="en-US" altLang="zh-CN" sz="1800" dirty="0"/>
              <a:t>ALL	</a:t>
            </a:r>
            <a:r>
              <a:rPr lang="zh-CN" altLang="en-US" sz="1800" dirty="0"/>
              <a:t>不等于子查询结果中的任何一个值</a:t>
            </a:r>
            <a:endParaRPr lang="zh-CN" altLang="en-US" sz="2000" dirty="0"/>
          </a:p>
        </p:txBody>
      </p:sp>
    </p:spTree>
    <p:extLst>
      <p:ext uri="{BB962C8B-B14F-4D97-AF65-F5344CB8AC3E}">
        <p14:creationId xmlns:p14="http://schemas.microsoft.com/office/powerpoint/2010/main" val="3299278590"/>
      </p:ext>
    </p:extLst>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sz="2400">
                <a:ea typeface="宋体" panose="02010600030101010101" pitchFamily="2" charset="-122"/>
              </a:rPr>
              <a:t>带有</a:t>
            </a:r>
            <a:r>
              <a:rPr lang="en-US" altLang="zh-CN" sz="2400">
                <a:ea typeface="宋体" panose="02010600030101010101" pitchFamily="2" charset="-122"/>
              </a:rPr>
              <a:t>ANY</a:t>
            </a:r>
            <a:r>
              <a:rPr lang="zh-CN" altLang="en-US" sz="2400">
                <a:ea typeface="宋体" panose="02010600030101010101" pitchFamily="2" charset="-122"/>
              </a:rPr>
              <a:t>（</a:t>
            </a:r>
            <a:r>
              <a:rPr lang="en-US" altLang="zh-CN" sz="2400">
                <a:ea typeface="宋体" panose="02010600030101010101" pitchFamily="2" charset="-122"/>
              </a:rPr>
              <a:t>SOME</a:t>
            </a:r>
            <a:r>
              <a:rPr lang="zh-CN" altLang="en-US" sz="2400">
                <a:ea typeface="宋体" panose="02010600030101010101" pitchFamily="2" charset="-122"/>
              </a:rPr>
              <a:t>）或</a:t>
            </a:r>
            <a:r>
              <a:rPr lang="en-US" altLang="zh-CN" sz="2400">
                <a:ea typeface="宋体" panose="02010600030101010101" pitchFamily="2" charset="-122"/>
              </a:rPr>
              <a:t>ALL</a:t>
            </a:r>
            <a:r>
              <a:rPr lang="zh-CN" altLang="en-US" sz="2400">
                <a:ea typeface="宋体" panose="02010600030101010101" pitchFamily="2" charset="-122"/>
              </a:rPr>
              <a:t>谓词的子查询 （续）</a:t>
            </a:r>
          </a:p>
        </p:txBody>
      </p:sp>
      <p:sp>
        <p:nvSpPr>
          <p:cNvPr id="64516" name="Rectangle 3"/>
          <p:cNvSpPr>
            <a:spLocks noGrp="1" noChangeArrowheads="1"/>
          </p:cNvSpPr>
          <p:nvPr>
            <p:ph type="body" idx="1"/>
          </p:nvPr>
        </p:nvSpPr>
        <p:spPr/>
        <p:txBody>
          <a:bodyPr/>
          <a:lstStyle/>
          <a:p>
            <a:pPr marL="609600" indent="-609600" eaLnBrk="1" hangingPunct="1">
              <a:buNone/>
            </a:pPr>
            <a:r>
              <a:rPr lang="en-US" altLang="zh-CN" sz="2400"/>
              <a:t>[</a:t>
            </a:r>
            <a:r>
              <a:rPr lang="zh-CN" altLang="en-US" sz="2400"/>
              <a:t>例</a:t>
            </a:r>
            <a:r>
              <a:rPr lang="en-US" altLang="zh-CN" sz="2400"/>
              <a:t>42]  </a:t>
            </a:r>
            <a:r>
              <a:rPr lang="zh-CN" altLang="en-US" sz="2400"/>
              <a:t>查询其他系中比计算机科学某</a:t>
            </a:r>
            <a:r>
              <a:rPr lang="zh-CN" altLang="en-US" sz="2400">
                <a:solidFill>
                  <a:srgbClr val="FF00FF"/>
                </a:solidFill>
              </a:rPr>
              <a:t>一</a:t>
            </a:r>
            <a:r>
              <a:rPr lang="zh-CN" altLang="en-US" sz="2400"/>
              <a:t>学生年龄小的学生姓名和年龄</a:t>
            </a:r>
          </a:p>
          <a:p>
            <a:pPr marL="609600" indent="-609600" eaLnBrk="1" hangingPunct="1">
              <a:lnSpc>
                <a:spcPct val="110000"/>
              </a:lnSpc>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10000"/>
              </a:lnSpc>
              <a:buNone/>
            </a:pPr>
            <a:r>
              <a:rPr lang="en-US" altLang="zh-CN" sz="2400"/>
              <a:t>    FROM    Student</a:t>
            </a:r>
          </a:p>
          <a:p>
            <a:pPr marL="609600" indent="-609600" eaLnBrk="1" hangingPunct="1">
              <a:lnSpc>
                <a:spcPct val="110000"/>
              </a:lnSpc>
              <a:buNone/>
            </a:pPr>
            <a:r>
              <a:rPr lang="en-US" altLang="zh-CN" sz="2400"/>
              <a:t>    WHERE Sage &lt; </a:t>
            </a:r>
            <a:r>
              <a:rPr lang="en-US" altLang="zh-CN" sz="2400">
                <a:solidFill>
                  <a:srgbClr val="D75B5B"/>
                </a:solidFill>
              </a:rPr>
              <a:t>ANY</a:t>
            </a:r>
            <a:r>
              <a:rPr lang="en-US" altLang="zh-CN" sz="2400"/>
              <a:t> (SELECT  Sage</a:t>
            </a:r>
          </a:p>
          <a:p>
            <a:pPr marL="609600" indent="-609600" eaLnBrk="1" hangingPunct="1">
              <a:lnSpc>
                <a:spcPct val="110000"/>
              </a:lnSpc>
              <a:buNone/>
            </a:pPr>
            <a:r>
              <a:rPr lang="en-US" altLang="zh-CN" sz="2400"/>
              <a:t>                                         FROM    Student</a:t>
            </a:r>
          </a:p>
          <a:p>
            <a:pPr marL="609600" indent="-609600" eaLnBrk="1" hangingPunct="1">
              <a:lnSpc>
                <a:spcPct val="110000"/>
              </a:lnSpc>
              <a:buNone/>
            </a:pPr>
            <a:r>
              <a:rPr lang="en-US" altLang="zh-CN" sz="2400"/>
              <a:t>                                         WHERE Sdept= ' CS ')</a:t>
            </a:r>
          </a:p>
          <a:p>
            <a:pPr marL="609600" indent="-609600" eaLnBrk="1" hangingPunct="1">
              <a:lnSpc>
                <a:spcPct val="110000"/>
              </a:lnSpc>
              <a:buNone/>
            </a:pPr>
            <a:r>
              <a:rPr lang="en-US" altLang="zh-CN" sz="2400"/>
              <a:t>           </a:t>
            </a:r>
            <a:r>
              <a:rPr lang="en-US" altLang="zh-CN" sz="2400">
                <a:solidFill>
                  <a:srgbClr val="D75B5B"/>
                </a:solidFill>
              </a:rPr>
              <a:t>AND Sdept &lt;&gt; ‘CS '</a:t>
            </a:r>
            <a:r>
              <a:rPr lang="en-US" altLang="zh-CN" sz="2400"/>
              <a:t> ;           /*</a:t>
            </a:r>
            <a:r>
              <a:rPr lang="zh-CN" altLang="en-US" sz="2400"/>
              <a:t>父查询块中的条件 *</a:t>
            </a:r>
            <a:r>
              <a:rPr lang="en-US" altLang="zh-CN" sz="2400"/>
              <a:t>/</a:t>
            </a:r>
            <a:endParaRPr lang="en-US" altLang="zh-CN" sz="3200"/>
          </a:p>
        </p:txBody>
      </p:sp>
    </p:spTree>
    <p:extLst>
      <p:ext uri="{BB962C8B-B14F-4D97-AF65-F5344CB8AC3E}">
        <p14:creationId xmlns:p14="http://schemas.microsoft.com/office/powerpoint/2010/main" val="3070141199"/>
      </p:ext>
    </p:extLst>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zh-CN" altLang="en-US" sz="2400">
                <a:ea typeface="宋体" panose="02010600030101010101" pitchFamily="2" charset="-122"/>
              </a:rPr>
              <a:t>带有</a:t>
            </a:r>
            <a:r>
              <a:rPr lang="en-US" altLang="zh-CN" sz="2400">
                <a:ea typeface="宋体" panose="02010600030101010101" pitchFamily="2" charset="-122"/>
              </a:rPr>
              <a:t>ANY</a:t>
            </a:r>
            <a:r>
              <a:rPr lang="zh-CN" altLang="en-US" sz="2400">
                <a:ea typeface="宋体" panose="02010600030101010101" pitchFamily="2" charset="-122"/>
              </a:rPr>
              <a:t>（</a:t>
            </a:r>
            <a:r>
              <a:rPr lang="en-US" altLang="zh-CN" sz="2400">
                <a:ea typeface="宋体" panose="02010600030101010101" pitchFamily="2" charset="-122"/>
              </a:rPr>
              <a:t>SOME</a:t>
            </a:r>
            <a:r>
              <a:rPr lang="zh-CN" altLang="en-US" sz="2400">
                <a:ea typeface="宋体" panose="02010600030101010101" pitchFamily="2" charset="-122"/>
              </a:rPr>
              <a:t>）或</a:t>
            </a:r>
            <a:r>
              <a:rPr lang="en-US" altLang="zh-CN" sz="2400">
                <a:ea typeface="宋体" panose="02010600030101010101" pitchFamily="2" charset="-122"/>
              </a:rPr>
              <a:t>ALL</a:t>
            </a:r>
            <a:r>
              <a:rPr lang="zh-CN" altLang="en-US" sz="2400">
                <a:ea typeface="宋体" panose="02010600030101010101" pitchFamily="2" charset="-122"/>
              </a:rPr>
              <a:t>谓词的子查询 （续）</a:t>
            </a:r>
          </a:p>
        </p:txBody>
      </p:sp>
      <p:sp>
        <p:nvSpPr>
          <p:cNvPr id="65540" name="Rectangle 3"/>
          <p:cNvSpPr>
            <a:spLocks noGrp="1" noChangeArrowheads="1"/>
          </p:cNvSpPr>
          <p:nvPr>
            <p:ph type="body" sz="half" idx="1"/>
          </p:nvPr>
        </p:nvSpPr>
        <p:spPr>
          <a:xfrm>
            <a:off x="1981200" y="1844676"/>
            <a:ext cx="7715250" cy="4479925"/>
          </a:xfrm>
        </p:spPr>
        <p:txBody>
          <a:bodyPr/>
          <a:lstStyle/>
          <a:p>
            <a:pPr marL="609600" indent="-609600" eaLnBrk="1" hangingPunct="1">
              <a:lnSpc>
                <a:spcPct val="90000"/>
              </a:lnSpc>
              <a:buNone/>
            </a:pPr>
            <a:r>
              <a:rPr lang="zh-CN" altLang="en-US" sz="2400">
                <a:ea typeface="宋体" panose="02010600030101010101" pitchFamily="2" charset="-122"/>
              </a:rPr>
              <a:t>结果：</a:t>
            </a:r>
          </a:p>
          <a:p>
            <a:pPr marL="609600" indent="-609600" eaLnBrk="1" hangingPunct="1">
              <a:lnSpc>
                <a:spcPct val="90000"/>
              </a:lnSpc>
              <a:buNone/>
            </a:pPr>
            <a:r>
              <a:rPr lang="zh-CN" altLang="en-US" sz="2000">
                <a:ea typeface="宋体" panose="02010600030101010101" pitchFamily="2" charset="-122"/>
              </a:rPr>
              <a:t>	</a:t>
            </a:r>
          </a:p>
          <a:p>
            <a:pPr marL="609600" indent="-609600" eaLnBrk="1" hangingPunct="1">
              <a:lnSpc>
                <a:spcPct val="90000"/>
              </a:lnSpc>
              <a:buNone/>
            </a:pPr>
            <a:endParaRPr lang="zh-CN" altLang="en-US" sz="2000">
              <a:ea typeface="宋体" panose="02010600030101010101" pitchFamily="2" charset="-122"/>
            </a:endParaRPr>
          </a:p>
          <a:p>
            <a:pPr marL="609600" indent="-609600" eaLnBrk="1" hangingPunct="1">
              <a:lnSpc>
                <a:spcPct val="90000"/>
              </a:lnSpc>
              <a:buNone/>
            </a:pPr>
            <a:endParaRPr lang="zh-CN" altLang="en-US" sz="2000">
              <a:ea typeface="宋体" panose="02010600030101010101" pitchFamily="2" charset="-122"/>
            </a:endParaRPr>
          </a:p>
          <a:p>
            <a:pPr marL="609600" indent="-609600" eaLnBrk="1" hangingPunct="1">
              <a:lnSpc>
                <a:spcPct val="90000"/>
              </a:lnSpc>
              <a:buNone/>
            </a:pPr>
            <a:endParaRPr lang="zh-CN" altLang="en-US" sz="2000">
              <a:ea typeface="宋体" panose="02010600030101010101" pitchFamily="2" charset="-122"/>
            </a:endParaRPr>
          </a:p>
          <a:p>
            <a:pPr marL="609600" indent="-609600" eaLnBrk="1" hangingPunct="1">
              <a:lnSpc>
                <a:spcPct val="90000"/>
              </a:lnSpc>
              <a:buNone/>
            </a:pPr>
            <a:r>
              <a:rPr lang="zh-CN" altLang="en-US" sz="2400">
                <a:ea typeface="宋体" panose="02010600030101010101" pitchFamily="2" charset="-122"/>
              </a:rPr>
              <a:t>执行过程：</a:t>
            </a:r>
          </a:p>
          <a:p>
            <a:pPr marL="609600" indent="-609600" eaLnBrk="1" hangingPunct="1">
              <a:lnSpc>
                <a:spcPct val="120000"/>
              </a:lnSpc>
              <a:buNone/>
            </a:pPr>
            <a:r>
              <a:rPr lang="zh-CN" altLang="en-US" sz="2400">
                <a:ea typeface="宋体" panose="02010600030101010101" pitchFamily="2" charset="-122"/>
              </a:rPr>
              <a:t>   </a:t>
            </a:r>
            <a:r>
              <a:rPr lang="en-US" altLang="zh-CN" sz="2400">
                <a:ea typeface="宋体" panose="02010600030101010101" pitchFamily="2" charset="-122"/>
              </a:rPr>
              <a:t>1.RDBMS</a:t>
            </a:r>
            <a:r>
              <a:rPr lang="zh-CN" altLang="en-US" sz="2400">
                <a:ea typeface="宋体" panose="02010600030101010101" pitchFamily="2" charset="-122"/>
              </a:rPr>
              <a:t>执行此查询时，首先处理子查询，找出</a:t>
            </a:r>
          </a:p>
          <a:p>
            <a:pPr marL="609600" indent="-609600" eaLnBrk="1" hangingPunct="1">
              <a:lnSpc>
                <a:spcPct val="120000"/>
              </a:lnSpc>
              <a:buNone/>
            </a:pPr>
            <a:r>
              <a:rPr lang="zh-CN" altLang="en-US" sz="2400">
                <a:ea typeface="宋体" panose="02010600030101010101" pitchFamily="2" charset="-122"/>
              </a:rPr>
              <a:t>      </a:t>
            </a:r>
            <a:r>
              <a:rPr lang="en-US" altLang="zh-CN" sz="2400">
                <a:ea typeface="宋体" panose="02010600030101010101" pitchFamily="2" charset="-122"/>
              </a:rPr>
              <a:t>CS</a:t>
            </a:r>
            <a:r>
              <a:rPr lang="zh-CN" altLang="en-US" sz="2400">
                <a:ea typeface="宋体" panose="02010600030101010101" pitchFamily="2" charset="-122"/>
              </a:rPr>
              <a:t>系中所有学生的年龄，构成一个集合</a:t>
            </a:r>
            <a:r>
              <a:rPr lang="en-US" altLang="zh-CN" sz="2400">
                <a:ea typeface="宋体" panose="02010600030101010101" pitchFamily="2" charset="-122"/>
              </a:rPr>
              <a:t>(20</a:t>
            </a:r>
            <a:r>
              <a:rPr lang="zh-CN" altLang="en-US" sz="2400">
                <a:ea typeface="宋体" panose="02010600030101010101" pitchFamily="2" charset="-122"/>
              </a:rPr>
              <a:t>，</a:t>
            </a:r>
            <a:r>
              <a:rPr lang="en-US" altLang="zh-CN" sz="2400">
                <a:ea typeface="宋体" panose="02010600030101010101" pitchFamily="2" charset="-122"/>
              </a:rPr>
              <a:t>19)</a:t>
            </a:r>
          </a:p>
          <a:p>
            <a:pPr marL="609600" indent="-609600" eaLnBrk="1" hangingPunct="1">
              <a:lnSpc>
                <a:spcPct val="120000"/>
              </a:lnSpc>
              <a:buNone/>
            </a:pPr>
            <a:r>
              <a:rPr lang="en-US" altLang="zh-CN" sz="2400">
                <a:ea typeface="宋体" panose="02010600030101010101" pitchFamily="2" charset="-122"/>
              </a:rPr>
              <a:t>   2. </a:t>
            </a:r>
            <a:r>
              <a:rPr lang="zh-CN" altLang="en-US" sz="2400">
                <a:ea typeface="宋体" panose="02010600030101010101" pitchFamily="2" charset="-122"/>
              </a:rPr>
              <a:t>处理父查询，找所有不是</a:t>
            </a:r>
            <a:r>
              <a:rPr lang="en-US" altLang="zh-CN" sz="2400">
                <a:ea typeface="宋体" panose="02010600030101010101" pitchFamily="2" charset="-122"/>
              </a:rPr>
              <a:t>CS</a:t>
            </a:r>
            <a:r>
              <a:rPr lang="zh-CN" altLang="en-US" sz="2400">
                <a:ea typeface="宋体" panose="02010600030101010101" pitchFamily="2" charset="-122"/>
              </a:rPr>
              <a:t>系且年龄小于 </a:t>
            </a:r>
          </a:p>
          <a:p>
            <a:pPr marL="609600" indent="-609600" eaLnBrk="1" hangingPunct="1">
              <a:lnSpc>
                <a:spcPct val="120000"/>
              </a:lnSpc>
              <a:buNone/>
            </a:pPr>
            <a:r>
              <a:rPr lang="zh-CN" altLang="en-US" sz="2400">
                <a:ea typeface="宋体" panose="02010600030101010101" pitchFamily="2" charset="-122"/>
              </a:rPr>
              <a:t>        </a:t>
            </a:r>
            <a:r>
              <a:rPr lang="en-US" altLang="zh-CN" sz="2400">
                <a:ea typeface="宋体" panose="02010600030101010101" pitchFamily="2" charset="-122"/>
              </a:rPr>
              <a:t>20 </a:t>
            </a:r>
            <a:r>
              <a:rPr lang="zh-CN" altLang="en-US" sz="2400">
                <a:solidFill>
                  <a:srgbClr val="D75B5B"/>
                </a:solidFill>
                <a:ea typeface="宋体" panose="02010600030101010101" pitchFamily="2" charset="-122"/>
              </a:rPr>
              <a:t>或 </a:t>
            </a:r>
            <a:r>
              <a:rPr lang="en-US" altLang="zh-CN" sz="2400">
                <a:ea typeface="宋体" panose="02010600030101010101" pitchFamily="2" charset="-122"/>
              </a:rPr>
              <a:t>19</a:t>
            </a:r>
            <a:r>
              <a:rPr lang="zh-CN" altLang="en-US" sz="2400">
                <a:ea typeface="宋体" panose="02010600030101010101" pitchFamily="2" charset="-122"/>
              </a:rPr>
              <a:t>的学生</a:t>
            </a:r>
          </a:p>
        </p:txBody>
      </p:sp>
      <p:graphicFrame>
        <p:nvGraphicFramePr>
          <p:cNvPr id="75780" name="Group 4"/>
          <p:cNvGraphicFramePr>
            <a:graphicFrameLocks noGrp="1"/>
          </p:cNvGraphicFramePr>
          <p:nvPr>
            <p:ph sz="half" idx="2"/>
          </p:nvPr>
        </p:nvGraphicFramePr>
        <p:xfrm>
          <a:off x="2424114" y="2133600"/>
          <a:ext cx="4186237" cy="1105058"/>
        </p:xfrm>
        <a:graphic>
          <a:graphicData uri="http://schemas.openxmlformats.org/drawingml/2006/table">
            <a:tbl>
              <a:tblPr/>
              <a:tblGrid>
                <a:gridCol w="2093912"/>
                <a:gridCol w="2092325"/>
              </a:tblGrid>
              <a:tr h="365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Sname</a:t>
                      </a:r>
                    </a:p>
                  </a:txBody>
                  <a:tcPr marT="45694" marB="45694"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Sage</a:t>
                      </a:r>
                    </a:p>
                  </a:txBody>
                  <a:tcPr marT="45694" marB="45694" horzOverflow="overflow">
                    <a:lnL>
                      <a:noFill/>
                    </a:lnL>
                    <a:lnR cap="flat">
                      <a:noFill/>
                    </a:lnR>
                    <a:lnT cap="flat">
                      <a:noFill/>
                    </a:lnT>
                    <a:lnB>
                      <a:noFill/>
                    </a:lnB>
                    <a:lnTlToBr>
                      <a:noFill/>
                    </a:lnTlToBr>
                    <a:lnBlToTr>
                      <a:noFill/>
                    </a:lnBlToTr>
                    <a:noFill/>
                  </a:tcPr>
                </a:tc>
              </a:tr>
              <a:tr h="3712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王敏</a:t>
                      </a:r>
                    </a:p>
                  </a:txBody>
                  <a:tcPr marT="45694" marB="45694"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18</a:t>
                      </a:r>
                    </a:p>
                  </a:txBody>
                  <a:tcPr marT="45694" marB="45694" horzOverflow="overflow">
                    <a:lnL>
                      <a:noFill/>
                    </a:lnL>
                    <a:lnR cap="flat">
                      <a:noFill/>
                    </a:lnR>
                    <a:lnT>
                      <a:noFill/>
                    </a:lnT>
                    <a:lnB>
                      <a:noFill/>
                    </a:lnB>
                    <a:lnTlToBr>
                      <a:noFill/>
                    </a:lnTlToBr>
                    <a:lnBlToTr>
                      <a:noFill/>
                    </a:lnBlToTr>
                    <a:noFill/>
                  </a:tcPr>
                </a:tc>
              </a:tr>
              <a:tr h="368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rPr>
                        <a:t>张立</a:t>
                      </a:r>
                    </a:p>
                  </a:txBody>
                  <a:tcPr marT="45694" marB="45694"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19</a:t>
                      </a:r>
                    </a:p>
                  </a:txBody>
                  <a:tcPr marT="45694" marB="45694" horzOverflow="overflow">
                    <a:lnL>
                      <a:noFill/>
                    </a:lnL>
                    <a:lnR cap="flat">
                      <a:noFill/>
                    </a:lnR>
                    <a:lnT>
                      <a:noFill/>
                    </a:lnT>
                    <a:lnB cap="flat">
                      <a:noFill/>
                    </a:lnB>
                    <a:lnTlToBr>
                      <a:noFill/>
                    </a:lnTlToBr>
                    <a:lnBlToTr>
                      <a:noFill/>
                    </a:lnBlToTr>
                    <a:noFill/>
                  </a:tcPr>
                </a:tc>
              </a:tr>
            </a:tbl>
          </a:graphicData>
        </a:graphic>
      </p:graphicFrame>
      <p:sp>
        <p:nvSpPr>
          <p:cNvPr id="65548" name="Line 21"/>
          <p:cNvSpPr>
            <a:spLocks noChangeShapeType="1"/>
          </p:cNvSpPr>
          <p:nvPr/>
        </p:nvSpPr>
        <p:spPr bwMode="auto">
          <a:xfrm>
            <a:off x="2927351" y="2492375"/>
            <a:ext cx="3097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8173484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en-US" sz="2400">
                <a:ea typeface="宋体" panose="02010600030101010101" pitchFamily="2" charset="-122"/>
              </a:rPr>
              <a:t>带有</a:t>
            </a:r>
            <a:r>
              <a:rPr lang="en-US" altLang="zh-CN" sz="2400">
                <a:ea typeface="宋体" panose="02010600030101010101" pitchFamily="2" charset="-122"/>
              </a:rPr>
              <a:t>ANY</a:t>
            </a:r>
            <a:r>
              <a:rPr lang="zh-CN" altLang="en-US" sz="2400">
                <a:ea typeface="宋体" panose="02010600030101010101" pitchFamily="2" charset="-122"/>
              </a:rPr>
              <a:t>（</a:t>
            </a:r>
            <a:r>
              <a:rPr lang="en-US" altLang="zh-CN" sz="2400">
                <a:ea typeface="宋体" panose="02010600030101010101" pitchFamily="2" charset="-122"/>
              </a:rPr>
              <a:t>SOME</a:t>
            </a:r>
            <a:r>
              <a:rPr lang="zh-CN" altLang="en-US" sz="2400">
                <a:ea typeface="宋体" panose="02010600030101010101" pitchFamily="2" charset="-122"/>
              </a:rPr>
              <a:t>）或</a:t>
            </a:r>
            <a:r>
              <a:rPr lang="en-US" altLang="zh-CN" sz="2400">
                <a:ea typeface="宋体" panose="02010600030101010101" pitchFamily="2" charset="-122"/>
              </a:rPr>
              <a:t>ALL</a:t>
            </a:r>
            <a:r>
              <a:rPr lang="zh-CN" altLang="en-US" sz="2400">
                <a:ea typeface="宋体" panose="02010600030101010101" pitchFamily="2" charset="-122"/>
              </a:rPr>
              <a:t>谓词的子查询 （续）</a:t>
            </a:r>
          </a:p>
        </p:txBody>
      </p:sp>
      <p:sp>
        <p:nvSpPr>
          <p:cNvPr id="66564" name="Rectangle 3"/>
          <p:cNvSpPr>
            <a:spLocks noGrp="1" noChangeArrowheads="1"/>
          </p:cNvSpPr>
          <p:nvPr>
            <p:ph type="body" idx="1"/>
          </p:nvPr>
        </p:nvSpPr>
        <p:spPr>
          <a:xfrm>
            <a:off x="2514600" y="1828800"/>
            <a:ext cx="7772400" cy="4572000"/>
          </a:xfrm>
        </p:spPr>
        <p:txBody>
          <a:bodyPr/>
          <a:lstStyle/>
          <a:p>
            <a:pPr marL="609600" indent="-609600" eaLnBrk="1" hangingPunct="1">
              <a:lnSpc>
                <a:spcPct val="90000"/>
              </a:lnSpc>
              <a:buNone/>
            </a:pPr>
            <a:r>
              <a:rPr lang="zh-CN" altLang="en-US" smtClean="0">
                <a:ea typeface="宋体" panose="02010600030101010101" pitchFamily="2" charset="-122"/>
              </a:rPr>
              <a:t>用聚集函数实现</a:t>
            </a:r>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42]</a:t>
            </a:r>
            <a:r>
              <a:rPr lang="en-US" altLang="zh-CN" sz="2400"/>
              <a:t> </a:t>
            </a:r>
          </a:p>
          <a:p>
            <a:pPr marL="609600" indent="-609600" eaLnBrk="1" hangingPunct="1">
              <a:lnSpc>
                <a:spcPct val="90000"/>
              </a:lnSpc>
              <a:buNone/>
            </a:pPr>
            <a:endParaRPr lang="en-US" altLang="zh-CN" sz="2400"/>
          </a:p>
          <a:p>
            <a:pPr marL="609600" indent="-609600" eaLnBrk="1" hangingPunct="1">
              <a:lnSpc>
                <a:spcPct val="90000"/>
              </a:lnSpc>
              <a:buNone/>
            </a:pPr>
            <a:r>
              <a:rPr lang="en-US" altLang="zh-CN" sz="2400"/>
              <a:t>    SELECT Sname</a:t>
            </a:r>
            <a:r>
              <a:rPr lang="zh-CN" altLang="en-US" sz="2400"/>
              <a:t>，</a:t>
            </a:r>
            <a:r>
              <a:rPr lang="en-US" altLang="zh-CN" sz="2400"/>
              <a:t>Sage</a:t>
            </a:r>
          </a:p>
          <a:p>
            <a:pPr marL="609600" indent="-609600" eaLnBrk="1" hangingPunct="1">
              <a:lnSpc>
                <a:spcPct val="90000"/>
              </a:lnSpc>
              <a:buNone/>
            </a:pPr>
            <a:r>
              <a:rPr lang="en-US" altLang="zh-CN" sz="2400"/>
              <a:t>     FROM   Student</a:t>
            </a:r>
          </a:p>
          <a:p>
            <a:pPr marL="609600" indent="-609600" eaLnBrk="1" hangingPunct="1">
              <a:lnSpc>
                <a:spcPct val="90000"/>
              </a:lnSpc>
              <a:buNone/>
            </a:pPr>
            <a:r>
              <a:rPr lang="en-US" altLang="zh-CN" sz="2400"/>
              <a:t>     WHERE Sage &lt; </a:t>
            </a:r>
          </a:p>
          <a:p>
            <a:pPr marL="609600" indent="-609600" eaLnBrk="1" hangingPunct="1">
              <a:lnSpc>
                <a:spcPct val="90000"/>
              </a:lnSpc>
              <a:buNone/>
            </a:pPr>
            <a:r>
              <a:rPr lang="en-US" altLang="zh-CN" sz="2400"/>
              <a:t>                             (SELECT </a:t>
            </a:r>
            <a:r>
              <a:rPr lang="en-US" altLang="zh-CN" sz="2400">
                <a:solidFill>
                  <a:srgbClr val="FF3399"/>
                </a:solidFill>
              </a:rPr>
              <a:t>MAX(Sage)</a:t>
            </a:r>
            <a:endParaRPr lang="en-US" altLang="zh-CN" sz="2400"/>
          </a:p>
          <a:p>
            <a:pPr marL="609600" indent="-609600" eaLnBrk="1" hangingPunct="1">
              <a:lnSpc>
                <a:spcPct val="90000"/>
              </a:lnSpc>
              <a:buNone/>
            </a:pPr>
            <a:r>
              <a:rPr lang="en-US" altLang="zh-CN" sz="2400"/>
              <a:t>                               FROM Student</a:t>
            </a:r>
          </a:p>
          <a:p>
            <a:pPr marL="609600" indent="-609600" eaLnBrk="1" hangingPunct="1">
              <a:lnSpc>
                <a:spcPct val="90000"/>
              </a:lnSpc>
              <a:buNone/>
            </a:pPr>
            <a:r>
              <a:rPr lang="en-US" altLang="zh-CN" sz="2400"/>
              <a:t>                               WHERE Sdept= ‘CS ')</a:t>
            </a:r>
          </a:p>
          <a:p>
            <a:pPr marL="609600" indent="-609600" eaLnBrk="1" hangingPunct="1">
              <a:lnSpc>
                <a:spcPct val="90000"/>
              </a:lnSpc>
              <a:buNone/>
            </a:pPr>
            <a:r>
              <a:rPr lang="en-US" altLang="zh-CN" sz="2400"/>
              <a:t>           AND Sdept &lt;&gt; ' CS ’;</a:t>
            </a:r>
          </a:p>
        </p:txBody>
      </p:sp>
    </p:spTree>
    <p:extLst>
      <p:ext uri="{BB962C8B-B14F-4D97-AF65-F5344CB8AC3E}">
        <p14:creationId xmlns:p14="http://schemas.microsoft.com/office/powerpoint/2010/main" val="3317875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pPr eaLnBrk="1" hangingPunct="1"/>
            <a:r>
              <a:rPr lang="zh-CN" sz="3200" dirty="0" smtClean="0">
                <a:ea typeface="宋体" pitchFamily="2" charset="-122"/>
              </a:rPr>
              <a:t>查询满足条件的元组</a:t>
            </a:r>
            <a:endParaRPr lang="zh-CN" dirty="0" smtClean="0">
              <a:ea typeface="宋体" pitchFamily="2" charset="-122"/>
            </a:endParaRPr>
          </a:p>
        </p:txBody>
      </p:sp>
      <p:sp>
        <p:nvSpPr>
          <p:cNvPr id="98308" name="Rectangle 3"/>
          <p:cNvSpPr>
            <a:spLocks noChangeArrowheads="1"/>
          </p:cNvSpPr>
          <p:nvPr/>
        </p:nvSpPr>
        <p:spPr bwMode="auto">
          <a:xfrm>
            <a:off x="1524000" y="1752600"/>
            <a:ext cx="10058400" cy="1295400"/>
          </a:xfrm>
          <a:prstGeom prst="rect">
            <a:avLst/>
          </a:prstGeom>
          <a:noFill/>
          <a:ln w="9525">
            <a:noFill/>
            <a:miter lim="800000"/>
            <a:headEnd/>
            <a:tailEnd/>
          </a:ln>
        </p:spPr>
        <p:txBody>
          <a:bodyPr wrap="none" lIns="90000" tIns="46800" rIns="90000" bIns="46800" anchor="ctr"/>
          <a:lstStyle/>
          <a:p>
            <a:endParaRPr lang="zh-CN" altLang="en-US"/>
          </a:p>
        </p:txBody>
      </p:sp>
      <p:sp>
        <p:nvSpPr>
          <p:cNvPr id="98309" name="Rectangle 4"/>
          <p:cNvSpPr>
            <a:spLocks noChangeArrowheads="1"/>
          </p:cNvSpPr>
          <p:nvPr/>
        </p:nvSpPr>
        <p:spPr bwMode="auto">
          <a:xfrm>
            <a:off x="1828800" y="1752600"/>
            <a:ext cx="9347200" cy="1371600"/>
          </a:xfrm>
          <a:prstGeom prst="rect">
            <a:avLst/>
          </a:prstGeom>
          <a:noFill/>
          <a:ln w="9525">
            <a:noFill/>
            <a:miter lim="800000"/>
            <a:headEnd/>
            <a:tailEnd/>
          </a:ln>
        </p:spPr>
        <p:txBody>
          <a:bodyPr wrap="none" lIns="90000" tIns="46800" rIns="90000" bIns="46800" anchor="ctr"/>
          <a:lstStyle/>
          <a:p>
            <a:endParaRPr lang="zh-CN" altLang="en-US"/>
          </a:p>
        </p:txBody>
      </p:sp>
      <p:graphicFrame>
        <p:nvGraphicFramePr>
          <p:cNvPr id="2" name="Group 5"/>
          <p:cNvGraphicFramePr>
            <a:graphicFrameLocks noGrp="1"/>
          </p:cNvGraphicFramePr>
          <p:nvPr>
            <p:ph idx="1"/>
            <p:extLst>
              <p:ext uri="{D42A27DB-BD31-4B8C-83A1-F6EECF244321}">
                <p14:modId xmlns:p14="http://schemas.microsoft.com/office/powerpoint/2010/main" val="3143303154"/>
              </p:ext>
            </p:extLst>
          </p:nvPr>
        </p:nvGraphicFramePr>
        <p:xfrm>
          <a:off x="527051" y="2214517"/>
          <a:ext cx="10972800" cy="4053840"/>
        </p:xfrm>
        <a:graphic>
          <a:graphicData uri="http://schemas.openxmlformats.org/drawingml/2006/table">
            <a:tbl>
              <a:tblPr/>
              <a:tblGrid>
                <a:gridCol w="4044949"/>
                <a:gridCol w="6927851"/>
              </a:tblGrid>
              <a:tr h="517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dirty="0" smtClean="0">
                          <a:ln>
                            <a:noFill/>
                          </a:ln>
                          <a:solidFill>
                            <a:schemeClr val="tx1"/>
                          </a:solidFill>
                          <a:effectLst/>
                          <a:latin typeface="Times New Roman" pitchFamily="18" charset="0"/>
                          <a:ea typeface="宋体" pitchFamily="2" charset="-122"/>
                        </a:rPr>
                        <a:t>查 询 条 件</a:t>
                      </a:r>
                    </a:p>
                  </a:txBody>
                  <a:tcPr marL="121920" marR="121920"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smtClean="0">
                          <a:ln>
                            <a:noFill/>
                          </a:ln>
                          <a:solidFill>
                            <a:schemeClr val="tx1"/>
                          </a:solidFill>
                          <a:effectLst/>
                          <a:latin typeface="Times New Roman" pitchFamily="18" charset="0"/>
                          <a:ea typeface="宋体" pitchFamily="2" charset="-122"/>
                        </a:rPr>
                        <a:t>谓    词</a:t>
                      </a:r>
                    </a:p>
                  </a:txBody>
                  <a:tcPr marL="121920" marR="121920"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688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dirty="0" smtClean="0">
                          <a:ln>
                            <a:noFill/>
                          </a:ln>
                          <a:solidFill>
                            <a:schemeClr val="tx1"/>
                          </a:solidFill>
                          <a:effectLst/>
                          <a:latin typeface="Times New Roman" pitchFamily="18" charset="0"/>
                          <a:ea typeface="宋体" pitchFamily="2" charset="-122"/>
                        </a:rPr>
                        <a:t>比    较</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&gt;</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&lt;</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&gt;=</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&lt;=</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&lt;&gt;</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!&gt;</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!&lt;</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NOT+</a:t>
                      </a:r>
                      <a:r>
                        <a:rPr kumimoji="0" lang="zh-CN" sz="2800" b="1" i="0" u="none" strike="noStrike" cap="none" normalizeH="0" baseline="0" smtClean="0">
                          <a:ln>
                            <a:noFill/>
                          </a:ln>
                          <a:solidFill>
                            <a:schemeClr val="tx1"/>
                          </a:solidFill>
                          <a:effectLst/>
                          <a:latin typeface="Times New Roman" pitchFamily="18" charset="0"/>
                          <a:ea typeface="宋体" pitchFamily="2" charset="-122"/>
                        </a:rPr>
                        <a:t>上述比较运算符</a:t>
                      </a:r>
                    </a:p>
                  </a:txBody>
                  <a:tcPr marL="121920" marR="121920" horzOverflow="overflow">
                    <a:lnL>
                      <a:noFill/>
                    </a:lnL>
                    <a:lnR cap="flat">
                      <a:noFill/>
                    </a:lnR>
                    <a:lnT>
                      <a:noFill/>
                    </a:lnT>
                    <a:lnB>
                      <a:noFill/>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smtClean="0">
                          <a:ln>
                            <a:noFill/>
                          </a:ln>
                          <a:solidFill>
                            <a:schemeClr val="tx1"/>
                          </a:solidFill>
                          <a:effectLst/>
                          <a:latin typeface="Times New Roman" pitchFamily="18" charset="0"/>
                          <a:ea typeface="宋体" pitchFamily="2" charset="-122"/>
                        </a:rPr>
                        <a:t>确定范围</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BETWEEN AND</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NOT BETWEEN AND</a:t>
                      </a:r>
                    </a:p>
                  </a:txBody>
                  <a:tcPr marL="121920" marR="121920" horzOverflow="overflow">
                    <a:lnL>
                      <a:noFill/>
                    </a:lnL>
                    <a:lnR cap="flat">
                      <a:noFill/>
                    </a:lnR>
                    <a:lnT>
                      <a:noFill/>
                    </a:lnT>
                    <a:lnB>
                      <a:noFill/>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smtClean="0">
                          <a:ln>
                            <a:noFill/>
                          </a:ln>
                          <a:solidFill>
                            <a:schemeClr val="tx1"/>
                          </a:solidFill>
                          <a:effectLst/>
                          <a:latin typeface="Times New Roman" pitchFamily="18" charset="0"/>
                          <a:ea typeface="宋体" pitchFamily="2" charset="-122"/>
                        </a:rPr>
                        <a:t>确定集合</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IN</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NOT IN</a:t>
                      </a:r>
                    </a:p>
                  </a:txBody>
                  <a:tcPr marL="121920" marR="121920" horzOverflow="overflow">
                    <a:lnL>
                      <a:noFill/>
                    </a:lnL>
                    <a:lnR cap="flat">
                      <a:noFill/>
                    </a:lnR>
                    <a:lnT>
                      <a:noFill/>
                    </a:lnT>
                    <a:lnB>
                      <a:noFill/>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smtClean="0">
                          <a:ln>
                            <a:noFill/>
                          </a:ln>
                          <a:solidFill>
                            <a:schemeClr val="tx1"/>
                          </a:solidFill>
                          <a:effectLst/>
                          <a:latin typeface="Times New Roman" pitchFamily="18" charset="0"/>
                          <a:ea typeface="宋体" pitchFamily="2" charset="-122"/>
                        </a:rPr>
                        <a:t>字符匹配</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LIKE</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NOT LIKE</a:t>
                      </a:r>
                    </a:p>
                  </a:txBody>
                  <a:tcPr marL="121920" marR="121920" horzOverflow="overflow">
                    <a:lnL>
                      <a:noFill/>
                    </a:lnL>
                    <a:lnR cap="flat">
                      <a:noFill/>
                    </a:lnR>
                    <a:lnT>
                      <a:noFill/>
                    </a:lnT>
                    <a:lnB>
                      <a:noFill/>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smtClean="0">
                          <a:ln>
                            <a:noFill/>
                          </a:ln>
                          <a:solidFill>
                            <a:schemeClr val="tx1"/>
                          </a:solidFill>
                          <a:effectLst/>
                          <a:latin typeface="Times New Roman" pitchFamily="18" charset="0"/>
                          <a:ea typeface="宋体" pitchFamily="2" charset="-122"/>
                        </a:rPr>
                        <a:t>空    值</a:t>
                      </a:r>
                    </a:p>
                  </a:txBody>
                  <a:tcPr marL="121920" marR="12192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IS NULL</a:t>
                      </a:r>
                      <a:r>
                        <a:rPr kumimoji="0" 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rPr>
                        <a:t>IS NOT NULL</a:t>
                      </a:r>
                    </a:p>
                  </a:txBody>
                  <a:tcPr marL="121920" marR="121920" horzOverflow="overflow">
                    <a:lnL>
                      <a:noFill/>
                    </a:lnL>
                    <a:lnR cap="flat">
                      <a:noFill/>
                    </a:lnR>
                    <a:lnT>
                      <a:noFill/>
                    </a:lnT>
                    <a:lnB>
                      <a:noFill/>
                    </a:lnB>
                    <a:lnTlToBr>
                      <a:noFill/>
                    </a:lnTlToBr>
                    <a:lnBlToTr>
                      <a:noFill/>
                    </a:lnBlToTr>
                    <a:noFill/>
                  </a:tcPr>
                </a:tc>
              </a:tr>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800" b="1" i="0" u="none" strike="noStrike" cap="none" normalizeH="0" baseline="0" smtClean="0">
                          <a:ln>
                            <a:noFill/>
                          </a:ln>
                          <a:solidFill>
                            <a:schemeClr val="tx1"/>
                          </a:solidFill>
                          <a:effectLst/>
                          <a:latin typeface="Times New Roman" pitchFamily="18" charset="0"/>
                          <a:ea typeface="宋体" pitchFamily="2" charset="-122"/>
                        </a:rPr>
                        <a:t>多重条件（逻辑运算）</a:t>
                      </a:r>
                    </a:p>
                  </a:txBody>
                  <a:tcPr marL="121920" marR="121920"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rPr>
                        <a:t>AND</a:t>
                      </a:r>
                      <a:r>
                        <a:rPr kumimoji="0" lang="zh-CN" sz="28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rPr>
                        <a:t>OR</a:t>
                      </a:r>
                      <a:r>
                        <a:rPr kumimoji="0" lang="zh-CN" sz="28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rPr>
                        <a:t>NOT</a:t>
                      </a:r>
                    </a:p>
                  </a:txBody>
                  <a:tcPr marL="121920" marR="121920"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8327" name="Line 36"/>
          <p:cNvSpPr>
            <a:spLocks noChangeShapeType="1"/>
          </p:cNvSpPr>
          <p:nvPr/>
        </p:nvSpPr>
        <p:spPr bwMode="auto">
          <a:xfrm>
            <a:off x="541867" y="2711265"/>
            <a:ext cx="11040533" cy="0"/>
          </a:xfrm>
          <a:prstGeom prst="line">
            <a:avLst/>
          </a:prstGeom>
          <a:noFill/>
          <a:ln w="9525">
            <a:solidFill>
              <a:schemeClr val="tx1"/>
            </a:solidFill>
            <a:round/>
            <a:headEnd/>
            <a:tailEnd/>
          </a:ln>
        </p:spPr>
        <p:txBody>
          <a:bodyPr wrap="none" anchor="ctr"/>
          <a:lstStyle/>
          <a:p>
            <a:endParaRPr lang="zh-CN" altLang="en-US"/>
          </a:p>
        </p:txBody>
      </p:sp>
      <p:sp>
        <p:nvSpPr>
          <p:cNvPr id="98328" name="Text Box 37"/>
          <p:cNvSpPr txBox="1">
            <a:spLocks noChangeArrowheads="1"/>
          </p:cNvSpPr>
          <p:nvPr/>
        </p:nvSpPr>
        <p:spPr bwMode="auto">
          <a:xfrm>
            <a:off x="3390429" y="1718569"/>
            <a:ext cx="2339102" cy="461665"/>
          </a:xfrm>
          <a:prstGeom prst="rect">
            <a:avLst/>
          </a:prstGeom>
          <a:noFill/>
          <a:ln w="9525">
            <a:noFill/>
            <a:miter lim="800000"/>
            <a:headEnd/>
            <a:tailEnd/>
          </a:ln>
        </p:spPr>
        <p:txBody>
          <a:bodyPr wrap="none">
            <a:spAutoFit/>
          </a:bodyPr>
          <a:lstStyle/>
          <a:p>
            <a:pPr marL="342900" indent="-342900"/>
            <a:r>
              <a:rPr lang="zh-CN" sz="2400" b="1" dirty="0" smtClean="0"/>
              <a:t>常用</a:t>
            </a:r>
            <a:r>
              <a:rPr lang="zh-CN" sz="2400" b="1" dirty="0"/>
              <a:t>的查询条件</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zh-CN" altLang="en-US" sz="2400">
                <a:ea typeface="宋体" panose="02010600030101010101" pitchFamily="2" charset="-122"/>
              </a:rPr>
              <a:t>带有</a:t>
            </a:r>
            <a:r>
              <a:rPr lang="en-US" altLang="zh-CN" sz="2400">
                <a:ea typeface="宋体" panose="02010600030101010101" pitchFamily="2" charset="-122"/>
              </a:rPr>
              <a:t>ANY</a:t>
            </a:r>
            <a:r>
              <a:rPr lang="zh-CN" altLang="en-US" sz="2400">
                <a:ea typeface="宋体" panose="02010600030101010101" pitchFamily="2" charset="-122"/>
              </a:rPr>
              <a:t>（</a:t>
            </a:r>
            <a:r>
              <a:rPr lang="en-US" altLang="zh-CN" sz="2400">
                <a:ea typeface="宋体" panose="02010600030101010101" pitchFamily="2" charset="-122"/>
              </a:rPr>
              <a:t>SOME</a:t>
            </a:r>
            <a:r>
              <a:rPr lang="zh-CN" altLang="en-US" sz="2400">
                <a:ea typeface="宋体" panose="02010600030101010101" pitchFamily="2" charset="-122"/>
              </a:rPr>
              <a:t>）或</a:t>
            </a:r>
            <a:r>
              <a:rPr lang="en-US" altLang="zh-CN" sz="2400">
                <a:ea typeface="宋体" panose="02010600030101010101" pitchFamily="2" charset="-122"/>
              </a:rPr>
              <a:t>ALL</a:t>
            </a:r>
            <a:r>
              <a:rPr lang="zh-CN" altLang="en-US" sz="2400">
                <a:ea typeface="宋体" panose="02010600030101010101" pitchFamily="2" charset="-122"/>
              </a:rPr>
              <a:t>谓词的子查询 （续）</a:t>
            </a:r>
          </a:p>
        </p:txBody>
      </p:sp>
      <p:sp>
        <p:nvSpPr>
          <p:cNvPr id="67588" name="Rectangle 3"/>
          <p:cNvSpPr>
            <a:spLocks noGrp="1" noChangeArrowheads="1"/>
          </p:cNvSpPr>
          <p:nvPr>
            <p:ph type="body" idx="1"/>
          </p:nvPr>
        </p:nvSpPr>
        <p:spPr>
          <a:xfrm>
            <a:off x="623454" y="1898073"/>
            <a:ext cx="11097491" cy="4572000"/>
          </a:xfrm>
        </p:spPr>
        <p:txBody>
          <a:bodyPr/>
          <a:lstStyle/>
          <a:p>
            <a:pPr marL="609600" indent="-609600" eaLnBrk="1" hangingPunct="1">
              <a:lnSpc>
                <a:spcPct val="90000"/>
              </a:lnSpc>
              <a:buNone/>
            </a:pPr>
            <a:r>
              <a:rPr lang="en-US" altLang="zh-CN" sz="2400" dirty="0"/>
              <a:t>[</a:t>
            </a:r>
            <a:r>
              <a:rPr lang="zh-CN" altLang="en-US" sz="2400" dirty="0"/>
              <a:t>例</a:t>
            </a:r>
            <a:r>
              <a:rPr lang="en-US" altLang="zh-CN" sz="2400" dirty="0"/>
              <a:t>43]  </a:t>
            </a:r>
            <a:r>
              <a:rPr lang="zh-CN" altLang="en-US" sz="2400" dirty="0"/>
              <a:t>查询其他系中比计算机科学系</a:t>
            </a:r>
            <a:r>
              <a:rPr lang="zh-CN" altLang="en-US" sz="2400" dirty="0">
                <a:solidFill>
                  <a:srgbClr val="FF00FF"/>
                </a:solidFill>
              </a:rPr>
              <a:t>所有</a:t>
            </a:r>
            <a:r>
              <a:rPr lang="zh-CN" altLang="en-US" sz="2400" dirty="0"/>
              <a:t>学生年龄都小的学生姓名及年龄。</a:t>
            </a:r>
          </a:p>
          <a:p>
            <a:pPr marL="609600" indent="-609600" eaLnBrk="1" hangingPunct="1">
              <a:lnSpc>
                <a:spcPct val="90000"/>
              </a:lnSpc>
              <a:buNone/>
            </a:pPr>
            <a:endParaRPr lang="zh-CN" altLang="en-US" sz="2400" dirty="0"/>
          </a:p>
          <a:p>
            <a:pPr marL="990600" lvl="1" indent="-533400" eaLnBrk="1" hangingPunct="1">
              <a:lnSpc>
                <a:spcPct val="90000"/>
              </a:lnSpc>
              <a:buNone/>
            </a:pPr>
            <a:r>
              <a:rPr lang="zh-CN" altLang="en-US" sz="2000" dirty="0"/>
              <a:t>方法一：用</a:t>
            </a:r>
            <a:r>
              <a:rPr lang="en-US" altLang="zh-CN" sz="2000" dirty="0"/>
              <a:t>ALL</a:t>
            </a:r>
            <a:r>
              <a:rPr lang="zh-CN" altLang="en-US" sz="2000" dirty="0"/>
              <a:t>谓词</a:t>
            </a:r>
          </a:p>
          <a:p>
            <a:pPr marL="990600" lvl="1" indent="-533400" eaLnBrk="1" hangingPunct="1">
              <a:lnSpc>
                <a:spcPct val="90000"/>
              </a:lnSpc>
              <a:buNone/>
            </a:pPr>
            <a:r>
              <a:rPr lang="zh-CN" altLang="en-US" sz="2000" dirty="0"/>
              <a:t>    </a:t>
            </a:r>
            <a:r>
              <a:rPr lang="en-US" altLang="zh-CN" sz="2000" dirty="0"/>
              <a:t>SELECT </a:t>
            </a:r>
            <a:r>
              <a:rPr lang="en-US" altLang="zh-CN" sz="2000" dirty="0" err="1"/>
              <a:t>Sname</a:t>
            </a:r>
            <a:r>
              <a:rPr lang="zh-CN" altLang="en-US" sz="2000" dirty="0"/>
              <a:t>，</a:t>
            </a:r>
            <a:r>
              <a:rPr lang="en-US" altLang="zh-CN" sz="2000" dirty="0"/>
              <a:t>Sage</a:t>
            </a:r>
          </a:p>
          <a:p>
            <a:pPr marL="990600" lvl="1" indent="-533400" eaLnBrk="1" hangingPunct="1">
              <a:lnSpc>
                <a:spcPct val="90000"/>
              </a:lnSpc>
              <a:buNone/>
            </a:pPr>
            <a:r>
              <a:rPr lang="en-US" altLang="zh-CN" sz="2000" dirty="0"/>
              <a:t>    FROM Student</a:t>
            </a:r>
          </a:p>
          <a:p>
            <a:pPr marL="990600" lvl="1" indent="-533400" eaLnBrk="1" hangingPunct="1">
              <a:lnSpc>
                <a:spcPct val="90000"/>
              </a:lnSpc>
              <a:buNone/>
            </a:pPr>
            <a:r>
              <a:rPr lang="en-US" altLang="zh-CN" sz="2000" dirty="0"/>
              <a:t>    WHERE Sage &lt; ALL</a:t>
            </a:r>
          </a:p>
          <a:p>
            <a:pPr marL="990600" lvl="1" indent="-533400" eaLnBrk="1" hangingPunct="1">
              <a:lnSpc>
                <a:spcPct val="90000"/>
              </a:lnSpc>
              <a:buNone/>
            </a:pPr>
            <a:r>
              <a:rPr lang="en-US" altLang="zh-CN" sz="2000" dirty="0"/>
              <a:t>                           (SELECT Sage</a:t>
            </a:r>
          </a:p>
          <a:p>
            <a:pPr marL="990600" lvl="1" indent="-533400" eaLnBrk="1" hangingPunct="1">
              <a:lnSpc>
                <a:spcPct val="90000"/>
              </a:lnSpc>
              <a:buNone/>
            </a:pPr>
            <a:r>
              <a:rPr lang="en-US" altLang="zh-CN" sz="2000" dirty="0"/>
              <a:t>                            FROM Student</a:t>
            </a:r>
          </a:p>
          <a:p>
            <a:pPr marL="990600" lvl="1" indent="-533400" eaLnBrk="1" hangingPunct="1">
              <a:lnSpc>
                <a:spcPct val="90000"/>
              </a:lnSpc>
              <a:buNone/>
            </a:pPr>
            <a:r>
              <a:rPr lang="en-US" altLang="zh-CN" sz="2000" dirty="0"/>
              <a:t>                            WHERE </a:t>
            </a:r>
            <a:r>
              <a:rPr lang="en-US" altLang="zh-CN" sz="2000" dirty="0" err="1"/>
              <a:t>Sdept</a:t>
            </a:r>
            <a:r>
              <a:rPr lang="en-US" altLang="zh-CN" sz="2000" dirty="0"/>
              <a:t>= ' CS ')</a:t>
            </a:r>
          </a:p>
          <a:p>
            <a:pPr marL="990600" lvl="1" indent="-533400" eaLnBrk="1" hangingPunct="1">
              <a:lnSpc>
                <a:spcPct val="90000"/>
              </a:lnSpc>
              <a:buNone/>
            </a:pPr>
            <a:r>
              <a:rPr lang="en-US" altLang="zh-CN" sz="2000" dirty="0"/>
              <a:t>           AND </a:t>
            </a:r>
            <a:r>
              <a:rPr lang="en-US" altLang="zh-CN" sz="2000" dirty="0" err="1"/>
              <a:t>Sdept</a:t>
            </a:r>
            <a:r>
              <a:rPr lang="en-US" altLang="zh-CN" sz="2000" dirty="0"/>
              <a:t> &lt;&gt; ' CS ’;</a:t>
            </a:r>
          </a:p>
        </p:txBody>
      </p:sp>
    </p:spTree>
    <p:extLst>
      <p:ext uri="{BB962C8B-B14F-4D97-AF65-F5344CB8AC3E}">
        <p14:creationId xmlns:p14="http://schemas.microsoft.com/office/powerpoint/2010/main" val="3350600284"/>
      </p:ext>
    </p:extLst>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zh-CN" altLang="en-US" sz="2400">
                <a:ea typeface="宋体" panose="02010600030101010101" pitchFamily="2" charset="-122"/>
              </a:rPr>
              <a:t>带有</a:t>
            </a:r>
            <a:r>
              <a:rPr lang="en-US" altLang="zh-CN" sz="2400">
                <a:ea typeface="宋体" panose="02010600030101010101" pitchFamily="2" charset="-122"/>
              </a:rPr>
              <a:t>ANY</a:t>
            </a:r>
            <a:r>
              <a:rPr lang="zh-CN" altLang="en-US" sz="2400">
                <a:ea typeface="宋体" panose="02010600030101010101" pitchFamily="2" charset="-122"/>
              </a:rPr>
              <a:t>（</a:t>
            </a:r>
            <a:r>
              <a:rPr lang="en-US" altLang="zh-CN" sz="2400">
                <a:ea typeface="宋体" panose="02010600030101010101" pitchFamily="2" charset="-122"/>
              </a:rPr>
              <a:t>SOME</a:t>
            </a:r>
            <a:r>
              <a:rPr lang="zh-CN" altLang="en-US" sz="2400">
                <a:ea typeface="宋体" panose="02010600030101010101" pitchFamily="2" charset="-122"/>
              </a:rPr>
              <a:t>）或</a:t>
            </a:r>
            <a:r>
              <a:rPr lang="en-US" altLang="zh-CN" sz="2400">
                <a:ea typeface="宋体" panose="02010600030101010101" pitchFamily="2" charset="-122"/>
              </a:rPr>
              <a:t>ALL</a:t>
            </a:r>
            <a:r>
              <a:rPr lang="zh-CN" altLang="en-US" sz="2400">
                <a:ea typeface="宋体" panose="02010600030101010101" pitchFamily="2" charset="-122"/>
              </a:rPr>
              <a:t>谓词的子查询 （续）</a:t>
            </a:r>
          </a:p>
        </p:txBody>
      </p:sp>
      <p:sp>
        <p:nvSpPr>
          <p:cNvPr id="68612" name="Rectangle 3"/>
          <p:cNvSpPr>
            <a:spLocks noGrp="1" noChangeArrowheads="1"/>
          </p:cNvSpPr>
          <p:nvPr>
            <p:ph type="body" idx="1"/>
          </p:nvPr>
        </p:nvSpPr>
        <p:spPr>
          <a:xfrm>
            <a:off x="1011381" y="1932709"/>
            <a:ext cx="10913919" cy="4572000"/>
          </a:xfrm>
        </p:spPr>
        <p:txBody>
          <a:bodyPr/>
          <a:lstStyle/>
          <a:p>
            <a:pPr marL="609600" indent="-609600" eaLnBrk="1" hangingPunct="1">
              <a:buNone/>
            </a:pPr>
            <a:r>
              <a:rPr lang="zh-CN" altLang="en-US" sz="2400" dirty="0"/>
              <a:t>       方法二：用聚集函数</a:t>
            </a:r>
          </a:p>
          <a:p>
            <a:pPr marL="609600" indent="-609600" eaLnBrk="1" hangingPunct="1">
              <a:buNone/>
            </a:pPr>
            <a:r>
              <a:rPr lang="zh-CN" altLang="en-US" sz="2400" dirty="0"/>
              <a:t>        </a:t>
            </a:r>
            <a:r>
              <a:rPr lang="en-US" altLang="zh-CN" sz="2400" dirty="0"/>
              <a:t>SELECT </a:t>
            </a:r>
            <a:r>
              <a:rPr lang="en-US" altLang="zh-CN" sz="2400" dirty="0" err="1"/>
              <a:t>Sname</a:t>
            </a:r>
            <a:r>
              <a:rPr lang="zh-CN" altLang="en-US" sz="2400" dirty="0"/>
              <a:t>，</a:t>
            </a:r>
            <a:r>
              <a:rPr lang="en-US" altLang="zh-CN" sz="2400" dirty="0"/>
              <a:t>Sage</a:t>
            </a:r>
          </a:p>
          <a:p>
            <a:pPr marL="609600" indent="-609600" eaLnBrk="1" hangingPunct="1">
              <a:buNone/>
            </a:pPr>
            <a:r>
              <a:rPr lang="en-US" altLang="zh-CN" sz="2400" dirty="0"/>
              <a:t>        FROM Student</a:t>
            </a:r>
          </a:p>
          <a:p>
            <a:pPr marL="609600" indent="-609600" eaLnBrk="1" hangingPunct="1">
              <a:buNone/>
            </a:pPr>
            <a:r>
              <a:rPr lang="en-US" altLang="zh-CN" sz="2400" dirty="0"/>
              <a:t>        WHERE Sage &lt; </a:t>
            </a:r>
          </a:p>
          <a:p>
            <a:pPr marL="609600" indent="-609600" eaLnBrk="1" hangingPunct="1">
              <a:buNone/>
            </a:pPr>
            <a:r>
              <a:rPr lang="en-US" altLang="zh-CN" sz="2400" dirty="0"/>
              <a:t>                               (SELECT </a:t>
            </a:r>
            <a:r>
              <a:rPr lang="en-US" altLang="zh-CN" sz="2400" dirty="0">
                <a:solidFill>
                  <a:srgbClr val="FF3399"/>
                </a:solidFill>
              </a:rPr>
              <a:t>MIN(Sage)</a:t>
            </a:r>
            <a:endParaRPr lang="en-US" altLang="zh-CN" sz="2400" dirty="0"/>
          </a:p>
          <a:p>
            <a:pPr marL="609600" indent="-609600" eaLnBrk="1" hangingPunct="1">
              <a:buNone/>
            </a:pPr>
            <a:r>
              <a:rPr lang="en-US" altLang="zh-CN" sz="2400" dirty="0"/>
              <a:t>                                FROM Student</a:t>
            </a:r>
          </a:p>
          <a:p>
            <a:pPr marL="609600" indent="-609600" eaLnBrk="1" hangingPunct="1">
              <a:buNone/>
            </a:pPr>
            <a:r>
              <a:rPr lang="en-US" altLang="zh-CN" sz="2400" dirty="0"/>
              <a:t>                                WHERE </a:t>
            </a:r>
            <a:r>
              <a:rPr lang="en-US" altLang="zh-CN" sz="2400" dirty="0" err="1"/>
              <a:t>Sdept</a:t>
            </a:r>
            <a:r>
              <a:rPr lang="en-US" altLang="zh-CN" sz="2400" dirty="0"/>
              <a:t>= ' CS ')</a:t>
            </a:r>
          </a:p>
          <a:p>
            <a:pPr marL="609600" indent="-609600" eaLnBrk="1" hangingPunct="1">
              <a:buNone/>
            </a:pPr>
            <a:r>
              <a:rPr lang="en-US" altLang="zh-CN" sz="2400" dirty="0"/>
              <a:t>              AND </a:t>
            </a:r>
            <a:r>
              <a:rPr lang="en-US" altLang="zh-CN" sz="2400" dirty="0" err="1"/>
              <a:t>Sdept</a:t>
            </a:r>
            <a:r>
              <a:rPr lang="en-US" altLang="zh-CN" sz="2400" dirty="0"/>
              <a:t> &lt;&gt;' CS ’;</a:t>
            </a:r>
          </a:p>
        </p:txBody>
      </p:sp>
    </p:spTree>
    <p:extLst>
      <p:ext uri="{BB962C8B-B14F-4D97-AF65-F5344CB8AC3E}">
        <p14:creationId xmlns:p14="http://schemas.microsoft.com/office/powerpoint/2010/main" val="3820866501"/>
      </p:ext>
    </p:extLst>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sz="2400">
                <a:ea typeface="宋体" panose="02010600030101010101" pitchFamily="2" charset="-122"/>
              </a:rPr>
              <a:t>带有</a:t>
            </a:r>
            <a:r>
              <a:rPr lang="en-US" altLang="zh-CN" sz="2400">
                <a:ea typeface="宋体" panose="02010600030101010101" pitchFamily="2" charset="-122"/>
              </a:rPr>
              <a:t>ANY</a:t>
            </a:r>
            <a:r>
              <a:rPr lang="zh-CN" altLang="en-US" sz="2400">
                <a:ea typeface="宋体" panose="02010600030101010101" pitchFamily="2" charset="-122"/>
              </a:rPr>
              <a:t>（</a:t>
            </a:r>
            <a:r>
              <a:rPr lang="en-US" altLang="zh-CN" sz="2400">
                <a:ea typeface="宋体" panose="02010600030101010101" pitchFamily="2" charset="-122"/>
              </a:rPr>
              <a:t>SOME</a:t>
            </a:r>
            <a:r>
              <a:rPr lang="zh-CN" altLang="en-US" sz="2400">
                <a:ea typeface="宋体" panose="02010600030101010101" pitchFamily="2" charset="-122"/>
              </a:rPr>
              <a:t>）或</a:t>
            </a:r>
            <a:r>
              <a:rPr lang="en-US" altLang="zh-CN" sz="2400">
                <a:ea typeface="宋体" panose="02010600030101010101" pitchFamily="2" charset="-122"/>
              </a:rPr>
              <a:t>ALL</a:t>
            </a:r>
            <a:r>
              <a:rPr lang="zh-CN" altLang="en-US" sz="2400">
                <a:ea typeface="宋体" panose="02010600030101010101" pitchFamily="2" charset="-122"/>
              </a:rPr>
              <a:t>谓词的子查询 （续）</a:t>
            </a:r>
          </a:p>
        </p:txBody>
      </p:sp>
      <p:sp>
        <p:nvSpPr>
          <p:cNvPr id="69636" name="Rectangle 3"/>
          <p:cNvSpPr>
            <a:spLocks noGrp="1" noChangeArrowheads="1"/>
          </p:cNvSpPr>
          <p:nvPr>
            <p:ph type="body" idx="1"/>
          </p:nvPr>
        </p:nvSpPr>
        <p:spPr>
          <a:xfrm>
            <a:off x="1534585" y="2133601"/>
            <a:ext cx="8758765" cy="561975"/>
          </a:xfrm>
        </p:spPr>
        <p:txBody>
          <a:bodyPr/>
          <a:lstStyle/>
          <a:p>
            <a:pPr marL="609600" indent="-609600" eaLnBrk="1" hangingPunct="1">
              <a:buNone/>
            </a:pPr>
            <a:r>
              <a:rPr lang="zh-CN" altLang="en-US" sz="2000" dirty="0"/>
              <a:t>表</a:t>
            </a:r>
            <a:r>
              <a:rPr lang="en-US" altLang="zh-CN" sz="2000" dirty="0"/>
              <a:t>3.5 ANY</a:t>
            </a:r>
            <a:r>
              <a:rPr lang="zh-CN" altLang="en-US" sz="2000" dirty="0"/>
              <a:t>（或</a:t>
            </a:r>
            <a:r>
              <a:rPr lang="en-US" altLang="zh-CN" sz="2000" dirty="0"/>
              <a:t>SOME</a:t>
            </a:r>
            <a:r>
              <a:rPr lang="zh-CN" altLang="en-US" sz="2000" dirty="0"/>
              <a:t>），</a:t>
            </a:r>
            <a:r>
              <a:rPr lang="en-US" altLang="zh-CN" sz="2000" dirty="0"/>
              <a:t>ALL</a:t>
            </a:r>
            <a:r>
              <a:rPr lang="zh-CN" altLang="en-US" sz="2000" dirty="0"/>
              <a:t>谓词与聚集函数、</a:t>
            </a:r>
            <a:r>
              <a:rPr lang="en-US" altLang="zh-CN" sz="2000" dirty="0"/>
              <a:t>IN</a:t>
            </a:r>
            <a:r>
              <a:rPr lang="zh-CN" altLang="en-US" sz="2000" dirty="0"/>
              <a:t>谓词的等价转换关系 </a:t>
            </a:r>
          </a:p>
        </p:txBody>
      </p:sp>
      <p:grpSp>
        <p:nvGrpSpPr>
          <p:cNvPr id="69637" name="Group 4"/>
          <p:cNvGrpSpPr>
            <a:grpSpLocks/>
          </p:cNvGrpSpPr>
          <p:nvPr/>
        </p:nvGrpSpPr>
        <p:grpSpPr bwMode="auto">
          <a:xfrm>
            <a:off x="1534585" y="2957946"/>
            <a:ext cx="8299450" cy="1831434"/>
            <a:chOff x="0" y="0"/>
            <a:chExt cx="4065" cy="1159"/>
          </a:xfrm>
        </p:grpSpPr>
        <p:grpSp>
          <p:nvGrpSpPr>
            <p:cNvPr id="69638" name="Group 5"/>
            <p:cNvGrpSpPr>
              <a:grpSpLocks/>
            </p:cNvGrpSpPr>
            <p:nvPr/>
          </p:nvGrpSpPr>
          <p:grpSpPr bwMode="auto">
            <a:xfrm>
              <a:off x="3" y="3"/>
              <a:ext cx="4059" cy="1156"/>
              <a:chOff x="0" y="0"/>
              <a:chExt cx="4059" cy="1156"/>
            </a:xfrm>
          </p:grpSpPr>
          <p:grpSp>
            <p:nvGrpSpPr>
              <p:cNvPr id="69640" name="Group 6"/>
              <p:cNvGrpSpPr>
                <a:grpSpLocks/>
              </p:cNvGrpSpPr>
              <p:nvPr/>
            </p:nvGrpSpPr>
            <p:grpSpPr bwMode="auto">
              <a:xfrm>
                <a:off x="0" y="0"/>
                <a:ext cx="493" cy="380"/>
                <a:chOff x="0" y="0"/>
                <a:chExt cx="493" cy="380"/>
              </a:xfrm>
            </p:grpSpPr>
            <p:sp>
              <p:nvSpPr>
                <p:cNvPr id="69701" name="Rectangle 7"/>
                <p:cNvSpPr>
                  <a:spLocks noChangeArrowheads="1"/>
                </p:cNvSpPr>
                <p:nvPr/>
              </p:nvSpPr>
              <p:spPr bwMode="auto">
                <a:xfrm>
                  <a:off x="44" y="0"/>
                  <a:ext cx="40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900" b="0"/>
                    <a:t> </a:t>
                  </a:r>
                </a:p>
                <a:p>
                  <a:pPr algn="l"/>
                  <a:endParaRPr lang="zh-CN" altLang="en-US" sz="2400" b="0"/>
                </a:p>
              </p:txBody>
            </p:sp>
            <p:sp>
              <p:nvSpPr>
                <p:cNvPr id="69702" name="Rectangle 8"/>
                <p:cNvSpPr>
                  <a:spLocks noChangeArrowheads="1"/>
                </p:cNvSpPr>
                <p:nvPr/>
              </p:nvSpPr>
              <p:spPr bwMode="auto">
                <a:xfrm>
                  <a:off x="0" y="0"/>
                  <a:ext cx="493"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1" name="Group 9"/>
              <p:cNvGrpSpPr>
                <a:grpSpLocks/>
              </p:cNvGrpSpPr>
              <p:nvPr/>
            </p:nvGrpSpPr>
            <p:grpSpPr bwMode="auto">
              <a:xfrm>
                <a:off x="493" y="0"/>
                <a:ext cx="396" cy="292"/>
                <a:chOff x="0" y="0"/>
                <a:chExt cx="396" cy="292"/>
              </a:xfrm>
            </p:grpSpPr>
            <p:sp>
              <p:nvSpPr>
                <p:cNvPr id="69699" name="Rectangle 10"/>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a:t>
                  </a:r>
                  <a:endParaRPr lang="en-US" altLang="zh-CN" sz="2400" b="0"/>
                </a:p>
              </p:txBody>
            </p:sp>
            <p:sp>
              <p:nvSpPr>
                <p:cNvPr id="69700" name="Rectangle 11"/>
                <p:cNvSpPr>
                  <a:spLocks noChangeArrowheads="1"/>
                </p:cNvSpPr>
                <p:nvPr/>
              </p:nvSpPr>
              <p:spPr bwMode="auto">
                <a:xfrm>
                  <a:off x="0" y="0"/>
                  <a:ext cx="39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2" name="Group 12"/>
              <p:cNvGrpSpPr>
                <a:grpSpLocks/>
              </p:cNvGrpSpPr>
              <p:nvPr/>
            </p:nvGrpSpPr>
            <p:grpSpPr bwMode="auto">
              <a:xfrm>
                <a:off x="889" y="0"/>
                <a:ext cx="656" cy="292"/>
                <a:chOff x="0" y="0"/>
                <a:chExt cx="656" cy="292"/>
              </a:xfrm>
            </p:grpSpPr>
            <p:sp>
              <p:nvSpPr>
                <p:cNvPr id="69697" name="Rectangle 13"/>
                <p:cNvSpPr>
                  <a:spLocks noChangeArrowheads="1"/>
                </p:cNvSpPr>
                <p:nvPr/>
              </p:nvSpPr>
              <p:spPr bwMode="auto">
                <a:xfrm>
                  <a:off x="45"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000"/>
                    <a:t>&lt;&gt;</a:t>
                  </a:r>
                  <a:r>
                    <a:rPr lang="zh-CN" altLang="en-US" sz="2000"/>
                    <a:t>或</a:t>
                  </a:r>
                  <a:r>
                    <a:rPr lang="en-US" altLang="zh-CN" sz="2000"/>
                    <a:t>!=</a:t>
                  </a:r>
                  <a:endParaRPr lang="en-US" altLang="zh-CN" sz="2000" b="0"/>
                </a:p>
              </p:txBody>
            </p:sp>
            <p:sp>
              <p:nvSpPr>
                <p:cNvPr id="69698" name="Rectangle 14"/>
                <p:cNvSpPr>
                  <a:spLocks noChangeArrowheads="1"/>
                </p:cNvSpPr>
                <p:nvPr/>
              </p:nvSpPr>
              <p:spPr bwMode="auto">
                <a:xfrm>
                  <a:off x="0" y="0"/>
                  <a:ext cx="65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3" name="Group 15"/>
              <p:cNvGrpSpPr>
                <a:grpSpLocks/>
              </p:cNvGrpSpPr>
              <p:nvPr/>
            </p:nvGrpSpPr>
            <p:grpSpPr bwMode="auto">
              <a:xfrm>
                <a:off x="1545" y="0"/>
                <a:ext cx="617" cy="251"/>
                <a:chOff x="0" y="0"/>
                <a:chExt cx="617" cy="251"/>
              </a:xfrm>
            </p:grpSpPr>
            <p:sp>
              <p:nvSpPr>
                <p:cNvPr id="69695" name="Rectangle 16"/>
                <p:cNvSpPr>
                  <a:spLocks noChangeArrowheads="1"/>
                </p:cNvSpPr>
                <p:nvPr/>
              </p:nvSpPr>
              <p:spPr bwMode="auto">
                <a:xfrm>
                  <a:off x="43" y="0"/>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a:t>   </a:t>
                  </a:r>
                  <a:r>
                    <a:rPr lang="en-US" altLang="zh-CN" sz="2000"/>
                    <a:t>&lt;</a:t>
                  </a:r>
                  <a:endParaRPr lang="en-US" altLang="zh-CN" sz="2000" b="0"/>
                </a:p>
              </p:txBody>
            </p:sp>
            <p:sp>
              <p:nvSpPr>
                <p:cNvPr id="69696" name="Rectangle 17"/>
                <p:cNvSpPr>
                  <a:spLocks noChangeArrowheads="1"/>
                </p:cNvSpPr>
                <p:nvPr/>
              </p:nvSpPr>
              <p:spPr bwMode="auto">
                <a:xfrm>
                  <a:off x="0" y="0"/>
                  <a:ext cx="61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4" name="Group 18"/>
              <p:cNvGrpSpPr>
                <a:grpSpLocks/>
              </p:cNvGrpSpPr>
              <p:nvPr/>
            </p:nvGrpSpPr>
            <p:grpSpPr bwMode="auto">
              <a:xfrm>
                <a:off x="2162" y="0"/>
                <a:ext cx="655" cy="292"/>
                <a:chOff x="0" y="0"/>
                <a:chExt cx="655" cy="292"/>
              </a:xfrm>
            </p:grpSpPr>
            <p:sp>
              <p:nvSpPr>
                <p:cNvPr id="69693" name="Rectangle 19"/>
                <p:cNvSpPr>
                  <a:spLocks noChangeArrowheads="1"/>
                </p:cNvSpPr>
                <p:nvPr/>
              </p:nvSpPr>
              <p:spPr bwMode="auto">
                <a:xfrm>
                  <a:off x="43" y="0"/>
                  <a:ext cx="5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&lt;=</a:t>
                  </a:r>
                  <a:endParaRPr lang="en-US" altLang="zh-CN" sz="2400" b="0"/>
                </a:p>
              </p:txBody>
            </p:sp>
            <p:sp>
              <p:nvSpPr>
                <p:cNvPr id="69694" name="Rectangle 20"/>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5" name="Group 21"/>
              <p:cNvGrpSpPr>
                <a:grpSpLocks/>
              </p:cNvGrpSpPr>
              <p:nvPr/>
            </p:nvGrpSpPr>
            <p:grpSpPr bwMode="auto">
              <a:xfrm>
                <a:off x="2817" y="0"/>
                <a:ext cx="587" cy="292"/>
                <a:chOff x="0" y="0"/>
                <a:chExt cx="587" cy="292"/>
              </a:xfrm>
            </p:grpSpPr>
            <p:sp>
              <p:nvSpPr>
                <p:cNvPr id="69691" name="Rectangle 22"/>
                <p:cNvSpPr>
                  <a:spLocks noChangeArrowheads="1"/>
                </p:cNvSpPr>
                <p:nvPr/>
              </p:nvSpPr>
              <p:spPr bwMode="auto">
                <a:xfrm>
                  <a:off x="43" y="0"/>
                  <a:ext cx="5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&gt;</a:t>
                  </a:r>
                  <a:endParaRPr lang="en-US" altLang="zh-CN" sz="2400" b="0"/>
                </a:p>
              </p:txBody>
            </p:sp>
            <p:sp>
              <p:nvSpPr>
                <p:cNvPr id="69692" name="Rectangle 23"/>
                <p:cNvSpPr>
                  <a:spLocks noChangeArrowheads="1"/>
                </p:cNvSpPr>
                <p:nvPr/>
              </p:nvSpPr>
              <p:spPr bwMode="auto">
                <a:xfrm>
                  <a:off x="0" y="0"/>
                  <a:ext cx="58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6" name="Group 24"/>
              <p:cNvGrpSpPr>
                <a:grpSpLocks/>
              </p:cNvGrpSpPr>
              <p:nvPr/>
            </p:nvGrpSpPr>
            <p:grpSpPr bwMode="auto">
              <a:xfrm>
                <a:off x="3404" y="0"/>
                <a:ext cx="655" cy="292"/>
                <a:chOff x="0" y="0"/>
                <a:chExt cx="655" cy="292"/>
              </a:xfrm>
            </p:grpSpPr>
            <p:sp>
              <p:nvSpPr>
                <p:cNvPr id="69689" name="Rectangle 25"/>
                <p:cNvSpPr>
                  <a:spLocks noChangeArrowheads="1"/>
                </p:cNvSpPr>
                <p:nvPr/>
              </p:nvSpPr>
              <p:spPr bwMode="auto">
                <a:xfrm>
                  <a:off x="43"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5292725" algn="r"/>
                    </a:tabLst>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266700" algn="r"/>
                      <a:tab pos="5292725" algn="r"/>
                    </a:tabLs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&gt;=</a:t>
                  </a:r>
                  <a:endParaRPr lang="en-US" altLang="zh-CN" sz="2400" b="0"/>
                </a:p>
              </p:txBody>
            </p:sp>
            <p:sp>
              <p:nvSpPr>
                <p:cNvPr id="69690" name="Rectangle 26"/>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7" name="Group 27"/>
              <p:cNvGrpSpPr>
                <a:grpSpLocks/>
              </p:cNvGrpSpPr>
              <p:nvPr/>
            </p:nvGrpSpPr>
            <p:grpSpPr bwMode="auto">
              <a:xfrm>
                <a:off x="0" y="432"/>
                <a:ext cx="493" cy="253"/>
                <a:chOff x="0" y="0"/>
                <a:chExt cx="493" cy="253"/>
              </a:xfrm>
            </p:grpSpPr>
            <p:sp>
              <p:nvSpPr>
                <p:cNvPr id="69687" name="Rectangle 28"/>
                <p:cNvSpPr>
                  <a:spLocks noChangeArrowheads="1"/>
                </p:cNvSpPr>
                <p:nvPr/>
              </p:nvSpPr>
              <p:spPr bwMode="auto">
                <a:xfrm>
                  <a:off x="44" y="2"/>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ANY</a:t>
                  </a:r>
                  <a:endParaRPr lang="en-US" altLang="zh-CN" sz="2000" b="0"/>
                </a:p>
              </p:txBody>
            </p:sp>
            <p:sp>
              <p:nvSpPr>
                <p:cNvPr id="69688" name="Rectangle 29"/>
                <p:cNvSpPr>
                  <a:spLocks noChangeArrowheads="1"/>
                </p:cNvSpPr>
                <p:nvPr/>
              </p:nvSpPr>
              <p:spPr bwMode="auto">
                <a:xfrm>
                  <a:off x="0" y="0"/>
                  <a:ext cx="493"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8" name="Group 30"/>
              <p:cNvGrpSpPr>
                <a:grpSpLocks/>
              </p:cNvGrpSpPr>
              <p:nvPr/>
            </p:nvGrpSpPr>
            <p:grpSpPr bwMode="auto">
              <a:xfrm>
                <a:off x="493" y="432"/>
                <a:ext cx="396" cy="253"/>
                <a:chOff x="0" y="0"/>
                <a:chExt cx="396" cy="253"/>
              </a:xfrm>
            </p:grpSpPr>
            <p:sp>
              <p:nvSpPr>
                <p:cNvPr id="69685" name="Rectangle 31"/>
                <p:cNvSpPr>
                  <a:spLocks noChangeArrowheads="1"/>
                </p:cNvSpPr>
                <p:nvPr/>
              </p:nvSpPr>
              <p:spPr bwMode="auto">
                <a:xfrm>
                  <a:off x="43" y="2"/>
                  <a:ext cx="3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1500"/>
                    <a:t> </a:t>
                  </a:r>
                  <a:r>
                    <a:rPr lang="zh-CN" altLang="en-US" sz="2000"/>
                    <a:t> </a:t>
                  </a:r>
                  <a:r>
                    <a:rPr lang="en-US" altLang="zh-CN" sz="2000"/>
                    <a:t>IN</a:t>
                  </a:r>
                  <a:endParaRPr lang="en-US" altLang="zh-CN" sz="2000" b="0"/>
                </a:p>
              </p:txBody>
            </p:sp>
            <p:sp>
              <p:nvSpPr>
                <p:cNvPr id="69686" name="Rectangle 32"/>
                <p:cNvSpPr>
                  <a:spLocks noChangeArrowheads="1"/>
                </p:cNvSpPr>
                <p:nvPr/>
              </p:nvSpPr>
              <p:spPr bwMode="auto">
                <a:xfrm>
                  <a:off x="0" y="0"/>
                  <a:ext cx="39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9" name="Group 33"/>
              <p:cNvGrpSpPr>
                <a:grpSpLocks/>
              </p:cNvGrpSpPr>
              <p:nvPr/>
            </p:nvGrpSpPr>
            <p:grpSpPr bwMode="auto">
              <a:xfrm>
                <a:off x="889" y="432"/>
                <a:ext cx="656" cy="253"/>
                <a:chOff x="0" y="0"/>
                <a:chExt cx="656" cy="253"/>
              </a:xfrm>
            </p:grpSpPr>
            <p:sp>
              <p:nvSpPr>
                <p:cNvPr id="69683" name="Rectangle 34"/>
                <p:cNvSpPr>
                  <a:spLocks noChangeArrowheads="1"/>
                </p:cNvSpPr>
                <p:nvPr/>
              </p:nvSpPr>
              <p:spPr bwMode="auto">
                <a:xfrm>
                  <a:off x="45"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1500"/>
                    <a:t>    </a:t>
                  </a:r>
                  <a:r>
                    <a:rPr lang="en-US" altLang="zh-CN" sz="2000"/>
                    <a:t>--</a:t>
                  </a:r>
                  <a:endParaRPr lang="en-US" altLang="zh-CN" sz="2000" b="0"/>
                </a:p>
              </p:txBody>
            </p:sp>
            <p:sp>
              <p:nvSpPr>
                <p:cNvPr id="69684" name="Rectangle 35"/>
                <p:cNvSpPr>
                  <a:spLocks noChangeArrowheads="1"/>
                </p:cNvSpPr>
                <p:nvPr/>
              </p:nvSpPr>
              <p:spPr bwMode="auto">
                <a:xfrm>
                  <a:off x="0" y="0"/>
                  <a:ext cx="65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0" name="Group 36"/>
              <p:cNvGrpSpPr>
                <a:grpSpLocks/>
              </p:cNvGrpSpPr>
              <p:nvPr/>
            </p:nvGrpSpPr>
            <p:grpSpPr bwMode="auto">
              <a:xfrm>
                <a:off x="1545" y="432"/>
                <a:ext cx="617" cy="253"/>
                <a:chOff x="0" y="0"/>
                <a:chExt cx="617" cy="253"/>
              </a:xfrm>
            </p:grpSpPr>
            <p:sp>
              <p:nvSpPr>
                <p:cNvPr id="69681" name="Rectangle 37"/>
                <p:cNvSpPr>
                  <a:spLocks noChangeArrowheads="1"/>
                </p:cNvSpPr>
                <p:nvPr/>
              </p:nvSpPr>
              <p:spPr bwMode="auto">
                <a:xfrm>
                  <a:off x="43" y="2"/>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1500"/>
                    <a:t> </a:t>
                  </a:r>
                  <a:r>
                    <a:rPr lang="en-US" altLang="zh-CN" sz="2000"/>
                    <a:t>&lt;MAX</a:t>
                  </a:r>
                  <a:endParaRPr lang="en-US" altLang="zh-CN" sz="2000" b="0"/>
                </a:p>
              </p:txBody>
            </p:sp>
            <p:sp>
              <p:nvSpPr>
                <p:cNvPr id="69682" name="Rectangle 38"/>
                <p:cNvSpPr>
                  <a:spLocks noChangeArrowheads="1"/>
                </p:cNvSpPr>
                <p:nvPr/>
              </p:nvSpPr>
              <p:spPr bwMode="auto">
                <a:xfrm>
                  <a:off x="0" y="0"/>
                  <a:ext cx="61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1" name="Group 39"/>
              <p:cNvGrpSpPr>
                <a:grpSpLocks/>
              </p:cNvGrpSpPr>
              <p:nvPr/>
            </p:nvGrpSpPr>
            <p:grpSpPr bwMode="auto">
              <a:xfrm>
                <a:off x="2162" y="432"/>
                <a:ext cx="655" cy="253"/>
                <a:chOff x="0" y="0"/>
                <a:chExt cx="655" cy="253"/>
              </a:xfrm>
            </p:grpSpPr>
            <p:sp>
              <p:nvSpPr>
                <p:cNvPr id="69679" name="Rectangle 40"/>
                <p:cNvSpPr>
                  <a:spLocks noChangeArrowheads="1"/>
                </p:cNvSpPr>
                <p:nvPr/>
              </p:nvSpPr>
              <p:spPr bwMode="auto">
                <a:xfrm>
                  <a:off x="43" y="2"/>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&lt;=MAX</a:t>
                  </a:r>
                  <a:endParaRPr lang="en-US" altLang="zh-CN" sz="2000" b="0"/>
                </a:p>
              </p:txBody>
            </p:sp>
            <p:sp>
              <p:nvSpPr>
                <p:cNvPr id="69680" name="Rectangle 41"/>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2" name="Group 42"/>
              <p:cNvGrpSpPr>
                <a:grpSpLocks/>
              </p:cNvGrpSpPr>
              <p:nvPr/>
            </p:nvGrpSpPr>
            <p:grpSpPr bwMode="auto">
              <a:xfrm>
                <a:off x="2817" y="432"/>
                <a:ext cx="587" cy="253"/>
                <a:chOff x="0" y="0"/>
                <a:chExt cx="587" cy="253"/>
              </a:xfrm>
            </p:grpSpPr>
            <p:sp>
              <p:nvSpPr>
                <p:cNvPr id="69677" name="Rectangle 43"/>
                <p:cNvSpPr>
                  <a:spLocks noChangeArrowheads="1"/>
                </p:cNvSpPr>
                <p:nvPr/>
              </p:nvSpPr>
              <p:spPr bwMode="auto">
                <a:xfrm>
                  <a:off x="43" y="2"/>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&gt;MIN</a:t>
                  </a:r>
                  <a:endParaRPr lang="en-US" altLang="zh-CN" sz="2000" b="0"/>
                </a:p>
              </p:txBody>
            </p:sp>
            <p:sp>
              <p:nvSpPr>
                <p:cNvPr id="69678" name="Rectangle 44"/>
                <p:cNvSpPr>
                  <a:spLocks noChangeArrowheads="1"/>
                </p:cNvSpPr>
                <p:nvPr/>
              </p:nvSpPr>
              <p:spPr bwMode="auto">
                <a:xfrm>
                  <a:off x="0" y="0"/>
                  <a:ext cx="58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3" name="Group 45"/>
              <p:cNvGrpSpPr>
                <a:grpSpLocks/>
              </p:cNvGrpSpPr>
              <p:nvPr/>
            </p:nvGrpSpPr>
            <p:grpSpPr bwMode="auto">
              <a:xfrm>
                <a:off x="3404" y="432"/>
                <a:ext cx="655" cy="253"/>
                <a:chOff x="0" y="0"/>
                <a:chExt cx="655" cy="253"/>
              </a:xfrm>
            </p:grpSpPr>
            <p:sp>
              <p:nvSpPr>
                <p:cNvPr id="69675" name="Rectangle 46"/>
                <p:cNvSpPr>
                  <a:spLocks noChangeArrowheads="1"/>
                </p:cNvSpPr>
                <p:nvPr/>
              </p:nvSpPr>
              <p:spPr bwMode="auto">
                <a:xfrm>
                  <a:off x="43"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&gt;= MIN</a:t>
                  </a:r>
                  <a:endParaRPr lang="en-US" altLang="zh-CN" sz="2000" b="0"/>
                </a:p>
              </p:txBody>
            </p:sp>
            <p:sp>
              <p:nvSpPr>
                <p:cNvPr id="69676" name="Rectangle 47"/>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4" name="Group 48"/>
              <p:cNvGrpSpPr>
                <a:grpSpLocks/>
              </p:cNvGrpSpPr>
              <p:nvPr/>
            </p:nvGrpSpPr>
            <p:grpSpPr bwMode="auto">
              <a:xfrm>
                <a:off x="0" y="864"/>
                <a:ext cx="493" cy="251"/>
                <a:chOff x="0" y="0"/>
                <a:chExt cx="493" cy="251"/>
              </a:xfrm>
            </p:grpSpPr>
            <p:sp>
              <p:nvSpPr>
                <p:cNvPr id="69673" name="Rectangle 49"/>
                <p:cNvSpPr>
                  <a:spLocks noChangeArrowheads="1"/>
                </p:cNvSpPr>
                <p:nvPr/>
              </p:nvSpPr>
              <p:spPr bwMode="auto">
                <a:xfrm>
                  <a:off x="44" y="0"/>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ALL</a:t>
                  </a:r>
                  <a:endParaRPr lang="en-US" altLang="zh-CN" sz="2000" b="0"/>
                </a:p>
              </p:txBody>
            </p:sp>
            <p:sp>
              <p:nvSpPr>
                <p:cNvPr id="69674" name="Rectangle 50"/>
                <p:cNvSpPr>
                  <a:spLocks noChangeArrowheads="1"/>
                </p:cNvSpPr>
                <p:nvPr/>
              </p:nvSpPr>
              <p:spPr bwMode="auto">
                <a:xfrm>
                  <a:off x="0" y="0"/>
                  <a:ext cx="493"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5" name="Group 51"/>
              <p:cNvGrpSpPr>
                <a:grpSpLocks/>
              </p:cNvGrpSpPr>
              <p:nvPr/>
            </p:nvGrpSpPr>
            <p:grpSpPr bwMode="auto">
              <a:xfrm>
                <a:off x="493" y="864"/>
                <a:ext cx="396" cy="292"/>
                <a:chOff x="0" y="0"/>
                <a:chExt cx="396" cy="292"/>
              </a:xfrm>
            </p:grpSpPr>
            <p:sp>
              <p:nvSpPr>
                <p:cNvPr id="69671" name="Rectangle 52"/>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t>  </a:t>
                  </a:r>
                  <a:r>
                    <a:rPr lang="en-US" altLang="zh-CN" sz="2400"/>
                    <a:t>--</a:t>
                  </a:r>
                  <a:endParaRPr lang="en-US" altLang="zh-CN" sz="2400" b="0"/>
                </a:p>
              </p:txBody>
            </p:sp>
            <p:sp>
              <p:nvSpPr>
                <p:cNvPr id="69672" name="Rectangle 53"/>
                <p:cNvSpPr>
                  <a:spLocks noChangeArrowheads="1"/>
                </p:cNvSpPr>
                <p:nvPr/>
              </p:nvSpPr>
              <p:spPr bwMode="auto">
                <a:xfrm>
                  <a:off x="0" y="0"/>
                  <a:ext cx="39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6" name="Group 54"/>
              <p:cNvGrpSpPr>
                <a:grpSpLocks/>
              </p:cNvGrpSpPr>
              <p:nvPr/>
            </p:nvGrpSpPr>
            <p:grpSpPr bwMode="auto">
              <a:xfrm>
                <a:off x="889" y="864"/>
                <a:ext cx="656" cy="251"/>
                <a:chOff x="0" y="0"/>
                <a:chExt cx="656" cy="251"/>
              </a:xfrm>
            </p:grpSpPr>
            <p:sp>
              <p:nvSpPr>
                <p:cNvPr id="69669" name="Rectangle 55"/>
                <p:cNvSpPr>
                  <a:spLocks noChangeArrowheads="1"/>
                </p:cNvSpPr>
                <p:nvPr/>
              </p:nvSpPr>
              <p:spPr bwMode="auto">
                <a:xfrm>
                  <a:off x="45" y="0"/>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000"/>
                    <a:t> </a:t>
                  </a:r>
                  <a:r>
                    <a:rPr lang="en-US" altLang="zh-CN"/>
                    <a:t>NOT IN</a:t>
                  </a:r>
                  <a:endParaRPr lang="en-US" altLang="zh-CN" b="0"/>
                </a:p>
              </p:txBody>
            </p:sp>
            <p:sp>
              <p:nvSpPr>
                <p:cNvPr id="69670" name="Rectangle 56"/>
                <p:cNvSpPr>
                  <a:spLocks noChangeArrowheads="1"/>
                </p:cNvSpPr>
                <p:nvPr/>
              </p:nvSpPr>
              <p:spPr bwMode="auto">
                <a:xfrm>
                  <a:off x="0" y="0"/>
                  <a:ext cx="656"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7" name="Group 57"/>
              <p:cNvGrpSpPr>
                <a:grpSpLocks/>
              </p:cNvGrpSpPr>
              <p:nvPr/>
            </p:nvGrpSpPr>
            <p:grpSpPr bwMode="auto">
              <a:xfrm>
                <a:off x="1545" y="864"/>
                <a:ext cx="617" cy="292"/>
                <a:chOff x="0" y="0"/>
                <a:chExt cx="617" cy="292"/>
              </a:xfrm>
            </p:grpSpPr>
            <p:sp>
              <p:nvSpPr>
                <p:cNvPr id="69667" name="Rectangle 58"/>
                <p:cNvSpPr>
                  <a:spLocks noChangeArrowheads="1"/>
                </p:cNvSpPr>
                <p:nvPr/>
              </p:nvSpPr>
              <p:spPr bwMode="auto">
                <a:xfrm>
                  <a:off x="43" y="0"/>
                  <a:ext cx="5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1500"/>
                    <a:t> </a:t>
                  </a:r>
                  <a:r>
                    <a:rPr lang="en-US" altLang="zh-CN" sz="2400"/>
                    <a:t>&lt;MIN</a:t>
                  </a:r>
                  <a:endParaRPr lang="en-US" altLang="zh-CN" sz="2400" b="0"/>
                </a:p>
              </p:txBody>
            </p:sp>
            <p:sp>
              <p:nvSpPr>
                <p:cNvPr id="69668" name="Rectangle 59"/>
                <p:cNvSpPr>
                  <a:spLocks noChangeArrowheads="1"/>
                </p:cNvSpPr>
                <p:nvPr/>
              </p:nvSpPr>
              <p:spPr bwMode="auto">
                <a:xfrm>
                  <a:off x="0" y="0"/>
                  <a:ext cx="61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8" name="Group 60"/>
              <p:cNvGrpSpPr>
                <a:grpSpLocks/>
              </p:cNvGrpSpPr>
              <p:nvPr/>
            </p:nvGrpSpPr>
            <p:grpSpPr bwMode="auto">
              <a:xfrm>
                <a:off x="2162" y="864"/>
                <a:ext cx="655" cy="251"/>
                <a:chOff x="0" y="0"/>
                <a:chExt cx="655" cy="251"/>
              </a:xfrm>
            </p:grpSpPr>
            <p:sp>
              <p:nvSpPr>
                <p:cNvPr id="69665" name="Rectangle 61"/>
                <p:cNvSpPr>
                  <a:spLocks noChangeArrowheads="1"/>
                </p:cNvSpPr>
                <p:nvPr/>
              </p:nvSpPr>
              <p:spPr bwMode="auto">
                <a:xfrm>
                  <a:off x="43" y="0"/>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&lt;= MIN</a:t>
                  </a:r>
                  <a:endParaRPr lang="en-US" altLang="zh-CN" sz="2000" b="0"/>
                </a:p>
              </p:txBody>
            </p:sp>
            <p:sp>
              <p:nvSpPr>
                <p:cNvPr id="69666" name="Rectangle 62"/>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9" name="Group 63"/>
              <p:cNvGrpSpPr>
                <a:grpSpLocks/>
              </p:cNvGrpSpPr>
              <p:nvPr/>
            </p:nvGrpSpPr>
            <p:grpSpPr bwMode="auto">
              <a:xfrm>
                <a:off x="2817" y="864"/>
                <a:ext cx="587" cy="251"/>
                <a:chOff x="0" y="0"/>
                <a:chExt cx="587" cy="251"/>
              </a:xfrm>
            </p:grpSpPr>
            <p:sp>
              <p:nvSpPr>
                <p:cNvPr id="69663" name="Rectangle 64"/>
                <p:cNvSpPr>
                  <a:spLocks noChangeArrowheads="1"/>
                </p:cNvSpPr>
                <p:nvPr/>
              </p:nvSpPr>
              <p:spPr bwMode="auto">
                <a:xfrm>
                  <a:off x="43" y="0"/>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&gt;MAX</a:t>
                  </a:r>
                  <a:endParaRPr lang="en-US" altLang="zh-CN" sz="2000" b="0"/>
                </a:p>
              </p:txBody>
            </p:sp>
            <p:sp>
              <p:nvSpPr>
                <p:cNvPr id="69664" name="Rectangle 65"/>
                <p:cNvSpPr>
                  <a:spLocks noChangeArrowheads="1"/>
                </p:cNvSpPr>
                <p:nvPr/>
              </p:nvSpPr>
              <p:spPr bwMode="auto">
                <a:xfrm>
                  <a:off x="0" y="0"/>
                  <a:ext cx="587"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0" name="Group 66"/>
              <p:cNvGrpSpPr>
                <a:grpSpLocks/>
              </p:cNvGrpSpPr>
              <p:nvPr/>
            </p:nvGrpSpPr>
            <p:grpSpPr bwMode="auto">
              <a:xfrm>
                <a:off x="3404" y="864"/>
                <a:ext cx="655" cy="234"/>
                <a:chOff x="0" y="0"/>
                <a:chExt cx="655" cy="234"/>
              </a:xfrm>
            </p:grpSpPr>
            <p:sp>
              <p:nvSpPr>
                <p:cNvPr id="69661" name="Rectangle 67"/>
                <p:cNvSpPr>
                  <a:spLocks noChangeArrowheads="1"/>
                </p:cNvSpPr>
                <p:nvPr/>
              </p:nvSpPr>
              <p:spPr bwMode="auto">
                <a:xfrm>
                  <a:off x="43" y="0"/>
                  <a:ext cx="56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&gt;= MAX</a:t>
                  </a:r>
                  <a:endParaRPr lang="en-US" altLang="zh-CN" b="0"/>
                </a:p>
              </p:txBody>
            </p:sp>
            <p:sp>
              <p:nvSpPr>
                <p:cNvPr id="69662" name="Rectangle 68"/>
                <p:cNvSpPr>
                  <a:spLocks noChangeArrowheads="1"/>
                </p:cNvSpPr>
                <p:nvPr/>
              </p:nvSpPr>
              <p:spPr bwMode="auto">
                <a:xfrm>
                  <a:off x="0" y="0"/>
                  <a:ext cx="655" cy="23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69639" name="Rectangle 69"/>
            <p:cNvSpPr>
              <a:spLocks noChangeArrowheads="1"/>
            </p:cNvSpPr>
            <p:nvPr/>
          </p:nvSpPr>
          <p:spPr bwMode="auto">
            <a:xfrm>
              <a:off x="0" y="0"/>
              <a:ext cx="4065" cy="23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019950415"/>
      </p:ext>
    </p:extLst>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嵌套查询求解方法</a:t>
            </a:r>
          </a:p>
        </p:txBody>
      </p:sp>
      <p:sp>
        <p:nvSpPr>
          <p:cNvPr id="70660" name="Rectangle 3"/>
          <p:cNvSpPr>
            <a:spLocks noGrp="1" noChangeArrowheads="1"/>
          </p:cNvSpPr>
          <p:nvPr>
            <p:ph type="body" idx="1"/>
          </p:nvPr>
        </p:nvSpPr>
        <p:spPr/>
        <p:txBody>
          <a:bodyPr/>
          <a:lstStyle/>
          <a:p>
            <a:pPr eaLnBrk="1" hangingPunct="1">
              <a:lnSpc>
                <a:spcPct val="110000"/>
              </a:lnSpc>
            </a:pPr>
            <a:r>
              <a:rPr lang="zh-CN" altLang="en-US" smtClean="0">
                <a:ea typeface="宋体" panose="02010600030101010101" pitchFamily="2" charset="-122"/>
              </a:rPr>
              <a:t>不相关子查询：</a:t>
            </a:r>
          </a:p>
          <a:p>
            <a:pPr eaLnBrk="1" hangingPunct="1">
              <a:lnSpc>
                <a:spcPct val="110000"/>
              </a:lnSpc>
              <a:buFont typeface="Wingdings" panose="05000000000000000000" pitchFamily="2" charset="2"/>
              <a:buNone/>
            </a:pPr>
            <a:r>
              <a:rPr lang="zh-CN" altLang="en-US" smtClean="0">
                <a:ea typeface="宋体" panose="02010600030101010101" pitchFamily="2" charset="-122"/>
              </a:rPr>
              <a:t>    子查询的查询条件不依赖于父查询</a:t>
            </a:r>
          </a:p>
          <a:p>
            <a:pPr lvl="1" eaLnBrk="1" hangingPunct="1">
              <a:lnSpc>
                <a:spcPct val="140000"/>
              </a:lnSpc>
              <a:buSzPct val="75000"/>
              <a:buFont typeface="Wingdings" panose="05000000000000000000" pitchFamily="2" charset="2"/>
              <a:buChar char="n"/>
            </a:pPr>
            <a:r>
              <a:rPr lang="zh-CN" altLang="en-US" smtClean="0">
                <a:ea typeface="宋体" panose="02010600030101010101" pitchFamily="2" charset="-122"/>
              </a:rPr>
              <a:t>由里向外 逐层处理。即每个子查询在上一级查询处理之前求解，子查询的结果用于建立其父查询的查找条件。</a:t>
            </a:r>
          </a:p>
          <a:p>
            <a:pPr eaLnBrk="1" hangingPunct="1">
              <a:lnSpc>
                <a:spcPct val="110000"/>
              </a:lnSpc>
            </a:pPr>
            <a:endParaRPr lang="zh-CN" altLang="en-US" sz="2400"/>
          </a:p>
        </p:txBody>
      </p:sp>
    </p:spTree>
    <p:extLst>
      <p:ext uri="{BB962C8B-B14F-4D97-AF65-F5344CB8AC3E}">
        <p14:creationId xmlns:p14="http://schemas.microsoft.com/office/powerpoint/2010/main" val="2463521065"/>
      </p:ext>
    </p:extLst>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嵌套查询求解方法（续）</a:t>
            </a:r>
          </a:p>
        </p:txBody>
      </p:sp>
      <p:sp>
        <p:nvSpPr>
          <p:cNvPr id="71684" name="Rectangle 3"/>
          <p:cNvSpPr>
            <a:spLocks noGrp="1" noChangeArrowheads="1"/>
          </p:cNvSpPr>
          <p:nvPr>
            <p:ph type="body" idx="1"/>
          </p:nvPr>
        </p:nvSpPr>
        <p:spPr/>
        <p:txBody>
          <a:bodyPr/>
          <a:lstStyle/>
          <a:p>
            <a:pPr eaLnBrk="1" hangingPunct="1">
              <a:lnSpc>
                <a:spcPct val="160000"/>
              </a:lnSpc>
            </a:pPr>
            <a:r>
              <a:rPr lang="zh-CN" altLang="en-US" smtClean="0">
                <a:ea typeface="宋体" panose="02010600030101010101" pitchFamily="2" charset="-122"/>
              </a:rPr>
              <a:t>相关子查询：子查询的查询条件依赖于父查询</a:t>
            </a:r>
          </a:p>
          <a:p>
            <a:pPr lvl="1" eaLnBrk="1" hangingPunct="1">
              <a:lnSpc>
                <a:spcPct val="160000"/>
              </a:lnSpc>
            </a:pPr>
            <a:r>
              <a:rPr lang="zh-CN" altLang="en-US" smtClean="0">
                <a:ea typeface="宋体" panose="02010600030101010101" pitchFamily="2" charset="-122"/>
              </a:rPr>
              <a:t>首先取外层查询中表的第一个元组，根据它与内层查询相关的属性值处理内层查询，若</a:t>
            </a:r>
            <a:r>
              <a:rPr lang="en-US" altLang="zh-CN" smtClean="0">
                <a:ea typeface="宋体" panose="02010600030101010101" pitchFamily="2" charset="-122"/>
              </a:rPr>
              <a:t>WHERE</a:t>
            </a:r>
            <a:r>
              <a:rPr lang="zh-CN" altLang="en-US" smtClean="0">
                <a:ea typeface="宋体" panose="02010600030101010101" pitchFamily="2" charset="-122"/>
              </a:rPr>
              <a:t>子句返回值为真，则取此元组放入结果表</a:t>
            </a:r>
          </a:p>
          <a:p>
            <a:pPr lvl="1" eaLnBrk="1" hangingPunct="1">
              <a:lnSpc>
                <a:spcPct val="160000"/>
              </a:lnSpc>
            </a:pPr>
            <a:r>
              <a:rPr lang="zh-CN" altLang="en-US" smtClean="0">
                <a:ea typeface="宋体" panose="02010600030101010101" pitchFamily="2" charset="-122"/>
              </a:rPr>
              <a:t>然后再取外层表的下一个元组</a:t>
            </a:r>
          </a:p>
          <a:p>
            <a:pPr lvl="1" eaLnBrk="1" hangingPunct="1">
              <a:lnSpc>
                <a:spcPct val="160000"/>
              </a:lnSpc>
            </a:pPr>
            <a:r>
              <a:rPr lang="zh-CN" altLang="en-US" smtClean="0">
                <a:ea typeface="宋体" panose="02010600030101010101" pitchFamily="2" charset="-122"/>
              </a:rPr>
              <a:t>重复这一过程，直至外层表全部检查完为止</a:t>
            </a:r>
          </a:p>
        </p:txBody>
      </p:sp>
    </p:spTree>
    <p:extLst>
      <p:ext uri="{BB962C8B-B14F-4D97-AF65-F5344CB8AC3E}">
        <p14:creationId xmlns:p14="http://schemas.microsoft.com/office/powerpoint/2010/main" val="263541779"/>
      </p:ext>
    </p:extLst>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带有比较运算符的子查询（续）</a:t>
            </a:r>
          </a:p>
        </p:txBody>
      </p:sp>
      <p:sp>
        <p:nvSpPr>
          <p:cNvPr id="72708"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2400"/>
              <a:t>［例</a:t>
            </a:r>
            <a:r>
              <a:rPr lang="en-US" altLang="zh-CN" sz="2400"/>
              <a:t>41</a:t>
            </a:r>
            <a:r>
              <a:rPr lang="zh-CN" altLang="en-US" sz="2400"/>
              <a:t>］找出每个学生超过他选修课程平均成绩的课程号。</a:t>
            </a:r>
          </a:p>
          <a:p>
            <a:pPr eaLnBrk="1" hangingPunct="1">
              <a:buFont typeface="Wingdings" panose="05000000000000000000" pitchFamily="2" charset="2"/>
              <a:buNone/>
            </a:pPr>
            <a:r>
              <a:rPr lang="zh-CN" altLang="en-US" smtClean="0">
                <a:ea typeface="宋体" panose="02010600030101010101" pitchFamily="2" charset="-122"/>
              </a:rPr>
              <a:t>   </a:t>
            </a:r>
            <a:r>
              <a:rPr lang="en-US" altLang="zh-CN" sz="2400"/>
              <a:t>SELECT Sno</a:t>
            </a:r>
            <a:r>
              <a:rPr lang="zh-CN" altLang="en-US" sz="2400"/>
              <a:t>， </a:t>
            </a:r>
            <a:r>
              <a:rPr lang="en-US" altLang="zh-CN" sz="2400"/>
              <a:t>Cno</a:t>
            </a:r>
          </a:p>
          <a:p>
            <a:pPr eaLnBrk="1" hangingPunct="1">
              <a:buFont typeface="Wingdings" panose="05000000000000000000" pitchFamily="2" charset="2"/>
              <a:buNone/>
            </a:pPr>
            <a:r>
              <a:rPr lang="en-US" altLang="zh-CN" sz="2400"/>
              <a:t>    FROM  SC  x</a:t>
            </a:r>
          </a:p>
          <a:p>
            <a:pPr eaLnBrk="1" hangingPunct="1">
              <a:buFont typeface="Wingdings" panose="05000000000000000000" pitchFamily="2" charset="2"/>
              <a:buNone/>
            </a:pPr>
            <a:r>
              <a:rPr lang="en-US" altLang="zh-CN" sz="2400"/>
              <a:t>    WHERE Grade &gt;=(SELECT AVG(Grade) </a:t>
            </a:r>
          </a:p>
          <a:p>
            <a:pPr eaLnBrk="1" hangingPunct="1">
              <a:buFont typeface="Wingdings" panose="05000000000000000000" pitchFamily="2" charset="2"/>
              <a:buNone/>
            </a:pPr>
            <a:r>
              <a:rPr lang="en-US" altLang="zh-CN" sz="2400"/>
              <a:t>		                        FROM  SC y</a:t>
            </a:r>
          </a:p>
          <a:p>
            <a:pPr eaLnBrk="1" hangingPunct="1">
              <a:buFont typeface="Wingdings" panose="05000000000000000000" pitchFamily="2" charset="2"/>
              <a:buNone/>
            </a:pPr>
            <a:r>
              <a:rPr lang="en-US" altLang="zh-CN" sz="2400"/>
              <a:t>                                   WHERE y.Sno=x.Sno);</a:t>
            </a:r>
          </a:p>
        </p:txBody>
      </p:sp>
      <p:sp>
        <p:nvSpPr>
          <p:cNvPr id="80900" name="AutoShape 4"/>
          <p:cNvSpPr>
            <a:spLocks noChangeArrowheads="1"/>
          </p:cNvSpPr>
          <p:nvPr/>
        </p:nvSpPr>
        <p:spPr bwMode="auto">
          <a:xfrm>
            <a:off x="6096000" y="2349501"/>
            <a:ext cx="1512888" cy="792163"/>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gradFill>
          <a:ln w="25400">
            <a:solidFill>
              <a:srgbClr val="00CCFF"/>
            </a:solidFill>
            <a:miter lim="800000"/>
            <a:headEnd/>
            <a:tailEnd/>
          </a:ln>
        </p:spPr>
        <p:txBody>
          <a:bodyPr anchor="ct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相关子查询 </a:t>
            </a:r>
          </a:p>
        </p:txBody>
      </p:sp>
    </p:spTree>
    <p:extLst>
      <p:ext uri="{BB962C8B-B14F-4D97-AF65-F5344CB8AC3E}">
        <p14:creationId xmlns:p14="http://schemas.microsoft.com/office/powerpoint/2010/main" val="15323362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slide(fromBottom)">
                                      <p:cBhvr>
                                        <p:cTn id="7" dur="5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autoUpdateAnimBg="0"/>
    </p:bld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带有比较运算符的子查询（续）</a:t>
            </a:r>
          </a:p>
        </p:txBody>
      </p:sp>
      <p:sp>
        <p:nvSpPr>
          <p:cNvPr id="73732" name="Rectangle 3"/>
          <p:cNvSpPr>
            <a:spLocks noGrp="1" noChangeArrowheads="1"/>
          </p:cNvSpPr>
          <p:nvPr>
            <p:ph type="body" idx="1"/>
          </p:nvPr>
        </p:nvSpPr>
        <p:spPr>
          <a:xfrm>
            <a:off x="1981200" y="1600200"/>
            <a:ext cx="8229600" cy="4495800"/>
          </a:xfrm>
        </p:spPr>
        <p:txBody>
          <a:bodyPr/>
          <a:lstStyle/>
          <a:p>
            <a:pPr eaLnBrk="1" hangingPunct="1">
              <a:lnSpc>
                <a:spcPct val="90000"/>
              </a:lnSpc>
            </a:pPr>
            <a:r>
              <a:rPr lang="zh-CN" altLang="en-US" sz="2400"/>
              <a:t>可能的执行过程：</a:t>
            </a:r>
            <a:r>
              <a:rPr lang="zh-CN" altLang="en-US" sz="2000"/>
              <a:t> </a:t>
            </a:r>
          </a:p>
          <a:p>
            <a:pPr eaLnBrk="1" hangingPunct="1">
              <a:lnSpc>
                <a:spcPct val="90000"/>
              </a:lnSpc>
              <a:buFont typeface="Wingdings" panose="05000000000000000000" pitchFamily="2" charset="2"/>
              <a:buNone/>
            </a:pPr>
            <a:r>
              <a:rPr lang="en-US" altLang="zh-CN" sz="2400"/>
              <a:t>1. </a:t>
            </a:r>
            <a:r>
              <a:rPr lang="zh-CN" altLang="en-US" sz="2400"/>
              <a:t>从外层查询中取出</a:t>
            </a:r>
            <a:r>
              <a:rPr lang="en-US" altLang="zh-CN" sz="2400"/>
              <a:t>SC</a:t>
            </a:r>
            <a:r>
              <a:rPr lang="zh-CN" altLang="en-US" sz="2400"/>
              <a:t>的一个元组</a:t>
            </a:r>
            <a:r>
              <a:rPr lang="en-US" altLang="zh-CN" sz="2400"/>
              <a:t>x</a:t>
            </a:r>
            <a:r>
              <a:rPr lang="zh-CN" altLang="en-US" sz="2400"/>
              <a:t>，将元组</a:t>
            </a:r>
            <a:r>
              <a:rPr lang="en-US" altLang="zh-CN" sz="2400"/>
              <a:t>x</a:t>
            </a:r>
            <a:r>
              <a:rPr lang="zh-CN" altLang="en-US" sz="2400"/>
              <a:t>的</a:t>
            </a:r>
            <a:r>
              <a:rPr lang="en-US" altLang="zh-CN" sz="2400"/>
              <a:t>Sno</a:t>
            </a:r>
            <a:r>
              <a:rPr lang="zh-CN" altLang="en-US" sz="2400"/>
              <a:t>值（</a:t>
            </a:r>
            <a:r>
              <a:rPr lang="en-US" altLang="zh-CN" sz="2400"/>
              <a:t>200215121</a:t>
            </a:r>
            <a:r>
              <a:rPr lang="zh-CN" altLang="en-US" sz="2400"/>
              <a:t>）传送给内层查询。</a:t>
            </a:r>
          </a:p>
          <a:p>
            <a:pPr eaLnBrk="1" hangingPunct="1">
              <a:lnSpc>
                <a:spcPct val="90000"/>
              </a:lnSpc>
              <a:buFont typeface="Wingdings" panose="05000000000000000000" pitchFamily="2" charset="2"/>
              <a:buNone/>
            </a:pPr>
            <a:r>
              <a:rPr lang="zh-CN" altLang="en-US" sz="2400"/>
              <a:t>       </a:t>
            </a:r>
            <a:r>
              <a:rPr lang="en-US" altLang="zh-CN" sz="2400"/>
              <a:t>SELECT AVG(Grade)</a:t>
            </a:r>
          </a:p>
          <a:p>
            <a:pPr eaLnBrk="1" hangingPunct="1">
              <a:lnSpc>
                <a:spcPct val="90000"/>
              </a:lnSpc>
              <a:buFont typeface="Wingdings" panose="05000000000000000000" pitchFamily="2" charset="2"/>
              <a:buNone/>
            </a:pPr>
            <a:r>
              <a:rPr lang="en-US" altLang="zh-CN" sz="2400"/>
              <a:t>       FROM SC y</a:t>
            </a:r>
          </a:p>
          <a:p>
            <a:pPr eaLnBrk="1" hangingPunct="1">
              <a:lnSpc>
                <a:spcPct val="90000"/>
              </a:lnSpc>
              <a:buFont typeface="Wingdings" panose="05000000000000000000" pitchFamily="2" charset="2"/>
              <a:buNone/>
            </a:pPr>
            <a:r>
              <a:rPr lang="en-US" altLang="zh-CN" sz="2400"/>
              <a:t>       WHERE y.Sno='200215121';</a:t>
            </a:r>
          </a:p>
          <a:p>
            <a:pPr eaLnBrk="1" hangingPunct="1">
              <a:lnSpc>
                <a:spcPct val="90000"/>
              </a:lnSpc>
              <a:buFont typeface="Wingdings" panose="05000000000000000000" pitchFamily="2" charset="2"/>
              <a:buNone/>
            </a:pPr>
            <a:r>
              <a:rPr lang="en-US" altLang="zh-CN" sz="2400"/>
              <a:t>2. </a:t>
            </a:r>
            <a:r>
              <a:rPr lang="zh-CN" altLang="en-US" sz="2400"/>
              <a:t>执行内层查询，得到值</a:t>
            </a:r>
            <a:r>
              <a:rPr lang="en-US" altLang="zh-CN" sz="2400"/>
              <a:t>88</a:t>
            </a:r>
            <a:r>
              <a:rPr lang="zh-CN" altLang="en-US" sz="2400"/>
              <a:t>（近似值），用该值代替内层查询，得到外层查询：</a:t>
            </a:r>
          </a:p>
          <a:p>
            <a:pPr eaLnBrk="1" hangingPunct="1">
              <a:lnSpc>
                <a:spcPct val="90000"/>
              </a:lnSpc>
              <a:buFont typeface="Wingdings" panose="05000000000000000000" pitchFamily="2" charset="2"/>
              <a:buNone/>
            </a:pPr>
            <a:r>
              <a:rPr lang="zh-CN" altLang="en-US" sz="2400"/>
              <a:t>       </a:t>
            </a:r>
            <a:r>
              <a:rPr lang="en-US" altLang="zh-CN" sz="2400"/>
              <a:t>SELECT Sno</a:t>
            </a:r>
            <a:r>
              <a:rPr lang="zh-CN" altLang="en-US" sz="2400"/>
              <a:t>， </a:t>
            </a:r>
            <a:r>
              <a:rPr lang="en-US" altLang="zh-CN" sz="2400"/>
              <a:t>Cno</a:t>
            </a:r>
          </a:p>
          <a:p>
            <a:pPr eaLnBrk="1" hangingPunct="1">
              <a:lnSpc>
                <a:spcPct val="90000"/>
              </a:lnSpc>
              <a:buFont typeface="Wingdings" panose="05000000000000000000" pitchFamily="2" charset="2"/>
              <a:buNone/>
            </a:pPr>
            <a:r>
              <a:rPr lang="en-US" altLang="zh-CN" sz="2400"/>
              <a:t>       FROM  SC x</a:t>
            </a:r>
          </a:p>
          <a:p>
            <a:pPr eaLnBrk="1" hangingPunct="1">
              <a:lnSpc>
                <a:spcPct val="90000"/>
              </a:lnSpc>
              <a:buFont typeface="Wingdings" panose="05000000000000000000" pitchFamily="2" charset="2"/>
              <a:buNone/>
            </a:pPr>
            <a:r>
              <a:rPr lang="en-US" altLang="zh-CN" sz="2400"/>
              <a:t>       WHERE Grade &gt;=88</a:t>
            </a:r>
            <a:r>
              <a:rPr lang="zh-CN" altLang="en-US" sz="2400"/>
              <a:t>； </a:t>
            </a:r>
          </a:p>
        </p:txBody>
      </p:sp>
    </p:spTree>
    <p:extLst>
      <p:ext uri="{BB962C8B-B14F-4D97-AF65-F5344CB8AC3E}">
        <p14:creationId xmlns:p14="http://schemas.microsoft.com/office/powerpoint/2010/main" val="1237449660"/>
      </p:ext>
    </p:extLst>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带有比较运算符的子查询（续）</a:t>
            </a:r>
          </a:p>
        </p:txBody>
      </p:sp>
      <p:sp>
        <p:nvSpPr>
          <p:cNvPr id="74756" name="Rectangle 3"/>
          <p:cNvSpPr>
            <a:spLocks noGrp="1" noChangeArrowheads="1"/>
          </p:cNvSpPr>
          <p:nvPr>
            <p:ph type="body" idx="1"/>
          </p:nvPr>
        </p:nvSpPr>
        <p:spPr/>
        <p:txBody>
          <a:bodyPr/>
          <a:lstStyle/>
          <a:p>
            <a:pPr eaLnBrk="1" hangingPunct="1">
              <a:lnSpc>
                <a:spcPct val="120000"/>
              </a:lnSpc>
              <a:buFont typeface="Wingdings" panose="05000000000000000000" pitchFamily="2" charset="2"/>
              <a:buNone/>
            </a:pPr>
            <a:r>
              <a:rPr lang="en-US" altLang="zh-CN" sz="2400"/>
              <a:t>3. </a:t>
            </a:r>
            <a:r>
              <a:rPr lang="zh-CN" altLang="en-US" sz="2400"/>
              <a:t>执行这个查询，得到</a:t>
            </a:r>
          </a:p>
          <a:p>
            <a:pPr eaLnBrk="1" hangingPunct="1">
              <a:lnSpc>
                <a:spcPct val="120000"/>
              </a:lnSpc>
              <a:buFont typeface="Wingdings" panose="05000000000000000000" pitchFamily="2" charset="2"/>
              <a:buNone/>
            </a:pPr>
            <a:r>
              <a:rPr lang="zh-CN" altLang="en-US" sz="2400"/>
              <a:t>    （</a:t>
            </a:r>
            <a:r>
              <a:rPr lang="en-US" altLang="zh-CN" sz="2400"/>
              <a:t>200215121</a:t>
            </a:r>
            <a:r>
              <a:rPr lang="zh-CN" altLang="en-US" sz="2400"/>
              <a:t>，</a:t>
            </a:r>
            <a:r>
              <a:rPr lang="en-US" altLang="zh-CN" sz="2400"/>
              <a:t>1</a:t>
            </a:r>
            <a:r>
              <a:rPr lang="zh-CN" altLang="en-US" sz="2400"/>
              <a:t>）</a:t>
            </a:r>
          </a:p>
          <a:p>
            <a:pPr eaLnBrk="1" hangingPunct="1">
              <a:lnSpc>
                <a:spcPct val="120000"/>
              </a:lnSpc>
              <a:buFont typeface="Wingdings" panose="05000000000000000000" pitchFamily="2" charset="2"/>
              <a:buNone/>
            </a:pPr>
            <a:r>
              <a:rPr lang="zh-CN" altLang="en-US" sz="2400"/>
              <a:t>    （</a:t>
            </a:r>
            <a:r>
              <a:rPr lang="en-US" altLang="zh-CN" sz="2400"/>
              <a:t>200215121</a:t>
            </a:r>
            <a:r>
              <a:rPr lang="zh-CN" altLang="en-US" sz="2400"/>
              <a:t>，</a:t>
            </a:r>
            <a:r>
              <a:rPr lang="en-US" altLang="zh-CN" sz="2400"/>
              <a:t>3</a:t>
            </a:r>
            <a:r>
              <a:rPr lang="zh-CN" altLang="en-US" sz="2400"/>
              <a:t>） </a:t>
            </a:r>
          </a:p>
          <a:p>
            <a:pPr eaLnBrk="1" hangingPunct="1">
              <a:lnSpc>
                <a:spcPct val="120000"/>
              </a:lnSpc>
              <a:buFont typeface="Wingdings" panose="05000000000000000000" pitchFamily="2" charset="2"/>
              <a:buNone/>
            </a:pPr>
            <a:r>
              <a:rPr lang="en-US" altLang="zh-CN" sz="2400"/>
              <a:t>4.</a:t>
            </a:r>
            <a:r>
              <a:rPr lang="zh-CN" altLang="en-US" sz="2400"/>
              <a:t>外层查询取出下一个元组重复做上述</a:t>
            </a:r>
            <a:r>
              <a:rPr lang="en-US" altLang="zh-CN" sz="2400"/>
              <a:t>1</a:t>
            </a:r>
            <a:r>
              <a:rPr lang="zh-CN" altLang="en-US" sz="2400"/>
              <a:t>至</a:t>
            </a:r>
            <a:r>
              <a:rPr lang="en-US" altLang="zh-CN" sz="2400"/>
              <a:t>3</a:t>
            </a:r>
            <a:r>
              <a:rPr lang="zh-CN" altLang="en-US" sz="2400"/>
              <a:t>步骤，直到外层的</a:t>
            </a:r>
            <a:r>
              <a:rPr lang="en-US" altLang="zh-CN" sz="2400"/>
              <a:t>SC</a:t>
            </a:r>
            <a:r>
              <a:rPr lang="zh-CN" altLang="en-US" sz="2400"/>
              <a:t>元组全部处理完毕。结果为</a:t>
            </a:r>
            <a:r>
              <a:rPr lang="en-US" altLang="zh-CN" sz="2400"/>
              <a:t>:</a:t>
            </a:r>
          </a:p>
          <a:p>
            <a:pPr eaLnBrk="1" hangingPunct="1">
              <a:lnSpc>
                <a:spcPct val="120000"/>
              </a:lnSpc>
              <a:buFont typeface="Wingdings" panose="05000000000000000000" pitchFamily="2" charset="2"/>
              <a:buNone/>
            </a:pPr>
            <a:r>
              <a:rPr lang="en-US" altLang="zh-CN" sz="2400"/>
              <a:t>    </a:t>
            </a:r>
            <a:r>
              <a:rPr lang="zh-CN" altLang="en-US" sz="2400"/>
              <a:t>（</a:t>
            </a:r>
            <a:r>
              <a:rPr lang="en-US" altLang="zh-CN" sz="2400"/>
              <a:t>200215121</a:t>
            </a:r>
            <a:r>
              <a:rPr lang="zh-CN" altLang="en-US" sz="2400"/>
              <a:t>，</a:t>
            </a:r>
            <a:r>
              <a:rPr lang="en-US" altLang="zh-CN" sz="2400"/>
              <a:t>1</a:t>
            </a:r>
            <a:r>
              <a:rPr lang="zh-CN" altLang="en-US" sz="2400"/>
              <a:t>）</a:t>
            </a:r>
          </a:p>
          <a:p>
            <a:pPr eaLnBrk="1" hangingPunct="1">
              <a:lnSpc>
                <a:spcPct val="120000"/>
              </a:lnSpc>
              <a:buFont typeface="Wingdings" panose="05000000000000000000" pitchFamily="2" charset="2"/>
              <a:buNone/>
            </a:pPr>
            <a:r>
              <a:rPr lang="zh-CN" altLang="en-US" sz="2400"/>
              <a:t>    （</a:t>
            </a:r>
            <a:r>
              <a:rPr lang="en-US" altLang="zh-CN" sz="2400"/>
              <a:t>200215121</a:t>
            </a:r>
            <a:r>
              <a:rPr lang="zh-CN" altLang="en-US" sz="2400"/>
              <a:t>，</a:t>
            </a:r>
            <a:r>
              <a:rPr lang="en-US" altLang="zh-CN" sz="2400"/>
              <a:t>3</a:t>
            </a:r>
            <a:r>
              <a:rPr lang="zh-CN" altLang="en-US" sz="2400"/>
              <a:t>）</a:t>
            </a:r>
          </a:p>
          <a:p>
            <a:pPr eaLnBrk="1" hangingPunct="1">
              <a:lnSpc>
                <a:spcPct val="120000"/>
              </a:lnSpc>
              <a:buFont typeface="Wingdings" panose="05000000000000000000" pitchFamily="2" charset="2"/>
              <a:buNone/>
            </a:pPr>
            <a:r>
              <a:rPr lang="zh-CN" altLang="en-US" sz="2400"/>
              <a:t>    （</a:t>
            </a:r>
            <a:r>
              <a:rPr lang="en-US" altLang="zh-CN" sz="2400"/>
              <a:t>200215122</a:t>
            </a:r>
            <a:r>
              <a:rPr lang="zh-CN" altLang="en-US" sz="2400"/>
              <a:t>，</a:t>
            </a:r>
            <a:r>
              <a:rPr lang="en-US" altLang="zh-CN" sz="2400"/>
              <a:t>2</a:t>
            </a:r>
            <a:r>
              <a:rPr lang="zh-CN" altLang="en-US" sz="2400"/>
              <a:t>）</a:t>
            </a:r>
          </a:p>
          <a:p>
            <a:pPr eaLnBrk="1" hangingPunct="1"/>
            <a:endParaRPr lang="zh-CN" altLang="en-US" sz="2400"/>
          </a:p>
        </p:txBody>
      </p:sp>
    </p:spTree>
    <p:extLst>
      <p:ext uri="{BB962C8B-B14F-4D97-AF65-F5344CB8AC3E}">
        <p14:creationId xmlns:p14="http://schemas.microsoft.com/office/powerpoint/2010/main" val="3388322694"/>
      </p:ext>
    </p:extLst>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3.4.3  </a:t>
            </a:r>
            <a:r>
              <a:rPr lang="zh-CN" altLang="en-US" smtClean="0">
                <a:ea typeface="宋体" panose="02010600030101010101" pitchFamily="2" charset="-122"/>
              </a:rPr>
              <a:t>嵌套查询</a:t>
            </a:r>
          </a:p>
        </p:txBody>
      </p:sp>
      <p:sp>
        <p:nvSpPr>
          <p:cNvPr id="75780" name="Rectangle 3"/>
          <p:cNvSpPr>
            <a:spLocks noGrp="1" noChangeArrowheads="1"/>
          </p:cNvSpPr>
          <p:nvPr>
            <p:ph type="body" idx="1"/>
          </p:nvPr>
        </p:nvSpPr>
        <p:spPr/>
        <p:txBody>
          <a:bodyPr/>
          <a:lstStyle/>
          <a:p>
            <a:pPr eaLnBrk="1" hangingPunct="1">
              <a:lnSpc>
                <a:spcPct val="130000"/>
              </a:lnSpc>
              <a:buFont typeface="Wingdings" panose="05000000000000000000" pitchFamily="2" charset="2"/>
              <a:buNone/>
            </a:pPr>
            <a:r>
              <a:rPr lang="zh-CN" altLang="en-US" smtClean="0">
                <a:ea typeface="宋体" panose="02010600030101010101" pitchFamily="2" charset="-122"/>
              </a:rPr>
              <a:t>  一、带有</a:t>
            </a:r>
            <a:r>
              <a:rPr lang="en-US" altLang="zh-CN" smtClean="0">
                <a:ea typeface="宋体" panose="02010600030101010101" pitchFamily="2" charset="-122"/>
              </a:rPr>
              <a:t>IN</a:t>
            </a:r>
            <a:r>
              <a:rPr lang="zh-CN" altLang="en-US" smtClean="0">
                <a:ea typeface="宋体" panose="02010600030101010101" pitchFamily="2" charset="-122"/>
              </a:rPr>
              <a:t>谓词的子查询 </a:t>
            </a:r>
          </a:p>
          <a:p>
            <a:pPr eaLnBrk="1" hangingPunct="1">
              <a:lnSpc>
                <a:spcPct val="130000"/>
              </a:lnSpc>
              <a:buFont typeface="Wingdings" panose="05000000000000000000" pitchFamily="2" charset="2"/>
              <a:buNone/>
            </a:pPr>
            <a:r>
              <a:rPr lang="zh-CN" altLang="en-US" smtClean="0">
                <a:ea typeface="宋体" panose="02010600030101010101" pitchFamily="2" charset="-122"/>
              </a:rPr>
              <a:t>  二、 带有比较运算符的子查询</a:t>
            </a:r>
          </a:p>
          <a:p>
            <a:pPr eaLnBrk="1" hangingPunct="1">
              <a:lnSpc>
                <a:spcPct val="130000"/>
              </a:lnSpc>
              <a:buFont typeface="Wingdings" panose="05000000000000000000" pitchFamily="2" charset="2"/>
              <a:buNone/>
            </a:pPr>
            <a:r>
              <a:rPr lang="zh-CN" altLang="en-US" smtClean="0">
                <a:ea typeface="宋体" panose="02010600030101010101" pitchFamily="2" charset="-122"/>
              </a:rPr>
              <a:t>  三、 带有</a:t>
            </a:r>
            <a:r>
              <a:rPr lang="en-US" altLang="zh-CN" smtClean="0">
                <a:ea typeface="宋体" panose="02010600030101010101" pitchFamily="2" charset="-122"/>
              </a:rPr>
              <a:t>ANY</a:t>
            </a:r>
            <a:r>
              <a:rPr lang="zh-CN" altLang="en-US" smtClean="0">
                <a:ea typeface="宋体" panose="02010600030101010101" pitchFamily="2" charset="-122"/>
              </a:rPr>
              <a:t>（</a:t>
            </a:r>
            <a:r>
              <a:rPr lang="en-US" altLang="zh-CN" smtClean="0">
                <a:ea typeface="宋体" panose="02010600030101010101" pitchFamily="2" charset="-122"/>
              </a:rPr>
              <a:t>SOME</a:t>
            </a:r>
            <a:r>
              <a:rPr lang="zh-CN" altLang="en-US" smtClean="0">
                <a:ea typeface="宋体" panose="02010600030101010101" pitchFamily="2" charset="-122"/>
              </a:rPr>
              <a:t>）或</a:t>
            </a:r>
            <a:r>
              <a:rPr lang="en-US" altLang="zh-CN" smtClean="0">
                <a:ea typeface="宋体" panose="02010600030101010101" pitchFamily="2" charset="-122"/>
              </a:rPr>
              <a:t>ALL</a:t>
            </a:r>
            <a:r>
              <a:rPr lang="zh-CN" altLang="en-US" smtClean="0">
                <a:ea typeface="宋体" panose="02010600030101010101" pitchFamily="2" charset="-122"/>
              </a:rPr>
              <a:t>谓词的子查询</a:t>
            </a:r>
          </a:p>
          <a:p>
            <a:pPr eaLnBrk="1" hangingPunct="1">
              <a:lnSpc>
                <a:spcPct val="130000"/>
              </a:lnSpc>
              <a:buFont typeface="Wingdings" panose="05000000000000000000" pitchFamily="2" charset="2"/>
              <a:buNone/>
            </a:pPr>
            <a:r>
              <a:rPr lang="zh-CN" altLang="en-US" smtClean="0">
                <a:solidFill>
                  <a:schemeClr val="accent1"/>
                </a:solidFill>
                <a:ea typeface="宋体" panose="02010600030101010101" pitchFamily="2" charset="-122"/>
              </a:rPr>
              <a:t>  四、 带有</a:t>
            </a:r>
            <a:r>
              <a:rPr lang="en-US" altLang="zh-CN" smtClean="0">
                <a:solidFill>
                  <a:schemeClr val="accent1"/>
                </a:solidFill>
                <a:ea typeface="宋体" panose="02010600030101010101" pitchFamily="2" charset="-122"/>
              </a:rPr>
              <a:t>EXISTS</a:t>
            </a:r>
            <a:r>
              <a:rPr lang="zh-CN" altLang="en-US" smtClean="0">
                <a:solidFill>
                  <a:schemeClr val="accent1"/>
                </a:solidFill>
                <a:ea typeface="宋体" panose="02010600030101010101" pitchFamily="2" charset="-122"/>
              </a:rPr>
              <a:t>谓词的子查询</a:t>
            </a:r>
          </a:p>
        </p:txBody>
      </p:sp>
    </p:spTree>
    <p:extLst>
      <p:ext uri="{BB962C8B-B14F-4D97-AF65-F5344CB8AC3E}">
        <p14:creationId xmlns:p14="http://schemas.microsoft.com/office/powerpoint/2010/main" val="1892295063"/>
      </p:ext>
    </p:extLst>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a:t>
            </a:r>
            <a:r>
              <a:rPr lang="en-US" altLang="zh-CN" sz="3200">
                <a:ea typeface="宋体" panose="02010600030101010101" pitchFamily="2" charset="-122"/>
              </a:rPr>
              <a:t>EXISTS</a:t>
            </a:r>
            <a:r>
              <a:rPr lang="zh-CN" altLang="en-US" sz="3200">
                <a:ea typeface="宋体" panose="02010600030101010101" pitchFamily="2" charset="-122"/>
              </a:rPr>
              <a:t>谓词的子查询</a:t>
            </a:r>
            <a:r>
              <a:rPr lang="en-US" altLang="zh-CN" sz="3200">
                <a:ea typeface="宋体" panose="02010600030101010101" pitchFamily="2" charset="-122"/>
              </a:rPr>
              <a:t>(</a:t>
            </a:r>
            <a:r>
              <a:rPr lang="zh-CN" altLang="en-US" sz="3200">
                <a:ea typeface="宋体" panose="02010600030101010101" pitchFamily="2" charset="-122"/>
              </a:rPr>
              <a:t>续）</a:t>
            </a:r>
          </a:p>
        </p:txBody>
      </p:sp>
      <p:sp>
        <p:nvSpPr>
          <p:cNvPr id="76804" name="Rectangle 3"/>
          <p:cNvSpPr>
            <a:spLocks noGrp="1" noChangeArrowheads="1"/>
          </p:cNvSpPr>
          <p:nvPr>
            <p:ph type="body" idx="1"/>
          </p:nvPr>
        </p:nvSpPr>
        <p:spPr>
          <a:xfrm>
            <a:off x="2362200" y="1828800"/>
            <a:ext cx="7772400" cy="4114800"/>
          </a:xfrm>
        </p:spPr>
        <p:txBody>
          <a:bodyPr/>
          <a:lstStyle/>
          <a:p>
            <a:pPr eaLnBrk="1" hangingPunct="1"/>
            <a:r>
              <a:rPr lang="en-US" altLang="zh-CN" sz="2000"/>
              <a:t>1. EXISTS</a:t>
            </a:r>
            <a:r>
              <a:rPr lang="zh-CN" altLang="en-US" sz="2000"/>
              <a:t>谓词</a:t>
            </a:r>
          </a:p>
          <a:p>
            <a:pPr lvl="1" eaLnBrk="1" hangingPunct="1">
              <a:buSzPct val="75000"/>
              <a:buFont typeface="Wingdings" panose="05000000000000000000" pitchFamily="2" charset="2"/>
              <a:buChar char="n"/>
            </a:pPr>
            <a:r>
              <a:rPr lang="zh-CN" altLang="en-US" sz="2000"/>
              <a:t>存在量词</a:t>
            </a:r>
            <a:r>
              <a:rPr lang="zh-CN" altLang="en-US" sz="2000">
                <a:sym typeface="Symbol" panose="05050102010706020507" pitchFamily="18" charset="2"/>
              </a:rPr>
              <a:t></a:t>
            </a:r>
            <a:r>
              <a:rPr lang="zh-CN" altLang="en-US" sz="2000"/>
              <a:t> </a:t>
            </a:r>
          </a:p>
          <a:p>
            <a:pPr lvl="1" eaLnBrk="1" hangingPunct="1">
              <a:buSzPct val="75000"/>
              <a:buFont typeface="Wingdings" panose="05000000000000000000" pitchFamily="2" charset="2"/>
              <a:buChar char="n"/>
            </a:pPr>
            <a:r>
              <a:rPr lang="zh-CN" altLang="en-US" sz="2000"/>
              <a:t>带有</a:t>
            </a:r>
            <a:r>
              <a:rPr lang="en-US" altLang="zh-CN" sz="2000"/>
              <a:t>EXISTS</a:t>
            </a:r>
            <a:r>
              <a:rPr lang="zh-CN" altLang="en-US" sz="2000"/>
              <a:t>谓词的子查询不返回任何数据，只产生逻辑真值“</a:t>
            </a:r>
            <a:r>
              <a:rPr lang="en-US" altLang="zh-CN" sz="2000"/>
              <a:t>true”</a:t>
            </a:r>
            <a:r>
              <a:rPr lang="zh-CN" altLang="en-US" sz="2000"/>
              <a:t>或逻辑假值“</a:t>
            </a:r>
            <a:r>
              <a:rPr lang="en-US" altLang="zh-CN" sz="2000"/>
              <a:t>false”</a:t>
            </a:r>
            <a:r>
              <a:rPr lang="zh-CN" altLang="en-US" sz="2000"/>
              <a:t>。</a:t>
            </a:r>
          </a:p>
          <a:p>
            <a:pPr lvl="2" eaLnBrk="1" hangingPunct="1">
              <a:buFont typeface="Wingdings" panose="05000000000000000000" pitchFamily="2" charset="2"/>
              <a:buChar char="Ø"/>
            </a:pPr>
            <a:r>
              <a:rPr lang="zh-CN" altLang="en-US" sz="1800"/>
              <a:t>若内层查询结果非空，则外层的</a:t>
            </a:r>
            <a:r>
              <a:rPr lang="en-US" altLang="zh-CN" sz="1800"/>
              <a:t>WHERE</a:t>
            </a:r>
            <a:r>
              <a:rPr lang="zh-CN" altLang="en-US" sz="1800"/>
              <a:t>子句返回真值</a:t>
            </a:r>
          </a:p>
          <a:p>
            <a:pPr lvl="2" eaLnBrk="1" hangingPunct="1">
              <a:buFont typeface="Wingdings" panose="05000000000000000000" pitchFamily="2" charset="2"/>
              <a:buChar char="Ø"/>
            </a:pPr>
            <a:r>
              <a:rPr lang="zh-CN" altLang="en-US" sz="1800"/>
              <a:t>若内层查询结果为空，则外层的</a:t>
            </a:r>
            <a:r>
              <a:rPr lang="en-US" altLang="zh-CN" sz="1800"/>
              <a:t>WHERE</a:t>
            </a:r>
            <a:r>
              <a:rPr lang="zh-CN" altLang="en-US" sz="1800"/>
              <a:t>子句返回假值</a:t>
            </a:r>
          </a:p>
          <a:p>
            <a:pPr lvl="1" eaLnBrk="1" hangingPunct="1">
              <a:buSzPct val="75000"/>
              <a:buFont typeface="Wingdings" panose="05000000000000000000" pitchFamily="2" charset="2"/>
              <a:buChar char="n"/>
            </a:pPr>
            <a:r>
              <a:rPr lang="zh-CN" altLang="en-US" sz="2000"/>
              <a:t>由</a:t>
            </a:r>
            <a:r>
              <a:rPr lang="en-US" altLang="zh-CN" sz="2000"/>
              <a:t>EXISTS</a:t>
            </a:r>
            <a:r>
              <a:rPr lang="zh-CN" altLang="en-US" sz="2000"/>
              <a:t>引出的子查询，其目标列表达式通常都用* ，因为带</a:t>
            </a:r>
            <a:r>
              <a:rPr lang="en-US" altLang="zh-CN" sz="2000"/>
              <a:t>EXISTS</a:t>
            </a:r>
            <a:r>
              <a:rPr lang="zh-CN" altLang="en-US" sz="2000"/>
              <a:t>的子查询只返回真值或假值，给出列名无实际意义</a:t>
            </a:r>
          </a:p>
          <a:p>
            <a:pPr eaLnBrk="1" hangingPunct="1"/>
            <a:r>
              <a:rPr lang="en-US" altLang="zh-CN" sz="2000"/>
              <a:t>2. NOT EXISTS</a:t>
            </a:r>
            <a:r>
              <a:rPr lang="zh-CN" altLang="en-US" sz="2000"/>
              <a:t>谓词</a:t>
            </a:r>
          </a:p>
          <a:p>
            <a:pPr lvl="2" eaLnBrk="1" hangingPunct="1">
              <a:buFont typeface="Wingdings" panose="05000000000000000000" pitchFamily="2" charset="2"/>
              <a:buChar char="Ø"/>
            </a:pPr>
            <a:r>
              <a:rPr lang="zh-CN" altLang="en-US" sz="1800"/>
              <a:t>若内层查询结果非空，则外层的</a:t>
            </a:r>
            <a:r>
              <a:rPr lang="en-US" altLang="zh-CN" sz="1800"/>
              <a:t>WHERE</a:t>
            </a:r>
            <a:r>
              <a:rPr lang="zh-CN" altLang="en-US" sz="1800"/>
              <a:t>子句返回假值</a:t>
            </a:r>
          </a:p>
          <a:p>
            <a:pPr lvl="2" eaLnBrk="1" hangingPunct="1">
              <a:buFont typeface="Wingdings" panose="05000000000000000000" pitchFamily="2" charset="2"/>
              <a:buChar char="Ø"/>
            </a:pPr>
            <a:r>
              <a:rPr lang="zh-CN" altLang="en-US" sz="1800"/>
              <a:t>若内层查询结果为空，则外层的</a:t>
            </a:r>
            <a:r>
              <a:rPr lang="en-US" altLang="zh-CN" sz="1800"/>
              <a:t>WHERE</a:t>
            </a:r>
            <a:r>
              <a:rPr lang="zh-CN" altLang="en-US" sz="1800"/>
              <a:t>子句返回真值</a:t>
            </a:r>
          </a:p>
        </p:txBody>
      </p:sp>
    </p:spTree>
    <p:extLst>
      <p:ext uri="{BB962C8B-B14F-4D97-AF65-F5344CB8AC3E}">
        <p14:creationId xmlns:p14="http://schemas.microsoft.com/office/powerpoint/2010/main" val="62883717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smtClean="0">
                <a:ea typeface="宋体" pitchFamily="2" charset="-122"/>
              </a:rPr>
              <a:t>数据查询</a:t>
            </a:r>
          </a:p>
        </p:txBody>
      </p:sp>
      <p:sp>
        <p:nvSpPr>
          <p:cNvPr id="80900" name="Rectangle 3"/>
          <p:cNvSpPr>
            <a:spLocks noGrp="1" noChangeArrowheads="1"/>
          </p:cNvSpPr>
          <p:nvPr>
            <p:ph type="body" idx="1"/>
          </p:nvPr>
        </p:nvSpPr>
        <p:spPr>
          <a:xfrm>
            <a:off x="690485" y="1846555"/>
            <a:ext cx="10363200" cy="4114800"/>
          </a:xfrm>
        </p:spPr>
        <p:txBody>
          <a:bodyPr/>
          <a:lstStyle/>
          <a:p>
            <a:pPr algn="just" eaLnBrk="1" hangingPunct="1">
              <a:lnSpc>
                <a:spcPct val="150000"/>
              </a:lnSpc>
            </a:pPr>
            <a:r>
              <a:rPr lang="zh-CN" altLang="en-US" sz="2400" dirty="0" smtClean="0"/>
              <a:t>数据查询是数据库的核心操作，</a:t>
            </a:r>
            <a:r>
              <a:rPr lang="en-US" sz="2400" dirty="0" smtClean="0"/>
              <a:t>SQL</a:t>
            </a:r>
            <a:r>
              <a:rPr lang="zh-CN" altLang="en-US" sz="2400" dirty="0" smtClean="0"/>
              <a:t>使用</a:t>
            </a:r>
            <a:r>
              <a:rPr lang="en-US" sz="2400" dirty="0" smtClean="0"/>
              <a:t>SELECT</a:t>
            </a:r>
            <a:r>
              <a:rPr lang="zh-CN" altLang="en-US" sz="2400" dirty="0" smtClean="0"/>
              <a:t>语句进行数据库的查询，其一般格式为：</a:t>
            </a:r>
            <a:endParaRPr lang="en-US" altLang="zh-CN" sz="2400" dirty="0" smtClean="0"/>
          </a:p>
          <a:p>
            <a:pPr algn="just" eaLnBrk="1" hangingPunct="1">
              <a:lnSpc>
                <a:spcPct val="150000"/>
              </a:lnSpc>
              <a:buNone/>
            </a:pPr>
            <a:r>
              <a:rPr lang="zh-CN" altLang="zh-CN" sz="2400" b="1" dirty="0" smtClean="0">
                <a:solidFill>
                  <a:srgbClr val="D75B5B"/>
                </a:solidFill>
              </a:rPr>
              <a:t>       </a:t>
            </a:r>
            <a:r>
              <a:rPr lang="en-US" altLang="zh-CN" sz="2400" b="1" dirty="0" smtClean="0">
                <a:solidFill>
                  <a:srgbClr val="D75B5B"/>
                </a:solidFill>
              </a:rPr>
              <a:t> </a:t>
            </a:r>
            <a:r>
              <a:rPr lang="zh-CN" altLang="zh-CN" sz="2400" b="1" dirty="0" smtClean="0">
                <a:solidFill>
                  <a:srgbClr val="FF0000"/>
                </a:solidFill>
              </a:rPr>
              <a:t>SELECT</a:t>
            </a:r>
            <a:r>
              <a:rPr lang="zh-CN" altLang="zh-CN" sz="2400" b="1" dirty="0" smtClean="0"/>
              <a:t> [ALL|DISTINCT] &lt;</a:t>
            </a:r>
            <a:r>
              <a:rPr lang="zh-CN" sz="2400" b="1" dirty="0" smtClean="0"/>
              <a:t>目标列表达式</a:t>
            </a:r>
            <a:r>
              <a:rPr lang="zh-CN" altLang="zh-CN" sz="2400" b="1" dirty="0" smtClean="0"/>
              <a:t>&gt;</a:t>
            </a:r>
            <a:r>
              <a:rPr lang="zh-CN" altLang="zh-CN" sz="2400" dirty="0" smtClean="0"/>
              <a:t> [</a:t>
            </a:r>
            <a:r>
              <a:rPr lang="zh-CN" altLang="en-US" sz="2400" dirty="0" smtClean="0"/>
              <a:t>，</a:t>
            </a:r>
            <a:r>
              <a:rPr lang="zh-CN" altLang="zh-CN" sz="2400" dirty="0" smtClean="0"/>
              <a:t>&lt;</a:t>
            </a:r>
            <a:r>
              <a:rPr lang="zh-CN" altLang="en-US" sz="2400" dirty="0" smtClean="0"/>
              <a:t>目标列表达式</a:t>
            </a:r>
            <a:r>
              <a:rPr lang="zh-CN" altLang="zh-CN" sz="2400" dirty="0" smtClean="0"/>
              <a:t>&gt;] </a:t>
            </a:r>
            <a:r>
              <a:rPr lang="zh-CN" altLang="zh-CN" sz="2400" dirty="0" smtClean="0">
                <a:latin typeface="Courier New" pitchFamily="49" charset="0"/>
              </a:rPr>
              <a:t>…</a:t>
            </a:r>
            <a:endParaRPr lang="zh-CN" altLang="zh-CN" sz="2400" b="1" dirty="0" smtClean="0"/>
          </a:p>
          <a:p>
            <a:pPr marL="819150" lvl="1" eaLnBrk="1" hangingPunct="1">
              <a:lnSpc>
                <a:spcPct val="150000"/>
              </a:lnSpc>
              <a:buFont typeface="Wingdings" pitchFamily="2" charset="2"/>
              <a:buNone/>
            </a:pPr>
            <a:r>
              <a:rPr lang="zh-CN" altLang="zh-CN" sz="2400" b="1" dirty="0" smtClean="0">
                <a:solidFill>
                  <a:srgbClr val="FF0000"/>
                </a:solidFill>
              </a:rPr>
              <a:t>FROM</a:t>
            </a:r>
            <a:r>
              <a:rPr lang="zh-CN" altLang="zh-CN" sz="2400" b="1" dirty="0" smtClean="0">
                <a:solidFill>
                  <a:srgbClr val="D75B5B"/>
                </a:solidFill>
              </a:rPr>
              <a:t> </a:t>
            </a:r>
            <a:r>
              <a:rPr lang="zh-CN" altLang="zh-CN" sz="2400" b="1" dirty="0" smtClean="0"/>
              <a:t>&lt;</a:t>
            </a:r>
            <a:r>
              <a:rPr lang="zh-CN" sz="2400" b="1" dirty="0" smtClean="0"/>
              <a:t>表名或视图名</a:t>
            </a:r>
            <a:r>
              <a:rPr lang="zh-CN" altLang="zh-CN" sz="2400" b="1" dirty="0" smtClean="0"/>
              <a:t>&gt;[</a:t>
            </a:r>
            <a:r>
              <a:rPr lang="zh-CN" sz="2400" b="1" dirty="0" smtClean="0"/>
              <a:t>， </a:t>
            </a:r>
            <a:r>
              <a:rPr lang="zh-CN" altLang="zh-CN" sz="2400" b="1" dirty="0" smtClean="0"/>
              <a:t>&lt;</a:t>
            </a:r>
            <a:r>
              <a:rPr lang="zh-CN" sz="2400" b="1" dirty="0" smtClean="0"/>
              <a:t>表名或视图名</a:t>
            </a:r>
            <a:r>
              <a:rPr lang="zh-CN" altLang="zh-CN" sz="2400" b="1" dirty="0" smtClean="0"/>
              <a:t>&gt; ] </a:t>
            </a:r>
            <a:r>
              <a:rPr lang="zh-CN" altLang="zh-CN" sz="2400" b="1" dirty="0" smtClean="0">
                <a:latin typeface="Courier New" pitchFamily="49" charset="0"/>
              </a:rPr>
              <a:t>…</a:t>
            </a:r>
            <a:endParaRPr lang="zh-CN" altLang="zh-CN" sz="2400" b="1" dirty="0" smtClean="0"/>
          </a:p>
          <a:p>
            <a:pPr marL="819150" lvl="1" algn="just" eaLnBrk="1" hangingPunct="1">
              <a:lnSpc>
                <a:spcPct val="150000"/>
              </a:lnSpc>
              <a:buFont typeface="Wingdings" pitchFamily="2" charset="2"/>
              <a:buNone/>
            </a:pPr>
            <a:r>
              <a:rPr lang="zh-CN" altLang="zh-CN" sz="2400" b="1" dirty="0" smtClean="0"/>
              <a:t>[ </a:t>
            </a:r>
            <a:r>
              <a:rPr lang="zh-CN" altLang="zh-CN" sz="2400" b="1" dirty="0" smtClean="0">
                <a:solidFill>
                  <a:srgbClr val="FF0000"/>
                </a:solidFill>
              </a:rPr>
              <a:t>WHERE </a:t>
            </a:r>
            <a:r>
              <a:rPr lang="zh-CN" altLang="zh-CN" sz="2400" b="1" dirty="0" smtClean="0"/>
              <a:t>&lt;</a:t>
            </a:r>
            <a:r>
              <a:rPr lang="zh-CN" sz="2400" b="1" dirty="0" smtClean="0"/>
              <a:t>条件表达式</a:t>
            </a:r>
            <a:r>
              <a:rPr lang="zh-CN" altLang="zh-CN" sz="2400" b="1" dirty="0" smtClean="0"/>
              <a:t>&gt; ]</a:t>
            </a:r>
          </a:p>
          <a:p>
            <a:pPr marL="819150" lvl="1" algn="just" eaLnBrk="1" hangingPunct="1">
              <a:lnSpc>
                <a:spcPct val="150000"/>
              </a:lnSpc>
              <a:buFont typeface="Wingdings" pitchFamily="2" charset="2"/>
              <a:buNone/>
            </a:pPr>
            <a:r>
              <a:rPr lang="zh-CN" altLang="zh-CN" sz="2400" b="1" dirty="0" smtClean="0"/>
              <a:t>[ </a:t>
            </a:r>
            <a:r>
              <a:rPr lang="zh-CN" altLang="zh-CN" sz="2400" b="1" dirty="0" smtClean="0">
                <a:solidFill>
                  <a:srgbClr val="FF0000"/>
                </a:solidFill>
              </a:rPr>
              <a:t>GROUP BY </a:t>
            </a:r>
            <a:r>
              <a:rPr lang="zh-CN" altLang="zh-CN" sz="2400" b="1" dirty="0" smtClean="0"/>
              <a:t>&lt;</a:t>
            </a:r>
            <a:r>
              <a:rPr lang="zh-CN" sz="2400" b="1" dirty="0" smtClean="0"/>
              <a:t>列名</a:t>
            </a:r>
            <a:r>
              <a:rPr lang="zh-CN" altLang="zh-CN" sz="2400" b="1" dirty="0" smtClean="0"/>
              <a:t>1&gt; [ </a:t>
            </a:r>
            <a:r>
              <a:rPr lang="zh-CN" altLang="zh-CN" sz="2400" b="1" dirty="0" smtClean="0">
                <a:solidFill>
                  <a:srgbClr val="FF0000"/>
                </a:solidFill>
              </a:rPr>
              <a:t>HAVING</a:t>
            </a:r>
            <a:r>
              <a:rPr lang="zh-CN" altLang="zh-CN" sz="2400" b="1" dirty="0" smtClean="0"/>
              <a:t> &lt;</a:t>
            </a:r>
            <a:r>
              <a:rPr lang="zh-CN" sz="2400" b="1" dirty="0" smtClean="0"/>
              <a:t>条件表达式</a:t>
            </a:r>
            <a:r>
              <a:rPr lang="zh-CN" altLang="zh-CN" sz="2400" b="1" dirty="0" smtClean="0"/>
              <a:t>&gt; ] ]</a:t>
            </a:r>
          </a:p>
          <a:p>
            <a:pPr marL="819150" lvl="1" algn="just" eaLnBrk="1" hangingPunct="1">
              <a:lnSpc>
                <a:spcPct val="150000"/>
              </a:lnSpc>
              <a:buFont typeface="Wingdings" pitchFamily="2" charset="2"/>
              <a:buNone/>
            </a:pPr>
            <a:r>
              <a:rPr lang="zh-CN" altLang="zh-CN" sz="2400" b="1" dirty="0" smtClean="0"/>
              <a:t>[ </a:t>
            </a:r>
            <a:r>
              <a:rPr lang="zh-CN" altLang="zh-CN" sz="2400" b="1" dirty="0" smtClean="0">
                <a:solidFill>
                  <a:srgbClr val="FF0000"/>
                </a:solidFill>
              </a:rPr>
              <a:t>ORDER BY </a:t>
            </a:r>
            <a:r>
              <a:rPr lang="zh-CN" altLang="zh-CN" sz="2400" b="1" dirty="0" smtClean="0"/>
              <a:t>&lt;</a:t>
            </a:r>
            <a:r>
              <a:rPr lang="zh-CN" sz="2400" b="1" dirty="0" smtClean="0"/>
              <a:t>列名</a:t>
            </a:r>
            <a:r>
              <a:rPr lang="zh-CN" altLang="zh-CN" sz="2400" b="1" dirty="0" smtClean="0"/>
              <a:t>2&gt; [ ASC|DESC ] ]</a:t>
            </a:r>
            <a:r>
              <a:rPr lang="zh-CN" sz="2400" b="1" dirty="0" smtClean="0"/>
              <a:t>；</a:t>
            </a:r>
          </a:p>
          <a:p>
            <a:pPr marL="819150" lvl="1" algn="just" eaLnBrk="1" hangingPunct="1">
              <a:lnSpc>
                <a:spcPct val="80000"/>
              </a:lnSpc>
              <a:buFont typeface="Wingdings" pitchFamily="2" charset="2"/>
              <a:buNone/>
            </a:pPr>
            <a:r>
              <a:rPr lang="zh-CN" altLang="zh-CN" sz="1600" b="1" dirty="0" smtClean="0">
                <a:latin typeface="Courier New" pitchFamily="49" charset="0"/>
                <a:ea typeface="宋体" pitchFamily="2" charset="-122"/>
              </a:rPr>
              <a:t> </a:t>
            </a:r>
            <a:endParaRPr lang="zh-CN" altLang="zh-CN" sz="1400" b="1" dirty="0" smtClean="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pPr eaLnBrk="1" hangingPunct="1"/>
            <a:r>
              <a:rPr lang="zh-CN" sz="3200" dirty="0" smtClean="0">
                <a:ea typeface="宋体" pitchFamily="2" charset="-122"/>
              </a:rPr>
              <a:t>比较大小</a:t>
            </a:r>
          </a:p>
        </p:txBody>
      </p:sp>
      <p:sp>
        <p:nvSpPr>
          <p:cNvPr id="99332" name="Rectangle 3"/>
          <p:cNvSpPr>
            <a:spLocks noGrp="1" noChangeArrowheads="1"/>
          </p:cNvSpPr>
          <p:nvPr>
            <p:ph type="body" idx="1"/>
          </p:nvPr>
        </p:nvSpPr>
        <p:spPr>
          <a:xfrm>
            <a:off x="1219200" y="1700214"/>
            <a:ext cx="10363200" cy="4319587"/>
          </a:xfrm>
        </p:spPr>
        <p:txBody>
          <a:bodyPr/>
          <a:lstStyle/>
          <a:p>
            <a:pPr eaLnBrk="1" hangingPunct="1">
              <a:buFont typeface="Wingdings" pitchFamily="2" charset="2"/>
              <a:buNone/>
            </a:pPr>
            <a:r>
              <a:rPr lang="zh-CN" sz="2400" b="1" dirty="0" smtClean="0">
                <a:ea typeface="宋体" pitchFamily="2" charset="-122"/>
              </a:rPr>
              <a:t>［例</a:t>
            </a:r>
            <a:r>
              <a:rPr lang="zh-CN" altLang="zh-CN" sz="2400" b="1" dirty="0" smtClean="0">
                <a:ea typeface="宋体" pitchFamily="2" charset="-122"/>
              </a:rPr>
              <a:t>7</a:t>
            </a:r>
            <a:r>
              <a:rPr lang="zh-CN" sz="2400" b="1" dirty="0" smtClean="0">
                <a:ea typeface="宋体" pitchFamily="2" charset="-122"/>
              </a:rPr>
              <a:t>］  </a:t>
            </a:r>
            <a:r>
              <a:rPr lang="zh-CN" sz="2800" b="1" dirty="0" smtClean="0">
                <a:ea typeface="宋体" pitchFamily="2" charset="-122"/>
              </a:rPr>
              <a:t>查询计算机科学系</a:t>
            </a:r>
            <a:r>
              <a:rPr lang="en-US" altLang="zh-CN" sz="2800" b="1" dirty="0" smtClean="0">
                <a:ea typeface="宋体" pitchFamily="2" charset="-122"/>
              </a:rPr>
              <a:t>(CS)</a:t>
            </a:r>
            <a:r>
              <a:rPr lang="zh-CN" sz="2800" b="1" dirty="0" smtClean="0">
                <a:ea typeface="宋体" pitchFamily="2" charset="-122"/>
              </a:rPr>
              <a:t>全体学生的名单。</a:t>
            </a:r>
          </a:p>
          <a:p>
            <a:pPr lvl="1" eaLnBrk="1" hangingPunct="1">
              <a:buFont typeface="Wingdings" pitchFamily="2" charset="2"/>
              <a:buNone/>
            </a:pPr>
            <a:r>
              <a:rPr lang="zh-CN" altLang="zh-CN" sz="2800" b="1" dirty="0" smtClean="0">
                <a:ea typeface="宋体" pitchFamily="2" charset="-122"/>
              </a:rPr>
              <a:t>    SELECT Sname</a:t>
            </a:r>
            <a:r>
              <a:rPr lang="en-US" altLang="zh-CN" sz="2800" b="1" dirty="0" smtClean="0">
                <a:ea typeface="宋体" pitchFamily="2" charset="-122"/>
              </a:rPr>
              <a:t> </a:t>
            </a:r>
            <a:r>
              <a:rPr lang="zh-CN" altLang="zh-CN" sz="2800" b="1" dirty="0" smtClean="0">
                <a:ea typeface="宋体" pitchFamily="2" charset="-122"/>
              </a:rPr>
              <a:t>    FROM Student</a:t>
            </a:r>
          </a:p>
          <a:p>
            <a:pPr lvl="1" eaLnBrk="1" hangingPunct="1">
              <a:buFont typeface="Wingdings" pitchFamily="2" charset="2"/>
              <a:buNone/>
            </a:pPr>
            <a:r>
              <a:rPr lang="zh-CN" altLang="zh-CN" sz="2800" b="1" dirty="0" smtClean="0">
                <a:ea typeface="宋体" pitchFamily="2" charset="-122"/>
              </a:rPr>
              <a:t>    WHERE Sdept=‘CS’</a:t>
            </a:r>
            <a:r>
              <a:rPr lang="zh-CN" sz="2800" b="1" dirty="0" smtClean="0">
                <a:ea typeface="宋体" pitchFamily="2" charset="-122"/>
              </a:rPr>
              <a:t>； </a:t>
            </a:r>
          </a:p>
          <a:p>
            <a:pPr eaLnBrk="1" hangingPunct="1">
              <a:buFont typeface="Wingdings" pitchFamily="2" charset="2"/>
              <a:buNone/>
            </a:pPr>
            <a:r>
              <a:rPr lang="zh-CN" altLang="zh-CN" sz="2800" b="1" dirty="0" smtClean="0">
                <a:ea typeface="宋体" pitchFamily="2" charset="-122"/>
              </a:rPr>
              <a:t>[</a:t>
            </a:r>
            <a:r>
              <a:rPr lang="zh-CN" sz="2800" b="1" dirty="0" smtClean="0">
                <a:ea typeface="宋体" pitchFamily="2" charset="-122"/>
              </a:rPr>
              <a:t>例</a:t>
            </a:r>
            <a:r>
              <a:rPr lang="zh-CN" altLang="zh-CN" sz="2800" b="1" dirty="0" smtClean="0">
                <a:ea typeface="宋体" pitchFamily="2" charset="-122"/>
              </a:rPr>
              <a:t>8]  </a:t>
            </a:r>
            <a:r>
              <a:rPr lang="zh-CN" sz="2800" b="1" dirty="0" smtClean="0">
                <a:ea typeface="宋体" pitchFamily="2" charset="-122"/>
              </a:rPr>
              <a:t>查询所有年龄在</a:t>
            </a:r>
            <a:r>
              <a:rPr lang="zh-CN" altLang="zh-CN" sz="2800" b="1" dirty="0" smtClean="0">
                <a:ea typeface="宋体" pitchFamily="2" charset="-122"/>
              </a:rPr>
              <a:t>20</a:t>
            </a:r>
            <a:r>
              <a:rPr lang="zh-CN" sz="2800" b="1" dirty="0" smtClean="0">
                <a:ea typeface="宋体" pitchFamily="2" charset="-122"/>
              </a:rPr>
              <a:t>岁以下的学生姓名及其年龄。</a:t>
            </a:r>
          </a:p>
          <a:p>
            <a:pPr lvl="1" algn="just" eaLnBrk="1" hangingPunct="1">
              <a:buFont typeface="Wingdings" pitchFamily="2" charset="2"/>
              <a:buNone/>
            </a:pPr>
            <a:r>
              <a:rPr lang="zh-CN" altLang="zh-CN" sz="2800" b="1" dirty="0" smtClean="0">
                <a:ea typeface="宋体" pitchFamily="2" charset="-122"/>
              </a:rPr>
              <a:t>     SELECT Sname</a:t>
            </a:r>
            <a:r>
              <a:rPr lang="zh-CN" sz="2800" b="1" dirty="0" smtClean="0">
                <a:ea typeface="宋体" pitchFamily="2" charset="-122"/>
              </a:rPr>
              <a:t>，</a:t>
            </a:r>
            <a:r>
              <a:rPr lang="zh-CN" altLang="zh-CN" sz="2800" b="1" dirty="0" smtClean="0">
                <a:ea typeface="宋体" pitchFamily="2" charset="-122"/>
              </a:rPr>
              <a:t>Sage FROM    Student    </a:t>
            </a:r>
          </a:p>
          <a:p>
            <a:pPr lvl="2" algn="just" eaLnBrk="1" hangingPunct="1">
              <a:buFontTx/>
              <a:buNone/>
            </a:pPr>
            <a:r>
              <a:rPr lang="zh-CN" altLang="zh-CN" sz="2800" b="1" dirty="0" smtClean="0">
                <a:ea typeface="宋体" pitchFamily="2" charset="-122"/>
              </a:rPr>
              <a:t>WHERE Sage &lt; 20</a:t>
            </a:r>
            <a:r>
              <a:rPr lang="zh-CN" sz="2800" b="1" dirty="0" smtClean="0">
                <a:ea typeface="宋体" pitchFamily="2" charset="-122"/>
              </a:rPr>
              <a:t>；</a:t>
            </a:r>
          </a:p>
          <a:p>
            <a:pPr eaLnBrk="1" hangingPunct="1">
              <a:buFont typeface="Wingdings" pitchFamily="2" charset="2"/>
              <a:buNone/>
            </a:pPr>
            <a:r>
              <a:rPr lang="zh-CN" sz="2800" b="1" dirty="0" smtClean="0">
                <a:ea typeface="宋体" pitchFamily="2" charset="-122"/>
              </a:rPr>
              <a:t>［例</a:t>
            </a:r>
            <a:r>
              <a:rPr lang="zh-CN" altLang="zh-CN" sz="2800" b="1" dirty="0" smtClean="0">
                <a:ea typeface="宋体" pitchFamily="2" charset="-122"/>
              </a:rPr>
              <a:t>9</a:t>
            </a:r>
            <a:r>
              <a:rPr lang="zh-CN" sz="2800" b="1" dirty="0" smtClean="0">
                <a:ea typeface="宋体" pitchFamily="2" charset="-122"/>
              </a:rPr>
              <a:t>］  查询考试成绩有不及格的学生的学号。</a:t>
            </a:r>
          </a:p>
          <a:p>
            <a:pPr lvl="2" eaLnBrk="1" hangingPunct="1">
              <a:buFontTx/>
              <a:buNone/>
            </a:pPr>
            <a:r>
              <a:rPr lang="zh-CN" altLang="zh-CN" sz="2800" b="1" dirty="0" smtClean="0">
                <a:ea typeface="宋体" pitchFamily="2" charset="-122"/>
              </a:rPr>
              <a:t>    SELECT </a:t>
            </a:r>
            <a:r>
              <a:rPr lang="zh-CN" altLang="zh-CN" sz="2800" b="1" dirty="0" smtClean="0">
                <a:solidFill>
                  <a:srgbClr val="FF00FF"/>
                </a:solidFill>
                <a:ea typeface="宋体" pitchFamily="2" charset="-122"/>
              </a:rPr>
              <a:t>DISTINCT</a:t>
            </a:r>
            <a:r>
              <a:rPr lang="zh-CN" altLang="zh-CN" sz="2800" b="1" dirty="0" smtClean="0">
                <a:ea typeface="宋体" pitchFamily="2" charset="-122"/>
              </a:rPr>
              <a:t> Sno</a:t>
            </a:r>
            <a:r>
              <a:rPr lang="en-US" altLang="zh-CN" sz="2800" b="1" dirty="0" smtClean="0">
                <a:ea typeface="宋体" pitchFamily="2" charset="-122"/>
              </a:rPr>
              <a:t> </a:t>
            </a:r>
            <a:r>
              <a:rPr lang="zh-CN" altLang="zh-CN" sz="2800" b="1" dirty="0" smtClean="0">
                <a:ea typeface="宋体" pitchFamily="2" charset="-122"/>
              </a:rPr>
              <a:t>    FROM  SC</a:t>
            </a:r>
          </a:p>
          <a:p>
            <a:pPr lvl="2" eaLnBrk="1" hangingPunct="1">
              <a:buFontTx/>
              <a:buNone/>
            </a:pPr>
            <a:r>
              <a:rPr lang="zh-CN" altLang="zh-CN" sz="2800" b="1" dirty="0" smtClean="0">
                <a:ea typeface="宋体" pitchFamily="2" charset="-122"/>
              </a:rPr>
              <a:t>    WHERE Grade&lt;60</a:t>
            </a:r>
            <a:r>
              <a:rPr lang="zh-CN" sz="2800" b="1" dirty="0" smtClean="0">
                <a:ea typeface="宋体" pitchFamily="2" charset="-122"/>
              </a:rPr>
              <a:t>； </a:t>
            </a:r>
          </a:p>
          <a:p>
            <a:pPr lvl="2" eaLnBrk="1" hangingPunct="1">
              <a:lnSpc>
                <a:spcPct val="90000"/>
              </a:lnSpc>
              <a:buFontTx/>
              <a:buNone/>
            </a:pPr>
            <a:endParaRPr lang="zh-CN" altLang="zh-CN" sz="2000" b="1" dirty="0" smtClean="0">
              <a:ea typeface="宋体" pitchFamily="2" charset="-122"/>
            </a:endParaRPr>
          </a:p>
        </p:txBody>
      </p:sp>
      <p:sp>
        <p:nvSpPr>
          <p:cNvPr id="6" name="TextBox 5"/>
          <p:cNvSpPr txBox="1"/>
          <p:nvPr/>
        </p:nvSpPr>
        <p:spPr>
          <a:xfrm>
            <a:off x="3728620" y="213064"/>
            <a:ext cx="6239209" cy="1384995"/>
          </a:xfrm>
          <a:prstGeom prst="rect">
            <a:avLst/>
          </a:prstGeom>
          <a:noFill/>
        </p:spPr>
        <p:txBody>
          <a:bodyPr wrap="none" rtlCol="0">
            <a:spAutoFit/>
          </a:bodyPr>
          <a:lstStyle/>
          <a:p>
            <a:r>
              <a:rPr lang="en-US" altLang="zh-CN" sz="2800" b="1" dirty="0" smtClean="0">
                <a:solidFill>
                  <a:srgbClr val="FF0000"/>
                </a:solidFill>
                <a:latin typeface="Times New Roman" pitchFamily="18" charset="0"/>
                <a:cs typeface="Times New Roman" pitchFamily="18" charset="0"/>
              </a:rPr>
              <a:t>Student(</a:t>
            </a:r>
            <a:r>
              <a:rPr lang="en-US" altLang="zh-CN" sz="2800" b="1" dirty="0" err="1" smtClean="0">
                <a:solidFill>
                  <a:srgbClr val="FF0000"/>
                </a:solidFill>
                <a:latin typeface="Times New Roman" pitchFamily="18" charset="0"/>
                <a:cs typeface="Times New Roman" pitchFamily="18" charset="0"/>
              </a:rPr>
              <a:t>Sno</a:t>
            </a:r>
            <a:r>
              <a:rPr lang="en-US" altLang="zh-CN" sz="2800" b="1" dirty="0" smtClean="0">
                <a:solidFill>
                  <a:srgbClr val="FF0000"/>
                </a:solidFill>
                <a:latin typeface="Times New Roman" pitchFamily="18" charset="0"/>
                <a:cs typeface="Times New Roman" pitchFamily="18" charset="0"/>
              </a:rPr>
              <a:t>, </a:t>
            </a:r>
            <a:r>
              <a:rPr lang="en-US" altLang="zh-CN" sz="2800" b="1" dirty="0" err="1" smtClean="0">
                <a:solidFill>
                  <a:srgbClr val="FF0000"/>
                </a:solidFill>
                <a:latin typeface="Times New Roman" pitchFamily="18" charset="0"/>
                <a:cs typeface="Times New Roman" pitchFamily="18" charset="0"/>
              </a:rPr>
              <a:t>Sname</a:t>
            </a:r>
            <a:r>
              <a:rPr lang="en-US" altLang="zh-CN" sz="2800" b="1" dirty="0" smtClean="0">
                <a:solidFill>
                  <a:srgbClr val="FF0000"/>
                </a:solidFill>
                <a:latin typeface="Times New Roman" pitchFamily="18" charset="0"/>
                <a:cs typeface="Times New Roman" pitchFamily="18" charset="0"/>
              </a:rPr>
              <a:t>, </a:t>
            </a:r>
            <a:r>
              <a:rPr lang="en-US" altLang="zh-CN" sz="2800" b="1" dirty="0" err="1" smtClean="0">
                <a:solidFill>
                  <a:srgbClr val="FF0000"/>
                </a:solidFill>
                <a:latin typeface="Times New Roman" pitchFamily="18" charset="0"/>
                <a:cs typeface="Times New Roman" pitchFamily="18" charset="0"/>
              </a:rPr>
              <a:t>Ssex</a:t>
            </a:r>
            <a:r>
              <a:rPr lang="en-US" altLang="zh-CN" sz="2800" b="1" dirty="0" smtClean="0">
                <a:solidFill>
                  <a:srgbClr val="FF0000"/>
                </a:solidFill>
                <a:latin typeface="Times New Roman" pitchFamily="18" charset="0"/>
                <a:cs typeface="Times New Roman" pitchFamily="18" charset="0"/>
              </a:rPr>
              <a:t>, Sage, </a:t>
            </a:r>
            <a:r>
              <a:rPr lang="en-US" altLang="zh-CN" sz="2800" b="1" dirty="0" err="1" smtClean="0">
                <a:solidFill>
                  <a:srgbClr val="FF0000"/>
                </a:solidFill>
                <a:latin typeface="Times New Roman" pitchFamily="18" charset="0"/>
                <a:cs typeface="Times New Roman" pitchFamily="18" charset="0"/>
              </a:rPr>
              <a:t>Sdept</a:t>
            </a:r>
            <a:r>
              <a:rPr lang="en-US" altLang="zh-CN" sz="2800" b="1" dirty="0" smtClean="0">
                <a:solidFill>
                  <a:srgbClr val="FF0000"/>
                </a:solidFill>
                <a:latin typeface="Times New Roman" pitchFamily="18" charset="0"/>
                <a:cs typeface="Times New Roman" pitchFamily="18" charset="0"/>
              </a:rPr>
              <a:t>)</a:t>
            </a:r>
          </a:p>
          <a:p>
            <a:r>
              <a:rPr lang="en-US" altLang="zh-CN" sz="2800" b="1" dirty="0" smtClean="0">
                <a:solidFill>
                  <a:srgbClr val="FF0000"/>
                </a:solidFill>
                <a:latin typeface="Times New Roman" pitchFamily="18" charset="0"/>
                <a:cs typeface="Times New Roman" pitchFamily="18" charset="0"/>
              </a:rPr>
              <a:t>Course(</a:t>
            </a:r>
            <a:r>
              <a:rPr lang="en-US" altLang="zh-CN" sz="2800" b="1" dirty="0" err="1" smtClean="0">
                <a:solidFill>
                  <a:srgbClr val="FF0000"/>
                </a:solidFill>
                <a:latin typeface="Times New Roman" pitchFamily="18" charset="0"/>
                <a:cs typeface="Times New Roman" pitchFamily="18" charset="0"/>
              </a:rPr>
              <a:t>Cno,Cname,Cpno,Ccredit</a:t>
            </a:r>
            <a:r>
              <a:rPr lang="en-US" altLang="zh-CN" sz="2800" b="1" dirty="0" smtClean="0">
                <a:solidFill>
                  <a:srgbClr val="FF0000"/>
                </a:solidFill>
                <a:latin typeface="Times New Roman" pitchFamily="18" charset="0"/>
                <a:cs typeface="Times New Roman" pitchFamily="18" charset="0"/>
              </a:rPr>
              <a:t>)</a:t>
            </a:r>
          </a:p>
          <a:p>
            <a:r>
              <a:rPr lang="en-US" altLang="zh-CN" sz="2800" b="1" dirty="0" smtClean="0">
                <a:solidFill>
                  <a:srgbClr val="FF0000"/>
                </a:solidFill>
                <a:latin typeface="Times New Roman" pitchFamily="18" charset="0"/>
                <a:cs typeface="Times New Roman" pitchFamily="18" charset="0"/>
              </a:rPr>
              <a:t>SC(</a:t>
            </a:r>
            <a:r>
              <a:rPr lang="en-US" altLang="zh-CN" sz="2800" b="1" dirty="0" err="1" smtClean="0">
                <a:solidFill>
                  <a:srgbClr val="FF0000"/>
                </a:solidFill>
                <a:latin typeface="Times New Roman" pitchFamily="18" charset="0"/>
                <a:cs typeface="Times New Roman" pitchFamily="18" charset="0"/>
              </a:rPr>
              <a:t>Sno,Cno,grade</a:t>
            </a:r>
            <a:r>
              <a:rPr lang="en-US" altLang="zh-CN" sz="2800" b="1" dirty="0" smtClean="0">
                <a:solidFill>
                  <a:srgbClr val="FF0000"/>
                </a:solidFill>
                <a:latin typeface="Times New Roman" pitchFamily="18" charset="0"/>
                <a:cs typeface="Times New Roman" pitchFamily="18" charset="0"/>
              </a:rPr>
              <a:t>)</a:t>
            </a:r>
            <a:endParaRPr lang="zh-CN" altLang="en-US" sz="2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animEffect transition="in" filter="box(in)">
                                      <p:cBhvr>
                                        <p:cTn id="7" dur="500"/>
                                        <p:tgtEl>
                                          <p:spTgt spid="99332">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9332">
                                            <p:txEl>
                                              <p:pRg st="2" end="2"/>
                                            </p:txEl>
                                          </p:spTgt>
                                        </p:tgtEl>
                                        <p:attrNameLst>
                                          <p:attrName>style.visibility</p:attrName>
                                        </p:attrNameLst>
                                      </p:cBhvr>
                                      <p:to>
                                        <p:strVal val="visible"/>
                                      </p:to>
                                    </p:set>
                                    <p:animEffect transition="in" filter="box(in)">
                                      <p:cBhvr>
                                        <p:cTn id="10" dur="500"/>
                                        <p:tgtEl>
                                          <p:spTgt spid="9933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99332">
                                            <p:txEl>
                                              <p:pRg st="4" end="4"/>
                                            </p:txEl>
                                          </p:spTgt>
                                        </p:tgtEl>
                                        <p:attrNameLst>
                                          <p:attrName>style.visibility</p:attrName>
                                        </p:attrNameLst>
                                      </p:cBhvr>
                                      <p:to>
                                        <p:strVal val="visible"/>
                                      </p:to>
                                    </p:set>
                                    <p:animEffect transition="in" filter="box(in)">
                                      <p:cBhvr>
                                        <p:cTn id="15" dur="500"/>
                                        <p:tgtEl>
                                          <p:spTgt spid="99332">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9332">
                                            <p:txEl>
                                              <p:pRg st="5" end="5"/>
                                            </p:txEl>
                                          </p:spTgt>
                                        </p:tgtEl>
                                        <p:attrNameLst>
                                          <p:attrName>style.visibility</p:attrName>
                                        </p:attrNameLst>
                                      </p:cBhvr>
                                      <p:to>
                                        <p:strVal val="visible"/>
                                      </p:to>
                                    </p:set>
                                    <p:animEffect transition="in" filter="box(in)">
                                      <p:cBhvr>
                                        <p:cTn id="18" dur="500"/>
                                        <p:tgtEl>
                                          <p:spTgt spid="9933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9332">
                                            <p:txEl>
                                              <p:pRg st="7" end="7"/>
                                            </p:txEl>
                                          </p:spTgt>
                                        </p:tgtEl>
                                        <p:attrNameLst>
                                          <p:attrName>style.visibility</p:attrName>
                                        </p:attrNameLst>
                                      </p:cBhvr>
                                      <p:to>
                                        <p:strVal val="visible"/>
                                      </p:to>
                                    </p:set>
                                    <p:animEffect transition="in" filter="box(in)">
                                      <p:cBhvr>
                                        <p:cTn id="23" dur="500"/>
                                        <p:tgtEl>
                                          <p:spTgt spid="99332">
                                            <p:txEl>
                                              <p:pRg st="7" end="7"/>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99332">
                                            <p:txEl>
                                              <p:pRg st="8" end="8"/>
                                            </p:txEl>
                                          </p:spTgt>
                                        </p:tgtEl>
                                        <p:attrNameLst>
                                          <p:attrName>style.visibility</p:attrName>
                                        </p:attrNameLst>
                                      </p:cBhvr>
                                      <p:to>
                                        <p:strVal val="visible"/>
                                      </p:to>
                                    </p:set>
                                    <p:animEffect transition="in" filter="box(in)">
                                      <p:cBhvr>
                                        <p:cTn id="26" dur="500"/>
                                        <p:tgtEl>
                                          <p:spTgt spid="993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a:t>
            </a:r>
            <a:r>
              <a:rPr lang="en-US" altLang="zh-CN" sz="3200">
                <a:ea typeface="宋体" panose="02010600030101010101" pitchFamily="2" charset="-122"/>
              </a:rPr>
              <a:t>EXISTS</a:t>
            </a:r>
            <a:r>
              <a:rPr lang="zh-CN" altLang="en-US" sz="3200">
                <a:ea typeface="宋体" panose="02010600030101010101" pitchFamily="2" charset="-122"/>
              </a:rPr>
              <a:t>谓词的子查询</a:t>
            </a:r>
            <a:r>
              <a:rPr lang="en-US" altLang="zh-CN" sz="3200">
                <a:ea typeface="宋体" panose="02010600030101010101" pitchFamily="2" charset="-122"/>
              </a:rPr>
              <a:t>(</a:t>
            </a:r>
            <a:r>
              <a:rPr lang="zh-CN" altLang="en-US" sz="3200">
                <a:ea typeface="宋体" panose="02010600030101010101" pitchFamily="2" charset="-122"/>
              </a:rPr>
              <a:t>续）</a:t>
            </a:r>
          </a:p>
        </p:txBody>
      </p:sp>
      <p:sp>
        <p:nvSpPr>
          <p:cNvPr id="77828" name="Rectangle 3"/>
          <p:cNvSpPr>
            <a:spLocks noGrp="1" noChangeArrowheads="1"/>
          </p:cNvSpPr>
          <p:nvPr>
            <p:ph type="body" idx="1"/>
          </p:nvPr>
        </p:nvSpPr>
        <p:spPr>
          <a:xfrm>
            <a:off x="2362200" y="1905000"/>
            <a:ext cx="7772400" cy="4114800"/>
          </a:xfrm>
        </p:spPr>
        <p:txBody>
          <a:bodyPr/>
          <a:lstStyle/>
          <a:p>
            <a:pPr eaLnBrk="1" hangingPunct="1">
              <a:lnSpc>
                <a:spcPct val="120000"/>
              </a:lnSpc>
              <a:buFont typeface="宋体" panose="02010600030101010101" pitchFamily="2" charset="-122"/>
              <a:buNone/>
            </a:pPr>
            <a:r>
              <a:rPr lang="en-US" altLang="zh-CN" sz="2000"/>
              <a:t>[</a:t>
            </a:r>
            <a:r>
              <a:rPr lang="zh-CN" altLang="en-US" sz="2000"/>
              <a:t>例</a:t>
            </a:r>
            <a:r>
              <a:rPr lang="en-US" altLang="zh-CN" sz="2000"/>
              <a:t>44]</a:t>
            </a:r>
            <a:r>
              <a:rPr lang="zh-CN" altLang="en-US" sz="2000"/>
              <a:t>查询所有选修了</a:t>
            </a:r>
            <a:r>
              <a:rPr lang="en-US" altLang="zh-CN" sz="2000"/>
              <a:t>1</a:t>
            </a:r>
            <a:r>
              <a:rPr lang="zh-CN" altLang="en-US" sz="2000"/>
              <a:t>号课程的学生姓名。</a:t>
            </a:r>
          </a:p>
          <a:p>
            <a:pPr eaLnBrk="1" hangingPunct="1">
              <a:lnSpc>
                <a:spcPct val="80000"/>
              </a:lnSpc>
              <a:buFont typeface="宋体" panose="02010600030101010101" pitchFamily="2" charset="-122"/>
              <a:buNone/>
            </a:pPr>
            <a:r>
              <a:rPr lang="zh-CN" altLang="en-US" sz="1600"/>
              <a:t>  </a:t>
            </a:r>
          </a:p>
          <a:p>
            <a:pPr eaLnBrk="1" hangingPunct="1">
              <a:lnSpc>
                <a:spcPct val="80000"/>
              </a:lnSpc>
              <a:buFont typeface="宋体" panose="02010600030101010101" pitchFamily="2" charset="-122"/>
              <a:buNone/>
            </a:pPr>
            <a:r>
              <a:rPr lang="zh-CN" altLang="en-US" sz="1800"/>
              <a:t>思路分析：</a:t>
            </a:r>
          </a:p>
          <a:p>
            <a:pPr lvl="1" eaLnBrk="1" hangingPunct="1">
              <a:lnSpc>
                <a:spcPct val="140000"/>
              </a:lnSpc>
              <a:buSzPct val="50000"/>
              <a:buFont typeface="Wingdings" panose="05000000000000000000" pitchFamily="2" charset="2"/>
              <a:buChar char="n"/>
            </a:pPr>
            <a:r>
              <a:rPr lang="zh-CN" altLang="en-US" sz="2000"/>
              <a:t>本查询涉及</a:t>
            </a:r>
            <a:r>
              <a:rPr lang="en-US" altLang="zh-CN" sz="2000"/>
              <a:t>Student</a:t>
            </a:r>
            <a:r>
              <a:rPr lang="zh-CN" altLang="en-US" sz="2000"/>
              <a:t>和</a:t>
            </a:r>
            <a:r>
              <a:rPr lang="en-US" altLang="zh-CN" sz="2000"/>
              <a:t>SC</a:t>
            </a:r>
            <a:r>
              <a:rPr lang="zh-CN" altLang="en-US" sz="2000"/>
              <a:t>关系</a:t>
            </a:r>
          </a:p>
          <a:p>
            <a:pPr lvl="1" eaLnBrk="1" hangingPunct="1">
              <a:lnSpc>
                <a:spcPct val="140000"/>
              </a:lnSpc>
              <a:buSzPct val="50000"/>
              <a:buFont typeface="Wingdings" panose="05000000000000000000" pitchFamily="2" charset="2"/>
              <a:buChar char="n"/>
            </a:pPr>
            <a:r>
              <a:rPr lang="zh-CN" altLang="en-US" sz="2000"/>
              <a:t>在</a:t>
            </a:r>
            <a:r>
              <a:rPr lang="en-US" altLang="zh-CN" sz="2000"/>
              <a:t>Student</a:t>
            </a:r>
            <a:r>
              <a:rPr lang="zh-CN" altLang="en-US" sz="2000"/>
              <a:t>中依次取每个元组的</a:t>
            </a:r>
            <a:r>
              <a:rPr lang="en-US" altLang="zh-CN" sz="2000"/>
              <a:t>Sno</a:t>
            </a:r>
            <a:r>
              <a:rPr lang="zh-CN" altLang="en-US" sz="2000"/>
              <a:t>值，用此值去检查</a:t>
            </a:r>
            <a:r>
              <a:rPr lang="en-US" altLang="zh-CN" sz="2000"/>
              <a:t>SC</a:t>
            </a:r>
            <a:r>
              <a:rPr lang="zh-CN" altLang="en-US" sz="2000"/>
              <a:t>关系</a:t>
            </a:r>
          </a:p>
          <a:p>
            <a:pPr lvl="1" eaLnBrk="1" hangingPunct="1">
              <a:lnSpc>
                <a:spcPct val="140000"/>
              </a:lnSpc>
              <a:buSzPct val="50000"/>
              <a:buFont typeface="Wingdings" panose="05000000000000000000" pitchFamily="2" charset="2"/>
              <a:buChar char="n"/>
            </a:pPr>
            <a:r>
              <a:rPr lang="zh-CN" altLang="en-US" sz="2000"/>
              <a:t>若</a:t>
            </a:r>
            <a:r>
              <a:rPr lang="en-US" altLang="zh-CN" sz="2000"/>
              <a:t>SC</a:t>
            </a:r>
            <a:r>
              <a:rPr lang="zh-CN" altLang="en-US" sz="2000"/>
              <a:t>中存在这样的元组，其</a:t>
            </a:r>
            <a:r>
              <a:rPr lang="en-US" altLang="zh-CN" sz="2000"/>
              <a:t>Sno</a:t>
            </a:r>
            <a:r>
              <a:rPr lang="zh-CN" altLang="en-US" sz="2000"/>
              <a:t>值等于此</a:t>
            </a:r>
            <a:r>
              <a:rPr lang="en-US" altLang="zh-CN" sz="2000"/>
              <a:t>Student.Sno</a:t>
            </a:r>
            <a:r>
              <a:rPr lang="zh-CN" altLang="en-US" sz="2000"/>
              <a:t>值，并且其</a:t>
            </a:r>
            <a:r>
              <a:rPr lang="en-US" altLang="zh-CN" sz="2000"/>
              <a:t>Cno= '1'</a:t>
            </a:r>
            <a:r>
              <a:rPr lang="zh-CN" altLang="en-US" sz="2000"/>
              <a:t>，则取此</a:t>
            </a:r>
            <a:r>
              <a:rPr lang="en-US" altLang="zh-CN" sz="2000"/>
              <a:t>Student.Sname</a:t>
            </a:r>
            <a:r>
              <a:rPr lang="zh-CN" altLang="en-US" sz="2000"/>
              <a:t>送入结果关系</a:t>
            </a:r>
          </a:p>
        </p:txBody>
      </p:sp>
    </p:spTree>
    <p:extLst>
      <p:ext uri="{BB962C8B-B14F-4D97-AF65-F5344CB8AC3E}">
        <p14:creationId xmlns:p14="http://schemas.microsoft.com/office/powerpoint/2010/main" val="2845369529"/>
      </p:ext>
    </p:extLst>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EXISTS</a:t>
            </a:r>
            <a:r>
              <a:rPr lang="zh-CN" altLang="en-US" smtClean="0">
                <a:ea typeface="宋体" panose="02010600030101010101" pitchFamily="2" charset="-122"/>
              </a:rPr>
              <a:t>谓词的子查询</a:t>
            </a:r>
            <a:r>
              <a:rPr lang="en-US" altLang="zh-CN" smtClean="0">
                <a:ea typeface="宋体" panose="02010600030101010101" pitchFamily="2" charset="-122"/>
              </a:rPr>
              <a:t>(</a:t>
            </a:r>
            <a:r>
              <a:rPr lang="zh-CN" altLang="en-US" smtClean="0">
                <a:ea typeface="宋体" panose="02010600030101010101" pitchFamily="2" charset="-122"/>
              </a:rPr>
              <a:t>续）</a:t>
            </a:r>
          </a:p>
        </p:txBody>
      </p:sp>
      <p:sp>
        <p:nvSpPr>
          <p:cNvPr id="78852" name="Rectangle 3"/>
          <p:cNvSpPr>
            <a:spLocks noGrp="1" noChangeArrowheads="1"/>
          </p:cNvSpPr>
          <p:nvPr>
            <p:ph type="body" idx="1"/>
          </p:nvPr>
        </p:nvSpPr>
        <p:spPr/>
        <p:txBody>
          <a:bodyPr/>
          <a:lstStyle/>
          <a:p>
            <a:pPr eaLnBrk="1" hangingPunct="1">
              <a:lnSpc>
                <a:spcPct val="120000"/>
              </a:lnSpc>
              <a:buClr>
                <a:schemeClr val="accent1"/>
              </a:buClr>
              <a:buSzPct val="75000"/>
              <a:buFont typeface="Wingdings" panose="05000000000000000000" pitchFamily="2" charset="2"/>
              <a:buChar char="n"/>
            </a:pPr>
            <a:r>
              <a:rPr lang="zh-CN" altLang="en-US" sz="2400">
                <a:latin typeface="宋体" panose="02010600030101010101" pitchFamily="2" charset="-122"/>
              </a:rPr>
              <a:t>用嵌套查询</a:t>
            </a:r>
          </a:p>
          <a:p>
            <a:pPr eaLnBrk="1" hangingPunct="1">
              <a:lnSpc>
                <a:spcPct val="120000"/>
              </a:lnSpc>
              <a:buFontTx/>
              <a:buNone/>
            </a:pPr>
            <a:r>
              <a:rPr lang="zh-CN" altLang="en-US" sz="2400"/>
              <a:t>     </a:t>
            </a:r>
            <a:r>
              <a:rPr lang="en-US" altLang="zh-CN" sz="2400"/>
              <a:t>SELECT Sname</a:t>
            </a:r>
          </a:p>
          <a:p>
            <a:pPr eaLnBrk="1" hangingPunct="1">
              <a:lnSpc>
                <a:spcPct val="120000"/>
              </a:lnSpc>
              <a:buFont typeface="Wingdings" panose="05000000000000000000" pitchFamily="2" charset="2"/>
              <a:buNone/>
            </a:pPr>
            <a:r>
              <a:rPr lang="en-US" altLang="zh-CN" sz="2400"/>
              <a:t>     FROM </a:t>
            </a:r>
            <a:r>
              <a:rPr lang="en-US" altLang="zh-CN" sz="2400">
                <a:solidFill>
                  <a:srgbClr val="FF3399"/>
                </a:solidFill>
              </a:rPr>
              <a:t>Student</a:t>
            </a:r>
            <a:endParaRPr lang="en-US" altLang="zh-CN" sz="2400"/>
          </a:p>
          <a:p>
            <a:pPr eaLnBrk="1" hangingPunct="1">
              <a:lnSpc>
                <a:spcPct val="120000"/>
              </a:lnSpc>
              <a:buFont typeface="Wingdings" panose="05000000000000000000" pitchFamily="2" charset="2"/>
              <a:buNone/>
            </a:pPr>
            <a:r>
              <a:rPr lang="en-US" altLang="zh-CN" sz="2400"/>
              <a:t>     WHERE EXISTS</a:t>
            </a:r>
          </a:p>
          <a:p>
            <a:pPr eaLnBrk="1" hangingPunct="1">
              <a:lnSpc>
                <a:spcPct val="120000"/>
              </a:lnSpc>
              <a:buFont typeface="Wingdings" panose="05000000000000000000" pitchFamily="2" charset="2"/>
              <a:buNone/>
            </a:pPr>
            <a:r>
              <a:rPr lang="en-US" altLang="zh-CN" sz="2400"/>
              <a:t>                   (SELECT </a:t>
            </a:r>
            <a:r>
              <a:rPr lang="en-US" altLang="zh-CN" sz="2400">
                <a:solidFill>
                  <a:srgbClr val="FF3399"/>
                </a:solidFill>
              </a:rPr>
              <a:t>*</a:t>
            </a:r>
          </a:p>
          <a:p>
            <a:pPr eaLnBrk="1" hangingPunct="1">
              <a:lnSpc>
                <a:spcPct val="120000"/>
              </a:lnSpc>
              <a:buFont typeface="Wingdings" panose="05000000000000000000" pitchFamily="2" charset="2"/>
              <a:buNone/>
            </a:pPr>
            <a:r>
              <a:rPr lang="en-US" altLang="zh-CN" sz="2400"/>
              <a:t>                    FROM SC</a:t>
            </a:r>
          </a:p>
          <a:p>
            <a:pPr eaLnBrk="1" hangingPunct="1">
              <a:lnSpc>
                <a:spcPct val="120000"/>
              </a:lnSpc>
              <a:buFont typeface="Wingdings" panose="05000000000000000000" pitchFamily="2" charset="2"/>
              <a:buNone/>
            </a:pPr>
            <a:r>
              <a:rPr lang="en-US" altLang="zh-CN" sz="2400"/>
              <a:t>                    WHERE Sno=</a:t>
            </a:r>
            <a:r>
              <a:rPr lang="en-US" altLang="zh-CN" sz="2400">
                <a:solidFill>
                  <a:srgbClr val="FF3399"/>
                </a:solidFill>
              </a:rPr>
              <a:t>Student.Sno</a:t>
            </a:r>
            <a:r>
              <a:rPr lang="en-US" altLang="zh-CN" sz="2400"/>
              <a:t> AND Cno= ' 1 ')</a:t>
            </a:r>
            <a:r>
              <a:rPr lang="zh-CN" altLang="en-US" sz="2400"/>
              <a:t>；</a:t>
            </a:r>
          </a:p>
          <a:p>
            <a:pPr eaLnBrk="1" hangingPunct="1">
              <a:lnSpc>
                <a:spcPct val="120000"/>
              </a:lnSpc>
              <a:buFont typeface="Wingdings" panose="05000000000000000000" pitchFamily="2" charset="2"/>
              <a:buNone/>
            </a:pPr>
            <a:r>
              <a:rPr lang="zh-CN" altLang="en-US" sz="2400">
                <a:latin typeface="宋体" panose="02010600030101010101" pitchFamily="2" charset="-122"/>
              </a:rPr>
              <a:t>  </a:t>
            </a:r>
          </a:p>
        </p:txBody>
      </p:sp>
    </p:spTree>
    <p:extLst>
      <p:ext uri="{BB962C8B-B14F-4D97-AF65-F5344CB8AC3E}">
        <p14:creationId xmlns:p14="http://schemas.microsoft.com/office/powerpoint/2010/main" val="1295073357"/>
      </p:ext>
    </p:extLst>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EXISTS</a:t>
            </a:r>
            <a:r>
              <a:rPr lang="zh-CN" altLang="en-US" smtClean="0">
                <a:ea typeface="宋体" panose="02010600030101010101" pitchFamily="2" charset="-122"/>
              </a:rPr>
              <a:t>谓词的子查询</a:t>
            </a:r>
            <a:r>
              <a:rPr lang="en-US" altLang="zh-CN" smtClean="0">
                <a:ea typeface="宋体" panose="02010600030101010101" pitchFamily="2" charset="-122"/>
              </a:rPr>
              <a:t>(</a:t>
            </a:r>
            <a:r>
              <a:rPr lang="zh-CN" altLang="en-US" smtClean="0">
                <a:ea typeface="宋体" panose="02010600030101010101" pitchFamily="2" charset="-122"/>
              </a:rPr>
              <a:t>续）</a:t>
            </a:r>
          </a:p>
        </p:txBody>
      </p:sp>
      <p:sp>
        <p:nvSpPr>
          <p:cNvPr id="79876" name="Rectangle 3"/>
          <p:cNvSpPr>
            <a:spLocks noGrp="1" noChangeArrowheads="1"/>
          </p:cNvSpPr>
          <p:nvPr>
            <p:ph type="body" idx="1"/>
          </p:nvPr>
        </p:nvSpPr>
        <p:spPr/>
        <p:txBody>
          <a:bodyPr/>
          <a:lstStyle/>
          <a:p>
            <a:pPr lvl="1" eaLnBrk="1" hangingPunct="1">
              <a:lnSpc>
                <a:spcPct val="150000"/>
              </a:lnSpc>
              <a:buSzPct val="75000"/>
              <a:buFont typeface="Wingdings" panose="05000000000000000000" pitchFamily="2" charset="2"/>
              <a:buChar char="n"/>
            </a:pPr>
            <a:r>
              <a:rPr lang="zh-CN" altLang="en-US" smtClean="0">
                <a:latin typeface="宋体" panose="02010600030101010101" pitchFamily="2" charset="-122"/>
                <a:ea typeface="宋体" panose="02010600030101010101" pitchFamily="2" charset="-122"/>
              </a:rPr>
              <a:t>用连接运算</a:t>
            </a:r>
          </a:p>
          <a:p>
            <a:pPr lvl="1" eaLnBrk="1" hangingPunct="1">
              <a:lnSpc>
                <a:spcPct val="150000"/>
              </a:lnSpc>
              <a:buFont typeface="Wingdings" panose="05000000000000000000" pitchFamily="2" charset="2"/>
              <a:buNone/>
            </a:pPr>
            <a:r>
              <a:rPr lang="zh-CN" altLang="en-US" smtClean="0">
                <a:latin typeface="宋体" panose="02010600030101010101" pitchFamily="2" charset="-122"/>
                <a:ea typeface="宋体" panose="02010600030101010101" pitchFamily="2" charset="-122"/>
              </a:rPr>
              <a:t>	</a:t>
            </a:r>
            <a:r>
              <a:rPr lang="en-US" altLang="zh-CN" smtClean="0">
                <a:ea typeface="宋体" panose="02010600030101010101" pitchFamily="2" charset="-122"/>
              </a:rPr>
              <a:t>SELECT Sname</a:t>
            </a:r>
          </a:p>
          <a:p>
            <a:pPr lvl="1" eaLnBrk="1" hangingPunct="1">
              <a:lnSpc>
                <a:spcPct val="150000"/>
              </a:lnSpc>
              <a:buFont typeface="Wingdings" panose="05000000000000000000" pitchFamily="2" charset="2"/>
              <a:buNone/>
            </a:pPr>
            <a:r>
              <a:rPr lang="en-US" altLang="zh-CN" smtClean="0">
                <a:ea typeface="宋体" panose="02010600030101010101" pitchFamily="2" charset="-122"/>
              </a:rPr>
              <a:t>	FROM Student, SC</a:t>
            </a:r>
          </a:p>
          <a:p>
            <a:pPr lvl="1" eaLnBrk="1" hangingPunct="1">
              <a:lnSpc>
                <a:spcPct val="150000"/>
              </a:lnSpc>
              <a:buFont typeface="Wingdings" panose="05000000000000000000" pitchFamily="2" charset="2"/>
              <a:buNone/>
            </a:pPr>
            <a:r>
              <a:rPr lang="en-US" altLang="zh-CN" smtClean="0">
                <a:ea typeface="宋体" panose="02010600030101010101" pitchFamily="2" charset="-122"/>
              </a:rPr>
              <a:t>	WHERE Student.Sno=SC.Sno AND SC.Cno= '1';</a:t>
            </a:r>
          </a:p>
          <a:p>
            <a:pPr eaLnBrk="1" hangingPunct="1">
              <a:lnSpc>
                <a:spcPct val="150000"/>
              </a:lnSpc>
              <a:buFont typeface="Wingdings" panose="05000000000000000000" pitchFamily="2" charset="2"/>
              <a:buNone/>
            </a:pPr>
            <a:endParaRPr lang="zh-CN" altLang="en-US" sz="2400"/>
          </a:p>
        </p:txBody>
      </p:sp>
    </p:spTree>
    <p:extLst>
      <p:ext uri="{BB962C8B-B14F-4D97-AF65-F5344CB8AC3E}">
        <p14:creationId xmlns:p14="http://schemas.microsoft.com/office/powerpoint/2010/main" val="1729855798"/>
      </p:ext>
    </p:extLst>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EXISTS</a:t>
            </a:r>
            <a:r>
              <a:rPr lang="zh-CN" altLang="en-US" smtClean="0">
                <a:ea typeface="宋体" panose="02010600030101010101" pitchFamily="2" charset="-122"/>
              </a:rPr>
              <a:t>谓词的子查询</a:t>
            </a:r>
            <a:r>
              <a:rPr lang="en-US" altLang="zh-CN" smtClean="0">
                <a:ea typeface="宋体" panose="02010600030101010101" pitchFamily="2" charset="-122"/>
              </a:rPr>
              <a:t>(</a:t>
            </a:r>
            <a:r>
              <a:rPr lang="zh-CN" altLang="en-US" smtClean="0">
                <a:ea typeface="宋体" panose="02010600030101010101" pitchFamily="2" charset="-122"/>
              </a:rPr>
              <a:t>续）</a:t>
            </a:r>
          </a:p>
        </p:txBody>
      </p:sp>
      <p:sp>
        <p:nvSpPr>
          <p:cNvPr id="80900" name="Rectangle 3"/>
          <p:cNvSpPr>
            <a:spLocks noGrp="1" noChangeArrowheads="1"/>
          </p:cNvSpPr>
          <p:nvPr>
            <p:ph type="body" idx="1"/>
          </p:nvPr>
        </p:nvSpPr>
        <p:spPr>
          <a:xfrm>
            <a:off x="2135189" y="1844675"/>
            <a:ext cx="8137525" cy="4114800"/>
          </a:xfrm>
        </p:spPr>
        <p:txBody>
          <a:bodyPr/>
          <a:lstStyle/>
          <a:p>
            <a:pPr algn="just" eaLnBrk="1" hangingPunct="1">
              <a:lnSpc>
                <a:spcPct val="110000"/>
              </a:lnSpc>
              <a:buFont typeface="Wingdings" panose="05000000000000000000" pitchFamily="2" charset="2"/>
              <a:buNone/>
            </a:pPr>
            <a:r>
              <a:rPr lang="en-US" altLang="zh-CN" sz="2400">
                <a:latin typeface="宋体" panose="02010600030101010101" pitchFamily="2" charset="-122"/>
              </a:rPr>
              <a:t>[</a:t>
            </a:r>
            <a:r>
              <a:rPr lang="zh-CN" altLang="en-US" sz="2400">
                <a:ea typeface="黑体" panose="02010609060101010101" pitchFamily="49" charset="-122"/>
              </a:rPr>
              <a:t>例</a:t>
            </a:r>
            <a:r>
              <a:rPr lang="en-US" altLang="zh-CN" sz="2400">
                <a:latin typeface="宋体" panose="02010600030101010101" pitchFamily="2" charset="-122"/>
              </a:rPr>
              <a:t>45]  </a:t>
            </a:r>
            <a:r>
              <a:rPr lang="zh-CN" altLang="en-US" sz="2400"/>
              <a:t>查询没有选修</a:t>
            </a:r>
            <a:r>
              <a:rPr lang="en-US" altLang="zh-CN" sz="2400">
                <a:latin typeface="宋体" panose="02010600030101010101" pitchFamily="2" charset="-122"/>
              </a:rPr>
              <a:t>1</a:t>
            </a:r>
            <a:r>
              <a:rPr lang="zh-CN" altLang="en-US" sz="2400"/>
              <a:t>号课程的学生姓名。</a:t>
            </a:r>
            <a:endParaRPr lang="zh-CN" altLang="en-US" sz="2400">
              <a:latin typeface="宋体" panose="02010600030101010101" pitchFamily="2" charset="-122"/>
            </a:endParaRPr>
          </a:p>
          <a:p>
            <a:pPr algn="just" eaLnBrk="1" hangingPunct="1">
              <a:lnSpc>
                <a:spcPct val="110000"/>
              </a:lnSpc>
              <a:buFont typeface="Wingdings" panose="05000000000000000000" pitchFamily="2" charset="2"/>
              <a:buNone/>
            </a:pPr>
            <a:r>
              <a:rPr lang="zh-CN" altLang="en-US" sz="2400"/>
              <a:t>     </a:t>
            </a:r>
            <a:r>
              <a:rPr lang="en-US" altLang="zh-CN" sz="2400"/>
              <a:t>SELECT Sname</a:t>
            </a:r>
          </a:p>
          <a:p>
            <a:pPr algn="just" eaLnBrk="1" hangingPunct="1">
              <a:lnSpc>
                <a:spcPct val="110000"/>
              </a:lnSpc>
              <a:buFont typeface="Wingdings" panose="05000000000000000000" pitchFamily="2" charset="2"/>
              <a:buNone/>
            </a:pPr>
            <a:r>
              <a:rPr lang="en-US" altLang="zh-CN" sz="2400"/>
              <a:t>     FROM </a:t>
            </a:r>
            <a:r>
              <a:rPr lang="en-US" altLang="zh-CN" sz="2400">
                <a:solidFill>
                  <a:schemeClr val="hlink"/>
                </a:solidFill>
              </a:rPr>
              <a:t>Student</a:t>
            </a:r>
          </a:p>
          <a:p>
            <a:pPr algn="just" eaLnBrk="1" hangingPunct="1">
              <a:lnSpc>
                <a:spcPct val="110000"/>
              </a:lnSpc>
              <a:buFont typeface="Wingdings" panose="05000000000000000000" pitchFamily="2" charset="2"/>
              <a:buNone/>
            </a:pPr>
            <a:r>
              <a:rPr lang="en-US" altLang="zh-CN" sz="2400"/>
              <a:t>     WHERE NOT EXISTS</a:t>
            </a:r>
          </a:p>
          <a:p>
            <a:pPr algn="just" eaLnBrk="1" hangingPunct="1">
              <a:lnSpc>
                <a:spcPct val="110000"/>
              </a:lnSpc>
              <a:buFont typeface="Wingdings" panose="05000000000000000000" pitchFamily="2" charset="2"/>
              <a:buNone/>
            </a:pPr>
            <a:r>
              <a:rPr lang="en-US" altLang="zh-CN" sz="2400"/>
              <a:t>                   (SELECT *</a:t>
            </a:r>
          </a:p>
          <a:p>
            <a:pPr algn="just" eaLnBrk="1" hangingPunct="1">
              <a:lnSpc>
                <a:spcPct val="110000"/>
              </a:lnSpc>
              <a:buFont typeface="Wingdings" panose="05000000000000000000" pitchFamily="2" charset="2"/>
              <a:buNone/>
            </a:pPr>
            <a:r>
              <a:rPr lang="en-US" altLang="zh-CN" sz="2400"/>
              <a:t>                    FROM SC</a:t>
            </a:r>
          </a:p>
          <a:p>
            <a:pPr eaLnBrk="1" hangingPunct="1">
              <a:lnSpc>
                <a:spcPct val="110000"/>
              </a:lnSpc>
              <a:buFont typeface="Wingdings" panose="05000000000000000000" pitchFamily="2" charset="2"/>
              <a:buNone/>
            </a:pPr>
            <a:r>
              <a:rPr lang="en-US" altLang="zh-CN" sz="2400"/>
              <a:t>                    WHERE Sno = </a:t>
            </a:r>
            <a:r>
              <a:rPr lang="en-US" altLang="zh-CN" sz="2400">
                <a:solidFill>
                  <a:schemeClr val="hlink"/>
                </a:solidFill>
              </a:rPr>
              <a:t>Student.</a:t>
            </a:r>
            <a:r>
              <a:rPr lang="en-US" altLang="zh-CN" sz="2400"/>
              <a:t>Sno AND Cno='1')</a:t>
            </a:r>
            <a:r>
              <a:rPr lang="zh-CN" altLang="en-US" sz="2400"/>
              <a:t>；</a:t>
            </a:r>
          </a:p>
        </p:txBody>
      </p:sp>
    </p:spTree>
    <p:extLst>
      <p:ext uri="{BB962C8B-B14F-4D97-AF65-F5344CB8AC3E}">
        <p14:creationId xmlns:p14="http://schemas.microsoft.com/office/powerpoint/2010/main" val="2560380668"/>
      </p:ext>
    </p:extLst>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EXISTS</a:t>
            </a:r>
            <a:r>
              <a:rPr lang="zh-CN" altLang="en-US" smtClean="0">
                <a:ea typeface="宋体" panose="02010600030101010101" pitchFamily="2" charset="-122"/>
              </a:rPr>
              <a:t>谓词的子查询</a:t>
            </a:r>
            <a:r>
              <a:rPr lang="en-US" altLang="zh-CN" smtClean="0">
                <a:ea typeface="宋体" panose="02010600030101010101" pitchFamily="2" charset="-122"/>
              </a:rPr>
              <a:t>(</a:t>
            </a:r>
            <a:r>
              <a:rPr lang="zh-CN" altLang="en-US" smtClean="0">
                <a:ea typeface="宋体" panose="02010600030101010101" pitchFamily="2" charset="-122"/>
              </a:rPr>
              <a:t>续）</a:t>
            </a:r>
          </a:p>
        </p:txBody>
      </p:sp>
      <p:sp>
        <p:nvSpPr>
          <p:cNvPr id="8192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400"/>
              <a:t>例：</a:t>
            </a:r>
            <a:r>
              <a:rPr lang="en-US" altLang="zh-CN" sz="2400"/>
              <a:t>[</a:t>
            </a:r>
            <a:r>
              <a:rPr lang="zh-CN" altLang="en-US" sz="2400"/>
              <a:t>例</a:t>
            </a:r>
            <a:r>
              <a:rPr lang="en-US" altLang="zh-CN" sz="2400"/>
              <a:t>39]</a:t>
            </a:r>
            <a:r>
              <a:rPr lang="zh-CN" altLang="en-US" sz="2400"/>
              <a:t>查询与“刘晨”在同一个系学习的学生。</a:t>
            </a:r>
          </a:p>
          <a:p>
            <a:pPr eaLnBrk="1" hangingPunct="1">
              <a:lnSpc>
                <a:spcPct val="90000"/>
              </a:lnSpc>
              <a:buFont typeface="Wingdings" panose="05000000000000000000" pitchFamily="2" charset="2"/>
              <a:buNone/>
            </a:pPr>
            <a:r>
              <a:rPr lang="zh-CN" altLang="en-US" sz="2400"/>
              <a:t>       可以用带</a:t>
            </a:r>
            <a:r>
              <a:rPr lang="en-US" altLang="zh-CN" sz="2400"/>
              <a:t>EXISTS</a:t>
            </a:r>
            <a:r>
              <a:rPr lang="zh-CN" altLang="en-US" sz="2400"/>
              <a:t>谓词的子查询替换：</a:t>
            </a:r>
          </a:p>
          <a:p>
            <a:pPr eaLnBrk="1" hangingPunct="1">
              <a:buFont typeface="Wingdings" panose="05000000000000000000" pitchFamily="2" charset="2"/>
              <a:buNone/>
            </a:pPr>
            <a:r>
              <a:rPr lang="zh-CN" altLang="en-US" sz="2400"/>
              <a:t>     </a:t>
            </a:r>
            <a:r>
              <a:rPr lang="en-US" altLang="zh-CN" sz="2400"/>
              <a:t>SELECT Sno</a:t>
            </a:r>
            <a:r>
              <a:rPr lang="zh-CN" altLang="en-US" sz="2400"/>
              <a:t>，</a:t>
            </a:r>
            <a:r>
              <a:rPr lang="en-US" altLang="zh-CN" sz="2400"/>
              <a:t>Sname</a:t>
            </a:r>
            <a:r>
              <a:rPr lang="zh-CN" altLang="en-US" sz="2400"/>
              <a:t>，</a:t>
            </a:r>
            <a:r>
              <a:rPr lang="en-US" altLang="zh-CN" sz="2400"/>
              <a:t>Sdept</a:t>
            </a:r>
          </a:p>
          <a:p>
            <a:pPr eaLnBrk="1" hangingPunct="1">
              <a:buFont typeface="Wingdings" panose="05000000000000000000" pitchFamily="2" charset="2"/>
              <a:buNone/>
            </a:pPr>
            <a:r>
              <a:rPr lang="en-US" altLang="zh-CN" sz="2400"/>
              <a:t>     FROM Student S1</a:t>
            </a:r>
          </a:p>
          <a:p>
            <a:pPr eaLnBrk="1" hangingPunct="1">
              <a:buFont typeface="Wingdings" panose="05000000000000000000" pitchFamily="2" charset="2"/>
              <a:buNone/>
            </a:pPr>
            <a:r>
              <a:rPr lang="en-US" altLang="zh-CN" sz="2400"/>
              <a:t>      WHERE EXISTS</a:t>
            </a:r>
          </a:p>
          <a:p>
            <a:pPr eaLnBrk="1" hangingPunct="1">
              <a:buFont typeface="Wingdings" panose="05000000000000000000" pitchFamily="2" charset="2"/>
              <a:buNone/>
            </a:pPr>
            <a:r>
              <a:rPr lang="en-US" altLang="zh-CN" sz="2400"/>
              <a:t>             </a:t>
            </a:r>
            <a:r>
              <a:rPr lang="zh-CN" altLang="en-US" sz="2400"/>
              <a:t>　   </a:t>
            </a:r>
            <a:r>
              <a:rPr lang="en-US" altLang="zh-CN" sz="2400"/>
              <a:t>(SELECT *</a:t>
            </a:r>
          </a:p>
          <a:p>
            <a:pPr eaLnBrk="1" hangingPunct="1">
              <a:buFont typeface="Wingdings" panose="05000000000000000000" pitchFamily="2" charset="2"/>
              <a:buNone/>
            </a:pPr>
            <a:r>
              <a:rPr lang="en-US" altLang="zh-CN" sz="2400"/>
              <a:t>                     FROM Student S2</a:t>
            </a:r>
          </a:p>
          <a:p>
            <a:pPr eaLnBrk="1" hangingPunct="1">
              <a:buFont typeface="Wingdings" panose="05000000000000000000" pitchFamily="2" charset="2"/>
              <a:buNone/>
            </a:pPr>
            <a:r>
              <a:rPr lang="en-US" altLang="zh-CN" sz="2400"/>
              <a:t>                     WHERE S2.Sdept = S1.Sdept AND</a:t>
            </a:r>
          </a:p>
          <a:p>
            <a:pPr eaLnBrk="1" hangingPunct="1">
              <a:buFont typeface="Wingdings" panose="05000000000000000000" pitchFamily="2" charset="2"/>
              <a:buNone/>
            </a:pPr>
            <a:r>
              <a:rPr lang="en-US" altLang="zh-CN" sz="2400"/>
              <a:t>                                   S2.Sname = ‘</a:t>
            </a:r>
            <a:r>
              <a:rPr lang="zh-CN" altLang="en-US" sz="2400"/>
              <a:t>刘晨’</a:t>
            </a:r>
            <a:r>
              <a:rPr lang="en-US" altLang="zh-CN" sz="2400"/>
              <a:t>)</a:t>
            </a:r>
            <a:r>
              <a:rPr lang="zh-CN" altLang="en-US" sz="2400"/>
              <a:t>；</a:t>
            </a:r>
          </a:p>
        </p:txBody>
      </p:sp>
    </p:spTree>
    <p:extLst>
      <p:ext uri="{BB962C8B-B14F-4D97-AF65-F5344CB8AC3E}">
        <p14:creationId xmlns:p14="http://schemas.microsoft.com/office/powerpoint/2010/main" val="2020961828"/>
      </p:ext>
    </p:extLst>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EXISTS</a:t>
            </a:r>
            <a:r>
              <a:rPr lang="zh-CN" altLang="en-US" smtClean="0">
                <a:ea typeface="宋体" panose="02010600030101010101" pitchFamily="2" charset="-122"/>
              </a:rPr>
              <a:t>谓词的子查询</a:t>
            </a:r>
            <a:r>
              <a:rPr lang="en-US" altLang="zh-CN" smtClean="0">
                <a:ea typeface="宋体" panose="02010600030101010101" pitchFamily="2" charset="-122"/>
              </a:rPr>
              <a:t>(</a:t>
            </a:r>
            <a:r>
              <a:rPr lang="zh-CN" altLang="en-US" smtClean="0">
                <a:ea typeface="宋体" panose="02010600030101010101" pitchFamily="2" charset="-122"/>
              </a:rPr>
              <a:t>续）</a:t>
            </a:r>
          </a:p>
        </p:txBody>
      </p:sp>
      <p:sp>
        <p:nvSpPr>
          <p:cNvPr id="82948" name="Rectangle 3"/>
          <p:cNvSpPr>
            <a:spLocks noGrp="1" noChangeArrowheads="1"/>
          </p:cNvSpPr>
          <p:nvPr>
            <p:ph type="body" idx="1"/>
          </p:nvPr>
        </p:nvSpPr>
        <p:spPr/>
        <p:txBody>
          <a:bodyPr/>
          <a:lstStyle/>
          <a:p>
            <a:pPr eaLnBrk="1" hangingPunct="1">
              <a:lnSpc>
                <a:spcPct val="130000"/>
              </a:lnSpc>
            </a:pPr>
            <a:r>
              <a:rPr lang="zh-CN" altLang="en-US" sz="2000">
                <a:latin typeface="宋体" panose="02010600030101010101" pitchFamily="2" charset="-122"/>
              </a:rPr>
              <a:t> </a:t>
            </a:r>
            <a:r>
              <a:rPr lang="zh-CN" altLang="en-US" sz="2000"/>
              <a:t>不同形式的查询间的替换</a:t>
            </a:r>
          </a:p>
          <a:p>
            <a:pPr lvl="1" eaLnBrk="1" hangingPunct="1">
              <a:lnSpc>
                <a:spcPct val="130000"/>
              </a:lnSpc>
              <a:buSzPct val="75000"/>
              <a:buFont typeface="Wingdings" panose="05000000000000000000" pitchFamily="2" charset="2"/>
              <a:buChar char="n"/>
            </a:pPr>
            <a:r>
              <a:rPr lang="zh-CN" altLang="en-US" sz="2000"/>
              <a:t>一些带</a:t>
            </a:r>
            <a:r>
              <a:rPr lang="en-US" altLang="zh-CN" sz="2000"/>
              <a:t>EXISTS</a:t>
            </a:r>
            <a:r>
              <a:rPr lang="zh-CN" altLang="en-US" sz="2000"/>
              <a:t>或</a:t>
            </a:r>
            <a:r>
              <a:rPr lang="en-US" altLang="zh-CN" sz="2000"/>
              <a:t>NOT EXISTS</a:t>
            </a:r>
            <a:r>
              <a:rPr lang="zh-CN" altLang="en-US" sz="2000"/>
              <a:t>谓词的子查询不能被其他形式的子查询等价替换</a:t>
            </a:r>
          </a:p>
          <a:p>
            <a:pPr lvl="1" eaLnBrk="1" hangingPunct="1">
              <a:lnSpc>
                <a:spcPct val="130000"/>
              </a:lnSpc>
              <a:buSzPct val="75000"/>
              <a:buFont typeface="Wingdings" panose="05000000000000000000" pitchFamily="2" charset="2"/>
              <a:buChar char="n"/>
            </a:pPr>
            <a:r>
              <a:rPr lang="zh-CN" altLang="en-US" sz="2000"/>
              <a:t>所有带</a:t>
            </a:r>
            <a:r>
              <a:rPr lang="en-US" altLang="zh-CN" sz="2000"/>
              <a:t>IN</a:t>
            </a:r>
            <a:r>
              <a:rPr lang="zh-CN" altLang="en-US" sz="2000"/>
              <a:t>谓词、比较运算符、</a:t>
            </a:r>
            <a:r>
              <a:rPr lang="en-US" altLang="zh-CN" sz="2000"/>
              <a:t>ANY</a:t>
            </a:r>
            <a:r>
              <a:rPr lang="zh-CN" altLang="en-US" sz="2000"/>
              <a:t>和</a:t>
            </a:r>
            <a:r>
              <a:rPr lang="en-US" altLang="zh-CN" sz="2000"/>
              <a:t>ALL</a:t>
            </a:r>
            <a:r>
              <a:rPr lang="zh-CN" altLang="en-US" sz="2000"/>
              <a:t>谓词的子查询都能用带</a:t>
            </a:r>
            <a:r>
              <a:rPr lang="en-US" altLang="zh-CN" sz="2000"/>
              <a:t>EXISTS</a:t>
            </a:r>
            <a:r>
              <a:rPr lang="zh-CN" altLang="en-US" sz="2000"/>
              <a:t>谓词的子查询等价替换</a:t>
            </a:r>
          </a:p>
          <a:p>
            <a:pPr eaLnBrk="1" hangingPunct="1">
              <a:lnSpc>
                <a:spcPct val="140000"/>
              </a:lnSpc>
            </a:pPr>
            <a:r>
              <a:rPr lang="zh-CN" altLang="en-US" sz="2000"/>
              <a:t> 用</a:t>
            </a:r>
            <a:r>
              <a:rPr lang="en-US" altLang="zh-CN" sz="2000"/>
              <a:t>EXISTS/NOT EXISTS</a:t>
            </a:r>
            <a:r>
              <a:rPr lang="zh-CN" altLang="en-US" sz="2000"/>
              <a:t>实现全称量词</a:t>
            </a:r>
            <a:r>
              <a:rPr lang="en-US" altLang="zh-CN" sz="2000"/>
              <a:t>(</a:t>
            </a:r>
            <a:r>
              <a:rPr lang="zh-CN" altLang="en-US" sz="2000"/>
              <a:t>难点</a:t>
            </a:r>
            <a:r>
              <a:rPr lang="en-US" altLang="zh-CN" sz="2000"/>
              <a:t>)</a:t>
            </a:r>
          </a:p>
          <a:p>
            <a:pPr lvl="1" eaLnBrk="1" hangingPunct="1">
              <a:lnSpc>
                <a:spcPct val="140000"/>
              </a:lnSpc>
              <a:buFont typeface="Wingdings" panose="05000000000000000000" pitchFamily="2" charset="2"/>
              <a:buNone/>
            </a:pPr>
            <a:r>
              <a:rPr lang="en-US" altLang="zh-CN" sz="2000"/>
              <a:t>SQL</a:t>
            </a:r>
            <a:r>
              <a:rPr lang="zh-CN" altLang="en-US" sz="2000"/>
              <a:t>语言中没有全称量词</a:t>
            </a:r>
            <a:r>
              <a:rPr lang="zh-CN" altLang="en-US" sz="2000">
                <a:sym typeface="Symbol" panose="05050102010706020507" pitchFamily="18" charset="2"/>
              </a:rPr>
              <a:t></a:t>
            </a:r>
            <a:r>
              <a:rPr lang="zh-CN" altLang="en-US" sz="2000"/>
              <a:t> （</a:t>
            </a:r>
            <a:r>
              <a:rPr lang="en-US" altLang="zh-CN" sz="2000"/>
              <a:t>For all</a:t>
            </a:r>
            <a:r>
              <a:rPr lang="zh-CN" altLang="en-US" sz="2000"/>
              <a:t>）</a:t>
            </a:r>
          </a:p>
          <a:p>
            <a:pPr lvl="1" eaLnBrk="1" hangingPunct="1">
              <a:lnSpc>
                <a:spcPct val="140000"/>
              </a:lnSpc>
              <a:buFont typeface="Wingdings" panose="05000000000000000000" pitchFamily="2" charset="2"/>
              <a:buNone/>
            </a:pPr>
            <a:r>
              <a:rPr lang="zh-CN" altLang="en-US" sz="2000"/>
              <a:t>可以把带有全称量词的谓词转换为等价的带有存在量词的谓词：</a:t>
            </a:r>
          </a:p>
          <a:p>
            <a:pPr eaLnBrk="1" hangingPunct="1">
              <a:lnSpc>
                <a:spcPct val="140000"/>
              </a:lnSpc>
              <a:buFont typeface="Wingdings" panose="05000000000000000000" pitchFamily="2" charset="2"/>
              <a:buNone/>
            </a:pPr>
            <a:r>
              <a:rPr lang="zh-CN" altLang="en-US" sz="2000"/>
              <a:t>        </a:t>
            </a:r>
            <a:r>
              <a:rPr lang="en-US" altLang="zh-CN" sz="2000"/>
              <a:t>(</a:t>
            </a:r>
            <a:r>
              <a:rPr lang="en-US" altLang="zh-CN" sz="2000">
                <a:sym typeface="Symbol" panose="05050102010706020507" pitchFamily="18" charset="2"/>
              </a:rPr>
              <a:t></a:t>
            </a:r>
            <a:r>
              <a:rPr lang="en-US" altLang="zh-CN" sz="2000"/>
              <a:t>x)P ≡ </a:t>
            </a:r>
            <a:r>
              <a:rPr lang="en-US" altLang="zh-CN" sz="2000">
                <a:sym typeface="Symbol" panose="05050102010706020507" pitchFamily="18" charset="2"/>
              </a:rPr>
              <a:t></a:t>
            </a:r>
            <a:r>
              <a:rPr lang="en-US" altLang="zh-CN" sz="2000"/>
              <a:t> (</a:t>
            </a:r>
            <a:r>
              <a:rPr lang="en-US" altLang="zh-CN" sz="2000">
                <a:sym typeface="Symbol" panose="05050102010706020507" pitchFamily="18" charset="2"/>
              </a:rPr>
              <a:t></a:t>
            </a:r>
            <a:r>
              <a:rPr lang="en-US" altLang="zh-CN" sz="2000"/>
              <a:t> x(</a:t>
            </a:r>
            <a:r>
              <a:rPr lang="en-US" altLang="zh-CN" sz="2000">
                <a:sym typeface="Symbol" panose="05050102010706020507" pitchFamily="18" charset="2"/>
              </a:rPr>
              <a:t></a:t>
            </a:r>
            <a:r>
              <a:rPr lang="en-US" altLang="zh-CN" sz="2000"/>
              <a:t> P))</a:t>
            </a:r>
          </a:p>
          <a:p>
            <a:pPr lvl="1" eaLnBrk="1" hangingPunct="1">
              <a:lnSpc>
                <a:spcPct val="80000"/>
              </a:lnSpc>
              <a:buFont typeface="Wingdings" panose="05000000000000000000" pitchFamily="2" charset="2"/>
              <a:buNone/>
            </a:pPr>
            <a:r>
              <a:rPr lang="en-US" altLang="zh-CN" sz="1600">
                <a:latin typeface="宋体" panose="02010600030101010101" pitchFamily="2" charset="-122"/>
              </a:rPr>
              <a:t>    </a:t>
            </a:r>
          </a:p>
        </p:txBody>
      </p:sp>
    </p:spTree>
    <p:extLst>
      <p:ext uri="{BB962C8B-B14F-4D97-AF65-F5344CB8AC3E}">
        <p14:creationId xmlns:p14="http://schemas.microsoft.com/office/powerpoint/2010/main" val="3842494716"/>
      </p:ext>
    </p:extLst>
  </p:cSld>
  <p:clrMapOvr>
    <a:masterClrMapping/>
  </p:clrMapOv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a:t>
            </a:r>
            <a:r>
              <a:rPr lang="en-US" altLang="zh-CN" sz="3200">
                <a:ea typeface="宋体" panose="02010600030101010101" pitchFamily="2" charset="-122"/>
              </a:rPr>
              <a:t>EXISTS</a:t>
            </a:r>
            <a:r>
              <a:rPr lang="zh-CN" altLang="en-US" sz="3200">
                <a:ea typeface="宋体" panose="02010600030101010101" pitchFamily="2" charset="-122"/>
              </a:rPr>
              <a:t>谓词的子查询</a:t>
            </a:r>
            <a:r>
              <a:rPr lang="en-US" altLang="zh-CN" sz="3200">
                <a:ea typeface="宋体" panose="02010600030101010101" pitchFamily="2" charset="-122"/>
              </a:rPr>
              <a:t>(</a:t>
            </a:r>
            <a:r>
              <a:rPr lang="zh-CN" altLang="en-US" sz="3200">
                <a:ea typeface="宋体" panose="02010600030101010101" pitchFamily="2" charset="-122"/>
              </a:rPr>
              <a:t>续）</a:t>
            </a:r>
          </a:p>
        </p:txBody>
      </p:sp>
      <p:sp>
        <p:nvSpPr>
          <p:cNvPr id="83972"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ea typeface="宋体" panose="02010600030101010101" pitchFamily="2" charset="-122"/>
              </a:rPr>
              <a:t> </a:t>
            </a:r>
            <a:r>
              <a:rPr lang="zh-CN" altLang="en-US" sz="2400"/>
              <a:t>  用</a:t>
            </a:r>
            <a:r>
              <a:rPr lang="en-US" altLang="zh-CN" sz="2400"/>
              <a:t>EXISTS/NOT EXISTS</a:t>
            </a:r>
            <a:r>
              <a:rPr lang="zh-CN" altLang="en-US" sz="2400"/>
              <a:t>实现逻辑蕴函</a:t>
            </a:r>
            <a:r>
              <a:rPr lang="en-US" altLang="zh-CN" sz="2400"/>
              <a:t>(</a:t>
            </a:r>
            <a:r>
              <a:rPr lang="zh-CN" altLang="en-US" sz="2400"/>
              <a:t>难点</a:t>
            </a:r>
            <a:r>
              <a:rPr lang="en-US" altLang="zh-CN" sz="2400"/>
              <a:t>)</a:t>
            </a:r>
          </a:p>
          <a:p>
            <a:pPr lvl="1" eaLnBrk="1" hangingPunct="1">
              <a:lnSpc>
                <a:spcPct val="130000"/>
              </a:lnSpc>
            </a:pPr>
            <a:r>
              <a:rPr lang="en-US" altLang="zh-CN" smtClean="0">
                <a:ea typeface="宋体" panose="02010600030101010101" pitchFamily="2" charset="-122"/>
              </a:rPr>
              <a:t>SQL</a:t>
            </a:r>
            <a:r>
              <a:rPr lang="zh-CN" altLang="en-US" smtClean="0">
                <a:ea typeface="宋体" panose="02010600030101010101" pitchFamily="2" charset="-122"/>
              </a:rPr>
              <a:t>语言中没有蕴函</a:t>
            </a:r>
            <a:r>
              <a:rPr lang="en-US" altLang="zh-CN" smtClean="0">
                <a:ea typeface="宋体" panose="02010600030101010101" pitchFamily="2" charset="-122"/>
              </a:rPr>
              <a:t>(Implication)</a:t>
            </a:r>
            <a:r>
              <a:rPr lang="zh-CN" altLang="en-US" smtClean="0">
                <a:ea typeface="宋体" panose="02010600030101010101" pitchFamily="2" charset="-122"/>
              </a:rPr>
              <a:t>逻辑运算</a:t>
            </a:r>
          </a:p>
          <a:p>
            <a:pPr lvl="1" eaLnBrk="1" hangingPunct="1">
              <a:lnSpc>
                <a:spcPct val="130000"/>
              </a:lnSpc>
            </a:pPr>
            <a:r>
              <a:rPr lang="zh-CN" altLang="en-US" smtClean="0">
                <a:ea typeface="宋体" panose="02010600030101010101" pitchFamily="2" charset="-122"/>
              </a:rPr>
              <a:t>可以利用谓词演算将逻辑蕴函谓词等价转换为：</a:t>
            </a:r>
          </a:p>
          <a:p>
            <a:pPr eaLnBrk="1" hangingPunct="1">
              <a:lnSpc>
                <a:spcPct val="130000"/>
              </a:lnSpc>
              <a:buFont typeface="Wingdings" panose="05000000000000000000" pitchFamily="2" charset="2"/>
              <a:buNone/>
            </a:pPr>
            <a:r>
              <a:rPr lang="zh-CN" altLang="en-US" smtClean="0">
                <a:ea typeface="宋体" panose="02010600030101010101" pitchFamily="2" charset="-122"/>
              </a:rPr>
              <a:t>                   </a:t>
            </a:r>
            <a:r>
              <a:rPr lang="en-US" altLang="zh-CN" sz="2400"/>
              <a:t>p </a:t>
            </a:r>
            <a:r>
              <a:rPr lang="en-US" altLang="zh-CN" sz="2400">
                <a:sym typeface="Symbol" panose="05050102010706020507" pitchFamily="18" charset="2"/>
              </a:rPr>
              <a:t></a:t>
            </a:r>
            <a:r>
              <a:rPr lang="en-US" altLang="zh-CN" sz="2400"/>
              <a:t> q ≡ </a:t>
            </a:r>
            <a:r>
              <a:rPr lang="en-US" altLang="zh-CN" sz="2400">
                <a:sym typeface="Symbol" panose="05050102010706020507" pitchFamily="18" charset="2"/>
              </a:rPr>
              <a:t></a:t>
            </a:r>
            <a:r>
              <a:rPr lang="en-US" altLang="zh-CN" sz="2400"/>
              <a:t> p∨q </a:t>
            </a:r>
          </a:p>
        </p:txBody>
      </p:sp>
    </p:spTree>
    <p:extLst>
      <p:ext uri="{BB962C8B-B14F-4D97-AF65-F5344CB8AC3E}">
        <p14:creationId xmlns:p14="http://schemas.microsoft.com/office/powerpoint/2010/main" val="1798913049"/>
      </p:ext>
    </p:extLst>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带有</a:t>
            </a:r>
            <a:r>
              <a:rPr lang="en-US" altLang="zh-CN" smtClean="0">
                <a:ea typeface="宋体" panose="02010600030101010101" pitchFamily="2" charset="-122"/>
              </a:rPr>
              <a:t>EXISTS</a:t>
            </a:r>
            <a:r>
              <a:rPr lang="zh-CN" altLang="en-US" smtClean="0">
                <a:ea typeface="宋体" panose="02010600030101010101" pitchFamily="2" charset="-122"/>
              </a:rPr>
              <a:t>谓词的子查询</a:t>
            </a:r>
            <a:r>
              <a:rPr lang="en-US" altLang="zh-CN" smtClean="0">
                <a:ea typeface="宋体" panose="02010600030101010101" pitchFamily="2" charset="-122"/>
              </a:rPr>
              <a:t>(</a:t>
            </a:r>
            <a:r>
              <a:rPr lang="zh-CN" altLang="en-US" smtClean="0">
                <a:ea typeface="宋体" panose="02010600030101010101" pitchFamily="2" charset="-122"/>
              </a:rPr>
              <a:t>续）</a:t>
            </a:r>
          </a:p>
        </p:txBody>
      </p:sp>
      <p:sp>
        <p:nvSpPr>
          <p:cNvPr id="84996" name="Rectangle 3"/>
          <p:cNvSpPr>
            <a:spLocks noGrp="1" noChangeArrowheads="1"/>
          </p:cNvSpPr>
          <p:nvPr>
            <p:ph type="body" idx="1"/>
          </p:nvPr>
        </p:nvSpPr>
        <p:spPr>
          <a:xfrm>
            <a:off x="2362200" y="1828800"/>
            <a:ext cx="7772400" cy="4114800"/>
          </a:xfrm>
        </p:spPr>
        <p:txBody>
          <a:bodyPr/>
          <a:lstStyle/>
          <a:p>
            <a:pPr algn="just" eaLnBrk="1" hangingPunct="1">
              <a:lnSpc>
                <a:spcPct val="90000"/>
              </a:lnSpc>
              <a:buFont typeface="Wingdings" panose="05000000000000000000" pitchFamily="2" charset="2"/>
              <a:buNone/>
            </a:pPr>
            <a:r>
              <a:rPr lang="en-US" altLang="zh-CN" sz="2000">
                <a:latin typeface="宋体" panose="02010600030101010101" pitchFamily="2" charset="-122"/>
              </a:rPr>
              <a:t>[</a:t>
            </a:r>
            <a:r>
              <a:rPr lang="zh-CN" altLang="en-US" sz="2000">
                <a:ea typeface="黑体" panose="02010609060101010101" pitchFamily="49" charset="-122"/>
              </a:rPr>
              <a:t>例</a:t>
            </a:r>
            <a:r>
              <a:rPr lang="en-US" altLang="zh-CN" sz="2000">
                <a:latin typeface="宋体" panose="02010600030101010101" pitchFamily="2" charset="-122"/>
              </a:rPr>
              <a:t>46] </a:t>
            </a:r>
            <a:r>
              <a:rPr lang="zh-CN" altLang="en-US" sz="2000"/>
              <a:t>查询选修了全部课程的学生姓名。</a:t>
            </a:r>
            <a:endParaRPr lang="zh-CN" altLang="en-US" sz="2000">
              <a:latin typeface="宋体" panose="02010600030101010101" pitchFamily="2" charset="-122"/>
            </a:endParaRPr>
          </a:p>
          <a:p>
            <a:pPr lvl="1" algn="just" eaLnBrk="1" hangingPunct="1">
              <a:lnSpc>
                <a:spcPct val="90000"/>
              </a:lnSpc>
              <a:buFont typeface="Wingdings" panose="05000000000000000000" pitchFamily="2" charset="2"/>
              <a:buNone/>
            </a:pPr>
            <a:r>
              <a:rPr lang="zh-CN" altLang="en-US" sz="1800"/>
              <a:t>        </a:t>
            </a:r>
            <a:r>
              <a:rPr lang="en-US" altLang="zh-CN" sz="1800"/>
              <a:t>SELECT Sname</a:t>
            </a:r>
          </a:p>
          <a:p>
            <a:pPr lvl="1" algn="just" eaLnBrk="1" hangingPunct="1">
              <a:lnSpc>
                <a:spcPct val="90000"/>
              </a:lnSpc>
              <a:buFont typeface="Wingdings" panose="05000000000000000000" pitchFamily="2" charset="2"/>
              <a:buNone/>
            </a:pPr>
            <a:r>
              <a:rPr lang="en-US" altLang="zh-CN" sz="1800"/>
              <a:t>        FROM Student</a:t>
            </a:r>
          </a:p>
          <a:p>
            <a:pPr lvl="1" algn="just" eaLnBrk="1" hangingPunct="1">
              <a:lnSpc>
                <a:spcPct val="90000"/>
              </a:lnSpc>
              <a:buFont typeface="Wingdings" panose="05000000000000000000" pitchFamily="2" charset="2"/>
              <a:buNone/>
            </a:pPr>
            <a:r>
              <a:rPr lang="en-US" altLang="zh-CN" sz="1800"/>
              <a:t>        WHERE NOT EXISTS</a:t>
            </a:r>
          </a:p>
          <a:p>
            <a:pPr lvl="1" algn="just" eaLnBrk="1" hangingPunct="1">
              <a:lnSpc>
                <a:spcPct val="90000"/>
              </a:lnSpc>
              <a:buFont typeface="Wingdings" panose="05000000000000000000" pitchFamily="2" charset="2"/>
              <a:buNone/>
            </a:pPr>
            <a:r>
              <a:rPr lang="en-US" altLang="zh-CN" sz="1800"/>
              <a:t>                    </a:t>
            </a:r>
            <a:r>
              <a:rPr lang="zh-CN" altLang="en-US" sz="1800"/>
              <a:t>（</a:t>
            </a:r>
            <a:r>
              <a:rPr lang="en-US" altLang="zh-CN" sz="1800"/>
              <a:t>SELECT *</a:t>
            </a:r>
          </a:p>
          <a:p>
            <a:pPr lvl="1" algn="just" eaLnBrk="1" hangingPunct="1">
              <a:lnSpc>
                <a:spcPct val="90000"/>
              </a:lnSpc>
              <a:buFont typeface="Wingdings" panose="05000000000000000000" pitchFamily="2" charset="2"/>
              <a:buNone/>
            </a:pPr>
            <a:r>
              <a:rPr lang="en-US" altLang="zh-CN" sz="1800"/>
              <a:t>                        FROM Course</a:t>
            </a:r>
          </a:p>
          <a:p>
            <a:pPr lvl="1" algn="just" eaLnBrk="1" hangingPunct="1">
              <a:lnSpc>
                <a:spcPct val="90000"/>
              </a:lnSpc>
              <a:buFont typeface="Wingdings" panose="05000000000000000000" pitchFamily="2" charset="2"/>
              <a:buNone/>
            </a:pPr>
            <a:r>
              <a:rPr lang="en-US" altLang="zh-CN" sz="1800"/>
              <a:t>                        WHERE NOT EXISTS</a:t>
            </a:r>
          </a:p>
          <a:p>
            <a:pPr lvl="1" algn="just" eaLnBrk="1" hangingPunct="1">
              <a:lnSpc>
                <a:spcPct val="90000"/>
              </a:lnSpc>
              <a:buFont typeface="Wingdings" panose="05000000000000000000" pitchFamily="2" charset="2"/>
              <a:buNone/>
            </a:pPr>
            <a:r>
              <a:rPr lang="en-US" altLang="zh-CN" sz="1800"/>
              <a:t>                                      (SELECT *</a:t>
            </a:r>
          </a:p>
          <a:p>
            <a:pPr lvl="1" algn="just" eaLnBrk="1" hangingPunct="1">
              <a:lnSpc>
                <a:spcPct val="90000"/>
              </a:lnSpc>
              <a:buFont typeface="Wingdings" panose="05000000000000000000" pitchFamily="2" charset="2"/>
              <a:buNone/>
            </a:pPr>
            <a:r>
              <a:rPr lang="en-US" altLang="zh-CN" sz="1800"/>
              <a:t>                                       FROM SC</a:t>
            </a:r>
          </a:p>
          <a:p>
            <a:pPr lvl="1" algn="just" eaLnBrk="1" hangingPunct="1">
              <a:lnSpc>
                <a:spcPct val="90000"/>
              </a:lnSpc>
              <a:buFont typeface="Wingdings" panose="05000000000000000000" pitchFamily="2" charset="2"/>
              <a:buNone/>
            </a:pPr>
            <a:r>
              <a:rPr lang="en-US" altLang="zh-CN" sz="1800"/>
              <a:t>                                       WHERE Sno= Student.Sno</a:t>
            </a:r>
          </a:p>
          <a:p>
            <a:pPr lvl="1" algn="just" eaLnBrk="1" hangingPunct="1">
              <a:lnSpc>
                <a:spcPct val="90000"/>
              </a:lnSpc>
              <a:buFont typeface="Wingdings" panose="05000000000000000000" pitchFamily="2" charset="2"/>
              <a:buNone/>
            </a:pPr>
            <a:r>
              <a:rPr lang="en-US" altLang="zh-CN" sz="1800"/>
              <a:t>                                             AND Cno= Course.Cno</a:t>
            </a:r>
          </a:p>
          <a:p>
            <a:pPr lvl="1" algn="just" eaLnBrk="1" hangingPunct="1">
              <a:lnSpc>
                <a:spcPct val="90000"/>
              </a:lnSpc>
              <a:buFont typeface="Wingdings" panose="05000000000000000000" pitchFamily="2" charset="2"/>
              <a:buNone/>
            </a:pPr>
            <a:r>
              <a:rPr lang="en-US" altLang="zh-CN" sz="1800"/>
              <a:t>                                       </a:t>
            </a:r>
            <a:r>
              <a:rPr lang="zh-CN" altLang="en-US" sz="1800"/>
              <a:t>）</a:t>
            </a:r>
          </a:p>
          <a:p>
            <a:pPr lvl="1" algn="just" eaLnBrk="1" hangingPunct="1">
              <a:lnSpc>
                <a:spcPct val="90000"/>
              </a:lnSpc>
              <a:buFont typeface="Wingdings" panose="05000000000000000000" pitchFamily="2" charset="2"/>
              <a:buNone/>
            </a:pPr>
            <a:r>
              <a:rPr lang="zh-CN" altLang="en-US" sz="1800"/>
              <a:t>                       ）；</a:t>
            </a:r>
          </a:p>
        </p:txBody>
      </p:sp>
    </p:spTree>
    <p:extLst>
      <p:ext uri="{BB962C8B-B14F-4D97-AF65-F5344CB8AC3E}">
        <p14:creationId xmlns:p14="http://schemas.microsoft.com/office/powerpoint/2010/main" val="4216535094"/>
      </p:ext>
    </p:extLst>
  </p:cSld>
  <p:clrMapOvr>
    <a:masterClrMapping/>
  </p:clrMapOv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pPr eaLnBrk="1" hangingPunct="1"/>
            <a:endParaRPr lang="zh-CN" altLang="en-US" smtClean="0">
              <a:ea typeface="宋体" panose="02010600030101010101" pitchFamily="2" charset="-122"/>
            </a:endParaRPr>
          </a:p>
        </p:txBody>
      </p:sp>
      <p:pic>
        <p:nvPicPr>
          <p:cNvPr id="860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628775"/>
            <a:ext cx="20288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602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95439" y="2420939"/>
            <a:ext cx="5311775" cy="2592387"/>
          </a:xfrm>
          <a:noFill/>
        </p:spPr>
      </p:pic>
      <p:pic>
        <p:nvPicPr>
          <p:cNvPr id="860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
            <a:ext cx="4114800"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3018164847"/>
      </p:ext>
    </p:extLst>
  </p:cSld>
  <p:clrMapOvr>
    <a:masterClrMapping/>
  </p:clrMapOv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pPr eaLnBrk="1" hangingPunct="1"/>
            <a:endParaRPr lang="zh-CN" altLang="en-US" smtClean="0">
              <a:ea typeface="宋体" panose="02010600030101010101" pitchFamily="2" charset="-122"/>
            </a:endParaRPr>
          </a:p>
        </p:txBody>
      </p:sp>
      <p:sp>
        <p:nvSpPr>
          <p:cNvPr id="87043" name="内容占位符 2"/>
          <p:cNvSpPr>
            <a:spLocks noGrp="1"/>
          </p:cNvSpPr>
          <p:nvPr>
            <p:ph idx="1"/>
          </p:nvPr>
        </p:nvSpPr>
        <p:spPr/>
        <p:txBody>
          <a:bodyPr/>
          <a:lstStyle/>
          <a:p>
            <a:pPr eaLnBrk="1" hangingPunct="1"/>
            <a:endParaRPr lang="zh-CN" altLang="en-US" smtClean="0">
              <a:ea typeface="宋体" panose="02010600030101010101" pitchFamily="2" charset="-122"/>
            </a:endParaRPr>
          </a:p>
        </p:txBody>
      </p:sp>
      <p:pic>
        <p:nvPicPr>
          <p:cNvPr id="870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5" y="1844676"/>
            <a:ext cx="46482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12806907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zh-CN" sz="3200" dirty="0" smtClean="0">
                <a:ea typeface="宋体" pitchFamily="2" charset="-122"/>
              </a:rPr>
              <a:t>确定范围</a:t>
            </a:r>
          </a:p>
        </p:txBody>
      </p:sp>
      <p:sp>
        <p:nvSpPr>
          <p:cNvPr id="100356" name="Rectangle 3"/>
          <p:cNvSpPr>
            <a:spLocks noGrp="1" noChangeArrowheads="1"/>
          </p:cNvSpPr>
          <p:nvPr>
            <p:ph type="body" idx="1"/>
          </p:nvPr>
        </p:nvSpPr>
        <p:spPr>
          <a:xfrm>
            <a:off x="1026585" y="1720850"/>
            <a:ext cx="10697633" cy="4416425"/>
          </a:xfrm>
        </p:spPr>
        <p:txBody>
          <a:bodyPr/>
          <a:lstStyle/>
          <a:p>
            <a:pPr eaLnBrk="1" hangingPunct="1">
              <a:lnSpc>
                <a:spcPct val="120000"/>
              </a:lnSpc>
            </a:pPr>
            <a:r>
              <a:rPr lang="zh-CN" sz="2800" b="1" dirty="0" smtClean="0">
                <a:ea typeface="宋体" pitchFamily="2" charset="-122"/>
              </a:rPr>
              <a:t>谓词</a:t>
            </a:r>
            <a:r>
              <a:rPr lang="zh-CN" altLang="zh-CN" sz="2800" b="1" dirty="0" smtClean="0">
                <a:ea typeface="宋体" pitchFamily="2" charset="-122"/>
              </a:rPr>
              <a:t>:   BETWEEN </a:t>
            </a:r>
            <a:r>
              <a:rPr lang="zh-CN" altLang="zh-CN" sz="2800" b="1" dirty="0" smtClean="0">
                <a:latin typeface="Courier New" pitchFamily="49" charset="0"/>
                <a:ea typeface="宋体" pitchFamily="2" charset="-122"/>
              </a:rPr>
              <a:t>…</a:t>
            </a:r>
            <a:r>
              <a:rPr lang="zh-CN" altLang="zh-CN" sz="2800" b="1" dirty="0" smtClean="0">
                <a:ea typeface="宋体" pitchFamily="2" charset="-122"/>
              </a:rPr>
              <a:t>  AND  </a:t>
            </a:r>
            <a:r>
              <a:rPr lang="zh-CN" altLang="zh-CN" sz="2800" b="1" dirty="0" smtClean="0">
                <a:latin typeface="Courier New" pitchFamily="49" charset="0"/>
                <a:ea typeface="宋体" pitchFamily="2" charset="-122"/>
              </a:rPr>
              <a:t>…</a:t>
            </a:r>
            <a:endParaRPr lang="zh-CN" altLang="zh-CN" sz="2800" b="1" dirty="0" smtClean="0">
              <a:ea typeface="宋体" pitchFamily="2" charset="-122"/>
            </a:endParaRPr>
          </a:p>
          <a:p>
            <a:pPr eaLnBrk="1" hangingPunct="1">
              <a:lnSpc>
                <a:spcPct val="120000"/>
              </a:lnSpc>
              <a:buFont typeface="Wingdings" pitchFamily="2" charset="2"/>
              <a:buNone/>
            </a:pPr>
            <a:r>
              <a:rPr lang="zh-CN" altLang="zh-CN" sz="2800" b="1" dirty="0" smtClean="0">
                <a:ea typeface="宋体" pitchFamily="2" charset="-122"/>
              </a:rPr>
              <a:t>                 NOT BETWEEN  </a:t>
            </a:r>
            <a:r>
              <a:rPr lang="zh-CN" altLang="zh-CN" sz="2800" b="1" dirty="0" smtClean="0">
                <a:latin typeface="Courier New" pitchFamily="49" charset="0"/>
                <a:ea typeface="宋体" pitchFamily="2" charset="-122"/>
              </a:rPr>
              <a:t>…</a:t>
            </a:r>
            <a:r>
              <a:rPr lang="zh-CN" altLang="zh-CN" sz="2800" b="1" dirty="0" smtClean="0">
                <a:ea typeface="宋体" pitchFamily="2" charset="-122"/>
              </a:rPr>
              <a:t>  AND  </a:t>
            </a:r>
            <a:r>
              <a:rPr lang="zh-CN" altLang="zh-CN" sz="2800" b="1" dirty="0" smtClean="0">
                <a:latin typeface="Courier New" pitchFamily="49" charset="0"/>
                <a:ea typeface="宋体" pitchFamily="2" charset="-122"/>
              </a:rPr>
              <a:t>…</a:t>
            </a:r>
            <a:endParaRPr lang="zh-CN" altLang="zh-CN" sz="2800" b="1" dirty="0" smtClean="0">
              <a:ea typeface="宋体" pitchFamily="2" charset="-122"/>
            </a:endParaRPr>
          </a:p>
          <a:p>
            <a:pPr eaLnBrk="1" hangingPunct="1">
              <a:lnSpc>
                <a:spcPct val="130000"/>
              </a:lnSpc>
              <a:buFont typeface="Wingdings" pitchFamily="2" charset="2"/>
              <a:buNone/>
            </a:pPr>
            <a:r>
              <a:rPr lang="zh-CN" altLang="zh-CN" sz="1800" b="1" dirty="0" smtClean="0">
                <a:ea typeface="宋体" pitchFamily="2" charset="-122"/>
              </a:rPr>
              <a:t>[</a:t>
            </a:r>
            <a:r>
              <a:rPr lang="zh-CN" sz="1800" b="1" dirty="0" smtClean="0">
                <a:ea typeface="宋体" pitchFamily="2" charset="-122"/>
              </a:rPr>
              <a:t>例</a:t>
            </a:r>
            <a:r>
              <a:rPr lang="zh-CN" altLang="zh-CN" sz="1800" b="1" dirty="0" smtClean="0">
                <a:ea typeface="宋体" pitchFamily="2" charset="-122"/>
              </a:rPr>
              <a:t>10] </a:t>
            </a:r>
            <a:r>
              <a:rPr lang="zh-CN" sz="2400" b="1" dirty="0" smtClean="0">
                <a:ea typeface="宋体" pitchFamily="2" charset="-122"/>
              </a:rPr>
              <a:t>查询年龄在</a:t>
            </a:r>
            <a:r>
              <a:rPr lang="zh-CN" altLang="zh-CN" sz="2400" b="1" dirty="0" smtClean="0">
                <a:ea typeface="宋体" pitchFamily="2" charset="-122"/>
              </a:rPr>
              <a:t>20~23</a:t>
            </a:r>
            <a:r>
              <a:rPr lang="zh-CN" sz="2400" b="1" dirty="0" smtClean="0">
                <a:ea typeface="宋体" pitchFamily="2" charset="-122"/>
              </a:rPr>
              <a:t>岁（包括</a:t>
            </a:r>
            <a:r>
              <a:rPr lang="zh-CN" altLang="zh-CN" sz="2400" b="1" dirty="0" smtClean="0">
                <a:ea typeface="宋体" pitchFamily="2" charset="-122"/>
              </a:rPr>
              <a:t>20</a:t>
            </a:r>
            <a:r>
              <a:rPr lang="zh-CN" sz="2400" b="1" dirty="0" smtClean="0">
                <a:ea typeface="宋体" pitchFamily="2" charset="-122"/>
              </a:rPr>
              <a:t>岁和</a:t>
            </a:r>
            <a:r>
              <a:rPr lang="zh-CN" altLang="zh-CN" sz="2400" b="1" dirty="0" smtClean="0">
                <a:ea typeface="宋体" pitchFamily="2" charset="-122"/>
              </a:rPr>
              <a:t>23</a:t>
            </a:r>
            <a:r>
              <a:rPr lang="zh-CN" sz="2400" b="1" dirty="0" smtClean="0">
                <a:ea typeface="宋体" pitchFamily="2" charset="-122"/>
              </a:rPr>
              <a:t>岁）之间的学生的姓名、系别和年龄</a:t>
            </a:r>
          </a:p>
          <a:p>
            <a:pPr lvl="1" algn="just" eaLnBrk="1" hangingPunct="1">
              <a:lnSpc>
                <a:spcPct val="130000"/>
              </a:lnSpc>
              <a:buFont typeface="Wingdings" pitchFamily="2" charset="2"/>
              <a:buNone/>
            </a:pPr>
            <a:r>
              <a:rPr lang="zh-CN" altLang="zh-CN" sz="2400" b="1" dirty="0" smtClean="0">
                <a:ea typeface="宋体" pitchFamily="2" charset="-122"/>
              </a:rPr>
              <a:t>      SELECT Sname</a:t>
            </a:r>
            <a:r>
              <a:rPr lang="zh-CN" sz="2400" b="1" dirty="0" smtClean="0">
                <a:ea typeface="宋体" pitchFamily="2" charset="-122"/>
              </a:rPr>
              <a:t>，</a:t>
            </a:r>
            <a:r>
              <a:rPr lang="zh-CN" altLang="zh-CN" sz="2400" b="1" dirty="0" smtClean="0">
                <a:ea typeface="宋体" pitchFamily="2" charset="-122"/>
              </a:rPr>
              <a:t>Sdept</a:t>
            </a:r>
            <a:r>
              <a:rPr lang="zh-CN" sz="2400" b="1" dirty="0" smtClean="0">
                <a:ea typeface="宋体" pitchFamily="2" charset="-122"/>
              </a:rPr>
              <a:t>，</a:t>
            </a:r>
            <a:r>
              <a:rPr lang="zh-CN" altLang="zh-CN" sz="2400" b="1" dirty="0" smtClean="0">
                <a:ea typeface="宋体" pitchFamily="2" charset="-122"/>
              </a:rPr>
              <a:t>Sage</a:t>
            </a:r>
            <a:r>
              <a:rPr lang="en-US" altLang="zh-CN" sz="2400" b="1" dirty="0" smtClean="0">
                <a:ea typeface="宋体" pitchFamily="2" charset="-122"/>
              </a:rPr>
              <a:t> </a:t>
            </a:r>
            <a:r>
              <a:rPr lang="zh-CN" altLang="zh-CN" b="1" dirty="0" smtClean="0">
                <a:ea typeface="宋体" pitchFamily="2" charset="-122"/>
              </a:rPr>
              <a:t>FROM     Student</a:t>
            </a:r>
          </a:p>
          <a:p>
            <a:pPr lvl="2" eaLnBrk="1" hangingPunct="1">
              <a:lnSpc>
                <a:spcPct val="130000"/>
              </a:lnSpc>
              <a:buFontTx/>
              <a:buNone/>
            </a:pPr>
            <a:r>
              <a:rPr lang="zh-CN" altLang="zh-CN" b="1" dirty="0" smtClean="0">
                <a:ea typeface="宋体" pitchFamily="2" charset="-122"/>
              </a:rPr>
              <a:t>WHERE   Sage BETWEEN 20 AND 23</a:t>
            </a:r>
            <a:r>
              <a:rPr lang="zh-CN" b="1" dirty="0" smtClean="0">
                <a:ea typeface="宋体" pitchFamily="2" charset="-122"/>
              </a:rPr>
              <a:t>； </a:t>
            </a:r>
          </a:p>
          <a:p>
            <a:pPr algn="just" eaLnBrk="1" hangingPunct="1">
              <a:lnSpc>
                <a:spcPct val="130000"/>
              </a:lnSpc>
              <a:buFont typeface="Wingdings" pitchFamily="2" charset="2"/>
              <a:buNone/>
            </a:pPr>
            <a:r>
              <a:rPr lang="zh-CN" altLang="zh-CN" sz="2400" b="1" dirty="0" smtClean="0">
                <a:ea typeface="宋体" pitchFamily="2" charset="-122"/>
              </a:rPr>
              <a:t>[</a:t>
            </a:r>
            <a:r>
              <a:rPr lang="zh-CN" sz="2400" b="1" dirty="0" smtClean="0">
                <a:ea typeface="宋体" pitchFamily="2" charset="-122"/>
              </a:rPr>
              <a:t>例</a:t>
            </a:r>
            <a:r>
              <a:rPr lang="zh-CN" altLang="zh-CN" sz="2400" b="1" dirty="0" smtClean="0">
                <a:ea typeface="宋体" pitchFamily="2" charset="-122"/>
              </a:rPr>
              <a:t>11]  </a:t>
            </a:r>
            <a:r>
              <a:rPr lang="zh-CN" sz="2400" b="1" dirty="0" smtClean="0">
                <a:ea typeface="宋体" pitchFamily="2" charset="-122"/>
              </a:rPr>
              <a:t>查询年龄不在</a:t>
            </a:r>
            <a:r>
              <a:rPr lang="zh-CN" altLang="zh-CN" sz="2400" b="1" dirty="0" smtClean="0">
                <a:ea typeface="宋体" pitchFamily="2" charset="-122"/>
              </a:rPr>
              <a:t>20~23</a:t>
            </a:r>
            <a:r>
              <a:rPr lang="zh-CN" sz="2400" b="1" dirty="0" smtClean="0">
                <a:ea typeface="宋体" pitchFamily="2" charset="-122"/>
              </a:rPr>
              <a:t>岁之间的学生姓名、系别和年龄</a:t>
            </a:r>
          </a:p>
          <a:p>
            <a:pPr algn="just" eaLnBrk="1" hangingPunct="1">
              <a:lnSpc>
                <a:spcPct val="130000"/>
              </a:lnSpc>
              <a:buFont typeface="Wingdings" pitchFamily="2" charset="2"/>
              <a:buNone/>
            </a:pPr>
            <a:r>
              <a:rPr lang="zh-CN" altLang="zh-CN" sz="2400" b="1" dirty="0" smtClean="0">
                <a:ea typeface="宋体" pitchFamily="2" charset="-122"/>
              </a:rPr>
              <a:t>	       SELECT Sname</a:t>
            </a:r>
            <a:r>
              <a:rPr lang="zh-CN" sz="2400" b="1" dirty="0" smtClean="0">
                <a:ea typeface="宋体" pitchFamily="2" charset="-122"/>
              </a:rPr>
              <a:t>，</a:t>
            </a:r>
            <a:r>
              <a:rPr lang="zh-CN" altLang="zh-CN" sz="2400" b="1" dirty="0" smtClean="0">
                <a:ea typeface="宋体" pitchFamily="2" charset="-122"/>
              </a:rPr>
              <a:t>Sdept</a:t>
            </a:r>
            <a:r>
              <a:rPr lang="zh-CN" sz="2400" b="1" dirty="0" smtClean="0">
                <a:ea typeface="宋体" pitchFamily="2" charset="-122"/>
              </a:rPr>
              <a:t>，</a:t>
            </a:r>
            <a:r>
              <a:rPr lang="zh-CN" altLang="zh-CN" sz="2400" b="1" dirty="0" smtClean="0">
                <a:ea typeface="宋体" pitchFamily="2" charset="-122"/>
              </a:rPr>
              <a:t>Sage</a:t>
            </a:r>
            <a:r>
              <a:rPr lang="en-US" altLang="zh-CN" sz="2400" b="1" dirty="0" smtClean="0">
                <a:ea typeface="宋体" pitchFamily="2" charset="-122"/>
              </a:rPr>
              <a:t> </a:t>
            </a:r>
            <a:r>
              <a:rPr lang="zh-CN" altLang="zh-CN" sz="2400" b="1" dirty="0" smtClean="0">
                <a:ea typeface="宋体" pitchFamily="2" charset="-122"/>
              </a:rPr>
              <a:t>      FROM    Student</a:t>
            </a:r>
          </a:p>
          <a:p>
            <a:pPr algn="just" eaLnBrk="1" hangingPunct="1">
              <a:lnSpc>
                <a:spcPct val="130000"/>
              </a:lnSpc>
              <a:buFont typeface="Wingdings" pitchFamily="2" charset="2"/>
              <a:buNone/>
            </a:pPr>
            <a:r>
              <a:rPr lang="zh-CN" altLang="zh-CN" sz="2400" b="1" dirty="0" smtClean="0">
                <a:ea typeface="宋体" pitchFamily="2" charset="-122"/>
              </a:rPr>
              <a:t>	       WHERE Sage NOT BETWEEN 20 AND 23</a:t>
            </a:r>
            <a:r>
              <a:rPr lang="zh-CN" sz="2400" b="1" dirty="0" smtClean="0">
                <a:ea typeface="宋体" pitchFamily="2" charset="-122"/>
              </a:rPr>
              <a:t>； </a:t>
            </a:r>
          </a:p>
        </p:txBody>
      </p:sp>
      <p:sp>
        <p:nvSpPr>
          <p:cNvPr id="6" name="TextBox 5"/>
          <p:cNvSpPr txBox="1"/>
          <p:nvPr/>
        </p:nvSpPr>
        <p:spPr>
          <a:xfrm>
            <a:off x="3728620" y="213064"/>
            <a:ext cx="6239209" cy="1384995"/>
          </a:xfrm>
          <a:prstGeom prst="rect">
            <a:avLst/>
          </a:prstGeom>
          <a:noFill/>
        </p:spPr>
        <p:txBody>
          <a:bodyPr wrap="none" rtlCol="0">
            <a:spAutoFit/>
          </a:bodyPr>
          <a:lstStyle/>
          <a:p>
            <a:r>
              <a:rPr lang="en-US" altLang="zh-CN" sz="2800" b="1" dirty="0" smtClean="0">
                <a:solidFill>
                  <a:srgbClr val="FF0000"/>
                </a:solidFill>
                <a:latin typeface="Times New Roman" pitchFamily="18" charset="0"/>
                <a:cs typeface="Times New Roman" pitchFamily="18" charset="0"/>
              </a:rPr>
              <a:t>Student(</a:t>
            </a:r>
            <a:r>
              <a:rPr lang="en-US" altLang="zh-CN" sz="2800" b="1" dirty="0" err="1" smtClean="0">
                <a:solidFill>
                  <a:srgbClr val="FF0000"/>
                </a:solidFill>
                <a:latin typeface="Times New Roman" pitchFamily="18" charset="0"/>
                <a:cs typeface="Times New Roman" pitchFamily="18" charset="0"/>
              </a:rPr>
              <a:t>Sno</a:t>
            </a:r>
            <a:r>
              <a:rPr lang="en-US" altLang="zh-CN" sz="2800" b="1" dirty="0" smtClean="0">
                <a:solidFill>
                  <a:srgbClr val="FF0000"/>
                </a:solidFill>
                <a:latin typeface="Times New Roman" pitchFamily="18" charset="0"/>
                <a:cs typeface="Times New Roman" pitchFamily="18" charset="0"/>
              </a:rPr>
              <a:t>, </a:t>
            </a:r>
            <a:r>
              <a:rPr lang="en-US" altLang="zh-CN" sz="2800" b="1" dirty="0" err="1" smtClean="0">
                <a:solidFill>
                  <a:srgbClr val="FF0000"/>
                </a:solidFill>
                <a:latin typeface="Times New Roman" pitchFamily="18" charset="0"/>
                <a:cs typeface="Times New Roman" pitchFamily="18" charset="0"/>
              </a:rPr>
              <a:t>Sname</a:t>
            </a:r>
            <a:r>
              <a:rPr lang="en-US" altLang="zh-CN" sz="2800" b="1" dirty="0" smtClean="0">
                <a:solidFill>
                  <a:srgbClr val="FF0000"/>
                </a:solidFill>
                <a:latin typeface="Times New Roman" pitchFamily="18" charset="0"/>
                <a:cs typeface="Times New Roman" pitchFamily="18" charset="0"/>
              </a:rPr>
              <a:t>, </a:t>
            </a:r>
            <a:r>
              <a:rPr lang="en-US" altLang="zh-CN" sz="2800" b="1" dirty="0" err="1" smtClean="0">
                <a:solidFill>
                  <a:srgbClr val="FF0000"/>
                </a:solidFill>
                <a:latin typeface="Times New Roman" pitchFamily="18" charset="0"/>
                <a:cs typeface="Times New Roman" pitchFamily="18" charset="0"/>
              </a:rPr>
              <a:t>Ssex</a:t>
            </a:r>
            <a:r>
              <a:rPr lang="en-US" altLang="zh-CN" sz="2800" b="1" dirty="0" smtClean="0">
                <a:solidFill>
                  <a:srgbClr val="FF0000"/>
                </a:solidFill>
                <a:latin typeface="Times New Roman" pitchFamily="18" charset="0"/>
                <a:cs typeface="Times New Roman" pitchFamily="18" charset="0"/>
              </a:rPr>
              <a:t>, Sage, </a:t>
            </a:r>
            <a:r>
              <a:rPr lang="en-US" altLang="zh-CN" sz="2800" b="1" dirty="0" err="1" smtClean="0">
                <a:solidFill>
                  <a:srgbClr val="FF0000"/>
                </a:solidFill>
                <a:latin typeface="Times New Roman" pitchFamily="18" charset="0"/>
                <a:cs typeface="Times New Roman" pitchFamily="18" charset="0"/>
              </a:rPr>
              <a:t>Sdept</a:t>
            </a:r>
            <a:r>
              <a:rPr lang="en-US" altLang="zh-CN" sz="2800" b="1" dirty="0" smtClean="0">
                <a:solidFill>
                  <a:srgbClr val="FF0000"/>
                </a:solidFill>
                <a:latin typeface="Times New Roman" pitchFamily="18" charset="0"/>
                <a:cs typeface="Times New Roman" pitchFamily="18" charset="0"/>
              </a:rPr>
              <a:t>)</a:t>
            </a:r>
          </a:p>
          <a:p>
            <a:r>
              <a:rPr lang="en-US" altLang="zh-CN" sz="2800" b="1" dirty="0" smtClean="0">
                <a:solidFill>
                  <a:srgbClr val="FF0000"/>
                </a:solidFill>
                <a:latin typeface="Times New Roman" pitchFamily="18" charset="0"/>
                <a:cs typeface="Times New Roman" pitchFamily="18" charset="0"/>
              </a:rPr>
              <a:t>Course(</a:t>
            </a:r>
            <a:r>
              <a:rPr lang="en-US" altLang="zh-CN" sz="2800" b="1" dirty="0" err="1" smtClean="0">
                <a:solidFill>
                  <a:srgbClr val="FF0000"/>
                </a:solidFill>
                <a:latin typeface="Times New Roman" pitchFamily="18" charset="0"/>
                <a:cs typeface="Times New Roman" pitchFamily="18" charset="0"/>
              </a:rPr>
              <a:t>Cno,Cname,Cpno,Ccredit</a:t>
            </a:r>
            <a:r>
              <a:rPr lang="en-US" altLang="zh-CN" sz="2800" b="1" dirty="0" smtClean="0">
                <a:solidFill>
                  <a:srgbClr val="FF0000"/>
                </a:solidFill>
                <a:latin typeface="Times New Roman" pitchFamily="18" charset="0"/>
                <a:cs typeface="Times New Roman" pitchFamily="18" charset="0"/>
              </a:rPr>
              <a:t>)</a:t>
            </a:r>
          </a:p>
          <a:p>
            <a:r>
              <a:rPr lang="en-US" altLang="zh-CN" sz="2800" b="1" dirty="0" smtClean="0">
                <a:solidFill>
                  <a:srgbClr val="FF0000"/>
                </a:solidFill>
                <a:latin typeface="Times New Roman" pitchFamily="18" charset="0"/>
                <a:cs typeface="Times New Roman" pitchFamily="18" charset="0"/>
              </a:rPr>
              <a:t>SC(</a:t>
            </a:r>
            <a:r>
              <a:rPr lang="en-US" altLang="zh-CN" sz="2800" b="1" dirty="0" err="1" smtClean="0">
                <a:solidFill>
                  <a:srgbClr val="FF0000"/>
                </a:solidFill>
                <a:latin typeface="Times New Roman" pitchFamily="18" charset="0"/>
                <a:cs typeface="Times New Roman" pitchFamily="18" charset="0"/>
              </a:rPr>
              <a:t>Sno,Cno,grade</a:t>
            </a:r>
            <a:r>
              <a:rPr lang="en-US" altLang="zh-CN" sz="2800" b="1" dirty="0" smtClean="0">
                <a:solidFill>
                  <a:srgbClr val="FF0000"/>
                </a:solidFill>
                <a:latin typeface="Times New Roman" pitchFamily="18" charset="0"/>
                <a:cs typeface="Times New Roman" pitchFamily="18" charset="0"/>
              </a:rPr>
              <a:t>)</a:t>
            </a:r>
            <a:endParaRPr lang="zh-CN" altLang="en-US" sz="2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0356">
                                            <p:txEl>
                                              <p:pRg st="3" end="3"/>
                                            </p:txEl>
                                          </p:spTgt>
                                        </p:tgtEl>
                                        <p:attrNameLst>
                                          <p:attrName>style.visibility</p:attrName>
                                        </p:attrNameLst>
                                      </p:cBhvr>
                                      <p:to>
                                        <p:strVal val="visible"/>
                                      </p:to>
                                    </p:set>
                                    <p:animEffect transition="in" filter="box(in)">
                                      <p:cBhvr>
                                        <p:cTn id="7" dur="500"/>
                                        <p:tgtEl>
                                          <p:spTgt spid="100356">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0356">
                                            <p:txEl>
                                              <p:pRg st="4" end="4"/>
                                            </p:txEl>
                                          </p:spTgt>
                                        </p:tgtEl>
                                        <p:attrNameLst>
                                          <p:attrName>style.visibility</p:attrName>
                                        </p:attrNameLst>
                                      </p:cBhvr>
                                      <p:to>
                                        <p:strVal val="visible"/>
                                      </p:to>
                                    </p:set>
                                    <p:animEffect transition="in" filter="box(in)">
                                      <p:cBhvr>
                                        <p:cTn id="10" dur="500"/>
                                        <p:tgtEl>
                                          <p:spTgt spid="100356">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0356">
                                            <p:txEl>
                                              <p:pRg st="6" end="6"/>
                                            </p:txEl>
                                          </p:spTgt>
                                        </p:tgtEl>
                                        <p:attrNameLst>
                                          <p:attrName>style.visibility</p:attrName>
                                        </p:attrNameLst>
                                      </p:cBhvr>
                                      <p:to>
                                        <p:strVal val="visible"/>
                                      </p:to>
                                    </p:set>
                                    <p:anim calcmode="lin" valueType="num">
                                      <p:cBhvr additive="base">
                                        <p:cTn id="15" dur="500" fill="hold"/>
                                        <p:tgtEl>
                                          <p:spTgt spid="10035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0356">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0356">
                                            <p:txEl>
                                              <p:pRg st="7" end="7"/>
                                            </p:txEl>
                                          </p:spTgt>
                                        </p:tgtEl>
                                        <p:attrNameLst>
                                          <p:attrName>style.visibility</p:attrName>
                                        </p:attrNameLst>
                                      </p:cBhvr>
                                      <p:to>
                                        <p:strVal val="visible"/>
                                      </p:to>
                                    </p:set>
                                    <p:anim calcmode="lin" valueType="num">
                                      <p:cBhvr additive="base">
                                        <p:cTn id="19" dur="500" fill="hold"/>
                                        <p:tgtEl>
                                          <p:spTgt spid="10035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a:t>
            </a:r>
            <a:r>
              <a:rPr lang="en-US" altLang="zh-CN" sz="3200">
                <a:ea typeface="宋体" panose="02010600030101010101" pitchFamily="2" charset="-122"/>
              </a:rPr>
              <a:t>EXISTS</a:t>
            </a:r>
            <a:r>
              <a:rPr lang="zh-CN" altLang="en-US" sz="3200">
                <a:ea typeface="宋体" panose="02010600030101010101" pitchFamily="2" charset="-122"/>
              </a:rPr>
              <a:t>谓词的子查询</a:t>
            </a:r>
            <a:r>
              <a:rPr lang="en-US" altLang="zh-CN" sz="3200">
                <a:ea typeface="宋体" panose="02010600030101010101" pitchFamily="2" charset="-122"/>
              </a:rPr>
              <a:t>(</a:t>
            </a:r>
            <a:r>
              <a:rPr lang="zh-CN" altLang="en-US" sz="3200">
                <a:ea typeface="宋体" panose="02010600030101010101" pitchFamily="2" charset="-122"/>
              </a:rPr>
              <a:t>续）</a:t>
            </a:r>
          </a:p>
        </p:txBody>
      </p:sp>
      <p:sp>
        <p:nvSpPr>
          <p:cNvPr id="88068" name="Rectangle 3"/>
          <p:cNvSpPr>
            <a:spLocks noGrp="1" noChangeArrowheads="1"/>
          </p:cNvSpPr>
          <p:nvPr>
            <p:ph type="body" idx="1"/>
          </p:nvPr>
        </p:nvSpPr>
        <p:spPr/>
        <p:txBody>
          <a:bodyPr/>
          <a:lstStyle/>
          <a:p>
            <a:pPr eaLnBrk="1" hangingPunct="1">
              <a:lnSpc>
                <a:spcPct val="110000"/>
              </a:lnSpc>
              <a:buFont typeface="Wingdings" panose="05000000000000000000" pitchFamily="2" charset="2"/>
              <a:buNone/>
            </a:pPr>
            <a:r>
              <a:rPr lang="zh-CN" altLang="en-US" sz="2400"/>
              <a:t> </a:t>
            </a:r>
            <a:r>
              <a:rPr lang="en-US" altLang="zh-CN" sz="2400"/>
              <a:t>[</a:t>
            </a:r>
            <a:r>
              <a:rPr lang="zh-CN" altLang="en-US" sz="2400"/>
              <a:t>例</a:t>
            </a:r>
            <a:r>
              <a:rPr lang="en-US" altLang="zh-CN" sz="2400"/>
              <a:t>47]</a:t>
            </a:r>
            <a:r>
              <a:rPr lang="zh-CN" altLang="en-US" sz="2400"/>
              <a:t>查询至少选修了学生</a:t>
            </a:r>
            <a:r>
              <a:rPr lang="en-US" altLang="zh-CN" sz="2400"/>
              <a:t>200215122</a:t>
            </a:r>
            <a:r>
              <a:rPr lang="zh-CN" altLang="en-US" sz="2400"/>
              <a:t>选修的全部课程的学生号码。</a:t>
            </a:r>
          </a:p>
          <a:p>
            <a:pPr eaLnBrk="1" hangingPunct="1">
              <a:lnSpc>
                <a:spcPct val="110000"/>
              </a:lnSpc>
              <a:buFont typeface="Wingdings" panose="05000000000000000000" pitchFamily="2" charset="2"/>
              <a:buNone/>
            </a:pPr>
            <a:r>
              <a:rPr lang="zh-CN" altLang="en-US" sz="2400"/>
              <a:t>解题思路：</a:t>
            </a:r>
          </a:p>
          <a:p>
            <a:pPr eaLnBrk="1" hangingPunct="1">
              <a:lnSpc>
                <a:spcPct val="110000"/>
              </a:lnSpc>
              <a:buSzPct val="70000"/>
              <a:buFont typeface="Wingdings" panose="05000000000000000000" pitchFamily="2" charset="2"/>
              <a:buChar char="n"/>
            </a:pPr>
            <a:r>
              <a:rPr lang="zh-CN" altLang="en-US" sz="2200"/>
              <a:t>用逻辑蕴函表达：查询学号为</a:t>
            </a:r>
            <a:r>
              <a:rPr lang="en-US" altLang="zh-CN" sz="2200"/>
              <a:t>x</a:t>
            </a:r>
            <a:r>
              <a:rPr lang="zh-CN" altLang="en-US" sz="2200"/>
              <a:t>的学生，对所有的课程</a:t>
            </a:r>
            <a:r>
              <a:rPr lang="en-US" altLang="zh-CN" sz="2200"/>
              <a:t>y</a:t>
            </a:r>
            <a:r>
              <a:rPr lang="zh-CN" altLang="en-US" sz="2200"/>
              <a:t>，只要</a:t>
            </a:r>
            <a:r>
              <a:rPr lang="en-US" altLang="zh-CN" sz="2200"/>
              <a:t>200215122</a:t>
            </a:r>
            <a:r>
              <a:rPr lang="zh-CN" altLang="en-US" sz="2200"/>
              <a:t>学生选修了课程</a:t>
            </a:r>
            <a:r>
              <a:rPr lang="en-US" altLang="zh-CN" sz="2200"/>
              <a:t>y</a:t>
            </a:r>
            <a:r>
              <a:rPr lang="zh-CN" altLang="en-US" sz="2200"/>
              <a:t>，则</a:t>
            </a:r>
            <a:r>
              <a:rPr lang="en-US" altLang="zh-CN" sz="2200"/>
              <a:t>x</a:t>
            </a:r>
            <a:r>
              <a:rPr lang="zh-CN" altLang="en-US" sz="2200"/>
              <a:t>也选修了</a:t>
            </a:r>
            <a:r>
              <a:rPr lang="en-US" altLang="zh-CN" sz="2200"/>
              <a:t>y</a:t>
            </a:r>
            <a:r>
              <a:rPr lang="zh-CN" altLang="en-US" sz="2200"/>
              <a:t>。</a:t>
            </a:r>
          </a:p>
          <a:p>
            <a:pPr eaLnBrk="1" hangingPunct="1">
              <a:lnSpc>
                <a:spcPct val="110000"/>
              </a:lnSpc>
              <a:buSzPct val="70000"/>
              <a:buFont typeface="Wingdings" panose="05000000000000000000" pitchFamily="2" charset="2"/>
              <a:buChar char="n"/>
            </a:pPr>
            <a:r>
              <a:rPr lang="zh-CN" altLang="en-US" sz="2200"/>
              <a:t>形式化表示：</a:t>
            </a:r>
          </a:p>
          <a:p>
            <a:pPr eaLnBrk="1" hangingPunct="1">
              <a:lnSpc>
                <a:spcPct val="110000"/>
              </a:lnSpc>
              <a:buFont typeface="Wingdings" panose="05000000000000000000" pitchFamily="2" charset="2"/>
              <a:buNone/>
            </a:pPr>
            <a:r>
              <a:rPr lang="zh-CN" altLang="en-US" sz="2200"/>
              <a:t>	用</a:t>
            </a:r>
            <a:r>
              <a:rPr lang="en-US" altLang="zh-CN" sz="2200"/>
              <a:t>P</a:t>
            </a:r>
            <a:r>
              <a:rPr lang="zh-CN" altLang="en-US" sz="2200"/>
              <a:t>表示谓词 “学生</a:t>
            </a:r>
            <a:r>
              <a:rPr lang="en-US" altLang="zh-CN" sz="2200"/>
              <a:t>200215122</a:t>
            </a:r>
            <a:r>
              <a:rPr lang="zh-CN" altLang="en-US" sz="2200"/>
              <a:t>选修了课程</a:t>
            </a:r>
            <a:r>
              <a:rPr lang="en-US" altLang="zh-CN" sz="2200"/>
              <a:t>y”</a:t>
            </a:r>
          </a:p>
          <a:p>
            <a:pPr eaLnBrk="1" hangingPunct="1">
              <a:lnSpc>
                <a:spcPct val="110000"/>
              </a:lnSpc>
              <a:buFont typeface="Wingdings" panose="05000000000000000000" pitchFamily="2" charset="2"/>
              <a:buNone/>
            </a:pPr>
            <a:r>
              <a:rPr lang="en-US" altLang="zh-CN" sz="2200"/>
              <a:t>	</a:t>
            </a:r>
            <a:r>
              <a:rPr lang="zh-CN" altLang="en-US" sz="2200"/>
              <a:t>用</a:t>
            </a:r>
            <a:r>
              <a:rPr lang="en-US" altLang="zh-CN" sz="2200"/>
              <a:t>q</a:t>
            </a:r>
            <a:r>
              <a:rPr lang="zh-CN" altLang="en-US" sz="2200"/>
              <a:t>表示谓词 “学生</a:t>
            </a:r>
            <a:r>
              <a:rPr lang="en-US" altLang="zh-CN" sz="2200"/>
              <a:t>x</a:t>
            </a:r>
            <a:r>
              <a:rPr lang="zh-CN" altLang="en-US" sz="2200"/>
              <a:t>选修了课程</a:t>
            </a:r>
            <a:r>
              <a:rPr lang="en-US" altLang="zh-CN" sz="2200"/>
              <a:t>y”</a:t>
            </a:r>
          </a:p>
          <a:p>
            <a:pPr eaLnBrk="1" hangingPunct="1">
              <a:lnSpc>
                <a:spcPct val="110000"/>
              </a:lnSpc>
              <a:buFont typeface="Wingdings" panose="05000000000000000000" pitchFamily="2" charset="2"/>
              <a:buNone/>
            </a:pPr>
            <a:r>
              <a:rPr lang="en-US" altLang="zh-CN" sz="2200"/>
              <a:t>	</a:t>
            </a:r>
            <a:r>
              <a:rPr lang="zh-CN" altLang="en-US" sz="2200"/>
              <a:t>则上述查询为</a:t>
            </a:r>
            <a:r>
              <a:rPr lang="en-US" altLang="zh-CN" sz="2200"/>
              <a:t>: (</a:t>
            </a:r>
            <a:r>
              <a:rPr lang="en-US" altLang="zh-CN" sz="2200">
                <a:sym typeface="Symbol" panose="05050102010706020507" pitchFamily="18" charset="2"/>
              </a:rPr>
              <a:t></a:t>
            </a:r>
            <a:r>
              <a:rPr lang="en-US" altLang="zh-CN" sz="2200"/>
              <a:t>y) p </a:t>
            </a:r>
            <a:r>
              <a:rPr lang="en-US" altLang="zh-CN" sz="2200">
                <a:sym typeface="Symbol" panose="05050102010706020507" pitchFamily="18" charset="2"/>
              </a:rPr>
              <a:t></a:t>
            </a:r>
            <a:r>
              <a:rPr lang="en-US" altLang="zh-CN" sz="2200"/>
              <a:t> q</a:t>
            </a:r>
            <a:r>
              <a:rPr lang="en-US" altLang="zh-CN" sz="2000"/>
              <a:t> </a:t>
            </a:r>
          </a:p>
        </p:txBody>
      </p:sp>
    </p:spTree>
    <p:extLst>
      <p:ext uri="{BB962C8B-B14F-4D97-AF65-F5344CB8AC3E}">
        <p14:creationId xmlns:p14="http://schemas.microsoft.com/office/powerpoint/2010/main" val="537620472"/>
      </p:ext>
    </p:extLst>
  </p:cSld>
  <p:clrMapOvr>
    <a:masterClrMapping/>
  </p:clrMapOv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a:t>
            </a:r>
            <a:r>
              <a:rPr lang="en-US" altLang="zh-CN" sz="3200">
                <a:ea typeface="宋体" panose="02010600030101010101" pitchFamily="2" charset="-122"/>
              </a:rPr>
              <a:t>EXISTS</a:t>
            </a:r>
            <a:r>
              <a:rPr lang="zh-CN" altLang="en-US" sz="3200">
                <a:ea typeface="宋体" panose="02010600030101010101" pitchFamily="2" charset="-122"/>
              </a:rPr>
              <a:t>谓词的子查询</a:t>
            </a:r>
            <a:r>
              <a:rPr lang="en-US" altLang="zh-CN" sz="3200">
                <a:ea typeface="宋体" panose="02010600030101010101" pitchFamily="2" charset="-122"/>
              </a:rPr>
              <a:t>(</a:t>
            </a:r>
            <a:r>
              <a:rPr lang="zh-CN" altLang="en-US" sz="3200">
                <a:ea typeface="宋体" panose="02010600030101010101" pitchFamily="2" charset="-122"/>
              </a:rPr>
              <a:t>续）</a:t>
            </a:r>
          </a:p>
        </p:txBody>
      </p:sp>
      <p:sp>
        <p:nvSpPr>
          <p:cNvPr id="89092" name="Rectangle 3"/>
          <p:cNvSpPr>
            <a:spLocks noGrp="1" noChangeArrowheads="1"/>
          </p:cNvSpPr>
          <p:nvPr>
            <p:ph type="body" idx="1"/>
          </p:nvPr>
        </p:nvSpPr>
        <p:spPr/>
        <p:txBody>
          <a:bodyPr/>
          <a:lstStyle/>
          <a:p>
            <a:pPr eaLnBrk="1" hangingPunct="1">
              <a:lnSpc>
                <a:spcPct val="90000"/>
              </a:lnSpc>
              <a:buClr>
                <a:schemeClr val="accent1"/>
              </a:buClr>
              <a:buSzPct val="70000"/>
              <a:buFont typeface="Wingdings" panose="05000000000000000000" pitchFamily="2" charset="2"/>
              <a:buChar char="n"/>
            </a:pPr>
            <a:r>
              <a:rPr lang="zh-CN" altLang="en-US" sz="2400"/>
              <a:t>等价变换：</a:t>
            </a:r>
          </a:p>
          <a:p>
            <a:pPr algn="just" eaLnBrk="1" hangingPunct="1">
              <a:lnSpc>
                <a:spcPct val="90000"/>
              </a:lnSpc>
              <a:buFont typeface="Wingdings" panose="05000000000000000000" pitchFamily="2" charset="2"/>
              <a:buNone/>
            </a:pPr>
            <a:r>
              <a:rPr lang="zh-CN" altLang="en-US" sz="2400"/>
              <a:t>    	</a:t>
            </a:r>
            <a:r>
              <a:rPr lang="en-US" altLang="zh-CN" sz="2400"/>
              <a:t>(</a:t>
            </a:r>
            <a:r>
              <a:rPr lang="en-US" altLang="zh-CN" sz="2400">
                <a:sym typeface="Symbol" panose="05050102010706020507" pitchFamily="18" charset="2"/>
              </a:rPr>
              <a:t></a:t>
            </a:r>
            <a:r>
              <a:rPr lang="en-US" altLang="zh-CN" sz="2400"/>
              <a:t>y)</a:t>
            </a:r>
            <a:r>
              <a:rPr lang="en-US" altLang="zh-CN" sz="2400">
                <a:solidFill>
                  <a:srgbClr val="FF3399"/>
                </a:solidFill>
              </a:rPr>
              <a:t>p </a:t>
            </a:r>
            <a:r>
              <a:rPr lang="en-US" altLang="zh-CN" sz="2400">
                <a:solidFill>
                  <a:srgbClr val="FF3399"/>
                </a:solidFill>
                <a:sym typeface="Symbol" panose="05050102010706020507" pitchFamily="18" charset="2"/>
              </a:rPr>
              <a:t></a:t>
            </a:r>
            <a:r>
              <a:rPr lang="en-US" altLang="zh-CN" sz="2400">
                <a:solidFill>
                  <a:srgbClr val="FF3399"/>
                </a:solidFill>
              </a:rPr>
              <a:t> q</a:t>
            </a:r>
            <a:r>
              <a:rPr lang="en-US" altLang="zh-CN" sz="2400"/>
              <a:t>  ≡  </a:t>
            </a:r>
            <a:r>
              <a:rPr lang="en-US" altLang="zh-CN" sz="2400">
                <a:sym typeface="Symbol" panose="05050102010706020507" pitchFamily="18" charset="2"/>
              </a:rPr>
              <a:t></a:t>
            </a:r>
            <a:r>
              <a:rPr lang="en-US" altLang="zh-CN" sz="2400"/>
              <a:t> (</a:t>
            </a:r>
            <a:r>
              <a:rPr lang="en-US" altLang="zh-CN" sz="2400">
                <a:sym typeface="Symbol" panose="05050102010706020507" pitchFamily="18" charset="2"/>
              </a:rPr>
              <a:t></a:t>
            </a:r>
            <a:r>
              <a:rPr lang="en-US" altLang="zh-CN" sz="2400"/>
              <a:t>y (</a:t>
            </a:r>
            <a:r>
              <a:rPr lang="en-US" altLang="zh-CN" sz="2400">
                <a:sym typeface="Symbol" panose="05050102010706020507" pitchFamily="18" charset="2"/>
              </a:rPr>
              <a:t></a:t>
            </a:r>
            <a:r>
              <a:rPr lang="en-US" altLang="zh-CN" sz="2400"/>
              <a:t>(</a:t>
            </a:r>
            <a:r>
              <a:rPr lang="en-US" altLang="zh-CN" sz="2400">
                <a:solidFill>
                  <a:srgbClr val="FF3399"/>
                </a:solidFill>
              </a:rPr>
              <a:t>p </a:t>
            </a:r>
            <a:r>
              <a:rPr lang="en-US" altLang="zh-CN" sz="2400">
                <a:solidFill>
                  <a:srgbClr val="FF3399"/>
                </a:solidFill>
                <a:sym typeface="Symbol" panose="05050102010706020507" pitchFamily="18" charset="2"/>
              </a:rPr>
              <a:t></a:t>
            </a:r>
            <a:r>
              <a:rPr lang="en-US" altLang="zh-CN" sz="2400">
                <a:solidFill>
                  <a:srgbClr val="FF3399"/>
                </a:solidFill>
              </a:rPr>
              <a:t> q</a:t>
            </a:r>
            <a:r>
              <a:rPr lang="en-US" altLang="zh-CN" sz="2400"/>
              <a:t> ))</a:t>
            </a:r>
          </a:p>
          <a:p>
            <a:pPr algn="just" eaLnBrk="1" hangingPunct="1">
              <a:lnSpc>
                <a:spcPct val="90000"/>
              </a:lnSpc>
              <a:buFont typeface="Wingdings" panose="05000000000000000000" pitchFamily="2" charset="2"/>
              <a:buNone/>
            </a:pPr>
            <a:r>
              <a:rPr lang="en-US" altLang="zh-CN" sz="2400"/>
              <a:t>               ≡  </a:t>
            </a:r>
            <a:r>
              <a:rPr lang="en-US" altLang="zh-CN" sz="2400">
                <a:sym typeface="Symbol" panose="05050102010706020507" pitchFamily="18" charset="2"/>
              </a:rPr>
              <a:t></a:t>
            </a:r>
            <a:r>
              <a:rPr lang="en-US" altLang="zh-CN" sz="2400"/>
              <a:t> (</a:t>
            </a:r>
            <a:r>
              <a:rPr lang="en-US" altLang="zh-CN" sz="2400">
                <a:sym typeface="Symbol" panose="05050102010706020507" pitchFamily="18" charset="2"/>
              </a:rPr>
              <a:t></a:t>
            </a:r>
            <a:r>
              <a:rPr lang="en-US" altLang="zh-CN" sz="2400"/>
              <a:t>y (</a:t>
            </a:r>
            <a:r>
              <a:rPr lang="en-US" altLang="zh-CN" sz="2400">
                <a:sym typeface="Symbol" panose="05050102010706020507" pitchFamily="18" charset="2"/>
              </a:rPr>
              <a:t></a:t>
            </a:r>
            <a:r>
              <a:rPr lang="en-US" altLang="zh-CN" sz="2400"/>
              <a:t>(</a:t>
            </a:r>
            <a:r>
              <a:rPr lang="en-US" altLang="zh-CN" sz="2400">
                <a:sym typeface="Symbol" panose="05050102010706020507" pitchFamily="18" charset="2"/>
              </a:rPr>
              <a:t></a:t>
            </a:r>
            <a:r>
              <a:rPr lang="en-US" altLang="zh-CN" sz="2400"/>
              <a:t> p∨ q) ))</a:t>
            </a:r>
          </a:p>
          <a:p>
            <a:pPr algn="just" eaLnBrk="1" hangingPunct="1">
              <a:lnSpc>
                <a:spcPct val="90000"/>
              </a:lnSpc>
              <a:buFont typeface="Wingdings" panose="05000000000000000000" pitchFamily="2" charset="2"/>
              <a:buNone/>
            </a:pPr>
            <a:r>
              <a:rPr lang="en-US" altLang="zh-CN" sz="2400"/>
              <a:t>               ≡  </a:t>
            </a:r>
            <a:r>
              <a:rPr lang="en-US" altLang="zh-CN" sz="2400">
                <a:sym typeface="Symbol" panose="05050102010706020507" pitchFamily="18" charset="2"/>
              </a:rPr>
              <a:t></a:t>
            </a:r>
            <a:r>
              <a:rPr lang="en-US" altLang="zh-CN" sz="2400"/>
              <a:t> </a:t>
            </a:r>
            <a:r>
              <a:rPr lang="en-US" altLang="zh-CN" sz="2400">
                <a:sym typeface="Symbol" panose="05050102010706020507" pitchFamily="18" charset="2"/>
              </a:rPr>
              <a:t></a:t>
            </a:r>
            <a:r>
              <a:rPr lang="en-US" altLang="zh-CN" sz="2400"/>
              <a:t>y(p∧</a:t>
            </a:r>
            <a:r>
              <a:rPr lang="en-US" altLang="zh-CN" sz="2400">
                <a:sym typeface="Symbol" panose="05050102010706020507" pitchFamily="18" charset="2"/>
              </a:rPr>
              <a:t></a:t>
            </a:r>
            <a:r>
              <a:rPr lang="en-US" altLang="zh-CN" sz="2400"/>
              <a:t>q)</a:t>
            </a:r>
          </a:p>
          <a:p>
            <a:pPr algn="just" eaLnBrk="1" hangingPunct="1">
              <a:lnSpc>
                <a:spcPct val="90000"/>
              </a:lnSpc>
              <a:buFont typeface="Wingdings" panose="05000000000000000000" pitchFamily="2" charset="2"/>
              <a:buNone/>
            </a:pPr>
            <a:endParaRPr lang="en-US" altLang="zh-CN" sz="2400"/>
          </a:p>
          <a:p>
            <a:pPr eaLnBrk="1" hangingPunct="1">
              <a:lnSpc>
                <a:spcPct val="140000"/>
              </a:lnSpc>
              <a:buClr>
                <a:schemeClr val="accent1"/>
              </a:buClr>
              <a:buSzPct val="70000"/>
              <a:buFont typeface="Wingdings" panose="05000000000000000000" pitchFamily="2" charset="2"/>
              <a:buChar char="n"/>
            </a:pPr>
            <a:r>
              <a:rPr lang="zh-CN" altLang="en-US" sz="2400"/>
              <a:t>变换后语义：不存在这样的课程</a:t>
            </a:r>
            <a:r>
              <a:rPr lang="en-US" altLang="zh-CN" sz="2400"/>
              <a:t>y</a:t>
            </a:r>
            <a:r>
              <a:rPr lang="zh-CN" altLang="en-US" sz="2400"/>
              <a:t>，学生</a:t>
            </a:r>
            <a:r>
              <a:rPr lang="en-US" altLang="zh-CN" sz="2400">
                <a:latin typeface="宋体" panose="02010600030101010101" pitchFamily="2" charset="-122"/>
              </a:rPr>
              <a:t>200215122</a:t>
            </a:r>
            <a:r>
              <a:rPr lang="zh-CN" altLang="en-US" sz="2400"/>
              <a:t>选修了</a:t>
            </a:r>
            <a:r>
              <a:rPr lang="en-US" altLang="zh-CN" sz="2400"/>
              <a:t>y</a:t>
            </a:r>
            <a:r>
              <a:rPr lang="zh-CN" altLang="en-US" sz="2400"/>
              <a:t>，而学生</a:t>
            </a:r>
            <a:r>
              <a:rPr lang="en-US" altLang="zh-CN" sz="2400"/>
              <a:t>x</a:t>
            </a:r>
            <a:r>
              <a:rPr lang="zh-CN" altLang="en-US" sz="2400"/>
              <a:t>没有选。</a:t>
            </a:r>
          </a:p>
        </p:txBody>
      </p:sp>
    </p:spTree>
    <p:extLst>
      <p:ext uri="{BB962C8B-B14F-4D97-AF65-F5344CB8AC3E}">
        <p14:creationId xmlns:p14="http://schemas.microsoft.com/office/powerpoint/2010/main" val="2358978152"/>
      </p:ext>
    </p:extLst>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带有</a:t>
            </a:r>
            <a:r>
              <a:rPr lang="en-US" altLang="zh-CN" sz="3200">
                <a:ea typeface="宋体" panose="02010600030101010101" pitchFamily="2" charset="-122"/>
              </a:rPr>
              <a:t>EXISTS</a:t>
            </a:r>
            <a:r>
              <a:rPr lang="zh-CN" altLang="en-US" sz="3200">
                <a:ea typeface="宋体" panose="02010600030101010101" pitchFamily="2" charset="-122"/>
              </a:rPr>
              <a:t>谓词的子查询</a:t>
            </a:r>
            <a:r>
              <a:rPr lang="en-US" altLang="zh-CN" sz="3200">
                <a:ea typeface="宋体" panose="02010600030101010101" pitchFamily="2" charset="-122"/>
              </a:rPr>
              <a:t>(</a:t>
            </a:r>
            <a:r>
              <a:rPr lang="zh-CN" altLang="en-US" sz="3200">
                <a:ea typeface="宋体" panose="02010600030101010101" pitchFamily="2" charset="-122"/>
              </a:rPr>
              <a:t>续）</a:t>
            </a:r>
            <a:r>
              <a:rPr lang="zh-CN" altLang="en-US" sz="4000">
                <a:ea typeface="宋体" panose="02010600030101010101" pitchFamily="2" charset="-122"/>
              </a:rPr>
              <a:t> </a:t>
            </a:r>
          </a:p>
        </p:txBody>
      </p:sp>
      <p:sp>
        <p:nvSpPr>
          <p:cNvPr id="90116" name="Rectangle 3"/>
          <p:cNvSpPr>
            <a:spLocks noGrp="1" noChangeArrowheads="1"/>
          </p:cNvSpPr>
          <p:nvPr>
            <p:ph type="body" idx="1"/>
          </p:nvPr>
        </p:nvSpPr>
        <p:spPr>
          <a:xfrm>
            <a:off x="2362200" y="1828800"/>
            <a:ext cx="7772400" cy="4114800"/>
          </a:xfrm>
        </p:spPr>
        <p:txBody>
          <a:bodyPr/>
          <a:lstStyle/>
          <a:p>
            <a:pPr algn="just" eaLnBrk="1" hangingPunct="1">
              <a:lnSpc>
                <a:spcPct val="90000"/>
              </a:lnSpc>
              <a:buClr>
                <a:schemeClr val="accent1"/>
              </a:buClr>
              <a:buSzPct val="70000"/>
              <a:buFont typeface="Wingdings" panose="05000000000000000000" pitchFamily="2" charset="2"/>
              <a:buChar char="n"/>
            </a:pPr>
            <a:r>
              <a:rPr lang="zh-CN" altLang="en-US" sz="2000"/>
              <a:t>用</a:t>
            </a:r>
            <a:r>
              <a:rPr lang="en-US" altLang="zh-CN" sz="2000"/>
              <a:t>NOT EXISTS</a:t>
            </a:r>
            <a:r>
              <a:rPr lang="zh-CN" altLang="en-US" sz="2000"/>
              <a:t>谓词表示</a:t>
            </a:r>
            <a:r>
              <a:rPr lang="zh-CN" altLang="en-US" sz="2400"/>
              <a:t>：</a:t>
            </a:r>
            <a:r>
              <a:rPr lang="zh-CN" altLang="en-US" smtClean="0">
                <a:ea typeface="宋体" panose="02010600030101010101" pitchFamily="2" charset="-122"/>
              </a:rPr>
              <a:t>     </a:t>
            </a:r>
          </a:p>
          <a:p>
            <a:pPr algn="just" eaLnBrk="1" hangingPunct="1">
              <a:lnSpc>
                <a:spcPct val="70000"/>
              </a:lnSpc>
              <a:buSzPct val="50000"/>
              <a:buFont typeface="宋体" panose="02010600030101010101" pitchFamily="2" charset="-122"/>
              <a:buNone/>
            </a:pPr>
            <a:r>
              <a:rPr lang="zh-CN" altLang="en-US" smtClean="0">
                <a:ea typeface="宋体" panose="02010600030101010101" pitchFamily="2" charset="-122"/>
              </a:rPr>
              <a:t>     </a:t>
            </a:r>
            <a:r>
              <a:rPr lang="en-US" altLang="zh-CN" sz="2000"/>
              <a:t>SELECT DISTINCT Sno</a:t>
            </a:r>
          </a:p>
          <a:p>
            <a:pPr algn="just" eaLnBrk="1" hangingPunct="1">
              <a:lnSpc>
                <a:spcPct val="70000"/>
              </a:lnSpc>
              <a:buSzPct val="50000"/>
              <a:buFont typeface="宋体" panose="02010600030101010101" pitchFamily="2" charset="-122"/>
              <a:buNone/>
            </a:pPr>
            <a:r>
              <a:rPr lang="en-US" altLang="zh-CN" sz="2000"/>
              <a:t>       FROM SC </a:t>
            </a:r>
            <a:r>
              <a:rPr lang="en-US" altLang="zh-CN" sz="2000">
                <a:solidFill>
                  <a:srgbClr val="FF3399"/>
                </a:solidFill>
              </a:rPr>
              <a:t>SCX</a:t>
            </a:r>
            <a:endParaRPr lang="en-US" altLang="zh-CN" sz="2000"/>
          </a:p>
          <a:p>
            <a:pPr algn="just" eaLnBrk="1" hangingPunct="1">
              <a:lnSpc>
                <a:spcPct val="70000"/>
              </a:lnSpc>
              <a:buSzPct val="50000"/>
              <a:buFont typeface="宋体" panose="02010600030101010101" pitchFamily="2" charset="-122"/>
              <a:buNone/>
            </a:pPr>
            <a:r>
              <a:rPr lang="en-US" altLang="zh-CN" sz="2000"/>
              <a:t>       WHERE NOT EXISTS</a:t>
            </a:r>
          </a:p>
          <a:p>
            <a:pPr algn="just" eaLnBrk="1" hangingPunct="1">
              <a:lnSpc>
                <a:spcPct val="70000"/>
              </a:lnSpc>
              <a:buSzPct val="50000"/>
              <a:buFont typeface="宋体" panose="02010600030101010101" pitchFamily="2" charset="-122"/>
              <a:buNone/>
            </a:pPr>
            <a:r>
              <a:rPr lang="en-US" altLang="zh-CN" sz="2000"/>
              <a:t>                     (SELECT *</a:t>
            </a:r>
          </a:p>
          <a:p>
            <a:pPr algn="just" eaLnBrk="1" hangingPunct="1">
              <a:lnSpc>
                <a:spcPct val="70000"/>
              </a:lnSpc>
              <a:buSzPct val="50000"/>
              <a:buFont typeface="宋体" panose="02010600030101010101" pitchFamily="2" charset="-122"/>
              <a:buNone/>
            </a:pPr>
            <a:r>
              <a:rPr lang="en-US" altLang="zh-CN" sz="2000"/>
              <a:t>                      FROM SC </a:t>
            </a:r>
            <a:r>
              <a:rPr lang="en-US" altLang="zh-CN" sz="2000">
                <a:solidFill>
                  <a:srgbClr val="0099FF"/>
                </a:solidFill>
              </a:rPr>
              <a:t>SCY</a:t>
            </a:r>
            <a:endParaRPr lang="en-US" altLang="zh-CN" sz="2000"/>
          </a:p>
          <a:p>
            <a:pPr algn="just" eaLnBrk="1" hangingPunct="1">
              <a:lnSpc>
                <a:spcPct val="70000"/>
              </a:lnSpc>
              <a:buSzPct val="50000"/>
              <a:buFont typeface="宋体" panose="02010600030101010101" pitchFamily="2" charset="-122"/>
              <a:buNone/>
            </a:pPr>
            <a:r>
              <a:rPr lang="en-US" altLang="zh-CN" sz="2000"/>
              <a:t>                      WHERE SCY.Sno = ' 200215122 '  AND</a:t>
            </a:r>
          </a:p>
          <a:p>
            <a:pPr algn="just" eaLnBrk="1" hangingPunct="1">
              <a:lnSpc>
                <a:spcPct val="70000"/>
              </a:lnSpc>
              <a:buSzPct val="50000"/>
              <a:buFont typeface="宋体" panose="02010600030101010101" pitchFamily="2" charset="-122"/>
              <a:buNone/>
            </a:pPr>
            <a:r>
              <a:rPr lang="en-US" altLang="zh-CN" sz="2000"/>
              <a:t>                                    NOT EXISTS</a:t>
            </a:r>
          </a:p>
          <a:p>
            <a:pPr algn="just" eaLnBrk="1" hangingPunct="1">
              <a:lnSpc>
                <a:spcPct val="70000"/>
              </a:lnSpc>
              <a:buSzPct val="50000"/>
              <a:buFont typeface="宋体" panose="02010600030101010101" pitchFamily="2" charset="-122"/>
              <a:buNone/>
            </a:pPr>
            <a:r>
              <a:rPr lang="en-US" altLang="zh-CN" sz="2000"/>
              <a:t>                                    (SELECT *</a:t>
            </a:r>
          </a:p>
          <a:p>
            <a:pPr algn="just" eaLnBrk="1" hangingPunct="1">
              <a:lnSpc>
                <a:spcPct val="70000"/>
              </a:lnSpc>
              <a:buSzPct val="50000"/>
              <a:buFont typeface="宋体" panose="02010600030101010101" pitchFamily="2" charset="-122"/>
              <a:buNone/>
            </a:pPr>
            <a:r>
              <a:rPr lang="en-US" altLang="zh-CN" sz="2000"/>
              <a:t>                                     FROM SC SCZ</a:t>
            </a:r>
          </a:p>
          <a:p>
            <a:pPr algn="just" eaLnBrk="1" hangingPunct="1">
              <a:lnSpc>
                <a:spcPct val="70000"/>
              </a:lnSpc>
              <a:buSzPct val="50000"/>
              <a:buFont typeface="宋体" panose="02010600030101010101" pitchFamily="2" charset="-122"/>
              <a:buNone/>
            </a:pPr>
            <a:r>
              <a:rPr lang="en-US" altLang="zh-CN" sz="2000"/>
              <a:t>                                     WHERE SCZ.Sno=</a:t>
            </a:r>
            <a:r>
              <a:rPr lang="en-US" altLang="zh-CN" sz="2000">
                <a:solidFill>
                  <a:srgbClr val="FF3399"/>
                </a:solidFill>
              </a:rPr>
              <a:t>SCX</a:t>
            </a:r>
            <a:r>
              <a:rPr lang="en-US" altLang="zh-CN" sz="2000"/>
              <a:t>.Sno AND</a:t>
            </a:r>
          </a:p>
          <a:p>
            <a:pPr eaLnBrk="1" hangingPunct="1">
              <a:lnSpc>
                <a:spcPct val="70000"/>
              </a:lnSpc>
              <a:buSzPct val="50000"/>
              <a:buFont typeface="宋体" panose="02010600030101010101" pitchFamily="2" charset="-122"/>
              <a:buNone/>
            </a:pPr>
            <a:r>
              <a:rPr lang="en-US" altLang="zh-CN" sz="2000"/>
              <a:t>                                                   SCZ.Cno=</a:t>
            </a:r>
            <a:r>
              <a:rPr lang="en-US" altLang="zh-CN" sz="2000">
                <a:solidFill>
                  <a:srgbClr val="0099FF"/>
                </a:solidFill>
              </a:rPr>
              <a:t>SCY</a:t>
            </a:r>
            <a:r>
              <a:rPr lang="en-US" altLang="zh-CN" sz="2000"/>
              <a:t>.Cno))</a:t>
            </a:r>
            <a:r>
              <a:rPr lang="zh-CN" altLang="en-US" sz="2000"/>
              <a:t>；</a:t>
            </a:r>
          </a:p>
        </p:txBody>
      </p:sp>
    </p:spTree>
    <p:extLst>
      <p:ext uri="{BB962C8B-B14F-4D97-AF65-F5344CB8AC3E}">
        <p14:creationId xmlns:p14="http://schemas.microsoft.com/office/powerpoint/2010/main" val="2469105685"/>
      </p:ext>
    </p:extLst>
  </p:cSld>
  <p:clrMapOvr>
    <a:masterClrMapping/>
  </p:clrMapOvr>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3.4  </a:t>
            </a:r>
            <a:r>
              <a:rPr lang="zh-CN" altLang="en-US" smtClean="0">
                <a:ea typeface="宋体" panose="02010600030101010101" pitchFamily="2" charset="-122"/>
              </a:rPr>
              <a:t>数据查询 </a:t>
            </a:r>
          </a:p>
        </p:txBody>
      </p:sp>
      <p:sp>
        <p:nvSpPr>
          <p:cNvPr id="91140" name="Rectangle 3"/>
          <p:cNvSpPr>
            <a:spLocks noGrp="1" noChangeArrowheads="1"/>
          </p:cNvSpPr>
          <p:nvPr>
            <p:ph type="body" idx="1"/>
          </p:nvPr>
        </p:nvSpPr>
        <p:spPr>
          <a:xfrm>
            <a:off x="2640013" y="1916113"/>
            <a:ext cx="5410200" cy="4038600"/>
          </a:xfrm>
        </p:spPr>
        <p:txBody>
          <a:bodyPr/>
          <a:lstStyle/>
          <a:p>
            <a:pPr algn="just" eaLnBrk="1" hangingPunct="1">
              <a:lnSpc>
                <a:spcPct val="150000"/>
              </a:lnSpc>
            </a:pPr>
            <a:r>
              <a:rPr lang="en-US" altLang="zh-CN" b="1" dirty="0" smtClean="0">
                <a:ea typeface="宋体" panose="02010600030101010101" pitchFamily="2" charset="-122"/>
              </a:rPr>
              <a:t>3.4.1 </a:t>
            </a:r>
            <a:r>
              <a:rPr lang="zh-CN" altLang="en-US" b="1" dirty="0" smtClean="0">
                <a:ea typeface="宋体" panose="02010600030101010101" pitchFamily="2" charset="-122"/>
              </a:rPr>
              <a:t>单表查询</a:t>
            </a:r>
          </a:p>
          <a:p>
            <a:pPr algn="just" eaLnBrk="1" hangingPunct="1">
              <a:lnSpc>
                <a:spcPct val="150000"/>
              </a:lnSpc>
            </a:pPr>
            <a:r>
              <a:rPr lang="en-US" altLang="zh-CN" b="1" dirty="0" smtClean="0">
                <a:ea typeface="宋体" panose="02010600030101010101" pitchFamily="2" charset="-122"/>
              </a:rPr>
              <a:t>3.4.2 </a:t>
            </a:r>
            <a:r>
              <a:rPr lang="zh-CN" altLang="en-US" b="1" dirty="0" smtClean="0">
                <a:ea typeface="宋体" panose="02010600030101010101" pitchFamily="2" charset="-122"/>
              </a:rPr>
              <a:t>连接查询</a:t>
            </a:r>
          </a:p>
          <a:p>
            <a:pPr algn="just" eaLnBrk="1" hangingPunct="1">
              <a:lnSpc>
                <a:spcPct val="150000"/>
              </a:lnSpc>
            </a:pPr>
            <a:r>
              <a:rPr lang="en-US" altLang="zh-CN" b="1" dirty="0" smtClean="0">
                <a:ea typeface="宋体" panose="02010600030101010101" pitchFamily="2" charset="-122"/>
              </a:rPr>
              <a:t>3.4.3 </a:t>
            </a:r>
            <a:r>
              <a:rPr lang="zh-CN" altLang="en-US" b="1" dirty="0" smtClean="0">
                <a:ea typeface="宋体" panose="02010600030101010101" pitchFamily="2" charset="-122"/>
              </a:rPr>
              <a:t>嵌套查询</a:t>
            </a:r>
          </a:p>
          <a:p>
            <a:pPr algn="just" eaLnBrk="1" hangingPunct="1">
              <a:lnSpc>
                <a:spcPct val="150000"/>
              </a:lnSpc>
            </a:pPr>
            <a:r>
              <a:rPr lang="en-US" altLang="zh-CN" b="1" dirty="0" smtClean="0">
                <a:solidFill>
                  <a:srgbClr val="3333FF"/>
                </a:solidFill>
                <a:ea typeface="宋体" panose="02010600030101010101" pitchFamily="2" charset="-122"/>
              </a:rPr>
              <a:t>3.4.4 </a:t>
            </a:r>
            <a:r>
              <a:rPr lang="zh-CN" altLang="en-US" b="1" dirty="0" smtClean="0">
                <a:solidFill>
                  <a:srgbClr val="3333FF"/>
                </a:solidFill>
                <a:ea typeface="宋体" panose="02010600030101010101" pitchFamily="2" charset="-122"/>
              </a:rPr>
              <a:t>集合查询</a:t>
            </a:r>
          </a:p>
          <a:p>
            <a:pPr algn="just" eaLnBrk="1" hangingPunct="1">
              <a:lnSpc>
                <a:spcPct val="150000"/>
              </a:lnSpc>
            </a:pPr>
            <a:r>
              <a:rPr lang="en-US" altLang="zh-CN" b="1" dirty="0" smtClean="0">
                <a:ea typeface="宋体" panose="02010600030101010101" pitchFamily="2" charset="-122"/>
              </a:rPr>
              <a:t>3.4.5 Select</a:t>
            </a:r>
            <a:r>
              <a:rPr lang="zh-CN" altLang="en-US" b="1" dirty="0" smtClean="0">
                <a:ea typeface="宋体" panose="02010600030101010101" pitchFamily="2" charset="-122"/>
              </a:rPr>
              <a:t>语句的一般形式 </a:t>
            </a:r>
          </a:p>
        </p:txBody>
      </p:sp>
    </p:spTree>
    <p:extLst>
      <p:ext uri="{BB962C8B-B14F-4D97-AF65-F5344CB8AC3E}">
        <p14:creationId xmlns:p14="http://schemas.microsoft.com/office/powerpoint/2010/main" val="1859307444"/>
      </p:ext>
    </p:extLst>
  </p:cSld>
  <p:clrMapOvr>
    <a:masterClrMapping/>
  </p:clrMapOvr>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58</a:t>
            </a:r>
            <a:r>
              <a:rPr lang="zh-CN" altLang="en-US" dirty="0" smtClean="0"/>
              <a:t>：</a:t>
            </a:r>
            <a:r>
              <a:rPr lang="zh-CN" altLang="en-US" dirty="0"/>
              <a:t>集合查询</a:t>
            </a:r>
          </a:p>
        </p:txBody>
      </p:sp>
    </p:spTree>
    <p:extLst>
      <p:ext uri="{BB962C8B-B14F-4D97-AF65-F5344CB8AC3E}">
        <p14:creationId xmlns:p14="http://schemas.microsoft.com/office/powerpoint/2010/main" val="2465299307"/>
      </p:ext>
    </p:extLst>
  </p:cSld>
  <p:clrMapOvr>
    <a:masterClrMapping/>
  </p:clrMapOvr>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集合查询</a:t>
            </a:r>
          </a:p>
        </p:txBody>
      </p:sp>
      <p:sp>
        <p:nvSpPr>
          <p:cNvPr id="92164" name="Rectangle 3"/>
          <p:cNvSpPr>
            <a:spLocks noGrp="1" noChangeArrowheads="1"/>
          </p:cNvSpPr>
          <p:nvPr>
            <p:ph type="body" idx="1"/>
          </p:nvPr>
        </p:nvSpPr>
        <p:spPr/>
        <p:txBody>
          <a:bodyPr/>
          <a:lstStyle/>
          <a:p>
            <a:pPr algn="just" eaLnBrk="1" hangingPunct="1">
              <a:lnSpc>
                <a:spcPct val="120000"/>
              </a:lnSpc>
            </a:pPr>
            <a:r>
              <a:rPr lang="zh-CN" altLang="en-US" dirty="0" smtClean="0">
                <a:ea typeface="宋体" panose="02010600030101010101" pitchFamily="2" charset="-122"/>
              </a:rPr>
              <a:t>集合操作的种类</a:t>
            </a:r>
          </a:p>
          <a:p>
            <a:pPr lvl="1" algn="just" eaLnBrk="1" hangingPunct="1">
              <a:lnSpc>
                <a:spcPct val="120000"/>
              </a:lnSpc>
            </a:pPr>
            <a:r>
              <a:rPr lang="zh-CN" altLang="en-US" dirty="0" smtClean="0">
                <a:ea typeface="宋体" panose="02010600030101010101" pitchFamily="2" charset="-122"/>
              </a:rPr>
              <a:t>并操作</a:t>
            </a:r>
            <a:r>
              <a:rPr lang="en-US" altLang="zh-CN" dirty="0" smtClean="0">
                <a:ea typeface="宋体" panose="02010600030101010101" pitchFamily="2" charset="-122"/>
              </a:rPr>
              <a:t>UNION</a:t>
            </a:r>
          </a:p>
          <a:p>
            <a:pPr lvl="1" algn="just" eaLnBrk="1" hangingPunct="1">
              <a:lnSpc>
                <a:spcPct val="120000"/>
              </a:lnSpc>
            </a:pPr>
            <a:r>
              <a:rPr lang="zh-CN" altLang="en-US" dirty="0" smtClean="0">
                <a:ea typeface="宋体" panose="02010600030101010101" pitchFamily="2" charset="-122"/>
              </a:rPr>
              <a:t>交操作</a:t>
            </a:r>
            <a:r>
              <a:rPr lang="en-US" altLang="zh-CN" dirty="0" smtClean="0">
                <a:ea typeface="宋体" panose="02010600030101010101" pitchFamily="2" charset="-122"/>
              </a:rPr>
              <a:t>INTERSECT</a:t>
            </a:r>
          </a:p>
          <a:p>
            <a:pPr lvl="1" algn="just" eaLnBrk="1" hangingPunct="1">
              <a:lnSpc>
                <a:spcPct val="120000"/>
              </a:lnSpc>
            </a:pPr>
            <a:r>
              <a:rPr lang="zh-CN" altLang="en-US" dirty="0" smtClean="0">
                <a:ea typeface="宋体" panose="02010600030101010101" pitchFamily="2" charset="-122"/>
              </a:rPr>
              <a:t>差操作</a:t>
            </a:r>
            <a:r>
              <a:rPr lang="en-US" altLang="zh-CN" dirty="0" smtClean="0">
                <a:ea typeface="宋体" panose="02010600030101010101" pitchFamily="2" charset="-122"/>
              </a:rPr>
              <a:t>EXCEPT</a:t>
            </a:r>
          </a:p>
          <a:p>
            <a:pPr algn="just" eaLnBrk="1" hangingPunct="1">
              <a:lnSpc>
                <a:spcPct val="120000"/>
              </a:lnSpc>
            </a:pPr>
            <a:r>
              <a:rPr lang="zh-CN" altLang="en-US" dirty="0" smtClean="0">
                <a:ea typeface="宋体" panose="02010600030101010101" pitchFamily="2" charset="-122"/>
              </a:rPr>
              <a:t>参加集合操作的各查询结果的列数必须相同；对应项的数据类型也必须相同 </a:t>
            </a:r>
          </a:p>
        </p:txBody>
      </p:sp>
    </p:spTree>
    <p:extLst>
      <p:ext uri="{BB962C8B-B14F-4D97-AF65-F5344CB8AC3E}">
        <p14:creationId xmlns:p14="http://schemas.microsoft.com/office/powerpoint/2010/main" val="3267548510"/>
      </p:ext>
    </p:extLst>
  </p:cSld>
  <p:clrMapOvr>
    <a:masterClrMapping/>
  </p:clrMapOvr>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集合查询（续）</a:t>
            </a:r>
          </a:p>
        </p:txBody>
      </p:sp>
      <p:sp>
        <p:nvSpPr>
          <p:cNvPr id="93188" name="Rectangle 3"/>
          <p:cNvSpPr>
            <a:spLocks noGrp="1" noChangeArrowheads="1"/>
          </p:cNvSpPr>
          <p:nvPr>
            <p:ph type="body" idx="1"/>
          </p:nvPr>
        </p:nvSpPr>
        <p:spPr>
          <a:xfrm>
            <a:off x="665019" y="1828800"/>
            <a:ext cx="10764981" cy="4495800"/>
          </a:xfrm>
        </p:spPr>
        <p:txBody>
          <a:bodyPr/>
          <a:lstStyle/>
          <a:p>
            <a:pPr eaLnBrk="1" hangingPunct="1">
              <a:lnSpc>
                <a:spcPct val="90000"/>
              </a:lnSpc>
              <a:buFont typeface="Wingdings" panose="05000000000000000000" pitchFamily="2" charset="2"/>
              <a:buNone/>
            </a:pPr>
            <a:r>
              <a:rPr lang="en-US" altLang="zh-CN" sz="2200" dirty="0"/>
              <a:t>[</a:t>
            </a:r>
            <a:r>
              <a:rPr lang="zh-CN" altLang="en-US" sz="2200" dirty="0"/>
              <a:t>例</a:t>
            </a:r>
            <a:r>
              <a:rPr lang="en-US" altLang="zh-CN" sz="2200" dirty="0"/>
              <a:t>48]  </a:t>
            </a:r>
            <a:r>
              <a:rPr lang="zh-CN" altLang="en-US" sz="2200" dirty="0"/>
              <a:t>查询计算机科学系的学生及年龄不大于</a:t>
            </a:r>
            <a:r>
              <a:rPr lang="en-US" altLang="zh-CN" sz="2200" dirty="0"/>
              <a:t>19</a:t>
            </a:r>
            <a:r>
              <a:rPr lang="zh-CN" altLang="en-US" sz="2200" dirty="0"/>
              <a:t>岁的学生。</a:t>
            </a:r>
          </a:p>
          <a:p>
            <a:pPr eaLnBrk="1" hangingPunct="1">
              <a:lnSpc>
                <a:spcPct val="90000"/>
              </a:lnSpc>
              <a:buFont typeface="Wingdings" panose="05000000000000000000" pitchFamily="2" charset="2"/>
              <a:buNone/>
            </a:pPr>
            <a:r>
              <a:rPr lang="zh-CN" altLang="en-US" sz="2200" dirty="0"/>
              <a:t>方法一：</a:t>
            </a:r>
          </a:p>
          <a:p>
            <a:pPr eaLnBrk="1" hangingPunct="1">
              <a:lnSpc>
                <a:spcPct val="90000"/>
              </a:lnSpc>
              <a:buFont typeface="Wingdings" panose="05000000000000000000" pitchFamily="2" charset="2"/>
              <a:buNone/>
            </a:pPr>
            <a:r>
              <a:rPr lang="zh-CN" altLang="en-US" sz="2200" dirty="0"/>
              <a:t>        </a:t>
            </a:r>
            <a:r>
              <a:rPr lang="en-US" altLang="zh-CN" sz="2200" dirty="0"/>
              <a:t>SELECT *</a:t>
            </a:r>
          </a:p>
          <a:p>
            <a:pPr eaLnBrk="1" hangingPunct="1">
              <a:lnSpc>
                <a:spcPct val="90000"/>
              </a:lnSpc>
              <a:buFont typeface="Wingdings" panose="05000000000000000000" pitchFamily="2" charset="2"/>
              <a:buNone/>
            </a:pPr>
            <a:r>
              <a:rPr lang="en-US" altLang="zh-CN" sz="2200" dirty="0"/>
              <a:t>        FROM Student</a:t>
            </a:r>
          </a:p>
          <a:p>
            <a:pPr eaLnBrk="1" hangingPunct="1">
              <a:lnSpc>
                <a:spcPct val="90000"/>
              </a:lnSpc>
              <a:buFont typeface="Wingdings" panose="05000000000000000000" pitchFamily="2" charset="2"/>
              <a:buNone/>
            </a:pPr>
            <a:r>
              <a:rPr lang="en-US" altLang="zh-CN" sz="2200" dirty="0"/>
              <a:t>        WHERE </a:t>
            </a:r>
            <a:r>
              <a:rPr lang="en-US" altLang="zh-CN" sz="2200" dirty="0" err="1"/>
              <a:t>Sdept</a:t>
            </a:r>
            <a:r>
              <a:rPr lang="en-US" altLang="zh-CN" sz="2200" dirty="0"/>
              <a:t>= 'CS'</a:t>
            </a:r>
          </a:p>
          <a:p>
            <a:pPr eaLnBrk="1" hangingPunct="1">
              <a:lnSpc>
                <a:spcPct val="90000"/>
              </a:lnSpc>
              <a:buFont typeface="Wingdings" panose="05000000000000000000" pitchFamily="2" charset="2"/>
              <a:buNone/>
            </a:pPr>
            <a:r>
              <a:rPr lang="en-US" altLang="zh-CN" sz="2200" dirty="0"/>
              <a:t>        UNION</a:t>
            </a:r>
          </a:p>
          <a:p>
            <a:pPr eaLnBrk="1" hangingPunct="1">
              <a:lnSpc>
                <a:spcPct val="90000"/>
              </a:lnSpc>
              <a:buFont typeface="Wingdings" panose="05000000000000000000" pitchFamily="2" charset="2"/>
              <a:buNone/>
            </a:pPr>
            <a:r>
              <a:rPr lang="en-US" altLang="zh-CN" sz="2200" dirty="0"/>
              <a:t>        SELECT *</a:t>
            </a:r>
          </a:p>
          <a:p>
            <a:pPr eaLnBrk="1" hangingPunct="1">
              <a:lnSpc>
                <a:spcPct val="90000"/>
              </a:lnSpc>
              <a:buFont typeface="Wingdings" panose="05000000000000000000" pitchFamily="2" charset="2"/>
              <a:buNone/>
            </a:pPr>
            <a:r>
              <a:rPr lang="en-US" altLang="zh-CN" sz="2200" dirty="0"/>
              <a:t>        FROM Student</a:t>
            </a:r>
          </a:p>
          <a:p>
            <a:pPr eaLnBrk="1" hangingPunct="1">
              <a:lnSpc>
                <a:spcPct val="90000"/>
              </a:lnSpc>
              <a:buFont typeface="Wingdings" panose="05000000000000000000" pitchFamily="2" charset="2"/>
              <a:buNone/>
            </a:pPr>
            <a:r>
              <a:rPr lang="en-US" altLang="zh-CN" sz="2200" dirty="0"/>
              <a:t>        WHERE Sage&lt;=19</a:t>
            </a:r>
            <a:r>
              <a:rPr lang="zh-CN" altLang="en-US" sz="2200" dirty="0"/>
              <a:t>；</a:t>
            </a:r>
          </a:p>
          <a:p>
            <a:pPr eaLnBrk="1" hangingPunct="1">
              <a:lnSpc>
                <a:spcPct val="90000"/>
              </a:lnSpc>
              <a:buClr>
                <a:schemeClr val="accent1"/>
              </a:buClr>
              <a:buSzPct val="75000"/>
            </a:pPr>
            <a:r>
              <a:rPr lang="en-US" altLang="zh-CN" sz="2200" dirty="0">
                <a:solidFill>
                  <a:srgbClr val="FF0000"/>
                </a:solidFill>
              </a:rPr>
              <a:t>UNION</a:t>
            </a:r>
            <a:r>
              <a:rPr lang="zh-CN" altLang="en-US" sz="2200" dirty="0">
                <a:solidFill>
                  <a:srgbClr val="FF0000"/>
                </a:solidFill>
              </a:rPr>
              <a:t>：将多个查询结果合并起来时，系统自动去掉重复元组。</a:t>
            </a:r>
          </a:p>
          <a:p>
            <a:pPr eaLnBrk="1" hangingPunct="1">
              <a:lnSpc>
                <a:spcPct val="90000"/>
              </a:lnSpc>
              <a:buClr>
                <a:schemeClr val="accent1"/>
              </a:buClr>
              <a:buSzPct val="75000"/>
              <a:buFont typeface="Wingdings" panose="05000000000000000000" pitchFamily="2" charset="2"/>
              <a:buChar char="n"/>
            </a:pPr>
            <a:r>
              <a:rPr lang="en-US" altLang="zh-CN" sz="2200" dirty="0">
                <a:solidFill>
                  <a:srgbClr val="FF0000"/>
                </a:solidFill>
              </a:rPr>
              <a:t>UNION ALL</a:t>
            </a:r>
            <a:r>
              <a:rPr lang="zh-CN" altLang="en-US" sz="2200" dirty="0">
                <a:solidFill>
                  <a:srgbClr val="FF0000"/>
                </a:solidFill>
              </a:rPr>
              <a:t>：将多个查询结果合并起来时，保留重复元组 </a:t>
            </a:r>
          </a:p>
        </p:txBody>
      </p:sp>
    </p:spTree>
    <p:extLst>
      <p:ext uri="{BB962C8B-B14F-4D97-AF65-F5344CB8AC3E}">
        <p14:creationId xmlns:p14="http://schemas.microsoft.com/office/powerpoint/2010/main" val="589071315"/>
      </p:ext>
    </p:extLst>
  </p:cSld>
  <p:clrMapOvr>
    <a:masterClrMapping/>
  </p:clrMapOvr>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集合查询（续）</a:t>
            </a:r>
          </a:p>
        </p:txBody>
      </p:sp>
      <p:sp>
        <p:nvSpPr>
          <p:cNvPr id="94212"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ea typeface="宋体" panose="02010600030101010101" pitchFamily="2" charset="-122"/>
              </a:rPr>
              <a:t>方法二：</a:t>
            </a:r>
          </a:p>
          <a:p>
            <a:pPr eaLnBrk="1" hangingPunct="1">
              <a:buFont typeface="Wingdings" panose="05000000000000000000" pitchFamily="2" charset="2"/>
              <a:buNone/>
            </a:pPr>
            <a:r>
              <a:rPr lang="zh-CN" altLang="en-US" smtClean="0">
                <a:ea typeface="宋体" panose="02010600030101010101" pitchFamily="2" charset="-122"/>
              </a:rPr>
              <a:t>       </a:t>
            </a:r>
            <a:r>
              <a:rPr lang="en-US" altLang="zh-CN" sz="2400"/>
              <a:t>SELECT  DISTINCT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'CS'  OR  Sage&lt;=19</a:t>
            </a:r>
            <a:r>
              <a:rPr lang="zh-CN" altLang="en-US" sz="2400"/>
              <a:t>；</a:t>
            </a:r>
          </a:p>
          <a:p>
            <a:pPr eaLnBrk="1" hangingPunct="1">
              <a:buFont typeface="Wingdings" panose="05000000000000000000" pitchFamily="2" charset="2"/>
              <a:buNone/>
            </a:pPr>
            <a:endParaRPr lang="zh-CN" altLang="en-US" smtClean="0">
              <a:ea typeface="宋体" panose="02010600030101010101" pitchFamily="2" charset="-122"/>
            </a:endParaRPr>
          </a:p>
        </p:txBody>
      </p:sp>
    </p:spTree>
    <p:extLst>
      <p:ext uri="{BB962C8B-B14F-4D97-AF65-F5344CB8AC3E}">
        <p14:creationId xmlns:p14="http://schemas.microsoft.com/office/powerpoint/2010/main" val="2221696751"/>
      </p:ext>
    </p:extLst>
  </p:cSld>
  <p:clrMapOvr>
    <a:masterClrMapping/>
  </p:clrMapOvr>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集合查询（续）</a:t>
            </a:r>
          </a:p>
        </p:txBody>
      </p:sp>
      <p:sp>
        <p:nvSpPr>
          <p:cNvPr id="95236" name="Rectangle 3"/>
          <p:cNvSpPr>
            <a:spLocks noGrp="1" noChangeArrowheads="1"/>
          </p:cNvSpPr>
          <p:nvPr>
            <p:ph type="body" idx="1"/>
          </p:nvPr>
        </p:nvSpPr>
        <p:spPr>
          <a:xfrm>
            <a:off x="872837" y="1918854"/>
            <a:ext cx="9123218" cy="4114800"/>
          </a:xfrm>
        </p:spPr>
        <p:txBody>
          <a:bodyPr/>
          <a:lstStyle/>
          <a:p>
            <a:pPr eaLnBrk="1" hangingPunct="1">
              <a:lnSpc>
                <a:spcPct val="90000"/>
              </a:lnSpc>
              <a:buFont typeface="Wingdings" panose="05000000000000000000" pitchFamily="2" charset="2"/>
              <a:buNone/>
            </a:pPr>
            <a:r>
              <a:rPr lang="en-US" altLang="zh-CN" sz="2400" dirty="0"/>
              <a:t>[</a:t>
            </a:r>
            <a:r>
              <a:rPr lang="zh-CN" altLang="en-US" sz="2400" dirty="0"/>
              <a:t>例</a:t>
            </a:r>
            <a:r>
              <a:rPr lang="en-US" altLang="zh-CN" sz="2400" dirty="0"/>
              <a:t>49]  </a:t>
            </a:r>
            <a:r>
              <a:rPr lang="zh-CN" altLang="en-US" sz="2400" dirty="0"/>
              <a:t>查询选修了课程</a:t>
            </a:r>
            <a:r>
              <a:rPr lang="en-US" altLang="zh-CN" sz="2400" dirty="0"/>
              <a:t>1</a:t>
            </a:r>
            <a:r>
              <a:rPr lang="zh-CN" altLang="en-US" sz="2400" dirty="0"/>
              <a:t>或者选修了课程</a:t>
            </a:r>
            <a:r>
              <a:rPr lang="en-US" altLang="zh-CN" sz="2400" dirty="0"/>
              <a:t>2</a:t>
            </a:r>
            <a:r>
              <a:rPr lang="zh-CN" altLang="en-US" sz="2400" dirty="0"/>
              <a:t>的学生。</a:t>
            </a:r>
          </a:p>
          <a:p>
            <a:pPr eaLnBrk="1" hangingPunct="1">
              <a:lnSpc>
                <a:spcPct val="90000"/>
              </a:lnSpc>
              <a:buFont typeface="Wingdings" panose="05000000000000000000" pitchFamily="2" charset="2"/>
              <a:buNone/>
            </a:pPr>
            <a:endParaRPr lang="zh-CN" altLang="en-US" sz="2400" dirty="0"/>
          </a:p>
          <a:p>
            <a:pPr eaLnBrk="1" hangingPunct="1">
              <a:lnSpc>
                <a:spcPct val="90000"/>
              </a:lnSpc>
              <a:buFont typeface="Wingdings" panose="05000000000000000000" pitchFamily="2" charset="2"/>
              <a:buNone/>
            </a:pPr>
            <a:r>
              <a:rPr lang="zh-CN" altLang="en-US" sz="2400" dirty="0"/>
              <a:t>        </a:t>
            </a:r>
            <a:r>
              <a:rPr lang="en-US" altLang="zh-CN" sz="2400" dirty="0"/>
              <a:t>SELECT </a:t>
            </a:r>
            <a:r>
              <a:rPr lang="en-US" altLang="zh-CN" sz="2400" dirty="0" err="1"/>
              <a:t>Sno</a:t>
            </a:r>
            <a:endParaRPr lang="en-US" altLang="zh-CN" sz="2400" dirty="0"/>
          </a:p>
          <a:p>
            <a:pPr eaLnBrk="1" hangingPunct="1">
              <a:lnSpc>
                <a:spcPct val="90000"/>
              </a:lnSpc>
              <a:buFont typeface="Wingdings" panose="05000000000000000000" pitchFamily="2" charset="2"/>
              <a:buNone/>
            </a:pPr>
            <a:r>
              <a:rPr lang="en-US" altLang="zh-CN" sz="2400" dirty="0"/>
              <a:t>        FROM SC</a:t>
            </a:r>
          </a:p>
          <a:p>
            <a:pPr eaLnBrk="1" hangingPunct="1">
              <a:lnSpc>
                <a:spcPct val="90000"/>
              </a:lnSpc>
              <a:buFont typeface="Wingdings" panose="05000000000000000000" pitchFamily="2" charset="2"/>
              <a:buNone/>
            </a:pPr>
            <a:r>
              <a:rPr lang="en-US" altLang="zh-CN" sz="2400" dirty="0"/>
              <a:t>        WHERE </a:t>
            </a:r>
            <a:r>
              <a:rPr lang="en-US" altLang="zh-CN" sz="2400" dirty="0" err="1"/>
              <a:t>Cno</a:t>
            </a:r>
            <a:r>
              <a:rPr lang="en-US" altLang="zh-CN" sz="2400" dirty="0"/>
              <a:t>=' 1 '</a:t>
            </a:r>
          </a:p>
          <a:p>
            <a:pPr eaLnBrk="1" hangingPunct="1">
              <a:lnSpc>
                <a:spcPct val="90000"/>
              </a:lnSpc>
              <a:buFont typeface="Wingdings" panose="05000000000000000000" pitchFamily="2" charset="2"/>
              <a:buNone/>
            </a:pPr>
            <a:r>
              <a:rPr lang="en-US" altLang="zh-CN" sz="2400" dirty="0"/>
              <a:t>        UNION</a:t>
            </a:r>
          </a:p>
          <a:p>
            <a:pPr eaLnBrk="1" hangingPunct="1">
              <a:lnSpc>
                <a:spcPct val="90000"/>
              </a:lnSpc>
              <a:buFont typeface="Wingdings" panose="05000000000000000000" pitchFamily="2" charset="2"/>
              <a:buNone/>
            </a:pPr>
            <a:r>
              <a:rPr lang="en-US" altLang="zh-CN" sz="2400" dirty="0"/>
              <a:t>        SELECT </a:t>
            </a:r>
            <a:r>
              <a:rPr lang="en-US" altLang="zh-CN" sz="2400" dirty="0" err="1"/>
              <a:t>Sno</a:t>
            </a:r>
            <a:endParaRPr lang="en-US" altLang="zh-CN" sz="2400" dirty="0"/>
          </a:p>
          <a:p>
            <a:pPr eaLnBrk="1" hangingPunct="1">
              <a:lnSpc>
                <a:spcPct val="90000"/>
              </a:lnSpc>
              <a:buFont typeface="Wingdings" panose="05000000000000000000" pitchFamily="2" charset="2"/>
              <a:buNone/>
            </a:pPr>
            <a:r>
              <a:rPr lang="en-US" altLang="zh-CN" sz="2400" dirty="0"/>
              <a:t>        FROM SC</a:t>
            </a:r>
          </a:p>
          <a:p>
            <a:pPr eaLnBrk="1" hangingPunct="1">
              <a:lnSpc>
                <a:spcPct val="90000"/>
              </a:lnSpc>
              <a:buFont typeface="Wingdings" panose="05000000000000000000" pitchFamily="2" charset="2"/>
              <a:buNone/>
            </a:pPr>
            <a:r>
              <a:rPr lang="en-US" altLang="zh-CN" sz="2400" dirty="0"/>
              <a:t>        WHERE </a:t>
            </a:r>
            <a:r>
              <a:rPr lang="en-US" altLang="zh-CN" sz="2400" dirty="0" err="1"/>
              <a:t>Cno</a:t>
            </a:r>
            <a:r>
              <a:rPr lang="en-US" altLang="zh-CN" sz="2400" dirty="0"/>
              <a:t>= ' 2 '</a:t>
            </a:r>
            <a:r>
              <a:rPr lang="zh-CN" altLang="en-US" sz="2400" dirty="0"/>
              <a:t>；</a:t>
            </a:r>
          </a:p>
          <a:p>
            <a:pPr eaLnBrk="1" hangingPunct="1">
              <a:lnSpc>
                <a:spcPct val="90000"/>
              </a:lnSpc>
              <a:buFont typeface="Wingdings" panose="05000000000000000000" pitchFamily="2" charset="2"/>
              <a:buNone/>
            </a:pPr>
            <a:endParaRPr lang="zh-CN" altLang="en-US" sz="2400" dirty="0"/>
          </a:p>
        </p:txBody>
      </p:sp>
    </p:spTree>
    <p:extLst>
      <p:ext uri="{BB962C8B-B14F-4D97-AF65-F5344CB8AC3E}">
        <p14:creationId xmlns:p14="http://schemas.microsoft.com/office/powerpoint/2010/main" val="3426241914"/>
      </p:ext>
    </p:extLst>
  </p:cSld>
  <p:clrMapOvr>
    <a:masterClrMapping/>
  </p:clrMapOvr>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集合查询（续）</a:t>
            </a:r>
          </a:p>
        </p:txBody>
      </p:sp>
      <p:sp>
        <p:nvSpPr>
          <p:cNvPr id="96260" name="Rectangle 3"/>
          <p:cNvSpPr>
            <a:spLocks noGrp="1" noChangeArrowheads="1"/>
          </p:cNvSpPr>
          <p:nvPr>
            <p:ph type="body" idx="1"/>
          </p:nvPr>
        </p:nvSpPr>
        <p:spPr/>
        <p:txBody>
          <a:bodyPr/>
          <a:lstStyle/>
          <a:p>
            <a:pPr eaLnBrk="1" hangingPunct="1">
              <a:lnSpc>
                <a:spcPct val="90000"/>
              </a:lnSpc>
              <a:buFont typeface="宋体" panose="02010600030101010101" pitchFamily="2" charset="-122"/>
              <a:buNone/>
            </a:pPr>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50]  </a:t>
            </a:r>
            <a:r>
              <a:rPr lang="zh-CN" altLang="en-US" smtClean="0">
                <a:ea typeface="宋体" panose="02010600030101010101" pitchFamily="2" charset="-122"/>
              </a:rPr>
              <a:t>查询计算机科学系的学生与年龄不大于</a:t>
            </a:r>
            <a:r>
              <a:rPr lang="en-US" altLang="zh-CN" smtClean="0">
                <a:ea typeface="宋体" panose="02010600030101010101" pitchFamily="2" charset="-122"/>
              </a:rPr>
              <a:t>19</a:t>
            </a:r>
            <a:r>
              <a:rPr lang="zh-CN" altLang="en-US" smtClean="0">
                <a:ea typeface="宋体" panose="02010600030101010101" pitchFamily="2" charset="-122"/>
              </a:rPr>
              <a:t>岁的学生的交集</a:t>
            </a:r>
          </a:p>
          <a:p>
            <a:pPr eaLnBrk="1" hangingPunct="1">
              <a:lnSpc>
                <a:spcPct val="90000"/>
              </a:lnSpc>
              <a:buFont typeface="宋体" panose="02010600030101010101" pitchFamily="2" charset="-122"/>
              <a:buNone/>
            </a:pPr>
            <a:endParaRPr lang="zh-CN" altLang="en-US" smtClean="0">
              <a:ea typeface="宋体" panose="02010600030101010101" pitchFamily="2" charset="-122"/>
            </a:endParaRPr>
          </a:p>
          <a:p>
            <a:pPr lvl="3" eaLnBrk="1" hangingPunct="1">
              <a:lnSpc>
                <a:spcPct val="90000"/>
              </a:lnSpc>
              <a:buFontTx/>
              <a:buNone/>
            </a:pPr>
            <a:r>
              <a:rPr lang="en-US" altLang="zh-CN" sz="2400"/>
              <a:t>SELECT *</a:t>
            </a:r>
          </a:p>
          <a:p>
            <a:pPr lvl="3" eaLnBrk="1" hangingPunct="1">
              <a:buFontTx/>
              <a:buNone/>
            </a:pPr>
            <a:r>
              <a:rPr lang="en-US" altLang="zh-CN" sz="2400"/>
              <a:t>FROM Student</a:t>
            </a:r>
          </a:p>
          <a:p>
            <a:pPr lvl="3" eaLnBrk="1" hangingPunct="1">
              <a:buFontTx/>
              <a:buNone/>
            </a:pPr>
            <a:r>
              <a:rPr lang="en-US" altLang="zh-CN" sz="2400"/>
              <a:t>WHERE Sdept='CS' </a:t>
            </a:r>
          </a:p>
          <a:p>
            <a:pPr lvl="3" eaLnBrk="1" hangingPunct="1">
              <a:buFontTx/>
              <a:buNone/>
            </a:pPr>
            <a:r>
              <a:rPr lang="en-US" altLang="zh-CN" sz="2400"/>
              <a:t>INTERSECT</a:t>
            </a:r>
          </a:p>
          <a:p>
            <a:pPr lvl="3" eaLnBrk="1" hangingPunct="1">
              <a:buFontTx/>
              <a:buNone/>
            </a:pPr>
            <a:r>
              <a:rPr lang="en-US" altLang="zh-CN" sz="2400"/>
              <a:t>SELECT *</a:t>
            </a:r>
          </a:p>
          <a:p>
            <a:pPr lvl="3" eaLnBrk="1" hangingPunct="1">
              <a:buFontTx/>
              <a:buNone/>
            </a:pPr>
            <a:r>
              <a:rPr lang="en-US" altLang="zh-CN" sz="2400"/>
              <a:t>FROM Student</a:t>
            </a:r>
          </a:p>
          <a:p>
            <a:pPr lvl="3" eaLnBrk="1" hangingPunct="1">
              <a:buFontTx/>
              <a:buNone/>
            </a:pPr>
            <a:r>
              <a:rPr lang="en-US" altLang="zh-CN" sz="2400"/>
              <a:t>WHERE Sage&lt;=19</a:t>
            </a:r>
            <a:r>
              <a:rPr lang="en-US" altLang="zh-CN" smtClean="0">
                <a:ea typeface="宋体" panose="02010600030101010101" pitchFamily="2" charset="-122"/>
              </a:rPr>
              <a:t> </a:t>
            </a:r>
            <a:endParaRPr lang="en-US" altLang="zh-CN" sz="1800"/>
          </a:p>
        </p:txBody>
      </p:sp>
    </p:spTree>
    <p:extLst>
      <p:ext uri="{BB962C8B-B14F-4D97-AF65-F5344CB8AC3E}">
        <p14:creationId xmlns:p14="http://schemas.microsoft.com/office/powerpoint/2010/main" val="405148426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zh-CN" dirty="0" smtClean="0">
                <a:ea typeface="宋体" pitchFamily="2" charset="-122"/>
              </a:rPr>
              <a:t>确定集合</a:t>
            </a:r>
          </a:p>
        </p:txBody>
      </p:sp>
      <p:sp>
        <p:nvSpPr>
          <p:cNvPr id="101380" name="Rectangle 3"/>
          <p:cNvSpPr>
            <a:spLocks noGrp="1" noChangeArrowheads="1"/>
          </p:cNvSpPr>
          <p:nvPr>
            <p:ph type="body" idx="1"/>
          </p:nvPr>
        </p:nvSpPr>
        <p:spPr>
          <a:xfrm>
            <a:off x="719667" y="1752601"/>
            <a:ext cx="11555159" cy="4340225"/>
          </a:xfrm>
        </p:spPr>
        <p:txBody>
          <a:bodyPr/>
          <a:lstStyle/>
          <a:p>
            <a:pPr algn="just" eaLnBrk="1" hangingPunct="1">
              <a:lnSpc>
                <a:spcPct val="150000"/>
              </a:lnSpc>
            </a:pPr>
            <a:r>
              <a:rPr lang="zh-CN" sz="2800" b="1" dirty="0" smtClean="0">
                <a:ea typeface="宋体" pitchFamily="2" charset="-122"/>
              </a:rPr>
              <a:t>谓词：</a:t>
            </a:r>
            <a:r>
              <a:rPr lang="zh-CN" altLang="zh-CN" sz="2800" b="1" dirty="0" smtClean="0">
                <a:ea typeface="宋体" pitchFamily="2" charset="-122"/>
              </a:rPr>
              <a:t>IN &lt;</a:t>
            </a:r>
            <a:r>
              <a:rPr lang="zh-CN" sz="2800" b="1" dirty="0" smtClean="0">
                <a:ea typeface="宋体" pitchFamily="2" charset="-122"/>
              </a:rPr>
              <a:t>值表</a:t>
            </a:r>
            <a:r>
              <a:rPr lang="zh-CN" altLang="zh-CN" sz="2800" b="1" dirty="0" smtClean="0">
                <a:ea typeface="宋体" pitchFamily="2" charset="-122"/>
              </a:rPr>
              <a:t>&gt;,  NOT IN &lt;</a:t>
            </a:r>
            <a:r>
              <a:rPr lang="zh-CN" sz="2800" b="1" dirty="0" smtClean="0">
                <a:ea typeface="宋体" pitchFamily="2" charset="-122"/>
              </a:rPr>
              <a:t>值表</a:t>
            </a:r>
            <a:r>
              <a:rPr lang="zh-CN" altLang="zh-CN" sz="2800" b="1" dirty="0" smtClean="0">
                <a:ea typeface="宋体" pitchFamily="2" charset="-122"/>
              </a:rPr>
              <a:t>&gt;          </a:t>
            </a:r>
          </a:p>
          <a:p>
            <a:pPr eaLnBrk="1" hangingPunct="1">
              <a:lnSpc>
                <a:spcPct val="120000"/>
              </a:lnSpc>
              <a:buFont typeface="Wingdings" pitchFamily="2" charset="2"/>
              <a:buNone/>
            </a:pPr>
            <a:r>
              <a:rPr lang="zh-CN" altLang="zh-CN" sz="1800" b="1" dirty="0" smtClean="0">
                <a:ea typeface="宋体" pitchFamily="2" charset="-122"/>
              </a:rPr>
              <a:t>[</a:t>
            </a:r>
            <a:r>
              <a:rPr lang="zh-CN" sz="1800" b="1" dirty="0" smtClean="0">
                <a:ea typeface="黑体" pitchFamily="49" charset="-122"/>
              </a:rPr>
              <a:t>例</a:t>
            </a:r>
            <a:r>
              <a:rPr lang="zh-CN" altLang="zh-CN" sz="1800" b="1" dirty="0" smtClean="0">
                <a:ea typeface="宋体" pitchFamily="2" charset="-122"/>
              </a:rPr>
              <a:t>12]</a:t>
            </a:r>
            <a:r>
              <a:rPr lang="zh-CN" sz="2400" b="1" dirty="0" smtClean="0"/>
              <a:t>查询信息系（</a:t>
            </a:r>
            <a:r>
              <a:rPr lang="zh-CN" altLang="zh-CN" sz="2400" b="1" dirty="0" smtClean="0"/>
              <a:t>IS</a:t>
            </a:r>
            <a:r>
              <a:rPr lang="zh-CN" sz="2400" b="1" dirty="0" smtClean="0"/>
              <a:t>）、数学系（</a:t>
            </a:r>
            <a:r>
              <a:rPr lang="zh-CN" altLang="zh-CN" sz="2400" b="1" dirty="0" smtClean="0"/>
              <a:t>MA</a:t>
            </a:r>
            <a:r>
              <a:rPr lang="zh-CN" sz="2400" b="1" dirty="0" smtClean="0"/>
              <a:t>）和计算机科学系（</a:t>
            </a:r>
            <a:r>
              <a:rPr lang="zh-CN" altLang="zh-CN" sz="2400" b="1" dirty="0" smtClean="0"/>
              <a:t>CS</a:t>
            </a:r>
            <a:r>
              <a:rPr lang="zh-CN" sz="2400" b="1" dirty="0" smtClean="0"/>
              <a:t>）学生的姓名和性别。</a:t>
            </a:r>
          </a:p>
          <a:p>
            <a:pPr lvl="1" eaLnBrk="1" hangingPunct="1">
              <a:lnSpc>
                <a:spcPct val="120000"/>
              </a:lnSpc>
              <a:buFont typeface="Wingdings" pitchFamily="2" charset="2"/>
              <a:buNone/>
            </a:pPr>
            <a:r>
              <a:rPr lang="zh-CN" altLang="zh-CN" sz="2400" b="1" dirty="0" smtClean="0"/>
              <a:t>	SELECT Sname</a:t>
            </a:r>
            <a:r>
              <a:rPr lang="zh-CN" sz="2400" b="1" dirty="0" smtClean="0"/>
              <a:t>，</a:t>
            </a:r>
            <a:r>
              <a:rPr lang="zh-CN" altLang="zh-CN" sz="2400" b="1" dirty="0" smtClean="0"/>
              <a:t>Ssex</a:t>
            </a:r>
            <a:r>
              <a:rPr lang="en-US" altLang="zh-CN" sz="2400" b="1" dirty="0" smtClean="0"/>
              <a:t> </a:t>
            </a:r>
            <a:r>
              <a:rPr lang="zh-CN" altLang="zh-CN" sz="2400" b="1" dirty="0" smtClean="0"/>
              <a:t>FROM  Student</a:t>
            </a:r>
          </a:p>
          <a:p>
            <a:pPr lvl="1" eaLnBrk="1" hangingPunct="1">
              <a:lnSpc>
                <a:spcPct val="120000"/>
              </a:lnSpc>
              <a:buFont typeface="Wingdings" pitchFamily="2" charset="2"/>
              <a:buNone/>
            </a:pPr>
            <a:r>
              <a:rPr lang="zh-CN" altLang="zh-CN" sz="2400" b="1" dirty="0" smtClean="0"/>
              <a:t>	WHERE Sdept IN ( 'IS'</a:t>
            </a:r>
            <a:r>
              <a:rPr lang="zh-CN" sz="2400" b="1" dirty="0" smtClean="0"/>
              <a:t>，</a:t>
            </a:r>
            <a:r>
              <a:rPr lang="zh-CN" altLang="zh-CN" sz="2400" b="1" dirty="0" smtClean="0"/>
              <a:t>'MA'</a:t>
            </a:r>
            <a:r>
              <a:rPr lang="zh-CN" sz="2400" b="1" dirty="0" smtClean="0"/>
              <a:t>，</a:t>
            </a:r>
            <a:r>
              <a:rPr lang="zh-CN" altLang="zh-CN" sz="2400" b="1" dirty="0" smtClean="0"/>
              <a:t>'CS' );</a:t>
            </a:r>
          </a:p>
          <a:p>
            <a:pPr algn="just" eaLnBrk="1" hangingPunct="1">
              <a:lnSpc>
                <a:spcPct val="140000"/>
              </a:lnSpc>
              <a:buFont typeface="Wingdings" pitchFamily="2" charset="2"/>
              <a:buNone/>
            </a:pPr>
            <a:r>
              <a:rPr lang="zh-CN" altLang="zh-CN" sz="2400" b="1" dirty="0" smtClean="0"/>
              <a:t>[</a:t>
            </a:r>
            <a:r>
              <a:rPr lang="zh-CN" sz="2400" b="1" dirty="0" smtClean="0">
                <a:ea typeface="黑体" pitchFamily="49" charset="-122"/>
              </a:rPr>
              <a:t>例</a:t>
            </a:r>
            <a:r>
              <a:rPr lang="zh-CN" altLang="zh-CN" sz="2400" b="1" dirty="0" smtClean="0"/>
              <a:t>13]</a:t>
            </a:r>
            <a:r>
              <a:rPr lang="zh-CN" sz="2400" b="1" dirty="0" smtClean="0"/>
              <a:t>查询既不是信息系、数学系，也不是计算机科学系的学生的姓名和性别。</a:t>
            </a:r>
          </a:p>
          <a:p>
            <a:pPr lvl="1" algn="just" eaLnBrk="1" hangingPunct="1">
              <a:lnSpc>
                <a:spcPct val="140000"/>
              </a:lnSpc>
              <a:buFont typeface="Wingdings" pitchFamily="2" charset="2"/>
              <a:buNone/>
            </a:pPr>
            <a:r>
              <a:rPr lang="zh-CN" altLang="zh-CN" sz="2400" b="1" dirty="0" smtClean="0"/>
              <a:t>SELECT Sname</a:t>
            </a:r>
            <a:r>
              <a:rPr lang="zh-CN" sz="2400" b="1" dirty="0" smtClean="0"/>
              <a:t>，</a:t>
            </a:r>
            <a:r>
              <a:rPr lang="zh-CN" altLang="zh-CN" sz="2400" b="1" dirty="0" smtClean="0"/>
              <a:t>Ssex</a:t>
            </a:r>
            <a:r>
              <a:rPr lang="en-US" altLang="zh-CN" sz="2400" b="1" dirty="0" smtClean="0"/>
              <a:t> </a:t>
            </a:r>
            <a:r>
              <a:rPr lang="zh-CN" altLang="zh-CN" sz="2400" b="1" dirty="0" smtClean="0"/>
              <a:t>FROM Student</a:t>
            </a:r>
          </a:p>
          <a:p>
            <a:pPr algn="just" eaLnBrk="1" hangingPunct="1">
              <a:lnSpc>
                <a:spcPct val="140000"/>
              </a:lnSpc>
              <a:buFont typeface="Wingdings" pitchFamily="2" charset="2"/>
              <a:buNone/>
            </a:pPr>
            <a:r>
              <a:rPr lang="zh-CN" altLang="zh-CN" sz="2400" b="1" dirty="0" smtClean="0"/>
              <a:t>	 WHERE Sdept NOT IN ( 'IS'</a:t>
            </a:r>
            <a:r>
              <a:rPr lang="zh-CN" sz="2400" b="1" dirty="0" smtClean="0"/>
              <a:t>，</a:t>
            </a:r>
            <a:r>
              <a:rPr lang="zh-CN" altLang="zh-CN" sz="2400" b="1" dirty="0" smtClean="0"/>
              <a:t>'MA'</a:t>
            </a:r>
            <a:r>
              <a:rPr lang="zh-CN" sz="2400" b="1" dirty="0" smtClean="0"/>
              <a:t>，</a:t>
            </a:r>
            <a:r>
              <a:rPr lang="zh-CN" altLang="zh-CN" sz="2400" b="1" dirty="0" smtClean="0"/>
              <a:t>'CS'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1380">
                                            <p:txEl>
                                              <p:pRg st="2" end="2"/>
                                            </p:txEl>
                                          </p:spTgt>
                                        </p:tgtEl>
                                        <p:attrNameLst>
                                          <p:attrName>style.visibility</p:attrName>
                                        </p:attrNameLst>
                                      </p:cBhvr>
                                      <p:to>
                                        <p:strVal val="visible"/>
                                      </p:to>
                                    </p:set>
                                    <p:animEffect transition="in" filter="box(in)">
                                      <p:cBhvr>
                                        <p:cTn id="7" dur="500"/>
                                        <p:tgtEl>
                                          <p:spTgt spid="101380">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1380">
                                            <p:txEl>
                                              <p:pRg st="3" end="3"/>
                                            </p:txEl>
                                          </p:spTgt>
                                        </p:tgtEl>
                                        <p:attrNameLst>
                                          <p:attrName>style.visibility</p:attrName>
                                        </p:attrNameLst>
                                      </p:cBhvr>
                                      <p:to>
                                        <p:strVal val="visible"/>
                                      </p:to>
                                    </p:set>
                                    <p:animEffect transition="in" filter="box(in)">
                                      <p:cBhvr>
                                        <p:cTn id="10" dur="500"/>
                                        <p:tgtEl>
                                          <p:spTgt spid="10138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1380">
                                            <p:txEl>
                                              <p:pRg st="5" end="5"/>
                                            </p:txEl>
                                          </p:spTgt>
                                        </p:tgtEl>
                                        <p:attrNameLst>
                                          <p:attrName>style.visibility</p:attrName>
                                        </p:attrNameLst>
                                      </p:cBhvr>
                                      <p:to>
                                        <p:strVal val="visible"/>
                                      </p:to>
                                    </p:set>
                                    <p:animEffect transition="in" filter="box(in)">
                                      <p:cBhvr>
                                        <p:cTn id="15" dur="500"/>
                                        <p:tgtEl>
                                          <p:spTgt spid="101380">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01380">
                                            <p:txEl>
                                              <p:pRg st="6" end="6"/>
                                            </p:txEl>
                                          </p:spTgt>
                                        </p:tgtEl>
                                        <p:attrNameLst>
                                          <p:attrName>style.visibility</p:attrName>
                                        </p:attrNameLst>
                                      </p:cBhvr>
                                      <p:to>
                                        <p:strVal val="visible"/>
                                      </p:to>
                                    </p:set>
                                    <p:animEffect transition="in" filter="box(in)">
                                      <p:cBhvr>
                                        <p:cTn id="18" dur="500"/>
                                        <p:tgtEl>
                                          <p:spTgt spid="1013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eaLnBrk="1" hangingPunct="1"/>
            <a:r>
              <a:rPr lang="zh-CN" altLang="en-US" sz="3200">
                <a:latin typeface="宋体" panose="02010600030101010101" pitchFamily="2" charset="-122"/>
                <a:ea typeface="宋体" panose="02010600030101010101" pitchFamily="2" charset="-122"/>
              </a:rPr>
              <a:t>集合查询（续）</a:t>
            </a:r>
          </a:p>
        </p:txBody>
      </p:sp>
      <p:sp>
        <p:nvSpPr>
          <p:cNvPr id="97284"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50] </a:t>
            </a:r>
            <a:r>
              <a:rPr lang="zh-CN" altLang="en-US" smtClean="0">
                <a:ea typeface="宋体" panose="02010600030101010101" pitchFamily="2" charset="-122"/>
              </a:rPr>
              <a:t>实际上就是查询计算机科学系中年龄不大于</a:t>
            </a:r>
            <a:r>
              <a:rPr lang="en-US" altLang="zh-CN" smtClean="0">
                <a:ea typeface="宋体" panose="02010600030101010101" pitchFamily="2" charset="-122"/>
              </a:rPr>
              <a:t>19</a:t>
            </a:r>
            <a:r>
              <a:rPr lang="zh-CN" altLang="en-US" smtClean="0">
                <a:ea typeface="宋体" panose="02010600030101010101" pitchFamily="2" charset="-122"/>
              </a:rPr>
              <a:t>岁的学生</a:t>
            </a:r>
          </a:p>
          <a:p>
            <a:pPr eaLnBrk="1" hangingPunct="1"/>
            <a:endParaRPr lang="zh-CN" altLang="en-US" smtClean="0">
              <a:ea typeface="宋体" panose="02010600030101010101" pitchFamily="2" charset="-122"/>
            </a:endParaRPr>
          </a:p>
          <a:p>
            <a:pPr eaLnBrk="1" hangingPunct="1">
              <a:buFont typeface="Wingdings" panose="05000000000000000000" pitchFamily="2" charset="2"/>
              <a:buNone/>
            </a:pPr>
            <a:r>
              <a:rPr lang="zh-CN" altLang="en-US" smtClean="0">
                <a:ea typeface="宋体" panose="02010600030101010101" pitchFamily="2" charset="-122"/>
              </a:rPr>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'CS' AND  Sage&lt;=19</a:t>
            </a:r>
            <a:r>
              <a:rPr lang="zh-CN" altLang="en-US" sz="2400"/>
              <a:t>；</a:t>
            </a:r>
          </a:p>
          <a:p>
            <a:pPr eaLnBrk="1" hangingPunct="1"/>
            <a:endParaRPr lang="zh-CN" altLang="en-US" sz="2400"/>
          </a:p>
        </p:txBody>
      </p:sp>
    </p:spTree>
    <p:extLst>
      <p:ext uri="{BB962C8B-B14F-4D97-AF65-F5344CB8AC3E}">
        <p14:creationId xmlns:p14="http://schemas.microsoft.com/office/powerpoint/2010/main" val="2859423098"/>
      </p:ext>
    </p:extLst>
  </p:cSld>
  <p:clrMapOvr>
    <a:masterClrMapping/>
  </p:clrMapOvr>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集合查询（续）</a:t>
            </a:r>
          </a:p>
        </p:txBody>
      </p:sp>
      <p:sp>
        <p:nvSpPr>
          <p:cNvPr id="98308" name="Rectangle 3"/>
          <p:cNvSpPr>
            <a:spLocks noGrp="1" noChangeArrowheads="1"/>
          </p:cNvSpPr>
          <p:nvPr>
            <p:ph type="body" idx="1"/>
          </p:nvPr>
        </p:nvSpPr>
        <p:spPr>
          <a:xfrm>
            <a:off x="840941" y="1872384"/>
            <a:ext cx="10270403" cy="4114800"/>
          </a:xfrm>
        </p:spPr>
        <p:txBody>
          <a:bodyPr/>
          <a:lstStyle/>
          <a:p>
            <a:pPr eaLnBrk="1" hangingPunct="1">
              <a:lnSpc>
                <a:spcPct val="90000"/>
              </a:lnSpc>
              <a:buFont typeface="Wingdings" panose="05000000000000000000" pitchFamily="2" charset="2"/>
              <a:buNone/>
            </a:pPr>
            <a:r>
              <a:rPr lang="en-US" altLang="zh-CN" sz="2400" dirty="0"/>
              <a:t>[</a:t>
            </a:r>
            <a:r>
              <a:rPr lang="zh-CN" altLang="en-US" sz="2400" dirty="0"/>
              <a:t>例</a:t>
            </a:r>
            <a:r>
              <a:rPr lang="en-US" altLang="zh-CN" sz="2400" dirty="0"/>
              <a:t>51]  </a:t>
            </a:r>
            <a:r>
              <a:rPr lang="zh-CN" altLang="en-US" sz="2400" dirty="0"/>
              <a:t>查询选修课程</a:t>
            </a:r>
            <a:r>
              <a:rPr lang="en-US" altLang="zh-CN" sz="2400" dirty="0"/>
              <a:t>1</a:t>
            </a:r>
            <a:r>
              <a:rPr lang="zh-CN" altLang="en-US" sz="2400" dirty="0"/>
              <a:t>的学生集合与选修课程</a:t>
            </a:r>
            <a:r>
              <a:rPr lang="en-US" altLang="zh-CN" sz="2400" dirty="0"/>
              <a:t>2</a:t>
            </a:r>
            <a:r>
              <a:rPr lang="zh-CN" altLang="en-US" sz="2400" dirty="0"/>
              <a:t>的学生集合的交集</a:t>
            </a:r>
          </a:p>
          <a:p>
            <a:pPr lvl="1" eaLnBrk="1" hangingPunct="1">
              <a:buFont typeface="Wingdings" panose="05000000000000000000" pitchFamily="2" charset="2"/>
              <a:buNone/>
            </a:pPr>
            <a:r>
              <a:rPr lang="zh-CN" altLang="en-US" sz="2000" dirty="0"/>
              <a:t>     </a:t>
            </a:r>
            <a:r>
              <a:rPr lang="en-US" altLang="zh-CN" dirty="0" smtClean="0">
                <a:ea typeface="宋体" panose="02010600030101010101" pitchFamily="2" charset="-122"/>
              </a:rPr>
              <a:t>SELECT </a:t>
            </a:r>
            <a:r>
              <a:rPr lang="en-US" altLang="zh-CN" dirty="0" err="1" smtClean="0">
                <a:ea typeface="宋体" panose="02010600030101010101" pitchFamily="2" charset="-122"/>
              </a:rPr>
              <a:t>Sno</a:t>
            </a:r>
            <a:endParaRPr lang="en-US" altLang="zh-CN" dirty="0" smtClean="0">
              <a:ea typeface="宋体" panose="02010600030101010101" pitchFamily="2" charset="-122"/>
            </a:endParaRPr>
          </a:p>
          <a:p>
            <a:pPr lvl="1" eaLnBrk="1" hangingPunct="1">
              <a:buFont typeface="Wingdings" panose="05000000000000000000" pitchFamily="2" charset="2"/>
              <a:buNone/>
            </a:pPr>
            <a:r>
              <a:rPr lang="en-US" altLang="zh-CN" dirty="0" smtClean="0">
                <a:ea typeface="宋体" panose="02010600030101010101" pitchFamily="2" charset="-122"/>
              </a:rPr>
              <a:t>    FROM SC</a:t>
            </a:r>
          </a:p>
          <a:p>
            <a:pPr lvl="1" eaLnBrk="1" hangingPunct="1">
              <a:buFont typeface="Wingdings" panose="05000000000000000000" pitchFamily="2" charset="2"/>
              <a:buNone/>
            </a:pPr>
            <a:r>
              <a:rPr lang="en-US" altLang="zh-CN" dirty="0" smtClean="0">
                <a:ea typeface="宋体" panose="02010600030101010101" pitchFamily="2" charset="-122"/>
              </a:rPr>
              <a:t>    WHERE </a:t>
            </a:r>
            <a:r>
              <a:rPr lang="en-US" altLang="zh-CN" dirty="0" err="1" smtClean="0">
                <a:ea typeface="宋体" panose="02010600030101010101" pitchFamily="2" charset="-122"/>
              </a:rPr>
              <a:t>Cno</a:t>
            </a:r>
            <a:r>
              <a:rPr lang="en-US" altLang="zh-CN" dirty="0" smtClean="0">
                <a:ea typeface="宋体" panose="02010600030101010101" pitchFamily="2" charset="-122"/>
              </a:rPr>
              <a:t>=' 1 ' </a:t>
            </a:r>
          </a:p>
          <a:p>
            <a:pPr lvl="1" eaLnBrk="1" hangingPunct="1">
              <a:buFont typeface="Wingdings" panose="05000000000000000000" pitchFamily="2" charset="2"/>
              <a:buNone/>
            </a:pPr>
            <a:r>
              <a:rPr lang="en-US" altLang="zh-CN" dirty="0" smtClean="0">
                <a:ea typeface="宋体" panose="02010600030101010101" pitchFamily="2" charset="-122"/>
              </a:rPr>
              <a:t>    INTERSECT</a:t>
            </a:r>
          </a:p>
          <a:p>
            <a:pPr lvl="1" eaLnBrk="1" hangingPunct="1">
              <a:buFont typeface="Wingdings" panose="05000000000000000000" pitchFamily="2" charset="2"/>
              <a:buNone/>
            </a:pPr>
            <a:r>
              <a:rPr lang="en-US" altLang="zh-CN" dirty="0" smtClean="0">
                <a:ea typeface="宋体" panose="02010600030101010101" pitchFamily="2" charset="-122"/>
              </a:rPr>
              <a:t>    SELECT </a:t>
            </a:r>
            <a:r>
              <a:rPr lang="en-US" altLang="zh-CN" dirty="0" err="1" smtClean="0">
                <a:ea typeface="宋体" panose="02010600030101010101" pitchFamily="2" charset="-122"/>
              </a:rPr>
              <a:t>Sno</a:t>
            </a:r>
            <a:endParaRPr lang="en-US" altLang="zh-CN" dirty="0" smtClean="0">
              <a:ea typeface="宋体" panose="02010600030101010101" pitchFamily="2" charset="-122"/>
            </a:endParaRPr>
          </a:p>
          <a:p>
            <a:pPr lvl="1" eaLnBrk="1" hangingPunct="1">
              <a:buFont typeface="Wingdings" panose="05000000000000000000" pitchFamily="2" charset="2"/>
              <a:buNone/>
            </a:pPr>
            <a:r>
              <a:rPr lang="en-US" altLang="zh-CN" dirty="0" smtClean="0">
                <a:ea typeface="宋体" panose="02010600030101010101" pitchFamily="2" charset="-122"/>
              </a:rPr>
              <a:t>    FROM SC</a:t>
            </a:r>
          </a:p>
          <a:p>
            <a:pPr lvl="1" eaLnBrk="1" hangingPunct="1">
              <a:buFont typeface="Wingdings" panose="05000000000000000000" pitchFamily="2" charset="2"/>
              <a:buNone/>
            </a:pPr>
            <a:r>
              <a:rPr lang="en-US" altLang="zh-CN" dirty="0" smtClean="0">
                <a:ea typeface="宋体" panose="02010600030101010101" pitchFamily="2" charset="-122"/>
              </a:rPr>
              <a:t>    WHERE </a:t>
            </a:r>
            <a:r>
              <a:rPr lang="en-US" altLang="zh-CN" dirty="0" err="1" smtClean="0">
                <a:ea typeface="宋体" panose="02010600030101010101" pitchFamily="2" charset="-122"/>
              </a:rPr>
              <a:t>Cno</a:t>
            </a:r>
            <a:r>
              <a:rPr lang="en-US" altLang="zh-CN" dirty="0" smtClean="0">
                <a:ea typeface="宋体" panose="02010600030101010101" pitchFamily="2" charset="-122"/>
              </a:rPr>
              <a:t>='2 '</a:t>
            </a:r>
            <a:r>
              <a:rPr lang="zh-CN" altLang="en-US" dirty="0" smtClean="0">
                <a:ea typeface="宋体" panose="02010600030101010101" pitchFamily="2" charset="-122"/>
              </a:rPr>
              <a:t>；</a:t>
            </a:r>
          </a:p>
        </p:txBody>
      </p:sp>
    </p:spTree>
    <p:extLst>
      <p:ext uri="{BB962C8B-B14F-4D97-AF65-F5344CB8AC3E}">
        <p14:creationId xmlns:p14="http://schemas.microsoft.com/office/powerpoint/2010/main" val="588039558"/>
      </p:ext>
    </p:extLst>
  </p:cSld>
  <p:clrMapOvr>
    <a:masterClrMapping/>
  </p:clrMapOvr>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pPr eaLnBrk="1" hangingPunct="1"/>
            <a:r>
              <a:rPr lang="zh-CN" altLang="en-US" sz="3200">
                <a:latin typeface="宋体" panose="02010600030101010101" pitchFamily="2" charset="-122"/>
                <a:ea typeface="宋体" panose="02010600030101010101" pitchFamily="2" charset="-122"/>
              </a:rPr>
              <a:t>集合查询（续）</a:t>
            </a:r>
          </a:p>
        </p:txBody>
      </p:sp>
      <p:sp>
        <p:nvSpPr>
          <p:cNvPr id="9933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smtClean="0">
                <a:ea typeface="宋体" panose="02010600030101010101" pitchFamily="2" charset="-122"/>
              </a:rPr>
              <a:t>[</a:t>
            </a:r>
            <a:r>
              <a:rPr lang="zh-CN" altLang="en-US" dirty="0" smtClean="0">
                <a:ea typeface="宋体" panose="02010600030101010101" pitchFamily="2" charset="-122"/>
              </a:rPr>
              <a:t>例</a:t>
            </a:r>
            <a:r>
              <a:rPr lang="en-US" altLang="zh-CN" dirty="0" smtClean="0">
                <a:ea typeface="宋体" panose="02010600030101010101" pitchFamily="2" charset="-122"/>
              </a:rPr>
              <a:t>51]</a:t>
            </a:r>
            <a:r>
              <a:rPr lang="zh-CN" altLang="en-US" dirty="0" smtClean="0">
                <a:ea typeface="宋体" panose="02010600030101010101" pitchFamily="2" charset="-122"/>
              </a:rPr>
              <a:t>实际上是查询既选修了课程</a:t>
            </a:r>
            <a:r>
              <a:rPr lang="en-US" altLang="zh-CN" dirty="0" smtClean="0">
                <a:ea typeface="宋体" panose="02010600030101010101" pitchFamily="2" charset="-122"/>
              </a:rPr>
              <a:t>1</a:t>
            </a:r>
            <a:r>
              <a:rPr lang="zh-CN" altLang="en-US" dirty="0" smtClean="0">
                <a:ea typeface="宋体" panose="02010600030101010101" pitchFamily="2" charset="-122"/>
              </a:rPr>
              <a:t>又选修了课程</a:t>
            </a:r>
            <a:r>
              <a:rPr lang="en-US" altLang="zh-CN" dirty="0" smtClean="0">
                <a:ea typeface="宋体" panose="02010600030101010101" pitchFamily="2" charset="-122"/>
              </a:rPr>
              <a:t>2</a:t>
            </a:r>
            <a:r>
              <a:rPr lang="zh-CN" altLang="en-US" dirty="0" smtClean="0">
                <a:ea typeface="宋体" panose="02010600030101010101" pitchFamily="2" charset="-122"/>
              </a:rPr>
              <a:t>的学生</a:t>
            </a:r>
          </a:p>
          <a:p>
            <a:pPr eaLnBrk="1" hangingPunct="1">
              <a:buFont typeface="Wingdings" panose="05000000000000000000" pitchFamily="2" charset="2"/>
              <a:buNone/>
            </a:pPr>
            <a:r>
              <a:rPr lang="zh-CN" altLang="en-US" dirty="0" smtClean="0">
                <a:ea typeface="宋体" panose="02010600030101010101" pitchFamily="2" charset="-122"/>
              </a:rPr>
              <a:t>        </a:t>
            </a:r>
            <a:r>
              <a:rPr lang="en-US" altLang="zh-CN" sz="2400" dirty="0"/>
              <a:t>SELECT </a:t>
            </a:r>
            <a:r>
              <a:rPr lang="en-US" altLang="zh-CN" sz="2400" dirty="0" err="1"/>
              <a:t>Sno</a:t>
            </a:r>
            <a:endParaRPr lang="en-US" altLang="zh-CN" sz="2400" dirty="0"/>
          </a:p>
          <a:p>
            <a:pPr eaLnBrk="1" hangingPunct="1">
              <a:buFont typeface="Wingdings" panose="05000000000000000000" pitchFamily="2" charset="2"/>
              <a:buNone/>
            </a:pPr>
            <a:r>
              <a:rPr lang="en-US" altLang="zh-CN" sz="2400" dirty="0"/>
              <a:t>          FROM SC</a:t>
            </a:r>
          </a:p>
          <a:p>
            <a:pPr eaLnBrk="1" hangingPunct="1">
              <a:buFont typeface="Wingdings" panose="05000000000000000000" pitchFamily="2" charset="2"/>
              <a:buNone/>
            </a:pPr>
            <a:r>
              <a:rPr lang="en-US" altLang="zh-CN" sz="2400" dirty="0"/>
              <a:t>          WHERE </a:t>
            </a:r>
            <a:r>
              <a:rPr lang="en-US" altLang="zh-CN" sz="2400" dirty="0" err="1"/>
              <a:t>Cno</a:t>
            </a:r>
            <a:r>
              <a:rPr lang="en-US" altLang="zh-CN" sz="2400" dirty="0"/>
              <a:t>=' 1 ' AND </a:t>
            </a:r>
            <a:r>
              <a:rPr lang="en-US" altLang="zh-CN" sz="2400" dirty="0" err="1"/>
              <a:t>Sno</a:t>
            </a:r>
            <a:r>
              <a:rPr lang="en-US" altLang="zh-CN" sz="2400" dirty="0"/>
              <a:t> IN</a:t>
            </a:r>
          </a:p>
          <a:p>
            <a:pPr eaLnBrk="1" hangingPunct="1">
              <a:buFont typeface="Wingdings" panose="05000000000000000000" pitchFamily="2" charset="2"/>
              <a:buNone/>
            </a:pPr>
            <a:r>
              <a:rPr lang="en-US" altLang="zh-CN" sz="2400" dirty="0"/>
              <a:t>                                                (SELECT </a:t>
            </a:r>
            <a:r>
              <a:rPr lang="en-US" altLang="zh-CN" sz="2400" dirty="0" err="1"/>
              <a:t>Sno</a:t>
            </a:r>
            <a:endParaRPr lang="en-US" altLang="zh-CN" sz="2400" dirty="0"/>
          </a:p>
          <a:p>
            <a:pPr eaLnBrk="1" hangingPunct="1">
              <a:buFont typeface="Wingdings" panose="05000000000000000000" pitchFamily="2" charset="2"/>
              <a:buNone/>
            </a:pPr>
            <a:r>
              <a:rPr lang="en-US" altLang="zh-CN" sz="2400" dirty="0"/>
              <a:t>                                                 FROM SC</a:t>
            </a:r>
          </a:p>
          <a:p>
            <a:pPr eaLnBrk="1" hangingPunct="1">
              <a:buFont typeface="Wingdings" panose="05000000000000000000" pitchFamily="2" charset="2"/>
              <a:buNone/>
            </a:pPr>
            <a:r>
              <a:rPr lang="en-US" altLang="zh-CN" sz="2400" dirty="0"/>
              <a:t>                                                 WHERE </a:t>
            </a:r>
            <a:r>
              <a:rPr lang="en-US" altLang="zh-CN" sz="2400" dirty="0" err="1"/>
              <a:t>Cno</a:t>
            </a:r>
            <a:r>
              <a:rPr lang="en-US" altLang="zh-CN" sz="2400" dirty="0"/>
              <a:t>=' 2 ')</a:t>
            </a:r>
            <a:r>
              <a:rPr lang="zh-CN" altLang="en-US" sz="2400" dirty="0"/>
              <a:t>；</a:t>
            </a:r>
          </a:p>
          <a:p>
            <a:pPr eaLnBrk="1" hangingPunct="1"/>
            <a:endParaRPr lang="zh-CN" altLang="en-US" sz="2400" dirty="0"/>
          </a:p>
        </p:txBody>
      </p:sp>
    </p:spTree>
    <p:extLst>
      <p:ext uri="{BB962C8B-B14F-4D97-AF65-F5344CB8AC3E}">
        <p14:creationId xmlns:p14="http://schemas.microsoft.com/office/powerpoint/2010/main" val="1441195180"/>
      </p:ext>
    </p:extLst>
  </p:cSld>
  <p:clrMapOvr>
    <a:masterClrMapping/>
  </p:clrMapOvr>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ea typeface="宋体" panose="02010600030101010101" pitchFamily="2" charset="-122"/>
              </a:rPr>
              <a:t>集合查询（续）</a:t>
            </a:r>
          </a:p>
        </p:txBody>
      </p:sp>
      <p:sp>
        <p:nvSpPr>
          <p:cNvPr id="100356" name="Rectangle 3"/>
          <p:cNvSpPr>
            <a:spLocks noGrp="1" noChangeArrowheads="1"/>
          </p:cNvSpPr>
          <p:nvPr>
            <p:ph type="body" idx="1"/>
          </p:nvPr>
        </p:nvSpPr>
        <p:spPr>
          <a:xfrm>
            <a:off x="561108" y="1828800"/>
            <a:ext cx="10300855" cy="4114800"/>
          </a:xfrm>
        </p:spPr>
        <p:txBody>
          <a:bodyPr/>
          <a:lstStyle/>
          <a:p>
            <a:pPr eaLnBrk="1" hangingPunct="1">
              <a:lnSpc>
                <a:spcPct val="90000"/>
              </a:lnSpc>
              <a:buFont typeface="宋体" panose="02010600030101010101" pitchFamily="2" charset="-122"/>
              <a:buNone/>
            </a:pPr>
            <a:r>
              <a:rPr lang="en-US" altLang="zh-CN" sz="2400" dirty="0"/>
              <a:t>[</a:t>
            </a:r>
            <a:r>
              <a:rPr lang="zh-CN" altLang="en-US" sz="2400" dirty="0"/>
              <a:t>例</a:t>
            </a:r>
            <a:r>
              <a:rPr lang="en-US" altLang="zh-CN" sz="2400" dirty="0"/>
              <a:t>52]  </a:t>
            </a:r>
            <a:r>
              <a:rPr lang="zh-CN" altLang="en-US" sz="2400" dirty="0"/>
              <a:t>查询计算机科学系的学生与年龄不大于</a:t>
            </a:r>
            <a:r>
              <a:rPr lang="en-US" altLang="zh-CN" sz="2400" dirty="0"/>
              <a:t>19</a:t>
            </a:r>
            <a:r>
              <a:rPr lang="zh-CN" altLang="en-US" sz="2400" dirty="0"/>
              <a:t>岁的学生的差集。</a:t>
            </a:r>
          </a:p>
          <a:p>
            <a:pPr eaLnBrk="1" hangingPunct="1">
              <a:lnSpc>
                <a:spcPct val="90000"/>
              </a:lnSpc>
              <a:buFont typeface="宋体" panose="02010600030101010101" pitchFamily="2" charset="-122"/>
              <a:buNone/>
            </a:pPr>
            <a:endParaRPr lang="zh-CN" altLang="en-US" sz="2400" dirty="0"/>
          </a:p>
          <a:p>
            <a:pPr eaLnBrk="1" hangingPunct="1">
              <a:buFont typeface="Wingdings" panose="05000000000000000000" pitchFamily="2" charset="2"/>
              <a:buNone/>
            </a:pPr>
            <a:r>
              <a:rPr lang="zh-CN" altLang="en-US" sz="2400" dirty="0"/>
              <a:t>    </a:t>
            </a:r>
            <a:r>
              <a:rPr lang="en-US" altLang="zh-CN" sz="2400" dirty="0"/>
              <a:t>SELECT *</a:t>
            </a:r>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Sdept</a:t>
            </a:r>
            <a:r>
              <a:rPr lang="en-US" altLang="zh-CN" sz="2400" dirty="0"/>
              <a:t>='CS'</a:t>
            </a:r>
          </a:p>
          <a:p>
            <a:pPr eaLnBrk="1" hangingPunct="1">
              <a:buFont typeface="Wingdings" panose="05000000000000000000" pitchFamily="2" charset="2"/>
              <a:buNone/>
            </a:pPr>
            <a:r>
              <a:rPr lang="en-US" altLang="zh-CN" sz="2400" dirty="0"/>
              <a:t>    EXCEPT</a:t>
            </a:r>
          </a:p>
          <a:p>
            <a:pPr eaLnBrk="1" hangingPunct="1">
              <a:buFont typeface="Wingdings" panose="05000000000000000000" pitchFamily="2" charset="2"/>
              <a:buNone/>
            </a:pPr>
            <a:r>
              <a:rPr lang="en-US" altLang="zh-CN" sz="2400" dirty="0"/>
              <a:t>    SELECT  *</a:t>
            </a:r>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Sage &lt;=19;</a:t>
            </a:r>
          </a:p>
        </p:txBody>
      </p:sp>
    </p:spTree>
    <p:extLst>
      <p:ext uri="{BB962C8B-B14F-4D97-AF65-F5344CB8AC3E}">
        <p14:creationId xmlns:p14="http://schemas.microsoft.com/office/powerpoint/2010/main" val="2223486352"/>
      </p:ext>
    </p:extLst>
  </p:cSld>
  <p:clrMapOvr>
    <a:masterClrMapping/>
  </p:clrMapOvr>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zh-CN" altLang="en-US" sz="3200">
                <a:latin typeface="宋体" panose="02010600030101010101" pitchFamily="2" charset="-122"/>
                <a:ea typeface="宋体" panose="02010600030101010101" pitchFamily="2" charset="-122"/>
              </a:rPr>
              <a:t>集合查询（续）</a:t>
            </a:r>
          </a:p>
        </p:txBody>
      </p:sp>
      <p:sp>
        <p:nvSpPr>
          <p:cNvPr id="101380"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ea typeface="宋体" panose="02010600030101010101" pitchFamily="2" charset="-122"/>
              </a:rPr>
              <a:t>   </a:t>
            </a:r>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52]</a:t>
            </a:r>
            <a:r>
              <a:rPr lang="zh-CN" altLang="en-US" smtClean="0">
                <a:ea typeface="宋体" panose="02010600030101010101" pitchFamily="2" charset="-122"/>
              </a:rPr>
              <a:t>实际上是查询计算机科学系中年龄大于</a:t>
            </a:r>
            <a:r>
              <a:rPr lang="en-US" altLang="zh-CN" smtClean="0">
                <a:ea typeface="宋体" panose="02010600030101010101" pitchFamily="2" charset="-122"/>
              </a:rPr>
              <a:t>19</a:t>
            </a:r>
            <a:r>
              <a:rPr lang="zh-CN" altLang="en-US" smtClean="0">
                <a:ea typeface="宋体" panose="02010600030101010101" pitchFamily="2" charset="-122"/>
              </a:rPr>
              <a:t>岁的学生</a:t>
            </a:r>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'CS' AND  Sage&gt;19</a:t>
            </a:r>
            <a:r>
              <a:rPr lang="zh-CN" altLang="en-US" sz="2400"/>
              <a:t>；</a:t>
            </a:r>
          </a:p>
          <a:p>
            <a:pPr eaLnBrk="1" hangingPunct="1"/>
            <a:endParaRPr lang="zh-CN" altLang="en-US" sz="2400"/>
          </a:p>
        </p:txBody>
      </p:sp>
    </p:spTree>
    <p:extLst>
      <p:ext uri="{BB962C8B-B14F-4D97-AF65-F5344CB8AC3E}">
        <p14:creationId xmlns:p14="http://schemas.microsoft.com/office/powerpoint/2010/main" val="4119686749"/>
      </p:ext>
    </p:extLst>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3.4  </a:t>
            </a:r>
            <a:r>
              <a:rPr lang="zh-CN" altLang="en-US" smtClean="0">
                <a:ea typeface="宋体" panose="02010600030101010101" pitchFamily="2" charset="-122"/>
              </a:rPr>
              <a:t>数据查询 </a:t>
            </a:r>
          </a:p>
        </p:txBody>
      </p:sp>
      <p:sp>
        <p:nvSpPr>
          <p:cNvPr id="102404" name="Rectangle 3"/>
          <p:cNvSpPr>
            <a:spLocks noGrp="1" noChangeArrowheads="1"/>
          </p:cNvSpPr>
          <p:nvPr>
            <p:ph type="body" idx="1"/>
          </p:nvPr>
        </p:nvSpPr>
        <p:spPr>
          <a:xfrm>
            <a:off x="2566988" y="1916113"/>
            <a:ext cx="5410200" cy="4038600"/>
          </a:xfrm>
        </p:spPr>
        <p:txBody>
          <a:bodyPr/>
          <a:lstStyle/>
          <a:p>
            <a:pPr algn="just" eaLnBrk="1" hangingPunct="1">
              <a:lnSpc>
                <a:spcPct val="140000"/>
              </a:lnSpc>
            </a:pPr>
            <a:r>
              <a:rPr lang="en-US" altLang="zh-CN" b="1" smtClean="0">
                <a:ea typeface="宋体" panose="02010600030101010101" pitchFamily="2" charset="-122"/>
              </a:rPr>
              <a:t>3.4.1 </a:t>
            </a:r>
            <a:r>
              <a:rPr lang="zh-CN" altLang="en-US" b="1" smtClean="0">
                <a:ea typeface="宋体" panose="02010600030101010101" pitchFamily="2" charset="-122"/>
              </a:rPr>
              <a:t>单表查询</a:t>
            </a:r>
          </a:p>
          <a:p>
            <a:pPr algn="just" eaLnBrk="1" hangingPunct="1">
              <a:lnSpc>
                <a:spcPct val="140000"/>
              </a:lnSpc>
            </a:pPr>
            <a:r>
              <a:rPr lang="en-US" altLang="zh-CN" b="1" smtClean="0">
                <a:ea typeface="宋体" panose="02010600030101010101" pitchFamily="2" charset="-122"/>
              </a:rPr>
              <a:t>3.4.2 </a:t>
            </a:r>
            <a:r>
              <a:rPr lang="zh-CN" altLang="en-US" b="1" smtClean="0">
                <a:ea typeface="宋体" panose="02010600030101010101" pitchFamily="2" charset="-122"/>
              </a:rPr>
              <a:t>连接查询</a:t>
            </a:r>
          </a:p>
          <a:p>
            <a:pPr algn="just" eaLnBrk="1" hangingPunct="1">
              <a:lnSpc>
                <a:spcPct val="140000"/>
              </a:lnSpc>
            </a:pPr>
            <a:r>
              <a:rPr lang="en-US" altLang="zh-CN" b="1" smtClean="0">
                <a:ea typeface="宋体" panose="02010600030101010101" pitchFamily="2" charset="-122"/>
              </a:rPr>
              <a:t>3.4.3 </a:t>
            </a:r>
            <a:r>
              <a:rPr lang="zh-CN" altLang="en-US" b="1" smtClean="0">
                <a:ea typeface="宋体" panose="02010600030101010101" pitchFamily="2" charset="-122"/>
              </a:rPr>
              <a:t>嵌套查询</a:t>
            </a:r>
          </a:p>
          <a:p>
            <a:pPr algn="just" eaLnBrk="1" hangingPunct="1">
              <a:lnSpc>
                <a:spcPct val="140000"/>
              </a:lnSpc>
            </a:pPr>
            <a:r>
              <a:rPr lang="en-US" altLang="zh-CN" b="1" smtClean="0">
                <a:ea typeface="宋体" panose="02010600030101010101" pitchFamily="2" charset="-122"/>
              </a:rPr>
              <a:t>3.4.4 </a:t>
            </a:r>
            <a:r>
              <a:rPr lang="zh-CN" altLang="en-US" b="1" smtClean="0">
                <a:ea typeface="宋体" panose="02010600030101010101" pitchFamily="2" charset="-122"/>
              </a:rPr>
              <a:t>集合查询</a:t>
            </a:r>
          </a:p>
          <a:p>
            <a:pPr algn="just" eaLnBrk="1" hangingPunct="1">
              <a:lnSpc>
                <a:spcPct val="140000"/>
              </a:lnSpc>
            </a:pPr>
            <a:r>
              <a:rPr lang="en-US" altLang="zh-CN" b="1" smtClean="0">
                <a:solidFill>
                  <a:srgbClr val="3333FF"/>
                </a:solidFill>
                <a:ea typeface="宋体" panose="02010600030101010101" pitchFamily="2" charset="-122"/>
              </a:rPr>
              <a:t>3.4.5 Select</a:t>
            </a:r>
            <a:r>
              <a:rPr lang="zh-CN" altLang="en-US" b="1" smtClean="0">
                <a:solidFill>
                  <a:srgbClr val="3333FF"/>
                </a:solidFill>
                <a:ea typeface="宋体" panose="02010600030101010101" pitchFamily="2" charset="-122"/>
              </a:rPr>
              <a:t>语句的一般形式</a:t>
            </a:r>
            <a:r>
              <a:rPr lang="zh-CN" altLang="en-US" b="1" smtClean="0">
                <a:ea typeface="宋体" panose="02010600030101010101" pitchFamily="2" charset="-122"/>
              </a:rPr>
              <a:t> </a:t>
            </a:r>
          </a:p>
        </p:txBody>
      </p:sp>
    </p:spTree>
    <p:extLst>
      <p:ext uri="{BB962C8B-B14F-4D97-AF65-F5344CB8AC3E}">
        <p14:creationId xmlns:p14="http://schemas.microsoft.com/office/powerpoint/2010/main" val="2294675956"/>
      </p:ext>
    </p:extLst>
  </p:cSld>
  <p:clrMapOvr>
    <a:masterClrMapping/>
  </p:clrMapOvr>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3.4.5 </a:t>
            </a:r>
            <a:r>
              <a:rPr lang="en-US" altLang="zh-CN" sz="3200">
                <a:ea typeface="宋体" panose="02010600030101010101" pitchFamily="2" charset="-122"/>
              </a:rPr>
              <a:t>SELECT</a:t>
            </a:r>
            <a:r>
              <a:rPr lang="zh-CN" altLang="en-US" sz="3200">
                <a:ea typeface="宋体" panose="02010600030101010101" pitchFamily="2" charset="-122"/>
              </a:rPr>
              <a:t>语句的一般格式</a:t>
            </a:r>
            <a:endParaRPr lang="zh-CN" altLang="en-US" sz="4000">
              <a:ea typeface="宋体" panose="02010600030101010101" pitchFamily="2" charset="-122"/>
            </a:endParaRPr>
          </a:p>
        </p:txBody>
      </p:sp>
      <p:sp>
        <p:nvSpPr>
          <p:cNvPr id="103428" name="Rectangle 3"/>
          <p:cNvSpPr>
            <a:spLocks noGrp="1" noChangeArrowheads="1"/>
          </p:cNvSpPr>
          <p:nvPr>
            <p:ph type="body" idx="1"/>
          </p:nvPr>
        </p:nvSpPr>
        <p:spPr>
          <a:xfrm>
            <a:off x="2209800" y="1828800"/>
            <a:ext cx="7772400" cy="4114800"/>
          </a:xfrm>
        </p:spPr>
        <p:txBody>
          <a:bodyPr/>
          <a:lstStyle/>
          <a:p>
            <a:pPr eaLnBrk="1" hangingPunct="1">
              <a:lnSpc>
                <a:spcPct val="120000"/>
              </a:lnSpc>
              <a:buFont typeface="Wingdings" panose="05000000000000000000" pitchFamily="2" charset="2"/>
              <a:buNone/>
            </a:pPr>
            <a:r>
              <a:rPr lang="zh-CN" altLang="en-US" sz="2400">
                <a:solidFill>
                  <a:schemeClr val="hlink"/>
                </a:solidFill>
              </a:rPr>
              <a:t> </a:t>
            </a:r>
            <a:r>
              <a:rPr lang="en-US" altLang="zh-CN" sz="2400">
                <a:solidFill>
                  <a:schemeClr val="hlink"/>
                </a:solidFill>
              </a:rPr>
              <a:t>SELECT</a:t>
            </a:r>
            <a:r>
              <a:rPr lang="en-US" altLang="zh-CN" sz="2400"/>
              <a:t> [ALL|DISTINCT]  </a:t>
            </a:r>
          </a:p>
          <a:p>
            <a:pPr eaLnBrk="1" hangingPunct="1">
              <a:lnSpc>
                <a:spcPct val="120000"/>
              </a:lnSpc>
              <a:buFont typeface="Wingdings" panose="05000000000000000000" pitchFamily="2" charset="2"/>
              <a:buNone/>
            </a:pPr>
            <a:r>
              <a:rPr lang="en-US" altLang="zh-CN" sz="2400"/>
              <a:t>   &lt;</a:t>
            </a:r>
            <a:r>
              <a:rPr lang="zh-CN" altLang="en-US" sz="2400"/>
              <a:t>目标列表达式</a:t>
            </a:r>
            <a:r>
              <a:rPr lang="en-US" altLang="zh-CN" sz="2400"/>
              <a:t>&gt; [</a:t>
            </a:r>
            <a:r>
              <a:rPr lang="zh-CN" altLang="en-US" sz="2400"/>
              <a:t>别名</a:t>
            </a:r>
            <a:r>
              <a:rPr lang="en-US" altLang="zh-CN" sz="2400"/>
              <a:t>] [ </a:t>
            </a:r>
            <a:r>
              <a:rPr lang="zh-CN" altLang="en-US" sz="2400"/>
              <a:t>，</a:t>
            </a:r>
            <a:r>
              <a:rPr lang="en-US" altLang="zh-CN" sz="2400"/>
              <a:t>&lt;</a:t>
            </a:r>
            <a:r>
              <a:rPr lang="zh-CN" altLang="en-US" sz="2400"/>
              <a:t>目标列表达式</a:t>
            </a:r>
            <a:r>
              <a:rPr lang="en-US" altLang="zh-CN" sz="2400"/>
              <a:t>&gt; [</a:t>
            </a:r>
            <a:r>
              <a:rPr lang="zh-CN" altLang="en-US" sz="2400"/>
              <a:t>别名</a:t>
            </a:r>
            <a:r>
              <a:rPr lang="en-US" altLang="zh-CN" sz="2400"/>
              <a:t>]] …</a:t>
            </a:r>
          </a:p>
          <a:p>
            <a:pPr eaLnBrk="1" hangingPunct="1">
              <a:lnSpc>
                <a:spcPct val="120000"/>
              </a:lnSpc>
              <a:buFont typeface="Wingdings" panose="05000000000000000000" pitchFamily="2" charset="2"/>
              <a:buNone/>
            </a:pPr>
            <a:r>
              <a:rPr lang="en-US" altLang="zh-CN" sz="2400">
                <a:solidFill>
                  <a:schemeClr val="hlink"/>
                </a:solidFill>
              </a:rPr>
              <a:t> FROM</a:t>
            </a:r>
            <a:r>
              <a:rPr lang="en-US" altLang="zh-CN" sz="2400">
                <a:solidFill>
                  <a:srgbClr val="FF3399"/>
                </a:solidFill>
              </a:rPr>
              <a:t>    </a:t>
            </a:r>
            <a:r>
              <a:rPr lang="en-US" altLang="zh-CN" sz="2400"/>
              <a:t> &lt;</a:t>
            </a:r>
            <a:r>
              <a:rPr lang="zh-CN" altLang="en-US" sz="2400"/>
              <a:t>表名或视图名</a:t>
            </a:r>
            <a:r>
              <a:rPr lang="en-US" altLang="zh-CN" sz="2400"/>
              <a:t>&gt; [</a:t>
            </a:r>
            <a:r>
              <a:rPr lang="zh-CN" altLang="en-US" sz="2400"/>
              <a:t>别名</a:t>
            </a:r>
            <a:r>
              <a:rPr lang="en-US" altLang="zh-CN" sz="2400"/>
              <a:t>] </a:t>
            </a:r>
          </a:p>
          <a:p>
            <a:pPr eaLnBrk="1" hangingPunct="1">
              <a:lnSpc>
                <a:spcPct val="120000"/>
              </a:lnSpc>
              <a:buFont typeface="Wingdings" panose="05000000000000000000" pitchFamily="2" charset="2"/>
              <a:buNone/>
            </a:pPr>
            <a:r>
              <a:rPr lang="en-US" altLang="zh-CN" sz="2400"/>
              <a:t>             [ </a:t>
            </a:r>
            <a:r>
              <a:rPr lang="zh-CN" altLang="en-US" sz="2400"/>
              <a:t>，</a:t>
            </a:r>
            <a:r>
              <a:rPr lang="en-US" altLang="zh-CN" sz="2400"/>
              <a:t>&lt;</a:t>
            </a:r>
            <a:r>
              <a:rPr lang="zh-CN" altLang="en-US" sz="2400"/>
              <a:t>表名或视图名</a:t>
            </a:r>
            <a:r>
              <a:rPr lang="en-US" altLang="zh-CN" sz="2400"/>
              <a:t>&gt; [</a:t>
            </a:r>
            <a:r>
              <a:rPr lang="zh-CN" altLang="en-US" sz="2400"/>
              <a:t>别名</a:t>
            </a:r>
            <a:r>
              <a:rPr lang="en-US" altLang="zh-CN" sz="2400"/>
              <a:t>]] …</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WHERE</a:t>
            </a:r>
            <a:r>
              <a:rPr lang="en-US" altLang="zh-CN" sz="2400"/>
              <a:t> &lt;</a:t>
            </a:r>
            <a:r>
              <a:rPr lang="zh-CN" altLang="en-US" sz="2400"/>
              <a:t>条件表达式</a:t>
            </a:r>
            <a:r>
              <a:rPr lang="en-US" altLang="zh-CN" sz="2400"/>
              <a:t>&gt;]</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GROUP BY</a:t>
            </a:r>
            <a:r>
              <a:rPr lang="en-US" altLang="zh-CN" sz="2400"/>
              <a:t> &lt;</a:t>
            </a:r>
            <a:r>
              <a:rPr lang="zh-CN" altLang="en-US" sz="2400"/>
              <a:t>列名</a:t>
            </a:r>
            <a:r>
              <a:rPr lang="en-US" altLang="zh-CN" sz="2400"/>
              <a:t>1&gt;</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HAVING</a:t>
            </a:r>
            <a:r>
              <a:rPr lang="en-US" altLang="zh-CN" sz="2400">
                <a:solidFill>
                  <a:srgbClr val="FF3399"/>
                </a:solidFill>
              </a:rPr>
              <a:t>    </a:t>
            </a:r>
            <a:r>
              <a:rPr lang="en-US" altLang="zh-CN" sz="2400"/>
              <a:t> &lt;</a:t>
            </a:r>
            <a:r>
              <a:rPr lang="zh-CN" altLang="en-US" sz="2400"/>
              <a:t>条件表达式</a:t>
            </a:r>
            <a:r>
              <a:rPr lang="en-US" altLang="zh-CN" sz="2400"/>
              <a:t>&gt;]]</a:t>
            </a:r>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ORDER BY</a:t>
            </a:r>
            <a:r>
              <a:rPr lang="en-US" altLang="zh-CN" sz="2400"/>
              <a:t> &lt;</a:t>
            </a:r>
            <a:r>
              <a:rPr lang="zh-CN" altLang="en-US" sz="2400"/>
              <a:t>列名</a:t>
            </a:r>
            <a:r>
              <a:rPr lang="en-US" altLang="zh-CN" sz="2400"/>
              <a:t>2&gt; [ASC|DESC]</a:t>
            </a:r>
            <a:r>
              <a:rPr lang="en-US" altLang="zh-CN" sz="2000"/>
              <a:t> </a:t>
            </a:r>
          </a:p>
        </p:txBody>
      </p:sp>
    </p:spTree>
    <p:extLst>
      <p:ext uri="{BB962C8B-B14F-4D97-AF65-F5344CB8AC3E}">
        <p14:creationId xmlns:p14="http://schemas.microsoft.com/office/powerpoint/2010/main" val="847728663"/>
      </p:ext>
    </p:extLst>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pPr eaLnBrk="1" hangingPunct="1"/>
            <a:endParaRPr lang="zh-CN" altLang="en-US" smtClean="0">
              <a:ea typeface="宋体" panose="02010600030101010101" pitchFamily="2" charset="-122"/>
            </a:endParaRPr>
          </a:p>
        </p:txBody>
      </p:sp>
      <p:sp>
        <p:nvSpPr>
          <p:cNvPr id="104452"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ea typeface="宋体" panose="02010600030101010101" pitchFamily="2" charset="-122"/>
              </a:rPr>
              <a:t>设有如下关系</a:t>
            </a:r>
            <a:r>
              <a:rPr lang="en-US" altLang="zh-CN" smtClean="0">
                <a:ea typeface="宋体" panose="02010600030101010101" pitchFamily="2" charset="-122"/>
              </a:rPr>
              <a:t>:</a:t>
            </a:r>
          </a:p>
          <a:p>
            <a:pPr eaLnBrk="1" hangingPunct="1">
              <a:buFont typeface="Wingdings" panose="05000000000000000000" pitchFamily="2" charset="2"/>
              <a:buNone/>
            </a:pPr>
            <a:r>
              <a:rPr lang="en-US" altLang="zh-CN" smtClean="0">
                <a:ea typeface="宋体" panose="02010600030101010101" pitchFamily="2" charset="-122"/>
              </a:rPr>
              <a:t>    S(S#,SNAME,AGE,SEX),     C(C#,CNAME,TEACHER),   SC(S#,C#.GRADE)</a:t>
            </a:r>
          </a:p>
          <a:p>
            <a:pPr eaLnBrk="1" hangingPunct="1">
              <a:buFont typeface="Wingdings" panose="05000000000000000000" pitchFamily="2" charset="2"/>
              <a:buNone/>
            </a:pPr>
            <a:r>
              <a:rPr lang="en-US" altLang="zh-CN" smtClean="0">
                <a:ea typeface="宋体" panose="02010600030101010101" pitchFamily="2" charset="-122"/>
              </a:rPr>
              <a:t>	</a:t>
            </a:r>
            <a:r>
              <a:rPr lang="zh-CN" altLang="en-US" smtClean="0">
                <a:ea typeface="宋体" panose="02010600030101010101" pitchFamily="2" charset="-122"/>
              </a:rPr>
              <a:t>其中</a:t>
            </a:r>
            <a:r>
              <a:rPr lang="en-US" altLang="zh-CN" smtClean="0">
                <a:ea typeface="宋体" panose="02010600030101010101" pitchFamily="2" charset="-122"/>
              </a:rPr>
              <a:t>:S-</a:t>
            </a:r>
            <a:r>
              <a:rPr lang="zh-CN" altLang="en-US" smtClean="0">
                <a:ea typeface="宋体" panose="02010600030101010101" pitchFamily="2" charset="-122"/>
              </a:rPr>
              <a:t>学生</a:t>
            </a:r>
            <a:r>
              <a:rPr lang="en-US" altLang="zh-CN" smtClean="0">
                <a:ea typeface="宋体" panose="02010600030101010101" pitchFamily="2" charset="-122"/>
              </a:rPr>
              <a:t>,S#-</a:t>
            </a:r>
            <a:r>
              <a:rPr lang="zh-CN" altLang="en-US" smtClean="0">
                <a:ea typeface="宋体" panose="02010600030101010101" pitchFamily="2" charset="-122"/>
              </a:rPr>
              <a:t>学号</a:t>
            </a:r>
            <a:r>
              <a:rPr lang="en-US" altLang="zh-CN" smtClean="0">
                <a:ea typeface="宋体" panose="02010600030101010101" pitchFamily="2" charset="-122"/>
              </a:rPr>
              <a:t>,SNAME-</a:t>
            </a:r>
            <a:r>
              <a:rPr lang="zh-CN" altLang="en-US" smtClean="0">
                <a:ea typeface="宋体" panose="02010600030101010101" pitchFamily="2" charset="-122"/>
              </a:rPr>
              <a:t>姓名</a:t>
            </a:r>
            <a:r>
              <a:rPr lang="en-US" altLang="zh-CN" smtClean="0">
                <a:ea typeface="宋体" panose="02010600030101010101" pitchFamily="2" charset="-122"/>
              </a:rPr>
              <a:t>,AGE-</a:t>
            </a:r>
            <a:r>
              <a:rPr lang="zh-CN" altLang="en-US" smtClean="0">
                <a:ea typeface="宋体" panose="02010600030101010101" pitchFamily="2" charset="-122"/>
              </a:rPr>
              <a:t>年龄</a:t>
            </a:r>
            <a:r>
              <a:rPr lang="en-US" altLang="zh-CN" smtClean="0">
                <a:ea typeface="宋体" panose="02010600030101010101" pitchFamily="2" charset="-122"/>
              </a:rPr>
              <a:t>,SEX-</a:t>
            </a:r>
            <a:r>
              <a:rPr lang="zh-CN" altLang="en-US" smtClean="0">
                <a:ea typeface="宋体" panose="02010600030101010101" pitchFamily="2" charset="-122"/>
              </a:rPr>
              <a:t>性别</a:t>
            </a:r>
            <a:r>
              <a:rPr lang="en-US" altLang="zh-CN" smtClean="0">
                <a:ea typeface="宋体" panose="02010600030101010101" pitchFamily="2" charset="-122"/>
              </a:rPr>
              <a:t>,</a:t>
            </a:r>
          </a:p>
          <a:p>
            <a:pPr eaLnBrk="1" hangingPunct="1">
              <a:buFont typeface="Wingdings" panose="05000000000000000000" pitchFamily="2" charset="2"/>
              <a:buNone/>
            </a:pPr>
            <a:r>
              <a:rPr lang="en-US" altLang="zh-CN" smtClean="0">
                <a:ea typeface="宋体" panose="02010600030101010101" pitchFamily="2" charset="-122"/>
              </a:rPr>
              <a:t>	C-</a:t>
            </a:r>
            <a:r>
              <a:rPr lang="zh-CN" altLang="en-US" smtClean="0">
                <a:ea typeface="宋体" panose="02010600030101010101" pitchFamily="2" charset="-122"/>
              </a:rPr>
              <a:t>课程</a:t>
            </a:r>
            <a:r>
              <a:rPr lang="en-US" altLang="zh-CN" smtClean="0">
                <a:ea typeface="宋体" panose="02010600030101010101" pitchFamily="2" charset="-122"/>
              </a:rPr>
              <a:t>,C#-</a:t>
            </a:r>
            <a:r>
              <a:rPr lang="zh-CN" altLang="en-US" smtClean="0">
                <a:ea typeface="宋体" panose="02010600030101010101" pitchFamily="2" charset="-122"/>
              </a:rPr>
              <a:t>课程号</a:t>
            </a:r>
            <a:r>
              <a:rPr lang="en-US" altLang="zh-CN" smtClean="0">
                <a:ea typeface="宋体" panose="02010600030101010101" pitchFamily="2" charset="-122"/>
              </a:rPr>
              <a:t>,CNAME-</a:t>
            </a:r>
            <a:r>
              <a:rPr lang="zh-CN" altLang="en-US" smtClean="0">
                <a:ea typeface="宋体" panose="02010600030101010101" pitchFamily="2" charset="-122"/>
              </a:rPr>
              <a:t>课程名</a:t>
            </a:r>
            <a:r>
              <a:rPr lang="en-US" altLang="zh-CN" smtClean="0">
                <a:ea typeface="宋体" panose="02010600030101010101" pitchFamily="2" charset="-122"/>
              </a:rPr>
              <a:t>TEACHER-</a:t>
            </a:r>
            <a:r>
              <a:rPr lang="zh-CN" altLang="en-US" smtClean="0">
                <a:ea typeface="宋体" panose="02010600030101010101" pitchFamily="2" charset="-122"/>
              </a:rPr>
              <a:t>任课教师</a:t>
            </a:r>
            <a:r>
              <a:rPr lang="en-US" altLang="zh-CN" smtClean="0">
                <a:ea typeface="宋体" panose="02010600030101010101" pitchFamily="2" charset="-122"/>
              </a:rPr>
              <a:t>,SC-</a:t>
            </a:r>
            <a:r>
              <a:rPr lang="zh-CN" altLang="en-US" smtClean="0">
                <a:ea typeface="宋体" panose="02010600030101010101" pitchFamily="2" charset="-122"/>
              </a:rPr>
              <a:t>选课</a:t>
            </a:r>
            <a:r>
              <a:rPr lang="en-US" altLang="zh-CN" smtClean="0">
                <a:ea typeface="宋体" panose="02010600030101010101" pitchFamily="2" charset="-122"/>
              </a:rPr>
              <a:t>,GRADE-</a:t>
            </a:r>
            <a:r>
              <a:rPr lang="zh-CN" altLang="en-US" smtClean="0">
                <a:ea typeface="宋体" panose="02010600030101010101" pitchFamily="2" charset="-122"/>
              </a:rPr>
              <a:t>成绩</a:t>
            </a:r>
          </a:p>
          <a:p>
            <a:pPr eaLnBrk="1" hangingPunct="1">
              <a:buFont typeface="Wingdings" panose="05000000000000000000" pitchFamily="2" charset="2"/>
              <a:buNone/>
            </a:pPr>
            <a:r>
              <a:rPr lang="zh-CN" altLang="en-US" smtClean="0">
                <a:ea typeface="宋体" panose="02010600030101010101" pitchFamily="2" charset="-122"/>
              </a:rPr>
              <a:t>假设规定成绩、年龄为数值型，其余均为字符型数据。</a:t>
            </a:r>
          </a:p>
        </p:txBody>
      </p:sp>
    </p:spTree>
    <p:extLst>
      <p:ext uri="{BB962C8B-B14F-4D97-AF65-F5344CB8AC3E}">
        <p14:creationId xmlns:p14="http://schemas.microsoft.com/office/powerpoint/2010/main" val="2137159298"/>
      </p:ext>
    </p:extLst>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eaLnBrk="1" hangingPunct="1"/>
            <a:endParaRPr lang="zh-CN" altLang="en-US" smtClean="0">
              <a:ea typeface="宋体" panose="02010600030101010101" pitchFamily="2" charset="-122"/>
            </a:endParaRPr>
          </a:p>
        </p:txBody>
      </p:sp>
      <p:sp>
        <p:nvSpPr>
          <p:cNvPr id="105476" name="Rectangle 3"/>
          <p:cNvSpPr>
            <a:spLocks noGrp="1" noChangeArrowheads="1"/>
          </p:cNvSpPr>
          <p:nvPr>
            <p:ph type="body" idx="1"/>
          </p:nvPr>
        </p:nvSpPr>
        <p:spPr/>
        <p:txBody>
          <a:bodyPr/>
          <a:lstStyle/>
          <a:p>
            <a:pPr marL="533400" indent="-533400" eaLnBrk="1" hangingPunct="1"/>
            <a:r>
              <a:rPr lang="zh-CN" altLang="en-US" smtClean="0">
                <a:ea typeface="宋体" panose="02010600030101010101" pitchFamily="2" charset="-122"/>
              </a:rPr>
              <a:t>检索年龄大于</a:t>
            </a:r>
            <a:r>
              <a:rPr lang="en-US" altLang="zh-CN" smtClean="0">
                <a:ea typeface="宋体" panose="02010600030101010101" pitchFamily="2" charset="-122"/>
              </a:rPr>
              <a:t>23</a:t>
            </a:r>
            <a:r>
              <a:rPr lang="zh-CN" altLang="en-US" smtClean="0">
                <a:ea typeface="宋体" panose="02010600030101010101" pitchFamily="2" charset="-122"/>
              </a:rPr>
              <a:t>岁的男同学的学号和姓名；</a:t>
            </a:r>
          </a:p>
          <a:p>
            <a:pPr marL="533400" indent="-533400" eaLnBrk="1" hangingPunct="1"/>
            <a:r>
              <a:rPr lang="zh-CN" altLang="en-US" smtClean="0">
                <a:ea typeface="宋体" panose="02010600030101010101" pitchFamily="2" charset="-122"/>
              </a:rPr>
              <a:t>检索至少选修了</a:t>
            </a:r>
            <a:r>
              <a:rPr lang="en-US" altLang="zh-CN" smtClean="0">
                <a:ea typeface="宋体" panose="02010600030101010101" pitchFamily="2" charset="-122"/>
              </a:rPr>
              <a:t>liu</a:t>
            </a:r>
            <a:r>
              <a:rPr lang="zh-CN" altLang="en-US" smtClean="0">
                <a:ea typeface="宋体" panose="02010600030101010101" pitchFamily="2" charset="-122"/>
              </a:rPr>
              <a:t>老师所授课程中一门课程的女学生姓名；</a:t>
            </a:r>
          </a:p>
          <a:p>
            <a:pPr marL="533400" indent="-533400" eaLnBrk="1" hangingPunct="1"/>
            <a:r>
              <a:rPr lang="zh-CN" altLang="en-US" smtClean="0">
                <a:ea typeface="宋体" panose="02010600030101010101" pitchFamily="2" charset="-122"/>
              </a:rPr>
              <a:t>检索</a:t>
            </a:r>
            <a:r>
              <a:rPr lang="en-US" altLang="zh-CN" smtClean="0">
                <a:ea typeface="宋体" panose="02010600030101010101" pitchFamily="2" charset="-122"/>
              </a:rPr>
              <a:t>wang</a:t>
            </a:r>
            <a:r>
              <a:rPr lang="zh-CN" altLang="en-US" smtClean="0">
                <a:ea typeface="宋体" panose="02010600030101010101" pitchFamily="2" charset="-122"/>
              </a:rPr>
              <a:t>同学不学的课程的课程号； </a:t>
            </a:r>
          </a:p>
          <a:p>
            <a:pPr marL="533400" indent="-533400" eaLnBrk="1" hangingPunct="1"/>
            <a:r>
              <a:rPr lang="zh-CN" altLang="en-US" smtClean="0">
                <a:ea typeface="宋体" panose="02010600030101010101" pitchFamily="2" charset="-122"/>
              </a:rPr>
              <a:t>求没有选修”编译原理”课程的女学生的姓名。</a:t>
            </a:r>
          </a:p>
          <a:p>
            <a:pPr marL="533400" indent="-533400" eaLnBrk="1" hangingPunct="1"/>
            <a:r>
              <a:rPr lang="zh-CN" altLang="en-US" smtClean="0">
                <a:ea typeface="宋体" panose="02010600030101010101" pitchFamily="2" charset="-122"/>
              </a:rPr>
              <a:t>求选课在三门以上且各门课程均及格的学生的学号及其总成绩，查询结果按总成绩降序列出。</a:t>
            </a:r>
          </a:p>
        </p:txBody>
      </p:sp>
      <p:sp>
        <p:nvSpPr>
          <p:cNvPr id="105477" name="Text Box 4"/>
          <p:cNvSpPr txBox="1">
            <a:spLocks noChangeArrowheads="1"/>
          </p:cNvSpPr>
          <p:nvPr/>
        </p:nvSpPr>
        <p:spPr bwMode="auto">
          <a:xfrm>
            <a:off x="2208213" y="333376"/>
            <a:ext cx="7911140" cy="904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hlink"/>
              </a:buClr>
              <a:buFont typeface="Wingdings" panose="05000000000000000000" pitchFamily="2" charset="2"/>
              <a:buNone/>
            </a:pPr>
            <a:r>
              <a:rPr lang="en-US" altLang="zh-CN" sz="2400"/>
              <a:t>S(S#,SNAME,AGE,SEX),     C(C#,CNAME,TEACHER),   </a:t>
            </a:r>
          </a:p>
          <a:p>
            <a:pPr algn="l" eaLnBrk="1" hangingPunct="1">
              <a:spcBef>
                <a:spcPct val="20000"/>
              </a:spcBef>
              <a:buClr>
                <a:schemeClr val="hlink"/>
              </a:buClr>
              <a:buFont typeface="Wingdings" panose="05000000000000000000" pitchFamily="2" charset="2"/>
              <a:buNone/>
            </a:pPr>
            <a:r>
              <a:rPr lang="en-US" altLang="zh-CN" sz="2400"/>
              <a:t>SC(S#,C#.GRADE)</a:t>
            </a:r>
          </a:p>
        </p:txBody>
      </p:sp>
    </p:spTree>
    <p:extLst>
      <p:ext uri="{BB962C8B-B14F-4D97-AF65-F5344CB8AC3E}">
        <p14:creationId xmlns:p14="http://schemas.microsoft.com/office/powerpoint/2010/main" val="124899983"/>
      </p:ext>
    </p:extLst>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59</a:t>
            </a:r>
            <a:r>
              <a:rPr lang="zh-CN" altLang="en-US" dirty="0" smtClean="0"/>
              <a:t>：插入元组</a:t>
            </a:r>
            <a:endParaRPr lang="zh-CN" altLang="en-US" dirty="0"/>
          </a:p>
        </p:txBody>
      </p:sp>
    </p:spTree>
    <p:extLst>
      <p:ext uri="{BB962C8B-B14F-4D97-AF65-F5344CB8AC3E}">
        <p14:creationId xmlns:p14="http://schemas.microsoft.com/office/powerpoint/2010/main" val="21093264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zh-CN" sz="3200" dirty="0" smtClean="0">
                <a:ea typeface="宋体" pitchFamily="2" charset="-122"/>
              </a:rPr>
              <a:t>字符匹配</a:t>
            </a:r>
          </a:p>
        </p:txBody>
      </p:sp>
      <p:sp>
        <p:nvSpPr>
          <p:cNvPr id="102404" name="Rectangle 3"/>
          <p:cNvSpPr>
            <a:spLocks noGrp="1" noChangeArrowheads="1"/>
          </p:cNvSpPr>
          <p:nvPr>
            <p:ph type="body" idx="1"/>
          </p:nvPr>
        </p:nvSpPr>
        <p:spPr/>
        <p:txBody>
          <a:bodyPr/>
          <a:lstStyle/>
          <a:p>
            <a:pPr marL="533400" indent="-533400" algn="just" eaLnBrk="1" hangingPunct="1">
              <a:lnSpc>
                <a:spcPct val="190000"/>
              </a:lnSpc>
            </a:pPr>
            <a:r>
              <a:rPr lang="zh-CN" sz="2800" b="1" dirty="0" smtClean="0">
                <a:ea typeface="宋体" pitchFamily="2" charset="-122"/>
              </a:rPr>
              <a:t>谓词： </a:t>
            </a:r>
            <a:r>
              <a:rPr lang="zh-CN" altLang="zh-CN" sz="2800" b="1" dirty="0" smtClean="0">
                <a:ea typeface="宋体" pitchFamily="2" charset="-122"/>
              </a:rPr>
              <a:t>[NOT] LIKE  ‘&lt;</a:t>
            </a:r>
            <a:r>
              <a:rPr lang="zh-CN" sz="2800" b="1" dirty="0" smtClean="0">
                <a:ea typeface="宋体" pitchFamily="2" charset="-122"/>
              </a:rPr>
              <a:t>匹配串</a:t>
            </a:r>
            <a:r>
              <a:rPr lang="zh-CN" altLang="zh-CN" sz="2800" b="1" dirty="0" smtClean="0">
                <a:ea typeface="宋体" pitchFamily="2" charset="-122"/>
              </a:rPr>
              <a:t>&gt;’  [ESCAPE ‘ &lt;</a:t>
            </a:r>
            <a:r>
              <a:rPr lang="zh-CN" sz="2800" b="1" dirty="0" smtClean="0">
                <a:ea typeface="宋体" pitchFamily="2" charset="-122"/>
              </a:rPr>
              <a:t>换码字符</a:t>
            </a:r>
            <a:r>
              <a:rPr lang="zh-CN" altLang="zh-CN" sz="2800" b="1" dirty="0" smtClean="0">
                <a:ea typeface="宋体" pitchFamily="2" charset="-122"/>
              </a:rPr>
              <a:t>&gt;’]</a:t>
            </a:r>
          </a:p>
          <a:p>
            <a:pPr marL="533400" indent="-533400" eaLnBrk="1" hangingPunct="1">
              <a:lnSpc>
                <a:spcPct val="90000"/>
              </a:lnSpc>
              <a:buFont typeface="Wingdings" pitchFamily="2" charset="2"/>
              <a:buAutoNum type="arabicParenR"/>
            </a:pPr>
            <a:r>
              <a:rPr lang="zh-CN" b="1" dirty="0" smtClean="0">
                <a:ea typeface="宋体" pitchFamily="2" charset="-122"/>
              </a:rPr>
              <a:t>匹配串为固定字符串</a:t>
            </a:r>
          </a:p>
          <a:p>
            <a:pPr marL="914400" lvl="1" indent="-457200" algn="just" eaLnBrk="1" hangingPunct="1">
              <a:lnSpc>
                <a:spcPct val="90000"/>
              </a:lnSpc>
              <a:buFont typeface="Wingdings" pitchFamily="2" charset="2"/>
              <a:buNone/>
            </a:pPr>
            <a:r>
              <a:rPr lang="zh-CN" altLang="zh-CN" sz="2000" b="1" dirty="0" smtClean="0">
                <a:ea typeface="宋体" pitchFamily="2" charset="-122"/>
              </a:rPr>
              <a:t>[</a:t>
            </a:r>
            <a:r>
              <a:rPr lang="zh-CN" sz="2000" b="1" dirty="0" smtClean="0">
                <a:ea typeface="黑体" pitchFamily="49" charset="-122"/>
              </a:rPr>
              <a:t>例</a:t>
            </a:r>
            <a:r>
              <a:rPr lang="zh-CN" altLang="zh-CN" sz="2000" b="1" dirty="0" smtClean="0">
                <a:ea typeface="宋体" pitchFamily="2" charset="-122"/>
              </a:rPr>
              <a:t>14</a:t>
            </a:r>
            <a:r>
              <a:rPr lang="zh-CN" altLang="zh-CN" sz="2400" b="1" dirty="0" smtClean="0">
                <a:ea typeface="宋体" pitchFamily="2" charset="-122"/>
              </a:rPr>
              <a:t>]  </a:t>
            </a:r>
            <a:r>
              <a:rPr lang="zh-CN" sz="2400" b="1" dirty="0" smtClean="0">
                <a:ea typeface="宋体" pitchFamily="2" charset="-122"/>
              </a:rPr>
              <a:t>查询学号为</a:t>
            </a:r>
            <a:r>
              <a:rPr lang="zh-CN" altLang="zh-CN" sz="2400" b="1" dirty="0" smtClean="0">
                <a:ea typeface="宋体" pitchFamily="2" charset="-122"/>
              </a:rPr>
              <a:t>200215121</a:t>
            </a:r>
            <a:r>
              <a:rPr lang="zh-CN" sz="2400" b="1" dirty="0" smtClean="0">
                <a:ea typeface="宋体" pitchFamily="2" charset="-122"/>
              </a:rPr>
              <a:t>的学生的详细情况。</a:t>
            </a:r>
          </a:p>
          <a:p>
            <a:pPr marL="1333500" lvl="2" indent="-419100" algn="just" eaLnBrk="1" hangingPunct="1">
              <a:lnSpc>
                <a:spcPct val="90000"/>
              </a:lnSpc>
              <a:buFontTx/>
              <a:buNone/>
            </a:pPr>
            <a:r>
              <a:rPr lang="zh-CN" b="1" dirty="0" smtClean="0">
                <a:ea typeface="宋体" pitchFamily="2" charset="-122"/>
              </a:rPr>
              <a:t>     </a:t>
            </a:r>
            <a:r>
              <a:rPr lang="zh-CN" altLang="zh-CN" b="1" dirty="0" smtClean="0">
                <a:ea typeface="宋体" pitchFamily="2" charset="-122"/>
              </a:rPr>
              <a:t>SELECT *     FROM  Student  </a:t>
            </a:r>
          </a:p>
          <a:p>
            <a:pPr marL="1333500" lvl="2" indent="-419100" algn="just" eaLnBrk="1" hangingPunct="1">
              <a:lnSpc>
                <a:spcPct val="90000"/>
              </a:lnSpc>
              <a:buFontTx/>
              <a:buNone/>
            </a:pPr>
            <a:r>
              <a:rPr lang="zh-CN" altLang="zh-CN" b="1" dirty="0" smtClean="0">
                <a:ea typeface="宋体" pitchFamily="2" charset="-122"/>
              </a:rPr>
              <a:t>     WHERE  Sno </a:t>
            </a:r>
            <a:r>
              <a:rPr lang="zh-CN" altLang="zh-CN" b="1" dirty="0" smtClean="0">
                <a:solidFill>
                  <a:srgbClr val="FF3300"/>
                </a:solidFill>
                <a:ea typeface="宋体" pitchFamily="2" charset="-122"/>
              </a:rPr>
              <a:t>LIKE</a:t>
            </a:r>
            <a:r>
              <a:rPr lang="zh-CN" altLang="zh-CN" b="1" dirty="0" smtClean="0">
                <a:ea typeface="宋体" pitchFamily="2" charset="-122"/>
              </a:rPr>
              <a:t> ‘200215121'</a:t>
            </a:r>
            <a:r>
              <a:rPr lang="zh-CN" b="1" dirty="0" smtClean="0">
                <a:ea typeface="宋体" pitchFamily="2" charset="-122"/>
              </a:rPr>
              <a:t>；</a:t>
            </a:r>
          </a:p>
          <a:p>
            <a:pPr marL="914400" lvl="1" indent="-457200" algn="just" eaLnBrk="1" hangingPunct="1">
              <a:lnSpc>
                <a:spcPct val="90000"/>
              </a:lnSpc>
              <a:buFont typeface="Wingdings" pitchFamily="2" charset="2"/>
              <a:buNone/>
            </a:pPr>
            <a:r>
              <a:rPr lang="zh-CN" sz="2400" b="1" dirty="0" smtClean="0">
                <a:ea typeface="宋体" pitchFamily="2" charset="-122"/>
              </a:rPr>
              <a:t>等价于： </a:t>
            </a:r>
          </a:p>
          <a:p>
            <a:pPr marL="1333500" lvl="2" indent="-419100" eaLnBrk="1" hangingPunct="1">
              <a:lnSpc>
                <a:spcPct val="90000"/>
              </a:lnSpc>
              <a:buFontTx/>
              <a:buNone/>
            </a:pPr>
            <a:r>
              <a:rPr lang="zh-CN" b="1" dirty="0" smtClean="0">
                <a:ea typeface="宋体" pitchFamily="2" charset="-122"/>
              </a:rPr>
              <a:t>      </a:t>
            </a:r>
            <a:r>
              <a:rPr lang="zh-CN" altLang="zh-CN" b="1" dirty="0" smtClean="0">
                <a:ea typeface="宋体" pitchFamily="2" charset="-122"/>
              </a:rPr>
              <a:t>SELECT  *     FROM  Student </a:t>
            </a:r>
          </a:p>
          <a:p>
            <a:pPr marL="1333500" lvl="2" indent="-419100" eaLnBrk="1" hangingPunct="1">
              <a:lnSpc>
                <a:spcPct val="90000"/>
              </a:lnSpc>
              <a:buFontTx/>
              <a:buNone/>
            </a:pPr>
            <a:r>
              <a:rPr lang="zh-CN" altLang="zh-CN" b="1" dirty="0" smtClean="0">
                <a:ea typeface="宋体" pitchFamily="2" charset="-122"/>
              </a:rPr>
              <a:t>      WHERE Sno = ' 200215121 '</a:t>
            </a:r>
            <a:r>
              <a:rPr lang="zh-CN" b="1" dirty="0" smtClean="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插入数据</a:t>
            </a:r>
          </a:p>
        </p:txBody>
      </p:sp>
      <p:sp>
        <p:nvSpPr>
          <p:cNvPr id="9220" name="Rectangle 3"/>
          <p:cNvSpPr>
            <a:spLocks noGrp="1" noChangeArrowheads="1"/>
          </p:cNvSpPr>
          <p:nvPr>
            <p:ph type="body" idx="1"/>
          </p:nvPr>
        </p:nvSpPr>
        <p:spPr/>
        <p:txBody>
          <a:bodyPr/>
          <a:lstStyle/>
          <a:p>
            <a:pPr eaLnBrk="1" hangingPunct="1">
              <a:lnSpc>
                <a:spcPct val="140000"/>
              </a:lnSpc>
            </a:pPr>
            <a:r>
              <a:rPr lang="zh-CN" altLang="en-US" smtClean="0">
                <a:ea typeface="宋体" panose="02010600030101010101" pitchFamily="2" charset="-122"/>
              </a:rPr>
              <a:t>两种插入数据方式</a:t>
            </a:r>
          </a:p>
          <a:p>
            <a:pPr lvl="1" eaLnBrk="1" hangingPunct="1">
              <a:lnSpc>
                <a:spcPct val="140000"/>
              </a:lnSpc>
              <a:buFont typeface="Wingdings" panose="05000000000000000000" pitchFamily="2" charset="2"/>
              <a:buNone/>
            </a:pPr>
            <a:r>
              <a:rPr lang="en-US" altLang="zh-CN" sz="2800"/>
              <a:t>1. </a:t>
            </a:r>
            <a:r>
              <a:rPr lang="zh-CN" altLang="en-US" sz="2800"/>
              <a:t>插入元组</a:t>
            </a:r>
          </a:p>
          <a:p>
            <a:pPr lvl="1" eaLnBrk="1" hangingPunct="1">
              <a:lnSpc>
                <a:spcPct val="140000"/>
              </a:lnSpc>
              <a:buFont typeface="Wingdings" panose="05000000000000000000" pitchFamily="2" charset="2"/>
              <a:buNone/>
            </a:pPr>
            <a:r>
              <a:rPr lang="en-US" altLang="zh-CN" sz="2800"/>
              <a:t>2. </a:t>
            </a:r>
            <a:r>
              <a:rPr lang="zh-CN" altLang="en-US" sz="2800"/>
              <a:t>插入子查询结果</a:t>
            </a:r>
          </a:p>
          <a:p>
            <a:pPr lvl="1" eaLnBrk="1" hangingPunct="1">
              <a:lnSpc>
                <a:spcPct val="140000"/>
              </a:lnSpc>
              <a:buFont typeface="Wingdings" panose="05000000000000000000" pitchFamily="2" charset="2"/>
              <a:buChar char="Ø"/>
            </a:pPr>
            <a:r>
              <a:rPr lang="zh-CN" altLang="en-US" smtClean="0">
                <a:ea typeface="宋体" panose="02010600030101010101" pitchFamily="2" charset="-122"/>
              </a:rPr>
              <a:t>可以一次插入多个元组 </a:t>
            </a:r>
            <a:endParaRPr lang="zh-CN" altLang="en-US" sz="2800"/>
          </a:p>
          <a:p>
            <a:pPr eaLnBrk="1" hangingPunct="1">
              <a:lnSpc>
                <a:spcPct val="140000"/>
              </a:lnSpc>
            </a:pPr>
            <a:endParaRPr lang="zh-CN" altLang="en-US" smtClean="0">
              <a:ea typeface="宋体" panose="02010600030101010101" pitchFamily="2" charset="-122"/>
            </a:endParaRPr>
          </a:p>
        </p:txBody>
      </p:sp>
    </p:spTree>
    <p:extLst>
      <p:ext uri="{BB962C8B-B14F-4D97-AF65-F5344CB8AC3E}">
        <p14:creationId xmlns:p14="http://schemas.microsoft.com/office/powerpoint/2010/main" val="3209576680"/>
      </p:ext>
    </p:extLst>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zh-CN" dirty="0" smtClean="0">
                <a:ea typeface="宋体" panose="02010600030101010101" pitchFamily="2" charset="-122"/>
              </a:rPr>
              <a:t>插入元组</a:t>
            </a:r>
          </a:p>
        </p:txBody>
      </p:sp>
      <p:sp>
        <p:nvSpPr>
          <p:cNvPr id="10244" name="Rectangle 3"/>
          <p:cNvSpPr>
            <a:spLocks noGrp="1" noChangeArrowheads="1"/>
          </p:cNvSpPr>
          <p:nvPr>
            <p:ph type="body" idx="1"/>
          </p:nvPr>
        </p:nvSpPr>
        <p:spPr/>
        <p:txBody>
          <a:bodyPr/>
          <a:lstStyle/>
          <a:p>
            <a:pPr marL="609600" indent="-609600" eaLnBrk="1" hangingPunct="1">
              <a:lnSpc>
                <a:spcPct val="130000"/>
              </a:lnSpc>
            </a:pPr>
            <a:r>
              <a:rPr lang="zh-CN" altLang="en-US" smtClean="0">
                <a:ea typeface="宋体" panose="02010600030101010101" pitchFamily="2" charset="-122"/>
              </a:rPr>
              <a:t>语句格式</a:t>
            </a:r>
          </a:p>
          <a:p>
            <a:pPr marL="609600" indent="-609600" eaLnBrk="1" hangingPunct="1">
              <a:lnSpc>
                <a:spcPct val="130000"/>
              </a:lnSpc>
              <a:buNone/>
            </a:pPr>
            <a:r>
              <a:rPr lang="zh-CN" altLang="en-US" sz="2400"/>
              <a:t>	</a:t>
            </a:r>
            <a:r>
              <a:rPr lang="en-US" altLang="zh-CN" sz="2400"/>
              <a:t>INSERT</a:t>
            </a:r>
          </a:p>
          <a:p>
            <a:pPr marL="609600" indent="-609600" eaLnBrk="1" hangingPunct="1">
              <a:lnSpc>
                <a:spcPct val="130000"/>
              </a:lnSpc>
              <a:buNone/>
            </a:pPr>
            <a:r>
              <a:rPr lang="en-US" altLang="zh-CN" sz="2400"/>
              <a:t>	INTO &lt;</a:t>
            </a:r>
            <a:r>
              <a:rPr lang="zh-CN" altLang="en-US" sz="2400"/>
              <a:t>表名</a:t>
            </a:r>
            <a:r>
              <a:rPr lang="en-US" altLang="zh-CN" sz="2400"/>
              <a:t>&gt; [(&lt;</a:t>
            </a:r>
            <a:r>
              <a:rPr lang="zh-CN" altLang="en-US" sz="2400"/>
              <a:t>属性列</a:t>
            </a:r>
            <a:r>
              <a:rPr lang="en-US" altLang="zh-CN" sz="2400"/>
              <a:t>1&gt;[</a:t>
            </a:r>
            <a:r>
              <a:rPr lang="zh-CN" altLang="en-US" sz="2400"/>
              <a:t>，</a:t>
            </a:r>
            <a:r>
              <a:rPr lang="en-US" altLang="zh-CN" sz="2400"/>
              <a:t>&lt;</a:t>
            </a:r>
            <a:r>
              <a:rPr lang="zh-CN" altLang="en-US" sz="2400"/>
              <a:t>属性列</a:t>
            </a:r>
            <a:r>
              <a:rPr lang="en-US" altLang="zh-CN" sz="2400"/>
              <a:t>2 &gt;…)]</a:t>
            </a:r>
          </a:p>
          <a:p>
            <a:pPr marL="609600" indent="-609600" eaLnBrk="1" hangingPunct="1">
              <a:lnSpc>
                <a:spcPct val="130000"/>
              </a:lnSpc>
              <a:buNone/>
            </a:pPr>
            <a:r>
              <a:rPr lang="en-US" altLang="zh-CN" sz="2400"/>
              <a:t>	VALUES (&lt;</a:t>
            </a:r>
            <a:r>
              <a:rPr lang="zh-CN" altLang="en-US" sz="2400"/>
              <a:t>常量</a:t>
            </a:r>
            <a:r>
              <a:rPr lang="en-US" altLang="zh-CN" sz="2400"/>
              <a:t>1&gt; [</a:t>
            </a:r>
            <a:r>
              <a:rPr lang="zh-CN" altLang="en-US" sz="2400"/>
              <a:t>，</a:t>
            </a:r>
            <a:r>
              <a:rPr lang="en-US" altLang="zh-CN" sz="2400"/>
              <a:t>&lt;</a:t>
            </a:r>
            <a:r>
              <a:rPr lang="zh-CN" altLang="en-US" sz="2400"/>
              <a:t>常量</a:t>
            </a:r>
            <a:r>
              <a:rPr lang="en-US" altLang="zh-CN" sz="2400"/>
              <a:t>2&gt;]    …           )</a:t>
            </a:r>
            <a:endParaRPr lang="en-US" altLang="zh-CN" smtClean="0">
              <a:ea typeface="宋体" panose="02010600030101010101" pitchFamily="2" charset="-122"/>
            </a:endParaRPr>
          </a:p>
          <a:p>
            <a:pPr marL="609600" indent="-609600" eaLnBrk="1" hangingPunct="1">
              <a:lnSpc>
                <a:spcPct val="130000"/>
              </a:lnSpc>
            </a:pPr>
            <a:r>
              <a:rPr lang="zh-CN" altLang="en-US" smtClean="0">
                <a:ea typeface="宋体" panose="02010600030101010101" pitchFamily="2" charset="-122"/>
              </a:rPr>
              <a:t>功能</a:t>
            </a:r>
          </a:p>
          <a:p>
            <a:pPr marL="990600" lvl="1" indent="-533400" eaLnBrk="1" hangingPunct="1">
              <a:lnSpc>
                <a:spcPct val="130000"/>
              </a:lnSpc>
            </a:pPr>
            <a:r>
              <a:rPr lang="zh-CN" altLang="en-US" smtClean="0">
                <a:ea typeface="宋体" panose="02010600030101010101" pitchFamily="2" charset="-122"/>
              </a:rPr>
              <a:t>将新元组插入指定表中</a:t>
            </a:r>
          </a:p>
          <a:p>
            <a:pPr marL="990600" lvl="1" indent="-533400" eaLnBrk="1" hangingPunct="1">
              <a:buNone/>
            </a:pPr>
            <a:endParaRPr lang="zh-CN" altLang="en-US" smtClean="0">
              <a:ea typeface="宋体" panose="02010600030101010101" pitchFamily="2" charset="-122"/>
            </a:endParaRPr>
          </a:p>
        </p:txBody>
      </p:sp>
    </p:spTree>
    <p:extLst>
      <p:ext uri="{BB962C8B-B14F-4D97-AF65-F5344CB8AC3E}">
        <p14:creationId xmlns:p14="http://schemas.microsoft.com/office/powerpoint/2010/main" val="2901633637"/>
      </p:ext>
    </p:extLst>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插入元组（续）</a:t>
            </a:r>
          </a:p>
        </p:txBody>
      </p:sp>
      <p:sp>
        <p:nvSpPr>
          <p:cNvPr id="11268" name="Rectangle 3"/>
          <p:cNvSpPr>
            <a:spLocks noGrp="1" noChangeArrowheads="1"/>
          </p:cNvSpPr>
          <p:nvPr>
            <p:ph type="body" idx="1"/>
          </p:nvPr>
        </p:nvSpPr>
        <p:spPr>
          <a:xfrm>
            <a:off x="665019" y="2071255"/>
            <a:ext cx="10467108" cy="4114800"/>
          </a:xfrm>
        </p:spPr>
        <p:txBody>
          <a:bodyPr/>
          <a:lstStyle/>
          <a:p>
            <a:pPr eaLnBrk="1" hangingPunct="1">
              <a:lnSpc>
                <a:spcPct val="90000"/>
              </a:lnSpc>
            </a:pPr>
            <a:r>
              <a:rPr lang="zh-CN" altLang="en-US" sz="2000" dirty="0"/>
              <a:t> </a:t>
            </a:r>
            <a:r>
              <a:rPr lang="en-US" altLang="zh-CN" sz="2400" dirty="0"/>
              <a:t>INTO</a:t>
            </a:r>
            <a:r>
              <a:rPr lang="zh-CN" altLang="en-US" sz="2400" dirty="0"/>
              <a:t>子句</a:t>
            </a:r>
          </a:p>
          <a:p>
            <a:pPr lvl="1" eaLnBrk="1" hangingPunct="1">
              <a:lnSpc>
                <a:spcPct val="90000"/>
              </a:lnSpc>
              <a:buSzPct val="75000"/>
              <a:buFont typeface="Wingdings" panose="05000000000000000000" pitchFamily="2" charset="2"/>
              <a:buChar char="n"/>
            </a:pPr>
            <a:r>
              <a:rPr lang="zh-CN" altLang="en-US" sz="2000" dirty="0"/>
              <a:t>属性列的顺序可与表定义中的顺序不一致</a:t>
            </a:r>
          </a:p>
          <a:p>
            <a:pPr lvl="1" eaLnBrk="1" hangingPunct="1">
              <a:lnSpc>
                <a:spcPct val="90000"/>
              </a:lnSpc>
              <a:buSzPct val="75000"/>
              <a:buFont typeface="Wingdings" panose="05000000000000000000" pitchFamily="2" charset="2"/>
              <a:buChar char="n"/>
            </a:pPr>
            <a:r>
              <a:rPr lang="zh-CN" altLang="en-US" sz="2000" dirty="0"/>
              <a:t>没有指定属性列</a:t>
            </a:r>
          </a:p>
          <a:p>
            <a:pPr lvl="1" eaLnBrk="1" hangingPunct="1">
              <a:lnSpc>
                <a:spcPct val="90000"/>
              </a:lnSpc>
              <a:buSzPct val="75000"/>
              <a:buFont typeface="Wingdings" panose="05000000000000000000" pitchFamily="2" charset="2"/>
              <a:buChar char="n"/>
            </a:pPr>
            <a:r>
              <a:rPr lang="zh-CN" altLang="en-US" sz="2000" dirty="0"/>
              <a:t>指定部分属性列</a:t>
            </a:r>
          </a:p>
          <a:p>
            <a:pPr eaLnBrk="1" hangingPunct="1">
              <a:lnSpc>
                <a:spcPct val="90000"/>
              </a:lnSpc>
            </a:pPr>
            <a:r>
              <a:rPr lang="zh-CN" altLang="en-US" sz="1800" dirty="0"/>
              <a:t> </a:t>
            </a:r>
            <a:r>
              <a:rPr lang="en-US" altLang="zh-CN" sz="2400" dirty="0"/>
              <a:t>VALUES</a:t>
            </a:r>
            <a:r>
              <a:rPr lang="zh-CN" altLang="en-US" sz="2400" dirty="0"/>
              <a:t>子句</a:t>
            </a:r>
            <a:endParaRPr lang="zh-CN" altLang="en-US" sz="1800" dirty="0"/>
          </a:p>
          <a:p>
            <a:pPr lvl="1" eaLnBrk="1" hangingPunct="1">
              <a:lnSpc>
                <a:spcPct val="90000"/>
              </a:lnSpc>
              <a:buSzPct val="75000"/>
              <a:buFont typeface="Wingdings" panose="05000000000000000000" pitchFamily="2" charset="2"/>
              <a:buChar char="n"/>
            </a:pPr>
            <a:r>
              <a:rPr lang="zh-CN" altLang="en-US" sz="1600" dirty="0"/>
              <a:t> </a:t>
            </a:r>
            <a:r>
              <a:rPr lang="zh-CN" altLang="en-US" sz="2000" dirty="0"/>
              <a:t>提供的值必须与</a:t>
            </a:r>
            <a:r>
              <a:rPr lang="en-US" altLang="zh-CN" sz="2000" dirty="0"/>
              <a:t>INTO</a:t>
            </a:r>
            <a:r>
              <a:rPr lang="zh-CN" altLang="en-US" sz="2000" dirty="0"/>
              <a:t>子句匹配</a:t>
            </a:r>
          </a:p>
          <a:p>
            <a:pPr lvl="2" eaLnBrk="1" hangingPunct="1">
              <a:lnSpc>
                <a:spcPct val="90000"/>
              </a:lnSpc>
              <a:buFont typeface="Wingdings" panose="05000000000000000000" pitchFamily="2" charset="2"/>
              <a:buChar char="Ø"/>
            </a:pPr>
            <a:r>
              <a:rPr lang="zh-CN" altLang="en-US" dirty="0" smtClean="0">
                <a:ea typeface="宋体" panose="02010600030101010101" pitchFamily="2" charset="-122"/>
              </a:rPr>
              <a:t>值的个数</a:t>
            </a:r>
          </a:p>
          <a:p>
            <a:pPr lvl="2" eaLnBrk="1" hangingPunct="1">
              <a:lnSpc>
                <a:spcPct val="90000"/>
              </a:lnSpc>
              <a:buFont typeface="Wingdings" panose="05000000000000000000" pitchFamily="2" charset="2"/>
              <a:buChar char="Ø"/>
            </a:pPr>
            <a:r>
              <a:rPr lang="zh-CN" altLang="en-US" dirty="0" smtClean="0">
                <a:ea typeface="宋体" panose="02010600030101010101" pitchFamily="2" charset="-122"/>
              </a:rPr>
              <a:t>值的类型</a:t>
            </a:r>
          </a:p>
        </p:txBody>
      </p:sp>
    </p:spTree>
    <p:extLst>
      <p:ext uri="{BB962C8B-B14F-4D97-AF65-F5344CB8AC3E}">
        <p14:creationId xmlns:p14="http://schemas.microsoft.com/office/powerpoint/2010/main" val="1946430242"/>
      </p:ext>
    </p:extLst>
  </p:cSld>
  <p:clrMapOvr>
    <a:masterClrMapping/>
  </p:clrMapOv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插入元组（续）</a:t>
            </a:r>
          </a:p>
        </p:txBody>
      </p:sp>
      <p:sp>
        <p:nvSpPr>
          <p:cNvPr id="12292" name="Rectangle 3"/>
          <p:cNvSpPr>
            <a:spLocks noGrp="1" noChangeArrowheads="1"/>
          </p:cNvSpPr>
          <p:nvPr>
            <p:ph type="body" idx="1"/>
          </p:nvPr>
        </p:nvSpPr>
        <p:spPr>
          <a:xfrm>
            <a:off x="858982" y="2029692"/>
            <a:ext cx="10494818" cy="4048125"/>
          </a:xfrm>
        </p:spPr>
        <p:txBody>
          <a:bodyPr/>
          <a:lstStyle/>
          <a:p>
            <a:pPr eaLnBrk="1" hangingPunct="1">
              <a:buFont typeface="Wingdings" panose="05000000000000000000" pitchFamily="2" charset="2"/>
              <a:buNone/>
            </a:pPr>
            <a:r>
              <a:rPr lang="zh-CN" altLang="en-US" sz="2400" dirty="0"/>
              <a:t>［例</a:t>
            </a:r>
            <a:r>
              <a:rPr lang="en-US" altLang="zh-CN" sz="2400" dirty="0"/>
              <a:t>1</a:t>
            </a:r>
            <a:r>
              <a:rPr lang="zh-CN" altLang="en-US" sz="2400" dirty="0"/>
              <a:t>］  将一个新学生元组（学号：</a:t>
            </a:r>
            <a:r>
              <a:rPr lang="en-US" altLang="zh-CN" sz="2400" dirty="0"/>
              <a:t>200215128</a:t>
            </a:r>
            <a:r>
              <a:rPr lang="zh-CN" altLang="en-US" sz="2400" dirty="0"/>
              <a:t>；姓名：陈冬；性别：男；所在系：</a:t>
            </a:r>
            <a:r>
              <a:rPr lang="en-US" altLang="zh-CN" sz="2400" dirty="0"/>
              <a:t>IS</a:t>
            </a:r>
            <a:r>
              <a:rPr lang="zh-CN" altLang="en-US" sz="2400" dirty="0"/>
              <a:t>；年龄：</a:t>
            </a:r>
            <a:r>
              <a:rPr lang="en-US" altLang="zh-CN" sz="2400" dirty="0"/>
              <a:t>18</a:t>
            </a:r>
            <a:r>
              <a:rPr lang="zh-CN" altLang="en-US" sz="2400" dirty="0"/>
              <a:t>岁）插入到</a:t>
            </a:r>
            <a:r>
              <a:rPr lang="en-US" altLang="zh-CN" sz="2400" dirty="0"/>
              <a:t>Student</a:t>
            </a:r>
            <a:r>
              <a:rPr lang="zh-CN" altLang="en-US" sz="2400" dirty="0"/>
              <a:t>表中。</a:t>
            </a:r>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r>
              <a:rPr lang="zh-CN" altLang="en-US" sz="2400" dirty="0"/>
              <a:t>    </a:t>
            </a:r>
            <a:r>
              <a:rPr lang="en-US" altLang="zh-CN" sz="2400" dirty="0"/>
              <a:t>INSERT</a:t>
            </a:r>
          </a:p>
          <a:p>
            <a:pPr eaLnBrk="1" hangingPunct="1">
              <a:buFont typeface="Wingdings" panose="05000000000000000000" pitchFamily="2" charset="2"/>
              <a:buNone/>
            </a:pPr>
            <a:r>
              <a:rPr lang="en-US" altLang="zh-CN" sz="2400" dirty="0"/>
              <a:t>    INTO  Student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err="1"/>
              <a:t>Sdept</a:t>
            </a:r>
            <a:r>
              <a:rPr lang="zh-CN" altLang="en-US" sz="2400" dirty="0"/>
              <a:t>，</a:t>
            </a:r>
            <a:r>
              <a:rPr lang="en-US" altLang="zh-CN" sz="2400" dirty="0"/>
              <a:t>Sage)</a:t>
            </a:r>
          </a:p>
          <a:p>
            <a:pPr eaLnBrk="1" hangingPunct="1">
              <a:buFont typeface="Wingdings" panose="05000000000000000000" pitchFamily="2" charset="2"/>
              <a:buNone/>
            </a:pPr>
            <a:r>
              <a:rPr lang="en-US" altLang="zh-CN" sz="2400" dirty="0"/>
              <a:t>    VALUES ('200215128'</a:t>
            </a:r>
            <a:r>
              <a:rPr lang="zh-CN" altLang="en-US" sz="2400" dirty="0"/>
              <a:t>，</a:t>
            </a:r>
            <a:r>
              <a:rPr lang="en-US" altLang="zh-CN" sz="2400" dirty="0"/>
              <a:t>'</a:t>
            </a:r>
            <a:r>
              <a:rPr lang="zh-CN" altLang="en-US" sz="2400" dirty="0"/>
              <a:t>陈冬</a:t>
            </a:r>
            <a:r>
              <a:rPr lang="en-US" altLang="zh-CN" sz="2400" dirty="0"/>
              <a:t>'</a:t>
            </a:r>
            <a:r>
              <a:rPr lang="zh-CN" altLang="en-US" sz="2400" dirty="0"/>
              <a:t>，</a:t>
            </a:r>
            <a:r>
              <a:rPr lang="en-US" altLang="zh-CN" sz="2400" dirty="0"/>
              <a:t>'</a:t>
            </a:r>
            <a:r>
              <a:rPr lang="zh-CN" altLang="en-US" sz="2400" dirty="0"/>
              <a:t>男</a:t>
            </a:r>
            <a:r>
              <a:rPr lang="en-US" altLang="zh-CN" sz="2400" dirty="0"/>
              <a:t>'</a:t>
            </a:r>
            <a:r>
              <a:rPr lang="zh-CN" altLang="en-US" sz="2400" dirty="0"/>
              <a:t>，</a:t>
            </a:r>
            <a:r>
              <a:rPr lang="en-US" altLang="zh-CN" sz="2400" dirty="0"/>
              <a:t>'IS'</a:t>
            </a:r>
            <a:r>
              <a:rPr lang="zh-CN" altLang="en-US" sz="2400" dirty="0"/>
              <a:t>，</a:t>
            </a:r>
            <a:r>
              <a:rPr lang="en-US" altLang="zh-CN" sz="2400" dirty="0"/>
              <a:t>18)</a:t>
            </a:r>
            <a:r>
              <a:rPr lang="zh-CN" altLang="en-US" sz="2400" dirty="0"/>
              <a:t>；</a:t>
            </a:r>
          </a:p>
          <a:p>
            <a:pPr eaLnBrk="1" hangingPunct="1">
              <a:buFont typeface="Wingdings" panose="05000000000000000000" pitchFamily="2" charset="2"/>
              <a:buNone/>
            </a:pPr>
            <a:endParaRPr lang="zh-CN" altLang="en-US" sz="2400" dirty="0"/>
          </a:p>
        </p:txBody>
      </p:sp>
    </p:spTree>
    <p:extLst>
      <p:ext uri="{BB962C8B-B14F-4D97-AF65-F5344CB8AC3E}">
        <p14:creationId xmlns:p14="http://schemas.microsoft.com/office/powerpoint/2010/main" val="1937826697"/>
      </p:ext>
    </p:extLst>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插入元组（续）</a:t>
            </a:r>
          </a:p>
        </p:txBody>
      </p:sp>
      <p:sp>
        <p:nvSpPr>
          <p:cNvPr id="13316" name="Rectangle 3"/>
          <p:cNvSpPr>
            <a:spLocks noGrp="1" noChangeArrowheads="1"/>
          </p:cNvSpPr>
          <p:nvPr>
            <p:ph type="body" idx="1"/>
          </p:nvPr>
        </p:nvSpPr>
        <p:spPr>
          <a:xfrm>
            <a:off x="318654" y="1995055"/>
            <a:ext cx="10882745" cy="4495800"/>
          </a:xfrm>
        </p:spPr>
        <p:txBody>
          <a:bodyPr/>
          <a:lstStyle/>
          <a:p>
            <a:pPr eaLnBrk="1" hangingPunct="1">
              <a:buFont typeface="Wingdings" panose="05000000000000000000" pitchFamily="2" charset="2"/>
              <a:buNone/>
            </a:pPr>
            <a:r>
              <a:rPr lang="zh-CN" altLang="en-US" dirty="0" smtClean="0">
                <a:ea typeface="宋体" panose="02010600030101010101" pitchFamily="2" charset="-122"/>
              </a:rPr>
              <a:t>［例</a:t>
            </a:r>
            <a:r>
              <a:rPr lang="en-US" altLang="zh-CN" dirty="0" smtClean="0">
                <a:ea typeface="宋体" panose="02010600030101010101" pitchFamily="2" charset="-122"/>
              </a:rPr>
              <a:t>2</a:t>
            </a:r>
            <a:r>
              <a:rPr lang="zh-CN" altLang="en-US" dirty="0" smtClean="0">
                <a:ea typeface="宋体" panose="02010600030101010101" pitchFamily="2" charset="-122"/>
              </a:rPr>
              <a:t>］  将学生张成民的信息插入到</a:t>
            </a:r>
            <a:r>
              <a:rPr lang="en-US" altLang="zh-CN" dirty="0" smtClean="0">
                <a:ea typeface="宋体" panose="02010600030101010101" pitchFamily="2" charset="-122"/>
              </a:rPr>
              <a:t>Student</a:t>
            </a:r>
            <a:r>
              <a:rPr lang="zh-CN" altLang="en-US" dirty="0" smtClean="0">
                <a:ea typeface="宋体" panose="02010600030101010101" pitchFamily="2" charset="-122"/>
              </a:rPr>
              <a:t>表中。</a:t>
            </a:r>
          </a:p>
          <a:p>
            <a:pPr eaLnBrk="1" hangingPunct="1">
              <a:buFont typeface="Wingdings" panose="05000000000000000000" pitchFamily="2" charset="2"/>
              <a:buNone/>
            </a:pPr>
            <a:endParaRPr lang="zh-CN" altLang="en-US" dirty="0" smtClean="0">
              <a:ea typeface="宋体" panose="02010600030101010101" pitchFamily="2" charset="-122"/>
            </a:endParaRPr>
          </a:p>
          <a:p>
            <a:pPr eaLnBrk="1" hangingPunct="1">
              <a:buFont typeface="Wingdings" panose="05000000000000000000" pitchFamily="2" charset="2"/>
              <a:buNone/>
            </a:pPr>
            <a:r>
              <a:rPr lang="zh-CN" altLang="en-US" dirty="0" smtClean="0">
                <a:ea typeface="宋体" panose="02010600030101010101" pitchFamily="2" charset="-122"/>
              </a:rPr>
              <a:t>    	</a:t>
            </a:r>
            <a:r>
              <a:rPr lang="en-US" altLang="zh-CN" sz="2400" dirty="0"/>
              <a:t>INSERT</a:t>
            </a:r>
          </a:p>
          <a:p>
            <a:pPr eaLnBrk="1" hangingPunct="1">
              <a:buFont typeface="Wingdings" panose="05000000000000000000" pitchFamily="2" charset="2"/>
              <a:buNone/>
            </a:pPr>
            <a:r>
              <a:rPr lang="en-US" altLang="zh-CN" sz="2400" dirty="0"/>
              <a:t>    		INTO  Student</a:t>
            </a:r>
          </a:p>
          <a:p>
            <a:pPr eaLnBrk="1" hangingPunct="1">
              <a:buFont typeface="Wingdings" panose="05000000000000000000" pitchFamily="2" charset="2"/>
              <a:buNone/>
            </a:pPr>
            <a:r>
              <a:rPr lang="en-US" altLang="zh-CN" sz="2400" dirty="0"/>
              <a:t>    		VALUES (‘200215126’</a:t>
            </a:r>
            <a:r>
              <a:rPr lang="zh-CN" altLang="en-US" sz="2400" dirty="0"/>
              <a:t>， ‘张成民’， ‘男’，</a:t>
            </a:r>
            <a:r>
              <a:rPr lang="en-US" altLang="zh-CN" sz="2400" dirty="0"/>
              <a:t>18</a:t>
            </a:r>
            <a:r>
              <a:rPr lang="zh-CN" altLang="en-US" sz="2400" dirty="0"/>
              <a:t>，</a:t>
            </a:r>
            <a:r>
              <a:rPr lang="en-US" altLang="zh-CN" sz="2400" dirty="0"/>
              <a:t>'CS'); </a:t>
            </a:r>
          </a:p>
        </p:txBody>
      </p:sp>
    </p:spTree>
    <p:extLst>
      <p:ext uri="{BB962C8B-B14F-4D97-AF65-F5344CB8AC3E}">
        <p14:creationId xmlns:p14="http://schemas.microsoft.com/office/powerpoint/2010/main" val="4171809172"/>
      </p:ext>
    </p:extLst>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插入元组（续）</a:t>
            </a:r>
          </a:p>
        </p:txBody>
      </p:sp>
      <p:sp>
        <p:nvSpPr>
          <p:cNvPr id="14340"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2400"/>
              <a:t>［例</a:t>
            </a:r>
            <a:r>
              <a:rPr lang="en-US" altLang="zh-CN" sz="2400"/>
              <a:t>3</a:t>
            </a:r>
            <a:r>
              <a:rPr lang="zh-CN" altLang="en-US" sz="2400"/>
              <a:t>］  插入一条选课记录</a:t>
            </a:r>
            <a:r>
              <a:rPr lang="en-US" altLang="zh-CN" sz="2400"/>
              <a:t>( '200215128'</a:t>
            </a:r>
            <a:r>
              <a:rPr lang="zh-CN" altLang="en-US" sz="2400"/>
              <a:t>，</a:t>
            </a:r>
            <a:r>
              <a:rPr lang="en-US" altLang="zh-CN" sz="2400"/>
              <a:t>'1 ')</a:t>
            </a:r>
            <a:r>
              <a:rPr lang="zh-CN" altLang="en-US" sz="2400"/>
              <a:t>。</a:t>
            </a:r>
          </a:p>
          <a:p>
            <a:pPr eaLnBrk="1" hangingPunct="1">
              <a:buFont typeface="Wingdings" panose="05000000000000000000" pitchFamily="2" charset="2"/>
              <a:buNone/>
            </a:pPr>
            <a:r>
              <a:rPr lang="zh-CN" altLang="en-US" sz="2400"/>
              <a:t>    </a:t>
            </a:r>
            <a:r>
              <a:rPr lang="en-US" altLang="zh-CN" sz="2400"/>
              <a:t>INSERT</a:t>
            </a:r>
          </a:p>
          <a:p>
            <a:pPr eaLnBrk="1" hangingPunct="1">
              <a:buFont typeface="Wingdings" panose="05000000000000000000" pitchFamily="2" charset="2"/>
              <a:buNone/>
            </a:pPr>
            <a:r>
              <a:rPr lang="en-US" altLang="zh-CN" sz="2400"/>
              <a:t>    INTO SC(Sno</a:t>
            </a:r>
            <a:r>
              <a:rPr lang="zh-CN" altLang="en-US" sz="2400"/>
              <a:t>，</a:t>
            </a:r>
            <a:r>
              <a:rPr lang="en-US" altLang="zh-CN" sz="2400"/>
              <a:t>Cno)</a:t>
            </a:r>
          </a:p>
          <a:p>
            <a:pPr eaLnBrk="1" hangingPunct="1">
              <a:buFont typeface="Wingdings" panose="05000000000000000000" pitchFamily="2" charset="2"/>
              <a:buNone/>
            </a:pPr>
            <a:r>
              <a:rPr lang="en-US" altLang="zh-CN" sz="2400"/>
              <a:t>    VALUES (‘ 200215128 ’</a:t>
            </a:r>
            <a:r>
              <a:rPr lang="zh-CN" altLang="en-US" sz="2400"/>
              <a:t>，‘ </a:t>
            </a:r>
            <a:r>
              <a:rPr lang="en-US" altLang="zh-CN" sz="2400"/>
              <a:t>1 ’)</a:t>
            </a:r>
            <a:r>
              <a:rPr lang="zh-CN" altLang="en-US" sz="2400"/>
              <a:t>；</a:t>
            </a:r>
          </a:p>
          <a:p>
            <a:pPr eaLnBrk="1" hangingPunct="1">
              <a:buFont typeface="Wingdings" panose="05000000000000000000" pitchFamily="2" charset="2"/>
              <a:buNone/>
            </a:pPr>
            <a:r>
              <a:rPr lang="zh-CN" altLang="en-US" sz="2400"/>
              <a:t>   </a:t>
            </a:r>
            <a:r>
              <a:rPr lang="en-US" altLang="zh-CN" sz="2400"/>
              <a:t>RDBMS</a:t>
            </a:r>
            <a:r>
              <a:rPr lang="zh-CN" altLang="en-US" sz="2400"/>
              <a:t>将在新插入记录的</a:t>
            </a:r>
            <a:r>
              <a:rPr lang="en-US" altLang="zh-CN" sz="2400"/>
              <a:t>Grade</a:t>
            </a:r>
            <a:r>
              <a:rPr lang="zh-CN" altLang="en-US" sz="2400"/>
              <a:t>列上自动地赋空值。</a:t>
            </a:r>
          </a:p>
          <a:p>
            <a:pPr eaLnBrk="1" hangingPunct="1">
              <a:buFont typeface="Wingdings" panose="05000000000000000000" pitchFamily="2" charset="2"/>
              <a:buNone/>
            </a:pPr>
            <a:r>
              <a:rPr lang="zh-CN" altLang="en-US" sz="2400"/>
              <a:t>   或者：</a:t>
            </a:r>
          </a:p>
          <a:p>
            <a:pPr eaLnBrk="1" hangingPunct="1">
              <a:buFont typeface="Wingdings" panose="05000000000000000000" pitchFamily="2" charset="2"/>
              <a:buNone/>
            </a:pPr>
            <a:r>
              <a:rPr lang="zh-CN" altLang="en-US" sz="2400"/>
              <a:t>    </a:t>
            </a:r>
            <a:r>
              <a:rPr lang="en-US" altLang="zh-CN" sz="2400"/>
              <a:t>INSERT</a:t>
            </a:r>
          </a:p>
          <a:p>
            <a:pPr eaLnBrk="1" hangingPunct="1">
              <a:buFont typeface="Wingdings" panose="05000000000000000000" pitchFamily="2" charset="2"/>
              <a:buNone/>
            </a:pPr>
            <a:r>
              <a:rPr lang="en-US" altLang="zh-CN" sz="2400"/>
              <a:t>    INTO SC</a:t>
            </a:r>
          </a:p>
          <a:p>
            <a:pPr eaLnBrk="1" hangingPunct="1">
              <a:buFont typeface="Wingdings" panose="05000000000000000000" pitchFamily="2" charset="2"/>
              <a:buNone/>
            </a:pPr>
            <a:r>
              <a:rPr lang="en-US" altLang="zh-CN" sz="2400"/>
              <a:t>    VALUES (' 200215128 '</a:t>
            </a:r>
            <a:r>
              <a:rPr lang="zh-CN" altLang="en-US" sz="2400"/>
              <a:t>，</a:t>
            </a:r>
            <a:r>
              <a:rPr lang="en-US" altLang="zh-CN" sz="2400"/>
              <a:t>' 1 '</a:t>
            </a:r>
            <a:r>
              <a:rPr lang="zh-CN" altLang="en-US" sz="2400"/>
              <a:t>，</a:t>
            </a:r>
            <a:r>
              <a:rPr lang="en-US" altLang="zh-CN" sz="2400"/>
              <a:t>NULL)</a:t>
            </a:r>
            <a:r>
              <a:rPr lang="zh-CN" altLang="en-US" sz="2400"/>
              <a:t>；</a:t>
            </a:r>
          </a:p>
        </p:txBody>
      </p:sp>
    </p:spTree>
    <p:extLst>
      <p:ext uri="{BB962C8B-B14F-4D97-AF65-F5344CB8AC3E}">
        <p14:creationId xmlns:p14="http://schemas.microsoft.com/office/powerpoint/2010/main" val="3682155883"/>
      </p:ext>
    </p:extLst>
  </p:cSld>
  <p:clrMapOvr>
    <a:masterClrMapping/>
  </p:clrMapOv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60</a:t>
            </a:r>
            <a:r>
              <a:rPr lang="zh-CN" altLang="en-US" dirty="0" smtClean="0"/>
              <a:t>：插入子查询</a:t>
            </a:r>
            <a:endParaRPr lang="zh-CN" altLang="en-US" dirty="0"/>
          </a:p>
        </p:txBody>
      </p:sp>
    </p:spTree>
    <p:extLst>
      <p:ext uri="{BB962C8B-B14F-4D97-AF65-F5344CB8AC3E}">
        <p14:creationId xmlns:p14="http://schemas.microsoft.com/office/powerpoint/2010/main" val="1810285225"/>
      </p:ext>
    </p:extLst>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zh-CN" dirty="0" smtClean="0">
                <a:ea typeface="宋体" panose="02010600030101010101" pitchFamily="2" charset="-122"/>
              </a:rPr>
              <a:t>插入子查询结果</a:t>
            </a:r>
          </a:p>
        </p:txBody>
      </p:sp>
      <p:sp>
        <p:nvSpPr>
          <p:cNvPr id="15364"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语句格式</a:t>
            </a:r>
          </a:p>
          <a:p>
            <a:pPr eaLnBrk="1" hangingPunct="1">
              <a:buFont typeface="Wingdings" panose="05000000000000000000" pitchFamily="2" charset="2"/>
              <a:buNone/>
            </a:pPr>
            <a:r>
              <a:rPr lang="zh-CN" altLang="en-US" smtClean="0">
                <a:ea typeface="宋体" panose="02010600030101010101" pitchFamily="2" charset="-122"/>
              </a:rPr>
              <a:t>    </a:t>
            </a:r>
            <a:r>
              <a:rPr lang="en-US" altLang="zh-CN" smtClean="0">
                <a:ea typeface="宋体" panose="02010600030101010101" pitchFamily="2" charset="-122"/>
              </a:rPr>
              <a:t>INSERT </a:t>
            </a:r>
          </a:p>
          <a:p>
            <a:pPr eaLnBrk="1" hangingPunct="1">
              <a:buFont typeface="Wingdings" panose="05000000000000000000" pitchFamily="2" charset="2"/>
              <a:buNone/>
            </a:pPr>
            <a:r>
              <a:rPr lang="en-US" altLang="zh-CN" smtClean="0">
                <a:ea typeface="宋体" panose="02010600030101010101" pitchFamily="2" charset="-122"/>
              </a:rPr>
              <a:t>    INTO </a:t>
            </a:r>
            <a:r>
              <a:rPr lang="en-US" altLang="zh-CN" sz="2000"/>
              <a:t>&lt;</a:t>
            </a:r>
            <a:r>
              <a:rPr lang="zh-CN" altLang="en-US" sz="2000"/>
              <a:t>表名</a:t>
            </a:r>
            <a:r>
              <a:rPr lang="en-US" altLang="zh-CN" sz="2000"/>
              <a:t>&gt;  [(&lt;</a:t>
            </a:r>
            <a:r>
              <a:rPr lang="zh-CN" altLang="en-US" sz="2000"/>
              <a:t>属性列</a:t>
            </a:r>
            <a:r>
              <a:rPr lang="en-US" altLang="zh-CN" sz="2000"/>
              <a:t>1&gt; [</a:t>
            </a:r>
            <a:r>
              <a:rPr lang="zh-CN" altLang="en-US" sz="2000"/>
              <a:t>，</a:t>
            </a:r>
            <a:r>
              <a:rPr lang="en-US" altLang="zh-CN" sz="2000"/>
              <a:t>&lt;</a:t>
            </a:r>
            <a:r>
              <a:rPr lang="zh-CN" altLang="en-US" sz="2000"/>
              <a:t>属性列</a:t>
            </a:r>
            <a:r>
              <a:rPr lang="en-US" altLang="zh-CN" sz="2000"/>
              <a:t>2&gt;…  )]</a:t>
            </a:r>
          </a:p>
          <a:p>
            <a:pPr eaLnBrk="1" hangingPunct="1">
              <a:buFont typeface="Wingdings" panose="05000000000000000000" pitchFamily="2" charset="2"/>
              <a:buNone/>
            </a:pPr>
            <a:r>
              <a:rPr lang="en-US" altLang="zh-CN" smtClean="0">
                <a:ea typeface="宋体" panose="02010600030101010101" pitchFamily="2" charset="-122"/>
              </a:rPr>
              <a:t>    </a:t>
            </a:r>
            <a:r>
              <a:rPr lang="zh-CN" altLang="en-US" smtClean="0">
                <a:ea typeface="宋体" panose="02010600030101010101" pitchFamily="2" charset="-122"/>
              </a:rPr>
              <a:t>子查询；</a:t>
            </a:r>
          </a:p>
          <a:p>
            <a:pPr eaLnBrk="1" hangingPunct="1"/>
            <a:r>
              <a:rPr lang="zh-CN" altLang="en-US" smtClean="0">
                <a:ea typeface="宋体" panose="02010600030101010101" pitchFamily="2" charset="-122"/>
              </a:rPr>
              <a:t>功能</a:t>
            </a:r>
          </a:p>
          <a:p>
            <a:pPr eaLnBrk="1" hangingPunct="1">
              <a:buFont typeface="Wingdings" panose="05000000000000000000" pitchFamily="2" charset="2"/>
              <a:buNone/>
            </a:pPr>
            <a:r>
              <a:rPr lang="zh-CN" altLang="en-US" smtClean="0">
                <a:ea typeface="宋体" panose="02010600030101010101" pitchFamily="2" charset="-122"/>
              </a:rPr>
              <a:t>    将子查询结果插入指定表中</a:t>
            </a:r>
          </a:p>
        </p:txBody>
      </p:sp>
    </p:spTree>
    <p:extLst>
      <p:ext uri="{BB962C8B-B14F-4D97-AF65-F5344CB8AC3E}">
        <p14:creationId xmlns:p14="http://schemas.microsoft.com/office/powerpoint/2010/main" val="1822361439"/>
      </p:ext>
    </p:extLst>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插入子查询结果（续）</a:t>
            </a:r>
          </a:p>
        </p:txBody>
      </p:sp>
      <p:sp>
        <p:nvSpPr>
          <p:cNvPr id="16388" name="Rectangle 3"/>
          <p:cNvSpPr>
            <a:spLocks noGrp="1" noChangeArrowheads="1"/>
          </p:cNvSpPr>
          <p:nvPr>
            <p:ph type="body" idx="1"/>
          </p:nvPr>
        </p:nvSpPr>
        <p:spPr/>
        <p:txBody>
          <a:bodyPr/>
          <a:lstStyle/>
          <a:p>
            <a:pPr eaLnBrk="1" hangingPunct="1">
              <a:lnSpc>
                <a:spcPct val="90000"/>
              </a:lnSpc>
            </a:pPr>
            <a:r>
              <a:rPr lang="zh-CN" altLang="en-US" sz="2400"/>
              <a:t> </a:t>
            </a:r>
            <a:r>
              <a:rPr lang="en-US" altLang="zh-CN" sz="2400"/>
              <a:t>INTO</a:t>
            </a:r>
            <a:r>
              <a:rPr lang="zh-CN" altLang="en-US" sz="2400"/>
              <a:t>子句</a:t>
            </a:r>
            <a:r>
              <a:rPr lang="en-US" altLang="zh-CN" sz="2400"/>
              <a:t>(</a:t>
            </a:r>
            <a:r>
              <a:rPr lang="zh-CN" altLang="en-US" sz="2400"/>
              <a:t>与插入元组类似</a:t>
            </a:r>
            <a:r>
              <a:rPr lang="en-US" altLang="zh-CN" sz="2400"/>
              <a:t>)</a:t>
            </a:r>
          </a:p>
          <a:p>
            <a:pPr eaLnBrk="1" hangingPunct="1">
              <a:lnSpc>
                <a:spcPct val="90000"/>
              </a:lnSpc>
            </a:pPr>
            <a:endParaRPr lang="en-US" altLang="zh-CN" smtClean="0">
              <a:ea typeface="宋体" panose="02010600030101010101" pitchFamily="2" charset="-122"/>
            </a:endParaRPr>
          </a:p>
          <a:p>
            <a:pPr eaLnBrk="1" hangingPunct="1">
              <a:lnSpc>
                <a:spcPct val="90000"/>
              </a:lnSpc>
            </a:pPr>
            <a:r>
              <a:rPr lang="en-US" altLang="zh-CN" sz="2400"/>
              <a:t> </a:t>
            </a:r>
            <a:r>
              <a:rPr lang="zh-CN" altLang="en-US" sz="2400"/>
              <a:t>子查询</a:t>
            </a:r>
          </a:p>
          <a:p>
            <a:pPr lvl="1" eaLnBrk="1" hangingPunct="1">
              <a:lnSpc>
                <a:spcPct val="90000"/>
              </a:lnSpc>
              <a:buSzPct val="75000"/>
              <a:buFont typeface="Wingdings" panose="05000000000000000000" pitchFamily="2" charset="2"/>
              <a:buChar char="n"/>
            </a:pPr>
            <a:r>
              <a:rPr lang="en-US" altLang="zh-CN" smtClean="0">
                <a:ea typeface="宋体" panose="02010600030101010101" pitchFamily="2" charset="-122"/>
              </a:rPr>
              <a:t>SELECT</a:t>
            </a:r>
            <a:r>
              <a:rPr lang="zh-CN" altLang="en-US" smtClean="0">
                <a:ea typeface="宋体" panose="02010600030101010101" pitchFamily="2" charset="-122"/>
              </a:rPr>
              <a:t>子句目标列必须与</a:t>
            </a:r>
            <a:r>
              <a:rPr lang="en-US" altLang="zh-CN" smtClean="0">
                <a:ea typeface="宋体" panose="02010600030101010101" pitchFamily="2" charset="-122"/>
              </a:rPr>
              <a:t>INTO</a:t>
            </a:r>
            <a:r>
              <a:rPr lang="zh-CN" altLang="en-US" smtClean="0">
                <a:ea typeface="宋体" panose="02010600030101010101" pitchFamily="2" charset="-122"/>
              </a:rPr>
              <a:t>子句匹配</a:t>
            </a:r>
          </a:p>
          <a:p>
            <a:pPr lvl="2" eaLnBrk="1" hangingPunct="1">
              <a:lnSpc>
                <a:spcPct val="90000"/>
              </a:lnSpc>
              <a:buFont typeface="Wingdings" panose="05000000000000000000" pitchFamily="2" charset="2"/>
              <a:buChar char="Ø"/>
            </a:pPr>
            <a:r>
              <a:rPr lang="zh-CN" altLang="en-US" sz="2600"/>
              <a:t>值的个数</a:t>
            </a:r>
          </a:p>
          <a:p>
            <a:pPr lvl="2" eaLnBrk="1" hangingPunct="1">
              <a:lnSpc>
                <a:spcPct val="90000"/>
              </a:lnSpc>
              <a:buFont typeface="Wingdings" panose="05000000000000000000" pitchFamily="2" charset="2"/>
              <a:buChar char="Ø"/>
            </a:pPr>
            <a:r>
              <a:rPr lang="zh-CN" altLang="en-US" sz="2600"/>
              <a:t>值的类型</a:t>
            </a:r>
            <a:endParaRPr lang="zh-CN" altLang="en-US" sz="2000"/>
          </a:p>
        </p:txBody>
      </p:sp>
    </p:spTree>
    <p:extLst>
      <p:ext uri="{BB962C8B-B14F-4D97-AF65-F5344CB8AC3E}">
        <p14:creationId xmlns:p14="http://schemas.microsoft.com/office/powerpoint/2010/main" val="3464919070"/>
      </p:ext>
    </p:extLst>
  </p:cSld>
  <p:clrMapOvr>
    <a:masterClrMapping/>
  </p:clrMapOvr>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插入子查询结果（续）</a:t>
            </a:r>
          </a:p>
        </p:txBody>
      </p:sp>
      <p:sp>
        <p:nvSpPr>
          <p:cNvPr id="17412"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4]  </a:t>
            </a:r>
            <a:r>
              <a:rPr lang="zh-CN" altLang="en-US" smtClean="0">
                <a:ea typeface="宋体" panose="02010600030101010101" pitchFamily="2" charset="-122"/>
              </a:rPr>
              <a:t>对每一个系，求学生的平均年龄，并把结果存入数据库。</a:t>
            </a:r>
          </a:p>
          <a:p>
            <a:pPr eaLnBrk="1" hangingPunct="1">
              <a:lnSpc>
                <a:spcPct val="90000"/>
              </a:lnSpc>
              <a:buFont typeface="Wingdings" panose="05000000000000000000" pitchFamily="2" charset="2"/>
              <a:buNone/>
            </a:pPr>
            <a:endParaRPr lang="zh-CN" altLang="en-US" smtClean="0">
              <a:ea typeface="宋体" panose="02010600030101010101" pitchFamily="2" charset="-122"/>
            </a:endParaRPr>
          </a:p>
          <a:p>
            <a:pPr eaLnBrk="1" hangingPunct="1">
              <a:lnSpc>
                <a:spcPct val="90000"/>
              </a:lnSpc>
              <a:buFont typeface="Wingdings" panose="05000000000000000000" pitchFamily="2" charset="2"/>
              <a:buNone/>
            </a:pPr>
            <a:r>
              <a:rPr lang="zh-CN" altLang="en-US" smtClean="0">
                <a:ea typeface="宋体" panose="02010600030101010101" pitchFamily="2" charset="-122"/>
              </a:rPr>
              <a:t>第一步：建表</a:t>
            </a:r>
          </a:p>
          <a:p>
            <a:pPr eaLnBrk="1" hangingPunct="1">
              <a:lnSpc>
                <a:spcPct val="90000"/>
              </a:lnSpc>
              <a:buFont typeface="Wingdings" panose="05000000000000000000" pitchFamily="2" charset="2"/>
              <a:buNone/>
            </a:pPr>
            <a:r>
              <a:rPr lang="zh-CN" altLang="en-US" sz="2400"/>
              <a:t>      </a:t>
            </a:r>
            <a:r>
              <a:rPr lang="en-US" altLang="zh-CN" sz="2400"/>
              <a:t>CREATE  TABLE  Dept_age</a:t>
            </a:r>
          </a:p>
          <a:p>
            <a:pPr eaLnBrk="1" hangingPunct="1">
              <a:lnSpc>
                <a:spcPct val="90000"/>
              </a:lnSpc>
              <a:buFont typeface="Wingdings" panose="05000000000000000000" pitchFamily="2" charset="2"/>
              <a:buNone/>
            </a:pPr>
            <a:r>
              <a:rPr lang="en-US" altLang="zh-CN" sz="2400"/>
              <a:t>          (Sdept  CHAR(15)           	/* </a:t>
            </a:r>
            <a:r>
              <a:rPr lang="zh-CN" altLang="en-US" sz="2400"/>
              <a:t>系名*</a:t>
            </a:r>
            <a:r>
              <a:rPr lang="en-US" altLang="zh-CN" sz="2400"/>
              <a:t>/</a:t>
            </a:r>
          </a:p>
          <a:p>
            <a:pPr eaLnBrk="1" hangingPunct="1">
              <a:lnSpc>
                <a:spcPct val="90000"/>
              </a:lnSpc>
              <a:buFont typeface="Wingdings" panose="05000000000000000000" pitchFamily="2" charset="2"/>
              <a:buNone/>
            </a:pPr>
            <a:r>
              <a:rPr lang="en-US" altLang="zh-CN" sz="2400"/>
              <a:t>           Avg_age SMALLINT)</a:t>
            </a:r>
            <a:r>
              <a:rPr lang="zh-CN" altLang="en-US" sz="2400"/>
              <a:t>；   	</a:t>
            </a:r>
            <a:r>
              <a:rPr lang="en-US" altLang="zh-CN" sz="2400"/>
              <a:t>/*</a:t>
            </a:r>
            <a:r>
              <a:rPr lang="zh-CN" altLang="en-US" sz="2400"/>
              <a:t>学生平均年龄*</a:t>
            </a:r>
            <a:r>
              <a:rPr lang="en-US" altLang="zh-CN" sz="2400"/>
              <a:t>/</a:t>
            </a:r>
          </a:p>
          <a:p>
            <a:pPr eaLnBrk="1" hangingPunct="1">
              <a:lnSpc>
                <a:spcPct val="90000"/>
              </a:lnSpc>
              <a:buFont typeface="Wingdings" panose="05000000000000000000" pitchFamily="2" charset="2"/>
              <a:buNone/>
            </a:pPr>
            <a:r>
              <a:rPr lang="en-US" altLang="zh-CN" sz="2400"/>
              <a:t>                                         </a:t>
            </a:r>
          </a:p>
        </p:txBody>
      </p:sp>
    </p:spTree>
    <p:extLst>
      <p:ext uri="{BB962C8B-B14F-4D97-AF65-F5344CB8AC3E}">
        <p14:creationId xmlns:p14="http://schemas.microsoft.com/office/powerpoint/2010/main" val="293474878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字符匹配（续）</a:t>
            </a:r>
            <a:endParaRPr lang="zh-CN" altLang="en-US" dirty="0"/>
          </a:p>
        </p:txBody>
      </p:sp>
      <p:sp>
        <p:nvSpPr>
          <p:cNvPr id="3" name="内容占位符 2"/>
          <p:cNvSpPr>
            <a:spLocks noGrp="1"/>
          </p:cNvSpPr>
          <p:nvPr>
            <p:ph idx="1"/>
          </p:nvPr>
        </p:nvSpPr>
        <p:spPr/>
        <p:txBody>
          <a:bodyPr/>
          <a:lstStyle/>
          <a:p>
            <a:r>
              <a:rPr lang="en-US" dirty="0" smtClean="0"/>
              <a:t>&lt;</a:t>
            </a:r>
            <a:r>
              <a:rPr lang="zh-CN" altLang="en-US" dirty="0" smtClean="0"/>
              <a:t>匹配串</a:t>
            </a:r>
            <a:r>
              <a:rPr lang="en-US" dirty="0" smtClean="0"/>
              <a:t>&gt;</a:t>
            </a:r>
            <a:r>
              <a:rPr lang="zh-CN" altLang="en-US" dirty="0" smtClean="0"/>
              <a:t>中可以使用通配符“</a:t>
            </a:r>
            <a:r>
              <a:rPr lang="en-US" dirty="0" smtClean="0"/>
              <a:t>%</a:t>
            </a:r>
            <a:r>
              <a:rPr lang="zh-CN" altLang="en-US" dirty="0" smtClean="0"/>
              <a:t>”（百分号）和“</a:t>
            </a:r>
            <a:r>
              <a:rPr lang="en-US" dirty="0" smtClean="0"/>
              <a:t>_</a:t>
            </a:r>
            <a:r>
              <a:rPr lang="zh-CN" altLang="en-US" dirty="0" smtClean="0"/>
              <a:t>”（下横线）。</a:t>
            </a:r>
          </a:p>
          <a:p>
            <a:pPr lvl="1"/>
            <a:r>
              <a:rPr lang="en-US" dirty="0" smtClean="0"/>
              <a:t> %</a:t>
            </a:r>
            <a:r>
              <a:rPr lang="zh-CN" altLang="en-US" dirty="0" smtClean="0"/>
              <a:t>：代表任意长度（长度可以为</a:t>
            </a:r>
            <a:r>
              <a:rPr lang="en-US" dirty="0" smtClean="0"/>
              <a:t>0</a:t>
            </a:r>
            <a:r>
              <a:rPr lang="zh-CN" altLang="en-US" dirty="0" smtClean="0"/>
              <a:t>）的字符串。</a:t>
            </a:r>
            <a:endParaRPr lang="en-US" altLang="zh-CN" dirty="0" smtClean="0"/>
          </a:p>
          <a:p>
            <a:pPr lvl="2"/>
            <a:r>
              <a:rPr lang="zh-CN" altLang="en-US" dirty="0" smtClean="0"/>
              <a:t>例如，</a:t>
            </a:r>
            <a:r>
              <a:rPr lang="en-US" dirty="0" err="1" smtClean="0"/>
              <a:t>a%b</a:t>
            </a:r>
            <a:r>
              <a:rPr lang="zh-CN" altLang="en-US" dirty="0" smtClean="0"/>
              <a:t>表示以</a:t>
            </a:r>
            <a:r>
              <a:rPr lang="en-US" dirty="0" smtClean="0"/>
              <a:t>a</a:t>
            </a:r>
            <a:r>
              <a:rPr lang="zh-CN" altLang="en-US" dirty="0" smtClean="0"/>
              <a:t>开头、以</a:t>
            </a:r>
            <a:r>
              <a:rPr lang="en-US" dirty="0" smtClean="0"/>
              <a:t>b</a:t>
            </a:r>
            <a:r>
              <a:rPr lang="zh-CN" altLang="en-US" dirty="0" smtClean="0"/>
              <a:t>结尾的任意长度的字符串。字符串</a:t>
            </a:r>
            <a:r>
              <a:rPr lang="en-US" dirty="0" err="1" smtClean="0"/>
              <a:t>ab</a:t>
            </a:r>
            <a:r>
              <a:rPr lang="zh-CN" altLang="en-US" dirty="0" smtClean="0"/>
              <a:t>、</a:t>
            </a:r>
            <a:r>
              <a:rPr lang="en-US" dirty="0" err="1" smtClean="0"/>
              <a:t>axb</a:t>
            </a:r>
            <a:r>
              <a:rPr lang="zh-CN" altLang="en-US" dirty="0" smtClean="0"/>
              <a:t>、</a:t>
            </a:r>
            <a:r>
              <a:rPr lang="en-US" dirty="0" err="1" smtClean="0"/>
              <a:t>agxb</a:t>
            </a:r>
            <a:r>
              <a:rPr lang="zh-CN" altLang="en-US" dirty="0" smtClean="0"/>
              <a:t>都满足该匹配串。</a:t>
            </a:r>
          </a:p>
          <a:p>
            <a:pPr lvl="1"/>
            <a:r>
              <a:rPr lang="en-US" dirty="0" smtClean="0"/>
              <a:t>_</a:t>
            </a:r>
            <a:r>
              <a:rPr lang="zh-CN" altLang="en-US" dirty="0" smtClean="0"/>
              <a:t>：代表任意单个字符。</a:t>
            </a:r>
            <a:endParaRPr lang="en-US" altLang="zh-CN" dirty="0" smtClean="0"/>
          </a:p>
          <a:p>
            <a:pPr lvl="2"/>
            <a:r>
              <a:rPr lang="zh-CN" altLang="en-US" dirty="0" smtClean="0"/>
              <a:t>例如，</a:t>
            </a:r>
            <a:r>
              <a:rPr lang="en-US" dirty="0" err="1" smtClean="0"/>
              <a:t>a_b</a:t>
            </a:r>
            <a:r>
              <a:rPr lang="zh-CN" altLang="en-US" dirty="0" smtClean="0"/>
              <a:t>表示以</a:t>
            </a:r>
            <a:r>
              <a:rPr lang="en-US" dirty="0" smtClean="0"/>
              <a:t>a</a:t>
            </a:r>
            <a:r>
              <a:rPr lang="zh-CN" altLang="en-US" dirty="0" smtClean="0"/>
              <a:t>开头，以</a:t>
            </a:r>
            <a:r>
              <a:rPr lang="en-US" dirty="0" smtClean="0"/>
              <a:t>b</a:t>
            </a:r>
            <a:r>
              <a:rPr lang="zh-CN" altLang="en-US" dirty="0" smtClean="0"/>
              <a:t>结尾，中间夹一个字符的任意字符串。如</a:t>
            </a:r>
            <a:r>
              <a:rPr lang="en-US" dirty="0" err="1" smtClean="0"/>
              <a:t>axb</a:t>
            </a:r>
            <a:r>
              <a:rPr lang="zh-CN" altLang="en-US" dirty="0" smtClean="0"/>
              <a:t>、</a:t>
            </a:r>
            <a:r>
              <a:rPr lang="en-US" dirty="0" err="1" smtClean="0"/>
              <a:t>a!b</a:t>
            </a:r>
            <a:r>
              <a:rPr lang="zh-CN" altLang="en-US" dirty="0" smtClean="0"/>
              <a:t>等都满足要求。</a:t>
            </a:r>
          </a:p>
          <a:p>
            <a:endParaRPr lang="zh-CN" altLang="en-US" dirty="0"/>
          </a:p>
        </p:txBody>
      </p:sp>
    </p:spTree>
  </p:cSld>
  <p:clrMapOvr>
    <a:masterClrMapping/>
  </p:clrMapOvr>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插入子查询结果（续）</a:t>
            </a:r>
          </a:p>
        </p:txBody>
      </p:sp>
      <p:sp>
        <p:nvSpPr>
          <p:cNvPr id="18436"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ea typeface="宋体" panose="02010600030101010101" pitchFamily="2" charset="-122"/>
              </a:rPr>
              <a:t>第二步：插入数据</a:t>
            </a:r>
          </a:p>
          <a:p>
            <a:pPr eaLnBrk="1" hangingPunct="1">
              <a:buFont typeface="Wingdings" panose="05000000000000000000" pitchFamily="2" charset="2"/>
              <a:buNone/>
            </a:pPr>
            <a:r>
              <a:rPr lang="zh-CN" altLang="en-US" smtClean="0">
                <a:ea typeface="宋体" panose="02010600030101010101" pitchFamily="2" charset="-122"/>
              </a:rPr>
              <a:t>        </a:t>
            </a:r>
            <a:r>
              <a:rPr lang="en-US" altLang="zh-CN" sz="2400"/>
              <a:t>INSERT</a:t>
            </a:r>
          </a:p>
          <a:p>
            <a:pPr eaLnBrk="1" hangingPunct="1">
              <a:buFont typeface="Wingdings" panose="05000000000000000000" pitchFamily="2" charset="2"/>
              <a:buNone/>
            </a:pPr>
            <a:r>
              <a:rPr lang="en-US" altLang="zh-CN" sz="2400"/>
              <a:t>         INTO  Dept_age(Sdept</a:t>
            </a:r>
            <a:r>
              <a:rPr lang="zh-CN" altLang="en-US" sz="2400"/>
              <a:t>，</a:t>
            </a:r>
            <a:r>
              <a:rPr lang="en-US" altLang="zh-CN" sz="2400"/>
              <a:t>Avg_age)</a:t>
            </a:r>
          </a:p>
          <a:p>
            <a:pPr eaLnBrk="1" hangingPunct="1">
              <a:buFont typeface="Wingdings" panose="05000000000000000000" pitchFamily="2" charset="2"/>
              <a:buNone/>
            </a:pPr>
            <a:r>
              <a:rPr lang="en-US" altLang="zh-CN" sz="2400"/>
              <a:t>              SELECT  Sdept</a:t>
            </a:r>
            <a:r>
              <a:rPr lang="zh-CN" altLang="en-US" sz="2400"/>
              <a:t>，</a:t>
            </a:r>
            <a:r>
              <a:rPr lang="en-US" altLang="zh-CN" sz="2400"/>
              <a:t>AVG(Sage)</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GROUP BY Sdept</a:t>
            </a:r>
            <a:r>
              <a:rPr lang="zh-CN" altLang="en-US" sz="2400"/>
              <a:t>；</a:t>
            </a:r>
          </a:p>
        </p:txBody>
      </p:sp>
    </p:spTree>
    <p:extLst>
      <p:ext uri="{BB962C8B-B14F-4D97-AF65-F5344CB8AC3E}">
        <p14:creationId xmlns:p14="http://schemas.microsoft.com/office/powerpoint/2010/main" val="2026452230"/>
      </p:ext>
    </p:extLst>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zh-CN" dirty="0" smtClean="0">
                <a:ea typeface="宋体" panose="02010600030101010101" pitchFamily="2" charset="-122"/>
              </a:rPr>
              <a:t>插入子查询结果（续）</a:t>
            </a:r>
          </a:p>
        </p:txBody>
      </p:sp>
      <p:sp>
        <p:nvSpPr>
          <p:cNvPr id="19460" name="Rectangle 3"/>
          <p:cNvSpPr>
            <a:spLocks noGrp="1" noChangeArrowheads="1"/>
          </p:cNvSpPr>
          <p:nvPr>
            <p:ph type="body" idx="1"/>
          </p:nvPr>
        </p:nvSpPr>
        <p:spPr>
          <a:xfrm>
            <a:off x="554182" y="1839913"/>
            <a:ext cx="11104418" cy="4114800"/>
          </a:xfrm>
        </p:spPr>
        <p:txBody>
          <a:bodyPr/>
          <a:lstStyle/>
          <a:p>
            <a:pPr eaLnBrk="1" hangingPunct="1">
              <a:lnSpc>
                <a:spcPct val="110000"/>
              </a:lnSpc>
            </a:pPr>
            <a:r>
              <a:rPr lang="en-US" altLang="zh-CN" sz="2800" dirty="0"/>
              <a:t>RDBMS</a:t>
            </a:r>
            <a:r>
              <a:rPr lang="zh-CN" altLang="en-US" sz="2800" dirty="0"/>
              <a:t>在执行插入语句时会检查所插元组</a:t>
            </a:r>
            <a:r>
              <a:rPr lang="zh-CN" altLang="en-US" sz="2800" dirty="0" smtClean="0"/>
              <a:t>是否</a:t>
            </a:r>
            <a:r>
              <a:rPr lang="zh-CN" altLang="en-US" sz="2800" dirty="0"/>
              <a:t>破坏表上已定义的完整性规则</a:t>
            </a:r>
          </a:p>
          <a:p>
            <a:pPr lvl="1" eaLnBrk="1" hangingPunct="1">
              <a:lnSpc>
                <a:spcPct val="110000"/>
              </a:lnSpc>
            </a:pPr>
            <a:r>
              <a:rPr lang="zh-CN" altLang="en-US" sz="2400" dirty="0"/>
              <a:t>实体完整性</a:t>
            </a:r>
          </a:p>
          <a:p>
            <a:pPr lvl="1" eaLnBrk="1" hangingPunct="1">
              <a:lnSpc>
                <a:spcPct val="110000"/>
              </a:lnSpc>
            </a:pPr>
            <a:r>
              <a:rPr lang="zh-CN" altLang="en-US" sz="2400" dirty="0"/>
              <a:t>参照完整性</a:t>
            </a:r>
          </a:p>
          <a:p>
            <a:pPr lvl="1" eaLnBrk="1" hangingPunct="1">
              <a:lnSpc>
                <a:spcPct val="110000"/>
              </a:lnSpc>
            </a:pPr>
            <a:r>
              <a:rPr lang="zh-CN" altLang="en-US" sz="2400" dirty="0"/>
              <a:t>用户定义的完整性</a:t>
            </a:r>
          </a:p>
          <a:p>
            <a:pPr lvl="2" eaLnBrk="1" hangingPunct="1">
              <a:lnSpc>
                <a:spcPct val="110000"/>
              </a:lnSpc>
              <a:buFont typeface="Wingdings" panose="05000000000000000000" pitchFamily="2" charset="2"/>
              <a:buChar char="Ø"/>
            </a:pPr>
            <a:r>
              <a:rPr lang="en-US" altLang="zh-CN" dirty="0"/>
              <a:t>NOT NULL</a:t>
            </a:r>
            <a:r>
              <a:rPr lang="zh-CN" altLang="en-US" dirty="0"/>
              <a:t>约束</a:t>
            </a:r>
          </a:p>
          <a:p>
            <a:pPr lvl="2" eaLnBrk="1" hangingPunct="1">
              <a:lnSpc>
                <a:spcPct val="110000"/>
              </a:lnSpc>
              <a:buFont typeface="Wingdings" panose="05000000000000000000" pitchFamily="2" charset="2"/>
              <a:buChar char="Ø"/>
            </a:pPr>
            <a:r>
              <a:rPr lang="en-US" altLang="zh-CN" dirty="0"/>
              <a:t>UNIQUE</a:t>
            </a:r>
            <a:r>
              <a:rPr lang="zh-CN" altLang="en-US" dirty="0"/>
              <a:t>约束</a:t>
            </a:r>
          </a:p>
          <a:p>
            <a:pPr lvl="2" eaLnBrk="1" hangingPunct="1">
              <a:lnSpc>
                <a:spcPct val="110000"/>
              </a:lnSpc>
              <a:buFont typeface="Wingdings" panose="05000000000000000000" pitchFamily="2" charset="2"/>
              <a:buChar char="Ø"/>
            </a:pPr>
            <a:r>
              <a:rPr lang="zh-CN" altLang="en-US" dirty="0"/>
              <a:t>值域约束</a:t>
            </a:r>
          </a:p>
        </p:txBody>
      </p:sp>
    </p:spTree>
    <p:extLst>
      <p:ext uri="{BB962C8B-B14F-4D97-AF65-F5344CB8AC3E}">
        <p14:creationId xmlns:p14="http://schemas.microsoft.com/office/powerpoint/2010/main" val="1938017617"/>
      </p:ext>
    </p:extLst>
  </p:cSld>
  <p:clrMapOvr>
    <a:masterClrMapping/>
  </p:clrMapOvr>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补充：</a:t>
            </a:r>
            <a:r>
              <a:rPr lang="en-US" altLang="zh-CN" sz="3200">
                <a:ea typeface="宋体" panose="02010600030101010101" pitchFamily="2" charset="-122"/>
              </a:rPr>
              <a:t>IDENTITY</a:t>
            </a:r>
            <a:r>
              <a:rPr lang="zh-CN" altLang="en-US" sz="3200">
                <a:ea typeface="宋体" panose="02010600030101010101" pitchFamily="2" charset="-122"/>
              </a:rPr>
              <a:t>（标识）列</a:t>
            </a:r>
          </a:p>
        </p:txBody>
      </p:sp>
      <p:sp>
        <p:nvSpPr>
          <p:cNvPr id="20484" name="Rectangle 3"/>
          <p:cNvSpPr>
            <a:spLocks noGrp="1" noChangeArrowheads="1"/>
          </p:cNvSpPr>
          <p:nvPr>
            <p:ph type="body" idx="1"/>
          </p:nvPr>
        </p:nvSpPr>
        <p:spPr/>
        <p:txBody>
          <a:bodyPr/>
          <a:lstStyle/>
          <a:p>
            <a:pPr eaLnBrk="1" hangingPunct="1">
              <a:lnSpc>
                <a:spcPct val="90000"/>
              </a:lnSpc>
            </a:pPr>
            <a:r>
              <a:rPr lang="en-US" altLang="zh-CN" sz="2000"/>
              <a:t>IDENTITY</a:t>
            </a:r>
            <a:r>
              <a:rPr lang="zh-CN" altLang="en-US" sz="2000"/>
              <a:t>（标识）列</a:t>
            </a:r>
          </a:p>
          <a:p>
            <a:pPr lvl="1" eaLnBrk="1" hangingPunct="1">
              <a:lnSpc>
                <a:spcPct val="90000"/>
              </a:lnSpc>
            </a:pPr>
            <a:r>
              <a:rPr lang="zh-CN" altLang="en-US" sz="1800"/>
              <a:t>通过使用 </a:t>
            </a:r>
            <a:r>
              <a:rPr lang="en-US" altLang="zh-CN" sz="1800"/>
              <a:t>IDENTITY </a:t>
            </a:r>
            <a:r>
              <a:rPr lang="zh-CN" altLang="en-US" sz="1800"/>
              <a:t>属性可以实现标识符列。这使得开发人员可以为表中所插入的第一行指定一个标识号（</a:t>
            </a:r>
            <a:r>
              <a:rPr lang="en-US" altLang="zh-CN" sz="1800"/>
              <a:t>Identity Seed </a:t>
            </a:r>
            <a:r>
              <a:rPr lang="zh-CN" altLang="en-US" sz="1800"/>
              <a:t>属性），并确定要添加到种子上的增量（</a:t>
            </a:r>
            <a:r>
              <a:rPr lang="en-US" altLang="zh-CN" sz="1800"/>
              <a:t>Identity Increment </a:t>
            </a:r>
            <a:r>
              <a:rPr lang="zh-CN" altLang="en-US" sz="1800"/>
              <a:t>属性）以确定后面的标识号。 </a:t>
            </a:r>
          </a:p>
          <a:p>
            <a:pPr eaLnBrk="1" hangingPunct="1">
              <a:lnSpc>
                <a:spcPct val="90000"/>
              </a:lnSpc>
            </a:pPr>
            <a:r>
              <a:rPr lang="zh-CN" altLang="en-US" sz="2000"/>
              <a:t>注意事项：</a:t>
            </a:r>
          </a:p>
          <a:p>
            <a:pPr lvl="1" eaLnBrk="1" hangingPunct="1">
              <a:lnSpc>
                <a:spcPct val="90000"/>
              </a:lnSpc>
            </a:pPr>
            <a:r>
              <a:rPr lang="zh-CN" altLang="en-US" sz="1800"/>
              <a:t>一个表只能有一个使用 </a:t>
            </a:r>
            <a:r>
              <a:rPr lang="en-US" altLang="zh-CN" sz="1800"/>
              <a:t>IDENTITY </a:t>
            </a:r>
            <a:r>
              <a:rPr lang="zh-CN" altLang="en-US" sz="1800"/>
              <a:t>属性定义的列，且必须通过使用 </a:t>
            </a:r>
            <a:r>
              <a:rPr lang="en-US" altLang="zh-CN" sz="1800"/>
              <a:t>decimal</a:t>
            </a:r>
            <a:r>
              <a:rPr lang="zh-CN" altLang="en-US" sz="1800"/>
              <a:t>、</a:t>
            </a:r>
            <a:r>
              <a:rPr lang="en-US" altLang="zh-CN" sz="1800"/>
              <a:t>int</a:t>
            </a:r>
            <a:r>
              <a:rPr lang="zh-CN" altLang="en-US" sz="1800"/>
              <a:t>、</a:t>
            </a:r>
            <a:r>
              <a:rPr lang="en-US" altLang="zh-CN" sz="1800"/>
              <a:t>numeric</a:t>
            </a:r>
            <a:r>
              <a:rPr lang="zh-CN" altLang="en-US" sz="1800"/>
              <a:t>、</a:t>
            </a:r>
            <a:r>
              <a:rPr lang="en-US" altLang="zh-CN" sz="1800"/>
              <a:t>smallint</a:t>
            </a:r>
            <a:r>
              <a:rPr lang="zh-CN" altLang="en-US" sz="1800"/>
              <a:t>、</a:t>
            </a:r>
            <a:r>
              <a:rPr lang="en-US" altLang="zh-CN" sz="1800"/>
              <a:t>bigint </a:t>
            </a:r>
            <a:r>
              <a:rPr lang="zh-CN" altLang="en-US" sz="1800"/>
              <a:t>或 </a:t>
            </a:r>
            <a:r>
              <a:rPr lang="en-US" altLang="zh-CN" sz="1800"/>
              <a:t>tinyint </a:t>
            </a:r>
            <a:r>
              <a:rPr lang="zh-CN" altLang="en-US" sz="1800"/>
              <a:t>数据类型来定义该列。</a:t>
            </a:r>
          </a:p>
          <a:p>
            <a:pPr lvl="1" eaLnBrk="1" hangingPunct="1">
              <a:lnSpc>
                <a:spcPct val="90000"/>
              </a:lnSpc>
            </a:pPr>
            <a:r>
              <a:rPr lang="zh-CN" altLang="en-US" sz="1800"/>
              <a:t>可指定种子和增量。二者的默认值均为 </a:t>
            </a:r>
            <a:r>
              <a:rPr lang="en-US" altLang="zh-CN" sz="1800"/>
              <a:t>1</a:t>
            </a:r>
            <a:r>
              <a:rPr lang="zh-CN" altLang="en-US" sz="1800"/>
              <a:t>。</a:t>
            </a:r>
          </a:p>
          <a:p>
            <a:pPr lvl="1" eaLnBrk="1" hangingPunct="1">
              <a:lnSpc>
                <a:spcPct val="90000"/>
              </a:lnSpc>
            </a:pPr>
            <a:r>
              <a:rPr lang="zh-CN" altLang="en-US" sz="1800"/>
              <a:t>标识符列不能允许为空值，也不能包含 </a:t>
            </a:r>
            <a:r>
              <a:rPr lang="en-US" altLang="zh-CN" sz="1800"/>
              <a:t>DEFAULT </a:t>
            </a:r>
            <a:r>
              <a:rPr lang="zh-CN" altLang="en-US" sz="1800"/>
              <a:t>定义或对象。</a:t>
            </a:r>
          </a:p>
          <a:p>
            <a:pPr lvl="1" eaLnBrk="1" hangingPunct="1">
              <a:lnSpc>
                <a:spcPct val="90000"/>
              </a:lnSpc>
            </a:pPr>
            <a:r>
              <a:rPr lang="zh-CN" altLang="en-US" sz="1800">
                <a:solidFill>
                  <a:srgbClr val="FF3300"/>
                </a:solidFill>
              </a:rPr>
              <a:t>不能更新</a:t>
            </a:r>
          </a:p>
          <a:p>
            <a:pPr eaLnBrk="1" hangingPunct="1">
              <a:lnSpc>
                <a:spcPct val="90000"/>
              </a:lnSpc>
            </a:pPr>
            <a:r>
              <a:rPr lang="zh-CN" altLang="en-US" sz="2000"/>
              <a:t> 注意： 如果在经常进行删除操作的表中存在标识符列，那么标识值之间可能会出现断缺。 </a:t>
            </a:r>
          </a:p>
          <a:p>
            <a:pPr lvl="1" eaLnBrk="1" hangingPunct="1">
              <a:lnSpc>
                <a:spcPct val="90000"/>
              </a:lnSpc>
            </a:pPr>
            <a:endParaRPr lang="zh-CN" altLang="en-US" sz="1800"/>
          </a:p>
        </p:txBody>
      </p:sp>
    </p:spTree>
    <p:extLst>
      <p:ext uri="{BB962C8B-B14F-4D97-AF65-F5344CB8AC3E}">
        <p14:creationId xmlns:p14="http://schemas.microsoft.com/office/powerpoint/2010/main" val="3928245814"/>
      </p:ext>
    </p:extLst>
  </p:cSld>
  <p:clrMapOvr>
    <a:masterClrMapping/>
  </p:clrMapOvr>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body" idx="1"/>
          </p:nvPr>
        </p:nvSpPr>
        <p:spPr>
          <a:xfrm>
            <a:off x="498043" y="1759527"/>
            <a:ext cx="11008157" cy="5181600"/>
          </a:xfrm>
          <a:noFill/>
        </p:spPr>
        <p:txBody>
          <a:bodyPr/>
          <a:lstStyle/>
          <a:p>
            <a:pPr eaLnBrk="1" hangingPunct="1"/>
            <a:r>
              <a:rPr lang="zh-CN" altLang="en-US" b="1" dirty="0" smtClean="0">
                <a:ea typeface="宋体" panose="02010600030101010101" pitchFamily="2" charset="-122"/>
              </a:rPr>
              <a:t>使用</a:t>
            </a:r>
            <a:r>
              <a:rPr lang="en-US" altLang="zh-CN" b="1" dirty="0" err="1" smtClean="0">
                <a:ea typeface="宋体" panose="02010600030101010101" pitchFamily="2" charset="-122"/>
              </a:rPr>
              <a:t>Column_list</a:t>
            </a:r>
            <a:r>
              <a:rPr lang="zh-CN" altLang="en-US" b="1" dirty="0" smtClean="0">
                <a:ea typeface="宋体" panose="02010600030101010101" pitchFamily="2" charset="-122"/>
              </a:rPr>
              <a:t>说明：</a:t>
            </a:r>
          </a:p>
          <a:p>
            <a:pPr lvl="1" eaLnBrk="1" hangingPunct="1"/>
            <a:r>
              <a:rPr lang="zh-CN" altLang="en-US" b="1" dirty="0" smtClean="0">
                <a:ea typeface="宋体" panose="02010600030101010101" pitchFamily="2" charset="-122"/>
              </a:rPr>
              <a:t>必须用括号将 </a:t>
            </a:r>
            <a:r>
              <a:rPr lang="en-US" altLang="zh-CN" b="1" dirty="0" err="1" smtClean="0">
                <a:ea typeface="宋体" panose="02010600030101010101" pitchFamily="2" charset="-122"/>
              </a:rPr>
              <a:t>column_list</a:t>
            </a:r>
            <a:r>
              <a:rPr lang="en-US" altLang="zh-CN" b="1" dirty="0" smtClean="0">
                <a:ea typeface="宋体" panose="02010600030101010101" pitchFamily="2" charset="-122"/>
              </a:rPr>
              <a:t> </a:t>
            </a:r>
            <a:r>
              <a:rPr lang="zh-CN" altLang="en-US" b="1" dirty="0" smtClean="0">
                <a:ea typeface="宋体" panose="02010600030101010101" pitchFamily="2" charset="-122"/>
              </a:rPr>
              <a:t>括起来，并且用逗号进行分隔 </a:t>
            </a:r>
          </a:p>
          <a:p>
            <a:pPr lvl="1" eaLnBrk="1" hangingPunct="1"/>
            <a:r>
              <a:rPr lang="zh-CN" altLang="en-US" b="1" dirty="0" smtClean="0">
                <a:ea typeface="宋体" panose="02010600030101010101" pitchFamily="2" charset="-122"/>
              </a:rPr>
              <a:t>以下类型可不包含在</a:t>
            </a:r>
            <a:r>
              <a:rPr lang="en-US" altLang="zh-CN" b="1" dirty="0" err="1" smtClean="0">
                <a:ea typeface="宋体" panose="02010600030101010101" pitchFamily="2" charset="-122"/>
              </a:rPr>
              <a:t>column_list</a:t>
            </a:r>
            <a:r>
              <a:rPr lang="en-US" altLang="zh-CN" b="1" dirty="0" smtClean="0">
                <a:ea typeface="宋体" panose="02010600030101010101" pitchFamily="2" charset="-122"/>
              </a:rPr>
              <a:t> </a:t>
            </a:r>
            <a:r>
              <a:rPr lang="zh-CN" altLang="en-US" b="1" dirty="0" smtClean="0">
                <a:ea typeface="宋体" panose="02010600030101010101" pitchFamily="2" charset="-122"/>
              </a:rPr>
              <a:t>中，数据库引擎自动为其提供值：</a:t>
            </a:r>
          </a:p>
          <a:p>
            <a:pPr lvl="2" eaLnBrk="1" hangingPunct="1"/>
            <a:r>
              <a:rPr lang="zh-CN" altLang="en-US" sz="2600" dirty="0"/>
              <a:t>具有 </a:t>
            </a:r>
            <a:r>
              <a:rPr lang="en-US" altLang="zh-CN" sz="2600" dirty="0"/>
              <a:t>IDENTITY </a:t>
            </a:r>
            <a:r>
              <a:rPr lang="zh-CN" altLang="en-US" sz="2600" dirty="0"/>
              <a:t>属性，使用下一个增量标识值。</a:t>
            </a:r>
          </a:p>
          <a:p>
            <a:pPr lvl="3" eaLnBrk="1" hangingPunct="1"/>
            <a:r>
              <a:rPr lang="zh-CN" altLang="en-US" b="1" dirty="0" smtClean="0">
                <a:ea typeface="宋体" panose="02010600030101010101" pitchFamily="2" charset="-122"/>
              </a:rPr>
              <a:t>当向标识列中插入显式值时，必须使用 </a:t>
            </a:r>
            <a:r>
              <a:rPr lang="en-US" altLang="zh-CN" b="1" dirty="0" err="1" smtClean="0">
                <a:ea typeface="宋体" panose="02010600030101010101" pitchFamily="2" charset="-122"/>
              </a:rPr>
              <a:t>column_list</a:t>
            </a:r>
            <a:r>
              <a:rPr lang="en-US" altLang="zh-CN" b="1" dirty="0" smtClean="0">
                <a:ea typeface="宋体" panose="02010600030101010101" pitchFamily="2" charset="-122"/>
              </a:rPr>
              <a:t> </a:t>
            </a:r>
            <a:r>
              <a:rPr lang="zh-CN" altLang="en-US" b="1" dirty="0" smtClean="0">
                <a:ea typeface="宋体" panose="02010600030101010101" pitchFamily="2" charset="-122"/>
              </a:rPr>
              <a:t>和 </a:t>
            </a:r>
            <a:r>
              <a:rPr lang="en-US" altLang="zh-CN" b="1" dirty="0" smtClean="0">
                <a:ea typeface="宋体" panose="02010600030101010101" pitchFamily="2" charset="-122"/>
              </a:rPr>
              <a:t>VALUES </a:t>
            </a:r>
            <a:r>
              <a:rPr lang="zh-CN" altLang="en-US" b="1" dirty="0" smtClean="0">
                <a:ea typeface="宋体" panose="02010600030101010101" pitchFamily="2" charset="-122"/>
              </a:rPr>
              <a:t>列表，并且表的 </a:t>
            </a:r>
            <a:r>
              <a:rPr lang="en-US" altLang="zh-CN" b="1" dirty="0" smtClean="0">
                <a:ea typeface="宋体" panose="02010600030101010101" pitchFamily="2" charset="-122"/>
              </a:rPr>
              <a:t>SET IDENTITY_INSERT </a:t>
            </a:r>
            <a:r>
              <a:rPr lang="zh-CN" altLang="en-US" b="1" dirty="0" smtClean="0">
                <a:ea typeface="宋体" panose="02010600030101010101" pitchFamily="2" charset="-122"/>
              </a:rPr>
              <a:t>选项必须为 </a:t>
            </a:r>
            <a:r>
              <a:rPr lang="en-US" altLang="zh-CN" b="1" dirty="0" smtClean="0">
                <a:ea typeface="宋体" panose="02010600030101010101" pitchFamily="2" charset="-122"/>
              </a:rPr>
              <a:t>ON</a:t>
            </a:r>
            <a:r>
              <a:rPr lang="zh-CN" altLang="en-US" b="1" dirty="0" smtClean="0">
                <a:ea typeface="宋体" panose="02010600030101010101" pitchFamily="2" charset="-122"/>
              </a:rPr>
              <a:t>。 </a:t>
            </a:r>
          </a:p>
          <a:p>
            <a:pPr lvl="2" eaLnBrk="1" hangingPunct="1"/>
            <a:r>
              <a:rPr lang="zh-CN" altLang="en-US" sz="2600" dirty="0"/>
              <a:t>有默认值，使用列的默认值。</a:t>
            </a:r>
          </a:p>
          <a:p>
            <a:pPr lvl="2" eaLnBrk="1" hangingPunct="1"/>
            <a:r>
              <a:rPr lang="zh-CN" altLang="en-US" sz="2600" dirty="0"/>
              <a:t>可为空值，使用空值。</a:t>
            </a:r>
          </a:p>
          <a:p>
            <a:pPr lvl="2" eaLnBrk="1" hangingPunct="1"/>
            <a:r>
              <a:rPr lang="zh-CN" altLang="en-US" sz="2600" dirty="0"/>
              <a:t>是计算列，使用计算值。</a:t>
            </a:r>
          </a:p>
        </p:txBody>
      </p:sp>
      <p:sp>
        <p:nvSpPr>
          <p:cNvPr id="5" name="Rectangle 2"/>
          <p:cNvSpPr>
            <a:spLocks noGrp="1" noChangeArrowheads="1"/>
          </p:cNvSpPr>
          <p:nvPr>
            <p:ph type="title"/>
          </p:nvPr>
        </p:nvSpPr>
        <p:spPr>
          <a:xfrm>
            <a:off x="1534585" y="617539"/>
            <a:ext cx="10390716" cy="795337"/>
          </a:xfrm>
        </p:spPr>
        <p:txBody>
          <a:bodyPr/>
          <a:lstStyle/>
          <a:p>
            <a:pPr eaLnBrk="1" hangingPunct="1"/>
            <a:r>
              <a:rPr lang="zh-CN" altLang="en-US" dirty="0" smtClean="0">
                <a:ea typeface="宋体" panose="02010600030101010101" pitchFamily="2" charset="-122"/>
              </a:rPr>
              <a:t>说明</a:t>
            </a:r>
            <a:endParaRPr lang="zh-CN" altLang="zh-CN" dirty="0" smtClean="0">
              <a:ea typeface="宋体" panose="02010600030101010101" pitchFamily="2" charset="-122"/>
            </a:endParaRPr>
          </a:p>
        </p:txBody>
      </p:sp>
    </p:spTree>
    <p:extLst>
      <p:ext uri="{BB962C8B-B14F-4D97-AF65-F5344CB8AC3E}">
        <p14:creationId xmlns:p14="http://schemas.microsoft.com/office/powerpoint/2010/main" val="314881312"/>
      </p:ext>
    </p:extLst>
  </p:cSld>
  <p:clrMapOvr>
    <a:masterClrMapping/>
  </p:clrMapOvr>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61</a:t>
            </a:r>
            <a:r>
              <a:rPr lang="zh-CN" altLang="en-US" dirty="0" smtClean="0"/>
              <a:t>：数据更新</a:t>
            </a:r>
            <a:endParaRPr lang="zh-CN" altLang="en-US" dirty="0"/>
          </a:p>
        </p:txBody>
      </p:sp>
    </p:spTree>
    <p:extLst>
      <p:ext uri="{BB962C8B-B14F-4D97-AF65-F5344CB8AC3E}">
        <p14:creationId xmlns:p14="http://schemas.microsoft.com/office/powerpoint/2010/main" val="1318286337"/>
      </p:ext>
    </p:extLst>
  </p:cSld>
  <p:clrMapOvr>
    <a:masterClrMapping/>
  </p:clrMapOvr>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dirty="0" smtClean="0">
                <a:ea typeface="宋体" panose="02010600030101010101" pitchFamily="2" charset="-122"/>
              </a:rPr>
              <a:t> </a:t>
            </a:r>
            <a:r>
              <a:rPr lang="zh-CN" altLang="en-US" dirty="0" smtClean="0">
                <a:ea typeface="宋体" panose="02010600030101010101" pitchFamily="2" charset="-122"/>
              </a:rPr>
              <a:t>修改数据</a:t>
            </a:r>
          </a:p>
        </p:txBody>
      </p:sp>
      <p:sp>
        <p:nvSpPr>
          <p:cNvPr id="23556" name="Rectangle 3"/>
          <p:cNvSpPr>
            <a:spLocks noGrp="1" noChangeArrowheads="1"/>
          </p:cNvSpPr>
          <p:nvPr>
            <p:ph type="body" idx="1"/>
          </p:nvPr>
        </p:nvSpPr>
        <p:spPr>
          <a:xfrm>
            <a:off x="665018" y="1939636"/>
            <a:ext cx="10515600" cy="4114800"/>
          </a:xfrm>
        </p:spPr>
        <p:txBody>
          <a:bodyPr/>
          <a:lstStyle/>
          <a:p>
            <a:pPr eaLnBrk="1" hangingPunct="1">
              <a:lnSpc>
                <a:spcPct val="90000"/>
              </a:lnSpc>
            </a:pPr>
            <a:r>
              <a:rPr lang="zh-CN" altLang="en-US" dirty="0" smtClean="0">
                <a:ea typeface="宋体" panose="02010600030101010101" pitchFamily="2" charset="-122"/>
              </a:rPr>
              <a:t>语句格式</a:t>
            </a:r>
          </a:p>
          <a:p>
            <a:pPr eaLnBrk="1" hangingPunct="1">
              <a:lnSpc>
                <a:spcPct val="90000"/>
              </a:lnSpc>
              <a:buFont typeface="Wingdings" panose="05000000000000000000" pitchFamily="2" charset="2"/>
              <a:buNone/>
            </a:pPr>
            <a:r>
              <a:rPr lang="zh-CN" altLang="en-US" dirty="0" smtClean="0">
                <a:ea typeface="宋体" panose="02010600030101010101" pitchFamily="2" charset="-122"/>
              </a:rPr>
              <a:t>   </a:t>
            </a:r>
            <a:r>
              <a:rPr lang="en-US" altLang="zh-CN" sz="2400" dirty="0"/>
              <a:t>UPDATE  &lt;</a:t>
            </a:r>
            <a:r>
              <a:rPr lang="zh-CN" altLang="en-US" sz="2400" dirty="0"/>
              <a:t>表名</a:t>
            </a:r>
            <a:r>
              <a:rPr lang="en-US" altLang="zh-CN" sz="2400" dirty="0"/>
              <a:t>&gt;</a:t>
            </a:r>
          </a:p>
          <a:p>
            <a:pPr eaLnBrk="1" hangingPunct="1">
              <a:lnSpc>
                <a:spcPct val="90000"/>
              </a:lnSpc>
              <a:buFont typeface="Wingdings" panose="05000000000000000000" pitchFamily="2" charset="2"/>
              <a:buNone/>
            </a:pPr>
            <a:r>
              <a:rPr lang="en-US" altLang="zh-CN" sz="2400" dirty="0"/>
              <a:t>    SET  &lt;</a:t>
            </a:r>
            <a:r>
              <a:rPr lang="zh-CN" altLang="en-US" sz="2400" dirty="0"/>
              <a:t>列名</a:t>
            </a:r>
            <a:r>
              <a:rPr lang="en-US" altLang="zh-CN" sz="2400" dirty="0"/>
              <a:t>&gt;=&lt;</a:t>
            </a:r>
            <a:r>
              <a:rPr lang="zh-CN" altLang="en-US" sz="2400" dirty="0"/>
              <a:t>表达式</a:t>
            </a:r>
            <a:r>
              <a:rPr lang="en-US" altLang="zh-CN" sz="2400" dirty="0"/>
              <a:t>&gt;[</a:t>
            </a:r>
            <a:r>
              <a:rPr lang="zh-CN" altLang="en-US" sz="2400" dirty="0"/>
              <a:t>，</a:t>
            </a:r>
            <a:r>
              <a:rPr lang="en-US" altLang="zh-CN" sz="2400" dirty="0"/>
              <a:t>&lt;</a:t>
            </a:r>
            <a:r>
              <a:rPr lang="zh-CN" altLang="en-US" sz="2400" dirty="0"/>
              <a:t>列名</a:t>
            </a:r>
            <a:r>
              <a:rPr lang="en-US" altLang="zh-CN" sz="2400" dirty="0"/>
              <a:t>&gt;=&lt;</a:t>
            </a:r>
            <a:r>
              <a:rPr lang="zh-CN" altLang="en-US" sz="2400" dirty="0"/>
              <a:t>表达式</a:t>
            </a:r>
            <a:r>
              <a:rPr lang="en-US" altLang="zh-CN" sz="2400" dirty="0"/>
              <a:t>&gt;]…</a:t>
            </a:r>
          </a:p>
          <a:p>
            <a:pPr eaLnBrk="1" hangingPunct="1">
              <a:lnSpc>
                <a:spcPct val="90000"/>
              </a:lnSpc>
              <a:buFont typeface="Wingdings" panose="05000000000000000000" pitchFamily="2" charset="2"/>
              <a:buNone/>
            </a:pPr>
            <a:r>
              <a:rPr lang="en-US" altLang="zh-CN" sz="2400" dirty="0"/>
              <a:t>    [WHERE &lt;</a:t>
            </a:r>
            <a:r>
              <a:rPr lang="zh-CN" altLang="en-US" sz="2400" dirty="0"/>
              <a:t>条件</a:t>
            </a:r>
            <a:r>
              <a:rPr lang="en-US" altLang="zh-CN" sz="2400" dirty="0"/>
              <a:t>&gt;]</a:t>
            </a:r>
            <a:r>
              <a:rPr lang="zh-CN" altLang="en-US" sz="2400" dirty="0"/>
              <a:t>；</a:t>
            </a:r>
          </a:p>
          <a:p>
            <a:pPr lvl="1" eaLnBrk="1" hangingPunct="1">
              <a:lnSpc>
                <a:spcPct val="90000"/>
              </a:lnSpc>
              <a:buFont typeface="Wingdings" panose="05000000000000000000" pitchFamily="2" charset="2"/>
              <a:buNone/>
            </a:pPr>
            <a:endParaRPr lang="zh-CN" altLang="en-US" dirty="0" smtClean="0">
              <a:ea typeface="宋体" panose="02010600030101010101" pitchFamily="2" charset="-122"/>
            </a:endParaRPr>
          </a:p>
          <a:p>
            <a:pPr eaLnBrk="1" hangingPunct="1">
              <a:lnSpc>
                <a:spcPct val="90000"/>
              </a:lnSpc>
            </a:pPr>
            <a:r>
              <a:rPr lang="zh-CN" altLang="en-US" dirty="0" smtClean="0">
                <a:ea typeface="宋体" panose="02010600030101010101" pitchFamily="2" charset="-122"/>
              </a:rPr>
              <a:t>功能</a:t>
            </a:r>
          </a:p>
          <a:p>
            <a:pPr lvl="1" eaLnBrk="1" hangingPunct="1">
              <a:lnSpc>
                <a:spcPct val="110000"/>
              </a:lnSpc>
              <a:buSzPct val="75000"/>
              <a:buFont typeface="Wingdings" panose="05000000000000000000" pitchFamily="2" charset="2"/>
              <a:buChar char="n"/>
            </a:pPr>
            <a:r>
              <a:rPr lang="zh-CN" altLang="en-US" dirty="0" smtClean="0">
                <a:ea typeface="宋体" panose="02010600030101010101" pitchFamily="2" charset="-122"/>
              </a:rPr>
              <a:t>修改指定表中满足</a:t>
            </a:r>
            <a:r>
              <a:rPr lang="en-US" altLang="zh-CN" dirty="0" smtClean="0">
                <a:ea typeface="宋体" panose="02010600030101010101" pitchFamily="2" charset="-122"/>
              </a:rPr>
              <a:t>WHERE</a:t>
            </a:r>
            <a:r>
              <a:rPr lang="zh-CN" altLang="en-US" dirty="0" smtClean="0">
                <a:ea typeface="宋体" panose="02010600030101010101" pitchFamily="2" charset="-122"/>
              </a:rPr>
              <a:t>子句条件的元组</a:t>
            </a:r>
          </a:p>
        </p:txBody>
      </p:sp>
    </p:spTree>
    <p:extLst>
      <p:ext uri="{BB962C8B-B14F-4D97-AF65-F5344CB8AC3E}">
        <p14:creationId xmlns:p14="http://schemas.microsoft.com/office/powerpoint/2010/main" val="297878137"/>
      </p:ext>
    </p:extLst>
  </p:cSld>
  <p:clrMapOvr>
    <a:masterClrMapping/>
  </p:clrMapOvr>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修改数据（续）</a:t>
            </a:r>
          </a:p>
        </p:txBody>
      </p:sp>
      <p:sp>
        <p:nvSpPr>
          <p:cNvPr id="24580" name="Rectangle 3"/>
          <p:cNvSpPr>
            <a:spLocks noGrp="1" noChangeArrowheads="1"/>
          </p:cNvSpPr>
          <p:nvPr>
            <p:ph type="body" idx="1"/>
          </p:nvPr>
        </p:nvSpPr>
        <p:spPr/>
        <p:txBody>
          <a:bodyPr/>
          <a:lstStyle/>
          <a:p>
            <a:pPr lvl="1" eaLnBrk="1" hangingPunct="1">
              <a:lnSpc>
                <a:spcPct val="120000"/>
              </a:lnSpc>
              <a:buSzPct val="75000"/>
              <a:buFont typeface="Wingdings" panose="05000000000000000000" pitchFamily="2" charset="2"/>
              <a:buChar char="n"/>
            </a:pPr>
            <a:r>
              <a:rPr lang="en-US" altLang="zh-CN" smtClean="0">
                <a:ea typeface="宋体" panose="02010600030101010101" pitchFamily="2" charset="-122"/>
              </a:rPr>
              <a:t>SET</a:t>
            </a:r>
            <a:r>
              <a:rPr lang="zh-CN" altLang="en-US" smtClean="0">
                <a:ea typeface="宋体" panose="02010600030101010101" pitchFamily="2" charset="-122"/>
              </a:rPr>
              <a:t>子句</a:t>
            </a:r>
          </a:p>
          <a:p>
            <a:pPr lvl="2" eaLnBrk="1" hangingPunct="1">
              <a:lnSpc>
                <a:spcPct val="120000"/>
              </a:lnSpc>
              <a:buFont typeface="Wingdings" panose="05000000000000000000" pitchFamily="2" charset="2"/>
              <a:buChar char="Ø"/>
            </a:pPr>
            <a:r>
              <a:rPr lang="zh-CN" altLang="en-US" sz="2000"/>
              <a:t>指定修改方式</a:t>
            </a:r>
          </a:p>
          <a:p>
            <a:pPr lvl="2" eaLnBrk="1" hangingPunct="1">
              <a:lnSpc>
                <a:spcPct val="120000"/>
              </a:lnSpc>
              <a:buFont typeface="Wingdings" panose="05000000000000000000" pitchFamily="2" charset="2"/>
              <a:buChar char="Ø"/>
            </a:pPr>
            <a:r>
              <a:rPr lang="zh-CN" altLang="en-US" smtClean="0">
                <a:ea typeface="宋体" panose="02010600030101010101" pitchFamily="2" charset="-122"/>
              </a:rPr>
              <a:t>要修改的列</a:t>
            </a:r>
          </a:p>
          <a:p>
            <a:pPr lvl="2" eaLnBrk="1" hangingPunct="1">
              <a:lnSpc>
                <a:spcPct val="120000"/>
              </a:lnSpc>
              <a:buFont typeface="Wingdings" panose="05000000000000000000" pitchFamily="2" charset="2"/>
              <a:buChar char="Ø"/>
            </a:pPr>
            <a:r>
              <a:rPr lang="zh-CN" altLang="en-US" smtClean="0">
                <a:ea typeface="宋体" panose="02010600030101010101" pitchFamily="2" charset="-122"/>
              </a:rPr>
              <a:t>修改后取值</a:t>
            </a:r>
            <a:endParaRPr lang="zh-CN" altLang="en-US" sz="3100"/>
          </a:p>
          <a:p>
            <a:pPr lvl="1" eaLnBrk="1" hangingPunct="1">
              <a:lnSpc>
                <a:spcPct val="160000"/>
              </a:lnSpc>
              <a:buSzPct val="75000"/>
              <a:buFont typeface="Wingdings" panose="05000000000000000000" pitchFamily="2" charset="2"/>
              <a:buChar char="n"/>
            </a:pPr>
            <a:r>
              <a:rPr lang="en-US" altLang="zh-CN" smtClean="0">
                <a:ea typeface="宋体" panose="02010600030101010101" pitchFamily="2" charset="-122"/>
              </a:rPr>
              <a:t>WHERE</a:t>
            </a:r>
            <a:r>
              <a:rPr lang="zh-CN" altLang="en-US" smtClean="0">
                <a:ea typeface="宋体" panose="02010600030101010101" pitchFamily="2" charset="-122"/>
              </a:rPr>
              <a:t>子句</a:t>
            </a:r>
          </a:p>
          <a:p>
            <a:pPr lvl="2" eaLnBrk="1" hangingPunct="1">
              <a:lnSpc>
                <a:spcPct val="120000"/>
              </a:lnSpc>
              <a:buFont typeface="Wingdings" panose="05000000000000000000" pitchFamily="2" charset="2"/>
              <a:buChar char="Ø"/>
            </a:pPr>
            <a:r>
              <a:rPr lang="zh-CN" altLang="en-US" smtClean="0">
                <a:ea typeface="宋体" panose="02010600030101010101" pitchFamily="2" charset="-122"/>
              </a:rPr>
              <a:t>指定要修改的元组</a:t>
            </a:r>
          </a:p>
          <a:p>
            <a:pPr lvl="2" eaLnBrk="1" hangingPunct="1">
              <a:lnSpc>
                <a:spcPct val="120000"/>
              </a:lnSpc>
              <a:buFont typeface="Wingdings" panose="05000000000000000000" pitchFamily="2" charset="2"/>
              <a:buChar char="Ø"/>
            </a:pPr>
            <a:r>
              <a:rPr lang="zh-CN" altLang="en-US" smtClean="0">
                <a:ea typeface="宋体" panose="02010600030101010101" pitchFamily="2" charset="-122"/>
              </a:rPr>
              <a:t>缺省表示要修改表中的所有元组</a:t>
            </a:r>
          </a:p>
        </p:txBody>
      </p:sp>
    </p:spTree>
    <p:extLst>
      <p:ext uri="{BB962C8B-B14F-4D97-AF65-F5344CB8AC3E}">
        <p14:creationId xmlns:p14="http://schemas.microsoft.com/office/powerpoint/2010/main" val="194967532"/>
      </p:ext>
    </p:extLst>
  </p:cSld>
  <p:clrMapOvr>
    <a:masterClrMapping/>
  </p:clrMapOvr>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修改数据（续）</a:t>
            </a:r>
          </a:p>
        </p:txBody>
      </p:sp>
      <p:sp>
        <p:nvSpPr>
          <p:cNvPr id="25604" name="Rectangle 3"/>
          <p:cNvSpPr>
            <a:spLocks noGrp="1" noChangeArrowheads="1"/>
          </p:cNvSpPr>
          <p:nvPr>
            <p:ph type="body" idx="1"/>
          </p:nvPr>
        </p:nvSpPr>
        <p:spPr/>
        <p:txBody>
          <a:bodyPr/>
          <a:lstStyle/>
          <a:p>
            <a:pPr eaLnBrk="1" hangingPunct="1">
              <a:lnSpc>
                <a:spcPct val="120000"/>
              </a:lnSpc>
            </a:pPr>
            <a:r>
              <a:rPr lang="zh-CN" altLang="en-US" sz="3200"/>
              <a:t>三种修改方式</a:t>
            </a:r>
          </a:p>
          <a:p>
            <a:pPr lvl="1" eaLnBrk="1" hangingPunct="1">
              <a:lnSpc>
                <a:spcPct val="120000"/>
              </a:lnSpc>
              <a:buFont typeface="Wingdings" panose="05000000000000000000" pitchFamily="2" charset="2"/>
              <a:buNone/>
            </a:pPr>
            <a:r>
              <a:rPr lang="en-US" altLang="zh-CN" sz="2800"/>
              <a:t>1. </a:t>
            </a:r>
            <a:r>
              <a:rPr lang="zh-CN" altLang="en-US" sz="2800"/>
              <a:t>修改某一个元组的值</a:t>
            </a:r>
          </a:p>
          <a:p>
            <a:pPr lvl="1" eaLnBrk="1" hangingPunct="1">
              <a:lnSpc>
                <a:spcPct val="120000"/>
              </a:lnSpc>
              <a:buFont typeface="Wingdings" panose="05000000000000000000" pitchFamily="2" charset="2"/>
              <a:buNone/>
            </a:pPr>
            <a:r>
              <a:rPr lang="en-US" altLang="zh-CN" sz="2800"/>
              <a:t>2. </a:t>
            </a:r>
            <a:r>
              <a:rPr lang="zh-CN" altLang="en-US" sz="2800"/>
              <a:t>修改多个元组的值</a:t>
            </a:r>
          </a:p>
          <a:p>
            <a:pPr lvl="1" eaLnBrk="1" hangingPunct="1">
              <a:lnSpc>
                <a:spcPct val="120000"/>
              </a:lnSpc>
              <a:buFont typeface="Wingdings" panose="05000000000000000000" pitchFamily="2" charset="2"/>
              <a:buNone/>
            </a:pPr>
            <a:r>
              <a:rPr lang="en-US" altLang="zh-CN" sz="2800"/>
              <a:t>3. </a:t>
            </a:r>
            <a:r>
              <a:rPr lang="zh-CN" altLang="en-US" sz="2800"/>
              <a:t>带子查询的修改语句</a:t>
            </a:r>
          </a:p>
        </p:txBody>
      </p:sp>
    </p:spTree>
    <p:extLst>
      <p:ext uri="{BB962C8B-B14F-4D97-AF65-F5344CB8AC3E}">
        <p14:creationId xmlns:p14="http://schemas.microsoft.com/office/powerpoint/2010/main" val="2598372437"/>
      </p:ext>
    </p:extLst>
  </p:cSld>
  <p:clrMapOvr>
    <a:masterClrMapping/>
  </p:clrMapOvr>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修改某一个元组的值</a:t>
            </a:r>
          </a:p>
        </p:txBody>
      </p:sp>
      <p:sp>
        <p:nvSpPr>
          <p:cNvPr id="26628" name="Rectangle 3"/>
          <p:cNvSpPr>
            <a:spLocks noGrp="1" noChangeArrowheads="1"/>
          </p:cNvSpPr>
          <p:nvPr>
            <p:ph type="body" idx="1"/>
          </p:nvPr>
        </p:nvSpPr>
        <p:spPr/>
        <p:txBody>
          <a:bodyPr/>
          <a:lstStyle/>
          <a:p>
            <a:pPr algn="just" eaLnBrk="1" hangingPunct="1">
              <a:lnSpc>
                <a:spcPct val="150000"/>
              </a:lnSpc>
              <a:buFont typeface="Wingdings" panose="05000000000000000000" pitchFamily="2" charset="2"/>
              <a:buNone/>
            </a:pPr>
            <a:r>
              <a:rPr lang="en-US" altLang="zh-CN" smtClean="0">
                <a:ea typeface="宋体" panose="02010600030101010101" pitchFamily="2" charset="-122"/>
              </a:rPr>
              <a:t>[</a:t>
            </a:r>
            <a:r>
              <a:rPr lang="zh-CN" altLang="en-US" smtClean="0">
                <a:ea typeface="黑体" panose="02010609060101010101" pitchFamily="49" charset="-122"/>
              </a:rPr>
              <a:t>例</a:t>
            </a:r>
            <a:r>
              <a:rPr lang="en-US" altLang="zh-CN" smtClean="0">
                <a:ea typeface="宋体" panose="02010600030101010101" pitchFamily="2" charset="-122"/>
              </a:rPr>
              <a:t>5]  </a:t>
            </a:r>
            <a:r>
              <a:rPr lang="zh-CN" altLang="en-US" smtClean="0">
                <a:ea typeface="宋体" panose="02010600030101010101" pitchFamily="2" charset="-122"/>
              </a:rPr>
              <a:t>将学生</a:t>
            </a:r>
            <a:r>
              <a:rPr lang="en-US" altLang="zh-CN" smtClean="0">
                <a:ea typeface="宋体" panose="02010600030101010101" pitchFamily="2" charset="-122"/>
              </a:rPr>
              <a:t>200215121</a:t>
            </a:r>
            <a:r>
              <a:rPr lang="zh-CN" altLang="en-US" smtClean="0">
                <a:ea typeface="宋体" panose="02010600030101010101" pitchFamily="2" charset="-122"/>
              </a:rPr>
              <a:t>的年龄改为</a:t>
            </a:r>
            <a:r>
              <a:rPr lang="en-US" altLang="zh-CN" smtClean="0">
                <a:ea typeface="宋体" panose="02010600030101010101" pitchFamily="2" charset="-122"/>
              </a:rPr>
              <a:t>22</a:t>
            </a:r>
            <a:r>
              <a:rPr lang="zh-CN" altLang="en-US" smtClean="0">
                <a:ea typeface="宋体" panose="02010600030101010101" pitchFamily="2" charset="-122"/>
              </a:rPr>
              <a:t>岁</a:t>
            </a:r>
          </a:p>
          <a:p>
            <a:pPr algn="just" eaLnBrk="1" hangingPunct="1">
              <a:lnSpc>
                <a:spcPct val="150000"/>
              </a:lnSpc>
              <a:buFont typeface="Wingdings" panose="05000000000000000000" pitchFamily="2" charset="2"/>
              <a:buNone/>
            </a:pPr>
            <a:r>
              <a:rPr lang="zh-CN" altLang="en-US" sz="2400"/>
              <a:t>         </a:t>
            </a:r>
            <a:r>
              <a:rPr lang="en-US" altLang="zh-CN" sz="2400"/>
              <a:t>UPDATE  Student</a:t>
            </a:r>
          </a:p>
          <a:p>
            <a:pPr algn="just" eaLnBrk="1" hangingPunct="1">
              <a:lnSpc>
                <a:spcPct val="150000"/>
              </a:lnSpc>
              <a:buFont typeface="Wingdings" panose="05000000000000000000" pitchFamily="2" charset="2"/>
              <a:buNone/>
            </a:pPr>
            <a:r>
              <a:rPr lang="en-US" altLang="zh-CN" sz="2400"/>
              <a:t>         SET Sage=22</a:t>
            </a:r>
          </a:p>
          <a:p>
            <a:pPr algn="just" eaLnBrk="1" hangingPunct="1">
              <a:lnSpc>
                <a:spcPct val="150000"/>
              </a:lnSpc>
              <a:buFont typeface="Wingdings" panose="05000000000000000000" pitchFamily="2" charset="2"/>
              <a:buNone/>
            </a:pPr>
            <a:r>
              <a:rPr lang="en-US" altLang="zh-CN" sz="2400"/>
              <a:t>         WHERE  Sno=' 200215121 '</a:t>
            </a:r>
            <a:r>
              <a:rPr lang="zh-CN" altLang="en-US" sz="2400"/>
              <a:t>；</a:t>
            </a:r>
            <a:r>
              <a:rPr lang="zh-CN" altLang="en-US" smtClean="0">
                <a:ea typeface="宋体" panose="02010600030101010101" pitchFamily="2" charset="-122"/>
              </a:rPr>
              <a:t> </a:t>
            </a:r>
          </a:p>
          <a:p>
            <a:pPr eaLnBrk="1" hangingPunct="1">
              <a:lnSpc>
                <a:spcPct val="120000"/>
              </a:lnSpc>
            </a:pPr>
            <a:endParaRPr lang="zh-CN" altLang="en-US" sz="3200"/>
          </a:p>
        </p:txBody>
      </p:sp>
    </p:spTree>
    <p:extLst>
      <p:ext uri="{BB962C8B-B14F-4D97-AF65-F5344CB8AC3E}">
        <p14:creationId xmlns:p14="http://schemas.microsoft.com/office/powerpoint/2010/main" val="2462320800"/>
      </p:ext>
    </p:extLst>
  </p:cSld>
  <p:clrMapOvr>
    <a:masterClrMapping/>
  </p:clrMapOvr>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修改多个元组的值</a:t>
            </a:r>
          </a:p>
        </p:txBody>
      </p:sp>
      <p:sp>
        <p:nvSpPr>
          <p:cNvPr id="27652" name="Rectangle 3"/>
          <p:cNvSpPr>
            <a:spLocks noGrp="1" noChangeArrowheads="1"/>
          </p:cNvSpPr>
          <p:nvPr>
            <p:ph type="body" idx="1"/>
          </p:nvPr>
        </p:nvSpPr>
        <p:spPr/>
        <p:txBody>
          <a:bodyPr/>
          <a:lstStyle/>
          <a:p>
            <a:pPr lvl="3" eaLnBrk="1" hangingPunct="1">
              <a:spcBef>
                <a:spcPts val="900"/>
              </a:spcBef>
              <a:spcAft>
                <a:spcPts val="850"/>
              </a:spcAft>
            </a:pPr>
            <a:endParaRPr lang="zh-CN" altLang="en-US" smtClean="0">
              <a:ea typeface="黑体" panose="02010609060101010101" pitchFamily="49" charset="-122"/>
            </a:endParaRPr>
          </a:p>
          <a:p>
            <a:pPr algn="just" eaLnBrk="1" hangingPunct="1">
              <a:buFont typeface="Wingdings" panose="05000000000000000000" pitchFamily="2" charset="2"/>
              <a:buNone/>
            </a:pPr>
            <a:r>
              <a:rPr lang="en-US" altLang="zh-CN" smtClean="0">
                <a:ea typeface="宋体" panose="02010600030101010101" pitchFamily="2" charset="-122"/>
              </a:rPr>
              <a:t>[</a:t>
            </a:r>
            <a:r>
              <a:rPr lang="zh-CN" altLang="en-US" smtClean="0">
                <a:ea typeface="黑体" panose="02010609060101010101" pitchFamily="49" charset="-122"/>
              </a:rPr>
              <a:t>例</a:t>
            </a:r>
            <a:r>
              <a:rPr lang="en-US" altLang="zh-CN" smtClean="0">
                <a:ea typeface="宋体" panose="02010600030101010101" pitchFamily="2" charset="-122"/>
              </a:rPr>
              <a:t>6]  </a:t>
            </a:r>
            <a:r>
              <a:rPr lang="zh-CN" altLang="en-US" smtClean="0">
                <a:ea typeface="宋体" panose="02010600030101010101" pitchFamily="2" charset="-122"/>
              </a:rPr>
              <a:t>将所有学生的年龄增加</a:t>
            </a:r>
            <a:r>
              <a:rPr lang="en-US" altLang="zh-CN" smtClean="0">
                <a:ea typeface="宋体" panose="02010600030101010101" pitchFamily="2" charset="-122"/>
              </a:rPr>
              <a:t>1</a:t>
            </a:r>
            <a:r>
              <a:rPr lang="zh-CN" altLang="en-US" smtClean="0">
                <a:ea typeface="宋体" panose="02010600030101010101" pitchFamily="2" charset="-122"/>
              </a:rPr>
              <a:t>岁</a:t>
            </a:r>
          </a:p>
          <a:p>
            <a:pPr algn="just" eaLnBrk="1" hangingPunct="1">
              <a:lnSpc>
                <a:spcPct val="170000"/>
              </a:lnSpc>
              <a:buFont typeface="Wingdings" panose="05000000000000000000" pitchFamily="2" charset="2"/>
              <a:buNone/>
            </a:pPr>
            <a:r>
              <a:rPr lang="zh-CN" altLang="en-US" sz="2400"/>
              <a:t>         </a:t>
            </a:r>
            <a:r>
              <a:rPr lang="en-US" altLang="zh-CN" sz="2400"/>
              <a:t>UPDATE Student</a:t>
            </a:r>
          </a:p>
          <a:p>
            <a:pPr algn="just" eaLnBrk="1" hangingPunct="1">
              <a:lnSpc>
                <a:spcPct val="170000"/>
              </a:lnSpc>
              <a:buFont typeface="Wingdings" panose="05000000000000000000" pitchFamily="2" charset="2"/>
              <a:buNone/>
            </a:pPr>
            <a:r>
              <a:rPr lang="en-US" altLang="zh-CN" sz="2400"/>
              <a:t>         SET Sage= Sage+1</a:t>
            </a:r>
            <a:r>
              <a:rPr lang="zh-CN" altLang="en-US" sz="2400"/>
              <a:t>；</a:t>
            </a:r>
          </a:p>
          <a:p>
            <a:pPr algn="just" eaLnBrk="1" hangingPunct="1">
              <a:buFont typeface="Wingdings" panose="05000000000000000000" pitchFamily="2" charset="2"/>
              <a:buNone/>
            </a:pPr>
            <a:endParaRPr lang="zh-CN" altLang="en-US" sz="2400"/>
          </a:p>
          <a:p>
            <a:pPr algn="just" eaLnBrk="1" hangingPunct="1">
              <a:buFont typeface="Wingdings" panose="05000000000000000000" pitchFamily="2" charset="2"/>
              <a:buNone/>
            </a:pPr>
            <a:endParaRPr lang="zh-CN" altLang="en-US" smtClean="0">
              <a:ea typeface="宋体" panose="02010600030101010101" pitchFamily="2" charset="-122"/>
            </a:endParaRPr>
          </a:p>
        </p:txBody>
      </p:sp>
    </p:spTree>
    <p:extLst>
      <p:ext uri="{BB962C8B-B14F-4D97-AF65-F5344CB8AC3E}">
        <p14:creationId xmlns:p14="http://schemas.microsoft.com/office/powerpoint/2010/main" val="255496233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endParaRPr lang="zh-CN" altLang="zh-CN" smtClean="0"/>
          </a:p>
        </p:txBody>
      </p:sp>
      <p:graphicFrame>
        <p:nvGraphicFramePr>
          <p:cNvPr id="2" name="Group 3"/>
          <p:cNvGraphicFramePr>
            <a:graphicFrameLocks noGrp="1"/>
          </p:cNvGraphicFramePr>
          <p:nvPr>
            <p:ph idx="1"/>
          </p:nvPr>
        </p:nvGraphicFramePr>
        <p:xfrm>
          <a:off x="236491" y="0"/>
          <a:ext cx="11760200" cy="6202363"/>
        </p:xfrm>
        <a:graphic>
          <a:graphicData uri="http://schemas.openxmlformats.org/drawingml/2006/table">
            <a:tbl>
              <a:tblPr/>
              <a:tblGrid>
                <a:gridCol w="1246717"/>
                <a:gridCol w="3744383"/>
                <a:gridCol w="6769100"/>
              </a:tblGrid>
              <a:tr h="1190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effectLst/>
                          <a:latin typeface="Times New Roman" pitchFamily="18" charset="0"/>
                          <a:ea typeface="宋体" pitchFamily="2" charset="-122"/>
                        </a:rPr>
                        <a:t>通配符 </a:t>
                      </a:r>
                      <a:endParaRPr kumimoji="0" 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effectLst/>
                          <a:latin typeface="Times New Roman" pitchFamily="18" charset="0"/>
                          <a:ea typeface="宋体" pitchFamily="2" charset="-122"/>
                        </a:rPr>
                        <a:t>说明 </a:t>
                      </a:r>
                      <a:endParaRPr kumimoji="0" 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effectLst/>
                          <a:latin typeface="Times New Roman" pitchFamily="18" charset="0"/>
                          <a:ea typeface="宋体" pitchFamily="2" charset="-122"/>
                        </a:rPr>
                        <a:t>示例 </a:t>
                      </a:r>
                      <a:endParaRPr kumimoji="0" lang="zh-CN" sz="2000" b="1" i="0" u="none" strike="noStrike" cap="none" normalizeH="0" baseline="0" smtClean="0">
                        <a:ln>
                          <a:noFill/>
                        </a:ln>
                        <a:solidFill>
                          <a:schemeClr val="tx1"/>
                        </a:solidFill>
                        <a:effectLst/>
                        <a:latin typeface="Times New Roman" pitchFamily="18" charset="0"/>
                        <a:ea typeface="宋体" pitchFamily="2" charset="-122"/>
                      </a:endParaRP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0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包含零个或多个字符的任意字符串。</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WHERE title LIKE '%computer%' </a:t>
                      </a:r>
                      <a:r>
                        <a:rPr kumimoji="0" lang="zh-CN" sz="2000" b="1" i="0" u="none" strike="noStrike" cap="none" normalizeH="0" baseline="0" smtClean="0">
                          <a:ln>
                            <a:noFill/>
                          </a:ln>
                          <a:solidFill>
                            <a:schemeClr val="tx1"/>
                          </a:solidFill>
                          <a:effectLst/>
                          <a:latin typeface="Times New Roman" pitchFamily="18" charset="0"/>
                          <a:ea typeface="宋体" pitchFamily="2" charset="-122"/>
                        </a:rPr>
                        <a:t>将查找在书名中任意位置包含单词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"computer" </a:t>
                      </a:r>
                      <a:r>
                        <a:rPr kumimoji="0" lang="zh-CN" sz="2000" b="1" i="0" u="none" strike="noStrike" cap="none" normalizeH="0" baseline="0" smtClean="0">
                          <a:ln>
                            <a:noFill/>
                          </a:ln>
                          <a:solidFill>
                            <a:schemeClr val="tx1"/>
                          </a:solidFill>
                          <a:effectLst/>
                          <a:latin typeface="Times New Roman" pitchFamily="18" charset="0"/>
                          <a:ea typeface="宋体" pitchFamily="2" charset="-122"/>
                        </a:rPr>
                        <a:t>的所有书名。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9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_</a:t>
                      </a:r>
                      <a:r>
                        <a:rPr kumimoji="0" lang="zh-CN" sz="2000" b="1" i="0" u="none" strike="noStrike" cap="none" normalizeH="0" baseline="0" smtClean="0">
                          <a:ln>
                            <a:noFill/>
                          </a:ln>
                          <a:solidFill>
                            <a:schemeClr val="tx1"/>
                          </a:solidFill>
                          <a:effectLst/>
                          <a:latin typeface="Times New Roman" pitchFamily="18" charset="0"/>
                          <a:ea typeface="宋体" pitchFamily="2" charset="-122"/>
                        </a:rPr>
                        <a:t>（下划线）</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任何单个字符。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WHERE au_fname LIKE '_ean' </a:t>
                      </a:r>
                      <a:r>
                        <a:rPr kumimoji="0" lang="zh-CN" sz="2000" b="1" i="0" u="none" strike="noStrike" cap="none" normalizeH="0" baseline="0" smtClean="0">
                          <a:ln>
                            <a:noFill/>
                          </a:ln>
                          <a:solidFill>
                            <a:schemeClr val="tx1"/>
                          </a:solidFill>
                          <a:effectLst/>
                          <a:latin typeface="Times New Roman" pitchFamily="18" charset="0"/>
                          <a:ea typeface="宋体" pitchFamily="2" charset="-122"/>
                        </a:rPr>
                        <a:t>将查找以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ean </a:t>
                      </a:r>
                      <a:r>
                        <a:rPr kumimoji="0" lang="zh-CN" sz="2000" b="1" i="0" u="none" strike="noStrike" cap="none" normalizeH="0" baseline="0" smtClean="0">
                          <a:ln>
                            <a:noFill/>
                          </a:ln>
                          <a:solidFill>
                            <a:schemeClr val="tx1"/>
                          </a:solidFill>
                          <a:effectLst/>
                          <a:latin typeface="Times New Roman" pitchFamily="18" charset="0"/>
                          <a:ea typeface="宋体" pitchFamily="2" charset="-122"/>
                        </a:rPr>
                        <a:t>结尾的所有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4 </a:t>
                      </a:r>
                      <a:r>
                        <a:rPr kumimoji="0" lang="zh-CN" sz="2000" b="1" i="0" u="none" strike="noStrike" cap="none" normalizeH="0" baseline="0" smtClean="0">
                          <a:ln>
                            <a:noFill/>
                          </a:ln>
                          <a:solidFill>
                            <a:schemeClr val="tx1"/>
                          </a:solidFill>
                          <a:effectLst/>
                          <a:latin typeface="Times New Roman" pitchFamily="18" charset="0"/>
                          <a:ea typeface="宋体" pitchFamily="2" charset="-122"/>
                        </a:rPr>
                        <a:t>个字母的名字（</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Dean</a:t>
                      </a:r>
                      <a:r>
                        <a:rPr kumimoji="0" 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Sean </a:t>
                      </a:r>
                      <a:r>
                        <a:rPr kumimoji="0" lang="zh-CN" sz="2000" b="1" i="0" u="none" strike="noStrike" cap="none" normalizeH="0" baseline="0" smtClean="0">
                          <a:ln>
                            <a:noFill/>
                          </a:ln>
                          <a:solidFill>
                            <a:schemeClr val="tx1"/>
                          </a:solidFill>
                          <a:effectLst/>
                          <a:latin typeface="Times New Roman" pitchFamily="18" charset="0"/>
                          <a:ea typeface="宋体" pitchFamily="2" charset="-122"/>
                        </a:rPr>
                        <a:t>等）。</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11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指定范围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([a-f]) </a:t>
                      </a:r>
                      <a:r>
                        <a:rPr kumimoji="0" lang="zh-CN" sz="2000" b="1" i="0" u="none" strike="noStrike" cap="none" normalizeH="0" baseline="0" smtClean="0">
                          <a:ln>
                            <a:noFill/>
                          </a:ln>
                          <a:solidFill>
                            <a:schemeClr val="tx1"/>
                          </a:solidFill>
                          <a:effectLst/>
                          <a:latin typeface="Times New Roman" pitchFamily="18" charset="0"/>
                          <a:ea typeface="宋体" pitchFamily="2" charset="-122"/>
                        </a:rPr>
                        <a:t>或集合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([abcdef]) </a:t>
                      </a:r>
                      <a:r>
                        <a:rPr kumimoji="0" lang="zh-CN" sz="2000" b="1" i="0" u="none" strike="noStrike" cap="none" normalizeH="0" baseline="0" smtClean="0">
                          <a:ln>
                            <a:noFill/>
                          </a:ln>
                          <a:solidFill>
                            <a:schemeClr val="tx1"/>
                          </a:solidFill>
                          <a:effectLst/>
                          <a:latin typeface="Times New Roman" pitchFamily="18" charset="0"/>
                          <a:ea typeface="宋体" pitchFamily="2" charset="-122"/>
                        </a:rPr>
                        <a:t>中的任何单个字符。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WHERE au_lname LIKE '[C-P]arsen' </a:t>
                      </a:r>
                      <a:r>
                        <a:rPr kumimoji="0" lang="zh-CN" sz="2000" b="1" i="0" u="none" strike="noStrike" cap="none" normalizeH="0" baseline="0" smtClean="0">
                          <a:ln>
                            <a:noFill/>
                          </a:ln>
                          <a:solidFill>
                            <a:schemeClr val="tx1"/>
                          </a:solidFill>
                          <a:effectLst/>
                          <a:latin typeface="Times New Roman" pitchFamily="18" charset="0"/>
                          <a:ea typeface="宋体" pitchFamily="2" charset="-122"/>
                        </a:rPr>
                        <a:t>将查找以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arsen </a:t>
                      </a:r>
                      <a:r>
                        <a:rPr kumimoji="0" lang="zh-CN" sz="2000" b="1" i="0" u="none" strike="noStrike" cap="none" normalizeH="0" baseline="0" smtClean="0">
                          <a:ln>
                            <a:noFill/>
                          </a:ln>
                          <a:solidFill>
                            <a:schemeClr val="tx1"/>
                          </a:solidFill>
                          <a:effectLst/>
                          <a:latin typeface="Times New Roman" pitchFamily="18" charset="0"/>
                          <a:ea typeface="宋体" pitchFamily="2" charset="-122"/>
                        </a:rPr>
                        <a:t>结尾并且以介于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C </a:t>
                      </a:r>
                      <a:r>
                        <a:rPr kumimoji="0" lang="zh-CN" sz="2000" b="1" i="0" u="none" strike="noStrike" cap="none" normalizeH="0" baseline="0" smtClean="0">
                          <a:ln>
                            <a:noFill/>
                          </a:ln>
                          <a:solidFill>
                            <a:schemeClr val="tx1"/>
                          </a:solidFill>
                          <a:effectLst/>
                          <a:latin typeface="Times New Roman" pitchFamily="18" charset="0"/>
                          <a:ea typeface="宋体" pitchFamily="2" charset="-122"/>
                        </a:rPr>
                        <a:t>与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P </a:t>
                      </a:r>
                      <a:r>
                        <a:rPr kumimoji="0" lang="zh-CN" sz="2000" b="1" i="0" u="none" strike="noStrike" cap="none" normalizeH="0" baseline="0" smtClean="0">
                          <a:ln>
                            <a:noFill/>
                          </a:ln>
                          <a:solidFill>
                            <a:schemeClr val="tx1"/>
                          </a:solidFill>
                          <a:effectLst/>
                          <a:latin typeface="Times New Roman" pitchFamily="18" charset="0"/>
                          <a:ea typeface="宋体" pitchFamily="2" charset="-122"/>
                        </a:rPr>
                        <a:t>之间的任何单个字符开始的作者姓氏，例如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Carsen</a:t>
                      </a:r>
                      <a:r>
                        <a:rPr kumimoji="0" 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Larsen</a:t>
                      </a:r>
                      <a:r>
                        <a:rPr kumimoji="0" 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Karsen </a:t>
                      </a:r>
                      <a:r>
                        <a:rPr kumimoji="0" lang="zh-CN" sz="2000" b="1" i="0" u="none" strike="noStrike" cap="none" normalizeH="0" baseline="0" smtClean="0">
                          <a:ln>
                            <a:noFill/>
                          </a:ln>
                          <a:solidFill>
                            <a:schemeClr val="tx1"/>
                          </a:solidFill>
                          <a:effectLst/>
                          <a:latin typeface="Times New Roman" pitchFamily="18" charset="0"/>
                          <a:ea typeface="宋体" pitchFamily="2" charset="-122"/>
                        </a:rPr>
                        <a:t>等。</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0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smtClean="0">
                          <a:ln>
                            <a:noFill/>
                          </a:ln>
                          <a:solidFill>
                            <a:schemeClr val="tx1"/>
                          </a:solidFill>
                          <a:effectLst/>
                          <a:latin typeface="Times New Roman" pitchFamily="18" charset="0"/>
                          <a:ea typeface="宋体" pitchFamily="2" charset="-122"/>
                        </a:rPr>
                        <a:t>不属于指定范围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([a-f]) </a:t>
                      </a:r>
                      <a:r>
                        <a:rPr kumimoji="0" lang="zh-CN" sz="2000" b="1" i="0" u="none" strike="noStrike" cap="none" normalizeH="0" baseline="0" smtClean="0">
                          <a:ln>
                            <a:noFill/>
                          </a:ln>
                          <a:solidFill>
                            <a:schemeClr val="tx1"/>
                          </a:solidFill>
                          <a:effectLst/>
                          <a:latin typeface="Times New Roman" pitchFamily="18" charset="0"/>
                          <a:ea typeface="宋体" pitchFamily="2" charset="-122"/>
                        </a:rPr>
                        <a:t>或集合 </a:t>
                      </a:r>
                      <a:r>
                        <a:rPr kumimoji="0" lang="zh-CN" altLang="zh-CN" sz="2000" b="1" i="0" u="none" strike="noStrike" cap="none" normalizeH="0" baseline="0" smtClean="0">
                          <a:ln>
                            <a:noFill/>
                          </a:ln>
                          <a:solidFill>
                            <a:schemeClr val="tx1"/>
                          </a:solidFill>
                          <a:effectLst/>
                          <a:latin typeface="Times New Roman" pitchFamily="18" charset="0"/>
                          <a:ea typeface="宋体" pitchFamily="2" charset="-122"/>
                        </a:rPr>
                        <a:t>([abcdef]) </a:t>
                      </a:r>
                      <a:r>
                        <a:rPr kumimoji="0" lang="zh-CN" sz="2000" b="1" i="0" u="none" strike="noStrike" cap="none" normalizeH="0" baseline="0" smtClean="0">
                          <a:ln>
                            <a:noFill/>
                          </a:ln>
                          <a:solidFill>
                            <a:schemeClr val="tx1"/>
                          </a:solidFill>
                          <a:effectLst/>
                          <a:latin typeface="Times New Roman" pitchFamily="18" charset="0"/>
                          <a:ea typeface="宋体" pitchFamily="2" charset="-122"/>
                        </a:rPr>
                        <a:t>的任何单个字符。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Times New Roman" pitchFamily="18" charset="0"/>
                          <a:ea typeface="宋体" pitchFamily="2" charset="-122"/>
                        </a:rPr>
                        <a:t>WHERE au_lname LIKE 'de[^l]%' </a:t>
                      </a:r>
                      <a:r>
                        <a:rPr kumimoji="0" lang="zh-CN" sz="2000" b="1" i="0" u="none" strike="noStrike" cap="none" normalizeH="0" baseline="0" dirty="0" smtClean="0">
                          <a:ln>
                            <a:noFill/>
                          </a:ln>
                          <a:solidFill>
                            <a:schemeClr val="tx1"/>
                          </a:solidFill>
                          <a:effectLst/>
                          <a:latin typeface="Times New Roman" pitchFamily="18" charset="0"/>
                          <a:ea typeface="宋体" pitchFamily="2" charset="-122"/>
                        </a:rPr>
                        <a:t>将查找以 </a:t>
                      </a:r>
                      <a:r>
                        <a:rPr kumimoji="0" lang="zh-CN" altLang="zh-CN" sz="2000" b="1" i="0" u="none" strike="noStrike" cap="none" normalizeH="0" baseline="0" dirty="0" smtClean="0">
                          <a:ln>
                            <a:noFill/>
                          </a:ln>
                          <a:solidFill>
                            <a:schemeClr val="tx1"/>
                          </a:solidFill>
                          <a:effectLst/>
                          <a:latin typeface="Times New Roman" pitchFamily="18" charset="0"/>
                          <a:ea typeface="宋体" pitchFamily="2" charset="-122"/>
                        </a:rPr>
                        <a:t>de </a:t>
                      </a:r>
                      <a:r>
                        <a:rPr kumimoji="0" lang="zh-CN" sz="2000" b="1" i="0" u="none" strike="noStrike" cap="none" normalizeH="0" baseline="0" dirty="0" smtClean="0">
                          <a:ln>
                            <a:noFill/>
                          </a:ln>
                          <a:solidFill>
                            <a:schemeClr val="tx1"/>
                          </a:solidFill>
                          <a:effectLst/>
                          <a:latin typeface="Times New Roman" pitchFamily="18" charset="0"/>
                          <a:ea typeface="宋体" pitchFamily="2" charset="-122"/>
                        </a:rPr>
                        <a:t>开始并且其后的字母不为 </a:t>
                      </a:r>
                      <a:r>
                        <a:rPr kumimoji="0" lang="zh-CN" altLang="zh-CN" sz="2000" b="1" i="0" u="none" strike="noStrike" cap="none" normalizeH="0" baseline="0" dirty="0" smtClean="0">
                          <a:ln>
                            <a:noFill/>
                          </a:ln>
                          <a:solidFill>
                            <a:schemeClr val="tx1"/>
                          </a:solidFill>
                          <a:effectLst/>
                          <a:latin typeface="Times New Roman" pitchFamily="18" charset="0"/>
                          <a:ea typeface="宋体" pitchFamily="2" charset="-122"/>
                        </a:rPr>
                        <a:t>l </a:t>
                      </a:r>
                      <a:r>
                        <a:rPr kumimoji="0" lang="zh-CN" sz="2000" b="1" i="0" u="none" strike="noStrike" cap="none" normalizeH="0" baseline="0" dirty="0" smtClean="0">
                          <a:ln>
                            <a:noFill/>
                          </a:ln>
                          <a:solidFill>
                            <a:schemeClr val="tx1"/>
                          </a:solidFill>
                          <a:effectLst/>
                          <a:latin typeface="Times New Roman" pitchFamily="18" charset="0"/>
                          <a:ea typeface="宋体" pitchFamily="2" charset="-122"/>
                        </a:rPr>
                        <a:t>的所有作者的姓氏。</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带子查询的修改语句</a:t>
            </a:r>
          </a:p>
        </p:txBody>
      </p:sp>
      <p:sp>
        <p:nvSpPr>
          <p:cNvPr id="28676" name="Rectangle 3"/>
          <p:cNvSpPr>
            <a:spLocks noGrp="1" noChangeArrowheads="1"/>
          </p:cNvSpPr>
          <p:nvPr>
            <p:ph type="body" idx="1"/>
          </p:nvPr>
        </p:nvSpPr>
        <p:spPr>
          <a:xfrm>
            <a:off x="852054" y="1898072"/>
            <a:ext cx="9933709" cy="4114800"/>
          </a:xfrm>
        </p:spPr>
        <p:txBody>
          <a:bodyPr/>
          <a:lstStyle/>
          <a:p>
            <a:pPr lvl="3" eaLnBrk="1" hangingPunct="1">
              <a:spcBef>
                <a:spcPts val="900"/>
              </a:spcBef>
              <a:spcAft>
                <a:spcPts val="850"/>
              </a:spcAft>
            </a:pPr>
            <a:endParaRPr lang="zh-CN" altLang="en-US" dirty="0" smtClean="0">
              <a:ea typeface="黑体" panose="02010609060101010101" pitchFamily="49" charset="-122"/>
            </a:endParaRPr>
          </a:p>
          <a:p>
            <a:pPr algn="just" eaLnBrk="1" hangingPunct="1">
              <a:buFont typeface="Wingdings" panose="05000000000000000000"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7</a:t>
            </a:r>
            <a:r>
              <a:rPr lang="en-US" altLang="zh-CN" sz="2400" dirty="0"/>
              <a:t>]  </a:t>
            </a:r>
            <a:r>
              <a:rPr lang="zh-CN" altLang="en-US" sz="2400" dirty="0"/>
              <a:t>将计算机科学系全体学生的成绩置零。</a:t>
            </a:r>
          </a:p>
          <a:p>
            <a:pPr algn="just" eaLnBrk="1" hangingPunct="1">
              <a:buFont typeface="Wingdings" panose="05000000000000000000" pitchFamily="2" charset="2"/>
              <a:buNone/>
            </a:pPr>
            <a:r>
              <a:rPr lang="zh-CN" altLang="en-US" sz="2400" dirty="0"/>
              <a:t>        </a:t>
            </a:r>
            <a:r>
              <a:rPr lang="en-US" altLang="zh-CN" sz="2400" dirty="0"/>
              <a:t>UPDATE SC</a:t>
            </a:r>
          </a:p>
          <a:p>
            <a:pPr algn="just" eaLnBrk="1" hangingPunct="1">
              <a:buFont typeface="Wingdings" panose="05000000000000000000" pitchFamily="2" charset="2"/>
              <a:buNone/>
            </a:pPr>
            <a:r>
              <a:rPr lang="en-US" altLang="zh-CN" sz="2400" dirty="0"/>
              <a:t>        SET  Grade=0</a:t>
            </a:r>
          </a:p>
          <a:p>
            <a:pPr algn="just" eaLnBrk="1" hangingPunct="1">
              <a:buFont typeface="Wingdings" panose="05000000000000000000" pitchFamily="2" charset="2"/>
              <a:buNone/>
            </a:pPr>
            <a:r>
              <a:rPr lang="en-US" altLang="zh-CN" sz="2400" dirty="0"/>
              <a:t>        WHERE  'CS'=</a:t>
            </a:r>
          </a:p>
          <a:p>
            <a:pPr algn="just" eaLnBrk="1" hangingPunct="1">
              <a:buFont typeface="Wingdings" panose="05000000000000000000" pitchFamily="2" charset="2"/>
              <a:buNone/>
            </a:pPr>
            <a:r>
              <a:rPr lang="en-US" altLang="zh-CN" sz="2400" dirty="0"/>
              <a:t>                       (SELETE </a:t>
            </a:r>
            <a:r>
              <a:rPr lang="en-US" altLang="zh-CN" sz="2400" dirty="0" err="1"/>
              <a:t>Sdept</a:t>
            </a:r>
            <a:endParaRPr lang="en-US" altLang="zh-CN" sz="2400" dirty="0"/>
          </a:p>
          <a:p>
            <a:pPr algn="just" eaLnBrk="1" hangingPunct="1">
              <a:buFont typeface="Wingdings" panose="05000000000000000000" pitchFamily="2" charset="2"/>
              <a:buNone/>
            </a:pPr>
            <a:r>
              <a:rPr lang="en-US" altLang="zh-CN" sz="2400" dirty="0"/>
              <a:t>                        FROM  Student</a:t>
            </a:r>
          </a:p>
          <a:p>
            <a:pPr algn="just" eaLnBrk="1" hangingPunct="1">
              <a:buFont typeface="Wingdings" panose="05000000000000000000" pitchFamily="2" charset="2"/>
              <a:buNone/>
            </a:pPr>
            <a:r>
              <a:rPr lang="en-US" altLang="zh-CN" sz="2400" dirty="0"/>
              <a:t>                        WHERE  </a:t>
            </a:r>
            <a:r>
              <a:rPr lang="en-US" altLang="zh-CN" sz="2400" dirty="0" err="1"/>
              <a:t>Student.Sno</a:t>
            </a:r>
            <a:r>
              <a:rPr lang="en-US" altLang="zh-CN" sz="2400" dirty="0"/>
              <a:t> = </a:t>
            </a:r>
            <a:r>
              <a:rPr lang="en-US" altLang="zh-CN" sz="2400" dirty="0" err="1"/>
              <a:t>SC.Sno</a:t>
            </a:r>
            <a:r>
              <a:rPr lang="en-US" altLang="zh-CN" sz="2400" dirty="0"/>
              <a:t>)</a:t>
            </a:r>
            <a:r>
              <a:rPr lang="zh-CN" altLang="en-US" sz="2400" dirty="0"/>
              <a:t>；</a:t>
            </a:r>
            <a:endParaRPr lang="zh-CN" altLang="en-US" dirty="0" smtClean="0">
              <a:ea typeface="宋体" panose="02010600030101010101" pitchFamily="2" charset="-122"/>
            </a:endParaRPr>
          </a:p>
          <a:p>
            <a:pPr eaLnBrk="1" hangingPunct="1"/>
            <a:endParaRPr lang="zh-CN" altLang="en-US" dirty="0" smtClean="0">
              <a:ea typeface="宋体" panose="02010600030101010101" pitchFamily="2" charset="-122"/>
            </a:endParaRPr>
          </a:p>
        </p:txBody>
      </p:sp>
    </p:spTree>
    <p:extLst>
      <p:ext uri="{BB962C8B-B14F-4D97-AF65-F5344CB8AC3E}">
        <p14:creationId xmlns:p14="http://schemas.microsoft.com/office/powerpoint/2010/main" val="3121873985"/>
      </p:ext>
    </p:extLst>
  </p:cSld>
  <p:clrMapOvr>
    <a:masterClrMapping/>
  </p:clrMapOvr>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修改数据（续）</a:t>
            </a:r>
          </a:p>
        </p:txBody>
      </p:sp>
      <p:sp>
        <p:nvSpPr>
          <p:cNvPr id="29700" name="Rectangle 3"/>
          <p:cNvSpPr>
            <a:spLocks noGrp="1" noChangeArrowheads="1"/>
          </p:cNvSpPr>
          <p:nvPr>
            <p:ph type="body" idx="1"/>
          </p:nvPr>
        </p:nvSpPr>
        <p:spPr/>
        <p:txBody>
          <a:bodyPr/>
          <a:lstStyle/>
          <a:p>
            <a:pPr eaLnBrk="1" hangingPunct="1">
              <a:lnSpc>
                <a:spcPct val="130000"/>
              </a:lnSpc>
              <a:buFont typeface="Wingdings" panose="05000000000000000000" pitchFamily="2" charset="2"/>
              <a:buNone/>
            </a:pPr>
            <a:r>
              <a:rPr lang="en-US" altLang="zh-CN" smtClean="0">
                <a:ea typeface="宋体" panose="02010600030101010101" pitchFamily="2" charset="-122"/>
              </a:rPr>
              <a:t>RDBMS</a:t>
            </a:r>
            <a:r>
              <a:rPr lang="zh-CN" altLang="en-US" smtClean="0">
                <a:ea typeface="宋体" panose="02010600030101010101" pitchFamily="2" charset="-122"/>
              </a:rPr>
              <a:t>在执行修改语句时会检查修改操作</a:t>
            </a:r>
          </a:p>
          <a:p>
            <a:pPr eaLnBrk="1" hangingPunct="1">
              <a:lnSpc>
                <a:spcPct val="130000"/>
              </a:lnSpc>
              <a:buFont typeface="Wingdings" panose="05000000000000000000" pitchFamily="2" charset="2"/>
              <a:buNone/>
            </a:pPr>
            <a:r>
              <a:rPr lang="zh-CN" altLang="en-US" smtClean="0">
                <a:ea typeface="宋体" panose="02010600030101010101" pitchFamily="2" charset="-122"/>
              </a:rPr>
              <a:t>是否破坏表上已定义的完整性规则</a:t>
            </a:r>
            <a:endParaRPr lang="zh-CN" altLang="en-US" sz="3200"/>
          </a:p>
          <a:p>
            <a:pPr lvl="1" eaLnBrk="1" hangingPunct="1">
              <a:lnSpc>
                <a:spcPct val="130000"/>
              </a:lnSpc>
              <a:buSzPct val="75000"/>
              <a:buFont typeface="Wingdings" panose="05000000000000000000" pitchFamily="2" charset="2"/>
              <a:buChar char="n"/>
            </a:pPr>
            <a:r>
              <a:rPr lang="zh-CN" altLang="en-US" smtClean="0">
                <a:ea typeface="宋体" panose="02010600030101010101" pitchFamily="2" charset="-122"/>
              </a:rPr>
              <a:t>实体完整性</a:t>
            </a:r>
          </a:p>
          <a:p>
            <a:pPr lvl="1" eaLnBrk="1" hangingPunct="1">
              <a:lnSpc>
                <a:spcPct val="130000"/>
              </a:lnSpc>
              <a:buSzPct val="75000"/>
              <a:buFont typeface="Wingdings" panose="05000000000000000000" pitchFamily="2" charset="2"/>
              <a:buChar char="n"/>
            </a:pPr>
            <a:r>
              <a:rPr lang="zh-CN" altLang="en-US" smtClean="0">
                <a:ea typeface="宋体" panose="02010600030101010101" pitchFamily="2" charset="-122"/>
              </a:rPr>
              <a:t>主码不允许修改</a:t>
            </a:r>
          </a:p>
          <a:p>
            <a:pPr lvl="1" eaLnBrk="1" hangingPunct="1">
              <a:lnSpc>
                <a:spcPct val="130000"/>
              </a:lnSpc>
              <a:buSzPct val="75000"/>
              <a:buFont typeface="Wingdings" panose="05000000000000000000" pitchFamily="2" charset="2"/>
              <a:buChar char="n"/>
            </a:pPr>
            <a:r>
              <a:rPr lang="zh-CN" altLang="en-US" smtClean="0">
                <a:ea typeface="宋体" panose="02010600030101010101" pitchFamily="2" charset="-122"/>
              </a:rPr>
              <a:t>用户定义的完整性</a:t>
            </a:r>
          </a:p>
          <a:p>
            <a:pPr lvl="2" eaLnBrk="1" hangingPunct="1">
              <a:lnSpc>
                <a:spcPct val="130000"/>
              </a:lnSpc>
              <a:buFont typeface="Wingdings" panose="05000000000000000000" pitchFamily="2" charset="2"/>
              <a:buChar char="Ø"/>
            </a:pPr>
            <a:r>
              <a:rPr lang="zh-CN" altLang="en-US" smtClean="0">
                <a:ea typeface="宋体" panose="02010600030101010101" pitchFamily="2" charset="-122"/>
              </a:rPr>
              <a:t> </a:t>
            </a:r>
            <a:r>
              <a:rPr lang="en-US" altLang="zh-CN" smtClean="0">
                <a:ea typeface="宋体" panose="02010600030101010101" pitchFamily="2" charset="-122"/>
              </a:rPr>
              <a:t>NOT NULL</a:t>
            </a:r>
            <a:r>
              <a:rPr lang="zh-CN" altLang="en-US" smtClean="0">
                <a:ea typeface="宋体" panose="02010600030101010101" pitchFamily="2" charset="-122"/>
              </a:rPr>
              <a:t>约束</a:t>
            </a:r>
          </a:p>
          <a:p>
            <a:pPr lvl="2" eaLnBrk="1" hangingPunct="1">
              <a:lnSpc>
                <a:spcPct val="130000"/>
              </a:lnSpc>
              <a:buFont typeface="Wingdings" panose="05000000000000000000" pitchFamily="2" charset="2"/>
              <a:buChar char="Ø"/>
            </a:pPr>
            <a:r>
              <a:rPr lang="zh-CN" altLang="en-US" smtClean="0">
                <a:ea typeface="宋体" panose="02010600030101010101" pitchFamily="2" charset="-122"/>
              </a:rPr>
              <a:t> </a:t>
            </a:r>
            <a:r>
              <a:rPr lang="en-US" altLang="zh-CN" smtClean="0">
                <a:ea typeface="宋体" panose="02010600030101010101" pitchFamily="2" charset="-122"/>
              </a:rPr>
              <a:t>UNIQUE</a:t>
            </a:r>
            <a:r>
              <a:rPr lang="zh-CN" altLang="en-US" smtClean="0">
                <a:ea typeface="宋体" panose="02010600030101010101" pitchFamily="2" charset="-122"/>
              </a:rPr>
              <a:t>约束</a:t>
            </a:r>
          </a:p>
          <a:p>
            <a:pPr lvl="2" eaLnBrk="1" hangingPunct="1">
              <a:lnSpc>
                <a:spcPct val="130000"/>
              </a:lnSpc>
              <a:buFont typeface="Wingdings" panose="05000000000000000000" pitchFamily="2" charset="2"/>
              <a:buChar char="Ø"/>
            </a:pPr>
            <a:r>
              <a:rPr lang="zh-CN" altLang="en-US" smtClean="0">
                <a:ea typeface="宋体" panose="02010600030101010101" pitchFamily="2" charset="-122"/>
              </a:rPr>
              <a:t> 值域约束</a:t>
            </a:r>
          </a:p>
        </p:txBody>
      </p:sp>
    </p:spTree>
    <p:extLst>
      <p:ext uri="{BB962C8B-B14F-4D97-AF65-F5344CB8AC3E}">
        <p14:creationId xmlns:p14="http://schemas.microsoft.com/office/powerpoint/2010/main" val="1048581087"/>
      </p:ext>
    </p:extLst>
  </p:cSld>
  <p:clrMapOvr>
    <a:masterClrMapping/>
  </p:clrMapOvr>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62</a:t>
            </a:r>
            <a:r>
              <a:rPr lang="zh-CN" altLang="en-US" dirty="0" smtClean="0"/>
              <a:t>：删除数据</a:t>
            </a:r>
            <a:endParaRPr lang="zh-CN" altLang="en-US" dirty="0"/>
          </a:p>
        </p:txBody>
      </p:sp>
    </p:spTree>
    <p:extLst>
      <p:ext uri="{BB962C8B-B14F-4D97-AF65-F5344CB8AC3E}">
        <p14:creationId xmlns:p14="http://schemas.microsoft.com/office/powerpoint/2010/main" val="2754445370"/>
      </p:ext>
    </p:extLst>
  </p:cSld>
  <p:clrMapOvr>
    <a:masterClrMapping/>
  </p:clrMapOvr>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删除数据</a:t>
            </a:r>
          </a:p>
        </p:txBody>
      </p:sp>
      <p:sp>
        <p:nvSpPr>
          <p:cNvPr id="31748" name="Rectangle 3"/>
          <p:cNvSpPr>
            <a:spLocks noGrp="1" noChangeArrowheads="1"/>
          </p:cNvSpPr>
          <p:nvPr>
            <p:ph type="body" idx="1"/>
          </p:nvPr>
        </p:nvSpPr>
        <p:spPr>
          <a:xfrm>
            <a:off x="771525" y="1839913"/>
            <a:ext cx="10651548" cy="4114800"/>
          </a:xfrm>
        </p:spPr>
        <p:txBody>
          <a:bodyPr/>
          <a:lstStyle/>
          <a:p>
            <a:pPr algn="just" eaLnBrk="1" hangingPunct="1">
              <a:lnSpc>
                <a:spcPct val="110000"/>
              </a:lnSpc>
            </a:pPr>
            <a:r>
              <a:rPr lang="zh-CN" altLang="en-US" sz="2400" dirty="0"/>
              <a:t>语句格式</a:t>
            </a:r>
          </a:p>
          <a:p>
            <a:pPr algn="just" eaLnBrk="1" hangingPunct="1">
              <a:lnSpc>
                <a:spcPct val="110000"/>
              </a:lnSpc>
              <a:buFont typeface="Wingdings" panose="05000000000000000000" pitchFamily="2" charset="2"/>
              <a:buNone/>
            </a:pPr>
            <a:r>
              <a:rPr lang="zh-CN" altLang="en-US" sz="2200" dirty="0"/>
              <a:t>       </a:t>
            </a:r>
            <a:r>
              <a:rPr lang="en-US" altLang="zh-CN" sz="2200" dirty="0"/>
              <a:t>DELETE</a:t>
            </a:r>
          </a:p>
          <a:p>
            <a:pPr algn="just" eaLnBrk="1" hangingPunct="1">
              <a:lnSpc>
                <a:spcPct val="110000"/>
              </a:lnSpc>
              <a:buFont typeface="Wingdings" panose="05000000000000000000" pitchFamily="2" charset="2"/>
              <a:buNone/>
            </a:pPr>
            <a:r>
              <a:rPr lang="en-US" altLang="zh-CN" sz="2200" dirty="0"/>
              <a:t>       FROM     &lt;</a:t>
            </a:r>
            <a:r>
              <a:rPr lang="zh-CN" altLang="en-US" sz="2200" dirty="0"/>
              <a:t>表名</a:t>
            </a:r>
            <a:r>
              <a:rPr lang="en-US" altLang="zh-CN" sz="2200" dirty="0"/>
              <a:t>&gt;</a:t>
            </a:r>
          </a:p>
          <a:p>
            <a:pPr algn="just" eaLnBrk="1" hangingPunct="1">
              <a:lnSpc>
                <a:spcPct val="110000"/>
              </a:lnSpc>
              <a:buFont typeface="Wingdings" panose="05000000000000000000" pitchFamily="2" charset="2"/>
              <a:buNone/>
            </a:pPr>
            <a:r>
              <a:rPr lang="en-US" altLang="zh-CN" sz="2200" dirty="0"/>
              <a:t>       [WHERE &lt;</a:t>
            </a:r>
            <a:r>
              <a:rPr lang="zh-CN" altLang="en-US" sz="2200" dirty="0"/>
              <a:t>条件</a:t>
            </a:r>
            <a:r>
              <a:rPr lang="en-US" altLang="zh-CN" sz="2200" dirty="0"/>
              <a:t>&gt;]</a:t>
            </a:r>
            <a:r>
              <a:rPr lang="zh-CN" altLang="en-US" sz="2200" dirty="0"/>
              <a:t>；</a:t>
            </a:r>
          </a:p>
          <a:p>
            <a:pPr algn="just" eaLnBrk="1" hangingPunct="1">
              <a:lnSpc>
                <a:spcPct val="110000"/>
              </a:lnSpc>
            </a:pPr>
            <a:r>
              <a:rPr lang="zh-CN" altLang="en-US" sz="2400" dirty="0"/>
              <a:t>功能</a:t>
            </a:r>
          </a:p>
          <a:p>
            <a:pPr lvl="1" algn="just" eaLnBrk="1" hangingPunct="1">
              <a:lnSpc>
                <a:spcPct val="110000"/>
              </a:lnSpc>
              <a:buSzPct val="75000"/>
              <a:buFont typeface="Wingdings" panose="05000000000000000000" pitchFamily="2" charset="2"/>
              <a:buChar char="n"/>
            </a:pPr>
            <a:r>
              <a:rPr lang="zh-CN" altLang="en-US" sz="2200" dirty="0"/>
              <a:t>删除指定表中满足</a:t>
            </a:r>
            <a:r>
              <a:rPr lang="en-US" altLang="zh-CN" sz="2200" dirty="0"/>
              <a:t>WHERE</a:t>
            </a:r>
            <a:r>
              <a:rPr lang="zh-CN" altLang="en-US" sz="2200" dirty="0"/>
              <a:t>子句条件的元组</a:t>
            </a:r>
          </a:p>
          <a:p>
            <a:pPr algn="just" eaLnBrk="1" hangingPunct="1">
              <a:lnSpc>
                <a:spcPct val="110000"/>
              </a:lnSpc>
            </a:pPr>
            <a:r>
              <a:rPr lang="en-US" altLang="zh-CN" sz="2400" dirty="0"/>
              <a:t>WHERE</a:t>
            </a:r>
            <a:r>
              <a:rPr lang="zh-CN" altLang="en-US" sz="2400" dirty="0"/>
              <a:t>子句</a:t>
            </a:r>
          </a:p>
          <a:p>
            <a:pPr lvl="1" algn="just" eaLnBrk="1" hangingPunct="1">
              <a:lnSpc>
                <a:spcPct val="110000"/>
              </a:lnSpc>
              <a:buSzPct val="75000"/>
              <a:buFont typeface="Wingdings" panose="05000000000000000000" pitchFamily="2" charset="2"/>
              <a:buChar char="n"/>
            </a:pPr>
            <a:r>
              <a:rPr lang="zh-CN" altLang="en-US" sz="2200" dirty="0"/>
              <a:t>指定要删除的元组</a:t>
            </a:r>
          </a:p>
          <a:p>
            <a:pPr lvl="1" algn="just" eaLnBrk="1" hangingPunct="1">
              <a:lnSpc>
                <a:spcPct val="110000"/>
              </a:lnSpc>
              <a:buSzPct val="75000"/>
              <a:buFont typeface="Wingdings" panose="05000000000000000000" pitchFamily="2" charset="2"/>
              <a:buChar char="n"/>
            </a:pPr>
            <a:r>
              <a:rPr lang="zh-CN" altLang="en-US" sz="2200" dirty="0"/>
              <a:t>缺省表示要删除表中的全部元组，表的定义仍在字典中</a:t>
            </a:r>
          </a:p>
        </p:txBody>
      </p:sp>
    </p:spTree>
    <p:extLst>
      <p:ext uri="{BB962C8B-B14F-4D97-AF65-F5344CB8AC3E}">
        <p14:creationId xmlns:p14="http://schemas.microsoft.com/office/powerpoint/2010/main" val="4169002186"/>
      </p:ext>
    </p:extLst>
  </p:cSld>
  <p:clrMapOvr>
    <a:masterClrMapping/>
  </p:clrMapOvr>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删除数据（续）</a:t>
            </a:r>
          </a:p>
        </p:txBody>
      </p:sp>
      <p:sp>
        <p:nvSpPr>
          <p:cNvPr id="32772" name="Rectangle 3"/>
          <p:cNvSpPr>
            <a:spLocks noGrp="1" noChangeArrowheads="1"/>
          </p:cNvSpPr>
          <p:nvPr>
            <p:ph type="body" idx="1"/>
          </p:nvPr>
        </p:nvSpPr>
        <p:spPr/>
        <p:txBody>
          <a:bodyPr/>
          <a:lstStyle/>
          <a:p>
            <a:pPr eaLnBrk="1" hangingPunct="1">
              <a:lnSpc>
                <a:spcPct val="120000"/>
              </a:lnSpc>
            </a:pPr>
            <a:r>
              <a:rPr lang="zh-CN" altLang="en-US" smtClean="0">
                <a:ea typeface="宋体" panose="02010600030101010101" pitchFamily="2" charset="-122"/>
              </a:rPr>
              <a:t>三种删除方式</a:t>
            </a:r>
          </a:p>
          <a:p>
            <a:pPr lvl="1" eaLnBrk="1" hangingPunct="1">
              <a:lnSpc>
                <a:spcPct val="170000"/>
              </a:lnSpc>
              <a:buFont typeface="Wingdings" panose="05000000000000000000" pitchFamily="2" charset="2"/>
              <a:buNone/>
            </a:pPr>
            <a:r>
              <a:rPr lang="en-US" altLang="zh-CN" smtClean="0">
                <a:ea typeface="宋体" panose="02010600030101010101" pitchFamily="2" charset="-122"/>
              </a:rPr>
              <a:t>1. </a:t>
            </a:r>
            <a:r>
              <a:rPr lang="zh-CN" altLang="en-US" smtClean="0">
                <a:ea typeface="宋体" panose="02010600030101010101" pitchFamily="2" charset="-122"/>
              </a:rPr>
              <a:t>删除某一个元组的值</a:t>
            </a:r>
          </a:p>
          <a:p>
            <a:pPr lvl="1" eaLnBrk="1" hangingPunct="1">
              <a:lnSpc>
                <a:spcPct val="170000"/>
              </a:lnSpc>
              <a:buFont typeface="Wingdings" panose="05000000000000000000" pitchFamily="2" charset="2"/>
              <a:buNone/>
            </a:pPr>
            <a:r>
              <a:rPr lang="en-US" altLang="zh-CN" smtClean="0">
                <a:ea typeface="宋体" panose="02010600030101010101" pitchFamily="2" charset="-122"/>
              </a:rPr>
              <a:t>2. </a:t>
            </a:r>
            <a:r>
              <a:rPr lang="zh-CN" altLang="en-US" smtClean="0">
                <a:ea typeface="宋体" panose="02010600030101010101" pitchFamily="2" charset="-122"/>
              </a:rPr>
              <a:t>删除多个元组的值</a:t>
            </a:r>
          </a:p>
          <a:p>
            <a:pPr lvl="1" eaLnBrk="1" hangingPunct="1">
              <a:lnSpc>
                <a:spcPct val="170000"/>
              </a:lnSpc>
              <a:buFont typeface="Wingdings" panose="05000000000000000000" pitchFamily="2" charset="2"/>
              <a:buNone/>
            </a:pPr>
            <a:r>
              <a:rPr lang="en-US" altLang="zh-CN" smtClean="0">
                <a:ea typeface="宋体" panose="02010600030101010101" pitchFamily="2" charset="-122"/>
              </a:rPr>
              <a:t>3. </a:t>
            </a:r>
            <a:r>
              <a:rPr lang="zh-CN" altLang="en-US" smtClean="0">
                <a:ea typeface="宋体" panose="02010600030101010101" pitchFamily="2" charset="-122"/>
              </a:rPr>
              <a:t>带子查询的删除语句</a:t>
            </a:r>
          </a:p>
        </p:txBody>
      </p:sp>
    </p:spTree>
    <p:extLst>
      <p:ext uri="{BB962C8B-B14F-4D97-AF65-F5344CB8AC3E}">
        <p14:creationId xmlns:p14="http://schemas.microsoft.com/office/powerpoint/2010/main" val="2983740017"/>
      </p:ext>
    </p:extLst>
  </p:cSld>
  <p:clrMapOvr>
    <a:masterClrMapping/>
  </p:clrMapOvr>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sz="3200" dirty="0" smtClean="0">
                <a:ea typeface="宋体" panose="02010600030101010101" pitchFamily="2" charset="-122"/>
              </a:rPr>
              <a:t>删除</a:t>
            </a:r>
            <a:r>
              <a:rPr lang="zh-CN" altLang="en-US" sz="3200" dirty="0">
                <a:ea typeface="宋体" panose="02010600030101010101" pitchFamily="2" charset="-122"/>
              </a:rPr>
              <a:t>某一个元组的值</a:t>
            </a:r>
          </a:p>
        </p:txBody>
      </p:sp>
      <p:sp>
        <p:nvSpPr>
          <p:cNvPr id="3379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8]  </a:t>
            </a:r>
            <a:r>
              <a:rPr lang="zh-CN" altLang="en-US" smtClean="0">
                <a:ea typeface="宋体" panose="02010600030101010101" pitchFamily="2" charset="-122"/>
              </a:rPr>
              <a:t>删除学号为</a:t>
            </a:r>
            <a:r>
              <a:rPr lang="en-US" altLang="zh-CN" smtClean="0">
                <a:ea typeface="宋体" panose="02010600030101010101" pitchFamily="2" charset="-122"/>
              </a:rPr>
              <a:t>200215128</a:t>
            </a:r>
            <a:r>
              <a:rPr lang="zh-CN" altLang="en-US" smtClean="0">
                <a:ea typeface="宋体" panose="02010600030101010101" pitchFamily="2" charset="-122"/>
              </a:rPr>
              <a:t>的学生记录。</a:t>
            </a:r>
          </a:p>
          <a:p>
            <a:pPr eaLnBrk="1" hangingPunct="1">
              <a:lnSpc>
                <a:spcPct val="130000"/>
              </a:lnSpc>
              <a:buFont typeface="Wingdings" panose="05000000000000000000" pitchFamily="2" charset="2"/>
              <a:buNone/>
            </a:pPr>
            <a:r>
              <a:rPr lang="zh-CN" altLang="en-US" smtClean="0">
                <a:ea typeface="宋体" panose="02010600030101010101" pitchFamily="2" charset="-122"/>
              </a:rPr>
              <a:t>        </a:t>
            </a:r>
            <a:r>
              <a:rPr lang="en-US" altLang="zh-CN" sz="2400"/>
              <a:t>DELETE</a:t>
            </a:r>
          </a:p>
          <a:p>
            <a:pPr eaLnBrk="1" hangingPunct="1">
              <a:lnSpc>
                <a:spcPct val="130000"/>
              </a:lnSpc>
              <a:buFont typeface="Wingdings" panose="05000000000000000000" pitchFamily="2" charset="2"/>
              <a:buNone/>
            </a:pPr>
            <a:r>
              <a:rPr lang="en-US" altLang="zh-CN" sz="2400"/>
              <a:t>         FROM Student</a:t>
            </a:r>
          </a:p>
          <a:p>
            <a:pPr eaLnBrk="1" hangingPunct="1">
              <a:lnSpc>
                <a:spcPct val="130000"/>
              </a:lnSpc>
              <a:buFont typeface="Wingdings" panose="05000000000000000000" pitchFamily="2" charset="2"/>
              <a:buNone/>
            </a:pPr>
            <a:r>
              <a:rPr lang="en-US" altLang="zh-CN" sz="2400"/>
              <a:t>         WHERE Sno= 200215128 '</a:t>
            </a:r>
            <a:r>
              <a:rPr lang="zh-CN" altLang="en-US" sz="2400"/>
              <a:t>；</a:t>
            </a:r>
          </a:p>
          <a:p>
            <a:pPr eaLnBrk="1" hangingPunct="1">
              <a:buFont typeface="Wingdings" panose="05000000000000000000" pitchFamily="2" charset="2"/>
              <a:buNone/>
            </a:pPr>
            <a:endParaRPr lang="zh-CN" altLang="en-US" smtClean="0">
              <a:ea typeface="宋体" panose="02010600030101010101" pitchFamily="2" charset="-122"/>
            </a:endParaRPr>
          </a:p>
        </p:txBody>
      </p:sp>
    </p:spTree>
    <p:extLst>
      <p:ext uri="{BB962C8B-B14F-4D97-AF65-F5344CB8AC3E}">
        <p14:creationId xmlns:p14="http://schemas.microsoft.com/office/powerpoint/2010/main" val="3376905653"/>
      </p:ext>
    </p:extLst>
  </p:cSld>
  <p:clrMapOvr>
    <a:masterClrMapping/>
  </p:clrMapOvr>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sz="3200" dirty="0" smtClean="0">
                <a:ea typeface="宋体" panose="02010600030101010101" pitchFamily="2" charset="-122"/>
              </a:rPr>
              <a:t>删除</a:t>
            </a:r>
            <a:r>
              <a:rPr lang="zh-CN" altLang="en-US" sz="3200" dirty="0">
                <a:ea typeface="宋体" panose="02010600030101010101" pitchFamily="2" charset="-122"/>
              </a:rPr>
              <a:t>多个元组的值</a:t>
            </a:r>
          </a:p>
        </p:txBody>
      </p:sp>
      <p:sp>
        <p:nvSpPr>
          <p:cNvPr id="34820"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9]  </a:t>
            </a:r>
            <a:r>
              <a:rPr lang="zh-CN" altLang="en-US" smtClean="0">
                <a:ea typeface="宋体" panose="02010600030101010101" pitchFamily="2" charset="-122"/>
              </a:rPr>
              <a:t>删除所有的学生选课记录。</a:t>
            </a:r>
          </a:p>
          <a:p>
            <a:pPr eaLnBrk="1" hangingPunct="1">
              <a:lnSpc>
                <a:spcPct val="140000"/>
              </a:lnSpc>
              <a:buFont typeface="Wingdings" panose="05000000000000000000" pitchFamily="2" charset="2"/>
              <a:buNone/>
            </a:pPr>
            <a:r>
              <a:rPr lang="zh-CN" altLang="en-US" sz="2400"/>
              <a:t>        </a:t>
            </a:r>
            <a:r>
              <a:rPr lang="en-US" altLang="zh-CN" sz="2400"/>
              <a:t>DELETE</a:t>
            </a:r>
          </a:p>
          <a:p>
            <a:pPr eaLnBrk="1" hangingPunct="1">
              <a:lnSpc>
                <a:spcPct val="140000"/>
              </a:lnSpc>
              <a:buFont typeface="Wingdings" panose="05000000000000000000" pitchFamily="2" charset="2"/>
              <a:buNone/>
            </a:pPr>
            <a:r>
              <a:rPr lang="en-US" altLang="zh-CN" sz="2400"/>
              <a:t>        FROM SC</a:t>
            </a:r>
            <a:r>
              <a:rPr lang="zh-CN" altLang="en-US" sz="2400"/>
              <a:t>；</a:t>
            </a:r>
          </a:p>
        </p:txBody>
      </p:sp>
    </p:spTree>
    <p:extLst>
      <p:ext uri="{BB962C8B-B14F-4D97-AF65-F5344CB8AC3E}">
        <p14:creationId xmlns:p14="http://schemas.microsoft.com/office/powerpoint/2010/main" val="2430076400"/>
      </p:ext>
    </p:extLst>
  </p:cSld>
  <p:clrMapOvr>
    <a:masterClrMapping/>
  </p:clrMapOvr>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sz="3200" dirty="0" smtClean="0">
                <a:ea typeface="宋体" panose="02010600030101010101" pitchFamily="2" charset="-122"/>
              </a:rPr>
              <a:t>带子</a:t>
            </a:r>
            <a:r>
              <a:rPr lang="zh-CN" altLang="en-US" sz="3200" dirty="0">
                <a:ea typeface="宋体" panose="02010600030101010101" pitchFamily="2" charset="-122"/>
              </a:rPr>
              <a:t>查询的删除语句</a:t>
            </a:r>
          </a:p>
        </p:txBody>
      </p:sp>
      <p:sp>
        <p:nvSpPr>
          <p:cNvPr id="35844"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10]  </a:t>
            </a:r>
            <a:r>
              <a:rPr lang="zh-CN" altLang="en-US" sz="2400"/>
              <a:t>删除计算机科学系所有学生的选课记录。</a:t>
            </a:r>
          </a:p>
          <a:p>
            <a:pPr eaLnBrk="1" hangingPunct="1">
              <a:buFont typeface="Wingdings" panose="05000000000000000000" pitchFamily="2" charset="2"/>
              <a:buNone/>
            </a:pPr>
            <a:r>
              <a:rPr lang="zh-CN" altLang="en-US" sz="2400"/>
              <a:t>        </a:t>
            </a:r>
            <a:r>
              <a:rPr lang="en-US" altLang="zh-CN" sz="2400"/>
              <a:t>DELETE</a:t>
            </a:r>
          </a:p>
          <a:p>
            <a:pPr eaLnBrk="1" hangingPunct="1">
              <a:buFont typeface="Wingdings" panose="05000000000000000000" pitchFamily="2" charset="2"/>
              <a:buNone/>
            </a:pPr>
            <a:r>
              <a:rPr lang="en-US" altLang="zh-CN" sz="2400"/>
              <a:t>        FROM SC</a:t>
            </a:r>
          </a:p>
          <a:p>
            <a:pPr eaLnBrk="1" hangingPunct="1">
              <a:buFont typeface="Wingdings" panose="05000000000000000000" pitchFamily="2" charset="2"/>
              <a:buNone/>
            </a:pPr>
            <a:r>
              <a:rPr lang="en-US" altLang="zh-CN" sz="2400"/>
              <a:t>        WHERE  'CS'=</a:t>
            </a:r>
          </a:p>
          <a:p>
            <a:pPr eaLnBrk="1" hangingPunct="1">
              <a:buFont typeface="Wingdings" panose="05000000000000000000" pitchFamily="2" charset="2"/>
              <a:buNone/>
            </a:pPr>
            <a:r>
              <a:rPr lang="en-US" altLang="zh-CN" sz="2400"/>
              <a:t>                           (SELETE Sdept</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Student.Sno=SC.Sno)</a:t>
            </a:r>
            <a:r>
              <a:rPr lang="zh-CN" altLang="en-US" sz="2400"/>
              <a:t>；</a:t>
            </a:r>
          </a:p>
        </p:txBody>
      </p:sp>
    </p:spTree>
    <p:extLst>
      <p:ext uri="{BB962C8B-B14F-4D97-AF65-F5344CB8AC3E}">
        <p14:creationId xmlns:p14="http://schemas.microsoft.com/office/powerpoint/2010/main" val="2176675076"/>
      </p:ext>
    </p:extLst>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63</a:t>
            </a:r>
            <a:r>
              <a:rPr lang="zh-CN" altLang="en-US" dirty="0" smtClean="0"/>
              <a:t>：视图的定义</a:t>
            </a:r>
            <a:endParaRPr lang="zh-CN" altLang="en-US" dirty="0"/>
          </a:p>
        </p:txBody>
      </p:sp>
    </p:spTree>
    <p:extLst>
      <p:ext uri="{BB962C8B-B14F-4D97-AF65-F5344CB8AC3E}">
        <p14:creationId xmlns:p14="http://schemas.microsoft.com/office/powerpoint/2010/main" val="4162729426"/>
      </p:ext>
    </p:extLst>
  </p:cSld>
  <p:clrMapOvr>
    <a:masterClrMapping/>
  </p:clrMapOvr>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3149" y="701251"/>
            <a:ext cx="10390716" cy="795337"/>
          </a:xfrm>
        </p:spPr>
        <p:txBody>
          <a:bodyPr/>
          <a:lstStyle/>
          <a:p>
            <a:r>
              <a:rPr lang="zh-CN" altLang="en-US" dirty="0" smtClean="0"/>
              <a:t>引入视图的原因</a:t>
            </a:r>
            <a:endParaRPr lang="zh-CN" altLang="en-US" dirty="0"/>
          </a:p>
        </p:txBody>
      </p:sp>
      <p:sp>
        <p:nvSpPr>
          <p:cNvPr id="3" name="内容占位符 2"/>
          <p:cNvSpPr>
            <a:spLocks noGrp="1"/>
          </p:cNvSpPr>
          <p:nvPr>
            <p:ph idx="1"/>
          </p:nvPr>
        </p:nvSpPr>
        <p:spPr>
          <a:xfrm>
            <a:off x="114928" y="1773239"/>
            <a:ext cx="4109342" cy="4402137"/>
          </a:xfrm>
        </p:spPr>
        <p:txBody>
          <a:bodyPr/>
          <a:lstStyle/>
          <a:p>
            <a:r>
              <a:rPr lang="zh-CN" altLang="en-US" dirty="0"/>
              <a:t>从业务数据角度</a:t>
            </a:r>
            <a:r>
              <a:rPr lang="zh-CN" altLang="en-US" dirty="0" smtClean="0"/>
              <a:t>来看</a:t>
            </a:r>
            <a:endParaRPr lang="en-US" altLang="zh-CN" dirty="0" smtClean="0"/>
          </a:p>
          <a:p>
            <a:pPr lvl="1"/>
            <a:r>
              <a:rPr lang="zh-CN" altLang="en-US" sz="2400" dirty="0" smtClean="0"/>
              <a:t>由于</a:t>
            </a:r>
            <a:r>
              <a:rPr lang="zh-CN" altLang="en-US" sz="2400" dirty="0"/>
              <a:t>数据库设计时考虑到数据异常等问题，同一种业务数据有可能被分散在不同的表</a:t>
            </a:r>
            <a:r>
              <a:rPr lang="zh-CN" altLang="en-US" sz="2400" dirty="0" smtClean="0"/>
              <a:t>中</a:t>
            </a:r>
            <a:endParaRPr lang="en-US" altLang="zh-CN" sz="2400" dirty="0" smtClean="0"/>
          </a:p>
          <a:p>
            <a:pPr lvl="1"/>
            <a:r>
              <a:rPr lang="zh-CN" altLang="en-US" sz="2400" dirty="0" smtClean="0"/>
              <a:t>对</a:t>
            </a:r>
            <a:r>
              <a:rPr lang="zh-CN" altLang="en-US" sz="2400" dirty="0"/>
              <a:t>这种业务数据的使用经常是同时使用的，要实现这样的查询，需要通过连接查询或嵌套查询来实现。</a:t>
            </a:r>
          </a:p>
        </p:txBody>
      </p:sp>
      <p:sp>
        <p:nvSpPr>
          <p:cNvPr id="4" name="Rectangle 2"/>
          <p:cNvSpPr>
            <a:spLocks noChangeArrowheads="1"/>
          </p:cNvSpPr>
          <p:nvPr/>
        </p:nvSpPr>
        <p:spPr bwMode="auto">
          <a:xfrm>
            <a:off x="6428509" y="18495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94831387"/>
              </p:ext>
            </p:extLst>
          </p:nvPr>
        </p:nvGraphicFramePr>
        <p:xfrm>
          <a:off x="4336087" y="1762056"/>
          <a:ext cx="7673462" cy="4537961"/>
        </p:xfrm>
        <a:graphic>
          <a:graphicData uri="http://schemas.openxmlformats.org/presentationml/2006/ole">
            <mc:AlternateContent xmlns:mc="http://schemas.openxmlformats.org/markup-compatibility/2006">
              <mc:Choice xmlns:v="urn:schemas-microsoft-com:vml" Requires="v">
                <p:oleObj spid="_x0000_s6189" r:id="rId3" imgW="6320935" imgH="3329685" progId="Visio.Drawing.11">
                  <p:embed/>
                </p:oleObj>
              </mc:Choice>
              <mc:Fallback>
                <p:oleObj r:id="rId3" imgW="6320935" imgH="332968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6087" y="1762056"/>
                        <a:ext cx="7673462" cy="4537961"/>
                      </a:xfrm>
                      <a:prstGeom prst="rect">
                        <a:avLst/>
                      </a:prstGeom>
                      <a:noFill/>
                    </p:spPr>
                  </p:pic>
                </p:oleObj>
              </mc:Fallback>
            </mc:AlternateContent>
          </a:graphicData>
        </a:graphic>
      </p:graphicFrame>
    </p:spTree>
    <p:extLst>
      <p:ext uri="{BB962C8B-B14F-4D97-AF65-F5344CB8AC3E}">
        <p14:creationId xmlns:p14="http://schemas.microsoft.com/office/powerpoint/2010/main" val="43188031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pPr eaLnBrk="1" hangingPunct="1"/>
            <a:r>
              <a:rPr lang="zh-CN" sz="3200" smtClean="0">
                <a:ea typeface="宋体" pitchFamily="2" charset="-122"/>
              </a:rPr>
              <a:t>字符匹配（续）</a:t>
            </a:r>
          </a:p>
        </p:txBody>
      </p:sp>
      <p:sp>
        <p:nvSpPr>
          <p:cNvPr id="104452" name="Rectangle 3"/>
          <p:cNvSpPr>
            <a:spLocks noGrp="1" noChangeArrowheads="1"/>
          </p:cNvSpPr>
          <p:nvPr>
            <p:ph type="body" idx="1"/>
          </p:nvPr>
        </p:nvSpPr>
        <p:spPr/>
        <p:txBody>
          <a:bodyPr/>
          <a:lstStyle/>
          <a:p>
            <a:pPr eaLnBrk="1" hangingPunct="1">
              <a:lnSpc>
                <a:spcPct val="90000"/>
              </a:lnSpc>
            </a:pPr>
            <a:r>
              <a:rPr lang="zh-CN" sz="3200" b="1" dirty="0" smtClean="0">
                <a:ea typeface="宋体" pitchFamily="2" charset="-122"/>
              </a:rPr>
              <a:t>匹配串为含通配符的字符串</a:t>
            </a:r>
          </a:p>
          <a:p>
            <a:pPr eaLnBrk="1" hangingPunct="1">
              <a:lnSpc>
                <a:spcPct val="90000"/>
              </a:lnSpc>
              <a:buFont typeface="Wingdings" pitchFamily="2" charset="2"/>
              <a:buNone/>
            </a:pPr>
            <a:r>
              <a:rPr lang="zh-CN" altLang="zh-CN" sz="3600" b="1" dirty="0" smtClean="0">
                <a:ea typeface="宋体" pitchFamily="2" charset="-122"/>
              </a:rPr>
              <a:t>[</a:t>
            </a:r>
            <a:r>
              <a:rPr lang="zh-CN" b="1" dirty="0" smtClean="0">
                <a:ea typeface="宋体" pitchFamily="2" charset="-122"/>
              </a:rPr>
              <a:t>例</a:t>
            </a:r>
            <a:r>
              <a:rPr lang="zh-CN" altLang="zh-CN" b="1" dirty="0" smtClean="0">
                <a:ea typeface="宋体" pitchFamily="2" charset="-122"/>
              </a:rPr>
              <a:t>15]  </a:t>
            </a:r>
            <a:r>
              <a:rPr lang="zh-CN" b="1" dirty="0" smtClean="0">
                <a:ea typeface="宋体" pitchFamily="2" charset="-122"/>
              </a:rPr>
              <a:t>查询所有姓刘学生的姓名、学号和性别。</a:t>
            </a:r>
          </a:p>
          <a:p>
            <a:pPr lvl="1" eaLnBrk="1" hangingPunct="1">
              <a:lnSpc>
                <a:spcPct val="90000"/>
              </a:lnSpc>
              <a:buFont typeface="Wingdings" pitchFamily="2" charset="2"/>
              <a:buNone/>
            </a:pPr>
            <a:r>
              <a:rPr lang="zh-CN" altLang="zh-CN" b="1" dirty="0" smtClean="0">
                <a:ea typeface="宋体" pitchFamily="2" charset="-122"/>
              </a:rPr>
              <a:t>      SELECT Sname</a:t>
            </a:r>
            <a:r>
              <a:rPr lang="zh-CN" b="1" dirty="0" smtClean="0">
                <a:ea typeface="宋体" pitchFamily="2" charset="-122"/>
              </a:rPr>
              <a:t>，</a:t>
            </a:r>
            <a:r>
              <a:rPr lang="zh-CN" altLang="zh-CN" b="1" dirty="0" smtClean="0">
                <a:ea typeface="宋体" pitchFamily="2" charset="-122"/>
              </a:rPr>
              <a:t>Sno</a:t>
            </a:r>
            <a:r>
              <a:rPr lang="zh-CN" b="1" dirty="0" smtClean="0">
                <a:ea typeface="宋体" pitchFamily="2" charset="-122"/>
              </a:rPr>
              <a:t>，</a:t>
            </a:r>
            <a:r>
              <a:rPr lang="zh-CN" altLang="zh-CN" b="1" dirty="0" smtClean="0">
                <a:ea typeface="宋体" pitchFamily="2" charset="-122"/>
              </a:rPr>
              <a:t>Ssex</a:t>
            </a:r>
          </a:p>
          <a:p>
            <a:pPr lvl="1" eaLnBrk="1" hangingPunct="1">
              <a:lnSpc>
                <a:spcPct val="90000"/>
              </a:lnSpc>
              <a:buFont typeface="Wingdings" pitchFamily="2" charset="2"/>
              <a:buNone/>
            </a:pPr>
            <a:r>
              <a:rPr lang="zh-CN" altLang="zh-CN" b="1" dirty="0" smtClean="0">
                <a:ea typeface="宋体" pitchFamily="2" charset="-122"/>
              </a:rPr>
              <a:t>      FROM Student</a:t>
            </a:r>
          </a:p>
          <a:p>
            <a:pPr lvl="1" eaLnBrk="1" hangingPunct="1">
              <a:lnSpc>
                <a:spcPct val="90000"/>
              </a:lnSpc>
              <a:buFont typeface="Wingdings" pitchFamily="2" charset="2"/>
              <a:buNone/>
            </a:pPr>
            <a:r>
              <a:rPr lang="zh-CN" altLang="zh-CN" b="1" dirty="0" smtClean="0">
                <a:ea typeface="宋体" pitchFamily="2" charset="-122"/>
              </a:rPr>
              <a:t>      WHERE  Sname </a:t>
            </a:r>
            <a:r>
              <a:rPr lang="zh-CN" altLang="zh-CN" b="1" dirty="0" smtClean="0">
                <a:solidFill>
                  <a:srgbClr val="FF3300"/>
                </a:solidFill>
                <a:ea typeface="宋体" pitchFamily="2" charset="-122"/>
              </a:rPr>
              <a:t>LIKE ‘</a:t>
            </a:r>
            <a:r>
              <a:rPr lang="zh-CN" b="1" dirty="0" smtClean="0">
                <a:solidFill>
                  <a:srgbClr val="FF3300"/>
                </a:solidFill>
                <a:ea typeface="宋体" pitchFamily="2" charset="-122"/>
              </a:rPr>
              <a:t>刘</a:t>
            </a:r>
            <a:r>
              <a:rPr lang="zh-CN" altLang="zh-CN" b="1" dirty="0" smtClean="0">
                <a:solidFill>
                  <a:srgbClr val="FF3300"/>
                </a:solidFill>
                <a:ea typeface="宋体" pitchFamily="2" charset="-122"/>
              </a:rPr>
              <a:t>%’</a:t>
            </a:r>
            <a:r>
              <a:rPr lang="zh-CN" b="1" dirty="0" smtClean="0">
                <a:ea typeface="宋体" pitchFamily="2" charset="-122"/>
              </a:rPr>
              <a:t>；</a:t>
            </a:r>
          </a:p>
          <a:p>
            <a:pPr lvl="1" eaLnBrk="1" hangingPunct="1">
              <a:lnSpc>
                <a:spcPct val="90000"/>
              </a:lnSpc>
              <a:buFont typeface="Wingdings" pitchFamily="2" charset="2"/>
              <a:buNone/>
            </a:pPr>
            <a:endParaRPr lang="zh-CN" altLang="zh-CN" b="1" dirty="0" smtClean="0">
              <a:ea typeface="宋体" pitchFamily="2" charset="-122"/>
            </a:endParaRPr>
          </a:p>
          <a:p>
            <a:pPr eaLnBrk="1" hangingPunct="1">
              <a:lnSpc>
                <a:spcPct val="90000"/>
              </a:lnSpc>
              <a:buFont typeface="Wingdings" pitchFamily="2" charset="2"/>
              <a:buNone/>
            </a:pPr>
            <a:r>
              <a:rPr lang="zh-CN" altLang="zh-CN" b="1" dirty="0" smtClean="0">
                <a:ea typeface="宋体" pitchFamily="2" charset="-122"/>
              </a:rPr>
              <a:t>[</a:t>
            </a:r>
            <a:r>
              <a:rPr lang="zh-CN" b="1" dirty="0" smtClean="0">
                <a:ea typeface="宋体" pitchFamily="2" charset="-122"/>
              </a:rPr>
              <a:t>例</a:t>
            </a:r>
            <a:r>
              <a:rPr lang="zh-CN" altLang="zh-CN" b="1" dirty="0" smtClean="0">
                <a:ea typeface="宋体" pitchFamily="2" charset="-122"/>
              </a:rPr>
              <a:t>16]  </a:t>
            </a:r>
            <a:r>
              <a:rPr lang="zh-CN" b="1" dirty="0" smtClean="0">
                <a:ea typeface="宋体" pitchFamily="2" charset="-122"/>
              </a:rPr>
              <a:t>查询姓</a:t>
            </a:r>
            <a:r>
              <a:rPr lang="zh-CN" altLang="zh-CN" b="1" dirty="0" smtClean="0">
                <a:ea typeface="宋体" pitchFamily="2" charset="-122"/>
              </a:rPr>
              <a:t>"</a:t>
            </a:r>
            <a:r>
              <a:rPr lang="zh-CN" b="1" dirty="0" smtClean="0">
                <a:ea typeface="宋体" pitchFamily="2" charset="-122"/>
              </a:rPr>
              <a:t>欧阳</a:t>
            </a:r>
            <a:r>
              <a:rPr lang="zh-CN" altLang="zh-CN" b="1" dirty="0" smtClean="0">
                <a:ea typeface="宋体" pitchFamily="2" charset="-122"/>
              </a:rPr>
              <a:t>"</a:t>
            </a:r>
            <a:r>
              <a:rPr lang="zh-CN" b="1" dirty="0" smtClean="0">
                <a:ea typeface="宋体" pitchFamily="2" charset="-122"/>
              </a:rPr>
              <a:t>且全名为三个汉字的学生的姓名。</a:t>
            </a:r>
          </a:p>
          <a:p>
            <a:pPr lvl="1" eaLnBrk="1" hangingPunct="1">
              <a:lnSpc>
                <a:spcPct val="90000"/>
              </a:lnSpc>
              <a:buFont typeface="Wingdings" pitchFamily="2" charset="2"/>
              <a:buNone/>
            </a:pPr>
            <a:r>
              <a:rPr lang="zh-CN" altLang="zh-CN" b="1" dirty="0" smtClean="0">
                <a:ea typeface="宋体" pitchFamily="2" charset="-122"/>
              </a:rPr>
              <a:t>      SELECT Sname</a:t>
            </a:r>
          </a:p>
          <a:p>
            <a:pPr lvl="1" eaLnBrk="1" hangingPunct="1">
              <a:lnSpc>
                <a:spcPct val="90000"/>
              </a:lnSpc>
              <a:buFont typeface="Wingdings" pitchFamily="2" charset="2"/>
              <a:buNone/>
            </a:pPr>
            <a:r>
              <a:rPr lang="zh-CN" altLang="zh-CN" b="1" dirty="0" smtClean="0">
                <a:ea typeface="宋体" pitchFamily="2" charset="-122"/>
              </a:rPr>
              <a:t>      FROM   Student</a:t>
            </a:r>
          </a:p>
          <a:p>
            <a:pPr lvl="1" eaLnBrk="1" hangingPunct="1">
              <a:lnSpc>
                <a:spcPct val="90000"/>
              </a:lnSpc>
              <a:buFont typeface="Wingdings" pitchFamily="2" charset="2"/>
              <a:buNone/>
            </a:pPr>
            <a:r>
              <a:rPr lang="zh-CN" altLang="zh-CN" b="1" dirty="0" smtClean="0">
                <a:ea typeface="宋体" pitchFamily="2" charset="-122"/>
              </a:rPr>
              <a:t>      WHERE  Sname </a:t>
            </a:r>
            <a:r>
              <a:rPr lang="zh-CN" altLang="zh-CN" b="1" dirty="0" smtClean="0">
                <a:solidFill>
                  <a:srgbClr val="FF3300"/>
                </a:solidFill>
                <a:ea typeface="宋体" pitchFamily="2" charset="-122"/>
              </a:rPr>
              <a:t>LIKE '</a:t>
            </a:r>
            <a:r>
              <a:rPr lang="zh-CN" b="1" dirty="0" smtClean="0">
                <a:solidFill>
                  <a:srgbClr val="FF3300"/>
                </a:solidFill>
                <a:ea typeface="宋体" pitchFamily="2" charset="-122"/>
              </a:rPr>
              <a:t>欧阳</a:t>
            </a:r>
            <a:r>
              <a:rPr lang="zh-CN" altLang="zh-CN" b="1" dirty="0" smtClean="0">
                <a:solidFill>
                  <a:srgbClr val="FF3300"/>
                </a:solidFill>
                <a:ea typeface="宋体" pitchFamily="2" charset="-122"/>
              </a:rPr>
              <a:t>__'</a:t>
            </a:r>
            <a:r>
              <a:rPr lang="zh-CN" b="1" dirty="0" smtClean="0">
                <a:ea typeface="宋体" pitchFamily="2" charset="-122"/>
              </a:rPr>
              <a:t>；</a:t>
            </a:r>
            <a:endParaRPr lang="zh-CN" sz="2000" b="1" dirty="0" smtClean="0">
              <a:ea typeface="宋体" pitchFamily="2" charset="-122"/>
            </a:endParaRPr>
          </a:p>
        </p:txBody>
      </p:sp>
      <p:sp>
        <p:nvSpPr>
          <p:cNvPr id="6" name="TextBox 5"/>
          <p:cNvSpPr txBox="1"/>
          <p:nvPr/>
        </p:nvSpPr>
        <p:spPr>
          <a:xfrm>
            <a:off x="4367811" y="257452"/>
            <a:ext cx="6239209" cy="1384995"/>
          </a:xfrm>
          <a:prstGeom prst="rect">
            <a:avLst/>
          </a:prstGeom>
          <a:noFill/>
        </p:spPr>
        <p:txBody>
          <a:bodyPr wrap="none" rtlCol="0">
            <a:spAutoFit/>
          </a:bodyPr>
          <a:lstStyle/>
          <a:p>
            <a:r>
              <a:rPr lang="en-US" altLang="zh-CN" sz="2800" b="1" dirty="0" smtClean="0">
                <a:solidFill>
                  <a:srgbClr val="FF0000"/>
                </a:solidFill>
                <a:latin typeface="Times New Roman" pitchFamily="18" charset="0"/>
                <a:cs typeface="Times New Roman" pitchFamily="18" charset="0"/>
              </a:rPr>
              <a:t>Student(</a:t>
            </a:r>
            <a:r>
              <a:rPr lang="en-US" altLang="zh-CN" sz="2800" b="1" dirty="0" err="1" smtClean="0">
                <a:solidFill>
                  <a:srgbClr val="FF0000"/>
                </a:solidFill>
                <a:latin typeface="Times New Roman" pitchFamily="18" charset="0"/>
                <a:cs typeface="Times New Roman" pitchFamily="18" charset="0"/>
              </a:rPr>
              <a:t>Sno</a:t>
            </a:r>
            <a:r>
              <a:rPr lang="en-US" altLang="zh-CN" sz="2800" b="1" dirty="0" smtClean="0">
                <a:solidFill>
                  <a:srgbClr val="FF0000"/>
                </a:solidFill>
                <a:latin typeface="Times New Roman" pitchFamily="18" charset="0"/>
                <a:cs typeface="Times New Roman" pitchFamily="18" charset="0"/>
              </a:rPr>
              <a:t>, </a:t>
            </a:r>
            <a:r>
              <a:rPr lang="en-US" altLang="zh-CN" sz="2800" b="1" dirty="0" err="1" smtClean="0">
                <a:solidFill>
                  <a:srgbClr val="FF0000"/>
                </a:solidFill>
                <a:latin typeface="Times New Roman" pitchFamily="18" charset="0"/>
                <a:cs typeface="Times New Roman" pitchFamily="18" charset="0"/>
              </a:rPr>
              <a:t>Sname</a:t>
            </a:r>
            <a:r>
              <a:rPr lang="en-US" altLang="zh-CN" sz="2800" b="1" dirty="0" smtClean="0">
                <a:solidFill>
                  <a:srgbClr val="FF0000"/>
                </a:solidFill>
                <a:latin typeface="Times New Roman" pitchFamily="18" charset="0"/>
                <a:cs typeface="Times New Roman" pitchFamily="18" charset="0"/>
              </a:rPr>
              <a:t>, </a:t>
            </a:r>
            <a:r>
              <a:rPr lang="en-US" altLang="zh-CN" sz="2800" b="1" dirty="0" err="1" smtClean="0">
                <a:solidFill>
                  <a:srgbClr val="FF0000"/>
                </a:solidFill>
                <a:latin typeface="Times New Roman" pitchFamily="18" charset="0"/>
                <a:cs typeface="Times New Roman" pitchFamily="18" charset="0"/>
              </a:rPr>
              <a:t>Ssex</a:t>
            </a:r>
            <a:r>
              <a:rPr lang="en-US" altLang="zh-CN" sz="2800" b="1" dirty="0" smtClean="0">
                <a:solidFill>
                  <a:srgbClr val="FF0000"/>
                </a:solidFill>
                <a:latin typeface="Times New Roman" pitchFamily="18" charset="0"/>
                <a:cs typeface="Times New Roman" pitchFamily="18" charset="0"/>
              </a:rPr>
              <a:t>, Sage, </a:t>
            </a:r>
            <a:r>
              <a:rPr lang="en-US" altLang="zh-CN" sz="2800" b="1" dirty="0" err="1" smtClean="0">
                <a:solidFill>
                  <a:srgbClr val="FF0000"/>
                </a:solidFill>
                <a:latin typeface="Times New Roman" pitchFamily="18" charset="0"/>
                <a:cs typeface="Times New Roman" pitchFamily="18" charset="0"/>
              </a:rPr>
              <a:t>Sdept</a:t>
            </a:r>
            <a:r>
              <a:rPr lang="en-US" altLang="zh-CN" sz="2800" b="1" dirty="0" smtClean="0">
                <a:solidFill>
                  <a:srgbClr val="FF0000"/>
                </a:solidFill>
                <a:latin typeface="Times New Roman" pitchFamily="18" charset="0"/>
                <a:cs typeface="Times New Roman" pitchFamily="18" charset="0"/>
              </a:rPr>
              <a:t>)</a:t>
            </a:r>
          </a:p>
          <a:p>
            <a:r>
              <a:rPr lang="en-US" altLang="zh-CN" sz="2800" b="1" dirty="0" smtClean="0">
                <a:solidFill>
                  <a:srgbClr val="FF0000"/>
                </a:solidFill>
                <a:latin typeface="Times New Roman" pitchFamily="18" charset="0"/>
                <a:cs typeface="Times New Roman" pitchFamily="18" charset="0"/>
              </a:rPr>
              <a:t>Course(</a:t>
            </a:r>
            <a:r>
              <a:rPr lang="en-US" altLang="zh-CN" sz="2800" b="1" dirty="0" err="1" smtClean="0">
                <a:solidFill>
                  <a:srgbClr val="FF0000"/>
                </a:solidFill>
                <a:latin typeface="Times New Roman" pitchFamily="18" charset="0"/>
                <a:cs typeface="Times New Roman" pitchFamily="18" charset="0"/>
              </a:rPr>
              <a:t>Cno,Cname,Cpno,Ccredit</a:t>
            </a:r>
            <a:r>
              <a:rPr lang="en-US" altLang="zh-CN" sz="2800" b="1" dirty="0" smtClean="0">
                <a:solidFill>
                  <a:srgbClr val="FF0000"/>
                </a:solidFill>
                <a:latin typeface="Times New Roman" pitchFamily="18" charset="0"/>
                <a:cs typeface="Times New Roman" pitchFamily="18" charset="0"/>
              </a:rPr>
              <a:t>)</a:t>
            </a:r>
          </a:p>
          <a:p>
            <a:r>
              <a:rPr lang="en-US" altLang="zh-CN" sz="2800" b="1" dirty="0" smtClean="0">
                <a:solidFill>
                  <a:srgbClr val="FF0000"/>
                </a:solidFill>
                <a:latin typeface="Times New Roman" pitchFamily="18" charset="0"/>
                <a:cs typeface="Times New Roman" pitchFamily="18" charset="0"/>
              </a:rPr>
              <a:t>SC(</a:t>
            </a:r>
            <a:r>
              <a:rPr lang="en-US" altLang="zh-CN" sz="2800" b="1" dirty="0" err="1" smtClean="0">
                <a:solidFill>
                  <a:srgbClr val="FF0000"/>
                </a:solidFill>
                <a:latin typeface="Times New Roman" pitchFamily="18" charset="0"/>
                <a:cs typeface="Times New Roman" pitchFamily="18" charset="0"/>
              </a:rPr>
              <a:t>Sno,Cno,grade</a:t>
            </a:r>
            <a:r>
              <a:rPr lang="en-US" altLang="zh-CN" sz="2800" b="1" dirty="0" smtClean="0">
                <a:solidFill>
                  <a:srgbClr val="FF0000"/>
                </a:solidFill>
                <a:latin typeface="Times New Roman" pitchFamily="18" charset="0"/>
                <a:cs typeface="Times New Roman" pitchFamily="18" charset="0"/>
              </a:rPr>
              <a:t>)</a:t>
            </a:r>
            <a:endParaRPr lang="zh-CN" altLang="en-US" sz="2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5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45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45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4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051" y="1773239"/>
            <a:ext cx="3883963" cy="4402137"/>
          </a:xfrm>
        </p:spPr>
        <p:txBody>
          <a:bodyPr/>
          <a:lstStyle/>
          <a:p>
            <a:r>
              <a:rPr lang="zh-CN" altLang="zh-CN" dirty="0"/>
              <a:t>从数据安全角度</a:t>
            </a:r>
            <a:r>
              <a:rPr lang="zh-CN" altLang="zh-CN" dirty="0" smtClean="0"/>
              <a:t>来看</a:t>
            </a:r>
            <a:endParaRPr lang="en-US" altLang="zh-CN" dirty="0" smtClean="0"/>
          </a:p>
          <a:p>
            <a:pPr lvl="1"/>
            <a:r>
              <a:rPr lang="zh-CN" altLang="zh-CN" dirty="0" smtClean="0"/>
              <a:t>由于</a:t>
            </a:r>
            <a:r>
              <a:rPr lang="zh-CN" altLang="zh-CN" dirty="0"/>
              <a:t>工作性质和需求不同，不同的操作人员只能查看表中的部分数据，不能查看表中的所有数据。</a:t>
            </a:r>
            <a:endParaRPr lang="zh-CN" altLang="en-US" dirty="0"/>
          </a:p>
        </p:txBody>
      </p:sp>
      <p:sp>
        <p:nvSpPr>
          <p:cNvPr id="4" name="标题 1"/>
          <p:cNvSpPr>
            <a:spLocks noGrp="1"/>
          </p:cNvSpPr>
          <p:nvPr>
            <p:ph type="title"/>
          </p:nvPr>
        </p:nvSpPr>
        <p:spPr>
          <a:xfrm>
            <a:off x="987233" y="599876"/>
            <a:ext cx="10390716" cy="795337"/>
          </a:xfrm>
        </p:spPr>
        <p:txBody>
          <a:bodyPr/>
          <a:lstStyle/>
          <a:p>
            <a:r>
              <a:rPr lang="zh-CN" altLang="en-US" dirty="0" smtClean="0"/>
              <a:t>引入视图的原因（续）</a:t>
            </a:r>
            <a:endParaRPr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84003271"/>
              </p:ext>
            </p:extLst>
          </p:nvPr>
        </p:nvGraphicFramePr>
        <p:xfrm>
          <a:off x="4720106" y="1854558"/>
          <a:ext cx="7212169" cy="2881514"/>
        </p:xfrm>
        <a:graphic>
          <a:graphicData uri="http://schemas.openxmlformats.org/presentationml/2006/ole">
            <mc:AlternateContent xmlns:mc="http://schemas.openxmlformats.org/markup-compatibility/2006">
              <mc:Choice xmlns:v="urn:schemas-microsoft-com:vml" Requires="v">
                <p:oleObj spid="_x0000_s122922" r:id="rId3" imgW="3558684" imgH="1414884" progId="Visio.Drawing.11">
                  <p:embed/>
                </p:oleObj>
              </mc:Choice>
              <mc:Fallback>
                <p:oleObj r:id="rId3" imgW="3558684" imgH="141488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0106" y="1854558"/>
                        <a:ext cx="7212169" cy="2881514"/>
                      </a:xfrm>
                      <a:prstGeom prst="rect">
                        <a:avLst/>
                      </a:prstGeom>
                      <a:noFill/>
                    </p:spPr>
                  </p:pic>
                </p:oleObj>
              </mc:Fallback>
            </mc:AlternateContent>
          </a:graphicData>
        </a:graphic>
      </p:graphicFrame>
    </p:spTree>
    <p:extLst>
      <p:ext uri="{BB962C8B-B14F-4D97-AF65-F5344CB8AC3E}">
        <p14:creationId xmlns:p14="http://schemas.microsoft.com/office/powerpoint/2010/main" val="262201458"/>
      </p:ext>
    </p:extLst>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从数据的应用角度</a:t>
            </a:r>
            <a:r>
              <a:rPr lang="zh-CN" altLang="zh-CN" dirty="0" smtClean="0"/>
              <a:t>来看</a:t>
            </a:r>
            <a:endParaRPr lang="en-US" altLang="zh-CN" dirty="0" smtClean="0"/>
          </a:p>
          <a:p>
            <a:pPr lvl="1"/>
            <a:r>
              <a:rPr lang="zh-CN" altLang="zh-CN" dirty="0" smtClean="0"/>
              <a:t>一</a:t>
            </a:r>
            <a:r>
              <a:rPr lang="zh-CN" altLang="zh-CN" dirty="0"/>
              <a:t>个报表中的数据往往来自于多个不同的表中。在设计报表时，需要明确地指定数据的来源途径和方式。通过视图机制，可以提高报表的设计效率</a:t>
            </a:r>
            <a:r>
              <a:rPr lang="zh-CN" altLang="zh-CN" dirty="0" smtClean="0"/>
              <a:t>。</a:t>
            </a:r>
            <a:endParaRPr lang="en-US" altLang="zh-CN" dirty="0" smtClean="0"/>
          </a:p>
          <a:p>
            <a:r>
              <a:rPr lang="zh-CN" altLang="zh-CN" dirty="0"/>
              <a:t>视图是</a:t>
            </a:r>
            <a:r>
              <a:rPr lang="en-US" altLang="zh-CN" dirty="0"/>
              <a:t>RDBMS</a:t>
            </a:r>
            <a:r>
              <a:rPr lang="zh-CN" altLang="zh-CN" dirty="0"/>
              <a:t>提供给用户以多种角度来观察数据库中数据的重要机制。</a:t>
            </a:r>
            <a:endParaRPr lang="zh-CN" altLang="en-US" dirty="0"/>
          </a:p>
        </p:txBody>
      </p:sp>
      <p:sp>
        <p:nvSpPr>
          <p:cNvPr id="4" name="标题 1"/>
          <p:cNvSpPr>
            <a:spLocks noGrp="1"/>
          </p:cNvSpPr>
          <p:nvPr>
            <p:ph type="title"/>
          </p:nvPr>
        </p:nvSpPr>
        <p:spPr/>
        <p:txBody>
          <a:bodyPr/>
          <a:lstStyle/>
          <a:p>
            <a:r>
              <a:rPr lang="zh-CN" altLang="en-US" dirty="0" smtClean="0"/>
              <a:t>引入视图的原因（续）</a:t>
            </a:r>
            <a:endParaRPr lang="zh-CN" altLang="en-US" dirty="0"/>
          </a:p>
        </p:txBody>
      </p:sp>
    </p:spTree>
    <p:extLst>
      <p:ext uri="{BB962C8B-B14F-4D97-AF65-F5344CB8AC3E}">
        <p14:creationId xmlns:p14="http://schemas.microsoft.com/office/powerpoint/2010/main" val="1069182748"/>
      </p:ext>
    </p:extLst>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视图是什么</a:t>
            </a:r>
          </a:p>
        </p:txBody>
      </p:sp>
      <p:sp>
        <p:nvSpPr>
          <p:cNvPr id="37892" name="Rectangle 3"/>
          <p:cNvSpPr>
            <a:spLocks noGrp="1" noChangeArrowheads="1"/>
          </p:cNvSpPr>
          <p:nvPr>
            <p:ph type="body" idx="1"/>
          </p:nvPr>
        </p:nvSpPr>
        <p:spPr>
          <a:xfrm>
            <a:off x="409287" y="1911784"/>
            <a:ext cx="11425767" cy="4402137"/>
          </a:xfrm>
        </p:spPr>
        <p:txBody>
          <a:bodyPr/>
          <a:lstStyle/>
          <a:p>
            <a:pPr eaLnBrk="1" hangingPunct="1">
              <a:lnSpc>
                <a:spcPct val="90000"/>
              </a:lnSpc>
            </a:pPr>
            <a:r>
              <a:rPr lang="zh-CN" altLang="en-US" dirty="0" smtClean="0">
                <a:ea typeface="宋体" panose="02010600030101010101" pitchFamily="2" charset="-122"/>
              </a:rPr>
              <a:t>视图是查看表中数据的一种方式</a:t>
            </a:r>
          </a:p>
          <a:p>
            <a:pPr eaLnBrk="1" hangingPunct="1">
              <a:lnSpc>
                <a:spcPct val="90000"/>
              </a:lnSpc>
            </a:pPr>
            <a:r>
              <a:rPr lang="zh-CN" altLang="en-US" dirty="0" smtClean="0">
                <a:ea typeface="宋体" panose="02010600030101010101" pitchFamily="2" charset="-122"/>
              </a:rPr>
              <a:t>当一些用户需要经常访问和查询数据表中的某些字段构成的数据，但</a:t>
            </a:r>
            <a:r>
              <a:rPr lang="en-US" altLang="zh-CN" dirty="0" smtClean="0">
                <a:ea typeface="宋体" panose="02010600030101010101" pitchFamily="2" charset="-122"/>
              </a:rPr>
              <a:t>DBA</a:t>
            </a:r>
            <a:r>
              <a:rPr lang="zh-CN" altLang="en-US" dirty="0" smtClean="0">
                <a:ea typeface="宋体" panose="02010600030101010101" pitchFamily="2" charset="-122"/>
              </a:rPr>
              <a:t>从安全角度考虑不希望用户直接接触数据表时，可以利用视图</a:t>
            </a:r>
          </a:p>
          <a:p>
            <a:pPr eaLnBrk="1" hangingPunct="1">
              <a:lnSpc>
                <a:spcPct val="90000"/>
              </a:lnSpc>
            </a:pPr>
            <a:r>
              <a:rPr lang="zh-CN" altLang="en-US" dirty="0" smtClean="0">
                <a:ea typeface="宋体" panose="02010600030101010101" pitchFamily="2" charset="-122"/>
              </a:rPr>
              <a:t>视图犹如数据表的窗户，管理员定义这些“窗户”的位置时，用户就只能查看他可以看到的数据</a:t>
            </a:r>
          </a:p>
        </p:txBody>
      </p:sp>
    </p:spTree>
    <p:extLst>
      <p:ext uri="{BB962C8B-B14F-4D97-AF65-F5344CB8AC3E}">
        <p14:creationId xmlns:p14="http://schemas.microsoft.com/office/powerpoint/2010/main" val="1074681684"/>
      </p:ext>
    </p:extLst>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视图是什么</a:t>
            </a:r>
          </a:p>
        </p:txBody>
      </p:sp>
      <p:sp>
        <p:nvSpPr>
          <p:cNvPr id="38916"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视图不是数据表，仅仅是一些</a:t>
            </a:r>
            <a:r>
              <a:rPr lang="en-US" altLang="zh-CN" smtClean="0">
                <a:ea typeface="宋体" panose="02010600030101010101" pitchFamily="2" charset="-122"/>
              </a:rPr>
              <a:t>SQL</a:t>
            </a:r>
            <a:r>
              <a:rPr lang="zh-CN" altLang="en-US" smtClean="0">
                <a:ea typeface="宋体" panose="02010600030101010101" pitchFamily="2" charset="-122"/>
              </a:rPr>
              <a:t>查询语句的集合，作用是按照不同的要求从数据表中提取的数据</a:t>
            </a:r>
          </a:p>
          <a:p>
            <a:pPr eaLnBrk="1" hangingPunct="1"/>
            <a:r>
              <a:rPr lang="zh-CN" altLang="en-US" smtClean="0">
                <a:ea typeface="宋体" panose="02010600030101010101" pitchFamily="2" charset="-122"/>
              </a:rPr>
              <a:t>对普通的用户而言，视图如图一张真实的表</a:t>
            </a:r>
          </a:p>
        </p:txBody>
      </p:sp>
    </p:spTree>
    <p:extLst>
      <p:ext uri="{BB962C8B-B14F-4D97-AF65-F5344CB8AC3E}">
        <p14:creationId xmlns:p14="http://schemas.microsoft.com/office/powerpoint/2010/main" val="254058650"/>
      </p:ext>
    </p:extLst>
  </p:cSld>
  <p:clrMapOvr>
    <a:masterClrMapping/>
  </p:clrMapOv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视图和表的区别</a:t>
            </a:r>
          </a:p>
        </p:txBody>
      </p:sp>
      <p:sp>
        <p:nvSpPr>
          <p:cNvPr id="39940" name="Rectangle 3"/>
          <p:cNvSpPr>
            <a:spLocks noGrp="1" noChangeArrowheads="1"/>
          </p:cNvSpPr>
          <p:nvPr>
            <p:ph type="body" idx="1"/>
          </p:nvPr>
        </p:nvSpPr>
        <p:spPr/>
        <p:txBody>
          <a:bodyPr/>
          <a:lstStyle/>
          <a:p>
            <a:pPr eaLnBrk="1" hangingPunct="1"/>
            <a:r>
              <a:rPr lang="zh-CN" altLang="zh-CN" sz="3200"/>
              <a:t>与真实的表不同，视图中没有存储任何数据——虚表</a:t>
            </a:r>
          </a:p>
          <a:p>
            <a:pPr eaLnBrk="1" hangingPunct="1"/>
            <a:r>
              <a:rPr lang="zh-CN" altLang="zh-CN" sz="3200"/>
              <a:t>在视图中被查询的表被称为基表</a:t>
            </a:r>
          </a:p>
          <a:p>
            <a:pPr eaLnBrk="1" hangingPunct="1"/>
            <a:r>
              <a:rPr lang="zh-CN" altLang="zh-CN" sz="3200"/>
              <a:t>仅仅是一种较简单的访问数据库里其他表中的数据的方式</a:t>
            </a:r>
          </a:p>
          <a:p>
            <a:pPr eaLnBrk="1" hangingPunct="1"/>
            <a:r>
              <a:rPr lang="zh-CN" altLang="zh-CN" sz="3200"/>
              <a:t>数据仍然存储在表中</a:t>
            </a:r>
          </a:p>
        </p:txBody>
      </p:sp>
    </p:spTree>
    <p:extLst>
      <p:ext uri="{BB962C8B-B14F-4D97-AF65-F5344CB8AC3E}">
        <p14:creationId xmlns:p14="http://schemas.microsoft.com/office/powerpoint/2010/main" val="3503974410"/>
      </p:ext>
    </p:extLst>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视图的优点</a:t>
            </a:r>
          </a:p>
        </p:txBody>
      </p:sp>
      <p:sp>
        <p:nvSpPr>
          <p:cNvPr id="40964" name="Rectangle 3"/>
          <p:cNvSpPr>
            <a:spLocks noGrp="1" noChangeArrowheads="1"/>
          </p:cNvSpPr>
          <p:nvPr>
            <p:ph type="body" idx="1"/>
          </p:nvPr>
        </p:nvSpPr>
        <p:spPr/>
        <p:txBody>
          <a:bodyPr/>
          <a:lstStyle/>
          <a:p>
            <a:pPr eaLnBrk="1" hangingPunct="1"/>
            <a:r>
              <a:rPr lang="zh-CN" altLang="zh-CN" smtClean="0">
                <a:ea typeface="宋体" panose="02010600030101010101" pitchFamily="2" charset="-122"/>
              </a:rPr>
              <a:t>可以使视图集中数据、简化和定制不同用户对数据库的不同数据要求</a:t>
            </a:r>
          </a:p>
          <a:p>
            <a:pPr eaLnBrk="1" hangingPunct="1"/>
            <a:r>
              <a:rPr lang="zh-CN" altLang="zh-CN" smtClean="0">
                <a:ea typeface="宋体" panose="02010600030101010101" pitchFamily="2" charset="-122"/>
              </a:rPr>
              <a:t>使用视图可以屏蔽数据的复杂性，用户不必了解数据库的结构，可以方便的使用和管理数据，简化数据权限管理</a:t>
            </a:r>
          </a:p>
        </p:txBody>
      </p:sp>
    </p:spTree>
    <p:extLst>
      <p:ext uri="{BB962C8B-B14F-4D97-AF65-F5344CB8AC3E}">
        <p14:creationId xmlns:p14="http://schemas.microsoft.com/office/powerpoint/2010/main" val="368854088"/>
      </p:ext>
    </p:extLst>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视图的优点</a:t>
            </a:r>
          </a:p>
        </p:txBody>
      </p:sp>
      <p:sp>
        <p:nvSpPr>
          <p:cNvPr id="41988" name="Rectangle 3"/>
          <p:cNvSpPr>
            <a:spLocks noGrp="1" noChangeArrowheads="1"/>
          </p:cNvSpPr>
          <p:nvPr>
            <p:ph type="body" idx="1"/>
          </p:nvPr>
        </p:nvSpPr>
        <p:spPr/>
        <p:txBody>
          <a:bodyPr/>
          <a:lstStyle/>
          <a:p>
            <a:pPr eaLnBrk="1" hangingPunct="1"/>
            <a:r>
              <a:rPr lang="zh-CN" altLang="zh-CN" sz="2800" dirty="0"/>
              <a:t>视图可以使用用户只关心他感兴趣的某些特定数据和他们所负责的特定任务，而那些不需要的或者无用的数据则不在视图中显示</a:t>
            </a:r>
          </a:p>
          <a:p>
            <a:pPr eaLnBrk="1" hangingPunct="1"/>
            <a:r>
              <a:rPr lang="zh-CN" altLang="zh-CN" sz="2800" dirty="0"/>
              <a:t>在某些情况下，由于表中数据量太大，因此在表的设计时常将表进行水平或者垂直分割，但表的结构的变化会对应用程序产生不良的影响。视图提供了简单有效的安全机制。</a:t>
            </a:r>
          </a:p>
        </p:txBody>
      </p:sp>
    </p:spTree>
    <p:extLst>
      <p:ext uri="{BB962C8B-B14F-4D97-AF65-F5344CB8AC3E}">
        <p14:creationId xmlns:p14="http://schemas.microsoft.com/office/powerpoint/2010/main" val="3027440289"/>
      </p:ext>
    </p:extLst>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sz="3200" dirty="0" smtClean="0">
                <a:ea typeface="宋体" panose="02010600030101010101" pitchFamily="2" charset="-122"/>
              </a:rPr>
              <a:t>视图的特点</a:t>
            </a:r>
            <a:endParaRPr lang="zh-CN" altLang="en-US" dirty="0" smtClean="0">
              <a:ea typeface="宋体" panose="02010600030101010101" pitchFamily="2" charset="-122"/>
            </a:endParaRPr>
          </a:p>
        </p:txBody>
      </p:sp>
      <p:sp>
        <p:nvSpPr>
          <p:cNvPr id="43012" name="Rectangle 3"/>
          <p:cNvSpPr>
            <a:spLocks noGrp="1" noChangeArrowheads="1"/>
          </p:cNvSpPr>
          <p:nvPr>
            <p:ph type="body" idx="1"/>
          </p:nvPr>
        </p:nvSpPr>
        <p:spPr>
          <a:xfrm>
            <a:off x="640724" y="1839913"/>
            <a:ext cx="10222606" cy="4114800"/>
          </a:xfrm>
        </p:spPr>
        <p:txBody>
          <a:bodyPr/>
          <a:lstStyle/>
          <a:p>
            <a:pPr eaLnBrk="1" hangingPunct="1">
              <a:lnSpc>
                <a:spcPct val="170000"/>
              </a:lnSpc>
            </a:pPr>
            <a:r>
              <a:rPr lang="zh-CN" altLang="zh-CN" sz="2800" dirty="0" smtClean="0"/>
              <a:t>虚表</a:t>
            </a:r>
            <a:r>
              <a:rPr lang="zh-CN" altLang="zh-CN" sz="2800" dirty="0"/>
              <a:t>，是从一个或几个基本表（或视图）导出的表</a:t>
            </a:r>
          </a:p>
          <a:p>
            <a:pPr eaLnBrk="1" hangingPunct="1">
              <a:lnSpc>
                <a:spcPct val="170000"/>
              </a:lnSpc>
              <a:spcBef>
                <a:spcPct val="40000"/>
              </a:spcBef>
            </a:pPr>
            <a:r>
              <a:rPr lang="zh-CN" altLang="zh-CN" sz="2800" dirty="0"/>
              <a:t>只存放视图的定义，不存放视图对应的数据</a:t>
            </a:r>
          </a:p>
          <a:p>
            <a:pPr eaLnBrk="1" hangingPunct="1">
              <a:lnSpc>
                <a:spcPct val="170000"/>
              </a:lnSpc>
              <a:spcBef>
                <a:spcPct val="40000"/>
              </a:spcBef>
            </a:pPr>
            <a:r>
              <a:rPr lang="zh-CN" altLang="zh-CN" sz="2800" dirty="0"/>
              <a:t>基表中的数据发生变化，从视图中查询出的数据也随之改变</a:t>
            </a:r>
          </a:p>
        </p:txBody>
      </p:sp>
    </p:spTree>
    <p:extLst>
      <p:ext uri="{BB962C8B-B14F-4D97-AF65-F5344CB8AC3E}">
        <p14:creationId xmlns:p14="http://schemas.microsoft.com/office/powerpoint/2010/main" val="841288939"/>
      </p:ext>
    </p:extLst>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64</a:t>
            </a:r>
            <a:r>
              <a:rPr lang="zh-CN" altLang="en-US" dirty="0" smtClean="0"/>
              <a:t>：定义视图</a:t>
            </a:r>
            <a:endParaRPr lang="zh-CN" altLang="en-US" dirty="0"/>
          </a:p>
        </p:txBody>
      </p:sp>
    </p:spTree>
    <p:extLst>
      <p:ext uri="{BB962C8B-B14F-4D97-AF65-F5344CB8AC3E}">
        <p14:creationId xmlns:p14="http://schemas.microsoft.com/office/powerpoint/2010/main" val="2469724734"/>
      </p:ext>
    </p:extLst>
  </p:cSld>
  <p:clrMapOvr>
    <a:masterClrMapping/>
  </p:clrMapOvr>
  <p:transition/>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zh-CN" dirty="0">
                <a:ea typeface="宋体" panose="02010600030101010101" pitchFamily="2" charset="-122"/>
              </a:rPr>
              <a:t>基于视图的</a:t>
            </a:r>
            <a:r>
              <a:rPr lang="zh-CN" altLang="zh-CN" dirty="0" smtClean="0">
                <a:ea typeface="宋体" panose="02010600030101010101" pitchFamily="2" charset="-122"/>
              </a:rPr>
              <a:t>操作</a:t>
            </a:r>
            <a:endParaRPr lang="zh-CN" altLang="en-US" dirty="0" smtClean="0">
              <a:ea typeface="宋体" panose="02010600030101010101" pitchFamily="2" charset="-122"/>
            </a:endParaRPr>
          </a:p>
        </p:txBody>
      </p:sp>
      <p:sp>
        <p:nvSpPr>
          <p:cNvPr id="44036" name="Rectangle 3"/>
          <p:cNvSpPr>
            <a:spLocks noGrp="1" noChangeArrowheads="1"/>
          </p:cNvSpPr>
          <p:nvPr>
            <p:ph type="body" idx="1"/>
          </p:nvPr>
        </p:nvSpPr>
        <p:spPr>
          <a:xfrm>
            <a:off x="1048555" y="1839913"/>
            <a:ext cx="7772400" cy="4114800"/>
          </a:xfrm>
        </p:spPr>
        <p:txBody>
          <a:bodyPr/>
          <a:lstStyle/>
          <a:p>
            <a:pPr eaLnBrk="1" hangingPunct="1">
              <a:lnSpc>
                <a:spcPct val="90000"/>
              </a:lnSpc>
              <a:buFont typeface="Wingdings" panose="05000000000000000000" pitchFamily="2" charset="2"/>
              <a:buNone/>
            </a:pPr>
            <a:r>
              <a:rPr lang="zh-CN" altLang="zh-CN" dirty="0" smtClean="0">
                <a:ea typeface="宋体" panose="02010600030101010101" pitchFamily="2" charset="-122"/>
              </a:rPr>
              <a:t>基于视图的操作</a:t>
            </a:r>
            <a:endParaRPr lang="zh-CN" altLang="zh-CN" sz="2400" dirty="0"/>
          </a:p>
          <a:p>
            <a:pPr eaLnBrk="1" hangingPunct="1">
              <a:lnSpc>
                <a:spcPct val="120000"/>
              </a:lnSpc>
            </a:pPr>
            <a:r>
              <a:rPr lang="zh-CN" altLang="zh-CN" sz="2400" dirty="0"/>
              <a:t> </a:t>
            </a:r>
            <a:r>
              <a:rPr lang="zh-CN" altLang="zh-CN" dirty="0" smtClean="0">
                <a:ea typeface="宋体" panose="02010600030101010101" pitchFamily="2" charset="-122"/>
              </a:rPr>
              <a:t>查询</a:t>
            </a:r>
          </a:p>
          <a:p>
            <a:pPr eaLnBrk="1" hangingPunct="1">
              <a:lnSpc>
                <a:spcPct val="120000"/>
              </a:lnSpc>
            </a:pPr>
            <a:r>
              <a:rPr lang="zh-CN" altLang="zh-CN" dirty="0" smtClean="0">
                <a:ea typeface="宋体" panose="02010600030101010101" pitchFamily="2" charset="-122"/>
              </a:rPr>
              <a:t> 删除</a:t>
            </a:r>
          </a:p>
          <a:p>
            <a:pPr eaLnBrk="1" hangingPunct="1">
              <a:lnSpc>
                <a:spcPct val="120000"/>
              </a:lnSpc>
            </a:pPr>
            <a:r>
              <a:rPr lang="zh-CN" altLang="zh-CN" dirty="0" smtClean="0">
                <a:ea typeface="宋体" panose="02010600030101010101" pitchFamily="2" charset="-122"/>
              </a:rPr>
              <a:t> 受限更新</a:t>
            </a:r>
          </a:p>
          <a:p>
            <a:pPr eaLnBrk="1" hangingPunct="1">
              <a:lnSpc>
                <a:spcPct val="120000"/>
              </a:lnSpc>
            </a:pPr>
            <a:r>
              <a:rPr lang="zh-CN" altLang="zh-CN" dirty="0" smtClean="0">
                <a:ea typeface="宋体" panose="02010600030101010101" pitchFamily="2" charset="-122"/>
              </a:rPr>
              <a:t> 定义基于该视图的新视图</a:t>
            </a:r>
          </a:p>
        </p:txBody>
      </p:sp>
    </p:spTree>
    <p:extLst>
      <p:ext uri="{BB962C8B-B14F-4D97-AF65-F5344CB8AC3E}">
        <p14:creationId xmlns:p14="http://schemas.microsoft.com/office/powerpoint/2010/main" val="28470623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eaLnBrk="1" hangingPunct="1"/>
            <a:r>
              <a:rPr lang="zh-CN" sz="2800" smtClean="0">
                <a:ea typeface="宋体" pitchFamily="2" charset="-122"/>
              </a:rPr>
              <a:t>字符匹配（续）</a:t>
            </a:r>
          </a:p>
        </p:txBody>
      </p:sp>
      <p:sp>
        <p:nvSpPr>
          <p:cNvPr id="105476" name="Rectangle 3"/>
          <p:cNvSpPr>
            <a:spLocks noGrp="1" noChangeArrowheads="1"/>
          </p:cNvSpPr>
          <p:nvPr>
            <p:ph type="body" idx="1"/>
          </p:nvPr>
        </p:nvSpPr>
        <p:spPr/>
        <p:txBody>
          <a:bodyPr/>
          <a:lstStyle/>
          <a:p>
            <a:pPr eaLnBrk="1" hangingPunct="1">
              <a:buFont typeface="Wingdings" pitchFamily="2" charset="2"/>
              <a:buNone/>
            </a:pPr>
            <a:r>
              <a:rPr lang="zh-CN" altLang="zh-CN" sz="2400" b="1" dirty="0" smtClean="0">
                <a:ea typeface="宋体" pitchFamily="2" charset="-122"/>
              </a:rPr>
              <a:t>[</a:t>
            </a:r>
            <a:r>
              <a:rPr lang="zh-CN" sz="2400" b="1" dirty="0" smtClean="0">
                <a:ea typeface="宋体" pitchFamily="2" charset="-122"/>
              </a:rPr>
              <a:t>例</a:t>
            </a:r>
            <a:r>
              <a:rPr lang="zh-CN" altLang="zh-CN" sz="2400" b="1" dirty="0" smtClean="0">
                <a:ea typeface="宋体" pitchFamily="2" charset="-122"/>
              </a:rPr>
              <a:t>17]  </a:t>
            </a:r>
            <a:r>
              <a:rPr lang="zh-CN" sz="2800" b="1" dirty="0" smtClean="0">
                <a:ea typeface="宋体" pitchFamily="2" charset="-122"/>
              </a:rPr>
              <a:t>查询名字中第</a:t>
            </a:r>
            <a:r>
              <a:rPr lang="zh-CN" altLang="zh-CN" sz="2800" b="1" dirty="0" smtClean="0">
                <a:ea typeface="宋体" pitchFamily="2" charset="-122"/>
              </a:rPr>
              <a:t>2</a:t>
            </a:r>
            <a:r>
              <a:rPr lang="zh-CN" sz="2800" b="1" dirty="0" smtClean="0">
                <a:ea typeface="宋体" pitchFamily="2" charset="-122"/>
              </a:rPr>
              <a:t>个字为</a:t>
            </a:r>
            <a:r>
              <a:rPr lang="zh-CN" altLang="zh-CN" sz="2800" b="1" dirty="0" smtClean="0">
                <a:ea typeface="宋体" pitchFamily="2" charset="-122"/>
              </a:rPr>
              <a:t>"</a:t>
            </a:r>
            <a:r>
              <a:rPr lang="zh-CN" sz="2800" b="1" dirty="0" smtClean="0">
                <a:ea typeface="宋体" pitchFamily="2" charset="-122"/>
              </a:rPr>
              <a:t>阳</a:t>
            </a:r>
            <a:r>
              <a:rPr lang="zh-CN" altLang="zh-CN" sz="2800" b="1" dirty="0" smtClean="0">
                <a:ea typeface="宋体" pitchFamily="2" charset="-122"/>
              </a:rPr>
              <a:t>"</a:t>
            </a:r>
            <a:r>
              <a:rPr lang="zh-CN" sz="2800" b="1" dirty="0" smtClean="0">
                <a:ea typeface="宋体" pitchFamily="2" charset="-122"/>
              </a:rPr>
              <a:t>字的学生的姓名和学号。</a:t>
            </a:r>
          </a:p>
          <a:p>
            <a:pPr lvl="1" eaLnBrk="1" hangingPunct="1">
              <a:buFont typeface="Wingdings" pitchFamily="2" charset="2"/>
              <a:buNone/>
            </a:pPr>
            <a:r>
              <a:rPr lang="zh-CN" altLang="zh-CN" sz="2800" b="1" dirty="0" smtClean="0">
                <a:ea typeface="宋体" pitchFamily="2" charset="-122"/>
              </a:rPr>
              <a:t>      SELECT Sname</a:t>
            </a:r>
            <a:r>
              <a:rPr lang="zh-CN" sz="2800" b="1" dirty="0" smtClean="0">
                <a:ea typeface="宋体" pitchFamily="2" charset="-122"/>
              </a:rPr>
              <a:t>，</a:t>
            </a:r>
            <a:r>
              <a:rPr lang="zh-CN" altLang="zh-CN" sz="2800" b="1" dirty="0" smtClean="0">
                <a:ea typeface="宋体" pitchFamily="2" charset="-122"/>
              </a:rPr>
              <a:t>Sno</a:t>
            </a:r>
            <a:r>
              <a:rPr lang="en-US" altLang="zh-CN" sz="2800" b="1" dirty="0" smtClean="0">
                <a:ea typeface="宋体" pitchFamily="2" charset="-122"/>
              </a:rPr>
              <a:t> </a:t>
            </a:r>
            <a:r>
              <a:rPr lang="zh-CN" altLang="zh-CN" sz="2800" b="1" dirty="0" smtClean="0">
                <a:ea typeface="宋体" pitchFamily="2" charset="-122"/>
              </a:rPr>
              <a:t> FROM Student</a:t>
            </a:r>
          </a:p>
          <a:p>
            <a:pPr lvl="1" eaLnBrk="1" hangingPunct="1">
              <a:buFont typeface="Wingdings" pitchFamily="2" charset="2"/>
              <a:buNone/>
            </a:pPr>
            <a:r>
              <a:rPr lang="zh-CN" altLang="zh-CN" sz="2800" b="1" dirty="0" smtClean="0">
                <a:ea typeface="宋体" pitchFamily="2" charset="-122"/>
              </a:rPr>
              <a:t>      WHERE Sname </a:t>
            </a:r>
            <a:r>
              <a:rPr lang="zh-CN" altLang="zh-CN" sz="2800" b="1" dirty="0" smtClean="0">
                <a:solidFill>
                  <a:srgbClr val="FF3300"/>
                </a:solidFill>
                <a:ea typeface="宋体" pitchFamily="2" charset="-122"/>
              </a:rPr>
              <a:t>LIKE ‘__</a:t>
            </a:r>
            <a:r>
              <a:rPr lang="zh-CN" sz="2800" b="1" dirty="0" smtClean="0">
                <a:solidFill>
                  <a:srgbClr val="FF3300"/>
                </a:solidFill>
                <a:ea typeface="宋体" pitchFamily="2" charset="-122"/>
              </a:rPr>
              <a:t>阳</a:t>
            </a:r>
            <a:r>
              <a:rPr lang="zh-CN" altLang="zh-CN" sz="2800" b="1" dirty="0" smtClean="0">
                <a:solidFill>
                  <a:srgbClr val="FF3300"/>
                </a:solidFill>
                <a:ea typeface="宋体" pitchFamily="2" charset="-122"/>
              </a:rPr>
              <a:t>%</a:t>
            </a:r>
            <a:r>
              <a:rPr lang="zh-CN" altLang="zh-CN" sz="2800" b="1" dirty="0" smtClean="0">
                <a:ea typeface="宋体" pitchFamily="2" charset="-122"/>
              </a:rPr>
              <a:t>’</a:t>
            </a:r>
            <a:r>
              <a:rPr lang="zh-CN" sz="2800" b="1" dirty="0" smtClean="0">
                <a:ea typeface="宋体" pitchFamily="2" charset="-122"/>
              </a:rPr>
              <a:t>；</a:t>
            </a:r>
          </a:p>
          <a:p>
            <a:pPr lvl="1" eaLnBrk="1" hangingPunct="1">
              <a:buFont typeface="Wingdings" pitchFamily="2" charset="2"/>
              <a:buNone/>
            </a:pPr>
            <a:endParaRPr lang="zh-CN" altLang="zh-CN" sz="2800" b="1" dirty="0" smtClean="0">
              <a:ea typeface="宋体" pitchFamily="2" charset="-122"/>
            </a:endParaRPr>
          </a:p>
          <a:p>
            <a:pPr eaLnBrk="1" hangingPunct="1">
              <a:buFont typeface="Wingdings" pitchFamily="2" charset="2"/>
              <a:buNone/>
            </a:pPr>
            <a:r>
              <a:rPr lang="zh-CN" altLang="zh-CN" sz="2800" b="1" dirty="0" smtClean="0">
                <a:ea typeface="宋体" pitchFamily="2" charset="-122"/>
              </a:rPr>
              <a:t>[</a:t>
            </a:r>
            <a:r>
              <a:rPr lang="zh-CN" sz="2800" b="1" dirty="0" smtClean="0">
                <a:ea typeface="宋体" pitchFamily="2" charset="-122"/>
              </a:rPr>
              <a:t>例</a:t>
            </a:r>
            <a:r>
              <a:rPr lang="zh-CN" altLang="zh-CN" sz="2800" b="1" dirty="0" smtClean="0">
                <a:ea typeface="宋体" pitchFamily="2" charset="-122"/>
              </a:rPr>
              <a:t>18]  </a:t>
            </a:r>
            <a:r>
              <a:rPr lang="zh-CN" sz="2800" b="1" dirty="0" smtClean="0">
                <a:ea typeface="宋体" pitchFamily="2" charset="-122"/>
              </a:rPr>
              <a:t>查询所有不姓刘的学生姓名。</a:t>
            </a:r>
          </a:p>
          <a:p>
            <a:pPr lvl="1" eaLnBrk="1" hangingPunct="1">
              <a:buFont typeface="Wingdings" pitchFamily="2" charset="2"/>
              <a:buNone/>
            </a:pPr>
            <a:r>
              <a:rPr lang="zh-CN" altLang="zh-CN" sz="2800" b="1" dirty="0" smtClean="0">
                <a:ea typeface="宋体" pitchFamily="2" charset="-122"/>
              </a:rPr>
              <a:t>      SELECT Sname</a:t>
            </a:r>
            <a:r>
              <a:rPr lang="zh-CN" sz="2800" b="1" dirty="0" smtClean="0">
                <a:ea typeface="宋体" pitchFamily="2" charset="-122"/>
              </a:rPr>
              <a:t>，</a:t>
            </a:r>
            <a:r>
              <a:rPr lang="zh-CN" altLang="zh-CN" sz="2800" b="1" dirty="0" smtClean="0">
                <a:ea typeface="宋体" pitchFamily="2" charset="-122"/>
              </a:rPr>
              <a:t>Sno</a:t>
            </a:r>
            <a:r>
              <a:rPr lang="zh-CN" sz="2800" b="1" dirty="0" smtClean="0">
                <a:ea typeface="宋体" pitchFamily="2" charset="-122"/>
              </a:rPr>
              <a:t>，</a:t>
            </a:r>
            <a:r>
              <a:rPr lang="zh-CN" altLang="zh-CN" sz="2800" b="1" dirty="0" smtClean="0">
                <a:ea typeface="宋体" pitchFamily="2" charset="-122"/>
              </a:rPr>
              <a:t>Ssex</a:t>
            </a:r>
            <a:r>
              <a:rPr lang="en-US" altLang="zh-CN" sz="2800" b="1" dirty="0" smtClean="0">
                <a:ea typeface="宋体" pitchFamily="2" charset="-122"/>
              </a:rPr>
              <a:t> </a:t>
            </a:r>
            <a:r>
              <a:rPr lang="zh-CN" altLang="zh-CN" sz="2800" b="1" dirty="0" smtClean="0">
                <a:ea typeface="宋体" pitchFamily="2" charset="-122"/>
              </a:rPr>
              <a:t>FROM Student</a:t>
            </a:r>
          </a:p>
          <a:p>
            <a:pPr lvl="1" eaLnBrk="1" hangingPunct="1">
              <a:buFont typeface="Wingdings" pitchFamily="2" charset="2"/>
              <a:buNone/>
            </a:pPr>
            <a:r>
              <a:rPr lang="zh-CN" altLang="zh-CN" sz="2800" b="1" dirty="0" smtClean="0">
                <a:ea typeface="宋体" pitchFamily="2" charset="-122"/>
              </a:rPr>
              <a:t>      WHERE Sname </a:t>
            </a:r>
            <a:r>
              <a:rPr lang="zh-CN" altLang="zh-CN" sz="2800" b="1" dirty="0" smtClean="0">
                <a:solidFill>
                  <a:srgbClr val="FF3300"/>
                </a:solidFill>
                <a:ea typeface="宋体" pitchFamily="2" charset="-122"/>
              </a:rPr>
              <a:t>NOT LIKE</a:t>
            </a:r>
            <a:r>
              <a:rPr lang="zh-CN" altLang="zh-CN" sz="2800" b="1" dirty="0" smtClean="0">
                <a:ea typeface="宋体" pitchFamily="2" charset="-122"/>
              </a:rPr>
              <a:t> '</a:t>
            </a:r>
            <a:r>
              <a:rPr lang="zh-CN" sz="2800" b="1" dirty="0" smtClean="0">
                <a:ea typeface="宋体" pitchFamily="2" charset="-122"/>
              </a:rPr>
              <a:t>刘</a:t>
            </a:r>
            <a:r>
              <a:rPr lang="zh-CN" altLang="zh-CN" sz="2800" b="1" dirty="0" smtClean="0">
                <a:ea typeface="宋体" pitchFamily="2" charset="-122"/>
              </a:rPr>
              <a:t>%'</a:t>
            </a:r>
            <a:r>
              <a:rPr lang="zh-CN" sz="2800" b="1" dirty="0" smtClean="0">
                <a:ea typeface="宋体" pitchFamily="2" charset="-122"/>
              </a:rPr>
              <a:t>；</a:t>
            </a:r>
          </a:p>
          <a:p>
            <a:pPr eaLnBrk="1" hangingPunct="1">
              <a:buFont typeface="Wingdings" pitchFamily="2" charset="2"/>
              <a:buNone/>
            </a:pPr>
            <a:endParaRPr lang="zh-CN" altLang="zh-CN" sz="2400" b="1"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54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54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sz="3200">
                <a:ea typeface="宋体" panose="02010600030101010101" pitchFamily="2" charset="-122"/>
              </a:rPr>
              <a:t>3.6  </a:t>
            </a:r>
            <a:r>
              <a:rPr lang="zh-CN" altLang="en-US" sz="3200">
                <a:ea typeface="宋体" panose="02010600030101010101" pitchFamily="2" charset="-122"/>
              </a:rPr>
              <a:t>视    图</a:t>
            </a:r>
          </a:p>
        </p:txBody>
      </p:sp>
      <p:sp>
        <p:nvSpPr>
          <p:cNvPr id="45060" name="Rectangle 3"/>
          <p:cNvSpPr>
            <a:spLocks noGrp="1" noChangeArrowheads="1"/>
          </p:cNvSpPr>
          <p:nvPr>
            <p:ph type="body" idx="1"/>
          </p:nvPr>
        </p:nvSpPr>
        <p:spPr>
          <a:xfrm>
            <a:off x="2135188" y="1844675"/>
            <a:ext cx="7859712" cy="4495800"/>
          </a:xfrm>
        </p:spPr>
        <p:txBody>
          <a:bodyPr/>
          <a:lstStyle/>
          <a:p>
            <a:pPr eaLnBrk="1" hangingPunct="1">
              <a:lnSpc>
                <a:spcPct val="160000"/>
              </a:lnSpc>
              <a:buFont typeface="Wingdings" panose="05000000000000000000" pitchFamily="2" charset="2"/>
              <a:buNone/>
            </a:pPr>
            <a:r>
              <a:rPr lang="en-US" altLang="zh-CN" b="1" smtClean="0">
                <a:solidFill>
                  <a:srgbClr val="0033CC"/>
                </a:solidFill>
                <a:ea typeface="宋体" panose="02010600030101010101" pitchFamily="2" charset="-122"/>
              </a:rPr>
              <a:t>3.6.1  </a:t>
            </a:r>
            <a:r>
              <a:rPr lang="zh-CN" altLang="en-US" b="1" smtClean="0">
                <a:solidFill>
                  <a:srgbClr val="0033CC"/>
                </a:solidFill>
                <a:ea typeface="宋体" panose="02010600030101010101" pitchFamily="2" charset="-122"/>
              </a:rPr>
              <a:t>定义视图</a:t>
            </a:r>
          </a:p>
          <a:p>
            <a:pPr eaLnBrk="1" hangingPunct="1">
              <a:lnSpc>
                <a:spcPct val="160000"/>
              </a:lnSpc>
              <a:buFont typeface="Wingdings" panose="05000000000000000000" pitchFamily="2" charset="2"/>
              <a:buNone/>
            </a:pPr>
            <a:r>
              <a:rPr lang="en-US" altLang="zh-CN" b="1" smtClean="0">
                <a:ea typeface="宋体" panose="02010600030101010101" pitchFamily="2" charset="-122"/>
              </a:rPr>
              <a:t>3.6.2  </a:t>
            </a:r>
            <a:r>
              <a:rPr lang="zh-CN" altLang="en-US" b="1" smtClean="0">
                <a:ea typeface="宋体" panose="02010600030101010101" pitchFamily="2" charset="-122"/>
              </a:rPr>
              <a:t>查询视图</a:t>
            </a:r>
          </a:p>
          <a:p>
            <a:pPr eaLnBrk="1" hangingPunct="1">
              <a:lnSpc>
                <a:spcPct val="160000"/>
              </a:lnSpc>
              <a:buFont typeface="Wingdings" panose="05000000000000000000" pitchFamily="2" charset="2"/>
              <a:buNone/>
            </a:pPr>
            <a:r>
              <a:rPr lang="en-US" altLang="zh-CN" b="1" smtClean="0">
                <a:ea typeface="宋体" panose="02010600030101010101" pitchFamily="2" charset="-122"/>
              </a:rPr>
              <a:t>3.6.3  </a:t>
            </a:r>
            <a:r>
              <a:rPr lang="zh-CN" altLang="en-US" b="1" smtClean="0">
                <a:ea typeface="宋体" panose="02010600030101010101" pitchFamily="2" charset="-122"/>
              </a:rPr>
              <a:t>更新视图</a:t>
            </a:r>
          </a:p>
          <a:p>
            <a:pPr eaLnBrk="1" hangingPunct="1">
              <a:lnSpc>
                <a:spcPct val="160000"/>
              </a:lnSpc>
              <a:buFont typeface="Wingdings" panose="05000000000000000000" pitchFamily="2" charset="2"/>
              <a:buNone/>
            </a:pPr>
            <a:r>
              <a:rPr lang="en-US" altLang="zh-CN" b="1" smtClean="0">
                <a:ea typeface="宋体" panose="02010600030101010101" pitchFamily="2" charset="-122"/>
              </a:rPr>
              <a:t>3.6.4  </a:t>
            </a:r>
            <a:r>
              <a:rPr lang="zh-CN" altLang="en-US" b="1" smtClean="0">
                <a:ea typeface="宋体" panose="02010600030101010101" pitchFamily="2" charset="-122"/>
              </a:rPr>
              <a:t>视图的作用</a:t>
            </a:r>
          </a:p>
          <a:p>
            <a:pPr eaLnBrk="1" hangingPunct="1">
              <a:lnSpc>
                <a:spcPct val="110000"/>
              </a:lnSpc>
              <a:buFont typeface="Wingdings" panose="05000000000000000000" pitchFamily="2" charset="2"/>
              <a:buNone/>
            </a:pPr>
            <a:endParaRPr lang="zh-CN" altLang="en-US" b="1" smtClean="0">
              <a:ea typeface="宋体" panose="02010600030101010101" pitchFamily="2" charset="-122"/>
            </a:endParaRPr>
          </a:p>
        </p:txBody>
      </p:sp>
    </p:spTree>
    <p:extLst>
      <p:ext uri="{BB962C8B-B14F-4D97-AF65-F5344CB8AC3E}">
        <p14:creationId xmlns:p14="http://schemas.microsoft.com/office/powerpoint/2010/main" val="2244049678"/>
      </p:ext>
    </p:extLst>
  </p:cSld>
  <p:clrMapOvr>
    <a:masterClrMapping/>
  </p:clrMapOv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z="3200" dirty="0" smtClean="0">
                <a:ea typeface="宋体" panose="02010600030101010101" pitchFamily="2" charset="-122"/>
              </a:rPr>
              <a:t>定义</a:t>
            </a:r>
            <a:r>
              <a:rPr lang="zh-CN" altLang="en-US" sz="3200" dirty="0">
                <a:ea typeface="宋体" panose="02010600030101010101" pitchFamily="2" charset="-122"/>
              </a:rPr>
              <a:t>视图</a:t>
            </a:r>
          </a:p>
        </p:txBody>
      </p:sp>
      <p:sp>
        <p:nvSpPr>
          <p:cNvPr id="46084" name="Rectangle 3"/>
          <p:cNvSpPr>
            <a:spLocks noGrp="1" noChangeArrowheads="1"/>
          </p:cNvSpPr>
          <p:nvPr>
            <p:ph type="body" idx="1"/>
          </p:nvPr>
        </p:nvSpPr>
        <p:spPr/>
        <p:txBody>
          <a:bodyPr/>
          <a:lstStyle/>
          <a:p>
            <a:pPr eaLnBrk="1" hangingPunct="1"/>
            <a:endParaRPr lang="zh-CN" altLang="zh-CN" smtClean="0">
              <a:ea typeface="宋体" panose="02010600030101010101" pitchFamily="2" charset="-122"/>
            </a:endParaRPr>
          </a:p>
          <a:p>
            <a:pPr eaLnBrk="1" hangingPunct="1"/>
            <a:r>
              <a:rPr lang="zh-CN" altLang="zh-CN" smtClean="0">
                <a:ea typeface="宋体" panose="02010600030101010101" pitchFamily="2" charset="-122"/>
              </a:rPr>
              <a:t>建立视图</a:t>
            </a:r>
          </a:p>
          <a:p>
            <a:pPr eaLnBrk="1" hangingPunct="1"/>
            <a:endParaRPr lang="zh-CN" altLang="zh-CN" smtClean="0">
              <a:ea typeface="宋体" panose="02010600030101010101" pitchFamily="2" charset="-122"/>
            </a:endParaRPr>
          </a:p>
          <a:p>
            <a:pPr eaLnBrk="1" hangingPunct="1"/>
            <a:r>
              <a:rPr lang="zh-CN" altLang="zh-CN" smtClean="0">
                <a:ea typeface="宋体" panose="02010600030101010101" pitchFamily="2" charset="-122"/>
              </a:rPr>
              <a:t>删除视图</a:t>
            </a:r>
          </a:p>
        </p:txBody>
      </p:sp>
    </p:spTree>
    <p:extLst>
      <p:ext uri="{BB962C8B-B14F-4D97-AF65-F5344CB8AC3E}">
        <p14:creationId xmlns:p14="http://schemas.microsoft.com/office/powerpoint/2010/main" val="1735080257"/>
      </p:ext>
    </p:extLst>
  </p:cSld>
  <p:clrMapOvr>
    <a:masterClrMapping/>
  </p:clrMapOv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zh-CN" sz="3200" dirty="0" smtClean="0">
                <a:ea typeface="宋体" panose="02010600030101010101" pitchFamily="2" charset="-122"/>
              </a:rPr>
              <a:t>建立</a:t>
            </a:r>
            <a:r>
              <a:rPr lang="zh-CN" altLang="zh-CN" sz="3200" dirty="0">
                <a:ea typeface="宋体" panose="02010600030101010101" pitchFamily="2" charset="-122"/>
              </a:rPr>
              <a:t>视图</a:t>
            </a:r>
          </a:p>
        </p:txBody>
      </p:sp>
      <p:sp>
        <p:nvSpPr>
          <p:cNvPr id="47108" name="Rectangle 3"/>
          <p:cNvSpPr>
            <a:spLocks noGrp="1" noChangeArrowheads="1"/>
          </p:cNvSpPr>
          <p:nvPr>
            <p:ph type="body" idx="1"/>
          </p:nvPr>
        </p:nvSpPr>
        <p:spPr/>
        <p:txBody>
          <a:bodyPr/>
          <a:lstStyle/>
          <a:p>
            <a:pPr eaLnBrk="1" hangingPunct="1">
              <a:lnSpc>
                <a:spcPct val="90000"/>
              </a:lnSpc>
            </a:pPr>
            <a:r>
              <a:rPr lang="zh-CN" altLang="en-US" sz="2400">
                <a:sym typeface="Arial" panose="020B0604020202020204" pitchFamily="34" charset="0"/>
              </a:rPr>
              <a:t>语句格式</a:t>
            </a:r>
          </a:p>
          <a:p>
            <a:pPr eaLnBrk="1" hangingPunct="1">
              <a:lnSpc>
                <a:spcPct val="120000"/>
              </a:lnSpc>
              <a:buFont typeface="Wingdings" panose="05000000000000000000" pitchFamily="2" charset="2"/>
              <a:buNone/>
            </a:pPr>
            <a:r>
              <a:rPr lang="zh-CN" altLang="en-US" sz="1800"/>
              <a:t>       </a:t>
            </a:r>
            <a:r>
              <a:rPr lang="en-US" altLang="zh-CN" sz="2400">
                <a:solidFill>
                  <a:srgbClr val="FF3399"/>
                </a:solidFill>
              </a:rPr>
              <a:t>CREATE  VIEW</a:t>
            </a:r>
            <a:r>
              <a:rPr lang="en-US" altLang="zh-CN" sz="2400"/>
              <a:t> </a:t>
            </a:r>
          </a:p>
          <a:p>
            <a:pPr eaLnBrk="1" hangingPunct="1">
              <a:lnSpc>
                <a:spcPct val="120000"/>
              </a:lnSpc>
              <a:buFont typeface="Wingdings" panose="05000000000000000000" pitchFamily="2" charset="2"/>
              <a:buNone/>
            </a:pPr>
            <a:r>
              <a:rPr lang="en-US" altLang="zh-CN" sz="2400"/>
              <a:t>             &lt;</a:t>
            </a:r>
            <a:r>
              <a:rPr lang="zh-CN" altLang="en-US" sz="2400"/>
              <a:t>视图名</a:t>
            </a:r>
            <a:r>
              <a:rPr lang="en-US" altLang="zh-CN" sz="2400"/>
              <a:t>&gt;  [(&lt;</a:t>
            </a:r>
            <a:r>
              <a:rPr lang="zh-CN" altLang="en-US" sz="2400"/>
              <a:t>列名</a:t>
            </a:r>
            <a:r>
              <a:rPr lang="en-US" altLang="zh-CN" sz="2400"/>
              <a:t>&gt;  [</a:t>
            </a:r>
            <a:r>
              <a:rPr lang="zh-CN" altLang="en-US" sz="2400"/>
              <a:t>，</a:t>
            </a:r>
            <a:r>
              <a:rPr lang="en-US" altLang="zh-CN" sz="2400"/>
              <a:t>&lt;</a:t>
            </a:r>
            <a:r>
              <a:rPr lang="zh-CN" altLang="en-US" sz="2400"/>
              <a:t>列名</a:t>
            </a:r>
            <a:r>
              <a:rPr lang="en-US" altLang="zh-CN" sz="2400"/>
              <a:t>&gt;]…)]</a:t>
            </a:r>
          </a:p>
          <a:p>
            <a:pPr eaLnBrk="1" hangingPunct="1">
              <a:lnSpc>
                <a:spcPct val="120000"/>
              </a:lnSpc>
              <a:buFont typeface="Wingdings" panose="05000000000000000000" pitchFamily="2" charset="2"/>
              <a:buNone/>
            </a:pPr>
            <a:r>
              <a:rPr lang="en-US" altLang="zh-CN" sz="2400">
                <a:solidFill>
                  <a:srgbClr val="FF3399"/>
                </a:solidFill>
              </a:rPr>
              <a:t>       AS</a:t>
            </a:r>
            <a:r>
              <a:rPr lang="en-US" altLang="zh-CN" sz="2400"/>
              <a:t>  &lt;</a:t>
            </a:r>
            <a:r>
              <a:rPr lang="zh-CN" altLang="en-US" sz="2400"/>
              <a:t>子查询</a:t>
            </a:r>
            <a:r>
              <a:rPr lang="en-US" altLang="zh-CN" sz="2400"/>
              <a:t>&gt;</a:t>
            </a:r>
          </a:p>
          <a:p>
            <a:pPr eaLnBrk="1" hangingPunct="1">
              <a:lnSpc>
                <a:spcPct val="120000"/>
              </a:lnSpc>
              <a:buFont typeface="Wingdings" panose="05000000000000000000" pitchFamily="2" charset="2"/>
              <a:buNone/>
            </a:pPr>
            <a:r>
              <a:rPr lang="en-US" altLang="zh-CN" sz="2400"/>
              <a:t>       [</a:t>
            </a:r>
            <a:r>
              <a:rPr lang="en-US" altLang="zh-CN" sz="2400">
                <a:solidFill>
                  <a:srgbClr val="FF3399"/>
                </a:solidFill>
              </a:rPr>
              <a:t>WITH  CHECK  OPTION</a:t>
            </a:r>
            <a:r>
              <a:rPr lang="en-US" altLang="zh-CN" sz="2400"/>
              <a:t>]</a:t>
            </a:r>
            <a:r>
              <a:rPr lang="zh-CN" altLang="en-US" sz="2400"/>
              <a:t>；</a:t>
            </a:r>
          </a:p>
          <a:p>
            <a:pPr eaLnBrk="1" hangingPunct="1">
              <a:lnSpc>
                <a:spcPct val="120000"/>
              </a:lnSpc>
            </a:pPr>
            <a:r>
              <a:rPr lang="zh-CN" altLang="en-US" sz="2400">
                <a:sym typeface="Arial" panose="020B0604020202020204" pitchFamily="34" charset="0"/>
              </a:rPr>
              <a:t>子查询不允许含有</a:t>
            </a:r>
            <a:r>
              <a:rPr lang="en-US" altLang="zh-CN" sz="2400">
                <a:sym typeface="Arial" panose="020B0604020202020204" pitchFamily="34" charset="0"/>
              </a:rPr>
              <a:t>ORDER BY</a:t>
            </a:r>
            <a:r>
              <a:rPr lang="zh-CN" altLang="en-US" sz="2400">
                <a:sym typeface="Arial" panose="020B0604020202020204" pitchFamily="34" charset="0"/>
              </a:rPr>
              <a:t>子句和</a:t>
            </a:r>
            <a:r>
              <a:rPr lang="en-US" altLang="zh-CN" sz="2400">
                <a:sym typeface="Arial" panose="020B0604020202020204" pitchFamily="34" charset="0"/>
              </a:rPr>
              <a:t>DISTINCT</a:t>
            </a:r>
            <a:r>
              <a:rPr lang="zh-CN" altLang="en-US" sz="2400">
                <a:sym typeface="Arial" panose="020B0604020202020204" pitchFamily="34" charset="0"/>
              </a:rPr>
              <a:t>短语</a:t>
            </a:r>
          </a:p>
          <a:p>
            <a:pPr eaLnBrk="1" hangingPunct="1">
              <a:lnSpc>
                <a:spcPct val="150000"/>
              </a:lnSpc>
            </a:pPr>
            <a:r>
              <a:rPr lang="en-US" altLang="zh-CN" sz="2400"/>
              <a:t>RDBMS</a:t>
            </a:r>
            <a:r>
              <a:rPr lang="zh-CN" altLang="en-US" sz="2400"/>
              <a:t>执行</a:t>
            </a:r>
            <a:r>
              <a:rPr lang="en-US" altLang="zh-CN" sz="2400"/>
              <a:t>CREATE VIEW</a:t>
            </a:r>
            <a:r>
              <a:rPr lang="zh-CN" altLang="en-US" sz="2400"/>
              <a:t>语句时只是把视图定义存入数据字典，并不执行其中的</a:t>
            </a:r>
            <a:r>
              <a:rPr lang="en-US" altLang="zh-CN" sz="2400"/>
              <a:t>SELECT</a:t>
            </a:r>
            <a:r>
              <a:rPr lang="zh-CN" altLang="en-US" sz="2400"/>
              <a:t>语句。</a:t>
            </a:r>
          </a:p>
          <a:p>
            <a:pPr eaLnBrk="1" hangingPunct="1">
              <a:lnSpc>
                <a:spcPct val="150000"/>
              </a:lnSpc>
            </a:pPr>
            <a:r>
              <a:rPr lang="zh-CN" altLang="en-US" sz="2400"/>
              <a:t>在对视图查询时，按视图的定义从基本表中将数据查出。</a:t>
            </a:r>
            <a:endParaRPr lang="zh-CN" altLang="en-US" smtClean="0">
              <a:ea typeface="宋体" panose="02010600030101010101" pitchFamily="2" charset="-122"/>
            </a:endParaRPr>
          </a:p>
          <a:p>
            <a:pPr eaLnBrk="1" hangingPunct="1">
              <a:lnSpc>
                <a:spcPct val="120000"/>
              </a:lnSpc>
              <a:buFont typeface="Wingdings" panose="05000000000000000000" pitchFamily="2" charset="2"/>
              <a:buNone/>
            </a:pPr>
            <a:endParaRPr lang="zh-CN" altLang="en-US" sz="2000"/>
          </a:p>
        </p:txBody>
      </p:sp>
    </p:spTree>
    <p:extLst>
      <p:ext uri="{BB962C8B-B14F-4D97-AF65-F5344CB8AC3E}">
        <p14:creationId xmlns:p14="http://schemas.microsoft.com/office/powerpoint/2010/main" val="1901511316"/>
      </p:ext>
    </p:extLst>
  </p:cSld>
  <p:clrMapOvr>
    <a:masterClrMapping/>
  </p:clrMapOv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zh-CN" sz="4000">
                <a:ea typeface="宋体" panose="02010600030101010101" pitchFamily="2" charset="-122"/>
              </a:rPr>
              <a:t>说明</a:t>
            </a:r>
          </a:p>
        </p:txBody>
      </p:sp>
      <p:sp>
        <p:nvSpPr>
          <p:cNvPr id="48132" name="Rectangle 3"/>
          <p:cNvSpPr>
            <a:spLocks noGrp="1" noChangeArrowheads="1"/>
          </p:cNvSpPr>
          <p:nvPr>
            <p:ph type="body" idx="1"/>
          </p:nvPr>
        </p:nvSpPr>
        <p:spPr/>
        <p:txBody>
          <a:bodyPr/>
          <a:lstStyle/>
          <a:p>
            <a:pPr eaLnBrk="1" hangingPunct="1">
              <a:lnSpc>
                <a:spcPct val="120000"/>
              </a:lnSpc>
            </a:pPr>
            <a:r>
              <a:rPr lang="zh-CN" altLang="zh-CN" smtClean="0">
                <a:ea typeface="宋体" panose="02010600030101010101" pitchFamily="2" charset="-122"/>
              </a:rPr>
              <a:t>组成视图的属性列名：全部省略或全部指定</a:t>
            </a:r>
          </a:p>
          <a:p>
            <a:pPr lvl="1" eaLnBrk="1" hangingPunct="1">
              <a:lnSpc>
                <a:spcPct val="120000"/>
              </a:lnSpc>
            </a:pPr>
            <a:r>
              <a:rPr lang="zh-CN" altLang="zh-CN" smtClean="0">
                <a:ea typeface="宋体" panose="02010600030101010101" pitchFamily="2" charset="-122"/>
              </a:rPr>
              <a:t>如果省略了各个属性列名，则隐含该视图由子查询中select子句目标列中的各字段组成；</a:t>
            </a:r>
          </a:p>
          <a:p>
            <a:pPr lvl="1" eaLnBrk="1" hangingPunct="1">
              <a:lnSpc>
                <a:spcPct val="120000"/>
              </a:lnSpc>
            </a:pPr>
            <a:r>
              <a:rPr lang="zh-CN" altLang="zh-CN" smtClean="0">
                <a:ea typeface="宋体" panose="02010600030101010101" pitchFamily="2" charset="-122"/>
              </a:rPr>
              <a:t>在下列情况下必须明确指定组成视图的所有列名：</a:t>
            </a:r>
          </a:p>
          <a:p>
            <a:pPr lvl="2" eaLnBrk="1" hangingPunct="1">
              <a:lnSpc>
                <a:spcPct val="120000"/>
              </a:lnSpc>
            </a:pPr>
            <a:r>
              <a:rPr lang="zh-CN" altLang="zh-CN" sz="2000"/>
              <a:t>某个目标列是聚集函数或列表达式；</a:t>
            </a:r>
          </a:p>
          <a:p>
            <a:pPr lvl="2" eaLnBrk="1" hangingPunct="1">
              <a:lnSpc>
                <a:spcPct val="120000"/>
              </a:lnSpc>
            </a:pPr>
            <a:r>
              <a:rPr lang="zh-CN" altLang="zh-CN" sz="2000"/>
              <a:t>多表连接时选出了几个同名列作为视图的字段；</a:t>
            </a:r>
          </a:p>
          <a:p>
            <a:pPr lvl="2" eaLnBrk="1" hangingPunct="1">
              <a:lnSpc>
                <a:spcPct val="120000"/>
              </a:lnSpc>
            </a:pPr>
            <a:r>
              <a:rPr lang="zh-CN" altLang="zh-CN" sz="2000"/>
              <a:t>需要在视图中为某个列定义新的名字。</a:t>
            </a:r>
          </a:p>
          <a:p>
            <a:pPr eaLnBrk="1" hangingPunct="1">
              <a:buFont typeface="Wingdings" panose="05000000000000000000" pitchFamily="2" charset="2"/>
              <a:buNone/>
            </a:pPr>
            <a:endParaRPr lang="zh-CN" altLang="zh-CN" smtClean="0">
              <a:ea typeface="宋体" panose="02010600030101010101" pitchFamily="2" charset="-122"/>
            </a:endParaRPr>
          </a:p>
          <a:p>
            <a:pPr lvl="1" eaLnBrk="1" hangingPunct="1"/>
            <a:endParaRPr lang="zh-CN" altLang="zh-CN" sz="2000">
              <a:sym typeface="Arial" panose="020B0604020202020204" pitchFamily="34" charset="0"/>
            </a:endParaRPr>
          </a:p>
        </p:txBody>
      </p:sp>
    </p:spTree>
    <p:extLst>
      <p:ext uri="{BB962C8B-B14F-4D97-AF65-F5344CB8AC3E}">
        <p14:creationId xmlns:p14="http://schemas.microsoft.com/office/powerpoint/2010/main" val="696971065"/>
      </p:ext>
    </p:extLst>
  </p:cSld>
  <p:clrMapOvr>
    <a:masterClrMapping/>
  </p:clrMapOvr>
  <p:transition/>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说明</a:t>
            </a:r>
            <a:endParaRPr lang="zh-CN" altLang="zh-CN" dirty="0" smtClean="0">
              <a:ea typeface="宋体" panose="02010600030101010101" pitchFamily="2" charset="-122"/>
            </a:endParaRPr>
          </a:p>
        </p:txBody>
      </p:sp>
      <p:sp>
        <p:nvSpPr>
          <p:cNvPr id="49156" name="Rectangle 3"/>
          <p:cNvSpPr>
            <a:spLocks noGrp="1" noChangeArrowheads="1"/>
          </p:cNvSpPr>
          <p:nvPr>
            <p:ph type="body" idx="1"/>
          </p:nvPr>
        </p:nvSpPr>
        <p:spPr/>
        <p:txBody>
          <a:bodyPr/>
          <a:lstStyle/>
          <a:p>
            <a:pPr eaLnBrk="1" hangingPunct="1"/>
            <a:r>
              <a:rPr lang="zh-CN" altLang="zh-CN" smtClean="0">
                <a:ea typeface="宋体" panose="02010600030101010101" pitchFamily="2" charset="-122"/>
              </a:rPr>
              <a:t>with check option</a:t>
            </a:r>
          </a:p>
          <a:p>
            <a:pPr lvl="1" eaLnBrk="1" hangingPunct="1"/>
            <a:r>
              <a:rPr lang="zh-CN" altLang="zh-CN" smtClean="0">
                <a:ea typeface="宋体" panose="02010600030101010101" pitchFamily="2" charset="-122"/>
              </a:rPr>
              <a:t>为防止用户</a:t>
            </a:r>
            <a:r>
              <a:rPr lang="zh-CN" altLang="zh-CN" smtClean="0">
                <a:ea typeface="宋体" panose="02010600030101010101" pitchFamily="2" charset="-122"/>
                <a:sym typeface="Arial" panose="020B0604020202020204" pitchFamily="34" charset="0"/>
              </a:rPr>
              <a:t>通过视图对数据进行增删改时，无意或故意操作不属于视图范围内的基本表数据，可在定义视图时加上WITH CHECK OPTION子句，这样在视图上增删改数据时，DBMS会进一步检查视图定义中的条件，若不满足条件，则拒绝执行该操作。</a:t>
            </a:r>
          </a:p>
          <a:p>
            <a:pPr lvl="1" eaLnBrk="1" hangingPunct="1"/>
            <a:r>
              <a:rPr lang="zh-CN" altLang="zh-CN" smtClean="0">
                <a:ea typeface="宋体" panose="02010600030101010101" pitchFamily="2" charset="-122"/>
                <a:sym typeface="Arial" panose="020B0604020202020204" pitchFamily="34" charset="0"/>
              </a:rPr>
              <a:t>强制针对视图执行的所有数据修改语句（insert，delete，update）都必须符合在视图定义中设置的条件（即子查询中的条件表达式）</a:t>
            </a:r>
          </a:p>
          <a:p>
            <a:pPr lvl="1" eaLnBrk="1" hangingPunct="1"/>
            <a:endParaRPr lang="zh-CN" altLang="zh-CN" smtClean="0">
              <a:ea typeface="宋体" panose="02010600030101010101" pitchFamily="2" charset="-122"/>
            </a:endParaRPr>
          </a:p>
        </p:txBody>
      </p:sp>
    </p:spTree>
    <p:extLst>
      <p:ext uri="{BB962C8B-B14F-4D97-AF65-F5344CB8AC3E}">
        <p14:creationId xmlns:p14="http://schemas.microsoft.com/office/powerpoint/2010/main" val="1218371560"/>
      </p:ext>
    </p:extLst>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endParaRPr lang="zh-CN" altLang="zh-CN" smtClean="0">
              <a:ea typeface="宋体" panose="02010600030101010101" pitchFamily="2" charset="-122"/>
            </a:endParaRPr>
          </a:p>
        </p:txBody>
      </p:sp>
      <p:sp>
        <p:nvSpPr>
          <p:cNvPr id="50180" name="Rectangle 3"/>
          <p:cNvSpPr>
            <a:spLocks noGrp="1" noChangeArrowheads="1"/>
          </p:cNvSpPr>
          <p:nvPr>
            <p:ph type="body" idx="1"/>
          </p:nvPr>
        </p:nvSpPr>
        <p:spPr>
          <a:xfrm>
            <a:off x="1847850" y="1557338"/>
            <a:ext cx="8229600" cy="4495800"/>
          </a:xfrm>
        </p:spPr>
        <p:txBody>
          <a:bodyPr/>
          <a:lstStyle/>
          <a:p>
            <a:pPr eaLnBrk="1" hangingPunct="1">
              <a:buClr>
                <a:schemeClr val="tx1"/>
              </a:buClr>
            </a:pPr>
            <a:r>
              <a:rPr lang="en-US" altLang="zh-CN" sz="2900" dirty="0" err="1"/>
              <a:t>sp_helptext</a:t>
            </a:r>
            <a:r>
              <a:rPr lang="zh-CN" altLang="en-US" sz="2900" dirty="0"/>
              <a:t>： 查看视图定义	</a:t>
            </a:r>
          </a:p>
          <a:p>
            <a:pPr eaLnBrk="1" hangingPunct="1"/>
            <a:r>
              <a:rPr lang="en-US" altLang="zh-CN" b="1" dirty="0" err="1" smtClean="0">
                <a:ea typeface="宋体" panose="02010600030101010101" pitchFamily="2" charset="-122"/>
              </a:rPr>
              <a:t>Syscomments</a:t>
            </a:r>
            <a:r>
              <a:rPr lang="en-US" altLang="zh-CN" b="1" dirty="0" smtClean="0">
                <a:ea typeface="宋体" panose="02010600030101010101" pitchFamily="2" charset="-122"/>
              </a:rPr>
              <a:t>:</a:t>
            </a:r>
            <a:r>
              <a:rPr lang="zh-CN" altLang="en-US" b="1" dirty="0" smtClean="0">
                <a:ea typeface="宋体" panose="02010600030101010101" pitchFamily="2" charset="-122"/>
              </a:rPr>
              <a:t>包含数据库中每个视图、规则、默认值、触发器、</a:t>
            </a:r>
            <a:r>
              <a:rPr lang="en-US" altLang="zh-CN" b="1" dirty="0" smtClean="0">
                <a:ea typeface="宋体" panose="02010600030101010101" pitchFamily="2" charset="-122"/>
              </a:rPr>
              <a:t>CHECK </a:t>
            </a:r>
            <a:r>
              <a:rPr lang="zh-CN" altLang="en-US" b="1" dirty="0" smtClean="0">
                <a:ea typeface="宋体" panose="02010600030101010101" pitchFamily="2" charset="-122"/>
              </a:rPr>
              <a:t>约束、</a:t>
            </a:r>
            <a:r>
              <a:rPr lang="en-US" altLang="zh-CN" b="1" dirty="0" smtClean="0">
                <a:ea typeface="宋体" panose="02010600030101010101" pitchFamily="2" charset="-122"/>
              </a:rPr>
              <a:t>DEFAULT </a:t>
            </a:r>
            <a:r>
              <a:rPr lang="zh-CN" altLang="en-US" b="1" dirty="0" smtClean="0">
                <a:ea typeface="宋体" panose="02010600030101010101" pitchFamily="2" charset="-122"/>
              </a:rPr>
              <a:t>约束和存储过程的项</a:t>
            </a:r>
            <a:r>
              <a:rPr lang="zh-CN" altLang="en-US" dirty="0" smtClean="0">
                <a:ea typeface="宋体" panose="02010600030101010101" pitchFamily="2" charset="-122"/>
              </a:rPr>
              <a:t> </a:t>
            </a:r>
          </a:p>
          <a:p>
            <a:pPr eaLnBrk="1" hangingPunct="1"/>
            <a:endParaRPr lang="zh-CN" altLang="en-US" dirty="0" smtClean="0">
              <a:ea typeface="宋体" panose="02010600030101010101" pitchFamily="2" charset="-122"/>
            </a:endParaRPr>
          </a:p>
        </p:txBody>
      </p:sp>
    </p:spTree>
    <p:extLst>
      <p:ext uri="{BB962C8B-B14F-4D97-AF65-F5344CB8AC3E}">
        <p14:creationId xmlns:p14="http://schemas.microsoft.com/office/powerpoint/2010/main" val="1864705228"/>
      </p:ext>
    </p:extLst>
  </p:cSld>
  <p:clrMapOvr>
    <a:masterClrMapping/>
  </p:clrMapOv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创建视图的规则</a:t>
            </a:r>
          </a:p>
        </p:txBody>
      </p:sp>
      <p:sp>
        <p:nvSpPr>
          <p:cNvPr id="51204" name="Rectangle 3"/>
          <p:cNvSpPr>
            <a:spLocks noGrp="1" noChangeArrowheads="1"/>
          </p:cNvSpPr>
          <p:nvPr>
            <p:ph type="body" idx="1"/>
          </p:nvPr>
        </p:nvSpPr>
        <p:spPr/>
        <p:txBody>
          <a:bodyPr/>
          <a:lstStyle/>
          <a:p>
            <a:pPr eaLnBrk="1" hangingPunct="1"/>
            <a:r>
              <a:rPr lang="zh-CN" altLang="zh-CN" smtClean="0">
                <a:ea typeface="宋体" panose="02010600030101010101" pitchFamily="2" charset="-122"/>
              </a:rPr>
              <a:t>只能在当前数据库中创建视图</a:t>
            </a:r>
          </a:p>
          <a:p>
            <a:pPr eaLnBrk="1" hangingPunct="1"/>
            <a:r>
              <a:rPr lang="zh-CN" altLang="zh-CN" smtClean="0">
                <a:ea typeface="宋体" panose="02010600030101010101" pitchFamily="2" charset="-122"/>
              </a:rPr>
              <a:t>如果视图引用的基表或者视图被删除，则该视图不能再被使用，直到创建新的基表或者视图</a:t>
            </a:r>
          </a:p>
          <a:p>
            <a:pPr eaLnBrk="1" hangingPunct="1"/>
            <a:r>
              <a:rPr lang="zh-CN" altLang="zh-CN" smtClean="0">
                <a:ea typeface="宋体" panose="02010600030101010101" pitchFamily="2" charset="-122"/>
              </a:rPr>
              <a:t>如果视图某一列是函数、数学表达式、常量或者来自多个表的列名相同，则必须为列定义名称</a:t>
            </a:r>
          </a:p>
        </p:txBody>
      </p:sp>
    </p:spTree>
    <p:extLst>
      <p:ext uri="{BB962C8B-B14F-4D97-AF65-F5344CB8AC3E}">
        <p14:creationId xmlns:p14="http://schemas.microsoft.com/office/powerpoint/2010/main" val="3132955708"/>
      </p:ext>
    </p:extLst>
  </p:cSld>
  <p:clrMapOvr>
    <a:masterClrMapping/>
  </p:clrMapOv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创建视图的规则</a:t>
            </a:r>
          </a:p>
        </p:txBody>
      </p:sp>
      <p:sp>
        <p:nvSpPr>
          <p:cNvPr id="52228"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在通过视图查询数据时，</a:t>
            </a:r>
            <a:r>
              <a:rPr lang="en-US" altLang="zh-CN" smtClean="0">
                <a:ea typeface="宋体" panose="02010600030101010101" pitchFamily="2" charset="-122"/>
              </a:rPr>
              <a:t>SQL SERVER </a:t>
            </a:r>
            <a:r>
              <a:rPr lang="zh-CN" altLang="en-US" smtClean="0">
                <a:ea typeface="宋体" panose="02010600030101010101" pitchFamily="2" charset="-122"/>
              </a:rPr>
              <a:t>要检查以确保语句数据的数据库对象存在，而且数据修改语句不能违法数据完整性规则</a:t>
            </a:r>
          </a:p>
          <a:p>
            <a:pPr eaLnBrk="1" hangingPunct="1"/>
            <a:r>
              <a:rPr lang="zh-CN" altLang="en-US" smtClean="0">
                <a:ea typeface="宋体" panose="02010600030101010101" pitchFamily="2" charset="-122"/>
              </a:rPr>
              <a:t>视图的名称是唯一的，且不能和表名相同</a:t>
            </a:r>
          </a:p>
          <a:p>
            <a:pPr eaLnBrk="1" hangingPunct="1"/>
            <a:r>
              <a:rPr lang="zh-CN" altLang="en-US" smtClean="0">
                <a:ea typeface="宋体" panose="02010600030101010101" pitchFamily="2" charset="-122"/>
              </a:rPr>
              <a:t>视图不能从临时表中产生数据</a:t>
            </a:r>
          </a:p>
        </p:txBody>
      </p:sp>
    </p:spTree>
    <p:extLst>
      <p:ext uri="{BB962C8B-B14F-4D97-AF65-F5344CB8AC3E}">
        <p14:creationId xmlns:p14="http://schemas.microsoft.com/office/powerpoint/2010/main" val="3056395061"/>
      </p:ext>
    </p:extLst>
  </p:cSld>
  <p:clrMapOvr>
    <a:masterClrMapping/>
  </p:clrMapOv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建立视图（续）</a:t>
            </a:r>
          </a:p>
        </p:txBody>
      </p:sp>
      <p:sp>
        <p:nvSpPr>
          <p:cNvPr id="53252"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mtClean="0">
                <a:ea typeface="宋体" panose="02010600030101010101" pitchFamily="2" charset="-122"/>
              </a:rPr>
              <a:t> </a:t>
            </a:r>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1]  </a:t>
            </a:r>
            <a:r>
              <a:rPr lang="zh-CN" altLang="en-US" smtClean="0">
                <a:ea typeface="宋体" panose="02010600030101010101" pitchFamily="2" charset="-122"/>
              </a:rPr>
              <a:t>建立信息系学生的视图。</a:t>
            </a:r>
          </a:p>
          <a:p>
            <a:pPr eaLnBrk="1" hangingPunct="1">
              <a:lnSpc>
                <a:spcPct val="90000"/>
              </a:lnSpc>
              <a:buFont typeface="Wingdings" panose="05000000000000000000" pitchFamily="2" charset="2"/>
              <a:buNone/>
            </a:pPr>
            <a:endParaRPr lang="zh-CN" altLang="en-US" smtClean="0">
              <a:ea typeface="宋体" panose="02010600030101010101" pitchFamily="2" charset="-122"/>
            </a:endParaRPr>
          </a:p>
          <a:p>
            <a:pPr eaLnBrk="1" hangingPunct="1">
              <a:lnSpc>
                <a:spcPct val="90000"/>
              </a:lnSpc>
              <a:buFont typeface="Wingdings" panose="05000000000000000000" pitchFamily="2" charset="2"/>
              <a:buNone/>
            </a:pPr>
            <a:r>
              <a:rPr lang="zh-CN" altLang="en-US" sz="2400"/>
              <a:t>        </a:t>
            </a:r>
            <a:r>
              <a:rPr lang="en-US" altLang="zh-CN" sz="2400"/>
              <a:t>CREATE VIEW IS_Student</a:t>
            </a:r>
          </a:p>
          <a:p>
            <a:pPr eaLnBrk="1" hangingPunct="1">
              <a:lnSpc>
                <a:spcPct val="90000"/>
              </a:lnSpc>
              <a:buFont typeface="Wingdings" panose="05000000000000000000" pitchFamily="2" charset="2"/>
              <a:buNone/>
            </a:pPr>
            <a:r>
              <a:rPr lang="en-US" altLang="zh-CN" sz="2400"/>
              <a:t>        AS </a:t>
            </a:r>
          </a:p>
          <a:p>
            <a:pPr eaLnBrk="1" hangingPunct="1">
              <a:lnSpc>
                <a:spcPct val="90000"/>
              </a:lnSpc>
              <a:buFont typeface="Wingdings" panose="05000000000000000000" pitchFamily="2" charset="2"/>
              <a:buNone/>
            </a:pPr>
            <a:r>
              <a:rPr lang="en-US" altLang="zh-CN" sz="2400"/>
              <a:t>        SELECT Sno</a:t>
            </a:r>
            <a:r>
              <a:rPr lang="zh-CN" altLang="en-US" sz="2400"/>
              <a:t>，</a:t>
            </a:r>
            <a:r>
              <a:rPr lang="en-US" altLang="zh-CN" sz="2400"/>
              <a:t>Sname</a:t>
            </a:r>
            <a:r>
              <a:rPr lang="zh-CN" altLang="en-US" sz="2400"/>
              <a:t>，</a:t>
            </a:r>
            <a:r>
              <a:rPr lang="en-US" altLang="zh-CN" sz="2400"/>
              <a:t>Sage</a:t>
            </a:r>
          </a:p>
          <a:p>
            <a:pPr eaLnBrk="1" hangingPunct="1">
              <a:lnSpc>
                <a:spcPct val="90000"/>
              </a:lnSpc>
              <a:buFont typeface="Wingdings" panose="05000000000000000000" pitchFamily="2" charset="2"/>
              <a:buNone/>
            </a:pPr>
            <a:r>
              <a:rPr lang="en-US" altLang="zh-CN" sz="2400"/>
              <a:t>        FROM    Student</a:t>
            </a:r>
          </a:p>
          <a:p>
            <a:pPr eaLnBrk="1" hangingPunct="1">
              <a:lnSpc>
                <a:spcPct val="90000"/>
              </a:lnSpc>
              <a:buFont typeface="Wingdings" panose="05000000000000000000" pitchFamily="2" charset="2"/>
              <a:buNone/>
            </a:pPr>
            <a:r>
              <a:rPr lang="en-US" altLang="zh-CN" sz="2400"/>
              <a:t>        WHERE  Sdept= 'IS'</a:t>
            </a:r>
            <a:r>
              <a:rPr lang="zh-CN" altLang="en-US" sz="2400"/>
              <a:t>；</a:t>
            </a:r>
          </a:p>
        </p:txBody>
      </p:sp>
    </p:spTree>
    <p:extLst>
      <p:ext uri="{BB962C8B-B14F-4D97-AF65-F5344CB8AC3E}">
        <p14:creationId xmlns:p14="http://schemas.microsoft.com/office/powerpoint/2010/main" val="2115137656"/>
      </p:ext>
    </p:extLst>
  </p:cSld>
  <p:clrMapOvr>
    <a:masterClrMapping/>
  </p:clrMapOv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建立视图（续）</a:t>
            </a:r>
          </a:p>
        </p:txBody>
      </p:sp>
      <p:sp>
        <p:nvSpPr>
          <p:cNvPr id="54276" name="Rectangle 3"/>
          <p:cNvSpPr>
            <a:spLocks noGrp="1" noChangeArrowheads="1"/>
          </p:cNvSpPr>
          <p:nvPr>
            <p:ph type="body" idx="1"/>
          </p:nvPr>
        </p:nvSpPr>
        <p:spPr>
          <a:xfrm>
            <a:off x="719070" y="1839913"/>
            <a:ext cx="11123054" cy="4114800"/>
          </a:xfrm>
        </p:spPr>
        <p:txBody>
          <a:bodyPr/>
          <a:lstStyle/>
          <a:p>
            <a:pPr eaLnBrk="1" hangingPunct="1">
              <a:lnSpc>
                <a:spcPct val="130000"/>
              </a:lnSpc>
              <a:buFont typeface="Wingdings" panose="05000000000000000000" pitchFamily="2" charset="2"/>
              <a:buNone/>
            </a:pPr>
            <a:r>
              <a:rPr lang="en-US" altLang="zh-CN" sz="2000" dirty="0"/>
              <a:t>[</a:t>
            </a:r>
            <a:r>
              <a:rPr lang="zh-CN" altLang="en-US" sz="2000" dirty="0"/>
              <a:t>例</a:t>
            </a:r>
            <a:r>
              <a:rPr lang="en-US" altLang="zh-CN" sz="2000" dirty="0"/>
              <a:t>2]</a:t>
            </a:r>
            <a:r>
              <a:rPr lang="zh-CN" altLang="en-US" sz="2400" dirty="0"/>
              <a:t>建立信息系学生的视图，并要求进行修改和插入操作时仍需保证该视图只有信息系的学生 </a:t>
            </a:r>
            <a:r>
              <a:rPr lang="zh-CN" altLang="en-US" sz="2000" dirty="0"/>
              <a:t>。</a:t>
            </a:r>
          </a:p>
          <a:p>
            <a:pPr eaLnBrk="1" hangingPunct="1">
              <a:lnSpc>
                <a:spcPct val="130000"/>
              </a:lnSpc>
              <a:buFont typeface="Wingdings" panose="05000000000000000000" pitchFamily="2" charset="2"/>
              <a:buNone/>
            </a:pPr>
            <a:r>
              <a:rPr lang="zh-CN" altLang="en-US" sz="1800" dirty="0"/>
              <a:t>        </a:t>
            </a:r>
            <a:r>
              <a:rPr lang="en-US" altLang="zh-CN" sz="1800" dirty="0"/>
              <a:t>CREATE VIEW </a:t>
            </a:r>
            <a:r>
              <a:rPr lang="en-US" altLang="zh-CN" sz="1800" dirty="0" err="1"/>
              <a:t>IS_Student</a:t>
            </a:r>
            <a:endParaRPr lang="en-US" altLang="zh-CN" sz="1800" dirty="0"/>
          </a:p>
          <a:p>
            <a:pPr eaLnBrk="1" hangingPunct="1">
              <a:lnSpc>
                <a:spcPct val="130000"/>
              </a:lnSpc>
              <a:buFont typeface="Wingdings" panose="05000000000000000000" pitchFamily="2" charset="2"/>
              <a:buNone/>
            </a:pPr>
            <a:r>
              <a:rPr lang="en-US" altLang="zh-CN" sz="1800" dirty="0"/>
              <a:t>        AS </a:t>
            </a:r>
          </a:p>
          <a:p>
            <a:pPr eaLnBrk="1" hangingPunct="1">
              <a:lnSpc>
                <a:spcPct val="130000"/>
              </a:lnSpc>
              <a:buFont typeface="Wingdings" panose="05000000000000000000" pitchFamily="2" charset="2"/>
              <a:buNone/>
            </a:pPr>
            <a:r>
              <a:rPr lang="en-US" altLang="zh-CN" sz="1800" dirty="0"/>
              <a:t>        SELECT </a:t>
            </a:r>
            <a:r>
              <a:rPr lang="en-US" altLang="zh-CN" sz="1800" dirty="0" err="1"/>
              <a:t>Sno</a:t>
            </a:r>
            <a:r>
              <a:rPr lang="zh-CN" altLang="en-US" sz="1800" dirty="0"/>
              <a:t>，</a:t>
            </a:r>
            <a:r>
              <a:rPr lang="en-US" altLang="zh-CN" sz="1800" dirty="0" err="1"/>
              <a:t>Sname</a:t>
            </a:r>
            <a:r>
              <a:rPr lang="zh-CN" altLang="en-US" sz="1800" dirty="0"/>
              <a:t>，</a:t>
            </a:r>
            <a:r>
              <a:rPr lang="en-US" altLang="zh-CN" sz="1800" dirty="0"/>
              <a:t>Sage</a:t>
            </a:r>
          </a:p>
          <a:p>
            <a:pPr eaLnBrk="1" hangingPunct="1">
              <a:lnSpc>
                <a:spcPct val="130000"/>
              </a:lnSpc>
              <a:buFont typeface="Wingdings" panose="05000000000000000000" pitchFamily="2" charset="2"/>
              <a:buNone/>
            </a:pPr>
            <a:r>
              <a:rPr lang="en-US" altLang="zh-CN" sz="1800" dirty="0"/>
              <a:t>        FROM  Student</a:t>
            </a:r>
          </a:p>
          <a:p>
            <a:pPr eaLnBrk="1" hangingPunct="1">
              <a:lnSpc>
                <a:spcPct val="130000"/>
              </a:lnSpc>
              <a:buFont typeface="Wingdings" panose="05000000000000000000" pitchFamily="2" charset="2"/>
              <a:buNone/>
            </a:pPr>
            <a:r>
              <a:rPr lang="en-US" altLang="zh-CN" sz="1800" dirty="0"/>
              <a:t>        WHERE  </a:t>
            </a:r>
            <a:r>
              <a:rPr lang="en-US" altLang="zh-CN" sz="1800" dirty="0" err="1"/>
              <a:t>Sdept</a:t>
            </a:r>
            <a:r>
              <a:rPr lang="en-US" altLang="zh-CN" sz="1800" dirty="0"/>
              <a:t>= 'IS'</a:t>
            </a:r>
          </a:p>
          <a:p>
            <a:pPr eaLnBrk="1" hangingPunct="1">
              <a:lnSpc>
                <a:spcPct val="130000"/>
              </a:lnSpc>
              <a:buFont typeface="Wingdings" panose="05000000000000000000" pitchFamily="2" charset="2"/>
              <a:buNone/>
            </a:pPr>
            <a:r>
              <a:rPr lang="en-US" altLang="zh-CN" sz="1800" dirty="0"/>
              <a:t>        WITH CHECK OPTION</a:t>
            </a:r>
            <a:r>
              <a:rPr lang="zh-CN" altLang="en-US" sz="1800" dirty="0"/>
              <a:t>；</a:t>
            </a:r>
          </a:p>
        </p:txBody>
      </p:sp>
    </p:spTree>
    <p:extLst>
      <p:ext uri="{BB962C8B-B14F-4D97-AF65-F5344CB8AC3E}">
        <p14:creationId xmlns:p14="http://schemas.microsoft.com/office/powerpoint/2010/main" val="8628106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p:txBody>
          <a:bodyPr/>
          <a:lstStyle/>
          <a:p>
            <a:pPr eaLnBrk="1" hangingPunct="1"/>
            <a:r>
              <a:rPr lang="zh-CN" sz="3200" smtClean="0">
                <a:ea typeface="宋体" pitchFamily="2" charset="-122"/>
              </a:rPr>
              <a:t>字符匹配（续）</a:t>
            </a:r>
          </a:p>
        </p:txBody>
      </p:sp>
      <p:sp>
        <p:nvSpPr>
          <p:cNvPr id="106500" name="Rectangle 3"/>
          <p:cNvSpPr>
            <a:spLocks noGrp="1" noChangeArrowheads="1"/>
          </p:cNvSpPr>
          <p:nvPr>
            <p:ph type="body" idx="1"/>
          </p:nvPr>
        </p:nvSpPr>
        <p:spPr/>
        <p:txBody>
          <a:bodyPr/>
          <a:lstStyle/>
          <a:p>
            <a:pPr eaLnBrk="1" hangingPunct="1">
              <a:lnSpc>
                <a:spcPct val="90000"/>
              </a:lnSpc>
            </a:pPr>
            <a:r>
              <a:rPr lang="zh-CN" b="1" dirty="0" smtClean="0">
                <a:ea typeface="宋体" pitchFamily="2" charset="-122"/>
              </a:rPr>
              <a:t>使用换码字符将通配符转义为普通字符</a:t>
            </a:r>
          </a:p>
          <a:p>
            <a:pPr eaLnBrk="1" hangingPunct="1">
              <a:lnSpc>
                <a:spcPct val="90000"/>
              </a:lnSpc>
              <a:buFont typeface="Wingdings" pitchFamily="2" charset="2"/>
              <a:buNone/>
            </a:pPr>
            <a:r>
              <a:rPr lang="zh-CN" altLang="zh-CN" sz="1600" b="1" dirty="0" smtClean="0">
                <a:ea typeface="宋体" pitchFamily="2" charset="-122"/>
              </a:rPr>
              <a:t> </a:t>
            </a:r>
          </a:p>
          <a:p>
            <a:pPr eaLnBrk="1" hangingPunct="1">
              <a:lnSpc>
                <a:spcPct val="90000"/>
              </a:lnSpc>
              <a:buFont typeface="Wingdings" pitchFamily="2" charset="2"/>
              <a:buNone/>
            </a:pPr>
            <a:r>
              <a:rPr lang="zh-CN" altLang="zh-CN" sz="2400" dirty="0"/>
              <a:t> [</a:t>
            </a:r>
            <a:r>
              <a:rPr lang="zh-CN" sz="2400" dirty="0"/>
              <a:t>例</a:t>
            </a:r>
            <a:r>
              <a:rPr lang="zh-CN" altLang="zh-CN" sz="2400" dirty="0"/>
              <a:t>19]  </a:t>
            </a:r>
            <a:r>
              <a:rPr lang="zh-CN" sz="2400" b="1" dirty="0" smtClean="0">
                <a:ea typeface="宋体" pitchFamily="2" charset="-122"/>
              </a:rPr>
              <a:t>查询</a:t>
            </a:r>
            <a:r>
              <a:rPr lang="zh-CN" altLang="zh-CN" sz="2400" b="1" dirty="0" smtClean="0">
                <a:ea typeface="宋体" pitchFamily="2" charset="-122"/>
              </a:rPr>
              <a:t>DB_Design</a:t>
            </a:r>
            <a:r>
              <a:rPr lang="zh-CN" sz="2400" b="1" dirty="0" smtClean="0">
                <a:ea typeface="宋体" pitchFamily="2" charset="-122"/>
              </a:rPr>
              <a:t>课程的课程号和学分。</a:t>
            </a:r>
          </a:p>
          <a:p>
            <a:pPr eaLnBrk="1" hangingPunct="1">
              <a:lnSpc>
                <a:spcPct val="90000"/>
              </a:lnSpc>
              <a:buFont typeface="Wingdings" pitchFamily="2" charset="2"/>
              <a:buNone/>
            </a:pPr>
            <a:r>
              <a:rPr lang="zh-CN" altLang="zh-CN" sz="2400" b="1" dirty="0" smtClean="0">
                <a:ea typeface="宋体" pitchFamily="2" charset="-122"/>
              </a:rPr>
              <a:t>      SELECT Cno</a:t>
            </a:r>
            <a:r>
              <a:rPr lang="zh-CN" sz="2400" b="1" dirty="0" smtClean="0">
                <a:ea typeface="宋体" pitchFamily="2" charset="-122"/>
              </a:rPr>
              <a:t>，</a:t>
            </a:r>
            <a:r>
              <a:rPr lang="zh-CN" altLang="zh-CN" sz="2400" b="1" dirty="0" smtClean="0">
                <a:ea typeface="宋体" pitchFamily="2" charset="-122"/>
              </a:rPr>
              <a:t>Ccredit</a:t>
            </a:r>
            <a:r>
              <a:rPr lang="en-US" altLang="zh-CN" sz="2400" b="1" dirty="0" smtClean="0">
                <a:ea typeface="宋体" pitchFamily="2" charset="-122"/>
              </a:rPr>
              <a:t> </a:t>
            </a:r>
            <a:r>
              <a:rPr lang="zh-CN" altLang="zh-CN" sz="2400" b="1" dirty="0" smtClean="0">
                <a:ea typeface="宋体" pitchFamily="2" charset="-122"/>
              </a:rPr>
              <a:t>    FROM Course</a:t>
            </a:r>
          </a:p>
          <a:p>
            <a:pPr eaLnBrk="1" hangingPunct="1">
              <a:lnSpc>
                <a:spcPct val="90000"/>
              </a:lnSpc>
              <a:buFont typeface="Wingdings" pitchFamily="2" charset="2"/>
              <a:buNone/>
            </a:pPr>
            <a:r>
              <a:rPr lang="zh-CN" altLang="zh-CN" sz="2400" b="1" dirty="0" smtClean="0">
                <a:ea typeface="宋体" pitchFamily="2" charset="-122"/>
              </a:rPr>
              <a:t>      WHERE Cname LIKE 'DB</a:t>
            </a:r>
            <a:r>
              <a:rPr lang="zh-CN" altLang="zh-CN" sz="2400" b="1" dirty="0" smtClean="0">
                <a:solidFill>
                  <a:srgbClr val="852121"/>
                </a:solidFill>
                <a:ea typeface="宋体" pitchFamily="2" charset="-122"/>
              </a:rPr>
              <a:t>\</a:t>
            </a:r>
            <a:r>
              <a:rPr lang="zh-CN" altLang="zh-CN" sz="2400" b="1" dirty="0" smtClean="0">
                <a:ea typeface="宋体" pitchFamily="2" charset="-122"/>
              </a:rPr>
              <a:t>_Design' </a:t>
            </a:r>
            <a:r>
              <a:rPr lang="zh-CN" altLang="zh-CN" sz="2400" b="1" dirty="0" smtClean="0">
                <a:solidFill>
                  <a:srgbClr val="FF3300"/>
                </a:solidFill>
                <a:ea typeface="宋体" pitchFamily="2" charset="-122"/>
              </a:rPr>
              <a:t>ESCAPE '\‘</a:t>
            </a:r>
            <a:r>
              <a:rPr lang="zh-CN" sz="2400" b="1" dirty="0" smtClean="0">
                <a:solidFill>
                  <a:srgbClr val="FF3300"/>
                </a:solidFill>
                <a:ea typeface="宋体" pitchFamily="2" charset="-122"/>
              </a:rPr>
              <a:t>；</a:t>
            </a:r>
          </a:p>
          <a:p>
            <a:pPr eaLnBrk="1" hangingPunct="1">
              <a:lnSpc>
                <a:spcPct val="90000"/>
              </a:lnSpc>
              <a:buFont typeface="Wingdings" pitchFamily="2" charset="2"/>
              <a:buNone/>
            </a:pPr>
            <a:endParaRPr lang="zh-CN" altLang="zh-CN" sz="2400" b="1" dirty="0" smtClean="0">
              <a:solidFill>
                <a:srgbClr val="FF3300"/>
              </a:solidFill>
              <a:ea typeface="宋体" pitchFamily="2" charset="-122"/>
            </a:endParaRPr>
          </a:p>
          <a:p>
            <a:pPr eaLnBrk="1" hangingPunct="1">
              <a:lnSpc>
                <a:spcPct val="90000"/>
              </a:lnSpc>
              <a:buFont typeface="Wingdings" pitchFamily="2" charset="2"/>
              <a:buNone/>
            </a:pPr>
            <a:r>
              <a:rPr lang="zh-CN" altLang="zh-CN" sz="2400" b="1" dirty="0" smtClean="0">
                <a:ea typeface="宋体" pitchFamily="2" charset="-122"/>
              </a:rPr>
              <a:t>[</a:t>
            </a:r>
            <a:r>
              <a:rPr lang="zh-CN" sz="2400" b="1" dirty="0" smtClean="0">
                <a:ea typeface="宋体" pitchFamily="2" charset="-122"/>
              </a:rPr>
              <a:t>例</a:t>
            </a:r>
            <a:r>
              <a:rPr lang="zh-CN" altLang="zh-CN" sz="2400" b="1" dirty="0" smtClean="0">
                <a:ea typeface="宋体" pitchFamily="2" charset="-122"/>
              </a:rPr>
              <a:t>20]  </a:t>
            </a:r>
            <a:r>
              <a:rPr lang="zh-CN" sz="2400" b="1" dirty="0" smtClean="0">
                <a:ea typeface="宋体" pitchFamily="2" charset="-122"/>
              </a:rPr>
              <a:t>查询以</a:t>
            </a:r>
            <a:r>
              <a:rPr lang="zh-CN" altLang="zh-CN" sz="2400" b="1" dirty="0" smtClean="0">
                <a:ea typeface="宋体" pitchFamily="2" charset="-122"/>
              </a:rPr>
              <a:t>"DB_"</a:t>
            </a:r>
            <a:r>
              <a:rPr lang="zh-CN" sz="2400" b="1" dirty="0" smtClean="0">
                <a:ea typeface="宋体" pitchFamily="2" charset="-122"/>
              </a:rPr>
              <a:t>开头，且倒数第</a:t>
            </a:r>
            <a:r>
              <a:rPr lang="zh-CN" altLang="zh-CN" sz="2400" b="1" dirty="0" smtClean="0">
                <a:ea typeface="宋体" pitchFamily="2" charset="-122"/>
              </a:rPr>
              <a:t>3</a:t>
            </a:r>
            <a:r>
              <a:rPr lang="zh-CN" sz="2400" b="1" dirty="0" smtClean="0">
                <a:ea typeface="宋体" pitchFamily="2" charset="-122"/>
              </a:rPr>
              <a:t>个字符为 </a:t>
            </a:r>
            <a:r>
              <a:rPr lang="zh-CN" altLang="zh-CN" sz="2400" b="1" dirty="0" smtClean="0">
                <a:ea typeface="宋体" pitchFamily="2" charset="-122"/>
              </a:rPr>
              <a:t>i</a:t>
            </a:r>
            <a:r>
              <a:rPr lang="zh-CN" sz="2400" b="1" dirty="0" smtClean="0">
                <a:ea typeface="宋体" pitchFamily="2" charset="-122"/>
              </a:rPr>
              <a:t>的课程的详细情况。</a:t>
            </a:r>
          </a:p>
          <a:p>
            <a:pPr eaLnBrk="1" hangingPunct="1">
              <a:lnSpc>
                <a:spcPct val="90000"/>
              </a:lnSpc>
              <a:buFont typeface="Wingdings" pitchFamily="2" charset="2"/>
              <a:buNone/>
            </a:pPr>
            <a:r>
              <a:rPr lang="zh-CN" altLang="zh-CN" sz="2400" b="1" dirty="0" smtClean="0">
                <a:ea typeface="宋体" pitchFamily="2" charset="-122"/>
              </a:rPr>
              <a:t>      SELECT  *</a:t>
            </a:r>
            <a:r>
              <a:rPr lang="en-US" altLang="zh-CN" sz="2400" b="1" dirty="0" smtClean="0">
                <a:ea typeface="宋体" pitchFamily="2" charset="-122"/>
              </a:rPr>
              <a:t> </a:t>
            </a:r>
            <a:r>
              <a:rPr lang="zh-CN" altLang="zh-CN" sz="2400" b="1" dirty="0" smtClean="0">
                <a:ea typeface="宋体" pitchFamily="2" charset="-122"/>
              </a:rPr>
              <a:t>    FROM   Course</a:t>
            </a:r>
          </a:p>
          <a:p>
            <a:pPr eaLnBrk="1" hangingPunct="1">
              <a:lnSpc>
                <a:spcPct val="90000"/>
              </a:lnSpc>
              <a:buFont typeface="Wingdings" pitchFamily="2" charset="2"/>
              <a:buNone/>
            </a:pPr>
            <a:r>
              <a:rPr lang="zh-CN" altLang="zh-CN" sz="2400" b="1" dirty="0" smtClean="0">
                <a:ea typeface="宋体" pitchFamily="2" charset="-122"/>
              </a:rPr>
              <a:t>      WHERE  Cname LIKE  ‘DB</a:t>
            </a:r>
            <a:r>
              <a:rPr lang="zh-CN" altLang="zh-CN" sz="2400" b="1" dirty="0" smtClean="0">
                <a:solidFill>
                  <a:srgbClr val="852121"/>
                </a:solidFill>
                <a:ea typeface="宋体" pitchFamily="2" charset="-122"/>
              </a:rPr>
              <a:t>\</a:t>
            </a:r>
            <a:r>
              <a:rPr lang="zh-CN" altLang="zh-CN" sz="2400" b="1" dirty="0" smtClean="0">
                <a:ea typeface="宋体" pitchFamily="2" charset="-122"/>
              </a:rPr>
              <a:t>_%i_ _’ </a:t>
            </a:r>
            <a:r>
              <a:rPr lang="zh-CN" altLang="zh-CN" sz="2400" b="1" dirty="0" smtClean="0">
                <a:solidFill>
                  <a:srgbClr val="FF3300"/>
                </a:solidFill>
                <a:ea typeface="宋体" pitchFamily="2" charset="-122"/>
              </a:rPr>
              <a:t>ESCAPE ‘ \ ‘</a:t>
            </a:r>
            <a:r>
              <a:rPr lang="zh-CN" sz="2400" b="1" dirty="0" smtClean="0">
                <a:ea typeface="宋体" pitchFamily="2" charset="-122"/>
              </a:rPr>
              <a:t>；</a:t>
            </a:r>
            <a:endParaRPr lang="zh-CN" sz="2400" b="1" dirty="0" smtClean="0">
              <a:solidFill>
                <a:srgbClr val="852121"/>
              </a:solidFill>
              <a:ea typeface="宋体" pitchFamily="2" charset="-122"/>
            </a:endParaRPr>
          </a:p>
          <a:p>
            <a:pPr eaLnBrk="1" hangingPunct="1">
              <a:lnSpc>
                <a:spcPct val="90000"/>
              </a:lnSpc>
            </a:pPr>
            <a:endParaRPr lang="en-US" altLang="zh-CN" sz="2400" b="1" dirty="0" smtClean="0">
              <a:solidFill>
                <a:srgbClr val="FF0000"/>
              </a:solidFill>
              <a:ea typeface="宋体" pitchFamily="2" charset="-122"/>
            </a:endParaRPr>
          </a:p>
          <a:p>
            <a:pPr eaLnBrk="1" hangingPunct="1">
              <a:lnSpc>
                <a:spcPct val="90000"/>
              </a:lnSpc>
            </a:pPr>
            <a:r>
              <a:rPr lang="zh-CN" sz="2400" b="1" dirty="0" smtClean="0">
                <a:solidFill>
                  <a:srgbClr val="FF0000"/>
                </a:solidFill>
                <a:ea typeface="宋体" pitchFamily="2" charset="-122"/>
              </a:rPr>
              <a:t> </a:t>
            </a:r>
            <a:r>
              <a:rPr lang="zh-CN" altLang="zh-CN" sz="2400" b="1" dirty="0" smtClean="0">
                <a:solidFill>
                  <a:srgbClr val="FF0000"/>
                </a:solidFill>
                <a:ea typeface="宋体" pitchFamily="2" charset="-122"/>
              </a:rPr>
              <a:t>ESCAPE '</a:t>
            </a:r>
            <a:r>
              <a:rPr lang="zh-CN" sz="2400" b="1" dirty="0" smtClean="0">
                <a:solidFill>
                  <a:srgbClr val="FF0000"/>
                </a:solidFill>
                <a:ea typeface="宋体" pitchFamily="2" charset="-122"/>
              </a:rPr>
              <a:t>＼</a:t>
            </a:r>
            <a:r>
              <a:rPr lang="zh-CN" altLang="zh-CN" sz="2400" b="1" dirty="0" smtClean="0">
                <a:solidFill>
                  <a:srgbClr val="FF0000"/>
                </a:solidFill>
                <a:ea typeface="宋体" pitchFamily="2" charset="-122"/>
              </a:rPr>
              <a:t>' </a:t>
            </a:r>
            <a:r>
              <a:rPr lang="zh-CN" sz="2400" b="1" dirty="0" smtClean="0">
                <a:solidFill>
                  <a:srgbClr val="FF0000"/>
                </a:solidFill>
                <a:ea typeface="宋体" pitchFamily="2" charset="-122"/>
              </a:rPr>
              <a:t>表示“ ＼” 为换码字符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0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50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500">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5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建立视图（续）</a:t>
            </a:r>
            <a:endParaRPr lang="zh-CN" altLang="zh-CN" sz="2800">
              <a:ea typeface="宋体" panose="02010600030101010101" pitchFamily="2" charset="-122"/>
            </a:endParaRPr>
          </a:p>
        </p:txBody>
      </p:sp>
      <p:sp>
        <p:nvSpPr>
          <p:cNvPr id="55300" name="Rectangle 3"/>
          <p:cNvSpPr>
            <a:spLocks noGrp="1" noChangeArrowheads="1"/>
          </p:cNvSpPr>
          <p:nvPr>
            <p:ph type="body" idx="1"/>
          </p:nvPr>
        </p:nvSpPr>
        <p:spPr>
          <a:xfrm>
            <a:off x="2286000" y="1600200"/>
            <a:ext cx="8229600" cy="4114800"/>
          </a:xfrm>
        </p:spPr>
        <p:txBody>
          <a:bodyPr/>
          <a:lstStyle/>
          <a:p>
            <a:pPr eaLnBrk="1" hangingPunct="1">
              <a:lnSpc>
                <a:spcPct val="140000"/>
              </a:lnSpc>
              <a:buFont typeface="Wingdings" panose="05000000000000000000" pitchFamily="2" charset="2"/>
              <a:buNone/>
            </a:pPr>
            <a:r>
              <a:rPr lang="zh-CN" altLang="en-US" sz="2400"/>
              <a:t>对</a:t>
            </a:r>
            <a:r>
              <a:rPr lang="en-US" altLang="zh-CN" sz="2400"/>
              <a:t>IS_Student</a:t>
            </a:r>
            <a:r>
              <a:rPr lang="zh-CN" altLang="en-US" sz="2400"/>
              <a:t>视图的更新操作：</a:t>
            </a:r>
          </a:p>
          <a:p>
            <a:pPr eaLnBrk="1" hangingPunct="1">
              <a:lnSpc>
                <a:spcPct val="140000"/>
              </a:lnSpc>
            </a:pPr>
            <a:r>
              <a:rPr lang="zh-CN" altLang="en-US" sz="2400"/>
              <a:t>修改操作：自动加上</a:t>
            </a:r>
            <a:r>
              <a:rPr lang="en-US" altLang="zh-CN" sz="2400"/>
              <a:t>Sdept= 'IS'</a:t>
            </a:r>
            <a:r>
              <a:rPr lang="zh-CN" altLang="en-US" sz="2400"/>
              <a:t>的条件</a:t>
            </a:r>
          </a:p>
          <a:p>
            <a:pPr eaLnBrk="1" hangingPunct="1">
              <a:lnSpc>
                <a:spcPct val="140000"/>
              </a:lnSpc>
            </a:pPr>
            <a:r>
              <a:rPr lang="zh-CN" altLang="en-US" sz="2400"/>
              <a:t>删除操作：自动加上</a:t>
            </a:r>
            <a:r>
              <a:rPr lang="en-US" altLang="zh-CN" sz="2400"/>
              <a:t>Sdept= 'IS'</a:t>
            </a:r>
            <a:r>
              <a:rPr lang="zh-CN" altLang="en-US" sz="2400"/>
              <a:t>的条件</a:t>
            </a:r>
          </a:p>
          <a:p>
            <a:pPr eaLnBrk="1" hangingPunct="1">
              <a:lnSpc>
                <a:spcPct val="140000"/>
              </a:lnSpc>
            </a:pPr>
            <a:r>
              <a:rPr lang="zh-CN" altLang="en-US" sz="2400"/>
              <a:t>插入操作：自动检查</a:t>
            </a:r>
            <a:r>
              <a:rPr lang="en-US" altLang="zh-CN" sz="2400"/>
              <a:t>Sdept</a:t>
            </a:r>
            <a:r>
              <a:rPr lang="zh-CN" altLang="en-US" sz="2400"/>
              <a:t>属性值是否为</a:t>
            </a:r>
            <a:r>
              <a:rPr lang="en-US" altLang="zh-CN" sz="2400"/>
              <a:t>'IS' </a:t>
            </a:r>
          </a:p>
          <a:p>
            <a:pPr lvl="1" eaLnBrk="1" hangingPunct="1">
              <a:lnSpc>
                <a:spcPct val="140000"/>
              </a:lnSpc>
            </a:pPr>
            <a:r>
              <a:rPr lang="zh-CN" altLang="en-US" smtClean="0">
                <a:ea typeface="宋体" panose="02010600030101010101" pitchFamily="2" charset="-122"/>
              </a:rPr>
              <a:t>如果不是，则拒绝该插入操作</a:t>
            </a:r>
          </a:p>
          <a:p>
            <a:pPr lvl="1" eaLnBrk="1" hangingPunct="1">
              <a:lnSpc>
                <a:spcPct val="140000"/>
              </a:lnSpc>
            </a:pPr>
            <a:r>
              <a:rPr lang="zh-CN" altLang="en-US" smtClean="0">
                <a:ea typeface="宋体" panose="02010600030101010101" pitchFamily="2" charset="-122"/>
              </a:rPr>
              <a:t>如果没有提供</a:t>
            </a:r>
            <a:r>
              <a:rPr lang="en-US" altLang="zh-CN" smtClean="0">
                <a:ea typeface="宋体" panose="02010600030101010101" pitchFamily="2" charset="-122"/>
              </a:rPr>
              <a:t>Sdept</a:t>
            </a:r>
            <a:r>
              <a:rPr lang="zh-CN" altLang="en-US" smtClean="0">
                <a:ea typeface="宋体" panose="02010600030101010101" pitchFamily="2" charset="-122"/>
              </a:rPr>
              <a:t>属性值，则自动定义</a:t>
            </a:r>
            <a:r>
              <a:rPr lang="en-US" altLang="zh-CN" smtClean="0">
                <a:ea typeface="宋体" panose="02010600030101010101" pitchFamily="2" charset="-122"/>
              </a:rPr>
              <a:t>Sdept</a:t>
            </a:r>
            <a:r>
              <a:rPr lang="zh-CN" altLang="en-US" smtClean="0">
                <a:ea typeface="宋体" panose="02010600030101010101" pitchFamily="2" charset="-122"/>
              </a:rPr>
              <a:t>为</a:t>
            </a:r>
            <a:r>
              <a:rPr lang="en-US" altLang="zh-CN" smtClean="0">
                <a:ea typeface="宋体" panose="02010600030101010101" pitchFamily="2" charset="-122"/>
              </a:rPr>
              <a:t>'IS'</a:t>
            </a:r>
          </a:p>
        </p:txBody>
      </p:sp>
    </p:spTree>
    <p:extLst>
      <p:ext uri="{BB962C8B-B14F-4D97-AF65-F5344CB8AC3E}">
        <p14:creationId xmlns:p14="http://schemas.microsoft.com/office/powerpoint/2010/main" val="1855297738"/>
      </p:ext>
    </p:extLst>
  </p:cSld>
  <p:clrMapOvr>
    <a:masterClrMapping/>
  </p:clrMapOv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zh-CN" dirty="0">
                <a:ea typeface="宋体" panose="02010600030101010101" pitchFamily="2" charset="-122"/>
              </a:rPr>
              <a:t>行列子集</a:t>
            </a:r>
            <a:r>
              <a:rPr lang="zh-CN" altLang="zh-CN" dirty="0" smtClean="0">
                <a:ea typeface="宋体" panose="02010600030101010101" pitchFamily="2" charset="-122"/>
              </a:rPr>
              <a:t>视图</a:t>
            </a:r>
          </a:p>
        </p:txBody>
      </p:sp>
      <p:sp>
        <p:nvSpPr>
          <p:cNvPr id="56324" name="Rectangle 3"/>
          <p:cNvSpPr>
            <a:spLocks noGrp="1" noChangeArrowheads="1"/>
          </p:cNvSpPr>
          <p:nvPr>
            <p:ph type="body" idx="1"/>
          </p:nvPr>
        </p:nvSpPr>
        <p:spPr/>
        <p:txBody>
          <a:bodyPr/>
          <a:lstStyle/>
          <a:p>
            <a:pPr eaLnBrk="1" hangingPunct="1"/>
            <a:r>
              <a:rPr lang="zh-CN" altLang="zh-CN" b="1" dirty="0" smtClean="0">
                <a:ea typeface="宋体" panose="02010600030101010101" pitchFamily="2" charset="-122"/>
              </a:rPr>
              <a:t>行列子集视图</a:t>
            </a:r>
          </a:p>
          <a:p>
            <a:pPr lvl="1" eaLnBrk="1" hangingPunct="1"/>
            <a:r>
              <a:rPr lang="zh-CN" altLang="zh-CN" dirty="0" smtClean="0">
                <a:ea typeface="宋体" panose="02010600030101010101" pitchFamily="2" charset="-122"/>
              </a:rPr>
              <a:t>若一个视图是从单个基本表导出的，并且只是去掉了基本表的某些行或某些列，但保留了主键，称为行列子集视图</a:t>
            </a:r>
          </a:p>
        </p:txBody>
      </p:sp>
    </p:spTree>
    <p:extLst>
      <p:ext uri="{BB962C8B-B14F-4D97-AF65-F5344CB8AC3E}">
        <p14:creationId xmlns:p14="http://schemas.microsoft.com/office/powerpoint/2010/main" val="774894685"/>
      </p:ext>
    </p:extLst>
  </p:cSld>
  <p:clrMapOvr>
    <a:masterClrMapping/>
  </p:clrMapOv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建立视图（续）</a:t>
            </a:r>
          </a:p>
        </p:txBody>
      </p:sp>
      <p:sp>
        <p:nvSpPr>
          <p:cNvPr id="57348" name="Rectangle 3"/>
          <p:cNvSpPr>
            <a:spLocks noGrp="1" noChangeArrowheads="1"/>
          </p:cNvSpPr>
          <p:nvPr>
            <p:ph type="body" idx="1"/>
          </p:nvPr>
        </p:nvSpPr>
        <p:spPr>
          <a:xfrm>
            <a:off x="964841" y="1874078"/>
            <a:ext cx="10091671" cy="4752975"/>
          </a:xfrm>
        </p:spPr>
        <p:txBody>
          <a:bodyPr/>
          <a:lstStyle/>
          <a:p>
            <a:pPr eaLnBrk="1" hangingPunct="1">
              <a:lnSpc>
                <a:spcPct val="110000"/>
              </a:lnSpc>
            </a:pPr>
            <a:r>
              <a:rPr lang="zh-CN" altLang="en-US" dirty="0" smtClean="0">
                <a:ea typeface="宋体" panose="02010600030101010101" pitchFamily="2" charset="-122"/>
              </a:rPr>
              <a:t>基于多个基表的视图</a:t>
            </a:r>
          </a:p>
          <a:p>
            <a:pPr eaLnBrk="1" hangingPunct="1">
              <a:lnSpc>
                <a:spcPct val="110000"/>
              </a:lnSpc>
              <a:buFont typeface="Wingdings" panose="05000000000000000000" pitchFamily="2" charset="2"/>
              <a:buNone/>
            </a:pPr>
            <a:endParaRPr lang="zh-CN" altLang="en-US" sz="1200" dirty="0"/>
          </a:p>
          <a:p>
            <a:pPr eaLnBrk="1" hangingPunct="1">
              <a:lnSpc>
                <a:spcPct val="110000"/>
              </a:lnSpc>
              <a:buFont typeface="Wingdings" panose="05000000000000000000" pitchFamily="2" charset="2"/>
              <a:buNone/>
            </a:pPr>
            <a:r>
              <a:rPr lang="en-US" altLang="zh-CN" sz="2400" dirty="0"/>
              <a:t>[</a:t>
            </a:r>
            <a:r>
              <a:rPr lang="zh-CN" altLang="en-US" sz="2400" dirty="0"/>
              <a:t>例</a:t>
            </a:r>
            <a:r>
              <a:rPr lang="en-US" altLang="zh-CN" sz="2400" dirty="0"/>
              <a:t>3]  </a:t>
            </a:r>
            <a:r>
              <a:rPr lang="zh-CN" altLang="en-US" sz="2400" dirty="0"/>
              <a:t>建立信息系选修了</a:t>
            </a:r>
            <a:r>
              <a:rPr lang="en-US" altLang="zh-CN" sz="2400" dirty="0"/>
              <a:t>1</a:t>
            </a:r>
            <a:r>
              <a:rPr lang="zh-CN" altLang="en-US" sz="2400" dirty="0"/>
              <a:t>号课程的学生视图。</a:t>
            </a:r>
          </a:p>
          <a:p>
            <a:pPr eaLnBrk="1" hangingPunct="1">
              <a:lnSpc>
                <a:spcPct val="110000"/>
              </a:lnSpc>
              <a:buFont typeface="Wingdings" panose="05000000000000000000" pitchFamily="2" charset="2"/>
              <a:buNone/>
            </a:pPr>
            <a:r>
              <a:rPr lang="zh-CN" altLang="en-US" sz="2200" dirty="0"/>
              <a:t>        </a:t>
            </a:r>
            <a:r>
              <a:rPr lang="en-US" altLang="zh-CN" sz="2200" dirty="0"/>
              <a:t>CREATE VIEW IS_S1(</a:t>
            </a:r>
            <a:r>
              <a:rPr lang="en-US" altLang="zh-CN" sz="2200" dirty="0" err="1"/>
              <a:t>Sno</a:t>
            </a:r>
            <a:r>
              <a:rPr lang="zh-CN" altLang="en-US" sz="2200" dirty="0"/>
              <a:t>，</a:t>
            </a:r>
            <a:r>
              <a:rPr lang="en-US" altLang="zh-CN" sz="2200" dirty="0" err="1"/>
              <a:t>Sname</a:t>
            </a:r>
            <a:r>
              <a:rPr lang="zh-CN" altLang="en-US" sz="2200" dirty="0"/>
              <a:t>，</a:t>
            </a:r>
            <a:r>
              <a:rPr lang="en-US" altLang="zh-CN" sz="2200" dirty="0"/>
              <a:t>Grade)</a:t>
            </a:r>
          </a:p>
          <a:p>
            <a:pPr eaLnBrk="1" hangingPunct="1">
              <a:lnSpc>
                <a:spcPct val="110000"/>
              </a:lnSpc>
              <a:buFont typeface="Wingdings" panose="05000000000000000000" pitchFamily="2" charset="2"/>
              <a:buNone/>
            </a:pPr>
            <a:r>
              <a:rPr lang="en-US" altLang="zh-CN" sz="2200" dirty="0"/>
              <a:t>        AS </a:t>
            </a:r>
          </a:p>
          <a:p>
            <a:pPr eaLnBrk="1" hangingPunct="1">
              <a:lnSpc>
                <a:spcPct val="110000"/>
              </a:lnSpc>
              <a:buFont typeface="Wingdings" panose="05000000000000000000" pitchFamily="2" charset="2"/>
              <a:buNone/>
            </a:pPr>
            <a:r>
              <a:rPr lang="en-US" altLang="zh-CN" sz="2200" dirty="0"/>
              <a:t>        SELECT </a:t>
            </a:r>
            <a:r>
              <a:rPr lang="en-US" altLang="zh-CN" sz="2200" dirty="0" err="1"/>
              <a:t>Student.Sno</a:t>
            </a:r>
            <a:r>
              <a:rPr lang="zh-CN" altLang="en-US" sz="2200" dirty="0"/>
              <a:t>，</a:t>
            </a:r>
            <a:r>
              <a:rPr lang="en-US" altLang="zh-CN" sz="2200" dirty="0" err="1"/>
              <a:t>Sname</a:t>
            </a:r>
            <a:r>
              <a:rPr lang="zh-CN" altLang="en-US" sz="2200" dirty="0"/>
              <a:t>，</a:t>
            </a:r>
            <a:r>
              <a:rPr lang="en-US" altLang="zh-CN" sz="2200" dirty="0"/>
              <a:t>Grade</a:t>
            </a:r>
          </a:p>
          <a:p>
            <a:pPr eaLnBrk="1" hangingPunct="1">
              <a:lnSpc>
                <a:spcPct val="110000"/>
              </a:lnSpc>
              <a:buFont typeface="Wingdings" panose="05000000000000000000" pitchFamily="2" charset="2"/>
              <a:buNone/>
            </a:pPr>
            <a:r>
              <a:rPr lang="en-US" altLang="zh-CN" sz="2200" dirty="0"/>
              <a:t>        FROM  Student</a:t>
            </a:r>
            <a:r>
              <a:rPr lang="zh-CN" altLang="en-US" sz="2200" dirty="0"/>
              <a:t>，</a:t>
            </a:r>
            <a:r>
              <a:rPr lang="en-US" altLang="zh-CN" sz="2200" dirty="0"/>
              <a:t>SC</a:t>
            </a:r>
          </a:p>
          <a:p>
            <a:pPr eaLnBrk="1" hangingPunct="1">
              <a:lnSpc>
                <a:spcPct val="110000"/>
              </a:lnSpc>
              <a:buFont typeface="Wingdings" panose="05000000000000000000" pitchFamily="2" charset="2"/>
              <a:buNone/>
            </a:pPr>
            <a:r>
              <a:rPr lang="en-US" altLang="zh-CN" sz="2200" dirty="0"/>
              <a:t>        WHERE  </a:t>
            </a:r>
            <a:r>
              <a:rPr lang="en-US" altLang="zh-CN" sz="2200" dirty="0" err="1"/>
              <a:t>Sdept</a:t>
            </a:r>
            <a:r>
              <a:rPr lang="en-US" altLang="zh-CN" sz="2200" dirty="0"/>
              <a:t>= 'IS' AND</a:t>
            </a:r>
          </a:p>
          <a:p>
            <a:pPr eaLnBrk="1" hangingPunct="1">
              <a:lnSpc>
                <a:spcPct val="110000"/>
              </a:lnSpc>
              <a:buFont typeface="Wingdings" panose="05000000000000000000" pitchFamily="2" charset="2"/>
              <a:buNone/>
            </a:pPr>
            <a:r>
              <a:rPr lang="en-US" altLang="zh-CN" sz="2200" dirty="0"/>
              <a:t>                       </a:t>
            </a:r>
            <a:r>
              <a:rPr lang="en-US" altLang="zh-CN" sz="2200" dirty="0" err="1"/>
              <a:t>Student.Sno</a:t>
            </a:r>
            <a:r>
              <a:rPr lang="en-US" altLang="zh-CN" sz="2200" dirty="0"/>
              <a:t>=</a:t>
            </a:r>
            <a:r>
              <a:rPr lang="en-US" altLang="zh-CN" sz="2200" dirty="0" err="1"/>
              <a:t>SC.Sno</a:t>
            </a:r>
            <a:r>
              <a:rPr lang="en-US" altLang="zh-CN" sz="2200" dirty="0"/>
              <a:t> AND</a:t>
            </a:r>
          </a:p>
          <a:p>
            <a:pPr eaLnBrk="1" hangingPunct="1">
              <a:lnSpc>
                <a:spcPct val="110000"/>
              </a:lnSpc>
              <a:buFont typeface="Wingdings" panose="05000000000000000000" pitchFamily="2" charset="2"/>
              <a:buNone/>
            </a:pPr>
            <a:r>
              <a:rPr lang="en-US" altLang="zh-CN" sz="2200" dirty="0"/>
              <a:t>                       </a:t>
            </a:r>
            <a:r>
              <a:rPr lang="en-US" altLang="zh-CN" sz="2200" dirty="0" err="1"/>
              <a:t>SC.Cno</a:t>
            </a:r>
            <a:r>
              <a:rPr lang="en-US" altLang="zh-CN" sz="2200" dirty="0"/>
              <a:t>= '1'</a:t>
            </a:r>
            <a:r>
              <a:rPr lang="zh-CN" altLang="en-US" sz="2200" dirty="0"/>
              <a:t>；</a:t>
            </a:r>
          </a:p>
        </p:txBody>
      </p:sp>
    </p:spTree>
    <p:extLst>
      <p:ext uri="{BB962C8B-B14F-4D97-AF65-F5344CB8AC3E}">
        <p14:creationId xmlns:p14="http://schemas.microsoft.com/office/powerpoint/2010/main" val="1268093947"/>
      </p:ext>
    </p:extLst>
  </p:cSld>
  <p:clrMapOvr>
    <a:masterClrMapping/>
  </p:clrMapOvr>
  <p:transition/>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建立视图（续）</a:t>
            </a:r>
          </a:p>
        </p:txBody>
      </p:sp>
      <p:sp>
        <p:nvSpPr>
          <p:cNvPr id="58372" name="Rectangle 3"/>
          <p:cNvSpPr>
            <a:spLocks noGrp="1" noChangeArrowheads="1"/>
          </p:cNvSpPr>
          <p:nvPr>
            <p:ph type="body" idx="1"/>
          </p:nvPr>
        </p:nvSpPr>
        <p:spPr>
          <a:xfrm>
            <a:off x="616039" y="1862138"/>
            <a:ext cx="10781764" cy="4840288"/>
          </a:xfrm>
        </p:spPr>
        <p:txBody>
          <a:bodyPr/>
          <a:lstStyle/>
          <a:p>
            <a:pPr eaLnBrk="1" hangingPunct="1">
              <a:lnSpc>
                <a:spcPct val="130000"/>
              </a:lnSpc>
            </a:pPr>
            <a:r>
              <a:rPr lang="zh-CN" altLang="en-US" dirty="0" smtClean="0">
                <a:ea typeface="宋体" panose="02010600030101010101" pitchFamily="2" charset="-122"/>
              </a:rPr>
              <a:t>基于视图的视图</a:t>
            </a:r>
          </a:p>
          <a:p>
            <a:pPr eaLnBrk="1" hangingPunct="1">
              <a:lnSpc>
                <a:spcPct val="130000"/>
              </a:lnSpc>
            </a:pPr>
            <a:endParaRPr lang="zh-CN" altLang="en-US" sz="1200" dirty="0"/>
          </a:p>
          <a:p>
            <a:pPr eaLnBrk="1" hangingPunct="1">
              <a:lnSpc>
                <a:spcPct val="130000"/>
              </a:lnSpc>
              <a:buFont typeface="Wingdings" panose="05000000000000000000" pitchFamily="2" charset="2"/>
              <a:buNone/>
            </a:pPr>
            <a:r>
              <a:rPr lang="zh-CN" altLang="en-US" sz="2000" dirty="0"/>
              <a:t>	</a:t>
            </a:r>
            <a:r>
              <a:rPr lang="en-US" altLang="zh-CN" sz="2400" dirty="0"/>
              <a:t>[</a:t>
            </a:r>
            <a:r>
              <a:rPr lang="zh-CN" altLang="en-US" sz="2400" dirty="0"/>
              <a:t>例</a:t>
            </a:r>
            <a:r>
              <a:rPr lang="en-US" altLang="zh-CN" sz="2400" dirty="0"/>
              <a:t>4]  </a:t>
            </a:r>
            <a:r>
              <a:rPr lang="zh-CN" altLang="en-US" sz="2400" dirty="0"/>
              <a:t>建立信息系选修了</a:t>
            </a:r>
            <a:r>
              <a:rPr lang="en-US" altLang="zh-CN" sz="2400" dirty="0"/>
              <a:t>1</a:t>
            </a:r>
            <a:r>
              <a:rPr lang="zh-CN" altLang="en-US" sz="2400" dirty="0"/>
              <a:t>号课程且成绩在</a:t>
            </a:r>
            <a:r>
              <a:rPr lang="en-US" altLang="zh-CN" sz="2400" dirty="0"/>
              <a:t>90</a:t>
            </a:r>
            <a:r>
              <a:rPr lang="zh-CN" altLang="en-US" sz="2400" dirty="0"/>
              <a:t>分以上的学生的视图。</a:t>
            </a:r>
            <a:endParaRPr lang="zh-CN" altLang="en-US" sz="2000" dirty="0"/>
          </a:p>
          <a:p>
            <a:pPr eaLnBrk="1" hangingPunct="1">
              <a:lnSpc>
                <a:spcPct val="130000"/>
              </a:lnSpc>
              <a:buFont typeface="Wingdings" panose="05000000000000000000" pitchFamily="2" charset="2"/>
              <a:buNone/>
            </a:pPr>
            <a:r>
              <a:rPr lang="zh-CN" altLang="en-US" sz="2200" dirty="0"/>
              <a:t>        </a:t>
            </a:r>
            <a:r>
              <a:rPr lang="en-US" altLang="zh-CN" sz="2200" dirty="0"/>
              <a:t>CREATE VIEW IS_S2</a:t>
            </a:r>
          </a:p>
          <a:p>
            <a:pPr eaLnBrk="1" hangingPunct="1">
              <a:lnSpc>
                <a:spcPct val="130000"/>
              </a:lnSpc>
              <a:buFont typeface="Wingdings" panose="05000000000000000000" pitchFamily="2" charset="2"/>
              <a:buNone/>
            </a:pPr>
            <a:r>
              <a:rPr lang="en-US" altLang="zh-CN" sz="2200" dirty="0"/>
              <a:t>        AS</a:t>
            </a:r>
          </a:p>
          <a:p>
            <a:pPr eaLnBrk="1" hangingPunct="1">
              <a:lnSpc>
                <a:spcPct val="130000"/>
              </a:lnSpc>
              <a:buFont typeface="Wingdings" panose="05000000000000000000" pitchFamily="2" charset="2"/>
              <a:buNone/>
            </a:pPr>
            <a:r>
              <a:rPr lang="en-US" altLang="zh-CN" sz="2200" dirty="0"/>
              <a:t>        SELECT </a:t>
            </a:r>
            <a:r>
              <a:rPr lang="en-US" altLang="zh-CN" sz="2200" dirty="0" err="1"/>
              <a:t>Sno</a:t>
            </a:r>
            <a:r>
              <a:rPr lang="zh-CN" altLang="en-US" sz="2200" dirty="0"/>
              <a:t>，</a:t>
            </a:r>
            <a:r>
              <a:rPr lang="en-US" altLang="zh-CN" sz="2200" dirty="0" err="1"/>
              <a:t>Sname</a:t>
            </a:r>
            <a:r>
              <a:rPr lang="zh-CN" altLang="en-US" sz="2200" dirty="0"/>
              <a:t>，</a:t>
            </a:r>
            <a:r>
              <a:rPr lang="en-US" altLang="zh-CN" sz="2200" dirty="0"/>
              <a:t>Grade</a:t>
            </a:r>
          </a:p>
          <a:p>
            <a:pPr eaLnBrk="1" hangingPunct="1">
              <a:lnSpc>
                <a:spcPct val="130000"/>
              </a:lnSpc>
              <a:buFont typeface="Wingdings" panose="05000000000000000000" pitchFamily="2" charset="2"/>
              <a:buNone/>
            </a:pPr>
            <a:r>
              <a:rPr lang="en-US" altLang="zh-CN" sz="2200" dirty="0"/>
              <a:t>        FROM  IS_S1</a:t>
            </a:r>
          </a:p>
          <a:p>
            <a:pPr eaLnBrk="1" hangingPunct="1">
              <a:lnSpc>
                <a:spcPct val="130000"/>
              </a:lnSpc>
              <a:buFont typeface="Wingdings" panose="05000000000000000000" pitchFamily="2" charset="2"/>
              <a:buNone/>
            </a:pPr>
            <a:r>
              <a:rPr lang="en-US" altLang="zh-CN" sz="2200" dirty="0"/>
              <a:t>        WHERE  Grade&gt;=90</a:t>
            </a:r>
            <a:r>
              <a:rPr lang="zh-CN" altLang="en-US" sz="2200" dirty="0"/>
              <a:t>；</a:t>
            </a:r>
          </a:p>
        </p:txBody>
      </p:sp>
    </p:spTree>
    <p:extLst>
      <p:ext uri="{BB962C8B-B14F-4D97-AF65-F5344CB8AC3E}">
        <p14:creationId xmlns:p14="http://schemas.microsoft.com/office/powerpoint/2010/main" val="1427849864"/>
      </p:ext>
    </p:extLst>
  </p:cSld>
  <p:clrMapOvr>
    <a:masterClrMapping/>
  </p:clrMapOv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建立视图（续）</a:t>
            </a:r>
          </a:p>
        </p:txBody>
      </p:sp>
      <p:sp>
        <p:nvSpPr>
          <p:cNvPr id="59396" name="Rectangle 3"/>
          <p:cNvSpPr>
            <a:spLocks noGrp="1" noChangeArrowheads="1"/>
          </p:cNvSpPr>
          <p:nvPr>
            <p:ph type="body" idx="1"/>
          </p:nvPr>
        </p:nvSpPr>
        <p:spPr/>
        <p:txBody>
          <a:bodyPr/>
          <a:lstStyle/>
          <a:p>
            <a:pPr eaLnBrk="1" hangingPunct="1"/>
            <a:r>
              <a:rPr lang="zh-CN" altLang="en-US" dirty="0" smtClean="0">
                <a:ea typeface="宋体" panose="02010600030101010101" pitchFamily="2" charset="-122"/>
              </a:rPr>
              <a:t>带表达式的视图</a:t>
            </a:r>
          </a:p>
          <a:p>
            <a:pPr eaLnBrk="1" hangingPunct="1"/>
            <a:endParaRPr lang="zh-CN" altLang="en-US" sz="1200" dirty="0"/>
          </a:p>
          <a:p>
            <a:pPr eaLnBrk="1" hangingPunct="1">
              <a:buFont typeface="Wingdings" panose="05000000000000000000" pitchFamily="2" charset="2"/>
              <a:buNone/>
            </a:pPr>
            <a:r>
              <a:rPr lang="en-US" altLang="zh-CN" dirty="0" smtClean="0">
                <a:ea typeface="宋体" panose="02010600030101010101" pitchFamily="2" charset="-122"/>
              </a:rPr>
              <a:t>[</a:t>
            </a:r>
            <a:r>
              <a:rPr lang="zh-CN" altLang="en-US" dirty="0" smtClean="0">
                <a:ea typeface="宋体" panose="02010600030101010101" pitchFamily="2" charset="-122"/>
              </a:rPr>
              <a:t>例</a:t>
            </a:r>
            <a:r>
              <a:rPr lang="en-US" altLang="zh-CN" dirty="0" smtClean="0">
                <a:ea typeface="宋体" panose="02010600030101010101" pitchFamily="2" charset="-122"/>
              </a:rPr>
              <a:t>5]  </a:t>
            </a:r>
            <a:r>
              <a:rPr lang="zh-CN" altLang="en-US" dirty="0" smtClean="0">
                <a:ea typeface="宋体" panose="02010600030101010101" pitchFamily="2" charset="-122"/>
              </a:rPr>
              <a:t>定义一个反映学生出生年份的视图。</a:t>
            </a:r>
          </a:p>
          <a:p>
            <a:pPr lvl="1" eaLnBrk="1" hangingPunct="1">
              <a:lnSpc>
                <a:spcPct val="130000"/>
              </a:lnSpc>
              <a:buFont typeface="Wingdings" panose="05000000000000000000" pitchFamily="2" charset="2"/>
              <a:buNone/>
            </a:pPr>
            <a:r>
              <a:rPr lang="zh-CN" altLang="en-US" sz="2200" dirty="0"/>
              <a:t>        </a:t>
            </a:r>
            <a:r>
              <a:rPr lang="en-US" altLang="zh-CN" sz="2200" dirty="0"/>
              <a:t>CREATE  VIEW BT_S(</a:t>
            </a:r>
            <a:r>
              <a:rPr lang="en-US" altLang="zh-CN" sz="2200" dirty="0" err="1"/>
              <a:t>Sno</a:t>
            </a:r>
            <a:r>
              <a:rPr lang="zh-CN" altLang="en-US" sz="2200" dirty="0"/>
              <a:t>，</a:t>
            </a:r>
            <a:r>
              <a:rPr lang="en-US" altLang="zh-CN" sz="2200" dirty="0" err="1"/>
              <a:t>Sname</a:t>
            </a:r>
            <a:r>
              <a:rPr lang="zh-CN" altLang="en-US" sz="2200" dirty="0"/>
              <a:t>，</a:t>
            </a:r>
            <a:r>
              <a:rPr lang="en-US" altLang="zh-CN" sz="2200" dirty="0" err="1">
                <a:solidFill>
                  <a:srgbClr val="FF3399"/>
                </a:solidFill>
              </a:rPr>
              <a:t>Sbirth</a:t>
            </a:r>
            <a:r>
              <a:rPr lang="en-US" altLang="zh-CN" sz="2200" dirty="0"/>
              <a:t>)</a:t>
            </a:r>
          </a:p>
          <a:p>
            <a:pPr lvl="1" eaLnBrk="1" hangingPunct="1">
              <a:lnSpc>
                <a:spcPct val="130000"/>
              </a:lnSpc>
              <a:buFont typeface="Wingdings" panose="05000000000000000000" pitchFamily="2" charset="2"/>
              <a:buNone/>
            </a:pPr>
            <a:r>
              <a:rPr lang="en-US" altLang="zh-CN" sz="2200" dirty="0"/>
              <a:t>        AS </a:t>
            </a:r>
          </a:p>
          <a:p>
            <a:pPr lvl="1" eaLnBrk="1" hangingPunct="1">
              <a:lnSpc>
                <a:spcPct val="130000"/>
              </a:lnSpc>
              <a:buFont typeface="Wingdings" panose="05000000000000000000" pitchFamily="2" charset="2"/>
              <a:buNone/>
            </a:pPr>
            <a:r>
              <a:rPr lang="en-US" altLang="zh-CN" sz="2200" dirty="0"/>
              <a:t>        SELECT </a:t>
            </a:r>
            <a:r>
              <a:rPr lang="en-US" altLang="zh-CN" sz="2200" dirty="0" err="1"/>
              <a:t>Sno</a:t>
            </a:r>
            <a:r>
              <a:rPr lang="zh-CN" altLang="en-US" sz="2200" dirty="0"/>
              <a:t>，</a:t>
            </a:r>
            <a:r>
              <a:rPr lang="en-US" altLang="zh-CN" sz="2200" dirty="0" err="1"/>
              <a:t>Sname</a:t>
            </a:r>
            <a:r>
              <a:rPr lang="zh-CN" altLang="en-US" sz="2200" dirty="0" smtClean="0"/>
              <a:t>，</a:t>
            </a:r>
            <a:r>
              <a:rPr lang="en-US" altLang="zh-CN" sz="2200" dirty="0" smtClean="0">
                <a:solidFill>
                  <a:srgbClr val="FF3399"/>
                </a:solidFill>
              </a:rPr>
              <a:t>2016-Sage</a:t>
            </a:r>
            <a:endParaRPr lang="en-US" altLang="zh-CN" sz="2200" dirty="0">
              <a:solidFill>
                <a:srgbClr val="FF3399"/>
              </a:solidFill>
            </a:endParaRPr>
          </a:p>
          <a:p>
            <a:pPr lvl="1" eaLnBrk="1" hangingPunct="1">
              <a:lnSpc>
                <a:spcPct val="130000"/>
              </a:lnSpc>
              <a:buFont typeface="Wingdings" panose="05000000000000000000" pitchFamily="2" charset="2"/>
              <a:buNone/>
            </a:pPr>
            <a:r>
              <a:rPr lang="en-US" altLang="zh-CN" sz="2200" dirty="0"/>
              <a:t>        FROM  Student</a:t>
            </a:r>
            <a:r>
              <a:rPr lang="zh-CN" altLang="en-US" sz="2200" dirty="0"/>
              <a:t>；</a:t>
            </a:r>
          </a:p>
          <a:p>
            <a:pPr lvl="1" eaLnBrk="1" hangingPunct="1">
              <a:lnSpc>
                <a:spcPct val="130000"/>
              </a:lnSpc>
              <a:buFont typeface="Wingdings" panose="05000000000000000000" pitchFamily="2" charset="2"/>
              <a:buNone/>
            </a:pPr>
            <a:r>
              <a:rPr lang="zh-CN" altLang="en-US" sz="2200" dirty="0">
                <a:solidFill>
                  <a:srgbClr val="E02920"/>
                </a:solidFill>
              </a:rPr>
              <a:t>带表达式的视图必须明确组成视图的各个属性列名。</a:t>
            </a:r>
          </a:p>
          <a:p>
            <a:pPr lvl="1" eaLnBrk="1" hangingPunct="1">
              <a:lnSpc>
                <a:spcPct val="130000"/>
              </a:lnSpc>
              <a:buFont typeface="Wingdings" panose="05000000000000000000" pitchFamily="2" charset="2"/>
              <a:buNone/>
            </a:pPr>
            <a:endParaRPr lang="zh-CN" altLang="en-US" sz="2200" dirty="0">
              <a:solidFill>
                <a:srgbClr val="E02920"/>
              </a:solidFill>
            </a:endParaRPr>
          </a:p>
          <a:p>
            <a:pPr eaLnBrk="1" hangingPunct="1">
              <a:lnSpc>
                <a:spcPct val="150000"/>
              </a:lnSpc>
              <a:buFont typeface="Wingdings" panose="05000000000000000000" pitchFamily="2" charset="2"/>
              <a:buNone/>
            </a:pPr>
            <a:endParaRPr lang="zh-CN" altLang="en-US" sz="2200" dirty="0"/>
          </a:p>
        </p:txBody>
      </p:sp>
    </p:spTree>
    <p:extLst>
      <p:ext uri="{BB962C8B-B14F-4D97-AF65-F5344CB8AC3E}">
        <p14:creationId xmlns:p14="http://schemas.microsoft.com/office/powerpoint/2010/main" val="2655501082"/>
      </p:ext>
    </p:extLst>
  </p:cSld>
  <p:clrMapOvr>
    <a:masterClrMapping/>
  </p:clrMapOv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建立视图（续）</a:t>
            </a:r>
          </a:p>
        </p:txBody>
      </p:sp>
      <p:sp>
        <p:nvSpPr>
          <p:cNvPr id="60420"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分组视图</a:t>
            </a:r>
          </a:p>
          <a:p>
            <a:pPr eaLnBrk="1" hangingPunct="1"/>
            <a:endParaRPr lang="zh-CN" altLang="en-US" sz="1200"/>
          </a:p>
          <a:p>
            <a:pPr eaLnBrk="1" hangingPunct="1">
              <a:buFont typeface="Wingdings" panose="05000000000000000000" pitchFamily="2" charset="2"/>
              <a:buNone/>
            </a:pPr>
            <a:r>
              <a:rPr lang="en-US" altLang="zh-CN" sz="2400"/>
              <a:t>[</a:t>
            </a:r>
            <a:r>
              <a:rPr lang="zh-CN" altLang="en-US" sz="2400"/>
              <a:t>例</a:t>
            </a:r>
            <a:r>
              <a:rPr lang="en-US" altLang="zh-CN" sz="2400"/>
              <a:t>6]  </a:t>
            </a:r>
            <a:r>
              <a:rPr lang="zh-CN" altLang="en-US" sz="2400"/>
              <a:t>将学生的学号及他的平均成绩定义为一个视图</a:t>
            </a:r>
          </a:p>
          <a:p>
            <a:pPr eaLnBrk="1" hangingPunct="1">
              <a:lnSpc>
                <a:spcPct val="120000"/>
              </a:lnSpc>
              <a:buFont typeface="Wingdings" panose="05000000000000000000" pitchFamily="2" charset="2"/>
              <a:buNone/>
            </a:pPr>
            <a:r>
              <a:rPr lang="zh-CN" altLang="en-US" sz="2400"/>
              <a:t>	       假设</a:t>
            </a:r>
            <a:r>
              <a:rPr lang="en-US" altLang="zh-CN" sz="2400"/>
              <a:t>SC</a:t>
            </a:r>
            <a:r>
              <a:rPr lang="zh-CN" altLang="en-US" sz="2400"/>
              <a:t>表中“成绩”列</a:t>
            </a:r>
            <a:r>
              <a:rPr lang="en-US" altLang="zh-CN" sz="2400"/>
              <a:t>Grade</a:t>
            </a:r>
            <a:r>
              <a:rPr lang="zh-CN" altLang="en-US" sz="2400"/>
              <a:t>为数字型</a:t>
            </a:r>
          </a:p>
          <a:p>
            <a:pPr eaLnBrk="1" hangingPunct="1">
              <a:lnSpc>
                <a:spcPct val="120000"/>
              </a:lnSpc>
              <a:buFont typeface="Wingdings" panose="05000000000000000000" pitchFamily="2" charset="2"/>
              <a:buNone/>
            </a:pPr>
            <a:r>
              <a:rPr lang="zh-CN" altLang="en-US" sz="2400"/>
              <a:t>            </a:t>
            </a:r>
            <a:r>
              <a:rPr lang="en-US" altLang="zh-CN" sz="2200"/>
              <a:t>CREAT  VIEW S_G(Sno</a:t>
            </a:r>
            <a:r>
              <a:rPr lang="zh-CN" altLang="en-US" sz="2200"/>
              <a:t>，</a:t>
            </a:r>
            <a:r>
              <a:rPr lang="en-US" altLang="zh-CN" sz="2200">
                <a:solidFill>
                  <a:srgbClr val="FF3399"/>
                </a:solidFill>
              </a:rPr>
              <a:t>Gavg</a:t>
            </a:r>
            <a:r>
              <a:rPr lang="en-US" altLang="zh-CN" sz="2200"/>
              <a:t>)</a:t>
            </a:r>
          </a:p>
          <a:p>
            <a:pPr eaLnBrk="1" hangingPunct="1">
              <a:lnSpc>
                <a:spcPct val="120000"/>
              </a:lnSpc>
              <a:buFont typeface="Wingdings" panose="05000000000000000000" pitchFamily="2" charset="2"/>
              <a:buNone/>
            </a:pPr>
            <a:r>
              <a:rPr lang="en-US" altLang="zh-CN" sz="2200"/>
              <a:t>             AS  </a:t>
            </a:r>
          </a:p>
          <a:p>
            <a:pPr eaLnBrk="1" hangingPunct="1">
              <a:lnSpc>
                <a:spcPct val="120000"/>
              </a:lnSpc>
              <a:buFont typeface="Wingdings" panose="05000000000000000000" pitchFamily="2" charset="2"/>
              <a:buNone/>
            </a:pPr>
            <a:r>
              <a:rPr lang="en-US" altLang="zh-CN" sz="2200"/>
              <a:t>             SELECT Sno</a:t>
            </a:r>
            <a:r>
              <a:rPr lang="zh-CN" altLang="en-US" sz="2200"/>
              <a:t>，</a:t>
            </a:r>
            <a:r>
              <a:rPr lang="en-US" altLang="zh-CN" sz="2200">
                <a:solidFill>
                  <a:srgbClr val="FF3399"/>
                </a:solidFill>
              </a:rPr>
              <a:t>AVG(Grade)</a:t>
            </a:r>
          </a:p>
          <a:p>
            <a:pPr eaLnBrk="1" hangingPunct="1">
              <a:lnSpc>
                <a:spcPct val="120000"/>
              </a:lnSpc>
              <a:buFont typeface="Wingdings" panose="05000000000000000000" pitchFamily="2" charset="2"/>
              <a:buNone/>
            </a:pPr>
            <a:r>
              <a:rPr lang="en-US" altLang="zh-CN" sz="2200"/>
              <a:t>             FROM  SC</a:t>
            </a:r>
          </a:p>
          <a:p>
            <a:pPr eaLnBrk="1" hangingPunct="1">
              <a:lnSpc>
                <a:spcPct val="120000"/>
              </a:lnSpc>
              <a:buFont typeface="Wingdings" panose="05000000000000000000" pitchFamily="2" charset="2"/>
              <a:buNone/>
            </a:pPr>
            <a:r>
              <a:rPr lang="en-US" altLang="zh-CN" sz="2200">
                <a:solidFill>
                  <a:srgbClr val="FF3399"/>
                </a:solidFill>
              </a:rPr>
              <a:t>             GROUP BY Sno</a:t>
            </a:r>
            <a:r>
              <a:rPr lang="zh-CN" altLang="en-US" sz="2200">
                <a:solidFill>
                  <a:srgbClr val="FF3399"/>
                </a:solidFill>
              </a:rPr>
              <a:t>；</a:t>
            </a:r>
          </a:p>
        </p:txBody>
      </p:sp>
    </p:spTree>
    <p:extLst>
      <p:ext uri="{BB962C8B-B14F-4D97-AF65-F5344CB8AC3E}">
        <p14:creationId xmlns:p14="http://schemas.microsoft.com/office/powerpoint/2010/main" val="4061258520"/>
      </p:ext>
    </p:extLst>
  </p:cSld>
  <p:clrMapOvr>
    <a:masterClrMapping/>
  </p:clrMapOvr>
  <p:transition/>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 建立视图（续）</a:t>
            </a:r>
          </a:p>
        </p:txBody>
      </p:sp>
      <p:sp>
        <p:nvSpPr>
          <p:cNvPr id="61444" name="Rectangle 3"/>
          <p:cNvSpPr>
            <a:spLocks noGrp="1" noChangeArrowheads="1"/>
          </p:cNvSpPr>
          <p:nvPr>
            <p:ph type="body" idx="1"/>
          </p:nvPr>
        </p:nvSpPr>
        <p:spPr>
          <a:xfrm>
            <a:off x="904050" y="1659228"/>
            <a:ext cx="11021251" cy="5334000"/>
          </a:xfrm>
        </p:spPr>
        <p:txBody>
          <a:bodyPr/>
          <a:lstStyle/>
          <a:p>
            <a:pPr algn="just" eaLnBrk="1" hangingPunct="1">
              <a:lnSpc>
                <a:spcPct val="120000"/>
              </a:lnSpc>
            </a:pPr>
            <a:r>
              <a:rPr lang="zh-CN" altLang="en-US" dirty="0" smtClean="0">
                <a:ea typeface="宋体" panose="02010600030101010101" pitchFamily="2" charset="-122"/>
              </a:rPr>
              <a:t>不指定属性列</a:t>
            </a:r>
          </a:p>
          <a:p>
            <a:pPr algn="just" eaLnBrk="1" hangingPunct="1">
              <a:lnSpc>
                <a:spcPct val="120000"/>
              </a:lnSpc>
              <a:buFont typeface="Wingdings" panose="05000000000000000000" pitchFamily="2" charset="2"/>
              <a:buNone/>
            </a:pPr>
            <a:r>
              <a:rPr lang="en-US" altLang="zh-CN" sz="2000" dirty="0">
                <a:ea typeface="黑体" panose="02010609060101010101" pitchFamily="49" charset="-122"/>
              </a:rPr>
              <a:t>[</a:t>
            </a:r>
            <a:r>
              <a:rPr lang="zh-CN" altLang="en-US" sz="2000" dirty="0">
                <a:ea typeface="黑体" panose="02010609060101010101" pitchFamily="49" charset="-122"/>
              </a:rPr>
              <a:t>例</a:t>
            </a:r>
            <a:r>
              <a:rPr lang="en-US" altLang="zh-CN" sz="2000" dirty="0">
                <a:ea typeface="黑体" panose="02010609060101010101" pitchFamily="49" charset="-122"/>
              </a:rPr>
              <a:t>7</a:t>
            </a:r>
            <a:r>
              <a:rPr lang="en-US" altLang="zh-CN" sz="2000" dirty="0"/>
              <a:t>]</a:t>
            </a:r>
            <a:r>
              <a:rPr lang="zh-CN" altLang="en-US" sz="2000" dirty="0"/>
              <a:t>将</a:t>
            </a:r>
            <a:r>
              <a:rPr lang="en-US" altLang="zh-CN" sz="2000" dirty="0"/>
              <a:t>Student</a:t>
            </a:r>
            <a:r>
              <a:rPr lang="zh-CN" altLang="en-US" sz="2000" dirty="0"/>
              <a:t>表中所有女生记录定义为一个视图</a:t>
            </a:r>
          </a:p>
          <a:p>
            <a:pPr algn="just" eaLnBrk="1" hangingPunct="1">
              <a:lnSpc>
                <a:spcPct val="120000"/>
              </a:lnSpc>
              <a:buFont typeface="Wingdings" panose="05000000000000000000" pitchFamily="2" charset="2"/>
              <a:buNone/>
            </a:pPr>
            <a:r>
              <a:rPr lang="zh-CN" altLang="en-US" sz="2000" dirty="0"/>
              <a:t>      </a:t>
            </a:r>
            <a:r>
              <a:rPr lang="en-US" altLang="zh-CN" sz="2000" dirty="0"/>
              <a:t>CREATE VIEW </a:t>
            </a:r>
            <a:r>
              <a:rPr lang="en-US" altLang="zh-CN" sz="2000" dirty="0" err="1"/>
              <a:t>F_Student</a:t>
            </a:r>
            <a:r>
              <a:rPr lang="en-US" altLang="zh-CN" sz="2000" dirty="0"/>
              <a:t>(</a:t>
            </a:r>
            <a:r>
              <a:rPr lang="en-US" altLang="zh-CN" sz="2000" dirty="0" err="1"/>
              <a:t>F_Sno</a:t>
            </a:r>
            <a:r>
              <a:rPr lang="zh-CN" altLang="en-US" sz="2000" dirty="0"/>
              <a:t>，</a:t>
            </a:r>
            <a:r>
              <a:rPr lang="en-US" altLang="zh-CN" sz="2000" dirty="0"/>
              <a:t>name</a:t>
            </a:r>
            <a:r>
              <a:rPr lang="zh-CN" altLang="en-US" sz="2000" dirty="0"/>
              <a:t>，</a:t>
            </a:r>
            <a:r>
              <a:rPr lang="en-US" altLang="zh-CN" sz="2000" dirty="0"/>
              <a:t>sex</a:t>
            </a:r>
            <a:r>
              <a:rPr lang="zh-CN" altLang="en-US" sz="2000" dirty="0"/>
              <a:t>，</a:t>
            </a:r>
            <a:r>
              <a:rPr lang="en-US" altLang="zh-CN" sz="2000" dirty="0"/>
              <a:t>age</a:t>
            </a:r>
            <a:r>
              <a:rPr lang="zh-CN" altLang="en-US" sz="2000" dirty="0"/>
              <a:t>，</a:t>
            </a:r>
            <a:r>
              <a:rPr lang="en-US" altLang="zh-CN" sz="2000" dirty="0" err="1"/>
              <a:t>dept</a:t>
            </a:r>
            <a:r>
              <a:rPr lang="en-US" altLang="zh-CN" sz="2000" dirty="0"/>
              <a:t>)</a:t>
            </a:r>
          </a:p>
          <a:p>
            <a:pPr algn="just" eaLnBrk="1" hangingPunct="1">
              <a:lnSpc>
                <a:spcPct val="120000"/>
              </a:lnSpc>
              <a:buFont typeface="Wingdings" panose="05000000000000000000" pitchFamily="2" charset="2"/>
              <a:buNone/>
            </a:pPr>
            <a:r>
              <a:rPr lang="en-US" altLang="zh-CN" sz="2000" dirty="0"/>
              <a:t>      AS</a:t>
            </a:r>
          </a:p>
          <a:p>
            <a:pPr algn="just" eaLnBrk="1" hangingPunct="1">
              <a:lnSpc>
                <a:spcPct val="120000"/>
              </a:lnSpc>
              <a:buFont typeface="Wingdings" panose="05000000000000000000" pitchFamily="2" charset="2"/>
              <a:buNone/>
            </a:pPr>
            <a:r>
              <a:rPr lang="en-US" altLang="zh-CN" sz="2000" dirty="0"/>
              <a:t>      </a:t>
            </a:r>
            <a:r>
              <a:rPr lang="en-US" altLang="zh-CN" sz="2000" dirty="0">
                <a:solidFill>
                  <a:srgbClr val="FF3399"/>
                </a:solidFill>
              </a:rPr>
              <a:t>SELECT *</a:t>
            </a:r>
          </a:p>
          <a:p>
            <a:pPr algn="just" eaLnBrk="1" hangingPunct="1">
              <a:lnSpc>
                <a:spcPct val="120000"/>
              </a:lnSpc>
              <a:buFont typeface="Wingdings" panose="05000000000000000000" pitchFamily="2" charset="2"/>
              <a:buNone/>
            </a:pPr>
            <a:r>
              <a:rPr lang="en-US" altLang="zh-CN" sz="2000" dirty="0"/>
              <a:t>      FROM  Student</a:t>
            </a:r>
          </a:p>
          <a:p>
            <a:pPr algn="just" eaLnBrk="1" hangingPunct="1">
              <a:lnSpc>
                <a:spcPct val="120000"/>
              </a:lnSpc>
              <a:buFont typeface="Wingdings" panose="05000000000000000000" pitchFamily="2" charset="2"/>
              <a:buNone/>
            </a:pPr>
            <a:r>
              <a:rPr lang="en-US" altLang="zh-CN" sz="2000" dirty="0"/>
              <a:t>      WHERE </a:t>
            </a:r>
            <a:r>
              <a:rPr lang="en-US" altLang="zh-CN" sz="2000" dirty="0" err="1"/>
              <a:t>Ssex</a:t>
            </a:r>
            <a:r>
              <a:rPr lang="en-US" altLang="zh-CN" sz="2000" dirty="0"/>
              <a:t>=‘</a:t>
            </a:r>
            <a:r>
              <a:rPr lang="zh-CN" altLang="en-US" sz="2000" dirty="0"/>
              <a:t>女’；</a:t>
            </a:r>
          </a:p>
          <a:p>
            <a:pPr algn="just" eaLnBrk="1" hangingPunct="1">
              <a:lnSpc>
                <a:spcPct val="120000"/>
              </a:lnSpc>
              <a:buFont typeface="Wingdings" panose="05000000000000000000" pitchFamily="2" charset="2"/>
              <a:buNone/>
            </a:pPr>
            <a:endParaRPr lang="zh-CN" altLang="en-US" sz="1000" dirty="0"/>
          </a:p>
          <a:p>
            <a:pPr algn="just" eaLnBrk="1" hangingPunct="1">
              <a:lnSpc>
                <a:spcPct val="150000"/>
              </a:lnSpc>
              <a:buFont typeface="Wingdings" panose="05000000000000000000" pitchFamily="2" charset="2"/>
              <a:buNone/>
            </a:pPr>
            <a:r>
              <a:rPr lang="zh-CN" altLang="en-US" sz="2000" dirty="0"/>
              <a:t>     缺点：可扩展性差，应尽量避免。</a:t>
            </a:r>
          </a:p>
          <a:p>
            <a:pPr eaLnBrk="1" hangingPunct="1">
              <a:lnSpc>
                <a:spcPct val="150000"/>
              </a:lnSpc>
              <a:buFont typeface="Wingdings" panose="05000000000000000000" pitchFamily="2" charset="2"/>
              <a:buNone/>
            </a:pPr>
            <a:r>
              <a:rPr lang="zh-CN" altLang="en-US" sz="2000" dirty="0"/>
              <a:t>     修改基表</a:t>
            </a:r>
            <a:r>
              <a:rPr lang="en-US" altLang="zh-CN" sz="2000" dirty="0"/>
              <a:t>Student</a:t>
            </a:r>
            <a:r>
              <a:rPr lang="zh-CN" altLang="en-US" sz="2000" dirty="0"/>
              <a:t>的结构后，</a:t>
            </a:r>
            <a:r>
              <a:rPr lang="en-US" altLang="zh-CN" sz="2000" dirty="0"/>
              <a:t>Student</a:t>
            </a:r>
            <a:r>
              <a:rPr lang="zh-CN" altLang="en-US" sz="2000" dirty="0"/>
              <a:t>表与</a:t>
            </a:r>
            <a:r>
              <a:rPr lang="en-US" altLang="zh-CN" sz="2000" dirty="0" err="1"/>
              <a:t>F_Student</a:t>
            </a:r>
            <a:r>
              <a:rPr lang="zh-CN" altLang="en-US" sz="2000" dirty="0"/>
              <a:t>视图的映象关系被破坏，导致该视图不能正确工作。</a:t>
            </a:r>
          </a:p>
        </p:txBody>
      </p:sp>
    </p:spTree>
    <p:extLst>
      <p:ext uri="{BB962C8B-B14F-4D97-AF65-F5344CB8AC3E}">
        <p14:creationId xmlns:p14="http://schemas.microsoft.com/office/powerpoint/2010/main" val="1199101694"/>
      </p:ext>
    </p:extLst>
  </p:cSld>
  <p:clrMapOvr>
    <a:masterClrMapping/>
  </p:clrMapOvr>
  <p:transition/>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7" name="Rectangle 2"/>
          <p:cNvSpPr>
            <a:spLocks noGrp="1" noChangeArrowheads="1"/>
          </p:cNvSpPr>
          <p:nvPr>
            <p:ph type="body" idx="1"/>
          </p:nvPr>
        </p:nvSpPr>
        <p:spPr>
          <a:xfrm>
            <a:off x="2135188" y="1628776"/>
            <a:ext cx="7993062" cy="4467225"/>
          </a:xfrm>
          <a:noFill/>
        </p:spPr>
        <p:txBody>
          <a:bodyPr/>
          <a:lstStyle/>
          <a:p>
            <a:pPr eaLnBrk="1" hangingPunct="1">
              <a:lnSpc>
                <a:spcPct val="90000"/>
              </a:lnSpc>
              <a:buClr>
                <a:schemeClr val="tx1"/>
              </a:buClr>
              <a:buFont typeface="Wingdings" panose="05000000000000000000" pitchFamily="2" charset="2"/>
              <a:buBlip>
                <a:blip r:embed="rId3"/>
              </a:buBlip>
            </a:pPr>
            <a:r>
              <a:rPr lang="zh-CN" altLang="en-US" smtClean="0">
                <a:latin typeface="宋体" panose="02010600030101010101" pitchFamily="2" charset="-122"/>
                <a:ea typeface="宋体" panose="02010600030101010101" pitchFamily="2" charset="-122"/>
              </a:rPr>
              <a:t>视图的管理包括修改、删除或重命名视图。</a:t>
            </a:r>
          </a:p>
          <a:p>
            <a:pPr eaLnBrk="1" hangingPunct="1">
              <a:lnSpc>
                <a:spcPct val="90000"/>
              </a:lnSpc>
              <a:buClr>
                <a:schemeClr val="tx1"/>
              </a:buClr>
              <a:buFont typeface="Wingdings" panose="05000000000000000000" pitchFamily="2" charset="2"/>
              <a:buBlip>
                <a:blip r:embed="rId3"/>
              </a:buBlip>
            </a:pPr>
            <a:r>
              <a:rPr lang="zh-CN" altLang="en-US" smtClean="0">
                <a:latin typeface="宋体" panose="02010600030101010101" pitchFamily="2" charset="-122"/>
                <a:ea typeface="宋体" panose="02010600030101010101" pitchFamily="2" charset="-122"/>
              </a:rPr>
              <a:t>修改视图包括修改它而不删除它。</a:t>
            </a:r>
          </a:p>
          <a:p>
            <a:pPr marL="749300" lvl="1" indent="-292100" eaLnBrk="1" hangingPunct="1">
              <a:lnSpc>
                <a:spcPct val="90000"/>
              </a:lnSpc>
              <a:buClr>
                <a:schemeClr val="tx1"/>
              </a:buClr>
              <a:buBlip>
                <a:blip r:embed="rId3"/>
              </a:buBlip>
            </a:pPr>
            <a:r>
              <a:rPr lang="zh-CN" altLang="en-US" smtClean="0">
                <a:latin typeface="宋体" panose="02010600030101010101" pitchFamily="2" charset="-122"/>
                <a:ea typeface="宋体" panose="02010600030101010101" pitchFamily="2" charset="-122"/>
              </a:rPr>
              <a:t>可更改一个视图的定义，但不影响相关的存储过程或触发器，也不更改权限。</a:t>
            </a:r>
          </a:p>
          <a:p>
            <a:pPr marL="749300" lvl="1" indent="-292100" eaLnBrk="1" hangingPunct="1">
              <a:lnSpc>
                <a:spcPct val="90000"/>
              </a:lnSpc>
              <a:buClr>
                <a:schemeClr val="tx1"/>
              </a:buClr>
              <a:buBlip>
                <a:blip r:embed="rId3"/>
              </a:buBlip>
            </a:pPr>
            <a:r>
              <a:rPr lang="zh-CN" altLang="en-US" smtClean="0">
                <a:latin typeface="宋体" panose="02010600030101010101" pitchFamily="2" charset="-122"/>
                <a:ea typeface="宋体" panose="02010600030101010101" pitchFamily="2" charset="-122"/>
              </a:rPr>
              <a:t>使用新的select语句和选项代替原来的定义</a:t>
            </a:r>
          </a:p>
          <a:p>
            <a:pPr marL="749300" lvl="1" indent="-292100" eaLnBrk="1" hangingPunct="1">
              <a:lnSpc>
                <a:spcPct val="90000"/>
              </a:lnSpc>
              <a:buClr>
                <a:schemeClr val="tx1"/>
              </a:buClr>
            </a:pPr>
            <a:r>
              <a:rPr lang="zh-CN" altLang="en-US" sz="2500">
                <a:latin typeface="宋体" panose="02010600030101010101" pitchFamily="2" charset="-122"/>
              </a:rPr>
              <a:t>语法：</a:t>
            </a:r>
          </a:p>
          <a:p>
            <a:pPr eaLnBrk="1" hangingPunct="1">
              <a:lnSpc>
                <a:spcPct val="90000"/>
              </a:lnSpc>
              <a:buClr>
                <a:schemeClr val="tx1"/>
              </a:buClr>
              <a:buFont typeface="Wingdings" panose="05000000000000000000" pitchFamily="2" charset="2"/>
              <a:buNone/>
            </a:pPr>
            <a:r>
              <a:rPr lang="en-IN" altLang="en-US" smtClean="0">
                <a:latin typeface="宋体" panose="02010600030101010101" pitchFamily="2" charset="-122"/>
                <a:ea typeface="宋体" panose="02010600030101010101" pitchFamily="2" charset="-122"/>
              </a:rPr>
              <a:t>		ALTER VIEW view_name [(column_name)]</a:t>
            </a:r>
          </a:p>
          <a:p>
            <a:pPr marL="749300" lvl="1" indent="-292100" eaLnBrk="1" hangingPunct="1">
              <a:lnSpc>
                <a:spcPct val="90000"/>
              </a:lnSpc>
              <a:buClr>
                <a:schemeClr val="tx1"/>
              </a:buClr>
              <a:buNone/>
            </a:pPr>
            <a:r>
              <a:rPr lang="en-IN" altLang="en-US">
                <a:latin typeface="宋体" panose="02010600030101010101" pitchFamily="2" charset="-122"/>
              </a:rPr>
              <a:t>	 WITH ENCRYPTION]</a:t>
            </a:r>
          </a:p>
          <a:p>
            <a:pPr marL="749300" lvl="1" indent="-292100" eaLnBrk="1" hangingPunct="1">
              <a:lnSpc>
                <a:spcPct val="90000"/>
              </a:lnSpc>
              <a:buClr>
                <a:schemeClr val="tx1"/>
              </a:buClr>
              <a:buNone/>
            </a:pPr>
            <a:r>
              <a:rPr lang="en-IN" altLang="en-US">
                <a:latin typeface="宋体" panose="02010600030101010101" pitchFamily="2" charset="-122"/>
              </a:rPr>
              <a:t>		AS select_statement </a:t>
            </a:r>
          </a:p>
          <a:p>
            <a:pPr marL="749300" lvl="1" indent="-292100" eaLnBrk="1" hangingPunct="1">
              <a:lnSpc>
                <a:spcPct val="90000"/>
              </a:lnSpc>
              <a:buClr>
                <a:schemeClr val="tx1"/>
              </a:buClr>
              <a:buNone/>
            </a:pPr>
            <a:r>
              <a:rPr lang="en-IN" altLang="en-US">
                <a:latin typeface="宋体" panose="02010600030101010101" pitchFamily="2" charset="-122"/>
              </a:rPr>
              <a:t>		WITH CHECK OPTION]</a:t>
            </a:r>
          </a:p>
        </p:txBody>
      </p:sp>
      <p:sp>
        <p:nvSpPr>
          <p:cNvPr id="62468" name="Text Box 3"/>
          <p:cNvSpPr txBox="1">
            <a:spLocks noChangeArrowheads="1"/>
          </p:cNvSpPr>
          <p:nvPr/>
        </p:nvSpPr>
        <p:spPr bwMode="auto">
          <a:xfrm>
            <a:off x="2711450" y="765175"/>
            <a:ext cx="72723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bg1"/>
                </a:solidFill>
                <a:latin typeface="宋体" panose="02010600030101010101" pitchFamily="2" charset="-122"/>
                <a:cs typeface="Times New Roman" panose="02020603050405020304" pitchFamily="18" charset="0"/>
              </a:rPr>
              <a:t>视图</a:t>
            </a:r>
            <a:endParaRPr lang="en-US" altLang="zh-CN" sz="3200">
              <a:solidFill>
                <a:schemeClr val="bg1"/>
              </a:solidFill>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5938360"/>
      </p:ext>
    </p:extLst>
  </p:cSld>
  <p:clrMapOvr>
    <a:masterClrMapping/>
  </p:clrMapOv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65</a:t>
            </a:r>
            <a:r>
              <a:rPr lang="zh-CN" altLang="en-US" dirty="0" smtClean="0"/>
              <a:t>：删除视图</a:t>
            </a:r>
            <a:endParaRPr lang="zh-CN" altLang="en-US" dirty="0"/>
          </a:p>
        </p:txBody>
      </p:sp>
    </p:spTree>
    <p:extLst>
      <p:ext uri="{BB962C8B-B14F-4D97-AF65-F5344CB8AC3E}">
        <p14:creationId xmlns:p14="http://schemas.microsoft.com/office/powerpoint/2010/main" val="3989415495"/>
      </p:ext>
    </p:extLst>
  </p:cSld>
  <p:clrMapOvr>
    <a:masterClrMapping/>
  </p:clrMapOvr>
  <p:transition/>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zh-CN" dirty="0" smtClean="0">
                <a:ea typeface="宋体" panose="02010600030101010101" pitchFamily="2" charset="-122"/>
              </a:rPr>
              <a:t>删除视图</a:t>
            </a:r>
          </a:p>
        </p:txBody>
      </p:sp>
      <p:sp>
        <p:nvSpPr>
          <p:cNvPr id="63492"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语句的格式：</a:t>
            </a:r>
          </a:p>
          <a:p>
            <a:pPr eaLnBrk="1" hangingPunct="1">
              <a:buFont typeface="Wingdings" panose="05000000000000000000" pitchFamily="2" charset="2"/>
              <a:buNone/>
            </a:pPr>
            <a:r>
              <a:rPr lang="zh-CN" altLang="en-US" smtClean="0">
                <a:ea typeface="宋体" panose="02010600030101010101" pitchFamily="2" charset="-122"/>
              </a:rPr>
              <a:t>		</a:t>
            </a:r>
            <a:r>
              <a:rPr lang="en-US" altLang="zh-CN" smtClean="0">
                <a:ea typeface="宋体" panose="02010600030101010101" pitchFamily="2" charset="-122"/>
              </a:rPr>
              <a:t>DROP  VIEW  &lt;</a:t>
            </a:r>
            <a:r>
              <a:rPr lang="zh-CN" altLang="en-US" smtClean="0">
                <a:ea typeface="宋体" panose="02010600030101010101" pitchFamily="2" charset="-122"/>
              </a:rPr>
              <a:t>视图名</a:t>
            </a:r>
            <a:r>
              <a:rPr lang="en-US" altLang="zh-CN" smtClean="0">
                <a:ea typeface="宋体" panose="02010600030101010101" pitchFamily="2" charset="-122"/>
              </a:rPr>
              <a:t>&gt;</a:t>
            </a:r>
            <a:r>
              <a:rPr lang="zh-CN" altLang="en-US" smtClean="0">
                <a:ea typeface="宋体" panose="02010600030101010101" pitchFamily="2" charset="-122"/>
              </a:rPr>
              <a:t>；</a:t>
            </a:r>
          </a:p>
          <a:p>
            <a:pPr lvl="1" eaLnBrk="1" hangingPunct="1">
              <a:lnSpc>
                <a:spcPct val="130000"/>
              </a:lnSpc>
            </a:pPr>
            <a:r>
              <a:rPr lang="zh-CN" altLang="en-US" smtClean="0">
                <a:ea typeface="宋体" panose="02010600030101010101" pitchFamily="2" charset="-122"/>
              </a:rPr>
              <a:t>该语句从数据字典中删除指定的视图定义</a:t>
            </a:r>
          </a:p>
          <a:p>
            <a:pPr lvl="1" eaLnBrk="1" hangingPunct="1">
              <a:lnSpc>
                <a:spcPct val="130000"/>
              </a:lnSpc>
            </a:pPr>
            <a:r>
              <a:rPr lang="zh-CN" altLang="en-US" smtClean="0">
                <a:ea typeface="宋体" panose="02010600030101010101" pitchFamily="2" charset="-122"/>
              </a:rPr>
              <a:t>由该视图导出的其他视图定义仍在数据字典中，但已不能使用，必须使用drop view语句显式删除 </a:t>
            </a:r>
          </a:p>
          <a:p>
            <a:pPr lvl="1" eaLnBrk="1" hangingPunct="1">
              <a:lnSpc>
                <a:spcPct val="130000"/>
              </a:lnSpc>
            </a:pPr>
            <a:r>
              <a:rPr lang="zh-CN" altLang="en-US" smtClean="0">
                <a:ea typeface="宋体" panose="02010600030101010101" pitchFamily="2" charset="-122"/>
              </a:rPr>
              <a:t>删除基表时，由该基表导出的所有视图定义都必须显式地使用</a:t>
            </a:r>
            <a:r>
              <a:rPr lang="en-US" altLang="zh-CN" smtClean="0">
                <a:ea typeface="宋体" panose="02010600030101010101" pitchFamily="2" charset="-122"/>
              </a:rPr>
              <a:t>DROP VIEW</a:t>
            </a:r>
            <a:r>
              <a:rPr lang="zh-CN" altLang="en-US" smtClean="0">
                <a:ea typeface="宋体" panose="02010600030101010101" pitchFamily="2" charset="-122"/>
              </a:rPr>
              <a:t>语句删除 </a:t>
            </a:r>
          </a:p>
        </p:txBody>
      </p:sp>
    </p:spTree>
    <p:extLst>
      <p:ext uri="{BB962C8B-B14F-4D97-AF65-F5344CB8AC3E}">
        <p14:creationId xmlns:p14="http://schemas.microsoft.com/office/powerpoint/2010/main" val="92275046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p:txBody>
          <a:bodyPr/>
          <a:lstStyle/>
          <a:p>
            <a:pPr eaLnBrk="1" hangingPunct="1"/>
            <a:r>
              <a:rPr lang="zh-CN" sz="3200" dirty="0" smtClean="0">
                <a:ea typeface="宋体" pitchFamily="2" charset="-122"/>
              </a:rPr>
              <a:t>涉及空值的查询</a:t>
            </a:r>
          </a:p>
        </p:txBody>
      </p:sp>
      <p:sp>
        <p:nvSpPr>
          <p:cNvPr id="107524" name="Rectangle 3"/>
          <p:cNvSpPr>
            <a:spLocks noGrp="1" noChangeArrowheads="1"/>
          </p:cNvSpPr>
          <p:nvPr>
            <p:ph type="body" idx="1"/>
          </p:nvPr>
        </p:nvSpPr>
        <p:spPr>
          <a:xfrm>
            <a:off x="609600" y="1628776"/>
            <a:ext cx="10972800" cy="4695825"/>
          </a:xfrm>
        </p:spPr>
        <p:txBody>
          <a:bodyPr/>
          <a:lstStyle/>
          <a:p>
            <a:pPr lvl="1" eaLnBrk="1" hangingPunct="1">
              <a:lnSpc>
                <a:spcPct val="120000"/>
              </a:lnSpc>
              <a:buFont typeface="Wingdings" pitchFamily="2" charset="2"/>
              <a:buChar char="n"/>
            </a:pPr>
            <a:r>
              <a:rPr lang="zh-CN" sz="2800" b="1" dirty="0" smtClean="0">
                <a:ea typeface="宋体" pitchFamily="2" charset="-122"/>
              </a:rPr>
              <a:t>谓词： </a:t>
            </a:r>
            <a:r>
              <a:rPr lang="zh-CN" altLang="zh-CN" sz="2800" b="1" dirty="0" smtClean="0">
                <a:ea typeface="宋体" pitchFamily="2" charset="-122"/>
              </a:rPr>
              <a:t>IS NULL </a:t>
            </a:r>
            <a:r>
              <a:rPr lang="zh-CN" sz="2800" b="1" dirty="0" smtClean="0">
                <a:ea typeface="宋体" pitchFamily="2" charset="-122"/>
              </a:rPr>
              <a:t>或 </a:t>
            </a:r>
            <a:r>
              <a:rPr lang="zh-CN" altLang="zh-CN" sz="2800" b="1" dirty="0" smtClean="0">
                <a:ea typeface="宋体" pitchFamily="2" charset="-122"/>
              </a:rPr>
              <a:t>IS NOT NULL</a:t>
            </a:r>
          </a:p>
          <a:p>
            <a:pPr lvl="1" eaLnBrk="1" hangingPunct="1">
              <a:lnSpc>
                <a:spcPct val="120000"/>
              </a:lnSpc>
              <a:buFont typeface="Wingdings" pitchFamily="2" charset="2"/>
              <a:buChar char="n"/>
            </a:pPr>
            <a:r>
              <a:rPr lang="zh-CN" altLang="zh-CN" sz="2800" b="1" dirty="0" smtClean="0">
                <a:ea typeface="宋体" pitchFamily="2" charset="-122"/>
              </a:rPr>
              <a:t> </a:t>
            </a:r>
            <a:r>
              <a:rPr lang="zh-CN" altLang="zh-CN" sz="2800" b="1" dirty="0" smtClean="0">
                <a:solidFill>
                  <a:srgbClr val="FF3300"/>
                </a:solidFill>
                <a:ea typeface="宋体" pitchFamily="2" charset="-122"/>
              </a:rPr>
              <a:t>“IS” </a:t>
            </a:r>
            <a:r>
              <a:rPr lang="zh-CN" sz="2800" b="1" dirty="0" smtClean="0">
                <a:solidFill>
                  <a:srgbClr val="FF3300"/>
                </a:solidFill>
                <a:ea typeface="宋体" pitchFamily="2" charset="-122"/>
              </a:rPr>
              <a:t>不能用 “</a:t>
            </a:r>
            <a:r>
              <a:rPr lang="zh-CN" altLang="zh-CN" sz="2800" b="1" dirty="0" smtClean="0">
                <a:solidFill>
                  <a:srgbClr val="FF3300"/>
                </a:solidFill>
                <a:ea typeface="宋体" pitchFamily="2" charset="-122"/>
              </a:rPr>
              <a:t>=” </a:t>
            </a:r>
            <a:r>
              <a:rPr lang="zh-CN" sz="2800" b="1" dirty="0" smtClean="0">
                <a:solidFill>
                  <a:srgbClr val="FF3300"/>
                </a:solidFill>
                <a:ea typeface="宋体" pitchFamily="2" charset="-122"/>
              </a:rPr>
              <a:t>代替</a:t>
            </a:r>
          </a:p>
          <a:p>
            <a:pPr eaLnBrk="1" hangingPunct="1">
              <a:lnSpc>
                <a:spcPct val="130000"/>
              </a:lnSpc>
              <a:buFont typeface="Wingdings" pitchFamily="2" charset="2"/>
              <a:buNone/>
            </a:pPr>
            <a:r>
              <a:rPr lang="zh-CN" altLang="zh-CN" sz="2000" b="1" dirty="0" smtClean="0">
                <a:ea typeface="宋体" pitchFamily="2" charset="-122"/>
              </a:rPr>
              <a:t>      [</a:t>
            </a:r>
            <a:r>
              <a:rPr lang="zh-CN" sz="2000" b="1" dirty="0" smtClean="0">
                <a:ea typeface="宋体" pitchFamily="2" charset="-122"/>
              </a:rPr>
              <a:t>例</a:t>
            </a:r>
            <a:r>
              <a:rPr lang="zh-CN" altLang="zh-CN" sz="2000" b="1" dirty="0" smtClean="0">
                <a:ea typeface="宋体" pitchFamily="2" charset="-122"/>
              </a:rPr>
              <a:t>21]  </a:t>
            </a:r>
            <a:r>
              <a:rPr lang="zh-CN" sz="2400" b="1" dirty="0" smtClean="0">
                <a:ea typeface="宋体" pitchFamily="2" charset="-122"/>
              </a:rPr>
              <a:t>某些学生选修课程后没有参加考试，所以有选课记录，但没 </a:t>
            </a:r>
          </a:p>
          <a:p>
            <a:pPr eaLnBrk="1" hangingPunct="1">
              <a:lnSpc>
                <a:spcPct val="130000"/>
              </a:lnSpc>
              <a:buFont typeface="Wingdings" pitchFamily="2" charset="2"/>
              <a:buNone/>
            </a:pPr>
            <a:r>
              <a:rPr lang="zh-CN" altLang="zh-CN" sz="2400" b="1" dirty="0" smtClean="0">
                <a:ea typeface="宋体" pitchFamily="2" charset="-122"/>
              </a:rPr>
              <a:t>      </a:t>
            </a:r>
            <a:r>
              <a:rPr lang="zh-CN" sz="2400" b="1" dirty="0" smtClean="0">
                <a:ea typeface="宋体" pitchFamily="2" charset="-122"/>
              </a:rPr>
              <a:t>有考试成绩。查询缺少成绩的学生的学号和相应的课程号。</a:t>
            </a:r>
          </a:p>
          <a:p>
            <a:pPr lvl="1" eaLnBrk="1" hangingPunct="1">
              <a:lnSpc>
                <a:spcPct val="90000"/>
              </a:lnSpc>
              <a:buFont typeface="Wingdings" pitchFamily="2" charset="2"/>
              <a:buNone/>
            </a:pPr>
            <a:r>
              <a:rPr lang="zh-CN" altLang="zh-CN" sz="2400" b="1" dirty="0" smtClean="0">
                <a:ea typeface="宋体" pitchFamily="2" charset="-122"/>
              </a:rPr>
              <a:t>	 SELECT Sno</a:t>
            </a:r>
            <a:r>
              <a:rPr lang="zh-CN" sz="2400" b="1" dirty="0" smtClean="0">
                <a:ea typeface="宋体" pitchFamily="2" charset="-122"/>
              </a:rPr>
              <a:t>，</a:t>
            </a:r>
            <a:r>
              <a:rPr lang="zh-CN" altLang="zh-CN" sz="2400" b="1" dirty="0" smtClean="0">
                <a:ea typeface="宋体" pitchFamily="2" charset="-122"/>
              </a:rPr>
              <a:t>Cno</a:t>
            </a:r>
            <a:r>
              <a:rPr lang="en-US" altLang="zh-CN" sz="2400" b="1" dirty="0" smtClean="0">
                <a:ea typeface="宋体" pitchFamily="2" charset="-122"/>
              </a:rPr>
              <a:t> </a:t>
            </a:r>
            <a:r>
              <a:rPr lang="zh-CN" altLang="zh-CN" sz="2400" b="1" dirty="0" smtClean="0">
                <a:ea typeface="宋体" pitchFamily="2" charset="-122"/>
              </a:rPr>
              <a:t>      FROM  SC</a:t>
            </a:r>
          </a:p>
          <a:p>
            <a:pPr lvl="1" eaLnBrk="1" hangingPunct="1">
              <a:lnSpc>
                <a:spcPct val="90000"/>
              </a:lnSpc>
              <a:buFont typeface="Wingdings" pitchFamily="2" charset="2"/>
              <a:buNone/>
            </a:pPr>
            <a:r>
              <a:rPr lang="zh-CN" altLang="zh-CN" sz="2400" b="1" dirty="0" smtClean="0">
                <a:ea typeface="宋体" pitchFamily="2" charset="-122"/>
              </a:rPr>
              <a:t>      WHERE  Grade IS NULL</a:t>
            </a:r>
          </a:p>
          <a:p>
            <a:pPr lvl="1" eaLnBrk="1" hangingPunct="1">
              <a:lnSpc>
                <a:spcPct val="130000"/>
              </a:lnSpc>
              <a:buFont typeface="Wingdings" pitchFamily="2" charset="2"/>
              <a:buNone/>
            </a:pPr>
            <a:r>
              <a:rPr lang="zh-CN" altLang="zh-CN" sz="2400" b="1" dirty="0" smtClean="0">
                <a:ea typeface="宋体" pitchFamily="2" charset="-122"/>
              </a:rPr>
              <a:t>[</a:t>
            </a:r>
            <a:r>
              <a:rPr lang="zh-CN" sz="2400" b="1" dirty="0" smtClean="0">
                <a:ea typeface="宋体" pitchFamily="2" charset="-122"/>
              </a:rPr>
              <a:t>例</a:t>
            </a:r>
            <a:r>
              <a:rPr lang="zh-CN" altLang="zh-CN" sz="2400" b="1" dirty="0" smtClean="0">
                <a:ea typeface="宋体" pitchFamily="2" charset="-122"/>
              </a:rPr>
              <a:t>22]  </a:t>
            </a:r>
            <a:r>
              <a:rPr lang="zh-CN" sz="2400" b="1" dirty="0" smtClean="0">
                <a:ea typeface="宋体" pitchFamily="2" charset="-122"/>
              </a:rPr>
              <a:t>查所有有成绩的学生学号和课程号。</a:t>
            </a:r>
          </a:p>
          <a:p>
            <a:pPr lvl="1" eaLnBrk="1" hangingPunct="1">
              <a:lnSpc>
                <a:spcPct val="90000"/>
              </a:lnSpc>
              <a:buFont typeface="Wingdings" pitchFamily="2" charset="2"/>
              <a:buNone/>
            </a:pPr>
            <a:r>
              <a:rPr lang="zh-CN" altLang="zh-CN" sz="2400" b="1" dirty="0" smtClean="0">
                <a:ea typeface="宋体" pitchFamily="2" charset="-122"/>
              </a:rPr>
              <a:t>      SELECT Sno</a:t>
            </a:r>
            <a:r>
              <a:rPr lang="zh-CN" sz="2400" b="1" dirty="0" smtClean="0">
                <a:ea typeface="宋体" pitchFamily="2" charset="-122"/>
              </a:rPr>
              <a:t>，</a:t>
            </a:r>
            <a:r>
              <a:rPr lang="zh-CN" altLang="zh-CN" sz="2400" b="1" dirty="0" smtClean="0">
                <a:ea typeface="宋体" pitchFamily="2" charset="-122"/>
              </a:rPr>
              <a:t>Cno</a:t>
            </a:r>
            <a:r>
              <a:rPr lang="en-US" altLang="zh-CN" sz="2400" b="1" dirty="0" smtClean="0">
                <a:ea typeface="宋体" pitchFamily="2" charset="-122"/>
              </a:rPr>
              <a:t> </a:t>
            </a:r>
            <a:r>
              <a:rPr lang="zh-CN" altLang="zh-CN" sz="2400" b="1" dirty="0" smtClean="0">
                <a:ea typeface="宋体" pitchFamily="2" charset="-122"/>
              </a:rPr>
              <a:t>      FROM  SC</a:t>
            </a:r>
          </a:p>
          <a:p>
            <a:pPr lvl="1" eaLnBrk="1" hangingPunct="1">
              <a:lnSpc>
                <a:spcPct val="90000"/>
              </a:lnSpc>
              <a:buFont typeface="Wingdings" pitchFamily="2" charset="2"/>
              <a:buNone/>
            </a:pPr>
            <a:r>
              <a:rPr lang="zh-CN" altLang="zh-CN" sz="2400" b="1" dirty="0" smtClean="0">
                <a:ea typeface="宋体" pitchFamily="2" charset="-122"/>
              </a:rPr>
              <a:t>      WHERE  Grade IS NOT NULL</a:t>
            </a:r>
            <a:r>
              <a:rPr lang="zh-CN" sz="2400" b="1" dirty="0" smtClean="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752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5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删除视图</a:t>
            </a:r>
            <a:r>
              <a:rPr lang="en-US" altLang="zh-CN" smtClean="0">
                <a:ea typeface="宋体" panose="02010600030101010101" pitchFamily="2" charset="-122"/>
              </a:rPr>
              <a:t>(</a:t>
            </a:r>
            <a:r>
              <a:rPr lang="zh-CN" altLang="en-US" smtClean="0">
                <a:ea typeface="宋体" panose="02010600030101010101" pitchFamily="2" charset="-122"/>
              </a:rPr>
              <a:t>续）</a:t>
            </a:r>
          </a:p>
        </p:txBody>
      </p:sp>
      <p:sp>
        <p:nvSpPr>
          <p:cNvPr id="64516" name="Rectangle 3"/>
          <p:cNvSpPr>
            <a:spLocks noGrp="1" noChangeArrowheads="1"/>
          </p:cNvSpPr>
          <p:nvPr>
            <p:ph type="body" idx="1"/>
          </p:nvPr>
        </p:nvSpPr>
        <p:spPr/>
        <p:txBody>
          <a:bodyPr/>
          <a:lstStyle/>
          <a:p>
            <a:pPr eaLnBrk="1" hangingPunct="1">
              <a:lnSpc>
                <a:spcPct val="110000"/>
              </a:lnSpc>
              <a:buFont typeface="Wingdings" panose="05000000000000000000" pitchFamily="2" charset="2"/>
              <a:buNone/>
            </a:pPr>
            <a:r>
              <a:rPr lang="zh-CN" altLang="zh-CN" smtClean="0">
                <a:ea typeface="宋体" panose="02010600030101010101" pitchFamily="2" charset="-122"/>
              </a:rPr>
              <a:t>［例8］  删除视图BT_S： DROP VIEW BT_S；</a:t>
            </a:r>
          </a:p>
          <a:p>
            <a:pPr eaLnBrk="1" hangingPunct="1">
              <a:lnSpc>
                <a:spcPct val="110000"/>
              </a:lnSpc>
              <a:buFont typeface="Wingdings" panose="05000000000000000000" pitchFamily="2" charset="2"/>
              <a:buNone/>
            </a:pPr>
            <a:r>
              <a:rPr lang="zh-CN" altLang="zh-CN" smtClean="0">
                <a:ea typeface="宋体" panose="02010600030101010101" pitchFamily="2" charset="-122"/>
              </a:rPr>
              <a:t>               </a:t>
            </a:r>
          </a:p>
          <a:p>
            <a:pPr eaLnBrk="1" hangingPunct="1">
              <a:lnSpc>
                <a:spcPct val="130000"/>
              </a:lnSpc>
              <a:buFont typeface="Wingdings" panose="05000000000000000000" pitchFamily="2" charset="2"/>
              <a:buNone/>
            </a:pPr>
            <a:r>
              <a:rPr lang="zh-CN" altLang="zh-CN" smtClean="0">
                <a:ea typeface="宋体" panose="02010600030101010101" pitchFamily="2" charset="-122"/>
              </a:rPr>
              <a:t>              删除视图IS_S1：DROP VIEW IS_S1；</a:t>
            </a:r>
          </a:p>
          <a:p>
            <a:pPr lvl="3" algn="just" eaLnBrk="1" hangingPunct="1">
              <a:lnSpc>
                <a:spcPct val="130000"/>
              </a:lnSpc>
              <a:buFont typeface="Wingdings" panose="05000000000000000000" pitchFamily="2" charset="2"/>
              <a:buNone/>
            </a:pPr>
            <a:endParaRPr lang="zh-CN" altLang="zh-CN" smtClean="0">
              <a:ea typeface="宋体" panose="02010600030101010101" pitchFamily="2" charset="-122"/>
            </a:endParaRPr>
          </a:p>
        </p:txBody>
      </p:sp>
    </p:spTree>
    <p:extLst>
      <p:ext uri="{BB962C8B-B14F-4D97-AF65-F5344CB8AC3E}">
        <p14:creationId xmlns:p14="http://schemas.microsoft.com/office/powerpoint/2010/main" val="857292219"/>
      </p:ext>
    </p:extLst>
  </p:cSld>
  <p:clrMapOvr>
    <a:masterClrMapping/>
  </p:clrMapOv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66</a:t>
            </a:r>
            <a:r>
              <a:rPr lang="zh-CN" altLang="en-US" dirty="0" smtClean="0"/>
              <a:t>：查询视图</a:t>
            </a:r>
            <a:endParaRPr lang="zh-CN" altLang="en-US" dirty="0"/>
          </a:p>
        </p:txBody>
      </p:sp>
    </p:spTree>
    <p:extLst>
      <p:ext uri="{BB962C8B-B14F-4D97-AF65-F5344CB8AC3E}">
        <p14:creationId xmlns:p14="http://schemas.microsoft.com/office/powerpoint/2010/main" val="42969248"/>
      </p:ext>
    </p:extLst>
  </p:cSld>
  <p:clrMapOvr>
    <a:masterClrMapping/>
  </p:clrMapOvr>
  <p:transition/>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查询视图</a:t>
            </a:r>
          </a:p>
        </p:txBody>
      </p:sp>
      <p:sp>
        <p:nvSpPr>
          <p:cNvPr id="66564" name="Rectangle 3"/>
          <p:cNvSpPr>
            <a:spLocks noGrp="1" noChangeArrowheads="1"/>
          </p:cNvSpPr>
          <p:nvPr>
            <p:ph type="body" idx="1"/>
          </p:nvPr>
        </p:nvSpPr>
        <p:spPr/>
        <p:txBody>
          <a:bodyPr/>
          <a:lstStyle/>
          <a:p>
            <a:pPr eaLnBrk="1" hangingPunct="1">
              <a:lnSpc>
                <a:spcPct val="130000"/>
              </a:lnSpc>
              <a:spcAft>
                <a:spcPct val="30000"/>
              </a:spcAft>
            </a:pPr>
            <a:r>
              <a:rPr lang="zh-CN" altLang="en-US" sz="2000"/>
              <a:t>用户角度：查询视图与查询基本表相同</a:t>
            </a:r>
          </a:p>
          <a:p>
            <a:pPr eaLnBrk="1" hangingPunct="1">
              <a:lnSpc>
                <a:spcPct val="130000"/>
              </a:lnSpc>
            </a:pPr>
            <a:r>
              <a:rPr lang="en-US" altLang="zh-CN" sz="2000"/>
              <a:t>RDBMS</a:t>
            </a:r>
            <a:r>
              <a:rPr lang="zh-CN" altLang="en-US" sz="2000"/>
              <a:t>实现视图查询的方法</a:t>
            </a:r>
          </a:p>
          <a:p>
            <a:pPr lvl="1" eaLnBrk="1" hangingPunct="1">
              <a:lnSpc>
                <a:spcPct val="170000"/>
              </a:lnSpc>
            </a:pPr>
            <a:r>
              <a:rPr lang="zh-CN" altLang="en-US" sz="2000"/>
              <a:t>视图消解法（</a:t>
            </a:r>
            <a:r>
              <a:rPr lang="en-US" altLang="zh-CN" sz="2000"/>
              <a:t>View Resolution</a:t>
            </a:r>
            <a:r>
              <a:rPr lang="zh-CN" altLang="en-US" sz="2000"/>
              <a:t>）</a:t>
            </a:r>
          </a:p>
          <a:p>
            <a:pPr lvl="2" eaLnBrk="1" hangingPunct="1">
              <a:lnSpc>
                <a:spcPct val="170000"/>
              </a:lnSpc>
            </a:pPr>
            <a:r>
              <a:rPr lang="zh-CN" altLang="en-US" sz="2000"/>
              <a:t>进行有效性检查</a:t>
            </a:r>
          </a:p>
          <a:p>
            <a:pPr lvl="2" eaLnBrk="1" hangingPunct="1">
              <a:lnSpc>
                <a:spcPct val="170000"/>
              </a:lnSpc>
            </a:pPr>
            <a:r>
              <a:rPr lang="zh-CN" altLang="en-US" sz="2000"/>
              <a:t>转换成等价的对基本表的查询</a:t>
            </a:r>
          </a:p>
          <a:p>
            <a:pPr lvl="2" eaLnBrk="1" hangingPunct="1">
              <a:lnSpc>
                <a:spcPct val="170000"/>
              </a:lnSpc>
            </a:pPr>
            <a:r>
              <a:rPr lang="zh-CN" altLang="en-US" sz="2000"/>
              <a:t>执行</a:t>
            </a:r>
            <a:r>
              <a:rPr lang="zh-CN" altLang="en-US" sz="2000">
                <a:solidFill>
                  <a:srgbClr val="D32DB7"/>
                </a:solidFill>
              </a:rPr>
              <a:t>修正</a:t>
            </a:r>
            <a:r>
              <a:rPr lang="zh-CN" altLang="en-US" sz="2000"/>
              <a:t>后的查询</a:t>
            </a:r>
          </a:p>
        </p:txBody>
      </p:sp>
    </p:spTree>
    <p:extLst>
      <p:ext uri="{BB962C8B-B14F-4D97-AF65-F5344CB8AC3E}">
        <p14:creationId xmlns:p14="http://schemas.microsoft.com/office/powerpoint/2010/main" val="1056212398"/>
      </p:ext>
    </p:extLst>
  </p:cSld>
  <p:clrMapOvr>
    <a:masterClrMapping/>
  </p:clrMapOv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查询视图（续）</a:t>
            </a:r>
          </a:p>
        </p:txBody>
      </p:sp>
      <p:sp>
        <p:nvSpPr>
          <p:cNvPr id="67588" name="Rectangle 3"/>
          <p:cNvSpPr>
            <a:spLocks noGrp="1" noChangeArrowheads="1"/>
          </p:cNvSpPr>
          <p:nvPr>
            <p:ph type="body" idx="1"/>
          </p:nvPr>
        </p:nvSpPr>
        <p:spPr>
          <a:xfrm>
            <a:off x="620711" y="1799599"/>
            <a:ext cx="10970273" cy="4495800"/>
          </a:xfrm>
        </p:spPr>
        <p:txBody>
          <a:bodyPr/>
          <a:lstStyle/>
          <a:p>
            <a:pPr eaLnBrk="1" hangingPunct="1">
              <a:lnSpc>
                <a:spcPct val="80000"/>
              </a:lnSpc>
              <a:buFont typeface="Wingdings" panose="05000000000000000000" pitchFamily="2" charset="2"/>
              <a:buNone/>
            </a:pPr>
            <a:r>
              <a:rPr lang="en-US" altLang="zh-CN" dirty="0" smtClean="0">
                <a:ea typeface="宋体" panose="02010600030101010101" pitchFamily="2" charset="-122"/>
              </a:rPr>
              <a:t>[</a:t>
            </a:r>
            <a:r>
              <a:rPr lang="zh-CN" altLang="en-US" dirty="0" smtClean="0">
                <a:ea typeface="宋体" panose="02010600030101010101" pitchFamily="2" charset="-122"/>
              </a:rPr>
              <a:t>例</a:t>
            </a:r>
            <a:r>
              <a:rPr lang="en-US" altLang="zh-CN" dirty="0" smtClean="0">
                <a:ea typeface="宋体" panose="02010600030101010101" pitchFamily="2" charset="-122"/>
              </a:rPr>
              <a:t>9]  </a:t>
            </a:r>
            <a:r>
              <a:rPr lang="zh-CN" altLang="en-US" dirty="0" smtClean="0">
                <a:ea typeface="宋体" panose="02010600030101010101" pitchFamily="2" charset="-122"/>
              </a:rPr>
              <a:t>在信息系学生的视图中找出年龄小于</a:t>
            </a:r>
            <a:r>
              <a:rPr lang="en-US" altLang="zh-CN" dirty="0" smtClean="0">
                <a:ea typeface="宋体" panose="02010600030101010101" pitchFamily="2" charset="-122"/>
              </a:rPr>
              <a:t>20</a:t>
            </a:r>
            <a:r>
              <a:rPr lang="zh-CN" altLang="en-US" dirty="0" smtClean="0">
                <a:ea typeface="宋体" panose="02010600030101010101" pitchFamily="2" charset="-122"/>
              </a:rPr>
              <a:t>岁的学生。</a:t>
            </a:r>
          </a:p>
          <a:p>
            <a:pPr eaLnBrk="1" hangingPunct="1">
              <a:lnSpc>
                <a:spcPct val="80000"/>
              </a:lnSpc>
              <a:buFont typeface="Wingdings" panose="05000000000000000000" pitchFamily="2" charset="2"/>
              <a:buNone/>
            </a:pPr>
            <a:endParaRPr lang="zh-CN" altLang="en-US" sz="2000" dirty="0"/>
          </a:p>
          <a:p>
            <a:pPr lvl="1" eaLnBrk="1" hangingPunct="1">
              <a:lnSpc>
                <a:spcPct val="80000"/>
              </a:lnSpc>
              <a:buFont typeface="Wingdings" panose="05000000000000000000" pitchFamily="2" charset="2"/>
              <a:buNone/>
            </a:pPr>
            <a:r>
              <a:rPr lang="zh-CN" altLang="en-US" sz="2000" dirty="0"/>
              <a:t>        </a:t>
            </a:r>
            <a:r>
              <a:rPr lang="en-US" altLang="zh-CN" dirty="0" smtClean="0">
                <a:ea typeface="宋体" panose="02010600030101010101" pitchFamily="2" charset="-122"/>
              </a:rPr>
              <a:t>SELECT   </a:t>
            </a:r>
            <a:r>
              <a:rPr lang="en-US" altLang="zh-CN" dirty="0" err="1" smtClean="0">
                <a:ea typeface="宋体" panose="02010600030101010101" pitchFamily="2" charset="-122"/>
              </a:rPr>
              <a:t>Sno</a:t>
            </a:r>
            <a:r>
              <a:rPr lang="zh-CN" altLang="en-US" dirty="0" smtClean="0">
                <a:ea typeface="宋体" panose="02010600030101010101" pitchFamily="2" charset="-122"/>
              </a:rPr>
              <a:t>，</a:t>
            </a:r>
            <a:r>
              <a:rPr lang="en-US" altLang="zh-CN" dirty="0" smtClean="0">
                <a:ea typeface="宋体" panose="02010600030101010101" pitchFamily="2" charset="-122"/>
              </a:rPr>
              <a:t>Sage</a:t>
            </a:r>
          </a:p>
          <a:p>
            <a:pPr lvl="1" eaLnBrk="1" hangingPunct="1">
              <a:lnSpc>
                <a:spcPct val="80000"/>
              </a:lnSpc>
              <a:buFont typeface="Wingdings" panose="05000000000000000000" pitchFamily="2" charset="2"/>
              <a:buNone/>
            </a:pPr>
            <a:r>
              <a:rPr lang="en-US" altLang="zh-CN" dirty="0" smtClean="0">
                <a:ea typeface="宋体" panose="02010600030101010101" pitchFamily="2" charset="-122"/>
              </a:rPr>
              <a:t>        FROM      </a:t>
            </a:r>
            <a:r>
              <a:rPr lang="en-US" altLang="zh-CN" dirty="0" err="1" smtClean="0">
                <a:ea typeface="宋体" panose="02010600030101010101" pitchFamily="2" charset="-122"/>
              </a:rPr>
              <a:t>IS_Student</a:t>
            </a:r>
            <a:endParaRPr lang="en-US" altLang="zh-CN" dirty="0" smtClean="0">
              <a:ea typeface="宋体" panose="02010600030101010101" pitchFamily="2" charset="-122"/>
            </a:endParaRPr>
          </a:p>
          <a:p>
            <a:pPr lvl="1" eaLnBrk="1" hangingPunct="1">
              <a:lnSpc>
                <a:spcPct val="80000"/>
              </a:lnSpc>
              <a:buFont typeface="Wingdings" panose="05000000000000000000" pitchFamily="2" charset="2"/>
              <a:buNone/>
            </a:pPr>
            <a:r>
              <a:rPr lang="en-US" altLang="zh-CN" dirty="0" smtClean="0">
                <a:ea typeface="宋体" panose="02010600030101010101" pitchFamily="2" charset="-122"/>
              </a:rPr>
              <a:t>        WHERE   Sage&lt;20</a:t>
            </a:r>
            <a:r>
              <a:rPr lang="zh-CN" altLang="en-US" dirty="0" smtClean="0">
                <a:ea typeface="宋体" panose="02010600030101010101" pitchFamily="2" charset="-122"/>
              </a:rPr>
              <a:t>；</a:t>
            </a:r>
          </a:p>
          <a:p>
            <a:pPr lvl="1" eaLnBrk="1" hangingPunct="1">
              <a:lnSpc>
                <a:spcPct val="80000"/>
              </a:lnSpc>
              <a:buFont typeface="Wingdings" panose="05000000000000000000" pitchFamily="2" charset="2"/>
              <a:buNone/>
            </a:pPr>
            <a:endParaRPr lang="en-US" altLang="zh-CN" dirty="0" smtClean="0">
              <a:ea typeface="宋体" panose="02010600030101010101" pitchFamily="2" charset="-122"/>
            </a:endParaRPr>
          </a:p>
          <a:p>
            <a:pPr lvl="1" eaLnBrk="1" hangingPunct="1">
              <a:lnSpc>
                <a:spcPct val="80000"/>
              </a:lnSpc>
              <a:buFont typeface="Wingdings" panose="05000000000000000000" pitchFamily="2" charset="2"/>
              <a:buNone/>
            </a:pPr>
            <a:r>
              <a:rPr lang="en-US" altLang="zh-CN" dirty="0" smtClean="0">
                <a:ea typeface="宋体" panose="02010600030101010101" pitchFamily="2" charset="-122"/>
              </a:rPr>
              <a:t>IS_Student</a:t>
            </a:r>
            <a:r>
              <a:rPr lang="zh-CN" altLang="en-US" dirty="0" smtClean="0">
                <a:ea typeface="宋体" panose="02010600030101010101" pitchFamily="2" charset="-122"/>
              </a:rPr>
              <a:t>视图的定义 </a:t>
            </a:r>
            <a:r>
              <a:rPr lang="en-US" altLang="zh-CN" dirty="0" smtClean="0">
                <a:ea typeface="宋体" panose="02010600030101010101" pitchFamily="2" charset="-122"/>
              </a:rPr>
              <a:t>：</a:t>
            </a:r>
          </a:p>
          <a:p>
            <a:pPr eaLnBrk="1" hangingPunct="1">
              <a:lnSpc>
                <a:spcPct val="80000"/>
              </a:lnSpc>
              <a:buFont typeface="Wingdings" panose="05000000000000000000" pitchFamily="2" charset="2"/>
              <a:buNone/>
            </a:pPr>
            <a:r>
              <a:rPr lang="zh-CN" altLang="en-US" sz="2400" dirty="0"/>
              <a:t>        </a:t>
            </a:r>
            <a:r>
              <a:rPr lang="en-US" altLang="zh-CN" sz="2400" dirty="0"/>
              <a:t>CREATE VIEW IS_Student</a:t>
            </a:r>
            <a:r>
              <a:rPr lang="zh-CN" altLang="en-US" sz="2400" dirty="0"/>
              <a:t> </a:t>
            </a:r>
            <a:r>
              <a:rPr lang="en-US" altLang="zh-CN" sz="2400" dirty="0"/>
              <a:t> AS </a:t>
            </a:r>
          </a:p>
          <a:p>
            <a:pPr eaLnBrk="1" hangingPunct="1">
              <a:lnSpc>
                <a:spcPct val="80000"/>
              </a:lnSpc>
              <a:buFont typeface="Wingdings" panose="05000000000000000000" pitchFamily="2" charset="2"/>
              <a:buNone/>
            </a:pPr>
            <a:r>
              <a:rPr lang="en-US" altLang="zh-CN" sz="2400" dirty="0"/>
              <a:t>        SELECT </a:t>
            </a:r>
            <a:r>
              <a:rPr lang="en-US" altLang="zh-CN" sz="2400" dirty="0" err="1"/>
              <a:t>Sno</a:t>
            </a:r>
            <a:r>
              <a:rPr lang="zh-CN" altLang="en-US" sz="2400" dirty="0"/>
              <a:t>，</a:t>
            </a:r>
            <a:r>
              <a:rPr lang="en-US" altLang="zh-CN" sz="2400" dirty="0" err="1"/>
              <a:t>Sname</a:t>
            </a:r>
            <a:r>
              <a:rPr lang="zh-CN" altLang="en-US" sz="2400" dirty="0"/>
              <a:t>，</a:t>
            </a:r>
            <a:r>
              <a:rPr lang="en-US" altLang="zh-CN" sz="2400" dirty="0"/>
              <a:t>Sage</a:t>
            </a:r>
          </a:p>
          <a:p>
            <a:pPr eaLnBrk="1" hangingPunct="1">
              <a:lnSpc>
                <a:spcPct val="80000"/>
              </a:lnSpc>
              <a:buFont typeface="Wingdings" panose="05000000000000000000" pitchFamily="2" charset="2"/>
              <a:buNone/>
            </a:pPr>
            <a:r>
              <a:rPr lang="en-US" altLang="zh-CN" sz="2400" dirty="0"/>
              <a:t>        FROM    Student</a:t>
            </a:r>
          </a:p>
          <a:p>
            <a:pPr eaLnBrk="1" hangingPunct="1">
              <a:lnSpc>
                <a:spcPct val="80000"/>
              </a:lnSpc>
              <a:buFont typeface="Wingdings" panose="05000000000000000000" pitchFamily="2" charset="2"/>
              <a:buNone/>
            </a:pPr>
            <a:r>
              <a:rPr lang="en-US" altLang="zh-CN" sz="2400" dirty="0"/>
              <a:t>        WHERE  </a:t>
            </a:r>
            <a:r>
              <a:rPr lang="en-US" altLang="zh-CN" sz="2400" dirty="0" err="1"/>
              <a:t>Sdept</a:t>
            </a:r>
            <a:r>
              <a:rPr lang="en-US" altLang="zh-CN" sz="2400" dirty="0"/>
              <a:t>= 'IS'</a:t>
            </a:r>
          </a:p>
        </p:txBody>
      </p:sp>
    </p:spTree>
    <p:extLst>
      <p:ext uri="{BB962C8B-B14F-4D97-AF65-F5344CB8AC3E}">
        <p14:creationId xmlns:p14="http://schemas.microsoft.com/office/powerpoint/2010/main" val="2878374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8">
                                            <p:txEl>
                                              <p:pRg st="6" end="6"/>
                                            </p:txEl>
                                          </p:spTgt>
                                        </p:tgtEl>
                                        <p:attrNameLst>
                                          <p:attrName>style.visibility</p:attrName>
                                        </p:attrNameLst>
                                      </p:cBhvr>
                                      <p:to>
                                        <p:strVal val="visible"/>
                                      </p:to>
                                    </p:set>
                                    <p:anim calcmode="lin" valueType="num">
                                      <p:cBhvr additive="base">
                                        <p:cTn id="7" dur="500" fill="hold"/>
                                        <p:tgtEl>
                                          <p:spTgt spid="6758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8">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88">
                                            <p:txEl>
                                              <p:pRg st="7" end="7"/>
                                            </p:txEl>
                                          </p:spTgt>
                                        </p:tgtEl>
                                        <p:attrNameLst>
                                          <p:attrName>style.visibility</p:attrName>
                                        </p:attrNameLst>
                                      </p:cBhvr>
                                      <p:to>
                                        <p:strVal val="visible"/>
                                      </p:to>
                                    </p:set>
                                    <p:anim calcmode="lin" valueType="num">
                                      <p:cBhvr additive="base">
                                        <p:cTn id="11" dur="500" fill="hold"/>
                                        <p:tgtEl>
                                          <p:spTgt spid="67588">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588">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7588">
                                            <p:txEl>
                                              <p:pRg st="8" end="8"/>
                                            </p:txEl>
                                          </p:spTgt>
                                        </p:tgtEl>
                                        <p:attrNameLst>
                                          <p:attrName>style.visibility</p:attrName>
                                        </p:attrNameLst>
                                      </p:cBhvr>
                                      <p:to>
                                        <p:strVal val="visible"/>
                                      </p:to>
                                    </p:set>
                                    <p:anim calcmode="lin" valueType="num">
                                      <p:cBhvr additive="base">
                                        <p:cTn id="15" dur="500" fill="hold"/>
                                        <p:tgtEl>
                                          <p:spTgt spid="67588">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7588">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7588">
                                            <p:txEl>
                                              <p:pRg st="9" end="9"/>
                                            </p:txEl>
                                          </p:spTgt>
                                        </p:tgtEl>
                                        <p:attrNameLst>
                                          <p:attrName>style.visibility</p:attrName>
                                        </p:attrNameLst>
                                      </p:cBhvr>
                                      <p:to>
                                        <p:strVal val="visible"/>
                                      </p:to>
                                    </p:set>
                                    <p:anim calcmode="lin" valueType="num">
                                      <p:cBhvr additive="base">
                                        <p:cTn id="19" dur="500" fill="hold"/>
                                        <p:tgtEl>
                                          <p:spTgt spid="67588">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8">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7588">
                                            <p:txEl>
                                              <p:pRg st="10" end="10"/>
                                            </p:txEl>
                                          </p:spTgt>
                                        </p:tgtEl>
                                        <p:attrNameLst>
                                          <p:attrName>style.visibility</p:attrName>
                                        </p:attrNameLst>
                                      </p:cBhvr>
                                      <p:to>
                                        <p:strVal val="visible"/>
                                      </p:to>
                                    </p:set>
                                    <p:anim calcmode="lin" valueType="num">
                                      <p:cBhvr additive="base">
                                        <p:cTn id="23" dur="500" fill="hold"/>
                                        <p:tgtEl>
                                          <p:spTgt spid="67588">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58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7588">
                                            <p:txEl>
                                              <p:pRg st="2" end="2"/>
                                            </p:txEl>
                                          </p:spTgt>
                                        </p:tgtEl>
                                        <p:attrNameLst>
                                          <p:attrName>style.visibility</p:attrName>
                                        </p:attrNameLst>
                                      </p:cBhvr>
                                      <p:to>
                                        <p:strVal val="visible"/>
                                      </p:to>
                                    </p:set>
                                    <p:anim calcmode="lin" valueType="num">
                                      <p:cBhvr additive="base">
                                        <p:cTn id="29" dur="500" fill="hold"/>
                                        <p:tgtEl>
                                          <p:spTgt spid="67588">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5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7588">
                                            <p:txEl>
                                              <p:pRg st="3" end="3"/>
                                            </p:txEl>
                                          </p:spTgt>
                                        </p:tgtEl>
                                        <p:attrNameLst>
                                          <p:attrName>style.visibility</p:attrName>
                                        </p:attrNameLst>
                                      </p:cBhvr>
                                      <p:to>
                                        <p:strVal val="visible"/>
                                      </p:to>
                                    </p:set>
                                    <p:anim calcmode="lin" valueType="num">
                                      <p:cBhvr additive="base">
                                        <p:cTn id="35" dur="500" fill="hold"/>
                                        <p:tgtEl>
                                          <p:spTgt spid="67588">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5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7588">
                                            <p:txEl>
                                              <p:pRg st="4" end="4"/>
                                            </p:txEl>
                                          </p:spTgt>
                                        </p:tgtEl>
                                        <p:attrNameLst>
                                          <p:attrName>style.visibility</p:attrName>
                                        </p:attrNameLst>
                                      </p:cBhvr>
                                      <p:to>
                                        <p:strVal val="visible"/>
                                      </p:to>
                                    </p:set>
                                    <p:anim calcmode="lin" valueType="num">
                                      <p:cBhvr additive="base">
                                        <p:cTn id="41" dur="500" fill="hold"/>
                                        <p:tgtEl>
                                          <p:spTgt spid="67588">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75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查询视图（续）</a:t>
            </a:r>
          </a:p>
        </p:txBody>
      </p:sp>
      <p:sp>
        <p:nvSpPr>
          <p:cNvPr id="68612" name="Rectangle 3"/>
          <p:cNvSpPr>
            <a:spLocks noGrp="1" noChangeArrowheads="1"/>
          </p:cNvSpPr>
          <p:nvPr>
            <p:ph type="body" idx="1"/>
          </p:nvPr>
        </p:nvSpPr>
        <p:spPr/>
        <p:txBody>
          <a:bodyPr/>
          <a:lstStyle/>
          <a:p>
            <a:pPr lvl="1" eaLnBrk="1" hangingPunct="1">
              <a:lnSpc>
                <a:spcPct val="120000"/>
              </a:lnSpc>
              <a:buFont typeface="Wingdings" panose="05000000000000000000" pitchFamily="2" charset="2"/>
              <a:buNone/>
            </a:pPr>
            <a:r>
              <a:rPr lang="zh-CN" altLang="en-US" sz="2800"/>
              <a:t>视图消解转换后的查询语句为：</a:t>
            </a:r>
          </a:p>
          <a:p>
            <a:pPr lvl="1" eaLnBrk="1" hangingPunct="1">
              <a:lnSpc>
                <a:spcPct val="120000"/>
              </a:lnSpc>
              <a:buFont typeface="Wingdings" panose="05000000000000000000" pitchFamily="2" charset="2"/>
              <a:buNone/>
            </a:pPr>
            <a:endParaRPr lang="zh-CN" altLang="en-US" sz="2800"/>
          </a:p>
          <a:p>
            <a:pPr lvl="1" eaLnBrk="1" hangingPunct="1">
              <a:lnSpc>
                <a:spcPct val="120000"/>
              </a:lnSpc>
              <a:buFont typeface="Wingdings" panose="05000000000000000000" pitchFamily="2" charset="2"/>
              <a:buNone/>
            </a:pPr>
            <a:r>
              <a:rPr lang="zh-CN" altLang="en-US" smtClean="0">
                <a:ea typeface="宋体" panose="02010600030101010101" pitchFamily="2" charset="-122"/>
              </a:rPr>
              <a:t> </a:t>
            </a:r>
            <a:r>
              <a:rPr lang="en-US" altLang="zh-CN" smtClean="0">
                <a:ea typeface="宋体" panose="02010600030101010101" pitchFamily="2" charset="-122"/>
              </a:rPr>
              <a:t>SELECT  Sno</a:t>
            </a:r>
            <a:r>
              <a:rPr lang="zh-CN" altLang="en-US" smtClean="0">
                <a:ea typeface="宋体" panose="02010600030101010101" pitchFamily="2" charset="-122"/>
              </a:rPr>
              <a:t>，</a:t>
            </a:r>
            <a:r>
              <a:rPr lang="en-US" altLang="zh-CN" smtClean="0">
                <a:ea typeface="宋体" panose="02010600030101010101" pitchFamily="2" charset="-122"/>
              </a:rPr>
              <a:t>Sage       </a:t>
            </a:r>
          </a:p>
          <a:p>
            <a:pPr lvl="1" eaLnBrk="1" hangingPunct="1">
              <a:lnSpc>
                <a:spcPct val="120000"/>
              </a:lnSpc>
              <a:buFont typeface="Wingdings" panose="05000000000000000000" pitchFamily="2" charset="2"/>
              <a:buNone/>
            </a:pPr>
            <a:r>
              <a:rPr lang="en-US" altLang="zh-CN" smtClean="0">
                <a:ea typeface="宋体" panose="02010600030101010101" pitchFamily="2" charset="-122"/>
              </a:rPr>
              <a:t> FROM  Student</a:t>
            </a:r>
          </a:p>
          <a:p>
            <a:pPr lvl="1" eaLnBrk="1" hangingPunct="1">
              <a:lnSpc>
                <a:spcPct val="120000"/>
              </a:lnSpc>
              <a:buFont typeface="Wingdings" panose="05000000000000000000" pitchFamily="2" charset="2"/>
              <a:buNone/>
            </a:pPr>
            <a:r>
              <a:rPr lang="en-US" altLang="zh-CN" smtClean="0">
                <a:ea typeface="宋体" panose="02010600030101010101" pitchFamily="2" charset="-122"/>
              </a:rPr>
              <a:t> WHERE  Sdept= 'IS'  AND  Sage&lt;20</a:t>
            </a:r>
            <a:r>
              <a:rPr lang="zh-CN" altLang="en-US" smtClean="0">
                <a:ea typeface="宋体" panose="02010600030101010101" pitchFamily="2" charset="-122"/>
              </a:rPr>
              <a:t>；</a:t>
            </a:r>
          </a:p>
          <a:p>
            <a:pPr eaLnBrk="1" hangingPunct="1">
              <a:buFont typeface="Wingdings" panose="05000000000000000000" pitchFamily="2" charset="2"/>
              <a:buNone/>
            </a:pPr>
            <a:endParaRPr lang="zh-CN" altLang="en-US" smtClean="0">
              <a:ea typeface="宋体" panose="02010600030101010101" pitchFamily="2" charset="-122"/>
            </a:endParaRPr>
          </a:p>
        </p:txBody>
      </p:sp>
    </p:spTree>
    <p:extLst>
      <p:ext uri="{BB962C8B-B14F-4D97-AF65-F5344CB8AC3E}">
        <p14:creationId xmlns:p14="http://schemas.microsoft.com/office/powerpoint/2010/main" val="3762821733"/>
      </p:ext>
    </p:extLst>
  </p:cSld>
  <p:clrMapOvr>
    <a:masterClrMapping/>
  </p:clrMapOvr>
  <p:transition/>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查询视图（续）</a:t>
            </a:r>
          </a:p>
        </p:txBody>
      </p:sp>
      <p:sp>
        <p:nvSpPr>
          <p:cNvPr id="6963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mtClean="0">
                <a:ea typeface="宋体" panose="02010600030101010101" pitchFamily="2" charset="-122"/>
              </a:rPr>
              <a:t>[</a:t>
            </a:r>
            <a:r>
              <a:rPr lang="zh-CN" altLang="en-US" smtClean="0">
                <a:ea typeface="宋体" panose="02010600030101010101" pitchFamily="2" charset="-122"/>
              </a:rPr>
              <a:t>例</a:t>
            </a:r>
            <a:r>
              <a:rPr lang="en-US" altLang="zh-CN" smtClean="0">
                <a:ea typeface="宋体" panose="02010600030101010101" pitchFamily="2" charset="-122"/>
              </a:rPr>
              <a:t>10]  </a:t>
            </a:r>
            <a:r>
              <a:rPr lang="zh-CN" altLang="en-US" smtClean="0">
                <a:ea typeface="宋体" panose="02010600030101010101" pitchFamily="2" charset="-122"/>
              </a:rPr>
              <a:t>查询选修了</a:t>
            </a:r>
            <a:r>
              <a:rPr lang="en-US" altLang="zh-CN" smtClean="0">
                <a:ea typeface="宋体" panose="02010600030101010101" pitchFamily="2" charset="-122"/>
              </a:rPr>
              <a:t>1</a:t>
            </a:r>
            <a:r>
              <a:rPr lang="zh-CN" altLang="en-US" smtClean="0">
                <a:ea typeface="宋体" panose="02010600030101010101" pitchFamily="2" charset="-122"/>
              </a:rPr>
              <a:t>号课程的信息系学生</a:t>
            </a:r>
          </a:p>
          <a:p>
            <a:pPr lvl="1" eaLnBrk="1" hangingPunct="1">
              <a:lnSpc>
                <a:spcPct val="140000"/>
              </a:lnSpc>
              <a:buFont typeface="Wingdings" panose="05000000000000000000" pitchFamily="2" charset="2"/>
              <a:buNone/>
            </a:pPr>
            <a:r>
              <a:rPr lang="en-US" altLang="zh-CN" smtClean="0">
                <a:ea typeface="宋体" panose="02010600030101010101" pitchFamily="2" charset="-122"/>
              </a:rPr>
              <a:t>SELECT  IS_Student.Sno</a:t>
            </a:r>
            <a:r>
              <a:rPr lang="zh-CN" altLang="en-US" smtClean="0">
                <a:ea typeface="宋体" panose="02010600030101010101" pitchFamily="2" charset="-122"/>
              </a:rPr>
              <a:t>，</a:t>
            </a:r>
            <a:r>
              <a:rPr lang="en-US" altLang="zh-CN" smtClean="0">
                <a:ea typeface="宋体" panose="02010600030101010101" pitchFamily="2" charset="-122"/>
              </a:rPr>
              <a:t>Sname</a:t>
            </a:r>
          </a:p>
          <a:p>
            <a:pPr lvl="1" eaLnBrk="1" hangingPunct="1">
              <a:buFont typeface="Wingdings" panose="05000000000000000000" pitchFamily="2" charset="2"/>
              <a:buNone/>
            </a:pPr>
            <a:r>
              <a:rPr lang="en-US" altLang="zh-CN" smtClean="0">
                <a:ea typeface="宋体" panose="02010600030101010101" pitchFamily="2" charset="-122"/>
              </a:rPr>
              <a:t>FROM     </a:t>
            </a:r>
            <a:r>
              <a:rPr lang="en-US" altLang="zh-CN" smtClean="0">
                <a:solidFill>
                  <a:srgbClr val="D32DB7"/>
                </a:solidFill>
                <a:ea typeface="宋体" panose="02010600030101010101" pitchFamily="2" charset="-122"/>
              </a:rPr>
              <a:t>IS_Student</a:t>
            </a:r>
            <a:r>
              <a:rPr lang="zh-CN" altLang="en-US" smtClean="0">
                <a:ea typeface="宋体" panose="02010600030101010101" pitchFamily="2" charset="-122"/>
              </a:rPr>
              <a:t>，</a:t>
            </a:r>
            <a:r>
              <a:rPr lang="en-US" altLang="zh-CN" smtClean="0">
                <a:ea typeface="宋体" panose="02010600030101010101" pitchFamily="2" charset="-122"/>
              </a:rPr>
              <a:t>SC</a:t>
            </a:r>
          </a:p>
          <a:p>
            <a:pPr lvl="1" eaLnBrk="1" hangingPunct="1">
              <a:buFont typeface="Wingdings" panose="05000000000000000000" pitchFamily="2" charset="2"/>
              <a:buNone/>
            </a:pPr>
            <a:r>
              <a:rPr lang="en-US" altLang="zh-CN" smtClean="0">
                <a:ea typeface="宋体" panose="02010600030101010101" pitchFamily="2" charset="-122"/>
              </a:rPr>
              <a:t>WHERE  IS_Student.Sno =SC.Sno AND SC.Cno= '1'</a:t>
            </a:r>
            <a:r>
              <a:rPr lang="zh-CN" altLang="en-US" smtClean="0">
                <a:ea typeface="宋体" panose="02010600030101010101" pitchFamily="2" charset="-122"/>
              </a:rPr>
              <a:t>；</a:t>
            </a:r>
          </a:p>
          <a:p>
            <a:pPr lvl="1" eaLnBrk="1" hangingPunct="1">
              <a:buFont typeface="Wingdings" panose="05000000000000000000" pitchFamily="2" charset="2"/>
              <a:buNone/>
            </a:pPr>
            <a:endParaRPr lang="zh-CN" altLang="en-US" smtClean="0">
              <a:ea typeface="宋体" panose="02010600030101010101" pitchFamily="2" charset="-122"/>
            </a:endParaRPr>
          </a:p>
          <a:p>
            <a:pPr lvl="1" eaLnBrk="1" hangingPunct="1">
              <a:buFont typeface="Wingdings" panose="05000000000000000000" pitchFamily="2" charset="2"/>
              <a:buNone/>
            </a:pPr>
            <a:endParaRPr lang="zh-CN" altLang="en-US" sz="3600"/>
          </a:p>
        </p:txBody>
      </p:sp>
    </p:spTree>
    <p:extLst>
      <p:ext uri="{BB962C8B-B14F-4D97-AF65-F5344CB8AC3E}">
        <p14:creationId xmlns:p14="http://schemas.microsoft.com/office/powerpoint/2010/main" val="3787920396"/>
      </p:ext>
    </p:extLst>
  </p:cSld>
  <p:clrMapOvr>
    <a:masterClrMapping/>
  </p:clrMapOvr>
  <p:transition/>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查询视图（续）</a:t>
            </a:r>
          </a:p>
        </p:txBody>
      </p:sp>
      <p:sp>
        <p:nvSpPr>
          <p:cNvPr id="70660" name="Rectangle 3"/>
          <p:cNvSpPr>
            <a:spLocks noGrp="1" noChangeArrowheads="1"/>
          </p:cNvSpPr>
          <p:nvPr>
            <p:ph type="body" idx="1"/>
          </p:nvPr>
        </p:nvSpPr>
        <p:spPr/>
        <p:txBody>
          <a:bodyPr/>
          <a:lstStyle/>
          <a:p>
            <a:pPr eaLnBrk="1" hangingPunct="1">
              <a:lnSpc>
                <a:spcPct val="170000"/>
              </a:lnSpc>
            </a:pPr>
            <a:r>
              <a:rPr lang="zh-CN" altLang="en-US" smtClean="0">
                <a:ea typeface="宋体" panose="02010600030101010101" pitchFamily="2" charset="-122"/>
              </a:rPr>
              <a:t>视图消解法的局限</a:t>
            </a:r>
          </a:p>
          <a:p>
            <a:pPr lvl="1" eaLnBrk="1" hangingPunct="1">
              <a:lnSpc>
                <a:spcPct val="170000"/>
              </a:lnSpc>
            </a:pPr>
            <a:r>
              <a:rPr lang="zh-CN" altLang="en-US" smtClean="0">
                <a:ea typeface="宋体" panose="02010600030101010101" pitchFamily="2" charset="-122"/>
              </a:rPr>
              <a:t>有些情况下，视图消解法不能生成正确查询。</a:t>
            </a:r>
            <a:endParaRPr lang="zh-CN" altLang="en-US" sz="2000"/>
          </a:p>
          <a:p>
            <a:pPr eaLnBrk="1" hangingPunct="1">
              <a:buFont typeface="Wingdings" panose="05000000000000000000" pitchFamily="2" charset="2"/>
              <a:buNone/>
            </a:pPr>
            <a:r>
              <a:rPr lang="zh-CN" altLang="en-US" sz="2000">
                <a:latin typeface="宋体" panose="02010600030101010101" pitchFamily="2" charset="-122"/>
              </a:rPr>
              <a:t>	</a:t>
            </a:r>
            <a:endParaRPr lang="zh-CN" altLang="en-US"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34859581"/>
      </p:ext>
    </p:extLst>
  </p:cSld>
  <p:clrMapOvr>
    <a:masterClrMapping/>
  </p:clrMapOv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查询视图（续）</a:t>
            </a:r>
          </a:p>
        </p:txBody>
      </p:sp>
      <p:sp>
        <p:nvSpPr>
          <p:cNvPr id="71684" name="Rectangle 3"/>
          <p:cNvSpPr>
            <a:spLocks noGrp="1" noChangeArrowheads="1"/>
          </p:cNvSpPr>
          <p:nvPr>
            <p:ph type="body" idx="1"/>
          </p:nvPr>
        </p:nvSpPr>
        <p:spPr>
          <a:xfrm>
            <a:off x="837821" y="1839913"/>
            <a:ext cx="10997864" cy="4114800"/>
          </a:xfrm>
        </p:spPr>
        <p:txBody>
          <a:bodyPr/>
          <a:lstStyle/>
          <a:p>
            <a:pPr eaLnBrk="1" hangingPunct="1">
              <a:lnSpc>
                <a:spcPct val="90000"/>
              </a:lnSpc>
              <a:buFont typeface="Wingdings" panose="05000000000000000000" pitchFamily="2" charset="2"/>
              <a:buNone/>
            </a:pPr>
            <a:r>
              <a:rPr lang="en-US" altLang="zh-CN" sz="2200" dirty="0"/>
              <a:t>[</a:t>
            </a:r>
            <a:r>
              <a:rPr lang="zh-CN" altLang="en-US" sz="2200" dirty="0"/>
              <a:t>例</a:t>
            </a:r>
            <a:r>
              <a:rPr lang="en-US" altLang="zh-CN" sz="2200" dirty="0"/>
              <a:t>11]</a:t>
            </a:r>
            <a:r>
              <a:rPr lang="zh-CN" altLang="en-US" sz="2200" dirty="0"/>
              <a:t>在</a:t>
            </a:r>
            <a:r>
              <a:rPr lang="en-US" altLang="zh-CN" sz="2200" dirty="0"/>
              <a:t>S_G</a:t>
            </a:r>
            <a:r>
              <a:rPr lang="zh-CN" altLang="en-US" sz="2200" dirty="0"/>
              <a:t>视图中查询平均成绩在</a:t>
            </a:r>
            <a:r>
              <a:rPr lang="en-US" altLang="zh-CN" sz="2200" dirty="0"/>
              <a:t>90</a:t>
            </a:r>
            <a:r>
              <a:rPr lang="zh-CN" altLang="en-US" sz="2200" dirty="0"/>
              <a:t>分以上的学生学号和平均成绩</a:t>
            </a:r>
          </a:p>
          <a:p>
            <a:pPr lvl="2" eaLnBrk="1" hangingPunct="1">
              <a:lnSpc>
                <a:spcPct val="90000"/>
              </a:lnSpc>
              <a:buFontTx/>
              <a:buNone/>
            </a:pPr>
            <a:r>
              <a:rPr lang="en-US" altLang="zh-CN" dirty="0" smtClean="0">
                <a:ea typeface="宋体" panose="02010600030101010101" pitchFamily="2" charset="-122"/>
              </a:rPr>
              <a:t>SELECT *</a:t>
            </a:r>
          </a:p>
          <a:p>
            <a:pPr lvl="2" eaLnBrk="1" hangingPunct="1">
              <a:lnSpc>
                <a:spcPct val="90000"/>
              </a:lnSpc>
              <a:buFontTx/>
              <a:buNone/>
            </a:pPr>
            <a:r>
              <a:rPr lang="en-US" altLang="zh-CN" dirty="0" smtClean="0">
                <a:ea typeface="宋体" panose="02010600030101010101" pitchFamily="2" charset="-122"/>
              </a:rPr>
              <a:t>FROM   </a:t>
            </a:r>
            <a:r>
              <a:rPr lang="en-US" altLang="zh-CN" dirty="0" smtClean="0">
                <a:solidFill>
                  <a:srgbClr val="D32DB7"/>
                </a:solidFill>
                <a:ea typeface="宋体" panose="02010600030101010101" pitchFamily="2" charset="-122"/>
              </a:rPr>
              <a:t>S_G</a:t>
            </a:r>
            <a:endParaRPr lang="en-US" altLang="zh-CN" dirty="0" smtClean="0">
              <a:ea typeface="宋体" panose="02010600030101010101" pitchFamily="2" charset="-122"/>
            </a:endParaRPr>
          </a:p>
          <a:p>
            <a:pPr lvl="2" eaLnBrk="1" hangingPunct="1">
              <a:lnSpc>
                <a:spcPct val="90000"/>
              </a:lnSpc>
              <a:buFontTx/>
              <a:buNone/>
            </a:pPr>
            <a:r>
              <a:rPr lang="en-US" altLang="zh-CN" dirty="0" smtClean="0">
                <a:ea typeface="宋体" panose="02010600030101010101" pitchFamily="2" charset="-122"/>
              </a:rPr>
              <a:t>WHERE  </a:t>
            </a:r>
            <a:r>
              <a:rPr lang="en-US" altLang="zh-CN" dirty="0" err="1" smtClean="0">
                <a:ea typeface="宋体" panose="02010600030101010101" pitchFamily="2" charset="-122"/>
              </a:rPr>
              <a:t>Gavg</a:t>
            </a:r>
            <a:r>
              <a:rPr lang="en-US" altLang="zh-CN" dirty="0" smtClean="0">
                <a:ea typeface="宋体" panose="02010600030101010101" pitchFamily="2" charset="-122"/>
              </a:rPr>
              <a:t>&gt;=90</a:t>
            </a:r>
            <a:r>
              <a:rPr lang="zh-CN" altLang="en-US" dirty="0" smtClean="0">
                <a:ea typeface="宋体" panose="02010600030101010101" pitchFamily="2" charset="-122"/>
              </a:rPr>
              <a:t>；</a:t>
            </a:r>
          </a:p>
          <a:p>
            <a:pPr lvl="2" eaLnBrk="1" hangingPunct="1">
              <a:lnSpc>
                <a:spcPct val="90000"/>
              </a:lnSpc>
              <a:buFontTx/>
              <a:buNone/>
            </a:pP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pPr>
            <a:r>
              <a:rPr lang="zh-CN" altLang="en-US" sz="2200" dirty="0">
                <a:solidFill>
                  <a:srgbClr val="D32DB7"/>
                </a:solidFill>
              </a:rPr>
              <a:t>       </a:t>
            </a:r>
            <a:r>
              <a:rPr lang="en-US" altLang="zh-CN" sz="2200" dirty="0">
                <a:solidFill>
                  <a:srgbClr val="D32DB7"/>
                </a:solidFill>
              </a:rPr>
              <a:t>S_G</a:t>
            </a:r>
            <a:r>
              <a:rPr lang="zh-CN" altLang="en-US" sz="2200" dirty="0"/>
              <a:t>视图的子查询定义： </a:t>
            </a:r>
          </a:p>
          <a:p>
            <a:pPr eaLnBrk="1" hangingPunct="1">
              <a:lnSpc>
                <a:spcPct val="90000"/>
              </a:lnSpc>
              <a:buFont typeface="Wingdings" panose="05000000000000000000" pitchFamily="2" charset="2"/>
              <a:buNone/>
            </a:pPr>
            <a:r>
              <a:rPr lang="zh-CN" altLang="en-US" sz="2200" dirty="0"/>
              <a:t>         </a:t>
            </a:r>
            <a:r>
              <a:rPr lang="en-US" altLang="zh-CN" sz="2200" dirty="0"/>
              <a:t>CREATE VIEW S_G (</a:t>
            </a:r>
            <a:r>
              <a:rPr lang="en-US" altLang="zh-CN" sz="2200" dirty="0" err="1"/>
              <a:t>Sno</a:t>
            </a:r>
            <a:r>
              <a:rPr lang="zh-CN" altLang="en-US" sz="2200" dirty="0"/>
              <a:t>，</a:t>
            </a:r>
            <a:r>
              <a:rPr lang="en-US" altLang="zh-CN" sz="2200" dirty="0" err="1"/>
              <a:t>Gavg</a:t>
            </a:r>
            <a:r>
              <a:rPr lang="en-US" altLang="zh-CN" sz="2200" dirty="0"/>
              <a:t>)</a:t>
            </a:r>
          </a:p>
          <a:p>
            <a:pPr eaLnBrk="1" hangingPunct="1">
              <a:lnSpc>
                <a:spcPct val="90000"/>
              </a:lnSpc>
              <a:buFont typeface="Wingdings" panose="05000000000000000000" pitchFamily="2" charset="2"/>
              <a:buNone/>
            </a:pPr>
            <a:r>
              <a:rPr lang="en-US" altLang="zh-CN" sz="2200" dirty="0"/>
              <a:t>         AS </a:t>
            </a:r>
          </a:p>
          <a:p>
            <a:pPr lvl="2" eaLnBrk="1" hangingPunct="1">
              <a:lnSpc>
                <a:spcPct val="90000"/>
              </a:lnSpc>
              <a:buFontTx/>
              <a:buNone/>
            </a:pPr>
            <a:r>
              <a:rPr lang="en-US" altLang="zh-CN" dirty="0" smtClean="0">
                <a:ea typeface="宋体" panose="02010600030101010101" pitchFamily="2" charset="-122"/>
              </a:rPr>
              <a:t>SELECT  </a:t>
            </a:r>
            <a:r>
              <a:rPr lang="en-US" altLang="zh-CN" dirty="0" err="1" smtClean="0">
                <a:ea typeface="宋体" panose="02010600030101010101" pitchFamily="2" charset="-122"/>
              </a:rPr>
              <a:t>Sno</a:t>
            </a:r>
            <a:r>
              <a:rPr lang="zh-CN" altLang="en-US" dirty="0" smtClean="0">
                <a:ea typeface="宋体" panose="02010600030101010101" pitchFamily="2" charset="-122"/>
              </a:rPr>
              <a:t>，</a:t>
            </a:r>
            <a:r>
              <a:rPr lang="en-US" altLang="zh-CN" dirty="0" smtClean="0">
                <a:ea typeface="宋体" panose="02010600030101010101" pitchFamily="2" charset="-122"/>
              </a:rPr>
              <a:t>AVG(Grade)</a:t>
            </a:r>
          </a:p>
          <a:p>
            <a:pPr lvl="2" eaLnBrk="1" hangingPunct="1">
              <a:lnSpc>
                <a:spcPct val="90000"/>
              </a:lnSpc>
              <a:buFontTx/>
              <a:buNone/>
            </a:pPr>
            <a:r>
              <a:rPr lang="en-US" altLang="zh-CN" dirty="0" smtClean="0">
                <a:ea typeface="宋体" panose="02010600030101010101" pitchFamily="2" charset="-122"/>
              </a:rPr>
              <a:t>FROM  SC</a:t>
            </a:r>
          </a:p>
          <a:p>
            <a:pPr lvl="2" eaLnBrk="1" hangingPunct="1">
              <a:lnSpc>
                <a:spcPct val="90000"/>
              </a:lnSpc>
              <a:buFontTx/>
              <a:buNone/>
            </a:pPr>
            <a:r>
              <a:rPr lang="en-US" altLang="zh-CN" dirty="0" smtClean="0">
                <a:solidFill>
                  <a:srgbClr val="D32DB7"/>
                </a:solidFill>
                <a:ea typeface="宋体" panose="02010600030101010101" pitchFamily="2" charset="-122"/>
              </a:rPr>
              <a:t>GROUP BY </a:t>
            </a:r>
            <a:r>
              <a:rPr lang="en-US" altLang="zh-CN" dirty="0" err="1" smtClean="0">
                <a:solidFill>
                  <a:srgbClr val="D32DB7"/>
                </a:solidFill>
                <a:ea typeface="宋体" panose="02010600030101010101" pitchFamily="2" charset="-122"/>
              </a:rPr>
              <a:t>Sno</a:t>
            </a:r>
            <a:r>
              <a:rPr lang="zh-CN" altLang="en-US" dirty="0" smtClean="0">
                <a:solidFill>
                  <a:srgbClr val="D32DB7"/>
                </a:solidFill>
                <a:ea typeface="宋体" panose="02010600030101010101" pitchFamily="2" charset="-122"/>
              </a:rPr>
              <a:t>；</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768658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4">
                                            <p:txEl>
                                              <p:pRg st="5" end="5"/>
                                            </p:txEl>
                                          </p:spTgt>
                                        </p:tgtEl>
                                        <p:attrNameLst>
                                          <p:attrName>style.visibility</p:attrName>
                                        </p:attrNameLst>
                                      </p:cBhvr>
                                      <p:to>
                                        <p:strVal val="visible"/>
                                      </p:to>
                                    </p:set>
                                    <p:anim calcmode="lin" valueType="num">
                                      <p:cBhvr additive="base">
                                        <p:cTn id="7" dur="500" fill="hold"/>
                                        <p:tgtEl>
                                          <p:spTgt spid="7168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4">
                                            <p:txEl>
                                              <p:pRg st="6" end="6"/>
                                            </p:txEl>
                                          </p:spTgt>
                                        </p:tgtEl>
                                        <p:attrNameLst>
                                          <p:attrName>style.visibility</p:attrName>
                                        </p:attrNameLst>
                                      </p:cBhvr>
                                      <p:to>
                                        <p:strVal val="visible"/>
                                      </p:to>
                                    </p:set>
                                    <p:anim calcmode="lin" valueType="num">
                                      <p:cBhvr additive="base">
                                        <p:cTn id="11" dur="500" fill="hold"/>
                                        <p:tgtEl>
                                          <p:spTgt spid="7168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684">
                                            <p:txEl>
                                              <p:pRg st="7" end="7"/>
                                            </p:txEl>
                                          </p:spTgt>
                                        </p:tgtEl>
                                        <p:attrNameLst>
                                          <p:attrName>style.visibility</p:attrName>
                                        </p:attrNameLst>
                                      </p:cBhvr>
                                      <p:to>
                                        <p:strVal val="visible"/>
                                      </p:to>
                                    </p:set>
                                    <p:anim calcmode="lin" valueType="num">
                                      <p:cBhvr additive="base">
                                        <p:cTn id="15" dur="500" fill="hold"/>
                                        <p:tgtEl>
                                          <p:spTgt spid="7168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684">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684">
                                            <p:txEl>
                                              <p:pRg st="8" end="8"/>
                                            </p:txEl>
                                          </p:spTgt>
                                        </p:tgtEl>
                                        <p:attrNameLst>
                                          <p:attrName>style.visibility</p:attrName>
                                        </p:attrNameLst>
                                      </p:cBhvr>
                                      <p:to>
                                        <p:strVal val="visible"/>
                                      </p:to>
                                    </p:set>
                                    <p:anim calcmode="lin" valueType="num">
                                      <p:cBhvr additive="base">
                                        <p:cTn id="19" dur="500" fill="hold"/>
                                        <p:tgtEl>
                                          <p:spTgt spid="71684">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4">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684">
                                            <p:txEl>
                                              <p:pRg st="9" end="9"/>
                                            </p:txEl>
                                          </p:spTgt>
                                        </p:tgtEl>
                                        <p:attrNameLst>
                                          <p:attrName>style.visibility</p:attrName>
                                        </p:attrNameLst>
                                      </p:cBhvr>
                                      <p:to>
                                        <p:strVal val="visible"/>
                                      </p:to>
                                    </p:set>
                                    <p:anim calcmode="lin" valueType="num">
                                      <p:cBhvr additive="base">
                                        <p:cTn id="23" dur="500" fill="hold"/>
                                        <p:tgtEl>
                                          <p:spTgt spid="71684">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684">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1684">
                                            <p:txEl>
                                              <p:pRg st="10" end="10"/>
                                            </p:txEl>
                                          </p:spTgt>
                                        </p:tgtEl>
                                        <p:attrNameLst>
                                          <p:attrName>style.visibility</p:attrName>
                                        </p:attrNameLst>
                                      </p:cBhvr>
                                      <p:to>
                                        <p:strVal val="visible"/>
                                      </p:to>
                                    </p:set>
                                    <p:anim calcmode="lin" valueType="num">
                                      <p:cBhvr additive="base">
                                        <p:cTn id="27" dur="500" fill="hold"/>
                                        <p:tgtEl>
                                          <p:spTgt spid="71684">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68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68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68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6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查询转换</a:t>
            </a:r>
          </a:p>
        </p:txBody>
      </p:sp>
      <p:sp>
        <p:nvSpPr>
          <p:cNvPr id="72708" name="Rectangle 3"/>
          <p:cNvSpPr>
            <a:spLocks noGrp="1" noChangeArrowheads="1"/>
          </p:cNvSpPr>
          <p:nvPr>
            <p:ph type="body" idx="1"/>
          </p:nvPr>
        </p:nvSpPr>
        <p:spPr>
          <a:xfrm>
            <a:off x="2362200" y="1828800"/>
            <a:ext cx="7772400" cy="4114800"/>
          </a:xfrm>
        </p:spPr>
        <p:txBody>
          <a:bodyPr/>
          <a:lstStyle/>
          <a:p>
            <a:pPr eaLnBrk="1" hangingPunct="1">
              <a:lnSpc>
                <a:spcPct val="90000"/>
              </a:lnSpc>
              <a:buFont typeface="Wingdings" panose="05000000000000000000" pitchFamily="2" charset="2"/>
              <a:buNone/>
            </a:pPr>
            <a:r>
              <a:rPr lang="zh-CN" altLang="en-US" sz="2400"/>
              <a:t>错误：</a:t>
            </a:r>
          </a:p>
          <a:p>
            <a:pPr lvl="1" eaLnBrk="1" hangingPunct="1">
              <a:lnSpc>
                <a:spcPct val="90000"/>
              </a:lnSpc>
              <a:buFont typeface="Wingdings" panose="05000000000000000000" pitchFamily="2" charset="2"/>
              <a:buNone/>
            </a:pPr>
            <a:r>
              <a:rPr lang="en-US" altLang="zh-CN" sz="2000"/>
              <a:t>SELECT Sno</a:t>
            </a:r>
            <a:r>
              <a:rPr lang="zh-CN" altLang="en-US" sz="2000"/>
              <a:t>，</a:t>
            </a:r>
            <a:r>
              <a:rPr lang="en-US" altLang="zh-CN" sz="2000"/>
              <a:t>AVG(Grade)</a:t>
            </a:r>
          </a:p>
          <a:p>
            <a:pPr lvl="1" eaLnBrk="1" hangingPunct="1">
              <a:lnSpc>
                <a:spcPct val="90000"/>
              </a:lnSpc>
              <a:buFont typeface="Wingdings" panose="05000000000000000000" pitchFamily="2" charset="2"/>
              <a:buNone/>
            </a:pPr>
            <a:r>
              <a:rPr lang="en-US" altLang="zh-CN" sz="2000"/>
              <a:t>FROM     SC</a:t>
            </a:r>
          </a:p>
          <a:p>
            <a:pPr lvl="1" eaLnBrk="1" hangingPunct="1">
              <a:lnSpc>
                <a:spcPct val="90000"/>
              </a:lnSpc>
              <a:buFont typeface="Wingdings" panose="05000000000000000000" pitchFamily="2" charset="2"/>
              <a:buNone/>
            </a:pPr>
            <a:r>
              <a:rPr lang="en-US" altLang="zh-CN" sz="2000"/>
              <a:t>WHERE  </a:t>
            </a:r>
            <a:r>
              <a:rPr lang="en-US" altLang="zh-CN" sz="2000">
                <a:solidFill>
                  <a:srgbClr val="D32DB7"/>
                </a:solidFill>
              </a:rPr>
              <a:t>AVG(Grade)&gt;=90</a:t>
            </a:r>
          </a:p>
          <a:p>
            <a:pPr lvl="1" eaLnBrk="1" hangingPunct="1">
              <a:lnSpc>
                <a:spcPct val="90000"/>
              </a:lnSpc>
              <a:buFont typeface="Wingdings" panose="05000000000000000000" pitchFamily="2" charset="2"/>
              <a:buNone/>
            </a:pPr>
            <a:r>
              <a:rPr lang="en-US" altLang="zh-CN" sz="2000"/>
              <a:t>GROUP BY Sno</a:t>
            </a:r>
            <a:r>
              <a:rPr lang="zh-CN" altLang="en-US" sz="2000"/>
              <a:t>；</a:t>
            </a:r>
          </a:p>
          <a:p>
            <a:pPr lvl="1" eaLnBrk="1" hangingPunct="1">
              <a:lnSpc>
                <a:spcPct val="9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400"/>
              <a:t>正确：</a:t>
            </a:r>
          </a:p>
          <a:p>
            <a:pPr lvl="1" eaLnBrk="1" hangingPunct="1">
              <a:lnSpc>
                <a:spcPct val="90000"/>
              </a:lnSpc>
              <a:buFont typeface="Wingdings" panose="05000000000000000000" pitchFamily="2" charset="2"/>
              <a:buNone/>
            </a:pPr>
            <a:r>
              <a:rPr lang="en-US" altLang="zh-CN" sz="2000"/>
              <a:t>SELECT  Sno</a:t>
            </a:r>
            <a:r>
              <a:rPr lang="zh-CN" altLang="en-US" sz="2000"/>
              <a:t>，</a:t>
            </a:r>
            <a:r>
              <a:rPr lang="en-US" altLang="zh-CN" sz="2000"/>
              <a:t>AVG(Grade)</a:t>
            </a:r>
          </a:p>
          <a:p>
            <a:pPr lvl="1" eaLnBrk="1" hangingPunct="1">
              <a:lnSpc>
                <a:spcPct val="90000"/>
              </a:lnSpc>
              <a:buFont typeface="Wingdings" panose="05000000000000000000" pitchFamily="2" charset="2"/>
              <a:buNone/>
            </a:pPr>
            <a:r>
              <a:rPr lang="en-US" altLang="zh-CN" sz="2000"/>
              <a:t>FROM  SC</a:t>
            </a:r>
          </a:p>
          <a:p>
            <a:pPr lvl="1" eaLnBrk="1" hangingPunct="1">
              <a:lnSpc>
                <a:spcPct val="90000"/>
              </a:lnSpc>
              <a:buFont typeface="Wingdings" panose="05000000000000000000" pitchFamily="2" charset="2"/>
              <a:buNone/>
            </a:pPr>
            <a:r>
              <a:rPr lang="en-US" altLang="zh-CN" sz="2000"/>
              <a:t>GROUP BY Sno</a:t>
            </a:r>
          </a:p>
          <a:p>
            <a:pPr lvl="1" eaLnBrk="1" hangingPunct="1">
              <a:lnSpc>
                <a:spcPct val="90000"/>
              </a:lnSpc>
              <a:buFont typeface="Wingdings" panose="05000000000000000000" pitchFamily="2" charset="2"/>
              <a:buNone/>
            </a:pPr>
            <a:r>
              <a:rPr lang="en-US" altLang="zh-CN" sz="2000">
                <a:solidFill>
                  <a:srgbClr val="D32DB7"/>
                </a:solidFill>
              </a:rPr>
              <a:t>HAVING AVG(Grade)&gt;=90</a:t>
            </a:r>
            <a:r>
              <a:rPr lang="zh-CN" altLang="en-US" sz="2000">
                <a:solidFill>
                  <a:srgbClr val="D32DB7"/>
                </a:solidFill>
              </a:rPr>
              <a:t>；</a:t>
            </a:r>
            <a:endParaRPr lang="zh-CN" altLang="en-US" sz="2000"/>
          </a:p>
        </p:txBody>
      </p:sp>
    </p:spTree>
    <p:extLst>
      <p:ext uri="{BB962C8B-B14F-4D97-AF65-F5344CB8AC3E}">
        <p14:creationId xmlns:p14="http://schemas.microsoft.com/office/powerpoint/2010/main" val="1488067531"/>
      </p:ext>
    </p:extLst>
  </p:cSld>
  <p:clrMapOvr>
    <a:masterClrMapping/>
  </p:clrMapOvr>
  <p:transition/>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endParaRPr lang="zh-CN" altLang="zh-CN" smtClean="0">
              <a:ea typeface="宋体" panose="02010600030101010101" pitchFamily="2" charset="-122"/>
            </a:endParaRPr>
          </a:p>
        </p:txBody>
      </p:sp>
      <p:sp>
        <p:nvSpPr>
          <p:cNvPr id="73732"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实体化视图（</a:t>
            </a:r>
            <a:r>
              <a:rPr lang="en-US" altLang="zh-CN" smtClean="0">
                <a:ea typeface="宋体" panose="02010600030101010101" pitchFamily="2" charset="-122"/>
              </a:rPr>
              <a:t>View Materialization</a:t>
            </a:r>
            <a:r>
              <a:rPr lang="zh-CN" altLang="en-US" smtClean="0">
                <a:ea typeface="宋体" panose="02010600030101010101" pitchFamily="2" charset="-122"/>
              </a:rPr>
              <a:t>） </a:t>
            </a:r>
          </a:p>
          <a:p>
            <a:pPr lvl="1" eaLnBrk="1" hangingPunct="1"/>
            <a:r>
              <a:rPr lang="zh-CN" altLang="en-US" smtClean="0">
                <a:ea typeface="宋体" panose="02010600030101010101" pitchFamily="2" charset="-122"/>
              </a:rPr>
              <a:t>有效性检查：检查所查询的视图是否存在 </a:t>
            </a:r>
          </a:p>
          <a:p>
            <a:pPr lvl="1" eaLnBrk="1" hangingPunct="1"/>
            <a:r>
              <a:rPr lang="zh-CN" altLang="en-US" smtClean="0">
                <a:ea typeface="宋体" panose="02010600030101010101" pitchFamily="2" charset="-122"/>
              </a:rPr>
              <a:t>执行视图定义，将视图临时实体化，生成临时表 </a:t>
            </a:r>
          </a:p>
          <a:p>
            <a:pPr lvl="1" eaLnBrk="1" hangingPunct="1"/>
            <a:r>
              <a:rPr lang="zh-CN" altLang="en-US" smtClean="0">
                <a:ea typeface="宋体" panose="02010600030101010101" pitchFamily="2" charset="-122"/>
              </a:rPr>
              <a:t>查询视图转换为查询临时表 </a:t>
            </a:r>
          </a:p>
          <a:p>
            <a:pPr lvl="1" eaLnBrk="1" hangingPunct="1"/>
            <a:r>
              <a:rPr lang="zh-CN" altLang="en-US" smtClean="0">
                <a:ea typeface="宋体" panose="02010600030101010101" pitchFamily="2" charset="-122"/>
              </a:rPr>
              <a:t>查询完毕删除被实体化的视图</a:t>
            </a:r>
            <a:r>
              <a:rPr lang="en-US" altLang="zh-CN" smtClean="0">
                <a:ea typeface="宋体" panose="02010600030101010101" pitchFamily="2" charset="-122"/>
              </a:rPr>
              <a:t>(</a:t>
            </a:r>
            <a:r>
              <a:rPr lang="zh-CN" altLang="en-US" smtClean="0">
                <a:ea typeface="宋体" panose="02010600030101010101" pitchFamily="2" charset="-122"/>
              </a:rPr>
              <a:t>临时表</a:t>
            </a:r>
            <a:r>
              <a:rPr lang="en-US" altLang="zh-CN" smtClean="0">
                <a:ea typeface="宋体" panose="02010600030101010101" pitchFamily="2" charset="-122"/>
              </a:rPr>
              <a:t>)</a:t>
            </a:r>
          </a:p>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26221642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pPr eaLnBrk="1" hangingPunct="1"/>
            <a:r>
              <a:rPr lang="zh-CN" altLang="en-US" dirty="0" smtClean="0">
                <a:ea typeface="宋体" pitchFamily="2" charset="-122"/>
              </a:rPr>
              <a:t>说明</a:t>
            </a:r>
          </a:p>
        </p:txBody>
      </p:sp>
      <p:sp>
        <p:nvSpPr>
          <p:cNvPr id="81923" name="内容占位符 2"/>
          <p:cNvSpPr>
            <a:spLocks noGrp="1"/>
          </p:cNvSpPr>
          <p:nvPr>
            <p:ph idx="1"/>
          </p:nvPr>
        </p:nvSpPr>
        <p:spPr/>
        <p:txBody>
          <a:bodyPr/>
          <a:lstStyle/>
          <a:p>
            <a:pPr eaLnBrk="1" hangingPunct="1"/>
            <a:r>
              <a:rPr lang="en-US" altLang="zh-CN" smtClean="0">
                <a:ea typeface="宋体" pitchFamily="2" charset="-122"/>
              </a:rPr>
              <a:t>[ ]</a:t>
            </a:r>
            <a:r>
              <a:rPr lang="zh-CN" altLang="zh-CN" smtClean="0">
                <a:ea typeface="宋体" pitchFamily="2" charset="-122"/>
              </a:rPr>
              <a:t>：表示</a:t>
            </a:r>
            <a:r>
              <a:rPr lang="en-US" altLang="zh-CN" smtClean="0">
                <a:ea typeface="宋体" pitchFamily="2" charset="-122"/>
              </a:rPr>
              <a:t>[ ]</a:t>
            </a:r>
            <a:r>
              <a:rPr lang="zh-CN" altLang="zh-CN" smtClean="0">
                <a:ea typeface="宋体" pitchFamily="2" charset="-122"/>
              </a:rPr>
              <a:t>中的内容是可选的，比如</a:t>
            </a:r>
            <a:r>
              <a:rPr lang="en-US" altLang="zh-CN" smtClean="0">
                <a:ea typeface="宋体" pitchFamily="2" charset="-122"/>
              </a:rPr>
              <a:t>[ WHERE  &lt; </a:t>
            </a:r>
            <a:r>
              <a:rPr lang="zh-CN" altLang="zh-CN" smtClean="0">
                <a:ea typeface="宋体" pitchFamily="2" charset="-122"/>
              </a:rPr>
              <a:t>条件表达式</a:t>
            </a:r>
            <a:r>
              <a:rPr lang="en-US" altLang="zh-CN" smtClean="0">
                <a:ea typeface="宋体" pitchFamily="2" charset="-122"/>
              </a:rPr>
              <a:t>&gt; ]</a:t>
            </a:r>
            <a:r>
              <a:rPr lang="zh-CN" altLang="zh-CN" smtClean="0">
                <a:ea typeface="宋体" pitchFamily="2" charset="-122"/>
              </a:rPr>
              <a:t>，表示可以使用</a:t>
            </a:r>
            <a:r>
              <a:rPr lang="en-US" altLang="zh-CN" smtClean="0">
                <a:ea typeface="宋体" pitchFamily="2" charset="-122"/>
              </a:rPr>
              <a:t>WHERE</a:t>
            </a:r>
            <a:r>
              <a:rPr lang="zh-CN" altLang="zh-CN" smtClean="0">
                <a:ea typeface="宋体" pitchFamily="2" charset="-122"/>
              </a:rPr>
              <a:t>也可以不使用。</a:t>
            </a:r>
          </a:p>
          <a:p>
            <a:pPr eaLnBrk="1" hangingPunct="1"/>
            <a:r>
              <a:rPr lang="en-US" altLang="zh-CN" smtClean="0">
                <a:ea typeface="宋体" pitchFamily="2" charset="-122"/>
              </a:rPr>
              <a:t>&lt;&gt;</a:t>
            </a:r>
            <a:r>
              <a:rPr lang="zh-CN" altLang="zh-CN" smtClean="0">
                <a:ea typeface="宋体" pitchFamily="2" charset="-122"/>
              </a:rPr>
              <a:t>：表示</a:t>
            </a:r>
            <a:r>
              <a:rPr lang="en-US" altLang="zh-CN" smtClean="0">
                <a:ea typeface="宋体" pitchFamily="2" charset="-122"/>
              </a:rPr>
              <a:t>&lt;&gt;</a:t>
            </a:r>
            <a:r>
              <a:rPr lang="zh-CN" altLang="zh-CN" smtClean="0">
                <a:ea typeface="宋体" pitchFamily="2" charset="-122"/>
              </a:rPr>
              <a:t>中的内容必须出现。比如</a:t>
            </a:r>
            <a:r>
              <a:rPr lang="en-US" altLang="zh-CN" smtClean="0">
                <a:ea typeface="宋体" pitchFamily="2" charset="-122"/>
              </a:rPr>
              <a:t>&lt; </a:t>
            </a:r>
            <a:r>
              <a:rPr lang="zh-CN" altLang="zh-CN" smtClean="0">
                <a:ea typeface="宋体" pitchFamily="2" charset="-122"/>
              </a:rPr>
              <a:t>表名或视图名</a:t>
            </a:r>
            <a:r>
              <a:rPr lang="en-US" altLang="zh-CN" smtClean="0">
                <a:ea typeface="宋体" pitchFamily="2" charset="-122"/>
              </a:rPr>
              <a:t> &gt;</a:t>
            </a:r>
            <a:r>
              <a:rPr lang="zh-CN" altLang="zh-CN" smtClean="0">
                <a:ea typeface="宋体" pitchFamily="2" charset="-122"/>
              </a:rPr>
              <a:t>，这个部分表示从哪个地方获取数据，是不可或缺的。</a:t>
            </a:r>
          </a:p>
          <a:p>
            <a:pPr eaLnBrk="1" hangingPunct="1"/>
            <a:r>
              <a:rPr lang="zh-CN" altLang="zh-CN" smtClean="0">
                <a:ea typeface="宋体" pitchFamily="2" charset="-122"/>
              </a:rPr>
              <a:t>｜：表示选择其一，例如</a:t>
            </a:r>
            <a:r>
              <a:rPr lang="en-US" altLang="zh-CN" smtClean="0">
                <a:ea typeface="宋体" pitchFamily="2" charset="-122"/>
              </a:rPr>
              <a:t> &lt; </a:t>
            </a:r>
            <a:r>
              <a:rPr lang="zh-CN" altLang="zh-CN" smtClean="0">
                <a:ea typeface="宋体" pitchFamily="2" charset="-122"/>
              </a:rPr>
              <a:t>列名</a:t>
            </a:r>
            <a:r>
              <a:rPr lang="en-US" altLang="zh-CN" smtClean="0">
                <a:ea typeface="宋体" pitchFamily="2" charset="-122"/>
              </a:rPr>
              <a:t>2&gt;  [ ASC </a:t>
            </a:r>
            <a:r>
              <a:rPr lang="zh-CN" altLang="zh-CN" smtClean="0">
                <a:ea typeface="宋体" pitchFamily="2" charset="-122"/>
              </a:rPr>
              <a:t>｜</a:t>
            </a:r>
            <a:r>
              <a:rPr lang="en-US" altLang="zh-CN" smtClean="0">
                <a:ea typeface="宋体" pitchFamily="2" charset="-122"/>
              </a:rPr>
              <a:t>DESC ]  ]</a:t>
            </a:r>
            <a:r>
              <a:rPr lang="zh-CN" altLang="zh-CN" smtClean="0">
                <a:ea typeface="宋体" pitchFamily="2" charset="-122"/>
              </a:rPr>
              <a:t>，表示列名</a:t>
            </a:r>
            <a:r>
              <a:rPr lang="en-US" altLang="zh-CN" smtClean="0">
                <a:ea typeface="宋体" pitchFamily="2" charset="-122"/>
              </a:rPr>
              <a:t>2</a:t>
            </a:r>
            <a:r>
              <a:rPr lang="zh-CN" altLang="zh-CN" smtClean="0">
                <a:ea typeface="宋体" pitchFamily="2" charset="-122"/>
              </a:rPr>
              <a:t>后只能用</a:t>
            </a:r>
            <a:r>
              <a:rPr lang="en-US" altLang="zh-CN" smtClean="0">
                <a:ea typeface="宋体" pitchFamily="2" charset="-122"/>
              </a:rPr>
              <a:t>ASC</a:t>
            </a:r>
            <a:r>
              <a:rPr lang="zh-CN" altLang="zh-CN" smtClean="0">
                <a:ea typeface="宋体" pitchFamily="2" charset="-122"/>
              </a:rPr>
              <a:t>或者</a:t>
            </a:r>
            <a:r>
              <a:rPr lang="en-US" altLang="zh-CN" smtClean="0">
                <a:ea typeface="宋体" pitchFamily="2" charset="-122"/>
              </a:rPr>
              <a:t>DESC</a:t>
            </a:r>
            <a:r>
              <a:rPr lang="zh-CN" altLang="zh-CN" smtClean="0">
                <a:ea typeface="宋体" pitchFamily="2" charset="-122"/>
              </a:rPr>
              <a:t>其中之一来进行结果的排序，前者代表升序，后者代表降序。</a:t>
            </a:r>
          </a:p>
          <a:p>
            <a:pPr eaLnBrk="1" hangingPunct="1"/>
            <a:r>
              <a:rPr lang="en-US" altLang="zh-CN" smtClean="0">
                <a:ea typeface="宋体" pitchFamily="2" charset="-122"/>
              </a:rPr>
              <a:t>[</a:t>
            </a:r>
            <a:r>
              <a:rPr lang="zh-CN" altLang="zh-CN" smtClean="0">
                <a:ea typeface="宋体" pitchFamily="2" charset="-122"/>
              </a:rPr>
              <a:t>，…</a:t>
            </a:r>
            <a:r>
              <a:rPr lang="en-US" altLang="zh-CN" smtClean="0">
                <a:ea typeface="宋体" pitchFamily="2" charset="-122"/>
              </a:rPr>
              <a:t>]</a:t>
            </a:r>
            <a:r>
              <a:rPr lang="zh-CN" altLang="zh-CN" smtClean="0">
                <a:ea typeface="宋体" pitchFamily="2" charset="-122"/>
              </a:rPr>
              <a:t>：表示括号中的内容可以重复出现</a:t>
            </a:r>
            <a:r>
              <a:rPr lang="en-US" altLang="zh-CN" smtClean="0">
                <a:ea typeface="宋体" pitchFamily="2" charset="-122"/>
              </a:rPr>
              <a:t>1</a:t>
            </a:r>
            <a:r>
              <a:rPr lang="zh-CN" altLang="zh-CN" smtClean="0">
                <a:ea typeface="宋体" pitchFamily="2" charset="-122"/>
              </a:rPr>
              <a:t>至多次。</a:t>
            </a:r>
          </a:p>
          <a:p>
            <a:pPr eaLnBrk="1" hangingPunct="1"/>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pPr eaLnBrk="1" hangingPunct="1"/>
            <a:r>
              <a:rPr lang="zh-CN" sz="3200" dirty="0" smtClean="0">
                <a:ea typeface="宋体" pitchFamily="2" charset="-122"/>
              </a:rPr>
              <a:t>多重条件查询</a:t>
            </a:r>
            <a:endParaRPr lang="zh-CN" dirty="0" smtClean="0">
              <a:ea typeface="宋体" pitchFamily="2" charset="-122"/>
            </a:endParaRPr>
          </a:p>
        </p:txBody>
      </p:sp>
      <p:sp>
        <p:nvSpPr>
          <p:cNvPr id="108548" name="Rectangle 3"/>
          <p:cNvSpPr>
            <a:spLocks noGrp="1" noChangeArrowheads="1"/>
          </p:cNvSpPr>
          <p:nvPr>
            <p:ph type="body" idx="1"/>
          </p:nvPr>
        </p:nvSpPr>
        <p:spPr/>
        <p:txBody>
          <a:bodyPr/>
          <a:lstStyle/>
          <a:p>
            <a:pPr eaLnBrk="1" hangingPunct="1">
              <a:lnSpc>
                <a:spcPct val="140000"/>
              </a:lnSpc>
            </a:pPr>
            <a:r>
              <a:rPr lang="zh-CN" sz="2400" b="1" smtClean="0">
                <a:ea typeface="宋体" pitchFamily="2" charset="-122"/>
              </a:rPr>
              <a:t>逻辑运算符：</a:t>
            </a:r>
            <a:r>
              <a:rPr lang="zh-CN" altLang="zh-CN" sz="2400" b="1" smtClean="0">
                <a:ea typeface="宋体" pitchFamily="2" charset="-122"/>
              </a:rPr>
              <a:t>AND</a:t>
            </a:r>
            <a:r>
              <a:rPr lang="zh-CN" sz="2400" b="1" smtClean="0">
                <a:ea typeface="宋体" pitchFamily="2" charset="-122"/>
              </a:rPr>
              <a:t>和 </a:t>
            </a:r>
            <a:r>
              <a:rPr lang="zh-CN" altLang="zh-CN" sz="2400" b="1" smtClean="0">
                <a:ea typeface="宋体" pitchFamily="2" charset="-122"/>
              </a:rPr>
              <a:t>OR</a:t>
            </a:r>
            <a:r>
              <a:rPr lang="zh-CN" sz="2400" b="1" smtClean="0">
                <a:ea typeface="宋体" pitchFamily="2" charset="-122"/>
              </a:rPr>
              <a:t>来联结多个查询条件</a:t>
            </a:r>
            <a:endParaRPr lang="zh-CN" b="1" smtClean="0">
              <a:ea typeface="宋体" pitchFamily="2" charset="-122"/>
            </a:endParaRPr>
          </a:p>
          <a:p>
            <a:pPr lvl="2" eaLnBrk="1" hangingPunct="1">
              <a:lnSpc>
                <a:spcPct val="140000"/>
              </a:lnSpc>
            </a:pPr>
            <a:r>
              <a:rPr lang="zh-CN" b="1" smtClean="0">
                <a:ea typeface="宋体" pitchFamily="2" charset="-122"/>
              </a:rPr>
              <a:t> </a:t>
            </a:r>
            <a:r>
              <a:rPr lang="zh-CN" altLang="zh-CN" b="1" smtClean="0">
                <a:ea typeface="宋体" pitchFamily="2" charset="-122"/>
              </a:rPr>
              <a:t>AND</a:t>
            </a:r>
            <a:r>
              <a:rPr lang="zh-CN" b="1" smtClean="0">
                <a:ea typeface="宋体" pitchFamily="2" charset="-122"/>
              </a:rPr>
              <a:t>的优先级高于</a:t>
            </a:r>
            <a:r>
              <a:rPr lang="zh-CN" altLang="zh-CN" b="1" smtClean="0">
                <a:ea typeface="宋体" pitchFamily="2" charset="-122"/>
              </a:rPr>
              <a:t>OR</a:t>
            </a:r>
          </a:p>
          <a:p>
            <a:pPr lvl="2" eaLnBrk="1" hangingPunct="1">
              <a:lnSpc>
                <a:spcPct val="140000"/>
              </a:lnSpc>
            </a:pPr>
            <a:r>
              <a:rPr lang="zh-CN" altLang="zh-CN" b="1" smtClean="0">
                <a:ea typeface="宋体" pitchFamily="2" charset="-122"/>
              </a:rPr>
              <a:t> </a:t>
            </a:r>
            <a:r>
              <a:rPr lang="zh-CN" b="1" smtClean="0">
                <a:ea typeface="宋体" pitchFamily="2" charset="-122"/>
              </a:rPr>
              <a:t>可以用括号改变优先级</a:t>
            </a:r>
          </a:p>
          <a:p>
            <a:pPr eaLnBrk="1" hangingPunct="1">
              <a:lnSpc>
                <a:spcPct val="140000"/>
              </a:lnSpc>
            </a:pPr>
            <a:r>
              <a:rPr lang="zh-CN" sz="2400" b="1" smtClean="0">
                <a:ea typeface="宋体" pitchFamily="2" charset="-122"/>
              </a:rPr>
              <a:t>可用来实现多种其他谓词</a:t>
            </a:r>
            <a:endParaRPr lang="zh-CN" b="1" smtClean="0">
              <a:ea typeface="宋体" pitchFamily="2" charset="-122"/>
            </a:endParaRPr>
          </a:p>
          <a:p>
            <a:pPr lvl="2" eaLnBrk="1" hangingPunct="1">
              <a:lnSpc>
                <a:spcPct val="140000"/>
              </a:lnSpc>
            </a:pPr>
            <a:r>
              <a:rPr lang="zh-CN" b="1" smtClean="0">
                <a:ea typeface="宋体" pitchFamily="2" charset="-122"/>
              </a:rPr>
              <a:t> </a:t>
            </a:r>
            <a:r>
              <a:rPr lang="zh-CN" altLang="zh-CN" b="1" smtClean="0">
                <a:ea typeface="宋体" pitchFamily="2" charset="-122"/>
              </a:rPr>
              <a:t>[NOT] IN</a:t>
            </a:r>
          </a:p>
          <a:p>
            <a:pPr lvl="2" eaLnBrk="1" hangingPunct="1">
              <a:lnSpc>
                <a:spcPct val="140000"/>
              </a:lnSpc>
            </a:pPr>
            <a:r>
              <a:rPr lang="zh-CN" altLang="zh-CN" b="1" smtClean="0">
                <a:ea typeface="宋体" pitchFamily="2" charset="-122"/>
              </a:rPr>
              <a:t> [NOT] BETWEEN …   AND  …</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67</a:t>
            </a:r>
            <a:r>
              <a:rPr lang="zh-CN" altLang="en-US" dirty="0" smtClean="0"/>
              <a:t>：更新视图</a:t>
            </a:r>
            <a:endParaRPr lang="zh-CN" altLang="en-US" dirty="0"/>
          </a:p>
        </p:txBody>
      </p:sp>
    </p:spTree>
    <p:extLst>
      <p:ext uri="{BB962C8B-B14F-4D97-AF65-F5344CB8AC3E}">
        <p14:creationId xmlns:p14="http://schemas.microsoft.com/office/powerpoint/2010/main" val="1428502875"/>
      </p:ext>
    </p:extLst>
  </p:cSld>
  <p:clrMapOvr>
    <a:masterClrMapping/>
  </p:clrMapOvr>
  <p:transition/>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altLang="zh-CN" sz="3200">
                <a:ea typeface="宋体" panose="02010600030101010101" pitchFamily="2" charset="-122"/>
              </a:rPr>
              <a:t>3.6 </a:t>
            </a:r>
            <a:r>
              <a:rPr lang="zh-CN" altLang="en-US" sz="3200">
                <a:ea typeface="宋体" panose="02010600030101010101" pitchFamily="2" charset="-122"/>
              </a:rPr>
              <a:t>视    图</a:t>
            </a:r>
          </a:p>
        </p:txBody>
      </p:sp>
      <p:sp>
        <p:nvSpPr>
          <p:cNvPr id="74756" name="Rectangle 3"/>
          <p:cNvSpPr>
            <a:spLocks noGrp="1" noChangeArrowheads="1"/>
          </p:cNvSpPr>
          <p:nvPr>
            <p:ph type="body" idx="1"/>
          </p:nvPr>
        </p:nvSpPr>
        <p:spPr>
          <a:xfrm>
            <a:off x="2208214" y="1916113"/>
            <a:ext cx="7786687" cy="4495800"/>
          </a:xfrm>
        </p:spPr>
        <p:txBody>
          <a:bodyPr/>
          <a:lstStyle/>
          <a:p>
            <a:pPr eaLnBrk="1" hangingPunct="1">
              <a:lnSpc>
                <a:spcPct val="170000"/>
              </a:lnSpc>
              <a:buFont typeface="Wingdings" panose="05000000000000000000" pitchFamily="2" charset="2"/>
              <a:buNone/>
            </a:pPr>
            <a:r>
              <a:rPr lang="en-US" altLang="zh-CN" b="1" smtClean="0">
                <a:ea typeface="宋体" panose="02010600030101010101" pitchFamily="2" charset="-122"/>
              </a:rPr>
              <a:t>3.6.1  </a:t>
            </a:r>
            <a:r>
              <a:rPr lang="zh-CN" altLang="en-US" b="1" smtClean="0">
                <a:ea typeface="宋体" panose="02010600030101010101" pitchFamily="2" charset="-122"/>
              </a:rPr>
              <a:t>定义视图</a:t>
            </a:r>
          </a:p>
          <a:p>
            <a:pPr eaLnBrk="1" hangingPunct="1">
              <a:lnSpc>
                <a:spcPct val="170000"/>
              </a:lnSpc>
              <a:buFont typeface="Wingdings" panose="05000000000000000000" pitchFamily="2" charset="2"/>
              <a:buNone/>
            </a:pPr>
            <a:r>
              <a:rPr lang="en-US" altLang="zh-CN" b="1" smtClean="0">
                <a:ea typeface="宋体" panose="02010600030101010101" pitchFamily="2" charset="-122"/>
              </a:rPr>
              <a:t>3.6.2  </a:t>
            </a:r>
            <a:r>
              <a:rPr lang="zh-CN" altLang="en-US" b="1" smtClean="0">
                <a:ea typeface="宋体" panose="02010600030101010101" pitchFamily="2" charset="-122"/>
              </a:rPr>
              <a:t>查询视图</a:t>
            </a:r>
          </a:p>
          <a:p>
            <a:pPr eaLnBrk="1" hangingPunct="1">
              <a:lnSpc>
                <a:spcPct val="170000"/>
              </a:lnSpc>
              <a:buFont typeface="Wingdings" panose="05000000000000000000" pitchFamily="2" charset="2"/>
              <a:buNone/>
            </a:pPr>
            <a:r>
              <a:rPr lang="en-US" altLang="zh-CN" b="1" smtClean="0">
                <a:solidFill>
                  <a:srgbClr val="0033CC"/>
                </a:solidFill>
                <a:ea typeface="宋体" panose="02010600030101010101" pitchFamily="2" charset="-122"/>
              </a:rPr>
              <a:t>3.6.3  </a:t>
            </a:r>
            <a:r>
              <a:rPr lang="zh-CN" altLang="en-US" b="1" smtClean="0">
                <a:solidFill>
                  <a:srgbClr val="0033CC"/>
                </a:solidFill>
                <a:ea typeface="宋体" panose="02010600030101010101" pitchFamily="2" charset="-122"/>
              </a:rPr>
              <a:t>更新视图</a:t>
            </a:r>
          </a:p>
          <a:p>
            <a:pPr eaLnBrk="1" hangingPunct="1">
              <a:lnSpc>
                <a:spcPct val="170000"/>
              </a:lnSpc>
              <a:buFont typeface="Wingdings" panose="05000000000000000000" pitchFamily="2" charset="2"/>
              <a:buNone/>
            </a:pPr>
            <a:r>
              <a:rPr lang="en-US" altLang="zh-CN" b="1" smtClean="0">
                <a:ea typeface="宋体" panose="02010600030101010101" pitchFamily="2" charset="-122"/>
              </a:rPr>
              <a:t>3.6.4  </a:t>
            </a:r>
            <a:r>
              <a:rPr lang="zh-CN" altLang="en-US" b="1" smtClean="0">
                <a:ea typeface="宋体" panose="02010600030101010101" pitchFamily="2" charset="-122"/>
              </a:rPr>
              <a:t>视图的作用</a:t>
            </a:r>
          </a:p>
          <a:p>
            <a:pPr eaLnBrk="1" hangingPunct="1">
              <a:buFont typeface="Wingdings" panose="05000000000000000000" pitchFamily="2" charset="2"/>
              <a:buNone/>
            </a:pPr>
            <a:endParaRPr lang="zh-CN" altLang="en-US" b="1" smtClean="0">
              <a:ea typeface="宋体" panose="02010600030101010101" pitchFamily="2" charset="-122"/>
            </a:endParaRPr>
          </a:p>
        </p:txBody>
      </p:sp>
    </p:spTree>
    <p:extLst>
      <p:ext uri="{BB962C8B-B14F-4D97-AF65-F5344CB8AC3E}">
        <p14:creationId xmlns:p14="http://schemas.microsoft.com/office/powerpoint/2010/main" val="583346383"/>
      </p:ext>
    </p:extLst>
  </p:cSld>
  <p:clrMapOvr>
    <a:masterClrMapping/>
  </p:clrMapOv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视图更新</a:t>
            </a:r>
          </a:p>
        </p:txBody>
      </p:sp>
      <p:sp>
        <p:nvSpPr>
          <p:cNvPr id="75780" name="Rectangle 3"/>
          <p:cNvSpPr>
            <a:spLocks noGrp="1" noChangeArrowheads="1"/>
          </p:cNvSpPr>
          <p:nvPr>
            <p:ph type="body" idx="1"/>
          </p:nvPr>
        </p:nvSpPr>
        <p:spPr>
          <a:xfrm>
            <a:off x="843902" y="1885951"/>
            <a:ext cx="10772842" cy="4495800"/>
          </a:xfrm>
        </p:spPr>
        <p:txBody>
          <a:bodyPr/>
          <a:lstStyle/>
          <a:p>
            <a:pPr eaLnBrk="1" hangingPunct="1"/>
            <a:r>
              <a:rPr lang="zh-CN" altLang="zh-CN" sz="2400" dirty="0"/>
              <a:t>更新视图包括insert、delete、update操作</a:t>
            </a:r>
          </a:p>
          <a:p>
            <a:pPr eaLnBrk="1" hangingPunct="1"/>
            <a:r>
              <a:rPr lang="zh-CN" altLang="zh-CN" sz="2400" dirty="0"/>
              <a:t>由于视图是“虚表”，所以对视图的更新最终转化为对基表的更新</a:t>
            </a:r>
          </a:p>
          <a:p>
            <a:pPr eaLnBrk="1" hangingPunct="1"/>
            <a:r>
              <a:rPr lang="zh-CN" altLang="zh-CN" sz="2400" dirty="0"/>
              <a:t>一般的，行列子集视图都是可以更新的</a:t>
            </a:r>
          </a:p>
          <a:p>
            <a:pPr eaLnBrk="1" hangingPunct="1"/>
            <a:r>
              <a:rPr lang="zh-CN" altLang="zh-CN" sz="2400" dirty="0">
                <a:sym typeface="Arial" panose="020B0604020202020204" pitchFamily="34" charset="0"/>
              </a:rPr>
              <a:t>对视图进行更新操作时，还要注意基本表对数据的各种约束和规则要求。</a:t>
            </a:r>
          </a:p>
        </p:txBody>
      </p:sp>
    </p:spTree>
    <p:extLst>
      <p:ext uri="{BB962C8B-B14F-4D97-AF65-F5344CB8AC3E}">
        <p14:creationId xmlns:p14="http://schemas.microsoft.com/office/powerpoint/2010/main" val="4179430942"/>
      </p:ext>
    </p:extLst>
  </p:cSld>
  <p:clrMapOvr>
    <a:masterClrMapping/>
  </p:clrMapOvr>
  <p:transition/>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更新视图（续）</a:t>
            </a:r>
          </a:p>
        </p:txBody>
      </p:sp>
      <p:sp>
        <p:nvSpPr>
          <p:cNvPr id="76804" name="Rectangle 3"/>
          <p:cNvSpPr>
            <a:spLocks noGrp="1" noChangeArrowheads="1"/>
          </p:cNvSpPr>
          <p:nvPr>
            <p:ph type="body" idx="1"/>
          </p:nvPr>
        </p:nvSpPr>
        <p:spPr>
          <a:xfrm>
            <a:off x="655748" y="1803042"/>
            <a:ext cx="11044707" cy="4624388"/>
          </a:xfrm>
        </p:spPr>
        <p:txBody>
          <a:bodyPr/>
          <a:lstStyle/>
          <a:p>
            <a:pPr eaLnBrk="1" hangingPunct="1">
              <a:lnSpc>
                <a:spcPct val="130000"/>
              </a:lnSpc>
              <a:buFont typeface="Wingdings" panose="05000000000000000000" pitchFamily="2" charset="2"/>
              <a:buNone/>
            </a:pPr>
            <a:r>
              <a:rPr lang="en-US" altLang="zh-CN" sz="2200" dirty="0"/>
              <a:t>[</a:t>
            </a:r>
            <a:r>
              <a:rPr lang="zh-CN" altLang="en-US" sz="2200" dirty="0"/>
              <a:t>例</a:t>
            </a:r>
            <a:r>
              <a:rPr lang="en-US" altLang="zh-CN" sz="2200" dirty="0"/>
              <a:t>12]  </a:t>
            </a:r>
            <a:r>
              <a:rPr lang="zh-CN" altLang="en-US" sz="2200" dirty="0"/>
              <a:t>将信息系学生视图</a:t>
            </a:r>
            <a:r>
              <a:rPr lang="en-US" altLang="zh-CN" sz="2200" dirty="0" err="1"/>
              <a:t>IS_Student</a:t>
            </a:r>
            <a:r>
              <a:rPr lang="zh-CN" altLang="en-US" sz="2200" dirty="0"/>
              <a:t>中学号</a:t>
            </a:r>
            <a:r>
              <a:rPr lang="en-US" altLang="zh-CN" sz="2200" dirty="0"/>
              <a:t>200215122</a:t>
            </a:r>
            <a:r>
              <a:rPr lang="zh-CN" altLang="en-US" sz="2200" dirty="0"/>
              <a:t>的学生姓名改为“刘辰”。</a:t>
            </a:r>
          </a:p>
          <a:p>
            <a:pPr lvl="2" eaLnBrk="1" hangingPunct="1">
              <a:lnSpc>
                <a:spcPct val="130000"/>
              </a:lnSpc>
              <a:buFontTx/>
              <a:buNone/>
            </a:pPr>
            <a:r>
              <a:rPr lang="en-US" altLang="zh-CN" dirty="0" smtClean="0">
                <a:ea typeface="宋体" panose="02010600030101010101" pitchFamily="2" charset="-122"/>
              </a:rPr>
              <a:t>UPDATE  </a:t>
            </a:r>
            <a:r>
              <a:rPr lang="en-US" altLang="zh-CN" dirty="0" err="1" smtClean="0">
                <a:solidFill>
                  <a:srgbClr val="D32DB7"/>
                </a:solidFill>
                <a:ea typeface="宋体" panose="02010600030101010101" pitchFamily="2" charset="-122"/>
              </a:rPr>
              <a:t>IS_Student</a:t>
            </a:r>
            <a:endParaRPr lang="en-US" altLang="zh-CN" dirty="0" smtClean="0">
              <a:ea typeface="宋体" panose="02010600030101010101" pitchFamily="2" charset="-122"/>
            </a:endParaRPr>
          </a:p>
          <a:p>
            <a:pPr lvl="2" eaLnBrk="1" hangingPunct="1">
              <a:lnSpc>
                <a:spcPct val="130000"/>
              </a:lnSpc>
              <a:buFontTx/>
              <a:buNone/>
            </a:pPr>
            <a:r>
              <a:rPr lang="en-US" altLang="zh-CN" dirty="0" smtClean="0">
                <a:ea typeface="宋体" panose="02010600030101010101" pitchFamily="2" charset="-122"/>
              </a:rPr>
              <a:t>SET  </a:t>
            </a:r>
            <a:r>
              <a:rPr lang="en-US" altLang="zh-CN" dirty="0" err="1" smtClean="0">
                <a:ea typeface="宋体" panose="02010600030101010101" pitchFamily="2" charset="-122"/>
              </a:rPr>
              <a:t>Sname</a:t>
            </a:r>
            <a:r>
              <a:rPr lang="en-US" altLang="zh-CN" dirty="0" smtClean="0">
                <a:ea typeface="宋体" panose="02010600030101010101" pitchFamily="2" charset="-122"/>
              </a:rPr>
              <a:t>= '</a:t>
            </a:r>
            <a:r>
              <a:rPr lang="zh-CN" altLang="en-US" dirty="0" smtClean="0">
                <a:ea typeface="宋体" panose="02010600030101010101" pitchFamily="2" charset="-122"/>
              </a:rPr>
              <a:t>刘辰</a:t>
            </a:r>
            <a:r>
              <a:rPr lang="en-US" altLang="zh-CN" dirty="0" smtClean="0">
                <a:ea typeface="宋体" panose="02010600030101010101" pitchFamily="2" charset="-122"/>
              </a:rPr>
              <a:t>'</a:t>
            </a:r>
          </a:p>
          <a:p>
            <a:pPr lvl="2" eaLnBrk="1" hangingPunct="1">
              <a:lnSpc>
                <a:spcPct val="130000"/>
              </a:lnSpc>
              <a:buFontTx/>
              <a:buNone/>
            </a:pPr>
            <a:r>
              <a:rPr lang="en-US" altLang="zh-CN" dirty="0" smtClean="0">
                <a:ea typeface="宋体" panose="02010600030101010101" pitchFamily="2" charset="-122"/>
              </a:rPr>
              <a:t>WHERE  </a:t>
            </a:r>
            <a:r>
              <a:rPr lang="en-US" altLang="zh-CN" dirty="0" err="1" smtClean="0">
                <a:ea typeface="宋体" panose="02010600030101010101" pitchFamily="2" charset="-122"/>
              </a:rPr>
              <a:t>Sno</a:t>
            </a:r>
            <a:r>
              <a:rPr lang="en-US" altLang="zh-CN" dirty="0" smtClean="0">
                <a:ea typeface="宋体" panose="02010600030101010101" pitchFamily="2" charset="-122"/>
              </a:rPr>
              <a:t>= ' 200215122 '</a:t>
            </a:r>
            <a:r>
              <a:rPr lang="zh-CN" altLang="en-US" dirty="0" smtClean="0">
                <a:ea typeface="宋体" panose="02010600030101010101" pitchFamily="2" charset="-122"/>
              </a:rPr>
              <a:t>；</a:t>
            </a:r>
          </a:p>
          <a:p>
            <a:pPr lvl="1" eaLnBrk="1" hangingPunct="1">
              <a:lnSpc>
                <a:spcPct val="130000"/>
              </a:lnSpc>
              <a:buFont typeface="Wingdings" panose="05000000000000000000" pitchFamily="2" charset="2"/>
              <a:buNone/>
            </a:pPr>
            <a:r>
              <a:rPr lang="zh-CN" altLang="en-US" sz="2200" dirty="0"/>
              <a:t>转换后的语句：</a:t>
            </a:r>
          </a:p>
          <a:p>
            <a:pPr lvl="2" eaLnBrk="1" hangingPunct="1">
              <a:lnSpc>
                <a:spcPct val="130000"/>
              </a:lnSpc>
              <a:buFontTx/>
              <a:buNone/>
            </a:pPr>
            <a:r>
              <a:rPr lang="en-US" altLang="zh-CN" dirty="0" smtClean="0">
                <a:ea typeface="宋体" panose="02010600030101010101" pitchFamily="2" charset="-122"/>
              </a:rPr>
              <a:t>UPDATE  </a:t>
            </a:r>
            <a:r>
              <a:rPr lang="en-US" altLang="zh-CN" dirty="0" smtClean="0">
                <a:solidFill>
                  <a:srgbClr val="D32DB7"/>
                </a:solidFill>
                <a:ea typeface="宋体" panose="02010600030101010101" pitchFamily="2" charset="-122"/>
              </a:rPr>
              <a:t>Student</a:t>
            </a:r>
          </a:p>
          <a:p>
            <a:pPr lvl="2" eaLnBrk="1" hangingPunct="1">
              <a:lnSpc>
                <a:spcPct val="130000"/>
              </a:lnSpc>
              <a:buFontTx/>
              <a:buNone/>
            </a:pPr>
            <a:r>
              <a:rPr lang="en-US" altLang="zh-CN" dirty="0" smtClean="0">
                <a:ea typeface="宋体" panose="02010600030101010101" pitchFamily="2" charset="-122"/>
              </a:rPr>
              <a:t>SET </a:t>
            </a:r>
            <a:r>
              <a:rPr lang="en-US" altLang="zh-CN" dirty="0" err="1" smtClean="0">
                <a:ea typeface="宋体" panose="02010600030101010101" pitchFamily="2" charset="-122"/>
              </a:rPr>
              <a:t>Sname</a:t>
            </a:r>
            <a:r>
              <a:rPr lang="en-US" altLang="zh-CN" dirty="0" smtClean="0">
                <a:ea typeface="宋体" panose="02010600030101010101" pitchFamily="2" charset="-122"/>
              </a:rPr>
              <a:t>= '</a:t>
            </a:r>
            <a:r>
              <a:rPr lang="zh-CN" altLang="en-US" dirty="0" smtClean="0">
                <a:ea typeface="宋体" panose="02010600030101010101" pitchFamily="2" charset="-122"/>
              </a:rPr>
              <a:t>刘辰</a:t>
            </a:r>
            <a:r>
              <a:rPr lang="en-US" altLang="zh-CN" dirty="0" smtClean="0">
                <a:ea typeface="宋体" panose="02010600030101010101" pitchFamily="2" charset="-122"/>
              </a:rPr>
              <a:t>'</a:t>
            </a:r>
          </a:p>
          <a:p>
            <a:pPr lvl="2" eaLnBrk="1" hangingPunct="1">
              <a:lnSpc>
                <a:spcPct val="130000"/>
              </a:lnSpc>
              <a:buFontTx/>
              <a:buNone/>
            </a:pPr>
            <a:r>
              <a:rPr lang="en-US" altLang="zh-CN" dirty="0" smtClean="0">
                <a:ea typeface="宋体" panose="02010600030101010101" pitchFamily="2" charset="-122"/>
              </a:rPr>
              <a:t>WHERE </a:t>
            </a:r>
            <a:r>
              <a:rPr lang="en-US" altLang="zh-CN" dirty="0" err="1" smtClean="0">
                <a:ea typeface="宋体" panose="02010600030101010101" pitchFamily="2" charset="-122"/>
              </a:rPr>
              <a:t>Sno</a:t>
            </a:r>
            <a:r>
              <a:rPr lang="en-US" altLang="zh-CN" dirty="0" smtClean="0">
                <a:ea typeface="宋体" panose="02010600030101010101" pitchFamily="2" charset="-122"/>
              </a:rPr>
              <a:t>= ' 200215122 ' AND </a:t>
            </a:r>
            <a:r>
              <a:rPr lang="en-US" altLang="zh-CN" dirty="0" err="1" smtClean="0">
                <a:solidFill>
                  <a:srgbClr val="D32DB7"/>
                </a:solidFill>
                <a:ea typeface="宋体" panose="02010600030101010101" pitchFamily="2" charset="-122"/>
              </a:rPr>
              <a:t>Sdept</a:t>
            </a:r>
            <a:r>
              <a:rPr lang="en-US" altLang="zh-CN" dirty="0" smtClean="0">
                <a:solidFill>
                  <a:srgbClr val="D32DB7"/>
                </a:solidFill>
                <a:ea typeface="宋体" panose="02010600030101010101" pitchFamily="2" charset="-122"/>
              </a:rPr>
              <a:t>= 'IS'</a:t>
            </a:r>
            <a:r>
              <a:rPr lang="zh-CN" altLang="en-US" dirty="0" smtClean="0">
                <a:ea typeface="宋体" panose="02010600030101010101" pitchFamily="2" charset="-122"/>
              </a:rPr>
              <a:t>；</a:t>
            </a:r>
          </a:p>
        </p:txBody>
      </p:sp>
      <p:sp>
        <p:nvSpPr>
          <p:cNvPr id="2" name="矩形 1"/>
          <p:cNvSpPr/>
          <p:nvPr/>
        </p:nvSpPr>
        <p:spPr>
          <a:xfrm>
            <a:off x="6378430" y="2451662"/>
            <a:ext cx="6096000" cy="1865126"/>
          </a:xfrm>
          <a:prstGeom prst="rect">
            <a:avLst/>
          </a:prstGeom>
        </p:spPr>
        <p:txBody>
          <a:bodyPr>
            <a:spAutoFit/>
          </a:bodyPr>
          <a:lstStyle/>
          <a:p>
            <a:pPr lvl="1">
              <a:lnSpc>
                <a:spcPct val="80000"/>
              </a:lnSpc>
            </a:pPr>
            <a:r>
              <a:rPr lang="en-US" altLang="zh-CN" sz="2400" dirty="0"/>
              <a:t>IS_Student</a:t>
            </a:r>
            <a:r>
              <a:rPr lang="zh-CN" altLang="en-US" sz="2400" dirty="0"/>
              <a:t>视图的定义 </a:t>
            </a:r>
            <a:r>
              <a:rPr lang="en-US" altLang="zh-CN" sz="2400" dirty="0" smtClean="0"/>
              <a:t>：</a:t>
            </a:r>
          </a:p>
          <a:p>
            <a:pPr lvl="1">
              <a:lnSpc>
                <a:spcPct val="80000"/>
              </a:lnSpc>
            </a:pPr>
            <a:endParaRPr lang="en-US" altLang="zh-CN" sz="2400" dirty="0"/>
          </a:p>
          <a:p>
            <a:pPr>
              <a:lnSpc>
                <a:spcPct val="80000"/>
              </a:lnSpc>
            </a:pPr>
            <a:r>
              <a:rPr lang="zh-CN" altLang="en-US" sz="2400" dirty="0"/>
              <a:t>        </a:t>
            </a:r>
            <a:r>
              <a:rPr lang="en-US" altLang="zh-CN" sz="2400" dirty="0"/>
              <a:t>CREATE VIEW IS_Student</a:t>
            </a:r>
            <a:r>
              <a:rPr lang="zh-CN" altLang="en-US" sz="2400" dirty="0"/>
              <a:t> </a:t>
            </a:r>
            <a:r>
              <a:rPr lang="en-US" altLang="zh-CN" sz="2400" dirty="0"/>
              <a:t> AS </a:t>
            </a:r>
          </a:p>
          <a:p>
            <a:pPr>
              <a:lnSpc>
                <a:spcPct val="80000"/>
              </a:lnSpc>
            </a:pPr>
            <a:r>
              <a:rPr lang="en-US" altLang="zh-CN" sz="2400" dirty="0"/>
              <a:t>        SELECT </a:t>
            </a:r>
            <a:r>
              <a:rPr lang="en-US" altLang="zh-CN" sz="2400" dirty="0" err="1"/>
              <a:t>Sno</a:t>
            </a:r>
            <a:r>
              <a:rPr lang="zh-CN" altLang="en-US" sz="2400" dirty="0"/>
              <a:t>，</a:t>
            </a:r>
            <a:r>
              <a:rPr lang="en-US" altLang="zh-CN" sz="2400" dirty="0" err="1"/>
              <a:t>Sname</a:t>
            </a:r>
            <a:r>
              <a:rPr lang="zh-CN" altLang="en-US" sz="2400" dirty="0"/>
              <a:t>，</a:t>
            </a:r>
            <a:r>
              <a:rPr lang="en-US" altLang="zh-CN" sz="2400" dirty="0"/>
              <a:t>Sage</a:t>
            </a:r>
          </a:p>
          <a:p>
            <a:pPr>
              <a:lnSpc>
                <a:spcPct val="80000"/>
              </a:lnSpc>
            </a:pPr>
            <a:r>
              <a:rPr lang="en-US" altLang="zh-CN" sz="2400" dirty="0"/>
              <a:t>        FROM    Student</a:t>
            </a:r>
          </a:p>
          <a:p>
            <a:pPr>
              <a:lnSpc>
                <a:spcPct val="80000"/>
              </a:lnSpc>
            </a:pPr>
            <a:r>
              <a:rPr lang="en-US" altLang="zh-CN" sz="2400" dirty="0"/>
              <a:t>        WHERE  </a:t>
            </a:r>
            <a:r>
              <a:rPr lang="en-US" altLang="zh-CN" sz="2400" dirty="0" err="1"/>
              <a:t>Sdept</a:t>
            </a:r>
            <a:r>
              <a:rPr lang="en-US" altLang="zh-CN" sz="2400" dirty="0"/>
              <a:t>= 'IS'</a:t>
            </a:r>
            <a:endParaRPr lang="en-US" altLang="zh-CN" sz="2400" dirty="0"/>
          </a:p>
        </p:txBody>
      </p:sp>
    </p:spTree>
    <p:extLst>
      <p:ext uri="{BB962C8B-B14F-4D97-AF65-F5344CB8AC3E}">
        <p14:creationId xmlns:p14="http://schemas.microsoft.com/office/powerpoint/2010/main" val="3886690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4">
                                            <p:txEl>
                                              <p:pRg st="1" end="1"/>
                                            </p:txEl>
                                          </p:spTgt>
                                        </p:tgtEl>
                                        <p:attrNameLst>
                                          <p:attrName>style.visibility</p:attrName>
                                        </p:attrNameLst>
                                      </p:cBhvr>
                                      <p:to>
                                        <p:strVal val="visible"/>
                                      </p:to>
                                    </p:set>
                                    <p:anim calcmode="lin" valueType="num">
                                      <p:cBhvr additive="base">
                                        <p:cTn id="13" dur="500" fill="hold"/>
                                        <p:tgtEl>
                                          <p:spTgt spid="768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6804">
                                            <p:txEl>
                                              <p:pRg st="2" end="2"/>
                                            </p:txEl>
                                          </p:spTgt>
                                        </p:tgtEl>
                                        <p:attrNameLst>
                                          <p:attrName>style.visibility</p:attrName>
                                        </p:attrNameLst>
                                      </p:cBhvr>
                                      <p:to>
                                        <p:strVal val="visible"/>
                                      </p:to>
                                    </p:set>
                                    <p:anim calcmode="lin" valueType="num">
                                      <p:cBhvr additive="base">
                                        <p:cTn id="17" dur="500" fill="hold"/>
                                        <p:tgtEl>
                                          <p:spTgt spid="7680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680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6804">
                                            <p:txEl>
                                              <p:pRg st="3" end="3"/>
                                            </p:txEl>
                                          </p:spTgt>
                                        </p:tgtEl>
                                        <p:attrNameLst>
                                          <p:attrName>style.visibility</p:attrName>
                                        </p:attrNameLst>
                                      </p:cBhvr>
                                      <p:to>
                                        <p:strVal val="visible"/>
                                      </p:to>
                                    </p:set>
                                    <p:anim calcmode="lin" valueType="num">
                                      <p:cBhvr additive="base">
                                        <p:cTn id="21" dur="500" fill="hold"/>
                                        <p:tgtEl>
                                          <p:spTgt spid="7680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68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6804">
                                            <p:txEl>
                                              <p:pRg st="4" end="4"/>
                                            </p:txEl>
                                          </p:spTgt>
                                        </p:tgtEl>
                                        <p:attrNameLst>
                                          <p:attrName>style.visibility</p:attrName>
                                        </p:attrNameLst>
                                      </p:cBhvr>
                                      <p:to>
                                        <p:strVal val="visible"/>
                                      </p:to>
                                    </p:set>
                                    <p:anim calcmode="lin" valueType="num">
                                      <p:cBhvr additive="base">
                                        <p:cTn id="27" dur="500" fill="hold"/>
                                        <p:tgtEl>
                                          <p:spTgt spid="7680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680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6804">
                                            <p:txEl>
                                              <p:pRg st="5" end="5"/>
                                            </p:txEl>
                                          </p:spTgt>
                                        </p:tgtEl>
                                        <p:attrNameLst>
                                          <p:attrName>style.visibility</p:attrName>
                                        </p:attrNameLst>
                                      </p:cBhvr>
                                      <p:to>
                                        <p:strVal val="visible"/>
                                      </p:to>
                                    </p:set>
                                    <p:anim calcmode="lin" valueType="num">
                                      <p:cBhvr additive="base">
                                        <p:cTn id="31" dur="500" fill="hold"/>
                                        <p:tgtEl>
                                          <p:spTgt spid="7680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6804">
                                            <p:txEl>
                                              <p:pRg st="6" end="6"/>
                                            </p:txEl>
                                          </p:spTgt>
                                        </p:tgtEl>
                                        <p:attrNameLst>
                                          <p:attrName>style.visibility</p:attrName>
                                        </p:attrNameLst>
                                      </p:cBhvr>
                                      <p:to>
                                        <p:strVal val="visible"/>
                                      </p:to>
                                    </p:set>
                                    <p:anim calcmode="lin" valueType="num">
                                      <p:cBhvr additive="base">
                                        <p:cTn id="35" dur="500" fill="hold"/>
                                        <p:tgtEl>
                                          <p:spTgt spid="7680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680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6804">
                                            <p:txEl>
                                              <p:pRg st="7" end="7"/>
                                            </p:txEl>
                                          </p:spTgt>
                                        </p:tgtEl>
                                        <p:attrNameLst>
                                          <p:attrName>style.visibility</p:attrName>
                                        </p:attrNameLst>
                                      </p:cBhvr>
                                      <p:to>
                                        <p:strVal val="visible"/>
                                      </p:to>
                                    </p:set>
                                    <p:anim calcmode="lin" valueType="num">
                                      <p:cBhvr additive="base">
                                        <p:cTn id="39" dur="500" fill="hold"/>
                                        <p:tgtEl>
                                          <p:spTgt spid="7680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680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更新视图（续）</a:t>
            </a:r>
          </a:p>
        </p:txBody>
      </p:sp>
      <p:sp>
        <p:nvSpPr>
          <p:cNvPr id="7782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13]  </a:t>
            </a:r>
            <a:r>
              <a:rPr lang="zh-CN" altLang="en-US" sz="2400"/>
              <a:t>向信息系学生视图</a:t>
            </a:r>
            <a:r>
              <a:rPr lang="en-US" altLang="zh-CN" sz="2400"/>
              <a:t>IS_S</a:t>
            </a:r>
            <a:r>
              <a:rPr lang="zh-CN" altLang="en-US" sz="2400"/>
              <a:t>中插入一个新的学生记录：</a:t>
            </a:r>
            <a:r>
              <a:rPr lang="en-US" altLang="zh-CN" sz="2400"/>
              <a:t>200215129</a:t>
            </a:r>
            <a:r>
              <a:rPr lang="zh-CN" altLang="en-US" sz="2400"/>
              <a:t>，赵新，</a:t>
            </a:r>
            <a:r>
              <a:rPr lang="en-US" altLang="zh-CN" sz="2400"/>
              <a:t>20</a:t>
            </a:r>
            <a:r>
              <a:rPr lang="zh-CN" altLang="en-US" sz="2400"/>
              <a:t>岁</a:t>
            </a:r>
          </a:p>
          <a:p>
            <a:pPr lvl="1" eaLnBrk="1" hangingPunct="1">
              <a:buFont typeface="Wingdings" panose="05000000000000000000" pitchFamily="2" charset="2"/>
              <a:buNone/>
            </a:pPr>
            <a:r>
              <a:rPr lang="en-US" altLang="zh-CN" sz="2200"/>
              <a:t>INSERT</a:t>
            </a:r>
          </a:p>
          <a:p>
            <a:pPr lvl="1" eaLnBrk="1" hangingPunct="1">
              <a:buFont typeface="Wingdings" panose="05000000000000000000" pitchFamily="2" charset="2"/>
              <a:buNone/>
            </a:pPr>
            <a:r>
              <a:rPr lang="en-US" altLang="zh-CN" sz="2200"/>
              <a:t>INTO </a:t>
            </a:r>
            <a:r>
              <a:rPr lang="en-US" altLang="zh-CN" sz="2200">
                <a:solidFill>
                  <a:srgbClr val="D32DB7"/>
                </a:solidFill>
              </a:rPr>
              <a:t>IS_Student</a:t>
            </a:r>
          </a:p>
          <a:p>
            <a:pPr lvl="1" eaLnBrk="1" hangingPunct="1">
              <a:buFont typeface="Wingdings" panose="05000000000000000000" pitchFamily="2" charset="2"/>
              <a:buNone/>
            </a:pPr>
            <a:r>
              <a:rPr lang="en-US" altLang="zh-CN" sz="2200"/>
              <a:t>VALUES(‘95029’</a:t>
            </a:r>
            <a:r>
              <a:rPr lang="zh-CN" altLang="en-US" sz="2200"/>
              <a:t>，‘赵新’，</a:t>
            </a:r>
            <a:r>
              <a:rPr lang="en-US" altLang="zh-CN" sz="2200"/>
              <a:t>20)</a:t>
            </a:r>
            <a:r>
              <a:rPr lang="zh-CN" altLang="en-US" sz="2200"/>
              <a:t>；</a:t>
            </a:r>
          </a:p>
          <a:p>
            <a:pPr eaLnBrk="1" hangingPunct="1">
              <a:buFont typeface="Wingdings" panose="05000000000000000000" pitchFamily="2" charset="2"/>
              <a:buNone/>
            </a:pPr>
            <a:r>
              <a:rPr lang="zh-CN" altLang="en-US" sz="2400"/>
              <a:t>转换为对基本表的更新：</a:t>
            </a:r>
          </a:p>
          <a:p>
            <a:pPr lvl="1" eaLnBrk="1" hangingPunct="1">
              <a:buFont typeface="Wingdings" panose="05000000000000000000" pitchFamily="2" charset="2"/>
              <a:buNone/>
            </a:pPr>
            <a:r>
              <a:rPr lang="en-US" altLang="zh-CN" sz="2200"/>
              <a:t>INSERT</a:t>
            </a:r>
          </a:p>
          <a:p>
            <a:pPr lvl="1" eaLnBrk="1" hangingPunct="1">
              <a:buFont typeface="Wingdings" panose="05000000000000000000" pitchFamily="2" charset="2"/>
              <a:buNone/>
            </a:pPr>
            <a:r>
              <a:rPr lang="en-US" altLang="zh-CN" sz="2200"/>
              <a:t>INTO   </a:t>
            </a:r>
            <a:r>
              <a:rPr lang="en-US" altLang="zh-CN" sz="2200">
                <a:solidFill>
                  <a:srgbClr val="D32DB7"/>
                </a:solidFill>
              </a:rPr>
              <a:t>Student</a:t>
            </a:r>
            <a:r>
              <a:rPr lang="en-US" altLang="zh-CN" sz="2200"/>
              <a:t>(Sno</a:t>
            </a:r>
            <a:r>
              <a:rPr lang="zh-CN" altLang="en-US" sz="2200"/>
              <a:t>，</a:t>
            </a:r>
            <a:r>
              <a:rPr lang="en-US" altLang="zh-CN" sz="2200"/>
              <a:t>Sname</a:t>
            </a:r>
            <a:r>
              <a:rPr lang="zh-CN" altLang="en-US" sz="2200"/>
              <a:t>，</a:t>
            </a:r>
            <a:r>
              <a:rPr lang="en-US" altLang="zh-CN" sz="2200"/>
              <a:t>Sage</a:t>
            </a:r>
            <a:r>
              <a:rPr lang="zh-CN" altLang="en-US" sz="2200"/>
              <a:t>，</a:t>
            </a:r>
            <a:r>
              <a:rPr lang="en-US" altLang="zh-CN" sz="2200">
                <a:solidFill>
                  <a:srgbClr val="D32DB7"/>
                </a:solidFill>
              </a:rPr>
              <a:t>Sdept</a:t>
            </a:r>
            <a:r>
              <a:rPr lang="en-US" altLang="zh-CN" sz="2200"/>
              <a:t>)</a:t>
            </a:r>
          </a:p>
          <a:p>
            <a:pPr lvl="1" eaLnBrk="1" hangingPunct="1">
              <a:buFont typeface="Wingdings" panose="05000000000000000000" pitchFamily="2" charset="2"/>
              <a:buNone/>
            </a:pPr>
            <a:r>
              <a:rPr lang="en-US" altLang="zh-CN" sz="2200"/>
              <a:t>VALUES(‘200215129 '</a:t>
            </a:r>
            <a:r>
              <a:rPr lang="zh-CN" altLang="en-US" sz="2200"/>
              <a:t>，</a:t>
            </a:r>
            <a:r>
              <a:rPr lang="en-US" altLang="zh-CN" sz="2200"/>
              <a:t>'</a:t>
            </a:r>
            <a:r>
              <a:rPr lang="zh-CN" altLang="en-US" sz="2200"/>
              <a:t>赵新</a:t>
            </a:r>
            <a:r>
              <a:rPr lang="en-US" altLang="zh-CN" sz="2200"/>
              <a:t>'</a:t>
            </a:r>
            <a:r>
              <a:rPr lang="zh-CN" altLang="en-US" sz="2200"/>
              <a:t>，</a:t>
            </a:r>
            <a:r>
              <a:rPr lang="en-US" altLang="zh-CN" sz="2200"/>
              <a:t>20</a:t>
            </a:r>
            <a:r>
              <a:rPr lang="zh-CN" altLang="en-US" sz="2200"/>
              <a:t>，</a:t>
            </a:r>
            <a:r>
              <a:rPr lang="en-US" altLang="zh-CN" sz="2200">
                <a:solidFill>
                  <a:srgbClr val="D32DB7"/>
                </a:solidFill>
              </a:rPr>
              <a:t>'IS'</a:t>
            </a:r>
            <a:r>
              <a:rPr lang="en-US" altLang="zh-CN" sz="2200"/>
              <a:t> )</a:t>
            </a:r>
            <a:r>
              <a:rPr lang="zh-CN" altLang="en-US" sz="2200"/>
              <a:t>；</a:t>
            </a:r>
          </a:p>
        </p:txBody>
      </p:sp>
    </p:spTree>
    <p:extLst>
      <p:ext uri="{BB962C8B-B14F-4D97-AF65-F5344CB8AC3E}">
        <p14:creationId xmlns:p14="http://schemas.microsoft.com/office/powerpoint/2010/main" val="2567368233"/>
      </p:ext>
    </p:extLst>
  </p:cSld>
  <p:clrMapOvr>
    <a:masterClrMapping/>
  </p:clrMapOvr>
  <p:transition/>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更新视图（续）</a:t>
            </a:r>
          </a:p>
        </p:txBody>
      </p:sp>
      <p:sp>
        <p:nvSpPr>
          <p:cNvPr id="78852" name="Rectangle 3"/>
          <p:cNvSpPr>
            <a:spLocks noGrp="1" noChangeArrowheads="1"/>
          </p:cNvSpPr>
          <p:nvPr>
            <p:ph type="body" idx="1"/>
          </p:nvPr>
        </p:nvSpPr>
        <p:spPr>
          <a:xfrm>
            <a:off x="570963" y="1770845"/>
            <a:ext cx="10897673" cy="4114800"/>
          </a:xfrm>
        </p:spPr>
        <p:txBody>
          <a:bodyPr/>
          <a:lstStyle/>
          <a:p>
            <a:pPr eaLnBrk="1" hangingPunct="1">
              <a:lnSpc>
                <a:spcPct val="120000"/>
              </a:lnSpc>
              <a:buFont typeface="Wingdings" panose="05000000000000000000" pitchFamily="2" charset="2"/>
              <a:buNone/>
            </a:pPr>
            <a:r>
              <a:rPr lang="en-US" altLang="zh-CN" sz="2400" dirty="0"/>
              <a:t>[</a:t>
            </a:r>
            <a:r>
              <a:rPr lang="zh-CN" altLang="en-US" sz="2400" dirty="0"/>
              <a:t>例</a:t>
            </a:r>
            <a:r>
              <a:rPr lang="en-US" altLang="zh-CN" sz="2400" dirty="0"/>
              <a:t>14]</a:t>
            </a:r>
            <a:r>
              <a:rPr lang="zh-CN" altLang="en-US" sz="2400" dirty="0"/>
              <a:t>删除信息系学生视图</a:t>
            </a:r>
            <a:r>
              <a:rPr lang="en-US" altLang="zh-CN" sz="2400" dirty="0" err="1"/>
              <a:t>IS_Student</a:t>
            </a:r>
            <a:r>
              <a:rPr lang="zh-CN" altLang="en-US" sz="2400" dirty="0"/>
              <a:t>中学号为</a:t>
            </a:r>
            <a:r>
              <a:rPr lang="en-US" altLang="zh-CN" sz="2400" dirty="0"/>
              <a:t>200215129</a:t>
            </a:r>
            <a:r>
              <a:rPr lang="zh-CN" altLang="en-US" sz="2400" dirty="0"/>
              <a:t>的记录 </a:t>
            </a:r>
          </a:p>
          <a:p>
            <a:pPr lvl="1" eaLnBrk="1" hangingPunct="1">
              <a:lnSpc>
                <a:spcPct val="120000"/>
              </a:lnSpc>
              <a:buFont typeface="Wingdings" panose="05000000000000000000" pitchFamily="2" charset="2"/>
              <a:buNone/>
            </a:pPr>
            <a:r>
              <a:rPr lang="en-US" altLang="zh-CN" sz="2000" dirty="0"/>
              <a:t>DELETE</a:t>
            </a:r>
          </a:p>
          <a:p>
            <a:pPr lvl="1" eaLnBrk="1" hangingPunct="1">
              <a:lnSpc>
                <a:spcPct val="120000"/>
              </a:lnSpc>
              <a:buFont typeface="Wingdings" panose="05000000000000000000" pitchFamily="2" charset="2"/>
              <a:buNone/>
            </a:pPr>
            <a:r>
              <a:rPr lang="en-US" altLang="zh-CN" sz="2000" dirty="0"/>
              <a:t>FROM </a:t>
            </a:r>
            <a:r>
              <a:rPr lang="en-US" altLang="zh-CN" sz="2000" dirty="0" err="1">
                <a:solidFill>
                  <a:srgbClr val="D32DB7"/>
                </a:solidFill>
              </a:rPr>
              <a:t>IS_Student</a:t>
            </a:r>
            <a:endParaRPr lang="en-US" altLang="zh-CN" sz="2000" dirty="0">
              <a:solidFill>
                <a:srgbClr val="D32DB7"/>
              </a:solidFill>
            </a:endParaRPr>
          </a:p>
          <a:p>
            <a:pPr lvl="1" eaLnBrk="1" hangingPunct="1">
              <a:lnSpc>
                <a:spcPct val="120000"/>
              </a:lnSpc>
              <a:buFont typeface="Wingdings" panose="05000000000000000000" pitchFamily="2" charset="2"/>
              <a:buNone/>
            </a:pPr>
            <a:r>
              <a:rPr lang="en-US" altLang="zh-CN" sz="2000" dirty="0"/>
              <a:t>WHERE </a:t>
            </a:r>
            <a:r>
              <a:rPr lang="en-US" altLang="zh-CN" sz="2000" dirty="0" err="1"/>
              <a:t>Sno</a:t>
            </a:r>
            <a:r>
              <a:rPr lang="en-US" altLang="zh-CN" sz="2000" dirty="0"/>
              <a:t>= ' 200215129 '</a:t>
            </a:r>
            <a:r>
              <a:rPr lang="zh-CN" altLang="en-US" sz="2000" dirty="0"/>
              <a:t>；</a:t>
            </a:r>
          </a:p>
          <a:p>
            <a:pPr eaLnBrk="1" hangingPunct="1">
              <a:lnSpc>
                <a:spcPct val="120000"/>
              </a:lnSpc>
              <a:buFont typeface="Wingdings" panose="05000000000000000000" pitchFamily="2" charset="2"/>
              <a:buNone/>
            </a:pPr>
            <a:r>
              <a:rPr lang="zh-CN" altLang="en-US" sz="2400" dirty="0"/>
              <a:t>转换为对基本表的更新：</a:t>
            </a:r>
            <a:endParaRPr lang="zh-CN" altLang="en-US" dirty="0" smtClean="0">
              <a:ea typeface="宋体" panose="02010600030101010101" pitchFamily="2" charset="-122"/>
            </a:endParaRPr>
          </a:p>
          <a:p>
            <a:pPr lvl="1" eaLnBrk="1" hangingPunct="1">
              <a:lnSpc>
                <a:spcPct val="120000"/>
              </a:lnSpc>
              <a:buFont typeface="Wingdings" panose="05000000000000000000" pitchFamily="2" charset="2"/>
              <a:buNone/>
            </a:pPr>
            <a:r>
              <a:rPr lang="en-US" altLang="zh-CN" sz="2000" dirty="0"/>
              <a:t>DELETE</a:t>
            </a:r>
          </a:p>
          <a:p>
            <a:pPr lvl="1" eaLnBrk="1" hangingPunct="1">
              <a:lnSpc>
                <a:spcPct val="120000"/>
              </a:lnSpc>
              <a:buFont typeface="Wingdings" panose="05000000000000000000" pitchFamily="2" charset="2"/>
              <a:buNone/>
            </a:pPr>
            <a:r>
              <a:rPr lang="en-US" altLang="zh-CN" sz="2000" dirty="0"/>
              <a:t>FROM </a:t>
            </a:r>
            <a:r>
              <a:rPr lang="en-US" altLang="zh-CN" sz="2000" dirty="0">
                <a:solidFill>
                  <a:srgbClr val="D32DB7"/>
                </a:solidFill>
              </a:rPr>
              <a:t>Student</a:t>
            </a:r>
          </a:p>
          <a:p>
            <a:pPr lvl="1" eaLnBrk="1" hangingPunct="1">
              <a:lnSpc>
                <a:spcPct val="120000"/>
              </a:lnSpc>
              <a:buFont typeface="Wingdings" panose="05000000000000000000" pitchFamily="2" charset="2"/>
              <a:buNone/>
            </a:pPr>
            <a:r>
              <a:rPr lang="en-US" altLang="zh-CN" sz="2000" dirty="0"/>
              <a:t>WHERE </a:t>
            </a:r>
            <a:r>
              <a:rPr lang="en-US" altLang="zh-CN" sz="2000" dirty="0" err="1"/>
              <a:t>Sno</a:t>
            </a:r>
            <a:r>
              <a:rPr lang="en-US" altLang="zh-CN" sz="2000" dirty="0"/>
              <a:t>= ' 200215129 ' AND </a:t>
            </a:r>
            <a:r>
              <a:rPr lang="en-US" altLang="zh-CN" sz="2000" dirty="0" err="1">
                <a:solidFill>
                  <a:srgbClr val="D32DB7"/>
                </a:solidFill>
              </a:rPr>
              <a:t>Sdept</a:t>
            </a:r>
            <a:r>
              <a:rPr lang="en-US" altLang="zh-CN" sz="2000" dirty="0">
                <a:solidFill>
                  <a:srgbClr val="D32DB7"/>
                </a:solidFill>
              </a:rPr>
              <a:t>= 'IS'</a:t>
            </a:r>
            <a:r>
              <a:rPr lang="zh-CN" altLang="en-US" sz="2000" dirty="0"/>
              <a:t>；</a:t>
            </a:r>
            <a:endParaRPr lang="zh-CN" altLang="en-US" dirty="0" smtClean="0">
              <a:ea typeface="宋体" panose="02010600030101010101" pitchFamily="2" charset="-122"/>
            </a:endParaRPr>
          </a:p>
          <a:p>
            <a:pPr eaLnBrk="1" hangingPunct="1">
              <a:lnSpc>
                <a:spcPct val="90000"/>
              </a:lnSpc>
              <a:buFont typeface="Wingdings" panose="05000000000000000000" pitchFamily="2" charset="2"/>
              <a:buNone/>
            </a:pPr>
            <a:endParaRPr lang="zh-CN" altLang="en-US" sz="3200" dirty="0"/>
          </a:p>
        </p:txBody>
      </p:sp>
    </p:spTree>
    <p:extLst>
      <p:ext uri="{BB962C8B-B14F-4D97-AF65-F5344CB8AC3E}">
        <p14:creationId xmlns:p14="http://schemas.microsoft.com/office/powerpoint/2010/main" val="2670910193"/>
      </p:ext>
    </p:extLst>
  </p:cSld>
  <p:clrMapOvr>
    <a:masterClrMapping/>
  </p:clrMapOvr>
  <p:transition/>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更新视图（续）</a:t>
            </a:r>
          </a:p>
        </p:txBody>
      </p:sp>
      <p:sp>
        <p:nvSpPr>
          <p:cNvPr id="79876" name="Rectangle 3"/>
          <p:cNvSpPr>
            <a:spLocks noGrp="1" noChangeArrowheads="1"/>
          </p:cNvSpPr>
          <p:nvPr>
            <p:ph type="body" idx="1"/>
          </p:nvPr>
        </p:nvSpPr>
        <p:spPr/>
        <p:txBody>
          <a:bodyPr/>
          <a:lstStyle/>
          <a:p>
            <a:pPr eaLnBrk="1" hangingPunct="1"/>
            <a:r>
              <a:rPr lang="zh-CN" altLang="en-US" sz="2400" dirty="0"/>
              <a:t>更新视图的限制：一些视图是不可更新的，因为对这些视图的更新不能唯一地有意义地转换成对相应基本表的更新</a:t>
            </a:r>
          </a:p>
          <a:p>
            <a:pPr eaLnBrk="1" hangingPunct="1">
              <a:buFont typeface="Wingdings" panose="05000000000000000000" pitchFamily="2" charset="2"/>
              <a:buNone/>
            </a:pPr>
            <a:endParaRPr lang="zh-CN" altLang="en-US" sz="3200" dirty="0"/>
          </a:p>
          <a:p>
            <a:pPr lvl="1" eaLnBrk="1" hangingPunct="1">
              <a:buFont typeface="Wingdings" panose="05000000000000000000" pitchFamily="2" charset="2"/>
              <a:buNone/>
            </a:pPr>
            <a:r>
              <a:rPr lang="zh-CN" altLang="en-US" dirty="0" smtClean="0">
                <a:ea typeface="宋体" panose="02010600030101010101" pitchFamily="2" charset="-122"/>
              </a:rPr>
              <a:t>例：视图</a:t>
            </a:r>
            <a:r>
              <a:rPr lang="en-US" altLang="zh-CN" dirty="0" smtClean="0">
                <a:ea typeface="宋体" panose="02010600030101010101" pitchFamily="2" charset="-122"/>
              </a:rPr>
              <a:t>S_G</a:t>
            </a:r>
            <a:r>
              <a:rPr lang="zh-CN" altLang="en-US" dirty="0" smtClean="0">
                <a:ea typeface="宋体" panose="02010600030101010101" pitchFamily="2" charset="-122"/>
              </a:rPr>
              <a:t>为不可更新视图。</a:t>
            </a:r>
          </a:p>
          <a:p>
            <a:pPr lvl="4" eaLnBrk="1" hangingPunct="1">
              <a:lnSpc>
                <a:spcPct val="110000"/>
              </a:lnSpc>
              <a:buFontTx/>
              <a:buNone/>
            </a:pPr>
            <a:r>
              <a:rPr lang="en-US" altLang="zh-CN" dirty="0" smtClean="0">
                <a:ea typeface="宋体" panose="02010600030101010101" pitchFamily="2" charset="-122"/>
              </a:rPr>
              <a:t>UPDATE  S_G</a:t>
            </a:r>
          </a:p>
          <a:p>
            <a:pPr lvl="4" eaLnBrk="1" hangingPunct="1">
              <a:lnSpc>
                <a:spcPct val="110000"/>
              </a:lnSpc>
              <a:buFontTx/>
              <a:buNone/>
            </a:pPr>
            <a:r>
              <a:rPr lang="en-US" altLang="zh-CN" dirty="0" smtClean="0">
                <a:ea typeface="宋体" panose="02010600030101010101" pitchFamily="2" charset="-122"/>
              </a:rPr>
              <a:t>SET          </a:t>
            </a:r>
            <a:r>
              <a:rPr lang="en-US" altLang="zh-CN" dirty="0" err="1" smtClean="0">
                <a:solidFill>
                  <a:srgbClr val="D32DB7"/>
                </a:solidFill>
                <a:ea typeface="宋体" panose="02010600030101010101" pitchFamily="2" charset="-122"/>
              </a:rPr>
              <a:t>Gavg</a:t>
            </a:r>
            <a:r>
              <a:rPr lang="en-US" altLang="zh-CN" dirty="0" smtClean="0">
                <a:solidFill>
                  <a:srgbClr val="D32DB7"/>
                </a:solidFill>
                <a:ea typeface="宋体" panose="02010600030101010101" pitchFamily="2" charset="-122"/>
              </a:rPr>
              <a:t>=90</a:t>
            </a:r>
          </a:p>
          <a:p>
            <a:pPr lvl="4" eaLnBrk="1" hangingPunct="1">
              <a:lnSpc>
                <a:spcPct val="110000"/>
              </a:lnSpc>
              <a:buFontTx/>
              <a:buNone/>
            </a:pPr>
            <a:r>
              <a:rPr lang="en-US" altLang="zh-CN" dirty="0" smtClean="0">
                <a:ea typeface="宋体" panose="02010600030101010101" pitchFamily="2" charset="-122"/>
              </a:rPr>
              <a:t>WHERE  </a:t>
            </a:r>
            <a:r>
              <a:rPr lang="en-US" altLang="zh-CN" dirty="0" err="1" smtClean="0">
                <a:ea typeface="宋体" panose="02010600030101010101" pitchFamily="2" charset="-122"/>
              </a:rPr>
              <a:t>Sno</a:t>
            </a:r>
            <a:r>
              <a:rPr lang="en-US" altLang="zh-CN" dirty="0" smtClean="0">
                <a:ea typeface="宋体" panose="02010600030101010101" pitchFamily="2" charset="-122"/>
              </a:rPr>
              <a:t>= ‘200215121’</a:t>
            </a:r>
            <a:r>
              <a:rPr lang="zh-CN" altLang="en-US" dirty="0" smtClean="0">
                <a:ea typeface="宋体" panose="02010600030101010101" pitchFamily="2" charset="-122"/>
              </a:rPr>
              <a:t>；</a:t>
            </a:r>
          </a:p>
          <a:p>
            <a:pPr lvl="4" eaLnBrk="1" hangingPunct="1">
              <a:lnSpc>
                <a:spcPct val="110000"/>
              </a:lnSpc>
              <a:buFontTx/>
              <a:buNone/>
            </a:pPr>
            <a:endParaRPr lang="zh-CN" altLang="en-US" dirty="0" smtClean="0">
              <a:ea typeface="宋体" panose="02010600030101010101" pitchFamily="2" charset="-122"/>
            </a:endParaRPr>
          </a:p>
          <a:p>
            <a:pPr lvl="1" eaLnBrk="1" hangingPunct="1">
              <a:buFont typeface="Wingdings" panose="05000000000000000000" pitchFamily="2" charset="2"/>
              <a:buNone/>
            </a:pPr>
            <a:r>
              <a:rPr lang="zh-CN" altLang="en-US" dirty="0" smtClean="0">
                <a:ea typeface="宋体" panose="02010600030101010101" pitchFamily="2" charset="-122"/>
              </a:rPr>
              <a:t>这个对视图的更新无法转换成对基本表</a:t>
            </a:r>
            <a:r>
              <a:rPr lang="en-US" altLang="zh-CN" dirty="0" smtClean="0">
                <a:ea typeface="宋体" panose="02010600030101010101" pitchFamily="2" charset="-122"/>
              </a:rPr>
              <a:t>SC</a:t>
            </a:r>
            <a:r>
              <a:rPr lang="zh-CN" altLang="en-US" dirty="0" smtClean="0">
                <a:ea typeface="宋体" panose="02010600030101010101" pitchFamily="2" charset="-122"/>
              </a:rPr>
              <a:t>的更新</a:t>
            </a:r>
          </a:p>
        </p:txBody>
      </p:sp>
      <p:sp>
        <p:nvSpPr>
          <p:cNvPr id="2" name="矩形 1"/>
          <p:cNvSpPr/>
          <p:nvPr/>
        </p:nvSpPr>
        <p:spPr>
          <a:xfrm>
            <a:off x="7292830" y="2526670"/>
            <a:ext cx="6096000" cy="2003625"/>
          </a:xfrm>
          <a:prstGeom prst="rect">
            <a:avLst/>
          </a:prstGeom>
        </p:spPr>
        <p:txBody>
          <a:bodyPr>
            <a:spAutoFit/>
          </a:bodyPr>
          <a:lstStyle/>
          <a:p>
            <a:pPr>
              <a:lnSpc>
                <a:spcPct val="90000"/>
              </a:lnSpc>
            </a:pPr>
            <a:r>
              <a:rPr lang="en-US" altLang="zh-CN" sz="2200" dirty="0">
                <a:solidFill>
                  <a:srgbClr val="D32DB7"/>
                </a:solidFill>
              </a:rPr>
              <a:t>S_G</a:t>
            </a:r>
            <a:r>
              <a:rPr lang="zh-CN" altLang="en-US" sz="2200" dirty="0"/>
              <a:t>视图的子查询定义： </a:t>
            </a:r>
          </a:p>
          <a:p>
            <a:pPr>
              <a:lnSpc>
                <a:spcPct val="90000"/>
              </a:lnSpc>
            </a:pPr>
            <a:r>
              <a:rPr lang="zh-CN" altLang="en-US" sz="2200" dirty="0"/>
              <a:t>         </a:t>
            </a:r>
            <a:r>
              <a:rPr lang="en-US" altLang="zh-CN" sz="2200" dirty="0"/>
              <a:t>CREATE VIEW S_G (</a:t>
            </a:r>
            <a:r>
              <a:rPr lang="en-US" altLang="zh-CN" sz="2200" dirty="0" err="1"/>
              <a:t>Sno</a:t>
            </a:r>
            <a:r>
              <a:rPr lang="zh-CN" altLang="en-US" sz="2200" dirty="0"/>
              <a:t>，</a:t>
            </a:r>
            <a:r>
              <a:rPr lang="en-US" altLang="zh-CN" sz="2200" dirty="0" err="1"/>
              <a:t>Gavg</a:t>
            </a:r>
            <a:r>
              <a:rPr lang="en-US" altLang="zh-CN" sz="2200" dirty="0"/>
              <a:t>)</a:t>
            </a:r>
          </a:p>
          <a:p>
            <a:pPr>
              <a:lnSpc>
                <a:spcPct val="90000"/>
              </a:lnSpc>
            </a:pPr>
            <a:r>
              <a:rPr lang="en-US" altLang="zh-CN" sz="2200" dirty="0"/>
              <a:t>         AS </a:t>
            </a:r>
          </a:p>
          <a:p>
            <a:pPr lvl="2">
              <a:lnSpc>
                <a:spcPct val="90000"/>
              </a:lnSpc>
            </a:pPr>
            <a:r>
              <a:rPr lang="en-US" altLang="zh-CN" sz="2400" dirty="0"/>
              <a:t>SELECT  </a:t>
            </a:r>
            <a:r>
              <a:rPr lang="en-US" altLang="zh-CN" sz="2400" dirty="0" err="1"/>
              <a:t>Sno</a:t>
            </a:r>
            <a:r>
              <a:rPr lang="zh-CN" altLang="en-US" sz="2400" dirty="0"/>
              <a:t>，</a:t>
            </a:r>
            <a:r>
              <a:rPr lang="en-US" altLang="zh-CN" sz="2400" dirty="0"/>
              <a:t>AVG(Grade)</a:t>
            </a:r>
          </a:p>
          <a:p>
            <a:pPr lvl="2">
              <a:lnSpc>
                <a:spcPct val="90000"/>
              </a:lnSpc>
            </a:pPr>
            <a:r>
              <a:rPr lang="en-US" altLang="zh-CN" sz="2400" dirty="0"/>
              <a:t>FROM  SC</a:t>
            </a:r>
          </a:p>
          <a:p>
            <a:pPr lvl="2">
              <a:lnSpc>
                <a:spcPct val="90000"/>
              </a:lnSpc>
            </a:pPr>
            <a:r>
              <a:rPr lang="en-US" altLang="zh-CN" sz="2400" dirty="0">
                <a:solidFill>
                  <a:srgbClr val="D32DB7"/>
                </a:solidFill>
              </a:rPr>
              <a:t>GROUP BY </a:t>
            </a:r>
            <a:r>
              <a:rPr lang="en-US" altLang="zh-CN" sz="2400" dirty="0" err="1">
                <a:solidFill>
                  <a:srgbClr val="D32DB7"/>
                </a:solidFill>
              </a:rPr>
              <a:t>Sno</a:t>
            </a:r>
            <a:r>
              <a:rPr lang="zh-CN" altLang="en-US" sz="2400" dirty="0">
                <a:solidFill>
                  <a:srgbClr val="D32DB7"/>
                </a:solidFill>
              </a:rPr>
              <a:t>；</a:t>
            </a:r>
            <a:endParaRPr lang="zh-CN" altLang="en-US" sz="2400" dirty="0"/>
          </a:p>
        </p:txBody>
      </p:sp>
    </p:spTree>
    <p:extLst>
      <p:ext uri="{BB962C8B-B14F-4D97-AF65-F5344CB8AC3E}">
        <p14:creationId xmlns:p14="http://schemas.microsoft.com/office/powerpoint/2010/main" val="3741711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6">
                                            <p:txEl>
                                              <p:pRg st="2" end="2"/>
                                            </p:txEl>
                                          </p:spTgt>
                                        </p:tgtEl>
                                        <p:attrNameLst>
                                          <p:attrName>style.visibility</p:attrName>
                                        </p:attrNameLst>
                                      </p:cBhvr>
                                      <p:to>
                                        <p:strVal val="visible"/>
                                      </p:to>
                                    </p:set>
                                    <p:anim calcmode="lin" valueType="num">
                                      <p:cBhvr additive="base">
                                        <p:cTn id="13" dur="500" fill="hold"/>
                                        <p:tgtEl>
                                          <p:spTgt spid="798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6">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9876">
                                            <p:txEl>
                                              <p:pRg st="3" end="3"/>
                                            </p:txEl>
                                          </p:spTgt>
                                        </p:tgtEl>
                                        <p:attrNameLst>
                                          <p:attrName>style.visibility</p:attrName>
                                        </p:attrNameLst>
                                      </p:cBhvr>
                                      <p:to>
                                        <p:strVal val="visible"/>
                                      </p:to>
                                    </p:set>
                                    <p:anim calcmode="lin" valueType="num">
                                      <p:cBhvr additive="base">
                                        <p:cTn id="17" dur="500" fill="hold"/>
                                        <p:tgtEl>
                                          <p:spTgt spid="7987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87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9876">
                                            <p:txEl>
                                              <p:pRg st="4" end="4"/>
                                            </p:txEl>
                                          </p:spTgt>
                                        </p:tgtEl>
                                        <p:attrNameLst>
                                          <p:attrName>style.visibility</p:attrName>
                                        </p:attrNameLst>
                                      </p:cBhvr>
                                      <p:to>
                                        <p:strVal val="visible"/>
                                      </p:to>
                                    </p:set>
                                    <p:anim calcmode="lin" valueType="num">
                                      <p:cBhvr additive="base">
                                        <p:cTn id="21" dur="500" fill="hold"/>
                                        <p:tgtEl>
                                          <p:spTgt spid="7987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87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9876">
                                            <p:txEl>
                                              <p:pRg st="5" end="5"/>
                                            </p:txEl>
                                          </p:spTgt>
                                        </p:tgtEl>
                                        <p:attrNameLst>
                                          <p:attrName>style.visibility</p:attrName>
                                        </p:attrNameLst>
                                      </p:cBhvr>
                                      <p:to>
                                        <p:strVal val="visible"/>
                                      </p:to>
                                    </p:set>
                                    <p:anim calcmode="lin" valueType="num">
                                      <p:cBhvr additive="base">
                                        <p:cTn id="25"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9876">
                                            <p:txEl>
                                              <p:pRg st="7" end="7"/>
                                            </p:txEl>
                                          </p:spTgt>
                                        </p:tgtEl>
                                        <p:attrNameLst>
                                          <p:attrName>style.visibility</p:attrName>
                                        </p:attrNameLst>
                                      </p:cBhvr>
                                      <p:to>
                                        <p:strVal val="visible"/>
                                      </p:to>
                                    </p:set>
                                    <p:anim calcmode="lin" valueType="num">
                                      <p:cBhvr additive="base">
                                        <p:cTn id="29" dur="500" fill="hold"/>
                                        <p:tgtEl>
                                          <p:spTgt spid="79876">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87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说明</a:t>
            </a:r>
          </a:p>
        </p:txBody>
      </p:sp>
      <p:sp>
        <p:nvSpPr>
          <p:cNvPr id="80900" name="Rectangle 3"/>
          <p:cNvSpPr>
            <a:spLocks noGrp="1" noChangeArrowheads="1"/>
          </p:cNvSpPr>
          <p:nvPr>
            <p:ph type="body" idx="1"/>
          </p:nvPr>
        </p:nvSpPr>
        <p:spPr/>
        <p:txBody>
          <a:bodyPr/>
          <a:lstStyle/>
          <a:p>
            <a:pPr eaLnBrk="1" hangingPunct="1"/>
            <a:r>
              <a:rPr lang="zh-CN" altLang="zh-CN" sz="2400">
                <a:sym typeface="Arial" panose="020B0604020202020204" pitchFamily="34" charset="0"/>
              </a:rPr>
              <a:t>在关系数据库中，</a:t>
            </a:r>
            <a:r>
              <a:rPr lang="zh-CN" altLang="zh-CN" sz="2400">
                <a:solidFill>
                  <a:srgbClr val="FF0000"/>
                </a:solidFill>
                <a:sym typeface="Arial" panose="020B0604020202020204" pitchFamily="34" charset="0"/>
              </a:rPr>
              <a:t>并不是所有的视图都是可更新的</a:t>
            </a:r>
            <a:r>
              <a:rPr lang="zh-CN" altLang="zh-CN" sz="2400">
                <a:sym typeface="Arial" panose="020B0604020202020204" pitchFamily="34" charset="0"/>
              </a:rPr>
              <a:t>，因为有些视图的更新并不能有意义地转换成相应表的查询。</a:t>
            </a:r>
          </a:p>
          <a:p>
            <a:pPr eaLnBrk="1" hangingPunct="1">
              <a:lnSpc>
                <a:spcPct val="120000"/>
              </a:lnSpc>
            </a:pPr>
            <a:r>
              <a:rPr lang="zh-CN" altLang="zh-CN" sz="2400">
                <a:sym typeface="Arial" panose="020B0604020202020204" pitchFamily="34" charset="0"/>
              </a:rPr>
              <a:t>所以要通过视图更新表数据，必须保证视图是可更新视图。</a:t>
            </a:r>
          </a:p>
        </p:txBody>
      </p:sp>
    </p:spTree>
    <p:extLst>
      <p:ext uri="{BB962C8B-B14F-4D97-AF65-F5344CB8AC3E}">
        <p14:creationId xmlns:p14="http://schemas.microsoft.com/office/powerpoint/2010/main" val="1861454968"/>
      </p:ext>
    </p:extLst>
  </p:cSld>
  <p:clrMapOvr>
    <a:masterClrMapping/>
  </p:clrMapOv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可更新视图的条件</a:t>
            </a:r>
          </a:p>
        </p:txBody>
      </p:sp>
      <p:sp>
        <p:nvSpPr>
          <p:cNvPr id="81924" name="Rectangle 3"/>
          <p:cNvSpPr>
            <a:spLocks noGrp="1" noChangeArrowheads="1"/>
          </p:cNvSpPr>
          <p:nvPr>
            <p:ph type="body" idx="1"/>
          </p:nvPr>
        </p:nvSpPr>
        <p:spPr/>
        <p:txBody>
          <a:bodyPr/>
          <a:lstStyle/>
          <a:p>
            <a:pPr eaLnBrk="1" hangingPunct="1">
              <a:spcBef>
                <a:spcPct val="35000"/>
              </a:spcBef>
            </a:pPr>
            <a:r>
              <a:rPr lang="zh-CN" altLang="en-US"/>
              <a:t>创建视图的</a:t>
            </a:r>
            <a:r>
              <a:rPr lang="en-US" altLang="zh-CN"/>
              <a:t>select </a:t>
            </a:r>
            <a:r>
              <a:rPr lang="zh-CN" altLang="en-US"/>
              <a:t>语句中没有聚合函数，且没有</a:t>
            </a:r>
            <a:r>
              <a:rPr lang="en-US" altLang="zh-CN"/>
              <a:t>top</a:t>
            </a:r>
            <a:r>
              <a:rPr lang="zh-CN" altLang="en-US"/>
              <a:t>、</a:t>
            </a:r>
            <a:r>
              <a:rPr lang="en-US" altLang="zh-CN"/>
              <a:t>group by</a:t>
            </a:r>
            <a:r>
              <a:rPr lang="zh-CN" altLang="en-US"/>
              <a:t>、</a:t>
            </a:r>
            <a:r>
              <a:rPr lang="en-US" altLang="zh-CN"/>
              <a:t>having</a:t>
            </a:r>
            <a:r>
              <a:rPr lang="zh-CN" altLang="en-US"/>
              <a:t>及</a:t>
            </a:r>
            <a:r>
              <a:rPr lang="en-US" altLang="zh-CN"/>
              <a:t>distinct </a:t>
            </a:r>
            <a:r>
              <a:rPr lang="zh-CN" altLang="en-US"/>
              <a:t>关键字；</a:t>
            </a:r>
          </a:p>
          <a:p>
            <a:pPr eaLnBrk="1" hangingPunct="1">
              <a:spcBef>
                <a:spcPct val="35000"/>
              </a:spcBef>
            </a:pPr>
            <a:r>
              <a:rPr lang="zh-CN" altLang="en-US"/>
              <a:t>创建视图的</a:t>
            </a:r>
            <a:r>
              <a:rPr lang="en-US" altLang="zh-CN"/>
              <a:t>select </a:t>
            </a:r>
            <a:r>
              <a:rPr lang="zh-CN" altLang="en-US"/>
              <a:t>语句的各列必须来自于基表（视图）的列，不能是表达式；</a:t>
            </a:r>
          </a:p>
          <a:p>
            <a:pPr eaLnBrk="1" hangingPunct="1">
              <a:spcBef>
                <a:spcPct val="35000"/>
              </a:spcBef>
            </a:pPr>
            <a:r>
              <a:rPr lang="zh-CN" altLang="en-US"/>
              <a:t>视图定义必须是一个简单的</a:t>
            </a:r>
            <a:r>
              <a:rPr lang="en-US" altLang="zh-CN"/>
              <a:t>SELECT</a:t>
            </a:r>
            <a:r>
              <a:rPr lang="zh-CN" altLang="en-US"/>
              <a:t>语句，不能带连接、集合操作。即</a:t>
            </a:r>
            <a:r>
              <a:rPr lang="en-US" altLang="zh-CN"/>
              <a:t>SELECT</a:t>
            </a:r>
            <a:r>
              <a:rPr lang="zh-CN" altLang="en-US"/>
              <a:t>语句的</a:t>
            </a:r>
            <a:r>
              <a:rPr lang="en-US" altLang="zh-CN"/>
              <a:t>FROM</a:t>
            </a:r>
            <a:r>
              <a:rPr lang="zh-CN" altLang="en-US"/>
              <a:t>子句中不能出现多个表，也不能有 </a:t>
            </a:r>
            <a:r>
              <a:rPr lang="en-US" altLang="zh-CN"/>
              <a:t>JOIN</a:t>
            </a:r>
            <a:r>
              <a:rPr lang="zh-CN" altLang="en-US"/>
              <a:t>、</a:t>
            </a:r>
            <a:r>
              <a:rPr lang="en-US" altLang="zh-CN"/>
              <a:t>EXCEPT</a:t>
            </a:r>
            <a:r>
              <a:rPr lang="zh-CN" altLang="en-US"/>
              <a:t>、</a:t>
            </a:r>
            <a:r>
              <a:rPr lang="en-US" altLang="zh-CN"/>
              <a:t>UNION</a:t>
            </a:r>
            <a:r>
              <a:rPr lang="zh-CN" altLang="en-US"/>
              <a:t>、</a:t>
            </a:r>
            <a:r>
              <a:rPr lang="en-US" altLang="zh-CN"/>
              <a:t>INTERSECT </a:t>
            </a:r>
            <a:r>
              <a:rPr lang="zh-CN" altLang="en-US"/>
              <a:t>；</a:t>
            </a:r>
          </a:p>
        </p:txBody>
      </p:sp>
    </p:spTree>
    <p:extLst>
      <p:ext uri="{BB962C8B-B14F-4D97-AF65-F5344CB8AC3E}">
        <p14:creationId xmlns:p14="http://schemas.microsoft.com/office/powerpoint/2010/main" val="3054888123"/>
      </p:ext>
    </p:extLst>
  </p:cSld>
  <p:clrMapOvr>
    <a:masterClrMapping/>
  </p:clrMapOvr>
  <p:transition/>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body" idx="1"/>
          </p:nvPr>
        </p:nvSpPr>
        <p:spPr>
          <a:xfrm>
            <a:off x="506255" y="1805435"/>
            <a:ext cx="11116927" cy="2159000"/>
          </a:xfrm>
        </p:spPr>
        <p:txBody>
          <a:bodyPr/>
          <a:lstStyle/>
          <a:p>
            <a:pPr marL="0" indent="0" eaLnBrk="1" hangingPunct="1">
              <a:buNone/>
            </a:pPr>
            <a:r>
              <a:rPr lang="zh-CN" altLang="en-US" b="1" dirty="0" smtClean="0">
                <a:ea typeface="宋体" panose="02010600030101010101" pitchFamily="2" charset="-122"/>
              </a:rPr>
              <a:t>例3:向视图</a:t>
            </a:r>
            <a:r>
              <a:rPr lang="en-US" altLang="zh-CN" b="1" dirty="0" smtClean="0">
                <a:solidFill>
                  <a:srgbClr val="FF0000"/>
                </a:solidFill>
                <a:ea typeface="宋体" panose="02010600030101010101" pitchFamily="2" charset="-122"/>
              </a:rPr>
              <a:t>is_</a:t>
            </a:r>
            <a:r>
              <a:rPr lang="zh-CN" altLang="en-US" b="1" dirty="0" smtClean="0">
                <a:solidFill>
                  <a:srgbClr val="FF0000"/>
                </a:solidFill>
                <a:ea typeface="宋体" panose="02010600030101010101" pitchFamily="2" charset="-122"/>
              </a:rPr>
              <a:t>s</a:t>
            </a:r>
            <a:r>
              <a:rPr lang="en-US" altLang="zh-CN" b="1" dirty="0" smtClean="0">
                <a:solidFill>
                  <a:srgbClr val="FF0000"/>
                </a:solidFill>
                <a:ea typeface="宋体" panose="02010600030101010101" pitchFamily="2" charset="-122"/>
              </a:rPr>
              <a:t>1</a:t>
            </a:r>
            <a:r>
              <a:rPr lang="zh-CN" altLang="en-US" b="1" dirty="0" smtClean="0">
                <a:ea typeface="宋体" panose="02010600030101010101" pitchFamily="2" charset="-122"/>
              </a:rPr>
              <a:t>中插入一个新的学生记录，学号为200515027，姓名为王唔，成绩为60；</a:t>
            </a:r>
          </a:p>
          <a:p>
            <a:pPr marL="0" indent="0" eaLnBrk="1" hangingPunct="1">
              <a:buNone/>
            </a:pPr>
            <a:r>
              <a:rPr lang="zh-CN" altLang="en-US" dirty="0" smtClean="0">
                <a:ea typeface="宋体" panose="02010600030101010101" pitchFamily="2" charset="-122"/>
              </a:rPr>
              <a:t>Insert into </a:t>
            </a:r>
            <a:r>
              <a:rPr lang="en-US" altLang="zh-CN" b="1" dirty="0" smtClean="0">
                <a:solidFill>
                  <a:srgbClr val="FF0000"/>
                </a:solidFill>
                <a:ea typeface="宋体" panose="02010600030101010101" pitchFamily="2" charset="-122"/>
              </a:rPr>
              <a:t>is_</a:t>
            </a:r>
            <a:r>
              <a:rPr lang="zh-CN" altLang="en-US" b="1" dirty="0" smtClean="0">
                <a:solidFill>
                  <a:srgbClr val="FF0000"/>
                </a:solidFill>
                <a:ea typeface="宋体" panose="02010600030101010101" pitchFamily="2" charset="-122"/>
              </a:rPr>
              <a:t>s</a:t>
            </a:r>
            <a:r>
              <a:rPr lang="en-US" altLang="zh-CN" b="1" dirty="0" smtClean="0">
                <a:solidFill>
                  <a:srgbClr val="FF0000"/>
                </a:solidFill>
                <a:ea typeface="宋体" panose="02010600030101010101" pitchFamily="2" charset="-122"/>
              </a:rPr>
              <a:t>1</a:t>
            </a:r>
            <a:endParaRPr lang="zh-CN" altLang="en-US" dirty="0" smtClean="0">
              <a:ea typeface="宋体" panose="02010600030101010101" pitchFamily="2" charset="-122"/>
            </a:endParaRPr>
          </a:p>
          <a:p>
            <a:pPr marL="0" indent="0" eaLnBrk="1" hangingPunct="1">
              <a:buNone/>
            </a:pPr>
            <a:r>
              <a:rPr lang="zh-CN" altLang="en-US" dirty="0" smtClean="0">
                <a:ea typeface="宋体" panose="02010600030101010101" pitchFamily="2" charset="-122"/>
              </a:rPr>
              <a:t>Values(‘200515027’,‘王唔',60)</a:t>
            </a:r>
          </a:p>
        </p:txBody>
      </p:sp>
      <p:sp>
        <p:nvSpPr>
          <p:cNvPr id="82948" name="Rectangle 3"/>
          <p:cNvSpPr>
            <a:spLocks noChangeArrowheads="1"/>
          </p:cNvSpPr>
          <p:nvPr/>
        </p:nvSpPr>
        <p:spPr bwMode="auto">
          <a:xfrm>
            <a:off x="378071" y="4012306"/>
            <a:ext cx="10652684"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a:lnSpc>
                <a:spcPct val="125000"/>
              </a:lnSpc>
              <a:spcBef>
                <a:spcPct val="20000"/>
              </a:spcBef>
              <a:buClr>
                <a:schemeClr val="hlink"/>
              </a:buClr>
              <a:buFont typeface="Wingdings" panose="05000000000000000000" pitchFamily="2" charset="2"/>
              <a:buNone/>
            </a:pPr>
            <a:r>
              <a:rPr lang="zh-CN" altLang="en-US" sz="2200" b="0" dirty="0">
                <a:latin typeface="Arial" panose="020B0604020202020204" pitchFamily="34" charset="0"/>
                <a:ea typeface="楷体_GB2312" pitchFamily="1" charset="-122"/>
              </a:rPr>
              <a:t>系统将发出错误信息：“</a:t>
            </a:r>
            <a:r>
              <a:rPr lang="zh-CN" altLang="en-US" sz="2200" dirty="0">
                <a:solidFill>
                  <a:srgbClr val="FF0000"/>
                </a:solidFill>
                <a:latin typeface="Arial" panose="020B0604020202020204" pitchFamily="34" charset="0"/>
                <a:ea typeface="楷体_GB2312" pitchFamily="1" charset="-122"/>
              </a:rPr>
              <a:t>视图或函数 </a:t>
            </a:r>
            <a:r>
              <a:rPr lang="en-US" altLang="zh-CN" dirty="0">
                <a:solidFill>
                  <a:srgbClr val="FF0000"/>
                </a:solidFill>
              </a:rPr>
              <a:t>is_</a:t>
            </a:r>
            <a:r>
              <a:rPr lang="zh-CN" altLang="en-US" dirty="0">
                <a:solidFill>
                  <a:srgbClr val="FF0000"/>
                </a:solidFill>
              </a:rPr>
              <a:t>s</a:t>
            </a:r>
            <a:r>
              <a:rPr lang="en-US" altLang="zh-CN" dirty="0">
                <a:solidFill>
                  <a:srgbClr val="FF0000"/>
                </a:solidFill>
              </a:rPr>
              <a:t>1</a:t>
            </a:r>
            <a:r>
              <a:rPr lang="en-US" altLang="zh-CN" dirty="0"/>
              <a:t> </a:t>
            </a:r>
            <a:r>
              <a:rPr lang="zh-CN" altLang="en-US" sz="2200" dirty="0">
                <a:solidFill>
                  <a:srgbClr val="FF0000"/>
                </a:solidFill>
                <a:latin typeface="Arial" panose="020B0604020202020204" pitchFamily="34" charset="0"/>
                <a:ea typeface="楷体_GB2312" pitchFamily="1" charset="-122"/>
              </a:rPr>
              <a:t>不可更新，因为修改会影响多个基表</a:t>
            </a:r>
            <a:r>
              <a:rPr lang="zh-CN" altLang="en-US" sz="2200" b="0" dirty="0">
                <a:latin typeface="Arial" panose="020B0604020202020204" pitchFamily="34" charset="0"/>
                <a:ea typeface="楷体_GB2312" pitchFamily="1" charset="-122"/>
              </a:rPr>
              <a:t>”。在表sc中，只有成绩而主键课程号cno不确定，显然不能把数据插入sc表中。</a:t>
            </a:r>
          </a:p>
        </p:txBody>
      </p:sp>
      <p:sp>
        <p:nvSpPr>
          <p:cNvPr id="2" name="矩形 1"/>
          <p:cNvSpPr/>
          <p:nvPr/>
        </p:nvSpPr>
        <p:spPr>
          <a:xfrm>
            <a:off x="2138324" y="176169"/>
            <a:ext cx="8682605" cy="1311128"/>
          </a:xfrm>
          <a:prstGeom prst="rect">
            <a:avLst/>
          </a:prstGeom>
        </p:spPr>
        <p:txBody>
          <a:bodyPr wrap="square">
            <a:spAutoFit/>
          </a:bodyPr>
          <a:lstStyle/>
          <a:p>
            <a:pPr>
              <a:lnSpc>
                <a:spcPct val="110000"/>
              </a:lnSpc>
            </a:pPr>
            <a:r>
              <a:rPr lang="en-US" altLang="zh-CN" b="1" dirty="0"/>
              <a:t>CREATE VIEW IS_S1(</a:t>
            </a:r>
            <a:r>
              <a:rPr lang="en-US" altLang="zh-CN" b="1" dirty="0" err="1"/>
              <a:t>Sno</a:t>
            </a:r>
            <a:r>
              <a:rPr lang="zh-CN" altLang="en-US" b="1" dirty="0"/>
              <a:t>，</a:t>
            </a:r>
            <a:r>
              <a:rPr lang="en-US" altLang="zh-CN" b="1" dirty="0" err="1"/>
              <a:t>Sname</a:t>
            </a:r>
            <a:r>
              <a:rPr lang="zh-CN" altLang="en-US" b="1" dirty="0"/>
              <a:t>，</a:t>
            </a:r>
            <a:r>
              <a:rPr lang="en-US" altLang="zh-CN" b="1" dirty="0"/>
              <a:t>Grade)</a:t>
            </a:r>
          </a:p>
          <a:p>
            <a:pPr>
              <a:lnSpc>
                <a:spcPct val="110000"/>
              </a:lnSpc>
            </a:pPr>
            <a:r>
              <a:rPr lang="en-US" altLang="zh-CN" b="1" dirty="0"/>
              <a:t>        AS </a:t>
            </a:r>
          </a:p>
          <a:p>
            <a:pPr>
              <a:lnSpc>
                <a:spcPct val="110000"/>
              </a:lnSpc>
            </a:pPr>
            <a:r>
              <a:rPr lang="en-US" altLang="zh-CN" b="1" dirty="0"/>
              <a:t>        SELECT </a:t>
            </a:r>
            <a:r>
              <a:rPr lang="en-US" altLang="zh-CN" b="1" dirty="0" err="1"/>
              <a:t>Student.Sno</a:t>
            </a:r>
            <a:r>
              <a:rPr lang="zh-CN" altLang="en-US" b="1" dirty="0"/>
              <a:t>，</a:t>
            </a:r>
            <a:r>
              <a:rPr lang="en-US" altLang="zh-CN" b="1" dirty="0" err="1"/>
              <a:t>Sname</a:t>
            </a:r>
            <a:r>
              <a:rPr lang="zh-CN" altLang="en-US" b="1" dirty="0"/>
              <a:t>，</a:t>
            </a:r>
            <a:r>
              <a:rPr lang="en-US" altLang="zh-CN" b="1" dirty="0" smtClean="0"/>
              <a:t>Grade FROM  </a:t>
            </a:r>
            <a:r>
              <a:rPr lang="en-US" altLang="zh-CN" b="1" dirty="0"/>
              <a:t>Student</a:t>
            </a:r>
            <a:r>
              <a:rPr lang="zh-CN" altLang="en-US" b="1" dirty="0"/>
              <a:t>，</a:t>
            </a:r>
            <a:r>
              <a:rPr lang="en-US" altLang="zh-CN" b="1" dirty="0"/>
              <a:t>SC</a:t>
            </a:r>
          </a:p>
          <a:p>
            <a:pPr>
              <a:lnSpc>
                <a:spcPct val="110000"/>
              </a:lnSpc>
            </a:pPr>
            <a:r>
              <a:rPr lang="en-US" altLang="zh-CN" b="1" dirty="0"/>
              <a:t>        WHERE  </a:t>
            </a:r>
            <a:r>
              <a:rPr lang="en-US" altLang="zh-CN" b="1" dirty="0" err="1"/>
              <a:t>Sdept</a:t>
            </a:r>
            <a:r>
              <a:rPr lang="en-US" altLang="zh-CN" b="1" dirty="0"/>
              <a:t>= 'IS' </a:t>
            </a:r>
            <a:r>
              <a:rPr lang="en-US" altLang="zh-CN" b="1" dirty="0" smtClean="0"/>
              <a:t>AND  </a:t>
            </a:r>
            <a:r>
              <a:rPr lang="en-US" altLang="zh-CN" b="1" dirty="0" err="1" smtClean="0"/>
              <a:t>Student.Sno</a:t>
            </a:r>
            <a:r>
              <a:rPr lang="en-US" altLang="zh-CN" b="1" dirty="0" smtClean="0"/>
              <a:t>=</a:t>
            </a:r>
            <a:r>
              <a:rPr lang="en-US" altLang="zh-CN" b="1" dirty="0" err="1" smtClean="0"/>
              <a:t>SC.Sno</a:t>
            </a:r>
            <a:r>
              <a:rPr lang="en-US" altLang="zh-CN" b="1" dirty="0" smtClean="0"/>
              <a:t> AND   </a:t>
            </a:r>
            <a:r>
              <a:rPr lang="en-US" altLang="zh-CN" b="1" dirty="0" err="1"/>
              <a:t>SC.Cno</a:t>
            </a:r>
            <a:r>
              <a:rPr lang="en-US" altLang="zh-CN" b="1" dirty="0"/>
              <a:t>= '1'</a:t>
            </a:r>
            <a:r>
              <a:rPr lang="zh-CN" altLang="en-US" b="1" dirty="0"/>
              <a:t>；</a:t>
            </a:r>
            <a:endParaRPr lang="zh-CN" altLang="en-US" b="1" dirty="0"/>
          </a:p>
        </p:txBody>
      </p:sp>
    </p:spTree>
    <p:extLst>
      <p:ext uri="{BB962C8B-B14F-4D97-AF65-F5344CB8AC3E}">
        <p14:creationId xmlns:p14="http://schemas.microsoft.com/office/powerpoint/2010/main" val="291959893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pPr eaLnBrk="1" hangingPunct="1"/>
            <a:r>
              <a:rPr lang="zh-CN" sz="3200" smtClean="0">
                <a:ea typeface="宋体" pitchFamily="2" charset="-122"/>
              </a:rPr>
              <a:t>多重条件查询（续）</a:t>
            </a:r>
          </a:p>
        </p:txBody>
      </p:sp>
      <p:sp>
        <p:nvSpPr>
          <p:cNvPr id="109572" name="Rectangle 3"/>
          <p:cNvSpPr>
            <a:spLocks noGrp="1" noChangeArrowheads="1"/>
          </p:cNvSpPr>
          <p:nvPr>
            <p:ph type="body" idx="1"/>
          </p:nvPr>
        </p:nvSpPr>
        <p:spPr>
          <a:xfrm>
            <a:off x="352187" y="1882667"/>
            <a:ext cx="11328400" cy="4824412"/>
          </a:xfrm>
        </p:spPr>
        <p:txBody>
          <a:bodyPr/>
          <a:lstStyle/>
          <a:p>
            <a:pPr eaLnBrk="1" hangingPunct="1">
              <a:buFont typeface="Wingdings" pitchFamily="2" charset="2"/>
              <a:buNone/>
            </a:pPr>
            <a:r>
              <a:rPr lang="zh-CN" altLang="zh-CN" sz="2800" b="1" dirty="0" smtClean="0">
                <a:ea typeface="宋体" pitchFamily="2" charset="-122"/>
              </a:rPr>
              <a:t>[</a:t>
            </a:r>
            <a:r>
              <a:rPr lang="zh-CN" sz="2800" b="1" dirty="0" smtClean="0">
                <a:ea typeface="宋体" pitchFamily="2" charset="-122"/>
              </a:rPr>
              <a:t>例</a:t>
            </a:r>
            <a:r>
              <a:rPr lang="zh-CN" altLang="zh-CN" sz="2800" b="1" dirty="0" smtClean="0">
                <a:ea typeface="宋体" pitchFamily="2" charset="-122"/>
              </a:rPr>
              <a:t>23]  </a:t>
            </a:r>
            <a:r>
              <a:rPr lang="zh-CN" sz="2800" b="1" dirty="0" smtClean="0">
                <a:ea typeface="宋体" pitchFamily="2" charset="-122"/>
              </a:rPr>
              <a:t>查询计算机系年龄在</a:t>
            </a:r>
            <a:r>
              <a:rPr lang="zh-CN" altLang="zh-CN" sz="2800" b="1" dirty="0" smtClean="0">
                <a:ea typeface="宋体" pitchFamily="2" charset="-122"/>
              </a:rPr>
              <a:t>20</a:t>
            </a:r>
            <a:r>
              <a:rPr lang="zh-CN" sz="2800" b="1" dirty="0" smtClean="0">
                <a:ea typeface="宋体" pitchFamily="2" charset="-122"/>
              </a:rPr>
              <a:t>岁以下的学生姓名。</a:t>
            </a:r>
          </a:p>
          <a:p>
            <a:pPr eaLnBrk="1" hangingPunct="1">
              <a:buFont typeface="Wingdings" pitchFamily="2" charset="2"/>
              <a:buNone/>
            </a:pPr>
            <a:r>
              <a:rPr lang="zh-CN" sz="2800" b="1" dirty="0" smtClean="0">
                <a:ea typeface="宋体" pitchFamily="2" charset="-122"/>
              </a:rPr>
              <a:t>     </a:t>
            </a:r>
            <a:r>
              <a:rPr lang="zh-CN" altLang="zh-CN" sz="2800" b="1" dirty="0" smtClean="0">
                <a:ea typeface="宋体" pitchFamily="2" charset="-122"/>
              </a:rPr>
              <a:t>SELECT Sname</a:t>
            </a:r>
          </a:p>
          <a:p>
            <a:pPr eaLnBrk="1" hangingPunct="1">
              <a:buFont typeface="Wingdings" pitchFamily="2" charset="2"/>
              <a:buNone/>
            </a:pPr>
            <a:r>
              <a:rPr lang="zh-CN" altLang="zh-CN" sz="2800" b="1" dirty="0" smtClean="0">
                <a:ea typeface="宋体" pitchFamily="2" charset="-122"/>
              </a:rPr>
              <a:t>       FROM  Student</a:t>
            </a:r>
          </a:p>
          <a:p>
            <a:pPr eaLnBrk="1" hangingPunct="1">
              <a:buFont typeface="Wingdings" pitchFamily="2" charset="2"/>
              <a:buNone/>
            </a:pPr>
            <a:r>
              <a:rPr lang="zh-CN" altLang="zh-CN" sz="2800" b="1" dirty="0" smtClean="0">
                <a:ea typeface="宋体" pitchFamily="2" charset="-122"/>
              </a:rPr>
              <a:t>       WHERE Sdept= 'CS' AND Sage&lt;20</a:t>
            </a:r>
            <a:r>
              <a:rPr lang="zh-CN" sz="2800" b="1" dirty="0" smtClean="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5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5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1646350" y="1003301"/>
            <a:ext cx="7834313" cy="563563"/>
          </a:xfrm>
        </p:spPr>
        <p:txBody>
          <a:bodyPr/>
          <a:lstStyle/>
          <a:p>
            <a:pPr eaLnBrk="1" hangingPunct="1"/>
            <a:r>
              <a:rPr lang="zh-CN" altLang="zh-CN" sz="3200" dirty="0">
                <a:ea typeface="宋体" panose="02010600030101010101" pitchFamily="2" charset="-122"/>
              </a:rPr>
              <a:t>通过视图插入、修改、删除数据时的限制</a:t>
            </a:r>
          </a:p>
        </p:txBody>
      </p:sp>
      <p:sp>
        <p:nvSpPr>
          <p:cNvPr id="83972" name="Rectangle 3"/>
          <p:cNvSpPr>
            <a:spLocks noGrp="1" noChangeArrowheads="1"/>
          </p:cNvSpPr>
          <p:nvPr>
            <p:ph type="body" idx="1"/>
          </p:nvPr>
        </p:nvSpPr>
        <p:spPr/>
        <p:txBody>
          <a:bodyPr/>
          <a:lstStyle/>
          <a:p>
            <a:pPr eaLnBrk="1" hangingPunct="1"/>
            <a:r>
              <a:rPr lang="zh-CN" altLang="zh-CN" smtClean="0">
                <a:ea typeface="宋体" panose="02010600030101010101" pitchFamily="2" charset="-122"/>
              </a:rPr>
              <a:t>对视图的修改一次仅影响一张表</a:t>
            </a:r>
          </a:p>
          <a:p>
            <a:pPr eaLnBrk="1" hangingPunct="1"/>
            <a:r>
              <a:rPr lang="zh-CN" altLang="zh-CN" smtClean="0">
                <a:ea typeface="宋体" panose="02010600030101010101" pitchFamily="2" charset="-122"/>
              </a:rPr>
              <a:t>不能修改计算列</a:t>
            </a:r>
          </a:p>
        </p:txBody>
      </p:sp>
    </p:spTree>
    <p:extLst>
      <p:ext uri="{BB962C8B-B14F-4D97-AF65-F5344CB8AC3E}">
        <p14:creationId xmlns:p14="http://schemas.microsoft.com/office/powerpoint/2010/main" val="488477589"/>
      </p:ext>
    </p:extLst>
  </p:cSld>
  <p:clrMapOvr>
    <a:masterClrMapping/>
  </p:clrMapOvr>
  <p:transition/>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更新视图（续）</a:t>
            </a:r>
            <a:endParaRPr lang="zh-CN" altLang="zh-CN" sz="2800">
              <a:latin typeface="宋体" panose="02010600030101010101" pitchFamily="2" charset="-122"/>
              <a:ea typeface="宋体" panose="02010600030101010101" pitchFamily="2" charset="-122"/>
            </a:endParaRPr>
          </a:p>
        </p:txBody>
      </p:sp>
      <p:sp>
        <p:nvSpPr>
          <p:cNvPr id="84996" name="Rectangle 3"/>
          <p:cNvSpPr>
            <a:spLocks noGrp="1" noChangeArrowheads="1"/>
          </p:cNvSpPr>
          <p:nvPr>
            <p:ph type="body" idx="1"/>
          </p:nvPr>
        </p:nvSpPr>
        <p:spPr/>
        <p:txBody>
          <a:bodyPr/>
          <a:lstStyle/>
          <a:p>
            <a:pPr eaLnBrk="1" hangingPunct="1">
              <a:lnSpc>
                <a:spcPct val="120000"/>
              </a:lnSpc>
            </a:pPr>
            <a:r>
              <a:rPr lang="zh-CN" altLang="zh-CN" sz="3200">
                <a:latin typeface="宋体" panose="02010600030101010101" pitchFamily="2" charset="-122"/>
              </a:rPr>
              <a:t>允许对行列子集视图进行更新</a:t>
            </a:r>
          </a:p>
          <a:p>
            <a:pPr eaLnBrk="1" hangingPunct="1">
              <a:lnSpc>
                <a:spcPct val="120000"/>
              </a:lnSpc>
            </a:pPr>
            <a:endParaRPr lang="zh-CN" altLang="zh-CN" sz="3200">
              <a:latin typeface="宋体" panose="02010600030101010101" pitchFamily="2" charset="-122"/>
            </a:endParaRPr>
          </a:p>
          <a:p>
            <a:pPr eaLnBrk="1" hangingPunct="1">
              <a:lnSpc>
                <a:spcPct val="120000"/>
              </a:lnSpc>
            </a:pPr>
            <a:r>
              <a:rPr lang="zh-CN" altLang="zh-CN" sz="3200">
                <a:latin typeface="宋体" panose="02010600030101010101" pitchFamily="2" charset="-122"/>
              </a:rPr>
              <a:t>对其他类型视图的更新不同系统有不同限制</a:t>
            </a:r>
          </a:p>
        </p:txBody>
      </p:sp>
    </p:spTree>
    <p:extLst>
      <p:ext uri="{BB962C8B-B14F-4D97-AF65-F5344CB8AC3E}">
        <p14:creationId xmlns:p14="http://schemas.microsoft.com/office/powerpoint/2010/main" val="1279740447"/>
      </p:ext>
    </p:extLst>
  </p:cSld>
  <p:clrMapOvr>
    <a:masterClrMapping/>
  </p:clrMapOvr>
  <p:transition/>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en-US" altLang="zh-CN" sz="3200">
                <a:ea typeface="宋体" panose="02010600030101010101" pitchFamily="2" charset="-122"/>
              </a:rPr>
              <a:t>3.6  </a:t>
            </a:r>
            <a:r>
              <a:rPr lang="zh-CN" altLang="en-US" sz="3200">
                <a:ea typeface="宋体" panose="02010600030101010101" pitchFamily="2" charset="-122"/>
              </a:rPr>
              <a:t>视    图</a:t>
            </a:r>
          </a:p>
        </p:txBody>
      </p:sp>
      <p:sp>
        <p:nvSpPr>
          <p:cNvPr id="86020" name="Rectangle 3"/>
          <p:cNvSpPr>
            <a:spLocks noGrp="1" noChangeArrowheads="1"/>
          </p:cNvSpPr>
          <p:nvPr>
            <p:ph type="body" idx="1"/>
          </p:nvPr>
        </p:nvSpPr>
        <p:spPr>
          <a:xfrm>
            <a:off x="2208213" y="1844675"/>
            <a:ext cx="7859712" cy="4495800"/>
          </a:xfrm>
        </p:spPr>
        <p:txBody>
          <a:bodyPr/>
          <a:lstStyle/>
          <a:p>
            <a:pPr eaLnBrk="1" hangingPunct="1">
              <a:lnSpc>
                <a:spcPct val="180000"/>
              </a:lnSpc>
              <a:buFont typeface="Wingdings" panose="05000000000000000000" pitchFamily="2" charset="2"/>
              <a:buNone/>
            </a:pPr>
            <a:r>
              <a:rPr lang="en-US" altLang="zh-CN" b="1" smtClean="0">
                <a:ea typeface="宋体" panose="02010600030101010101" pitchFamily="2" charset="-122"/>
              </a:rPr>
              <a:t>3.6.1  </a:t>
            </a:r>
            <a:r>
              <a:rPr lang="zh-CN" altLang="en-US" b="1" smtClean="0">
                <a:ea typeface="宋体" panose="02010600030101010101" pitchFamily="2" charset="-122"/>
              </a:rPr>
              <a:t>定义视图</a:t>
            </a:r>
          </a:p>
          <a:p>
            <a:pPr eaLnBrk="1" hangingPunct="1">
              <a:lnSpc>
                <a:spcPct val="180000"/>
              </a:lnSpc>
              <a:buFont typeface="Wingdings" panose="05000000000000000000" pitchFamily="2" charset="2"/>
              <a:buNone/>
            </a:pPr>
            <a:r>
              <a:rPr lang="en-US" altLang="zh-CN" b="1" smtClean="0">
                <a:ea typeface="宋体" panose="02010600030101010101" pitchFamily="2" charset="-122"/>
              </a:rPr>
              <a:t>3.6.2  </a:t>
            </a:r>
            <a:r>
              <a:rPr lang="zh-CN" altLang="en-US" b="1" smtClean="0">
                <a:ea typeface="宋体" panose="02010600030101010101" pitchFamily="2" charset="-122"/>
              </a:rPr>
              <a:t>查询视图</a:t>
            </a:r>
          </a:p>
          <a:p>
            <a:pPr eaLnBrk="1" hangingPunct="1">
              <a:lnSpc>
                <a:spcPct val="180000"/>
              </a:lnSpc>
              <a:buFont typeface="Wingdings" panose="05000000000000000000" pitchFamily="2" charset="2"/>
              <a:buNone/>
            </a:pPr>
            <a:r>
              <a:rPr lang="en-US" altLang="zh-CN" b="1" smtClean="0">
                <a:ea typeface="宋体" panose="02010600030101010101" pitchFamily="2" charset="-122"/>
              </a:rPr>
              <a:t>3.6.3  </a:t>
            </a:r>
            <a:r>
              <a:rPr lang="zh-CN" altLang="en-US" b="1" smtClean="0">
                <a:ea typeface="宋体" panose="02010600030101010101" pitchFamily="2" charset="-122"/>
              </a:rPr>
              <a:t>更新视图</a:t>
            </a:r>
          </a:p>
          <a:p>
            <a:pPr eaLnBrk="1" hangingPunct="1">
              <a:lnSpc>
                <a:spcPct val="180000"/>
              </a:lnSpc>
              <a:buFont typeface="Wingdings" panose="05000000000000000000" pitchFamily="2" charset="2"/>
              <a:buNone/>
            </a:pPr>
            <a:r>
              <a:rPr lang="en-US" altLang="zh-CN" b="1" smtClean="0">
                <a:solidFill>
                  <a:srgbClr val="0033CC"/>
                </a:solidFill>
                <a:ea typeface="宋体" panose="02010600030101010101" pitchFamily="2" charset="-122"/>
              </a:rPr>
              <a:t>3.6.4  </a:t>
            </a:r>
            <a:r>
              <a:rPr lang="zh-CN" altLang="en-US" b="1" smtClean="0">
                <a:solidFill>
                  <a:srgbClr val="0033CC"/>
                </a:solidFill>
                <a:ea typeface="宋体" panose="02010600030101010101" pitchFamily="2" charset="-122"/>
              </a:rPr>
              <a:t>视图的作用</a:t>
            </a:r>
          </a:p>
          <a:p>
            <a:pPr eaLnBrk="1" hangingPunct="1">
              <a:buFont typeface="Wingdings" panose="05000000000000000000" pitchFamily="2" charset="2"/>
              <a:buNone/>
            </a:pPr>
            <a:endParaRPr lang="zh-CN" altLang="en-US" b="1" smtClean="0">
              <a:solidFill>
                <a:srgbClr val="0033CC"/>
              </a:solidFill>
              <a:ea typeface="宋体" panose="02010600030101010101" pitchFamily="2" charset="-122"/>
            </a:endParaRPr>
          </a:p>
        </p:txBody>
      </p:sp>
    </p:spTree>
    <p:extLst>
      <p:ext uri="{BB962C8B-B14F-4D97-AF65-F5344CB8AC3E}">
        <p14:creationId xmlns:p14="http://schemas.microsoft.com/office/powerpoint/2010/main" val="3989285833"/>
      </p:ext>
    </p:extLst>
  </p:cSld>
  <p:clrMapOvr>
    <a:masterClrMapping/>
  </p:clrMapOvr>
  <p:transition/>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pPr eaLnBrk="1" hangingPunct="1"/>
            <a:r>
              <a:rPr lang="en-US" altLang="zh-CN" sz="3200">
                <a:ea typeface="宋体" panose="02010600030101010101" pitchFamily="2" charset="-122"/>
              </a:rPr>
              <a:t>3.6.4  </a:t>
            </a:r>
            <a:r>
              <a:rPr lang="zh-CN" altLang="en-US" sz="3200">
                <a:ea typeface="宋体" panose="02010600030101010101" pitchFamily="2" charset="-122"/>
              </a:rPr>
              <a:t>视图的作用</a:t>
            </a:r>
          </a:p>
        </p:txBody>
      </p:sp>
      <p:sp>
        <p:nvSpPr>
          <p:cNvPr id="87044"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1. </a:t>
            </a:r>
            <a:r>
              <a:rPr lang="zh-CN" altLang="en-US" smtClean="0">
                <a:ea typeface="宋体" panose="02010600030101010101" pitchFamily="2" charset="-122"/>
              </a:rPr>
              <a:t>视图能够简化用户的操作</a:t>
            </a:r>
          </a:p>
          <a:p>
            <a:pPr eaLnBrk="1" hangingPunct="1"/>
            <a:r>
              <a:rPr lang="en-US" altLang="zh-CN" smtClean="0">
                <a:ea typeface="宋体" panose="02010600030101010101" pitchFamily="2" charset="-122"/>
              </a:rPr>
              <a:t>2. </a:t>
            </a:r>
            <a:r>
              <a:rPr lang="zh-CN" altLang="en-US" smtClean="0">
                <a:ea typeface="宋体" panose="02010600030101010101" pitchFamily="2" charset="-122"/>
              </a:rPr>
              <a:t>视图使用户能以多种角度看待同一数据 </a:t>
            </a:r>
          </a:p>
          <a:p>
            <a:pPr eaLnBrk="1" hangingPunct="1"/>
            <a:r>
              <a:rPr lang="en-US" altLang="zh-CN" smtClean="0">
                <a:ea typeface="宋体" panose="02010600030101010101" pitchFamily="2" charset="-122"/>
              </a:rPr>
              <a:t>3. </a:t>
            </a:r>
            <a:r>
              <a:rPr lang="zh-CN" altLang="en-US" smtClean="0">
                <a:ea typeface="宋体" panose="02010600030101010101" pitchFamily="2" charset="-122"/>
              </a:rPr>
              <a:t>视图对重构数据库提供了一定程度的逻辑独立性 </a:t>
            </a:r>
          </a:p>
          <a:p>
            <a:pPr eaLnBrk="1" hangingPunct="1"/>
            <a:r>
              <a:rPr lang="en-US" altLang="zh-CN" smtClean="0">
                <a:ea typeface="宋体" panose="02010600030101010101" pitchFamily="2" charset="-122"/>
              </a:rPr>
              <a:t>4. </a:t>
            </a:r>
            <a:r>
              <a:rPr lang="zh-CN" altLang="en-US" smtClean="0">
                <a:ea typeface="宋体" panose="02010600030101010101" pitchFamily="2" charset="-122"/>
              </a:rPr>
              <a:t>视图能够对机密数据提供安全保护</a:t>
            </a:r>
          </a:p>
          <a:p>
            <a:pPr eaLnBrk="1" hangingPunct="1"/>
            <a:r>
              <a:rPr lang="en-US" altLang="zh-CN" smtClean="0">
                <a:ea typeface="宋体" panose="02010600030101010101" pitchFamily="2" charset="-122"/>
              </a:rPr>
              <a:t>5. </a:t>
            </a:r>
            <a:r>
              <a:rPr lang="zh-CN" altLang="en-US" smtClean="0">
                <a:ea typeface="宋体" panose="02010600030101010101" pitchFamily="2" charset="-122"/>
              </a:rPr>
              <a:t>适当的利用视图可以更清晰的表达查询</a:t>
            </a:r>
          </a:p>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2059704445"/>
      </p:ext>
    </p:extLst>
  </p:cSld>
  <p:clrMapOvr>
    <a:masterClrMapping/>
  </p:clrMapOvr>
  <p:transition/>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pPr eaLnBrk="1" hangingPunct="1"/>
            <a:endParaRPr lang="zh-CN" altLang="en-US" smtClean="0">
              <a:ea typeface="宋体" panose="02010600030101010101" pitchFamily="2" charset="-122"/>
            </a:endParaRPr>
          </a:p>
        </p:txBody>
      </p:sp>
      <p:sp>
        <p:nvSpPr>
          <p:cNvPr id="2052" name="内容占位符 2"/>
          <p:cNvSpPr>
            <a:spLocks noGrp="1"/>
          </p:cNvSpPr>
          <p:nvPr>
            <p:ph idx="1"/>
          </p:nvPr>
        </p:nvSpPr>
        <p:spPr/>
        <p:txBody>
          <a:bodyPr/>
          <a:lstStyle/>
          <a:p>
            <a:pPr eaLnBrk="1" hangingPunct="1"/>
            <a:endParaRPr lang="zh-CN" altLang="en-US" smtClean="0">
              <a:ea typeface="宋体" panose="02010600030101010101" pitchFamily="2" charset="-122"/>
            </a:endParaRPr>
          </a:p>
        </p:txBody>
      </p:sp>
      <p:sp>
        <p:nvSpPr>
          <p:cNvPr id="205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1866900" y="981076"/>
          <a:ext cx="8801100" cy="4824413"/>
        </p:xfrm>
        <a:graphic>
          <a:graphicData uri="http://schemas.openxmlformats.org/presentationml/2006/ole">
            <mc:AlternateContent xmlns:mc="http://schemas.openxmlformats.org/markup-compatibility/2006">
              <mc:Choice xmlns:v="urn:schemas-microsoft-com:vml" Requires="v">
                <p:oleObj spid="_x0000_s3121" name="Visio" r:id="rId3" imgW="6320935" imgH="3329685" progId="Visio.Drawing.11">
                  <p:embed/>
                </p:oleObj>
              </mc:Choice>
              <mc:Fallback>
                <p:oleObj name="Visio" r:id="rId3" imgW="6320935" imgH="332968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981076"/>
                        <a:ext cx="8801100" cy="482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3624041"/>
      </p:ext>
    </p:extLst>
  </p:cSld>
  <p:clrMapOvr>
    <a:masterClrMapping/>
  </p:clrMapOvr>
  <p:transition/>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pPr eaLnBrk="1" hangingPunct="1"/>
            <a:endParaRPr lang="zh-CN" altLang="en-US" smtClean="0">
              <a:ea typeface="宋体" panose="02010600030101010101" pitchFamily="2" charset="-122"/>
            </a:endParaRPr>
          </a:p>
        </p:txBody>
      </p:sp>
      <p:sp>
        <p:nvSpPr>
          <p:cNvPr id="3076" name="内容占位符 2"/>
          <p:cNvSpPr>
            <a:spLocks noGrp="1"/>
          </p:cNvSpPr>
          <p:nvPr>
            <p:ph idx="1"/>
          </p:nvPr>
        </p:nvSpPr>
        <p:spPr/>
        <p:txBody>
          <a:bodyPr/>
          <a:lstStyle/>
          <a:p>
            <a:pPr eaLnBrk="1" hangingPunct="1"/>
            <a:endParaRPr lang="zh-CN" altLang="en-US" smtClean="0">
              <a:ea typeface="宋体" panose="02010600030101010101" pitchFamily="2" charset="-122"/>
            </a:endParaRPr>
          </a:p>
        </p:txBody>
      </p:sp>
      <p:sp>
        <p:nvSpPr>
          <p:cNvPr id="3078"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74" name="Object 1"/>
          <p:cNvGraphicFramePr>
            <a:graphicFrameLocks noChangeAspect="1"/>
          </p:cNvGraphicFramePr>
          <p:nvPr/>
        </p:nvGraphicFramePr>
        <p:xfrm>
          <a:off x="1992314" y="1989139"/>
          <a:ext cx="8308975" cy="3311525"/>
        </p:xfrm>
        <a:graphic>
          <a:graphicData uri="http://schemas.openxmlformats.org/presentationml/2006/ole">
            <mc:AlternateContent xmlns:mc="http://schemas.openxmlformats.org/markup-compatibility/2006">
              <mc:Choice xmlns:v="urn:schemas-microsoft-com:vml" Requires="v">
                <p:oleObj spid="_x0000_s4145" name="Visio" r:id="rId3" imgW="3558684" imgH="1414884" progId="Visio.Drawing.11">
                  <p:embed/>
                </p:oleObj>
              </mc:Choice>
              <mc:Fallback>
                <p:oleObj name="Visio" r:id="rId3" imgW="3558684" imgH="141488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1989139"/>
                        <a:ext cx="8308975" cy="331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2140024"/>
      </p:ext>
    </p:extLst>
  </p:cSld>
  <p:clrMapOvr>
    <a:masterClrMapping/>
  </p:clrMapOvr>
  <p:transition/>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68</a:t>
            </a:r>
            <a:r>
              <a:rPr lang="zh-CN" altLang="en-US" dirty="0" smtClean="0"/>
              <a:t>：授权语句</a:t>
            </a:r>
            <a:endParaRPr lang="zh-CN" altLang="en-US" dirty="0"/>
          </a:p>
        </p:txBody>
      </p:sp>
    </p:spTree>
    <p:extLst>
      <p:ext uri="{BB962C8B-B14F-4D97-AF65-F5344CB8AC3E}">
        <p14:creationId xmlns:p14="http://schemas.microsoft.com/office/powerpoint/2010/main" val="666643696"/>
      </p:ext>
    </p:extLst>
  </p:cSld>
  <p:clrMapOvr>
    <a:masterClrMapping/>
  </p:clrMapOvr>
  <p:transition/>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7" name="Text Box 2"/>
          <p:cNvSpPr txBox="1">
            <a:spLocks noChangeArrowheads="1"/>
          </p:cNvSpPr>
          <p:nvPr/>
        </p:nvSpPr>
        <p:spPr bwMode="auto">
          <a:xfrm>
            <a:off x="1703388" y="692150"/>
            <a:ext cx="9144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lnSpc>
                <a:spcPct val="80000"/>
              </a:lnSpc>
              <a:spcBef>
                <a:spcPct val="30000"/>
              </a:spcBef>
            </a:pPr>
            <a:r>
              <a:rPr lang="zh-CN" altLang="en-US" sz="4400">
                <a:latin typeface="华文中宋" panose="02010600040101010101" pitchFamily="2" charset="-122"/>
                <a:ea typeface="华文中宋" panose="02010600040101010101" pitchFamily="2" charset="-122"/>
              </a:rPr>
              <a:t>           </a:t>
            </a:r>
            <a:r>
              <a:rPr lang="zh-CN" altLang="en-US" sz="3200">
                <a:solidFill>
                  <a:schemeClr val="bg1"/>
                </a:solidFill>
                <a:latin typeface="华文中宋" panose="02010600040101010101" pitchFamily="2" charset="-122"/>
                <a:ea typeface="华文中宋" panose="02010600040101010101" pitchFamily="2" charset="-122"/>
              </a:rPr>
              <a:t>数 据 控 制 </a:t>
            </a:r>
            <a:r>
              <a:rPr lang="en-US" altLang="zh-CN" sz="3200">
                <a:solidFill>
                  <a:schemeClr val="bg1"/>
                </a:solidFill>
                <a:latin typeface="华文中宋" panose="02010600040101010101" pitchFamily="2" charset="-122"/>
                <a:ea typeface="华文中宋" panose="02010600040101010101" pitchFamily="2" charset="-122"/>
              </a:rPr>
              <a:t>(DCL)</a:t>
            </a:r>
            <a:endParaRPr lang="en-US" altLang="zh-CN" sz="3200" b="0">
              <a:solidFill>
                <a:schemeClr val="bg1"/>
              </a:solidFill>
              <a:latin typeface="黑体" panose="02010609060101010101" pitchFamily="49" charset="-122"/>
              <a:ea typeface="黑体" panose="02010609060101010101" pitchFamily="49" charset="-122"/>
            </a:endParaRPr>
          </a:p>
        </p:txBody>
      </p:sp>
      <p:sp>
        <p:nvSpPr>
          <p:cNvPr id="87043" name="Text Box 3"/>
          <p:cNvSpPr txBox="1">
            <a:spLocks noChangeArrowheads="1"/>
          </p:cNvSpPr>
          <p:nvPr/>
        </p:nvSpPr>
        <p:spPr bwMode="auto">
          <a:xfrm>
            <a:off x="1524000" y="4800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a:ea typeface="华文新魏" panose="02010800040101010101" pitchFamily="2" charset="-122"/>
              </a:rPr>
              <a:t>          </a:t>
            </a:r>
            <a:endParaRPr lang="en-US" altLang="zh-CN" sz="2400" b="0">
              <a:ea typeface="华文新魏" panose="02010800040101010101" pitchFamily="2" charset="-122"/>
            </a:endParaRPr>
          </a:p>
        </p:txBody>
      </p:sp>
      <p:sp>
        <p:nvSpPr>
          <p:cNvPr id="87044" name="Text Box 4"/>
          <p:cNvSpPr txBox="1">
            <a:spLocks noChangeArrowheads="1"/>
          </p:cNvSpPr>
          <p:nvPr/>
        </p:nvSpPr>
        <p:spPr bwMode="auto">
          <a:xfrm>
            <a:off x="789345" y="1918550"/>
            <a:ext cx="11130052"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buSzPct val="100000"/>
              <a:buFont typeface="Wingdings" panose="05000000000000000000" pitchFamily="2" charset="2"/>
              <a:buChar char="v"/>
            </a:pPr>
            <a:r>
              <a:rPr lang="zh-CN" altLang="en-US" sz="3600" b="0" dirty="0">
                <a:latin typeface="宋体" panose="02010600030101010101" pitchFamily="2" charset="-122"/>
              </a:rPr>
              <a:t>通过对用户使用权限的限制而保证数据</a:t>
            </a:r>
          </a:p>
          <a:p>
            <a:pPr algn="l" eaLnBrk="1" hangingPunct="1">
              <a:spcBef>
                <a:spcPct val="50000"/>
              </a:spcBef>
              <a:buSzPct val="100000"/>
              <a:buFont typeface="Wingdings" panose="05000000000000000000" pitchFamily="2" charset="2"/>
              <a:buNone/>
            </a:pPr>
            <a:r>
              <a:rPr lang="zh-CN" altLang="en-US" sz="3600" b="0" dirty="0">
                <a:latin typeface="宋体" panose="02010600030101010101" pitchFamily="2" charset="-122"/>
              </a:rPr>
              <a:t>安全的重要措施。</a:t>
            </a:r>
          </a:p>
          <a:p>
            <a:pPr lvl="1" algn="l" eaLnBrk="1" hangingPunct="1">
              <a:spcBef>
                <a:spcPct val="50000"/>
              </a:spcBef>
              <a:buSzPct val="100000"/>
              <a:buFont typeface="Wingdings" panose="05000000000000000000" pitchFamily="2" charset="2"/>
              <a:buChar char="n"/>
            </a:pPr>
            <a:r>
              <a:rPr lang="zh-CN" altLang="en-US" sz="3200" b="0" dirty="0">
                <a:latin typeface="宋体" panose="02010600030101010101" pitchFamily="2" charset="-122"/>
              </a:rPr>
              <a:t>授权（Grant）</a:t>
            </a:r>
          </a:p>
          <a:p>
            <a:pPr lvl="1" algn="l" eaLnBrk="1" hangingPunct="1">
              <a:spcBef>
                <a:spcPct val="50000"/>
              </a:spcBef>
              <a:buSzPct val="100000"/>
              <a:buFont typeface="Wingdings" panose="05000000000000000000" pitchFamily="2" charset="2"/>
              <a:buChar char="n"/>
            </a:pPr>
            <a:r>
              <a:rPr lang="zh-CN" altLang="en-US" sz="3200" b="0" dirty="0">
                <a:latin typeface="宋体" panose="02010600030101010101" pitchFamily="2" charset="-122"/>
              </a:rPr>
              <a:t>收回权限（Revoke）</a:t>
            </a:r>
          </a:p>
          <a:p>
            <a:pPr algn="l" eaLnBrk="1" hangingPunct="1">
              <a:spcBef>
                <a:spcPct val="50000"/>
              </a:spcBef>
            </a:pPr>
            <a:endParaRPr lang="zh-CN" altLang="en-US" sz="2400" b="0" dirty="0">
              <a:latin typeface="宋体" panose="02010600030101010101" pitchFamily="2" charset="-122"/>
            </a:endParaRPr>
          </a:p>
        </p:txBody>
      </p:sp>
    </p:spTree>
    <p:extLst>
      <p:ext uri="{BB962C8B-B14F-4D97-AF65-F5344CB8AC3E}">
        <p14:creationId xmlns:p14="http://schemas.microsoft.com/office/powerpoint/2010/main" val="2824612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87043"/>
                                        </p:tgtEl>
                                        <p:attrNameLst>
                                          <p:attrName>style.visibility</p:attrName>
                                        </p:attrNameLst>
                                      </p:cBhvr>
                                      <p:to>
                                        <p:strVal val="visible"/>
                                      </p:to>
                                    </p:set>
                                    <p:animEffect transition="in" filter="slide(fromBottom)">
                                      <p:cBhvr>
                                        <p:cTn id="11"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44" grpId="0" autoUpdateAnimBg="0"/>
    </p:bld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Grant</a:t>
            </a:r>
          </a:p>
        </p:txBody>
      </p:sp>
      <p:sp>
        <p:nvSpPr>
          <p:cNvPr id="89092" name="Rectangle 3"/>
          <p:cNvSpPr>
            <a:spLocks noGrp="1" noChangeArrowheads="1"/>
          </p:cNvSpPr>
          <p:nvPr>
            <p:ph type="body" idx="1"/>
          </p:nvPr>
        </p:nvSpPr>
        <p:spPr>
          <a:xfrm>
            <a:off x="528973" y="1731806"/>
            <a:ext cx="11165044" cy="4495800"/>
          </a:xfrm>
        </p:spPr>
        <p:txBody>
          <a:bodyPr/>
          <a:lstStyle/>
          <a:p>
            <a:pPr eaLnBrk="1" hangingPunct="1">
              <a:spcBef>
                <a:spcPct val="10000"/>
              </a:spcBef>
            </a:pPr>
            <a:r>
              <a:rPr lang="zh-CN" altLang="en-US" dirty="0" smtClean="0">
                <a:latin typeface="宋体" panose="02010600030101010101" pitchFamily="2" charset="-122"/>
                <a:ea typeface="宋体" panose="02010600030101010101" pitchFamily="2" charset="-122"/>
              </a:rPr>
              <a:t>授权语句的一般格式为</a:t>
            </a:r>
            <a:r>
              <a:rPr lang="en-US" altLang="zh-CN" dirty="0" smtClean="0">
                <a:latin typeface="宋体" panose="02010600030101010101" pitchFamily="2" charset="-122"/>
                <a:ea typeface="宋体" panose="02010600030101010101" pitchFamily="2" charset="-122"/>
              </a:rPr>
              <a:t>:</a:t>
            </a:r>
          </a:p>
          <a:p>
            <a:pPr eaLnBrk="1" hangingPunct="1">
              <a:spcBef>
                <a:spcPct val="10000"/>
              </a:spcBef>
              <a:buFont typeface="Wingdings" panose="05000000000000000000" pitchFamily="2" charset="2"/>
              <a:buNone/>
            </a:pPr>
            <a:r>
              <a:rPr lang="en-US" altLang="zh-CN" dirty="0" smtClean="0">
                <a:latin typeface="黑体" panose="02010609060101010101" pitchFamily="49" charset="-122"/>
                <a:ea typeface="黑体" panose="02010609060101010101" pitchFamily="49" charset="-122"/>
              </a:rPr>
              <a:t>      </a:t>
            </a:r>
            <a:r>
              <a:rPr lang="en-US" altLang="zh-CN" dirty="0" smtClean="0">
                <a:latin typeface="宋体" panose="02010600030101010101" pitchFamily="2" charset="-122"/>
                <a:ea typeface="宋体" panose="02010600030101010101" pitchFamily="2" charset="-122"/>
              </a:rPr>
              <a:t>GRANT   &lt;</a:t>
            </a:r>
            <a:r>
              <a:rPr lang="zh-CN" altLang="en-US" dirty="0" smtClean="0">
                <a:latin typeface="宋体" panose="02010600030101010101" pitchFamily="2" charset="-122"/>
                <a:ea typeface="宋体" panose="02010600030101010101" pitchFamily="2" charset="-122"/>
              </a:rPr>
              <a:t>权限</a:t>
            </a:r>
            <a:r>
              <a:rPr lang="en-US" altLang="zh-CN" dirty="0" smtClean="0">
                <a:latin typeface="宋体" panose="02010600030101010101" pitchFamily="2" charset="-122"/>
                <a:ea typeface="宋体" panose="02010600030101010101" pitchFamily="2" charset="-122"/>
              </a:rPr>
              <a:t>&gt;[,&lt;</a:t>
            </a:r>
            <a:r>
              <a:rPr lang="zh-CN" altLang="en-US" dirty="0" smtClean="0">
                <a:latin typeface="宋体" panose="02010600030101010101" pitchFamily="2" charset="-122"/>
                <a:ea typeface="宋体" panose="02010600030101010101" pitchFamily="2" charset="-122"/>
              </a:rPr>
              <a:t>权限</a:t>
            </a:r>
            <a:r>
              <a:rPr lang="en-US" altLang="zh-CN" dirty="0" smtClean="0">
                <a:latin typeface="宋体" panose="02010600030101010101" pitchFamily="2" charset="-122"/>
                <a:ea typeface="宋体" panose="02010600030101010101" pitchFamily="2" charset="-122"/>
              </a:rPr>
              <a:t>&gt;]…</a:t>
            </a:r>
          </a:p>
          <a:p>
            <a:pPr eaLnBrk="1" hangingPunct="1">
              <a:spcBef>
                <a:spcPct val="10000"/>
              </a:spcBef>
              <a:buFont typeface="Wingdings" panose="05000000000000000000" pitchFamily="2" charset="2"/>
              <a:buNone/>
            </a:pPr>
            <a:r>
              <a:rPr lang="en-US" altLang="zh-CN" dirty="0" smtClean="0">
                <a:latin typeface="宋体" panose="02010600030101010101" pitchFamily="2" charset="-122"/>
                <a:ea typeface="宋体" panose="02010600030101010101" pitchFamily="2" charset="-122"/>
              </a:rPr>
              <a:t>              [ON &lt;</a:t>
            </a:r>
            <a:r>
              <a:rPr lang="zh-CN" altLang="en-US" dirty="0" smtClean="0">
                <a:latin typeface="宋体" panose="02010600030101010101" pitchFamily="2" charset="-122"/>
                <a:ea typeface="宋体" panose="02010600030101010101" pitchFamily="2" charset="-122"/>
              </a:rPr>
              <a:t>对象类型</a:t>
            </a:r>
            <a:r>
              <a:rPr lang="en-US" altLang="zh-CN" dirty="0" smtClean="0">
                <a:latin typeface="宋体" panose="02010600030101010101" pitchFamily="2" charset="-122"/>
                <a:ea typeface="宋体" panose="02010600030101010101" pitchFamily="2" charset="-122"/>
              </a:rPr>
              <a:t>&gt;&lt;</a:t>
            </a:r>
            <a:r>
              <a:rPr lang="zh-CN" altLang="en-US" dirty="0" smtClean="0">
                <a:latin typeface="宋体" panose="02010600030101010101" pitchFamily="2" charset="-122"/>
                <a:ea typeface="宋体" panose="02010600030101010101" pitchFamily="2" charset="-122"/>
              </a:rPr>
              <a:t>对象名</a:t>
            </a:r>
            <a:r>
              <a:rPr lang="en-US" altLang="zh-CN" dirty="0" smtClean="0">
                <a:latin typeface="宋体" panose="02010600030101010101" pitchFamily="2" charset="-122"/>
                <a:ea typeface="宋体" panose="02010600030101010101" pitchFamily="2" charset="-122"/>
              </a:rPr>
              <a:t>&gt;]</a:t>
            </a:r>
          </a:p>
          <a:p>
            <a:pPr eaLnBrk="1" hangingPunct="1">
              <a:spcBef>
                <a:spcPct val="10000"/>
              </a:spcBef>
              <a:buFont typeface="Wingdings" panose="05000000000000000000" pitchFamily="2" charset="2"/>
              <a:buNone/>
            </a:pPr>
            <a:r>
              <a:rPr lang="en-US" altLang="zh-CN" dirty="0" smtClean="0">
                <a:latin typeface="宋体" panose="02010600030101010101" pitchFamily="2" charset="-122"/>
                <a:ea typeface="宋体" panose="02010600030101010101" pitchFamily="2" charset="-122"/>
              </a:rPr>
              <a:t>              TO &lt;</a:t>
            </a:r>
            <a:r>
              <a:rPr lang="zh-CN" altLang="en-US" dirty="0" smtClean="0">
                <a:latin typeface="宋体" panose="02010600030101010101" pitchFamily="2" charset="-122"/>
                <a:ea typeface="宋体" panose="02010600030101010101" pitchFamily="2" charset="-122"/>
              </a:rPr>
              <a:t>用户</a:t>
            </a:r>
            <a:r>
              <a:rPr lang="en-US" altLang="zh-CN" dirty="0" smtClean="0">
                <a:latin typeface="宋体" panose="02010600030101010101" pitchFamily="2" charset="-122"/>
                <a:ea typeface="宋体" panose="02010600030101010101" pitchFamily="2" charset="-122"/>
              </a:rPr>
              <a:t>&gt;[,&lt;</a:t>
            </a:r>
            <a:r>
              <a:rPr lang="zh-CN" altLang="en-US" dirty="0" smtClean="0">
                <a:latin typeface="宋体" panose="02010600030101010101" pitchFamily="2" charset="-122"/>
                <a:ea typeface="宋体" panose="02010600030101010101" pitchFamily="2" charset="-122"/>
              </a:rPr>
              <a:t>用户</a:t>
            </a:r>
            <a:r>
              <a:rPr lang="en-US" altLang="zh-CN" dirty="0" smtClean="0">
                <a:latin typeface="宋体" panose="02010600030101010101" pitchFamily="2" charset="-122"/>
                <a:ea typeface="宋体" panose="02010600030101010101" pitchFamily="2" charset="-122"/>
              </a:rPr>
              <a:t>&gt;]…</a:t>
            </a:r>
          </a:p>
          <a:p>
            <a:pPr eaLnBrk="1" hangingPunct="1">
              <a:spcBef>
                <a:spcPct val="10000"/>
              </a:spcBef>
              <a:buFont typeface="Wingdings" panose="05000000000000000000" pitchFamily="2" charset="2"/>
              <a:buNone/>
            </a:pPr>
            <a:r>
              <a:rPr lang="en-US" altLang="zh-CN" dirty="0" smtClean="0">
                <a:latin typeface="宋体" panose="02010600030101010101" pitchFamily="2" charset="-122"/>
                <a:ea typeface="宋体" panose="02010600030101010101" pitchFamily="2" charset="-122"/>
              </a:rPr>
              <a:t>              [WITH   GRANT  OPTION];</a:t>
            </a:r>
          </a:p>
          <a:p>
            <a:pPr eaLnBrk="1" hangingPunct="1">
              <a:spcBef>
                <a:spcPct val="10000"/>
              </a:spcBef>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任选项</a:t>
            </a:r>
            <a:r>
              <a:rPr lang="en-US" altLang="zh-CN" dirty="0" smtClean="0">
                <a:latin typeface="宋体" panose="02010600030101010101" pitchFamily="2" charset="-122"/>
                <a:ea typeface="宋体" panose="02010600030101010101" pitchFamily="2" charset="-122"/>
              </a:rPr>
              <a:t>WITH   GRANT  OPTION</a:t>
            </a:r>
            <a:r>
              <a:rPr lang="zh-CN" altLang="en-US" dirty="0" smtClean="0">
                <a:latin typeface="宋体" panose="02010600030101010101" pitchFamily="2" charset="-122"/>
                <a:ea typeface="宋体" panose="02010600030101010101" pitchFamily="2" charset="-122"/>
              </a:rPr>
              <a:t>的作用是使获得某 种权力的用户可以把权力再授予别的用户</a:t>
            </a:r>
            <a:r>
              <a:rPr lang="en-US" altLang="zh-CN" dirty="0" smtClean="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004162760"/>
      </p:ext>
    </p:extLst>
  </p:cSld>
  <p:clrMapOvr>
    <a:masterClrMapping/>
  </p:clrMapOvr>
  <p:transition/>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Grant</a:t>
            </a:r>
            <a:endParaRPr lang="zh-CN" altLang="zh-CN" dirty="0" smtClean="0">
              <a:ea typeface="宋体" panose="02010600030101010101" pitchFamily="2" charset="-122"/>
            </a:endParaRPr>
          </a:p>
        </p:txBody>
      </p:sp>
      <p:graphicFrame>
        <p:nvGraphicFramePr>
          <p:cNvPr id="4098" name="Object 3"/>
          <p:cNvGraphicFramePr>
            <a:graphicFrameLocks noGrp="1" noChangeAspect="1"/>
          </p:cNvGraphicFramePr>
          <p:nvPr>
            <p:ph idx="1"/>
            <p:extLst>
              <p:ext uri="{D42A27DB-BD31-4B8C-83A1-F6EECF244321}">
                <p14:modId xmlns:p14="http://schemas.microsoft.com/office/powerpoint/2010/main" val="362563339"/>
              </p:ext>
            </p:extLst>
          </p:nvPr>
        </p:nvGraphicFramePr>
        <p:xfrm>
          <a:off x="1056762" y="2673351"/>
          <a:ext cx="7248525" cy="2447925"/>
        </p:xfrm>
        <a:graphic>
          <a:graphicData uri="http://schemas.openxmlformats.org/presentationml/2006/ole">
            <mc:AlternateContent xmlns:mc="http://schemas.openxmlformats.org/markup-compatibility/2006">
              <mc:Choice xmlns:v="urn:schemas-microsoft-com:vml" Requires="v">
                <p:oleObj spid="_x0000_s5169" r:id="rId3" imgW="3981701" imgH="1342984" progId="Paint.Picture">
                  <p:embed/>
                </p:oleObj>
              </mc:Choice>
              <mc:Fallback>
                <p:oleObj r:id="rId3" imgW="3981701" imgH="134298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762" y="2673351"/>
                        <a:ext cx="72485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4"/>
          <p:cNvSpPr txBox="1">
            <a:spLocks noChangeArrowheads="1"/>
          </p:cNvSpPr>
          <p:nvPr/>
        </p:nvSpPr>
        <p:spPr bwMode="auto">
          <a:xfrm>
            <a:off x="881689" y="1803400"/>
            <a:ext cx="70993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Char char="•"/>
            </a:pPr>
            <a:r>
              <a:rPr lang="zh-CN" altLang="en-US" sz="2400" b="0" dirty="0"/>
              <a:t>   对不同类型的操作对象可有不同的操作权力</a:t>
            </a:r>
          </a:p>
          <a:p>
            <a:pPr eaLnBrk="1" hangingPunct="1"/>
            <a:endParaRPr lang="zh-CN" altLang="en-US" dirty="0"/>
          </a:p>
        </p:txBody>
      </p:sp>
    </p:spTree>
    <p:extLst>
      <p:ext uri="{BB962C8B-B14F-4D97-AF65-F5344CB8AC3E}">
        <p14:creationId xmlns:p14="http://schemas.microsoft.com/office/powerpoint/2010/main" val="61120331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p:txBody>
          <a:bodyPr/>
          <a:lstStyle/>
          <a:p>
            <a:pPr eaLnBrk="1" hangingPunct="1"/>
            <a:r>
              <a:rPr lang="zh-CN" sz="2800" smtClean="0">
                <a:ea typeface="宋体" pitchFamily="2" charset="-122"/>
              </a:rPr>
              <a:t>多重条件查询（续）</a:t>
            </a:r>
          </a:p>
        </p:txBody>
      </p:sp>
      <p:sp>
        <p:nvSpPr>
          <p:cNvPr id="110596" name="Rectangle 3"/>
          <p:cNvSpPr>
            <a:spLocks noGrp="1" noChangeArrowheads="1"/>
          </p:cNvSpPr>
          <p:nvPr>
            <p:ph type="body" idx="1"/>
          </p:nvPr>
        </p:nvSpPr>
        <p:spPr>
          <a:xfrm>
            <a:off x="719667" y="1773238"/>
            <a:ext cx="10871200" cy="4495800"/>
          </a:xfrm>
        </p:spPr>
        <p:txBody>
          <a:bodyPr/>
          <a:lstStyle/>
          <a:p>
            <a:pPr eaLnBrk="1" hangingPunct="1"/>
            <a:r>
              <a:rPr lang="zh-CN" sz="2400" b="1" dirty="0" smtClean="0">
                <a:ea typeface="宋体" pitchFamily="2" charset="-122"/>
              </a:rPr>
              <a:t>改写</a:t>
            </a:r>
            <a:r>
              <a:rPr lang="zh-CN" altLang="zh-CN" sz="2400" b="1" dirty="0" smtClean="0">
                <a:ea typeface="宋体" pitchFamily="2" charset="-122"/>
              </a:rPr>
              <a:t>[</a:t>
            </a:r>
            <a:r>
              <a:rPr lang="zh-CN" sz="2400" b="1" dirty="0" smtClean="0">
                <a:ea typeface="宋体" pitchFamily="2" charset="-122"/>
              </a:rPr>
              <a:t>例</a:t>
            </a:r>
            <a:r>
              <a:rPr lang="zh-CN" altLang="zh-CN" sz="2400" b="1" dirty="0" smtClean="0">
                <a:ea typeface="宋体" pitchFamily="2" charset="-122"/>
              </a:rPr>
              <a:t>12]</a:t>
            </a:r>
          </a:p>
          <a:p>
            <a:pPr eaLnBrk="1" hangingPunct="1">
              <a:buFont typeface="Wingdings" pitchFamily="2" charset="2"/>
              <a:buNone/>
            </a:pPr>
            <a:r>
              <a:rPr lang="zh-CN" altLang="zh-CN" sz="2400" b="1" dirty="0" smtClean="0">
                <a:ea typeface="宋体" pitchFamily="2" charset="-122"/>
              </a:rPr>
              <a:t>[</a:t>
            </a:r>
            <a:r>
              <a:rPr lang="zh-CN" sz="2400" b="1" dirty="0" smtClean="0">
                <a:ea typeface="宋体" pitchFamily="2" charset="-122"/>
              </a:rPr>
              <a:t>例</a:t>
            </a:r>
            <a:r>
              <a:rPr lang="zh-CN" altLang="zh-CN" sz="2400" b="1" dirty="0" smtClean="0">
                <a:ea typeface="宋体" pitchFamily="2" charset="-122"/>
              </a:rPr>
              <a:t>12]  </a:t>
            </a:r>
            <a:r>
              <a:rPr lang="zh-CN" sz="2400" b="1" dirty="0" smtClean="0">
                <a:ea typeface="宋体" pitchFamily="2" charset="-122"/>
              </a:rPr>
              <a:t>查询信息系（</a:t>
            </a:r>
            <a:r>
              <a:rPr lang="zh-CN" altLang="zh-CN" sz="2400" b="1" dirty="0" smtClean="0">
                <a:ea typeface="宋体" pitchFamily="2" charset="-122"/>
              </a:rPr>
              <a:t>IS</a:t>
            </a:r>
            <a:r>
              <a:rPr lang="zh-CN" sz="2400" b="1" dirty="0" smtClean="0">
                <a:ea typeface="宋体" pitchFamily="2" charset="-122"/>
              </a:rPr>
              <a:t>）、数学系（</a:t>
            </a:r>
            <a:r>
              <a:rPr lang="zh-CN" altLang="zh-CN" sz="2400" b="1" dirty="0" smtClean="0">
                <a:ea typeface="宋体" pitchFamily="2" charset="-122"/>
              </a:rPr>
              <a:t>MA</a:t>
            </a:r>
            <a:r>
              <a:rPr lang="zh-CN" sz="2400" b="1" dirty="0" smtClean="0">
                <a:ea typeface="宋体" pitchFamily="2" charset="-122"/>
              </a:rPr>
              <a:t>）和计算机科学系（</a:t>
            </a:r>
            <a:r>
              <a:rPr lang="zh-CN" altLang="zh-CN" sz="2400" b="1" dirty="0" smtClean="0">
                <a:ea typeface="宋体" pitchFamily="2" charset="-122"/>
              </a:rPr>
              <a:t>CS</a:t>
            </a:r>
            <a:r>
              <a:rPr lang="zh-CN" sz="2400" b="1" dirty="0" smtClean="0">
                <a:ea typeface="宋体" pitchFamily="2" charset="-122"/>
              </a:rPr>
              <a:t>）学生的姓名和性别。</a:t>
            </a:r>
          </a:p>
          <a:p>
            <a:pPr lvl="2" eaLnBrk="1" hangingPunct="1">
              <a:buFontTx/>
              <a:buNone/>
            </a:pPr>
            <a:r>
              <a:rPr lang="zh-CN" altLang="zh-CN" b="1" dirty="0" smtClean="0">
                <a:ea typeface="宋体" pitchFamily="2" charset="-122"/>
              </a:rPr>
              <a:t>SELECT Sname</a:t>
            </a:r>
            <a:r>
              <a:rPr lang="zh-CN" b="1" dirty="0" smtClean="0">
                <a:ea typeface="宋体" pitchFamily="2" charset="-122"/>
              </a:rPr>
              <a:t>，</a:t>
            </a:r>
            <a:r>
              <a:rPr lang="zh-CN" altLang="zh-CN" b="1" dirty="0" smtClean="0">
                <a:ea typeface="宋体" pitchFamily="2" charset="-122"/>
              </a:rPr>
              <a:t>Ssex</a:t>
            </a:r>
            <a:r>
              <a:rPr lang="en-US" altLang="zh-CN" b="1" dirty="0" smtClean="0">
                <a:ea typeface="宋体" pitchFamily="2" charset="-122"/>
              </a:rPr>
              <a:t> </a:t>
            </a:r>
            <a:r>
              <a:rPr lang="zh-CN" altLang="zh-CN" b="1" dirty="0" smtClean="0">
                <a:ea typeface="宋体" pitchFamily="2" charset="-122"/>
              </a:rPr>
              <a:t>FROM Student</a:t>
            </a:r>
          </a:p>
          <a:p>
            <a:pPr lvl="2" eaLnBrk="1" hangingPunct="1">
              <a:buFontTx/>
              <a:buNone/>
            </a:pPr>
            <a:r>
              <a:rPr lang="zh-CN" altLang="zh-CN" b="1" dirty="0" smtClean="0">
                <a:ea typeface="宋体" pitchFamily="2" charset="-122"/>
              </a:rPr>
              <a:t>WHERE Sdept IN ( 'IS'</a:t>
            </a:r>
            <a:r>
              <a:rPr lang="zh-CN" b="1" dirty="0" smtClean="0">
                <a:ea typeface="宋体" pitchFamily="2" charset="-122"/>
              </a:rPr>
              <a:t>，</a:t>
            </a:r>
            <a:r>
              <a:rPr lang="zh-CN" altLang="zh-CN" b="1" dirty="0" smtClean="0">
                <a:ea typeface="宋体" pitchFamily="2" charset="-122"/>
              </a:rPr>
              <a:t>'MA'</a:t>
            </a:r>
            <a:r>
              <a:rPr lang="zh-CN" b="1" dirty="0" smtClean="0">
                <a:ea typeface="宋体" pitchFamily="2" charset="-122"/>
              </a:rPr>
              <a:t>，</a:t>
            </a:r>
            <a:r>
              <a:rPr lang="zh-CN" altLang="zh-CN" b="1" dirty="0" smtClean="0">
                <a:ea typeface="宋体" pitchFamily="2" charset="-122"/>
              </a:rPr>
              <a:t>'CS' )</a:t>
            </a:r>
          </a:p>
          <a:p>
            <a:pPr eaLnBrk="1" hangingPunct="1">
              <a:lnSpc>
                <a:spcPct val="140000"/>
              </a:lnSpc>
              <a:buFont typeface="Wingdings" pitchFamily="2" charset="2"/>
              <a:buNone/>
            </a:pPr>
            <a:r>
              <a:rPr lang="zh-CN" sz="2400" b="1" dirty="0" smtClean="0">
                <a:ea typeface="宋体" pitchFamily="2" charset="-122"/>
              </a:rPr>
              <a:t>可改写为：</a:t>
            </a:r>
          </a:p>
          <a:p>
            <a:pPr lvl="2" eaLnBrk="1" hangingPunct="1">
              <a:buFontTx/>
              <a:buNone/>
            </a:pPr>
            <a:r>
              <a:rPr lang="zh-CN" altLang="zh-CN" b="1" dirty="0" smtClean="0">
                <a:ea typeface="宋体" pitchFamily="2" charset="-122"/>
              </a:rPr>
              <a:t>SELECT Sname</a:t>
            </a:r>
            <a:r>
              <a:rPr lang="zh-CN" b="1" dirty="0" smtClean="0">
                <a:ea typeface="宋体" pitchFamily="2" charset="-122"/>
              </a:rPr>
              <a:t>，</a:t>
            </a:r>
            <a:r>
              <a:rPr lang="zh-CN" altLang="zh-CN" b="1" dirty="0" smtClean="0">
                <a:ea typeface="宋体" pitchFamily="2" charset="-122"/>
              </a:rPr>
              <a:t>Ssex</a:t>
            </a:r>
            <a:r>
              <a:rPr lang="en-US" altLang="zh-CN" b="1" dirty="0" smtClean="0">
                <a:ea typeface="宋体" pitchFamily="2" charset="-122"/>
              </a:rPr>
              <a:t> </a:t>
            </a:r>
            <a:r>
              <a:rPr lang="zh-CN" altLang="zh-CN" b="1" dirty="0" smtClean="0">
                <a:ea typeface="宋体" pitchFamily="2" charset="-122"/>
              </a:rPr>
              <a:t>FROM   Student</a:t>
            </a:r>
          </a:p>
          <a:p>
            <a:pPr lvl="2" eaLnBrk="1" hangingPunct="1">
              <a:buFontTx/>
              <a:buNone/>
            </a:pPr>
            <a:r>
              <a:rPr lang="zh-CN" altLang="zh-CN" b="1" dirty="0" smtClean="0">
                <a:ea typeface="宋体" pitchFamily="2" charset="-122"/>
              </a:rPr>
              <a:t>WHERE  Sdept= ' IS ' OR Sdept= ' MA' OR Sdept= ' CS '</a:t>
            </a:r>
            <a:r>
              <a:rPr lang="zh-CN" b="1" dirty="0" smtClean="0">
                <a:ea typeface="宋体" pitchFamily="2" charset="-122"/>
              </a:rPr>
              <a:t>；</a:t>
            </a:r>
          </a:p>
          <a:p>
            <a:pPr lvl="1" eaLnBrk="1" hangingPunct="1">
              <a:buFont typeface="Wingdings" pitchFamily="2" charset="2"/>
              <a:buNone/>
            </a:pPr>
            <a:endParaRPr lang="zh-CN" altLang="zh-CN" sz="2000" b="1" dirty="0" smtClean="0">
              <a:ea typeface="宋体" pitchFamily="2" charset="-122"/>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5" name="Text Box 2"/>
          <p:cNvSpPr txBox="1">
            <a:spLocks noChangeArrowheads="1"/>
          </p:cNvSpPr>
          <p:nvPr/>
        </p:nvSpPr>
        <p:spPr bwMode="auto">
          <a:xfrm>
            <a:off x="512093" y="3248023"/>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dirty="0">
                <a:ea typeface="华文新魏" panose="02010800040101010101" pitchFamily="2" charset="-122"/>
              </a:rPr>
              <a:t>      例</a:t>
            </a:r>
            <a:r>
              <a:rPr lang="en-US" altLang="zh-CN" sz="2400" b="0" dirty="0">
                <a:ea typeface="华文新魏" panose="02010800040101010101" pitchFamily="2" charset="-122"/>
              </a:rPr>
              <a:t>2. </a:t>
            </a:r>
            <a:r>
              <a:rPr lang="zh-CN" altLang="en-US" sz="2400" b="0" dirty="0">
                <a:ea typeface="华文新魏" panose="02010800040101010101" pitchFamily="2" charset="-122"/>
              </a:rPr>
              <a:t>把对表</a:t>
            </a:r>
            <a:r>
              <a:rPr lang="en-US" altLang="zh-CN" sz="2400" b="0" dirty="0">
                <a:ea typeface="华文新魏" panose="02010800040101010101" pitchFamily="2" charset="-122"/>
              </a:rPr>
              <a:t>Student</a:t>
            </a:r>
            <a:r>
              <a:rPr lang="zh-CN" altLang="en-US" sz="2400" b="0" dirty="0">
                <a:ea typeface="华文新魏" panose="02010800040101010101" pitchFamily="2" charset="-122"/>
              </a:rPr>
              <a:t>和</a:t>
            </a:r>
            <a:r>
              <a:rPr lang="en-US" altLang="zh-CN" sz="2400" b="0" dirty="0">
                <a:ea typeface="华文新魏" panose="02010800040101010101" pitchFamily="2" charset="-122"/>
              </a:rPr>
              <a:t>Course</a:t>
            </a:r>
            <a:r>
              <a:rPr lang="zh-CN" altLang="en-US" sz="2400" b="0" dirty="0">
                <a:ea typeface="华文新魏" panose="02010800040101010101" pitchFamily="2" charset="-122"/>
              </a:rPr>
              <a:t>的全部操作权限授予</a:t>
            </a:r>
            <a:r>
              <a:rPr lang="en-US" altLang="zh-CN" sz="2400" b="0" dirty="0">
                <a:ea typeface="华文新魏" panose="02010800040101010101" pitchFamily="2" charset="-122"/>
              </a:rPr>
              <a:t>U2</a:t>
            </a:r>
            <a:r>
              <a:rPr lang="zh-CN" altLang="en-US" sz="2400" b="0" dirty="0">
                <a:ea typeface="华文新魏" panose="02010800040101010101" pitchFamily="2" charset="-122"/>
              </a:rPr>
              <a:t>和</a:t>
            </a:r>
            <a:r>
              <a:rPr lang="en-US" altLang="zh-CN" sz="2400" b="0" dirty="0">
                <a:ea typeface="华文新魏" panose="02010800040101010101" pitchFamily="2" charset="-122"/>
              </a:rPr>
              <a:t>U3</a:t>
            </a:r>
            <a:r>
              <a:rPr lang="zh-CN" altLang="en-US" sz="2400" b="0" dirty="0">
                <a:ea typeface="华文新魏" panose="02010800040101010101" pitchFamily="2" charset="-122"/>
              </a:rPr>
              <a:t>。</a:t>
            </a:r>
          </a:p>
          <a:p>
            <a:pPr algn="l" eaLnBrk="1" hangingPunct="1"/>
            <a:r>
              <a:rPr lang="zh-CN" altLang="en-US" sz="2400" b="0" dirty="0">
                <a:ea typeface="华文新魏" panose="02010800040101010101" pitchFamily="2" charset="-122"/>
              </a:rPr>
              <a:t>            </a:t>
            </a:r>
            <a:r>
              <a:rPr lang="en-US" altLang="zh-CN" sz="2400" b="0" dirty="0">
                <a:ea typeface="华文新魏" panose="02010800040101010101" pitchFamily="2" charset="-122"/>
              </a:rPr>
              <a:t>GRANT  ALL  PRIVILIGES  </a:t>
            </a:r>
          </a:p>
          <a:p>
            <a:pPr algn="l" eaLnBrk="1" hangingPunct="1"/>
            <a:r>
              <a:rPr lang="en-US" altLang="zh-CN" sz="2400" b="0" dirty="0">
                <a:ea typeface="华文新魏" panose="02010800040101010101" pitchFamily="2" charset="-122"/>
              </a:rPr>
              <a:t>               ON  TABLE  Student, Course  TO  U2, U3;</a:t>
            </a:r>
          </a:p>
        </p:txBody>
      </p:sp>
      <p:sp>
        <p:nvSpPr>
          <p:cNvPr id="90116" name="Text Box 3"/>
          <p:cNvSpPr txBox="1">
            <a:spLocks noChangeArrowheads="1"/>
          </p:cNvSpPr>
          <p:nvPr/>
        </p:nvSpPr>
        <p:spPr bwMode="auto">
          <a:xfrm>
            <a:off x="512093" y="4610906"/>
            <a:ext cx="91440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dirty="0">
                <a:ea typeface="华文新魏" panose="02010800040101010101" pitchFamily="2" charset="-122"/>
              </a:rPr>
              <a:t>      例</a:t>
            </a:r>
            <a:r>
              <a:rPr lang="en-US" altLang="zh-CN" sz="2400" b="0" dirty="0">
                <a:ea typeface="华文新魏" panose="02010800040101010101" pitchFamily="2" charset="-122"/>
              </a:rPr>
              <a:t>3. </a:t>
            </a:r>
            <a:r>
              <a:rPr lang="zh-CN" altLang="en-US" sz="2400" b="0" dirty="0">
                <a:ea typeface="华文新魏" panose="02010800040101010101" pitchFamily="2" charset="-122"/>
              </a:rPr>
              <a:t>把对表</a:t>
            </a:r>
            <a:r>
              <a:rPr lang="en-US" altLang="zh-CN" sz="2400" b="0" dirty="0">
                <a:ea typeface="华文新魏" panose="02010800040101010101" pitchFamily="2" charset="-122"/>
              </a:rPr>
              <a:t>SC</a:t>
            </a:r>
            <a:r>
              <a:rPr lang="zh-CN" altLang="en-US" sz="2400" b="0" dirty="0">
                <a:ea typeface="华文新魏" panose="02010800040101010101" pitchFamily="2" charset="-122"/>
              </a:rPr>
              <a:t>的查询权限授予所有用户</a:t>
            </a:r>
            <a:r>
              <a:rPr lang="en-US" altLang="zh-CN" sz="2400" b="0" dirty="0">
                <a:ea typeface="华文新魏" panose="02010800040101010101" pitchFamily="2" charset="-122"/>
              </a:rPr>
              <a:t>.</a:t>
            </a:r>
          </a:p>
          <a:p>
            <a:pPr algn="l" eaLnBrk="1" hangingPunct="1">
              <a:spcBef>
                <a:spcPct val="5000"/>
              </a:spcBef>
            </a:pPr>
            <a:r>
              <a:rPr lang="en-US" altLang="zh-CN" sz="2400" b="0" dirty="0">
                <a:ea typeface="华文新魏" panose="02010800040101010101" pitchFamily="2" charset="-122"/>
              </a:rPr>
              <a:t>            GRANT   SELECT </a:t>
            </a:r>
          </a:p>
          <a:p>
            <a:pPr algn="l" eaLnBrk="1" hangingPunct="1">
              <a:spcBef>
                <a:spcPct val="5000"/>
              </a:spcBef>
            </a:pPr>
            <a:r>
              <a:rPr lang="en-US" altLang="zh-CN" sz="2400" b="0" dirty="0">
                <a:ea typeface="华文新魏" panose="02010800040101010101" pitchFamily="2" charset="-122"/>
              </a:rPr>
              <a:t>             ON  TABLE   SC   TO  PUBLIC;</a:t>
            </a:r>
          </a:p>
        </p:txBody>
      </p:sp>
      <p:sp>
        <p:nvSpPr>
          <p:cNvPr id="90117" name="Text Box 4"/>
          <p:cNvSpPr txBox="1">
            <a:spLocks noChangeArrowheads="1"/>
          </p:cNvSpPr>
          <p:nvPr/>
        </p:nvSpPr>
        <p:spPr bwMode="auto">
          <a:xfrm>
            <a:off x="720949" y="1720622"/>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dirty="0">
                <a:ea typeface="华文新魏" panose="02010800040101010101" pitchFamily="2" charset="-122"/>
              </a:rPr>
              <a:t>    例</a:t>
            </a:r>
            <a:r>
              <a:rPr lang="en-US" altLang="zh-CN" sz="2400" b="0" dirty="0">
                <a:ea typeface="华文新魏" panose="02010800040101010101" pitchFamily="2" charset="-122"/>
              </a:rPr>
              <a:t>1. </a:t>
            </a:r>
            <a:r>
              <a:rPr lang="zh-CN" altLang="en-US" sz="2400" b="0" dirty="0">
                <a:ea typeface="华文新魏" panose="02010800040101010101" pitchFamily="2" charset="-122"/>
              </a:rPr>
              <a:t>把查询</a:t>
            </a:r>
            <a:r>
              <a:rPr lang="en-US" altLang="zh-CN" sz="2400" b="0" dirty="0">
                <a:ea typeface="华文新魏" panose="02010800040101010101" pitchFamily="2" charset="-122"/>
              </a:rPr>
              <a:t>Student</a:t>
            </a:r>
            <a:r>
              <a:rPr lang="zh-CN" altLang="en-US" sz="2400" b="0" dirty="0">
                <a:ea typeface="华文新魏" panose="02010800040101010101" pitchFamily="2" charset="-122"/>
              </a:rPr>
              <a:t>表的权限授予用户</a:t>
            </a:r>
            <a:r>
              <a:rPr lang="en-US" altLang="zh-CN" sz="2400" b="0" dirty="0">
                <a:ea typeface="华文新魏" panose="02010800040101010101" pitchFamily="2" charset="-122"/>
              </a:rPr>
              <a:t>U1.</a:t>
            </a:r>
          </a:p>
          <a:p>
            <a:pPr algn="l" eaLnBrk="1" hangingPunct="1"/>
            <a:r>
              <a:rPr lang="en-US" altLang="zh-CN" sz="2400" b="0" dirty="0">
                <a:ea typeface="华文新魏" panose="02010800040101010101" pitchFamily="2" charset="-122"/>
              </a:rPr>
              <a:t>            GRANT   SELECT  </a:t>
            </a:r>
          </a:p>
          <a:p>
            <a:pPr algn="l" eaLnBrk="1" hangingPunct="1"/>
            <a:r>
              <a:rPr lang="en-US" altLang="zh-CN" sz="2400" b="0" dirty="0">
                <a:ea typeface="华文新魏" panose="02010800040101010101" pitchFamily="2" charset="-122"/>
              </a:rPr>
              <a:t>              ON  TABLE   Student</a:t>
            </a:r>
          </a:p>
          <a:p>
            <a:pPr algn="l" eaLnBrk="1" hangingPunct="1"/>
            <a:r>
              <a:rPr lang="en-US" altLang="zh-CN" sz="2400" b="0" dirty="0">
                <a:ea typeface="华文新魏" panose="02010800040101010101" pitchFamily="2" charset="-122"/>
              </a:rPr>
              <a:t>               TO  U1;</a:t>
            </a:r>
          </a:p>
        </p:txBody>
      </p:sp>
      <p:sp>
        <p:nvSpPr>
          <p:cNvPr id="7" name="Rectangle 2"/>
          <p:cNvSpPr txBox="1">
            <a:spLocks noChangeArrowheads="1"/>
          </p:cNvSpPr>
          <p:nvPr/>
        </p:nvSpPr>
        <p:spPr>
          <a:xfrm>
            <a:off x="1450873" y="763587"/>
            <a:ext cx="10390716" cy="795337"/>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kumimoji="1" sz="3600" b="1">
                <a:solidFill>
                  <a:schemeClr val="tx2"/>
                </a:solidFill>
                <a:latin typeface="Tahoma" pitchFamily="34" charset="0"/>
                <a:ea typeface="仿宋_GB2312" pitchFamily="49" charset="-122"/>
              </a:defRPr>
            </a:lvl6pPr>
            <a:lvl7pPr marL="914400" algn="l" rtl="0" fontAlgn="base">
              <a:spcBef>
                <a:spcPct val="0"/>
              </a:spcBef>
              <a:spcAft>
                <a:spcPct val="0"/>
              </a:spcAft>
              <a:defRPr kumimoji="1" sz="3600" b="1">
                <a:solidFill>
                  <a:schemeClr val="tx2"/>
                </a:solidFill>
                <a:latin typeface="Tahoma" pitchFamily="34" charset="0"/>
                <a:ea typeface="仿宋_GB2312" pitchFamily="49" charset="-122"/>
              </a:defRPr>
            </a:lvl7pPr>
            <a:lvl8pPr marL="1371600" algn="l" rtl="0" fontAlgn="base">
              <a:spcBef>
                <a:spcPct val="0"/>
              </a:spcBef>
              <a:spcAft>
                <a:spcPct val="0"/>
              </a:spcAft>
              <a:defRPr kumimoji="1" sz="3600" b="1">
                <a:solidFill>
                  <a:schemeClr val="tx2"/>
                </a:solidFill>
                <a:latin typeface="Tahoma" pitchFamily="34" charset="0"/>
                <a:ea typeface="仿宋_GB2312" pitchFamily="49" charset="-122"/>
              </a:defRPr>
            </a:lvl8pPr>
            <a:lvl9pPr marL="1828800" algn="l" rtl="0" fontAlgn="base">
              <a:spcBef>
                <a:spcPct val="0"/>
              </a:spcBef>
              <a:spcAft>
                <a:spcPct val="0"/>
              </a:spcAft>
              <a:defRPr kumimoji="1" sz="3600" b="1">
                <a:solidFill>
                  <a:schemeClr val="tx2"/>
                </a:solidFill>
                <a:latin typeface="Tahoma" pitchFamily="34" charset="0"/>
                <a:ea typeface="仿宋_GB2312" pitchFamily="49" charset="-122"/>
              </a:defRPr>
            </a:lvl9pPr>
          </a:lstStyle>
          <a:p>
            <a:pPr eaLnBrk="1" hangingPunct="1"/>
            <a:r>
              <a:rPr lang="zh-CN" altLang="en-US" kern="0" smtClean="0">
                <a:ea typeface="宋体" panose="02010600030101010101" pitchFamily="2" charset="-122"/>
              </a:rPr>
              <a:t>Grant</a:t>
            </a:r>
            <a:endParaRPr lang="zh-CN" altLang="en-US" kern="0" dirty="0" smtClean="0">
              <a:ea typeface="宋体" panose="02010600030101010101" pitchFamily="2" charset="-122"/>
            </a:endParaRPr>
          </a:p>
        </p:txBody>
      </p:sp>
    </p:spTree>
    <p:extLst>
      <p:ext uri="{BB962C8B-B14F-4D97-AF65-F5344CB8AC3E}">
        <p14:creationId xmlns:p14="http://schemas.microsoft.com/office/powerpoint/2010/main" val="17159008"/>
      </p:ext>
    </p:extLst>
  </p:cSld>
  <p:clrMapOvr>
    <a:masterClrMapping/>
  </p:clrMapOvr>
  <p:transition/>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9" name="Text Box 2"/>
          <p:cNvSpPr txBox="1">
            <a:spLocks noChangeArrowheads="1"/>
          </p:cNvSpPr>
          <p:nvPr/>
        </p:nvSpPr>
        <p:spPr bwMode="auto">
          <a:xfrm>
            <a:off x="638086" y="5045769"/>
            <a:ext cx="9144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dirty="0">
                <a:ea typeface="华文新魏" panose="02010800040101010101" pitchFamily="2" charset="-122"/>
              </a:rPr>
              <a:t>     例</a:t>
            </a:r>
            <a:r>
              <a:rPr lang="en-US" altLang="zh-CN" sz="2400" b="0" dirty="0">
                <a:ea typeface="华文新魏" panose="02010800040101010101" pitchFamily="2" charset="-122"/>
              </a:rPr>
              <a:t>6. DBA</a:t>
            </a:r>
            <a:r>
              <a:rPr lang="zh-CN" altLang="en-US" sz="2400" b="0" dirty="0">
                <a:ea typeface="华文新魏" panose="02010800040101010101" pitchFamily="2" charset="-122"/>
              </a:rPr>
              <a:t>把在数据库</a:t>
            </a:r>
            <a:r>
              <a:rPr lang="en-US" altLang="zh-CN" sz="2400" b="0" dirty="0">
                <a:ea typeface="华文新魏" panose="02010800040101010101" pitchFamily="2" charset="-122"/>
              </a:rPr>
              <a:t>S_C</a:t>
            </a:r>
            <a:r>
              <a:rPr lang="zh-CN" altLang="en-US" sz="2400" b="0" dirty="0">
                <a:ea typeface="华文新魏" panose="02010800040101010101" pitchFamily="2" charset="-122"/>
              </a:rPr>
              <a:t>中建立表的权限授予用户</a:t>
            </a:r>
            <a:r>
              <a:rPr lang="en-US" altLang="zh-CN" sz="2400" b="0" dirty="0">
                <a:ea typeface="华文新魏" panose="02010800040101010101" pitchFamily="2" charset="-122"/>
              </a:rPr>
              <a:t>U8.</a:t>
            </a:r>
          </a:p>
          <a:p>
            <a:pPr algn="l" eaLnBrk="1" hangingPunct="1">
              <a:spcBef>
                <a:spcPct val="50000"/>
              </a:spcBef>
            </a:pPr>
            <a:r>
              <a:rPr lang="en-US" altLang="zh-CN" sz="2400" b="0" dirty="0">
                <a:ea typeface="华文新魏" panose="02010800040101010101" pitchFamily="2" charset="-122"/>
              </a:rPr>
              <a:t>    GRANT   CREATETAB    ON   DATABASE    S_C   TO  U8;</a:t>
            </a:r>
          </a:p>
        </p:txBody>
      </p:sp>
      <p:sp>
        <p:nvSpPr>
          <p:cNvPr id="91140" name="Text Box 3"/>
          <p:cNvSpPr txBox="1">
            <a:spLocks noChangeArrowheads="1"/>
          </p:cNvSpPr>
          <p:nvPr/>
        </p:nvSpPr>
        <p:spPr bwMode="auto">
          <a:xfrm>
            <a:off x="567252" y="3375608"/>
            <a:ext cx="9144000" cy="160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dirty="0">
                <a:ea typeface="华文新魏" panose="02010800040101010101" pitchFamily="2" charset="-122"/>
              </a:rPr>
              <a:t>      例</a:t>
            </a:r>
            <a:r>
              <a:rPr lang="en-US" altLang="zh-CN" sz="2400" b="0" dirty="0">
                <a:ea typeface="华文新魏" panose="02010800040101010101" pitchFamily="2" charset="-122"/>
              </a:rPr>
              <a:t>5 </a:t>
            </a:r>
            <a:r>
              <a:rPr lang="zh-CN" altLang="en-US" sz="2400" b="0" dirty="0">
                <a:ea typeface="华文新魏" panose="02010800040101010101" pitchFamily="2" charset="-122"/>
              </a:rPr>
              <a:t>把对表</a:t>
            </a:r>
            <a:r>
              <a:rPr lang="en-US" altLang="zh-CN" sz="2400" b="0" dirty="0">
                <a:ea typeface="华文新魏" panose="02010800040101010101" pitchFamily="2" charset="-122"/>
              </a:rPr>
              <a:t>SC</a:t>
            </a:r>
            <a:r>
              <a:rPr lang="zh-CN" altLang="en-US" sz="2400" b="0" dirty="0">
                <a:ea typeface="华文新魏" panose="02010800040101010101" pitchFamily="2" charset="-122"/>
              </a:rPr>
              <a:t>的</a:t>
            </a:r>
            <a:r>
              <a:rPr lang="en-US" altLang="zh-CN" sz="2400" b="0" dirty="0">
                <a:ea typeface="华文新魏" panose="02010800040101010101" pitchFamily="2" charset="-122"/>
              </a:rPr>
              <a:t>INSERT</a:t>
            </a:r>
            <a:r>
              <a:rPr lang="zh-CN" altLang="en-US" sz="2400" b="0" dirty="0">
                <a:ea typeface="华文新魏" panose="02010800040101010101" pitchFamily="2" charset="-122"/>
              </a:rPr>
              <a:t>权限授予</a:t>
            </a:r>
            <a:r>
              <a:rPr lang="en-US" altLang="zh-CN" sz="2400" b="0" dirty="0">
                <a:ea typeface="华文新魏" panose="02010800040101010101" pitchFamily="2" charset="-122"/>
              </a:rPr>
              <a:t>U5</a:t>
            </a:r>
            <a:r>
              <a:rPr lang="zh-CN" altLang="en-US" sz="2400" b="0" dirty="0">
                <a:ea typeface="华文新魏" panose="02010800040101010101" pitchFamily="2" charset="-122"/>
              </a:rPr>
              <a:t>用户</a:t>
            </a:r>
            <a:r>
              <a:rPr lang="en-US" altLang="zh-CN" sz="2400" b="0" dirty="0">
                <a:ea typeface="华文新魏" panose="02010800040101010101" pitchFamily="2" charset="-122"/>
              </a:rPr>
              <a:t>,</a:t>
            </a:r>
            <a:r>
              <a:rPr lang="zh-CN" altLang="en-US" sz="2400" b="0" dirty="0">
                <a:ea typeface="华文新魏" panose="02010800040101010101" pitchFamily="2" charset="-122"/>
              </a:rPr>
              <a:t>并允许将此权限再授予其他用户</a:t>
            </a:r>
            <a:r>
              <a:rPr lang="en-US" altLang="zh-CN" sz="2400" b="0" dirty="0">
                <a:ea typeface="华文新魏" panose="02010800040101010101" pitchFamily="2" charset="-122"/>
              </a:rPr>
              <a:t>.</a:t>
            </a:r>
          </a:p>
          <a:p>
            <a:pPr algn="l" eaLnBrk="1" hangingPunct="1">
              <a:spcBef>
                <a:spcPct val="5000"/>
              </a:spcBef>
            </a:pPr>
            <a:r>
              <a:rPr lang="en-US" altLang="zh-CN" sz="2400" b="0" dirty="0">
                <a:ea typeface="华文新魏" panose="02010800040101010101" pitchFamily="2" charset="-122"/>
              </a:rPr>
              <a:t>            GRANT   INSERT</a:t>
            </a:r>
          </a:p>
          <a:p>
            <a:pPr algn="l" eaLnBrk="1" hangingPunct="1">
              <a:spcBef>
                <a:spcPct val="5000"/>
              </a:spcBef>
            </a:pPr>
            <a:r>
              <a:rPr lang="en-US" altLang="zh-CN" sz="2400" b="0" dirty="0">
                <a:ea typeface="华文新魏" panose="02010800040101010101" pitchFamily="2" charset="-122"/>
              </a:rPr>
              <a:t>             ON  TABLE   SC   TO U5 WITH  GRANT OPTION;</a:t>
            </a:r>
          </a:p>
        </p:txBody>
      </p:sp>
      <p:sp>
        <p:nvSpPr>
          <p:cNvPr id="91141" name="Text Box 4"/>
          <p:cNvSpPr txBox="1">
            <a:spLocks noChangeArrowheads="1"/>
          </p:cNvSpPr>
          <p:nvPr/>
        </p:nvSpPr>
        <p:spPr bwMode="auto">
          <a:xfrm>
            <a:off x="962004" y="1787903"/>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dirty="0">
                <a:ea typeface="华文新魏" panose="02010800040101010101" pitchFamily="2" charset="-122"/>
              </a:rPr>
              <a:t>例</a:t>
            </a:r>
            <a:r>
              <a:rPr lang="en-US" altLang="zh-CN" sz="2400" b="0" dirty="0">
                <a:ea typeface="华文新魏" panose="02010800040101010101" pitchFamily="2" charset="-122"/>
              </a:rPr>
              <a:t>4. </a:t>
            </a:r>
            <a:r>
              <a:rPr lang="zh-CN" altLang="en-US" sz="2400" b="0" dirty="0">
                <a:ea typeface="华文新魏" panose="02010800040101010101" pitchFamily="2" charset="-122"/>
              </a:rPr>
              <a:t>把修改学生学号和查询</a:t>
            </a:r>
            <a:r>
              <a:rPr lang="en-US" altLang="zh-CN" sz="2400" b="0" dirty="0">
                <a:ea typeface="华文新魏" panose="02010800040101010101" pitchFamily="2" charset="-122"/>
              </a:rPr>
              <a:t>Student</a:t>
            </a:r>
            <a:r>
              <a:rPr lang="zh-CN" altLang="en-US" sz="2400" b="0" dirty="0">
                <a:ea typeface="华文新魏" panose="02010800040101010101" pitchFamily="2" charset="-122"/>
              </a:rPr>
              <a:t>表的权限授给用户</a:t>
            </a:r>
            <a:r>
              <a:rPr lang="en-US" altLang="zh-CN" sz="2400" b="0" dirty="0">
                <a:ea typeface="华文新魏" panose="02010800040101010101" pitchFamily="2" charset="-122"/>
              </a:rPr>
              <a:t>U4.</a:t>
            </a:r>
          </a:p>
          <a:p>
            <a:pPr algn="l" eaLnBrk="1" hangingPunct="1">
              <a:spcBef>
                <a:spcPct val="50000"/>
              </a:spcBef>
            </a:pPr>
            <a:r>
              <a:rPr lang="en-US" altLang="zh-CN" sz="2400" b="0" dirty="0">
                <a:ea typeface="华文新魏" panose="02010800040101010101" pitchFamily="2" charset="-122"/>
              </a:rPr>
              <a:t>    GRANT  UPDATE(</a:t>
            </a:r>
            <a:r>
              <a:rPr lang="en-US" altLang="zh-CN" sz="2400" b="0" dirty="0" err="1">
                <a:ea typeface="华文新魏" panose="02010800040101010101" pitchFamily="2" charset="-122"/>
              </a:rPr>
              <a:t>Sno</a:t>
            </a:r>
            <a:r>
              <a:rPr lang="en-US" altLang="zh-CN" sz="2400" b="0" dirty="0">
                <a:ea typeface="华文新魏" panose="02010800040101010101" pitchFamily="2" charset="-122"/>
              </a:rPr>
              <a:t>), SELECT  </a:t>
            </a:r>
          </a:p>
          <a:p>
            <a:pPr algn="l" eaLnBrk="1" hangingPunct="1">
              <a:spcBef>
                <a:spcPct val="50000"/>
              </a:spcBef>
            </a:pPr>
            <a:r>
              <a:rPr lang="en-US" altLang="zh-CN" sz="2400" b="0" dirty="0">
                <a:ea typeface="华文新魏" panose="02010800040101010101" pitchFamily="2" charset="-122"/>
              </a:rPr>
              <a:t>        ON   TABLE   Student     TO  U4;</a:t>
            </a:r>
          </a:p>
        </p:txBody>
      </p:sp>
      <p:sp>
        <p:nvSpPr>
          <p:cNvPr id="7" name="Rectangle 2"/>
          <p:cNvSpPr>
            <a:spLocks noGrp="1" noChangeArrowheads="1"/>
          </p:cNvSpPr>
          <p:nvPr>
            <p:ph type="title"/>
          </p:nvPr>
        </p:nvSpPr>
        <p:spPr>
          <a:xfrm>
            <a:off x="1534585" y="617539"/>
            <a:ext cx="10390716" cy="795337"/>
          </a:xfrm>
        </p:spPr>
        <p:txBody>
          <a:bodyPr/>
          <a:lstStyle/>
          <a:p>
            <a:pPr eaLnBrk="1" hangingPunct="1"/>
            <a:r>
              <a:rPr lang="zh-CN" altLang="en-US" dirty="0" smtClean="0">
                <a:ea typeface="宋体" panose="02010600030101010101" pitchFamily="2" charset="-122"/>
              </a:rPr>
              <a:t>Grant</a:t>
            </a:r>
          </a:p>
        </p:txBody>
      </p:sp>
    </p:spTree>
    <p:extLst>
      <p:ext uri="{BB962C8B-B14F-4D97-AF65-F5344CB8AC3E}">
        <p14:creationId xmlns:p14="http://schemas.microsoft.com/office/powerpoint/2010/main" val="1789388073"/>
      </p:ext>
    </p:extLst>
  </p:cSld>
  <p:clrMapOvr>
    <a:masterClrMapping/>
  </p:clrMapOvr>
  <p:transition/>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SQL SERVER</a:t>
            </a:r>
          </a:p>
        </p:txBody>
      </p:sp>
      <p:sp>
        <p:nvSpPr>
          <p:cNvPr id="92164"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GRANT { ALL [ PRIVILEGES ] } | </a:t>
            </a:r>
            <a:r>
              <a:rPr lang="en-US" altLang="zh-CN" i="1" smtClean="0">
                <a:ea typeface="宋体" panose="02010600030101010101" pitchFamily="2" charset="-122"/>
              </a:rPr>
              <a:t>permission</a:t>
            </a:r>
            <a:r>
              <a:rPr lang="en-US" altLang="zh-CN" smtClean="0">
                <a:ea typeface="宋体" panose="02010600030101010101" pitchFamily="2" charset="-122"/>
              </a:rPr>
              <a:t> [ ( </a:t>
            </a:r>
            <a:r>
              <a:rPr lang="en-US" altLang="zh-CN" i="1" smtClean="0">
                <a:ea typeface="宋体" panose="02010600030101010101" pitchFamily="2" charset="-122"/>
              </a:rPr>
              <a:t>column</a:t>
            </a:r>
            <a:r>
              <a:rPr lang="en-US" altLang="zh-CN" smtClean="0">
                <a:ea typeface="宋体" panose="02010600030101010101" pitchFamily="2" charset="-122"/>
              </a:rPr>
              <a:t> [ ,...n ] ) ] [ ,...n ] [ ON [ </a:t>
            </a:r>
            <a:r>
              <a:rPr lang="en-US" altLang="zh-CN" i="1" smtClean="0">
                <a:ea typeface="宋体" panose="02010600030101010101" pitchFamily="2" charset="-122"/>
              </a:rPr>
              <a:t>class</a:t>
            </a:r>
            <a:r>
              <a:rPr lang="en-US" altLang="zh-CN" smtClean="0">
                <a:ea typeface="宋体" panose="02010600030101010101" pitchFamily="2" charset="-122"/>
              </a:rPr>
              <a:t> :: ] </a:t>
            </a:r>
            <a:r>
              <a:rPr lang="en-US" altLang="zh-CN" i="1" smtClean="0">
                <a:ea typeface="宋体" panose="02010600030101010101" pitchFamily="2" charset="-122"/>
              </a:rPr>
              <a:t>securable</a:t>
            </a:r>
            <a:r>
              <a:rPr lang="en-US" altLang="zh-CN" smtClean="0">
                <a:ea typeface="宋体" panose="02010600030101010101" pitchFamily="2" charset="-122"/>
              </a:rPr>
              <a:t> ] TO </a:t>
            </a:r>
            <a:r>
              <a:rPr lang="en-US" altLang="zh-CN" i="1" smtClean="0">
                <a:ea typeface="宋体" panose="02010600030101010101" pitchFamily="2" charset="-122"/>
              </a:rPr>
              <a:t>principal</a:t>
            </a:r>
            <a:r>
              <a:rPr lang="en-US" altLang="zh-CN" smtClean="0">
                <a:ea typeface="宋体" panose="02010600030101010101" pitchFamily="2" charset="-122"/>
              </a:rPr>
              <a:t> [ ,...n ] [ WITH GRANT OPTION ] [ AS </a:t>
            </a:r>
            <a:r>
              <a:rPr lang="en-US" altLang="zh-CN" i="1" smtClean="0">
                <a:ea typeface="宋体" panose="02010600030101010101" pitchFamily="2" charset="-122"/>
              </a:rPr>
              <a:t>principal</a:t>
            </a:r>
            <a:r>
              <a:rPr lang="en-US" altLang="zh-CN" smtClean="0">
                <a:ea typeface="宋体" panose="02010600030101010101" pitchFamily="2" charset="-122"/>
              </a:rPr>
              <a:t> ] </a:t>
            </a:r>
          </a:p>
          <a:p>
            <a:pPr eaLnBrk="1" hangingPunct="1">
              <a:lnSpc>
                <a:spcPct val="80000"/>
              </a:lnSpc>
            </a:pPr>
            <a:endParaRPr lang="en-US" altLang="zh-CN" i="1" smtClean="0">
              <a:ea typeface="宋体" panose="02010600030101010101" pitchFamily="2" charset="-122"/>
            </a:endParaRPr>
          </a:p>
          <a:p>
            <a:pPr eaLnBrk="1" hangingPunct="1">
              <a:lnSpc>
                <a:spcPct val="80000"/>
              </a:lnSpc>
            </a:pPr>
            <a:r>
              <a:rPr lang="en-US" altLang="zh-CN" i="1" smtClean="0">
                <a:ea typeface="宋体" panose="02010600030101010101" pitchFamily="2" charset="-122"/>
              </a:rPr>
              <a:t>class</a:t>
            </a:r>
            <a:r>
              <a:rPr lang="en-US" altLang="zh-CN" smtClean="0">
                <a:ea typeface="宋体" panose="02010600030101010101" pitchFamily="2" charset="-122"/>
              </a:rPr>
              <a:t> </a:t>
            </a:r>
          </a:p>
          <a:p>
            <a:pPr lvl="1" eaLnBrk="1" hangingPunct="1">
              <a:lnSpc>
                <a:spcPct val="80000"/>
              </a:lnSpc>
            </a:pPr>
            <a:r>
              <a:rPr lang="zh-CN" altLang="en-US" sz="2800"/>
              <a:t>指定将授予其权限的安全对象的类。</a:t>
            </a:r>
          </a:p>
          <a:p>
            <a:pPr lvl="1" eaLnBrk="1" hangingPunct="1">
              <a:lnSpc>
                <a:spcPct val="80000"/>
              </a:lnSpc>
            </a:pPr>
            <a:r>
              <a:rPr lang="zh-CN" altLang="en-US" sz="2800"/>
              <a:t>需要范围限定符“</a:t>
            </a:r>
            <a:r>
              <a:rPr lang="en-US" altLang="zh-CN" sz="2800"/>
              <a:t>::”</a:t>
            </a:r>
            <a:r>
              <a:rPr lang="zh-CN" altLang="en-US" sz="2800"/>
              <a:t>。</a:t>
            </a:r>
          </a:p>
        </p:txBody>
      </p:sp>
    </p:spTree>
    <p:extLst>
      <p:ext uri="{BB962C8B-B14F-4D97-AF65-F5344CB8AC3E}">
        <p14:creationId xmlns:p14="http://schemas.microsoft.com/office/powerpoint/2010/main" val="380014721"/>
      </p:ext>
    </p:extLst>
  </p:cSld>
  <p:clrMapOvr>
    <a:masterClrMapping/>
  </p:clrMapOvr>
  <p:transition/>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pPr eaLnBrk="1" hangingPunct="1"/>
            <a:endParaRPr lang="zh-CN" altLang="zh-CN" smtClean="0">
              <a:ea typeface="宋体" panose="02010600030101010101" pitchFamily="2" charset="-122"/>
            </a:endParaRPr>
          </a:p>
        </p:txBody>
      </p:sp>
      <p:sp>
        <p:nvSpPr>
          <p:cNvPr id="93188" name="Rectangle 3"/>
          <p:cNvSpPr>
            <a:spLocks noGrp="1" noChangeArrowheads="1"/>
          </p:cNvSpPr>
          <p:nvPr>
            <p:ph type="body" idx="1"/>
          </p:nvPr>
        </p:nvSpPr>
        <p:spPr/>
        <p:txBody>
          <a:bodyPr/>
          <a:lstStyle/>
          <a:p>
            <a:pPr eaLnBrk="1" hangingPunct="1">
              <a:lnSpc>
                <a:spcPct val="80000"/>
              </a:lnSpc>
            </a:pPr>
            <a:r>
              <a:rPr lang="en-US" altLang="zh-CN" sz="1400"/>
              <a:t>ALL </a:t>
            </a:r>
          </a:p>
          <a:p>
            <a:pPr lvl="1" eaLnBrk="1" hangingPunct="1">
              <a:lnSpc>
                <a:spcPct val="80000"/>
              </a:lnSpc>
            </a:pPr>
            <a:r>
              <a:rPr lang="zh-CN" altLang="en-US" sz="1400"/>
              <a:t>不推荐使用此选项，保留此选项仅用于向后兼容。它不会授予所有可能的权限。授予 </a:t>
            </a:r>
            <a:r>
              <a:rPr lang="en-US" altLang="zh-CN" sz="1400"/>
              <a:t>ALL </a:t>
            </a:r>
            <a:r>
              <a:rPr lang="zh-CN" altLang="en-US" sz="1400"/>
              <a:t>参数相当于授予以下权限。</a:t>
            </a:r>
          </a:p>
          <a:p>
            <a:pPr eaLnBrk="1" hangingPunct="1">
              <a:lnSpc>
                <a:spcPct val="80000"/>
              </a:lnSpc>
            </a:pPr>
            <a:r>
              <a:rPr lang="zh-CN" altLang="en-US" sz="1600"/>
              <a:t>如果安全对象为数据库，则“</a:t>
            </a:r>
            <a:r>
              <a:rPr lang="en-US" altLang="zh-CN" sz="1600"/>
              <a:t>ALL”</a:t>
            </a:r>
            <a:r>
              <a:rPr lang="zh-CN" altLang="en-US" sz="1600"/>
              <a:t>表示 </a:t>
            </a:r>
            <a:r>
              <a:rPr lang="en-US" altLang="zh-CN" sz="1600"/>
              <a:t>BACKUP DATABASE</a:t>
            </a:r>
            <a:r>
              <a:rPr lang="zh-CN" altLang="en-US" sz="1600"/>
              <a:t>、</a:t>
            </a:r>
            <a:r>
              <a:rPr lang="en-US" altLang="zh-CN" sz="1600"/>
              <a:t>BACKUP LOG</a:t>
            </a:r>
            <a:r>
              <a:rPr lang="zh-CN" altLang="en-US" sz="1600"/>
              <a:t>、</a:t>
            </a:r>
            <a:r>
              <a:rPr lang="en-US" altLang="zh-CN" sz="1600"/>
              <a:t>CREATE DATABASE</a:t>
            </a:r>
            <a:r>
              <a:rPr lang="zh-CN" altLang="en-US" sz="1600"/>
              <a:t>、</a:t>
            </a:r>
            <a:r>
              <a:rPr lang="en-US" altLang="zh-CN" sz="1600"/>
              <a:t>CREATE DEFAULT</a:t>
            </a:r>
            <a:r>
              <a:rPr lang="zh-CN" altLang="en-US" sz="1600"/>
              <a:t>、</a:t>
            </a:r>
            <a:r>
              <a:rPr lang="en-US" altLang="zh-CN" sz="1600"/>
              <a:t>CREATE FUNCTION</a:t>
            </a:r>
            <a:r>
              <a:rPr lang="zh-CN" altLang="en-US" sz="1600"/>
              <a:t>、</a:t>
            </a:r>
            <a:r>
              <a:rPr lang="en-US" altLang="zh-CN" sz="1600"/>
              <a:t>CREATE PROCEDURE</a:t>
            </a:r>
            <a:r>
              <a:rPr lang="zh-CN" altLang="en-US" sz="1600"/>
              <a:t>、</a:t>
            </a:r>
            <a:r>
              <a:rPr lang="en-US" altLang="zh-CN" sz="1600"/>
              <a:t>CREATE RULE</a:t>
            </a:r>
            <a:r>
              <a:rPr lang="zh-CN" altLang="en-US" sz="1600"/>
              <a:t>、</a:t>
            </a:r>
            <a:r>
              <a:rPr lang="en-US" altLang="zh-CN" sz="1600"/>
              <a:t>CREATE TABLE </a:t>
            </a:r>
            <a:r>
              <a:rPr lang="zh-CN" altLang="en-US" sz="1600"/>
              <a:t>和 </a:t>
            </a:r>
            <a:r>
              <a:rPr lang="en-US" altLang="zh-CN" sz="1600"/>
              <a:t>CREATE VIEW</a:t>
            </a:r>
            <a:r>
              <a:rPr lang="zh-CN" altLang="en-US" sz="1600"/>
              <a:t>。</a:t>
            </a:r>
          </a:p>
          <a:p>
            <a:pPr eaLnBrk="1" hangingPunct="1">
              <a:lnSpc>
                <a:spcPct val="80000"/>
              </a:lnSpc>
            </a:pPr>
            <a:r>
              <a:rPr lang="zh-CN" altLang="en-US" sz="1600"/>
              <a:t>如果安全对象为标量函数，则“</a:t>
            </a:r>
            <a:r>
              <a:rPr lang="en-US" altLang="zh-CN" sz="1600"/>
              <a:t>ALL”</a:t>
            </a:r>
            <a:r>
              <a:rPr lang="zh-CN" altLang="en-US" sz="1600"/>
              <a:t>表示 </a:t>
            </a:r>
            <a:r>
              <a:rPr lang="en-US" altLang="zh-CN" sz="1600"/>
              <a:t>EXECUTE </a:t>
            </a:r>
            <a:r>
              <a:rPr lang="zh-CN" altLang="en-US" sz="1600"/>
              <a:t>和 </a:t>
            </a:r>
            <a:r>
              <a:rPr lang="en-US" altLang="zh-CN" sz="1600"/>
              <a:t>REFERENCES</a:t>
            </a:r>
            <a:r>
              <a:rPr lang="zh-CN" altLang="en-US" sz="1600"/>
              <a:t>。</a:t>
            </a:r>
          </a:p>
          <a:p>
            <a:pPr eaLnBrk="1" hangingPunct="1">
              <a:lnSpc>
                <a:spcPct val="80000"/>
              </a:lnSpc>
            </a:pPr>
            <a:r>
              <a:rPr lang="zh-CN" altLang="en-US" sz="1600"/>
              <a:t>如果安全对象为表值函数，则“</a:t>
            </a:r>
            <a:r>
              <a:rPr lang="en-US" altLang="zh-CN" sz="1600"/>
              <a:t>ALL”</a:t>
            </a:r>
            <a:r>
              <a:rPr lang="zh-CN" altLang="en-US" sz="1600"/>
              <a:t>表示 </a:t>
            </a:r>
            <a:r>
              <a:rPr lang="en-US" altLang="zh-CN" sz="1600"/>
              <a:t>DELETE</a:t>
            </a:r>
            <a:r>
              <a:rPr lang="zh-CN" altLang="en-US" sz="1600"/>
              <a:t>、</a:t>
            </a:r>
            <a:r>
              <a:rPr lang="en-US" altLang="zh-CN" sz="1600"/>
              <a:t>INSERT</a:t>
            </a:r>
            <a:r>
              <a:rPr lang="zh-CN" altLang="en-US" sz="1600"/>
              <a:t>、</a:t>
            </a:r>
            <a:r>
              <a:rPr lang="en-US" altLang="zh-CN" sz="1600"/>
              <a:t>REFERENCES</a:t>
            </a:r>
            <a:r>
              <a:rPr lang="zh-CN" altLang="en-US" sz="1600"/>
              <a:t>、</a:t>
            </a:r>
            <a:r>
              <a:rPr lang="en-US" altLang="zh-CN" sz="1600"/>
              <a:t>SELECT </a:t>
            </a:r>
            <a:r>
              <a:rPr lang="zh-CN" altLang="en-US" sz="1600"/>
              <a:t>和 </a:t>
            </a:r>
            <a:r>
              <a:rPr lang="en-US" altLang="zh-CN" sz="1600"/>
              <a:t>UPDATE</a:t>
            </a:r>
            <a:r>
              <a:rPr lang="zh-CN" altLang="en-US" sz="1600"/>
              <a:t>。</a:t>
            </a:r>
          </a:p>
          <a:p>
            <a:pPr eaLnBrk="1" hangingPunct="1">
              <a:lnSpc>
                <a:spcPct val="80000"/>
              </a:lnSpc>
            </a:pPr>
            <a:r>
              <a:rPr lang="zh-CN" altLang="en-US" sz="1600"/>
              <a:t>如果安全对象是存储过程，则“</a:t>
            </a:r>
            <a:r>
              <a:rPr lang="en-US" altLang="zh-CN" sz="1600"/>
              <a:t>ALL”</a:t>
            </a:r>
            <a:r>
              <a:rPr lang="zh-CN" altLang="en-US" sz="1600"/>
              <a:t>表示 </a:t>
            </a:r>
            <a:r>
              <a:rPr lang="en-US" altLang="zh-CN" sz="1600"/>
              <a:t>EXECUTE</a:t>
            </a:r>
            <a:r>
              <a:rPr lang="zh-CN" altLang="en-US" sz="1600"/>
              <a:t>。</a:t>
            </a:r>
          </a:p>
          <a:p>
            <a:pPr eaLnBrk="1" hangingPunct="1">
              <a:lnSpc>
                <a:spcPct val="80000"/>
              </a:lnSpc>
            </a:pPr>
            <a:r>
              <a:rPr lang="zh-CN" altLang="en-US" sz="1600"/>
              <a:t>如果安全对象为表，则“</a:t>
            </a:r>
            <a:r>
              <a:rPr lang="en-US" altLang="zh-CN" sz="1600"/>
              <a:t>ALL”</a:t>
            </a:r>
            <a:r>
              <a:rPr lang="zh-CN" altLang="en-US" sz="1600"/>
              <a:t>表示 </a:t>
            </a:r>
            <a:r>
              <a:rPr lang="en-US" altLang="zh-CN" sz="1600"/>
              <a:t>DELETE</a:t>
            </a:r>
            <a:r>
              <a:rPr lang="zh-CN" altLang="en-US" sz="1600"/>
              <a:t>、</a:t>
            </a:r>
            <a:r>
              <a:rPr lang="en-US" altLang="zh-CN" sz="1600"/>
              <a:t>INSERT</a:t>
            </a:r>
            <a:r>
              <a:rPr lang="zh-CN" altLang="en-US" sz="1600"/>
              <a:t>、</a:t>
            </a:r>
            <a:r>
              <a:rPr lang="en-US" altLang="zh-CN" sz="1600"/>
              <a:t>REFERENCES</a:t>
            </a:r>
            <a:r>
              <a:rPr lang="zh-CN" altLang="en-US" sz="1600"/>
              <a:t>、</a:t>
            </a:r>
            <a:r>
              <a:rPr lang="en-US" altLang="zh-CN" sz="1600"/>
              <a:t>SELECT </a:t>
            </a:r>
            <a:r>
              <a:rPr lang="zh-CN" altLang="en-US" sz="1600"/>
              <a:t>和 </a:t>
            </a:r>
            <a:r>
              <a:rPr lang="en-US" altLang="zh-CN" sz="1600"/>
              <a:t>UPDATE</a:t>
            </a:r>
            <a:r>
              <a:rPr lang="zh-CN" altLang="en-US" sz="1600"/>
              <a:t>。</a:t>
            </a:r>
          </a:p>
          <a:p>
            <a:pPr eaLnBrk="1" hangingPunct="1">
              <a:lnSpc>
                <a:spcPct val="80000"/>
              </a:lnSpc>
            </a:pPr>
            <a:r>
              <a:rPr lang="zh-CN" altLang="en-US" sz="1600"/>
              <a:t>如果安全对象为视图，则“</a:t>
            </a:r>
            <a:r>
              <a:rPr lang="en-US" altLang="zh-CN" sz="1600"/>
              <a:t>ALL”</a:t>
            </a:r>
            <a:r>
              <a:rPr lang="zh-CN" altLang="en-US" sz="1600"/>
              <a:t>表示 </a:t>
            </a:r>
            <a:r>
              <a:rPr lang="en-US" altLang="zh-CN" sz="1600"/>
              <a:t>DELETE</a:t>
            </a:r>
            <a:r>
              <a:rPr lang="zh-CN" altLang="en-US" sz="1600"/>
              <a:t>、</a:t>
            </a:r>
            <a:r>
              <a:rPr lang="en-US" altLang="zh-CN" sz="1600"/>
              <a:t>INSERT</a:t>
            </a:r>
            <a:r>
              <a:rPr lang="zh-CN" altLang="en-US" sz="1600"/>
              <a:t>、</a:t>
            </a:r>
            <a:r>
              <a:rPr lang="en-US" altLang="zh-CN" sz="1600"/>
              <a:t>REFERENCES</a:t>
            </a:r>
            <a:r>
              <a:rPr lang="zh-CN" altLang="en-US" sz="1600"/>
              <a:t>、</a:t>
            </a:r>
            <a:r>
              <a:rPr lang="en-US" altLang="zh-CN" sz="1600"/>
              <a:t>SELECT </a:t>
            </a:r>
            <a:r>
              <a:rPr lang="zh-CN" altLang="en-US" sz="1600"/>
              <a:t>和 </a:t>
            </a:r>
            <a:r>
              <a:rPr lang="en-US" altLang="zh-CN" sz="1600"/>
              <a:t>UPDATE</a:t>
            </a:r>
            <a:r>
              <a:rPr lang="zh-CN" altLang="en-US" sz="1600"/>
              <a:t>。</a:t>
            </a:r>
          </a:p>
          <a:p>
            <a:pPr eaLnBrk="1" hangingPunct="1">
              <a:lnSpc>
                <a:spcPct val="80000"/>
              </a:lnSpc>
            </a:pPr>
            <a:r>
              <a:rPr lang="zh-CN" altLang="en-US" sz="1400"/>
              <a:t> </a:t>
            </a:r>
          </a:p>
          <a:p>
            <a:pPr eaLnBrk="1" hangingPunct="1">
              <a:lnSpc>
                <a:spcPct val="80000"/>
              </a:lnSpc>
            </a:pPr>
            <a:r>
              <a:rPr lang="en-US" altLang="zh-CN" sz="1400" i="1"/>
              <a:t>class</a:t>
            </a:r>
            <a:r>
              <a:rPr lang="en-US" altLang="zh-CN" sz="1400"/>
              <a:t> </a:t>
            </a:r>
          </a:p>
          <a:p>
            <a:pPr lvl="1" eaLnBrk="1" hangingPunct="1">
              <a:lnSpc>
                <a:spcPct val="80000"/>
              </a:lnSpc>
            </a:pPr>
            <a:r>
              <a:rPr lang="zh-CN" altLang="en-US" sz="1400"/>
              <a:t>指定将授予其权限的安全对象的类。需要范围限定符“</a:t>
            </a:r>
            <a:r>
              <a:rPr lang="en-US" altLang="zh-CN" sz="1400"/>
              <a:t>::”</a:t>
            </a:r>
            <a:r>
              <a:rPr lang="zh-CN" altLang="en-US" sz="1400"/>
              <a:t>。</a:t>
            </a:r>
          </a:p>
          <a:p>
            <a:pPr eaLnBrk="1" hangingPunct="1">
              <a:lnSpc>
                <a:spcPct val="80000"/>
              </a:lnSpc>
            </a:pPr>
            <a:endParaRPr lang="zh-CN" altLang="en-US" sz="1400"/>
          </a:p>
        </p:txBody>
      </p:sp>
    </p:spTree>
    <p:extLst>
      <p:ext uri="{BB962C8B-B14F-4D97-AF65-F5344CB8AC3E}">
        <p14:creationId xmlns:p14="http://schemas.microsoft.com/office/powerpoint/2010/main" val="1327527678"/>
      </p:ext>
    </p:extLst>
  </p:cSld>
  <p:clrMapOvr>
    <a:masterClrMapping/>
  </p:clrMapOvr>
  <p:transition/>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SQL server</a:t>
            </a:r>
            <a:r>
              <a:rPr lang="zh-CN" altLang="en-US" smtClean="0">
                <a:ea typeface="宋体" panose="02010600030101010101" pitchFamily="2" charset="-122"/>
              </a:rPr>
              <a:t>中的用法</a:t>
            </a:r>
          </a:p>
        </p:txBody>
      </p:sp>
      <p:sp>
        <p:nvSpPr>
          <p:cNvPr id="94212"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授予对表的 </a:t>
            </a:r>
            <a:r>
              <a:rPr lang="en-US" altLang="zh-CN" smtClean="0">
                <a:ea typeface="宋体" panose="02010600030101010101" pitchFamily="2" charset="-122"/>
              </a:rPr>
              <a:t>SELECT </a:t>
            </a:r>
            <a:r>
              <a:rPr lang="zh-CN" altLang="en-US" smtClean="0">
                <a:ea typeface="宋体" panose="02010600030101010101" pitchFamily="2" charset="-122"/>
              </a:rPr>
              <a:t>权限 </a:t>
            </a:r>
          </a:p>
          <a:p>
            <a:pPr lvl="1" eaLnBrk="1" hangingPunct="1"/>
            <a:r>
              <a:rPr lang="en-US" altLang="zh-CN" smtClean="0">
                <a:ea typeface="宋体" panose="02010600030101010101" pitchFamily="2" charset="-122"/>
              </a:rPr>
              <a:t>GRANT SELECT ON OBJECT::Address TO RosaQdM; </a:t>
            </a:r>
          </a:p>
          <a:p>
            <a:pPr lvl="1" eaLnBrk="1" hangingPunct="1">
              <a:buFont typeface="Wingdings" panose="05000000000000000000" pitchFamily="2" charset="2"/>
              <a:buNone/>
            </a:pPr>
            <a:endParaRPr lang="en-US" altLang="zh-CN" smtClean="0">
              <a:ea typeface="宋体" panose="02010600030101010101" pitchFamily="2" charset="-122"/>
            </a:endParaRPr>
          </a:p>
          <a:p>
            <a:pPr eaLnBrk="1" hangingPunct="1"/>
            <a:r>
              <a:rPr lang="zh-CN" altLang="en-US" smtClean="0">
                <a:ea typeface="宋体" panose="02010600030101010101" pitchFamily="2" charset="-122"/>
              </a:rPr>
              <a:t>授予对存储过程的 </a:t>
            </a:r>
            <a:r>
              <a:rPr lang="en-US" altLang="zh-CN" smtClean="0">
                <a:ea typeface="宋体" panose="02010600030101010101" pitchFamily="2" charset="-122"/>
              </a:rPr>
              <a:t>EXECUTE </a:t>
            </a:r>
            <a:r>
              <a:rPr lang="zh-CN" altLang="en-US" smtClean="0">
                <a:ea typeface="宋体" panose="02010600030101010101" pitchFamily="2" charset="-122"/>
              </a:rPr>
              <a:t>权限 </a:t>
            </a:r>
          </a:p>
          <a:p>
            <a:pPr lvl="1" eaLnBrk="1" hangingPunct="1"/>
            <a:r>
              <a:rPr lang="en-US" altLang="zh-CN" smtClean="0">
                <a:ea typeface="宋体" panose="02010600030101010101" pitchFamily="2" charset="-122"/>
              </a:rPr>
              <a:t>GRANT EXECUTE ON OBJECT::uspUpdateEmployeeHireInfo TO Recruiting11; </a:t>
            </a:r>
          </a:p>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4078905021"/>
      </p:ext>
    </p:extLst>
  </p:cSld>
  <p:clrMapOvr>
    <a:masterClrMapping/>
  </p:clrMapOvr>
  <p:transition/>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5" name="Text Box 2"/>
          <p:cNvSpPr txBox="1">
            <a:spLocks noChangeArrowheads="1"/>
          </p:cNvSpPr>
          <p:nvPr/>
        </p:nvSpPr>
        <p:spPr bwMode="auto">
          <a:xfrm>
            <a:off x="811101" y="1898629"/>
            <a:ext cx="8783638" cy="294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3200" b="0" dirty="0" smtClean="0">
                <a:latin typeface="宋体" panose="02010600030101010101" pitchFamily="2" charset="-122"/>
              </a:rPr>
              <a:t>授予</a:t>
            </a:r>
            <a:r>
              <a:rPr lang="zh-CN" altLang="en-US" sz="3200" b="0" dirty="0">
                <a:latin typeface="宋体" panose="02010600030101010101" pitchFamily="2" charset="-122"/>
              </a:rPr>
              <a:t>的权力可以用</a:t>
            </a:r>
            <a:r>
              <a:rPr lang="en-US" altLang="zh-CN" sz="3200" b="0" dirty="0">
                <a:latin typeface="宋体" panose="02010600030101010101" pitchFamily="2" charset="-122"/>
              </a:rPr>
              <a:t>REVOKE</a:t>
            </a:r>
            <a:r>
              <a:rPr lang="zh-CN" altLang="en-US" sz="3200" b="0" dirty="0">
                <a:latin typeface="宋体" panose="02010600030101010101" pitchFamily="2" charset="-122"/>
              </a:rPr>
              <a:t>语句收回</a:t>
            </a:r>
          </a:p>
          <a:p>
            <a:pPr algn="l" eaLnBrk="1" hangingPunct="1">
              <a:spcBef>
                <a:spcPct val="20000"/>
              </a:spcBef>
              <a:buSzPct val="100000"/>
              <a:buFont typeface="Wingdings" panose="05000000000000000000" pitchFamily="2" charset="2"/>
              <a:buChar char="v"/>
            </a:pPr>
            <a:r>
              <a:rPr lang="zh-CN" altLang="en-US" sz="2800" b="0" dirty="0">
                <a:latin typeface="宋体" panose="02010600030101010101" pitchFamily="2" charset="-122"/>
              </a:rPr>
              <a:t> </a:t>
            </a:r>
            <a:r>
              <a:rPr lang="zh-CN" altLang="en-US" sz="3200" b="0" dirty="0">
                <a:latin typeface="宋体" panose="02010600030101010101" pitchFamily="2" charset="-122"/>
              </a:rPr>
              <a:t>格式为：</a:t>
            </a:r>
          </a:p>
          <a:p>
            <a:pPr algn="l" eaLnBrk="1" hangingPunct="1">
              <a:spcBef>
                <a:spcPct val="20000"/>
              </a:spcBef>
            </a:pPr>
            <a:r>
              <a:rPr lang="zh-CN" altLang="en-US" sz="2400" b="0" dirty="0">
                <a:latin typeface="宋体" panose="02010600030101010101" pitchFamily="2" charset="-122"/>
              </a:rPr>
              <a:t>       </a:t>
            </a:r>
            <a:r>
              <a:rPr lang="zh-CN" altLang="en-US" sz="3200" b="0" dirty="0">
                <a:latin typeface="宋体" panose="02010600030101010101" pitchFamily="2" charset="-122"/>
              </a:rPr>
              <a:t>  </a:t>
            </a:r>
            <a:r>
              <a:rPr lang="en-US" altLang="zh-CN" sz="3200" b="0" dirty="0">
                <a:latin typeface="宋体" panose="02010600030101010101" pitchFamily="2" charset="-122"/>
              </a:rPr>
              <a:t>REVOKE    &lt;</a:t>
            </a:r>
            <a:r>
              <a:rPr lang="zh-CN" altLang="en-US" sz="3200" b="0" dirty="0">
                <a:latin typeface="宋体" panose="02010600030101010101" pitchFamily="2" charset="-122"/>
              </a:rPr>
              <a:t>权限</a:t>
            </a:r>
            <a:r>
              <a:rPr lang="en-US" altLang="zh-CN" sz="3200" b="0" dirty="0">
                <a:latin typeface="宋体" panose="02010600030101010101" pitchFamily="2" charset="-122"/>
              </a:rPr>
              <a:t>&gt;[</a:t>
            </a:r>
            <a:r>
              <a:rPr lang="zh-CN" altLang="en-US" sz="3200" b="0" dirty="0">
                <a:latin typeface="宋体" panose="02010600030101010101" pitchFamily="2" charset="-122"/>
              </a:rPr>
              <a:t>，</a:t>
            </a:r>
            <a:r>
              <a:rPr lang="en-US" altLang="zh-CN" sz="3200" b="0" dirty="0">
                <a:latin typeface="宋体" panose="02010600030101010101" pitchFamily="2" charset="-122"/>
              </a:rPr>
              <a:t>&lt;</a:t>
            </a:r>
            <a:r>
              <a:rPr lang="zh-CN" altLang="en-US" sz="3200" b="0" dirty="0">
                <a:latin typeface="宋体" panose="02010600030101010101" pitchFamily="2" charset="-122"/>
              </a:rPr>
              <a:t>权限</a:t>
            </a:r>
            <a:r>
              <a:rPr lang="en-US" altLang="zh-CN" sz="3200" b="0" dirty="0">
                <a:latin typeface="宋体" panose="02010600030101010101" pitchFamily="2" charset="-122"/>
              </a:rPr>
              <a:t>&gt;]…</a:t>
            </a:r>
          </a:p>
          <a:p>
            <a:pPr algn="l" eaLnBrk="1" hangingPunct="1">
              <a:spcBef>
                <a:spcPct val="20000"/>
              </a:spcBef>
            </a:pPr>
            <a:r>
              <a:rPr lang="en-US" altLang="zh-CN" sz="3200" b="0" dirty="0">
                <a:latin typeface="宋体" panose="02010600030101010101" pitchFamily="2" charset="-122"/>
              </a:rPr>
              <a:t>        [ON  &lt;</a:t>
            </a:r>
            <a:r>
              <a:rPr lang="zh-CN" altLang="en-US" sz="3200" b="0" dirty="0">
                <a:latin typeface="宋体" panose="02010600030101010101" pitchFamily="2" charset="-122"/>
              </a:rPr>
              <a:t>对象类型</a:t>
            </a:r>
            <a:r>
              <a:rPr lang="en-US" altLang="zh-CN" sz="3200" b="0" dirty="0">
                <a:latin typeface="宋体" panose="02010600030101010101" pitchFamily="2" charset="-122"/>
              </a:rPr>
              <a:t>&gt; &lt;</a:t>
            </a:r>
            <a:r>
              <a:rPr lang="zh-CN" altLang="en-US" sz="3200" b="0" dirty="0">
                <a:latin typeface="宋体" panose="02010600030101010101" pitchFamily="2" charset="-122"/>
              </a:rPr>
              <a:t>对象名</a:t>
            </a:r>
            <a:r>
              <a:rPr lang="en-US" altLang="zh-CN" sz="3200" b="0" dirty="0">
                <a:latin typeface="宋体" panose="02010600030101010101" pitchFamily="2" charset="-122"/>
              </a:rPr>
              <a:t>&gt;]</a:t>
            </a:r>
          </a:p>
          <a:p>
            <a:pPr algn="l" eaLnBrk="1" hangingPunct="1">
              <a:spcBef>
                <a:spcPct val="20000"/>
              </a:spcBef>
            </a:pPr>
            <a:r>
              <a:rPr lang="en-US" altLang="zh-CN" sz="3200" b="0" dirty="0">
                <a:latin typeface="宋体" panose="02010600030101010101" pitchFamily="2" charset="-122"/>
              </a:rPr>
              <a:t>        FROM  &lt;</a:t>
            </a:r>
            <a:r>
              <a:rPr lang="zh-CN" altLang="en-US" sz="3200" b="0" dirty="0">
                <a:latin typeface="宋体" panose="02010600030101010101" pitchFamily="2" charset="-122"/>
              </a:rPr>
              <a:t>用户</a:t>
            </a:r>
            <a:r>
              <a:rPr lang="en-US" altLang="zh-CN" sz="3200" b="0" dirty="0">
                <a:latin typeface="宋体" panose="02010600030101010101" pitchFamily="2" charset="-122"/>
              </a:rPr>
              <a:t>&gt;[,&lt;</a:t>
            </a:r>
            <a:r>
              <a:rPr lang="zh-CN" altLang="en-US" sz="3200" b="0" dirty="0">
                <a:latin typeface="宋体" panose="02010600030101010101" pitchFamily="2" charset="-122"/>
              </a:rPr>
              <a:t>用户</a:t>
            </a:r>
            <a:r>
              <a:rPr lang="en-US" altLang="zh-CN" sz="3200" b="0" dirty="0">
                <a:latin typeface="宋体" panose="02010600030101010101" pitchFamily="2" charset="-122"/>
              </a:rPr>
              <a:t>&gt;]…;</a:t>
            </a:r>
          </a:p>
        </p:txBody>
      </p:sp>
      <p:sp>
        <p:nvSpPr>
          <p:cNvPr id="2" name="文本框 1"/>
          <p:cNvSpPr txBox="1"/>
          <p:nvPr/>
        </p:nvSpPr>
        <p:spPr>
          <a:xfrm>
            <a:off x="1642055" y="830688"/>
            <a:ext cx="2236510" cy="1323439"/>
          </a:xfrm>
          <a:prstGeom prst="rect">
            <a:avLst/>
          </a:prstGeom>
          <a:noFill/>
        </p:spPr>
        <p:txBody>
          <a:bodyPr wrap="none" rtlCol="0">
            <a:spAutoFit/>
          </a:bodyPr>
          <a:lstStyle/>
          <a:p>
            <a:r>
              <a:rPr lang="zh-CN" altLang="en-US" sz="4000" dirty="0">
                <a:latin typeface="宋体" panose="02010600030101010101" pitchFamily="2" charset="-122"/>
              </a:rPr>
              <a:t>回收权限</a:t>
            </a:r>
          </a:p>
          <a:p>
            <a:endParaRPr lang="zh-CN" altLang="en-US" sz="4000" dirty="0"/>
          </a:p>
        </p:txBody>
      </p:sp>
    </p:spTree>
    <p:extLst>
      <p:ext uri="{BB962C8B-B14F-4D97-AF65-F5344CB8AC3E}">
        <p14:creationId xmlns:p14="http://schemas.microsoft.com/office/powerpoint/2010/main" val="917468434"/>
      </p:ext>
    </p:extLst>
  </p:cSld>
  <p:clrMapOvr>
    <a:masterClrMapping/>
  </p:clrMapOvr>
  <p:transition/>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97476" y="1768700"/>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dirty="0">
                <a:latin typeface="宋体" panose="02010600030101010101" pitchFamily="2" charset="-122"/>
              </a:rPr>
              <a:t>   例</a:t>
            </a:r>
            <a:r>
              <a:rPr lang="en-US" altLang="zh-CN" sz="2400" b="0" dirty="0">
                <a:latin typeface="宋体" panose="02010600030101010101" pitchFamily="2" charset="-122"/>
              </a:rPr>
              <a:t>7.  </a:t>
            </a:r>
            <a:r>
              <a:rPr lang="zh-CN" altLang="en-US" sz="2400" b="0" dirty="0">
                <a:latin typeface="宋体" panose="02010600030101010101" pitchFamily="2" charset="-122"/>
              </a:rPr>
              <a:t>把用户</a:t>
            </a:r>
            <a:r>
              <a:rPr lang="en-US" altLang="zh-CN" sz="2400" b="0" dirty="0">
                <a:latin typeface="宋体" panose="02010600030101010101" pitchFamily="2" charset="-122"/>
              </a:rPr>
              <a:t>U4</a:t>
            </a:r>
            <a:r>
              <a:rPr lang="zh-CN" altLang="en-US" sz="2400" b="0" dirty="0">
                <a:latin typeface="宋体" panose="02010600030101010101" pitchFamily="2" charset="-122"/>
              </a:rPr>
              <a:t>修改学生学号的权力收回</a:t>
            </a:r>
            <a:r>
              <a:rPr lang="en-US" altLang="zh-CN" sz="2400" b="0" dirty="0">
                <a:latin typeface="宋体" panose="02010600030101010101" pitchFamily="2" charset="-122"/>
              </a:rPr>
              <a:t>.</a:t>
            </a:r>
          </a:p>
          <a:p>
            <a:pPr algn="l" eaLnBrk="1" hangingPunct="1">
              <a:spcBef>
                <a:spcPct val="50000"/>
              </a:spcBef>
            </a:pPr>
            <a:r>
              <a:rPr lang="en-US" altLang="zh-CN" sz="2400" b="0" dirty="0">
                <a:latin typeface="宋体" panose="02010600030101010101" pitchFamily="2" charset="-122"/>
              </a:rPr>
              <a:t>      REVOKE   UPDATE(</a:t>
            </a:r>
            <a:r>
              <a:rPr lang="en-US" altLang="zh-CN" sz="2400" b="0" dirty="0" err="1">
                <a:latin typeface="宋体" panose="02010600030101010101" pitchFamily="2" charset="-122"/>
              </a:rPr>
              <a:t>Sno</a:t>
            </a:r>
            <a:r>
              <a:rPr lang="en-US" altLang="zh-CN" sz="2400" b="0" dirty="0">
                <a:latin typeface="宋体" panose="02010600030101010101" pitchFamily="2" charset="-122"/>
              </a:rPr>
              <a:t>)  ON   TABLE   </a:t>
            </a:r>
            <a:r>
              <a:rPr lang="en-US" altLang="zh-CN" sz="2400" b="0" dirty="0" err="1">
                <a:latin typeface="宋体" panose="02010600030101010101" pitchFamily="2" charset="-122"/>
              </a:rPr>
              <a:t>Studeny</a:t>
            </a:r>
            <a:r>
              <a:rPr lang="en-US" altLang="zh-CN" sz="2400" b="0" dirty="0">
                <a:latin typeface="宋体" panose="02010600030101010101" pitchFamily="2" charset="-122"/>
              </a:rPr>
              <a:t>  FROM  U4;</a:t>
            </a:r>
          </a:p>
        </p:txBody>
      </p:sp>
      <p:sp>
        <p:nvSpPr>
          <p:cNvPr id="96259" name="Text Box 3"/>
          <p:cNvSpPr txBox="1">
            <a:spLocks noChangeArrowheads="1"/>
          </p:cNvSpPr>
          <p:nvPr/>
        </p:nvSpPr>
        <p:spPr bwMode="auto">
          <a:xfrm>
            <a:off x="197476" y="3013479"/>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a:latin typeface="宋体" panose="02010600030101010101" pitchFamily="2" charset="-122"/>
              </a:rPr>
              <a:t>   例</a:t>
            </a:r>
            <a:r>
              <a:rPr lang="en-US" altLang="zh-CN" sz="2400" b="0">
                <a:latin typeface="宋体" panose="02010600030101010101" pitchFamily="2" charset="-122"/>
              </a:rPr>
              <a:t>8.  </a:t>
            </a:r>
            <a:r>
              <a:rPr lang="zh-CN" altLang="en-US" sz="2400" b="0">
                <a:latin typeface="宋体" panose="02010600030101010101" pitchFamily="2" charset="-122"/>
              </a:rPr>
              <a:t>收回所有用户对表</a:t>
            </a:r>
            <a:r>
              <a:rPr lang="en-US" altLang="zh-CN" sz="2400" b="0">
                <a:latin typeface="宋体" panose="02010600030101010101" pitchFamily="2" charset="-122"/>
              </a:rPr>
              <a:t>SC</a:t>
            </a:r>
            <a:r>
              <a:rPr lang="zh-CN" altLang="en-US" sz="2400" b="0">
                <a:latin typeface="宋体" panose="02010600030101010101" pitchFamily="2" charset="-122"/>
              </a:rPr>
              <a:t>的查询权限</a:t>
            </a:r>
            <a:r>
              <a:rPr lang="en-US" altLang="zh-CN" sz="2400" b="0">
                <a:latin typeface="宋体" panose="02010600030101010101" pitchFamily="2" charset="-122"/>
              </a:rPr>
              <a:t>.</a:t>
            </a:r>
          </a:p>
          <a:p>
            <a:pPr algn="l" eaLnBrk="1" hangingPunct="1">
              <a:spcBef>
                <a:spcPct val="50000"/>
              </a:spcBef>
            </a:pPr>
            <a:r>
              <a:rPr lang="en-US" altLang="zh-CN" sz="2400" b="0">
                <a:latin typeface="宋体" panose="02010600030101010101" pitchFamily="2" charset="-122"/>
              </a:rPr>
              <a:t>    REVOKE   SELECT  ON   TABLE   Student  FROM   PUBLIC;</a:t>
            </a:r>
          </a:p>
        </p:txBody>
      </p:sp>
      <p:sp>
        <p:nvSpPr>
          <p:cNvPr id="96260" name="Text Box 4"/>
          <p:cNvSpPr txBox="1">
            <a:spLocks noChangeArrowheads="1"/>
          </p:cNvSpPr>
          <p:nvPr/>
        </p:nvSpPr>
        <p:spPr bwMode="auto">
          <a:xfrm>
            <a:off x="255431" y="4385302"/>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400" b="0" dirty="0">
                <a:latin typeface="宋体" panose="02010600030101010101" pitchFamily="2" charset="-122"/>
              </a:rPr>
              <a:t>   例</a:t>
            </a:r>
            <a:r>
              <a:rPr lang="en-US" altLang="zh-CN" sz="2400" b="0" dirty="0">
                <a:latin typeface="宋体" panose="02010600030101010101" pitchFamily="2" charset="-122"/>
              </a:rPr>
              <a:t>9.  </a:t>
            </a:r>
            <a:r>
              <a:rPr lang="zh-CN" altLang="en-US" sz="2400" b="0" dirty="0">
                <a:latin typeface="宋体" panose="02010600030101010101" pitchFamily="2" charset="-122"/>
              </a:rPr>
              <a:t>把用户</a:t>
            </a:r>
            <a:r>
              <a:rPr lang="en-US" altLang="zh-CN" sz="2400" b="0" dirty="0">
                <a:latin typeface="宋体" panose="02010600030101010101" pitchFamily="2" charset="-122"/>
              </a:rPr>
              <a:t>U5</a:t>
            </a:r>
            <a:r>
              <a:rPr lang="zh-CN" altLang="en-US" sz="2400" b="0" dirty="0">
                <a:latin typeface="宋体" panose="02010600030101010101" pitchFamily="2" charset="-122"/>
              </a:rPr>
              <a:t>对表</a:t>
            </a:r>
            <a:r>
              <a:rPr lang="en-US" altLang="zh-CN" sz="2400" b="0" dirty="0">
                <a:latin typeface="宋体" panose="02010600030101010101" pitchFamily="2" charset="-122"/>
              </a:rPr>
              <a:t>SC</a:t>
            </a:r>
            <a:r>
              <a:rPr lang="zh-CN" altLang="en-US" sz="2400" b="0" dirty="0">
                <a:latin typeface="宋体" panose="02010600030101010101" pitchFamily="2" charset="-122"/>
              </a:rPr>
              <a:t>的</a:t>
            </a:r>
            <a:r>
              <a:rPr lang="en-US" altLang="zh-CN" sz="2400" b="0" dirty="0">
                <a:latin typeface="宋体" panose="02010600030101010101" pitchFamily="2" charset="-122"/>
              </a:rPr>
              <a:t>INSERT</a:t>
            </a:r>
            <a:r>
              <a:rPr lang="zh-CN" altLang="en-US" sz="2400" b="0" dirty="0">
                <a:latin typeface="宋体" panose="02010600030101010101" pitchFamily="2" charset="-122"/>
              </a:rPr>
              <a:t>权限收回</a:t>
            </a:r>
            <a:r>
              <a:rPr lang="en-US" altLang="zh-CN" sz="2400" b="0" dirty="0">
                <a:latin typeface="宋体" panose="02010600030101010101" pitchFamily="2" charset="-122"/>
              </a:rPr>
              <a:t>.</a:t>
            </a:r>
          </a:p>
          <a:p>
            <a:pPr algn="l" eaLnBrk="1" hangingPunct="1">
              <a:spcBef>
                <a:spcPct val="50000"/>
              </a:spcBef>
            </a:pPr>
            <a:r>
              <a:rPr lang="en-US" altLang="zh-CN" sz="2400" b="0" dirty="0">
                <a:latin typeface="宋体" panose="02010600030101010101" pitchFamily="2" charset="-122"/>
              </a:rPr>
              <a:t>        REVOKE   INSERT  ON   TABLE   SC  FROM   U5;</a:t>
            </a:r>
          </a:p>
        </p:txBody>
      </p:sp>
      <p:sp>
        <p:nvSpPr>
          <p:cNvPr id="7" name="文本框 6"/>
          <p:cNvSpPr txBox="1"/>
          <p:nvPr/>
        </p:nvSpPr>
        <p:spPr>
          <a:xfrm>
            <a:off x="1642055" y="830688"/>
            <a:ext cx="2236510" cy="1323439"/>
          </a:xfrm>
          <a:prstGeom prst="rect">
            <a:avLst/>
          </a:prstGeom>
          <a:noFill/>
        </p:spPr>
        <p:txBody>
          <a:bodyPr wrap="none" rtlCol="0">
            <a:spAutoFit/>
          </a:bodyPr>
          <a:lstStyle/>
          <a:p>
            <a:r>
              <a:rPr lang="zh-CN" altLang="en-US" sz="4000" dirty="0">
                <a:latin typeface="宋体" panose="02010600030101010101" pitchFamily="2" charset="-122"/>
              </a:rPr>
              <a:t>回收权限</a:t>
            </a:r>
          </a:p>
          <a:p>
            <a:endParaRPr lang="zh-CN" altLang="en-US" sz="4000" dirty="0"/>
          </a:p>
        </p:txBody>
      </p:sp>
    </p:spTree>
    <p:extLst>
      <p:ext uri="{BB962C8B-B14F-4D97-AF65-F5344CB8AC3E}">
        <p14:creationId xmlns:p14="http://schemas.microsoft.com/office/powerpoint/2010/main" val="25893891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59" grpId="0" autoUpdateAnimBg="0"/>
      <p:bldP spid="96260" grpId="0" autoUpdateAnimBg="0"/>
    </p:bld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eaLnBrk="1" hangingPunct="1"/>
            <a:r>
              <a:rPr lang="zh-CN" altLang="zh-CN" sz="3200">
                <a:ea typeface="宋体" panose="02010600030101010101" pitchFamily="2" charset="-122"/>
              </a:rPr>
              <a:t>角色	</a:t>
            </a:r>
          </a:p>
        </p:txBody>
      </p:sp>
      <p:sp>
        <p:nvSpPr>
          <p:cNvPr id="97284" name="Rectangle 3"/>
          <p:cNvSpPr>
            <a:spLocks noGrp="1" noChangeArrowheads="1"/>
          </p:cNvSpPr>
          <p:nvPr>
            <p:ph type="body" idx="1"/>
          </p:nvPr>
        </p:nvSpPr>
        <p:spPr/>
        <p:txBody>
          <a:bodyPr/>
          <a:lstStyle/>
          <a:p>
            <a:pPr eaLnBrk="1" hangingPunct="1">
              <a:lnSpc>
                <a:spcPct val="90000"/>
              </a:lnSpc>
            </a:pPr>
            <a:r>
              <a:rPr lang="zh-CN" altLang="en-US" sz="2400"/>
              <a:t>角色是一个</a:t>
            </a:r>
            <a:r>
              <a:rPr lang="en-US" altLang="zh-CN" sz="2400"/>
              <a:t>DBMS</a:t>
            </a:r>
            <a:r>
              <a:rPr lang="zh-CN" altLang="en-US" sz="2400"/>
              <a:t>的用户的集合，该集合中</a:t>
            </a:r>
          </a:p>
          <a:p>
            <a:pPr eaLnBrk="1" hangingPunct="1">
              <a:lnSpc>
                <a:spcPct val="90000"/>
              </a:lnSpc>
            </a:pPr>
            <a:r>
              <a:rPr lang="zh-CN" altLang="en-US" sz="2400"/>
              <a:t>的用户要操作相同的数据库对象，需要拥有相同的权限。角色可以是组织中的一个部门，也可以是一个工作岗位。</a:t>
            </a:r>
          </a:p>
          <a:p>
            <a:pPr eaLnBrk="1" hangingPunct="1">
              <a:lnSpc>
                <a:spcPct val="90000"/>
              </a:lnSpc>
            </a:pPr>
            <a:r>
              <a:rPr lang="zh-CN" altLang="en-US" sz="2400"/>
              <a:t>建立角色</a:t>
            </a:r>
          </a:p>
          <a:p>
            <a:pPr lvl="1" eaLnBrk="1" hangingPunct="1">
              <a:lnSpc>
                <a:spcPct val="90000"/>
              </a:lnSpc>
            </a:pPr>
            <a:r>
              <a:rPr lang="en-US" altLang="zh-CN" sz="2000"/>
              <a:t>Create Role Clerk</a:t>
            </a:r>
          </a:p>
          <a:p>
            <a:pPr lvl="1" eaLnBrk="1" hangingPunct="1">
              <a:lnSpc>
                <a:spcPct val="90000"/>
              </a:lnSpc>
            </a:pPr>
            <a:r>
              <a:rPr lang="en-US" altLang="zh-CN" sz="2000"/>
              <a:t>Create Role Manger</a:t>
            </a:r>
          </a:p>
          <a:p>
            <a:pPr eaLnBrk="1" hangingPunct="1">
              <a:lnSpc>
                <a:spcPct val="90000"/>
              </a:lnSpc>
            </a:pPr>
            <a:r>
              <a:rPr lang="zh-CN" altLang="en-US" sz="2400"/>
              <a:t>赋给角色权限</a:t>
            </a:r>
          </a:p>
          <a:p>
            <a:pPr lvl="1" eaLnBrk="1" hangingPunct="1">
              <a:lnSpc>
                <a:spcPct val="90000"/>
              </a:lnSpc>
            </a:pPr>
            <a:r>
              <a:rPr lang="en-US" altLang="zh-CN" sz="2000"/>
              <a:t>Grant select on Student to Clerk</a:t>
            </a:r>
          </a:p>
          <a:p>
            <a:pPr eaLnBrk="1" hangingPunct="1">
              <a:lnSpc>
                <a:spcPct val="90000"/>
              </a:lnSpc>
            </a:pPr>
            <a:r>
              <a:rPr lang="zh-CN" altLang="en-US" sz="2400"/>
              <a:t>分配角色</a:t>
            </a:r>
          </a:p>
          <a:p>
            <a:pPr lvl="1" eaLnBrk="1" hangingPunct="1">
              <a:lnSpc>
                <a:spcPct val="90000"/>
              </a:lnSpc>
            </a:pPr>
            <a:r>
              <a:rPr lang="en-US" altLang="zh-CN" sz="2000"/>
              <a:t>Grant Clerk to U1(</a:t>
            </a:r>
            <a:r>
              <a:rPr lang="zh-CN" altLang="en-US" sz="2000"/>
              <a:t>用户</a:t>
            </a:r>
            <a:r>
              <a:rPr lang="en-US" altLang="zh-CN" sz="2000"/>
              <a:t>)</a:t>
            </a:r>
          </a:p>
          <a:p>
            <a:pPr lvl="1" eaLnBrk="1" hangingPunct="1">
              <a:lnSpc>
                <a:spcPct val="90000"/>
              </a:lnSpc>
            </a:pPr>
            <a:r>
              <a:rPr lang="en-US" altLang="zh-CN" sz="2000"/>
              <a:t>Grant Clerk to Manger</a:t>
            </a:r>
            <a:r>
              <a:rPr lang="zh-CN" altLang="en-US" sz="2000"/>
              <a:t>（角色）</a:t>
            </a:r>
          </a:p>
        </p:txBody>
      </p:sp>
    </p:spTree>
    <p:extLst>
      <p:ext uri="{BB962C8B-B14F-4D97-AF65-F5344CB8AC3E}">
        <p14:creationId xmlns:p14="http://schemas.microsoft.com/office/powerpoint/2010/main" val="39155127"/>
      </p:ext>
    </p:extLst>
  </p:cSld>
  <p:clrMapOvr>
    <a:masterClrMapping/>
  </p:clrMapOv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68</a:t>
            </a:r>
            <a:r>
              <a:rPr lang="zh-CN" altLang="en-US" dirty="0" smtClean="0"/>
              <a:t>：</a:t>
            </a:r>
            <a:r>
              <a:rPr lang="zh-CN" altLang="en-US" dirty="0" smtClean="0"/>
              <a:t>索引概念</a:t>
            </a:r>
            <a:endParaRPr lang="zh-CN" altLang="en-US" dirty="0"/>
          </a:p>
        </p:txBody>
      </p:sp>
    </p:spTree>
    <p:extLst>
      <p:ext uri="{BB962C8B-B14F-4D97-AF65-F5344CB8AC3E}">
        <p14:creationId xmlns:p14="http://schemas.microsoft.com/office/powerpoint/2010/main" val="2153067291"/>
      </p:ext>
    </p:extLst>
  </p:cSld>
  <p:clrMapOvr>
    <a:masterClrMapping/>
  </p:clrMapOvr>
  <p:transition/>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索引</a:t>
            </a:r>
          </a:p>
        </p:txBody>
      </p:sp>
      <p:sp>
        <p:nvSpPr>
          <p:cNvPr id="98308" name="Rectangle 3"/>
          <p:cNvSpPr>
            <a:spLocks noGrp="1" noChangeArrowheads="1"/>
          </p:cNvSpPr>
          <p:nvPr>
            <p:ph type="body" idx="1"/>
          </p:nvPr>
        </p:nvSpPr>
        <p:spPr>
          <a:xfrm>
            <a:off x="340261" y="1770846"/>
            <a:ext cx="11791637" cy="4365625"/>
          </a:xfrm>
        </p:spPr>
        <p:txBody>
          <a:bodyPr/>
          <a:lstStyle/>
          <a:p>
            <a:pPr eaLnBrk="1" hangingPunct="1">
              <a:lnSpc>
                <a:spcPct val="90000"/>
              </a:lnSpc>
            </a:pPr>
            <a:r>
              <a:rPr lang="zh-CN" altLang="en-US" dirty="0" smtClean="0">
                <a:ea typeface="宋体" panose="02010600030101010101" pitchFamily="2" charset="-122"/>
              </a:rPr>
              <a:t>实现数据快速查询的数据对象。</a:t>
            </a:r>
            <a:endParaRPr lang="en-US" altLang="zh-CN" dirty="0" smtClean="0">
              <a:ea typeface="宋体" panose="02010600030101010101" pitchFamily="2" charset="-122"/>
            </a:endParaRPr>
          </a:p>
          <a:p>
            <a:pPr eaLnBrk="1" hangingPunct="1">
              <a:lnSpc>
                <a:spcPct val="90000"/>
              </a:lnSpc>
            </a:pPr>
            <a:r>
              <a:rPr lang="zh-CN" altLang="zh-CN" dirty="0"/>
              <a:t>索引是与表或视图关联的磁盘上的结构，可以加快从表或视图中检索行的速度</a:t>
            </a:r>
            <a:r>
              <a:rPr lang="zh-CN" altLang="zh-CN" dirty="0" smtClean="0"/>
              <a:t>。</a:t>
            </a:r>
            <a:endParaRPr lang="en-US" altLang="zh-CN" dirty="0" smtClean="0"/>
          </a:p>
          <a:p>
            <a:pPr eaLnBrk="1" hangingPunct="1">
              <a:lnSpc>
                <a:spcPct val="90000"/>
              </a:lnSpc>
            </a:pPr>
            <a:r>
              <a:rPr lang="zh-CN" altLang="zh-CN" dirty="0" smtClean="0"/>
              <a:t>索引</a:t>
            </a:r>
            <a:r>
              <a:rPr lang="zh-CN" altLang="zh-CN" dirty="0"/>
              <a:t>包含由表或视图中的一列或多列生成的键，以及映射到指定数据的存储位置的指针</a:t>
            </a:r>
            <a:r>
              <a:rPr lang="zh-CN" altLang="zh-CN" dirty="0" smtClean="0"/>
              <a:t>。</a:t>
            </a:r>
            <a:endParaRPr lang="en-US" altLang="zh-CN" dirty="0" smtClean="0"/>
          </a:p>
          <a:p>
            <a:pPr lvl="1" eaLnBrk="1" hangingPunct="1">
              <a:lnSpc>
                <a:spcPct val="90000"/>
              </a:lnSpc>
            </a:pPr>
            <a:r>
              <a:rPr lang="zh-CN" altLang="zh-CN" dirty="0" smtClean="0"/>
              <a:t>这些</a:t>
            </a:r>
            <a:r>
              <a:rPr lang="zh-CN" altLang="zh-CN" dirty="0"/>
              <a:t>键存储在一个结构（</a:t>
            </a:r>
            <a:r>
              <a:rPr lang="en-US" altLang="zh-CN" dirty="0"/>
              <a:t>B</a:t>
            </a:r>
            <a:r>
              <a:rPr lang="zh-CN" altLang="zh-CN" dirty="0"/>
              <a:t>树，即平衡树）中，使</a:t>
            </a:r>
            <a:r>
              <a:rPr lang="en-US" altLang="zh-CN" dirty="0"/>
              <a:t>SQL Server</a:t>
            </a:r>
            <a:r>
              <a:rPr lang="zh-CN" altLang="zh-CN" dirty="0"/>
              <a:t>可以快速有效地查找与键值有关的行。</a:t>
            </a:r>
          </a:p>
          <a:p>
            <a:pPr eaLnBrk="1" hangingPunct="1">
              <a:lnSpc>
                <a:spcPct val="90000"/>
              </a:lnSpc>
            </a:pPr>
            <a:endParaRPr lang="zh-CN" altLang="en-US" dirty="0" smtClean="0">
              <a:ea typeface="宋体" panose="02010600030101010101" pitchFamily="2" charset="-122"/>
            </a:endParaRPr>
          </a:p>
        </p:txBody>
      </p:sp>
    </p:spTree>
    <p:extLst>
      <p:ext uri="{BB962C8B-B14F-4D97-AF65-F5344CB8AC3E}">
        <p14:creationId xmlns:p14="http://schemas.microsoft.com/office/powerpoint/2010/main" val="279606847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46</a:t>
            </a:r>
            <a:r>
              <a:rPr lang="zh-CN" altLang="en-US" dirty="0" smtClean="0"/>
              <a:t>：  </a:t>
            </a:r>
            <a:r>
              <a:rPr lang="en-US" altLang="zh-CN" dirty="0" smtClean="0"/>
              <a:t>ORDER BY</a:t>
            </a:r>
            <a:r>
              <a:rPr lang="zh-CN" altLang="en-US" dirty="0" smtClean="0"/>
              <a:t>子句</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索引的作用</a:t>
            </a:r>
            <a:endParaRPr lang="zh-CN" altLang="en-US" dirty="0"/>
          </a:p>
        </p:txBody>
      </p:sp>
      <p:sp>
        <p:nvSpPr>
          <p:cNvPr id="3" name="内容占位符 2"/>
          <p:cNvSpPr>
            <a:spLocks noGrp="1"/>
          </p:cNvSpPr>
          <p:nvPr>
            <p:ph idx="1"/>
          </p:nvPr>
        </p:nvSpPr>
        <p:spPr/>
        <p:txBody>
          <a:bodyPr/>
          <a:lstStyle/>
          <a:p>
            <a:r>
              <a:rPr lang="zh-CN" altLang="zh-CN" dirty="0"/>
              <a:t>全表扫描：这是一种比较直接的处理</a:t>
            </a:r>
            <a:r>
              <a:rPr lang="zh-CN" altLang="zh-CN" dirty="0" smtClean="0"/>
              <a:t>。</a:t>
            </a:r>
            <a:endParaRPr lang="en-US" altLang="zh-CN" dirty="0" smtClean="0"/>
          </a:p>
          <a:p>
            <a:pPr lvl="1"/>
            <a:r>
              <a:rPr lang="zh-CN" altLang="zh-CN" dirty="0" smtClean="0"/>
              <a:t>扫描</a:t>
            </a:r>
            <a:r>
              <a:rPr lang="zh-CN" altLang="zh-CN" dirty="0"/>
              <a:t>表时，查询优化器读取表中的所有行，并提取满足查询条件的行。如果不使用索引，就需将数据文件分块，逐个读到内存中进行查找的比较</a:t>
            </a:r>
            <a:r>
              <a:rPr lang="zh-CN" altLang="zh-CN" dirty="0" smtClean="0"/>
              <a:t>操作</a:t>
            </a:r>
            <a:endParaRPr lang="en-US" altLang="zh-CN" dirty="0" smtClean="0"/>
          </a:p>
          <a:p>
            <a:pPr lvl="1"/>
            <a:r>
              <a:rPr lang="zh-CN" altLang="zh-CN" dirty="0" smtClean="0"/>
              <a:t>因此</a:t>
            </a:r>
            <a:r>
              <a:rPr lang="zh-CN" altLang="zh-CN" dirty="0"/>
              <a:t>扫描表会有许多磁盘</a:t>
            </a:r>
            <a:r>
              <a:rPr lang="en-US" altLang="zh-CN" dirty="0"/>
              <a:t> I/O </a:t>
            </a:r>
            <a:r>
              <a:rPr lang="zh-CN" altLang="zh-CN" dirty="0"/>
              <a:t>操作，并占用大量资源</a:t>
            </a:r>
            <a:r>
              <a:rPr lang="zh-CN" altLang="zh-CN" dirty="0" smtClean="0"/>
              <a:t>。</a:t>
            </a:r>
            <a:endParaRPr lang="en-US" altLang="zh-CN" dirty="0" smtClean="0"/>
          </a:p>
          <a:p>
            <a:pPr lvl="1"/>
            <a:r>
              <a:rPr lang="zh-CN" altLang="zh-CN" dirty="0" smtClean="0"/>
              <a:t>但是</a:t>
            </a:r>
            <a:r>
              <a:rPr lang="zh-CN" altLang="zh-CN" dirty="0"/>
              <a:t>，如果查询的结果集是占表中较高百分比的行（比如总归</a:t>
            </a:r>
            <a:r>
              <a:rPr lang="en-US" altLang="zh-CN" dirty="0"/>
              <a:t>100</a:t>
            </a:r>
            <a:r>
              <a:rPr lang="zh-CN" altLang="zh-CN" dirty="0"/>
              <a:t>条记录，需要返回</a:t>
            </a:r>
            <a:r>
              <a:rPr lang="en-US" altLang="zh-CN" dirty="0"/>
              <a:t>80</a:t>
            </a:r>
            <a:r>
              <a:rPr lang="zh-CN" altLang="zh-CN" dirty="0"/>
              <a:t>条记录），则扫描表会是最为有效的方法。</a:t>
            </a:r>
            <a:endParaRPr lang="zh-CN" altLang="en-US" dirty="0"/>
          </a:p>
        </p:txBody>
      </p:sp>
    </p:spTree>
    <p:extLst>
      <p:ext uri="{BB962C8B-B14F-4D97-AF65-F5344CB8AC3E}">
        <p14:creationId xmlns:p14="http://schemas.microsoft.com/office/powerpoint/2010/main" val="3130632612"/>
      </p:ext>
    </p:extLst>
  </p:cSld>
  <p:clrMapOvr>
    <a:masterClrMapping/>
  </p:clrMapOvr>
  <p:transition/>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索引的</a:t>
            </a:r>
            <a:r>
              <a:rPr lang="zh-CN" altLang="zh-CN" dirty="0" smtClean="0"/>
              <a:t>作用</a:t>
            </a:r>
            <a:r>
              <a:rPr lang="zh-CN" altLang="en-US" dirty="0" smtClean="0"/>
              <a:t>（续）</a:t>
            </a:r>
            <a:endParaRPr lang="zh-CN" altLang="en-US" dirty="0"/>
          </a:p>
        </p:txBody>
      </p:sp>
      <p:sp>
        <p:nvSpPr>
          <p:cNvPr id="3" name="内容占位符 2"/>
          <p:cNvSpPr>
            <a:spLocks noGrp="1"/>
          </p:cNvSpPr>
          <p:nvPr>
            <p:ph idx="1"/>
          </p:nvPr>
        </p:nvSpPr>
        <p:spPr/>
        <p:txBody>
          <a:bodyPr/>
          <a:lstStyle/>
          <a:p>
            <a:r>
              <a:rPr lang="zh-CN" altLang="zh-CN" dirty="0"/>
              <a:t>索引扫描</a:t>
            </a:r>
            <a:r>
              <a:rPr lang="zh-CN" altLang="zh-CN" dirty="0" smtClean="0"/>
              <a:t>：</a:t>
            </a:r>
            <a:endParaRPr lang="en-US" altLang="zh-CN" dirty="0" smtClean="0"/>
          </a:p>
          <a:p>
            <a:pPr lvl="1"/>
            <a:r>
              <a:rPr lang="zh-CN" altLang="zh-CN" dirty="0" smtClean="0"/>
              <a:t>查询</a:t>
            </a:r>
            <a:r>
              <a:rPr lang="zh-CN" altLang="zh-CN" dirty="0"/>
              <a:t>优化器使用索引时，搜索索引键列，查找到查询所需行的存储位置，然后从该位置提取匹配行</a:t>
            </a:r>
            <a:r>
              <a:rPr lang="zh-CN" altLang="zh-CN" dirty="0" smtClean="0"/>
              <a:t>。</a:t>
            </a:r>
            <a:endParaRPr lang="en-US" altLang="zh-CN" dirty="0" smtClean="0"/>
          </a:p>
          <a:p>
            <a:pPr lvl="1"/>
            <a:r>
              <a:rPr lang="zh-CN" altLang="zh-CN" dirty="0" smtClean="0"/>
              <a:t>通常</a:t>
            </a:r>
            <a:r>
              <a:rPr lang="zh-CN" altLang="zh-CN" dirty="0"/>
              <a:t>，搜索索引比搜索表要快很多，因为索引与表不同，一般每行包含的列比全表要少得多，且行遵循排序顺序</a:t>
            </a:r>
            <a:r>
              <a:rPr lang="zh-CN" altLang="zh-CN" dirty="0" smtClean="0"/>
              <a:t>。</a:t>
            </a:r>
            <a:endParaRPr lang="en-US" altLang="zh-CN" dirty="0" smtClean="0"/>
          </a:p>
          <a:p>
            <a:pPr lvl="1"/>
            <a:r>
              <a:rPr lang="zh-CN" altLang="zh-CN" dirty="0" smtClean="0"/>
              <a:t>因此</a:t>
            </a:r>
            <a:r>
              <a:rPr lang="zh-CN" altLang="zh-CN" dirty="0"/>
              <a:t>，可以极大地提高查询的速度。</a:t>
            </a:r>
            <a:endParaRPr lang="zh-CN" altLang="en-US" dirty="0"/>
          </a:p>
        </p:txBody>
      </p:sp>
    </p:spTree>
    <p:extLst>
      <p:ext uri="{BB962C8B-B14F-4D97-AF65-F5344CB8AC3E}">
        <p14:creationId xmlns:p14="http://schemas.microsoft.com/office/powerpoint/2010/main" val="3392195198"/>
      </p:ext>
    </p:extLst>
  </p:cSld>
  <p:clrMapOvr>
    <a:masterClrMapping/>
  </p:clrMapOvr>
  <p:transition/>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索引的作用</a:t>
            </a:r>
            <a:r>
              <a:rPr lang="zh-CN" altLang="en-US" dirty="0"/>
              <a:t>（续）</a:t>
            </a:r>
          </a:p>
        </p:txBody>
      </p:sp>
      <p:sp>
        <p:nvSpPr>
          <p:cNvPr id="3" name="内容占位符 2"/>
          <p:cNvSpPr>
            <a:spLocks noGrp="1"/>
          </p:cNvSpPr>
          <p:nvPr>
            <p:ph idx="1"/>
          </p:nvPr>
        </p:nvSpPr>
        <p:spPr/>
        <p:txBody>
          <a:bodyPr/>
          <a:lstStyle/>
          <a:p>
            <a:endParaRPr lang="zh-CN" altLang="en-US"/>
          </a:p>
        </p:txBody>
      </p:sp>
      <p:pic>
        <p:nvPicPr>
          <p:cNvPr id="4" name="图片 3" descr="图片2.png"/>
          <p:cNvPicPr/>
          <p:nvPr/>
        </p:nvPicPr>
        <p:blipFill>
          <a:blip r:embed="rId2" cstate="print"/>
          <a:stretch>
            <a:fillRect/>
          </a:stretch>
        </p:blipFill>
        <p:spPr>
          <a:xfrm>
            <a:off x="1414462" y="1773239"/>
            <a:ext cx="8898664" cy="4503464"/>
          </a:xfrm>
          <a:prstGeom prst="rect">
            <a:avLst/>
          </a:prstGeom>
        </p:spPr>
      </p:pic>
    </p:spTree>
    <p:extLst>
      <p:ext uri="{BB962C8B-B14F-4D97-AF65-F5344CB8AC3E}">
        <p14:creationId xmlns:p14="http://schemas.microsoft.com/office/powerpoint/2010/main" val="1741324872"/>
      </p:ext>
    </p:extLst>
  </p:cSld>
  <p:clrMapOvr>
    <a:masterClrMapping/>
  </p:clrMapOvr>
  <p:transition/>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90000"/>
              </a:lnSpc>
            </a:pPr>
            <a:r>
              <a:rPr lang="zh-CN" altLang="en-US" dirty="0"/>
              <a:t>好处</a:t>
            </a:r>
            <a:r>
              <a:rPr lang="zh-CN" altLang="en-US" dirty="0" smtClean="0"/>
              <a:t>：</a:t>
            </a:r>
            <a:endParaRPr lang="en-US" altLang="zh-CN" dirty="0" smtClean="0"/>
          </a:p>
          <a:p>
            <a:pPr lvl="1" eaLnBrk="1" hangingPunct="1">
              <a:lnSpc>
                <a:spcPct val="90000"/>
              </a:lnSpc>
            </a:pPr>
            <a:r>
              <a:rPr lang="en-US" altLang="zh-CN" dirty="0" smtClean="0"/>
              <a:t>  </a:t>
            </a:r>
            <a:r>
              <a:rPr lang="zh-CN" altLang="en-US" dirty="0" smtClean="0"/>
              <a:t>确保</a:t>
            </a:r>
            <a:r>
              <a:rPr lang="zh-CN" altLang="en-US" dirty="0"/>
              <a:t>快速访问</a:t>
            </a:r>
            <a:r>
              <a:rPr lang="zh-CN" altLang="en-US" dirty="0" smtClean="0"/>
              <a:t>数据</a:t>
            </a:r>
            <a:endParaRPr lang="en-US" altLang="zh-CN" dirty="0" smtClean="0"/>
          </a:p>
          <a:p>
            <a:pPr lvl="1" eaLnBrk="1" hangingPunct="1">
              <a:lnSpc>
                <a:spcPct val="90000"/>
              </a:lnSpc>
            </a:pPr>
            <a:r>
              <a:rPr lang="en-US" altLang="zh-CN" dirty="0"/>
              <a:t> </a:t>
            </a:r>
            <a:r>
              <a:rPr lang="zh-CN" altLang="en-US" dirty="0" smtClean="0"/>
              <a:t>加快</a:t>
            </a:r>
            <a:r>
              <a:rPr lang="zh-CN" altLang="en-US" dirty="0"/>
              <a:t>连接表的</a:t>
            </a:r>
            <a:r>
              <a:rPr lang="zh-CN" altLang="en-US" dirty="0" smtClean="0"/>
              <a:t>查询</a:t>
            </a:r>
            <a:endParaRPr lang="en-US" altLang="zh-CN" dirty="0" smtClean="0"/>
          </a:p>
          <a:p>
            <a:pPr lvl="1" eaLnBrk="1" hangingPunct="1">
              <a:lnSpc>
                <a:spcPct val="90000"/>
              </a:lnSpc>
            </a:pPr>
            <a:r>
              <a:rPr lang="zh-CN" altLang="zh-CN" dirty="0" smtClean="0"/>
              <a:t>在</a:t>
            </a:r>
            <a:r>
              <a:rPr lang="zh-CN" altLang="zh-CN" dirty="0"/>
              <a:t>使用</a:t>
            </a:r>
            <a:r>
              <a:rPr lang="en-US" altLang="zh-CN" dirty="0"/>
              <a:t>GROUP BY</a:t>
            </a:r>
            <a:r>
              <a:rPr lang="zh-CN" altLang="zh-CN" dirty="0"/>
              <a:t>和</a:t>
            </a:r>
            <a:r>
              <a:rPr lang="en-US" altLang="zh-CN" dirty="0"/>
              <a:t>ORDER BY</a:t>
            </a:r>
            <a:r>
              <a:rPr lang="zh-CN" altLang="zh-CN" dirty="0"/>
              <a:t>子句进行查询时，利用索引可以减少排序和分组的时间</a:t>
            </a:r>
            <a:r>
              <a:rPr lang="zh-CN" altLang="zh-CN" dirty="0" smtClean="0"/>
              <a:t>。</a:t>
            </a:r>
            <a:endParaRPr lang="en-US" altLang="zh-CN" dirty="0" smtClean="0"/>
          </a:p>
          <a:p>
            <a:pPr lvl="1" eaLnBrk="1" hangingPunct="1">
              <a:lnSpc>
                <a:spcPct val="90000"/>
              </a:lnSpc>
            </a:pPr>
            <a:r>
              <a:rPr lang="zh-CN" altLang="en-US" dirty="0" smtClean="0"/>
              <a:t>增强</a:t>
            </a:r>
            <a:r>
              <a:rPr lang="zh-CN" altLang="en-US" dirty="0"/>
              <a:t>行的</a:t>
            </a:r>
            <a:r>
              <a:rPr lang="zh-CN" altLang="en-US" dirty="0" smtClean="0"/>
              <a:t>唯一性</a:t>
            </a:r>
            <a:endParaRPr lang="en-US" altLang="zh-CN" dirty="0" smtClean="0"/>
          </a:p>
          <a:p>
            <a:pPr eaLnBrk="1" hangingPunct="1">
              <a:lnSpc>
                <a:spcPct val="90000"/>
              </a:lnSpc>
            </a:pPr>
            <a:r>
              <a:rPr lang="zh-CN" altLang="en-US" dirty="0" smtClean="0"/>
              <a:t>索引</a:t>
            </a:r>
            <a:r>
              <a:rPr lang="zh-CN" altLang="en-US" dirty="0"/>
              <a:t>将占用用户数据库的空间</a:t>
            </a:r>
          </a:p>
          <a:p>
            <a:endParaRPr lang="zh-CN" altLang="en-US" dirty="0"/>
          </a:p>
        </p:txBody>
      </p:sp>
    </p:spTree>
    <p:extLst>
      <p:ext uri="{BB962C8B-B14F-4D97-AF65-F5344CB8AC3E}">
        <p14:creationId xmlns:p14="http://schemas.microsoft.com/office/powerpoint/2010/main" val="4117779898"/>
      </p:ext>
    </p:extLst>
  </p:cSld>
  <p:clrMapOvr>
    <a:masterClrMapping/>
  </p:clrMapOvr>
  <p:transition/>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t>说明：</a:t>
            </a:r>
          </a:p>
          <a:p>
            <a:pPr lvl="1" eaLnBrk="1" hangingPunct="1">
              <a:lnSpc>
                <a:spcPct val="90000"/>
              </a:lnSpc>
            </a:pPr>
            <a:r>
              <a:rPr lang="zh-CN" altLang="zh-CN" dirty="0"/>
              <a:t>一般不用对小数据量的表创建索引，因为查询优化器在遍历索引时，花费的时间可能比执行简单的表扫描还长</a:t>
            </a:r>
            <a:r>
              <a:rPr lang="zh-CN" altLang="zh-CN" dirty="0" smtClean="0"/>
              <a:t>。</a:t>
            </a:r>
            <a:endParaRPr lang="en-US" altLang="zh-CN" dirty="0" smtClean="0"/>
          </a:p>
          <a:p>
            <a:pPr lvl="1" eaLnBrk="1" hangingPunct="1">
              <a:lnSpc>
                <a:spcPct val="90000"/>
              </a:lnSpc>
            </a:pPr>
            <a:r>
              <a:rPr lang="zh-CN" altLang="zh-CN" dirty="0"/>
              <a:t>查询优化器在执行查询时，通常会选择最有效的方法。如果没有索引，则查询优化器必须扫描表。用户的任务是设计并创建最适合自己环境的索引，以便查询优化器可以从多个有效的索引中选择。</a:t>
            </a:r>
            <a:endParaRPr lang="en-US" altLang="zh-CN" dirty="0" smtClean="0"/>
          </a:p>
          <a:p>
            <a:pPr lvl="1" eaLnBrk="1" hangingPunct="1">
              <a:lnSpc>
                <a:spcPct val="90000"/>
              </a:lnSpc>
            </a:pPr>
            <a:r>
              <a:rPr lang="zh-CN" altLang="en-US" dirty="0" smtClean="0"/>
              <a:t>索引</a:t>
            </a:r>
            <a:r>
              <a:rPr lang="zh-CN" altLang="en-US" dirty="0"/>
              <a:t>总是在最常查询的列上创建</a:t>
            </a:r>
          </a:p>
          <a:p>
            <a:pPr lvl="1" eaLnBrk="1" hangingPunct="1">
              <a:lnSpc>
                <a:spcPct val="90000"/>
              </a:lnSpc>
            </a:pPr>
            <a:r>
              <a:rPr lang="en-US" altLang="zh-CN" dirty="0" err="1"/>
              <a:t>Sql</a:t>
            </a:r>
            <a:r>
              <a:rPr lang="en-US" altLang="zh-CN" dirty="0"/>
              <a:t> server </a:t>
            </a:r>
            <a:r>
              <a:rPr lang="zh-CN" altLang="en-US" dirty="0" smtClean="0"/>
              <a:t>在</a:t>
            </a:r>
            <a:r>
              <a:rPr lang="zh-CN" altLang="en-US" dirty="0"/>
              <a:t>表上创建</a:t>
            </a:r>
            <a:r>
              <a:rPr lang="en-US" altLang="zh-CN" dirty="0"/>
              <a:t>primary key</a:t>
            </a:r>
            <a:r>
              <a:rPr lang="zh-CN" altLang="en-US" dirty="0"/>
              <a:t>或</a:t>
            </a:r>
            <a:r>
              <a:rPr lang="en-US" altLang="zh-CN" dirty="0"/>
              <a:t>unique</a:t>
            </a:r>
            <a:r>
              <a:rPr lang="zh-CN" altLang="en-US" dirty="0"/>
              <a:t>约束时，索引以与约束同样的名称被自动创建 </a:t>
            </a:r>
          </a:p>
          <a:p>
            <a:endParaRPr lang="zh-CN" altLang="en-US" dirty="0"/>
          </a:p>
        </p:txBody>
      </p:sp>
    </p:spTree>
    <p:extLst>
      <p:ext uri="{BB962C8B-B14F-4D97-AF65-F5344CB8AC3E}">
        <p14:creationId xmlns:p14="http://schemas.microsoft.com/office/powerpoint/2010/main" val="3206144475"/>
      </p:ext>
    </p:extLst>
  </p:cSld>
  <p:clrMapOvr>
    <a:masterClrMapping/>
  </p:clrMapOvr>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SQL SERVER </a:t>
            </a:r>
            <a:r>
              <a:rPr lang="zh-CN" altLang="en-US" smtClean="0">
                <a:ea typeface="宋体" panose="02010600030101010101" pitchFamily="2" charset="-122"/>
              </a:rPr>
              <a:t>的索引类型</a:t>
            </a:r>
          </a:p>
        </p:txBody>
      </p:sp>
      <p:sp>
        <p:nvSpPr>
          <p:cNvPr id="99332"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聚簇索引（</a:t>
            </a:r>
            <a:r>
              <a:rPr lang="en-US" altLang="zh-CN" smtClean="0">
                <a:ea typeface="宋体" panose="02010600030101010101" pitchFamily="2" charset="-122"/>
              </a:rPr>
              <a:t>Cluster Index</a:t>
            </a:r>
            <a:r>
              <a:rPr lang="zh-CN" altLang="en-US" smtClean="0">
                <a:ea typeface="宋体" panose="02010600030101010101" pitchFamily="2" charset="-122"/>
              </a:rPr>
              <a:t>）</a:t>
            </a:r>
          </a:p>
          <a:p>
            <a:pPr eaLnBrk="1" hangingPunct="1"/>
            <a:r>
              <a:rPr lang="zh-CN" altLang="en-US" smtClean="0">
                <a:ea typeface="宋体" panose="02010600030101010101" pitchFamily="2" charset="-122"/>
              </a:rPr>
              <a:t>非聚簇索引（</a:t>
            </a:r>
            <a:r>
              <a:rPr lang="en-US" altLang="zh-CN" smtClean="0">
                <a:ea typeface="宋体" panose="02010600030101010101" pitchFamily="2" charset="-122"/>
              </a:rPr>
              <a:t>Non-Cluster Index </a:t>
            </a:r>
            <a:r>
              <a:rPr lang="zh-CN" altLang="en-US" smtClean="0">
                <a:ea typeface="宋体" panose="02010600030101010101" pitchFamily="2" charset="-122"/>
              </a:rPr>
              <a:t>）</a:t>
            </a:r>
          </a:p>
          <a:p>
            <a:pPr eaLnBrk="1" hangingPunct="1"/>
            <a:r>
              <a:rPr lang="zh-CN" altLang="en-US" smtClean="0">
                <a:ea typeface="宋体" panose="02010600030101010101" pitchFamily="2" charset="-122"/>
              </a:rPr>
              <a:t>唯一索引（</a:t>
            </a:r>
            <a:r>
              <a:rPr lang="en-US" altLang="zh-CN" smtClean="0">
                <a:ea typeface="宋体" panose="02010600030101010101" pitchFamily="2" charset="-122"/>
              </a:rPr>
              <a:t>Unique Index</a:t>
            </a:r>
            <a:r>
              <a:rPr lang="zh-CN" altLang="en-US" smtClean="0">
                <a:ea typeface="宋体" panose="02010600030101010101" pitchFamily="2" charset="-122"/>
              </a:rPr>
              <a:t>）</a:t>
            </a:r>
          </a:p>
          <a:p>
            <a:pPr eaLnBrk="1" hangingPunct="1"/>
            <a:r>
              <a:rPr lang="zh-CN" altLang="en-US" smtClean="0">
                <a:ea typeface="宋体" panose="02010600030101010101" pitchFamily="2" charset="-122"/>
              </a:rPr>
              <a:t>复合索引</a:t>
            </a:r>
          </a:p>
        </p:txBody>
      </p:sp>
    </p:spTree>
    <p:extLst>
      <p:ext uri="{BB962C8B-B14F-4D97-AF65-F5344CB8AC3E}">
        <p14:creationId xmlns:p14="http://schemas.microsoft.com/office/powerpoint/2010/main" val="3445745224"/>
      </p:ext>
    </p:extLst>
  </p:cSld>
  <p:clrMapOvr>
    <a:masterClrMapping/>
  </p:clrMapOvr>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a:t>
            </a:r>
            <a:r>
              <a:rPr lang="zh-CN" altLang="en-US" dirty="0" smtClean="0"/>
              <a:t>点</a:t>
            </a:r>
            <a:r>
              <a:rPr lang="en-US" altLang="zh-CN" dirty="0" smtClean="0"/>
              <a:t>69</a:t>
            </a:r>
            <a:r>
              <a:rPr lang="zh-CN" altLang="en-US" dirty="0" smtClean="0"/>
              <a:t>：</a:t>
            </a:r>
            <a:r>
              <a:rPr lang="zh-CN" altLang="en-US" dirty="0" smtClean="0"/>
              <a:t>聚簇</a:t>
            </a:r>
            <a:r>
              <a:rPr lang="zh-CN" altLang="en-US" dirty="0" smtClean="0"/>
              <a:t>索引</a:t>
            </a:r>
            <a:endParaRPr lang="zh-CN" altLang="en-US" dirty="0"/>
          </a:p>
        </p:txBody>
      </p:sp>
    </p:spTree>
    <p:extLst>
      <p:ext uri="{BB962C8B-B14F-4D97-AF65-F5344CB8AC3E}">
        <p14:creationId xmlns:p14="http://schemas.microsoft.com/office/powerpoint/2010/main" val="1644480672"/>
      </p:ext>
    </p:extLst>
  </p:cSld>
  <p:clrMapOvr>
    <a:masterClrMapping/>
  </p:clrMapOvr>
  <p:transition/>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聚簇索引的特点</a:t>
            </a:r>
          </a:p>
        </p:txBody>
      </p:sp>
      <p:sp>
        <p:nvSpPr>
          <p:cNvPr id="100356" name="Rectangle 3"/>
          <p:cNvSpPr>
            <a:spLocks noGrp="1" noChangeArrowheads="1"/>
          </p:cNvSpPr>
          <p:nvPr>
            <p:ph type="body" idx="1"/>
          </p:nvPr>
        </p:nvSpPr>
        <p:spPr/>
        <p:txBody>
          <a:bodyPr/>
          <a:lstStyle/>
          <a:p>
            <a:pPr eaLnBrk="1" hangingPunct="1">
              <a:lnSpc>
                <a:spcPct val="90000"/>
              </a:lnSpc>
            </a:pPr>
            <a:r>
              <a:rPr lang="zh-CN" altLang="en-US" sz="2400"/>
              <a:t>聚簇索引是一种对磁盘上实际数据重新组织以按指定的一个或多个列的值排序。</a:t>
            </a:r>
          </a:p>
          <a:p>
            <a:pPr eaLnBrk="1" hangingPunct="1">
              <a:lnSpc>
                <a:spcPct val="90000"/>
              </a:lnSpc>
            </a:pPr>
            <a:r>
              <a:rPr lang="zh-CN" altLang="en-US" sz="2400"/>
              <a:t>创建聚簇索引时，需要对已有表数据重新进行排序（若表中已有数据），故聚簇索引建立完毕后，建立聚簇索引的列中的数据已经全部按序排列。</a:t>
            </a:r>
          </a:p>
          <a:p>
            <a:pPr eaLnBrk="1" hangingPunct="1">
              <a:lnSpc>
                <a:spcPct val="90000"/>
              </a:lnSpc>
            </a:pPr>
            <a:r>
              <a:rPr lang="zh-CN" altLang="en-US" sz="2400"/>
              <a:t>由于聚簇索引的索引页面指针指向数据页面，所以使用聚簇索引查找数据几乎总是比使用非聚簇索引快。</a:t>
            </a:r>
          </a:p>
          <a:p>
            <a:pPr eaLnBrk="1" hangingPunct="1">
              <a:lnSpc>
                <a:spcPct val="90000"/>
              </a:lnSpc>
            </a:pPr>
            <a:r>
              <a:rPr lang="zh-CN" altLang="en-US" sz="2400"/>
              <a:t>表的数据按照索引的数据顺序排列</a:t>
            </a:r>
          </a:p>
          <a:p>
            <a:pPr lvl="1" eaLnBrk="1" hangingPunct="1">
              <a:lnSpc>
                <a:spcPct val="90000"/>
              </a:lnSpc>
            </a:pPr>
            <a:r>
              <a:rPr lang="zh-CN" altLang="en-US" sz="2000"/>
              <a:t>建立聚簇索引后，更新索引列数据，往往会导致表中物理记录的存储顺序的变化，维护的代价比较大</a:t>
            </a:r>
          </a:p>
          <a:p>
            <a:pPr lvl="1" eaLnBrk="1" hangingPunct="1">
              <a:lnSpc>
                <a:spcPct val="90000"/>
              </a:lnSpc>
            </a:pPr>
            <a:r>
              <a:rPr lang="zh-CN" altLang="en-US" sz="2000"/>
              <a:t>对于需要经常更新的列，不宜建立聚簇索引,因为码值修改后，数据行必须移动到新的位置。</a:t>
            </a:r>
            <a:endParaRPr lang="zh-CN" altLang="en-US" sz="2000">
              <a:sym typeface="Arial" panose="020B0604020202020204" pitchFamily="34" charset="0"/>
            </a:endParaRPr>
          </a:p>
        </p:txBody>
      </p:sp>
    </p:spTree>
    <p:extLst>
      <p:ext uri="{BB962C8B-B14F-4D97-AF65-F5344CB8AC3E}">
        <p14:creationId xmlns:p14="http://schemas.microsoft.com/office/powerpoint/2010/main" val="1657945658"/>
      </p:ext>
    </p:extLst>
  </p:cSld>
  <p:clrMapOvr>
    <a:masterClrMapping/>
  </p:clrMapOvr>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zh-CN" altLang="en-US" sz="3200">
                <a:ea typeface="宋体" panose="02010600030101010101" pitchFamily="2" charset="-122"/>
              </a:rPr>
              <a:t>聚簇索引</a:t>
            </a:r>
          </a:p>
        </p:txBody>
      </p:sp>
      <p:sp>
        <p:nvSpPr>
          <p:cNvPr id="101380" name="Rectangle 3"/>
          <p:cNvSpPr>
            <a:spLocks noGrp="1" noChangeArrowheads="1"/>
          </p:cNvSpPr>
          <p:nvPr>
            <p:ph type="body" idx="1"/>
          </p:nvPr>
        </p:nvSpPr>
        <p:spPr/>
        <p:txBody>
          <a:bodyPr/>
          <a:lstStyle/>
          <a:p>
            <a:pPr eaLnBrk="1" hangingPunct="1"/>
            <a:r>
              <a:rPr lang="zh-CN" altLang="en-US" sz="2000"/>
              <a:t>聚簇索引确定表中数据的物理顺序。</a:t>
            </a:r>
          </a:p>
          <a:p>
            <a:pPr eaLnBrk="1" hangingPunct="1"/>
            <a:r>
              <a:rPr lang="zh-CN" altLang="en-US" sz="2000"/>
              <a:t>每个表只能建立一个聚簇索引，但该索引可以包含多个列。</a:t>
            </a:r>
          </a:p>
          <a:p>
            <a:pPr eaLnBrk="1" hangingPunct="1"/>
            <a:r>
              <a:rPr lang="zh-CN" altLang="en-US" sz="2000"/>
              <a:t>往往在主码所在的列或者最常查询的列上建立聚簇索引</a:t>
            </a:r>
          </a:p>
          <a:p>
            <a:pPr eaLnBrk="1" hangingPunct="1"/>
            <a:r>
              <a:rPr lang="zh-CN" altLang="en-US" sz="2000"/>
              <a:t>每个表几乎都对列定义聚集索引来实现下列功能： </a:t>
            </a:r>
          </a:p>
          <a:p>
            <a:pPr lvl="1" eaLnBrk="1" hangingPunct="1"/>
            <a:r>
              <a:rPr lang="zh-CN" altLang="en-US" sz="2000">
                <a:sym typeface="Arial" panose="020B0604020202020204" pitchFamily="34" charset="0"/>
              </a:rPr>
              <a:t>可用于经常使用的查询。</a:t>
            </a:r>
          </a:p>
          <a:p>
            <a:pPr lvl="1" eaLnBrk="1" hangingPunct="1"/>
            <a:r>
              <a:rPr lang="zh-CN" altLang="en-US" sz="2000">
                <a:sym typeface="Arial" panose="020B0604020202020204" pitchFamily="34" charset="0"/>
              </a:rPr>
              <a:t>提供高度唯一性。</a:t>
            </a:r>
          </a:p>
          <a:p>
            <a:pPr lvl="1" eaLnBrk="1" hangingPunct="1"/>
            <a:r>
              <a:rPr lang="zh-CN" altLang="en-US" sz="2000">
                <a:sym typeface="Arial" panose="020B0604020202020204" pitchFamily="34" charset="0"/>
              </a:rPr>
              <a:t>适合范围查询：使用聚簇索引找到包含第一个值的行后，便可以确保包含后续索引值的行在物理相邻。</a:t>
            </a:r>
          </a:p>
          <a:p>
            <a:pPr lvl="1" eaLnBrk="1" hangingPunct="1"/>
            <a:r>
              <a:rPr lang="zh-CN" altLang="en-US" sz="2000">
                <a:sym typeface="Arial" panose="020B0604020202020204" pitchFamily="34" charset="0"/>
              </a:rPr>
              <a:t>在聚簇索引下，数据在物理上按顺序排在数据页上，重复值也排在一起，因而在那些包含范围检查(between、&lt;、&lt;=、&gt;、&gt;=)或使用group by或orderby的查询时，一旦找到具有范围中第一个键值的行，具有后续索引值的行保证物理上毗连在一起而不必进一步搜索，避免了大范围扫描，可以大大提高查询速度。</a:t>
            </a:r>
          </a:p>
        </p:txBody>
      </p:sp>
    </p:spTree>
    <p:extLst>
      <p:ext uri="{BB962C8B-B14F-4D97-AF65-F5344CB8AC3E}">
        <p14:creationId xmlns:p14="http://schemas.microsoft.com/office/powerpoint/2010/main" val="2396204198"/>
      </p:ext>
    </p:extLst>
  </p:cSld>
  <p:clrMapOvr>
    <a:masterClrMapping/>
  </p:clrMapOvr>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zh-CN" altLang="en-US" dirty="0"/>
              <a:t>聚簇索引的</a:t>
            </a:r>
            <a:r>
              <a:rPr lang="zh-CN" altLang="en-US" dirty="0" smtClean="0"/>
              <a:t>侯选列</a:t>
            </a:r>
            <a:endParaRPr lang="zh-CN" altLang="zh-CN" dirty="0" smtClean="0">
              <a:ea typeface="宋体" panose="02010600030101010101" pitchFamily="2" charset="-122"/>
            </a:endParaRPr>
          </a:p>
        </p:txBody>
      </p:sp>
      <p:sp>
        <p:nvSpPr>
          <p:cNvPr id="102404" name="Rectangle 3"/>
          <p:cNvSpPr>
            <a:spLocks noGrp="1" noChangeArrowheads="1"/>
          </p:cNvSpPr>
          <p:nvPr>
            <p:ph type="body" idx="1"/>
          </p:nvPr>
        </p:nvSpPr>
        <p:spPr/>
        <p:txBody>
          <a:bodyPr/>
          <a:lstStyle/>
          <a:p>
            <a:pPr eaLnBrk="1" hangingPunct="1"/>
            <a:r>
              <a:rPr lang="zh-CN" altLang="en-US" sz="3200" dirty="0"/>
              <a:t>聚簇索引的侯选列</a:t>
            </a:r>
          </a:p>
          <a:p>
            <a:pPr lvl="1" eaLnBrk="1" hangingPunct="1"/>
            <a:r>
              <a:rPr lang="zh-CN" altLang="en-US" dirty="0" smtClean="0">
                <a:ea typeface="宋体" panose="02010600030101010101" pitchFamily="2" charset="-122"/>
              </a:rPr>
              <a:t>主键列,该列在where子句中使用并且插入是随机的。</a:t>
            </a:r>
          </a:p>
          <a:p>
            <a:pPr lvl="1" eaLnBrk="1" hangingPunct="1"/>
            <a:r>
              <a:rPr lang="zh-CN" altLang="en-US" dirty="0" smtClean="0">
                <a:ea typeface="宋体" panose="02010600030101010101" pitchFamily="2" charset="-122"/>
              </a:rPr>
              <a:t>按范围存取的列，</a:t>
            </a:r>
          </a:p>
          <a:p>
            <a:pPr lvl="1" eaLnBrk="1" hangingPunct="1">
              <a:buFont typeface="Wingdings" panose="05000000000000000000" pitchFamily="2" charset="2"/>
              <a:buNone/>
            </a:pPr>
            <a:r>
              <a:rPr lang="zh-CN" altLang="en-US" dirty="0" smtClean="0">
                <a:ea typeface="宋体" panose="02010600030101010101" pitchFamily="2" charset="-122"/>
              </a:rPr>
              <a:t>    如pri_order &gt; 100 and pri_order &lt; 200。</a:t>
            </a:r>
          </a:p>
          <a:p>
            <a:pPr lvl="1" eaLnBrk="1" hangingPunct="1"/>
            <a:r>
              <a:rPr lang="zh-CN" altLang="en-US" dirty="0" smtClean="0">
                <a:ea typeface="宋体" panose="02010600030101010101" pitchFamily="2" charset="-122"/>
              </a:rPr>
              <a:t>在group by或order by中使用的列。</a:t>
            </a:r>
          </a:p>
          <a:p>
            <a:pPr lvl="1" eaLnBrk="1" hangingPunct="1"/>
            <a:r>
              <a:rPr lang="zh-CN" altLang="en-US" dirty="0" smtClean="0">
                <a:ea typeface="宋体" panose="02010600030101010101" pitchFamily="2" charset="-122"/>
              </a:rPr>
              <a:t>不经常修改的列。</a:t>
            </a:r>
          </a:p>
          <a:p>
            <a:pPr lvl="1" eaLnBrk="1" hangingPunct="1"/>
            <a:r>
              <a:rPr lang="zh-CN" altLang="en-US" dirty="0" smtClean="0">
                <a:ea typeface="宋体" panose="02010600030101010101" pitchFamily="2" charset="-122"/>
              </a:rPr>
              <a:t>在连接操作中使用的列。</a:t>
            </a:r>
          </a:p>
        </p:txBody>
      </p:sp>
    </p:spTree>
    <p:extLst>
      <p:ext uri="{BB962C8B-B14F-4D97-AF65-F5344CB8AC3E}">
        <p14:creationId xmlns:p14="http://schemas.microsoft.com/office/powerpoint/2010/main" val="163259271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p:txBody>
          <a:bodyPr/>
          <a:lstStyle/>
          <a:p>
            <a:pPr eaLnBrk="1" hangingPunct="1"/>
            <a:r>
              <a:rPr lang="zh-CN" altLang="zh-CN" dirty="0" smtClean="0">
                <a:ea typeface="宋体" pitchFamily="2" charset="-122"/>
              </a:rPr>
              <a:t>ORDER BY</a:t>
            </a:r>
            <a:r>
              <a:rPr lang="zh-CN" dirty="0" smtClean="0">
                <a:ea typeface="宋体" pitchFamily="2" charset="-122"/>
              </a:rPr>
              <a:t>子句 </a:t>
            </a:r>
          </a:p>
        </p:txBody>
      </p:sp>
      <p:sp>
        <p:nvSpPr>
          <p:cNvPr id="112644" name="Rectangle 3"/>
          <p:cNvSpPr>
            <a:spLocks noGrp="1" noChangeArrowheads="1"/>
          </p:cNvSpPr>
          <p:nvPr>
            <p:ph type="body" idx="1"/>
          </p:nvPr>
        </p:nvSpPr>
        <p:spPr/>
        <p:txBody>
          <a:bodyPr/>
          <a:lstStyle/>
          <a:p>
            <a:pPr algn="just" eaLnBrk="1" hangingPunct="1">
              <a:lnSpc>
                <a:spcPct val="150000"/>
              </a:lnSpc>
            </a:pPr>
            <a:r>
              <a:rPr lang="zh-CN" altLang="zh-CN" sz="2800" b="1" dirty="0" smtClean="0">
                <a:ea typeface="宋体" pitchFamily="2" charset="-122"/>
              </a:rPr>
              <a:t>ORDER BY</a:t>
            </a:r>
            <a:r>
              <a:rPr lang="zh-CN" sz="2800" b="1" dirty="0" smtClean="0">
                <a:ea typeface="宋体" pitchFamily="2" charset="-122"/>
              </a:rPr>
              <a:t>子句</a:t>
            </a:r>
          </a:p>
          <a:p>
            <a:pPr lvl="1" algn="just" eaLnBrk="1" hangingPunct="1">
              <a:lnSpc>
                <a:spcPct val="150000"/>
              </a:lnSpc>
              <a:buFont typeface="Wingdings" pitchFamily="2" charset="2"/>
              <a:buChar char="n"/>
            </a:pPr>
            <a:r>
              <a:rPr lang="zh-CN" b="1" dirty="0" smtClean="0">
                <a:ea typeface="宋体" pitchFamily="2" charset="-122"/>
              </a:rPr>
              <a:t>可以按一个或多个属性列排序</a:t>
            </a:r>
          </a:p>
          <a:p>
            <a:pPr lvl="1" algn="just" eaLnBrk="1" hangingPunct="1">
              <a:lnSpc>
                <a:spcPct val="150000"/>
              </a:lnSpc>
              <a:buFont typeface="Wingdings" pitchFamily="2" charset="2"/>
              <a:buChar char="n"/>
            </a:pPr>
            <a:r>
              <a:rPr lang="zh-CN" b="1" dirty="0" smtClean="0">
                <a:ea typeface="宋体" pitchFamily="2" charset="-122"/>
              </a:rPr>
              <a:t>升序：</a:t>
            </a:r>
            <a:r>
              <a:rPr lang="zh-CN" altLang="zh-CN" b="1" dirty="0" smtClean="0">
                <a:ea typeface="宋体" pitchFamily="2" charset="-122"/>
              </a:rPr>
              <a:t>ASC</a:t>
            </a:r>
            <a:r>
              <a:rPr lang="zh-CN" b="1" dirty="0" smtClean="0">
                <a:ea typeface="宋体" pitchFamily="2" charset="-122"/>
              </a:rPr>
              <a:t>；降序：</a:t>
            </a:r>
            <a:r>
              <a:rPr lang="zh-CN" altLang="zh-CN" b="1" dirty="0" smtClean="0">
                <a:ea typeface="宋体" pitchFamily="2" charset="-122"/>
              </a:rPr>
              <a:t>DESC</a:t>
            </a:r>
            <a:r>
              <a:rPr lang="zh-CN" b="1" dirty="0" smtClean="0">
                <a:ea typeface="宋体" pitchFamily="2" charset="-122"/>
              </a:rPr>
              <a:t>；缺省值为升序</a:t>
            </a:r>
          </a:p>
          <a:p>
            <a:pPr algn="just" eaLnBrk="1" hangingPunct="1">
              <a:lnSpc>
                <a:spcPct val="150000"/>
              </a:lnSpc>
            </a:pPr>
            <a:r>
              <a:rPr lang="zh-CN" sz="2800" b="1" dirty="0" smtClean="0">
                <a:ea typeface="宋体" pitchFamily="2" charset="-122"/>
              </a:rPr>
              <a:t>当排序列含空值时</a:t>
            </a:r>
          </a:p>
          <a:p>
            <a:pPr lvl="1" algn="just" eaLnBrk="1" hangingPunct="1">
              <a:lnSpc>
                <a:spcPct val="150000"/>
              </a:lnSpc>
              <a:buFont typeface="Wingdings" pitchFamily="2" charset="2"/>
              <a:buChar char="n"/>
            </a:pPr>
            <a:r>
              <a:rPr lang="zh-CN" altLang="zh-CN" b="1" dirty="0" smtClean="0">
                <a:ea typeface="宋体" pitchFamily="2" charset="-122"/>
              </a:rPr>
              <a:t>DESC</a:t>
            </a:r>
            <a:r>
              <a:rPr lang="zh-CN" b="1" dirty="0" smtClean="0">
                <a:ea typeface="宋体" pitchFamily="2" charset="-122"/>
              </a:rPr>
              <a:t>：排序列为空值的元组最后显示</a:t>
            </a:r>
          </a:p>
          <a:p>
            <a:pPr lvl="1" algn="just" eaLnBrk="1" hangingPunct="1">
              <a:lnSpc>
                <a:spcPct val="150000"/>
              </a:lnSpc>
              <a:buFont typeface="Wingdings" pitchFamily="2" charset="2"/>
              <a:buChar char="n"/>
            </a:pPr>
            <a:r>
              <a:rPr lang="zh-CN" altLang="zh-CN" b="1" dirty="0" smtClean="0">
                <a:ea typeface="宋体" pitchFamily="2" charset="-122"/>
              </a:rPr>
              <a:t>ASC</a:t>
            </a:r>
            <a:r>
              <a:rPr lang="zh-CN" b="1" dirty="0" smtClean="0">
                <a:ea typeface="宋体" pitchFamily="2" charset="-122"/>
              </a:rPr>
              <a:t>：排序列为空值的元组最先显示 </a:t>
            </a:r>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说明</a:t>
            </a:r>
            <a:endParaRPr lang="zh-CN" altLang="zh-CN" dirty="0" smtClean="0">
              <a:ea typeface="宋体" panose="02010600030101010101" pitchFamily="2" charset="-122"/>
            </a:endParaRPr>
          </a:p>
        </p:txBody>
      </p:sp>
      <p:sp>
        <p:nvSpPr>
          <p:cNvPr id="103428" name="Rectangle 3"/>
          <p:cNvSpPr>
            <a:spLocks noGrp="1" noChangeArrowheads="1"/>
          </p:cNvSpPr>
          <p:nvPr>
            <p:ph type="body" idx="1"/>
          </p:nvPr>
        </p:nvSpPr>
        <p:spPr/>
        <p:txBody>
          <a:bodyPr/>
          <a:lstStyle/>
          <a:p>
            <a:pPr eaLnBrk="1" hangingPunct="1"/>
            <a:r>
              <a:rPr lang="zh-CN" altLang="en-US" sz="3200" dirty="0"/>
              <a:t>创建 </a:t>
            </a:r>
            <a:r>
              <a:rPr lang="en-US" altLang="zh-CN" sz="3200" dirty="0"/>
              <a:t>PRIMARY KEY </a:t>
            </a:r>
            <a:r>
              <a:rPr lang="zh-CN" altLang="en-US" sz="3200" dirty="0"/>
              <a:t>约束时，将在列上自动创建唯一索引。默认情况下，此索引是聚集索引，但是在创建约束时，可以指定创建非聚集索引。 </a:t>
            </a:r>
          </a:p>
          <a:p>
            <a:pPr eaLnBrk="1" hangingPunct="1"/>
            <a:r>
              <a:rPr lang="zh-CN" altLang="en-US" sz="3200" dirty="0"/>
              <a:t>对于经常更新的列，不宜建立聚集索引。</a:t>
            </a:r>
          </a:p>
          <a:p>
            <a:pPr eaLnBrk="1" hangingPunct="1"/>
            <a:r>
              <a:rPr lang="zh-CN" altLang="en-US" sz="3200" dirty="0"/>
              <a:t>叶节点就是数据</a:t>
            </a:r>
            <a:r>
              <a:rPr lang="zh-CN" altLang="en-US" sz="3200" dirty="0" smtClean="0"/>
              <a:t>节点</a:t>
            </a:r>
            <a:endParaRPr lang="en-US" altLang="zh-CN" sz="3200" dirty="0" smtClean="0"/>
          </a:p>
          <a:p>
            <a:pPr eaLnBrk="1" hangingPunct="1"/>
            <a:r>
              <a:rPr lang="zh-CN" altLang="zh-CN" sz="3200" dirty="0"/>
              <a:t>只有当表包含聚集索引时，表中的数据行才按排序顺序存储；如果表没有聚集索引，则其数据行存储在一个成为堆（</a:t>
            </a:r>
            <a:r>
              <a:rPr lang="en-US" altLang="zh-CN" sz="3200" dirty="0"/>
              <a:t>Heap</a:t>
            </a:r>
            <a:r>
              <a:rPr lang="zh-CN" altLang="zh-CN" sz="3200" dirty="0"/>
              <a:t>）的无序结构中。</a:t>
            </a:r>
            <a:endParaRPr lang="zh-CN" altLang="en-US" sz="3200" dirty="0"/>
          </a:p>
          <a:p>
            <a:pPr eaLnBrk="1" hangingPunct="1"/>
            <a:endParaRPr lang="zh-CN" altLang="en-US" dirty="0" smtClean="0">
              <a:ea typeface="宋体" panose="02010600030101010101" pitchFamily="2" charset="-122"/>
            </a:endParaRPr>
          </a:p>
        </p:txBody>
      </p:sp>
    </p:spTree>
    <p:extLst>
      <p:ext uri="{BB962C8B-B14F-4D97-AF65-F5344CB8AC3E}">
        <p14:creationId xmlns:p14="http://schemas.microsoft.com/office/powerpoint/2010/main" val="2713564979"/>
      </p:ext>
    </p:extLst>
  </p:cSld>
  <p:clrMapOvr>
    <a:masterClrMapping/>
  </p:clrMapOvr>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1" name="Picture 2" descr="聚集索引的级别"/>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4" y="549276"/>
            <a:ext cx="530542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126110"/>
      </p:ext>
    </p:extLst>
  </p:cSld>
  <p:clrMapOvr>
    <a:masterClrMapping/>
  </p:clrMapOvr>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eaLnBrk="1" hangingPunct="1"/>
            <a:endParaRPr lang="zh-CN" altLang="zh-CN" smtClean="0">
              <a:ea typeface="宋体" panose="02010600030101010101" pitchFamily="2" charset="-122"/>
            </a:endParaRPr>
          </a:p>
        </p:txBody>
      </p:sp>
      <p:pic>
        <p:nvPicPr>
          <p:cNvPr id="105476" name="Picture 3" descr="ClustInd"/>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19314" y="1873251"/>
            <a:ext cx="8023225" cy="4410075"/>
          </a:xfrm>
          <a:noFill/>
        </p:spPr>
      </p:pic>
    </p:spTree>
    <p:extLst>
      <p:ext uri="{BB962C8B-B14F-4D97-AF65-F5344CB8AC3E}">
        <p14:creationId xmlns:p14="http://schemas.microsoft.com/office/powerpoint/2010/main" val="4222642042"/>
      </p:ext>
    </p:extLst>
  </p:cSld>
  <p:clrMapOvr>
    <a:masterClrMapping/>
  </p:clrMapOvr>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70</a:t>
            </a:r>
            <a:r>
              <a:rPr lang="zh-CN" altLang="en-US" dirty="0" smtClean="0"/>
              <a:t>：</a:t>
            </a:r>
            <a:r>
              <a:rPr lang="zh-CN" altLang="en-US" dirty="0" smtClean="0"/>
              <a:t>非聚簇索引</a:t>
            </a:r>
            <a:endParaRPr lang="zh-CN" altLang="en-US" dirty="0"/>
          </a:p>
        </p:txBody>
      </p:sp>
    </p:spTree>
    <p:extLst>
      <p:ext uri="{BB962C8B-B14F-4D97-AF65-F5344CB8AC3E}">
        <p14:creationId xmlns:p14="http://schemas.microsoft.com/office/powerpoint/2010/main" val="1082547839"/>
      </p:ext>
    </p:extLst>
  </p:cSld>
  <p:clrMapOvr>
    <a:masterClrMapping/>
  </p:clrMapOvr>
  <p:transition/>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非聚簇索引</a:t>
            </a:r>
          </a:p>
        </p:txBody>
      </p:sp>
      <p:sp>
        <p:nvSpPr>
          <p:cNvPr id="106500" name="Rectangle 3"/>
          <p:cNvSpPr>
            <a:spLocks noGrp="1" noChangeArrowheads="1"/>
          </p:cNvSpPr>
          <p:nvPr>
            <p:ph type="body" idx="1"/>
          </p:nvPr>
        </p:nvSpPr>
        <p:spPr/>
        <p:txBody>
          <a:bodyPr/>
          <a:lstStyle/>
          <a:p>
            <a:pPr eaLnBrk="1" hangingPunct="1"/>
            <a:r>
              <a:rPr lang="zh-CN" altLang="en-US" dirty="0" smtClean="0">
                <a:ea typeface="宋体" panose="02010600030101010101" pitchFamily="2" charset="-122"/>
              </a:rPr>
              <a:t>非聚簇索引存储的数据一般和表的物理数据的存储不同</a:t>
            </a:r>
            <a:endParaRPr lang="en-US" altLang="zh-CN" dirty="0" smtClean="0">
              <a:ea typeface="宋体" panose="02010600030101010101" pitchFamily="2" charset="-122"/>
            </a:endParaRPr>
          </a:p>
          <a:p>
            <a:pPr eaLnBrk="1" hangingPunct="1"/>
            <a:r>
              <a:rPr lang="zh-CN" altLang="zh-CN" dirty="0"/>
              <a:t>索引是有序的，而表中的数据是无序的。</a:t>
            </a:r>
            <a:endParaRPr lang="zh-CN" altLang="en-US" dirty="0" smtClean="0">
              <a:ea typeface="宋体" panose="02010600030101010101" pitchFamily="2" charset="-122"/>
            </a:endParaRPr>
          </a:p>
          <a:p>
            <a:pPr eaLnBrk="1" hangingPunct="1"/>
            <a:r>
              <a:rPr lang="zh-CN" altLang="en-US" dirty="0" smtClean="0">
                <a:ea typeface="宋体" panose="02010600030101010101" pitchFamily="2" charset="-122"/>
              </a:rPr>
              <a:t>尽管查询的速度慢一些，但是维护的代价小</a:t>
            </a:r>
          </a:p>
          <a:p>
            <a:pPr eaLnBrk="1" hangingPunct="1"/>
            <a:r>
              <a:rPr lang="zh-CN" altLang="en-US" dirty="0" smtClean="0">
                <a:ea typeface="宋体" panose="02010600030101010101" pitchFamily="2" charset="-122"/>
              </a:rPr>
              <a:t>表中最多可以建立</a:t>
            </a:r>
            <a:r>
              <a:rPr lang="en-US" altLang="zh-CN" dirty="0" smtClean="0">
                <a:ea typeface="宋体" panose="02010600030101010101" pitchFamily="2" charset="-122"/>
              </a:rPr>
              <a:t>249</a:t>
            </a:r>
            <a:r>
              <a:rPr lang="zh-CN" altLang="en-US" dirty="0" smtClean="0">
                <a:ea typeface="宋体" panose="02010600030101010101" pitchFamily="2" charset="-122"/>
              </a:rPr>
              <a:t>个非聚簇索引以满足多种查询的需要</a:t>
            </a:r>
          </a:p>
          <a:p>
            <a:pPr eaLnBrk="1" hangingPunct="1"/>
            <a:r>
              <a:rPr lang="zh-CN" altLang="en-US" dirty="0" smtClean="0">
                <a:ea typeface="宋体" panose="02010600030101010101" pitchFamily="2" charset="-122"/>
              </a:rPr>
              <a:t>叶节点仍然是索引节点，只不过有一个指针指向对应的数据块。</a:t>
            </a:r>
          </a:p>
        </p:txBody>
      </p:sp>
    </p:spTree>
    <p:extLst>
      <p:ext uri="{BB962C8B-B14F-4D97-AF65-F5344CB8AC3E}">
        <p14:creationId xmlns:p14="http://schemas.microsoft.com/office/powerpoint/2010/main" val="2993575961"/>
      </p:ext>
    </p:extLst>
  </p:cSld>
  <p:clrMapOvr>
    <a:masterClrMapping/>
  </p:clrMapOvr>
  <p:transition/>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3" name="Picture 2" descr="非聚集索引的级别"/>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549276"/>
            <a:ext cx="6264275" cy="579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490959"/>
      </p:ext>
    </p:extLst>
  </p:cSld>
  <p:clrMapOvr>
    <a:masterClrMapping/>
  </p:clrMapOvr>
  <p:transition/>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pPr eaLnBrk="1" hangingPunct="1"/>
            <a:endParaRPr lang="zh-CN" altLang="zh-CN" smtClean="0">
              <a:ea typeface="宋体" panose="02010600030101010101" pitchFamily="2" charset="-122"/>
            </a:endParaRPr>
          </a:p>
        </p:txBody>
      </p:sp>
      <p:pic>
        <p:nvPicPr>
          <p:cNvPr id="108548" name="Picture 3" descr="Work_NonClust1"/>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11389" y="1928814"/>
            <a:ext cx="7769225" cy="4116387"/>
          </a:xfrm>
          <a:noFill/>
        </p:spPr>
      </p:pic>
    </p:spTree>
    <p:extLst>
      <p:ext uri="{BB962C8B-B14F-4D97-AF65-F5344CB8AC3E}">
        <p14:creationId xmlns:p14="http://schemas.microsoft.com/office/powerpoint/2010/main" val="204965271"/>
      </p:ext>
    </p:extLst>
  </p:cSld>
  <p:clrMapOvr>
    <a:masterClrMapping/>
  </p:clrMapOvr>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唯一索引</a:t>
            </a:r>
          </a:p>
        </p:txBody>
      </p:sp>
      <p:sp>
        <p:nvSpPr>
          <p:cNvPr id="109572"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唯一索引是指索引存储的值必须是唯一的</a:t>
            </a:r>
          </a:p>
          <a:p>
            <a:pPr eaLnBrk="1" hangingPunct="1"/>
            <a:r>
              <a:rPr lang="zh-CN" altLang="en-US" smtClean="0">
                <a:ea typeface="宋体" panose="02010600030101010101" pitchFamily="2" charset="-122"/>
              </a:rPr>
              <a:t>不允许两行具有相同的索引值，包括</a:t>
            </a:r>
            <a:r>
              <a:rPr lang="en-US" altLang="zh-CN" smtClean="0">
                <a:ea typeface="宋体" panose="02010600030101010101" pitchFamily="2" charset="-122"/>
              </a:rPr>
              <a:t>NULL</a:t>
            </a:r>
            <a:r>
              <a:rPr lang="zh-CN" altLang="en-US" smtClean="0">
                <a:ea typeface="宋体" panose="02010600030101010101" pitchFamily="2" charset="-122"/>
              </a:rPr>
              <a:t>值</a:t>
            </a:r>
          </a:p>
          <a:p>
            <a:pPr eaLnBrk="1" hangingPunct="1"/>
            <a:r>
              <a:rPr lang="zh-CN" altLang="en-US" smtClean="0">
                <a:ea typeface="宋体" panose="02010600030101010101" pitchFamily="2" charset="-122"/>
              </a:rPr>
              <a:t>主码索引是唯一索引</a:t>
            </a:r>
          </a:p>
        </p:txBody>
      </p:sp>
    </p:spTree>
    <p:extLst>
      <p:ext uri="{BB962C8B-B14F-4D97-AF65-F5344CB8AC3E}">
        <p14:creationId xmlns:p14="http://schemas.microsoft.com/office/powerpoint/2010/main" val="2873686433"/>
      </p:ext>
    </p:extLst>
  </p:cSld>
  <p:clrMapOvr>
    <a:masterClrMapping/>
  </p:clrMapOvr>
  <p:transition/>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5" name="Rectangle 2"/>
          <p:cNvSpPr>
            <a:spLocks noGrp="1" noChangeArrowheads="1"/>
          </p:cNvSpPr>
          <p:nvPr>
            <p:ph type="body" idx="1"/>
          </p:nvPr>
        </p:nvSpPr>
        <p:spPr>
          <a:xfrm>
            <a:off x="1524001" y="404814"/>
            <a:ext cx="10667999" cy="6264275"/>
          </a:xfrm>
        </p:spPr>
        <p:txBody>
          <a:bodyPr/>
          <a:lstStyle/>
          <a:p>
            <a:pPr eaLnBrk="1" hangingPunct="1">
              <a:lnSpc>
                <a:spcPct val="90000"/>
              </a:lnSpc>
              <a:buFont typeface="Wingdings" panose="05000000000000000000" pitchFamily="2" charset="2"/>
              <a:buNone/>
            </a:pPr>
            <a:r>
              <a:rPr lang="zh-CN" altLang="en-US" sz="2400" dirty="0"/>
              <a:t>为存储学院中学生的材料，创建</a:t>
            </a:r>
            <a:r>
              <a:rPr lang="en-US" altLang="zh-CN" sz="2400" dirty="0"/>
              <a:t>Student</a:t>
            </a:r>
            <a:r>
              <a:rPr lang="zh-CN" altLang="en-US" sz="2400" dirty="0"/>
              <a:t>表如下：</a:t>
            </a:r>
          </a:p>
          <a:p>
            <a:pPr eaLnBrk="1" hangingPunct="1">
              <a:lnSpc>
                <a:spcPct val="90000"/>
              </a:lnSpc>
              <a:buFont typeface="Wingdings" panose="05000000000000000000" pitchFamily="2" charset="2"/>
              <a:buNone/>
            </a:pPr>
            <a:r>
              <a:rPr lang="en-US" altLang="zh-CN" sz="2400" dirty="0"/>
              <a:t>CREATE TABLE Student(</a:t>
            </a:r>
            <a:r>
              <a:rPr lang="en-US" altLang="zh-CN" sz="2400" dirty="0" err="1"/>
              <a:t>cStudentCode</a:t>
            </a:r>
            <a:r>
              <a:rPr lang="en-US" altLang="zh-CN" sz="2400" dirty="0"/>
              <a:t> char(3) not </a:t>
            </a:r>
            <a:r>
              <a:rPr lang="en-US" altLang="zh-CN" sz="2400" dirty="0" err="1"/>
              <a:t>null,cStudentName</a:t>
            </a:r>
            <a:r>
              <a:rPr lang="en-US" altLang="zh-CN" sz="2400" dirty="0"/>
              <a:t> char(40) not null,</a:t>
            </a:r>
          </a:p>
          <a:p>
            <a:pPr eaLnBrk="1" hangingPunct="1">
              <a:lnSpc>
                <a:spcPct val="90000"/>
              </a:lnSpc>
              <a:buFont typeface="Wingdings" panose="05000000000000000000" pitchFamily="2" charset="2"/>
              <a:buNone/>
            </a:pPr>
            <a:r>
              <a:rPr lang="en-US" altLang="zh-CN" sz="2400" dirty="0" err="1"/>
              <a:t>cStudentAddress</a:t>
            </a:r>
            <a:r>
              <a:rPr lang="en-US" altLang="zh-CN" sz="2400" dirty="0"/>
              <a:t> char(50) not </a:t>
            </a:r>
            <a:r>
              <a:rPr lang="en-US" altLang="zh-CN" sz="2400" dirty="0" err="1"/>
              <a:t>null,cStudentState</a:t>
            </a:r>
            <a:r>
              <a:rPr lang="en-US" altLang="zh-CN" sz="2400" dirty="0"/>
              <a:t> char(30) not </a:t>
            </a:r>
            <a:r>
              <a:rPr lang="en-US" altLang="zh-CN" sz="2400" dirty="0" err="1"/>
              <a:t>null,cStudentCity</a:t>
            </a:r>
            <a:r>
              <a:rPr lang="en-US" altLang="zh-CN" sz="2400" dirty="0"/>
              <a:t> char(30) not </a:t>
            </a:r>
            <a:r>
              <a:rPr lang="en-US" altLang="zh-CN" sz="2400" dirty="0" err="1"/>
              <a:t>null,cStudentPhone</a:t>
            </a:r>
            <a:r>
              <a:rPr lang="en-US" altLang="zh-CN" sz="2400" dirty="0"/>
              <a:t> char(40) not </a:t>
            </a:r>
            <a:r>
              <a:rPr lang="en-US" altLang="zh-CN" sz="2400" dirty="0" err="1"/>
              <a:t>null,cStudentEmail</a:t>
            </a:r>
            <a:r>
              <a:rPr lang="en-US" altLang="zh-CN" sz="2400" dirty="0"/>
              <a:t> char(40) null)</a:t>
            </a:r>
          </a:p>
          <a:p>
            <a:pPr eaLnBrk="1" hangingPunct="1">
              <a:lnSpc>
                <a:spcPct val="90000"/>
              </a:lnSpc>
              <a:buFont typeface="Wingdings" panose="05000000000000000000" pitchFamily="2" charset="2"/>
              <a:buNone/>
            </a:pPr>
            <a:r>
              <a:rPr lang="zh-CN" altLang="en-US" sz="2400" dirty="0"/>
              <a:t>每天对</a:t>
            </a:r>
            <a:r>
              <a:rPr lang="en-US" altLang="zh-CN" sz="2400" dirty="0"/>
              <a:t>Student</a:t>
            </a:r>
            <a:r>
              <a:rPr lang="zh-CN" altLang="en-US" sz="2400" dirty="0"/>
              <a:t>表要执行许多基于学生代码的查询。没有两个学生可以有相同的学生代码。在每学期结束时要在</a:t>
            </a:r>
            <a:r>
              <a:rPr lang="en-US" altLang="zh-CN" sz="2400" dirty="0"/>
              <a:t>Student</a:t>
            </a:r>
            <a:r>
              <a:rPr lang="zh-CN" altLang="en-US" sz="2400" dirty="0"/>
              <a:t>表中输入新学生的材料。</a:t>
            </a:r>
          </a:p>
          <a:p>
            <a:pPr eaLnBrk="1" hangingPunct="1">
              <a:lnSpc>
                <a:spcPct val="90000"/>
              </a:lnSpc>
              <a:buFont typeface="Wingdings" panose="05000000000000000000" pitchFamily="2" charset="2"/>
              <a:buNone/>
            </a:pPr>
            <a:r>
              <a:rPr lang="zh-CN" altLang="en-US" sz="2400" dirty="0"/>
              <a:t>你改进查询的性能。你应创建什么类型的索引？	</a:t>
            </a:r>
            <a:r>
              <a:rPr lang="en-US" altLang="zh-CN" sz="2400" dirty="0"/>
              <a:t>[2</a:t>
            </a:r>
            <a:r>
              <a:rPr lang="zh-CN" altLang="en-US" sz="2400" dirty="0"/>
              <a:t>分</a:t>
            </a:r>
            <a:r>
              <a:rPr lang="en-US" altLang="zh-CN" sz="2400" dirty="0"/>
              <a:t>]</a:t>
            </a:r>
          </a:p>
          <a:p>
            <a:pPr eaLnBrk="1" hangingPunct="1">
              <a:lnSpc>
                <a:spcPct val="90000"/>
              </a:lnSpc>
              <a:buFont typeface="Wingdings" panose="05000000000000000000" pitchFamily="2" charset="2"/>
              <a:buNone/>
            </a:pPr>
            <a:r>
              <a:rPr lang="en-US" altLang="zh-CN" sz="2400" dirty="0"/>
              <a:t>1.cStudentCode</a:t>
            </a:r>
            <a:r>
              <a:rPr lang="zh-CN" altLang="en-US" sz="2400" dirty="0"/>
              <a:t>属性上的群集索引。</a:t>
            </a:r>
          </a:p>
          <a:p>
            <a:pPr eaLnBrk="1" hangingPunct="1">
              <a:lnSpc>
                <a:spcPct val="90000"/>
              </a:lnSpc>
              <a:buFont typeface="Wingdings" panose="05000000000000000000" pitchFamily="2" charset="2"/>
              <a:buNone/>
            </a:pPr>
            <a:r>
              <a:rPr lang="en-US" altLang="zh-CN" sz="2400" dirty="0"/>
              <a:t>2.cStudentCode</a:t>
            </a:r>
            <a:r>
              <a:rPr lang="zh-CN" altLang="en-US" sz="2400" dirty="0"/>
              <a:t>属性上的非群集索引。</a:t>
            </a:r>
          </a:p>
          <a:p>
            <a:pPr eaLnBrk="1" hangingPunct="1">
              <a:lnSpc>
                <a:spcPct val="90000"/>
              </a:lnSpc>
              <a:buFont typeface="Wingdings" panose="05000000000000000000" pitchFamily="2" charset="2"/>
              <a:buNone/>
            </a:pPr>
            <a:r>
              <a:rPr lang="en-US" altLang="zh-CN" sz="2400" dirty="0"/>
              <a:t>3.cStudentCode</a:t>
            </a:r>
            <a:r>
              <a:rPr lang="zh-CN" altLang="en-US" sz="2400" dirty="0"/>
              <a:t>属性上的唯一性群集索引。</a:t>
            </a:r>
          </a:p>
          <a:p>
            <a:pPr eaLnBrk="1" hangingPunct="1">
              <a:lnSpc>
                <a:spcPct val="90000"/>
              </a:lnSpc>
              <a:buFont typeface="Wingdings" panose="05000000000000000000" pitchFamily="2" charset="2"/>
              <a:buNone/>
            </a:pPr>
            <a:r>
              <a:rPr lang="en-US" altLang="zh-CN" sz="2400" dirty="0"/>
              <a:t>4.cStudentCode</a:t>
            </a:r>
            <a:r>
              <a:rPr lang="zh-CN" altLang="en-US" sz="2400" dirty="0"/>
              <a:t>属性上的唯一性非群集索引。</a:t>
            </a:r>
          </a:p>
        </p:txBody>
      </p:sp>
    </p:spTree>
    <p:extLst>
      <p:ext uri="{BB962C8B-B14F-4D97-AF65-F5344CB8AC3E}">
        <p14:creationId xmlns:p14="http://schemas.microsoft.com/office/powerpoint/2010/main" val="3610126665"/>
      </p:ext>
    </p:extLst>
  </p:cSld>
  <p:clrMapOvr>
    <a:masterClrMapping/>
  </p:clrMapOvr>
  <p:transition/>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72</a:t>
            </a:r>
            <a:r>
              <a:rPr lang="zh-CN" altLang="en-US" dirty="0" smtClean="0"/>
              <a:t>：</a:t>
            </a:r>
            <a:r>
              <a:rPr lang="zh-CN" altLang="zh-CN" dirty="0">
                <a:ea typeface="宋体" panose="02010600030101010101" pitchFamily="2" charset="-122"/>
              </a:rPr>
              <a:t>索引填充因子 </a:t>
            </a:r>
            <a:endParaRPr lang="zh-CN" altLang="en-US" dirty="0"/>
          </a:p>
        </p:txBody>
      </p:sp>
    </p:spTree>
    <p:extLst>
      <p:ext uri="{BB962C8B-B14F-4D97-AF65-F5344CB8AC3E}">
        <p14:creationId xmlns:p14="http://schemas.microsoft.com/office/powerpoint/2010/main" val="26238453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p:txBody>
          <a:bodyPr/>
          <a:lstStyle/>
          <a:p>
            <a:pPr eaLnBrk="1" hangingPunct="1"/>
            <a:r>
              <a:rPr lang="zh-CN" altLang="zh-CN" smtClean="0">
                <a:ea typeface="宋体" pitchFamily="2" charset="-122"/>
              </a:rPr>
              <a:t>ORDER BY</a:t>
            </a:r>
            <a:r>
              <a:rPr lang="zh-CN" smtClean="0">
                <a:ea typeface="宋体" pitchFamily="2" charset="-122"/>
              </a:rPr>
              <a:t>子句 （续） </a:t>
            </a:r>
          </a:p>
        </p:txBody>
      </p:sp>
      <p:sp>
        <p:nvSpPr>
          <p:cNvPr id="113668" name="Rectangle 3"/>
          <p:cNvSpPr>
            <a:spLocks noGrp="1" noChangeArrowheads="1"/>
          </p:cNvSpPr>
          <p:nvPr>
            <p:ph type="body" idx="1"/>
          </p:nvPr>
        </p:nvSpPr>
        <p:spPr>
          <a:xfrm>
            <a:off x="431798" y="1883394"/>
            <a:ext cx="11760201" cy="4242200"/>
          </a:xfrm>
        </p:spPr>
        <p:txBody>
          <a:bodyPr/>
          <a:lstStyle/>
          <a:p>
            <a:pPr algn="just" eaLnBrk="1" hangingPunct="1">
              <a:lnSpc>
                <a:spcPct val="80000"/>
              </a:lnSpc>
              <a:buFont typeface="Wingdings" pitchFamily="2" charset="2"/>
              <a:buNone/>
            </a:pPr>
            <a:r>
              <a:rPr lang="zh-CN" altLang="zh-CN" sz="2400" b="1" dirty="0" smtClean="0">
                <a:ea typeface="宋体" pitchFamily="2" charset="-122"/>
              </a:rPr>
              <a:t>[</a:t>
            </a:r>
            <a:r>
              <a:rPr lang="zh-CN" sz="2400" b="1" dirty="0" smtClean="0">
                <a:ea typeface="宋体" pitchFamily="2" charset="-122"/>
              </a:rPr>
              <a:t>例</a:t>
            </a:r>
            <a:r>
              <a:rPr lang="zh-CN" altLang="zh-CN" sz="2400" b="1" dirty="0" smtClean="0">
                <a:ea typeface="宋体" pitchFamily="2" charset="-122"/>
              </a:rPr>
              <a:t>24]  </a:t>
            </a:r>
            <a:r>
              <a:rPr lang="zh-CN" sz="2400" b="1" dirty="0" smtClean="0">
                <a:ea typeface="宋体" pitchFamily="2" charset="-122"/>
              </a:rPr>
              <a:t>查询选修了</a:t>
            </a:r>
            <a:r>
              <a:rPr lang="zh-CN" altLang="zh-CN" sz="2400" b="1" dirty="0" smtClean="0">
                <a:ea typeface="宋体" pitchFamily="2" charset="-122"/>
              </a:rPr>
              <a:t>3</a:t>
            </a:r>
            <a:r>
              <a:rPr lang="zh-CN" sz="2400" b="1" dirty="0" smtClean="0">
                <a:ea typeface="宋体" pitchFamily="2" charset="-122"/>
              </a:rPr>
              <a:t>号课程的学生的学号及其成绩，查询结果按分数降序排列</a:t>
            </a:r>
            <a:r>
              <a:rPr lang="zh-CN" altLang="zh-CN" sz="2400" b="1" dirty="0" smtClean="0">
                <a:ea typeface="宋体" pitchFamily="2" charset="-122"/>
              </a:rPr>
              <a:t> SELECT Sno</a:t>
            </a:r>
            <a:r>
              <a:rPr lang="zh-CN" sz="2400" b="1" dirty="0" smtClean="0">
                <a:ea typeface="宋体" pitchFamily="2" charset="-122"/>
              </a:rPr>
              <a:t>，</a:t>
            </a:r>
            <a:r>
              <a:rPr lang="zh-CN" altLang="zh-CN" sz="2400" b="1" dirty="0" smtClean="0">
                <a:ea typeface="宋体" pitchFamily="2" charset="-122"/>
              </a:rPr>
              <a:t>Grade</a:t>
            </a:r>
            <a:r>
              <a:rPr lang="en-US" altLang="zh-CN" sz="2400" b="1" dirty="0" smtClean="0">
                <a:ea typeface="宋体" pitchFamily="2" charset="-122"/>
              </a:rPr>
              <a:t> </a:t>
            </a:r>
            <a:r>
              <a:rPr lang="zh-CN" altLang="zh-CN" sz="2400" b="1" dirty="0" smtClean="0">
                <a:ea typeface="宋体" pitchFamily="2" charset="-122"/>
              </a:rPr>
              <a:t>  FROM  SC</a:t>
            </a:r>
            <a:r>
              <a:rPr lang="en-US" altLang="zh-CN" sz="2400" b="1" dirty="0" smtClean="0">
                <a:ea typeface="宋体" pitchFamily="2" charset="-122"/>
              </a:rPr>
              <a:t> </a:t>
            </a:r>
            <a:r>
              <a:rPr lang="zh-CN" altLang="zh-CN" sz="2400" b="1" dirty="0" smtClean="0">
                <a:ea typeface="宋体" pitchFamily="2" charset="-122"/>
              </a:rPr>
              <a:t>  WHERE  Cno= ' 3 ‘</a:t>
            </a:r>
            <a:r>
              <a:rPr lang="en-US" altLang="zh-CN" sz="2400" b="1" dirty="0" smtClean="0">
                <a:ea typeface="宋体" pitchFamily="2" charset="-122"/>
              </a:rPr>
              <a:t> </a:t>
            </a:r>
            <a:r>
              <a:rPr lang="zh-CN" altLang="zh-CN" sz="2400" b="1" dirty="0" smtClean="0">
                <a:ea typeface="宋体" pitchFamily="2" charset="-122"/>
              </a:rPr>
              <a:t>    ORDER BY Grade DESC</a:t>
            </a:r>
            <a:r>
              <a:rPr lang="zh-CN" sz="2400" b="1" dirty="0" smtClean="0">
                <a:ea typeface="宋体" pitchFamily="2" charset="-122"/>
              </a:rPr>
              <a:t>；</a:t>
            </a:r>
          </a:p>
          <a:p>
            <a:pPr algn="just" eaLnBrk="1" hangingPunct="1">
              <a:lnSpc>
                <a:spcPct val="80000"/>
              </a:lnSpc>
              <a:buFont typeface="Wingdings" pitchFamily="2" charset="2"/>
              <a:buNone/>
            </a:pPr>
            <a:r>
              <a:rPr lang="zh-CN" sz="2400" b="1" dirty="0" smtClean="0">
                <a:ea typeface="宋体" pitchFamily="2" charset="-122"/>
              </a:rPr>
              <a:t>或：</a:t>
            </a:r>
          </a:p>
          <a:p>
            <a:pPr algn="just" eaLnBrk="1" hangingPunct="1">
              <a:lnSpc>
                <a:spcPct val="80000"/>
              </a:lnSpc>
              <a:buFont typeface="Wingdings" pitchFamily="2" charset="2"/>
              <a:buNone/>
            </a:pPr>
            <a:r>
              <a:rPr lang="zh-CN" altLang="zh-CN" sz="2400" b="1" dirty="0" smtClean="0">
                <a:ea typeface="宋体" pitchFamily="2" charset="-122"/>
              </a:rPr>
              <a:t> SELECT Sno</a:t>
            </a:r>
            <a:r>
              <a:rPr lang="zh-CN" sz="2400" b="1" dirty="0" smtClean="0">
                <a:ea typeface="宋体" pitchFamily="2" charset="-122"/>
              </a:rPr>
              <a:t>，</a:t>
            </a:r>
            <a:r>
              <a:rPr lang="zh-CN" altLang="zh-CN" sz="2400" b="1" dirty="0" smtClean="0">
                <a:ea typeface="宋体" pitchFamily="2" charset="-122"/>
              </a:rPr>
              <a:t>Grade</a:t>
            </a:r>
            <a:r>
              <a:rPr lang="en-US" altLang="zh-CN" sz="2400" b="1" dirty="0" smtClean="0">
                <a:ea typeface="宋体" pitchFamily="2" charset="-122"/>
              </a:rPr>
              <a:t> </a:t>
            </a:r>
            <a:r>
              <a:rPr lang="zh-CN" altLang="zh-CN" sz="2400" b="1" dirty="0" smtClean="0">
                <a:ea typeface="宋体" pitchFamily="2" charset="-122"/>
              </a:rPr>
              <a:t>    FROM  SC</a:t>
            </a:r>
            <a:r>
              <a:rPr lang="en-US" altLang="zh-CN" sz="2400" b="1" dirty="0" smtClean="0">
                <a:ea typeface="宋体" pitchFamily="2" charset="-122"/>
              </a:rPr>
              <a:t> </a:t>
            </a:r>
            <a:r>
              <a:rPr lang="zh-CN" altLang="zh-CN" sz="2400" b="1" dirty="0" smtClean="0">
                <a:ea typeface="宋体" pitchFamily="2" charset="-122"/>
              </a:rPr>
              <a:t>    WHERE  Cno= ' 3 ‘</a:t>
            </a:r>
            <a:r>
              <a:rPr lang="en-US" altLang="zh-CN" sz="2400" b="1" dirty="0" smtClean="0">
                <a:ea typeface="宋体" pitchFamily="2" charset="-122"/>
              </a:rPr>
              <a:t> </a:t>
            </a:r>
            <a:r>
              <a:rPr lang="zh-CN" altLang="zh-CN" sz="2400" b="1" dirty="0" smtClean="0">
                <a:ea typeface="宋体" pitchFamily="2" charset="-122"/>
              </a:rPr>
              <a:t>   ORDER BY</a:t>
            </a:r>
            <a:r>
              <a:rPr lang="zh-CN" altLang="zh-CN" sz="2400" b="1" dirty="0" smtClean="0">
                <a:solidFill>
                  <a:srgbClr val="FF3300"/>
                </a:solidFill>
                <a:ea typeface="宋体" pitchFamily="2" charset="-122"/>
              </a:rPr>
              <a:t> 2</a:t>
            </a:r>
            <a:r>
              <a:rPr lang="zh-CN" altLang="zh-CN" sz="2400" b="1" dirty="0" smtClean="0">
                <a:ea typeface="宋体" pitchFamily="2" charset="-122"/>
              </a:rPr>
              <a:t> DESC</a:t>
            </a:r>
            <a:r>
              <a:rPr lang="zh-CN" sz="2400" b="1" dirty="0" smtClean="0">
                <a:ea typeface="宋体" pitchFamily="2" charset="-122"/>
              </a:rPr>
              <a:t>；</a:t>
            </a:r>
          </a:p>
          <a:p>
            <a:pPr eaLnBrk="1" hangingPunct="1">
              <a:lnSpc>
                <a:spcPct val="80000"/>
              </a:lnSpc>
              <a:buFont typeface="Wingdings" pitchFamily="2" charset="2"/>
              <a:buNone/>
            </a:pPr>
            <a:r>
              <a:rPr lang="zh-CN" sz="2400" b="1" dirty="0" smtClean="0">
                <a:ea typeface="宋体" pitchFamily="2" charset="-122"/>
              </a:rPr>
              <a:t>［例</a:t>
            </a:r>
            <a:r>
              <a:rPr lang="zh-CN" altLang="zh-CN" sz="2400" b="1" dirty="0" smtClean="0">
                <a:ea typeface="宋体" pitchFamily="2" charset="-122"/>
              </a:rPr>
              <a:t>25</a:t>
            </a:r>
            <a:r>
              <a:rPr lang="zh-CN" sz="2400" b="1" dirty="0" smtClean="0">
                <a:ea typeface="宋体" pitchFamily="2" charset="-122"/>
              </a:rPr>
              <a:t>］  查询全体学生情况，查询结果按所在系升序排列，同一系中的学生按年龄降序排列。</a:t>
            </a:r>
          </a:p>
          <a:p>
            <a:pPr eaLnBrk="1" hangingPunct="1">
              <a:lnSpc>
                <a:spcPct val="80000"/>
              </a:lnSpc>
              <a:buFont typeface="Wingdings" pitchFamily="2" charset="2"/>
              <a:buNone/>
            </a:pPr>
            <a:r>
              <a:rPr lang="zh-CN" altLang="zh-CN" sz="2400" b="1" dirty="0" smtClean="0">
                <a:ea typeface="宋体" pitchFamily="2" charset="-122"/>
              </a:rPr>
              <a:t>        SELECT  *         FROM  Student</a:t>
            </a:r>
            <a:r>
              <a:rPr lang="en-US" altLang="zh-CN" sz="2400" b="1" dirty="0" smtClean="0">
                <a:ea typeface="宋体" pitchFamily="2" charset="-122"/>
              </a:rPr>
              <a:t> </a:t>
            </a:r>
            <a:r>
              <a:rPr lang="zh-CN" altLang="zh-CN" sz="2400" b="1" dirty="0" smtClean="0">
                <a:ea typeface="宋体" pitchFamily="2" charset="-122"/>
              </a:rPr>
              <a:t>    ORDER BY Sdept</a:t>
            </a:r>
            <a:r>
              <a:rPr lang="zh-CN" sz="2400" b="1" dirty="0" smtClean="0">
                <a:ea typeface="宋体" pitchFamily="2" charset="-122"/>
              </a:rPr>
              <a:t>，</a:t>
            </a:r>
            <a:r>
              <a:rPr lang="zh-CN" altLang="zh-CN" sz="2400" b="1" dirty="0" smtClean="0">
                <a:ea typeface="宋体" pitchFamily="2" charset="-122"/>
              </a:rPr>
              <a:t>Sage DESC</a:t>
            </a:r>
            <a:r>
              <a:rPr lang="zh-CN" sz="2400" b="1" dirty="0" smtClean="0">
                <a:ea typeface="宋体" pitchFamily="2" charset="-122"/>
              </a:rPr>
              <a:t>；  </a:t>
            </a:r>
          </a:p>
        </p:txBody>
      </p:sp>
      <p:graphicFrame>
        <p:nvGraphicFramePr>
          <p:cNvPr id="6" name="Group 3"/>
          <p:cNvGraphicFramePr>
            <a:graphicFrameLocks noGrp="1"/>
          </p:cNvGraphicFramePr>
          <p:nvPr>
            <p:extLst>
              <p:ext uri="{D42A27DB-BD31-4B8C-83A1-F6EECF244321}">
                <p14:modId xmlns:p14="http://schemas.microsoft.com/office/powerpoint/2010/main" val="3744071665"/>
              </p:ext>
            </p:extLst>
          </p:nvPr>
        </p:nvGraphicFramePr>
        <p:xfrm>
          <a:off x="1693612" y="4680622"/>
          <a:ext cx="7564834" cy="2011680"/>
        </p:xfrm>
        <a:graphic>
          <a:graphicData uri="http://schemas.openxmlformats.org/drawingml/2006/table">
            <a:tbl>
              <a:tblPr/>
              <a:tblGrid>
                <a:gridCol w="1773513"/>
                <a:gridCol w="1483619"/>
                <a:gridCol w="1444576"/>
                <a:gridCol w="1509648"/>
                <a:gridCol w="1353478"/>
              </a:tblGrid>
              <a:tr h="325514">
                <a:tc>
                  <a:txBody>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Sno</a:t>
                      </a: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Sname</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Ssex</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Sage</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Sdept</a:t>
                      </a: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131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200215121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200215122</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200515125</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200215123</a:t>
                      </a: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Arial" pitchFamily="34" charset="0"/>
                          <a:ea typeface="宋体" pitchFamily="2" charset="-122"/>
                        </a:rPr>
                        <a:t>李勇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Arial" pitchFamily="34" charset="0"/>
                          <a:ea typeface="宋体" pitchFamily="2" charset="-122"/>
                        </a:rPr>
                        <a:t>刘晨</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rPr>
                        <a:t>张立</a:t>
                      </a:r>
                      <a:endParaRPr kumimoji="0" lang="zh-CN" sz="24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Arial" pitchFamily="34" charset="0"/>
                          <a:ea typeface="宋体" pitchFamily="2" charset="-122"/>
                        </a:rPr>
                        <a:t>王敏</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Arial" pitchFamily="34" charset="0"/>
                          <a:ea typeface="宋体" pitchFamily="2" charset="-122"/>
                        </a:rPr>
                        <a:t>男</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Arial" pitchFamily="34" charset="0"/>
                          <a:ea typeface="宋体" pitchFamily="2" charset="-122"/>
                        </a:rPr>
                        <a:t>女</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cap="none" normalizeH="0" baseline="0" dirty="0" smtClean="0">
                          <a:ln>
                            <a:noFill/>
                          </a:ln>
                          <a:solidFill>
                            <a:schemeClr val="tx1"/>
                          </a:solidFill>
                          <a:effectLst/>
                          <a:latin typeface="Arial" pitchFamily="34" charset="0"/>
                          <a:ea typeface="宋体" pitchFamily="2" charset="-122"/>
                        </a:rPr>
                        <a:t>男</a:t>
                      </a:r>
                      <a:endParaRPr kumimoji="0" lang="zh-CN" sz="24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Arial" pitchFamily="34" charset="0"/>
                          <a:ea typeface="宋体" pitchFamily="2" charset="-122"/>
                        </a:rPr>
                        <a:t>女</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19</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18</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CS</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CS</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IS</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MA</a:t>
                      </a: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eaLnBrk="1" hangingPunct="1"/>
            <a:r>
              <a:rPr lang="zh-CN" altLang="zh-CN" dirty="0" smtClean="0">
                <a:ea typeface="宋体" panose="02010600030101010101" pitchFamily="2" charset="-122"/>
              </a:rPr>
              <a:t>什么是索引填充因子 </a:t>
            </a:r>
          </a:p>
        </p:txBody>
      </p:sp>
      <p:sp>
        <p:nvSpPr>
          <p:cNvPr id="111620" name="Rectangle 3"/>
          <p:cNvSpPr>
            <a:spLocks noGrp="1" noChangeArrowheads="1"/>
          </p:cNvSpPr>
          <p:nvPr>
            <p:ph type="body" idx="1"/>
          </p:nvPr>
        </p:nvSpPr>
        <p:spPr/>
        <p:txBody>
          <a:bodyPr/>
          <a:lstStyle/>
          <a:p>
            <a:pPr eaLnBrk="1" hangingPunct="1"/>
            <a:r>
              <a:rPr lang="zh-CN" altLang="en-US" sz="2400">
                <a:latin typeface="宋体" panose="02010600030101010101" pitchFamily="2" charset="-122"/>
              </a:rPr>
              <a:t>索引和表都是实际会存储数据的数据对象。</a:t>
            </a:r>
          </a:p>
          <a:p>
            <a:pPr eaLnBrk="1" hangingPunct="1"/>
            <a:r>
              <a:rPr lang="en-US" altLang="zh-CN" sz="2400">
                <a:latin typeface="宋体" panose="02010600030101010101" pitchFamily="2" charset="-122"/>
              </a:rPr>
              <a:t>SQL Server </a:t>
            </a:r>
            <a:r>
              <a:rPr lang="zh-CN" altLang="en-US" sz="2400">
                <a:latin typeface="宋体" panose="02010600030101010101" pitchFamily="2" charset="-122"/>
              </a:rPr>
              <a:t>为索引分配标准的</a:t>
            </a:r>
            <a:r>
              <a:rPr lang="en-US" altLang="zh-CN" sz="2400">
                <a:latin typeface="宋体" panose="02010600030101010101" pitchFamily="2" charset="-122"/>
              </a:rPr>
              <a:t>8KB</a:t>
            </a:r>
            <a:r>
              <a:rPr lang="zh-CN" altLang="en-US" sz="2400">
                <a:latin typeface="宋体" panose="02010600030101010101" pitchFamily="2" charset="-122"/>
              </a:rPr>
              <a:t>大小的数据页面。</a:t>
            </a:r>
          </a:p>
          <a:p>
            <a:pPr eaLnBrk="1" hangingPunct="1"/>
            <a:r>
              <a:rPr lang="zh-CN" altLang="en-US" sz="2400">
                <a:latin typeface="宋体" panose="02010600030101010101" pitchFamily="2" charset="-122"/>
              </a:rPr>
              <a:t>索引的填充因子就规定了在向索引页面中插入索引数据时最多可以占用的页面空间</a:t>
            </a:r>
          </a:p>
          <a:p>
            <a:pPr lvl="1" eaLnBrk="1" hangingPunct="1"/>
            <a:r>
              <a:rPr lang="zh-CN" altLang="en-US" sz="2000">
                <a:latin typeface="宋体" panose="02010600030101010101" pitchFamily="2" charset="-122"/>
              </a:rPr>
              <a:t>设置为</a:t>
            </a:r>
            <a:r>
              <a:rPr lang="en-US" altLang="zh-CN" sz="2000">
                <a:latin typeface="宋体" panose="02010600030101010101" pitchFamily="2" charset="-122"/>
              </a:rPr>
              <a:t>60%</a:t>
            </a:r>
            <a:r>
              <a:rPr lang="zh-CN" altLang="en-US" sz="2000">
                <a:latin typeface="宋体" panose="02010600030101010101" pitchFamily="2" charset="-122"/>
              </a:rPr>
              <a:t>：</a:t>
            </a:r>
            <a:r>
              <a:rPr lang="en-US" altLang="zh-CN" sz="2000">
                <a:latin typeface="宋体" panose="02010600030101010101" pitchFamily="2" charset="-122"/>
              </a:rPr>
              <a:t>60%*8KB=4.8KB</a:t>
            </a:r>
          </a:p>
          <a:p>
            <a:pPr lvl="1" eaLnBrk="1" hangingPunct="1"/>
            <a:r>
              <a:rPr lang="zh-CN" altLang="en-US" sz="2000">
                <a:latin typeface="宋体" panose="02010600030101010101" pitchFamily="2" charset="-122"/>
              </a:rPr>
              <a:t>剩下的约</a:t>
            </a:r>
            <a:r>
              <a:rPr lang="en-US" altLang="zh-CN" sz="2000">
                <a:latin typeface="宋体" panose="02010600030101010101" pitchFamily="2" charset="-122"/>
              </a:rPr>
              <a:t>40%</a:t>
            </a:r>
            <a:r>
              <a:rPr lang="zh-CN" altLang="en-US" sz="2000">
                <a:latin typeface="宋体" panose="02010600030101010101" pitchFamily="2" charset="-122"/>
              </a:rPr>
              <a:t>：</a:t>
            </a:r>
            <a:r>
              <a:rPr lang="en-US" altLang="zh-CN" sz="2000">
                <a:latin typeface="宋体" panose="02010600030101010101" pitchFamily="2" charset="-122"/>
              </a:rPr>
              <a:t>40%*8KB=3.2KB</a:t>
            </a:r>
            <a:r>
              <a:rPr lang="zh-CN" altLang="en-US" sz="2000">
                <a:latin typeface="宋体" panose="02010600030101010101" pitchFamily="2" charset="-122"/>
              </a:rPr>
              <a:t>的空间，保留供索引的数据更新时用。</a:t>
            </a:r>
          </a:p>
        </p:txBody>
      </p:sp>
    </p:spTree>
    <p:extLst>
      <p:ext uri="{BB962C8B-B14F-4D97-AF65-F5344CB8AC3E}">
        <p14:creationId xmlns:p14="http://schemas.microsoft.com/office/powerpoint/2010/main" val="598690429"/>
      </p:ext>
    </p:extLst>
  </p:cSld>
  <p:clrMapOvr>
    <a:masterClrMapping/>
  </p:clrMapOvr>
  <p:transition/>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43" name="Picture 2" descr="image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447800"/>
            <a:ext cx="76200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119028"/>
      </p:ext>
    </p:extLst>
  </p:cSld>
  <p:clrMapOvr>
    <a:masterClrMapping/>
  </p:clrMapOvr>
  <p:transition/>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p:txBody>
          <a:bodyPr/>
          <a:lstStyle/>
          <a:p>
            <a:pPr eaLnBrk="1" hangingPunct="1"/>
            <a:r>
              <a:rPr lang="zh-CN" altLang="zh-CN" sz="3200" dirty="0">
                <a:ea typeface="宋体" panose="02010600030101010101" pitchFamily="2" charset="-122"/>
              </a:rPr>
              <a:t>为什么要保留一定的空闲空间供索引更新使用呢？</a:t>
            </a:r>
          </a:p>
        </p:txBody>
      </p:sp>
      <p:sp>
        <p:nvSpPr>
          <p:cNvPr id="113668" name="Rectangle 3"/>
          <p:cNvSpPr>
            <a:spLocks noGrp="1" noChangeArrowheads="1"/>
          </p:cNvSpPr>
          <p:nvPr>
            <p:ph type="body" idx="1"/>
          </p:nvPr>
        </p:nvSpPr>
        <p:spPr/>
        <p:txBody>
          <a:bodyPr/>
          <a:lstStyle/>
          <a:p>
            <a:pPr eaLnBrk="1" hangingPunct="1"/>
            <a:r>
              <a:rPr lang="zh-CN" altLang="en-US" sz="2400"/>
              <a:t>当表中产生索引的数据发生更新时，</a:t>
            </a:r>
            <a:r>
              <a:rPr lang="en-US" altLang="zh-CN" sz="2400"/>
              <a:t>SQL Server </a:t>
            </a:r>
            <a:r>
              <a:rPr lang="zh-CN" altLang="en-US" sz="2400"/>
              <a:t>会自动维护和更新索引页面。</a:t>
            </a:r>
          </a:p>
          <a:p>
            <a:pPr eaLnBrk="1" hangingPunct="1"/>
            <a:r>
              <a:rPr lang="en-US" altLang="zh-CN" sz="2400"/>
              <a:t>SQL Server </a:t>
            </a:r>
            <a:r>
              <a:rPr lang="zh-CN" altLang="en-US" sz="2400"/>
              <a:t>中一行记录不能超出一个页面。</a:t>
            </a:r>
          </a:p>
          <a:p>
            <a:pPr lvl="1" eaLnBrk="1" hangingPunct="1"/>
            <a:r>
              <a:rPr lang="zh-CN" altLang="en-US" sz="2000"/>
              <a:t>当更新后的索引数据如果正好超出了原有索引页面的存储空间后，</a:t>
            </a:r>
            <a:r>
              <a:rPr lang="en-US" altLang="zh-CN" sz="2000"/>
              <a:t>SQL Server </a:t>
            </a:r>
            <a:r>
              <a:rPr lang="zh-CN" altLang="en-US" sz="2000"/>
              <a:t>会自动将原索引页面大致一半的数据迁移到新的页面中，称为页的分裂。</a:t>
            </a:r>
          </a:p>
          <a:p>
            <a:pPr lvl="1" eaLnBrk="1" hangingPunct="1"/>
            <a:r>
              <a:rPr lang="zh-CN" altLang="en-US" sz="2000"/>
              <a:t>页的分裂操作将会导致系统性能的严重下降。</a:t>
            </a:r>
          </a:p>
        </p:txBody>
      </p:sp>
    </p:spTree>
    <p:extLst>
      <p:ext uri="{BB962C8B-B14F-4D97-AF65-F5344CB8AC3E}">
        <p14:creationId xmlns:p14="http://schemas.microsoft.com/office/powerpoint/2010/main" val="675428930"/>
      </p:ext>
    </p:extLst>
  </p:cSld>
  <p:clrMapOvr>
    <a:masterClrMapping/>
  </p:clrMapOvr>
  <p:transition/>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怎样能够避免页的分裂呢？</a:t>
            </a:r>
          </a:p>
        </p:txBody>
      </p:sp>
      <p:sp>
        <p:nvSpPr>
          <p:cNvPr id="114692" name="Rectangle 3"/>
          <p:cNvSpPr>
            <a:spLocks noGrp="1" noChangeArrowheads="1"/>
          </p:cNvSpPr>
          <p:nvPr>
            <p:ph type="body" idx="1"/>
          </p:nvPr>
        </p:nvSpPr>
        <p:spPr/>
        <p:txBody>
          <a:bodyPr/>
          <a:lstStyle/>
          <a:p>
            <a:pPr eaLnBrk="1" hangingPunct="1"/>
            <a:r>
              <a:rPr lang="zh-CN" altLang="zh-CN" smtClean="0">
                <a:ea typeface="宋体" panose="02010600030101010101" pitchFamily="2" charset="-122"/>
              </a:rPr>
              <a:t>可以利用索引填充因子来为更新操作预留一定的空闲空间，这样可以减少分裂的发生。</a:t>
            </a:r>
          </a:p>
        </p:txBody>
      </p:sp>
    </p:spTree>
    <p:extLst>
      <p:ext uri="{BB962C8B-B14F-4D97-AF65-F5344CB8AC3E}">
        <p14:creationId xmlns:p14="http://schemas.microsoft.com/office/powerpoint/2010/main" val="2785110967"/>
      </p:ext>
    </p:extLst>
  </p:cSld>
  <p:clrMapOvr>
    <a:masterClrMapping/>
  </p:clrMapOvr>
  <p:transition/>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如何设置索引填充因子 </a:t>
            </a:r>
          </a:p>
        </p:txBody>
      </p:sp>
      <p:sp>
        <p:nvSpPr>
          <p:cNvPr id="115716"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a:t>
            </a:r>
            <a:r>
              <a:rPr lang="zh-CN" altLang="en-US" smtClean="0">
                <a:ea typeface="宋体" panose="02010600030101010101" pitchFamily="2" charset="-122"/>
              </a:rPr>
              <a:t>设置</a:t>
            </a:r>
            <a:r>
              <a:rPr lang="en-US" altLang="zh-CN" smtClean="0">
                <a:ea typeface="宋体" panose="02010600030101010101" pitchFamily="2" charset="-122"/>
              </a:rPr>
              <a:t>】</a:t>
            </a:r>
            <a:r>
              <a:rPr lang="zh-CN" altLang="en-US" smtClean="0">
                <a:ea typeface="宋体" panose="02010600030101010101" pitchFamily="2" charset="-122"/>
              </a:rPr>
              <a:t>区域选中</a:t>
            </a:r>
            <a:r>
              <a:rPr lang="en-US" altLang="zh-CN" smtClean="0">
                <a:ea typeface="宋体" panose="02010600030101010101" pitchFamily="2" charset="-122"/>
              </a:rPr>
              <a:t>【</a:t>
            </a:r>
            <a:r>
              <a:rPr lang="zh-CN" altLang="en-US" smtClean="0">
                <a:ea typeface="宋体" panose="02010600030101010101" pitchFamily="2" charset="-122"/>
              </a:rPr>
              <a:t>固定</a:t>
            </a:r>
            <a:r>
              <a:rPr lang="en-US" altLang="zh-CN" smtClean="0">
                <a:ea typeface="宋体" panose="02010600030101010101" pitchFamily="2" charset="-122"/>
              </a:rPr>
              <a:t>】</a:t>
            </a:r>
            <a:r>
              <a:rPr lang="zh-CN" altLang="en-US" smtClean="0">
                <a:ea typeface="宋体" panose="02010600030101010101" pitchFamily="2" charset="-122"/>
              </a:rPr>
              <a:t>复选框，拖动滑动块设置重建索引时的填充因子就可以了。这样当重建索引时，就会按照设置的索引填充因子保留空间。已经分配的索引页面将不受影响。具体的操作请参见后续课程 </a:t>
            </a:r>
          </a:p>
        </p:txBody>
      </p:sp>
    </p:spTree>
    <p:extLst>
      <p:ext uri="{BB962C8B-B14F-4D97-AF65-F5344CB8AC3E}">
        <p14:creationId xmlns:p14="http://schemas.microsoft.com/office/powerpoint/2010/main" val="2861009420"/>
      </p:ext>
    </p:extLst>
  </p:cSld>
  <p:clrMapOvr>
    <a:masterClrMapping/>
  </p:clrMapOvr>
  <p:transition/>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p:txBody>
          <a:bodyPr/>
          <a:lstStyle/>
          <a:p>
            <a:pPr eaLnBrk="1" hangingPunct="1"/>
            <a:r>
              <a:rPr lang="zh-CN" altLang="zh-CN" smtClean="0">
                <a:ea typeface="宋体" panose="02010600030101010101" pitchFamily="2" charset="-122"/>
              </a:rPr>
              <a:t>填充因子</a:t>
            </a:r>
          </a:p>
        </p:txBody>
      </p:sp>
      <p:sp>
        <p:nvSpPr>
          <p:cNvPr id="116740"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提供填充因子选项是为了优化索引数据存储和性能。当创建或重新生成索引时，填充因子值可确定每个叶级页上要填充数据的空间百分比，以便保留一定百分比的可用空间供以后扩展索引。</a:t>
            </a:r>
          </a:p>
          <a:p>
            <a:pPr eaLnBrk="1" hangingPunct="1"/>
            <a:r>
              <a:rPr lang="zh-CN" altLang="en-US" smtClean="0">
                <a:ea typeface="宋体" panose="02010600030101010101" pitchFamily="2" charset="-122"/>
              </a:rPr>
              <a:t>指定在创建索引后对数据页的填充比例。值为 </a:t>
            </a:r>
            <a:r>
              <a:rPr lang="en-US" altLang="zh-CN" smtClean="0">
                <a:ea typeface="宋体" panose="02010600030101010101" pitchFamily="2" charset="-122"/>
              </a:rPr>
              <a:t>100 </a:t>
            </a:r>
            <a:r>
              <a:rPr lang="zh-CN" altLang="en-US" smtClean="0">
                <a:ea typeface="宋体" panose="02010600030101010101" pitchFamily="2" charset="-122"/>
              </a:rPr>
              <a:t>时表示页将填满，所留出的存储空间量最小。只有当不会对数据进行更改时（例如，在只读表中）才会使用此设置。  </a:t>
            </a:r>
          </a:p>
        </p:txBody>
      </p:sp>
    </p:spTree>
    <p:extLst>
      <p:ext uri="{BB962C8B-B14F-4D97-AF65-F5344CB8AC3E}">
        <p14:creationId xmlns:p14="http://schemas.microsoft.com/office/powerpoint/2010/main" val="3094238036"/>
      </p:ext>
    </p:extLst>
  </p:cSld>
  <p:clrMapOvr>
    <a:masterClrMapping/>
  </p:clrMapOvr>
  <p:transition/>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设计填充因子主要考虑</a:t>
            </a:r>
            <a:r>
              <a:rPr lang="en-US" altLang="zh-CN" smtClean="0">
                <a:ea typeface="宋体" panose="02010600030101010101" pitchFamily="2" charset="-122"/>
              </a:rPr>
              <a:t>2</a:t>
            </a:r>
            <a:r>
              <a:rPr lang="zh-CN" altLang="en-US" smtClean="0">
                <a:ea typeface="宋体" panose="02010600030101010101" pitchFamily="2" charset="-122"/>
              </a:rPr>
              <a:t>个因素</a:t>
            </a:r>
          </a:p>
        </p:txBody>
      </p:sp>
      <p:sp>
        <p:nvSpPr>
          <p:cNvPr id="117764" name="Rectangle 3"/>
          <p:cNvSpPr>
            <a:spLocks noGrp="1" noChangeArrowheads="1"/>
          </p:cNvSpPr>
          <p:nvPr>
            <p:ph type="body" idx="1"/>
          </p:nvPr>
        </p:nvSpPr>
        <p:spPr/>
        <p:txBody>
          <a:bodyPr/>
          <a:lstStyle/>
          <a:p>
            <a:pPr eaLnBrk="1" hangingPunct="1"/>
            <a:r>
              <a:rPr lang="zh-CN" altLang="en-US" sz="2400"/>
              <a:t>给定时间段内一个索引页和数据页中的新数据量。</a:t>
            </a:r>
          </a:p>
          <a:p>
            <a:pPr lvl="1" eaLnBrk="1" hangingPunct="1"/>
            <a:r>
              <a:rPr lang="zh-CN" altLang="en-US" sz="2000"/>
              <a:t>数据量大的，相对来说填充因子要大一些，数据量小一些的填充因子可以小一些</a:t>
            </a:r>
          </a:p>
          <a:p>
            <a:pPr eaLnBrk="1" hangingPunct="1"/>
            <a:r>
              <a:rPr lang="zh-CN" altLang="en-US" sz="2400"/>
              <a:t>数据库的读操作和写操作占据的比例。</a:t>
            </a:r>
          </a:p>
          <a:p>
            <a:pPr lvl="1" eaLnBrk="1" hangingPunct="1"/>
            <a:r>
              <a:rPr lang="zh-CN" altLang="en-US" sz="2000"/>
              <a:t>大多数数据库的读操作大大超过写操作，使用填充因子将减慢所有的读操作。</a:t>
            </a:r>
          </a:p>
          <a:p>
            <a:pPr lvl="1" eaLnBrk="1" hangingPunct="1"/>
            <a:r>
              <a:rPr lang="zh-CN" altLang="en-US" sz="2000"/>
              <a:t>在繁忙的</a:t>
            </a:r>
            <a:r>
              <a:rPr lang="en-US" altLang="zh-CN" sz="2000"/>
              <a:t>OLTP</a:t>
            </a:r>
            <a:r>
              <a:rPr lang="zh-CN" altLang="en-US" sz="2000"/>
              <a:t>中，最佳的方法是尽可能指定一个高的填充因子</a:t>
            </a:r>
          </a:p>
        </p:txBody>
      </p:sp>
    </p:spTree>
    <p:extLst>
      <p:ext uri="{BB962C8B-B14F-4D97-AF65-F5344CB8AC3E}">
        <p14:creationId xmlns:p14="http://schemas.microsoft.com/office/powerpoint/2010/main" val="3523371167"/>
      </p:ext>
    </p:extLst>
  </p:cSld>
  <p:clrMapOvr>
    <a:masterClrMapping/>
  </p:clrMapOvr>
  <p:transition/>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697453" y="3028085"/>
            <a:ext cx="11136311" cy="795338"/>
          </a:xfrm>
        </p:spPr>
        <p:txBody>
          <a:bodyPr/>
          <a:lstStyle/>
          <a:p>
            <a:pPr algn="just" eaLnBrk="1" hangingPunct="1">
              <a:lnSpc>
                <a:spcPct val="150000"/>
              </a:lnSpc>
            </a:pPr>
            <a:r>
              <a:rPr lang="zh-CN" altLang="en-US" dirty="0" smtClean="0"/>
              <a:t>知识点</a:t>
            </a:r>
            <a:r>
              <a:rPr lang="en-US" altLang="zh-CN" dirty="0" smtClean="0"/>
              <a:t>71</a:t>
            </a:r>
            <a:r>
              <a:rPr lang="zh-CN" altLang="en-US" dirty="0" smtClean="0"/>
              <a:t>：</a:t>
            </a:r>
            <a:r>
              <a:rPr lang="zh-CN" altLang="en-US" dirty="0" smtClean="0">
                <a:ea typeface="宋体" panose="02010600030101010101" pitchFamily="2" charset="-122"/>
              </a:rPr>
              <a:t>建立和删除索引</a:t>
            </a:r>
            <a:endParaRPr lang="zh-CN" altLang="en-US" dirty="0"/>
          </a:p>
        </p:txBody>
      </p:sp>
    </p:spTree>
    <p:extLst>
      <p:ext uri="{BB962C8B-B14F-4D97-AF65-F5344CB8AC3E}">
        <p14:creationId xmlns:p14="http://schemas.microsoft.com/office/powerpoint/2010/main" val="388814355"/>
      </p:ext>
    </p:extLst>
  </p:cSld>
  <p:clrMapOvr>
    <a:masterClrMapping/>
  </p:clrMapOvr>
  <p:transition/>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2"/>
          <p:cNvSpPr txBox="1">
            <a:spLocks noChangeArrowheads="1"/>
          </p:cNvSpPr>
          <p:nvPr/>
        </p:nvSpPr>
        <p:spPr bwMode="auto">
          <a:xfrm>
            <a:off x="505049" y="1717675"/>
            <a:ext cx="91440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marL="571500" indent="-571500" algn="l" eaLnBrk="1" hangingPunct="1">
              <a:spcBef>
                <a:spcPct val="50000"/>
              </a:spcBef>
              <a:buSzPct val="100000"/>
              <a:buFont typeface="Wingdings" panose="05000000000000000000" pitchFamily="2" charset="2"/>
              <a:buChar char="n"/>
            </a:pPr>
            <a:r>
              <a:rPr lang="zh-CN" altLang="en-US" sz="3600" dirty="0" smtClean="0">
                <a:latin typeface="+mn-ea"/>
                <a:ea typeface="+mn-ea"/>
              </a:rPr>
              <a:t>建立</a:t>
            </a:r>
            <a:r>
              <a:rPr lang="zh-CN" altLang="en-US" sz="3600" dirty="0">
                <a:latin typeface="+mn-ea"/>
                <a:ea typeface="+mn-ea"/>
              </a:rPr>
              <a:t>与删除索引</a:t>
            </a:r>
          </a:p>
          <a:p>
            <a:pPr algn="l" eaLnBrk="1" hangingPunct="1">
              <a:spcBef>
                <a:spcPct val="50000"/>
              </a:spcBef>
            </a:pPr>
            <a:r>
              <a:rPr lang="zh-CN" altLang="en-US" sz="2400" b="0" dirty="0">
                <a:latin typeface="+mn-ea"/>
                <a:ea typeface="+mn-ea"/>
              </a:rPr>
              <a:t> 通常索引的建立和删除由</a:t>
            </a:r>
            <a:r>
              <a:rPr lang="en-US" altLang="zh-CN" sz="2400" b="0" dirty="0">
                <a:latin typeface="+mn-ea"/>
                <a:ea typeface="+mn-ea"/>
              </a:rPr>
              <a:t>DBA</a:t>
            </a:r>
            <a:r>
              <a:rPr lang="zh-CN" altLang="en-US" sz="2400" b="0" dirty="0">
                <a:latin typeface="+mn-ea"/>
                <a:ea typeface="+mn-ea"/>
              </a:rPr>
              <a:t>或DB  owner负责</a:t>
            </a:r>
            <a:r>
              <a:rPr lang="en-US" altLang="zh-CN" sz="2400" b="0" dirty="0">
                <a:latin typeface="+mn-ea"/>
                <a:ea typeface="+mn-ea"/>
              </a:rPr>
              <a:t>.</a:t>
            </a:r>
          </a:p>
        </p:txBody>
      </p:sp>
      <p:sp>
        <p:nvSpPr>
          <p:cNvPr id="2" name="Text Box 3"/>
          <p:cNvSpPr txBox="1">
            <a:spLocks noChangeArrowheads="1"/>
          </p:cNvSpPr>
          <p:nvPr/>
        </p:nvSpPr>
        <p:spPr bwMode="auto">
          <a:xfrm>
            <a:off x="570963" y="3276892"/>
            <a:ext cx="9144000" cy="179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15000"/>
              </a:spcBef>
              <a:buSzPct val="100000"/>
              <a:buFont typeface="Wingdings" panose="05000000000000000000" pitchFamily="2" charset="2"/>
              <a:buChar char="v"/>
            </a:pPr>
            <a:r>
              <a:rPr lang="zh-CN" altLang="en-US" sz="2800" dirty="0">
                <a:latin typeface="方正黑体简体" pitchFamily="2" charset="-122"/>
                <a:ea typeface="方正黑体简体" pitchFamily="2" charset="-122"/>
              </a:rPr>
              <a:t>建立索引</a:t>
            </a:r>
          </a:p>
          <a:p>
            <a:pPr lvl="1" algn="l" eaLnBrk="1" hangingPunct="1">
              <a:spcBef>
                <a:spcPct val="15000"/>
              </a:spcBef>
              <a:buSzPct val="100000"/>
              <a:buFont typeface="Wingdings" panose="05000000000000000000" pitchFamily="2" charset="2"/>
              <a:buChar char="n"/>
            </a:pPr>
            <a:r>
              <a:rPr lang="zh-CN" altLang="en-US" sz="2400" b="0" dirty="0">
                <a:ea typeface="华文新魏" panose="02010800040101010101" pitchFamily="2" charset="-122"/>
              </a:rPr>
              <a:t>  格式        </a:t>
            </a:r>
          </a:p>
          <a:p>
            <a:pPr algn="l" eaLnBrk="1" hangingPunct="1">
              <a:spcBef>
                <a:spcPct val="15000"/>
              </a:spcBef>
            </a:pPr>
            <a:r>
              <a:rPr lang="zh-CN" altLang="en-US" sz="2400" b="0" dirty="0">
                <a:ea typeface="华文新魏" panose="02010800040101010101" pitchFamily="2" charset="-122"/>
              </a:rPr>
              <a:t>              </a:t>
            </a:r>
            <a:r>
              <a:rPr lang="en-US" altLang="zh-CN" sz="2400" b="0" dirty="0">
                <a:latin typeface="宋体" panose="02010600030101010101" pitchFamily="2" charset="-122"/>
              </a:rPr>
              <a:t>CREATE  [UNIQUE] [CLUSTER] INDEX&lt;</a:t>
            </a:r>
            <a:r>
              <a:rPr lang="zh-CN" altLang="en-US" sz="2400" b="0" dirty="0">
                <a:latin typeface="宋体" panose="02010600030101010101" pitchFamily="2" charset="-122"/>
              </a:rPr>
              <a:t>索引名</a:t>
            </a:r>
            <a:r>
              <a:rPr lang="en-US" altLang="zh-CN" sz="2400" b="0" dirty="0">
                <a:latin typeface="宋体" panose="02010600030101010101" pitchFamily="2" charset="-122"/>
              </a:rPr>
              <a:t>&gt;</a:t>
            </a:r>
          </a:p>
          <a:p>
            <a:pPr algn="l" eaLnBrk="1" hangingPunct="1">
              <a:spcBef>
                <a:spcPct val="15000"/>
              </a:spcBef>
            </a:pPr>
            <a:r>
              <a:rPr lang="en-US" altLang="zh-CN" sz="2400" b="0" dirty="0">
                <a:latin typeface="宋体" panose="02010600030101010101" pitchFamily="2" charset="-122"/>
              </a:rPr>
              <a:t>      </a:t>
            </a:r>
            <a:r>
              <a:rPr lang="zh-CN" altLang="en-US" sz="2400" b="0" dirty="0">
                <a:latin typeface="宋体" panose="02010600030101010101" pitchFamily="2" charset="-122"/>
              </a:rPr>
              <a:t>  </a:t>
            </a:r>
            <a:r>
              <a:rPr lang="en-US" altLang="zh-CN" sz="2400" b="0" dirty="0">
                <a:latin typeface="宋体" panose="02010600030101010101" pitchFamily="2" charset="-122"/>
              </a:rPr>
              <a:t>ON  &lt;</a:t>
            </a:r>
            <a:r>
              <a:rPr lang="zh-CN" altLang="en-US" sz="2400" b="0" dirty="0">
                <a:latin typeface="宋体" panose="02010600030101010101" pitchFamily="2" charset="-122"/>
              </a:rPr>
              <a:t>表名</a:t>
            </a:r>
            <a:r>
              <a:rPr lang="en-US" altLang="zh-CN" sz="2400" b="0" dirty="0">
                <a:latin typeface="宋体" panose="02010600030101010101" pitchFamily="2" charset="-122"/>
              </a:rPr>
              <a:t>&gt;(&lt;</a:t>
            </a:r>
            <a:r>
              <a:rPr lang="zh-CN" altLang="en-US" sz="2400" b="0" dirty="0">
                <a:latin typeface="宋体" panose="02010600030101010101" pitchFamily="2" charset="-122"/>
              </a:rPr>
              <a:t>列名</a:t>
            </a:r>
            <a:r>
              <a:rPr lang="en-US" altLang="zh-CN" sz="2400" b="0" dirty="0">
                <a:latin typeface="宋体" panose="02010600030101010101" pitchFamily="2" charset="-122"/>
              </a:rPr>
              <a:t>&gt;[&lt;</a:t>
            </a:r>
            <a:r>
              <a:rPr lang="zh-CN" altLang="en-US" sz="2400" b="0" dirty="0">
                <a:latin typeface="宋体" panose="02010600030101010101" pitchFamily="2" charset="-122"/>
              </a:rPr>
              <a:t>次序</a:t>
            </a:r>
            <a:r>
              <a:rPr lang="en-US" altLang="zh-CN" sz="2400" b="0" dirty="0">
                <a:latin typeface="宋体" panose="02010600030101010101" pitchFamily="2" charset="-122"/>
              </a:rPr>
              <a:t>&gt;][,&lt;</a:t>
            </a:r>
            <a:r>
              <a:rPr lang="zh-CN" altLang="en-US" sz="2400" b="0" dirty="0">
                <a:latin typeface="宋体" panose="02010600030101010101" pitchFamily="2" charset="-122"/>
              </a:rPr>
              <a:t>列名</a:t>
            </a:r>
            <a:r>
              <a:rPr lang="en-US" altLang="zh-CN" sz="2400" b="0" dirty="0">
                <a:latin typeface="宋体" panose="02010600030101010101" pitchFamily="2" charset="-122"/>
              </a:rPr>
              <a:t>&gt;[&lt;</a:t>
            </a:r>
            <a:r>
              <a:rPr lang="zh-CN" altLang="en-US" sz="2400" b="0" dirty="0">
                <a:latin typeface="宋体" panose="02010600030101010101" pitchFamily="2" charset="-122"/>
              </a:rPr>
              <a:t>次序</a:t>
            </a:r>
            <a:r>
              <a:rPr lang="en-US" altLang="zh-CN" sz="2400" b="0" dirty="0">
                <a:latin typeface="宋体" panose="02010600030101010101" pitchFamily="2" charset="-122"/>
              </a:rPr>
              <a:t>.]]…) ;  </a:t>
            </a:r>
            <a:r>
              <a:rPr lang="en-US" altLang="zh-CN" sz="2400" b="0" dirty="0">
                <a:ea typeface="华文新魏" panose="02010800040101010101" pitchFamily="2" charset="-122"/>
              </a:rPr>
              <a:t>           </a:t>
            </a:r>
          </a:p>
        </p:txBody>
      </p:sp>
      <p:sp>
        <p:nvSpPr>
          <p:cNvPr id="118788" name="Text Box 4"/>
          <p:cNvSpPr txBox="1">
            <a:spLocks noChangeArrowheads="1"/>
          </p:cNvSpPr>
          <p:nvPr/>
        </p:nvSpPr>
        <p:spPr bwMode="auto">
          <a:xfrm>
            <a:off x="1524000" y="386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0">
                <a:ea typeface="华文新魏" panose="02010800040101010101" pitchFamily="2" charset="-122"/>
              </a:rPr>
              <a:t>           </a:t>
            </a:r>
            <a:endParaRPr lang="en-US" altLang="zh-CN" sz="2400" b="0">
              <a:ea typeface="华文新魏" panose="02010800040101010101" pitchFamily="2" charset="-122"/>
            </a:endParaRPr>
          </a:p>
        </p:txBody>
      </p:sp>
      <p:sp>
        <p:nvSpPr>
          <p:cNvPr id="7" name="Rectangle 2"/>
          <p:cNvSpPr txBox="1">
            <a:spLocks noChangeArrowheads="1"/>
          </p:cNvSpPr>
          <p:nvPr/>
        </p:nvSpPr>
        <p:spPr>
          <a:xfrm>
            <a:off x="1524000" y="961368"/>
            <a:ext cx="10390716" cy="795337"/>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kumimoji="1" sz="3600" b="1">
                <a:solidFill>
                  <a:schemeClr val="tx2"/>
                </a:solidFill>
                <a:latin typeface="Tahoma" pitchFamily="34" charset="0"/>
                <a:ea typeface="仿宋_GB2312" pitchFamily="49" charset="-122"/>
              </a:defRPr>
            </a:lvl6pPr>
            <a:lvl7pPr marL="914400" algn="l" rtl="0" fontAlgn="base">
              <a:spcBef>
                <a:spcPct val="0"/>
              </a:spcBef>
              <a:spcAft>
                <a:spcPct val="0"/>
              </a:spcAft>
              <a:defRPr kumimoji="1" sz="3600" b="1">
                <a:solidFill>
                  <a:schemeClr val="tx2"/>
                </a:solidFill>
                <a:latin typeface="Tahoma" pitchFamily="34" charset="0"/>
                <a:ea typeface="仿宋_GB2312" pitchFamily="49" charset="-122"/>
              </a:defRPr>
            </a:lvl7pPr>
            <a:lvl8pPr marL="1371600" algn="l" rtl="0" fontAlgn="base">
              <a:spcBef>
                <a:spcPct val="0"/>
              </a:spcBef>
              <a:spcAft>
                <a:spcPct val="0"/>
              </a:spcAft>
              <a:defRPr kumimoji="1" sz="3600" b="1">
                <a:solidFill>
                  <a:schemeClr val="tx2"/>
                </a:solidFill>
                <a:latin typeface="Tahoma" pitchFamily="34" charset="0"/>
                <a:ea typeface="仿宋_GB2312" pitchFamily="49" charset="-122"/>
              </a:defRPr>
            </a:lvl8pPr>
            <a:lvl9pPr marL="1828800" algn="l" rtl="0" fontAlgn="base">
              <a:spcBef>
                <a:spcPct val="0"/>
              </a:spcBef>
              <a:spcAft>
                <a:spcPct val="0"/>
              </a:spcAft>
              <a:defRPr kumimoji="1" sz="3600" b="1">
                <a:solidFill>
                  <a:schemeClr val="tx2"/>
                </a:solidFill>
                <a:latin typeface="Tahoma" pitchFamily="34" charset="0"/>
                <a:ea typeface="仿宋_GB2312" pitchFamily="49" charset="-122"/>
              </a:defRPr>
            </a:lvl9pPr>
          </a:lstStyle>
          <a:p>
            <a:pPr eaLnBrk="1" hangingPunct="1"/>
            <a:r>
              <a:rPr lang="zh-CN" altLang="en-US" sz="3200" kern="0" dirty="0" smtClean="0">
                <a:ea typeface="宋体" panose="02010600030101010101" pitchFamily="2" charset="-122"/>
              </a:rPr>
              <a:t>建立索引</a:t>
            </a:r>
            <a:endParaRPr lang="zh-CN" altLang="zh-CN" sz="3200" kern="0" dirty="0">
              <a:ea typeface="宋体" panose="02010600030101010101" pitchFamily="2" charset="-122"/>
            </a:endParaRPr>
          </a:p>
        </p:txBody>
      </p:sp>
    </p:spTree>
    <p:extLst>
      <p:ext uri="{BB962C8B-B14F-4D97-AF65-F5344CB8AC3E}">
        <p14:creationId xmlns:p14="http://schemas.microsoft.com/office/powerpoint/2010/main" val="4226178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8788"/>
                                        </p:tgtEl>
                                        <p:attrNameLst>
                                          <p:attrName>style.visibility</p:attrName>
                                        </p:attrNameLst>
                                      </p:cBhvr>
                                      <p:to>
                                        <p:strVal val="visible"/>
                                      </p:to>
                                    </p:set>
                                    <p:animEffect transition="in" filter="box(in)">
                                      <p:cBhvr>
                                        <p:cTn id="12"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18788" grpId="0" autoUpdateAnimBg="0"/>
    </p:bld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举例</a:t>
            </a:r>
            <a:endParaRPr lang="zh-CN" altLang="zh-CN" dirty="0" smtClean="0">
              <a:ea typeface="宋体" panose="02010600030101010101" pitchFamily="2" charset="-122"/>
            </a:endParaRPr>
          </a:p>
        </p:txBody>
      </p:sp>
      <p:sp>
        <p:nvSpPr>
          <p:cNvPr id="119812" name="Rectangle 3"/>
          <p:cNvSpPr>
            <a:spLocks noGrp="1" noChangeArrowheads="1"/>
          </p:cNvSpPr>
          <p:nvPr>
            <p:ph type="body" idx="1"/>
          </p:nvPr>
        </p:nvSpPr>
        <p:spPr/>
        <p:txBody>
          <a:bodyPr/>
          <a:lstStyle/>
          <a:p>
            <a:pPr eaLnBrk="1" hangingPunct="1">
              <a:lnSpc>
                <a:spcPct val="80000"/>
              </a:lnSpc>
            </a:pPr>
            <a:r>
              <a:rPr lang="zh-CN" altLang="en-US" dirty="0" smtClean="0">
                <a:ea typeface="华文新魏" panose="02010800040101010101" pitchFamily="2" charset="-122"/>
              </a:rPr>
              <a:t>举例</a:t>
            </a:r>
            <a:r>
              <a:rPr lang="en-US" altLang="zh-CN" dirty="0" smtClean="0">
                <a:ea typeface="华文新魏" panose="02010800040101010101" pitchFamily="2" charset="-122"/>
              </a:rPr>
              <a:t>:</a:t>
            </a:r>
          </a:p>
          <a:p>
            <a:pPr eaLnBrk="1" hangingPunct="1">
              <a:lnSpc>
                <a:spcPct val="80000"/>
              </a:lnSpc>
              <a:buFont typeface="Wingdings" panose="05000000000000000000" pitchFamily="2" charset="2"/>
              <a:buNone/>
            </a:pPr>
            <a:r>
              <a:rPr lang="en-US" altLang="zh-CN" dirty="0" smtClean="0">
                <a:ea typeface="华文新魏" panose="02010800040101010101" pitchFamily="2" charset="-122"/>
              </a:rPr>
              <a:t> </a:t>
            </a:r>
            <a:r>
              <a:rPr lang="zh-CN" altLang="en-US" dirty="0" smtClean="0">
                <a:latin typeface="宋体" panose="02010600030101010101" pitchFamily="2" charset="-122"/>
                <a:ea typeface="宋体" panose="02010600030101010101" pitchFamily="2" charset="-122"/>
              </a:rPr>
              <a:t>例</a:t>
            </a:r>
            <a:r>
              <a:rPr lang="en-US" altLang="zh-CN" dirty="0" smtClean="0">
                <a:latin typeface="宋体" panose="02010600030101010101" pitchFamily="2" charset="-122"/>
                <a:ea typeface="宋体" panose="02010600030101010101" pitchFamily="2" charset="-122"/>
              </a:rPr>
              <a:t>6:</a:t>
            </a:r>
          </a:p>
          <a:p>
            <a:pPr eaLnBrk="1" hangingPunct="1">
              <a:lnSpc>
                <a:spcPct val="80000"/>
              </a:lnSpc>
              <a:buFont typeface="Wingdings" panose="05000000000000000000" pitchFamily="2" charset="2"/>
              <a:buNone/>
            </a:pPr>
            <a:r>
              <a:rPr lang="en-US" altLang="zh-CN" dirty="0" smtClean="0">
                <a:latin typeface="宋体" panose="02010600030101010101" pitchFamily="2" charset="-122"/>
                <a:ea typeface="宋体" panose="02010600030101010101" pitchFamily="2" charset="-122"/>
              </a:rPr>
              <a:t>   CREATE  UNIQUE  INDEX  </a:t>
            </a:r>
            <a:r>
              <a:rPr lang="en-US" altLang="zh-CN" dirty="0" err="1" smtClean="0">
                <a:latin typeface="宋体" panose="02010600030101010101" pitchFamily="2" charset="-122"/>
                <a:ea typeface="宋体" panose="02010600030101010101" pitchFamily="2" charset="-122"/>
              </a:rPr>
              <a:t>Stusno</a:t>
            </a:r>
            <a:r>
              <a:rPr lang="en-US" altLang="zh-CN" dirty="0" smtClean="0">
                <a:latin typeface="宋体" panose="02010600030101010101" pitchFamily="2" charset="-122"/>
                <a:ea typeface="宋体" panose="02010600030101010101" pitchFamily="2" charset="-122"/>
              </a:rPr>
              <a:t>  ON </a:t>
            </a:r>
            <a:r>
              <a:rPr lang="zh-CN" altLang="en-US" dirty="0" smtClean="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Student(</a:t>
            </a:r>
            <a:r>
              <a:rPr lang="en-US" altLang="zh-CN" dirty="0" err="1" smtClean="0">
                <a:latin typeface="宋体" panose="02010600030101010101" pitchFamily="2" charset="-122"/>
                <a:ea typeface="宋体" panose="02010600030101010101" pitchFamily="2" charset="-122"/>
              </a:rPr>
              <a:t>Sno</a:t>
            </a:r>
            <a:r>
              <a:rPr lang="en-US" altLang="zh-CN" dirty="0" smtClean="0">
                <a:latin typeface="宋体" panose="02010600030101010101" pitchFamily="2" charset="-122"/>
                <a:ea typeface="宋体" panose="02010600030101010101" pitchFamily="2" charset="-122"/>
              </a:rPr>
              <a:t>);</a:t>
            </a:r>
          </a:p>
          <a:p>
            <a:pPr eaLnBrk="1" hangingPunct="1">
              <a:lnSpc>
                <a:spcPct val="80000"/>
              </a:lnSpc>
              <a:buFont typeface="Wingdings" panose="05000000000000000000" pitchFamily="2" charset="2"/>
              <a:buNone/>
            </a:pPr>
            <a:r>
              <a:rPr lang="zh-CN" altLang="en-US" dirty="0" smtClean="0">
                <a:latin typeface="宋体" panose="02010600030101010101" pitchFamily="2" charset="-122"/>
                <a:ea typeface="宋体" panose="02010600030101010101" pitchFamily="2" charset="-122"/>
              </a:rPr>
              <a:t>例7：</a:t>
            </a:r>
            <a:endParaRPr lang="en-US" altLang="zh-CN" dirty="0" smtClean="0">
              <a:latin typeface="宋体" panose="02010600030101010101" pitchFamily="2" charset="-122"/>
              <a:ea typeface="宋体" panose="02010600030101010101" pitchFamily="2" charset="-122"/>
            </a:endParaRPr>
          </a:p>
          <a:p>
            <a:pPr eaLnBrk="1" hangingPunct="1">
              <a:lnSpc>
                <a:spcPct val="80000"/>
              </a:lnSpc>
              <a:spcBef>
                <a:spcPct val="50000"/>
              </a:spcBef>
              <a:buFont typeface="Wingdings" panose="05000000000000000000" pitchFamily="2" charset="2"/>
              <a:buNone/>
            </a:pPr>
            <a:r>
              <a:rPr lang="en-US" altLang="zh-CN" dirty="0" smtClean="0">
                <a:latin typeface="宋体" panose="02010600030101010101" pitchFamily="2" charset="-122"/>
                <a:ea typeface="宋体" panose="02010600030101010101" pitchFamily="2" charset="-122"/>
              </a:rPr>
              <a:t>    CREATE  UNIQUE  INDEX  </a:t>
            </a:r>
            <a:r>
              <a:rPr lang="en-US" altLang="zh-CN" dirty="0" err="1" smtClean="0">
                <a:latin typeface="宋体" panose="02010600030101010101" pitchFamily="2" charset="-122"/>
                <a:ea typeface="宋体" panose="02010600030101010101" pitchFamily="2" charset="-122"/>
              </a:rPr>
              <a:t>Coucno</a:t>
            </a:r>
            <a:r>
              <a:rPr lang="en-US" altLang="zh-CN" dirty="0" smtClean="0">
                <a:latin typeface="宋体" panose="02010600030101010101" pitchFamily="2" charset="-122"/>
                <a:ea typeface="宋体" panose="02010600030101010101" pitchFamily="2" charset="-122"/>
              </a:rPr>
              <a:t>  ON  Couse(</a:t>
            </a:r>
            <a:r>
              <a:rPr lang="en-US" altLang="zh-CN" dirty="0" err="1" smtClean="0">
                <a:latin typeface="宋体" panose="02010600030101010101" pitchFamily="2" charset="-122"/>
                <a:ea typeface="宋体" panose="02010600030101010101" pitchFamily="2" charset="-122"/>
              </a:rPr>
              <a:t>Cno</a:t>
            </a:r>
            <a:r>
              <a:rPr lang="en-US" altLang="zh-CN" dirty="0" smtClean="0">
                <a:latin typeface="宋体" panose="02010600030101010101" pitchFamily="2" charset="-122"/>
                <a:ea typeface="宋体" panose="02010600030101010101" pitchFamily="2" charset="-122"/>
              </a:rPr>
              <a:t>);</a:t>
            </a:r>
          </a:p>
          <a:p>
            <a:pPr eaLnBrk="1" hangingPunct="1">
              <a:lnSpc>
                <a:spcPct val="80000"/>
              </a:lnSpc>
              <a:spcBef>
                <a:spcPct val="50000"/>
              </a:spcBef>
              <a:buFont typeface="Wingdings" panose="05000000000000000000" pitchFamily="2" charset="2"/>
              <a:buNone/>
            </a:pPr>
            <a:r>
              <a:rPr lang="zh-CN" altLang="en-US" dirty="0" smtClean="0">
                <a:latin typeface="宋体" panose="02010600030101010101" pitchFamily="2" charset="-122"/>
                <a:ea typeface="宋体" panose="02010600030101010101" pitchFamily="2" charset="-122"/>
              </a:rPr>
              <a:t>例8：</a:t>
            </a:r>
            <a:endParaRPr lang="en-US" altLang="zh-CN" dirty="0" smtClean="0">
              <a:latin typeface="宋体" panose="02010600030101010101" pitchFamily="2" charset="-122"/>
              <a:ea typeface="宋体" panose="02010600030101010101" pitchFamily="2" charset="-122"/>
            </a:endParaRPr>
          </a:p>
          <a:p>
            <a:pPr eaLnBrk="1" hangingPunct="1">
              <a:lnSpc>
                <a:spcPct val="80000"/>
              </a:lnSpc>
              <a:spcBef>
                <a:spcPct val="50000"/>
              </a:spcBef>
              <a:buFont typeface="Wingdings" panose="05000000000000000000" pitchFamily="2" charset="2"/>
              <a:buNone/>
            </a:pPr>
            <a:r>
              <a:rPr lang="en-US" altLang="zh-CN" dirty="0" smtClean="0">
                <a:latin typeface="宋体" panose="02010600030101010101" pitchFamily="2" charset="-122"/>
                <a:ea typeface="宋体" panose="02010600030101010101" pitchFamily="2" charset="-122"/>
              </a:rPr>
              <a:t>    CREATE UNIQUE  INDEX  </a:t>
            </a:r>
            <a:r>
              <a:rPr lang="en-US" altLang="zh-CN" dirty="0" err="1" smtClean="0">
                <a:latin typeface="宋体" panose="02010600030101010101" pitchFamily="2" charset="-122"/>
                <a:ea typeface="宋体" panose="02010600030101010101" pitchFamily="2" charset="-122"/>
              </a:rPr>
              <a:t>SCno</a:t>
            </a:r>
            <a:r>
              <a:rPr lang="en-US" altLang="zh-CN" dirty="0" smtClean="0">
                <a:latin typeface="宋体" panose="02010600030101010101" pitchFamily="2" charset="-122"/>
                <a:ea typeface="宋体" panose="02010600030101010101" pitchFamily="2" charset="-122"/>
              </a:rPr>
              <a:t> ON  SC(</a:t>
            </a:r>
            <a:r>
              <a:rPr lang="en-US" altLang="zh-CN" dirty="0" err="1" smtClean="0">
                <a:latin typeface="宋体" panose="02010600030101010101" pitchFamily="2" charset="-122"/>
                <a:ea typeface="宋体" panose="02010600030101010101" pitchFamily="2" charset="-122"/>
              </a:rPr>
              <a:t>Sno</a:t>
            </a:r>
            <a:r>
              <a:rPr lang="en-US" altLang="zh-CN" dirty="0" smtClean="0">
                <a:latin typeface="宋体" panose="02010600030101010101" pitchFamily="2" charset="-122"/>
                <a:ea typeface="宋体" panose="02010600030101010101" pitchFamily="2" charset="-122"/>
              </a:rPr>
              <a:t> </a:t>
            </a:r>
            <a:r>
              <a:rPr lang="en-US" altLang="zh-CN" dirty="0" err="1" smtClean="0">
                <a:latin typeface="宋体" panose="02010600030101010101" pitchFamily="2" charset="-122"/>
                <a:ea typeface="宋体" panose="02010600030101010101" pitchFamily="2" charset="-122"/>
              </a:rPr>
              <a:t>ASC,Cno</a:t>
            </a:r>
            <a:r>
              <a:rPr lang="en-US" altLang="zh-CN" dirty="0" smtClean="0">
                <a:latin typeface="宋体" panose="02010600030101010101" pitchFamily="2" charset="-122"/>
                <a:ea typeface="宋体" panose="02010600030101010101" pitchFamily="2" charset="-122"/>
              </a:rPr>
              <a:t> DESC);</a:t>
            </a:r>
          </a:p>
        </p:txBody>
      </p:sp>
    </p:spTree>
    <p:extLst>
      <p:ext uri="{BB962C8B-B14F-4D97-AF65-F5344CB8AC3E}">
        <p14:creationId xmlns:p14="http://schemas.microsoft.com/office/powerpoint/2010/main" val="246971926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zh-CN" altLang="en-US" dirty="0" smtClean="0">
                <a:ea typeface="宋体" pitchFamily="2" charset="-122"/>
              </a:rPr>
              <a:t>抽取来自顶部的记录</a:t>
            </a:r>
            <a:endParaRPr lang="zh-CN" altLang="zh-CN" dirty="0" smtClean="0">
              <a:ea typeface="宋体" pitchFamily="2" charset="-122"/>
            </a:endParaRPr>
          </a:p>
        </p:txBody>
      </p:sp>
      <p:sp>
        <p:nvSpPr>
          <p:cNvPr id="114692" name="Rectangle 3"/>
          <p:cNvSpPr>
            <a:spLocks noGrp="1" noChangeArrowheads="1"/>
          </p:cNvSpPr>
          <p:nvPr>
            <p:ph type="body" idx="1"/>
          </p:nvPr>
        </p:nvSpPr>
        <p:spPr>
          <a:xfrm>
            <a:off x="556087" y="1805913"/>
            <a:ext cx="11328400" cy="4824412"/>
          </a:xfrm>
        </p:spPr>
        <p:txBody>
          <a:bodyPr/>
          <a:lstStyle/>
          <a:p>
            <a:pPr eaLnBrk="1" hangingPunct="1"/>
            <a:r>
              <a:rPr lang="zh-CN" b="1" dirty="0" smtClean="0">
                <a:ea typeface="宋体" pitchFamily="2" charset="-122"/>
              </a:rPr>
              <a:t>抽取来自顶部的记录</a:t>
            </a:r>
            <a:endParaRPr lang="zh-CN" altLang="zh-CN" b="1" dirty="0" smtClean="0">
              <a:ea typeface="宋体" pitchFamily="2" charset="-122"/>
            </a:endParaRPr>
          </a:p>
          <a:p>
            <a:pPr lvl="1" eaLnBrk="1" hangingPunct="1"/>
            <a:r>
              <a:rPr lang="zh-CN" altLang="zh-CN" b="1" dirty="0" smtClean="0">
                <a:ea typeface="宋体" pitchFamily="2" charset="-122"/>
              </a:rPr>
              <a:t>TOP </a:t>
            </a:r>
            <a:r>
              <a:rPr lang="zh-CN" altLang="zh-CN" b="1" i="1" dirty="0" smtClean="0">
                <a:ea typeface="宋体" pitchFamily="2" charset="-122"/>
              </a:rPr>
              <a:t>n</a:t>
            </a:r>
            <a:r>
              <a:rPr lang="zh-CN" altLang="zh-CN" b="1" dirty="0" smtClean="0">
                <a:ea typeface="宋体" pitchFamily="2" charset="-122"/>
              </a:rPr>
              <a:t> [PERCENT]</a:t>
            </a:r>
            <a:endParaRPr lang="zh-CN" altLang="zh-CN" b="1" i="1" dirty="0" smtClean="0">
              <a:ea typeface="宋体" pitchFamily="2" charset="-122"/>
            </a:endParaRPr>
          </a:p>
          <a:p>
            <a:pPr lvl="1" eaLnBrk="1" hangingPunct="1"/>
            <a:r>
              <a:rPr lang="zh-CN" altLang="zh-CN" b="1" i="1" dirty="0" smtClean="0">
                <a:ea typeface="宋体" pitchFamily="2" charset="-122"/>
              </a:rPr>
              <a:t>n</a:t>
            </a:r>
            <a:r>
              <a:rPr lang="zh-CN" altLang="zh-CN" b="1" dirty="0" smtClean="0">
                <a:ea typeface="宋体" pitchFamily="2" charset="-122"/>
              </a:rPr>
              <a:t> </a:t>
            </a:r>
            <a:r>
              <a:rPr lang="zh-CN" b="1" dirty="0" smtClean="0">
                <a:ea typeface="宋体" pitchFamily="2" charset="-122"/>
              </a:rPr>
              <a:t>指定返回的行数。如果未指定 </a:t>
            </a:r>
            <a:r>
              <a:rPr lang="zh-CN" altLang="zh-CN" b="1" dirty="0" smtClean="0">
                <a:ea typeface="宋体" pitchFamily="2" charset="-122"/>
              </a:rPr>
              <a:t>PERCENT</a:t>
            </a:r>
            <a:r>
              <a:rPr lang="zh-CN" b="1" dirty="0" smtClean="0">
                <a:ea typeface="宋体" pitchFamily="2" charset="-122"/>
              </a:rPr>
              <a:t>，</a:t>
            </a:r>
            <a:r>
              <a:rPr lang="zh-CN" altLang="zh-CN" b="1" i="1" dirty="0" smtClean="0">
                <a:ea typeface="宋体" pitchFamily="2" charset="-122"/>
              </a:rPr>
              <a:t>n</a:t>
            </a:r>
            <a:r>
              <a:rPr lang="zh-CN" altLang="zh-CN" b="1" dirty="0" smtClean="0">
                <a:ea typeface="宋体" pitchFamily="2" charset="-122"/>
              </a:rPr>
              <a:t> </a:t>
            </a:r>
            <a:r>
              <a:rPr lang="zh-CN" b="1" dirty="0" smtClean="0">
                <a:ea typeface="宋体" pitchFamily="2" charset="-122"/>
              </a:rPr>
              <a:t>就是返回的行数。如果指定了 </a:t>
            </a:r>
            <a:r>
              <a:rPr lang="zh-CN" altLang="zh-CN" b="1" dirty="0" smtClean="0">
                <a:ea typeface="宋体" pitchFamily="2" charset="-122"/>
              </a:rPr>
              <a:t>PERCENT</a:t>
            </a:r>
            <a:r>
              <a:rPr lang="zh-CN" b="1" dirty="0" smtClean="0">
                <a:ea typeface="宋体" pitchFamily="2" charset="-122"/>
              </a:rPr>
              <a:t>，</a:t>
            </a:r>
            <a:r>
              <a:rPr lang="zh-CN" altLang="zh-CN" b="1" i="1" dirty="0" smtClean="0">
                <a:ea typeface="宋体" pitchFamily="2" charset="-122"/>
              </a:rPr>
              <a:t>n</a:t>
            </a:r>
            <a:r>
              <a:rPr lang="zh-CN" altLang="zh-CN" b="1" dirty="0" smtClean="0">
                <a:ea typeface="宋体" pitchFamily="2" charset="-122"/>
              </a:rPr>
              <a:t> </a:t>
            </a:r>
            <a:r>
              <a:rPr lang="zh-CN" b="1" dirty="0" smtClean="0">
                <a:ea typeface="宋体" pitchFamily="2" charset="-122"/>
              </a:rPr>
              <a:t>就是返回的结果集行的百分比</a:t>
            </a:r>
          </a:p>
          <a:p>
            <a:pPr lvl="1" eaLnBrk="1" hangingPunct="1"/>
            <a:r>
              <a:rPr lang="zh-CN" b="1" dirty="0" smtClean="0">
                <a:ea typeface="宋体" pitchFamily="2" charset="-122"/>
              </a:rPr>
              <a:t>如果一个 </a:t>
            </a:r>
            <a:r>
              <a:rPr lang="zh-CN" altLang="zh-CN" b="1" dirty="0" smtClean="0">
                <a:ea typeface="宋体" pitchFamily="2" charset="-122"/>
              </a:rPr>
              <a:t>SELECT </a:t>
            </a:r>
            <a:r>
              <a:rPr lang="zh-CN" b="1" dirty="0" smtClean="0">
                <a:ea typeface="宋体" pitchFamily="2" charset="-122"/>
              </a:rPr>
              <a:t>语句既包含 </a:t>
            </a:r>
            <a:r>
              <a:rPr lang="zh-CN" altLang="zh-CN" b="1" dirty="0" smtClean="0">
                <a:ea typeface="宋体" pitchFamily="2" charset="-122"/>
              </a:rPr>
              <a:t>TOP </a:t>
            </a:r>
            <a:r>
              <a:rPr lang="zh-CN" b="1" dirty="0" smtClean="0">
                <a:ea typeface="宋体" pitchFamily="2" charset="-122"/>
              </a:rPr>
              <a:t>又包含 </a:t>
            </a:r>
            <a:r>
              <a:rPr lang="zh-CN" altLang="zh-CN" b="1" dirty="0" smtClean="0">
                <a:ea typeface="宋体" pitchFamily="2" charset="-122"/>
              </a:rPr>
              <a:t>ORDER BY </a:t>
            </a:r>
            <a:r>
              <a:rPr lang="zh-CN" b="1" dirty="0" smtClean="0">
                <a:ea typeface="宋体" pitchFamily="2" charset="-122"/>
              </a:rPr>
              <a:t>子句，那么返回的行将会从排序后的结果集中选择。整个结果集按照指定的顺序建立并且返回排好序的结果集的前 </a:t>
            </a:r>
            <a:r>
              <a:rPr lang="zh-CN" altLang="zh-CN" b="1" i="1" dirty="0" smtClean="0">
                <a:ea typeface="宋体" pitchFamily="2" charset="-122"/>
              </a:rPr>
              <a:t>n</a:t>
            </a:r>
            <a:r>
              <a:rPr lang="zh-CN" altLang="zh-CN" b="1" dirty="0" smtClean="0">
                <a:ea typeface="宋体" pitchFamily="2" charset="-122"/>
              </a:rPr>
              <a:t> </a:t>
            </a:r>
            <a:r>
              <a:rPr lang="zh-CN" b="1" dirty="0" smtClean="0">
                <a:ea typeface="宋体" pitchFamily="2" charset="-122"/>
              </a:rPr>
              <a:t>行。</a:t>
            </a:r>
          </a:p>
        </p:txBody>
      </p:sp>
    </p:spTree>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p:txBody>
          <a:bodyPr/>
          <a:lstStyle/>
          <a:p>
            <a:pPr eaLnBrk="1" hangingPunct="1"/>
            <a:endParaRPr lang="zh-CN" altLang="zh-CN" smtClean="0">
              <a:ea typeface="宋体" panose="02010600030101010101" pitchFamily="2" charset="-122"/>
            </a:endParaRPr>
          </a:p>
        </p:txBody>
      </p:sp>
      <p:sp>
        <p:nvSpPr>
          <p:cNvPr id="120836" name="Rectangle 3"/>
          <p:cNvSpPr>
            <a:spLocks noGrp="1" noChangeArrowheads="1"/>
          </p:cNvSpPr>
          <p:nvPr>
            <p:ph type="body" idx="1"/>
          </p:nvPr>
        </p:nvSpPr>
        <p:spPr/>
        <p:txBody>
          <a:bodyPr/>
          <a:lstStyle/>
          <a:p>
            <a:pPr eaLnBrk="1" hangingPunct="1">
              <a:buClr>
                <a:schemeClr val="tx1"/>
              </a:buClr>
              <a:buFont typeface="Wingdings" panose="05000000000000000000" pitchFamily="2" charset="2"/>
              <a:buNone/>
            </a:pPr>
            <a:endParaRPr lang="en-IN" altLang="en-US" b="1" smtClean="0">
              <a:solidFill>
                <a:srgbClr val="FF0000"/>
              </a:solidFill>
              <a:ea typeface="宋体" panose="02010600030101010101" pitchFamily="2" charset="-122"/>
            </a:endParaRPr>
          </a:p>
          <a:p>
            <a:pPr eaLnBrk="1" hangingPunct="1">
              <a:buClr>
                <a:schemeClr val="tx1"/>
              </a:buClr>
              <a:buFont typeface="Wingdings" panose="05000000000000000000" pitchFamily="2" charset="2"/>
              <a:buNone/>
            </a:pPr>
            <a:r>
              <a:rPr lang="en-IN" altLang="en-US" b="1" smtClean="0">
                <a:solidFill>
                  <a:srgbClr val="FF0000"/>
                </a:solidFill>
                <a:ea typeface="宋体" panose="02010600030101010101" pitchFamily="2" charset="-122"/>
              </a:rPr>
              <a:t>sp_helpindex</a:t>
            </a:r>
            <a:endParaRPr lang="en-IN" altLang="en-US" b="1" smtClean="0">
              <a:solidFill>
                <a:srgbClr val="FF0000"/>
              </a:solidFill>
            </a:endParaRPr>
          </a:p>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1720841464"/>
      </p:ext>
    </p:extLst>
  </p:cSld>
  <p:clrMapOvr>
    <a:masterClrMapping/>
  </p:clrMapOvr>
  <p:transition/>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21859" name="Text Box 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a:solidFill>
                  <a:schemeClr val="bg1"/>
                </a:solidFill>
                <a:latin typeface="Tahoma" panose="020B0604030504040204" pitchFamily="34" charset="0"/>
                <a:cs typeface="Times New Roman" panose="02020603050405020304" pitchFamily="18" charset="0"/>
              </a:rPr>
              <a:t>课间思考</a:t>
            </a:r>
          </a:p>
        </p:txBody>
      </p:sp>
      <p:sp>
        <p:nvSpPr>
          <p:cNvPr id="121860" name="Rectangle 3"/>
          <p:cNvSpPr>
            <a:spLocks noGrp="1" noChangeArrowheads="1"/>
          </p:cNvSpPr>
          <p:nvPr>
            <p:ph type="body" idx="1"/>
          </p:nvPr>
        </p:nvSpPr>
        <p:spPr>
          <a:xfrm>
            <a:off x="1992313" y="1557339"/>
            <a:ext cx="7237412" cy="2820987"/>
          </a:xfrm>
          <a:noFill/>
        </p:spPr>
        <p:txBody>
          <a:bodyPr/>
          <a:lstStyle/>
          <a:p>
            <a:pPr marL="346075" indent="-346075" eaLnBrk="1" hangingPunct="1">
              <a:buClr>
                <a:schemeClr val="tx1"/>
              </a:buClr>
              <a:buBlip>
                <a:blip r:embed="rId3"/>
              </a:buBlip>
            </a:pPr>
            <a:r>
              <a:rPr lang="zh-CN" altLang="en-US" sz="2400"/>
              <a:t>下面哪个被用于指定每个索引页的空间百分比</a:t>
            </a:r>
            <a:r>
              <a:rPr lang="en-US" altLang="zh-CN" sz="2400"/>
              <a:t>?</a:t>
            </a:r>
          </a:p>
          <a:p>
            <a:pPr marL="749300" lvl="1" indent="-288925" eaLnBrk="1" hangingPunct="1">
              <a:buClr>
                <a:schemeClr val="tx1"/>
              </a:buClr>
              <a:buNone/>
            </a:pPr>
            <a:r>
              <a:rPr lang="en-US" altLang="zh-CN" sz="2200"/>
              <a:t>1.	</a:t>
            </a:r>
            <a:r>
              <a:rPr lang="zh-CN" altLang="en-US" sz="2200"/>
              <a:t>填充因子</a:t>
            </a:r>
          </a:p>
          <a:p>
            <a:pPr marL="749300" lvl="1" indent="-288925" eaLnBrk="1" hangingPunct="1">
              <a:buClr>
                <a:schemeClr val="tx1"/>
              </a:buClr>
              <a:buNone/>
            </a:pPr>
            <a:r>
              <a:rPr lang="en-US" altLang="zh-CN" sz="2200"/>
              <a:t>2.	</a:t>
            </a:r>
            <a:r>
              <a:rPr lang="zh-CN" altLang="en-US" sz="2200"/>
              <a:t>填充索引</a:t>
            </a:r>
          </a:p>
          <a:p>
            <a:pPr marL="749300" lvl="1" indent="-288925" eaLnBrk="1" hangingPunct="1">
              <a:buClr>
                <a:schemeClr val="tx1"/>
              </a:buClr>
              <a:buNone/>
            </a:pPr>
            <a:r>
              <a:rPr lang="en-US" altLang="zh-CN" sz="2200"/>
              <a:t>3.	</a:t>
            </a:r>
            <a:r>
              <a:rPr lang="zh-CN" altLang="en-US" sz="2200"/>
              <a:t>路径索引</a:t>
            </a:r>
          </a:p>
          <a:p>
            <a:pPr marL="749300" lvl="1" indent="-288925" eaLnBrk="1" hangingPunct="1">
              <a:buClr>
                <a:schemeClr val="tx1"/>
              </a:buClr>
              <a:buNone/>
            </a:pPr>
            <a:r>
              <a:rPr lang="en-US" altLang="zh-CN" sz="2200"/>
              <a:t>4.	</a:t>
            </a:r>
            <a:r>
              <a:rPr lang="zh-CN" altLang="en-US" sz="2200"/>
              <a:t>值索引</a:t>
            </a:r>
          </a:p>
          <a:p>
            <a:pPr marL="749300" lvl="1" indent="-288925" eaLnBrk="1" hangingPunct="1">
              <a:buClr>
                <a:schemeClr val="tx1"/>
              </a:buClr>
              <a:buNone/>
            </a:pPr>
            <a:endParaRPr lang="zh-CN" altLang="en-US" sz="2200"/>
          </a:p>
        </p:txBody>
      </p:sp>
      <p:sp>
        <p:nvSpPr>
          <p:cNvPr id="2" name="Rectangle 4"/>
          <p:cNvSpPr>
            <a:spLocks noChangeArrowheads="1"/>
          </p:cNvSpPr>
          <p:nvPr/>
        </p:nvSpPr>
        <p:spPr bwMode="auto">
          <a:xfrm>
            <a:off x="2352676" y="4797425"/>
            <a:ext cx="6627813"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6075" indent="-346075" eaLnBrk="0" hangingPunct="0">
              <a:defRPr b="1">
                <a:solidFill>
                  <a:schemeClr val="tx1"/>
                </a:solidFill>
                <a:latin typeface="Times New Roman" panose="02020603050405020304" pitchFamily="18" charset="0"/>
                <a:ea typeface="宋体" panose="02010600030101010101" pitchFamily="2" charset="-122"/>
              </a:defRPr>
            </a:lvl1pPr>
            <a:lvl2pPr marL="739775" indent="-274638"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tx1"/>
              </a:buClr>
              <a:buFont typeface="Wingdings" panose="05000000000000000000" pitchFamily="2" charset="2"/>
              <a:buBlip>
                <a:blip r:embed="rId3"/>
              </a:buBlip>
            </a:pPr>
            <a:r>
              <a:rPr lang="zh-CN" altLang="en-US" sz="2400">
                <a:latin typeface="Arial" panose="020B0604020202020204" pitchFamily="34" charset="0"/>
              </a:rPr>
              <a:t>答案：</a:t>
            </a:r>
          </a:p>
          <a:p>
            <a:pPr lvl="1" algn="l" eaLnBrk="1" hangingPunct="1">
              <a:spcBef>
                <a:spcPct val="20000"/>
              </a:spcBef>
              <a:buClr>
                <a:schemeClr val="tx1"/>
              </a:buClr>
              <a:buFont typeface="Wingdings" panose="05000000000000000000" pitchFamily="2" charset="2"/>
              <a:buNone/>
            </a:pPr>
            <a:r>
              <a:rPr lang="en-US" altLang="zh-CN" sz="2200">
                <a:latin typeface="Arial" panose="020B0604020202020204" pitchFamily="34" charset="0"/>
              </a:rPr>
              <a:t>1.	</a:t>
            </a:r>
            <a:r>
              <a:rPr lang="zh-CN" altLang="en-US" sz="2200">
                <a:latin typeface="Arial" panose="020B0604020202020204" pitchFamily="34" charset="0"/>
              </a:rPr>
              <a:t>填充因子</a:t>
            </a:r>
          </a:p>
        </p:txBody>
      </p:sp>
    </p:spTree>
    <p:extLst>
      <p:ext uri="{BB962C8B-B14F-4D97-AF65-F5344CB8AC3E}">
        <p14:creationId xmlns:p14="http://schemas.microsoft.com/office/powerpoint/2010/main" val="29542139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2"/>
          <p:cNvSpPr txBox="1">
            <a:spLocks noChangeArrowheads="1"/>
          </p:cNvSpPr>
          <p:nvPr/>
        </p:nvSpPr>
        <p:spPr bwMode="auto">
          <a:xfrm>
            <a:off x="616038" y="1892122"/>
            <a:ext cx="11065099" cy="449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buSzPct val="100000"/>
              <a:buFont typeface="Wingdings" panose="05000000000000000000" pitchFamily="2" charset="2"/>
              <a:buChar char="v"/>
            </a:pPr>
            <a:r>
              <a:rPr lang="zh-CN" altLang="en-US" sz="2400" dirty="0">
                <a:latin typeface="+mn-ea"/>
                <a:ea typeface="+mn-ea"/>
              </a:rPr>
              <a:t> </a:t>
            </a:r>
            <a:r>
              <a:rPr lang="zh-CN" altLang="en-US" sz="3200" dirty="0">
                <a:latin typeface="+mn-ea"/>
                <a:ea typeface="+mn-ea"/>
              </a:rPr>
              <a:t>删除索引</a:t>
            </a:r>
          </a:p>
          <a:p>
            <a:pPr algn="l" eaLnBrk="1" hangingPunct="1">
              <a:spcBef>
                <a:spcPct val="20000"/>
              </a:spcBef>
            </a:pPr>
            <a:r>
              <a:rPr lang="zh-CN" altLang="en-US" sz="2400" dirty="0">
                <a:latin typeface="+mn-ea"/>
                <a:ea typeface="+mn-ea"/>
              </a:rPr>
              <a:t>   </a:t>
            </a:r>
            <a:r>
              <a:rPr lang="en-US" altLang="zh-CN" sz="2400" dirty="0" smtClean="0">
                <a:latin typeface="+mn-ea"/>
                <a:ea typeface="+mn-ea"/>
              </a:rPr>
              <a:t>1</a:t>
            </a:r>
            <a:r>
              <a:rPr lang="en-US" altLang="zh-CN" sz="2400" dirty="0">
                <a:latin typeface="+mn-ea"/>
                <a:ea typeface="+mn-ea"/>
              </a:rPr>
              <a:t>.</a:t>
            </a:r>
            <a:r>
              <a:rPr lang="zh-CN" altLang="en-US" sz="2400" dirty="0">
                <a:latin typeface="+mn-ea"/>
                <a:ea typeface="+mn-ea"/>
              </a:rPr>
              <a:t>格式</a:t>
            </a:r>
          </a:p>
          <a:p>
            <a:pPr algn="l" eaLnBrk="1" hangingPunct="1">
              <a:spcBef>
                <a:spcPct val="20000"/>
              </a:spcBef>
            </a:pPr>
            <a:r>
              <a:rPr lang="zh-CN" altLang="en-US" sz="2400" dirty="0">
                <a:latin typeface="+mn-ea"/>
                <a:ea typeface="+mn-ea"/>
              </a:rPr>
              <a:t>     </a:t>
            </a:r>
            <a:r>
              <a:rPr lang="en-US" altLang="zh-CN" sz="2400" dirty="0" smtClean="0">
                <a:latin typeface="+mn-ea"/>
                <a:ea typeface="+mn-ea"/>
              </a:rPr>
              <a:t>DROP    </a:t>
            </a:r>
            <a:r>
              <a:rPr lang="en-US" altLang="zh-CN" sz="2400" dirty="0">
                <a:latin typeface="+mn-ea"/>
                <a:ea typeface="+mn-ea"/>
              </a:rPr>
              <a:t>INDEX   &lt;</a:t>
            </a:r>
            <a:r>
              <a:rPr lang="zh-CN" altLang="en-US" sz="2400" dirty="0">
                <a:latin typeface="+mn-ea"/>
                <a:ea typeface="+mn-ea"/>
              </a:rPr>
              <a:t>索引名</a:t>
            </a:r>
            <a:r>
              <a:rPr lang="en-US" altLang="zh-CN" sz="2400" dirty="0">
                <a:latin typeface="+mn-ea"/>
                <a:ea typeface="+mn-ea"/>
              </a:rPr>
              <a:t>&gt;;</a:t>
            </a:r>
          </a:p>
          <a:p>
            <a:pPr algn="l" eaLnBrk="1" hangingPunct="1">
              <a:spcBef>
                <a:spcPct val="20000"/>
              </a:spcBef>
            </a:pPr>
            <a:r>
              <a:rPr lang="en-US" altLang="zh-CN" sz="2400" dirty="0">
                <a:latin typeface="+mn-ea"/>
                <a:ea typeface="+mn-ea"/>
              </a:rPr>
              <a:t>   </a:t>
            </a:r>
            <a:r>
              <a:rPr lang="en-US" altLang="zh-CN" sz="2400" dirty="0" smtClean="0">
                <a:latin typeface="+mn-ea"/>
                <a:ea typeface="+mn-ea"/>
              </a:rPr>
              <a:t>2</a:t>
            </a:r>
            <a:r>
              <a:rPr lang="en-US" altLang="zh-CN" sz="2400" dirty="0">
                <a:latin typeface="+mn-ea"/>
                <a:ea typeface="+mn-ea"/>
              </a:rPr>
              <a:t>.</a:t>
            </a:r>
            <a:r>
              <a:rPr lang="zh-CN" altLang="en-US" sz="2400" dirty="0">
                <a:latin typeface="+mn-ea"/>
                <a:ea typeface="+mn-ea"/>
              </a:rPr>
              <a:t>举例</a:t>
            </a:r>
          </a:p>
          <a:p>
            <a:pPr algn="l" eaLnBrk="1" hangingPunct="1">
              <a:spcBef>
                <a:spcPct val="20000"/>
              </a:spcBef>
            </a:pPr>
            <a:r>
              <a:rPr lang="zh-CN" altLang="en-US" sz="2400" dirty="0">
                <a:latin typeface="+mn-ea"/>
                <a:ea typeface="+mn-ea"/>
              </a:rPr>
              <a:t>     </a:t>
            </a:r>
            <a:r>
              <a:rPr lang="zh-CN" altLang="en-US" sz="2400" dirty="0" smtClean="0">
                <a:latin typeface="+mn-ea"/>
                <a:ea typeface="+mn-ea"/>
              </a:rPr>
              <a:t>例</a:t>
            </a:r>
            <a:r>
              <a:rPr lang="en-US" altLang="zh-CN" sz="2400" dirty="0">
                <a:latin typeface="+mn-ea"/>
                <a:ea typeface="+mn-ea"/>
              </a:rPr>
              <a:t>7:</a:t>
            </a:r>
            <a:r>
              <a:rPr lang="zh-CN" altLang="en-US" sz="2400" dirty="0">
                <a:latin typeface="+mn-ea"/>
                <a:ea typeface="+mn-ea"/>
              </a:rPr>
              <a:t>删除</a:t>
            </a:r>
            <a:r>
              <a:rPr lang="en-US" altLang="zh-CN" sz="2400" dirty="0">
                <a:latin typeface="+mn-ea"/>
                <a:ea typeface="+mn-ea"/>
              </a:rPr>
              <a:t>Student</a:t>
            </a:r>
            <a:r>
              <a:rPr lang="zh-CN" altLang="en-US" sz="2400" dirty="0">
                <a:latin typeface="+mn-ea"/>
                <a:ea typeface="+mn-ea"/>
              </a:rPr>
              <a:t>表的</a:t>
            </a:r>
            <a:r>
              <a:rPr lang="en-US" altLang="zh-CN" sz="2400" dirty="0" err="1">
                <a:latin typeface="+mn-ea"/>
                <a:ea typeface="+mn-ea"/>
              </a:rPr>
              <a:t>Stusname</a:t>
            </a:r>
            <a:r>
              <a:rPr lang="zh-CN" altLang="en-US" sz="2400" dirty="0">
                <a:latin typeface="+mn-ea"/>
                <a:ea typeface="+mn-ea"/>
              </a:rPr>
              <a:t>索引</a:t>
            </a:r>
            <a:r>
              <a:rPr lang="en-US" altLang="zh-CN" sz="2400" dirty="0">
                <a:latin typeface="+mn-ea"/>
                <a:ea typeface="+mn-ea"/>
              </a:rPr>
              <a:t>.</a:t>
            </a:r>
          </a:p>
          <a:p>
            <a:pPr algn="l" eaLnBrk="1" hangingPunct="1">
              <a:spcBef>
                <a:spcPct val="20000"/>
              </a:spcBef>
            </a:pPr>
            <a:r>
              <a:rPr lang="en-US" altLang="zh-CN" sz="2400" dirty="0">
                <a:latin typeface="+mn-ea"/>
                <a:ea typeface="+mn-ea"/>
              </a:rPr>
              <a:t>         </a:t>
            </a:r>
            <a:r>
              <a:rPr lang="en-US" altLang="zh-CN" sz="2400" dirty="0" smtClean="0">
                <a:latin typeface="+mn-ea"/>
                <a:ea typeface="+mn-ea"/>
              </a:rPr>
              <a:t>DROP    </a:t>
            </a:r>
            <a:r>
              <a:rPr lang="en-US" altLang="zh-CN" sz="2400" dirty="0">
                <a:latin typeface="+mn-ea"/>
                <a:ea typeface="+mn-ea"/>
              </a:rPr>
              <a:t>INDEX   </a:t>
            </a:r>
            <a:r>
              <a:rPr lang="en-US" altLang="zh-CN" sz="2400" dirty="0" err="1">
                <a:latin typeface="+mn-ea"/>
                <a:ea typeface="+mn-ea"/>
              </a:rPr>
              <a:t>Stusname</a:t>
            </a:r>
            <a:r>
              <a:rPr lang="en-US" altLang="zh-CN" sz="2400" dirty="0">
                <a:latin typeface="+mn-ea"/>
                <a:ea typeface="+mn-ea"/>
              </a:rPr>
              <a:t>  on student</a:t>
            </a:r>
          </a:p>
          <a:p>
            <a:pPr algn="l" eaLnBrk="1" hangingPunct="1">
              <a:spcBef>
                <a:spcPct val="20000"/>
              </a:spcBef>
            </a:pPr>
            <a:r>
              <a:rPr lang="en-US" altLang="zh-CN" sz="2400" dirty="0">
                <a:latin typeface="+mn-ea"/>
                <a:ea typeface="+mn-ea"/>
              </a:rPr>
              <a:t>      </a:t>
            </a:r>
            <a:r>
              <a:rPr lang="en-US" altLang="zh-CN" sz="2400" dirty="0" smtClean="0">
                <a:latin typeface="+mn-ea"/>
                <a:ea typeface="+mn-ea"/>
              </a:rPr>
              <a:t> </a:t>
            </a:r>
            <a:r>
              <a:rPr lang="zh-CN" altLang="en-US" sz="2400" dirty="0" smtClean="0">
                <a:latin typeface="+mn-ea"/>
                <a:ea typeface="+mn-ea"/>
              </a:rPr>
              <a:t>或  </a:t>
            </a:r>
            <a:r>
              <a:rPr lang="en-US" altLang="zh-CN" sz="2400" dirty="0" smtClean="0">
                <a:latin typeface="+mn-ea"/>
                <a:ea typeface="+mn-ea"/>
              </a:rPr>
              <a:t>DROP    </a:t>
            </a:r>
            <a:r>
              <a:rPr lang="en-US" altLang="zh-CN" sz="2400" dirty="0">
                <a:latin typeface="+mn-ea"/>
                <a:ea typeface="+mn-ea"/>
              </a:rPr>
              <a:t>INDEX   </a:t>
            </a:r>
            <a:r>
              <a:rPr lang="en-US" altLang="zh-CN" sz="2400" dirty="0" err="1">
                <a:latin typeface="+mn-ea"/>
                <a:ea typeface="+mn-ea"/>
              </a:rPr>
              <a:t>student.Stusname</a:t>
            </a:r>
            <a:endParaRPr lang="en-US" altLang="zh-CN" sz="2400" dirty="0">
              <a:latin typeface="+mn-ea"/>
              <a:ea typeface="+mn-ea"/>
            </a:endParaRPr>
          </a:p>
          <a:p>
            <a:pPr algn="l" eaLnBrk="1" hangingPunct="1">
              <a:spcBef>
                <a:spcPct val="20000"/>
              </a:spcBef>
            </a:pPr>
            <a:endParaRPr lang="en-US" altLang="zh-CN" sz="2400" dirty="0">
              <a:latin typeface="+mn-ea"/>
              <a:ea typeface="+mn-ea"/>
            </a:endParaRPr>
          </a:p>
          <a:p>
            <a:pPr algn="l" eaLnBrk="1" hangingPunct="1">
              <a:spcBef>
                <a:spcPct val="20000"/>
              </a:spcBef>
            </a:pPr>
            <a:r>
              <a:rPr lang="zh-CN" altLang="en-US" sz="2400" dirty="0">
                <a:solidFill>
                  <a:srgbClr val="FF0000"/>
                </a:solidFill>
                <a:latin typeface="+mn-ea"/>
                <a:ea typeface="+mn-ea"/>
              </a:rPr>
              <a:t>主键或唯一约束创建的索引不能使用</a:t>
            </a:r>
            <a:r>
              <a:rPr lang="en-US" altLang="zh-CN" sz="2400" dirty="0">
                <a:solidFill>
                  <a:srgbClr val="FF0000"/>
                </a:solidFill>
                <a:latin typeface="+mn-ea"/>
                <a:ea typeface="+mn-ea"/>
              </a:rPr>
              <a:t>DROP INDEX</a:t>
            </a:r>
            <a:r>
              <a:rPr lang="zh-CN" altLang="en-US" sz="2400" dirty="0">
                <a:solidFill>
                  <a:srgbClr val="FF0000"/>
                </a:solidFill>
                <a:latin typeface="+mn-ea"/>
                <a:ea typeface="+mn-ea"/>
              </a:rPr>
              <a:t>语句删除。为了删除这些索引，需要删除约束</a:t>
            </a:r>
          </a:p>
        </p:txBody>
      </p:sp>
      <p:sp>
        <p:nvSpPr>
          <p:cNvPr id="5" name="Rectangle 2"/>
          <p:cNvSpPr txBox="1">
            <a:spLocks noChangeArrowheads="1"/>
          </p:cNvSpPr>
          <p:nvPr/>
        </p:nvSpPr>
        <p:spPr>
          <a:xfrm>
            <a:off x="1524000" y="961368"/>
            <a:ext cx="10390716" cy="795337"/>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kumimoji="1" sz="3600" b="1">
                <a:solidFill>
                  <a:schemeClr val="tx2"/>
                </a:solidFill>
                <a:latin typeface="Calibri Light" panose="020F0302020204030204" pitchFamily="34" charset="0"/>
                <a:ea typeface="宋体" panose="02010600030101010101" pitchFamily="2" charset="-122"/>
              </a:defRPr>
            </a:lvl5pPr>
            <a:lvl6pPr marL="457200" algn="l" rtl="0" fontAlgn="base">
              <a:spcBef>
                <a:spcPct val="0"/>
              </a:spcBef>
              <a:spcAft>
                <a:spcPct val="0"/>
              </a:spcAft>
              <a:defRPr kumimoji="1" sz="3600" b="1">
                <a:solidFill>
                  <a:schemeClr val="tx2"/>
                </a:solidFill>
                <a:latin typeface="Tahoma" pitchFamily="34" charset="0"/>
                <a:ea typeface="仿宋_GB2312" pitchFamily="49" charset="-122"/>
              </a:defRPr>
            </a:lvl6pPr>
            <a:lvl7pPr marL="914400" algn="l" rtl="0" fontAlgn="base">
              <a:spcBef>
                <a:spcPct val="0"/>
              </a:spcBef>
              <a:spcAft>
                <a:spcPct val="0"/>
              </a:spcAft>
              <a:defRPr kumimoji="1" sz="3600" b="1">
                <a:solidFill>
                  <a:schemeClr val="tx2"/>
                </a:solidFill>
                <a:latin typeface="Tahoma" pitchFamily="34" charset="0"/>
                <a:ea typeface="仿宋_GB2312" pitchFamily="49" charset="-122"/>
              </a:defRPr>
            </a:lvl7pPr>
            <a:lvl8pPr marL="1371600" algn="l" rtl="0" fontAlgn="base">
              <a:spcBef>
                <a:spcPct val="0"/>
              </a:spcBef>
              <a:spcAft>
                <a:spcPct val="0"/>
              </a:spcAft>
              <a:defRPr kumimoji="1" sz="3600" b="1">
                <a:solidFill>
                  <a:schemeClr val="tx2"/>
                </a:solidFill>
                <a:latin typeface="Tahoma" pitchFamily="34" charset="0"/>
                <a:ea typeface="仿宋_GB2312" pitchFamily="49" charset="-122"/>
              </a:defRPr>
            </a:lvl8pPr>
            <a:lvl9pPr marL="1828800" algn="l" rtl="0" fontAlgn="base">
              <a:spcBef>
                <a:spcPct val="0"/>
              </a:spcBef>
              <a:spcAft>
                <a:spcPct val="0"/>
              </a:spcAft>
              <a:defRPr kumimoji="1" sz="3600" b="1">
                <a:solidFill>
                  <a:schemeClr val="tx2"/>
                </a:solidFill>
                <a:latin typeface="Tahoma" pitchFamily="34" charset="0"/>
                <a:ea typeface="仿宋_GB2312" pitchFamily="49" charset="-122"/>
              </a:defRPr>
            </a:lvl9pPr>
          </a:lstStyle>
          <a:p>
            <a:pPr eaLnBrk="1" hangingPunct="1"/>
            <a:r>
              <a:rPr lang="zh-CN" altLang="en-US" sz="3200" kern="0" dirty="0" smtClean="0">
                <a:ea typeface="宋体" panose="02010600030101010101" pitchFamily="2" charset="-122"/>
              </a:rPr>
              <a:t>删除索引</a:t>
            </a:r>
            <a:endParaRPr lang="zh-CN" altLang="zh-CN" sz="3200" kern="0" dirty="0">
              <a:ea typeface="宋体" panose="02010600030101010101" pitchFamily="2" charset="-122"/>
            </a:endParaRPr>
          </a:p>
        </p:txBody>
      </p:sp>
    </p:spTree>
    <p:extLst>
      <p:ext uri="{BB962C8B-B14F-4D97-AF65-F5344CB8AC3E}">
        <p14:creationId xmlns:p14="http://schemas.microsoft.com/office/powerpoint/2010/main" val="47857353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标题 1"/>
          <p:cNvSpPr>
            <a:spLocks noGrp="1"/>
          </p:cNvSpPr>
          <p:nvPr>
            <p:ph type="title"/>
          </p:nvPr>
        </p:nvSpPr>
        <p:spPr>
          <a:xfrm>
            <a:off x="8488018" y="166087"/>
            <a:ext cx="6231448" cy="550416"/>
          </a:xfrm>
        </p:spPr>
        <p:txBody>
          <a:bodyPr>
            <a:normAutofit fontScale="90000"/>
          </a:bodyPr>
          <a:lstStyle/>
          <a:p>
            <a:r>
              <a:rPr lang="zh-CN" altLang="en-US" dirty="0" smtClean="0">
                <a:solidFill>
                  <a:srgbClr val="FF0000"/>
                </a:solidFill>
                <a:ea typeface="宋体" pitchFamily="2" charset="-122"/>
              </a:rPr>
              <a:t>练习</a:t>
            </a:r>
          </a:p>
        </p:txBody>
      </p:sp>
      <p:graphicFrame>
        <p:nvGraphicFramePr>
          <p:cNvPr id="5" name="表格 4"/>
          <p:cNvGraphicFramePr>
            <a:graphicFrameLocks noGrp="1"/>
          </p:cNvGraphicFramePr>
          <p:nvPr>
            <p:extLst>
              <p:ext uri="{D42A27DB-BD31-4B8C-83A1-F6EECF244321}">
                <p14:modId xmlns:p14="http://schemas.microsoft.com/office/powerpoint/2010/main" val="3477830399"/>
              </p:ext>
            </p:extLst>
          </p:nvPr>
        </p:nvGraphicFramePr>
        <p:xfrm>
          <a:off x="357731" y="166087"/>
          <a:ext cx="10287079" cy="2236821"/>
        </p:xfrm>
        <a:graphic>
          <a:graphicData uri="http://schemas.openxmlformats.org/drawingml/2006/table">
            <a:tbl>
              <a:tblPr/>
              <a:tblGrid>
                <a:gridCol w="1361739"/>
                <a:gridCol w="3935895"/>
                <a:gridCol w="1828300"/>
                <a:gridCol w="2105361"/>
                <a:gridCol w="1055784"/>
              </a:tblGrid>
              <a:tr h="300837">
                <a:tc>
                  <a:txBody>
                    <a:bodyPr/>
                    <a:lstStyle/>
                    <a:p>
                      <a:pPr indent="237490" algn="l">
                        <a:lnSpc>
                          <a:spcPts val="1700"/>
                        </a:lnSpc>
                        <a:spcAft>
                          <a:spcPts val="0"/>
                        </a:spcAft>
                      </a:pPr>
                      <a:r>
                        <a:rPr lang="en-US" sz="2000" b="1" kern="100" dirty="0" err="1">
                          <a:latin typeface="Times New Roman"/>
                          <a:ea typeface="宋体"/>
                          <a:cs typeface="Times New Roman"/>
                        </a:rPr>
                        <a:t>SongID</a:t>
                      </a:r>
                      <a:endParaRPr lang="zh-CN" sz="20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b="1" kern="100" dirty="0">
                          <a:latin typeface="Times New Roman"/>
                          <a:ea typeface="宋体"/>
                          <a:cs typeface="Times New Roman"/>
                        </a:rPr>
                        <a:t>Name</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b="1" kern="100">
                          <a:solidFill>
                            <a:srgbClr val="000000"/>
                          </a:solidFill>
                          <a:latin typeface="Times New Roman"/>
                          <a:ea typeface="宋体"/>
                          <a:cs typeface="Times New Roman"/>
                        </a:rPr>
                        <a:t>Lyricist</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b="1" kern="100" dirty="0">
                          <a:latin typeface="Times New Roman"/>
                          <a:ea typeface="宋体"/>
                          <a:cs typeface="Times New Roman"/>
                        </a:rPr>
                        <a:t>Composer</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b="1" kern="100">
                          <a:latin typeface="Times New Roman"/>
                          <a:ea typeface="宋体"/>
                          <a:cs typeface="Times New Roman"/>
                        </a:rPr>
                        <a:t>Lang</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837">
                <a:tc>
                  <a:txBody>
                    <a:bodyPr/>
                    <a:lstStyle/>
                    <a:p>
                      <a:pPr indent="237490" algn="l">
                        <a:lnSpc>
                          <a:spcPts val="1700"/>
                        </a:lnSpc>
                        <a:spcAft>
                          <a:spcPts val="0"/>
                        </a:spcAft>
                      </a:pPr>
                      <a:r>
                        <a:rPr lang="en-US" sz="2000" kern="100">
                          <a:latin typeface="Times New Roman"/>
                          <a:ea typeface="宋体"/>
                          <a:cs typeface="Times New Roman"/>
                        </a:rPr>
                        <a:t>S0001</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a:latin typeface="Times New Roman"/>
                          <a:ea typeface="宋体"/>
                          <a:cs typeface="Times New Roman"/>
                        </a:rPr>
                        <a:t>传奇</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a:latin typeface="Times New Roman"/>
                          <a:ea typeface="宋体"/>
                          <a:cs typeface="Times New Roman"/>
                        </a:rPr>
                        <a:t>左右</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a:latin typeface="Times New Roman"/>
                          <a:ea typeface="宋体"/>
                          <a:cs typeface="Times New Roman"/>
                        </a:rPr>
                        <a:t>李健</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a:latin typeface="Times New Roman"/>
                          <a:ea typeface="宋体"/>
                          <a:cs typeface="Times New Roman"/>
                        </a:rPr>
                        <a:t>中文</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837">
                <a:tc>
                  <a:txBody>
                    <a:bodyPr/>
                    <a:lstStyle/>
                    <a:p>
                      <a:pPr indent="237490" algn="l">
                        <a:lnSpc>
                          <a:spcPts val="1700"/>
                        </a:lnSpc>
                        <a:spcAft>
                          <a:spcPts val="0"/>
                        </a:spcAft>
                      </a:pPr>
                      <a:r>
                        <a:rPr lang="en-US" sz="2000" kern="100">
                          <a:latin typeface="Times New Roman"/>
                          <a:ea typeface="宋体"/>
                          <a:cs typeface="Times New Roman"/>
                        </a:rPr>
                        <a:t>S0002</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a:latin typeface="Times New Roman"/>
                          <a:ea typeface="宋体"/>
                          <a:cs typeface="Times New Roman"/>
                        </a:rPr>
                        <a:t>后来</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a:latin typeface="Times New Roman"/>
                          <a:ea typeface="宋体"/>
                          <a:cs typeface="Times New Roman"/>
                        </a:rPr>
                        <a:t>施人诚</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a:latin typeface="Times New Roman"/>
                          <a:ea typeface="宋体"/>
                          <a:cs typeface="Times New Roman"/>
                        </a:rPr>
                        <a:t>玉城干春</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a:latin typeface="Times New Roman"/>
                          <a:ea typeface="宋体"/>
                          <a:cs typeface="Times New Roman"/>
                        </a:rPr>
                        <a:t>中文</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1673">
                <a:tc>
                  <a:txBody>
                    <a:bodyPr/>
                    <a:lstStyle/>
                    <a:p>
                      <a:pPr indent="237490" algn="l">
                        <a:lnSpc>
                          <a:spcPts val="1700"/>
                        </a:lnSpc>
                        <a:spcAft>
                          <a:spcPts val="0"/>
                        </a:spcAft>
                      </a:pPr>
                      <a:r>
                        <a:rPr lang="en-US" sz="2000" kern="100">
                          <a:latin typeface="Times New Roman"/>
                          <a:ea typeface="宋体"/>
                          <a:cs typeface="Times New Roman"/>
                        </a:rPr>
                        <a:t>S0101</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kern="100" spc="40">
                          <a:latin typeface="Times New Roman"/>
                          <a:ea typeface="宋体"/>
                          <a:cs typeface="Times New Roman"/>
                        </a:rPr>
                        <a:t>Take Me Home, Country Roads</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kern="100" spc="40">
                          <a:latin typeface="Times New Roman"/>
                          <a:ea typeface="宋体"/>
                          <a:cs typeface="Times New Roman"/>
                        </a:rPr>
                        <a:t>John Denver</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kern="100" spc="40">
                          <a:latin typeface="Times New Roman"/>
                          <a:ea typeface="宋体"/>
                          <a:cs typeface="Times New Roman"/>
                        </a:rPr>
                        <a:t>John Denver</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spc="40">
                          <a:latin typeface="Times New Roman"/>
                          <a:ea typeface="宋体"/>
                          <a:cs typeface="Times New Roman"/>
                        </a:rPr>
                        <a:t>英文</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837">
                <a:tc>
                  <a:txBody>
                    <a:bodyPr/>
                    <a:lstStyle/>
                    <a:p>
                      <a:pPr indent="237490" algn="l">
                        <a:lnSpc>
                          <a:spcPts val="1700"/>
                        </a:lnSpc>
                        <a:spcAft>
                          <a:spcPts val="0"/>
                        </a:spcAft>
                      </a:pPr>
                      <a:r>
                        <a:rPr lang="en-US" sz="2000" kern="100">
                          <a:latin typeface="Times New Roman"/>
                          <a:ea typeface="宋体"/>
                          <a:cs typeface="Times New Roman"/>
                        </a:rPr>
                        <a:t>S0102</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kern="100">
                          <a:latin typeface="Times New Roman"/>
                          <a:ea typeface="宋体"/>
                          <a:cs typeface="Times New Roman"/>
                        </a:rPr>
                        <a:t>Beat it</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kern="100">
                          <a:latin typeface="Times New Roman"/>
                          <a:ea typeface="宋体"/>
                          <a:cs typeface="Times New Roman"/>
                        </a:rPr>
                        <a:t>Michael Jackson</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kern="100">
                          <a:latin typeface="Times New Roman"/>
                          <a:ea typeface="宋体"/>
                          <a:cs typeface="Times New Roman"/>
                        </a:rPr>
                        <a:t>Michael Jackson</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a:latin typeface="Times New Roman"/>
                          <a:ea typeface="宋体"/>
                          <a:cs typeface="Times New Roman"/>
                        </a:rPr>
                        <a:t>英文</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837">
                <a:tc>
                  <a:txBody>
                    <a:bodyPr/>
                    <a:lstStyle/>
                    <a:p>
                      <a:pPr indent="237490" algn="l">
                        <a:lnSpc>
                          <a:spcPts val="1700"/>
                        </a:lnSpc>
                        <a:spcAft>
                          <a:spcPts val="0"/>
                        </a:spcAft>
                      </a:pPr>
                      <a:r>
                        <a:rPr lang="en-US" sz="2000" kern="100">
                          <a:latin typeface="Times New Roman"/>
                          <a:ea typeface="宋体"/>
                          <a:cs typeface="Times New Roman"/>
                        </a:rPr>
                        <a:t>S0103</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kern="100">
                          <a:latin typeface="Times New Roman"/>
                          <a:ea typeface="宋体"/>
                          <a:cs typeface="Times New Roman"/>
                        </a:rPr>
                        <a:t>Take a bow</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kern="100" dirty="0">
                          <a:latin typeface="Times New Roman"/>
                          <a:ea typeface="宋体"/>
                          <a:cs typeface="Times New Roman"/>
                        </a:rPr>
                        <a:t>Madonna</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en-US" sz="2000" kern="100" dirty="0">
                          <a:latin typeface="Times New Roman"/>
                          <a:ea typeface="宋体"/>
                          <a:cs typeface="Times New Roman"/>
                        </a:rPr>
                        <a:t>Madonna</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l">
                        <a:lnSpc>
                          <a:spcPts val="1700"/>
                        </a:lnSpc>
                        <a:spcAft>
                          <a:spcPts val="0"/>
                        </a:spcAft>
                      </a:pPr>
                      <a:r>
                        <a:rPr lang="zh-CN" sz="2000" kern="100" dirty="0">
                          <a:latin typeface="Times New Roman"/>
                          <a:ea typeface="宋体"/>
                          <a:cs typeface="Times New Roman"/>
                        </a:rPr>
                        <a:t>英文</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57764120"/>
              </p:ext>
            </p:extLst>
          </p:nvPr>
        </p:nvGraphicFramePr>
        <p:xfrm>
          <a:off x="357731" y="2718089"/>
          <a:ext cx="8706756" cy="1973184"/>
        </p:xfrm>
        <a:graphic>
          <a:graphicData uri="http://schemas.openxmlformats.org/drawingml/2006/table">
            <a:tbl>
              <a:tblPr/>
              <a:tblGrid>
                <a:gridCol w="1582916"/>
                <a:gridCol w="2436914"/>
                <a:gridCol w="1426206"/>
                <a:gridCol w="1834514"/>
                <a:gridCol w="1426206"/>
              </a:tblGrid>
              <a:tr h="328864">
                <a:tc>
                  <a:txBody>
                    <a:bodyPr/>
                    <a:lstStyle/>
                    <a:p>
                      <a:pPr indent="237490" algn="just">
                        <a:lnSpc>
                          <a:spcPts val="1700"/>
                        </a:lnSpc>
                        <a:spcAft>
                          <a:spcPts val="0"/>
                        </a:spcAft>
                      </a:pPr>
                      <a:r>
                        <a:rPr lang="en-US" sz="2000" b="1" kern="100" dirty="0" err="1">
                          <a:latin typeface="Times New Roman"/>
                          <a:ea typeface="宋体"/>
                          <a:cs typeface="Times New Roman"/>
                        </a:rPr>
                        <a:t>SingerID</a:t>
                      </a:r>
                      <a:endParaRPr lang="zh-CN" sz="20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b="1" kern="100">
                          <a:latin typeface="Times New Roman"/>
                          <a:ea typeface="宋体"/>
                          <a:cs typeface="Times New Roman"/>
                        </a:rPr>
                        <a:t>Name</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b="1" kern="100">
                          <a:latin typeface="Times New Roman"/>
                          <a:ea typeface="宋体"/>
                          <a:cs typeface="Times New Roman"/>
                        </a:rPr>
                        <a:t>Gender</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b="1" kern="100" dirty="0">
                          <a:latin typeface="Times New Roman"/>
                          <a:ea typeface="宋体"/>
                          <a:cs typeface="Times New Roman"/>
                        </a:rPr>
                        <a:t>Birth</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b="1" kern="100">
                          <a:latin typeface="Times New Roman"/>
                          <a:ea typeface="宋体"/>
                          <a:cs typeface="Times New Roman"/>
                        </a:rPr>
                        <a:t>Nation</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864">
                <a:tc>
                  <a:txBody>
                    <a:bodyPr/>
                    <a:lstStyle/>
                    <a:p>
                      <a:pPr indent="237490" algn="just">
                        <a:lnSpc>
                          <a:spcPts val="1700"/>
                        </a:lnSpc>
                        <a:spcAft>
                          <a:spcPts val="0"/>
                        </a:spcAft>
                      </a:pPr>
                      <a:r>
                        <a:rPr lang="en-US" sz="2000" kern="100">
                          <a:latin typeface="Times New Roman"/>
                          <a:ea typeface="宋体"/>
                          <a:cs typeface="Times New Roman"/>
                        </a:rPr>
                        <a:t>GC001</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王菲</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女</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1969-07-01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中国</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864">
                <a:tc>
                  <a:txBody>
                    <a:bodyPr/>
                    <a:lstStyle/>
                    <a:p>
                      <a:pPr indent="237490" algn="just">
                        <a:lnSpc>
                          <a:spcPts val="1700"/>
                        </a:lnSpc>
                        <a:spcAft>
                          <a:spcPts val="0"/>
                        </a:spcAft>
                      </a:pPr>
                      <a:r>
                        <a:rPr lang="en-US" sz="2000" kern="100">
                          <a:latin typeface="Times New Roman"/>
                          <a:ea typeface="宋体"/>
                          <a:cs typeface="Times New Roman"/>
                        </a:rPr>
                        <a:t>GA001</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Michael_Jackson</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男</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1958-06-11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美国</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864">
                <a:tc>
                  <a:txBody>
                    <a:bodyPr/>
                    <a:lstStyle/>
                    <a:p>
                      <a:pPr indent="237490" algn="just">
                        <a:lnSpc>
                          <a:spcPts val="1700"/>
                        </a:lnSpc>
                        <a:spcAft>
                          <a:spcPts val="0"/>
                        </a:spcAft>
                      </a:pPr>
                      <a:r>
                        <a:rPr lang="en-US" sz="2000" kern="100">
                          <a:latin typeface="Times New Roman"/>
                          <a:ea typeface="宋体"/>
                          <a:cs typeface="Times New Roman"/>
                        </a:rPr>
                        <a:t>GC002</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李健</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男</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1974-10-02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中国</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864">
                <a:tc>
                  <a:txBody>
                    <a:bodyPr/>
                    <a:lstStyle/>
                    <a:p>
                      <a:pPr indent="237490" algn="just">
                        <a:lnSpc>
                          <a:spcPts val="1700"/>
                        </a:lnSpc>
                        <a:spcAft>
                          <a:spcPts val="0"/>
                        </a:spcAft>
                      </a:pPr>
                      <a:r>
                        <a:rPr lang="en-US" sz="2000" kern="100">
                          <a:latin typeface="Times New Roman"/>
                          <a:ea typeface="宋体"/>
                          <a:cs typeface="Times New Roman"/>
                        </a:rPr>
                        <a:t>GC003</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李小东</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男</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1970-08-12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中国</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864">
                <a:tc>
                  <a:txBody>
                    <a:bodyPr/>
                    <a:lstStyle/>
                    <a:p>
                      <a:pPr indent="237490" algn="just">
                        <a:lnSpc>
                          <a:spcPts val="1700"/>
                        </a:lnSpc>
                        <a:spcAft>
                          <a:spcPts val="0"/>
                        </a:spcAft>
                      </a:pPr>
                      <a:r>
                        <a:rPr lang="en-US" sz="2000" kern="100">
                          <a:latin typeface="Times New Roman"/>
                          <a:ea typeface="宋体"/>
                          <a:cs typeface="Times New Roman"/>
                        </a:rPr>
                        <a:t>GA002</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dirty="0" err="1">
                          <a:latin typeface="Times New Roman"/>
                          <a:ea typeface="宋体"/>
                          <a:cs typeface="Times New Roman"/>
                        </a:rPr>
                        <a:t>John_Denver</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dirty="0">
                          <a:latin typeface="Times New Roman"/>
                          <a:ea typeface="宋体"/>
                          <a:cs typeface="Times New Roman"/>
                        </a:rPr>
                        <a:t>男</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1943-02-16</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dirty="0">
                          <a:latin typeface="Times New Roman"/>
                          <a:ea typeface="宋体"/>
                          <a:cs typeface="Times New Roman"/>
                        </a:rPr>
                        <a:t>美国</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287525108"/>
              </p:ext>
            </p:extLst>
          </p:nvPr>
        </p:nvGraphicFramePr>
        <p:xfrm>
          <a:off x="139454" y="4953891"/>
          <a:ext cx="9402111" cy="1918252"/>
        </p:xfrm>
        <a:graphic>
          <a:graphicData uri="http://schemas.openxmlformats.org/drawingml/2006/table">
            <a:tbl>
              <a:tblPr/>
              <a:tblGrid>
                <a:gridCol w="1523667"/>
                <a:gridCol w="1523667"/>
                <a:gridCol w="1978548"/>
                <a:gridCol w="1224111"/>
                <a:gridCol w="1746794"/>
                <a:gridCol w="1405324"/>
              </a:tblGrid>
              <a:tr h="314092">
                <a:tc>
                  <a:txBody>
                    <a:bodyPr/>
                    <a:lstStyle/>
                    <a:p>
                      <a:pPr indent="237490" algn="just">
                        <a:lnSpc>
                          <a:spcPts val="1700"/>
                        </a:lnSpc>
                        <a:spcAft>
                          <a:spcPts val="0"/>
                        </a:spcAft>
                      </a:pPr>
                      <a:r>
                        <a:rPr lang="en-US" sz="2000" b="1" kern="100" dirty="0" err="1">
                          <a:latin typeface="Times New Roman"/>
                          <a:ea typeface="宋体"/>
                          <a:cs typeface="Times New Roman"/>
                        </a:rPr>
                        <a:t>SongID</a:t>
                      </a:r>
                      <a:endParaRPr lang="zh-CN" sz="20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b="1" kern="100">
                          <a:latin typeface="Times New Roman"/>
                          <a:ea typeface="宋体"/>
                          <a:cs typeface="Times New Roman"/>
                        </a:rPr>
                        <a:t>SingerID</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b="1" kern="100">
                          <a:solidFill>
                            <a:srgbClr val="000000"/>
                          </a:solidFill>
                          <a:latin typeface="Times New Roman"/>
                          <a:ea typeface="宋体"/>
                          <a:cs typeface="Times New Roman"/>
                        </a:rPr>
                        <a:t>Album</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b="1" kern="100">
                          <a:latin typeface="Times New Roman"/>
                          <a:ea typeface="宋体"/>
                          <a:cs typeface="Times New Roman"/>
                        </a:rPr>
                        <a:t>Style</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b="1" kern="100">
                          <a:latin typeface="Times New Roman"/>
                          <a:ea typeface="宋体"/>
                          <a:cs typeface="Times New Roman"/>
                        </a:rPr>
                        <a:t>Circulation</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b="1" kern="100">
                          <a:latin typeface="Times New Roman"/>
                          <a:ea typeface="宋体"/>
                          <a:cs typeface="Times New Roman"/>
                        </a:rPr>
                        <a:t>PubYear</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832">
                <a:tc>
                  <a:txBody>
                    <a:bodyPr/>
                    <a:lstStyle/>
                    <a:p>
                      <a:pPr indent="237490" algn="just">
                        <a:lnSpc>
                          <a:spcPts val="1700"/>
                        </a:lnSpc>
                        <a:spcAft>
                          <a:spcPts val="0"/>
                        </a:spcAft>
                      </a:pPr>
                      <a:r>
                        <a:rPr lang="en-US" sz="2000" kern="100">
                          <a:latin typeface="Times New Roman"/>
                          <a:ea typeface="宋体"/>
                          <a:cs typeface="Times New Roman"/>
                        </a:rPr>
                        <a:t>S0102</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GA001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SPIRIT</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摇滚</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20</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1983</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832">
                <a:tc>
                  <a:txBody>
                    <a:bodyPr/>
                    <a:lstStyle/>
                    <a:p>
                      <a:pPr indent="237490" algn="just">
                        <a:lnSpc>
                          <a:spcPts val="1700"/>
                        </a:lnSpc>
                        <a:spcAft>
                          <a:spcPts val="0"/>
                        </a:spcAft>
                      </a:pPr>
                      <a:r>
                        <a:rPr lang="en-US" sz="2000" kern="100">
                          <a:latin typeface="Times New Roman"/>
                          <a:ea typeface="宋体"/>
                          <a:cs typeface="Times New Roman"/>
                        </a:rPr>
                        <a:t>S0101</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GA002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MEMORY</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乡村</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10</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1971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832">
                <a:tc>
                  <a:txBody>
                    <a:bodyPr/>
                    <a:lstStyle/>
                    <a:p>
                      <a:pPr indent="237490" algn="just">
                        <a:lnSpc>
                          <a:spcPts val="1700"/>
                        </a:lnSpc>
                        <a:spcAft>
                          <a:spcPts val="0"/>
                        </a:spcAft>
                      </a:pPr>
                      <a:r>
                        <a:rPr lang="en-US" sz="2000" kern="100">
                          <a:latin typeface="Times New Roman"/>
                          <a:ea typeface="宋体"/>
                          <a:cs typeface="Times New Roman"/>
                        </a:rPr>
                        <a:t>S0001</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GC001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流金岁月</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流行</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12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2003</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832">
                <a:tc>
                  <a:txBody>
                    <a:bodyPr/>
                    <a:lstStyle/>
                    <a:p>
                      <a:pPr indent="237490" algn="just">
                        <a:lnSpc>
                          <a:spcPts val="1700"/>
                        </a:lnSpc>
                        <a:spcAft>
                          <a:spcPts val="0"/>
                        </a:spcAft>
                      </a:pPr>
                      <a:r>
                        <a:rPr lang="en-US" sz="2000" kern="100">
                          <a:latin typeface="Times New Roman"/>
                          <a:ea typeface="宋体"/>
                          <a:cs typeface="Times New Roman"/>
                        </a:rPr>
                        <a:t>S0001</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GC002</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想念你</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流行</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8</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2010</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832">
                <a:tc>
                  <a:txBody>
                    <a:bodyPr/>
                    <a:lstStyle/>
                    <a:p>
                      <a:pPr indent="237490" algn="just">
                        <a:lnSpc>
                          <a:spcPts val="1700"/>
                        </a:lnSpc>
                        <a:spcAft>
                          <a:spcPts val="0"/>
                        </a:spcAft>
                      </a:pPr>
                      <a:r>
                        <a:rPr lang="en-US" sz="2000" kern="100" dirty="0">
                          <a:latin typeface="Times New Roman"/>
                          <a:ea typeface="宋体"/>
                          <a:cs typeface="Times New Roman"/>
                        </a:rPr>
                        <a:t>S0002</a:t>
                      </a:r>
                      <a:endParaRPr lang="zh-CN" sz="2000" kern="100" dirty="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GA001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a:latin typeface="Times New Roman"/>
                          <a:ea typeface="宋体"/>
                          <a:cs typeface="Times New Roman"/>
                        </a:rPr>
                        <a:t>GOD BLESS</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zh-CN" sz="2000" kern="100">
                          <a:latin typeface="Times New Roman"/>
                          <a:ea typeface="宋体"/>
                          <a:cs typeface="Times New Roman"/>
                        </a:rPr>
                        <a:t>爵士</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dirty="0">
                          <a:latin typeface="Times New Roman"/>
                          <a:ea typeface="宋体"/>
                          <a:cs typeface="Times New Roman"/>
                        </a:rPr>
                        <a:t>NULL</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37490" algn="just">
                        <a:lnSpc>
                          <a:spcPts val="1700"/>
                        </a:lnSpc>
                        <a:spcAft>
                          <a:spcPts val="0"/>
                        </a:spcAft>
                      </a:pPr>
                      <a:r>
                        <a:rPr lang="en-US" sz="2000" kern="100" dirty="0">
                          <a:latin typeface="Times New Roman"/>
                          <a:ea typeface="宋体"/>
                          <a:cs typeface="Times New Roman"/>
                        </a:rPr>
                        <a:t>1975</a:t>
                      </a:r>
                      <a:endParaRPr lang="zh-CN" sz="20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600" dirty="0" smtClean="0"/>
              <a:t>查询曲库中所有歌手的姓名和籍贯</a:t>
            </a:r>
            <a:endParaRPr lang="en-US" altLang="zh-CN" sz="2600" dirty="0" smtClean="0"/>
          </a:p>
          <a:p>
            <a:pPr lvl="1"/>
            <a:r>
              <a:rPr lang="en-US" dirty="0" smtClean="0"/>
              <a:t>SELECT  Name, Nation FROM  Singers</a:t>
            </a:r>
            <a:endParaRPr lang="en-US" altLang="zh-CN" dirty="0" smtClean="0"/>
          </a:p>
          <a:p>
            <a:r>
              <a:rPr lang="zh-CN" altLang="en-US" sz="2600" dirty="0" smtClean="0"/>
              <a:t>查询曲库里的所有歌曲的详细信息</a:t>
            </a:r>
            <a:endParaRPr lang="en-US" altLang="zh-CN" sz="2600" dirty="0" smtClean="0"/>
          </a:p>
          <a:p>
            <a:pPr lvl="1"/>
            <a:r>
              <a:rPr lang="en-US" dirty="0" smtClean="0"/>
              <a:t>SELECT  * FROM  Songs</a:t>
            </a:r>
            <a:endParaRPr lang="en-US" altLang="zh-CN" dirty="0" smtClean="0"/>
          </a:p>
          <a:p>
            <a:r>
              <a:rPr lang="zh-CN" altLang="en-US" sz="2600" dirty="0" smtClean="0"/>
              <a:t>查询歌手表中歌手的名字、出生日期和年龄，假设现在的年度是</a:t>
            </a:r>
            <a:r>
              <a:rPr lang="en-US" sz="2600" dirty="0" smtClean="0"/>
              <a:t>2012</a:t>
            </a:r>
            <a:r>
              <a:rPr lang="zh-CN" altLang="en-US" sz="2600" dirty="0" smtClean="0"/>
              <a:t>年</a:t>
            </a:r>
            <a:endParaRPr lang="en-US" altLang="zh-CN" sz="2600" dirty="0" smtClean="0"/>
          </a:p>
          <a:p>
            <a:pPr lvl="1"/>
            <a:r>
              <a:rPr lang="en-US" dirty="0" smtClean="0"/>
              <a:t>SELECT Name as </a:t>
            </a:r>
            <a:r>
              <a:rPr lang="zh-CN" altLang="en-US" dirty="0" smtClean="0"/>
              <a:t>姓名</a:t>
            </a:r>
            <a:r>
              <a:rPr lang="en-US" dirty="0" smtClean="0"/>
              <a:t>, Birth </a:t>
            </a:r>
            <a:r>
              <a:rPr lang="zh-CN" altLang="en-US" dirty="0" smtClean="0"/>
              <a:t>出生日期</a:t>
            </a:r>
            <a:r>
              <a:rPr lang="en-US" dirty="0" smtClean="0"/>
              <a:t>, 2012-Year</a:t>
            </a:r>
            <a:r>
              <a:rPr lang="zh-CN" altLang="en-US" dirty="0" smtClean="0"/>
              <a:t>（</a:t>
            </a:r>
            <a:r>
              <a:rPr lang="en-US" dirty="0" smtClean="0"/>
              <a:t>Birth</a:t>
            </a:r>
            <a:r>
              <a:rPr lang="zh-CN" altLang="en-US" dirty="0" smtClean="0"/>
              <a:t>）</a:t>
            </a:r>
            <a:r>
              <a:rPr lang="en-US" dirty="0" smtClean="0"/>
              <a:t> as </a:t>
            </a:r>
            <a:r>
              <a:rPr lang="zh-CN" altLang="en-US" dirty="0" smtClean="0"/>
              <a:t>年龄 </a:t>
            </a:r>
            <a:r>
              <a:rPr lang="en-US" dirty="0" smtClean="0"/>
              <a:t>FROM Singers</a:t>
            </a:r>
          </a:p>
          <a:p>
            <a:r>
              <a:rPr lang="zh-CN" altLang="en-US" sz="2600" dirty="0" smtClean="0"/>
              <a:t>列出曲目表</a:t>
            </a:r>
            <a:r>
              <a:rPr lang="en-US" altLang="en-US" sz="2600" dirty="0" smtClean="0"/>
              <a:t>Track</a:t>
            </a:r>
            <a:r>
              <a:rPr lang="zh-CN" altLang="en-US" sz="2600" dirty="0" smtClean="0"/>
              <a:t>中的所有的曲风类别</a:t>
            </a:r>
            <a:endParaRPr lang="en-US" altLang="zh-CN" sz="2600" dirty="0" smtClean="0"/>
          </a:p>
          <a:p>
            <a:pPr lvl="1"/>
            <a:r>
              <a:rPr lang="en-US" dirty="0" smtClean="0"/>
              <a:t>SELECT  DISTINCT  Style FROM  Track</a:t>
            </a:r>
          </a:p>
        </p:txBody>
      </p:sp>
      <p:sp>
        <p:nvSpPr>
          <p:cNvPr id="4" name="TextBox 3"/>
          <p:cNvSpPr txBox="1"/>
          <p:nvPr/>
        </p:nvSpPr>
        <p:spPr>
          <a:xfrm>
            <a:off x="1566715" y="138279"/>
            <a:ext cx="9185528" cy="1200329"/>
          </a:xfrm>
          <a:prstGeom prst="rect">
            <a:avLst/>
          </a:prstGeom>
          <a:noFill/>
        </p:spPr>
        <p:txBody>
          <a:bodyPr wrap="none" rtlCol="0">
            <a:spAutoFit/>
          </a:bodyPr>
          <a:lstStyle/>
          <a:p>
            <a:r>
              <a:rPr lang="en-US" sz="2400" b="1" dirty="0" smtClean="0">
                <a:latin typeface="Times New Roman" pitchFamily="18" charset="0"/>
                <a:cs typeface="Times New Roman" pitchFamily="18" charset="0"/>
              </a:rPr>
              <a:t>Songs(</a:t>
            </a:r>
            <a:r>
              <a:rPr lang="en-US" sz="2400" b="1" u="sng" dirty="0" err="1" smtClean="0">
                <a:latin typeface="Times New Roman" pitchFamily="18" charset="0"/>
                <a:cs typeface="Times New Roman" pitchFamily="18" charset="0"/>
              </a:rPr>
              <a:t>SongID</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Name</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Lyricist</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Composer</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Lang)</a:t>
            </a:r>
          </a:p>
          <a:p>
            <a:r>
              <a:rPr lang="en-US" sz="2400" b="1" dirty="0" smtClean="0">
                <a:latin typeface="Times New Roman" pitchFamily="18" charset="0"/>
                <a:cs typeface="Times New Roman" pitchFamily="18" charset="0"/>
              </a:rPr>
              <a:t>Singers(</a:t>
            </a:r>
            <a:r>
              <a:rPr lang="en-US" sz="2400" b="1" u="sng" dirty="0" err="1" smtClean="0">
                <a:latin typeface="Times New Roman" pitchFamily="18" charset="0"/>
                <a:cs typeface="Times New Roman" pitchFamily="18" charset="0"/>
              </a:rPr>
              <a:t>SingerID</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Name</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Gender</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Birth</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Nation)</a:t>
            </a:r>
          </a:p>
          <a:p>
            <a:r>
              <a:rPr lang="en-US" sz="2400" b="1" dirty="0" smtClean="0">
                <a:latin typeface="Times New Roman" pitchFamily="18" charset="0"/>
                <a:cs typeface="Times New Roman" pitchFamily="18" charset="0"/>
              </a:rPr>
              <a:t>Track(</a:t>
            </a:r>
            <a:r>
              <a:rPr lang="en-US" sz="2400" b="1" u="sng" dirty="0" err="1" smtClean="0">
                <a:latin typeface="Times New Roman" pitchFamily="18" charset="0"/>
                <a:cs typeface="Times New Roman" pitchFamily="18" charset="0"/>
              </a:rPr>
              <a:t>SongID</a:t>
            </a:r>
            <a:r>
              <a:rPr lang="zh-CN" altLang="en-US" sz="2400" b="1" u="sng" dirty="0" smtClean="0">
                <a:latin typeface="Times New Roman" pitchFamily="18" charset="0"/>
                <a:cs typeface="Times New Roman" pitchFamily="18" charset="0"/>
              </a:rPr>
              <a:t>，</a:t>
            </a:r>
            <a:r>
              <a:rPr lang="en-US" sz="2400" b="1" u="sng" dirty="0" smtClean="0">
                <a:latin typeface="Times New Roman" pitchFamily="18" charset="0"/>
                <a:cs typeface="Times New Roman" pitchFamily="18" charset="0"/>
              </a:rPr>
              <a:t> </a:t>
            </a:r>
            <a:r>
              <a:rPr lang="en-US" sz="2400" b="1" u="sng" dirty="0" err="1" smtClean="0">
                <a:latin typeface="Times New Roman" pitchFamily="18" charset="0"/>
                <a:cs typeface="Times New Roman" pitchFamily="18" charset="0"/>
              </a:rPr>
              <a:t>SingerID</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Album</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Style</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Circulation</a:t>
            </a:r>
            <a:r>
              <a:rPr lang="zh-CN" alt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PubYear</a:t>
            </a:r>
            <a:r>
              <a:rPr lang="en-US"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查询中国歌手的详细信息</a:t>
            </a:r>
            <a:endParaRPr lang="en-US" altLang="zh-CN" sz="2400" dirty="0" smtClean="0"/>
          </a:p>
          <a:p>
            <a:pPr lvl="1"/>
            <a:r>
              <a:rPr lang="en-US" sz="2400" dirty="0" smtClean="0"/>
              <a:t>SELECT  * FROM   Singers WHERE  Nation=’</a:t>
            </a:r>
            <a:r>
              <a:rPr lang="zh-CN" altLang="en-US" sz="2400" dirty="0" smtClean="0"/>
              <a:t>中国</a:t>
            </a:r>
            <a:r>
              <a:rPr lang="en-US" sz="2400" dirty="0" smtClean="0"/>
              <a:t>’</a:t>
            </a:r>
            <a:endParaRPr lang="zh-CN" altLang="en-US" sz="2400" dirty="0" smtClean="0"/>
          </a:p>
          <a:p>
            <a:r>
              <a:rPr lang="zh-CN" altLang="en-US" sz="2400" dirty="0" smtClean="0"/>
              <a:t>查询发行量大于等于</a:t>
            </a:r>
            <a:r>
              <a:rPr lang="en-US" sz="2400" dirty="0" smtClean="0"/>
              <a:t>10</a:t>
            </a:r>
            <a:r>
              <a:rPr lang="zh-CN" altLang="en-US" sz="2400" dirty="0" smtClean="0"/>
              <a:t>的专辑名称和曲风类别</a:t>
            </a:r>
            <a:endParaRPr lang="en-US" altLang="zh-CN" sz="2400" dirty="0" smtClean="0"/>
          </a:p>
          <a:p>
            <a:pPr lvl="1"/>
            <a:r>
              <a:rPr lang="en-US" sz="2400" dirty="0" smtClean="0"/>
              <a:t>SELECT Album, Style FROM  Track Where Circulation&gt;=10</a:t>
            </a:r>
            <a:endParaRPr lang="zh-CN" altLang="en-US" sz="2400" dirty="0" smtClean="0"/>
          </a:p>
          <a:p>
            <a:r>
              <a:rPr lang="zh-CN" altLang="en-US" sz="2400" dirty="0" smtClean="0"/>
              <a:t>查询发行量在</a:t>
            </a:r>
            <a:r>
              <a:rPr lang="en-US" sz="2400" dirty="0" smtClean="0"/>
              <a:t>5~10</a:t>
            </a:r>
            <a:r>
              <a:rPr lang="zh-CN" altLang="en-US" sz="2400" dirty="0" smtClean="0"/>
              <a:t>（包括</a:t>
            </a:r>
            <a:r>
              <a:rPr lang="en-US" sz="2400" dirty="0" smtClean="0"/>
              <a:t>5</a:t>
            </a:r>
            <a:r>
              <a:rPr lang="zh-CN" altLang="en-US" sz="2400" dirty="0" smtClean="0"/>
              <a:t>和</a:t>
            </a:r>
            <a:r>
              <a:rPr lang="en-US" sz="2400" dirty="0" smtClean="0"/>
              <a:t>10</a:t>
            </a:r>
            <a:r>
              <a:rPr lang="zh-CN" altLang="en-US" sz="2400" dirty="0" smtClean="0"/>
              <a:t>）的专辑名称、曲风类别和发行年</a:t>
            </a:r>
            <a:endParaRPr lang="en-US" altLang="zh-CN" sz="2400" dirty="0" smtClean="0"/>
          </a:p>
          <a:p>
            <a:pPr lvl="1"/>
            <a:r>
              <a:rPr lang="en-US" sz="2400" dirty="0" smtClean="0"/>
              <a:t>SELECT Album, Style, </a:t>
            </a:r>
            <a:r>
              <a:rPr lang="en-US" sz="2400" dirty="0" err="1" smtClean="0"/>
              <a:t>PubYear</a:t>
            </a:r>
            <a:r>
              <a:rPr lang="en-US" sz="2400" dirty="0" smtClean="0"/>
              <a:t> FROM Track WHERE Circulation BETWEEN 5 AND 1</a:t>
            </a:r>
            <a:r>
              <a:rPr lang="en-US" altLang="zh-CN" sz="2400" dirty="0" smtClean="0"/>
              <a:t>0</a:t>
            </a:r>
          </a:p>
          <a:p>
            <a:r>
              <a:rPr lang="zh-CN" altLang="en-US" sz="2400" dirty="0" smtClean="0"/>
              <a:t>查询歌手编号以“</a:t>
            </a:r>
            <a:r>
              <a:rPr lang="en-US" sz="2400" dirty="0" smtClean="0"/>
              <a:t>GC</a:t>
            </a:r>
            <a:r>
              <a:rPr lang="zh-CN" altLang="en-US" sz="2400" dirty="0" smtClean="0"/>
              <a:t>”开头的歌手姓名、性别</a:t>
            </a:r>
            <a:endParaRPr lang="en-US" altLang="zh-CN" sz="2400" dirty="0" smtClean="0"/>
          </a:p>
          <a:p>
            <a:pPr lvl="1"/>
            <a:r>
              <a:rPr lang="en-US" sz="2400" dirty="0" smtClean="0"/>
              <a:t>SELECT Name, Gender FROM Singers WHERE </a:t>
            </a:r>
            <a:r>
              <a:rPr lang="en-US" sz="2400" dirty="0" err="1" smtClean="0"/>
              <a:t>SingerID</a:t>
            </a:r>
            <a:r>
              <a:rPr lang="en-US" sz="2400" dirty="0" smtClean="0"/>
              <a:t> like ‘GC%’</a:t>
            </a:r>
            <a:endParaRPr lang="zh-CN" altLang="en-US" sz="2400" dirty="0" smtClean="0"/>
          </a:p>
          <a:p>
            <a:r>
              <a:rPr lang="zh-CN" altLang="en-US" sz="2400" dirty="0" smtClean="0"/>
              <a:t>查询姓“李”且全名为</a:t>
            </a:r>
            <a:r>
              <a:rPr lang="en-US" sz="2400" dirty="0" smtClean="0"/>
              <a:t>2</a:t>
            </a:r>
            <a:r>
              <a:rPr lang="zh-CN" altLang="en-US" sz="2400" dirty="0" smtClean="0"/>
              <a:t>个汉字的歌手姓名</a:t>
            </a:r>
            <a:endParaRPr lang="en-US" altLang="zh-CN" sz="2400" dirty="0" smtClean="0"/>
          </a:p>
          <a:p>
            <a:pPr lvl="1"/>
            <a:r>
              <a:rPr lang="en-US" sz="2400" dirty="0" smtClean="0"/>
              <a:t>SELECT Name FROM Singers WHERE Name like ‘</a:t>
            </a:r>
            <a:r>
              <a:rPr lang="zh-CN" altLang="en-US" sz="2400" dirty="0" smtClean="0"/>
              <a:t>李</a:t>
            </a:r>
            <a:r>
              <a:rPr lang="en-US" sz="2400" dirty="0" smtClean="0"/>
              <a:t>_’</a:t>
            </a:r>
            <a:endParaRPr lang="zh-CN" altLang="en-US" sz="2400" dirty="0" smtClean="0"/>
          </a:p>
          <a:p>
            <a:endParaRPr lang="zh-CN" altLang="en-US" sz="2400" dirty="0"/>
          </a:p>
        </p:txBody>
      </p:sp>
      <p:sp>
        <p:nvSpPr>
          <p:cNvPr id="4" name="TextBox 3"/>
          <p:cNvSpPr txBox="1"/>
          <p:nvPr/>
        </p:nvSpPr>
        <p:spPr>
          <a:xfrm>
            <a:off x="1397750" y="208063"/>
            <a:ext cx="10686708" cy="1384995"/>
          </a:xfrm>
          <a:prstGeom prst="rect">
            <a:avLst/>
          </a:prstGeom>
          <a:noFill/>
        </p:spPr>
        <p:txBody>
          <a:bodyPr wrap="none" rtlCol="0">
            <a:spAutoFit/>
          </a:bodyPr>
          <a:lstStyle/>
          <a:p>
            <a:r>
              <a:rPr lang="en-US" sz="2800" b="1" dirty="0" smtClean="0">
                <a:latin typeface="Times New Roman" pitchFamily="18" charset="0"/>
                <a:cs typeface="Times New Roman" pitchFamily="18" charset="0"/>
              </a:rPr>
              <a:t>Songs(</a:t>
            </a:r>
            <a:r>
              <a:rPr lang="en-US" sz="2800" b="1" u="sng" dirty="0" err="1" smtClean="0">
                <a:latin typeface="Times New Roman" pitchFamily="18" charset="0"/>
                <a:cs typeface="Times New Roman" pitchFamily="18" charset="0"/>
              </a:rPr>
              <a:t>SongID</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Name</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Lyricist</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Composer</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Lang)</a:t>
            </a:r>
          </a:p>
          <a:p>
            <a:r>
              <a:rPr lang="en-US" sz="2800" b="1" dirty="0" smtClean="0">
                <a:latin typeface="Times New Roman" pitchFamily="18" charset="0"/>
                <a:cs typeface="Times New Roman" pitchFamily="18" charset="0"/>
              </a:rPr>
              <a:t>Singers(</a:t>
            </a:r>
            <a:r>
              <a:rPr lang="en-US" sz="2800" b="1" u="sng" dirty="0" err="1" smtClean="0">
                <a:latin typeface="Times New Roman" pitchFamily="18" charset="0"/>
                <a:cs typeface="Times New Roman" pitchFamily="18" charset="0"/>
              </a:rPr>
              <a:t>SingerID</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Name</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Gender</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Birth</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Nation)</a:t>
            </a:r>
          </a:p>
          <a:p>
            <a:r>
              <a:rPr lang="en-US" sz="2800" b="1" dirty="0" smtClean="0">
                <a:latin typeface="Times New Roman" pitchFamily="18" charset="0"/>
                <a:cs typeface="Times New Roman" pitchFamily="18" charset="0"/>
              </a:rPr>
              <a:t>Track(</a:t>
            </a:r>
            <a:r>
              <a:rPr lang="en-US" sz="2800" b="1" u="sng" dirty="0" err="1" smtClean="0">
                <a:latin typeface="Times New Roman" pitchFamily="18" charset="0"/>
                <a:cs typeface="Times New Roman" pitchFamily="18" charset="0"/>
              </a:rPr>
              <a:t>SongID</a:t>
            </a:r>
            <a:r>
              <a:rPr lang="zh-CN" altLang="en-US" sz="2800" b="1" u="sng" dirty="0" smtClean="0">
                <a:latin typeface="Times New Roman" pitchFamily="18" charset="0"/>
                <a:cs typeface="Times New Roman" pitchFamily="18" charset="0"/>
              </a:rPr>
              <a:t>，</a:t>
            </a:r>
            <a:r>
              <a:rPr lang="en-US" sz="2800" b="1" u="sng" dirty="0" smtClean="0">
                <a:latin typeface="Times New Roman" pitchFamily="18" charset="0"/>
                <a:cs typeface="Times New Roman" pitchFamily="18" charset="0"/>
              </a:rPr>
              <a:t> </a:t>
            </a:r>
            <a:r>
              <a:rPr lang="en-US" sz="2800" b="1" u="sng" dirty="0" err="1" smtClean="0">
                <a:latin typeface="Times New Roman" pitchFamily="18" charset="0"/>
                <a:cs typeface="Times New Roman" pitchFamily="18" charset="0"/>
              </a:rPr>
              <a:t>SingerID</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Album</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Style</a:t>
            </a:r>
            <a:r>
              <a:rPr lang="zh-CN" altLang="en-US" sz="2800" b="1"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Circulation</a:t>
            </a:r>
            <a:r>
              <a:rPr lang="zh-CN" alt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PubYear</a:t>
            </a:r>
            <a:r>
              <a:rPr lang="en-US" sz="2800" b="1" dirty="0" smtClean="0">
                <a:latin typeface="Times New Roman" pitchFamily="18" charset="0"/>
                <a:cs typeface="Times New Roman" pitchFamily="18" charset="0"/>
              </a:rPr>
              <a:t>)</a:t>
            </a:r>
            <a:endParaRPr lang="zh-CN" altLang="en-US" sz="28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说明（续）</a:t>
            </a:r>
            <a:endParaRPr lang="zh-CN" altLang="en-US" dirty="0"/>
          </a:p>
        </p:txBody>
      </p:sp>
      <p:sp>
        <p:nvSpPr>
          <p:cNvPr id="3" name="内容占位符 2"/>
          <p:cNvSpPr>
            <a:spLocks noGrp="1"/>
          </p:cNvSpPr>
          <p:nvPr>
            <p:ph idx="1"/>
          </p:nvPr>
        </p:nvSpPr>
        <p:spPr/>
        <p:txBody>
          <a:bodyPr/>
          <a:lstStyle/>
          <a:p>
            <a:r>
              <a:rPr lang="en-US" dirty="0" smtClean="0"/>
              <a:t>SELECT</a:t>
            </a:r>
            <a:r>
              <a:rPr lang="zh-CN" altLang="en-US" dirty="0" smtClean="0"/>
              <a:t>子句用于指定输出的目标列；</a:t>
            </a:r>
            <a:r>
              <a:rPr lang="en-US" dirty="0" smtClean="0"/>
              <a:t> </a:t>
            </a:r>
          </a:p>
          <a:p>
            <a:r>
              <a:rPr lang="en-US" dirty="0" smtClean="0"/>
              <a:t>FROM</a:t>
            </a:r>
            <a:r>
              <a:rPr lang="zh-CN" altLang="en-US" dirty="0" smtClean="0"/>
              <a:t>子句用于指定数据所依赖的表或者视图；</a:t>
            </a:r>
            <a:endParaRPr lang="en-US" altLang="zh-CN" dirty="0" smtClean="0"/>
          </a:p>
          <a:p>
            <a:r>
              <a:rPr lang="en-US" dirty="0" smtClean="0"/>
              <a:t>WHERE</a:t>
            </a:r>
            <a:r>
              <a:rPr lang="zh-CN" altLang="en-US" dirty="0" smtClean="0"/>
              <a:t>子句用于指定数据的选择条件；</a:t>
            </a:r>
            <a:endParaRPr lang="en-US" altLang="zh-CN" dirty="0" smtClean="0"/>
          </a:p>
          <a:p>
            <a:r>
              <a:rPr lang="en-US" dirty="0" smtClean="0"/>
              <a:t>GROUP BY</a:t>
            </a:r>
            <a:r>
              <a:rPr lang="zh-CN" altLang="en-US" dirty="0" smtClean="0"/>
              <a:t>子句用于对检索到的记录进行分组；</a:t>
            </a:r>
            <a:endParaRPr lang="en-US" altLang="zh-CN" dirty="0" smtClean="0"/>
          </a:p>
          <a:p>
            <a:r>
              <a:rPr lang="en-US" dirty="0" smtClean="0"/>
              <a:t>HAVING</a:t>
            </a:r>
            <a:r>
              <a:rPr lang="zh-CN" altLang="en-US" dirty="0" smtClean="0"/>
              <a:t>子句用于指定组的选择条件；</a:t>
            </a:r>
            <a:endParaRPr lang="en-US" altLang="zh-CN" dirty="0" smtClean="0"/>
          </a:p>
          <a:p>
            <a:r>
              <a:rPr lang="en-US" dirty="0" smtClean="0"/>
              <a:t>ORDER BY</a:t>
            </a:r>
            <a:r>
              <a:rPr lang="zh-CN" altLang="en-US" dirty="0" smtClean="0"/>
              <a:t>子句用于对查询的结果进行排序。</a:t>
            </a:r>
            <a:endParaRPr lang="en-US" altLang="zh-CN" dirty="0" smtClean="0"/>
          </a:p>
          <a:p>
            <a:r>
              <a:rPr lang="zh-CN" altLang="en-US" dirty="0" smtClean="0"/>
              <a:t>在这些句子中，</a:t>
            </a:r>
            <a:r>
              <a:rPr lang="en-US" dirty="0" smtClean="0"/>
              <a:t>SELECT</a:t>
            </a:r>
            <a:r>
              <a:rPr lang="zh-CN" altLang="en-US" dirty="0" smtClean="0"/>
              <a:t>子句和</a:t>
            </a:r>
            <a:r>
              <a:rPr lang="en-US" dirty="0" smtClean="0"/>
              <a:t>FROM</a:t>
            </a:r>
            <a:r>
              <a:rPr lang="zh-CN" altLang="en-US" dirty="0" smtClean="0"/>
              <a:t>子句是必须出现的，其它子句都是可选的。</a:t>
            </a:r>
            <a:endParaRPr lang="zh-CN"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054" y="1713605"/>
            <a:ext cx="12301054" cy="4402137"/>
          </a:xfrm>
        </p:spPr>
        <p:txBody>
          <a:bodyPr/>
          <a:lstStyle/>
          <a:p>
            <a:r>
              <a:rPr lang="zh-CN" altLang="en-US" sz="2400" dirty="0" smtClean="0"/>
              <a:t>查询曲目表中属于“乡村”，“爵士”和“摇滚”曲风的专辑详细信息</a:t>
            </a:r>
            <a:endParaRPr lang="en-US" altLang="zh-CN" sz="2400" dirty="0" smtClean="0"/>
          </a:p>
          <a:p>
            <a:pPr lvl="1"/>
            <a:r>
              <a:rPr lang="en-US" sz="2400" dirty="0" smtClean="0"/>
              <a:t>SELECT * FROM Track WHERE Style  IN  (‘</a:t>
            </a:r>
            <a:r>
              <a:rPr lang="zh-CN" altLang="en-US" sz="2400" dirty="0" smtClean="0"/>
              <a:t>乡村</a:t>
            </a:r>
            <a:r>
              <a:rPr lang="en-US" sz="2400" dirty="0" smtClean="0"/>
              <a:t>’, ‘</a:t>
            </a:r>
            <a:r>
              <a:rPr lang="zh-CN" altLang="en-US" sz="2400" dirty="0" smtClean="0"/>
              <a:t>爵士</a:t>
            </a:r>
            <a:r>
              <a:rPr lang="en-US" sz="2400" dirty="0" smtClean="0"/>
              <a:t>’ , ‘</a:t>
            </a:r>
            <a:r>
              <a:rPr lang="zh-CN" altLang="en-US" sz="2400" dirty="0" smtClean="0"/>
              <a:t>摇滚</a:t>
            </a:r>
            <a:r>
              <a:rPr lang="en-US" sz="2400" dirty="0" smtClean="0"/>
              <a:t>’)</a:t>
            </a:r>
            <a:endParaRPr lang="en-US" altLang="zh-CN" sz="2400" dirty="0" smtClean="0"/>
          </a:p>
          <a:p>
            <a:r>
              <a:rPr lang="zh-CN" altLang="en-US" sz="2400" dirty="0" smtClean="0"/>
              <a:t>查询曲目表中缺少发行量信息的记录</a:t>
            </a:r>
            <a:endParaRPr lang="en-US" altLang="zh-CN" sz="2400" dirty="0" smtClean="0"/>
          </a:p>
          <a:p>
            <a:pPr lvl="1"/>
            <a:r>
              <a:rPr lang="en-US" sz="2400" dirty="0" smtClean="0"/>
              <a:t>SELECT * FROM  Track WHERE Circulation IS NULL</a:t>
            </a:r>
            <a:endParaRPr lang="en-US" altLang="zh-CN" sz="2400" dirty="0" smtClean="0"/>
          </a:p>
          <a:p>
            <a:r>
              <a:rPr lang="zh-CN" altLang="en-US" sz="2400" dirty="0" smtClean="0"/>
              <a:t>查询曲目表中的歌手编号、歌曲编号和曲风类别，将查询结果按照发行时间降序排列。</a:t>
            </a:r>
            <a:endParaRPr lang="en-US" altLang="zh-CN" sz="2400" dirty="0" smtClean="0"/>
          </a:p>
          <a:p>
            <a:pPr lvl="1"/>
            <a:r>
              <a:rPr lang="en-US" sz="2400" dirty="0" smtClean="0"/>
              <a:t>SELECT * FROM Track WHERE Style=’</a:t>
            </a:r>
            <a:r>
              <a:rPr lang="zh-CN" altLang="en-US" sz="2400" dirty="0" smtClean="0"/>
              <a:t>摇滚</a:t>
            </a:r>
            <a:r>
              <a:rPr lang="en-US" sz="2400" dirty="0" smtClean="0"/>
              <a:t>’ OR (Circulation&gt;10  and  </a:t>
            </a:r>
            <a:r>
              <a:rPr lang="en-US" sz="2400" dirty="0" err="1" smtClean="0"/>
              <a:t>PubYear</a:t>
            </a:r>
            <a:r>
              <a:rPr lang="en-US" sz="2400" dirty="0" smtClean="0"/>
              <a:t>&lt;1980)</a:t>
            </a:r>
            <a:endParaRPr lang="zh-CN" altLang="en-US" sz="2400" dirty="0" smtClean="0"/>
          </a:p>
          <a:p>
            <a:r>
              <a:rPr lang="zh-CN" altLang="en-US" sz="2400" dirty="0" smtClean="0"/>
              <a:t>查询曲目表中的歌手编号、歌曲编号和曲风类别，将查询结果按照曲风类别和发行时间降序排列</a:t>
            </a:r>
            <a:endParaRPr lang="en-US" altLang="zh-CN" sz="2400" dirty="0" smtClean="0"/>
          </a:p>
          <a:p>
            <a:pPr lvl="1"/>
            <a:r>
              <a:rPr lang="en-US" sz="2400" dirty="0" smtClean="0"/>
              <a:t>SELECT </a:t>
            </a:r>
            <a:r>
              <a:rPr lang="en-US" sz="2400" dirty="0" err="1" smtClean="0"/>
              <a:t>SongID</a:t>
            </a:r>
            <a:r>
              <a:rPr lang="en-US" sz="2400" dirty="0" smtClean="0"/>
              <a:t>, </a:t>
            </a:r>
            <a:r>
              <a:rPr lang="en-US" sz="2400" dirty="0" err="1" smtClean="0"/>
              <a:t>SingerID</a:t>
            </a:r>
            <a:r>
              <a:rPr lang="en-US" sz="2400" dirty="0" smtClean="0"/>
              <a:t>, Style FROM Track ORDER BY Style DESC, </a:t>
            </a:r>
            <a:r>
              <a:rPr lang="en-US" sz="2400" dirty="0" err="1" smtClean="0"/>
              <a:t>PubYear</a:t>
            </a:r>
            <a:r>
              <a:rPr lang="en-US" sz="2400" dirty="0" smtClean="0"/>
              <a:t> DESC</a:t>
            </a:r>
            <a:endParaRPr lang="zh-CN" altLang="en-US" sz="2400" dirty="0" smtClean="0"/>
          </a:p>
          <a:p>
            <a:endParaRPr lang="zh-CN" altLang="en-US" sz="2400" dirty="0"/>
          </a:p>
        </p:txBody>
      </p:sp>
      <p:sp>
        <p:nvSpPr>
          <p:cNvPr id="5" name="TextBox 4"/>
          <p:cNvSpPr txBox="1"/>
          <p:nvPr/>
        </p:nvSpPr>
        <p:spPr>
          <a:xfrm>
            <a:off x="1487202" y="227731"/>
            <a:ext cx="9185528" cy="1200329"/>
          </a:xfrm>
          <a:prstGeom prst="rect">
            <a:avLst/>
          </a:prstGeom>
          <a:noFill/>
        </p:spPr>
        <p:txBody>
          <a:bodyPr wrap="none" rtlCol="0">
            <a:spAutoFit/>
          </a:bodyPr>
          <a:lstStyle/>
          <a:p>
            <a:r>
              <a:rPr lang="en-US" sz="2400" b="1" dirty="0" smtClean="0">
                <a:latin typeface="Times New Roman" pitchFamily="18" charset="0"/>
                <a:cs typeface="Times New Roman" pitchFamily="18" charset="0"/>
              </a:rPr>
              <a:t>Songs(</a:t>
            </a:r>
            <a:r>
              <a:rPr lang="en-US" sz="2400" b="1" u="sng" dirty="0" err="1" smtClean="0">
                <a:latin typeface="Times New Roman" pitchFamily="18" charset="0"/>
                <a:cs typeface="Times New Roman" pitchFamily="18" charset="0"/>
              </a:rPr>
              <a:t>SongID</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Name</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Lyricist</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Composer</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Lang)</a:t>
            </a:r>
          </a:p>
          <a:p>
            <a:r>
              <a:rPr lang="en-US" sz="2400" b="1" dirty="0" smtClean="0">
                <a:latin typeface="Times New Roman" pitchFamily="18" charset="0"/>
                <a:cs typeface="Times New Roman" pitchFamily="18" charset="0"/>
              </a:rPr>
              <a:t>Singers(</a:t>
            </a:r>
            <a:r>
              <a:rPr lang="en-US" sz="2400" b="1" u="sng" dirty="0" err="1" smtClean="0">
                <a:latin typeface="Times New Roman" pitchFamily="18" charset="0"/>
                <a:cs typeface="Times New Roman" pitchFamily="18" charset="0"/>
              </a:rPr>
              <a:t>SingerID</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Name</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Gender</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Birth</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Nation)</a:t>
            </a:r>
          </a:p>
          <a:p>
            <a:r>
              <a:rPr lang="en-US" sz="2400" b="1" dirty="0" smtClean="0">
                <a:latin typeface="Times New Roman" pitchFamily="18" charset="0"/>
                <a:cs typeface="Times New Roman" pitchFamily="18" charset="0"/>
              </a:rPr>
              <a:t>Track(</a:t>
            </a:r>
            <a:r>
              <a:rPr lang="en-US" sz="2400" b="1" u="sng" dirty="0" err="1" smtClean="0">
                <a:latin typeface="Times New Roman" pitchFamily="18" charset="0"/>
                <a:cs typeface="Times New Roman" pitchFamily="18" charset="0"/>
              </a:rPr>
              <a:t>SongID</a:t>
            </a:r>
            <a:r>
              <a:rPr lang="zh-CN" altLang="en-US" sz="2400" b="1" u="sng" dirty="0" smtClean="0">
                <a:latin typeface="Times New Roman" pitchFamily="18" charset="0"/>
                <a:cs typeface="Times New Roman" pitchFamily="18" charset="0"/>
              </a:rPr>
              <a:t>，</a:t>
            </a:r>
            <a:r>
              <a:rPr lang="en-US" sz="2400" b="1" u="sng" dirty="0" smtClean="0">
                <a:latin typeface="Times New Roman" pitchFamily="18" charset="0"/>
                <a:cs typeface="Times New Roman" pitchFamily="18" charset="0"/>
              </a:rPr>
              <a:t> </a:t>
            </a:r>
            <a:r>
              <a:rPr lang="en-US" sz="2400" b="1" u="sng" dirty="0" err="1" smtClean="0">
                <a:latin typeface="Times New Roman" pitchFamily="18" charset="0"/>
                <a:cs typeface="Times New Roman" pitchFamily="18" charset="0"/>
              </a:rPr>
              <a:t>SingerID</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Album</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Style</a:t>
            </a:r>
            <a:r>
              <a:rPr lang="zh-CN" alt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Circulation</a:t>
            </a:r>
            <a:r>
              <a:rPr lang="zh-CN" alt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PubYear</a:t>
            </a:r>
            <a:r>
              <a:rPr lang="en-US"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dirty="0" smtClean="0">
                <a:ea typeface="宋体" pitchFamily="2" charset="-122"/>
              </a:rPr>
              <a:t>练习</a:t>
            </a:r>
          </a:p>
        </p:txBody>
      </p:sp>
      <p:sp>
        <p:nvSpPr>
          <p:cNvPr id="116739" name="内容占位符 2"/>
          <p:cNvSpPr>
            <a:spLocks noGrp="1"/>
          </p:cNvSpPr>
          <p:nvPr>
            <p:ph idx="1"/>
          </p:nvPr>
        </p:nvSpPr>
        <p:spPr/>
        <p:txBody>
          <a:bodyPr/>
          <a:lstStyle/>
          <a:p>
            <a:r>
              <a:rPr lang="zh-CN" altLang="zh-CN" b="1" smtClean="0">
                <a:ea typeface="宋体" pitchFamily="2" charset="-122"/>
              </a:rPr>
              <a:t>为了从没有</a:t>
            </a:r>
            <a:r>
              <a:rPr lang="en-US" altLang="zh-CN" b="1" smtClean="0">
                <a:ea typeface="宋体" pitchFamily="2" charset="-122"/>
              </a:rPr>
              <a:t>e-mail id </a:t>
            </a:r>
            <a:r>
              <a:rPr lang="zh-CN" altLang="zh-CN" b="1" smtClean="0">
                <a:ea typeface="宋体" pitchFamily="2" charset="-122"/>
              </a:rPr>
              <a:t>的职工表中显示所有的职工材料，可用以下查询中哪一个？</a:t>
            </a:r>
            <a:endParaRPr lang="zh-CN" altLang="zh-CN" smtClean="0">
              <a:ea typeface="宋体" pitchFamily="2" charset="-122"/>
            </a:endParaRPr>
          </a:p>
          <a:p>
            <a:pPr>
              <a:buFont typeface="Arial" pitchFamily="34" charset="0"/>
              <a:buAutoNum type="alphaUcPeriod"/>
            </a:pPr>
            <a:r>
              <a:rPr lang="en-US" altLang="zh-CN" b="1" smtClean="0">
                <a:ea typeface="宋体" pitchFamily="2" charset="-122"/>
              </a:rPr>
              <a:t>Select * from employee where email = NULL</a:t>
            </a:r>
            <a:endParaRPr lang="zh-CN" altLang="zh-CN" smtClean="0">
              <a:ea typeface="宋体" pitchFamily="2" charset="-122"/>
            </a:endParaRPr>
          </a:p>
          <a:p>
            <a:pPr>
              <a:buFont typeface="Arial" pitchFamily="34" charset="0"/>
              <a:buAutoNum type="alphaUcPeriod"/>
            </a:pPr>
            <a:r>
              <a:rPr lang="en-US" altLang="zh-CN" b="1" smtClean="0">
                <a:ea typeface="宋体" pitchFamily="2" charset="-122"/>
              </a:rPr>
              <a:t>Select * from employee where email is NULL</a:t>
            </a:r>
            <a:endParaRPr lang="zh-CN" altLang="zh-CN" smtClean="0">
              <a:ea typeface="宋体" pitchFamily="2" charset="-122"/>
            </a:endParaRPr>
          </a:p>
          <a:p>
            <a:pPr>
              <a:buFont typeface="Arial" pitchFamily="34" charset="0"/>
              <a:buAutoNum type="alphaUcPeriod"/>
            </a:pPr>
            <a:r>
              <a:rPr lang="en-US" altLang="zh-CN" b="1" smtClean="0">
                <a:ea typeface="宋体" pitchFamily="2" charset="-122"/>
              </a:rPr>
              <a:t>Select * from employee where email = 0</a:t>
            </a:r>
            <a:endParaRPr lang="zh-CN" altLang="zh-CN" smtClean="0">
              <a:ea typeface="宋体" pitchFamily="2" charset="-122"/>
            </a:endParaRPr>
          </a:p>
          <a:p>
            <a:pPr>
              <a:buFont typeface="Arial" pitchFamily="34" charset="0"/>
              <a:buAutoNum type="alphaUcPeriod"/>
            </a:pPr>
            <a:r>
              <a:rPr lang="en-US" altLang="zh-CN" b="1" smtClean="0">
                <a:ea typeface="宋体" pitchFamily="2" charset="-122"/>
              </a:rPr>
              <a:t>Select * from employee where email is not NULL</a:t>
            </a:r>
            <a:endParaRPr lang="zh-CN" altLang="zh-CN" smtClean="0">
              <a:ea typeface="宋体" pitchFamily="2" charset="-122"/>
            </a:endParaRPr>
          </a:p>
          <a:p>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0" y="1"/>
            <a:ext cx="10972800" cy="4525963"/>
          </a:xfrm>
        </p:spPr>
        <p:txBody>
          <a:bodyPr/>
          <a:lstStyle/>
          <a:p>
            <a:pPr>
              <a:buFontTx/>
              <a:buNone/>
            </a:pPr>
            <a:r>
              <a:rPr lang="zh-CN" altLang="zh-CN" sz="2000" b="1" dirty="0" smtClean="0"/>
              <a:t>运输公司有一张记录关于他们职工信息的表</a:t>
            </a:r>
            <a:r>
              <a:rPr lang="en-US" altLang="zh-CN" sz="2000" b="1" dirty="0" smtClean="0"/>
              <a:t>Customer</a:t>
            </a:r>
            <a:r>
              <a:rPr lang="zh-CN" altLang="zh-CN" sz="2000" b="1" dirty="0" smtClean="0"/>
              <a:t>。用以下语句创建保存职工信息的表：</a:t>
            </a:r>
            <a:endParaRPr lang="zh-CN" altLang="zh-CN" sz="2000" dirty="0" smtClean="0"/>
          </a:p>
          <a:p>
            <a:pPr>
              <a:buFontTx/>
              <a:buNone/>
            </a:pPr>
            <a:r>
              <a:rPr lang="en-US" altLang="zh-CN" sz="2000" b="1" dirty="0" smtClean="0"/>
              <a:t>CREATE TABLE Customer</a:t>
            </a:r>
            <a:endParaRPr lang="zh-CN" altLang="zh-CN" sz="2000" dirty="0" smtClean="0"/>
          </a:p>
          <a:p>
            <a:pPr>
              <a:buFontTx/>
              <a:buNone/>
            </a:pPr>
            <a:r>
              <a:rPr lang="en-US" altLang="zh-CN" sz="2000" b="1" dirty="0" smtClean="0"/>
              <a:t>(</a:t>
            </a:r>
            <a:r>
              <a:rPr lang="en-US" altLang="zh-CN" sz="2000" b="1" dirty="0" err="1" smtClean="0"/>
              <a:t>cCustomerCode</a:t>
            </a:r>
            <a:r>
              <a:rPr lang="en-US" altLang="zh-CN" sz="2000" b="1" dirty="0" smtClean="0"/>
              <a:t> char(5) not null,</a:t>
            </a:r>
            <a:endParaRPr lang="zh-CN" altLang="zh-CN" sz="2000" dirty="0" smtClean="0"/>
          </a:p>
          <a:p>
            <a:pPr>
              <a:buFontTx/>
              <a:buNone/>
            </a:pPr>
            <a:r>
              <a:rPr lang="en-US" altLang="zh-CN" sz="2000" b="1" dirty="0" err="1" smtClean="0"/>
              <a:t>cCustomerName</a:t>
            </a:r>
            <a:r>
              <a:rPr lang="en-US" altLang="zh-CN" sz="2000" b="1" dirty="0" smtClean="0"/>
              <a:t> char(20) not null,</a:t>
            </a:r>
            <a:endParaRPr lang="zh-CN" altLang="zh-CN" sz="2000" dirty="0" smtClean="0"/>
          </a:p>
          <a:p>
            <a:pPr>
              <a:buFontTx/>
              <a:buNone/>
            </a:pPr>
            <a:r>
              <a:rPr lang="en-US" altLang="zh-CN" sz="2000" b="1" dirty="0" err="1" smtClean="0"/>
              <a:t>cCustomerAddress</a:t>
            </a:r>
            <a:r>
              <a:rPr lang="en-US" altLang="zh-CN" sz="2000" b="1" dirty="0" smtClean="0"/>
              <a:t> char(50) null,</a:t>
            </a:r>
            <a:endParaRPr lang="zh-CN" altLang="zh-CN" sz="2000" dirty="0" smtClean="0"/>
          </a:p>
          <a:p>
            <a:pPr>
              <a:buFontTx/>
              <a:buNone/>
            </a:pPr>
            <a:r>
              <a:rPr lang="en-US" altLang="zh-CN" sz="2000" b="1" dirty="0" err="1" smtClean="0"/>
              <a:t>cPhone</a:t>
            </a:r>
            <a:r>
              <a:rPr lang="en-US" altLang="zh-CN" sz="2000" b="1" dirty="0" smtClean="0"/>
              <a:t> char(7) null,</a:t>
            </a:r>
            <a:endParaRPr lang="zh-CN" altLang="zh-CN" sz="2000" dirty="0" smtClean="0"/>
          </a:p>
          <a:p>
            <a:pPr>
              <a:buFontTx/>
              <a:buNone/>
            </a:pPr>
            <a:r>
              <a:rPr lang="en-US" altLang="zh-CN" sz="2000" b="1" dirty="0" err="1" smtClean="0"/>
              <a:t>cEmail</a:t>
            </a:r>
            <a:r>
              <a:rPr lang="en-US" altLang="zh-CN" sz="2000" b="1" dirty="0" smtClean="0"/>
              <a:t> char(25) null)</a:t>
            </a:r>
            <a:endParaRPr lang="zh-CN" altLang="zh-CN" sz="2000" dirty="0" smtClean="0"/>
          </a:p>
          <a:p>
            <a:pPr>
              <a:buFontTx/>
              <a:buNone/>
            </a:pPr>
            <a:r>
              <a:rPr lang="zh-CN" altLang="zh-CN" sz="2000" b="1" dirty="0" smtClean="0"/>
              <a:t>现在，你需生成一张报告，列出喜欢通过</a:t>
            </a:r>
            <a:r>
              <a:rPr lang="en-US" altLang="zh-CN" sz="2000" b="1" dirty="0" smtClean="0"/>
              <a:t>email </a:t>
            </a:r>
            <a:r>
              <a:rPr lang="zh-CN" altLang="zh-CN" sz="2000" b="1" dirty="0" smtClean="0"/>
              <a:t>联系的所有客户，</a:t>
            </a:r>
            <a:endParaRPr lang="zh-CN" altLang="zh-CN" sz="2000" dirty="0" smtClean="0"/>
          </a:p>
          <a:p>
            <a:pPr>
              <a:buFontTx/>
              <a:buNone/>
            </a:pPr>
            <a:r>
              <a:rPr lang="zh-CN" altLang="zh-CN" sz="2000" b="1" dirty="0" smtClean="0"/>
              <a:t>所以没有给出作为联系手段的他们的电话号码。</a:t>
            </a:r>
            <a:endParaRPr lang="zh-CN" altLang="zh-CN" sz="2000" dirty="0" smtClean="0"/>
          </a:p>
          <a:p>
            <a:pPr>
              <a:buFontTx/>
              <a:buNone/>
            </a:pPr>
            <a:r>
              <a:rPr lang="zh-CN" altLang="zh-CN" sz="2000" b="1" dirty="0" smtClean="0"/>
              <a:t>对于上面所需的报告，以下语句中哪一个是正确的解答？</a:t>
            </a:r>
            <a:endParaRPr lang="zh-CN" altLang="zh-CN" sz="2000" dirty="0" smtClean="0"/>
          </a:p>
          <a:p>
            <a:pPr>
              <a:buFontTx/>
              <a:buNone/>
            </a:pPr>
            <a:r>
              <a:rPr lang="en-US" altLang="zh-CN" sz="2000" b="1" dirty="0" smtClean="0"/>
              <a:t>1</a:t>
            </a:r>
            <a:r>
              <a:rPr lang="zh-CN" altLang="zh-CN" sz="2000" b="1" dirty="0" smtClean="0"/>
              <a:t>）</a:t>
            </a:r>
            <a:r>
              <a:rPr lang="en-US" altLang="zh-CN" sz="2000" b="1" dirty="0" smtClean="0"/>
              <a:t>SELECT </a:t>
            </a:r>
            <a:r>
              <a:rPr lang="en-US" altLang="zh-CN" sz="2000" b="1" dirty="0" err="1" smtClean="0"/>
              <a:t>cCustomerName</a:t>
            </a:r>
            <a:r>
              <a:rPr lang="en-US" altLang="zh-CN" sz="2000" b="1" dirty="0" smtClean="0"/>
              <a:t> FROM Customer WHERE </a:t>
            </a:r>
            <a:r>
              <a:rPr lang="en-US" altLang="zh-CN" sz="2000" b="1" dirty="0" err="1" smtClean="0"/>
              <a:t>cPhone</a:t>
            </a:r>
            <a:r>
              <a:rPr lang="en-US" altLang="zh-CN" sz="2000" b="1" dirty="0" smtClean="0"/>
              <a:t> IS NOT NULL AND </a:t>
            </a:r>
            <a:r>
              <a:rPr lang="en-US" altLang="zh-CN" sz="2000" b="1" dirty="0" err="1" smtClean="0"/>
              <a:t>cEmail</a:t>
            </a:r>
            <a:r>
              <a:rPr lang="en-US" altLang="zh-CN" sz="2000" b="1" dirty="0" smtClean="0"/>
              <a:t> IS NULL</a:t>
            </a:r>
            <a:endParaRPr lang="zh-CN" altLang="zh-CN" sz="2000" dirty="0" smtClean="0"/>
          </a:p>
          <a:p>
            <a:pPr>
              <a:buFontTx/>
              <a:buNone/>
            </a:pPr>
            <a:r>
              <a:rPr lang="en-US" altLang="zh-CN" sz="2000" b="1" dirty="0" smtClean="0"/>
              <a:t>2</a:t>
            </a:r>
            <a:r>
              <a:rPr lang="zh-CN" altLang="zh-CN" sz="2000" b="1" dirty="0" smtClean="0"/>
              <a:t>）</a:t>
            </a:r>
            <a:r>
              <a:rPr lang="en-US" altLang="zh-CN" sz="2000" b="1" dirty="0" smtClean="0"/>
              <a:t>SELECT </a:t>
            </a:r>
            <a:r>
              <a:rPr lang="en-US" altLang="zh-CN" sz="2000" b="1" dirty="0" err="1" smtClean="0"/>
              <a:t>cCustomerName</a:t>
            </a:r>
            <a:r>
              <a:rPr lang="en-US" altLang="zh-CN" sz="2000" b="1" dirty="0" smtClean="0"/>
              <a:t> FROM Customer WHERE </a:t>
            </a:r>
            <a:r>
              <a:rPr lang="en-US" altLang="zh-CN" sz="2000" b="1" dirty="0" err="1" smtClean="0"/>
              <a:t>cPhone</a:t>
            </a:r>
            <a:r>
              <a:rPr lang="en-US" altLang="zh-CN" sz="2000" b="1" dirty="0" smtClean="0"/>
              <a:t> IS NULL OR </a:t>
            </a:r>
            <a:r>
              <a:rPr lang="en-US" altLang="zh-CN" sz="2000" b="1" dirty="0" err="1" smtClean="0"/>
              <a:t>cEmail</a:t>
            </a:r>
            <a:r>
              <a:rPr lang="en-US" altLang="zh-CN" sz="2000" b="1" dirty="0" smtClean="0"/>
              <a:t> IS NOT NULL</a:t>
            </a:r>
            <a:endParaRPr lang="zh-CN" altLang="zh-CN" sz="2000" dirty="0" smtClean="0"/>
          </a:p>
          <a:p>
            <a:pPr>
              <a:buFontTx/>
              <a:buNone/>
            </a:pPr>
            <a:r>
              <a:rPr lang="en-US" altLang="zh-CN" sz="2000" b="1" dirty="0" smtClean="0"/>
              <a:t>3</a:t>
            </a:r>
            <a:r>
              <a:rPr lang="zh-CN" altLang="zh-CN" sz="2000" b="1" dirty="0" smtClean="0"/>
              <a:t>）</a:t>
            </a:r>
            <a:r>
              <a:rPr lang="en-US" altLang="zh-CN" sz="2000" b="1" dirty="0" smtClean="0"/>
              <a:t>SELECT </a:t>
            </a:r>
            <a:r>
              <a:rPr lang="en-US" altLang="zh-CN" sz="2000" b="1" dirty="0" err="1" smtClean="0"/>
              <a:t>cCustomerName</a:t>
            </a:r>
            <a:r>
              <a:rPr lang="en-US" altLang="zh-CN" sz="2000" b="1" dirty="0" smtClean="0"/>
              <a:t> FROM Customer WHERE </a:t>
            </a:r>
            <a:r>
              <a:rPr lang="en-US" altLang="zh-CN" sz="2000" b="1" dirty="0" err="1" smtClean="0"/>
              <a:t>cPhone</a:t>
            </a:r>
            <a:r>
              <a:rPr lang="en-US" altLang="zh-CN" sz="2000" b="1" dirty="0" smtClean="0"/>
              <a:t> IS NULL AND </a:t>
            </a:r>
            <a:r>
              <a:rPr lang="en-US" altLang="zh-CN" sz="2000" b="1" dirty="0" err="1" smtClean="0"/>
              <a:t>cEmail</a:t>
            </a:r>
            <a:r>
              <a:rPr lang="en-US" altLang="zh-CN" sz="2000" b="1" dirty="0" smtClean="0"/>
              <a:t> IS NOT NULL</a:t>
            </a:r>
            <a:endParaRPr lang="zh-CN" altLang="zh-CN" sz="2000" dirty="0" smtClean="0"/>
          </a:p>
          <a:p>
            <a:pPr>
              <a:buFontTx/>
              <a:buNone/>
            </a:pPr>
            <a:r>
              <a:rPr lang="en-US" altLang="zh-CN" sz="2000" b="1" dirty="0" smtClean="0"/>
              <a:t>4</a:t>
            </a:r>
            <a:r>
              <a:rPr lang="zh-CN" altLang="zh-CN" sz="2000" b="1" dirty="0" smtClean="0"/>
              <a:t>）</a:t>
            </a:r>
            <a:r>
              <a:rPr lang="en-US" altLang="zh-CN" sz="2000" b="1" dirty="0" smtClean="0"/>
              <a:t>SELECT </a:t>
            </a:r>
            <a:r>
              <a:rPr lang="en-US" altLang="zh-CN" sz="2000" b="1" dirty="0" err="1" smtClean="0"/>
              <a:t>cCustomerName</a:t>
            </a:r>
            <a:r>
              <a:rPr lang="en-US" altLang="zh-CN" sz="2000" b="1" dirty="0" smtClean="0"/>
              <a:t> FROM Customer WHERE </a:t>
            </a:r>
            <a:r>
              <a:rPr lang="en-US" altLang="zh-CN" sz="2000" b="1" dirty="0" err="1" smtClean="0"/>
              <a:t>cPhone</a:t>
            </a:r>
            <a:r>
              <a:rPr lang="en-US" altLang="zh-CN" sz="2000" b="1" dirty="0" smtClean="0"/>
              <a:t> IS NOT NULL OR </a:t>
            </a:r>
            <a:r>
              <a:rPr lang="en-US" altLang="zh-CN" sz="2000" b="1" dirty="0" err="1" smtClean="0"/>
              <a:t>cEmail</a:t>
            </a:r>
            <a:r>
              <a:rPr lang="en-US" altLang="zh-CN" sz="2000" b="1" dirty="0" smtClean="0"/>
              <a:t> IS NULL</a:t>
            </a:r>
            <a:endParaRPr lang="zh-CN" altLang="en-US" sz="2000"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ChangeArrowheads="1"/>
          </p:cNvSpPr>
          <p:nvPr/>
        </p:nvSpPr>
        <p:spPr bwMode="auto">
          <a:xfrm>
            <a:off x="670845" y="2081222"/>
            <a:ext cx="10857389" cy="3539430"/>
          </a:xfrm>
          <a:prstGeom prst="rect">
            <a:avLst/>
          </a:prstGeom>
          <a:noFill/>
          <a:ln w="25400">
            <a:noFill/>
            <a:miter lim="800000"/>
            <a:headEnd/>
            <a:tailEnd/>
          </a:ln>
        </p:spPr>
        <p:txBody>
          <a:bodyPr wrap="square" anchor="ctr">
            <a:spAutoFit/>
          </a:bodyPr>
          <a:lstStyle/>
          <a:p>
            <a:pPr algn="l" eaLnBrk="0" hangingPunct="0">
              <a:tabLst>
                <a:tab pos="71438" algn="l"/>
                <a:tab pos="114300" algn="l"/>
                <a:tab pos="228600" algn="l"/>
              </a:tabLst>
            </a:pPr>
            <a:r>
              <a:rPr lang="en-US" altLang="zh-CN" sz="2800" b="1" dirty="0">
                <a:latin typeface="+mn-ea"/>
              </a:rPr>
              <a:t>ABC</a:t>
            </a:r>
            <a:r>
              <a:rPr lang="zh-CN" altLang="en-US" sz="2800" b="1" dirty="0">
                <a:latin typeface="+mn-ea"/>
              </a:rPr>
              <a:t>公司举行一个聚会，庆祝它成立一周年。聚会由</a:t>
            </a:r>
            <a:r>
              <a:rPr lang="en-US" altLang="zh-CN" sz="2800" b="1" dirty="0">
                <a:latin typeface="+mn-ea"/>
              </a:rPr>
              <a:t>30</a:t>
            </a:r>
            <a:r>
              <a:rPr lang="zh-CN" altLang="en-US" sz="2800" b="1" dirty="0" smtClean="0">
                <a:latin typeface="+mn-ea"/>
              </a:rPr>
              <a:t>岁以下</a:t>
            </a:r>
            <a:r>
              <a:rPr lang="zh-CN" altLang="en-US" sz="2800" b="1" dirty="0">
                <a:latin typeface="+mn-ea"/>
              </a:rPr>
              <a:t>的所有职工组织。从</a:t>
            </a:r>
            <a:r>
              <a:rPr lang="en-US" altLang="zh-CN" sz="2800" b="1" dirty="0">
                <a:latin typeface="+mn-ea"/>
              </a:rPr>
              <a:t>HR </a:t>
            </a:r>
            <a:r>
              <a:rPr lang="zh-CN" altLang="en-US" sz="2800" b="1" dirty="0">
                <a:latin typeface="+mn-ea"/>
              </a:rPr>
              <a:t>部保存的</a:t>
            </a:r>
            <a:r>
              <a:rPr lang="en-US" altLang="zh-CN" sz="2800" b="1" dirty="0" err="1" smtClean="0">
                <a:latin typeface="+mn-ea"/>
              </a:rPr>
              <a:t>EmployeePersonal</a:t>
            </a:r>
            <a:r>
              <a:rPr lang="zh-CN" altLang="en-US" sz="2800" b="1" dirty="0" smtClean="0">
                <a:latin typeface="+mn-ea"/>
              </a:rPr>
              <a:t>表</a:t>
            </a:r>
            <a:r>
              <a:rPr lang="zh-CN" altLang="en-US" sz="2800" b="1" dirty="0">
                <a:latin typeface="+mn-ea"/>
              </a:rPr>
              <a:t>中检索</a:t>
            </a:r>
            <a:r>
              <a:rPr lang="en-US" altLang="zh-CN" sz="2800" b="1" dirty="0">
                <a:latin typeface="+mn-ea"/>
              </a:rPr>
              <a:t>30 </a:t>
            </a:r>
            <a:r>
              <a:rPr lang="zh-CN" altLang="en-US" sz="2800" b="1" dirty="0">
                <a:latin typeface="+mn-ea"/>
              </a:rPr>
              <a:t>以下的人员的列表</a:t>
            </a:r>
            <a:r>
              <a:rPr lang="zh-CN" altLang="en-US" sz="2800" b="1" dirty="0" smtClean="0">
                <a:latin typeface="+mn-ea"/>
              </a:rPr>
              <a:t>。</a:t>
            </a:r>
            <a:endParaRPr lang="zh-CN" altLang="en-US" sz="2800" b="1" dirty="0">
              <a:latin typeface="+mn-ea"/>
            </a:endParaRPr>
          </a:p>
          <a:p>
            <a:pPr algn="l" eaLnBrk="0" hangingPunct="0">
              <a:tabLst>
                <a:tab pos="71438" algn="l"/>
                <a:tab pos="114300" algn="l"/>
                <a:tab pos="228600" algn="l"/>
              </a:tabLst>
            </a:pPr>
            <a:r>
              <a:rPr lang="zh-CN" altLang="en-US" sz="2800" b="1" dirty="0">
                <a:latin typeface="+mn-ea"/>
              </a:rPr>
              <a:t>为产生满足上述要求的列表，你应使用以下查询中哪一个？</a:t>
            </a:r>
          </a:p>
          <a:p>
            <a:pPr algn="l" eaLnBrk="0" hangingPunct="0">
              <a:tabLst>
                <a:tab pos="71438" algn="l"/>
                <a:tab pos="114300" algn="l"/>
                <a:tab pos="228600" algn="l"/>
              </a:tabLst>
            </a:pPr>
            <a:r>
              <a:rPr lang="en-US" altLang="zh-CN" sz="2800" b="1" dirty="0">
                <a:latin typeface="+mn-ea"/>
              </a:rPr>
              <a:t>1</a:t>
            </a:r>
            <a:r>
              <a:rPr lang="zh-CN" altLang="en-US" sz="2800" b="1" dirty="0">
                <a:latin typeface="+mn-ea"/>
              </a:rPr>
              <a:t>）</a:t>
            </a:r>
            <a:r>
              <a:rPr lang="en-US" altLang="zh-CN" sz="2800" b="1" dirty="0">
                <a:latin typeface="+mn-ea"/>
              </a:rPr>
              <a:t>SELECT * from  </a:t>
            </a:r>
            <a:r>
              <a:rPr lang="en-US" altLang="zh-CN" sz="2800" b="1" dirty="0" err="1">
                <a:latin typeface="+mn-ea"/>
              </a:rPr>
              <a:t>EmployeePersonal</a:t>
            </a:r>
            <a:r>
              <a:rPr lang="en-US" altLang="zh-CN" sz="2800" b="1" dirty="0">
                <a:latin typeface="+mn-ea"/>
              </a:rPr>
              <a:t> where </a:t>
            </a:r>
            <a:r>
              <a:rPr lang="en-US" altLang="zh-CN" sz="2800" b="1" dirty="0" err="1">
                <a:latin typeface="+mn-ea"/>
              </a:rPr>
              <a:t>iAge</a:t>
            </a:r>
            <a:r>
              <a:rPr lang="en-US" altLang="zh-CN" sz="2800" b="1" dirty="0">
                <a:latin typeface="+mn-ea"/>
              </a:rPr>
              <a:t> like 30</a:t>
            </a:r>
          </a:p>
          <a:p>
            <a:pPr algn="l" eaLnBrk="0" hangingPunct="0">
              <a:tabLst>
                <a:tab pos="71438" algn="l"/>
                <a:tab pos="114300" algn="l"/>
                <a:tab pos="228600" algn="l"/>
              </a:tabLst>
            </a:pPr>
            <a:r>
              <a:rPr lang="en-US" altLang="zh-CN" sz="2800" b="1" dirty="0">
                <a:latin typeface="+mn-ea"/>
              </a:rPr>
              <a:t>2</a:t>
            </a:r>
            <a:r>
              <a:rPr lang="zh-CN" altLang="en-US" sz="2800" b="1" dirty="0">
                <a:latin typeface="+mn-ea"/>
              </a:rPr>
              <a:t>）</a:t>
            </a:r>
            <a:r>
              <a:rPr lang="en-US" altLang="zh-CN" sz="2800" b="1" dirty="0">
                <a:latin typeface="+mn-ea"/>
              </a:rPr>
              <a:t>SELECT * from </a:t>
            </a:r>
            <a:r>
              <a:rPr lang="en-US" altLang="zh-CN" sz="2800" b="1" dirty="0" err="1">
                <a:latin typeface="+mn-ea"/>
              </a:rPr>
              <a:t>EmployeePersonal</a:t>
            </a:r>
            <a:r>
              <a:rPr lang="en-US" altLang="zh-CN" sz="2800" b="1" dirty="0">
                <a:latin typeface="+mn-ea"/>
              </a:rPr>
              <a:t> where </a:t>
            </a:r>
            <a:r>
              <a:rPr lang="en-US" altLang="zh-CN" sz="2800" b="1" dirty="0" err="1">
                <a:latin typeface="+mn-ea"/>
              </a:rPr>
              <a:t>iAge</a:t>
            </a:r>
            <a:r>
              <a:rPr lang="en-US" altLang="zh-CN" sz="2800" b="1" dirty="0">
                <a:latin typeface="+mn-ea"/>
              </a:rPr>
              <a:t>=30</a:t>
            </a:r>
          </a:p>
          <a:p>
            <a:pPr algn="l" eaLnBrk="0" hangingPunct="0">
              <a:tabLst>
                <a:tab pos="71438" algn="l"/>
                <a:tab pos="114300" algn="l"/>
                <a:tab pos="228600" algn="l"/>
              </a:tabLst>
            </a:pPr>
            <a:r>
              <a:rPr lang="en-US" altLang="zh-CN" sz="2800" b="1" dirty="0">
                <a:latin typeface="+mn-ea"/>
              </a:rPr>
              <a:t>3</a:t>
            </a:r>
            <a:r>
              <a:rPr lang="zh-CN" altLang="en-US" sz="2800" b="1" dirty="0">
                <a:latin typeface="+mn-ea"/>
              </a:rPr>
              <a:t>）</a:t>
            </a:r>
            <a:r>
              <a:rPr lang="en-US" altLang="zh-CN" sz="2800" b="1" dirty="0">
                <a:latin typeface="+mn-ea"/>
              </a:rPr>
              <a:t>SELECT * from </a:t>
            </a:r>
            <a:r>
              <a:rPr lang="en-US" altLang="zh-CN" sz="2800" b="1" dirty="0" err="1">
                <a:latin typeface="+mn-ea"/>
              </a:rPr>
              <a:t>EmployePersonal</a:t>
            </a:r>
            <a:r>
              <a:rPr lang="en-US" altLang="zh-CN" sz="2800" b="1" dirty="0">
                <a:latin typeface="+mn-ea"/>
              </a:rPr>
              <a:t> where </a:t>
            </a:r>
            <a:r>
              <a:rPr lang="en-US" altLang="zh-CN" sz="2800" b="1" dirty="0" err="1">
                <a:latin typeface="+mn-ea"/>
              </a:rPr>
              <a:t>iAge</a:t>
            </a:r>
            <a:r>
              <a:rPr lang="en-US" altLang="zh-CN" sz="2800" b="1" dirty="0">
                <a:latin typeface="+mn-ea"/>
              </a:rPr>
              <a:t> IN (30)</a:t>
            </a:r>
            <a:endParaRPr lang="en-US" altLang="zh-CN" sz="2800" b="1" dirty="0">
              <a:latin typeface="+mn-ea"/>
              <a:cs typeface="Times New Roman" pitchFamily="18" charset="0"/>
            </a:endParaRPr>
          </a:p>
          <a:p>
            <a:pPr algn="l" eaLnBrk="0" hangingPunct="0">
              <a:tabLst>
                <a:tab pos="71438" algn="l"/>
                <a:tab pos="114300" algn="l"/>
                <a:tab pos="228600" algn="l"/>
              </a:tabLst>
            </a:pPr>
            <a:r>
              <a:rPr lang="en-US" altLang="zh-CN" sz="2800" b="1" dirty="0">
                <a:latin typeface="+mn-ea"/>
                <a:cs typeface="Times New Roman" pitchFamily="18" charset="0"/>
              </a:rPr>
              <a:t>4</a:t>
            </a:r>
            <a:r>
              <a:rPr lang="zh-CN" altLang="en-US" sz="2800" b="1" dirty="0">
                <a:latin typeface="+mn-ea"/>
                <a:cs typeface="Times New Roman" pitchFamily="18" charset="0"/>
              </a:rPr>
              <a:t>）</a:t>
            </a:r>
            <a:r>
              <a:rPr lang="en-US" altLang="zh-CN" sz="2800" b="1" dirty="0">
                <a:latin typeface="+mn-ea"/>
                <a:cs typeface="Times New Roman" pitchFamily="18" charset="0"/>
              </a:rPr>
              <a:t>SELECT * from </a:t>
            </a:r>
            <a:r>
              <a:rPr lang="en-US" altLang="zh-CN" sz="2800" b="1" dirty="0" err="1">
                <a:latin typeface="+mn-ea"/>
                <a:cs typeface="Times New Roman" pitchFamily="18" charset="0"/>
              </a:rPr>
              <a:t>EmployeePersonal</a:t>
            </a:r>
            <a:r>
              <a:rPr lang="en-US" altLang="zh-CN" sz="2800" b="1" dirty="0">
                <a:latin typeface="+mn-ea"/>
                <a:cs typeface="Times New Roman" pitchFamily="18" charset="0"/>
              </a:rPr>
              <a:t> where </a:t>
            </a:r>
            <a:r>
              <a:rPr lang="en-US" altLang="zh-CN" sz="2800" b="1" dirty="0" err="1">
                <a:latin typeface="+mn-ea"/>
                <a:cs typeface="Times New Roman" pitchFamily="18" charset="0"/>
              </a:rPr>
              <a:t>iAge</a:t>
            </a:r>
            <a:r>
              <a:rPr lang="en-US" altLang="zh-CN" sz="2800" b="1" dirty="0">
                <a:latin typeface="+mn-ea"/>
                <a:cs typeface="Times New Roman" pitchFamily="18" charset="0"/>
              </a:rPr>
              <a:t> &lt;30</a:t>
            </a:r>
            <a:r>
              <a:rPr lang="en-US" altLang="zh-CN" sz="2800" b="1" dirty="0">
                <a:latin typeface="+mn-ea"/>
              </a:rPr>
              <a:t> </a:t>
            </a:r>
          </a:p>
        </p:txBody>
      </p:sp>
      <p:sp>
        <p:nvSpPr>
          <p:cNvPr id="3" name="标题 1"/>
          <p:cNvSpPr>
            <a:spLocks noGrp="1"/>
          </p:cNvSpPr>
          <p:nvPr>
            <p:ph type="title"/>
          </p:nvPr>
        </p:nvSpPr>
        <p:spPr>
          <a:xfrm>
            <a:off x="1534585" y="617539"/>
            <a:ext cx="10390716" cy="795337"/>
          </a:xfrm>
        </p:spPr>
        <p:txBody>
          <a:bodyPr/>
          <a:lstStyle/>
          <a:p>
            <a:r>
              <a:rPr lang="zh-CN" altLang="en-US" dirty="0" smtClean="0">
                <a:ea typeface="宋体" pitchFamily="2" charset="-122"/>
              </a:rPr>
              <a:t>练习</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p:cNvSpPr>
            <a:spLocks noChangeArrowheads="1"/>
          </p:cNvSpPr>
          <p:nvPr/>
        </p:nvSpPr>
        <p:spPr bwMode="auto">
          <a:xfrm>
            <a:off x="435393" y="2114002"/>
            <a:ext cx="11132597" cy="3539430"/>
          </a:xfrm>
          <a:prstGeom prst="rect">
            <a:avLst/>
          </a:prstGeom>
          <a:noFill/>
          <a:ln w="25400">
            <a:noFill/>
            <a:miter lim="800000"/>
            <a:headEnd/>
            <a:tailEnd/>
          </a:ln>
        </p:spPr>
        <p:txBody>
          <a:bodyPr wrap="square" anchor="ctr">
            <a:spAutoFit/>
          </a:bodyPr>
          <a:lstStyle/>
          <a:p>
            <a:pPr indent="401638" algn="l" eaLnBrk="0" hangingPunct="0">
              <a:tabLst>
                <a:tab pos="114300" algn="l"/>
                <a:tab pos="228600" algn="l"/>
              </a:tabLst>
            </a:pPr>
            <a:r>
              <a:rPr lang="en-US" altLang="zh-CN" sz="2800" b="1" dirty="0" err="1">
                <a:latin typeface="+mn-ea"/>
              </a:rPr>
              <a:t>Student_Marks</a:t>
            </a:r>
            <a:r>
              <a:rPr lang="en-US" altLang="zh-CN" sz="2800" b="1" dirty="0">
                <a:latin typeface="+mn-ea"/>
              </a:rPr>
              <a:t> </a:t>
            </a:r>
            <a:r>
              <a:rPr lang="zh-CN" altLang="en-US" sz="2800" b="1" dirty="0">
                <a:latin typeface="+mn-ea"/>
              </a:rPr>
              <a:t>表包含学生花名册号、名字</a:t>
            </a:r>
            <a:r>
              <a:rPr lang="zh-CN" altLang="en-US" sz="2800" b="1" dirty="0" smtClean="0">
                <a:latin typeface="+mn-ea"/>
              </a:rPr>
              <a:t>、及</a:t>
            </a:r>
            <a:r>
              <a:rPr lang="zh-CN" altLang="en-US" sz="2800" b="1" dirty="0">
                <a:latin typeface="+mn-ea"/>
              </a:rPr>
              <a:t>获得的总分。编写一个查询，它将显示前</a:t>
            </a:r>
            <a:r>
              <a:rPr lang="en-US" altLang="zh-CN" sz="2800" b="1" dirty="0">
                <a:latin typeface="+mn-ea"/>
              </a:rPr>
              <a:t>5</a:t>
            </a:r>
            <a:r>
              <a:rPr lang="zh-CN" altLang="en-US" sz="2800" b="1" dirty="0">
                <a:latin typeface="+mn-ea"/>
              </a:rPr>
              <a:t>名成绩的列表。</a:t>
            </a:r>
            <a:endParaRPr lang="en-US" altLang="zh-CN" sz="2800" b="1" dirty="0">
              <a:latin typeface="+mn-ea"/>
            </a:endParaRPr>
          </a:p>
          <a:p>
            <a:pPr indent="401638" algn="l" eaLnBrk="0" hangingPunct="0">
              <a:tabLst>
                <a:tab pos="114300" algn="l"/>
                <a:tab pos="228600" algn="l"/>
              </a:tabLst>
            </a:pPr>
            <a:endParaRPr lang="zh-CN" altLang="en-US" sz="2800" b="1" dirty="0">
              <a:latin typeface="+mn-ea"/>
            </a:endParaRPr>
          </a:p>
          <a:p>
            <a:pPr indent="401638" algn="l" eaLnBrk="0" hangingPunct="0">
              <a:buFont typeface="Arial" pitchFamily="34" charset="0"/>
              <a:buAutoNum type="alphaUcPeriod"/>
              <a:tabLst>
                <a:tab pos="114300" algn="l"/>
                <a:tab pos="228600" algn="l"/>
              </a:tabLst>
            </a:pPr>
            <a:r>
              <a:rPr lang="en-US" altLang="zh-CN" sz="2800" b="1" dirty="0">
                <a:latin typeface="+mn-ea"/>
              </a:rPr>
              <a:t>Select TOP 5 * from </a:t>
            </a:r>
            <a:r>
              <a:rPr lang="en-US" altLang="zh-CN" sz="2800" b="1" dirty="0" err="1">
                <a:latin typeface="+mn-ea"/>
              </a:rPr>
              <a:t>Student_Marks</a:t>
            </a:r>
            <a:endParaRPr lang="en-US" altLang="zh-CN" sz="2800" b="1" dirty="0">
              <a:latin typeface="+mn-ea"/>
            </a:endParaRPr>
          </a:p>
          <a:p>
            <a:pPr indent="401638" algn="l" eaLnBrk="0" hangingPunct="0">
              <a:buFont typeface="Arial" pitchFamily="34" charset="0"/>
              <a:buAutoNum type="alphaUcPeriod"/>
              <a:tabLst>
                <a:tab pos="114300" algn="l"/>
                <a:tab pos="228600" algn="l"/>
              </a:tabLst>
            </a:pPr>
            <a:r>
              <a:rPr lang="en-US" altLang="zh-CN" sz="2800" b="1" dirty="0">
                <a:latin typeface="+mn-ea"/>
              </a:rPr>
              <a:t>Select TOP 5 * from </a:t>
            </a:r>
            <a:r>
              <a:rPr lang="en-US" altLang="zh-CN" sz="2800" b="1" dirty="0" err="1">
                <a:latin typeface="+mn-ea"/>
              </a:rPr>
              <a:t>Student_Marks</a:t>
            </a:r>
            <a:r>
              <a:rPr lang="en-US" altLang="zh-CN" sz="2800" b="1" dirty="0">
                <a:latin typeface="+mn-ea"/>
              </a:rPr>
              <a:t> order by marks </a:t>
            </a:r>
            <a:r>
              <a:rPr lang="en-US" altLang="zh-CN" sz="2800" b="1" dirty="0" err="1">
                <a:latin typeface="+mn-ea"/>
              </a:rPr>
              <a:t>asc</a:t>
            </a:r>
            <a:endParaRPr lang="en-US" altLang="zh-CN" sz="2800" b="1" dirty="0">
              <a:latin typeface="+mn-ea"/>
            </a:endParaRPr>
          </a:p>
          <a:p>
            <a:pPr indent="401638" algn="l" eaLnBrk="0" hangingPunct="0">
              <a:buFont typeface="Arial" pitchFamily="34" charset="0"/>
              <a:buAutoNum type="alphaUcPeriod"/>
              <a:tabLst>
                <a:tab pos="114300" algn="l"/>
                <a:tab pos="228600" algn="l"/>
              </a:tabLst>
            </a:pPr>
            <a:r>
              <a:rPr lang="en-US" altLang="zh-CN" sz="2800" b="1" dirty="0">
                <a:latin typeface="+mn-ea"/>
              </a:rPr>
              <a:t>Select TOP 5 * from </a:t>
            </a:r>
            <a:r>
              <a:rPr lang="en-US" altLang="zh-CN" sz="2800" b="1" dirty="0" err="1">
                <a:latin typeface="+mn-ea"/>
              </a:rPr>
              <a:t>Student_Marks</a:t>
            </a:r>
            <a:r>
              <a:rPr lang="en-US" altLang="zh-CN" sz="2800" b="1" dirty="0">
                <a:latin typeface="+mn-ea"/>
              </a:rPr>
              <a:t> order by marks </a:t>
            </a:r>
            <a:r>
              <a:rPr lang="en-US" altLang="zh-CN" sz="2800" b="1" dirty="0" err="1">
                <a:latin typeface="+mn-ea"/>
              </a:rPr>
              <a:t>desc</a:t>
            </a:r>
            <a:endParaRPr lang="en-US" altLang="zh-CN" sz="2800" b="1" dirty="0">
              <a:latin typeface="+mn-ea"/>
            </a:endParaRPr>
          </a:p>
          <a:p>
            <a:pPr indent="401638" algn="l" eaLnBrk="0" hangingPunct="0">
              <a:buFont typeface="Arial" pitchFamily="34" charset="0"/>
              <a:buAutoNum type="alphaUcPeriod"/>
              <a:tabLst>
                <a:tab pos="114300" algn="l"/>
                <a:tab pos="228600" algn="l"/>
              </a:tabLst>
            </a:pPr>
            <a:r>
              <a:rPr lang="en-US" altLang="zh-CN" sz="2800" b="1" dirty="0">
                <a:latin typeface="+mn-ea"/>
              </a:rPr>
              <a:t>Select TOP 5 PERCENT * from </a:t>
            </a:r>
            <a:r>
              <a:rPr lang="en-US" altLang="zh-CN" sz="2800" b="1" dirty="0" err="1">
                <a:latin typeface="+mn-ea"/>
              </a:rPr>
              <a:t>Student_Marks</a:t>
            </a:r>
            <a:r>
              <a:rPr lang="en-US" altLang="zh-CN" sz="2800" b="1" dirty="0">
                <a:latin typeface="+mn-ea"/>
              </a:rPr>
              <a:t> </a:t>
            </a:r>
            <a:r>
              <a:rPr lang="en-US" altLang="zh-CN" sz="2800" b="1" dirty="0">
                <a:latin typeface="+mn-ea"/>
                <a:cs typeface="Times New Roman" pitchFamily="18" charset="0"/>
              </a:rPr>
              <a:t>order by </a:t>
            </a:r>
          </a:p>
          <a:p>
            <a:pPr indent="401638" algn="l" eaLnBrk="0" hangingPunct="0">
              <a:tabLst>
                <a:tab pos="114300" algn="l"/>
                <a:tab pos="228600" algn="l"/>
              </a:tabLst>
            </a:pPr>
            <a:r>
              <a:rPr lang="en-US" altLang="zh-CN" sz="2800" b="1" dirty="0">
                <a:latin typeface="+mn-ea"/>
                <a:cs typeface="Times New Roman" pitchFamily="18" charset="0"/>
              </a:rPr>
              <a:t>marks </a:t>
            </a:r>
            <a:r>
              <a:rPr lang="en-US" altLang="zh-CN" sz="2800" b="1" dirty="0" err="1">
                <a:latin typeface="+mn-ea"/>
                <a:cs typeface="Times New Roman" pitchFamily="18" charset="0"/>
              </a:rPr>
              <a:t>desc</a:t>
            </a:r>
            <a:r>
              <a:rPr lang="en-US" altLang="zh-CN" sz="2800" b="1" dirty="0">
                <a:latin typeface="+mn-ea"/>
              </a:rPr>
              <a:t> </a:t>
            </a:r>
          </a:p>
        </p:txBody>
      </p:sp>
      <p:sp>
        <p:nvSpPr>
          <p:cNvPr id="4" name="标题 1"/>
          <p:cNvSpPr>
            <a:spLocks noGrp="1"/>
          </p:cNvSpPr>
          <p:nvPr>
            <p:ph type="title"/>
          </p:nvPr>
        </p:nvSpPr>
        <p:spPr>
          <a:xfrm>
            <a:off x="1534585" y="617539"/>
            <a:ext cx="10390716" cy="795337"/>
          </a:xfrm>
        </p:spPr>
        <p:txBody>
          <a:bodyPr/>
          <a:lstStyle/>
          <a:p>
            <a:r>
              <a:rPr lang="zh-CN" altLang="en-US" dirty="0" smtClean="0">
                <a:ea typeface="宋体" pitchFamily="2" charset="-122"/>
              </a:rPr>
              <a:t>练习</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Rectangle 1"/>
          <p:cNvSpPr>
            <a:spLocks noChangeArrowheads="1"/>
          </p:cNvSpPr>
          <p:nvPr/>
        </p:nvSpPr>
        <p:spPr bwMode="auto">
          <a:xfrm>
            <a:off x="160073" y="2378288"/>
            <a:ext cx="11765228" cy="3108543"/>
          </a:xfrm>
          <a:prstGeom prst="rect">
            <a:avLst/>
          </a:prstGeom>
          <a:noFill/>
          <a:ln w="25400" cap="flat" cmpd="sng">
            <a:noFill/>
            <a:miter lim="800000"/>
            <a:headEnd/>
            <a:tailEnd/>
          </a:ln>
          <a:effectLst/>
        </p:spPr>
        <p:txBody>
          <a:bodyPr wrap="square" anchor="ctr">
            <a:spAutoFit/>
          </a:bodyPr>
          <a:lstStyle/>
          <a:p>
            <a:pPr algn="l" eaLnBrk="0" hangingPunct="0">
              <a:tabLst>
                <a:tab pos="114300" algn="l"/>
                <a:tab pos="228600" algn="l"/>
                <a:tab pos="271463" algn="l"/>
              </a:tabLst>
              <a:defRPr/>
            </a:pPr>
            <a:r>
              <a:rPr lang="zh-CN" sz="2800" b="1" dirty="0">
                <a:latin typeface="宋体" pitchFamily="2" charset="-122"/>
              </a:rPr>
              <a:t>某个电视</a:t>
            </a:r>
            <a:r>
              <a:rPr lang="zh-CN" sz="2800" b="1" dirty="0" smtClean="0">
                <a:latin typeface="宋体" pitchFamily="2" charset="-122"/>
              </a:rPr>
              <a:t>商人</a:t>
            </a:r>
            <a:r>
              <a:rPr lang="zh-CN" altLang="en-US" sz="2800" b="1" dirty="0" smtClean="0">
                <a:latin typeface="宋体" pitchFamily="2" charset="-122"/>
              </a:rPr>
              <a:t>用</a:t>
            </a:r>
            <a:r>
              <a:rPr lang="en-US" altLang="zh-CN" sz="2800" b="1" dirty="0" err="1" smtClean="0">
                <a:latin typeface="宋体" pitchFamily="2" charset="-122"/>
              </a:rPr>
              <a:t>TVType</a:t>
            </a:r>
            <a:r>
              <a:rPr lang="en-US" altLang="zh-CN" sz="2800" b="1" dirty="0" smtClean="0">
                <a:latin typeface="宋体" pitchFamily="2" charset="-122"/>
              </a:rPr>
              <a:t> </a:t>
            </a:r>
            <a:r>
              <a:rPr lang="zh-CN" altLang="en-US" sz="2800" b="1" dirty="0" smtClean="0">
                <a:latin typeface="宋体" pitchFamily="2" charset="-122"/>
              </a:rPr>
              <a:t>表来</a:t>
            </a:r>
            <a:r>
              <a:rPr lang="zh-CN" altLang="en-US" sz="2800" b="1" dirty="0">
                <a:latin typeface="宋体" pitchFamily="2" charset="-122"/>
              </a:rPr>
              <a:t>跟踪他仓库</a:t>
            </a:r>
            <a:r>
              <a:rPr lang="zh-CN" altLang="en-US" sz="2800" b="1" dirty="0" smtClean="0">
                <a:latin typeface="宋体" pitchFamily="2" charset="-122"/>
              </a:rPr>
              <a:t>中的</a:t>
            </a:r>
            <a:r>
              <a:rPr lang="en-US" altLang="zh-CN" sz="2800" b="1" dirty="0">
                <a:latin typeface="宋体" pitchFamily="2" charset="-122"/>
              </a:rPr>
              <a:t>TV</a:t>
            </a:r>
            <a:r>
              <a:rPr lang="zh-CN" altLang="en-US" sz="2800" b="1" dirty="0" smtClean="0">
                <a:latin typeface="宋体" pitchFamily="2" charset="-122"/>
              </a:rPr>
              <a:t>。为</a:t>
            </a:r>
            <a:r>
              <a:rPr lang="zh-CN" altLang="en-US" sz="2800" b="1" dirty="0">
                <a:latin typeface="宋体" pitchFamily="2" charset="-122"/>
              </a:rPr>
              <a:t>显示</a:t>
            </a:r>
            <a:r>
              <a:rPr lang="en-US" altLang="zh-CN" sz="2800" b="1" dirty="0">
                <a:latin typeface="宋体" pitchFamily="2" charset="-122"/>
              </a:rPr>
              <a:t>3</a:t>
            </a:r>
            <a:r>
              <a:rPr lang="zh-CN" altLang="en-US" sz="2800" b="1" dirty="0">
                <a:latin typeface="宋体" pitchFamily="2" charset="-122"/>
              </a:rPr>
              <a:t>种最昂贵的</a:t>
            </a:r>
            <a:r>
              <a:rPr lang="en-US" altLang="zh-CN" sz="2800" b="1" dirty="0">
                <a:latin typeface="宋体" pitchFamily="2" charset="-122"/>
              </a:rPr>
              <a:t>TV</a:t>
            </a:r>
            <a:r>
              <a:rPr lang="zh-CN" altLang="en-US" sz="2800" b="1" dirty="0">
                <a:latin typeface="宋体" pitchFamily="2" charset="-122"/>
              </a:rPr>
              <a:t>的描述，你将使用</a:t>
            </a:r>
            <a:r>
              <a:rPr lang="zh-CN" altLang="en-US" sz="2800" b="1" dirty="0" smtClean="0">
                <a:latin typeface="宋体" pitchFamily="2" charset="-122"/>
              </a:rPr>
              <a:t>以下查询中哪</a:t>
            </a:r>
            <a:r>
              <a:rPr lang="zh-CN" altLang="en-US" sz="2800" b="1" dirty="0">
                <a:latin typeface="宋体" pitchFamily="2" charset="-122"/>
              </a:rPr>
              <a:t>一个？</a:t>
            </a:r>
            <a:endParaRPr lang="en-US" altLang="zh-CN" sz="2800" b="1" dirty="0">
              <a:latin typeface="宋体" pitchFamily="2" charset="-122"/>
            </a:endParaRPr>
          </a:p>
          <a:p>
            <a:pPr algn="l" eaLnBrk="0" hangingPunct="0">
              <a:tabLst>
                <a:tab pos="114300" algn="l"/>
                <a:tab pos="228600" algn="l"/>
                <a:tab pos="271463" algn="l"/>
              </a:tabLst>
              <a:defRPr/>
            </a:pPr>
            <a:endParaRPr lang="zh-CN" altLang="en-US" sz="2800" b="1" dirty="0"/>
          </a:p>
          <a:p>
            <a:pPr marL="514350" indent="-514350" algn="l" eaLnBrk="0" hangingPunct="0">
              <a:buFont typeface="+mj-lt"/>
              <a:buAutoNum type="alphaUcPeriod"/>
              <a:tabLst>
                <a:tab pos="114300" algn="l"/>
                <a:tab pos="228600" algn="l"/>
                <a:tab pos="271463" algn="l"/>
              </a:tabLst>
              <a:defRPr/>
            </a:pPr>
            <a:r>
              <a:rPr lang="en-US" altLang="zh-CN" sz="2800" b="1" dirty="0">
                <a:latin typeface="宋体" pitchFamily="2" charset="-122"/>
              </a:rPr>
              <a:t>SELECT TOP 3 </a:t>
            </a:r>
            <a:r>
              <a:rPr lang="en-US" altLang="zh-CN" sz="2800" b="1" dirty="0" err="1">
                <a:latin typeface="宋体" pitchFamily="2" charset="-122"/>
              </a:rPr>
              <a:t>cDescription</a:t>
            </a:r>
            <a:r>
              <a:rPr lang="en-US" altLang="zh-CN" sz="2800" b="1" dirty="0">
                <a:latin typeface="宋体" pitchFamily="2" charset="-122"/>
              </a:rPr>
              <a:t>  FROM </a:t>
            </a:r>
            <a:r>
              <a:rPr lang="en-US" altLang="zh-CN" sz="2800" b="1" dirty="0" err="1">
                <a:latin typeface="宋体" pitchFamily="2" charset="-122"/>
              </a:rPr>
              <a:t>TVType</a:t>
            </a:r>
            <a:r>
              <a:rPr lang="en-US" altLang="zh-CN" sz="2800" b="1" dirty="0">
                <a:latin typeface="宋体" pitchFamily="2" charset="-122"/>
              </a:rPr>
              <a:t> </a:t>
            </a:r>
            <a:r>
              <a:rPr lang="en-US" altLang="zh-CN" sz="2800" b="1" dirty="0" smtClean="0">
                <a:latin typeface="宋体" pitchFamily="2" charset="-122"/>
              </a:rPr>
              <a:t>ORDER </a:t>
            </a:r>
            <a:r>
              <a:rPr lang="en-US" altLang="zh-CN" sz="2800" b="1" dirty="0">
                <a:latin typeface="宋体" pitchFamily="2" charset="-122"/>
              </a:rPr>
              <a:t>BY </a:t>
            </a:r>
            <a:r>
              <a:rPr lang="en-US" altLang="zh-CN" sz="2800" b="1" dirty="0" err="1">
                <a:latin typeface="宋体" pitchFamily="2" charset="-122"/>
              </a:rPr>
              <a:t>iPrice</a:t>
            </a:r>
            <a:r>
              <a:rPr lang="en-US" altLang="zh-CN" sz="2800" b="1" dirty="0">
                <a:latin typeface="宋体" pitchFamily="2" charset="-122"/>
              </a:rPr>
              <a:t> </a:t>
            </a:r>
            <a:r>
              <a:rPr lang="en-US" altLang="zh-CN" sz="2800" b="1" dirty="0" err="1">
                <a:latin typeface="宋体" pitchFamily="2" charset="-122"/>
              </a:rPr>
              <a:t>asc</a:t>
            </a:r>
            <a:endParaRPr lang="en-US" altLang="zh-CN" sz="2800" b="1" dirty="0"/>
          </a:p>
          <a:p>
            <a:pPr marL="514350" indent="-514350" algn="l" eaLnBrk="0" hangingPunct="0">
              <a:tabLst>
                <a:tab pos="114300" algn="l"/>
                <a:tab pos="228600" algn="l"/>
                <a:tab pos="271463" algn="l"/>
              </a:tabLst>
              <a:defRPr/>
            </a:pPr>
            <a:r>
              <a:rPr lang="en-US" altLang="zh-CN" sz="2800" b="1" dirty="0">
                <a:latin typeface="宋体" pitchFamily="2" charset="-122"/>
              </a:rPr>
              <a:t>B. SELECT TOP 3 </a:t>
            </a:r>
            <a:r>
              <a:rPr lang="en-US" altLang="zh-CN" sz="2800" b="1" dirty="0" err="1">
                <a:latin typeface="宋体" pitchFamily="2" charset="-122"/>
              </a:rPr>
              <a:t>cDescription</a:t>
            </a:r>
            <a:r>
              <a:rPr lang="en-US" altLang="zh-CN" sz="2800" b="1" dirty="0">
                <a:latin typeface="宋体" pitchFamily="2" charset="-122"/>
              </a:rPr>
              <a:t> from </a:t>
            </a:r>
            <a:r>
              <a:rPr lang="en-US" altLang="zh-CN" sz="2800" b="1" dirty="0" err="1">
                <a:latin typeface="宋体" pitchFamily="2" charset="-122"/>
              </a:rPr>
              <a:t>TVType</a:t>
            </a:r>
            <a:r>
              <a:rPr lang="en-US" altLang="zh-CN" sz="2800" b="1" dirty="0">
                <a:latin typeface="宋体" pitchFamily="2" charset="-122"/>
              </a:rPr>
              <a:t> </a:t>
            </a:r>
            <a:r>
              <a:rPr lang="en-US" altLang="zh-CN" sz="2800" b="1" dirty="0" smtClean="0">
                <a:latin typeface="宋体" pitchFamily="2" charset="-122"/>
              </a:rPr>
              <a:t>ORDER </a:t>
            </a:r>
            <a:r>
              <a:rPr lang="en-US" altLang="zh-CN" sz="2800" b="1" dirty="0">
                <a:latin typeface="宋体" pitchFamily="2" charset="-122"/>
              </a:rPr>
              <a:t>BY </a:t>
            </a:r>
            <a:r>
              <a:rPr lang="en-US" altLang="zh-CN" sz="2800" b="1" dirty="0" err="1">
                <a:latin typeface="宋体" pitchFamily="2" charset="-122"/>
              </a:rPr>
              <a:t>iPrice</a:t>
            </a:r>
            <a:r>
              <a:rPr lang="en-US" altLang="zh-CN" sz="2800" b="1" dirty="0">
                <a:latin typeface="宋体" pitchFamily="2" charset="-122"/>
              </a:rPr>
              <a:t> </a:t>
            </a:r>
            <a:r>
              <a:rPr lang="en-US" altLang="zh-CN" sz="2800" b="1" dirty="0" err="1">
                <a:latin typeface="宋体" pitchFamily="2" charset="-122"/>
              </a:rPr>
              <a:t>desc</a:t>
            </a:r>
            <a:endParaRPr lang="en-US" altLang="zh-CN" sz="2800" b="1" dirty="0"/>
          </a:p>
          <a:p>
            <a:pPr marL="514350" indent="-514350" algn="l" eaLnBrk="0" hangingPunct="0">
              <a:tabLst>
                <a:tab pos="114300" algn="l"/>
                <a:tab pos="228600" algn="l"/>
                <a:tab pos="271463" algn="l"/>
              </a:tabLst>
              <a:defRPr/>
            </a:pPr>
            <a:r>
              <a:rPr lang="en-US" altLang="zh-CN" sz="2800" b="1" dirty="0">
                <a:latin typeface="宋体" pitchFamily="2" charset="-122"/>
              </a:rPr>
              <a:t>C. SELECT </a:t>
            </a:r>
            <a:r>
              <a:rPr lang="en-US" altLang="zh-CN" sz="2800" b="1" dirty="0" err="1">
                <a:latin typeface="宋体" pitchFamily="2" charset="-122"/>
              </a:rPr>
              <a:t>cDescription</a:t>
            </a:r>
            <a:r>
              <a:rPr lang="en-US" altLang="zh-CN" sz="2800" b="1" dirty="0">
                <a:latin typeface="宋体" pitchFamily="2" charset="-122"/>
              </a:rPr>
              <a:t> from </a:t>
            </a:r>
            <a:r>
              <a:rPr lang="en-US" altLang="zh-CN" sz="2800" b="1" dirty="0" err="1">
                <a:latin typeface="宋体" pitchFamily="2" charset="-122"/>
              </a:rPr>
              <a:t>TVType</a:t>
            </a:r>
            <a:r>
              <a:rPr lang="en-US" altLang="zh-CN" sz="2800" b="1" dirty="0">
                <a:latin typeface="宋体" pitchFamily="2" charset="-122"/>
              </a:rPr>
              <a:t> where </a:t>
            </a:r>
            <a:r>
              <a:rPr lang="en-US" altLang="zh-CN" sz="2800" b="1" dirty="0" smtClean="0">
                <a:latin typeface="宋体" pitchFamily="2" charset="-122"/>
              </a:rPr>
              <a:t>max(</a:t>
            </a:r>
            <a:r>
              <a:rPr lang="en-US" altLang="zh-CN" sz="2800" b="1" dirty="0" err="1" smtClean="0">
                <a:latin typeface="宋体" pitchFamily="2" charset="-122"/>
              </a:rPr>
              <a:t>iPrice</a:t>
            </a:r>
            <a:r>
              <a:rPr lang="en-US" altLang="zh-CN" sz="2800" b="1" dirty="0">
                <a:latin typeface="宋体" pitchFamily="2" charset="-122"/>
              </a:rPr>
              <a:t>) &gt; 3</a:t>
            </a:r>
            <a:endParaRPr lang="en-US" altLang="zh-CN" sz="2800" b="1" dirty="0"/>
          </a:p>
          <a:p>
            <a:pPr marL="514350" indent="-514350" algn="l" eaLnBrk="0" hangingPunct="0">
              <a:tabLst>
                <a:tab pos="114300" algn="l"/>
                <a:tab pos="228600" algn="l"/>
                <a:tab pos="271463" algn="l"/>
              </a:tabLst>
              <a:defRPr/>
            </a:pPr>
            <a:r>
              <a:rPr lang="en-US" altLang="zh-CN" sz="2800" b="1" dirty="0">
                <a:latin typeface="宋体" pitchFamily="2" charset="-122"/>
              </a:rPr>
              <a:t>D. SELECT </a:t>
            </a:r>
            <a:r>
              <a:rPr lang="en-US" altLang="zh-CN" sz="2800" b="1" dirty="0" err="1">
                <a:latin typeface="宋体" pitchFamily="2" charset="-122"/>
              </a:rPr>
              <a:t>cDescription</a:t>
            </a:r>
            <a:r>
              <a:rPr lang="en-US" altLang="zh-CN" sz="2800" b="1" dirty="0">
                <a:latin typeface="宋体" pitchFamily="2" charset="-122"/>
              </a:rPr>
              <a:t>, max(</a:t>
            </a:r>
            <a:r>
              <a:rPr lang="en-US" altLang="zh-CN" sz="2800" b="1" dirty="0" err="1">
                <a:latin typeface="宋体" pitchFamily="2" charset="-122"/>
              </a:rPr>
              <a:t>iPrice</a:t>
            </a:r>
            <a:r>
              <a:rPr lang="en-US" altLang="zh-CN" sz="2800" b="1" dirty="0">
                <a:latin typeface="宋体" pitchFamily="2" charset="-122"/>
              </a:rPr>
              <a:t>) from </a:t>
            </a:r>
            <a:r>
              <a:rPr lang="en-US" altLang="zh-CN" sz="2800" b="1" dirty="0" err="1" smtClean="0">
                <a:latin typeface="宋体" pitchFamily="2" charset="-122"/>
              </a:rPr>
              <a:t>TVType</a:t>
            </a:r>
            <a:r>
              <a:rPr lang="en-US" altLang="zh-CN" sz="2800" b="1" dirty="0" smtClean="0">
                <a:latin typeface="宋体" pitchFamily="2" charset="-122"/>
              </a:rPr>
              <a:t> </a:t>
            </a:r>
            <a:r>
              <a:rPr lang="en-US" altLang="zh-CN" sz="2800" b="1" dirty="0">
                <a:latin typeface="宋体" pitchFamily="2" charset="-122"/>
              </a:rPr>
              <a:t>ORDER BY </a:t>
            </a:r>
            <a:r>
              <a:rPr lang="en-US" altLang="zh-CN" sz="2800" b="1" dirty="0" err="1">
                <a:latin typeface="宋体" pitchFamily="2" charset="-122"/>
              </a:rPr>
              <a:t>iPrice</a:t>
            </a:r>
            <a:r>
              <a:rPr lang="en-US" altLang="zh-CN" sz="2800" b="1" dirty="0">
                <a:latin typeface="宋体" pitchFamily="2" charset="-122"/>
              </a:rPr>
              <a:t>.</a:t>
            </a:r>
            <a:endParaRPr lang="en-US" altLang="zh-CN" sz="2800" b="1" dirty="0"/>
          </a:p>
        </p:txBody>
      </p:sp>
      <p:sp>
        <p:nvSpPr>
          <p:cNvPr id="3" name="标题 1"/>
          <p:cNvSpPr>
            <a:spLocks noGrp="1"/>
          </p:cNvSpPr>
          <p:nvPr>
            <p:ph type="title"/>
          </p:nvPr>
        </p:nvSpPr>
        <p:spPr>
          <a:xfrm>
            <a:off x="1534585" y="617539"/>
            <a:ext cx="10390716" cy="795337"/>
          </a:xfrm>
        </p:spPr>
        <p:txBody>
          <a:bodyPr/>
          <a:lstStyle/>
          <a:p>
            <a:r>
              <a:rPr lang="zh-CN" altLang="en-US" dirty="0" smtClean="0">
                <a:ea typeface="宋体" pitchFamily="2" charset="-122"/>
              </a:rPr>
              <a:t>练习</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47</a:t>
            </a:r>
            <a:r>
              <a:rPr lang="zh-CN" altLang="en-US" dirty="0" smtClean="0"/>
              <a:t>：  字符串函数</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eaLnBrk="1" hangingPunct="1"/>
            <a:r>
              <a:rPr lang="zh-CN" sz="3200" smtClean="0">
                <a:ea typeface="宋体" pitchFamily="2" charset="-122"/>
              </a:rPr>
              <a:t>函数</a:t>
            </a:r>
          </a:p>
        </p:txBody>
      </p:sp>
      <p:sp>
        <p:nvSpPr>
          <p:cNvPr id="121860" name="Rectangle 3"/>
          <p:cNvSpPr>
            <a:spLocks noGrp="1" noChangeArrowheads="1"/>
          </p:cNvSpPr>
          <p:nvPr>
            <p:ph type="body" idx="1"/>
          </p:nvPr>
        </p:nvSpPr>
        <p:spPr>
          <a:xfrm>
            <a:off x="431800" y="2033588"/>
            <a:ext cx="11328400" cy="4824412"/>
          </a:xfrm>
        </p:spPr>
        <p:txBody>
          <a:bodyPr/>
          <a:lstStyle/>
          <a:p>
            <a:pPr eaLnBrk="1" hangingPunct="1"/>
            <a:r>
              <a:rPr lang="zh-CN" altLang="zh-CN" sz="3200" dirty="0" smtClean="0">
                <a:ea typeface="宋体" pitchFamily="2" charset="-122"/>
              </a:rPr>
              <a:t>Select function_name(parameters)</a:t>
            </a:r>
          </a:p>
          <a:p>
            <a:pPr eaLnBrk="1" hangingPunct="1"/>
            <a:endParaRPr lang="zh-CN" altLang="zh-CN" sz="3200" dirty="0" smtClean="0">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zh-CN" sz="3200" smtClean="0">
                <a:ea typeface="宋体" pitchFamily="2" charset="-122"/>
              </a:rPr>
              <a:t>字符串函数</a:t>
            </a:r>
          </a:p>
        </p:txBody>
      </p:sp>
      <p:sp>
        <p:nvSpPr>
          <p:cNvPr id="122884" name="Rectangle 3"/>
          <p:cNvSpPr>
            <a:spLocks noGrp="1" noChangeArrowheads="1"/>
          </p:cNvSpPr>
          <p:nvPr>
            <p:ph type="body" idx="1"/>
          </p:nvPr>
        </p:nvSpPr>
        <p:spPr/>
        <p:txBody>
          <a:bodyPr/>
          <a:lstStyle/>
          <a:p>
            <a:pPr eaLnBrk="1" hangingPunct="1"/>
            <a:r>
              <a:rPr lang="zh-CN" altLang="zh-CN" b="1" dirty="0" smtClean="0">
                <a:ea typeface="宋体" pitchFamily="2" charset="-122"/>
              </a:rPr>
              <a:t>ASCII</a:t>
            </a:r>
          </a:p>
          <a:p>
            <a:pPr lvl="1" eaLnBrk="1" hangingPunct="1"/>
            <a:r>
              <a:rPr lang="zh-CN" b="1" dirty="0" smtClean="0">
                <a:ea typeface="宋体" pitchFamily="2" charset="-122"/>
              </a:rPr>
              <a:t>返回字符表达式最左端字符的 </a:t>
            </a:r>
            <a:r>
              <a:rPr lang="zh-CN" altLang="zh-CN" b="1" dirty="0" smtClean="0">
                <a:ea typeface="宋体" pitchFamily="2" charset="-122"/>
              </a:rPr>
              <a:t>ASCII </a:t>
            </a:r>
            <a:r>
              <a:rPr lang="zh-CN" b="1" dirty="0" smtClean="0">
                <a:ea typeface="宋体" pitchFamily="2" charset="-122"/>
              </a:rPr>
              <a:t>代码值。</a:t>
            </a:r>
          </a:p>
          <a:p>
            <a:pPr lvl="1" eaLnBrk="1" hangingPunct="1"/>
            <a:r>
              <a:rPr lang="zh-CN" b="1" dirty="0" smtClean="0">
                <a:ea typeface="宋体" pitchFamily="2" charset="-122"/>
              </a:rPr>
              <a:t>语法</a:t>
            </a:r>
            <a:r>
              <a:rPr lang="zh-CN" altLang="zh-CN" b="1" dirty="0" smtClean="0">
                <a:ea typeface="宋体" pitchFamily="2" charset="-122"/>
              </a:rPr>
              <a:t>:ASCII ( </a:t>
            </a:r>
            <a:r>
              <a:rPr lang="zh-CN" altLang="zh-CN" b="1" i="1" dirty="0" smtClean="0">
                <a:ea typeface="宋体" pitchFamily="2" charset="-122"/>
              </a:rPr>
              <a:t>character_expression </a:t>
            </a:r>
            <a:r>
              <a:rPr lang="zh-CN" altLang="zh-CN" b="1" dirty="0" smtClean="0">
                <a:ea typeface="宋体" pitchFamily="2" charset="-122"/>
              </a:rPr>
              <a:t>) </a:t>
            </a:r>
          </a:p>
          <a:p>
            <a:pPr lvl="1" eaLnBrk="1" hangingPunct="1"/>
            <a:r>
              <a:rPr lang="zh-CN" b="1" dirty="0" smtClean="0">
                <a:ea typeface="宋体" pitchFamily="2" charset="-122"/>
              </a:rPr>
              <a:t>参数</a:t>
            </a:r>
            <a:r>
              <a:rPr lang="zh-CN" altLang="zh-CN" b="1" dirty="0" smtClean="0">
                <a:ea typeface="宋体" pitchFamily="2" charset="-122"/>
              </a:rPr>
              <a:t>:</a:t>
            </a:r>
            <a:r>
              <a:rPr lang="zh-CN" altLang="zh-CN" b="1" i="1" dirty="0" smtClean="0">
                <a:ea typeface="宋体" pitchFamily="2" charset="-122"/>
              </a:rPr>
              <a:t>character_expression</a:t>
            </a:r>
            <a:r>
              <a:rPr lang="zh-CN" b="1" dirty="0" smtClean="0">
                <a:ea typeface="宋体" pitchFamily="2" charset="-122"/>
              </a:rPr>
              <a:t>是类型为 </a:t>
            </a:r>
            <a:r>
              <a:rPr lang="zh-CN" altLang="zh-CN" b="1" dirty="0" smtClean="0">
                <a:ea typeface="宋体" pitchFamily="2" charset="-122"/>
              </a:rPr>
              <a:t>char </a:t>
            </a:r>
            <a:r>
              <a:rPr lang="zh-CN" b="1" dirty="0" smtClean="0">
                <a:ea typeface="宋体" pitchFamily="2" charset="-122"/>
              </a:rPr>
              <a:t>或 </a:t>
            </a:r>
            <a:r>
              <a:rPr lang="zh-CN" altLang="zh-CN" b="1" dirty="0" smtClean="0">
                <a:ea typeface="宋体" pitchFamily="2" charset="-122"/>
              </a:rPr>
              <a:t>varchar</a:t>
            </a:r>
            <a:r>
              <a:rPr lang="zh-CN" b="1" dirty="0" smtClean="0">
                <a:ea typeface="宋体" pitchFamily="2" charset="-122"/>
              </a:rPr>
              <a:t>的表达式</a:t>
            </a:r>
          </a:p>
          <a:p>
            <a:pPr lvl="1" eaLnBrk="1" hangingPunct="1"/>
            <a:r>
              <a:rPr lang="zh-CN" b="1" dirty="0" smtClean="0">
                <a:ea typeface="宋体" pitchFamily="2" charset="-122"/>
              </a:rPr>
              <a:t>返回类型</a:t>
            </a:r>
            <a:r>
              <a:rPr lang="zh-CN" altLang="zh-CN" b="1" dirty="0" smtClean="0">
                <a:ea typeface="宋体" pitchFamily="2" charset="-122"/>
              </a:rPr>
              <a:t>:int</a:t>
            </a:r>
          </a:p>
          <a:p>
            <a:pPr lvl="1" eaLnBrk="1" hangingPunct="1"/>
            <a:r>
              <a:rPr lang="zh-CN" b="1" dirty="0" smtClean="0">
                <a:ea typeface="宋体" pitchFamily="2" charset="-122"/>
              </a:rPr>
              <a:t>例子： </a:t>
            </a:r>
          </a:p>
          <a:p>
            <a:pPr lvl="1" eaLnBrk="1" hangingPunct="1">
              <a:buNone/>
            </a:pPr>
            <a:r>
              <a:rPr lang="zh-CN" b="1" dirty="0" smtClean="0">
                <a:solidFill>
                  <a:srgbClr val="FF0000"/>
                </a:solidFill>
                <a:ea typeface="宋体" pitchFamily="2" charset="-122"/>
              </a:rPr>
              <a:t> </a:t>
            </a:r>
            <a:r>
              <a:rPr lang="en-US" altLang="zh-CN" b="1" dirty="0" smtClean="0">
                <a:solidFill>
                  <a:srgbClr val="FF0000"/>
                </a:solidFill>
                <a:ea typeface="宋体" pitchFamily="2" charset="-122"/>
              </a:rPr>
              <a:t>  </a:t>
            </a:r>
            <a:r>
              <a:rPr lang="en-US" dirty="0" smtClean="0"/>
              <a:t>Select ASCII</a:t>
            </a:r>
            <a:r>
              <a:rPr lang="zh-CN" altLang="en-US" dirty="0" smtClean="0"/>
              <a:t>（</a:t>
            </a:r>
            <a:r>
              <a:rPr lang="en-US" dirty="0" smtClean="0"/>
              <a:t>’</a:t>
            </a:r>
            <a:r>
              <a:rPr lang="en-US" dirty="0" err="1" smtClean="0"/>
              <a:t>abcd</a:t>
            </a:r>
            <a:r>
              <a:rPr lang="en-US" dirty="0" smtClean="0"/>
              <a:t>’</a:t>
            </a:r>
            <a:r>
              <a:rPr lang="zh-CN" altLang="en-US" dirty="0" smtClean="0"/>
              <a:t>）</a:t>
            </a:r>
            <a:r>
              <a:rPr lang="en-US" dirty="0" smtClean="0"/>
              <a:t>            --</a:t>
            </a:r>
            <a:r>
              <a:rPr lang="zh-CN" altLang="en-US" dirty="0" smtClean="0"/>
              <a:t>结果为字符</a:t>
            </a:r>
            <a:r>
              <a:rPr lang="en-US" dirty="0" smtClean="0"/>
              <a:t>a</a:t>
            </a:r>
            <a:r>
              <a:rPr lang="zh-CN" altLang="en-US" dirty="0" smtClean="0"/>
              <a:t>的</a:t>
            </a:r>
            <a:r>
              <a:rPr lang="en-US" dirty="0" smtClean="0"/>
              <a:t>ASCII</a:t>
            </a:r>
            <a:r>
              <a:rPr lang="zh-CN" altLang="en-US" dirty="0" smtClean="0"/>
              <a:t>码</a:t>
            </a:r>
            <a:r>
              <a:rPr lang="en-US" dirty="0" smtClean="0"/>
              <a:t>97</a:t>
            </a:r>
            <a:r>
              <a:rPr lang="zh-CN" altLang="en-US" dirty="0" smtClean="0"/>
              <a:t>。</a:t>
            </a:r>
          </a:p>
          <a:p>
            <a:pPr lvl="1" eaLnBrk="1" hangingPunct="1">
              <a:buFont typeface="Wingdings" pitchFamily="2" charset="2"/>
              <a:buNone/>
            </a:pPr>
            <a:endParaRPr lang="zh-CN" b="1" dirty="0" smtClean="0">
              <a:solidFill>
                <a:srgbClr val="FF0000"/>
              </a:solidFill>
              <a:ea typeface="宋体" pitchFamily="2" charset="-122"/>
            </a:endParaRPr>
          </a:p>
          <a:p>
            <a:pPr eaLnBrk="1" hangingPunct="1"/>
            <a:endParaRPr lang="zh-CN" altLang="zh-CN" b="1" dirty="0" smtClean="0">
              <a:ea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p:txBody>
          <a:bodyPr/>
          <a:lstStyle/>
          <a:p>
            <a:pPr eaLnBrk="1" hangingPunct="1"/>
            <a:r>
              <a:rPr lang="zh-CN" altLang="zh-CN" dirty="0" smtClean="0">
                <a:ea typeface="宋体" pitchFamily="2" charset="-122"/>
              </a:rPr>
              <a:t>ASCII</a:t>
            </a:r>
            <a:r>
              <a:rPr lang="zh-CN" altLang="en-US" dirty="0" smtClean="0">
                <a:ea typeface="宋体" pitchFamily="2" charset="-122"/>
              </a:rPr>
              <a:t>码</a:t>
            </a:r>
            <a:endParaRPr lang="zh-CN" altLang="zh-CN" dirty="0" smtClean="0">
              <a:ea typeface="宋体" pitchFamily="2" charset="-122"/>
            </a:endParaRPr>
          </a:p>
        </p:txBody>
      </p:sp>
      <p:sp>
        <p:nvSpPr>
          <p:cNvPr id="123908" name="Rectangle 3"/>
          <p:cNvSpPr>
            <a:spLocks noGrp="1" noChangeArrowheads="1"/>
          </p:cNvSpPr>
          <p:nvPr>
            <p:ph type="body" idx="1"/>
          </p:nvPr>
        </p:nvSpPr>
        <p:spPr/>
        <p:txBody>
          <a:bodyPr/>
          <a:lstStyle/>
          <a:p>
            <a:pPr eaLnBrk="1" hangingPunct="1"/>
            <a:r>
              <a:rPr lang="zh-CN" b="1" dirty="0" smtClean="0">
                <a:ea typeface="宋体" pitchFamily="2" charset="-122"/>
              </a:rPr>
              <a:t>为保证人类和设备，设备和计算机之间能进行正确的信息交换，人们编制的统一的信息交换代码，这就是</a:t>
            </a:r>
            <a:r>
              <a:rPr lang="zh-CN" altLang="zh-CN" b="1" dirty="0" smtClean="0">
                <a:ea typeface="宋体" pitchFamily="2" charset="-122"/>
              </a:rPr>
              <a:t>ASCII</a:t>
            </a:r>
            <a:r>
              <a:rPr lang="zh-CN" b="1" dirty="0" smtClean="0">
                <a:ea typeface="宋体" pitchFamily="2" charset="-122"/>
              </a:rPr>
              <a:t>码表，它的全称是“美国信息交换标准代码”。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1521040" y="961009"/>
            <a:ext cx="9855200" cy="563563"/>
          </a:xfrm>
        </p:spPr>
        <p:txBody>
          <a:bodyPr/>
          <a:lstStyle/>
          <a:p>
            <a:pPr eaLnBrk="1" hangingPunct="1"/>
            <a:r>
              <a:rPr lang="zh-CN" altLang="zh-CN" sz="3200" dirty="0" smtClean="0">
                <a:ea typeface="宋体" pitchFamily="2" charset="-122"/>
              </a:rPr>
              <a:t>Student</a:t>
            </a:r>
            <a:r>
              <a:rPr lang="zh-CN" sz="3200" dirty="0" smtClean="0">
                <a:ea typeface="宋体" pitchFamily="2" charset="-122"/>
              </a:rPr>
              <a:t>表</a:t>
            </a:r>
          </a:p>
        </p:txBody>
      </p:sp>
      <p:graphicFrame>
        <p:nvGraphicFramePr>
          <p:cNvPr id="2" name="Group 3"/>
          <p:cNvGraphicFramePr>
            <a:graphicFrameLocks noGrp="1"/>
          </p:cNvGraphicFramePr>
          <p:nvPr/>
        </p:nvGraphicFramePr>
        <p:xfrm>
          <a:off x="814918" y="2133600"/>
          <a:ext cx="10907182" cy="2663826"/>
        </p:xfrm>
        <a:graphic>
          <a:graphicData uri="http://schemas.openxmlformats.org/drawingml/2006/table">
            <a:tbl>
              <a:tblPr/>
              <a:tblGrid>
                <a:gridCol w="2112433"/>
                <a:gridCol w="1739900"/>
                <a:gridCol w="2417233"/>
                <a:gridCol w="2438400"/>
                <a:gridCol w="2199216"/>
              </a:tblGrid>
              <a:tr h="817563">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200" b="1" i="0" u="none" strike="noStrike" cap="none" normalizeH="0" baseline="0" dirty="0" smtClean="0">
                          <a:ln>
                            <a:noFill/>
                          </a:ln>
                          <a:solidFill>
                            <a:schemeClr val="tx1"/>
                          </a:solidFill>
                          <a:effectLst/>
                          <a:latin typeface="Arial" pitchFamily="34" charset="0"/>
                          <a:ea typeface="宋体" pitchFamily="2" charset="-122"/>
                        </a:rPr>
                        <a:t>学  号</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Sno</a:t>
                      </a: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200" b="1" i="0" u="none" strike="noStrike" cap="none" normalizeH="0" baseline="0" dirty="0" smtClean="0">
                          <a:ln>
                            <a:noFill/>
                          </a:ln>
                          <a:solidFill>
                            <a:schemeClr val="tx1"/>
                          </a:solidFill>
                          <a:effectLst/>
                          <a:latin typeface="Arial" pitchFamily="34" charset="0"/>
                          <a:ea typeface="宋体" pitchFamily="2" charset="-122"/>
                        </a:rPr>
                        <a:t>姓  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Sname</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200" b="1" i="0" u="none" strike="noStrike" cap="none" normalizeH="0" baseline="0" dirty="0" smtClean="0">
                          <a:ln>
                            <a:noFill/>
                          </a:ln>
                          <a:solidFill>
                            <a:schemeClr val="tx1"/>
                          </a:solidFill>
                          <a:effectLst/>
                          <a:latin typeface="Arial" pitchFamily="34" charset="0"/>
                          <a:ea typeface="宋体" pitchFamily="2" charset="-122"/>
                        </a:rPr>
                        <a:t>性  别</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dirty="0" smtClean="0">
                          <a:ln>
                            <a:noFill/>
                          </a:ln>
                          <a:solidFill>
                            <a:schemeClr val="tx1"/>
                          </a:solidFill>
                          <a:effectLst/>
                          <a:latin typeface="Arial" pitchFamily="34" charset="0"/>
                          <a:ea typeface="宋体" pitchFamily="2" charset="-122"/>
                        </a:rPr>
                        <a:t> </a:t>
                      </a: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Ssex</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200" b="1" i="0" u="none" strike="noStrike" cap="none" normalizeH="0" baseline="0" dirty="0" smtClean="0">
                          <a:ln>
                            <a:noFill/>
                          </a:ln>
                          <a:solidFill>
                            <a:schemeClr val="tx1"/>
                          </a:solidFill>
                          <a:effectLst/>
                          <a:latin typeface="Arial" pitchFamily="34" charset="0"/>
                          <a:ea typeface="宋体" pitchFamily="2" charset="-122"/>
                        </a:rPr>
                        <a:t>年  龄</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dirty="0" smtClean="0">
                          <a:ln>
                            <a:noFill/>
                          </a:ln>
                          <a:solidFill>
                            <a:schemeClr val="tx1"/>
                          </a:solidFill>
                          <a:effectLst/>
                          <a:latin typeface="Arial" pitchFamily="34" charset="0"/>
                          <a:ea typeface="宋体" pitchFamily="2" charset="-122"/>
                        </a:rPr>
                        <a:t> </a:t>
                      </a: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Sage</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33350" algn="l" defTabSz="914400" rtl="0" eaLnBrk="1" fontAlgn="base" latinLnBrk="0" hangingPunct="1">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所 在 系</a:t>
                      </a:r>
                    </a:p>
                    <a:p>
                      <a:pPr marL="0" marR="0" lvl="0" indent="133350" algn="l"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 </a:t>
                      </a:r>
                      <a:r>
                        <a:rPr kumimoji="0" lang="zh-CN" altLang="zh-CN" sz="2200" b="1" i="0" u="none" strike="noStrike" cap="none" normalizeH="0" baseline="0" smtClean="0">
                          <a:ln>
                            <a:noFill/>
                          </a:ln>
                          <a:solidFill>
                            <a:schemeClr val="tx1"/>
                          </a:solidFill>
                          <a:effectLst/>
                          <a:latin typeface="Arial" pitchFamily="34" charset="0"/>
                          <a:ea typeface="宋体" pitchFamily="2" charset="-122"/>
                        </a:rPr>
                        <a:t>Sdept</a:t>
                      </a: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46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200215121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200215122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200215123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200515125</a:t>
                      </a: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李勇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刘晨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王敏</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张立</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男</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女</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女</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男</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18</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19</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CS</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CS</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MA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IS</a:t>
                      </a: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Group 2"/>
          <p:cNvGraphicFramePr>
            <a:graphicFrameLocks noGrp="1"/>
          </p:cNvGraphicFramePr>
          <p:nvPr/>
        </p:nvGraphicFramePr>
        <p:xfrm>
          <a:off x="275208" y="747001"/>
          <a:ext cx="11594237" cy="5394960"/>
        </p:xfrm>
        <a:graphic>
          <a:graphicData uri="http://schemas.openxmlformats.org/drawingml/2006/table">
            <a:tbl>
              <a:tblPr/>
              <a:tblGrid>
                <a:gridCol w="2046042"/>
                <a:gridCol w="2338334"/>
                <a:gridCol w="1948611"/>
                <a:gridCol w="1753750"/>
                <a:gridCol w="1883658"/>
                <a:gridCol w="1623842"/>
              </a:tblGrid>
              <a:tr h="344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smtClean="0">
                          <a:ln>
                            <a:noFill/>
                          </a:ln>
                          <a:solidFill>
                            <a:srgbClr val="FF0000"/>
                          </a:solidFill>
                          <a:effectLst/>
                          <a:latin typeface="Arial" pitchFamily="34" charset="0"/>
                          <a:ea typeface="宋体" pitchFamily="2" charset="-122"/>
                        </a:rPr>
                        <a:t>值</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FF0000"/>
                          </a:solidFill>
                          <a:effectLst/>
                          <a:latin typeface="Arial" pitchFamily="34" charset="0"/>
                          <a:ea typeface="宋体" pitchFamily="2" charset="-122"/>
                        </a:rPr>
                        <a:t>符号</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FF0000"/>
                          </a:solidFill>
                          <a:effectLst/>
                          <a:latin typeface="Arial" pitchFamily="34" charset="0"/>
                          <a:ea typeface="宋体" pitchFamily="2" charset="-122"/>
                        </a:rPr>
                        <a:t>值</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FF0000"/>
                          </a:solidFill>
                          <a:effectLst/>
                          <a:latin typeface="Arial" pitchFamily="34" charset="0"/>
                          <a:ea typeface="宋体" pitchFamily="2" charset="-122"/>
                        </a:rPr>
                        <a:t>符号</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FF0000"/>
                          </a:solidFill>
                          <a:effectLst/>
                          <a:latin typeface="Arial" pitchFamily="34" charset="0"/>
                          <a:ea typeface="宋体" pitchFamily="2" charset="-122"/>
                        </a:rPr>
                        <a:t>值</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rgbClr val="FF0000"/>
                          </a:solidFill>
                          <a:effectLst/>
                          <a:latin typeface="Arial" pitchFamily="34" charset="0"/>
                          <a:ea typeface="宋体" pitchFamily="2" charset="-122"/>
                        </a:rPr>
                        <a:t>符号</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0</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chemeClr val="tx1"/>
                          </a:solidFill>
                          <a:effectLst/>
                          <a:latin typeface="Arial" pitchFamily="34" charset="0"/>
                          <a:ea typeface="宋体" pitchFamily="2" charset="-122"/>
                        </a:rPr>
                        <a:t>空字符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44</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91</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32</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smtClean="0">
                          <a:ln>
                            <a:noFill/>
                          </a:ln>
                          <a:solidFill>
                            <a:schemeClr val="tx1"/>
                          </a:solidFill>
                          <a:effectLst/>
                          <a:latin typeface="Arial" pitchFamily="34" charset="0"/>
                          <a:ea typeface="宋体" pitchFamily="2" charset="-122"/>
                        </a:rPr>
                        <a:t>空格</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45</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92</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33</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46</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93</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34</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47</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94</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35</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48 ~ 57</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0 ~ 9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95</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36</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58</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96</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37</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59</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97 ~ 122</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 ~ z</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38</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&amp;</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60</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&lt;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123</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6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39</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61</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124</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40</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62</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&gt;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125</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41</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63</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126</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50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42</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64</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127</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DEL (Delete</a:t>
                      </a:r>
                      <a:r>
                        <a:rPr kumimoji="0" lang="zh-CN" sz="1800" b="1" i="0" u="none" strike="noStrike" cap="none" normalizeH="0" baseline="0" smtClean="0">
                          <a:ln>
                            <a:noFill/>
                          </a:ln>
                          <a:solidFill>
                            <a:schemeClr val="tx1"/>
                          </a:solidFill>
                          <a:effectLst/>
                          <a:latin typeface="Arial" pitchFamily="34" charset="0"/>
                          <a:ea typeface="宋体" pitchFamily="2" charset="-122"/>
                        </a:rPr>
                        <a:t>键</a:t>
                      </a: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5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43</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65 </a:t>
                      </a:r>
                      <a:r>
                        <a:rPr kumimoji="0" lang="zh-CN" sz="1800" b="1" i="0" u="none" strike="noStrike" cap="none" normalizeH="0" baseline="0" smtClean="0">
                          <a:ln>
                            <a:noFill/>
                          </a:ln>
                          <a:solidFill>
                            <a:schemeClr val="tx1"/>
                          </a:solidFill>
                          <a:effectLst/>
                          <a:latin typeface="Arial" pitchFamily="34" charset="0"/>
                          <a:ea typeface="宋体" pitchFamily="2" charset="-122"/>
                        </a:rPr>
                        <a:t>－ </a:t>
                      </a:r>
                      <a:r>
                        <a:rPr kumimoji="0" lang="zh-CN" altLang="zh-CN" sz="1800" b="1" i="0" u="none" strike="noStrike" cap="none" normalizeH="0" baseline="0" smtClean="0">
                          <a:ln>
                            <a:noFill/>
                          </a:ln>
                          <a:solidFill>
                            <a:schemeClr val="tx1"/>
                          </a:solidFill>
                          <a:effectLst/>
                          <a:latin typeface="Arial" pitchFamily="34" charset="0"/>
                          <a:ea typeface="宋体" pitchFamily="2" charset="-122"/>
                        </a:rPr>
                        <a:t>90</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A ~ Z</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latin typeface="Arial" pitchFamily="34" charset="0"/>
                          <a:ea typeface="宋体" pitchFamily="2" charset="-122"/>
                        </a:rPr>
                        <a:t>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Arial" pitchFamily="34" charset="0"/>
                          <a:ea typeface="宋体" pitchFamily="2" charset="-122"/>
                        </a:rPr>
                        <a:t>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p:txBody>
          <a:bodyPr/>
          <a:lstStyle/>
          <a:p>
            <a:pPr eaLnBrk="1" hangingPunct="1"/>
            <a:r>
              <a:rPr lang="zh-CN" altLang="zh-CN" dirty="0" smtClean="0">
                <a:ea typeface="宋体" pitchFamily="2" charset="-122"/>
              </a:rPr>
              <a:t>Char</a:t>
            </a:r>
            <a:r>
              <a:rPr lang="zh-CN" altLang="en-US" dirty="0" smtClean="0">
                <a:ea typeface="宋体" pitchFamily="2" charset="-122"/>
              </a:rPr>
              <a:t>函数</a:t>
            </a:r>
            <a:endParaRPr lang="zh-CN" altLang="zh-CN" dirty="0" smtClean="0">
              <a:ea typeface="宋体" pitchFamily="2" charset="-122"/>
            </a:endParaRPr>
          </a:p>
        </p:txBody>
      </p:sp>
      <p:sp>
        <p:nvSpPr>
          <p:cNvPr id="125956" name="Rectangle 3"/>
          <p:cNvSpPr>
            <a:spLocks noGrp="1" noChangeArrowheads="1"/>
          </p:cNvSpPr>
          <p:nvPr>
            <p:ph type="body" idx="1"/>
          </p:nvPr>
        </p:nvSpPr>
        <p:spPr>
          <a:xfrm>
            <a:off x="150920" y="1848775"/>
            <a:ext cx="11683014" cy="4383350"/>
          </a:xfrm>
        </p:spPr>
        <p:txBody>
          <a:bodyPr/>
          <a:lstStyle/>
          <a:p>
            <a:pPr eaLnBrk="1" hangingPunct="1"/>
            <a:r>
              <a:rPr lang="zh-CN" altLang="zh-CN" b="1" dirty="0" smtClean="0">
                <a:ea typeface="宋体" pitchFamily="2" charset="-122"/>
              </a:rPr>
              <a:t>Char</a:t>
            </a:r>
          </a:p>
          <a:p>
            <a:pPr lvl="1" eaLnBrk="1" hangingPunct="1"/>
            <a:r>
              <a:rPr lang="zh-CN" b="1" dirty="0" smtClean="0">
                <a:ea typeface="宋体" pitchFamily="2" charset="-122"/>
              </a:rPr>
              <a:t>将 </a:t>
            </a:r>
            <a:r>
              <a:rPr lang="zh-CN" altLang="zh-CN" b="1" dirty="0" smtClean="0">
                <a:ea typeface="宋体" pitchFamily="2" charset="-122"/>
              </a:rPr>
              <a:t>int ASCII </a:t>
            </a:r>
            <a:r>
              <a:rPr lang="zh-CN" b="1" dirty="0" smtClean="0">
                <a:ea typeface="宋体" pitchFamily="2" charset="-122"/>
              </a:rPr>
              <a:t>代码转换为字符的字符串函数。</a:t>
            </a:r>
          </a:p>
          <a:p>
            <a:pPr lvl="1" eaLnBrk="1" hangingPunct="1"/>
            <a:r>
              <a:rPr lang="zh-CN" b="1" dirty="0" smtClean="0">
                <a:ea typeface="宋体" pitchFamily="2" charset="-122"/>
              </a:rPr>
              <a:t>语法：</a:t>
            </a:r>
            <a:r>
              <a:rPr lang="zh-CN" altLang="zh-CN" b="1" dirty="0" smtClean="0">
                <a:ea typeface="宋体" pitchFamily="2" charset="-122"/>
              </a:rPr>
              <a:t>CHAR ( </a:t>
            </a:r>
            <a:r>
              <a:rPr lang="zh-CN" altLang="zh-CN" b="1" i="1" dirty="0" smtClean="0">
                <a:ea typeface="宋体" pitchFamily="2" charset="-122"/>
              </a:rPr>
              <a:t>integer_expression </a:t>
            </a:r>
            <a:r>
              <a:rPr lang="zh-CN" altLang="zh-CN" b="1" dirty="0" smtClean="0">
                <a:ea typeface="宋体" pitchFamily="2" charset="-122"/>
              </a:rPr>
              <a:t>) </a:t>
            </a:r>
          </a:p>
          <a:p>
            <a:pPr lvl="1" eaLnBrk="1" hangingPunct="1"/>
            <a:r>
              <a:rPr lang="zh-CN" b="1" dirty="0" smtClean="0">
                <a:ea typeface="宋体" pitchFamily="2" charset="-122"/>
              </a:rPr>
              <a:t>参数：</a:t>
            </a:r>
            <a:r>
              <a:rPr lang="zh-CN" altLang="zh-CN" b="1" i="1" dirty="0" smtClean="0">
                <a:ea typeface="宋体" pitchFamily="2" charset="-122"/>
              </a:rPr>
              <a:t>integer_expression</a:t>
            </a:r>
            <a:r>
              <a:rPr lang="zh-CN" b="1" dirty="0" smtClean="0">
                <a:ea typeface="宋体" pitchFamily="2" charset="-122"/>
              </a:rPr>
              <a:t>介于 </a:t>
            </a:r>
            <a:r>
              <a:rPr lang="zh-CN" altLang="zh-CN" b="1" dirty="0" smtClean="0">
                <a:ea typeface="宋体" pitchFamily="2" charset="-122"/>
              </a:rPr>
              <a:t>0 </a:t>
            </a:r>
            <a:r>
              <a:rPr lang="zh-CN" b="1" dirty="0" smtClean="0">
                <a:ea typeface="宋体" pitchFamily="2" charset="-122"/>
              </a:rPr>
              <a:t>和 </a:t>
            </a:r>
            <a:r>
              <a:rPr lang="zh-CN" altLang="zh-CN" b="1" dirty="0" smtClean="0">
                <a:ea typeface="宋体" pitchFamily="2" charset="-122"/>
              </a:rPr>
              <a:t>255 </a:t>
            </a:r>
            <a:r>
              <a:rPr lang="zh-CN" b="1" dirty="0" smtClean="0">
                <a:ea typeface="宋体" pitchFamily="2" charset="-122"/>
              </a:rPr>
              <a:t>之间的整数。如果整数表达式不在此范围内，将返回 </a:t>
            </a:r>
            <a:r>
              <a:rPr lang="zh-CN" altLang="zh-CN" b="1" dirty="0" smtClean="0">
                <a:ea typeface="宋体" pitchFamily="2" charset="-122"/>
              </a:rPr>
              <a:t>NULL </a:t>
            </a:r>
            <a:r>
              <a:rPr lang="zh-CN" b="1" dirty="0" smtClean="0">
                <a:ea typeface="宋体" pitchFamily="2" charset="-122"/>
              </a:rPr>
              <a:t>值。</a:t>
            </a:r>
          </a:p>
          <a:p>
            <a:pPr lvl="1" eaLnBrk="1" hangingPunct="1"/>
            <a:r>
              <a:rPr lang="zh-CN" b="1" dirty="0" smtClean="0">
                <a:ea typeface="宋体" pitchFamily="2" charset="-122"/>
              </a:rPr>
              <a:t>返回类型：</a:t>
            </a:r>
            <a:r>
              <a:rPr lang="zh-CN" altLang="zh-CN" b="1" dirty="0" smtClean="0">
                <a:ea typeface="宋体" pitchFamily="2" charset="-122"/>
              </a:rPr>
              <a:t>char(1)</a:t>
            </a:r>
            <a:endParaRPr lang="en-US" altLang="zh-CN" b="1" dirty="0" smtClean="0">
              <a:ea typeface="宋体" pitchFamily="2" charset="-122"/>
            </a:endParaRPr>
          </a:p>
          <a:p>
            <a:pPr lvl="1" eaLnBrk="1" hangingPunct="1"/>
            <a:r>
              <a:rPr lang="zh-CN" altLang="en-US" dirty="0" smtClean="0"/>
              <a:t>例：</a:t>
            </a:r>
            <a:r>
              <a:rPr lang="en-US" dirty="0" smtClean="0"/>
              <a:t>Select CHAR</a:t>
            </a:r>
            <a:r>
              <a:rPr lang="zh-CN" altLang="en-US" dirty="0" smtClean="0"/>
              <a:t>（</a:t>
            </a:r>
            <a:r>
              <a:rPr lang="en-US" dirty="0" smtClean="0"/>
              <a:t>97</a:t>
            </a:r>
            <a:r>
              <a:rPr lang="zh-CN" altLang="en-US" dirty="0" smtClean="0"/>
              <a:t>）</a:t>
            </a:r>
            <a:r>
              <a:rPr lang="en-US" dirty="0" smtClean="0"/>
              <a:t>            --</a:t>
            </a:r>
            <a:r>
              <a:rPr lang="zh-CN" altLang="en-US" dirty="0" smtClean="0"/>
              <a:t>结果为</a:t>
            </a:r>
            <a:r>
              <a:rPr lang="en-US" dirty="0" smtClean="0"/>
              <a:t>'a'</a:t>
            </a:r>
            <a:endParaRPr lang="zh-CN" altLang="zh-CN" b="1" dirty="0" smtClean="0">
              <a:ea typeface="宋体" pitchFamily="2" charset="-122"/>
            </a:endParaRPr>
          </a:p>
          <a:p>
            <a:pPr lvl="1" eaLnBrk="1" hangingPunct="1"/>
            <a:endParaRPr lang="zh-CN" altLang="zh-CN" b="1" dirty="0" smtClean="0">
              <a:ea typeface="宋体" pitchFamily="2" charset="-122"/>
            </a:endParaRPr>
          </a:p>
          <a:p>
            <a:pPr lvl="1" eaLnBrk="1" hangingPunct="1"/>
            <a:endParaRPr lang="zh-CN" altLang="zh-CN" b="1" dirty="0" smtClean="0">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26980" name="Rectangle 3"/>
          <p:cNvSpPr>
            <a:spLocks noGrp="1" noChangeArrowheads="1"/>
          </p:cNvSpPr>
          <p:nvPr>
            <p:ph type="body" idx="1"/>
          </p:nvPr>
        </p:nvSpPr>
        <p:spPr>
          <a:xfrm>
            <a:off x="477272" y="4343179"/>
            <a:ext cx="5930282" cy="956569"/>
          </a:xfrm>
        </p:spPr>
        <p:txBody>
          <a:bodyPr/>
          <a:lstStyle/>
          <a:p>
            <a:pPr eaLnBrk="1" hangingPunct="1"/>
            <a:r>
              <a:rPr lang="zh-CN" altLang="en-US" dirty="0" smtClean="0"/>
              <a:t>例：</a:t>
            </a:r>
            <a:r>
              <a:rPr lang="en-US" dirty="0" smtClean="0"/>
              <a:t>select '**'+char(13)+'***'</a:t>
            </a:r>
            <a:endParaRPr lang="zh-CN" altLang="en-US" dirty="0" smtClean="0">
              <a:ea typeface="宋体" pitchFamily="2" charset="-122"/>
            </a:endParaRPr>
          </a:p>
        </p:txBody>
      </p:sp>
      <p:sp>
        <p:nvSpPr>
          <p:cNvPr id="126981" name="Rectangle 4"/>
          <p:cNvSpPr>
            <a:spLocks noChangeArrowheads="1"/>
          </p:cNvSpPr>
          <p:nvPr/>
        </p:nvSpPr>
        <p:spPr bwMode="auto">
          <a:xfrm>
            <a:off x="1173517" y="1669924"/>
            <a:ext cx="5759910" cy="461665"/>
          </a:xfrm>
          <a:prstGeom prst="rect">
            <a:avLst/>
          </a:prstGeom>
          <a:noFill/>
          <a:ln w="9525">
            <a:noFill/>
            <a:miter lim="800000"/>
            <a:headEnd/>
            <a:tailEnd/>
          </a:ln>
        </p:spPr>
        <p:txBody>
          <a:bodyPr wrap="none" anchor="ctr">
            <a:spAutoFit/>
          </a:bodyPr>
          <a:lstStyle/>
          <a:p>
            <a:pPr algn="l"/>
            <a:r>
              <a:rPr lang="zh-CN" altLang="zh-CN" sz="2400" dirty="0">
                <a:latin typeface="Arial" pitchFamily="34" charset="0"/>
              </a:rPr>
              <a:t>CHAR </a:t>
            </a:r>
            <a:r>
              <a:rPr lang="zh-CN" sz="2400" dirty="0">
                <a:latin typeface="Arial" pitchFamily="34" charset="0"/>
              </a:rPr>
              <a:t>可用于将控制字符插入字符串中。</a:t>
            </a:r>
          </a:p>
        </p:txBody>
      </p:sp>
      <p:graphicFrame>
        <p:nvGraphicFramePr>
          <p:cNvPr id="120837" name="Group 5"/>
          <p:cNvGraphicFramePr>
            <a:graphicFrameLocks noGrp="1"/>
          </p:cNvGraphicFramePr>
          <p:nvPr>
            <p:extLst>
              <p:ext uri="{D42A27DB-BD31-4B8C-83A1-F6EECF244321}">
                <p14:modId xmlns:p14="http://schemas.microsoft.com/office/powerpoint/2010/main" val="1504273444"/>
              </p:ext>
            </p:extLst>
          </p:nvPr>
        </p:nvGraphicFramePr>
        <p:xfrm>
          <a:off x="693033" y="2101724"/>
          <a:ext cx="9652000" cy="1828800"/>
        </p:xfrm>
        <a:graphic>
          <a:graphicData uri="http://schemas.openxmlformats.org/drawingml/2006/table">
            <a:tbl>
              <a:tblPr/>
              <a:tblGrid>
                <a:gridCol w="4826000"/>
                <a:gridCol w="4826000"/>
              </a:tblGrid>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Arial" pitchFamily="34" charset="0"/>
                          <a:ea typeface="宋体" pitchFamily="2" charset="-122"/>
                        </a:rPr>
                        <a:t>控制字符</a:t>
                      </a:r>
                    </a:p>
                  </a:txBody>
                  <a:tcPr marL="121920" marR="12192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Arial" pitchFamily="34" charset="0"/>
                          <a:ea typeface="宋体" pitchFamily="2" charset="-122"/>
                        </a:rPr>
                        <a:t>值</a:t>
                      </a:r>
                    </a:p>
                  </a:txBody>
                  <a:tcPr marL="121920" marR="12192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Arial" pitchFamily="34" charset="0"/>
                          <a:ea typeface="宋体" pitchFamily="2" charset="-122"/>
                        </a:rPr>
                        <a:t>制表符</a:t>
                      </a:r>
                    </a:p>
                  </a:txBody>
                  <a:tcPr marL="121920" marR="12192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pitchFamily="34" charset="0"/>
                          <a:ea typeface="宋体" pitchFamily="2" charset="-122"/>
                        </a:rPr>
                        <a:t>CHAR(9)</a:t>
                      </a:r>
                    </a:p>
                  </a:txBody>
                  <a:tcPr marL="121920" marR="12192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Arial" pitchFamily="34" charset="0"/>
                          <a:ea typeface="宋体" pitchFamily="2" charset="-122"/>
                        </a:rPr>
                        <a:t>换行符</a:t>
                      </a:r>
                    </a:p>
                  </a:txBody>
                  <a:tcPr marL="121920" marR="12192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Arial" pitchFamily="34" charset="0"/>
                          <a:ea typeface="宋体" pitchFamily="2" charset="-122"/>
                        </a:rPr>
                        <a:t>CHAR(10)</a:t>
                      </a:r>
                    </a:p>
                  </a:txBody>
                  <a:tcPr marL="121920" marR="12192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Arial" pitchFamily="34" charset="0"/>
                          <a:ea typeface="宋体" pitchFamily="2" charset="-122"/>
                        </a:rPr>
                        <a:t>回车</a:t>
                      </a:r>
                    </a:p>
                  </a:txBody>
                  <a:tcPr marL="121920" marR="12192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pitchFamily="34" charset="0"/>
                          <a:ea typeface="宋体" pitchFamily="2" charset="-122"/>
                        </a:rPr>
                        <a:t>CHAR(13)</a:t>
                      </a:r>
                    </a:p>
                  </a:txBody>
                  <a:tcPr marL="121920" marR="12192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7" name="图片 6"/>
          <p:cNvPicPr/>
          <p:nvPr/>
        </p:nvPicPr>
        <p:blipFill>
          <a:blip r:embed="rId2" cstate="print"/>
          <a:srcRect l="20964" t="40994" r="59664" b="33301"/>
          <a:stretch>
            <a:fillRect/>
          </a:stretch>
        </p:blipFill>
        <p:spPr bwMode="auto">
          <a:xfrm>
            <a:off x="8180781" y="4343179"/>
            <a:ext cx="2164252" cy="16402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zh-CN" altLang="en-US" dirty="0" smtClean="0">
                <a:ea typeface="宋体" pitchFamily="2" charset="-122"/>
              </a:rPr>
              <a:t>函数</a:t>
            </a:r>
            <a:endParaRPr lang="zh-CN" altLang="zh-CN" dirty="0" smtClean="0">
              <a:ea typeface="宋体" pitchFamily="2" charset="-122"/>
            </a:endParaRPr>
          </a:p>
        </p:txBody>
      </p:sp>
      <p:sp>
        <p:nvSpPr>
          <p:cNvPr id="128004" name="Rectangle 3"/>
          <p:cNvSpPr>
            <a:spLocks noGrp="1" noChangeArrowheads="1"/>
          </p:cNvSpPr>
          <p:nvPr>
            <p:ph type="body" idx="1"/>
          </p:nvPr>
        </p:nvSpPr>
        <p:spPr>
          <a:xfrm>
            <a:off x="133167" y="1859595"/>
            <a:ext cx="11789833" cy="4392613"/>
          </a:xfrm>
        </p:spPr>
        <p:txBody>
          <a:bodyPr/>
          <a:lstStyle/>
          <a:p>
            <a:pPr eaLnBrk="1" hangingPunct="1">
              <a:lnSpc>
                <a:spcPct val="90000"/>
              </a:lnSpc>
            </a:pPr>
            <a:r>
              <a:rPr lang="zh-CN" altLang="zh-CN" sz="2400" b="1" dirty="0" smtClean="0">
                <a:ea typeface="宋体" pitchFamily="2" charset="-122"/>
              </a:rPr>
              <a:t>NCHAR</a:t>
            </a:r>
          </a:p>
          <a:p>
            <a:pPr lvl="1" eaLnBrk="1" hangingPunct="1">
              <a:lnSpc>
                <a:spcPct val="90000"/>
              </a:lnSpc>
            </a:pPr>
            <a:r>
              <a:rPr lang="zh-CN" sz="2000" b="1" dirty="0" smtClean="0">
                <a:ea typeface="宋体" pitchFamily="2" charset="-122"/>
              </a:rPr>
              <a:t>根据 </a:t>
            </a:r>
            <a:r>
              <a:rPr lang="zh-CN" altLang="zh-CN" sz="2000" b="1" dirty="0" smtClean="0">
                <a:ea typeface="宋体" pitchFamily="2" charset="-122"/>
              </a:rPr>
              <a:t>Unicode </a:t>
            </a:r>
            <a:r>
              <a:rPr lang="zh-CN" sz="2000" b="1" dirty="0" smtClean="0">
                <a:ea typeface="宋体" pitchFamily="2" charset="-122"/>
              </a:rPr>
              <a:t>标准所进行的定义，用给定整数代码返回 </a:t>
            </a:r>
            <a:r>
              <a:rPr lang="zh-CN" altLang="zh-CN" sz="2000" b="1" dirty="0" smtClean="0">
                <a:ea typeface="宋体" pitchFamily="2" charset="-122"/>
              </a:rPr>
              <a:t>Unicode </a:t>
            </a:r>
            <a:r>
              <a:rPr lang="zh-CN" sz="2000" b="1" dirty="0" smtClean="0">
                <a:ea typeface="宋体" pitchFamily="2" charset="-122"/>
              </a:rPr>
              <a:t>字符。</a:t>
            </a:r>
          </a:p>
          <a:p>
            <a:pPr lvl="1" eaLnBrk="1" hangingPunct="1">
              <a:lnSpc>
                <a:spcPct val="90000"/>
              </a:lnSpc>
            </a:pPr>
            <a:r>
              <a:rPr lang="zh-CN" sz="2000" b="1" dirty="0" smtClean="0">
                <a:ea typeface="宋体" pitchFamily="2" charset="-122"/>
              </a:rPr>
              <a:t>语法</a:t>
            </a:r>
            <a:r>
              <a:rPr lang="zh-CN" altLang="zh-CN" sz="2000" b="1" dirty="0" smtClean="0">
                <a:ea typeface="宋体" pitchFamily="2" charset="-122"/>
              </a:rPr>
              <a:t>:NCHAR ( </a:t>
            </a:r>
            <a:r>
              <a:rPr lang="zh-CN" altLang="zh-CN" sz="2000" b="1" i="1" dirty="0" smtClean="0">
                <a:ea typeface="宋体" pitchFamily="2" charset="-122"/>
              </a:rPr>
              <a:t>integer_expression </a:t>
            </a:r>
            <a:r>
              <a:rPr lang="zh-CN" altLang="zh-CN" sz="2000" b="1" dirty="0" smtClean="0">
                <a:ea typeface="宋体" pitchFamily="2" charset="-122"/>
              </a:rPr>
              <a:t>) </a:t>
            </a:r>
          </a:p>
          <a:p>
            <a:pPr lvl="1" eaLnBrk="1" hangingPunct="1">
              <a:lnSpc>
                <a:spcPct val="90000"/>
              </a:lnSpc>
            </a:pPr>
            <a:r>
              <a:rPr lang="zh-CN" sz="2000" b="1" dirty="0" smtClean="0">
                <a:ea typeface="宋体" pitchFamily="2" charset="-122"/>
              </a:rPr>
              <a:t>参数</a:t>
            </a:r>
            <a:r>
              <a:rPr lang="zh-CN" altLang="zh-CN" sz="2000" b="1" dirty="0" smtClean="0">
                <a:ea typeface="宋体" pitchFamily="2" charset="-122"/>
              </a:rPr>
              <a:t>:</a:t>
            </a:r>
            <a:r>
              <a:rPr lang="zh-CN" altLang="zh-CN" sz="2000" b="1" i="1" dirty="0" smtClean="0">
                <a:ea typeface="宋体" pitchFamily="2" charset="-122"/>
              </a:rPr>
              <a:t>integer_expression</a:t>
            </a:r>
            <a:r>
              <a:rPr lang="zh-CN" sz="2000" b="1" dirty="0" smtClean="0">
                <a:ea typeface="宋体" pitchFamily="2" charset="-122"/>
              </a:rPr>
              <a:t>介于 </a:t>
            </a:r>
            <a:r>
              <a:rPr lang="zh-CN" altLang="zh-CN" sz="2000" b="1" dirty="0" smtClean="0">
                <a:ea typeface="宋体" pitchFamily="2" charset="-122"/>
              </a:rPr>
              <a:t>0 </a:t>
            </a:r>
            <a:r>
              <a:rPr lang="zh-CN" sz="2000" b="1" dirty="0" smtClean="0">
                <a:ea typeface="宋体" pitchFamily="2" charset="-122"/>
              </a:rPr>
              <a:t>与 </a:t>
            </a:r>
            <a:r>
              <a:rPr lang="zh-CN" altLang="zh-CN" sz="2000" b="1" dirty="0" smtClean="0">
                <a:ea typeface="宋体" pitchFamily="2" charset="-122"/>
              </a:rPr>
              <a:t>65535 </a:t>
            </a:r>
            <a:r>
              <a:rPr lang="zh-CN" sz="2000" b="1" dirty="0" smtClean="0">
                <a:ea typeface="宋体" pitchFamily="2" charset="-122"/>
              </a:rPr>
              <a:t>之间的所有正整数。如果指定了超出此范围的值，将返回 </a:t>
            </a:r>
            <a:r>
              <a:rPr lang="zh-CN" altLang="zh-CN" sz="2000" b="1" dirty="0" smtClean="0">
                <a:ea typeface="宋体" pitchFamily="2" charset="-122"/>
              </a:rPr>
              <a:t>NULL</a:t>
            </a:r>
            <a:r>
              <a:rPr lang="zh-CN" sz="2000" b="1" dirty="0" smtClean="0">
                <a:ea typeface="宋体" pitchFamily="2" charset="-122"/>
              </a:rPr>
              <a:t>。</a:t>
            </a:r>
          </a:p>
          <a:p>
            <a:pPr lvl="1" eaLnBrk="1" hangingPunct="1">
              <a:lnSpc>
                <a:spcPct val="90000"/>
              </a:lnSpc>
            </a:pPr>
            <a:r>
              <a:rPr lang="zh-CN" sz="2000" b="1" dirty="0" smtClean="0">
                <a:ea typeface="宋体" pitchFamily="2" charset="-122"/>
              </a:rPr>
              <a:t>返回类型</a:t>
            </a:r>
            <a:r>
              <a:rPr lang="zh-CN" altLang="zh-CN" sz="2000" b="1" dirty="0" smtClean="0">
                <a:ea typeface="宋体" pitchFamily="2" charset="-122"/>
              </a:rPr>
              <a:t>:nchar(1)</a:t>
            </a:r>
          </a:p>
          <a:p>
            <a:pPr eaLnBrk="1" hangingPunct="1">
              <a:lnSpc>
                <a:spcPct val="90000"/>
              </a:lnSpc>
            </a:pPr>
            <a:r>
              <a:rPr lang="zh-CN" altLang="zh-CN" sz="2400" b="1" dirty="0" smtClean="0">
                <a:ea typeface="宋体" pitchFamily="2" charset="-122"/>
              </a:rPr>
              <a:t>UNICODE</a:t>
            </a:r>
          </a:p>
          <a:p>
            <a:pPr lvl="1" eaLnBrk="1" hangingPunct="1">
              <a:lnSpc>
                <a:spcPct val="90000"/>
              </a:lnSpc>
            </a:pPr>
            <a:r>
              <a:rPr lang="zh-CN" sz="2000" b="1" dirty="0" smtClean="0">
                <a:ea typeface="宋体" pitchFamily="2" charset="-122"/>
              </a:rPr>
              <a:t>按照 </a:t>
            </a:r>
            <a:r>
              <a:rPr lang="zh-CN" altLang="zh-CN" sz="2000" b="1" dirty="0" smtClean="0">
                <a:ea typeface="宋体" pitchFamily="2" charset="-122"/>
              </a:rPr>
              <a:t>Unicode </a:t>
            </a:r>
            <a:r>
              <a:rPr lang="zh-CN" sz="2000" b="1" dirty="0" smtClean="0">
                <a:ea typeface="宋体" pitchFamily="2" charset="-122"/>
              </a:rPr>
              <a:t>标准的定义，返回输入表达式的第一个字符的整数值。 </a:t>
            </a:r>
          </a:p>
          <a:p>
            <a:pPr lvl="1" eaLnBrk="1" hangingPunct="1">
              <a:lnSpc>
                <a:spcPct val="90000"/>
              </a:lnSpc>
            </a:pPr>
            <a:r>
              <a:rPr lang="zh-CN" sz="2000" b="1" dirty="0" smtClean="0">
                <a:ea typeface="宋体" pitchFamily="2" charset="-122"/>
              </a:rPr>
              <a:t>语法</a:t>
            </a:r>
            <a:r>
              <a:rPr lang="zh-CN" altLang="zh-CN" sz="2000" b="1" dirty="0" smtClean="0">
                <a:ea typeface="宋体" pitchFamily="2" charset="-122"/>
              </a:rPr>
              <a:t>:UNICODE ( '</a:t>
            </a:r>
            <a:r>
              <a:rPr lang="zh-CN" altLang="zh-CN" sz="2000" b="1" i="1" dirty="0" smtClean="0">
                <a:ea typeface="宋体" pitchFamily="2" charset="-122"/>
              </a:rPr>
              <a:t>ncharacter_expression</a:t>
            </a:r>
            <a:r>
              <a:rPr lang="zh-CN" altLang="zh-CN" sz="2000" b="1" dirty="0" smtClean="0">
                <a:ea typeface="宋体" pitchFamily="2" charset="-122"/>
              </a:rPr>
              <a:t>' )</a:t>
            </a:r>
          </a:p>
          <a:p>
            <a:pPr lvl="1" eaLnBrk="1" hangingPunct="1">
              <a:lnSpc>
                <a:spcPct val="90000"/>
              </a:lnSpc>
            </a:pPr>
            <a:r>
              <a:rPr lang="zh-CN" sz="2000" b="1" dirty="0" smtClean="0">
                <a:ea typeface="宋体" pitchFamily="2" charset="-122"/>
              </a:rPr>
              <a:t>参数</a:t>
            </a:r>
            <a:r>
              <a:rPr lang="zh-CN" altLang="zh-CN" sz="2000" b="1" dirty="0" smtClean="0">
                <a:ea typeface="宋体" pitchFamily="2" charset="-122"/>
              </a:rPr>
              <a:t>:'</a:t>
            </a:r>
            <a:r>
              <a:rPr lang="zh-CN" altLang="zh-CN" sz="2000" b="1" i="1" dirty="0" smtClean="0">
                <a:ea typeface="宋体" pitchFamily="2" charset="-122"/>
              </a:rPr>
              <a:t>ncharacter_expression</a:t>
            </a:r>
            <a:r>
              <a:rPr lang="zh-CN" altLang="zh-CN" sz="2000" b="1" dirty="0" smtClean="0">
                <a:ea typeface="宋体" pitchFamily="2" charset="-122"/>
              </a:rPr>
              <a:t>'</a:t>
            </a:r>
            <a:r>
              <a:rPr lang="zh-CN" sz="2000" b="1" dirty="0" smtClean="0">
                <a:ea typeface="宋体" pitchFamily="2" charset="-122"/>
              </a:rPr>
              <a:t>是 </a:t>
            </a:r>
            <a:r>
              <a:rPr lang="zh-CN" altLang="zh-CN" sz="2000" b="1" dirty="0" smtClean="0">
                <a:ea typeface="宋体" pitchFamily="2" charset="-122"/>
              </a:rPr>
              <a:t>nchar </a:t>
            </a:r>
            <a:r>
              <a:rPr lang="zh-CN" sz="2000" b="1" dirty="0" smtClean="0">
                <a:ea typeface="宋体" pitchFamily="2" charset="-122"/>
              </a:rPr>
              <a:t>或 </a:t>
            </a:r>
            <a:r>
              <a:rPr lang="zh-CN" altLang="zh-CN" sz="2000" b="1" dirty="0" smtClean="0">
                <a:ea typeface="宋体" pitchFamily="2" charset="-122"/>
              </a:rPr>
              <a:t>nvarchar </a:t>
            </a:r>
            <a:r>
              <a:rPr lang="zh-CN" sz="2000" b="1" dirty="0" smtClean="0">
                <a:ea typeface="宋体" pitchFamily="2" charset="-122"/>
              </a:rPr>
              <a:t>表达式。 </a:t>
            </a:r>
          </a:p>
          <a:p>
            <a:pPr lvl="1" eaLnBrk="1" hangingPunct="1">
              <a:lnSpc>
                <a:spcPct val="90000"/>
              </a:lnSpc>
            </a:pPr>
            <a:r>
              <a:rPr lang="zh-CN" sz="2000" b="1" dirty="0" smtClean="0">
                <a:ea typeface="宋体" pitchFamily="2" charset="-122"/>
              </a:rPr>
              <a:t>返回类型</a:t>
            </a:r>
            <a:r>
              <a:rPr lang="zh-CN" altLang="zh-CN" sz="2000" b="1" dirty="0" smtClean="0">
                <a:ea typeface="宋体" pitchFamily="2" charset="-122"/>
              </a:rPr>
              <a:t>:int</a:t>
            </a:r>
          </a:p>
          <a:p>
            <a:pPr lvl="1" eaLnBrk="1" hangingPunct="1">
              <a:lnSpc>
                <a:spcPct val="90000"/>
              </a:lnSpc>
            </a:pPr>
            <a:r>
              <a:rPr lang="zh-CN" altLang="zh-CN" sz="2000" b="1" dirty="0" smtClean="0">
                <a:ea typeface="宋体" pitchFamily="2" charset="-122"/>
              </a:rPr>
              <a:t>Select unicode(N’kerge’)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p:txBody>
          <a:bodyPr/>
          <a:lstStyle/>
          <a:p>
            <a:pPr eaLnBrk="1" hangingPunct="1"/>
            <a:r>
              <a:rPr lang="zh-CN" altLang="zh-CN" dirty="0" smtClean="0">
                <a:ea typeface="宋体" pitchFamily="2" charset="-122"/>
              </a:rPr>
              <a:t>Charindex</a:t>
            </a:r>
            <a:r>
              <a:rPr lang="zh-CN" altLang="en-US" dirty="0" smtClean="0">
                <a:ea typeface="宋体" pitchFamily="2" charset="-122"/>
              </a:rPr>
              <a:t>函数</a:t>
            </a:r>
            <a:endParaRPr lang="zh-CN" altLang="zh-CN" dirty="0" smtClean="0">
              <a:ea typeface="宋体" pitchFamily="2" charset="-122"/>
            </a:endParaRPr>
          </a:p>
        </p:txBody>
      </p:sp>
      <p:sp>
        <p:nvSpPr>
          <p:cNvPr id="129028" name="Rectangle 3"/>
          <p:cNvSpPr>
            <a:spLocks noGrp="1" noChangeArrowheads="1"/>
          </p:cNvSpPr>
          <p:nvPr>
            <p:ph type="body" idx="1"/>
          </p:nvPr>
        </p:nvSpPr>
        <p:spPr>
          <a:xfrm>
            <a:off x="266331" y="1779280"/>
            <a:ext cx="11647502" cy="4461722"/>
          </a:xfrm>
        </p:spPr>
        <p:txBody>
          <a:bodyPr/>
          <a:lstStyle/>
          <a:p>
            <a:pPr eaLnBrk="1" hangingPunct="1">
              <a:lnSpc>
                <a:spcPct val="80000"/>
              </a:lnSpc>
            </a:pPr>
            <a:r>
              <a:rPr lang="zh-CN" altLang="zh-CN" sz="2400" b="1" dirty="0" smtClean="0">
                <a:ea typeface="宋体" pitchFamily="2" charset="-122"/>
              </a:rPr>
              <a:t>Charindex</a:t>
            </a:r>
          </a:p>
          <a:p>
            <a:pPr lvl="1" eaLnBrk="1" hangingPunct="1">
              <a:lnSpc>
                <a:spcPct val="80000"/>
              </a:lnSpc>
            </a:pPr>
            <a:r>
              <a:rPr lang="zh-CN" sz="2000" b="1" dirty="0" smtClean="0">
                <a:ea typeface="宋体" pitchFamily="2" charset="-122"/>
              </a:rPr>
              <a:t>返回字符串中指定表达式的起始位置。</a:t>
            </a:r>
            <a:r>
              <a:rPr lang="zh-CN" sz="2000" b="1" i="1" dirty="0" smtClean="0">
                <a:ea typeface="宋体" pitchFamily="2" charset="-122"/>
              </a:rPr>
              <a:t> </a:t>
            </a:r>
            <a:endParaRPr lang="zh-CN" sz="2000" b="1" dirty="0" smtClean="0">
              <a:ea typeface="宋体" pitchFamily="2" charset="-122"/>
            </a:endParaRPr>
          </a:p>
          <a:p>
            <a:pPr lvl="1" eaLnBrk="1" hangingPunct="1">
              <a:lnSpc>
                <a:spcPct val="80000"/>
              </a:lnSpc>
            </a:pPr>
            <a:r>
              <a:rPr lang="zh-CN" sz="2000" b="1" dirty="0" smtClean="0">
                <a:ea typeface="宋体" pitchFamily="2" charset="-122"/>
              </a:rPr>
              <a:t>语法：</a:t>
            </a:r>
            <a:r>
              <a:rPr lang="zh-CN" altLang="zh-CN" sz="2000" b="1" dirty="0" smtClean="0">
                <a:ea typeface="宋体" pitchFamily="2" charset="-122"/>
              </a:rPr>
              <a:t>CHARINDEX ( </a:t>
            </a:r>
            <a:r>
              <a:rPr lang="zh-CN" altLang="zh-CN" sz="2000" b="1" i="1" dirty="0" smtClean="0">
                <a:ea typeface="宋体" pitchFamily="2" charset="-122"/>
              </a:rPr>
              <a:t>expression1 </a:t>
            </a:r>
            <a:r>
              <a:rPr lang="zh-CN" altLang="zh-CN" sz="2000" b="1" dirty="0" smtClean="0">
                <a:ea typeface="宋体" pitchFamily="2" charset="-122"/>
              </a:rPr>
              <a:t>, </a:t>
            </a:r>
            <a:r>
              <a:rPr lang="zh-CN" altLang="zh-CN" sz="2000" b="1" i="1" dirty="0" smtClean="0">
                <a:ea typeface="宋体" pitchFamily="2" charset="-122"/>
              </a:rPr>
              <a:t>expression2</a:t>
            </a:r>
            <a:r>
              <a:rPr lang="zh-CN" altLang="zh-CN" sz="2000" b="1" dirty="0" smtClean="0">
                <a:ea typeface="宋体" pitchFamily="2" charset="-122"/>
              </a:rPr>
              <a:t> [ , </a:t>
            </a:r>
            <a:r>
              <a:rPr lang="zh-CN" altLang="zh-CN" sz="2000" b="1" i="1" dirty="0" smtClean="0">
                <a:ea typeface="宋体" pitchFamily="2" charset="-122"/>
              </a:rPr>
              <a:t>start_location </a:t>
            </a:r>
            <a:r>
              <a:rPr lang="zh-CN" altLang="zh-CN" sz="2000" b="1" dirty="0" smtClean="0">
                <a:ea typeface="宋体" pitchFamily="2" charset="-122"/>
              </a:rPr>
              <a:t>] ) </a:t>
            </a:r>
          </a:p>
          <a:p>
            <a:pPr lvl="1" eaLnBrk="1" hangingPunct="1">
              <a:lnSpc>
                <a:spcPct val="80000"/>
              </a:lnSpc>
            </a:pPr>
            <a:r>
              <a:rPr lang="zh-CN" sz="2000" b="1" dirty="0" smtClean="0">
                <a:ea typeface="宋体" pitchFamily="2" charset="-122"/>
              </a:rPr>
              <a:t>参数：</a:t>
            </a:r>
          </a:p>
          <a:p>
            <a:pPr lvl="2" eaLnBrk="1" hangingPunct="1">
              <a:lnSpc>
                <a:spcPct val="80000"/>
              </a:lnSpc>
            </a:pPr>
            <a:r>
              <a:rPr lang="zh-CN" altLang="zh-CN" sz="2000" b="1" i="1" dirty="0" smtClean="0">
                <a:ea typeface="宋体" pitchFamily="2" charset="-122"/>
              </a:rPr>
              <a:t>expression1</a:t>
            </a:r>
            <a:r>
              <a:rPr lang="zh-CN" sz="2000" b="1" dirty="0" smtClean="0">
                <a:ea typeface="宋体" pitchFamily="2" charset="-122"/>
              </a:rPr>
              <a:t>一个表达式，其中包含要寻找的字符的次序。</a:t>
            </a:r>
            <a:r>
              <a:rPr lang="zh-CN" altLang="zh-CN" sz="2000" b="1" i="1" dirty="0" smtClean="0">
                <a:ea typeface="宋体" pitchFamily="2" charset="-122"/>
              </a:rPr>
              <a:t>expression1</a:t>
            </a:r>
            <a:r>
              <a:rPr lang="zh-CN" altLang="zh-CN" sz="2000" b="1" dirty="0" smtClean="0">
                <a:ea typeface="宋体" pitchFamily="2" charset="-122"/>
              </a:rPr>
              <a:t> </a:t>
            </a:r>
            <a:r>
              <a:rPr lang="zh-CN" sz="2000" b="1" dirty="0" smtClean="0">
                <a:ea typeface="宋体" pitchFamily="2" charset="-122"/>
              </a:rPr>
              <a:t>是一个短字符数据类型分类的表达式。</a:t>
            </a:r>
            <a:endParaRPr lang="zh-CN" sz="2000" b="1" i="1" dirty="0" smtClean="0">
              <a:ea typeface="宋体" pitchFamily="2" charset="-122"/>
            </a:endParaRPr>
          </a:p>
          <a:p>
            <a:pPr lvl="2" eaLnBrk="1" hangingPunct="1">
              <a:lnSpc>
                <a:spcPct val="80000"/>
              </a:lnSpc>
            </a:pPr>
            <a:r>
              <a:rPr lang="zh-CN" altLang="zh-CN" sz="2000" b="1" i="1" dirty="0" smtClean="0">
                <a:ea typeface="宋体" pitchFamily="2" charset="-122"/>
              </a:rPr>
              <a:t>expression2</a:t>
            </a:r>
            <a:r>
              <a:rPr lang="zh-CN" sz="2000" b="1" dirty="0" smtClean="0">
                <a:ea typeface="宋体" pitchFamily="2" charset="-122"/>
              </a:rPr>
              <a:t>一个表达式，通常是一个用于搜索指定序列的列。</a:t>
            </a:r>
            <a:r>
              <a:rPr lang="zh-CN" altLang="zh-CN" sz="2000" b="1" i="1" dirty="0" smtClean="0">
                <a:ea typeface="宋体" pitchFamily="2" charset="-122"/>
              </a:rPr>
              <a:t>expression2 </a:t>
            </a:r>
            <a:r>
              <a:rPr lang="zh-CN" sz="2000" b="1" dirty="0" smtClean="0">
                <a:ea typeface="宋体" pitchFamily="2" charset="-122"/>
              </a:rPr>
              <a:t>属于字符串数据类型分类。</a:t>
            </a:r>
            <a:endParaRPr lang="zh-CN" sz="2000" b="1" i="1" dirty="0" smtClean="0">
              <a:ea typeface="宋体" pitchFamily="2" charset="-122"/>
            </a:endParaRPr>
          </a:p>
          <a:p>
            <a:pPr lvl="2" eaLnBrk="1" hangingPunct="1">
              <a:lnSpc>
                <a:spcPct val="80000"/>
              </a:lnSpc>
            </a:pPr>
            <a:r>
              <a:rPr lang="zh-CN" altLang="zh-CN" sz="2000" b="1" i="1" dirty="0" smtClean="0">
                <a:ea typeface="宋体" pitchFamily="2" charset="-122"/>
              </a:rPr>
              <a:t>start_location</a:t>
            </a:r>
            <a:r>
              <a:rPr lang="zh-CN" sz="2000" b="1" dirty="0" smtClean="0">
                <a:ea typeface="宋体" pitchFamily="2" charset="-122"/>
              </a:rPr>
              <a:t>在 </a:t>
            </a:r>
            <a:r>
              <a:rPr lang="zh-CN" altLang="zh-CN" sz="2000" b="1" i="1" dirty="0" smtClean="0">
                <a:ea typeface="宋体" pitchFamily="2" charset="-122"/>
              </a:rPr>
              <a:t>expression2</a:t>
            </a:r>
            <a:r>
              <a:rPr lang="zh-CN" altLang="zh-CN" sz="2000" b="1" dirty="0" smtClean="0">
                <a:ea typeface="宋体" pitchFamily="2" charset="-122"/>
              </a:rPr>
              <a:t> </a:t>
            </a:r>
            <a:r>
              <a:rPr lang="zh-CN" sz="2000" b="1" dirty="0" smtClean="0">
                <a:ea typeface="宋体" pitchFamily="2" charset="-122"/>
              </a:rPr>
              <a:t>中搜索 </a:t>
            </a:r>
            <a:r>
              <a:rPr lang="zh-CN" altLang="zh-CN" sz="2000" b="1" i="1" dirty="0" smtClean="0">
                <a:ea typeface="宋体" pitchFamily="2" charset="-122"/>
              </a:rPr>
              <a:t>expression1</a:t>
            </a:r>
            <a:r>
              <a:rPr lang="zh-CN" altLang="zh-CN" sz="2000" b="1" dirty="0" smtClean="0">
                <a:ea typeface="宋体" pitchFamily="2" charset="-122"/>
              </a:rPr>
              <a:t> </a:t>
            </a:r>
            <a:r>
              <a:rPr lang="zh-CN" sz="2000" b="1" dirty="0" smtClean="0">
                <a:ea typeface="宋体" pitchFamily="2" charset="-122"/>
              </a:rPr>
              <a:t>时的起始字符位置。如果没有给定 </a:t>
            </a:r>
            <a:r>
              <a:rPr lang="zh-CN" altLang="zh-CN" sz="2000" b="1" i="1" dirty="0" smtClean="0">
                <a:ea typeface="宋体" pitchFamily="2" charset="-122"/>
              </a:rPr>
              <a:t>start_location</a:t>
            </a:r>
            <a:r>
              <a:rPr lang="zh-CN" sz="2000" b="1" dirty="0" smtClean="0">
                <a:ea typeface="宋体" pitchFamily="2" charset="-122"/>
              </a:rPr>
              <a:t>，而是一个负数或零，则将从 </a:t>
            </a:r>
            <a:r>
              <a:rPr lang="zh-CN" altLang="zh-CN" sz="2000" b="1" i="1" dirty="0" smtClean="0">
                <a:ea typeface="宋体" pitchFamily="2" charset="-122"/>
              </a:rPr>
              <a:t>expression2</a:t>
            </a:r>
            <a:r>
              <a:rPr lang="zh-CN" altLang="zh-CN" sz="2000" b="1" dirty="0" smtClean="0">
                <a:ea typeface="宋体" pitchFamily="2" charset="-122"/>
              </a:rPr>
              <a:t> </a:t>
            </a:r>
            <a:r>
              <a:rPr lang="zh-CN" sz="2000" b="1" dirty="0" smtClean="0">
                <a:ea typeface="宋体" pitchFamily="2" charset="-122"/>
              </a:rPr>
              <a:t>的起始位置开始搜索。</a:t>
            </a:r>
          </a:p>
          <a:p>
            <a:pPr lvl="1" eaLnBrk="1" hangingPunct="1">
              <a:lnSpc>
                <a:spcPct val="80000"/>
              </a:lnSpc>
            </a:pPr>
            <a:r>
              <a:rPr lang="zh-CN" sz="2000" b="1" dirty="0" smtClean="0">
                <a:ea typeface="宋体" pitchFamily="2" charset="-122"/>
              </a:rPr>
              <a:t>返回类型：</a:t>
            </a:r>
            <a:r>
              <a:rPr lang="zh-CN" altLang="zh-CN" sz="2000" b="1" dirty="0" smtClean="0">
                <a:ea typeface="宋体" pitchFamily="2" charset="-122"/>
              </a:rPr>
              <a:t>int</a:t>
            </a:r>
          </a:p>
          <a:p>
            <a:pPr lvl="1" eaLnBrk="1" hangingPunct="1">
              <a:lnSpc>
                <a:spcPct val="80000"/>
              </a:lnSpc>
            </a:pPr>
            <a:r>
              <a:rPr lang="zh-CN" sz="2000" b="1" dirty="0" smtClean="0">
                <a:ea typeface="宋体" pitchFamily="2" charset="-122"/>
              </a:rPr>
              <a:t>如果在 </a:t>
            </a:r>
            <a:r>
              <a:rPr lang="zh-CN" altLang="zh-CN" sz="2000" b="1" i="1" dirty="0" smtClean="0">
                <a:ea typeface="宋体" pitchFamily="2" charset="-122"/>
              </a:rPr>
              <a:t>expression2 </a:t>
            </a:r>
            <a:r>
              <a:rPr lang="zh-CN" sz="2000" b="1" dirty="0" smtClean="0">
                <a:ea typeface="宋体" pitchFamily="2" charset="-122"/>
              </a:rPr>
              <a:t>内没有找到 </a:t>
            </a:r>
            <a:r>
              <a:rPr lang="zh-CN" altLang="zh-CN" sz="2000" b="1" i="1" dirty="0" smtClean="0">
                <a:ea typeface="宋体" pitchFamily="2" charset="-122"/>
              </a:rPr>
              <a:t>expression1</a:t>
            </a:r>
            <a:r>
              <a:rPr lang="zh-CN" sz="2000" b="1" dirty="0" smtClean="0">
                <a:ea typeface="宋体" pitchFamily="2" charset="-122"/>
              </a:rPr>
              <a:t>，则 </a:t>
            </a:r>
            <a:r>
              <a:rPr lang="zh-CN" altLang="zh-CN" sz="2000" b="1" dirty="0" smtClean="0">
                <a:ea typeface="宋体" pitchFamily="2" charset="-122"/>
              </a:rPr>
              <a:t>CHARINDEX </a:t>
            </a:r>
            <a:r>
              <a:rPr lang="zh-CN" sz="2000" b="1" dirty="0" smtClean="0">
                <a:ea typeface="宋体" pitchFamily="2" charset="-122"/>
              </a:rPr>
              <a:t>返回 </a:t>
            </a:r>
            <a:r>
              <a:rPr lang="zh-CN" altLang="zh-CN" sz="2000" b="1" dirty="0" smtClean="0">
                <a:ea typeface="宋体" pitchFamily="2" charset="-122"/>
              </a:rPr>
              <a:t>0</a:t>
            </a:r>
            <a:r>
              <a:rPr lang="zh-CN" sz="2000" b="1" dirty="0" smtClean="0">
                <a:ea typeface="宋体" pitchFamily="2" charset="-122"/>
              </a:rPr>
              <a:t>。 </a:t>
            </a:r>
          </a:p>
          <a:p>
            <a:pPr lvl="1" eaLnBrk="1" hangingPunct="1">
              <a:lnSpc>
                <a:spcPct val="80000"/>
              </a:lnSpc>
            </a:pPr>
            <a:r>
              <a:rPr lang="zh-CN" sz="2000" b="1" dirty="0" smtClean="0">
                <a:ea typeface="宋体" pitchFamily="2" charset="-122"/>
              </a:rPr>
              <a:t>例子：</a:t>
            </a:r>
            <a:r>
              <a:rPr lang="en-US" sz="2000" dirty="0" smtClean="0"/>
              <a:t>Select CHARINDEX('</a:t>
            </a:r>
            <a:r>
              <a:rPr lang="en-US" sz="2000" dirty="0" err="1" smtClean="0"/>
              <a:t>ab</a:t>
            </a:r>
            <a:r>
              <a:rPr lang="en-US" sz="2000" dirty="0" smtClean="0"/>
              <a:t>', '123abc123abc')             --</a:t>
            </a:r>
            <a:r>
              <a:rPr lang="zh-CN" altLang="en-US" sz="2000" dirty="0" smtClean="0"/>
              <a:t>结果为</a:t>
            </a:r>
            <a:r>
              <a:rPr lang="en-US" sz="2000" dirty="0" smtClean="0"/>
              <a:t>4</a:t>
            </a:r>
            <a:r>
              <a:rPr lang="zh-CN" altLang="en-US" sz="2000" dirty="0" smtClean="0"/>
              <a:t>。</a:t>
            </a:r>
          </a:p>
          <a:p>
            <a:pPr lvl="1" eaLnBrk="1" hangingPunct="1">
              <a:lnSpc>
                <a:spcPct val="80000"/>
              </a:lnSpc>
            </a:pPr>
            <a:endParaRPr lang="zh-CN" sz="2000" b="1" dirty="0" smtClean="0">
              <a:ea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30052" name="Rectangle 3"/>
          <p:cNvSpPr>
            <a:spLocks noGrp="1" noChangeArrowheads="1"/>
          </p:cNvSpPr>
          <p:nvPr>
            <p:ph type="body" idx="1"/>
          </p:nvPr>
        </p:nvSpPr>
        <p:spPr>
          <a:xfrm>
            <a:off x="1" y="1628776"/>
            <a:ext cx="11789833" cy="4537075"/>
          </a:xfrm>
        </p:spPr>
        <p:txBody>
          <a:bodyPr/>
          <a:lstStyle/>
          <a:p>
            <a:pPr eaLnBrk="1" hangingPunct="1"/>
            <a:r>
              <a:rPr lang="zh-CN" altLang="zh-CN" b="1" smtClean="0">
                <a:ea typeface="宋体" pitchFamily="2" charset="-122"/>
              </a:rPr>
              <a:t>PATINDEX</a:t>
            </a:r>
          </a:p>
          <a:p>
            <a:pPr lvl="1" eaLnBrk="1" hangingPunct="1"/>
            <a:r>
              <a:rPr lang="zh-CN" b="1" smtClean="0">
                <a:ea typeface="宋体" pitchFamily="2" charset="-122"/>
              </a:rPr>
              <a:t>返回指定表达式中某模式第一次出现的起始位置；如果在全部有效的文本和字符数据类型中没有找到该模式，则返回零。</a:t>
            </a:r>
          </a:p>
          <a:p>
            <a:pPr lvl="1" eaLnBrk="1" hangingPunct="1"/>
            <a:r>
              <a:rPr lang="zh-CN" b="1" smtClean="0">
                <a:ea typeface="宋体" pitchFamily="2" charset="-122"/>
              </a:rPr>
              <a:t>语法</a:t>
            </a:r>
            <a:r>
              <a:rPr lang="zh-CN" altLang="zh-CN" b="1" smtClean="0">
                <a:ea typeface="宋体" pitchFamily="2" charset="-122"/>
              </a:rPr>
              <a:t>:PATINDEX ( '</a:t>
            </a:r>
            <a:r>
              <a:rPr lang="zh-CN" altLang="zh-CN" b="1" i="1" smtClean="0">
                <a:ea typeface="宋体" pitchFamily="2" charset="-122"/>
              </a:rPr>
              <a:t>%pattern% </a:t>
            </a:r>
            <a:r>
              <a:rPr lang="zh-CN" altLang="zh-CN" b="1" smtClean="0">
                <a:ea typeface="宋体" pitchFamily="2" charset="-122"/>
              </a:rPr>
              <a:t>' , </a:t>
            </a:r>
            <a:r>
              <a:rPr lang="zh-CN" altLang="zh-CN" b="1" i="1" smtClean="0">
                <a:ea typeface="宋体" pitchFamily="2" charset="-122"/>
              </a:rPr>
              <a:t>expression </a:t>
            </a:r>
            <a:r>
              <a:rPr lang="zh-CN" altLang="zh-CN" b="1" smtClean="0">
                <a:ea typeface="宋体" pitchFamily="2" charset="-122"/>
              </a:rPr>
              <a:t>) </a:t>
            </a:r>
          </a:p>
          <a:p>
            <a:pPr lvl="1" eaLnBrk="1" hangingPunct="1"/>
            <a:r>
              <a:rPr lang="zh-CN" b="1" smtClean="0">
                <a:ea typeface="宋体" pitchFamily="2" charset="-122"/>
              </a:rPr>
              <a:t>参数</a:t>
            </a:r>
            <a:r>
              <a:rPr lang="zh-CN" altLang="zh-CN" b="1" smtClean="0">
                <a:ea typeface="宋体" pitchFamily="2" charset="-122"/>
              </a:rPr>
              <a:t>:</a:t>
            </a:r>
            <a:r>
              <a:rPr lang="zh-CN" altLang="zh-CN" b="1" i="1" smtClean="0">
                <a:ea typeface="宋体" pitchFamily="2" charset="-122"/>
              </a:rPr>
              <a:t>pattern</a:t>
            </a:r>
            <a:r>
              <a:rPr lang="zh-CN" b="1" smtClean="0">
                <a:ea typeface="宋体" pitchFamily="2" charset="-122"/>
              </a:rPr>
              <a:t>一个字符串。可以使用通配符，但 </a:t>
            </a:r>
            <a:r>
              <a:rPr lang="zh-CN" altLang="zh-CN" b="1" i="1" smtClean="0">
                <a:ea typeface="宋体" pitchFamily="2" charset="-122"/>
              </a:rPr>
              <a:t>pattern </a:t>
            </a:r>
            <a:r>
              <a:rPr lang="zh-CN" b="1" smtClean="0">
                <a:ea typeface="宋体" pitchFamily="2" charset="-122"/>
              </a:rPr>
              <a:t>之前和之后必须有 </a:t>
            </a:r>
            <a:r>
              <a:rPr lang="zh-CN" altLang="zh-CN" b="1" smtClean="0">
                <a:ea typeface="宋体" pitchFamily="2" charset="-122"/>
              </a:rPr>
              <a:t>% </a:t>
            </a:r>
            <a:r>
              <a:rPr lang="zh-CN" b="1" smtClean="0">
                <a:ea typeface="宋体" pitchFamily="2" charset="-122"/>
              </a:rPr>
              <a:t>字符（搜索第一个和最后一个字符时除外）。</a:t>
            </a:r>
            <a:r>
              <a:rPr lang="zh-CN" altLang="zh-CN" b="1" i="1" smtClean="0">
                <a:ea typeface="宋体" pitchFamily="2" charset="-122"/>
              </a:rPr>
              <a:t>pattern</a:t>
            </a:r>
            <a:r>
              <a:rPr lang="zh-CN" altLang="zh-CN" b="1" smtClean="0">
                <a:ea typeface="宋体" pitchFamily="2" charset="-122"/>
              </a:rPr>
              <a:t> </a:t>
            </a:r>
            <a:r>
              <a:rPr lang="zh-CN" b="1" smtClean="0">
                <a:ea typeface="宋体" pitchFamily="2" charset="-122"/>
              </a:rPr>
              <a:t>是短字符数据类型类别的表达式。</a:t>
            </a:r>
            <a:endParaRPr lang="zh-CN" b="1" i="1" smtClean="0">
              <a:ea typeface="宋体" pitchFamily="2" charset="-122"/>
            </a:endParaRPr>
          </a:p>
          <a:p>
            <a:pPr lvl="1" eaLnBrk="1" hangingPunct="1"/>
            <a:r>
              <a:rPr lang="zh-CN" altLang="zh-CN" b="1" i="1" smtClean="0">
                <a:ea typeface="宋体" pitchFamily="2" charset="-122"/>
              </a:rPr>
              <a:t>expression</a:t>
            </a:r>
            <a:r>
              <a:rPr lang="zh-CN" b="1" smtClean="0">
                <a:ea typeface="宋体" pitchFamily="2" charset="-122"/>
              </a:rPr>
              <a:t>一个表达式，通常为要在其中搜索指定模式的列，</a:t>
            </a:r>
            <a:r>
              <a:rPr lang="zh-CN" altLang="zh-CN" b="1" i="1" smtClean="0">
                <a:ea typeface="宋体" pitchFamily="2" charset="-122"/>
              </a:rPr>
              <a:t>expression </a:t>
            </a:r>
            <a:r>
              <a:rPr lang="zh-CN" b="1" smtClean="0">
                <a:ea typeface="宋体" pitchFamily="2" charset="-122"/>
              </a:rPr>
              <a:t>为字符串数据类型类别。</a:t>
            </a:r>
          </a:p>
          <a:p>
            <a:pPr lvl="1" eaLnBrk="1" hangingPunct="1"/>
            <a:r>
              <a:rPr lang="zh-CN" b="1" smtClean="0">
                <a:ea typeface="宋体" pitchFamily="2" charset="-122"/>
              </a:rPr>
              <a:t>返回类型</a:t>
            </a:r>
            <a:r>
              <a:rPr lang="zh-CN" altLang="zh-CN" b="1" smtClean="0">
                <a:ea typeface="宋体" pitchFamily="2" charset="-122"/>
              </a:rPr>
              <a:t>:int</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31076" name="Rectangle 3"/>
          <p:cNvSpPr>
            <a:spLocks noGrp="1" noChangeArrowheads="1"/>
          </p:cNvSpPr>
          <p:nvPr>
            <p:ph type="body" idx="1"/>
          </p:nvPr>
        </p:nvSpPr>
        <p:spPr>
          <a:xfrm>
            <a:off x="0" y="1600200"/>
            <a:ext cx="12192000" cy="5257800"/>
          </a:xfrm>
        </p:spPr>
        <p:txBody>
          <a:bodyPr/>
          <a:lstStyle/>
          <a:p>
            <a:pPr eaLnBrk="1" hangingPunct="1">
              <a:lnSpc>
                <a:spcPct val="90000"/>
              </a:lnSpc>
            </a:pPr>
            <a:r>
              <a:rPr lang="zh-CN" altLang="zh-CN" sz="2400" b="1" dirty="0" smtClean="0">
                <a:ea typeface="宋体" pitchFamily="2" charset="-122"/>
              </a:rPr>
              <a:t>SOUNDEX</a:t>
            </a:r>
          </a:p>
          <a:p>
            <a:pPr lvl="1" eaLnBrk="1" hangingPunct="1">
              <a:lnSpc>
                <a:spcPct val="90000"/>
              </a:lnSpc>
            </a:pPr>
            <a:r>
              <a:rPr lang="zh-CN" sz="2000" b="1" dirty="0" smtClean="0">
                <a:ea typeface="宋体" pitchFamily="2" charset="-122"/>
              </a:rPr>
              <a:t>返回由四个字符组成的代码 </a:t>
            </a:r>
            <a:r>
              <a:rPr lang="zh-CN" altLang="zh-CN" sz="2000" b="1" dirty="0" smtClean="0">
                <a:ea typeface="宋体" pitchFamily="2" charset="-122"/>
              </a:rPr>
              <a:t>(SOUNDEX) </a:t>
            </a:r>
            <a:r>
              <a:rPr lang="zh-CN" sz="2000" b="1" dirty="0" smtClean="0">
                <a:ea typeface="宋体" pitchFamily="2" charset="-122"/>
              </a:rPr>
              <a:t>以评估两个字符串的相似性。</a:t>
            </a:r>
          </a:p>
          <a:p>
            <a:pPr lvl="1" eaLnBrk="1" hangingPunct="1">
              <a:lnSpc>
                <a:spcPct val="90000"/>
              </a:lnSpc>
            </a:pPr>
            <a:r>
              <a:rPr lang="zh-CN" sz="2000" b="1" dirty="0" smtClean="0">
                <a:ea typeface="宋体" pitchFamily="2" charset="-122"/>
              </a:rPr>
              <a:t>语法：</a:t>
            </a:r>
            <a:r>
              <a:rPr lang="zh-CN" altLang="zh-CN" sz="2000" b="1" dirty="0" smtClean="0">
                <a:ea typeface="宋体" pitchFamily="2" charset="-122"/>
              </a:rPr>
              <a:t>SOUNDEX ( </a:t>
            </a:r>
            <a:r>
              <a:rPr lang="zh-CN" altLang="zh-CN" sz="2000" b="1" i="1" dirty="0" smtClean="0">
                <a:ea typeface="宋体" pitchFamily="2" charset="-122"/>
              </a:rPr>
              <a:t>character_expression </a:t>
            </a:r>
            <a:r>
              <a:rPr lang="zh-CN" altLang="zh-CN" sz="2000" b="1" dirty="0" smtClean="0">
                <a:ea typeface="宋体" pitchFamily="2" charset="-122"/>
              </a:rPr>
              <a:t>) </a:t>
            </a:r>
          </a:p>
          <a:p>
            <a:pPr lvl="1" eaLnBrk="1" hangingPunct="1">
              <a:lnSpc>
                <a:spcPct val="90000"/>
              </a:lnSpc>
            </a:pPr>
            <a:r>
              <a:rPr lang="zh-CN" sz="2000" b="1" dirty="0" smtClean="0">
                <a:ea typeface="宋体" pitchFamily="2" charset="-122"/>
              </a:rPr>
              <a:t>参数：</a:t>
            </a:r>
            <a:r>
              <a:rPr lang="zh-CN" altLang="zh-CN" sz="2000" b="1" i="1" dirty="0" smtClean="0">
                <a:ea typeface="宋体" pitchFamily="2" charset="-122"/>
              </a:rPr>
              <a:t>character_expression</a:t>
            </a:r>
            <a:r>
              <a:rPr lang="zh-CN" sz="2000" b="1" dirty="0" smtClean="0">
                <a:ea typeface="宋体" pitchFamily="2" charset="-122"/>
              </a:rPr>
              <a:t>是字符数据的字母数字表达式。</a:t>
            </a:r>
            <a:r>
              <a:rPr lang="zh-CN" altLang="zh-CN" sz="2000" b="1" i="1" dirty="0" smtClean="0">
                <a:ea typeface="宋体" pitchFamily="2" charset="-122"/>
              </a:rPr>
              <a:t>character_expression </a:t>
            </a:r>
            <a:r>
              <a:rPr lang="zh-CN" sz="2000" b="1" dirty="0" smtClean="0">
                <a:ea typeface="宋体" pitchFamily="2" charset="-122"/>
              </a:rPr>
              <a:t>可以是常数、变量或列。</a:t>
            </a:r>
          </a:p>
          <a:p>
            <a:pPr lvl="1" eaLnBrk="1" hangingPunct="1">
              <a:lnSpc>
                <a:spcPct val="90000"/>
              </a:lnSpc>
            </a:pPr>
            <a:r>
              <a:rPr lang="zh-CN" sz="2000" b="1" dirty="0" smtClean="0">
                <a:ea typeface="宋体" pitchFamily="2" charset="-122"/>
              </a:rPr>
              <a:t>返回类型：</a:t>
            </a:r>
            <a:r>
              <a:rPr lang="zh-CN" altLang="zh-CN" sz="2000" b="1" dirty="0" smtClean="0">
                <a:ea typeface="宋体" pitchFamily="2" charset="-122"/>
              </a:rPr>
              <a:t>char</a:t>
            </a:r>
          </a:p>
          <a:p>
            <a:pPr lvl="1" eaLnBrk="1" hangingPunct="1">
              <a:lnSpc>
                <a:spcPct val="90000"/>
              </a:lnSpc>
            </a:pPr>
            <a:r>
              <a:rPr lang="zh-CN" sz="2000" b="1" dirty="0" smtClean="0">
                <a:ea typeface="宋体" pitchFamily="2" charset="-122"/>
              </a:rPr>
              <a:t>注释</a:t>
            </a:r>
          </a:p>
          <a:p>
            <a:pPr lvl="1" eaLnBrk="1" hangingPunct="1">
              <a:lnSpc>
                <a:spcPct val="90000"/>
              </a:lnSpc>
            </a:pPr>
            <a:r>
              <a:rPr lang="zh-CN" altLang="zh-CN" sz="2000" b="1" dirty="0" smtClean="0">
                <a:ea typeface="宋体" pitchFamily="2" charset="-122"/>
              </a:rPr>
              <a:t>SOUNDEX </a:t>
            </a:r>
            <a:r>
              <a:rPr lang="zh-CN" sz="2000" b="1" dirty="0" smtClean="0">
                <a:ea typeface="宋体" pitchFamily="2" charset="-122"/>
              </a:rPr>
              <a:t>将 </a:t>
            </a:r>
            <a:r>
              <a:rPr lang="zh-CN" altLang="zh-CN" sz="2000" b="1" dirty="0" smtClean="0">
                <a:ea typeface="宋体" pitchFamily="2" charset="-122"/>
              </a:rPr>
              <a:t>alpha </a:t>
            </a:r>
            <a:r>
              <a:rPr lang="zh-CN" sz="2000" b="1" dirty="0" smtClean="0">
                <a:ea typeface="宋体" pitchFamily="2" charset="-122"/>
              </a:rPr>
              <a:t>字符串转换成由四个字符组成的代码，以查找相似的词或名称。代码的第一个字符是 </a:t>
            </a:r>
            <a:r>
              <a:rPr lang="zh-CN" altLang="zh-CN" sz="2000" b="1" i="1" dirty="0" smtClean="0">
                <a:ea typeface="宋体" pitchFamily="2" charset="-122"/>
              </a:rPr>
              <a:t>character_expression</a:t>
            </a:r>
            <a:r>
              <a:rPr lang="zh-CN" altLang="zh-CN" sz="2000" b="1" dirty="0" smtClean="0">
                <a:ea typeface="宋体" pitchFamily="2" charset="-122"/>
              </a:rPr>
              <a:t> </a:t>
            </a:r>
            <a:r>
              <a:rPr lang="zh-CN" sz="2000" b="1" dirty="0" smtClean="0">
                <a:ea typeface="宋体" pitchFamily="2" charset="-122"/>
              </a:rPr>
              <a:t>的第一个字符，代码的第二个字符到第四个字符是数字。将忽略 </a:t>
            </a:r>
            <a:r>
              <a:rPr lang="zh-CN" altLang="zh-CN" sz="2000" b="1" i="1" dirty="0" smtClean="0">
                <a:ea typeface="宋体" pitchFamily="2" charset="-122"/>
              </a:rPr>
              <a:t>character_expression</a:t>
            </a:r>
            <a:r>
              <a:rPr lang="zh-CN" altLang="zh-CN" sz="2000" b="1" dirty="0" smtClean="0">
                <a:ea typeface="宋体" pitchFamily="2" charset="-122"/>
              </a:rPr>
              <a:t> </a:t>
            </a:r>
            <a:r>
              <a:rPr lang="zh-CN" sz="2000" b="1" dirty="0" smtClean="0">
                <a:ea typeface="宋体" pitchFamily="2" charset="-122"/>
              </a:rPr>
              <a:t>中的元音，除非它们是字符串的第一个字母。可以嵌套字符串函数。</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32100" name="Rectangle 3"/>
          <p:cNvSpPr>
            <a:spLocks noGrp="1" noChangeArrowheads="1"/>
          </p:cNvSpPr>
          <p:nvPr>
            <p:ph type="body" idx="1"/>
          </p:nvPr>
        </p:nvSpPr>
        <p:spPr>
          <a:xfrm>
            <a:off x="0" y="1557338"/>
            <a:ext cx="12192000" cy="5943600"/>
          </a:xfrm>
        </p:spPr>
        <p:txBody>
          <a:bodyPr/>
          <a:lstStyle/>
          <a:p>
            <a:pPr eaLnBrk="1" hangingPunct="1">
              <a:lnSpc>
                <a:spcPct val="90000"/>
              </a:lnSpc>
            </a:pPr>
            <a:r>
              <a:rPr lang="zh-CN" altLang="zh-CN" b="1" smtClean="0">
                <a:ea typeface="宋体" pitchFamily="2" charset="-122"/>
              </a:rPr>
              <a:t>DIFFERENCE</a:t>
            </a:r>
          </a:p>
          <a:p>
            <a:pPr lvl="1" eaLnBrk="1" hangingPunct="1">
              <a:lnSpc>
                <a:spcPct val="90000"/>
              </a:lnSpc>
            </a:pPr>
            <a:r>
              <a:rPr lang="zh-CN" b="1" smtClean="0">
                <a:ea typeface="宋体" pitchFamily="2" charset="-122"/>
              </a:rPr>
              <a:t>以整数返回两个字符表达式的 </a:t>
            </a:r>
            <a:r>
              <a:rPr lang="zh-CN" altLang="zh-CN" b="1" smtClean="0">
                <a:ea typeface="宋体" pitchFamily="2" charset="-122"/>
              </a:rPr>
              <a:t>SOUNDEX </a:t>
            </a:r>
            <a:r>
              <a:rPr lang="zh-CN" b="1" smtClean="0">
                <a:ea typeface="宋体" pitchFamily="2" charset="-122"/>
              </a:rPr>
              <a:t>值之差。 </a:t>
            </a:r>
          </a:p>
          <a:p>
            <a:pPr lvl="1" eaLnBrk="1" hangingPunct="1">
              <a:lnSpc>
                <a:spcPct val="90000"/>
              </a:lnSpc>
            </a:pPr>
            <a:r>
              <a:rPr lang="zh-CN" b="1" smtClean="0">
                <a:ea typeface="宋体" pitchFamily="2" charset="-122"/>
              </a:rPr>
              <a:t>语法：</a:t>
            </a:r>
            <a:r>
              <a:rPr lang="zh-CN" altLang="zh-CN" b="1" smtClean="0">
                <a:ea typeface="宋体" pitchFamily="2" charset="-122"/>
              </a:rPr>
              <a:t>DIFFERENCE ( </a:t>
            </a:r>
            <a:r>
              <a:rPr lang="zh-CN" altLang="zh-CN" b="1" i="1" smtClean="0">
                <a:ea typeface="宋体" pitchFamily="2" charset="-122"/>
              </a:rPr>
              <a:t>character_expression </a:t>
            </a:r>
            <a:r>
              <a:rPr lang="zh-CN" altLang="zh-CN" b="1" smtClean="0">
                <a:ea typeface="宋体" pitchFamily="2" charset="-122"/>
              </a:rPr>
              <a:t>, </a:t>
            </a:r>
            <a:r>
              <a:rPr lang="zh-CN" altLang="zh-CN" b="1" i="1" smtClean="0">
                <a:ea typeface="宋体" pitchFamily="2" charset="-122"/>
              </a:rPr>
              <a:t>character_expression </a:t>
            </a:r>
            <a:r>
              <a:rPr lang="zh-CN" altLang="zh-CN" b="1" smtClean="0">
                <a:ea typeface="宋体" pitchFamily="2" charset="-122"/>
              </a:rPr>
              <a:t>) </a:t>
            </a:r>
          </a:p>
          <a:p>
            <a:pPr lvl="1" eaLnBrk="1" hangingPunct="1">
              <a:lnSpc>
                <a:spcPct val="90000"/>
              </a:lnSpc>
            </a:pPr>
            <a:r>
              <a:rPr lang="zh-CN" b="1" smtClean="0">
                <a:ea typeface="宋体" pitchFamily="2" charset="-122"/>
              </a:rPr>
              <a:t>参数：</a:t>
            </a:r>
            <a:r>
              <a:rPr lang="zh-CN" altLang="zh-CN" b="1" i="1" smtClean="0">
                <a:ea typeface="宋体" pitchFamily="2" charset="-122"/>
              </a:rPr>
              <a:t>character_expression</a:t>
            </a:r>
            <a:r>
              <a:rPr lang="zh-CN" b="1" smtClean="0">
                <a:ea typeface="宋体" pitchFamily="2" charset="-122"/>
              </a:rPr>
              <a:t>是类型 </a:t>
            </a:r>
            <a:r>
              <a:rPr lang="zh-CN" altLang="zh-CN" b="1" smtClean="0">
                <a:ea typeface="宋体" pitchFamily="2" charset="-122"/>
              </a:rPr>
              <a:t>char </a:t>
            </a:r>
            <a:r>
              <a:rPr lang="zh-CN" b="1" smtClean="0">
                <a:ea typeface="宋体" pitchFamily="2" charset="-122"/>
              </a:rPr>
              <a:t>或 </a:t>
            </a:r>
            <a:r>
              <a:rPr lang="zh-CN" altLang="zh-CN" b="1" smtClean="0">
                <a:ea typeface="宋体" pitchFamily="2" charset="-122"/>
              </a:rPr>
              <a:t>varchar </a:t>
            </a:r>
            <a:r>
              <a:rPr lang="zh-CN" b="1" smtClean="0">
                <a:ea typeface="宋体" pitchFamily="2" charset="-122"/>
              </a:rPr>
              <a:t>的表达式。</a:t>
            </a:r>
          </a:p>
          <a:p>
            <a:pPr lvl="1" eaLnBrk="1" hangingPunct="1">
              <a:lnSpc>
                <a:spcPct val="90000"/>
              </a:lnSpc>
            </a:pPr>
            <a:r>
              <a:rPr lang="zh-CN" b="1" smtClean="0">
                <a:ea typeface="宋体" pitchFamily="2" charset="-122"/>
              </a:rPr>
              <a:t>返回类型：</a:t>
            </a:r>
            <a:r>
              <a:rPr lang="zh-CN" altLang="zh-CN" b="1" smtClean="0">
                <a:ea typeface="宋体" pitchFamily="2" charset="-122"/>
              </a:rPr>
              <a:t>int</a:t>
            </a:r>
          </a:p>
          <a:p>
            <a:pPr lvl="1" eaLnBrk="1" hangingPunct="1">
              <a:lnSpc>
                <a:spcPct val="90000"/>
              </a:lnSpc>
            </a:pPr>
            <a:r>
              <a:rPr lang="zh-CN" b="1" smtClean="0">
                <a:ea typeface="宋体" pitchFamily="2" charset="-122"/>
              </a:rPr>
              <a:t>注释：返回的整数是 </a:t>
            </a:r>
            <a:r>
              <a:rPr lang="zh-CN" altLang="zh-CN" b="1" smtClean="0">
                <a:ea typeface="宋体" pitchFamily="2" charset="-122"/>
              </a:rPr>
              <a:t>SOUNDEX </a:t>
            </a:r>
            <a:r>
              <a:rPr lang="zh-CN" b="1" smtClean="0">
                <a:ea typeface="宋体" pitchFamily="2" charset="-122"/>
              </a:rPr>
              <a:t>值中相同字符的个数。返回的值从 </a:t>
            </a:r>
            <a:r>
              <a:rPr lang="zh-CN" altLang="zh-CN" b="1" smtClean="0">
                <a:ea typeface="宋体" pitchFamily="2" charset="-122"/>
              </a:rPr>
              <a:t>0 </a:t>
            </a:r>
            <a:r>
              <a:rPr lang="zh-CN" b="1" smtClean="0">
                <a:ea typeface="宋体" pitchFamily="2" charset="-122"/>
              </a:rPr>
              <a:t>到 </a:t>
            </a:r>
            <a:r>
              <a:rPr lang="zh-CN" altLang="zh-CN" b="1" smtClean="0">
                <a:ea typeface="宋体" pitchFamily="2" charset="-122"/>
              </a:rPr>
              <a:t>4 </a:t>
            </a:r>
            <a:r>
              <a:rPr lang="zh-CN" b="1" smtClean="0">
                <a:ea typeface="宋体" pitchFamily="2" charset="-122"/>
              </a:rPr>
              <a:t>不等，</a:t>
            </a:r>
            <a:r>
              <a:rPr lang="zh-CN" altLang="zh-CN" b="1" smtClean="0">
                <a:ea typeface="宋体" pitchFamily="2" charset="-122"/>
              </a:rPr>
              <a:t>4 </a:t>
            </a:r>
            <a:r>
              <a:rPr lang="zh-CN" b="1" smtClean="0">
                <a:ea typeface="宋体" pitchFamily="2" charset="-122"/>
              </a:rPr>
              <a:t>表示 </a:t>
            </a:r>
            <a:r>
              <a:rPr lang="zh-CN" altLang="zh-CN" b="1" smtClean="0">
                <a:ea typeface="宋体" pitchFamily="2" charset="-122"/>
              </a:rPr>
              <a:t>SOUNDEX </a:t>
            </a:r>
            <a:r>
              <a:rPr lang="zh-CN" b="1" smtClean="0">
                <a:ea typeface="宋体" pitchFamily="2" charset="-122"/>
              </a:rPr>
              <a:t>值相同。</a:t>
            </a:r>
          </a:p>
          <a:p>
            <a:pPr lvl="1" eaLnBrk="1" hangingPunct="1">
              <a:lnSpc>
                <a:spcPct val="90000"/>
              </a:lnSpc>
            </a:pPr>
            <a:r>
              <a:rPr lang="zh-CN" b="1" smtClean="0">
                <a:ea typeface="宋体" pitchFamily="2" charset="-122"/>
              </a:rPr>
              <a:t>例子：</a:t>
            </a:r>
          </a:p>
          <a:p>
            <a:pPr lvl="1" eaLnBrk="1" hangingPunct="1">
              <a:lnSpc>
                <a:spcPct val="90000"/>
              </a:lnSpc>
            </a:pPr>
            <a:r>
              <a:rPr lang="zh-CN" altLang="zh-CN" b="1" smtClean="0">
                <a:ea typeface="宋体" pitchFamily="2" charset="-122"/>
              </a:rPr>
              <a:t>SELECT SOUNDEX('Green'), SOUNDEX('Greene'), DIFFERENCE('Green','Greene') </a:t>
            </a:r>
          </a:p>
          <a:p>
            <a:pPr lvl="1" eaLnBrk="1" hangingPunct="1">
              <a:lnSpc>
                <a:spcPct val="90000"/>
              </a:lnSpc>
            </a:pPr>
            <a:endParaRPr lang="zh-CN" altLang="zh-CN" b="1" smtClean="0">
              <a:ea typeface="宋体" pitchFamily="2"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p:txBody>
          <a:bodyPr/>
          <a:lstStyle/>
          <a:p>
            <a:pPr eaLnBrk="1" hangingPunct="1"/>
            <a:r>
              <a:rPr lang="zh-CN" altLang="zh-CN" dirty="0" smtClean="0">
                <a:ea typeface="宋体" pitchFamily="2" charset="-122"/>
              </a:rPr>
              <a:t>LEFT</a:t>
            </a:r>
            <a:r>
              <a:rPr lang="zh-CN" altLang="en-US" dirty="0" smtClean="0">
                <a:ea typeface="宋体" pitchFamily="2" charset="-122"/>
              </a:rPr>
              <a:t>函数</a:t>
            </a:r>
            <a:endParaRPr lang="zh-CN" altLang="zh-CN" dirty="0" smtClean="0">
              <a:ea typeface="宋体" pitchFamily="2" charset="-122"/>
            </a:endParaRPr>
          </a:p>
        </p:txBody>
      </p:sp>
      <p:sp>
        <p:nvSpPr>
          <p:cNvPr id="133124" name="Rectangle 3"/>
          <p:cNvSpPr>
            <a:spLocks noGrp="1" noChangeArrowheads="1"/>
          </p:cNvSpPr>
          <p:nvPr>
            <p:ph type="body" idx="1"/>
          </p:nvPr>
        </p:nvSpPr>
        <p:spPr>
          <a:xfrm>
            <a:off x="417251" y="1717137"/>
            <a:ext cx="11088209" cy="4967287"/>
          </a:xfrm>
        </p:spPr>
        <p:txBody>
          <a:bodyPr/>
          <a:lstStyle/>
          <a:p>
            <a:pPr eaLnBrk="1" hangingPunct="1"/>
            <a:r>
              <a:rPr lang="zh-CN" altLang="zh-CN" b="1" dirty="0" smtClean="0">
                <a:ea typeface="宋体" pitchFamily="2" charset="-122"/>
              </a:rPr>
              <a:t>LEFT</a:t>
            </a:r>
          </a:p>
          <a:p>
            <a:pPr lvl="1" eaLnBrk="1" hangingPunct="1"/>
            <a:r>
              <a:rPr lang="zh-CN" b="1" dirty="0" smtClean="0">
                <a:ea typeface="宋体" pitchFamily="2" charset="-122"/>
              </a:rPr>
              <a:t>返回从字符串左边开始指定个数的字符。</a:t>
            </a:r>
          </a:p>
          <a:p>
            <a:pPr lvl="1" eaLnBrk="1" hangingPunct="1"/>
            <a:r>
              <a:rPr lang="zh-CN" b="1" dirty="0" smtClean="0">
                <a:ea typeface="宋体" pitchFamily="2" charset="-122"/>
              </a:rPr>
              <a:t>语法：</a:t>
            </a:r>
            <a:r>
              <a:rPr lang="zh-CN" altLang="zh-CN" b="1" dirty="0" smtClean="0">
                <a:ea typeface="宋体" pitchFamily="2" charset="-122"/>
              </a:rPr>
              <a:t>LEFT ( </a:t>
            </a:r>
            <a:r>
              <a:rPr lang="zh-CN" altLang="zh-CN" b="1" i="1" dirty="0" smtClean="0">
                <a:ea typeface="宋体" pitchFamily="2" charset="-122"/>
              </a:rPr>
              <a:t>character_expression </a:t>
            </a:r>
            <a:r>
              <a:rPr lang="zh-CN" altLang="zh-CN" b="1" dirty="0" smtClean="0">
                <a:ea typeface="宋体" pitchFamily="2" charset="-122"/>
              </a:rPr>
              <a:t>, </a:t>
            </a:r>
            <a:r>
              <a:rPr lang="zh-CN" altLang="zh-CN" b="1" i="1" dirty="0" smtClean="0">
                <a:ea typeface="宋体" pitchFamily="2" charset="-122"/>
              </a:rPr>
              <a:t>integer_expression </a:t>
            </a:r>
            <a:r>
              <a:rPr lang="zh-CN" altLang="zh-CN" b="1" dirty="0" smtClean="0">
                <a:ea typeface="宋体" pitchFamily="2" charset="-122"/>
              </a:rPr>
              <a:t>) </a:t>
            </a:r>
          </a:p>
          <a:p>
            <a:pPr lvl="1" eaLnBrk="1" hangingPunct="1"/>
            <a:r>
              <a:rPr lang="zh-CN" b="1" dirty="0" smtClean="0">
                <a:ea typeface="宋体" pitchFamily="2" charset="-122"/>
              </a:rPr>
              <a:t>参数：</a:t>
            </a:r>
          </a:p>
          <a:p>
            <a:pPr lvl="1" eaLnBrk="1" hangingPunct="1"/>
            <a:r>
              <a:rPr lang="zh-CN" altLang="zh-CN" b="1" i="1" dirty="0" smtClean="0">
                <a:ea typeface="宋体" pitchFamily="2" charset="-122"/>
              </a:rPr>
              <a:t>character_expression</a:t>
            </a:r>
            <a:r>
              <a:rPr lang="zh-CN" b="1" dirty="0" smtClean="0">
                <a:ea typeface="宋体" pitchFamily="2" charset="-122"/>
              </a:rPr>
              <a:t>字符或二进制数据表达式。</a:t>
            </a:r>
            <a:r>
              <a:rPr lang="zh-CN" altLang="zh-CN" b="1" dirty="0" smtClean="0">
                <a:ea typeface="宋体" pitchFamily="2" charset="-122"/>
              </a:rPr>
              <a:t>c</a:t>
            </a:r>
            <a:r>
              <a:rPr lang="zh-CN" altLang="zh-CN" b="1" i="1" dirty="0" smtClean="0">
                <a:ea typeface="宋体" pitchFamily="2" charset="-122"/>
              </a:rPr>
              <a:t>haracter_expression </a:t>
            </a:r>
            <a:r>
              <a:rPr lang="zh-CN" b="1" dirty="0" smtClean="0">
                <a:ea typeface="宋体" pitchFamily="2" charset="-122"/>
              </a:rPr>
              <a:t>可以是常量、变量或列。</a:t>
            </a:r>
          </a:p>
          <a:p>
            <a:pPr lvl="1" eaLnBrk="1" hangingPunct="1"/>
            <a:r>
              <a:rPr lang="zh-CN" altLang="zh-CN" b="1" i="1" dirty="0" smtClean="0">
                <a:ea typeface="宋体" pitchFamily="2" charset="-122"/>
              </a:rPr>
              <a:t>integer_expression</a:t>
            </a:r>
            <a:r>
              <a:rPr lang="zh-CN" b="1" dirty="0" smtClean="0">
                <a:ea typeface="宋体" pitchFamily="2" charset="-122"/>
              </a:rPr>
              <a:t>是正整数。如果 </a:t>
            </a:r>
            <a:r>
              <a:rPr lang="zh-CN" altLang="zh-CN" b="1" i="1" dirty="0" smtClean="0">
                <a:ea typeface="宋体" pitchFamily="2" charset="-122"/>
              </a:rPr>
              <a:t>integer_expression</a:t>
            </a:r>
            <a:r>
              <a:rPr lang="zh-CN" altLang="zh-CN" b="1" dirty="0" smtClean="0">
                <a:ea typeface="宋体" pitchFamily="2" charset="-122"/>
              </a:rPr>
              <a:t> </a:t>
            </a:r>
            <a:r>
              <a:rPr lang="zh-CN" b="1" dirty="0" smtClean="0">
                <a:ea typeface="宋体" pitchFamily="2" charset="-122"/>
              </a:rPr>
              <a:t>为负，则返回空字符串。</a:t>
            </a:r>
          </a:p>
          <a:p>
            <a:pPr lvl="1" eaLnBrk="1" hangingPunct="1"/>
            <a:r>
              <a:rPr lang="zh-CN" b="1" dirty="0" smtClean="0">
                <a:ea typeface="宋体" pitchFamily="2" charset="-122"/>
              </a:rPr>
              <a:t>返回类型：</a:t>
            </a:r>
            <a:r>
              <a:rPr lang="zh-CN" altLang="zh-CN" b="1" dirty="0" smtClean="0">
                <a:ea typeface="宋体" pitchFamily="2" charset="-122"/>
              </a:rPr>
              <a:t>varchar</a:t>
            </a:r>
          </a:p>
          <a:p>
            <a:pPr lvl="1" eaLnBrk="1" hangingPunct="1"/>
            <a:r>
              <a:rPr lang="zh-CN" b="1" dirty="0" smtClean="0">
                <a:ea typeface="宋体" pitchFamily="2" charset="-122"/>
              </a:rPr>
              <a:t>例</a:t>
            </a:r>
            <a:r>
              <a:rPr lang="zh-CN" altLang="en-US" b="1" dirty="0" smtClean="0">
                <a:ea typeface="宋体" pitchFamily="2" charset="-122"/>
              </a:rPr>
              <a:t>：</a:t>
            </a:r>
            <a:r>
              <a:rPr lang="en-US" dirty="0" smtClean="0"/>
              <a:t>LEFT(‘</a:t>
            </a:r>
            <a:r>
              <a:rPr lang="en-US" dirty="0" err="1" smtClean="0"/>
              <a:t>abcde</a:t>
            </a:r>
            <a:r>
              <a:rPr lang="en-US" dirty="0" smtClean="0"/>
              <a:t>’, 3)                       --</a:t>
            </a:r>
            <a:r>
              <a:rPr lang="zh-CN" altLang="en-US" dirty="0" smtClean="0"/>
              <a:t>结果为</a:t>
            </a:r>
            <a:r>
              <a:rPr lang="en-US" dirty="0" smtClean="0"/>
              <a:t>‘</a:t>
            </a:r>
            <a:r>
              <a:rPr lang="en-US" dirty="0" err="1" smtClean="0"/>
              <a:t>abc</a:t>
            </a:r>
            <a:r>
              <a:rPr lang="en-US" dirty="0" smtClean="0"/>
              <a:t>’</a:t>
            </a:r>
            <a:r>
              <a:rPr lang="zh-CN" altLang="en-US" dirty="0" smtClean="0"/>
              <a:t>。</a:t>
            </a:r>
            <a:endParaRPr lang="zh-CN" b="1" dirty="0" smtClean="0">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p:txBody>
          <a:bodyPr/>
          <a:lstStyle/>
          <a:p>
            <a:pPr eaLnBrk="1" hangingPunct="1"/>
            <a:r>
              <a:rPr lang="zh-CN" altLang="zh-CN" dirty="0" smtClean="0">
                <a:ea typeface="宋体" pitchFamily="2" charset="-122"/>
              </a:rPr>
              <a:t>RIGHT</a:t>
            </a:r>
            <a:r>
              <a:rPr lang="zh-CN" altLang="en-US" dirty="0" smtClean="0">
                <a:ea typeface="宋体" pitchFamily="2" charset="-122"/>
              </a:rPr>
              <a:t>函数</a:t>
            </a:r>
            <a:endParaRPr lang="zh-CN" altLang="zh-CN" dirty="0" smtClean="0">
              <a:ea typeface="宋体" pitchFamily="2" charset="-122"/>
            </a:endParaRPr>
          </a:p>
        </p:txBody>
      </p:sp>
      <p:sp>
        <p:nvSpPr>
          <p:cNvPr id="134148" name="Rectangle 3"/>
          <p:cNvSpPr>
            <a:spLocks noGrp="1" noChangeArrowheads="1"/>
          </p:cNvSpPr>
          <p:nvPr>
            <p:ph type="body" idx="1"/>
          </p:nvPr>
        </p:nvSpPr>
        <p:spPr>
          <a:xfrm>
            <a:off x="0" y="1916114"/>
            <a:ext cx="12192000" cy="4537075"/>
          </a:xfrm>
        </p:spPr>
        <p:txBody>
          <a:bodyPr/>
          <a:lstStyle/>
          <a:p>
            <a:pPr eaLnBrk="1" hangingPunct="1">
              <a:lnSpc>
                <a:spcPct val="90000"/>
              </a:lnSpc>
            </a:pPr>
            <a:r>
              <a:rPr lang="zh-CN" altLang="zh-CN" b="1" dirty="0" smtClean="0">
                <a:ea typeface="宋体" pitchFamily="2" charset="-122"/>
              </a:rPr>
              <a:t>RIGHT</a:t>
            </a:r>
          </a:p>
          <a:p>
            <a:pPr lvl="1" eaLnBrk="1" hangingPunct="1">
              <a:lnSpc>
                <a:spcPct val="90000"/>
              </a:lnSpc>
            </a:pPr>
            <a:r>
              <a:rPr lang="zh-CN" b="1" dirty="0" smtClean="0">
                <a:ea typeface="宋体" pitchFamily="2" charset="-122"/>
              </a:rPr>
              <a:t>返回字符串中从右边开始指定个数的 </a:t>
            </a:r>
            <a:r>
              <a:rPr lang="zh-CN" altLang="zh-CN" b="1" i="1" dirty="0" smtClean="0">
                <a:ea typeface="宋体" pitchFamily="2" charset="-122"/>
              </a:rPr>
              <a:t>integer_expression</a:t>
            </a:r>
            <a:r>
              <a:rPr lang="zh-CN" altLang="zh-CN" b="1" dirty="0" smtClean="0">
                <a:ea typeface="宋体" pitchFamily="2" charset="-122"/>
              </a:rPr>
              <a:t> </a:t>
            </a:r>
            <a:r>
              <a:rPr lang="zh-CN" b="1" dirty="0" smtClean="0">
                <a:ea typeface="宋体" pitchFamily="2" charset="-122"/>
              </a:rPr>
              <a:t>字符。</a:t>
            </a:r>
          </a:p>
          <a:p>
            <a:pPr lvl="1" eaLnBrk="1" hangingPunct="1">
              <a:lnSpc>
                <a:spcPct val="90000"/>
              </a:lnSpc>
            </a:pPr>
            <a:r>
              <a:rPr lang="zh-CN" b="1" dirty="0" smtClean="0">
                <a:ea typeface="宋体" pitchFamily="2" charset="-122"/>
              </a:rPr>
              <a:t>语法：</a:t>
            </a:r>
            <a:r>
              <a:rPr lang="zh-CN" altLang="zh-CN" b="1" dirty="0" smtClean="0">
                <a:ea typeface="宋体" pitchFamily="2" charset="-122"/>
              </a:rPr>
              <a:t>RIGHT ( </a:t>
            </a:r>
            <a:r>
              <a:rPr lang="zh-CN" altLang="zh-CN" b="1" i="1" dirty="0" smtClean="0">
                <a:ea typeface="宋体" pitchFamily="2" charset="-122"/>
              </a:rPr>
              <a:t>character_expression </a:t>
            </a:r>
            <a:r>
              <a:rPr lang="zh-CN" altLang="zh-CN" b="1" dirty="0" smtClean="0">
                <a:ea typeface="宋体" pitchFamily="2" charset="-122"/>
              </a:rPr>
              <a:t>, </a:t>
            </a:r>
            <a:r>
              <a:rPr lang="zh-CN" altLang="zh-CN" b="1" i="1" dirty="0" smtClean="0">
                <a:ea typeface="宋体" pitchFamily="2" charset="-122"/>
              </a:rPr>
              <a:t>integer_expression </a:t>
            </a:r>
            <a:r>
              <a:rPr lang="zh-CN" altLang="zh-CN" b="1" dirty="0" smtClean="0">
                <a:ea typeface="宋体" pitchFamily="2" charset="-122"/>
              </a:rPr>
              <a:t>)</a:t>
            </a:r>
            <a:endParaRPr lang="en-US" altLang="zh-CN" b="1" dirty="0" smtClean="0">
              <a:ea typeface="宋体" pitchFamily="2" charset="-122"/>
            </a:endParaRPr>
          </a:p>
          <a:p>
            <a:pPr lvl="1" eaLnBrk="1" hangingPunct="1">
              <a:lnSpc>
                <a:spcPct val="90000"/>
              </a:lnSpc>
            </a:pPr>
            <a:r>
              <a:rPr lang="zh-CN" altLang="en-US" dirty="0" smtClean="0"/>
              <a:t>例：</a:t>
            </a:r>
            <a:r>
              <a:rPr lang="en-US" dirty="0" smtClean="0"/>
              <a:t>Select RIGHT('</a:t>
            </a:r>
            <a:r>
              <a:rPr lang="en-US" dirty="0" err="1" smtClean="0"/>
              <a:t>abcde</a:t>
            </a:r>
            <a:r>
              <a:rPr lang="en-US" dirty="0" smtClean="0"/>
              <a:t>', 3)                --</a:t>
            </a:r>
            <a:r>
              <a:rPr lang="zh-CN" altLang="en-US" dirty="0" smtClean="0"/>
              <a:t>结果为</a:t>
            </a:r>
            <a:r>
              <a:rPr lang="en-US" dirty="0" smtClean="0"/>
              <a:t>'</a:t>
            </a:r>
            <a:r>
              <a:rPr lang="en-US" dirty="0" err="1" smtClean="0"/>
              <a:t>cde</a:t>
            </a:r>
            <a:r>
              <a:rPr lang="en-US" dirty="0" smtClean="0"/>
              <a:t>'</a:t>
            </a:r>
            <a:endParaRPr lang="zh-CN" altLang="zh-CN" b="1" dirty="0" smtClean="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1414508" y="978764"/>
            <a:ext cx="9855200" cy="563563"/>
          </a:xfrm>
        </p:spPr>
        <p:txBody>
          <a:bodyPr/>
          <a:lstStyle/>
          <a:p>
            <a:pPr eaLnBrk="1" hangingPunct="1"/>
            <a:r>
              <a:rPr lang="zh-CN" altLang="zh-CN" sz="3200" dirty="0" smtClean="0">
                <a:ea typeface="宋体" pitchFamily="2" charset="-122"/>
              </a:rPr>
              <a:t>Course</a:t>
            </a:r>
            <a:r>
              <a:rPr lang="zh-CN" sz="3200" dirty="0" smtClean="0">
                <a:ea typeface="宋体" pitchFamily="2" charset="-122"/>
              </a:rPr>
              <a:t>表</a:t>
            </a:r>
          </a:p>
        </p:txBody>
      </p:sp>
      <p:graphicFrame>
        <p:nvGraphicFramePr>
          <p:cNvPr id="2" name="Group 3"/>
          <p:cNvGraphicFramePr>
            <a:graphicFrameLocks noGrp="1"/>
          </p:cNvGraphicFramePr>
          <p:nvPr>
            <p:ph idx="1"/>
          </p:nvPr>
        </p:nvGraphicFramePr>
        <p:xfrm>
          <a:off x="245369" y="1953086"/>
          <a:ext cx="11328400" cy="3994304"/>
        </p:xfrm>
        <a:graphic>
          <a:graphicData uri="http://schemas.openxmlformats.org/drawingml/2006/table">
            <a:tbl>
              <a:tblPr/>
              <a:tblGrid>
                <a:gridCol w="2832100"/>
                <a:gridCol w="2832100"/>
                <a:gridCol w="2832100"/>
                <a:gridCol w="2832100"/>
              </a:tblGrid>
              <a:tr h="95265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Cno</a:t>
                      </a: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Cname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Cpno</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Ccredit</a:t>
                      </a: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16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3</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6</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7</a:t>
                      </a: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数据库</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数学</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信息系统</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操作系统</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数据结构</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数据处理</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PASCAL</a:t>
                      </a:r>
                      <a:r>
                        <a:rPr kumimoji="0" lang="zh-CN" sz="2200" b="1" i="0" u="none" strike="noStrike" cap="none" normalizeH="0" baseline="0" smtClean="0">
                          <a:ln>
                            <a:noFill/>
                          </a:ln>
                          <a:solidFill>
                            <a:schemeClr val="tx1"/>
                          </a:solidFill>
                          <a:effectLst/>
                          <a:latin typeface="Arial" pitchFamily="34" charset="0"/>
                          <a:ea typeface="宋体" pitchFamily="2" charset="-122"/>
                        </a:rPr>
                        <a:t>语言</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6</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7</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200" b="1" i="0" u="none" strike="noStrike" cap="none" normalizeH="0" baseline="0" smtClean="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3</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4</a:t>
                      </a: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LEN</a:t>
            </a:r>
            <a:r>
              <a:rPr lang="zh-CN" altLang="en-US" dirty="0" smtClean="0"/>
              <a:t>函数</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zh-CN" dirty="0" smtClean="0"/>
              <a:t>LEN</a:t>
            </a:r>
          </a:p>
          <a:p>
            <a:pPr lvl="1" eaLnBrk="1" hangingPunct="1">
              <a:lnSpc>
                <a:spcPct val="90000"/>
              </a:lnSpc>
            </a:pPr>
            <a:r>
              <a:rPr lang="zh-CN" altLang="en-US" dirty="0" smtClean="0"/>
              <a:t>返回给定字符串表达式的</a:t>
            </a:r>
            <a:r>
              <a:rPr lang="zh-CN" altLang="en-US" dirty="0" smtClean="0">
                <a:solidFill>
                  <a:srgbClr val="FF3300"/>
                </a:solidFill>
              </a:rPr>
              <a:t>字符</a:t>
            </a:r>
            <a:r>
              <a:rPr lang="zh-CN" altLang="en-US" dirty="0" smtClean="0"/>
              <a:t>（而不是字节）个数，其中不包含尾随空格。</a:t>
            </a:r>
          </a:p>
          <a:p>
            <a:pPr lvl="1" eaLnBrk="1" hangingPunct="1">
              <a:lnSpc>
                <a:spcPct val="90000"/>
              </a:lnSpc>
            </a:pPr>
            <a:r>
              <a:rPr lang="zh-CN" altLang="en-US" dirty="0" smtClean="0"/>
              <a:t>语法：</a:t>
            </a:r>
            <a:r>
              <a:rPr lang="zh-CN" altLang="zh-CN" dirty="0" smtClean="0"/>
              <a:t>LEN ( </a:t>
            </a:r>
            <a:r>
              <a:rPr lang="zh-CN" altLang="zh-CN" i="1" dirty="0" smtClean="0"/>
              <a:t>string_expression </a:t>
            </a:r>
            <a:r>
              <a:rPr lang="zh-CN" altLang="zh-CN" dirty="0" smtClean="0"/>
              <a:t>) </a:t>
            </a:r>
          </a:p>
          <a:p>
            <a:pPr lvl="1" eaLnBrk="1" hangingPunct="1">
              <a:lnSpc>
                <a:spcPct val="90000"/>
              </a:lnSpc>
            </a:pPr>
            <a:r>
              <a:rPr lang="zh-CN" altLang="en-US" dirty="0" smtClean="0"/>
              <a:t>参数：</a:t>
            </a:r>
            <a:r>
              <a:rPr lang="zh-CN" altLang="zh-CN" i="1" dirty="0" smtClean="0"/>
              <a:t>string_expression</a:t>
            </a:r>
            <a:r>
              <a:rPr lang="zh-CN" altLang="en-US" dirty="0" smtClean="0"/>
              <a:t>要计算的字符串表达式。</a:t>
            </a:r>
          </a:p>
          <a:p>
            <a:pPr lvl="1" eaLnBrk="1" hangingPunct="1">
              <a:lnSpc>
                <a:spcPct val="90000"/>
              </a:lnSpc>
            </a:pPr>
            <a:r>
              <a:rPr lang="zh-CN" altLang="en-US" dirty="0" smtClean="0"/>
              <a:t>返回类型：</a:t>
            </a:r>
            <a:r>
              <a:rPr lang="zh-CN" altLang="zh-CN" dirty="0" smtClean="0"/>
              <a:t>int</a:t>
            </a:r>
            <a:endParaRPr lang="en-US" altLang="zh-CN" dirty="0" smtClean="0"/>
          </a:p>
          <a:p>
            <a:pPr lvl="1"/>
            <a:r>
              <a:rPr lang="zh-CN" altLang="en-US" dirty="0" smtClean="0"/>
              <a:t>例：</a:t>
            </a:r>
            <a:r>
              <a:rPr lang="en-US" sz="2800" dirty="0" smtClean="0"/>
              <a:t>Select LEN('</a:t>
            </a:r>
            <a:r>
              <a:rPr lang="en-US" sz="2800" dirty="0" err="1" smtClean="0"/>
              <a:t>abcde</a:t>
            </a:r>
            <a:r>
              <a:rPr lang="en-US" sz="2800" dirty="0" smtClean="0"/>
              <a:t>   ')            --</a:t>
            </a:r>
            <a:r>
              <a:rPr lang="zh-CN" altLang="en-US" sz="2800" dirty="0" smtClean="0"/>
              <a:t>结果为</a:t>
            </a:r>
            <a:r>
              <a:rPr lang="en-US" sz="2800" dirty="0" smtClean="0"/>
              <a:t>5</a:t>
            </a:r>
            <a:r>
              <a:rPr lang="zh-CN" altLang="en-US" sz="2800" dirty="0" smtClean="0"/>
              <a:t>。</a:t>
            </a:r>
          </a:p>
          <a:p>
            <a:pPr lvl="1">
              <a:buNone/>
            </a:pPr>
            <a:r>
              <a:rPr lang="en-US" sz="2800" dirty="0" smtClean="0"/>
              <a:t>            select </a:t>
            </a:r>
            <a:r>
              <a:rPr lang="en-US" sz="2800" dirty="0" err="1" smtClean="0"/>
              <a:t>len</a:t>
            </a:r>
            <a:r>
              <a:rPr lang="en-US" sz="2800" dirty="0" smtClean="0"/>
              <a:t>('</a:t>
            </a:r>
            <a:r>
              <a:rPr lang="zh-CN" altLang="en-US" sz="2800" dirty="0" smtClean="0"/>
              <a:t>刘</a:t>
            </a:r>
            <a:r>
              <a:rPr lang="en-US" sz="2800" dirty="0" smtClean="0"/>
              <a:t>')                       --</a:t>
            </a:r>
            <a:r>
              <a:rPr lang="zh-CN" altLang="en-US" sz="2800" dirty="0" smtClean="0"/>
              <a:t>结果为</a:t>
            </a:r>
            <a:r>
              <a:rPr lang="en-US" sz="2800" dirty="0" smtClean="0"/>
              <a:t>1</a:t>
            </a:r>
            <a:r>
              <a:rPr lang="zh-CN" altLang="en-US" sz="2800" dirty="0" smtClean="0"/>
              <a:t>。</a:t>
            </a:r>
            <a:endParaRPr lang="zh-CN" altLang="zh-CN" dirty="0" smtClean="0"/>
          </a:p>
          <a:p>
            <a:endParaRPr lang="zh-CN" alt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zh-CN" altLang="zh-CN" dirty="0" smtClean="0">
                <a:ea typeface="宋体" pitchFamily="2" charset="-122"/>
              </a:rPr>
              <a:t>DATALENGTH</a:t>
            </a:r>
            <a:r>
              <a:rPr lang="zh-CN" altLang="en-US" dirty="0" smtClean="0">
                <a:ea typeface="宋体" pitchFamily="2" charset="-122"/>
              </a:rPr>
              <a:t>函数</a:t>
            </a:r>
            <a:endParaRPr lang="zh-CN" altLang="zh-CN" dirty="0" smtClean="0">
              <a:ea typeface="宋体" pitchFamily="2" charset="-122"/>
            </a:endParaRPr>
          </a:p>
        </p:txBody>
      </p:sp>
      <p:sp>
        <p:nvSpPr>
          <p:cNvPr id="135172" name="Rectangle 3"/>
          <p:cNvSpPr>
            <a:spLocks noGrp="1" noChangeArrowheads="1"/>
          </p:cNvSpPr>
          <p:nvPr>
            <p:ph type="body" idx="1"/>
          </p:nvPr>
        </p:nvSpPr>
        <p:spPr>
          <a:xfrm>
            <a:off x="355107" y="1823668"/>
            <a:ext cx="11328400" cy="4824412"/>
          </a:xfrm>
        </p:spPr>
        <p:txBody>
          <a:bodyPr/>
          <a:lstStyle/>
          <a:p>
            <a:pPr eaLnBrk="1" hangingPunct="1"/>
            <a:r>
              <a:rPr lang="zh-CN" altLang="zh-CN" b="1" dirty="0" smtClean="0">
                <a:ea typeface="宋体" pitchFamily="2" charset="-122"/>
              </a:rPr>
              <a:t>DATALENGTH ( </a:t>
            </a:r>
            <a:r>
              <a:rPr lang="zh-CN" altLang="zh-CN" b="1" i="1" dirty="0" smtClean="0">
                <a:ea typeface="宋体" pitchFamily="2" charset="-122"/>
              </a:rPr>
              <a:t>expression </a:t>
            </a:r>
            <a:r>
              <a:rPr lang="zh-CN" altLang="zh-CN" b="1" dirty="0" smtClean="0">
                <a:ea typeface="宋体" pitchFamily="2" charset="-122"/>
              </a:rPr>
              <a:t>)  </a:t>
            </a:r>
          </a:p>
          <a:p>
            <a:pPr lvl="1" eaLnBrk="1" hangingPunct="1"/>
            <a:r>
              <a:rPr lang="zh-CN" b="1" dirty="0" smtClean="0">
                <a:ea typeface="宋体" pitchFamily="2" charset="-122"/>
              </a:rPr>
              <a:t>返回用于表示任何表达式的</a:t>
            </a:r>
            <a:r>
              <a:rPr lang="zh-CN" b="1" dirty="0" smtClean="0">
                <a:solidFill>
                  <a:srgbClr val="FF3300"/>
                </a:solidFill>
                <a:ea typeface="宋体" pitchFamily="2" charset="-122"/>
              </a:rPr>
              <a:t>字节数</a:t>
            </a:r>
            <a:r>
              <a:rPr lang="zh-CN" b="1" dirty="0" smtClean="0">
                <a:ea typeface="宋体" pitchFamily="2" charset="-122"/>
              </a:rPr>
              <a:t>。</a:t>
            </a:r>
            <a:endParaRPr lang="en-US" altLang="zh-CN" b="1" dirty="0" smtClean="0">
              <a:ea typeface="宋体" pitchFamily="2" charset="-122"/>
            </a:endParaRPr>
          </a:p>
          <a:p>
            <a:pPr lvl="1"/>
            <a:r>
              <a:rPr lang="zh-CN" altLang="en-US" sz="2800" dirty="0" smtClean="0"/>
              <a:t>例：</a:t>
            </a:r>
            <a:r>
              <a:rPr lang="en-US" sz="2800" dirty="0" smtClean="0"/>
              <a:t>Select DATALENGTH(‘</a:t>
            </a:r>
            <a:r>
              <a:rPr lang="en-US" sz="2800" dirty="0" err="1" smtClean="0"/>
              <a:t>abcde</a:t>
            </a:r>
            <a:r>
              <a:rPr lang="en-US" sz="2800" dirty="0" smtClean="0"/>
              <a:t>   ’)      --</a:t>
            </a:r>
            <a:r>
              <a:rPr lang="zh-CN" altLang="en-US" sz="2800" dirty="0" smtClean="0"/>
              <a:t>结果为</a:t>
            </a:r>
            <a:r>
              <a:rPr lang="en-US" sz="2800" dirty="0" smtClean="0"/>
              <a:t>8</a:t>
            </a:r>
            <a:r>
              <a:rPr lang="zh-CN" altLang="en-US" sz="2800" dirty="0" smtClean="0"/>
              <a:t>（含</a:t>
            </a:r>
            <a:r>
              <a:rPr lang="en-US" sz="2800" dirty="0" smtClean="0"/>
              <a:t>3</a:t>
            </a:r>
            <a:r>
              <a:rPr lang="zh-CN" altLang="en-US" sz="2800" dirty="0" smtClean="0"/>
              <a:t>个空格）</a:t>
            </a:r>
          </a:p>
          <a:p>
            <a:pPr>
              <a:buNone/>
            </a:pPr>
            <a:r>
              <a:rPr lang="en-US" sz="3200" dirty="0" smtClean="0"/>
              <a:t>              select DATALENGTH('</a:t>
            </a:r>
            <a:r>
              <a:rPr lang="zh-CN" altLang="en-US" sz="3200" dirty="0" smtClean="0"/>
              <a:t>刘</a:t>
            </a:r>
            <a:r>
              <a:rPr lang="en-US" sz="3200" dirty="0" smtClean="0"/>
              <a:t>')        </a:t>
            </a:r>
            <a:r>
              <a:rPr lang="en-US" sz="2800" dirty="0" smtClean="0"/>
              <a:t>--</a:t>
            </a:r>
            <a:r>
              <a:rPr lang="zh-CN" altLang="en-US" sz="2800" dirty="0" smtClean="0"/>
              <a:t>结果为</a:t>
            </a:r>
            <a:r>
              <a:rPr lang="en-US" sz="2800" dirty="0" smtClean="0"/>
              <a:t>2</a:t>
            </a:r>
            <a:r>
              <a:rPr lang="zh-CN" altLang="en-US" sz="3200" dirty="0" smtClean="0"/>
              <a:t>。</a:t>
            </a:r>
          </a:p>
          <a:p>
            <a:pPr lvl="1" eaLnBrk="1" hangingPunct="1"/>
            <a:endParaRPr lang="zh-CN" b="1" dirty="0" smtClean="0">
              <a:ea typeface="宋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36196" name="Rectangle 3"/>
          <p:cNvSpPr>
            <a:spLocks noGrp="1" noChangeArrowheads="1"/>
          </p:cNvSpPr>
          <p:nvPr>
            <p:ph type="body" idx="1"/>
          </p:nvPr>
        </p:nvSpPr>
        <p:spPr>
          <a:xfrm>
            <a:off x="203200" y="1966127"/>
            <a:ext cx="11988800" cy="4537075"/>
          </a:xfrm>
        </p:spPr>
        <p:txBody>
          <a:bodyPr/>
          <a:lstStyle/>
          <a:p>
            <a:pPr eaLnBrk="1" hangingPunct="1">
              <a:lnSpc>
                <a:spcPct val="90000"/>
              </a:lnSpc>
            </a:pPr>
            <a:r>
              <a:rPr lang="zh-CN" altLang="zh-CN" b="1" dirty="0" smtClean="0">
                <a:ea typeface="宋体" pitchFamily="2" charset="-122"/>
              </a:rPr>
              <a:t>LOWER</a:t>
            </a:r>
          </a:p>
          <a:p>
            <a:pPr lvl="1" eaLnBrk="1" hangingPunct="1">
              <a:lnSpc>
                <a:spcPct val="90000"/>
              </a:lnSpc>
            </a:pPr>
            <a:r>
              <a:rPr lang="zh-CN" b="1" dirty="0" smtClean="0">
                <a:ea typeface="宋体" pitchFamily="2" charset="-122"/>
              </a:rPr>
              <a:t>将大写字符数据转换为小写字符数据后返回字符表达式。</a:t>
            </a:r>
          </a:p>
          <a:p>
            <a:pPr lvl="1" eaLnBrk="1" hangingPunct="1">
              <a:lnSpc>
                <a:spcPct val="90000"/>
              </a:lnSpc>
            </a:pPr>
            <a:r>
              <a:rPr lang="zh-CN" b="1" dirty="0" smtClean="0">
                <a:ea typeface="宋体" pitchFamily="2" charset="-122"/>
              </a:rPr>
              <a:t>语法：</a:t>
            </a:r>
            <a:r>
              <a:rPr lang="zh-CN" altLang="zh-CN" b="1" dirty="0" smtClean="0">
                <a:ea typeface="宋体" pitchFamily="2" charset="-122"/>
              </a:rPr>
              <a:t>LOWER ( </a:t>
            </a:r>
            <a:r>
              <a:rPr lang="zh-CN" altLang="zh-CN" b="1" i="1" dirty="0" smtClean="0">
                <a:ea typeface="宋体" pitchFamily="2" charset="-122"/>
              </a:rPr>
              <a:t>character_expression </a:t>
            </a:r>
            <a:r>
              <a:rPr lang="zh-CN" altLang="zh-CN" b="1" dirty="0" smtClean="0">
                <a:ea typeface="宋体" pitchFamily="2" charset="-122"/>
              </a:rPr>
              <a:t>)</a:t>
            </a:r>
          </a:p>
          <a:p>
            <a:pPr lvl="1" eaLnBrk="1" hangingPunct="1">
              <a:lnSpc>
                <a:spcPct val="90000"/>
              </a:lnSpc>
            </a:pPr>
            <a:r>
              <a:rPr lang="zh-CN" b="1" dirty="0" smtClean="0">
                <a:ea typeface="宋体" pitchFamily="2" charset="-122"/>
              </a:rPr>
              <a:t>参数：</a:t>
            </a:r>
            <a:r>
              <a:rPr lang="zh-CN" altLang="zh-CN" b="1" i="1" dirty="0" smtClean="0">
                <a:ea typeface="宋体" pitchFamily="2" charset="-122"/>
              </a:rPr>
              <a:t>character_expression</a:t>
            </a:r>
            <a:r>
              <a:rPr lang="zh-CN" b="1" dirty="0" smtClean="0">
                <a:ea typeface="宋体" pitchFamily="2" charset="-122"/>
              </a:rPr>
              <a:t>是字符或二进制数据表达式。</a:t>
            </a:r>
            <a:r>
              <a:rPr lang="zh-CN" altLang="zh-CN" b="1" dirty="0" smtClean="0">
                <a:ea typeface="宋体" pitchFamily="2" charset="-122"/>
              </a:rPr>
              <a:t>c</a:t>
            </a:r>
            <a:r>
              <a:rPr lang="zh-CN" altLang="zh-CN" b="1" i="1" dirty="0" smtClean="0">
                <a:ea typeface="宋体" pitchFamily="2" charset="-122"/>
              </a:rPr>
              <a:t>haracter_expression </a:t>
            </a:r>
            <a:r>
              <a:rPr lang="zh-CN" b="1" dirty="0" smtClean="0">
                <a:ea typeface="宋体" pitchFamily="2" charset="-122"/>
              </a:rPr>
              <a:t>可以是常量、变量或列。</a:t>
            </a:r>
          </a:p>
          <a:p>
            <a:pPr lvl="1" eaLnBrk="1" hangingPunct="1">
              <a:lnSpc>
                <a:spcPct val="90000"/>
              </a:lnSpc>
            </a:pPr>
            <a:r>
              <a:rPr lang="zh-CN" b="1" dirty="0" smtClean="0">
                <a:ea typeface="宋体" pitchFamily="2" charset="-122"/>
              </a:rPr>
              <a:t>返回类型：</a:t>
            </a:r>
            <a:r>
              <a:rPr lang="zh-CN" altLang="zh-CN" b="1" dirty="0" smtClean="0">
                <a:ea typeface="宋体" pitchFamily="2" charset="-122"/>
              </a:rPr>
              <a:t>varchar</a:t>
            </a:r>
            <a:endParaRPr lang="en-US" altLang="zh-CN" b="1" dirty="0" smtClean="0">
              <a:ea typeface="宋体" pitchFamily="2" charset="-122"/>
            </a:endParaRPr>
          </a:p>
          <a:p>
            <a:pPr lvl="1" eaLnBrk="1" hangingPunct="1">
              <a:lnSpc>
                <a:spcPct val="90000"/>
              </a:lnSpc>
            </a:pPr>
            <a:r>
              <a:rPr lang="zh-CN" altLang="en-US" dirty="0" smtClean="0"/>
              <a:t>例：</a:t>
            </a:r>
            <a:r>
              <a:rPr lang="en-US" dirty="0" smtClean="0"/>
              <a:t>Select LOWER('12ABC45*%^def')      --</a:t>
            </a:r>
            <a:r>
              <a:rPr lang="zh-CN" altLang="en-US" dirty="0" smtClean="0"/>
              <a:t>结果为</a:t>
            </a:r>
            <a:r>
              <a:rPr lang="en-US" dirty="0" smtClean="0"/>
              <a:t>'12abc45*%^def'</a:t>
            </a:r>
            <a:r>
              <a:rPr lang="zh-CN" altLang="en-US" dirty="0" smtClean="0"/>
              <a:t>。</a:t>
            </a:r>
          </a:p>
          <a:p>
            <a:pPr lvl="1" eaLnBrk="1" hangingPunct="1">
              <a:lnSpc>
                <a:spcPct val="90000"/>
              </a:lnSpc>
            </a:pPr>
            <a:endParaRPr lang="zh-CN" altLang="zh-CN" b="1" dirty="0" smtClean="0">
              <a:ea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90000"/>
              </a:lnSpc>
            </a:pPr>
            <a:r>
              <a:rPr lang="zh-CN" altLang="zh-CN" dirty="0" smtClean="0"/>
              <a:t>UPPER</a:t>
            </a:r>
          </a:p>
          <a:p>
            <a:pPr lvl="1" eaLnBrk="1" hangingPunct="1">
              <a:lnSpc>
                <a:spcPct val="90000"/>
              </a:lnSpc>
            </a:pPr>
            <a:r>
              <a:rPr lang="zh-CN" altLang="en-US" dirty="0" smtClean="0"/>
              <a:t>返回将小写字符数据转换为大写的字符表达式。</a:t>
            </a:r>
          </a:p>
          <a:p>
            <a:pPr lvl="1" eaLnBrk="1" hangingPunct="1">
              <a:lnSpc>
                <a:spcPct val="90000"/>
              </a:lnSpc>
            </a:pPr>
            <a:r>
              <a:rPr lang="zh-CN" altLang="en-US" dirty="0" smtClean="0"/>
              <a:t>语法：</a:t>
            </a:r>
            <a:r>
              <a:rPr lang="zh-CN" altLang="zh-CN" dirty="0" smtClean="0"/>
              <a:t>UPPER ( </a:t>
            </a:r>
            <a:r>
              <a:rPr lang="zh-CN" altLang="zh-CN" i="1" dirty="0" smtClean="0"/>
              <a:t>character_expression </a:t>
            </a:r>
            <a:r>
              <a:rPr lang="zh-CN" altLang="zh-CN" dirty="0" smtClean="0"/>
              <a:t>)</a:t>
            </a:r>
          </a:p>
          <a:p>
            <a:pPr lvl="1"/>
            <a:r>
              <a:rPr lang="zh-CN" altLang="en-US" dirty="0" smtClean="0"/>
              <a:t>例：</a:t>
            </a:r>
            <a:r>
              <a:rPr lang="en-US" dirty="0" smtClean="0"/>
              <a:t>Select UPPER(‘12ABC45*%^def’)     --</a:t>
            </a:r>
            <a:r>
              <a:rPr lang="zh-CN" altLang="en-US" dirty="0" smtClean="0"/>
              <a:t>结果为</a:t>
            </a:r>
            <a:r>
              <a:rPr lang="en-US" dirty="0" smtClean="0"/>
              <a:t>'12ABC45 *%^DEF’</a:t>
            </a:r>
            <a:endParaRPr lang="zh-CN" altLang="en-US" dirty="0" smtClean="0"/>
          </a:p>
          <a:p>
            <a:pPr lvl="1"/>
            <a:endParaRPr lang="zh-CN" alt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37220" name="Rectangle 3"/>
          <p:cNvSpPr>
            <a:spLocks noGrp="1" noChangeArrowheads="1"/>
          </p:cNvSpPr>
          <p:nvPr>
            <p:ph type="body" idx="1"/>
          </p:nvPr>
        </p:nvSpPr>
        <p:spPr>
          <a:xfrm>
            <a:off x="257452" y="1797451"/>
            <a:ext cx="12192000" cy="4265998"/>
          </a:xfrm>
        </p:spPr>
        <p:txBody>
          <a:bodyPr/>
          <a:lstStyle/>
          <a:p>
            <a:pPr eaLnBrk="1" hangingPunct="1"/>
            <a:r>
              <a:rPr lang="zh-CN" altLang="zh-CN" sz="2400" b="1" dirty="0" smtClean="0">
                <a:ea typeface="宋体" pitchFamily="2" charset="-122"/>
              </a:rPr>
              <a:t>LTRIM</a:t>
            </a:r>
          </a:p>
          <a:p>
            <a:pPr lvl="1" eaLnBrk="1" hangingPunct="1"/>
            <a:r>
              <a:rPr lang="zh-CN" sz="2000" b="1" dirty="0" smtClean="0">
                <a:ea typeface="宋体" pitchFamily="2" charset="-122"/>
              </a:rPr>
              <a:t>删除起始空格后返回字符表达式。</a:t>
            </a:r>
          </a:p>
          <a:p>
            <a:pPr lvl="1" eaLnBrk="1" hangingPunct="1"/>
            <a:r>
              <a:rPr lang="zh-CN" sz="2000" b="1" dirty="0" smtClean="0">
                <a:ea typeface="宋体" pitchFamily="2" charset="-122"/>
              </a:rPr>
              <a:t>语法：</a:t>
            </a:r>
            <a:r>
              <a:rPr lang="zh-CN" altLang="zh-CN" sz="2000" b="1" dirty="0" smtClean="0">
                <a:ea typeface="宋体" pitchFamily="2" charset="-122"/>
              </a:rPr>
              <a:t>LTRIM ( </a:t>
            </a:r>
            <a:r>
              <a:rPr lang="zh-CN" altLang="zh-CN" sz="2000" b="1" i="1" dirty="0" smtClean="0">
                <a:ea typeface="宋体" pitchFamily="2" charset="-122"/>
              </a:rPr>
              <a:t>character_expression </a:t>
            </a:r>
            <a:r>
              <a:rPr lang="zh-CN" altLang="zh-CN" sz="2000" b="1" dirty="0" smtClean="0">
                <a:ea typeface="宋体" pitchFamily="2" charset="-122"/>
              </a:rPr>
              <a:t>)</a:t>
            </a:r>
          </a:p>
          <a:p>
            <a:pPr lvl="1" eaLnBrk="1" hangingPunct="1"/>
            <a:r>
              <a:rPr lang="zh-CN" sz="2000" b="1" dirty="0" smtClean="0">
                <a:ea typeface="宋体" pitchFamily="2" charset="-122"/>
              </a:rPr>
              <a:t>参数：</a:t>
            </a:r>
            <a:r>
              <a:rPr lang="zh-CN" altLang="zh-CN" sz="2000" b="1" i="1" dirty="0" smtClean="0">
                <a:ea typeface="宋体" pitchFamily="2" charset="-122"/>
              </a:rPr>
              <a:t>character_expression</a:t>
            </a:r>
            <a:r>
              <a:rPr lang="zh-CN" sz="2000" b="1" dirty="0" smtClean="0">
                <a:ea typeface="宋体" pitchFamily="2" charset="-122"/>
              </a:rPr>
              <a:t>是字符或二进制数据表达式。</a:t>
            </a:r>
            <a:r>
              <a:rPr lang="zh-CN" altLang="zh-CN" sz="2000" b="1" dirty="0" smtClean="0">
                <a:ea typeface="宋体" pitchFamily="2" charset="-122"/>
              </a:rPr>
              <a:t>c</a:t>
            </a:r>
            <a:r>
              <a:rPr lang="zh-CN" altLang="zh-CN" sz="2000" b="1" i="1" dirty="0" smtClean="0">
                <a:ea typeface="宋体" pitchFamily="2" charset="-122"/>
              </a:rPr>
              <a:t>haracter_expression </a:t>
            </a:r>
            <a:r>
              <a:rPr lang="zh-CN" sz="2000" b="1" dirty="0" smtClean="0">
                <a:ea typeface="宋体" pitchFamily="2" charset="-122"/>
              </a:rPr>
              <a:t>可以是常量、变量或列。</a:t>
            </a:r>
          </a:p>
          <a:p>
            <a:pPr lvl="1" eaLnBrk="1" hangingPunct="1"/>
            <a:r>
              <a:rPr lang="zh-CN" sz="2000" b="1" dirty="0" smtClean="0">
                <a:ea typeface="宋体" pitchFamily="2" charset="-122"/>
              </a:rPr>
              <a:t>返回类型：</a:t>
            </a:r>
            <a:r>
              <a:rPr lang="zh-CN" altLang="zh-CN" sz="2000" b="1" dirty="0" smtClean="0">
                <a:ea typeface="宋体" pitchFamily="2" charset="-122"/>
              </a:rPr>
              <a:t>varchar</a:t>
            </a:r>
            <a:endParaRPr lang="en-US" altLang="zh-CN" sz="2000" b="1" dirty="0" smtClean="0">
              <a:ea typeface="宋体" pitchFamily="2" charset="-122"/>
            </a:endParaRPr>
          </a:p>
          <a:p>
            <a:pPr lvl="1" eaLnBrk="1" hangingPunct="1"/>
            <a:r>
              <a:rPr lang="zh-CN" altLang="en-US" sz="2000" dirty="0" smtClean="0"/>
              <a:t>例：</a:t>
            </a:r>
            <a:r>
              <a:rPr lang="en-US" sz="2000" dirty="0" smtClean="0"/>
              <a:t>Select LTRIM('   12AB   ')              --</a:t>
            </a:r>
            <a:r>
              <a:rPr lang="zh-CN" altLang="en-US" sz="2000" dirty="0" smtClean="0"/>
              <a:t>结果为</a:t>
            </a:r>
            <a:r>
              <a:rPr lang="en-US" sz="2000" dirty="0" smtClean="0"/>
              <a:t>'12AB    '</a:t>
            </a:r>
            <a:endParaRPr lang="zh-CN" altLang="zh-CN" sz="2000" b="1" dirty="0" smtClean="0">
              <a:ea typeface="宋体" pitchFamily="2" charset="-122"/>
            </a:endParaRPr>
          </a:p>
          <a:p>
            <a:pPr eaLnBrk="1" hangingPunct="1"/>
            <a:r>
              <a:rPr lang="zh-CN" altLang="zh-CN" sz="2400" b="1" dirty="0" smtClean="0">
                <a:ea typeface="宋体" pitchFamily="2" charset="-122"/>
              </a:rPr>
              <a:t>RTRIM</a:t>
            </a:r>
          </a:p>
          <a:p>
            <a:pPr lvl="1" eaLnBrk="1" hangingPunct="1"/>
            <a:r>
              <a:rPr lang="zh-CN" sz="2000" b="1" dirty="0" smtClean="0">
                <a:ea typeface="宋体" pitchFamily="2" charset="-122"/>
              </a:rPr>
              <a:t>截断所有尾随空格后返回一个字符串。</a:t>
            </a:r>
          </a:p>
          <a:p>
            <a:pPr lvl="1" eaLnBrk="1" hangingPunct="1"/>
            <a:r>
              <a:rPr lang="zh-CN" sz="2000" b="1" dirty="0" smtClean="0">
                <a:ea typeface="宋体" pitchFamily="2" charset="-122"/>
              </a:rPr>
              <a:t>语法：</a:t>
            </a:r>
            <a:r>
              <a:rPr lang="zh-CN" altLang="zh-CN" sz="2000" b="1" dirty="0" smtClean="0">
                <a:ea typeface="宋体" pitchFamily="2" charset="-122"/>
              </a:rPr>
              <a:t>RTRIM ( </a:t>
            </a:r>
            <a:r>
              <a:rPr lang="zh-CN" altLang="zh-CN" sz="2000" b="1" i="1" dirty="0" smtClean="0">
                <a:ea typeface="宋体" pitchFamily="2" charset="-122"/>
              </a:rPr>
              <a:t>character_expression </a:t>
            </a:r>
            <a:r>
              <a:rPr lang="zh-CN" altLang="zh-CN" sz="2000" b="1" dirty="0" smtClean="0">
                <a:ea typeface="宋体" pitchFamily="2" charset="-122"/>
              </a:rPr>
              <a:t>)</a:t>
            </a:r>
          </a:p>
          <a:p>
            <a:pPr eaLnBrk="1" hangingPunct="1"/>
            <a:r>
              <a:rPr lang="zh-CN" altLang="zh-CN" sz="2400" b="1" dirty="0" smtClean="0">
                <a:ea typeface="宋体" pitchFamily="2" charset="-122"/>
              </a:rPr>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p:txBody>
          <a:bodyPr/>
          <a:lstStyle/>
          <a:p>
            <a:pPr eaLnBrk="1" hangingPunct="1"/>
            <a:r>
              <a:rPr lang="zh-CN" altLang="zh-CN" dirty="0" smtClean="0">
                <a:ea typeface="宋体" pitchFamily="2" charset="-122"/>
              </a:rPr>
              <a:t>REPLACE</a:t>
            </a:r>
          </a:p>
        </p:txBody>
      </p:sp>
      <p:sp>
        <p:nvSpPr>
          <p:cNvPr id="138244" name="Rectangle 3"/>
          <p:cNvSpPr>
            <a:spLocks noGrp="1" noChangeArrowheads="1"/>
          </p:cNvSpPr>
          <p:nvPr>
            <p:ph type="body" idx="1"/>
          </p:nvPr>
        </p:nvSpPr>
        <p:spPr>
          <a:xfrm>
            <a:off x="204186" y="1777278"/>
            <a:ext cx="12192000" cy="4206272"/>
          </a:xfrm>
        </p:spPr>
        <p:txBody>
          <a:bodyPr/>
          <a:lstStyle/>
          <a:p>
            <a:pPr eaLnBrk="1" hangingPunct="1">
              <a:lnSpc>
                <a:spcPct val="90000"/>
              </a:lnSpc>
            </a:pPr>
            <a:r>
              <a:rPr lang="zh-CN" altLang="zh-CN" sz="2400" b="1" dirty="0" smtClean="0">
                <a:ea typeface="宋体" pitchFamily="2" charset="-122"/>
              </a:rPr>
              <a:t>REPLACE</a:t>
            </a:r>
          </a:p>
          <a:p>
            <a:pPr lvl="1" eaLnBrk="1" hangingPunct="1">
              <a:lnSpc>
                <a:spcPct val="90000"/>
              </a:lnSpc>
            </a:pPr>
            <a:r>
              <a:rPr lang="zh-CN" sz="2000" b="1" dirty="0" smtClean="0">
                <a:ea typeface="宋体" pitchFamily="2" charset="-122"/>
              </a:rPr>
              <a:t>用第三个表达式替换第一个字符串表达式中出现的所有第二个给定字符串表达式。</a:t>
            </a:r>
          </a:p>
          <a:p>
            <a:pPr lvl="1" eaLnBrk="1" hangingPunct="1">
              <a:lnSpc>
                <a:spcPct val="90000"/>
              </a:lnSpc>
            </a:pPr>
            <a:r>
              <a:rPr lang="zh-CN" sz="2000" b="1" dirty="0" smtClean="0">
                <a:ea typeface="宋体" pitchFamily="2" charset="-122"/>
              </a:rPr>
              <a:t>语法</a:t>
            </a:r>
            <a:r>
              <a:rPr lang="zh-CN" altLang="zh-CN" sz="2000" b="1" dirty="0" smtClean="0">
                <a:ea typeface="宋体" pitchFamily="2" charset="-122"/>
              </a:rPr>
              <a:t>:REPLACE ( '</a:t>
            </a:r>
            <a:r>
              <a:rPr lang="zh-CN" altLang="zh-CN" sz="2000" b="1" i="1" dirty="0" smtClean="0">
                <a:ea typeface="宋体" pitchFamily="2" charset="-122"/>
              </a:rPr>
              <a:t>string_expression1</a:t>
            </a:r>
            <a:r>
              <a:rPr lang="zh-CN" altLang="zh-CN" sz="2000" b="1" dirty="0" smtClean="0">
                <a:ea typeface="宋体" pitchFamily="2" charset="-122"/>
              </a:rPr>
              <a:t>' , '</a:t>
            </a:r>
            <a:r>
              <a:rPr lang="zh-CN" altLang="zh-CN" sz="2000" b="1" i="1" dirty="0" smtClean="0">
                <a:ea typeface="宋体" pitchFamily="2" charset="-122"/>
              </a:rPr>
              <a:t>string_expression2</a:t>
            </a:r>
            <a:r>
              <a:rPr lang="zh-CN" altLang="zh-CN" sz="2000" b="1" dirty="0" smtClean="0">
                <a:ea typeface="宋体" pitchFamily="2" charset="-122"/>
              </a:rPr>
              <a:t>' , '</a:t>
            </a:r>
            <a:r>
              <a:rPr lang="zh-CN" altLang="zh-CN" sz="2000" b="1" i="1" dirty="0" smtClean="0">
                <a:ea typeface="宋体" pitchFamily="2" charset="-122"/>
              </a:rPr>
              <a:t>string_expression3</a:t>
            </a:r>
            <a:r>
              <a:rPr lang="zh-CN" altLang="zh-CN" sz="2000" b="1" dirty="0" smtClean="0">
                <a:ea typeface="宋体" pitchFamily="2" charset="-122"/>
              </a:rPr>
              <a:t>' )</a:t>
            </a:r>
          </a:p>
          <a:p>
            <a:pPr lvl="1" eaLnBrk="1" hangingPunct="1">
              <a:lnSpc>
                <a:spcPct val="90000"/>
              </a:lnSpc>
            </a:pPr>
            <a:r>
              <a:rPr lang="zh-CN" sz="2000" b="1" dirty="0" smtClean="0">
                <a:ea typeface="宋体" pitchFamily="2" charset="-122"/>
              </a:rPr>
              <a:t>参数</a:t>
            </a:r>
            <a:r>
              <a:rPr lang="zh-CN" altLang="zh-CN" sz="2000" b="1" dirty="0" smtClean="0">
                <a:ea typeface="宋体" pitchFamily="2" charset="-122"/>
              </a:rPr>
              <a:t>:</a:t>
            </a:r>
          </a:p>
          <a:p>
            <a:pPr lvl="2" eaLnBrk="1" hangingPunct="1">
              <a:lnSpc>
                <a:spcPct val="90000"/>
              </a:lnSpc>
            </a:pPr>
            <a:r>
              <a:rPr lang="zh-CN" altLang="zh-CN" sz="2000" b="1" dirty="0" smtClean="0">
                <a:ea typeface="宋体" pitchFamily="2" charset="-122"/>
              </a:rPr>
              <a:t>'</a:t>
            </a:r>
            <a:r>
              <a:rPr lang="zh-CN" altLang="zh-CN" sz="2000" b="1" i="1" dirty="0" smtClean="0">
                <a:ea typeface="宋体" pitchFamily="2" charset="-122"/>
              </a:rPr>
              <a:t>string_expression1</a:t>
            </a:r>
            <a:r>
              <a:rPr lang="zh-CN" altLang="zh-CN" sz="2000" b="1" dirty="0" smtClean="0">
                <a:ea typeface="宋体" pitchFamily="2" charset="-122"/>
              </a:rPr>
              <a:t>'</a:t>
            </a:r>
            <a:r>
              <a:rPr lang="zh-CN" sz="2000" b="1" dirty="0" smtClean="0">
                <a:ea typeface="宋体" pitchFamily="2" charset="-122"/>
              </a:rPr>
              <a:t>待搜索的字符串表达式。</a:t>
            </a:r>
            <a:r>
              <a:rPr lang="zh-CN" altLang="zh-CN" sz="2000" b="1" i="1" dirty="0" smtClean="0">
                <a:ea typeface="宋体" pitchFamily="2" charset="-122"/>
              </a:rPr>
              <a:t>string_expression1</a:t>
            </a:r>
            <a:r>
              <a:rPr lang="zh-CN" altLang="zh-CN" sz="2000" b="1" dirty="0" smtClean="0">
                <a:ea typeface="宋体" pitchFamily="2" charset="-122"/>
              </a:rPr>
              <a:t> </a:t>
            </a:r>
            <a:r>
              <a:rPr lang="zh-CN" sz="2000" b="1" dirty="0" smtClean="0">
                <a:ea typeface="宋体" pitchFamily="2" charset="-122"/>
              </a:rPr>
              <a:t>可以是字符数据或二进制数据。</a:t>
            </a:r>
          </a:p>
          <a:p>
            <a:pPr lvl="2" eaLnBrk="1" hangingPunct="1">
              <a:lnSpc>
                <a:spcPct val="90000"/>
              </a:lnSpc>
            </a:pPr>
            <a:r>
              <a:rPr lang="zh-CN" altLang="zh-CN" sz="2000" b="1" dirty="0" smtClean="0">
                <a:ea typeface="宋体" pitchFamily="2" charset="-122"/>
              </a:rPr>
              <a:t>'</a:t>
            </a:r>
            <a:r>
              <a:rPr lang="zh-CN" altLang="zh-CN" sz="2000" b="1" i="1" dirty="0" smtClean="0">
                <a:ea typeface="宋体" pitchFamily="2" charset="-122"/>
              </a:rPr>
              <a:t>string_expression2</a:t>
            </a:r>
            <a:r>
              <a:rPr lang="zh-CN" altLang="zh-CN" sz="2000" b="1" dirty="0" smtClean="0">
                <a:ea typeface="宋体" pitchFamily="2" charset="-122"/>
              </a:rPr>
              <a:t>'</a:t>
            </a:r>
            <a:r>
              <a:rPr lang="zh-CN" sz="2000" b="1" dirty="0" smtClean="0">
                <a:ea typeface="宋体" pitchFamily="2" charset="-122"/>
              </a:rPr>
              <a:t>待查找的字符串表达式。</a:t>
            </a:r>
            <a:r>
              <a:rPr lang="zh-CN" altLang="zh-CN" sz="2000" b="1" i="1" dirty="0" smtClean="0">
                <a:ea typeface="宋体" pitchFamily="2" charset="-122"/>
              </a:rPr>
              <a:t>string_expression2</a:t>
            </a:r>
            <a:r>
              <a:rPr lang="zh-CN" altLang="zh-CN" sz="2000" b="1" dirty="0" smtClean="0">
                <a:ea typeface="宋体" pitchFamily="2" charset="-122"/>
              </a:rPr>
              <a:t> </a:t>
            </a:r>
            <a:r>
              <a:rPr lang="zh-CN" sz="2000" b="1" dirty="0" smtClean="0">
                <a:ea typeface="宋体" pitchFamily="2" charset="-122"/>
              </a:rPr>
              <a:t>可以是字符数据或二进制数据。</a:t>
            </a:r>
          </a:p>
          <a:p>
            <a:pPr lvl="2" eaLnBrk="1" hangingPunct="1">
              <a:lnSpc>
                <a:spcPct val="90000"/>
              </a:lnSpc>
            </a:pPr>
            <a:r>
              <a:rPr lang="zh-CN" altLang="zh-CN" sz="2000" b="1" dirty="0" smtClean="0">
                <a:ea typeface="宋体" pitchFamily="2" charset="-122"/>
              </a:rPr>
              <a:t>'</a:t>
            </a:r>
            <a:r>
              <a:rPr lang="zh-CN" altLang="zh-CN" sz="2000" b="1" i="1" dirty="0" smtClean="0">
                <a:ea typeface="宋体" pitchFamily="2" charset="-122"/>
              </a:rPr>
              <a:t>string_expression3</a:t>
            </a:r>
            <a:r>
              <a:rPr lang="zh-CN" altLang="zh-CN" sz="2000" b="1" dirty="0" smtClean="0">
                <a:ea typeface="宋体" pitchFamily="2" charset="-122"/>
              </a:rPr>
              <a:t>'</a:t>
            </a:r>
            <a:r>
              <a:rPr lang="zh-CN" sz="2000" b="1" dirty="0" smtClean="0">
                <a:ea typeface="宋体" pitchFamily="2" charset="-122"/>
              </a:rPr>
              <a:t>替换用的字符串表达式。</a:t>
            </a:r>
            <a:r>
              <a:rPr lang="zh-CN" altLang="zh-CN" sz="2000" b="1" i="1" dirty="0" smtClean="0">
                <a:ea typeface="宋体" pitchFamily="2" charset="-122"/>
              </a:rPr>
              <a:t>string_expression3 </a:t>
            </a:r>
            <a:r>
              <a:rPr lang="zh-CN" sz="2000" b="1" dirty="0" smtClean="0">
                <a:ea typeface="宋体" pitchFamily="2" charset="-122"/>
              </a:rPr>
              <a:t>可以是字符数据或二进制数据。</a:t>
            </a:r>
          </a:p>
          <a:p>
            <a:pPr lvl="1" eaLnBrk="1" hangingPunct="1">
              <a:lnSpc>
                <a:spcPct val="90000"/>
              </a:lnSpc>
            </a:pPr>
            <a:r>
              <a:rPr lang="zh-CN" sz="2000" b="1" dirty="0" smtClean="0">
                <a:ea typeface="宋体" pitchFamily="2" charset="-122"/>
              </a:rPr>
              <a:t>返回类型</a:t>
            </a:r>
            <a:r>
              <a:rPr lang="zh-CN" altLang="zh-CN" sz="2000" b="1" dirty="0" smtClean="0">
                <a:ea typeface="宋体" pitchFamily="2" charset="-122"/>
              </a:rPr>
              <a:t>:</a:t>
            </a:r>
            <a:r>
              <a:rPr lang="zh-CN" sz="2000" b="1" dirty="0" smtClean="0">
                <a:ea typeface="宋体" pitchFamily="2" charset="-122"/>
              </a:rPr>
              <a:t>如果 </a:t>
            </a:r>
            <a:r>
              <a:rPr lang="zh-CN" altLang="zh-CN" sz="2000" b="1" i="1" dirty="0" smtClean="0">
                <a:ea typeface="宋体" pitchFamily="2" charset="-122"/>
              </a:rPr>
              <a:t>string_expression</a:t>
            </a:r>
            <a:r>
              <a:rPr lang="zh-CN" sz="2000" b="1" dirty="0" smtClean="0">
                <a:ea typeface="宋体" pitchFamily="2" charset="-122"/>
              </a:rPr>
              <a:t>（</a:t>
            </a:r>
            <a:r>
              <a:rPr lang="zh-CN" altLang="zh-CN" sz="2000" b="1" dirty="0" smtClean="0">
                <a:ea typeface="宋体" pitchFamily="2" charset="-122"/>
              </a:rPr>
              <a:t>1</a:t>
            </a:r>
            <a:r>
              <a:rPr lang="zh-CN" sz="2000" b="1" dirty="0" smtClean="0">
                <a:ea typeface="宋体" pitchFamily="2" charset="-122"/>
              </a:rPr>
              <a:t>、</a:t>
            </a:r>
            <a:r>
              <a:rPr lang="zh-CN" altLang="zh-CN" sz="2000" b="1" dirty="0" smtClean="0">
                <a:ea typeface="宋体" pitchFamily="2" charset="-122"/>
              </a:rPr>
              <a:t>2 </a:t>
            </a:r>
            <a:r>
              <a:rPr lang="zh-CN" sz="2000" b="1" dirty="0" smtClean="0">
                <a:ea typeface="宋体" pitchFamily="2" charset="-122"/>
              </a:rPr>
              <a:t>或 </a:t>
            </a:r>
            <a:r>
              <a:rPr lang="zh-CN" altLang="zh-CN" sz="2000" b="1" dirty="0" smtClean="0">
                <a:ea typeface="宋体" pitchFamily="2" charset="-122"/>
              </a:rPr>
              <a:t>3</a:t>
            </a:r>
            <a:r>
              <a:rPr lang="zh-CN" sz="2000" b="1" dirty="0" smtClean="0">
                <a:ea typeface="宋体" pitchFamily="2" charset="-122"/>
              </a:rPr>
              <a:t>）是支持的字符数据类型之一，则返回字符数据。</a:t>
            </a:r>
          </a:p>
          <a:p>
            <a:pPr lvl="1" eaLnBrk="1" hangingPunct="1">
              <a:lnSpc>
                <a:spcPct val="90000"/>
              </a:lnSpc>
            </a:pPr>
            <a:r>
              <a:rPr lang="zh-CN" sz="2000" b="1" dirty="0" smtClean="0">
                <a:ea typeface="宋体" pitchFamily="2" charset="-122"/>
              </a:rPr>
              <a:t>例子：</a:t>
            </a:r>
          </a:p>
          <a:p>
            <a:pPr lvl="1" eaLnBrk="1" hangingPunct="1">
              <a:lnSpc>
                <a:spcPct val="90000"/>
              </a:lnSpc>
              <a:buNone/>
            </a:pPr>
            <a:r>
              <a:rPr lang="zh-CN" altLang="zh-CN" sz="2000" b="1" dirty="0" smtClean="0">
                <a:ea typeface="宋体" pitchFamily="2" charset="-122"/>
              </a:rPr>
              <a:t>  </a:t>
            </a:r>
            <a:r>
              <a:rPr lang="en-US" sz="2000" dirty="0" smtClean="0"/>
              <a:t>Select REPLACE('abcde','de','12')      --</a:t>
            </a:r>
            <a:r>
              <a:rPr lang="zh-CN" altLang="en-US" sz="2000" dirty="0" smtClean="0"/>
              <a:t>结果为</a:t>
            </a:r>
            <a:r>
              <a:rPr lang="en-US" sz="2000" dirty="0" smtClean="0"/>
              <a:t>'abc12'</a:t>
            </a:r>
            <a:endParaRPr lang="zh-CN" sz="2000" b="1" dirty="0" smtClean="0">
              <a:ea typeface="宋体" pitchFamily="2" charset="-122"/>
            </a:endParaRPr>
          </a:p>
          <a:p>
            <a:pPr lvl="1" eaLnBrk="1" hangingPunct="1">
              <a:lnSpc>
                <a:spcPct val="90000"/>
              </a:lnSpc>
            </a:pPr>
            <a:endParaRPr lang="zh-CN" altLang="zh-CN" sz="2000" b="1" dirty="0" smtClean="0">
              <a:ea typeface="宋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noChangeArrowheads="1"/>
          </p:cNvSpPr>
          <p:nvPr>
            <p:ph type="title"/>
          </p:nvPr>
        </p:nvSpPr>
        <p:spPr/>
        <p:txBody>
          <a:bodyPr/>
          <a:lstStyle/>
          <a:p>
            <a:pPr eaLnBrk="1" hangingPunct="1"/>
            <a:r>
              <a:rPr lang="zh-CN" altLang="zh-CN" dirty="0" smtClean="0">
                <a:ea typeface="宋体" pitchFamily="2" charset="-122"/>
              </a:rPr>
              <a:t>STUFF</a:t>
            </a:r>
          </a:p>
        </p:txBody>
      </p:sp>
      <p:sp>
        <p:nvSpPr>
          <p:cNvPr id="139268" name="Rectangle 3"/>
          <p:cNvSpPr>
            <a:spLocks noGrp="1" noChangeArrowheads="1"/>
          </p:cNvSpPr>
          <p:nvPr>
            <p:ph type="body" idx="1"/>
          </p:nvPr>
        </p:nvSpPr>
        <p:spPr>
          <a:xfrm>
            <a:off x="106532" y="1776445"/>
            <a:ext cx="12192000" cy="4393537"/>
          </a:xfrm>
        </p:spPr>
        <p:txBody>
          <a:bodyPr/>
          <a:lstStyle/>
          <a:p>
            <a:pPr eaLnBrk="1" hangingPunct="1"/>
            <a:r>
              <a:rPr lang="zh-CN" altLang="zh-CN" sz="2400" b="1" dirty="0" smtClean="0">
                <a:ea typeface="宋体" pitchFamily="2" charset="-122"/>
              </a:rPr>
              <a:t>STUFF</a:t>
            </a:r>
          </a:p>
          <a:p>
            <a:pPr lvl="1" eaLnBrk="1" hangingPunct="1"/>
            <a:r>
              <a:rPr lang="zh-CN" sz="2000" b="1" dirty="0" smtClean="0">
                <a:ea typeface="宋体" pitchFamily="2" charset="-122"/>
              </a:rPr>
              <a:t>删除指定长度的字符并在指定的起始点插入另一组字符。</a:t>
            </a:r>
          </a:p>
          <a:p>
            <a:pPr lvl="1" eaLnBrk="1" hangingPunct="1"/>
            <a:r>
              <a:rPr lang="zh-CN" sz="2000" b="1" dirty="0" smtClean="0">
                <a:ea typeface="宋体" pitchFamily="2" charset="-122"/>
              </a:rPr>
              <a:t>语法</a:t>
            </a:r>
            <a:r>
              <a:rPr lang="zh-CN" altLang="zh-CN" sz="2000" b="1" dirty="0" smtClean="0">
                <a:ea typeface="宋体" pitchFamily="2" charset="-122"/>
              </a:rPr>
              <a:t>:STUFF ( </a:t>
            </a:r>
            <a:r>
              <a:rPr lang="zh-CN" altLang="zh-CN" sz="2000" b="1" i="1" dirty="0" smtClean="0">
                <a:ea typeface="宋体" pitchFamily="2" charset="-122"/>
              </a:rPr>
              <a:t>character_expression </a:t>
            </a:r>
            <a:r>
              <a:rPr lang="zh-CN" altLang="zh-CN" sz="2000" b="1" dirty="0" smtClean="0">
                <a:ea typeface="宋体" pitchFamily="2" charset="-122"/>
              </a:rPr>
              <a:t>, </a:t>
            </a:r>
            <a:r>
              <a:rPr lang="zh-CN" altLang="zh-CN" sz="2000" b="1" i="1" dirty="0" smtClean="0">
                <a:ea typeface="宋体" pitchFamily="2" charset="-122"/>
              </a:rPr>
              <a:t>start </a:t>
            </a:r>
            <a:r>
              <a:rPr lang="zh-CN" altLang="zh-CN" sz="2000" b="1" dirty="0" smtClean="0">
                <a:ea typeface="宋体" pitchFamily="2" charset="-122"/>
              </a:rPr>
              <a:t>, </a:t>
            </a:r>
            <a:r>
              <a:rPr lang="zh-CN" altLang="zh-CN" sz="2000" b="1" i="1" dirty="0" smtClean="0">
                <a:ea typeface="宋体" pitchFamily="2" charset="-122"/>
              </a:rPr>
              <a:t>length </a:t>
            </a:r>
            <a:r>
              <a:rPr lang="zh-CN" altLang="zh-CN" sz="2000" b="1" dirty="0" smtClean="0">
                <a:ea typeface="宋体" pitchFamily="2" charset="-122"/>
              </a:rPr>
              <a:t>, </a:t>
            </a:r>
            <a:r>
              <a:rPr lang="zh-CN" altLang="zh-CN" sz="2000" b="1" i="1" dirty="0" smtClean="0">
                <a:ea typeface="宋体" pitchFamily="2" charset="-122"/>
              </a:rPr>
              <a:t>character_expression </a:t>
            </a:r>
            <a:r>
              <a:rPr lang="zh-CN" altLang="zh-CN" sz="2000" b="1" dirty="0" smtClean="0">
                <a:ea typeface="宋体" pitchFamily="2" charset="-122"/>
              </a:rPr>
              <a:t>) </a:t>
            </a:r>
          </a:p>
          <a:p>
            <a:pPr lvl="1" eaLnBrk="1" hangingPunct="1"/>
            <a:r>
              <a:rPr lang="zh-CN" sz="2000" b="1" dirty="0" smtClean="0">
                <a:ea typeface="宋体" pitchFamily="2" charset="-122"/>
              </a:rPr>
              <a:t>参数</a:t>
            </a:r>
          </a:p>
          <a:p>
            <a:pPr lvl="2" eaLnBrk="1" hangingPunct="1"/>
            <a:r>
              <a:rPr lang="zh-CN" altLang="zh-CN" sz="2000" b="1" i="1" dirty="0" smtClean="0">
                <a:ea typeface="宋体" pitchFamily="2" charset="-122"/>
              </a:rPr>
              <a:t>character_expression</a:t>
            </a:r>
            <a:r>
              <a:rPr lang="zh-CN" sz="2000" b="1" dirty="0" smtClean="0">
                <a:ea typeface="宋体" pitchFamily="2" charset="-122"/>
              </a:rPr>
              <a:t>由字符数据组成的表达式。</a:t>
            </a:r>
            <a:r>
              <a:rPr lang="zh-CN" altLang="zh-CN" sz="2000" b="1" i="1" dirty="0" smtClean="0">
                <a:ea typeface="宋体" pitchFamily="2" charset="-122"/>
              </a:rPr>
              <a:t>character_expression </a:t>
            </a:r>
            <a:r>
              <a:rPr lang="zh-CN" sz="2000" b="1" dirty="0" smtClean="0">
                <a:ea typeface="宋体" pitchFamily="2" charset="-122"/>
              </a:rPr>
              <a:t>可以是常量、变量，也可以是字符或二进制数据的列。</a:t>
            </a:r>
            <a:endParaRPr lang="zh-CN" sz="2000" b="1" i="1" dirty="0" smtClean="0">
              <a:ea typeface="宋体" pitchFamily="2" charset="-122"/>
            </a:endParaRPr>
          </a:p>
          <a:p>
            <a:pPr lvl="2" eaLnBrk="1" hangingPunct="1"/>
            <a:r>
              <a:rPr lang="zh-CN" altLang="zh-CN" sz="2000" b="1" i="1" dirty="0" smtClean="0">
                <a:ea typeface="宋体" pitchFamily="2" charset="-122"/>
              </a:rPr>
              <a:t>start</a:t>
            </a:r>
            <a:r>
              <a:rPr lang="zh-CN" sz="2000" b="1" dirty="0" smtClean="0">
                <a:ea typeface="宋体" pitchFamily="2" charset="-122"/>
              </a:rPr>
              <a:t>是一个整形值，指定删除和插入的开始位置。如果 </a:t>
            </a:r>
            <a:r>
              <a:rPr lang="zh-CN" altLang="zh-CN" sz="2000" b="1" i="1" dirty="0" smtClean="0">
                <a:ea typeface="宋体" pitchFamily="2" charset="-122"/>
              </a:rPr>
              <a:t>start</a:t>
            </a:r>
            <a:r>
              <a:rPr lang="zh-CN" altLang="zh-CN" sz="2000" b="1" dirty="0" smtClean="0">
                <a:ea typeface="宋体" pitchFamily="2" charset="-122"/>
              </a:rPr>
              <a:t> </a:t>
            </a:r>
            <a:r>
              <a:rPr lang="zh-CN" sz="2000" b="1" dirty="0" smtClean="0">
                <a:ea typeface="宋体" pitchFamily="2" charset="-122"/>
              </a:rPr>
              <a:t>或 </a:t>
            </a:r>
            <a:r>
              <a:rPr lang="zh-CN" altLang="zh-CN" sz="2000" b="1" i="1" dirty="0" smtClean="0">
                <a:ea typeface="宋体" pitchFamily="2" charset="-122"/>
              </a:rPr>
              <a:t>length</a:t>
            </a:r>
            <a:r>
              <a:rPr lang="zh-CN" altLang="zh-CN" sz="2000" b="1" dirty="0" smtClean="0">
                <a:ea typeface="宋体" pitchFamily="2" charset="-122"/>
              </a:rPr>
              <a:t> </a:t>
            </a:r>
            <a:r>
              <a:rPr lang="zh-CN" sz="2000" b="1" dirty="0" smtClean="0">
                <a:ea typeface="宋体" pitchFamily="2" charset="-122"/>
              </a:rPr>
              <a:t>是负数，则返回空字符串。如果 </a:t>
            </a:r>
            <a:r>
              <a:rPr lang="zh-CN" altLang="zh-CN" sz="2000" b="1" i="1" dirty="0" smtClean="0">
                <a:ea typeface="宋体" pitchFamily="2" charset="-122"/>
              </a:rPr>
              <a:t>start</a:t>
            </a:r>
            <a:r>
              <a:rPr lang="zh-CN" altLang="zh-CN" sz="2000" b="1" dirty="0" smtClean="0">
                <a:ea typeface="宋体" pitchFamily="2" charset="-122"/>
              </a:rPr>
              <a:t> </a:t>
            </a:r>
            <a:r>
              <a:rPr lang="zh-CN" sz="2000" b="1" dirty="0" smtClean="0">
                <a:ea typeface="宋体" pitchFamily="2" charset="-122"/>
              </a:rPr>
              <a:t>比第一个 </a:t>
            </a:r>
            <a:r>
              <a:rPr lang="zh-CN" altLang="zh-CN" sz="2000" b="1" i="1" dirty="0" smtClean="0">
                <a:ea typeface="宋体" pitchFamily="2" charset="-122"/>
              </a:rPr>
              <a:t>character_expression </a:t>
            </a:r>
            <a:r>
              <a:rPr lang="zh-CN" sz="2000" b="1" dirty="0" smtClean="0">
                <a:ea typeface="宋体" pitchFamily="2" charset="-122"/>
              </a:rPr>
              <a:t>长，则返回空字符串。</a:t>
            </a:r>
            <a:endParaRPr lang="zh-CN" sz="2000" b="1" i="1" dirty="0" smtClean="0">
              <a:ea typeface="宋体" pitchFamily="2" charset="-122"/>
            </a:endParaRPr>
          </a:p>
          <a:p>
            <a:pPr lvl="2" eaLnBrk="1" hangingPunct="1"/>
            <a:r>
              <a:rPr lang="zh-CN" altLang="zh-CN" sz="2000" b="1" i="1" dirty="0" smtClean="0">
                <a:ea typeface="宋体" pitchFamily="2" charset="-122"/>
              </a:rPr>
              <a:t>length</a:t>
            </a:r>
            <a:r>
              <a:rPr lang="zh-CN" sz="2000" b="1" dirty="0" smtClean="0">
                <a:ea typeface="宋体" pitchFamily="2" charset="-122"/>
              </a:rPr>
              <a:t>是一个整数，指定要删除的字符数。如果 </a:t>
            </a:r>
            <a:r>
              <a:rPr lang="zh-CN" altLang="zh-CN" sz="2000" b="1" i="1" dirty="0" smtClean="0">
                <a:ea typeface="宋体" pitchFamily="2" charset="-122"/>
              </a:rPr>
              <a:t>length</a:t>
            </a:r>
            <a:r>
              <a:rPr lang="zh-CN" altLang="zh-CN" sz="2000" b="1" dirty="0" smtClean="0">
                <a:ea typeface="宋体" pitchFamily="2" charset="-122"/>
              </a:rPr>
              <a:t> </a:t>
            </a:r>
            <a:r>
              <a:rPr lang="zh-CN" sz="2000" b="1" dirty="0" smtClean="0">
                <a:ea typeface="宋体" pitchFamily="2" charset="-122"/>
              </a:rPr>
              <a:t>比第一个 </a:t>
            </a:r>
            <a:r>
              <a:rPr lang="zh-CN" altLang="zh-CN" sz="2000" b="1" i="1" dirty="0" smtClean="0">
                <a:ea typeface="宋体" pitchFamily="2" charset="-122"/>
              </a:rPr>
              <a:t>character_expression </a:t>
            </a:r>
            <a:r>
              <a:rPr lang="zh-CN" sz="2000" b="1" dirty="0" smtClean="0">
                <a:ea typeface="宋体" pitchFamily="2" charset="-122"/>
              </a:rPr>
              <a:t>长，则最多删除到最后一个 </a:t>
            </a:r>
            <a:r>
              <a:rPr lang="zh-CN" altLang="zh-CN" sz="2000" b="1" i="1" dirty="0" smtClean="0">
                <a:ea typeface="宋体" pitchFamily="2" charset="-122"/>
              </a:rPr>
              <a:t>character_expression</a:t>
            </a:r>
            <a:r>
              <a:rPr lang="zh-CN" altLang="zh-CN" sz="2000" b="1" dirty="0" smtClean="0">
                <a:ea typeface="宋体" pitchFamily="2" charset="-122"/>
              </a:rPr>
              <a:t> </a:t>
            </a:r>
            <a:r>
              <a:rPr lang="zh-CN" sz="2000" b="1" dirty="0" smtClean="0">
                <a:ea typeface="宋体" pitchFamily="2" charset="-122"/>
              </a:rPr>
              <a:t>中的最后一个字符。</a:t>
            </a:r>
          </a:p>
          <a:p>
            <a:pPr lvl="1" eaLnBrk="1" hangingPunct="1"/>
            <a:r>
              <a:rPr lang="zh-CN" sz="2000" b="1" dirty="0" smtClean="0">
                <a:ea typeface="宋体" pitchFamily="2" charset="-122"/>
              </a:rPr>
              <a:t>返回类型</a:t>
            </a:r>
            <a:r>
              <a:rPr lang="zh-CN" altLang="zh-CN" sz="2000" b="1" dirty="0" smtClean="0">
                <a:ea typeface="宋体" pitchFamily="2" charset="-122"/>
              </a:rPr>
              <a:t>:</a:t>
            </a:r>
            <a:r>
              <a:rPr lang="zh-CN" sz="2000" b="1" dirty="0" smtClean="0">
                <a:ea typeface="宋体" pitchFamily="2" charset="-122"/>
              </a:rPr>
              <a:t>如果 </a:t>
            </a:r>
            <a:r>
              <a:rPr lang="zh-CN" altLang="zh-CN" sz="2000" b="1" i="1" dirty="0" smtClean="0">
                <a:ea typeface="宋体" pitchFamily="2" charset="-122"/>
              </a:rPr>
              <a:t>character_expression </a:t>
            </a:r>
            <a:r>
              <a:rPr lang="zh-CN" sz="2000" b="1" dirty="0" smtClean="0">
                <a:ea typeface="宋体" pitchFamily="2" charset="-122"/>
              </a:rPr>
              <a:t>是一个支持的字符数据类型，则返回字符数据。</a:t>
            </a:r>
            <a:endParaRPr lang="en-US" altLang="zh-CN" sz="2000" b="1" dirty="0" smtClean="0">
              <a:ea typeface="宋体" pitchFamily="2" charset="-122"/>
            </a:endParaRPr>
          </a:p>
          <a:p>
            <a:pPr lvl="1" eaLnBrk="1" hangingPunct="1"/>
            <a:r>
              <a:rPr lang="zh-CN" altLang="en-US" sz="2000" dirty="0" smtClean="0"/>
              <a:t>例：</a:t>
            </a:r>
            <a:r>
              <a:rPr lang="en-US" sz="2000" dirty="0" smtClean="0"/>
              <a:t>Select STUFF('abcde',4,2,'12')      --</a:t>
            </a:r>
            <a:r>
              <a:rPr lang="zh-CN" altLang="en-US" sz="2000" dirty="0" smtClean="0"/>
              <a:t>结果为</a:t>
            </a:r>
            <a:r>
              <a:rPr lang="en-US" sz="2000" dirty="0" smtClean="0"/>
              <a:t>'abc12'</a:t>
            </a:r>
            <a:endParaRPr lang="zh-CN" sz="2000" b="1" dirty="0" smtClean="0">
              <a:ea typeface="宋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p:txBody>
          <a:bodyPr/>
          <a:lstStyle/>
          <a:p>
            <a:pPr eaLnBrk="1" hangingPunct="1"/>
            <a:endParaRPr lang="zh-CN" altLang="zh-CN" smtClean="0">
              <a:ea typeface="宋体" pitchFamily="2" charset="-122"/>
            </a:endParaRPr>
          </a:p>
        </p:txBody>
      </p:sp>
      <p:sp>
        <p:nvSpPr>
          <p:cNvPr id="140292" name="Rectangle 3"/>
          <p:cNvSpPr>
            <a:spLocks noGrp="1" noChangeArrowheads="1"/>
          </p:cNvSpPr>
          <p:nvPr>
            <p:ph type="body" idx="1"/>
          </p:nvPr>
        </p:nvSpPr>
        <p:spPr>
          <a:xfrm>
            <a:off x="0" y="457200"/>
            <a:ext cx="12192000" cy="6096000"/>
          </a:xfrm>
        </p:spPr>
        <p:txBody>
          <a:bodyPr/>
          <a:lstStyle/>
          <a:p>
            <a:pPr eaLnBrk="1" hangingPunct="1"/>
            <a:r>
              <a:rPr lang="zh-CN" altLang="zh-CN" b="1" smtClean="0">
                <a:ea typeface="宋体" pitchFamily="2" charset="-122"/>
              </a:rPr>
              <a:t>QUOTENAME</a:t>
            </a:r>
          </a:p>
          <a:p>
            <a:pPr lvl="1" eaLnBrk="1" hangingPunct="1"/>
            <a:r>
              <a:rPr lang="zh-CN" smtClean="0">
                <a:ea typeface="宋体" pitchFamily="2" charset="-122"/>
              </a:rPr>
              <a:t>返回带有分隔符的 </a:t>
            </a:r>
            <a:r>
              <a:rPr lang="zh-CN" altLang="zh-CN" smtClean="0">
                <a:ea typeface="宋体" pitchFamily="2" charset="-122"/>
              </a:rPr>
              <a:t>Unicode </a:t>
            </a:r>
            <a:r>
              <a:rPr lang="zh-CN" smtClean="0">
                <a:ea typeface="宋体" pitchFamily="2" charset="-122"/>
              </a:rPr>
              <a:t>字符串</a:t>
            </a:r>
          </a:p>
          <a:p>
            <a:pPr lvl="1" eaLnBrk="1" hangingPunct="1"/>
            <a:r>
              <a:rPr lang="zh-CN" b="1" smtClean="0">
                <a:ea typeface="宋体" pitchFamily="2" charset="-122"/>
              </a:rPr>
              <a:t>语法：</a:t>
            </a:r>
            <a:r>
              <a:rPr lang="zh-CN" altLang="zh-CN" smtClean="0">
                <a:ea typeface="宋体" pitchFamily="2" charset="-122"/>
              </a:rPr>
              <a:t>QUOTENAME </a:t>
            </a:r>
            <a:r>
              <a:rPr lang="zh-CN" altLang="zh-CN" b="1" smtClean="0">
                <a:ea typeface="宋体" pitchFamily="2" charset="-122"/>
              </a:rPr>
              <a:t>( '</a:t>
            </a:r>
            <a:r>
              <a:rPr lang="zh-CN" altLang="zh-CN" i="1" smtClean="0">
                <a:ea typeface="宋体" pitchFamily="2" charset="-122"/>
              </a:rPr>
              <a:t>character_string</a:t>
            </a:r>
            <a:r>
              <a:rPr lang="zh-CN" altLang="zh-CN" b="1" smtClean="0">
                <a:ea typeface="宋体" pitchFamily="2" charset="-122"/>
              </a:rPr>
              <a:t>' </a:t>
            </a:r>
            <a:r>
              <a:rPr lang="zh-CN" altLang="zh-CN" smtClean="0">
                <a:ea typeface="宋体" pitchFamily="2" charset="-122"/>
              </a:rPr>
              <a:t>[ </a:t>
            </a:r>
            <a:r>
              <a:rPr lang="zh-CN" altLang="zh-CN" b="1" smtClean="0">
                <a:ea typeface="宋体" pitchFamily="2" charset="-122"/>
              </a:rPr>
              <a:t>, '</a:t>
            </a:r>
            <a:r>
              <a:rPr lang="zh-CN" altLang="zh-CN" i="1" smtClean="0">
                <a:ea typeface="宋体" pitchFamily="2" charset="-122"/>
              </a:rPr>
              <a:t>quote_character</a:t>
            </a:r>
            <a:r>
              <a:rPr lang="zh-CN" altLang="zh-CN" b="1" smtClean="0">
                <a:ea typeface="宋体" pitchFamily="2" charset="-122"/>
              </a:rPr>
              <a:t>' </a:t>
            </a:r>
            <a:r>
              <a:rPr lang="zh-CN" altLang="zh-CN" smtClean="0">
                <a:ea typeface="宋体" pitchFamily="2" charset="-122"/>
              </a:rPr>
              <a:t>] </a:t>
            </a:r>
            <a:r>
              <a:rPr lang="zh-CN" altLang="zh-CN" b="1" smtClean="0">
                <a:ea typeface="宋体" pitchFamily="2" charset="-122"/>
              </a:rPr>
              <a:t>) </a:t>
            </a:r>
          </a:p>
          <a:p>
            <a:pPr lvl="1" eaLnBrk="1" hangingPunct="1"/>
            <a:r>
              <a:rPr lang="zh-CN" b="1" smtClean="0">
                <a:ea typeface="宋体" pitchFamily="2" charset="-122"/>
              </a:rPr>
              <a:t>参数：</a:t>
            </a:r>
          </a:p>
          <a:p>
            <a:pPr lvl="2" eaLnBrk="1" hangingPunct="1"/>
            <a:r>
              <a:rPr lang="zh-CN" altLang="zh-CN" smtClean="0">
                <a:ea typeface="宋体" pitchFamily="2" charset="-122"/>
              </a:rPr>
              <a:t>‘{character}[...n]’Unicode </a:t>
            </a:r>
            <a:r>
              <a:rPr lang="zh-CN" smtClean="0">
                <a:ea typeface="宋体" pitchFamily="2" charset="-122"/>
              </a:rPr>
              <a:t>字符数据字符串。</a:t>
            </a:r>
          </a:p>
          <a:p>
            <a:pPr lvl="2" eaLnBrk="1" hangingPunct="1"/>
            <a:r>
              <a:rPr lang="zh-CN" altLang="zh-CN" b="1" smtClean="0">
                <a:ea typeface="宋体" pitchFamily="2" charset="-122"/>
              </a:rPr>
              <a:t>'</a:t>
            </a:r>
            <a:r>
              <a:rPr lang="zh-CN" altLang="zh-CN" i="1" smtClean="0">
                <a:ea typeface="宋体" pitchFamily="2" charset="-122"/>
              </a:rPr>
              <a:t>quote_character</a:t>
            </a:r>
            <a:r>
              <a:rPr lang="zh-CN" altLang="zh-CN" b="1" smtClean="0">
                <a:ea typeface="宋体" pitchFamily="2" charset="-122"/>
              </a:rPr>
              <a:t>'</a:t>
            </a:r>
            <a:r>
              <a:rPr lang="zh-CN" smtClean="0">
                <a:ea typeface="宋体" pitchFamily="2" charset="-122"/>
              </a:rPr>
              <a:t>用作分隔符的单字符字符串。可以是单引号 </a:t>
            </a:r>
            <a:r>
              <a:rPr lang="zh-CN" altLang="zh-CN" smtClean="0">
                <a:ea typeface="宋体" pitchFamily="2" charset="-122"/>
              </a:rPr>
              <a:t>(')</a:t>
            </a:r>
            <a:r>
              <a:rPr lang="zh-CN" smtClean="0">
                <a:ea typeface="宋体" pitchFamily="2" charset="-122"/>
              </a:rPr>
              <a:t>、左括号或右括号 </a:t>
            </a:r>
            <a:r>
              <a:rPr lang="zh-CN" altLang="zh-CN" smtClean="0">
                <a:ea typeface="宋体" pitchFamily="2" charset="-122"/>
              </a:rPr>
              <a:t>([]) </a:t>
            </a:r>
            <a:r>
              <a:rPr lang="zh-CN" smtClean="0">
                <a:ea typeface="宋体" pitchFamily="2" charset="-122"/>
              </a:rPr>
              <a:t>或者双引号 </a:t>
            </a:r>
            <a:r>
              <a:rPr lang="zh-CN" altLang="zh-CN" smtClean="0">
                <a:ea typeface="宋体" pitchFamily="2" charset="-122"/>
              </a:rPr>
              <a:t>(")</a:t>
            </a:r>
            <a:r>
              <a:rPr lang="zh-CN" smtClean="0">
                <a:ea typeface="宋体" pitchFamily="2" charset="-122"/>
              </a:rPr>
              <a:t>。如果未指定 </a:t>
            </a:r>
            <a:r>
              <a:rPr lang="zh-CN" altLang="zh-CN" i="1" smtClean="0">
                <a:ea typeface="宋体" pitchFamily="2" charset="-122"/>
              </a:rPr>
              <a:t>quote_character</a:t>
            </a:r>
            <a:r>
              <a:rPr lang="zh-CN" smtClean="0">
                <a:ea typeface="宋体" pitchFamily="2" charset="-122"/>
              </a:rPr>
              <a:t>，则使用括号。</a:t>
            </a:r>
            <a:endParaRPr lang="zh-CN" b="1" smtClean="0">
              <a:ea typeface="宋体" pitchFamily="2" charset="-122"/>
            </a:endParaRPr>
          </a:p>
          <a:p>
            <a:pPr lvl="1" eaLnBrk="1" hangingPunct="1"/>
            <a:r>
              <a:rPr lang="zh-CN" b="1" smtClean="0">
                <a:ea typeface="宋体" pitchFamily="2" charset="-122"/>
              </a:rPr>
              <a:t>返回类型：</a:t>
            </a:r>
            <a:r>
              <a:rPr lang="zh-CN" altLang="zh-CN" b="1" smtClean="0">
                <a:ea typeface="宋体" pitchFamily="2" charset="-122"/>
              </a:rPr>
              <a:t>nvarchar(129)</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lstStyle/>
          <a:p>
            <a:pPr eaLnBrk="1" hangingPunct="1"/>
            <a:r>
              <a:rPr lang="zh-CN" altLang="zh-CN" dirty="0" smtClean="0">
                <a:ea typeface="宋体" pitchFamily="2" charset="-122"/>
              </a:rPr>
              <a:t>REPLICATE</a:t>
            </a:r>
          </a:p>
        </p:txBody>
      </p:sp>
      <p:sp>
        <p:nvSpPr>
          <p:cNvPr id="141316" name="Rectangle 3"/>
          <p:cNvSpPr>
            <a:spLocks noGrp="1" noChangeArrowheads="1"/>
          </p:cNvSpPr>
          <p:nvPr>
            <p:ph type="body" idx="1"/>
          </p:nvPr>
        </p:nvSpPr>
        <p:spPr>
          <a:xfrm>
            <a:off x="665826" y="1775303"/>
            <a:ext cx="11345662" cy="4967287"/>
          </a:xfrm>
        </p:spPr>
        <p:txBody>
          <a:bodyPr/>
          <a:lstStyle/>
          <a:p>
            <a:pPr eaLnBrk="1" hangingPunct="1"/>
            <a:r>
              <a:rPr lang="zh-CN" altLang="zh-CN" b="1" dirty="0" smtClean="0">
                <a:ea typeface="宋体" pitchFamily="2" charset="-122"/>
              </a:rPr>
              <a:t>REPLICATE</a:t>
            </a:r>
          </a:p>
          <a:p>
            <a:pPr lvl="1" eaLnBrk="1" hangingPunct="1"/>
            <a:r>
              <a:rPr lang="zh-CN" b="1" dirty="0" smtClean="0">
                <a:ea typeface="宋体" pitchFamily="2" charset="-122"/>
              </a:rPr>
              <a:t>以指定的次数重复字符表达式。</a:t>
            </a:r>
          </a:p>
          <a:p>
            <a:pPr lvl="1" eaLnBrk="1" hangingPunct="1"/>
            <a:r>
              <a:rPr lang="zh-CN" b="1" dirty="0" smtClean="0">
                <a:ea typeface="宋体" pitchFamily="2" charset="-122"/>
              </a:rPr>
              <a:t>语法</a:t>
            </a:r>
            <a:r>
              <a:rPr lang="zh-CN" altLang="zh-CN" b="1" dirty="0" smtClean="0">
                <a:ea typeface="宋体" pitchFamily="2" charset="-122"/>
              </a:rPr>
              <a:t>:REPLICATE ( </a:t>
            </a:r>
            <a:r>
              <a:rPr lang="zh-CN" altLang="zh-CN" b="1" i="1" dirty="0" smtClean="0">
                <a:ea typeface="宋体" pitchFamily="2" charset="-122"/>
              </a:rPr>
              <a:t>character_expression </a:t>
            </a:r>
            <a:r>
              <a:rPr lang="zh-CN" altLang="zh-CN" b="1" dirty="0" smtClean="0">
                <a:ea typeface="宋体" pitchFamily="2" charset="-122"/>
              </a:rPr>
              <a:t>, </a:t>
            </a:r>
            <a:r>
              <a:rPr lang="zh-CN" altLang="zh-CN" b="1" i="1" dirty="0" smtClean="0">
                <a:ea typeface="宋体" pitchFamily="2" charset="-122"/>
              </a:rPr>
              <a:t>integer_expression </a:t>
            </a:r>
            <a:r>
              <a:rPr lang="zh-CN" altLang="zh-CN" b="1" dirty="0" smtClean="0">
                <a:ea typeface="宋体" pitchFamily="2" charset="-122"/>
              </a:rPr>
              <a:t>) </a:t>
            </a:r>
          </a:p>
          <a:p>
            <a:pPr lvl="1" eaLnBrk="1" hangingPunct="1"/>
            <a:r>
              <a:rPr lang="zh-CN" b="1" dirty="0" smtClean="0">
                <a:ea typeface="宋体" pitchFamily="2" charset="-122"/>
              </a:rPr>
              <a:t>参数</a:t>
            </a:r>
            <a:r>
              <a:rPr lang="zh-CN" altLang="zh-CN" b="1" dirty="0" smtClean="0">
                <a:ea typeface="宋体" pitchFamily="2" charset="-122"/>
              </a:rPr>
              <a:t>:</a:t>
            </a:r>
          </a:p>
          <a:p>
            <a:pPr lvl="2" eaLnBrk="1" hangingPunct="1"/>
            <a:r>
              <a:rPr lang="zh-CN" altLang="zh-CN" b="1" i="1" dirty="0" smtClean="0">
                <a:ea typeface="宋体" pitchFamily="2" charset="-122"/>
              </a:rPr>
              <a:t>character_expression</a:t>
            </a:r>
            <a:r>
              <a:rPr lang="zh-CN" b="1" dirty="0" smtClean="0">
                <a:ea typeface="宋体" pitchFamily="2" charset="-122"/>
              </a:rPr>
              <a:t>由字符数据组成的字母数字表达式。</a:t>
            </a:r>
            <a:r>
              <a:rPr lang="zh-CN" altLang="zh-CN" b="1" i="1" dirty="0" smtClean="0">
                <a:ea typeface="宋体" pitchFamily="2" charset="-122"/>
              </a:rPr>
              <a:t>character_expression </a:t>
            </a:r>
            <a:r>
              <a:rPr lang="zh-CN" b="1" dirty="0" smtClean="0">
                <a:ea typeface="宋体" pitchFamily="2" charset="-122"/>
              </a:rPr>
              <a:t>可以是常量或变量，也可以是字符列或二进制数据列。</a:t>
            </a:r>
            <a:endParaRPr lang="zh-CN" b="1" i="1" dirty="0" smtClean="0">
              <a:ea typeface="宋体" pitchFamily="2" charset="-122"/>
            </a:endParaRPr>
          </a:p>
          <a:p>
            <a:pPr lvl="2" eaLnBrk="1" hangingPunct="1"/>
            <a:r>
              <a:rPr lang="zh-CN" altLang="zh-CN" b="1" i="1" dirty="0" smtClean="0">
                <a:ea typeface="宋体" pitchFamily="2" charset="-122"/>
              </a:rPr>
              <a:t>integer_expression</a:t>
            </a:r>
            <a:r>
              <a:rPr lang="zh-CN" b="1" dirty="0" smtClean="0">
                <a:ea typeface="宋体" pitchFamily="2" charset="-122"/>
              </a:rPr>
              <a:t>是正整数。如果 </a:t>
            </a:r>
            <a:r>
              <a:rPr lang="zh-CN" altLang="zh-CN" b="1" i="1" dirty="0" smtClean="0">
                <a:ea typeface="宋体" pitchFamily="2" charset="-122"/>
              </a:rPr>
              <a:t>integer_expression</a:t>
            </a:r>
            <a:r>
              <a:rPr lang="zh-CN" altLang="zh-CN" b="1" dirty="0" smtClean="0">
                <a:ea typeface="宋体" pitchFamily="2" charset="-122"/>
              </a:rPr>
              <a:t> </a:t>
            </a:r>
            <a:r>
              <a:rPr lang="zh-CN" b="1" dirty="0" smtClean="0">
                <a:ea typeface="宋体" pitchFamily="2" charset="-122"/>
              </a:rPr>
              <a:t>为负，则返回空字符串。</a:t>
            </a:r>
          </a:p>
          <a:p>
            <a:pPr lvl="1" eaLnBrk="1" hangingPunct="1"/>
            <a:r>
              <a:rPr lang="zh-CN" b="1" dirty="0" smtClean="0">
                <a:ea typeface="宋体" pitchFamily="2" charset="-122"/>
              </a:rPr>
              <a:t>返回类型</a:t>
            </a:r>
            <a:r>
              <a:rPr lang="zh-CN" altLang="zh-CN" b="1" dirty="0" smtClean="0">
                <a:ea typeface="宋体" pitchFamily="2" charset="-122"/>
              </a:rPr>
              <a:t>:varchar</a:t>
            </a:r>
          </a:p>
          <a:p>
            <a:pPr lvl="1" eaLnBrk="1" hangingPunct="1"/>
            <a:r>
              <a:rPr lang="zh-CN" b="1" dirty="0" smtClean="0">
                <a:ea typeface="宋体" pitchFamily="2" charset="-122"/>
              </a:rPr>
              <a:t>例子：</a:t>
            </a:r>
            <a:r>
              <a:rPr lang="zh-CN" altLang="zh-CN" b="1" dirty="0" smtClean="0">
                <a:ea typeface="宋体" pitchFamily="2" charset="-122"/>
              </a:rPr>
              <a:t>replicate(' ',3)</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p:txBody>
          <a:bodyPr/>
          <a:lstStyle/>
          <a:p>
            <a:pPr eaLnBrk="1" hangingPunct="1"/>
            <a:r>
              <a:rPr lang="zh-CN" altLang="zh-CN" dirty="0" smtClean="0">
                <a:ea typeface="宋体" pitchFamily="2" charset="-122"/>
              </a:rPr>
              <a:t>SPACE</a:t>
            </a:r>
          </a:p>
        </p:txBody>
      </p:sp>
      <p:sp>
        <p:nvSpPr>
          <p:cNvPr id="142340" name="Rectangle 3"/>
          <p:cNvSpPr>
            <a:spLocks noGrp="1" noChangeArrowheads="1"/>
          </p:cNvSpPr>
          <p:nvPr>
            <p:ph type="body" idx="1"/>
          </p:nvPr>
        </p:nvSpPr>
        <p:spPr>
          <a:xfrm>
            <a:off x="603682" y="1868472"/>
            <a:ext cx="10599937" cy="4132833"/>
          </a:xfrm>
        </p:spPr>
        <p:txBody>
          <a:bodyPr/>
          <a:lstStyle/>
          <a:p>
            <a:pPr eaLnBrk="1" hangingPunct="1"/>
            <a:r>
              <a:rPr lang="zh-CN" altLang="zh-CN" sz="2400" b="1" dirty="0" smtClean="0">
                <a:ea typeface="宋体" pitchFamily="2" charset="-122"/>
              </a:rPr>
              <a:t>SPACE</a:t>
            </a:r>
          </a:p>
          <a:p>
            <a:pPr lvl="1" eaLnBrk="1" hangingPunct="1"/>
            <a:r>
              <a:rPr lang="zh-CN" sz="2000" b="1" dirty="0" smtClean="0">
                <a:ea typeface="宋体" pitchFamily="2" charset="-122"/>
              </a:rPr>
              <a:t>返回由重复的空格组成的字符串。</a:t>
            </a:r>
          </a:p>
          <a:p>
            <a:pPr lvl="1" eaLnBrk="1" hangingPunct="1"/>
            <a:r>
              <a:rPr lang="zh-CN" sz="2000" b="1" dirty="0" smtClean="0">
                <a:ea typeface="宋体" pitchFamily="2" charset="-122"/>
              </a:rPr>
              <a:t>语法</a:t>
            </a:r>
            <a:r>
              <a:rPr lang="zh-CN" altLang="zh-CN" sz="2000" b="1" dirty="0" smtClean="0">
                <a:ea typeface="宋体" pitchFamily="2" charset="-122"/>
              </a:rPr>
              <a:t>:SPACE ( </a:t>
            </a:r>
            <a:r>
              <a:rPr lang="zh-CN" altLang="zh-CN" sz="2000" b="1" i="1" dirty="0" smtClean="0">
                <a:ea typeface="宋体" pitchFamily="2" charset="-122"/>
              </a:rPr>
              <a:t>integer_expression </a:t>
            </a:r>
            <a:r>
              <a:rPr lang="zh-CN" altLang="zh-CN" sz="2000" b="1" dirty="0" smtClean="0">
                <a:ea typeface="宋体" pitchFamily="2" charset="-122"/>
              </a:rPr>
              <a:t>)</a:t>
            </a:r>
          </a:p>
          <a:p>
            <a:pPr lvl="1" eaLnBrk="1" hangingPunct="1"/>
            <a:r>
              <a:rPr lang="zh-CN" sz="2000" b="1" dirty="0" smtClean="0">
                <a:ea typeface="宋体" pitchFamily="2" charset="-122"/>
              </a:rPr>
              <a:t>参数</a:t>
            </a:r>
            <a:r>
              <a:rPr lang="zh-CN" altLang="zh-CN" sz="2000" b="1" dirty="0" smtClean="0">
                <a:ea typeface="宋体" pitchFamily="2" charset="-122"/>
              </a:rPr>
              <a:t>:</a:t>
            </a:r>
            <a:r>
              <a:rPr lang="zh-CN" altLang="zh-CN" sz="2000" b="1" i="1" dirty="0" smtClean="0">
                <a:ea typeface="宋体" pitchFamily="2" charset="-122"/>
              </a:rPr>
              <a:t>integer_expression</a:t>
            </a:r>
            <a:r>
              <a:rPr lang="zh-CN" sz="2000" b="1" dirty="0" smtClean="0">
                <a:ea typeface="宋体" pitchFamily="2" charset="-122"/>
              </a:rPr>
              <a:t>是表示空格个数的正整数。如果 </a:t>
            </a:r>
            <a:r>
              <a:rPr lang="zh-CN" altLang="zh-CN" sz="2000" b="1" i="1" dirty="0" smtClean="0">
                <a:ea typeface="宋体" pitchFamily="2" charset="-122"/>
              </a:rPr>
              <a:t>integer_expression</a:t>
            </a:r>
            <a:r>
              <a:rPr lang="zh-CN" altLang="zh-CN" sz="2000" b="1" dirty="0" smtClean="0">
                <a:ea typeface="宋体" pitchFamily="2" charset="-122"/>
              </a:rPr>
              <a:t> </a:t>
            </a:r>
            <a:r>
              <a:rPr lang="zh-CN" sz="2000" b="1" dirty="0" smtClean="0">
                <a:ea typeface="宋体" pitchFamily="2" charset="-122"/>
              </a:rPr>
              <a:t>为负，则返回空字符串。</a:t>
            </a:r>
          </a:p>
          <a:p>
            <a:pPr lvl="1" eaLnBrk="1" hangingPunct="1"/>
            <a:r>
              <a:rPr lang="zh-CN" sz="2000" b="1" dirty="0" smtClean="0">
                <a:ea typeface="宋体" pitchFamily="2" charset="-122"/>
              </a:rPr>
              <a:t>返回类型</a:t>
            </a:r>
            <a:r>
              <a:rPr lang="zh-CN" altLang="zh-CN" sz="2000" b="1" dirty="0" smtClean="0">
                <a:ea typeface="宋体" pitchFamily="2" charset="-122"/>
              </a:rPr>
              <a:t>:char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1574307" y="783455"/>
            <a:ext cx="9855200" cy="563563"/>
          </a:xfrm>
        </p:spPr>
        <p:txBody>
          <a:bodyPr/>
          <a:lstStyle/>
          <a:p>
            <a:pPr eaLnBrk="1" hangingPunct="1"/>
            <a:r>
              <a:rPr lang="zh-CN" altLang="zh-CN" sz="3200" dirty="0" smtClean="0">
                <a:ea typeface="宋体" pitchFamily="2" charset="-122"/>
              </a:rPr>
              <a:t>SC</a:t>
            </a:r>
            <a:r>
              <a:rPr lang="zh-CN" sz="3200" dirty="0" smtClean="0">
                <a:ea typeface="宋体" pitchFamily="2" charset="-122"/>
              </a:rPr>
              <a:t>表</a:t>
            </a:r>
          </a:p>
        </p:txBody>
      </p:sp>
      <p:graphicFrame>
        <p:nvGraphicFramePr>
          <p:cNvPr id="2" name="Group 3"/>
          <p:cNvGraphicFramePr>
            <a:graphicFrameLocks noGrp="1"/>
          </p:cNvGraphicFramePr>
          <p:nvPr>
            <p:ph idx="1"/>
          </p:nvPr>
        </p:nvGraphicFramePr>
        <p:xfrm>
          <a:off x="485066" y="1918902"/>
          <a:ext cx="11328400" cy="3511550"/>
        </p:xfrm>
        <a:graphic>
          <a:graphicData uri="http://schemas.openxmlformats.org/drawingml/2006/table">
            <a:tbl>
              <a:tblPr/>
              <a:tblGrid>
                <a:gridCol w="3776133"/>
                <a:gridCol w="3771900"/>
                <a:gridCol w="3780367"/>
              </a:tblGrid>
              <a:tr h="10985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dirty="0" smtClean="0">
                          <a:ln>
                            <a:noFill/>
                          </a:ln>
                          <a:solidFill>
                            <a:schemeClr val="tx1"/>
                          </a:solidFill>
                          <a:effectLst/>
                          <a:latin typeface="Arial" pitchFamily="34" charset="0"/>
                          <a:ea typeface="宋体" pitchFamily="2" charset="-122"/>
                        </a:rPr>
                        <a:t>学 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Sno</a:t>
                      </a: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 </a:t>
                      </a:r>
                      <a:r>
                        <a:rPr kumimoji="0" lang="zh-CN" sz="2200" b="1" i="0" u="none" strike="noStrike" cap="none" normalizeH="0" baseline="0" smtClean="0">
                          <a:ln>
                            <a:noFill/>
                          </a:ln>
                          <a:solidFill>
                            <a:schemeClr val="tx1"/>
                          </a:solidFill>
                          <a:effectLst/>
                          <a:latin typeface="Arial" pitchFamily="34" charset="0"/>
                          <a:ea typeface="宋体"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  </a:t>
                      </a:r>
                      <a:r>
                        <a:rPr kumimoji="0" lang="zh-CN" altLang="zh-CN" sz="2200" b="1" i="0" u="none" strike="noStrike" cap="none" normalizeH="0" baseline="0" smtClean="0">
                          <a:ln>
                            <a:noFill/>
                          </a:ln>
                          <a:solidFill>
                            <a:schemeClr val="tx1"/>
                          </a:solidFill>
                          <a:effectLst/>
                          <a:latin typeface="Arial" pitchFamily="34" charset="0"/>
                          <a:ea typeface="宋体" pitchFamily="2" charset="-122"/>
                        </a:rPr>
                        <a:t>Cno</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  </a:t>
                      </a:r>
                      <a:r>
                        <a:rPr kumimoji="0" lang="zh-CN" sz="2200" b="1" i="0" u="none" strike="noStrike" cap="none" normalizeH="0" baseline="0" smtClean="0">
                          <a:ln>
                            <a:noFill/>
                          </a:ln>
                          <a:solidFill>
                            <a:schemeClr val="tx1"/>
                          </a:solidFill>
                          <a:effectLst/>
                          <a:latin typeface="Arial" pitchFamily="34" charset="0"/>
                          <a:ea typeface="宋体" pitchFamily="2" charset="-122"/>
                        </a:rPr>
                        <a:t>成绩</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sz="2200" b="1" i="0" u="none" strike="noStrike" cap="none" normalizeH="0" baseline="0" smtClean="0">
                          <a:ln>
                            <a:noFill/>
                          </a:ln>
                          <a:solidFill>
                            <a:schemeClr val="tx1"/>
                          </a:solidFill>
                          <a:effectLst/>
                          <a:latin typeface="Arial" pitchFamily="34" charset="0"/>
                          <a:ea typeface="宋体" pitchFamily="2" charset="-122"/>
                        </a:rPr>
                        <a:t>    </a:t>
                      </a:r>
                      <a:r>
                        <a:rPr kumimoji="0" lang="zh-CN" altLang="zh-CN" sz="2200" b="1" i="0" u="none" strike="noStrike" cap="none" normalizeH="0" baseline="0" smtClean="0">
                          <a:ln>
                            <a:noFill/>
                          </a:ln>
                          <a:solidFill>
                            <a:schemeClr val="tx1"/>
                          </a:solidFill>
                          <a:effectLst/>
                          <a:latin typeface="Arial" pitchFamily="34" charset="0"/>
                          <a:ea typeface="宋体" pitchFamily="2" charset="-122"/>
                        </a:rPr>
                        <a:t>Grade</a:t>
                      </a: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200215121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200215121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200215121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200215122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200215122</a:t>
                      </a: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  1</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  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  3</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  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smtClean="0">
                          <a:ln>
                            <a:noFill/>
                          </a:ln>
                          <a:solidFill>
                            <a:schemeClr val="tx1"/>
                          </a:solidFill>
                          <a:effectLst/>
                          <a:latin typeface="Arial" pitchFamily="34" charset="0"/>
                          <a:ea typeface="宋体" pitchFamily="2" charset="-122"/>
                        </a:rPr>
                        <a:t>  3</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92</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85</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88</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90</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zh-CN" sz="2200" b="1" i="0" u="none" strike="noStrike" cap="none" normalizeH="0" baseline="0" dirty="0" smtClean="0">
                          <a:ln>
                            <a:noFill/>
                          </a:ln>
                          <a:solidFill>
                            <a:schemeClr val="tx1"/>
                          </a:solidFill>
                          <a:effectLst/>
                          <a:latin typeface="Arial" pitchFamily="34" charset="0"/>
                          <a:ea typeface="宋体" pitchFamily="2" charset="-122"/>
                        </a:rPr>
                        <a:t> 80</a:t>
                      </a: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lstStyle/>
          <a:p>
            <a:pPr eaLnBrk="1" hangingPunct="1"/>
            <a:r>
              <a:rPr lang="zh-CN" altLang="zh-CN" dirty="0" smtClean="0">
                <a:ea typeface="宋体" pitchFamily="2" charset="-122"/>
              </a:rPr>
              <a:t>STR</a:t>
            </a:r>
          </a:p>
        </p:txBody>
      </p:sp>
      <p:sp>
        <p:nvSpPr>
          <p:cNvPr id="143364" name="Rectangle 3"/>
          <p:cNvSpPr>
            <a:spLocks noGrp="1" noChangeArrowheads="1"/>
          </p:cNvSpPr>
          <p:nvPr>
            <p:ph type="body" idx="1"/>
          </p:nvPr>
        </p:nvSpPr>
        <p:spPr>
          <a:xfrm>
            <a:off x="402167" y="1823669"/>
            <a:ext cx="11789833" cy="4586009"/>
          </a:xfrm>
        </p:spPr>
        <p:txBody>
          <a:bodyPr/>
          <a:lstStyle/>
          <a:p>
            <a:pPr eaLnBrk="1" hangingPunct="1">
              <a:lnSpc>
                <a:spcPct val="80000"/>
              </a:lnSpc>
            </a:pPr>
            <a:r>
              <a:rPr lang="zh-CN" altLang="zh-CN" sz="2400" b="1" dirty="0" smtClean="0">
                <a:ea typeface="宋体" pitchFamily="2" charset="-122"/>
              </a:rPr>
              <a:t>STR</a:t>
            </a:r>
          </a:p>
          <a:p>
            <a:pPr lvl="1" eaLnBrk="1" hangingPunct="1">
              <a:lnSpc>
                <a:spcPct val="80000"/>
              </a:lnSpc>
            </a:pPr>
            <a:r>
              <a:rPr lang="zh-CN" sz="2000" b="1" dirty="0" smtClean="0">
                <a:ea typeface="宋体" pitchFamily="2" charset="-122"/>
              </a:rPr>
              <a:t>由数字数据转换来的字符数据。</a:t>
            </a:r>
          </a:p>
          <a:p>
            <a:pPr lvl="1" eaLnBrk="1" hangingPunct="1">
              <a:lnSpc>
                <a:spcPct val="80000"/>
              </a:lnSpc>
            </a:pPr>
            <a:r>
              <a:rPr lang="zh-CN" sz="2000" b="1" dirty="0" smtClean="0">
                <a:ea typeface="宋体" pitchFamily="2" charset="-122"/>
              </a:rPr>
              <a:t>语法</a:t>
            </a:r>
            <a:r>
              <a:rPr lang="zh-CN" altLang="zh-CN" sz="2000" b="1" dirty="0" smtClean="0">
                <a:ea typeface="宋体" pitchFamily="2" charset="-122"/>
              </a:rPr>
              <a:t>:STR ( </a:t>
            </a:r>
            <a:r>
              <a:rPr lang="zh-CN" altLang="zh-CN" sz="2000" b="1" i="1" dirty="0" smtClean="0">
                <a:ea typeface="宋体" pitchFamily="2" charset="-122"/>
              </a:rPr>
              <a:t>float_expression </a:t>
            </a:r>
            <a:r>
              <a:rPr lang="zh-CN" altLang="zh-CN" sz="2000" b="1" dirty="0" smtClean="0">
                <a:ea typeface="宋体" pitchFamily="2" charset="-122"/>
              </a:rPr>
              <a:t>[ , </a:t>
            </a:r>
            <a:r>
              <a:rPr lang="zh-CN" altLang="zh-CN" sz="2000" b="1" i="1" dirty="0" smtClean="0">
                <a:ea typeface="宋体" pitchFamily="2" charset="-122"/>
              </a:rPr>
              <a:t>length </a:t>
            </a:r>
            <a:r>
              <a:rPr lang="zh-CN" altLang="zh-CN" sz="2000" b="1" dirty="0" smtClean="0">
                <a:ea typeface="宋体" pitchFamily="2" charset="-122"/>
              </a:rPr>
              <a:t>[ , </a:t>
            </a:r>
            <a:r>
              <a:rPr lang="zh-CN" altLang="zh-CN" sz="2000" b="1" i="1" dirty="0" smtClean="0">
                <a:ea typeface="宋体" pitchFamily="2" charset="-122"/>
              </a:rPr>
              <a:t>decimal </a:t>
            </a:r>
            <a:r>
              <a:rPr lang="zh-CN" altLang="zh-CN" sz="2000" b="1" dirty="0" smtClean="0">
                <a:ea typeface="宋体" pitchFamily="2" charset="-122"/>
              </a:rPr>
              <a:t>] ] ) </a:t>
            </a:r>
          </a:p>
          <a:p>
            <a:pPr lvl="1" eaLnBrk="1" hangingPunct="1">
              <a:lnSpc>
                <a:spcPct val="80000"/>
              </a:lnSpc>
            </a:pPr>
            <a:r>
              <a:rPr lang="zh-CN" sz="2000" b="1" dirty="0" smtClean="0">
                <a:ea typeface="宋体" pitchFamily="2" charset="-122"/>
              </a:rPr>
              <a:t>参数</a:t>
            </a:r>
            <a:r>
              <a:rPr lang="zh-CN" altLang="zh-CN" sz="2000" b="1" dirty="0" smtClean="0">
                <a:ea typeface="宋体" pitchFamily="2" charset="-122"/>
              </a:rPr>
              <a:t>:</a:t>
            </a:r>
          </a:p>
          <a:p>
            <a:pPr lvl="2" eaLnBrk="1" hangingPunct="1">
              <a:lnSpc>
                <a:spcPct val="80000"/>
              </a:lnSpc>
            </a:pPr>
            <a:r>
              <a:rPr lang="zh-CN" altLang="zh-CN" sz="2000" b="1" i="1" dirty="0" smtClean="0">
                <a:ea typeface="宋体" pitchFamily="2" charset="-122"/>
              </a:rPr>
              <a:t>float_expression</a:t>
            </a:r>
            <a:r>
              <a:rPr lang="zh-CN" sz="2000" b="1" dirty="0" smtClean="0">
                <a:ea typeface="宋体" pitchFamily="2" charset="-122"/>
              </a:rPr>
              <a:t>是带小数点的近似数字 </a:t>
            </a:r>
            <a:r>
              <a:rPr lang="zh-CN" altLang="zh-CN" sz="2000" b="1" dirty="0" smtClean="0">
                <a:ea typeface="宋体" pitchFamily="2" charset="-122"/>
              </a:rPr>
              <a:t>(float) </a:t>
            </a:r>
            <a:r>
              <a:rPr lang="zh-CN" sz="2000" b="1" dirty="0" smtClean="0">
                <a:ea typeface="宋体" pitchFamily="2" charset="-122"/>
              </a:rPr>
              <a:t>数据类型的表达式。</a:t>
            </a:r>
          </a:p>
          <a:p>
            <a:pPr lvl="2" eaLnBrk="1" hangingPunct="1">
              <a:lnSpc>
                <a:spcPct val="80000"/>
              </a:lnSpc>
            </a:pPr>
            <a:r>
              <a:rPr lang="zh-CN" altLang="zh-CN" sz="2000" b="1" i="1" dirty="0" smtClean="0">
                <a:ea typeface="宋体" pitchFamily="2" charset="-122"/>
              </a:rPr>
              <a:t>length</a:t>
            </a:r>
            <a:r>
              <a:rPr lang="zh-CN" sz="2000" b="1" dirty="0" smtClean="0">
                <a:ea typeface="宋体" pitchFamily="2" charset="-122"/>
              </a:rPr>
              <a:t>是总长度，包括小数点、符号、数字或空格。默认值为 </a:t>
            </a:r>
            <a:r>
              <a:rPr lang="zh-CN" altLang="zh-CN" sz="2000" b="1" dirty="0" smtClean="0">
                <a:ea typeface="宋体" pitchFamily="2" charset="-122"/>
              </a:rPr>
              <a:t>10</a:t>
            </a:r>
            <a:r>
              <a:rPr lang="zh-CN" sz="2000" b="1" dirty="0" smtClean="0">
                <a:ea typeface="宋体" pitchFamily="2" charset="-122"/>
              </a:rPr>
              <a:t>。</a:t>
            </a:r>
            <a:endParaRPr lang="zh-CN" sz="2000" b="1" i="1" dirty="0" smtClean="0">
              <a:ea typeface="宋体" pitchFamily="2" charset="-122"/>
            </a:endParaRPr>
          </a:p>
          <a:p>
            <a:pPr lvl="2" eaLnBrk="1" hangingPunct="1">
              <a:lnSpc>
                <a:spcPct val="80000"/>
              </a:lnSpc>
            </a:pPr>
            <a:r>
              <a:rPr lang="zh-CN" altLang="zh-CN" sz="2000" b="1" i="1" dirty="0" smtClean="0">
                <a:ea typeface="宋体" pitchFamily="2" charset="-122"/>
              </a:rPr>
              <a:t>decimal</a:t>
            </a:r>
            <a:r>
              <a:rPr lang="zh-CN" sz="2000" b="1" dirty="0" smtClean="0">
                <a:ea typeface="宋体" pitchFamily="2" charset="-122"/>
              </a:rPr>
              <a:t>是小数点右边的位数。</a:t>
            </a:r>
          </a:p>
          <a:p>
            <a:pPr lvl="1" eaLnBrk="1" hangingPunct="1">
              <a:lnSpc>
                <a:spcPct val="80000"/>
              </a:lnSpc>
            </a:pPr>
            <a:r>
              <a:rPr lang="zh-CN" sz="2000" b="1" dirty="0" smtClean="0">
                <a:ea typeface="宋体" pitchFamily="2" charset="-122"/>
              </a:rPr>
              <a:t>返回类型</a:t>
            </a:r>
            <a:r>
              <a:rPr lang="zh-CN" altLang="zh-CN" sz="2000" b="1" dirty="0" smtClean="0">
                <a:ea typeface="宋体" pitchFamily="2" charset="-122"/>
              </a:rPr>
              <a:t>:char</a:t>
            </a:r>
          </a:p>
          <a:p>
            <a:pPr lvl="1" eaLnBrk="1" hangingPunct="1">
              <a:lnSpc>
                <a:spcPct val="80000"/>
              </a:lnSpc>
            </a:pPr>
            <a:r>
              <a:rPr lang="zh-CN" sz="2000" b="1" dirty="0" smtClean="0">
                <a:ea typeface="宋体" pitchFamily="2" charset="-122"/>
              </a:rPr>
              <a:t>如果为 </a:t>
            </a:r>
            <a:r>
              <a:rPr lang="zh-CN" altLang="zh-CN" sz="2000" b="1" dirty="0" smtClean="0">
                <a:ea typeface="宋体" pitchFamily="2" charset="-122"/>
              </a:rPr>
              <a:t>STR </a:t>
            </a:r>
            <a:r>
              <a:rPr lang="zh-CN" sz="2000" b="1" dirty="0" smtClean="0">
                <a:ea typeface="宋体" pitchFamily="2" charset="-122"/>
              </a:rPr>
              <a:t>提供 </a:t>
            </a:r>
            <a:r>
              <a:rPr lang="zh-CN" altLang="zh-CN" sz="2000" b="1" i="1" dirty="0" smtClean="0">
                <a:ea typeface="宋体" pitchFamily="2" charset="-122"/>
              </a:rPr>
              <a:t>length</a:t>
            </a:r>
            <a:r>
              <a:rPr lang="zh-CN" altLang="zh-CN" sz="2000" b="1" dirty="0" smtClean="0">
                <a:ea typeface="宋体" pitchFamily="2" charset="-122"/>
              </a:rPr>
              <a:t> </a:t>
            </a:r>
            <a:r>
              <a:rPr lang="zh-CN" sz="2000" b="1" dirty="0" smtClean="0">
                <a:ea typeface="宋体" pitchFamily="2" charset="-122"/>
              </a:rPr>
              <a:t>和 </a:t>
            </a:r>
            <a:r>
              <a:rPr lang="zh-CN" altLang="zh-CN" sz="2000" b="1" i="1" dirty="0" smtClean="0">
                <a:ea typeface="宋体" pitchFamily="2" charset="-122"/>
              </a:rPr>
              <a:t>decimal</a:t>
            </a:r>
            <a:r>
              <a:rPr lang="zh-CN" altLang="zh-CN" sz="2000" b="1" dirty="0" smtClean="0">
                <a:ea typeface="宋体" pitchFamily="2" charset="-122"/>
              </a:rPr>
              <a:t> </a:t>
            </a:r>
            <a:r>
              <a:rPr lang="zh-CN" sz="2000" b="1" dirty="0" smtClean="0">
                <a:ea typeface="宋体" pitchFamily="2" charset="-122"/>
              </a:rPr>
              <a:t>参数值，则这些值应该是正数。在默认情况下或者小数参数为 </a:t>
            </a:r>
            <a:r>
              <a:rPr lang="zh-CN" altLang="zh-CN" sz="2000" b="1" dirty="0" smtClean="0">
                <a:ea typeface="宋体" pitchFamily="2" charset="-122"/>
              </a:rPr>
              <a:t>0 </a:t>
            </a:r>
            <a:r>
              <a:rPr lang="zh-CN" sz="2000" b="1" dirty="0" smtClean="0">
                <a:ea typeface="宋体" pitchFamily="2" charset="-122"/>
              </a:rPr>
              <a:t>时，数字四舍五入为整数。指定长度应该大于或等于小数点前面的数字加上数字符号（若有）的长度。短的 </a:t>
            </a:r>
            <a:r>
              <a:rPr lang="zh-CN" altLang="zh-CN" sz="2000" b="1" i="1" dirty="0" smtClean="0">
                <a:ea typeface="宋体" pitchFamily="2" charset="-122"/>
              </a:rPr>
              <a:t>float_expression</a:t>
            </a:r>
            <a:r>
              <a:rPr lang="zh-CN" altLang="zh-CN" sz="2000" b="1" dirty="0" smtClean="0">
                <a:ea typeface="宋体" pitchFamily="2" charset="-122"/>
              </a:rPr>
              <a:t> </a:t>
            </a:r>
            <a:r>
              <a:rPr lang="zh-CN" sz="2000" b="1" dirty="0" smtClean="0">
                <a:ea typeface="宋体" pitchFamily="2" charset="-122"/>
              </a:rPr>
              <a:t>在指定长度内</a:t>
            </a:r>
            <a:r>
              <a:rPr lang="zh-CN" sz="2000" b="1" dirty="0" smtClean="0">
                <a:solidFill>
                  <a:srgbClr val="FF0000"/>
                </a:solidFill>
                <a:ea typeface="宋体" pitchFamily="2" charset="-122"/>
              </a:rPr>
              <a:t>右对齐</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ea typeface="宋体" pitchFamily="2" charset="-122"/>
              </a:rPr>
              <a:t>STR</a:t>
            </a:r>
            <a:r>
              <a:rPr lang="zh-CN" altLang="en-US" dirty="0" smtClean="0">
                <a:ea typeface="宋体" pitchFamily="2" charset="-122"/>
              </a:rPr>
              <a:t>（续）</a:t>
            </a:r>
            <a:endParaRPr lang="zh-CN" altLang="en-US" dirty="0"/>
          </a:p>
        </p:txBody>
      </p:sp>
      <p:sp>
        <p:nvSpPr>
          <p:cNvPr id="3" name="内容占位符 2"/>
          <p:cNvSpPr>
            <a:spLocks noGrp="1"/>
          </p:cNvSpPr>
          <p:nvPr>
            <p:ph idx="1"/>
          </p:nvPr>
        </p:nvSpPr>
        <p:spPr/>
        <p:txBody>
          <a:bodyPr/>
          <a:lstStyle/>
          <a:p>
            <a:pPr lvl="1"/>
            <a:r>
              <a:rPr lang="en-US" sz="2800" dirty="0" smtClean="0"/>
              <a:t>select </a:t>
            </a:r>
            <a:r>
              <a:rPr lang="en-US" sz="2800" dirty="0" err="1" smtClean="0"/>
              <a:t>str</a:t>
            </a:r>
            <a:r>
              <a:rPr lang="en-US" sz="2800" dirty="0" smtClean="0"/>
              <a:t>(123,6)				--</a:t>
            </a:r>
            <a:r>
              <a:rPr lang="zh-CN" altLang="en-US" sz="2800" dirty="0" smtClean="0"/>
              <a:t>结果为</a:t>
            </a:r>
            <a:r>
              <a:rPr lang="en-US" sz="2800" dirty="0" smtClean="0"/>
              <a:t>‘   123’</a:t>
            </a:r>
            <a:endParaRPr lang="zh-CN" altLang="en-US" sz="2800" dirty="0" smtClean="0"/>
          </a:p>
          <a:p>
            <a:pPr lvl="1"/>
            <a:r>
              <a:rPr lang="en-US" sz="2800" dirty="0" smtClean="0"/>
              <a:t>select </a:t>
            </a:r>
            <a:r>
              <a:rPr lang="en-US" sz="2800" dirty="0" err="1" smtClean="0"/>
              <a:t>str</a:t>
            </a:r>
            <a:r>
              <a:rPr lang="en-US" sz="2800" dirty="0" smtClean="0"/>
              <a:t>(123.456,5)			--</a:t>
            </a:r>
            <a:r>
              <a:rPr lang="zh-CN" altLang="en-US" sz="2800" dirty="0" smtClean="0"/>
              <a:t>结果为</a:t>
            </a:r>
            <a:r>
              <a:rPr lang="en-US" sz="2800" dirty="0" smtClean="0"/>
              <a:t>‘  123’</a:t>
            </a:r>
            <a:endParaRPr lang="zh-CN" altLang="en-US" sz="2800" dirty="0" smtClean="0"/>
          </a:p>
          <a:p>
            <a:pPr lvl="1"/>
            <a:r>
              <a:rPr lang="en-US" sz="2800" dirty="0" smtClean="0"/>
              <a:t>select </a:t>
            </a:r>
            <a:r>
              <a:rPr lang="en-US" sz="2800" dirty="0" err="1" smtClean="0"/>
              <a:t>str</a:t>
            </a:r>
            <a:r>
              <a:rPr lang="en-US" sz="2800" dirty="0" smtClean="0"/>
              <a:t>(123.456,5,2)		           --</a:t>
            </a:r>
            <a:r>
              <a:rPr lang="zh-CN" altLang="en-US" sz="2800" dirty="0" smtClean="0"/>
              <a:t>结果为</a:t>
            </a:r>
            <a:r>
              <a:rPr lang="en-US" sz="2800" dirty="0" smtClean="0"/>
              <a:t>‘123.5’</a:t>
            </a:r>
            <a:endParaRPr lang="zh-CN" altLang="en-US" sz="2800" dirty="0" smtClean="0"/>
          </a:p>
          <a:p>
            <a:pPr lvl="1"/>
            <a:r>
              <a:rPr lang="en-US" sz="2800" dirty="0" smtClean="0"/>
              <a:t>select </a:t>
            </a:r>
            <a:r>
              <a:rPr lang="en-US" sz="2800" dirty="0" err="1" smtClean="0"/>
              <a:t>str</a:t>
            </a:r>
            <a:r>
              <a:rPr lang="en-US" sz="2800" dirty="0" smtClean="0"/>
              <a:t>(123.456,8,2)		           --</a:t>
            </a:r>
            <a:r>
              <a:rPr lang="zh-CN" altLang="en-US" sz="2800" dirty="0" smtClean="0"/>
              <a:t>结果为</a:t>
            </a:r>
            <a:r>
              <a:rPr lang="en-US" sz="2800" dirty="0" smtClean="0"/>
              <a:t>'  123.46</a:t>
            </a:r>
            <a:endParaRPr lang="zh-CN" altLang="zh-CN" sz="5600" dirty="0" smtClean="0"/>
          </a:p>
          <a:p>
            <a:endParaRPr lang="zh-CN" alt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r>
              <a:rPr lang="zh-CN" altLang="zh-CN" dirty="0" smtClean="0">
                <a:ea typeface="宋体" pitchFamily="2" charset="-122"/>
              </a:rPr>
              <a:t>SUBSTRING</a:t>
            </a:r>
          </a:p>
        </p:txBody>
      </p:sp>
      <p:sp>
        <p:nvSpPr>
          <p:cNvPr id="144388" name="Rectangle 3"/>
          <p:cNvSpPr>
            <a:spLocks noGrp="1" noChangeArrowheads="1"/>
          </p:cNvSpPr>
          <p:nvPr>
            <p:ph type="body" idx="1"/>
          </p:nvPr>
        </p:nvSpPr>
        <p:spPr>
          <a:xfrm>
            <a:off x="304800" y="1670745"/>
            <a:ext cx="11887200" cy="4897437"/>
          </a:xfrm>
        </p:spPr>
        <p:txBody>
          <a:bodyPr/>
          <a:lstStyle/>
          <a:p>
            <a:pPr eaLnBrk="1" hangingPunct="1">
              <a:lnSpc>
                <a:spcPct val="90000"/>
              </a:lnSpc>
            </a:pPr>
            <a:r>
              <a:rPr lang="zh-CN" altLang="zh-CN" b="1" dirty="0" smtClean="0">
                <a:ea typeface="宋体" pitchFamily="2" charset="-122"/>
              </a:rPr>
              <a:t>SUBSTRING</a:t>
            </a:r>
          </a:p>
          <a:p>
            <a:pPr lvl="1" eaLnBrk="1" hangingPunct="1">
              <a:lnSpc>
                <a:spcPct val="90000"/>
              </a:lnSpc>
            </a:pPr>
            <a:r>
              <a:rPr lang="zh-CN" b="1" dirty="0" smtClean="0">
                <a:ea typeface="宋体" pitchFamily="2" charset="-122"/>
              </a:rPr>
              <a:t>返回字符、</a:t>
            </a:r>
            <a:r>
              <a:rPr lang="zh-CN" altLang="zh-CN" b="1" dirty="0" smtClean="0">
                <a:ea typeface="宋体" pitchFamily="2" charset="-122"/>
              </a:rPr>
              <a:t>binary</a:t>
            </a:r>
            <a:r>
              <a:rPr lang="zh-CN" b="1" dirty="0" smtClean="0">
                <a:ea typeface="宋体" pitchFamily="2" charset="-122"/>
              </a:rPr>
              <a:t>、</a:t>
            </a:r>
            <a:r>
              <a:rPr lang="zh-CN" altLang="zh-CN" b="1" dirty="0" smtClean="0">
                <a:ea typeface="宋体" pitchFamily="2" charset="-122"/>
              </a:rPr>
              <a:t>text </a:t>
            </a:r>
            <a:r>
              <a:rPr lang="zh-CN" b="1" dirty="0" smtClean="0">
                <a:ea typeface="宋体" pitchFamily="2" charset="-122"/>
              </a:rPr>
              <a:t>或 </a:t>
            </a:r>
            <a:r>
              <a:rPr lang="zh-CN" altLang="zh-CN" b="1" dirty="0" smtClean="0">
                <a:ea typeface="宋体" pitchFamily="2" charset="-122"/>
              </a:rPr>
              <a:t>image </a:t>
            </a:r>
            <a:r>
              <a:rPr lang="zh-CN" b="1" dirty="0" smtClean="0">
                <a:ea typeface="宋体" pitchFamily="2" charset="-122"/>
              </a:rPr>
              <a:t>表达式的一部分。</a:t>
            </a:r>
          </a:p>
          <a:p>
            <a:pPr lvl="1" eaLnBrk="1" hangingPunct="1">
              <a:lnSpc>
                <a:spcPct val="90000"/>
              </a:lnSpc>
            </a:pPr>
            <a:r>
              <a:rPr lang="zh-CN" b="1" dirty="0" smtClean="0">
                <a:ea typeface="宋体" pitchFamily="2" charset="-122"/>
              </a:rPr>
              <a:t>语法</a:t>
            </a:r>
            <a:r>
              <a:rPr lang="zh-CN" altLang="zh-CN" b="1" dirty="0" smtClean="0">
                <a:ea typeface="宋体" pitchFamily="2" charset="-122"/>
              </a:rPr>
              <a:t>:SUBSTRING ( </a:t>
            </a:r>
            <a:r>
              <a:rPr lang="zh-CN" altLang="zh-CN" b="1" i="1" dirty="0" smtClean="0">
                <a:ea typeface="宋体" pitchFamily="2" charset="-122"/>
              </a:rPr>
              <a:t>expression </a:t>
            </a:r>
            <a:r>
              <a:rPr lang="zh-CN" altLang="zh-CN" b="1" dirty="0" smtClean="0">
                <a:ea typeface="宋体" pitchFamily="2" charset="-122"/>
              </a:rPr>
              <a:t>, </a:t>
            </a:r>
            <a:r>
              <a:rPr lang="zh-CN" altLang="zh-CN" b="1" i="1" dirty="0" smtClean="0">
                <a:ea typeface="宋体" pitchFamily="2" charset="-122"/>
              </a:rPr>
              <a:t>start </a:t>
            </a:r>
            <a:r>
              <a:rPr lang="zh-CN" altLang="zh-CN" b="1" dirty="0" smtClean="0">
                <a:ea typeface="宋体" pitchFamily="2" charset="-122"/>
              </a:rPr>
              <a:t>, </a:t>
            </a:r>
            <a:r>
              <a:rPr lang="zh-CN" altLang="zh-CN" b="1" i="1" dirty="0" smtClean="0">
                <a:ea typeface="宋体" pitchFamily="2" charset="-122"/>
              </a:rPr>
              <a:t>length </a:t>
            </a:r>
            <a:r>
              <a:rPr lang="zh-CN" altLang="zh-CN" b="1" dirty="0" smtClean="0">
                <a:ea typeface="宋体" pitchFamily="2" charset="-122"/>
              </a:rPr>
              <a:t>) </a:t>
            </a:r>
          </a:p>
          <a:p>
            <a:pPr lvl="1" eaLnBrk="1" hangingPunct="1">
              <a:lnSpc>
                <a:spcPct val="90000"/>
              </a:lnSpc>
            </a:pPr>
            <a:r>
              <a:rPr lang="zh-CN" b="1" dirty="0" smtClean="0">
                <a:ea typeface="宋体" pitchFamily="2" charset="-122"/>
              </a:rPr>
              <a:t>参数</a:t>
            </a:r>
            <a:r>
              <a:rPr lang="zh-CN" altLang="zh-CN" b="1" dirty="0" smtClean="0">
                <a:ea typeface="宋体" pitchFamily="2" charset="-122"/>
              </a:rPr>
              <a:t>:</a:t>
            </a:r>
          </a:p>
          <a:p>
            <a:pPr lvl="2" eaLnBrk="1" hangingPunct="1">
              <a:lnSpc>
                <a:spcPct val="90000"/>
              </a:lnSpc>
            </a:pPr>
            <a:r>
              <a:rPr lang="zh-CN" altLang="zh-CN" b="1" i="1" dirty="0" smtClean="0">
                <a:ea typeface="宋体" pitchFamily="2" charset="-122"/>
              </a:rPr>
              <a:t>expression</a:t>
            </a:r>
            <a:r>
              <a:rPr lang="zh-CN" b="1" dirty="0" smtClean="0">
                <a:ea typeface="宋体" pitchFamily="2" charset="-122"/>
              </a:rPr>
              <a:t>是字符串、二进制字符串、</a:t>
            </a:r>
            <a:r>
              <a:rPr lang="zh-CN" altLang="zh-CN" b="1" dirty="0" smtClean="0">
                <a:ea typeface="宋体" pitchFamily="2" charset="-122"/>
              </a:rPr>
              <a:t>text</a:t>
            </a:r>
            <a:r>
              <a:rPr lang="zh-CN" b="1" dirty="0" smtClean="0">
                <a:ea typeface="宋体" pitchFamily="2" charset="-122"/>
              </a:rPr>
              <a:t>、</a:t>
            </a:r>
            <a:r>
              <a:rPr lang="zh-CN" altLang="zh-CN" b="1" dirty="0" smtClean="0">
                <a:ea typeface="宋体" pitchFamily="2" charset="-122"/>
              </a:rPr>
              <a:t>image</a:t>
            </a:r>
            <a:r>
              <a:rPr lang="zh-CN" b="1" dirty="0" smtClean="0">
                <a:ea typeface="宋体" pitchFamily="2" charset="-122"/>
              </a:rPr>
              <a:t>、列或包含列的表达式。不要使用包含聚合函数的表达式。</a:t>
            </a:r>
            <a:endParaRPr lang="zh-CN" b="1" i="1" dirty="0" smtClean="0">
              <a:ea typeface="宋体" pitchFamily="2" charset="-122"/>
            </a:endParaRPr>
          </a:p>
          <a:p>
            <a:pPr lvl="2" eaLnBrk="1" hangingPunct="1">
              <a:lnSpc>
                <a:spcPct val="90000"/>
              </a:lnSpc>
            </a:pPr>
            <a:r>
              <a:rPr lang="zh-CN" altLang="zh-CN" b="1" i="1" dirty="0" smtClean="0">
                <a:ea typeface="宋体" pitchFamily="2" charset="-122"/>
              </a:rPr>
              <a:t>start</a:t>
            </a:r>
            <a:r>
              <a:rPr lang="zh-CN" b="1" dirty="0" smtClean="0">
                <a:ea typeface="宋体" pitchFamily="2" charset="-122"/>
              </a:rPr>
              <a:t>是一个整数，指定子串的开始位置。</a:t>
            </a:r>
            <a:endParaRPr lang="zh-CN" b="1" i="1" dirty="0" smtClean="0">
              <a:ea typeface="宋体" pitchFamily="2" charset="-122"/>
            </a:endParaRPr>
          </a:p>
          <a:p>
            <a:pPr lvl="2" eaLnBrk="1" hangingPunct="1">
              <a:lnSpc>
                <a:spcPct val="90000"/>
              </a:lnSpc>
            </a:pPr>
            <a:r>
              <a:rPr lang="zh-CN" altLang="zh-CN" b="1" i="1" dirty="0" smtClean="0">
                <a:ea typeface="宋体" pitchFamily="2" charset="-122"/>
              </a:rPr>
              <a:t>length</a:t>
            </a:r>
            <a:r>
              <a:rPr lang="zh-CN" b="1" dirty="0" smtClean="0">
                <a:ea typeface="宋体" pitchFamily="2" charset="-122"/>
              </a:rPr>
              <a:t>是一个整数，指定子串的长度（要返回的字符数或字节数）。</a:t>
            </a:r>
          </a:p>
          <a:p>
            <a:pPr lvl="1" eaLnBrk="1" hangingPunct="1">
              <a:lnSpc>
                <a:spcPct val="90000"/>
              </a:lnSpc>
            </a:pPr>
            <a:r>
              <a:rPr lang="zh-CN" b="1" dirty="0" smtClean="0">
                <a:ea typeface="宋体" pitchFamily="2" charset="-122"/>
              </a:rPr>
              <a:t>例子：返回</a:t>
            </a:r>
            <a:r>
              <a:rPr lang="zh-CN" altLang="zh-CN" b="1" dirty="0" smtClean="0">
                <a:ea typeface="宋体" pitchFamily="2" charset="-122"/>
              </a:rPr>
              <a:t>product</a:t>
            </a:r>
            <a:r>
              <a:rPr lang="zh-CN" b="1" dirty="0" smtClean="0">
                <a:ea typeface="宋体" pitchFamily="2" charset="-122"/>
              </a:rPr>
              <a:t>表中</a:t>
            </a:r>
            <a:r>
              <a:rPr lang="zh-CN" altLang="zh-CN" b="1" dirty="0" smtClean="0">
                <a:ea typeface="宋体" pitchFamily="2" charset="-122"/>
              </a:rPr>
              <a:t>name</a:t>
            </a:r>
            <a:r>
              <a:rPr lang="zh-CN" b="1" dirty="0" smtClean="0">
                <a:ea typeface="宋体" pitchFamily="2" charset="-122"/>
              </a:rPr>
              <a:t>中第四个字符为</a:t>
            </a:r>
            <a:r>
              <a:rPr lang="zh-CN" altLang="zh-CN" b="1" dirty="0" smtClean="0">
                <a:ea typeface="宋体" pitchFamily="2" charset="-122"/>
              </a:rPr>
              <a:t>c</a:t>
            </a:r>
            <a:r>
              <a:rPr lang="zh-CN" b="1" dirty="0" smtClean="0">
                <a:ea typeface="宋体" pitchFamily="2" charset="-122"/>
              </a:rPr>
              <a:t>的产品</a:t>
            </a:r>
            <a:r>
              <a:rPr lang="zh-CN" altLang="zh-CN" b="1" dirty="0" smtClean="0">
                <a:ea typeface="宋体" pitchFamily="2" charset="-122"/>
              </a:rPr>
              <a:t>id</a:t>
            </a:r>
            <a:r>
              <a:rPr lang="zh-CN" b="1" dirty="0" smtClean="0">
                <a:ea typeface="宋体" pitchFamily="2" charset="-122"/>
              </a:rPr>
              <a:t>，</a:t>
            </a:r>
            <a:r>
              <a:rPr lang="zh-CN" altLang="zh-CN" b="1" dirty="0" smtClean="0">
                <a:ea typeface="宋体" pitchFamily="2" charset="-122"/>
              </a:rPr>
              <a:t>name</a:t>
            </a:r>
            <a:endParaRPr lang="en-US" altLang="zh-CN" b="1" dirty="0" smtClean="0">
              <a:ea typeface="宋体" pitchFamily="2" charset="-122"/>
            </a:endParaRPr>
          </a:p>
          <a:p>
            <a:pPr lvl="1" eaLnBrk="1" hangingPunct="1">
              <a:lnSpc>
                <a:spcPct val="90000"/>
              </a:lnSpc>
              <a:buNone/>
            </a:pPr>
            <a:r>
              <a:rPr lang="en-US" altLang="zh-CN" dirty="0" smtClean="0"/>
              <a:t>Select </a:t>
            </a:r>
            <a:r>
              <a:rPr lang="en-US" altLang="zh-CN" dirty="0" err="1" smtClean="0"/>
              <a:t>id,name</a:t>
            </a:r>
            <a:r>
              <a:rPr lang="en-US" altLang="zh-CN" dirty="0" smtClean="0"/>
              <a:t> from product where substring(name,4,1)=‘c’</a:t>
            </a:r>
            <a:endParaRPr lang="zh-CN" altLang="zh-CN" b="1" dirty="0" smtClean="0">
              <a:ea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48</a:t>
            </a:r>
            <a:r>
              <a:rPr lang="zh-CN" altLang="en-US" dirty="0" smtClean="0"/>
              <a:t>：  日期函数</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ChangeArrowheads="1"/>
          </p:cNvSpPr>
          <p:nvPr>
            <p:ph type="title"/>
          </p:nvPr>
        </p:nvSpPr>
        <p:spPr/>
        <p:txBody>
          <a:bodyPr/>
          <a:lstStyle/>
          <a:p>
            <a:pPr eaLnBrk="1" hangingPunct="1"/>
            <a:r>
              <a:rPr lang="zh-CN" sz="3200" smtClean="0">
                <a:ea typeface="宋体" pitchFamily="2" charset="-122"/>
              </a:rPr>
              <a:t>日期函数</a:t>
            </a:r>
          </a:p>
        </p:txBody>
      </p:sp>
      <p:sp>
        <p:nvSpPr>
          <p:cNvPr id="145412" name="Rectangle 3"/>
          <p:cNvSpPr>
            <a:spLocks noGrp="1" noChangeArrowheads="1"/>
          </p:cNvSpPr>
          <p:nvPr>
            <p:ph type="body" idx="1"/>
          </p:nvPr>
        </p:nvSpPr>
        <p:spPr>
          <a:xfrm>
            <a:off x="863600" y="1773238"/>
            <a:ext cx="11328400" cy="4103779"/>
          </a:xfrm>
        </p:spPr>
        <p:txBody>
          <a:bodyPr/>
          <a:lstStyle/>
          <a:p>
            <a:pPr eaLnBrk="1" hangingPunct="1"/>
            <a:r>
              <a:rPr lang="zh-CN" altLang="zh-CN" b="1" dirty="0" smtClean="0">
                <a:ea typeface="宋体" pitchFamily="2" charset="-122"/>
              </a:rPr>
              <a:t>GETDATE</a:t>
            </a:r>
          </a:p>
          <a:p>
            <a:pPr lvl="1" eaLnBrk="1" hangingPunct="1"/>
            <a:r>
              <a:rPr lang="zh-CN" b="1" dirty="0" smtClean="0">
                <a:ea typeface="宋体" pitchFamily="2" charset="-122"/>
              </a:rPr>
              <a:t>返回当前系统日期和时间。</a:t>
            </a:r>
          </a:p>
          <a:p>
            <a:pPr lvl="1" eaLnBrk="1" hangingPunct="1"/>
            <a:r>
              <a:rPr lang="zh-CN" b="1" dirty="0" smtClean="0">
                <a:ea typeface="宋体" pitchFamily="2" charset="-122"/>
              </a:rPr>
              <a:t>语法：</a:t>
            </a:r>
            <a:r>
              <a:rPr lang="zh-CN" altLang="zh-CN" b="1" dirty="0" smtClean="0">
                <a:ea typeface="宋体" pitchFamily="2" charset="-122"/>
              </a:rPr>
              <a:t>GETDATE ( )</a:t>
            </a:r>
          </a:p>
          <a:p>
            <a:pPr lvl="1" eaLnBrk="1" hangingPunct="1"/>
            <a:r>
              <a:rPr lang="zh-CN" b="1" dirty="0" smtClean="0">
                <a:ea typeface="宋体" pitchFamily="2" charset="-122"/>
              </a:rPr>
              <a:t>返回类型：</a:t>
            </a:r>
            <a:r>
              <a:rPr lang="zh-CN" altLang="zh-CN" b="1" dirty="0" smtClean="0">
                <a:ea typeface="宋体" pitchFamily="2" charset="-122"/>
              </a:rPr>
              <a:t>datetime</a:t>
            </a:r>
            <a:endParaRPr lang="en-US" altLang="zh-CN" b="1" dirty="0" smtClean="0">
              <a:ea typeface="宋体" pitchFamily="2" charset="-122"/>
            </a:endParaRPr>
          </a:p>
          <a:p>
            <a:pPr lvl="1" eaLnBrk="1" hangingPunct="1"/>
            <a:r>
              <a:rPr lang="en-US" dirty="0" smtClean="0"/>
              <a:t>Select </a:t>
            </a:r>
            <a:r>
              <a:rPr lang="en-US" dirty="0" err="1" smtClean="0"/>
              <a:t>getdate</a:t>
            </a:r>
            <a:r>
              <a:rPr lang="en-US" dirty="0" smtClean="0"/>
              <a:t>()	       --</a:t>
            </a:r>
            <a:r>
              <a:rPr lang="zh-CN" altLang="en-US" dirty="0" smtClean="0"/>
              <a:t>结果为</a:t>
            </a:r>
            <a:r>
              <a:rPr lang="en-US" dirty="0" smtClean="0"/>
              <a:t>201</a:t>
            </a:r>
            <a:r>
              <a:rPr lang="en-US" altLang="zh-CN" dirty="0" smtClean="0"/>
              <a:t>6</a:t>
            </a:r>
            <a:r>
              <a:rPr lang="en-US" dirty="0" smtClean="0"/>
              <a:t>-0</a:t>
            </a:r>
            <a:r>
              <a:rPr lang="en-US" altLang="zh-CN" dirty="0" smtClean="0"/>
              <a:t>4</a:t>
            </a:r>
            <a:r>
              <a:rPr lang="en-US" dirty="0" smtClean="0"/>
              <a:t>-13 21:51:32.390</a:t>
            </a:r>
            <a:endParaRPr lang="zh-CN" altLang="en-US" dirty="0" smtClean="0"/>
          </a:p>
          <a:p>
            <a:pPr lvl="1" eaLnBrk="1" hangingPunct="1"/>
            <a:endParaRPr lang="zh-CN" altLang="zh-CN" b="1" dirty="0" smtClean="0">
              <a:ea typeface="宋体" pitchFamily="2" charset="-122"/>
            </a:endParaRPr>
          </a:p>
          <a:p>
            <a:pPr eaLnBrk="1" hangingPunct="1"/>
            <a:endParaRPr lang="zh-CN" altLang="zh-CN" b="1" dirty="0" smtClean="0">
              <a:ea typeface="宋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ChangeArrowheads="1"/>
          </p:cNvSpPr>
          <p:nvPr>
            <p:ph type="title"/>
          </p:nvPr>
        </p:nvSpPr>
        <p:spPr/>
        <p:txBody>
          <a:bodyPr/>
          <a:lstStyle/>
          <a:p>
            <a:pPr eaLnBrk="1" hangingPunct="1"/>
            <a:r>
              <a:rPr lang="en-US" altLang="zh-CN" dirty="0" smtClean="0">
                <a:ea typeface="宋体" pitchFamily="2" charset="-122"/>
              </a:rPr>
              <a:t>YEAR</a:t>
            </a:r>
            <a:r>
              <a:rPr lang="zh-CN" altLang="en-US" dirty="0" smtClean="0">
                <a:ea typeface="宋体" pitchFamily="2" charset="-122"/>
              </a:rPr>
              <a:t>函数</a:t>
            </a:r>
            <a:endParaRPr lang="zh-CN" altLang="zh-CN" dirty="0" smtClean="0">
              <a:ea typeface="宋体" pitchFamily="2" charset="-122"/>
            </a:endParaRPr>
          </a:p>
        </p:txBody>
      </p:sp>
      <p:sp>
        <p:nvSpPr>
          <p:cNvPr id="150532" name="Rectangle 3"/>
          <p:cNvSpPr>
            <a:spLocks noGrp="1" noChangeArrowheads="1"/>
          </p:cNvSpPr>
          <p:nvPr>
            <p:ph type="body" idx="1"/>
          </p:nvPr>
        </p:nvSpPr>
        <p:spPr>
          <a:xfrm>
            <a:off x="431800" y="1773238"/>
            <a:ext cx="11387667" cy="4614862"/>
          </a:xfrm>
        </p:spPr>
        <p:txBody>
          <a:bodyPr/>
          <a:lstStyle/>
          <a:p>
            <a:pPr eaLnBrk="1" hangingPunct="1"/>
            <a:r>
              <a:rPr lang="zh-CN" altLang="zh-CN" b="1" dirty="0" smtClean="0">
                <a:ea typeface="宋体" pitchFamily="2" charset="-122"/>
              </a:rPr>
              <a:t>YEAR</a:t>
            </a:r>
          </a:p>
          <a:p>
            <a:pPr lvl="1" eaLnBrk="1" hangingPunct="1"/>
            <a:r>
              <a:rPr lang="zh-CN" b="1" dirty="0" smtClean="0">
                <a:ea typeface="宋体" pitchFamily="2" charset="-122"/>
              </a:rPr>
              <a:t>返回表示指定日期中的年份的整数。</a:t>
            </a:r>
          </a:p>
          <a:p>
            <a:pPr lvl="1" eaLnBrk="1" hangingPunct="1"/>
            <a:r>
              <a:rPr lang="zh-CN" b="1" dirty="0" smtClean="0">
                <a:ea typeface="宋体" pitchFamily="2" charset="-122"/>
              </a:rPr>
              <a:t>语法：</a:t>
            </a:r>
            <a:r>
              <a:rPr lang="zh-CN" altLang="zh-CN" b="1" dirty="0" smtClean="0">
                <a:ea typeface="宋体" pitchFamily="2" charset="-122"/>
              </a:rPr>
              <a:t>YEAR ( </a:t>
            </a:r>
            <a:r>
              <a:rPr lang="zh-CN" altLang="zh-CN" b="1" i="1" dirty="0" smtClean="0">
                <a:ea typeface="宋体" pitchFamily="2" charset="-122"/>
              </a:rPr>
              <a:t>date </a:t>
            </a:r>
            <a:r>
              <a:rPr lang="zh-CN" altLang="zh-CN" b="1" dirty="0" smtClean="0">
                <a:ea typeface="宋体" pitchFamily="2" charset="-122"/>
              </a:rPr>
              <a:t>)</a:t>
            </a:r>
            <a:endParaRPr lang="en-US" altLang="zh-CN" b="1" dirty="0" smtClean="0">
              <a:ea typeface="宋体" pitchFamily="2" charset="-122"/>
            </a:endParaRPr>
          </a:p>
          <a:p>
            <a:pPr lvl="1" eaLnBrk="1" hangingPunct="1"/>
            <a:r>
              <a:rPr lang="en-US" dirty="0" smtClean="0"/>
              <a:t>Select year('2004-3-5')		   --</a:t>
            </a:r>
            <a:r>
              <a:rPr lang="zh-CN" altLang="en-US" dirty="0" smtClean="0"/>
              <a:t>结果为</a:t>
            </a:r>
            <a:r>
              <a:rPr lang="en-US" dirty="0" smtClean="0"/>
              <a:t>2004</a:t>
            </a:r>
          </a:p>
          <a:p>
            <a:pPr lvl="1"/>
            <a:r>
              <a:rPr lang="en-US" sz="2400" dirty="0" smtClean="0"/>
              <a:t>select </a:t>
            </a:r>
            <a:r>
              <a:rPr lang="en-US" sz="2400" dirty="0" err="1" smtClean="0"/>
              <a:t>sname</a:t>
            </a:r>
            <a:r>
              <a:rPr lang="en-US" sz="2400" dirty="0" smtClean="0"/>
              <a:t> as</a:t>
            </a:r>
            <a:r>
              <a:rPr lang="zh-CN" altLang="en-US" sz="2400" dirty="0" smtClean="0"/>
              <a:t>学号</a:t>
            </a:r>
            <a:r>
              <a:rPr lang="en-US" sz="2400" dirty="0" smtClean="0"/>
              <a:t>, </a:t>
            </a:r>
            <a:r>
              <a:rPr lang="en-US" sz="2400" dirty="0" err="1" smtClean="0"/>
              <a:t>BirthDate</a:t>
            </a:r>
            <a:r>
              <a:rPr lang="en-US" sz="2400" dirty="0" smtClean="0"/>
              <a:t> as </a:t>
            </a:r>
            <a:r>
              <a:rPr lang="zh-CN" altLang="en-US" sz="2400" dirty="0" smtClean="0"/>
              <a:t>出生日期</a:t>
            </a:r>
            <a:r>
              <a:rPr lang="en-US" sz="2400" dirty="0" smtClean="0"/>
              <a:t>, YEAR(</a:t>
            </a:r>
            <a:r>
              <a:rPr lang="en-US" sz="2400" dirty="0" err="1" smtClean="0"/>
              <a:t>getdate</a:t>
            </a:r>
            <a:r>
              <a:rPr lang="en-US" sz="2400" dirty="0" smtClean="0"/>
              <a:t>())-YEAR(</a:t>
            </a:r>
            <a:r>
              <a:rPr lang="en-US" sz="2400" dirty="0" err="1" smtClean="0"/>
              <a:t>birthdate</a:t>
            </a:r>
            <a:r>
              <a:rPr lang="en-US" sz="2400" dirty="0" smtClean="0"/>
              <a:t>) as </a:t>
            </a:r>
            <a:r>
              <a:rPr lang="zh-CN" altLang="en-US" sz="2400" dirty="0" smtClean="0"/>
              <a:t>年龄  </a:t>
            </a:r>
            <a:r>
              <a:rPr lang="en-US" sz="2400" dirty="0" smtClean="0"/>
              <a:t>from </a:t>
            </a:r>
            <a:r>
              <a:rPr lang="en-US" sz="2400" dirty="0" err="1" smtClean="0"/>
              <a:t>dbo.student</a:t>
            </a:r>
            <a:endParaRPr lang="zh-CN" altLang="en-US" sz="2400" dirty="0" smtClean="0"/>
          </a:p>
          <a:p>
            <a:pPr lvl="1" eaLnBrk="1" hangingPunct="1"/>
            <a:endParaRPr lang="zh-CN" altLang="zh-CN" b="1" dirty="0" smtClean="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日期函数</a:t>
            </a:r>
            <a:endParaRPr lang="zh-CN" altLang="en-US" dirty="0"/>
          </a:p>
        </p:txBody>
      </p:sp>
      <p:sp>
        <p:nvSpPr>
          <p:cNvPr id="3" name="内容占位符 2"/>
          <p:cNvSpPr>
            <a:spLocks noGrp="1"/>
          </p:cNvSpPr>
          <p:nvPr>
            <p:ph idx="1"/>
          </p:nvPr>
        </p:nvSpPr>
        <p:spPr/>
        <p:txBody>
          <a:bodyPr/>
          <a:lstStyle/>
          <a:p>
            <a:pPr eaLnBrk="1" hangingPunct="1"/>
            <a:r>
              <a:rPr lang="zh-CN" altLang="zh-CN" dirty="0" smtClean="0"/>
              <a:t>MONTH</a:t>
            </a:r>
          </a:p>
          <a:p>
            <a:pPr lvl="1" eaLnBrk="1" hangingPunct="1"/>
            <a:r>
              <a:rPr lang="zh-CN" altLang="en-US" dirty="0" smtClean="0"/>
              <a:t>返回代表指定日期月份的整数。</a:t>
            </a:r>
          </a:p>
          <a:p>
            <a:pPr lvl="1" eaLnBrk="1" hangingPunct="1"/>
            <a:r>
              <a:rPr lang="zh-CN" altLang="en-US" dirty="0" smtClean="0"/>
              <a:t>语法：</a:t>
            </a:r>
            <a:r>
              <a:rPr lang="zh-CN" altLang="zh-CN" dirty="0" smtClean="0"/>
              <a:t>MONTH ( </a:t>
            </a:r>
            <a:r>
              <a:rPr lang="zh-CN" altLang="zh-CN" i="1" dirty="0" smtClean="0"/>
              <a:t>date </a:t>
            </a:r>
            <a:r>
              <a:rPr lang="zh-CN" altLang="zh-CN" dirty="0" smtClean="0"/>
              <a:t>)</a:t>
            </a:r>
          </a:p>
          <a:p>
            <a:pPr eaLnBrk="1" hangingPunct="1"/>
            <a:r>
              <a:rPr lang="zh-CN" altLang="zh-CN" dirty="0" smtClean="0"/>
              <a:t>DAY</a:t>
            </a:r>
          </a:p>
          <a:p>
            <a:pPr lvl="1" eaLnBrk="1" hangingPunct="1"/>
            <a:r>
              <a:rPr lang="zh-CN" altLang="en-US" dirty="0" smtClean="0"/>
              <a:t>返回代表指定日期的天的日期部分的整数。</a:t>
            </a:r>
          </a:p>
          <a:p>
            <a:pPr lvl="1" eaLnBrk="1" hangingPunct="1"/>
            <a:r>
              <a:rPr lang="zh-CN" altLang="en-US" dirty="0" smtClean="0"/>
              <a:t>语法：</a:t>
            </a:r>
            <a:r>
              <a:rPr lang="zh-CN" altLang="zh-CN" dirty="0" smtClean="0"/>
              <a:t>DAY ( </a:t>
            </a:r>
            <a:r>
              <a:rPr lang="zh-CN" altLang="zh-CN" i="1" dirty="0" smtClean="0"/>
              <a:t>date </a:t>
            </a:r>
            <a:r>
              <a:rPr lang="zh-CN" altLang="zh-CN" dirty="0" smtClean="0"/>
              <a:t>) </a:t>
            </a:r>
          </a:p>
          <a:p>
            <a:endParaRPr lang="zh-CN" altLang="en-US"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pPr eaLnBrk="1" hangingPunct="1"/>
            <a:r>
              <a:rPr lang="zh-CN" altLang="en-US" dirty="0" smtClean="0">
                <a:ea typeface="宋体" pitchFamily="2" charset="-122"/>
              </a:rPr>
              <a:t>DATENAME</a:t>
            </a:r>
            <a:endParaRPr lang="zh-CN" altLang="zh-CN" dirty="0" smtClean="0">
              <a:ea typeface="宋体" pitchFamily="2" charset="-122"/>
            </a:endParaRPr>
          </a:p>
        </p:txBody>
      </p:sp>
      <p:sp>
        <p:nvSpPr>
          <p:cNvPr id="148484" name="Rectangle 3"/>
          <p:cNvSpPr>
            <a:spLocks noGrp="1" noChangeArrowheads="1"/>
          </p:cNvSpPr>
          <p:nvPr>
            <p:ph type="body" idx="1"/>
          </p:nvPr>
        </p:nvSpPr>
        <p:spPr>
          <a:xfrm>
            <a:off x="408373" y="1817225"/>
            <a:ext cx="11647503" cy="4934243"/>
          </a:xfrm>
        </p:spPr>
        <p:txBody>
          <a:bodyPr/>
          <a:lstStyle/>
          <a:p>
            <a:pPr eaLnBrk="1" hangingPunct="1"/>
            <a:r>
              <a:rPr lang="zh-CN" altLang="en-US" b="1" dirty="0" smtClean="0">
                <a:ea typeface="宋体" pitchFamily="2" charset="-122"/>
              </a:rPr>
              <a:t>DATENAME</a:t>
            </a:r>
          </a:p>
          <a:p>
            <a:pPr lvl="1" eaLnBrk="1" hangingPunct="1"/>
            <a:r>
              <a:rPr lang="zh-CN" altLang="en-US" b="1" dirty="0" smtClean="0">
                <a:ea typeface="宋体" pitchFamily="2" charset="-122"/>
              </a:rPr>
              <a:t>返回代表指定日期的指定日期部分的字符串。</a:t>
            </a:r>
          </a:p>
          <a:p>
            <a:pPr lvl="1" eaLnBrk="1" hangingPunct="1"/>
            <a:r>
              <a:rPr lang="zh-CN" altLang="en-US" b="1" dirty="0" smtClean="0">
                <a:ea typeface="宋体" pitchFamily="2" charset="-122"/>
              </a:rPr>
              <a:t>语法：DATENAME ( </a:t>
            </a:r>
            <a:r>
              <a:rPr lang="zh-CN" altLang="en-US" b="1" i="1" dirty="0" smtClean="0">
                <a:ea typeface="宋体" pitchFamily="2" charset="-122"/>
              </a:rPr>
              <a:t>datepart </a:t>
            </a:r>
            <a:r>
              <a:rPr lang="zh-CN" altLang="en-US" b="1" dirty="0" smtClean="0">
                <a:ea typeface="宋体" pitchFamily="2" charset="-122"/>
              </a:rPr>
              <a:t>, </a:t>
            </a:r>
            <a:r>
              <a:rPr lang="zh-CN" altLang="en-US" b="1" i="1" dirty="0" smtClean="0">
                <a:ea typeface="宋体" pitchFamily="2" charset="-122"/>
              </a:rPr>
              <a:t>date </a:t>
            </a:r>
            <a:r>
              <a:rPr lang="zh-CN" altLang="en-US" b="1" dirty="0" smtClean="0">
                <a:ea typeface="宋体" pitchFamily="2" charset="-122"/>
              </a:rPr>
              <a:t>)</a:t>
            </a:r>
          </a:p>
          <a:p>
            <a:pPr lvl="1" eaLnBrk="1" hangingPunct="1"/>
            <a:r>
              <a:rPr lang="zh-CN" altLang="en-US" b="1" dirty="0" smtClean="0">
                <a:ea typeface="宋体" pitchFamily="2" charset="-122"/>
              </a:rPr>
              <a:t>参数：</a:t>
            </a:r>
          </a:p>
          <a:p>
            <a:pPr lvl="2" eaLnBrk="1" hangingPunct="1"/>
            <a:r>
              <a:rPr lang="zh-CN" altLang="en-US" b="1" i="1" dirty="0" smtClean="0">
                <a:ea typeface="宋体" pitchFamily="2" charset="-122"/>
              </a:rPr>
              <a:t>datepart</a:t>
            </a:r>
            <a:r>
              <a:rPr lang="zh-CN" altLang="en-US" b="1" dirty="0" smtClean="0">
                <a:ea typeface="宋体" pitchFamily="2" charset="-122"/>
              </a:rPr>
              <a:t>是指定应返回的日期部分的参数</a:t>
            </a:r>
          </a:p>
          <a:p>
            <a:pPr lvl="1" eaLnBrk="1" hangingPunct="1"/>
            <a:r>
              <a:rPr lang="zh-CN" altLang="en-US" b="1" dirty="0" smtClean="0">
                <a:ea typeface="宋体" pitchFamily="2" charset="-122"/>
              </a:rPr>
              <a:t>select datename(weekday,getdate())</a:t>
            </a:r>
            <a:endParaRPr lang="en-US" altLang="zh-CN" b="1" dirty="0" smtClean="0">
              <a:ea typeface="宋体" pitchFamily="2" charset="-122"/>
            </a:endParaRPr>
          </a:p>
          <a:p>
            <a:pPr lvl="1"/>
            <a:r>
              <a:rPr lang="en-US" sz="2800" dirty="0" smtClean="0"/>
              <a:t>select </a:t>
            </a:r>
            <a:r>
              <a:rPr lang="en-US" sz="2800" dirty="0" err="1" smtClean="0"/>
              <a:t>datename</a:t>
            </a:r>
            <a:r>
              <a:rPr lang="en-US" sz="2800" dirty="0" smtClean="0"/>
              <a:t>(</a:t>
            </a:r>
            <a:r>
              <a:rPr lang="en-US" sz="2800" dirty="0" err="1" smtClean="0"/>
              <a:t>yy</a:t>
            </a:r>
            <a:r>
              <a:rPr lang="en-US" sz="2800" dirty="0" smtClean="0"/>
              <a:t>, </a:t>
            </a:r>
            <a:r>
              <a:rPr lang="en-US" sz="2800" dirty="0" err="1" smtClean="0"/>
              <a:t>getdate</a:t>
            </a:r>
            <a:r>
              <a:rPr lang="en-US" sz="2800" dirty="0" smtClean="0"/>
              <a:t>())         --</a:t>
            </a:r>
            <a:r>
              <a:rPr lang="zh-CN" altLang="en-US" sz="2800" dirty="0" smtClean="0"/>
              <a:t>返回当前年份</a:t>
            </a:r>
          </a:p>
          <a:p>
            <a:pPr lvl="1"/>
            <a:r>
              <a:rPr lang="en-US" sz="2800" dirty="0" smtClean="0"/>
              <a:t>select  </a:t>
            </a:r>
            <a:r>
              <a:rPr lang="en-US" sz="2800" dirty="0" err="1" smtClean="0"/>
              <a:t>datename</a:t>
            </a:r>
            <a:r>
              <a:rPr lang="en-US" sz="2800" dirty="0" smtClean="0"/>
              <a:t> (m, </a:t>
            </a:r>
            <a:r>
              <a:rPr lang="en-US" sz="2800" dirty="0" err="1" smtClean="0"/>
              <a:t>getdate</a:t>
            </a:r>
            <a:r>
              <a:rPr lang="en-US" sz="2800" dirty="0" smtClean="0"/>
              <a:t>()) 	    --</a:t>
            </a:r>
            <a:r>
              <a:rPr lang="zh-CN" altLang="en-US" sz="2800" dirty="0" smtClean="0"/>
              <a:t>返回当前月份</a:t>
            </a:r>
          </a:p>
          <a:p>
            <a:pPr lvl="1"/>
            <a:r>
              <a:rPr lang="en-US" sz="2800" dirty="0" smtClean="0"/>
              <a:t>select  </a:t>
            </a:r>
            <a:r>
              <a:rPr lang="en-US" sz="2800" dirty="0" err="1" smtClean="0"/>
              <a:t>datename</a:t>
            </a:r>
            <a:r>
              <a:rPr lang="en-US" sz="2800" dirty="0" smtClean="0"/>
              <a:t> (WEEKDAY, </a:t>
            </a:r>
            <a:r>
              <a:rPr lang="en-US" sz="2800" dirty="0" err="1" smtClean="0"/>
              <a:t>getdate</a:t>
            </a:r>
            <a:r>
              <a:rPr lang="en-US" sz="2800" dirty="0" smtClean="0"/>
              <a:t>()) --</a:t>
            </a:r>
            <a:r>
              <a:rPr lang="zh-CN" altLang="en-US" sz="2800" dirty="0" smtClean="0"/>
              <a:t>结果为当前日期是星期几</a:t>
            </a:r>
            <a:endParaRPr lang="zh-CN" altLang="en-US" b="1" dirty="0" smtClean="0">
              <a:ea typeface="宋体"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62" name="Group 2"/>
          <p:cNvGraphicFramePr>
            <a:graphicFrameLocks noGrp="1"/>
          </p:cNvGraphicFramePr>
          <p:nvPr/>
        </p:nvGraphicFramePr>
        <p:xfrm>
          <a:off x="624417" y="404814"/>
          <a:ext cx="10464800" cy="5705475"/>
        </p:xfrm>
        <a:graphic>
          <a:graphicData uri="http://schemas.openxmlformats.org/drawingml/2006/table">
            <a:tbl>
              <a:tblPr/>
              <a:tblGrid>
                <a:gridCol w="6013449"/>
                <a:gridCol w="4451351"/>
              </a:tblGrid>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effectLst/>
                          <a:latin typeface="Times New Roman" pitchFamily="18" charset="0"/>
                          <a:ea typeface="宋体" pitchFamily="2" charset="-122"/>
                        </a:rPr>
                        <a:t>日期部分 </a:t>
                      </a:r>
                      <a:endParaRPr kumimoji="0" 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effectLst/>
                          <a:latin typeface="Times New Roman" pitchFamily="18" charset="0"/>
                          <a:ea typeface="宋体" pitchFamily="2" charset="-122"/>
                        </a:rPr>
                        <a:t>缩写 </a:t>
                      </a:r>
                      <a:endParaRPr kumimoji="0" 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年份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yy</a:t>
                      </a:r>
                      <a:r>
                        <a:rPr kumimoji="0" lang="zh-CN" sz="2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yyyy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季度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qq</a:t>
                      </a:r>
                      <a:r>
                        <a:rPr kumimoji="0" lang="zh-CN" sz="2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q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月份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mm</a:t>
                      </a:r>
                      <a:r>
                        <a:rPr kumimoji="0" lang="zh-CN" sz="2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m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每年的某一日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dy</a:t>
                      </a:r>
                      <a:r>
                        <a:rPr kumimoji="0" lang="zh-CN" sz="2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y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日期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dd</a:t>
                      </a:r>
                      <a:r>
                        <a:rPr kumimoji="0" lang="zh-CN" sz="2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d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星期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wk</a:t>
                      </a:r>
                      <a:r>
                        <a:rPr kumimoji="0" lang="zh-CN" sz="2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ww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工作日</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dw</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小时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hh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分钟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mi</a:t>
                      </a:r>
                      <a:r>
                        <a:rPr kumimoji="0" lang="zh-CN" sz="2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n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秒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ss</a:t>
                      </a:r>
                      <a:r>
                        <a:rPr kumimoji="0" lang="zh-CN" sz="2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s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rPr>
                        <a:t>毫秒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smtClean="0">
                          <a:ln>
                            <a:noFill/>
                          </a:ln>
                          <a:solidFill>
                            <a:schemeClr val="tx1"/>
                          </a:solidFill>
                          <a:effectLst/>
                          <a:latin typeface="Times New Roman" pitchFamily="18" charset="0"/>
                          <a:ea typeface="宋体" pitchFamily="2" charset="-122"/>
                        </a:rPr>
                        <a:t>ms </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pPr eaLnBrk="1" hangingPunct="1"/>
            <a:r>
              <a:rPr lang="zh-CN" altLang="en-US" dirty="0" smtClean="0">
                <a:ea typeface="宋体" pitchFamily="2" charset="-122"/>
              </a:rPr>
              <a:t>DATE</a:t>
            </a:r>
            <a:r>
              <a:rPr lang="en-US" altLang="zh-CN" dirty="0" smtClean="0">
                <a:ea typeface="宋体" pitchFamily="2" charset="-122"/>
              </a:rPr>
              <a:t>PART</a:t>
            </a:r>
            <a:endParaRPr lang="zh-CN" altLang="zh-CN" dirty="0" smtClean="0">
              <a:ea typeface="宋体" pitchFamily="2" charset="-122"/>
            </a:endParaRPr>
          </a:p>
        </p:txBody>
      </p:sp>
      <p:sp>
        <p:nvSpPr>
          <p:cNvPr id="148484" name="Rectangle 3"/>
          <p:cNvSpPr>
            <a:spLocks noGrp="1" noChangeArrowheads="1"/>
          </p:cNvSpPr>
          <p:nvPr>
            <p:ph idx="1"/>
          </p:nvPr>
        </p:nvSpPr>
        <p:spPr>
          <a:xfrm>
            <a:off x="408373" y="1817225"/>
            <a:ext cx="11485033" cy="4934243"/>
          </a:xfrm>
        </p:spPr>
        <p:txBody>
          <a:bodyPr/>
          <a:lstStyle/>
          <a:p>
            <a:pPr eaLnBrk="1" hangingPunct="1"/>
            <a:r>
              <a:rPr lang="zh-CN" altLang="en-US" b="1" dirty="0" smtClean="0">
                <a:ea typeface="宋体" pitchFamily="2" charset="-122"/>
              </a:rPr>
              <a:t>DATEPART</a:t>
            </a:r>
          </a:p>
          <a:p>
            <a:pPr lvl="1" eaLnBrk="1" hangingPunct="1"/>
            <a:r>
              <a:rPr lang="zh-CN" altLang="en-US" b="1" dirty="0" smtClean="0">
                <a:ea typeface="宋体" pitchFamily="2" charset="-122"/>
              </a:rPr>
              <a:t>返回代表指定日期的指定日期部分的整数。</a:t>
            </a:r>
          </a:p>
          <a:p>
            <a:pPr lvl="1" eaLnBrk="1" hangingPunct="1"/>
            <a:r>
              <a:rPr lang="zh-CN" altLang="en-US" b="1" dirty="0" smtClean="0">
                <a:ea typeface="宋体" pitchFamily="2" charset="-122"/>
              </a:rPr>
              <a:t>语法：DATEPART ( </a:t>
            </a:r>
            <a:r>
              <a:rPr lang="zh-CN" altLang="en-US" b="1" i="1" dirty="0" smtClean="0">
                <a:ea typeface="宋体" pitchFamily="2" charset="-122"/>
              </a:rPr>
              <a:t>datepart </a:t>
            </a:r>
            <a:r>
              <a:rPr lang="zh-CN" altLang="en-US" b="1" dirty="0" smtClean="0">
                <a:ea typeface="宋体" pitchFamily="2" charset="-122"/>
              </a:rPr>
              <a:t>, </a:t>
            </a:r>
            <a:r>
              <a:rPr lang="zh-CN" altLang="en-US" b="1" i="1" dirty="0" smtClean="0">
                <a:ea typeface="宋体" pitchFamily="2" charset="-122"/>
              </a:rPr>
              <a:t>date </a:t>
            </a:r>
            <a:r>
              <a:rPr lang="zh-CN" altLang="en-US" b="1" dirty="0" smtClean="0">
                <a:ea typeface="宋体" pitchFamily="2" charset="-122"/>
              </a:rPr>
              <a:t>)</a:t>
            </a:r>
          </a:p>
          <a:p>
            <a:pPr lvl="1" eaLnBrk="1" hangingPunct="1"/>
            <a:r>
              <a:rPr lang="en-US" altLang="zh-CN" b="1" dirty="0" smtClean="0">
                <a:ea typeface="宋体" pitchFamily="2" charset="-122"/>
              </a:rPr>
              <a:t>select </a:t>
            </a:r>
            <a:r>
              <a:rPr lang="en-US" altLang="zh-CN" b="1" dirty="0" err="1" smtClean="0">
                <a:ea typeface="宋体" pitchFamily="2" charset="-122"/>
              </a:rPr>
              <a:t>datepart</a:t>
            </a:r>
            <a:r>
              <a:rPr lang="en-US" altLang="zh-CN" b="1" dirty="0" smtClean="0">
                <a:ea typeface="宋体" pitchFamily="2" charset="-122"/>
              </a:rPr>
              <a:t>(</a:t>
            </a:r>
            <a:r>
              <a:rPr lang="en-US" altLang="zh-CN" b="1" dirty="0" err="1" smtClean="0">
                <a:ea typeface="宋体" pitchFamily="2" charset="-122"/>
              </a:rPr>
              <a:t>weekday,getdate</a:t>
            </a:r>
            <a:r>
              <a:rPr lang="en-US" altLang="zh-CN" b="1" dirty="0" smtClean="0">
                <a:ea typeface="宋体" pitchFamily="2" charset="-122"/>
              </a:rPr>
              <a:t>())</a:t>
            </a:r>
            <a:r>
              <a:rPr lang="zh-CN" altLang="en-US" b="1" dirty="0" smtClean="0">
                <a:ea typeface="宋体" pitchFamily="2" charset="-122"/>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45</a:t>
            </a:r>
            <a:r>
              <a:rPr lang="zh-CN" altLang="en-US" dirty="0" smtClean="0"/>
              <a:t>：  选择表中的若干列</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body" idx="1"/>
          </p:nvPr>
        </p:nvSpPr>
        <p:spPr>
          <a:xfrm>
            <a:off x="470516" y="1708259"/>
            <a:ext cx="11496582" cy="4719175"/>
          </a:xfrm>
        </p:spPr>
        <p:txBody>
          <a:bodyPr/>
          <a:lstStyle/>
          <a:p>
            <a:pPr eaLnBrk="1" hangingPunct="1"/>
            <a:r>
              <a:rPr lang="zh-CN" altLang="zh-CN" sz="2400" b="1" dirty="0" smtClean="0">
                <a:ea typeface="宋体" pitchFamily="2" charset="-122"/>
              </a:rPr>
              <a:t>DATEADD</a:t>
            </a:r>
          </a:p>
          <a:p>
            <a:pPr lvl="1" eaLnBrk="1" hangingPunct="1"/>
            <a:r>
              <a:rPr lang="zh-CN" sz="2000" b="1" dirty="0" smtClean="0">
                <a:ea typeface="宋体" pitchFamily="2" charset="-122"/>
              </a:rPr>
              <a:t>在向指定日期加上一段时间的基础上，返回新的 </a:t>
            </a:r>
            <a:r>
              <a:rPr lang="zh-CN" altLang="zh-CN" sz="2000" b="1" dirty="0" smtClean="0">
                <a:ea typeface="宋体" pitchFamily="2" charset="-122"/>
              </a:rPr>
              <a:t>datetime </a:t>
            </a:r>
            <a:r>
              <a:rPr lang="zh-CN" sz="2000" b="1" dirty="0" smtClean="0">
                <a:ea typeface="宋体" pitchFamily="2" charset="-122"/>
              </a:rPr>
              <a:t>值。</a:t>
            </a:r>
          </a:p>
          <a:p>
            <a:pPr lvl="1" eaLnBrk="1" hangingPunct="1"/>
            <a:r>
              <a:rPr lang="zh-CN" sz="2000" b="1" dirty="0" smtClean="0">
                <a:ea typeface="宋体" pitchFamily="2" charset="-122"/>
              </a:rPr>
              <a:t>语法：</a:t>
            </a:r>
            <a:r>
              <a:rPr lang="zh-CN" altLang="zh-CN" sz="2000" b="1" dirty="0" smtClean="0">
                <a:ea typeface="宋体" pitchFamily="2" charset="-122"/>
              </a:rPr>
              <a:t>DATEADD ( </a:t>
            </a:r>
            <a:r>
              <a:rPr lang="zh-CN" altLang="zh-CN" sz="2000" b="1" i="1" dirty="0" smtClean="0">
                <a:ea typeface="宋体" pitchFamily="2" charset="-122"/>
              </a:rPr>
              <a:t>datepart </a:t>
            </a:r>
            <a:r>
              <a:rPr lang="zh-CN" altLang="zh-CN" sz="2000" b="1" dirty="0" smtClean="0">
                <a:ea typeface="宋体" pitchFamily="2" charset="-122"/>
              </a:rPr>
              <a:t>, </a:t>
            </a:r>
            <a:r>
              <a:rPr lang="zh-CN" altLang="zh-CN" sz="2000" b="1" i="1" dirty="0" smtClean="0">
                <a:ea typeface="宋体" pitchFamily="2" charset="-122"/>
              </a:rPr>
              <a:t>number</a:t>
            </a:r>
            <a:r>
              <a:rPr lang="zh-CN" altLang="zh-CN" sz="2000" b="1" dirty="0" smtClean="0">
                <a:ea typeface="宋体" pitchFamily="2" charset="-122"/>
              </a:rPr>
              <a:t>, </a:t>
            </a:r>
            <a:r>
              <a:rPr lang="zh-CN" altLang="zh-CN" sz="2000" b="1" i="1" dirty="0" smtClean="0">
                <a:ea typeface="宋体" pitchFamily="2" charset="-122"/>
              </a:rPr>
              <a:t>date </a:t>
            </a:r>
            <a:r>
              <a:rPr lang="zh-CN" altLang="zh-CN" sz="2000" b="1" dirty="0" smtClean="0">
                <a:ea typeface="宋体" pitchFamily="2" charset="-122"/>
              </a:rPr>
              <a:t>) </a:t>
            </a:r>
          </a:p>
          <a:p>
            <a:pPr lvl="1" eaLnBrk="1" hangingPunct="1"/>
            <a:r>
              <a:rPr lang="zh-CN" sz="2000" b="1" dirty="0" smtClean="0">
                <a:ea typeface="宋体" pitchFamily="2" charset="-122"/>
              </a:rPr>
              <a:t>参数</a:t>
            </a:r>
          </a:p>
          <a:p>
            <a:pPr lvl="2" eaLnBrk="1" hangingPunct="1"/>
            <a:r>
              <a:rPr lang="zh-CN" altLang="zh-CN" sz="2000" b="1" i="1" dirty="0" smtClean="0">
                <a:ea typeface="宋体" pitchFamily="2" charset="-122"/>
              </a:rPr>
              <a:t>datepart</a:t>
            </a:r>
            <a:r>
              <a:rPr lang="zh-CN" sz="2000" b="1" dirty="0" smtClean="0">
                <a:ea typeface="宋体" pitchFamily="2" charset="-122"/>
              </a:rPr>
              <a:t>是规定应向日期的哪一部分返回新值的参数。</a:t>
            </a:r>
          </a:p>
          <a:p>
            <a:pPr lvl="2" eaLnBrk="1" hangingPunct="1"/>
            <a:r>
              <a:rPr lang="zh-CN" altLang="zh-CN" sz="2000" b="1" i="1" dirty="0" smtClean="0">
                <a:ea typeface="宋体" pitchFamily="2" charset="-122"/>
              </a:rPr>
              <a:t>number</a:t>
            </a:r>
            <a:r>
              <a:rPr lang="zh-CN" sz="2000" b="1" dirty="0" smtClean="0">
                <a:ea typeface="宋体" pitchFamily="2" charset="-122"/>
              </a:rPr>
              <a:t>是用来增加 </a:t>
            </a:r>
            <a:r>
              <a:rPr lang="zh-CN" altLang="zh-CN" sz="2000" b="1" i="1" dirty="0" smtClean="0">
                <a:ea typeface="宋体" pitchFamily="2" charset="-122"/>
              </a:rPr>
              <a:t>datepart</a:t>
            </a:r>
            <a:r>
              <a:rPr lang="zh-CN" altLang="zh-CN" sz="2000" b="1" dirty="0" smtClean="0">
                <a:ea typeface="宋体" pitchFamily="2" charset="-122"/>
              </a:rPr>
              <a:t> </a:t>
            </a:r>
            <a:r>
              <a:rPr lang="zh-CN" sz="2000" b="1" dirty="0" smtClean="0">
                <a:ea typeface="宋体" pitchFamily="2" charset="-122"/>
              </a:rPr>
              <a:t>的值。如果指定一个不是整数的值，则将废弃此值的小数部分。例如，如果为 </a:t>
            </a:r>
            <a:r>
              <a:rPr lang="zh-CN" altLang="zh-CN" sz="2000" b="1" i="1" dirty="0" smtClean="0">
                <a:ea typeface="宋体" pitchFamily="2" charset="-122"/>
              </a:rPr>
              <a:t>datepart</a:t>
            </a:r>
            <a:r>
              <a:rPr lang="zh-CN" altLang="zh-CN" sz="2000" b="1" dirty="0" smtClean="0">
                <a:ea typeface="宋体" pitchFamily="2" charset="-122"/>
              </a:rPr>
              <a:t> </a:t>
            </a:r>
            <a:r>
              <a:rPr lang="zh-CN" sz="2000" b="1" dirty="0" smtClean="0">
                <a:ea typeface="宋体" pitchFamily="2" charset="-122"/>
              </a:rPr>
              <a:t>指定 </a:t>
            </a:r>
            <a:r>
              <a:rPr lang="zh-CN" altLang="zh-CN" sz="2000" b="1" dirty="0" smtClean="0">
                <a:ea typeface="宋体" pitchFamily="2" charset="-122"/>
              </a:rPr>
              <a:t>day</a:t>
            </a:r>
            <a:r>
              <a:rPr lang="zh-CN" sz="2000" b="1" dirty="0" smtClean="0">
                <a:ea typeface="宋体" pitchFamily="2" charset="-122"/>
              </a:rPr>
              <a:t>，为 </a:t>
            </a:r>
            <a:r>
              <a:rPr lang="zh-CN" altLang="zh-CN" sz="2000" b="1" i="1" dirty="0" smtClean="0">
                <a:ea typeface="宋体" pitchFamily="2" charset="-122"/>
              </a:rPr>
              <a:t>number </a:t>
            </a:r>
            <a:r>
              <a:rPr lang="zh-CN" sz="2000" b="1" dirty="0" smtClean="0">
                <a:ea typeface="宋体" pitchFamily="2" charset="-122"/>
              </a:rPr>
              <a:t>指定 </a:t>
            </a:r>
            <a:r>
              <a:rPr lang="zh-CN" altLang="zh-CN" sz="2000" b="1" dirty="0" smtClean="0">
                <a:ea typeface="宋体" pitchFamily="2" charset="-122"/>
              </a:rPr>
              <a:t>1.75</a:t>
            </a:r>
            <a:r>
              <a:rPr lang="zh-CN" sz="2000" b="1" dirty="0" smtClean="0">
                <a:ea typeface="宋体" pitchFamily="2" charset="-122"/>
              </a:rPr>
              <a:t>，则 </a:t>
            </a:r>
            <a:r>
              <a:rPr lang="zh-CN" altLang="zh-CN" sz="2000" b="1" i="1" dirty="0" smtClean="0">
                <a:ea typeface="宋体" pitchFamily="2" charset="-122"/>
              </a:rPr>
              <a:t>date </a:t>
            </a:r>
            <a:r>
              <a:rPr lang="zh-CN" sz="2000" b="1" dirty="0" smtClean="0">
                <a:ea typeface="宋体" pitchFamily="2" charset="-122"/>
              </a:rPr>
              <a:t>将增加 </a:t>
            </a:r>
            <a:r>
              <a:rPr lang="zh-CN" altLang="zh-CN" sz="2000" b="1" dirty="0" smtClean="0">
                <a:ea typeface="宋体" pitchFamily="2" charset="-122"/>
              </a:rPr>
              <a:t>1</a:t>
            </a:r>
            <a:r>
              <a:rPr lang="zh-CN" sz="2000" b="1" dirty="0" smtClean="0">
                <a:ea typeface="宋体" pitchFamily="2" charset="-122"/>
              </a:rPr>
              <a:t>。</a:t>
            </a:r>
            <a:endParaRPr lang="zh-CN" sz="2000" b="1" i="1" dirty="0" smtClean="0">
              <a:ea typeface="宋体" pitchFamily="2" charset="-122"/>
            </a:endParaRPr>
          </a:p>
          <a:p>
            <a:pPr lvl="2" eaLnBrk="1" hangingPunct="1"/>
            <a:r>
              <a:rPr lang="zh-CN" altLang="zh-CN" sz="2000" b="1" i="1" dirty="0" smtClean="0">
                <a:ea typeface="宋体" pitchFamily="2" charset="-122"/>
              </a:rPr>
              <a:t>date</a:t>
            </a:r>
            <a:r>
              <a:rPr lang="zh-CN" sz="2000" b="1" dirty="0" smtClean="0">
                <a:ea typeface="宋体" pitchFamily="2" charset="-122"/>
              </a:rPr>
              <a:t>是返回 </a:t>
            </a:r>
            <a:r>
              <a:rPr lang="zh-CN" altLang="zh-CN" sz="2000" b="1" dirty="0" smtClean="0">
                <a:ea typeface="宋体" pitchFamily="2" charset="-122"/>
              </a:rPr>
              <a:t>datetime </a:t>
            </a:r>
            <a:r>
              <a:rPr lang="zh-CN" sz="2000" b="1" dirty="0" smtClean="0">
                <a:ea typeface="宋体" pitchFamily="2" charset="-122"/>
              </a:rPr>
              <a:t>或 </a:t>
            </a:r>
            <a:r>
              <a:rPr lang="zh-CN" altLang="zh-CN" sz="2000" b="1" dirty="0" smtClean="0">
                <a:ea typeface="宋体" pitchFamily="2" charset="-122"/>
              </a:rPr>
              <a:t>smalldatetime </a:t>
            </a:r>
            <a:r>
              <a:rPr lang="zh-CN" sz="2000" b="1" dirty="0" smtClean="0">
                <a:ea typeface="宋体" pitchFamily="2" charset="-122"/>
              </a:rPr>
              <a:t>值或日期格式字符串的表达式</a:t>
            </a:r>
          </a:p>
          <a:p>
            <a:pPr eaLnBrk="1" hangingPunct="1"/>
            <a:r>
              <a:rPr lang="zh-CN" sz="2400" b="1" dirty="0" smtClean="0">
                <a:ea typeface="宋体" pitchFamily="2" charset="-122"/>
              </a:rPr>
              <a:t>例子：</a:t>
            </a:r>
          </a:p>
          <a:p>
            <a:pPr lvl="1"/>
            <a:r>
              <a:rPr lang="en-US" sz="2400" dirty="0" smtClean="0"/>
              <a:t>Select </a:t>
            </a:r>
            <a:r>
              <a:rPr lang="en-US" sz="2400" dirty="0" err="1" smtClean="0"/>
              <a:t>dateadd</a:t>
            </a:r>
            <a:r>
              <a:rPr lang="en-US" sz="2400" dirty="0" smtClean="0"/>
              <a:t>(yy,2,'2012-3-4') --</a:t>
            </a:r>
            <a:r>
              <a:rPr lang="zh-CN" altLang="en-US" sz="2000" dirty="0" smtClean="0"/>
              <a:t>结果为</a:t>
            </a:r>
            <a:r>
              <a:rPr lang="en-US" sz="2000" dirty="0" smtClean="0"/>
              <a:t>’2014-03-04 00:00:00.000</a:t>
            </a:r>
            <a:r>
              <a:rPr lang="en-US" sz="2400" dirty="0" smtClean="0"/>
              <a:t>'</a:t>
            </a:r>
            <a:endParaRPr lang="zh-CN" altLang="en-US" sz="2400" dirty="0" smtClean="0"/>
          </a:p>
          <a:p>
            <a:pPr lvl="1"/>
            <a:r>
              <a:rPr lang="en-US" sz="2000" dirty="0" smtClean="0"/>
              <a:t>Select </a:t>
            </a:r>
            <a:r>
              <a:rPr lang="en-US" sz="2000" dirty="0" err="1" smtClean="0"/>
              <a:t>dateadd</a:t>
            </a:r>
            <a:r>
              <a:rPr lang="en-US" sz="2000" dirty="0" smtClean="0"/>
              <a:t>(m,2,'2012-3-4')  --</a:t>
            </a:r>
            <a:r>
              <a:rPr lang="zh-CN" altLang="en-US" sz="2000" dirty="0" smtClean="0"/>
              <a:t>结果为</a:t>
            </a:r>
            <a:r>
              <a:rPr lang="en-US" sz="2000" dirty="0" smtClean="0"/>
              <a:t>'2012-05-04 00:00:00.000’</a:t>
            </a:r>
          </a:p>
          <a:p>
            <a:pPr lvl="1"/>
            <a:r>
              <a:rPr lang="en-US" sz="2000" dirty="0" smtClean="0"/>
              <a:t>Select </a:t>
            </a:r>
            <a:r>
              <a:rPr lang="en-US" sz="2000" dirty="0" err="1" smtClean="0"/>
              <a:t>dateadd</a:t>
            </a:r>
            <a:r>
              <a:rPr lang="en-US" sz="2000" dirty="0" smtClean="0"/>
              <a:t>(d,2,'2012-3-4')  --</a:t>
            </a:r>
            <a:r>
              <a:rPr lang="zh-CN" altLang="en-US" sz="2000" dirty="0" smtClean="0"/>
              <a:t>结果为</a:t>
            </a:r>
            <a:r>
              <a:rPr lang="en-US" sz="2000" dirty="0" smtClean="0"/>
              <a:t>'2012-03-06 00:00:00.000</a:t>
            </a:r>
            <a:r>
              <a:rPr lang="en-US" sz="2800" dirty="0" smtClean="0"/>
              <a:t>'</a:t>
            </a:r>
            <a:endParaRPr lang="zh-CN" altLang="en-US" sz="2800" dirty="0"/>
          </a:p>
        </p:txBody>
      </p:sp>
      <p:sp>
        <p:nvSpPr>
          <p:cNvPr id="146436" name="Rectangle 3"/>
          <p:cNvSpPr>
            <a:spLocks noGrp="1" noChangeArrowheads="1"/>
          </p:cNvSpPr>
          <p:nvPr>
            <p:ph type="title"/>
          </p:nvPr>
        </p:nvSpPr>
        <p:spPr/>
        <p:txBody>
          <a:bodyPr/>
          <a:lstStyle/>
          <a:p>
            <a:pPr eaLnBrk="1" hangingPunct="1"/>
            <a:r>
              <a:rPr lang="zh-CN" altLang="zh-CN" dirty="0" smtClean="0">
                <a:ea typeface="宋体" pitchFamily="2" charset="-122"/>
              </a:rPr>
              <a:t>DATEADD</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p:txBody>
          <a:bodyPr/>
          <a:lstStyle/>
          <a:p>
            <a:pPr eaLnBrk="1" hangingPunct="1"/>
            <a:r>
              <a:rPr lang="zh-CN" altLang="zh-CN" dirty="0" smtClean="0">
                <a:ea typeface="宋体" pitchFamily="2" charset="-122"/>
              </a:rPr>
              <a:t>DATEDIFF</a:t>
            </a:r>
          </a:p>
        </p:txBody>
      </p:sp>
      <p:sp>
        <p:nvSpPr>
          <p:cNvPr id="147460" name="Rectangle 3"/>
          <p:cNvSpPr>
            <a:spLocks noGrp="1" noChangeArrowheads="1"/>
          </p:cNvSpPr>
          <p:nvPr>
            <p:ph type="body" idx="1"/>
          </p:nvPr>
        </p:nvSpPr>
        <p:spPr>
          <a:xfrm>
            <a:off x="266330" y="1557753"/>
            <a:ext cx="11443317" cy="4150588"/>
          </a:xfrm>
        </p:spPr>
        <p:txBody>
          <a:bodyPr/>
          <a:lstStyle/>
          <a:p>
            <a:pPr eaLnBrk="1" hangingPunct="1"/>
            <a:r>
              <a:rPr lang="zh-CN" altLang="zh-CN" b="1" dirty="0" smtClean="0">
                <a:ea typeface="宋体" pitchFamily="2" charset="-122"/>
              </a:rPr>
              <a:t>DATEDIFF</a:t>
            </a:r>
          </a:p>
          <a:p>
            <a:pPr lvl="1" eaLnBrk="1" hangingPunct="1"/>
            <a:r>
              <a:rPr lang="zh-CN" sz="2400" b="1" dirty="0" smtClean="0">
                <a:ea typeface="宋体" pitchFamily="2" charset="-122"/>
              </a:rPr>
              <a:t>返回跨两个指定日期的日期和时间边界数。 </a:t>
            </a:r>
          </a:p>
          <a:p>
            <a:pPr lvl="1" eaLnBrk="1" hangingPunct="1"/>
            <a:r>
              <a:rPr lang="zh-CN" sz="2400" b="1" dirty="0" smtClean="0">
                <a:ea typeface="宋体" pitchFamily="2" charset="-122"/>
              </a:rPr>
              <a:t>语法：</a:t>
            </a:r>
            <a:r>
              <a:rPr lang="zh-CN" altLang="zh-CN" sz="2400" b="1" dirty="0" smtClean="0">
                <a:ea typeface="宋体" pitchFamily="2" charset="-122"/>
              </a:rPr>
              <a:t>DATEDIFF ( </a:t>
            </a:r>
            <a:r>
              <a:rPr lang="zh-CN" altLang="zh-CN" sz="2400" b="1" i="1" dirty="0" smtClean="0">
                <a:ea typeface="宋体" pitchFamily="2" charset="-122"/>
              </a:rPr>
              <a:t>datepart </a:t>
            </a:r>
            <a:r>
              <a:rPr lang="zh-CN" altLang="zh-CN" sz="2400" b="1" dirty="0" smtClean="0">
                <a:ea typeface="宋体" pitchFamily="2" charset="-122"/>
              </a:rPr>
              <a:t>, </a:t>
            </a:r>
            <a:r>
              <a:rPr lang="zh-CN" altLang="zh-CN" sz="2400" b="1" i="1" dirty="0" smtClean="0">
                <a:ea typeface="宋体" pitchFamily="2" charset="-122"/>
              </a:rPr>
              <a:t>startdate </a:t>
            </a:r>
            <a:r>
              <a:rPr lang="zh-CN" altLang="zh-CN" sz="2400" b="1" dirty="0" smtClean="0">
                <a:ea typeface="宋体" pitchFamily="2" charset="-122"/>
              </a:rPr>
              <a:t>, </a:t>
            </a:r>
            <a:r>
              <a:rPr lang="zh-CN" altLang="zh-CN" sz="2400" b="1" i="1" dirty="0" smtClean="0">
                <a:ea typeface="宋体" pitchFamily="2" charset="-122"/>
              </a:rPr>
              <a:t>enddate </a:t>
            </a:r>
            <a:r>
              <a:rPr lang="zh-CN" altLang="zh-CN" sz="2400" b="1" dirty="0" smtClean="0">
                <a:ea typeface="宋体" pitchFamily="2" charset="-122"/>
              </a:rPr>
              <a:t>) </a:t>
            </a:r>
          </a:p>
          <a:p>
            <a:pPr lvl="1" eaLnBrk="1" hangingPunct="1"/>
            <a:r>
              <a:rPr lang="zh-CN" sz="2400" b="1" dirty="0" smtClean="0">
                <a:ea typeface="宋体" pitchFamily="2" charset="-122"/>
              </a:rPr>
              <a:t>参数</a:t>
            </a:r>
          </a:p>
          <a:p>
            <a:pPr lvl="2" eaLnBrk="1" hangingPunct="1"/>
            <a:r>
              <a:rPr lang="zh-CN" altLang="zh-CN" b="1" i="1" dirty="0" smtClean="0">
                <a:ea typeface="宋体" pitchFamily="2" charset="-122"/>
              </a:rPr>
              <a:t>datepart</a:t>
            </a:r>
            <a:r>
              <a:rPr lang="zh-CN" b="1" dirty="0" smtClean="0">
                <a:ea typeface="宋体" pitchFamily="2" charset="-122"/>
              </a:rPr>
              <a:t>是规定了应在日期的哪一部分计算差额的参数。</a:t>
            </a:r>
          </a:p>
          <a:p>
            <a:pPr lvl="2" eaLnBrk="1" hangingPunct="1"/>
            <a:r>
              <a:rPr lang="zh-CN" altLang="zh-CN" b="1" i="1" dirty="0" smtClean="0">
                <a:ea typeface="宋体" pitchFamily="2" charset="-122"/>
              </a:rPr>
              <a:t>startdate</a:t>
            </a:r>
            <a:r>
              <a:rPr lang="zh-CN" b="1" dirty="0" smtClean="0">
                <a:ea typeface="宋体" pitchFamily="2" charset="-122"/>
              </a:rPr>
              <a:t>是计算的开始日期。</a:t>
            </a:r>
            <a:endParaRPr lang="zh-CN" b="1" i="1" dirty="0" smtClean="0">
              <a:ea typeface="宋体" pitchFamily="2" charset="-122"/>
            </a:endParaRPr>
          </a:p>
          <a:p>
            <a:pPr lvl="2" eaLnBrk="1" hangingPunct="1"/>
            <a:r>
              <a:rPr lang="zh-CN" altLang="zh-CN" b="1" i="1" dirty="0" smtClean="0">
                <a:ea typeface="宋体" pitchFamily="2" charset="-122"/>
              </a:rPr>
              <a:t>enddate</a:t>
            </a:r>
            <a:r>
              <a:rPr lang="zh-CN" b="1" dirty="0" smtClean="0">
                <a:ea typeface="宋体" pitchFamily="2" charset="-122"/>
              </a:rPr>
              <a:t>是计算的终止日期。</a:t>
            </a:r>
            <a:r>
              <a:rPr lang="zh-CN" altLang="zh-CN" b="1" i="1" dirty="0" smtClean="0">
                <a:ea typeface="宋体" pitchFamily="2" charset="-122"/>
              </a:rPr>
              <a:t>enddate</a:t>
            </a:r>
            <a:r>
              <a:rPr lang="zh-CN" altLang="zh-CN" b="1" dirty="0" smtClean="0">
                <a:ea typeface="宋体" pitchFamily="2" charset="-122"/>
              </a:rPr>
              <a:t> </a:t>
            </a:r>
            <a:r>
              <a:rPr lang="zh-CN" b="1" dirty="0" smtClean="0">
                <a:ea typeface="宋体" pitchFamily="2" charset="-122"/>
              </a:rPr>
              <a:t>是返回 </a:t>
            </a:r>
            <a:r>
              <a:rPr lang="zh-CN" altLang="zh-CN" b="1" dirty="0" smtClean="0">
                <a:ea typeface="宋体" pitchFamily="2" charset="-122"/>
              </a:rPr>
              <a:t>datetime </a:t>
            </a:r>
            <a:r>
              <a:rPr lang="zh-CN" b="1" dirty="0" smtClean="0">
                <a:ea typeface="宋体" pitchFamily="2" charset="-122"/>
              </a:rPr>
              <a:t>或 </a:t>
            </a:r>
            <a:r>
              <a:rPr lang="zh-CN" altLang="zh-CN" b="1" dirty="0" smtClean="0">
                <a:ea typeface="宋体" pitchFamily="2" charset="-122"/>
              </a:rPr>
              <a:t>smalldatetime </a:t>
            </a:r>
            <a:r>
              <a:rPr lang="zh-CN" b="1" dirty="0" smtClean="0">
                <a:ea typeface="宋体" pitchFamily="2" charset="-122"/>
              </a:rPr>
              <a:t>值或日期格式字符串的表达式。</a:t>
            </a:r>
          </a:p>
          <a:p>
            <a:pPr lvl="2" eaLnBrk="1" hangingPunct="1"/>
            <a:r>
              <a:rPr lang="zh-CN" b="1" dirty="0" smtClean="0">
                <a:ea typeface="宋体" pitchFamily="2" charset="-122"/>
              </a:rPr>
              <a:t>返回类型：</a:t>
            </a:r>
            <a:r>
              <a:rPr lang="zh-CN" altLang="zh-CN" b="1" dirty="0" smtClean="0">
                <a:ea typeface="宋体" pitchFamily="2" charset="-122"/>
              </a:rPr>
              <a:t>integer</a:t>
            </a:r>
          </a:p>
          <a:p>
            <a:pPr lvl="1" eaLnBrk="1" hangingPunct="1"/>
            <a:r>
              <a:rPr lang="zh-CN" b="1" dirty="0" smtClean="0">
                <a:ea typeface="宋体" pitchFamily="2" charset="-122"/>
              </a:rPr>
              <a:t>例子： </a:t>
            </a:r>
            <a:r>
              <a:rPr lang="en-US" sz="2400" dirty="0" smtClean="0"/>
              <a:t>select </a:t>
            </a:r>
            <a:r>
              <a:rPr lang="en-US" sz="2400" dirty="0" err="1" smtClean="0"/>
              <a:t>sname</a:t>
            </a:r>
            <a:r>
              <a:rPr lang="en-US" sz="2400" dirty="0" smtClean="0"/>
              <a:t> as</a:t>
            </a:r>
            <a:r>
              <a:rPr lang="zh-CN" altLang="en-US" sz="2400" dirty="0" smtClean="0"/>
              <a:t>学号</a:t>
            </a:r>
            <a:r>
              <a:rPr lang="en-US" sz="2400" dirty="0" smtClean="0"/>
              <a:t>, </a:t>
            </a:r>
            <a:r>
              <a:rPr lang="en-US" sz="2400" dirty="0" err="1" smtClean="0"/>
              <a:t>BirthDate</a:t>
            </a:r>
            <a:r>
              <a:rPr lang="en-US" sz="2400" dirty="0" smtClean="0"/>
              <a:t> as </a:t>
            </a:r>
            <a:r>
              <a:rPr lang="zh-CN" altLang="en-US" sz="2400" dirty="0" smtClean="0"/>
              <a:t>出生日期</a:t>
            </a:r>
            <a:r>
              <a:rPr lang="en-US" sz="2400" dirty="0" smtClean="0"/>
              <a:t>, DATEDIFF(</a:t>
            </a:r>
            <a:r>
              <a:rPr lang="en-US" sz="2400" dirty="0" err="1" smtClean="0"/>
              <a:t>yy</a:t>
            </a:r>
            <a:r>
              <a:rPr lang="en-US" sz="2400" dirty="0" smtClean="0"/>
              <a:t>, </a:t>
            </a:r>
            <a:r>
              <a:rPr lang="en-US" sz="2400" dirty="0" err="1" smtClean="0"/>
              <a:t>birthdate,getdate</a:t>
            </a:r>
            <a:r>
              <a:rPr lang="en-US" sz="2400" dirty="0" smtClean="0"/>
              <a:t>()) as </a:t>
            </a:r>
            <a:r>
              <a:rPr lang="zh-CN" altLang="en-US" sz="2400" dirty="0" smtClean="0"/>
              <a:t>年龄 </a:t>
            </a:r>
            <a:r>
              <a:rPr lang="en-US" sz="2400" dirty="0" smtClean="0"/>
              <a:t>from </a:t>
            </a:r>
            <a:r>
              <a:rPr lang="en-US" sz="2400" dirty="0" err="1" smtClean="0"/>
              <a:t>dbo.student</a:t>
            </a:r>
            <a:endParaRPr lang="zh-CN" altLang="en-US" sz="2400" dirty="0" smtClean="0"/>
          </a:p>
          <a:p>
            <a:pPr lvl="1" eaLnBrk="1" hangingPunct="1">
              <a:buFont typeface="Wingdings" pitchFamily="2" charset="2"/>
              <a:buNone/>
            </a:pPr>
            <a:endParaRPr lang="zh-CN" b="1" dirty="0" smtClean="0">
              <a:ea typeface="宋体"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5" name="Rectangle 2"/>
          <p:cNvSpPr>
            <a:spLocks noGrp="1" noChangeArrowheads="1"/>
          </p:cNvSpPr>
          <p:nvPr>
            <p:ph type="title"/>
          </p:nvPr>
        </p:nvSpPr>
        <p:spPr/>
        <p:txBody>
          <a:bodyPr/>
          <a:lstStyle/>
          <a:p>
            <a:pPr eaLnBrk="1" hangingPunct="1"/>
            <a:r>
              <a:rPr lang="zh-CN" sz="3200" smtClean="0">
                <a:ea typeface="宋体" pitchFamily="2" charset="-122"/>
              </a:rPr>
              <a:t>课间思考</a:t>
            </a:r>
          </a:p>
        </p:txBody>
      </p:sp>
      <p:sp>
        <p:nvSpPr>
          <p:cNvPr id="151556" name="Rectangle 3"/>
          <p:cNvSpPr>
            <a:spLocks noGrp="1" noChangeArrowheads="1"/>
          </p:cNvSpPr>
          <p:nvPr>
            <p:ph type="body" idx="1"/>
          </p:nvPr>
        </p:nvSpPr>
        <p:spPr/>
        <p:txBody>
          <a:bodyPr/>
          <a:lstStyle/>
          <a:p>
            <a:pPr eaLnBrk="1" hangingPunct="1"/>
            <a:endParaRPr lang="zh-CN" altLang="zh-CN" smtClean="0">
              <a:ea typeface="宋体" pitchFamily="2" charset="-122"/>
            </a:endParaRPr>
          </a:p>
        </p:txBody>
      </p:sp>
      <p:sp>
        <p:nvSpPr>
          <p:cNvPr id="151557" name="Rectangle 4"/>
          <p:cNvSpPr>
            <a:spLocks noChangeArrowheads="1"/>
          </p:cNvSpPr>
          <p:nvPr/>
        </p:nvSpPr>
        <p:spPr bwMode="auto">
          <a:xfrm>
            <a:off x="609600" y="1295400"/>
            <a:ext cx="11074400" cy="2744788"/>
          </a:xfrm>
          <a:prstGeom prst="rect">
            <a:avLst/>
          </a:prstGeom>
          <a:solidFill>
            <a:srgbClr val="FFFFFF"/>
          </a:solidFill>
          <a:ln w="9525">
            <a:noFill/>
            <a:miter lim="800000"/>
            <a:headEnd/>
            <a:tailEnd/>
          </a:ln>
        </p:spPr>
        <p:txBody>
          <a:bodyPr/>
          <a:lstStyle/>
          <a:p>
            <a:pPr marL="346075" indent="-346075" algn="l">
              <a:spcBef>
                <a:spcPct val="20000"/>
              </a:spcBef>
              <a:buClr>
                <a:schemeClr val="tx1"/>
              </a:buClr>
              <a:buFont typeface="Wingdings" pitchFamily="2" charset="2"/>
              <a:buBlip>
                <a:blip r:embed="rId2"/>
              </a:buBlip>
            </a:pPr>
            <a:r>
              <a:rPr lang="zh-CN" altLang="en-US" sz="2400" b="0">
                <a:solidFill>
                  <a:schemeClr val="accent2"/>
                </a:solidFill>
                <a:latin typeface="Arial" pitchFamily="34" charset="0"/>
              </a:rPr>
              <a:t>AdventureWorks的管理层想增加换班时间从8小时到10小时。基于他们的开始时间，计算换班时间的结束时间。</a:t>
            </a:r>
            <a:endParaRPr lang="fr-FR" altLang="en-US" sz="2400" b="0">
              <a:solidFill>
                <a:schemeClr val="accent2"/>
              </a:solidFill>
              <a:latin typeface="Arial" pitchFamily="34" charset="0"/>
            </a:endParaRPr>
          </a:p>
        </p:txBody>
      </p:sp>
      <p:sp>
        <p:nvSpPr>
          <p:cNvPr id="145413" name="Rectangle 5"/>
          <p:cNvSpPr>
            <a:spLocks noChangeArrowheads="1"/>
          </p:cNvSpPr>
          <p:nvPr/>
        </p:nvSpPr>
        <p:spPr bwMode="auto">
          <a:xfrm>
            <a:off x="624418" y="4225926"/>
            <a:ext cx="10653183" cy="1363663"/>
          </a:xfrm>
          <a:prstGeom prst="rect">
            <a:avLst/>
          </a:prstGeom>
          <a:solidFill>
            <a:srgbClr val="FFFFFF"/>
          </a:solidFill>
          <a:ln w="9525">
            <a:noFill/>
            <a:miter lim="800000"/>
            <a:headEnd/>
            <a:tailEnd/>
          </a:ln>
        </p:spPr>
        <p:txBody>
          <a:bodyPr/>
          <a:lstStyle/>
          <a:p>
            <a:pPr marL="346075" indent="-346075" algn="l">
              <a:spcBef>
                <a:spcPct val="20000"/>
              </a:spcBef>
              <a:buClr>
                <a:schemeClr val="tx1"/>
              </a:buClr>
              <a:buFont typeface="Wingdings" pitchFamily="2" charset="2"/>
              <a:buBlip>
                <a:blip r:embed="rId2"/>
              </a:buBlip>
              <a:tabLst>
                <a:tab pos="635000" algn="l"/>
              </a:tabLst>
            </a:pPr>
            <a:r>
              <a:rPr lang="zh-CN" sz="1800" b="0">
                <a:solidFill>
                  <a:schemeClr val="accent2"/>
                </a:solidFill>
                <a:latin typeface="Arial" pitchFamily="34" charset="0"/>
              </a:rPr>
              <a:t>答案：</a:t>
            </a:r>
          </a:p>
          <a:p>
            <a:pPr marL="798513" lvl="1" indent="-333375" algn="l">
              <a:spcBef>
                <a:spcPct val="20000"/>
              </a:spcBef>
              <a:buClr>
                <a:schemeClr val="tx1"/>
              </a:buClr>
              <a:buFont typeface="Wingdings" pitchFamily="2" charset="2"/>
              <a:buChar char="§"/>
              <a:tabLst>
                <a:tab pos="635000" algn="l"/>
              </a:tabLst>
            </a:pPr>
            <a:r>
              <a:rPr lang="zh-CN" altLang="zh-CN" sz="1800" b="0">
                <a:solidFill>
                  <a:srgbClr val="FF0000"/>
                </a:solidFill>
                <a:latin typeface="Courier New" pitchFamily="49" charset="0"/>
              </a:rPr>
              <a:t>SELECT ShiftID, StartTime, 'EndTime' = dateadd(hh, 10, StartTime) FROM HumanResources.Shift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slide(fromLeft)">
                                      <p:cBhvr>
                                        <p:cTn id="7"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49</a:t>
            </a:r>
            <a:r>
              <a:rPr lang="zh-CN" altLang="en-US" dirty="0" smtClean="0"/>
              <a:t>：  数学函数</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zh-CN" sz="3200" dirty="0" smtClean="0">
                <a:ea typeface="宋体" pitchFamily="2" charset="-122"/>
              </a:rPr>
              <a:t>数学函数</a:t>
            </a:r>
          </a:p>
        </p:txBody>
      </p:sp>
      <p:sp>
        <p:nvSpPr>
          <p:cNvPr id="152580" name="Rectangle 3"/>
          <p:cNvSpPr>
            <a:spLocks noGrp="1" noChangeArrowheads="1"/>
          </p:cNvSpPr>
          <p:nvPr>
            <p:ph type="body" idx="1"/>
          </p:nvPr>
        </p:nvSpPr>
        <p:spPr>
          <a:xfrm>
            <a:off x="301841" y="1864912"/>
            <a:ext cx="11328400" cy="4145270"/>
          </a:xfrm>
        </p:spPr>
        <p:txBody>
          <a:bodyPr/>
          <a:lstStyle/>
          <a:p>
            <a:pPr eaLnBrk="1" hangingPunct="1">
              <a:lnSpc>
                <a:spcPct val="80000"/>
              </a:lnSpc>
            </a:pPr>
            <a:r>
              <a:rPr lang="zh-CN" altLang="zh-CN" sz="2400" b="1" dirty="0" smtClean="0">
                <a:ea typeface="宋体" pitchFamily="2" charset="-122"/>
              </a:rPr>
              <a:t>ABS ( </a:t>
            </a:r>
            <a:r>
              <a:rPr lang="zh-CN" altLang="zh-CN" sz="2400" b="1" i="1" dirty="0" smtClean="0">
                <a:ea typeface="宋体" pitchFamily="2" charset="-122"/>
              </a:rPr>
              <a:t>numeric_expression</a:t>
            </a:r>
            <a:r>
              <a:rPr lang="zh-CN" altLang="zh-CN" sz="2400" b="1" dirty="0" smtClean="0">
                <a:ea typeface="宋体" pitchFamily="2" charset="-122"/>
              </a:rPr>
              <a:t> ) </a:t>
            </a:r>
          </a:p>
          <a:p>
            <a:pPr lvl="1" eaLnBrk="1" hangingPunct="1">
              <a:lnSpc>
                <a:spcPct val="80000"/>
              </a:lnSpc>
            </a:pPr>
            <a:r>
              <a:rPr lang="zh-CN" sz="2000" b="1" dirty="0" smtClean="0">
                <a:ea typeface="宋体" pitchFamily="2" charset="-122"/>
              </a:rPr>
              <a:t>返回给定数字表达式的绝对值。 </a:t>
            </a:r>
          </a:p>
          <a:p>
            <a:pPr eaLnBrk="1" hangingPunct="1">
              <a:lnSpc>
                <a:spcPct val="80000"/>
              </a:lnSpc>
            </a:pPr>
            <a:r>
              <a:rPr lang="zh-CN" altLang="zh-CN" sz="2400" b="1" dirty="0" smtClean="0">
                <a:ea typeface="宋体" pitchFamily="2" charset="-122"/>
              </a:rPr>
              <a:t>COS ( </a:t>
            </a:r>
            <a:r>
              <a:rPr lang="zh-CN" altLang="zh-CN" sz="2400" b="1" i="1" dirty="0" smtClean="0">
                <a:ea typeface="宋体" pitchFamily="2" charset="-122"/>
              </a:rPr>
              <a:t>float_expression</a:t>
            </a:r>
            <a:r>
              <a:rPr lang="zh-CN" altLang="zh-CN" sz="2400" b="1" dirty="0" smtClean="0">
                <a:ea typeface="宋体" pitchFamily="2" charset="-122"/>
              </a:rPr>
              <a:t> ) </a:t>
            </a:r>
          </a:p>
          <a:p>
            <a:pPr lvl="1" eaLnBrk="1" hangingPunct="1">
              <a:lnSpc>
                <a:spcPct val="80000"/>
              </a:lnSpc>
            </a:pPr>
            <a:r>
              <a:rPr lang="zh-CN" sz="2000" b="1" dirty="0" smtClean="0">
                <a:ea typeface="宋体" pitchFamily="2" charset="-122"/>
              </a:rPr>
              <a:t>在给定表达式中以弧度形式返回给定角度的三角余弦的数学函数。</a:t>
            </a:r>
          </a:p>
          <a:p>
            <a:pPr eaLnBrk="1" hangingPunct="1">
              <a:lnSpc>
                <a:spcPct val="80000"/>
              </a:lnSpc>
            </a:pPr>
            <a:r>
              <a:rPr lang="zh-CN" altLang="zh-CN" sz="2400" b="1" dirty="0" smtClean="0">
                <a:ea typeface="宋体" pitchFamily="2" charset="-122"/>
              </a:rPr>
              <a:t>SIN ( </a:t>
            </a:r>
            <a:r>
              <a:rPr lang="zh-CN" altLang="zh-CN" sz="2400" b="1" i="1" dirty="0" smtClean="0">
                <a:ea typeface="宋体" pitchFamily="2" charset="-122"/>
              </a:rPr>
              <a:t>float_expression </a:t>
            </a:r>
            <a:r>
              <a:rPr lang="zh-CN" altLang="zh-CN" sz="2400" b="1" dirty="0" smtClean="0">
                <a:ea typeface="宋体" pitchFamily="2" charset="-122"/>
              </a:rPr>
              <a:t>) </a:t>
            </a:r>
          </a:p>
          <a:p>
            <a:pPr lvl="1" eaLnBrk="1" hangingPunct="1">
              <a:lnSpc>
                <a:spcPct val="80000"/>
              </a:lnSpc>
            </a:pPr>
            <a:r>
              <a:rPr lang="zh-CN" sz="2000" b="1" dirty="0" smtClean="0">
                <a:ea typeface="宋体" pitchFamily="2" charset="-122"/>
              </a:rPr>
              <a:t>以弧度形式返回近似数字 </a:t>
            </a:r>
            <a:r>
              <a:rPr lang="zh-CN" altLang="zh-CN" sz="2000" b="1" dirty="0" smtClean="0">
                <a:ea typeface="宋体" pitchFamily="2" charset="-122"/>
              </a:rPr>
              <a:t>(float) </a:t>
            </a:r>
            <a:r>
              <a:rPr lang="zh-CN" sz="2000" b="1" dirty="0" smtClean="0">
                <a:ea typeface="宋体" pitchFamily="2" charset="-122"/>
              </a:rPr>
              <a:t>表达式中给定角度的三角正弦。</a:t>
            </a:r>
          </a:p>
          <a:p>
            <a:pPr eaLnBrk="1" hangingPunct="1">
              <a:lnSpc>
                <a:spcPct val="80000"/>
              </a:lnSpc>
            </a:pPr>
            <a:r>
              <a:rPr lang="zh-CN" altLang="zh-CN" sz="2400" b="1" dirty="0" smtClean="0">
                <a:ea typeface="宋体" pitchFamily="2" charset="-122"/>
              </a:rPr>
              <a:t>COT ( </a:t>
            </a:r>
            <a:r>
              <a:rPr lang="zh-CN" altLang="zh-CN" sz="2400" b="1" i="1" dirty="0" smtClean="0">
                <a:ea typeface="宋体" pitchFamily="2" charset="-122"/>
              </a:rPr>
              <a:t>float_expression</a:t>
            </a:r>
            <a:r>
              <a:rPr lang="zh-CN" altLang="zh-CN" sz="2400" b="1" dirty="0" smtClean="0">
                <a:ea typeface="宋体" pitchFamily="2" charset="-122"/>
              </a:rPr>
              <a:t> ) </a:t>
            </a:r>
          </a:p>
          <a:p>
            <a:pPr lvl="1" eaLnBrk="1" hangingPunct="1">
              <a:lnSpc>
                <a:spcPct val="80000"/>
              </a:lnSpc>
            </a:pPr>
            <a:r>
              <a:rPr lang="zh-CN" sz="2000" b="1" dirty="0" smtClean="0">
                <a:ea typeface="宋体" pitchFamily="2" charset="-122"/>
              </a:rPr>
              <a:t>在给定 </a:t>
            </a:r>
            <a:r>
              <a:rPr lang="zh-CN" altLang="zh-CN" sz="2000" b="1" dirty="0" smtClean="0">
                <a:ea typeface="宋体" pitchFamily="2" charset="-122"/>
              </a:rPr>
              <a:t>float </a:t>
            </a:r>
            <a:r>
              <a:rPr lang="zh-CN" sz="2000" b="1" dirty="0" smtClean="0">
                <a:ea typeface="宋体" pitchFamily="2" charset="-122"/>
              </a:rPr>
              <a:t>表达式中以弧度形式返回给定角度的三角余切的数学函数。</a:t>
            </a:r>
          </a:p>
          <a:p>
            <a:pPr eaLnBrk="1" hangingPunct="1">
              <a:lnSpc>
                <a:spcPct val="80000"/>
              </a:lnSpc>
            </a:pPr>
            <a:r>
              <a:rPr lang="zh-CN" altLang="zh-CN" sz="2400" b="1" dirty="0" smtClean="0">
                <a:ea typeface="宋体" pitchFamily="2" charset="-122"/>
              </a:rPr>
              <a:t>TAN ( </a:t>
            </a:r>
            <a:r>
              <a:rPr lang="zh-CN" altLang="zh-CN" sz="2400" b="1" i="1" dirty="0" smtClean="0">
                <a:ea typeface="宋体" pitchFamily="2" charset="-122"/>
              </a:rPr>
              <a:t>float_expression</a:t>
            </a:r>
            <a:r>
              <a:rPr lang="zh-CN" altLang="zh-CN" sz="2400" b="1" dirty="0" smtClean="0">
                <a:ea typeface="宋体" pitchFamily="2" charset="-122"/>
              </a:rPr>
              <a:t> ) </a:t>
            </a:r>
          </a:p>
          <a:p>
            <a:pPr lvl="1" eaLnBrk="1" hangingPunct="1">
              <a:lnSpc>
                <a:spcPct val="80000"/>
              </a:lnSpc>
            </a:pPr>
            <a:r>
              <a:rPr lang="zh-CN" sz="2000" b="1" dirty="0" smtClean="0">
                <a:ea typeface="宋体" pitchFamily="2" charset="-122"/>
              </a:rPr>
              <a:t>返回输入表达式的正切。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p:txBody>
          <a:bodyPr/>
          <a:lstStyle/>
          <a:p>
            <a:pPr eaLnBrk="1" hangingPunct="1"/>
            <a:r>
              <a:rPr lang="zh-CN" altLang="en-US" dirty="0" smtClean="0">
                <a:ea typeface="宋体" pitchFamily="2" charset="-122"/>
              </a:rPr>
              <a:t>数学函数</a:t>
            </a:r>
            <a:endParaRPr lang="zh-CN" altLang="zh-CN" dirty="0" smtClean="0">
              <a:ea typeface="宋体" pitchFamily="2" charset="-122"/>
            </a:endParaRPr>
          </a:p>
        </p:txBody>
      </p:sp>
      <p:sp>
        <p:nvSpPr>
          <p:cNvPr id="153604" name="Rectangle 3"/>
          <p:cNvSpPr>
            <a:spLocks noGrp="1" noChangeArrowheads="1"/>
          </p:cNvSpPr>
          <p:nvPr>
            <p:ph type="body" idx="1"/>
          </p:nvPr>
        </p:nvSpPr>
        <p:spPr>
          <a:xfrm>
            <a:off x="334433" y="1804386"/>
            <a:ext cx="11387667" cy="4427738"/>
          </a:xfrm>
        </p:spPr>
        <p:txBody>
          <a:bodyPr/>
          <a:lstStyle/>
          <a:p>
            <a:pPr eaLnBrk="1" hangingPunct="1"/>
            <a:r>
              <a:rPr lang="zh-CN" altLang="zh-CN" sz="2400" b="1" dirty="0" smtClean="0">
                <a:ea typeface="宋体" pitchFamily="2" charset="-122"/>
              </a:rPr>
              <a:t>ACOS ( </a:t>
            </a:r>
            <a:r>
              <a:rPr lang="zh-CN" altLang="zh-CN" sz="2400" b="1" i="1" dirty="0" smtClean="0">
                <a:ea typeface="宋体" pitchFamily="2" charset="-122"/>
              </a:rPr>
              <a:t>float_expression</a:t>
            </a:r>
            <a:r>
              <a:rPr lang="zh-CN" altLang="zh-CN" sz="2400" b="1" dirty="0" smtClean="0">
                <a:ea typeface="宋体" pitchFamily="2" charset="-122"/>
              </a:rPr>
              <a:t> ) </a:t>
            </a:r>
          </a:p>
          <a:p>
            <a:pPr lvl="1" eaLnBrk="1" hangingPunct="1"/>
            <a:r>
              <a:rPr lang="zh-CN" sz="2000" b="1" dirty="0" smtClean="0">
                <a:ea typeface="宋体" pitchFamily="2" charset="-122"/>
              </a:rPr>
              <a:t>返回以弧度表示的角度，其余弦为给定的浮点表达式。也称为反余弦。</a:t>
            </a:r>
          </a:p>
          <a:p>
            <a:pPr eaLnBrk="1" hangingPunct="1"/>
            <a:r>
              <a:rPr lang="zh-CN" altLang="zh-CN" sz="2400" b="1" dirty="0" smtClean="0">
                <a:ea typeface="宋体" pitchFamily="2" charset="-122"/>
              </a:rPr>
              <a:t>ASIN ( </a:t>
            </a:r>
            <a:r>
              <a:rPr lang="zh-CN" altLang="zh-CN" sz="2400" b="1" i="1" dirty="0" smtClean="0">
                <a:ea typeface="宋体" pitchFamily="2" charset="-122"/>
              </a:rPr>
              <a:t>float_expression</a:t>
            </a:r>
            <a:r>
              <a:rPr lang="zh-CN" altLang="zh-CN" sz="2400" b="1" dirty="0" smtClean="0">
                <a:ea typeface="宋体" pitchFamily="2" charset="-122"/>
              </a:rPr>
              <a:t> ) </a:t>
            </a:r>
          </a:p>
          <a:p>
            <a:pPr lvl="1" eaLnBrk="1" hangingPunct="1"/>
            <a:r>
              <a:rPr lang="zh-CN" sz="2000" b="1" dirty="0" smtClean="0">
                <a:ea typeface="宋体" pitchFamily="2" charset="-122"/>
              </a:rPr>
              <a:t>返回以弧度表示的角度，其正弦为给定的浮点表达式。也称为反正弦。</a:t>
            </a:r>
          </a:p>
          <a:p>
            <a:pPr eaLnBrk="1" hangingPunct="1"/>
            <a:r>
              <a:rPr lang="zh-CN" altLang="zh-CN" sz="2400" b="1" dirty="0" smtClean="0">
                <a:ea typeface="宋体" pitchFamily="2" charset="-122"/>
              </a:rPr>
              <a:t>ATAN ( float_expression ) </a:t>
            </a:r>
          </a:p>
          <a:p>
            <a:pPr lvl="1" eaLnBrk="1" hangingPunct="1"/>
            <a:r>
              <a:rPr lang="zh-CN" sz="2000" b="1" dirty="0" smtClean="0">
                <a:ea typeface="宋体" pitchFamily="2" charset="-122"/>
              </a:rPr>
              <a:t>返回以弧度表示的角，其正切为指定的 </a:t>
            </a:r>
            <a:r>
              <a:rPr lang="zh-CN" altLang="zh-CN" sz="2000" b="1" dirty="0" smtClean="0">
                <a:ea typeface="宋体" pitchFamily="2" charset="-122"/>
              </a:rPr>
              <a:t>float </a:t>
            </a:r>
            <a:r>
              <a:rPr lang="zh-CN" sz="2000" b="1" dirty="0" smtClean="0">
                <a:ea typeface="宋体" pitchFamily="2" charset="-122"/>
              </a:rPr>
              <a:t>表达式。它也称为反正切函数。</a:t>
            </a:r>
          </a:p>
          <a:p>
            <a:pPr eaLnBrk="1" hangingPunct="1"/>
            <a:r>
              <a:rPr lang="zh-CN" altLang="zh-CN" sz="2000" b="1" dirty="0" smtClean="0">
                <a:ea typeface="宋体" pitchFamily="2" charset="-122"/>
              </a:rPr>
              <a:t>ATN2 ( </a:t>
            </a:r>
            <a:r>
              <a:rPr lang="zh-CN" altLang="zh-CN" sz="2000" b="1" i="1" dirty="0" smtClean="0">
                <a:ea typeface="宋体" pitchFamily="2" charset="-122"/>
              </a:rPr>
              <a:t>float_expression</a:t>
            </a:r>
            <a:r>
              <a:rPr lang="zh-CN" altLang="zh-CN" sz="2000" b="1" dirty="0" smtClean="0">
                <a:ea typeface="宋体" pitchFamily="2" charset="-122"/>
              </a:rPr>
              <a:t>, </a:t>
            </a:r>
            <a:r>
              <a:rPr lang="zh-CN" altLang="zh-CN" sz="2000" b="1" i="1" dirty="0" smtClean="0">
                <a:ea typeface="宋体" pitchFamily="2" charset="-122"/>
              </a:rPr>
              <a:t>float_expression</a:t>
            </a:r>
            <a:r>
              <a:rPr lang="zh-CN" altLang="zh-CN" sz="2000" b="1" dirty="0" smtClean="0">
                <a:ea typeface="宋体" pitchFamily="2" charset="-122"/>
              </a:rPr>
              <a:t> ) </a:t>
            </a:r>
          </a:p>
          <a:p>
            <a:pPr lvl="1" eaLnBrk="1" hangingPunct="1"/>
            <a:r>
              <a:rPr lang="zh-CN" sz="2000" b="1" dirty="0" smtClean="0">
                <a:ea typeface="宋体" pitchFamily="2" charset="-122"/>
              </a:rPr>
              <a:t>返回以弧度表示的角度，其正切为两个给定 </a:t>
            </a:r>
            <a:r>
              <a:rPr lang="zh-CN" altLang="zh-CN" sz="2000" b="1" dirty="0" smtClean="0">
                <a:ea typeface="宋体" pitchFamily="2" charset="-122"/>
              </a:rPr>
              <a:t>float </a:t>
            </a:r>
            <a:r>
              <a:rPr lang="zh-CN" sz="2000" b="1" dirty="0" smtClean="0">
                <a:ea typeface="宋体" pitchFamily="2" charset="-122"/>
              </a:rPr>
              <a:t>表达式的商。也称为反正切函数。</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p:txBody>
          <a:bodyPr/>
          <a:lstStyle/>
          <a:p>
            <a:pPr eaLnBrk="1" hangingPunct="1"/>
            <a:r>
              <a:rPr lang="zh-CN" altLang="en-US" dirty="0" smtClean="0">
                <a:ea typeface="宋体" pitchFamily="2" charset="-122"/>
              </a:rPr>
              <a:t>数学函数</a:t>
            </a:r>
            <a:endParaRPr lang="zh-CN" altLang="zh-CN" dirty="0" smtClean="0">
              <a:ea typeface="宋体" pitchFamily="2" charset="-122"/>
            </a:endParaRPr>
          </a:p>
        </p:txBody>
      </p:sp>
      <p:sp>
        <p:nvSpPr>
          <p:cNvPr id="154628" name="Rectangle 3"/>
          <p:cNvSpPr>
            <a:spLocks noGrp="1" noChangeArrowheads="1"/>
          </p:cNvSpPr>
          <p:nvPr>
            <p:ph type="body" idx="1"/>
          </p:nvPr>
        </p:nvSpPr>
        <p:spPr>
          <a:xfrm>
            <a:off x="334433" y="1773238"/>
            <a:ext cx="11387667" cy="4614862"/>
          </a:xfrm>
        </p:spPr>
        <p:txBody>
          <a:bodyPr/>
          <a:lstStyle/>
          <a:p>
            <a:pPr eaLnBrk="1" hangingPunct="1"/>
            <a:r>
              <a:rPr lang="zh-CN" altLang="zh-CN" b="1" dirty="0" smtClean="0">
                <a:ea typeface="宋体" pitchFamily="2" charset="-122"/>
              </a:rPr>
              <a:t>CEILING ( </a:t>
            </a:r>
            <a:r>
              <a:rPr lang="zh-CN" altLang="zh-CN" b="1" i="1" dirty="0" smtClean="0">
                <a:ea typeface="宋体" pitchFamily="2" charset="-122"/>
              </a:rPr>
              <a:t>numeric_expression</a:t>
            </a:r>
            <a:r>
              <a:rPr lang="zh-CN" altLang="zh-CN" b="1" dirty="0" smtClean="0">
                <a:ea typeface="宋体" pitchFamily="2" charset="-122"/>
              </a:rPr>
              <a:t> ) </a:t>
            </a:r>
          </a:p>
          <a:p>
            <a:pPr lvl="1" eaLnBrk="1" hangingPunct="1"/>
            <a:r>
              <a:rPr lang="zh-CN" b="1" dirty="0" smtClean="0">
                <a:ea typeface="宋体" pitchFamily="2" charset="-122"/>
              </a:rPr>
              <a:t>返回大于或等于给定数字表达式的最小整数。</a:t>
            </a:r>
          </a:p>
          <a:p>
            <a:pPr eaLnBrk="1" hangingPunct="1"/>
            <a:r>
              <a:rPr lang="zh-CN" altLang="zh-CN" b="1" dirty="0" smtClean="0">
                <a:ea typeface="宋体" pitchFamily="2" charset="-122"/>
              </a:rPr>
              <a:t>FLOOR (</a:t>
            </a:r>
            <a:r>
              <a:rPr lang="zh-CN" altLang="zh-CN" b="1" i="1" dirty="0" smtClean="0">
                <a:ea typeface="宋体" pitchFamily="2" charset="-122"/>
              </a:rPr>
              <a:t>numeric_expression</a:t>
            </a:r>
            <a:r>
              <a:rPr lang="zh-CN" altLang="zh-CN" b="1" dirty="0" smtClean="0">
                <a:ea typeface="宋体" pitchFamily="2" charset="-122"/>
              </a:rPr>
              <a:t>) </a:t>
            </a:r>
          </a:p>
          <a:p>
            <a:pPr lvl="1" eaLnBrk="1" hangingPunct="1"/>
            <a:r>
              <a:rPr lang="zh-CN" b="1" dirty="0" smtClean="0">
                <a:ea typeface="宋体" pitchFamily="2" charset="-122"/>
              </a:rPr>
              <a:t>返回小于或等于给定数字表达式的最大整数。</a:t>
            </a:r>
          </a:p>
          <a:p>
            <a:pPr eaLnBrk="1" hangingPunct="1"/>
            <a:r>
              <a:rPr lang="zh-CN" altLang="zh-CN" b="1" dirty="0" smtClean="0">
                <a:ea typeface="宋体" pitchFamily="2" charset="-122"/>
              </a:rPr>
              <a:t>DEGREES ( </a:t>
            </a:r>
            <a:r>
              <a:rPr lang="zh-CN" altLang="zh-CN" b="1" i="1" dirty="0" smtClean="0">
                <a:ea typeface="宋体" pitchFamily="2" charset="-122"/>
              </a:rPr>
              <a:t>numeric_expression</a:t>
            </a:r>
            <a:r>
              <a:rPr lang="zh-CN" altLang="zh-CN" b="1" dirty="0" smtClean="0">
                <a:ea typeface="宋体" pitchFamily="2" charset="-122"/>
              </a:rPr>
              <a:t> ) </a:t>
            </a:r>
          </a:p>
          <a:p>
            <a:pPr lvl="1" eaLnBrk="1" hangingPunct="1"/>
            <a:r>
              <a:rPr lang="zh-CN" b="1" dirty="0" smtClean="0">
                <a:ea typeface="宋体" pitchFamily="2" charset="-122"/>
              </a:rPr>
              <a:t>如果给出以弧度为单位的角度，则返回相应的以度数为单位的角度。</a:t>
            </a:r>
          </a:p>
          <a:p>
            <a:pPr eaLnBrk="1" hangingPunct="1"/>
            <a:r>
              <a:rPr lang="zh-CN" altLang="zh-CN" b="1" dirty="0" smtClean="0">
                <a:ea typeface="宋体" pitchFamily="2" charset="-122"/>
              </a:rPr>
              <a:t>RADIANS ( </a:t>
            </a:r>
            <a:r>
              <a:rPr lang="zh-CN" altLang="zh-CN" b="1" i="1" dirty="0" smtClean="0">
                <a:ea typeface="宋体" pitchFamily="2" charset="-122"/>
              </a:rPr>
              <a:t>numeric_expression</a:t>
            </a:r>
            <a:r>
              <a:rPr lang="zh-CN" altLang="zh-CN" b="1" dirty="0" smtClean="0">
                <a:ea typeface="宋体" pitchFamily="2" charset="-122"/>
              </a:rPr>
              <a:t> ) </a:t>
            </a:r>
          </a:p>
          <a:p>
            <a:pPr lvl="1" eaLnBrk="1" hangingPunct="1"/>
            <a:r>
              <a:rPr lang="zh-CN" b="1" dirty="0" smtClean="0">
                <a:ea typeface="宋体" pitchFamily="2" charset="-122"/>
              </a:rPr>
              <a:t>当输入以度数表达的数字表达式时，返回弧度。</a:t>
            </a:r>
          </a:p>
          <a:p>
            <a:pPr lvl="1" eaLnBrk="1" hangingPunct="1">
              <a:buFont typeface="Wingdings" pitchFamily="2" charset="2"/>
              <a:buNone/>
            </a:pPr>
            <a:endParaRPr lang="zh-CN" altLang="zh-CN" b="1" dirty="0" smtClean="0">
              <a:ea typeface="宋体"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Grp="1" noChangeArrowheads="1"/>
          </p:cNvSpPr>
          <p:nvPr>
            <p:ph type="title"/>
          </p:nvPr>
        </p:nvSpPr>
        <p:spPr/>
        <p:txBody>
          <a:bodyPr/>
          <a:lstStyle/>
          <a:p>
            <a:pPr eaLnBrk="1" hangingPunct="1"/>
            <a:r>
              <a:rPr lang="zh-CN" altLang="en-US" dirty="0" smtClean="0">
                <a:ea typeface="宋体" pitchFamily="2" charset="-122"/>
              </a:rPr>
              <a:t>数学函数</a:t>
            </a:r>
            <a:endParaRPr lang="zh-CN" altLang="zh-CN" dirty="0" smtClean="0">
              <a:ea typeface="宋体" pitchFamily="2" charset="-122"/>
            </a:endParaRPr>
          </a:p>
        </p:txBody>
      </p:sp>
      <p:sp>
        <p:nvSpPr>
          <p:cNvPr id="155652" name="Rectangle 3"/>
          <p:cNvSpPr>
            <a:spLocks noGrp="1" noChangeArrowheads="1"/>
          </p:cNvSpPr>
          <p:nvPr>
            <p:ph type="body" idx="1"/>
          </p:nvPr>
        </p:nvSpPr>
        <p:spPr>
          <a:xfrm>
            <a:off x="508000" y="1708258"/>
            <a:ext cx="11684000" cy="4985506"/>
          </a:xfrm>
        </p:spPr>
        <p:txBody>
          <a:bodyPr/>
          <a:lstStyle/>
          <a:p>
            <a:pPr eaLnBrk="1" hangingPunct="1"/>
            <a:r>
              <a:rPr lang="zh-CN" altLang="zh-CN" sz="2400" b="1" dirty="0" smtClean="0">
                <a:ea typeface="宋体" pitchFamily="2" charset="-122"/>
              </a:rPr>
              <a:t>EXP ( </a:t>
            </a:r>
            <a:r>
              <a:rPr lang="zh-CN" altLang="zh-CN" sz="2400" b="1" i="1" dirty="0" smtClean="0">
                <a:ea typeface="宋体" pitchFamily="2" charset="-122"/>
              </a:rPr>
              <a:t>float_expression</a:t>
            </a:r>
            <a:r>
              <a:rPr lang="zh-CN" altLang="zh-CN" sz="2400" b="1" dirty="0" smtClean="0">
                <a:ea typeface="宋体" pitchFamily="2" charset="-122"/>
              </a:rPr>
              <a:t>) </a:t>
            </a:r>
          </a:p>
          <a:p>
            <a:pPr lvl="1" eaLnBrk="1" hangingPunct="1"/>
            <a:r>
              <a:rPr lang="zh-CN" sz="2000" b="1" dirty="0" smtClean="0">
                <a:ea typeface="宋体" pitchFamily="2" charset="-122"/>
              </a:rPr>
              <a:t>返回给定 </a:t>
            </a:r>
            <a:r>
              <a:rPr lang="zh-CN" altLang="zh-CN" sz="2000" b="1" dirty="0" smtClean="0">
                <a:ea typeface="宋体" pitchFamily="2" charset="-122"/>
              </a:rPr>
              <a:t>float </a:t>
            </a:r>
            <a:r>
              <a:rPr lang="zh-CN" sz="2000" b="1" dirty="0" smtClean="0">
                <a:ea typeface="宋体" pitchFamily="2" charset="-122"/>
              </a:rPr>
              <a:t>表达式的指数值。</a:t>
            </a:r>
          </a:p>
          <a:p>
            <a:pPr eaLnBrk="1" hangingPunct="1"/>
            <a:r>
              <a:rPr lang="zh-CN" altLang="zh-CN" sz="2400" b="1" dirty="0" smtClean="0">
                <a:ea typeface="宋体" pitchFamily="2" charset="-122"/>
              </a:rPr>
              <a:t>LOG ( </a:t>
            </a:r>
            <a:r>
              <a:rPr lang="zh-CN" altLang="zh-CN" sz="2400" b="1" i="1" dirty="0" smtClean="0">
                <a:ea typeface="宋体" pitchFamily="2" charset="-122"/>
              </a:rPr>
              <a:t>float_expression</a:t>
            </a:r>
            <a:r>
              <a:rPr lang="zh-CN" altLang="zh-CN" sz="2400" b="1" dirty="0" smtClean="0">
                <a:ea typeface="宋体" pitchFamily="2" charset="-122"/>
              </a:rPr>
              <a:t> ) </a:t>
            </a:r>
          </a:p>
          <a:p>
            <a:pPr lvl="1" eaLnBrk="1" hangingPunct="1"/>
            <a:r>
              <a:rPr lang="zh-CN" sz="2000" b="1" dirty="0" smtClean="0">
                <a:ea typeface="宋体" pitchFamily="2" charset="-122"/>
              </a:rPr>
              <a:t>返回给定 </a:t>
            </a:r>
            <a:r>
              <a:rPr lang="zh-CN" altLang="zh-CN" sz="2000" b="1" dirty="0" smtClean="0">
                <a:ea typeface="宋体" pitchFamily="2" charset="-122"/>
              </a:rPr>
              <a:t>float </a:t>
            </a:r>
            <a:r>
              <a:rPr lang="zh-CN" sz="2000" b="1" dirty="0" smtClean="0">
                <a:ea typeface="宋体" pitchFamily="2" charset="-122"/>
              </a:rPr>
              <a:t>表达式的自然对数。 </a:t>
            </a:r>
          </a:p>
          <a:p>
            <a:pPr eaLnBrk="1" hangingPunct="1"/>
            <a:r>
              <a:rPr lang="zh-CN" altLang="zh-CN" sz="2400" b="1" dirty="0" smtClean="0">
                <a:ea typeface="宋体" pitchFamily="2" charset="-122"/>
              </a:rPr>
              <a:t>LOG10 ( </a:t>
            </a:r>
            <a:r>
              <a:rPr lang="zh-CN" altLang="zh-CN" sz="2400" b="1" i="1" dirty="0" smtClean="0">
                <a:ea typeface="宋体" pitchFamily="2" charset="-122"/>
              </a:rPr>
              <a:t>float_expression</a:t>
            </a:r>
            <a:r>
              <a:rPr lang="zh-CN" altLang="zh-CN" sz="2400" b="1" dirty="0" smtClean="0">
                <a:ea typeface="宋体" pitchFamily="2" charset="-122"/>
              </a:rPr>
              <a:t> ) </a:t>
            </a:r>
          </a:p>
          <a:p>
            <a:pPr lvl="1" eaLnBrk="1" hangingPunct="1"/>
            <a:r>
              <a:rPr lang="zh-CN" sz="2000" b="1" dirty="0" smtClean="0">
                <a:ea typeface="宋体" pitchFamily="2" charset="-122"/>
              </a:rPr>
              <a:t>返回给定 </a:t>
            </a:r>
            <a:r>
              <a:rPr lang="zh-CN" altLang="zh-CN" sz="2000" b="1" dirty="0" smtClean="0">
                <a:ea typeface="宋体" pitchFamily="2" charset="-122"/>
              </a:rPr>
              <a:t>float </a:t>
            </a:r>
            <a:r>
              <a:rPr lang="zh-CN" sz="2000" b="1" dirty="0" smtClean="0">
                <a:ea typeface="宋体" pitchFamily="2" charset="-122"/>
              </a:rPr>
              <a:t>表达式的以 </a:t>
            </a:r>
            <a:r>
              <a:rPr lang="zh-CN" altLang="zh-CN" sz="2000" b="1" dirty="0" smtClean="0">
                <a:ea typeface="宋体" pitchFamily="2" charset="-122"/>
              </a:rPr>
              <a:t>10 </a:t>
            </a:r>
            <a:r>
              <a:rPr lang="zh-CN" sz="2000" b="1" dirty="0" smtClean="0">
                <a:ea typeface="宋体" pitchFamily="2" charset="-122"/>
              </a:rPr>
              <a:t>为底的对数。</a:t>
            </a:r>
          </a:p>
          <a:p>
            <a:pPr eaLnBrk="1" hangingPunct="1"/>
            <a:r>
              <a:rPr lang="zh-CN" altLang="zh-CN" sz="2400" b="1" dirty="0" smtClean="0">
                <a:ea typeface="宋体" pitchFamily="2" charset="-122"/>
              </a:rPr>
              <a:t>PI () </a:t>
            </a:r>
          </a:p>
          <a:p>
            <a:pPr lvl="1" eaLnBrk="1" hangingPunct="1"/>
            <a:r>
              <a:rPr lang="zh-CN" sz="2000" b="1" dirty="0" smtClean="0">
                <a:ea typeface="宋体" pitchFamily="2" charset="-122"/>
              </a:rPr>
              <a:t>返回数学常量 </a:t>
            </a:r>
            <a:r>
              <a:rPr lang="zh-CN" altLang="zh-CN" sz="2000" b="1" dirty="0" smtClean="0">
                <a:ea typeface="宋体" pitchFamily="2" charset="-122"/>
              </a:rPr>
              <a:t>pi </a:t>
            </a:r>
            <a:r>
              <a:rPr lang="zh-CN" sz="2000" b="1" dirty="0" smtClean="0">
                <a:ea typeface="宋体" pitchFamily="2" charset="-122"/>
              </a:rPr>
              <a:t>的常量值。</a:t>
            </a:r>
          </a:p>
          <a:p>
            <a:pPr eaLnBrk="1" hangingPunct="1"/>
            <a:r>
              <a:rPr lang="zh-CN" altLang="zh-CN" sz="2400" b="1" dirty="0" smtClean="0">
                <a:ea typeface="宋体" pitchFamily="2" charset="-122"/>
              </a:rPr>
              <a:t>RAND ( [ </a:t>
            </a:r>
            <a:r>
              <a:rPr lang="zh-CN" altLang="zh-CN" sz="2400" b="1" i="1" dirty="0" smtClean="0">
                <a:ea typeface="宋体" pitchFamily="2" charset="-122"/>
              </a:rPr>
              <a:t>seed </a:t>
            </a:r>
            <a:r>
              <a:rPr lang="zh-CN" altLang="zh-CN" sz="2400" b="1" dirty="0" smtClean="0">
                <a:ea typeface="宋体" pitchFamily="2" charset="-122"/>
              </a:rPr>
              <a:t>] ) </a:t>
            </a:r>
          </a:p>
          <a:p>
            <a:pPr lvl="1" eaLnBrk="1" hangingPunct="1"/>
            <a:r>
              <a:rPr lang="zh-CN" sz="2000" b="1" dirty="0" smtClean="0">
                <a:ea typeface="宋体" pitchFamily="2" charset="-122"/>
              </a:rPr>
              <a:t>返回介于 </a:t>
            </a:r>
            <a:r>
              <a:rPr lang="zh-CN" altLang="zh-CN" sz="2000" b="1" dirty="0" smtClean="0">
                <a:ea typeface="宋体" pitchFamily="2" charset="-122"/>
              </a:rPr>
              <a:t>0 </a:t>
            </a:r>
            <a:r>
              <a:rPr lang="zh-CN" sz="2000" b="1" dirty="0" smtClean="0">
                <a:ea typeface="宋体" pitchFamily="2" charset="-122"/>
              </a:rPr>
              <a:t>和 </a:t>
            </a:r>
            <a:r>
              <a:rPr lang="zh-CN" altLang="zh-CN" sz="2000" b="1" dirty="0" smtClean="0">
                <a:ea typeface="宋体" pitchFamily="2" charset="-122"/>
              </a:rPr>
              <a:t>1 </a:t>
            </a:r>
            <a:r>
              <a:rPr lang="zh-CN" sz="2000" b="1" dirty="0" smtClean="0">
                <a:ea typeface="宋体" pitchFamily="2" charset="-122"/>
              </a:rPr>
              <a:t>之间的随机 </a:t>
            </a:r>
            <a:r>
              <a:rPr lang="zh-CN" altLang="zh-CN" sz="2000" b="1" dirty="0" smtClean="0">
                <a:ea typeface="宋体" pitchFamily="2" charset="-122"/>
              </a:rPr>
              <a:t>float </a:t>
            </a:r>
            <a:r>
              <a:rPr lang="zh-CN" sz="2000" b="1" dirty="0" smtClean="0">
                <a:ea typeface="宋体" pitchFamily="2" charset="-122"/>
              </a:rPr>
              <a:t>值。</a:t>
            </a:r>
          </a:p>
          <a:p>
            <a:pPr eaLnBrk="1" hangingPunct="1"/>
            <a:r>
              <a:rPr lang="zh-CN" altLang="zh-CN" sz="2400" b="1" dirty="0" smtClean="0">
                <a:ea typeface="宋体" pitchFamily="2" charset="-122"/>
              </a:rPr>
              <a:t> SIGN ( </a:t>
            </a:r>
            <a:r>
              <a:rPr lang="zh-CN" altLang="zh-CN" sz="2400" b="1" i="1" dirty="0" smtClean="0">
                <a:ea typeface="宋体" pitchFamily="2" charset="-122"/>
              </a:rPr>
              <a:t>numeric_expression </a:t>
            </a:r>
            <a:r>
              <a:rPr lang="zh-CN" altLang="zh-CN" sz="2400" b="1" dirty="0" smtClean="0">
                <a:ea typeface="宋体" pitchFamily="2" charset="-122"/>
              </a:rPr>
              <a:t>) </a:t>
            </a:r>
          </a:p>
          <a:p>
            <a:pPr lvl="1" eaLnBrk="1" hangingPunct="1"/>
            <a:r>
              <a:rPr lang="zh-CN" sz="2000" b="1" dirty="0" smtClean="0">
                <a:ea typeface="宋体" pitchFamily="2" charset="-122"/>
              </a:rPr>
              <a:t>返回给定表达式的正号 </a:t>
            </a:r>
            <a:r>
              <a:rPr lang="zh-CN" altLang="zh-CN" sz="2000" b="1" dirty="0" smtClean="0">
                <a:ea typeface="宋体" pitchFamily="2" charset="-122"/>
              </a:rPr>
              <a:t>(+1)</a:t>
            </a:r>
            <a:r>
              <a:rPr lang="zh-CN" sz="2000" b="1" dirty="0" smtClean="0">
                <a:ea typeface="宋体" pitchFamily="2" charset="-122"/>
              </a:rPr>
              <a:t>、零 </a:t>
            </a:r>
            <a:r>
              <a:rPr lang="zh-CN" altLang="zh-CN" sz="2000" b="1" dirty="0" smtClean="0">
                <a:ea typeface="宋体" pitchFamily="2" charset="-122"/>
              </a:rPr>
              <a:t>(0) </a:t>
            </a:r>
            <a:r>
              <a:rPr lang="zh-CN" sz="2000" b="1" dirty="0" smtClean="0">
                <a:ea typeface="宋体" pitchFamily="2" charset="-122"/>
              </a:rPr>
              <a:t>或负号 </a:t>
            </a:r>
            <a:r>
              <a:rPr lang="zh-CN" altLang="zh-CN" sz="2000" b="1" dirty="0" smtClean="0">
                <a:ea typeface="宋体" pitchFamily="2" charset="-122"/>
              </a:rPr>
              <a:t>(-1)</a:t>
            </a:r>
            <a:r>
              <a:rPr lang="zh-CN" sz="2000" b="1" dirty="0" smtClean="0">
                <a:ea typeface="宋体" pitchFamily="2" charset="-122"/>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lstStyle/>
          <a:p>
            <a:pPr eaLnBrk="1" hangingPunct="1"/>
            <a:r>
              <a:rPr lang="zh-CN" altLang="en-US" dirty="0" smtClean="0">
                <a:ea typeface="宋体" pitchFamily="2" charset="-122"/>
              </a:rPr>
              <a:t>数学函数</a:t>
            </a:r>
            <a:endParaRPr lang="zh-CN" altLang="zh-CN" dirty="0" smtClean="0">
              <a:ea typeface="宋体" pitchFamily="2" charset="-122"/>
            </a:endParaRPr>
          </a:p>
        </p:txBody>
      </p:sp>
      <p:sp>
        <p:nvSpPr>
          <p:cNvPr id="156676" name="Rectangle 3"/>
          <p:cNvSpPr>
            <a:spLocks noGrp="1" noChangeArrowheads="1"/>
          </p:cNvSpPr>
          <p:nvPr>
            <p:ph type="body" idx="1"/>
          </p:nvPr>
        </p:nvSpPr>
        <p:spPr/>
        <p:txBody>
          <a:bodyPr/>
          <a:lstStyle/>
          <a:p>
            <a:pPr eaLnBrk="1" hangingPunct="1"/>
            <a:r>
              <a:rPr lang="zh-CN" altLang="zh-CN" smtClean="0">
                <a:ea typeface="宋体" pitchFamily="2" charset="-122"/>
              </a:rPr>
              <a:t>POWER ( </a:t>
            </a:r>
            <a:r>
              <a:rPr lang="zh-CN" altLang="zh-CN" i="1" smtClean="0">
                <a:ea typeface="宋体" pitchFamily="2" charset="-122"/>
              </a:rPr>
              <a:t>numeric_expression</a:t>
            </a:r>
            <a:r>
              <a:rPr lang="zh-CN" altLang="zh-CN" smtClean="0">
                <a:ea typeface="宋体" pitchFamily="2" charset="-122"/>
              </a:rPr>
              <a:t>, </a:t>
            </a:r>
            <a:r>
              <a:rPr lang="zh-CN" altLang="zh-CN" i="1" smtClean="0">
                <a:ea typeface="宋体" pitchFamily="2" charset="-122"/>
              </a:rPr>
              <a:t>y</a:t>
            </a:r>
            <a:r>
              <a:rPr lang="zh-CN" altLang="zh-CN" smtClean="0">
                <a:ea typeface="宋体" pitchFamily="2" charset="-122"/>
              </a:rPr>
              <a:t>) </a:t>
            </a:r>
          </a:p>
          <a:p>
            <a:pPr lvl="1" eaLnBrk="1" hangingPunct="1"/>
            <a:r>
              <a:rPr lang="zh-CN" smtClean="0">
                <a:ea typeface="宋体" pitchFamily="2" charset="-122"/>
              </a:rPr>
              <a:t>返回给定表达式的指定幂的值。</a:t>
            </a:r>
          </a:p>
          <a:p>
            <a:pPr eaLnBrk="1" hangingPunct="1"/>
            <a:r>
              <a:rPr lang="zh-CN" altLang="zh-CN" smtClean="0">
                <a:ea typeface="宋体" pitchFamily="2" charset="-122"/>
              </a:rPr>
              <a:t>SQUARE(numeric_expression) </a:t>
            </a:r>
          </a:p>
          <a:p>
            <a:pPr lvl="1" eaLnBrk="1" hangingPunct="1"/>
            <a:r>
              <a:rPr lang="zh-CN" smtClean="0">
                <a:ea typeface="宋体" pitchFamily="2" charset="-122"/>
              </a:rPr>
              <a:t>返回数值表达式的平方。 </a:t>
            </a:r>
          </a:p>
          <a:p>
            <a:pPr eaLnBrk="1" hangingPunct="1"/>
            <a:r>
              <a:rPr lang="zh-CN" altLang="zh-CN" smtClean="0">
                <a:ea typeface="宋体" pitchFamily="2" charset="-122"/>
              </a:rPr>
              <a:t>SQRT (</a:t>
            </a:r>
            <a:r>
              <a:rPr lang="zh-CN" altLang="zh-CN" b="1" smtClean="0">
                <a:ea typeface="宋体" pitchFamily="2" charset="-122"/>
              </a:rPr>
              <a:t> </a:t>
            </a:r>
            <a:r>
              <a:rPr lang="zh-CN" altLang="zh-CN" i="1" smtClean="0">
                <a:ea typeface="宋体" pitchFamily="2" charset="-122"/>
              </a:rPr>
              <a:t>float_expression </a:t>
            </a:r>
            <a:r>
              <a:rPr lang="zh-CN" altLang="zh-CN" smtClean="0">
                <a:ea typeface="宋体" pitchFamily="2" charset="-122"/>
              </a:rPr>
              <a:t>) </a:t>
            </a:r>
          </a:p>
          <a:p>
            <a:pPr lvl="1" eaLnBrk="1" hangingPunct="1"/>
            <a:r>
              <a:rPr lang="zh-CN" smtClean="0">
                <a:ea typeface="宋体" pitchFamily="2" charset="-122"/>
              </a:rPr>
              <a:t>返回给定表达式的平方根。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p:txBody>
          <a:bodyPr/>
          <a:lstStyle/>
          <a:p>
            <a:pPr eaLnBrk="1" hangingPunct="1"/>
            <a:r>
              <a:rPr lang="zh-CN" altLang="en-US" dirty="0" smtClean="0">
                <a:ea typeface="宋体" pitchFamily="2" charset="-122"/>
              </a:rPr>
              <a:t>数学函数</a:t>
            </a:r>
            <a:endParaRPr lang="zh-CN" altLang="zh-CN" dirty="0" smtClean="0"/>
          </a:p>
        </p:txBody>
      </p:sp>
      <p:sp>
        <p:nvSpPr>
          <p:cNvPr id="157700" name="Rectangle 3"/>
          <p:cNvSpPr>
            <a:spLocks noGrp="1" noChangeArrowheads="1"/>
          </p:cNvSpPr>
          <p:nvPr>
            <p:ph type="body" idx="1"/>
          </p:nvPr>
        </p:nvSpPr>
        <p:spPr>
          <a:xfrm>
            <a:off x="692458" y="1840576"/>
            <a:ext cx="11061577" cy="3335106"/>
          </a:xfrm>
        </p:spPr>
        <p:txBody>
          <a:bodyPr/>
          <a:lstStyle/>
          <a:p>
            <a:pPr eaLnBrk="1" hangingPunct="1">
              <a:lnSpc>
                <a:spcPct val="80000"/>
              </a:lnSpc>
            </a:pPr>
            <a:r>
              <a:rPr lang="zh-CN" altLang="zh-CN" sz="2000" b="1" dirty="0" smtClean="0"/>
              <a:t>ROUND</a:t>
            </a:r>
          </a:p>
          <a:p>
            <a:pPr lvl="1" eaLnBrk="1" hangingPunct="1">
              <a:lnSpc>
                <a:spcPct val="80000"/>
              </a:lnSpc>
            </a:pPr>
            <a:r>
              <a:rPr lang="zh-CN" sz="2400" b="1" dirty="0" smtClean="0"/>
              <a:t>返回数字表达式并四舍五入为指定的长度或精度。</a:t>
            </a:r>
          </a:p>
          <a:p>
            <a:pPr eaLnBrk="1" hangingPunct="1">
              <a:lnSpc>
                <a:spcPct val="80000"/>
              </a:lnSpc>
            </a:pPr>
            <a:r>
              <a:rPr lang="zh-CN" sz="2400" b="1" dirty="0" smtClean="0"/>
              <a:t>语法：</a:t>
            </a:r>
            <a:r>
              <a:rPr lang="zh-CN" altLang="zh-CN" sz="2400" b="1" dirty="0" smtClean="0"/>
              <a:t>ROUND ( </a:t>
            </a:r>
            <a:r>
              <a:rPr lang="zh-CN" altLang="zh-CN" sz="2400" b="1" i="1" dirty="0" smtClean="0"/>
              <a:t>numeric_expression </a:t>
            </a:r>
            <a:r>
              <a:rPr lang="zh-CN" altLang="zh-CN" sz="2400" b="1" dirty="0" smtClean="0"/>
              <a:t>,</a:t>
            </a:r>
            <a:r>
              <a:rPr lang="zh-CN" altLang="zh-CN" sz="2400" b="1" i="1" dirty="0" smtClean="0"/>
              <a:t> length </a:t>
            </a:r>
            <a:r>
              <a:rPr lang="zh-CN" altLang="zh-CN" sz="2400" b="1" dirty="0" smtClean="0"/>
              <a:t>[ , </a:t>
            </a:r>
            <a:r>
              <a:rPr lang="zh-CN" altLang="zh-CN" sz="2400" b="1" i="1" dirty="0" smtClean="0"/>
              <a:t>function </a:t>
            </a:r>
            <a:r>
              <a:rPr lang="zh-CN" altLang="zh-CN" sz="2400" b="1" dirty="0" smtClean="0"/>
              <a:t>] ) </a:t>
            </a:r>
          </a:p>
          <a:p>
            <a:pPr eaLnBrk="1" hangingPunct="1">
              <a:lnSpc>
                <a:spcPct val="80000"/>
              </a:lnSpc>
            </a:pPr>
            <a:r>
              <a:rPr lang="zh-CN" sz="2400" b="1" dirty="0" smtClean="0"/>
              <a:t>参数</a:t>
            </a:r>
          </a:p>
          <a:p>
            <a:pPr lvl="1" eaLnBrk="1" hangingPunct="1"/>
            <a:r>
              <a:rPr lang="zh-CN" altLang="zh-CN" sz="2000" b="1" i="1" dirty="0" smtClean="0"/>
              <a:t>numeric_expression:</a:t>
            </a:r>
            <a:r>
              <a:rPr lang="zh-CN" sz="2000" b="1" dirty="0" smtClean="0"/>
              <a:t>精确数字或近似数字数据类型类别的表达式（</a:t>
            </a:r>
            <a:r>
              <a:rPr lang="zh-CN" altLang="zh-CN" sz="2000" b="1" dirty="0" smtClean="0"/>
              <a:t>bit </a:t>
            </a:r>
            <a:r>
              <a:rPr lang="zh-CN" sz="2000" b="1" dirty="0" smtClean="0"/>
              <a:t>数据类型除外）。</a:t>
            </a:r>
            <a:endParaRPr lang="zh-CN" sz="2000" b="1" i="1" dirty="0" smtClean="0"/>
          </a:p>
          <a:p>
            <a:pPr lvl="1" eaLnBrk="1" hangingPunct="1"/>
            <a:r>
              <a:rPr lang="zh-CN" altLang="zh-CN" sz="2000" b="1" i="1" dirty="0" smtClean="0"/>
              <a:t>length</a:t>
            </a:r>
            <a:r>
              <a:rPr lang="zh-CN" sz="2000" b="1" dirty="0" smtClean="0"/>
              <a:t>是 </a:t>
            </a:r>
            <a:r>
              <a:rPr lang="zh-CN" altLang="zh-CN" sz="2000" b="1" i="1" dirty="0" smtClean="0"/>
              <a:t>numeric_expression</a:t>
            </a:r>
            <a:r>
              <a:rPr lang="zh-CN" altLang="zh-CN" sz="2000" b="1" dirty="0" smtClean="0"/>
              <a:t> </a:t>
            </a:r>
            <a:r>
              <a:rPr lang="zh-CN" sz="2000" b="1" dirty="0" smtClean="0"/>
              <a:t>将要四舍五入的精度。当 </a:t>
            </a:r>
            <a:r>
              <a:rPr lang="zh-CN" altLang="zh-CN" sz="2000" b="1" i="1" dirty="0" smtClean="0"/>
              <a:t>length</a:t>
            </a:r>
            <a:r>
              <a:rPr lang="zh-CN" altLang="zh-CN" sz="2000" b="1" dirty="0" smtClean="0"/>
              <a:t> </a:t>
            </a:r>
            <a:r>
              <a:rPr lang="zh-CN" sz="2000" b="1" dirty="0" smtClean="0"/>
              <a:t>为正数时，</a:t>
            </a:r>
            <a:r>
              <a:rPr lang="zh-CN" altLang="zh-CN" sz="2000" b="1" i="1" dirty="0" smtClean="0"/>
              <a:t>numeric_expression</a:t>
            </a:r>
            <a:r>
              <a:rPr lang="zh-CN" altLang="zh-CN" sz="2000" b="1" dirty="0" smtClean="0"/>
              <a:t> </a:t>
            </a:r>
            <a:r>
              <a:rPr lang="zh-CN" sz="2000" b="1" dirty="0" smtClean="0"/>
              <a:t>四舍五入为 </a:t>
            </a:r>
            <a:r>
              <a:rPr lang="zh-CN" altLang="zh-CN" sz="2000" b="1" i="1" dirty="0" smtClean="0"/>
              <a:t>length</a:t>
            </a:r>
            <a:r>
              <a:rPr lang="zh-CN" altLang="zh-CN" sz="2000" b="1" dirty="0" smtClean="0"/>
              <a:t> </a:t>
            </a:r>
            <a:r>
              <a:rPr lang="zh-CN" sz="2000" b="1" dirty="0" smtClean="0"/>
              <a:t>所指定的小数位数。当 </a:t>
            </a:r>
            <a:r>
              <a:rPr lang="zh-CN" altLang="zh-CN" sz="2000" b="1" i="1" dirty="0" smtClean="0"/>
              <a:t>length</a:t>
            </a:r>
            <a:r>
              <a:rPr lang="zh-CN" altLang="zh-CN" sz="2000" b="1" dirty="0" smtClean="0"/>
              <a:t> </a:t>
            </a:r>
            <a:r>
              <a:rPr lang="zh-CN" sz="2000" b="1" dirty="0" smtClean="0"/>
              <a:t>为负数时，</a:t>
            </a:r>
            <a:r>
              <a:rPr lang="zh-CN" altLang="zh-CN" sz="2000" b="1" i="1" dirty="0" smtClean="0"/>
              <a:t>numeric_expression </a:t>
            </a:r>
            <a:r>
              <a:rPr lang="zh-CN" sz="2000" b="1" dirty="0" smtClean="0"/>
              <a:t>则按 </a:t>
            </a:r>
            <a:r>
              <a:rPr lang="zh-CN" altLang="zh-CN" sz="2000" b="1" i="1" dirty="0" smtClean="0"/>
              <a:t>length</a:t>
            </a:r>
            <a:r>
              <a:rPr lang="zh-CN" altLang="zh-CN" sz="2000" b="1" dirty="0" smtClean="0"/>
              <a:t> </a:t>
            </a:r>
            <a:r>
              <a:rPr lang="zh-CN" sz="2000" b="1" dirty="0" smtClean="0"/>
              <a:t>所指定的在小数点的左边四舍五入。</a:t>
            </a:r>
            <a:endParaRPr lang="zh-CN" sz="2000" b="1" i="1" dirty="0" smtClean="0"/>
          </a:p>
          <a:p>
            <a:pPr lvl="1" eaLnBrk="1" hangingPunct="1"/>
            <a:r>
              <a:rPr lang="zh-CN" altLang="zh-CN" sz="2000" b="1" i="1" dirty="0" smtClean="0"/>
              <a:t>function</a:t>
            </a:r>
            <a:r>
              <a:rPr lang="zh-CN" sz="2000" b="1" dirty="0" smtClean="0"/>
              <a:t>是要执行的操作类型。</a:t>
            </a:r>
            <a:r>
              <a:rPr lang="zh-CN" altLang="zh-CN" sz="2000" b="1" i="1" dirty="0" smtClean="0"/>
              <a:t>function</a:t>
            </a:r>
            <a:r>
              <a:rPr lang="zh-CN" altLang="zh-CN" sz="2000" b="1" dirty="0" smtClean="0"/>
              <a:t> </a:t>
            </a:r>
            <a:r>
              <a:rPr lang="zh-CN" sz="2000" b="1" dirty="0" smtClean="0"/>
              <a:t>必须是 </a:t>
            </a:r>
            <a:r>
              <a:rPr lang="zh-CN" altLang="zh-CN" sz="2000" b="1" dirty="0" smtClean="0"/>
              <a:t>tinyint</a:t>
            </a:r>
            <a:r>
              <a:rPr lang="zh-CN" sz="2000" b="1" dirty="0" smtClean="0"/>
              <a:t>、</a:t>
            </a:r>
            <a:r>
              <a:rPr lang="zh-CN" altLang="zh-CN" sz="2000" b="1" dirty="0" smtClean="0"/>
              <a:t>smallint </a:t>
            </a:r>
            <a:r>
              <a:rPr lang="zh-CN" sz="2000" b="1" dirty="0" smtClean="0"/>
              <a:t>或 </a:t>
            </a:r>
            <a:r>
              <a:rPr lang="zh-CN" altLang="zh-CN" sz="2000" b="1" dirty="0" smtClean="0"/>
              <a:t>int</a:t>
            </a:r>
            <a:r>
              <a:rPr lang="zh-CN" sz="2000" b="1" dirty="0" smtClean="0"/>
              <a:t>。如果省略 </a:t>
            </a:r>
            <a:r>
              <a:rPr lang="zh-CN" altLang="zh-CN" sz="2000" b="1" i="1" dirty="0" smtClean="0"/>
              <a:t>function</a:t>
            </a:r>
            <a:r>
              <a:rPr lang="zh-CN" altLang="zh-CN" sz="2000" b="1" dirty="0" smtClean="0"/>
              <a:t> </a:t>
            </a:r>
            <a:r>
              <a:rPr lang="zh-CN" sz="2000" b="1" dirty="0" smtClean="0"/>
              <a:t>或 </a:t>
            </a:r>
            <a:r>
              <a:rPr lang="zh-CN" altLang="zh-CN" sz="2000" b="1" i="1" dirty="0" smtClean="0"/>
              <a:t>function</a:t>
            </a:r>
            <a:r>
              <a:rPr lang="zh-CN" altLang="zh-CN" sz="2000" b="1" dirty="0" smtClean="0"/>
              <a:t> </a:t>
            </a:r>
            <a:r>
              <a:rPr lang="zh-CN" sz="2000" b="1" dirty="0" smtClean="0"/>
              <a:t>的值为 </a:t>
            </a:r>
            <a:r>
              <a:rPr lang="zh-CN" altLang="zh-CN" sz="2000" b="1" dirty="0" smtClean="0"/>
              <a:t>0</a:t>
            </a:r>
            <a:r>
              <a:rPr lang="zh-CN" sz="2000" b="1" dirty="0" smtClean="0"/>
              <a:t>（默认），</a:t>
            </a:r>
            <a:r>
              <a:rPr lang="zh-CN" altLang="zh-CN" sz="2000" b="1" i="1" dirty="0" smtClean="0"/>
              <a:t>numeric_expression </a:t>
            </a:r>
            <a:r>
              <a:rPr lang="zh-CN" sz="2000" b="1" dirty="0" smtClean="0"/>
              <a:t>将四舍五入。当指定 </a:t>
            </a:r>
            <a:r>
              <a:rPr lang="zh-CN" altLang="zh-CN" sz="2000" b="1" dirty="0" smtClean="0"/>
              <a:t>0 </a:t>
            </a:r>
            <a:r>
              <a:rPr lang="zh-CN" sz="2000" b="1" dirty="0" smtClean="0"/>
              <a:t>以外的值时，将截断 </a:t>
            </a:r>
            <a:r>
              <a:rPr lang="zh-CN" altLang="zh-CN" sz="2000" b="1" i="1" dirty="0" smtClean="0"/>
              <a:t>numeric_expression</a:t>
            </a:r>
            <a:r>
              <a:rPr lang="zh-CN" sz="2000" b="1" dirty="0" smtClean="0"/>
              <a:t>。</a:t>
            </a:r>
          </a:p>
          <a:p>
            <a:pPr eaLnBrk="1" hangingPunct="1">
              <a:lnSpc>
                <a:spcPct val="80000"/>
              </a:lnSpc>
            </a:pPr>
            <a:r>
              <a:rPr lang="zh-CN" sz="2400" b="1" dirty="0" smtClean="0"/>
              <a:t>返回类型</a:t>
            </a:r>
            <a:r>
              <a:rPr lang="zh-CN" altLang="zh-CN" sz="2400" b="1" dirty="0" smtClean="0"/>
              <a:t>:</a:t>
            </a:r>
            <a:r>
              <a:rPr lang="zh-CN" sz="2400" b="1" dirty="0" smtClean="0"/>
              <a:t>返回与 </a:t>
            </a:r>
            <a:r>
              <a:rPr lang="zh-CN" altLang="zh-CN" sz="2400" b="1" i="1" dirty="0" smtClean="0"/>
              <a:t>numeric_expression</a:t>
            </a:r>
            <a:r>
              <a:rPr lang="zh-CN" altLang="zh-CN" sz="2400" b="1" dirty="0" smtClean="0"/>
              <a:t> </a:t>
            </a:r>
            <a:r>
              <a:rPr lang="zh-CN" sz="2400" b="1" dirty="0" smtClean="0"/>
              <a:t>相同的类型。</a:t>
            </a:r>
            <a:endParaRPr lang="zh-CN" altLang="zh-CN" sz="24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sz="3200" dirty="0" smtClean="0">
                <a:ea typeface="宋体" pitchFamily="2" charset="-122"/>
              </a:rPr>
              <a:t>选择表中的若干列</a:t>
            </a:r>
          </a:p>
        </p:txBody>
      </p:sp>
      <p:sp>
        <p:nvSpPr>
          <p:cNvPr id="88068" name="Rectangle 3"/>
          <p:cNvSpPr>
            <a:spLocks noGrp="1" noChangeArrowheads="1"/>
          </p:cNvSpPr>
          <p:nvPr>
            <p:ph type="body" idx="1"/>
          </p:nvPr>
        </p:nvSpPr>
        <p:spPr/>
        <p:txBody>
          <a:bodyPr/>
          <a:lstStyle/>
          <a:p>
            <a:pPr algn="just" eaLnBrk="1" hangingPunct="1"/>
            <a:r>
              <a:rPr lang="zh-CN" dirty="0" smtClean="0">
                <a:ea typeface="宋体" pitchFamily="2" charset="-122"/>
              </a:rPr>
              <a:t>查询指定列</a:t>
            </a:r>
          </a:p>
          <a:p>
            <a:pPr algn="just" eaLnBrk="1" hangingPunct="1">
              <a:buFont typeface="Wingdings" pitchFamily="2" charset="2"/>
              <a:buNone/>
            </a:pPr>
            <a:r>
              <a:rPr lang="zh-CN" altLang="zh-CN" sz="2400" dirty="0" smtClean="0">
                <a:ea typeface="宋体" pitchFamily="2" charset="-122"/>
              </a:rPr>
              <a:t>	[</a:t>
            </a:r>
            <a:r>
              <a:rPr lang="zh-CN" sz="2400" dirty="0" smtClean="0">
                <a:ea typeface="宋体" pitchFamily="2" charset="-122"/>
              </a:rPr>
              <a:t>例</a:t>
            </a:r>
            <a:r>
              <a:rPr lang="zh-CN" altLang="zh-CN" sz="2400" dirty="0" smtClean="0">
                <a:ea typeface="宋体" pitchFamily="2" charset="-122"/>
              </a:rPr>
              <a:t>1]  </a:t>
            </a:r>
            <a:r>
              <a:rPr lang="zh-CN" sz="2400" dirty="0" smtClean="0">
                <a:ea typeface="宋体" pitchFamily="2" charset="-122"/>
              </a:rPr>
              <a:t>查询全体学生的学号与姓名。</a:t>
            </a:r>
          </a:p>
          <a:p>
            <a:pPr lvl="1" algn="just" eaLnBrk="1" hangingPunct="1">
              <a:buFont typeface="Wingdings" pitchFamily="2" charset="2"/>
              <a:buNone/>
            </a:pPr>
            <a:r>
              <a:rPr lang="zh-CN" altLang="zh-CN" sz="2000" dirty="0" smtClean="0">
                <a:ea typeface="宋体" pitchFamily="2" charset="-122"/>
              </a:rPr>
              <a:t>		</a:t>
            </a:r>
            <a:r>
              <a:rPr lang="zh-CN" altLang="zh-CN" sz="2200" dirty="0" smtClean="0">
                <a:ea typeface="宋体" pitchFamily="2" charset="-122"/>
              </a:rPr>
              <a:t>SELECT Sno</a:t>
            </a:r>
            <a:r>
              <a:rPr lang="zh-CN" sz="2200" dirty="0" smtClean="0">
                <a:ea typeface="宋体" pitchFamily="2" charset="-122"/>
              </a:rPr>
              <a:t>，</a:t>
            </a:r>
            <a:r>
              <a:rPr lang="zh-CN" altLang="zh-CN" sz="2200" dirty="0" smtClean="0">
                <a:ea typeface="宋体" pitchFamily="2" charset="-122"/>
              </a:rPr>
              <a:t>Sname</a:t>
            </a:r>
          </a:p>
          <a:p>
            <a:pPr lvl="1" algn="just" eaLnBrk="1" hangingPunct="1">
              <a:buFont typeface="Wingdings" pitchFamily="2" charset="2"/>
              <a:buNone/>
            </a:pPr>
            <a:r>
              <a:rPr lang="zh-CN" altLang="zh-CN" sz="2200" dirty="0" smtClean="0">
                <a:ea typeface="宋体" pitchFamily="2" charset="-122"/>
              </a:rPr>
              <a:t>		FROM Student</a:t>
            </a:r>
            <a:r>
              <a:rPr lang="zh-CN" sz="2200" dirty="0" smtClean="0">
                <a:ea typeface="宋体" pitchFamily="2" charset="-122"/>
              </a:rPr>
              <a:t>；</a:t>
            </a:r>
            <a:r>
              <a:rPr lang="zh-CN" sz="2000" dirty="0" smtClean="0">
                <a:latin typeface="Courier New" pitchFamily="49" charset="0"/>
                <a:ea typeface="宋体" pitchFamily="2" charset="-122"/>
              </a:rPr>
              <a:t> </a:t>
            </a:r>
            <a:endParaRPr lang="zh-CN" sz="2000" dirty="0" smtClean="0">
              <a:ea typeface="宋体" pitchFamily="2" charset="-122"/>
            </a:endParaRPr>
          </a:p>
          <a:p>
            <a:pPr lvl="1" algn="just" eaLnBrk="1" hangingPunct="1">
              <a:buFont typeface="Wingdings" pitchFamily="2" charset="2"/>
              <a:buNone/>
            </a:pPr>
            <a:r>
              <a:rPr lang="zh-CN" sz="2000" dirty="0" smtClean="0">
                <a:latin typeface="Courier New" pitchFamily="49" charset="0"/>
                <a:ea typeface="宋体" pitchFamily="2" charset="-122"/>
              </a:rPr>
              <a:t> </a:t>
            </a:r>
            <a:endParaRPr lang="zh-CN" sz="2000" dirty="0" smtClean="0">
              <a:ea typeface="宋体" pitchFamily="2" charset="-122"/>
            </a:endParaRPr>
          </a:p>
          <a:p>
            <a:pPr algn="just" eaLnBrk="1" hangingPunct="1">
              <a:buFont typeface="Wingdings" pitchFamily="2" charset="2"/>
              <a:buNone/>
            </a:pPr>
            <a:r>
              <a:rPr lang="zh-CN" sz="2400" dirty="0" smtClean="0">
                <a:ea typeface="宋体" pitchFamily="2" charset="-122"/>
              </a:rPr>
              <a:t>	</a:t>
            </a:r>
            <a:r>
              <a:rPr lang="zh-CN" altLang="zh-CN" sz="2400" dirty="0" smtClean="0">
                <a:ea typeface="宋体" pitchFamily="2" charset="-122"/>
              </a:rPr>
              <a:t>[</a:t>
            </a:r>
            <a:r>
              <a:rPr lang="zh-CN" sz="2400" dirty="0" smtClean="0">
                <a:ea typeface="宋体" pitchFamily="2" charset="-122"/>
              </a:rPr>
              <a:t>例</a:t>
            </a:r>
            <a:r>
              <a:rPr lang="zh-CN" altLang="zh-CN" sz="2400" dirty="0" smtClean="0">
                <a:ea typeface="宋体" pitchFamily="2" charset="-122"/>
              </a:rPr>
              <a:t>2]  </a:t>
            </a:r>
            <a:r>
              <a:rPr lang="zh-CN" sz="2400" dirty="0" smtClean="0">
                <a:ea typeface="宋体" pitchFamily="2" charset="-122"/>
              </a:rPr>
              <a:t>查询全体学生的姓名、学号、所在系。</a:t>
            </a:r>
          </a:p>
          <a:p>
            <a:pPr lvl="1" algn="just" eaLnBrk="1" hangingPunct="1">
              <a:buFont typeface="Wingdings" pitchFamily="2" charset="2"/>
              <a:buNone/>
            </a:pPr>
            <a:r>
              <a:rPr lang="zh-CN" altLang="zh-CN" sz="2000" dirty="0" smtClean="0">
                <a:ea typeface="宋体" pitchFamily="2" charset="-122"/>
              </a:rPr>
              <a:t>		</a:t>
            </a:r>
            <a:r>
              <a:rPr lang="zh-CN" altLang="zh-CN" sz="2200" dirty="0" smtClean="0">
                <a:ea typeface="宋体" pitchFamily="2" charset="-122"/>
              </a:rPr>
              <a:t>SELECT Sname</a:t>
            </a:r>
            <a:r>
              <a:rPr lang="zh-CN" sz="2200" dirty="0" smtClean="0">
                <a:ea typeface="宋体" pitchFamily="2" charset="-122"/>
              </a:rPr>
              <a:t>，</a:t>
            </a:r>
            <a:r>
              <a:rPr lang="zh-CN" altLang="zh-CN" sz="2200" dirty="0" smtClean="0">
                <a:ea typeface="宋体" pitchFamily="2" charset="-122"/>
              </a:rPr>
              <a:t>Sno</a:t>
            </a:r>
            <a:r>
              <a:rPr lang="zh-CN" sz="2200" dirty="0" smtClean="0">
                <a:ea typeface="宋体" pitchFamily="2" charset="-122"/>
              </a:rPr>
              <a:t>，</a:t>
            </a:r>
            <a:r>
              <a:rPr lang="zh-CN" altLang="zh-CN" sz="2200" dirty="0" smtClean="0">
                <a:ea typeface="宋体" pitchFamily="2" charset="-122"/>
              </a:rPr>
              <a:t>Sdept</a:t>
            </a:r>
          </a:p>
          <a:p>
            <a:pPr lvl="1" algn="just" eaLnBrk="1" hangingPunct="1">
              <a:buFont typeface="Wingdings" pitchFamily="2" charset="2"/>
              <a:buNone/>
            </a:pPr>
            <a:r>
              <a:rPr lang="zh-CN" altLang="zh-CN" sz="2200" dirty="0" smtClean="0">
                <a:ea typeface="宋体" pitchFamily="2" charset="-122"/>
              </a:rPr>
              <a:t>		FROM Student</a:t>
            </a:r>
            <a:r>
              <a:rPr lang="zh-CN" sz="2200" dirty="0" smtClean="0">
                <a:ea typeface="宋体" pitchFamily="2" charset="-122"/>
              </a:rPr>
              <a:t>；</a:t>
            </a:r>
            <a:endParaRPr lang="zh-CN" dirty="0" smtClean="0">
              <a:ea typeface="宋体" pitchFamily="2" charset="-122"/>
            </a:endParaRPr>
          </a:p>
        </p:txBody>
      </p:sp>
      <p:sp>
        <p:nvSpPr>
          <p:cNvPr id="6" name="TextBox 5"/>
          <p:cNvSpPr txBox="1"/>
          <p:nvPr/>
        </p:nvSpPr>
        <p:spPr>
          <a:xfrm>
            <a:off x="5007005" y="1589103"/>
            <a:ext cx="6239209" cy="523220"/>
          </a:xfrm>
          <a:prstGeom prst="rect">
            <a:avLst/>
          </a:prstGeom>
          <a:noFill/>
        </p:spPr>
        <p:txBody>
          <a:bodyPr wrap="none" rtlCol="0">
            <a:spAutoFit/>
          </a:bodyPr>
          <a:lstStyle/>
          <a:p>
            <a:r>
              <a:rPr lang="en-US" altLang="zh-CN" sz="2800" b="1" dirty="0" smtClean="0">
                <a:solidFill>
                  <a:srgbClr val="FF0000"/>
                </a:solidFill>
                <a:latin typeface="Times New Roman" pitchFamily="18" charset="0"/>
                <a:cs typeface="Times New Roman" pitchFamily="18" charset="0"/>
              </a:rPr>
              <a:t>Student(</a:t>
            </a:r>
            <a:r>
              <a:rPr lang="en-US" altLang="zh-CN" sz="2800" b="1" dirty="0" err="1" smtClean="0">
                <a:solidFill>
                  <a:srgbClr val="FF0000"/>
                </a:solidFill>
                <a:latin typeface="Times New Roman" pitchFamily="18" charset="0"/>
                <a:cs typeface="Times New Roman" pitchFamily="18" charset="0"/>
              </a:rPr>
              <a:t>Sno</a:t>
            </a:r>
            <a:r>
              <a:rPr lang="en-US" altLang="zh-CN" sz="2800" b="1" dirty="0" smtClean="0">
                <a:solidFill>
                  <a:srgbClr val="FF0000"/>
                </a:solidFill>
                <a:latin typeface="Times New Roman" pitchFamily="18" charset="0"/>
                <a:cs typeface="Times New Roman" pitchFamily="18" charset="0"/>
              </a:rPr>
              <a:t>, </a:t>
            </a:r>
            <a:r>
              <a:rPr lang="en-US" altLang="zh-CN" sz="2800" b="1" dirty="0" err="1" smtClean="0">
                <a:solidFill>
                  <a:srgbClr val="FF0000"/>
                </a:solidFill>
                <a:latin typeface="Times New Roman" pitchFamily="18" charset="0"/>
                <a:cs typeface="Times New Roman" pitchFamily="18" charset="0"/>
              </a:rPr>
              <a:t>Sname</a:t>
            </a:r>
            <a:r>
              <a:rPr lang="en-US" altLang="zh-CN" sz="2800" b="1" dirty="0" smtClean="0">
                <a:solidFill>
                  <a:srgbClr val="FF0000"/>
                </a:solidFill>
                <a:latin typeface="Times New Roman" pitchFamily="18" charset="0"/>
                <a:cs typeface="Times New Roman" pitchFamily="18" charset="0"/>
              </a:rPr>
              <a:t>, </a:t>
            </a:r>
            <a:r>
              <a:rPr lang="en-US" altLang="zh-CN" sz="2800" b="1" dirty="0" err="1" smtClean="0">
                <a:solidFill>
                  <a:srgbClr val="FF0000"/>
                </a:solidFill>
                <a:latin typeface="Times New Roman" pitchFamily="18" charset="0"/>
                <a:cs typeface="Times New Roman" pitchFamily="18" charset="0"/>
              </a:rPr>
              <a:t>Ssex</a:t>
            </a:r>
            <a:r>
              <a:rPr lang="en-US" altLang="zh-CN" sz="2800" b="1" dirty="0" smtClean="0">
                <a:solidFill>
                  <a:srgbClr val="FF0000"/>
                </a:solidFill>
                <a:latin typeface="Times New Roman" pitchFamily="18" charset="0"/>
                <a:cs typeface="Times New Roman" pitchFamily="18" charset="0"/>
              </a:rPr>
              <a:t>, Sage, </a:t>
            </a:r>
            <a:r>
              <a:rPr lang="en-US" altLang="zh-CN" sz="2800" b="1" dirty="0" err="1" smtClean="0">
                <a:solidFill>
                  <a:srgbClr val="FF0000"/>
                </a:solidFill>
                <a:latin typeface="Times New Roman" pitchFamily="18" charset="0"/>
                <a:cs typeface="Times New Roman" pitchFamily="18" charset="0"/>
              </a:rPr>
              <a:t>Sdept</a:t>
            </a:r>
            <a:r>
              <a:rPr lang="en-US" altLang="zh-CN" sz="2800" b="1" dirty="0" smtClean="0">
                <a:solidFill>
                  <a:srgbClr val="FF0000"/>
                </a:solidFill>
                <a:latin typeface="Times New Roman" pitchFamily="18" charset="0"/>
                <a:cs typeface="Times New Roman" pitchFamily="18" charset="0"/>
              </a:rPr>
              <a:t>)</a:t>
            </a:r>
            <a:endParaRPr lang="zh-CN" altLang="en-US" sz="2800" b="1" dirty="0">
              <a:solidFill>
                <a:srgbClr val="FF0000"/>
              </a:solidFill>
              <a:latin typeface="Times New Roman" pitchFamily="18" charset="0"/>
              <a:cs typeface="Times New Roman" pitchFamily="18" charset="0"/>
            </a:endParaRPr>
          </a:p>
        </p:txBody>
      </p:sp>
      <p:graphicFrame>
        <p:nvGraphicFramePr>
          <p:cNvPr id="7" name="Group 3"/>
          <p:cNvGraphicFramePr>
            <a:graphicFrameLocks noGrp="1"/>
          </p:cNvGraphicFramePr>
          <p:nvPr>
            <p:extLst>
              <p:ext uri="{D42A27DB-BD31-4B8C-83A1-F6EECF244321}">
                <p14:modId xmlns:p14="http://schemas.microsoft.com/office/powerpoint/2010/main" val="3341294428"/>
              </p:ext>
            </p:extLst>
          </p:nvPr>
        </p:nvGraphicFramePr>
        <p:xfrm>
          <a:off x="6729943" y="2112323"/>
          <a:ext cx="3114931" cy="1706880"/>
        </p:xfrm>
        <a:graphic>
          <a:graphicData uri="http://schemas.openxmlformats.org/drawingml/2006/table">
            <a:tbl>
              <a:tblPr/>
              <a:tblGrid>
                <a:gridCol w="1708078"/>
                <a:gridCol w="1406853"/>
              </a:tblGrid>
              <a:tr h="263385">
                <a:tc>
                  <a:txBody>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itchFamily="34" charset="0"/>
                          <a:ea typeface="宋体" pitchFamily="2" charset="-122"/>
                        </a:rPr>
                        <a:t>Sno</a:t>
                      </a: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itchFamily="34" charset="0"/>
                          <a:ea typeface="宋体" pitchFamily="2" charset="-122"/>
                        </a:rPr>
                        <a:t>Sname</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47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itchFamily="34" charset="0"/>
                          <a:ea typeface="宋体" pitchFamily="2" charset="-122"/>
                        </a:rPr>
                        <a:t>200215121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itchFamily="34" charset="0"/>
                          <a:ea typeface="宋体" pitchFamily="2" charset="-122"/>
                        </a:rPr>
                        <a:t>200215122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itchFamily="34" charset="0"/>
                          <a:ea typeface="宋体" pitchFamily="2" charset="-122"/>
                        </a:rPr>
                        <a:t>200215123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chemeClr val="tx1"/>
                          </a:solidFill>
                          <a:effectLst/>
                          <a:latin typeface="Arial" pitchFamily="34" charset="0"/>
                          <a:ea typeface="宋体" pitchFamily="2" charset="-122"/>
                        </a:rPr>
                        <a:t>200515125</a:t>
                      </a: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Arial" pitchFamily="34" charset="0"/>
                          <a:ea typeface="宋体" pitchFamily="2" charset="-122"/>
                        </a:rPr>
                        <a:t>李勇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Arial" pitchFamily="34" charset="0"/>
                          <a:ea typeface="宋体" pitchFamily="2" charset="-122"/>
                        </a:rPr>
                        <a:t>刘晨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Arial" pitchFamily="34" charset="0"/>
                          <a:ea typeface="宋体" pitchFamily="2" charset="-122"/>
                        </a:rPr>
                        <a:t>王敏</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Arial" pitchFamily="34" charset="0"/>
                          <a:ea typeface="宋体" pitchFamily="2" charset="-122"/>
                        </a:rPr>
                        <a:t>张立</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Group 3"/>
          <p:cNvGraphicFramePr>
            <a:graphicFrameLocks noGrp="1"/>
          </p:cNvGraphicFramePr>
          <p:nvPr>
            <p:extLst>
              <p:ext uri="{D42A27DB-BD31-4B8C-83A1-F6EECF244321}">
                <p14:modId xmlns:p14="http://schemas.microsoft.com/office/powerpoint/2010/main" val="1427970511"/>
              </p:ext>
            </p:extLst>
          </p:nvPr>
        </p:nvGraphicFramePr>
        <p:xfrm>
          <a:off x="7195744" y="4397566"/>
          <a:ext cx="4621882" cy="1706880"/>
        </p:xfrm>
        <a:graphic>
          <a:graphicData uri="http://schemas.openxmlformats.org/drawingml/2006/table">
            <a:tbl>
              <a:tblPr/>
              <a:tblGrid>
                <a:gridCol w="1310065"/>
                <a:gridCol w="1890521"/>
                <a:gridCol w="1421296"/>
              </a:tblGrid>
              <a:tr h="23518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Sname</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Sno</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3335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Sdept</a:t>
                      </a: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09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pitchFamily="34" charset="0"/>
                          <a:ea typeface="宋体" pitchFamily="2" charset="-122"/>
                        </a:rPr>
                        <a:t>李勇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pitchFamily="34" charset="0"/>
                          <a:ea typeface="宋体" pitchFamily="2" charset="-122"/>
                        </a:rPr>
                        <a:t>刘晨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pitchFamily="34" charset="0"/>
                          <a:ea typeface="宋体" pitchFamily="2" charset="-122"/>
                        </a:rPr>
                        <a:t>王敏</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Arial" pitchFamily="34" charset="0"/>
                          <a:ea typeface="宋体" pitchFamily="2" charset="-122"/>
                        </a:rPr>
                        <a:t>张立</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200215121</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200215122</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200215123</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200515125</a:t>
                      </a: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CS</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CS</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MA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pitchFamily="34" charset="0"/>
                          <a:ea typeface="宋体" pitchFamily="2" charset="-122"/>
                        </a:rPr>
                        <a:t>IS</a:t>
                      </a: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8068">
                                            <p:txEl>
                                              <p:pRg st="2" end="2"/>
                                            </p:txEl>
                                          </p:spTgt>
                                        </p:tgtEl>
                                        <p:attrNameLst>
                                          <p:attrName>style.visibility</p:attrName>
                                        </p:attrNameLst>
                                      </p:cBhvr>
                                      <p:to>
                                        <p:strVal val="visible"/>
                                      </p:to>
                                    </p:set>
                                    <p:animEffect transition="in" filter="box(in)">
                                      <p:cBhvr>
                                        <p:cTn id="7" dur="500"/>
                                        <p:tgtEl>
                                          <p:spTgt spid="88068">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8068">
                                            <p:txEl>
                                              <p:pRg st="3" end="3"/>
                                            </p:txEl>
                                          </p:spTgt>
                                        </p:tgtEl>
                                        <p:attrNameLst>
                                          <p:attrName>style.visibility</p:attrName>
                                        </p:attrNameLst>
                                      </p:cBhvr>
                                      <p:to>
                                        <p:strVal val="visible"/>
                                      </p:to>
                                    </p:set>
                                    <p:animEffect transition="in" filter="box(in)">
                                      <p:cBhvr>
                                        <p:cTn id="10" dur="500"/>
                                        <p:tgtEl>
                                          <p:spTgt spid="88068">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8068">
                                            <p:txEl>
                                              <p:pRg st="6" end="6"/>
                                            </p:txEl>
                                          </p:spTgt>
                                        </p:tgtEl>
                                        <p:attrNameLst>
                                          <p:attrName>style.visibility</p:attrName>
                                        </p:attrNameLst>
                                      </p:cBhvr>
                                      <p:to>
                                        <p:strVal val="visible"/>
                                      </p:to>
                                    </p:set>
                                    <p:animEffect transition="in" filter="box(in)">
                                      <p:cBhvr>
                                        <p:cTn id="20" dur="500"/>
                                        <p:tgtEl>
                                          <p:spTgt spid="88068">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88068">
                                            <p:txEl>
                                              <p:pRg st="7" end="7"/>
                                            </p:txEl>
                                          </p:spTgt>
                                        </p:tgtEl>
                                        <p:attrNameLst>
                                          <p:attrName>style.visibility</p:attrName>
                                        </p:attrNameLst>
                                      </p:cBhvr>
                                      <p:to>
                                        <p:strVal val="visible"/>
                                      </p:to>
                                    </p:set>
                                    <p:animEffect transition="in" filter="box(in)">
                                      <p:cBhvr>
                                        <p:cTn id="23" dur="500"/>
                                        <p:tgtEl>
                                          <p:spTgt spid="88068">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itchFamily="2" charset="-122"/>
              </a:rPr>
              <a:t>数学函数</a:t>
            </a:r>
            <a:endParaRPr lang="zh-CN" altLang="en-US" dirty="0"/>
          </a:p>
        </p:txBody>
      </p:sp>
      <p:sp>
        <p:nvSpPr>
          <p:cNvPr id="3" name="内容占位符 2"/>
          <p:cNvSpPr>
            <a:spLocks noGrp="1"/>
          </p:cNvSpPr>
          <p:nvPr>
            <p:ph idx="1"/>
          </p:nvPr>
        </p:nvSpPr>
        <p:spPr>
          <a:xfrm>
            <a:off x="527051" y="1968548"/>
            <a:ext cx="11425767" cy="3642140"/>
          </a:xfrm>
        </p:spPr>
        <p:txBody>
          <a:bodyPr/>
          <a:lstStyle/>
          <a:p>
            <a:pPr eaLnBrk="1" hangingPunct="1">
              <a:lnSpc>
                <a:spcPct val="80000"/>
              </a:lnSpc>
            </a:pPr>
            <a:r>
              <a:rPr lang="zh-CN" altLang="en-US" sz="2000" dirty="0" smtClean="0"/>
              <a:t>注释</a:t>
            </a:r>
          </a:p>
          <a:p>
            <a:pPr lvl="1" eaLnBrk="1" hangingPunct="1">
              <a:lnSpc>
                <a:spcPct val="80000"/>
              </a:lnSpc>
            </a:pPr>
            <a:r>
              <a:rPr lang="zh-CN" altLang="zh-CN" sz="1800" dirty="0" smtClean="0"/>
              <a:t>ROUND </a:t>
            </a:r>
            <a:r>
              <a:rPr lang="zh-CN" altLang="en-US" sz="1800" dirty="0" smtClean="0"/>
              <a:t>始终返回一个值。如果 </a:t>
            </a:r>
            <a:r>
              <a:rPr lang="zh-CN" altLang="zh-CN" sz="1800" i="1" dirty="0" smtClean="0"/>
              <a:t>length </a:t>
            </a:r>
            <a:r>
              <a:rPr lang="zh-CN" altLang="en-US" sz="1800" dirty="0" smtClean="0"/>
              <a:t>是负数且大于小数点前的数字个数，</a:t>
            </a:r>
            <a:r>
              <a:rPr lang="zh-CN" altLang="zh-CN" sz="1800" dirty="0" smtClean="0"/>
              <a:t>ROUND </a:t>
            </a:r>
            <a:r>
              <a:rPr lang="zh-CN" altLang="en-US" sz="1800" dirty="0" smtClean="0"/>
              <a:t>将返回 </a:t>
            </a:r>
            <a:r>
              <a:rPr lang="zh-CN" altLang="zh-CN" sz="1800" dirty="0" smtClean="0"/>
              <a:t>0</a:t>
            </a:r>
            <a:r>
              <a:rPr lang="zh-CN" altLang="en-US" sz="1800" dirty="0" smtClean="0"/>
              <a:t>。</a:t>
            </a:r>
          </a:p>
          <a:p>
            <a:pPr lvl="1" eaLnBrk="1" hangingPunct="1">
              <a:lnSpc>
                <a:spcPct val="80000"/>
              </a:lnSpc>
            </a:pPr>
            <a:r>
              <a:rPr lang="zh-CN" altLang="zh-CN" sz="1800" dirty="0" smtClean="0"/>
              <a:t>ROUND(748.58, -4) </a:t>
            </a:r>
          </a:p>
          <a:p>
            <a:pPr lvl="1" eaLnBrk="1" hangingPunct="1">
              <a:lnSpc>
                <a:spcPct val="80000"/>
              </a:lnSpc>
            </a:pPr>
            <a:r>
              <a:rPr lang="zh-CN" altLang="en-US" sz="1800" dirty="0" smtClean="0"/>
              <a:t>当 </a:t>
            </a:r>
            <a:r>
              <a:rPr lang="zh-CN" altLang="zh-CN" sz="1800" i="1" dirty="0" smtClean="0"/>
              <a:t>length</a:t>
            </a:r>
            <a:r>
              <a:rPr lang="zh-CN" altLang="zh-CN" sz="1800" dirty="0" smtClean="0"/>
              <a:t> </a:t>
            </a:r>
            <a:r>
              <a:rPr lang="zh-CN" altLang="en-US" sz="1800" dirty="0" smtClean="0"/>
              <a:t>是负数时，无论什么数据类型，</a:t>
            </a:r>
            <a:r>
              <a:rPr lang="zh-CN" altLang="zh-CN" sz="1800" dirty="0" smtClean="0"/>
              <a:t>ROUND </a:t>
            </a:r>
            <a:r>
              <a:rPr lang="zh-CN" altLang="en-US" sz="1800" dirty="0" smtClean="0"/>
              <a:t>都将返回一个四舍五入的 </a:t>
            </a:r>
            <a:r>
              <a:rPr lang="zh-CN" altLang="zh-CN" sz="1800" i="1" dirty="0" smtClean="0"/>
              <a:t>numeric_expression</a:t>
            </a:r>
            <a:r>
              <a:rPr lang="zh-CN" altLang="en-US" sz="1800" dirty="0" smtClean="0"/>
              <a:t>。</a:t>
            </a:r>
          </a:p>
          <a:p>
            <a:pPr lvl="1"/>
            <a:r>
              <a:rPr lang="en-US" sz="2000" dirty="0" smtClean="0"/>
              <a:t>     select ROUND(534.56, 1) 		--</a:t>
            </a:r>
            <a:r>
              <a:rPr lang="zh-CN" altLang="en-US" sz="2000" dirty="0" smtClean="0"/>
              <a:t>结果为</a:t>
            </a:r>
            <a:r>
              <a:rPr lang="en-US" sz="2000" dirty="0" smtClean="0"/>
              <a:t>534.60</a:t>
            </a:r>
            <a:endParaRPr lang="zh-CN" altLang="en-US" sz="2000" dirty="0" smtClean="0"/>
          </a:p>
          <a:p>
            <a:pPr lvl="1"/>
            <a:r>
              <a:rPr lang="en-US" sz="2000" dirty="0" smtClean="0"/>
              <a:t>     select ROUND(534.56, 0) 		--</a:t>
            </a:r>
            <a:r>
              <a:rPr lang="zh-CN" altLang="en-US" sz="2000" dirty="0" smtClean="0"/>
              <a:t>结果为</a:t>
            </a:r>
            <a:r>
              <a:rPr lang="en-US" sz="2000" dirty="0" smtClean="0"/>
              <a:t>535.00</a:t>
            </a:r>
            <a:endParaRPr lang="zh-CN" altLang="en-US" sz="2000" dirty="0" smtClean="0"/>
          </a:p>
          <a:p>
            <a:pPr lvl="1"/>
            <a:r>
              <a:rPr lang="en-US" sz="2000" dirty="0" smtClean="0"/>
              <a:t>     select ROUND(534.56, -1)		--</a:t>
            </a:r>
            <a:r>
              <a:rPr lang="zh-CN" altLang="en-US" sz="2000" dirty="0" smtClean="0"/>
              <a:t>结果为</a:t>
            </a:r>
            <a:r>
              <a:rPr lang="en-US" sz="2000" dirty="0" smtClean="0"/>
              <a:t>530.00</a:t>
            </a:r>
            <a:endParaRPr lang="zh-CN" altLang="en-US" sz="2000" dirty="0" smtClean="0"/>
          </a:p>
          <a:p>
            <a:pPr lvl="1"/>
            <a:r>
              <a:rPr lang="en-US" sz="2000" dirty="0" smtClean="0"/>
              <a:t>     select ROUND(534.56, -2)		--</a:t>
            </a:r>
            <a:r>
              <a:rPr lang="zh-CN" altLang="en-US" sz="2000" dirty="0" smtClean="0"/>
              <a:t>结果为</a:t>
            </a:r>
            <a:r>
              <a:rPr lang="en-US" sz="2000" dirty="0" smtClean="0"/>
              <a:t>500.00</a:t>
            </a:r>
            <a:endParaRPr lang="zh-CN" altLang="en-US" sz="2000" dirty="0" smtClean="0"/>
          </a:p>
          <a:p>
            <a:pPr lvl="1"/>
            <a:r>
              <a:rPr lang="en-US" sz="2000" dirty="0" smtClean="0"/>
              <a:t>     select ROUND(534.56, -3)   	              --</a:t>
            </a:r>
            <a:r>
              <a:rPr lang="zh-CN" altLang="en-US" sz="2000" dirty="0" smtClean="0"/>
              <a:t>结果为</a:t>
            </a:r>
            <a:r>
              <a:rPr lang="en-US" sz="2000" dirty="0" smtClean="0"/>
              <a:t>1000.00</a:t>
            </a:r>
            <a:endParaRPr lang="zh-CN" altLang="en-US" sz="2000" dirty="0" smtClean="0"/>
          </a:p>
          <a:p>
            <a:pPr lvl="1"/>
            <a:r>
              <a:rPr lang="en-US" sz="2000" dirty="0" smtClean="0"/>
              <a:t>     select ROUND(534.56, -4)  	              --</a:t>
            </a:r>
            <a:r>
              <a:rPr lang="zh-CN" altLang="en-US" sz="2000" dirty="0" smtClean="0"/>
              <a:t>结果为</a:t>
            </a:r>
            <a:r>
              <a:rPr lang="en-US" sz="2000" dirty="0" smtClean="0"/>
              <a:t>0.00</a:t>
            </a:r>
            <a:endParaRPr lang="zh-CN" altLang="en-US" sz="2000"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3" name="Rectangle 2"/>
          <p:cNvSpPr>
            <a:spLocks noGrp="1" noChangeArrowheads="1"/>
          </p:cNvSpPr>
          <p:nvPr>
            <p:ph type="body" idx="1"/>
          </p:nvPr>
        </p:nvSpPr>
        <p:spPr>
          <a:xfrm>
            <a:off x="0" y="476251"/>
            <a:ext cx="12192000" cy="4113213"/>
          </a:xfrm>
        </p:spPr>
        <p:txBody>
          <a:bodyPr/>
          <a:lstStyle/>
          <a:p>
            <a:pPr eaLnBrk="1" hangingPunct="1">
              <a:buClr>
                <a:schemeClr val="tx1"/>
              </a:buClr>
              <a:buFont typeface="Wingdings" pitchFamily="2" charset="2"/>
              <a:buBlip>
                <a:blip r:embed="rId3"/>
              </a:buBlip>
            </a:pPr>
            <a:r>
              <a:rPr lang="zh-CN" altLang="en-US" sz="2400" b="1" smtClean="0">
                <a:ea typeface="宋体" pitchFamily="2" charset="-122"/>
              </a:rPr>
              <a:t>次序函数：</a:t>
            </a:r>
          </a:p>
          <a:p>
            <a:pPr lvl="1" eaLnBrk="1" hangingPunct="1">
              <a:buClr>
                <a:schemeClr val="tx1"/>
              </a:buClr>
            </a:pPr>
            <a:r>
              <a:rPr lang="zh-CN" altLang="en-US" b="1" smtClean="0">
                <a:ea typeface="宋体" pitchFamily="2" charset="-122"/>
              </a:rPr>
              <a:t>可以使用次序函数来产生每行的序列号或基于特定的规则给出次序。</a:t>
            </a:r>
            <a:endParaRPr lang="en-IN" altLang="en-US" b="1" smtClean="0"/>
          </a:p>
          <a:p>
            <a:pPr lvl="1" eaLnBrk="1" hangingPunct="1">
              <a:buClr>
                <a:schemeClr val="tx1"/>
              </a:buClr>
            </a:pPr>
            <a:r>
              <a:rPr lang="en-IN" altLang="en-US" b="1" smtClean="0"/>
              <a:t>SQL Server </a:t>
            </a:r>
            <a:r>
              <a:rPr lang="zh-CN" altLang="en-US" b="1" smtClean="0">
                <a:ea typeface="宋体" pitchFamily="2" charset="-122"/>
              </a:rPr>
              <a:t>支持的次序函数是；</a:t>
            </a:r>
            <a:endParaRPr lang="en-IN" altLang="en-US" b="1" smtClean="0"/>
          </a:p>
          <a:p>
            <a:pPr lvl="2" eaLnBrk="1" hangingPunct="1"/>
            <a:r>
              <a:rPr lang="zh-CN" altLang="en-US" sz="2600" b="1" smtClean="0">
                <a:latin typeface="Courier New" pitchFamily="49" charset="0"/>
                <a:ea typeface="宋体" pitchFamily="2" charset="-122"/>
              </a:rPr>
              <a:t>row_number</a:t>
            </a:r>
          </a:p>
          <a:p>
            <a:pPr lvl="2" eaLnBrk="1" hangingPunct="1"/>
            <a:r>
              <a:rPr lang="zh-CN" altLang="en-US" sz="2600" b="1" smtClean="0">
                <a:latin typeface="Courier New" pitchFamily="49" charset="0"/>
                <a:ea typeface="宋体" pitchFamily="2" charset="-122"/>
              </a:rPr>
              <a:t>Rank:</a:t>
            </a:r>
            <a:r>
              <a:rPr lang="zh-CN" altLang="en-US" b="1" smtClean="0">
                <a:ea typeface="宋体" pitchFamily="2" charset="-122"/>
              </a:rPr>
              <a:t>如果两个或多个行与一个排名关联，则每个关联行将得到相同的排名。例如，如果两位顶尖销售员具有同样的 SalesYTD 值，他们将并列第一。由于已有两行排名在前，所以具有下一个最大 SalesYTD 的销售人员将排名第三。因此，RANK 函数并不总返回连续整数。</a:t>
            </a:r>
            <a:r>
              <a:rPr lang="zh-CN" altLang="en-US" smtClean="0">
                <a:ea typeface="宋体" pitchFamily="2" charset="-122"/>
              </a:rPr>
              <a:t> </a:t>
            </a:r>
            <a:endParaRPr lang="zh-CN" altLang="en-US" sz="2600" b="1" smtClean="0">
              <a:latin typeface="Courier New" pitchFamily="49" charset="0"/>
              <a:ea typeface="宋体" pitchFamily="2" charset="-122"/>
            </a:endParaRPr>
          </a:p>
          <a:p>
            <a:pPr lvl="2" eaLnBrk="1" hangingPunct="1"/>
            <a:r>
              <a:rPr lang="zh-CN" altLang="en-US" sz="2600" b="1" smtClean="0">
                <a:latin typeface="Courier New" pitchFamily="49" charset="0"/>
                <a:ea typeface="宋体" pitchFamily="2" charset="-122"/>
              </a:rPr>
              <a:t>dense_rank:</a:t>
            </a:r>
            <a:r>
              <a:rPr lang="zh-CN" altLang="en-US" b="1" smtClean="0">
                <a:ea typeface="宋体" pitchFamily="2" charset="-122"/>
              </a:rPr>
              <a:t>返回的数字没有间断，并且始终具有连续的排名。</a:t>
            </a:r>
            <a:r>
              <a:rPr lang="zh-CN" altLang="en-US" smtClean="0">
                <a:ea typeface="宋体" pitchFamily="2" charset="-122"/>
              </a:rPr>
              <a:t> </a:t>
            </a:r>
            <a:endParaRPr lang="zh-CN" altLang="en-US" sz="2600" b="1" smtClean="0">
              <a:latin typeface="Courier New" pitchFamily="49" charset="0"/>
              <a:ea typeface="宋体" pitchFamily="2" charset="-122"/>
            </a:endParaRPr>
          </a:p>
          <a:p>
            <a:pPr eaLnBrk="1" hangingPunct="1">
              <a:buClr>
                <a:schemeClr val="tx1"/>
              </a:buClr>
              <a:buFont typeface="Wingdings" pitchFamily="2" charset="2"/>
              <a:buNone/>
            </a:pPr>
            <a:r>
              <a:rPr lang="zh-CN" altLang="en-US" sz="2400" b="1" smtClean="0">
                <a:ea typeface="宋体" pitchFamily="2" charset="-122"/>
              </a:rPr>
              <a:t>	让我们看看如何…</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351089" y="2924175"/>
            <a:ext cx="7793037" cy="795338"/>
          </a:xfrm>
        </p:spPr>
        <p:txBody>
          <a:bodyPr/>
          <a:lstStyle/>
          <a:p>
            <a:r>
              <a:rPr lang="zh-CN" altLang="en-US" dirty="0" smtClean="0"/>
              <a:t>知识点</a:t>
            </a:r>
            <a:r>
              <a:rPr lang="en-US" altLang="zh-CN" dirty="0" smtClean="0"/>
              <a:t>50</a:t>
            </a:r>
            <a:r>
              <a:rPr lang="zh-CN" altLang="en-US" dirty="0" smtClean="0"/>
              <a:t>：  系统函数</a:t>
            </a:r>
            <a:endParaRPr lang="zh-CN" altLang="zh-CN" dirty="0"/>
          </a:p>
        </p:txBody>
      </p:sp>
    </p:spTree>
    <p:extLst>
      <p:ext uri="{BB962C8B-B14F-4D97-AF65-F5344CB8AC3E}">
        <p14:creationId xmlns:p14="http://schemas.microsoft.com/office/powerpoint/2010/main" val="4044290839"/>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p:txBody>
          <a:bodyPr/>
          <a:lstStyle/>
          <a:p>
            <a:pPr eaLnBrk="1" hangingPunct="1"/>
            <a:r>
              <a:rPr lang="zh-CN" sz="3200" dirty="0" smtClean="0">
                <a:ea typeface="宋体" pitchFamily="2" charset="-122"/>
              </a:rPr>
              <a:t>系统函数</a:t>
            </a:r>
          </a:p>
        </p:txBody>
      </p:sp>
      <p:sp>
        <p:nvSpPr>
          <p:cNvPr id="159748" name="Rectangle 3"/>
          <p:cNvSpPr>
            <a:spLocks noGrp="1" noChangeArrowheads="1"/>
          </p:cNvSpPr>
          <p:nvPr>
            <p:ph type="body" idx="1"/>
          </p:nvPr>
        </p:nvSpPr>
        <p:spPr>
          <a:xfrm>
            <a:off x="343311" y="2033588"/>
            <a:ext cx="11328400" cy="4824412"/>
          </a:xfrm>
        </p:spPr>
        <p:txBody>
          <a:bodyPr/>
          <a:lstStyle/>
          <a:p>
            <a:pPr eaLnBrk="1" hangingPunct="1"/>
            <a:r>
              <a:rPr lang="zh-CN" altLang="zh-CN" b="1" dirty="0" smtClean="0">
                <a:ea typeface="宋体" pitchFamily="2" charset="-122"/>
              </a:rPr>
              <a:t>HOST_ID</a:t>
            </a:r>
          </a:p>
          <a:p>
            <a:pPr lvl="1" eaLnBrk="1" hangingPunct="1"/>
            <a:r>
              <a:rPr lang="zh-CN" b="1" dirty="0" smtClean="0">
                <a:ea typeface="宋体" pitchFamily="2" charset="-122"/>
              </a:rPr>
              <a:t>返回工作站标识号。</a:t>
            </a:r>
          </a:p>
          <a:p>
            <a:pPr lvl="1" eaLnBrk="1" hangingPunct="1"/>
            <a:r>
              <a:rPr lang="zh-CN" b="1" dirty="0" smtClean="0">
                <a:ea typeface="宋体" pitchFamily="2" charset="-122"/>
              </a:rPr>
              <a:t>语法</a:t>
            </a:r>
            <a:r>
              <a:rPr lang="zh-CN" altLang="zh-CN" b="1" dirty="0" smtClean="0">
                <a:ea typeface="宋体" pitchFamily="2" charset="-122"/>
              </a:rPr>
              <a:t>:HOST_ID ( )</a:t>
            </a:r>
          </a:p>
          <a:p>
            <a:pPr eaLnBrk="1" hangingPunct="1"/>
            <a:r>
              <a:rPr lang="zh-CN" altLang="zh-CN" b="1" dirty="0" smtClean="0">
                <a:ea typeface="宋体" pitchFamily="2" charset="-122"/>
              </a:rPr>
              <a:t>HOST_NAME</a:t>
            </a:r>
          </a:p>
          <a:p>
            <a:pPr lvl="1" eaLnBrk="1" hangingPunct="1"/>
            <a:r>
              <a:rPr lang="zh-CN" b="1" dirty="0" smtClean="0">
                <a:ea typeface="宋体" pitchFamily="2" charset="-122"/>
              </a:rPr>
              <a:t>返回工作站名称。</a:t>
            </a:r>
          </a:p>
          <a:p>
            <a:pPr lvl="1" eaLnBrk="1" hangingPunct="1"/>
            <a:r>
              <a:rPr lang="zh-CN" b="1" dirty="0" smtClean="0">
                <a:ea typeface="宋体" pitchFamily="2" charset="-122"/>
              </a:rPr>
              <a:t>语法</a:t>
            </a:r>
            <a:r>
              <a:rPr lang="zh-CN" altLang="zh-CN" b="1" dirty="0" smtClean="0">
                <a:ea typeface="宋体" pitchFamily="2" charset="-122"/>
              </a:rPr>
              <a:t>:HOST_NAME (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p:txBody>
          <a:bodyPr/>
          <a:lstStyle/>
          <a:p>
            <a:pPr eaLnBrk="1" hangingPunct="1"/>
            <a:r>
              <a:rPr lang="zh-CN" altLang="en-US" dirty="0" smtClean="0">
                <a:ea typeface="宋体" pitchFamily="2" charset="-122"/>
              </a:rPr>
              <a:t>系统函数</a:t>
            </a:r>
            <a:endParaRPr lang="zh-CN" altLang="zh-CN" dirty="0" smtClean="0">
              <a:ea typeface="宋体" pitchFamily="2" charset="-122"/>
            </a:endParaRPr>
          </a:p>
        </p:txBody>
      </p:sp>
      <p:sp>
        <p:nvSpPr>
          <p:cNvPr id="160772" name="Rectangle 3"/>
          <p:cNvSpPr>
            <a:spLocks noGrp="1" noChangeArrowheads="1"/>
          </p:cNvSpPr>
          <p:nvPr>
            <p:ph type="body" idx="1"/>
          </p:nvPr>
        </p:nvSpPr>
        <p:spPr>
          <a:xfrm>
            <a:off x="334433" y="1773238"/>
            <a:ext cx="11387667" cy="4614862"/>
          </a:xfrm>
        </p:spPr>
        <p:txBody>
          <a:bodyPr/>
          <a:lstStyle/>
          <a:p>
            <a:pPr eaLnBrk="1" hangingPunct="1"/>
            <a:r>
              <a:rPr lang="zh-CN" altLang="zh-CN" b="1" smtClean="0">
                <a:ea typeface="宋体" pitchFamily="2" charset="-122"/>
              </a:rPr>
              <a:t>SUSER_SID</a:t>
            </a:r>
          </a:p>
          <a:p>
            <a:pPr lvl="1" eaLnBrk="1" hangingPunct="1"/>
            <a:r>
              <a:rPr lang="zh-CN" b="1" smtClean="0">
                <a:ea typeface="宋体" pitchFamily="2" charset="-122"/>
              </a:rPr>
              <a:t>返回用户登录名的安全标识号 </a:t>
            </a:r>
            <a:r>
              <a:rPr lang="zh-CN" altLang="zh-CN" b="1" smtClean="0">
                <a:ea typeface="宋体" pitchFamily="2" charset="-122"/>
              </a:rPr>
              <a:t>(SID)</a:t>
            </a:r>
            <a:r>
              <a:rPr lang="zh-CN" b="1" smtClean="0">
                <a:ea typeface="宋体" pitchFamily="2" charset="-122"/>
              </a:rPr>
              <a:t>。</a:t>
            </a:r>
          </a:p>
          <a:p>
            <a:pPr lvl="1" eaLnBrk="1" hangingPunct="1"/>
            <a:r>
              <a:rPr lang="zh-CN" b="1" smtClean="0">
                <a:ea typeface="宋体" pitchFamily="2" charset="-122"/>
              </a:rPr>
              <a:t>语法</a:t>
            </a:r>
            <a:r>
              <a:rPr lang="zh-CN" altLang="zh-CN" b="1" smtClean="0">
                <a:ea typeface="宋体" pitchFamily="2" charset="-122"/>
              </a:rPr>
              <a:t>:SUSER_SID ( [ '</a:t>
            </a:r>
            <a:r>
              <a:rPr lang="zh-CN" altLang="zh-CN" b="1" i="1" smtClean="0">
                <a:ea typeface="宋体" pitchFamily="2" charset="-122"/>
              </a:rPr>
              <a:t>login</a:t>
            </a:r>
            <a:r>
              <a:rPr lang="zh-CN" altLang="zh-CN" b="1" smtClean="0">
                <a:ea typeface="宋体" pitchFamily="2" charset="-122"/>
              </a:rPr>
              <a:t>' ] ) </a:t>
            </a:r>
          </a:p>
          <a:p>
            <a:pPr lvl="1" eaLnBrk="1" hangingPunct="1"/>
            <a:r>
              <a:rPr lang="zh-CN" b="1" smtClean="0">
                <a:ea typeface="宋体" pitchFamily="2" charset="-122"/>
              </a:rPr>
              <a:t>参数</a:t>
            </a:r>
            <a:r>
              <a:rPr lang="zh-CN" altLang="zh-CN" b="1" i="1" smtClean="0">
                <a:ea typeface="宋体" pitchFamily="2" charset="-122"/>
              </a:rPr>
              <a:t>login</a:t>
            </a:r>
            <a:r>
              <a:rPr lang="zh-CN" b="1" smtClean="0">
                <a:ea typeface="宋体" pitchFamily="2" charset="-122"/>
              </a:rPr>
              <a:t>是用户的登录名。</a:t>
            </a:r>
          </a:p>
          <a:p>
            <a:pPr eaLnBrk="1" hangingPunct="1"/>
            <a:r>
              <a:rPr lang="zh-CN" altLang="zh-CN" b="1" smtClean="0">
                <a:ea typeface="宋体" pitchFamily="2" charset="-122"/>
              </a:rPr>
              <a:t>SUSER_ID</a:t>
            </a:r>
          </a:p>
          <a:p>
            <a:pPr lvl="1" eaLnBrk="1" hangingPunct="1"/>
            <a:r>
              <a:rPr lang="zh-CN" b="1" smtClean="0">
                <a:ea typeface="宋体" pitchFamily="2" charset="-122"/>
              </a:rPr>
              <a:t>返回用户的登录标识号。</a:t>
            </a:r>
          </a:p>
          <a:p>
            <a:pPr lvl="1" eaLnBrk="1" hangingPunct="1"/>
            <a:r>
              <a:rPr lang="zh-CN" b="1" smtClean="0">
                <a:ea typeface="宋体" pitchFamily="2" charset="-122"/>
              </a:rPr>
              <a:t>语法</a:t>
            </a:r>
            <a:r>
              <a:rPr lang="zh-CN" altLang="zh-CN" b="1" smtClean="0">
                <a:ea typeface="宋体" pitchFamily="2" charset="-122"/>
              </a:rPr>
              <a:t>:SUSER_ID ( [ '</a:t>
            </a:r>
            <a:r>
              <a:rPr lang="zh-CN" altLang="zh-CN" b="1" i="1" smtClean="0">
                <a:ea typeface="宋体" pitchFamily="2" charset="-122"/>
              </a:rPr>
              <a:t>login</a:t>
            </a:r>
            <a:r>
              <a:rPr lang="zh-CN" altLang="zh-CN" b="1" smtClean="0">
                <a:ea typeface="宋体" pitchFamily="2" charset="-122"/>
              </a:rPr>
              <a:t>' ] ) </a:t>
            </a:r>
          </a:p>
          <a:p>
            <a:pPr lvl="1" eaLnBrk="1" hangingPunct="1"/>
            <a:r>
              <a:rPr lang="zh-CN" b="1" smtClean="0">
                <a:ea typeface="宋体" pitchFamily="2" charset="-122"/>
              </a:rPr>
              <a:t>参数</a:t>
            </a:r>
            <a:r>
              <a:rPr lang="zh-CN" altLang="zh-CN" b="1" i="1" smtClean="0">
                <a:ea typeface="宋体" pitchFamily="2" charset="-122"/>
              </a:rPr>
              <a:t>login</a:t>
            </a:r>
            <a:r>
              <a:rPr lang="zh-CN" b="1" smtClean="0">
                <a:ea typeface="宋体" pitchFamily="2" charset="-122"/>
              </a:rPr>
              <a:t>是用户的登录标识名。</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p:txBody>
          <a:bodyPr/>
          <a:lstStyle/>
          <a:p>
            <a:pPr eaLnBrk="1" hangingPunct="1"/>
            <a:r>
              <a:rPr lang="zh-CN" altLang="en-US" dirty="0" smtClean="0">
                <a:ea typeface="宋体" pitchFamily="2" charset="-122"/>
              </a:rPr>
              <a:t>系统函数</a:t>
            </a:r>
            <a:endParaRPr lang="zh-CN" altLang="zh-CN" dirty="0" smtClean="0">
              <a:ea typeface="宋体" pitchFamily="2" charset="-122"/>
            </a:endParaRPr>
          </a:p>
        </p:txBody>
      </p:sp>
      <p:sp>
        <p:nvSpPr>
          <p:cNvPr id="161796" name="Rectangle 3"/>
          <p:cNvSpPr>
            <a:spLocks noGrp="1" noChangeArrowheads="1"/>
          </p:cNvSpPr>
          <p:nvPr>
            <p:ph type="body" idx="1"/>
          </p:nvPr>
        </p:nvSpPr>
        <p:spPr>
          <a:xfrm>
            <a:off x="325556" y="1744184"/>
            <a:ext cx="11387667" cy="4614863"/>
          </a:xfrm>
        </p:spPr>
        <p:txBody>
          <a:bodyPr/>
          <a:lstStyle/>
          <a:p>
            <a:pPr eaLnBrk="1" hangingPunct="1"/>
            <a:r>
              <a:rPr lang="zh-CN" altLang="zh-CN" b="1" dirty="0" smtClean="0">
                <a:ea typeface="宋体" pitchFamily="2" charset="-122"/>
              </a:rPr>
              <a:t>SUSER_SNAME</a:t>
            </a:r>
          </a:p>
          <a:p>
            <a:pPr lvl="1" eaLnBrk="1" hangingPunct="1"/>
            <a:r>
              <a:rPr lang="zh-CN" b="1" dirty="0" smtClean="0">
                <a:ea typeface="宋体" pitchFamily="2" charset="-122"/>
              </a:rPr>
              <a:t>从用户的安全标识号 </a:t>
            </a:r>
            <a:r>
              <a:rPr lang="zh-CN" altLang="zh-CN" b="1" dirty="0" smtClean="0">
                <a:ea typeface="宋体" pitchFamily="2" charset="-122"/>
              </a:rPr>
              <a:t>(SID) </a:t>
            </a:r>
            <a:r>
              <a:rPr lang="zh-CN" b="1" dirty="0" smtClean="0">
                <a:ea typeface="宋体" pitchFamily="2" charset="-122"/>
              </a:rPr>
              <a:t>返回登录标识名。</a:t>
            </a:r>
          </a:p>
          <a:p>
            <a:pPr lvl="1" eaLnBrk="1" hangingPunct="1"/>
            <a:r>
              <a:rPr lang="zh-CN" b="1" dirty="0" smtClean="0">
                <a:ea typeface="宋体" pitchFamily="2" charset="-122"/>
              </a:rPr>
              <a:t>语法</a:t>
            </a:r>
            <a:r>
              <a:rPr lang="zh-CN" altLang="zh-CN" b="1" dirty="0" smtClean="0">
                <a:ea typeface="宋体" pitchFamily="2" charset="-122"/>
              </a:rPr>
              <a:t>:SUSER_SNAME ( [ </a:t>
            </a:r>
            <a:r>
              <a:rPr lang="zh-CN" altLang="zh-CN" b="1" i="1" dirty="0" smtClean="0">
                <a:ea typeface="宋体" pitchFamily="2" charset="-122"/>
              </a:rPr>
              <a:t>server_user_sid </a:t>
            </a:r>
            <a:r>
              <a:rPr lang="zh-CN" altLang="zh-CN" b="1" dirty="0" smtClean="0">
                <a:ea typeface="宋体" pitchFamily="2" charset="-122"/>
              </a:rPr>
              <a:t>] ) </a:t>
            </a:r>
          </a:p>
          <a:p>
            <a:pPr lvl="1" eaLnBrk="1" hangingPunct="1"/>
            <a:r>
              <a:rPr lang="zh-CN" b="1" dirty="0" smtClean="0">
                <a:ea typeface="宋体" pitchFamily="2" charset="-122"/>
              </a:rPr>
              <a:t>参数</a:t>
            </a:r>
            <a:r>
              <a:rPr lang="zh-CN" altLang="zh-CN" b="1" i="1" dirty="0" smtClean="0">
                <a:ea typeface="宋体" pitchFamily="2" charset="-122"/>
              </a:rPr>
              <a:t>server_user_sid</a:t>
            </a:r>
            <a:r>
              <a:rPr lang="zh-CN" b="1" dirty="0" smtClean="0">
                <a:ea typeface="宋体" pitchFamily="2" charset="-122"/>
              </a:rPr>
              <a:t>是用户的安全标识号。</a:t>
            </a:r>
          </a:p>
          <a:p>
            <a:pPr eaLnBrk="1" hangingPunct="1"/>
            <a:r>
              <a:rPr lang="zh-CN" altLang="zh-CN" b="1" dirty="0" smtClean="0">
                <a:ea typeface="宋体" pitchFamily="2" charset="-122"/>
              </a:rPr>
              <a:t>SUSER_NAME</a:t>
            </a:r>
          </a:p>
          <a:p>
            <a:pPr lvl="1" eaLnBrk="1" hangingPunct="1"/>
            <a:r>
              <a:rPr lang="zh-CN" b="1" dirty="0" smtClean="0">
                <a:ea typeface="宋体" pitchFamily="2" charset="-122"/>
              </a:rPr>
              <a:t>返回用户的登录标识名。 </a:t>
            </a:r>
          </a:p>
          <a:p>
            <a:pPr lvl="1" eaLnBrk="1" hangingPunct="1"/>
            <a:r>
              <a:rPr lang="zh-CN" altLang="zh-CN" b="1" dirty="0" smtClean="0">
                <a:ea typeface="宋体" pitchFamily="2" charset="-122"/>
              </a:rPr>
              <a:t> </a:t>
            </a:r>
            <a:r>
              <a:rPr lang="zh-CN" b="1" dirty="0" smtClean="0">
                <a:ea typeface="宋体" pitchFamily="2" charset="-122"/>
              </a:rPr>
              <a:t>语法：</a:t>
            </a:r>
            <a:r>
              <a:rPr lang="zh-CN" altLang="zh-CN" b="1" dirty="0" smtClean="0">
                <a:ea typeface="宋体" pitchFamily="2" charset="-122"/>
              </a:rPr>
              <a:t>SUSER_NAME ( [ </a:t>
            </a:r>
            <a:r>
              <a:rPr lang="zh-CN" altLang="zh-CN" b="1" i="1" dirty="0" smtClean="0">
                <a:ea typeface="宋体" pitchFamily="2" charset="-122"/>
              </a:rPr>
              <a:t>server_user_id </a:t>
            </a:r>
            <a:r>
              <a:rPr lang="zh-CN" altLang="zh-CN" b="1" dirty="0" smtClean="0">
                <a:ea typeface="宋体" pitchFamily="2" charset="-122"/>
              </a:rPr>
              <a:t>] ) </a:t>
            </a:r>
          </a:p>
          <a:p>
            <a:pPr lvl="1" eaLnBrk="1" hangingPunct="1"/>
            <a:r>
              <a:rPr lang="zh-CN" b="1" dirty="0" smtClean="0">
                <a:ea typeface="宋体" pitchFamily="2" charset="-122"/>
              </a:rPr>
              <a:t>参数</a:t>
            </a:r>
            <a:r>
              <a:rPr lang="zh-CN" altLang="zh-CN" b="1" i="1" dirty="0" smtClean="0">
                <a:ea typeface="宋体" pitchFamily="2" charset="-122"/>
              </a:rPr>
              <a:t>server_user_id</a:t>
            </a:r>
            <a:r>
              <a:rPr lang="zh-CN" b="1" dirty="0" smtClean="0">
                <a:ea typeface="宋体" pitchFamily="2" charset="-122"/>
              </a:rPr>
              <a:t>是用户的登录标识号。</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p:txBody>
          <a:bodyPr/>
          <a:lstStyle/>
          <a:p>
            <a:pPr eaLnBrk="1" hangingPunct="1"/>
            <a:r>
              <a:rPr lang="zh-CN" altLang="en-US" dirty="0" smtClean="0">
                <a:ea typeface="宋体" pitchFamily="2" charset="-122"/>
              </a:rPr>
              <a:t>系统函数</a:t>
            </a:r>
            <a:endParaRPr lang="zh-CN" altLang="zh-CN" dirty="0" smtClean="0">
              <a:ea typeface="宋体" pitchFamily="2" charset="-122"/>
            </a:endParaRPr>
          </a:p>
        </p:txBody>
      </p:sp>
      <p:sp>
        <p:nvSpPr>
          <p:cNvPr id="162820" name="Rectangle 3"/>
          <p:cNvSpPr>
            <a:spLocks noGrp="1" noChangeArrowheads="1"/>
          </p:cNvSpPr>
          <p:nvPr>
            <p:ph type="body" idx="1"/>
          </p:nvPr>
        </p:nvSpPr>
        <p:spPr>
          <a:xfrm>
            <a:off x="275207" y="1824501"/>
            <a:ext cx="11387667" cy="4614862"/>
          </a:xfrm>
        </p:spPr>
        <p:txBody>
          <a:bodyPr/>
          <a:lstStyle/>
          <a:p>
            <a:pPr eaLnBrk="1" hangingPunct="1"/>
            <a:r>
              <a:rPr lang="zh-CN" altLang="zh-CN" b="1" dirty="0" smtClean="0">
                <a:ea typeface="宋体" pitchFamily="2" charset="-122"/>
              </a:rPr>
              <a:t>USER_ID</a:t>
            </a:r>
          </a:p>
          <a:p>
            <a:pPr lvl="1" eaLnBrk="1" hangingPunct="1"/>
            <a:r>
              <a:rPr lang="zh-CN" b="1" dirty="0" smtClean="0">
                <a:ea typeface="宋体" pitchFamily="2" charset="-122"/>
              </a:rPr>
              <a:t>返回用户的数据库标识号。</a:t>
            </a:r>
          </a:p>
          <a:p>
            <a:pPr lvl="1" eaLnBrk="1" hangingPunct="1"/>
            <a:r>
              <a:rPr lang="zh-CN" b="1" dirty="0" smtClean="0">
                <a:ea typeface="宋体" pitchFamily="2" charset="-122"/>
              </a:rPr>
              <a:t>语法：</a:t>
            </a:r>
            <a:r>
              <a:rPr lang="zh-CN" altLang="zh-CN" b="1" dirty="0" smtClean="0">
                <a:ea typeface="宋体" pitchFamily="2" charset="-122"/>
              </a:rPr>
              <a:t>USER_ID ( [ '</a:t>
            </a:r>
            <a:r>
              <a:rPr lang="zh-CN" altLang="zh-CN" b="1" i="1" dirty="0" smtClean="0">
                <a:ea typeface="宋体" pitchFamily="2" charset="-122"/>
              </a:rPr>
              <a:t>user</a:t>
            </a:r>
            <a:r>
              <a:rPr lang="zh-CN" altLang="zh-CN" b="1" dirty="0" smtClean="0">
                <a:ea typeface="宋体" pitchFamily="2" charset="-122"/>
              </a:rPr>
              <a:t>' ] )</a:t>
            </a:r>
          </a:p>
          <a:p>
            <a:pPr lvl="1" eaLnBrk="1" hangingPunct="1"/>
            <a:r>
              <a:rPr lang="zh-CN" b="1" dirty="0" smtClean="0">
                <a:ea typeface="宋体" pitchFamily="2" charset="-122"/>
              </a:rPr>
              <a:t>参数：‘</a:t>
            </a:r>
            <a:r>
              <a:rPr lang="zh-CN" altLang="zh-CN" b="1" i="1" dirty="0" smtClean="0">
                <a:ea typeface="宋体" pitchFamily="2" charset="-122"/>
              </a:rPr>
              <a:t>user</a:t>
            </a:r>
            <a:r>
              <a:rPr lang="zh-CN" altLang="zh-CN" b="1" dirty="0" smtClean="0">
                <a:ea typeface="宋体" pitchFamily="2" charset="-122"/>
              </a:rPr>
              <a:t>’</a:t>
            </a:r>
            <a:r>
              <a:rPr lang="zh-CN" b="1" dirty="0" smtClean="0">
                <a:ea typeface="宋体" pitchFamily="2" charset="-122"/>
              </a:rPr>
              <a:t>要使用的用户名</a:t>
            </a:r>
          </a:p>
          <a:p>
            <a:pPr eaLnBrk="1" hangingPunct="1"/>
            <a:r>
              <a:rPr lang="zh-CN" altLang="zh-CN" b="1" dirty="0" smtClean="0">
                <a:ea typeface="宋体" pitchFamily="2" charset="-122"/>
              </a:rPr>
              <a:t>USER_NAME</a:t>
            </a:r>
          </a:p>
          <a:p>
            <a:pPr lvl="1" eaLnBrk="1" hangingPunct="1"/>
            <a:r>
              <a:rPr lang="zh-CN" b="1" dirty="0" smtClean="0">
                <a:ea typeface="宋体" pitchFamily="2" charset="-122"/>
              </a:rPr>
              <a:t>返回给定标识号的用户数据库用户名。</a:t>
            </a:r>
          </a:p>
          <a:p>
            <a:pPr lvl="1" eaLnBrk="1" hangingPunct="1"/>
            <a:r>
              <a:rPr lang="zh-CN" b="1" dirty="0" smtClean="0">
                <a:ea typeface="宋体" pitchFamily="2" charset="-122"/>
              </a:rPr>
              <a:t>语法</a:t>
            </a:r>
            <a:r>
              <a:rPr lang="zh-CN" altLang="zh-CN" b="1" dirty="0" smtClean="0">
                <a:ea typeface="宋体" pitchFamily="2" charset="-122"/>
              </a:rPr>
              <a:t>USER_NAME ( [ </a:t>
            </a:r>
            <a:r>
              <a:rPr lang="zh-CN" altLang="zh-CN" b="1" i="1" dirty="0" smtClean="0">
                <a:ea typeface="宋体" pitchFamily="2" charset="-122"/>
              </a:rPr>
              <a:t>id </a:t>
            </a:r>
            <a:r>
              <a:rPr lang="zh-CN" altLang="zh-CN" b="1" dirty="0" smtClean="0">
                <a:ea typeface="宋体" pitchFamily="2" charset="-122"/>
              </a:rPr>
              <a:t>] )</a:t>
            </a:r>
          </a:p>
          <a:p>
            <a:pPr lvl="1" eaLnBrk="1" hangingPunct="1"/>
            <a:r>
              <a:rPr lang="zh-CN" b="1" dirty="0" smtClean="0">
                <a:ea typeface="宋体" pitchFamily="2" charset="-122"/>
              </a:rPr>
              <a:t>参数</a:t>
            </a:r>
            <a:r>
              <a:rPr lang="zh-CN" altLang="zh-CN" b="1" i="1" dirty="0" smtClean="0">
                <a:ea typeface="宋体" pitchFamily="2" charset="-122"/>
              </a:rPr>
              <a:t>id</a:t>
            </a:r>
            <a:r>
              <a:rPr lang="zh-CN" b="1" dirty="0" smtClean="0">
                <a:ea typeface="宋体" pitchFamily="2" charset="-122"/>
              </a:rPr>
              <a:t>用来返回用户名的标识号。</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p:txBody>
          <a:bodyPr/>
          <a:lstStyle/>
          <a:p>
            <a:pPr eaLnBrk="1" hangingPunct="1"/>
            <a:r>
              <a:rPr lang="zh-CN" altLang="en-US" dirty="0" smtClean="0">
                <a:ea typeface="宋体" pitchFamily="2" charset="-122"/>
              </a:rPr>
              <a:t>系统函数</a:t>
            </a:r>
            <a:endParaRPr lang="zh-CN" altLang="zh-CN" dirty="0" smtClean="0">
              <a:ea typeface="宋体" pitchFamily="2" charset="-122"/>
            </a:endParaRPr>
          </a:p>
        </p:txBody>
      </p:sp>
      <p:sp>
        <p:nvSpPr>
          <p:cNvPr id="163844" name="Rectangle 3"/>
          <p:cNvSpPr>
            <a:spLocks noGrp="1" noChangeArrowheads="1"/>
          </p:cNvSpPr>
          <p:nvPr>
            <p:ph type="body" idx="1"/>
          </p:nvPr>
        </p:nvSpPr>
        <p:spPr>
          <a:xfrm>
            <a:off x="523782" y="1862015"/>
            <a:ext cx="11387667" cy="4614862"/>
          </a:xfrm>
        </p:spPr>
        <p:txBody>
          <a:bodyPr/>
          <a:lstStyle/>
          <a:p>
            <a:pPr eaLnBrk="1" hangingPunct="1"/>
            <a:r>
              <a:rPr lang="zh-CN" altLang="zh-CN" b="1" dirty="0" smtClean="0">
                <a:ea typeface="宋体" pitchFamily="2" charset="-122"/>
              </a:rPr>
              <a:t>DB_ID</a:t>
            </a:r>
          </a:p>
          <a:p>
            <a:pPr lvl="1" eaLnBrk="1" hangingPunct="1"/>
            <a:r>
              <a:rPr lang="zh-CN" b="1" dirty="0" smtClean="0">
                <a:ea typeface="宋体" pitchFamily="2" charset="-122"/>
              </a:rPr>
              <a:t>返回数据库标识 </a:t>
            </a:r>
            <a:r>
              <a:rPr lang="zh-CN" altLang="zh-CN" b="1" dirty="0" smtClean="0">
                <a:ea typeface="宋体" pitchFamily="2" charset="-122"/>
              </a:rPr>
              <a:t>(ID) </a:t>
            </a:r>
            <a:r>
              <a:rPr lang="zh-CN" b="1" dirty="0" smtClean="0">
                <a:ea typeface="宋体" pitchFamily="2" charset="-122"/>
              </a:rPr>
              <a:t>号。</a:t>
            </a:r>
          </a:p>
          <a:p>
            <a:pPr lvl="1" eaLnBrk="1" hangingPunct="1"/>
            <a:r>
              <a:rPr lang="zh-CN" b="1" dirty="0" smtClean="0">
                <a:ea typeface="宋体" pitchFamily="2" charset="-122"/>
              </a:rPr>
              <a:t>语法</a:t>
            </a:r>
            <a:r>
              <a:rPr lang="zh-CN" altLang="zh-CN" b="1" dirty="0" smtClean="0">
                <a:ea typeface="宋体" pitchFamily="2" charset="-122"/>
              </a:rPr>
              <a:t>DB_ID ( [ '</a:t>
            </a:r>
            <a:r>
              <a:rPr lang="zh-CN" altLang="zh-CN" b="1" i="1" dirty="0" smtClean="0">
                <a:ea typeface="宋体" pitchFamily="2" charset="-122"/>
              </a:rPr>
              <a:t>database_name</a:t>
            </a:r>
            <a:r>
              <a:rPr lang="zh-CN" altLang="zh-CN" b="1" dirty="0" smtClean="0">
                <a:ea typeface="宋体" pitchFamily="2" charset="-122"/>
              </a:rPr>
              <a:t>' ] ) </a:t>
            </a:r>
          </a:p>
          <a:p>
            <a:pPr lvl="1" eaLnBrk="1" hangingPunct="1"/>
            <a:r>
              <a:rPr lang="zh-CN" b="1" dirty="0" smtClean="0">
                <a:ea typeface="宋体" pitchFamily="2" charset="-122"/>
              </a:rPr>
              <a:t>参数‘</a:t>
            </a:r>
            <a:r>
              <a:rPr lang="zh-CN" altLang="zh-CN" b="1" i="1" dirty="0" smtClean="0">
                <a:ea typeface="宋体" pitchFamily="2" charset="-122"/>
              </a:rPr>
              <a:t>database_name</a:t>
            </a:r>
            <a:r>
              <a:rPr lang="zh-CN" altLang="zh-CN" b="1" dirty="0" smtClean="0">
                <a:ea typeface="宋体" pitchFamily="2" charset="-122"/>
              </a:rPr>
              <a:t>’</a:t>
            </a:r>
            <a:r>
              <a:rPr lang="zh-CN" b="1" dirty="0" smtClean="0">
                <a:ea typeface="宋体" pitchFamily="2" charset="-122"/>
              </a:rPr>
              <a:t>是用来返回相应数据库 </a:t>
            </a:r>
            <a:r>
              <a:rPr lang="zh-CN" altLang="zh-CN" b="1" dirty="0" smtClean="0">
                <a:ea typeface="宋体" pitchFamily="2" charset="-122"/>
              </a:rPr>
              <a:t>ID </a:t>
            </a:r>
            <a:r>
              <a:rPr lang="zh-CN" b="1" dirty="0" smtClean="0">
                <a:ea typeface="宋体" pitchFamily="2" charset="-122"/>
              </a:rPr>
              <a:t>的数据库名。</a:t>
            </a:r>
          </a:p>
          <a:p>
            <a:pPr eaLnBrk="1" hangingPunct="1"/>
            <a:r>
              <a:rPr lang="zh-CN" altLang="zh-CN" b="1" dirty="0" smtClean="0">
                <a:ea typeface="宋体" pitchFamily="2" charset="-122"/>
              </a:rPr>
              <a:t>DB_NAME</a:t>
            </a:r>
          </a:p>
          <a:p>
            <a:pPr lvl="1" eaLnBrk="1" hangingPunct="1"/>
            <a:r>
              <a:rPr lang="zh-CN" b="1" dirty="0" smtClean="0">
                <a:ea typeface="宋体" pitchFamily="2" charset="-122"/>
              </a:rPr>
              <a:t>返回数据库名。</a:t>
            </a:r>
          </a:p>
          <a:p>
            <a:pPr lvl="1" eaLnBrk="1" hangingPunct="1"/>
            <a:r>
              <a:rPr lang="zh-CN" b="1" dirty="0" smtClean="0">
                <a:ea typeface="宋体" pitchFamily="2" charset="-122"/>
              </a:rPr>
              <a:t>语法</a:t>
            </a:r>
            <a:r>
              <a:rPr lang="zh-CN" altLang="zh-CN" b="1" dirty="0" smtClean="0">
                <a:ea typeface="宋体" pitchFamily="2" charset="-122"/>
              </a:rPr>
              <a:t>DB_NAME ( </a:t>
            </a:r>
            <a:r>
              <a:rPr lang="zh-CN" altLang="zh-CN" b="1" i="1" dirty="0" smtClean="0">
                <a:ea typeface="宋体" pitchFamily="2" charset="-122"/>
              </a:rPr>
              <a:t>database_id </a:t>
            </a:r>
            <a:r>
              <a:rPr lang="zh-CN" altLang="zh-CN" b="1" dirty="0" smtClean="0">
                <a:ea typeface="宋体" pitchFamily="2" charset="-122"/>
              </a:rPr>
              <a:t>) </a:t>
            </a:r>
          </a:p>
          <a:p>
            <a:pPr lvl="1" eaLnBrk="1" hangingPunct="1"/>
            <a:r>
              <a:rPr lang="zh-CN" b="1" dirty="0" smtClean="0">
                <a:ea typeface="宋体" pitchFamily="2" charset="-122"/>
              </a:rPr>
              <a:t>参数</a:t>
            </a:r>
            <a:r>
              <a:rPr lang="zh-CN" altLang="zh-CN" b="1" i="1" dirty="0" smtClean="0">
                <a:ea typeface="宋体" pitchFamily="2" charset="-122"/>
              </a:rPr>
              <a:t>database_id</a:t>
            </a:r>
            <a:r>
              <a:rPr lang="zh-CN" b="1" dirty="0" smtClean="0">
                <a:ea typeface="宋体" pitchFamily="2" charset="-122"/>
              </a:rPr>
              <a:t>是应返回数据库的标识号 </a:t>
            </a:r>
            <a:r>
              <a:rPr lang="zh-CN" altLang="zh-CN" b="1" dirty="0" smtClean="0">
                <a:ea typeface="宋体" pitchFamily="2" charset="-122"/>
              </a:rPr>
              <a:t>(ID)</a:t>
            </a:r>
            <a:r>
              <a:rPr lang="zh-CN" b="1" dirty="0" smtClean="0">
                <a:ea typeface="宋体" pitchFamily="2" charset="-122"/>
              </a:rPr>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p:txBody>
          <a:bodyPr/>
          <a:lstStyle/>
          <a:p>
            <a:pPr eaLnBrk="1" hangingPunct="1"/>
            <a:r>
              <a:rPr lang="zh-CN" altLang="en-US" dirty="0" smtClean="0">
                <a:ea typeface="宋体" pitchFamily="2" charset="-122"/>
              </a:rPr>
              <a:t>系统函数</a:t>
            </a:r>
            <a:endParaRPr lang="zh-CN" altLang="zh-CN" dirty="0" smtClean="0">
              <a:ea typeface="宋体" pitchFamily="2" charset="-122"/>
            </a:endParaRPr>
          </a:p>
        </p:txBody>
      </p:sp>
      <p:sp>
        <p:nvSpPr>
          <p:cNvPr id="164868" name="Rectangle 3"/>
          <p:cNvSpPr>
            <a:spLocks noGrp="1" noChangeArrowheads="1"/>
          </p:cNvSpPr>
          <p:nvPr>
            <p:ph type="body" idx="1"/>
          </p:nvPr>
        </p:nvSpPr>
        <p:spPr>
          <a:xfrm>
            <a:off x="497150" y="1832961"/>
            <a:ext cx="11387667" cy="4614863"/>
          </a:xfrm>
        </p:spPr>
        <p:txBody>
          <a:bodyPr/>
          <a:lstStyle/>
          <a:p>
            <a:pPr eaLnBrk="1" hangingPunct="1"/>
            <a:r>
              <a:rPr lang="zh-CN" altLang="zh-CN" b="1" dirty="0" smtClean="0">
                <a:ea typeface="宋体" pitchFamily="2" charset="-122"/>
              </a:rPr>
              <a:t>OBJECT_ID</a:t>
            </a:r>
          </a:p>
          <a:p>
            <a:pPr lvl="1" eaLnBrk="1" hangingPunct="1"/>
            <a:r>
              <a:rPr lang="zh-CN" b="1" dirty="0" smtClean="0">
                <a:ea typeface="宋体" pitchFamily="2" charset="-122"/>
              </a:rPr>
              <a:t>返回数据库对象标识号。</a:t>
            </a:r>
          </a:p>
          <a:p>
            <a:pPr lvl="1" eaLnBrk="1" hangingPunct="1"/>
            <a:r>
              <a:rPr lang="zh-CN" b="1" dirty="0" smtClean="0">
                <a:ea typeface="宋体" pitchFamily="2" charset="-122"/>
              </a:rPr>
              <a:t>语法</a:t>
            </a:r>
            <a:r>
              <a:rPr lang="zh-CN" altLang="zh-CN" b="1" dirty="0" smtClean="0">
                <a:ea typeface="宋体" pitchFamily="2" charset="-122"/>
              </a:rPr>
              <a:t>OBJECT_ID ( '</a:t>
            </a:r>
            <a:r>
              <a:rPr lang="zh-CN" altLang="zh-CN" b="1" i="1" dirty="0" smtClean="0">
                <a:ea typeface="宋体" pitchFamily="2" charset="-122"/>
              </a:rPr>
              <a:t>object</a:t>
            </a:r>
            <a:r>
              <a:rPr lang="zh-CN" altLang="zh-CN" b="1" dirty="0" smtClean="0">
                <a:ea typeface="宋体" pitchFamily="2" charset="-122"/>
              </a:rPr>
              <a:t>' )</a:t>
            </a:r>
          </a:p>
          <a:p>
            <a:pPr lvl="1" eaLnBrk="1" hangingPunct="1"/>
            <a:r>
              <a:rPr lang="zh-CN" b="1" dirty="0" smtClean="0">
                <a:ea typeface="宋体" pitchFamily="2" charset="-122"/>
              </a:rPr>
              <a:t>参数‘</a:t>
            </a:r>
            <a:r>
              <a:rPr lang="zh-CN" altLang="zh-CN" b="1" i="1" dirty="0" smtClean="0">
                <a:ea typeface="宋体" pitchFamily="2" charset="-122"/>
              </a:rPr>
              <a:t>object</a:t>
            </a:r>
            <a:r>
              <a:rPr lang="zh-CN" altLang="zh-CN" b="1" dirty="0" smtClean="0">
                <a:ea typeface="宋体" pitchFamily="2" charset="-122"/>
              </a:rPr>
              <a:t>’</a:t>
            </a:r>
            <a:r>
              <a:rPr lang="zh-CN" b="1" dirty="0" smtClean="0">
                <a:ea typeface="宋体" pitchFamily="2" charset="-122"/>
              </a:rPr>
              <a:t>要使用的对象。</a:t>
            </a:r>
          </a:p>
          <a:p>
            <a:pPr eaLnBrk="1" hangingPunct="1"/>
            <a:r>
              <a:rPr lang="zh-CN" altLang="zh-CN" b="1" dirty="0" smtClean="0">
                <a:ea typeface="宋体" pitchFamily="2" charset="-122"/>
              </a:rPr>
              <a:t>OBJECT_NAME</a:t>
            </a:r>
          </a:p>
          <a:p>
            <a:pPr lvl="1" eaLnBrk="1" hangingPunct="1"/>
            <a:r>
              <a:rPr lang="zh-CN" b="1" dirty="0" smtClean="0">
                <a:ea typeface="宋体" pitchFamily="2" charset="-122"/>
              </a:rPr>
              <a:t>返回数据库对象名。</a:t>
            </a:r>
          </a:p>
          <a:p>
            <a:pPr lvl="1" eaLnBrk="1" hangingPunct="1"/>
            <a:r>
              <a:rPr lang="zh-CN" b="1" dirty="0" smtClean="0">
                <a:ea typeface="宋体" pitchFamily="2" charset="-122"/>
              </a:rPr>
              <a:t>语法</a:t>
            </a:r>
            <a:r>
              <a:rPr lang="zh-CN" altLang="zh-CN" b="1" dirty="0" smtClean="0">
                <a:ea typeface="宋体" pitchFamily="2" charset="-122"/>
              </a:rPr>
              <a:t>OBJECT_NAME ( </a:t>
            </a:r>
            <a:r>
              <a:rPr lang="zh-CN" altLang="zh-CN" b="1" i="1" dirty="0" smtClean="0">
                <a:ea typeface="宋体" pitchFamily="2" charset="-122"/>
              </a:rPr>
              <a:t>object_id </a:t>
            </a:r>
            <a:r>
              <a:rPr lang="zh-CN" altLang="zh-CN" b="1" dirty="0" smtClean="0">
                <a:ea typeface="宋体" pitchFamily="2" charset="-122"/>
              </a:rPr>
              <a:t>) </a:t>
            </a:r>
          </a:p>
          <a:p>
            <a:pPr lvl="1" eaLnBrk="1" hangingPunct="1"/>
            <a:r>
              <a:rPr lang="zh-CN" b="1" dirty="0" smtClean="0">
                <a:ea typeface="宋体" pitchFamily="2" charset="-122"/>
              </a:rPr>
              <a:t>参数</a:t>
            </a:r>
            <a:r>
              <a:rPr lang="zh-CN" altLang="zh-CN" b="1" i="1" dirty="0" smtClean="0">
                <a:ea typeface="宋体" pitchFamily="2" charset="-122"/>
              </a:rPr>
              <a:t>object_id</a:t>
            </a:r>
            <a:r>
              <a:rPr lang="zh-CN" b="1" dirty="0" smtClean="0">
                <a:ea typeface="宋体" pitchFamily="2" charset="-122"/>
              </a:rPr>
              <a:t>要使用的对象的 </a:t>
            </a:r>
            <a:r>
              <a:rPr lang="zh-CN" altLang="zh-CN" b="1" dirty="0" smtClean="0">
                <a:ea typeface="宋体" pitchFamily="2" charset="-122"/>
              </a:rPr>
              <a:t>ID</a:t>
            </a:r>
            <a:r>
              <a:rPr lang="zh-CN" b="1" dirty="0" smtClean="0">
                <a:ea typeface="宋体" pitchFamily="2" charset="-122"/>
              </a:rPr>
              <a: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1" name="Rectangle 2"/>
          <p:cNvSpPr>
            <a:spLocks noGrp="1" noChangeArrowheads="1"/>
          </p:cNvSpPr>
          <p:nvPr>
            <p:ph type="title"/>
          </p:nvPr>
        </p:nvSpPr>
        <p:spPr/>
        <p:txBody>
          <a:bodyPr/>
          <a:lstStyle/>
          <a:p>
            <a:pPr eaLnBrk="1" hangingPunct="1"/>
            <a:r>
              <a:rPr lang="zh-CN" sz="3200" smtClean="0">
                <a:ea typeface="宋体" pitchFamily="2" charset="-122"/>
              </a:rPr>
              <a:t>数据类型转换</a:t>
            </a:r>
          </a:p>
        </p:txBody>
      </p:sp>
      <p:sp>
        <p:nvSpPr>
          <p:cNvPr id="165892" name="Rectangle 3"/>
          <p:cNvSpPr>
            <a:spLocks noGrp="1" noChangeArrowheads="1"/>
          </p:cNvSpPr>
          <p:nvPr>
            <p:ph type="body" idx="1"/>
          </p:nvPr>
        </p:nvSpPr>
        <p:spPr>
          <a:xfrm>
            <a:off x="334433" y="1628776"/>
            <a:ext cx="11328400" cy="4824413"/>
          </a:xfrm>
        </p:spPr>
        <p:txBody>
          <a:bodyPr/>
          <a:lstStyle/>
          <a:p>
            <a:pPr eaLnBrk="1" hangingPunct="1"/>
            <a:r>
              <a:rPr lang="zh-CN" b="1" smtClean="0">
                <a:ea typeface="宋体" pitchFamily="2" charset="-122"/>
              </a:rPr>
              <a:t>使用 </a:t>
            </a:r>
            <a:r>
              <a:rPr lang="zh-CN" altLang="zh-CN" b="1" smtClean="0">
                <a:ea typeface="宋体" pitchFamily="2" charset="-122"/>
              </a:rPr>
              <a:t>CAST</a:t>
            </a:r>
            <a:r>
              <a:rPr lang="zh-CN" b="1" smtClean="0">
                <a:ea typeface="宋体" pitchFamily="2" charset="-122"/>
              </a:rPr>
              <a:t>：</a:t>
            </a:r>
          </a:p>
          <a:p>
            <a:pPr lvl="1" eaLnBrk="1" hangingPunct="1"/>
            <a:r>
              <a:rPr lang="zh-CN" altLang="zh-CN" b="1" smtClean="0">
                <a:ea typeface="宋体" pitchFamily="2" charset="-122"/>
              </a:rPr>
              <a:t>CAST ( </a:t>
            </a:r>
            <a:r>
              <a:rPr lang="zh-CN" altLang="zh-CN" b="1" i="1" smtClean="0">
                <a:ea typeface="宋体" pitchFamily="2" charset="-122"/>
              </a:rPr>
              <a:t>expression</a:t>
            </a:r>
            <a:r>
              <a:rPr lang="zh-CN" altLang="zh-CN" b="1" smtClean="0">
                <a:ea typeface="宋体" pitchFamily="2" charset="-122"/>
              </a:rPr>
              <a:t> AS </a:t>
            </a:r>
            <a:r>
              <a:rPr lang="zh-CN" altLang="zh-CN" b="1" i="1" smtClean="0">
                <a:ea typeface="宋体" pitchFamily="2" charset="-122"/>
              </a:rPr>
              <a:t>data_type </a:t>
            </a:r>
            <a:r>
              <a:rPr lang="zh-CN" altLang="zh-CN" b="1" smtClean="0">
                <a:ea typeface="宋体" pitchFamily="2" charset="-122"/>
              </a:rPr>
              <a:t>) </a:t>
            </a:r>
          </a:p>
          <a:p>
            <a:pPr eaLnBrk="1" hangingPunct="1"/>
            <a:r>
              <a:rPr lang="zh-CN" b="1" smtClean="0">
                <a:ea typeface="宋体" pitchFamily="2" charset="-122"/>
              </a:rPr>
              <a:t>使用 </a:t>
            </a:r>
            <a:r>
              <a:rPr lang="zh-CN" altLang="zh-CN" b="1" smtClean="0">
                <a:ea typeface="宋体" pitchFamily="2" charset="-122"/>
              </a:rPr>
              <a:t>CONVERT</a:t>
            </a:r>
            <a:r>
              <a:rPr lang="zh-CN" b="1" smtClean="0">
                <a:ea typeface="宋体" pitchFamily="2" charset="-122"/>
              </a:rPr>
              <a:t>：</a:t>
            </a:r>
          </a:p>
          <a:p>
            <a:pPr lvl="1" eaLnBrk="1" hangingPunct="1"/>
            <a:r>
              <a:rPr lang="zh-CN" altLang="zh-CN" b="1" smtClean="0">
                <a:ea typeface="宋体" pitchFamily="2" charset="-122"/>
              </a:rPr>
              <a:t>CONVERT (</a:t>
            </a:r>
            <a:r>
              <a:rPr lang="zh-CN" altLang="zh-CN" b="1" i="1" smtClean="0">
                <a:ea typeface="宋体" pitchFamily="2" charset="-122"/>
              </a:rPr>
              <a:t>data_type</a:t>
            </a:r>
            <a:r>
              <a:rPr lang="zh-CN" altLang="zh-CN" b="1" smtClean="0">
                <a:ea typeface="宋体" pitchFamily="2" charset="-122"/>
              </a:rPr>
              <a:t>[(</a:t>
            </a:r>
            <a:r>
              <a:rPr lang="zh-CN" altLang="zh-CN" b="1" i="1" smtClean="0">
                <a:ea typeface="宋体" pitchFamily="2" charset="-122"/>
              </a:rPr>
              <a:t>length</a:t>
            </a:r>
            <a:r>
              <a:rPr lang="zh-CN" altLang="zh-CN" b="1" smtClean="0">
                <a:ea typeface="宋体" pitchFamily="2" charset="-122"/>
              </a:rPr>
              <a:t>)], </a:t>
            </a:r>
            <a:r>
              <a:rPr lang="zh-CN" altLang="zh-CN" b="1" i="1" smtClean="0">
                <a:ea typeface="宋体" pitchFamily="2" charset="-122"/>
              </a:rPr>
              <a:t>expression</a:t>
            </a:r>
            <a:r>
              <a:rPr lang="zh-CN" altLang="zh-CN" b="1" smtClean="0">
                <a:ea typeface="宋体" pitchFamily="2" charset="-122"/>
              </a:rPr>
              <a:t> [, </a:t>
            </a:r>
            <a:r>
              <a:rPr lang="zh-CN" altLang="zh-CN" b="1" i="1" smtClean="0">
                <a:ea typeface="宋体" pitchFamily="2" charset="-122"/>
              </a:rPr>
              <a:t>style</a:t>
            </a:r>
            <a:r>
              <a:rPr lang="zh-CN" altLang="zh-CN" b="1" smtClean="0">
                <a:ea typeface="宋体" pitchFamily="2" charset="-122"/>
              </a:rPr>
              <a:t>])</a:t>
            </a:r>
          </a:p>
          <a:p>
            <a:pPr eaLnBrk="1" hangingPunct="1"/>
            <a:r>
              <a:rPr lang="zh-CN" altLang="zh-CN" b="1" i="1" smtClean="0">
                <a:ea typeface="宋体" pitchFamily="2" charset="-122"/>
              </a:rPr>
              <a:t>Style</a:t>
            </a:r>
            <a:r>
              <a:rPr lang="zh-CN" b="1" i="1" smtClean="0">
                <a:ea typeface="宋体" pitchFamily="2" charset="-122"/>
              </a:rPr>
              <a:t>：</a:t>
            </a:r>
            <a:r>
              <a:rPr lang="zh-CN" b="1" smtClean="0">
                <a:ea typeface="宋体" pitchFamily="2" charset="-122"/>
              </a:rPr>
              <a:t>日期格式样式</a:t>
            </a:r>
          </a:p>
          <a:p>
            <a:pPr eaLnBrk="1" hangingPunct="1"/>
            <a:r>
              <a:rPr lang="zh-CN" b="1" smtClean="0">
                <a:ea typeface="宋体" pitchFamily="2" charset="-122"/>
              </a:rPr>
              <a:t>例子：</a:t>
            </a:r>
            <a:r>
              <a:rPr lang="zh-CN" altLang="zh-CN" b="1" smtClean="0">
                <a:ea typeface="宋体" pitchFamily="2" charset="-122"/>
              </a:rPr>
              <a:t>P2.50——4</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h1 数据库概述">
  <a:themeElements>
    <a:clrScheme name="ch1 数据库概述 9">
      <a:dk1>
        <a:srgbClr val="000000"/>
      </a:dk1>
      <a:lt1>
        <a:srgbClr val="FEE8F7"/>
      </a:lt1>
      <a:dk2>
        <a:srgbClr val="333399"/>
      </a:dk2>
      <a:lt2>
        <a:srgbClr val="1C1C1C"/>
      </a:lt2>
      <a:accent1>
        <a:srgbClr val="FFFFFF"/>
      </a:accent1>
      <a:accent2>
        <a:srgbClr val="F81F08"/>
      </a:accent2>
      <a:accent3>
        <a:srgbClr val="FEF2FA"/>
      </a:accent3>
      <a:accent4>
        <a:srgbClr val="000000"/>
      </a:accent4>
      <a:accent5>
        <a:srgbClr val="FFFFFF"/>
      </a:accent5>
      <a:accent6>
        <a:srgbClr val="E11B06"/>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h1 数据库概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h1 数据库概述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h1 数据库概述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h1 数据库概述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h1 数据库概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h1 数据库概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h1 数据库概述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h1 数据库概述 8">
        <a:dk1>
          <a:srgbClr val="000000"/>
        </a:dk1>
        <a:lt1>
          <a:srgbClr val="FEE8F7"/>
        </a:lt1>
        <a:dk2>
          <a:srgbClr val="333399"/>
        </a:dk2>
        <a:lt2>
          <a:srgbClr val="1C1C1C"/>
        </a:lt2>
        <a:accent1>
          <a:srgbClr val="B5FFEC"/>
        </a:accent1>
        <a:accent2>
          <a:srgbClr val="F81F08"/>
        </a:accent2>
        <a:accent3>
          <a:srgbClr val="FEF2FA"/>
        </a:accent3>
        <a:accent4>
          <a:srgbClr val="000000"/>
        </a:accent4>
        <a:accent5>
          <a:srgbClr val="D7FFF4"/>
        </a:accent5>
        <a:accent6>
          <a:srgbClr val="E11B06"/>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h1 数据库概述 9">
        <a:dk1>
          <a:srgbClr val="000000"/>
        </a:dk1>
        <a:lt1>
          <a:srgbClr val="FEE8F7"/>
        </a:lt1>
        <a:dk2>
          <a:srgbClr val="333399"/>
        </a:dk2>
        <a:lt2>
          <a:srgbClr val="1C1C1C"/>
        </a:lt2>
        <a:accent1>
          <a:srgbClr val="FFFFFF"/>
        </a:accent1>
        <a:accent2>
          <a:srgbClr val="F81F08"/>
        </a:accent2>
        <a:accent3>
          <a:srgbClr val="FEF2FA"/>
        </a:accent3>
        <a:accent4>
          <a:srgbClr val="000000"/>
        </a:accent4>
        <a:accent5>
          <a:srgbClr val="FFFFFF"/>
        </a:accent5>
        <a:accent6>
          <a:srgbClr val="E11B06"/>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859</TotalTime>
  <Words>21417</Words>
  <Application>Microsoft Office PowerPoint</Application>
  <PresentationFormat>宽屏</PresentationFormat>
  <Paragraphs>3201</Paragraphs>
  <Slides>362</Slides>
  <Notes>14</Notes>
  <HiddenSlides>101</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4</vt:i4>
      </vt:variant>
      <vt:variant>
        <vt:lpstr>幻灯片标题</vt:lpstr>
      </vt:variant>
      <vt:variant>
        <vt:i4>362</vt:i4>
      </vt:variant>
    </vt:vector>
  </HeadingPairs>
  <TitlesOfParts>
    <vt:vector size="385" baseType="lpstr">
      <vt:lpstr>方正黑体简体</vt:lpstr>
      <vt:lpstr>仿宋_GB2312</vt:lpstr>
      <vt:lpstr>黑体</vt:lpstr>
      <vt:lpstr>华文新魏</vt:lpstr>
      <vt:lpstr>华文中宋</vt:lpstr>
      <vt:lpstr>楷体</vt:lpstr>
      <vt:lpstr>楷体_GB2312</vt:lpstr>
      <vt:lpstr>宋体</vt:lpstr>
      <vt:lpstr>Arial</vt:lpstr>
      <vt:lpstr>Calibri</vt:lpstr>
      <vt:lpstr>Calibri Light</vt:lpstr>
      <vt:lpstr>Courier New</vt:lpstr>
      <vt:lpstr>Symbol</vt:lpstr>
      <vt:lpstr>Tahoma</vt:lpstr>
      <vt:lpstr>Times New Roman</vt:lpstr>
      <vt:lpstr>Verdana</vt:lpstr>
      <vt:lpstr>Wingdings</vt:lpstr>
      <vt:lpstr>ch1 数据库概述</vt:lpstr>
      <vt:lpstr>Office 主题</vt:lpstr>
      <vt:lpstr>BMP 图象</vt:lpstr>
      <vt:lpstr>Bitmap Image</vt:lpstr>
      <vt:lpstr>Visio.Drawing.11</vt:lpstr>
      <vt:lpstr>Visio</vt:lpstr>
      <vt:lpstr>知识点44： 数据查询语句</vt:lpstr>
      <vt:lpstr>数据查询</vt:lpstr>
      <vt:lpstr>说明</vt:lpstr>
      <vt:lpstr>说明（续）</vt:lpstr>
      <vt:lpstr>Student表</vt:lpstr>
      <vt:lpstr>Course表</vt:lpstr>
      <vt:lpstr>SC表</vt:lpstr>
      <vt:lpstr>知识点45：  选择表中的若干列</vt:lpstr>
      <vt:lpstr>选择表中的若干列</vt:lpstr>
      <vt:lpstr>查询全部列</vt:lpstr>
      <vt:lpstr>查询经过计算的值 </vt:lpstr>
      <vt:lpstr>查询经过计算的值（续）</vt:lpstr>
      <vt:lpstr>查询经过计算的值（续）</vt:lpstr>
      <vt:lpstr>查询经过计算的值（续）</vt:lpstr>
      <vt:lpstr>选择表中的若干元组</vt:lpstr>
      <vt:lpstr>消除取值重复的行（续）</vt:lpstr>
      <vt:lpstr>知识点45：  选择表中的若干元祖</vt:lpstr>
      <vt:lpstr>数据查询</vt:lpstr>
      <vt:lpstr>查询满足条件的元组</vt:lpstr>
      <vt:lpstr>比较大小</vt:lpstr>
      <vt:lpstr>确定范围</vt:lpstr>
      <vt:lpstr>确定集合</vt:lpstr>
      <vt:lpstr>字符匹配</vt:lpstr>
      <vt:lpstr>字符匹配（续）</vt:lpstr>
      <vt:lpstr>PowerPoint 演示文稿</vt:lpstr>
      <vt:lpstr>字符匹配（续）</vt:lpstr>
      <vt:lpstr>字符匹配（续）</vt:lpstr>
      <vt:lpstr>字符匹配（续）</vt:lpstr>
      <vt:lpstr>涉及空值的查询</vt:lpstr>
      <vt:lpstr>多重条件查询</vt:lpstr>
      <vt:lpstr>多重条件查询（续）</vt:lpstr>
      <vt:lpstr>多重条件查询（续）</vt:lpstr>
      <vt:lpstr>知识点46：  ORDER BY子句</vt:lpstr>
      <vt:lpstr>ORDER BY子句 </vt:lpstr>
      <vt:lpstr>ORDER BY子句 （续） </vt:lpstr>
      <vt:lpstr>抽取来自顶部的记录</vt:lpstr>
      <vt:lpstr>练习</vt:lpstr>
      <vt:lpstr>PowerPoint 演示文稿</vt:lpstr>
      <vt:lpstr>PowerPoint 演示文稿</vt:lpstr>
      <vt:lpstr>PowerPoint 演示文稿</vt:lpstr>
      <vt:lpstr>练习</vt:lpstr>
      <vt:lpstr>PowerPoint 演示文稿</vt:lpstr>
      <vt:lpstr>练习</vt:lpstr>
      <vt:lpstr>练习</vt:lpstr>
      <vt:lpstr>练习</vt:lpstr>
      <vt:lpstr>知识点47：  字符串函数</vt:lpstr>
      <vt:lpstr>函数</vt:lpstr>
      <vt:lpstr>字符串函数</vt:lpstr>
      <vt:lpstr>ASCII码</vt:lpstr>
      <vt:lpstr>PowerPoint 演示文稿</vt:lpstr>
      <vt:lpstr>Char函数</vt:lpstr>
      <vt:lpstr>PowerPoint 演示文稿</vt:lpstr>
      <vt:lpstr>函数</vt:lpstr>
      <vt:lpstr>Charindex函数</vt:lpstr>
      <vt:lpstr>PowerPoint 演示文稿</vt:lpstr>
      <vt:lpstr>PowerPoint 演示文稿</vt:lpstr>
      <vt:lpstr>PowerPoint 演示文稿</vt:lpstr>
      <vt:lpstr>LEFT函数</vt:lpstr>
      <vt:lpstr>RIGHT函数</vt:lpstr>
      <vt:lpstr>LEN函数</vt:lpstr>
      <vt:lpstr>DATALENGTH函数</vt:lpstr>
      <vt:lpstr>PowerPoint 演示文稿</vt:lpstr>
      <vt:lpstr>PowerPoint 演示文稿</vt:lpstr>
      <vt:lpstr>PowerPoint 演示文稿</vt:lpstr>
      <vt:lpstr>REPLACE</vt:lpstr>
      <vt:lpstr>STUFF</vt:lpstr>
      <vt:lpstr>PowerPoint 演示文稿</vt:lpstr>
      <vt:lpstr>REPLICATE</vt:lpstr>
      <vt:lpstr>SPACE</vt:lpstr>
      <vt:lpstr>STR</vt:lpstr>
      <vt:lpstr>STR（续）</vt:lpstr>
      <vt:lpstr>SUBSTRING</vt:lpstr>
      <vt:lpstr>知识点48：  日期函数</vt:lpstr>
      <vt:lpstr>日期函数</vt:lpstr>
      <vt:lpstr>YEAR函数</vt:lpstr>
      <vt:lpstr>日期函数</vt:lpstr>
      <vt:lpstr>DATENAME</vt:lpstr>
      <vt:lpstr>PowerPoint 演示文稿</vt:lpstr>
      <vt:lpstr>DATEPART</vt:lpstr>
      <vt:lpstr>DATEADD</vt:lpstr>
      <vt:lpstr>DATEDIFF</vt:lpstr>
      <vt:lpstr>课间思考</vt:lpstr>
      <vt:lpstr>知识点49：  数学函数</vt:lpstr>
      <vt:lpstr>数学函数</vt:lpstr>
      <vt:lpstr>数学函数</vt:lpstr>
      <vt:lpstr>数学函数</vt:lpstr>
      <vt:lpstr>数学函数</vt:lpstr>
      <vt:lpstr>数学函数</vt:lpstr>
      <vt:lpstr>数学函数</vt:lpstr>
      <vt:lpstr>数学函数</vt:lpstr>
      <vt:lpstr>PowerPoint 演示文稿</vt:lpstr>
      <vt:lpstr>知识点50：  系统函数</vt:lpstr>
      <vt:lpstr>系统函数</vt:lpstr>
      <vt:lpstr>系统函数</vt:lpstr>
      <vt:lpstr>系统函数</vt:lpstr>
      <vt:lpstr>系统函数</vt:lpstr>
      <vt:lpstr>系统函数</vt:lpstr>
      <vt:lpstr>系统函数</vt:lpstr>
      <vt:lpstr>数据类型转换</vt:lpstr>
      <vt:lpstr>PowerPoint 演示文稿</vt:lpstr>
      <vt:lpstr>其他函数</vt:lpstr>
      <vt:lpstr>函数练习</vt:lpstr>
      <vt:lpstr>PowerPoint 演示文稿</vt:lpstr>
      <vt:lpstr>PowerPoint 演示文稿</vt:lpstr>
      <vt:lpstr>函数练习</vt:lpstr>
      <vt:lpstr>函数练习</vt:lpstr>
      <vt:lpstr>PowerPoint 演示文稿</vt:lpstr>
      <vt:lpstr>函数练习</vt:lpstr>
      <vt:lpstr>PowerPoint 演示文稿</vt:lpstr>
      <vt:lpstr>PowerPoint 演示文稿</vt:lpstr>
      <vt:lpstr>函数练习</vt:lpstr>
      <vt:lpstr>PowerPoint 演示文稿</vt:lpstr>
      <vt:lpstr>PowerPoint 演示文稿</vt:lpstr>
      <vt:lpstr>知识点51：  聚集函数</vt:lpstr>
      <vt:lpstr>聚集函数 </vt:lpstr>
      <vt:lpstr>聚集函数 （续）</vt:lpstr>
      <vt:lpstr>聚集函数 （续）</vt:lpstr>
      <vt:lpstr>知识点52：  GROUP BY子句</vt:lpstr>
      <vt:lpstr>GROUP BY子句 </vt:lpstr>
      <vt:lpstr>GROUP BY子句（续）</vt:lpstr>
      <vt:lpstr>说明</vt:lpstr>
      <vt:lpstr>GROUP BY子句（续）</vt:lpstr>
      <vt:lpstr>GROUP BY子句（续）</vt:lpstr>
      <vt:lpstr>练习</vt:lpstr>
      <vt:lpstr>练习</vt:lpstr>
      <vt:lpstr>PowerPoint 演示文稿</vt:lpstr>
      <vt:lpstr>PowerPoint 演示文稿</vt:lpstr>
      <vt:lpstr>PowerPoint 演示文稿</vt:lpstr>
      <vt:lpstr>知识点53：  连接查询</vt:lpstr>
      <vt:lpstr>连接查询 </vt:lpstr>
      <vt:lpstr>连接操作的执行过程</vt:lpstr>
      <vt:lpstr>排序合并法(SORT-MERGE)</vt:lpstr>
      <vt:lpstr>排序合并法</vt:lpstr>
      <vt:lpstr>索引连接(INDEX-JOIN)</vt:lpstr>
      <vt:lpstr>连接查询（续）</vt:lpstr>
      <vt:lpstr>等值与非等值连接查询 </vt:lpstr>
      <vt:lpstr>等值与非等值连接查询（续）</vt:lpstr>
      <vt:lpstr>等值与非等值连接查询（续）</vt:lpstr>
      <vt:lpstr>连接查询（续）</vt:lpstr>
      <vt:lpstr>自身连接 </vt:lpstr>
      <vt:lpstr>自身连接（续）</vt:lpstr>
      <vt:lpstr>自身连接（续）</vt:lpstr>
      <vt:lpstr>PowerPoint 演示文稿</vt:lpstr>
      <vt:lpstr>自身连接（续）</vt:lpstr>
      <vt:lpstr>知识点54：  外连接</vt:lpstr>
      <vt:lpstr>表的连接方法</vt:lpstr>
      <vt:lpstr>PowerPoint 演示文稿</vt:lpstr>
      <vt:lpstr>内连接</vt:lpstr>
      <vt:lpstr>内连接</vt:lpstr>
      <vt:lpstr>几种连接</vt:lpstr>
      <vt:lpstr>外连接</vt:lpstr>
      <vt:lpstr>外连接</vt:lpstr>
      <vt:lpstr>PowerPoint 演示文稿</vt:lpstr>
      <vt:lpstr>PowerPoint 演示文稿</vt:lpstr>
      <vt:lpstr>PowerPoint 演示文稿</vt:lpstr>
      <vt:lpstr>外连接</vt:lpstr>
      <vt:lpstr>外连接（续） </vt:lpstr>
      <vt:lpstr>外连接（续） </vt:lpstr>
      <vt:lpstr>PowerPoint 演示文稿</vt:lpstr>
      <vt:lpstr>PowerPoint 演示文稿</vt:lpstr>
      <vt:lpstr>连接查询（续）</vt:lpstr>
      <vt:lpstr>复合条件连接</vt:lpstr>
      <vt:lpstr>复合条件连接（续）</vt:lpstr>
      <vt:lpstr>知识点55：  嵌套查询</vt:lpstr>
      <vt:lpstr>3.4  数据查询 </vt:lpstr>
      <vt:lpstr>嵌套查询</vt:lpstr>
      <vt:lpstr>嵌套查询(续)</vt:lpstr>
      <vt:lpstr>嵌套查询(续)</vt:lpstr>
      <vt:lpstr>嵌套查询求解方法</vt:lpstr>
      <vt:lpstr>嵌套查询求解方法（续）</vt:lpstr>
      <vt:lpstr>知识点56：带有比较运算符的子查询</vt:lpstr>
      <vt:lpstr>3.4.3  嵌套查询</vt:lpstr>
      <vt:lpstr>带有比较运算符的子查询</vt:lpstr>
      <vt:lpstr>带有比较运算符的子查询（续）</vt:lpstr>
      <vt:lpstr>带有比较运算符的子查询（续）</vt:lpstr>
      <vt:lpstr>知识点57：带有IN谓词的子查询</vt:lpstr>
      <vt:lpstr>带有IN谓词的子查询</vt:lpstr>
      <vt:lpstr>带有IN谓词的子查询（续）</vt:lpstr>
      <vt:lpstr>带有IN谓词的子查询（续）</vt:lpstr>
      <vt:lpstr>带有IN谓词的子查询（续）</vt:lpstr>
      <vt:lpstr>带有IN谓词的子查询（续）</vt:lpstr>
      <vt:lpstr>带有IN谓词的子查询（续）</vt:lpstr>
      <vt:lpstr>知识点57：带有ANY（SOME）或ALL谓词的子查询</vt:lpstr>
      <vt:lpstr>3.4.3  嵌套查询</vt:lpstr>
      <vt:lpstr>三、带有ANY（SOME）或ALL谓词的子查询 </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嵌套查询求解方法</vt:lpstr>
      <vt:lpstr>嵌套查询求解方法（续）</vt:lpstr>
      <vt:lpstr>带有比较运算符的子查询（续）</vt:lpstr>
      <vt:lpstr>带有比较运算符的子查询（续）</vt:lpstr>
      <vt:lpstr>带有比较运算符的子查询（续）</vt:lpstr>
      <vt:lpstr>3.4.3  嵌套查询</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PowerPoint 演示文稿</vt:lpstr>
      <vt:lpstr>PowerPoint 演示文稿</vt:lpstr>
      <vt:lpstr>带有EXISTS谓词的子查询(续）</vt:lpstr>
      <vt:lpstr>带有EXISTS谓词的子查询(续）</vt:lpstr>
      <vt:lpstr>带有EXISTS谓词的子查询(续） </vt:lpstr>
      <vt:lpstr>3.4  数据查询 </vt:lpstr>
      <vt:lpstr>知识点58：集合查询</vt:lpstr>
      <vt:lpstr>集合查询</vt:lpstr>
      <vt:lpstr>集合查询（续）</vt:lpstr>
      <vt:lpstr>集合查询（续）</vt:lpstr>
      <vt:lpstr>集合查询（续）</vt:lpstr>
      <vt:lpstr>集合查询（续）</vt:lpstr>
      <vt:lpstr>集合查询（续）</vt:lpstr>
      <vt:lpstr>集合查询（续）</vt:lpstr>
      <vt:lpstr>集合查询（续）</vt:lpstr>
      <vt:lpstr>集合查询（续）</vt:lpstr>
      <vt:lpstr>集合查询（续）</vt:lpstr>
      <vt:lpstr>3.4  数据查询 </vt:lpstr>
      <vt:lpstr>3.4.5 SELECT语句的一般格式</vt:lpstr>
      <vt:lpstr>PowerPoint 演示文稿</vt:lpstr>
      <vt:lpstr>PowerPoint 演示文稿</vt:lpstr>
      <vt:lpstr>知识点59：插入元组</vt:lpstr>
      <vt:lpstr>插入数据</vt:lpstr>
      <vt:lpstr>插入元组</vt:lpstr>
      <vt:lpstr>插入元组（续）</vt:lpstr>
      <vt:lpstr>插入元组（续）</vt:lpstr>
      <vt:lpstr>插入元组（续）</vt:lpstr>
      <vt:lpstr>插入元组（续）</vt:lpstr>
      <vt:lpstr>知识点60：插入子查询</vt:lpstr>
      <vt:lpstr>插入子查询结果</vt:lpstr>
      <vt:lpstr>插入子查询结果（续）</vt:lpstr>
      <vt:lpstr>插入子查询结果（续）</vt:lpstr>
      <vt:lpstr>插入子查询结果（续）</vt:lpstr>
      <vt:lpstr>插入子查询结果（续）</vt:lpstr>
      <vt:lpstr>补充：IDENTITY（标识）列</vt:lpstr>
      <vt:lpstr>说明</vt:lpstr>
      <vt:lpstr>知识点61：数据更新</vt:lpstr>
      <vt:lpstr> 修改数据</vt:lpstr>
      <vt:lpstr>修改数据（续）</vt:lpstr>
      <vt:lpstr>修改数据（续）</vt:lpstr>
      <vt:lpstr>修改某一个元组的值</vt:lpstr>
      <vt:lpstr>修改多个元组的值</vt:lpstr>
      <vt:lpstr>带子查询的修改语句</vt:lpstr>
      <vt:lpstr>修改数据（续）</vt:lpstr>
      <vt:lpstr>知识点62：删除数据</vt:lpstr>
      <vt:lpstr>删除数据</vt:lpstr>
      <vt:lpstr>删除数据（续）</vt:lpstr>
      <vt:lpstr>删除某一个元组的值</vt:lpstr>
      <vt:lpstr>删除多个元组的值</vt:lpstr>
      <vt:lpstr>带子查询的删除语句</vt:lpstr>
      <vt:lpstr>知识点63：视图的定义</vt:lpstr>
      <vt:lpstr>引入视图的原因</vt:lpstr>
      <vt:lpstr>引入视图的原因（续）</vt:lpstr>
      <vt:lpstr>引入视图的原因（续）</vt:lpstr>
      <vt:lpstr>视图是什么</vt:lpstr>
      <vt:lpstr>视图是什么</vt:lpstr>
      <vt:lpstr>视图和表的区别</vt:lpstr>
      <vt:lpstr>视图的优点</vt:lpstr>
      <vt:lpstr>视图的优点</vt:lpstr>
      <vt:lpstr>视图的特点</vt:lpstr>
      <vt:lpstr>知识点64：定义视图</vt:lpstr>
      <vt:lpstr>基于视图的操作</vt:lpstr>
      <vt:lpstr>3.6  视    图</vt:lpstr>
      <vt:lpstr>定义视图</vt:lpstr>
      <vt:lpstr>建立视图</vt:lpstr>
      <vt:lpstr>说明</vt:lpstr>
      <vt:lpstr>说明</vt:lpstr>
      <vt:lpstr>PowerPoint 演示文稿</vt:lpstr>
      <vt:lpstr>创建视图的规则</vt:lpstr>
      <vt:lpstr>创建视图的规则</vt:lpstr>
      <vt:lpstr>建立视图（续）</vt:lpstr>
      <vt:lpstr>建立视图（续）</vt:lpstr>
      <vt:lpstr>建立视图（续）</vt:lpstr>
      <vt:lpstr>行列子集视图</vt:lpstr>
      <vt:lpstr>建立视图（续）</vt:lpstr>
      <vt:lpstr>建立视图（续）</vt:lpstr>
      <vt:lpstr>建立视图（续）</vt:lpstr>
      <vt:lpstr>建立视图（续）</vt:lpstr>
      <vt:lpstr> 建立视图（续）</vt:lpstr>
      <vt:lpstr>PowerPoint 演示文稿</vt:lpstr>
      <vt:lpstr>知识点65：删除视图</vt:lpstr>
      <vt:lpstr>删除视图</vt:lpstr>
      <vt:lpstr>删除视图(续）</vt:lpstr>
      <vt:lpstr>知识点66：查询视图</vt:lpstr>
      <vt:lpstr>查询视图</vt:lpstr>
      <vt:lpstr>查询视图（续）</vt:lpstr>
      <vt:lpstr>查询视图（续）</vt:lpstr>
      <vt:lpstr>查询视图（续）</vt:lpstr>
      <vt:lpstr>查询视图（续）</vt:lpstr>
      <vt:lpstr>查询视图（续）</vt:lpstr>
      <vt:lpstr>查询转换</vt:lpstr>
      <vt:lpstr>PowerPoint 演示文稿</vt:lpstr>
      <vt:lpstr>知识点67：更新视图</vt:lpstr>
      <vt:lpstr>3.6 视    图</vt:lpstr>
      <vt:lpstr>视图更新</vt:lpstr>
      <vt:lpstr>更新视图（续）</vt:lpstr>
      <vt:lpstr>更新视图（续）</vt:lpstr>
      <vt:lpstr>更新视图（续）</vt:lpstr>
      <vt:lpstr>更新视图（续）</vt:lpstr>
      <vt:lpstr>说明</vt:lpstr>
      <vt:lpstr>可更新视图的条件</vt:lpstr>
      <vt:lpstr>PowerPoint 演示文稿</vt:lpstr>
      <vt:lpstr>通过视图插入、修改、删除数据时的限制</vt:lpstr>
      <vt:lpstr>更新视图（续）</vt:lpstr>
      <vt:lpstr>3.6  视    图</vt:lpstr>
      <vt:lpstr>3.6.4  视图的作用</vt:lpstr>
      <vt:lpstr>PowerPoint 演示文稿</vt:lpstr>
      <vt:lpstr>PowerPoint 演示文稿</vt:lpstr>
      <vt:lpstr>知识点68：授权语句</vt:lpstr>
      <vt:lpstr>PowerPoint 演示文稿</vt:lpstr>
      <vt:lpstr>Grant</vt:lpstr>
      <vt:lpstr>Grant</vt:lpstr>
      <vt:lpstr>PowerPoint 演示文稿</vt:lpstr>
      <vt:lpstr>Grant</vt:lpstr>
      <vt:lpstr>SQL SERVER</vt:lpstr>
      <vt:lpstr>PowerPoint 演示文稿</vt:lpstr>
      <vt:lpstr>SQL server中的用法</vt:lpstr>
      <vt:lpstr>PowerPoint 演示文稿</vt:lpstr>
      <vt:lpstr>PowerPoint 演示文稿</vt:lpstr>
      <vt:lpstr>角色 </vt:lpstr>
      <vt:lpstr>知识点68：索引概念</vt:lpstr>
      <vt:lpstr>索引</vt:lpstr>
      <vt:lpstr>索引的作用</vt:lpstr>
      <vt:lpstr>索引的作用（续）</vt:lpstr>
      <vt:lpstr>索引的作用（续）</vt:lpstr>
      <vt:lpstr>PowerPoint 演示文稿</vt:lpstr>
      <vt:lpstr>说明</vt:lpstr>
      <vt:lpstr>SQL SERVER 的索引类型</vt:lpstr>
      <vt:lpstr>知识点69：聚簇索引</vt:lpstr>
      <vt:lpstr>聚簇索引的特点</vt:lpstr>
      <vt:lpstr>聚簇索引</vt:lpstr>
      <vt:lpstr>聚簇索引的侯选列</vt:lpstr>
      <vt:lpstr>说明</vt:lpstr>
      <vt:lpstr>PowerPoint 演示文稿</vt:lpstr>
      <vt:lpstr>PowerPoint 演示文稿</vt:lpstr>
      <vt:lpstr>知识点70：非聚簇索引</vt:lpstr>
      <vt:lpstr>非聚簇索引</vt:lpstr>
      <vt:lpstr>PowerPoint 演示文稿</vt:lpstr>
      <vt:lpstr>PowerPoint 演示文稿</vt:lpstr>
      <vt:lpstr>唯一索引</vt:lpstr>
      <vt:lpstr>PowerPoint 演示文稿</vt:lpstr>
      <vt:lpstr>知识点72：索引填充因子 </vt:lpstr>
      <vt:lpstr>什么是索引填充因子 </vt:lpstr>
      <vt:lpstr>PowerPoint 演示文稿</vt:lpstr>
      <vt:lpstr>为什么要保留一定的空闲空间供索引更新使用呢？</vt:lpstr>
      <vt:lpstr>怎样能够避免页的分裂呢？</vt:lpstr>
      <vt:lpstr>如何设置索引填充因子 </vt:lpstr>
      <vt:lpstr>填充因子</vt:lpstr>
      <vt:lpstr>设计填充因子主要考虑2个因素</vt:lpstr>
      <vt:lpstr>知识点71：建立和删除索引</vt:lpstr>
      <vt:lpstr>PowerPoint 演示文稿</vt:lpstr>
      <vt:lpstr>举例</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Surface wy</dc:creator>
  <cp:lastModifiedBy>Surface wy</cp:lastModifiedBy>
  <cp:revision>320</cp:revision>
  <dcterms:created xsi:type="dcterms:W3CDTF">2016-04-07T13:26:22Z</dcterms:created>
  <dcterms:modified xsi:type="dcterms:W3CDTF">2016-05-14T08:26:40Z</dcterms:modified>
</cp:coreProperties>
</file>