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9"/>
    <p:restoredTop sz="94681"/>
  </p:normalViewPr>
  <p:slideViewPr>
    <p:cSldViewPr snapToGrid="0" snapToObjects="1">
      <p:cViewPr varScale="1">
        <p:scale>
          <a:sx n="79" d="100"/>
          <a:sy n="79" d="100"/>
        </p:scale>
        <p:origin x="24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8/19/20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Ottaw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EBC2-B906-744C-836D-87803E3B5E3A}"/>
              </a:ext>
            </a:extLst>
          </p:cNvPr>
          <p:cNvSpPr>
            <a:spLocks noGrp="1"/>
          </p:cNvSpPr>
          <p:nvPr>
            <p:ph type="ctrTitle"/>
          </p:nvPr>
        </p:nvSpPr>
        <p:spPr/>
        <p:txBody>
          <a:bodyPr/>
          <a:lstStyle/>
          <a:p>
            <a:r>
              <a:rPr lang="en-CA" b="1" dirty="0"/>
              <a:t>Capstone Project - The Battle of Neighborhoods</a:t>
            </a:r>
            <a:r>
              <a:rPr lang="en-CA" dirty="0"/>
              <a:t> </a:t>
            </a:r>
            <a:endParaRPr lang="en-US" dirty="0"/>
          </a:p>
        </p:txBody>
      </p:sp>
      <p:sp>
        <p:nvSpPr>
          <p:cNvPr id="3" name="Subtitle 2">
            <a:extLst>
              <a:ext uri="{FF2B5EF4-FFF2-40B4-BE49-F238E27FC236}">
                <a16:creationId xmlns:a16="http://schemas.microsoft.com/office/drawing/2014/main" id="{21CA6CA1-CCAF-124F-AD50-9D8DED861255}"/>
              </a:ext>
            </a:extLst>
          </p:cNvPr>
          <p:cNvSpPr>
            <a:spLocks noGrp="1"/>
          </p:cNvSpPr>
          <p:nvPr>
            <p:ph type="subTitle" idx="1"/>
          </p:nvPr>
        </p:nvSpPr>
        <p:spPr/>
        <p:txBody>
          <a:bodyPr/>
          <a:lstStyle/>
          <a:p>
            <a:endParaRPr lang="en-US" dirty="0"/>
          </a:p>
          <a:p>
            <a:r>
              <a:rPr lang="en-US" dirty="0"/>
              <a:t>Opening Restaurant in Ottawa, Canada</a:t>
            </a:r>
          </a:p>
          <a:p>
            <a:r>
              <a:rPr lang="en-US" dirty="0"/>
              <a:t>August 19, 2020</a:t>
            </a:r>
          </a:p>
        </p:txBody>
      </p:sp>
    </p:spTree>
    <p:extLst>
      <p:ext uri="{BB962C8B-B14F-4D97-AF65-F5344CB8AC3E}">
        <p14:creationId xmlns:p14="http://schemas.microsoft.com/office/powerpoint/2010/main" val="399613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FC8A-AB77-4A41-9F63-A0E070E8D338}"/>
              </a:ext>
            </a:extLst>
          </p:cNvPr>
          <p:cNvSpPr>
            <a:spLocks noGrp="1"/>
          </p:cNvSpPr>
          <p:nvPr>
            <p:ph type="title"/>
          </p:nvPr>
        </p:nvSpPr>
        <p:spPr/>
        <p:txBody>
          <a:bodyPr/>
          <a:lstStyle/>
          <a:p>
            <a:r>
              <a:rPr lang="en-CA" b="1" dirty="0"/>
              <a:t>Discussion</a:t>
            </a:r>
            <a:endParaRPr lang="en-US" dirty="0"/>
          </a:p>
        </p:txBody>
      </p:sp>
      <p:graphicFrame>
        <p:nvGraphicFramePr>
          <p:cNvPr id="4" name="Content Placeholder 3">
            <a:extLst>
              <a:ext uri="{FF2B5EF4-FFF2-40B4-BE49-F238E27FC236}">
                <a16:creationId xmlns:a16="http://schemas.microsoft.com/office/drawing/2014/main" id="{620D1471-E186-CC42-A0FA-F10BCE6A0899}"/>
              </a:ext>
            </a:extLst>
          </p:cNvPr>
          <p:cNvGraphicFramePr>
            <a:graphicFrameLocks noGrp="1"/>
          </p:cNvGraphicFramePr>
          <p:nvPr>
            <p:ph idx="1"/>
            <p:extLst>
              <p:ext uri="{D42A27DB-BD31-4B8C-83A1-F6EECF244321}">
                <p14:modId xmlns:p14="http://schemas.microsoft.com/office/powerpoint/2010/main" val="1049191016"/>
              </p:ext>
            </p:extLst>
          </p:nvPr>
        </p:nvGraphicFramePr>
        <p:xfrm>
          <a:off x="914400" y="1877786"/>
          <a:ext cx="10352313" cy="4555678"/>
        </p:xfrm>
        <a:graphic>
          <a:graphicData uri="http://schemas.openxmlformats.org/drawingml/2006/table">
            <a:tbl>
              <a:tblPr firstRow="1" firstCol="1" bandRow="1">
                <a:tableStyleId>{5C22544A-7EE6-4342-B048-85BDC9FD1C3A}</a:tableStyleId>
              </a:tblPr>
              <a:tblGrid>
                <a:gridCol w="3450771">
                  <a:extLst>
                    <a:ext uri="{9D8B030D-6E8A-4147-A177-3AD203B41FA5}">
                      <a16:colId xmlns:a16="http://schemas.microsoft.com/office/drawing/2014/main" val="1449988610"/>
                    </a:ext>
                  </a:extLst>
                </a:gridCol>
                <a:gridCol w="3450771">
                  <a:extLst>
                    <a:ext uri="{9D8B030D-6E8A-4147-A177-3AD203B41FA5}">
                      <a16:colId xmlns:a16="http://schemas.microsoft.com/office/drawing/2014/main" val="1609955689"/>
                    </a:ext>
                  </a:extLst>
                </a:gridCol>
                <a:gridCol w="3450771">
                  <a:extLst>
                    <a:ext uri="{9D8B030D-6E8A-4147-A177-3AD203B41FA5}">
                      <a16:colId xmlns:a16="http://schemas.microsoft.com/office/drawing/2014/main" val="2165104406"/>
                    </a:ext>
                  </a:extLst>
                </a:gridCol>
              </a:tblGrid>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Cuisine Type</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Number of neighbourhoods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4109008868"/>
                  </a:ext>
                </a:extLst>
              </a:tr>
              <a:tr h="198073">
                <a:tc rowSpan="2">
                  <a:txBody>
                    <a:bodyPr/>
                    <a:lstStyle/>
                    <a:p>
                      <a:pPr>
                        <a:spcAft>
                          <a:spcPts val="0"/>
                        </a:spcAft>
                      </a:pPr>
                      <a:r>
                        <a:rPr lang="en-CA" sz="1100">
                          <a:effectLst/>
                        </a:rPr>
                        <a:t>Cluster 0</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Chinese Restaurants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5</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388281705"/>
                  </a:ext>
                </a:extLst>
              </a:tr>
              <a:tr h="198073">
                <a:tc vMerge="1">
                  <a:txBody>
                    <a:bodyPr/>
                    <a:lstStyle/>
                    <a:p>
                      <a:endParaRPr lang="en-US"/>
                    </a:p>
                  </a:txBody>
                  <a:tcPr/>
                </a:tc>
                <a:tc>
                  <a:txBody>
                    <a:bodyPr/>
                    <a:lstStyle/>
                    <a:p>
                      <a:pPr>
                        <a:spcAft>
                          <a:spcPts val="0"/>
                        </a:spcAft>
                      </a:pPr>
                      <a:r>
                        <a:rPr lang="en-CA" sz="1100">
                          <a:effectLst/>
                        </a:rPr>
                        <a:t>Thai Restaurants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3959523540"/>
                  </a:ext>
                </a:extLst>
              </a:tr>
              <a:tr h="198073">
                <a:tc rowSpan="5">
                  <a:txBody>
                    <a:bodyPr/>
                    <a:lstStyle/>
                    <a:p>
                      <a:pPr>
                        <a:spcAft>
                          <a:spcPts val="0"/>
                        </a:spcAft>
                      </a:pPr>
                      <a:r>
                        <a:rPr lang="en-CA" sz="1100" dirty="0">
                          <a:effectLst/>
                        </a:rPr>
                        <a:t>Cluster 1</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Fast Food Restaurants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10</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3911814643"/>
                  </a:ext>
                </a:extLst>
              </a:tr>
              <a:tr h="198073">
                <a:tc vMerge="1">
                  <a:txBody>
                    <a:bodyPr/>
                    <a:lstStyle/>
                    <a:p>
                      <a:endParaRPr lang="en-US"/>
                    </a:p>
                  </a:txBody>
                  <a:tcPr/>
                </a:tc>
                <a:tc>
                  <a:txBody>
                    <a:bodyPr/>
                    <a:lstStyle/>
                    <a:p>
                      <a:pPr>
                        <a:spcAft>
                          <a:spcPts val="0"/>
                        </a:spcAft>
                      </a:pPr>
                      <a:r>
                        <a:rPr lang="en-CA" sz="1100">
                          <a:effectLst/>
                        </a:rPr>
                        <a:t>Mexican Restaurants</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8</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765053376"/>
                  </a:ext>
                </a:extLst>
              </a:tr>
              <a:tr h="198073">
                <a:tc vMerge="1">
                  <a:txBody>
                    <a:bodyPr/>
                    <a:lstStyle/>
                    <a:p>
                      <a:endParaRPr lang="en-US"/>
                    </a:p>
                  </a:txBody>
                  <a:tcPr/>
                </a:tc>
                <a:tc>
                  <a:txBody>
                    <a:bodyPr/>
                    <a:lstStyle/>
                    <a:p>
                      <a:pPr>
                        <a:spcAft>
                          <a:spcPts val="0"/>
                        </a:spcAft>
                      </a:pPr>
                      <a:r>
                        <a:rPr lang="en-CA" sz="1100">
                          <a:effectLst/>
                        </a:rPr>
                        <a:t>Italian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259915770"/>
                  </a:ext>
                </a:extLst>
              </a:tr>
              <a:tr h="198073">
                <a:tc vMerge="1">
                  <a:txBody>
                    <a:bodyPr/>
                    <a:lstStyle/>
                    <a:p>
                      <a:endParaRPr lang="en-US"/>
                    </a:p>
                  </a:txBody>
                  <a:tcPr/>
                </a:tc>
                <a:tc>
                  <a:txBody>
                    <a:bodyPr/>
                    <a:lstStyle/>
                    <a:p>
                      <a:pPr>
                        <a:spcAft>
                          <a:spcPts val="0"/>
                        </a:spcAft>
                      </a:pPr>
                      <a:r>
                        <a:rPr lang="en-CA" sz="1100">
                          <a:effectLst/>
                        </a:rPr>
                        <a:t>Seafood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621787593"/>
                  </a:ext>
                </a:extLst>
              </a:tr>
              <a:tr h="198073">
                <a:tc vMerge="1">
                  <a:txBody>
                    <a:bodyPr/>
                    <a:lstStyle/>
                    <a:p>
                      <a:endParaRPr lang="en-US"/>
                    </a:p>
                  </a:txBody>
                  <a:tcPr/>
                </a:tc>
                <a:tc>
                  <a:txBody>
                    <a:bodyPr/>
                    <a:lstStyle/>
                    <a:p>
                      <a:pPr>
                        <a:spcAft>
                          <a:spcPts val="0"/>
                        </a:spcAft>
                      </a:pPr>
                      <a:r>
                        <a:rPr lang="en-CA" sz="1100">
                          <a:effectLst/>
                        </a:rPr>
                        <a:t>Asian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709951732"/>
                  </a:ext>
                </a:extLst>
              </a:tr>
              <a:tr h="198073">
                <a:tc>
                  <a:txBody>
                    <a:bodyPr/>
                    <a:lstStyle/>
                    <a:p>
                      <a:pPr>
                        <a:spcAft>
                          <a:spcPts val="0"/>
                        </a:spcAft>
                      </a:pPr>
                      <a:r>
                        <a:rPr lang="en-CA" sz="1100">
                          <a:effectLst/>
                        </a:rPr>
                        <a:t>Cluster 2</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Fast Food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8</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82406372"/>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BBQ Joint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780002226"/>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Vietnamese Restaurant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691892199"/>
                  </a:ext>
                </a:extLst>
              </a:tr>
              <a:tr h="396145">
                <a:tc>
                  <a:txBody>
                    <a:bodyPr/>
                    <a:lstStyle/>
                    <a:p>
                      <a:pPr>
                        <a:spcAft>
                          <a:spcPts val="0"/>
                        </a:spcAft>
                      </a:pPr>
                      <a:r>
                        <a:rPr lang="en-CA" sz="1100">
                          <a:effectLst/>
                        </a:rPr>
                        <a:t>Cluster 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New American Restaurant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5</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241122651"/>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French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5</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637142822"/>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Vietnamese Restaurant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5</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685397159"/>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Mexican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499867270"/>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Asian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947192371"/>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Sushi Restaurant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473915082"/>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Tapas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1350153286"/>
                  </a:ext>
                </a:extLst>
              </a:tr>
              <a:tr h="198073">
                <a:tc>
                  <a:txBody>
                    <a:bodyPr/>
                    <a:lstStyle/>
                    <a:p>
                      <a:pPr>
                        <a:spcAft>
                          <a:spcPts val="0"/>
                        </a:spcAft>
                      </a:pPr>
                      <a:r>
                        <a:rPr lang="en-CA" sz="1100">
                          <a:effectLst/>
                        </a:rPr>
                        <a:t>Cluster 4</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Middle Eastern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8</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2481134199"/>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American Restaurant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3648247923"/>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Indian Restaurant</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3</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276652597"/>
                  </a:ext>
                </a:extLst>
              </a:tr>
              <a:tr h="198073">
                <a:tc>
                  <a:txBody>
                    <a:bodyPr/>
                    <a:lstStyle/>
                    <a:p>
                      <a:pPr>
                        <a:spcAft>
                          <a:spcPts val="0"/>
                        </a:spcAft>
                      </a:pPr>
                      <a:r>
                        <a:rPr lang="en-CA" sz="1100">
                          <a:effectLst/>
                        </a:rPr>
                        <a: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a:effectLst/>
                        </a:rPr>
                        <a:t>Turkish Restaurant	</a:t>
                      </a:r>
                      <a:endParaRPr lang="en-CA" sz="110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tc>
                  <a:txBody>
                    <a:bodyPr/>
                    <a:lstStyle/>
                    <a:p>
                      <a:pPr>
                        <a:spcAft>
                          <a:spcPts val="0"/>
                        </a:spcAft>
                      </a:pPr>
                      <a:r>
                        <a:rPr lang="en-CA" sz="1100" dirty="0">
                          <a:effectLst/>
                        </a:rPr>
                        <a:t>3</a:t>
                      </a:r>
                      <a:endParaRPr lang="en-CA"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2210" marR="62210" marT="0" marB="0"/>
                </a:tc>
                <a:extLst>
                  <a:ext uri="{0D108BD9-81ED-4DB2-BD59-A6C34878D82A}">
                    <a16:rowId xmlns:a16="http://schemas.microsoft.com/office/drawing/2014/main" val="769587855"/>
                  </a:ext>
                </a:extLst>
              </a:tr>
            </a:tbl>
          </a:graphicData>
        </a:graphic>
      </p:graphicFrame>
    </p:spTree>
    <p:extLst>
      <p:ext uri="{BB962C8B-B14F-4D97-AF65-F5344CB8AC3E}">
        <p14:creationId xmlns:p14="http://schemas.microsoft.com/office/powerpoint/2010/main" val="62019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E57D-EB48-2B48-87AF-5EE7C0CF0235}"/>
              </a:ext>
            </a:extLst>
          </p:cNvPr>
          <p:cNvSpPr>
            <a:spLocks noGrp="1"/>
          </p:cNvSpPr>
          <p:nvPr>
            <p:ph type="title"/>
          </p:nvPr>
        </p:nvSpPr>
        <p:spPr/>
        <p:txBody>
          <a:bodyPr/>
          <a:lstStyle/>
          <a:p>
            <a:r>
              <a:rPr lang="en-CA" b="1" dirty="0"/>
              <a:t>Conclusion</a:t>
            </a:r>
            <a:endParaRPr lang="en-US" dirty="0"/>
          </a:p>
        </p:txBody>
      </p:sp>
      <p:sp>
        <p:nvSpPr>
          <p:cNvPr id="3" name="Content Placeholder 2">
            <a:extLst>
              <a:ext uri="{FF2B5EF4-FFF2-40B4-BE49-F238E27FC236}">
                <a16:creationId xmlns:a16="http://schemas.microsoft.com/office/drawing/2014/main" id="{CBA8314C-AEDB-DD43-81A6-4819CEC32F7D}"/>
              </a:ext>
            </a:extLst>
          </p:cNvPr>
          <p:cNvSpPr>
            <a:spLocks noGrp="1"/>
          </p:cNvSpPr>
          <p:nvPr>
            <p:ph idx="1"/>
          </p:nvPr>
        </p:nvSpPr>
        <p:spPr>
          <a:xfrm>
            <a:off x="685801" y="1464128"/>
            <a:ext cx="10131425" cy="3929743"/>
          </a:xfrm>
        </p:spPr>
        <p:txBody>
          <a:bodyPr>
            <a:normAutofit/>
          </a:bodyPr>
          <a:lstStyle/>
          <a:p>
            <a:pPr marL="0" indent="0" algn="just">
              <a:buNone/>
            </a:pPr>
            <a:r>
              <a:rPr lang="en-CA" sz="2400" dirty="0"/>
              <a:t>The distribution of restaurants in Ottawa forms several “restaurant zone”. Grouping the neighbourhoods based on their ‘restaurant characteristics’ effectively helped us finding out “restaurant zone”. These information serves as the valuable indications for those new comers coming to Ottawa who want to open a restaurant. </a:t>
            </a:r>
          </a:p>
        </p:txBody>
      </p:sp>
    </p:spTree>
    <p:extLst>
      <p:ext uri="{BB962C8B-B14F-4D97-AF65-F5344CB8AC3E}">
        <p14:creationId xmlns:p14="http://schemas.microsoft.com/office/powerpoint/2010/main" val="380301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6750-3DA3-8047-8719-DA6418C44BCF}"/>
              </a:ext>
            </a:extLst>
          </p:cNvPr>
          <p:cNvSpPr>
            <a:spLocks noGrp="1"/>
          </p:cNvSpPr>
          <p:nvPr>
            <p:ph type="title"/>
          </p:nvPr>
        </p:nvSpPr>
        <p:spPr/>
        <p:txBody>
          <a:bodyPr/>
          <a:lstStyle/>
          <a:p>
            <a:r>
              <a:rPr lang="en-CA" b="1" dirty="0"/>
              <a:t>Introduction</a:t>
            </a:r>
            <a:br>
              <a:rPr lang="en-CA" b="1" dirty="0"/>
            </a:br>
            <a:endParaRPr lang="en-US" dirty="0"/>
          </a:p>
        </p:txBody>
      </p:sp>
      <p:sp>
        <p:nvSpPr>
          <p:cNvPr id="3" name="Content Placeholder 2">
            <a:extLst>
              <a:ext uri="{FF2B5EF4-FFF2-40B4-BE49-F238E27FC236}">
                <a16:creationId xmlns:a16="http://schemas.microsoft.com/office/drawing/2014/main" id="{D165DA5D-9650-8A42-A805-F0344C080071}"/>
              </a:ext>
            </a:extLst>
          </p:cNvPr>
          <p:cNvSpPr>
            <a:spLocks noGrp="1"/>
          </p:cNvSpPr>
          <p:nvPr>
            <p:ph idx="1"/>
          </p:nvPr>
        </p:nvSpPr>
        <p:spPr>
          <a:xfrm>
            <a:off x="685801" y="2065867"/>
            <a:ext cx="10131425" cy="2915478"/>
          </a:xfrm>
        </p:spPr>
        <p:txBody>
          <a:bodyPr>
            <a:normAutofit/>
          </a:bodyPr>
          <a:lstStyle/>
          <a:p>
            <a:r>
              <a:rPr lang="en-CA" sz="2400" dirty="0"/>
              <a:t>Ottawa is the capital city of Canada. As a city with high quality of living, there are many people relocating to Ottawa every year. </a:t>
            </a:r>
          </a:p>
          <a:p>
            <a:r>
              <a:rPr lang="en-CA" sz="2400" dirty="0"/>
              <a:t>If a newcomer looking to open a restaurant, where would be a good place? </a:t>
            </a:r>
          </a:p>
          <a:p>
            <a:r>
              <a:rPr lang="en-CA" sz="2400" dirty="0"/>
              <a:t>Leverage the Foursquare location data to help the business owner to find an optimal place to open a restaurant. </a:t>
            </a:r>
            <a:endParaRPr lang="en-US" sz="2400" dirty="0"/>
          </a:p>
        </p:txBody>
      </p:sp>
    </p:spTree>
    <p:extLst>
      <p:ext uri="{BB962C8B-B14F-4D97-AF65-F5344CB8AC3E}">
        <p14:creationId xmlns:p14="http://schemas.microsoft.com/office/powerpoint/2010/main" val="201823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F5B-17EF-A246-8346-EA55FEC4F4FF}"/>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4EE4C8B5-E9EC-644D-A440-D7CCA03A0F69}"/>
              </a:ext>
            </a:extLst>
          </p:cNvPr>
          <p:cNvSpPr>
            <a:spLocks noGrp="1"/>
          </p:cNvSpPr>
          <p:nvPr>
            <p:ph idx="1"/>
          </p:nvPr>
        </p:nvSpPr>
        <p:spPr>
          <a:xfrm>
            <a:off x="685801" y="1984882"/>
            <a:ext cx="10131425" cy="3649133"/>
          </a:xfrm>
        </p:spPr>
        <p:txBody>
          <a:bodyPr>
            <a:normAutofit/>
          </a:bodyPr>
          <a:lstStyle/>
          <a:p>
            <a:r>
              <a:rPr lang="en-CA" sz="2400" dirty="0"/>
              <a:t>A list of neighbourhoods in city of Ottawa.</a:t>
            </a:r>
          </a:p>
          <a:p>
            <a:pPr lvl="1"/>
            <a:r>
              <a:rPr lang="en-CA" sz="1800" dirty="0">
                <a:hlinkClick r:id="rId2"/>
              </a:rPr>
              <a:t>https://en.wikipedia.org/wiki/List_of_neighbourhoods_in_Ottawa</a:t>
            </a:r>
            <a:r>
              <a:rPr lang="en-CA" sz="1800" dirty="0"/>
              <a:t> </a:t>
            </a:r>
          </a:p>
          <a:p>
            <a:r>
              <a:rPr lang="en-CA" sz="2400" dirty="0"/>
              <a:t>Coordinates of the neighbourhoods were generated using geocoder in python.</a:t>
            </a:r>
          </a:p>
          <a:p>
            <a:r>
              <a:rPr lang="en-CA" sz="2400" dirty="0"/>
              <a:t>Collected the venues information(including restaurant type, location etc.) using Foursquare API.</a:t>
            </a:r>
          </a:p>
        </p:txBody>
      </p:sp>
    </p:spTree>
    <p:extLst>
      <p:ext uri="{BB962C8B-B14F-4D97-AF65-F5344CB8AC3E}">
        <p14:creationId xmlns:p14="http://schemas.microsoft.com/office/powerpoint/2010/main" val="124958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DED4-11A7-334B-A192-7DAE7A5625C3}"/>
              </a:ext>
            </a:extLst>
          </p:cNvPr>
          <p:cNvSpPr>
            <a:spLocks noGrp="1"/>
          </p:cNvSpPr>
          <p:nvPr>
            <p:ph type="title"/>
          </p:nvPr>
        </p:nvSpPr>
        <p:spPr/>
        <p:txBody>
          <a:bodyPr/>
          <a:lstStyle/>
          <a:p>
            <a:r>
              <a:rPr lang="en-US" dirty="0"/>
              <a:t>Data Cleaning</a:t>
            </a:r>
          </a:p>
        </p:txBody>
      </p:sp>
      <p:sp>
        <p:nvSpPr>
          <p:cNvPr id="8" name="Content Placeholder 7">
            <a:extLst>
              <a:ext uri="{FF2B5EF4-FFF2-40B4-BE49-F238E27FC236}">
                <a16:creationId xmlns:a16="http://schemas.microsoft.com/office/drawing/2014/main" id="{B5C0AE5D-7D7F-834C-B3A3-7ECEDAEB9B42}"/>
              </a:ext>
            </a:extLst>
          </p:cNvPr>
          <p:cNvSpPr>
            <a:spLocks noGrp="1"/>
          </p:cNvSpPr>
          <p:nvPr>
            <p:ph idx="1"/>
          </p:nvPr>
        </p:nvSpPr>
        <p:spPr>
          <a:xfrm>
            <a:off x="685801" y="2142068"/>
            <a:ext cx="10131425" cy="1107318"/>
          </a:xfrm>
        </p:spPr>
        <p:txBody>
          <a:bodyPr>
            <a:normAutofit/>
          </a:bodyPr>
          <a:lstStyle/>
          <a:p>
            <a:r>
              <a:rPr lang="en-CA" sz="2400" dirty="0"/>
              <a:t>Neighbourhood names, coordinates, and their venues were merged into one data frame. </a:t>
            </a:r>
            <a:endParaRPr lang="en-US" sz="2400" dirty="0"/>
          </a:p>
        </p:txBody>
      </p:sp>
      <p:pic>
        <p:nvPicPr>
          <p:cNvPr id="9" name="Picture 8" descr="A screenshot of a cell phone&#10;&#10;Description automatically generated">
            <a:extLst>
              <a:ext uri="{FF2B5EF4-FFF2-40B4-BE49-F238E27FC236}">
                <a16:creationId xmlns:a16="http://schemas.microsoft.com/office/drawing/2014/main" id="{7443EE3F-53CD-1341-BE8E-7B278AC1C22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96043" y="3429000"/>
            <a:ext cx="10131424" cy="2400300"/>
          </a:xfrm>
          <a:prstGeom prst="rect">
            <a:avLst/>
          </a:prstGeom>
        </p:spPr>
      </p:pic>
    </p:spTree>
    <p:extLst>
      <p:ext uri="{BB962C8B-B14F-4D97-AF65-F5344CB8AC3E}">
        <p14:creationId xmlns:p14="http://schemas.microsoft.com/office/powerpoint/2010/main" val="407114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E253-AB7C-0A4E-8AD0-E2D92C010DAA}"/>
              </a:ext>
            </a:extLst>
          </p:cNvPr>
          <p:cNvSpPr>
            <a:spLocks noGrp="1"/>
          </p:cNvSpPr>
          <p:nvPr>
            <p:ph type="title"/>
          </p:nvPr>
        </p:nvSpPr>
        <p:spPr/>
        <p:txBody>
          <a:bodyPr/>
          <a:lstStyle/>
          <a:p>
            <a:r>
              <a:rPr lang="en-CA" dirty="0"/>
              <a:t>Exploratory Data Analysis </a:t>
            </a:r>
            <a:endParaRPr lang="en-US" dirty="0"/>
          </a:p>
        </p:txBody>
      </p:sp>
      <p:sp>
        <p:nvSpPr>
          <p:cNvPr id="3" name="Content Placeholder 2">
            <a:extLst>
              <a:ext uri="{FF2B5EF4-FFF2-40B4-BE49-F238E27FC236}">
                <a16:creationId xmlns:a16="http://schemas.microsoft.com/office/drawing/2014/main" id="{FC1EFB77-DEE6-2A41-8A7A-BA00582FB457}"/>
              </a:ext>
            </a:extLst>
          </p:cNvPr>
          <p:cNvSpPr>
            <a:spLocks noGrp="1"/>
          </p:cNvSpPr>
          <p:nvPr>
            <p:ph idx="1"/>
          </p:nvPr>
        </p:nvSpPr>
        <p:spPr>
          <a:xfrm>
            <a:off x="685801" y="1848153"/>
            <a:ext cx="10131425" cy="3649133"/>
          </a:xfrm>
        </p:spPr>
        <p:txBody>
          <a:bodyPr>
            <a:normAutofit/>
          </a:bodyPr>
          <a:lstStyle/>
          <a:p>
            <a:r>
              <a:rPr lang="en-CA" sz="2400" dirty="0"/>
              <a:t>A summary of number of restaurants in each neighbourhood </a:t>
            </a:r>
          </a:p>
          <a:p>
            <a:r>
              <a:rPr lang="en-CA" sz="2400" dirty="0"/>
              <a:t>Only neighbourhoods which contain no less than 5 restaurants were taken into consideration. </a:t>
            </a:r>
            <a:endParaRPr lang="en-US" sz="2400" dirty="0"/>
          </a:p>
        </p:txBody>
      </p:sp>
    </p:spTree>
    <p:extLst>
      <p:ext uri="{BB962C8B-B14F-4D97-AF65-F5344CB8AC3E}">
        <p14:creationId xmlns:p14="http://schemas.microsoft.com/office/powerpoint/2010/main" val="5959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3" name="Picture 12">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5" name="Picture 14">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7" name="Freeform: Shape 16">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D0C3CCB-0992-AE4A-A83A-1F98A889FA01}"/>
              </a:ext>
            </a:extLst>
          </p:cNvPr>
          <p:cNvSpPr>
            <a:spLocks noGrp="1"/>
          </p:cNvSpPr>
          <p:nvPr>
            <p:ph type="title"/>
          </p:nvPr>
        </p:nvSpPr>
        <p:spPr/>
        <p:txBody>
          <a:bodyPr/>
          <a:lstStyle/>
          <a:p>
            <a:r>
              <a:rPr lang="en-CA" dirty="0">
                <a:solidFill>
                  <a:schemeClr val="bg1"/>
                </a:solidFill>
              </a:rPr>
              <a:t>Exploratory</a:t>
            </a:r>
            <a:r>
              <a:rPr lang="en-CA" dirty="0"/>
              <a:t> Data Analysis </a:t>
            </a:r>
            <a:endParaRPr lang="en-US" dirty="0"/>
          </a:p>
        </p:txBody>
      </p:sp>
      <p:pic>
        <p:nvPicPr>
          <p:cNvPr id="12" name="Picture 11">
            <a:extLst>
              <a:ext uri="{FF2B5EF4-FFF2-40B4-BE49-F238E27FC236}">
                <a16:creationId xmlns:a16="http://schemas.microsoft.com/office/drawing/2014/main" id="{E242D7F9-7533-1744-817C-86022F98F0F8}"/>
              </a:ext>
            </a:extLst>
          </p:cNvPr>
          <p:cNvPicPr/>
          <p:nvPr/>
        </p:nvPicPr>
        <p:blipFill>
          <a:blip r:embed="rId4">
            <a:extLst>
              <a:ext uri="{28A0092B-C50C-407E-A947-70E740481C1C}">
                <a14:useLocalDpi xmlns:a14="http://schemas.microsoft.com/office/drawing/2010/main" val="0"/>
              </a:ext>
            </a:extLst>
          </a:blip>
          <a:stretch>
            <a:fillRect/>
          </a:stretch>
        </p:blipFill>
        <p:spPr>
          <a:xfrm>
            <a:off x="391655" y="1897062"/>
            <a:ext cx="10885853" cy="4960938"/>
          </a:xfrm>
          <a:prstGeom prst="rect">
            <a:avLst/>
          </a:prstGeom>
        </p:spPr>
      </p:pic>
    </p:spTree>
    <p:extLst>
      <p:ext uri="{BB962C8B-B14F-4D97-AF65-F5344CB8AC3E}">
        <p14:creationId xmlns:p14="http://schemas.microsoft.com/office/powerpoint/2010/main" val="387185098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5BD8-5A66-1D49-BEE9-3BB4C1EA38F7}"/>
              </a:ext>
            </a:extLst>
          </p:cNvPr>
          <p:cNvSpPr>
            <a:spLocks noGrp="1"/>
          </p:cNvSpPr>
          <p:nvPr>
            <p:ph type="title"/>
          </p:nvPr>
        </p:nvSpPr>
        <p:spPr/>
        <p:txBody>
          <a:bodyPr/>
          <a:lstStyle/>
          <a:p>
            <a:r>
              <a:rPr lang="en-CA" b="1" dirty="0"/>
              <a:t>Methodology</a:t>
            </a:r>
            <a:endParaRPr lang="en-US" dirty="0"/>
          </a:p>
        </p:txBody>
      </p:sp>
      <p:sp>
        <p:nvSpPr>
          <p:cNvPr id="3" name="Content Placeholder 2">
            <a:extLst>
              <a:ext uri="{FF2B5EF4-FFF2-40B4-BE49-F238E27FC236}">
                <a16:creationId xmlns:a16="http://schemas.microsoft.com/office/drawing/2014/main" id="{0DEC65A6-0FE5-8E46-8840-38939DB93737}"/>
              </a:ext>
            </a:extLst>
          </p:cNvPr>
          <p:cNvSpPr>
            <a:spLocks noGrp="1"/>
          </p:cNvSpPr>
          <p:nvPr>
            <p:ph idx="1"/>
          </p:nvPr>
        </p:nvSpPr>
        <p:spPr>
          <a:xfrm>
            <a:off x="685801" y="2065867"/>
            <a:ext cx="10131425" cy="3861404"/>
          </a:xfrm>
        </p:spPr>
        <p:txBody>
          <a:bodyPr>
            <a:normAutofit/>
          </a:bodyPr>
          <a:lstStyle/>
          <a:p>
            <a:r>
              <a:rPr lang="en-CA" sz="2400" dirty="0"/>
              <a:t>Restaurants with similar type of cuisine opening proximity to each other will form a “restaurant zone”. </a:t>
            </a:r>
          </a:p>
          <a:p>
            <a:r>
              <a:rPr lang="en-CA" sz="2400" dirty="0"/>
              <a:t>Cluster our neighbourhoods into groups based on similar characteristics(Most common restaurants).</a:t>
            </a:r>
          </a:p>
          <a:p>
            <a:r>
              <a:rPr lang="en-CA" sz="2400" dirty="0"/>
              <a:t>K-means Algorithm - Unsupervised clustering method. Examples within a cluster are very similar to each other, while examples across clusters are very different. </a:t>
            </a:r>
          </a:p>
          <a:p>
            <a:r>
              <a:rPr lang="en-CA" sz="2400" dirty="0"/>
              <a:t>Group the neighbourhoods which have restaurants with similar type of cuisine together. </a:t>
            </a:r>
            <a:endParaRPr lang="en-US" sz="2400" dirty="0"/>
          </a:p>
        </p:txBody>
      </p:sp>
    </p:spTree>
    <p:extLst>
      <p:ext uri="{BB962C8B-B14F-4D97-AF65-F5344CB8AC3E}">
        <p14:creationId xmlns:p14="http://schemas.microsoft.com/office/powerpoint/2010/main" val="99858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2A23-4B64-BD42-AE34-2B4D79F7F5BA}"/>
              </a:ext>
            </a:extLst>
          </p:cNvPr>
          <p:cNvSpPr>
            <a:spLocks noGrp="1"/>
          </p:cNvSpPr>
          <p:nvPr>
            <p:ph type="title"/>
          </p:nvPr>
        </p:nvSpPr>
        <p:spPr/>
        <p:txBody>
          <a:bodyPr/>
          <a:lstStyle/>
          <a:p>
            <a:r>
              <a:rPr lang="en-CA" b="1" dirty="0"/>
              <a:t>Results</a:t>
            </a:r>
            <a:endParaRPr lang="en-US" dirty="0"/>
          </a:p>
        </p:txBody>
      </p:sp>
      <p:sp>
        <p:nvSpPr>
          <p:cNvPr id="3" name="Content Placeholder 2">
            <a:extLst>
              <a:ext uri="{FF2B5EF4-FFF2-40B4-BE49-F238E27FC236}">
                <a16:creationId xmlns:a16="http://schemas.microsoft.com/office/drawing/2014/main" id="{1C8DAA5F-5644-2942-B282-ED1109398039}"/>
              </a:ext>
            </a:extLst>
          </p:cNvPr>
          <p:cNvSpPr>
            <a:spLocks noGrp="1"/>
          </p:cNvSpPr>
          <p:nvPr>
            <p:ph idx="1"/>
          </p:nvPr>
        </p:nvSpPr>
        <p:spPr>
          <a:xfrm>
            <a:off x="685800" y="1542144"/>
            <a:ext cx="10131425" cy="813404"/>
          </a:xfrm>
        </p:spPr>
        <p:txBody>
          <a:bodyPr>
            <a:normAutofit/>
          </a:bodyPr>
          <a:lstStyle/>
          <a:p>
            <a:r>
              <a:rPr lang="en-US" sz="2400" dirty="0"/>
              <a:t>Choose K= 5, a total of 58 </a:t>
            </a:r>
            <a:r>
              <a:rPr lang="en-US" sz="2400" dirty="0" err="1"/>
              <a:t>neighbourhoods</a:t>
            </a:r>
            <a:r>
              <a:rPr lang="en-US" sz="2400" dirty="0"/>
              <a:t> were analyzed.</a:t>
            </a:r>
          </a:p>
        </p:txBody>
      </p:sp>
      <p:pic>
        <p:nvPicPr>
          <p:cNvPr id="4" name="Picture 3" descr="A picture containing text, map&#10;&#10;Description automatically generated">
            <a:extLst>
              <a:ext uri="{FF2B5EF4-FFF2-40B4-BE49-F238E27FC236}">
                <a16:creationId xmlns:a16="http://schemas.microsoft.com/office/drawing/2014/main" id="{98FE48DE-07EE-2D4E-9E07-18761E32C63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85799" y="2355548"/>
            <a:ext cx="10820400" cy="4012595"/>
          </a:xfrm>
          <a:prstGeom prst="rect">
            <a:avLst/>
          </a:prstGeom>
        </p:spPr>
      </p:pic>
    </p:spTree>
    <p:extLst>
      <p:ext uri="{BB962C8B-B14F-4D97-AF65-F5344CB8AC3E}">
        <p14:creationId xmlns:p14="http://schemas.microsoft.com/office/powerpoint/2010/main" val="313178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FC11-F69E-2446-9931-2B55270943FC}"/>
              </a:ext>
            </a:extLst>
          </p:cNvPr>
          <p:cNvSpPr>
            <a:spLocks noGrp="1"/>
          </p:cNvSpPr>
          <p:nvPr>
            <p:ph type="title"/>
          </p:nvPr>
        </p:nvSpPr>
        <p:spPr/>
        <p:txBody>
          <a:bodyPr/>
          <a:lstStyle/>
          <a:p>
            <a:r>
              <a:rPr lang="en-CA" b="1" dirty="0"/>
              <a:t>Discussion</a:t>
            </a:r>
            <a:endParaRPr lang="en-US" dirty="0"/>
          </a:p>
        </p:txBody>
      </p:sp>
      <p:sp>
        <p:nvSpPr>
          <p:cNvPr id="3" name="Content Placeholder 2">
            <a:extLst>
              <a:ext uri="{FF2B5EF4-FFF2-40B4-BE49-F238E27FC236}">
                <a16:creationId xmlns:a16="http://schemas.microsoft.com/office/drawing/2014/main" id="{397DB58E-A74F-DD42-B883-804C9C3CF68F}"/>
              </a:ext>
            </a:extLst>
          </p:cNvPr>
          <p:cNvSpPr>
            <a:spLocks noGrp="1"/>
          </p:cNvSpPr>
          <p:nvPr>
            <p:ph idx="1"/>
          </p:nvPr>
        </p:nvSpPr>
        <p:spPr/>
        <p:txBody>
          <a:bodyPr>
            <a:normAutofit/>
          </a:bodyPr>
          <a:lstStyle/>
          <a:p>
            <a:r>
              <a:rPr lang="en-US" sz="2400" dirty="0"/>
              <a:t>Select top 1, 2 and 3 most common cuisine in the </a:t>
            </a:r>
            <a:r>
              <a:rPr lang="en-US" sz="2400" dirty="0" err="1"/>
              <a:t>neighbourhood</a:t>
            </a:r>
            <a:r>
              <a:rPr lang="en-US" sz="2400" dirty="0"/>
              <a:t> for each cluster respectively; and merge them together to determine the major cuisine type as recommendations. </a:t>
            </a:r>
          </a:p>
          <a:p>
            <a:r>
              <a:rPr lang="en-CA" sz="2400" dirty="0"/>
              <a:t>Cuisine type are summarized for each cluster.</a:t>
            </a:r>
            <a:endParaRPr lang="en-US" sz="2400" dirty="0"/>
          </a:p>
          <a:p>
            <a:endParaRPr lang="en-US" sz="2400" dirty="0"/>
          </a:p>
        </p:txBody>
      </p:sp>
    </p:spTree>
    <p:extLst>
      <p:ext uri="{BB962C8B-B14F-4D97-AF65-F5344CB8AC3E}">
        <p14:creationId xmlns:p14="http://schemas.microsoft.com/office/powerpoint/2010/main" val="2467217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14</TotalTime>
  <Words>466</Words>
  <Application>Microsoft Macintosh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Capstone Project - The Battle of Neighborhoods </vt:lpstr>
      <vt:lpstr>Introduction </vt:lpstr>
      <vt:lpstr>Data Source</vt:lpstr>
      <vt:lpstr>Data Cleaning</vt:lpstr>
      <vt:lpstr>Exploratory Data Analysis </vt:lpstr>
      <vt:lpstr>Exploratory Data Analysis </vt:lpstr>
      <vt:lpstr>Methodology</vt:lpstr>
      <vt:lpstr>Results</vt:lpstr>
      <vt:lpstr>Discussion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Microsoft Office User</dc:creator>
  <cp:lastModifiedBy>Microsoft Office User</cp:lastModifiedBy>
  <cp:revision>9</cp:revision>
  <dcterms:created xsi:type="dcterms:W3CDTF">2020-08-19T17:36:20Z</dcterms:created>
  <dcterms:modified xsi:type="dcterms:W3CDTF">2020-08-19T17:51:02Z</dcterms:modified>
</cp:coreProperties>
</file>