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613" r:id="rId3"/>
    <p:sldId id="678" r:id="rId4"/>
    <p:sldId id="679" r:id="rId5"/>
    <p:sldId id="680" r:id="rId6"/>
    <p:sldId id="681" r:id="rId7"/>
    <p:sldId id="704" r:id="rId8"/>
    <p:sldId id="683" r:id="rId9"/>
    <p:sldId id="706" r:id="rId10"/>
    <p:sldId id="682" r:id="rId11"/>
    <p:sldId id="684" r:id="rId12"/>
    <p:sldId id="685" r:id="rId13"/>
    <p:sldId id="686" r:id="rId14"/>
    <p:sldId id="687" r:id="rId15"/>
    <p:sldId id="705" r:id="rId16"/>
    <p:sldId id="689" r:id="rId17"/>
    <p:sldId id="690" r:id="rId18"/>
    <p:sldId id="707" r:id="rId19"/>
    <p:sldId id="691" r:id="rId20"/>
    <p:sldId id="692" r:id="rId21"/>
    <p:sldId id="693" r:id="rId22"/>
    <p:sldId id="708" r:id="rId23"/>
    <p:sldId id="34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1FF"/>
    <a:srgbClr val="79BCFF"/>
    <a:srgbClr val="6600FF"/>
    <a:srgbClr val="990000"/>
    <a:srgbClr val="F3D3E9"/>
    <a:srgbClr val="FFE1E1"/>
    <a:srgbClr val="CCFFCC"/>
    <a:srgbClr val="FFCCCC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9" autoAdjust="0"/>
    <p:restoredTop sz="95065" autoAdjust="0"/>
  </p:normalViewPr>
  <p:slideViewPr>
    <p:cSldViewPr>
      <p:cViewPr varScale="1">
        <p:scale>
          <a:sx n="106" d="100"/>
          <a:sy n="106" d="100"/>
        </p:scale>
        <p:origin x="114" y="16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AABF49D-C309-4519-80F6-FAE7D08A39D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321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8490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2871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6881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3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18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302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863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96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3707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8449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68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233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150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845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57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754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171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26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686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BF49D-C309-4519-80F6-FAE7D08A39D4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99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gray">
          <a:xfrm>
            <a:off x="1" y="9525"/>
            <a:ext cx="395536" cy="6856413"/>
          </a:xfrm>
          <a:prstGeom prst="rect">
            <a:avLst/>
          </a:prstGeom>
          <a:pattFill prst="dkHorz">
            <a:fgClr>
              <a:schemeClr val="bg1"/>
            </a:fgClr>
            <a:bgClr>
              <a:srgbClr val="CCEC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9"/>
          <p:cNvSpPr>
            <a:spLocks noChangeArrowheads="1"/>
          </p:cNvSpPr>
          <p:nvPr userDrawn="1"/>
        </p:nvSpPr>
        <p:spPr bwMode="ltGray">
          <a:xfrm flipV="1">
            <a:off x="0" y="9522"/>
            <a:ext cx="9143999" cy="683171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C604EF2-46B6-49D7-AB0B-7B980090B561}"/>
              </a:ext>
            </a:extLst>
          </p:cNvPr>
          <p:cNvSpPr/>
          <p:nvPr userDrawn="1"/>
        </p:nvSpPr>
        <p:spPr bwMode="auto">
          <a:xfrm>
            <a:off x="405992" y="345427"/>
            <a:ext cx="7819562" cy="683171"/>
          </a:xfrm>
          <a:prstGeom prst="roundRect">
            <a:avLst/>
          </a:prstGeom>
          <a:solidFill>
            <a:srgbClr val="43A1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EF5746-907C-49A8-87C5-B70A183D98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4529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1C153BA-6758-45D9-B78B-3FCFDA02117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59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gray">
          <a:xfrm>
            <a:off x="0" y="9525"/>
            <a:ext cx="1331639" cy="6856413"/>
          </a:xfrm>
          <a:prstGeom prst="rect">
            <a:avLst/>
          </a:prstGeom>
          <a:pattFill prst="dkHorz">
            <a:fgClr>
              <a:schemeClr val="bg1"/>
            </a:fgClr>
            <a:bgClr>
              <a:srgbClr val="CCEC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9"/>
          <p:cNvSpPr>
            <a:spLocks noChangeArrowheads="1"/>
          </p:cNvSpPr>
          <p:nvPr userDrawn="1"/>
        </p:nvSpPr>
        <p:spPr bwMode="ltGray">
          <a:xfrm flipV="1">
            <a:off x="0" y="9519"/>
            <a:ext cx="9143999" cy="1043216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EF5746-907C-49A8-87C5-B70A183D98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4529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1C153BA-6758-45D9-B78B-3FCFDA02117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AutoShape 18"/>
          <p:cNvSpPr>
            <a:spLocks noChangeArrowheads="1"/>
          </p:cNvSpPr>
          <p:nvPr/>
        </p:nvSpPr>
        <p:spPr bwMode="blackWhite">
          <a:xfrm>
            <a:off x="468313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1C153BA-6758-45D9-B78B-3FCFDA02117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ltGray">
          <a:xfrm rot="5400000">
            <a:off x="8397876" y="-136525"/>
            <a:ext cx="284162" cy="750887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206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800">
          <a:solidFill>
            <a:schemeClr val="tx1"/>
          </a:solidFill>
          <a:latin typeface="+mn-lt"/>
          <a:ea typeface="+mn-ea"/>
        </a:defRPr>
      </a:lvl2pPr>
      <a:lvl3pPr marL="12366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400">
          <a:solidFill>
            <a:schemeClr val="tx1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23"/>
          <p:cNvSpPr>
            <a:spLocks noChangeShapeType="1"/>
          </p:cNvSpPr>
          <p:nvPr/>
        </p:nvSpPr>
        <p:spPr bwMode="gray">
          <a:xfrm>
            <a:off x="1692275" y="2565400"/>
            <a:ext cx="6489700" cy="222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24"/>
          <p:cNvSpPr>
            <a:spLocks noChangeShapeType="1"/>
          </p:cNvSpPr>
          <p:nvPr/>
        </p:nvSpPr>
        <p:spPr bwMode="gray">
          <a:xfrm flipV="1">
            <a:off x="1692275" y="3710195"/>
            <a:ext cx="6489700" cy="111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A23C0C-FB3A-41E7-BA42-FE6E54588324}"/>
              </a:ext>
            </a:extLst>
          </p:cNvPr>
          <p:cNvSpPr txBox="1"/>
          <p:nvPr/>
        </p:nvSpPr>
        <p:spPr>
          <a:xfrm>
            <a:off x="1979712" y="20405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语言与数据分析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2B1AAF-0B20-40B7-A2CB-BF6B069CE500}"/>
              </a:ext>
            </a:extLst>
          </p:cNvPr>
          <p:cNvSpPr txBox="1"/>
          <p:nvPr/>
        </p:nvSpPr>
        <p:spPr>
          <a:xfrm>
            <a:off x="1692275" y="2764189"/>
            <a:ext cx="6624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+mn-lt"/>
                <a:ea typeface="+mn-ea"/>
              </a:rPr>
              <a:t>第</a:t>
            </a:r>
            <a:r>
              <a:rPr lang="en-US" altLang="zh-CN" sz="4400" dirty="0">
                <a:solidFill>
                  <a:schemeClr val="tx2"/>
                </a:solidFill>
                <a:latin typeface="+mn-lt"/>
                <a:ea typeface="+mn-ea"/>
              </a:rPr>
              <a:t>9</a:t>
            </a:r>
            <a:r>
              <a:rPr lang="zh-CN" altLang="en-US" sz="4400" dirty="0">
                <a:solidFill>
                  <a:schemeClr val="tx2"/>
                </a:solidFill>
                <a:latin typeface="+mn-lt"/>
                <a:ea typeface="+mn-ea"/>
              </a:rPr>
              <a:t>章 </a:t>
            </a:r>
            <a:r>
              <a:rPr lang="en-US" altLang="zh-CN" sz="4400" dirty="0">
                <a:solidFill>
                  <a:schemeClr val="tx2"/>
                </a:solidFill>
                <a:latin typeface="+mn-lt"/>
                <a:ea typeface="+mn-ea"/>
              </a:rPr>
              <a:t>Pandas</a:t>
            </a:r>
            <a:r>
              <a:rPr lang="zh-CN" altLang="en-US" sz="4400" dirty="0">
                <a:solidFill>
                  <a:schemeClr val="tx2"/>
                </a:solidFill>
                <a:latin typeface="+mn-lt"/>
                <a:ea typeface="+mn-ea"/>
              </a:rPr>
              <a:t>数据分析库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C81B11-EE81-40F2-BE57-F923EFD9F9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5620"/>
            <a:ext cx="1019766" cy="943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9.8.1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泰坦尼克号数据集分析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10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697507" y="1369479"/>
            <a:ext cx="8270281" cy="367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survived</a:t>
            </a:r>
            <a:r>
              <a:rPr lang="zh-CN" altLang="en-US" sz="2000" dirty="0"/>
              <a:t>字段只有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两种取值，</a:t>
            </a:r>
            <a:r>
              <a:rPr lang="en-US" altLang="zh-CN" sz="2000" dirty="0"/>
              <a:t>1</a:t>
            </a:r>
            <a:r>
              <a:rPr lang="zh-CN" altLang="en-US" sz="2000" dirty="0"/>
              <a:t>代表生还。</a:t>
            </a:r>
          </a:p>
          <a:p>
            <a:pPr algn="just" eaLnBrk="0" hangingPunct="0">
              <a:spcBef>
                <a:spcPts val="50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tit.survived.unique</a:t>
            </a:r>
            <a:r>
              <a:rPr lang="en-US" altLang="zh-CN" sz="2000" dirty="0"/>
              <a:t>()		# </a:t>
            </a:r>
            <a:r>
              <a:rPr lang="zh-CN" altLang="en-US" sz="2000" dirty="0"/>
              <a:t>取唯一值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Out: array([0, 1], </a:t>
            </a:r>
            <a:r>
              <a:rPr lang="en-US" altLang="zh-CN" sz="2000" dirty="0" err="1"/>
              <a:t>dtype</a:t>
            </a:r>
            <a:r>
              <a:rPr lang="en-US" altLang="zh-CN" sz="2000" dirty="0"/>
              <a:t>=int64)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tit['survived']</a:t>
            </a:r>
            <a:r>
              <a:rPr lang="en-US" altLang="zh-CN" sz="2000" dirty="0">
                <a:solidFill>
                  <a:srgbClr val="FF0000"/>
                </a:solidFill>
              </a:rPr>
              <a:t>.mean</a:t>
            </a:r>
            <a:r>
              <a:rPr lang="en-US" altLang="zh-CN" sz="2000" dirty="0"/>
              <a:t>() 		# </a:t>
            </a:r>
            <a:r>
              <a:rPr lang="zh-CN" altLang="en-US" sz="2000" dirty="0"/>
              <a:t>总体的</a:t>
            </a:r>
            <a:r>
              <a:rPr lang="zh-CN" altLang="en-US" sz="2000" dirty="0">
                <a:solidFill>
                  <a:srgbClr val="FF0000"/>
                </a:solidFill>
              </a:rPr>
              <a:t>平均生还率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Out: 0.3838</a:t>
            </a:r>
          </a:p>
          <a:p>
            <a:pPr algn="just" eaLnBrk="0" hangingPunct="0">
              <a:spcBef>
                <a:spcPts val="100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tit.isnull</a:t>
            </a:r>
            <a:r>
              <a:rPr lang="en-US" altLang="zh-CN" sz="2000" dirty="0"/>
              <a:t>().sum()         		# </a:t>
            </a:r>
            <a:r>
              <a:rPr lang="zh-CN" altLang="en-US" sz="2000" dirty="0"/>
              <a:t>查看各列数据的缺失情况</a:t>
            </a:r>
            <a:endParaRPr lang="en-US" altLang="zh-CN" sz="2000" dirty="0"/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Out: 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survived       0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pclass</a:t>
            </a:r>
            <a:r>
              <a:rPr lang="en-US" altLang="zh-CN" sz="2000" dirty="0"/>
              <a:t>           0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sex                0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age            177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9D7A3A-611C-414F-AA44-630B6E750CEC}"/>
              </a:ext>
            </a:extLst>
          </p:cNvPr>
          <p:cNvSpPr/>
          <p:nvPr/>
        </p:nvSpPr>
        <p:spPr>
          <a:xfrm>
            <a:off x="697507" y="5025241"/>
            <a:ext cx="75606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tit.pclass.value_counts</a:t>
            </a:r>
            <a:r>
              <a:rPr lang="en-US" altLang="zh-CN" sz="2000" dirty="0"/>
              <a:t>()	# </a:t>
            </a:r>
            <a:r>
              <a:rPr lang="zh-CN" altLang="en-US" sz="2000" dirty="0"/>
              <a:t>统计每类客舱记录数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Out: 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3    491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1    216</a:t>
            </a:r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2    184</a:t>
            </a:r>
          </a:p>
        </p:txBody>
      </p:sp>
    </p:spTree>
    <p:extLst>
      <p:ext uri="{BB962C8B-B14F-4D97-AF65-F5344CB8AC3E}">
        <p14:creationId xmlns:p14="http://schemas.microsoft.com/office/powerpoint/2010/main" val="31725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9.8.1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泰坦尼克号数据集分析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11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508968" y="1362742"/>
            <a:ext cx="8352631" cy="44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3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tit.groupby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pclass</a:t>
            </a:r>
            <a:r>
              <a:rPr lang="en-US" altLang="zh-CN" sz="2000" dirty="0"/>
              <a:t>')['survived'].mean()  # </a:t>
            </a:r>
            <a:r>
              <a:rPr lang="zh-CN" altLang="zh-CN" sz="2000" dirty="0"/>
              <a:t>按客舱等级统计生还率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70E71E-5723-43D8-9109-F195325F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08" y="1876906"/>
            <a:ext cx="5538731" cy="14689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0E12FF-CAF5-4867-A643-3C59278EB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08" y="4265579"/>
            <a:ext cx="6817570" cy="16956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E019405-79DB-41CD-BB2F-8E538A07C07A}"/>
              </a:ext>
            </a:extLst>
          </p:cNvPr>
          <p:cNvSpPr/>
          <p:nvPr/>
        </p:nvSpPr>
        <p:spPr>
          <a:xfrm>
            <a:off x="539552" y="5961201"/>
            <a:ext cx="8159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/>
              <a:t>从统计数据可以看出，一等客舱生还率最高，三等客舱生还率最低，与之对应的是各等级客舱的票价也有很大差异。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55BB3B-0821-401E-99E0-6BA627870359}"/>
              </a:ext>
            </a:extLst>
          </p:cNvPr>
          <p:cNvSpPr/>
          <p:nvPr/>
        </p:nvSpPr>
        <p:spPr>
          <a:xfrm>
            <a:off x="564218" y="3345874"/>
            <a:ext cx="8352631" cy="850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dirty="0"/>
              <a:t># 统计每个等级的平均票价、最高价、最低价</a:t>
            </a:r>
            <a:endParaRPr lang="zh-CN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tit.groupby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pclass</a:t>
            </a:r>
            <a:r>
              <a:rPr lang="en-US" altLang="zh-CN" sz="2000" dirty="0"/>
              <a:t>').</a:t>
            </a:r>
            <a:r>
              <a:rPr lang="en-US" altLang="zh-CN" sz="2000" dirty="0" err="1"/>
              <a:t>fare.agg</a:t>
            </a:r>
            <a:r>
              <a:rPr lang="en-US" altLang="zh-CN" sz="2000" dirty="0"/>
              <a:t>(['mean', 'max', 'min'])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4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10" y="955288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9.8.1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泰坦尼克号数据集分析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395684" y="1279885"/>
            <a:ext cx="8352631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dirty="0"/>
              <a:t>tit = pd.read_excel('titanic.xlsx')           		# 读取Excel数据</a:t>
            </a:r>
            <a:endParaRPr lang="zh-CN" altLang="zh-CN" dirty="0"/>
          </a:p>
          <a:p>
            <a:r>
              <a:rPr lang="x-none" altLang="zh-CN" dirty="0"/>
              <a:t>fields = ['pclass', 'sex', 'who', 'embarked']		# 需做分类统计的字段</a:t>
            </a:r>
            <a:endParaRPr lang="zh-CN" altLang="zh-CN" dirty="0"/>
          </a:p>
          <a:p>
            <a:r>
              <a:rPr lang="x-none" altLang="zh-CN" dirty="0"/>
              <a:t>for  field  in  fields:			</a:t>
            </a:r>
            <a:r>
              <a:rPr lang="en-US" altLang="zh-CN" dirty="0"/>
              <a:t>	</a:t>
            </a:r>
            <a:r>
              <a:rPr lang="x-none" altLang="zh-CN" dirty="0"/>
              <a:t># 按不同字段统计生还率</a:t>
            </a:r>
            <a:endParaRPr lang="zh-CN" altLang="zh-CN" dirty="0"/>
          </a:p>
          <a:p>
            <a:r>
              <a:rPr lang="x-none" altLang="zh-CN" dirty="0"/>
              <a:t>    print(tit.groupby(field)['survived'].agg(['sum', 'count', 'mean']))</a:t>
            </a:r>
            <a:endParaRPr lang="en-US" altLang="zh-CN" dirty="0"/>
          </a:p>
          <a:p>
            <a:r>
              <a:rPr lang="en-US" altLang="zh-CN" dirty="0" err="1"/>
              <a:t>tit.groupby</a:t>
            </a:r>
            <a:r>
              <a:rPr lang="en-US" altLang="zh-CN" dirty="0"/>
              <a:t>(['</a:t>
            </a:r>
            <a:r>
              <a:rPr lang="en-US" altLang="zh-CN" dirty="0" err="1"/>
              <a:t>pclass</a:t>
            </a:r>
            <a:r>
              <a:rPr lang="en-US" altLang="zh-CN" dirty="0"/>
              <a:t>','sex']).</a:t>
            </a:r>
            <a:r>
              <a:rPr lang="en-US" altLang="zh-CN" dirty="0" err="1"/>
              <a:t>survived.mean</a:t>
            </a:r>
            <a:r>
              <a:rPr lang="en-US" altLang="zh-CN" dirty="0"/>
              <a:t>()	# </a:t>
            </a:r>
            <a:r>
              <a:rPr lang="zh-CN" altLang="en-US" dirty="0"/>
              <a:t>按仓位等级</a:t>
            </a:r>
            <a:r>
              <a:rPr lang="en-US" altLang="zh-CN" dirty="0"/>
              <a:t>/</a:t>
            </a:r>
            <a:r>
              <a:rPr lang="zh-CN" altLang="en-US" dirty="0"/>
              <a:t>性别</a:t>
            </a:r>
            <a:endParaRPr lang="zh-CN" altLang="zh-CN" dirty="0"/>
          </a:p>
          <a:p>
            <a:pPr>
              <a:spcBef>
                <a:spcPts val="1000"/>
              </a:spcBef>
            </a:pPr>
            <a:r>
              <a:rPr lang="x-none" altLang="zh-CN" dirty="0"/>
              <a:t>for  field  in  ['sex', 'who', 'pclass', 'alone']:  </a:t>
            </a:r>
            <a:r>
              <a:rPr lang="en-US" altLang="zh-CN" dirty="0"/>
              <a:t>	</a:t>
            </a:r>
            <a:r>
              <a:rPr lang="x-none" altLang="zh-CN" dirty="0"/>
              <a:t># 按不同字段计数</a:t>
            </a:r>
            <a:endParaRPr lang="zh-CN" altLang="zh-CN" dirty="0"/>
          </a:p>
          <a:p>
            <a:r>
              <a:rPr lang="x-none" altLang="zh-CN" dirty="0"/>
              <a:t>    print('\n', field)</a:t>
            </a:r>
            <a:endParaRPr lang="zh-CN" altLang="zh-CN" dirty="0"/>
          </a:p>
          <a:p>
            <a:r>
              <a:rPr lang="x-none" altLang="zh-CN" dirty="0"/>
              <a:t>    print(tit.</a:t>
            </a:r>
            <a:r>
              <a:rPr lang="x-none" altLang="zh-CN" dirty="0">
                <a:solidFill>
                  <a:srgbClr val="FF0000"/>
                </a:solidFill>
              </a:rPr>
              <a:t>transform</a:t>
            </a:r>
            <a:r>
              <a:rPr lang="x-none" altLang="zh-CN" dirty="0"/>
              <a:t>(field).value_counts())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CBA4F7-94DB-4886-AFDB-709D9F88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8" y="5263423"/>
            <a:ext cx="6910982" cy="11620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60E95AC-82B1-4FE2-A98C-80FF64522696}"/>
              </a:ext>
            </a:extLst>
          </p:cNvPr>
          <p:cNvSpPr/>
          <p:nvPr/>
        </p:nvSpPr>
        <p:spPr>
          <a:xfrm>
            <a:off x="508835" y="6424047"/>
            <a:ext cx="8239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发现孩子的生还率很高，尤其是二等舱中生还率达到了惊人的100%。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D72AC-0086-476F-8684-C8DACC6FC8A7}"/>
              </a:ext>
            </a:extLst>
          </p:cNvPr>
          <p:cNvSpPr/>
          <p:nvPr/>
        </p:nvSpPr>
        <p:spPr>
          <a:xfrm>
            <a:off x="422610" y="4888599"/>
            <a:ext cx="8458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tit[(</a:t>
            </a:r>
            <a:r>
              <a:rPr lang="en-US" altLang="zh-CN" dirty="0" err="1"/>
              <a:t>tit.age</a:t>
            </a:r>
            <a:r>
              <a:rPr lang="en-US" altLang="zh-CN" dirty="0"/>
              <a:t> &lt; 16)].</a:t>
            </a:r>
            <a:r>
              <a:rPr lang="en-US" altLang="zh-CN" dirty="0" err="1"/>
              <a:t>groupby</a:t>
            </a:r>
            <a:r>
              <a:rPr lang="en-US" altLang="zh-CN" dirty="0"/>
              <a:t>(['</a:t>
            </a:r>
            <a:r>
              <a:rPr lang="en-US" altLang="zh-CN" dirty="0" err="1"/>
              <a:t>pclass</a:t>
            </a:r>
            <a:r>
              <a:rPr lang="en-US" altLang="zh-CN" dirty="0"/>
              <a:t>'])['survived'].</a:t>
            </a:r>
            <a:r>
              <a:rPr lang="en-US" altLang="zh-CN" dirty="0" err="1"/>
              <a:t>agg</a:t>
            </a:r>
            <a:r>
              <a:rPr lang="en-US" altLang="zh-CN" dirty="0"/>
              <a:t>('mean')  # 16</a:t>
            </a:r>
            <a:r>
              <a:rPr lang="zh-CN" altLang="en-US" dirty="0"/>
              <a:t>岁以下儿童</a:t>
            </a:r>
            <a:endParaRPr lang="zh-CN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8680F9A-9F19-498D-BE7F-FB9204B17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65" y="3882723"/>
            <a:ext cx="2505075" cy="10001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1092D8C-461E-4B92-BC0C-A1A4001AD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74" y="4001785"/>
            <a:ext cx="2533650" cy="762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F682499-6DE2-467A-BC64-C67B54391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658" y="3892742"/>
            <a:ext cx="2505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5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9.8.2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电影票房统计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438758" y="1285883"/>
            <a:ext cx="8640812" cy="105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tushare</a:t>
            </a:r>
            <a:r>
              <a:rPr lang="zh-CN" altLang="en-US" dirty="0"/>
              <a:t>是一个中文财经数据接口。本节利用该接口下载国内电影月票房榜数据，然后做统计分析。安装  </a:t>
            </a:r>
            <a:r>
              <a:rPr lang="en-US" altLang="zh-CN" dirty="0"/>
              <a:t>pip   install   </a:t>
            </a:r>
            <a:r>
              <a:rPr lang="en-US" altLang="zh-CN" dirty="0" err="1"/>
              <a:t>tushare</a:t>
            </a:r>
            <a:endParaRPr lang="en-US" altLang="zh-CN" dirty="0"/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</a:pPr>
            <a:r>
              <a:rPr lang="zh-CN" altLang="en-US" dirty="0"/>
              <a:t>   国内站点 </a:t>
            </a:r>
            <a:r>
              <a:rPr lang="x-none" altLang="zh-CN" dirty="0"/>
              <a:t>pip  install  tushare  </a:t>
            </a:r>
            <a:r>
              <a:rPr lang="x-none" altLang="zh-CN" dirty="0">
                <a:solidFill>
                  <a:srgbClr val="FF0000"/>
                </a:solidFill>
              </a:rPr>
              <a:t>-i </a:t>
            </a:r>
            <a:r>
              <a:rPr lang="x-none" altLang="zh-CN" dirty="0"/>
              <a:t> https://pypi.tuna.tsinghua.edu.cn/simple 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D1D34B-42A9-46E4-A28C-63FB731AB982}"/>
              </a:ext>
            </a:extLst>
          </p:cNvPr>
          <p:cNvSpPr/>
          <p:nvPr/>
        </p:nvSpPr>
        <p:spPr>
          <a:xfrm>
            <a:off x="438758" y="2342391"/>
            <a:ext cx="85290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dirty="0"/>
              <a:t>import  tushare  as  ts	</a:t>
            </a:r>
            <a:r>
              <a:rPr lang="en-US" altLang="zh-CN" dirty="0"/>
              <a:t>	# https://tushare.pro</a:t>
            </a:r>
            <a:r>
              <a:rPr lang="x-none" altLang="zh-CN" dirty="0"/>
              <a:t>	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en-US" dirty="0"/>
              <a:t>必须用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要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积分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# </a:t>
            </a:r>
            <a:r>
              <a:rPr lang="en-US" altLang="zh-CN" dirty="0" err="1"/>
              <a:t>ts.set_token</a:t>
            </a:r>
            <a:r>
              <a:rPr lang="en-US" altLang="zh-CN" dirty="0"/>
              <a:t>('</a:t>
            </a:r>
            <a:r>
              <a:rPr lang="zh-CN" altLang="en-US" dirty="0"/>
              <a:t>你的</a:t>
            </a:r>
            <a:r>
              <a:rPr lang="en-US" altLang="zh-CN" dirty="0"/>
              <a:t>token')  	# </a:t>
            </a:r>
            <a:r>
              <a:rPr lang="zh-CN" altLang="en-US" dirty="0"/>
              <a:t>执行一次在本机保存</a:t>
            </a:r>
            <a:r>
              <a:rPr lang="en-US" altLang="zh-CN" dirty="0"/>
              <a:t>token,</a:t>
            </a:r>
            <a:r>
              <a:rPr lang="zh-CN" altLang="en-US" dirty="0"/>
              <a:t>以后无需执行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pro = </a:t>
            </a:r>
            <a:r>
              <a:rPr lang="en-US" altLang="zh-CN" dirty="0" err="1"/>
              <a:t>ts.pro_api</a:t>
            </a:r>
            <a:r>
              <a:rPr lang="en-US" altLang="zh-CN" dirty="0"/>
              <a:t>()  		# </a:t>
            </a:r>
            <a:r>
              <a:rPr lang="zh-CN" altLang="en-US" dirty="0"/>
              <a:t>初始化 </a:t>
            </a:r>
            <a:r>
              <a:rPr lang="en-US" altLang="zh-CN" dirty="0"/>
              <a:t>pro </a:t>
            </a:r>
            <a:r>
              <a:rPr lang="zh-CN" altLang="en-US" dirty="0"/>
              <a:t>接口  详见教材</a:t>
            </a:r>
            <a:r>
              <a:rPr lang="en-US" altLang="zh-CN" dirty="0"/>
              <a:t>10.1.1</a:t>
            </a:r>
            <a:r>
              <a:rPr lang="zh-CN" altLang="en-US" dirty="0"/>
              <a:t>节</a:t>
            </a:r>
          </a:p>
          <a:p>
            <a:r>
              <a:rPr lang="en-US" altLang="zh-CN" dirty="0"/>
              <a:t>df = </a:t>
            </a:r>
            <a:r>
              <a:rPr lang="en-US" altLang="zh-CN" dirty="0" err="1"/>
              <a:t>pro.bo_monthly</a:t>
            </a:r>
            <a:r>
              <a:rPr lang="en-US" altLang="zh-CN" dirty="0"/>
              <a:t>(date='20190701')</a:t>
            </a:r>
            <a:endParaRPr lang="zh-CN" altLang="zh-CN" dirty="0"/>
          </a:p>
          <a:p>
            <a:r>
              <a:rPr lang="x-none" altLang="zh-CN" dirty="0"/>
              <a:t>df.columns</a:t>
            </a:r>
            <a:r>
              <a:rPr lang="en-US" altLang="zh-CN" dirty="0"/>
              <a:t>  	# </a:t>
            </a:r>
            <a:r>
              <a:rPr lang="zh-CN" altLang="en-US" dirty="0"/>
              <a:t>字段含义见 </a:t>
            </a:r>
            <a:r>
              <a:rPr lang="en-US" altLang="zh-CN" dirty="0"/>
              <a:t>https://tushare.pro/document/2?doc_id=113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FFB619-45E4-4681-B9D2-79191B8B75C7}"/>
              </a:ext>
            </a:extLst>
          </p:cNvPr>
          <p:cNvSpPr/>
          <p:nvPr/>
        </p:nvSpPr>
        <p:spPr>
          <a:xfrm>
            <a:off x="438758" y="5174507"/>
            <a:ext cx="8640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dirty="0"/>
              <a:t>df.iloc[2</a:t>
            </a:r>
            <a:r>
              <a:rPr lang="en-US" altLang="zh-CN" dirty="0"/>
              <a:t>:4</a:t>
            </a:r>
            <a:r>
              <a:rPr lang="x-none" altLang="zh-CN" dirty="0"/>
              <a:t>, :7]         		# 查看2</a:t>
            </a:r>
            <a:r>
              <a:rPr lang="en-US" altLang="zh-CN" dirty="0"/>
              <a:t>/3</a:t>
            </a:r>
            <a:r>
              <a:rPr lang="x-none" altLang="zh-CN" dirty="0"/>
              <a:t>行:前7列数据</a:t>
            </a:r>
            <a:endParaRPr lang="zh-C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200F64-DD72-4D1D-A7E2-D6E5E60B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8" y="4112806"/>
            <a:ext cx="6948264" cy="10510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A27233-CC60-4168-A9BA-EF8CEE09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38" y="5652152"/>
            <a:ext cx="7872362" cy="11145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A736A2-E80B-42DE-8CD1-F5744A326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02" y="4256555"/>
            <a:ext cx="1624968" cy="162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5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35283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9.8.2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电影票房统计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14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395684" y="1339916"/>
            <a:ext cx="8640812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zh-CN" altLang="en-US" sz="2000" dirty="0"/>
              <a:t>新</a:t>
            </a:r>
            <a:r>
              <a:rPr lang="en-US" altLang="zh-CN" sz="2000" dirty="0"/>
              <a:t>pro</a:t>
            </a:r>
            <a:r>
              <a:rPr lang="zh-CN" altLang="en-US" sz="2000" dirty="0"/>
              <a:t>接口返回数据共</a:t>
            </a:r>
            <a:r>
              <a:rPr lang="en-US" altLang="zh-CN" sz="2000" dirty="0"/>
              <a:t>11</a:t>
            </a:r>
            <a:r>
              <a:rPr lang="zh-CN" altLang="en-US" sz="2000" dirty="0"/>
              <a:t>行，第</a:t>
            </a:r>
            <a:r>
              <a:rPr lang="en-US" altLang="zh-CN" sz="2000" dirty="0"/>
              <a:t>0</a:t>
            </a:r>
            <a:r>
              <a:rPr lang="zh-CN" altLang="en-US" sz="2000" dirty="0"/>
              <a:t>行是其他所有电影的合计票房，</a:t>
            </a:r>
            <a:r>
              <a:rPr lang="en-US" altLang="zh-CN" sz="2000" dirty="0"/>
              <a:t>1-10</a:t>
            </a:r>
            <a:r>
              <a:rPr lang="zh-CN" altLang="en-US" sz="2000" dirty="0"/>
              <a:t>行是当月排名前十的电影。下面的代码按月下载</a:t>
            </a:r>
            <a:r>
              <a:rPr lang="en-US" altLang="zh-CN" sz="2000" dirty="0"/>
              <a:t>2008</a:t>
            </a:r>
            <a:r>
              <a:rPr lang="zh-CN" altLang="zh-CN" sz="2000" dirty="0"/>
              <a:t>—</a:t>
            </a:r>
            <a:r>
              <a:rPr lang="en-US" altLang="zh-CN" sz="2000" dirty="0"/>
              <a:t>2019</a:t>
            </a:r>
            <a:r>
              <a:rPr lang="zh-CN" altLang="zh-CN" sz="2000" dirty="0"/>
              <a:t>年</a:t>
            </a:r>
            <a:r>
              <a:rPr lang="zh-CN" altLang="en-US" sz="2000" dirty="0"/>
              <a:t>月票房数据，保存为 </a:t>
            </a:r>
            <a:r>
              <a:rPr lang="en-US" altLang="zh-CN" sz="2000" dirty="0"/>
              <a:t>promovie.xlsx</a:t>
            </a:r>
            <a:r>
              <a:rPr lang="zh-CN" altLang="en-US" sz="2000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9A6063-7161-4608-9C5A-BEC5CC399034}"/>
              </a:ext>
            </a:extLst>
          </p:cNvPr>
          <p:cNvSpPr/>
          <p:nvPr/>
        </p:nvSpPr>
        <p:spPr>
          <a:xfrm>
            <a:off x="431688" y="2503568"/>
            <a:ext cx="8568804" cy="405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import  </a:t>
            </a:r>
            <a:r>
              <a:rPr lang="en-US" altLang="zh-CN" dirty="0" err="1"/>
              <a:t>tushare</a:t>
            </a:r>
            <a:r>
              <a:rPr lang="en-US" altLang="zh-CN" dirty="0"/>
              <a:t>  as  </a:t>
            </a:r>
            <a:r>
              <a:rPr lang="en-US" altLang="zh-CN" dirty="0" err="1"/>
              <a:t>ts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import time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from pandas import </a:t>
            </a:r>
            <a:r>
              <a:rPr lang="en-US" altLang="zh-CN" dirty="0" err="1"/>
              <a:t>DataFrame</a:t>
            </a:r>
            <a:r>
              <a:rPr lang="en-US" altLang="zh-CN" dirty="0"/>
              <a:t>, Series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pro = </a:t>
            </a:r>
            <a:r>
              <a:rPr lang="en-US" altLang="zh-CN" dirty="0" err="1"/>
              <a:t>ts.pro_api</a:t>
            </a:r>
            <a:r>
              <a:rPr lang="en-US" altLang="zh-CN" dirty="0"/>
              <a:t>()  			# </a:t>
            </a:r>
            <a:r>
              <a:rPr lang="zh-CN" altLang="en-US" dirty="0"/>
              <a:t>初始化 </a:t>
            </a:r>
            <a:r>
              <a:rPr lang="en-US" altLang="zh-CN" dirty="0"/>
              <a:t>pro </a:t>
            </a:r>
            <a:r>
              <a:rPr lang="zh-CN" altLang="en-US" dirty="0"/>
              <a:t>接口 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movie = </a:t>
            </a:r>
            <a:r>
              <a:rPr lang="en-US" altLang="zh-CN" dirty="0" err="1"/>
              <a:t>DataFrame</a:t>
            </a:r>
            <a:r>
              <a:rPr lang="en-US" altLang="zh-CN" dirty="0"/>
              <a:t>()                         	# </a:t>
            </a:r>
            <a:r>
              <a:rPr lang="zh-CN" altLang="en-US" dirty="0"/>
              <a:t>生成一个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for  year  in  range(2008, 2020):		# 2008—2019</a:t>
            </a:r>
            <a:r>
              <a:rPr lang="zh-CN" altLang="en-US" dirty="0"/>
              <a:t>年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for  mon  in  range(1,13):		# 1</a:t>
            </a:r>
            <a:r>
              <a:rPr lang="zh-CN" altLang="en-US" dirty="0"/>
              <a:t>～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date = '{:4d}{:02d}{:02d}'.format(year, mon,1)	# '20080101'</a:t>
            </a:r>
            <a:r>
              <a:rPr lang="zh-CN" altLang="en-US" dirty="0"/>
              <a:t>格式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df = </a:t>
            </a:r>
            <a:r>
              <a:rPr lang="en-US" altLang="zh-CN" dirty="0" err="1"/>
              <a:t>pro.bo_monthly</a:t>
            </a:r>
            <a:r>
              <a:rPr lang="en-US" altLang="zh-CN" dirty="0"/>
              <a:t>(date=date)	# </a:t>
            </a:r>
            <a:r>
              <a:rPr lang="zh-CN" altLang="en-US" dirty="0"/>
              <a:t>下载指定月票房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movie = </a:t>
            </a:r>
            <a:r>
              <a:rPr lang="en-US" altLang="zh-CN" dirty="0" err="1"/>
              <a:t>movie.append</a:t>
            </a:r>
            <a:r>
              <a:rPr lang="en-US" altLang="zh-CN" dirty="0"/>
              <a:t>(df, </a:t>
            </a:r>
            <a:r>
              <a:rPr lang="en-US" altLang="zh-CN" dirty="0" err="1"/>
              <a:t>ignore_index</a:t>
            </a:r>
            <a:r>
              <a:rPr lang="en-US" altLang="zh-CN" dirty="0"/>
              <a:t>=True)  # </a:t>
            </a:r>
            <a:r>
              <a:rPr lang="zh-CN" altLang="en-US" dirty="0"/>
              <a:t>将</a:t>
            </a:r>
            <a:r>
              <a:rPr lang="en-US" altLang="zh-CN" dirty="0"/>
              <a:t>df</a:t>
            </a:r>
            <a:r>
              <a:rPr lang="zh-CN" altLang="en-US" dirty="0"/>
              <a:t>追加到</a:t>
            </a:r>
            <a:r>
              <a:rPr lang="en-US" altLang="zh-CN" dirty="0"/>
              <a:t>movie</a:t>
            </a:r>
            <a:r>
              <a:rPr lang="zh-CN" altLang="en-US" dirty="0"/>
              <a:t>中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 </a:t>
            </a:r>
            <a:r>
              <a:rPr lang="en-US" altLang="zh-CN" dirty="0" err="1"/>
              <a:t>time.sleep</a:t>
            </a:r>
            <a:r>
              <a:rPr lang="en-US" altLang="zh-CN" dirty="0"/>
              <a:t>(2)			# </a:t>
            </a:r>
            <a:r>
              <a:rPr lang="zh-CN" altLang="en-US" dirty="0"/>
              <a:t>休眠</a:t>
            </a:r>
            <a:r>
              <a:rPr lang="en-US" altLang="zh-CN" dirty="0"/>
              <a:t>2s, </a:t>
            </a:r>
            <a:r>
              <a:rPr lang="zh-CN" altLang="en-US" dirty="0"/>
              <a:t>每分钟访问次数有限制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movie.to_excel</a:t>
            </a:r>
            <a:r>
              <a:rPr lang="en-US" altLang="zh-CN" dirty="0"/>
              <a:t>('promovie.xlsx', index=False)</a:t>
            </a:r>
          </a:p>
        </p:txBody>
      </p:sp>
    </p:spTree>
    <p:extLst>
      <p:ext uri="{BB962C8B-B14F-4D97-AF65-F5344CB8AC3E}">
        <p14:creationId xmlns:p14="http://schemas.microsoft.com/office/powerpoint/2010/main" val="77619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9.8.2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电影票房统计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15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395536" y="1340768"/>
            <a:ext cx="8640812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zh-CN" altLang="en-US" sz="2000" dirty="0"/>
              <a:t>注意，前面新</a:t>
            </a:r>
            <a:r>
              <a:rPr lang="en-US" altLang="zh-CN" sz="2000" dirty="0"/>
              <a:t>pro</a:t>
            </a:r>
            <a:r>
              <a:rPr lang="zh-CN" altLang="en-US" sz="2000" dirty="0"/>
              <a:t>接口下载的数据格式有变化。</a:t>
            </a:r>
            <a:endParaRPr lang="en-US" altLang="zh-CN" sz="2000" dirty="0"/>
          </a:p>
          <a:p>
            <a:pPr indent="457200"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zh-CN" altLang="en-US" sz="2000" dirty="0"/>
              <a:t>下面的数据是读取旧数据文件</a:t>
            </a:r>
            <a:r>
              <a:rPr lang="x-none" altLang="zh-CN" sz="2000" dirty="0"/>
              <a:t>boxmonth.xlsx</a:t>
            </a:r>
            <a:r>
              <a:rPr lang="en-US" altLang="zh-CN" sz="2000" dirty="0"/>
              <a:t>(2008.1-2019.8)</a:t>
            </a:r>
            <a:r>
              <a:rPr lang="zh-CN" altLang="en-US" sz="2000" dirty="0"/>
              <a:t>，共</a:t>
            </a:r>
            <a:r>
              <a:rPr lang="en-US" altLang="zh-CN" sz="2000" dirty="0"/>
              <a:t>11</a:t>
            </a:r>
            <a:r>
              <a:rPr lang="zh-CN" altLang="en-US" sz="2000" dirty="0"/>
              <a:t>列，含义分别为：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6597E8-E363-4B6A-9FAD-954620BD3E0B}"/>
              </a:ext>
            </a:extLst>
          </p:cNvPr>
          <p:cNvSpPr/>
          <p:nvPr/>
        </p:nvSpPr>
        <p:spPr>
          <a:xfrm>
            <a:off x="4309539" y="2497323"/>
            <a:ext cx="4572000" cy="17213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boxoffice</a:t>
            </a:r>
            <a:r>
              <a:rPr lang="en-US" altLang="zh-CN" dirty="0"/>
              <a:t>:</a:t>
            </a:r>
            <a:r>
              <a:rPr lang="zh-CN" altLang="en-US" dirty="0"/>
              <a:t>单月票房（万元人民币）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/>
              <a:t>days:</a:t>
            </a:r>
            <a:r>
              <a:rPr lang="zh-CN" altLang="en-US" dirty="0"/>
              <a:t>月内上映天数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releaseTime</a:t>
            </a:r>
            <a:r>
              <a:rPr lang="en-US" altLang="zh-CN" dirty="0"/>
              <a:t>:</a:t>
            </a:r>
            <a:r>
              <a:rPr lang="zh-CN" altLang="en-US" dirty="0"/>
              <a:t>首映日期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zh-CN" altLang="en-US" dirty="0"/>
              <a:t>month</a:t>
            </a:r>
            <a:r>
              <a:rPr lang="en-US" altLang="zh-CN" dirty="0"/>
              <a:t>:</a:t>
            </a:r>
            <a:r>
              <a:rPr lang="zh-CN" altLang="en-US" dirty="0"/>
              <a:t>月份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zh-CN" altLang="en-US" dirty="0"/>
              <a:t>people</a:t>
            </a:r>
            <a:r>
              <a:rPr lang="en-US" altLang="zh-CN" dirty="0"/>
              <a:t>:</a:t>
            </a:r>
            <a:r>
              <a:rPr lang="zh-CN" altLang="en-US" dirty="0"/>
              <a:t>月观影人数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DD76B3-8014-4678-9D29-B5D7760C22F6}"/>
              </a:ext>
            </a:extLst>
          </p:cNvPr>
          <p:cNvSpPr/>
          <p:nvPr/>
        </p:nvSpPr>
        <p:spPr>
          <a:xfrm>
            <a:off x="457657" y="2437883"/>
            <a:ext cx="3744416" cy="2053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Irank</a:t>
            </a:r>
            <a:r>
              <a:rPr lang="en-US" altLang="zh-CN" dirty="0"/>
              <a:t>:</a:t>
            </a:r>
            <a:r>
              <a:rPr lang="zh-CN" altLang="en-US" dirty="0"/>
              <a:t>排名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MovieName</a:t>
            </a:r>
            <a:r>
              <a:rPr lang="en-US" altLang="zh-CN" dirty="0"/>
              <a:t>:</a:t>
            </a:r>
            <a:r>
              <a:rPr lang="zh-CN" altLang="en-US" dirty="0"/>
              <a:t>电影名称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WomIndex</a:t>
            </a:r>
            <a:r>
              <a:rPr lang="en-US" altLang="zh-CN" dirty="0"/>
              <a:t>:</a:t>
            </a:r>
            <a:r>
              <a:rPr lang="zh-CN" altLang="en-US" dirty="0"/>
              <a:t>口碑指数</a:t>
            </a:r>
            <a:r>
              <a:rPr lang="en-US" altLang="zh-CN" dirty="0"/>
              <a:t>(</a:t>
            </a:r>
            <a:r>
              <a:rPr lang="zh-CN" altLang="en-US" dirty="0"/>
              <a:t>很多缺失</a:t>
            </a:r>
            <a:r>
              <a:rPr lang="en-US" altLang="zh-CN" dirty="0"/>
              <a:t>)</a:t>
            </a:r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avgboxoffice</a:t>
            </a:r>
            <a:r>
              <a:rPr lang="en-US" altLang="zh-CN" dirty="0"/>
              <a:t>:</a:t>
            </a:r>
            <a:r>
              <a:rPr lang="zh-CN" altLang="en-US" dirty="0"/>
              <a:t>平均票价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avgshowcount</a:t>
            </a:r>
            <a:r>
              <a:rPr lang="en-US" altLang="zh-CN" dirty="0"/>
              <a:t>:</a:t>
            </a:r>
            <a:r>
              <a:rPr lang="zh-CN" altLang="en-US" dirty="0"/>
              <a:t>场均人次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box_pro</a:t>
            </a:r>
            <a:r>
              <a:rPr lang="en-US" altLang="zh-CN" dirty="0"/>
              <a:t>:</a:t>
            </a:r>
            <a:r>
              <a:rPr lang="zh-CN" altLang="en-US" dirty="0"/>
              <a:t>月度占比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7AB108-8B08-4E82-8EE1-54C2A7A39AE0}"/>
              </a:ext>
            </a:extLst>
          </p:cNvPr>
          <p:cNvSpPr/>
          <p:nvPr/>
        </p:nvSpPr>
        <p:spPr>
          <a:xfrm>
            <a:off x="457657" y="4582235"/>
            <a:ext cx="8336163" cy="1079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x-none" altLang="zh-CN" sz="2000" dirty="0"/>
              <a:t>movie = pd.read_excel(</a:t>
            </a:r>
            <a:r>
              <a:rPr lang="x-none" altLang="zh-CN" sz="2000" dirty="0">
                <a:solidFill>
                  <a:srgbClr val="FF0000"/>
                </a:solidFill>
              </a:rPr>
              <a:t>'boxmonth.xlsx</a:t>
            </a:r>
            <a:r>
              <a:rPr lang="x-none" altLang="zh-CN" sz="2000" dirty="0"/>
              <a:t>')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sz="2000" dirty="0" err="1"/>
              <a:t>movie.shape</a:t>
            </a:r>
            <a:r>
              <a:rPr lang="en-US" altLang="zh-CN" sz="2000" dirty="0"/>
              <a:t>   # </a:t>
            </a:r>
            <a:r>
              <a:rPr lang="en-US" altLang="zh-CN" sz="2000" dirty="0" err="1"/>
              <a:t>pd.set_option</a:t>
            </a:r>
            <a:r>
              <a:rPr lang="en-US" altLang="zh-CN" sz="2000" dirty="0"/>
              <a:t>('display.max_column',11)</a:t>
            </a:r>
            <a:endParaRPr lang="zh-CN" altLang="zh-CN" sz="2000" dirty="0"/>
          </a:p>
          <a:p>
            <a:pPr>
              <a:lnSpc>
                <a:spcPct val="110000"/>
              </a:lnSpc>
            </a:pPr>
            <a:r>
              <a:rPr lang="x-none" altLang="zh-CN" sz="2000" dirty="0"/>
              <a:t>movie.loc[:, ['boxoffice', 'people']].sum()  # 总票房</a:t>
            </a:r>
            <a:r>
              <a:rPr lang="en-US" altLang="zh-CN" sz="2000" dirty="0"/>
              <a:t>(</a:t>
            </a:r>
            <a:r>
              <a:rPr lang="x-none" altLang="zh-CN" sz="2000" dirty="0"/>
              <a:t>万</a:t>
            </a:r>
            <a:r>
              <a:rPr lang="zh-CN" altLang="zh-CN" sz="2000" dirty="0"/>
              <a:t>元</a:t>
            </a:r>
            <a:r>
              <a:rPr lang="en-US" altLang="zh-CN" sz="2000" dirty="0"/>
              <a:t>)</a:t>
            </a:r>
            <a:r>
              <a:rPr lang="zh-CN" altLang="zh-CN" sz="2000" dirty="0"/>
              <a:t>，</a:t>
            </a:r>
            <a:r>
              <a:rPr lang="x-none" altLang="zh-CN" sz="2000" dirty="0"/>
              <a:t>总观影人数</a:t>
            </a:r>
            <a:endParaRPr lang="zh-CN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64D9D9-D031-4580-9663-61FBEAA9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661248"/>
            <a:ext cx="3706468" cy="10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2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9.8.2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电影票房统计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16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27B38D-3B1A-4821-8419-5F2DB0D667A1}"/>
              </a:ext>
            </a:extLst>
          </p:cNvPr>
          <p:cNvSpPr/>
          <p:nvPr/>
        </p:nvSpPr>
        <p:spPr>
          <a:xfrm>
            <a:off x="539552" y="1454733"/>
            <a:ext cx="8856984" cy="98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# 查看2008—2019年电影十大票房排行榜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m = movie[movie.MovieName!='其他']       		# 先排除“其他”行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m.groupby('MovieName').boxoffice.sum().sort_values(ascending=False)[:10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69AEC9-DF0C-40AC-A03D-DD8529FC938A}"/>
              </a:ext>
            </a:extLst>
          </p:cNvPr>
          <p:cNvSpPr/>
          <p:nvPr/>
        </p:nvSpPr>
        <p:spPr>
          <a:xfrm>
            <a:off x="549408" y="2544099"/>
            <a:ext cx="8356228" cy="2022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#</a:t>
            </a:r>
            <a:r>
              <a:rPr lang="zh-CN" altLang="en-US" dirty="0"/>
              <a:t>统计年度票房和月度票房，然后绘制对比图形。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# 由于2019年月份数据不全，排除2019年数据, 只统计2008—2018年的数据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m = movie[movie.month.str[:4] != '2019']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dirty="0"/>
              <a:t># 按年度，</a:t>
            </a:r>
            <a:r>
              <a:rPr lang="zh-CN" altLang="en-US" dirty="0">
                <a:solidFill>
                  <a:srgbClr val="FF0000"/>
                </a:solidFill>
              </a:rPr>
              <a:t>str[:4]</a:t>
            </a:r>
            <a:r>
              <a:rPr lang="zh-CN" altLang="en-US" dirty="0"/>
              <a:t>取出年份，以此分类统计，sort_index按索引年度顺序排列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ybox = m.groupby(m.month.str[:4]).boxoffice.sum().sort_index()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x-none" altLang="zh-CN" dirty="0"/>
              <a:t>ybox[::-1]</a:t>
            </a:r>
            <a:r>
              <a:rPr lang="en-US" altLang="zh-CN" dirty="0"/>
              <a:t>			# </a:t>
            </a:r>
            <a:r>
              <a:rPr lang="zh-CN" altLang="en-US" dirty="0"/>
              <a:t>票房年度额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81F136-8FEC-4713-962A-C19A3B0B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438" y="4268882"/>
            <a:ext cx="2224350" cy="25891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F6D93D-E1B1-4605-9545-90C0B0C9F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712175"/>
            <a:ext cx="38290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3892"/>
            <a:ext cx="5040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9.8.2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电影票房统计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17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9A6063-7161-4608-9C5A-BEC5CC399034}"/>
              </a:ext>
            </a:extLst>
          </p:cNvPr>
          <p:cNvSpPr/>
          <p:nvPr/>
        </p:nvSpPr>
        <p:spPr>
          <a:xfrm>
            <a:off x="539552" y="1353224"/>
            <a:ext cx="8391724" cy="1721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import  </a:t>
            </a:r>
            <a:r>
              <a:rPr lang="en-US" altLang="zh-CN" dirty="0" err="1"/>
              <a:t>matplotlib.pyplot</a:t>
            </a:r>
            <a:r>
              <a:rPr lang="en-US" altLang="zh-CN" dirty="0"/>
              <a:t>  as 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plt.</a:t>
            </a:r>
            <a:r>
              <a:rPr lang="en-US" altLang="zh-CN" dirty="0" err="1"/>
              <a:t>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 = ['</a:t>
            </a:r>
            <a:r>
              <a:rPr lang="en-US" altLang="zh-CN" dirty="0" err="1"/>
              <a:t>SimHei</a:t>
            </a:r>
            <a:r>
              <a:rPr lang="en-US" altLang="zh-CN" dirty="0"/>
              <a:t>']		# </a:t>
            </a:r>
            <a:r>
              <a:rPr lang="zh-CN" altLang="en-US" dirty="0"/>
              <a:t>指定</a:t>
            </a:r>
            <a:r>
              <a:rPr lang="zh-CN" altLang="en-US" dirty="0">
                <a:solidFill>
                  <a:srgbClr val="FF0000"/>
                </a:solidFill>
              </a:rPr>
              <a:t>中文</a:t>
            </a:r>
            <a:r>
              <a:rPr lang="zh-CN" altLang="en-US" dirty="0"/>
              <a:t>黑体字体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ybox.plot</a:t>
            </a:r>
            <a:r>
              <a:rPr lang="en-US" altLang="zh-CN" dirty="0"/>
              <a:t>(title='</a:t>
            </a:r>
            <a:r>
              <a:rPr lang="zh-CN" altLang="en-US" dirty="0"/>
              <a:t>年票房</a:t>
            </a:r>
            <a:r>
              <a:rPr lang="en-US" altLang="zh-CN" dirty="0"/>
              <a:t>', marker='o', </a:t>
            </a:r>
            <a:r>
              <a:rPr lang="en-US" altLang="zh-CN" dirty="0" err="1"/>
              <a:t>fontsize</a:t>
            </a:r>
            <a:r>
              <a:rPr lang="en-US" altLang="zh-CN" dirty="0"/>
              <a:t>=14)</a:t>
            </a:r>
          </a:p>
          <a:p>
            <a:pPr>
              <a:lnSpc>
                <a:spcPct val="120000"/>
              </a:lnSpc>
            </a:pPr>
            <a:r>
              <a:rPr lang="x-none" altLang="zh-CN" dirty="0"/>
              <a:t>mbox = m.groupby(m.month.str[5:7]).boxoffice.sum().sort_index()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x-none" altLang="zh-CN" dirty="0"/>
              <a:t>mbox.plot(title='月票房', marker='o', fontsize=14)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C01F24-F718-4D77-90F2-92BBC3B4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031560"/>
            <a:ext cx="4187271" cy="2629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569826-5D70-4599-9DA5-FF29CD59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780" y="3099739"/>
            <a:ext cx="4020970" cy="256150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651C73D-4525-4874-8E59-E1554280BE2D}"/>
              </a:ext>
            </a:extLst>
          </p:cNvPr>
          <p:cNvSpPr/>
          <p:nvPr/>
        </p:nvSpPr>
        <p:spPr>
          <a:xfrm>
            <a:off x="467544" y="5843079"/>
            <a:ext cx="8457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dirty="0"/>
              <a:t>近十年年度票房增长很快，从2008年的3</a:t>
            </a:r>
            <a:r>
              <a:rPr lang="en-US" altLang="zh-CN" dirty="0"/>
              <a:t>1</a:t>
            </a:r>
            <a:r>
              <a:rPr lang="zh-CN" altLang="en-US" dirty="0"/>
              <a:t>亿元增加到了2018年的600亿元。电影月度消费差异很大，春节和暑假消费爆棚，所以这两个档期也是电影公司必争的黄金档期。</a:t>
            </a:r>
          </a:p>
        </p:txBody>
      </p:sp>
    </p:spTree>
    <p:extLst>
      <p:ext uri="{BB962C8B-B14F-4D97-AF65-F5344CB8AC3E}">
        <p14:creationId xmlns:p14="http://schemas.microsoft.com/office/powerpoint/2010/main" val="167756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3892"/>
            <a:ext cx="5040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9.8.2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电影票房统计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18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9A6063-7161-4608-9C5A-BEC5CC399034}"/>
              </a:ext>
            </a:extLst>
          </p:cNvPr>
          <p:cNvSpPr/>
          <p:nvPr/>
        </p:nvSpPr>
        <p:spPr>
          <a:xfrm>
            <a:off x="539552" y="1353224"/>
            <a:ext cx="83917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dirty="0"/>
              <a:t># 按年度统计观影人数</a:t>
            </a:r>
            <a:r>
              <a:rPr lang="zh-CN" altLang="zh-CN" dirty="0"/>
              <a:t>，</a:t>
            </a:r>
            <a:r>
              <a:rPr lang="x-none" altLang="zh-CN" dirty="0"/>
              <a:t>ascending=False降序</a:t>
            </a:r>
            <a:endParaRPr lang="zh-CN" altLang="zh-CN" dirty="0"/>
          </a:p>
          <a:p>
            <a:r>
              <a:rPr lang="x-none" altLang="zh-CN" dirty="0"/>
              <a:t>p=m.groupby(m.month.str[:4]).people.sum().sort_values(ascending=False)</a:t>
            </a:r>
            <a:endParaRPr lang="zh-CN" altLang="zh-CN" dirty="0"/>
          </a:p>
          <a:p>
            <a:r>
              <a:rPr lang="x-none" altLang="zh-CN" dirty="0"/>
              <a:t>Out: </a:t>
            </a:r>
            <a:endParaRPr lang="zh-CN" altLang="zh-CN" dirty="0"/>
          </a:p>
          <a:p>
            <a:r>
              <a:rPr lang="x-none" altLang="zh-CN" dirty="0"/>
              <a:t>2018    1718045678</a:t>
            </a:r>
            <a:endParaRPr lang="zh-CN" altLang="zh-CN" dirty="0"/>
          </a:p>
          <a:p>
            <a:r>
              <a:rPr lang="x-none" altLang="zh-CN" dirty="0"/>
              <a:t>2017    1622494840</a:t>
            </a:r>
            <a:endParaRPr lang="zh-CN" altLang="zh-CN" dirty="0"/>
          </a:p>
          <a:p>
            <a:r>
              <a:rPr lang="x-none" altLang="zh-CN" dirty="0"/>
              <a:t># ... ... </a:t>
            </a:r>
            <a:endParaRPr lang="zh-CN" altLang="zh-CN" dirty="0"/>
          </a:p>
          <a:p>
            <a:r>
              <a:rPr lang="x-none" altLang="zh-CN" dirty="0"/>
              <a:t> </a:t>
            </a:r>
            <a:endParaRPr lang="zh-CN" altLang="zh-CN" dirty="0"/>
          </a:p>
          <a:p>
            <a:r>
              <a:rPr lang="x-none" altLang="zh-CN" dirty="0"/>
              <a:t># 计算年度人均票价</a:t>
            </a:r>
            <a:r>
              <a:rPr lang="zh-CN" altLang="zh-CN" dirty="0"/>
              <a:t>“</a:t>
            </a:r>
            <a:r>
              <a:rPr lang="x-none" altLang="zh-CN" dirty="0"/>
              <a:t>年度总票房</a:t>
            </a:r>
            <a:r>
              <a:rPr lang="zh-CN" altLang="zh-CN" dirty="0"/>
              <a:t>（</a:t>
            </a:r>
            <a:r>
              <a:rPr lang="x-none" altLang="zh-CN" dirty="0"/>
              <a:t>万</a:t>
            </a:r>
            <a:r>
              <a:rPr lang="zh-CN" altLang="zh-CN" dirty="0"/>
              <a:t>元人民币）</a:t>
            </a:r>
            <a:r>
              <a:rPr lang="x-none" altLang="zh-CN" dirty="0"/>
              <a:t>/观影人数</a:t>
            </a:r>
            <a:r>
              <a:rPr lang="zh-CN" altLang="zh-CN" dirty="0"/>
              <a:t>”</a:t>
            </a:r>
            <a:r>
              <a:rPr lang="x-none" altLang="zh-CN" dirty="0"/>
              <a:t>，保留1位小数 </a:t>
            </a:r>
            <a:endParaRPr lang="zh-CN" altLang="zh-CN" dirty="0"/>
          </a:p>
          <a:p>
            <a:r>
              <a:rPr lang="x-none" altLang="zh-CN" dirty="0"/>
              <a:t>np.round(ybox*10000/p, 1)</a:t>
            </a:r>
            <a:endParaRPr lang="zh-CN" altLang="zh-CN" dirty="0"/>
          </a:p>
          <a:p>
            <a:r>
              <a:rPr lang="x-none" altLang="zh-CN" dirty="0"/>
              <a:t>Out:</a:t>
            </a:r>
            <a:endParaRPr lang="zh-CN" altLang="zh-CN" dirty="0"/>
          </a:p>
          <a:p>
            <a:r>
              <a:rPr lang="x-none" altLang="zh-CN" dirty="0"/>
              <a:t>2008    28.8</a:t>
            </a:r>
            <a:endParaRPr lang="zh-CN" altLang="zh-CN" dirty="0"/>
          </a:p>
          <a:p>
            <a:r>
              <a:rPr lang="x-none" altLang="zh-CN" dirty="0"/>
              <a:t>2009    30.8</a:t>
            </a:r>
            <a:endParaRPr lang="zh-CN" altLang="zh-CN" dirty="0"/>
          </a:p>
          <a:p>
            <a:r>
              <a:rPr lang="x-none" altLang="zh-CN" dirty="0"/>
              <a:t>2010    35.3</a:t>
            </a:r>
            <a:endParaRPr lang="zh-CN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51C73D-4525-4874-8E59-E1554280BE2D}"/>
              </a:ext>
            </a:extLst>
          </p:cNvPr>
          <p:cNvSpPr/>
          <p:nvPr/>
        </p:nvSpPr>
        <p:spPr>
          <a:xfrm>
            <a:off x="539552" y="5410328"/>
            <a:ext cx="8457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sz="2000" dirty="0"/>
              <a:t>运算</a:t>
            </a:r>
            <a:r>
              <a:rPr lang="en-US" altLang="zh-CN" sz="2000" dirty="0" err="1"/>
              <a:t>ybox</a:t>
            </a:r>
            <a:r>
              <a:rPr lang="en-US" altLang="zh-CN" sz="2000" dirty="0"/>
              <a:t>*10000/p</a:t>
            </a:r>
            <a:r>
              <a:rPr lang="zh-CN" altLang="zh-CN" sz="2000" dirty="0"/>
              <a:t>体现了</a:t>
            </a:r>
            <a:r>
              <a:rPr lang="en-US" altLang="zh-CN" sz="2000" dirty="0"/>
              <a:t>Pandas</a:t>
            </a:r>
            <a:r>
              <a:rPr lang="zh-CN" altLang="zh-CN" sz="2000" dirty="0"/>
              <a:t>索引运算的优势，两列统计数据都以年份为索引，在运算时自动按年份匹配。</a:t>
            </a:r>
          </a:p>
        </p:txBody>
      </p:sp>
    </p:spTree>
    <p:extLst>
      <p:ext uri="{BB962C8B-B14F-4D97-AF65-F5344CB8AC3E}">
        <p14:creationId xmlns:p14="http://schemas.microsoft.com/office/powerpoint/2010/main" val="47190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9.8.3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股票基本面统计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19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395684" y="1314635"/>
            <a:ext cx="8748316" cy="4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Tushare</a:t>
            </a:r>
            <a:r>
              <a:rPr lang="zh-CN" altLang="en-US" sz="2000" dirty="0"/>
              <a:t>有一个股票基本面接口，可一次性下载所有股票基本面数据。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9A6063-7161-4608-9C5A-BEC5CC399034}"/>
              </a:ext>
            </a:extLst>
          </p:cNvPr>
          <p:cNvSpPr/>
          <p:nvPr/>
        </p:nvSpPr>
        <p:spPr>
          <a:xfrm>
            <a:off x="406873" y="1859230"/>
            <a:ext cx="86296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000" dirty="0"/>
              <a:t>import  tushare  as  ts</a:t>
            </a:r>
            <a:endParaRPr lang="zh-CN" altLang="zh-CN" sz="2000" dirty="0"/>
          </a:p>
          <a:p>
            <a:r>
              <a:rPr lang="x-none" altLang="zh-CN" sz="2000" dirty="0"/>
              <a:t>stock = ts.</a:t>
            </a:r>
            <a:r>
              <a:rPr lang="x-none" altLang="zh-CN" sz="2000" kern="0" dirty="0">
                <a:solidFill>
                  <a:srgbClr val="FF0000"/>
                </a:solidFill>
                <a:latin typeface="+mn-lt"/>
              </a:rPr>
              <a:t>get_stock_basics</a:t>
            </a:r>
            <a:r>
              <a:rPr lang="x-none" altLang="zh-CN" sz="2000" dirty="0"/>
              <a:t>()    	# 股票基本面数据</a:t>
            </a:r>
            <a:r>
              <a:rPr lang="en-US" altLang="zh-CN" sz="2000" dirty="0"/>
              <a:t>,</a:t>
            </a:r>
            <a:r>
              <a:rPr lang="zh-CN" altLang="en-US" sz="2000" dirty="0"/>
              <a:t>公众接口可用</a:t>
            </a:r>
            <a:endParaRPr lang="zh-CN" altLang="zh-CN" sz="2000" dirty="0"/>
          </a:p>
          <a:p>
            <a:r>
              <a:rPr lang="x-none" altLang="zh-CN" sz="2000" dirty="0"/>
              <a:t>stock.to_excel(</a:t>
            </a:r>
            <a:r>
              <a:rPr lang="x-none" altLang="zh-CN" sz="2000" dirty="0">
                <a:solidFill>
                  <a:srgbClr val="FF0000"/>
                </a:solidFill>
              </a:rPr>
              <a:t>'stock.xlsx</a:t>
            </a:r>
            <a:r>
              <a:rPr lang="x-none" altLang="zh-CN" sz="2000" dirty="0"/>
              <a:t>')		# 保存为电子表格</a:t>
            </a:r>
            <a:endParaRPr lang="zh-CN" altLang="zh-CN" sz="2000" dirty="0"/>
          </a:p>
          <a:p>
            <a:r>
              <a:rPr lang="x-none" altLang="zh-CN" sz="2000" dirty="0"/>
              <a:t>stock.shape				# Out: (3678, 22)</a:t>
            </a:r>
            <a:endParaRPr lang="en-US" altLang="zh-CN" sz="2000" dirty="0"/>
          </a:p>
          <a:p>
            <a:r>
              <a:rPr lang="en-US" altLang="zh-CN" sz="2000" dirty="0" err="1"/>
              <a:t>stock.columns</a:t>
            </a:r>
            <a:r>
              <a:rPr lang="en-US" altLang="zh-CN" sz="2000" dirty="0"/>
              <a:t>				# </a:t>
            </a:r>
            <a:r>
              <a:rPr lang="zh-CN" altLang="en-US" sz="2000" dirty="0"/>
              <a:t>字段集</a:t>
            </a:r>
            <a:endParaRPr lang="zh-CN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8AB933-728E-4CC1-B076-DF75A0274CD5}"/>
              </a:ext>
            </a:extLst>
          </p:cNvPr>
          <p:cNvSpPr/>
          <p:nvPr/>
        </p:nvSpPr>
        <p:spPr>
          <a:xfrm>
            <a:off x="406872" y="3602439"/>
            <a:ext cx="8413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/>
              <a:t>数据字段详情查看 </a:t>
            </a:r>
            <a:r>
              <a:rPr lang="es-AR" altLang="zh-CN" sz="2000" dirty="0">
                <a:solidFill>
                  <a:srgbClr val="00B050"/>
                </a:solidFill>
              </a:rPr>
              <a:t>http://tushare.org/fundamental.html </a:t>
            </a:r>
            <a:r>
              <a:rPr lang="zh-CN" altLang="en-US" sz="2000" dirty="0"/>
              <a:t>。本节用到的数据列有：code，股票代码；name，名称；industry，所属行业；area，地区；pe，市盈率；totals，总股本（亿元人民币）；esp，每股收益；timeToMarket，上市日期。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7C2E33-0A76-4C3E-A81C-8E5CBCC1EAAB}"/>
              </a:ext>
            </a:extLst>
          </p:cNvPr>
          <p:cNvSpPr/>
          <p:nvPr/>
        </p:nvSpPr>
        <p:spPr>
          <a:xfrm>
            <a:off x="406873" y="5037871"/>
            <a:ext cx="85688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df = pd.read_excel('</a:t>
            </a:r>
            <a:r>
              <a:rPr lang="zh-CN" altLang="en-US" sz="2000" dirty="0">
                <a:solidFill>
                  <a:srgbClr val="FF0000"/>
                </a:solidFill>
              </a:rPr>
              <a:t>stock.xlsx</a:t>
            </a:r>
            <a:r>
              <a:rPr lang="zh-CN" altLang="en-US" sz="2000" dirty="0"/>
              <a:t>', dtype={'code': 'str'}) # code字符串类型</a:t>
            </a:r>
          </a:p>
          <a:p>
            <a:r>
              <a:rPr lang="zh-CN" altLang="en-US" sz="2000" dirty="0"/>
              <a:t>df.set_index('code', inplace=True)	# 将code设为索引列</a:t>
            </a:r>
          </a:p>
          <a:p>
            <a:r>
              <a:rPr lang="zh-CN" altLang="en-US" sz="2000" dirty="0"/>
              <a:t>df.loc['002522']            			# 显示某支股票基本面</a:t>
            </a:r>
          </a:p>
          <a:p>
            <a:r>
              <a:rPr lang="zh-CN" altLang="en-US" sz="2000" dirty="0"/>
              <a:t>len(df.industry.unique())   	</a:t>
            </a:r>
            <a:r>
              <a:rPr lang="en-US" altLang="zh-CN" sz="2000" dirty="0"/>
              <a:t>	</a:t>
            </a:r>
            <a:r>
              <a:rPr lang="zh-CN" altLang="en-US" sz="2000" dirty="0"/>
              <a:t># 显示行业数</a:t>
            </a:r>
          </a:p>
          <a:p>
            <a:r>
              <a:rPr lang="zh-CN" altLang="en-US" sz="2000" dirty="0"/>
              <a:t>df.area.unique()</a:t>
            </a:r>
            <a:r>
              <a:rPr lang="en-US" altLang="zh-CN" sz="2000" dirty="0"/>
              <a:t>.size</a:t>
            </a:r>
            <a:r>
              <a:rPr lang="zh-CN" altLang="en-US" sz="2000" dirty="0"/>
              <a:t>    	</a:t>
            </a:r>
            <a:r>
              <a:rPr lang="en-US" altLang="zh-CN" sz="2000" dirty="0"/>
              <a:t>		</a:t>
            </a:r>
            <a:r>
              <a:rPr lang="zh-CN" altLang="en-US" sz="2000" dirty="0"/>
              <a:t># 显示地区数</a:t>
            </a:r>
            <a:r>
              <a:rPr lang="en-US" altLang="zh-CN" sz="2000" dirty="0"/>
              <a:t>(</a:t>
            </a:r>
            <a:r>
              <a:rPr lang="zh-CN" altLang="en-US" sz="2000" dirty="0"/>
              <a:t>即股票的归属省份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790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Pandas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数据分析库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Line 61">
            <a:extLst>
              <a:ext uri="{FF2B5EF4-FFF2-40B4-BE49-F238E27FC236}">
                <a16:creationId xmlns:a16="http://schemas.microsoft.com/office/drawing/2014/main" id="{2E338ADC-F547-4674-A50A-F1C236EF2D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0580" y="1647509"/>
            <a:ext cx="5675313" cy="9525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65">
            <a:extLst>
              <a:ext uri="{FF2B5EF4-FFF2-40B4-BE49-F238E27FC236}">
                <a16:creationId xmlns:a16="http://schemas.microsoft.com/office/drawing/2014/main" id="{CA4A26B7-EFE7-4C0D-8A47-BD18FC4D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55" y="1214121"/>
            <a:ext cx="5327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9.1  Pandas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的基本数据结构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Line 67">
            <a:extLst>
              <a:ext uri="{FF2B5EF4-FFF2-40B4-BE49-F238E27FC236}">
                <a16:creationId xmlns:a16="http://schemas.microsoft.com/office/drawing/2014/main" id="{49AB7FD5-8F01-48ED-B611-54E4FF033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905" y="2222281"/>
            <a:ext cx="5675313" cy="11113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71">
            <a:extLst>
              <a:ext uri="{FF2B5EF4-FFF2-40B4-BE49-F238E27FC236}">
                <a16:creationId xmlns:a16="http://schemas.microsoft.com/office/drawing/2014/main" id="{C9846785-635C-4350-8BBB-00388284F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55" y="1755883"/>
            <a:ext cx="5327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280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</a:t>
            </a:r>
            <a:r>
              <a:rPr lang="en-US" altLang="zh-CN" dirty="0">
                <a:hlinkClick r:id="" action="ppaction://noaction"/>
              </a:rPr>
              <a:t>  </a:t>
            </a:r>
            <a:r>
              <a:rPr lang="zh-CN" altLang="en-US" dirty="0"/>
              <a:t>访问数据</a:t>
            </a:r>
            <a:endParaRPr lang="en-US" altLang="zh-CN" dirty="0"/>
          </a:p>
        </p:txBody>
      </p:sp>
      <p:sp>
        <p:nvSpPr>
          <p:cNvPr id="14" name="Line 73">
            <a:extLst>
              <a:ext uri="{FF2B5EF4-FFF2-40B4-BE49-F238E27FC236}">
                <a16:creationId xmlns:a16="http://schemas.microsoft.com/office/drawing/2014/main" id="{A05B4F65-B348-4003-9782-86011E1C5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239" y="2852218"/>
            <a:ext cx="56769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77">
            <a:extLst>
              <a:ext uri="{FF2B5EF4-FFF2-40B4-BE49-F238E27FC236}">
                <a16:creationId xmlns:a16="http://schemas.microsoft.com/office/drawing/2014/main" id="{AFD22B1E-6DFF-4DCF-8B17-15A4C36A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1" y="2386304"/>
            <a:ext cx="4725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280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 </a:t>
            </a:r>
            <a:r>
              <a:rPr lang="zh-CN" altLang="en-US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dirty="0"/>
              <a:t>算术运算和对齐</a:t>
            </a:r>
          </a:p>
        </p:txBody>
      </p:sp>
      <p:sp>
        <p:nvSpPr>
          <p:cNvPr id="16" name="Text Box 90">
            <a:extLst>
              <a:ext uri="{FF2B5EF4-FFF2-40B4-BE49-F238E27FC236}">
                <a16:creationId xmlns:a16="http://schemas.microsoft.com/office/drawing/2014/main" id="{3460BC87-8FF6-440F-B20A-F7A09BCE3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2" y="3006228"/>
            <a:ext cx="4725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9.4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读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写数据文件</a:t>
            </a:r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D5A36858-12EA-4B7A-9077-D9A65CCDB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556" y="3472210"/>
            <a:ext cx="56769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90">
            <a:extLst>
              <a:ext uri="{FF2B5EF4-FFF2-40B4-BE49-F238E27FC236}">
                <a16:creationId xmlns:a16="http://schemas.microsoft.com/office/drawing/2014/main" id="{4959D203-D1D7-484C-B71F-5EC112F8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628" y="3589956"/>
            <a:ext cx="4725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9.5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 数据整理</a:t>
            </a:r>
          </a:p>
        </p:txBody>
      </p:sp>
      <p:sp>
        <p:nvSpPr>
          <p:cNvPr id="19" name="Line 73">
            <a:extLst>
              <a:ext uri="{FF2B5EF4-FFF2-40B4-BE49-F238E27FC236}">
                <a16:creationId xmlns:a16="http://schemas.microsoft.com/office/drawing/2014/main" id="{EA1021DA-F70C-4086-A655-340DE17D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482" y="4102593"/>
            <a:ext cx="56769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90">
            <a:extLst>
              <a:ext uri="{FF2B5EF4-FFF2-40B4-BE49-F238E27FC236}">
                <a16:creationId xmlns:a16="http://schemas.microsoft.com/office/drawing/2014/main" id="{95F63E96-4EFC-40FF-972D-9D84C685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945" y="4235819"/>
            <a:ext cx="4725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9.6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分组统计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07A9CCD1-12EB-4337-A6BF-2F7A89699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799" y="4701801"/>
            <a:ext cx="56769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Text Box 90">
            <a:extLst>
              <a:ext uri="{FF2B5EF4-FFF2-40B4-BE49-F238E27FC236}">
                <a16:creationId xmlns:a16="http://schemas.microsoft.com/office/drawing/2014/main" id="{D1C37A61-015D-48D1-AC14-EE1681D1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871" y="4845420"/>
            <a:ext cx="4725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9.7 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时间序列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Line 73">
            <a:extLst>
              <a:ext uri="{FF2B5EF4-FFF2-40B4-BE49-F238E27FC236}">
                <a16:creationId xmlns:a16="http://schemas.microsoft.com/office/drawing/2014/main" id="{058FCF50-9FE1-4101-8D63-A777D8706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725" y="5311402"/>
            <a:ext cx="56769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Text Box 90">
            <a:extLst>
              <a:ext uri="{FF2B5EF4-FFF2-40B4-BE49-F238E27FC236}">
                <a16:creationId xmlns:a16="http://schemas.microsoft.com/office/drawing/2014/main" id="{E98A8583-2926-4D09-9023-36D7EEB5E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262" y="5447031"/>
            <a:ext cx="4725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9.8 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实例应用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Line 73">
            <a:extLst>
              <a:ext uri="{FF2B5EF4-FFF2-40B4-BE49-F238E27FC236}">
                <a16:creationId xmlns:a16="http://schemas.microsoft.com/office/drawing/2014/main" id="{4523410B-57C4-4516-9969-E7A809289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4116" y="5903682"/>
            <a:ext cx="56769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3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9.8.3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股票基本面统计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20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7C2E33-0A76-4C3E-A81C-8E5CBCC1EAAB}"/>
              </a:ext>
            </a:extLst>
          </p:cNvPr>
          <p:cNvSpPr/>
          <p:nvPr/>
        </p:nvSpPr>
        <p:spPr>
          <a:xfrm>
            <a:off x="383368" y="1351404"/>
            <a:ext cx="8584420" cy="2632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x-none" altLang="zh-CN" dirty="0"/>
              <a:t># 按地区统计上市公司数量</a:t>
            </a:r>
            <a:r>
              <a:rPr lang="zh-CN" altLang="zh-CN" dirty="0"/>
              <a:t>，</a:t>
            </a:r>
            <a:r>
              <a:rPr lang="x-none" altLang="zh-CN" dirty="0"/>
              <a:t>体现地区经济实力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x-none" altLang="zh-CN" dirty="0"/>
              <a:t>df.groupby('area').area.count().sort_values(ascending=False)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x-none" altLang="zh-CN" dirty="0"/>
              <a:t>year = df.timeToMarket.</a:t>
            </a:r>
            <a:r>
              <a:rPr lang="x-none" altLang="zh-CN" dirty="0">
                <a:solidFill>
                  <a:srgbClr val="FF0000"/>
                </a:solidFill>
              </a:rPr>
              <a:t>astype('str').str[:4]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x-none" altLang="zh-CN" dirty="0"/>
              <a:t># 转为字符串，提取前4位的年份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x-none" altLang="zh-CN" dirty="0"/>
              <a:t>yearnum = df.groupby(year).name.count()	</a:t>
            </a:r>
            <a:r>
              <a:rPr lang="en-US" altLang="zh-CN" dirty="0"/>
              <a:t> </a:t>
            </a:r>
            <a:r>
              <a:rPr lang="x-none" altLang="zh-CN" dirty="0"/>
              <a:t># 按年份统计，得到每年股票发行量</a:t>
            </a:r>
            <a:endParaRPr lang="zh-CN" altLang="zh-CN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x-none" altLang="zh-CN" dirty="0"/>
              <a:t># 数据集中有几</a:t>
            </a:r>
            <a:r>
              <a:rPr lang="zh-CN" altLang="zh-CN" dirty="0"/>
              <a:t>支</a:t>
            </a:r>
            <a:r>
              <a:rPr lang="x-none" altLang="zh-CN" dirty="0"/>
              <a:t>股票没有发行年份</a:t>
            </a:r>
            <a:r>
              <a:rPr lang="zh-CN" altLang="zh-CN" dirty="0"/>
              <a:t>（</a:t>
            </a:r>
            <a:r>
              <a:rPr lang="x-none" altLang="zh-CN" dirty="0"/>
              <a:t>年份为0</a:t>
            </a:r>
            <a:r>
              <a:rPr lang="zh-CN" altLang="zh-CN" dirty="0"/>
              <a:t>）</a:t>
            </a:r>
            <a:r>
              <a:rPr lang="x-none" altLang="zh-CN" dirty="0"/>
              <a:t>, 作图时排除0年份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import  </a:t>
            </a:r>
            <a:r>
              <a:rPr lang="en-US" altLang="zh-CN" dirty="0" err="1"/>
              <a:t>matplotlib.pyplot</a:t>
            </a:r>
            <a:r>
              <a:rPr lang="en-US" altLang="zh-CN" dirty="0"/>
              <a:t>  as 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plt.</a:t>
            </a:r>
            <a:r>
              <a:rPr lang="en-US" altLang="zh-CN" dirty="0" err="1"/>
              <a:t>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 = ['</a:t>
            </a:r>
            <a:r>
              <a:rPr lang="en-US" altLang="zh-CN" dirty="0" err="1"/>
              <a:t>SimHei</a:t>
            </a:r>
            <a:r>
              <a:rPr lang="en-US" altLang="zh-CN" dirty="0"/>
              <a:t>']		# </a:t>
            </a:r>
            <a:r>
              <a:rPr lang="zh-CN" altLang="en-US" dirty="0"/>
              <a:t>中文字体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x-none" altLang="zh-CN" dirty="0"/>
              <a:t>yearnum[yearnum.index!='0'].plot(fontsize=14, title='年IPO数量')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73F7E5-0228-46CB-A15A-F5D3964B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0" y="4278180"/>
            <a:ext cx="1971614" cy="23817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EFA89D-49EA-4927-8F2F-654C61C5A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600" y="3963699"/>
            <a:ext cx="4474808" cy="28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9.8.3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股票基本面统计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21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9A6063-7161-4608-9C5A-BEC5CC399034}"/>
              </a:ext>
            </a:extLst>
          </p:cNvPr>
          <p:cNvSpPr/>
          <p:nvPr/>
        </p:nvSpPr>
        <p:spPr>
          <a:xfrm>
            <a:off x="577252" y="1309844"/>
            <a:ext cx="7955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df.pe.mean</a:t>
            </a:r>
            <a:r>
              <a:rPr lang="en-US" altLang="zh-CN" sz="2000" dirty="0"/>
              <a:t>()       		# </a:t>
            </a:r>
            <a:r>
              <a:rPr lang="zh-CN" altLang="zh-CN" sz="2000" dirty="0"/>
              <a:t>简单的算术平均</a:t>
            </a:r>
            <a:r>
              <a:rPr lang="en-US" altLang="zh-CN" sz="2000" dirty="0"/>
              <a:t>pe</a:t>
            </a:r>
          </a:p>
          <a:p>
            <a:r>
              <a:rPr lang="x-none" altLang="zh-CN" sz="2000" dirty="0"/>
              <a:t>df[df.pe &gt; 0].pe.mean() 	# 剔除亏损股票后计算pe均值</a:t>
            </a:r>
            <a:endParaRPr lang="zh-CN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7C2E33-0A76-4C3E-A81C-8E5CBCC1EAAB}"/>
              </a:ext>
            </a:extLst>
          </p:cNvPr>
          <p:cNvSpPr/>
          <p:nvPr/>
        </p:nvSpPr>
        <p:spPr>
          <a:xfrm>
            <a:off x="577252" y="2054754"/>
            <a:ext cx="81712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按总市值为权重计算加权</a:t>
            </a:r>
            <a:r>
              <a:rPr lang="en-US" altLang="zh-CN" dirty="0"/>
              <a:t>pe</a:t>
            </a:r>
            <a:r>
              <a:rPr lang="zh-CN" altLang="en-US" dirty="0"/>
              <a:t>。这里推算总市值的依据如下：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股票单价 </a:t>
            </a:r>
            <a:r>
              <a:rPr lang="en-US" altLang="zh-CN" dirty="0"/>
              <a:t>= 4*</a:t>
            </a:r>
            <a:r>
              <a:rPr lang="en-US" altLang="zh-CN" dirty="0" err="1"/>
              <a:t>esp</a:t>
            </a:r>
            <a:r>
              <a:rPr lang="zh-CN" altLang="en-US" dirty="0"/>
              <a:t>（每股收益）*</a:t>
            </a:r>
            <a:r>
              <a:rPr lang="en-US" altLang="zh-CN" dirty="0"/>
              <a:t>pe</a:t>
            </a:r>
            <a:r>
              <a:rPr lang="zh-CN" altLang="en-US" dirty="0"/>
              <a:t>（市盈率）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总市值 </a:t>
            </a:r>
            <a:r>
              <a:rPr lang="en-US" altLang="zh-CN" dirty="0"/>
              <a:t>= </a:t>
            </a:r>
            <a:r>
              <a:rPr lang="zh-CN" altLang="en-US" dirty="0"/>
              <a:t>股票单价*</a:t>
            </a:r>
            <a:r>
              <a:rPr lang="en-US" altLang="zh-CN" dirty="0"/>
              <a:t>totals</a:t>
            </a:r>
            <a:r>
              <a:rPr lang="zh-CN" altLang="en-US" dirty="0"/>
              <a:t>总股本（亿元人民币）</a:t>
            </a:r>
          </a:p>
          <a:p>
            <a:r>
              <a:rPr lang="en-US" altLang="zh-CN" dirty="0"/>
              <a:t>df['</a:t>
            </a:r>
            <a:r>
              <a:rPr lang="en-US" altLang="zh-CN" dirty="0" err="1"/>
              <a:t>tvalue</a:t>
            </a:r>
            <a:r>
              <a:rPr lang="en-US" altLang="zh-CN" dirty="0"/>
              <a:t>'] = 4 * </a:t>
            </a:r>
            <a:r>
              <a:rPr lang="en-US" altLang="zh-CN" dirty="0" err="1"/>
              <a:t>df.esp</a:t>
            </a:r>
            <a:r>
              <a:rPr lang="en-US" altLang="zh-CN" dirty="0"/>
              <a:t> * df.pe * </a:t>
            </a:r>
            <a:r>
              <a:rPr lang="en-US" altLang="zh-CN" dirty="0" err="1"/>
              <a:t>df.totals</a:t>
            </a:r>
            <a:r>
              <a:rPr lang="en-US" altLang="zh-CN" dirty="0"/>
              <a:t>  	# </a:t>
            </a:r>
            <a:r>
              <a:rPr lang="zh-CN" altLang="en-US" dirty="0"/>
              <a:t>计算总市值，增加新列</a:t>
            </a:r>
            <a:r>
              <a:rPr lang="en-US" altLang="zh-CN" dirty="0" err="1"/>
              <a:t>tvalue</a:t>
            </a:r>
            <a:endParaRPr lang="en-US" altLang="zh-CN" dirty="0"/>
          </a:p>
          <a:p>
            <a:r>
              <a:rPr lang="en-US" altLang="zh-CN" dirty="0" err="1"/>
              <a:t>np.sum</a:t>
            </a:r>
            <a:r>
              <a:rPr lang="en-US" altLang="zh-CN" dirty="0"/>
              <a:t>(df.pe * </a:t>
            </a:r>
            <a:r>
              <a:rPr lang="en-US" altLang="zh-CN" dirty="0" err="1"/>
              <a:t>df.tvalue</a:t>
            </a:r>
            <a:r>
              <a:rPr lang="en-US" altLang="zh-CN" dirty="0"/>
              <a:t>) / </a:t>
            </a:r>
            <a:r>
              <a:rPr lang="en-US" altLang="zh-CN" dirty="0" err="1"/>
              <a:t>df.tvalue.sum</a:t>
            </a:r>
            <a:r>
              <a:rPr lang="en-US" altLang="zh-CN" dirty="0"/>
              <a:t>()   # </a:t>
            </a:r>
            <a:r>
              <a:rPr lang="zh-CN" altLang="en-US" dirty="0"/>
              <a:t>计算以市值为权重的加权</a:t>
            </a:r>
            <a:r>
              <a:rPr lang="en-US" altLang="zh-CN" dirty="0"/>
              <a:t>pe</a:t>
            </a:r>
          </a:p>
          <a:p>
            <a:r>
              <a:rPr lang="en-US" altLang="zh-CN" dirty="0"/>
              <a:t>Out: 48.87        # </a:t>
            </a:r>
            <a:r>
              <a:rPr lang="zh-CN" altLang="en-US" dirty="0"/>
              <a:t>等同于 </a:t>
            </a:r>
            <a:r>
              <a:rPr lang="en-US" altLang="zh-CN" dirty="0" err="1"/>
              <a:t>np.average</a:t>
            </a:r>
            <a:r>
              <a:rPr lang="en-US" altLang="zh-CN" dirty="0"/>
              <a:t>(df.pe, weights=</a:t>
            </a:r>
            <a:r>
              <a:rPr lang="en-US" altLang="zh-CN" dirty="0" err="1"/>
              <a:t>df.tvalue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795D34-CE7C-47EE-BCB4-DC9B07488C4B}"/>
              </a:ext>
            </a:extLst>
          </p:cNvPr>
          <p:cNvSpPr/>
          <p:nvPr/>
        </p:nvSpPr>
        <p:spPr>
          <a:xfrm>
            <a:off x="452076" y="3951330"/>
            <a:ext cx="8515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/>
              <a:t>计算沪市（</a:t>
            </a:r>
            <a:r>
              <a:rPr lang="en-US" altLang="zh-CN" sz="2000" dirty="0"/>
              <a:t>60</a:t>
            </a:r>
            <a:r>
              <a:rPr lang="zh-CN" altLang="en-US" sz="2000" dirty="0"/>
              <a:t>开头）、深圳主板（</a:t>
            </a:r>
            <a:r>
              <a:rPr lang="en-US" altLang="zh-CN" sz="2000" dirty="0"/>
              <a:t>00</a:t>
            </a:r>
            <a:r>
              <a:rPr lang="zh-CN" altLang="en-US" sz="2000" dirty="0"/>
              <a:t>开头）、创业板（</a:t>
            </a:r>
            <a:r>
              <a:rPr lang="en-US" altLang="zh-CN" sz="2000" dirty="0"/>
              <a:t>30</a:t>
            </a:r>
            <a:r>
              <a:rPr lang="zh-CN" altLang="en-US" sz="2000" dirty="0"/>
              <a:t>开头）及科创板（</a:t>
            </a:r>
            <a:r>
              <a:rPr lang="en-US" altLang="zh-CN" sz="2000" dirty="0"/>
              <a:t>68</a:t>
            </a:r>
            <a:r>
              <a:rPr lang="zh-CN" altLang="en-US" sz="2000" dirty="0"/>
              <a:t>开头）各</a:t>
            </a:r>
            <a:r>
              <a:rPr lang="zh-CN" altLang="zh-CN" sz="2000" dirty="0"/>
              <a:t>板块的</a:t>
            </a:r>
            <a:r>
              <a:rPr lang="en-US" altLang="zh-CN" sz="2000" dirty="0"/>
              <a:t>pe</a:t>
            </a:r>
            <a:r>
              <a:rPr lang="zh-CN" altLang="zh-CN" sz="2000" dirty="0"/>
              <a:t>值和股票数。</a:t>
            </a:r>
          </a:p>
          <a:p>
            <a:r>
              <a:rPr lang="en-US" altLang="zh-CN" sz="2000" dirty="0"/>
              <a:t>df['board'] = </a:t>
            </a:r>
            <a:r>
              <a:rPr lang="en-US" altLang="zh-CN" sz="2000" dirty="0" err="1"/>
              <a:t>df.index.str</a:t>
            </a:r>
            <a:r>
              <a:rPr lang="en-US" altLang="zh-CN" sz="2000" dirty="0"/>
              <a:t>[:2]     # </a:t>
            </a:r>
            <a:r>
              <a:rPr lang="zh-CN" altLang="en-US" sz="2000" dirty="0"/>
              <a:t>取</a:t>
            </a:r>
            <a:r>
              <a:rPr lang="en-US" altLang="zh-CN" sz="2000" dirty="0"/>
              <a:t>code</a:t>
            </a:r>
            <a:r>
              <a:rPr lang="zh-CN" altLang="en-US" sz="2000" dirty="0"/>
              <a:t>的前</a:t>
            </a:r>
            <a:r>
              <a:rPr lang="en-US" altLang="zh-CN" sz="2000" dirty="0"/>
              <a:t>2</a:t>
            </a:r>
            <a:r>
              <a:rPr lang="zh-CN" altLang="en-US" sz="2000" dirty="0"/>
              <a:t>个字符，新增</a:t>
            </a:r>
            <a:r>
              <a:rPr lang="en-US" altLang="zh-CN" sz="2000" dirty="0"/>
              <a:t>board</a:t>
            </a:r>
            <a:r>
              <a:rPr lang="zh-CN" altLang="en-US" sz="2000" dirty="0"/>
              <a:t>列</a:t>
            </a:r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按板块类型统计</a:t>
            </a:r>
            <a:r>
              <a:rPr lang="en-US" altLang="zh-CN" sz="2000" dirty="0"/>
              <a:t>pe</a:t>
            </a:r>
            <a:r>
              <a:rPr lang="zh-CN" altLang="en-US" sz="2000" dirty="0"/>
              <a:t>均值，计数</a:t>
            </a:r>
          </a:p>
          <a:p>
            <a:r>
              <a:rPr lang="en-US" altLang="zh-CN" sz="2000" dirty="0" err="1"/>
              <a:t>df.groupby</a:t>
            </a:r>
            <a:r>
              <a:rPr lang="en-US" altLang="zh-CN" sz="2000" dirty="0"/>
              <a:t>('board').</a:t>
            </a:r>
            <a:r>
              <a:rPr lang="en-US" altLang="zh-CN" sz="2000" dirty="0" err="1"/>
              <a:t>pe.agg</a:t>
            </a:r>
            <a:r>
              <a:rPr lang="en-US" altLang="zh-CN" sz="2000" dirty="0"/>
              <a:t>([('pe</a:t>
            </a:r>
            <a:r>
              <a:rPr lang="zh-CN" altLang="en-US" sz="2000" dirty="0"/>
              <a:t>均值</a:t>
            </a:r>
            <a:r>
              <a:rPr lang="en-US" altLang="zh-CN" sz="2000" dirty="0"/>
              <a:t>', 'mean'), ('</a:t>
            </a:r>
            <a:r>
              <a:rPr lang="zh-CN" altLang="en-US" sz="2000" dirty="0"/>
              <a:t>股票数</a:t>
            </a:r>
            <a:r>
              <a:rPr lang="en-US" altLang="zh-CN" sz="2000" dirty="0"/>
              <a:t>', 'count')])</a:t>
            </a:r>
            <a:endParaRPr lang="zh-CN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45A0C7-6251-4D2B-9DD4-5CA17FBB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52" y="5582546"/>
            <a:ext cx="2712343" cy="12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1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79" y="989439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pandas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练习题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22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7C2E33-0A76-4C3E-A81C-8E5CBCC1EAAB}"/>
              </a:ext>
            </a:extLst>
          </p:cNvPr>
          <p:cNvSpPr/>
          <p:nvPr/>
        </p:nvSpPr>
        <p:spPr>
          <a:xfrm>
            <a:off x="520748" y="1319434"/>
            <a:ext cx="839053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1. https://blog.csdn.net/qq_41996090/article/details/88558868   </a:t>
            </a:r>
            <a:r>
              <a:rPr lang="zh-CN" altLang="en-US" sz="1600" dirty="0"/>
              <a:t>十套练习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zh-CN" altLang="en-US" sz="1600" dirty="0"/>
              <a:t>上面练习的数据集地址 </a:t>
            </a:r>
            <a:r>
              <a:rPr lang="en-US" altLang="zh-CN" sz="1600" dirty="0"/>
              <a:t>https://github.com/Rango-2017/Pandas_exercises</a:t>
            </a:r>
          </a:p>
          <a:p>
            <a:r>
              <a:rPr lang="en-US" altLang="zh-CN" sz="1600" dirty="0"/>
              <a:t>	https://www.kesci.com/</a:t>
            </a:r>
          </a:p>
          <a:p>
            <a:pPr>
              <a:spcBef>
                <a:spcPts val="1000"/>
              </a:spcBef>
            </a:pPr>
            <a:r>
              <a:rPr lang="en-US" altLang="zh-CN" sz="1600" dirty="0"/>
              <a:t>2.  https://blog.csdn.net/AvalancheM/article/details/81293149 Pandas </a:t>
            </a:r>
            <a:r>
              <a:rPr lang="zh-CN" altLang="en-US" sz="1600" dirty="0"/>
              <a:t>百题大冲关</a:t>
            </a:r>
            <a:endParaRPr lang="en-US" altLang="zh-CN" sz="1600" dirty="0"/>
          </a:p>
          <a:p>
            <a:pPr>
              <a:spcBef>
                <a:spcPts val="1000"/>
              </a:spcBef>
            </a:pPr>
            <a:r>
              <a:rPr lang="en-US" altLang="zh-CN" sz="1600" dirty="0"/>
              <a:t>3.  https://zhuanlan.zhihu.com/p/94096219 50</a:t>
            </a:r>
            <a:r>
              <a:rPr lang="zh-CN" altLang="en-US" sz="1600" dirty="0"/>
              <a:t>道练习带你玩转</a:t>
            </a:r>
            <a:r>
              <a:rPr lang="en-US" altLang="zh-CN" sz="1600" dirty="0"/>
              <a:t>Pandas</a:t>
            </a:r>
          </a:p>
          <a:p>
            <a:pPr>
              <a:spcBef>
                <a:spcPts val="1000"/>
              </a:spcBef>
            </a:pPr>
            <a:r>
              <a:rPr lang="en-US" altLang="zh-CN" sz="1600" dirty="0"/>
              <a:t>4.  https://blog.csdn.net/weixin_39778570/article/details/81157884</a:t>
            </a:r>
            <a:r>
              <a:rPr lang="zh-CN" altLang="en-US" sz="1600" dirty="0"/>
              <a:t>利用</a:t>
            </a:r>
            <a:r>
              <a:rPr lang="en-US" altLang="zh-CN" sz="1600" dirty="0"/>
              <a:t>python</a:t>
            </a:r>
            <a:r>
              <a:rPr lang="zh-CN" altLang="en-US" sz="1600" dirty="0"/>
              <a:t>进行数据分析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92675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WordArt 2"/>
          <p:cNvSpPr>
            <a:spLocks noChangeArrowheads="1" noChangeShapeType="1" noTextEdit="1"/>
          </p:cNvSpPr>
          <p:nvPr/>
        </p:nvSpPr>
        <p:spPr bwMode="gray">
          <a:xfrm>
            <a:off x="2771800" y="4541215"/>
            <a:ext cx="4248472" cy="72008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307203" name="WordArt 3"/>
          <p:cNvSpPr>
            <a:spLocks noChangeArrowheads="1" noChangeShapeType="1" noTextEdit="1"/>
          </p:cNvSpPr>
          <p:nvPr/>
        </p:nvSpPr>
        <p:spPr bwMode="auto">
          <a:xfrm>
            <a:off x="1403648" y="1628800"/>
            <a:ext cx="6626225" cy="1368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InflateTop">
              <a:avLst>
                <a:gd name="adj" fmla="val 31917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宋体"/>
                <a:ea typeface="宋体"/>
              </a:rPr>
              <a:t>Python</a:t>
            </a:r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宋体"/>
                <a:ea typeface="宋体"/>
              </a:rPr>
              <a:t>语言与数据分析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264789-DC1D-4E01-BB94-D652101D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2" y="5731883"/>
            <a:ext cx="2694395" cy="8688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9.7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时间序列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17417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9.7.1  Pandas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中的时间函数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8CF661-4F3E-4DCB-9A75-1D74A19EA286}"/>
              </a:ext>
            </a:extLst>
          </p:cNvPr>
          <p:cNvSpPr/>
          <p:nvPr/>
        </p:nvSpPr>
        <p:spPr>
          <a:xfrm>
            <a:off x="395833" y="989439"/>
            <a:ext cx="8571956" cy="79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Pandas</a:t>
            </a:r>
            <a:r>
              <a:rPr lang="zh-CN" altLang="en-US" sz="2000" dirty="0"/>
              <a:t>最初研发的目的是作为金融数据分析包，因此提供了丰富的时间序列处理方法。时间序列做索引，运算时会自动按日期对齐。</a:t>
            </a:r>
            <a:endParaRPr lang="en-US" altLang="zh-CN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395833" y="2204864"/>
            <a:ext cx="8748167" cy="438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1. </a:t>
            </a:r>
            <a:r>
              <a:rPr lang="en-US" altLang="zh-CN" sz="2000" kern="0" dirty="0" err="1">
                <a:solidFill>
                  <a:srgbClr val="990000"/>
                </a:solidFill>
                <a:latin typeface="+mn-lt"/>
              </a:rPr>
              <a:t>to_datetime</a:t>
            </a:r>
            <a:r>
              <a:rPr lang="en-US" altLang="zh-CN" sz="2000" kern="0" dirty="0">
                <a:solidFill>
                  <a:srgbClr val="990000"/>
                </a:solidFill>
                <a:latin typeface="+mn-lt"/>
              </a:rPr>
              <a:t>() </a:t>
            </a:r>
            <a:r>
              <a:rPr lang="en-US" altLang="zh-CN" sz="2000" dirty="0"/>
              <a:t>:</a:t>
            </a:r>
            <a:r>
              <a:rPr lang="zh-CN" altLang="en-US" sz="2000" dirty="0"/>
              <a:t>将字符串转换为时间，识别不同格式的日期字符串。</a:t>
            </a:r>
            <a:endParaRPr lang="en-US" altLang="zh-CN" sz="2000" dirty="0"/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pd.to_datetime</a:t>
            </a:r>
            <a:r>
              <a:rPr lang="en-US" altLang="zh-CN" sz="2000" dirty="0"/>
              <a:t>('2019-2-20')               		# </a:t>
            </a:r>
            <a:r>
              <a:rPr lang="zh-CN" altLang="en-US" sz="2000" dirty="0"/>
              <a:t>年</a:t>
            </a:r>
            <a:r>
              <a:rPr lang="en-US" altLang="zh-CN" sz="2000" dirty="0"/>
              <a:t>-</a:t>
            </a:r>
            <a:r>
              <a:rPr lang="zh-CN" altLang="en-US" sz="2000" dirty="0"/>
              <a:t>月</a:t>
            </a:r>
            <a:r>
              <a:rPr lang="en-US" altLang="zh-CN" sz="2000" dirty="0"/>
              <a:t>-</a:t>
            </a:r>
            <a:r>
              <a:rPr lang="zh-CN" altLang="en-US" sz="2000" dirty="0"/>
              <a:t>日  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Out: Timestamp('2019-02-20 00:00:00') 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pd.to_datetime</a:t>
            </a:r>
            <a:r>
              <a:rPr lang="en-US" altLang="zh-CN" sz="2000" dirty="0"/>
              <a:t>(['2/20/2019', '2019.2.20']) #</a:t>
            </a:r>
            <a:r>
              <a:rPr lang="zh-CN" altLang="en-US" sz="2000" dirty="0"/>
              <a:t>不同格式日期字符串都可转换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Out: </a:t>
            </a:r>
            <a:r>
              <a:rPr lang="en-US" altLang="zh-CN" sz="2000" dirty="0" err="1"/>
              <a:t>DatetimeIndex</a:t>
            </a:r>
            <a:r>
              <a:rPr lang="en-US" altLang="zh-CN" sz="2000" dirty="0"/>
              <a:t>(['2019-02-20', '2019-02-20'], </a:t>
            </a:r>
            <a:r>
              <a:rPr lang="en-US" altLang="zh-CN" sz="2000" dirty="0" err="1"/>
              <a:t>dtype</a:t>
            </a:r>
            <a:r>
              <a:rPr lang="en-US" altLang="zh-CN" sz="2000" dirty="0"/>
              <a:t>='datetime64[ns]')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pd.to_datetime</a:t>
            </a:r>
            <a:r>
              <a:rPr lang="en-US" altLang="zh-CN" sz="2000" dirty="0"/>
              <a:t>('2019-2-20 15:30:00')  		# </a:t>
            </a:r>
            <a:r>
              <a:rPr lang="zh-CN" altLang="en-US" sz="2000" dirty="0"/>
              <a:t>年</a:t>
            </a:r>
            <a:r>
              <a:rPr lang="en-US" altLang="zh-CN" sz="2000" dirty="0"/>
              <a:t>-</a:t>
            </a:r>
            <a:r>
              <a:rPr lang="zh-CN" altLang="en-US" sz="2000" dirty="0"/>
              <a:t>月</a:t>
            </a:r>
            <a:r>
              <a:rPr lang="en-US" altLang="zh-CN" sz="2000" dirty="0"/>
              <a:t>-</a:t>
            </a:r>
            <a:r>
              <a:rPr lang="zh-CN" altLang="en-US" sz="2000" dirty="0"/>
              <a:t>日 时</a:t>
            </a:r>
            <a:r>
              <a:rPr lang="en-US" altLang="zh-CN" sz="2000" dirty="0"/>
              <a:t>:</a:t>
            </a:r>
            <a:r>
              <a:rPr lang="zh-CN" altLang="en-US" sz="2000" dirty="0"/>
              <a:t>分</a:t>
            </a:r>
            <a:r>
              <a:rPr lang="en-US" altLang="zh-CN" sz="2000" dirty="0"/>
              <a:t>:</a:t>
            </a:r>
            <a:r>
              <a:rPr lang="zh-CN" altLang="en-US" sz="2000" dirty="0"/>
              <a:t>秒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Out: Timestamp('2019-02-20 15:30:00')</a:t>
            </a:r>
          </a:p>
          <a:p>
            <a:pPr algn="just" eaLnBrk="0" hangingPunct="0">
              <a:lnSpc>
                <a:spcPct val="110000"/>
              </a:lnSpc>
              <a:spcBef>
                <a:spcPts val="100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today = </a:t>
            </a:r>
            <a:r>
              <a:rPr lang="en-US" altLang="zh-CN" sz="2000" dirty="0" err="1"/>
              <a:t>pd.datetime.now</a:t>
            </a:r>
            <a:r>
              <a:rPr lang="en-US" altLang="zh-CN" sz="2000" dirty="0"/>
              <a:t>()           		# </a:t>
            </a:r>
            <a:r>
              <a:rPr lang="zh-CN" altLang="en-US" sz="2000" dirty="0"/>
              <a:t>生成今天的日期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today + </a:t>
            </a:r>
            <a:r>
              <a:rPr lang="en-US" altLang="zh-CN" sz="2000" dirty="0" err="1"/>
              <a:t>pd.DateOffset</a:t>
            </a:r>
            <a:r>
              <a:rPr lang="en-US" altLang="zh-CN" sz="2000" dirty="0"/>
              <a:t>(days=3)      		# </a:t>
            </a:r>
            <a:r>
              <a:rPr lang="zh-CN" altLang="en-US" sz="2000" dirty="0"/>
              <a:t>后推</a:t>
            </a:r>
            <a:r>
              <a:rPr lang="en-US" altLang="zh-CN" sz="2000" dirty="0"/>
              <a:t>3</a:t>
            </a:r>
            <a:r>
              <a:rPr lang="zh-CN" altLang="en-US" sz="2000" dirty="0"/>
              <a:t>天</a:t>
            </a:r>
            <a:endParaRPr lang="en-US" altLang="zh-CN" sz="2000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x-none" altLang="zh-CN" sz="2000" dirty="0"/>
              <a:t># 将</a:t>
            </a:r>
            <a:r>
              <a:rPr lang="zh-CN" altLang="en-US" sz="2000" dirty="0"/>
              <a:t>数据框</a:t>
            </a:r>
            <a:r>
              <a:rPr lang="en-US" altLang="zh-CN" sz="2000" dirty="0"/>
              <a:t>df</a:t>
            </a:r>
            <a:r>
              <a:rPr lang="zh-CN" altLang="en-US" sz="2000" dirty="0"/>
              <a:t>的</a:t>
            </a:r>
            <a:r>
              <a:rPr lang="x-none" altLang="zh-CN" sz="2000" dirty="0"/>
              <a:t>索引类型转为日期型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sz="2000" dirty="0"/>
              <a:t>df = </a:t>
            </a:r>
            <a:r>
              <a:rPr lang="en-US" altLang="zh-CN" sz="2000" dirty="0" err="1"/>
              <a:t>pd.read_csv</a:t>
            </a:r>
            <a:r>
              <a:rPr lang="en-US" altLang="zh-CN" sz="2000" dirty="0"/>
              <a:t>('stock.txt', </a:t>
            </a:r>
            <a:r>
              <a:rPr lang="en-US" altLang="zh-CN" sz="2000" dirty="0" err="1"/>
              <a:t>index_col</a:t>
            </a:r>
            <a:r>
              <a:rPr lang="en-US" altLang="zh-CN" sz="2000" dirty="0"/>
              <a:t>=0, encoding='cp936', </a:t>
            </a:r>
            <a:r>
              <a:rPr lang="en-US" altLang="zh-CN" sz="2000" dirty="0" err="1"/>
              <a:t>sep</a:t>
            </a:r>
            <a:r>
              <a:rPr lang="en-US" altLang="zh-CN" sz="2000" dirty="0"/>
              <a:t>='\s+')</a:t>
            </a:r>
            <a:endParaRPr lang="zh-CN" altLang="zh-CN" sz="2000" dirty="0"/>
          </a:p>
          <a:p>
            <a:pPr>
              <a:lnSpc>
                <a:spcPct val="110000"/>
              </a:lnSpc>
            </a:pPr>
            <a:r>
              <a:rPr lang="x-none" altLang="zh-CN" sz="2000" dirty="0"/>
              <a:t>df.index = pd.to_datetime(df.index)</a:t>
            </a:r>
            <a:r>
              <a:rPr lang="en-US" altLang="zh-CN" sz="2000" dirty="0"/>
              <a:t>   # </a:t>
            </a:r>
            <a:r>
              <a:rPr lang="zh-CN" altLang="en-US" sz="2000" dirty="0"/>
              <a:t>参考 </a:t>
            </a:r>
            <a:r>
              <a:rPr lang="en-US" altLang="zh-CN" sz="2000" dirty="0">
                <a:solidFill>
                  <a:srgbClr val="FF0000"/>
                </a:solidFill>
              </a:rPr>
              <a:t>《</a:t>
            </a:r>
            <a:r>
              <a:rPr lang="zh-CN" altLang="en-US" sz="2000" dirty="0">
                <a:solidFill>
                  <a:srgbClr val="FF0000"/>
                </a:solidFill>
              </a:rPr>
              <a:t>数据分析</a:t>
            </a:r>
            <a:r>
              <a:rPr lang="en-US" altLang="zh-CN" sz="2000" dirty="0">
                <a:solidFill>
                  <a:srgbClr val="FF0000"/>
                </a:solidFill>
              </a:rPr>
              <a:t>》</a:t>
            </a: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</a:rPr>
              <a:t>章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3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9.7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时间序列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61" y="991920"/>
            <a:ext cx="5040264" cy="3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9.7.1  Pandas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中的时间函数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357908" y="1257960"/>
            <a:ext cx="8352631" cy="70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2. </a:t>
            </a:r>
            <a:r>
              <a:rPr lang="en-US" altLang="zh-CN" sz="2000" dirty="0" err="1"/>
              <a:t>date_range</a:t>
            </a:r>
            <a:r>
              <a:rPr lang="en-US" altLang="zh-CN" sz="2000" dirty="0"/>
              <a:t>() </a:t>
            </a:r>
            <a:r>
              <a:rPr lang="zh-CN" altLang="en-US" sz="2000" dirty="0"/>
              <a:t>：用于产生指定日期段内的一系列日期时间值。</a:t>
            </a:r>
            <a:endParaRPr lang="en-US" altLang="zh-CN" sz="2000" dirty="0"/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pd.date_range</a:t>
            </a:r>
            <a:r>
              <a:rPr lang="en-US" altLang="zh-CN" sz="2000" dirty="0"/>
              <a:t>(</a:t>
            </a:r>
            <a:r>
              <a:rPr lang="zh-CN" altLang="en-US" sz="2000" dirty="0"/>
              <a:t>起始日期</a:t>
            </a:r>
            <a:r>
              <a:rPr lang="en-US" altLang="zh-CN" sz="2000" dirty="0"/>
              <a:t>, </a:t>
            </a:r>
            <a:r>
              <a:rPr lang="zh-CN" altLang="en-US" sz="2000" dirty="0"/>
              <a:t>结束日期</a:t>
            </a:r>
            <a:r>
              <a:rPr lang="en-US" altLang="zh-CN" sz="2000" dirty="0"/>
              <a:t>, periods=</a:t>
            </a:r>
            <a:r>
              <a:rPr lang="zh-CN" altLang="en-US" sz="2000" dirty="0"/>
              <a:t>周期数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freq</a:t>
            </a:r>
            <a:r>
              <a:rPr lang="en-US" altLang="zh-CN" sz="2000" dirty="0"/>
              <a:t>=</a:t>
            </a:r>
            <a:r>
              <a:rPr lang="zh-CN" altLang="en-US" sz="2000" dirty="0"/>
              <a:t>日期频率</a:t>
            </a:r>
            <a:r>
              <a:rPr lang="en-US" altLang="zh-CN" sz="2000" dirty="0"/>
              <a:t>)</a:t>
            </a:r>
          </a:p>
        </p:txBody>
      </p:sp>
      <p:sp>
        <p:nvSpPr>
          <p:cNvPr id="11" name="Rectangle 53">
            <a:extLst>
              <a:ext uri="{FF2B5EF4-FFF2-40B4-BE49-F238E27FC236}">
                <a16:creationId xmlns:a16="http://schemas.microsoft.com/office/drawing/2014/main" id="{8602C8A5-B923-40DE-A473-871DBBA59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925363"/>
            <a:ext cx="5328592" cy="38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表</a:t>
            </a: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9.5  </a:t>
            </a:r>
            <a:r>
              <a:rPr lang="en-US" altLang="zh-CN" sz="2000" kern="0" dirty="0" err="1">
                <a:solidFill>
                  <a:srgbClr val="990000"/>
                </a:solidFill>
                <a:ea typeface="宋体" pitchFamily="2" charset="-122"/>
              </a:rPr>
              <a:t>date_range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函数的常用</a:t>
            </a:r>
            <a:r>
              <a:rPr lang="en-US" altLang="zh-CN" sz="2000" kern="0" dirty="0" err="1">
                <a:solidFill>
                  <a:srgbClr val="990000"/>
                </a:solidFill>
                <a:ea typeface="宋体" pitchFamily="2" charset="-122"/>
              </a:rPr>
              <a:t>freq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参数表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C1044D-819F-4C7A-940F-84F01B874715}"/>
              </a:ext>
            </a:extLst>
          </p:cNvPr>
          <p:cNvSpPr/>
          <p:nvPr/>
        </p:nvSpPr>
        <p:spPr>
          <a:xfrm>
            <a:off x="433461" y="5752952"/>
            <a:ext cx="8570811" cy="105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pd.date_range</a:t>
            </a:r>
            <a:r>
              <a:rPr lang="en-US" altLang="zh-CN" dirty="0"/>
              <a:t>('2019-02-01', '2019-02-28')  			# </a:t>
            </a:r>
            <a:r>
              <a:rPr lang="zh-CN" altLang="en-US" dirty="0"/>
              <a:t>默认频率</a:t>
            </a:r>
            <a:r>
              <a:rPr lang="en-US" altLang="zh-CN" dirty="0"/>
              <a:t>1</a:t>
            </a:r>
            <a:r>
              <a:rPr lang="zh-CN" altLang="en-US" dirty="0"/>
              <a:t>天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pd.date_range</a:t>
            </a:r>
            <a:r>
              <a:rPr lang="en-US" altLang="zh-CN" dirty="0"/>
              <a:t>('2019-02-01', '2019-02-28', </a:t>
            </a:r>
            <a:r>
              <a:rPr lang="en-US" altLang="zh-CN" dirty="0" err="1"/>
              <a:t>freq</a:t>
            </a:r>
            <a:r>
              <a:rPr lang="en-US" altLang="zh-CN" dirty="0"/>
              <a:t>='3D') 	# </a:t>
            </a:r>
            <a:r>
              <a:rPr lang="zh-CN" altLang="en-US" dirty="0"/>
              <a:t>频率为每</a:t>
            </a:r>
            <a:r>
              <a:rPr lang="en-US" altLang="zh-CN" dirty="0"/>
              <a:t>3</a:t>
            </a:r>
            <a:r>
              <a:rPr lang="zh-CN" altLang="en-US" dirty="0"/>
              <a:t>天</a:t>
            </a:r>
            <a:endParaRPr lang="en-US" altLang="zh-CN" dirty="0"/>
          </a:p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pd.date_range</a:t>
            </a:r>
            <a:r>
              <a:rPr lang="en-US" altLang="zh-CN" dirty="0"/>
              <a:t>('2019-01-01', periods=6, </a:t>
            </a:r>
            <a:r>
              <a:rPr lang="en-US" altLang="zh-CN" dirty="0" err="1"/>
              <a:t>freq</a:t>
            </a:r>
            <a:r>
              <a:rPr lang="en-US" altLang="zh-CN" dirty="0"/>
              <a:t>='3D')	# </a:t>
            </a:r>
            <a:r>
              <a:rPr lang="zh-CN" altLang="en-US" dirty="0"/>
              <a:t>每</a:t>
            </a:r>
            <a:r>
              <a:rPr lang="en-US" altLang="zh-CN" dirty="0"/>
              <a:t>3</a:t>
            </a:r>
            <a:r>
              <a:rPr lang="zh-CN" altLang="en-US" dirty="0"/>
              <a:t>天</a:t>
            </a:r>
            <a:r>
              <a:rPr lang="en-US" altLang="zh-CN" dirty="0"/>
              <a:t>1</a:t>
            </a:r>
            <a:r>
              <a:rPr lang="zh-CN" altLang="en-US" dirty="0"/>
              <a:t>个日期</a:t>
            </a:r>
            <a:endParaRPr lang="en-US" altLang="zh-CN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938EAF0-2C6C-4BF0-8630-B20DF2304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35781"/>
              </p:ext>
            </p:extLst>
          </p:nvPr>
        </p:nvGraphicFramePr>
        <p:xfrm>
          <a:off x="1295400" y="2286188"/>
          <a:ext cx="7186154" cy="35798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66546">
                  <a:extLst>
                    <a:ext uri="{9D8B030D-6E8A-4147-A177-3AD203B41FA5}">
                      <a16:colId xmlns:a16="http://schemas.microsoft.com/office/drawing/2014/main" val="3711171028"/>
                    </a:ext>
                  </a:extLst>
                </a:gridCol>
                <a:gridCol w="5119608">
                  <a:extLst>
                    <a:ext uri="{9D8B030D-6E8A-4147-A177-3AD203B41FA5}">
                      <a16:colId xmlns:a16="http://schemas.microsoft.com/office/drawing/2014/main" val="3288507683"/>
                    </a:ext>
                  </a:extLst>
                </a:gridCol>
              </a:tblGrid>
              <a:tr h="39882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参数名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含</a:t>
                      </a:r>
                      <a:r>
                        <a:rPr lang="en-US" sz="1800" kern="100" dirty="0">
                          <a:effectLst/>
                        </a:rPr>
                        <a:t>    </a:t>
                      </a:r>
                      <a:r>
                        <a:rPr lang="zh-CN" sz="1800" kern="100" dirty="0">
                          <a:effectLst/>
                        </a:rPr>
                        <a:t>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4437303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时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293707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分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0084824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3769408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毫秒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6083179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日历日（即每天，此为默认值）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7567553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商业日（只含周一至周五，不含周六、日）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4929976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 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3639369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月底（如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31</a:t>
                      </a:r>
                      <a:r>
                        <a:rPr lang="zh-CN" sz="1800" kern="100">
                          <a:effectLst/>
                        </a:rPr>
                        <a:t>日，</a:t>
                      </a: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28</a:t>
                      </a:r>
                      <a:r>
                        <a:rPr lang="zh-CN" sz="1800" kern="100">
                          <a:effectLst/>
                        </a:rPr>
                        <a:t>日，</a:t>
                      </a:r>
                      <a:r>
                        <a:rPr lang="en-US" sz="1800" kern="100">
                          <a:effectLst/>
                        </a:rPr>
                        <a:t>6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30</a:t>
                      </a:r>
                      <a:r>
                        <a:rPr lang="zh-CN" sz="1800" kern="100">
                          <a:effectLst/>
                        </a:rPr>
                        <a:t>日）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698253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MS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月初（如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日，</a:t>
                      </a: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日，</a:t>
                      </a:r>
                      <a:r>
                        <a:rPr lang="en-US" sz="1800" kern="100">
                          <a:effectLst/>
                        </a:rPr>
                        <a:t>6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日）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6588887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 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季末（如</a:t>
                      </a: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31</a:t>
                      </a:r>
                      <a:r>
                        <a:rPr lang="zh-CN" sz="1800" kern="100" dirty="0">
                          <a:effectLst/>
                        </a:rPr>
                        <a:t>日，</a:t>
                      </a:r>
                      <a:r>
                        <a:rPr lang="en-US" sz="1800" kern="100" dirty="0">
                          <a:effectLst/>
                        </a:rPr>
                        <a:t>6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30</a:t>
                      </a:r>
                      <a:r>
                        <a:rPr lang="zh-CN" sz="1800" kern="100" dirty="0">
                          <a:effectLst/>
                        </a:rPr>
                        <a:t>日）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8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9.7.1  Pandas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中的时间函数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408124" y="1027117"/>
            <a:ext cx="873587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sz="2000" dirty="0"/>
              <a:t>有时需要对日期序列做</a:t>
            </a:r>
            <a:r>
              <a:rPr lang="en-US" altLang="zh-CN" sz="2000" kern="0" dirty="0">
                <a:solidFill>
                  <a:srgbClr val="990000"/>
                </a:solidFill>
                <a:latin typeface="+mn-lt"/>
              </a:rPr>
              <a:t>shift(</a:t>
            </a:r>
            <a:r>
              <a:rPr lang="zh-CN" altLang="zh-CN" sz="2000" dirty="0"/>
              <a:t>移动</a:t>
            </a:r>
            <a:r>
              <a:rPr lang="en-US" altLang="zh-CN" sz="2000" dirty="0"/>
              <a:t>)</a:t>
            </a:r>
            <a:r>
              <a:rPr lang="zh-CN" altLang="zh-CN" sz="2000" dirty="0"/>
              <a:t>转换，以计算相邻日期间的数据变动。</a:t>
            </a:r>
            <a:endParaRPr lang="en-US" altLang="zh-CN" sz="2000" dirty="0"/>
          </a:p>
          <a:p>
            <a:r>
              <a:rPr lang="en-US" altLang="zh-CN" sz="2000" dirty="0" err="1"/>
              <a:t>np.random.seed</a:t>
            </a:r>
            <a:r>
              <a:rPr lang="en-US" altLang="zh-CN" sz="2000" dirty="0"/>
              <a:t>(7)                          	</a:t>
            </a:r>
          </a:p>
          <a:p>
            <a:r>
              <a:rPr lang="en-US" altLang="zh-CN" sz="2000" dirty="0"/>
              <a:t>dates = </a:t>
            </a:r>
            <a:r>
              <a:rPr lang="en-US" altLang="zh-CN" sz="2000" dirty="0" err="1"/>
              <a:t>pd.date_range</a:t>
            </a:r>
            <a:r>
              <a:rPr lang="en-US" altLang="zh-CN" sz="2000" dirty="0"/>
              <a:t>('2018-9-1', periods=4)  # </a:t>
            </a:r>
            <a:r>
              <a:rPr lang="zh-CN" altLang="en-US" sz="2000" dirty="0"/>
              <a:t>生成</a:t>
            </a:r>
            <a:r>
              <a:rPr lang="en-US" altLang="zh-CN" sz="2000" dirty="0"/>
              <a:t>4</a:t>
            </a:r>
            <a:r>
              <a:rPr lang="zh-CN" altLang="en-US" sz="2000" dirty="0"/>
              <a:t>个日期索引值</a:t>
            </a:r>
          </a:p>
          <a:p>
            <a:r>
              <a:rPr lang="en-US" altLang="zh-CN" sz="2000" dirty="0"/>
              <a:t>s = Series(</a:t>
            </a:r>
            <a:r>
              <a:rPr lang="en-US" altLang="zh-CN" sz="2000" dirty="0" err="1"/>
              <a:t>np.random.rand</a:t>
            </a:r>
            <a:r>
              <a:rPr lang="en-US" altLang="zh-CN" sz="2000" dirty="0"/>
              <a:t>(4), </a:t>
            </a:r>
            <a:r>
              <a:rPr lang="en-US" altLang="zh-CN" sz="2000" dirty="0">
                <a:solidFill>
                  <a:srgbClr val="FF0000"/>
                </a:solidFill>
              </a:rPr>
              <a:t>index=dates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s.shift</a:t>
            </a:r>
            <a:r>
              <a:rPr lang="en-US" altLang="zh-CN" sz="2000" dirty="0"/>
              <a:t>(1) 			# </a:t>
            </a:r>
            <a:r>
              <a:rPr lang="zh-CN" altLang="zh-CN" sz="2000" dirty="0"/>
              <a:t>后移一个数据位</a:t>
            </a:r>
            <a:endParaRPr lang="en-US" altLang="zh-CN" sz="2000" dirty="0"/>
          </a:p>
          <a:p>
            <a:r>
              <a:rPr lang="en-US" altLang="zh-CN" sz="2000" dirty="0" err="1"/>
              <a:t>s.shift</a:t>
            </a:r>
            <a:r>
              <a:rPr lang="en-US" altLang="zh-CN" sz="2000" dirty="0"/>
              <a:t>(-2) 			# </a:t>
            </a:r>
            <a:r>
              <a:rPr lang="zh-CN" altLang="zh-CN" sz="2000" dirty="0"/>
              <a:t>前移两个数据位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s - </a:t>
            </a:r>
            <a:r>
              <a:rPr lang="en-US" altLang="zh-CN" sz="2000" dirty="0" err="1">
                <a:solidFill>
                  <a:srgbClr val="FF0000"/>
                </a:solidFill>
              </a:rPr>
              <a:t>s.shift</a:t>
            </a:r>
            <a:r>
              <a:rPr lang="en-US" altLang="zh-CN" sz="2000" dirty="0">
                <a:solidFill>
                  <a:srgbClr val="FF0000"/>
                </a:solidFill>
              </a:rPr>
              <a:t>(1)      </a:t>
            </a:r>
            <a:r>
              <a:rPr lang="en-US" altLang="zh-CN" sz="2000" dirty="0"/>
              <a:t># </a:t>
            </a:r>
            <a:r>
              <a:rPr lang="zh-CN" altLang="zh-CN" sz="2000" dirty="0"/>
              <a:t>计算后一天相对前一天的变动值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s.pct_change</a:t>
            </a:r>
            <a:r>
              <a:rPr lang="en-US" altLang="zh-CN" sz="2000" dirty="0"/>
              <a:t>()</a:t>
            </a:r>
          </a:p>
          <a:p>
            <a:r>
              <a:rPr lang="en-US" altLang="zh-CN" dirty="0"/>
              <a:t>((s - </a:t>
            </a:r>
            <a:r>
              <a:rPr lang="en-US" altLang="zh-CN" dirty="0" err="1"/>
              <a:t>s.shift</a:t>
            </a:r>
            <a:r>
              <a:rPr lang="en-US" altLang="zh-CN" dirty="0"/>
              <a:t>(1)) / </a:t>
            </a:r>
            <a:r>
              <a:rPr lang="en-US" altLang="zh-CN" dirty="0" err="1"/>
              <a:t>s.shift</a:t>
            </a:r>
            <a:r>
              <a:rPr lang="en-US" altLang="zh-CN" dirty="0"/>
              <a:t>(1)).map(lambda x: format(x, '.2%')) # </a:t>
            </a:r>
            <a:r>
              <a:rPr lang="zh-CN" altLang="en-US" dirty="0"/>
              <a:t>变动百分比并格式化</a:t>
            </a:r>
            <a:endParaRPr lang="zh-C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C1044D-819F-4C7A-940F-84F01B874715}"/>
              </a:ext>
            </a:extLst>
          </p:cNvPr>
          <p:cNvSpPr/>
          <p:nvPr/>
        </p:nvSpPr>
        <p:spPr>
          <a:xfrm>
            <a:off x="539552" y="6442798"/>
            <a:ext cx="6911327" cy="39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/>
              <a:t>s - </a:t>
            </a:r>
            <a:r>
              <a:rPr lang="en-US" altLang="zh-CN" dirty="0" err="1"/>
              <a:t>s.shift</a:t>
            </a:r>
            <a:r>
              <a:rPr lang="en-US" altLang="zh-CN" dirty="0"/>
              <a:t>(1) </a:t>
            </a:r>
            <a:r>
              <a:rPr lang="zh-CN" altLang="en-US" dirty="0"/>
              <a:t>会自动对齐日期索引，完成相同日期的数值相减。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97998F-300B-46E6-96C1-4A32D515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625328"/>
            <a:ext cx="2009775" cy="13306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3B3567-FBF7-4E7C-AF15-9EA4D348E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87" y="3633968"/>
            <a:ext cx="2028825" cy="13306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633E3D-C36E-4621-B0AD-F69E81D8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62" y="3599893"/>
            <a:ext cx="2283469" cy="1355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31BB88-0406-42ED-9521-9449BE3D8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5037088"/>
            <a:ext cx="2152650" cy="14057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BA243D-7FBA-48A3-B351-FEC1DC32CE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087" y="5074078"/>
            <a:ext cx="5741701" cy="126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6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9.7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时间序列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9.7.2  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时间频率变换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408657" y="1361913"/>
            <a:ext cx="8735343" cy="379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zh-CN" altLang="en-US" sz="2000" dirty="0"/>
              <a:t>用时间作为索引时，可以方便地按时间段查看数据。对时间序列数据可用</a:t>
            </a:r>
            <a:r>
              <a:rPr lang="en-US" altLang="zh-CN" sz="2000" kern="0" dirty="0">
                <a:solidFill>
                  <a:srgbClr val="990000"/>
                </a:solidFill>
                <a:latin typeface="+mn-lt"/>
              </a:rPr>
              <a:t>resample()</a:t>
            </a:r>
            <a:r>
              <a:rPr lang="zh-CN" altLang="en-US" sz="2000" dirty="0"/>
              <a:t>方法按不同频率进行</a:t>
            </a:r>
            <a:r>
              <a:rPr lang="zh-CN" altLang="en-US" sz="2000" dirty="0">
                <a:solidFill>
                  <a:srgbClr val="FF0000"/>
                </a:solidFill>
              </a:rPr>
              <a:t>重采样</a:t>
            </a:r>
            <a:r>
              <a:rPr lang="zh-CN" altLang="en-US" sz="2000" dirty="0"/>
              <a:t>，然后对样本进行计算。</a:t>
            </a:r>
            <a:endParaRPr lang="en-US" altLang="zh-CN" sz="2000" dirty="0"/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np.random.seed</a:t>
            </a:r>
            <a:r>
              <a:rPr lang="en-US" altLang="zh-CN" sz="2000" dirty="0"/>
              <a:t>(7)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dates = </a:t>
            </a:r>
            <a:r>
              <a:rPr lang="en-US" altLang="zh-CN" sz="2000" dirty="0" err="1"/>
              <a:t>pd.date_range</a:t>
            </a:r>
            <a:r>
              <a:rPr lang="en-US" altLang="zh-CN" sz="2000" dirty="0"/>
              <a:t>('2018-1-1', periods=365)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s = Series(</a:t>
            </a:r>
            <a:r>
              <a:rPr lang="en-US" altLang="zh-CN" sz="2000" dirty="0" err="1"/>
              <a:t>np.random.randn</a:t>
            </a:r>
            <a:r>
              <a:rPr lang="en-US" altLang="zh-CN" sz="2000" dirty="0"/>
              <a:t>(365), index=dates)  # 2018</a:t>
            </a:r>
            <a:r>
              <a:rPr lang="zh-CN" altLang="en-US" sz="2000" dirty="0"/>
              <a:t>年模拟数据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s['2018-1']             		# </a:t>
            </a:r>
            <a:r>
              <a:rPr lang="zh-CN" altLang="en-US" sz="2000" dirty="0"/>
              <a:t>选取</a:t>
            </a:r>
            <a:r>
              <a:rPr lang="en-US" altLang="zh-CN" sz="2000" dirty="0"/>
              <a:t>2018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月的数据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s['2018-02' : '2018-04']		# </a:t>
            </a:r>
            <a:r>
              <a:rPr lang="zh-CN" altLang="en-US" sz="2000" dirty="0"/>
              <a:t>选取</a:t>
            </a:r>
            <a:r>
              <a:rPr lang="en-US" altLang="zh-CN" sz="2000" dirty="0"/>
              <a:t>2018</a:t>
            </a:r>
            <a:r>
              <a:rPr lang="zh-CN" altLang="en-US" sz="2000" dirty="0"/>
              <a:t>年</a:t>
            </a:r>
            <a:r>
              <a:rPr lang="en-US" altLang="zh-CN" sz="2000" dirty="0"/>
              <a:t>2</a:t>
            </a:r>
            <a:r>
              <a:rPr lang="zh-CN" altLang="en-US" sz="2000" dirty="0"/>
              <a:t>月至</a:t>
            </a:r>
            <a:r>
              <a:rPr lang="en-US" altLang="zh-CN" sz="2000" dirty="0"/>
              <a:t>4</a:t>
            </a:r>
            <a:r>
              <a:rPr lang="zh-CN" altLang="en-US" sz="2000" dirty="0"/>
              <a:t>月的数据</a:t>
            </a:r>
            <a:endParaRPr lang="en-US" altLang="zh-CN" sz="2000" dirty="0"/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s.resample</a:t>
            </a:r>
            <a:r>
              <a:rPr lang="en-US" altLang="zh-CN" sz="2000" dirty="0"/>
              <a:t>("1M").mean()          # </a:t>
            </a:r>
            <a:r>
              <a:rPr lang="zh-CN" altLang="en-US" sz="2000" dirty="0"/>
              <a:t>按月求均值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s.resample</a:t>
            </a:r>
            <a:r>
              <a:rPr lang="en-US" altLang="zh-CN" sz="2000" dirty="0"/>
              <a:t>("10D").sum()          # </a:t>
            </a:r>
            <a:r>
              <a:rPr lang="zh-CN" altLang="en-US" sz="2000" dirty="0"/>
              <a:t>每</a:t>
            </a:r>
            <a:r>
              <a:rPr lang="en-US" altLang="zh-CN" sz="2000" dirty="0"/>
              <a:t>10</a:t>
            </a:r>
            <a:r>
              <a:rPr lang="zh-CN" altLang="en-US" sz="2000" dirty="0"/>
              <a:t>天求和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# </a:t>
            </a:r>
            <a:r>
              <a:rPr lang="zh-CN" altLang="en-US" sz="2000" dirty="0"/>
              <a:t>每</a:t>
            </a:r>
            <a:r>
              <a:rPr lang="en-US" altLang="zh-CN" sz="2000" dirty="0"/>
              <a:t>10</a:t>
            </a:r>
            <a:r>
              <a:rPr lang="zh-CN" altLang="en-US" sz="2000" dirty="0"/>
              <a:t>天一次采样，返回每组样本的最大值、最小值   </a:t>
            </a:r>
          </a:p>
          <a:p>
            <a:pPr algn="just" eaLnBrk="0" hangingPunc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s.resample</a:t>
            </a:r>
            <a:r>
              <a:rPr lang="en-US" altLang="zh-CN" sz="2000" dirty="0"/>
              <a:t>("10D").</a:t>
            </a:r>
            <a:r>
              <a:rPr lang="en-US" altLang="zh-CN" sz="2000" dirty="0" err="1">
                <a:solidFill>
                  <a:srgbClr val="FF0000"/>
                </a:solidFill>
              </a:rPr>
              <a:t>agg</a:t>
            </a:r>
            <a:r>
              <a:rPr lang="en-US" altLang="zh-CN" sz="2000" dirty="0"/>
              <a:t>([</a:t>
            </a:r>
            <a:r>
              <a:rPr lang="en-US" altLang="zh-CN" sz="2000" dirty="0" err="1"/>
              <a:t>np.max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np.min</a:t>
            </a:r>
            <a:r>
              <a:rPr lang="en-US" altLang="zh-CN" sz="2000" dirty="0"/>
              <a:t>])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98AB03-22B0-498F-83C2-5EFF5CB7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7" y="5184356"/>
            <a:ext cx="3630009" cy="14850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2B748B-2964-4131-93FE-727D3110B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5161220"/>
            <a:ext cx="3638684" cy="15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7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9.7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时间序列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1" y="963058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时间序列练习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408657" y="1250929"/>
            <a:ext cx="8735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股票每日的涨跌幅在区间</a:t>
            </a:r>
            <a:r>
              <a:rPr lang="en-US" altLang="zh-CN" dirty="0"/>
              <a:t>[-10%, 10%]</a:t>
            </a:r>
            <a:r>
              <a:rPr lang="zh-CN" altLang="zh-CN" dirty="0"/>
              <a:t>内，且只在周一到周五交易。先设置随机数种子为</a:t>
            </a:r>
            <a:r>
              <a:rPr lang="en-US" altLang="zh-CN" dirty="0"/>
              <a:t>7</a:t>
            </a:r>
            <a:r>
              <a:rPr lang="zh-CN" altLang="zh-CN" dirty="0"/>
              <a:t>，试生成模拟一只股票</a:t>
            </a:r>
            <a:r>
              <a:rPr lang="en-US" altLang="zh-CN" dirty="0"/>
              <a:t>2019</a:t>
            </a:r>
            <a:r>
              <a:rPr lang="zh-CN" altLang="zh-CN" dirty="0"/>
              <a:t>年全年交易日的涨跌幅数据。然后计算：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）该股票</a:t>
            </a:r>
            <a:r>
              <a:rPr lang="en-US" altLang="zh-CN" dirty="0"/>
              <a:t>2019</a:t>
            </a:r>
            <a:r>
              <a:rPr lang="zh-CN" altLang="zh-CN" dirty="0"/>
              <a:t>年的年涨跌幅。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）统计</a:t>
            </a:r>
            <a:r>
              <a:rPr lang="en-US" altLang="zh-CN" dirty="0"/>
              <a:t>12</a:t>
            </a:r>
            <a:r>
              <a:rPr lang="zh-CN" altLang="zh-CN" dirty="0"/>
              <a:t>个月中涨幅最大的月份和跌幅最大的月份。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CDBC47-44D8-42DF-B5A9-670BE0E2E0AC}"/>
              </a:ext>
            </a:extLst>
          </p:cNvPr>
          <p:cNvSpPr/>
          <p:nvPr/>
        </p:nvSpPr>
        <p:spPr>
          <a:xfrm>
            <a:off x="568896" y="2276872"/>
            <a:ext cx="83988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import pandas as pd</a:t>
            </a:r>
          </a:p>
          <a:p>
            <a:pPr>
              <a:spcAft>
                <a:spcPts val="0"/>
              </a:spcAft>
            </a:pPr>
            <a:r>
              <a:rPr lang="en-US" altLang="zh-CN" kern="900" dirty="0" err="1">
                <a:latin typeface="Inconsolata"/>
              </a:rPr>
              <a:t>np.random.seed</a:t>
            </a:r>
            <a:r>
              <a:rPr lang="en-US" altLang="zh-CN" kern="900" dirty="0">
                <a:latin typeface="Inconsolata"/>
              </a:rPr>
              <a:t>(7)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dates = </a:t>
            </a:r>
            <a:r>
              <a:rPr lang="en-US" altLang="zh-CN" kern="900" dirty="0" err="1">
                <a:latin typeface="Inconsolata"/>
              </a:rPr>
              <a:t>pd.date_range</a:t>
            </a:r>
            <a:r>
              <a:rPr lang="en-US" altLang="zh-CN" kern="900" dirty="0">
                <a:latin typeface="Inconsolata"/>
              </a:rPr>
              <a:t>('2019-1-1', '2019-12-31', </a:t>
            </a:r>
            <a:r>
              <a:rPr lang="en-US" altLang="zh-CN" kern="900" dirty="0" err="1">
                <a:latin typeface="Inconsolata"/>
              </a:rPr>
              <a:t>freq</a:t>
            </a:r>
            <a:r>
              <a:rPr lang="en-US" altLang="zh-CN" kern="900" dirty="0">
                <a:latin typeface="Inconsolata"/>
              </a:rPr>
              <a:t>='B')# </a:t>
            </a:r>
            <a:r>
              <a:rPr lang="zh-CN" altLang="zh-CN" kern="900" dirty="0">
                <a:latin typeface="Inconsolata"/>
              </a:rPr>
              <a:t>全年涨跌数据</a:t>
            </a:r>
            <a:r>
              <a:rPr lang="en-US" altLang="zh-CN" kern="900" dirty="0">
                <a:latin typeface="Inconsolata"/>
              </a:rPr>
              <a:t>, B </a:t>
            </a:r>
            <a:r>
              <a:rPr lang="zh-CN" altLang="zh-CN" kern="900" dirty="0">
                <a:latin typeface="Inconsolata"/>
              </a:rPr>
              <a:t>商业日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df = </a:t>
            </a:r>
            <a:r>
              <a:rPr lang="en-US" altLang="zh-CN" kern="900" dirty="0" err="1">
                <a:latin typeface="Inconsolata"/>
              </a:rPr>
              <a:t>pd.DataFrame</a:t>
            </a:r>
            <a:r>
              <a:rPr lang="en-US" altLang="zh-CN" kern="900" dirty="0">
                <a:latin typeface="Inconsolata"/>
              </a:rPr>
              <a:t>(</a:t>
            </a:r>
            <a:r>
              <a:rPr lang="en-US" altLang="zh-CN" kern="900" dirty="0" err="1">
                <a:latin typeface="Inconsolata"/>
              </a:rPr>
              <a:t>np.random.uniform</a:t>
            </a:r>
            <a:r>
              <a:rPr lang="en-US" altLang="zh-CN" kern="900" dirty="0">
                <a:latin typeface="Inconsolata"/>
              </a:rPr>
              <a:t>(-0.1, 0.1, </a:t>
            </a:r>
            <a:r>
              <a:rPr lang="en-US" altLang="zh-CN" kern="900" dirty="0" err="1">
                <a:latin typeface="Inconsolata"/>
              </a:rPr>
              <a:t>len</a:t>
            </a:r>
            <a:r>
              <a:rPr lang="en-US" altLang="zh-CN" kern="900" dirty="0">
                <a:latin typeface="Inconsolata"/>
              </a:rPr>
              <a:t>(dates)), index=dates, 	columns=['rate'])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for x in ['2019-1-1', '2019-5-1', '2019-10-1']: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    if x in </a:t>
            </a:r>
            <a:r>
              <a:rPr lang="en-US" altLang="zh-CN" kern="900" dirty="0" err="1">
                <a:latin typeface="Inconsolata"/>
              </a:rPr>
              <a:t>df.index</a:t>
            </a:r>
            <a:r>
              <a:rPr lang="en-US" altLang="zh-CN" kern="900" dirty="0">
                <a:latin typeface="Inconsolata"/>
              </a:rPr>
              <a:t>:			# </a:t>
            </a:r>
            <a:r>
              <a:rPr lang="zh-CN" altLang="zh-CN" kern="900" dirty="0">
                <a:latin typeface="Inconsolata"/>
              </a:rPr>
              <a:t>剔除不交易的节假日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        </a:t>
            </a:r>
            <a:r>
              <a:rPr lang="en-US" altLang="zh-CN" kern="900" dirty="0" err="1">
                <a:latin typeface="Inconsolata"/>
              </a:rPr>
              <a:t>df.drop</a:t>
            </a:r>
            <a:r>
              <a:rPr lang="en-US" altLang="zh-CN" kern="900" dirty="0">
                <a:latin typeface="Inconsolata"/>
              </a:rPr>
              <a:t>(</a:t>
            </a:r>
            <a:r>
              <a:rPr lang="en-US" altLang="zh-CN" kern="900" dirty="0" err="1">
                <a:latin typeface="Inconsolata"/>
              </a:rPr>
              <a:t>pd.to_datetime</a:t>
            </a:r>
            <a:r>
              <a:rPr lang="en-US" altLang="zh-CN" kern="900" dirty="0">
                <a:latin typeface="Inconsolata"/>
              </a:rPr>
              <a:t>(x), </a:t>
            </a:r>
            <a:r>
              <a:rPr lang="en-US" altLang="zh-CN" kern="900" dirty="0" err="1">
                <a:latin typeface="Inconsolata"/>
              </a:rPr>
              <a:t>inplace</a:t>
            </a:r>
            <a:r>
              <a:rPr lang="en-US" altLang="zh-CN" kern="900" dirty="0">
                <a:latin typeface="Inconsolata"/>
              </a:rPr>
              <a:t>=True)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df['percent'] = df['rate'] + 1	  # </a:t>
            </a:r>
            <a:r>
              <a:rPr lang="zh-CN" altLang="zh-CN" kern="900" dirty="0">
                <a:latin typeface="Inconsolata"/>
              </a:rPr>
              <a:t>加</a:t>
            </a:r>
            <a:r>
              <a:rPr lang="en-US" altLang="zh-CN" kern="900" dirty="0">
                <a:latin typeface="Inconsolata"/>
              </a:rPr>
              <a:t>1</a:t>
            </a:r>
            <a:r>
              <a:rPr lang="zh-CN" altLang="zh-CN" kern="900" dirty="0">
                <a:latin typeface="Inconsolata"/>
              </a:rPr>
              <a:t>调整为正值百分比，调整后范围为</a:t>
            </a:r>
            <a:r>
              <a:rPr lang="en-US" altLang="zh-CN" kern="900" dirty="0">
                <a:latin typeface="Inconsolata"/>
              </a:rPr>
              <a:t>[0.9, 1.1]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 err="1">
                <a:latin typeface="Inconsolata"/>
              </a:rPr>
              <a:t>yearrate</a:t>
            </a:r>
            <a:r>
              <a:rPr lang="en-US" altLang="zh-CN" kern="900" dirty="0">
                <a:latin typeface="Inconsolata"/>
              </a:rPr>
              <a:t> = df['percent'].prod()	# </a:t>
            </a:r>
            <a:r>
              <a:rPr lang="zh-CN" altLang="zh-CN" kern="900" dirty="0">
                <a:latin typeface="Inconsolata"/>
              </a:rPr>
              <a:t>累乘计算全年涨跌幅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print('</a:t>
            </a:r>
            <a:r>
              <a:rPr lang="zh-CN" altLang="zh-CN" kern="900" dirty="0">
                <a:latin typeface="Inconsolata"/>
              </a:rPr>
              <a:t>全年涨跌幅为</a:t>
            </a:r>
            <a:r>
              <a:rPr lang="en-US" altLang="zh-CN" kern="900" dirty="0">
                <a:latin typeface="Inconsolata"/>
              </a:rPr>
              <a:t>:{:.2%}'.format(</a:t>
            </a:r>
            <a:r>
              <a:rPr lang="en-US" altLang="zh-CN" kern="900" dirty="0" err="1">
                <a:latin typeface="Inconsolata"/>
              </a:rPr>
              <a:t>yearrate</a:t>
            </a:r>
            <a:r>
              <a:rPr lang="en-US" altLang="zh-CN" kern="900" dirty="0">
                <a:latin typeface="Inconsolata"/>
              </a:rPr>
              <a:t> - 1))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 err="1">
                <a:latin typeface="Inconsolata"/>
              </a:rPr>
              <a:t>mrate</a:t>
            </a:r>
            <a:r>
              <a:rPr lang="en-US" altLang="zh-CN" kern="900" dirty="0">
                <a:latin typeface="Inconsolata"/>
              </a:rPr>
              <a:t> = </a:t>
            </a:r>
            <a:r>
              <a:rPr lang="en-US" altLang="zh-CN" kern="900" dirty="0" err="1">
                <a:latin typeface="Inconsolata"/>
              </a:rPr>
              <a:t>df.resample</a:t>
            </a:r>
            <a:r>
              <a:rPr lang="en-US" altLang="zh-CN" kern="900" dirty="0">
                <a:latin typeface="Inconsolata"/>
              </a:rPr>
              <a:t>('1m')['percent'].prod()	# </a:t>
            </a:r>
            <a:r>
              <a:rPr lang="zh-CN" altLang="zh-CN" kern="900" dirty="0">
                <a:latin typeface="Inconsolata"/>
              </a:rPr>
              <a:t>按月采样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print('</a:t>
            </a:r>
            <a:r>
              <a:rPr lang="zh-CN" altLang="zh-CN" kern="900" dirty="0">
                <a:latin typeface="Inconsolata"/>
              </a:rPr>
              <a:t>全年按月份涨跌幅如下</a:t>
            </a:r>
            <a:r>
              <a:rPr lang="en-US" altLang="zh-CN" kern="900" dirty="0">
                <a:latin typeface="Inconsolata"/>
              </a:rPr>
              <a:t>:\n', (</a:t>
            </a:r>
            <a:r>
              <a:rPr lang="en-US" altLang="zh-CN" kern="900" dirty="0" err="1">
                <a:latin typeface="Inconsolata"/>
              </a:rPr>
              <a:t>mrate</a:t>
            </a:r>
            <a:r>
              <a:rPr lang="en-US" altLang="zh-CN" kern="900" dirty="0">
                <a:latin typeface="Inconsolata"/>
              </a:rPr>
              <a:t> - 1).apply(lambda x: format(x, '.2%')))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s = (</a:t>
            </a:r>
            <a:r>
              <a:rPr lang="en-US" altLang="zh-CN" kern="900" dirty="0" err="1">
                <a:latin typeface="Inconsolata"/>
              </a:rPr>
              <a:t>mrate</a:t>
            </a:r>
            <a:r>
              <a:rPr lang="en-US" altLang="zh-CN" kern="900" dirty="0">
                <a:latin typeface="Inconsolata"/>
              </a:rPr>
              <a:t> - 1).</a:t>
            </a:r>
            <a:r>
              <a:rPr lang="en-US" altLang="zh-CN" kern="900" dirty="0" err="1">
                <a:latin typeface="Inconsolata"/>
              </a:rPr>
              <a:t>sort_values</a:t>
            </a:r>
            <a:r>
              <a:rPr lang="en-US" altLang="zh-CN" kern="900" dirty="0">
                <a:latin typeface="Inconsolata"/>
              </a:rPr>
              <a:t>()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print('</a:t>
            </a:r>
            <a:r>
              <a:rPr lang="zh-CN" altLang="zh-CN" kern="900" dirty="0">
                <a:latin typeface="Inconsolata"/>
              </a:rPr>
              <a:t>跌幅最大的月份是</a:t>
            </a:r>
            <a:r>
              <a:rPr lang="en-US" altLang="zh-CN" kern="900" dirty="0">
                <a:latin typeface="Inconsolata"/>
              </a:rPr>
              <a:t>:', str(</a:t>
            </a:r>
            <a:r>
              <a:rPr lang="en-US" altLang="zh-CN" kern="900" dirty="0" err="1">
                <a:latin typeface="Inconsolata"/>
              </a:rPr>
              <a:t>s.index</a:t>
            </a:r>
            <a:r>
              <a:rPr lang="en-US" altLang="zh-CN" kern="900" dirty="0">
                <a:latin typeface="Inconsolata"/>
              </a:rPr>
              <a:t>[0])[:7])</a:t>
            </a:r>
            <a:endParaRPr lang="zh-CN" altLang="zh-CN" kern="9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900" dirty="0">
                <a:latin typeface="Inconsolata"/>
              </a:rPr>
              <a:t>print('</a:t>
            </a:r>
            <a:r>
              <a:rPr lang="zh-CN" altLang="zh-CN" kern="900" dirty="0">
                <a:latin typeface="Inconsolata"/>
              </a:rPr>
              <a:t>涨幅最大的月份是</a:t>
            </a:r>
            <a:r>
              <a:rPr lang="en-US" altLang="zh-CN" kern="900" dirty="0">
                <a:latin typeface="Inconsolata"/>
              </a:rPr>
              <a:t>:', str(</a:t>
            </a:r>
            <a:r>
              <a:rPr lang="en-US" altLang="zh-CN" kern="900" dirty="0" err="1">
                <a:latin typeface="Inconsolata"/>
              </a:rPr>
              <a:t>s.index</a:t>
            </a:r>
            <a:r>
              <a:rPr lang="en-US" altLang="zh-CN" kern="900" dirty="0">
                <a:latin typeface="Inconsolata"/>
              </a:rPr>
              <a:t>[-1])[:7])</a:t>
            </a:r>
            <a:endParaRPr lang="zh-CN" altLang="zh-CN" kern="9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44479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9.8.1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泰坦尼克号数据集分析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C703C-E8EC-4AE1-9A4F-102A20C8AC5F}"/>
              </a:ext>
            </a:extLst>
          </p:cNvPr>
          <p:cNvSpPr/>
          <p:nvPr/>
        </p:nvSpPr>
        <p:spPr>
          <a:xfrm>
            <a:off x="539552" y="1216124"/>
            <a:ext cx="83526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zh-CN" altLang="en-US" sz="2000" dirty="0"/>
              <a:t>本节使用</a:t>
            </a:r>
            <a:r>
              <a:rPr lang="en-US" altLang="zh-CN" sz="2000" dirty="0"/>
              <a:t>Seaborn</a:t>
            </a:r>
            <a:r>
              <a:rPr lang="zh-CN" altLang="en-US" sz="2000" dirty="0"/>
              <a:t>库中包含的</a:t>
            </a:r>
            <a:r>
              <a:rPr lang="en-US" altLang="zh-CN" sz="2000" dirty="0"/>
              <a:t>titanic</a:t>
            </a:r>
            <a:r>
              <a:rPr lang="zh-CN" altLang="en-US" sz="2000" dirty="0"/>
              <a:t>数据集进行一些数据统计。</a:t>
            </a:r>
            <a:r>
              <a:rPr lang="en-US" altLang="zh-CN" sz="2000" dirty="0"/>
              <a:t>Seaborn</a:t>
            </a:r>
            <a:r>
              <a:rPr lang="zh-CN" altLang="en-US" sz="2000" dirty="0"/>
              <a:t>是一个图形库，</a:t>
            </a:r>
            <a:r>
              <a:rPr lang="en-US" altLang="zh-CN" sz="2000" dirty="0"/>
              <a:t>Anaconda</a:t>
            </a:r>
            <a:r>
              <a:rPr lang="zh-CN" altLang="en-US" sz="2000" dirty="0"/>
              <a:t>已包含此库。数据集参见：</a:t>
            </a:r>
            <a:r>
              <a:rPr lang="en-US" altLang="zh-CN" sz="2000" dirty="0"/>
              <a:t>https://github.com/mwaskom/seaborn-data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C2437A-3362-4B8A-A729-B39C3177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47" y="3780165"/>
            <a:ext cx="7662303" cy="11212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F4DF87-71EB-4975-8661-F5589BD1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47" y="5332121"/>
            <a:ext cx="6887464" cy="11212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451712C-6053-4EC4-A538-E753D5BB32CE}"/>
              </a:ext>
            </a:extLst>
          </p:cNvPr>
          <p:cNvSpPr/>
          <p:nvPr/>
        </p:nvSpPr>
        <p:spPr>
          <a:xfrm>
            <a:off x="795958" y="4949032"/>
            <a:ext cx="7852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tit.columns</a:t>
            </a:r>
            <a:r>
              <a:rPr lang="en-US" altLang="zh-CN" sz="2000" dirty="0"/>
              <a:t> 		# 15</a:t>
            </a:r>
            <a:r>
              <a:rPr lang="zh-CN" altLang="en-US" sz="2000" dirty="0"/>
              <a:t>列数据，详见表</a:t>
            </a:r>
            <a:r>
              <a:rPr lang="en-US" altLang="zh-CN" sz="2000" dirty="0"/>
              <a:t>9.6,  tit.info()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8D2CB3-1952-41C7-8863-020774576A93}"/>
              </a:ext>
            </a:extLst>
          </p:cNvPr>
          <p:cNvSpPr/>
          <p:nvPr/>
        </p:nvSpPr>
        <p:spPr>
          <a:xfrm>
            <a:off x="789051" y="6405286"/>
            <a:ext cx="7059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60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dirty="0" err="1"/>
              <a:t>tit.to_excel</a:t>
            </a:r>
            <a:r>
              <a:rPr lang="en-US" altLang="zh-CN" dirty="0"/>
              <a:t>('titanic.xlsx', index=False)  # </a:t>
            </a:r>
            <a:r>
              <a:rPr lang="zh-CN" altLang="zh-CN" dirty="0"/>
              <a:t>存为电子表格</a:t>
            </a:r>
            <a:r>
              <a:rPr lang="en-US" altLang="zh-CN" dirty="0"/>
              <a:t>,</a:t>
            </a:r>
            <a:r>
              <a:rPr lang="zh-CN" altLang="en-US" dirty="0"/>
              <a:t>便于观察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7A8EE-A7CB-4910-85AC-704E7F7B3EAF}"/>
              </a:ext>
            </a:extLst>
          </p:cNvPr>
          <p:cNvSpPr/>
          <p:nvPr/>
        </p:nvSpPr>
        <p:spPr>
          <a:xfrm>
            <a:off x="795958" y="2148949"/>
            <a:ext cx="79818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import  seaborn  as  </a:t>
            </a:r>
            <a:r>
              <a:rPr lang="en-US" altLang="zh-CN" sz="2000" dirty="0" err="1"/>
              <a:t>sns</a:t>
            </a:r>
            <a:endParaRPr lang="en-US" altLang="zh-CN" sz="2000" dirty="0"/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tit = </a:t>
            </a:r>
            <a:r>
              <a:rPr lang="en-US" altLang="zh-CN" sz="2000" dirty="0" err="1"/>
              <a:t>sns.load_dataset</a:t>
            </a:r>
            <a:r>
              <a:rPr lang="en-US" altLang="zh-CN" sz="2000" dirty="0"/>
              <a:t>('titanic') # </a:t>
            </a:r>
            <a:r>
              <a:rPr lang="zh-CN" altLang="en-US" sz="2000" dirty="0"/>
              <a:t>读取数据集</a:t>
            </a:r>
            <a:r>
              <a:rPr lang="en-US" altLang="zh-CN" sz="2000" dirty="0"/>
              <a:t>, </a:t>
            </a:r>
            <a:r>
              <a:rPr lang="zh-CN" altLang="en-US" sz="2000" dirty="0"/>
              <a:t>返回 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tit.shape</a:t>
            </a:r>
            <a:endParaRPr lang="en-US" altLang="zh-CN" sz="2000" dirty="0"/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/>
              <a:t>Out: (891, 15)   		# 891</a:t>
            </a:r>
            <a:r>
              <a:rPr lang="zh-CN" altLang="zh-CN" sz="2000" dirty="0"/>
              <a:t>行</a:t>
            </a:r>
            <a:r>
              <a:rPr lang="en-US" altLang="zh-CN" sz="2000" dirty="0"/>
              <a:t>x15</a:t>
            </a:r>
            <a:r>
              <a:rPr lang="zh-CN" altLang="zh-CN" sz="2000" dirty="0"/>
              <a:t>列</a:t>
            </a:r>
            <a:endParaRPr lang="en-US" altLang="zh-CN" sz="2000" dirty="0"/>
          </a:p>
          <a:p>
            <a:pPr algn="just" eaLnBrk="0" hangingPunct="0">
              <a:spcBef>
                <a:spcPts val="0"/>
              </a:spcBef>
              <a:buClr>
                <a:srgbClr val="990000"/>
              </a:buClr>
              <a:buFont typeface="Wingdings" pitchFamily="2" charset="2"/>
            </a:pPr>
            <a:r>
              <a:rPr lang="en-US" altLang="zh-CN" sz="2000" dirty="0" err="1"/>
              <a:t>tit.head</a:t>
            </a:r>
            <a:r>
              <a:rPr lang="en-US" altLang="zh-CN" sz="20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93368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>
            <a:extLst>
              <a:ext uri="{FF2B5EF4-FFF2-40B4-BE49-F238E27FC236}">
                <a16:creationId xmlns:a16="http://schemas.microsoft.com/office/drawing/2014/main" id="{45185735-CD78-47D6-B4B4-C83015E1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466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实例应用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7B25B2F5-67EE-4FF2-82C6-8FB2B1FC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17151"/>
            <a:ext cx="5040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20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36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r>
              <a:rPr lang="en-US" altLang="zh-CN" sz="2000" kern="0" dirty="0">
                <a:solidFill>
                  <a:srgbClr val="990000"/>
                </a:solidFill>
                <a:ea typeface="宋体" pitchFamily="2" charset="-122"/>
              </a:rPr>
              <a:t>9.8.1</a:t>
            </a:r>
            <a:r>
              <a:rPr lang="zh-CN" altLang="en-US" sz="2000" kern="0" dirty="0">
                <a:solidFill>
                  <a:srgbClr val="990000"/>
                </a:solidFill>
                <a:ea typeface="宋体" pitchFamily="2" charset="-122"/>
              </a:rPr>
              <a:t>泰坦尼克号数据集分析</a:t>
            </a:r>
            <a:endParaRPr lang="en-US" altLang="zh-CN" sz="2000" kern="0" dirty="0">
              <a:solidFill>
                <a:srgbClr val="990000"/>
              </a:solidFill>
              <a:ea typeface="宋体" pitchFamily="2" charset="-122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Clr>
                <a:srgbClr val="990000"/>
              </a:buClr>
            </a:pPr>
            <a:endParaRPr lang="zh-CN" altLang="en-US" sz="2000" kern="0" dirty="0">
              <a:ea typeface="宋体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9B5605-914C-4614-8DD7-69F5E6227E2E}"/>
              </a:ext>
            </a:extLst>
          </p:cNvPr>
          <p:cNvSpPr txBox="1">
            <a:spLocks/>
          </p:cNvSpPr>
          <p:nvPr/>
        </p:nvSpPr>
        <p:spPr bwMode="auto">
          <a:xfrm>
            <a:off x="8139113" y="188913"/>
            <a:ext cx="828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A4D99C-2407-43EC-A80A-EB124D715F73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9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FC1DB00-22FD-4262-BD11-F0BBC7990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12341"/>
              </p:ext>
            </p:extLst>
          </p:nvPr>
        </p:nvGraphicFramePr>
        <p:xfrm>
          <a:off x="564210" y="1804568"/>
          <a:ext cx="7982712" cy="464409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32443">
                  <a:extLst>
                    <a:ext uri="{9D8B030D-6E8A-4147-A177-3AD203B41FA5}">
                      <a16:colId xmlns:a16="http://schemas.microsoft.com/office/drawing/2014/main" val="3973198323"/>
                    </a:ext>
                  </a:extLst>
                </a:gridCol>
                <a:gridCol w="2687211">
                  <a:extLst>
                    <a:ext uri="{9D8B030D-6E8A-4147-A177-3AD203B41FA5}">
                      <a16:colId xmlns:a16="http://schemas.microsoft.com/office/drawing/2014/main" val="1976901301"/>
                    </a:ext>
                  </a:extLst>
                </a:gridCol>
                <a:gridCol w="3563058">
                  <a:extLst>
                    <a:ext uri="{9D8B030D-6E8A-4147-A177-3AD203B41FA5}">
                      <a16:colId xmlns:a16="http://schemas.microsoft.com/office/drawing/2014/main" val="2090648683"/>
                    </a:ext>
                  </a:extLst>
                </a:gridCol>
              </a:tblGrid>
              <a:tr h="288361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英文字段名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中文含义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数据值描述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3614418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FF00"/>
                          </a:solidFill>
                          <a:effectLst/>
                        </a:rPr>
                        <a:t>survived</a:t>
                      </a:r>
                      <a:endParaRPr lang="zh-CN" sz="14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是否生还（数字</a:t>
                      </a:r>
                      <a:r>
                        <a:rPr lang="en-US" sz="1400" kern="100" dirty="0">
                          <a:effectLst/>
                        </a:rPr>
                        <a:t>0,1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no</a:t>
                      </a:r>
                      <a:r>
                        <a:rPr lang="zh-CN" sz="1400" kern="100" dirty="0">
                          <a:effectLst/>
                        </a:rPr>
                        <a:t>），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yes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3402716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FFFF00"/>
                          </a:solidFill>
                          <a:effectLst/>
                        </a:rPr>
                        <a:t>pclass</a:t>
                      </a:r>
                      <a:endParaRPr lang="zh-CN" sz="14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客舱等级（数字</a:t>
                      </a:r>
                      <a:r>
                        <a:rPr lang="en-US" sz="1400" kern="100" dirty="0">
                          <a:effectLst/>
                        </a:rPr>
                        <a:t>1,2,3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1,2,3</a:t>
                      </a:r>
                      <a:r>
                        <a:rPr lang="zh-CN" sz="1400" kern="100">
                          <a:effectLst/>
                        </a:rPr>
                        <a:t>对应一、二、三等舱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431297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FF00"/>
                          </a:solidFill>
                          <a:effectLst/>
                        </a:rPr>
                        <a:t>sex</a:t>
                      </a:r>
                      <a:endParaRPr lang="zh-CN" sz="14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性别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male, female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5251252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age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年龄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浮点，</a:t>
                      </a:r>
                      <a:r>
                        <a:rPr lang="en-US" sz="1400" kern="100">
                          <a:effectLst/>
                        </a:rPr>
                        <a:t>177</a:t>
                      </a:r>
                      <a:r>
                        <a:rPr lang="zh-CN" sz="1400" kern="100">
                          <a:effectLst/>
                        </a:rPr>
                        <a:t>条记录此字段缺失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6679527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sibsp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船上兄弟姐妹的人数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整数，</a:t>
                      </a:r>
                      <a:r>
                        <a:rPr lang="en-US" sz="1400" kern="100">
                          <a:effectLst/>
                        </a:rPr>
                        <a:t>283</a:t>
                      </a:r>
                      <a:r>
                        <a:rPr lang="zh-CN" sz="1400" kern="100">
                          <a:effectLst/>
                        </a:rPr>
                        <a:t>条记录此字段值</a:t>
                      </a:r>
                      <a:r>
                        <a:rPr lang="en-US" sz="1400" kern="100">
                          <a:effectLst/>
                        </a:rPr>
                        <a:t>&gt;0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3650198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parch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船上父母和孩子的人数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整数，</a:t>
                      </a:r>
                      <a:r>
                        <a:rPr lang="en-US" sz="1400" kern="100">
                          <a:effectLst/>
                        </a:rPr>
                        <a:t>213</a:t>
                      </a:r>
                      <a:r>
                        <a:rPr lang="zh-CN" sz="1400" kern="100">
                          <a:effectLst/>
                        </a:rPr>
                        <a:t>条记录此字段值</a:t>
                      </a:r>
                      <a:r>
                        <a:rPr lang="en-US" sz="1400" kern="100">
                          <a:effectLst/>
                        </a:rPr>
                        <a:t>&gt;0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6591207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fare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客运票价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浮点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8859940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embarked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登船港口（单个字符）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三类：</a:t>
                      </a:r>
                      <a:r>
                        <a:rPr lang="en-US" sz="1400" kern="100">
                          <a:effectLst/>
                        </a:rPr>
                        <a:t>S, C, Q 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2885926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class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客舱等级（字符描述）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三类：</a:t>
                      </a:r>
                      <a:r>
                        <a:rPr lang="en-US" sz="1400" kern="100">
                          <a:effectLst/>
                        </a:rPr>
                        <a:t>First, Second, Third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297186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who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三类：</a:t>
                      </a:r>
                      <a:r>
                        <a:rPr lang="en-US" sz="1400" kern="100">
                          <a:effectLst/>
                        </a:rPr>
                        <a:t>man, woman, child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3868885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adult_male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是否成年男性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True, False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5993635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deck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舱面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 C D E G</a:t>
                      </a:r>
                      <a:r>
                        <a:rPr lang="zh-CN" sz="1400" kern="100" dirty="0">
                          <a:effectLst/>
                        </a:rPr>
                        <a:t>，</a:t>
                      </a:r>
                      <a:r>
                        <a:rPr lang="en-US" sz="1400" kern="100" dirty="0">
                          <a:effectLst/>
                        </a:rPr>
                        <a:t>688</a:t>
                      </a:r>
                      <a:r>
                        <a:rPr lang="zh-CN" sz="1400" kern="100" dirty="0">
                          <a:effectLst/>
                        </a:rPr>
                        <a:t>条记录此字段缺失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767616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embarked_town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登船港口全名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共三个港口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090293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alive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是否生还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字符：</a:t>
                      </a:r>
                      <a:r>
                        <a:rPr lang="en-US" sz="1400" kern="100" dirty="0">
                          <a:effectLst/>
                        </a:rPr>
                        <a:t>no, yes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328293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alone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是否单独一人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True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537</a:t>
                      </a:r>
                      <a:r>
                        <a:rPr lang="zh-CN" sz="1400" kern="100" dirty="0">
                          <a:effectLst/>
                        </a:rPr>
                        <a:t>条）、</a:t>
                      </a:r>
                      <a:r>
                        <a:rPr lang="en-US" sz="1400" kern="100" dirty="0">
                          <a:effectLst/>
                        </a:rPr>
                        <a:t>False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354</a:t>
                      </a:r>
                      <a:r>
                        <a:rPr lang="zh-CN" sz="1400" kern="100" dirty="0">
                          <a:effectLst/>
                        </a:rPr>
                        <a:t>条）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484305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29584CC-5400-4613-AFBE-748BB2A0622F}"/>
              </a:ext>
            </a:extLst>
          </p:cNvPr>
          <p:cNvSpPr/>
          <p:nvPr/>
        </p:nvSpPr>
        <p:spPr>
          <a:xfrm>
            <a:off x="2339752" y="1455996"/>
            <a:ext cx="435247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750"/>
              </a:lnSpc>
              <a:spcBef>
                <a:spcPts val="480"/>
              </a:spcBef>
              <a:spcAft>
                <a:spcPts val="360"/>
              </a:spcAft>
            </a:pPr>
            <a:r>
              <a:rPr lang="zh-CN" altLang="zh-CN" kern="100" dirty="0">
                <a:ea typeface="黑体" panose="02010609060101010101" pitchFamily="49" charset="-122"/>
                <a:cs typeface="黑体" panose="02010609060101010101" pitchFamily="49" charset="-122"/>
              </a:rPr>
              <a:t>表</a:t>
            </a:r>
            <a:r>
              <a:rPr lang="en-US" altLang="zh-CN" kern="100" dirty="0">
                <a:ea typeface="黑体" panose="02010609060101010101" pitchFamily="49" charset="-122"/>
              </a:rPr>
              <a:t>9.6  </a:t>
            </a:r>
            <a:r>
              <a:rPr lang="zh-CN" altLang="zh-CN" kern="100" dirty="0">
                <a:ea typeface="黑体" panose="02010609060101010101" pitchFamily="49" charset="-122"/>
                <a:cs typeface="黑体" panose="02010609060101010101" pitchFamily="49" charset="-122"/>
              </a:rPr>
              <a:t>泰坦尼克号幸存者数据集字段说明</a:t>
            </a:r>
            <a:endParaRPr lang="zh-CN" altLang="zh-CN" kern="1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298185"/>
      </p:ext>
    </p:extLst>
  </p:cSld>
  <p:clrMapOvr>
    <a:masterClrMapping/>
  </p:clrMapOvr>
</p:sld>
</file>

<file path=ppt/theme/theme1.xml><?xml version="1.0" encoding="utf-8"?>
<a:theme xmlns:a="http://schemas.openxmlformats.org/drawingml/2006/main" name="ncre-visual basic">
  <a:themeElements>
    <a:clrScheme name="ncre-visual basic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ncre-visual basic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cre-visual basic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re-visual basic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re-visual basic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re-visual basic 4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FF3300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E72D00"/>
        </a:accent6>
        <a:hlink>
          <a:srgbClr val="96B1E6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ncre-visual basic</Template>
  <TotalTime>17174</TotalTime>
  <Words>3653</Words>
  <Application>Microsoft Office PowerPoint</Application>
  <PresentationFormat>全屏显示(4:3)</PresentationFormat>
  <Paragraphs>363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Inconsolata</vt:lpstr>
      <vt:lpstr>仿宋</vt:lpstr>
      <vt:lpstr>华文新魏</vt:lpstr>
      <vt:lpstr>宋体</vt:lpstr>
      <vt:lpstr>Arial</vt:lpstr>
      <vt:lpstr>Times New Roman</vt:lpstr>
      <vt:lpstr>Verdana</vt:lpstr>
      <vt:lpstr>Wingdings</vt:lpstr>
      <vt:lpstr>ncre-visual basic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计算机基础知识</dc:title>
  <dc:subject>一级Office</dc:subject>
  <dc:creator>教育部考试中心</dc:creator>
  <cp:lastModifiedBy>Xiao Q</cp:lastModifiedBy>
  <cp:revision>715</cp:revision>
  <dcterms:created xsi:type="dcterms:W3CDTF">2010-11-23T02:54:05Z</dcterms:created>
  <dcterms:modified xsi:type="dcterms:W3CDTF">2020-12-07T08:02:21Z</dcterms:modified>
</cp:coreProperties>
</file>