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2" r:id="rId10"/>
    <p:sldId id="276" r:id="rId11"/>
    <p:sldId id="279" r:id="rId12"/>
    <p:sldId id="266" r:id="rId13"/>
    <p:sldId id="275" r:id="rId14"/>
    <p:sldId id="268" r:id="rId15"/>
    <p:sldId id="274" r:id="rId16"/>
    <p:sldId id="269" r:id="rId17"/>
    <p:sldId id="277" r:id="rId18"/>
    <p:sldId id="280" r:id="rId19"/>
    <p:sldId id="278" r:id="rId20"/>
    <p:sldId id="270" r:id="rId21"/>
    <p:sldId id="273" r:id="rId22"/>
    <p:sldId id="272" r:id="rId23"/>
    <p:sldId id="27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55" d="100"/>
          <a:sy n="55" d="100"/>
        </p:scale>
        <p:origin x="-4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8721-68A9-4810-9FED-B474DE67EBE6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C5BA0-3128-4CDD-A75C-E704974A9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71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EF292-9247-420A-ACEE-921CF480B940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CC407-F574-44FC-97DB-B3BD1F31E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7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CC407-F574-44FC-97DB-B3BD1F31E5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3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Rectangle 55"/>
          <p:cNvSpPr>
            <a:spLocks noGrp="1" noChangeArrowheads="1"/>
          </p:cNvSpPr>
          <p:nvPr>
            <p:ph type="ctrTitle"/>
          </p:nvPr>
        </p:nvSpPr>
        <p:spPr>
          <a:xfrm>
            <a:off x="633046" y="3657600"/>
            <a:ext cx="7877908" cy="228600"/>
          </a:xfrm>
        </p:spPr>
        <p:txBody>
          <a:bodyPr/>
          <a:lstStyle>
            <a:lvl1pPr algn="ctr">
              <a:lnSpc>
                <a:spcPts val="1800"/>
              </a:lnSpc>
              <a:defRPr sz="1600"/>
            </a:lvl1pPr>
          </a:lstStyle>
          <a:p>
            <a:pPr lvl="0"/>
            <a:r>
              <a:rPr lang="de-DE" altLang="de-DE" noProof="0" smtClean="0"/>
              <a:t>Click to add text</a:t>
            </a:r>
          </a:p>
        </p:txBody>
      </p:sp>
      <p:grpSp>
        <p:nvGrpSpPr>
          <p:cNvPr id="3129" name="Group 57"/>
          <p:cNvGrpSpPr>
            <a:grpSpLocks/>
          </p:cNvGrpSpPr>
          <p:nvPr/>
        </p:nvGrpSpPr>
        <p:grpSpPr bwMode="auto">
          <a:xfrm>
            <a:off x="0" y="0"/>
            <a:ext cx="9703777" cy="6858000"/>
            <a:chOff x="0" y="0"/>
            <a:chExt cx="6622" cy="4320"/>
          </a:xfrm>
        </p:grpSpPr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6336" y="0"/>
              <a:ext cx="28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>
              <a:off x="0" y="168"/>
              <a:ext cx="62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2" name="Line 60"/>
            <p:cNvSpPr>
              <a:spLocks noChangeShapeType="1"/>
            </p:cNvSpPr>
            <p:nvPr/>
          </p:nvSpPr>
          <p:spPr bwMode="auto">
            <a:xfrm>
              <a:off x="0" y="480"/>
              <a:ext cx="62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auto">
            <a:xfrm>
              <a:off x="0" y="672"/>
              <a:ext cx="62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4" name="Line 62"/>
            <p:cNvSpPr>
              <a:spLocks noChangeShapeType="1"/>
            </p:cNvSpPr>
            <p:nvPr/>
          </p:nvSpPr>
          <p:spPr bwMode="auto">
            <a:xfrm>
              <a:off x="0" y="1200"/>
              <a:ext cx="62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5" name="Line 63"/>
            <p:cNvSpPr>
              <a:spLocks noChangeShapeType="1"/>
            </p:cNvSpPr>
            <p:nvPr/>
          </p:nvSpPr>
          <p:spPr bwMode="auto">
            <a:xfrm>
              <a:off x="0" y="1536"/>
              <a:ext cx="62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6" name="Line 64"/>
            <p:cNvSpPr>
              <a:spLocks noChangeShapeType="1"/>
            </p:cNvSpPr>
            <p:nvPr/>
          </p:nvSpPr>
          <p:spPr bwMode="auto">
            <a:xfrm>
              <a:off x="0" y="4032"/>
              <a:ext cx="62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432" y="0"/>
              <a:ext cx="0" cy="43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8" name="Line 66"/>
            <p:cNvSpPr>
              <a:spLocks noChangeShapeType="1"/>
            </p:cNvSpPr>
            <p:nvPr/>
          </p:nvSpPr>
          <p:spPr bwMode="auto">
            <a:xfrm>
              <a:off x="5808" y="0"/>
              <a:ext cx="0" cy="43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39" name="Line 67"/>
            <p:cNvSpPr>
              <a:spLocks noChangeShapeType="1"/>
            </p:cNvSpPr>
            <p:nvPr/>
          </p:nvSpPr>
          <p:spPr bwMode="auto">
            <a:xfrm flipV="1">
              <a:off x="1552" y="1680"/>
              <a:ext cx="0" cy="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 flipV="1">
              <a:off x="4688" y="1680"/>
              <a:ext cx="0" cy="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41" name="Line 69"/>
            <p:cNvSpPr>
              <a:spLocks noChangeShapeType="1"/>
            </p:cNvSpPr>
            <p:nvPr/>
          </p:nvSpPr>
          <p:spPr bwMode="auto">
            <a:xfrm>
              <a:off x="1552" y="1680"/>
              <a:ext cx="9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42" name="Line 70"/>
            <p:cNvSpPr>
              <a:spLocks noChangeShapeType="1"/>
            </p:cNvSpPr>
            <p:nvPr/>
          </p:nvSpPr>
          <p:spPr bwMode="auto">
            <a:xfrm>
              <a:off x="4592" y="1680"/>
              <a:ext cx="9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43" name="Line 71"/>
            <p:cNvSpPr>
              <a:spLocks noChangeShapeType="1"/>
            </p:cNvSpPr>
            <p:nvPr/>
          </p:nvSpPr>
          <p:spPr bwMode="auto">
            <a:xfrm>
              <a:off x="0" y="4080"/>
              <a:ext cx="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44" name="Line 72"/>
            <p:cNvSpPr>
              <a:spLocks noChangeShapeType="1"/>
            </p:cNvSpPr>
            <p:nvPr/>
          </p:nvSpPr>
          <p:spPr bwMode="auto">
            <a:xfrm>
              <a:off x="0" y="2304"/>
              <a:ext cx="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45" name="Line 73"/>
            <p:cNvSpPr>
              <a:spLocks noChangeShapeType="1"/>
            </p:cNvSpPr>
            <p:nvPr/>
          </p:nvSpPr>
          <p:spPr bwMode="auto">
            <a:xfrm>
              <a:off x="5758" y="4080"/>
              <a:ext cx="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3146" name="Line 74"/>
            <p:cNvSpPr>
              <a:spLocks noChangeShapeType="1"/>
            </p:cNvSpPr>
            <p:nvPr/>
          </p:nvSpPr>
          <p:spPr bwMode="auto">
            <a:xfrm>
              <a:off x="5758" y="2304"/>
              <a:ext cx="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</p:grpSp>
      <p:sp>
        <p:nvSpPr>
          <p:cNvPr id="3153" name="Line 8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4780" y="1905000"/>
            <a:ext cx="7566174" cy="914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5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1513" y="1066800"/>
            <a:ext cx="769441" cy="1752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8777" y="1066800"/>
            <a:ext cx="3642023" cy="1752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3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11285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7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51296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4176068"/>
            <a:ext cx="7772400" cy="2308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8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046" y="1905000"/>
            <a:ext cx="3868615" cy="13593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905000"/>
            <a:ext cx="3868615" cy="13593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7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648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3210"/>
            <a:ext cx="4040066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13593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713210"/>
            <a:ext cx="4041531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13593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4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71600" y="6669360"/>
            <a:ext cx="1224201" cy="18864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1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2139"/>
            <a:ext cx="3008435" cy="5129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13593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230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9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110858"/>
            <a:ext cx="5486400" cy="256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2308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230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8366959" y="6704013"/>
            <a:ext cx="141064" cy="1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fld id="{6E227685-1017-4222-8E1C-C95B87C774C5}" type="slidenum">
              <a:rPr lang="zh-CN" altLang="de-DE" sz="900">
                <a:solidFill>
                  <a:srgbClr val="000000"/>
                </a:solidFill>
              </a:rPr>
              <a:pPr algn="r" eaLnBrk="0" fontAlgn="base" hangingPunct="0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altLang="zh-CN" sz="900">
              <a:solidFill>
                <a:srgbClr val="000000"/>
              </a:solidFill>
            </a:endParaRPr>
          </a:p>
        </p:txBody>
      </p:sp>
      <p:grpSp>
        <p:nvGrpSpPr>
          <p:cNvPr id="2131" name="Group 83"/>
          <p:cNvGrpSpPr>
            <a:grpSpLocks/>
          </p:cNvGrpSpPr>
          <p:nvPr/>
        </p:nvGrpSpPr>
        <p:grpSpPr bwMode="auto">
          <a:xfrm>
            <a:off x="0" y="0"/>
            <a:ext cx="9703777" cy="6858000"/>
            <a:chOff x="0" y="0"/>
            <a:chExt cx="6622" cy="4320"/>
          </a:xfrm>
        </p:grpSpPr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6336" y="0"/>
              <a:ext cx="286" cy="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33" name="Line 85"/>
            <p:cNvSpPr>
              <a:spLocks noChangeShapeType="1"/>
            </p:cNvSpPr>
            <p:nvPr/>
          </p:nvSpPr>
          <p:spPr bwMode="auto">
            <a:xfrm>
              <a:off x="0" y="168"/>
              <a:ext cx="6238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34" name="Line 86"/>
            <p:cNvSpPr>
              <a:spLocks noChangeShapeType="1"/>
            </p:cNvSpPr>
            <p:nvPr/>
          </p:nvSpPr>
          <p:spPr bwMode="auto">
            <a:xfrm>
              <a:off x="0" y="480"/>
              <a:ext cx="6238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35" name="Line 87"/>
            <p:cNvSpPr>
              <a:spLocks noChangeShapeType="1"/>
            </p:cNvSpPr>
            <p:nvPr/>
          </p:nvSpPr>
          <p:spPr bwMode="auto">
            <a:xfrm>
              <a:off x="0" y="672"/>
              <a:ext cx="6238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36" name="Line 88"/>
            <p:cNvSpPr>
              <a:spLocks noChangeShapeType="1"/>
            </p:cNvSpPr>
            <p:nvPr/>
          </p:nvSpPr>
          <p:spPr bwMode="auto">
            <a:xfrm>
              <a:off x="0" y="1200"/>
              <a:ext cx="6238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37" name="Line 89"/>
            <p:cNvSpPr>
              <a:spLocks noChangeShapeType="1"/>
            </p:cNvSpPr>
            <p:nvPr/>
          </p:nvSpPr>
          <p:spPr bwMode="auto">
            <a:xfrm>
              <a:off x="0" y="1536"/>
              <a:ext cx="6238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38" name="Line 90"/>
            <p:cNvSpPr>
              <a:spLocks noChangeShapeType="1"/>
            </p:cNvSpPr>
            <p:nvPr/>
          </p:nvSpPr>
          <p:spPr bwMode="auto">
            <a:xfrm>
              <a:off x="0" y="4032"/>
              <a:ext cx="6238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39" name="Line 91"/>
            <p:cNvSpPr>
              <a:spLocks noChangeShapeType="1"/>
            </p:cNvSpPr>
            <p:nvPr/>
          </p:nvSpPr>
          <p:spPr bwMode="auto">
            <a:xfrm>
              <a:off x="432" y="0"/>
              <a:ext cx="0" cy="432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0" name="Line 92"/>
            <p:cNvSpPr>
              <a:spLocks noChangeShapeType="1"/>
            </p:cNvSpPr>
            <p:nvPr/>
          </p:nvSpPr>
          <p:spPr bwMode="auto">
            <a:xfrm>
              <a:off x="5808" y="0"/>
              <a:ext cx="0" cy="432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1" name="Line 93"/>
            <p:cNvSpPr>
              <a:spLocks noChangeShapeType="1"/>
            </p:cNvSpPr>
            <p:nvPr/>
          </p:nvSpPr>
          <p:spPr bwMode="auto">
            <a:xfrm flipV="1">
              <a:off x="1552" y="1680"/>
              <a:ext cx="0" cy="96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2" name="Line 94"/>
            <p:cNvSpPr>
              <a:spLocks noChangeShapeType="1"/>
            </p:cNvSpPr>
            <p:nvPr/>
          </p:nvSpPr>
          <p:spPr bwMode="auto">
            <a:xfrm flipV="1">
              <a:off x="4688" y="1680"/>
              <a:ext cx="0" cy="96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3" name="Line 95"/>
            <p:cNvSpPr>
              <a:spLocks noChangeShapeType="1"/>
            </p:cNvSpPr>
            <p:nvPr/>
          </p:nvSpPr>
          <p:spPr bwMode="auto">
            <a:xfrm>
              <a:off x="1552" y="1680"/>
              <a:ext cx="96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4" name="Line 96"/>
            <p:cNvSpPr>
              <a:spLocks noChangeShapeType="1"/>
            </p:cNvSpPr>
            <p:nvPr/>
          </p:nvSpPr>
          <p:spPr bwMode="auto">
            <a:xfrm>
              <a:off x="4592" y="1680"/>
              <a:ext cx="96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5" name="Line 97"/>
            <p:cNvSpPr>
              <a:spLocks noChangeShapeType="1"/>
            </p:cNvSpPr>
            <p:nvPr/>
          </p:nvSpPr>
          <p:spPr bwMode="auto">
            <a:xfrm>
              <a:off x="0" y="4080"/>
              <a:ext cx="480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6" name="Line 98"/>
            <p:cNvSpPr>
              <a:spLocks noChangeShapeType="1"/>
            </p:cNvSpPr>
            <p:nvPr/>
          </p:nvSpPr>
          <p:spPr bwMode="auto">
            <a:xfrm>
              <a:off x="0" y="2304"/>
              <a:ext cx="480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7" name="Line 99"/>
            <p:cNvSpPr>
              <a:spLocks noChangeShapeType="1"/>
            </p:cNvSpPr>
            <p:nvPr/>
          </p:nvSpPr>
          <p:spPr bwMode="auto">
            <a:xfrm>
              <a:off x="5758" y="4080"/>
              <a:ext cx="480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2148" name="Line 100"/>
            <p:cNvSpPr>
              <a:spLocks noChangeShapeType="1"/>
            </p:cNvSpPr>
            <p:nvPr/>
          </p:nvSpPr>
          <p:spPr bwMode="auto">
            <a:xfrm>
              <a:off x="5758" y="2304"/>
              <a:ext cx="480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</a:endParaRPr>
            </a:p>
          </p:txBody>
        </p:sp>
      </p:grpSp>
      <p:sp>
        <p:nvSpPr>
          <p:cNvPr id="2149" name="Rectangle 101"/>
          <p:cNvSpPr>
            <a:spLocks noGrp="1" noChangeArrowheads="1"/>
          </p:cNvSpPr>
          <p:nvPr>
            <p:ph type="title"/>
          </p:nvPr>
        </p:nvSpPr>
        <p:spPr bwMode="auto">
          <a:xfrm>
            <a:off x="633046" y="1066800"/>
            <a:ext cx="787790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Click to add title</a:t>
            </a:r>
          </a:p>
        </p:txBody>
      </p:sp>
      <p:sp>
        <p:nvSpPr>
          <p:cNvPr id="2151" name="Rectangle 10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046" y="1905000"/>
            <a:ext cx="787790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dirty="0" smtClean="0"/>
              <a:t>Click to change format</a:t>
            </a:r>
          </a:p>
          <a:p>
            <a:pPr lvl="1"/>
            <a:r>
              <a:rPr lang="de-DE" altLang="de-DE" dirty="0" smtClean="0"/>
              <a:t>Level 1</a:t>
            </a:r>
          </a:p>
          <a:p>
            <a:pPr lvl="2"/>
            <a:r>
              <a:rPr lang="de-DE" altLang="de-DE" dirty="0" smtClean="0"/>
              <a:t>Level 2</a:t>
            </a:r>
          </a:p>
          <a:p>
            <a:pPr lvl="3"/>
            <a:r>
              <a:rPr lang="de-DE" altLang="de-DE" dirty="0" smtClean="0"/>
              <a:t>Level 3</a:t>
            </a:r>
          </a:p>
        </p:txBody>
      </p:sp>
      <p:sp>
        <p:nvSpPr>
          <p:cNvPr id="2152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046" y="6704236"/>
            <a:ext cx="2609689" cy="14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ts val="1100"/>
              </a:lnSpc>
              <a:spcBef>
                <a:spcPts val="10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sp>
        <p:nvSpPr>
          <p:cNvPr id="2154" name="Line 106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20573"/>
            <a:ext cx="190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 kumimoji="1" b="1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algn="l" defTabSz="330200" rtl="0" eaLnBrk="0" fontAlgn="base" hangingPunct="0">
        <a:lnSpc>
          <a:spcPts val="1800"/>
        </a:lnSpc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287338" indent="-285750" algn="l" defTabSz="330200" rtl="0" eaLnBrk="0" fontAlgn="base" hangingPunct="0">
        <a:lnSpc>
          <a:spcPts val="1800"/>
        </a:lnSpc>
        <a:spcBef>
          <a:spcPct val="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2pPr>
      <a:lvl3pPr marL="573088" indent="-284163" algn="l" defTabSz="330200" rtl="0" eaLnBrk="0" fontAlgn="base" hangingPunct="0">
        <a:lnSpc>
          <a:spcPts val="1800"/>
        </a:lnSpc>
        <a:spcBef>
          <a:spcPct val="0"/>
        </a:spcBef>
        <a:spcAft>
          <a:spcPct val="0"/>
        </a:spcAft>
        <a:buChar char="–"/>
        <a:defRPr kumimoji="1" sz="1600">
          <a:solidFill>
            <a:srgbClr val="000000"/>
          </a:solidFill>
          <a:latin typeface="+mn-lt"/>
          <a:ea typeface="+mn-ea"/>
        </a:defRPr>
      </a:lvl3pPr>
      <a:lvl4pPr marL="857250" indent="-282575" algn="l" defTabSz="330200" rtl="0" eaLnBrk="0" fontAlgn="base" hangingPunct="0">
        <a:lnSpc>
          <a:spcPts val="1800"/>
        </a:lnSpc>
        <a:spcBef>
          <a:spcPct val="0"/>
        </a:spcBef>
        <a:spcAft>
          <a:spcPct val="0"/>
        </a:spcAft>
        <a:buChar char="-"/>
        <a:defRPr kumimoji="1" sz="1600">
          <a:solidFill>
            <a:srgbClr val="000000"/>
          </a:solidFill>
          <a:latin typeface="+mn-lt"/>
          <a:ea typeface="+mn-ea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c-svn.tencent.com/pub/pub_TCPGO_rep/TCPGO_pro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" name="Rectangle 20"/>
          <p:cNvSpPr>
            <a:spLocks noGrp="1" noChangeArrowheads="1"/>
          </p:cNvSpPr>
          <p:nvPr>
            <p:ph type="title"/>
          </p:nvPr>
        </p:nvSpPr>
        <p:spPr>
          <a:xfrm>
            <a:off x="1475656" y="1484784"/>
            <a:ext cx="6624736" cy="4514056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lnSpc>
                <a:spcPts val="1600"/>
              </a:lnSpc>
            </a:pP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zh-CN" altLang="en-US" sz="3200" dirty="0" smtClean="0"/>
              <a:t>基于真实</a:t>
            </a:r>
            <a:r>
              <a:rPr lang="en-US" altLang="zh-CN" sz="3200" dirty="0" smtClean="0"/>
              <a:t>TCP</a:t>
            </a:r>
            <a:r>
              <a:rPr lang="zh-CN" altLang="en-US" sz="3200" dirty="0" smtClean="0"/>
              <a:t>流量的测试工具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                      HOROS</a:t>
            </a:r>
            <a:r>
              <a:rPr lang="zh-CN" altLang="en-US" sz="3200" dirty="0" smtClean="0"/>
              <a:t>介绍</a:t>
            </a: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smtClean="0"/>
              <a:t>Introduction to </a:t>
            </a:r>
            <a:r>
              <a:rPr lang="en-US" altLang="de-DE" sz="1400" dirty="0" err="1" smtClean="0"/>
              <a:t>Horos</a:t>
            </a:r>
            <a:r>
              <a:rPr lang="en-US" altLang="de-DE" sz="1400" smtClean="0"/>
              <a:t>: </a:t>
            </a:r>
            <a:r>
              <a:rPr lang="en-US" altLang="de-DE" sz="1400" smtClean="0"/>
              <a:t>An </a:t>
            </a:r>
            <a:r>
              <a:rPr lang="en-US" altLang="zh-CN" sz="1400" dirty="0" smtClean="0"/>
              <a:t>Innovative </a:t>
            </a:r>
            <a:r>
              <a:rPr lang="en-US" altLang="de-DE" sz="1400" dirty="0" smtClean="0"/>
              <a:t>testing tool based on Real TCP Traffic</a:t>
            </a:r>
            <a:br>
              <a:rPr lang="en-US" altLang="de-DE" sz="1400" dirty="0" smtClean="0"/>
            </a:br>
            <a:r>
              <a:rPr lang="en-US" altLang="de-DE" sz="1400" dirty="0" smtClean="0"/>
              <a:t>    </a:t>
            </a:r>
            <a:br>
              <a:rPr lang="en-US" altLang="de-DE" sz="1400" dirty="0" smtClean="0"/>
            </a:b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smtClean="0"/>
              <a:t>		</a:t>
            </a:r>
            <a:br>
              <a:rPr lang="en-US" altLang="de-DE" sz="1400" dirty="0" smtClean="0"/>
            </a:br>
            <a:r>
              <a:rPr lang="zh-CN" altLang="en-US" sz="1400" dirty="0" smtClean="0"/>
              <a:t>周霄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    kamuszhou@tencent.com</a:t>
            </a: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smtClean="0"/>
              <a:t>http://v.qq.com  http://www.dogeye.net</a:t>
            </a:r>
            <a:br>
              <a:rPr lang="en-US" altLang="de-DE" sz="1400" dirty="0" smtClean="0"/>
            </a:b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zh-CN" altLang="en-US" sz="1400" dirty="0" smtClean="0"/>
              <a:t>大腾讯</a:t>
            </a:r>
            <a:r>
              <a:rPr lang="en-US" altLang="de-DE" sz="1400" dirty="0" smtClean="0"/>
              <a:t>/</a:t>
            </a:r>
            <a:r>
              <a:rPr lang="en-US" altLang="zh-CN" sz="1400" dirty="0" smtClean="0"/>
              <a:t>OMG/</a:t>
            </a:r>
            <a:r>
              <a:rPr lang="zh-CN" altLang="en-US" sz="1400" dirty="0" smtClean="0"/>
              <a:t>广告平台产品部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广告发布与数据研发中心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视频广告开发组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码农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200" b="0" dirty="0" smtClean="0"/>
              <a:t>Shenzhen, Mainland China</a:t>
            </a:r>
            <a:br>
              <a:rPr lang="en-US" altLang="de-DE" sz="1200" b="0" dirty="0" smtClean="0"/>
            </a:br>
            <a:r>
              <a:rPr lang="en-US" altLang="de-DE" sz="1200" b="0" dirty="0" smtClean="0"/>
              <a:t>March 06 2014</a:t>
            </a:r>
            <a:endParaRPr lang="en-US" altLang="de-DE" sz="1400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71600" y="6563047"/>
            <a:ext cx="1513235" cy="178321"/>
          </a:xfrm>
        </p:spPr>
        <p:txBody>
          <a:bodyPr/>
          <a:lstStyle/>
          <a:p>
            <a:r>
              <a:rPr lang="en-US" altLang="zh-CN" dirty="0" smtClean="0"/>
              <a:t>HOROSCOPE from </a:t>
            </a:r>
            <a:r>
              <a:rPr lang="en-US" altLang="zh-CN" dirty="0" err="1" smtClean="0"/>
              <a:t>Tencent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2181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32" y="1066800"/>
            <a:ext cx="7877908" cy="287579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+mj-ea"/>
              </a:rPr>
              <a:t>部署</a:t>
            </a:r>
            <a:r>
              <a:rPr lang="en-US" altLang="zh-CN" sz="4400" dirty="0" smtClean="0">
                <a:latin typeface="+mj-ea"/>
              </a:rPr>
              <a:t>HOROS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28800"/>
            <a:ext cx="7877908" cy="5078313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 smtClean="0"/>
              <a:t>更改路由表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运行测试服务器的机器需要更改路由，使出外网的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包转发到运行</a:t>
            </a:r>
            <a:r>
              <a:rPr lang="en-US" altLang="zh-CN" sz="2000" dirty="0" smtClean="0"/>
              <a:t>HOROS</a:t>
            </a:r>
            <a:r>
              <a:rPr lang="zh-CN" altLang="en-US" sz="2000" dirty="0" smtClean="0"/>
              <a:t>的机器。所以测试</a:t>
            </a:r>
            <a:r>
              <a:rPr lang="zh-CN" altLang="en-US" sz="2000" dirty="0"/>
              <a:t>机和运行</a:t>
            </a:r>
            <a:r>
              <a:rPr lang="en-US" altLang="zh-CN" sz="2000" dirty="0" err="1"/>
              <a:t>Horos</a:t>
            </a:r>
            <a:r>
              <a:rPr lang="zh-CN" altLang="en-US" sz="2000" dirty="0"/>
              <a:t>的机器需要在同一网</a:t>
            </a:r>
            <a:r>
              <a:rPr lang="zh-CN" altLang="en-US" sz="2000" dirty="0" smtClean="0"/>
              <a:t>段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r>
              <a:rPr lang="en-US" altLang="zh-CN" sz="2000" dirty="0" smtClean="0"/>
              <a:t># route </a:t>
            </a:r>
            <a:r>
              <a:rPr lang="en-US" altLang="zh-CN" sz="2000" dirty="0"/>
              <a:t>del default </a:t>
            </a:r>
          </a:p>
          <a:p>
            <a:r>
              <a:rPr lang="en-US" altLang="zh-CN" sz="2000" dirty="0" smtClean="0"/>
              <a:t># </a:t>
            </a:r>
            <a:r>
              <a:rPr lang="en-US" altLang="zh-CN" sz="2000" dirty="0" err="1" smtClean="0"/>
              <a:t>reoute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add default </a:t>
            </a:r>
            <a:r>
              <a:rPr lang="en-US" altLang="zh-CN" sz="2000" dirty="0" err="1"/>
              <a:t>gw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xx.xx.xx.xx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ethX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 smtClean="0"/>
              <a:t>设定</a:t>
            </a:r>
            <a:r>
              <a:rPr lang="en-US" altLang="zh-CN" sz="2800" dirty="0" err="1" smtClean="0"/>
              <a:t>Horos</a:t>
            </a:r>
            <a:r>
              <a:rPr lang="zh-CN" altLang="en-US" sz="2800" dirty="0" smtClean="0"/>
              <a:t>把流量发往何处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命令行选项 </a:t>
            </a:r>
            <a:r>
              <a:rPr lang="en-US" altLang="zh-CN" sz="2000" dirty="0" smtClean="0"/>
              <a:t>–d </a:t>
            </a:r>
            <a:r>
              <a:rPr lang="zh-CN" altLang="en-US" sz="2000" dirty="0" smtClean="0"/>
              <a:t>目标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-p </a:t>
            </a:r>
            <a:r>
              <a:rPr lang="zh-CN" altLang="en-US" sz="2000" dirty="0" smtClean="0"/>
              <a:t>目标端口。如</a:t>
            </a:r>
            <a:r>
              <a:rPr lang="en-US" altLang="zh-CN" sz="2000" dirty="0" smtClean="0"/>
              <a:t>: ./</a:t>
            </a:r>
            <a:r>
              <a:rPr lang="en-US" altLang="zh-CN" sz="2000" dirty="0" err="1" smtClean="0"/>
              <a:t>horos</a:t>
            </a:r>
            <a:r>
              <a:rPr lang="en-US" altLang="zh-CN" sz="2000" dirty="0" smtClean="0"/>
              <a:t> –</a:t>
            </a:r>
            <a:r>
              <a:rPr lang="en-US" altLang="zh-CN" sz="2000" dirty="0" err="1" smtClean="0"/>
              <a:t>dxx.xx.x.x</a:t>
            </a:r>
            <a:r>
              <a:rPr lang="en-US" altLang="zh-CN" sz="2000" dirty="0" smtClean="0"/>
              <a:t> –p 80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32" y="1066800"/>
            <a:ext cx="7877908" cy="287579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+mj-ea"/>
              </a:rPr>
              <a:t>部署</a:t>
            </a:r>
            <a:r>
              <a:rPr lang="en-US" altLang="zh-CN" sz="4400" dirty="0" smtClean="0">
                <a:latin typeface="+mj-ea"/>
              </a:rPr>
              <a:t>HOROS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28800"/>
            <a:ext cx="7877908" cy="5309146"/>
          </a:xfrm>
        </p:spPr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 smtClean="0"/>
              <a:t>高级设定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000" dirty="0" err="1"/>
              <a:t>Horos</a:t>
            </a:r>
            <a:r>
              <a:rPr lang="zh-CN" altLang="en-US" sz="2000" dirty="0"/>
              <a:t>的配置文件有更多设定，主要有</a:t>
            </a:r>
            <a:r>
              <a:rPr lang="en-US" altLang="zh-CN" sz="2000" dirty="0"/>
              <a:t>TCP</a:t>
            </a:r>
            <a:r>
              <a:rPr lang="zh-CN" altLang="en-US" sz="2000" dirty="0"/>
              <a:t>会话的一些参数配置。参见</a:t>
            </a:r>
            <a:r>
              <a:rPr lang="en-US" altLang="zh-CN" sz="2000" dirty="0" err="1"/>
              <a:t>Horos</a:t>
            </a:r>
            <a:r>
              <a:rPr lang="zh-CN" altLang="en-US" sz="2000" dirty="0"/>
              <a:t>使用文档，近期</a:t>
            </a:r>
            <a:r>
              <a:rPr lang="zh-CN" altLang="en-US" sz="2000" dirty="0" smtClean="0"/>
              <a:t>放出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TCP</a:t>
            </a:r>
            <a:r>
              <a:rPr lang="zh-CN" altLang="en-US" sz="2800" dirty="0"/>
              <a:t>端口</a:t>
            </a:r>
            <a:r>
              <a:rPr lang="en-US" altLang="zh-CN" sz="2800" dirty="0"/>
              <a:t>1993</a:t>
            </a:r>
            <a:r>
              <a:rPr lang="zh-CN" altLang="en-US" sz="2800" dirty="0"/>
              <a:t>，和端口</a:t>
            </a:r>
            <a:r>
              <a:rPr lang="en-US" altLang="zh-CN" sz="2800" dirty="0"/>
              <a:t>1994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Horos</a:t>
            </a:r>
            <a:r>
              <a:rPr lang="zh-CN" altLang="en-US" sz="2000" dirty="0"/>
              <a:t>开放</a:t>
            </a:r>
            <a:r>
              <a:rPr lang="en-US" altLang="zh-CN" sz="2000" dirty="0"/>
              <a:t>TCP</a:t>
            </a:r>
            <a:r>
              <a:rPr lang="zh-CN" altLang="en-US" sz="2000" dirty="0"/>
              <a:t>端口</a:t>
            </a:r>
            <a:r>
              <a:rPr lang="en-US" altLang="zh-CN" sz="2000" dirty="0"/>
              <a:t>1993</a:t>
            </a:r>
            <a:r>
              <a:rPr lang="zh-CN" altLang="en-US" sz="2000" dirty="0"/>
              <a:t>和</a:t>
            </a:r>
            <a:r>
              <a:rPr lang="en-US" altLang="zh-CN" sz="2000" dirty="0"/>
              <a:t>1994</a:t>
            </a:r>
            <a:r>
              <a:rPr lang="zh-CN" altLang="en-US" sz="2000" dirty="0"/>
              <a:t>。</a:t>
            </a:r>
            <a:r>
              <a:rPr lang="en-US" altLang="zh-CN" sz="2000" dirty="0"/>
              <a:t>1993</a:t>
            </a:r>
            <a:r>
              <a:rPr lang="zh-CN" altLang="en-US" sz="2000" dirty="0"/>
              <a:t>用来接收流量，</a:t>
            </a:r>
            <a:r>
              <a:rPr lang="en-US" altLang="zh-CN" sz="2000" dirty="0"/>
              <a:t>1994</a:t>
            </a:r>
            <a:r>
              <a:rPr lang="zh-CN" altLang="en-US" sz="2000" dirty="0"/>
              <a:t>用来连接调试控制台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需要几台机器？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000" dirty="0" smtClean="0"/>
              <a:t>少到一台机器，多到几十台。理论上说明工作原理时，用三台机器比较合适。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512961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+mj-ea"/>
              </a:rPr>
              <a:t>用</a:t>
            </a:r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导入真实</a:t>
            </a:r>
            <a:r>
              <a:rPr lang="en-US" altLang="zh-CN" sz="4400" dirty="0" smtClean="0">
                <a:latin typeface="+mj-ea"/>
              </a:rPr>
              <a:t>TCP</a:t>
            </a:r>
            <a:r>
              <a:rPr lang="zh-CN" altLang="en-US" sz="4400" dirty="0" smtClean="0">
                <a:latin typeface="+mj-ea"/>
              </a:rPr>
              <a:t>流量</a:t>
            </a:r>
            <a:r>
              <a:rPr lang="en-US" altLang="zh-CN" dirty="0" smtClean="0">
                <a:latin typeface="+mj-lt"/>
              </a:rPr>
              <a:t/>
            </a:r>
            <a:br>
              <a:rPr lang="en-US" altLang="zh-CN" dirty="0" smtClean="0">
                <a:latin typeface="+mj-lt"/>
              </a:rPr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923330"/>
          </a:xfrm>
        </p:spPr>
        <p:txBody>
          <a:bodyPr/>
          <a:lstStyle/>
          <a:p>
            <a:r>
              <a:rPr lang="zh-CN" altLang="en-US" sz="2800" dirty="0" smtClean="0"/>
              <a:t>导入实时流量举例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0" y="2321185"/>
            <a:ext cx="8028384" cy="41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512961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+mj-ea"/>
              </a:rPr>
              <a:t>用</a:t>
            </a:r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导入真实</a:t>
            </a:r>
            <a:r>
              <a:rPr lang="en-US" altLang="zh-CN" sz="4400" dirty="0" smtClean="0">
                <a:latin typeface="+mj-ea"/>
              </a:rPr>
              <a:t>TCP</a:t>
            </a:r>
            <a:r>
              <a:rPr lang="zh-CN" altLang="en-US" sz="4400" dirty="0" smtClean="0">
                <a:latin typeface="+mj-ea"/>
              </a:rPr>
              <a:t>流量</a:t>
            </a:r>
            <a:r>
              <a:rPr lang="en-US" altLang="zh-CN" dirty="0" smtClean="0">
                <a:latin typeface="+mj-lt"/>
              </a:rPr>
              <a:t/>
            </a:r>
            <a:br>
              <a:rPr lang="en-US" altLang="zh-CN" dirty="0" smtClean="0">
                <a:latin typeface="+mj-lt"/>
              </a:rPr>
            </a:br>
            <a:endParaRPr lang="zh-CN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4385816"/>
          </a:xfrm>
        </p:spPr>
        <p:txBody>
          <a:bodyPr/>
          <a:lstStyle/>
          <a:p>
            <a:r>
              <a:rPr lang="zh-CN" altLang="en-US" sz="2800" dirty="0" smtClean="0"/>
              <a:t>导入离线流量举例：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通过</a:t>
            </a:r>
            <a:r>
              <a:rPr lang="en-US" altLang="zh-CN" sz="2800" dirty="0" smtClean="0"/>
              <a:t>1993</a:t>
            </a:r>
            <a:r>
              <a:rPr lang="zh-CN" altLang="en-US" sz="2800" dirty="0" smtClean="0"/>
              <a:t>端口注入离线流量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 smtClean="0"/>
              <a:t>      # cat *.</a:t>
            </a:r>
            <a:r>
              <a:rPr lang="en-US" altLang="zh-CN" sz="2000" dirty="0" err="1" smtClean="0"/>
              <a:t>pcap</a:t>
            </a:r>
            <a:r>
              <a:rPr lang="en-US" altLang="zh-CN" sz="2000" dirty="0" smtClean="0"/>
              <a:t> | </a:t>
            </a:r>
            <a:r>
              <a:rPr lang="en-US" altLang="zh-CN" sz="2000" dirty="0" err="1" smtClean="0"/>
              <a:t>netcat</a:t>
            </a:r>
            <a:r>
              <a:rPr lang="en-US" altLang="zh-CN" sz="2000" dirty="0" smtClean="0"/>
              <a:t> 192.168.1.200 1993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 smtClean="0"/>
              <a:t>控制台选项</a:t>
            </a:r>
            <a:r>
              <a:rPr lang="en-US" altLang="zh-CN" sz="2800" dirty="0" smtClean="0"/>
              <a:t>-f </a:t>
            </a:r>
            <a:r>
              <a:rPr lang="zh-CN" altLang="en-US" sz="2800" dirty="0" smtClean="0"/>
              <a:t>指定流量文件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    </a:t>
            </a:r>
            <a:r>
              <a:rPr lang="en-US" altLang="zh-CN" sz="2000" dirty="0" smtClean="0"/>
              <a:t># ./</a:t>
            </a:r>
            <a:r>
              <a:rPr lang="en-US" altLang="zh-CN" sz="2000" dirty="0" err="1" smtClean="0"/>
              <a:t>horos</a:t>
            </a:r>
            <a:r>
              <a:rPr lang="en-US" altLang="zh-CN" sz="2000" dirty="0" smtClean="0"/>
              <a:t> –f /path/to/the/</a:t>
            </a:r>
            <a:r>
              <a:rPr lang="en-US" altLang="zh-CN" sz="2000" dirty="0" err="1" smtClean="0"/>
              <a:t>pcap_file.pcap</a:t>
            </a:r>
            <a:r>
              <a:rPr lang="en-US" altLang="zh-CN" sz="2000" dirty="0" smtClean="0"/>
              <a:t>  …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配置文件中指定离线流量包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r>
              <a:rPr lang="zh-CN" altLang="en-US" sz="2000" dirty="0" smtClean="0"/>
              <a:t>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[MAIN] Section</a:t>
            </a:r>
            <a:r>
              <a:rPr lang="zh-CN" altLang="en-US" sz="2000" dirty="0" smtClean="0"/>
              <a:t>中的 </a:t>
            </a:r>
            <a:r>
              <a:rPr lang="en-US" altLang="zh-CN" sz="2000" dirty="0" err="1" smtClean="0"/>
              <a:t>pcap_file_path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33046" y="6704236"/>
            <a:ext cx="2609689" cy="141064"/>
          </a:xfrm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的</a:t>
            </a:r>
            <a:r>
              <a:rPr lang="en-US" altLang="zh-CN" sz="4400" dirty="0" err="1" smtClean="0">
                <a:latin typeface="+mj-ea"/>
              </a:rPr>
              <a:t>Lua</a:t>
            </a:r>
            <a:r>
              <a:rPr lang="zh-CN" altLang="en-US" sz="4400" dirty="0" smtClean="0">
                <a:latin typeface="+mj-ea"/>
              </a:rPr>
              <a:t>测试脚本框架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5309146"/>
          </a:xfrm>
        </p:spPr>
        <p:txBody>
          <a:bodyPr/>
          <a:lstStyle/>
          <a:p>
            <a:r>
              <a:rPr lang="en-US" altLang="zh-CN" sz="2800" dirty="0" err="1" smtClean="0"/>
              <a:t>Lua</a:t>
            </a:r>
            <a:r>
              <a:rPr lang="en-US" altLang="zh-CN" sz="2800" dirty="0" smtClean="0"/>
              <a:t> is Cute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简单高效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r>
              <a:rPr lang="zh-CN" altLang="en-US" sz="2800" dirty="0" smtClean="0"/>
              <a:t>    </a:t>
            </a:r>
            <a:r>
              <a:rPr lang="zh-CN" altLang="en-US" sz="2000" dirty="0" smtClean="0"/>
              <a:t>有脚本背景的</a:t>
            </a:r>
            <a:r>
              <a:rPr lang="en-US" altLang="zh-CN" sz="2000" dirty="0" smtClean="0"/>
              <a:t>Coder</a:t>
            </a:r>
            <a:r>
              <a:rPr lang="zh-CN" altLang="en-US" sz="2000" dirty="0" smtClean="0"/>
              <a:t>一天上手。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是最快速的脚本语言。</a:t>
            </a: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无限扩展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     </a:t>
            </a:r>
            <a:r>
              <a:rPr lang="zh-CN" altLang="en-US" sz="2000" dirty="0" smtClean="0"/>
              <a:t>宿主程序可以无限扩展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的用户自定义</a:t>
            </a:r>
            <a:r>
              <a:rPr lang="en-US" altLang="zh-CN" sz="2000" dirty="0" smtClean="0"/>
              <a:t>API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安全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脚本的权限由宿主程序控制，没有危险的指针操作。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/>
              <a:t> </a:t>
            </a:r>
            <a:r>
              <a:rPr lang="zh-CN" altLang="en-US" sz="2800" dirty="0" smtClean="0"/>
              <a:t>热拨插</a:t>
            </a:r>
            <a:endParaRPr lang="en-US" altLang="zh-CN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插件可随时加载，卸载，</a:t>
            </a:r>
            <a:r>
              <a:rPr lang="zh-CN" altLang="en-US" sz="2000" dirty="0"/>
              <a:t>快速实现小</a:t>
            </a:r>
            <a:r>
              <a:rPr lang="zh-CN" altLang="en-US" sz="2000" dirty="0" smtClean="0"/>
              <a:t>功能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的</a:t>
            </a:r>
            <a:r>
              <a:rPr lang="en-US" altLang="zh-CN" sz="4400" dirty="0" err="1" smtClean="0">
                <a:latin typeface="+mj-ea"/>
              </a:rPr>
              <a:t>Lua</a:t>
            </a:r>
            <a:r>
              <a:rPr lang="zh-CN" altLang="en-US" sz="4400" dirty="0" smtClean="0">
                <a:latin typeface="+mj-ea"/>
              </a:rPr>
              <a:t>测试脚本框架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1384995"/>
          </a:xfrm>
        </p:spPr>
        <p:txBody>
          <a:bodyPr/>
          <a:lstStyle/>
          <a:p>
            <a:r>
              <a:rPr lang="zh-CN" altLang="en-US" sz="2800" dirty="0" smtClean="0"/>
              <a:t>一个极简单的插件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000" dirty="0" smtClean="0"/>
              <a:t>Say “Hello”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56761"/>
            <a:ext cx="74634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的</a:t>
            </a:r>
            <a:r>
              <a:rPr lang="en-US" altLang="zh-CN" sz="4400" dirty="0" err="1" smtClean="0">
                <a:latin typeface="+mj-ea"/>
              </a:rPr>
              <a:t>Lua</a:t>
            </a:r>
            <a:r>
              <a:rPr lang="zh-CN" altLang="en-US" sz="4400" dirty="0" smtClean="0">
                <a:latin typeface="+mj-ea"/>
              </a:rPr>
              <a:t>测试脚本框架</a:t>
            </a:r>
            <a:endParaRPr lang="zh-CN" altLang="en-US" sz="4400" dirty="0">
              <a:latin typeface="+mj-ea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1384995"/>
          </a:xfrm>
        </p:spPr>
        <p:txBody>
          <a:bodyPr/>
          <a:lstStyle/>
          <a:p>
            <a:r>
              <a:rPr lang="en-US" altLang="zh-CN" sz="2800" dirty="0" smtClean="0"/>
              <a:t>Do something Cool:</a:t>
            </a:r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dirty="0" smtClean="0"/>
              <a:t>把我关心的会话保存下来</a:t>
            </a: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33046" y="6704236"/>
            <a:ext cx="2609689" cy="141064"/>
          </a:xfrm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19"/>
            <a:ext cx="8136904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的</a:t>
            </a:r>
            <a:r>
              <a:rPr lang="en-US" altLang="zh-CN" sz="4400" dirty="0" err="1" smtClean="0">
                <a:latin typeface="+mj-ea"/>
              </a:rPr>
              <a:t>Lua</a:t>
            </a:r>
            <a:r>
              <a:rPr lang="zh-CN" altLang="en-US" sz="4400" dirty="0" smtClean="0">
                <a:latin typeface="+mj-ea"/>
              </a:rPr>
              <a:t>测试脚本框架</a:t>
            </a:r>
            <a:endParaRPr lang="zh-CN" altLang="en-US" sz="4400" dirty="0">
              <a:latin typeface="+mj-ea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5078313"/>
          </a:xfrm>
        </p:spPr>
        <p:txBody>
          <a:bodyPr/>
          <a:lstStyle/>
          <a:p>
            <a:r>
              <a:rPr lang="en-US" altLang="zh-CN" sz="2800" dirty="0" smtClean="0"/>
              <a:t>Do something Cool:</a:t>
            </a:r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dirty="0" smtClean="0"/>
              <a:t>热拨插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netcat</a:t>
            </a:r>
            <a:r>
              <a:rPr lang="zh-CN" altLang="en-US" sz="2000" dirty="0" smtClean="0"/>
              <a:t>到运行</a:t>
            </a:r>
            <a:r>
              <a:rPr lang="en-US" altLang="zh-CN" sz="2000" dirty="0" err="1" smtClean="0"/>
              <a:t>horos</a:t>
            </a:r>
            <a:r>
              <a:rPr lang="zh-CN" altLang="en-US" sz="2000" dirty="0" smtClean="0"/>
              <a:t>机器的</a:t>
            </a:r>
            <a:r>
              <a:rPr lang="en-US" altLang="zh-CN" sz="2000" dirty="0" smtClean="0"/>
              <a:t>1994</a:t>
            </a:r>
            <a:r>
              <a:rPr lang="zh-CN" altLang="en-US" sz="2000" dirty="0" smtClean="0"/>
              <a:t>端口，得到控制台，然后输入</a:t>
            </a:r>
            <a:r>
              <a:rPr lang="en-US" altLang="zh-CN" sz="2000" dirty="0" err="1" smtClean="0"/>
              <a:t>reload_testsuite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命令，</a:t>
            </a:r>
            <a:r>
              <a:rPr lang="en-US" altLang="zh-CN" sz="2000" dirty="0" err="1" smtClean="0"/>
              <a:t>horos</a:t>
            </a:r>
            <a:r>
              <a:rPr lang="zh-CN" altLang="en-US" sz="2000" dirty="0" smtClean="0"/>
              <a:t>实时更新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插件。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     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或者一键搞定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# echo “</a:t>
            </a:r>
            <a:r>
              <a:rPr lang="en-US" altLang="zh-CN" sz="2000" dirty="0" err="1" smtClean="0"/>
              <a:t>reload_testsuite</a:t>
            </a:r>
            <a:r>
              <a:rPr lang="en-US" altLang="zh-CN" sz="2000" dirty="0" smtClean="0"/>
              <a:t>()”  | </a:t>
            </a:r>
            <a:r>
              <a:rPr lang="en-US" altLang="zh-CN" sz="2000" dirty="0" err="1" smtClean="0"/>
              <a:t>netcat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localhost</a:t>
            </a:r>
            <a:r>
              <a:rPr lang="en-US" altLang="zh-CN" sz="2000" dirty="0" smtClean="0"/>
              <a:t> 1994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33046" y="6704236"/>
            <a:ext cx="2609689" cy="141064"/>
          </a:xfrm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50" y="3429000"/>
            <a:ext cx="6086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的</a:t>
            </a:r>
            <a:r>
              <a:rPr lang="en-US" altLang="zh-CN" sz="4400" dirty="0" err="1" smtClean="0">
                <a:latin typeface="+mj-ea"/>
              </a:rPr>
              <a:t>Lua</a:t>
            </a:r>
            <a:r>
              <a:rPr lang="zh-CN" altLang="en-US" sz="4400" dirty="0" smtClean="0">
                <a:latin typeface="+mj-ea"/>
              </a:rPr>
              <a:t>测试脚本框架</a:t>
            </a:r>
            <a:endParaRPr lang="zh-CN" altLang="en-US" sz="4400" dirty="0">
              <a:latin typeface="+mj-ea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4847481"/>
          </a:xfrm>
        </p:spPr>
        <p:txBody>
          <a:bodyPr/>
          <a:lstStyle/>
          <a:p>
            <a:r>
              <a:rPr lang="en-US" altLang="zh-CN" sz="2800" dirty="0" smtClean="0"/>
              <a:t>Do something Cool:</a:t>
            </a:r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dirty="0" smtClean="0"/>
              <a:t>在调试控制台中实时查看测试用例的执行情况</a:t>
            </a: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dirty="0" smtClean="0"/>
              <a:t>每个测试用例是一个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文件</a:t>
            </a: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文件名去掉扩展名</a:t>
            </a:r>
            <a:r>
              <a:rPr lang="en-US" altLang="zh-CN" sz="2000" dirty="0" smtClean="0"/>
              <a:t>”</a:t>
            </a:r>
            <a:r>
              <a:rPr lang="en-US" altLang="zh-CN" sz="2000" dirty="0"/>
              <a:t>.</a:t>
            </a:r>
            <a:r>
              <a:rPr lang="en-US" altLang="zh-CN" sz="2000" dirty="0" err="1" smtClean="0"/>
              <a:t>lua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后，得到的</a:t>
            </a:r>
            <a:r>
              <a:rPr lang="en-US" altLang="zh-CN" sz="2000" dirty="0" smtClean="0"/>
              <a:t>stem name</a:t>
            </a:r>
            <a:r>
              <a:rPr lang="zh-CN" altLang="en-US" sz="2000" dirty="0" smtClean="0"/>
              <a:t>作为测试用例名注册到了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虚拟机。上图中的</a:t>
            </a:r>
            <a:r>
              <a:rPr lang="en-US" altLang="zh-CN" sz="2000" dirty="0" err="1" smtClean="0"/>
              <a:t>record.des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即调用</a:t>
            </a:r>
            <a:r>
              <a:rPr lang="en-US" altLang="zh-CN" sz="2000" dirty="0" err="1" smtClean="0"/>
              <a:t>record.lua</a:t>
            </a:r>
            <a:r>
              <a:rPr lang="zh-CN" altLang="en-US" sz="2000" dirty="0" smtClean="0"/>
              <a:t>文件中的</a:t>
            </a:r>
            <a:r>
              <a:rPr lang="en-US" altLang="zh-CN" sz="2000" dirty="0" smtClean="0"/>
              <a:t>function des() </a:t>
            </a:r>
            <a:r>
              <a:rPr lang="zh-CN" altLang="en-US" sz="2000" dirty="0" smtClean="0"/>
              <a:t>方法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33046" y="6704236"/>
            <a:ext cx="2609689" cy="141064"/>
          </a:xfrm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2936"/>
            <a:ext cx="6417229" cy="1152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1" y="5733256"/>
            <a:ext cx="41719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的</a:t>
            </a:r>
            <a:r>
              <a:rPr lang="en-US" altLang="zh-CN" sz="4400" dirty="0" err="1" smtClean="0">
                <a:latin typeface="+mj-ea"/>
              </a:rPr>
              <a:t>Lua</a:t>
            </a:r>
            <a:r>
              <a:rPr lang="zh-CN" altLang="en-US" sz="4400" dirty="0" smtClean="0">
                <a:latin typeface="+mj-ea"/>
              </a:rPr>
              <a:t>测试脚本框架</a:t>
            </a:r>
            <a:endParaRPr lang="zh-CN" altLang="en-US" sz="4400" dirty="0">
              <a:latin typeface="+mj-ea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4385816"/>
          </a:xfrm>
        </p:spPr>
        <p:txBody>
          <a:bodyPr/>
          <a:lstStyle/>
          <a:p>
            <a:r>
              <a:rPr lang="en-US" altLang="zh-CN" sz="2800" dirty="0" smtClean="0"/>
              <a:t>Do something Cool:</a:t>
            </a:r>
          </a:p>
          <a:p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dirty="0" smtClean="0"/>
              <a:t>检查保存下来的会话</a:t>
            </a:r>
            <a:endParaRPr lang="en-US" altLang="zh-CN" sz="2000" dirty="0" smtClean="0"/>
          </a:p>
          <a:p>
            <a:r>
              <a:rPr lang="zh-CN" altLang="en-US" sz="2000" dirty="0" smtClean="0"/>
              <a:t>  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tcpdump</a:t>
            </a:r>
            <a:r>
              <a:rPr lang="en-US" altLang="zh-CN" sz="2000" dirty="0" smtClean="0"/>
              <a:t> –r /path/to/</a:t>
            </a:r>
            <a:r>
              <a:rPr lang="en-US" altLang="zh-CN" sz="2000" dirty="0" err="1" smtClean="0"/>
              <a:t>pcapfile</a:t>
            </a:r>
            <a:r>
              <a:rPr lang="en-US" altLang="zh-CN" sz="2000" dirty="0" smtClean="0"/>
              <a:t> –A –ns0 </a:t>
            </a:r>
            <a:r>
              <a:rPr lang="zh-CN" altLang="en-US" sz="2000" dirty="0" smtClean="0"/>
              <a:t>或者</a:t>
            </a:r>
            <a:r>
              <a:rPr lang="en-US" altLang="zh-CN" sz="2000" dirty="0" err="1" smtClean="0"/>
              <a:t>wireshark</a:t>
            </a:r>
            <a:r>
              <a:rPr lang="zh-CN" altLang="en-US" sz="2000" dirty="0" smtClean="0"/>
              <a:t>分析测试用例保存下来</a:t>
            </a:r>
            <a:r>
              <a:rPr lang="zh-CN" altLang="en-US" sz="2000" smtClean="0"/>
              <a:t>会话。现在的版本没有保存包的信间信息。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dirty="0" smtClean="0"/>
              <a:t>又可以重放测试用例保存下来的流量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# cat *.</a:t>
            </a:r>
            <a:r>
              <a:rPr lang="en-US" altLang="zh-CN" sz="2000" dirty="0" err="1" smtClean="0"/>
              <a:t>pcap</a:t>
            </a:r>
            <a:r>
              <a:rPr lang="en-US" altLang="zh-CN" sz="2000" dirty="0" smtClean="0"/>
              <a:t> | </a:t>
            </a:r>
            <a:r>
              <a:rPr lang="en-US" altLang="zh-CN" sz="2000" dirty="0" err="1" smtClean="0"/>
              <a:t>netcat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xxx.xx.x.x</a:t>
            </a:r>
            <a:r>
              <a:rPr lang="en-US" altLang="zh-CN" sz="2000" dirty="0" smtClean="0"/>
              <a:t> 1993</a:t>
            </a:r>
            <a:endParaRPr lang="zh-CN" alt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33046" y="6704236"/>
            <a:ext cx="2609689" cy="141064"/>
          </a:xfrm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17032"/>
            <a:ext cx="9144000" cy="16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52736"/>
            <a:ext cx="7877908" cy="320793"/>
          </a:xfrm>
        </p:spPr>
        <p:txBody>
          <a:bodyPr/>
          <a:lstStyle/>
          <a:p>
            <a:pPr algn="ctr"/>
            <a:r>
              <a:rPr lang="en-US" altLang="zh-CN" sz="4400" dirty="0" smtClean="0"/>
              <a:t>Synopsis</a:t>
            </a:r>
            <a:endParaRPr lang="zh-CN" altLang="en-US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3568" y="2708920"/>
            <a:ext cx="7877908" cy="323165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HOROS</a:t>
            </a:r>
            <a:r>
              <a:rPr lang="zh-CN" altLang="en-US" sz="2800" dirty="0" smtClean="0">
                <a:latin typeface="+mj-lt"/>
              </a:rPr>
              <a:t>简介</a:t>
            </a: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HOROS </a:t>
            </a:r>
            <a:r>
              <a:rPr lang="zh-CN" altLang="en-US" sz="2800" dirty="0" smtClean="0">
                <a:latin typeface="+mj-lt"/>
              </a:rPr>
              <a:t>的安装，部署</a:t>
            </a: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 smtClean="0">
                <a:latin typeface="+mj-lt"/>
              </a:rPr>
              <a:t>用</a:t>
            </a:r>
            <a:r>
              <a:rPr lang="en-US" altLang="zh-CN" sz="2800" dirty="0" smtClean="0">
                <a:latin typeface="+mj-lt"/>
              </a:rPr>
              <a:t>HOROS</a:t>
            </a:r>
            <a:r>
              <a:rPr lang="zh-CN" altLang="en-US" sz="2800" dirty="0" smtClean="0">
                <a:latin typeface="+mj-lt"/>
              </a:rPr>
              <a:t>导入真实</a:t>
            </a:r>
            <a:r>
              <a:rPr lang="en-US" altLang="zh-CN" sz="2800" dirty="0" smtClean="0">
                <a:latin typeface="+mj-lt"/>
              </a:rPr>
              <a:t>TCP</a:t>
            </a:r>
            <a:r>
              <a:rPr lang="zh-CN" altLang="en-US" sz="2800" dirty="0" smtClean="0">
                <a:latin typeface="+mj-lt"/>
              </a:rPr>
              <a:t>流量</a:t>
            </a: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HOROS</a:t>
            </a:r>
            <a:r>
              <a:rPr lang="zh-CN" altLang="en-US" sz="2800" dirty="0" smtClean="0">
                <a:latin typeface="+mj-lt"/>
              </a:rPr>
              <a:t>的</a:t>
            </a:r>
            <a:r>
              <a:rPr lang="en-US" altLang="zh-CN" sz="2800" dirty="0" err="1" smtClean="0">
                <a:latin typeface="+mj-lt"/>
              </a:rPr>
              <a:t>Lua</a:t>
            </a:r>
            <a:r>
              <a:rPr lang="zh-CN" altLang="en-US" sz="2800" dirty="0" smtClean="0">
                <a:latin typeface="+mj-lt"/>
              </a:rPr>
              <a:t>测试脚本框架</a:t>
            </a: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 smtClean="0">
                <a:latin typeface="+mj-lt"/>
              </a:rPr>
              <a:t>缺陷和待改进</a:t>
            </a:r>
            <a:endParaRPr lang="en-US" altLang="zh-CN" sz="28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71600" y="6525344"/>
            <a:ext cx="2609689" cy="247948"/>
          </a:xfrm>
        </p:spPr>
        <p:txBody>
          <a:bodyPr/>
          <a:lstStyle/>
          <a:p>
            <a:r>
              <a:rPr lang="de-DE" altLang="zh-CN" dirty="0" smtClean="0">
                <a:solidFill>
                  <a:srgbClr val="000000"/>
                </a:solidFill>
              </a:rPr>
              <a:t>HOROSCOPE from Tencent</a:t>
            </a:r>
            <a:endParaRPr lang="de-DE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544060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+mj-ea"/>
              </a:rPr>
              <a:t>缺陷和待改进</a:t>
            </a:r>
            <a:r>
              <a:rPr lang="en-US" altLang="zh-CN" sz="4400" dirty="0" smtClean="0">
                <a:latin typeface="+mj-ea"/>
              </a:rPr>
              <a:t/>
            </a:r>
            <a:br>
              <a:rPr lang="en-US" altLang="zh-CN" sz="4400" dirty="0" smtClean="0">
                <a:latin typeface="+mj-ea"/>
              </a:rPr>
            </a:b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484784"/>
            <a:ext cx="7877908" cy="2539157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2000" dirty="0" smtClean="0"/>
              <a:t>性能瓶颈：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目前，</a:t>
            </a:r>
            <a:r>
              <a:rPr lang="en-US" altLang="zh-CN" sz="2000" dirty="0" smtClean="0"/>
              <a:t>v0.6.0</a:t>
            </a:r>
            <a:r>
              <a:rPr lang="zh-CN" altLang="en-US" sz="2000" dirty="0" smtClean="0"/>
              <a:t>版的</a:t>
            </a:r>
            <a:r>
              <a:rPr lang="en-US" altLang="zh-CN" sz="2000" dirty="0" err="1" smtClean="0"/>
              <a:t>horos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RAW socket</a:t>
            </a:r>
            <a:r>
              <a:rPr lang="zh-CN" altLang="en-US" sz="2000" dirty="0" smtClean="0"/>
              <a:t>抓包效率很低，制约了</a:t>
            </a:r>
            <a:r>
              <a:rPr lang="en-US" altLang="zh-CN" sz="2000" dirty="0" err="1" smtClean="0"/>
              <a:t>Horos</a:t>
            </a:r>
            <a:r>
              <a:rPr lang="zh-CN" altLang="en-US" sz="2000" dirty="0" smtClean="0"/>
              <a:t>的整体性能。下个版本旨在解决这个缺陷。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Perf</a:t>
            </a:r>
            <a:r>
              <a:rPr lang="zh-CN" altLang="en-US" sz="2000" dirty="0" smtClean="0"/>
              <a:t>的报告，</a:t>
            </a:r>
            <a:r>
              <a:rPr lang="en-US" altLang="zh-CN" sz="2000" dirty="0" smtClean="0"/>
              <a:t>83%</a:t>
            </a:r>
            <a:r>
              <a:rPr lang="zh-CN" altLang="en-US" sz="2000" dirty="0" smtClean="0"/>
              <a:t>的时间开销在</a:t>
            </a:r>
            <a:r>
              <a:rPr lang="en-US" altLang="zh-CN" sz="2000" dirty="0" smtClean="0"/>
              <a:t>read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write I/O</a:t>
            </a:r>
            <a:r>
              <a:rPr lang="zh-CN" altLang="en-US" sz="2000" dirty="0" smtClean="0"/>
              <a:t>操作。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544060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+mj-ea"/>
              </a:rPr>
              <a:t>缺陷和待改进</a:t>
            </a:r>
            <a:r>
              <a:rPr lang="en-US" altLang="zh-CN" sz="4400" dirty="0" smtClean="0">
                <a:latin typeface="+mj-ea"/>
              </a:rPr>
              <a:t/>
            </a:r>
            <a:br>
              <a:rPr lang="en-US" altLang="zh-CN" sz="4400" dirty="0" smtClean="0">
                <a:latin typeface="+mj-ea"/>
              </a:rPr>
            </a:b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5770811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2000" dirty="0" smtClean="0"/>
              <a:t>天生缺陷：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真实流量是针对旧服务器，旧业务的真实流量，不可能测试到新上线服务器的新功能。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服务器和客户机之间的问题需要在逻辑上没有依赖关系。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客户  </a:t>
            </a:r>
            <a:r>
              <a:rPr lang="en-US" altLang="zh-CN" sz="2000" dirty="0" smtClean="0"/>
              <a:t>“</a:t>
            </a:r>
            <a:r>
              <a:rPr lang="zh-CN" altLang="en-US" sz="2000" b="0" dirty="0"/>
              <a:t>麻烦你，鱼丸粗面</a:t>
            </a:r>
            <a:r>
              <a:rPr lang="en-US" altLang="zh-CN" sz="2000" dirty="0" smtClean="0"/>
              <a:t>”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服务器  </a:t>
            </a:r>
            <a:r>
              <a:rPr lang="en-US" altLang="zh-CN" sz="2000" dirty="0" smtClean="0"/>
              <a:t>“</a:t>
            </a:r>
            <a:r>
              <a:rPr lang="zh-CN" altLang="en-US" sz="2000" b="0" dirty="0"/>
              <a:t>没有粗面</a:t>
            </a:r>
            <a:r>
              <a:rPr lang="en-US" altLang="zh-CN" sz="2000" dirty="0" smtClean="0"/>
              <a:t>” </a:t>
            </a:r>
            <a:endParaRPr lang="en-US" altLang="zh-CN" sz="2000" dirty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客户 </a:t>
            </a:r>
            <a:r>
              <a:rPr lang="en-US" altLang="zh-CN" sz="2000" dirty="0" smtClean="0"/>
              <a:t>“</a:t>
            </a:r>
            <a:r>
              <a:rPr lang="zh-CN" altLang="en-US" sz="2000" b="0" dirty="0" smtClean="0"/>
              <a:t>那就来</a:t>
            </a:r>
            <a:r>
              <a:rPr lang="zh-CN" altLang="en-US" sz="2000" b="0" dirty="0"/>
              <a:t>碗鱼丸河粉吧 </a:t>
            </a:r>
            <a:r>
              <a:rPr lang="en-US" altLang="zh-CN" sz="2000" dirty="0" smtClean="0"/>
              <a:t>”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流量回放：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客户  </a:t>
            </a:r>
            <a:r>
              <a:rPr lang="en-US" altLang="zh-CN" sz="2000" dirty="0" smtClean="0"/>
              <a:t>“</a:t>
            </a:r>
            <a:r>
              <a:rPr lang="zh-CN" altLang="en-US" sz="2000" b="0" dirty="0"/>
              <a:t>麻烦你，鱼丸粗面</a:t>
            </a:r>
            <a:r>
              <a:rPr lang="en-US" altLang="zh-CN" sz="2000" dirty="0"/>
              <a:t>”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服务器 </a:t>
            </a:r>
            <a:r>
              <a:rPr lang="en-US" altLang="zh-CN" sz="2000" dirty="0" smtClean="0"/>
              <a:t>“</a:t>
            </a:r>
            <a:r>
              <a:rPr lang="zh-CN" altLang="en-US" sz="2000" b="0" dirty="0" smtClean="0"/>
              <a:t>好的，但请先付钱。</a:t>
            </a:r>
            <a:r>
              <a:rPr lang="en-US" altLang="zh-CN" sz="2000" dirty="0" smtClean="0"/>
              <a:t>” </a:t>
            </a:r>
            <a:endParaRPr lang="en-US" altLang="zh-CN" sz="2000" dirty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客户 </a:t>
            </a:r>
            <a:r>
              <a:rPr lang="en-US" altLang="zh-CN" sz="2000" dirty="0" smtClean="0"/>
              <a:t>“</a:t>
            </a:r>
            <a:r>
              <a:rPr lang="zh-CN" altLang="en-US" sz="2000" b="0" dirty="0" smtClean="0"/>
              <a:t>那</a:t>
            </a:r>
            <a:r>
              <a:rPr lang="zh-CN" altLang="en-US" sz="2000" b="0" dirty="0"/>
              <a:t>就来碗鱼丸河粉吧 </a:t>
            </a:r>
            <a:r>
              <a:rPr lang="en-US" altLang="zh-CN" sz="2000" dirty="0" smtClean="0"/>
              <a:t>” 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512961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Miscellany</a:t>
            </a:r>
            <a:br>
              <a:rPr lang="en-US" altLang="zh-CN" sz="4400" dirty="0" smtClean="0">
                <a:latin typeface="+mj-ea"/>
              </a:rPr>
            </a:b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3693319"/>
          </a:xfrm>
        </p:spPr>
        <p:txBody>
          <a:bodyPr/>
          <a:lstStyle/>
          <a:p>
            <a:r>
              <a:rPr lang="en-US" altLang="zh-CN" sz="2800" dirty="0" smtClean="0"/>
              <a:t>Powerful Tool improves production: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400" dirty="0" smtClean="0"/>
              <a:t>The first line of code </a:t>
            </a:r>
            <a:r>
              <a:rPr lang="en-US" altLang="zh-CN" sz="2400" smtClean="0"/>
              <a:t>was written on </a:t>
            </a:r>
            <a:r>
              <a:rPr lang="en-US" altLang="zh-CN" sz="2400" dirty="0" smtClean="0"/>
              <a:t>Dec </a:t>
            </a:r>
            <a:r>
              <a:rPr lang="en-US" altLang="zh-CN" sz="2400" dirty="0"/>
              <a:t>9 </a:t>
            </a:r>
            <a:r>
              <a:rPr lang="en-US" altLang="zh-CN" sz="2400" dirty="0" smtClean="0"/>
              <a:t>2013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The first version was released 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 Days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Eclipse</a:t>
            </a:r>
          </a:p>
          <a:p>
            <a:endParaRPr lang="en-US" altLang="zh-CN" sz="2400" dirty="0"/>
          </a:p>
          <a:p>
            <a:r>
              <a:rPr lang="en-US" altLang="zh-CN" sz="2400" dirty="0" err="1" smtClean="0"/>
              <a:t>Git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Boost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833754"/>
          </a:xfrm>
        </p:spPr>
        <p:txBody>
          <a:bodyPr/>
          <a:lstStyle/>
          <a:p>
            <a:pPr algn="ctr"/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400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4154984"/>
          </a:xfrm>
        </p:spPr>
        <p:txBody>
          <a:bodyPr/>
          <a:lstStyle/>
          <a:p>
            <a:pPr algn="ctr"/>
            <a:endParaRPr lang="en-US" altLang="zh-CN" sz="4000" dirty="0" smtClean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 smtClean="0"/>
          </a:p>
          <a:p>
            <a:pPr algn="ctr"/>
            <a:endParaRPr lang="en-US" altLang="zh-CN" sz="4000" dirty="0" smtClean="0"/>
          </a:p>
          <a:p>
            <a:pPr algn="ctr"/>
            <a:endParaRPr lang="en-US" altLang="zh-CN" sz="4000" dirty="0" smtClean="0"/>
          </a:p>
          <a:p>
            <a:pPr algn="ctr"/>
            <a:endParaRPr lang="en-US" altLang="zh-CN" sz="4000" dirty="0"/>
          </a:p>
          <a:p>
            <a:pPr algn="ctr"/>
            <a:r>
              <a:rPr lang="en-US" altLang="zh-CN" sz="4000" dirty="0" smtClean="0"/>
              <a:t>Your Presence Here is </a:t>
            </a:r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 smtClean="0"/>
          </a:p>
          <a:p>
            <a:pPr algn="ctr"/>
            <a:r>
              <a:rPr lang="en-US" altLang="zh-CN" sz="4000" dirty="0" smtClean="0"/>
              <a:t>Greatly Appreciated !</a:t>
            </a:r>
          </a:p>
          <a:p>
            <a:pPr algn="ctr"/>
            <a:endParaRPr lang="en-US" altLang="zh-CN" sz="4000" dirty="0" smtClean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 smtClean="0"/>
          </a:p>
          <a:p>
            <a:pPr algn="ctr"/>
            <a:r>
              <a:rPr lang="en-US" altLang="zh-CN" sz="4000" dirty="0" smtClean="0"/>
              <a:t>kamuszhou@tencent.com</a:t>
            </a:r>
          </a:p>
          <a:p>
            <a:pPr algn="ctr"/>
            <a:endParaRPr lang="en-US" altLang="zh-CN" sz="4000" dirty="0"/>
          </a:p>
          <a:p>
            <a:pPr algn="ctr"/>
            <a:r>
              <a:rPr lang="en-US" altLang="zh-CN" sz="4000" dirty="0" smtClean="0"/>
              <a:t>	</a:t>
            </a:r>
          </a:p>
          <a:p>
            <a:pPr algn="ctr"/>
            <a:endParaRPr lang="en-US" altLang="zh-CN" sz="4000" dirty="0"/>
          </a:p>
          <a:p>
            <a:pPr algn="ctr"/>
            <a:r>
              <a:rPr lang="en-US" altLang="zh-CN" sz="4000" dirty="0" smtClean="0"/>
              <a:t>www.dogeye.net presents.</a:t>
            </a:r>
            <a:endParaRPr lang="zh-CN" alt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314766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/>
              <a:t>简介</a:t>
            </a:r>
            <a:endParaRPr lang="zh-CN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1846659"/>
          </a:xfrm>
        </p:spPr>
        <p:txBody>
          <a:bodyPr/>
          <a:lstStyle/>
          <a:p>
            <a:r>
              <a:rPr lang="en-US" altLang="zh-CN" sz="2800" dirty="0" smtClean="0"/>
              <a:t>What does HOROS mean ?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000" b="0" dirty="0"/>
          </a:p>
          <a:p>
            <a:r>
              <a:rPr lang="en-US" altLang="zh-CN" sz="2000" b="0" dirty="0" smtClean="0"/>
              <a:t>HOROS is </a:t>
            </a:r>
            <a:r>
              <a:rPr lang="en-US" altLang="zh-CN" sz="2000" dirty="0" smtClean="0"/>
              <a:t>Horoscope</a:t>
            </a:r>
            <a:r>
              <a:rPr lang="en-US" altLang="zh-CN" sz="2000" b="0" dirty="0" smtClean="0"/>
              <a:t> for short. </a:t>
            </a:r>
            <a:r>
              <a:rPr lang="zh-CN" altLang="en-US" sz="2000" b="0" dirty="0" smtClean="0"/>
              <a:t>占星术，预测未来！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endParaRPr lang="en-US" altLang="zh-CN" sz="2000" b="0" dirty="0"/>
          </a:p>
          <a:p>
            <a:endParaRPr lang="zh-CN" alt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3190"/>
            <a:ext cx="4414292" cy="33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>
                <a:latin typeface="+mj-ea"/>
              </a:rPr>
              <a:t>简介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3693319"/>
          </a:xfrm>
        </p:spPr>
        <p:txBody>
          <a:bodyPr/>
          <a:lstStyle/>
          <a:p>
            <a:r>
              <a:rPr lang="en-US" altLang="zh-CN" sz="2800" dirty="0" smtClean="0"/>
              <a:t>HOROS</a:t>
            </a:r>
            <a:r>
              <a:rPr lang="zh-CN" altLang="en-US" sz="2800" dirty="0" smtClean="0"/>
              <a:t>能作什么？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模拟真实环境测试未上线服务器：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 err="1" smtClean="0"/>
              <a:t>Horos</a:t>
            </a:r>
            <a:r>
              <a:rPr lang="zh-CN" altLang="en-US" sz="2000" dirty="0" smtClean="0"/>
              <a:t>用真实生产机器上的流量作为素材，把这些流量回放给未上线</a:t>
            </a:r>
            <a:endParaRPr lang="en-US" altLang="zh-CN" sz="2000" dirty="0" smtClean="0"/>
          </a:p>
          <a:p>
            <a:r>
              <a:rPr lang="zh-CN" altLang="en-US" sz="2000" dirty="0" smtClean="0"/>
              <a:t>的测试服务器，从而为测试服务器提供一个近似真实的线上环境，让测试服务器在上线之前暴露出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插件功能，灵活编写测试案例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Horos</a:t>
            </a:r>
            <a:r>
              <a:rPr lang="zh-CN" altLang="en-US" sz="2000" dirty="0" smtClean="0"/>
              <a:t>尤其适合一问一答的短连接服务器，并提供了编写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插件的功能，用户可以通过</a:t>
            </a:r>
            <a:r>
              <a:rPr lang="en-US" altLang="zh-CN" sz="2000" dirty="0" err="1" smtClean="0"/>
              <a:t>Horos</a:t>
            </a:r>
            <a:r>
              <a:rPr lang="zh-CN" altLang="en-US" sz="2000" dirty="0" smtClean="0"/>
              <a:t>的控制台随时“热拨插”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测试插件。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287579"/>
          </a:xfrm>
        </p:spPr>
        <p:txBody>
          <a:bodyPr/>
          <a:lstStyle/>
          <a:p>
            <a:pPr marL="342900" indent="-342900" algn="ctr"/>
            <a:r>
              <a:rPr lang="en-US" altLang="zh-CN" sz="4400" dirty="0" smtClean="0">
                <a:latin typeface="+mn-ea"/>
                <a:ea typeface="+mn-ea"/>
              </a:rPr>
              <a:t>HOROS</a:t>
            </a:r>
            <a:r>
              <a:rPr lang="zh-CN" altLang="en-US" sz="4400" dirty="0" smtClean="0">
                <a:latin typeface="+mn-ea"/>
                <a:ea typeface="+mn-ea"/>
              </a:rPr>
              <a:t>简介</a:t>
            </a:r>
            <a:endParaRPr lang="en-US" altLang="zh-CN" sz="4400" dirty="0" smtClean="0">
              <a:latin typeface="+mn-ea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1846659"/>
          </a:xfrm>
        </p:spPr>
        <p:txBody>
          <a:bodyPr/>
          <a:lstStyle/>
          <a:p>
            <a:r>
              <a:rPr lang="en-US" altLang="zh-CN" sz="2800" dirty="0" smtClean="0">
                <a:latin typeface="+mj-lt"/>
              </a:rPr>
              <a:t>Inspired by TCPCOPY</a:t>
            </a:r>
          </a:p>
          <a:p>
            <a:endParaRPr lang="en-US" altLang="zh-CN" sz="2800" dirty="0">
              <a:latin typeface="+mj-lt"/>
            </a:endParaRPr>
          </a:p>
          <a:p>
            <a:endParaRPr lang="en-US" altLang="zh-CN" sz="2800" dirty="0" smtClean="0">
              <a:latin typeface="+mj-lt"/>
            </a:endParaRPr>
          </a:p>
          <a:p>
            <a:endParaRPr lang="en-US" altLang="zh-CN" sz="2800" dirty="0">
              <a:latin typeface="+mj-lt"/>
            </a:endParaRPr>
          </a:p>
          <a:p>
            <a:endParaRPr lang="en-US" altLang="zh-CN" sz="2800" dirty="0" smtClean="0">
              <a:latin typeface="+mj-lt"/>
            </a:endParaRPr>
          </a:p>
          <a:p>
            <a:endParaRPr lang="en-US" altLang="zh-CN" sz="2800" dirty="0"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>
              <a:latin typeface="+mj-lt"/>
            </a:endParaRPr>
          </a:p>
          <a:p>
            <a:endParaRPr lang="zh-CN" alt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2" y="2276872"/>
            <a:ext cx="853100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85446" y="1219200"/>
            <a:ext cx="7877908" cy="31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4572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9144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1371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18288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/>
              <a:t>简介</a:t>
            </a:r>
            <a:endParaRPr lang="zh-CN" alt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85446" y="2057400"/>
            <a:ext cx="7877908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330200" rt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87338" indent="-285750" algn="l" defTabSz="330200" rt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2pPr>
            <a:lvl3pPr marL="573088" indent="-284163" algn="l" defTabSz="330200" rt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857250" indent="-282575" algn="l" defTabSz="330200" rt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har char="-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624138" indent="4763" algn="ctr" defTabSz="330200" rtl="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3081338" indent="4763" algn="ctr" defTabSz="330200" rtl="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3538538" indent="4763" algn="ctr" defTabSz="330200" rtl="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995738" indent="4763" algn="ctr" defTabSz="330200" rtl="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4452938" indent="4763" algn="ctr" defTabSz="330200" rtl="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 smtClean="0"/>
              <a:t>为什么再造一个</a:t>
            </a:r>
            <a:r>
              <a:rPr lang="en-US" altLang="zh-CN" sz="2800" dirty="0" smtClean="0"/>
              <a:t>TCPCOPY</a:t>
            </a:r>
          </a:p>
          <a:p>
            <a:endParaRPr lang="en-US" altLang="zh-CN" sz="2800" dirty="0" smtClean="0"/>
          </a:p>
          <a:p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err="1" smtClean="0"/>
              <a:t>Horos</a:t>
            </a:r>
            <a:r>
              <a:rPr lang="zh-CN" altLang="en-US" sz="2000" b="0" dirty="0" smtClean="0"/>
              <a:t>用</a:t>
            </a:r>
            <a:r>
              <a:rPr lang="en-US" altLang="zh-CN" sz="2000" b="0" dirty="0" smtClean="0"/>
              <a:t>C++</a:t>
            </a:r>
            <a:r>
              <a:rPr lang="zh-CN" altLang="en-US" sz="2000" b="0" dirty="0" smtClean="0"/>
              <a:t>而不是</a:t>
            </a:r>
            <a:r>
              <a:rPr lang="en-US" altLang="zh-CN" sz="2000" b="0" dirty="0" smtClean="0"/>
              <a:t>C</a:t>
            </a:r>
            <a:r>
              <a:rPr lang="zh-CN" altLang="en-US" sz="2000" b="0" dirty="0" smtClean="0"/>
              <a:t>编写，让</a:t>
            </a:r>
            <a:r>
              <a:rPr lang="en-US" altLang="zh-CN" sz="2000" b="0" dirty="0" smtClean="0"/>
              <a:t>C++</a:t>
            </a:r>
            <a:r>
              <a:rPr lang="zh-CN" altLang="en-US" sz="2000" b="0" dirty="0" smtClean="0"/>
              <a:t>程序员生产效率更高。大量使用</a:t>
            </a:r>
            <a:r>
              <a:rPr lang="en-US" altLang="zh-CN" sz="2000" b="0" dirty="0" smtClean="0"/>
              <a:t>STL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Boost</a:t>
            </a:r>
            <a:r>
              <a:rPr lang="zh-CN" altLang="en-US" sz="2000" b="0" dirty="0" smtClean="0"/>
              <a:t>库，而</a:t>
            </a:r>
            <a:r>
              <a:rPr lang="en-US" altLang="zh-CN" sz="2000" b="0" dirty="0" smtClean="0"/>
              <a:t>TCPCOPY</a:t>
            </a:r>
            <a:r>
              <a:rPr lang="zh-CN" altLang="en-US" sz="2000" b="0" dirty="0" smtClean="0"/>
              <a:t>重造</a:t>
            </a:r>
            <a:r>
              <a:rPr lang="en-US" altLang="zh-CN" sz="2000" b="0" dirty="0" smtClean="0"/>
              <a:t>list, map</a:t>
            </a:r>
            <a:r>
              <a:rPr lang="zh-CN" altLang="en-US" sz="2000" b="0" dirty="0" smtClean="0"/>
              <a:t>这样的基础设施。</a:t>
            </a: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err="1" smtClean="0"/>
              <a:t>Horos</a:t>
            </a:r>
            <a:r>
              <a:rPr lang="zh-CN" altLang="en-US" sz="2000" b="0" dirty="0" smtClean="0"/>
              <a:t>代码中的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会话遵循</a:t>
            </a:r>
            <a:r>
              <a:rPr lang="en-US" altLang="zh-CN" sz="2000" b="0" dirty="0" smtClean="0"/>
              <a:t>11</a:t>
            </a:r>
            <a:r>
              <a:rPr lang="zh-CN" altLang="en-US" sz="2000" b="0" dirty="0" smtClean="0"/>
              <a:t>个标准状态的行业规范，容易理解，跟踪和调试，符合。</a:t>
            </a: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err="1" smtClean="0"/>
              <a:t>Horos</a:t>
            </a:r>
            <a:r>
              <a:rPr lang="zh-CN" altLang="en-US" sz="2000" b="0" dirty="0" smtClean="0"/>
              <a:t>更容易部署。不需要在生产机上安装程序，同时对生产机造成的影响就更小。</a:t>
            </a: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err="1" smtClean="0"/>
              <a:t>Horos</a:t>
            </a:r>
            <a:r>
              <a:rPr lang="zh-CN" altLang="en-US" sz="2000" b="0" dirty="0" smtClean="0"/>
              <a:t>提供了编写</a:t>
            </a:r>
            <a:r>
              <a:rPr lang="en-US" altLang="zh-CN" sz="2000" b="0" dirty="0" err="1" smtClean="0"/>
              <a:t>Lua</a:t>
            </a:r>
            <a:r>
              <a:rPr lang="zh-CN" altLang="en-US" sz="2000" b="0" dirty="0" smtClean="0"/>
              <a:t>脚本的机制，用户可以灵活快速的进行二次开发。</a:t>
            </a:r>
            <a:endParaRPr lang="en-US" altLang="zh-CN" sz="2000" b="0" dirty="0" smtClean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785446" y="6856636"/>
            <a:ext cx="2609689" cy="14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ts val="1100"/>
              </a:lnSpc>
              <a:spcBef>
                <a:spcPts val="100"/>
              </a:spcBef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314766"/>
          </a:xfrm>
        </p:spPr>
        <p:txBody>
          <a:bodyPr/>
          <a:lstStyle/>
          <a:p>
            <a:pPr algn="ctr"/>
            <a:r>
              <a:rPr lang="en-US" altLang="zh-CN" sz="4400" dirty="0">
                <a:latin typeface="+mj-ea"/>
              </a:rPr>
              <a:t>HOROS</a:t>
            </a:r>
            <a:r>
              <a:rPr lang="zh-CN" altLang="en-US" sz="4400" dirty="0"/>
              <a:t>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3924151"/>
          </a:xfrm>
        </p:spPr>
        <p:txBody>
          <a:bodyPr/>
          <a:lstStyle/>
          <a:p>
            <a:r>
              <a:rPr lang="en-US" altLang="zh-CN" sz="2800" dirty="0" smtClean="0"/>
              <a:t>Why Bother to Reinvent TCPCOPY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smtClean="0"/>
              <a:t>Written in </a:t>
            </a:r>
            <a:r>
              <a:rPr lang="en-US" altLang="zh-CN" sz="2000" dirty="0" smtClean="0"/>
              <a:t>C++</a:t>
            </a:r>
            <a:r>
              <a:rPr lang="en-US" altLang="zh-CN" sz="2000" b="0" dirty="0" smtClean="0"/>
              <a:t> rather than C. Much more comfortable for C++ diehards. You really don’t need to reinvent a list and a map.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smtClean="0"/>
              <a:t>Conform to industry standard </a:t>
            </a:r>
            <a:r>
              <a:rPr lang="en-US" altLang="zh-CN" sz="2000" dirty="0" smtClean="0"/>
              <a:t>TCP 11 states</a:t>
            </a:r>
            <a:r>
              <a:rPr lang="en-US" altLang="zh-CN" sz="2000" b="0" dirty="0" smtClean="0"/>
              <a:t> transformation diagram. Much easier to understand and trace/debug.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smtClean="0"/>
              <a:t>Much </a:t>
            </a:r>
            <a:r>
              <a:rPr lang="en-US" altLang="zh-CN" sz="2000" dirty="0" smtClean="0"/>
              <a:t>easier to deploy</a:t>
            </a:r>
            <a:r>
              <a:rPr lang="en-US" altLang="zh-CN" sz="2000" b="0" dirty="0" smtClean="0"/>
              <a:t>.  No need to install program on production machine. 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Cause </a:t>
            </a:r>
            <a:r>
              <a:rPr lang="en-US" altLang="zh-CN" sz="2000" b="0" dirty="0"/>
              <a:t>l</a:t>
            </a:r>
            <a:r>
              <a:rPr lang="en-US" altLang="zh-CN" sz="2000" b="0" dirty="0" smtClean="0"/>
              <a:t>ess impact to production machine.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0" dirty="0" smtClean="0"/>
              <a:t>Powered by </a:t>
            </a:r>
            <a:r>
              <a:rPr lang="en-US" altLang="zh-CN" sz="2000" dirty="0" err="1" smtClean="0"/>
              <a:t>Lua</a:t>
            </a:r>
            <a:r>
              <a:rPr lang="en-US" altLang="zh-CN" sz="2000" dirty="0" smtClean="0"/>
              <a:t> script </a:t>
            </a:r>
            <a:r>
              <a:rPr lang="en-US" altLang="zh-CN" sz="2000" b="0" dirty="0" smtClean="0"/>
              <a:t>to support customized extensible plug-in and unleash your imagination.</a:t>
            </a:r>
            <a:endParaRPr lang="en-US" altLang="zh-CN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066800"/>
            <a:ext cx="7877908" cy="314766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j-ea"/>
              </a:rPr>
              <a:t>HOROS</a:t>
            </a:r>
            <a:r>
              <a:rPr lang="zh-CN" altLang="en-US" sz="4400" dirty="0" smtClean="0"/>
              <a:t>简介</a:t>
            </a:r>
            <a:endParaRPr lang="zh-CN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700808"/>
            <a:ext cx="7877908" cy="459070"/>
          </a:xfrm>
        </p:spPr>
        <p:txBody>
          <a:bodyPr/>
          <a:lstStyle/>
          <a:p>
            <a:r>
              <a:rPr lang="en-US" altLang="zh-CN" sz="2800" dirty="0"/>
              <a:t>R</a:t>
            </a:r>
            <a:r>
              <a:rPr lang="en-US" altLang="zh-CN" sz="2800" dirty="0" smtClean="0"/>
              <a:t>ationale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9274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32" y="1066800"/>
            <a:ext cx="7877908" cy="287579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+mj-ea"/>
              </a:rPr>
              <a:t>安装</a:t>
            </a:r>
            <a:r>
              <a:rPr lang="en-US" altLang="zh-CN" sz="4400" dirty="0" smtClean="0">
                <a:latin typeface="+mj-ea"/>
              </a:rPr>
              <a:t>HOROS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905000"/>
            <a:ext cx="7877908" cy="3924151"/>
          </a:xfrm>
        </p:spPr>
        <p:txBody>
          <a:bodyPr/>
          <a:lstStyle/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/>
              <a:t>公司的公共组件仓库地址：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 smtClean="0">
                <a:hlinkClick r:id="rId2"/>
              </a:rPr>
              <a:t>    http://tc-svn.tencent.com/pub/pub_TCPGO_rep/TCPGO_proj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需要</a:t>
            </a:r>
            <a:r>
              <a:rPr lang="en-US" altLang="zh-CN" sz="2000" dirty="0" smtClean="0"/>
              <a:t>Boost</a:t>
            </a:r>
            <a:r>
              <a:rPr lang="zh-CN" altLang="en-US" sz="2000" dirty="0" smtClean="0"/>
              <a:t>库支持，源代码中已经包含</a:t>
            </a:r>
            <a:r>
              <a:rPr lang="en-US" altLang="zh-CN" sz="2000" dirty="0" smtClean="0"/>
              <a:t>Boost</a:t>
            </a:r>
            <a:r>
              <a:rPr lang="zh-CN" altLang="en-US" sz="2000" dirty="0" smtClean="0"/>
              <a:t>库代码，需要编译安装</a:t>
            </a:r>
            <a:r>
              <a:rPr lang="en-US" altLang="zh-CN" sz="2000" dirty="0" err="1" smtClean="0"/>
              <a:t>boost_filesystem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boost_regex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boost_thread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boost_system</a:t>
            </a:r>
            <a:r>
              <a:rPr lang="zh-CN" altLang="en-US" sz="2000" dirty="0" smtClean="0"/>
              <a:t>四个库。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在根目录下 </a:t>
            </a:r>
            <a:r>
              <a:rPr lang="en-US" altLang="zh-CN" sz="2000" dirty="0" smtClean="0"/>
              <a:t># make</a:t>
            </a:r>
          </a:p>
          <a:p>
            <a:r>
              <a:rPr lang="zh-CN" altLang="en-US" sz="2000" b="0" dirty="0" smtClean="0"/>
              <a:t>     在没有安装</a:t>
            </a:r>
            <a:r>
              <a:rPr lang="en-US" altLang="zh-CN" sz="2000" b="0" dirty="0" err="1" smtClean="0"/>
              <a:t>readline</a:t>
            </a:r>
            <a:r>
              <a:rPr lang="zh-CN" altLang="en-US" sz="2000" b="0" dirty="0" smtClean="0"/>
              <a:t>库的机器上</a:t>
            </a:r>
            <a:r>
              <a:rPr lang="zh-CN" altLang="en-US" sz="2000" dirty="0" smtClean="0"/>
              <a:t>编译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时可能会失败。需要确保</a:t>
            </a:r>
            <a:r>
              <a:rPr lang="en-US" altLang="zh-CN" sz="2000" dirty="0" err="1" smtClean="0"/>
              <a:t>libreadline</a:t>
            </a:r>
            <a:r>
              <a:rPr lang="zh-CN" altLang="en-US" sz="2000" dirty="0" smtClean="0"/>
              <a:t>库已经安装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近期放出更详细安装说明。</a:t>
            </a:r>
            <a:endParaRPr lang="en-US" altLang="zh-C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HOROSCOPE from Tencent</a:t>
            </a:r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hart-lib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777777"/>
      </a:hlink>
      <a:folHlink>
        <a:srgbClr val="AAAAAA"/>
      </a:folHlink>
    </a:clrScheme>
    <a:fontScheme name="Chart-librar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hart-library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rt-library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rt-librar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rt-library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rt-library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1199</Words>
  <Application>Microsoft Office PowerPoint</Application>
  <PresentationFormat>On-screen Show (4:3)</PresentationFormat>
  <Paragraphs>331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1_Chart-library</vt:lpstr>
      <vt:lpstr> 基于真实TCP流量的测试工具                           HOROS介绍   Introduction to Horos: An Innovative testing tool based on Real TCP Traffic            周霄      kamuszhou@tencent.com http://v.qq.com  http://www.dogeye.net  大腾讯/OMG/广告平台产品部/广告发布与数据研发中心/视频广告开发组/码农  Shenzhen, Mainland China March 06 2014</vt:lpstr>
      <vt:lpstr>Synopsis</vt:lpstr>
      <vt:lpstr>HOROS简介</vt:lpstr>
      <vt:lpstr>HOROS简介</vt:lpstr>
      <vt:lpstr>HOROS简介</vt:lpstr>
      <vt:lpstr>PowerPoint Presentation</vt:lpstr>
      <vt:lpstr>HOROS简介</vt:lpstr>
      <vt:lpstr>HOROS简介</vt:lpstr>
      <vt:lpstr>安装HOROS</vt:lpstr>
      <vt:lpstr>部署HOROS</vt:lpstr>
      <vt:lpstr>部署HOROS</vt:lpstr>
      <vt:lpstr>用HOROS导入真实TCP流量 </vt:lpstr>
      <vt:lpstr>用HOROS导入真实TCP流量 </vt:lpstr>
      <vt:lpstr>HOROS的Lua测试脚本框架</vt:lpstr>
      <vt:lpstr>HOROS的Lua测试脚本框架</vt:lpstr>
      <vt:lpstr>HOROS的Lua测试脚本框架</vt:lpstr>
      <vt:lpstr>HOROS的Lua测试脚本框架</vt:lpstr>
      <vt:lpstr>HOROS的Lua测试脚本框架</vt:lpstr>
      <vt:lpstr>HOROS的Lua测试脚本框架</vt:lpstr>
      <vt:lpstr>缺陷和待改进 </vt:lpstr>
      <vt:lpstr>缺陷和待改进 </vt:lpstr>
      <vt:lpstr>Miscellany </vt:lpstr>
      <vt:lpstr>    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kamuszhou</dc:creator>
  <cp:lastModifiedBy>kamuszhou</cp:lastModifiedBy>
  <cp:revision>265</cp:revision>
  <dcterms:created xsi:type="dcterms:W3CDTF">2014-03-06T08:25:37Z</dcterms:created>
  <dcterms:modified xsi:type="dcterms:W3CDTF">2014-03-12T08:08:10Z</dcterms:modified>
</cp:coreProperties>
</file>