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4" r:id="rId3"/>
    <p:sldId id="285" r:id="rId4"/>
    <p:sldId id="283" r:id="rId5"/>
    <p:sldId id="286" r:id="rId6"/>
    <p:sldId id="282" r:id="rId7"/>
    <p:sldId id="261" r:id="rId8"/>
    <p:sldId id="262" r:id="rId9"/>
    <p:sldId id="263" r:id="rId10"/>
    <p:sldId id="271" r:id="rId11"/>
    <p:sldId id="264" r:id="rId12"/>
    <p:sldId id="290" r:id="rId13"/>
    <p:sldId id="289" r:id="rId14"/>
    <p:sldId id="287" r:id="rId15"/>
    <p:sldId id="266" r:id="rId16"/>
    <p:sldId id="265" r:id="rId17"/>
    <p:sldId id="267" r:id="rId18"/>
    <p:sldId id="268" r:id="rId19"/>
    <p:sldId id="288" r:id="rId20"/>
    <p:sldId id="269" r:id="rId21"/>
    <p:sldId id="272" r:id="rId22"/>
    <p:sldId id="270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6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chao" initials="l" lastIdx="1" clrIdx="0">
    <p:extLst>
      <p:ext uri="{19B8F6BF-5375-455C-9EA6-DF929625EA0E}">
        <p15:presenceInfo xmlns:p15="http://schemas.microsoft.com/office/powerpoint/2012/main" userId="lilich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42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2017/10/23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0B4E-3909-4A33-A460-3E537D3434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8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>
            <a:lvl1pPr algn="l"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5680"/>
            <a:ext cx="8229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182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71827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89217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9217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89217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org/dl/win3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8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MongoDB</a:t>
            </a:r>
            <a:endParaRPr lang="zh-CN" altLang="en-US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0" y="5572116"/>
            <a:ext cx="6072230" cy="1285884"/>
          </a:xfrm>
        </p:spPr>
        <p:txBody>
          <a:bodyPr>
            <a:noAutofit/>
          </a:bodyPr>
          <a:lstStyle/>
          <a:p>
            <a:pPr algn="l"/>
            <a:r>
              <a:rPr lang="zh-CN" alt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</a:t>
            </a:r>
            <a:r>
              <a:rPr lang="zh-CN" altLang="en-US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pc="3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李立超</a:t>
            </a:r>
            <a:endParaRPr lang="en-US" altLang="zh-CN" spc="3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68760"/>
            <a:ext cx="5904656" cy="45911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68760"/>
            <a:ext cx="5904656" cy="45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5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启动</a:t>
            </a:r>
            <a:r>
              <a:rPr lang="en-US" altLang="zh-CN" smtClean="0"/>
              <a:t>MongoDB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将</a:t>
            </a:r>
            <a:r>
              <a:rPr lang="en-US" altLang="zh-CN" smtClean="0"/>
              <a:t>MongoDB</a:t>
            </a:r>
            <a:r>
              <a:rPr lang="zh-CN" altLang="en-US" smtClean="0"/>
              <a:t>的</a:t>
            </a:r>
            <a:r>
              <a:rPr lang="en-US" altLang="zh-CN" smtClean="0"/>
              <a:t>bin</a:t>
            </a:r>
            <a:r>
              <a:rPr lang="zh-CN" altLang="en-US" smtClean="0"/>
              <a:t>目录添加到</a:t>
            </a:r>
            <a:r>
              <a:rPr lang="en-US" altLang="zh-CN" smtClean="0"/>
              <a:t>path</a:t>
            </a:r>
            <a:r>
              <a:rPr lang="zh-CN" altLang="en-US" smtClean="0"/>
              <a:t>下</a:t>
            </a:r>
            <a:endParaRPr lang="en-US" altLang="zh-CN" smtClean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3305175" cy="340550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7159" y="2420888"/>
            <a:ext cx="3400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0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启动</a:t>
            </a:r>
            <a:r>
              <a:rPr lang="en-US" altLang="zh-CN" smtClean="0"/>
              <a:t>MongoDB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en-US" altLang="zh-CN"/>
              <a:t>C</a:t>
            </a:r>
            <a:r>
              <a:rPr lang="zh-CN" altLang="zh-CN"/>
              <a:t>盘根目录下创建</a:t>
            </a:r>
            <a:r>
              <a:rPr lang="en-US" altLang="zh-CN"/>
              <a:t>data</a:t>
            </a:r>
            <a:r>
              <a:rPr lang="zh-CN" altLang="zh-CN"/>
              <a:t>文件夹，在</a:t>
            </a:r>
            <a:r>
              <a:rPr lang="en-US" altLang="zh-CN"/>
              <a:t>data</a:t>
            </a:r>
            <a:r>
              <a:rPr lang="zh-CN" altLang="zh-CN"/>
              <a:t>下创建</a:t>
            </a:r>
            <a:r>
              <a:rPr lang="en-US" altLang="zh-CN"/>
              <a:t>db</a:t>
            </a:r>
            <a:r>
              <a:rPr lang="zh-CN" altLang="zh-CN" smtClean="0"/>
              <a:t>文件夹</a:t>
            </a:r>
            <a:endParaRPr lang="en-US" altLang="zh-CN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zh-CN"/>
              <a:t>打开</a:t>
            </a:r>
            <a:r>
              <a:rPr lang="en-US" altLang="zh-CN"/>
              <a:t>CMD</a:t>
            </a:r>
            <a:r>
              <a:rPr lang="zh-CN" altLang="zh-CN"/>
              <a:t>命令行窗口，输入</a:t>
            </a:r>
            <a:r>
              <a:rPr lang="en-US" altLang="zh-CN"/>
              <a:t>mongod</a:t>
            </a:r>
            <a:endParaRPr lang="zh-CN" altLang="zh-CN" sz="2400"/>
          </a:p>
          <a:p>
            <a:endParaRPr lang="zh-CN" altLang="zh-CN"/>
          </a:p>
          <a:p>
            <a:r>
              <a:rPr lang="en-US" altLang="zh-CN" smtClean="0"/>
              <a:t>32</a:t>
            </a:r>
            <a:r>
              <a:rPr lang="zh-CN" altLang="en-US" smtClean="0"/>
              <a:t>位系统第一次启动：</a:t>
            </a:r>
            <a:endParaRPr lang="en-US" altLang="zh-CN"/>
          </a:p>
          <a:p>
            <a:pPr lvl="1"/>
            <a:r>
              <a:rPr lang="en-US" altLang="zh-CN"/>
              <a:t>mongod --storageEngine=mmapv1</a:t>
            </a:r>
            <a:endParaRPr lang="zh-CN" altLang="zh-CN" sz="2600"/>
          </a:p>
          <a:p>
            <a:r>
              <a:rPr lang="zh-CN" altLang="zh-CN"/>
              <a:t>出现如下输出</a:t>
            </a:r>
            <a:endParaRPr lang="zh-CN" altLang="zh-CN" sz="2800"/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3356992"/>
            <a:ext cx="2880320" cy="504056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5661248"/>
            <a:ext cx="626469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5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指定端口和路径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在控制台启动</a:t>
            </a:r>
            <a:r>
              <a:rPr lang="en-US" altLang="zh-CN"/>
              <a:t>MongoDB</a:t>
            </a:r>
          </a:p>
          <a:p>
            <a:pPr lvl="1"/>
            <a:r>
              <a:rPr lang="en-US" altLang="zh-CN"/>
              <a:t>mongod --dbpath </a:t>
            </a:r>
            <a:r>
              <a:rPr lang="zh-CN" altLang="en-US" smtClean="0"/>
              <a:t>路径  </a:t>
            </a:r>
            <a:r>
              <a:rPr lang="en-US" altLang="zh-CN" smtClean="0"/>
              <a:t>--port </a:t>
            </a:r>
            <a:r>
              <a:rPr lang="zh-CN" altLang="en-US" smtClean="0"/>
              <a:t>端口号</a:t>
            </a:r>
            <a:endParaRPr lang="en-US" altLang="zh-CN"/>
          </a:p>
          <a:p>
            <a:pPr lvl="1"/>
            <a:r>
              <a:rPr lang="zh-CN" altLang="en-US"/>
              <a:t>示例：</a:t>
            </a:r>
            <a:endParaRPr lang="en-US" altLang="zh-CN"/>
          </a:p>
          <a:p>
            <a:pPr lvl="2"/>
            <a:r>
              <a:rPr lang="en-US" altLang="zh-CN" sz="1400"/>
              <a:t>mongod </a:t>
            </a:r>
            <a:r>
              <a:rPr lang="en-US" altLang="zh-CN" sz="1400" smtClean="0"/>
              <a:t>--dbpath </a:t>
            </a:r>
            <a:r>
              <a:rPr lang="en-US" altLang="zh-CN" sz="1400"/>
              <a:t>C:\</a:t>
            </a:r>
            <a:r>
              <a:rPr lang="en-US" altLang="zh-CN" sz="1400" smtClean="0"/>
              <a:t>Users\lilichao\Desktop\mongo\data\db --port 123</a:t>
            </a:r>
          </a:p>
          <a:p>
            <a:pPr lvl="2"/>
            <a:endParaRPr lang="en-US" altLang="zh-CN" sz="1800"/>
          </a:p>
          <a:p>
            <a:r>
              <a:rPr lang="zh-CN" altLang="en-US" sz="2600"/>
              <a:t>注意：打开的命令行窗口不能关闭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4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mongo</a:t>
            </a:r>
            <a:r>
              <a:rPr lang="zh-CN" altLang="en-US" smtClean="0"/>
              <a:t>的</a:t>
            </a:r>
            <a:r>
              <a:rPr lang="en-US" altLang="zh-CN" smtClean="0"/>
              <a:t>windows</a:t>
            </a:r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在</a:t>
            </a:r>
            <a:r>
              <a:rPr lang="en-US" altLang="zh-CN" sz="2400" smtClean="0"/>
              <a:t>mongo</a:t>
            </a:r>
            <a:r>
              <a:rPr lang="zh-CN" altLang="en-US" sz="2400" smtClean="0"/>
              <a:t>安装目录的</a:t>
            </a:r>
            <a:r>
              <a:rPr lang="en-US" altLang="zh-CN" sz="2400" smtClean="0"/>
              <a:t>server</a:t>
            </a:r>
            <a:r>
              <a:rPr lang="zh-CN" altLang="en-US" sz="2400" smtClean="0"/>
              <a:t>下</a:t>
            </a:r>
            <a:r>
              <a:rPr lang="en-US" altLang="zh-CN" sz="2400" smtClean="0"/>
              <a:t>3.x</a:t>
            </a:r>
            <a:r>
              <a:rPr lang="zh-CN" altLang="en-US" sz="2400" smtClean="0"/>
              <a:t>目录下创建</a:t>
            </a:r>
            <a:r>
              <a:rPr lang="en-US" altLang="zh-CN" sz="2400" smtClean="0"/>
              <a:t>mongod.cfg</a:t>
            </a:r>
            <a:r>
              <a:rPr lang="zh-CN" altLang="en-US" sz="2400" smtClean="0"/>
              <a:t>文件，并添加如下内容</a:t>
            </a:r>
            <a:endParaRPr lang="en-US" altLang="zh-CN" sz="2400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管理员模式打开控制台，并输入如下指令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 smtClean="0"/>
              <a:t>删除服务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5" name="文本框 4"/>
          <p:cNvSpPr txBox="1"/>
          <p:nvPr/>
        </p:nvSpPr>
        <p:spPr>
          <a:xfrm>
            <a:off x="866768" y="2492896"/>
            <a:ext cx="67687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systemLog:</a:t>
            </a:r>
          </a:p>
          <a:p>
            <a:r>
              <a:rPr lang="en-US" altLang="zh-CN" sz="1600"/>
              <a:t>    destination: file</a:t>
            </a:r>
          </a:p>
          <a:p>
            <a:r>
              <a:rPr lang="en-US" altLang="zh-CN" sz="1600"/>
              <a:t>    path: c:\data\log\mongod.log</a:t>
            </a:r>
          </a:p>
          <a:p>
            <a:r>
              <a:rPr lang="en-US" altLang="zh-CN" sz="1600"/>
              <a:t>storage:</a:t>
            </a:r>
          </a:p>
          <a:p>
            <a:r>
              <a:rPr lang="en-US" altLang="zh-CN" sz="1600"/>
              <a:t>    dbPath: c:\data\db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66768" y="4253155"/>
            <a:ext cx="782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sc.exe create MongoDB binPath= </a:t>
            </a:r>
            <a:r>
              <a:rPr lang="en-US" altLang="zh-CN" smtClean="0"/>
              <a:t>"\"mongo bin</a:t>
            </a:r>
            <a:r>
              <a:rPr lang="zh-CN" altLang="en-US" smtClean="0"/>
              <a:t>路径</a:t>
            </a:r>
            <a:r>
              <a:rPr lang="en-US" altLang="zh-CN" smtClean="0"/>
              <a:t>\mongod.exe</a:t>
            </a:r>
            <a:r>
              <a:rPr lang="en-US" altLang="zh-CN"/>
              <a:t>\" --service --config</a:t>
            </a:r>
            <a:r>
              <a:rPr lang="en-US" altLang="zh-CN" smtClean="0"/>
              <a:t>=\"mongo</a:t>
            </a:r>
            <a:r>
              <a:rPr lang="zh-CN" altLang="en-US"/>
              <a:t>路径</a:t>
            </a:r>
            <a:r>
              <a:rPr lang="en-US" altLang="zh-CN" smtClean="0"/>
              <a:t>\</a:t>
            </a:r>
            <a:r>
              <a:rPr lang="en-US" altLang="zh-CN"/>
              <a:t>mongod.cfg\"" DisplayName= "MongoDB" start= "auto"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1600" y="5589240"/>
            <a:ext cx="771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/>
              <a:t>sc delete </a:t>
            </a:r>
            <a:r>
              <a:rPr lang="en-US" altLang="zh-CN" smtClean="0"/>
              <a:t>MongoDB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70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关闭</a:t>
            </a:r>
            <a:r>
              <a:rPr lang="en-US" altLang="zh-CN" smtClean="0"/>
              <a:t>MongoDB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打开新的命令行窗口</a:t>
            </a:r>
            <a:endParaRPr lang="en-US" altLang="zh-CN" smtClean="0"/>
          </a:p>
          <a:p>
            <a:r>
              <a:rPr lang="zh-CN" altLang="en-US" smtClean="0"/>
              <a:t>登录服务器</a:t>
            </a:r>
            <a:endParaRPr lang="en-US" altLang="zh-CN" smtClean="0"/>
          </a:p>
          <a:p>
            <a:pPr lvl="1"/>
            <a:r>
              <a:rPr lang="en-US" altLang="zh-CN" smtClean="0"/>
              <a:t>mongo</a:t>
            </a:r>
          </a:p>
          <a:p>
            <a:r>
              <a:rPr lang="zh-CN" altLang="en-US" smtClean="0"/>
              <a:t>切换管理员用户</a:t>
            </a:r>
            <a:endParaRPr lang="en-US" altLang="zh-CN" smtClean="0"/>
          </a:p>
          <a:p>
            <a:pPr lvl="1"/>
            <a:r>
              <a:rPr lang="en-US" altLang="zh-CN" smtClean="0"/>
              <a:t>admin</a:t>
            </a:r>
          </a:p>
          <a:p>
            <a:r>
              <a:rPr lang="zh-CN" altLang="en-US" smtClean="0"/>
              <a:t>关闭数据库</a:t>
            </a:r>
            <a:endParaRPr lang="en-US" altLang="zh-CN" smtClean="0"/>
          </a:p>
          <a:p>
            <a:pPr lvl="1"/>
            <a:r>
              <a:rPr lang="en-US" altLang="zh-CN" smtClean="0"/>
              <a:t>db.shutdownServer()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158290"/>
              </p:ext>
            </p:extLst>
          </p:nvPr>
        </p:nvGraphicFramePr>
        <p:xfrm>
          <a:off x="755576" y="836712"/>
          <a:ext cx="785921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103181897"/>
                    </a:ext>
                  </a:extLst>
                </a:gridCol>
                <a:gridCol w="4690864">
                  <a:extLst>
                    <a:ext uri="{9D8B030D-6E8A-4147-A177-3AD203B41FA5}">
                      <a16:colId xmlns:a16="http://schemas.microsoft.com/office/drawing/2014/main" val="2947814409"/>
                    </a:ext>
                  </a:extLst>
                </a:gridCol>
              </a:tblGrid>
              <a:tr h="130224">
                <a:tc>
                  <a:txBody>
                    <a:bodyPr/>
                    <a:lstStyle/>
                    <a:p>
                      <a:r>
                        <a:rPr lang="zh-CN" altLang="en-US" smtClean="0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说明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04712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--help –h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返回基本帮助和用法文本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25719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--version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返回</a:t>
                      </a:r>
                      <a:r>
                        <a:rPr lang="en-US" altLang="zh-CN" smtClean="0"/>
                        <a:t>MongoDB</a:t>
                      </a:r>
                      <a:r>
                        <a:rPr lang="zh-CN" altLang="en-US" smtClean="0"/>
                        <a:t>的版本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9070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--config&lt;</a:t>
                      </a:r>
                      <a:r>
                        <a:rPr lang="zh-CN" altLang="en-US" smtClean="0"/>
                        <a:t>文件名</a:t>
                      </a:r>
                      <a:r>
                        <a:rPr lang="en-US" altLang="zh-CN" smtClean="0"/>
                        <a:t>&gt;    -f&lt;</a:t>
                      </a:r>
                      <a:r>
                        <a:rPr lang="zh-CN" altLang="en-US" smtClean="0"/>
                        <a:t>文件名</a:t>
                      </a:r>
                      <a:r>
                        <a:rPr lang="en-US" altLang="zh-CN" smtClean="0"/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指定包含运行时配置的配置文件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2261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--verbose     -v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增加发送到控制台日志的数量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20797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--quiet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减少发送到控制台日志的数量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43635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--port&lt;</a:t>
                      </a:r>
                      <a:r>
                        <a:rPr lang="zh-CN" altLang="en-US" smtClean="0"/>
                        <a:t>端口</a:t>
                      </a:r>
                      <a:r>
                        <a:rPr lang="en-US" altLang="zh-CN" smtClean="0"/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指定</a:t>
                      </a:r>
                      <a:r>
                        <a:rPr lang="en-US" altLang="zh-CN" smtClean="0"/>
                        <a:t>mongod</a:t>
                      </a:r>
                      <a:r>
                        <a:rPr lang="zh-CN" altLang="en-US" smtClean="0"/>
                        <a:t>的端口，默认</a:t>
                      </a:r>
                      <a:r>
                        <a:rPr lang="en-US" altLang="zh-CN" smtClean="0"/>
                        <a:t>27017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6753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--bind_ip&lt;</a:t>
                      </a:r>
                      <a:r>
                        <a:rPr lang="zh-CN" altLang="en-US" smtClean="0"/>
                        <a:t>端口</a:t>
                      </a:r>
                      <a:r>
                        <a:rPr lang="en-US" altLang="zh-CN" smtClean="0"/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指定</a:t>
                      </a:r>
                      <a:r>
                        <a:rPr lang="en-US" altLang="zh-CN" smtClean="0"/>
                        <a:t>id</a:t>
                      </a:r>
                      <a:r>
                        <a:rPr lang="zh-CN" altLang="en-US" smtClean="0"/>
                        <a:t>地址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3746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--maxConns&lt;</a:t>
                      </a:r>
                      <a:r>
                        <a:rPr lang="zh-CN" altLang="en-US" smtClean="0"/>
                        <a:t>编号</a:t>
                      </a:r>
                      <a:r>
                        <a:rPr lang="en-US" altLang="zh-CN" smtClean="0"/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指定链接的最大数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3318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--logpath&lt;</a:t>
                      </a:r>
                      <a:r>
                        <a:rPr lang="zh-CN" altLang="en-US" smtClean="0"/>
                        <a:t>路径</a:t>
                      </a:r>
                      <a:r>
                        <a:rPr lang="en-US" altLang="zh-CN" smtClean="0"/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指定日志文件的路径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8590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--auth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启用远程主机的身份验证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344666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--dbpath&lt;</a:t>
                      </a:r>
                      <a:r>
                        <a:rPr lang="zh-CN" altLang="en-US" smtClean="0"/>
                        <a:t>路径</a:t>
                      </a:r>
                      <a:r>
                        <a:rPr lang="en-US" altLang="zh-CN" smtClean="0"/>
                        <a:t>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指定数据库实例的路径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30348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--nohttpinterface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禁用</a:t>
                      </a:r>
                      <a:r>
                        <a:rPr lang="en-US" altLang="zh-CN" smtClean="0"/>
                        <a:t>HTTP</a:t>
                      </a:r>
                      <a:r>
                        <a:rPr lang="zh-CN" altLang="en-US" smtClean="0"/>
                        <a:t>接口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16441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--nojournal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禁用日志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13792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--noprealloc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禁止预分配数据文件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45734"/>
                  </a:ext>
                </a:extLst>
              </a:tr>
              <a:tr h="292533">
                <a:tc>
                  <a:txBody>
                    <a:bodyPr/>
                    <a:lstStyle/>
                    <a:p>
                      <a:r>
                        <a:rPr lang="en-US" altLang="zh-CN" smtClean="0"/>
                        <a:t>--repair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在所有数据库上运行修复程序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57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721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Mongo Shell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登录</a:t>
            </a:r>
            <a:r>
              <a:rPr lang="en-US" altLang="zh-CN" smtClean="0"/>
              <a:t>mongo shell</a:t>
            </a:r>
          </a:p>
          <a:p>
            <a:pPr lvl="1"/>
            <a:r>
              <a:rPr lang="en-US" altLang="zh-CN" smtClean="0"/>
              <a:t>mongo</a:t>
            </a:r>
          </a:p>
          <a:p>
            <a:r>
              <a:rPr lang="zh-CN" altLang="en-US" smtClean="0"/>
              <a:t>命令</a:t>
            </a:r>
            <a:endParaRPr lang="en-US" altLang="zh-CN" smtClean="0"/>
          </a:p>
          <a:p>
            <a:pPr lvl="1"/>
            <a:r>
              <a:rPr lang="en-US" altLang="zh-CN" smtClean="0"/>
              <a:t>help &lt;option&gt;  </a:t>
            </a:r>
            <a:r>
              <a:rPr lang="zh-CN" altLang="en-US" smtClean="0"/>
              <a:t>语法帮助</a:t>
            </a:r>
            <a:endParaRPr lang="en-US" altLang="zh-CN" smtClean="0"/>
          </a:p>
          <a:p>
            <a:pPr lvl="1"/>
            <a:r>
              <a:rPr lang="en-US" altLang="zh-CN" smtClean="0"/>
              <a:t>use &lt;database&gt; </a:t>
            </a:r>
            <a:r>
              <a:rPr lang="zh-CN" altLang="en-US" smtClean="0"/>
              <a:t>更改当前操作的数据库</a:t>
            </a:r>
            <a:endParaRPr lang="en-US" altLang="zh-CN" smtClean="0"/>
          </a:p>
          <a:p>
            <a:pPr lvl="1"/>
            <a:r>
              <a:rPr lang="en-US" altLang="zh-CN" smtClean="0"/>
              <a:t>show &lt;option&gt;	</a:t>
            </a:r>
            <a:r>
              <a:rPr lang="zh-CN" altLang="en-US" smtClean="0"/>
              <a:t>根据参数显示列表</a:t>
            </a:r>
            <a:endParaRPr lang="en-US" altLang="zh-CN" smtClean="0"/>
          </a:p>
          <a:p>
            <a:pPr lvl="2"/>
            <a:r>
              <a:rPr lang="en-US" altLang="zh-CN" smtClean="0"/>
              <a:t>dbs	</a:t>
            </a:r>
            <a:r>
              <a:rPr lang="zh-CN" altLang="en-US" smtClean="0"/>
              <a:t>显示数据库列表</a:t>
            </a:r>
            <a:endParaRPr lang="en-US" altLang="zh-CN" smtClean="0"/>
          </a:p>
          <a:p>
            <a:pPr lvl="2"/>
            <a:r>
              <a:rPr lang="en-US" altLang="zh-CN" smtClean="0"/>
              <a:t>collections	</a:t>
            </a:r>
            <a:r>
              <a:rPr lang="zh-CN" altLang="en-US" smtClean="0"/>
              <a:t>显示当前数据库的集合</a:t>
            </a:r>
            <a:endParaRPr lang="en-US" altLang="zh-CN" smtClean="0"/>
          </a:p>
          <a:p>
            <a:pPr lvl="2"/>
            <a:r>
              <a:rPr lang="en-US" altLang="zh-CN" smtClean="0"/>
              <a:t>profile		</a:t>
            </a:r>
            <a:r>
              <a:rPr lang="zh-CN" altLang="en-US" smtClean="0"/>
              <a:t>显示时间超过</a:t>
            </a:r>
            <a:r>
              <a:rPr lang="en-US" altLang="zh-CN" smtClean="0"/>
              <a:t>1</a:t>
            </a:r>
            <a:r>
              <a:rPr lang="zh-CN" altLang="en-US" smtClean="0"/>
              <a:t>毫秒的</a:t>
            </a:r>
            <a:r>
              <a:rPr lang="en-US" altLang="zh-CN" smtClean="0"/>
              <a:t>system.profile</a:t>
            </a:r>
            <a:r>
              <a:rPr lang="zh-CN" altLang="en-US"/>
              <a:t>条目</a:t>
            </a:r>
            <a:endParaRPr lang="en-US" altLang="zh-CN" smtClean="0"/>
          </a:p>
          <a:p>
            <a:pPr lvl="2"/>
            <a:r>
              <a:rPr lang="en-US" altLang="zh-CN" smtClean="0"/>
              <a:t>log[name]	</a:t>
            </a:r>
            <a:r>
              <a:rPr lang="zh-CN" altLang="en-US" smtClean="0"/>
              <a:t>显示登录记忆的最后一段</a:t>
            </a:r>
            <a:endParaRPr lang="en-US" altLang="zh-CN" smtClean="0"/>
          </a:p>
          <a:p>
            <a:pPr lvl="1"/>
            <a:r>
              <a:rPr lang="en-US" altLang="zh-CN" smtClean="0"/>
              <a:t>exit	</a:t>
            </a:r>
            <a:r>
              <a:rPr lang="zh-CN" altLang="en-US" smtClean="0"/>
              <a:t>退出数据库</a:t>
            </a:r>
            <a:endParaRPr lang="en-US" altLang="zh-CN" smtClean="0"/>
          </a:p>
          <a:p>
            <a:pPr lvl="1"/>
            <a:r>
              <a:rPr lang="en-US" altLang="zh-CN" smtClean="0"/>
              <a:t>load(script)	</a:t>
            </a:r>
            <a:r>
              <a:rPr lang="zh-CN" altLang="en-US" smtClean="0"/>
              <a:t>加载</a:t>
            </a:r>
            <a:r>
              <a:rPr lang="en-US" altLang="zh-CN" smtClean="0"/>
              <a:t>js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/>
            <a:r>
              <a:rPr lang="en-US" altLang="zh-CN" smtClean="0"/>
              <a:t>UUID(stirng)	</a:t>
            </a:r>
            <a:r>
              <a:rPr lang="zh-CN" altLang="en-US" smtClean="0"/>
              <a:t>把一个</a:t>
            </a:r>
            <a:r>
              <a:rPr lang="en-US" altLang="zh-CN" smtClean="0"/>
              <a:t>32</a:t>
            </a:r>
            <a:r>
              <a:rPr lang="zh-CN" altLang="en-US" smtClean="0"/>
              <a:t>字节的十六进制字符串转换为</a:t>
            </a:r>
            <a:r>
              <a:rPr lang="en-US" altLang="zh-CN"/>
              <a:t>UUID</a:t>
            </a:r>
            <a:endParaRPr lang="en-US" altLang="zh-CN" smtClean="0"/>
          </a:p>
          <a:p>
            <a:pPr lvl="1"/>
            <a:r>
              <a:rPr lang="en-US" altLang="zh-CN" smtClean="0"/>
              <a:t>db.auth(username , password)	</a:t>
            </a:r>
            <a:r>
              <a:rPr lang="zh-CN" altLang="en-US" smtClean="0"/>
              <a:t>在当前数据库做身份验证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6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文档（</a:t>
            </a:r>
            <a:r>
              <a:rPr lang="en-US" altLang="zh-CN" smtClean="0"/>
              <a:t>document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类似于</a:t>
            </a:r>
            <a:r>
              <a:rPr lang="en-US" altLang="zh-CN" smtClean="0"/>
              <a:t>JS</a:t>
            </a:r>
            <a:r>
              <a:rPr lang="zh-CN" altLang="en-US" smtClean="0"/>
              <a:t>中的对象，在</a:t>
            </a:r>
            <a:r>
              <a:rPr lang="en-US" altLang="zh-CN" smtClean="0"/>
              <a:t>MongoDB</a:t>
            </a:r>
            <a:r>
              <a:rPr lang="zh-CN" altLang="en-US" smtClean="0"/>
              <a:t>中每一条数据都是一个文档</a:t>
            </a:r>
            <a:endParaRPr lang="en-US" altLang="zh-CN" smtClean="0"/>
          </a:p>
          <a:p>
            <a:r>
              <a:rPr lang="zh-CN" altLang="en-US"/>
              <a:t>集合（</a:t>
            </a:r>
            <a:r>
              <a:rPr lang="en-US" altLang="zh-CN"/>
              <a:t>collection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 smtClean="0"/>
              <a:t>集合就是一组文档，也就是集合是用来存放文档的</a:t>
            </a:r>
            <a:endParaRPr lang="en-US" altLang="zh-CN" smtClean="0"/>
          </a:p>
          <a:p>
            <a:pPr lvl="1"/>
            <a:r>
              <a:rPr lang="zh-CN" altLang="en-US" smtClean="0"/>
              <a:t>集合中存储的文档可以是各种各样的，没有格式要求</a:t>
            </a:r>
            <a:r>
              <a:rPr lang="en-US" altLang="zh-CN" smtClean="0"/>
              <a:t>	</a:t>
            </a:r>
          </a:p>
          <a:p>
            <a:r>
              <a:rPr lang="zh-CN" altLang="en-US"/>
              <a:t>多</a:t>
            </a:r>
            <a:r>
              <a:rPr lang="zh-CN" altLang="en-US" smtClean="0"/>
              <a:t>个文档组成集合，多个集合组成数据库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7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052736"/>
            <a:ext cx="8208912" cy="54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mongoDB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2015302" y="1830052"/>
            <a:ext cx="4936445" cy="266607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594952" y="4866658"/>
            <a:ext cx="1089542" cy="12161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database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圆柱形 9"/>
          <p:cNvSpPr/>
          <p:nvPr/>
        </p:nvSpPr>
        <p:spPr>
          <a:xfrm>
            <a:off x="2184150" y="4866658"/>
            <a:ext cx="1089542" cy="12161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database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圆柱形 10"/>
          <p:cNvSpPr/>
          <p:nvPr/>
        </p:nvSpPr>
        <p:spPr>
          <a:xfrm>
            <a:off x="3773349" y="4866658"/>
            <a:ext cx="1089542" cy="12161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database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5362548" y="4866658"/>
            <a:ext cx="1089542" cy="12161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database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6951747" y="4866658"/>
            <a:ext cx="1089542" cy="121615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database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84150" y="2564904"/>
            <a:ext cx="1379738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collection</a:t>
            </a: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en-US" altLang="zh-CN" smtClean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81354" y="2708920"/>
            <a:ext cx="1186276" cy="480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6" name="矩形 15"/>
          <p:cNvSpPr/>
          <p:nvPr/>
        </p:nvSpPr>
        <p:spPr>
          <a:xfrm>
            <a:off x="3781354" y="3465811"/>
            <a:ext cx="1186276" cy="480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7" name="矩形 16"/>
          <p:cNvSpPr/>
          <p:nvPr/>
        </p:nvSpPr>
        <p:spPr>
          <a:xfrm>
            <a:off x="5362548" y="3436089"/>
            <a:ext cx="1186276" cy="480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5362548" y="2697533"/>
            <a:ext cx="1186276" cy="480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19" name="矩形 18"/>
          <p:cNvSpPr/>
          <p:nvPr/>
        </p:nvSpPr>
        <p:spPr>
          <a:xfrm>
            <a:off x="2318797" y="2970721"/>
            <a:ext cx="1089542" cy="22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documen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28632" y="3272348"/>
            <a:ext cx="1089542" cy="22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documen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28632" y="3560380"/>
            <a:ext cx="1089542" cy="22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documen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330" y="3851999"/>
            <a:ext cx="1089542" cy="22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documen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1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数据库（</a:t>
            </a:r>
            <a:r>
              <a:rPr lang="en-US" altLang="zh-CN" smtClean="0"/>
              <a:t>Database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数据库是</a:t>
            </a:r>
            <a:r>
              <a:rPr lang="zh-CN" altLang="en-US"/>
              <a:t>按照数据结构来组织、存储和管理数据的</a:t>
            </a:r>
            <a:r>
              <a:rPr lang="zh-CN" altLang="en-US" smtClean="0"/>
              <a:t>仓库。</a:t>
            </a:r>
            <a:endParaRPr lang="en-US" altLang="zh-CN" smtClean="0"/>
          </a:p>
          <a:p>
            <a:r>
              <a:rPr lang="zh-CN" altLang="en-US" smtClean="0"/>
              <a:t>我们的程序都是在内存中运行的，一旦程序运行结束或者计算机断电，程序运行中的数据都会丢失。</a:t>
            </a:r>
            <a:endParaRPr lang="en-US" altLang="zh-CN" smtClean="0"/>
          </a:p>
          <a:p>
            <a:r>
              <a:rPr lang="zh-CN" altLang="en-US" smtClean="0"/>
              <a:t>所以我们就需要将一些程序运行的数据持久化到硬盘之中，以确保数据的安全性。</a:t>
            </a:r>
            <a:endParaRPr lang="en-US" altLang="zh-CN" smtClean="0"/>
          </a:p>
          <a:p>
            <a:r>
              <a:rPr lang="zh-CN" altLang="en-US" smtClean="0"/>
              <a:t>而数据库就是数据持久化的最佳选择。</a:t>
            </a:r>
            <a:endParaRPr lang="en-US" altLang="zh-CN" smtClean="0"/>
          </a:p>
          <a:p>
            <a:r>
              <a:rPr lang="zh-CN" altLang="en-US" smtClean="0"/>
              <a:t>说白了，数据库就是存储数据的仓库。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89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mtClean="0"/>
              <a:t>use </a:t>
            </a:r>
            <a:r>
              <a:rPr lang="zh-CN" altLang="en-US" smtClean="0"/>
              <a:t>数据库名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use</a:t>
            </a:r>
            <a:r>
              <a:rPr lang="zh-CN" altLang="en-US" smtClean="0"/>
              <a:t>时，如果数据库存在则会进入到相应的数据库，如果不存在则会自动创建</a:t>
            </a:r>
            <a:endParaRPr lang="en-US" altLang="zh-CN" smtClean="0"/>
          </a:p>
          <a:p>
            <a:pPr lvl="1"/>
            <a:r>
              <a:rPr lang="zh-CN" altLang="en-US" smtClean="0"/>
              <a:t>一旦进入数据库，则可以使用</a:t>
            </a:r>
            <a:r>
              <a:rPr lang="en-US" altLang="zh-CN" smtClean="0"/>
              <a:t>db</a:t>
            </a:r>
            <a:r>
              <a:rPr lang="zh-CN" altLang="en-US" smtClean="0"/>
              <a:t>来引用当前库</a:t>
            </a:r>
            <a:endParaRPr lang="en-US" altLang="zh-CN" smtClean="0"/>
          </a:p>
          <a:p>
            <a:r>
              <a:rPr lang="en-US" altLang="zh-CN" smtClean="0"/>
              <a:t>db.collection.insert(</a:t>
            </a:r>
            <a:r>
              <a:rPr lang="zh-CN" altLang="en-US" smtClean="0"/>
              <a:t>文档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向集合中插入文档，如果集合不存在则创建</a:t>
            </a:r>
            <a:endParaRPr lang="en-US" altLang="zh-CN" smtClean="0"/>
          </a:p>
          <a:p>
            <a:r>
              <a:rPr lang="en-US" altLang="zh-CN" smtClean="0"/>
              <a:t>db.createCollection()</a:t>
            </a:r>
          </a:p>
          <a:p>
            <a:pPr lvl="1"/>
            <a:r>
              <a:rPr lang="zh-CN" altLang="en-US" smtClean="0"/>
              <a:t>创建一个新的集合</a:t>
            </a:r>
            <a:endParaRPr lang="en-US" altLang="zh-CN" smtClean="0"/>
          </a:p>
          <a:p>
            <a:r>
              <a:rPr lang="en-US" altLang="zh-CN" smtClean="0"/>
              <a:t>db.collection.drop()</a:t>
            </a:r>
          </a:p>
          <a:p>
            <a:pPr lvl="1"/>
            <a:r>
              <a:rPr lang="zh-CN" altLang="en-US" smtClean="0"/>
              <a:t>删除集合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86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数据库的</a:t>
            </a:r>
            <a:r>
              <a:rPr lang="en-US" altLang="zh-CN" smtClean="0"/>
              <a:t>CRUD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Create</a:t>
            </a:r>
          </a:p>
          <a:p>
            <a:pPr lvl="1"/>
            <a:r>
              <a:rPr lang="zh-CN" altLang="en-US" smtClean="0"/>
              <a:t>增加</a:t>
            </a:r>
            <a:endParaRPr lang="en-US" altLang="zh-CN" smtClean="0"/>
          </a:p>
          <a:p>
            <a:r>
              <a:rPr lang="en-US" altLang="zh-CN" smtClean="0"/>
              <a:t>Retrieve</a:t>
            </a:r>
          </a:p>
          <a:p>
            <a:pPr lvl="1"/>
            <a:r>
              <a:rPr lang="zh-CN" altLang="en-US" smtClean="0"/>
              <a:t>读取</a:t>
            </a:r>
            <a:endParaRPr lang="en-US" altLang="zh-CN" smtClean="0"/>
          </a:p>
          <a:p>
            <a:r>
              <a:rPr lang="en-US" altLang="zh-CN" smtClean="0"/>
              <a:t>Update</a:t>
            </a:r>
          </a:p>
          <a:p>
            <a:pPr lvl="1"/>
            <a:r>
              <a:rPr lang="zh-CN" altLang="en-US" smtClean="0"/>
              <a:t>更新</a:t>
            </a:r>
            <a:endParaRPr lang="en-US" altLang="zh-CN" smtClean="0"/>
          </a:p>
          <a:p>
            <a:r>
              <a:rPr lang="en-US" altLang="zh-CN" smtClean="0"/>
              <a:t>Delete</a:t>
            </a:r>
          </a:p>
          <a:p>
            <a:pPr lvl="1"/>
            <a:r>
              <a:rPr lang="zh-CN" altLang="en-US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96564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文档的增删改查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插入文档</a:t>
            </a:r>
            <a:endParaRPr lang="en-US" altLang="zh-CN" smtClean="0"/>
          </a:p>
          <a:p>
            <a:pPr lvl="1"/>
            <a:r>
              <a:rPr lang="en-US" altLang="zh-CN" smtClean="0"/>
              <a:t>db.collection.insert ()</a:t>
            </a:r>
          </a:p>
          <a:p>
            <a:r>
              <a:rPr lang="zh-CN" altLang="en-US" smtClean="0"/>
              <a:t>查询文档</a:t>
            </a:r>
            <a:endParaRPr lang="en-US" altLang="zh-CN"/>
          </a:p>
          <a:p>
            <a:pPr lvl="1"/>
            <a:r>
              <a:rPr lang="en-US" altLang="zh-CN" smtClean="0"/>
              <a:t>db.collection.find ()</a:t>
            </a:r>
          </a:p>
          <a:p>
            <a:r>
              <a:rPr lang="zh-CN" altLang="en-US" smtClean="0"/>
              <a:t>删除文档</a:t>
            </a:r>
            <a:endParaRPr lang="en-US" altLang="zh-CN" smtClean="0"/>
          </a:p>
          <a:p>
            <a:pPr lvl="1"/>
            <a:r>
              <a:rPr lang="en-US" altLang="zh-CN" smtClean="0"/>
              <a:t>db.collection.remove()</a:t>
            </a:r>
          </a:p>
          <a:p>
            <a:r>
              <a:rPr lang="zh-CN" altLang="en-US" smtClean="0"/>
              <a:t>修改文档</a:t>
            </a:r>
            <a:endParaRPr lang="en-US" altLang="zh-CN" smtClean="0"/>
          </a:p>
          <a:p>
            <a:pPr lvl="1"/>
            <a:r>
              <a:rPr lang="en-US" altLang="zh-CN" smtClean="0"/>
              <a:t>db.collection.update()</a:t>
            </a:r>
            <a:endParaRPr lang="en-US" altLang="zh-CN"/>
          </a:p>
          <a:p>
            <a:endParaRPr lang="zh-CN" altLang="zh-CN" b="1"/>
          </a:p>
          <a:p>
            <a:endParaRPr lang="zh-CN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23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db.collection.insert (</a:t>
            </a:r>
            <a:r>
              <a:rPr lang="zh-CN" altLang="en-US"/>
              <a:t>文档对象</a:t>
            </a:r>
            <a:r>
              <a:rPr lang="en-US" altLang="zh-CN"/>
              <a:t>)</a:t>
            </a:r>
          </a:p>
          <a:p>
            <a:pPr lvl="1"/>
            <a:r>
              <a:rPr lang="en-US" altLang="zh-CN" smtClean="0"/>
              <a:t>insert()</a:t>
            </a:r>
            <a:r>
              <a:rPr lang="zh-CN" altLang="en-US" smtClean="0"/>
              <a:t>可以用于向集合中添加一个或多个文档，可以传递一个对象，或一个数组。</a:t>
            </a:r>
            <a:endParaRPr lang="en-US" altLang="zh-CN" smtClean="0"/>
          </a:p>
          <a:p>
            <a:pPr lvl="1"/>
            <a:r>
              <a:rPr lang="zh-CN" altLang="en-US" smtClean="0"/>
              <a:t>可以将对象或数组中的对象添加进集合中</a:t>
            </a:r>
            <a:endParaRPr lang="en-US" altLang="zh-CN" smtClean="0"/>
          </a:p>
          <a:p>
            <a:pPr lvl="1"/>
            <a:r>
              <a:rPr lang="zh-CN" altLang="en-US" smtClean="0"/>
              <a:t>添加时如果集合或数据库不存在，会自动创建</a:t>
            </a:r>
            <a:endParaRPr lang="en-US" altLang="zh-CN" smtClean="0"/>
          </a:p>
          <a:p>
            <a:pPr lvl="1"/>
            <a:r>
              <a:rPr lang="zh-CN" altLang="en-US" smtClean="0"/>
              <a:t>插入的文档对象会默认添加</a:t>
            </a:r>
            <a:r>
              <a:rPr lang="en-US" altLang="zh-CN" smtClean="0"/>
              <a:t>_id</a:t>
            </a:r>
            <a:r>
              <a:rPr lang="zh-CN" altLang="en-US" smtClean="0"/>
              <a:t>属性，这个属性对应一个唯一的</a:t>
            </a:r>
            <a:r>
              <a:rPr lang="en-US" altLang="zh-CN" smtClean="0"/>
              <a:t>id</a:t>
            </a:r>
            <a:r>
              <a:rPr lang="zh-CN" altLang="en-US" smtClean="0"/>
              <a:t>，是文档的唯一标识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69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db.collection.remove</a:t>
            </a:r>
            <a:r>
              <a:rPr lang="en-US" altLang="zh-CN" smtClean="0"/>
              <a:t>()</a:t>
            </a:r>
            <a:endParaRPr lang="en-US" altLang="zh-CN"/>
          </a:p>
          <a:p>
            <a:pPr lvl="1"/>
            <a:r>
              <a:rPr lang="en-US" altLang="zh-CN" smtClean="0"/>
              <a:t>remove()</a:t>
            </a:r>
            <a:r>
              <a:rPr lang="zh-CN" altLang="en-US" smtClean="0"/>
              <a:t>可以用来移除指定文档对象</a:t>
            </a:r>
            <a:endParaRPr lang="en-US" altLang="zh-CN" smtClean="0"/>
          </a:p>
          <a:p>
            <a:pPr lvl="1"/>
            <a:r>
              <a:rPr lang="zh-CN" altLang="en-US" smtClean="0"/>
              <a:t>方法接收一个查询文档作为参数，只有符合条件的文档才会被删除</a:t>
            </a:r>
            <a:endParaRPr lang="en-US" altLang="zh-CN" smtClean="0"/>
          </a:p>
          <a:p>
            <a:pPr lvl="1"/>
            <a:r>
              <a:rPr lang="zh-CN" altLang="en-US" smtClean="0"/>
              <a:t>删除数据是永久的，不能撤销</a:t>
            </a:r>
            <a:endParaRPr lang="en-US" altLang="zh-CN"/>
          </a:p>
          <a:p>
            <a:r>
              <a:rPr lang="en-US" altLang="zh-CN" smtClean="0"/>
              <a:t>db.collection.drop()</a:t>
            </a:r>
          </a:p>
          <a:p>
            <a:pPr lvl="1"/>
            <a:r>
              <a:rPr lang="zh-CN" altLang="en-US" smtClean="0"/>
              <a:t>删除集合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53693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db.collection.update()</a:t>
            </a:r>
          </a:p>
          <a:p>
            <a:r>
              <a:rPr lang="zh-CN" altLang="en-US" smtClean="0"/>
              <a:t>替换文档</a:t>
            </a:r>
            <a:endParaRPr lang="en-US" altLang="zh-CN" smtClean="0"/>
          </a:p>
          <a:p>
            <a:pPr lvl="1"/>
            <a:r>
              <a:rPr lang="zh-CN" altLang="en-US" smtClean="0"/>
              <a:t>可以在</a:t>
            </a:r>
            <a:r>
              <a:rPr lang="en-US" altLang="zh-CN" smtClean="0"/>
              <a:t>update()</a:t>
            </a:r>
            <a:r>
              <a:rPr lang="zh-CN" altLang="en-US" smtClean="0"/>
              <a:t>中传递两个参数，一个是查询文档，一个是新的文档，这样符和条件的文档将会被新文档所替换</a:t>
            </a:r>
            <a:endParaRPr lang="en-US" altLang="zh-CN" smtClean="0"/>
          </a:p>
          <a:p>
            <a:pPr lvl="1"/>
            <a:r>
              <a:rPr lang="en-US" altLang="zh-CN" smtClean="0"/>
              <a:t>update()</a:t>
            </a:r>
            <a:r>
              <a:rPr lang="zh-CN" altLang="en-US" smtClean="0"/>
              <a:t>的第三个参数，用来指定是否使用</a:t>
            </a:r>
            <a:r>
              <a:rPr lang="en-US" altLang="zh-CN" smtClean="0"/>
              <a:t>upsert</a:t>
            </a:r>
            <a:r>
              <a:rPr lang="zh-CN" altLang="en-US" smtClean="0"/>
              <a:t>，默认为</a:t>
            </a:r>
            <a:r>
              <a:rPr lang="en-US" altLang="zh-CN" smtClean="0"/>
              <a:t>false</a:t>
            </a:r>
          </a:p>
          <a:p>
            <a:pPr lvl="1"/>
            <a:r>
              <a:rPr lang="en-US" altLang="zh-CN" smtClean="0"/>
              <a:t>update()</a:t>
            </a:r>
            <a:r>
              <a:rPr lang="zh-CN" altLang="en-US" smtClean="0"/>
              <a:t>的第四个参数，用来指定是否同时修改多个文档，默认为</a:t>
            </a:r>
            <a:r>
              <a:rPr lang="en-US" altLang="zh-CN" smtClean="0"/>
              <a:t>false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80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update</a:t>
            </a:r>
            <a:r>
              <a:rPr lang="zh-CN" altLang="en-US" smtClean="0"/>
              <a:t>会将整个文档替换，但是大部分情况下我们是不需要这么做的</a:t>
            </a:r>
            <a:endParaRPr lang="en-US" altLang="zh-CN" smtClean="0"/>
          </a:p>
          <a:p>
            <a:r>
              <a:rPr lang="zh-CN" altLang="en-US" smtClean="0"/>
              <a:t>如果只需要对文档中的一部分进行更新时，可以使用更新修改器来进行。</a:t>
            </a:r>
            <a:endParaRPr lang="en-US" altLang="zh-CN" smtClean="0"/>
          </a:p>
          <a:p>
            <a:r>
              <a:rPr lang="zh-CN" altLang="en-US" smtClean="0"/>
              <a:t>我们将要学习以下几个修改器</a:t>
            </a:r>
            <a:endParaRPr lang="en-US" altLang="zh-CN" smtClean="0"/>
          </a:p>
          <a:p>
            <a:pPr lvl="1"/>
            <a:r>
              <a:rPr lang="en-US" altLang="zh-CN" smtClean="0"/>
              <a:t>$set</a:t>
            </a:r>
            <a:r>
              <a:rPr lang="zh-CN" altLang="en-US" smtClean="0"/>
              <a:t>、</a:t>
            </a:r>
            <a:r>
              <a:rPr lang="en-US" altLang="zh-CN"/>
              <a:t> </a:t>
            </a:r>
            <a:r>
              <a:rPr lang="en-US" altLang="zh-CN" smtClean="0"/>
              <a:t>$unset </a:t>
            </a:r>
            <a:r>
              <a:rPr lang="zh-CN" altLang="en-US" smtClean="0"/>
              <a:t>、</a:t>
            </a:r>
            <a:r>
              <a:rPr lang="en-US" altLang="zh-CN" smtClean="0"/>
              <a:t>$inc</a:t>
            </a:r>
            <a:r>
              <a:rPr lang="zh-CN" altLang="en-US" smtClean="0"/>
              <a:t>、</a:t>
            </a:r>
            <a:r>
              <a:rPr lang="en-US" altLang="zh-CN" smtClean="0"/>
              <a:t>$push</a:t>
            </a:r>
            <a:r>
              <a:rPr lang="zh-CN" altLang="en-US" smtClean="0"/>
              <a:t>、</a:t>
            </a:r>
            <a:r>
              <a:rPr lang="en-US" altLang="zh-CN" smtClean="0"/>
              <a:t>$addToSet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18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$set</a:t>
            </a:r>
            <a:r>
              <a:rPr lang="zh-CN" altLang="en-US" smtClean="0"/>
              <a:t>、</a:t>
            </a:r>
            <a:r>
              <a:rPr lang="en-US" altLang="zh-CN"/>
              <a:t>$unset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$set</a:t>
            </a:r>
            <a:r>
              <a:rPr lang="zh-CN" altLang="en-US" smtClean="0"/>
              <a:t>用来指定一个字段的值，如果这个字段不存在，则创建它。</a:t>
            </a:r>
            <a:endParaRPr lang="en-US" altLang="zh-CN" smtClean="0"/>
          </a:p>
          <a:p>
            <a:r>
              <a:rPr lang="zh-CN" altLang="en-US" smtClean="0"/>
              <a:t>语法：</a:t>
            </a:r>
            <a:endParaRPr lang="en-US" altLang="zh-CN" smtClean="0"/>
          </a:p>
          <a:p>
            <a:pPr lvl="1"/>
            <a:r>
              <a:rPr lang="en-US" altLang="zh-CN" sz="2400" smtClean="0">
                <a:solidFill>
                  <a:srgbClr val="FF0000"/>
                </a:solidFill>
              </a:rPr>
              <a:t>db.test_coll.update(</a:t>
            </a:r>
            <a:r>
              <a:rPr lang="zh-CN" altLang="en-US" sz="2400" smtClean="0">
                <a:solidFill>
                  <a:srgbClr val="FF0000"/>
                </a:solidFill>
              </a:rPr>
              <a:t>查询对象</a:t>
            </a:r>
            <a:r>
              <a:rPr lang="en-US" altLang="zh-CN" sz="2400" smtClean="0">
                <a:solidFill>
                  <a:srgbClr val="FF0000"/>
                </a:solidFill>
              </a:rPr>
              <a:t>, </a:t>
            </a:r>
            <a:r>
              <a:rPr lang="en-US" altLang="zh-CN" sz="2400">
                <a:solidFill>
                  <a:srgbClr val="FF0000"/>
                </a:solidFill>
              </a:rPr>
              <a:t>{$set</a:t>
            </a:r>
            <a:r>
              <a:rPr lang="en-US" altLang="zh-CN" sz="2400" smtClean="0">
                <a:solidFill>
                  <a:srgbClr val="FF0000"/>
                </a:solidFill>
              </a:rPr>
              <a:t>:</a:t>
            </a:r>
            <a:r>
              <a:rPr lang="zh-CN" altLang="en-US" sz="2400" smtClean="0">
                <a:solidFill>
                  <a:srgbClr val="FF0000"/>
                </a:solidFill>
              </a:rPr>
              <a:t>更新对象</a:t>
            </a:r>
            <a:r>
              <a:rPr lang="en-US" altLang="zh-CN" sz="2400" smtClean="0">
                <a:solidFill>
                  <a:srgbClr val="FF0000"/>
                </a:solidFill>
              </a:rPr>
              <a:t>});</a:t>
            </a:r>
          </a:p>
          <a:p>
            <a:r>
              <a:rPr lang="en-US" altLang="zh-CN" sz="2800"/>
              <a:t>$</a:t>
            </a:r>
            <a:r>
              <a:rPr lang="en-US" altLang="zh-CN" sz="2800" smtClean="0"/>
              <a:t>unset</a:t>
            </a:r>
            <a:r>
              <a:rPr lang="zh-CN" altLang="en-US" sz="2800" smtClean="0"/>
              <a:t>可以用来删除文档中一个不需要的字段，用法和</a:t>
            </a:r>
            <a:r>
              <a:rPr lang="en-US" altLang="zh-CN" sz="2800" smtClean="0"/>
              <a:t>set</a:t>
            </a:r>
            <a:r>
              <a:rPr lang="zh-CN" altLang="en-US" sz="2800" smtClean="0"/>
              <a:t>类似。</a:t>
            </a:r>
            <a:endParaRPr lang="en-US" altLang="zh-CN" sz="2800"/>
          </a:p>
          <a:p>
            <a:pPr lvl="1"/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24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$inc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</a:t>
            </a:r>
            <a:r>
              <a:rPr lang="en-US" altLang="zh-CN" smtClean="0"/>
              <a:t>inc</a:t>
            </a:r>
            <a:r>
              <a:rPr lang="zh-CN" altLang="en-US" smtClean="0"/>
              <a:t>用来增加已有键的值，或者该键不存在那就创建一个</a:t>
            </a:r>
            <a:endParaRPr lang="en-US" altLang="zh-CN" smtClean="0"/>
          </a:p>
          <a:p>
            <a:r>
              <a:rPr lang="en-US" altLang="zh-CN" smtClean="0"/>
              <a:t>$inc</a:t>
            </a:r>
            <a:r>
              <a:rPr lang="zh-CN" altLang="en-US" smtClean="0"/>
              <a:t>只能用于</a:t>
            </a:r>
            <a:r>
              <a:rPr lang="en-US" altLang="zh-CN" smtClean="0"/>
              <a:t>Number</a:t>
            </a:r>
            <a:r>
              <a:rPr lang="zh-CN" altLang="en-US" smtClean="0"/>
              <a:t>类型的值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58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查询文档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find()</a:t>
            </a:r>
            <a:r>
              <a:rPr lang="zh-CN" altLang="en-US" smtClean="0"/>
              <a:t>、</a:t>
            </a:r>
            <a:r>
              <a:rPr lang="en-US" altLang="zh-CN" smtClean="0"/>
              <a:t>findOne()</a:t>
            </a:r>
          </a:p>
          <a:p>
            <a:pPr lvl="1"/>
            <a:r>
              <a:rPr lang="en-US" altLang="zh-CN" smtClean="0"/>
              <a:t>MongoDB</a:t>
            </a:r>
            <a:r>
              <a:rPr lang="zh-CN" altLang="en-US" smtClean="0"/>
              <a:t>使用</a:t>
            </a:r>
            <a:r>
              <a:rPr lang="en-US" altLang="zh-CN" smtClean="0"/>
              <a:t>find()</a:t>
            </a:r>
            <a:r>
              <a:rPr lang="zh-CN" altLang="en-US" smtClean="0"/>
              <a:t>来对文档进行查询</a:t>
            </a:r>
            <a:endParaRPr lang="en-US" altLang="zh-CN" smtClean="0"/>
          </a:p>
          <a:p>
            <a:pPr lvl="1"/>
            <a:r>
              <a:rPr lang="en-US" altLang="zh-CN" smtClean="0"/>
              <a:t>find()</a:t>
            </a:r>
            <a:r>
              <a:rPr lang="zh-CN" altLang="en-US" smtClean="0"/>
              <a:t>需要一个查询文档作为参数，如果不传该参数，则会返回集合中的所有元素。</a:t>
            </a:r>
            <a:endParaRPr lang="en-US" altLang="zh-CN" smtClean="0"/>
          </a:p>
          <a:p>
            <a:pPr lvl="1"/>
            <a:r>
              <a:rPr lang="zh-CN" altLang="en-US" smtClean="0"/>
              <a:t>可以将查询条件以键值对的形式添加到查询文档中</a:t>
            </a:r>
            <a:endParaRPr lang="en-US" altLang="zh-CN" smtClean="0"/>
          </a:p>
          <a:p>
            <a:pPr lvl="1"/>
            <a:r>
              <a:rPr lang="zh-CN" altLang="en-US" smtClean="0"/>
              <a:t>查询条件</a:t>
            </a:r>
            <a:endParaRPr lang="en-US" altLang="zh-CN" smtClean="0"/>
          </a:p>
          <a:p>
            <a:pPr lvl="2"/>
            <a:r>
              <a:rPr lang="en-US" altLang="zh-CN" smtClean="0"/>
              <a:t>$lt</a:t>
            </a:r>
            <a:r>
              <a:rPr lang="zh-CN" altLang="en-US" smtClean="0"/>
              <a:t>、</a:t>
            </a:r>
            <a:r>
              <a:rPr lang="en-US" altLang="zh-CN" smtClean="0"/>
              <a:t>$lte</a:t>
            </a:r>
            <a:r>
              <a:rPr lang="zh-CN" altLang="en-US" smtClean="0"/>
              <a:t>、</a:t>
            </a:r>
            <a:r>
              <a:rPr lang="en-US" altLang="zh-CN" smtClean="0"/>
              <a:t>$gt</a:t>
            </a:r>
            <a:r>
              <a:rPr lang="zh-CN" altLang="en-US" smtClean="0"/>
              <a:t>、</a:t>
            </a:r>
            <a:r>
              <a:rPr lang="en-US" altLang="zh-CN" smtClean="0"/>
              <a:t>$gte</a:t>
            </a:r>
            <a:r>
              <a:rPr lang="zh-CN" altLang="en-US" smtClean="0"/>
              <a:t>、</a:t>
            </a:r>
            <a:r>
              <a:rPr lang="en-US" altLang="zh-CN" smtClean="0"/>
              <a:t>$ne</a:t>
            </a:r>
            <a:r>
              <a:rPr lang="zh-CN" altLang="en-US" smtClean="0"/>
              <a:t>、</a:t>
            </a:r>
            <a:r>
              <a:rPr lang="en-US" altLang="zh-CN" smtClean="0"/>
              <a:t>$or</a:t>
            </a:r>
            <a:r>
              <a:rPr lang="zh-CN" altLang="en-US" smtClean="0"/>
              <a:t>、</a:t>
            </a:r>
            <a:r>
              <a:rPr lang="en-US" altLang="zh-CN" smtClean="0"/>
              <a:t>$in</a:t>
            </a:r>
            <a:r>
              <a:rPr lang="zh-CN" altLang="en-US" smtClean="0"/>
              <a:t>、</a:t>
            </a:r>
            <a:r>
              <a:rPr lang="en-US" altLang="zh-CN" smtClean="0"/>
              <a:t>$nin</a:t>
            </a:r>
            <a:r>
              <a:rPr lang="zh-CN" altLang="en-US" smtClean="0"/>
              <a:t>、</a:t>
            </a:r>
            <a:r>
              <a:rPr lang="en-US" altLang="zh-CN" smtClean="0"/>
              <a:t>$not</a:t>
            </a:r>
            <a:r>
              <a:rPr lang="zh-CN" altLang="en-US" smtClean="0"/>
              <a:t>、</a:t>
            </a:r>
            <a:r>
              <a:rPr lang="en-US" altLang="zh-CN" smtClean="0"/>
              <a:t>$exists</a:t>
            </a:r>
            <a:r>
              <a:rPr lang="zh-CN" altLang="en-US" smtClean="0"/>
              <a:t>、</a:t>
            </a:r>
            <a:r>
              <a:rPr lang="en-US" altLang="zh-CN" smtClean="0"/>
              <a:t>$and</a:t>
            </a:r>
          </a:p>
        </p:txBody>
      </p:sp>
    </p:spTree>
    <p:extLst>
      <p:ext uri="{BB962C8B-B14F-4D97-AF65-F5344CB8AC3E}">
        <p14:creationId xmlns:p14="http://schemas.microsoft.com/office/powerpoint/2010/main" val="152758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数据库分类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数据库主要分成两种：</a:t>
            </a:r>
            <a:endParaRPr lang="en-US" altLang="zh-CN" smtClean="0"/>
          </a:p>
          <a:p>
            <a:pPr lvl="1"/>
            <a:r>
              <a:rPr lang="zh-CN" altLang="en-US" smtClean="0"/>
              <a:t>关系型数据库（</a:t>
            </a:r>
            <a:r>
              <a:rPr lang="en-US" altLang="zh-CN" smtClean="0"/>
              <a:t>RDBS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en-US" altLang="zh-CN" smtClean="0"/>
              <a:t>MySQL</a:t>
            </a:r>
            <a:r>
              <a:rPr lang="zh-CN" altLang="en-US" smtClean="0"/>
              <a:t>、</a:t>
            </a:r>
            <a:r>
              <a:rPr lang="en-US" altLang="zh-CN" smtClean="0"/>
              <a:t>Oracle</a:t>
            </a:r>
            <a:r>
              <a:rPr lang="zh-CN" altLang="en-US" smtClean="0"/>
              <a:t>、</a:t>
            </a:r>
            <a:r>
              <a:rPr lang="en-US" altLang="zh-CN" smtClean="0"/>
              <a:t>DB2</a:t>
            </a:r>
            <a:r>
              <a:rPr lang="zh-CN" altLang="en-US"/>
              <a:t>、</a:t>
            </a:r>
            <a:r>
              <a:rPr lang="en-US" altLang="zh-CN" smtClean="0"/>
              <a:t>SQL Server ……</a:t>
            </a:r>
          </a:p>
          <a:p>
            <a:pPr lvl="2"/>
            <a:r>
              <a:rPr lang="zh-CN" altLang="en-US" smtClean="0"/>
              <a:t>关系数据库中全都是表</a:t>
            </a:r>
            <a:endParaRPr lang="en-US" altLang="zh-CN" smtClean="0"/>
          </a:p>
          <a:p>
            <a:pPr lvl="1"/>
            <a:r>
              <a:rPr lang="zh-CN" altLang="en-US" smtClean="0"/>
              <a:t>非关系型数据库（</a:t>
            </a:r>
            <a:r>
              <a:rPr lang="en-US" altLang="zh-CN" smtClean="0"/>
              <a:t>NoSQL</a:t>
            </a:r>
            <a:r>
              <a:rPr lang="zh-CN" altLang="en-US" smtClean="0"/>
              <a:t>） </a:t>
            </a:r>
            <a:r>
              <a:rPr lang="en-US" altLang="zh-CN" smtClean="0"/>
              <a:t>not only sql</a:t>
            </a:r>
          </a:p>
          <a:p>
            <a:pPr lvl="2"/>
            <a:r>
              <a:rPr lang="en-US" altLang="zh-CN" smtClean="0">
                <a:solidFill>
                  <a:srgbClr val="FF0000"/>
                </a:solidFill>
              </a:rPr>
              <a:t>MongoDB</a:t>
            </a:r>
            <a:r>
              <a:rPr lang="zh-CN" altLang="en-US" smtClean="0"/>
              <a:t>、</a:t>
            </a:r>
            <a:r>
              <a:rPr lang="en-US" altLang="zh-CN" smtClean="0"/>
              <a:t>Redis ……</a:t>
            </a:r>
          </a:p>
          <a:p>
            <a:pPr lvl="2"/>
            <a:r>
              <a:rPr lang="zh-CN" altLang="en-US"/>
              <a:t>键值</a:t>
            </a:r>
            <a:r>
              <a:rPr lang="zh-CN" altLang="en-US" smtClean="0"/>
              <a:t>对数据库</a:t>
            </a:r>
            <a:endParaRPr lang="en-US" altLang="zh-CN" smtClean="0"/>
          </a:p>
          <a:p>
            <a:pPr lvl="2"/>
            <a:r>
              <a:rPr lang="zh-CN" altLang="en-US" smtClean="0"/>
              <a:t>文档数据库</a:t>
            </a:r>
            <a:r>
              <a:rPr lang="en-US" altLang="zh-CN">
                <a:solidFill>
                  <a:srgbClr val="FF0000"/>
                </a:solidFill>
              </a:rPr>
              <a:t>MongoDB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5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 smtClean="0"/>
              <a:t>是为快速开发互联网</a:t>
            </a:r>
            <a:r>
              <a:rPr lang="en-US" altLang="zh-CN" smtClean="0"/>
              <a:t>Web</a:t>
            </a:r>
            <a:r>
              <a:rPr lang="zh-CN" altLang="en-US" smtClean="0"/>
              <a:t>应用而设计的数据库系统。</a:t>
            </a:r>
            <a:endParaRPr lang="en-US" altLang="zh-CN" smtClean="0"/>
          </a:p>
          <a:p>
            <a:r>
              <a:rPr lang="en-US" altLang="zh-CN" smtClean="0"/>
              <a:t>MongoDB</a:t>
            </a:r>
            <a:r>
              <a:rPr lang="zh-CN" altLang="en-US" smtClean="0"/>
              <a:t>的设计目标是极简、灵活、作为</a:t>
            </a:r>
            <a:r>
              <a:rPr lang="en-US" altLang="zh-CN" smtClean="0"/>
              <a:t>Web</a:t>
            </a:r>
            <a:r>
              <a:rPr lang="zh-CN" altLang="en-US" smtClean="0"/>
              <a:t>应用栈的一部分。</a:t>
            </a:r>
            <a:endParaRPr lang="en-US" altLang="zh-CN" smtClean="0"/>
          </a:p>
          <a:p>
            <a:r>
              <a:rPr lang="en-US" altLang="zh-CN" smtClean="0"/>
              <a:t>MongoDB</a:t>
            </a:r>
            <a:r>
              <a:rPr lang="zh-CN" altLang="en-US" smtClean="0"/>
              <a:t>的数据模型是面向文档的，所谓文档是一种类似于</a:t>
            </a:r>
            <a:r>
              <a:rPr lang="en-US" altLang="zh-CN" smtClean="0"/>
              <a:t>JSON</a:t>
            </a:r>
            <a:r>
              <a:rPr lang="zh-CN" altLang="en-US" smtClean="0"/>
              <a:t>的结构，简单理解</a:t>
            </a:r>
            <a:r>
              <a:rPr lang="en-US" altLang="zh-CN" smtClean="0"/>
              <a:t>MongoDB</a:t>
            </a:r>
            <a:r>
              <a:rPr lang="zh-CN" altLang="en-US" smtClean="0"/>
              <a:t>这个数据库中存的是各种各样的</a:t>
            </a:r>
            <a:r>
              <a:rPr lang="en-US" altLang="zh-CN" smtClean="0"/>
              <a:t>JSON</a:t>
            </a:r>
            <a:r>
              <a:rPr lang="zh-CN" altLang="en-US" smtClean="0"/>
              <a:t>。（</a:t>
            </a:r>
            <a:r>
              <a:rPr lang="en-US" altLang="zh-CN" smtClean="0"/>
              <a:t>BSON</a:t>
            </a:r>
            <a:r>
              <a:rPr lang="zh-CN" altLang="en-US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23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三个概念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数据库（</a:t>
            </a:r>
            <a:r>
              <a:rPr lang="en-US" altLang="zh-CN" smtClean="0"/>
              <a:t>database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数据库是一个仓库，在仓库中可以存放集合。</a:t>
            </a:r>
            <a:endParaRPr lang="en-US" altLang="zh-CN" smtClean="0"/>
          </a:p>
          <a:p>
            <a:r>
              <a:rPr lang="zh-CN" altLang="en-US" smtClean="0"/>
              <a:t>集合（</a:t>
            </a:r>
            <a:r>
              <a:rPr lang="en-US" altLang="zh-CN" smtClean="0"/>
              <a:t>collection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集合类似于数组，在集合中可以存放文档。</a:t>
            </a:r>
            <a:endParaRPr lang="en-US" altLang="zh-CN" smtClean="0"/>
          </a:p>
          <a:p>
            <a:r>
              <a:rPr lang="zh-CN" altLang="en-US" smtClean="0"/>
              <a:t>文档（</a:t>
            </a:r>
            <a:r>
              <a:rPr lang="en-US" altLang="zh-CN" smtClean="0"/>
              <a:t>document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zh-CN" altLang="en-US" smtClean="0"/>
              <a:t>文档数据库中的最小单位，我们存储和操作的内容都是文档。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下载</a:t>
            </a:r>
            <a:r>
              <a:rPr lang="en-US" altLang="zh-CN" smtClean="0"/>
              <a:t>MongoDB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下载地址</a:t>
            </a:r>
            <a:endParaRPr lang="en-US" altLang="zh-CN" smtClean="0"/>
          </a:p>
          <a:p>
            <a:pPr lvl="1"/>
            <a:r>
              <a:rPr lang="en-US" altLang="zh-CN">
                <a:hlinkClick r:id="rId2"/>
              </a:rPr>
              <a:t>https://www.mongodb.org/dl/win32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r>
              <a:rPr lang="en-US" altLang="zh-CN" smtClean="0"/>
              <a:t>MongoDB</a:t>
            </a:r>
            <a:r>
              <a:rPr lang="zh-CN" altLang="en-US" smtClean="0"/>
              <a:t>的版本偶数版本为稳定版，奇数版本为开发版。</a:t>
            </a:r>
            <a:endParaRPr lang="en-US" altLang="zh-CN" smtClean="0"/>
          </a:p>
          <a:p>
            <a:r>
              <a:rPr lang="en-US" altLang="zh-CN" smtClean="0"/>
              <a:t>MongoDB</a:t>
            </a:r>
            <a:r>
              <a:rPr lang="zh-CN" altLang="en-US" smtClean="0"/>
              <a:t>对于</a:t>
            </a:r>
            <a:r>
              <a:rPr lang="en-US" altLang="zh-CN" smtClean="0"/>
              <a:t>32</a:t>
            </a:r>
            <a:r>
              <a:rPr lang="zh-CN" altLang="en-US" smtClean="0"/>
              <a:t>位系统支持不佳，所以</a:t>
            </a:r>
            <a:r>
              <a:rPr lang="en-US" altLang="zh-CN" smtClean="0"/>
              <a:t>3.2</a:t>
            </a:r>
            <a:r>
              <a:rPr lang="zh-CN" altLang="en-US" smtClean="0"/>
              <a:t>版本以后没有再对</a:t>
            </a:r>
            <a:r>
              <a:rPr lang="en-US" altLang="zh-CN" smtClean="0"/>
              <a:t>32</a:t>
            </a:r>
            <a:r>
              <a:rPr lang="zh-CN" altLang="en-US" smtClean="0"/>
              <a:t>位系统的支持。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9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MongoDB</a:t>
            </a:r>
            <a:r>
              <a:rPr lang="zh-CN" altLang="en-US"/>
              <a:t>安装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1628800"/>
            <a:ext cx="4074762" cy="3168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032956"/>
            <a:ext cx="4537803" cy="3528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07" y="1628800"/>
            <a:ext cx="4073576" cy="3167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3032956"/>
            <a:ext cx="453780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5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908720"/>
            <a:ext cx="4074762" cy="3168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40968"/>
            <a:ext cx="4352587" cy="33843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207" y="3162300"/>
            <a:ext cx="4325152" cy="33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5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4259979" cy="33123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715" y="3212976"/>
            <a:ext cx="4352587" cy="33843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980728"/>
            <a:ext cx="4259979" cy="33123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715" y="3212976"/>
            <a:ext cx="435258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7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8896</TotalTime>
  <Words>1261</Words>
  <Application>Microsoft Office PowerPoint</Application>
  <PresentationFormat>全屏显示(4:3)</PresentationFormat>
  <Paragraphs>227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黑体</vt:lpstr>
      <vt:lpstr>宋体</vt:lpstr>
      <vt:lpstr>微软雅黑</vt:lpstr>
      <vt:lpstr>Arial</vt:lpstr>
      <vt:lpstr>Calibri</vt:lpstr>
      <vt:lpstr>Office 主题</vt:lpstr>
      <vt:lpstr>MongoDB</vt:lpstr>
      <vt:lpstr>数据库（Database）</vt:lpstr>
      <vt:lpstr>数据库分类</vt:lpstr>
      <vt:lpstr>MongoDB简介</vt:lpstr>
      <vt:lpstr>三个概念</vt:lpstr>
      <vt:lpstr>下载MongoDB</vt:lpstr>
      <vt:lpstr>MongoDB安装</vt:lpstr>
      <vt:lpstr>PowerPoint 演示文稿</vt:lpstr>
      <vt:lpstr>PowerPoint 演示文稿</vt:lpstr>
      <vt:lpstr>PowerPoint 演示文稿</vt:lpstr>
      <vt:lpstr>启动MongoDB</vt:lpstr>
      <vt:lpstr>启动MongoDB</vt:lpstr>
      <vt:lpstr>指定端口和路径</vt:lpstr>
      <vt:lpstr>配置mongo的windows服务</vt:lpstr>
      <vt:lpstr>关闭MongoDB</vt:lpstr>
      <vt:lpstr>PowerPoint 演示文稿</vt:lpstr>
      <vt:lpstr>Mongo Shell</vt:lpstr>
      <vt:lpstr>基本概念</vt:lpstr>
      <vt:lpstr>PowerPoint 演示文稿</vt:lpstr>
      <vt:lpstr>创建数据库</vt:lpstr>
      <vt:lpstr>数据库的CRUD</vt:lpstr>
      <vt:lpstr>文档的增删改查</vt:lpstr>
      <vt:lpstr>添加文档</vt:lpstr>
      <vt:lpstr>删除文档</vt:lpstr>
      <vt:lpstr>修改文档</vt:lpstr>
      <vt:lpstr>修改器</vt:lpstr>
      <vt:lpstr>$set、$unset </vt:lpstr>
      <vt:lpstr>$inc</vt:lpstr>
      <vt:lpstr>查询文档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denzel lee</cp:lastModifiedBy>
  <cp:revision>443</cp:revision>
  <dcterms:created xsi:type="dcterms:W3CDTF">2013-03-04T07:19:04Z</dcterms:created>
  <dcterms:modified xsi:type="dcterms:W3CDTF">2017-10-23T08:56:45Z</dcterms:modified>
</cp:coreProperties>
</file>