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295" r:id="rId3"/>
    <p:sldId id="326" r:id="rId4"/>
    <p:sldId id="294" r:id="rId5"/>
    <p:sldId id="292" r:id="rId6"/>
    <p:sldId id="296" r:id="rId7"/>
    <p:sldId id="297" r:id="rId8"/>
    <p:sldId id="293" r:id="rId9"/>
    <p:sldId id="298" r:id="rId10"/>
    <p:sldId id="272" r:id="rId11"/>
    <p:sldId id="262" r:id="rId12"/>
    <p:sldId id="263" r:id="rId13"/>
    <p:sldId id="264" r:id="rId14"/>
    <p:sldId id="265" r:id="rId15"/>
    <p:sldId id="266" r:id="rId16"/>
    <p:sldId id="290" r:id="rId17"/>
    <p:sldId id="271" r:id="rId18"/>
    <p:sldId id="270" r:id="rId19"/>
    <p:sldId id="273" r:id="rId20"/>
    <p:sldId id="274" r:id="rId21"/>
    <p:sldId id="275" r:id="rId22"/>
    <p:sldId id="276" r:id="rId23"/>
    <p:sldId id="291" r:id="rId24"/>
    <p:sldId id="277" r:id="rId25"/>
    <p:sldId id="278" r:id="rId26"/>
    <p:sldId id="279" r:id="rId27"/>
    <p:sldId id="280" r:id="rId28"/>
    <p:sldId id="281" r:id="rId29"/>
    <p:sldId id="282" r:id="rId30"/>
    <p:sldId id="283" r:id="rId31"/>
    <p:sldId id="284" r:id="rId32"/>
    <p:sldId id="320" r:id="rId33"/>
    <p:sldId id="321" r:id="rId34"/>
    <p:sldId id="322" r:id="rId35"/>
    <p:sldId id="323" r:id="rId36"/>
    <p:sldId id="324" r:id="rId37"/>
    <p:sldId id="325"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260"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chao" initials="l" lastIdx="1" clrIdx="0">
    <p:extLst>
      <p:ext uri="{19B8F6BF-5375-455C-9EA6-DF929625EA0E}">
        <p15:presenceInfo xmlns:p15="http://schemas.microsoft.com/office/powerpoint/2012/main" userId="lilic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424" autoAdjust="0"/>
  </p:normalViewPr>
  <p:slideViewPr>
    <p:cSldViewPr>
      <p:cViewPr varScale="1">
        <p:scale>
          <a:sx n="69" d="100"/>
          <a:sy n="69" d="100"/>
        </p:scale>
        <p:origin x="1416" y="72"/>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0" d="100"/>
          <a:sy n="70" d="100"/>
        </p:scale>
        <p:origin x="276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2017/10/20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2017/10/20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lvl1pPr algn="l">
              <a:defRPr b="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45680"/>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57808"/>
            <a:ext cx="8229600" cy="1143000"/>
          </a:xfrm>
        </p:spPr>
        <p:txBody>
          <a:bodyPr/>
          <a:lstStyle>
            <a:lvl1pPr>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71827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35803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71827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35803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89217"/>
            <a:ext cx="2133600" cy="365125"/>
          </a:xfrm>
        </p:spPr>
        <p:txBody>
          <a:bodyPr/>
          <a:lstStyle/>
          <a:p>
            <a:fld id="{530820CF-B880-4189-942D-D702A7CBA730}" type="datetimeFigureOut">
              <a:rPr lang="zh-CN" altLang="en-US" smtClean="0"/>
              <a:pPr/>
              <a:t>2017/10/20</a:t>
            </a:fld>
            <a:endParaRPr lang="zh-CN" altLang="en-US"/>
          </a:p>
        </p:txBody>
      </p:sp>
      <p:sp>
        <p:nvSpPr>
          <p:cNvPr id="8" name="页脚占位符 7"/>
          <p:cNvSpPr>
            <a:spLocks noGrp="1"/>
          </p:cNvSpPr>
          <p:nvPr>
            <p:ph type="ftr" sz="quarter" idx="11"/>
          </p:nvPr>
        </p:nvSpPr>
        <p:spPr>
          <a:xfrm>
            <a:off x="3124200" y="6389217"/>
            <a:ext cx="2895600" cy="365125"/>
          </a:xfrm>
        </p:spPr>
        <p:txBody>
          <a:bodyPr/>
          <a:lstStyle/>
          <a:p>
            <a:endParaRPr lang="zh-CN" altLang="en-US"/>
          </a:p>
        </p:txBody>
      </p:sp>
      <p:sp>
        <p:nvSpPr>
          <p:cNvPr id="9" name="灯片编号占位符 8"/>
          <p:cNvSpPr>
            <a:spLocks noGrp="1"/>
          </p:cNvSpPr>
          <p:nvPr>
            <p:ph type="sldNum" sz="quarter" idx="12"/>
          </p:nvPr>
        </p:nvSpPr>
        <p:spPr>
          <a:xfrm>
            <a:off x="6553200" y="6389217"/>
            <a:ext cx="2133600" cy="365125"/>
          </a:xfr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8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Node.js</a:t>
            </a:r>
            <a:endParaRPr lang="zh-CN" altLang="en-US" sz="8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a:t>
            </a:r>
            <a:r>
              <a:rPr lang="zh-CN" altLang="en-US"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spc="3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李立超</a:t>
            </a:r>
            <a:endParaRPr lang="en-US" altLang="zh-CN" spc="3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4015367" y="4096554"/>
            <a:ext cx="5128633" cy="275671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安装</a:t>
            </a:r>
            <a:r>
              <a:rPr lang="en-US" altLang="zh-CN" smtClean="0"/>
              <a:t>Node.js</a:t>
            </a:r>
            <a:endParaRPr lang="zh-CN" altLang="en-US"/>
          </a:p>
        </p:txBody>
      </p:sp>
      <p:sp>
        <p:nvSpPr>
          <p:cNvPr id="5" name="文本占位符 4"/>
          <p:cNvSpPr>
            <a:spLocks noGrp="1"/>
          </p:cNvSpPr>
          <p:nvPr>
            <p:ph type="body" idx="1"/>
          </p:nvPr>
        </p:nvSpPr>
        <p:spPr/>
        <p:txBody>
          <a:bodyPr/>
          <a:lstStyle/>
          <a:p>
            <a:r>
              <a:rPr lang="zh-CN" altLang="en-US" smtClean="0"/>
              <a:t>万事开头难</a:t>
            </a:r>
            <a:endParaRPr lang="zh-CN" altLang="en-US"/>
          </a:p>
        </p:txBody>
      </p:sp>
    </p:spTree>
    <p:extLst>
      <p:ext uri="{BB962C8B-B14F-4D97-AF65-F5344CB8AC3E}">
        <p14:creationId xmlns:p14="http://schemas.microsoft.com/office/powerpoint/2010/main" val="182906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Node</a:t>
            </a:r>
            <a:r>
              <a:rPr lang="zh-CN" altLang="en-US" smtClean="0"/>
              <a:t>安装步骤</a:t>
            </a:r>
            <a:endParaRPr lang="zh-CN" altLang="en-US"/>
          </a:p>
        </p:txBody>
      </p:sp>
      <p:pic>
        <p:nvPicPr>
          <p:cNvPr id="4" name="图片 3"/>
          <p:cNvPicPr>
            <a:picLocks noChangeAspect="1"/>
          </p:cNvPicPr>
          <p:nvPr/>
        </p:nvPicPr>
        <p:blipFill>
          <a:blip r:embed="rId2"/>
          <a:stretch>
            <a:fillRect/>
          </a:stretch>
        </p:blipFill>
        <p:spPr>
          <a:xfrm>
            <a:off x="179512" y="1698576"/>
            <a:ext cx="3952875" cy="2781300"/>
          </a:xfrm>
          <a:prstGeom prst="rect">
            <a:avLst/>
          </a:prstGeom>
        </p:spPr>
      </p:pic>
      <p:pic>
        <p:nvPicPr>
          <p:cNvPr id="5" name="图片 4"/>
          <p:cNvPicPr>
            <a:picLocks noChangeAspect="1"/>
          </p:cNvPicPr>
          <p:nvPr/>
        </p:nvPicPr>
        <p:blipFill>
          <a:blip r:embed="rId3"/>
          <a:stretch>
            <a:fillRect/>
          </a:stretch>
        </p:blipFill>
        <p:spPr>
          <a:xfrm>
            <a:off x="4165210" y="2708920"/>
            <a:ext cx="4838700" cy="3790950"/>
          </a:xfrm>
          <a:prstGeom prst="rect">
            <a:avLst/>
          </a:prstGeom>
        </p:spPr>
      </p:pic>
    </p:spTree>
    <p:extLst>
      <p:ext uri="{BB962C8B-B14F-4D97-AF65-F5344CB8AC3E}">
        <p14:creationId xmlns:p14="http://schemas.microsoft.com/office/powerpoint/2010/main" val="114000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23529" y="980728"/>
            <a:ext cx="4144078" cy="3240360"/>
          </a:xfrm>
          <a:prstGeom prst="rect">
            <a:avLst/>
          </a:prstGeom>
        </p:spPr>
      </p:pic>
      <p:pic>
        <p:nvPicPr>
          <p:cNvPr id="6" name="图片 5"/>
          <p:cNvPicPr>
            <a:picLocks noChangeAspect="1"/>
          </p:cNvPicPr>
          <p:nvPr/>
        </p:nvPicPr>
        <p:blipFill>
          <a:blip r:embed="rId3"/>
          <a:stretch>
            <a:fillRect/>
          </a:stretch>
        </p:blipFill>
        <p:spPr>
          <a:xfrm>
            <a:off x="4644008" y="3212976"/>
            <a:ext cx="4349454" cy="3407643"/>
          </a:xfrm>
          <a:prstGeom prst="rect">
            <a:avLst/>
          </a:prstGeom>
        </p:spPr>
      </p:pic>
    </p:spTree>
    <p:extLst>
      <p:ext uri="{BB962C8B-B14F-4D97-AF65-F5344CB8AC3E}">
        <p14:creationId xmlns:p14="http://schemas.microsoft.com/office/powerpoint/2010/main" val="216434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9512" y="908720"/>
            <a:ext cx="4185778" cy="3312368"/>
          </a:xfrm>
          <a:prstGeom prst="rect">
            <a:avLst/>
          </a:prstGeom>
        </p:spPr>
      </p:pic>
      <p:pic>
        <p:nvPicPr>
          <p:cNvPr id="4" name="图片 3"/>
          <p:cNvPicPr>
            <a:picLocks noChangeAspect="1"/>
          </p:cNvPicPr>
          <p:nvPr/>
        </p:nvPicPr>
        <p:blipFill>
          <a:blip r:embed="rId3"/>
          <a:stretch>
            <a:fillRect/>
          </a:stretch>
        </p:blipFill>
        <p:spPr>
          <a:xfrm>
            <a:off x="4579236" y="3140968"/>
            <a:ext cx="4423799" cy="3482752"/>
          </a:xfrm>
          <a:prstGeom prst="rect">
            <a:avLst/>
          </a:prstGeom>
        </p:spPr>
      </p:pic>
    </p:spTree>
    <p:extLst>
      <p:ext uri="{BB962C8B-B14F-4D97-AF65-F5344CB8AC3E}">
        <p14:creationId xmlns:p14="http://schemas.microsoft.com/office/powerpoint/2010/main" val="396083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1520" y="908720"/>
            <a:ext cx="4326860" cy="3384376"/>
          </a:xfrm>
          <a:prstGeom prst="rect">
            <a:avLst/>
          </a:prstGeom>
        </p:spPr>
      </p:pic>
      <p:pic>
        <p:nvPicPr>
          <p:cNvPr id="5" name="图片 4"/>
          <p:cNvPicPr>
            <a:picLocks noChangeAspect="1"/>
          </p:cNvPicPr>
          <p:nvPr/>
        </p:nvPicPr>
        <p:blipFill>
          <a:blip r:embed="rId3"/>
          <a:stretch>
            <a:fillRect/>
          </a:stretch>
        </p:blipFill>
        <p:spPr>
          <a:xfrm>
            <a:off x="4716016" y="3140968"/>
            <a:ext cx="4284219" cy="3358356"/>
          </a:xfrm>
          <a:prstGeom prst="rect">
            <a:avLst/>
          </a:prstGeom>
        </p:spPr>
      </p:pic>
    </p:spTree>
    <p:extLst>
      <p:ext uri="{BB962C8B-B14F-4D97-AF65-F5344CB8AC3E}">
        <p14:creationId xmlns:p14="http://schemas.microsoft.com/office/powerpoint/2010/main" val="416265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5537" y="853139"/>
            <a:ext cx="3024336" cy="4643724"/>
          </a:xfrm>
          <a:prstGeom prst="rect">
            <a:avLst/>
          </a:prstGeom>
        </p:spPr>
      </p:pic>
      <p:pic>
        <p:nvPicPr>
          <p:cNvPr id="3" name="图片 2"/>
          <p:cNvPicPr>
            <a:picLocks noChangeAspect="1"/>
          </p:cNvPicPr>
          <p:nvPr/>
        </p:nvPicPr>
        <p:blipFill>
          <a:blip r:embed="rId3"/>
          <a:stretch>
            <a:fillRect/>
          </a:stretch>
        </p:blipFill>
        <p:spPr>
          <a:xfrm>
            <a:off x="3635896" y="1660345"/>
            <a:ext cx="5258181" cy="3424839"/>
          </a:xfrm>
          <a:prstGeom prst="rect">
            <a:avLst/>
          </a:prstGeom>
        </p:spPr>
      </p:pic>
      <p:sp>
        <p:nvSpPr>
          <p:cNvPr id="4" name="矩形 3"/>
          <p:cNvSpPr/>
          <p:nvPr/>
        </p:nvSpPr>
        <p:spPr>
          <a:xfrm>
            <a:off x="4120594" y="3244334"/>
            <a:ext cx="902811" cy="369332"/>
          </a:xfrm>
          <a:prstGeom prst="rect">
            <a:avLst/>
          </a:prstGeom>
        </p:spPr>
        <p:txBody>
          <a:bodyPr wrap="none">
            <a:spAutoFit/>
          </a:bodyPr>
          <a:lstStyle/>
          <a:p>
            <a:r>
              <a:rPr lang="zh-CN" altLang="en-US"/>
              <a:t>module</a:t>
            </a:r>
          </a:p>
        </p:txBody>
      </p:sp>
    </p:spTree>
    <p:extLst>
      <p:ext uri="{BB962C8B-B14F-4D97-AF65-F5344CB8AC3E}">
        <p14:creationId xmlns:p14="http://schemas.microsoft.com/office/powerpoint/2010/main" val="279391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node</a:t>
            </a:r>
            <a:r>
              <a:rPr lang="zh-CN" altLang="en-US" smtClean="0"/>
              <a:t>目录结构</a:t>
            </a:r>
            <a:endParaRPr lang="zh-CN" altLang="en-US"/>
          </a:p>
        </p:txBody>
      </p:sp>
      <p:pic>
        <p:nvPicPr>
          <p:cNvPr id="4" name="内容占位符 3"/>
          <p:cNvPicPr>
            <a:picLocks noGrp="1" noChangeAspect="1"/>
          </p:cNvPicPr>
          <p:nvPr>
            <p:ph idx="1"/>
          </p:nvPr>
        </p:nvPicPr>
        <p:blipFill>
          <a:blip r:embed="rId2"/>
          <a:stretch>
            <a:fillRect/>
          </a:stretch>
        </p:blipFill>
        <p:spPr>
          <a:xfrm>
            <a:off x="457200" y="1763688"/>
            <a:ext cx="5055340" cy="3018656"/>
          </a:xfrm>
          <a:prstGeom prst="rect">
            <a:avLst/>
          </a:prstGeom>
        </p:spPr>
      </p:pic>
      <p:sp>
        <p:nvSpPr>
          <p:cNvPr id="5" name="矩形 4"/>
          <p:cNvSpPr/>
          <p:nvPr/>
        </p:nvSpPr>
        <p:spPr>
          <a:xfrm>
            <a:off x="457200" y="2276872"/>
            <a:ext cx="5194920" cy="36004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smtClean="0">
              <a:solidFill>
                <a:schemeClr val="tx1"/>
              </a:solidFill>
            </a:endParaRPr>
          </a:p>
        </p:txBody>
      </p:sp>
      <p:sp>
        <p:nvSpPr>
          <p:cNvPr id="6" name="文本框 5"/>
          <p:cNvSpPr txBox="1"/>
          <p:nvPr/>
        </p:nvSpPr>
        <p:spPr>
          <a:xfrm>
            <a:off x="6660232" y="2348880"/>
            <a:ext cx="1588897" cy="369332"/>
          </a:xfrm>
          <a:prstGeom prst="rect">
            <a:avLst/>
          </a:prstGeom>
          <a:noFill/>
        </p:spPr>
        <p:txBody>
          <a:bodyPr wrap="none" rtlCol="0">
            <a:spAutoFit/>
          </a:bodyPr>
          <a:lstStyle/>
          <a:p>
            <a:r>
              <a:rPr lang="en-US" altLang="zh-CN" smtClean="0"/>
              <a:t>node</a:t>
            </a:r>
            <a:r>
              <a:rPr lang="zh-CN" altLang="en-US" smtClean="0"/>
              <a:t>启动文件</a:t>
            </a:r>
            <a:endParaRPr lang="zh-CN" altLang="en-US"/>
          </a:p>
        </p:txBody>
      </p:sp>
      <p:cxnSp>
        <p:nvCxnSpPr>
          <p:cNvPr id="8" name="直接箭头连接符 7"/>
          <p:cNvCxnSpPr>
            <a:stCxn id="5" idx="3"/>
            <a:endCxn id="6" idx="1"/>
          </p:cNvCxnSpPr>
          <p:nvPr/>
        </p:nvCxnSpPr>
        <p:spPr>
          <a:xfrm>
            <a:off x="5652120" y="2456892"/>
            <a:ext cx="1008112" cy="76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57200" y="4149080"/>
            <a:ext cx="5194920" cy="36003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smtClean="0">
              <a:solidFill>
                <a:schemeClr val="tx1"/>
              </a:solidFill>
            </a:endParaRPr>
          </a:p>
        </p:txBody>
      </p:sp>
      <p:sp>
        <p:nvSpPr>
          <p:cNvPr id="10" name="文本框 9"/>
          <p:cNvSpPr txBox="1"/>
          <p:nvPr/>
        </p:nvSpPr>
        <p:spPr>
          <a:xfrm>
            <a:off x="6804248" y="4149081"/>
            <a:ext cx="1656184" cy="369332"/>
          </a:xfrm>
          <a:prstGeom prst="rect">
            <a:avLst/>
          </a:prstGeom>
          <a:noFill/>
        </p:spPr>
        <p:txBody>
          <a:bodyPr wrap="square" rtlCol="0">
            <a:spAutoFit/>
          </a:bodyPr>
          <a:lstStyle/>
          <a:p>
            <a:r>
              <a:rPr lang="en-US" altLang="zh-CN" smtClean="0"/>
              <a:t>npm</a:t>
            </a:r>
            <a:r>
              <a:rPr lang="zh-CN" altLang="en-US" smtClean="0"/>
              <a:t>启动文件</a:t>
            </a:r>
            <a:endParaRPr lang="zh-CN" altLang="en-US"/>
          </a:p>
        </p:txBody>
      </p:sp>
      <p:sp>
        <p:nvSpPr>
          <p:cNvPr id="11" name="矩形 10"/>
          <p:cNvSpPr/>
          <p:nvPr/>
        </p:nvSpPr>
        <p:spPr>
          <a:xfrm>
            <a:off x="457200" y="1854116"/>
            <a:ext cx="5194920" cy="41811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smtClean="0">
              <a:solidFill>
                <a:schemeClr val="tx1"/>
              </a:solidFill>
            </a:endParaRPr>
          </a:p>
        </p:txBody>
      </p:sp>
      <p:sp>
        <p:nvSpPr>
          <p:cNvPr id="12" name="文本框 11"/>
          <p:cNvSpPr txBox="1"/>
          <p:nvPr/>
        </p:nvSpPr>
        <p:spPr>
          <a:xfrm>
            <a:off x="6444208" y="1484784"/>
            <a:ext cx="1358064" cy="369332"/>
          </a:xfrm>
          <a:prstGeom prst="rect">
            <a:avLst/>
          </a:prstGeom>
          <a:noFill/>
        </p:spPr>
        <p:txBody>
          <a:bodyPr wrap="none" rtlCol="0">
            <a:spAutoFit/>
          </a:bodyPr>
          <a:lstStyle/>
          <a:p>
            <a:r>
              <a:rPr lang="en-US" altLang="zh-CN" smtClean="0"/>
              <a:t>node</a:t>
            </a:r>
            <a:r>
              <a:rPr lang="zh-CN" altLang="en-US" smtClean="0"/>
              <a:t>包目录</a:t>
            </a:r>
            <a:endParaRPr lang="zh-CN" altLang="en-US"/>
          </a:p>
        </p:txBody>
      </p:sp>
      <p:cxnSp>
        <p:nvCxnSpPr>
          <p:cNvPr id="14" name="直接箭头连接符 13"/>
          <p:cNvCxnSpPr>
            <a:stCxn id="11" idx="3"/>
            <a:endCxn id="12" idx="1"/>
          </p:cNvCxnSpPr>
          <p:nvPr/>
        </p:nvCxnSpPr>
        <p:spPr>
          <a:xfrm flipV="1">
            <a:off x="5652120" y="1669450"/>
            <a:ext cx="792088" cy="3937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00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CommonJS</a:t>
            </a:r>
            <a:r>
              <a:rPr lang="zh-CN" altLang="en-US" smtClean="0"/>
              <a:t>规范</a:t>
            </a:r>
            <a:endParaRPr lang="zh-CN" altLang="en-US"/>
          </a:p>
        </p:txBody>
      </p:sp>
      <p:sp>
        <p:nvSpPr>
          <p:cNvPr id="5" name="文本占位符 4"/>
          <p:cNvSpPr>
            <a:spLocks noGrp="1"/>
          </p:cNvSpPr>
          <p:nvPr>
            <p:ph type="body" idx="1"/>
          </p:nvPr>
        </p:nvSpPr>
        <p:spPr/>
        <p:txBody>
          <a:bodyPr/>
          <a:lstStyle/>
          <a:p>
            <a:r>
              <a:rPr lang="zh-CN" altLang="en-US" smtClean="0"/>
              <a:t>不得不提的一个东东</a:t>
            </a:r>
            <a:endParaRPr lang="zh-CN" altLang="en-US"/>
          </a:p>
        </p:txBody>
      </p:sp>
    </p:spTree>
    <p:extLst>
      <p:ext uri="{BB962C8B-B14F-4D97-AF65-F5344CB8AC3E}">
        <p14:creationId xmlns:p14="http://schemas.microsoft.com/office/powerpoint/2010/main" val="416635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ECMAScript</a:t>
            </a:r>
            <a:r>
              <a:rPr lang="zh-CN" altLang="en-US" smtClean="0"/>
              <a:t>标准的缺陷</a:t>
            </a:r>
            <a:endParaRPr lang="zh-CN" altLang="en-US"/>
          </a:p>
        </p:txBody>
      </p:sp>
      <p:sp>
        <p:nvSpPr>
          <p:cNvPr id="3" name="内容占位符 2"/>
          <p:cNvSpPr>
            <a:spLocks noGrp="1"/>
          </p:cNvSpPr>
          <p:nvPr>
            <p:ph idx="1"/>
          </p:nvPr>
        </p:nvSpPr>
        <p:spPr/>
        <p:txBody>
          <a:bodyPr/>
          <a:lstStyle/>
          <a:p>
            <a:r>
              <a:rPr lang="zh-CN" altLang="en-US" smtClean="0"/>
              <a:t>没有模块系统</a:t>
            </a:r>
            <a:endParaRPr lang="en-US" altLang="zh-CN" smtClean="0"/>
          </a:p>
          <a:p>
            <a:endParaRPr lang="en-US" altLang="zh-CN" smtClean="0"/>
          </a:p>
          <a:p>
            <a:r>
              <a:rPr lang="zh-CN" altLang="en-US" smtClean="0"/>
              <a:t>标准库较少</a:t>
            </a:r>
            <a:endParaRPr lang="en-US" altLang="zh-CN" smtClean="0"/>
          </a:p>
          <a:p>
            <a:endParaRPr lang="en-US" altLang="zh-CN" smtClean="0"/>
          </a:p>
          <a:p>
            <a:r>
              <a:rPr lang="zh-CN" altLang="en-US" smtClean="0"/>
              <a:t>没有标准接口</a:t>
            </a:r>
            <a:endParaRPr lang="en-US" altLang="zh-CN" smtClean="0"/>
          </a:p>
          <a:p>
            <a:endParaRPr lang="en-US" altLang="zh-CN" smtClean="0"/>
          </a:p>
          <a:p>
            <a:r>
              <a:rPr lang="zh-CN" altLang="en-US" smtClean="0"/>
              <a:t>缺乏管理系统</a:t>
            </a:r>
            <a:endParaRPr lang="zh-CN" altLang="en-US"/>
          </a:p>
        </p:txBody>
      </p:sp>
    </p:spTree>
    <p:extLst>
      <p:ext uri="{BB962C8B-B14F-4D97-AF65-F5344CB8AC3E}">
        <p14:creationId xmlns:p14="http://schemas.microsoft.com/office/powerpoint/2010/main" val="368080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模块化</a:t>
            </a:r>
            <a:endParaRPr lang="zh-CN" altLang="en-US"/>
          </a:p>
        </p:txBody>
      </p:sp>
      <p:sp>
        <p:nvSpPr>
          <p:cNvPr id="3" name="内容占位符 2"/>
          <p:cNvSpPr>
            <a:spLocks noGrp="1"/>
          </p:cNvSpPr>
          <p:nvPr>
            <p:ph idx="1"/>
          </p:nvPr>
        </p:nvSpPr>
        <p:spPr/>
        <p:txBody>
          <a:bodyPr/>
          <a:lstStyle/>
          <a:p>
            <a:r>
              <a:rPr lang="zh-CN" altLang="en-US"/>
              <a:t>如果程序设计的规模达到了一定程度，则必须对其进行模块化</a:t>
            </a:r>
            <a:r>
              <a:rPr lang="zh-CN" altLang="en-US" smtClean="0"/>
              <a:t>。</a:t>
            </a:r>
            <a:endParaRPr lang="en-US" altLang="zh-CN" smtClean="0"/>
          </a:p>
          <a:p>
            <a:endParaRPr lang="en-US" altLang="zh-CN" smtClean="0"/>
          </a:p>
          <a:p>
            <a:r>
              <a:rPr lang="zh-CN" altLang="en-US" smtClean="0"/>
              <a:t>模块化</a:t>
            </a:r>
            <a:r>
              <a:rPr lang="zh-CN" altLang="en-US"/>
              <a:t>可以有多种形式，但至少</a:t>
            </a:r>
            <a:r>
              <a:rPr lang="zh-CN" altLang="en-US" smtClean="0"/>
              <a:t>应该</a:t>
            </a:r>
            <a:r>
              <a:rPr lang="zh-CN" altLang="en-US"/>
              <a:t>提供能够将代码分割为多个源文件的机制</a:t>
            </a:r>
            <a:r>
              <a:rPr lang="zh-CN" altLang="en-US" smtClean="0"/>
              <a:t>。</a:t>
            </a:r>
            <a:endParaRPr lang="en-US" altLang="zh-CN" smtClean="0"/>
          </a:p>
          <a:p>
            <a:endParaRPr lang="en-US" altLang="zh-CN" smtClean="0"/>
          </a:p>
          <a:p>
            <a:r>
              <a:rPr lang="en-US" altLang="zh-CN"/>
              <a:t>CommonJS </a:t>
            </a:r>
            <a:r>
              <a:rPr lang="zh-CN" altLang="en-US"/>
              <a:t>的模块</a:t>
            </a:r>
            <a:r>
              <a:rPr lang="zh-CN" altLang="en-US" smtClean="0"/>
              <a:t>功能可以帮我们解决该问题。</a:t>
            </a:r>
            <a:endParaRPr lang="zh-CN" altLang="en-US"/>
          </a:p>
        </p:txBody>
      </p:sp>
    </p:spTree>
    <p:extLst>
      <p:ext uri="{BB962C8B-B14F-4D97-AF65-F5344CB8AC3E}">
        <p14:creationId xmlns:p14="http://schemas.microsoft.com/office/powerpoint/2010/main" val="222572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Node.js</a:t>
            </a:r>
            <a:r>
              <a:rPr lang="zh-CN" altLang="en-US" smtClean="0"/>
              <a:t>简介</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a:t>Node.js</a:t>
            </a:r>
            <a:r>
              <a:rPr lang="zh-CN" altLang="en-US"/>
              <a:t>是一个能够在服务器端运行</a:t>
            </a:r>
            <a:r>
              <a:rPr lang="en-US" altLang="zh-CN"/>
              <a:t>JavaScript</a:t>
            </a:r>
            <a:r>
              <a:rPr lang="zh-CN" altLang="en-US"/>
              <a:t>的开放源代码、跨平台</a:t>
            </a:r>
            <a:r>
              <a:rPr lang="en-US" altLang="zh-CN">
                <a:solidFill>
                  <a:srgbClr val="FF0000"/>
                </a:solidFill>
              </a:rPr>
              <a:t>JavaScript</a:t>
            </a:r>
            <a:r>
              <a:rPr lang="zh-CN" altLang="en-US">
                <a:solidFill>
                  <a:srgbClr val="FF0000"/>
                </a:solidFill>
              </a:rPr>
              <a:t>运行环境</a:t>
            </a:r>
            <a:r>
              <a:rPr lang="zh-CN" altLang="en-US" smtClean="0"/>
              <a:t>。</a:t>
            </a:r>
            <a:endParaRPr lang="en-US" altLang="zh-CN" smtClean="0"/>
          </a:p>
          <a:p>
            <a:endParaRPr lang="en-US" altLang="zh-CN"/>
          </a:p>
          <a:p>
            <a:r>
              <a:rPr lang="en-US" altLang="zh-CN"/>
              <a:t>Node</a:t>
            </a:r>
            <a:r>
              <a:rPr lang="zh-CN" altLang="en-US"/>
              <a:t>采用</a:t>
            </a:r>
            <a:r>
              <a:rPr lang="en-US" altLang="zh-CN"/>
              <a:t>Google</a:t>
            </a:r>
            <a:r>
              <a:rPr lang="zh-CN" altLang="en-US"/>
              <a:t>开发的</a:t>
            </a:r>
            <a:r>
              <a:rPr lang="en-US" altLang="zh-CN" smtClean="0"/>
              <a:t>V8</a:t>
            </a:r>
            <a:r>
              <a:rPr lang="zh-CN" altLang="en-US" smtClean="0"/>
              <a:t>引擎运行</a:t>
            </a:r>
            <a:r>
              <a:rPr lang="en-US" altLang="zh-CN" smtClean="0"/>
              <a:t>js</a:t>
            </a:r>
            <a:r>
              <a:rPr lang="zh-CN" altLang="en-US" smtClean="0"/>
              <a:t>代码</a:t>
            </a:r>
            <a:r>
              <a:rPr lang="zh-CN" altLang="en-US"/>
              <a:t>，使用</a:t>
            </a:r>
            <a:r>
              <a:rPr lang="zh-CN" altLang="en-US">
                <a:solidFill>
                  <a:srgbClr val="FF0000"/>
                </a:solidFill>
              </a:rPr>
              <a:t>事件驱动</a:t>
            </a:r>
            <a:r>
              <a:rPr lang="zh-CN" altLang="en-US"/>
              <a:t>、</a:t>
            </a:r>
            <a:r>
              <a:rPr lang="zh-CN" altLang="en-US">
                <a:solidFill>
                  <a:srgbClr val="FF0000"/>
                </a:solidFill>
              </a:rPr>
              <a:t>非阻塞</a:t>
            </a:r>
            <a:r>
              <a:rPr lang="zh-CN" altLang="en-US"/>
              <a:t>和</a:t>
            </a:r>
            <a:r>
              <a:rPr lang="zh-CN" altLang="en-US">
                <a:solidFill>
                  <a:srgbClr val="FF0000"/>
                </a:solidFill>
              </a:rPr>
              <a:t>异步</a:t>
            </a:r>
            <a:r>
              <a:rPr lang="en-US" altLang="zh-CN">
                <a:solidFill>
                  <a:srgbClr val="FF0000"/>
                </a:solidFill>
              </a:rPr>
              <a:t>I/O</a:t>
            </a:r>
            <a:r>
              <a:rPr lang="zh-CN" altLang="en-US">
                <a:solidFill>
                  <a:srgbClr val="FF0000"/>
                </a:solidFill>
              </a:rPr>
              <a:t>模型</a:t>
            </a:r>
            <a:r>
              <a:rPr lang="zh-CN" altLang="en-US"/>
              <a:t>等技术来提高性能，可优化应用程序的传输量和规模</a:t>
            </a:r>
            <a:r>
              <a:rPr lang="zh-CN" altLang="en-US" smtClean="0"/>
              <a:t>。</a:t>
            </a:r>
            <a:endParaRPr lang="en-US" altLang="zh-CN" smtClean="0"/>
          </a:p>
          <a:p>
            <a:endParaRPr lang="en-US" altLang="zh-CN"/>
          </a:p>
          <a:p>
            <a:r>
              <a:rPr lang="en-US" altLang="zh-CN"/>
              <a:t>Node</a:t>
            </a:r>
            <a:r>
              <a:rPr lang="zh-CN" altLang="en-US"/>
              <a:t>大部分基本模块都用</a:t>
            </a:r>
            <a:r>
              <a:rPr lang="en-US" altLang="zh-CN" smtClean="0"/>
              <a:t>JavaScript</a:t>
            </a:r>
            <a:r>
              <a:rPr lang="zh-CN" altLang="en-US" smtClean="0"/>
              <a:t>编写</a:t>
            </a:r>
            <a:r>
              <a:rPr lang="zh-CN" altLang="en-US"/>
              <a:t>。在</a:t>
            </a:r>
            <a:r>
              <a:rPr lang="en-US" altLang="zh-CN"/>
              <a:t>Node</a:t>
            </a:r>
            <a:r>
              <a:rPr lang="zh-CN" altLang="en-US"/>
              <a:t>出现之前</a:t>
            </a:r>
            <a:r>
              <a:rPr lang="zh-CN" altLang="en-US" smtClean="0"/>
              <a:t>，</a:t>
            </a:r>
            <a:r>
              <a:rPr lang="en-US" altLang="zh-CN" smtClean="0"/>
              <a:t>JS</a:t>
            </a:r>
            <a:r>
              <a:rPr lang="zh-CN" altLang="en-US" smtClean="0"/>
              <a:t>通常</a:t>
            </a:r>
            <a:r>
              <a:rPr lang="zh-CN" altLang="en-US"/>
              <a:t>作为客户端程序设计语言使用，</a:t>
            </a:r>
            <a:r>
              <a:rPr lang="zh-CN" altLang="en-US" smtClean="0"/>
              <a:t>以</a:t>
            </a:r>
            <a:r>
              <a:rPr lang="en-US" altLang="zh-CN" smtClean="0"/>
              <a:t>JS</a:t>
            </a:r>
            <a:r>
              <a:rPr lang="zh-CN" altLang="en-US" smtClean="0"/>
              <a:t>写出</a:t>
            </a:r>
            <a:r>
              <a:rPr lang="zh-CN" altLang="en-US"/>
              <a:t>的程序常在用户的浏览器上运行</a:t>
            </a:r>
            <a:r>
              <a:rPr lang="zh-CN" altLang="en-US" smtClean="0"/>
              <a:t>。</a:t>
            </a:r>
            <a:endParaRPr lang="en-US" altLang="zh-CN" smtClean="0"/>
          </a:p>
          <a:p>
            <a:endParaRPr lang="en-US" altLang="zh-CN" smtClean="0"/>
          </a:p>
          <a:p>
            <a:r>
              <a:rPr lang="zh-CN" altLang="en-US"/>
              <a:t>目前，</a:t>
            </a:r>
            <a:r>
              <a:rPr lang="en-US" altLang="zh-CN"/>
              <a:t>Node</a:t>
            </a:r>
            <a:r>
              <a:rPr lang="zh-CN" altLang="en-US"/>
              <a:t>已被</a:t>
            </a:r>
            <a:r>
              <a:rPr lang="en-US" altLang="zh-CN"/>
              <a:t>IBM</a:t>
            </a:r>
            <a:r>
              <a:rPr lang="zh-CN" altLang="en-US"/>
              <a:t>、</a:t>
            </a:r>
            <a:r>
              <a:rPr lang="en-US" altLang="zh-CN"/>
              <a:t>Microsoft</a:t>
            </a:r>
            <a:r>
              <a:rPr lang="zh-CN" altLang="en-US"/>
              <a:t>、</a:t>
            </a:r>
            <a:r>
              <a:rPr lang="en-US" altLang="zh-CN"/>
              <a:t>Yahoo!</a:t>
            </a:r>
            <a:r>
              <a:rPr lang="zh-CN" altLang="en-US"/>
              <a:t>、</a:t>
            </a:r>
            <a:r>
              <a:rPr lang="en-US" altLang="zh-CN"/>
              <a:t>Walmart</a:t>
            </a:r>
            <a:r>
              <a:rPr lang="zh-CN" altLang="en-US"/>
              <a:t>、</a:t>
            </a:r>
            <a:r>
              <a:rPr lang="en-US" altLang="zh-CN"/>
              <a:t>Groupon</a:t>
            </a:r>
            <a:r>
              <a:rPr lang="zh-CN" altLang="en-US"/>
              <a:t>、</a:t>
            </a:r>
            <a:r>
              <a:rPr lang="en-US" altLang="zh-CN"/>
              <a:t>SAP</a:t>
            </a:r>
            <a:r>
              <a:rPr lang="zh-CN" altLang="en-US"/>
              <a:t>、 </a:t>
            </a:r>
            <a:r>
              <a:rPr lang="en-US" altLang="zh-CN"/>
              <a:t>LinkedIn</a:t>
            </a:r>
            <a:r>
              <a:rPr lang="zh-CN" altLang="en-US"/>
              <a:t>、</a:t>
            </a:r>
            <a:r>
              <a:rPr lang="en-US" altLang="zh-CN"/>
              <a:t>Rakuten</a:t>
            </a:r>
            <a:r>
              <a:rPr lang="zh-CN" altLang="en-US"/>
              <a:t>、</a:t>
            </a:r>
            <a:r>
              <a:rPr lang="en-US" altLang="zh-CN"/>
              <a:t>PayPal</a:t>
            </a:r>
            <a:r>
              <a:rPr lang="zh-CN" altLang="en-US"/>
              <a:t>、</a:t>
            </a:r>
            <a:r>
              <a:rPr lang="en-US" altLang="zh-CN"/>
              <a:t>Voxer</a:t>
            </a:r>
            <a:r>
              <a:rPr lang="zh-CN" altLang="en-US"/>
              <a:t>和</a:t>
            </a:r>
            <a:r>
              <a:rPr lang="en-US" altLang="zh-CN"/>
              <a:t>GoDaddy</a:t>
            </a:r>
            <a:r>
              <a:rPr lang="zh-CN" altLang="en-US"/>
              <a:t>等企业采用。</a:t>
            </a:r>
          </a:p>
          <a:p>
            <a:endParaRPr lang="en-US" altLang="zh-CN"/>
          </a:p>
          <a:p>
            <a:endParaRPr lang="zh-CN" altLang="en-US" b="1"/>
          </a:p>
        </p:txBody>
      </p:sp>
    </p:spTree>
    <p:extLst>
      <p:ext uri="{BB962C8B-B14F-4D97-AF65-F5344CB8AC3E}">
        <p14:creationId xmlns:p14="http://schemas.microsoft.com/office/powerpoint/2010/main" val="2192069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CommonJS</a:t>
            </a:r>
            <a:r>
              <a:rPr lang="zh-CN" altLang="en-US" smtClean="0"/>
              <a:t>规范</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smtClean="0"/>
              <a:t>CommonJS</a:t>
            </a:r>
            <a:r>
              <a:rPr lang="zh-CN" altLang="zh-CN"/>
              <a:t>规范的提出，主要是为了弥补当前</a:t>
            </a:r>
            <a:r>
              <a:rPr lang="en-US" altLang="zh-CN"/>
              <a:t>JavaScript</a:t>
            </a:r>
            <a:r>
              <a:rPr lang="zh-CN" altLang="zh-CN" smtClean="0"/>
              <a:t>没有</a:t>
            </a:r>
            <a:r>
              <a:rPr lang="zh-CN" altLang="en-US"/>
              <a:t>模块化</a:t>
            </a:r>
            <a:r>
              <a:rPr lang="zh-CN" altLang="zh-CN" smtClean="0"/>
              <a:t>标准</a:t>
            </a:r>
            <a:r>
              <a:rPr lang="zh-CN" altLang="zh-CN"/>
              <a:t>的</a:t>
            </a:r>
            <a:r>
              <a:rPr lang="zh-CN" altLang="zh-CN" smtClean="0"/>
              <a:t>缺陷</a:t>
            </a:r>
            <a:r>
              <a:rPr lang="zh-CN" altLang="en-US" smtClean="0"/>
              <a:t>。</a:t>
            </a:r>
            <a:endParaRPr lang="en-US" altLang="zh-CN" smtClean="0"/>
          </a:p>
          <a:p>
            <a:endParaRPr lang="en-US" altLang="zh-CN"/>
          </a:p>
          <a:p>
            <a:r>
              <a:rPr lang="en-US" altLang="zh-CN"/>
              <a:t>CommonJS</a:t>
            </a:r>
            <a:r>
              <a:rPr lang="zh-CN" altLang="en-US"/>
              <a:t>规范为</a:t>
            </a:r>
            <a:r>
              <a:rPr lang="en-US" altLang="zh-CN"/>
              <a:t>JS</a:t>
            </a:r>
            <a:r>
              <a:rPr lang="zh-CN" altLang="en-US"/>
              <a:t>指定了一个美好的愿景，希望</a:t>
            </a:r>
            <a:r>
              <a:rPr lang="en-US" altLang="zh-CN"/>
              <a:t>JS</a:t>
            </a:r>
            <a:r>
              <a:rPr lang="zh-CN" altLang="en-US"/>
              <a:t>能够在任何地方运行</a:t>
            </a:r>
            <a:r>
              <a:rPr lang="zh-CN" altLang="en-US" smtClean="0"/>
              <a:t>。</a:t>
            </a:r>
            <a:endParaRPr lang="en-US" altLang="zh-CN" smtClean="0"/>
          </a:p>
          <a:p>
            <a:endParaRPr lang="en-US" altLang="zh-CN"/>
          </a:p>
          <a:p>
            <a:r>
              <a:rPr lang="en-US" altLang="zh-CN" smtClean="0"/>
              <a:t>CommonJS</a:t>
            </a:r>
            <a:r>
              <a:rPr lang="zh-CN" altLang="en-US" smtClean="0"/>
              <a:t>对模块的定义十分简单：</a:t>
            </a:r>
            <a:endParaRPr lang="en-US" altLang="zh-CN" smtClean="0"/>
          </a:p>
          <a:p>
            <a:pPr lvl="1"/>
            <a:r>
              <a:rPr lang="zh-CN" altLang="en-US" smtClean="0"/>
              <a:t>模块引用</a:t>
            </a:r>
            <a:endParaRPr lang="en-US" altLang="zh-CN" smtClean="0"/>
          </a:p>
          <a:p>
            <a:pPr lvl="1"/>
            <a:r>
              <a:rPr lang="zh-CN" altLang="en-US" smtClean="0"/>
              <a:t>模块定义</a:t>
            </a:r>
            <a:endParaRPr lang="en-US" altLang="zh-CN" smtClean="0"/>
          </a:p>
          <a:p>
            <a:pPr lvl="1"/>
            <a:r>
              <a:rPr lang="zh-CN" altLang="en-US" smtClean="0"/>
              <a:t>模块标识</a:t>
            </a:r>
            <a:endParaRPr lang="zh-CN" altLang="en-US"/>
          </a:p>
        </p:txBody>
      </p:sp>
    </p:spTree>
    <p:extLst>
      <p:ext uri="{BB962C8B-B14F-4D97-AF65-F5344CB8AC3E}">
        <p14:creationId xmlns:p14="http://schemas.microsoft.com/office/powerpoint/2010/main" val="155556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模块</a:t>
            </a:r>
            <a:r>
              <a:rPr lang="zh-CN" altLang="en-US" smtClean="0"/>
              <a:t>引用</a:t>
            </a:r>
            <a:endParaRPr lang="zh-CN" altLang="en-US"/>
          </a:p>
        </p:txBody>
      </p:sp>
      <p:sp>
        <p:nvSpPr>
          <p:cNvPr id="3" name="内容占位符 2"/>
          <p:cNvSpPr>
            <a:spLocks noGrp="1"/>
          </p:cNvSpPr>
          <p:nvPr>
            <p:ph idx="1"/>
          </p:nvPr>
        </p:nvSpPr>
        <p:spPr/>
        <p:txBody>
          <a:bodyPr/>
          <a:lstStyle/>
          <a:p>
            <a:r>
              <a:rPr lang="zh-CN" altLang="en-US" smtClean="0"/>
              <a:t>在规范中，定义了</a:t>
            </a:r>
            <a:r>
              <a:rPr lang="en-US" altLang="zh-CN" smtClean="0"/>
              <a:t>require()</a:t>
            </a:r>
            <a:r>
              <a:rPr lang="zh-CN" altLang="en-US" smtClean="0"/>
              <a:t>方法，这个方法接手模块标识，以此将一个模块引入到当前运行环境中。</a:t>
            </a:r>
            <a:endParaRPr lang="en-US" altLang="zh-CN" smtClean="0"/>
          </a:p>
          <a:p>
            <a:endParaRPr lang="en-US" altLang="zh-CN" smtClean="0"/>
          </a:p>
          <a:p>
            <a:r>
              <a:rPr lang="zh-CN" altLang="en-US" smtClean="0"/>
              <a:t>模块引用的示例代码：</a:t>
            </a:r>
            <a:endParaRPr lang="en-US" altLang="zh-CN" smtClean="0"/>
          </a:p>
          <a:p>
            <a:pPr lvl="1"/>
            <a:r>
              <a:rPr lang="en-US" altLang="zh-CN"/>
              <a:t> </a:t>
            </a:r>
            <a:r>
              <a:rPr lang="en-US" altLang="zh-CN" smtClean="0"/>
              <a:t>var math = require('math');</a:t>
            </a:r>
            <a:endParaRPr lang="zh-CN" altLang="en-US"/>
          </a:p>
        </p:txBody>
      </p:sp>
    </p:spTree>
    <p:extLst>
      <p:ext uri="{BB962C8B-B14F-4D97-AF65-F5344CB8AC3E}">
        <p14:creationId xmlns:p14="http://schemas.microsoft.com/office/powerpoint/2010/main" val="176366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模块定义</a:t>
            </a:r>
            <a:endParaRPr lang="zh-CN" altLang="en-US"/>
          </a:p>
        </p:txBody>
      </p:sp>
      <p:sp>
        <p:nvSpPr>
          <p:cNvPr id="3" name="内容占位符 2"/>
          <p:cNvSpPr>
            <a:spLocks noGrp="1"/>
          </p:cNvSpPr>
          <p:nvPr>
            <p:ph idx="1"/>
          </p:nvPr>
        </p:nvSpPr>
        <p:spPr/>
        <p:txBody>
          <a:bodyPr/>
          <a:lstStyle/>
          <a:p>
            <a:r>
              <a:rPr lang="zh-CN" altLang="en-US" smtClean="0"/>
              <a:t>在运行环境中，提供了</a:t>
            </a:r>
            <a:r>
              <a:rPr lang="en-US" altLang="zh-CN" smtClean="0">
                <a:solidFill>
                  <a:srgbClr val="FF0000"/>
                </a:solidFill>
              </a:rPr>
              <a:t>exports</a:t>
            </a:r>
            <a:r>
              <a:rPr lang="zh-CN" altLang="en-US" smtClean="0"/>
              <a:t>对象用于导出当前模块的方法或者变量，并且它是唯一的导出的出口。</a:t>
            </a:r>
            <a:endParaRPr lang="en-US" altLang="zh-CN" smtClean="0"/>
          </a:p>
          <a:p>
            <a:endParaRPr lang="en-US" altLang="zh-CN" smtClean="0"/>
          </a:p>
          <a:p>
            <a:r>
              <a:rPr lang="zh-CN" altLang="en-US" smtClean="0"/>
              <a:t>在模块中还存在一个</a:t>
            </a:r>
            <a:r>
              <a:rPr lang="en-US" altLang="zh-CN" smtClean="0">
                <a:solidFill>
                  <a:srgbClr val="FF0000"/>
                </a:solidFill>
              </a:rPr>
              <a:t>module</a:t>
            </a:r>
            <a:r>
              <a:rPr lang="zh-CN" altLang="en-US" smtClean="0"/>
              <a:t>对象，它代表模块自身，而</a:t>
            </a:r>
            <a:r>
              <a:rPr lang="en-US" altLang="zh-CN" smtClean="0"/>
              <a:t>exports</a:t>
            </a:r>
            <a:r>
              <a:rPr lang="zh-CN" altLang="en-US" smtClean="0"/>
              <a:t>是</a:t>
            </a:r>
            <a:r>
              <a:rPr lang="en-US" altLang="zh-CN" smtClean="0"/>
              <a:t>module</a:t>
            </a:r>
            <a:r>
              <a:rPr lang="zh-CN" altLang="en-US" smtClean="0"/>
              <a:t>的属性。</a:t>
            </a:r>
            <a:endParaRPr lang="en-US" altLang="zh-CN" smtClean="0"/>
          </a:p>
          <a:p>
            <a:endParaRPr lang="en-US" altLang="zh-CN" smtClean="0"/>
          </a:p>
          <a:p>
            <a:r>
              <a:rPr lang="zh-CN" altLang="en-US" smtClean="0"/>
              <a:t>在</a:t>
            </a:r>
            <a:r>
              <a:rPr lang="en-US" altLang="zh-CN" smtClean="0"/>
              <a:t>Node</a:t>
            </a:r>
            <a:r>
              <a:rPr lang="zh-CN" altLang="en-US" smtClean="0"/>
              <a:t>中一个文件就是一个模块。</a:t>
            </a:r>
            <a:endParaRPr lang="zh-CN" altLang="en-US"/>
          </a:p>
        </p:txBody>
      </p:sp>
    </p:spTree>
    <p:extLst>
      <p:ext uri="{BB962C8B-B14F-4D97-AF65-F5344CB8AC3E}">
        <p14:creationId xmlns:p14="http://schemas.microsoft.com/office/powerpoint/2010/main" val="358587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模块定义</a:t>
            </a:r>
          </a:p>
        </p:txBody>
      </p:sp>
      <p:sp>
        <p:nvSpPr>
          <p:cNvPr id="4" name="Rectangle 1"/>
          <p:cNvSpPr>
            <a:spLocks noGrp="1" noChangeArrowheads="1"/>
          </p:cNvSpPr>
          <p:nvPr>
            <p:ph idx="1"/>
          </p:nvPr>
        </p:nvSpPr>
        <p:spPr bwMode="auto">
          <a:xfrm>
            <a:off x="481461" y="2060848"/>
            <a:ext cx="8363272" cy="2062618"/>
          </a:xfrm>
          <a:prstGeom prst="rect">
            <a:avLst/>
          </a:prstGeom>
          <a:solidFill>
            <a:srgbClr val="1111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A6E22E"/>
                </a:solidFill>
                <a:effectLst/>
                <a:latin typeface="Consolas" panose="020B0609020204030204" pitchFamily="49" charset="0"/>
                <a:ea typeface="Monaco"/>
                <a:cs typeface="Consolas" panose="020B0609020204030204" pitchFamily="49" charset="0"/>
              </a:rPr>
              <a:t> </a:t>
            </a:r>
            <a:r>
              <a:rPr kumimoji="0" lang="zh-CN" altLang="zh-CN" sz="2400" b="0" i="0" u="none" strike="noStrike" cap="none" normalizeH="0" baseline="0" smtClean="0">
                <a:ln>
                  <a:noFill/>
                </a:ln>
                <a:solidFill>
                  <a:srgbClr val="A6E22E"/>
                </a:solidFill>
                <a:effectLst/>
                <a:latin typeface="Consolas" panose="020B0609020204030204" pitchFamily="49" charset="0"/>
                <a:ea typeface="Monaco"/>
                <a:cs typeface="Consolas" panose="020B0609020204030204" pitchFamily="49" charset="0"/>
              </a:rPr>
              <a:t>exports</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a:t>
            </a:r>
            <a:r>
              <a:rPr kumimoji="0" lang="en-US" altLang="zh-CN" sz="2400" b="0" i="0" u="none" strike="noStrike" cap="none" normalizeH="0" baseline="0" smtClean="0">
                <a:ln>
                  <a:noFill/>
                </a:ln>
                <a:solidFill>
                  <a:srgbClr val="A6E22E"/>
                </a:solidFill>
                <a:effectLst/>
                <a:latin typeface="Consolas" panose="020B0609020204030204" pitchFamily="49" charset="0"/>
                <a:ea typeface="Monaco"/>
                <a:cs typeface="Consolas" panose="020B0609020204030204" pitchFamily="49" charset="0"/>
              </a:rPr>
              <a:t>xxx</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 </a:t>
            </a:r>
            <a:r>
              <a:rPr kumimoji="0" lang="zh-CN" altLang="zh-CN" sz="2800" b="0" i="0" u="none" strike="noStrike" cap="none" normalizeH="0" baseline="0" smtClean="0">
                <a:ln>
                  <a:noFill/>
                </a:ln>
                <a:solidFill>
                  <a:srgbClr val="F92672"/>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 </a:t>
            </a:r>
            <a:r>
              <a:rPr kumimoji="0" lang="zh-CN" altLang="zh-CN" sz="2400" b="0" i="0" u="none" strike="noStrike" cap="none" normalizeH="0" baseline="0" smtClean="0">
                <a:ln>
                  <a:noFill/>
                </a:ln>
                <a:solidFill>
                  <a:srgbClr val="66D9EF"/>
                </a:solidFill>
                <a:effectLst/>
                <a:latin typeface="Consolas" panose="020B0609020204030204" pitchFamily="49" charset="0"/>
                <a:ea typeface="Monaco"/>
                <a:cs typeface="Consolas" panose="020B0609020204030204" pitchFamily="49" charset="0"/>
              </a:rPr>
              <a:t>function</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 {};</a:t>
            </a:r>
            <a:endParaRPr kumimoji="0" lang="en-US"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a:solidFill>
                <a:srgbClr val="F8F8F2"/>
              </a:solidFill>
              <a:latin typeface="Consolas" panose="020B0609020204030204" pitchFamily="49" charset="0"/>
              <a:ea typeface="Monaco"/>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 </a:t>
            </a:r>
            <a:r>
              <a:rPr kumimoji="0" lang="zh-CN" altLang="zh-CN" sz="2400" b="0" i="0" u="none" strike="noStrike" cap="none" normalizeH="0" baseline="0" smtClean="0">
                <a:ln>
                  <a:noFill/>
                </a:ln>
                <a:solidFill>
                  <a:srgbClr val="A6E22E"/>
                </a:solidFill>
                <a:effectLst/>
                <a:latin typeface="Consolas" panose="020B0609020204030204" pitchFamily="49" charset="0"/>
                <a:ea typeface="Monaco"/>
                <a:cs typeface="Consolas" panose="020B0609020204030204" pitchFamily="49" charset="0"/>
              </a:rPr>
              <a:t>module</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a:t>
            </a:r>
            <a:r>
              <a:rPr kumimoji="0" lang="zh-CN" altLang="zh-CN" sz="2400" b="0" i="0" u="none" strike="noStrike" cap="none" normalizeH="0" baseline="0" smtClean="0">
                <a:ln>
                  <a:noFill/>
                </a:ln>
                <a:solidFill>
                  <a:srgbClr val="A6E22E"/>
                </a:solidFill>
                <a:effectLst/>
                <a:latin typeface="Consolas" panose="020B0609020204030204" pitchFamily="49" charset="0"/>
                <a:ea typeface="Monaco"/>
                <a:cs typeface="Consolas" panose="020B0609020204030204" pitchFamily="49" charset="0"/>
              </a:rPr>
              <a:t>exports</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 </a:t>
            </a:r>
            <a:r>
              <a:rPr kumimoji="0" lang="zh-CN" altLang="zh-CN" sz="2800" b="0" i="0" u="none" strike="noStrike" cap="none" normalizeH="0" baseline="0" smtClean="0">
                <a:ln>
                  <a:noFill/>
                </a:ln>
                <a:solidFill>
                  <a:srgbClr val="F92672"/>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 </a:t>
            </a:r>
            <a:r>
              <a:rPr kumimoji="0" lang="en-US" altLang="zh-CN" sz="2400" b="0" i="0" u="none" strike="noStrike" cap="none" normalizeH="0" baseline="0" smtClean="0">
                <a:ln>
                  <a:noFill/>
                </a:ln>
                <a:solidFill>
                  <a:srgbClr val="E6DB74"/>
                </a:solidFill>
                <a:effectLst/>
                <a:latin typeface="Consolas" panose="020B0609020204030204" pitchFamily="49" charset="0"/>
                <a:ea typeface="Monaco"/>
                <a:cs typeface="Consolas" panose="020B0609020204030204" pitchFamily="49" charset="0"/>
              </a:rPr>
              <a:t>{}</a:t>
            </a:r>
            <a:r>
              <a:rPr kumimoji="0" lang="zh-CN" altLang="zh-CN" sz="2400" b="0" i="0" u="none" strike="noStrike" cap="none" normalizeH="0" baseline="0" smtClean="0">
                <a:ln>
                  <a:noFill/>
                </a:ln>
                <a:solidFill>
                  <a:srgbClr val="F8F8F2"/>
                </a:solidFill>
                <a:effectLst/>
                <a:latin typeface="Consolas" panose="020B0609020204030204" pitchFamily="49" charset="0"/>
                <a:ea typeface="Monaco"/>
                <a:cs typeface="Consolas" panose="020B0609020204030204" pitchFamily="49" charset="0"/>
              </a:rPr>
              <a:t>;</a:t>
            </a:r>
            <a:r>
              <a:rPr kumimoji="0" lang="zh-CN" altLang="zh-CN" sz="1050" b="0" i="0" u="none" strike="noStrike" cap="none" normalizeH="0" baseline="0" smtClean="0">
                <a:ln>
                  <a:noFill/>
                </a:ln>
                <a:solidFill>
                  <a:schemeClr val="tx1"/>
                </a:solidFill>
                <a:effectLst/>
              </a:rPr>
              <a:t> </a:t>
            </a:r>
            <a:endParaRPr kumimoji="0" lang="zh-CN" altLang="zh-CN"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900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模块标识</a:t>
            </a:r>
            <a:endParaRPr lang="zh-CN" altLang="en-US"/>
          </a:p>
        </p:txBody>
      </p:sp>
      <p:sp>
        <p:nvSpPr>
          <p:cNvPr id="3" name="内容占位符 2"/>
          <p:cNvSpPr>
            <a:spLocks noGrp="1"/>
          </p:cNvSpPr>
          <p:nvPr>
            <p:ph idx="1"/>
          </p:nvPr>
        </p:nvSpPr>
        <p:spPr/>
        <p:txBody>
          <a:bodyPr/>
          <a:lstStyle/>
          <a:p>
            <a:r>
              <a:rPr lang="zh-CN" altLang="en-US" smtClean="0"/>
              <a:t>模块</a:t>
            </a:r>
            <a:r>
              <a:rPr lang="zh-CN" altLang="en-US"/>
              <a:t>标识</a:t>
            </a:r>
            <a:r>
              <a:rPr lang="zh-CN" altLang="en-US" smtClean="0"/>
              <a:t>其实就是模块的名字，也就是传递给</a:t>
            </a:r>
            <a:r>
              <a:rPr lang="en-US" altLang="zh-CN" smtClean="0">
                <a:solidFill>
                  <a:srgbClr val="FF0000"/>
                </a:solidFill>
              </a:rPr>
              <a:t>require()</a:t>
            </a:r>
            <a:r>
              <a:rPr lang="zh-CN" altLang="en-US" smtClean="0"/>
              <a:t>方法的参数，它必须是符合驼峰命名法的字符串，或者是以</a:t>
            </a:r>
            <a:r>
              <a:rPr lang="en-US" altLang="zh-CN" smtClean="0"/>
              <a:t>.</a:t>
            </a:r>
            <a:r>
              <a:rPr lang="zh-CN" altLang="en-US" smtClean="0"/>
              <a:t>、</a:t>
            </a:r>
            <a:r>
              <a:rPr lang="en-US" altLang="zh-CN" smtClean="0"/>
              <a:t>..</a:t>
            </a:r>
            <a:r>
              <a:rPr lang="zh-CN" altLang="en-US" smtClean="0"/>
              <a:t>开头的相对路径、或者绝对路径。</a:t>
            </a:r>
            <a:endParaRPr lang="en-US" altLang="zh-CN" smtClean="0"/>
          </a:p>
          <a:p>
            <a:endParaRPr lang="en-US" altLang="zh-CN" smtClean="0"/>
          </a:p>
          <a:p>
            <a:r>
              <a:rPr lang="zh-CN" altLang="en-US" smtClean="0"/>
              <a:t>模块的定义十分简单，接口也十分简洁。每个模块具有独立的空间，它们互不干扰，在引用时也显得干净利落。</a:t>
            </a:r>
            <a:endParaRPr lang="zh-CN" altLang="en-US"/>
          </a:p>
        </p:txBody>
      </p:sp>
    </p:spTree>
    <p:extLst>
      <p:ext uri="{BB962C8B-B14F-4D97-AF65-F5344CB8AC3E}">
        <p14:creationId xmlns:p14="http://schemas.microsoft.com/office/powerpoint/2010/main" val="4270802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Node</a:t>
            </a:r>
            <a:r>
              <a:rPr lang="zh-CN" altLang="en-US" smtClean="0"/>
              <a:t>的模块实现</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Node</a:t>
            </a:r>
            <a:r>
              <a:rPr lang="zh-CN" altLang="en-US" smtClean="0"/>
              <a:t>中虽然使用的是</a:t>
            </a:r>
            <a:r>
              <a:rPr lang="en-US" altLang="zh-CN" smtClean="0"/>
              <a:t>CommonJS</a:t>
            </a:r>
            <a:r>
              <a:rPr lang="zh-CN" altLang="en-US" smtClean="0"/>
              <a:t>规范，但是其自身也对规范做了一些取舍。</a:t>
            </a:r>
            <a:endParaRPr lang="en-US" altLang="zh-CN" smtClean="0"/>
          </a:p>
          <a:p>
            <a:r>
              <a:rPr lang="zh-CN" altLang="en-US" smtClean="0"/>
              <a:t>在</a:t>
            </a:r>
            <a:r>
              <a:rPr lang="en-US" altLang="zh-CN" smtClean="0"/>
              <a:t>Node</a:t>
            </a:r>
            <a:r>
              <a:rPr lang="zh-CN" altLang="en-US" smtClean="0"/>
              <a:t>中引入模块，需要经历如下</a:t>
            </a:r>
            <a:r>
              <a:rPr lang="en-US" altLang="zh-CN" smtClean="0"/>
              <a:t>3</a:t>
            </a:r>
            <a:r>
              <a:rPr lang="zh-CN" altLang="en-US" smtClean="0"/>
              <a:t>个步骤：</a:t>
            </a:r>
            <a:endParaRPr lang="en-US" altLang="zh-CN" smtClean="0"/>
          </a:p>
          <a:p>
            <a:pPr lvl="1"/>
            <a:r>
              <a:rPr lang="zh-CN" altLang="en-US" smtClean="0"/>
              <a:t>路径分析</a:t>
            </a:r>
            <a:endParaRPr lang="en-US" altLang="zh-CN" smtClean="0"/>
          </a:p>
          <a:p>
            <a:pPr lvl="1"/>
            <a:r>
              <a:rPr lang="zh-CN" altLang="en-US" smtClean="0"/>
              <a:t>文件定位</a:t>
            </a:r>
            <a:endParaRPr lang="en-US" altLang="zh-CN" smtClean="0"/>
          </a:p>
          <a:p>
            <a:pPr lvl="1"/>
            <a:r>
              <a:rPr lang="zh-CN" altLang="en-US" smtClean="0"/>
              <a:t>编译执行</a:t>
            </a:r>
            <a:endParaRPr lang="en-US" altLang="zh-CN" smtClean="0"/>
          </a:p>
          <a:p>
            <a:r>
              <a:rPr lang="zh-CN" altLang="en-US" smtClean="0"/>
              <a:t>在</a:t>
            </a:r>
            <a:r>
              <a:rPr lang="en-US" altLang="zh-CN" smtClean="0"/>
              <a:t>Node</a:t>
            </a:r>
            <a:r>
              <a:rPr lang="zh-CN" altLang="en-US" smtClean="0"/>
              <a:t>中，模块分为</a:t>
            </a:r>
            <a:r>
              <a:rPr lang="zh-CN" altLang="en-US"/>
              <a:t>三</a:t>
            </a:r>
            <a:r>
              <a:rPr lang="zh-CN" altLang="en-US" smtClean="0"/>
              <a:t>类：一类是底层由</a:t>
            </a:r>
            <a:r>
              <a:rPr lang="en-US" altLang="zh-CN" smtClean="0"/>
              <a:t>C++</a:t>
            </a:r>
            <a:r>
              <a:rPr lang="zh-CN" altLang="en-US" smtClean="0"/>
              <a:t>编写的</a:t>
            </a:r>
            <a:r>
              <a:rPr lang="zh-CN" altLang="en-US" smtClean="0">
                <a:solidFill>
                  <a:srgbClr val="FF0000"/>
                </a:solidFill>
              </a:rPr>
              <a:t>内建模块</a:t>
            </a:r>
            <a:r>
              <a:rPr lang="zh-CN" altLang="en-US" smtClean="0"/>
              <a:t>，一类是</a:t>
            </a:r>
            <a:r>
              <a:rPr lang="en-US" altLang="zh-CN" smtClean="0"/>
              <a:t>Node</a:t>
            </a:r>
            <a:r>
              <a:rPr lang="zh-CN" altLang="en-US" smtClean="0"/>
              <a:t>提供的</a:t>
            </a:r>
            <a:r>
              <a:rPr lang="zh-CN" altLang="en-US" smtClean="0">
                <a:solidFill>
                  <a:srgbClr val="FF0000"/>
                </a:solidFill>
              </a:rPr>
              <a:t>核心模块</a:t>
            </a:r>
            <a:r>
              <a:rPr lang="zh-CN" altLang="en-US" smtClean="0"/>
              <a:t>；还有一类是用户编写的模块，称为</a:t>
            </a:r>
            <a:r>
              <a:rPr lang="zh-CN" altLang="en-US" smtClean="0">
                <a:solidFill>
                  <a:srgbClr val="FF0000"/>
                </a:solidFill>
              </a:rPr>
              <a:t>文件模块</a:t>
            </a:r>
            <a:r>
              <a:rPr lang="zh-CN" altLang="en-US" smtClean="0"/>
              <a:t>。</a:t>
            </a:r>
            <a:endParaRPr lang="zh-CN" altLang="en-US"/>
          </a:p>
        </p:txBody>
      </p:sp>
    </p:spTree>
    <p:extLst>
      <p:ext uri="{BB962C8B-B14F-4D97-AF65-F5344CB8AC3E}">
        <p14:creationId xmlns:p14="http://schemas.microsoft.com/office/powerpoint/2010/main" val="348467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 </a:t>
            </a:r>
            <a:r>
              <a:rPr lang="en-US" altLang="zh-CN" smtClean="0"/>
              <a:t>package</a:t>
            </a:r>
            <a:endParaRPr lang="zh-CN" altLang="en-US"/>
          </a:p>
        </p:txBody>
      </p:sp>
      <p:sp>
        <p:nvSpPr>
          <p:cNvPr id="3" name="内容占位符 2"/>
          <p:cNvSpPr>
            <a:spLocks noGrp="1"/>
          </p:cNvSpPr>
          <p:nvPr>
            <p:ph idx="1"/>
          </p:nvPr>
        </p:nvSpPr>
        <p:spPr/>
        <p:txBody>
          <a:bodyPr/>
          <a:lstStyle/>
          <a:p>
            <a:r>
              <a:rPr lang="en-US" altLang="zh-CN" smtClean="0"/>
              <a:t>CommonJS</a:t>
            </a:r>
            <a:r>
              <a:rPr lang="zh-CN" altLang="en-US" smtClean="0"/>
              <a:t>的包规范允许我们将一组相关的模块组合到一起，形成一组完整的工具。</a:t>
            </a:r>
            <a:endParaRPr lang="en-US" altLang="zh-CN" smtClean="0"/>
          </a:p>
          <a:p>
            <a:r>
              <a:rPr lang="en-US" altLang="zh-CN" smtClean="0"/>
              <a:t>CommonJS</a:t>
            </a:r>
            <a:r>
              <a:rPr lang="zh-CN" altLang="en-US" smtClean="0"/>
              <a:t>的包规范由</a:t>
            </a:r>
            <a:r>
              <a:rPr lang="zh-CN" altLang="en-US" smtClean="0">
                <a:solidFill>
                  <a:srgbClr val="FF0000"/>
                </a:solidFill>
              </a:rPr>
              <a:t>包结构</a:t>
            </a:r>
            <a:r>
              <a:rPr lang="zh-CN" altLang="en-US" smtClean="0"/>
              <a:t>和</a:t>
            </a:r>
            <a:r>
              <a:rPr lang="zh-CN" altLang="en-US" smtClean="0">
                <a:solidFill>
                  <a:srgbClr val="FF0000"/>
                </a:solidFill>
              </a:rPr>
              <a:t>包描述文件</a:t>
            </a:r>
            <a:r>
              <a:rPr lang="zh-CN" altLang="en-US" smtClean="0"/>
              <a:t>两个部分组成。</a:t>
            </a:r>
            <a:endParaRPr lang="en-US" altLang="zh-CN" smtClean="0"/>
          </a:p>
          <a:p>
            <a:r>
              <a:rPr lang="zh-CN" altLang="en-US" smtClean="0"/>
              <a:t>包结构</a:t>
            </a:r>
            <a:endParaRPr lang="en-US" altLang="zh-CN" smtClean="0"/>
          </a:p>
          <a:p>
            <a:pPr lvl="1"/>
            <a:r>
              <a:rPr lang="zh-CN" altLang="en-US" smtClean="0"/>
              <a:t>用于组织包中的各种文件</a:t>
            </a:r>
            <a:endParaRPr lang="en-US" altLang="zh-CN" smtClean="0"/>
          </a:p>
          <a:p>
            <a:r>
              <a:rPr lang="zh-CN" altLang="en-US" smtClean="0"/>
              <a:t>包描述文件</a:t>
            </a:r>
            <a:endParaRPr lang="en-US" altLang="zh-CN" smtClean="0"/>
          </a:p>
          <a:p>
            <a:pPr lvl="1"/>
            <a:r>
              <a:rPr lang="zh-CN" altLang="en-US" smtClean="0"/>
              <a:t>描述包的相关信息，以供外部读取分析</a:t>
            </a:r>
            <a:endParaRPr lang="zh-CN" altLang="en-US"/>
          </a:p>
        </p:txBody>
      </p:sp>
    </p:spTree>
    <p:extLst>
      <p:ext uri="{BB962C8B-B14F-4D97-AF65-F5344CB8AC3E}">
        <p14:creationId xmlns:p14="http://schemas.microsoft.com/office/powerpoint/2010/main" val="56997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包结构</a:t>
            </a:r>
            <a:endParaRPr lang="zh-CN" altLang="en-US"/>
          </a:p>
        </p:txBody>
      </p:sp>
      <p:sp>
        <p:nvSpPr>
          <p:cNvPr id="3" name="内容占位符 2"/>
          <p:cNvSpPr>
            <a:spLocks noGrp="1"/>
          </p:cNvSpPr>
          <p:nvPr>
            <p:ph idx="1"/>
          </p:nvPr>
        </p:nvSpPr>
        <p:spPr/>
        <p:txBody>
          <a:bodyPr/>
          <a:lstStyle/>
          <a:p>
            <a:r>
              <a:rPr lang="zh-CN" altLang="en-US" smtClean="0"/>
              <a:t>包实际上就是一个压缩文件，解压以后还原为目录。符合规范的目录，应该包含如下文件：</a:t>
            </a:r>
            <a:endParaRPr lang="en-US" altLang="zh-CN" smtClean="0"/>
          </a:p>
          <a:p>
            <a:pPr lvl="1"/>
            <a:r>
              <a:rPr lang="en-US" altLang="zh-CN" smtClean="0"/>
              <a:t>package.json 	</a:t>
            </a:r>
            <a:r>
              <a:rPr lang="zh-CN" altLang="en-US" smtClean="0"/>
              <a:t>描述文件</a:t>
            </a:r>
            <a:endParaRPr lang="en-US" altLang="zh-CN" smtClean="0"/>
          </a:p>
          <a:p>
            <a:pPr lvl="1"/>
            <a:r>
              <a:rPr lang="en-US" altLang="zh-CN" smtClean="0"/>
              <a:t>bin 	</a:t>
            </a:r>
            <a:r>
              <a:rPr lang="zh-CN" altLang="en-US" smtClean="0"/>
              <a:t>可执行二进制文件</a:t>
            </a:r>
            <a:endParaRPr lang="en-US" altLang="zh-CN" smtClean="0"/>
          </a:p>
          <a:p>
            <a:pPr lvl="1"/>
            <a:r>
              <a:rPr lang="en-US" altLang="zh-CN" smtClean="0"/>
              <a:t>lib 	js</a:t>
            </a:r>
            <a:r>
              <a:rPr lang="zh-CN" altLang="en-US" smtClean="0"/>
              <a:t>代码</a:t>
            </a:r>
            <a:endParaRPr lang="en-US" altLang="zh-CN" smtClean="0"/>
          </a:p>
          <a:p>
            <a:pPr lvl="1"/>
            <a:r>
              <a:rPr lang="en-US" altLang="zh-CN" smtClean="0"/>
              <a:t>doc	</a:t>
            </a:r>
            <a:r>
              <a:rPr lang="zh-CN" altLang="en-US" smtClean="0"/>
              <a:t>文档</a:t>
            </a:r>
            <a:endParaRPr lang="en-US" altLang="zh-CN" smtClean="0"/>
          </a:p>
          <a:p>
            <a:pPr lvl="1"/>
            <a:r>
              <a:rPr lang="en-US" altLang="zh-CN" smtClean="0"/>
              <a:t>test	</a:t>
            </a:r>
            <a:r>
              <a:rPr lang="zh-CN" altLang="en-US" smtClean="0"/>
              <a:t>单元测试</a:t>
            </a:r>
            <a:endParaRPr lang="zh-CN" altLang="en-US"/>
          </a:p>
        </p:txBody>
      </p:sp>
    </p:spTree>
    <p:extLst>
      <p:ext uri="{BB962C8B-B14F-4D97-AF65-F5344CB8AC3E}">
        <p14:creationId xmlns:p14="http://schemas.microsoft.com/office/powerpoint/2010/main" val="3041492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包描述文件</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包描述文件用于表达非代码相关的信息，它是一个</a:t>
            </a:r>
            <a:r>
              <a:rPr lang="en-US" altLang="zh-CN" smtClean="0"/>
              <a:t>JSON</a:t>
            </a:r>
            <a:r>
              <a:rPr lang="zh-CN" altLang="en-US" smtClean="0"/>
              <a:t>格式的文件</a:t>
            </a:r>
            <a:r>
              <a:rPr lang="en-US" altLang="zh-CN"/>
              <a:t> </a:t>
            </a:r>
            <a:r>
              <a:rPr lang="en-US" altLang="zh-CN" smtClean="0"/>
              <a:t>– package.json</a:t>
            </a:r>
            <a:r>
              <a:rPr lang="zh-CN" altLang="en-US" smtClean="0"/>
              <a:t>，位于包的根目录下，是包的重要组成部分。</a:t>
            </a:r>
            <a:endParaRPr lang="en-US" altLang="zh-CN" smtClean="0"/>
          </a:p>
          <a:p>
            <a:r>
              <a:rPr lang="en-US" altLang="zh-CN" smtClean="0"/>
              <a:t>package.json</a:t>
            </a:r>
            <a:r>
              <a:rPr lang="zh-CN" altLang="en-US" smtClean="0"/>
              <a:t>中的字段</a:t>
            </a:r>
            <a:endParaRPr lang="en-US" altLang="zh-CN" smtClean="0"/>
          </a:p>
          <a:p>
            <a:pPr lvl="1"/>
            <a:r>
              <a:rPr lang="en-US" altLang="zh-CN" smtClean="0"/>
              <a:t>name</a:t>
            </a:r>
            <a:r>
              <a:rPr lang="zh-CN" altLang="en-US" smtClean="0"/>
              <a:t>、</a:t>
            </a:r>
            <a:r>
              <a:rPr lang="en-US" altLang="zh-CN" smtClean="0"/>
              <a:t>description</a:t>
            </a:r>
            <a:r>
              <a:rPr lang="zh-CN" altLang="en-US" smtClean="0"/>
              <a:t>、</a:t>
            </a:r>
            <a:r>
              <a:rPr lang="en-US" altLang="zh-CN" smtClean="0"/>
              <a:t>version</a:t>
            </a:r>
            <a:r>
              <a:rPr lang="zh-CN" altLang="en-US" smtClean="0"/>
              <a:t>、</a:t>
            </a:r>
            <a:r>
              <a:rPr lang="en-US" altLang="zh-CN" smtClean="0"/>
              <a:t>keywords</a:t>
            </a:r>
            <a:r>
              <a:rPr lang="zh-CN" altLang="en-US" smtClean="0"/>
              <a:t>、</a:t>
            </a:r>
            <a:r>
              <a:rPr lang="en-US" altLang="zh-CN" smtClean="0"/>
              <a:t>maintainers</a:t>
            </a:r>
            <a:r>
              <a:rPr lang="zh-CN" altLang="en-US" smtClean="0"/>
              <a:t>、</a:t>
            </a:r>
            <a:r>
              <a:rPr lang="en-US" altLang="zh-CN" smtClean="0"/>
              <a:t>contributors</a:t>
            </a:r>
            <a:r>
              <a:rPr lang="zh-CN" altLang="en-US" smtClean="0"/>
              <a:t>、</a:t>
            </a:r>
            <a:r>
              <a:rPr lang="en-US" altLang="zh-CN" smtClean="0"/>
              <a:t>bugs</a:t>
            </a:r>
            <a:r>
              <a:rPr lang="zh-CN" altLang="en-US" smtClean="0"/>
              <a:t>、</a:t>
            </a:r>
            <a:r>
              <a:rPr lang="en-US" altLang="zh-CN" smtClean="0"/>
              <a:t>licenses</a:t>
            </a:r>
            <a:r>
              <a:rPr lang="zh-CN" altLang="en-US" smtClean="0"/>
              <a:t>、</a:t>
            </a:r>
            <a:r>
              <a:rPr lang="en-US" altLang="zh-CN" smtClean="0"/>
              <a:t>repositories</a:t>
            </a:r>
            <a:r>
              <a:rPr lang="zh-CN" altLang="en-US" smtClean="0"/>
              <a:t>、</a:t>
            </a:r>
            <a:r>
              <a:rPr lang="en-US" altLang="zh-CN" smtClean="0"/>
              <a:t>dependencies</a:t>
            </a:r>
            <a:r>
              <a:rPr lang="zh-CN" altLang="en-US" smtClean="0"/>
              <a:t>、</a:t>
            </a:r>
            <a:r>
              <a:rPr lang="en-US" altLang="zh-CN" smtClean="0"/>
              <a:t>homepage</a:t>
            </a:r>
            <a:r>
              <a:rPr lang="zh-CN" altLang="en-US" smtClean="0"/>
              <a:t>、</a:t>
            </a:r>
            <a:r>
              <a:rPr lang="en-US" altLang="zh-CN" smtClean="0"/>
              <a:t>os</a:t>
            </a:r>
            <a:r>
              <a:rPr lang="zh-CN" altLang="en-US" smtClean="0"/>
              <a:t>、</a:t>
            </a:r>
            <a:r>
              <a:rPr lang="en-US" altLang="zh-CN" smtClean="0"/>
              <a:t>cpu</a:t>
            </a:r>
            <a:r>
              <a:rPr lang="zh-CN" altLang="en-US" smtClean="0"/>
              <a:t>、</a:t>
            </a:r>
            <a:r>
              <a:rPr lang="en-US" altLang="zh-CN" smtClean="0"/>
              <a:t>engine</a:t>
            </a:r>
            <a:r>
              <a:rPr lang="zh-CN" altLang="en-US" smtClean="0"/>
              <a:t>、</a:t>
            </a:r>
            <a:r>
              <a:rPr lang="en-US" altLang="zh-CN" smtClean="0"/>
              <a:t>builtin</a:t>
            </a:r>
            <a:r>
              <a:rPr lang="zh-CN" altLang="en-US" smtClean="0"/>
              <a:t>、</a:t>
            </a:r>
            <a:r>
              <a:rPr lang="en-US" altLang="zh-CN" smtClean="0"/>
              <a:t>directories</a:t>
            </a:r>
            <a:r>
              <a:rPr lang="zh-CN" altLang="en-US" smtClean="0"/>
              <a:t>、</a:t>
            </a:r>
            <a:r>
              <a:rPr lang="en-US" altLang="zh-CN" smtClean="0"/>
              <a:t>implements</a:t>
            </a:r>
            <a:r>
              <a:rPr lang="zh-CN" altLang="en-US" smtClean="0"/>
              <a:t>、</a:t>
            </a:r>
            <a:r>
              <a:rPr lang="en-US" altLang="zh-CN" smtClean="0"/>
              <a:t>scripts</a:t>
            </a:r>
            <a:r>
              <a:rPr lang="zh-CN" altLang="en-US" smtClean="0"/>
              <a:t>、</a:t>
            </a:r>
            <a:r>
              <a:rPr lang="en-US" altLang="zh-CN" smtClean="0"/>
              <a:t>author</a:t>
            </a:r>
            <a:r>
              <a:rPr lang="zh-CN" altLang="en-US" smtClean="0"/>
              <a:t>、</a:t>
            </a:r>
            <a:r>
              <a:rPr lang="en-US" altLang="zh-CN" smtClean="0"/>
              <a:t>bin</a:t>
            </a:r>
            <a:r>
              <a:rPr lang="zh-CN" altLang="en-US" smtClean="0"/>
              <a:t>、</a:t>
            </a:r>
            <a:r>
              <a:rPr lang="en-US" altLang="zh-CN" smtClean="0"/>
              <a:t>main</a:t>
            </a:r>
            <a:r>
              <a:rPr lang="zh-CN" altLang="en-US" smtClean="0"/>
              <a:t>、</a:t>
            </a:r>
            <a:r>
              <a:rPr lang="en-US" altLang="zh-CN" smtClean="0"/>
              <a:t>devDependencies</a:t>
            </a:r>
            <a:r>
              <a:rPr lang="zh-CN" altLang="en-US" smtClean="0"/>
              <a:t>。</a:t>
            </a:r>
            <a:endParaRPr lang="en-US" altLang="zh-CN" smtClean="0"/>
          </a:p>
        </p:txBody>
      </p:sp>
    </p:spTree>
    <p:extLst>
      <p:ext uri="{BB962C8B-B14F-4D97-AF65-F5344CB8AC3E}">
        <p14:creationId xmlns:p14="http://schemas.microsoft.com/office/powerpoint/2010/main" val="59798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NPM(Node Package Manager)</a:t>
            </a:r>
            <a:endParaRPr lang="zh-CN" altLang="en-US"/>
          </a:p>
        </p:txBody>
      </p:sp>
      <p:sp>
        <p:nvSpPr>
          <p:cNvPr id="3" name="内容占位符 2"/>
          <p:cNvSpPr>
            <a:spLocks noGrp="1"/>
          </p:cNvSpPr>
          <p:nvPr>
            <p:ph idx="1"/>
          </p:nvPr>
        </p:nvSpPr>
        <p:spPr/>
        <p:txBody>
          <a:bodyPr/>
          <a:lstStyle/>
          <a:p>
            <a:r>
              <a:rPr lang="en-US" altLang="zh-CN" smtClean="0"/>
              <a:t>CommonJS</a:t>
            </a:r>
            <a:r>
              <a:rPr lang="zh-CN" altLang="en-US" smtClean="0"/>
              <a:t>包规范是理论，</a:t>
            </a:r>
            <a:r>
              <a:rPr lang="en-US" altLang="zh-CN" smtClean="0"/>
              <a:t>NPM</a:t>
            </a:r>
            <a:r>
              <a:rPr lang="zh-CN" altLang="en-US" smtClean="0"/>
              <a:t>是其中一种实践。</a:t>
            </a:r>
            <a:endParaRPr lang="en-US" altLang="zh-CN" smtClean="0"/>
          </a:p>
          <a:p>
            <a:r>
              <a:rPr lang="zh-CN" altLang="en-US" smtClean="0"/>
              <a:t>对于</a:t>
            </a:r>
            <a:r>
              <a:rPr lang="en-US" altLang="zh-CN" smtClean="0"/>
              <a:t>Node</a:t>
            </a:r>
            <a:r>
              <a:rPr lang="zh-CN" altLang="en-US" smtClean="0"/>
              <a:t>而言，</a:t>
            </a:r>
            <a:r>
              <a:rPr lang="en-US" altLang="zh-CN" smtClean="0"/>
              <a:t>NPM</a:t>
            </a:r>
            <a:r>
              <a:rPr lang="zh-CN" altLang="en-US" smtClean="0"/>
              <a:t>帮助其完成了第三方模块的发布、安装和依赖等。借助</a:t>
            </a:r>
            <a:r>
              <a:rPr lang="en-US" altLang="zh-CN" smtClean="0"/>
              <a:t>NPM</a:t>
            </a:r>
            <a:r>
              <a:rPr lang="zh-CN" altLang="en-US" smtClean="0"/>
              <a:t>，</a:t>
            </a:r>
            <a:r>
              <a:rPr lang="en-US" altLang="zh-CN" smtClean="0"/>
              <a:t>Node</a:t>
            </a:r>
            <a:r>
              <a:rPr lang="zh-CN" altLang="en-US" smtClean="0"/>
              <a:t>与第三方模块之间形成了很好的一个生态系统。</a:t>
            </a:r>
            <a:endParaRPr lang="zh-CN" altLang="en-US"/>
          </a:p>
        </p:txBody>
      </p:sp>
    </p:spTree>
    <p:extLst>
      <p:ext uri="{BB962C8B-B14F-4D97-AF65-F5344CB8AC3E}">
        <p14:creationId xmlns:p14="http://schemas.microsoft.com/office/powerpoint/2010/main" val="332311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2636912"/>
            <a:ext cx="1008112"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客户端</a:t>
            </a:r>
            <a:endParaRPr lang="zh-CN" altLang="en-US" dirty="0" smtClean="0">
              <a:solidFill>
                <a:schemeClr val="tx1"/>
              </a:solidFill>
            </a:endParaRPr>
          </a:p>
        </p:txBody>
      </p:sp>
      <p:sp>
        <p:nvSpPr>
          <p:cNvPr id="5" name="矩形 4"/>
          <p:cNvSpPr/>
          <p:nvPr/>
        </p:nvSpPr>
        <p:spPr>
          <a:xfrm>
            <a:off x="3347864" y="1412776"/>
            <a:ext cx="1800200" cy="36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服务器</a:t>
            </a:r>
            <a:endParaRPr lang="zh-CN" altLang="en-US" dirty="0" smtClean="0">
              <a:solidFill>
                <a:schemeClr val="tx1"/>
              </a:solidFill>
            </a:endParaRPr>
          </a:p>
        </p:txBody>
      </p:sp>
      <p:sp>
        <p:nvSpPr>
          <p:cNvPr id="6" name="圆柱形 5"/>
          <p:cNvSpPr/>
          <p:nvPr/>
        </p:nvSpPr>
        <p:spPr>
          <a:xfrm>
            <a:off x="7452320" y="2589469"/>
            <a:ext cx="1080120" cy="128816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数据库</a:t>
            </a:r>
            <a:endParaRPr lang="zh-CN" altLang="en-US" dirty="0" smtClean="0">
              <a:solidFill>
                <a:schemeClr val="tx1"/>
              </a:solidFill>
            </a:endParaRPr>
          </a:p>
        </p:txBody>
      </p:sp>
      <p:cxnSp>
        <p:nvCxnSpPr>
          <p:cNvPr id="8" name="直接箭头连接符 7"/>
          <p:cNvCxnSpPr/>
          <p:nvPr/>
        </p:nvCxnSpPr>
        <p:spPr>
          <a:xfrm>
            <a:off x="1475656" y="2780928"/>
            <a:ext cx="1872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60602" y="2404803"/>
            <a:ext cx="646331" cy="369332"/>
          </a:xfrm>
          <a:prstGeom prst="rect">
            <a:avLst/>
          </a:prstGeom>
          <a:noFill/>
        </p:spPr>
        <p:txBody>
          <a:bodyPr wrap="none" rtlCol="0">
            <a:spAutoFit/>
          </a:bodyPr>
          <a:lstStyle/>
          <a:p>
            <a:r>
              <a:rPr lang="zh-CN" altLang="en-US" smtClean="0"/>
              <a:t>请求</a:t>
            </a:r>
            <a:endParaRPr lang="zh-CN" altLang="en-US"/>
          </a:p>
        </p:txBody>
      </p:sp>
      <p:cxnSp>
        <p:nvCxnSpPr>
          <p:cNvPr id="12" name="直接箭头连接符 11"/>
          <p:cNvCxnSpPr/>
          <p:nvPr/>
        </p:nvCxnSpPr>
        <p:spPr>
          <a:xfrm flipH="1">
            <a:off x="1475656" y="3573016"/>
            <a:ext cx="1872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160602" y="3789040"/>
            <a:ext cx="646331" cy="369332"/>
          </a:xfrm>
          <a:prstGeom prst="rect">
            <a:avLst/>
          </a:prstGeom>
          <a:noFill/>
        </p:spPr>
        <p:txBody>
          <a:bodyPr wrap="none" rtlCol="0">
            <a:spAutoFit/>
          </a:bodyPr>
          <a:lstStyle/>
          <a:p>
            <a:r>
              <a:rPr lang="zh-CN" altLang="en-US" smtClean="0"/>
              <a:t>响应</a:t>
            </a:r>
            <a:endParaRPr lang="zh-CN" altLang="en-US"/>
          </a:p>
        </p:txBody>
      </p:sp>
      <p:cxnSp>
        <p:nvCxnSpPr>
          <p:cNvPr id="15" name="直接箭头连接符 14"/>
          <p:cNvCxnSpPr>
            <a:stCxn id="5" idx="3"/>
            <a:endCxn id="6" idx="2"/>
          </p:cNvCxnSpPr>
          <p:nvPr/>
        </p:nvCxnSpPr>
        <p:spPr>
          <a:xfrm>
            <a:off x="5148064" y="3212976"/>
            <a:ext cx="2304256" cy="205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724128" y="2774135"/>
            <a:ext cx="1224136" cy="369332"/>
          </a:xfrm>
          <a:prstGeom prst="rect">
            <a:avLst/>
          </a:prstGeom>
          <a:noFill/>
        </p:spPr>
        <p:txBody>
          <a:bodyPr wrap="square" rtlCol="0">
            <a:spAutoFit/>
          </a:bodyPr>
          <a:lstStyle/>
          <a:p>
            <a:r>
              <a:rPr lang="en-US" altLang="zh-CN" smtClean="0"/>
              <a:t>I/O</a:t>
            </a:r>
            <a:r>
              <a:rPr lang="zh-CN" altLang="en-US" smtClean="0"/>
              <a:t>操作</a:t>
            </a:r>
            <a:endParaRPr lang="zh-CN" altLang="en-US"/>
          </a:p>
        </p:txBody>
      </p:sp>
      <p:sp>
        <p:nvSpPr>
          <p:cNvPr id="18" name="文本框 17"/>
          <p:cNvSpPr txBox="1"/>
          <p:nvPr/>
        </p:nvSpPr>
        <p:spPr>
          <a:xfrm>
            <a:off x="5868144" y="4653136"/>
            <a:ext cx="2304256" cy="646331"/>
          </a:xfrm>
          <a:prstGeom prst="rect">
            <a:avLst/>
          </a:prstGeom>
          <a:noFill/>
        </p:spPr>
        <p:txBody>
          <a:bodyPr wrap="square" rtlCol="0">
            <a:spAutoFit/>
          </a:bodyPr>
          <a:lstStyle/>
          <a:p>
            <a:r>
              <a:rPr lang="en-US" altLang="zh-CN" smtClean="0"/>
              <a:t>I input</a:t>
            </a:r>
          </a:p>
          <a:p>
            <a:r>
              <a:rPr lang="en-US" altLang="zh-CN" smtClean="0"/>
              <a:t>O output</a:t>
            </a:r>
            <a:endParaRPr lang="zh-CN" altLang="en-US"/>
          </a:p>
        </p:txBody>
      </p:sp>
    </p:spTree>
    <p:extLst>
      <p:ext uri="{BB962C8B-B14F-4D97-AF65-F5344CB8AC3E}">
        <p14:creationId xmlns:p14="http://schemas.microsoft.com/office/powerpoint/2010/main" val="1464972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NPM</a:t>
            </a:r>
            <a:r>
              <a:rPr lang="zh-CN" altLang="en-US" smtClean="0"/>
              <a:t>命令</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smtClean="0"/>
              <a:t>npm –v</a:t>
            </a:r>
          </a:p>
          <a:p>
            <a:pPr lvl="1"/>
            <a:r>
              <a:rPr lang="zh-CN" altLang="en-US" smtClean="0"/>
              <a:t>查看版本</a:t>
            </a:r>
            <a:endParaRPr lang="en-US" altLang="zh-CN" smtClean="0"/>
          </a:p>
          <a:p>
            <a:r>
              <a:rPr lang="en-US" altLang="zh-CN" smtClean="0"/>
              <a:t>npm</a:t>
            </a:r>
          </a:p>
          <a:p>
            <a:pPr lvl="1"/>
            <a:r>
              <a:rPr lang="zh-CN" altLang="en-US" smtClean="0"/>
              <a:t>帮助说明</a:t>
            </a:r>
            <a:endParaRPr lang="en-US" altLang="zh-CN" smtClean="0"/>
          </a:p>
          <a:p>
            <a:r>
              <a:rPr lang="en-US" altLang="zh-CN"/>
              <a:t>npm search </a:t>
            </a:r>
            <a:r>
              <a:rPr lang="zh-CN" altLang="en-US"/>
              <a:t>包名</a:t>
            </a:r>
            <a:endParaRPr lang="en-US" altLang="zh-CN"/>
          </a:p>
          <a:p>
            <a:pPr lvl="1"/>
            <a:r>
              <a:rPr lang="zh-CN" altLang="en-US"/>
              <a:t>搜索模块包</a:t>
            </a:r>
            <a:endParaRPr lang="en-US" altLang="zh-CN"/>
          </a:p>
          <a:p>
            <a:r>
              <a:rPr lang="en-US" altLang="zh-CN"/>
              <a:t>npm install </a:t>
            </a:r>
            <a:r>
              <a:rPr lang="zh-CN" altLang="en-US"/>
              <a:t>包名</a:t>
            </a:r>
            <a:endParaRPr lang="en-US" altLang="zh-CN"/>
          </a:p>
          <a:p>
            <a:pPr lvl="1"/>
            <a:r>
              <a:rPr lang="zh-CN" altLang="en-US"/>
              <a:t>在当前目录安装</a:t>
            </a:r>
            <a:r>
              <a:rPr lang="zh-CN" altLang="en-US" smtClean="0"/>
              <a:t>包</a:t>
            </a:r>
            <a:endParaRPr lang="en-US" altLang="zh-CN" smtClean="0"/>
          </a:p>
          <a:p>
            <a:r>
              <a:rPr lang="en-US" altLang="zh-CN"/>
              <a:t>npm install </a:t>
            </a:r>
            <a:r>
              <a:rPr lang="zh-CN" altLang="en-US"/>
              <a:t>包名 </a:t>
            </a:r>
            <a:r>
              <a:rPr lang="en-US" altLang="zh-CN"/>
              <a:t>–g</a:t>
            </a:r>
          </a:p>
          <a:p>
            <a:pPr lvl="1"/>
            <a:r>
              <a:rPr lang="zh-CN" altLang="en-US"/>
              <a:t>全局模式安装</a:t>
            </a:r>
            <a:r>
              <a:rPr lang="zh-CN" altLang="en-US" smtClean="0"/>
              <a:t>包</a:t>
            </a:r>
            <a:endParaRPr lang="en-US" altLang="zh-CN" smtClean="0"/>
          </a:p>
          <a:p>
            <a:pPr lvl="1"/>
            <a:endParaRPr lang="en-US" altLang="zh-CN" smtClean="0"/>
          </a:p>
          <a:p>
            <a:pPr lvl="1"/>
            <a:endParaRPr lang="en-US" altLang="zh-CN"/>
          </a:p>
          <a:p>
            <a:pPr lvl="1"/>
            <a:endParaRPr lang="en-US" altLang="zh-CN" smtClean="0"/>
          </a:p>
        </p:txBody>
      </p:sp>
    </p:spTree>
    <p:extLst>
      <p:ext uri="{BB962C8B-B14F-4D97-AF65-F5344CB8AC3E}">
        <p14:creationId xmlns:p14="http://schemas.microsoft.com/office/powerpoint/2010/main" val="57683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NPM</a:t>
            </a:r>
            <a:r>
              <a:rPr lang="zh-CN" altLang="en-US" smtClean="0"/>
              <a:t>命令</a:t>
            </a:r>
            <a:endParaRPr lang="zh-CN" altLang="en-US"/>
          </a:p>
        </p:txBody>
      </p:sp>
      <p:sp>
        <p:nvSpPr>
          <p:cNvPr id="3" name="内容占位符 2"/>
          <p:cNvSpPr>
            <a:spLocks noGrp="1"/>
          </p:cNvSpPr>
          <p:nvPr>
            <p:ph idx="1"/>
          </p:nvPr>
        </p:nvSpPr>
        <p:spPr/>
        <p:txBody>
          <a:bodyPr>
            <a:normAutofit/>
          </a:bodyPr>
          <a:lstStyle/>
          <a:p>
            <a:r>
              <a:rPr lang="en-US" altLang="zh-CN"/>
              <a:t>npm remove </a:t>
            </a:r>
            <a:r>
              <a:rPr lang="zh-CN" altLang="en-US"/>
              <a:t>包名</a:t>
            </a:r>
            <a:endParaRPr lang="en-US" altLang="zh-CN"/>
          </a:p>
          <a:p>
            <a:pPr lvl="1"/>
            <a:r>
              <a:rPr lang="zh-CN" altLang="en-US"/>
              <a:t>删除一个</a:t>
            </a:r>
            <a:r>
              <a:rPr lang="zh-CN" altLang="en-US" smtClean="0"/>
              <a:t>模块</a:t>
            </a:r>
            <a:endParaRPr lang="en-US" altLang="zh-CN" smtClean="0"/>
          </a:p>
          <a:p>
            <a:r>
              <a:rPr lang="en-US" altLang="zh-CN" smtClean="0"/>
              <a:t>npm install </a:t>
            </a:r>
            <a:r>
              <a:rPr lang="zh-CN" altLang="en-US" smtClean="0"/>
              <a:t>文件路径</a:t>
            </a:r>
            <a:endParaRPr lang="en-US" altLang="zh-CN" smtClean="0"/>
          </a:p>
          <a:p>
            <a:pPr lvl="1"/>
            <a:r>
              <a:rPr lang="zh-CN" altLang="en-US" smtClean="0"/>
              <a:t>从本地安装</a:t>
            </a:r>
            <a:endParaRPr lang="en-US" altLang="zh-CN" smtClean="0"/>
          </a:p>
          <a:p>
            <a:r>
              <a:rPr lang="en-US" altLang="zh-CN" smtClean="0"/>
              <a:t>npm install </a:t>
            </a:r>
            <a:r>
              <a:rPr lang="zh-CN" altLang="en-US" smtClean="0"/>
              <a:t>包名 </a:t>
            </a:r>
            <a:r>
              <a:rPr lang="en-US" altLang="zh-CN" smtClean="0"/>
              <a:t>–registry=</a:t>
            </a:r>
            <a:r>
              <a:rPr lang="zh-CN" altLang="en-US" smtClean="0"/>
              <a:t>地址</a:t>
            </a:r>
            <a:endParaRPr lang="en-US" altLang="zh-CN" smtClean="0"/>
          </a:p>
          <a:p>
            <a:pPr lvl="1"/>
            <a:r>
              <a:rPr lang="zh-CN" altLang="en-US" smtClean="0"/>
              <a:t>从镜像源安装</a:t>
            </a:r>
            <a:endParaRPr lang="en-US" altLang="zh-CN" smtClean="0"/>
          </a:p>
          <a:p>
            <a:r>
              <a:rPr lang="en-US" altLang="zh-CN" smtClean="0"/>
              <a:t>npm config set registry </a:t>
            </a:r>
            <a:r>
              <a:rPr lang="zh-CN" altLang="en-US" smtClean="0"/>
              <a:t>地址</a:t>
            </a:r>
            <a:endParaRPr lang="en-US" altLang="zh-CN" smtClean="0"/>
          </a:p>
          <a:p>
            <a:pPr lvl="1"/>
            <a:r>
              <a:rPr lang="zh-CN" altLang="en-US" smtClean="0"/>
              <a:t>设置镜像源</a:t>
            </a:r>
            <a:endParaRPr lang="en-US" altLang="zh-CN" smtClean="0"/>
          </a:p>
        </p:txBody>
      </p:sp>
    </p:spTree>
    <p:extLst>
      <p:ext uri="{BB962C8B-B14F-4D97-AF65-F5344CB8AC3E}">
        <p14:creationId xmlns:p14="http://schemas.microsoft.com/office/powerpoint/2010/main" val="4251333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a:t>
            </a:r>
            <a:r>
              <a:rPr lang="zh-CN" altLang="en-US" smtClean="0"/>
              <a:t>缓冲区</a:t>
            </a:r>
            <a:r>
              <a:rPr lang="en-US" altLang="zh-CN" smtClean="0"/>
              <a:t>)</a:t>
            </a:r>
            <a:endParaRPr lang="zh-CN" altLang="en-US"/>
          </a:p>
        </p:txBody>
      </p:sp>
      <p:sp>
        <p:nvSpPr>
          <p:cNvPr id="3" name="内容占位符 2"/>
          <p:cNvSpPr>
            <a:spLocks noGrp="1"/>
          </p:cNvSpPr>
          <p:nvPr>
            <p:ph idx="1"/>
          </p:nvPr>
        </p:nvSpPr>
        <p:spPr/>
        <p:txBody>
          <a:bodyPr/>
          <a:lstStyle/>
          <a:p>
            <a:r>
              <a:rPr lang="zh-CN" altLang="en-US" smtClean="0"/>
              <a:t>从结构上看</a:t>
            </a:r>
            <a:r>
              <a:rPr lang="en-US" altLang="zh-CN" smtClean="0"/>
              <a:t>Buffer</a:t>
            </a:r>
            <a:r>
              <a:rPr lang="zh-CN" altLang="en-US" smtClean="0"/>
              <a:t>非常像一个数组，它的元素为</a:t>
            </a:r>
            <a:r>
              <a:rPr lang="en-US" altLang="zh-CN" smtClean="0"/>
              <a:t>16</a:t>
            </a:r>
            <a:r>
              <a:rPr lang="zh-CN" altLang="en-US" smtClean="0"/>
              <a:t>进制的两位数。</a:t>
            </a:r>
            <a:endParaRPr lang="en-US" altLang="zh-CN" smtClean="0"/>
          </a:p>
          <a:p>
            <a:r>
              <a:rPr lang="zh-CN" altLang="en-US" smtClean="0"/>
              <a:t>实际上一个元素就表示内存中的一个字节。</a:t>
            </a:r>
            <a:endParaRPr lang="en-US" altLang="zh-CN" smtClean="0"/>
          </a:p>
          <a:p>
            <a:r>
              <a:rPr lang="zh-CN" altLang="en-US" smtClean="0"/>
              <a:t>实际上</a:t>
            </a:r>
            <a:r>
              <a:rPr lang="en-US" altLang="zh-CN" smtClean="0"/>
              <a:t>Buffer</a:t>
            </a:r>
            <a:r>
              <a:rPr lang="zh-CN" altLang="en-US" smtClean="0"/>
              <a:t>中的内存不是通过</a:t>
            </a:r>
            <a:r>
              <a:rPr lang="en-US" altLang="zh-CN" smtClean="0"/>
              <a:t>JavaScript</a:t>
            </a:r>
            <a:r>
              <a:rPr lang="zh-CN" altLang="en-US" smtClean="0"/>
              <a:t>分配的，而是在底层通过</a:t>
            </a:r>
            <a:r>
              <a:rPr lang="en-US" altLang="zh-CN" smtClean="0"/>
              <a:t>C++</a:t>
            </a:r>
            <a:r>
              <a:rPr lang="zh-CN" altLang="en-US" smtClean="0"/>
              <a:t>申请的。</a:t>
            </a:r>
            <a:endParaRPr lang="en-US" altLang="zh-CN" smtClean="0"/>
          </a:p>
          <a:p>
            <a:r>
              <a:rPr lang="zh-CN" altLang="en-US" smtClean="0"/>
              <a:t>也就是我们可以直接通过</a:t>
            </a:r>
            <a:r>
              <a:rPr lang="en-US" altLang="zh-CN" smtClean="0"/>
              <a:t>Buffer</a:t>
            </a:r>
            <a:r>
              <a:rPr lang="zh-CN" altLang="en-US" smtClean="0"/>
              <a:t>来创建内存中的空间。</a:t>
            </a:r>
            <a:endParaRPr lang="en-US" altLang="zh-CN" smtClean="0"/>
          </a:p>
        </p:txBody>
      </p:sp>
    </p:spTree>
    <p:extLst>
      <p:ext uri="{BB962C8B-B14F-4D97-AF65-F5344CB8AC3E}">
        <p14:creationId xmlns:p14="http://schemas.microsoft.com/office/powerpoint/2010/main" val="3457706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a:t>
            </a:r>
            <a:r>
              <a:rPr lang="zh-CN" altLang="en-US" smtClean="0"/>
              <a:t>的操作</a:t>
            </a:r>
            <a:endParaRPr lang="zh-CN" altLang="en-US"/>
          </a:p>
        </p:txBody>
      </p:sp>
      <p:sp>
        <p:nvSpPr>
          <p:cNvPr id="3" name="内容占位符 2"/>
          <p:cNvSpPr>
            <a:spLocks noGrp="1"/>
          </p:cNvSpPr>
          <p:nvPr>
            <p:ph idx="1"/>
          </p:nvPr>
        </p:nvSpPr>
        <p:spPr/>
        <p:txBody>
          <a:bodyPr/>
          <a:lstStyle/>
          <a:p>
            <a:r>
              <a:rPr lang="zh-CN" altLang="en-US" smtClean="0"/>
              <a:t>使用</a:t>
            </a:r>
            <a:r>
              <a:rPr lang="en-US" altLang="zh-CN" smtClean="0"/>
              <a:t>Buffer</a:t>
            </a:r>
            <a:r>
              <a:rPr lang="zh-CN" altLang="en-US" smtClean="0"/>
              <a:t>保存字符串</a:t>
            </a:r>
            <a:endParaRPr lang="en-US" altLang="zh-CN" smtClean="0"/>
          </a:p>
          <a:p>
            <a:pPr marL="0" indent="0">
              <a:buNone/>
            </a:pPr>
            <a:endParaRPr lang="en-US" altLang="zh-CN" smtClean="0"/>
          </a:p>
          <a:p>
            <a:endParaRPr lang="en-US" altLang="zh-CN" smtClean="0"/>
          </a:p>
          <a:p>
            <a:r>
              <a:rPr lang="zh-CN" altLang="en-US" smtClean="0"/>
              <a:t>创建指定大小的</a:t>
            </a:r>
            <a:r>
              <a:rPr lang="en-US" altLang="zh-CN" smtClean="0"/>
              <a:t>Buffer</a:t>
            </a:r>
            <a:r>
              <a:rPr lang="zh-CN" altLang="en-US" smtClean="0"/>
              <a:t>对象</a:t>
            </a:r>
            <a:endParaRPr lang="zh-CN" altLang="en-US"/>
          </a:p>
        </p:txBody>
      </p:sp>
      <p:sp>
        <p:nvSpPr>
          <p:cNvPr id="6" name="文本框 5"/>
          <p:cNvSpPr txBox="1"/>
          <p:nvPr/>
        </p:nvSpPr>
        <p:spPr>
          <a:xfrm>
            <a:off x="821579" y="2380848"/>
            <a:ext cx="4526160" cy="707886"/>
          </a:xfrm>
          <a:prstGeom prst="rect">
            <a:avLst/>
          </a:prstGeom>
          <a:noFill/>
        </p:spPr>
        <p:txBody>
          <a:bodyPr wrap="square" rtlCol="0">
            <a:spAutoFit/>
          </a:bodyPr>
          <a:lstStyle/>
          <a:p>
            <a:r>
              <a:rPr lang="en-US" altLang="zh-CN" sz="2000" b="1" smtClean="0"/>
              <a:t>let str =  "</a:t>
            </a:r>
            <a:r>
              <a:rPr lang="zh-CN" altLang="en-US" sz="2000" b="1" smtClean="0"/>
              <a:t>你好 </a:t>
            </a:r>
            <a:r>
              <a:rPr lang="en-US" altLang="zh-CN" sz="2000" b="1" smtClean="0"/>
              <a:t>atguigu";</a:t>
            </a:r>
          </a:p>
          <a:p>
            <a:r>
              <a:rPr lang="en-US" altLang="zh-CN" sz="2000" b="1" smtClean="0">
                <a:solidFill>
                  <a:srgbClr val="FF0000"/>
                </a:solidFill>
              </a:rPr>
              <a:t>let buf = Buffer.from(str , "utf-8")</a:t>
            </a:r>
            <a:r>
              <a:rPr lang="en-US" altLang="zh-CN" sz="2000" b="1">
                <a:solidFill>
                  <a:srgbClr val="FF0000"/>
                </a:solidFill>
              </a:rPr>
              <a:t>;</a:t>
            </a:r>
            <a:endParaRPr lang="zh-CN" altLang="en-US" sz="2000" b="1">
              <a:solidFill>
                <a:srgbClr val="FF0000"/>
              </a:solidFill>
            </a:endParaRPr>
          </a:p>
        </p:txBody>
      </p:sp>
      <p:sp>
        <p:nvSpPr>
          <p:cNvPr id="7" name="文本框 6"/>
          <p:cNvSpPr txBox="1"/>
          <p:nvPr/>
        </p:nvSpPr>
        <p:spPr>
          <a:xfrm>
            <a:off x="821579" y="4136721"/>
            <a:ext cx="5367808" cy="400110"/>
          </a:xfrm>
          <a:prstGeom prst="rect">
            <a:avLst/>
          </a:prstGeom>
          <a:noFill/>
        </p:spPr>
        <p:txBody>
          <a:bodyPr wrap="square" rtlCol="0">
            <a:spAutoFit/>
          </a:bodyPr>
          <a:lstStyle/>
          <a:p>
            <a:r>
              <a:rPr lang="en-US" altLang="zh-CN" sz="2000" b="1" smtClean="0">
                <a:solidFill>
                  <a:srgbClr val="FF0000"/>
                </a:solidFill>
              </a:rPr>
              <a:t>let buf3 = Buffer.alloc(</a:t>
            </a:r>
            <a:r>
              <a:rPr lang="en-US" altLang="zh-CN" sz="2000" b="1">
                <a:solidFill>
                  <a:srgbClr val="FF0000"/>
                </a:solidFill>
              </a:rPr>
              <a:t>1024*8</a:t>
            </a:r>
            <a:r>
              <a:rPr lang="en-US" altLang="zh-CN" sz="2000" b="1" smtClean="0">
                <a:solidFill>
                  <a:srgbClr val="FF0000"/>
                </a:solidFill>
              </a:rPr>
              <a:t>)</a:t>
            </a:r>
            <a:endParaRPr lang="zh-CN" altLang="en-US" sz="2000" b="1">
              <a:solidFill>
                <a:srgbClr val="FF0000"/>
              </a:solidFill>
            </a:endParaRPr>
          </a:p>
        </p:txBody>
      </p:sp>
    </p:spTree>
    <p:extLst>
      <p:ext uri="{BB962C8B-B14F-4D97-AF65-F5344CB8AC3E}">
        <p14:creationId xmlns:p14="http://schemas.microsoft.com/office/powerpoint/2010/main" val="3817585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Buffer</a:t>
            </a:r>
            <a:r>
              <a:rPr lang="zh-CN" altLang="en-US" smtClean="0"/>
              <a:t>的转换</a:t>
            </a:r>
            <a:endParaRPr lang="zh-CN" altLang="en-US"/>
          </a:p>
        </p:txBody>
      </p:sp>
      <p:sp>
        <p:nvSpPr>
          <p:cNvPr id="3" name="内容占位符 2"/>
          <p:cNvSpPr>
            <a:spLocks noGrp="1"/>
          </p:cNvSpPr>
          <p:nvPr>
            <p:ph idx="1"/>
          </p:nvPr>
        </p:nvSpPr>
        <p:spPr/>
        <p:txBody>
          <a:bodyPr/>
          <a:lstStyle/>
          <a:p>
            <a:r>
              <a:rPr lang="en-US" altLang="zh-CN" smtClean="0"/>
              <a:t>Buffer</a:t>
            </a:r>
            <a:r>
              <a:rPr lang="zh-CN" altLang="en-US" smtClean="0"/>
              <a:t>与字符串间的转换</a:t>
            </a:r>
            <a:endParaRPr lang="en-US" altLang="zh-CN" smtClean="0"/>
          </a:p>
          <a:p>
            <a:pPr lvl="1"/>
            <a:r>
              <a:rPr lang="zh-CN" altLang="en-US" smtClean="0"/>
              <a:t>支持的编码</a:t>
            </a:r>
            <a:r>
              <a:rPr lang="en-US" altLang="zh-CN" smtClean="0"/>
              <a:t>:</a:t>
            </a:r>
          </a:p>
          <a:p>
            <a:pPr lvl="2"/>
            <a:r>
              <a:rPr lang="en-US" altLang="zh-CN" smtClean="0"/>
              <a:t>ASCII</a:t>
            </a:r>
            <a:r>
              <a:rPr lang="zh-CN" altLang="en-US" smtClean="0"/>
              <a:t>、</a:t>
            </a:r>
            <a:r>
              <a:rPr lang="en-US" altLang="zh-CN" smtClean="0"/>
              <a:t>UTF-8</a:t>
            </a:r>
            <a:r>
              <a:rPr lang="zh-CN" altLang="en-US" smtClean="0"/>
              <a:t>、</a:t>
            </a:r>
            <a:r>
              <a:rPr lang="en-US" altLang="zh-CN" smtClean="0"/>
              <a:t>UTF-16LE/UCS-2</a:t>
            </a:r>
            <a:r>
              <a:rPr lang="zh-CN" altLang="en-US" smtClean="0"/>
              <a:t>、</a:t>
            </a:r>
            <a:r>
              <a:rPr lang="en-US" altLang="zh-CN" smtClean="0"/>
              <a:t>Base64</a:t>
            </a:r>
            <a:r>
              <a:rPr lang="zh-CN" altLang="en-US" smtClean="0"/>
              <a:t>、</a:t>
            </a:r>
            <a:r>
              <a:rPr lang="en-US" altLang="zh-CN" smtClean="0"/>
              <a:t>Binary</a:t>
            </a:r>
            <a:r>
              <a:rPr lang="zh-CN" altLang="en-US" smtClean="0"/>
              <a:t>、</a:t>
            </a:r>
            <a:r>
              <a:rPr lang="en-US" altLang="zh-CN" smtClean="0"/>
              <a:t>Hex</a:t>
            </a:r>
          </a:p>
          <a:p>
            <a:pPr lvl="1"/>
            <a:r>
              <a:rPr lang="zh-CN" altLang="en-US" smtClean="0"/>
              <a:t>字符串转</a:t>
            </a:r>
            <a:r>
              <a:rPr lang="en-US" altLang="zh-CN" smtClean="0"/>
              <a:t>Buffer</a:t>
            </a:r>
          </a:p>
          <a:p>
            <a:pPr lvl="2"/>
            <a:r>
              <a:rPr lang="en-US" altLang="zh-CN" smtClean="0">
                <a:solidFill>
                  <a:srgbClr val="FF0000"/>
                </a:solidFill>
              </a:rPr>
              <a:t>Buffer.from(str ,</a:t>
            </a:r>
            <a:r>
              <a:rPr lang="en-US" altLang="zh-CN">
                <a:solidFill>
                  <a:srgbClr val="FF0000"/>
                </a:solidFill>
              </a:rPr>
              <a:t> [encoding]); </a:t>
            </a:r>
            <a:endParaRPr lang="en-US" altLang="zh-CN" smtClean="0">
              <a:solidFill>
                <a:srgbClr val="FF0000"/>
              </a:solidFill>
            </a:endParaRPr>
          </a:p>
          <a:p>
            <a:pPr lvl="1"/>
            <a:r>
              <a:rPr lang="en-US" altLang="zh-CN" smtClean="0"/>
              <a:t>Buffer</a:t>
            </a:r>
            <a:r>
              <a:rPr lang="zh-CN" altLang="en-US" smtClean="0"/>
              <a:t>转字符串</a:t>
            </a:r>
            <a:endParaRPr lang="en-US" altLang="zh-CN" smtClean="0"/>
          </a:p>
          <a:p>
            <a:pPr lvl="2"/>
            <a:r>
              <a:rPr lang="en-US" altLang="zh-CN" smtClean="0"/>
              <a:t>buf.toString([encoding] , [start] , [end]);</a:t>
            </a:r>
            <a:endParaRPr lang="zh-CN" altLang="en-US"/>
          </a:p>
        </p:txBody>
      </p:sp>
    </p:spTree>
    <p:extLst>
      <p:ext uri="{BB962C8B-B14F-4D97-AF65-F5344CB8AC3E}">
        <p14:creationId xmlns:p14="http://schemas.microsoft.com/office/powerpoint/2010/main" val="159299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写入操作</a:t>
            </a:r>
            <a:endParaRPr lang="zh-CN" altLang="en-US"/>
          </a:p>
        </p:txBody>
      </p:sp>
      <p:sp>
        <p:nvSpPr>
          <p:cNvPr id="3" name="内容占位符 2"/>
          <p:cNvSpPr>
            <a:spLocks noGrp="1"/>
          </p:cNvSpPr>
          <p:nvPr>
            <p:ph idx="1"/>
          </p:nvPr>
        </p:nvSpPr>
        <p:spPr/>
        <p:txBody>
          <a:bodyPr>
            <a:noAutofit/>
          </a:bodyPr>
          <a:lstStyle/>
          <a:p>
            <a:r>
              <a:rPr lang="zh-CN" altLang="en-US" sz="2000" smtClean="0"/>
              <a:t>向缓冲区中写入字符串</a:t>
            </a:r>
            <a:endParaRPr lang="en-US" altLang="zh-CN" sz="2000" smtClean="0"/>
          </a:p>
          <a:p>
            <a:pPr lvl="1"/>
            <a:r>
              <a:rPr lang="en-US" altLang="zh-CN" sz="2000" smtClean="0"/>
              <a:t>buf.write(string</a:t>
            </a:r>
            <a:r>
              <a:rPr lang="en-US" altLang="zh-CN" sz="2000"/>
              <a:t>[, offset[, length]][, encoding</a:t>
            </a:r>
            <a:r>
              <a:rPr lang="en-US" altLang="zh-CN" sz="2000" smtClean="0"/>
              <a:t>])</a:t>
            </a:r>
          </a:p>
          <a:p>
            <a:pPr lvl="1"/>
            <a:endParaRPr lang="en-US" altLang="zh-CN" sz="2000" smtClean="0"/>
          </a:p>
          <a:p>
            <a:r>
              <a:rPr lang="zh-CN" altLang="en-US" sz="2000" smtClean="0"/>
              <a:t>替换指定索引位置的数据</a:t>
            </a:r>
            <a:endParaRPr lang="en-US" altLang="zh-CN" sz="2000" smtClean="0"/>
          </a:p>
          <a:p>
            <a:pPr lvl="1"/>
            <a:r>
              <a:rPr lang="en-US" altLang="zh-CN" sz="2000"/>
              <a:t>buf[index</a:t>
            </a:r>
            <a:r>
              <a:rPr lang="en-US" altLang="zh-CN" sz="2000" smtClean="0"/>
              <a:t>]</a:t>
            </a:r>
          </a:p>
          <a:p>
            <a:pPr lvl="1"/>
            <a:endParaRPr lang="en-US" altLang="zh-CN" sz="2000" smtClean="0"/>
          </a:p>
          <a:p>
            <a:r>
              <a:rPr lang="zh-CN" altLang="en-US" sz="2000" smtClean="0"/>
              <a:t>将指定值填入到缓冲区的指定位置</a:t>
            </a:r>
            <a:endParaRPr lang="en-US" altLang="zh-CN" sz="2000" smtClean="0"/>
          </a:p>
          <a:p>
            <a:pPr lvl="1"/>
            <a:r>
              <a:rPr lang="en-US" altLang="zh-CN" sz="2000" smtClean="0"/>
              <a:t>buf.fill(value</a:t>
            </a:r>
            <a:r>
              <a:rPr lang="en-US" altLang="zh-CN" sz="2000"/>
              <a:t>[, offset[, end]][, encoding</a:t>
            </a:r>
            <a:r>
              <a:rPr lang="en-US" altLang="zh-CN" sz="2000" smtClean="0"/>
              <a:t>])</a:t>
            </a:r>
          </a:p>
        </p:txBody>
      </p:sp>
    </p:spTree>
    <p:extLst>
      <p:ext uri="{BB962C8B-B14F-4D97-AF65-F5344CB8AC3E}">
        <p14:creationId xmlns:p14="http://schemas.microsoft.com/office/powerpoint/2010/main" val="418356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读取</a:t>
            </a:r>
            <a:r>
              <a:rPr lang="zh-CN" altLang="en-US" smtClean="0"/>
              <a:t>操作</a:t>
            </a:r>
            <a:endParaRPr lang="zh-CN" altLang="en-US"/>
          </a:p>
        </p:txBody>
      </p:sp>
      <p:sp>
        <p:nvSpPr>
          <p:cNvPr id="3" name="内容占位符 2"/>
          <p:cNvSpPr>
            <a:spLocks noGrp="1"/>
          </p:cNvSpPr>
          <p:nvPr>
            <p:ph idx="1"/>
          </p:nvPr>
        </p:nvSpPr>
        <p:spPr>
          <a:xfrm>
            <a:off x="457200" y="1556792"/>
            <a:ext cx="8229600" cy="4525963"/>
          </a:xfrm>
        </p:spPr>
        <p:txBody>
          <a:bodyPr>
            <a:noAutofit/>
          </a:bodyPr>
          <a:lstStyle/>
          <a:p>
            <a:r>
              <a:rPr lang="zh-CN" altLang="en-US" sz="2400" smtClean="0"/>
              <a:t>将缓冲区中的内容，转换为一个字符串返回</a:t>
            </a:r>
            <a:endParaRPr lang="en-US" altLang="zh-CN" sz="2400" smtClean="0"/>
          </a:p>
          <a:p>
            <a:pPr lvl="1"/>
            <a:r>
              <a:rPr lang="en-US" altLang="zh-CN" sz="1800" smtClean="0"/>
              <a:t>buf.toString</a:t>
            </a:r>
            <a:r>
              <a:rPr lang="en-US" altLang="zh-CN" sz="1800"/>
              <a:t>([encoding[, start[, end</a:t>
            </a:r>
            <a:r>
              <a:rPr lang="en-US" altLang="zh-CN" sz="1800" smtClean="0"/>
              <a:t>]]])</a:t>
            </a:r>
          </a:p>
          <a:p>
            <a:pPr marL="457200" lvl="1" indent="0">
              <a:buNone/>
            </a:pPr>
            <a:endParaRPr lang="en-US" altLang="zh-CN" sz="1800" smtClean="0"/>
          </a:p>
          <a:p>
            <a:r>
              <a:rPr lang="zh-CN" altLang="en-US" sz="2400"/>
              <a:t>读取缓冲区指定索引的内容</a:t>
            </a:r>
            <a:endParaRPr lang="en-US" altLang="zh-CN" sz="2400"/>
          </a:p>
          <a:p>
            <a:pPr lvl="1"/>
            <a:r>
              <a:rPr lang="en-US" altLang="zh-CN" sz="1800"/>
              <a:t>buf[index</a:t>
            </a:r>
            <a:r>
              <a:rPr lang="en-US" altLang="zh-CN" sz="1800" smtClean="0"/>
              <a:t>]</a:t>
            </a:r>
          </a:p>
          <a:p>
            <a:pPr marL="342900" lvl="1" indent="-342900">
              <a:buFont typeface="Arial" pitchFamily="34" charset="0"/>
              <a:buChar char="•"/>
            </a:pPr>
            <a:endParaRPr lang="en-US" altLang="zh-CN" sz="2000"/>
          </a:p>
          <a:p>
            <a:endParaRPr lang="zh-CN" altLang="en-US" sz="2000"/>
          </a:p>
        </p:txBody>
      </p:sp>
    </p:spTree>
    <p:extLst>
      <p:ext uri="{BB962C8B-B14F-4D97-AF65-F5344CB8AC3E}">
        <p14:creationId xmlns:p14="http://schemas.microsoft.com/office/powerpoint/2010/main" val="1543232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其他操作</a:t>
            </a:r>
            <a:endParaRPr lang="zh-CN" altLang="en-US"/>
          </a:p>
        </p:txBody>
      </p:sp>
      <p:sp>
        <p:nvSpPr>
          <p:cNvPr id="3" name="内容占位符 2"/>
          <p:cNvSpPr>
            <a:spLocks noGrp="1"/>
          </p:cNvSpPr>
          <p:nvPr>
            <p:ph idx="1"/>
          </p:nvPr>
        </p:nvSpPr>
        <p:spPr/>
        <p:txBody>
          <a:bodyPr>
            <a:normAutofit/>
          </a:bodyPr>
          <a:lstStyle/>
          <a:p>
            <a:r>
              <a:rPr lang="zh-CN" altLang="en-US" sz="2400" smtClean="0"/>
              <a:t>复制缓冲区</a:t>
            </a:r>
            <a:endParaRPr lang="en-US" altLang="zh-CN" sz="2400" smtClean="0"/>
          </a:p>
          <a:p>
            <a:pPr lvl="1"/>
            <a:r>
              <a:rPr lang="en-US" altLang="zh-CN" sz="2000" smtClean="0"/>
              <a:t>buf.copy(target[, targetStart[, sourceStart[, sourceEnd]]])</a:t>
            </a:r>
          </a:p>
          <a:p>
            <a:r>
              <a:rPr lang="zh-CN" altLang="en-US" sz="2400" smtClean="0"/>
              <a:t>对缓冲区切片</a:t>
            </a:r>
            <a:endParaRPr lang="en-US" altLang="zh-CN" sz="2400" smtClean="0"/>
          </a:p>
          <a:p>
            <a:pPr lvl="1"/>
            <a:r>
              <a:rPr lang="en-US" altLang="zh-CN" sz="2000"/>
              <a:t>buf.slice([start[, end</a:t>
            </a:r>
            <a:r>
              <a:rPr lang="en-US" altLang="zh-CN" sz="2000" smtClean="0"/>
              <a:t>]])</a:t>
            </a:r>
          </a:p>
          <a:p>
            <a:r>
              <a:rPr lang="zh-CN" altLang="en-US" sz="2400" smtClean="0"/>
              <a:t>拼接缓冲区</a:t>
            </a:r>
            <a:endParaRPr lang="en-US" altLang="zh-CN" sz="2400" smtClean="0"/>
          </a:p>
          <a:p>
            <a:pPr lvl="1"/>
            <a:r>
              <a:rPr lang="en-US" altLang="zh-CN" sz="2000"/>
              <a:t>Buffer.concat(list[, totalLength])</a:t>
            </a:r>
            <a:endParaRPr lang="zh-CN" altLang="en-US" sz="2000"/>
          </a:p>
        </p:txBody>
      </p:sp>
    </p:spTree>
    <p:extLst>
      <p:ext uri="{BB962C8B-B14F-4D97-AF65-F5344CB8AC3E}">
        <p14:creationId xmlns:p14="http://schemas.microsoft.com/office/powerpoint/2010/main" val="300724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fs</a:t>
            </a:r>
            <a:r>
              <a:rPr lang="zh-CN" altLang="en-US" smtClean="0"/>
              <a:t>（文件系统）</a:t>
            </a:r>
            <a:endParaRPr lang="zh-CN" altLang="en-US"/>
          </a:p>
        </p:txBody>
      </p:sp>
      <p:sp>
        <p:nvSpPr>
          <p:cNvPr id="3" name="内容占位符 2"/>
          <p:cNvSpPr>
            <a:spLocks noGrp="1"/>
          </p:cNvSpPr>
          <p:nvPr>
            <p:ph idx="1"/>
          </p:nvPr>
        </p:nvSpPr>
        <p:spPr/>
        <p:txBody>
          <a:bodyPr/>
          <a:lstStyle/>
          <a:p>
            <a:r>
              <a:rPr lang="zh-CN" altLang="en-US" smtClean="0"/>
              <a:t>在</a:t>
            </a:r>
            <a:r>
              <a:rPr lang="en-US" altLang="zh-CN" smtClean="0"/>
              <a:t>Node</a:t>
            </a:r>
            <a:r>
              <a:rPr lang="zh-CN" altLang="en-US" smtClean="0"/>
              <a:t>中，与文件系统的交互是非常重要的，服务器的本质就将本地的文件发送给远程的客户端</a:t>
            </a:r>
            <a:endParaRPr lang="en-US" altLang="zh-CN" smtClean="0"/>
          </a:p>
          <a:p>
            <a:r>
              <a:rPr lang="en-US" altLang="zh-CN" smtClean="0"/>
              <a:t>Node</a:t>
            </a:r>
            <a:r>
              <a:rPr lang="zh-CN" altLang="en-US" smtClean="0"/>
              <a:t>通过</a:t>
            </a:r>
            <a:r>
              <a:rPr lang="en-US" altLang="zh-CN" smtClean="0"/>
              <a:t>fs</a:t>
            </a:r>
            <a:r>
              <a:rPr lang="zh-CN" altLang="en-US" smtClean="0"/>
              <a:t>模块来和文件系统进行交互</a:t>
            </a:r>
            <a:endParaRPr lang="en-US" altLang="zh-CN" smtClean="0"/>
          </a:p>
          <a:p>
            <a:r>
              <a:rPr lang="zh-CN" altLang="en-US" smtClean="0"/>
              <a:t>该模块提供了一些标准文件访问</a:t>
            </a:r>
            <a:r>
              <a:rPr lang="en-US" altLang="zh-CN" smtClean="0"/>
              <a:t>API</a:t>
            </a:r>
            <a:r>
              <a:rPr lang="zh-CN" altLang="en-US" smtClean="0"/>
              <a:t>来打开、读取、写入文件，以及与其交互。</a:t>
            </a:r>
            <a:endParaRPr lang="en-US" altLang="zh-CN" smtClean="0"/>
          </a:p>
          <a:p>
            <a:r>
              <a:rPr lang="zh-CN" altLang="en-US" smtClean="0"/>
              <a:t>要使用</a:t>
            </a:r>
            <a:r>
              <a:rPr lang="en-US" altLang="zh-CN" smtClean="0"/>
              <a:t>fs</a:t>
            </a:r>
            <a:r>
              <a:rPr lang="zh-CN" altLang="en-US" smtClean="0"/>
              <a:t>模块，首先需要对其进行加载</a:t>
            </a:r>
            <a:endParaRPr lang="en-US" altLang="zh-CN" smtClean="0"/>
          </a:p>
          <a:p>
            <a:pPr lvl="1"/>
            <a:r>
              <a:rPr lang="en-US" altLang="zh-CN" smtClean="0">
                <a:solidFill>
                  <a:srgbClr val="FF0000"/>
                </a:solidFill>
              </a:rPr>
              <a:t>const fs = require("fs");</a:t>
            </a:r>
            <a:endParaRPr lang="zh-CN" altLang="en-US">
              <a:solidFill>
                <a:srgbClr val="FF0000"/>
              </a:solidFill>
            </a:endParaRPr>
          </a:p>
        </p:txBody>
      </p:sp>
    </p:spTree>
    <p:extLst>
      <p:ext uri="{BB962C8B-B14F-4D97-AF65-F5344CB8AC3E}">
        <p14:creationId xmlns:p14="http://schemas.microsoft.com/office/powerpoint/2010/main" val="1915361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同步和异步调用</a:t>
            </a:r>
            <a:endParaRPr lang="zh-CN" altLang="en-US"/>
          </a:p>
        </p:txBody>
      </p:sp>
      <p:sp>
        <p:nvSpPr>
          <p:cNvPr id="3" name="内容占位符 2"/>
          <p:cNvSpPr>
            <a:spLocks noGrp="1"/>
          </p:cNvSpPr>
          <p:nvPr>
            <p:ph idx="1"/>
          </p:nvPr>
        </p:nvSpPr>
        <p:spPr/>
        <p:txBody>
          <a:bodyPr/>
          <a:lstStyle/>
          <a:p>
            <a:r>
              <a:rPr lang="en-US" altLang="zh-CN" smtClean="0"/>
              <a:t>fs</a:t>
            </a:r>
            <a:r>
              <a:rPr lang="zh-CN" altLang="en-US" smtClean="0"/>
              <a:t>模块中所有的操作都有两种形式可供选择</a:t>
            </a:r>
            <a:r>
              <a:rPr lang="zh-CN" altLang="en-US" smtClean="0">
                <a:solidFill>
                  <a:srgbClr val="FF0000"/>
                </a:solidFill>
              </a:rPr>
              <a:t>同步</a:t>
            </a:r>
            <a:r>
              <a:rPr lang="zh-CN" altLang="en-US" smtClean="0"/>
              <a:t>和</a:t>
            </a:r>
            <a:r>
              <a:rPr lang="zh-CN" altLang="en-US" smtClean="0">
                <a:solidFill>
                  <a:srgbClr val="FF0000"/>
                </a:solidFill>
              </a:rPr>
              <a:t>异步</a:t>
            </a:r>
            <a:r>
              <a:rPr lang="zh-CN" altLang="en-US" smtClean="0"/>
              <a:t>。</a:t>
            </a:r>
            <a:endParaRPr lang="en-US" altLang="zh-CN" smtClean="0"/>
          </a:p>
          <a:p>
            <a:r>
              <a:rPr lang="zh-CN" altLang="en-US" smtClean="0"/>
              <a:t>同步文件系统会</a:t>
            </a:r>
            <a:r>
              <a:rPr lang="zh-CN" altLang="en-US" smtClean="0">
                <a:solidFill>
                  <a:srgbClr val="FF0000"/>
                </a:solidFill>
              </a:rPr>
              <a:t>阻塞</a:t>
            </a:r>
            <a:r>
              <a:rPr lang="zh-CN" altLang="en-US" smtClean="0"/>
              <a:t>程序的执行，也就是除非操作完毕，否则不会向下执行代码。</a:t>
            </a:r>
            <a:endParaRPr lang="en-US" altLang="zh-CN" smtClean="0"/>
          </a:p>
          <a:p>
            <a:r>
              <a:rPr lang="zh-CN" altLang="en-US" smtClean="0"/>
              <a:t>异步文件系统</a:t>
            </a:r>
            <a:r>
              <a:rPr lang="zh-CN" altLang="en-US" smtClean="0">
                <a:solidFill>
                  <a:srgbClr val="FF0000"/>
                </a:solidFill>
              </a:rPr>
              <a:t>不会阻塞</a:t>
            </a:r>
            <a:r>
              <a:rPr lang="zh-CN" altLang="en-US" smtClean="0"/>
              <a:t>程序的执行，而是在操作完成时，通过回调函数将结果返回。</a:t>
            </a:r>
            <a:endParaRPr lang="en-US" altLang="zh-CN" smtClean="0"/>
          </a:p>
        </p:txBody>
      </p:sp>
    </p:spTree>
    <p:extLst>
      <p:ext uri="{BB962C8B-B14F-4D97-AF65-F5344CB8AC3E}">
        <p14:creationId xmlns:p14="http://schemas.microsoft.com/office/powerpoint/2010/main" val="24146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简介</a:t>
            </a:r>
          </a:p>
        </p:txBody>
      </p:sp>
      <p:sp>
        <p:nvSpPr>
          <p:cNvPr id="3" name="内容占位符 2"/>
          <p:cNvSpPr>
            <a:spLocks noGrp="1"/>
          </p:cNvSpPr>
          <p:nvPr>
            <p:ph idx="1"/>
          </p:nvPr>
        </p:nvSpPr>
        <p:spPr/>
        <p:txBody>
          <a:bodyPr>
            <a:normAutofit fontScale="70000" lnSpcReduction="20000"/>
          </a:bodyPr>
          <a:lstStyle/>
          <a:p>
            <a:pPr lvl="0"/>
            <a:r>
              <a:rPr lang="en-US" altLang="zh-CN" smtClean="0"/>
              <a:t>Node</a:t>
            </a:r>
            <a:r>
              <a:rPr lang="zh-CN" altLang="zh-CN" smtClean="0"/>
              <a:t>主要</a:t>
            </a:r>
            <a:r>
              <a:rPr lang="zh-CN" altLang="zh-CN"/>
              <a:t>用于编写像</a:t>
            </a:r>
            <a:r>
              <a:rPr lang="en-US" altLang="zh-CN"/>
              <a:t>Web</a:t>
            </a:r>
            <a:r>
              <a:rPr lang="zh-CN" altLang="zh-CN"/>
              <a:t>服务器一样的网络应用，这和</a:t>
            </a:r>
            <a:r>
              <a:rPr lang="en-US" altLang="zh-CN"/>
              <a:t>PHP</a:t>
            </a:r>
            <a:r>
              <a:rPr lang="zh-CN" altLang="zh-CN"/>
              <a:t>和</a:t>
            </a:r>
            <a:r>
              <a:rPr lang="en-US" altLang="zh-CN"/>
              <a:t>Python</a:t>
            </a:r>
            <a:r>
              <a:rPr lang="zh-CN" altLang="zh-CN"/>
              <a:t>是类似的</a:t>
            </a:r>
            <a:r>
              <a:rPr lang="zh-CN" altLang="zh-CN" smtClean="0"/>
              <a:t>。</a:t>
            </a:r>
            <a:endParaRPr lang="en-US" altLang="zh-CN" smtClean="0"/>
          </a:p>
          <a:p>
            <a:pPr lvl="0"/>
            <a:endParaRPr lang="en-US" altLang="zh-CN" smtClean="0"/>
          </a:p>
          <a:p>
            <a:pPr lvl="0"/>
            <a:r>
              <a:rPr lang="zh-CN" altLang="zh-CN" smtClean="0"/>
              <a:t>但是</a:t>
            </a:r>
            <a:r>
              <a:rPr lang="en-US" altLang="zh-CN" smtClean="0"/>
              <a:t>Node</a:t>
            </a:r>
            <a:r>
              <a:rPr lang="zh-CN" altLang="zh-CN" smtClean="0"/>
              <a:t>与其</a:t>
            </a:r>
            <a:r>
              <a:rPr lang="zh-CN" altLang="zh-CN"/>
              <a:t>他语言最大的不同之处在于，</a:t>
            </a:r>
            <a:r>
              <a:rPr lang="en-US" altLang="zh-CN"/>
              <a:t>PHP</a:t>
            </a:r>
            <a:r>
              <a:rPr lang="zh-CN" altLang="zh-CN"/>
              <a:t>等语言是阻塞</a:t>
            </a:r>
            <a:r>
              <a:rPr lang="zh-CN" altLang="zh-CN" smtClean="0"/>
              <a:t>的而</a:t>
            </a:r>
            <a:r>
              <a:rPr lang="en-US" altLang="zh-CN" smtClean="0"/>
              <a:t>Node</a:t>
            </a:r>
            <a:r>
              <a:rPr lang="zh-CN" altLang="zh-CN" smtClean="0"/>
              <a:t>是非</a:t>
            </a:r>
            <a:r>
              <a:rPr lang="zh-CN" altLang="zh-CN"/>
              <a:t>阻塞</a:t>
            </a:r>
            <a:r>
              <a:rPr lang="zh-CN" altLang="zh-CN" smtClean="0"/>
              <a:t>的。</a:t>
            </a:r>
            <a:endParaRPr lang="en-US" altLang="zh-CN" smtClean="0"/>
          </a:p>
          <a:p>
            <a:pPr lvl="0"/>
            <a:endParaRPr lang="en-US" altLang="zh-CN" smtClean="0"/>
          </a:p>
          <a:p>
            <a:pPr lvl="0"/>
            <a:r>
              <a:rPr lang="en-US" altLang="zh-CN" smtClean="0"/>
              <a:t> Node</a:t>
            </a:r>
            <a:r>
              <a:rPr lang="zh-CN" altLang="zh-CN" smtClean="0"/>
              <a:t>是</a:t>
            </a:r>
            <a:r>
              <a:rPr lang="zh-CN" altLang="zh-CN"/>
              <a:t>事件驱动的。开发者可以在不使用线程的情况下开发出一个能够承载高并发的服务器。其他服务器端语言难以开发高并发应用，而且即使开发出来，性能也不尽人意</a:t>
            </a:r>
            <a:r>
              <a:rPr lang="zh-CN" altLang="zh-CN" smtClean="0"/>
              <a:t>。</a:t>
            </a:r>
            <a:endParaRPr lang="en-US" altLang="zh-CN" smtClean="0"/>
          </a:p>
          <a:p>
            <a:pPr lvl="0"/>
            <a:endParaRPr lang="en-US" altLang="zh-CN" smtClean="0"/>
          </a:p>
          <a:p>
            <a:pPr lvl="0"/>
            <a:r>
              <a:rPr lang="en-US" altLang="zh-CN" smtClean="0"/>
              <a:t>Node</a:t>
            </a:r>
            <a:r>
              <a:rPr lang="zh-CN" altLang="zh-CN" smtClean="0"/>
              <a:t>正是</a:t>
            </a:r>
            <a:r>
              <a:rPr lang="zh-CN" altLang="zh-CN"/>
              <a:t>在这个前提下被创造出来</a:t>
            </a:r>
            <a:r>
              <a:rPr lang="zh-CN" altLang="zh-CN" smtClean="0"/>
              <a:t>。</a:t>
            </a:r>
            <a:endParaRPr lang="en-US" altLang="zh-CN" smtClean="0"/>
          </a:p>
          <a:p>
            <a:pPr lvl="0"/>
            <a:endParaRPr lang="en-US" altLang="zh-CN" smtClean="0"/>
          </a:p>
          <a:p>
            <a:pPr lvl="0"/>
            <a:r>
              <a:rPr lang="en-US" altLang="zh-CN" smtClean="0"/>
              <a:t>Node</a:t>
            </a:r>
            <a:r>
              <a:rPr lang="zh-CN" altLang="zh-CN" smtClean="0"/>
              <a:t>把</a:t>
            </a:r>
            <a:r>
              <a:rPr lang="en-US" altLang="zh-CN" smtClean="0"/>
              <a:t>JS</a:t>
            </a:r>
            <a:r>
              <a:rPr lang="zh-CN" altLang="zh-CN" smtClean="0"/>
              <a:t>的</a:t>
            </a:r>
            <a:r>
              <a:rPr lang="zh-CN" altLang="zh-CN"/>
              <a:t>易学易用和</a:t>
            </a:r>
            <a:r>
              <a:rPr lang="en-US" altLang="zh-CN"/>
              <a:t>Unix</a:t>
            </a:r>
            <a:r>
              <a:rPr lang="zh-CN" altLang="zh-CN"/>
              <a:t>网络编程的强大结合到了一起。</a:t>
            </a:r>
          </a:p>
          <a:p>
            <a:endParaRPr lang="zh-CN" altLang="en-US"/>
          </a:p>
        </p:txBody>
      </p:sp>
    </p:spTree>
    <p:extLst>
      <p:ext uri="{BB962C8B-B14F-4D97-AF65-F5344CB8AC3E}">
        <p14:creationId xmlns:p14="http://schemas.microsoft.com/office/powerpoint/2010/main" val="361990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打开和关闭文件</a:t>
            </a:r>
            <a:endParaRPr lang="zh-CN" altLang="en-US"/>
          </a:p>
        </p:txBody>
      </p:sp>
      <p:sp>
        <p:nvSpPr>
          <p:cNvPr id="3" name="内容占位符 2"/>
          <p:cNvSpPr>
            <a:spLocks noGrp="1"/>
          </p:cNvSpPr>
          <p:nvPr>
            <p:ph idx="1"/>
          </p:nvPr>
        </p:nvSpPr>
        <p:spPr/>
        <p:txBody>
          <a:bodyPr/>
          <a:lstStyle/>
          <a:p>
            <a:r>
              <a:rPr lang="zh-CN" altLang="en-US" smtClean="0"/>
              <a:t>打开文件</a:t>
            </a:r>
            <a:endParaRPr lang="en-US" altLang="zh-CN" smtClean="0"/>
          </a:p>
          <a:p>
            <a:pPr lvl="1"/>
            <a:r>
              <a:rPr lang="en-US" altLang="zh-CN"/>
              <a:t>fs.open(path, flags[, mode], callback</a:t>
            </a:r>
            <a:r>
              <a:rPr lang="en-US" altLang="zh-CN" smtClean="0"/>
              <a:t>)</a:t>
            </a:r>
          </a:p>
          <a:p>
            <a:pPr lvl="1"/>
            <a:r>
              <a:rPr lang="en-US" altLang="zh-CN"/>
              <a:t>fs.openSync(path, flags[, mode])</a:t>
            </a:r>
          </a:p>
          <a:p>
            <a:r>
              <a:rPr lang="zh-CN" altLang="en-US" smtClean="0"/>
              <a:t>关闭文件</a:t>
            </a:r>
            <a:endParaRPr lang="en-US" altLang="zh-CN" smtClean="0"/>
          </a:p>
          <a:p>
            <a:pPr lvl="1"/>
            <a:r>
              <a:rPr lang="en-US" altLang="zh-CN"/>
              <a:t>fs.close(fd, callback</a:t>
            </a:r>
            <a:r>
              <a:rPr lang="en-US" altLang="zh-CN" smtClean="0"/>
              <a:t>)</a:t>
            </a:r>
          </a:p>
          <a:p>
            <a:pPr lvl="1"/>
            <a:r>
              <a:rPr lang="en-US" altLang="zh-CN"/>
              <a:t>fs.closeSync(fd)</a:t>
            </a:r>
            <a:endParaRPr lang="zh-CN" altLang="en-US"/>
          </a:p>
        </p:txBody>
      </p:sp>
    </p:spTree>
    <p:extLst>
      <p:ext uri="{BB962C8B-B14F-4D97-AF65-F5344CB8AC3E}">
        <p14:creationId xmlns:p14="http://schemas.microsoft.com/office/powerpoint/2010/main" val="4002925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打开状态</a:t>
            </a:r>
            <a:endParaRPr lang="zh-CN" altLang="en-US"/>
          </a:p>
        </p:txBody>
      </p:sp>
      <p:graphicFrame>
        <p:nvGraphicFramePr>
          <p:cNvPr id="4" name="内容占位符 3"/>
          <p:cNvGraphicFramePr>
            <a:graphicFrameLocks noGrp="1"/>
          </p:cNvGraphicFramePr>
          <p:nvPr>
            <p:ph idx="1"/>
            <p:extLst/>
          </p:nvPr>
        </p:nvGraphicFramePr>
        <p:xfrm>
          <a:off x="461004" y="1628800"/>
          <a:ext cx="8229600" cy="4820920"/>
        </p:xfrm>
        <a:graphic>
          <a:graphicData uri="http://schemas.openxmlformats.org/drawingml/2006/table">
            <a:tbl>
              <a:tblPr firstRow="1" bandRow="1">
                <a:tableStyleId>{5C22544A-7EE6-4342-B048-85BDC9FD1C3A}</a:tableStyleId>
              </a:tblPr>
              <a:tblGrid>
                <a:gridCol w="802432">
                  <a:extLst>
                    <a:ext uri="{9D8B030D-6E8A-4147-A177-3AD203B41FA5}">
                      <a16:colId xmlns:a16="http://schemas.microsoft.com/office/drawing/2014/main" val="1566419420"/>
                    </a:ext>
                  </a:extLst>
                </a:gridCol>
                <a:gridCol w="7427168">
                  <a:extLst>
                    <a:ext uri="{9D8B030D-6E8A-4147-A177-3AD203B41FA5}">
                      <a16:colId xmlns:a16="http://schemas.microsoft.com/office/drawing/2014/main" val="2714493570"/>
                    </a:ext>
                  </a:extLst>
                </a:gridCol>
              </a:tblGrid>
              <a:tr h="370840">
                <a:tc>
                  <a:txBody>
                    <a:bodyPr/>
                    <a:lstStyle/>
                    <a:p>
                      <a:r>
                        <a:rPr lang="zh-CN" altLang="en-US" smtClean="0"/>
                        <a:t>模式</a:t>
                      </a:r>
                      <a:endParaRPr lang="zh-CN" altLang="en-US"/>
                    </a:p>
                  </a:txBody>
                  <a:tcPr/>
                </a:tc>
                <a:tc>
                  <a:txBody>
                    <a:bodyPr/>
                    <a:lstStyle/>
                    <a:p>
                      <a:r>
                        <a:rPr lang="zh-CN" altLang="en-US" smtClean="0"/>
                        <a:t>说明</a:t>
                      </a:r>
                      <a:endParaRPr lang="zh-CN" altLang="en-US"/>
                    </a:p>
                  </a:txBody>
                  <a:tcPr/>
                </a:tc>
                <a:extLst>
                  <a:ext uri="{0D108BD9-81ED-4DB2-BD59-A6C34878D82A}">
                    <a16:rowId xmlns:a16="http://schemas.microsoft.com/office/drawing/2014/main" val="1571056158"/>
                  </a:ext>
                </a:extLst>
              </a:tr>
              <a:tr h="370840">
                <a:tc>
                  <a:txBody>
                    <a:bodyPr/>
                    <a:lstStyle/>
                    <a:p>
                      <a:r>
                        <a:rPr lang="en-US" altLang="zh-CN" smtClean="0"/>
                        <a:t>r</a:t>
                      </a:r>
                      <a:endParaRPr lang="zh-CN" altLang="en-US"/>
                    </a:p>
                  </a:txBody>
                  <a:tcPr/>
                </a:tc>
                <a:tc>
                  <a:txBody>
                    <a:bodyPr/>
                    <a:lstStyle/>
                    <a:p>
                      <a:r>
                        <a:rPr lang="zh-CN" altLang="en-US" sz="1800" i="1" kern="1200" smtClean="0">
                          <a:solidFill>
                            <a:schemeClr val="dk1"/>
                          </a:solidFill>
                          <a:effectLst/>
                          <a:latin typeface="+mn-lt"/>
                          <a:ea typeface="+mn-ea"/>
                          <a:cs typeface="+mn-cs"/>
                        </a:rPr>
                        <a:t>读取文件  </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文件不存在则出现异常</a:t>
                      </a:r>
                      <a:endParaRPr lang="zh-CN" altLang="en-US"/>
                    </a:p>
                  </a:txBody>
                  <a:tcPr/>
                </a:tc>
                <a:extLst>
                  <a:ext uri="{0D108BD9-81ED-4DB2-BD59-A6C34878D82A}">
                    <a16:rowId xmlns:a16="http://schemas.microsoft.com/office/drawing/2014/main" val="4016312733"/>
                  </a:ext>
                </a:extLst>
              </a:tr>
              <a:tr h="370840">
                <a:tc>
                  <a:txBody>
                    <a:bodyPr/>
                    <a:lstStyle/>
                    <a:p>
                      <a:r>
                        <a:rPr lang="en-US" altLang="zh-CN" smtClean="0"/>
                        <a:t>r+</a:t>
                      </a:r>
                      <a:endParaRPr lang="zh-CN" altLang="en-US"/>
                    </a:p>
                  </a:txBody>
                  <a:tcPr/>
                </a:tc>
                <a:tc>
                  <a:txBody>
                    <a:bodyPr/>
                    <a:lstStyle/>
                    <a:p>
                      <a:r>
                        <a:rPr lang="zh-CN" altLang="en-US" sz="1800" i="1" kern="1200" smtClean="0">
                          <a:solidFill>
                            <a:schemeClr val="dk1"/>
                          </a:solidFill>
                          <a:effectLst/>
                          <a:latin typeface="+mn-lt"/>
                          <a:ea typeface="+mn-ea"/>
                          <a:cs typeface="+mn-cs"/>
                        </a:rPr>
                        <a:t>读写文件  </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文件不存在则出现异常</a:t>
                      </a:r>
                      <a:endParaRPr lang="zh-CN" altLang="en-US"/>
                    </a:p>
                  </a:txBody>
                  <a:tcPr/>
                </a:tc>
                <a:extLst>
                  <a:ext uri="{0D108BD9-81ED-4DB2-BD59-A6C34878D82A}">
                    <a16:rowId xmlns:a16="http://schemas.microsoft.com/office/drawing/2014/main" val="1987034263"/>
                  </a:ext>
                </a:extLst>
              </a:tr>
              <a:tr h="370840">
                <a:tc>
                  <a:txBody>
                    <a:bodyPr/>
                    <a:lstStyle/>
                    <a:p>
                      <a:r>
                        <a:rPr lang="en-US" altLang="zh-CN" smtClean="0"/>
                        <a:t>rs</a:t>
                      </a:r>
                      <a:endParaRPr lang="zh-CN" altLang="en-US"/>
                    </a:p>
                  </a:txBody>
                  <a:tcPr/>
                </a:tc>
                <a:tc>
                  <a:txBody>
                    <a:bodyPr/>
                    <a:lstStyle/>
                    <a:p>
                      <a:r>
                        <a:rPr lang="zh-CN" altLang="en-US" sz="1800" i="1" kern="1200" smtClean="0">
                          <a:solidFill>
                            <a:schemeClr val="dk1"/>
                          </a:solidFill>
                          <a:effectLst/>
                          <a:latin typeface="+mn-lt"/>
                          <a:ea typeface="+mn-ea"/>
                          <a:cs typeface="+mn-cs"/>
                        </a:rPr>
                        <a:t>在同步模式下打开文件用于读取</a:t>
                      </a:r>
                      <a:endParaRPr lang="zh-CN" altLang="en-US"/>
                    </a:p>
                  </a:txBody>
                  <a:tcPr/>
                </a:tc>
                <a:extLst>
                  <a:ext uri="{0D108BD9-81ED-4DB2-BD59-A6C34878D82A}">
                    <a16:rowId xmlns:a16="http://schemas.microsoft.com/office/drawing/2014/main" val="2554189641"/>
                  </a:ext>
                </a:extLst>
              </a:tr>
              <a:tr h="370840">
                <a:tc>
                  <a:txBody>
                    <a:bodyPr/>
                    <a:lstStyle/>
                    <a:p>
                      <a:r>
                        <a:rPr lang="en-US" altLang="zh-CN" smtClean="0"/>
                        <a:t>rs+</a:t>
                      </a:r>
                      <a:endParaRPr lang="zh-CN" altLang="en-US"/>
                    </a:p>
                  </a:txBody>
                  <a:tcPr/>
                </a:tc>
                <a:tc>
                  <a:txBody>
                    <a:bodyPr/>
                    <a:lstStyle/>
                    <a:p>
                      <a:r>
                        <a:rPr lang="zh-CN" altLang="en-US" sz="1800" i="1" kern="1200" smtClean="0">
                          <a:solidFill>
                            <a:schemeClr val="dk1"/>
                          </a:solidFill>
                          <a:effectLst/>
                          <a:latin typeface="+mn-lt"/>
                          <a:ea typeface="+mn-ea"/>
                          <a:cs typeface="+mn-cs"/>
                        </a:rPr>
                        <a:t>在同步模式下打开文件用于读写</a:t>
                      </a:r>
                      <a:endParaRPr lang="zh-CN" altLang="en-US"/>
                    </a:p>
                  </a:txBody>
                  <a:tcPr/>
                </a:tc>
                <a:extLst>
                  <a:ext uri="{0D108BD9-81ED-4DB2-BD59-A6C34878D82A}">
                    <a16:rowId xmlns:a16="http://schemas.microsoft.com/office/drawing/2014/main" val="1926862908"/>
                  </a:ext>
                </a:extLst>
              </a:tr>
              <a:tr h="370840">
                <a:tc>
                  <a:txBody>
                    <a:bodyPr/>
                    <a:lstStyle/>
                    <a:p>
                      <a:r>
                        <a:rPr lang="en-US" altLang="zh-CN" smtClean="0"/>
                        <a:t>w</a:t>
                      </a:r>
                      <a:endParaRPr lang="zh-CN" altLang="en-US"/>
                    </a:p>
                  </a:txBody>
                  <a:tcPr/>
                </a:tc>
                <a:tc>
                  <a:txBody>
                    <a:bodyPr/>
                    <a:lstStyle/>
                    <a:p>
                      <a:r>
                        <a:rPr lang="zh-CN" altLang="en-US" sz="1800" i="1" kern="1200" smtClean="0">
                          <a:solidFill>
                            <a:schemeClr val="dk1"/>
                          </a:solidFill>
                          <a:effectLst/>
                          <a:latin typeface="+mn-lt"/>
                          <a:ea typeface="+mn-ea"/>
                          <a:cs typeface="+mn-cs"/>
                        </a:rPr>
                        <a:t>打开文件用于写操作 </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如果不存在则创建，如果存在则截断</a:t>
                      </a:r>
                      <a:endParaRPr lang="zh-CN" altLang="en-US"/>
                    </a:p>
                  </a:txBody>
                  <a:tcPr/>
                </a:tc>
                <a:extLst>
                  <a:ext uri="{0D108BD9-81ED-4DB2-BD59-A6C34878D82A}">
                    <a16:rowId xmlns:a16="http://schemas.microsoft.com/office/drawing/2014/main" val="3949807646"/>
                  </a:ext>
                </a:extLst>
              </a:tr>
              <a:tr h="370840">
                <a:tc>
                  <a:txBody>
                    <a:bodyPr/>
                    <a:lstStyle/>
                    <a:p>
                      <a:r>
                        <a:rPr lang="en-US" altLang="zh-CN" smtClean="0"/>
                        <a:t>wx</a:t>
                      </a:r>
                      <a:endParaRPr lang="zh-CN" altLang="en-US"/>
                    </a:p>
                  </a:txBody>
                  <a:tcPr/>
                </a:tc>
                <a:tc>
                  <a:txBody>
                    <a:bodyPr/>
                    <a:lstStyle/>
                    <a:p>
                      <a:r>
                        <a:rPr lang="zh-CN" altLang="en-US" sz="1800" i="1" kern="1200" smtClean="0">
                          <a:solidFill>
                            <a:schemeClr val="dk1"/>
                          </a:solidFill>
                          <a:effectLst/>
                          <a:latin typeface="+mn-lt"/>
                          <a:ea typeface="+mn-ea"/>
                          <a:cs typeface="+mn-cs"/>
                        </a:rPr>
                        <a:t>打开文件用于写操作</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a:t>
                      </a:r>
                      <a:r>
                        <a:rPr lang="zh-CN" altLang="en-US" sz="1800" b="1" i="1" kern="1200" smtClean="0">
                          <a:solidFill>
                            <a:srgbClr val="FF0000"/>
                          </a:solidFill>
                          <a:effectLst/>
                          <a:latin typeface="+mn-lt"/>
                          <a:ea typeface="+mn-ea"/>
                          <a:cs typeface="+mn-cs"/>
                        </a:rPr>
                        <a:t>存在</a:t>
                      </a:r>
                      <a:r>
                        <a:rPr lang="zh-CN" altLang="en-US" sz="1800" i="1" kern="1200" smtClean="0">
                          <a:solidFill>
                            <a:schemeClr val="dk1"/>
                          </a:solidFill>
                          <a:effectLst/>
                          <a:latin typeface="+mn-lt"/>
                          <a:ea typeface="+mn-ea"/>
                          <a:cs typeface="+mn-cs"/>
                        </a:rPr>
                        <a:t>则打开失败</a:t>
                      </a:r>
                      <a:endParaRPr lang="zh-CN" altLang="en-US"/>
                    </a:p>
                  </a:txBody>
                  <a:tcPr/>
                </a:tc>
                <a:extLst>
                  <a:ext uri="{0D108BD9-81ED-4DB2-BD59-A6C34878D82A}">
                    <a16:rowId xmlns:a16="http://schemas.microsoft.com/office/drawing/2014/main" val="1269878172"/>
                  </a:ext>
                </a:extLst>
              </a:tr>
              <a:tr h="370840">
                <a:tc>
                  <a:txBody>
                    <a:bodyPr/>
                    <a:lstStyle/>
                    <a:p>
                      <a:r>
                        <a:rPr lang="en-US" altLang="zh-CN" smtClean="0"/>
                        <a:t>w+</a:t>
                      </a:r>
                      <a:endParaRPr lang="zh-CN" altLang="en-US"/>
                    </a:p>
                  </a:txBody>
                  <a:tcPr/>
                </a:tc>
                <a:tc>
                  <a:txBody>
                    <a:bodyPr/>
                    <a:lstStyle/>
                    <a:p>
                      <a:r>
                        <a:rPr lang="zh-CN" altLang="en-US" sz="1800" i="1" kern="1200" smtClean="0">
                          <a:solidFill>
                            <a:schemeClr val="dk1"/>
                          </a:solidFill>
                          <a:effectLst/>
                          <a:latin typeface="+mn-lt"/>
                          <a:ea typeface="+mn-ea"/>
                          <a:cs typeface="+mn-cs"/>
                        </a:rPr>
                        <a:t>打开文件用于读写</a:t>
                      </a:r>
                      <a:r>
                        <a:rPr lang="en-US" altLang="zh-CN" sz="1800" i="1" kern="1200" smtClean="0">
                          <a:solidFill>
                            <a:schemeClr val="dk1"/>
                          </a:solidFill>
                          <a:effectLst/>
                          <a:latin typeface="+mn-lt"/>
                          <a:ea typeface="+mn-ea"/>
                          <a:cs typeface="+mn-cs"/>
                        </a:rPr>
                        <a:t>,</a:t>
                      </a:r>
                      <a:r>
                        <a:rPr lang="en-US" altLang="zh-CN" sz="1800" i="1" kern="1200" baseline="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如果不存在则创建</a:t>
                      </a:r>
                      <a:r>
                        <a:rPr lang="en-US" altLang="zh-CN" sz="1800" i="1" kern="1200" smtClean="0">
                          <a:solidFill>
                            <a:schemeClr val="dk1"/>
                          </a:solidFill>
                          <a:effectLst/>
                          <a:latin typeface="+mn-lt"/>
                          <a:ea typeface="+mn-ea"/>
                          <a:cs typeface="+mn-cs"/>
                        </a:rPr>
                        <a:t>,</a:t>
                      </a:r>
                      <a:r>
                        <a:rPr lang="en-US" altLang="zh-CN" sz="1800" i="1" kern="1200" baseline="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如果存在则截断</a:t>
                      </a:r>
                      <a:endParaRPr lang="zh-CN" altLang="en-US"/>
                    </a:p>
                  </a:txBody>
                  <a:tcPr/>
                </a:tc>
                <a:extLst>
                  <a:ext uri="{0D108BD9-81ED-4DB2-BD59-A6C34878D82A}">
                    <a16:rowId xmlns:a16="http://schemas.microsoft.com/office/drawing/2014/main" val="2881335403"/>
                  </a:ext>
                </a:extLst>
              </a:tr>
              <a:tr h="370840">
                <a:tc>
                  <a:txBody>
                    <a:bodyPr/>
                    <a:lstStyle/>
                    <a:p>
                      <a:r>
                        <a:rPr lang="en-US" altLang="zh-CN" smtClean="0"/>
                        <a:t>wx+</a:t>
                      </a:r>
                      <a:endParaRPr lang="zh-CN" altLang="en-US"/>
                    </a:p>
                  </a:txBody>
                  <a:tcPr/>
                </a:tc>
                <a:tc>
                  <a:txBody>
                    <a:bodyPr/>
                    <a:lstStyle/>
                    <a:p>
                      <a:r>
                        <a:rPr lang="zh-CN" altLang="en-US" sz="1800" i="1" kern="1200" smtClean="0">
                          <a:solidFill>
                            <a:schemeClr val="dk1"/>
                          </a:solidFill>
                          <a:effectLst/>
                          <a:latin typeface="+mn-lt"/>
                          <a:ea typeface="+mn-ea"/>
                          <a:cs typeface="+mn-cs"/>
                        </a:rPr>
                        <a:t>打开文件用于读写</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a:t>
                      </a:r>
                      <a:r>
                        <a:rPr lang="zh-CN" altLang="en-US" sz="1800" b="1" i="1" kern="1200" smtClean="0">
                          <a:solidFill>
                            <a:srgbClr val="FF0000"/>
                          </a:solidFill>
                          <a:effectLst/>
                          <a:latin typeface="+mn-lt"/>
                          <a:ea typeface="+mn-ea"/>
                          <a:cs typeface="+mn-cs"/>
                        </a:rPr>
                        <a:t>存在</a:t>
                      </a:r>
                      <a:r>
                        <a:rPr lang="zh-CN" altLang="en-US" sz="1800" i="1" kern="1200" smtClean="0">
                          <a:solidFill>
                            <a:schemeClr val="dk1"/>
                          </a:solidFill>
                          <a:effectLst/>
                          <a:latin typeface="+mn-lt"/>
                          <a:ea typeface="+mn-ea"/>
                          <a:cs typeface="+mn-cs"/>
                        </a:rPr>
                        <a:t>则打开失败</a:t>
                      </a:r>
                      <a:endParaRPr lang="zh-CN" altLang="en-US"/>
                    </a:p>
                  </a:txBody>
                  <a:tcPr/>
                </a:tc>
                <a:extLst>
                  <a:ext uri="{0D108BD9-81ED-4DB2-BD59-A6C34878D82A}">
                    <a16:rowId xmlns:a16="http://schemas.microsoft.com/office/drawing/2014/main" val="2035462682"/>
                  </a:ext>
                </a:extLst>
              </a:tr>
              <a:tr h="370840">
                <a:tc>
                  <a:txBody>
                    <a:bodyPr/>
                    <a:lstStyle/>
                    <a:p>
                      <a:r>
                        <a:rPr lang="en-US" altLang="zh-CN" smtClean="0"/>
                        <a:t>a</a:t>
                      </a:r>
                      <a:endParaRPr lang="zh-CN" altLang="en-US"/>
                    </a:p>
                  </a:txBody>
                  <a:tcPr/>
                </a:tc>
                <a:tc>
                  <a:txBody>
                    <a:bodyPr/>
                    <a:lstStyle/>
                    <a:p>
                      <a:r>
                        <a:rPr lang="zh-CN" altLang="en-US" sz="1800" i="1" kern="1200" smtClean="0">
                          <a:solidFill>
                            <a:schemeClr val="dk1"/>
                          </a:solidFill>
                          <a:effectLst/>
                          <a:latin typeface="+mn-lt"/>
                          <a:ea typeface="+mn-ea"/>
                          <a:cs typeface="+mn-cs"/>
                        </a:rPr>
                        <a:t>打开文件用于追加</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如果不存在则创建</a:t>
                      </a:r>
                      <a:endParaRPr lang="zh-CN" altLang="en-US"/>
                    </a:p>
                  </a:txBody>
                  <a:tcPr/>
                </a:tc>
                <a:extLst>
                  <a:ext uri="{0D108BD9-81ED-4DB2-BD59-A6C34878D82A}">
                    <a16:rowId xmlns:a16="http://schemas.microsoft.com/office/drawing/2014/main" val="2560960236"/>
                  </a:ext>
                </a:extLst>
              </a:tr>
              <a:tr h="370840">
                <a:tc>
                  <a:txBody>
                    <a:bodyPr/>
                    <a:lstStyle/>
                    <a:p>
                      <a:r>
                        <a:rPr lang="en-US" altLang="zh-CN" smtClean="0"/>
                        <a:t>ax</a:t>
                      </a:r>
                      <a:endParaRPr lang="zh-CN" altLang="en-US"/>
                    </a:p>
                  </a:txBody>
                  <a:tcPr/>
                </a:tc>
                <a:tc>
                  <a:txBody>
                    <a:bodyPr/>
                    <a:lstStyle/>
                    <a:p>
                      <a:r>
                        <a:rPr lang="zh-CN" altLang="en-US" sz="1800" i="1" kern="1200" smtClean="0">
                          <a:solidFill>
                            <a:schemeClr val="dk1"/>
                          </a:solidFill>
                          <a:effectLst/>
                          <a:latin typeface="+mn-lt"/>
                          <a:ea typeface="+mn-ea"/>
                          <a:cs typeface="+mn-cs"/>
                        </a:rPr>
                        <a:t>打开文件用于追加</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如果路径存在则失败</a:t>
                      </a:r>
                      <a:endParaRPr lang="zh-CN" altLang="en-US"/>
                    </a:p>
                  </a:txBody>
                  <a:tcPr/>
                </a:tc>
                <a:extLst>
                  <a:ext uri="{0D108BD9-81ED-4DB2-BD59-A6C34878D82A}">
                    <a16:rowId xmlns:a16="http://schemas.microsoft.com/office/drawing/2014/main" val="178214705"/>
                  </a:ext>
                </a:extLst>
              </a:tr>
              <a:tr h="370840">
                <a:tc>
                  <a:txBody>
                    <a:bodyPr/>
                    <a:lstStyle/>
                    <a:p>
                      <a:r>
                        <a:rPr lang="en-US" altLang="zh-CN" smtClean="0"/>
                        <a:t>a+</a:t>
                      </a:r>
                      <a:endParaRPr lang="zh-CN" altLang="en-US"/>
                    </a:p>
                  </a:txBody>
                  <a:tcPr/>
                </a:tc>
                <a:tc>
                  <a:txBody>
                    <a:bodyPr/>
                    <a:lstStyle/>
                    <a:p>
                      <a:r>
                        <a:rPr lang="zh-CN" altLang="en-US" sz="1800" i="1" kern="1200" smtClean="0">
                          <a:solidFill>
                            <a:schemeClr val="dk1"/>
                          </a:solidFill>
                          <a:effectLst/>
                          <a:latin typeface="+mn-lt"/>
                          <a:ea typeface="+mn-ea"/>
                          <a:cs typeface="+mn-cs"/>
                        </a:rPr>
                        <a:t>打开文件进行读取和追加</a:t>
                      </a:r>
                      <a:r>
                        <a:rPr lang="en-US" altLang="zh-CN" sz="1800" i="1" kern="1200" smtClean="0">
                          <a:solidFill>
                            <a:schemeClr val="dk1"/>
                          </a:solidFill>
                          <a:effectLst/>
                          <a:latin typeface="+mn-lt"/>
                          <a:ea typeface="+mn-ea"/>
                          <a:cs typeface="+mn-cs"/>
                        </a:rPr>
                        <a:t>, </a:t>
                      </a:r>
                      <a:r>
                        <a:rPr lang="zh-CN" altLang="en-US" sz="1800" i="1" kern="1200" smtClean="0">
                          <a:solidFill>
                            <a:schemeClr val="dk1"/>
                          </a:solidFill>
                          <a:effectLst/>
                          <a:latin typeface="+mn-lt"/>
                          <a:ea typeface="+mn-ea"/>
                          <a:cs typeface="+mn-cs"/>
                        </a:rPr>
                        <a:t>如果不存在则创建该文件</a:t>
                      </a:r>
                      <a:endParaRPr lang="zh-CN" altLang="en-US"/>
                    </a:p>
                  </a:txBody>
                  <a:tcPr/>
                </a:tc>
                <a:extLst>
                  <a:ext uri="{0D108BD9-81ED-4DB2-BD59-A6C34878D82A}">
                    <a16:rowId xmlns:a16="http://schemas.microsoft.com/office/drawing/2014/main" val="660910310"/>
                  </a:ext>
                </a:extLst>
              </a:tr>
              <a:tr h="370840">
                <a:tc>
                  <a:txBody>
                    <a:bodyPr/>
                    <a:lstStyle/>
                    <a:p>
                      <a:r>
                        <a:rPr lang="en-US" altLang="zh-CN" smtClean="0"/>
                        <a:t>ax+</a:t>
                      </a:r>
                      <a:endParaRPr lang="zh-CN" altLang="en-US"/>
                    </a:p>
                  </a:txBody>
                  <a:tcPr/>
                </a:tc>
                <a:tc>
                  <a:txBody>
                    <a:bodyPr/>
                    <a:lstStyle/>
                    <a:p>
                      <a:r>
                        <a:rPr lang="zh-CN" altLang="en-US" sz="1800" i="1" kern="1200" smtClean="0">
                          <a:solidFill>
                            <a:schemeClr val="dk1"/>
                          </a:solidFill>
                          <a:effectLst/>
                          <a:latin typeface="+mn-lt"/>
                          <a:ea typeface="+mn-ea"/>
                          <a:cs typeface="+mn-cs"/>
                        </a:rPr>
                        <a:t>打开文件进行读取和追加</a:t>
                      </a:r>
                      <a:r>
                        <a:rPr lang="en-US" altLang="zh-CN" sz="1800" i="1" kern="1200" smtClean="0">
                          <a:solidFill>
                            <a:schemeClr val="dk1"/>
                          </a:solidFill>
                          <a:effectLst/>
                          <a:latin typeface="+mn-lt"/>
                          <a:ea typeface="+mn-ea"/>
                          <a:cs typeface="+mn-cs"/>
                        </a:rPr>
                        <a:t>,</a:t>
                      </a:r>
                      <a:r>
                        <a:rPr lang="zh-CN" altLang="en-US" sz="1800" i="1" kern="1200" smtClean="0">
                          <a:solidFill>
                            <a:schemeClr val="dk1"/>
                          </a:solidFill>
                          <a:effectLst/>
                          <a:latin typeface="+mn-lt"/>
                          <a:ea typeface="+mn-ea"/>
                          <a:cs typeface="+mn-cs"/>
                        </a:rPr>
                        <a:t>如果路径存在则失败</a:t>
                      </a:r>
                      <a:endParaRPr lang="zh-CN" altLang="en-US"/>
                    </a:p>
                  </a:txBody>
                  <a:tcPr/>
                </a:tc>
                <a:extLst>
                  <a:ext uri="{0D108BD9-81ED-4DB2-BD59-A6C34878D82A}">
                    <a16:rowId xmlns:a16="http://schemas.microsoft.com/office/drawing/2014/main" val="3926183775"/>
                  </a:ext>
                </a:extLst>
              </a:tr>
            </a:tbl>
          </a:graphicData>
        </a:graphic>
      </p:graphicFrame>
    </p:spTree>
    <p:extLst>
      <p:ext uri="{BB962C8B-B14F-4D97-AF65-F5344CB8AC3E}">
        <p14:creationId xmlns:p14="http://schemas.microsoft.com/office/powerpoint/2010/main" val="4204965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写入文件</a:t>
            </a:r>
            <a:endParaRPr lang="zh-CN" altLang="en-US"/>
          </a:p>
        </p:txBody>
      </p:sp>
      <p:sp>
        <p:nvSpPr>
          <p:cNvPr id="3" name="内容占位符 2"/>
          <p:cNvSpPr>
            <a:spLocks noGrp="1"/>
          </p:cNvSpPr>
          <p:nvPr>
            <p:ph idx="1"/>
          </p:nvPr>
        </p:nvSpPr>
        <p:spPr/>
        <p:txBody>
          <a:bodyPr/>
          <a:lstStyle/>
          <a:p>
            <a:r>
              <a:rPr lang="en-US" altLang="zh-CN" smtClean="0"/>
              <a:t>fs</a:t>
            </a:r>
            <a:r>
              <a:rPr lang="zh-CN" altLang="en-US" smtClean="0"/>
              <a:t>中提供了四种不同的方式将数据写入文件</a:t>
            </a:r>
            <a:endParaRPr lang="en-US" altLang="zh-CN" smtClean="0"/>
          </a:p>
          <a:p>
            <a:pPr lvl="1"/>
            <a:r>
              <a:rPr lang="zh-CN" altLang="en-US" smtClean="0"/>
              <a:t>简单文件写入</a:t>
            </a:r>
            <a:endParaRPr lang="en-US" altLang="zh-CN" smtClean="0"/>
          </a:p>
          <a:p>
            <a:pPr lvl="1"/>
            <a:r>
              <a:rPr lang="zh-CN" altLang="en-US" smtClean="0"/>
              <a:t>同步文件写入</a:t>
            </a:r>
            <a:endParaRPr lang="en-US" altLang="zh-CN" smtClean="0"/>
          </a:p>
          <a:p>
            <a:pPr lvl="1"/>
            <a:r>
              <a:rPr lang="zh-CN" altLang="en-US" smtClean="0"/>
              <a:t>异步文件写入</a:t>
            </a:r>
            <a:endParaRPr lang="en-US" altLang="zh-CN" smtClean="0"/>
          </a:p>
          <a:p>
            <a:pPr lvl="1"/>
            <a:r>
              <a:rPr lang="zh-CN" altLang="en-US" smtClean="0"/>
              <a:t>流式文件写入</a:t>
            </a:r>
            <a:endParaRPr lang="zh-CN" altLang="en-US"/>
          </a:p>
        </p:txBody>
      </p:sp>
    </p:spTree>
    <p:extLst>
      <p:ext uri="{BB962C8B-B14F-4D97-AF65-F5344CB8AC3E}">
        <p14:creationId xmlns:p14="http://schemas.microsoft.com/office/powerpoint/2010/main" val="723694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简单文件</a:t>
            </a:r>
            <a:r>
              <a:rPr lang="zh-CN" altLang="en-US" smtClean="0"/>
              <a:t>写入</a:t>
            </a:r>
            <a:endParaRPr lang="zh-CN" altLang="en-US"/>
          </a:p>
        </p:txBody>
      </p:sp>
      <p:sp>
        <p:nvSpPr>
          <p:cNvPr id="3" name="内容占位符 2"/>
          <p:cNvSpPr>
            <a:spLocks noGrp="1"/>
          </p:cNvSpPr>
          <p:nvPr>
            <p:ph idx="1"/>
          </p:nvPr>
        </p:nvSpPr>
        <p:spPr/>
        <p:txBody>
          <a:bodyPr/>
          <a:lstStyle/>
          <a:p>
            <a:r>
              <a:rPr lang="en-US" altLang="zh-CN" smtClean="0"/>
              <a:t>fs.writeFile(file</a:t>
            </a:r>
            <a:r>
              <a:rPr lang="en-US" altLang="zh-CN"/>
              <a:t>, data[, options], callback</a:t>
            </a:r>
            <a:r>
              <a:rPr lang="en-US" altLang="zh-CN" smtClean="0"/>
              <a:t>)</a:t>
            </a:r>
          </a:p>
          <a:p>
            <a:r>
              <a:rPr lang="en-US" altLang="zh-CN"/>
              <a:t>fs.writeFileSync(file, data[, options</a:t>
            </a:r>
            <a:r>
              <a:rPr lang="en-US" altLang="zh-CN" smtClean="0"/>
              <a:t>])</a:t>
            </a:r>
          </a:p>
          <a:p>
            <a:r>
              <a:rPr lang="zh-CN" altLang="en-US" smtClean="0"/>
              <a:t>参数：</a:t>
            </a:r>
            <a:endParaRPr lang="en-US" altLang="zh-CN" smtClean="0"/>
          </a:p>
          <a:p>
            <a:pPr lvl="1"/>
            <a:r>
              <a:rPr lang="en-US" altLang="zh-CN" smtClean="0"/>
              <a:t>file </a:t>
            </a:r>
            <a:r>
              <a:rPr lang="zh-CN" altLang="en-US" smtClean="0"/>
              <a:t>文件路径</a:t>
            </a:r>
            <a:endParaRPr lang="en-US" altLang="zh-CN" smtClean="0"/>
          </a:p>
          <a:p>
            <a:pPr lvl="1"/>
            <a:r>
              <a:rPr lang="en-US" altLang="zh-CN" smtClean="0"/>
              <a:t>data </a:t>
            </a:r>
            <a:r>
              <a:rPr lang="zh-CN" altLang="en-US" smtClean="0"/>
              <a:t>被写入的内容，可以是</a:t>
            </a:r>
            <a:r>
              <a:rPr lang="en-US" altLang="zh-CN" smtClean="0"/>
              <a:t>String</a:t>
            </a:r>
            <a:r>
              <a:rPr lang="zh-CN" altLang="en-US" smtClean="0"/>
              <a:t>或</a:t>
            </a:r>
            <a:r>
              <a:rPr lang="en-US" altLang="zh-CN" smtClean="0"/>
              <a:t>Buffer</a:t>
            </a:r>
          </a:p>
          <a:p>
            <a:pPr lvl="1"/>
            <a:r>
              <a:rPr lang="en-US" altLang="zh-CN" smtClean="0"/>
              <a:t>options </a:t>
            </a:r>
            <a:r>
              <a:rPr lang="zh-CN" altLang="en-US" smtClean="0"/>
              <a:t>对象，包含属性（</a:t>
            </a:r>
            <a:r>
              <a:rPr lang="en-US" altLang="zh-CN" smtClean="0"/>
              <a:t>encoding</a:t>
            </a:r>
            <a:r>
              <a:rPr lang="zh-CN" altLang="en-US" smtClean="0"/>
              <a:t>、</a:t>
            </a:r>
            <a:r>
              <a:rPr lang="en-US" altLang="zh-CN" smtClean="0"/>
              <a:t>mode</a:t>
            </a:r>
            <a:r>
              <a:rPr lang="zh-CN" altLang="en-US" smtClean="0"/>
              <a:t>、</a:t>
            </a:r>
            <a:r>
              <a:rPr lang="en-US" altLang="zh-CN" smtClean="0"/>
              <a:t>flag</a:t>
            </a:r>
            <a:r>
              <a:rPr lang="zh-CN" altLang="en-US" smtClean="0"/>
              <a:t>）</a:t>
            </a:r>
            <a:endParaRPr lang="en-US" altLang="zh-CN" smtClean="0"/>
          </a:p>
          <a:p>
            <a:pPr lvl="1"/>
            <a:r>
              <a:rPr lang="en-US" altLang="zh-CN" smtClean="0"/>
              <a:t>callback </a:t>
            </a:r>
            <a:r>
              <a:rPr lang="zh-CN" altLang="en-US" smtClean="0"/>
              <a:t>回调函数</a:t>
            </a:r>
            <a:endParaRPr lang="en-US" altLang="zh-CN" smtClean="0"/>
          </a:p>
          <a:p>
            <a:pPr marL="0" indent="0">
              <a:buNone/>
            </a:pPr>
            <a:endParaRPr lang="zh-CN" altLang="en-US"/>
          </a:p>
        </p:txBody>
      </p:sp>
    </p:spTree>
    <p:extLst>
      <p:ext uri="{BB962C8B-B14F-4D97-AF65-F5344CB8AC3E}">
        <p14:creationId xmlns:p14="http://schemas.microsoft.com/office/powerpoint/2010/main" val="908181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同步文件写入</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a:t>fs.writeSync(fd, buffer, offset, length[, position</a:t>
            </a:r>
            <a:r>
              <a:rPr lang="en-US" altLang="zh-CN" smtClean="0"/>
              <a:t>])</a:t>
            </a:r>
          </a:p>
          <a:p>
            <a:r>
              <a:rPr lang="en-US" altLang="zh-CN"/>
              <a:t>fs.writeSync(fd, data[, position[, encoding</a:t>
            </a:r>
            <a:r>
              <a:rPr lang="en-US" altLang="zh-CN" smtClean="0"/>
              <a:t>]])</a:t>
            </a:r>
          </a:p>
          <a:p>
            <a:endParaRPr lang="en-US" altLang="zh-CN"/>
          </a:p>
          <a:p>
            <a:r>
              <a:rPr lang="zh-CN" altLang="en-US" smtClean="0"/>
              <a:t>要完成同步写入文件，先需要通过</a:t>
            </a:r>
            <a:r>
              <a:rPr lang="en-US" altLang="zh-CN" smtClean="0"/>
              <a:t>openSync()</a:t>
            </a:r>
            <a:r>
              <a:rPr lang="zh-CN" altLang="en-US" smtClean="0"/>
              <a:t>打开文件来获取一个文件描述符，然后在通过</a:t>
            </a:r>
            <a:r>
              <a:rPr lang="en-US" altLang="zh-CN" smtClean="0"/>
              <a:t>writeSync()</a:t>
            </a:r>
            <a:r>
              <a:rPr lang="zh-CN" altLang="en-US" smtClean="0"/>
              <a:t>写入文件。</a:t>
            </a:r>
            <a:endParaRPr lang="en-US" altLang="zh-CN" smtClean="0"/>
          </a:p>
          <a:p>
            <a:endParaRPr lang="en-US" altLang="zh-CN" smtClean="0"/>
          </a:p>
          <a:p>
            <a:r>
              <a:rPr lang="zh-CN" altLang="en-US" smtClean="0"/>
              <a:t>参数</a:t>
            </a:r>
            <a:endParaRPr lang="en-US" altLang="zh-CN" smtClean="0"/>
          </a:p>
          <a:p>
            <a:pPr lvl="1"/>
            <a:r>
              <a:rPr lang="en-US" altLang="zh-CN" smtClean="0"/>
              <a:t>fd </a:t>
            </a:r>
            <a:r>
              <a:rPr lang="zh-CN" altLang="en-US" smtClean="0"/>
              <a:t>文件描述符，通过</a:t>
            </a:r>
            <a:r>
              <a:rPr lang="en-US" altLang="zh-CN" smtClean="0"/>
              <a:t>openSync()</a:t>
            </a:r>
            <a:r>
              <a:rPr lang="zh-CN" altLang="en-US" smtClean="0"/>
              <a:t>获取</a:t>
            </a:r>
            <a:endParaRPr lang="en-US" altLang="zh-CN" smtClean="0"/>
          </a:p>
          <a:p>
            <a:pPr lvl="1"/>
            <a:r>
              <a:rPr lang="en-US" altLang="zh-CN" smtClean="0"/>
              <a:t>data </a:t>
            </a:r>
            <a:r>
              <a:rPr lang="zh-CN" altLang="en-US" smtClean="0"/>
              <a:t>要写入的数据（</a:t>
            </a:r>
            <a:r>
              <a:rPr lang="en-US" altLang="zh-CN" smtClean="0"/>
              <a:t>String </a:t>
            </a:r>
            <a:r>
              <a:rPr lang="zh-CN" altLang="en-US" smtClean="0"/>
              <a:t>或 </a:t>
            </a:r>
            <a:r>
              <a:rPr lang="en-US" altLang="zh-CN" smtClean="0"/>
              <a:t>Buffer</a:t>
            </a:r>
            <a:r>
              <a:rPr lang="zh-CN" altLang="en-US" smtClean="0"/>
              <a:t>）</a:t>
            </a:r>
            <a:endParaRPr lang="en-US" altLang="zh-CN" smtClean="0"/>
          </a:p>
          <a:p>
            <a:pPr lvl="1"/>
            <a:r>
              <a:rPr lang="en-US" altLang="zh-CN" smtClean="0"/>
              <a:t>offset buffer</a:t>
            </a:r>
            <a:r>
              <a:rPr lang="zh-CN" altLang="en-US" smtClean="0"/>
              <a:t>写入的偏移量</a:t>
            </a:r>
            <a:endParaRPr lang="en-US" altLang="zh-CN" smtClean="0"/>
          </a:p>
          <a:p>
            <a:pPr lvl="1"/>
            <a:r>
              <a:rPr lang="en-US" altLang="zh-CN" smtClean="0"/>
              <a:t>length </a:t>
            </a:r>
            <a:r>
              <a:rPr lang="zh-CN" altLang="en-US" smtClean="0"/>
              <a:t>写入的长度</a:t>
            </a:r>
            <a:endParaRPr lang="en-US" altLang="zh-CN" smtClean="0"/>
          </a:p>
          <a:p>
            <a:pPr lvl="1"/>
            <a:r>
              <a:rPr lang="en-US" altLang="zh-CN" smtClean="0"/>
              <a:t>position </a:t>
            </a:r>
            <a:r>
              <a:rPr lang="zh-CN" altLang="en-US" smtClean="0"/>
              <a:t>写入的起始位置</a:t>
            </a:r>
            <a:endParaRPr lang="en-US" altLang="zh-CN" smtClean="0"/>
          </a:p>
          <a:p>
            <a:pPr lvl="1"/>
            <a:r>
              <a:rPr lang="en-US" altLang="zh-CN" smtClean="0"/>
              <a:t>encoding </a:t>
            </a:r>
            <a:r>
              <a:rPr lang="zh-CN" altLang="en-US" smtClean="0"/>
              <a:t>写入编码</a:t>
            </a:r>
            <a:endParaRPr lang="zh-CN" altLang="en-US"/>
          </a:p>
        </p:txBody>
      </p:sp>
    </p:spTree>
    <p:extLst>
      <p:ext uri="{BB962C8B-B14F-4D97-AF65-F5344CB8AC3E}">
        <p14:creationId xmlns:p14="http://schemas.microsoft.com/office/powerpoint/2010/main" val="2538458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异步文件写入</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a:t>fs.write(fd, buffer, offset, length[, position], callback</a:t>
            </a:r>
            <a:r>
              <a:rPr lang="en-US" altLang="zh-CN" smtClean="0"/>
              <a:t>)</a:t>
            </a:r>
          </a:p>
          <a:p>
            <a:r>
              <a:rPr lang="en-US" altLang="zh-CN"/>
              <a:t>fs.write(fd, data[, position[, encoding]], callback</a:t>
            </a:r>
            <a:r>
              <a:rPr lang="en-US" altLang="zh-CN" smtClean="0"/>
              <a:t>)</a:t>
            </a:r>
          </a:p>
          <a:p>
            <a:endParaRPr lang="en-US" altLang="zh-CN"/>
          </a:p>
          <a:p>
            <a:r>
              <a:rPr lang="zh-CN" altLang="en-US" smtClean="0"/>
              <a:t>要使用异步写入文件，先需要通过</a:t>
            </a:r>
            <a:r>
              <a:rPr lang="en-US" altLang="zh-CN" smtClean="0"/>
              <a:t>open()</a:t>
            </a:r>
            <a:r>
              <a:rPr lang="zh-CN" altLang="en-US" smtClean="0"/>
              <a:t>打开文件，然后在回调函数中通过</a:t>
            </a:r>
            <a:r>
              <a:rPr lang="en-US" altLang="zh-CN" smtClean="0"/>
              <a:t>write()</a:t>
            </a:r>
            <a:r>
              <a:rPr lang="zh-CN" altLang="en-US" smtClean="0"/>
              <a:t>写入。</a:t>
            </a:r>
            <a:endParaRPr lang="en-US" altLang="zh-CN" smtClean="0"/>
          </a:p>
          <a:p>
            <a:endParaRPr lang="en-US" altLang="zh-CN"/>
          </a:p>
          <a:p>
            <a:r>
              <a:rPr lang="zh-CN" altLang="en-US" smtClean="0"/>
              <a:t>参数：</a:t>
            </a:r>
            <a:endParaRPr lang="en-US" altLang="zh-CN" smtClean="0"/>
          </a:p>
          <a:p>
            <a:pPr lvl="1"/>
            <a:r>
              <a:rPr lang="en-US" altLang="zh-CN" smtClean="0"/>
              <a:t>fd </a:t>
            </a:r>
            <a:r>
              <a:rPr lang="zh-CN" altLang="en-US" smtClean="0"/>
              <a:t>文件描述符</a:t>
            </a:r>
            <a:endParaRPr lang="en-US" altLang="zh-CN" smtClean="0"/>
          </a:p>
          <a:p>
            <a:pPr lvl="1"/>
            <a:r>
              <a:rPr lang="en-US" altLang="zh-CN" smtClean="0"/>
              <a:t>data </a:t>
            </a:r>
            <a:r>
              <a:rPr lang="zh-CN" altLang="en-US" smtClean="0"/>
              <a:t>要写入的数据（</a:t>
            </a:r>
            <a:r>
              <a:rPr lang="en-US" altLang="zh-CN" smtClean="0"/>
              <a:t>String </a:t>
            </a:r>
            <a:r>
              <a:rPr lang="zh-CN" altLang="en-US" smtClean="0"/>
              <a:t>或 </a:t>
            </a:r>
            <a:r>
              <a:rPr lang="en-US" altLang="zh-CN" smtClean="0"/>
              <a:t>Buffer</a:t>
            </a:r>
            <a:r>
              <a:rPr lang="zh-CN" altLang="en-US" smtClean="0"/>
              <a:t>）</a:t>
            </a:r>
            <a:endParaRPr lang="en-US" altLang="zh-CN" smtClean="0"/>
          </a:p>
          <a:p>
            <a:pPr lvl="1"/>
            <a:r>
              <a:rPr lang="en-US" altLang="zh-CN"/>
              <a:t>offset buffer</a:t>
            </a:r>
            <a:r>
              <a:rPr lang="zh-CN" altLang="en-US"/>
              <a:t>写入的偏移量</a:t>
            </a:r>
            <a:endParaRPr lang="en-US" altLang="zh-CN"/>
          </a:p>
          <a:p>
            <a:pPr lvl="1"/>
            <a:r>
              <a:rPr lang="en-US" altLang="zh-CN"/>
              <a:t>length </a:t>
            </a:r>
            <a:r>
              <a:rPr lang="zh-CN" altLang="en-US"/>
              <a:t>写入的长度</a:t>
            </a:r>
            <a:endParaRPr lang="en-US" altLang="zh-CN"/>
          </a:p>
          <a:p>
            <a:pPr lvl="1"/>
            <a:r>
              <a:rPr lang="en-US" altLang="zh-CN"/>
              <a:t>position </a:t>
            </a:r>
            <a:r>
              <a:rPr lang="zh-CN" altLang="en-US"/>
              <a:t>写入的起始位置</a:t>
            </a:r>
            <a:endParaRPr lang="en-US" altLang="zh-CN"/>
          </a:p>
          <a:p>
            <a:pPr lvl="1"/>
            <a:r>
              <a:rPr lang="en-US" altLang="zh-CN"/>
              <a:t>encoding </a:t>
            </a:r>
            <a:r>
              <a:rPr lang="zh-CN" altLang="en-US"/>
              <a:t>写入编码</a:t>
            </a:r>
          </a:p>
          <a:p>
            <a:pPr lvl="1"/>
            <a:endParaRPr lang="en-US" altLang="zh-CN" smtClean="0"/>
          </a:p>
          <a:p>
            <a:pPr lvl="1"/>
            <a:endParaRPr lang="en-US" altLang="zh-CN" smtClean="0"/>
          </a:p>
          <a:p>
            <a:pPr lvl="1"/>
            <a:endParaRPr lang="zh-CN" altLang="en-US"/>
          </a:p>
        </p:txBody>
      </p:sp>
    </p:spTree>
    <p:extLst>
      <p:ext uri="{BB962C8B-B14F-4D97-AF65-F5344CB8AC3E}">
        <p14:creationId xmlns:p14="http://schemas.microsoft.com/office/powerpoint/2010/main" val="2293974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流式文件写入</a:t>
            </a:r>
            <a:endParaRPr lang="zh-CN" altLang="en-US"/>
          </a:p>
        </p:txBody>
      </p:sp>
      <p:sp>
        <p:nvSpPr>
          <p:cNvPr id="3" name="内容占位符 2"/>
          <p:cNvSpPr>
            <a:spLocks noGrp="1"/>
          </p:cNvSpPr>
          <p:nvPr>
            <p:ph idx="1"/>
          </p:nvPr>
        </p:nvSpPr>
        <p:spPr/>
        <p:txBody>
          <a:bodyPr>
            <a:normAutofit/>
          </a:bodyPr>
          <a:lstStyle/>
          <a:p>
            <a:r>
              <a:rPr lang="zh-CN" altLang="en-US" sz="2800" smtClean="0"/>
              <a:t>往一个文件中写入大量数据时，最好的方法之一是使用流。</a:t>
            </a:r>
            <a:endParaRPr lang="en-US" altLang="zh-CN" sz="2800" smtClean="0"/>
          </a:p>
          <a:p>
            <a:r>
              <a:rPr lang="zh-CN" altLang="en-US" sz="2800" smtClean="0"/>
              <a:t>若要将数据异步传送到文件，首需要使用以下语法创建一个</a:t>
            </a:r>
            <a:r>
              <a:rPr lang="en-US" altLang="zh-CN" sz="2800" smtClean="0"/>
              <a:t>Writable</a:t>
            </a:r>
            <a:r>
              <a:rPr lang="zh-CN" altLang="en-US" sz="2800" smtClean="0"/>
              <a:t>对象：</a:t>
            </a:r>
            <a:endParaRPr lang="en-US" altLang="zh-CN" sz="2800" smtClean="0"/>
          </a:p>
          <a:p>
            <a:pPr lvl="1"/>
            <a:r>
              <a:rPr lang="en-US" altLang="zh-CN" sz="2400"/>
              <a:t>fs.createWriteStream(path[, options</a:t>
            </a:r>
            <a:r>
              <a:rPr lang="en-US" altLang="zh-CN" sz="2400" smtClean="0"/>
              <a:t>])</a:t>
            </a:r>
          </a:p>
          <a:p>
            <a:pPr lvl="2"/>
            <a:r>
              <a:rPr lang="en-US" altLang="zh-CN" sz="2000" smtClean="0"/>
              <a:t>path </a:t>
            </a:r>
            <a:r>
              <a:rPr lang="zh-CN" altLang="en-US" sz="2000" smtClean="0"/>
              <a:t>文件路径</a:t>
            </a:r>
            <a:endParaRPr lang="en-US" altLang="zh-CN" sz="2000" smtClean="0"/>
          </a:p>
          <a:p>
            <a:pPr lvl="2"/>
            <a:r>
              <a:rPr lang="en-US" altLang="zh-CN" sz="2000" smtClean="0"/>
              <a:t>options {encoding:"",mode:"",flag:""}</a:t>
            </a:r>
          </a:p>
          <a:p>
            <a:r>
              <a:rPr lang="zh-CN" altLang="en-US" sz="2800" smtClean="0"/>
              <a:t>一旦你打开了</a:t>
            </a:r>
            <a:r>
              <a:rPr lang="en-US" altLang="zh-CN" sz="2800" smtClean="0"/>
              <a:t>Writable</a:t>
            </a:r>
            <a:r>
              <a:rPr lang="zh-CN" altLang="en-US" sz="2800" smtClean="0"/>
              <a:t>文件流，就可以使用</a:t>
            </a:r>
            <a:r>
              <a:rPr lang="en-US" altLang="zh-CN" sz="2800" smtClean="0"/>
              <a:t>write()</a:t>
            </a:r>
            <a:r>
              <a:rPr lang="zh-CN" altLang="en-US" sz="2800" smtClean="0"/>
              <a:t>方法来写入它，写入完成后，在调用</a:t>
            </a:r>
            <a:r>
              <a:rPr lang="en-US" altLang="zh-CN" sz="2800" smtClean="0"/>
              <a:t>end()</a:t>
            </a:r>
            <a:r>
              <a:rPr lang="zh-CN" altLang="en-US" sz="2800" smtClean="0"/>
              <a:t>方法来关闭流。</a:t>
            </a:r>
            <a:endParaRPr lang="zh-CN" altLang="en-US" sz="2800"/>
          </a:p>
        </p:txBody>
      </p:sp>
    </p:spTree>
    <p:extLst>
      <p:ext uri="{BB962C8B-B14F-4D97-AF65-F5344CB8AC3E}">
        <p14:creationId xmlns:p14="http://schemas.microsoft.com/office/powerpoint/2010/main" val="430464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读取文件</a:t>
            </a:r>
            <a:endParaRPr lang="zh-CN" altLang="en-US"/>
          </a:p>
        </p:txBody>
      </p:sp>
      <p:sp>
        <p:nvSpPr>
          <p:cNvPr id="3" name="内容占位符 2"/>
          <p:cNvSpPr>
            <a:spLocks noGrp="1"/>
          </p:cNvSpPr>
          <p:nvPr>
            <p:ph idx="1"/>
          </p:nvPr>
        </p:nvSpPr>
        <p:spPr/>
        <p:txBody>
          <a:bodyPr/>
          <a:lstStyle/>
          <a:p>
            <a:r>
              <a:rPr lang="en-US" altLang="zh-CN"/>
              <a:t>fs</a:t>
            </a:r>
            <a:r>
              <a:rPr lang="zh-CN" altLang="en-US"/>
              <a:t>中提供了四</a:t>
            </a:r>
            <a:r>
              <a:rPr lang="zh-CN" altLang="en-US" smtClean="0"/>
              <a:t>种读取文件的方式</a:t>
            </a:r>
            <a:endParaRPr lang="en-US" altLang="zh-CN" smtClean="0"/>
          </a:p>
          <a:p>
            <a:pPr lvl="1"/>
            <a:r>
              <a:rPr lang="zh-CN" altLang="en-US" smtClean="0"/>
              <a:t>简单文件读取</a:t>
            </a:r>
            <a:endParaRPr lang="en-US" altLang="zh-CN" smtClean="0"/>
          </a:p>
          <a:p>
            <a:pPr lvl="1"/>
            <a:r>
              <a:rPr lang="zh-CN" altLang="en-US" smtClean="0"/>
              <a:t>同步文件读取</a:t>
            </a:r>
            <a:endParaRPr lang="en-US" altLang="zh-CN" smtClean="0"/>
          </a:p>
          <a:p>
            <a:pPr lvl="1"/>
            <a:r>
              <a:rPr lang="zh-CN" altLang="en-US" smtClean="0"/>
              <a:t>异步文件读取</a:t>
            </a:r>
            <a:endParaRPr lang="en-US" altLang="zh-CN" smtClean="0"/>
          </a:p>
          <a:p>
            <a:pPr lvl="1"/>
            <a:r>
              <a:rPr lang="zh-CN" altLang="en-US" smtClean="0"/>
              <a:t>流式文件读取</a:t>
            </a:r>
            <a:endParaRPr lang="zh-CN" altLang="en-US"/>
          </a:p>
        </p:txBody>
      </p:sp>
    </p:spTree>
    <p:extLst>
      <p:ext uri="{BB962C8B-B14F-4D97-AF65-F5344CB8AC3E}">
        <p14:creationId xmlns:p14="http://schemas.microsoft.com/office/powerpoint/2010/main" val="1438851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简单文件</a:t>
            </a:r>
            <a:r>
              <a:rPr lang="zh-CN" altLang="en-US" smtClean="0"/>
              <a:t>读取</a:t>
            </a:r>
            <a:endParaRPr lang="zh-CN" altLang="en-US"/>
          </a:p>
        </p:txBody>
      </p:sp>
      <p:sp>
        <p:nvSpPr>
          <p:cNvPr id="3" name="内容占位符 2"/>
          <p:cNvSpPr>
            <a:spLocks noGrp="1"/>
          </p:cNvSpPr>
          <p:nvPr>
            <p:ph idx="1"/>
          </p:nvPr>
        </p:nvSpPr>
        <p:spPr/>
        <p:txBody>
          <a:bodyPr/>
          <a:lstStyle/>
          <a:p>
            <a:r>
              <a:rPr lang="en-US" altLang="zh-CN"/>
              <a:t>fs.readFile(file[, options], callback</a:t>
            </a:r>
            <a:r>
              <a:rPr lang="en-US" altLang="zh-CN" smtClean="0"/>
              <a:t>)</a:t>
            </a:r>
          </a:p>
          <a:p>
            <a:r>
              <a:rPr lang="en-US" altLang="zh-CN"/>
              <a:t>fs.readFileSync(file[, options</a:t>
            </a:r>
            <a:r>
              <a:rPr lang="en-US" altLang="zh-CN" smtClean="0"/>
              <a:t>])</a:t>
            </a:r>
          </a:p>
          <a:p>
            <a:pPr lvl="1"/>
            <a:r>
              <a:rPr lang="zh-CN" altLang="en-US" smtClean="0"/>
              <a:t>参数：</a:t>
            </a:r>
            <a:endParaRPr lang="en-US" altLang="zh-CN" smtClean="0"/>
          </a:p>
          <a:p>
            <a:pPr lvl="2"/>
            <a:r>
              <a:rPr lang="en-US" altLang="zh-CN" smtClean="0"/>
              <a:t>file</a:t>
            </a:r>
            <a:r>
              <a:rPr lang="en-US" altLang="zh-CN"/>
              <a:t>	</a:t>
            </a:r>
            <a:r>
              <a:rPr lang="zh-CN" altLang="en-US" smtClean="0"/>
              <a:t>文件路径或文件描述符</a:t>
            </a:r>
            <a:endParaRPr lang="en-US" altLang="zh-CN" smtClean="0"/>
          </a:p>
          <a:p>
            <a:pPr lvl="2"/>
            <a:r>
              <a:rPr lang="en-US" altLang="zh-CN"/>
              <a:t>options &lt;Object&gt; | &lt;String&gt;</a:t>
            </a:r>
          </a:p>
          <a:p>
            <a:pPr lvl="3"/>
            <a:r>
              <a:rPr lang="en-US" altLang="zh-CN"/>
              <a:t>encoding &lt;String&gt; | &lt;Null&gt; </a:t>
            </a:r>
            <a:r>
              <a:rPr lang="zh-CN" altLang="en-US"/>
              <a:t>默认 </a:t>
            </a:r>
            <a:r>
              <a:rPr lang="en-US" altLang="zh-CN"/>
              <a:t>= null</a:t>
            </a:r>
          </a:p>
          <a:p>
            <a:pPr lvl="3"/>
            <a:r>
              <a:rPr lang="en-US" altLang="zh-CN"/>
              <a:t>flag &lt;String&gt; </a:t>
            </a:r>
            <a:r>
              <a:rPr lang="zh-CN" altLang="en-US"/>
              <a:t>默认 </a:t>
            </a:r>
            <a:r>
              <a:rPr lang="en-US" altLang="zh-CN"/>
              <a:t>= 'r</a:t>
            </a:r>
            <a:r>
              <a:rPr lang="en-US" altLang="zh-CN" smtClean="0"/>
              <a:t>'</a:t>
            </a:r>
          </a:p>
          <a:p>
            <a:pPr lvl="2"/>
            <a:r>
              <a:rPr lang="en-US" altLang="zh-CN" smtClean="0"/>
              <a:t>callback </a:t>
            </a:r>
            <a:r>
              <a:rPr lang="zh-CN" altLang="en-US" smtClean="0"/>
              <a:t>回调函数，有两个参数</a:t>
            </a:r>
            <a:r>
              <a:rPr lang="en-US" altLang="zh-CN" smtClean="0"/>
              <a:t>err </a:t>
            </a:r>
            <a:r>
              <a:rPr lang="zh-CN" altLang="en-US" smtClean="0"/>
              <a:t>、</a:t>
            </a:r>
            <a:r>
              <a:rPr lang="en-US" altLang="zh-CN" smtClean="0"/>
              <a:t>data</a:t>
            </a:r>
          </a:p>
          <a:p>
            <a:pPr marL="1828800" lvl="4" indent="0">
              <a:buNone/>
            </a:pPr>
            <a:endParaRPr lang="zh-CN" altLang="en-US"/>
          </a:p>
        </p:txBody>
      </p:sp>
    </p:spTree>
    <p:extLst>
      <p:ext uri="{BB962C8B-B14F-4D97-AF65-F5344CB8AC3E}">
        <p14:creationId xmlns:p14="http://schemas.microsoft.com/office/powerpoint/2010/main" val="802792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同步文件读取</a:t>
            </a:r>
            <a:endParaRPr lang="zh-CN" altLang="en-US"/>
          </a:p>
        </p:txBody>
      </p:sp>
      <p:sp>
        <p:nvSpPr>
          <p:cNvPr id="3" name="内容占位符 2"/>
          <p:cNvSpPr>
            <a:spLocks noGrp="1"/>
          </p:cNvSpPr>
          <p:nvPr>
            <p:ph idx="1"/>
          </p:nvPr>
        </p:nvSpPr>
        <p:spPr/>
        <p:txBody>
          <a:bodyPr/>
          <a:lstStyle/>
          <a:p>
            <a:r>
              <a:rPr lang="en-US" altLang="zh-CN"/>
              <a:t>fs.readSync(fd, buffer, offset, length, position</a:t>
            </a:r>
            <a:r>
              <a:rPr lang="en-US" altLang="zh-CN" smtClean="0"/>
              <a:t>)</a:t>
            </a:r>
          </a:p>
          <a:p>
            <a:pPr lvl="1"/>
            <a:r>
              <a:rPr lang="zh-CN" altLang="en-US" smtClean="0"/>
              <a:t>参数：</a:t>
            </a:r>
            <a:endParaRPr lang="en-US" altLang="zh-CN" smtClean="0"/>
          </a:p>
          <a:p>
            <a:pPr lvl="2"/>
            <a:r>
              <a:rPr lang="en-US" altLang="zh-CN" smtClean="0"/>
              <a:t>fd </a:t>
            </a:r>
            <a:r>
              <a:rPr lang="zh-CN" altLang="en-US" smtClean="0"/>
              <a:t>文件描述符</a:t>
            </a:r>
            <a:endParaRPr lang="en-US" altLang="zh-CN" smtClean="0"/>
          </a:p>
          <a:p>
            <a:pPr lvl="2"/>
            <a:r>
              <a:rPr lang="en-US" altLang="zh-CN" smtClean="0"/>
              <a:t>buffer </a:t>
            </a:r>
            <a:r>
              <a:rPr lang="zh-CN" altLang="en-US" smtClean="0"/>
              <a:t>读取文件的缓冲区</a:t>
            </a:r>
            <a:endParaRPr lang="en-US" altLang="zh-CN" smtClean="0"/>
          </a:p>
          <a:p>
            <a:pPr lvl="2"/>
            <a:r>
              <a:rPr lang="en-US" altLang="zh-CN" smtClean="0"/>
              <a:t>offset buffer</a:t>
            </a:r>
            <a:r>
              <a:rPr lang="zh-CN" altLang="en-US" smtClean="0"/>
              <a:t>的开始写入的位置</a:t>
            </a:r>
            <a:endParaRPr lang="en-US" altLang="zh-CN" smtClean="0"/>
          </a:p>
          <a:p>
            <a:pPr lvl="2"/>
            <a:r>
              <a:rPr lang="en-US" altLang="zh-CN" smtClean="0"/>
              <a:t>length </a:t>
            </a:r>
            <a:r>
              <a:rPr lang="zh-CN" altLang="en-US" smtClean="0"/>
              <a:t>要读取的字节数</a:t>
            </a:r>
            <a:endParaRPr lang="en-US" altLang="zh-CN" smtClean="0"/>
          </a:p>
          <a:p>
            <a:pPr lvl="2"/>
            <a:r>
              <a:rPr lang="en-US" altLang="zh-CN"/>
              <a:t>position </a:t>
            </a:r>
            <a:r>
              <a:rPr lang="zh-CN" altLang="en-US" smtClean="0"/>
              <a:t>开始读取文件的位置</a:t>
            </a:r>
            <a:endParaRPr lang="zh-CN" altLang="en-US"/>
          </a:p>
        </p:txBody>
      </p:sp>
    </p:spTree>
    <p:extLst>
      <p:ext uri="{BB962C8B-B14F-4D97-AF65-F5344CB8AC3E}">
        <p14:creationId xmlns:p14="http://schemas.microsoft.com/office/powerpoint/2010/main" val="75653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a:t>Node.js</a:t>
            </a:r>
            <a:r>
              <a:rPr lang="zh-CN" altLang="en-US"/>
              <a:t>允许通过</a:t>
            </a:r>
            <a:r>
              <a:rPr lang="en-US" altLang="zh-CN" smtClean="0"/>
              <a:t>JS</a:t>
            </a:r>
            <a:r>
              <a:rPr lang="zh-CN" altLang="en-US" smtClean="0"/>
              <a:t>和</a:t>
            </a:r>
            <a:r>
              <a:rPr lang="zh-CN" altLang="en-US"/>
              <a:t>一系列模块来编写服务器端应用和网络相关的应用</a:t>
            </a:r>
            <a:r>
              <a:rPr lang="zh-CN" altLang="en-US" smtClean="0"/>
              <a:t>。</a:t>
            </a:r>
            <a:endParaRPr lang="en-US" altLang="zh-CN" smtClean="0"/>
          </a:p>
          <a:p>
            <a:endParaRPr lang="en-US" altLang="zh-CN" smtClean="0"/>
          </a:p>
          <a:p>
            <a:r>
              <a:rPr lang="zh-CN" altLang="en-US"/>
              <a:t>核心模块包括文件系统</a:t>
            </a:r>
            <a:r>
              <a:rPr lang="en-US" altLang="zh-CN"/>
              <a:t>I/O</a:t>
            </a:r>
            <a:r>
              <a:rPr lang="zh-CN" altLang="en-US"/>
              <a:t>、网络（</a:t>
            </a:r>
            <a:r>
              <a:rPr lang="en-US" altLang="zh-CN"/>
              <a:t>HTTP</a:t>
            </a:r>
            <a:r>
              <a:rPr lang="zh-CN" altLang="en-US"/>
              <a:t>、</a:t>
            </a:r>
            <a:r>
              <a:rPr lang="en-US" altLang="zh-CN"/>
              <a:t>TCP</a:t>
            </a:r>
            <a:r>
              <a:rPr lang="zh-CN" altLang="en-US"/>
              <a:t>、</a:t>
            </a:r>
            <a:r>
              <a:rPr lang="en-US" altLang="zh-CN"/>
              <a:t>UDP</a:t>
            </a:r>
            <a:r>
              <a:rPr lang="zh-CN" altLang="en-US"/>
              <a:t>、</a:t>
            </a:r>
            <a:r>
              <a:rPr lang="en-US" altLang="zh-CN"/>
              <a:t>DNS</a:t>
            </a:r>
            <a:r>
              <a:rPr lang="zh-CN" altLang="en-US"/>
              <a:t>、</a:t>
            </a:r>
            <a:r>
              <a:rPr lang="en-US" altLang="zh-CN"/>
              <a:t>TLS/SSL</a:t>
            </a:r>
            <a:r>
              <a:rPr lang="zh-CN" altLang="en-US"/>
              <a:t>等）、二进制数据流、加密算法、数据流等等</a:t>
            </a:r>
            <a:r>
              <a:rPr lang="zh-CN" altLang="en-US" smtClean="0"/>
              <a:t>。</a:t>
            </a:r>
            <a:r>
              <a:rPr lang="en-US" altLang="zh-CN" smtClean="0"/>
              <a:t>Node</a:t>
            </a:r>
            <a:r>
              <a:rPr lang="zh-CN" altLang="en-US"/>
              <a:t>模块的</a:t>
            </a:r>
            <a:r>
              <a:rPr lang="en-US" altLang="zh-CN"/>
              <a:t>API</a:t>
            </a:r>
            <a:r>
              <a:rPr lang="zh-CN" altLang="en-US"/>
              <a:t>形式简单，降低了编程的复杂度</a:t>
            </a:r>
            <a:r>
              <a:rPr lang="zh-CN" altLang="en-US" smtClean="0"/>
              <a:t>。</a:t>
            </a:r>
            <a:endParaRPr lang="en-US" altLang="zh-CN" smtClean="0"/>
          </a:p>
          <a:p>
            <a:endParaRPr lang="en-US" altLang="zh-CN" smtClean="0"/>
          </a:p>
          <a:p>
            <a:r>
              <a:rPr lang="zh-CN" altLang="en-US"/>
              <a:t>使用框架可以加速开发。常用的框架有</a:t>
            </a:r>
            <a:r>
              <a:rPr lang="en-US" altLang="zh-CN"/>
              <a:t>Express.js</a:t>
            </a:r>
            <a:r>
              <a:rPr lang="zh-CN" altLang="en-US"/>
              <a:t>、</a:t>
            </a:r>
            <a:r>
              <a:rPr lang="en-US" altLang="zh-CN"/>
              <a:t>Socket.IO</a:t>
            </a:r>
            <a:r>
              <a:rPr lang="zh-CN" altLang="en-US"/>
              <a:t>和</a:t>
            </a:r>
            <a:r>
              <a:rPr lang="en-US" altLang="zh-CN"/>
              <a:t>Connect</a:t>
            </a:r>
            <a:r>
              <a:rPr lang="zh-CN" altLang="en-US"/>
              <a:t>等</a:t>
            </a:r>
            <a:r>
              <a:rPr lang="zh-CN" altLang="en-US" smtClean="0"/>
              <a:t>。</a:t>
            </a:r>
            <a:r>
              <a:rPr lang="en-US" altLang="zh-CN" smtClean="0"/>
              <a:t>Node.js</a:t>
            </a:r>
            <a:r>
              <a:rPr lang="zh-CN" altLang="en-US" smtClean="0"/>
              <a:t>的程序可以在</a:t>
            </a:r>
            <a:r>
              <a:rPr lang="en-US" altLang="zh-CN" smtClean="0"/>
              <a:t>Microsoft Windows</a:t>
            </a:r>
            <a:r>
              <a:rPr lang="zh-CN" altLang="en-US" smtClean="0"/>
              <a:t>、</a:t>
            </a:r>
            <a:r>
              <a:rPr lang="en-US" altLang="zh-CN" smtClean="0"/>
              <a:t>Linux</a:t>
            </a:r>
            <a:r>
              <a:rPr lang="zh-CN" altLang="en-US" smtClean="0"/>
              <a:t>、</a:t>
            </a:r>
            <a:r>
              <a:rPr lang="en-US" altLang="zh-CN" smtClean="0"/>
              <a:t>Unix</a:t>
            </a:r>
            <a:r>
              <a:rPr lang="zh-CN" altLang="en-US" smtClean="0"/>
              <a:t>、</a:t>
            </a:r>
            <a:r>
              <a:rPr lang="en-US" altLang="zh-CN" smtClean="0"/>
              <a:t>Mac OS X</a:t>
            </a:r>
            <a:r>
              <a:rPr lang="zh-CN" altLang="en-US" smtClean="0"/>
              <a:t>等服务器上运行。</a:t>
            </a:r>
            <a:endParaRPr lang="en-US" altLang="zh-CN" smtClean="0"/>
          </a:p>
          <a:p>
            <a:endParaRPr lang="en-US" altLang="zh-CN" smtClean="0"/>
          </a:p>
          <a:p>
            <a:r>
              <a:rPr lang="en-US" altLang="zh-CN" smtClean="0"/>
              <a:t>Node.js</a:t>
            </a:r>
            <a:r>
              <a:rPr lang="zh-CN" altLang="en-US" smtClean="0"/>
              <a:t>也可以使用</a:t>
            </a:r>
            <a:r>
              <a:rPr lang="en-US" altLang="zh-CN" smtClean="0"/>
              <a:t>CoffeeScript</a:t>
            </a:r>
            <a:r>
              <a:rPr lang="zh-CN" altLang="en-US" smtClean="0"/>
              <a:t>、</a:t>
            </a:r>
            <a:r>
              <a:rPr lang="en-US" altLang="zh-CN" smtClean="0"/>
              <a:t>TypeScript</a:t>
            </a:r>
            <a:r>
              <a:rPr lang="zh-CN" altLang="en-US" smtClean="0"/>
              <a:t>、</a:t>
            </a:r>
            <a:r>
              <a:rPr lang="en-US" altLang="zh-CN" smtClean="0"/>
              <a:t>Dart</a:t>
            </a:r>
            <a:r>
              <a:rPr lang="zh-CN" altLang="en-US" smtClean="0"/>
              <a:t>语言，以及其他能够编译成</a:t>
            </a:r>
            <a:r>
              <a:rPr lang="en-US" altLang="zh-CN" smtClean="0"/>
              <a:t>JavaScript</a:t>
            </a:r>
            <a:r>
              <a:rPr lang="zh-CN" altLang="en-US" smtClean="0"/>
              <a:t>的语言编程。</a:t>
            </a:r>
            <a:endParaRPr lang="zh-CN" altLang="en-US"/>
          </a:p>
        </p:txBody>
      </p:sp>
    </p:spTree>
    <p:extLst>
      <p:ext uri="{BB962C8B-B14F-4D97-AF65-F5344CB8AC3E}">
        <p14:creationId xmlns:p14="http://schemas.microsoft.com/office/powerpoint/2010/main" val="3454310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异步</a:t>
            </a:r>
            <a:r>
              <a:rPr lang="zh-CN" altLang="en-US" smtClean="0"/>
              <a:t>文件读取</a:t>
            </a:r>
            <a:endParaRPr lang="zh-CN" altLang="en-US"/>
          </a:p>
        </p:txBody>
      </p:sp>
      <p:sp>
        <p:nvSpPr>
          <p:cNvPr id="3" name="内容占位符 2"/>
          <p:cNvSpPr>
            <a:spLocks noGrp="1"/>
          </p:cNvSpPr>
          <p:nvPr>
            <p:ph idx="1"/>
          </p:nvPr>
        </p:nvSpPr>
        <p:spPr/>
        <p:txBody>
          <a:bodyPr/>
          <a:lstStyle/>
          <a:p>
            <a:r>
              <a:rPr lang="en-US" altLang="zh-CN"/>
              <a:t>fs.read(fd, buffer, offset, length, position, callback</a:t>
            </a:r>
            <a:r>
              <a:rPr lang="en-US" altLang="zh-CN" smtClean="0"/>
              <a:t>)</a:t>
            </a:r>
          </a:p>
          <a:p>
            <a:pPr lvl="1"/>
            <a:r>
              <a:rPr lang="zh-CN" altLang="en-US"/>
              <a:t>参数：</a:t>
            </a:r>
            <a:endParaRPr lang="en-US" altLang="zh-CN"/>
          </a:p>
          <a:p>
            <a:pPr lvl="2"/>
            <a:r>
              <a:rPr lang="en-US" altLang="zh-CN"/>
              <a:t>fd </a:t>
            </a:r>
            <a:r>
              <a:rPr lang="zh-CN" altLang="en-US"/>
              <a:t>文件描述符</a:t>
            </a:r>
            <a:endParaRPr lang="en-US" altLang="zh-CN"/>
          </a:p>
          <a:p>
            <a:pPr lvl="2"/>
            <a:r>
              <a:rPr lang="en-US" altLang="zh-CN"/>
              <a:t>buffer </a:t>
            </a:r>
            <a:r>
              <a:rPr lang="zh-CN" altLang="en-US"/>
              <a:t>读取文件的</a:t>
            </a:r>
            <a:r>
              <a:rPr lang="zh-CN" altLang="en-US" smtClean="0"/>
              <a:t>缓冲区</a:t>
            </a:r>
            <a:endParaRPr lang="en-US" altLang="zh-CN" smtClean="0"/>
          </a:p>
          <a:p>
            <a:pPr lvl="2"/>
            <a:r>
              <a:rPr lang="en-US" altLang="zh-CN" smtClean="0"/>
              <a:t>offset buffer</a:t>
            </a:r>
            <a:r>
              <a:rPr lang="zh-CN" altLang="en-US" smtClean="0"/>
              <a:t>的开始写入的位置</a:t>
            </a:r>
            <a:endParaRPr lang="en-US" altLang="zh-CN" smtClean="0"/>
          </a:p>
          <a:p>
            <a:pPr lvl="2"/>
            <a:r>
              <a:rPr lang="en-US" altLang="zh-CN" smtClean="0"/>
              <a:t>length </a:t>
            </a:r>
            <a:r>
              <a:rPr lang="zh-CN" altLang="en-US" smtClean="0"/>
              <a:t>要读取的字节数</a:t>
            </a:r>
            <a:endParaRPr lang="en-US" altLang="zh-CN" smtClean="0"/>
          </a:p>
          <a:p>
            <a:pPr lvl="2"/>
            <a:r>
              <a:rPr lang="en-US" altLang="zh-CN" smtClean="0"/>
              <a:t>position </a:t>
            </a:r>
            <a:r>
              <a:rPr lang="zh-CN" altLang="en-US"/>
              <a:t>开始读取文件的</a:t>
            </a:r>
            <a:r>
              <a:rPr lang="zh-CN" altLang="en-US" smtClean="0"/>
              <a:t>位置</a:t>
            </a:r>
            <a:endParaRPr lang="en-US" altLang="zh-CN" smtClean="0"/>
          </a:p>
          <a:p>
            <a:pPr lvl="2"/>
            <a:r>
              <a:rPr lang="en-US" altLang="zh-CN" smtClean="0"/>
              <a:t>callback </a:t>
            </a:r>
            <a:r>
              <a:rPr lang="zh-CN" altLang="en-US" smtClean="0"/>
              <a:t>回调函数 参数</a:t>
            </a:r>
            <a:r>
              <a:rPr lang="en-US" altLang="zh-CN" smtClean="0"/>
              <a:t>err , bytesRead , buffer</a:t>
            </a:r>
            <a:endParaRPr lang="zh-CN" altLang="en-US"/>
          </a:p>
          <a:p>
            <a:endParaRPr lang="zh-CN" altLang="en-US"/>
          </a:p>
        </p:txBody>
      </p:sp>
    </p:spTree>
    <p:extLst>
      <p:ext uri="{BB962C8B-B14F-4D97-AF65-F5344CB8AC3E}">
        <p14:creationId xmlns:p14="http://schemas.microsoft.com/office/powerpoint/2010/main" val="4186321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流式文件读取</a:t>
            </a:r>
            <a:endParaRPr lang="zh-CN" altLang="en-US"/>
          </a:p>
        </p:txBody>
      </p:sp>
      <p:sp>
        <p:nvSpPr>
          <p:cNvPr id="3" name="内容占位符 2"/>
          <p:cNvSpPr>
            <a:spLocks noGrp="1"/>
          </p:cNvSpPr>
          <p:nvPr>
            <p:ph idx="1"/>
          </p:nvPr>
        </p:nvSpPr>
        <p:spPr/>
        <p:txBody>
          <a:bodyPr>
            <a:normAutofit fontScale="77500" lnSpcReduction="20000"/>
          </a:bodyPr>
          <a:lstStyle/>
          <a:p>
            <a:r>
              <a:rPr lang="zh-CN" altLang="en-US" smtClean="0"/>
              <a:t>从一个文件中读取大量的数据时，最好的方法之一就是流式读取，这样将把一个文件作为</a:t>
            </a:r>
            <a:r>
              <a:rPr lang="en-US" altLang="zh-CN" smtClean="0"/>
              <a:t>Readable</a:t>
            </a:r>
            <a:r>
              <a:rPr lang="zh-CN" altLang="en-US" smtClean="0"/>
              <a:t>流的形式打开。</a:t>
            </a:r>
            <a:endParaRPr lang="en-US" altLang="zh-CN" smtClean="0"/>
          </a:p>
          <a:p>
            <a:endParaRPr lang="en-US" altLang="zh-CN" smtClean="0"/>
          </a:p>
          <a:p>
            <a:r>
              <a:rPr lang="zh-CN" altLang="en-US" smtClean="0"/>
              <a:t>要从异步从文件传输数据，首先需要通过以下语法创建一个</a:t>
            </a:r>
            <a:r>
              <a:rPr lang="en-US" altLang="zh-CN" smtClean="0"/>
              <a:t>Readable</a:t>
            </a:r>
            <a:r>
              <a:rPr lang="zh-CN" altLang="en-US" smtClean="0"/>
              <a:t>流对象：</a:t>
            </a:r>
            <a:endParaRPr lang="en-US" altLang="zh-CN" smtClean="0"/>
          </a:p>
          <a:p>
            <a:pPr lvl="1"/>
            <a:r>
              <a:rPr lang="en-US" altLang="zh-CN"/>
              <a:t>fs.createReadStream(path[, options</a:t>
            </a:r>
            <a:r>
              <a:rPr lang="en-US" altLang="zh-CN" smtClean="0"/>
              <a:t>])</a:t>
            </a:r>
          </a:p>
          <a:p>
            <a:pPr lvl="2"/>
            <a:r>
              <a:rPr lang="en-US" altLang="zh-CN"/>
              <a:t>path </a:t>
            </a:r>
            <a:r>
              <a:rPr lang="zh-CN" altLang="en-US"/>
              <a:t>文件路径</a:t>
            </a:r>
            <a:endParaRPr lang="en-US" altLang="zh-CN"/>
          </a:p>
          <a:p>
            <a:pPr lvl="2"/>
            <a:r>
              <a:rPr lang="en-US" altLang="zh-CN"/>
              <a:t>options {encoding:"",mode:"",flag</a:t>
            </a:r>
            <a:r>
              <a:rPr lang="en-US" altLang="zh-CN" smtClean="0"/>
              <a:t>:""}</a:t>
            </a:r>
          </a:p>
          <a:p>
            <a:pPr lvl="2"/>
            <a:endParaRPr lang="en-US" altLang="zh-CN" smtClean="0"/>
          </a:p>
          <a:p>
            <a:r>
              <a:rPr lang="zh-CN" altLang="en-US" smtClean="0"/>
              <a:t>当你打开</a:t>
            </a:r>
            <a:r>
              <a:rPr lang="en-US" altLang="zh-CN" smtClean="0"/>
              <a:t>Readable</a:t>
            </a:r>
            <a:r>
              <a:rPr lang="zh-CN" altLang="en-US" smtClean="0"/>
              <a:t>文件流以后，可以通过</a:t>
            </a:r>
            <a:r>
              <a:rPr lang="en-US" altLang="zh-CN" smtClean="0"/>
              <a:t>readable</a:t>
            </a:r>
            <a:r>
              <a:rPr lang="zh-CN" altLang="en-US" smtClean="0"/>
              <a:t>事件和</a:t>
            </a:r>
            <a:r>
              <a:rPr lang="en-US" altLang="zh-CN" smtClean="0"/>
              <a:t>read()</a:t>
            </a:r>
            <a:r>
              <a:rPr lang="zh-CN" altLang="en-US" smtClean="0"/>
              <a:t>请求，或通过</a:t>
            </a:r>
            <a:r>
              <a:rPr lang="en-US" altLang="zh-CN" smtClean="0"/>
              <a:t>data</a:t>
            </a:r>
            <a:r>
              <a:rPr lang="zh-CN" altLang="en-US" smtClean="0"/>
              <a:t>事件处理程序轻松地从它读出。</a:t>
            </a:r>
            <a:endParaRPr lang="en-US" altLang="zh-CN"/>
          </a:p>
          <a:p>
            <a:pPr lvl="2"/>
            <a:endParaRPr lang="en-US" altLang="zh-CN"/>
          </a:p>
          <a:p>
            <a:endParaRPr lang="zh-CN" altLang="en-US"/>
          </a:p>
        </p:txBody>
      </p:sp>
    </p:spTree>
    <p:extLst>
      <p:ext uri="{BB962C8B-B14F-4D97-AF65-F5344CB8AC3E}">
        <p14:creationId xmlns:p14="http://schemas.microsoft.com/office/powerpoint/2010/main" val="320023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其他操作</a:t>
            </a:r>
            <a:endParaRPr lang="zh-CN" altLang="en-US"/>
          </a:p>
        </p:txBody>
      </p:sp>
      <p:sp>
        <p:nvSpPr>
          <p:cNvPr id="3" name="内容占位符 2"/>
          <p:cNvSpPr>
            <a:spLocks noGrp="1"/>
          </p:cNvSpPr>
          <p:nvPr>
            <p:ph idx="1"/>
          </p:nvPr>
        </p:nvSpPr>
        <p:spPr/>
        <p:txBody>
          <a:bodyPr>
            <a:normAutofit lnSpcReduction="10000"/>
          </a:bodyPr>
          <a:lstStyle/>
          <a:p>
            <a:r>
              <a:rPr lang="zh-CN" altLang="en-US" smtClean="0"/>
              <a:t>验证路径是否存在</a:t>
            </a:r>
            <a:endParaRPr lang="en-US" altLang="zh-CN" smtClean="0"/>
          </a:p>
          <a:p>
            <a:pPr lvl="1"/>
            <a:r>
              <a:rPr lang="en-US" altLang="zh-CN" strike="sngStrike" smtClean="0"/>
              <a:t>fs.exists(path</a:t>
            </a:r>
            <a:r>
              <a:rPr lang="zh-CN" altLang="en-US" strike="sngStrike" smtClean="0"/>
              <a:t>，</a:t>
            </a:r>
            <a:r>
              <a:rPr lang="en-US" altLang="zh-CN" strike="sngStrike" smtClean="0"/>
              <a:t>callback)</a:t>
            </a:r>
          </a:p>
          <a:p>
            <a:pPr lvl="1"/>
            <a:r>
              <a:rPr lang="en-US" altLang="zh-CN"/>
              <a:t>fs.existsSync(path</a:t>
            </a:r>
            <a:r>
              <a:rPr lang="en-US" altLang="zh-CN" smtClean="0"/>
              <a:t>)</a:t>
            </a:r>
          </a:p>
          <a:p>
            <a:r>
              <a:rPr lang="zh-CN" altLang="en-US" smtClean="0"/>
              <a:t>获取文件信息</a:t>
            </a:r>
            <a:endParaRPr lang="en-US" altLang="zh-CN" smtClean="0"/>
          </a:p>
          <a:p>
            <a:pPr lvl="1"/>
            <a:r>
              <a:rPr lang="en-US" altLang="zh-CN"/>
              <a:t>fs.stat(path, callback</a:t>
            </a:r>
            <a:r>
              <a:rPr lang="en-US" altLang="zh-CN" smtClean="0"/>
              <a:t>)</a:t>
            </a:r>
          </a:p>
          <a:p>
            <a:pPr lvl="1"/>
            <a:r>
              <a:rPr lang="en-US" altLang="zh-CN"/>
              <a:t>fs.statSync(path</a:t>
            </a:r>
            <a:r>
              <a:rPr lang="en-US" altLang="zh-CN" smtClean="0"/>
              <a:t>)</a:t>
            </a:r>
          </a:p>
          <a:p>
            <a:r>
              <a:rPr lang="zh-CN" altLang="en-US" smtClean="0"/>
              <a:t>删除文件</a:t>
            </a:r>
            <a:endParaRPr lang="en-US" altLang="zh-CN" smtClean="0"/>
          </a:p>
          <a:p>
            <a:pPr lvl="1"/>
            <a:r>
              <a:rPr lang="en-US" altLang="zh-CN" smtClean="0"/>
              <a:t>fs.unlink(path, </a:t>
            </a:r>
            <a:r>
              <a:rPr lang="en-US" altLang="zh-CN"/>
              <a:t>callback</a:t>
            </a:r>
            <a:r>
              <a:rPr lang="en-US" altLang="zh-CN" smtClean="0"/>
              <a:t>)</a:t>
            </a:r>
          </a:p>
          <a:p>
            <a:pPr lvl="1"/>
            <a:r>
              <a:rPr lang="en-US" altLang="zh-CN" smtClean="0"/>
              <a:t>fs.unlinkSync(path</a:t>
            </a:r>
            <a:r>
              <a:rPr lang="en-US" altLang="zh-CN"/>
              <a:t>)</a:t>
            </a:r>
            <a:endParaRPr lang="zh-CN" altLang="en-US"/>
          </a:p>
        </p:txBody>
      </p:sp>
    </p:spTree>
    <p:extLst>
      <p:ext uri="{BB962C8B-B14F-4D97-AF65-F5344CB8AC3E}">
        <p14:creationId xmlns:p14="http://schemas.microsoft.com/office/powerpoint/2010/main" val="647020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其他操作</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列出文件</a:t>
            </a:r>
            <a:endParaRPr lang="en-US" altLang="zh-CN" smtClean="0"/>
          </a:p>
          <a:p>
            <a:pPr lvl="1"/>
            <a:r>
              <a:rPr lang="en-US" altLang="zh-CN" smtClean="0"/>
              <a:t>fs.readdir(path</a:t>
            </a:r>
            <a:r>
              <a:rPr lang="en-US" altLang="zh-CN"/>
              <a:t>[, options], callback</a:t>
            </a:r>
            <a:r>
              <a:rPr lang="en-US" altLang="zh-CN" smtClean="0"/>
              <a:t>)</a:t>
            </a:r>
          </a:p>
          <a:p>
            <a:pPr lvl="1"/>
            <a:r>
              <a:rPr lang="en-US" altLang="zh-CN"/>
              <a:t>fs.readdirSync(path[, options</a:t>
            </a:r>
            <a:r>
              <a:rPr lang="en-US" altLang="zh-CN" smtClean="0"/>
              <a:t>])</a:t>
            </a:r>
          </a:p>
          <a:p>
            <a:r>
              <a:rPr lang="zh-CN" altLang="en-US" smtClean="0"/>
              <a:t>截断文件</a:t>
            </a:r>
            <a:endParaRPr lang="en-US" altLang="zh-CN" smtClean="0"/>
          </a:p>
          <a:p>
            <a:pPr lvl="1"/>
            <a:r>
              <a:rPr lang="en-US" altLang="zh-CN"/>
              <a:t>fs.truncate(path, len, callback</a:t>
            </a:r>
            <a:r>
              <a:rPr lang="en-US" altLang="zh-CN" smtClean="0"/>
              <a:t>)</a:t>
            </a:r>
          </a:p>
          <a:p>
            <a:pPr lvl="1"/>
            <a:r>
              <a:rPr lang="en-US" altLang="zh-CN"/>
              <a:t>fs.truncateSync(path, len</a:t>
            </a:r>
            <a:r>
              <a:rPr lang="en-US" altLang="zh-CN" smtClean="0"/>
              <a:t>)</a:t>
            </a:r>
          </a:p>
          <a:p>
            <a:r>
              <a:rPr lang="zh-CN" altLang="en-US" smtClean="0"/>
              <a:t>建立目录</a:t>
            </a:r>
            <a:endParaRPr lang="en-US" altLang="zh-CN" smtClean="0"/>
          </a:p>
          <a:p>
            <a:pPr lvl="1"/>
            <a:r>
              <a:rPr lang="en-US" altLang="zh-CN"/>
              <a:t>fs.mkdir(path[, mode], callback</a:t>
            </a:r>
            <a:r>
              <a:rPr lang="en-US" altLang="zh-CN" smtClean="0"/>
              <a:t>)</a:t>
            </a:r>
          </a:p>
          <a:p>
            <a:pPr lvl="1"/>
            <a:r>
              <a:rPr lang="en-US" altLang="zh-CN"/>
              <a:t>fs.mkdirSync(path[, mode])</a:t>
            </a:r>
          </a:p>
        </p:txBody>
      </p:sp>
    </p:spTree>
    <p:extLst>
      <p:ext uri="{BB962C8B-B14F-4D97-AF65-F5344CB8AC3E}">
        <p14:creationId xmlns:p14="http://schemas.microsoft.com/office/powerpoint/2010/main" val="971419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其他操作</a:t>
            </a:r>
            <a:endParaRPr lang="zh-CN" altLang="en-US"/>
          </a:p>
        </p:txBody>
      </p:sp>
      <p:sp>
        <p:nvSpPr>
          <p:cNvPr id="3" name="内容占位符 2"/>
          <p:cNvSpPr>
            <a:spLocks noGrp="1"/>
          </p:cNvSpPr>
          <p:nvPr>
            <p:ph idx="1"/>
          </p:nvPr>
        </p:nvSpPr>
        <p:spPr/>
        <p:txBody>
          <a:bodyPr>
            <a:normAutofit/>
          </a:bodyPr>
          <a:lstStyle/>
          <a:p>
            <a:r>
              <a:rPr lang="zh-CN" altLang="en-US" smtClean="0"/>
              <a:t>删除目录</a:t>
            </a:r>
            <a:endParaRPr lang="en-US" altLang="zh-CN" smtClean="0"/>
          </a:p>
          <a:p>
            <a:pPr lvl="1"/>
            <a:r>
              <a:rPr lang="en-US" altLang="zh-CN"/>
              <a:t>fs.rmdir(path, callback</a:t>
            </a:r>
            <a:r>
              <a:rPr lang="en-US" altLang="zh-CN" smtClean="0"/>
              <a:t>)</a:t>
            </a:r>
          </a:p>
          <a:p>
            <a:pPr lvl="1"/>
            <a:r>
              <a:rPr lang="en-US" altLang="zh-CN" smtClean="0"/>
              <a:t>fs.rmdirSync(path)</a:t>
            </a:r>
          </a:p>
          <a:p>
            <a:r>
              <a:rPr lang="zh-CN" altLang="en-US" smtClean="0"/>
              <a:t>重命名文件和目录</a:t>
            </a:r>
            <a:endParaRPr lang="en-US" altLang="zh-CN" smtClean="0"/>
          </a:p>
          <a:p>
            <a:pPr lvl="1"/>
            <a:r>
              <a:rPr lang="en-US" altLang="zh-CN"/>
              <a:t>fs.rename(oldPath, newPath, callback</a:t>
            </a:r>
            <a:r>
              <a:rPr lang="en-US" altLang="zh-CN" smtClean="0"/>
              <a:t>)</a:t>
            </a:r>
          </a:p>
          <a:p>
            <a:pPr lvl="1"/>
            <a:r>
              <a:rPr lang="en-US" altLang="zh-CN"/>
              <a:t>fs.renameSync(oldPath, newPath</a:t>
            </a:r>
            <a:r>
              <a:rPr lang="en-US" altLang="zh-CN" smtClean="0"/>
              <a:t>)</a:t>
            </a:r>
          </a:p>
          <a:p>
            <a:r>
              <a:rPr lang="zh-CN" altLang="en-US" smtClean="0"/>
              <a:t>监视文件更改写入</a:t>
            </a:r>
            <a:endParaRPr lang="en-US" altLang="zh-CN" smtClean="0"/>
          </a:p>
          <a:p>
            <a:pPr lvl="1"/>
            <a:r>
              <a:rPr lang="en-US" altLang="zh-CN"/>
              <a:t>fs.watchFile(filename[, options], listener)</a:t>
            </a:r>
          </a:p>
        </p:txBody>
      </p:sp>
    </p:spTree>
    <p:extLst>
      <p:ext uri="{BB962C8B-B14F-4D97-AF65-F5344CB8AC3E}">
        <p14:creationId xmlns:p14="http://schemas.microsoft.com/office/powerpoint/2010/main" val="1572542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瑞安</a:t>
            </a:r>
            <a:r>
              <a:rPr lang="en-US" altLang="zh-CN"/>
              <a:t>·</a:t>
            </a:r>
            <a:r>
              <a:rPr lang="zh-CN" altLang="en-US"/>
              <a:t>达尔（</a:t>
            </a:r>
            <a:r>
              <a:rPr lang="en-US" altLang="zh-CN"/>
              <a:t>Ryan Dahl</a:t>
            </a:r>
            <a:r>
              <a:rPr lang="zh-CN" altLang="en-US"/>
              <a:t>）</a:t>
            </a:r>
          </a:p>
        </p:txBody>
      </p:sp>
      <p:sp>
        <p:nvSpPr>
          <p:cNvPr id="3" name="内容占位符 2"/>
          <p:cNvSpPr>
            <a:spLocks noGrp="1"/>
          </p:cNvSpPr>
          <p:nvPr>
            <p:ph idx="1"/>
          </p:nvPr>
        </p:nvSpPr>
        <p:spPr/>
        <p:txBody>
          <a:bodyPr>
            <a:normAutofit fontScale="70000" lnSpcReduction="20000"/>
          </a:bodyPr>
          <a:lstStyle/>
          <a:p>
            <a:r>
              <a:rPr lang="en-US" altLang="zh-CN"/>
              <a:t>Ryan </a:t>
            </a:r>
            <a:r>
              <a:rPr lang="en-US" altLang="zh-CN" smtClean="0"/>
              <a:t>Dahl</a:t>
            </a:r>
            <a:r>
              <a:rPr lang="zh-CN" altLang="zh-CN" smtClean="0"/>
              <a:t>并非</a:t>
            </a:r>
            <a:r>
              <a:rPr lang="zh-CN" altLang="zh-CN"/>
              <a:t>科班出身的开发者，在</a:t>
            </a:r>
            <a:r>
              <a:rPr lang="en-US" altLang="zh-CN"/>
              <a:t>2004</a:t>
            </a:r>
            <a:r>
              <a:rPr lang="zh-CN" altLang="zh-CN"/>
              <a:t>年的时候他还在纽约的罗彻斯特大学数学系读</a:t>
            </a:r>
            <a:r>
              <a:rPr lang="zh-CN" altLang="zh-CN" smtClean="0"/>
              <a:t>博士</a:t>
            </a:r>
            <a:r>
              <a:rPr lang="zh-CN" altLang="en-US" smtClean="0"/>
              <a:t>。</a:t>
            </a:r>
            <a:endParaRPr lang="en-US" altLang="zh-CN" smtClean="0"/>
          </a:p>
          <a:p>
            <a:endParaRPr lang="en-US" altLang="zh-CN" smtClean="0"/>
          </a:p>
          <a:p>
            <a:r>
              <a:rPr lang="en-US" altLang="zh-CN"/>
              <a:t>2006</a:t>
            </a:r>
            <a:r>
              <a:rPr lang="zh-CN" altLang="en-US"/>
              <a:t>年，也许是厌倦了读博的无聊，他产生了</a:t>
            </a:r>
            <a:r>
              <a:rPr lang="en-US" altLang="zh-CN"/>
              <a:t>『</a:t>
            </a:r>
            <a:r>
              <a:rPr lang="zh-CN" altLang="en-US"/>
              <a:t>世界那么大，我想去看看</a:t>
            </a:r>
            <a:r>
              <a:rPr lang="en-US" altLang="zh-CN"/>
              <a:t>』</a:t>
            </a:r>
            <a:r>
              <a:rPr lang="zh-CN" altLang="en-US"/>
              <a:t>的念头，做出了</a:t>
            </a:r>
            <a:r>
              <a:rPr lang="zh-CN" altLang="en-US" smtClean="0"/>
              <a:t>退学的</a:t>
            </a:r>
            <a:r>
              <a:rPr lang="zh-CN" altLang="en-US"/>
              <a:t>决定，然后一个人来到智利的</a:t>
            </a:r>
            <a:r>
              <a:rPr lang="en-US" altLang="zh-CN"/>
              <a:t>Valparaiso</a:t>
            </a:r>
            <a:r>
              <a:rPr lang="zh-CN" altLang="en-US"/>
              <a:t>小镇</a:t>
            </a:r>
            <a:r>
              <a:rPr lang="zh-CN" altLang="en-US" smtClean="0"/>
              <a:t>。</a:t>
            </a:r>
            <a:endParaRPr lang="en-US" altLang="zh-CN" smtClean="0"/>
          </a:p>
          <a:p>
            <a:endParaRPr lang="en-US" altLang="zh-CN" smtClean="0"/>
          </a:p>
          <a:p>
            <a:r>
              <a:rPr lang="zh-CN" altLang="zh-CN"/>
              <a:t>从那起，</a:t>
            </a:r>
            <a:r>
              <a:rPr lang="en-US" altLang="zh-CN"/>
              <a:t>Ryan Dahl</a:t>
            </a:r>
            <a:r>
              <a:rPr lang="zh-CN" altLang="zh-CN"/>
              <a:t>不知道是否因为生活的关系，他开始学习网站开发了，走上了码农的道路</a:t>
            </a:r>
            <a:r>
              <a:rPr lang="zh-CN" altLang="zh-CN" smtClean="0"/>
              <a:t>。</a:t>
            </a:r>
            <a:endParaRPr lang="en-US" altLang="zh-CN" smtClean="0"/>
          </a:p>
          <a:p>
            <a:endParaRPr lang="en-US" altLang="zh-CN" smtClean="0"/>
          </a:p>
          <a:p>
            <a:r>
              <a:rPr lang="zh-CN" altLang="zh-CN"/>
              <a:t>那时候</a:t>
            </a:r>
            <a:r>
              <a:rPr lang="en-US" altLang="zh-CN"/>
              <a:t>Ruby on Rails</a:t>
            </a:r>
            <a:r>
              <a:rPr lang="zh-CN" altLang="zh-CN"/>
              <a:t>很火，他也不例外的学习了它</a:t>
            </a:r>
            <a:r>
              <a:rPr lang="zh-CN" altLang="zh-CN" smtClean="0"/>
              <a:t>。</a:t>
            </a:r>
            <a:endParaRPr lang="en-US" altLang="zh-CN" smtClean="0"/>
          </a:p>
          <a:p>
            <a:endParaRPr lang="en-US" altLang="zh-CN" smtClean="0"/>
          </a:p>
          <a:p>
            <a:r>
              <a:rPr lang="zh-CN" altLang="zh-CN" smtClean="0"/>
              <a:t>从</a:t>
            </a:r>
            <a:r>
              <a:rPr lang="zh-CN" altLang="zh-CN"/>
              <a:t>那时候开始，</a:t>
            </a:r>
            <a:r>
              <a:rPr lang="en-US" altLang="zh-CN"/>
              <a:t>Ryan Dahl</a:t>
            </a:r>
            <a:r>
              <a:rPr lang="zh-CN" altLang="zh-CN"/>
              <a:t>的生活方式就是接项目，然后去客户的地方工作，在他眼中，拿工资和上班其实就是去那里旅行。</a:t>
            </a:r>
            <a:endParaRPr lang="zh-CN" altLang="en-US"/>
          </a:p>
        </p:txBody>
      </p:sp>
    </p:spTree>
    <p:extLst>
      <p:ext uri="{BB962C8B-B14F-4D97-AF65-F5344CB8AC3E}">
        <p14:creationId xmlns:p14="http://schemas.microsoft.com/office/powerpoint/2010/main" val="44659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836712"/>
            <a:ext cx="8229600" cy="5434931"/>
          </a:xfrm>
        </p:spPr>
        <p:txBody>
          <a:bodyPr>
            <a:normAutofit/>
          </a:bodyPr>
          <a:lstStyle/>
          <a:p>
            <a:r>
              <a:rPr lang="en-US" altLang="zh-CN" sz="2400"/>
              <a:t>Ryan Dahl</a:t>
            </a:r>
            <a:r>
              <a:rPr lang="zh-CN" altLang="zh-CN" sz="2400"/>
              <a:t>经过两年的工作后，成为了高性能</a:t>
            </a:r>
            <a:r>
              <a:rPr lang="en-US" altLang="zh-CN" sz="2400"/>
              <a:t>Web</a:t>
            </a:r>
            <a:r>
              <a:rPr lang="zh-CN" altLang="zh-CN" sz="2400"/>
              <a:t>服务器的专家，从接开发应用到变成专门帮客户解决性能问题的专家</a:t>
            </a:r>
            <a:r>
              <a:rPr lang="zh-CN" altLang="zh-CN" sz="2400" smtClean="0"/>
              <a:t>。</a:t>
            </a:r>
            <a:endParaRPr lang="en-US" altLang="zh-CN" sz="2400" smtClean="0"/>
          </a:p>
          <a:p>
            <a:pPr marL="0" indent="0">
              <a:buNone/>
            </a:pPr>
            <a:endParaRPr lang="en-US" altLang="zh-CN" sz="2400" smtClean="0"/>
          </a:p>
          <a:p>
            <a:r>
              <a:rPr lang="zh-CN" altLang="en-US" sz="2400" smtClean="0"/>
              <a:t>期间</a:t>
            </a:r>
            <a:r>
              <a:rPr lang="zh-CN" altLang="en-US" sz="2400"/>
              <a:t>他开始写一些开源项目帮助客户解决</a:t>
            </a:r>
            <a:r>
              <a:rPr lang="en-US" altLang="zh-CN" sz="2400"/>
              <a:t>Web</a:t>
            </a:r>
            <a:r>
              <a:rPr lang="zh-CN" altLang="en-US" sz="2400"/>
              <a:t>服务器的高并发性能</a:t>
            </a:r>
            <a:r>
              <a:rPr lang="zh-CN" altLang="en-US" sz="2400" smtClean="0"/>
              <a:t>问题，他尝试了很多种语言，但是最终都失败了。</a:t>
            </a:r>
            <a:endParaRPr lang="en-US" altLang="zh-CN" sz="2400" smtClean="0"/>
          </a:p>
          <a:p>
            <a:endParaRPr lang="en-US" altLang="zh-CN" sz="2400" smtClean="0"/>
          </a:p>
          <a:p>
            <a:r>
              <a:rPr lang="zh-CN" altLang="en-US" sz="2400" smtClean="0"/>
              <a:t>在</a:t>
            </a:r>
            <a:r>
              <a:rPr lang="zh-CN" altLang="en-US" sz="2400"/>
              <a:t>他快绝望的时候，</a:t>
            </a:r>
            <a:r>
              <a:rPr lang="en-US" altLang="zh-CN" sz="2400"/>
              <a:t>V8</a:t>
            </a:r>
            <a:r>
              <a:rPr lang="zh-CN" altLang="en-US" sz="2400"/>
              <a:t>引擎来了。</a:t>
            </a:r>
            <a:r>
              <a:rPr lang="en-US" altLang="zh-CN" sz="2400"/>
              <a:t>V8</a:t>
            </a:r>
            <a:r>
              <a:rPr lang="zh-CN" altLang="en-US" sz="2400"/>
              <a:t>满足他关于高性能</a:t>
            </a:r>
            <a:r>
              <a:rPr lang="en-US" altLang="zh-CN" sz="2400"/>
              <a:t>Web</a:t>
            </a:r>
            <a:r>
              <a:rPr lang="zh-CN" altLang="en-US" sz="2400"/>
              <a:t>服务器的</a:t>
            </a:r>
            <a:r>
              <a:rPr lang="zh-CN" altLang="en-US" sz="2400" smtClean="0"/>
              <a:t>想象。于是在</a:t>
            </a:r>
            <a:r>
              <a:rPr lang="en-US" altLang="zh-CN" sz="2400" smtClean="0"/>
              <a:t>2009</a:t>
            </a:r>
            <a:r>
              <a:rPr lang="zh-CN" altLang="en-US" sz="2400" smtClean="0"/>
              <a:t>年</a:t>
            </a:r>
            <a:r>
              <a:rPr lang="en-US" altLang="zh-CN" sz="2400" smtClean="0"/>
              <a:t>2</a:t>
            </a:r>
            <a:r>
              <a:rPr lang="zh-CN" altLang="en-US" sz="2400" smtClean="0"/>
              <a:t>月它开始着手编写</a:t>
            </a:r>
            <a:r>
              <a:rPr lang="en-US" altLang="zh-CN" sz="2400" smtClean="0"/>
              <a:t>Node.js</a:t>
            </a:r>
          </a:p>
          <a:p>
            <a:endParaRPr lang="en-US" altLang="zh-CN" smtClean="0"/>
          </a:p>
          <a:p>
            <a:endParaRPr lang="zh-CN" altLang="en-US"/>
          </a:p>
        </p:txBody>
      </p:sp>
      <p:pic>
        <p:nvPicPr>
          <p:cNvPr id="6" name="图片 5"/>
          <p:cNvPicPr/>
          <p:nvPr/>
        </p:nvPicPr>
        <p:blipFill rotWithShape="1">
          <a:blip r:embed="rId2"/>
          <a:srcRect l="39374" t="16847" b="11556"/>
          <a:stretch/>
        </p:blipFill>
        <p:spPr>
          <a:xfrm>
            <a:off x="6012160" y="4509120"/>
            <a:ext cx="2160240" cy="2016223"/>
          </a:xfrm>
          <a:prstGeom prst="rect">
            <a:avLst/>
          </a:prstGeom>
        </p:spPr>
      </p:pic>
    </p:spTree>
    <p:extLst>
      <p:ext uri="{BB962C8B-B14F-4D97-AF65-F5344CB8AC3E}">
        <p14:creationId xmlns:p14="http://schemas.microsoft.com/office/powerpoint/2010/main" val="81483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Node</a:t>
            </a:r>
            <a:r>
              <a:rPr lang="zh-CN" altLang="en-US" smtClean="0"/>
              <a:t>的历史</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227142363"/>
              </p:ext>
            </p:extLst>
          </p:nvPr>
        </p:nvGraphicFramePr>
        <p:xfrm>
          <a:off x="478307" y="1763688"/>
          <a:ext cx="8229600" cy="4450080"/>
        </p:xfrm>
        <a:graphic>
          <a:graphicData uri="http://schemas.openxmlformats.org/drawingml/2006/table">
            <a:tbl>
              <a:tblPr firstRow="1" bandRow="1">
                <a:tableStyleId>{5C22544A-7EE6-4342-B048-85BDC9FD1C3A}</a:tableStyleId>
              </a:tblPr>
              <a:tblGrid>
                <a:gridCol w="1357389">
                  <a:extLst>
                    <a:ext uri="{9D8B030D-6E8A-4147-A177-3AD203B41FA5}">
                      <a16:colId xmlns:a16="http://schemas.microsoft.com/office/drawing/2014/main" val="2267285199"/>
                    </a:ext>
                  </a:extLst>
                </a:gridCol>
                <a:gridCol w="6872211">
                  <a:extLst>
                    <a:ext uri="{9D8B030D-6E8A-4147-A177-3AD203B41FA5}">
                      <a16:colId xmlns:a16="http://schemas.microsoft.com/office/drawing/2014/main" val="1107437297"/>
                    </a:ext>
                  </a:extLst>
                </a:gridCol>
              </a:tblGrid>
              <a:tr h="370840">
                <a:tc>
                  <a:txBody>
                    <a:bodyPr/>
                    <a:lstStyle/>
                    <a:p>
                      <a:r>
                        <a:rPr lang="zh-CN" altLang="en-US" smtClean="0"/>
                        <a:t>时间</a:t>
                      </a:r>
                      <a:endParaRPr lang="zh-CN" altLang="en-US"/>
                    </a:p>
                  </a:txBody>
                  <a:tcPr/>
                </a:tc>
                <a:tc>
                  <a:txBody>
                    <a:bodyPr/>
                    <a:lstStyle/>
                    <a:p>
                      <a:r>
                        <a:rPr lang="zh-CN" altLang="en-US" smtClean="0"/>
                        <a:t>事件</a:t>
                      </a:r>
                      <a:endParaRPr lang="zh-CN" altLang="en-US"/>
                    </a:p>
                  </a:txBody>
                  <a:tcPr/>
                </a:tc>
                <a:extLst>
                  <a:ext uri="{0D108BD9-81ED-4DB2-BD59-A6C34878D82A}">
                    <a16:rowId xmlns:a16="http://schemas.microsoft.com/office/drawing/2014/main" val="3720516347"/>
                  </a:ext>
                </a:extLst>
              </a:tr>
              <a:tr h="370840">
                <a:tc>
                  <a:txBody>
                    <a:bodyPr/>
                    <a:lstStyle/>
                    <a:p>
                      <a:r>
                        <a:rPr lang="en-US" altLang="zh-CN" smtClean="0"/>
                        <a:t>2009</a:t>
                      </a:r>
                      <a:r>
                        <a:rPr lang="zh-CN" altLang="en-US" smtClean="0"/>
                        <a:t>年</a:t>
                      </a:r>
                      <a:endParaRPr lang="zh-CN" altLang="en-US"/>
                    </a:p>
                  </a:txBody>
                  <a:tcPr/>
                </a:tc>
                <a:tc>
                  <a:txBody>
                    <a:bodyPr/>
                    <a:lstStyle/>
                    <a:p>
                      <a:r>
                        <a:rPr lang="zh-CN" altLang="zh-CN" sz="1800" kern="1200" smtClean="0">
                          <a:solidFill>
                            <a:schemeClr val="dk1"/>
                          </a:solidFill>
                          <a:effectLst/>
                          <a:latin typeface="+mn-lt"/>
                          <a:ea typeface="+mn-ea"/>
                          <a:cs typeface="+mn-cs"/>
                        </a:rPr>
                        <a:t>瑞安</a:t>
                      </a:r>
                      <a:r>
                        <a:rPr lang="en-US" altLang="zh-CN" sz="1800" kern="1200" smtClean="0">
                          <a:solidFill>
                            <a:schemeClr val="dk1"/>
                          </a:solidFill>
                          <a:effectLst/>
                          <a:latin typeface="+mn-lt"/>
                          <a:ea typeface="+mn-ea"/>
                          <a:cs typeface="+mn-cs"/>
                        </a:rPr>
                        <a:t>·</a:t>
                      </a:r>
                      <a:r>
                        <a:rPr lang="zh-CN" altLang="zh-CN" sz="1800" kern="1200" smtClean="0">
                          <a:solidFill>
                            <a:schemeClr val="dk1"/>
                          </a:solidFill>
                          <a:effectLst/>
                          <a:latin typeface="+mn-lt"/>
                          <a:ea typeface="+mn-ea"/>
                          <a:cs typeface="+mn-cs"/>
                        </a:rPr>
                        <a:t>达尔（</a:t>
                      </a:r>
                      <a:r>
                        <a:rPr lang="en-US" altLang="zh-CN" sz="1800" kern="1200" smtClean="0">
                          <a:solidFill>
                            <a:schemeClr val="dk1"/>
                          </a:solidFill>
                          <a:effectLst/>
                          <a:latin typeface="+mn-lt"/>
                          <a:ea typeface="+mn-ea"/>
                          <a:cs typeface="+mn-cs"/>
                        </a:rPr>
                        <a:t>Ryan Dahl</a:t>
                      </a:r>
                      <a:r>
                        <a:rPr lang="zh-CN" altLang="zh-CN" sz="1800" kern="1200" smtClean="0">
                          <a:solidFill>
                            <a:schemeClr val="dk1"/>
                          </a:solidFill>
                          <a:effectLst/>
                          <a:latin typeface="+mn-lt"/>
                          <a:ea typeface="+mn-ea"/>
                          <a:cs typeface="+mn-cs"/>
                        </a:rPr>
                        <a:t>）</a:t>
                      </a:r>
                      <a:r>
                        <a:rPr lang="zh-CN" altLang="en-US" sz="1800" kern="1200" smtClean="0">
                          <a:solidFill>
                            <a:schemeClr val="dk1"/>
                          </a:solidFill>
                          <a:effectLst/>
                          <a:latin typeface="+mn-lt"/>
                          <a:ea typeface="+mn-ea"/>
                          <a:cs typeface="+mn-cs"/>
                        </a:rPr>
                        <a:t>在</a:t>
                      </a:r>
                      <a:r>
                        <a:rPr lang="en-US" altLang="zh-CN" sz="1800" kern="1200" smtClean="0">
                          <a:solidFill>
                            <a:schemeClr val="dk1"/>
                          </a:solidFill>
                          <a:effectLst/>
                          <a:latin typeface="+mn-lt"/>
                          <a:ea typeface="+mn-ea"/>
                          <a:cs typeface="+mn-cs"/>
                        </a:rPr>
                        <a:t>GitHub</a:t>
                      </a:r>
                      <a:r>
                        <a:rPr lang="zh-CN" altLang="en-US" sz="1800" kern="1200" smtClean="0">
                          <a:solidFill>
                            <a:schemeClr val="dk1"/>
                          </a:solidFill>
                          <a:effectLst/>
                          <a:latin typeface="+mn-lt"/>
                          <a:ea typeface="+mn-ea"/>
                          <a:cs typeface="+mn-cs"/>
                        </a:rPr>
                        <a:t>上发布</a:t>
                      </a:r>
                      <a:r>
                        <a:rPr lang="en-US" altLang="zh-CN" sz="1800" kern="1200" smtClean="0">
                          <a:solidFill>
                            <a:schemeClr val="dk1"/>
                          </a:solidFill>
                          <a:effectLst/>
                          <a:latin typeface="+mn-lt"/>
                          <a:ea typeface="+mn-ea"/>
                          <a:cs typeface="+mn-cs"/>
                        </a:rPr>
                        <a:t>node</a:t>
                      </a:r>
                      <a:r>
                        <a:rPr lang="zh-CN" altLang="en-US" sz="1800" kern="1200" smtClean="0">
                          <a:solidFill>
                            <a:schemeClr val="dk1"/>
                          </a:solidFill>
                          <a:effectLst/>
                          <a:latin typeface="+mn-lt"/>
                          <a:ea typeface="+mn-ea"/>
                          <a:cs typeface="+mn-cs"/>
                        </a:rPr>
                        <a:t>的最初版本</a:t>
                      </a:r>
                      <a:endParaRPr lang="zh-CN" altLang="en-US"/>
                    </a:p>
                  </a:txBody>
                  <a:tcPr/>
                </a:tc>
                <a:extLst>
                  <a:ext uri="{0D108BD9-81ED-4DB2-BD59-A6C34878D82A}">
                    <a16:rowId xmlns:a16="http://schemas.microsoft.com/office/drawing/2014/main" val="1971453164"/>
                  </a:ext>
                </a:extLst>
              </a:tr>
              <a:tr h="370840">
                <a:tc>
                  <a:txBody>
                    <a:bodyPr/>
                    <a:lstStyle/>
                    <a:p>
                      <a:r>
                        <a:rPr lang="en-US" altLang="zh-CN" smtClean="0"/>
                        <a:t>2010</a:t>
                      </a:r>
                      <a:r>
                        <a:rPr lang="zh-CN" altLang="en-US" smtClean="0"/>
                        <a:t>年</a:t>
                      </a:r>
                      <a:r>
                        <a:rPr lang="en-US" altLang="zh-CN" smtClean="0"/>
                        <a:t>1</a:t>
                      </a:r>
                      <a:r>
                        <a:rPr lang="zh-CN" altLang="en-US" smtClean="0"/>
                        <a:t>月</a:t>
                      </a:r>
                      <a:endParaRPr lang="zh-CN" altLang="en-US"/>
                    </a:p>
                  </a:txBody>
                  <a:tcPr/>
                </a:tc>
                <a:tc>
                  <a:txBody>
                    <a:bodyPr/>
                    <a:lstStyle/>
                    <a:p>
                      <a:r>
                        <a:rPr lang="en-US" altLang="zh-CN" smtClean="0"/>
                        <a:t>Node</a:t>
                      </a:r>
                      <a:r>
                        <a:rPr lang="zh-CN" altLang="en-US" smtClean="0"/>
                        <a:t>的包管理器</a:t>
                      </a:r>
                      <a:r>
                        <a:rPr lang="en-US" altLang="zh-CN" smtClean="0"/>
                        <a:t>npm</a:t>
                      </a:r>
                      <a:r>
                        <a:rPr lang="zh-CN" altLang="en-US" smtClean="0"/>
                        <a:t>诞生</a:t>
                      </a:r>
                      <a:endParaRPr lang="zh-CN" altLang="en-US"/>
                    </a:p>
                  </a:txBody>
                  <a:tcPr/>
                </a:tc>
                <a:extLst>
                  <a:ext uri="{0D108BD9-81ED-4DB2-BD59-A6C34878D82A}">
                    <a16:rowId xmlns:a16="http://schemas.microsoft.com/office/drawing/2014/main" val="3322461121"/>
                  </a:ext>
                </a:extLst>
              </a:tr>
              <a:tr h="370840">
                <a:tc>
                  <a:txBody>
                    <a:bodyPr/>
                    <a:lstStyle/>
                    <a:p>
                      <a:r>
                        <a:rPr lang="en-US" altLang="zh-CN" smtClean="0"/>
                        <a:t>2010</a:t>
                      </a:r>
                      <a:r>
                        <a:rPr lang="zh-CN" altLang="en-US" smtClean="0"/>
                        <a:t>年底</a:t>
                      </a:r>
                      <a:endParaRPr lang="zh-CN" altLang="en-US"/>
                    </a:p>
                  </a:txBody>
                  <a:tcPr/>
                </a:tc>
                <a:tc>
                  <a:txBody>
                    <a:bodyPr/>
                    <a:lstStyle/>
                    <a:p>
                      <a:r>
                        <a:rPr lang="en-US" altLang="zh-CN" smtClean="0"/>
                        <a:t>Joyent</a:t>
                      </a:r>
                      <a:r>
                        <a:rPr lang="zh-CN" altLang="en-US" smtClean="0"/>
                        <a:t>公司赞助</a:t>
                      </a:r>
                      <a:r>
                        <a:rPr lang="en-US" altLang="zh-CN" smtClean="0"/>
                        <a:t>Node</a:t>
                      </a:r>
                      <a:r>
                        <a:rPr lang="zh-CN" altLang="en-US" smtClean="0"/>
                        <a:t>的开发，</a:t>
                      </a:r>
                      <a:r>
                        <a:rPr lang="zh-CN" altLang="zh-CN" sz="1800" kern="1200" smtClean="0">
                          <a:solidFill>
                            <a:schemeClr val="dk1"/>
                          </a:solidFill>
                          <a:effectLst/>
                          <a:latin typeface="+mn-lt"/>
                          <a:ea typeface="+mn-ea"/>
                          <a:cs typeface="+mn-cs"/>
                        </a:rPr>
                        <a:t>瑞安</a:t>
                      </a:r>
                      <a:r>
                        <a:rPr lang="en-US" altLang="zh-CN" sz="1800" kern="1200" smtClean="0">
                          <a:solidFill>
                            <a:schemeClr val="dk1"/>
                          </a:solidFill>
                          <a:effectLst/>
                          <a:latin typeface="+mn-lt"/>
                          <a:ea typeface="+mn-ea"/>
                          <a:cs typeface="+mn-cs"/>
                        </a:rPr>
                        <a:t>·</a:t>
                      </a:r>
                      <a:r>
                        <a:rPr lang="zh-CN" altLang="zh-CN" sz="1800" kern="1200" smtClean="0">
                          <a:solidFill>
                            <a:schemeClr val="dk1"/>
                          </a:solidFill>
                          <a:effectLst/>
                          <a:latin typeface="+mn-lt"/>
                          <a:ea typeface="+mn-ea"/>
                          <a:cs typeface="+mn-cs"/>
                        </a:rPr>
                        <a:t>达尔</a:t>
                      </a:r>
                      <a:r>
                        <a:rPr lang="zh-CN" altLang="en-US" sz="1800" kern="1200" smtClean="0">
                          <a:solidFill>
                            <a:schemeClr val="dk1"/>
                          </a:solidFill>
                          <a:effectLst/>
                          <a:latin typeface="+mn-lt"/>
                          <a:ea typeface="+mn-ea"/>
                          <a:cs typeface="+mn-cs"/>
                        </a:rPr>
                        <a:t>加入旗下，全职负责</a:t>
                      </a:r>
                      <a:r>
                        <a:rPr lang="en-US" altLang="zh-CN" sz="1800" kern="1200" smtClean="0">
                          <a:solidFill>
                            <a:schemeClr val="dk1"/>
                          </a:solidFill>
                          <a:effectLst/>
                          <a:latin typeface="+mn-lt"/>
                          <a:ea typeface="+mn-ea"/>
                          <a:cs typeface="+mn-cs"/>
                        </a:rPr>
                        <a:t>Node</a:t>
                      </a:r>
                      <a:endParaRPr lang="zh-CN" altLang="en-US"/>
                    </a:p>
                  </a:txBody>
                  <a:tcPr/>
                </a:tc>
                <a:extLst>
                  <a:ext uri="{0D108BD9-81ED-4DB2-BD59-A6C34878D82A}">
                    <a16:rowId xmlns:a16="http://schemas.microsoft.com/office/drawing/2014/main" val="3733397329"/>
                  </a:ext>
                </a:extLst>
              </a:tr>
              <a:tr h="370840">
                <a:tc>
                  <a:txBody>
                    <a:bodyPr/>
                    <a:lstStyle/>
                    <a:p>
                      <a:r>
                        <a:rPr lang="en-US" altLang="zh-CN" smtClean="0"/>
                        <a:t>2011</a:t>
                      </a:r>
                      <a:r>
                        <a:rPr lang="zh-CN" altLang="en-US" smtClean="0"/>
                        <a:t>年</a:t>
                      </a:r>
                      <a:r>
                        <a:rPr lang="en-US" altLang="zh-CN" smtClean="0"/>
                        <a:t>7</a:t>
                      </a:r>
                      <a:r>
                        <a:rPr lang="zh-CN" altLang="en-US" smtClean="0"/>
                        <a:t>月</a:t>
                      </a:r>
                      <a:endParaRPr lang="zh-CN" altLang="en-US"/>
                    </a:p>
                  </a:txBody>
                  <a:tcPr/>
                </a:tc>
                <a:tc>
                  <a:txBody>
                    <a:bodyPr/>
                    <a:lstStyle/>
                    <a:p>
                      <a:r>
                        <a:rPr lang="en-US" altLang="zh-CN" smtClean="0"/>
                        <a:t>Node</a:t>
                      </a:r>
                      <a:r>
                        <a:rPr lang="zh-CN" altLang="en-US" smtClean="0"/>
                        <a:t>在微软的帮助下发布了</a:t>
                      </a:r>
                      <a:r>
                        <a:rPr lang="en-US" altLang="zh-CN" smtClean="0"/>
                        <a:t>windows</a:t>
                      </a:r>
                      <a:r>
                        <a:rPr lang="zh-CN" altLang="en-US" smtClean="0"/>
                        <a:t>版本</a:t>
                      </a:r>
                      <a:endParaRPr lang="zh-CN" altLang="en-US"/>
                    </a:p>
                  </a:txBody>
                  <a:tcPr/>
                </a:tc>
                <a:extLst>
                  <a:ext uri="{0D108BD9-81ED-4DB2-BD59-A6C34878D82A}">
                    <a16:rowId xmlns:a16="http://schemas.microsoft.com/office/drawing/2014/main" val="412955335"/>
                  </a:ext>
                </a:extLst>
              </a:tr>
              <a:tr h="370840">
                <a:tc>
                  <a:txBody>
                    <a:bodyPr/>
                    <a:lstStyle/>
                    <a:p>
                      <a:r>
                        <a:rPr lang="en-US" altLang="zh-CN" smtClean="0"/>
                        <a:t>2011</a:t>
                      </a:r>
                      <a:r>
                        <a:rPr lang="zh-CN" altLang="en-US" smtClean="0"/>
                        <a:t>年</a:t>
                      </a:r>
                      <a:r>
                        <a:rPr lang="en-US" altLang="zh-CN" smtClean="0"/>
                        <a:t>11</a:t>
                      </a:r>
                      <a:r>
                        <a:rPr lang="zh-CN" altLang="en-US" smtClean="0"/>
                        <a:t>月</a:t>
                      </a:r>
                      <a:endParaRPr lang="zh-CN" altLang="en-US"/>
                    </a:p>
                  </a:txBody>
                  <a:tcPr/>
                </a:tc>
                <a:tc>
                  <a:txBody>
                    <a:bodyPr/>
                    <a:lstStyle/>
                    <a:p>
                      <a:r>
                        <a:rPr lang="en-US" altLang="zh-CN" smtClean="0"/>
                        <a:t>Node</a:t>
                      </a:r>
                      <a:r>
                        <a:rPr lang="zh-CN" altLang="en-US" smtClean="0"/>
                        <a:t>超越</a:t>
                      </a:r>
                      <a:r>
                        <a:rPr lang="en-US" altLang="zh-CN" smtClean="0"/>
                        <a:t>Ruby on</a:t>
                      </a:r>
                      <a:r>
                        <a:rPr lang="en-US" altLang="zh-CN" baseline="0" smtClean="0"/>
                        <a:t> Rails</a:t>
                      </a:r>
                      <a:r>
                        <a:rPr lang="zh-CN" altLang="en-US" baseline="0" smtClean="0"/>
                        <a:t>，称为</a:t>
                      </a:r>
                      <a:r>
                        <a:rPr lang="en-US" altLang="zh-CN" baseline="0" smtClean="0"/>
                        <a:t>GitHub</a:t>
                      </a:r>
                      <a:r>
                        <a:rPr lang="zh-CN" altLang="en-US" baseline="0" smtClean="0"/>
                        <a:t>上关注度最高的项目</a:t>
                      </a:r>
                      <a:endParaRPr lang="zh-CN" altLang="en-US"/>
                    </a:p>
                  </a:txBody>
                  <a:tcPr/>
                </a:tc>
                <a:extLst>
                  <a:ext uri="{0D108BD9-81ED-4DB2-BD59-A6C34878D82A}">
                    <a16:rowId xmlns:a16="http://schemas.microsoft.com/office/drawing/2014/main" val="21827173"/>
                  </a:ext>
                </a:extLst>
              </a:tr>
              <a:tr h="370840">
                <a:tc>
                  <a:txBody>
                    <a:bodyPr/>
                    <a:lstStyle/>
                    <a:p>
                      <a:r>
                        <a:rPr lang="en-US" altLang="zh-CN" smtClean="0"/>
                        <a:t>2012</a:t>
                      </a:r>
                      <a:r>
                        <a:rPr lang="zh-CN" altLang="en-US" smtClean="0"/>
                        <a:t>年</a:t>
                      </a:r>
                      <a:r>
                        <a:rPr lang="en-US" altLang="zh-CN" smtClean="0"/>
                        <a:t>1</a:t>
                      </a:r>
                      <a:r>
                        <a:rPr lang="zh-CN" altLang="en-US" smtClean="0"/>
                        <a:t>月</a:t>
                      </a:r>
                      <a:endParaRPr lang="zh-CN" altLang="en-US"/>
                    </a:p>
                  </a:txBody>
                  <a:tcPr/>
                </a:tc>
                <a:tc>
                  <a:txBody>
                    <a:bodyPr/>
                    <a:lstStyle/>
                    <a:p>
                      <a:r>
                        <a:rPr lang="zh-CN" altLang="zh-CN" sz="1800" kern="1200" smtClean="0">
                          <a:solidFill>
                            <a:schemeClr val="dk1"/>
                          </a:solidFill>
                          <a:effectLst/>
                          <a:latin typeface="+mn-lt"/>
                          <a:ea typeface="+mn-ea"/>
                          <a:cs typeface="+mn-cs"/>
                        </a:rPr>
                        <a:t>瑞安</a:t>
                      </a:r>
                      <a:r>
                        <a:rPr lang="en-US" altLang="zh-CN" sz="1800" kern="1200" smtClean="0">
                          <a:solidFill>
                            <a:schemeClr val="dk1"/>
                          </a:solidFill>
                          <a:effectLst/>
                          <a:latin typeface="+mn-lt"/>
                          <a:ea typeface="+mn-ea"/>
                          <a:cs typeface="+mn-cs"/>
                        </a:rPr>
                        <a:t>·</a:t>
                      </a:r>
                      <a:r>
                        <a:rPr lang="zh-CN" altLang="zh-CN" sz="1800" kern="1200" smtClean="0">
                          <a:solidFill>
                            <a:schemeClr val="dk1"/>
                          </a:solidFill>
                          <a:effectLst/>
                          <a:latin typeface="+mn-lt"/>
                          <a:ea typeface="+mn-ea"/>
                          <a:cs typeface="+mn-cs"/>
                        </a:rPr>
                        <a:t>达尔</a:t>
                      </a:r>
                      <a:r>
                        <a:rPr lang="zh-CN" altLang="en-US" sz="1800" kern="1200" smtClean="0">
                          <a:solidFill>
                            <a:schemeClr val="dk1"/>
                          </a:solidFill>
                          <a:effectLst/>
                          <a:latin typeface="+mn-lt"/>
                          <a:ea typeface="+mn-ea"/>
                          <a:cs typeface="+mn-cs"/>
                        </a:rPr>
                        <a:t>离开</a:t>
                      </a:r>
                      <a:r>
                        <a:rPr lang="en-US" altLang="zh-CN" sz="1800" kern="1200" smtClean="0">
                          <a:solidFill>
                            <a:schemeClr val="dk1"/>
                          </a:solidFill>
                          <a:effectLst/>
                          <a:latin typeface="+mn-lt"/>
                          <a:ea typeface="+mn-ea"/>
                          <a:cs typeface="+mn-cs"/>
                        </a:rPr>
                        <a:t>Node</a:t>
                      </a:r>
                      <a:r>
                        <a:rPr lang="zh-CN" altLang="en-US" sz="1800" kern="1200" smtClean="0">
                          <a:solidFill>
                            <a:schemeClr val="dk1"/>
                          </a:solidFill>
                          <a:effectLst/>
                          <a:latin typeface="+mn-lt"/>
                          <a:ea typeface="+mn-ea"/>
                          <a:cs typeface="+mn-cs"/>
                        </a:rPr>
                        <a:t>项目</a:t>
                      </a:r>
                      <a:endParaRPr lang="zh-CN" altLang="en-US"/>
                    </a:p>
                  </a:txBody>
                  <a:tcPr/>
                </a:tc>
                <a:extLst>
                  <a:ext uri="{0D108BD9-81ED-4DB2-BD59-A6C34878D82A}">
                    <a16:rowId xmlns:a16="http://schemas.microsoft.com/office/drawing/2014/main" val="3868708710"/>
                  </a:ext>
                </a:extLst>
              </a:tr>
              <a:tr h="370840">
                <a:tc>
                  <a:txBody>
                    <a:bodyPr/>
                    <a:lstStyle/>
                    <a:p>
                      <a:r>
                        <a:rPr lang="en-US" altLang="zh-CN" smtClean="0"/>
                        <a:t>2014</a:t>
                      </a:r>
                      <a:r>
                        <a:rPr lang="zh-CN" altLang="en-US" smtClean="0"/>
                        <a:t>年</a:t>
                      </a:r>
                      <a:r>
                        <a:rPr lang="en-US" altLang="zh-CN" smtClean="0"/>
                        <a:t>2</a:t>
                      </a:r>
                      <a:r>
                        <a:rPr lang="zh-CN" altLang="en-US" smtClean="0"/>
                        <a:t>月</a:t>
                      </a:r>
                      <a:endParaRPr lang="zh-CN" altLang="en-US"/>
                    </a:p>
                  </a:txBody>
                  <a:tcPr/>
                </a:tc>
                <a:tc>
                  <a:txBody>
                    <a:bodyPr/>
                    <a:lstStyle/>
                    <a:p>
                      <a:r>
                        <a:rPr lang="en-US" altLang="zh-CN" sz="1800" kern="1200" smtClean="0">
                          <a:solidFill>
                            <a:schemeClr val="dk1"/>
                          </a:solidFill>
                          <a:effectLst/>
                          <a:latin typeface="+mn-lt"/>
                          <a:ea typeface="+mn-ea"/>
                          <a:cs typeface="+mn-cs"/>
                        </a:rPr>
                        <a:t>Fedor Indutny</a:t>
                      </a:r>
                      <a:r>
                        <a:rPr lang="zh-CN" altLang="zh-CN" sz="1800" kern="1200" smtClean="0">
                          <a:solidFill>
                            <a:schemeClr val="dk1"/>
                          </a:solidFill>
                          <a:effectLst/>
                          <a:latin typeface="+mn-lt"/>
                          <a:ea typeface="+mn-ea"/>
                          <a:cs typeface="+mn-cs"/>
                        </a:rPr>
                        <a:t>在</a:t>
                      </a:r>
                      <a:r>
                        <a:rPr lang="en-US" altLang="zh-CN" sz="1800" kern="1200" smtClean="0">
                          <a:solidFill>
                            <a:schemeClr val="dk1"/>
                          </a:solidFill>
                          <a:effectLst/>
                          <a:latin typeface="+mn-lt"/>
                          <a:ea typeface="+mn-ea"/>
                          <a:cs typeface="+mn-cs"/>
                        </a:rPr>
                        <a:t>2014</a:t>
                      </a:r>
                      <a:r>
                        <a:rPr lang="zh-CN" altLang="zh-CN" sz="1800" kern="1200" smtClean="0">
                          <a:solidFill>
                            <a:schemeClr val="dk1"/>
                          </a:solidFill>
                          <a:effectLst/>
                          <a:latin typeface="+mn-lt"/>
                          <a:ea typeface="+mn-ea"/>
                          <a:cs typeface="+mn-cs"/>
                        </a:rPr>
                        <a:t>年</a:t>
                      </a:r>
                      <a:r>
                        <a:rPr lang="en-US" altLang="zh-CN" sz="1800" kern="1200" smtClean="0">
                          <a:solidFill>
                            <a:schemeClr val="dk1"/>
                          </a:solidFill>
                          <a:effectLst/>
                          <a:latin typeface="+mn-lt"/>
                          <a:ea typeface="+mn-ea"/>
                          <a:cs typeface="+mn-cs"/>
                        </a:rPr>
                        <a:t>12</a:t>
                      </a:r>
                      <a:r>
                        <a:rPr lang="zh-CN" altLang="zh-CN" sz="1800" kern="1200" smtClean="0">
                          <a:solidFill>
                            <a:schemeClr val="dk1"/>
                          </a:solidFill>
                          <a:effectLst/>
                          <a:latin typeface="+mn-lt"/>
                          <a:ea typeface="+mn-ea"/>
                          <a:cs typeface="+mn-cs"/>
                        </a:rPr>
                        <a:t>月制作了分支版本，并起名</a:t>
                      </a:r>
                      <a:r>
                        <a:rPr lang="en-US" altLang="zh-CN" sz="1800" kern="1200" smtClean="0">
                          <a:solidFill>
                            <a:schemeClr val="dk1"/>
                          </a:solidFill>
                          <a:effectLst/>
                          <a:latin typeface="+mn-lt"/>
                          <a:ea typeface="+mn-ea"/>
                          <a:cs typeface="+mn-cs"/>
                        </a:rPr>
                        <a:t>“io.js”</a:t>
                      </a:r>
                      <a:endParaRPr lang="zh-CN" altLang="en-US"/>
                    </a:p>
                  </a:txBody>
                  <a:tcPr/>
                </a:tc>
                <a:extLst>
                  <a:ext uri="{0D108BD9-81ED-4DB2-BD59-A6C34878D82A}">
                    <a16:rowId xmlns:a16="http://schemas.microsoft.com/office/drawing/2014/main" val="1685778462"/>
                  </a:ext>
                </a:extLst>
              </a:tr>
              <a:tr h="370840">
                <a:tc>
                  <a:txBody>
                    <a:bodyPr/>
                    <a:lstStyle/>
                    <a:p>
                      <a:r>
                        <a:rPr lang="en-US" altLang="zh-CN" smtClean="0"/>
                        <a:t>2015</a:t>
                      </a:r>
                      <a:r>
                        <a:rPr lang="zh-CN" altLang="en-US" smtClean="0"/>
                        <a:t>年初</a:t>
                      </a:r>
                      <a:endParaRPr lang="zh-CN" altLang="en-US"/>
                    </a:p>
                  </a:txBody>
                  <a:tcPr/>
                </a:tc>
                <a:tc>
                  <a:txBody>
                    <a:bodyPr/>
                    <a:lstStyle/>
                    <a:p>
                      <a:r>
                        <a:rPr lang="en-US" altLang="zh-CN" smtClean="0"/>
                        <a:t>Node.js</a:t>
                      </a:r>
                      <a:r>
                        <a:rPr lang="zh-CN" altLang="en-US" smtClean="0"/>
                        <a:t>基金会成立（</a:t>
                      </a:r>
                      <a:r>
                        <a:rPr lang="en-US" altLang="zh-CN" smtClean="0"/>
                        <a:t>IBM</a:t>
                      </a:r>
                      <a:r>
                        <a:rPr lang="zh-CN" altLang="en-US" smtClean="0"/>
                        <a:t>、</a:t>
                      </a:r>
                      <a:r>
                        <a:rPr lang="en-US" altLang="zh-CN" smtClean="0"/>
                        <a:t>Intel</a:t>
                      </a:r>
                      <a:r>
                        <a:rPr lang="zh-CN" altLang="en-US" smtClean="0"/>
                        <a:t>、微软、</a:t>
                      </a:r>
                      <a:r>
                        <a:rPr lang="en-US" altLang="zh-CN" smtClean="0"/>
                        <a:t>Joyent</a:t>
                      </a:r>
                      <a:r>
                        <a:rPr lang="zh-CN" altLang="en-US" smtClean="0"/>
                        <a:t>）</a:t>
                      </a:r>
                      <a:endParaRPr lang="zh-CN" altLang="en-US"/>
                    </a:p>
                  </a:txBody>
                  <a:tcPr/>
                </a:tc>
                <a:extLst>
                  <a:ext uri="{0D108BD9-81ED-4DB2-BD59-A6C34878D82A}">
                    <a16:rowId xmlns:a16="http://schemas.microsoft.com/office/drawing/2014/main" val="1551676848"/>
                  </a:ext>
                </a:extLst>
              </a:tr>
              <a:tr h="370840">
                <a:tc>
                  <a:txBody>
                    <a:bodyPr/>
                    <a:lstStyle/>
                    <a:p>
                      <a:r>
                        <a:rPr lang="en-US" altLang="zh-CN" smtClean="0"/>
                        <a:t>2015</a:t>
                      </a:r>
                      <a:r>
                        <a:rPr lang="zh-CN" altLang="en-US" smtClean="0"/>
                        <a:t>年</a:t>
                      </a:r>
                      <a:r>
                        <a:rPr lang="en-US" altLang="zh-CN" smtClean="0"/>
                        <a:t>9</a:t>
                      </a:r>
                      <a:r>
                        <a:rPr lang="zh-CN" altLang="en-US" smtClean="0"/>
                        <a:t>月</a:t>
                      </a:r>
                      <a:endParaRPr lang="zh-CN" altLang="en-US"/>
                    </a:p>
                  </a:txBody>
                  <a:tcPr/>
                </a:tc>
                <a:tc>
                  <a:txBody>
                    <a:bodyPr/>
                    <a:lstStyle/>
                    <a:p>
                      <a:r>
                        <a:rPr lang="en-US" altLang="zh-CN" smtClean="0"/>
                        <a:t>Node.js</a:t>
                      </a:r>
                      <a:r>
                        <a:rPr lang="zh-CN" altLang="en-US" smtClean="0"/>
                        <a:t>和</a:t>
                      </a:r>
                      <a:r>
                        <a:rPr lang="en-US" altLang="zh-CN" smtClean="0"/>
                        <a:t>io.js</a:t>
                      </a:r>
                      <a:r>
                        <a:rPr lang="zh-CN" altLang="en-US" smtClean="0"/>
                        <a:t>合并，</a:t>
                      </a:r>
                      <a:r>
                        <a:rPr lang="en-US" altLang="zh-CN" smtClean="0"/>
                        <a:t>Node</a:t>
                      </a:r>
                      <a:r>
                        <a:rPr lang="en-US" altLang="zh-CN" baseline="0" smtClean="0"/>
                        <a:t> 4.0</a:t>
                      </a:r>
                      <a:r>
                        <a:rPr lang="zh-CN" altLang="en-US" baseline="0" smtClean="0"/>
                        <a:t>发布</a:t>
                      </a:r>
                      <a:endParaRPr lang="zh-CN" altLang="en-US"/>
                    </a:p>
                  </a:txBody>
                  <a:tcPr/>
                </a:tc>
                <a:extLst>
                  <a:ext uri="{0D108BD9-81ED-4DB2-BD59-A6C34878D82A}">
                    <a16:rowId xmlns:a16="http://schemas.microsoft.com/office/drawing/2014/main" val="2199312293"/>
                  </a:ext>
                </a:extLst>
              </a:tr>
              <a:tr h="370840">
                <a:tc>
                  <a:txBody>
                    <a:bodyPr/>
                    <a:lstStyle/>
                    <a:p>
                      <a:r>
                        <a:rPr lang="en-US" altLang="zh-CN" smtClean="0"/>
                        <a:t>2016</a:t>
                      </a:r>
                      <a:r>
                        <a:rPr lang="zh-CN" altLang="en-US" smtClean="0"/>
                        <a:t>年</a:t>
                      </a:r>
                      <a:endParaRPr lang="zh-CN" altLang="en-US"/>
                    </a:p>
                  </a:txBody>
                  <a:tcPr/>
                </a:tc>
                <a:tc>
                  <a:txBody>
                    <a:bodyPr/>
                    <a:lstStyle/>
                    <a:p>
                      <a:r>
                        <a:rPr lang="en-US" altLang="zh-CN" smtClean="0"/>
                        <a:t>Node</a:t>
                      </a:r>
                      <a:r>
                        <a:rPr lang="en-US" altLang="zh-CN" baseline="0" smtClean="0"/>
                        <a:t> 6.0</a:t>
                      </a:r>
                      <a:r>
                        <a:rPr lang="zh-CN" altLang="en-US" baseline="0" smtClean="0"/>
                        <a:t>发布</a:t>
                      </a:r>
                      <a:endParaRPr lang="zh-CN" altLang="en-US"/>
                    </a:p>
                  </a:txBody>
                  <a:tcPr/>
                </a:tc>
                <a:extLst>
                  <a:ext uri="{0D108BD9-81ED-4DB2-BD59-A6C34878D82A}">
                    <a16:rowId xmlns:a16="http://schemas.microsoft.com/office/drawing/2014/main" val="114723092"/>
                  </a:ext>
                </a:extLst>
              </a:tr>
              <a:tr h="370840">
                <a:tc>
                  <a:txBody>
                    <a:bodyPr/>
                    <a:lstStyle/>
                    <a:p>
                      <a:r>
                        <a:rPr lang="en-US" altLang="zh-CN" smtClean="0"/>
                        <a:t>2017</a:t>
                      </a:r>
                      <a:r>
                        <a:rPr lang="zh-CN" altLang="en-US" smtClean="0"/>
                        <a:t>年</a:t>
                      </a:r>
                      <a:endParaRPr lang="zh-CN" altLang="en-US"/>
                    </a:p>
                  </a:txBody>
                  <a:tcPr/>
                </a:tc>
                <a:tc>
                  <a:txBody>
                    <a:bodyPr/>
                    <a:lstStyle/>
                    <a:p>
                      <a:r>
                        <a:rPr lang="en-US" altLang="zh-CN" smtClean="0"/>
                        <a:t>Node 8.0</a:t>
                      </a:r>
                      <a:r>
                        <a:rPr lang="zh-CN" altLang="en-US" smtClean="0"/>
                        <a:t>发布</a:t>
                      </a:r>
                      <a:endParaRPr lang="zh-CN" altLang="en-US"/>
                    </a:p>
                  </a:txBody>
                  <a:tcPr/>
                </a:tc>
                <a:extLst>
                  <a:ext uri="{0D108BD9-81ED-4DB2-BD59-A6C34878D82A}">
                    <a16:rowId xmlns:a16="http://schemas.microsoft.com/office/drawing/2014/main" val="3551993187"/>
                  </a:ext>
                </a:extLst>
              </a:tr>
            </a:tbl>
          </a:graphicData>
        </a:graphic>
      </p:graphicFrame>
    </p:spTree>
    <p:extLst>
      <p:ext uri="{BB962C8B-B14F-4D97-AF65-F5344CB8AC3E}">
        <p14:creationId xmlns:p14="http://schemas.microsoft.com/office/powerpoint/2010/main" val="315852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Node</a:t>
            </a:r>
            <a:r>
              <a:rPr lang="zh-CN" altLang="en-US" smtClean="0"/>
              <a:t>的用途</a:t>
            </a:r>
            <a:endParaRPr lang="zh-CN" altLang="en-US"/>
          </a:p>
        </p:txBody>
      </p:sp>
      <p:sp>
        <p:nvSpPr>
          <p:cNvPr id="3" name="内容占位符 2"/>
          <p:cNvSpPr>
            <a:spLocks noGrp="1"/>
          </p:cNvSpPr>
          <p:nvPr>
            <p:ph idx="1"/>
          </p:nvPr>
        </p:nvSpPr>
        <p:spPr/>
        <p:txBody>
          <a:bodyPr>
            <a:normAutofit lnSpcReduction="10000"/>
          </a:bodyPr>
          <a:lstStyle/>
          <a:p>
            <a:r>
              <a:rPr lang="en-US" altLang="zh-CN" sz="2800" smtClean="0"/>
              <a:t>Web</a:t>
            </a:r>
            <a:r>
              <a:rPr lang="zh-CN" altLang="en-US" sz="2800" smtClean="0"/>
              <a:t>服务</a:t>
            </a:r>
            <a:r>
              <a:rPr lang="en-US" altLang="zh-CN" sz="2800" smtClean="0"/>
              <a:t>API</a:t>
            </a:r>
            <a:r>
              <a:rPr lang="zh-CN" altLang="en-US" sz="2800" smtClean="0"/>
              <a:t>，比如</a:t>
            </a:r>
            <a:r>
              <a:rPr lang="en-US" altLang="zh-CN" sz="2800" smtClean="0"/>
              <a:t>REST</a:t>
            </a:r>
          </a:p>
          <a:p>
            <a:endParaRPr lang="en-US" altLang="zh-CN" sz="2800" smtClean="0"/>
          </a:p>
          <a:p>
            <a:r>
              <a:rPr lang="zh-CN" altLang="en-US" sz="2800" smtClean="0"/>
              <a:t>实时多人游戏</a:t>
            </a:r>
            <a:endParaRPr lang="en-US" altLang="zh-CN" sz="2800" smtClean="0"/>
          </a:p>
          <a:p>
            <a:endParaRPr lang="en-US" altLang="zh-CN" sz="2800" smtClean="0"/>
          </a:p>
          <a:p>
            <a:r>
              <a:rPr lang="zh-CN" altLang="en-US" sz="2800" smtClean="0"/>
              <a:t>后端的</a:t>
            </a:r>
            <a:r>
              <a:rPr lang="en-US" altLang="zh-CN" sz="2800" smtClean="0"/>
              <a:t>Web</a:t>
            </a:r>
            <a:r>
              <a:rPr lang="zh-CN" altLang="en-US" sz="2800" smtClean="0"/>
              <a:t>服务，例如跨域、服务器端的请求</a:t>
            </a:r>
            <a:endParaRPr lang="en-US" altLang="zh-CN" sz="2800" smtClean="0"/>
          </a:p>
          <a:p>
            <a:endParaRPr lang="en-US" altLang="zh-CN" sz="2800" smtClean="0"/>
          </a:p>
          <a:p>
            <a:r>
              <a:rPr lang="zh-CN" altLang="en-US" sz="2800" smtClean="0"/>
              <a:t>基于</a:t>
            </a:r>
            <a:r>
              <a:rPr lang="en-US" altLang="zh-CN" sz="2800" smtClean="0"/>
              <a:t>Web</a:t>
            </a:r>
            <a:r>
              <a:rPr lang="zh-CN" altLang="en-US" sz="2800" smtClean="0"/>
              <a:t>的应用</a:t>
            </a:r>
            <a:endParaRPr lang="en-US" altLang="zh-CN" sz="2800" smtClean="0"/>
          </a:p>
          <a:p>
            <a:endParaRPr lang="en-US" altLang="zh-CN" sz="2800" smtClean="0"/>
          </a:p>
          <a:p>
            <a:r>
              <a:rPr lang="zh-CN" altLang="en-US" sz="2800" smtClean="0"/>
              <a:t>多客户端的通信，如即时通信</a:t>
            </a:r>
            <a:endParaRPr lang="zh-CN" altLang="en-US" sz="2800"/>
          </a:p>
        </p:txBody>
      </p:sp>
    </p:spTree>
    <p:extLst>
      <p:ext uri="{BB962C8B-B14F-4D97-AF65-F5344CB8AC3E}">
        <p14:creationId xmlns:p14="http://schemas.microsoft.com/office/powerpoint/2010/main" val="12305440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8514</TotalTime>
  <Words>2786</Words>
  <Application>Microsoft Office PowerPoint</Application>
  <PresentationFormat>全屏显示(4:3)</PresentationFormat>
  <Paragraphs>393</Paragraphs>
  <Slides>55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Monaco</vt:lpstr>
      <vt:lpstr>黑体</vt:lpstr>
      <vt:lpstr>宋体</vt:lpstr>
      <vt:lpstr>微软雅黑</vt:lpstr>
      <vt:lpstr>Arial</vt:lpstr>
      <vt:lpstr>Calibri</vt:lpstr>
      <vt:lpstr>Consolas</vt:lpstr>
      <vt:lpstr>Office 主题</vt:lpstr>
      <vt:lpstr>Node.js</vt:lpstr>
      <vt:lpstr>Node.js简介</vt:lpstr>
      <vt:lpstr>PowerPoint 演示文稿</vt:lpstr>
      <vt:lpstr>简介</vt:lpstr>
      <vt:lpstr>简介</vt:lpstr>
      <vt:lpstr>瑞安·达尔（Ryan Dahl）</vt:lpstr>
      <vt:lpstr>PowerPoint 演示文稿</vt:lpstr>
      <vt:lpstr>Node的历史</vt:lpstr>
      <vt:lpstr>Node的用途</vt:lpstr>
      <vt:lpstr>安装Node.js</vt:lpstr>
      <vt:lpstr>Node安装步骤</vt:lpstr>
      <vt:lpstr>PowerPoint 演示文稿</vt:lpstr>
      <vt:lpstr>PowerPoint 演示文稿</vt:lpstr>
      <vt:lpstr>PowerPoint 演示文稿</vt:lpstr>
      <vt:lpstr>PowerPoint 演示文稿</vt:lpstr>
      <vt:lpstr>node目录结构</vt:lpstr>
      <vt:lpstr>CommonJS规范</vt:lpstr>
      <vt:lpstr>ECMAScript标准的缺陷</vt:lpstr>
      <vt:lpstr>模块化</vt:lpstr>
      <vt:lpstr>CommonJS规范</vt:lpstr>
      <vt:lpstr>模块引用</vt:lpstr>
      <vt:lpstr>模块定义</vt:lpstr>
      <vt:lpstr>模块定义</vt:lpstr>
      <vt:lpstr>模块标识</vt:lpstr>
      <vt:lpstr>Node的模块实现</vt:lpstr>
      <vt:lpstr>包 package</vt:lpstr>
      <vt:lpstr>包结构</vt:lpstr>
      <vt:lpstr>包描述文件</vt:lpstr>
      <vt:lpstr>NPM(Node Package Manager)</vt:lpstr>
      <vt:lpstr>NPM命令</vt:lpstr>
      <vt:lpstr>NPM命令</vt:lpstr>
      <vt:lpstr>Buffer(缓冲区)</vt:lpstr>
      <vt:lpstr>Buffer的操作</vt:lpstr>
      <vt:lpstr>Buffer的转换</vt:lpstr>
      <vt:lpstr>写入操作</vt:lpstr>
      <vt:lpstr>读取操作</vt:lpstr>
      <vt:lpstr>其他操作</vt:lpstr>
      <vt:lpstr>fs（文件系统）</vt:lpstr>
      <vt:lpstr>同步和异步调用</vt:lpstr>
      <vt:lpstr>打开和关闭文件</vt:lpstr>
      <vt:lpstr>打开状态</vt:lpstr>
      <vt:lpstr>写入文件</vt:lpstr>
      <vt:lpstr>简单文件写入</vt:lpstr>
      <vt:lpstr>同步文件写入</vt:lpstr>
      <vt:lpstr>异步文件写入</vt:lpstr>
      <vt:lpstr>流式文件写入</vt:lpstr>
      <vt:lpstr>读取文件</vt:lpstr>
      <vt:lpstr>简单文件读取</vt:lpstr>
      <vt:lpstr>同步文件读取</vt:lpstr>
      <vt:lpstr>异步文件读取</vt:lpstr>
      <vt:lpstr>流式文件读取</vt:lpstr>
      <vt:lpstr>其他操作</vt:lpstr>
      <vt:lpstr>其他操作</vt:lpstr>
      <vt:lpstr>其他操作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denzel lee</cp:lastModifiedBy>
  <cp:revision>430</cp:revision>
  <dcterms:created xsi:type="dcterms:W3CDTF">2013-03-04T07:19:04Z</dcterms:created>
  <dcterms:modified xsi:type="dcterms:W3CDTF">2017-10-20T09:06:41Z</dcterms:modified>
</cp:coreProperties>
</file>