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17" r:id="rId3"/>
    <p:sldId id="257" r:id="rId5"/>
    <p:sldId id="279" r:id="rId6"/>
    <p:sldId id="274" r:id="rId7"/>
    <p:sldId id="259" r:id="rId8"/>
    <p:sldId id="301" r:id="rId9"/>
    <p:sldId id="258" r:id="rId10"/>
    <p:sldId id="300" r:id="rId11"/>
    <p:sldId id="286" r:id="rId12"/>
    <p:sldId id="273" r:id="rId13"/>
    <p:sldId id="282" r:id="rId14"/>
    <p:sldId id="283" r:id="rId15"/>
    <p:sldId id="260" r:id="rId16"/>
    <p:sldId id="284" r:id="rId17"/>
    <p:sldId id="285" r:id="rId18"/>
    <p:sldId id="263" r:id="rId19"/>
    <p:sldId id="268" r:id="rId20"/>
    <p:sldId id="278" r:id="rId21"/>
    <p:sldId id="316" r:id="rId22"/>
    <p:sldId id="281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9F5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7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9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33.png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82930" y="2842260"/>
            <a:ext cx="10852150" cy="699135"/>
          </a:xfrm>
        </p:spPr>
        <p:txBody>
          <a:bodyPr/>
          <a:lstStyle/>
          <a:p>
            <a:r>
              <a:rPr lang="zh-CN" altLang="zh-CN" sz="3600"/>
              <a:t>虚拟机快照、备份、容灾与</a:t>
            </a:r>
            <a:r>
              <a:rPr lang="en-US" altLang="zh-CN" sz="3600"/>
              <a:t>CDP</a:t>
            </a:r>
            <a:r>
              <a:rPr lang="zh-CN" altLang="en-US" sz="3600"/>
              <a:t>原理介绍</a:t>
            </a:r>
            <a:endParaRPr lang="zh-CN" altLang="en-US" sz="360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17670" y="3961130"/>
            <a:ext cx="6015990" cy="38163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--YOUPLUS(</a:t>
            </a:r>
            <a:r>
              <a:rPr sz="1800">
                <a:solidFill>
                  <a:srgbClr val="2919F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微信:</a:t>
            </a:r>
            <a:r>
              <a:rPr lang="en-US" sz="1800">
                <a:solidFill>
                  <a:srgbClr val="2919F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1800">
                <a:solidFill>
                  <a:srgbClr val="2919F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YOUPLUS2022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468745" y="4472305"/>
            <a:ext cx="3430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2919F5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Email: zhang_youjia@126.com</a:t>
            </a:r>
            <a:endParaRPr lang="en-US" altLang="zh-CN">
              <a:solidFill>
                <a:srgbClr val="2919F5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4445"/>
            <a:ext cx="4965065" cy="6849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41900" y="4946015"/>
            <a:ext cx="561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qcow2</a:t>
            </a:r>
            <a:r>
              <a:rPr lang="zh-CN" altLang="zh-CN"/>
              <a:t>镜像内部快照与外部快照相互转换：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81905" y="5330825"/>
            <a:ext cx="561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(1) </a:t>
            </a:r>
            <a:r>
              <a:rPr lang="zh-CN" altLang="zh-CN"/>
              <a:t>内部快照转换成外部快照</a:t>
            </a:r>
            <a:r>
              <a:rPr lang="en-US" altLang="zh-CN"/>
              <a:t>(</a:t>
            </a:r>
            <a:r>
              <a:rPr lang="zh-CN" altLang="zh-CN"/>
              <a:t>正向</a:t>
            </a:r>
            <a:r>
              <a:rPr lang="en-US" altLang="zh-CN"/>
              <a:t>/</a:t>
            </a:r>
            <a:r>
              <a:rPr lang="zh-CN" altLang="zh-CN"/>
              <a:t>反向</a:t>
            </a:r>
            <a:r>
              <a:rPr lang="en-US" altLang="zh-CN"/>
              <a:t>)</a:t>
            </a:r>
            <a:r>
              <a:rPr lang="zh-CN" altLang="zh-CN"/>
              <a:t>：</a:t>
            </a:r>
            <a:r>
              <a:rPr lang="zh-CN" altLang="zh-CN">
                <a:solidFill>
                  <a:srgbClr val="2919F5"/>
                </a:solidFill>
              </a:rPr>
              <a:t>遍历</a:t>
            </a:r>
            <a:r>
              <a:rPr lang="en-US" altLang="zh-CN">
                <a:solidFill>
                  <a:srgbClr val="2919F5"/>
                </a:solidFill>
              </a:rPr>
              <a:t>L1/L2</a:t>
            </a:r>
            <a:r>
              <a:rPr lang="zh-CN" altLang="zh-CN">
                <a:solidFill>
                  <a:srgbClr val="2919F5"/>
                </a:solidFill>
              </a:rPr>
              <a:t>表提取差异，生成镜像链；       </a:t>
            </a:r>
            <a:r>
              <a:rPr lang="en-US" altLang="zh-CN">
                <a:solidFill>
                  <a:srgbClr val="2919F5"/>
                </a:solidFill>
              </a:rPr>
              <a:t>(qcow2-backup</a:t>
            </a:r>
            <a:r>
              <a:rPr lang="zh-CN" altLang="zh-CN">
                <a:solidFill>
                  <a:srgbClr val="2919F5"/>
                </a:solidFill>
              </a:rPr>
              <a:t>工具</a:t>
            </a:r>
            <a:r>
              <a:rPr lang="en-US" altLang="zh-CN">
                <a:solidFill>
                  <a:srgbClr val="2919F5"/>
                </a:solidFill>
              </a:rPr>
              <a:t>)</a:t>
            </a:r>
            <a:endParaRPr lang="en-US" altLang="zh-CN">
              <a:solidFill>
                <a:srgbClr val="2919F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1905" y="6091555"/>
            <a:ext cx="561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(2) </a:t>
            </a:r>
            <a:r>
              <a:rPr lang="zh-CN" altLang="zh-CN"/>
              <a:t>外部快照转换成内部快照</a:t>
            </a:r>
            <a:r>
              <a:rPr lang="en-US" altLang="zh-CN"/>
              <a:t>(</a:t>
            </a:r>
            <a:r>
              <a:rPr lang="zh-CN" altLang="zh-CN"/>
              <a:t>正向</a:t>
            </a:r>
            <a:r>
              <a:rPr lang="en-US" altLang="zh-CN"/>
              <a:t>/</a:t>
            </a:r>
            <a:r>
              <a:rPr lang="zh-CN" altLang="zh-CN"/>
              <a:t>反向</a:t>
            </a:r>
            <a:r>
              <a:rPr lang="en-US" altLang="zh-CN"/>
              <a:t>)</a:t>
            </a:r>
            <a:r>
              <a:rPr lang="zh-CN" altLang="zh-CN"/>
              <a:t>：</a:t>
            </a:r>
            <a:r>
              <a:rPr lang="en-US" altLang="zh-CN">
                <a:solidFill>
                  <a:srgbClr val="2919F5"/>
                </a:solidFill>
              </a:rPr>
              <a:t>qemu-img</a:t>
            </a:r>
            <a:r>
              <a:rPr lang="zh-CN" altLang="zh-CN">
                <a:solidFill>
                  <a:srgbClr val="2919F5"/>
                </a:solidFill>
              </a:rPr>
              <a:t>打内部快照 </a:t>
            </a:r>
            <a:r>
              <a:rPr lang="en-US" altLang="zh-CN">
                <a:solidFill>
                  <a:srgbClr val="2919F5"/>
                </a:solidFill>
              </a:rPr>
              <a:t>+ qcow2-</a:t>
            </a:r>
            <a:r>
              <a:rPr lang="en-US">
                <a:solidFill>
                  <a:srgbClr val="2919F5"/>
                </a:solidFill>
              </a:rPr>
              <a:t>delta</a:t>
            </a:r>
            <a:r>
              <a:rPr lang="zh-CN">
                <a:solidFill>
                  <a:srgbClr val="2919F5"/>
                </a:solidFill>
              </a:rPr>
              <a:t>工具合并镜像链数据</a:t>
            </a:r>
            <a:r>
              <a:rPr lang="en-US" altLang="zh-CN">
                <a:solidFill>
                  <a:srgbClr val="2919F5"/>
                </a:solidFill>
              </a:rPr>
              <a:t>)</a:t>
            </a:r>
            <a:endParaRPr lang="en-US" altLang="zh-CN">
              <a:solidFill>
                <a:srgbClr val="2919F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95610" y="2647950"/>
            <a:ext cx="15913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(3)</a:t>
            </a:r>
            <a:r>
              <a:rPr lang="zh-CN"/>
              <a:t> 虚拟机克隆：</a:t>
            </a:r>
            <a:r>
              <a:rPr lang="en-US" altLang="zh-CN">
                <a:solidFill>
                  <a:srgbClr val="2919F5"/>
                </a:solidFill>
                <a:sym typeface="+mn-ea"/>
              </a:rPr>
              <a:t>(</a:t>
            </a:r>
            <a:r>
              <a:rPr lang="zh-CN" altLang="zh-CN">
                <a:solidFill>
                  <a:srgbClr val="2919F5"/>
                </a:solidFill>
                <a:sym typeface="+mn-ea"/>
              </a:rPr>
              <a:t>本地</a:t>
            </a:r>
            <a:r>
              <a:rPr lang="en-US" altLang="zh-CN">
                <a:solidFill>
                  <a:srgbClr val="2919F5"/>
                </a:solidFill>
                <a:sym typeface="+mn-ea"/>
              </a:rPr>
              <a:t>/</a:t>
            </a:r>
            <a:r>
              <a:rPr lang="zh-CN" altLang="zh-CN">
                <a:solidFill>
                  <a:srgbClr val="2919F5"/>
                </a:solidFill>
                <a:sym typeface="+mn-ea"/>
              </a:rPr>
              <a:t>远端</a:t>
            </a:r>
            <a:r>
              <a:rPr lang="en-US" altLang="zh-CN">
                <a:solidFill>
                  <a:srgbClr val="2919F5"/>
                </a:solidFill>
                <a:sym typeface="+mn-ea"/>
              </a:rPr>
              <a:t>)</a:t>
            </a:r>
            <a:endParaRPr lang="zh-CN"/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>
                <a:solidFill>
                  <a:srgbClr val="2919F5"/>
                </a:solidFill>
              </a:rPr>
              <a:t>开机状态克隆</a:t>
            </a:r>
            <a:endParaRPr lang="zh-CN">
              <a:solidFill>
                <a:srgbClr val="2919F5"/>
              </a:solidFill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rgbClr val="2919F5"/>
                </a:solidFill>
              </a:rPr>
              <a:t>关机状态克隆</a:t>
            </a:r>
            <a:endParaRPr lang="zh-CN" altLang="en-US">
              <a:solidFill>
                <a:srgbClr val="2919F5"/>
              </a:solidFill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rgbClr val="2919F5"/>
                </a:solidFill>
              </a:rPr>
              <a:t>内存快照克隆</a:t>
            </a:r>
            <a:endParaRPr lang="zh-CN" altLang="en-US">
              <a:solidFill>
                <a:srgbClr val="2919F5"/>
              </a:solidFill>
            </a:endParaRPr>
          </a:p>
        </p:txBody>
      </p:sp>
      <p:pic>
        <p:nvPicPr>
          <p:cNvPr id="3" name="图片 2" descr="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85" y="4445"/>
            <a:ext cx="5676265" cy="4977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四、内存快照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5815" y="1243330"/>
            <a:ext cx="1005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1</a:t>
            </a:r>
            <a:r>
              <a:rPr lang="zh-CN" altLang="en-US"/>
              <a:t>、把虚拟机的内存数据和设备状态保存到文件，可以用于后续恢复虚拟机到当时的运行状态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05815" y="1849120"/>
            <a:ext cx="1031049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(1)</a:t>
            </a:r>
            <a:r>
              <a:rPr lang="zh-CN" altLang="zh-CN"/>
              <a:t> </a:t>
            </a:r>
            <a:r>
              <a:rPr lang="en-US" altLang="zh-CN"/>
              <a:t>proxmox</a:t>
            </a:r>
            <a:r>
              <a:rPr lang="zh-CN" altLang="en-US"/>
              <a:t>以前的版本打内存快照时，是把</a:t>
            </a:r>
            <a:r>
              <a:rPr lang="zh-CN" altLang="en-US">
                <a:sym typeface="+mn-ea"/>
              </a:rPr>
              <a:t>虚拟机的内存数据和设备状态保存到一个单独文件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raw)</a:t>
            </a:r>
            <a:r>
              <a:rPr lang="zh-CN" altLang="zh-CN">
                <a:sym typeface="+mn-ea"/>
              </a:rPr>
              <a:t>，</a:t>
            </a:r>
            <a:endParaRPr lang="zh-CN" altLang="zh-CN"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zh-CN">
                <a:sym typeface="+mn-ea"/>
              </a:rPr>
              <a:t>     然后对磁盘</a:t>
            </a:r>
            <a:r>
              <a:rPr lang="en-US" altLang="zh-CN">
                <a:sym typeface="+mn-ea"/>
              </a:rPr>
              <a:t>(qcow2</a:t>
            </a:r>
            <a:r>
              <a:rPr lang="zh-CN" altLang="zh-CN">
                <a:sym typeface="+mn-ea"/>
              </a:rPr>
              <a:t>镜像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打快照；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815" y="3029585"/>
            <a:ext cx="1005967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(2)</a:t>
            </a:r>
            <a:r>
              <a:rPr lang="zh-CN" altLang="zh-CN"/>
              <a:t> </a:t>
            </a:r>
            <a:r>
              <a:rPr lang="en-US" altLang="zh-CN"/>
              <a:t>HCI</a:t>
            </a:r>
            <a:r>
              <a:rPr lang="zh-CN" altLang="en-US">
                <a:sym typeface="+mn-ea"/>
              </a:rPr>
              <a:t>打内存快照时，是把</a:t>
            </a:r>
            <a:r>
              <a:rPr lang="zh-CN" altLang="en-US">
                <a:sym typeface="+mn-ea"/>
              </a:rPr>
              <a:t>虚拟机的内存数据和设备状态保存到遍历磁盘第一个找到的</a:t>
            </a:r>
            <a:r>
              <a:rPr lang="en-US" altLang="zh-CN">
                <a:sym typeface="+mn-ea"/>
              </a:rPr>
              <a:t>qcow2</a:t>
            </a:r>
            <a:r>
              <a:rPr lang="zh-CN" altLang="en-US">
                <a:sym typeface="+mn-ea"/>
              </a:rPr>
              <a:t>镜像</a:t>
            </a:r>
            <a:endParaRPr lang="zh-CN" altLang="en-US"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ym typeface="+mn-ea"/>
              </a:rPr>
              <a:t>     尾部，</a:t>
            </a:r>
            <a:r>
              <a:rPr lang="zh-CN" altLang="zh-CN">
                <a:sym typeface="+mn-ea"/>
              </a:rPr>
              <a:t>然后对磁盘</a:t>
            </a:r>
            <a:r>
              <a:rPr lang="en-US" altLang="zh-CN">
                <a:sym typeface="+mn-ea"/>
              </a:rPr>
              <a:t>(qcow2</a:t>
            </a:r>
            <a:r>
              <a:rPr lang="zh-CN" altLang="zh-CN">
                <a:sym typeface="+mn-ea"/>
              </a:rPr>
              <a:t>镜像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打快照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191895" y="3907155"/>
          <a:ext cx="3621405" cy="215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56430" imgH="2669540" progId="Visio.Drawing.11">
                  <p:embed/>
                </p:oleObj>
              </mc:Choice>
              <mc:Fallback>
                <p:oleObj name="" r:id="rId1" imgW="4456430" imgH="266954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1895" y="3907155"/>
                        <a:ext cx="3621405" cy="215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238875" y="3894455"/>
          <a:ext cx="3621405" cy="215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4456430" imgH="2669540" progId="Visio.Drawing.11">
                  <p:embed/>
                </p:oleObj>
              </mc:Choice>
              <mc:Fallback>
                <p:oleObj name="" r:id="rId3" imgW="4456430" imgH="266954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875" y="3894455"/>
                        <a:ext cx="3621405" cy="215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15235" y="6156960"/>
            <a:ext cx="115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rgbClr val="2919F5"/>
                </a:solidFill>
              </a:rPr>
              <a:t>proxmox</a:t>
            </a:r>
            <a:endParaRPr lang="en-US" altLang="zh-CN">
              <a:solidFill>
                <a:srgbClr val="2919F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54950" y="6132830"/>
            <a:ext cx="69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rgbClr val="2919F5"/>
                </a:solidFill>
              </a:rPr>
              <a:t>HCI</a:t>
            </a:r>
            <a:endParaRPr lang="en-US" altLang="zh-CN">
              <a:solidFill>
                <a:srgbClr val="2919F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/>
        </p:nvGraphicFramePr>
        <p:xfrm>
          <a:off x="5034915" y="1927225"/>
          <a:ext cx="7157085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8764270" imgH="1121410" progId="Paint.Picture">
                  <p:embed/>
                </p:oleObj>
              </mc:Choice>
              <mc:Fallback>
                <p:oleObj name="" r:id="rId1" imgW="8764270" imgH="112141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34915" y="1927225"/>
                        <a:ext cx="7157085" cy="105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" y="3175"/>
            <a:ext cx="5052060" cy="6870700"/>
          </a:xfrm>
          <a:prstGeom prst="rect">
            <a:avLst/>
          </a:prstGeom>
        </p:spPr>
      </p:pic>
      <p:pic>
        <p:nvPicPr>
          <p:cNvPr id="2" name="图片 1" descr="tes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965" y="-3810"/>
            <a:ext cx="7138035" cy="4502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五、备份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5815" y="2154555"/>
            <a:ext cx="739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3</a:t>
            </a:r>
            <a:r>
              <a:rPr lang="zh-CN" altLang="en-US"/>
              <a:t>、正向增量备份</a:t>
            </a:r>
            <a:r>
              <a:rPr lang="en-US" altLang="zh-CN"/>
              <a:t>(</a:t>
            </a:r>
            <a:r>
              <a:rPr lang="zh-CN" altLang="en-US">
                <a:solidFill>
                  <a:srgbClr val="2919F5"/>
                </a:solidFill>
              </a:rPr>
              <a:t>外部快照、</a:t>
            </a:r>
            <a:r>
              <a:rPr lang="en-US" altLang="zh-CN">
                <a:solidFill>
                  <a:srgbClr val="2919F5"/>
                </a:solidFill>
              </a:rPr>
              <a:t>drive-backup</a:t>
            </a:r>
            <a:r>
              <a:rPr lang="zh-CN" altLang="zh-CN">
                <a:solidFill>
                  <a:srgbClr val="2919F5"/>
                </a:solidFill>
              </a:rPr>
              <a:t>、内部快照提取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3" name="对象 -2147482624"/>
          <p:cNvGraphicFramePr/>
          <p:nvPr/>
        </p:nvGraphicFramePr>
        <p:xfrm>
          <a:off x="41275" y="2646680"/>
          <a:ext cx="7582535" cy="17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513070" imgH="1273175" progId="Visio.Drawing.11">
                  <p:embed/>
                </p:oleObj>
              </mc:Choice>
              <mc:Fallback>
                <p:oleObj name="" r:id="rId1" imgW="5513070" imgH="12731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" y="2646680"/>
                        <a:ext cx="7582535" cy="172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73760" y="4571365"/>
            <a:ext cx="669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4</a:t>
            </a:r>
            <a:r>
              <a:rPr lang="zh-CN" altLang="en-US"/>
              <a:t>、反向增量备份（</a:t>
            </a:r>
            <a:r>
              <a:rPr lang="zh-CN" altLang="en-US">
                <a:solidFill>
                  <a:srgbClr val="2919F5"/>
                </a:solidFill>
              </a:rPr>
              <a:t>正向增量备份</a:t>
            </a:r>
            <a:r>
              <a:rPr lang="zh-CN" altLang="en-US">
                <a:solidFill>
                  <a:srgbClr val="2919F5"/>
                </a:solidFill>
              </a:rPr>
              <a:t>间接实现</a:t>
            </a:r>
            <a:r>
              <a:rPr lang="zh-CN" altLang="zh-CN">
                <a:solidFill>
                  <a:srgbClr val="2919F5"/>
                </a:solidFill>
                <a:sym typeface="+mn-ea"/>
              </a:rPr>
              <a:t>、内部快照提取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5" name="对象 -2147482621"/>
          <p:cNvGraphicFramePr/>
          <p:nvPr/>
        </p:nvGraphicFramePr>
        <p:xfrm>
          <a:off x="7949565" y="4241800"/>
          <a:ext cx="424116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444490" imgH="2806065" progId="Visio.Drawing.11">
                  <p:embed/>
                </p:oleObj>
              </mc:Choice>
              <mc:Fallback>
                <p:oleObj name="" r:id="rId3" imgW="5444490" imgH="28060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9565" y="4241800"/>
                        <a:ext cx="4241165" cy="248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24"/>
          <p:cNvGraphicFramePr/>
          <p:nvPr/>
        </p:nvGraphicFramePr>
        <p:xfrm>
          <a:off x="41275" y="5037455"/>
          <a:ext cx="7740650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7136765" imgH="1650365" progId="Visio.Drawing.11">
                  <p:embed/>
                </p:oleObj>
              </mc:Choice>
              <mc:Fallback>
                <p:oleObj name="" r:id="rId5" imgW="7136765" imgH="16503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75" y="5037455"/>
                        <a:ext cx="7740650" cy="174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05815" y="1079500"/>
            <a:ext cx="739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1</a:t>
            </a:r>
            <a:r>
              <a:rPr lang="zh-CN" altLang="en-US"/>
              <a:t>、关键词：</a:t>
            </a:r>
            <a:r>
              <a:rPr lang="zh-CN" altLang="en-US">
                <a:solidFill>
                  <a:srgbClr val="2919F5"/>
                </a:solidFill>
              </a:rPr>
              <a:t>数据</a:t>
            </a:r>
            <a:r>
              <a:rPr lang="zh-CN" altLang="en-US">
                <a:solidFill>
                  <a:srgbClr val="2919F5"/>
                </a:solidFill>
              </a:rPr>
              <a:t>副本</a:t>
            </a:r>
            <a:endParaRPr lang="zh-CN" altLang="en-US">
              <a:solidFill>
                <a:srgbClr val="2919F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5815" y="1616710"/>
            <a:ext cx="1118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2</a:t>
            </a:r>
            <a:r>
              <a:rPr lang="zh-CN" altLang="en-US"/>
              <a:t>、实现方案：</a:t>
            </a:r>
            <a:r>
              <a:rPr lang="en-US" altLang="zh-CN">
                <a:solidFill>
                  <a:srgbClr val="2919F5"/>
                </a:solidFill>
              </a:rPr>
              <a:t>(1) </a:t>
            </a:r>
            <a:r>
              <a:rPr lang="zh-CN" altLang="zh-CN">
                <a:solidFill>
                  <a:srgbClr val="2919F5"/>
                </a:solidFill>
              </a:rPr>
              <a:t>外部快照</a:t>
            </a:r>
            <a:r>
              <a:rPr lang="en-US" altLang="zh-CN">
                <a:solidFill>
                  <a:srgbClr val="2919F5"/>
                </a:solidFill>
              </a:rPr>
              <a:t>+</a:t>
            </a:r>
            <a:r>
              <a:rPr lang="zh-CN" altLang="en-US">
                <a:solidFill>
                  <a:srgbClr val="2919F5"/>
                </a:solidFill>
              </a:rPr>
              <a:t>拷贝；</a:t>
            </a:r>
            <a:r>
              <a:rPr lang="en-US" altLang="zh-CN">
                <a:solidFill>
                  <a:srgbClr val="2919F5"/>
                </a:solidFill>
              </a:rPr>
              <a:t>(2) </a:t>
            </a:r>
            <a:r>
              <a:rPr lang="zh-CN" altLang="zh-CN">
                <a:solidFill>
                  <a:srgbClr val="2919F5"/>
                </a:solidFill>
              </a:rPr>
              <a:t>内部快照</a:t>
            </a:r>
            <a:r>
              <a:rPr lang="en-US" altLang="zh-CN">
                <a:solidFill>
                  <a:srgbClr val="2919F5"/>
                </a:solidFill>
              </a:rPr>
              <a:t>+</a:t>
            </a:r>
            <a:r>
              <a:rPr lang="zh-CN" altLang="zh-CN">
                <a:solidFill>
                  <a:srgbClr val="2919F5"/>
                </a:solidFill>
              </a:rPr>
              <a:t>提取差异增量数据；</a:t>
            </a:r>
            <a:r>
              <a:rPr lang="en-US" altLang="zh-CN">
                <a:solidFill>
                  <a:srgbClr val="2919F5"/>
                </a:solidFill>
              </a:rPr>
              <a:t>(3) drive-backup; (4)</a:t>
            </a:r>
            <a:r>
              <a:rPr lang="zh-CN" altLang="zh-CN">
                <a:solidFill>
                  <a:srgbClr val="2919F5"/>
                </a:solidFill>
              </a:rPr>
              <a:t> </a:t>
            </a:r>
            <a:r>
              <a:rPr lang="en-US" altLang="zh-CN">
                <a:solidFill>
                  <a:srgbClr val="2919F5"/>
                </a:solidFill>
              </a:rPr>
              <a:t>VS</a:t>
            </a:r>
            <a:r>
              <a:rPr lang="zh-CN" altLang="en-US">
                <a:solidFill>
                  <a:srgbClr val="2919F5"/>
                </a:solidFill>
              </a:rPr>
              <a:t>存储快照</a:t>
            </a:r>
            <a:r>
              <a:rPr lang="en-US" altLang="zh-CN">
                <a:solidFill>
                  <a:srgbClr val="2919F5"/>
                </a:solidFill>
              </a:rPr>
              <a:t>+</a:t>
            </a:r>
            <a:r>
              <a:rPr lang="zh-CN" altLang="en-US">
                <a:solidFill>
                  <a:srgbClr val="2919F5"/>
                </a:solidFill>
              </a:rPr>
              <a:t>拷贝</a:t>
            </a:r>
            <a:endParaRPr lang="zh-CN" altLang="en-US">
              <a:solidFill>
                <a:srgbClr val="2919F5"/>
              </a:solidFill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7678103" y="1929130"/>
          <a:ext cx="456311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5612765" imgH="2059940" progId="Visio.Drawing.11">
                  <p:embed/>
                </p:oleObj>
              </mc:Choice>
              <mc:Fallback>
                <p:oleObj name="" r:id="rId7" imgW="5612765" imgH="205994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8103" y="1929130"/>
                        <a:ext cx="4563110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0890" y="520700"/>
            <a:ext cx="739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、备份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镜像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合并</a:t>
            </a:r>
            <a:endParaRPr lang="zh-CN" altLang="en-US"/>
          </a:p>
        </p:txBody>
      </p:sp>
      <p:graphicFrame>
        <p:nvGraphicFramePr>
          <p:cNvPr id="2" name="对象 -2147482622"/>
          <p:cNvGraphicFramePr/>
          <p:nvPr/>
        </p:nvGraphicFramePr>
        <p:xfrm>
          <a:off x="1201420" y="1119505"/>
          <a:ext cx="7169150" cy="176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283450" imgH="1797050" progId="Visio.Drawing.11">
                  <p:embed/>
                </p:oleObj>
              </mc:Choice>
              <mc:Fallback>
                <p:oleObj name="" r:id="rId1" imgW="7283450" imgH="179705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1420" y="1119505"/>
                        <a:ext cx="7169150" cy="1761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20"/>
          <p:cNvGraphicFramePr/>
          <p:nvPr/>
        </p:nvGraphicFramePr>
        <p:xfrm>
          <a:off x="1282700" y="3754755"/>
          <a:ext cx="7038340" cy="16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7283450" imgH="1797050" progId="Visio.Drawing.11">
                  <p:embed/>
                </p:oleObj>
              </mc:Choice>
              <mc:Fallback>
                <p:oleObj name="" r:id="rId3" imgW="7283450" imgH="1797050" progId="Visio.Drawing.1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2700" y="3754755"/>
                        <a:ext cx="7038340" cy="1639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471545" y="2905760"/>
            <a:ext cx="294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ym typeface="+mn-ea"/>
              </a:rPr>
              <a:t>镜像数据</a:t>
            </a:r>
            <a:r>
              <a:rPr lang="zh-CN" altLang="en-US"/>
              <a:t>向前合并</a:t>
            </a:r>
            <a:r>
              <a:rPr lang="en-US" altLang="zh-CN"/>
              <a:t>(commit)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528695" y="5451475"/>
            <a:ext cx="294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ym typeface="+mn-ea"/>
              </a:rPr>
              <a:t>镜像数据</a:t>
            </a:r>
            <a:r>
              <a:rPr lang="zh-CN" altLang="en-US"/>
              <a:t>向后合并</a:t>
            </a:r>
            <a:r>
              <a:rPr lang="en-US" altLang="zh-CN"/>
              <a:t>(stream)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66825" y="6179185"/>
            <a:ext cx="736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qemu</a:t>
            </a:r>
            <a:r>
              <a:rPr lang="zh-CN" altLang="zh-CN"/>
              <a:t>两个重要的接口：</a:t>
            </a:r>
            <a:r>
              <a:rPr lang="zh-CN" altLang="zh-CN">
                <a:solidFill>
                  <a:srgbClr val="2919F5"/>
                </a:solidFill>
              </a:rPr>
              <a:t>bdrv_is_allocated</a:t>
            </a:r>
            <a:r>
              <a:rPr lang="zh-CN" altLang="zh-CN"/>
              <a:t> 和 </a:t>
            </a:r>
            <a:r>
              <a:rPr lang="zh-CN" altLang="zh-CN">
                <a:solidFill>
                  <a:srgbClr val="2919F5"/>
                </a:solidFill>
              </a:rPr>
              <a:t>bdrv_is_allocated_above</a:t>
            </a:r>
            <a:endParaRPr lang="zh-CN" altLang="zh-CN">
              <a:solidFill>
                <a:srgbClr val="2919F5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ase_17415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44145"/>
            <a:ext cx="4843780" cy="3103245"/>
          </a:xfrm>
          <a:prstGeom prst="rect">
            <a:avLst/>
          </a:prstGeom>
        </p:spPr>
      </p:pic>
      <p:pic>
        <p:nvPicPr>
          <p:cNvPr id="3" name="图片 2" descr="disk1_2401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" y="3408045"/>
            <a:ext cx="4857115" cy="3108960"/>
          </a:xfrm>
          <a:prstGeom prst="rect">
            <a:avLst/>
          </a:prstGeom>
        </p:spPr>
      </p:pic>
      <p:pic>
        <p:nvPicPr>
          <p:cNvPr id="4" name="图片 3" descr="disk2_3417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70" y="144145"/>
            <a:ext cx="4837430" cy="3102610"/>
          </a:xfrm>
          <a:prstGeom prst="rect">
            <a:avLst/>
          </a:prstGeom>
        </p:spPr>
      </p:pic>
      <p:pic>
        <p:nvPicPr>
          <p:cNvPr id="5" name="图片 4" descr="disk3_1205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70" y="3399790"/>
            <a:ext cx="4837430" cy="3108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11805" y="6517005"/>
            <a:ext cx="581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zh-CN" altLang="zh-CN"/>
              <a:t>使用</a:t>
            </a:r>
            <a:r>
              <a:rPr lang="en-US" altLang="zh-CN"/>
              <a:t>qcow2-bitmap</a:t>
            </a:r>
            <a:r>
              <a:rPr lang="zh-CN" altLang="zh-CN"/>
              <a:t>工具生成</a:t>
            </a:r>
            <a:r>
              <a:rPr lang="en-US" altLang="zh-CN"/>
              <a:t>qcow2</a:t>
            </a:r>
            <a:r>
              <a:rPr lang="zh-CN" altLang="zh-CN"/>
              <a:t>镜像对应的</a:t>
            </a:r>
            <a:r>
              <a:rPr lang="en-US" altLang="zh-CN"/>
              <a:t>bitmap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537460" y="3175635"/>
            <a:ext cx="449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ym typeface="+mn-ea"/>
              </a:rPr>
              <a:t>(1)</a:t>
            </a:r>
            <a:endParaRPr 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666480" y="3175635"/>
            <a:ext cx="449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ym typeface="+mn-ea"/>
              </a:rPr>
              <a:t>(2)</a:t>
            </a:r>
            <a:endParaRPr 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633345" y="6508115"/>
            <a:ext cx="449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ym typeface="+mn-ea"/>
              </a:rPr>
              <a:t>(3)</a:t>
            </a:r>
            <a:endParaRPr 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8666480" y="6517005"/>
            <a:ext cx="449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ym typeface="+mn-ea"/>
              </a:rPr>
              <a:t>(4)</a:t>
            </a:r>
            <a:endParaRPr lang="en-US" sz="1200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六、容灾</a:t>
            </a:r>
            <a:endParaRPr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79780" y="1079500"/>
            <a:ext cx="446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1</a:t>
            </a:r>
            <a:r>
              <a:rPr lang="zh-CN" altLang="en-US"/>
              <a:t>、关键词：</a:t>
            </a:r>
            <a:r>
              <a:rPr lang="zh-CN" altLang="en-US">
                <a:solidFill>
                  <a:srgbClr val="2919F5"/>
                </a:solidFill>
              </a:rPr>
              <a:t>数据副本 </a:t>
            </a:r>
            <a:r>
              <a:rPr lang="en-US" altLang="zh-CN">
                <a:solidFill>
                  <a:srgbClr val="2919F5"/>
                </a:solidFill>
              </a:rPr>
              <a:t>+ </a:t>
            </a:r>
            <a:r>
              <a:rPr lang="zh-CN" altLang="en-US">
                <a:solidFill>
                  <a:srgbClr val="2919F5"/>
                </a:solidFill>
              </a:rPr>
              <a:t>第三方存储</a:t>
            </a:r>
            <a:endParaRPr lang="zh-CN" altLang="en-US">
              <a:solidFill>
                <a:srgbClr val="2919F5"/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779780" y="1987550"/>
          <a:ext cx="4698365" cy="195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59450" imgH="2417445" progId="Visio.Drawing.11">
                  <p:embed/>
                </p:oleObj>
              </mc:Choice>
              <mc:Fallback>
                <p:oleObj name="" r:id="rId1" imgW="5759450" imgH="241744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9780" y="1987550"/>
                        <a:ext cx="4698365" cy="195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31850" y="4472940"/>
          <a:ext cx="4698365" cy="195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759450" imgH="2417445" progId="Visio.Drawing.11">
                  <p:embed/>
                </p:oleObj>
              </mc:Choice>
              <mc:Fallback>
                <p:oleObj name="" r:id="rId3" imgW="5759450" imgH="241744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4472940"/>
                        <a:ext cx="4698365" cy="195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97890" y="1619250"/>
            <a:ext cx="234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(1</a:t>
            </a:r>
            <a:r>
              <a:rPr lang="en-US"/>
              <a:t>)</a:t>
            </a:r>
            <a:endParaRPr lang="en-US">
              <a:solidFill>
                <a:srgbClr val="2919F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8720" y="1447800"/>
            <a:ext cx="234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(2</a:t>
            </a:r>
            <a:r>
              <a:rPr lang="en-US"/>
              <a:t>)</a:t>
            </a:r>
            <a:endParaRPr lang="en-US">
              <a:solidFill>
                <a:srgbClr val="2919F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6635" y="4104640"/>
            <a:ext cx="234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(3</a:t>
            </a:r>
            <a:r>
              <a:rPr lang="en-US"/>
              <a:t>)</a:t>
            </a:r>
            <a:endParaRPr lang="en-US">
              <a:solidFill>
                <a:srgbClr val="2919F5"/>
              </a:solidFill>
            </a:endParaRPr>
          </a:p>
        </p:txBody>
      </p:sp>
      <p:pic>
        <p:nvPicPr>
          <p:cNvPr id="12" name="图片 11" descr="tes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590" y="1816100"/>
            <a:ext cx="5820410" cy="3908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七、</a:t>
            </a:r>
            <a:r>
              <a:rPr lang="en-US" altLang="zh-CN"/>
              <a:t>CDP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25145" y="1139190"/>
            <a:ext cx="630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关键词：</a:t>
            </a:r>
            <a:r>
              <a:rPr lang="en-US" altLang="zh-CN">
                <a:solidFill>
                  <a:srgbClr val="2919F5"/>
                </a:solidFill>
              </a:rPr>
              <a:t>bypass </a:t>
            </a:r>
            <a:r>
              <a:rPr lang="en-US">
                <a:solidFill>
                  <a:srgbClr val="2919F5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目前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方案：</a:t>
            </a:r>
            <a:r>
              <a:rPr lang="en-US" altLang="zh-CN">
                <a:solidFill>
                  <a:srgbClr val="FF0000"/>
                </a:solidFill>
              </a:rPr>
              <a:t>drive-backup + bypass</a:t>
            </a:r>
            <a:r>
              <a:rPr lang="en-US" altLang="zh-CN">
                <a:solidFill>
                  <a:srgbClr val="2919F5"/>
                </a:solidFill>
              </a:rPr>
              <a:t>)</a:t>
            </a:r>
            <a:endParaRPr lang="en-US" altLang="zh-CN">
              <a:solidFill>
                <a:srgbClr val="2919F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770" y="1718310"/>
            <a:ext cx="653859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1   </a:t>
            </a:r>
            <a:r>
              <a:rPr lang="zh-CN" altLang="zh-CN"/>
              <a:t>类比：</a:t>
            </a:r>
            <a:r>
              <a:rPr lang="zh-CN" altLang="zh-CN"/>
              <a:t>上网行为管理</a:t>
            </a:r>
            <a:r>
              <a:rPr lang="en-US" altLang="zh-CN"/>
              <a:t>(AC)</a:t>
            </a:r>
            <a:r>
              <a:rPr lang="zh-CN" altLang="en-US"/>
              <a:t>部署模式：</a:t>
            </a:r>
            <a:endParaRPr lang="zh-CN" altLang="en-US"/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     路由模式、网桥模式、</a:t>
            </a:r>
            <a:r>
              <a:rPr lang="en-US" altLang="zh-CN">
                <a:solidFill>
                  <a:srgbClr val="2919F5"/>
                </a:solidFill>
              </a:rPr>
              <a:t>bypass</a:t>
            </a:r>
            <a:r>
              <a:rPr lang="zh-CN" altLang="zh-CN">
                <a:solidFill>
                  <a:srgbClr val="2919F5"/>
                </a:solidFill>
              </a:rPr>
              <a:t>模式</a:t>
            </a:r>
            <a:r>
              <a:rPr lang="en-US" altLang="zh-CN">
                <a:solidFill>
                  <a:srgbClr val="2919F5"/>
                </a:solidFill>
              </a:rPr>
              <a:t>(</a:t>
            </a:r>
            <a:r>
              <a:rPr lang="zh-CN" altLang="zh-CN">
                <a:solidFill>
                  <a:srgbClr val="2919F5"/>
                </a:solidFill>
              </a:rPr>
              <a:t>镜像网络流量</a:t>
            </a:r>
            <a:r>
              <a:rPr lang="en-US" altLang="zh-CN">
                <a:solidFill>
                  <a:srgbClr val="2919F5"/>
                </a:solidFill>
              </a:rPr>
              <a:t>)</a:t>
            </a:r>
            <a:endParaRPr lang="en-US" altLang="zh-CN">
              <a:solidFill>
                <a:srgbClr val="2919F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3245" y="3296920"/>
            <a:ext cx="52952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(1) </a:t>
            </a:r>
            <a:r>
              <a:rPr lang="zh-CN" altLang="en-US"/>
              <a:t>使用共享内存的方式，限制每台设备上可以开</a:t>
            </a:r>
            <a:endParaRPr lang="zh-CN" altLang="en-US"/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     启</a:t>
            </a:r>
            <a:r>
              <a:rPr lang="en-US" altLang="zh-CN"/>
              <a:t>CDP</a:t>
            </a:r>
            <a:r>
              <a:rPr lang="zh-CN" altLang="en-US"/>
              <a:t>功能的虚拟机个数</a:t>
            </a:r>
            <a:r>
              <a:rPr lang="en-US" altLang="zh-CN"/>
              <a:t>(</a:t>
            </a:r>
            <a:r>
              <a:rPr lang="zh-CN" altLang="zh-CN"/>
              <a:t>每个共享内存占用</a:t>
            </a:r>
            <a:r>
              <a:rPr lang="en-US" altLang="zh-CN"/>
              <a:t>2G</a:t>
            </a:r>
            <a:r>
              <a:rPr lang="en-US" altLang="zh-CN"/>
              <a:t>)</a:t>
            </a:r>
            <a:endParaRPr lang="en-US" altLang="zh-CN">
              <a:solidFill>
                <a:srgbClr val="2919F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245" y="2845435"/>
            <a:ext cx="506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2</a:t>
            </a:r>
            <a:r>
              <a:rPr lang="zh-CN" altLang="en-US"/>
              <a:t>   </a:t>
            </a:r>
            <a:r>
              <a:rPr lang="en-US" altLang="zh-CN">
                <a:solidFill>
                  <a:srgbClr val="2919F5"/>
                </a:solidFill>
              </a:rPr>
              <a:t>CDP</a:t>
            </a:r>
            <a:r>
              <a:rPr lang="zh-CN" altLang="zh-CN">
                <a:solidFill>
                  <a:srgbClr val="2919F5"/>
                </a:solidFill>
              </a:rPr>
              <a:t>镜像磁盘</a:t>
            </a:r>
            <a:r>
              <a:rPr lang="en-US" altLang="zh-CN">
                <a:solidFill>
                  <a:srgbClr val="2919F5"/>
                </a:solidFill>
              </a:rPr>
              <a:t>IO(</a:t>
            </a:r>
            <a:r>
              <a:rPr lang="zh-CN" altLang="en-US">
                <a:solidFill>
                  <a:srgbClr val="FF0000"/>
                </a:solidFill>
              </a:rPr>
              <a:t>类比：</a:t>
            </a:r>
            <a:r>
              <a:rPr lang="zh-CN" altLang="zh-CN">
                <a:solidFill>
                  <a:srgbClr val="FF0000"/>
                </a:solidFill>
              </a:rPr>
              <a:t>行车记录仪</a:t>
            </a:r>
            <a:r>
              <a:rPr lang="en-US" altLang="zh-CN">
                <a:solidFill>
                  <a:srgbClr val="2919F5"/>
                </a:solidFill>
              </a:rPr>
              <a:t>)</a:t>
            </a:r>
            <a:r>
              <a:rPr lang="zh-CN" altLang="en-US"/>
              <a:t>，</a:t>
            </a:r>
            <a:r>
              <a:rPr lang="zh-CN" altLang="en-US"/>
              <a:t>讨论：</a:t>
            </a:r>
            <a:endParaRPr lang="zh-CN" altLang="en-US">
              <a:solidFill>
                <a:srgbClr val="2919F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770" y="4184015"/>
            <a:ext cx="529526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(2) </a:t>
            </a:r>
            <a:r>
              <a:rPr lang="zh-CN" altLang="en-US"/>
              <a:t>如果改用套接字来实现：</a:t>
            </a:r>
            <a:endParaRPr lang="zh-CN" altLang="en-US"/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chemeClr val="tx1"/>
                </a:solidFill>
              </a:rPr>
              <a:t>     unix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套接字：本地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CDP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tcp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套接字：  远端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CDP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1.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解决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CDP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虚拟机个数限制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可以与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CDP</a:t>
            </a:r>
            <a:r>
              <a:rPr lang="zh-CN" altLang="zh-CN">
                <a:solidFill>
                  <a:schemeClr val="tx1"/>
                </a:solidFill>
                <a:sym typeface="+mn-ea"/>
              </a:rPr>
              <a:t>容灾方案相结合</a:t>
            </a:r>
            <a:endParaRPr lang="zh-CN" altLang="zh-CN">
              <a:solidFill>
                <a:schemeClr val="tx1"/>
              </a:solidFill>
              <a:sym typeface="+mn-ea"/>
            </a:endParaRP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zh-CN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3.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更好的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方案： 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外部快照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 bypass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0270" y="0"/>
            <a:ext cx="6221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1035" y="490855"/>
            <a:ext cx="8023860" cy="698500"/>
          </a:xfrm>
        </p:spPr>
        <p:txBody>
          <a:bodyPr/>
          <a:p>
            <a:pPr algn="l"/>
            <a:r>
              <a:rPr lang="zh-CN" altLang="en-US" sz="2800"/>
              <a:t>八、总结与题外话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79780" y="1266190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 </a:t>
            </a:r>
            <a:r>
              <a:rPr lang="zh-CN" altLang="zh-CN" sz="1600"/>
              <a:t>、除了</a:t>
            </a:r>
            <a:r>
              <a:rPr lang="en-US" altLang="zh-CN" sz="1600"/>
              <a:t>iscsi/fc</a:t>
            </a:r>
            <a:r>
              <a:rPr lang="zh-CN" altLang="zh-CN" sz="1600"/>
              <a:t>磁盘，</a:t>
            </a:r>
            <a:r>
              <a:rPr lang="en-US" altLang="zh-CN" sz="1600"/>
              <a:t>HCI</a:t>
            </a:r>
            <a:r>
              <a:rPr lang="zh-CN" altLang="en-US" sz="1600"/>
              <a:t>中</a:t>
            </a:r>
            <a:r>
              <a:rPr lang="zh-CN" altLang="zh-CN" sz="1600"/>
              <a:t>虚拟机的磁盘都使用</a:t>
            </a:r>
            <a:r>
              <a:rPr lang="en-US" altLang="zh-CN" sz="1600"/>
              <a:t>qcow2</a:t>
            </a:r>
            <a:r>
              <a:rPr lang="zh-CN" altLang="zh-CN" sz="1600"/>
              <a:t>镜像；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808355" y="3517900"/>
            <a:ext cx="9715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5 </a:t>
            </a:r>
            <a:r>
              <a:rPr lang="zh-CN" altLang="zh-CN" sz="1600"/>
              <a:t>、虚拟机使用</a:t>
            </a:r>
            <a:r>
              <a:rPr lang="en-US" altLang="zh-CN" sz="1600"/>
              <a:t>raw</a:t>
            </a:r>
            <a:r>
              <a:rPr lang="zh-CN" altLang="zh-CN" sz="1600"/>
              <a:t>镜像比使用</a:t>
            </a:r>
            <a:r>
              <a:rPr lang="en-US" altLang="zh-CN" sz="1600"/>
              <a:t>qcow2</a:t>
            </a:r>
            <a:r>
              <a:rPr lang="zh-CN" altLang="zh-CN" sz="1600"/>
              <a:t>镜像性能高；如果切换为</a:t>
            </a:r>
            <a:r>
              <a:rPr lang="en-US" altLang="zh-CN" sz="1600"/>
              <a:t>raw</a:t>
            </a:r>
            <a:r>
              <a:rPr lang="zh-CN" altLang="zh-CN" sz="1600"/>
              <a:t>，需要实现另外一套快照、备份等功能；</a:t>
            </a:r>
            <a:endParaRPr lang="zh-CN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784860" y="1825625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</a:t>
            </a:r>
            <a:r>
              <a:rPr lang="zh-CN" altLang="zh-CN" sz="1600"/>
              <a:t>、</a:t>
            </a:r>
            <a:r>
              <a:rPr lang="en-US" altLang="zh-CN" sz="1600"/>
              <a:t>HCI</a:t>
            </a:r>
            <a:r>
              <a:rPr lang="zh-CN" altLang="zh-CN" sz="1600"/>
              <a:t>中虚拟机的快照、内存快照、备份等功能依赖于</a:t>
            </a:r>
            <a:r>
              <a:rPr lang="en-US" altLang="zh-CN" sz="1600"/>
              <a:t>qcow2</a:t>
            </a:r>
            <a:r>
              <a:rPr lang="zh-CN" altLang="zh-CN" sz="1600"/>
              <a:t>镜像格式；</a:t>
            </a:r>
            <a:endParaRPr lang="zh-CN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800100" y="2936240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4</a:t>
            </a:r>
            <a:r>
              <a:rPr lang="zh-CN" altLang="zh-CN" sz="1600"/>
              <a:t>、</a:t>
            </a:r>
            <a:r>
              <a:rPr lang="en-US" altLang="zh-CN" sz="1600"/>
              <a:t>HCI</a:t>
            </a:r>
            <a:r>
              <a:rPr lang="zh-CN" altLang="zh-CN" sz="1600"/>
              <a:t>中虚拟机使用了</a:t>
            </a:r>
            <a:r>
              <a:rPr lang="en-US" altLang="zh-CN" sz="1600"/>
              <a:t>qcow2</a:t>
            </a:r>
            <a:r>
              <a:rPr lang="zh-CN" altLang="zh-CN" sz="1600"/>
              <a:t>镜像</a:t>
            </a:r>
            <a:r>
              <a:rPr lang="zh-CN" altLang="zh-CN" sz="1600"/>
              <a:t>快照</a:t>
            </a:r>
            <a:r>
              <a:rPr lang="en-US" altLang="zh-CN" sz="1600"/>
              <a:t>(</a:t>
            </a:r>
            <a:r>
              <a:rPr lang="zh-CN" altLang="zh-CN" sz="1600">
                <a:sym typeface="+mn-ea"/>
              </a:rPr>
              <a:t>内部</a:t>
            </a:r>
            <a:r>
              <a:rPr lang="en-US" altLang="zh-CN" sz="1600">
                <a:sym typeface="+mn-ea"/>
              </a:rPr>
              <a:t>/</a:t>
            </a:r>
            <a:r>
              <a:rPr lang="zh-CN" altLang="zh-CN" sz="1600">
                <a:sym typeface="+mn-ea"/>
              </a:rPr>
              <a:t>内存</a:t>
            </a:r>
            <a:r>
              <a:rPr lang="en-US" altLang="zh-CN" sz="1600">
                <a:sym typeface="+mn-ea"/>
              </a:rPr>
              <a:t>)</a:t>
            </a:r>
            <a:r>
              <a:rPr lang="zh-CN" altLang="zh-CN" sz="1600"/>
              <a:t>、</a:t>
            </a:r>
            <a:r>
              <a:rPr lang="en-US" altLang="zh-CN" sz="1600"/>
              <a:t>VS</a:t>
            </a:r>
            <a:r>
              <a:rPr lang="zh-CN" altLang="en-US" sz="1600"/>
              <a:t>存储快照结合的方案</a:t>
            </a:r>
            <a:r>
              <a:rPr lang="zh-CN" altLang="zh-CN" sz="1600"/>
              <a:t>；</a:t>
            </a:r>
            <a:endParaRPr lang="zh-CN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808355" y="4658995"/>
            <a:ext cx="8184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7</a:t>
            </a:r>
            <a:r>
              <a:rPr lang="zh-CN" altLang="zh-CN" sz="1600"/>
              <a:t>、讨论： </a:t>
            </a:r>
            <a:r>
              <a:rPr lang="en-US" altLang="zh-CN" sz="1600"/>
              <a:t>SPDK</a:t>
            </a:r>
            <a:r>
              <a:rPr lang="zh-CN" altLang="en-US" sz="1600"/>
              <a:t>如何应用于</a:t>
            </a:r>
            <a:r>
              <a:rPr lang="en-US" altLang="zh-CN" sz="1600"/>
              <a:t>HCI </a:t>
            </a:r>
            <a:r>
              <a:rPr lang="zh-CN" altLang="en-US" sz="1600"/>
              <a:t>？ 使用</a:t>
            </a:r>
            <a:r>
              <a:rPr lang="en-US" altLang="zh-CN" sz="1600"/>
              <a:t>SPDK</a:t>
            </a:r>
            <a:r>
              <a:rPr lang="zh-CN" altLang="en-US" sz="1600"/>
              <a:t>后</a:t>
            </a:r>
            <a:r>
              <a:rPr lang="zh-CN" altLang="en-US" sz="1600"/>
              <a:t>如何实现虚拟机的快照、备份、容灾？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808355" y="4100195"/>
            <a:ext cx="8184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6</a:t>
            </a:r>
            <a:r>
              <a:rPr lang="zh-CN" altLang="zh-CN" sz="1600"/>
              <a:t>、讨论： 虚拟机快照、备份、容灾、</a:t>
            </a:r>
            <a:r>
              <a:rPr lang="en-US" altLang="zh-CN" sz="1600"/>
              <a:t>CDP</a:t>
            </a:r>
            <a:r>
              <a:rPr lang="zh-CN" altLang="zh-CN" sz="1600"/>
              <a:t>功能，使用哪种方案更好？ 有没有更好的方案？ 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784860" y="2391410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3</a:t>
            </a:r>
            <a:r>
              <a:rPr lang="zh-CN" altLang="zh-CN" sz="1600"/>
              <a:t>、</a:t>
            </a:r>
            <a:r>
              <a:rPr lang="en-US" sz="1600"/>
              <a:t>qcow2</a:t>
            </a:r>
            <a:r>
              <a:rPr lang="zh-CN" sz="1600"/>
              <a:t>镜像损坏问题</a:t>
            </a:r>
            <a:r>
              <a:rPr lang="zh-CN" altLang="zh-CN" sz="1600"/>
              <a:t>；</a:t>
            </a:r>
            <a:endParaRPr lang="zh-CN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/>
          <p:nvPr/>
        </p:nvSpPr>
        <p:spPr>
          <a:xfrm>
            <a:off x="4649470" y="2405380"/>
            <a:ext cx="3134360" cy="1511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8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Calibri" panose="020F0502020204030204" pitchFamily="2" charset="0"/>
              </a:rPr>
              <a:t>Q &amp; A</a:t>
            </a:r>
            <a:endParaRPr lang="zh-CN" altLang="en-US" sz="8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pic>
        <p:nvPicPr>
          <p:cNvPr id="3" name="图片 2" descr="m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90465" y="3588385"/>
            <a:ext cx="2082165" cy="2088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22910"/>
            <a:ext cx="6773545" cy="656590"/>
          </a:xfrm>
        </p:spPr>
        <p:txBody>
          <a:bodyPr/>
          <a:p>
            <a:r>
              <a:rPr altLang="zh-CN"/>
              <a:t>一、</a:t>
            </a:r>
            <a:r>
              <a:rPr lang="en-US" altLang="zh-CN"/>
              <a:t>qcow2</a:t>
            </a:r>
            <a:r>
              <a:rPr altLang="zh-CN"/>
              <a:t>镜像格式</a:t>
            </a:r>
            <a:endParaRPr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48005" y="1331595"/>
            <a:ext cx="6701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基础：了解</a:t>
            </a:r>
            <a:r>
              <a:rPr lang="en-US" altLang="zh-CN"/>
              <a:t>qcow2</a:t>
            </a:r>
            <a:r>
              <a:rPr lang="zh-CN" altLang="zh-CN"/>
              <a:t>镜像格式</a:t>
            </a:r>
            <a:r>
              <a:rPr altLang="zh-CN">
                <a:sym typeface="+mn-ea"/>
              </a:rPr>
              <a:t>（</a:t>
            </a:r>
            <a:r>
              <a:rPr lang="en-US" altLang="zh-CN">
                <a:solidFill>
                  <a:srgbClr val="2919F5"/>
                </a:solidFill>
                <a:sym typeface="+mn-ea"/>
              </a:rPr>
              <a:t>qemu</a:t>
            </a:r>
            <a:r>
              <a:rPr altLang="zh-CN">
                <a:solidFill>
                  <a:srgbClr val="2919F5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2919F5"/>
                </a:solidFill>
                <a:sym typeface="+mn-ea"/>
              </a:rPr>
              <a:t>copy on write</a:t>
            </a:r>
            <a:r>
              <a:rPr altLang="zh-CN">
                <a:sym typeface="+mn-ea"/>
              </a:rPr>
              <a:t>）</a:t>
            </a:r>
            <a:r>
              <a:rPr lang="zh-CN" altLang="zh-CN"/>
              <a:t>：</a:t>
            </a:r>
            <a:endParaRPr lang="zh-CN" altLang="zh-CN"/>
          </a:p>
          <a:p>
            <a:r>
              <a:rPr lang="zh-CN" altLang="zh-CN"/>
              <a:t>               支持快照、模板、增量备份、加密和压缩等机制</a:t>
            </a:r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3885" y="4357370"/>
            <a:ext cx="6383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(3) qcow2</a:t>
            </a:r>
            <a:r>
              <a:rPr lang="zh-CN" altLang="zh-CN" sz="1600"/>
              <a:t>镜像是一个</a:t>
            </a:r>
            <a:r>
              <a:rPr lang="zh-CN" altLang="zh-CN" sz="1600">
                <a:solidFill>
                  <a:srgbClr val="FF0000"/>
                </a:solidFill>
              </a:rPr>
              <a:t>文件系统</a:t>
            </a:r>
            <a:r>
              <a:rPr lang="zh-CN" altLang="zh-CN" sz="1600"/>
              <a:t>，只管理一个文件（不考虑模板的情况）</a:t>
            </a:r>
            <a:endParaRPr lang="zh-CN" altLang="zh-CN" sz="1600"/>
          </a:p>
          <a:p>
            <a:r>
              <a:rPr lang="zh-CN" altLang="en-US" sz="1600"/>
              <a:t>为了更好的了解</a:t>
            </a:r>
            <a:r>
              <a:rPr lang="en-US" altLang="zh-CN" sz="1600"/>
              <a:t>qcow2</a:t>
            </a:r>
            <a:r>
              <a:rPr lang="zh-CN" altLang="zh-CN" sz="1600"/>
              <a:t>镜像格式，下面</a:t>
            </a:r>
            <a:r>
              <a:rPr lang="zh-CN" altLang="en-US" sz="1600"/>
              <a:t>做个类比：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70230" y="3232150"/>
            <a:ext cx="5974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(2) dump</a:t>
            </a:r>
            <a:r>
              <a:rPr lang="zh-CN" altLang="zh-CN">
                <a:sym typeface="+mn-ea"/>
              </a:rPr>
              <a:t>出</a:t>
            </a:r>
            <a:r>
              <a:rPr lang="en-US" altLang="zh-CN">
                <a:sym typeface="+mn-ea"/>
              </a:rPr>
              <a:t>qcow2</a:t>
            </a:r>
            <a:r>
              <a:rPr lang="zh-CN" altLang="en-US">
                <a:sym typeface="+mn-ea"/>
              </a:rPr>
              <a:t>镜像元数据，了解</a:t>
            </a:r>
            <a:r>
              <a:rPr lang="en-US" altLang="zh-CN">
                <a:sym typeface="+mn-ea"/>
              </a:rPr>
              <a:t>qcow2</a:t>
            </a:r>
            <a:r>
              <a:rPr lang="zh-CN" altLang="zh-CN">
                <a:sym typeface="+mn-ea"/>
              </a:rPr>
              <a:t>镜像头、</a:t>
            </a:r>
            <a:endParaRPr lang="zh-CN" altLang="zh-CN">
              <a:sym typeface="+mn-ea"/>
            </a:endParaRPr>
          </a:p>
          <a:p>
            <a:r>
              <a:rPr lang="zh-CN" altLang="zh-CN">
                <a:sym typeface="+mn-ea"/>
              </a:rPr>
              <a:t>      </a:t>
            </a:r>
            <a:r>
              <a:rPr lang="en-US" altLang="zh-CN">
                <a:sym typeface="+mn-ea"/>
              </a:rPr>
              <a:t>L1/L2</a:t>
            </a:r>
            <a:r>
              <a:rPr lang="zh-CN" altLang="zh-CN">
                <a:sym typeface="+mn-ea"/>
              </a:rPr>
              <a:t>索引表、引用表、引用块、快照头等</a:t>
            </a:r>
            <a:endParaRPr lang="en-US" altLang="zh-CN"/>
          </a:p>
          <a:p>
            <a:r>
              <a:rPr lang="zh-CN" altLang="en-US"/>
              <a:t>      </a:t>
            </a:r>
            <a:r>
              <a:rPr lang="en-US" altLang="zh-CN" sz="1600">
                <a:solidFill>
                  <a:srgbClr val="2919F5"/>
                </a:solidFill>
              </a:rPr>
              <a:t>qcow2-dump -f -m dump test.qcow2 &gt; dump.log</a:t>
            </a:r>
            <a:endParaRPr lang="en-US" altLang="zh-CN" sz="1600">
              <a:solidFill>
                <a:srgbClr val="2919F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670" y="2314575"/>
            <a:ext cx="702627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(1)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qcow2</a:t>
            </a:r>
            <a:r>
              <a:rPr lang="zh-CN" altLang="zh-CN">
                <a:sym typeface="+mn-ea"/>
              </a:rPr>
              <a:t>镜像：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动态分配模式</a:t>
            </a:r>
            <a:r>
              <a:rPr lang="en-US" altLang="zh-CN">
                <a:sym typeface="+mn-ea"/>
              </a:rPr>
              <a:t>)</a:t>
            </a:r>
            <a:endParaRPr lang="zh-CN" altLang="zh-CN"/>
          </a:p>
          <a:p>
            <a:r>
              <a:rPr lang="zh-CN" altLang="zh-CN" sz="1400">
                <a:sym typeface="+mn-ea"/>
              </a:rPr>
              <a:t>       </a:t>
            </a:r>
            <a:r>
              <a:rPr lang="zh-CN" altLang="zh-CN" sz="1600">
                <a:solidFill>
                  <a:srgbClr val="2919F5"/>
                </a:solidFill>
                <a:sym typeface="+mn-ea"/>
              </a:rPr>
              <a:t>qemu-img create -f qcow2 -o preallocation=metadata test.qcow2 1</a:t>
            </a:r>
            <a:r>
              <a:rPr lang="en-US" altLang="zh-CN" sz="1600">
                <a:solidFill>
                  <a:srgbClr val="2919F5"/>
                </a:solidFill>
                <a:sym typeface="+mn-ea"/>
              </a:rPr>
              <a:t>0</a:t>
            </a:r>
            <a:r>
              <a:rPr lang="zh-CN" altLang="zh-CN" sz="1600">
                <a:solidFill>
                  <a:srgbClr val="2919F5"/>
                </a:solidFill>
                <a:sym typeface="+mn-ea"/>
              </a:rPr>
              <a:t>G</a:t>
            </a:r>
            <a:endParaRPr lang="zh-CN" altLang="zh-CN" sz="1600">
              <a:solidFill>
                <a:srgbClr val="2919F5"/>
              </a:solidFill>
              <a:sym typeface="+mn-ea"/>
            </a:endParaRPr>
          </a:p>
        </p:txBody>
      </p:sp>
      <p:graphicFrame>
        <p:nvGraphicFramePr>
          <p:cNvPr id="29" name="表格 28"/>
          <p:cNvGraphicFramePr/>
          <p:nvPr/>
        </p:nvGraphicFramePr>
        <p:xfrm>
          <a:off x="694055" y="4917440"/>
          <a:ext cx="6293485" cy="157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365885"/>
                <a:gridCol w="1616075"/>
                <a:gridCol w="1046480"/>
                <a:gridCol w="125857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rgbClr val="2919F5"/>
                          </a:solidFill>
                        </a:rPr>
                        <a:t>qcow2</a:t>
                      </a:r>
                      <a:endParaRPr lang="en-US" altLang="zh-CN" b="0">
                        <a:solidFill>
                          <a:srgbClr val="2919F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镜像头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L1/L2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</a:rPr>
                        <a:t>索引表</a:t>
                      </a:r>
                      <a:endParaRPr lang="zh-CN" altLang="zh-CN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（二级索引）</a:t>
                      </a:r>
                      <a:endParaRPr lang="zh-CN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b="0">
                          <a:solidFill>
                            <a:schemeClr val="tx1"/>
                          </a:solidFill>
                        </a:rPr>
                        <a:t>引用表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</a:rPr>
                        <a:t>引用块</a:t>
                      </a:r>
                      <a:endParaRPr lang="zh-CN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普通数据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2919F5"/>
                          </a:solidFill>
                        </a:rPr>
                        <a:t>ext4</a:t>
                      </a:r>
                      <a:endParaRPr lang="en-US" altLang="zh-CN">
                        <a:solidFill>
                          <a:srgbClr val="2919F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超级块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zh-CN">
                          <a:solidFill>
                            <a:schemeClr val="tx1"/>
                          </a:solidFill>
                        </a:rPr>
                        <a:t>节点（多级索引）</a:t>
                      </a:r>
                      <a:endParaRPr lang="zh-CN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bitmap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solidFill>
                            <a:srgbClr val="2919F5"/>
                          </a:solidFill>
                        </a:rPr>
                        <a:t>进程</a:t>
                      </a:r>
                      <a:endParaRPr lang="zh-CN" altLang="zh-CN">
                        <a:solidFill>
                          <a:srgbClr val="2919F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进程控制块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页表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zh-CN" sz="1800">
                          <a:solidFill>
                            <a:schemeClr val="tx1"/>
                          </a:solidFill>
                          <a:sym typeface="+mn-ea"/>
                        </a:rPr>
                        <a:t>（多级索引）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vma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进程空间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" name="图片 33" descr="qcow2分配模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3440" y="9525"/>
            <a:ext cx="4968875" cy="68414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/>
          <p:nvPr/>
        </p:nvSpPr>
        <p:spPr>
          <a:xfrm>
            <a:off x="4442460" y="2453005"/>
            <a:ext cx="3295015" cy="1368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8000" b="1" dirty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Thanks</a:t>
            </a:r>
            <a:endParaRPr lang="en-US" altLang="zh-CN" sz="8000" b="1" dirty="0">
              <a:solidFill>
                <a:schemeClr val="tx1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754380"/>
            <a:ext cx="8229600" cy="5546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5150" y="495935"/>
            <a:ext cx="1110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en-US"/>
              <a:t>qcow2</a:t>
            </a:r>
            <a:r>
              <a:rPr lang="zh-CN"/>
              <a:t>镜像模板</a:t>
            </a:r>
            <a:r>
              <a:rPr lang="zh-CN" altLang="zh-CN"/>
              <a:t>：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5150" y="864235"/>
            <a:ext cx="11443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>
                <a:sym typeface="+mn-ea"/>
              </a:rPr>
              <a:t>qemu-img create -f qcow2 -o preallocation=off -o </a:t>
            </a:r>
            <a:r>
              <a:rPr lang="zh-CN" altLang="zh-CN">
                <a:solidFill>
                  <a:srgbClr val="2919F5"/>
                </a:solidFill>
                <a:sym typeface="+mn-ea"/>
              </a:rPr>
              <a:t>backing_file=/sf/data/local/qcow2/base.qcow2</a:t>
            </a:r>
            <a:r>
              <a:rPr lang="zh-CN" altLang="zh-CN">
                <a:sym typeface="+mn-ea"/>
              </a:rPr>
              <a:t> test.qcow2 1</a:t>
            </a:r>
            <a:r>
              <a:rPr lang="en-US" altLang="zh-CN">
                <a:sym typeface="+mn-ea"/>
              </a:rPr>
              <a:t>0</a:t>
            </a:r>
            <a:r>
              <a:rPr lang="zh-CN" altLang="zh-CN">
                <a:sym typeface="+mn-ea"/>
              </a:rPr>
              <a:t>G</a:t>
            </a:r>
            <a:endParaRPr lang="zh-CN" altLang="en-US"/>
          </a:p>
        </p:txBody>
      </p:sp>
      <p:graphicFrame>
        <p:nvGraphicFramePr>
          <p:cNvPr id="9" name="对象 -2147482624"/>
          <p:cNvGraphicFramePr/>
          <p:nvPr/>
        </p:nvGraphicFramePr>
        <p:xfrm>
          <a:off x="642620" y="1232535"/>
          <a:ext cx="6981825" cy="158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7136765" imgH="1650365" progId="Visio.Drawing.11">
                  <p:embed/>
                </p:oleObj>
              </mc:Choice>
              <mc:Fallback>
                <p:oleObj name="" r:id="rId1" imgW="7136765" imgH="16503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620" y="1232535"/>
                        <a:ext cx="6981825" cy="1583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663383" y="2179638"/>
          <a:ext cx="5370195" cy="358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6621780" imgH="4435475" progId="Visio.Drawing.11">
                  <p:embed/>
                </p:oleObj>
              </mc:Choice>
              <mc:Fallback>
                <p:oleObj name="" r:id="rId3" imgW="6621780" imgH="4435475" progId="Visio.Drawing.11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383" y="2179638"/>
                        <a:ext cx="5370195" cy="358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45795" y="5640705"/>
            <a:ext cx="5991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(2</a:t>
            </a:r>
            <a:r>
              <a:rPr lang="en-US" sz="1600"/>
              <a:t>) </a:t>
            </a:r>
            <a:r>
              <a:rPr lang="zh-CN" altLang="zh-CN" sz="1600"/>
              <a:t>派生镜像必须是</a:t>
            </a:r>
            <a:r>
              <a:rPr lang="zh-CN" altLang="zh-CN" sz="1600">
                <a:solidFill>
                  <a:srgbClr val="2919F5"/>
                </a:solidFill>
              </a:rPr>
              <a:t>精简分配模式</a:t>
            </a:r>
            <a:r>
              <a:rPr lang="zh-CN" altLang="zh-CN" sz="1600"/>
              <a:t>，写</a:t>
            </a:r>
            <a:r>
              <a:rPr lang="en-US" altLang="zh-CN" sz="1600"/>
              <a:t>IO</a:t>
            </a:r>
            <a:r>
              <a:rPr lang="zh-CN" altLang="en-US" sz="1600"/>
              <a:t>数据落到</a:t>
            </a:r>
            <a:r>
              <a:rPr lang="zh-CN" altLang="zh-CN" sz="1600">
                <a:sym typeface="+mn-ea"/>
              </a:rPr>
              <a:t>派生镜像；</a:t>
            </a:r>
            <a:endParaRPr lang="en-US" altLang="zh-CN" sz="1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795" y="5977890"/>
            <a:ext cx="5826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(3) </a:t>
            </a:r>
            <a:r>
              <a:rPr lang="zh-CN" altLang="zh-CN" sz="1600"/>
              <a:t>模板镜像以只读方式打开；   </a:t>
            </a:r>
            <a:r>
              <a:rPr lang="en-US" altLang="zh-CN" sz="1600">
                <a:sym typeface="+mn-ea"/>
              </a:rPr>
              <a:t>(</a:t>
            </a:r>
            <a:r>
              <a:rPr lang="zh-CN" altLang="zh-CN" sz="1600">
                <a:sym typeface="+mn-ea"/>
              </a:rPr>
              <a:t>办公</a:t>
            </a:r>
            <a:r>
              <a:rPr lang="en-US" altLang="zh-CN" sz="1600">
                <a:sym typeface="+mn-ea"/>
              </a:rPr>
              <a:t>vdi</a:t>
            </a:r>
            <a:r>
              <a:rPr lang="zh-CN" altLang="zh-CN" sz="1600">
                <a:sym typeface="+mn-ea"/>
              </a:rPr>
              <a:t>的系统盘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645795" y="6298565"/>
            <a:ext cx="5992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(4) qcow2</a:t>
            </a:r>
            <a:r>
              <a:rPr lang="zh-CN" altLang="zh-CN" sz="1600"/>
              <a:t>镜像模板功能可用于：</a:t>
            </a:r>
            <a:r>
              <a:rPr lang="zh-CN" altLang="zh-CN" sz="1600">
                <a:solidFill>
                  <a:srgbClr val="2919F5"/>
                </a:solidFill>
              </a:rPr>
              <a:t>派生虚拟机</a:t>
            </a:r>
            <a:r>
              <a:rPr lang="en-US" altLang="zh-CN" sz="1600">
                <a:solidFill>
                  <a:srgbClr val="2919F5"/>
                </a:solidFill>
              </a:rPr>
              <a:t>(vdi</a:t>
            </a:r>
            <a:r>
              <a:rPr lang="zh-CN" altLang="zh-CN" sz="1600">
                <a:solidFill>
                  <a:srgbClr val="2919F5"/>
                </a:solidFill>
              </a:rPr>
              <a:t>中的系统盘</a:t>
            </a:r>
            <a:r>
              <a:rPr lang="en-US" altLang="zh-CN" sz="1600">
                <a:solidFill>
                  <a:srgbClr val="2919F5"/>
                </a:solidFill>
              </a:rPr>
              <a:t>)</a:t>
            </a:r>
            <a:r>
              <a:rPr lang="zh-CN" altLang="zh-CN" sz="1600">
                <a:solidFill>
                  <a:srgbClr val="2919F5"/>
                </a:solidFill>
              </a:rPr>
              <a:t>、</a:t>
            </a:r>
            <a:endParaRPr lang="zh-CN" altLang="zh-CN" sz="1600">
              <a:solidFill>
                <a:srgbClr val="2919F5"/>
              </a:solidFill>
            </a:endParaRPr>
          </a:p>
          <a:p>
            <a:r>
              <a:rPr lang="zh-CN" altLang="zh-CN" sz="1600">
                <a:solidFill>
                  <a:srgbClr val="2919F5"/>
                </a:solidFill>
              </a:rPr>
              <a:t>      虚拟机快照</a:t>
            </a:r>
            <a:r>
              <a:rPr lang="en-US" altLang="zh-CN" sz="1600">
                <a:solidFill>
                  <a:srgbClr val="2919F5"/>
                </a:solidFill>
              </a:rPr>
              <a:t>(openstack)</a:t>
            </a:r>
            <a:r>
              <a:rPr lang="zh-CN" altLang="zh-CN" sz="1600">
                <a:solidFill>
                  <a:srgbClr val="2919F5"/>
                </a:solidFill>
              </a:rPr>
              <a:t>、虚拟机备份</a:t>
            </a:r>
            <a:r>
              <a:rPr lang="en-US" altLang="zh-CN" sz="1600">
                <a:solidFill>
                  <a:srgbClr val="2919F5"/>
                </a:solidFill>
              </a:rPr>
              <a:t>(backup)</a:t>
            </a:r>
            <a:r>
              <a:rPr lang="zh-CN" altLang="zh-CN" sz="1600">
                <a:solidFill>
                  <a:srgbClr val="2919F5"/>
                </a:solidFill>
              </a:rPr>
              <a:t>等功能；</a:t>
            </a:r>
            <a:endParaRPr lang="zh-CN" altLang="zh-CN" sz="1600">
              <a:solidFill>
                <a:srgbClr val="2919F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375" y="2565400"/>
            <a:ext cx="302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(1) qemu</a:t>
            </a:r>
            <a:r>
              <a:rPr lang="zh-CN" altLang="zh-CN" sz="1600"/>
              <a:t>中的</a:t>
            </a:r>
            <a:r>
              <a:rPr lang="zh-CN" altLang="zh-CN" sz="1600">
                <a:sym typeface="+mn-ea"/>
              </a:rPr>
              <a:t>二叉树</a:t>
            </a:r>
            <a:r>
              <a:rPr lang="zh-CN" altLang="zh-CN" sz="1600"/>
              <a:t>组织形式</a:t>
            </a:r>
            <a:endParaRPr lang="en-US" altLang="zh-CN" sz="1600"/>
          </a:p>
        </p:txBody>
      </p:sp>
      <p:pic>
        <p:nvPicPr>
          <p:cNvPr id="8" name="图片 7" descr="tes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710" y="1278890"/>
            <a:ext cx="5368290" cy="55619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二、</a:t>
            </a:r>
            <a:r>
              <a:rPr lang="en-US" altLang="zh-CN"/>
              <a:t>qcow2</a:t>
            </a:r>
            <a:r>
              <a:rPr altLang="zh-CN"/>
              <a:t>镜像外部快照</a:t>
            </a:r>
            <a:endParaRPr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46760" y="1208405"/>
            <a:ext cx="8897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 </a:t>
            </a:r>
            <a:r>
              <a:rPr lang="zh-CN" altLang="zh-CN" sz="1600"/>
              <a:t>、</a:t>
            </a:r>
            <a:r>
              <a:rPr lang="zh-CN" altLang="zh-CN" sz="1600">
                <a:solidFill>
                  <a:srgbClr val="2919F5"/>
                </a:solidFill>
              </a:rPr>
              <a:t>快照即模板</a:t>
            </a:r>
            <a:r>
              <a:rPr lang="zh-CN" altLang="zh-CN" sz="1600"/>
              <a:t>：</a:t>
            </a:r>
            <a:r>
              <a:rPr lang="en-US" altLang="zh-CN" sz="1600"/>
              <a:t>qcow2</a:t>
            </a:r>
            <a:r>
              <a:rPr lang="zh-CN" altLang="zh-CN" sz="1600"/>
              <a:t>镜像外部快照使用了</a:t>
            </a:r>
            <a:r>
              <a:rPr lang="en-US" altLang="zh-CN" sz="1600"/>
              <a:t>qcow2</a:t>
            </a:r>
            <a:r>
              <a:rPr lang="zh-CN" altLang="zh-CN" sz="1600"/>
              <a:t>镜像的模板功能</a:t>
            </a:r>
            <a:r>
              <a:rPr lang="en-US" altLang="zh-CN" sz="1600"/>
              <a:t>(</a:t>
            </a:r>
            <a:r>
              <a:rPr lang="en-US" altLang="zh-CN" sz="1600">
                <a:solidFill>
                  <a:srgbClr val="2919F5"/>
                </a:solidFill>
              </a:rPr>
              <a:t>openstack</a:t>
            </a:r>
            <a:r>
              <a:rPr lang="zh-CN" altLang="zh-CN" sz="1600">
                <a:solidFill>
                  <a:srgbClr val="2919F5"/>
                </a:solidFill>
              </a:rPr>
              <a:t>使用此功能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779780" y="3459480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 </a:t>
            </a:r>
            <a:r>
              <a:rPr lang="zh-CN" altLang="zh-CN" sz="1600"/>
              <a:t>、</a:t>
            </a:r>
            <a:r>
              <a:rPr lang="en-US" altLang="zh-CN" sz="1600"/>
              <a:t>VS</a:t>
            </a:r>
            <a:r>
              <a:rPr lang="zh-CN" altLang="en-US" sz="1600"/>
              <a:t>存储快照功能的实现类似：文件链和</a:t>
            </a:r>
            <a:r>
              <a:rPr lang="en-US" altLang="zh-CN" sz="1600"/>
              <a:t>bitmap</a:t>
            </a:r>
            <a:endParaRPr lang="zh-CN" altLang="zh-CN" sz="1600"/>
          </a:p>
        </p:txBody>
      </p:sp>
      <p:graphicFrame>
        <p:nvGraphicFramePr>
          <p:cNvPr id="9" name="对象 -2147482624"/>
          <p:cNvGraphicFramePr/>
          <p:nvPr/>
        </p:nvGraphicFramePr>
        <p:xfrm>
          <a:off x="1151890" y="3821113"/>
          <a:ext cx="6077585" cy="151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211570" imgH="1576705" progId="Visio.Drawing.11">
                  <p:embed/>
                </p:oleObj>
              </mc:Choice>
              <mc:Fallback>
                <p:oleObj name="" r:id="rId1" imgW="6211570" imgH="157670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1890" y="3821113"/>
                        <a:ext cx="6077585" cy="1513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4"/>
          <p:cNvGraphicFramePr/>
          <p:nvPr/>
        </p:nvGraphicFramePr>
        <p:xfrm>
          <a:off x="1118870" y="1545590"/>
          <a:ext cx="607758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6211570" imgH="1145540" progId="Visio.Drawing.11">
                  <p:embed/>
                </p:oleObj>
              </mc:Choice>
              <mc:Fallback>
                <p:oleObj name="" r:id="rId3" imgW="6211570" imgH="114554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8870" y="1545590"/>
                        <a:ext cx="6077585" cy="1099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-2147482624"/>
          <p:cNvGraphicFramePr/>
          <p:nvPr/>
        </p:nvGraphicFramePr>
        <p:xfrm>
          <a:off x="893763" y="632143"/>
          <a:ext cx="647954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621780" imgH="2900680" progId="Visio.Drawing.11">
                  <p:embed/>
                </p:oleObj>
              </mc:Choice>
              <mc:Fallback>
                <p:oleObj name="" r:id="rId1" imgW="6621780" imgH="290068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3763" y="632143"/>
                        <a:ext cx="6479540" cy="278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84555" y="4588510"/>
            <a:ext cx="6104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 </a:t>
            </a:r>
            <a:r>
              <a:rPr lang="zh-CN" altLang="en-US"/>
              <a:t>删除快照的过程比较耗时，需要进行镜像数据的合并；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4555" y="5124450"/>
            <a:ext cx="5438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 </a:t>
            </a:r>
            <a:r>
              <a:rPr lang="zh-CN" altLang="en-US"/>
              <a:t>快照</a:t>
            </a:r>
            <a:r>
              <a:rPr lang="en-US" altLang="zh-CN"/>
              <a:t>(</a:t>
            </a:r>
            <a:r>
              <a:rPr lang="zh-CN" altLang="zh-CN"/>
              <a:t>镜像</a:t>
            </a:r>
            <a:r>
              <a:rPr lang="en-US" altLang="zh-CN"/>
              <a:t>)</a:t>
            </a:r>
            <a:r>
              <a:rPr lang="zh-CN" altLang="en-US"/>
              <a:t>链比较长时，加载比较耗时；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4080" y="5698490"/>
            <a:ext cx="10764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5. </a:t>
            </a:r>
            <a:r>
              <a:rPr lang="zh-CN" altLang="en-US"/>
              <a:t>快照</a:t>
            </a:r>
            <a:r>
              <a:rPr lang="en-US" altLang="zh-CN"/>
              <a:t>(</a:t>
            </a:r>
            <a:r>
              <a:rPr lang="zh-CN" altLang="zh-CN"/>
              <a:t>镜像</a:t>
            </a:r>
            <a:r>
              <a:rPr lang="en-US" altLang="zh-CN"/>
              <a:t>)</a:t>
            </a:r>
            <a:r>
              <a:rPr lang="zh-CN" altLang="en-US"/>
              <a:t>链组织与管理比较复杂</a:t>
            </a:r>
            <a:r>
              <a:rPr lang="en-US" altLang="zh-CN"/>
              <a:t>:  </a:t>
            </a:r>
            <a:r>
              <a:rPr lang="zh-CN" altLang="en-US"/>
              <a:t> </a:t>
            </a:r>
            <a:r>
              <a:rPr lang="en-US" altLang="zh-CN"/>
              <a:t>(1) </a:t>
            </a:r>
            <a:r>
              <a:rPr lang="zh-CN" altLang="zh-CN"/>
              <a:t>如上图出现分叉的情况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                                                           </a:t>
            </a:r>
            <a:r>
              <a:rPr lang="en-US" altLang="zh-CN"/>
              <a:t>(2) </a:t>
            </a:r>
            <a:r>
              <a:rPr lang="zh-CN" altLang="zh-CN"/>
              <a:t>快照链中损坏一个镜像，损坏镜像之后的所有数据可能都损坏；</a:t>
            </a:r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94080" y="3500755"/>
            <a:ext cx="8566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快照镜像以只读方式打开，一般不涉及写</a:t>
            </a:r>
            <a:r>
              <a:rPr lang="en-US" altLang="zh-CN"/>
              <a:t>IO</a:t>
            </a:r>
            <a:r>
              <a:rPr lang="zh-CN" altLang="en-US"/>
              <a:t>，不容易损坏，除非是存储出问题；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4080" y="4006215"/>
            <a:ext cx="6104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</a:t>
            </a:r>
            <a:r>
              <a:rPr lang="zh-CN" altLang="en-US"/>
              <a:t>没有使用内部快照时，存在存储空间无法释放的问题</a:t>
            </a:r>
            <a:r>
              <a:rPr lang="zh-CN" altLang="en-US"/>
              <a:t>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三、</a:t>
            </a:r>
            <a:r>
              <a:rPr lang="en-US" altLang="zh-CN"/>
              <a:t>qcow2</a:t>
            </a:r>
            <a:r>
              <a:rPr altLang="zh-CN"/>
              <a:t>镜像内部快照</a:t>
            </a:r>
            <a:endParaRPr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4520" y="2175510"/>
            <a:ext cx="8918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 </a:t>
            </a:r>
            <a:r>
              <a:rPr lang="zh-CN" altLang="zh-CN" sz="1600"/>
              <a:t>、</a:t>
            </a:r>
            <a:r>
              <a:rPr lang="en-US" altLang="zh-CN" sz="1600"/>
              <a:t>qcow2</a:t>
            </a:r>
            <a:r>
              <a:rPr lang="zh-CN" altLang="zh-CN" sz="1600"/>
              <a:t>镜像内部快照使用了</a:t>
            </a:r>
            <a:r>
              <a:rPr lang="en-US" altLang="zh-CN" sz="1600">
                <a:solidFill>
                  <a:srgbClr val="FF0000"/>
                </a:solidFill>
              </a:rPr>
              <a:t>cow</a:t>
            </a:r>
            <a:r>
              <a:rPr lang="en-US" altLang="zh-CN" sz="1600"/>
              <a:t>(</a:t>
            </a:r>
            <a:r>
              <a:rPr lang="zh-CN" altLang="zh-CN" sz="1600">
                <a:solidFill>
                  <a:srgbClr val="2919F5"/>
                </a:solidFill>
              </a:rPr>
              <a:t>写时复制</a:t>
            </a:r>
            <a:r>
              <a:rPr lang="en-US" altLang="zh-CN" sz="1600"/>
              <a:t>)</a:t>
            </a:r>
            <a:r>
              <a:rPr lang="zh-CN" altLang="zh-CN" sz="1600"/>
              <a:t>和</a:t>
            </a:r>
            <a:r>
              <a:rPr lang="en-US" altLang="zh-CN" sz="1600">
                <a:solidFill>
                  <a:srgbClr val="FF0000"/>
                </a:solidFill>
              </a:rPr>
              <a:t>cor</a:t>
            </a:r>
            <a:r>
              <a:rPr lang="en-US" altLang="zh-CN" sz="1600"/>
              <a:t>(</a:t>
            </a:r>
            <a:r>
              <a:rPr lang="zh-CN" altLang="en-US" sz="1600">
                <a:solidFill>
                  <a:srgbClr val="2919F5"/>
                </a:solidFill>
              </a:rPr>
              <a:t>写时重定向</a:t>
            </a:r>
            <a:r>
              <a:rPr lang="en-US" altLang="zh-CN" sz="1600"/>
              <a:t>)</a:t>
            </a:r>
            <a:r>
              <a:rPr lang="zh-CN" altLang="en-US" sz="1600"/>
              <a:t>，类比：父进程 </a:t>
            </a:r>
            <a:r>
              <a:rPr lang="en-US" altLang="zh-CN" sz="1600"/>
              <a:t>fork </a:t>
            </a:r>
            <a:r>
              <a:rPr lang="zh-CN" altLang="zh-CN" sz="1600"/>
              <a:t>子进程</a:t>
            </a:r>
            <a:endParaRPr lang="zh-CN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24205" y="2889885"/>
            <a:ext cx="6241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qcow2</a:t>
            </a:r>
            <a:r>
              <a:rPr lang="zh-CN" altLang="zh-CN" sz="1600"/>
              <a:t>镜像内部快照，查看数据的参考点：</a:t>
            </a:r>
            <a:endParaRPr lang="zh-CN" altLang="zh-CN" sz="1600"/>
          </a:p>
          <a:p>
            <a:r>
              <a:rPr lang="en-US" altLang="zh-CN" sz="1600"/>
              <a:t>(1) </a:t>
            </a:r>
            <a:r>
              <a:rPr lang="zh-CN" altLang="zh-CN" sz="1600"/>
              <a:t>以</a:t>
            </a:r>
            <a:r>
              <a:rPr lang="en-US" altLang="zh-CN" sz="1600"/>
              <a:t>active</a:t>
            </a:r>
            <a:r>
              <a:rPr lang="zh-CN" altLang="en-US" sz="1600"/>
              <a:t>最新</a:t>
            </a:r>
            <a:r>
              <a:rPr lang="zh-CN" altLang="zh-CN" sz="1600"/>
              <a:t>数据作为参考点，内部快照数据是反向增量的。</a:t>
            </a:r>
            <a:endParaRPr lang="zh-CN" altLang="zh-CN" sz="1600"/>
          </a:p>
          <a:p>
            <a:r>
              <a:rPr lang="en-US" altLang="zh-CN" sz="1600"/>
              <a:t>(2) </a:t>
            </a:r>
            <a:r>
              <a:rPr lang="zh-CN" altLang="zh-CN" sz="1600"/>
              <a:t>以第一个快照数据</a:t>
            </a:r>
            <a:r>
              <a:rPr lang="zh-CN" altLang="zh-CN" sz="1600">
                <a:sym typeface="+mn-ea"/>
              </a:rPr>
              <a:t>作为参考点，内部快照数据是正向增量的。</a:t>
            </a:r>
            <a:endParaRPr lang="zh-CN" altLang="zh-CN" sz="1600"/>
          </a:p>
        </p:txBody>
      </p:sp>
      <p:sp>
        <p:nvSpPr>
          <p:cNvPr id="23" name="文本框 22"/>
          <p:cNvSpPr txBox="1"/>
          <p:nvPr/>
        </p:nvSpPr>
        <p:spPr>
          <a:xfrm>
            <a:off x="624205" y="4545330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5</a:t>
            </a:r>
            <a:r>
              <a:rPr lang="zh-CN" altLang="en-US" sz="1600"/>
              <a:t>、</a:t>
            </a:r>
            <a:r>
              <a:rPr lang="en-US" altLang="zh-CN" sz="1600"/>
              <a:t>qcow2</a:t>
            </a:r>
            <a:r>
              <a:rPr lang="zh-CN" altLang="zh-CN" sz="1600"/>
              <a:t>镜像内部快照存在的问题：</a:t>
            </a:r>
            <a:endParaRPr lang="en-US" altLang="zh-CN" sz="1600"/>
          </a:p>
        </p:txBody>
      </p:sp>
      <p:sp>
        <p:nvSpPr>
          <p:cNvPr id="25" name="文本框 24"/>
          <p:cNvSpPr txBox="1"/>
          <p:nvPr/>
        </p:nvSpPr>
        <p:spPr>
          <a:xfrm>
            <a:off x="607060" y="4976495"/>
            <a:ext cx="9975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(1) </a:t>
            </a:r>
            <a:r>
              <a:rPr lang="zh-CN" altLang="en-US" sz="1600"/>
              <a:t>安全风险问题：</a:t>
            </a:r>
            <a:r>
              <a:rPr lang="en-US" altLang="zh-CN" sz="1600"/>
              <a:t>qcow2</a:t>
            </a:r>
            <a:r>
              <a:rPr lang="zh-CN" altLang="zh-CN" sz="1600"/>
              <a:t>镜像</a:t>
            </a:r>
            <a:r>
              <a:rPr lang="en-US" altLang="zh-CN" sz="1600"/>
              <a:t>active</a:t>
            </a:r>
            <a:r>
              <a:rPr lang="zh-CN" altLang="zh-CN" sz="1600"/>
              <a:t>数据与内部快照</a:t>
            </a:r>
            <a:r>
              <a:rPr lang="en-US" altLang="zh-CN" sz="1600"/>
              <a:t>in</a:t>
            </a:r>
            <a:r>
              <a:rPr lang="en-US" altLang="zh-CN" sz="1600">
                <a:sym typeface="+mn-ea"/>
              </a:rPr>
              <a:t>active</a:t>
            </a:r>
            <a:r>
              <a:rPr lang="zh-CN" altLang="zh-CN" sz="1600">
                <a:sym typeface="+mn-ea"/>
              </a:rPr>
              <a:t>数据保存在同一个文件，没有数据副本，</a:t>
            </a:r>
            <a:endParaRPr lang="zh-CN" altLang="zh-CN" sz="1600">
              <a:sym typeface="+mn-ea"/>
            </a:endParaRPr>
          </a:p>
          <a:p>
            <a:r>
              <a:rPr lang="zh-CN" altLang="zh-CN" sz="1600">
                <a:sym typeface="+mn-ea"/>
              </a:rPr>
              <a:t>                              镜像</a:t>
            </a:r>
            <a:r>
              <a:rPr lang="zh-CN" altLang="zh-CN" sz="1600">
                <a:sym typeface="+mn-ea"/>
              </a:rPr>
              <a:t>损坏，极有可能导致数据丢失，无法恢复；</a:t>
            </a:r>
            <a:endParaRPr lang="en-US" altLang="zh-CN" sz="1600"/>
          </a:p>
        </p:txBody>
      </p:sp>
      <p:sp>
        <p:nvSpPr>
          <p:cNvPr id="26" name="文本框 25"/>
          <p:cNvSpPr txBox="1"/>
          <p:nvPr/>
        </p:nvSpPr>
        <p:spPr>
          <a:xfrm>
            <a:off x="616585" y="5563870"/>
            <a:ext cx="9698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(2) </a:t>
            </a:r>
            <a:r>
              <a:rPr lang="zh-CN" altLang="en-US" sz="1600"/>
              <a:t>存储空间占用问题：</a:t>
            </a:r>
            <a:r>
              <a:rPr lang="en-US" altLang="zh-CN" sz="1600"/>
              <a:t>1. qcow2</a:t>
            </a:r>
            <a:r>
              <a:rPr lang="zh-CN" altLang="zh-CN" sz="1600"/>
              <a:t>镜像簇大小</a:t>
            </a:r>
            <a:r>
              <a:rPr lang="en-US" altLang="zh-CN" sz="1600"/>
              <a:t>(</a:t>
            </a:r>
            <a:r>
              <a:rPr lang="zh-CN" altLang="zh-CN" sz="1600"/>
              <a:t>最小空间管理单位</a:t>
            </a:r>
            <a:r>
              <a:rPr lang="en-US" altLang="zh-CN" sz="1600"/>
              <a:t>)</a:t>
            </a:r>
            <a:r>
              <a:rPr lang="zh-CN" altLang="zh-CN" sz="1600"/>
              <a:t>小于文件系统块大小，导致空间难释放；</a:t>
            </a:r>
            <a:endParaRPr lang="zh-CN" altLang="zh-CN" sz="1600"/>
          </a:p>
          <a:p>
            <a:r>
              <a:rPr lang="en-US" altLang="zh-CN" sz="1600"/>
              <a:t>                                      2. </a:t>
            </a:r>
            <a:r>
              <a:rPr lang="zh-CN" altLang="zh-CN" sz="1600">
                <a:sym typeface="+mn-ea"/>
              </a:rPr>
              <a:t>文件系统</a:t>
            </a:r>
            <a:r>
              <a:rPr lang="en-US" altLang="zh-CN" sz="1600">
                <a:sym typeface="+mn-ea"/>
              </a:rPr>
              <a:t>/</a:t>
            </a:r>
            <a:r>
              <a:rPr lang="zh-CN" altLang="zh-CN" sz="1600">
                <a:sym typeface="+mn-ea"/>
              </a:rPr>
              <a:t>存储</a:t>
            </a:r>
            <a:r>
              <a:rPr lang="zh-CN" altLang="zh-CN" sz="1600">
                <a:sym typeface="+mn-ea"/>
              </a:rPr>
              <a:t>不支持</a:t>
            </a:r>
            <a:r>
              <a:rPr lang="en-US" altLang="zh-CN" sz="1600">
                <a:sym typeface="+mn-ea"/>
              </a:rPr>
              <a:t>fallocate</a:t>
            </a:r>
            <a:r>
              <a:rPr lang="zh-CN" altLang="zh-CN" sz="1600">
                <a:sym typeface="+mn-ea"/>
              </a:rPr>
              <a:t>接口；</a:t>
            </a:r>
            <a:endParaRPr lang="zh-CN" altLang="zh-CN" sz="16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4205" y="1554480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 </a:t>
            </a:r>
            <a:r>
              <a:rPr lang="zh-CN" altLang="zh-CN" sz="1600"/>
              <a:t>、</a:t>
            </a:r>
            <a:r>
              <a:rPr lang="en-US" altLang="zh-CN" sz="1600"/>
              <a:t>qcow2</a:t>
            </a:r>
            <a:r>
              <a:rPr lang="zh-CN" altLang="zh-CN" sz="1600"/>
              <a:t>镜像打内部快照：复制</a:t>
            </a:r>
            <a:r>
              <a:rPr lang="en-US" altLang="zh-CN" sz="1600"/>
              <a:t>L1</a:t>
            </a:r>
            <a:r>
              <a:rPr lang="zh-CN" altLang="zh-CN" sz="1600"/>
              <a:t>表，更新引用表、更新快照头等</a:t>
            </a:r>
            <a:endParaRPr lang="zh-CN" altLang="zh-CN" sz="1600"/>
          </a:p>
        </p:txBody>
      </p:sp>
      <p:sp>
        <p:nvSpPr>
          <p:cNvPr id="29" name="文本框 28"/>
          <p:cNvSpPr txBox="1"/>
          <p:nvPr/>
        </p:nvSpPr>
        <p:spPr>
          <a:xfrm>
            <a:off x="604520" y="4064000"/>
            <a:ext cx="781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qcow2</a:t>
            </a:r>
            <a:r>
              <a:rPr lang="zh-CN" altLang="zh-CN" sz="1600"/>
              <a:t>镜像内部快照的优点： 快照的创建</a:t>
            </a:r>
            <a:r>
              <a:rPr lang="en-US" altLang="zh-CN" sz="1600"/>
              <a:t>/</a:t>
            </a:r>
            <a:r>
              <a:rPr lang="zh-CN" altLang="zh-CN" sz="1600"/>
              <a:t>删除</a:t>
            </a:r>
            <a:r>
              <a:rPr lang="en-US" altLang="zh-CN" sz="1600"/>
              <a:t>/</a:t>
            </a:r>
            <a:r>
              <a:rPr lang="zh-CN" altLang="zh-CN" sz="1600"/>
              <a:t>恢复等的实现比较简单、操作方便；</a:t>
            </a:r>
            <a:endParaRPr lang="zh-CN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5340" y="2507615"/>
            <a:ext cx="3740150" cy="2468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400" y="1079500"/>
            <a:ext cx="7383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zh-CN" sz="1600">
                <a:solidFill>
                  <a:srgbClr val="2919F5"/>
                </a:solidFill>
              </a:rPr>
              <a:t>qemu-img snapshot -c snapshot01 test.qcow2</a:t>
            </a:r>
            <a:endParaRPr altLang="zh-CN" sz="1600">
              <a:solidFill>
                <a:srgbClr val="2919F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08280"/>
            <a:ext cx="10532745" cy="6650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84455"/>
            <a:ext cx="10041255" cy="6754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p="http://schemas.openxmlformats.org/presentationml/2006/main">
  <p:tag name="KSO_WPP_MARK_KEY" val="a93d5227-13b5-4ade-9a7f-3d112c5a5cae"/>
  <p:tag name="COMMONDATA" val="eyJoZGlkIjoiMWFmNTE5NTVjNDZiMWFmZDg4ZmE5M2M2M2JkOTRmMG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2918</Words>
  <Application>WPS 演示</Application>
  <PresentationFormat>宽屏</PresentationFormat>
  <Paragraphs>207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20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Paint.Picture</vt:lpstr>
      <vt:lpstr>Visio.Drawing.11</vt:lpstr>
      <vt:lpstr>虚拟机快照、备份、容灾与CDP原理介绍</vt:lpstr>
      <vt:lpstr>一、qcow2镜像格式</vt:lpstr>
      <vt:lpstr>PowerPoint 演示文稿</vt:lpstr>
      <vt:lpstr>PowerPoint 演示文稿</vt:lpstr>
      <vt:lpstr>二、qcow2镜像外部快照</vt:lpstr>
      <vt:lpstr>PowerPoint 演示文稿</vt:lpstr>
      <vt:lpstr>三、qcow2镜像内部快照</vt:lpstr>
      <vt:lpstr>PowerPoint 演示文稿</vt:lpstr>
      <vt:lpstr>PowerPoint 演示文稿</vt:lpstr>
      <vt:lpstr>PowerPoint 演示文稿</vt:lpstr>
      <vt:lpstr>四、内存快照</vt:lpstr>
      <vt:lpstr>PowerPoint 演示文稿</vt:lpstr>
      <vt:lpstr>五、备份</vt:lpstr>
      <vt:lpstr>PowerPoint 演示文稿</vt:lpstr>
      <vt:lpstr>PowerPoint 演示文稿</vt:lpstr>
      <vt:lpstr>六、容灾</vt:lpstr>
      <vt:lpstr>七、CDP</vt:lpstr>
      <vt:lpstr>八、总结与题外话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YOUPLUS</cp:lastModifiedBy>
  <cp:revision>159</cp:revision>
  <dcterms:created xsi:type="dcterms:W3CDTF">2021-08-09T02:51:00Z</dcterms:created>
  <dcterms:modified xsi:type="dcterms:W3CDTF">2023-11-06T08:42:45Z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C629793C45D3466E84DDFFB82E4309C0_12</vt:lpwstr>
  </property>
</Properties>
</file>