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70" r:id="rId3"/>
    <p:sldId id="259" r:id="rId4"/>
    <p:sldId id="258" r:id="rId5"/>
    <p:sldId id="266" r:id="rId6"/>
    <p:sldId id="262" r:id="rId7"/>
    <p:sldId id="261" r:id="rId8"/>
    <p:sldId id="271" r:id="rId9"/>
    <p:sldId id="263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Zhang" initials="YZ" lastIdx="1" clrIdx="0">
    <p:extLst>
      <p:ext uri="{19B8F6BF-5375-455C-9EA6-DF929625EA0E}">
        <p15:presenceInfo xmlns:p15="http://schemas.microsoft.com/office/powerpoint/2012/main" userId="761f3b3eb767ac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5278-0FF7-454B-B94F-42EB5BDE623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3AA40-C2CF-4688-9168-BF84FED5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1140-B138-41F8-B14F-F11B8EE94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1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ELPAC assessment to reduce the AAM/ELL enrollment here. State based work around that.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1140-B138-41F8-B14F-F11B8EE944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868E-2C23-43D5-8E91-E47A53B51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08BF7-4C24-4CBD-BC18-5E229270F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BC01-388B-401A-AE57-F1C8D191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7A1A-AE05-4CB2-AE9A-95DD89AF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4CCCE-FF61-40EB-AA7D-BEFBEA7B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4D11-1073-440A-A7FE-3CD6637B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CEE78-4028-4F90-9506-4F30DE657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79B9-EE6B-448F-80D5-E5B69111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D7E-4A6F-4357-9BAB-D2AD6EA3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E90C-926A-409F-A7B8-772FFED8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6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D56DF-91E7-4BD0-BC00-A8A1686AB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0799-0CD2-46A0-9B2E-F2924E624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B4AD-41BA-42A2-A2DD-F68A53B1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BCC8-FD35-4F4E-B64A-3D2B2FAE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7D36-ED38-4963-8BFA-55AB39DC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F660-30AE-447E-AF5A-85F82C05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4664-3855-4AA2-AD1E-6D318CE1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6F1F-9B73-4D3A-AC91-BBBCC755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C6E28-946E-462E-B31B-923CF652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CDE1-59CE-4A98-9132-D6046C05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1DBC-B8F2-445C-8F23-036E4412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3BD1-72C1-4B7C-94D7-5C90B4E3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06AD-9C3C-4E88-B1B1-709C0C78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6E02-3005-4248-8A07-2DB1E7BE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11BE-7EB7-4EF9-9B23-3BC87034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7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0339-C9C1-47AC-93EA-70D6BC77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711A-BF8C-445A-AF94-B3340A4F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220DA-792C-4630-A70D-83276F31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409C-48B7-4BC1-9D24-059772FB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48E6-518D-4AAC-BC4E-DBF7058C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C814-33EE-4921-B2C6-A01377CE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5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4417-2C03-4CA0-9BF4-2C79C66B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CB601-ED16-418E-ADF0-4350588C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71F6-F082-4B12-BC71-3B157523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5C797-F369-407F-9E68-D2C9BA478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329C7-0459-453B-BDB9-4ACC2219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0B521-FD3B-49E2-8074-C7ECAB5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AFE8F-0C58-453B-AC3F-48F5BD39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DA1B1-7A8B-4A44-BCEB-AF979856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5EC7-06D5-4350-8F71-3E595547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4DD8-663F-4796-805C-F6E746A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9F54D-21C2-47AF-8E9A-7CFD3C9E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5833B-A8C7-46F7-BCDB-CC9F769E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AC730-0EBC-4A0C-A6CF-AF6BAE9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0DD2C-EAB2-479D-AA97-BF3DAEEF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6EB55-44BC-498F-A721-1CF731B3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D345-E707-4C91-8C62-1BC9A2BB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7930-2431-4CA5-9E4C-87884456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FD64-9123-4D76-B172-38485586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F660-F3CF-4E41-98FD-69F7CF96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06E7-B1DE-46D8-9D25-67212ECF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AA672-529F-43C7-8E5B-E2CEDF3A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2763-FC3C-486D-9664-887D1C76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F0AD5-D546-405D-97A4-6CA8BA5E2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AF581-A340-415C-BE95-EDF836215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60EF9-AB29-49F4-85A0-0992BEB9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7E37-61D8-4C63-B9B9-3D1C2395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8AF34-1076-4613-A583-BAD39D0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D27A5-B6F4-46EA-B230-52EE181F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F9D88-A915-4DEC-831F-0F669D0C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2A06-0E68-4E9F-91E8-F9745D63E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9E298-2054-47A6-B262-488C3D5535A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0776-3966-4EEE-AAA4-944E65E0F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61D0-1C0A-4C1F-9A80-EDDA74D4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3F61-1C84-4048-A5BF-1D64717B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DE3C-7367-4E11-B0AB-01BF30E79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18867"/>
            <a:ext cx="9396549" cy="3274592"/>
          </a:xfrm>
        </p:spPr>
        <p:txBody>
          <a:bodyPr anchor="ctr">
            <a:normAutofit/>
          </a:bodyPr>
          <a:lstStyle/>
          <a:p>
            <a:r>
              <a:rPr lang="en-US" sz="5200" dirty="0"/>
              <a:t>Early Literacy Growth in K-3:</a:t>
            </a:r>
            <a:br>
              <a:rPr lang="en-US" sz="5200" dirty="0"/>
            </a:br>
            <a:r>
              <a:rPr lang="en-US" sz="5200" dirty="0"/>
              <a:t>Focus on AAM ELLs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8CFC2B-3B85-AC47-1A13-C68EE38E9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D1DB-2EDA-4996-82A9-3B8D035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1444-A0BE-443A-8F8A-EF2AA3DD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MAP Reading growth gap is constant between the state average and subgroups (e.g. ELL, AAM, AAM/Native speakers, AAM/ELL) with range of 5%-10% in recent three years.</a:t>
            </a:r>
          </a:p>
          <a:p>
            <a:r>
              <a:rPr lang="en-US" sz="2400" dirty="0"/>
              <a:t>The AAM/Native speakers growth 50%+ spikes on CGI and SGP on Kindergarten to Grade 1, but the same results are not found on Grade 1 to Grade 2, neither Grade 2 to Grade 3. </a:t>
            </a:r>
          </a:p>
          <a:p>
            <a:r>
              <a:rPr lang="en-US" sz="2400" dirty="0"/>
              <a:t>The ELL/AAM only shows growth 50%+ on Grade 2 to Grade 3 SGP.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9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447F-BE3C-4CC4-9AAF-9E45BB73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BA72-F144-4810-80AD-77886DB0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explanation for the low SGP 50%+ for AAM group specifically in 2017.</a:t>
            </a:r>
          </a:p>
          <a:p>
            <a:pPr lvl="1"/>
            <a:r>
              <a:rPr lang="en-US" sz="2000" dirty="0"/>
              <a:t>The state proficiency definition falls into the “basic” of the national norm. The state proficiency level aligning to the higher norms might not favor the AAM group.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ercentage of Grade 2 AAM students tested in schools is 7.6% in 2017 ( of all tested students), slightly lower to the rate of last year 2016 of 7.87%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</a:rPr>
              <a:t>The p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ercentage of students classified as </a:t>
            </a:r>
            <a:r>
              <a:rPr lang="en-US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SpED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changed in Grade 2 AAM students (% </a:t>
            </a:r>
            <a:r>
              <a:rPr lang="en-US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SpED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out of total tested) only show the normal change.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8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F38-BCFF-4704-8737-440A41E1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Tested Student Demographics, Grade 1 MAP Reading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AED7E7-257A-48B8-8A1D-B2FB9B5130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09314" y="2167530"/>
          <a:ext cx="9810240" cy="32479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62048">
                  <a:extLst>
                    <a:ext uri="{9D8B030D-6E8A-4147-A177-3AD203B41FA5}">
                      <a16:colId xmlns:a16="http://schemas.microsoft.com/office/drawing/2014/main" val="1443377031"/>
                    </a:ext>
                  </a:extLst>
                </a:gridCol>
                <a:gridCol w="1962048">
                  <a:extLst>
                    <a:ext uri="{9D8B030D-6E8A-4147-A177-3AD203B41FA5}">
                      <a16:colId xmlns:a16="http://schemas.microsoft.com/office/drawing/2014/main" val="3013184428"/>
                    </a:ext>
                  </a:extLst>
                </a:gridCol>
                <a:gridCol w="1962048">
                  <a:extLst>
                    <a:ext uri="{9D8B030D-6E8A-4147-A177-3AD203B41FA5}">
                      <a16:colId xmlns:a16="http://schemas.microsoft.com/office/drawing/2014/main" val="1431156167"/>
                    </a:ext>
                  </a:extLst>
                </a:gridCol>
                <a:gridCol w="1962048">
                  <a:extLst>
                    <a:ext uri="{9D8B030D-6E8A-4147-A177-3AD203B41FA5}">
                      <a16:colId xmlns:a16="http://schemas.microsoft.com/office/drawing/2014/main" val="1259738150"/>
                    </a:ext>
                  </a:extLst>
                </a:gridCol>
                <a:gridCol w="1962048">
                  <a:extLst>
                    <a:ext uri="{9D8B030D-6E8A-4147-A177-3AD203B41FA5}">
                      <a16:colId xmlns:a16="http://schemas.microsoft.com/office/drawing/2014/main" val="1714251747"/>
                    </a:ext>
                  </a:extLst>
                </a:gridCol>
              </a:tblGrid>
              <a:tr h="636739">
                <a:tc>
                  <a:txBody>
                    <a:bodyPr/>
                    <a:lstStyle/>
                    <a:p>
                      <a:r>
                        <a:rPr lang="en-US" sz="2000" dirty="0"/>
                        <a:t>School Year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 Test Takers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Test Takers ELL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Test Takers AAM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AAM Test Takers ELL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76726"/>
                  </a:ext>
                </a:extLst>
              </a:tr>
              <a:tr h="63673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2016-2017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2184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26%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9% </a:t>
                      </a:r>
                      <a:r>
                        <a:rPr lang="en-US" sz="2000" kern="1200" dirty="0"/>
                        <a:t>(206)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52% </a:t>
                      </a:r>
                      <a:r>
                        <a:rPr lang="en-US" sz="2000" kern="1200" dirty="0"/>
                        <a:t>(108)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818399"/>
                  </a:ext>
                </a:extLst>
              </a:tr>
              <a:tr h="63673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2017-2018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/>
                        <a:t>2126</a:t>
                      </a:r>
                      <a:endParaRPr 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27%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11% </a:t>
                      </a:r>
                      <a:r>
                        <a:rPr lang="en-US" sz="2000" kern="1200" dirty="0"/>
                        <a:t>(224)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54% </a:t>
                      </a:r>
                      <a:r>
                        <a:rPr lang="en-US" sz="2000" kern="1200" dirty="0"/>
                        <a:t>(120)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1718628"/>
                  </a:ext>
                </a:extLst>
              </a:tr>
              <a:tr h="63673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2018-2019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/>
                        <a:t>2045</a:t>
                      </a:r>
                      <a:endParaRPr 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27%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10% </a:t>
                      </a:r>
                      <a:r>
                        <a:rPr lang="en-US" sz="2000" kern="1200" dirty="0"/>
                        <a:t>(201)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49% </a:t>
                      </a:r>
                      <a:r>
                        <a:rPr lang="en-US" sz="2000" kern="1200" dirty="0"/>
                        <a:t>(99)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6747928"/>
                  </a:ext>
                </a:extLst>
              </a:tr>
              <a:tr h="6367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6355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27%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10% </a:t>
                      </a:r>
                      <a:r>
                        <a:rPr lang="en-US" sz="2000" kern="1200" dirty="0"/>
                        <a:t>(631)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52% </a:t>
                      </a:r>
                      <a:r>
                        <a:rPr lang="en-US" sz="2000" kern="1200" dirty="0"/>
                        <a:t>(327)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640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64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71478-BE18-469F-8A8A-0D930979C391}"/>
              </a:ext>
            </a:extLst>
          </p:cNvPr>
          <p:cNvSpPr txBox="1"/>
          <p:nvPr/>
        </p:nvSpPr>
        <p:spPr>
          <a:xfrm>
            <a:off x="7401912" y="1627312"/>
            <a:ext cx="35658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The Aggregated Conditional Growth Percentile (CGP) is developed from the Conditional Growth Index, which is another index of Growth Ratio z score, range from -12.69 to 10.25, Avg = -0.01.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The CGP shows the identical pattern of rank as CGP 50%+.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The AAM Native Speaker Group performed higher than other subgroups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C893E5-0B20-4EBE-AB19-DAF98085BC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MAP Reading Growth from Kindergarten to Grade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A2500-C0F5-4394-B4A3-E28142A47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06" b="19928"/>
          <a:stretch/>
        </p:blipFill>
        <p:spPr>
          <a:xfrm>
            <a:off x="990600" y="1543174"/>
            <a:ext cx="6368415" cy="47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4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D26FBD-FDE0-4AC5-998D-47EA65A715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MAP Reading Growth from Kindergarten to Grade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679D8-DB6C-4F46-8217-F1800FB39BE6}"/>
              </a:ext>
            </a:extLst>
          </p:cNvPr>
          <p:cNvSpPr txBox="1"/>
          <p:nvPr/>
        </p:nvSpPr>
        <p:spPr>
          <a:xfrm>
            <a:off x="7384008" y="1836684"/>
            <a:ext cx="39413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All groups SGP 50%+ Percentage not above 50%.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rank pattern is slightly different from CGP.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AAM/Native Speaker dropped lowest on 2018-2019 school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ELL/AAM drop the lowest on the 2017-2018 school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F9A2AC7-68B7-4132-A549-56FB49241C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4425" y="1457325"/>
            <a:ext cx="6269038" cy="5364163"/>
            <a:chOff x="702" y="918"/>
            <a:chExt cx="3949" cy="3379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C1278A0B-CD76-4347-8EBD-44982EDE85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2" y="918"/>
              <a:ext cx="3949" cy="3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5">
              <a:extLst>
                <a:ext uri="{FF2B5EF4-FFF2-40B4-BE49-F238E27FC236}">
                  <a16:creationId xmlns:a16="http://schemas.microsoft.com/office/drawing/2014/main" id="{31FD1A6F-E080-4084-99BB-AC69598D3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3204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">
              <a:extLst>
                <a:ext uri="{FF2B5EF4-FFF2-40B4-BE49-F238E27FC236}">
                  <a16:creationId xmlns:a16="http://schemas.microsoft.com/office/drawing/2014/main" id="{04ACFEDD-AD10-4682-92FB-35AC0986E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2768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5F958AF8-8A0D-4E23-B37E-3870258D1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2332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06171871-0E65-4475-998E-2ADC67FE9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1896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41916984-27E6-448D-BB3A-24F013CC7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1460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EAC0D523-6074-4847-9C9C-4AED7DDC2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3422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653BA0CB-D8E1-48EC-9F3B-779DA8614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2986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2">
              <a:extLst>
                <a:ext uri="{FF2B5EF4-FFF2-40B4-BE49-F238E27FC236}">
                  <a16:creationId xmlns:a16="http://schemas.microsoft.com/office/drawing/2014/main" id="{84ED2816-4CFA-4E17-817B-928C27E23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2550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69FA1F6F-12A3-41B9-BC2C-3E6BF1D1B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2114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">
              <a:extLst>
                <a:ext uri="{FF2B5EF4-FFF2-40B4-BE49-F238E27FC236}">
                  <a16:creationId xmlns:a16="http://schemas.microsoft.com/office/drawing/2014/main" id="{60D46287-0FBC-48BD-870A-65351C788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1678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5">
              <a:extLst>
                <a:ext uri="{FF2B5EF4-FFF2-40B4-BE49-F238E27FC236}">
                  <a16:creationId xmlns:a16="http://schemas.microsoft.com/office/drawing/2014/main" id="{02BC1847-EE63-4264-9F33-CC52EA1FF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1242"/>
              <a:ext cx="2466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B0027877-5BEF-47C8-A266-E1B093220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1136"/>
              <a:ext cx="0" cy="2307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7">
              <a:extLst>
                <a:ext uri="{FF2B5EF4-FFF2-40B4-BE49-F238E27FC236}">
                  <a16:creationId xmlns:a16="http://schemas.microsoft.com/office/drawing/2014/main" id="{D55CCF02-AE9E-4382-BC6F-84BF422A6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2" y="1136"/>
              <a:ext cx="0" cy="2307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8">
              <a:extLst>
                <a:ext uri="{FF2B5EF4-FFF2-40B4-BE49-F238E27FC236}">
                  <a16:creationId xmlns:a16="http://schemas.microsoft.com/office/drawing/2014/main" id="{563BC86B-36D4-4EA3-B38A-820323891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6" y="1136"/>
              <a:ext cx="0" cy="2307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560543AF-FDE5-4277-87C6-A4BD3D51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290"/>
              <a:ext cx="1540" cy="872"/>
            </a:xfrm>
            <a:custGeom>
              <a:avLst/>
              <a:gdLst>
                <a:gd name="T0" fmla="*/ 0 w 219"/>
                <a:gd name="T1" fmla="*/ 0 h 124"/>
                <a:gd name="T2" fmla="*/ 109 w 219"/>
                <a:gd name="T3" fmla="*/ 124 h 124"/>
                <a:gd name="T4" fmla="*/ 219 w 219"/>
                <a:gd name="T5" fmla="*/ 7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24">
                  <a:moveTo>
                    <a:pt x="0" y="0"/>
                  </a:moveTo>
                  <a:lnTo>
                    <a:pt x="109" y="124"/>
                  </a:lnTo>
                  <a:lnTo>
                    <a:pt x="219" y="75"/>
                  </a:lnTo>
                </a:path>
              </a:pathLst>
            </a:custGeom>
            <a:noFill/>
            <a:ln w="22225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8987E180-012B-4B95-8641-725F0C5BF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641"/>
              <a:ext cx="1540" cy="521"/>
            </a:xfrm>
            <a:custGeom>
              <a:avLst/>
              <a:gdLst>
                <a:gd name="T0" fmla="*/ 0 w 219"/>
                <a:gd name="T1" fmla="*/ 74 h 74"/>
                <a:gd name="T2" fmla="*/ 109 w 219"/>
                <a:gd name="T3" fmla="*/ 0 h 74"/>
                <a:gd name="T4" fmla="*/ 219 w 219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74">
                  <a:moveTo>
                    <a:pt x="0" y="74"/>
                  </a:moveTo>
                  <a:lnTo>
                    <a:pt x="109" y="0"/>
                  </a:lnTo>
                  <a:lnTo>
                    <a:pt x="219" y="74"/>
                  </a:lnTo>
                </a:path>
              </a:pathLst>
            </a:custGeom>
            <a:noFill/>
            <a:ln w="22225" cap="flat">
              <a:solidFill>
                <a:srgbClr val="A3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37B4948D-2031-4004-A008-ADF7DCD81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1242"/>
              <a:ext cx="1540" cy="0"/>
            </a:xfrm>
            <a:custGeom>
              <a:avLst/>
              <a:gdLst>
                <a:gd name="T0" fmla="*/ 0 w 219"/>
                <a:gd name="T1" fmla="*/ 109 w 219"/>
                <a:gd name="T2" fmla="*/ 219 w 2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9">
                  <a:moveTo>
                    <a:pt x="0" y="0"/>
                  </a:moveTo>
                  <a:lnTo>
                    <a:pt x="109" y="0"/>
                  </a:lnTo>
                  <a:lnTo>
                    <a:pt x="219" y="0"/>
                  </a:lnTo>
                </a:path>
              </a:pathLst>
            </a:custGeom>
            <a:noFill/>
            <a:ln w="22225" cap="flat">
              <a:solidFill>
                <a:srgbClr val="00BF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53B28B91-0FC4-4753-BB09-9B4372B01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465"/>
              <a:ext cx="1540" cy="352"/>
            </a:xfrm>
            <a:custGeom>
              <a:avLst/>
              <a:gdLst>
                <a:gd name="T0" fmla="*/ 0 w 219"/>
                <a:gd name="T1" fmla="*/ 25 h 50"/>
                <a:gd name="T2" fmla="*/ 109 w 219"/>
                <a:gd name="T3" fmla="*/ 50 h 50"/>
                <a:gd name="T4" fmla="*/ 219 w 21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50">
                  <a:moveTo>
                    <a:pt x="0" y="25"/>
                  </a:moveTo>
                  <a:lnTo>
                    <a:pt x="109" y="50"/>
                  </a:lnTo>
                  <a:lnTo>
                    <a:pt x="219" y="0"/>
                  </a:lnTo>
                </a:path>
              </a:pathLst>
            </a:custGeom>
            <a:noFill/>
            <a:ln w="22225" cap="flat">
              <a:solidFill>
                <a:srgbClr val="00B0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920ED39-6278-4CC2-8A41-3BB67B524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1593"/>
              <a:ext cx="1540" cy="1745"/>
            </a:xfrm>
            <a:custGeom>
              <a:avLst/>
              <a:gdLst>
                <a:gd name="T0" fmla="*/ 0 w 219"/>
                <a:gd name="T1" fmla="*/ 0 h 248"/>
                <a:gd name="T2" fmla="*/ 109 w 219"/>
                <a:gd name="T3" fmla="*/ 248 h 248"/>
                <a:gd name="T4" fmla="*/ 219 w 219"/>
                <a:gd name="T5" fmla="*/ 19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248">
                  <a:moveTo>
                    <a:pt x="0" y="0"/>
                  </a:moveTo>
                  <a:lnTo>
                    <a:pt x="109" y="248"/>
                  </a:lnTo>
                  <a:lnTo>
                    <a:pt x="219" y="198"/>
                  </a:lnTo>
                </a:path>
              </a:pathLst>
            </a:custGeom>
            <a:noFill/>
            <a:ln w="22225" cap="flat">
              <a:solidFill>
                <a:srgbClr val="E76B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E8C2757-5F4D-4660-89C1-51E60D9E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290"/>
              <a:ext cx="1540" cy="872"/>
            </a:xfrm>
            <a:custGeom>
              <a:avLst/>
              <a:gdLst>
                <a:gd name="T0" fmla="*/ 0 w 219"/>
                <a:gd name="T1" fmla="*/ 0 h 124"/>
                <a:gd name="T2" fmla="*/ 109 w 219"/>
                <a:gd name="T3" fmla="*/ 124 h 124"/>
                <a:gd name="T4" fmla="*/ 219 w 219"/>
                <a:gd name="T5" fmla="*/ 7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24">
                  <a:moveTo>
                    <a:pt x="0" y="0"/>
                  </a:moveTo>
                  <a:lnTo>
                    <a:pt x="109" y="124"/>
                  </a:lnTo>
                  <a:lnTo>
                    <a:pt x="219" y="75"/>
                  </a:lnTo>
                </a:path>
              </a:pathLst>
            </a:custGeom>
            <a:noFill/>
            <a:ln w="11113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B258EB38-6BAD-45EB-B3CD-4747633DC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641"/>
              <a:ext cx="1540" cy="521"/>
            </a:xfrm>
            <a:custGeom>
              <a:avLst/>
              <a:gdLst>
                <a:gd name="T0" fmla="*/ 0 w 219"/>
                <a:gd name="T1" fmla="*/ 74 h 74"/>
                <a:gd name="T2" fmla="*/ 109 w 219"/>
                <a:gd name="T3" fmla="*/ 0 h 74"/>
                <a:gd name="T4" fmla="*/ 219 w 219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74">
                  <a:moveTo>
                    <a:pt x="0" y="74"/>
                  </a:moveTo>
                  <a:lnTo>
                    <a:pt x="109" y="0"/>
                  </a:lnTo>
                  <a:lnTo>
                    <a:pt x="219" y="74"/>
                  </a:lnTo>
                </a:path>
              </a:pathLst>
            </a:custGeom>
            <a:noFill/>
            <a:ln w="11113" cap="flat">
              <a:solidFill>
                <a:srgbClr val="A3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03E9699C-9012-4B22-8042-C469FAEAB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1242"/>
              <a:ext cx="1540" cy="0"/>
            </a:xfrm>
            <a:custGeom>
              <a:avLst/>
              <a:gdLst>
                <a:gd name="T0" fmla="*/ 0 w 219"/>
                <a:gd name="T1" fmla="*/ 109 w 219"/>
                <a:gd name="T2" fmla="*/ 219 w 2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9">
                  <a:moveTo>
                    <a:pt x="0" y="0"/>
                  </a:moveTo>
                  <a:lnTo>
                    <a:pt x="109" y="0"/>
                  </a:lnTo>
                  <a:lnTo>
                    <a:pt x="219" y="0"/>
                  </a:lnTo>
                </a:path>
              </a:pathLst>
            </a:custGeom>
            <a:noFill/>
            <a:ln w="11113" cap="flat">
              <a:solidFill>
                <a:srgbClr val="00BF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04E50F6D-332C-49BD-9C09-B94B29631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2465"/>
              <a:ext cx="1540" cy="352"/>
            </a:xfrm>
            <a:custGeom>
              <a:avLst/>
              <a:gdLst>
                <a:gd name="T0" fmla="*/ 0 w 219"/>
                <a:gd name="T1" fmla="*/ 25 h 50"/>
                <a:gd name="T2" fmla="*/ 109 w 219"/>
                <a:gd name="T3" fmla="*/ 50 h 50"/>
                <a:gd name="T4" fmla="*/ 219 w 21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50">
                  <a:moveTo>
                    <a:pt x="0" y="25"/>
                  </a:moveTo>
                  <a:lnTo>
                    <a:pt x="109" y="50"/>
                  </a:lnTo>
                  <a:lnTo>
                    <a:pt x="219" y="0"/>
                  </a:lnTo>
                </a:path>
              </a:pathLst>
            </a:custGeom>
            <a:noFill/>
            <a:ln w="11113" cap="flat">
              <a:solidFill>
                <a:srgbClr val="00B0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8BCECD0-06CB-4397-B1F7-7640286D8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1593"/>
              <a:ext cx="1540" cy="1745"/>
            </a:xfrm>
            <a:custGeom>
              <a:avLst/>
              <a:gdLst>
                <a:gd name="T0" fmla="*/ 0 w 219"/>
                <a:gd name="T1" fmla="*/ 0 h 248"/>
                <a:gd name="T2" fmla="*/ 109 w 219"/>
                <a:gd name="T3" fmla="*/ 248 h 248"/>
                <a:gd name="T4" fmla="*/ 219 w 219"/>
                <a:gd name="T5" fmla="*/ 19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248">
                  <a:moveTo>
                    <a:pt x="0" y="0"/>
                  </a:moveTo>
                  <a:lnTo>
                    <a:pt x="109" y="248"/>
                  </a:lnTo>
                  <a:lnTo>
                    <a:pt x="219" y="198"/>
                  </a:lnTo>
                </a:path>
              </a:pathLst>
            </a:custGeom>
            <a:noFill/>
            <a:ln w="11113" cap="flat">
              <a:solidFill>
                <a:srgbClr val="E76B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29">
              <a:extLst>
                <a:ext uri="{FF2B5EF4-FFF2-40B4-BE49-F238E27FC236}">
                  <a16:creationId xmlns:a16="http://schemas.microsoft.com/office/drawing/2014/main" id="{76BCDC57-BB30-49EB-9759-0CF0A97F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1192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BF7D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30">
              <a:extLst>
                <a:ext uri="{FF2B5EF4-FFF2-40B4-BE49-F238E27FC236}">
                  <a16:creationId xmlns:a16="http://schemas.microsoft.com/office/drawing/2014/main" id="{54D89D81-D97A-45E9-8107-417D83E7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2591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B0F6"/>
                  </a:solidFill>
                  <a:effectLst/>
                  <a:latin typeface="Arial" panose="020B0604020202020204" pitchFamily="34" charset="0"/>
                </a:rPr>
                <a:t>42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31">
              <a:extLst>
                <a:ext uri="{FF2B5EF4-FFF2-40B4-BE49-F238E27FC236}">
                  <a16:creationId xmlns:a16="http://schemas.microsoft.com/office/drawing/2014/main" id="{B4E34CA6-ABE6-41BF-82BE-55D83AF82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2240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F8766D"/>
                  </a:solidFill>
                  <a:effectLst/>
                  <a:latin typeface="Arial" panose="020B0604020202020204" pitchFamily="34" charset="0"/>
                </a:rPr>
                <a:t>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32">
              <a:extLst>
                <a:ext uri="{FF2B5EF4-FFF2-40B4-BE49-F238E27FC236}">
                  <a16:creationId xmlns:a16="http://schemas.microsoft.com/office/drawing/2014/main" id="{7C97D20D-3210-483D-A875-EC106E88B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1543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E76BF3"/>
                  </a:solidFill>
                  <a:effectLst/>
                  <a:latin typeface="Arial" panose="020B0604020202020204" pitchFamily="34" charset="0"/>
                </a:rPr>
                <a:t>48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4B69165E-65B6-43DD-930A-F635C5AD6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3112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A3A500"/>
                  </a:solidFill>
                  <a:effectLst/>
                  <a:latin typeface="Arial" panose="020B0604020202020204" pitchFamily="34" charset="0"/>
                </a:rPr>
                <a:t>39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34">
              <a:extLst>
                <a:ext uri="{FF2B5EF4-FFF2-40B4-BE49-F238E27FC236}">
                  <a16:creationId xmlns:a16="http://schemas.microsoft.com/office/drawing/2014/main" id="{A43ADE96-44CF-47FB-841B-3D9DACC26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192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BF7D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35">
              <a:extLst>
                <a:ext uri="{FF2B5EF4-FFF2-40B4-BE49-F238E27FC236}">
                  <a16:creationId xmlns:a16="http://schemas.microsoft.com/office/drawing/2014/main" id="{717257B9-5DE2-407C-9B69-B2332335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67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B0F6"/>
                  </a:solidFill>
                  <a:effectLst/>
                  <a:latin typeface="Arial" panose="020B0604020202020204" pitchFamily="34" charset="0"/>
                </a:rPr>
                <a:t>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36">
              <a:extLst>
                <a:ext uri="{FF2B5EF4-FFF2-40B4-BE49-F238E27FC236}">
                  <a16:creationId xmlns:a16="http://schemas.microsoft.com/office/drawing/2014/main" id="{FB1580B9-8F79-46AC-B4EA-E83ECCC96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112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F8766D"/>
                  </a:solidFill>
                  <a:effectLst/>
                  <a:latin typeface="Arial" panose="020B0604020202020204" pitchFamily="34" charset="0"/>
                </a:rPr>
                <a:t>39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37">
              <a:extLst>
                <a:ext uri="{FF2B5EF4-FFF2-40B4-BE49-F238E27FC236}">
                  <a16:creationId xmlns:a16="http://schemas.microsoft.com/office/drawing/2014/main" id="{858306A8-D6AF-4946-88F5-1434438E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288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E76BF3"/>
                  </a:solidFill>
                  <a:effectLst/>
                  <a:latin typeface="Arial" panose="020B0604020202020204" pitchFamily="34" charset="0"/>
                </a:rPr>
                <a:t>38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38">
              <a:extLst>
                <a:ext uri="{FF2B5EF4-FFF2-40B4-BE49-F238E27FC236}">
                  <a16:creationId xmlns:a16="http://schemas.microsoft.com/office/drawing/2014/main" id="{693763A8-FA06-4776-85D7-12DF03EA9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591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A3A500"/>
                  </a:solidFill>
                  <a:effectLst/>
                  <a:latin typeface="Arial" panose="020B0604020202020204" pitchFamily="34" charset="0"/>
                </a:rPr>
                <a:t>42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39">
              <a:extLst>
                <a:ext uri="{FF2B5EF4-FFF2-40B4-BE49-F238E27FC236}">
                  <a16:creationId xmlns:a16="http://schemas.microsoft.com/office/drawing/2014/main" id="{E2B282DF-E67B-4089-BEE9-549453624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1192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BF7D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18EA7D89-3F4F-4F43-BA08-CD03C2F44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416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B0F6"/>
                  </a:solidFill>
                  <a:effectLst/>
                  <a:latin typeface="Arial" panose="020B0604020202020204" pitchFamily="34" charset="0"/>
                </a:rPr>
                <a:t>43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41">
              <a:extLst>
                <a:ext uri="{FF2B5EF4-FFF2-40B4-BE49-F238E27FC236}">
                  <a16:creationId xmlns:a16="http://schemas.microsoft.com/office/drawing/2014/main" id="{E52A9CAD-4999-4E4A-A00C-865363F85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767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F8766D"/>
                  </a:solidFill>
                  <a:effectLst/>
                  <a:latin typeface="Arial" panose="020B0604020202020204" pitchFamily="34" charset="0"/>
                </a:rPr>
                <a:t>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42">
              <a:extLst>
                <a:ext uri="{FF2B5EF4-FFF2-40B4-BE49-F238E27FC236}">
                  <a16:creationId xmlns:a16="http://schemas.microsoft.com/office/drawing/2014/main" id="{5035E677-9779-45D6-9A64-D1CC354A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936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E76BF3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43">
              <a:extLst>
                <a:ext uri="{FF2B5EF4-FFF2-40B4-BE49-F238E27FC236}">
                  <a16:creationId xmlns:a16="http://schemas.microsoft.com/office/drawing/2014/main" id="{612F43AC-E779-44A5-921C-A79F62C4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3112"/>
              <a:ext cx="1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A3A500"/>
                  </a:solidFill>
                  <a:effectLst/>
                  <a:latin typeface="Arial" panose="020B0604020202020204" pitchFamily="34" charset="0"/>
                </a:rPr>
                <a:t>39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64735135-1943-4A25-A66C-DAC74A5DE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3345"/>
              <a:ext cx="23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37.5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FD8BE416-CB2A-4F22-9E36-37C1754D4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909"/>
              <a:ext cx="23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46">
              <a:extLst>
                <a:ext uri="{FF2B5EF4-FFF2-40B4-BE49-F238E27FC236}">
                  <a16:creationId xmlns:a16="http://schemas.microsoft.com/office/drawing/2014/main" id="{0E65F5FA-C5EF-4A9E-B37D-C9786BC1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473"/>
              <a:ext cx="23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42.5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47">
              <a:extLst>
                <a:ext uri="{FF2B5EF4-FFF2-40B4-BE49-F238E27FC236}">
                  <a16:creationId xmlns:a16="http://schemas.microsoft.com/office/drawing/2014/main" id="{E4FBDCFE-5A7A-429A-A815-487450318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037"/>
              <a:ext cx="23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45.0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48">
              <a:extLst>
                <a:ext uri="{FF2B5EF4-FFF2-40B4-BE49-F238E27FC236}">
                  <a16:creationId xmlns:a16="http://schemas.microsoft.com/office/drawing/2014/main" id="{5CA69BE0-A993-4D58-B41B-A40D04539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1601"/>
              <a:ext cx="23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47.5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49">
              <a:extLst>
                <a:ext uri="{FF2B5EF4-FFF2-40B4-BE49-F238E27FC236}">
                  <a16:creationId xmlns:a16="http://schemas.microsoft.com/office/drawing/2014/main" id="{5CF6264D-AB4C-4B40-8CAC-782644499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1165"/>
              <a:ext cx="23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50.0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50">
              <a:extLst>
                <a:ext uri="{FF2B5EF4-FFF2-40B4-BE49-F238E27FC236}">
                  <a16:creationId xmlns:a16="http://schemas.microsoft.com/office/drawing/2014/main" id="{D0409E6A-8F2C-4419-BF23-B190132211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59" y="3527"/>
              <a:ext cx="26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2016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51">
              <a:extLst>
                <a:ext uri="{FF2B5EF4-FFF2-40B4-BE49-F238E27FC236}">
                  <a16:creationId xmlns:a16="http://schemas.microsoft.com/office/drawing/2014/main" id="{D9A04A15-2282-43D4-9F80-06802ABE15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2" y="3526"/>
              <a:ext cx="26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2017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52">
              <a:extLst>
                <a:ext uri="{FF2B5EF4-FFF2-40B4-BE49-F238E27FC236}">
                  <a16:creationId xmlns:a16="http://schemas.microsoft.com/office/drawing/2014/main" id="{4A714BAF-2D52-4CBD-B5F9-F0531A785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98" y="3526"/>
              <a:ext cx="26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2018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53">
              <a:extLst>
                <a:ext uri="{FF2B5EF4-FFF2-40B4-BE49-F238E27FC236}">
                  <a16:creationId xmlns:a16="http://schemas.microsoft.com/office/drawing/2014/main" id="{F51900B0-7B7B-4FF4-AD8E-F31A34D32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3703"/>
              <a:ext cx="6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School Year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54">
              <a:extLst>
                <a:ext uri="{FF2B5EF4-FFF2-40B4-BE49-F238E27FC236}">
                  <a16:creationId xmlns:a16="http://schemas.microsoft.com/office/drawing/2014/main" id="{B9B315BC-C267-4103-985B-50706D4FFC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04" y="2212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Line 55">
              <a:extLst>
                <a:ext uri="{FF2B5EF4-FFF2-40B4-BE49-F238E27FC236}">
                  <a16:creationId xmlns:a16="http://schemas.microsoft.com/office/drawing/2014/main" id="{CB32A211-2700-47ED-80FC-86C14D29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043"/>
              <a:ext cx="126" cy="0"/>
            </a:xfrm>
            <a:prstGeom prst="line">
              <a:avLst/>
            </a:prstGeom>
            <a:noFill/>
            <a:ln w="22225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56">
              <a:extLst>
                <a:ext uri="{FF2B5EF4-FFF2-40B4-BE49-F238E27FC236}">
                  <a16:creationId xmlns:a16="http://schemas.microsoft.com/office/drawing/2014/main" id="{22972E61-0331-4169-B61D-417BC0831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043"/>
              <a:ext cx="126" cy="0"/>
            </a:xfrm>
            <a:prstGeom prst="line">
              <a:avLst/>
            </a:prstGeom>
            <a:noFill/>
            <a:ln w="11113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57">
              <a:extLst>
                <a:ext uri="{FF2B5EF4-FFF2-40B4-BE49-F238E27FC236}">
                  <a16:creationId xmlns:a16="http://schemas.microsoft.com/office/drawing/2014/main" id="{906EC330-6F0A-4ADD-9BDB-93BB386F7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994"/>
              <a:ext cx="1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F8766D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Line 58">
              <a:extLst>
                <a:ext uri="{FF2B5EF4-FFF2-40B4-BE49-F238E27FC236}">
                  <a16:creationId xmlns:a16="http://schemas.microsoft.com/office/drawing/2014/main" id="{EC205964-EC99-42B0-A36C-BF1794FF2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205"/>
              <a:ext cx="126" cy="0"/>
            </a:xfrm>
            <a:prstGeom prst="line">
              <a:avLst/>
            </a:prstGeom>
            <a:noFill/>
            <a:ln w="22225" cap="flat">
              <a:solidFill>
                <a:srgbClr val="A3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59">
              <a:extLst>
                <a:ext uri="{FF2B5EF4-FFF2-40B4-BE49-F238E27FC236}">
                  <a16:creationId xmlns:a16="http://schemas.microsoft.com/office/drawing/2014/main" id="{CF3B33B1-0B47-4EF3-B913-760DC0DFB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205"/>
              <a:ext cx="126" cy="0"/>
            </a:xfrm>
            <a:prstGeom prst="line">
              <a:avLst/>
            </a:prstGeom>
            <a:noFill/>
            <a:ln w="11113" cap="flat">
              <a:solidFill>
                <a:srgbClr val="A3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0">
              <a:extLst>
                <a:ext uri="{FF2B5EF4-FFF2-40B4-BE49-F238E27FC236}">
                  <a16:creationId xmlns:a16="http://schemas.microsoft.com/office/drawing/2014/main" id="{B264F998-312D-4BFE-B402-DDDBE65D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155"/>
              <a:ext cx="1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A3A5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Line 61">
              <a:extLst>
                <a:ext uri="{FF2B5EF4-FFF2-40B4-BE49-F238E27FC236}">
                  <a16:creationId xmlns:a16="http://schemas.microsoft.com/office/drawing/2014/main" id="{9EA3EB0E-FFCA-4C81-8DF1-8D681B59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367"/>
              <a:ext cx="126" cy="0"/>
            </a:xfrm>
            <a:prstGeom prst="line">
              <a:avLst/>
            </a:prstGeom>
            <a:noFill/>
            <a:ln w="22225" cap="flat">
              <a:solidFill>
                <a:srgbClr val="00BF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62">
              <a:extLst>
                <a:ext uri="{FF2B5EF4-FFF2-40B4-BE49-F238E27FC236}">
                  <a16:creationId xmlns:a16="http://schemas.microsoft.com/office/drawing/2014/main" id="{8FFC21DD-AFEC-4BA5-84E1-D829EC399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367"/>
              <a:ext cx="126" cy="0"/>
            </a:xfrm>
            <a:prstGeom prst="line">
              <a:avLst/>
            </a:prstGeom>
            <a:noFill/>
            <a:ln w="11113" cap="flat">
              <a:solidFill>
                <a:srgbClr val="00BF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63">
              <a:extLst>
                <a:ext uri="{FF2B5EF4-FFF2-40B4-BE49-F238E27FC236}">
                  <a16:creationId xmlns:a16="http://schemas.microsoft.com/office/drawing/2014/main" id="{A1A9EA7F-1705-4090-BC6D-A2BB1DA75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317"/>
              <a:ext cx="1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BF7D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Line 64">
              <a:extLst>
                <a:ext uri="{FF2B5EF4-FFF2-40B4-BE49-F238E27FC236}">
                  <a16:creationId xmlns:a16="http://schemas.microsoft.com/office/drawing/2014/main" id="{69198948-6FF0-45E7-86FD-D737309EF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529"/>
              <a:ext cx="126" cy="0"/>
            </a:xfrm>
            <a:prstGeom prst="line">
              <a:avLst/>
            </a:prstGeom>
            <a:noFill/>
            <a:ln w="22225" cap="flat">
              <a:solidFill>
                <a:srgbClr val="00B0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65">
              <a:extLst>
                <a:ext uri="{FF2B5EF4-FFF2-40B4-BE49-F238E27FC236}">
                  <a16:creationId xmlns:a16="http://schemas.microsoft.com/office/drawing/2014/main" id="{BF6CB7B3-0566-4A3E-8639-0F0A0FA14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529"/>
              <a:ext cx="126" cy="0"/>
            </a:xfrm>
            <a:prstGeom prst="line">
              <a:avLst/>
            </a:prstGeom>
            <a:noFill/>
            <a:ln w="11113" cap="flat">
              <a:solidFill>
                <a:srgbClr val="00B0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66">
              <a:extLst>
                <a:ext uri="{FF2B5EF4-FFF2-40B4-BE49-F238E27FC236}">
                  <a16:creationId xmlns:a16="http://schemas.microsoft.com/office/drawing/2014/main" id="{FA8A36E7-93B0-4CAC-93C8-DE47AC96E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479"/>
              <a:ext cx="1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B0F6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Line 67">
              <a:extLst>
                <a:ext uri="{FF2B5EF4-FFF2-40B4-BE49-F238E27FC236}">
                  <a16:creationId xmlns:a16="http://schemas.microsoft.com/office/drawing/2014/main" id="{7DA46BDE-1847-4AEF-AA23-3A6723F8C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690"/>
              <a:ext cx="126" cy="0"/>
            </a:xfrm>
            <a:prstGeom prst="line">
              <a:avLst/>
            </a:prstGeom>
            <a:noFill/>
            <a:ln w="22225" cap="flat">
              <a:solidFill>
                <a:srgbClr val="E76B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68">
              <a:extLst>
                <a:ext uri="{FF2B5EF4-FFF2-40B4-BE49-F238E27FC236}">
                  <a16:creationId xmlns:a16="http://schemas.microsoft.com/office/drawing/2014/main" id="{58FE0252-62C7-4BE6-B847-2F710A1A8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690"/>
              <a:ext cx="126" cy="0"/>
            </a:xfrm>
            <a:prstGeom prst="line">
              <a:avLst/>
            </a:prstGeom>
            <a:noFill/>
            <a:ln w="11113" cap="flat">
              <a:solidFill>
                <a:srgbClr val="E76B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69">
              <a:extLst>
                <a:ext uri="{FF2B5EF4-FFF2-40B4-BE49-F238E27FC236}">
                  <a16:creationId xmlns:a16="http://schemas.microsoft.com/office/drawing/2014/main" id="{2BBFFBFE-AA0D-4CA7-96AA-9AD29EE1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641"/>
              <a:ext cx="1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E76BF3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70">
              <a:extLst>
                <a:ext uri="{FF2B5EF4-FFF2-40B4-BE49-F238E27FC236}">
                  <a16:creationId xmlns:a16="http://schemas.microsoft.com/office/drawing/2014/main" id="{A2CE7746-3E33-4DBB-BAAB-DA0E2E81E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009"/>
              <a:ext cx="19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AAM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71">
              <a:extLst>
                <a:ext uri="{FF2B5EF4-FFF2-40B4-BE49-F238E27FC236}">
                  <a16:creationId xmlns:a16="http://schemas.microsoft.com/office/drawing/2014/main" id="{1D04A9FC-148B-4555-9F7C-9AACD93C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170"/>
              <a:ext cx="49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AAM_Native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72">
              <a:extLst>
                <a:ext uri="{FF2B5EF4-FFF2-40B4-BE49-F238E27FC236}">
                  <a16:creationId xmlns:a16="http://schemas.microsoft.com/office/drawing/2014/main" id="{718111B3-ED1E-4875-B151-A3B0E9843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332"/>
              <a:ext cx="1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ALL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73">
              <a:extLst>
                <a:ext uri="{FF2B5EF4-FFF2-40B4-BE49-F238E27FC236}">
                  <a16:creationId xmlns:a16="http://schemas.microsoft.com/office/drawing/2014/main" id="{7B2FC119-76C6-48FB-9E85-3B6BF5FF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494"/>
              <a:ext cx="1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74">
              <a:extLst>
                <a:ext uri="{FF2B5EF4-FFF2-40B4-BE49-F238E27FC236}">
                  <a16:creationId xmlns:a16="http://schemas.microsoft.com/office/drawing/2014/main" id="{64978C84-E571-4770-92F6-88777188D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656"/>
              <a:ext cx="40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ELL_AAM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75">
              <a:extLst>
                <a:ext uri="{FF2B5EF4-FFF2-40B4-BE49-F238E27FC236}">
                  <a16:creationId xmlns:a16="http://schemas.microsoft.com/office/drawing/2014/main" id="{5DB5586E-CEA9-4C2D-BF29-D696983D0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960"/>
              <a:ext cx="197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Kindergarten to Grade 1 SGP 50%+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6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3928-70E2-46FE-AF34-779DF6247E7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Tested Student Demographics, Grade 2 MAP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0A2B-BDB3-4041-8C0D-59C625C6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16E73D4-FC4A-4AE7-8C30-EB5417121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463491"/>
              </p:ext>
            </p:extLst>
          </p:nvPr>
        </p:nvGraphicFramePr>
        <p:xfrm>
          <a:off x="838200" y="1843089"/>
          <a:ext cx="10515600" cy="4261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433770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131844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311561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97381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4251747"/>
                    </a:ext>
                  </a:extLst>
                </a:gridCol>
              </a:tblGrid>
              <a:tr h="919766">
                <a:tc>
                  <a:txBody>
                    <a:bodyPr/>
                    <a:lstStyle/>
                    <a:p>
                      <a:r>
                        <a:rPr lang="en-US" sz="2000" dirty="0"/>
                        <a:t>School Year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 Test Takers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Test Takers ELL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Test Takers AAM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AAM Test Takers ELL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76726"/>
                  </a:ext>
                </a:extLst>
              </a:tr>
              <a:tr h="835403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2016-2017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4293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18%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8% </a:t>
                      </a:r>
                      <a:r>
                        <a:rPr lang="en-US" sz="2000" kern="1200" dirty="0"/>
                        <a:t>(332)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43% </a:t>
                      </a:r>
                      <a:r>
                        <a:rPr lang="en-US" sz="2000" kern="1200" dirty="0"/>
                        <a:t>(143)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818399"/>
                  </a:ext>
                </a:extLst>
              </a:tr>
              <a:tr h="835403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2017-2018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/>
                        <a:t>4088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20%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7% </a:t>
                      </a:r>
                      <a:r>
                        <a:rPr lang="en-US" sz="2000" kern="1200" dirty="0"/>
                        <a:t>(306)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43% </a:t>
                      </a:r>
                      <a:r>
                        <a:rPr lang="en-US" sz="2000" kern="1200" dirty="0"/>
                        <a:t>(132)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1718628"/>
                  </a:ext>
                </a:extLst>
              </a:tr>
              <a:tr h="835403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2018-2019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/>
                        <a:t>4135</a:t>
                      </a:r>
                      <a:endParaRPr 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18%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8% </a:t>
                      </a:r>
                      <a:r>
                        <a:rPr lang="en-US" sz="2000" kern="1200" dirty="0"/>
                        <a:t>(334)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44% </a:t>
                      </a:r>
                      <a:r>
                        <a:rPr lang="en-US" sz="2000" kern="1200" dirty="0"/>
                        <a:t>(148)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6747928"/>
                  </a:ext>
                </a:extLst>
              </a:tr>
              <a:tr h="8354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12516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19%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8% </a:t>
                      </a:r>
                      <a:r>
                        <a:rPr lang="en-US" sz="2000" kern="1200" dirty="0"/>
                        <a:t>(972)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44% </a:t>
                      </a:r>
                      <a:r>
                        <a:rPr lang="en-US" sz="2000" kern="1200" dirty="0"/>
                        <a:t>(423)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640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76661-DA2F-47CB-AA2C-AC887D2C996B}"/>
              </a:ext>
            </a:extLst>
          </p:cNvPr>
          <p:cNvSpPr txBox="1"/>
          <p:nvPr/>
        </p:nvSpPr>
        <p:spPr>
          <a:xfrm>
            <a:off x="7882758" y="1825625"/>
            <a:ext cx="3132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Grade 1 to Grade 2 aggregated CGI shows the higher than median levels for all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rank remain the patterns as other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 ELL_AMM performed lowest on 2016-2017, 2017-2018, but higher on 2018-2019 school year than AAM  native.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603A5B-DDC8-445F-AADA-B5B95ED5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MAP Reading Growth from Grade 1 to Grade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8D33D-C304-441A-ABC2-B1E90A848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75" b="22273"/>
          <a:stretch/>
        </p:blipFill>
        <p:spPr>
          <a:xfrm>
            <a:off x="1177159" y="1570990"/>
            <a:ext cx="6058218" cy="46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3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55EBAF-CC22-4E67-810D-B4EBB12436D6}"/>
              </a:ext>
            </a:extLst>
          </p:cNvPr>
          <p:cNvSpPr txBox="1"/>
          <p:nvPr/>
        </p:nvSpPr>
        <p:spPr>
          <a:xfrm>
            <a:off x="7384008" y="1836684"/>
            <a:ext cx="36030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All groups SGP 50%+ Percentage not above 50%.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rank pattern shows some identical result of ELL which ranks highest on 2017-2018 school year than other subgroups.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AAM/Native Speaker obtain higher than district average level on 2018-2019 school year.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ED29F8-68AB-48F1-9918-1485E10C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MAP Reading Growth from Grade 1 to Grade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5AB09F-408D-444C-80C6-17C41F19BC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6475" y="1338263"/>
            <a:ext cx="6843713" cy="5592762"/>
            <a:chOff x="634" y="843"/>
            <a:chExt cx="4311" cy="3523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33B92C6-B3F1-4610-96E4-9D061D1819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4" y="843"/>
              <a:ext cx="4311" cy="3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770B2DE4-E464-43C4-8C28-16B8BE4D1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3076"/>
              <a:ext cx="2683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2018B581-E3C1-4A5C-AB38-74E6EE1CF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531"/>
              <a:ext cx="2683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9358469C-0C60-47FD-ABC2-58DC83851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1992"/>
              <a:ext cx="2683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C7966E6C-1C41-4F71-9D2A-77C35CE37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1447"/>
              <a:ext cx="2683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464EC72-945F-4A1F-A92B-75B06DE15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3345"/>
              <a:ext cx="2683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0BB0E700-0EB6-4C66-9E70-52DA3570E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807"/>
              <a:ext cx="2683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6DB92FD2-0FBC-42E0-8439-F49E23C7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261"/>
              <a:ext cx="2683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6D2AFC55-283A-4257-BD26-04192DCA9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1723"/>
              <a:ext cx="2683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139E0DF5-83A9-4C85-81DF-B3F5ADC67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1178"/>
              <a:ext cx="2683" cy="0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1DA2F72C-ADDD-4C75-937F-496282A08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0" y="1069"/>
              <a:ext cx="0" cy="2385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4E26B5C1-2BED-4B82-8A88-29BAE58D4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7" y="1069"/>
              <a:ext cx="0" cy="2385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BA9DFFBC-17DE-4C41-B80E-CB14587CF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" y="1069"/>
              <a:ext cx="0" cy="2385"/>
            </a:xfrm>
            <a:prstGeom prst="line">
              <a:avLst/>
            </a:prstGeom>
            <a:noFill/>
            <a:ln w="11113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3E6683E-915C-4C5A-8A45-8EC73AEF6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261"/>
              <a:ext cx="1680" cy="328"/>
            </a:xfrm>
            <a:custGeom>
              <a:avLst/>
              <a:gdLst>
                <a:gd name="T0" fmla="*/ 0 w 231"/>
                <a:gd name="T1" fmla="*/ 45 h 45"/>
                <a:gd name="T2" fmla="*/ 115 w 231"/>
                <a:gd name="T3" fmla="*/ 45 h 45"/>
                <a:gd name="T4" fmla="*/ 231 w 231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45">
                  <a:moveTo>
                    <a:pt x="0" y="45"/>
                  </a:moveTo>
                  <a:lnTo>
                    <a:pt x="115" y="45"/>
                  </a:lnTo>
                  <a:lnTo>
                    <a:pt x="231" y="0"/>
                  </a:lnTo>
                </a:path>
              </a:pathLst>
            </a:custGeom>
            <a:noFill/>
            <a:ln w="23813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DC0C628-9FA8-4655-9F29-DBD75739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261"/>
              <a:ext cx="1680" cy="437"/>
            </a:xfrm>
            <a:custGeom>
              <a:avLst/>
              <a:gdLst>
                <a:gd name="T0" fmla="*/ 0 w 231"/>
                <a:gd name="T1" fmla="*/ 0 h 60"/>
                <a:gd name="T2" fmla="*/ 115 w 231"/>
                <a:gd name="T3" fmla="*/ 60 h 60"/>
                <a:gd name="T4" fmla="*/ 231 w 231"/>
                <a:gd name="T5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60">
                  <a:moveTo>
                    <a:pt x="0" y="0"/>
                  </a:moveTo>
                  <a:lnTo>
                    <a:pt x="115" y="60"/>
                  </a:lnTo>
                  <a:lnTo>
                    <a:pt x="231" y="15"/>
                  </a:lnTo>
                </a:path>
              </a:pathLst>
            </a:custGeom>
            <a:noFill/>
            <a:ln w="23813" cap="flat">
              <a:solidFill>
                <a:srgbClr val="A3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690874C-D8C1-4312-A05D-9A9293E28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178"/>
              <a:ext cx="1680" cy="0"/>
            </a:xfrm>
            <a:custGeom>
              <a:avLst/>
              <a:gdLst>
                <a:gd name="T0" fmla="*/ 0 w 231"/>
                <a:gd name="T1" fmla="*/ 115 w 231"/>
                <a:gd name="T2" fmla="*/ 231 w 2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31">
                  <a:moveTo>
                    <a:pt x="0" y="0"/>
                  </a:moveTo>
                  <a:lnTo>
                    <a:pt x="115" y="0"/>
                  </a:lnTo>
                  <a:lnTo>
                    <a:pt x="231" y="0"/>
                  </a:lnTo>
                </a:path>
              </a:pathLst>
            </a:custGeom>
            <a:noFill/>
            <a:ln w="23813" cap="flat">
              <a:solidFill>
                <a:srgbClr val="00BF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AAC4F91A-E825-436C-8035-E4C544540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825"/>
              <a:ext cx="1680" cy="218"/>
            </a:xfrm>
            <a:custGeom>
              <a:avLst/>
              <a:gdLst>
                <a:gd name="T0" fmla="*/ 0 w 231"/>
                <a:gd name="T1" fmla="*/ 30 h 30"/>
                <a:gd name="T2" fmla="*/ 115 w 231"/>
                <a:gd name="T3" fmla="*/ 0 h 30"/>
                <a:gd name="T4" fmla="*/ 231 w 231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30">
                  <a:moveTo>
                    <a:pt x="0" y="30"/>
                  </a:moveTo>
                  <a:lnTo>
                    <a:pt x="115" y="0"/>
                  </a:lnTo>
                  <a:lnTo>
                    <a:pt x="231" y="30"/>
                  </a:lnTo>
                </a:path>
              </a:pathLst>
            </a:custGeom>
            <a:noFill/>
            <a:ln w="23813" cap="flat">
              <a:solidFill>
                <a:srgbClr val="00B0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471A66C-8CC0-45B7-9490-D78344B5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589"/>
              <a:ext cx="1680" cy="756"/>
            </a:xfrm>
            <a:custGeom>
              <a:avLst/>
              <a:gdLst>
                <a:gd name="T0" fmla="*/ 0 w 231"/>
                <a:gd name="T1" fmla="*/ 104 h 104"/>
                <a:gd name="T2" fmla="*/ 115 w 231"/>
                <a:gd name="T3" fmla="*/ 15 h 104"/>
                <a:gd name="T4" fmla="*/ 231 w 231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104">
                  <a:moveTo>
                    <a:pt x="0" y="104"/>
                  </a:moveTo>
                  <a:lnTo>
                    <a:pt x="115" y="15"/>
                  </a:lnTo>
                  <a:lnTo>
                    <a:pt x="231" y="0"/>
                  </a:lnTo>
                </a:path>
              </a:pathLst>
            </a:custGeom>
            <a:noFill/>
            <a:ln w="23813" cap="flat">
              <a:solidFill>
                <a:srgbClr val="E76B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323B62F1-FBA3-4617-950A-FF47C2F74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261"/>
              <a:ext cx="1680" cy="328"/>
            </a:xfrm>
            <a:custGeom>
              <a:avLst/>
              <a:gdLst>
                <a:gd name="T0" fmla="*/ 0 w 231"/>
                <a:gd name="T1" fmla="*/ 45 h 45"/>
                <a:gd name="T2" fmla="*/ 115 w 231"/>
                <a:gd name="T3" fmla="*/ 45 h 45"/>
                <a:gd name="T4" fmla="*/ 231 w 231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45">
                  <a:moveTo>
                    <a:pt x="0" y="45"/>
                  </a:moveTo>
                  <a:lnTo>
                    <a:pt x="115" y="45"/>
                  </a:lnTo>
                  <a:lnTo>
                    <a:pt x="231" y="0"/>
                  </a:lnTo>
                </a:path>
              </a:pathLst>
            </a:custGeom>
            <a:noFill/>
            <a:ln w="11113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D0A2121-D958-431F-8743-9A2811ED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261"/>
              <a:ext cx="1680" cy="437"/>
            </a:xfrm>
            <a:custGeom>
              <a:avLst/>
              <a:gdLst>
                <a:gd name="T0" fmla="*/ 0 w 231"/>
                <a:gd name="T1" fmla="*/ 0 h 60"/>
                <a:gd name="T2" fmla="*/ 115 w 231"/>
                <a:gd name="T3" fmla="*/ 60 h 60"/>
                <a:gd name="T4" fmla="*/ 231 w 231"/>
                <a:gd name="T5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60">
                  <a:moveTo>
                    <a:pt x="0" y="0"/>
                  </a:moveTo>
                  <a:lnTo>
                    <a:pt x="115" y="60"/>
                  </a:lnTo>
                  <a:lnTo>
                    <a:pt x="231" y="15"/>
                  </a:lnTo>
                </a:path>
              </a:pathLst>
            </a:custGeom>
            <a:noFill/>
            <a:ln w="11113" cap="flat">
              <a:solidFill>
                <a:srgbClr val="A3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836D9601-69CE-4372-95CF-B04B23197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178"/>
              <a:ext cx="1680" cy="0"/>
            </a:xfrm>
            <a:custGeom>
              <a:avLst/>
              <a:gdLst>
                <a:gd name="T0" fmla="*/ 0 w 231"/>
                <a:gd name="T1" fmla="*/ 115 w 231"/>
                <a:gd name="T2" fmla="*/ 231 w 2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31">
                  <a:moveTo>
                    <a:pt x="0" y="0"/>
                  </a:moveTo>
                  <a:lnTo>
                    <a:pt x="115" y="0"/>
                  </a:lnTo>
                  <a:lnTo>
                    <a:pt x="231" y="0"/>
                  </a:lnTo>
                </a:path>
              </a:pathLst>
            </a:custGeom>
            <a:noFill/>
            <a:ln w="11113" cap="flat">
              <a:solidFill>
                <a:srgbClr val="00BF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C070073C-D341-42A6-BFE7-3776DAE29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825"/>
              <a:ext cx="1680" cy="218"/>
            </a:xfrm>
            <a:custGeom>
              <a:avLst/>
              <a:gdLst>
                <a:gd name="T0" fmla="*/ 0 w 231"/>
                <a:gd name="T1" fmla="*/ 30 h 30"/>
                <a:gd name="T2" fmla="*/ 115 w 231"/>
                <a:gd name="T3" fmla="*/ 0 h 30"/>
                <a:gd name="T4" fmla="*/ 231 w 231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30">
                  <a:moveTo>
                    <a:pt x="0" y="30"/>
                  </a:moveTo>
                  <a:lnTo>
                    <a:pt x="115" y="0"/>
                  </a:lnTo>
                  <a:lnTo>
                    <a:pt x="231" y="30"/>
                  </a:lnTo>
                </a:path>
              </a:pathLst>
            </a:custGeom>
            <a:noFill/>
            <a:ln w="11113" cap="flat">
              <a:solidFill>
                <a:srgbClr val="00B0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62AA27BD-0C4F-40DF-A626-4CABE8DE5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589"/>
              <a:ext cx="1680" cy="756"/>
            </a:xfrm>
            <a:custGeom>
              <a:avLst/>
              <a:gdLst>
                <a:gd name="T0" fmla="*/ 0 w 231"/>
                <a:gd name="T1" fmla="*/ 104 h 104"/>
                <a:gd name="T2" fmla="*/ 115 w 231"/>
                <a:gd name="T3" fmla="*/ 15 h 104"/>
                <a:gd name="T4" fmla="*/ 231 w 231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104">
                  <a:moveTo>
                    <a:pt x="0" y="104"/>
                  </a:moveTo>
                  <a:lnTo>
                    <a:pt x="115" y="15"/>
                  </a:lnTo>
                  <a:lnTo>
                    <a:pt x="231" y="0"/>
                  </a:lnTo>
                </a:path>
              </a:pathLst>
            </a:custGeom>
            <a:noFill/>
            <a:ln w="11113" cap="flat">
              <a:solidFill>
                <a:srgbClr val="E76B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F27D000B-D824-4F3A-83D7-09F313DFE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134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BF7D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8AC4EE1-DFBB-4182-ACD7-37F4E0B2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999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B0F6"/>
                  </a:solidFill>
                  <a:effectLst/>
                  <a:latin typeface="Arial" panose="020B0604020202020204" pitchFamily="34" charset="0"/>
                </a:rPr>
                <a:t>42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712E536-2C86-46C4-ABE0-62DE1562B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545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F8766D"/>
                  </a:solidFill>
                  <a:effectLst/>
                  <a:latin typeface="Arial" panose="020B0604020202020204" pitchFamily="34" charset="0"/>
                </a:rPr>
                <a:t>37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1FA5306C-1D46-4EB8-9C5D-7708F86F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301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E76BF3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E801191F-EEF4-4405-A9A5-6A844AB8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217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A3A5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6ACA2DA0-4C12-40B6-9E71-D57E18BB5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1134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BF7D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E7D3EF6C-2DE8-4629-8688-6BA0AD7CA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1781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B0F6"/>
                  </a:solidFill>
                  <a:effectLst/>
                  <a:latin typeface="Arial" panose="020B0604020202020204" pitchFamily="34" charset="0"/>
                </a:rPr>
                <a:t>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E1F6F4B2-86FD-4DCF-9E2A-54BADD06D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545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F8766D"/>
                  </a:solidFill>
                  <a:effectLst/>
                  <a:latin typeface="Arial" panose="020B0604020202020204" pitchFamily="34" charset="0"/>
                </a:rPr>
                <a:t>37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44DC8372-876B-4936-A102-5BED8C336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654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E76BF3"/>
                  </a:solidFill>
                  <a:effectLst/>
                  <a:latin typeface="Arial" panose="020B0604020202020204" pitchFamily="34" charset="0"/>
                </a:rPr>
                <a:t>36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1FD52861-944C-4635-A679-370AEC1D6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654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A3A500"/>
                  </a:solidFill>
                  <a:effectLst/>
                  <a:latin typeface="Arial" panose="020B0604020202020204" pitchFamily="34" charset="0"/>
                </a:rPr>
                <a:t>36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7A8D8CA1-08A2-4099-83CC-A25F7026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1134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BF7D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72AC2476-2278-4816-BD81-3A7E5224E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1999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B0F6"/>
                  </a:solidFill>
                  <a:effectLst/>
                  <a:latin typeface="Arial" panose="020B0604020202020204" pitchFamily="34" charset="0"/>
                </a:rPr>
                <a:t>42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B1C140A8-1692-4413-BBCF-427D5C7C1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217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F8766D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ABFF7A94-3B99-45BE-B870-75E801C1D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545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E76BF3"/>
                  </a:solidFill>
                  <a:effectLst/>
                  <a:latin typeface="Arial" panose="020B0604020202020204" pitchFamily="34" charset="0"/>
                </a:rPr>
                <a:t>37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E525CBA3-C12E-4DAF-9AE5-81E5AC212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326"/>
              <a:ext cx="1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A3A500"/>
                  </a:solidFill>
                  <a:effectLst/>
                  <a:latin typeface="Arial" panose="020B0604020202020204" pitchFamily="34" charset="0"/>
                </a:rPr>
                <a:t>39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213432EF-9A13-4D81-B408-F51631EBA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3266"/>
              <a:ext cx="15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374A8664-C572-418C-AB79-FEB75EBC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2727"/>
              <a:ext cx="15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35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FC034879-F52D-4C97-8625-EA261BB6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2182"/>
              <a:ext cx="15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00BB58A8-8FB4-4783-A209-FD59E35F1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643"/>
              <a:ext cx="15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4B532C94-5E2D-4981-8F4A-BA49AF433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098"/>
              <a:ext cx="15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D09A8AC7-691B-40D3-A904-17CC654B13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373" y="3541"/>
              <a:ext cx="25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2016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8542CFDF-1AE5-40FA-8719-97C948C8C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10" y="3540"/>
              <a:ext cx="25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2017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2BF4602C-9B7D-4B15-A2FD-428E3A6A5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46" y="3540"/>
              <a:ext cx="25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2018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F5E474DC-799F-42AF-B91E-63D347A91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3730"/>
              <a:ext cx="64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School Year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90E864AA-442D-4908-93A1-FEFFAFE899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0" y="2184"/>
              <a:ext cx="42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A7DC10A1-7401-4BE2-A732-5C5B50BDF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007"/>
              <a:ext cx="131" cy="0"/>
            </a:xfrm>
            <a:prstGeom prst="line">
              <a:avLst/>
            </a:prstGeom>
            <a:noFill/>
            <a:ln w="23813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0F1DA5C2-738F-4E44-BDD8-B13556C89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007"/>
              <a:ext cx="131" cy="0"/>
            </a:xfrm>
            <a:prstGeom prst="line">
              <a:avLst/>
            </a:prstGeom>
            <a:noFill/>
            <a:ln w="11113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47FA7EC7-5C3C-4B11-B672-924904E7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1963"/>
              <a:ext cx="1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F8766D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F5DB3A7C-F6C1-4F7A-9609-C9717F6C2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174"/>
              <a:ext cx="131" cy="0"/>
            </a:xfrm>
            <a:prstGeom prst="line">
              <a:avLst/>
            </a:prstGeom>
            <a:noFill/>
            <a:ln w="23813" cap="flat">
              <a:solidFill>
                <a:srgbClr val="A3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5903683-CEB6-4E0F-9A5D-8B0F39A88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174"/>
              <a:ext cx="131" cy="0"/>
            </a:xfrm>
            <a:prstGeom prst="line">
              <a:avLst/>
            </a:prstGeom>
            <a:noFill/>
            <a:ln w="11113" cap="flat">
              <a:solidFill>
                <a:srgbClr val="A3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85456013-1669-457C-B1CC-93A503F2D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130"/>
              <a:ext cx="1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A3A5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3B4BA36A-691D-4E15-97EF-4717F2415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341"/>
              <a:ext cx="131" cy="0"/>
            </a:xfrm>
            <a:prstGeom prst="line">
              <a:avLst/>
            </a:prstGeom>
            <a:noFill/>
            <a:ln w="23813" cap="flat">
              <a:solidFill>
                <a:srgbClr val="00BF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75CF3D0C-3211-47E0-BD13-53579F420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341"/>
              <a:ext cx="131" cy="0"/>
            </a:xfrm>
            <a:prstGeom prst="line">
              <a:avLst/>
            </a:prstGeom>
            <a:noFill/>
            <a:ln w="11113" cap="flat">
              <a:solidFill>
                <a:srgbClr val="00BF7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DD45DFD3-3895-49B3-BD87-1348F3622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297"/>
              <a:ext cx="1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BF7D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13F0EF9-D04A-45E7-8634-14472F181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509"/>
              <a:ext cx="131" cy="0"/>
            </a:xfrm>
            <a:prstGeom prst="line">
              <a:avLst/>
            </a:prstGeom>
            <a:noFill/>
            <a:ln w="23813" cap="flat">
              <a:solidFill>
                <a:srgbClr val="00B0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FBDC65AE-8113-42FD-A98C-C20346BB6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509"/>
              <a:ext cx="131" cy="0"/>
            </a:xfrm>
            <a:prstGeom prst="line">
              <a:avLst/>
            </a:prstGeom>
            <a:noFill/>
            <a:ln w="11113" cap="flat">
              <a:solidFill>
                <a:srgbClr val="00B0F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3">
              <a:extLst>
                <a:ext uri="{FF2B5EF4-FFF2-40B4-BE49-F238E27FC236}">
                  <a16:creationId xmlns:a16="http://schemas.microsoft.com/office/drawing/2014/main" id="{76D8F752-59C9-4513-AF99-E779181F4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465"/>
              <a:ext cx="1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B0F6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6B0429AD-EFA0-4C0A-B78F-1430C719E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676"/>
              <a:ext cx="131" cy="0"/>
            </a:xfrm>
            <a:prstGeom prst="line">
              <a:avLst/>
            </a:prstGeom>
            <a:noFill/>
            <a:ln w="23813" cap="flat">
              <a:solidFill>
                <a:srgbClr val="E76B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7DFC1BA8-C809-4A85-AF4E-6536C2860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676"/>
              <a:ext cx="131" cy="0"/>
            </a:xfrm>
            <a:prstGeom prst="line">
              <a:avLst/>
            </a:prstGeom>
            <a:noFill/>
            <a:ln w="11113" cap="flat">
              <a:solidFill>
                <a:srgbClr val="E76B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D2D65B33-01B6-4C5D-8D4B-E3C93C52D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632"/>
              <a:ext cx="1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E76BF3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7">
              <a:extLst>
                <a:ext uri="{FF2B5EF4-FFF2-40B4-BE49-F238E27FC236}">
                  <a16:creationId xmlns:a16="http://schemas.microsoft.com/office/drawing/2014/main" id="{12A9F531-72D1-4675-9F94-4452E09BE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970"/>
              <a:ext cx="19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AAM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A72D006F-D1E4-493C-9F7A-C988CD328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2138"/>
              <a:ext cx="49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AAM_Native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B67D3EEA-A944-45B2-8A6C-1E6132C0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2305"/>
              <a:ext cx="1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ALL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0">
              <a:extLst>
                <a:ext uri="{FF2B5EF4-FFF2-40B4-BE49-F238E27FC236}">
                  <a16:creationId xmlns:a16="http://schemas.microsoft.com/office/drawing/2014/main" id="{C4D7831E-9A91-4784-B7F6-736D92F79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2472"/>
              <a:ext cx="1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B4AEF536-0B17-4197-B8FD-CE104F5D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2640"/>
              <a:ext cx="40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ELL_AAM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408C2FCA-6187-4ACA-927A-8149771F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887"/>
              <a:ext cx="250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Grade1 to Grade2 SGP 50%+ Percentage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77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F38-BCFF-4704-8737-440A41E1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Tested Student Demographics, Grade 3 SBA ELA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AED7E7-257A-48B8-8A1D-B2FB9B5130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09315" y="2167530"/>
          <a:ext cx="9573370" cy="32479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4674">
                  <a:extLst>
                    <a:ext uri="{9D8B030D-6E8A-4147-A177-3AD203B41FA5}">
                      <a16:colId xmlns:a16="http://schemas.microsoft.com/office/drawing/2014/main" val="1443377031"/>
                    </a:ext>
                  </a:extLst>
                </a:gridCol>
                <a:gridCol w="1914674">
                  <a:extLst>
                    <a:ext uri="{9D8B030D-6E8A-4147-A177-3AD203B41FA5}">
                      <a16:colId xmlns:a16="http://schemas.microsoft.com/office/drawing/2014/main" val="3013184428"/>
                    </a:ext>
                  </a:extLst>
                </a:gridCol>
                <a:gridCol w="1914674">
                  <a:extLst>
                    <a:ext uri="{9D8B030D-6E8A-4147-A177-3AD203B41FA5}">
                      <a16:colId xmlns:a16="http://schemas.microsoft.com/office/drawing/2014/main" val="1431156167"/>
                    </a:ext>
                  </a:extLst>
                </a:gridCol>
                <a:gridCol w="1914674">
                  <a:extLst>
                    <a:ext uri="{9D8B030D-6E8A-4147-A177-3AD203B41FA5}">
                      <a16:colId xmlns:a16="http://schemas.microsoft.com/office/drawing/2014/main" val="1259738150"/>
                    </a:ext>
                  </a:extLst>
                </a:gridCol>
                <a:gridCol w="1914674">
                  <a:extLst>
                    <a:ext uri="{9D8B030D-6E8A-4147-A177-3AD203B41FA5}">
                      <a16:colId xmlns:a16="http://schemas.microsoft.com/office/drawing/2014/main" val="1714251747"/>
                    </a:ext>
                  </a:extLst>
                </a:gridCol>
              </a:tblGrid>
              <a:tr h="636739">
                <a:tc>
                  <a:txBody>
                    <a:bodyPr/>
                    <a:lstStyle/>
                    <a:p>
                      <a:r>
                        <a:rPr lang="en-US" sz="2000" dirty="0"/>
                        <a:t>School Year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 Test Takers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Test Takers ELL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Test Takers AAM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 AAM Test Takers ELL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76726"/>
                  </a:ext>
                </a:extLst>
              </a:tr>
              <a:tr h="63673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2016-2017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4364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561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7% </a:t>
                      </a:r>
                      <a:r>
                        <a:rPr lang="en-US" sz="2000" kern="1200" dirty="0"/>
                        <a:t>(304)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27% </a:t>
                      </a:r>
                      <a:r>
                        <a:rPr lang="en-US" sz="2000" kern="1200" dirty="0"/>
                        <a:t>(81)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818399"/>
                  </a:ext>
                </a:extLst>
              </a:tr>
              <a:tr h="63673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2017-2018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/>
                        <a:t>4438</a:t>
                      </a:r>
                      <a:endParaRPr 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581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7% </a:t>
                      </a:r>
                      <a:r>
                        <a:rPr lang="en-US" sz="2000" kern="1200" dirty="0"/>
                        <a:t>(322)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37% </a:t>
                      </a:r>
                      <a:r>
                        <a:rPr lang="en-US" sz="2000" kern="1200" dirty="0"/>
                        <a:t>(118)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1718628"/>
                  </a:ext>
                </a:extLst>
              </a:tr>
              <a:tr h="63673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2018-2019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4298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/>
                        <a:t>573</a:t>
                      </a:r>
                      <a:endParaRPr 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7% </a:t>
                      </a:r>
                      <a:r>
                        <a:rPr lang="en-US" sz="2000" kern="1200" dirty="0"/>
                        <a:t>(290)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34% </a:t>
                      </a:r>
                      <a:r>
                        <a:rPr lang="en-US" sz="2000" kern="1200" dirty="0"/>
                        <a:t>(98)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6747928"/>
                  </a:ext>
                </a:extLst>
              </a:tr>
              <a:tr h="6367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13100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/>
                        <a:t>1715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7% </a:t>
                      </a:r>
                      <a:r>
                        <a:rPr lang="en-US" sz="2000" kern="1200" dirty="0"/>
                        <a:t>(916)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/>
                        <a:t>32% </a:t>
                      </a:r>
                      <a:r>
                        <a:rPr lang="en-US" sz="2000" kern="1200" dirty="0"/>
                        <a:t>(297)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640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3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A8B9-A492-49F8-B3FF-0507F4F3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214"/>
          </a:xfrm>
        </p:spPr>
        <p:txBody>
          <a:bodyPr>
            <a:normAutofit/>
          </a:bodyPr>
          <a:lstStyle/>
          <a:p>
            <a:r>
              <a:rPr lang="en-US" sz="3800" b="1" dirty="0"/>
              <a:t>SGP from Grade 2 MAP to Grade 3 SBA-ELA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F804D-2199-43F3-851A-9646F43DB180}"/>
              </a:ext>
            </a:extLst>
          </p:cNvPr>
          <p:cNvSpPr txBox="1"/>
          <p:nvPr/>
        </p:nvSpPr>
        <p:spPr>
          <a:xfrm>
            <a:off x="7857556" y="1867164"/>
            <a:ext cx="39413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SGP is the only metric used to measure the growth from MAP to SBA.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average growth percentile are lower than K-2, and G1 to G2.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AAM Native again shows the lowest on 2017-2018 school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E927F-13BD-4761-9A7B-567D90FC4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1102" b="19730"/>
          <a:stretch/>
        </p:blipFill>
        <p:spPr>
          <a:xfrm>
            <a:off x="393065" y="1683701"/>
            <a:ext cx="7704455" cy="48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4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852</Words>
  <Application>Microsoft Macintosh PowerPoint</Application>
  <PresentationFormat>Widescreen</PresentationFormat>
  <Paragraphs>185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Early Literacy Growth in K-3: Focus on AAM ELLs</vt:lpstr>
      <vt:lpstr>Tested Student Demographics, Grade 1 MAP Reading</vt:lpstr>
      <vt:lpstr>PowerPoint Presentation</vt:lpstr>
      <vt:lpstr>PowerPoint Presentation</vt:lpstr>
      <vt:lpstr>PowerPoint Presentation</vt:lpstr>
      <vt:lpstr>MAP Reading Growth from Grade 1 to Grade 2</vt:lpstr>
      <vt:lpstr>MAP Reading Growth from Grade 1 to Grade 2</vt:lpstr>
      <vt:lpstr>Tested Student Demographics, Grade 3 SBA ELA</vt:lpstr>
      <vt:lpstr>SGP from Grade 2 MAP to Grade 3 SBA-ELA</vt:lpstr>
      <vt:lpstr>Initial Conclusion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Zhang</dc:creator>
  <cp:lastModifiedBy>Yu Zhang</cp:lastModifiedBy>
  <cp:revision>186</cp:revision>
  <dcterms:created xsi:type="dcterms:W3CDTF">2020-07-08T08:09:13Z</dcterms:created>
  <dcterms:modified xsi:type="dcterms:W3CDTF">2023-06-20T22:32:20Z</dcterms:modified>
</cp:coreProperties>
</file>