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3.xml" ContentType="application/vnd.openxmlformats-officedocument.drawingml.chartshape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43"/>
  </p:notesMasterIdLst>
  <p:handoutMasterIdLst>
    <p:handoutMasterId r:id="rId44"/>
  </p:handoutMasterIdLst>
  <p:sldIdLst>
    <p:sldId id="534" r:id="rId2"/>
    <p:sldId id="560" r:id="rId3"/>
    <p:sldId id="525" r:id="rId4"/>
    <p:sldId id="272" r:id="rId5"/>
    <p:sldId id="561" r:id="rId6"/>
    <p:sldId id="528" r:id="rId7"/>
    <p:sldId id="555" r:id="rId8"/>
    <p:sldId id="530" r:id="rId9"/>
    <p:sldId id="586" r:id="rId10"/>
    <p:sldId id="338" r:id="rId11"/>
    <p:sldId id="562" r:id="rId12"/>
    <p:sldId id="527" r:id="rId13"/>
    <p:sldId id="554" r:id="rId14"/>
    <p:sldId id="569" r:id="rId15"/>
    <p:sldId id="356" r:id="rId16"/>
    <p:sldId id="345" r:id="rId17"/>
    <p:sldId id="564" r:id="rId18"/>
    <p:sldId id="542" r:id="rId19"/>
    <p:sldId id="570" r:id="rId20"/>
    <p:sldId id="563" r:id="rId21"/>
    <p:sldId id="541" r:id="rId22"/>
    <p:sldId id="571" r:id="rId23"/>
    <p:sldId id="565" r:id="rId24"/>
    <p:sldId id="575" r:id="rId25"/>
    <p:sldId id="573" r:id="rId26"/>
    <p:sldId id="574" r:id="rId27"/>
    <p:sldId id="559" r:id="rId28"/>
    <p:sldId id="567" r:id="rId29"/>
    <p:sldId id="576" r:id="rId30"/>
    <p:sldId id="519" r:id="rId31"/>
    <p:sldId id="287" r:id="rId32"/>
    <p:sldId id="577" r:id="rId33"/>
    <p:sldId id="581" r:id="rId34"/>
    <p:sldId id="578" r:id="rId35"/>
    <p:sldId id="582" r:id="rId36"/>
    <p:sldId id="579" r:id="rId37"/>
    <p:sldId id="583" r:id="rId38"/>
    <p:sldId id="520" r:id="rId39"/>
    <p:sldId id="585" r:id="rId40"/>
    <p:sldId id="566" r:id="rId41"/>
    <p:sldId id="348" r:id="rId42"/>
  </p:sldIdLst>
  <p:sldSz cx="9144000" cy="6858000" type="screen4x3"/>
  <p:notesSz cx="6858000" cy="9180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1">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nzo Bernales" initials="RB" lastIdx="27" clrIdx="0"/>
  <p:cmAuthor id="2" name="Theresa Hawk" initials="TH"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0000"/>
    <a:srgbClr val="D99C3F"/>
    <a:srgbClr val="6F1C1F"/>
    <a:srgbClr val="2FA3EE"/>
    <a:srgbClr val="86C157"/>
    <a:srgbClr val="4BCAAD"/>
    <a:srgbClr val="000000"/>
    <a:srgbClr val="FF00FF"/>
    <a:srgbClr val="FF0066"/>
    <a:srgbClr val="65FF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9" autoAdjust="0"/>
    <p:restoredTop sz="75047" autoAdjust="0"/>
  </p:normalViewPr>
  <p:slideViewPr>
    <p:cSldViewPr>
      <p:cViewPr varScale="1">
        <p:scale>
          <a:sx n="112" d="100"/>
          <a:sy n="112" d="100"/>
        </p:scale>
        <p:origin x="2152" y="192"/>
      </p:cViewPr>
      <p:guideLst>
        <p:guide orient="horz" pos="2160"/>
        <p:guide pos="2880"/>
      </p:guideLst>
    </p:cSldViewPr>
  </p:slideViewPr>
  <p:outlineViewPr>
    <p:cViewPr>
      <p:scale>
        <a:sx n="33" d="100"/>
        <a:sy n="33" d="100"/>
      </p:scale>
      <p:origin x="0" y="-668"/>
    </p:cViewPr>
  </p:outlineViewPr>
  <p:notesTextViewPr>
    <p:cViewPr>
      <p:scale>
        <a:sx n="100" d="100"/>
        <a:sy n="100" d="100"/>
      </p:scale>
      <p:origin x="0" y="0"/>
    </p:cViewPr>
  </p:notesTextViewPr>
  <p:sorterViewPr>
    <p:cViewPr>
      <p:scale>
        <a:sx n="171" d="100"/>
        <a:sy n="171" d="100"/>
      </p:scale>
      <p:origin x="0" y="-2752"/>
    </p:cViewPr>
  </p:sorterViewPr>
  <p:notesViewPr>
    <p:cSldViewPr>
      <p:cViewPr varScale="1">
        <p:scale>
          <a:sx n="63" d="100"/>
          <a:sy n="63" d="100"/>
        </p:scale>
        <p:origin x="2820" y="68"/>
      </p:cViewPr>
      <p:guideLst>
        <p:guide orient="horz" pos="2891"/>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zhang\Dropbox\Publications\ELL%20IRT\ELLAC%20Grap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zhang\Dropbox\Publications\ELL%20IRT\ELLAC%20Grap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zhang\Dropbox\Publications\ELL%20IRT\ELLAC%20Graph.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zhang\Dropbox\Publications\ELL%20IRT\ELLAC%20Graph.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zhang\Dropbox\Publications\ELL%20IRT\ELLAC%20Graph.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'Responses Time'!$B$2</c:f>
              <c:strCache>
                <c:ptCount val="1"/>
                <c:pt idx="0">
                  <c:v>Non-accommodated</c:v>
                </c:pt>
              </c:strCache>
            </c:strRef>
          </c:tx>
          <c:spPr>
            <a:ln w="22225" cap="rnd" cmpd="sng" algn="ctr">
              <a:solidFill>
                <a:schemeClr val="accent1"/>
              </a:solidFill>
              <a:round/>
            </a:ln>
            <a:effectLst/>
          </c:spPr>
          <c:marker>
            <c:symbol val="none"/>
          </c:marker>
          <c:cat>
            <c:strRef>
              <c:f>'Responses Time'!$A$3:$A$32</c:f>
              <c:strCache>
                <c:ptCount val="30"/>
                <c:pt idx="0">
                  <c:v>Q1</c:v>
                </c:pt>
                <c:pt idx="1">
                  <c:v>Q2</c:v>
                </c:pt>
                <c:pt idx="2">
                  <c:v>Q3</c:v>
                </c:pt>
                <c:pt idx="3">
                  <c:v>Q4</c:v>
                </c:pt>
                <c:pt idx="4">
                  <c:v>Q5</c:v>
                </c:pt>
                <c:pt idx="5">
                  <c:v>Q6</c:v>
                </c:pt>
                <c:pt idx="6">
                  <c:v>Q7</c:v>
                </c:pt>
                <c:pt idx="7">
                  <c:v>Q8</c:v>
                </c:pt>
                <c:pt idx="8">
                  <c:v>Q9</c:v>
                </c:pt>
                <c:pt idx="9">
                  <c:v>Q10</c:v>
                </c:pt>
                <c:pt idx="10">
                  <c:v>Q11</c:v>
                </c:pt>
                <c:pt idx="11">
                  <c:v>Q12</c:v>
                </c:pt>
                <c:pt idx="12">
                  <c:v>Q13</c:v>
                </c:pt>
                <c:pt idx="13">
                  <c:v>Q14</c:v>
                </c:pt>
                <c:pt idx="14">
                  <c:v>Q15</c:v>
                </c:pt>
                <c:pt idx="15">
                  <c:v>Q16</c:v>
                </c:pt>
                <c:pt idx="16">
                  <c:v>Q17</c:v>
                </c:pt>
                <c:pt idx="17">
                  <c:v>Q18</c:v>
                </c:pt>
                <c:pt idx="18">
                  <c:v>Q19</c:v>
                </c:pt>
                <c:pt idx="19">
                  <c:v>Q20</c:v>
                </c:pt>
                <c:pt idx="20">
                  <c:v>Q21</c:v>
                </c:pt>
                <c:pt idx="21">
                  <c:v>Q22</c:v>
                </c:pt>
                <c:pt idx="22">
                  <c:v>Q23</c:v>
                </c:pt>
                <c:pt idx="23">
                  <c:v>Q24</c:v>
                </c:pt>
                <c:pt idx="24">
                  <c:v>Q25</c:v>
                </c:pt>
                <c:pt idx="25">
                  <c:v>Q26</c:v>
                </c:pt>
                <c:pt idx="26">
                  <c:v>Q27</c:v>
                </c:pt>
                <c:pt idx="27">
                  <c:v>Q28</c:v>
                </c:pt>
                <c:pt idx="28">
                  <c:v>Q29</c:v>
                </c:pt>
                <c:pt idx="29">
                  <c:v>Q30</c:v>
                </c:pt>
              </c:strCache>
            </c:strRef>
          </c:cat>
          <c:val>
            <c:numRef>
              <c:f>'Responses Time'!$B$3:$B$32</c:f>
              <c:numCache>
                <c:formatCode>###0.00000</c:formatCode>
                <c:ptCount val="30"/>
                <c:pt idx="0">
                  <c:v>85.627333333333368</c:v>
                </c:pt>
                <c:pt idx="1">
                  <c:v>48.761208888888874</c:v>
                </c:pt>
                <c:pt idx="2">
                  <c:v>74.989995555555552</c:v>
                </c:pt>
                <c:pt idx="3">
                  <c:v>64.81791111111113</c:v>
                </c:pt>
                <c:pt idx="4">
                  <c:v>56.407262222222236</c:v>
                </c:pt>
                <c:pt idx="5">
                  <c:v>40.712647321428577</c:v>
                </c:pt>
                <c:pt idx="6">
                  <c:v>30.621142857142861</c:v>
                </c:pt>
                <c:pt idx="7">
                  <c:v>35.84276785714286</c:v>
                </c:pt>
                <c:pt idx="8">
                  <c:v>35.813183035714268</c:v>
                </c:pt>
                <c:pt idx="9">
                  <c:v>31.614665178571432</c:v>
                </c:pt>
                <c:pt idx="10">
                  <c:v>35.540718749999996</c:v>
                </c:pt>
                <c:pt idx="11">
                  <c:v>46.376910714285735</c:v>
                </c:pt>
                <c:pt idx="12">
                  <c:v>54.400434977578492</c:v>
                </c:pt>
                <c:pt idx="13">
                  <c:v>25.673834080717494</c:v>
                </c:pt>
                <c:pt idx="14">
                  <c:v>15.783089686098654</c:v>
                </c:pt>
                <c:pt idx="15">
                  <c:v>22.756591928251126</c:v>
                </c:pt>
                <c:pt idx="16">
                  <c:v>26.985219730941701</c:v>
                </c:pt>
                <c:pt idx="17">
                  <c:v>43.159569506726463</c:v>
                </c:pt>
                <c:pt idx="18">
                  <c:v>57.559067567567574</c:v>
                </c:pt>
                <c:pt idx="19">
                  <c:v>34.719950450450447</c:v>
                </c:pt>
                <c:pt idx="20">
                  <c:v>33.81256306306306</c:v>
                </c:pt>
                <c:pt idx="21">
                  <c:v>38.66604504504506</c:v>
                </c:pt>
                <c:pt idx="22">
                  <c:v>28.037779279279274</c:v>
                </c:pt>
                <c:pt idx="23">
                  <c:v>53.126418918918958</c:v>
                </c:pt>
                <c:pt idx="24">
                  <c:v>41.367198198198196</c:v>
                </c:pt>
                <c:pt idx="25">
                  <c:v>35.897714932126696</c:v>
                </c:pt>
                <c:pt idx="26">
                  <c:v>31.500375565610867</c:v>
                </c:pt>
                <c:pt idx="27">
                  <c:v>16.037918552036206</c:v>
                </c:pt>
                <c:pt idx="28">
                  <c:v>25.483918552036194</c:v>
                </c:pt>
                <c:pt idx="29">
                  <c:v>24.708126696832572</c:v>
                </c:pt>
              </c:numCache>
            </c:numRef>
          </c:val>
          <c:smooth val="0"/>
          <c:extLst>
            <c:ext xmlns:c16="http://schemas.microsoft.com/office/drawing/2014/chart" uri="{C3380CC4-5D6E-409C-BE32-E72D297353CC}">
              <c16:uniqueId val="{00000000-B46E-4115-9D36-4859057CF993}"/>
            </c:ext>
          </c:extLst>
        </c:ser>
        <c:ser>
          <c:idx val="1"/>
          <c:order val="1"/>
          <c:tx>
            <c:strRef>
              <c:f>'Responses Time'!$C$2</c:f>
              <c:strCache>
                <c:ptCount val="1"/>
                <c:pt idx="0">
                  <c:v>Linguistic-Modified</c:v>
                </c:pt>
              </c:strCache>
            </c:strRef>
          </c:tx>
          <c:spPr>
            <a:ln w="22225" cap="rnd" cmpd="sng" algn="ctr">
              <a:solidFill>
                <a:schemeClr val="accent2"/>
              </a:solidFill>
              <a:round/>
            </a:ln>
            <a:effectLst/>
          </c:spPr>
          <c:marker>
            <c:symbol val="none"/>
          </c:marker>
          <c:cat>
            <c:strRef>
              <c:f>'Responses Time'!$A$3:$A$32</c:f>
              <c:strCache>
                <c:ptCount val="30"/>
                <c:pt idx="0">
                  <c:v>Q1</c:v>
                </c:pt>
                <c:pt idx="1">
                  <c:v>Q2</c:v>
                </c:pt>
                <c:pt idx="2">
                  <c:v>Q3</c:v>
                </c:pt>
                <c:pt idx="3">
                  <c:v>Q4</c:v>
                </c:pt>
                <c:pt idx="4">
                  <c:v>Q5</c:v>
                </c:pt>
                <c:pt idx="5">
                  <c:v>Q6</c:v>
                </c:pt>
                <c:pt idx="6">
                  <c:v>Q7</c:v>
                </c:pt>
                <c:pt idx="7">
                  <c:v>Q8</c:v>
                </c:pt>
                <c:pt idx="8">
                  <c:v>Q9</c:v>
                </c:pt>
                <c:pt idx="9">
                  <c:v>Q10</c:v>
                </c:pt>
                <c:pt idx="10">
                  <c:v>Q11</c:v>
                </c:pt>
                <c:pt idx="11">
                  <c:v>Q12</c:v>
                </c:pt>
                <c:pt idx="12">
                  <c:v>Q13</c:v>
                </c:pt>
                <c:pt idx="13">
                  <c:v>Q14</c:v>
                </c:pt>
                <c:pt idx="14">
                  <c:v>Q15</c:v>
                </c:pt>
                <c:pt idx="15">
                  <c:v>Q16</c:v>
                </c:pt>
                <c:pt idx="16">
                  <c:v>Q17</c:v>
                </c:pt>
                <c:pt idx="17">
                  <c:v>Q18</c:v>
                </c:pt>
                <c:pt idx="18">
                  <c:v>Q19</c:v>
                </c:pt>
                <c:pt idx="19">
                  <c:v>Q20</c:v>
                </c:pt>
                <c:pt idx="20">
                  <c:v>Q21</c:v>
                </c:pt>
                <c:pt idx="21">
                  <c:v>Q22</c:v>
                </c:pt>
                <c:pt idx="22">
                  <c:v>Q23</c:v>
                </c:pt>
                <c:pt idx="23">
                  <c:v>Q24</c:v>
                </c:pt>
                <c:pt idx="24">
                  <c:v>Q25</c:v>
                </c:pt>
                <c:pt idx="25">
                  <c:v>Q26</c:v>
                </c:pt>
                <c:pt idx="26">
                  <c:v>Q27</c:v>
                </c:pt>
                <c:pt idx="27">
                  <c:v>Q28</c:v>
                </c:pt>
                <c:pt idx="28">
                  <c:v>Q29</c:v>
                </c:pt>
                <c:pt idx="29">
                  <c:v>Q30</c:v>
                </c:pt>
              </c:strCache>
            </c:strRef>
          </c:cat>
          <c:val>
            <c:numRef>
              <c:f>'Responses Time'!$C$3:$C$32</c:f>
              <c:numCache>
                <c:formatCode>###0.00000</c:formatCode>
                <c:ptCount val="30"/>
                <c:pt idx="0">
                  <c:v>80.373921658986205</c:v>
                </c:pt>
                <c:pt idx="1">
                  <c:v>52.460147465437792</c:v>
                </c:pt>
                <c:pt idx="2">
                  <c:v>76.136493087557625</c:v>
                </c:pt>
                <c:pt idx="3">
                  <c:v>61.678560185185177</c:v>
                </c:pt>
                <c:pt idx="4">
                  <c:v>53.59444907407407</c:v>
                </c:pt>
                <c:pt idx="5">
                  <c:v>38.09818055555553</c:v>
                </c:pt>
                <c:pt idx="6">
                  <c:v>31.245537037037025</c:v>
                </c:pt>
                <c:pt idx="7">
                  <c:v>42.996347222222226</c:v>
                </c:pt>
                <c:pt idx="8">
                  <c:v>34.634803738317764</c:v>
                </c:pt>
                <c:pt idx="9">
                  <c:v>27.754196261682228</c:v>
                </c:pt>
                <c:pt idx="10">
                  <c:v>35.251901869158878</c:v>
                </c:pt>
                <c:pt idx="11">
                  <c:v>39.26795327102807</c:v>
                </c:pt>
                <c:pt idx="12">
                  <c:v>60.084869158878512</c:v>
                </c:pt>
                <c:pt idx="13">
                  <c:v>36.053060747663523</c:v>
                </c:pt>
                <c:pt idx="14">
                  <c:v>15.850200934579439</c:v>
                </c:pt>
                <c:pt idx="15">
                  <c:v>23.834033018867927</c:v>
                </c:pt>
                <c:pt idx="16">
                  <c:v>32.132981132075471</c:v>
                </c:pt>
                <c:pt idx="17">
                  <c:v>46.53151415094338</c:v>
                </c:pt>
                <c:pt idx="18">
                  <c:v>58.611857819905225</c:v>
                </c:pt>
                <c:pt idx="19">
                  <c:v>27.411033333333329</c:v>
                </c:pt>
                <c:pt idx="20">
                  <c:v>34.37217142857142</c:v>
                </c:pt>
                <c:pt idx="21">
                  <c:v>39.637328571428569</c:v>
                </c:pt>
                <c:pt idx="22">
                  <c:v>37.934914285714292</c:v>
                </c:pt>
                <c:pt idx="23">
                  <c:v>60.689371428571398</c:v>
                </c:pt>
                <c:pt idx="24">
                  <c:v>42.73667619047621</c:v>
                </c:pt>
                <c:pt idx="25">
                  <c:v>49.591842105263169</c:v>
                </c:pt>
                <c:pt idx="26">
                  <c:v>34.500019138755981</c:v>
                </c:pt>
                <c:pt idx="27">
                  <c:v>18.172306220095692</c:v>
                </c:pt>
                <c:pt idx="28">
                  <c:v>25.619889952153098</c:v>
                </c:pt>
                <c:pt idx="29">
                  <c:v>20.099861904761909</c:v>
                </c:pt>
              </c:numCache>
            </c:numRef>
          </c:val>
          <c:smooth val="0"/>
          <c:extLst>
            <c:ext xmlns:c16="http://schemas.microsoft.com/office/drawing/2014/chart" uri="{C3380CC4-5D6E-409C-BE32-E72D297353CC}">
              <c16:uniqueId val="{00000001-B46E-4115-9D36-4859057CF993}"/>
            </c:ext>
          </c:extLst>
        </c:ser>
        <c:ser>
          <c:idx val="2"/>
          <c:order val="2"/>
          <c:tx>
            <c:strRef>
              <c:f>'Responses Time'!$D$2</c:f>
              <c:strCache>
                <c:ptCount val="1"/>
                <c:pt idx="0">
                  <c:v>Glossary</c:v>
                </c:pt>
              </c:strCache>
            </c:strRef>
          </c:tx>
          <c:spPr>
            <a:ln w="22225" cap="rnd" cmpd="sng" algn="ctr">
              <a:solidFill>
                <a:schemeClr val="accent3"/>
              </a:solidFill>
              <a:round/>
            </a:ln>
            <a:effectLst/>
          </c:spPr>
          <c:marker>
            <c:symbol val="none"/>
          </c:marker>
          <c:cat>
            <c:strRef>
              <c:f>'Responses Time'!$A$3:$A$32</c:f>
              <c:strCache>
                <c:ptCount val="30"/>
                <c:pt idx="0">
                  <c:v>Q1</c:v>
                </c:pt>
                <c:pt idx="1">
                  <c:v>Q2</c:v>
                </c:pt>
                <c:pt idx="2">
                  <c:v>Q3</c:v>
                </c:pt>
                <c:pt idx="3">
                  <c:v>Q4</c:v>
                </c:pt>
                <c:pt idx="4">
                  <c:v>Q5</c:v>
                </c:pt>
                <c:pt idx="5">
                  <c:v>Q6</c:v>
                </c:pt>
                <c:pt idx="6">
                  <c:v>Q7</c:v>
                </c:pt>
                <c:pt idx="7">
                  <c:v>Q8</c:v>
                </c:pt>
                <c:pt idx="8">
                  <c:v>Q9</c:v>
                </c:pt>
                <c:pt idx="9">
                  <c:v>Q10</c:v>
                </c:pt>
                <c:pt idx="10">
                  <c:v>Q11</c:v>
                </c:pt>
                <c:pt idx="11">
                  <c:v>Q12</c:v>
                </c:pt>
                <c:pt idx="12">
                  <c:v>Q13</c:v>
                </c:pt>
                <c:pt idx="13">
                  <c:v>Q14</c:v>
                </c:pt>
                <c:pt idx="14">
                  <c:v>Q15</c:v>
                </c:pt>
                <c:pt idx="15">
                  <c:v>Q16</c:v>
                </c:pt>
                <c:pt idx="16">
                  <c:v>Q17</c:v>
                </c:pt>
                <c:pt idx="17">
                  <c:v>Q18</c:v>
                </c:pt>
                <c:pt idx="18">
                  <c:v>Q19</c:v>
                </c:pt>
                <c:pt idx="19">
                  <c:v>Q20</c:v>
                </c:pt>
                <c:pt idx="20">
                  <c:v>Q21</c:v>
                </c:pt>
                <c:pt idx="21">
                  <c:v>Q22</c:v>
                </c:pt>
                <c:pt idx="22">
                  <c:v>Q23</c:v>
                </c:pt>
                <c:pt idx="23">
                  <c:v>Q24</c:v>
                </c:pt>
                <c:pt idx="24">
                  <c:v>Q25</c:v>
                </c:pt>
                <c:pt idx="25">
                  <c:v>Q26</c:v>
                </c:pt>
                <c:pt idx="26">
                  <c:v>Q27</c:v>
                </c:pt>
                <c:pt idx="27">
                  <c:v>Q28</c:v>
                </c:pt>
                <c:pt idx="28">
                  <c:v>Q29</c:v>
                </c:pt>
                <c:pt idx="29">
                  <c:v>Q30</c:v>
                </c:pt>
              </c:strCache>
            </c:strRef>
          </c:cat>
          <c:val>
            <c:numRef>
              <c:f>'Responses Time'!$D$3:$D$32</c:f>
              <c:numCache>
                <c:formatCode>###0.00000</c:formatCode>
                <c:ptCount val="30"/>
                <c:pt idx="0">
                  <c:v>89.925180722891596</c:v>
                </c:pt>
                <c:pt idx="1">
                  <c:v>52.864506024096372</c:v>
                </c:pt>
                <c:pt idx="2">
                  <c:v>53.653554216867491</c:v>
                </c:pt>
                <c:pt idx="3">
                  <c:v>63.230890243902429</c:v>
                </c:pt>
                <c:pt idx="4">
                  <c:v>50.392353658536585</c:v>
                </c:pt>
                <c:pt idx="5">
                  <c:v>39.984901234567907</c:v>
                </c:pt>
                <c:pt idx="6">
                  <c:v>19.794851851851856</c:v>
                </c:pt>
                <c:pt idx="7">
                  <c:v>23.906641975308638</c:v>
                </c:pt>
                <c:pt idx="8">
                  <c:v>41.644172839506169</c:v>
                </c:pt>
                <c:pt idx="9">
                  <c:v>22.05887654320987</c:v>
                </c:pt>
                <c:pt idx="10">
                  <c:v>32.420765432098747</c:v>
                </c:pt>
                <c:pt idx="11">
                  <c:v>35.44643209876542</c:v>
                </c:pt>
                <c:pt idx="12">
                  <c:v>37.465135802469135</c:v>
                </c:pt>
                <c:pt idx="13">
                  <c:v>24.558716049382724</c:v>
                </c:pt>
                <c:pt idx="14">
                  <c:v>17.400740740740751</c:v>
                </c:pt>
                <c:pt idx="15">
                  <c:v>17.332938271604945</c:v>
                </c:pt>
                <c:pt idx="16">
                  <c:v>26.068839506172843</c:v>
                </c:pt>
                <c:pt idx="17">
                  <c:v>37.362975308641992</c:v>
                </c:pt>
                <c:pt idx="18">
                  <c:v>37.816740740740741</c:v>
                </c:pt>
                <c:pt idx="19">
                  <c:v>24.871666666666659</c:v>
                </c:pt>
                <c:pt idx="20">
                  <c:v>24.769172839506172</c:v>
                </c:pt>
                <c:pt idx="21">
                  <c:v>30.160234567901231</c:v>
                </c:pt>
                <c:pt idx="22">
                  <c:v>18.1490987654321</c:v>
                </c:pt>
                <c:pt idx="23">
                  <c:v>50.135862500000002</c:v>
                </c:pt>
                <c:pt idx="24">
                  <c:v>41.660537499999997</c:v>
                </c:pt>
                <c:pt idx="25">
                  <c:v>25.913112500000004</c:v>
                </c:pt>
                <c:pt idx="26">
                  <c:v>24.930412500000003</c:v>
                </c:pt>
                <c:pt idx="27">
                  <c:v>32.719024999999995</c:v>
                </c:pt>
                <c:pt idx="28">
                  <c:v>18.508337499999996</c:v>
                </c:pt>
                <c:pt idx="29">
                  <c:v>15.10027848101266</c:v>
                </c:pt>
              </c:numCache>
            </c:numRef>
          </c:val>
          <c:smooth val="0"/>
          <c:extLst>
            <c:ext xmlns:c16="http://schemas.microsoft.com/office/drawing/2014/chart" uri="{C3380CC4-5D6E-409C-BE32-E72D297353CC}">
              <c16:uniqueId val="{00000002-B46E-4115-9D36-4859057CF993}"/>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627522464"/>
        <c:axId val="522246736"/>
      </c:lineChart>
      <c:catAx>
        <c:axId val="627522464"/>
        <c:scaling>
          <c:orientation val="minMax"/>
        </c:scaling>
        <c:delete val="0"/>
        <c:axPos val="b"/>
        <c:numFmt formatCode="#,##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spc="2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522246736"/>
        <c:crosses val="autoZero"/>
        <c:auto val="1"/>
        <c:lblAlgn val="ctr"/>
        <c:lblOffset val="100"/>
        <c:noMultiLvlLbl val="0"/>
      </c:catAx>
      <c:valAx>
        <c:axId val="522246736"/>
        <c:scaling>
          <c:orientation val="minMax"/>
        </c:scaling>
        <c:delete val="0"/>
        <c:axPos val="l"/>
        <c:title>
          <c:tx>
            <c:rich>
              <a:bodyPr rot="-5400000" spcFirstLastPara="1" vertOverflow="ellipsis" vert="horz" wrap="square" anchor="ctr" anchorCtr="1"/>
              <a:lstStyle/>
              <a:p>
                <a:pPr>
                  <a:defRPr sz="1400" b="0" i="0" u="none" strike="noStrike" kern="1200" cap="all" baseline="0">
                    <a:solidFill>
                      <a:schemeClr val="tx1"/>
                    </a:solidFill>
                    <a:latin typeface="+mn-lt"/>
                    <a:ea typeface="+mn-ea"/>
                    <a:cs typeface="+mn-cs"/>
                  </a:defRPr>
                </a:pPr>
                <a:r>
                  <a:rPr lang="en-US" sz="1400">
                    <a:solidFill>
                      <a:schemeClr val="tx1"/>
                    </a:solidFill>
                  </a:rPr>
                  <a:t>Mean REsponse TIme(SEC.)</a:t>
                </a:r>
              </a:p>
            </c:rich>
          </c:tx>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solidFill>
                  <a:latin typeface="+mn-lt"/>
                  <a:ea typeface="+mn-ea"/>
                  <a:cs typeface="+mn-cs"/>
                </a:defRPr>
              </a:pPr>
              <a:endParaRPr lang="en-US"/>
            </a:p>
          </c:txPr>
        </c:title>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spc="2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627522464"/>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Sheet5!$B$1</c:f>
              <c:strCache>
                <c:ptCount val="1"/>
                <c:pt idx="0">
                  <c:v>Non-accommodated</c:v>
                </c:pt>
              </c:strCache>
            </c:strRef>
          </c:tx>
          <c:spPr>
            <a:solidFill>
              <a:schemeClr val="accent1"/>
            </a:solidFill>
            <a:ln>
              <a:noFill/>
            </a:ln>
            <a:effectLst/>
          </c:spPr>
          <c:invertIfNegative val="0"/>
          <c:cat>
            <c:strRef>
              <c:f>Sheet5!$A$2:$A$17</c:f>
              <c:strCache>
                <c:ptCount val="16"/>
                <c:pt idx="0">
                  <c:v>Q1</c:v>
                </c:pt>
                <c:pt idx="1">
                  <c:v>Q2</c:v>
                </c:pt>
                <c:pt idx="2">
                  <c:v>Q7</c:v>
                </c:pt>
                <c:pt idx="3">
                  <c:v>Q8</c:v>
                </c:pt>
                <c:pt idx="4">
                  <c:v>Q10</c:v>
                </c:pt>
                <c:pt idx="5">
                  <c:v>Q12</c:v>
                </c:pt>
                <c:pt idx="6">
                  <c:v>Q13</c:v>
                </c:pt>
                <c:pt idx="7">
                  <c:v>Q14</c:v>
                </c:pt>
                <c:pt idx="8">
                  <c:v>Q18</c:v>
                </c:pt>
                <c:pt idx="9">
                  <c:v>Q20</c:v>
                </c:pt>
                <c:pt idx="10">
                  <c:v>Q21</c:v>
                </c:pt>
                <c:pt idx="11">
                  <c:v>Q24</c:v>
                </c:pt>
                <c:pt idx="12">
                  <c:v>Q25</c:v>
                </c:pt>
                <c:pt idx="13">
                  <c:v>Q26</c:v>
                </c:pt>
                <c:pt idx="14">
                  <c:v>Q27</c:v>
                </c:pt>
                <c:pt idx="15">
                  <c:v>Q29</c:v>
                </c:pt>
              </c:strCache>
            </c:strRef>
          </c:cat>
          <c:val>
            <c:numRef>
              <c:f>Sheet5!$B$2:$B$17</c:f>
              <c:numCache>
                <c:formatCode>General</c:formatCode>
                <c:ptCount val="16"/>
                <c:pt idx="0">
                  <c:v>0.26</c:v>
                </c:pt>
                <c:pt idx="1">
                  <c:v>0.22</c:v>
                </c:pt>
                <c:pt idx="2">
                  <c:v>0.37</c:v>
                </c:pt>
                <c:pt idx="3">
                  <c:v>0.33</c:v>
                </c:pt>
                <c:pt idx="4">
                  <c:v>0.38</c:v>
                </c:pt>
                <c:pt idx="5">
                  <c:v>0.44</c:v>
                </c:pt>
                <c:pt idx="6">
                  <c:v>0.14000000000000001</c:v>
                </c:pt>
                <c:pt idx="7">
                  <c:v>0.35</c:v>
                </c:pt>
                <c:pt idx="8">
                  <c:v>0.43</c:v>
                </c:pt>
                <c:pt idx="9">
                  <c:v>0.3</c:v>
                </c:pt>
                <c:pt idx="10">
                  <c:v>0.52</c:v>
                </c:pt>
                <c:pt idx="11">
                  <c:v>0.35</c:v>
                </c:pt>
                <c:pt idx="12">
                  <c:v>0.31</c:v>
                </c:pt>
                <c:pt idx="13">
                  <c:v>0.12</c:v>
                </c:pt>
                <c:pt idx="14">
                  <c:v>0.34</c:v>
                </c:pt>
                <c:pt idx="15">
                  <c:v>0.41</c:v>
                </c:pt>
              </c:numCache>
            </c:numRef>
          </c:val>
          <c:extLst>
            <c:ext xmlns:c16="http://schemas.microsoft.com/office/drawing/2014/chart" uri="{C3380CC4-5D6E-409C-BE32-E72D297353CC}">
              <c16:uniqueId val="{00000000-846D-4893-8CE2-44209E22CEFB}"/>
            </c:ext>
          </c:extLst>
        </c:ser>
        <c:ser>
          <c:idx val="1"/>
          <c:order val="1"/>
          <c:tx>
            <c:strRef>
              <c:f>Sheet5!$C$1</c:f>
              <c:strCache>
                <c:ptCount val="1"/>
                <c:pt idx="0">
                  <c:v>English Glossary</c:v>
                </c:pt>
              </c:strCache>
            </c:strRef>
          </c:tx>
          <c:spPr>
            <a:solidFill>
              <a:schemeClr val="accent2"/>
            </a:solidFill>
            <a:ln>
              <a:noFill/>
            </a:ln>
            <a:effectLst/>
          </c:spPr>
          <c:invertIfNegative val="0"/>
          <c:dPt>
            <c:idx val="5"/>
            <c:invertIfNegative val="0"/>
            <c:bubble3D val="0"/>
            <c:spPr>
              <a:solidFill>
                <a:schemeClr val="accent2"/>
              </a:solidFill>
              <a:ln w="12700">
                <a:noFill/>
              </a:ln>
              <a:effectLst/>
            </c:spPr>
            <c:extLst>
              <c:ext xmlns:c16="http://schemas.microsoft.com/office/drawing/2014/chart" uri="{C3380CC4-5D6E-409C-BE32-E72D297353CC}">
                <c16:uniqueId val="{00000003-846D-4893-8CE2-44209E22CEFB}"/>
              </c:ext>
            </c:extLst>
          </c:dPt>
          <c:cat>
            <c:strRef>
              <c:f>Sheet5!$A$2:$A$17</c:f>
              <c:strCache>
                <c:ptCount val="16"/>
                <c:pt idx="0">
                  <c:v>Q1</c:v>
                </c:pt>
                <c:pt idx="1">
                  <c:v>Q2</c:v>
                </c:pt>
                <c:pt idx="2">
                  <c:v>Q7</c:v>
                </c:pt>
                <c:pt idx="3">
                  <c:v>Q8</c:v>
                </c:pt>
                <c:pt idx="4">
                  <c:v>Q10</c:v>
                </c:pt>
                <c:pt idx="5">
                  <c:v>Q12</c:v>
                </c:pt>
                <c:pt idx="6">
                  <c:v>Q13</c:v>
                </c:pt>
                <c:pt idx="7">
                  <c:v>Q14</c:v>
                </c:pt>
                <c:pt idx="8">
                  <c:v>Q18</c:v>
                </c:pt>
                <c:pt idx="9">
                  <c:v>Q20</c:v>
                </c:pt>
                <c:pt idx="10">
                  <c:v>Q21</c:v>
                </c:pt>
                <c:pt idx="11">
                  <c:v>Q24</c:v>
                </c:pt>
                <c:pt idx="12">
                  <c:v>Q25</c:v>
                </c:pt>
                <c:pt idx="13">
                  <c:v>Q26</c:v>
                </c:pt>
                <c:pt idx="14">
                  <c:v>Q27</c:v>
                </c:pt>
                <c:pt idx="15">
                  <c:v>Q29</c:v>
                </c:pt>
              </c:strCache>
            </c:strRef>
          </c:cat>
          <c:val>
            <c:numRef>
              <c:f>Sheet5!$C$2:$C$17</c:f>
              <c:numCache>
                <c:formatCode>General</c:formatCode>
                <c:ptCount val="16"/>
                <c:pt idx="0">
                  <c:v>0.08</c:v>
                </c:pt>
                <c:pt idx="1">
                  <c:v>0.18</c:v>
                </c:pt>
                <c:pt idx="2">
                  <c:v>0.14000000000000001</c:v>
                </c:pt>
                <c:pt idx="3">
                  <c:v>0.22</c:v>
                </c:pt>
                <c:pt idx="4">
                  <c:v>0.37</c:v>
                </c:pt>
                <c:pt idx="5">
                  <c:v>0.61</c:v>
                </c:pt>
                <c:pt idx="6">
                  <c:v>0.11</c:v>
                </c:pt>
                <c:pt idx="7">
                  <c:v>0.24</c:v>
                </c:pt>
                <c:pt idx="8">
                  <c:v>0.28999999999999998</c:v>
                </c:pt>
                <c:pt idx="9">
                  <c:v>0.21</c:v>
                </c:pt>
                <c:pt idx="10">
                  <c:v>0.49</c:v>
                </c:pt>
                <c:pt idx="11">
                  <c:v>0.28000000000000003</c:v>
                </c:pt>
                <c:pt idx="12">
                  <c:v>0.41</c:v>
                </c:pt>
                <c:pt idx="13">
                  <c:v>0.12</c:v>
                </c:pt>
                <c:pt idx="14">
                  <c:v>0.22</c:v>
                </c:pt>
                <c:pt idx="15">
                  <c:v>0.32</c:v>
                </c:pt>
              </c:numCache>
            </c:numRef>
          </c:val>
          <c:extLst>
            <c:ext xmlns:c16="http://schemas.microsoft.com/office/drawing/2014/chart" uri="{C3380CC4-5D6E-409C-BE32-E72D297353CC}">
              <c16:uniqueId val="{00000001-846D-4893-8CE2-44209E22CEFB}"/>
            </c:ext>
          </c:extLst>
        </c:ser>
        <c:ser>
          <c:idx val="2"/>
          <c:order val="2"/>
          <c:tx>
            <c:strRef>
              <c:f>Sheet5!$D$1</c:f>
              <c:strCache>
                <c:ptCount val="1"/>
                <c:pt idx="0">
                  <c:v>Linguistic Modified</c:v>
                </c:pt>
              </c:strCache>
            </c:strRef>
          </c:tx>
          <c:spPr>
            <a:solidFill>
              <a:schemeClr val="accent3"/>
            </a:solidFill>
            <a:ln>
              <a:noFill/>
            </a:ln>
            <a:effectLst/>
          </c:spPr>
          <c:invertIfNegative val="0"/>
          <c:cat>
            <c:strRef>
              <c:f>Sheet5!$A$2:$A$17</c:f>
              <c:strCache>
                <c:ptCount val="16"/>
                <c:pt idx="0">
                  <c:v>Q1</c:v>
                </c:pt>
                <c:pt idx="1">
                  <c:v>Q2</c:v>
                </c:pt>
                <c:pt idx="2">
                  <c:v>Q7</c:v>
                </c:pt>
                <c:pt idx="3">
                  <c:v>Q8</c:v>
                </c:pt>
                <c:pt idx="4">
                  <c:v>Q10</c:v>
                </c:pt>
                <c:pt idx="5">
                  <c:v>Q12</c:v>
                </c:pt>
                <c:pt idx="6">
                  <c:v>Q13</c:v>
                </c:pt>
                <c:pt idx="7">
                  <c:v>Q14</c:v>
                </c:pt>
                <c:pt idx="8">
                  <c:v>Q18</c:v>
                </c:pt>
                <c:pt idx="9">
                  <c:v>Q20</c:v>
                </c:pt>
                <c:pt idx="10">
                  <c:v>Q21</c:v>
                </c:pt>
                <c:pt idx="11">
                  <c:v>Q24</c:v>
                </c:pt>
                <c:pt idx="12">
                  <c:v>Q25</c:v>
                </c:pt>
                <c:pt idx="13">
                  <c:v>Q26</c:v>
                </c:pt>
                <c:pt idx="14">
                  <c:v>Q27</c:v>
                </c:pt>
                <c:pt idx="15">
                  <c:v>Q29</c:v>
                </c:pt>
              </c:strCache>
            </c:strRef>
          </c:cat>
          <c:val>
            <c:numRef>
              <c:f>Sheet5!$D$2:$D$17</c:f>
              <c:numCache>
                <c:formatCode>General</c:formatCode>
                <c:ptCount val="16"/>
                <c:pt idx="0">
                  <c:v>0.32</c:v>
                </c:pt>
                <c:pt idx="1">
                  <c:v>0.34</c:v>
                </c:pt>
                <c:pt idx="2">
                  <c:v>0.2</c:v>
                </c:pt>
                <c:pt idx="3">
                  <c:v>0.27</c:v>
                </c:pt>
                <c:pt idx="4">
                  <c:v>0.46</c:v>
                </c:pt>
                <c:pt idx="5">
                  <c:v>0.39</c:v>
                </c:pt>
                <c:pt idx="6">
                  <c:v>0.12</c:v>
                </c:pt>
                <c:pt idx="7">
                  <c:v>0.28999999999999998</c:v>
                </c:pt>
                <c:pt idx="8">
                  <c:v>0.52</c:v>
                </c:pt>
                <c:pt idx="9">
                  <c:v>0.28000000000000003</c:v>
                </c:pt>
                <c:pt idx="10">
                  <c:v>0.53</c:v>
                </c:pt>
                <c:pt idx="11">
                  <c:v>0.31</c:v>
                </c:pt>
                <c:pt idx="12">
                  <c:v>0.4</c:v>
                </c:pt>
                <c:pt idx="13">
                  <c:v>0.14000000000000001</c:v>
                </c:pt>
                <c:pt idx="14">
                  <c:v>0.36</c:v>
                </c:pt>
                <c:pt idx="15">
                  <c:v>0.54</c:v>
                </c:pt>
              </c:numCache>
            </c:numRef>
          </c:val>
          <c:extLst>
            <c:ext xmlns:c16="http://schemas.microsoft.com/office/drawing/2014/chart" uri="{C3380CC4-5D6E-409C-BE32-E72D297353CC}">
              <c16:uniqueId val="{00000002-846D-4893-8CE2-44209E22CEFB}"/>
            </c:ext>
          </c:extLst>
        </c:ser>
        <c:dLbls>
          <c:showLegendKey val="0"/>
          <c:showVal val="0"/>
          <c:showCatName val="0"/>
          <c:showSerName val="0"/>
          <c:showPercent val="0"/>
          <c:showBubbleSize val="0"/>
        </c:dLbls>
        <c:gapWidth val="107"/>
        <c:overlap val="-26"/>
        <c:axId val="1348113632"/>
        <c:axId val="1350388800"/>
      </c:barChart>
      <c:catAx>
        <c:axId val="134811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350388800"/>
        <c:crosses val="autoZero"/>
        <c:auto val="1"/>
        <c:lblAlgn val="ctr"/>
        <c:lblOffset val="100"/>
        <c:noMultiLvlLbl val="0"/>
      </c:catAx>
      <c:valAx>
        <c:axId val="1350388800"/>
        <c:scaling>
          <c:orientation val="minMax"/>
        </c:scaling>
        <c:delete val="0"/>
        <c:axPos val="l"/>
        <c:title>
          <c:tx>
            <c:rich>
              <a:bodyPr rot="-5400000" spcFirstLastPara="1" vertOverflow="ellipsis" vert="horz" wrap="square" anchor="ctr" anchorCtr="1"/>
              <a:lstStyle/>
              <a:p>
                <a:pPr>
                  <a:defRPr sz="2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2000" dirty="0">
                    <a:solidFill>
                      <a:schemeClr val="tx1"/>
                    </a:solidFill>
                    <a:latin typeface="Times New Roman" panose="02020603050405020304" pitchFamily="18" charset="0"/>
                    <a:cs typeface="Times New Roman" panose="02020603050405020304" pitchFamily="18" charset="0"/>
                  </a:rPr>
                  <a:t>Math Performance Percentage</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348113632"/>
        <c:crosses val="autoZero"/>
        <c:crossBetween val="between"/>
      </c:valAx>
      <c:spPr>
        <a:noFill/>
        <a:ln w="25400">
          <a:noFill/>
        </a:ln>
        <a:effectLst/>
      </c:spPr>
    </c:plotArea>
    <c:legend>
      <c:legendPos val="b"/>
      <c:layout>
        <c:manualLayout>
          <c:xMode val="edge"/>
          <c:yMode val="edge"/>
          <c:x val="2.4196286904814877E-2"/>
          <c:y val="0.92637814574648758"/>
          <c:w val="0.9680857689398995"/>
          <c:h val="5.6260807472595341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Sheet11!$G$3</c:f>
              <c:strCache>
                <c:ptCount val="1"/>
                <c:pt idx="0">
                  <c:v>Non-accommodated</c:v>
                </c:pt>
              </c:strCache>
            </c:strRef>
          </c:tx>
          <c:spPr>
            <a:ln w="25400" cap="rnd">
              <a:noFill/>
              <a:round/>
            </a:ln>
            <a:effectLst/>
          </c:spPr>
          <c:marker>
            <c:symbol val="circle"/>
            <c:size val="7"/>
            <c:spPr>
              <a:solidFill>
                <a:schemeClr val="accent5">
                  <a:lumMod val="75000"/>
                </a:schemeClr>
              </a:solidFill>
              <a:ln w="9525">
                <a:solidFill>
                  <a:schemeClr val="accent1"/>
                </a:solidFill>
                <a:round/>
              </a:ln>
              <a:effectLst/>
            </c:spPr>
          </c:marker>
          <c:trendline>
            <c:spPr>
              <a:ln w="9525" cap="rnd">
                <a:solidFill>
                  <a:schemeClr val="accent1"/>
                </a:solidFill>
              </a:ln>
              <a:effectLst/>
            </c:spPr>
            <c:trendlineType val="linear"/>
            <c:dispRSqr val="0"/>
            <c:dispEq val="0"/>
          </c:trendline>
          <c:xVal>
            <c:numRef>
              <c:f>Sheet11!$H$2:$AF$2</c:f>
              <c:numCache>
                <c:formatCode>General</c:formatCode>
                <c:ptCount val="25"/>
                <c:pt idx="0">
                  <c:v>7</c:v>
                </c:pt>
                <c:pt idx="1">
                  <c:v>12</c:v>
                </c:pt>
                <c:pt idx="2">
                  <c:v>4</c:v>
                </c:pt>
                <c:pt idx="3">
                  <c:v>0</c:v>
                </c:pt>
                <c:pt idx="4">
                  <c:v>1</c:v>
                </c:pt>
                <c:pt idx="5">
                  <c:v>3</c:v>
                </c:pt>
                <c:pt idx="6">
                  <c:v>7</c:v>
                </c:pt>
                <c:pt idx="7">
                  <c:v>6</c:v>
                </c:pt>
                <c:pt idx="8">
                  <c:v>6</c:v>
                </c:pt>
                <c:pt idx="9">
                  <c:v>0</c:v>
                </c:pt>
                <c:pt idx="10">
                  <c:v>4</c:v>
                </c:pt>
                <c:pt idx="11">
                  <c:v>4</c:v>
                </c:pt>
                <c:pt idx="12">
                  <c:v>3</c:v>
                </c:pt>
                <c:pt idx="13">
                  <c:v>4</c:v>
                </c:pt>
                <c:pt idx="14">
                  <c:v>4</c:v>
                </c:pt>
                <c:pt idx="15">
                  <c:v>4</c:v>
                </c:pt>
                <c:pt idx="16">
                  <c:v>14</c:v>
                </c:pt>
                <c:pt idx="17">
                  <c:v>16</c:v>
                </c:pt>
                <c:pt idx="18">
                  <c:v>14</c:v>
                </c:pt>
                <c:pt idx="19">
                  <c:v>4</c:v>
                </c:pt>
                <c:pt idx="20">
                  <c:v>11</c:v>
                </c:pt>
                <c:pt idx="21">
                  <c:v>7</c:v>
                </c:pt>
                <c:pt idx="22">
                  <c:v>7</c:v>
                </c:pt>
                <c:pt idx="23">
                  <c:v>12</c:v>
                </c:pt>
                <c:pt idx="24">
                  <c:v>12</c:v>
                </c:pt>
              </c:numCache>
            </c:numRef>
          </c:xVal>
          <c:yVal>
            <c:numRef>
              <c:f>Sheet11!$H$3:$AF$3</c:f>
              <c:numCache>
                <c:formatCode>General</c:formatCode>
                <c:ptCount val="25"/>
                <c:pt idx="0">
                  <c:v>83.689217948717953</c:v>
                </c:pt>
                <c:pt idx="1">
                  <c:v>43.455551282051275</c:v>
                </c:pt>
                <c:pt idx="2">
                  <c:v>62.263448717948698</c:v>
                </c:pt>
                <c:pt idx="3">
                  <c:v>69.695397435897462</c:v>
                </c:pt>
                <c:pt idx="4">
                  <c:v>48.669576923076924</c:v>
                </c:pt>
                <c:pt idx="5">
                  <c:v>22.853897435897437</c:v>
                </c:pt>
                <c:pt idx="6">
                  <c:v>32.0448076923077</c:v>
                </c:pt>
                <c:pt idx="7">
                  <c:v>31.035487179487173</c:v>
                </c:pt>
                <c:pt idx="8">
                  <c:v>31.103525641025637</c:v>
                </c:pt>
                <c:pt idx="9">
                  <c:v>34.577602564102563</c:v>
                </c:pt>
                <c:pt idx="10">
                  <c:v>34.156153846153842</c:v>
                </c:pt>
                <c:pt idx="11">
                  <c:v>42.862474358974367</c:v>
                </c:pt>
                <c:pt idx="12">
                  <c:v>20.942243589743587</c:v>
                </c:pt>
                <c:pt idx="13">
                  <c:v>12.974512820512816</c:v>
                </c:pt>
                <c:pt idx="14">
                  <c:v>36.992320512820513</c:v>
                </c:pt>
                <c:pt idx="15">
                  <c:v>43.689448717948736</c:v>
                </c:pt>
                <c:pt idx="16">
                  <c:v>26.312576923076922</c:v>
                </c:pt>
                <c:pt idx="17">
                  <c:v>32.014076923076907</c:v>
                </c:pt>
                <c:pt idx="18">
                  <c:v>26.15421794871795</c:v>
                </c:pt>
                <c:pt idx="19">
                  <c:v>23.17424358974359</c:v>
                </c:pt>
                <c:pt idx="20">
                  <c:v>38.124551282051293</c:v>
                </c:pt>
                <c:pt idx="21">
                  <c:v>35.013923076923078</c:v>
                </c:pt>
                <c:pt idx="22">
                  <c:v>28.62866233766233</c:v>
                </c:pt>
                <c:pt idx="23">
                  <c:v>22.316805194805198</c:v>
                </c:pt>
                <c:pt idx="24">
                  <c:v>22.005558441558449</c:v>
                </c:pt>
              </c:numCache>
            </c:numRef>
          </c:yVal>
          <c:smooth val="0"/>
          <c:extLst>
            <c:ext xmlns:c16="http://schemas.microsoft.com/office/drawing/2014/chart" uri="{C3380CC4-5D6E-409C-BE32-E72D297353CC}">
              <c16:uniqueId val="{00000001-8842-4C77-9534-1CA5D605549E}"/>
            </c:ext>
          </c:extLst>
        </c:ser>
        <c:ser>
          <c:idx val="1"/>
          <c:order val="1"/>
          <c:tx>
            <c:strRef>
              <c:f>Sheet11!$G$4</c:f>
              <c:strCache>
                <c:ptCount val="1"/>
                <c:pt idx="0">
                  <c:v>Linguistic-Modified</c:v>
                </c:pt>
              </c:strCache>
            </c:strRef>
          </c:tx>
          <c:spPr>
            <a:ln w="25400" cap="rnd">
              <a:noFill/>
              <a:round/>
            </a:ln>
            <a:effectLst/>
          </c:spPr>
          <c:marker>
            <c:symbol val="circle"/>
            <c:size val="7"/>
            <c:spPr>
              <a:solidFill>
                <a:schemeClr val="accent2"/>
              </a:solidFill>
              <a:ln w="9525">
                <a:noFill/>
                <a:prstDash val="solid"/>
                <a:round/>
              </a:ln>
              <a:effectLst/>
            </c:spPr>
          </c:marker>
          <c:trendline>
            <c:spPr>
              <a:ln w="9525" cap="rnd">
                <a:solidFill>
                  <a:schemeClr val="accent2"/>
                </a:solidFill>
              </a:ln>
              <a:effectLst/>
            </c:spPr>
            <c:trendlineType val="linear"/>
            <c:dispRSqr val="0"/>
            <c:dispEq val="0"/>
          </c:trendline>
          <c:xVal>
            <c:numRef>
              <c:f>Sheet11!$H$2:$AF$2</c:f>
              <c:numCache>
                <c:formatCode>General</c:formatCode>
                <c:ptCount val="25"/>
                <c:pt idx="0">
                  <c:v>7</c:v>
                </c:pt>
                <c:pt idx="1">
                  <c:v>12</c:v>
                </c:pt>
                <c:pt idx="2">
                  <c:v>4</c:v>
                </c:pt>
                <c:pt idx="3">
                  <c:v>0</c:v>
                </c:pt>
                <c:pt idx="4">
                  <c:v>1</c:v>
                </c:pt>
                <c:pt idx="5">
                  <c:v>3</c:v>
                </c:pt>
                <c:pt idx="6">
                  <c:v>7</c:v>
                </c:pt>
                <c:pt idx="7">
                  <c:v>6</c:v>
                </c:pt>
                <c:pt idx="8">
                  <c:v>6</c:v>
                </c:pt>
                <c:pt idx="9">
                  <c:v>0</c:v>
                </c:pt>
                <c:pt idx="10">
                  <c:v>4</c:v>
                </c:pt>
                <c:pt idx="11">
                  <c:v>4</c:v>
                </c:pt>
                <c:pt idx="12">
                  <c:v>3</c:v>
                </c:pt>
                <c:pt idx="13">
                  <c:v>4</c:v>
                </c:pt>
                <c:pt idx="14">
                  <c:v>4</c:v>
                </c:pt>
                <c:pt idx="15">
                  <c:v>4</c:v>
                </c:pt>
                <c:pt idx="16">
                  <c:v>14</c:v>
                </c:pt>
                <c:pt idx="17">
                  <c:v>16</c:v>
                </c:pt>
                <c:pt idx="18">
                  <c:v>14</c:v>
                </c:pt>
                <c:pt idx="19">
                  <c:v>4</c:v>
                </c:pt>
                <c:pt idx="20">
                  <c:v>11</c:v>
                </c:pt>
                <c:pt idx="21">
                  <c:v>7</c:v>
                </c:pt>
                <c:pt idx="22">
                  <c:v>7</c:v>
                </c:pt>
                <c:pt idx="23">
                  <c:v>12</c:v>
                </c:pt>
                <c:pt idx="24">
                  <c:v>12</c:v>
                </c:pt>
              </c:numCache>
            </c:numRef>
          </c:xVal>
          <c:yVal>
            <c:numRef>
              <c:f>Sheet11!$H$4:$AF$4</c:f>
              <c:numCache>
                <c:formatCode>General</c:formatCode>
                <c:ptCount val="25"/>
                <c:pt idx="0">
                  <c:v>83.323521739130427</c:v>
                </c:pt>
                <c:pt idx="1">
                  <c:v>49.194449275362324</c:v>
                </c:pt>
                <c:pt idx="2">
                  <c:v>75.374333333333382</c:v>
                </c:pt>
                <c:pt idx="3">
                  <c:v>73.217367647058822</c:v>
                </c:pt>
                <c:pt idx="4">
                  <c:v>52.95301470588236</c:v>
                </c:pt>
                <c:pt idx="5">
                  <c:v>28.888029411764713</c:v>
                </c:pt>
                <c:pt idx="6">
                  <c:v>37.188132352941174</c:v>
                </c:pt>
                <c:pt idx="7">
                  <c:v>30.450058823529425</c:v>
                </c:pt>
                <c:pt idx="8">
                  <c:v>25.629058823529409</c:v>
                </c:pt>
                <c:pt idx="9">
                  <c:v>38.7827205882353</c:v>
                </c:pt>
                <c:pt idx="10">
                  <c:v>38.47379411764706</c:v>
                </c:pt>
                <c:pt idx="11">
                  <c:v>59.204382352941181</c:v>
                </c:pt>
                <c:pt idx="12">
                  <c:v>32.759632352941175</c:v>
                </c:pt>
                <c:pt idx="13">
                  <c:v>15.357367647058821</c:v>
                </c:pt>
                <c:pt idx="14">
                  <c:v>39.821358208955225</c:v>
                </c:pt>
                <c:pt idx="15">
                  <c:v>52.246805970149261</c:v>
                </c:pt>
                <c:pt idx="16">
                  <c:v>21.013925373134331</c:v>
                </c:pt>
                <c:pt idx="17">
                  <c:v>32.04089552238807</c:v>
                </c:pt>
                <c:pt idx="18">
                  <c:v>31.053597014925373</c:v>
                </c:pt>
                <c:pt idx="19">
                  <c:v>25.671089552238808</c:v>
                </c:pt>
                <c:pt idx="20">
                  <c:v>46.395373134328345</c:v>
                </c:pt>
                <c:pt idx="21">
                  <c:v>31.153358208955222</c:v>
                </c:pt>
                <c:pt idx="22">
                  <c:v>32.892402985074625</c:v>
                </c:pt>
                <c:pt idx="23">
                  <c:v>23.596925373134333</c:v>
                </c:pt>
                <c:pt idx="24">
                  <c:v>20.412462686567171</c:v>
                </c:pt>
              </c:numCache>
            </c:numRef>
          </c:yVal>
          <c:smooth val="0"/>
          <c:extLst>
            <c:ext xmlns:c16="http://schemas.microsoft.com/office/drawing/2014/chart" uri="{C3380CC4-5D6E-409C-BE32-E72D297353CC}">
              <c16:uniqueId val="{00000003-8842-4C77-9534-1CA5D605549E}"/>
            </c:ext>
          </c:extLst>
        </c:ser>
        <c:ser>
          <c:idx val="2"/>
          <c:order val="2"/>
          <c:tx>
            <c:strRef>
              <c:f>Sheet11!$G$5</c:f>
              <c:strCache>
                <c:ptCount val="1"/>
                <c:pt idx="0">
                  <c:v>English Glossary</c:v>
                </c:pt>
              </c:strCache>
            </c:strRef>
          </c:tx>
          <c:spPr>
            <a:ln w="25400" cap="rnd">
              <a:noFill/>
              <a:round/>
            </a:ln>
            <a:effectLst/>
          </c:spPr>
          <c:marker>
            <c:symbol val="circle"/>
            <c:size val="7"/>
            <c:spPr>
              <a:solidFill>
                <a:schemeClr val="bg2">
                  <a:lumMod val="50000"/>
                </a:schemeClr>
              </a:solidFill>
              <a:ln w="9525">
                <a:noFill/>
                <a:round/>
              </a:ln>
              <a:effectLst/>
            </c:spPr>
          </c:marker>
          <c:trendline>
            <c:spPr>
              <a:ln w="9525" cap="rnd">
                <a:solidFill>
                  <a:schemeClr val="accent3"/>
                </a:solidFill>
              </a:ln>
              <a:effectLst/>
            </c:spPr>
            <c:trendlineType val="linear"/>
            <c:dispRSqr val="0"/>
            <c:dispEq val="0"/>
          </c:trendline>
          <c:xVal>
            <c:numRef>
              <c:f>Sheet11!$H$2:$AF$2</c:f>
              <c:numCache>
                <c:formatCode>General</c:formatCode>
                <c:ptCount val="25"/>
                <c:pt idx="0">
                  <c:v>7</c:v>
                </c:pt>
                <c:pt idx="1">
                  <c:v>12</c:v>
                </c:pt>
                <c:pt idx="2">
                  <c:v>4</c:v>
                </c:pt>
                <c:pt idx="3">
                  <c:v>0</c:v>
                </c:pt>
                <c:pt idx="4">
                  <c:v>1</c:v>
                </c:pt>
                <c:pt idx="5">
                  <c:v>3</c:v>
                </c:pt>
                <c:pt idx="6">
                  <c:v>7</c:v>
                </c:pt>
                <c:pt idx="7">
                  <c:v>6</c:v>
                </c:pt>
                <c:pt idx="8">
                  <c:v>6</c:v>
                </c:pt>
                <c:pt idx="9">
                  <c:v>0</c:v>
                </c:pt>
                <c:pt idx="10">
                  <c:v>4</c:v>
                </c:pt>
                <c:pt idx="11">
                  <c:v>4</c:v>
                </c:pt>
                <c:pt idx="12">
                  <c:v>3</c:v>
                </c:pt>
                <c:pt idx="13">
                  <c:v>4</c:v>
                </c:pt>
                <c:pt idx="14">
                  <c:v>4</c:v>
                </c:pt>
                <c:pt idx="15">
                  <c:v>4</c:v>
                </c:pt>
                <c:pt idx="16">
                  <c:v>14</c:v>
                </c:pt>
                <c:pt idx="17">
                  <c:v>16</c:v>
                </c:pt>
                <c:pt idx="18">
                  <c:v>14</c:v>
                </c:pt>
                <c:pt idx="19">
                  <c:v>4</c:v>
                </c:pt>
                <c:pt idx="20">
                  <c:v>11</c:v>
                </c:pt>
                <c:pt idx="21">
                  <c:v>7</c:v>
                </c:pt>
                <c:pt idx="22">
                  <c:v>7</c:v>
                </c:pt>
                <c:pt idx="23">
                  <c:v>12</c:v>
                </c:pt>
                <c:pt idx="24">
                  <c:v>12</c:v>
                </c:pt>
              </c:numCache>
            </c:numRef>
          </c:xVal>
          <c:yVal>
            <c:numRef>
              <c:f>Sheet11!$H$5:$AF$5</c:f>
              <c:numCache>
                <c:formatCode>General</c:formatCode>
                <c:ptCount val="25"/>
                <c:pt idx="0">
                  <c:v>64.809871794871782</c:v>
                </c:pt>
                <c:pt idx="1">
                  <c:v>49.888487179487186</c:v>
                </c:pt>
                <c:pt idx="2">
                  <c:v>46.865717948717936</c:v>
                </c:pt>
                <c:pt idx="3">
                  <c:v>44.139333333333326</c:v>
                </c:pt>
                <c:pt idx="4">
                  <c:v>46.200410256410258</c:v>
                </c:pt>
                <c:pt idx="5">
                  <c:v>14.967000000000002</c:v>
                </c:pt>
                <c:pt idx="6">
                  <c:v>17.801307692307695</c:v>
                </c:pt>
                <c:pt idx="7">
                  <c:v>47.090564102564109</c:v>
                </c:pt>
                <c:pt idx="8">
                  <c:v>23.607999999999997</c:v>
                </c:pt>
                <c:pt idx="9">
                  <c:v>26.983717948717949</c:v>
                </c:pt>
                <c:pt idx="10">
                  <c:v>32.804487179487182</c:v>
                </c:pt>
                <c:pt idx="11">
                  <c:v>33.260538461538466</c:v>
                </c:pt>
                <c:pt idx="12">
                  <c:v>20.230641025641024</c:v>
                </c:pt>
                <c:pt idx="13">
                  <c:v>15.359512820512823</c:v>
                </c:pt>
                <c:pt idx="14">
                  <c:v>37.134333333333338</c:v>
                </c:pt>
                <c:pt idx="15">
                  <c:v>25.231615384615385</c:v>
                </c:pt>
                <c:pt idx="16">
                  <c:v>16.989179487179481</c:v>
                </c:pt>
                <c:pt idx="17">
                  <c:v>22.55958974358974</c:v>
                </c:pt>
                <c:pt idx="18">
                  <c:v>23.274974358974358</c:v>
                </c:pt>
                <c:pt idx="19">
                  <c:v>13.669641025641024</c:v>
                </c:pt>
                <c:pt idx="20">
                  <c:v>35.762210526315798</c:v>
                </c:pt>
                <c:pt idx="21">
                  <c:v>52.950131578947357</c:v>
                </c:pt>
                <c:pt idx="22">
                  <c:v>33.994947368421059</c:v>
                </c:pt>
                <c:pt idx="23">
                  <c:v>20.613105263157898</c:v>
                </c:pt>
                <c:pt idx="24">
                  <c:v>16.246289473684207</c:v>
                </c:pt>
              </c:numCache>
            </c:numRef>
          </c:yVal>
          <c:smooth val="0"/>
          <c:extLst>
            <c:ext xmlns:c16="http://schemas.microsoft.com/office/drawing/2014/chart" uri="{C3380CC4-5D6E-409C-BE32-E72D297353CC}">
              <c16:uniqueId val="{00000005-8842-4C77-9534-1CA5D605549E}"/>
            </c:ext>
          </c:extLst>
        </c:ser>
        <c:dLbls>
          <c:showLegendKey val="0"/>
          <c:showVal val="0"/>
          <c:showCatName val="0"/>
          <c:showSerName val="0"/>
          <c:showPercent val="0"/>
          <c:showBubbleSize val="0"/>
        </c:dLbls>
        <c:axId val="1909132240"/>
        <c:axId val="1223656144"/>
      </c:scatterChart>
      <c:valAx>
        <c:axId val="1909132240"/>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1400" dirty="0">
                    <a:solidFill>
                      <a:sysClr val="windowText" lastClr="000000"/>
                    </a:solidFill>
                    <a:latin typeface="Times New Roman" panose="02020603050405020304" pitchFamily="18" charset="0"/>
                    <a:cs typeface="Times New Roman" panose="02020603050405020304" pitchFamily="18" charset="0"/>
                  </a:rPr>
                  <a:t>Number</a:t>
                </a:r>
                <a:r>
                  <a:rPr lang="en-US" sz="1400" baseline="0" dirty="0">
                    <a:solidFill>
                      <a:sysClr val="windowText" lastClr="000000"/>
                    </a:solidFill>
                    <a:latin typeface="Times New Roman" panose="02020603050405020304" pitchFamily="18" charset="0"/>
                    <a:cs typeface="Times New Roman" panose="02020603050405020304" pitchFamily="18" charset="0"/>
                  </a:rPr>
                  <a:t> of Accommodation</a:t>
                </a:r>
                <a:endParaRPr lang="en-US" sz="1400" dirty="0">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223656144"/>
        <c:crosses val="autoZero"/>
        <c:crossBetween val="midCat"/>
      </c:valAx>
      <c:valAx>
        <c:axId val="122365614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1400">
                    <a:solidFill>
                      <a:sysClr val="windowText" lastClr="000000"/>
                    </a:solidFill>
                    <a:latin typeface="Times New Roman" panose="02020603050405020304" pitchFamily="18" charset="0"/>
                    <a:cs typeface="Times New Roman" panose="02020603050405020304" pitchFamily="18" charset="0"/>
                  </a:rPr>
                  <a:t>Average Response Time</a:t>
                </a:r>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091322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Sheet13!$G$3</c:f>
              <c:strCache>
                <c:ptCount val="1"/>
                <c:pt idx="0">
                  <c:v>Non-accommodated</c:v>
                </c:pt>
              </c:strCache>
            </c:strRef>
          </c:tx>
          <c:spPr>
            <a:ln w="19050" cap="rnd">
              <a:noFill/>
              <a:round/>
            </a:ln>
            <a:effectLst/>
          </c:spPr>
          <c:marker>
            <c:symbol val="circle"/>
            <c:size val="7"/>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Sheet13!$H$2:$AF$2</c:f>
              <c:numCache>
                <c:formatCode>General</c:formatCode>
                <c:ptCount val="25"/>
                <c:pt idx="0">
                  <c:v>7</c:v>
                </c:pt>
                <c:pt idx="1">
                  <c:v>12</c:v>
                </c:pt>
                <c:pt idx="2">
                  <c:v>4</c:v>
                </c:pt>
                <c:pt idx="3">
                  <c:v>1</c:v>
                </c:pt>
                <c:pt idx="4">
                  <c:v>3</c:v>
                </c:pt>
                <c:pt idx="5">
                  <c:v>7</c:v>
                </c:pt>
                <c:pt idx="6">
                  <c:v>6</c:v>
                </c:pt>
                <c:pt idx="7">
                  <c:v>6</c:v>
                </c:pt>
                <c:pt idx="8">
                  <c:v>4</c:v>
                </c:pt>
                <c:pt idx="9">
                  <c:v>4</c:v>
                </c:pt>
                <c:pt idx="10">
                  <c:v>3</c:v>
                </c:pt>
                <c:pt idx="11">
                  <c:v>4</c:v>
                </c:pt>
                <c:pt idx="12">
                  <c:v>4</c:v>
                </c:pt>
                <c:pt idx="13">
                  <c:v>4</c:v>
                </c:pt>
                <c:pt idx="14">
                  <c:v>14</c:v>
                </c:pt>
                <c:pt idx="15">
                  <c:v>16</c:v>
                </c:pt>
                <c:pt idx="16">
                  <c:v>14</c:v>
                </c:pt>
                <c:pt idx="17">
                  <c:v>4</c:v>
                </c:pt>
                <c:pt idx="18">
                  <c:v>11</c:v>
                </c:pt>
                <c:pt idx="19">
                  <c:v>7</c:v>
                </c:pt>
                <c:pt idx="20">
                  <c:v>7</c:v>
                </c:pt>
                <c:pt idx="21">
                  <c:v>12</c:v>
                </c:pt>
                <c:pt idx="22">
                  <c:v>0</c:v>
                </c:pt>
                <c:pt idx="23">
                  <c:v>12</c:v>
                </c:pt>
                <c:pt idx="24">
                  <c:v>3</c:v>
                </c:pt>
              </c:numCache>
            </c:numRef>
          </c:xVal>
          <c:yVal>
            <c:numRef>
              <c:f>Sheet13!$H$3:$AF$3</c:f>
              <c:numCache>
                <c:formatCode>###0.00</c:formatCode>
                <c:ptCount val="25"/>
                <c:pt idx="0">
                  <c:v>0.30232558139534882</c:v>
                </c:pt>
                <c:pt idx="1">
                  <c:v>0.32558139534883723</c:v>
                </c:pt>
                <c:pt idx="2">
                  <c:v>0.23255813953488372</c:v>
                </c:pt>
                <c:pt idx="3">
                  <c:v>0.2558139534883721</c:v>
                </c:pt>
                <c:pt idx="4">
                  <c:v>0.37209302325581395</c:v>
                </c:pt>
                <c:pt idx="5">
                  <c:v>0.39534883720930231</c:v>
                </c:pt>
                <c:pt idx="6">
                  <c:v>0.44186046511627908</c:v>
                </c:pt>
                <c:pt idx="7">
                  <c:v>0.48837209302325579</c:v>
                </c:pt>
                <c:pt idx="8">
                  <c:v>0.39534883720930231</c:v>
                </c:pt>
                <c:pt idx="9">
                  <c:v>0.34883720930232559</c:v>
                </c:pt>
                <c:pt idx="10">
                  <c:v>0.44186046511627908</c:v>
                </c:pt>
                <c:pt idx="11">
                  <c:v>0.27906976744186046</c:v>
                </c:pt>
                <c:pt idx="12">
                  <c:v>0.37209302325581395</c:v>
                </c:pt>
                <c:pt idx="13">
                  <c:v>0.39534883720930231</c:v>
                </c:pt>
                <c:pt idx="14">
                  <c:v>0.32558139534883723</c:v>
                </c:pt>
                <c:pt idx="15">
                  <c:v>0.41860465116279072</c:v>
                </c:pt>
                <c:pt idx="16">
                  <c:v>0.51162790697674421</c:v>
                </c:pt>
                <c:pt idx="17">
                  <c:v>9.3023255813953487E-2</c:v>
                </c:pt>
                <c:pt idx="18">
                  <c:v>0.51162790697674421</c:v>
                </c:pt>
                <c:pt idx="19">
                  <c:v>0.16279069767441862</c:v>
                </c:pt>
                <c:pt idx="20">
                  <c:v>0.58139534883720934</c:v>
                </c:pt>
                <c:pt idx="21">
                  <c:v>0.34883720930232559</c:v>
                </c:pt>
                <c:pt idx="22">
                  <c:v>0.13953488372093023</c:v>
                </c:pt>
                <c:pt idx="23">
                  <c:v>0.41860465116279072</c:v>
                </c:pt>
                <c:pt idx="24">
                  <c:v>0.48837209302325579</c:v>
                </c:pt>
              </c:numCache>
            </c:numRef>
          </c:yVal>
          <c:smooth val="0"/>
          <c:extLst>
            <c:ext xmlns:c16="http://schemas.microsoft.com/office/drawing/2014/chart" uri="{C3380CC4-5D6E-409C-BE32-E72D297353CC}">
              <c16:uniqueId val="{00000001-5745-43FA-BBFD-948F37115CE1}"/>
            </c:ext>
          </c:extLst>
        </c:ser>
        <c:ser>
          <c:idx val="1"/>
          <c:order val="1"/>
          <c:tx>
            <c:strRef>
              <c:f>Sheet13!$G$4</c:f>
              <c:strCache>
                <c:ptCount val="1"/>
                <c:pt idx="0">
                  <c:v>Linguistic-Modified</c:v>
                </c:pt>
              </c:strCache>
            </c:strRef>
          </c:tx>
          <c:spPr>
            <a:ln w="25400" cap="rnd">
              <a:noFill/>
              <a:round/>
            </a:ln>
            <a:effectLst/>
          </c:spPr>
          <c:marker>
            <c:symbol val="circle"/>
            <c:size val="8"/>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Sheet13!$H$2:$AF$2</c:f>
              <c:numCache>
                <c:formatCode>General</c:formatCode>
                <c:ptCount val="25"/>
                <c:pt idx="0">
                  <c:v>7</c:v>
                </c:pt>
                <c:pt idx="1">
                  <c:v>12</c:v>
                </c:pt>
                <c:pt idx="2">
                  <c:v>4</c:v>
                </c:pt>
                <c:pt idx="3">
                  <c:v>1</c:v>
                </c:pt>
                <c:pt idx="4">
                  <c:v>3</c:v>
                </c:pt>
                <c:pt idx="5">
                  <c:v>7</c:v>
                </c:pt>
                <c:pt idx="6">
                  <c:v>6</c:v>
                </c:pt>
                <c:pt idx="7">
                  <c:v>6</c:v>
                </c:pt>
                <c:pt idx="8">
                  <c:v>4</c:v>
                </c:pt>
                <c:pt idx="9">
                  <c:v>4</c:v>
                </c:pt>
                <c:pt idx="10">
                  <c:v>3</c:v>
                </c:pt>
                <c:pt idx="11">
                  <c:v>4</c:v>
                </c:pt>
                <c:pt idx="12">
                  <c:v>4</c:v>
                </c:pt>
                <c:pt idx="13">
                  <c:v>4</c:v>
                </c:pt>
                <c:pt idx="14">
                  <c:v>14</c:v>
                </c:pt>
                <c:pt idx="15">
                  <c:v>16</c:v>
                </c:pt>
                <c:pt idx="16">
                  <c:v>14</c:v>
                </c:pt>
                <c:pt idx="17">
                  <c:v>4</c:v>
                </c:pt>
                <c:pt idx="18">
                  <c:v>11</c:v>
                </c:pt>
                <c:pt idx="19">
                  <c:v>7</c:v>
                </c:pt>
                <c:pt idx="20">
                  <c:v>7</c:v>
                </c:pt>
                <c:pt idx="21">
                  <c:v>12</c:v>
                </c:pt>
                <c:pt idx="22">
                  <c:v>0</c:v>
                </c:pt>
                <c:pt idx="23">
                  <c:v>12</c:v>
                </c:pt>
                <c:pt idx="24">
                  <c:v>3</c:v>
                </c:pt>
              </c:numCache>
            </c:numRef>
          </c:xVal>
          <c:yVal>
            <c:numRef>
              <c:f>Sheet13!$H$4:$AF$4</c:f>
              <c:numCache>
                <c:formatCode>###0.00</c:formatCode>
                <c:ptCount val="25"/>
                <c:pt idx="0">
                  <c:v>0.43478260869565216</c:v>
                </c:pt>
                <c:pt idx="1">
                  <c:v>0.28260869565217389</c:v>
                </c:pt>
                <c:pt idx="2">
                  <c:v>0.39130434782608697</c:v>
                </c:pt>
                <c:pt idx="3">
                  <c:v>0.5</c:v>
                </c:pt>
                <c:pt idx="4">
                  <c:v>0.32608695652173914</c:v>
                </c:pt>
                <c:pt idx="5">
                  <c:v>0.32608695652173914</c:v>
                </c:pt>
                <c:pt idx="6">
                  <c:v>0.34782608695652173</c:v>
                </c:pt>
                <c:pt idx="7">
                  <c:v>0.30434782608695654</c:v>
                </c:pt>
                <c:pt idx="8">
                  <c:v>0.2608695652173913</c:v>
                </c:pt>
                <c:pt idx="9">
                  <c:v>0.2391304347826087</c:v>
                </c:pt>
                <c:pt idx="10">
                  <c:v>0.2608695652173913</c:v>
                </c:pt>
                <c:pt idx="11">
                  <c:v>0.56521739130434778</c:v>
                </c:pt>
                <c:pt idx="12">
                  <c:v>0.13043478260869565</c:v>
                </c:pt>
                <c:pt idx="13">
                  <c:v>0.32608695652173914</c:v>
                </c:pt>
                <c:pt idx="14">
                  <c:v>0.80434782608695654</c:v>
                </c:pt>
                <c:pt idx="15">
                  <c:v>0.28260869565217389</c:v>
                </c:pt>
                <c:pt idx="16">
                  <c:v>0.34782608695652173</c:v>
                </c:pt>
                <c:pt idx="17">
                  <c:v>0.45652173913043476</c:v>
                </c:pt>
                <c:pt idx="18">
                  <c:v>0.32608695652173914</c:v>
                </c:pt>
                <c:pt idx="19">
                  <c:v>0.58695652173913049</c:v>
                </c:pt>
                <c:pt idx="20">
                  <c:v>0.41304347826086957</c:v>
                </c:pt>
                <c:pt idx="21">
                  <c:v>0.5</c:v>
                </c:pt>
                <c:pt idx="22">
                  <c:v>0.15217391304347827</c:v>
                </c:pt>
                <c:pt idx="23">
                  <c:v>0.32608695652173914</c:v>
                </c:pt>
                <c:pt idx="24">
                  <c:v>0.30434782608695654</c:v>
                </c:pt>
              </c:numCache>
            </c:numRef>
          </c:yVal>
          <c:smooth val="0"/>
          <c:extLst>
            <c:ext xmlns:c16="http://schemas.microsoft.com/office/drawing/2014/chart" uri="{C3380CC4-5D6E-409C-BE32-E72D297353CC}">
              <c16:uniqueId val="{00000003-5745-43FA-BBFD-948F37115CE1}"/>
            </c:ext>
          </c:extLst>
        </c:ser>
        <c:ser>
          <c:idx val="2"/>
          <c:order val="2"/>
          <c:tx>
            <c:strRef>
              <c:f>Sheet13!$G$5</c:f>
              <c:strCache>
                <c:ptCount val="1"/>
                <c:pt idx="0">
                  <c:v>English Glossary</c:v>
                </c:pt>
              </c:strCache>
            </c:strRef>
          </c:tx>
          <c:spPr>
            <a:ln w="25400" cap="rnd">
              <a:noFill/>
              <a:round/>
            </a:ln>
            <a:effectLst/>
          </c:spPr>
          <c:marker>
            <c:symbol val="circle"/>
            <c:size val="7"/>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Sheet13!$H$2:$AF$2</c:f>
              <c:numCache>
                <c:formatCode>General</c:formatCode>
                <c:ptCount val="25"/>
                <c:pt idx="0">
                  <c:v>7</c:v>
                </c:pt>
                <c:pt idx="1">
                  <c:v>12</c:v>
                </c:pt>
                <c:pt idx="2">
                  <c:v>4</c:v>
                </c:pt>
                <c:pt idx="3">
                  <c:v>1</c:v>
                </c:pt>
                <c:pt idx="4">
                  <c:v>3</c:v>
                </c:pt>
                <c:pt idx="5">
                  <c:v>7</c:v>
                </c:pt>
                <c:pt idx="6">
                  <c:v>6</c:v>
                </c:pt>
                <c:pt idx="7">
                  <c:v>6</c:v>
                </c:pt>
                <c:pt idx="8">
                  <c:v>4</c:v>
                </c:pt>
                <c:pt idx="9">
                  <c:v>4</c:v>
                </c:pt>
                <c:pt idx="10">
                  <c:v>3</c:v>
                </c:pt>
                <c:pt idx="11">
                  <c:v>4</c:v>
                </c:pt>
                <c:pt idx="12">
                  <c:v>4</c:v>
                </c:pt>
                <c:pt idx="13">
                  <c:v>4</c:v>
                </c:pt>
                <c:pt idx="14">
                  <c:v>14</c:v>
                </c:pt>
                <c:pt idx="15">
                  <c:v>16</c:v>
                </c:pt>
                <c:pt idx="16">
                  <c:v>14</c:v>
                </c:pt>
                <c:pt idx="17">
                  <c:v>4</c:v>
                </c:pt>
                <c:pt idx="18">
                  <c:v>11</c:v>
                </c:pt>
                <c:pt idx="19">
                  <c:v>7</c:v>
                </c:pt>
                <c:pt idx="20">
                  <c:v>7</c:v>
                </c:pt>
                <c:pt idx="21">
                  <c:v>12</c:v>
                </c:pt>
                <c:pt idx="22">
                  <c:v>0</c:v>
                </c:pt>
                <c:pt idx="23">
                  <c:v>12</c:v>
                </c:pt>
                <c:pt idx="24">
                  <c:v>3</c:v>
                </c:pt>
              </c:numCache>
            </c:numRef>
          </c:xVal>
          <c:yVal>
            <c:numRef>
              <c:f>Sheet13!$H$5:$AF$5</c:f>
              <c:numCache>
                <c:formatCode>###0.00</c:formatCode>
                <c:ptCount val="25"/>
                <c:pt idx="0">
                  <c:v>8.6956521739130432E-2</c:v>
                </c:pt>
                <c:pt idx="1">
                  <c:v>0.21739130434782608</c:v>
                </c:pt>
                <c:pt idx="2">
                  <c:v>0.21739130434782608</c:v>
                </c:pt>
                <c:pt idx="3">
                  <c:v>0.34782608695652173</c:v>
                </c:pt>
                <c:pt idx="4">
                  <c:v>0.17391304347826086</c:v>
                </c:pt>
                <c:pt idx="5">
                  <c:v>0.17391304347826086</c:v>
                </c:pt>
                <c:pt idx="6">
                  <c:v>0.13043478260869565</c:v>
                </c:pt>
                <c:pt idx="7">
                  <c:v>0.43478260869565216</c:v>
                </c:pt>
                <c:pt idx="8">
                  <c:v>0.60869565217391308</c:v>
                </c:pt>
                <c:pt idx="9">
                  <c:v>0.17391304347826086</c:v>
                </c:pt>
                <c:pt idx="10">
                  <c:v>0.21739130434782608</c:v>
                </c:pt>
                <c:pt idx="11">
                  <c:v>0.43478260869565216</c:v>
                </c:pt>
                <c:pt idx="12">
                  <c:v>0.30434782608695654</c:v>
                </c:pt>
                <c:pt idx="13">
                  <c:v>4.3478260869565216E-2</c:v>
                </c:pt>
                <c:pt idx="14">
                  <c:v>0.17391304347826086</c:v>
                </c:pt>
                <c:pt idx="15">
                  <c:v>0.56521739130434778</c:v>
                </c:pt>
                <c:pt idx="16">
                  <c:v>0.2608695652173913</c:v>
                </c:pt>
                <c:pt idx="17">
                  <c:v>0.21739130434782608</c:v>
                </c:pt>
                <c:pt idx="18">
                  <c:v>0.43478260869565216</c:v>
                </c:pt>
                <c:pt idx="19">
                  <c:v>0.43478260869565216</c:v>
                </c:pt>
                <c:pt idx="20">
                  <c:v>8.6956521739130432E-2</c:v>
                </c:pt>
                <c:pt idx="21">
                  <c:v>0.30434782608695654</c:v>
                </c:pt>
                <c:pt idx="22">
                  <c:v>0.52173913043478259</c:v>
                </c:pt>
                <c:pt idx="23">
                  <c:v>0.43478260869565216</c:v>
                </c:pt>
                <c:pt idx="24">
                  <c:v>0.43478260869565216</c:v>
                </c:pt>
              </c:numCache>
            </c:numRef>
          </c:yVal>
          <c:smooth val="0"/>
          <c:extLst>
            <c:ext xmlns:c16="http://schemas.microsoft.com/office/drawing/2014/chart" uri="{C3380CC4-5D6E-409C-BE32-E72D297353CC}">
              <c16:uniqueId val="{00000005-5745-43FA-BBFD-948F37115CE1}"/>
            </c:ext>
          </c:extLst>
        </c:ser>
        <c:dLbls>
          <c:showLegendKey val="0"/>
          <c:showVal val="0"/>
          <c:showCatName val="0"/>
          <c:showSerName val="0"/>
          <c:showPercent val="0"/>
          <c:showBubbleSize val="0"/>
        </c:dLbls>
        <c:axId val="1730148064"/>
        <c:axId val="1912680096"/>
      </c:scatterChart>
      <c:valAx>
        <c:axId val="173014806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1400">
                    <a:solidFill>
                      <a:sysClr val="windowText" lastClr="000000"/>
                    </a:solidFill>
                    <a:latin typeface="Times New Roman" panose="02020603050405020304" pitchFamily="18" charset="0"/>
                    <a:cs typeface="Times New Roman" panose="02020603050405020304" pitchFamily="18" charset="0"/>
                  </a:rPr>
                  <a:t>Number</a:t>
                </a:r>
                <a:r>
                  <a:rPr lang="en-US" sz="1400" baseline="0">
                    <a:solidFill>
                      <a:sysClr val="windowText" lastClr="000000"/>
                    </a:solidFill>
                    <a:latin typeface="Times New Roman" panose="02020603050405020304" pitchFamily="18" charset="0"/>
                    <a:cs typeface="Times New Roman" panose="02020603050405020304" pitchFamily="18" charset="0"/>
                  </a:rPr>
                  <a:t> of Accommodation</a:t>
                </a:r>
                <a:endParaRPr lang="en-US" sz="1400">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12680096"/>
        <c:crosses val="autoZero"/>
        <c:crossBetween val="midCat"/>
      </c:valAx>
      <c:valAx>
        <c:axId val="191268009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1400">
                    <a:solidFill>
                      <a:sysClr val="windowText" lastClr="000000"/>
                    </a:solidFill>
                    <a:latin typeface="Times New Roman" panose="02020603050405020304" pitchFamily="18" charset="0"/>
                    <a:cs typeface="Times New Roman" panose="02020603050405020304" pitchFamily="18" charset="0"/>
                  </a:rPr>
                  <a:t>Math</a:t>
                </a:r>
                <a:r>
                  <a:rPr lang="en-US" sz="1400" baseline="0">
                    <a:solidFill>
                      <a:sysClr val="windowText" lastClr="000000"/>
                    </a:solidFill>
                    <a:latin typeface="Times New Roman" panose="02020603050405020304" pitchFamily="18" charset="0"/>
                    <a:cs typeface="Times New Roman" panose="02020603050405020304" pitchFamily="18" charset="0"/>
                  </a:rPr>
                  <a:t> Overall Performance</a:t>
                </a:r>
                <a:endParaRPr lang="en-US" sz="1400">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4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0.00"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7301480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Sheet14!$G$4</c:f>
              <c:strCache>
                <c:ptCount val="1"/>
                <c:pt idx="0">
                  <c:v>Non-accommodated</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Sheet14!$H$3:$AK$3</c:f>
              <c:numCache>
                <c:formatCode>###0.00</c:formatCode>
                <c:ptCount val="30"/>
                <c:pt idx="0">
                  <c:v>0.26271186440677968</c:v>
                </c:pt>
                <c:pt idx="1">
                  <c:v>0.29661016949152541</c:v>
                </c:pt>
                <c:pt idx="2">
                  <c:v>0.27966101694915252</c:v>
                </c:pt>
                <c:pt idx="3">
                  <c:v>0.28813559322033899</c:v>
                </c:pt>
                <c:pt idx="4">
                  <c:v>0.25423728813559321</c:v>
                </c:pt>
                <c:pt idx="5">
                  <c:v>0.27966101694915252</c:v>
                </c:pt>
                <c:pt idx="6">
                  <c:v>0.28813559322033899</c:v>
                </c:pt>
                <c:pt idx="7">
                  <c:v>0.4152542372881356</c:v>
                </c:pt>
                <c:pt idx="8">
                  <c:v>0.40677966101694918</c:v>
                </c:pt>
                <c:pt idx="9">
                  <c:v>0.44067796610169491</c:v>
                </c:pt>
                <c:pt idx="10">
                  <c:v>0.47457627118644069</c:v>
                </c:pt>
                <c:pt idx="11">
                  <c:v>0.3135593220338983</c:v>
                </c:pt>
                <c:pt idx="12">
                  <c:v>0.33898305084745761</c:v>
                </c:pt>
                <c:pt idx="13">
                  <c:v>0.33898305084745761</c:v>
                </c:pt>
                <c:pt idx="14">
                  <c:v>0.40677966101694918</c:v>
                </c:pt>
                <c:pt idx="15">
                  <c:v>0.25423728813559321</c:v>
                </c:pt>
                <c:pt idx="16">
                  <c:v>0.28813559322033899</c:v>
                </c:pt>
                <c:pt idx="17">
                  <c:v>0.55084745762711862</c:v>
                </c:pt>
                <c:pt idx="18">
                  <c:v>0.34745762711864409</c:v>
                </c:pt>
                <c:pt idx="19">
                  <c:v>0.3559322033898305</c:v>
                </c:pt>
                <c:pt idx="20">
                  <c:v>0.3559322033898305</c:v>
                </c:pt>
                <c:pt idx="21">
                  <c:v>0.34745762711864409</c:v>
                </c:pt>
                <c:pt idx="22">
                  <c:v>0.3728813559322034</c:v>
                </c:pt>
                <c:pt idx="23">
                  <c:v>0.47457627118644069</c:v>
                </c:pt>
                <c:pt idx="24">
                  <c:v>0.47457627118644069</c:v>
                </c:pt>
                <c:pt idx="25">
                  <c:v>0.16949152542372881</c:v>
                </c:pt>
                <c:pt idx="26">
                  <c:v>0.15254237288135594</c:v>
                </c:pt>
                <c:pt idx="27">
                  <c:v>0.63559322033898302</c:v>
                </c:pt>
                <c:pt idx="28">
                  <c:v>0.4152542372881356</c:v>
                </c:pt>
                <c:pt idx="29">
                  <c:v>0.1440677966101695</c:v>
                </c:pt>
              </c:numCache>
            </c:numRef>
          </c:xVal>
          <c:yVal>
            <c:numRef>
              <c:f>Sheet14!$H$4:$AK$4</c:f>
              <c:numCache>
                <c:formatCode>###0.00</c:formatCode>
                <c:ptCount val="30"/>
                <c:pt idx="0">
                  <c:v>83.689217948717953</c:v>
                </c:pt>
                <c:pt idx="1">
                  <c:v>43.455551282051275</c:v>
                </c:pt>
                <c:pt idx="2">
                  <c:v>62.263448717948698</c:v>
                </c:pt>
                <c:pt idx="3">
                  <c:v>69.695397435897462</c:v>
                </c:pt>
                <c:pt idx="4">
                  <c:v>48.669576923076924</c:v>
                </c:pt>
                <c:pt idx="5">
                  <c:v>28.462653846153849</c:v>
                </c:pt>
                <c:pt idx="6">
                  <c:v>22.853897435897437</c:v>
                </c:pt>
                <c:pt idx="7">
                  <c:v>32.0448076923077</c:v>
                </c:pt>
                <c:pt idx="8">
                  <c:v>31.035487179487173</c:v>
                </c:pt>
                <c:pt idx="9">
                  <c:v>31.103525641025637</c:v>
                </c:pt>
                <c:pt idx="10">
                  <c:v>34.577602564102563</c:v>
                </c:pt>
                <c:pt idx="11">
                  <c:v>34.156153846153842</c:v>
                </c:pt>
                <c:pt idx="12">
                  <c:v>42.862474358974367</c:v>
                </c:pt>
                <c:pt idx="13">
                  <c:v>20.942243589743587</c:v>
                </c:pt>
                <c:pt idx="14">
                  <c:v>12.974512820512816</c:v>
                </c:pt>
                <c:pt idx="15">
                  <c:v>21.372410256410262</c:v>
                </c:pt>
                <c:pt idx="16">
                  <c:v>25.792115384615386</c:v>
                </c:pt>
                <c:pt idx="17">
                  <c:v>36.992320512820513</c:v>
                </c:pt>
                <c:pt idx="18">
                  <c:v>43.689448717948736</c:v>
                </c:pt>
                <c:pt idx="19">
                  <c:v>26.312576923076922</c:v>
                </c:pt>
                <c:pt idx="20">
                  <c:v>32.014076923076907</c:v>
                </c:pt>
                <c:pt idx="21">
                  <c:v>26.15421794871795</c:v>
                </c:pt>
                <c:pt idx="22">
                  <c:v>23.17424358974359</c:v>
                </c:pt>
                <c:pt idx="23">
                  <c:v>38.124551282051293</c:v>
                </c:pt>
                <c:pt idx="24">
                  <c:v>35.013923076923078</c:v>
                </c:pt>
                <c:pt idx="25">
                  <c:v>28.62866233766233</c:v>
                </c:pt>
                <c:pt idx="26">
                  <c:v>22.316805194805198</c:v>
                </c:pt>
                <c:pt idx="27">
                  <c:v>13.573038961038963</c:v>
                </c:pt>
                <c:pt idx="28">
                  <c:v>22.005558441558449</c:v>
                </c:pt>
                <c:pt idx="29">
                  <c:v>27.201415584415585</c:v>
                </c:pt>
              </c:numCache>
            </c:numRef>
          </c:yVal>
          <c:smooth val="0"/>
          <c:extLst>
            <c:ext xmlns:c16="http://schemas.microsoft.com/office/drawing/2014/chart" uri="{C3380CC4-5D6E-409C-BE32-E72D297353CC}">
              <c16:uniqueId val="{00000001-5DD8-4A56-AFCE-CE3E48B7DBDD}"/>
            </c:ext>
          </c:extLst>
        </c:ser>
        <c:ser>
          <c:idx val="1"/>
          <c:order val="1"/>
          <c:tx>
            <c:strRef>
              <c:f>Sheet14!$G$5</c:f>
              <c:strCache>
                <c:ptCount val="1"/>
                <c:pt idx="0">
                  <c:v>Linguistic-Modified</c:v>
                </c:pt>
              </c:strCache>
            </c:strRef>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Sheet14!$H$3:$AK$3</c:f>
              <c:numCache>
                <c:formatCode>###0.00</c:formatCode>
                <c:ptCount val="30"/>
                <c:pt idx="0">
                  <c:v>0.26271186440677968</c:v>
                </c:pt>
                <c:pt idx="1">
                  <c:v>0.29661016949152541</c:v>
                </c:pt>
                <c:pt idx="2">
                  <c:v>0.27966101694915252</c:v>
                </c:pt>
                <c:pt idx="3">
                  <c:v>0.28813559322033899</c:v>
                </c:pt>
                <c:pt idx="4">
                  <c:v>0.25423728813559321</c:v>
                </c:pt>
                <c:pt idx="5">
                  <c:v>0.27966101694915252</c:v>
                </c:pt>
                <c:pt idx="6">
                  <c:v>0.28813559322033899</c:v>
                </c:pt>
                <c:pt idx="7">
                  <c:v>0.4152542372881356</c:v>
                </c:pt>
                <c:pt idx="8">
                  <c:v>0.40677966101694918</c:v>
                </c:pt>
                <c:pt idx="9">
                  <c:v>0.44067796610169491</c:v>
                </c:pt>
                <c:pt idx="10">
                  <c:v>0.47457627118644069</c:v>
                </c:pt>
                <c:pt idx="11">
                  <c:v>0.3135593220338983</c:v>
                </c:pt>
                <c:pt idx="12">
                  <c:v>0.33898305084745761</c:v>
                </c:pt>
                <c:pt idx="13">
                  <c:v>0.33898305084745761</c:v>
                </c:pt>
                <c:pt idx="14">
                  <c:v>0.40677966101694918</c:v>
                </c:pt>
                <c:pt idx="15">
                  <c:v>0.25423728813559321</c:v>
                </c:pt>
                <c:pt idx="16">
                  <c:v>0.28813559322033899</c:v>
                </c:pt>
                <c:pt idx="17">
                  <c:v>0.55084745762711862</c:v>
                </c:pt>
                <c:pt idx="18">
                  <c:v>0.34745762711864409</c:v>
                </c:pt>
                <c:pt idx="19">
                  <c:v>0.3559322033898305</c:v>
                </c:pt>
                <c:pt idx="20">
                  <c:v>0.3559322033898305</c:v>
                </c:pt>
                <c:pt idx="21">
                  <c:v>0.34745762711864409</c:v>
                </c:pt>
                <c:pt idx="22">
                  <c:v>0.3728813559322034</c:v>
                </c:pt>
                <c:pt idx="23">
                  <c:v>0.47457627118644069</c:v>
                </c:pt>
                <c:pt idx="24">
                  <c:v>0.47457627118644069</c:v>
                </c:pt>
                <c:pt idx="25">
                  <c:v>0.16949152542372881</c:v>
                </c:pt>
                <c:pt idx="26">
                  <c:v>0.15254237288135594</c:v>
                </c:pt>
                <c:pt idx="27">
                  <c:v>0.63559322033898302</c:v>
                </c:pt>
                <c:pt idx="28">
                  <c:v>0.4152542372881356</c:v>
                </c:pt>
                <c:pt idx="29">
                  <c:v>0.1440677966101695</c:v>
                </c:pt>
              </c:numCache>
            </c:numRef>
          </c:xVal>
          <c:yVal>
            <c:numRef>
              <c:f>Sheet14!$H$5:$AK$5</c:f>
              <c:numCache>
                <c:formatCode>###0.00</c:formatCode>
                <c:ptCount val="30"/>
                <c:pt idx="0">
                  <c:v>83.323521739130427</c:v>
                </c:pt>
                <c:pt idx="1">
                  <c:v>49.194449275362324</c:v>
                </c:pt>
                <c:pt idx="2">
                  <c:v>75.374333333333382</c:v>
                </c:pt>
                <c:pt idx="3">
                  <c:v>73.217367647058822</c:v>
                </c:pt>
                <c:pt idx="4">
                  <c:v>52.95301470588236</c:v>
                </c:pt>
                <c:pt idx="5">
                  <c:v>39.78179411764706</c:v>
                </c:pt>
                <c:pt idx="6">
                  <c:v>28.888029411764713</c:v>
                </c:pt>
                <c:pt idx="7">
                  <c:v>37.188132352941174</c:v>
                </c:pt>
                <c:pt idx="8">
                  <c:v>30.450058823529425</c:v>
                </c:pt>
                <c:pt idx="9">
                  <c:v>25.629058823529409</c:v>
                </c:pt>
                <c:pt idx="10">
                  <c:v>38.7827205882353</c:v>
                </c:pt>
                <c:pt idx="11">
                  <c:v>38.47379411764706</c:v>
                </c:pt>
                <c:pt idx="12">
                  <c:v>59.204382352941181</c:v>
                </c:pt>
                <c:pt idx="13">
                  <c:v>32.759632352941175</c:v>
                </c:pt>
                <c:pt idx="14">
                  <c:v>15.357367647058821</c:v>
                </c:pt>
                <c:pt idx="15">
                  <c:v>23.80725373134327</c:v>
                </c:pt>
                <c:pt idx="16">
                  <c:v>21.392522388059707</c:v>
                </c:pt>
                <c:pt idx="17">
                  <c:v>39.821358208955225</c:v>
                </c:pt>
                <c:pt idx="18">
                  <c:v>52.246805970149261</c:v>
                </c:pt>
                <c:pt idx="19">
                  <c:v>21.013925373134331</c:v>
                </c:pt>
                <c:pt idx="20">
                  <c:v>32.04089552238807</c:v>
                </c:pt>
                <c:pt idx="21">
                  <c:v>31.053597014925373</c:v>
                </c:pt>
                <c:pt idx="22">
                  <c:v>25.671089552238808</c:v>
                </c:pt>
                <c:pt idx="23">
                  <c:v>46.395373134328345</c:v>
                </c:pt>
                <c:pt idx="24">
                  <c:v>31.153358208955222</c:v>
                </c:pt>
                <c:pt idx="25">
                  <c:v>32.892402985074625</c:v>
                </c:pt>
                <c:pt idx="26">
                  <c:v>23.596925373134333</c:v>
                </c:pt>
                <c:pt idx="27">
                  <c:v>15.617477611940295</c:v>
                </c:pt>
                <c:pt idx="28">
                  <c:v>20.412462686567171</c:v>
                </c:pt>
                <c:pt idx="29">
                  <c:v>25.725791044776113</c:v>
                </c:pt>
              </c:numCache>
            </c:numRef>
          </c:yVal>
          <c:smooth val="0"/>
          <c:extLst>
            <c:ext xmlns:c16="http://schemas.microsoft.com/office/drawing/2014/chart" uri="{C3380CC4-5D6E-409C-BE32-E72D297353CC}">
              <c16:uniqueId val="{00000003-5DD8-4A56-AFCE-CE3E48B7DBDD}"/>
            </c:ext>
          </c:extLst>
        </c:ser>
        <c:ser>
          <c:idx val="2"/>
          <c:order val="2"/>
          <c:tx>
            <c:strRef>
              <c:f>Sheet14!$G$6</c:f>
              <c:strCache>
                <c:ptCount val="1"/>
                <c:pt idx="0">
                  <c:v>English Glossary</c:v>
                </c:pt>
              </c:strCache>
            </c:strRef>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Sheet14!$H$3:$AK$3</c:f>
              <c:numCache>
                <c:formatCode>###0.00</c:formatCode>
                <c:ptCount val="30"/>
                <c:pt idx="0">
                  <c:v>0.26271186440677968</c:v>
                </c:pt>
                <c:pt idx="1">
                  <c:v>0.29661016949152541</c:v>
                </c:pt>
                <c:pt idx="2">
                  <c:v>0.27966101694915252</c:v>
                </c:pt>
                <c:pt idx="3">
                  <c:v>0.28813559322033899</c:v>
                </c:pt>
                <c:pt idx="4">
                  <c:v>0.25423728813559321</c:v>
                </c:pt>
                <c:pt idx="5">
                  <c:v>0.27966101694915252</c:v>
                </c:pt>
                <c:pt idx="6">
                  <c:v>0.28813559322033899</c:v>
                </c:pt>
                <c:pt idx="7">
                  <c:v>0.4152542372881356</c:v>
                </c:pt>
                <c:pt idx="8">
                  <c:v>0.40677966101694918</c:v>
                </c:pt>
                <c:pt idx="9">
                  <c:v>0.44067796610169491</c:v>
                </c:pt>
                <c:pt idx="10">
                  <c:v>0.47457627118644069</c:v>
                </c:pt>
                <c:pt idx="11">
                  <c:v>0.3135593220338983</c:v>
                </c:pt>
                <c:pt idx="12">
                  <c:v>0.33898305084745761</c:v>
                </c:pt>
                <c:pt idx="13">
                  <c:v>0.33898305084745761</c:v>
                </c:pt>
                <c:pt idx="14">
                  <c:v>0.40677966101694918</c:v>
                </c:pt>
                <c:pt idx="15">
                  <c:v>0.25423728813559321</c:v>
                </c:pt>
                <c:pt idx="16">
                  <c:v>0.28813559322033899</c:v>
                </c:pt>
                <c:pt idx="17">
                  <c:v>0.55084745762711862</c:v>
                </c:pt>
                <c:pt idx="18">
                  <c:v>0.34745762711864409</c:v>
                </c:pt>
                <c:pt idx="19">
                  <c:v>0.3559322033898305</c:v>
                </c:pt>
                <c:pt idx="20">
                  <c:v>0.3559322033898305</c:v>
                </c:pt>
                <c:pt idx="21">
                  <c:v>0.34745762711864409</c:v>
                </c:pt>
                <c:pt idx="22">
                  <c:v>0.3728813559322034</c:v>
                </c:pt>
                <c:pt idx="23">
                  <c:v>0.47457627118644069</c:v>
                </c:pt>
                <c:pt idx="24">
                  <c:v>0.47457627118644069</c:v>
                </c:pt>
                <c:pt idx="25">
                  <c:v>0.16949152542372881</c:v>
                </c:pt>
                <c:pt idx="26">
                  <c:v>0.15254237288135594</c:v>
                </c:pt>
                <c:pt idx="27">
                  <c:v>0.63559322033898302</c:v>
                </c:pt>
                <c:pt idx="28">
                  <c:v>0.4152542372881356</c:v>
                </c:pt>
                <c:pt idx="29">
                  <c:v>0.1440677966101695</c:v>
                </c:pt>
              </c:numCache>
            </c:numRef>
          </c:xVal>
          <c:yVal>
            <c:numRef>
              <c:f>Sheet14!$H$6:$AK$6</c:f>
              <c:numCache>
                <c:formatCode>###0.00</c:formatCode>
                <c:ptCount val="30"/>
                <c:pt idx="0">
                  <c:v>64.809871794871782</c:v>
                </c:pt>
                <c:pt idx="1">
                  <c:v>49.888487179487186</c:v>
                </c:pt>
                <c:pt idx="2">
                  <c:v>46.865717948717936</c:v>
                </c:pt>
                <c:pt idx="3">
                  <c:v>44.139333333333326</c:v>
                </c:pt>
                <c:pt idx="4">
                  <c:v>46.200410256410258</c:v>
                </c:pt>
                <c:pt idx="5">
                  <c:v>29.396564102564099</c:v>
                </c:pt>
                <c:pt idx="6">
                  <c:v>14.967000000000002</c:v>
                </c:pt>
                <c:pt idx="7">
                  <c:v>17.801307692307695</c:v>
                </c:pt>
                <c:pt idx="8">
                  <c:v>47.090564102564109</c:v>
                </c:pt>
                <c:pt idx="9">
                  <c:v>23.607999999999997</c:v>
                </c:pt>
                <c:pt idx="10">
                  <c:v>26.983717948717949</c:v>
                </c:pt>
                <c:pt idx="11">
                  <c:v>32.804487179487182</c:v>
                </c:pt>
                <c:pt idx="12">
                  <c:v>33.260538461538466</c:v>
                </c:pt>
                <c:pt idx="13">
                  <c:v>20.230641025641024</c:v>
                </c:pt>
                <c:pt idx="14">
                  <c:v>15.359512820512823</c:v>
                </c:pt>
                <c:pt idx="15">
                  <c:v>17.200435897435892</c:v>
                </c:pt>
                <c:pt idx="16">
                  <c:v>31.743846153846153</c:v>
                </c:pt>
                <c:pt idx="17">
                  <c:v>37.134333333333338</c:v>
                </c:pt>
                <c:pt idx="18">
                  <c:v>25.231615384615385</c:v>
                </c:pt>
                <c:pt idx="19">
                  <c:v>16.989179487179481</c:v>
                </c:pt>
                <c:pt idx="20">
                  <c:v>22.55958974358974</c:v>
                </c:pt>
                <c:pt idx="21">
                  <c:v>23.274974358974358</c:v>
                </c:pt>
                <c:pt idx="22">
                  <c:v>13.669641025641024</c:v>
                </c:pt>
                <c:pt idx="23">
                  <c:v>35.762210526315798</c:v>
                </c:pt>
                <c:pt idx="24">
                  <c:v>52.950131578947357</c:v>
                </c:pt>
                <c:pt idx="25">
                  <c:v>33.994947368421059</c:v>
                </c:pt>
                <c:pt idx="26">
                  <c:v>20.613105263157898</c:v>
                </c:pt>
                <c:pt idx="27">
                  <c:v>11.433447368421051</c:v>
                </c:pt>
                <c:pt idx="28">
                  <c:v>16.246289473684207</c:v>
                </c:pt>
                <c:pt idx="29">
                  <c:v>13.518342105263159</c:v>
                </c:pt>
              </c:numCache>
            </c:numRef>
          </c:yVal>
          <c:smooth val="0"/>
          <c:extLst>
            <c:ext xmlns:c16="http://schemas.microsoft.com/office/drawing/2014/chart" uri="{C3380CC4-5D6E-409C-BE32-E72D297353CC}">
              <c16:uniqueId val="{00000005-5DD8-4A56-AFCE-CE3E48B7DBDD}"/>
            </c:ext>
          </c:extLst>
        </c:ser>
        <c:dLbls>
          <c:showLegendKey val="0"/>
          <c:showVal val="0"/>
          <c:showCatName val="0"/>
          <c:showSerName val="0"/>
          <c:showPercent val="0"/>
          <c:showBubbleSize val="0"/>
        </c:dLbls>
        <c:axId val="1934041216"/>
        <c:axId val="2048742400"/>
      </c:scatterChart>
      <c:valAx>
        <c:axId val="193404121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1400">
                    <a:solidFill>
                      <a:sysClr val="windowText" lastClr="000000"/>
                    </a:solidFill>
                    <a:latin typeface="Times New Roman" panose="02020603050405020304" pitchFamily="18" charset="0"/>
                    <a:cs typeface="Times New Roman" panose="02020603050405020304" pitchFamily="18" charset="0"/>
                  </a:rPr>
                  <a:t>Math</a:t>
                </a:r>
                <a:r>
                  <a:rPr lang="en-US" sz="1400" baseline="0">
                    <a:solidFill>
                      <a:sysClr val="windowText" lastClr="000000"/>
                    </a:solidFill>
                    <a:latin typeface="Times New Roman" panose="02020603050405020304" pitchFamily="18" charset="0"/>
                    <a:cs typeface="Times New Roman" panose="02020603050405020304" pitchFamily="18" charset="0"/>
                  </a:rPr>
                  <a:t> Overall Performance</a:t>
                </a:r>
                <a:endParaRPr lang="en-US" sz="1400">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0.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2048742400"/>
        <c:crosses val="autoZero"/>
        <c:crossBetween val="midCat"/>
      </c:valAx>
      <c:valAx>
        <c:axId val="204874240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1400">
                    <a:solidFill>
                      <a:sysClr val="windowText" lastClr="000000"/>
                    </a:solidFill>
                    <a:latin typeface="Times New Roman" panose="02020603050405020304" pitchFamily="18" charset="0"/>
                    <a:cs typeface="Times New Roman" panose="02020603050405020304" pitchFamily="18" charset="0"/>
                  </a:rPr>
                  <a:t>Average Response</a:t>
                </a:r>
                <a:r>
                  <a:rPr lang="en-US" sz="1400" baseline="0">
                    <a:solidFill>
                      <a:sysClr val="windowText" lastClr="000000"/>
                    </a:solidFill>
                    <a:latin typeface="Times New Roman" panose="02020603050405020304" pitchFamily="18" charset="0"/>
                    <a:cs typeface="Times New Roman" panose="02020603050405020304" pitchFamily="18" charset="0"/>
                  </a:rPr>
                  <a:t> Time</a:t>
                </a:r>
                <a:endParaRPr lang="en-US" sz="1400">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4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0.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3404121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9778F-E53C-4A8A-B5D2-57A6E6F619C0}" type="doc">
      <dgm:prSet loTypeId="urn:microsoft.com/office/officeart/2005/8/layout/hierarchy6" loCatId="hierarchy" qsTypeId="urn:microsoft.com/office/officeart/2005/8/quickstyle/simple5" qsCatId="simple" csTypeId="urn:microsoft.com/office/officeart/2005/8/colors/colorful1" csCatId="colorful" phldr="1"/>
      <dgm:spPr/>
      <dgm:t>
        <a:bodyPr/>
        <a:lstStyle/>
        <a:p>
          <a:pPr latinLnBrk="1"/>
          <a:endParaRPr lang="ko-KR" altLang="en-US"/>
        </a:p>
      </dgm:t>
    </dgm:pt>
    <dgm:pt modelId="{499B0CF7-A965-4AA3-A620-30C9F80E21CC}">
      <dgm:prSet phldrT="[텍스트]" custT="1"/>
      <dgm:spPr/>
      <dgm:t>
        <a:bodyPr/>
        <a:lstStyle/>
        <a:p>
          <a:pPr latinLnBrk="1"/>
          <a:r>
            <a:rPr lang="en-US" altLang="ko-KR" sz="1600" b="0" cap="none" spc="0" dirty="0">
              <a:ln w="0"/>
              <a:effectLst>
                <a:outerShdw blurRad="38100" dist="19050" dir="2700000" algn="tl" rotWithShape="0">
                  <a:schemeClr val="dk1">
                    <a:alpha val="40000"/>
                  </a:schemeClr>
                </a:outerShdw>
              </a:effectLst>
              <a:latin typeface="Georgia" panose="02040502050405020303" pitchFamily="18" charset="0"/>
            </a:rPr>
            <a:t>Diagnosis</a:t>
          </a:r>
        </a:p>
        <a:p>
          <a:pPr latinLnBrk="1"/>
          <a:r>
            <a:rPr lang="en-US" altLang="ko-KR" sz="1600" b="0" cap="none" spc="0" dirty="0">
              <a:ln w="0"/>
              <a:effectLst>
                <a:outerShdw blurRad="38100" dist="19050" dir="2700000" algn="tl" rotWithShape="0">
                  <a:schemeClr val="dk1">
                    <a:alpha val="40000"/>
                  </a:schemeClr>
                </a:outerShdw>
              </a:effectLst>
              <a:latin typeface="Georgia" panose="02040502050405020303" pitchFamily="18" charset="0"/>
            </a:rPr>
            <a:t>English Spanish</a:t>
          </a:r>
          <a:endParaRPr lang="ko-KR" altLang="en-US" sz="1600" b="0" cap="none" spc="0" dirty="0">
            <a:ln w="0"/>
            <a:effectLst>
              <a:outerShdw blurRad="38100" dist="19050" dir="2700000" algn="tl" rotWithShape="0">
                <a:schemeClr val="dk1">
                  <a:alpha val="40000"/>
                </a:schemeClr>
              </a:outerShdw>
            </a:effectLst>
            <a:latin typeface="Georgia" panose="02040502050405020303" pitchFamily="18" charset="0"/>
          </a:endParaRPr>
        </a:p>
      </dgm:t>
    </dgm:pt>
    <dgm:pt modelId="{980E8256-BF4F-409E-909C-616C6F10504D}" type="parTrans" cxnId="{A622CA64-73F5-4A0E-98DF-341FC1A50636}">
      <dgm:prSet/>
      <dgm:spPr/>
      <dgm:t>
        <a:bodyPr/>
        <a:lstStyle/>
        <a:p>
          <a:pPr latinLnBrk="1"/>
          <a:endParaRPr lang="ko-KR" altLang="en-US" sz="1400" b="0" cap="none" spc="0">
            <a:ln w="0"/>
            <a:solidFill>
              <a:schemeClr val="tx1"/>
            </a:solidFill>
            <a:effectLst>
              <a:outerShdw blurRad="38100" dist="19050" dir="2700000" algn="tl" rotWithShape="0">
                <a:schemeClr val="dk1">
                  <a:alpha val="40000"/>
                </a:schemeClr>
              </a:outerShdw>
            </a:effectLst>
            <a:latin typeface="Georgia" panose="02040502050405020303" pitchFamily="18" charset="0"/>
          </a:endParaRPr>
        </a:p>
      </dgm:t>
    </dgm:pt>
    <dgm:pt modelId="{B85296BA-C9F9-4F54-B7BD-E2D424064E6C}" type="sibTrans" cxnId="{A622CA64-73F5-4A0E-98DF-341FC1A50636}">
      <dgm:prSet/>
      <dgm:spPr/>
      <dgm:t>
        <a:bodyPr/>
        <a:lstStyle/>
        <a:p>
          <a:pPr latinLnBrk="1"/>
          <a:endParaRPr lang="ko-KR" altLang="en-US" sz="1400" b="0" cap="none" spc="0">
            <a:ln w="0"/>
            <a:solidFill>
              <a:schemeClr val="tx1"/>
            </a:solidFill>
            <a:effectLst>
              <a:outerShdw blurRad="38100" dist="19050" dir="2700000" algn="tl" rotWithShape="0">
                <a:schemeClr val="dk1">
                  <a:alpha val="40000"/>
                </a:schemeClr>
              </a:outerShdw>
            </a:effectLst>
            <a:latin typeface="Georgia" panose="02040502050405020303" pitchFamily="18" charset="0"/>
          </a:endParaRPr>
        </a:p>
      </dgm:t>
    </dgm:pt>
    <dgm:pt modelId="{A824531C-89FB-4BD3-927F-30CD7021F675}">
      <dgm:prSet phldrT="[텍스트]" custT="1"/>
      <dgm:spPr/>
      <dgm:t>
        <a:bodyPr/>
        <a:lstStyle/>
        <a:p>
          <a:pPr latinLnBrk="1"/>
          <a:r>
            <a:rPr lang="en-US" altLang="ko-KR" sz="1600" b="0" cap="none" spc="0">
              <a:ln w="0"/>
              <a:effectLst>
                <a:outerShdw blurRad="38100" dist="19050" dir="2700000" algn="tl" rotWithShape="0">
                  <a:schemeClr val="dk1">
                    <a:alpha val="40000"/>
                  </a:schemeClr>
                </a:outerShdw>
              </a:effectLst>
              <a:latin typeface="Georgia" panose="02040502050405020303" pitchFamily="18" charset="0"/>
            </a:rPr>
            <a:t>English  TIMER</a:t>
          </a:r>
          <a:endParaRPr lang="ko-KR" altLang="en-US" sz="1600" b="0" cap="none" spc="0" dirty="0">
            <a:ln w="0"/>
            <a:effectLst>
              <a:outerShdw blurRad="38100" dist="19050" dir="2700000" algn="tl" rotWithShape="0">
                <a:schemeClr val="dk1">
                  <a:alpha val="40000"/>
                </a:schemeClr>
              </a:outerShdw>
            </a:effectLst>
            <a:latin typeface="Georgia" panose="02040502050405020303" pitchFamily="18" charset="0"/>
          </a:endParaRPr>
        </a:p>
      </dgm:t>
    </dgm:pt>
    <dgm:pt modelId="{CE123FFD-84ED-43CB-898F-C74DD47A59C7}" type="parTrans" cxnId="{F9F3440F-63E8-4E13-993F-537682B1A223}">
      <dgm:prSet/>
      <dgm:spPr/>
      <dgm:t>
        <a:bodyPr/>
        <a:lstStyle/>
        <a:p>
          <a:pPr latinLnBrk="1"/>
          <a:endParaRPr lang="ko-KR" altLang="en-US" sz="1400" b="0" cap="none" spc="0">
            <a:ln w="0"/>
            <a:solidFill>
              <a:schemeClr val="tx1"/>
            </a:solidFill>
            <a:effectLst>
              <a:outerShdw blurRad="38100" dist="19050" dir="2700000" algn="tl" rotWithShape="0">
                <a:schemeClr val="dk1">
                  <a:alpha val="40000"/>
                </a:schemeClr>
              </a:outerShdw>
            </a:effectLst>
            <a:latin typeface="Georgia" panose="02040502050405020303" pitchFamily="18" charset="0"/>
          </a:endParaRPr>
        </a:p>
      </dgm:t>
    </dgm:pt>
    <dgm:pt modelId="{AA1DA498-6293-4823-8CB5-D7FD8658D0EF}" type="sibTrans" cxnId="{F9F3440F-63E8-4E13-993F-537682B1A223}">
      <dgm:prSet/>
      <dgm:spPr/>
      <dgm:t>
        <a:bodyPr/>
        <a:lstStyle/>
        <a:p>
          <a:pPr latinLnBrk="1"/>
          <a:endParaRPr lang="ko-KR" altLang="en-US" sz="1400" b="0" cap="none" spc="0">
            <a:ln w="0"/>
            <a:solidFill>
              <a:schemeClr val="tx1"/>
            </a:solidFill>
            <a:effectLst>
              <a:outerShdw blurRad="38100" dist="19050" dir="2700000" algn="tl" rotWithShape="0">
                <a:schemeClr val="dk1">
                  <a:alpha val="40000"/>
                </a:schemeClr>
              </a:outerShdw>
            </a:effectLst>
            <a:latin typeface="Georgia" panose="02040502050405020303" pitchFamily="18" charset="0"/>
          </a:endParaRPr>
        </a:p>
      </dgm:t>
    </dgm:pt>
    <dgm:pt modelId="{5ECF60A4-E11F-47FC-A0E3-58E05ED151F9}">
      <dgm:prSet phldrT="[텍스트]" custT="1"/>
      <dgm:spPr/>
      <dgm:t>
        <a:bodyPr/>
        <a:lstStyle/>
        <a:p>
          <a:pPr latinLnBrk="1"/>
          <a:r>
            <a:rPr lang="en-US" altLang="ko-KR" sz="1400" b="0" cap="none" spc="0" dirty="0">
              <a:ln w="0"/>
              <a:effectLst>
                <a:outerShdw blurRad="38100" dist="19050" dir="2700000" algn="tl" rotWithShape="0">
                  <a:schemeClr val="dk1">
                    <a:alpha val="40000"/>
                  </a:schemeClr>
                </a:outerShdw>
              </a:effectLst>
              <a:latin typeface="Georgia" panose="02040502050405020303" pitchFamily="18" charset="0"/>
            </a:rPr>
            <a:t>Non-accommodated</a:t>
          </a:r>
        </a:p>
      </dgm:t>
    </dgm:pt>
    <dgm:pt modelId="{1C2570CF-2B6D-47E9-81F5-A4553A2CD78E}" type="parTrans" cxnId="{BA5E670D-AA8C-43DA-9967-6F42D9B5B007}">
      <dgm:prSet/>
      <dgm:spPr/>
      <dgm:t>
        <a:bodyPr/>
        <a:lstStyle/>
        <a:p>
          <a:pPr latinLnBrk="1"/>
          <a:endParaRPr lang="ko-KR" altLang="en-US" sz="1400" b="0" cap="none" spc="0">
            <a:ln w="0"/>
            <a:solidFill>
              <a:schemeClr val="tx1"/>
            </a:solidFill>
            <a:effectLst>
              <a:outerShdw blurRad="38100" dist="19050" dir="2700000" algn="tl" rotWithShape="0">
                <a:schemeClr val="dk1">
                  <a:alpha val="40000"/>
                </a:schemeClr>
              </a:outerShdw>
            </a:effectLst>
            <a:latin typeface="Georgia" panose="02040502050405020303" pitchFamily="18" charset="0"/>
          </a:endParaRPr>
        </a:p>
      </dgm:t>
    </dgm:pt>
    <dgm:pt modelId="{86FC8293-D5A9-459A-84E6-0BA05B93433F}" type="sibTrans" cxnId="{BA5E670D-AA8C-43DA-9967-6F42D9B5B007}">
      <dgm:prSet/>
      <dgm:spPr/>
      <dgm:t>
        <a:bodyPr/>
        <a:lstStyle/>
        <a:p>
          <a:pPr latinLnBrk="1"/>
          <a:endParaRPr lang="ko-KR" altLang="en-US" sz="1400" b="0" cap="none" spc="0">
            <a:ln w="0"/>
            <a:solidFill>
              <a:schemeClr val="tx1"/>
            </a:solidFill>
            <a:effectLst>
              <a:outerShdw blurRad="38100" dist="19050" dir="2700000" algn="tl" rotWithShape="0">
                <a:schemeClr val="dk1">
                  <a:alpha val="40000"/>
                </a:schemeClr>
              </a:outerShdw>
            </a:effectLst>
            <a:latin typeface="Georgia" panose="02040502050405020303" pitchFamily="18" charset="0"/>
          </a:endParaRPr>
        </a:p>
      </dgm:t>
    </dgm:pt>
    <dgm:pt modelId="{722EC372-E979-483B-BC16-719EE3605400}">
      <dgm:prSet phldrT="[텍스트]" custT="1"/>
      <dgm:spPr/>
      <dgm:t>
        <a:bodyPr/>
        <a:lstStyle/>
        <a:p>
          <a:r>
            <a:rPr lang="en-US" altLang="ko-KR" sz="1500" b="0" cap="none" spc="0" dirty="0">
              <a:ln w="0"/>
              <a:effectLst>
                <a:outerShdw blurRad="38100" dist="19050" dir="2700000" algn="tl" rotWithShape="0">
                  <a:schemeClr val="dk1">
                    <a:alpha val="40000"/>
                  </a:schemeClr>
                </a:outerShdw>
              </a:effectLst>
              <a:latin typeface="Georgia" panose="02040502050405020303" pitchFamily="18" charset="0"/>
            </a:rPr>
            <a:t>Linguistically Modified Version</a:t>
          </a:r>
        </a:p>
      </dgm:t>
    </dgm:pt>
    <dgm:pt modelId="{C68FAC56-011B-4DD6-A5AA-6B12026E20D0}" type="parTrans" cxnId="{96FC3EDF-6BAF-45FF-90A8-444872BFBB54}">
      <dgm:prSet/>
      <dgm:spPr/>
      <dgm:t>
        <a:bodyPr/>
        <a:lstStyle/>
        <a:p>
          <a:pPr latinLnBrk="1"/>
          <a:endParaRPr lang="ko-KR" altLang="en-US" sz="1400" b="0" cap="none" spc="0">
            <a:ln w="0"/>
            <a:solidFill>
              <a:schemeClr val="tx1"/>
            </a:solidFill>
            <a:effectLst>
              <a:outerShdw blurRad="38100" dist="19050" dir="2700000" algn="tl" rotWithShape="0">
                <a:schemeClr val="dk1">
                  <a:alpha val="40000"/>
                </a:schemeClr>
              </a:outerShdw>
            </a:effectLst>
            <a:latin typeface="Georgia" panose="02040502050405020303" pitchFamily="18" charset="0"/>
          </a:endParaRPr>
        </a:p>
      </dgm:t>
    </dgm:pt>
    <dgm:pt modelId="{2109DD75-BA57-4B44-88D9-EF6181F137FA}" type="sibTrans" cxnId="{96FC3EDF-6BAF-45FF-90A8-444872BFBB54}">
      <dgm:prSet/>
      <dgm:spPr/>
      <dgm:t>
        <a:bodyPr/>
        <a:lstStyle/>
        <a:p>
          <a:pPr latinLnBrk="1"/>
          <a:endParaRPr lang="ko-KR" altLang="en-US" sz="1400" b="0" cap="none" spc="0">
            <a:ln w="0"/>
            <a:solidFill>
              <a:schemeClr val="tx1"/>
            </a:solidFill>
            <a:effectLst>
              <a:outerShdw blurRad="38100" dist="19050" dir="2700000" algn="tl" rotWithShape="0">
                <a:schemeClr val="dk1">
                  <a:alpha val="40000"/>
                </a:schemeClr>
              </a:outerShdw>
            </a:effectLst>
            <a:latin typeface="Georgia" panose="02040502050405020303" pitchFamily="18" charset="0"/>
          </a:endParaRPr>
        </a:p>
      </dgm:t>
    </dgm:pt>
    <dgm:pt modelId="{22BD5DC8-000A-4714-9C1E-D145CD85D245}">
      <dgm:prSet phldrT="[텍스트]" custT="1"/>
      <dgm:spPr/>
      <dgm:t>
        <a:bodyPr/>
        <a:lstStyle/>
        <a:p>
          <a:pPr latinLnBrk="1"/>
          <a:r>
            <a:rPr lang="en-US" altLang="ko-KR" sz="1600" b="0" cap="none" spc="0">
              <a:ln w="0"/>
              <a:effectLst>
                <a:outerShdw blurRad="38100" dist="19050" dir="2700000" algn="tl" rotWithShape="0">
                  <a:schemeClr val="dk1">
                    <a:alpha val="40000"/>
                  </a:schemeClr>
                </a:outerShdw>
              </a:effectLst>
              <a:latin typeface="Georgia" panose="02040502050405020303" pitchFamily="18" charset="0"/>
            </a:rPr>
            <a:t>English </a:t>
          </a:r>
        </a:p>
        <a:p>
          <a:pPr latinLnBrk="1"/>
          <a:r>
            <a:rPr lang="en-US" altLang="ko-KR" sz="1600" b="0" cap="none" spc="0">
              <a:ln w="0"/>
              <a:effectLst>
                <a:outerShdw blurRad="38100" dist="19050" dir="2700000" algn="tl" rotWithShape="0">
                  <a:schemeClr val="dk1">
                    <a:alpha val="40000"/>
                  </a:schemeClr>
                </a:outerShdw>
              </a:effectLst>
              <a:latin typeface="Georgia" panose="02040502050405020303" pitchFamily="18" charset="0"/>
            </a:rPr>
            <a:t>Glossaries</a:t>
          </a:r>
          <a:endParaRPr lang="en-US" altLang="ko-KR" sz="1600" b="0" cap="none" spc="0" dirty="0">
            <a:ln w="0"/>
            <a:effectLst>
              <a:outerShdw blurRad="38100" dist="19050" dir="2700000" algn="tl" rotWithShape="0">
                <a:schemeClr val="dk1">
                  <a:alpha val="40000"/>
                </a:schemeClr>
              </a:outerShdw>
            </a:effectLst>
            <a:latin typeface="Georgia" panose="02040502050405020303" pitchFamily="18" charset="0"/>
          </a:endParaRPr>
        </a:p>
      </dgm:t>
    </dgm:pt>
    <dgm:pt modelId="{ABD65C41-474D-46AD-BA69-5F3B01E9E980}" type="parTrans" cxnId="{B400CCB9-4116-48E2-94D1-39D61CAEE253}">
      <dgm:prSet/>
      <dgm:spPr/>
      <dgm:t>
        <a:bodyPr/>
        <a:lstStyle/>
        <a:p>
          <a:pPr latinLnBrk="1"/>
          <a:endParaRPr lang="ko-KR" altLang="en-US" sz="1400" b="0" cap="none" spc="0">
            <a:ln w="0"/>
            <a:solidFill>
              <a:schemeClr val="tx1"/>
            </a:solidFill>
            <a:effectLst>
              <a:outerShdw blurRad="38100" dist="19050" dir="2700000" algn="tl" rotWithShape="0">
                <a:schemeClr val="dk1">
                  <a:alpha val="40000"/>
                </a:schemeClr>
              </a:outerShdw>
            </a:effectLst>
            <a:latin typeface="Georgia" panose="02040502050405020303" pitchFamily="18" charset="0"/>
          </a:endParaRPr>
        </a:p>
      </dgm:t>
    </dgm:pt>
    <dgm:pt modelId="{3E9A62F7-F13D-4A54-8390-FCBD139FAE42}" type="sibTrans" cxnId="{B400CCB9-4116-48E2-94D1-39D61CAEE253}">
      <dgm:prSet/>
      <dgm:spPr/>
      <dgm:t>
        <a:bodyPr/>
        <a:lstStyle/>
        <a:p>
          <a:pPr latinLnBrk="1"/>
          <a:endParaRPr lang="ko-KR" altLang="en-US" sz="1400" b="0" cap="none" spc="0">
            <a:ln w="0"/>
            <a:solidFill>
              <a:schemeClr val="tx1"/>
            </a:solidFill>
            <a:effectLst>
              <a:outerShdw blurRad="38100" dist="19050" dir="2700000" algn="tl" rotWithShape="0">
                <a:schemeClr val="dk1">
                  <a:alpha val="40000"/>
                </a:schemeClr>
              </a:outerShdw>
            </a:effectLst>
            <a:latin typeface="Georgia" panose="02040502050405020303" pitchFamily="18" charset="0"/>
          </a:endParaRPr>
        </a:p>
      </dgm:t>
    </dgm:pt>
    <dgm:pt modelId="{703BAB2A-454E-4632-82EB-12498C41E5A2}">
      <dgm:prSet phldrT="[텍스트]" custT="1"/>
      <dgm:spPr/>
      <dgm:t>
        <a:bodyPr/>
        <a:lstStyle/>
        <a:p>
          <a:pPr latinLnBrk="1"/>
          <a:r>
            <a:rPr lang="en-US" altLang="ko-KR" sz="1600" b="0" cap="none" spc="0">
              <a:ln w="0"/>
              <a:effectLst>
                <a:outerShdw blurRad="38100" dist="19050" dir="2700000" algn="tl" rotWithShape="0">
                  <a:schemeClr val="dk1">
                    <a:alpha val="40000"/>
                  </a:schemeClr>
                </a:outerShdw>
              </a:effectLst>
              <a:latin typeface="Georgia" panose="02040502050405020303" pitchFamily="18" charset="0"/>
            </a:rPr>
            <a:t>Spanish  TIMER</a:t>
          </a:r>
          <a:endParaRPr lang="ko-KR" altLang="en-US" sz="1600" b="0" cap="none" spc="0" dirty="0">
            <a:ln w="0"/>
            <a:effectLst>
              <a:outerShdw blurRad="38100" dist="19050" dir="2700000" algn="tl" rotWithShape="0">
                <a:schemeClr val="dk1">
                  <a:alpha val="40000"/>
                </a:schemeClr>
              </a:outerShdw>
            </a:effectLst>
            <a:latin typeface="Georgia" panose="02040502050405020303" pitchFamily="18" charset="0"/>
          </a:endParaRPr>
        </a:p>
      </dgm:t>
    </dgm:pt>
    <dgm:pt modelId="{0BFCB492-BF58-4FC7-9C9D-15DA606F4668}" type="parTrans" cxnId="{C40CE56A-1823-45FE-A9BA-C8C4F3FE64ED}">
      <dgm:prSet/>
      <dgm:spPr/>
      <dgm:t>
        <a:bodyPr/>
        <a:lstStyle/>
        <a:p>
          <a:pPr latinLnBrk="1"/>
          <a:endParaRPr lang="ko-KR" altLang="en-US" sz="1400" b="0" cap="none" spc="0">
            <a:ln w="0"/>
            <a:solidFill>
              <a:schemeClr val="tx1"/>
            </a:solidFill>
            <a:effectLst>
              <a:outerShdw blurRad="38100" dist="19050" dir="2700000" algn="tl" rotWithShape="0">
                <a:schemeClr val="dk1">
                  <a:alpha val="40000"/>
                </a:schemeClr>
              </a:outerShdw>
            </a:effectLst>
            <a:latin typeface="Georgia" panose="02040502050405020303" pitchFamily="18" charset="0"/>
          </a:endParaRPr>
        </a:p>
      </dgm:t>
    </dgm:pt>
    <dgm:pt modelId="{874C5BF3-7E60-47CF-AB28-ECA3978DA23A}" type="sibTrans" cxnId="{C40CE56A-1823-45FE-A9BA-C8C4F3FE64ED}">
      <dgm:prSet/>
      <dgm:spPr/>
      <dgm:t>
        <a:bodyPr/>
        <a:lstStyle/>
        <a:p>
          <a:pPr latinLnBrk="1"/>
          <a:endParaRPr lang="ko-KR" altLang="en-US" sz="1400" b="0" cap="none" spc="0">
            <a:ln w="0"/>
            <a:solidFill>
              <a:schemeClr val="tx1"/>
            </a:solidFill>
            <a:effectLst>
              <a:outerShdw blurRad="38100" dist="19050" dir="2700000" algn="tl" rotWithShape="0">
                <a:schemeClr val="dk1">
                  <a:alpha val="40000"/>
                </a:schemeClr>
              </a:outerShdw>
            </a:effectLst>
            <a:latin typeface="Georgia" panose="02040502050405020303" pitchFamily="18" charset="0"/>
          </a:endParaRPr>
        </a:p>
      </dgm:t>
    </dgm:pt>
    <dgm:pt modelId="{64226FCA-8204-4000-BE85-BBD5A0936623}">
      <dgm:prSet phldrT="[텍스트]" custT="1"/>
      <dgm:spPr/>
      <dgm:t>
        <a:bodyPr/>
        <a:lstStyle/>
        <a:p>
          <a:pPr latinLnBrk="1"/>
          <a:r>
            <a:rPr lang="en-US" altLang="ko-KR" sz="1400" b="0" cap="none" spc="0" dirty="0">
              <a:ln w="0"/>
              <a:effectLst>
                <a:outerShdw blurRad="38100" dist="19050" dir="2700000" algn="tl" rotWithShape="0">
                  <a:schemeClr val="dk1">
                    <a:alpha val="40000"/>
                  </a:schemeClr>
                </a:outerShdw>
              </a:effectLst>
              <a:latin typeface="Georgia" panose="02040502050405020303" pitchFamily="18" charset="0"/>
            </a:rPr>
            <a:t>Non-accommodated</a:t>
          </a:r>
          <a:endParaRPr lang="ko-KR" altLang="en-US" sz="1400" b="0" cap="none" spc="0" dirty="0">
            <a:ln w="0"/>
            <a:effectLst>
              <a:outerShdw blurRad="38100" dist="19050" dir="2700000" algn="tl" rotWithShape="0">
                <a:schemeClr val="dk1">
                  <a:alpha val="40000"/>
                </a:schemeClr>
              </a:outerShdw>
            </a:effectLst>
            <a:latin typeface="Georgia" panose="02040502050405020303" pitchFamily="18" charset="0"/>
          </a:endParaRPr>
        </a:p>
      </dgm:t>
    </dgm:pt>
    <dgm:pt modelId="{75BA27FE-23D2-443C-B95E-23951CB93C70}" type="parTrans" cxnId="{F092DCDA-D8BE-4E78-A95F-D9DA6D053F6E}">
      <dgm:prSet/>
      <dgm:spPr/>
      <dgm:t>
        <a:bodyPr/>
        <a:lstStyle/>
        <a:p>
          <a:pPr latinLnBrk="1"/>
          <a:endParaRPr lang="ko-KR" altLang="en-US" sz="1400" b="0" cap="none" spc="0">
            <a:ln w="0"/>
            <a:solidFill>
              <a:schemeClr val="tx1"/>
            </a:solidFill>
            <a:effectLst>
              <a:outerShdw blurRad="38100" dist="19050" dir="2700000" algn="tl" rotWithShape="0">
                <a:schemeClr val="dk1">
                  <a:alpha val="40000"/>
                </a:schemeClr>
              </a:outerShdw>
            </a:effectLst>
            <a:latin typeface="Georgia" panose="02040502050405020303" pitchFamily="18" charset="0"/>
          </a:endParaRPr>
        </a:p>
      </dgm:t>
    </dgm:pt>
    <dgm:pt modelId="{E7CC72A9-DC7D-4B2F-9205-6C70B13AABC5}" type="sibTrans" cxnId="{F092DCDA-D8BE-4E78-A95F-D9DA6D053F6E}">
      <dgm:prSet/>
      <dgm:spPr/>
      <dgm:t>
        <a:bodyPr/>
        <a:lstStyle/>
        <a:p>
          <a:pPr latinLnBrk="1"/>
          <a:endParaRPr lang="ko-KR" altLang="en-US" sz="1400" b="0" cap="none" spc="0">
            <a:ln w="0"/>
            <a:solidFill>
              <a:schemeClr val="tx1"/>
            </a:solidFill>
            <a:effectLst>
              <a:outerShdw blurRad="38100" dist="19050" dir="2700000" algn="tl" rotWithShape="0">
                <a:schemeClr val="dk1">
                  <a:alpha val="40000"/>
                </a:schemeClr>
              </a:outerShdw>
            </a:effectLst>
            <a:latin typeface="Georgia" panose="02040502050405020303" pitchFamily="18" charset="0"/>
          </a:endParaRPr>
        </a:p>
      </dgm:t>
    </dgm:pt>
    <dgm:pt modelId="{F151BD71-07EA-483D-9E45-452F48EFB3C8}">
      <dgm:prSet phldrT="[텍스트]" custT="1"/>
      <dgm:spPr/>
      <dgm:t>
        <a:bodyPr/>
        <a:lstStyle/>
        <a:p>
          <a:pPr latinLnBrk="1"/>
          <a:r>
            <a:rPr lang="en-US" altLang="ko-KR" sz="1600" b="0" cap="none" spc="0" dirty="0">
              <a:ln w="0"/>
              <a:effectLst>
                <a:outerShdw blurRad="38100" dist="19050" dir="2700000" algn="tl" rotWithShape="0">
                  <a:schemeClr val="dk1">
                    <a:alpha val="40000"/>
                  </a:schemeClr>
                </a:outerShdw>
              </a:effectLst>
              <a:latin typeface="Georgia" panose="02040502050405020303" pitchFamily="18" charset="0"/>
            </a:rPr>
            <a:t>Read-aloud Version</a:t>
          </a:r>
          <a:endParaRPr lang="ko-KR" altLang="en-US" sz="1600" b="0" cap="none" spc="0" dirty="0">
            <a:ln w="0"/>
            <a:effectLst>
              <a:outerShdw blurRad="38100" dist="19050" dir="2700000" algn="tl" rotWithShape="0">
                <a:schemeClr val="dk1">
                  <a:alpha val="40000"/>
                </a:schemeClr>
              </a:outerShdw>
            </a:effectLst>
            <a:latin typeface="Georgia" panose="02040502050405020303" pitchFamily="18" charset="0"/>
          </a:endParaRPr>
        </a:p>
      </dgm:t>
    </dgm:pt>
    <dgm:pt modelId="{5DC8A92F-7ECF-4D27-ADAE-1E294B9D4499}" type="parTrans" cxnId="{DA02DBD3-3B06-4D32-9A22-531A1E2ABC2F}">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endParaRPr>
        </a:p>
      </dgm:t>
    </dgm:pt>
    <dgm:pt modelId="{71E90114-13B2-4816-AAF2-FF6A1E139443}" type="sibTrans" cxnId="{DA02DBD3-3B06-4D32-9A22-531A1E2ABC2F}">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endParaRPr>
        </a:p>
      </dgm:t>
    </dgm:pt>
    <dgm:pt modelId="{23E7796F-11B0-4555-BBE4-7676BB7B7D06}" type="pres">
      <dgm:prSet presAssocID="{D799778F-E53C-4A8A-B5D2-57A6E6F619C0}" presName="mainComposite" presStyleCnt="0">
        <dgm:presLayoutVars>
          <dgm:chPref val="1"/>
          <dgm:dir/>
          <dgm:animOne val="branch"/>
          <dgm:animLvl val="lvl"/>
          <dgm:resizeHandles val="exact"/>
        </dgm:presLayoutVars>
      </dgm:prSet>
      <dgm:spPr/>
    </dgm:pt>
    <dgm:pt modelId="{B95A01A4-8432-44FE-8D71-DDD24AB7E80E}" type="pres">
      <dgm:prSet presAssocID="{D799778F-E53C-4A8A-B5D2-57A6E6F619C0}" presName="hierFlow" presStyleCnt="0"/>
      <dgm:spPr/>
    </dgm:pt>
    <dgm:pt modelId="{AA82781D-E5D3-4591-8FE9-5D7B89CA7DAA}" type="pres">
      <dgm:prSet presAssocID="{D799778F-E53C-4A8A-B5D2-57A6E6F619C0}" presName="hierChild1" presStyleCnt="0">
        <dgm:presLayoutVars>
          <dgm:chPref val="1"/>
          <dgm:animOne val="branch"/>
          <dgm:animLvl val="lvl"/>
        </dgm:presLayoutVars>
      </dgm:prSet>
      <dgm:spPr/>
    </dgm:pt>
    <dgm:pt modelId="{ED918339-F933-4289-86B6-17CF03A333E2}" type="pres">
      <dgm:prSet presAssocID="{499B0CF7-A965-4AA3-A620-30C9F80E21CC}" presName="Name14" presStyleCnt="0"/>
      <dgm:spPr/>
    </dgm:pt>
    <dgm:pt modelId="{212F8CCD-27DC-414D-9564-4888D1B7906C}" type="pres">
      <dgm:prSet presAssocID="{499B0CF7-A965-4AA3-A620-30C9F80E21CC}" presName="level1Shape" presStyleLbl="node0" presStyleIdx="0" presStyleCnt="1" custScaleX="151986" custScaleY="144808" custLinFactY="-15102" custLinFactNeighborX="-84860" custLinFactNeighborY="-100000">
        <dgm:presLayoutVars>
          <dgm:chPref val="3"/>
        </dgm:presLayoutVars>
      </dgm:prSet>
      <dgm:spPr/>
    </dgm:pt>
    <dgm:pt modelId="{51A83CF8-9B21-4F2B-A264-9F35A6C4F62F}" type="pres">
      <dgm:prSet presAssocID="{499B0CF7-A965-4AA3-A620-30C9F80E21CC}" presName="hierChild2" presStyleCnt="0"/>
      <dgm:spPr/>
    </dgm:pt>
    <dgm:pt modelId="{E2464340-62C5-4320-B72A-96AD245E7EAF}" type="pres">
      <dgm:prSet presAssocID="{CE123FFD-84ED-43CB-898F-C74DD47A59C7}" presName="Name19" presStyleLbl="parChTrans1D2" presStyleIdx="0" presStyleCnt="2"/>
      <dgm:spPr/>
    </dgm:pt>
    <dgm:pt modelId="{4807F866-FBED-4A30-B1C5-7CCF429BECAF}" type="pres">
      <dgm:prSet presAssocID="{A824531C-89FB-4BD3-927F-30CD7021F675}" presName="Name21" presStyleCnt="0"/>
      <dgm:spPr/>
    </dgm:pt>
    <dgm:pt modelId="{C7131553-7432-4748-836A-80C7BE5A80B5}" type="pres">
      <dgm:prSet presAssocID="{A824531C-89FB-4BD3-927F-30CD7021F675}" presName="level2Shape" presStyleLbl="node2" presStyleIdx="0" presStyleCnt="2" custScaleX="148937" custScaleY="105089" custLinFactNeighborX="-85102" custLinFactNeighborY="-33846"/>
      <dgm:spPr/>
    </dgm:pt>
    <dgm:pt modelId="{5BEF5664-2196-46B5-BD8D-194A2D427BFA}" type="pres">
      <dgm:prSet presAssocID="{A824531C-89FB-4BD3-927F-30CD7021F675}" presName="hierChild3" presStyleCnt="0"/>
      <dgm:spPr/>
    </dgm:pt>
    <dgm:pt modelId="{66D7A21F-BDA7-4746-8D1E-36C103517556}" type="pres">
      <dgm:prSet presAssocID="{1C2570CF-2B6D-47E9-81F5-A4553A2CD78E}" presName="Name19" presStyleLbl="parChTrans1D3" presStyleIdx="0" presStyleCnt="5"/>
      <dgm:spPr/>
    </dgm:pt>
    <dgm:pt modelId="{BA0624B7-FF38-4EAD-B842-83E3195A451F}" type="pres">
      <dgm:prSet presAssocID="{5ECF60A4-E11F-47FC-A0E3-58E05ED151F9}" presName="Name21" presStyleCnt="0"/>
      <dgm:spPr/>
    </dgm:pt>
    <dgm:pt modelId="{2E4A9549-0014-490F-867D-D7AC722F167D}" type="pres">
      <dgm:prSet presAssocID="{5ECF60A4-E11F-47FC-A0E3-58E05ED151F9}" presName="level2Shape" presStyleLbl="node3" presStyleIdx="0" presStyleCnt="5" custScaleX="149901" custLinFactNeighborX="-5521"/>
      <dgm:spPr/>
    </dgm:pt>
    <dgm:pt modelId="{990D6E25-3606-49BF-BB5B-922949DFCC5B}" type="pres">
      <dgm:prSet presAssocID="{5ECF60A4-E11F-47FC-A0E3-58E05ED151F9}" presName="hierChild3" presStyleCnt="0"/>
      <dgm:spPr/>
    </dgm:pt>
    <dgm:pt modelId="{41033696-85E3-479D-B79B-5A879E878569}" type="pres">
      <dgm:prSet presAssocID="{C68FAC56-011B-4DD6-A5AA-6B12026E20D0}" presName="Name19" presStyleLbl="parChTrans1D3" presStyleIdx="1" presStyleCnt="5"/>
      <dgm:spPr/>
    </dgm:pt>
    <dgm:pt modelId="{62DFA663-7F2C-44A6-A787-C96FB86B2D29}" type="pres">
      <dgm:prSet presAssocID="{722EC372-E979-483B-BC16-719EE3605400}" presName="Name21" presStyleCnt="0"/>
      <dgm:spPr/>
    </dgm:pt>
    <dgm:pt modelId="{42FA9C69-8563-4285-9742-6DD6B7FCE7A3}" type="pres">
      <dgm:prSet presAssocID="{722EC372-E979-483B-BC16-719EE3605400}" presName="level2Shape" presStyleLbl="node3" presStyleIdx="1" presStyleCnt="5" custScaleX="156224" custLinFactNeighborX="-12356"/>
      <dgm:spPr/>
    </dgm:pt>
    <dgm:pt modelId="{CAC1D1C7-3BFA-4E09-BC50-9C8FA485E67E}" type="pres">
      <dgm:prSet presAssocID="{722EC372-E979-483B-BC16-719EE3605400}" presName="hierChild3" presStyleCnt="0"/>
      <dgm:spPr/>
    </dgm:pt>
    <dgm:pt modelId="{F15DEB9B-26FE-4120-A9A0-365C4E4BB28D}" type="pres">
      <dgm:prSet presAssocID="{ABD65C41-474D-46AD-BA69-5F3B01E9E980}" presName="Name19" presStyleLbl="parChTrans1D3" presStyleIdx="2" presStyleCnt="5"/>
      <dgm:spPr/>
    </dgm:pt>
    <dgm:pt modelId="{E3D60BDC-63FB-45FD-8B03-BCFA55D8D9EA}" type="pres">
      <dgm:prSet presAssocID="{22BD5DC8-000A-4714-9C1E-D145CD85D245}" presName="Name21" presStyleCnt="0"/>
      <dgm:spPr/>
    </dgm:pt>
    <dgm:pt modelId="{DBFBE07F-8333-4A33-8C8C-0816FEE0028C}" type="pres">
      <dgm:prSet presAssocID="{22BD5DC8-000A-4714-9C1E-D145CD85D245}" presName="level2Shape" presStyleLbl="node3" presStyleIdx="2" presStyleCnt="5" custScaleX="165666" custLinFactNeighborX="-21754"/>
      <dgm:spPr/>
    </dgm:pt>
    <dgm:pt modelId="{75C2DB51-B8E8-435F-89B8-1AA2A0612F00}" type="pres">
      <dgm:prSet presAssocID="{22BD5DC8-000A-4714-9C1E-D145CD85D245}" presName="hierChild3" presStyleCnt="0"/>
      <dgm:spPr/>
    </dgm:pt>
    <dgm:pt modelId="{86766AAA-2AF3-4C20-A7B9-6C9B08CA36B4}" type="pres">
      <dgm:prSet presAssocID="{0BFCB492-BF58-4FC7-9C9D-15DA606F4668}" presName="Name19" presStyleLbl="parChTrans1D2" presStyleIdx="1" presStyleCnt="2"/>
      <dgm:spPr/>
    </dgm:pt>
    <dgm:pt modelId="{3C15A532-D84D-4C9C-9550-EB06B5991425}" type="pres">
      <dgm:prSet presAssocID="{703BAB2A-454E-4632-82EB-12498C41E5A2}" presName="Name21" presStyleCnt="0"/>
      <dgm:spPr/>
    </dgm:pt>
    <dgm:pt modelId="{F7E03047-F436-4605-A6C0-F1E6DA9C022F}" type="pres">
      <dgm:prSet presAssocID="{703BAB2A-454E-4632-82EB-12498C41E5A2}" presName="level2Shape" presStyleLbl="node2" presStyleIdx="1" presStyleCnt="2" custScaleX="159224" custScaleY="115135" custLinFactNeighborX="-62458" custLinFactNeighborY="-22445"/>
      <dgm:spPr/>
    </dgm:pt>
    <dgm:pt modelId="{F5DDDBD9-271E-4673-8189-9626D91A86A9}" type="pres">
      <dgm:prSet presAssocID="{703BAB2A-454E-4632-82EB-12498C41E5A2}" presName="hierChild3" presStyleCnt="0"/>
      <dgm:spPr/>
    </dgm:pt>
    <dgm:pt modelId="{E902C9A1-B26A-4193-9886-96FDD6032AD0}" type="pres">
      <dgm:prSet presAssocID="{75BA27FE-23D2-443C-B95E-23951CB93C70}" presName="Name19" presStyleLbl="parChTrans1D3" presStyleIdx="3" presStyleCnt="5"/>
      <dgm:spPr/>
    </dgm:pt>
    <dgm:pt modelId="{2DADCC91-076B-4F18-9BA7-65D61E94209C}" type="pres">
      <dgm:prSet presAssocID="{64226FCA-8204-4000-BE85-BBD5A0936623}" presName="Name21" presStyleCnt="0"/>
      <dgm:spPr/>
    </dgm:pt>
    <dgm:pt modelId="{ABF98C67-BEC7-4407-B617-129A11CE5D9C}" type="pres">
      <dgm:prSet presAssocID="{64226FCA-8204-4000-BE85-BBD5A0936623}" presName="level2Shape" presStyleLbl="node3" presStyleIdx="3" presStyleCnt="5" custScaleX="143968" custLinFactNeighborX="-23924"/>
      <dgm:spPr/>
    </dgm:pt>
    <dgm:pt modelId="{4800E942-DDDB-49D8-B0C5-A3040E20A72D}" type="pres">
      <dgm:prSet presAssocID="{64226FCA-8204-4000-BE85-BBD5A0936623}" presName="hierChild3" presStyleCnt="0"/>
      <dgm:spPr/>
    </dgm:pt>
    <dgm:pt modelId="{2F651658-103C-4277-9201-0C398A091A1A}" type="pres">
      <dgm:prSet presAssocID="{5DC8A92F-7ECF-4D27-ADAE-1E294B9D4499}" presName="Name19" presStyleLbl="parChTrans1D3" presStyleIdx="4" presStyleCnt="5"/>
      <dgm:spPr/>
    </dgm:pt>
    <dgm:pt modelId="{4324690E-C66A-43CA-B60E-FEC74A5DAC0D}" type="pres">
      <dgm:prSet presAssocID="{F151BD71-07EA-483D-9E45-452F48EFB3C8}" presName="Name21" presStyleCnt="0"/>
      <dgm:spPr/>
    </dgm:pt>
    <dgm:pt modelId="{DBA7DEA1-ACD0-41FB-B61E-90098EA79FE6}" type="pres">
      <dgm:prSet presAssocID="{F151BD71-07EA-483D-9E45-452F48EFB3C8}" presName="level2Shape" presStyleLbl="node3" presStyleIdx="4" presStyleCnt="5" custScaleX="140775"/>
      <dgm:spPr/>
    </dgm:pt>
    <dgm:pt modelId="{5B512151-71BF-4F48-88E3-C669140BC35C}" type="pres">
      <dgm:prSet presAssocID="{F151BD71-07EA-483D-9E45-452F48EFB3C8}" presName="hierChild3" presStyleCnt="0"/>
      <dgm:spPr/>
    </dgm:pt>
    <dgm:pt modelId="{700950A0-7A13-4C72-83A9-BBE26D6A159C}" type="pres">
      <dgm:prSet presAssocID="{D799778F-E53C-4A8A-B5D2-57A6E6F619C0}" presName="bgShapesFlow" presStyleCnt="0"/>
      <dgm:spPr/>
    </dgm:pt>
  </dgm:ptLst>
  <dgm:cxnLst>
    <dgm:cxn modelId="{BA5E670D-AA8C-43DA-9967-6F42D9B5B007}" srcId="{A824531C-89FB-4BD3-927F-30CD7021F675}" destId="{5ECF60A4-E11F-47FC-A0E3-58E05ED151F9}" srcOrd="0" destOrd="0" parTransId="{1C2570CF-2B6D-47E9-81F5-A4553A2CD78E}" sibTransId="{86FC8293-D5A9-459A-84E6-0BA05B93433F}"/>
    <dgm:cxn modelId="{F9F3440F-63E8-4E13-993F-537682B1A223}" srcId="{499B0CF7-A965-4AA3-A620-30C9F80E21CC}" destId="{A824531C-89FB-4BD3-927F-30CD7021F675}" srcOrd="0" destOrd="0" parTransId="{CE123FFD-84ED-43CB-898F-C74DD47A59C7}" sibTransId="{AA1DA498-6293-4823-8CB5-D7FD8658D0EF}"/>
    <dgm:cxn modelId="{65E28F1B-3391-4027-8ED3-F4065098DEF9}" type="presOf" srcId="{A824531C-89FB-4BD3-927F-30CD7021F675}" destId="{C7131553-7432-4748-836A-80C7BE5A80B5}" srcOrd="0" destOrd="0" presId="urn:microsoft.com/office/officeart/2005/8/layout/hierarchy6"/>
    <dgm:cxn modelId="{03E3162B-BFD1-48EC-AB57-23004719B014}" type="presOf" srcId="{22BD5DC8-000A-4714-9C1E-D145CD85D245}" destId="{DBFBE07F-8333-4A33-8C8C-0816FEE0028C}" srcOrd="0" destOrd="0" presId="urn:microsoft.com/office/officeart/2005/8/layout/hierarchy6"/>
    <dgm:cxn modelId="{D777DC3B-BB6A-4166-9552-136EABB69A33}" type="presOf" srcId="{703BAB2A-454E-4632-82EB-12498C41E5A2}" destId="{F7E03047-F436-4605-A6C0-F1E6DA9C022F}" srcOrd="0" destOrd="0" presId="urn:microsoft.com/office/officeart/2005/8/layout/hierarchy6"/>
    <dgm:cxn modelId="{A622CA64-73F5-4A0E-98DF-341FC1A50636}" srcId="{D799778F-E53C-4A8A-B5D2-57A6E6F619C0}" destId="{499B0CF7-A965-4AA3-A620-30C9F80E21CC}" srcOrd="0" destOrd="0" parTransId="{980E8256-BF4F-409E-909C-616C6F10504D}" sibTransId="{B85296BA-C9F9-4F54-B7BD-E2D424064E6C}"/>
    <dgm:cxn modelId="{C40CE56A-1823-45FE-A9BA-C8C4F3FE64ED}" srcId="{499B0CF7-A965-4AA3-A620-30C9F80E21CC}" destId="{703BAB2A-454E-4632-82EB-12498C41E5A2}" srcOrd="1" destOrd="0" parTransId="{0BFCB492-BF58-4FC7-9C9D-15DA606F4668}" sibTransId="{874C5BF3-7E60-47CF-AB28-ECA3978DA23A}"/>
    <dgm:cxn modelId="{4D0A086D-BC2F-4509-98CD-67CD0AD065B2}" type="presOf" srcId="{0BFCB492-BF58-4FC7-9C9D-15DA606F4668}" destId="{86766AAA-2AF3-4C20-A7B9-6C9B08CA36B4}" srcOrd="0" destOrd="0" presId="urn:microsoft.com/office/officeart/2005/8/layout/hierarchy6"/>
    <dgm:cxn modelId="{F01FBD71-023D-412B-AE30-28EE4AD17D37}" type="presOf" srcId="{75BA27FE-23D2-443C-B95E-23951CB93C70}" destId="{E902C9A1-B26A-4193-9886-96FDD6032AD0}" srcOrd="0" destOrd="0" presId="urn:microsoft.com/office/officeart/2005/8/layout/hierarchy6"/>
    <dgm:cxn modelId="{FC20FD7E-5997-4AB7-810C-0178AE277009}" type="presOf" srcId="{C68FAC56-011B-4DD6-A5AA-6B12026E20D0}" destId="{41033696-85E3-479D-B79B-5A879E878569}" srcOrd="0" destOrd="0" presId="urn:microsoft.com/office/officeart/2005/8/layout/hierarchy6"/>
    <dgm:cxn modelId="{51474680-9C32-4D6B-A85C-33492BB6C2B8}" type="presOf" srcId="{F151BD71-07EA-483D-9E45-452F48EFB3C8}" destId="{DBA7DEA1-ACD0-41FB-B61E-90098EA79FE6}" srcOrd="0" destOrd="0" presId="urn:microsoft.com/office/officeart/2005/8/layout/hierarchy6"/>
    <dgm:cxn modelId="{F44F528F-67B1-43E5-9969-E8BBE73DD1E8}" type="presOf" srcId="{CE123FFD-84ED-43CB-898F-C74DD47A59C7}" destId="{E2464340-62C5-4320-B72A-96AD245E7EAF}" srcOrd="0" destOrd="0" presId="urn:microsoft.com/office/officeart/2005/8/layout/hierarchy6"/>
    <dgm:cxn modelId="{2B5C4A9B-D3E5-45C5-B3A9-E8AE00B4C8BF}" type="presOf" srcId="{D799778F-E53C-4A8A-B5D2-57A6E6F619C0}" destId="{23E7796F-11B0-4555-BBE4-7676BB7B7D06}" srcOrd="0" destOrd="0" presId="urn:microsoft.com/office/officeart/2005/8/layout/hierarchy6"/>
    <dgm:cxn modelId="{B400CCB9-4116-48E2-94D1-39D61CAEE253}" srcId="{A824531C-89FB-4BD3-927F-30CD7021F675}" destId="{22BD5DC8-000A-4714-9C1E-D145CD85D245}" srcOrd="2" destOrd="0" parTransId="{ABD65C41-474D-46AD-BA69-5F3B01E9E980}" sibTransId="{3E9A62F7-F13D-4A54-8390-FCBD139FAE42}"/>
    <dgm:cxn modelId="{BF8228CD-B038-4E27-8720-51A7C104F437}" type="presOf" srcId="{1C2570CF-2B6D-47E9-81F5-A4553A2CD78E}" destId="{66D7A21F-BDA7-4746-8D1E-36C103517556}" srcOrd="0" destOrd="0" presId="urn:microsoft.com/office/officeart/2005/8/layout/hierarchy6"/>
    <dgm:cxn modelId="{7F8A02CF-1707-43E3-94F2-69B07A97C0BA}" type="presOf" srcId="{5ECF60A4-E11F-47FC-A0E3-58E05ED151F9}" destId="{2E4A9549-0014-490F-867D-D7AC722F167D}" srcOrd="0" destOrd="0" presId="urn:microsoft.com/office/officeart/2005/8/layout/hierarchy6"/>
    <dgm:cxn modelId="{DA02DBD3-3B06-4D32-9A22-531A1E2ABC2F}" srcId="{703BAB2A-454E-4632-82EB-12498C41E5A2}" destId="{F151BD71-07EA-483D-9E45-452F48EFB3C8}" srcOrd="1" destOrd="0" parTransId="{5DC8A92F-7ECF-4D27-ADAE-1E294B9D4499}" sibTransId="{71E90114-13B2-4816-AAF2-FF6A1E139443}"/>
    <dgm:cxn modelId="{C0180DD5-81EE-4BDC-9C2C-56DE7A2C20EE}" type="presOf" srcId="{722EC372-E979-483B-BC16-719EE3605400}" destId="{42FA9C69-8563-4285-9742-6DD6B7FCE7A3}" srcOrd="0" destOrd="0" presId="urn:microsoft.com/office/officeart/2005/8/layout/hierarchy6"/>
    <dgm:cxn modelId="{F092DCDA-D8BE-4E78-A95F-D9DA6D053F6E}" srcId="{703BAB2A-454E-4632-82EB-12498C41E5A2}" destId="{64226FCA-8204-4000-BE85-BBD5A0936623}" srcOrd="0" destOrd="0" parTransId="{75BA27FE-23D2-443C-B95E-23951CB93C70}" sibTransId="{E7CC72A9-DC7D-4B2F-9205-6C70B13AABC5}"/>
    <dgm:cxn modelId="{96FC3EDF-6BAF-45FF-90A8-444872BFBB54}" srcId="{A824531C-89FB-4BD3-927F-30CD7021F675}" destId="{722EC372-E979-483B-BC16-719EE3605400}" srcOrd="1" destOrd="0" parTransId="{C68FAC56-011B-4DD6-A5AA-6B12026E20D0}" sibTransId="{2109DD75-BA57-4B44-88D9-EF6181F137FA}"/>
    <dgm:cxn modelId="{1E185EEA-108A-42DF-8712-C0952F26BF75}" type="presOf" srcId="{ABD65C41-474D-46AD-BA69-5F3B01E9E980}" destId="{F15DEB9B-26FE-4120-A9A0-365C4E4BB28D}" srcOrd="0" destOrd="0" presId="urn:microsoft.com/office/officeart/2005/8/layout/hierarchy6"/>
    <dgm:cxn modelId="{B16C95F4-5F0D-4B28-AAAD-25360755AD22}" type="presOf" srcId="{499B0CF7-A965-4AA3-A620-30C9F80E21CC}" destId="{212F8CCD-27DC-414D-9564-4888D1B7906C}" srcOrd="0" destOrd="0" presId="urn:microsoft.com/office/officeart/2005/8/layout/hierarchy6"/>
    <dgm:cxn modelId="{096331F7-8C72-40AD-A82B-80EE199ED825}" type="presOf" srcId="{5DC8A92F-7ECF-4D27-ADAE-1E294B9D4499}" destId="{2F651658-103C-4277-9201-0C398A091A1A}" srcOrd="0" destOrd="0" presId="urn:microsoft.com/office/officeart/2005/8/layout/hierarchy6"/>
    <dgm:cxn modelId="{053682FD-8002-4D59-B70B-1D510711B686}" type="presOf" srcId="{64226FCA-8204-4000-BE85-BBD5A0936623}" destId="{ABF98C67-BEC7-4407-B617-129A11CE5D9C}" srcOrd="0" destOrd="0" presId="urn:microsoft.com/office/officeart/2005/8/layout/hierarchy6"/>
    <dgm:cxn modelId="{7698C3A1-2E36-409F-95FC-E90B7E0E3934}" type="presParOf" srcId="{23E7796F-11B0-4555-BBE4-7676BB7B7D06}" destId="{B95A01A4-8432-44FE-8D71-DDD24AB7E80E}" srcOrd="0" destOrd="0" presId="urn:microsoft.com/office/officeart/2005/8/layout/hierarchy6"/>
    <dgm:cxn modelId="{46FF6A09-A307-4529-A113-C5D623B11A64}" type="presParOf" srcId="{B95A01A4-8432-44FE-8D71-DDD24AB7E80E}" destId="{AA82781D-E5D3-4591-8FE9-5D7B89CA7DAA}" srcOrd="0" destOrd="0" presId="urn:microsoft.com/office/officeart/2005/8/layout/hierarchy6"/>
    <dgm:cxn modelId="{78A74259-5CF6-452B-B6D5-E81405FB9CB3}" type="presParOf" srcId="{AA82781D-E5D3-4591-8FE9-5D7B89CA7DAA}" destId="{ED918339-F933-4289-86B6-17CF03A333E2}" srcOrd="0" destOrd="0" presId="urn:microsoft.com/office/officeart/2005/8/layout/hierarchy6"/>
    <dgm:cxn modelId="{19F6AE5E-8D0D-4246-9CA3-EA9AF2BC4005}" type="presParOf" srcId="{ED918339-F933-4289-86B6-17CF03A333E2}" destId="{212F8CCD-27DC-414D-9564-4888D1B7906C}" srcOrd="0" destOrd="0" presId="urn:microsoft.com/office/officeart/2005/8/layout/hierarchy6"/>
    <dgm:cxn modelId="{AC45FF34-5BAF-443F-A3A8-D744985A2866}" type="presParOf" srcId="{ED918339-F933-4289-86B6-17CF03A333E2}" destId="{51A83CF8-9B21-4F2B-A264-9F35A6C4F62F}" srcOrd="1" destOrd="0" presId="urn:microsoft.com/office/officeart/2005/8/layout/hierarchy6"/>
    <dgm:cxn modelId="{E8029331-B67C-407C-B36B-D79681DB2BF3}" type="presParOf" srcId="{51A83CF8-9B21-4F2B-A264-9F35A6C4F62F}" destId="{E2464340-62C5-4320-B72A-96AD245E7EAF}" srcOrd="0" destOrd="0" presId="urn:microsoft.com/office/officeart/2005/8/layout/hierarchy6"/>
    <dgm:cxn modelId="{C46105BF-6DE3-4A11-B8AA-8B321D69478B}" type="presParOf" srcId="{51A83CF8-9B21-4F2B-A264-9F35A6C4F62F}" destId="{4807F866-FBED-4A30-B1C5-7CCF429BECAF}" srcOrd="1" destOrd="0" presId="urn:microsoft.com/office/officeart/2005/8/layout/hierarchy6"/>
    <dgm:cxn modelId="{9FCE9D4A-C9BB-4BE7-8A9C-21FF14D3AB8F}" type="presParOf" srcId="{4807F866-FBED-4A30-B1C5-7CCF429BECAF}" destId="{C7131553-7432-4748-836A-80C7BE5A80B5}" srcOrd="0" destOrd="0" presId="urn:microsoft.com/office/officeart/2005/8/layout/hierarchy6"/>
    <dgm:cxn modelId="{48350B9E-3405-473D-A3ED-E9DA8CD2224D}" type="presParOf" srcId="{4807F866-FBED-4A30-B1C5-7CCF429BECAF}" destId="{5BEF5664-2196-46B5-BD8D-194A2D427BFA}" srcOrd="1" destOrd="0" presId="urn:microsoft.com/office/officeart/2005/8/layout/hierarchy6"/>
    <dgm:cxn modelId="{2EA716F4-B9C7-4E34-8816-D4BB1CEB4C48}" type="presParOf" srcId="{5BEF5664-2196-46B5-BD8D-194A2D427BFA}" destId="{66D7A21F-BDA7-4746-8D1E-36C103517556}" srcOrd="0" destOrd="0" presId="urn:microsoft.com/office/officeart/2005/8/layout/hierarchy6"/>
    <dgm:cxn modelId="{364EC258-377C-4EA7-A1B4-DFCDC57F3D65}" type="presParOf" srcId="{5BEF5664-2196-46B5-BD8D-194A2D427BFA}" destId="{BA0624B7-FF38-4EAD-B842-83E3195A451F}" srcOrd="1" destOrd="0" presId="urn:microsoft.com/office/officeart/2005/8/layout/hierarchy6"/>
    <dgm:cxn modelId="{F6FAA3B3-5D1E-4636-B76D-5BBD6E5DEF97}" type="presParOf" srcId="{BA0624B7-FF38-4EAD-B842-83E3195A451F}" destId="{2E4A9549-0014-490F-867D-D7AC722F167D}" srcOrd="0" destOrd="0" presId="urn:microsoft.com/office/officeart/2005/8/layout/hierarchy6"/>
    <dgm:cxn modelId="{25C56A1A-266C-4D88-9253-E6ACF650289E}" type="presParOf" srcId="{BA0624B7-FF38-4EAD-B842-83E3195A451F}" destId="{990D6E25-3606-49BF-BB5B-922949DFCC5B}" srcOrd="1" destOrd="0" presId="urn:microsoft.com/office/officeart/2005/8/layout/hierarchy6"/>
    <dgm:cxn modelId="{22FB0BD0-C783-4B69-ADE0-5CD774EA3316}" type="presParOf" srcId="{5BEF5664-2196-46B5-BD8D-194A2D427BFA}" destId="{41033696-85E3-479D-B79B-5A879E878569}" srcOrd="2" destOrd="0" presId="urn:microsoft.com/office/officeart/2005/8/layout/hierarchy6"/>
    <dgm:cxn modelId="{5D94DEEE-A286-4F3C-9F73-1925AC3719B2}" type="presParOf" srcId="{5BEF5664-2196-46B5-BD8D-194A2D427BFA}" destId="{62DFA663-7F2C-44A6-A787-C96FB86B2D29}" srcOrd="3" destOrd="0" presId="urn:microsoft.com/office/officeart/2005/8/layout/hierarchy6"/>
    <dgm:cxn modelId="{E44C7064-D3AC-4377-944B-71FE697DACBD}" type="presParOf" srcId="{62DFA663-7F2C-44A6-A787-C96FB86B2D29}" destId="{42FA9C69-8563-4285-9742-6DD6B7FCE7A3}" srcOrd="0" destOrd="0" presId="urn:microsoft.com/office/officeart/2005/8/layout/hierarchy6"/>
    <dgm:cxn modelId="{ADB8B1D3-0A74-4A59-9697-D50DF2542CF9}" type="presParOf" srcId="{62DFA663-7F2C-44A6-A787-C96FB86B2D29}" destId="{CAC1D1C7-3BFA-4E09-BC50-9C8FA485E67E}" srcOrd="1" destOrd="0" presId="urn:microsoft.com/office/officeart/2005/8/layout/hierarchy6"/>
    <dgm:cxn modelId="{F83D9505-8068-41CE-87B3-4F96AF6DEC01}" type="presParOf" srcId="{5BEF5664-2196-46B5-BD8D-194A2D427BFA}" destId="{F15DEB9B-26FE-4120-A9A0-365C4E4BB28D}" srcOrd="4" destOrd="0" presId="urn:microsoft.com/office/officeart/2005/8/layout/hierarchy6"/>
    <dgm:cxn modelId="{8874DF7B-AAE2-4C10-949C-874C4928CBE6}" type="presParOf" srcId="{5BEF5664-2196-46B5-BD8D-194A2D427BFA}" destId="{E3D60BDC-63FB-45FD-8B03-BCFA55D8D9EA}" srcOrd="5" destOrd="0" presId="urn:microsoft.com/office/officeart/2005/8/layout/hierarchy6"/>
    <dgm:cxn modelId="{42B27EC5-8717-49AD-9C23-67580906AC45}" type="presParOf" srcId="{E3D60BDC-63FB-45FD-8B03-BCFA55D8D9EA}" destId="{DBFBE07F-8333-4A33-8C8C-0816FEE0028C}" srcOrd="0" destOrd="0" presId="urn:microsoft.com/office/officeart/2005/8/layout/hierarchy6"/>
    <dgm:cxn modelId="{960D3FA3-5608-49D1-9078-C5EA2C621B09}" type="presParOf" srcId="{E3D60BDC-63FB-45FD-8B03-BCFA55D8D9EA}" destId="{75C2DB51-B8E8-435F-89B8-1AA2A0612F00}" srcOrd="1" destOrd="0" presId="urn:microsoft.com/office/officeart/2005/8/layout/hierarchy6"/>
    <dgm:cxn modelId="{8B355C0D-52F5-441A-864D-A9B7FBDBFF73}" type="presParOf" srcId="{51A83CF8-9B21-4F2B-A264-9F35A6C4F62F}" destId="{86766AAA-2AF3-4C20-A7B9-6C9B08CA36B4}" srcOrd="2" destOrd="0" presId="urn:microsoft.com/office/officeart/2005/8/layout/hierarchy6"/>
    <dgm:cxn modelId="{3AA22696-8739-4D18-9699-E169F5567723}" type="presParOf" srcId="{51A83CF8-9B21-4F2B-A264-9F35A6C4F62F}" destId="{3C15A532-D84D-4C9C-9550-EB06B5991425}" srcOrd="3" destOrd="0" presId="urn:microsoft.com/office/officeart/2005/8/layout/hierarchy6"/>
    <dgm:cxn modelId="{A72562D0-A6BF-4297-820D-EFA836EE76DA}" type="presParOf" srcId="{3C15A532-D84D-4C9C-9550-EB06B5991425}" destId="{F7E03047-F436-4605-A6C0-F1E6DA9C022F}" srcOrd="0" destOrd="0" presId="urn:microsoft.com/office/officeart/2005/8/layout/hierarchy6"/>
    <dgm:cxn modelId="{9371D2C3-3692-43A6-B22D-4D2CF7541587}" type="presParOf" srcId="{3C15A532-D84D-4C9C-9550-EB06B5991425}" destId="{F5DDDBD9-271E-4673-8189-9626D91A86A9}" srcOrd="1" destOrd="0" presId="urn:microsoft.com/office/officeart/2005/8/layout/hierarchy6"/>
    <dgm:cxn modelId="{A533E1EA-469C-47D0-B159-AC116000D38C}" type="presParOf" srcId="{F5DDDBD9-271E-4673-8189-9626D91A86A9}" destId="{E902C9A1-B26A-4193-9886-96FDD6032AD0}" srcOrd="0" destOrd="0" presId="urn:microsoft.com/office/officeart/2005/8/layout/hierarchy6"/>
    <dgm:cxn modelId="{2C78F50A-6444-4F8E-B075-6CD99D2F29B6}" type="presParOf" srcId="{F5DDDBD9-271E-4673-8189-9626D91A86A9}" destId="{2DADCC91-076B-4F18-9BA7-65D61E94209C}" srcOrd="1" destOrd="0" presId="urn:microsoft.com/office/officeart/2005/8/layout/hierarchy6"/>
    <dgm:cxn modelId="{7A428BB8-ADE2-4CB2-8071-7CA48E72013A}" type="presParOf" srcId="{2DADCC91-076B-4F18-9BA7-65D61E94209C}" destId="{ABF98C67-BEC7-4407-B617-129A11CE5D9C}" srcOrd="0" destOrd="0" presId="urn:microsoft.com/office/officeart/2005/8/layout/hierarchy6"/>
    <dgm:cxn modelId="{967C8A98-CB06-4905-8B43-B595F9501866}" type="presParOf" srcId="{2DADCC91-076B-4F18-9BA7-65D61E94209C}" destId="{4800E942-DDDB-49D8-B0C5-A3040E20A72D}" srcOrd="1" destOrd="0" presId="urn:microsoft.com/office/officeart/2005/8/layout/hierarchy6"/>
    <dgm:cxn modelId="{C16CA1B0-FB79-477E-8D9C-F74DED6F33BA}" type="presParOf" srcId="{F5DDDBD9-271E-4673-8189-9626D91A86A9}" destId="{2F651658-103C-4277-9201-0C398A091A1A}" srcOrd="2" destOrd="0" presId="urn:microsoft.com/office/officeart/2005/8/layout/hierarchy6"/>
    <dgm:cxn modelId="{072B7B91-8803-48B0-AA3D-038644D3FCCD}" type="presParOf" srcId="{F5DDDBD9-271E-4673-8189-9626D91A86A9}" destId="{4324690E-C66A-43CA-B60E-FEC74A5DAC0D}" srcOrd="3" destOrd="0" presId="urn:microsoft.com/office/officeart/2005/8/layout/hierarchy6"/>
    <dgm:cxn modelId="{98D2F583-4C05-48A2-82BB-F48012B65135}" type="presParOf" srcId="{4324690E-C66A-43CA-B60E-FEC74A5DAC0D}" destId="{DBA7DEA1-ACD0-41FB-B61E-90098EA79FE6}" srcOrd="0" destOrd="0" presId="urn:microsoft.com/office/officeart/2005/8/layout/hierarchy6"/>
    <dgm:cxn modelId="{FCD418B5-AEAD-4EE0-84FA-509335801F24}" type="presParOf" srcId="{4324690E-C66A-43CA-B60E-FEC74A5DAC0D}" destId="{5B512151-71BF-4F48-88E3-C669140BC35C}" srcOrd="1" destOrd="0" presId="urn:microsoft.com/office/officeart/2005/8/layout/hierarchy6"/>
    <dgm:cxn modelId="{C7AE44D6-EA0E-4E2A-A9E3-10D6BF7D2661}" type="presParOf" srcId="{23E7796F-11B0-4555-BBE4-7676BB7B7D06}" destId="{700950A0-7A13-4C72-83A9-BBE26D6A159C}"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F8CCD-27DC-414D-9564-4888D1B7906C}">
      <dsp:nvSpPr>
        <dsp:cNvPr id="0" name=""/>
        <dsp:cNvSpPr/>
      </dsp:nvSpPr>
      <dsp:spPr>
        <a:xfrm>
          <a:off x="3328341" y="0"/>
          <a:ext cx="1512179" cy="96050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latinLnBrk="1">
            <a:lnSpc>
              <a:spcPct val="90000"/>
            </a:lnSpc>
            <a:spcBef>
              <a:spcPct val="0"/>
            </a:spcBef>
            <a:spcAft>
              <a:spcPct val="35000"/>
            </a:spcAft>
            <a:buNone/>
          </a:pPr>
          <a:r>
            <a:rPr lang="en-US" altLang="ko-KR" sz="1600" b="0" kern="1200" cap="none" spc="0" dirty="0">
              <a:ln w="0"/>
              <a:effectLst>
                <a:outerShdw blurRad="38100" dist="19050" dir="2700000" algn="tl" rotWithShape="0">
                  <a:schemeClr val="dk1">
                    <a:alpha val="40000"/>
                  </a:schemeClr>
                </a:outerShdw>
              </a:effectLst>
              <a:latin typeface="Georgia" panose="02040502050405020303" pitchFamily="18" charset="0"/>
            </a:rPr>
            <a:t>Diagnosis</a:t>
          </a:r>
        </a:p>
        <a:p>
          <a:pPr marL="0" lvl="0" indent="0" algn="ctr" defTabSz="711200" latinLnBrk="1">
            <a:lnSpc>
              <a:spcPct val="90000"/>
            </a:lnSpc>
            <a:spcBef>
              <a:spcPct val="0"/>
            </a:spcBef>
            <a:spcAft>
              <a:spcPct val="35000"/>
            </a:spcAft>
            <a:buNone/>
          </a:pPr>
          <a:r>
            <a:rPr lang="en-US" altLang="ko-KR" sz="1600" b="0" kern="1200" cap="none" spc="0" dirty="0">
              <a:ln w="0"/>
              <a:effectLst>
                <a:outerShdw blurRad="38100" dist="19050" dir="2700000" algn="tl" rotWithShape="0">
                  <a:schemeClr val="dk1">
                    <a:alpha val="40000"/>
                  </a:schemeClr>
                </a:outerShdw>
              </a:effectLst>
              <a:latin typeface="Georgia" panose="02040502050405020303" pitchFamily="18" charset="0"/>
            </a:rPr>
            <a:t>English Spanish</a:t>
          </a:r>
          <a:endParaRPr lang="ko-KR" altLang="en-US" sz="1600" b="0" kern="1200" cap="none" spc="0" dirty="0">
            <a:ln w="0"/>
            <a:effectLst>
              <a:outerShdw blurRad="38100" dist="19050" dir="2700000" algn="tl" rotWithShape="0">
                <a:schemeClr val="dk1">
                  <a:alpha val="40000"/>
                </a:schemeClr>
              </a:outerShdw>
            </a:effectLst>
            <a:latin typeface="Georgia" panose="02040502050405020303" pitchFamily="18" charset="0"/>
          </a:endParaRPr>
        </a:p>
      </dsp:txBody>
      <dsp:txXfrm>
        <a:off x="3356473" y="28132"/>
        <a:ext cx="1455915" cy="904244"/>
      </dsp:txXfrm>
    </dsp:sp>
    <dsp:sp modelId="{E2464340-62C5-4320-B72A-96AD245E7EAF}">
      <dsp:nvSpPr>
        <dsp:cNvPr id="0" name=""/>
        <dsp:cNvSpPr/>
      </dsp:nvSpPr>
      <dsp:spPr>
        <a:xfrm>
          <a:off x="1801553" y="960508"/>
          <a:ext cx="2282877" cy="660727"/>
        </a:xfrm>
        <a:custGeom>
          <a:avLst/>
          <a:gdLst/>
          <a:ahLst/>
          <a:cxnLst/>
          <a:rect l="0" t="0" r="0" b="0"/>
          <a:pathLst>
            <a:path>
              <a:moveTo>
                <a:pt x="2282877" y="0"/>
              </a:moveTo>
              <a:lnTo>
                <a:pt x="2282877" y="330363"/>
              </a:lnTo>
              <a:lnTo>
                <a:pt x="0" y="330363"/>
              </a:lnTo>
              <a:lnTo>
                <a:pt x="0" y="66072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131553-7432-4748-836A-80C7BE5A80B5}">
      <dsp:nvSpPr>
        <dsp:cNvPr id="0" name=""/>
        <dsp:cNvSpPr/>
      </dsp:nvSpPr>
      <dsp:spPr>
        <a:xfrm>
          <a:off x="1060632" y="1621235"/>
          <a:ext cx="1481843" cy="69705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latinLnBrk="1">
            <a:lnSpc>
              <a:spcPct val="90000"/>
            </a:lnSpc>
            <a:spcBef>
              <a:spcPct val="0"/>
            </a:spcBef>
            <a:spcAft>
              <a:spcPct val="35000"/>
            </a:spcAft>
            <a:buNone/>
          </a:pPr>
          <a:r>
            <a:rPr lang="en-US" altLang="ko-KR" sz="1600" b="0" kern="1200" cap="none" spc="0">
              <a:ln w="0"/>
              <a:effectLst>
                <a:outerShdw blurRad="38100" dist="19050" dir="2700000" algn="tl" rotWithShape="0">
                  <a:schemeClr val="dk1">
                    <a:alpha val="40000"/>
                  </a:schemeClr>
                </a:outerShdw>
              </a:effectLst>
              <a:latin typeface="Georgia" panose="02040502050405020303" pitchFamily="18" charset="0"/>
            </a:rPr>
            <a:t>English  TIMER</a:t>
          </a:r>
          <a:endParaRPr lang="ko-KR" altLang="en-US" sz="1600" b="0" kern="1200" cap="none" spc="0" dirty="0">
            <a:ln w="0"/>
            <a:effectLst>
              <a:outerShdw blurRad="38100" dist="19050" dir="2700000" algn="tl" rotWithShape="0">
                <a:schemeClr val="dk1">
                  <a:alpha val="40000"/>
                </a:schemeClr>
              </a:outerShdw>
            </a:effectLst>
            <a:latin typeface="Georgia" panose="02040502050405020303" pitchFamily="18" charset="0"/>
          </a:endParaRPr>
        </a:p>
      </dsp:txBody>
      <dsp:txXfrm>
        <a:off x="1081048" y="1641651"/>
        <a:ext cx="1441011" cy="656221"/>
      </dsp:txXfrm>
    </dsp:sp>
    <dsp:sp modelId="{66D7A21F-BDA7-4746-8D1E-36C103517556}">
      <dsp:nvSpPr>
        <dsp:cNvPr id="0" name=""/>
        <dsp:cNvSpPr/>
      </dsp:nvSpPr>
      <dsp:spPr>
        <a:xfrm>
          <a:off x="745717" y="2318288"/>
          <a:ext cx="1055836" cy="489818"/>
        </a:xfrm>
        <a:custGeom>
          <a:avLst/>
          <a:gdLst/>
          <a:ahLst/>
          <a:cxnLst/>
          <a:rect l="0" t="0" r="0" b="0"/>
          <a:pathLst>
            <a:path>
              <a:moveTo>
                <a:pt x="1055836" y="0"/>
              </a:moveTo>
              <a:lnTo>
                <a:pt x="1055836" y="244909"/>
              </a:lnTo>
              <a:lnTo>
                <a:pt x="0" y="244909"/>
              </a:lnTo>
              <a:lnTo>
                <a:pt x="0" y="48981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4A9549-0014-490F-867D-D7AC722F167D}">
      <dsp:nvSpPr>
        <dsp:cNvPr id="0" name=""/>
        <dsp:cNvSpPr/>
      </dsp:nvSpPr>
      <dsp:spPr>
        <a:xfrm>
          <a:off x="0" y="2808107"/>
          <a:ext cx="1491435" cy="663297"/>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cap="none" spc="0" dirty="0">
              <a:ln w="0"/>
              <a:effectLst>
                <a:outerShdw blurRad="38100" dist="19050" dir="2700000" algn="tl" rotWithShape="0">
                  <a:schemeClr val="dk1">
                    <a:alpha val="40000"/>
                  </a:schemeClr>
                </a:outerShdw>
              </a:effectLst>
              <a:latin typeface="Georgia" panose="02040502050405020303" pitchFamily="18" charset="0"/>
            </a:rPr>
            <a:t>Non-accommodated</a:t>
          </a:r>
        </a:p>
      </dsp:txBody>
      <dsp:txXfrm>
        <a:off x="19427" y="2827534"/>
        <a:ext cx="1452581" cy="624443"/>
      </dsp:txXfrm>
    </dsp:sp>
    <dsp:sp modelId="{41033696-85E3-479D-B79B-5A879E878569}">
      <dsp:nvSpPr>
        <dsp:cNvPr id="0" name=""/>
        <dsp:cNvSpPr/>
      </dsp:nvSpPr>
      <dsp:spPr>
        <a:xfrm>
          <a:off x="1801553" y="2318288"/>
          <a:ext cx="645357" cy="489818"/>
        </a:xfrm>
        <a:custGeom>
          <a:avLst/>
          <a:gdLst/>
          <a:ahLst/>
          <a:cxnLst/>
          <a:rect l="0" t="0" r="0" b="0"/>
          <a:pathLst>
            <a:path>
              <a:moveTo>
                <a:pt x="0" y="0"/>
              </a:moveTo>
              <a:lnTo>
                <a:pt x="0" y="244909"/>
              </a:lnTo>
              <a:lnTo>
                <a:pt x="645357" y="244909"/>
              </a:lnTo>
              <a:lnTo>
                <a:pt x="645357" y="48981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FA9C69-8563-4285-9742-6DD6B7FCE7A3}">
      <dsp:nvSpPr>
        <dsp:cNvPr id="0" name=""/>
        <dsp:cNvSpPr/>
      </dsp:nvSpPr>
      <dsp:spPr>
        <a:xfrm>
          <a:off x="1669738" y="2808107"/>
          <a:ext cx="1554345" cy="663297"/>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ko-KR" sz="1500" b="0" kern="1200" cap="none" spc="0" dirty="0">
              <a:ln w="0"/>
              <a:effectLst>
                <a:outerShdw blurRad="38100" dist="19050" dir="2700000" algn="tl" rotWithShape="0">
                  <a:schemeClr val="dk1">
                    <a:alpha val="40000"/>
                  </a:schemeClr>
                </a:outerShdw>
              </a:effectLst>
              <a:latin typeface="Georgia" panose="02040502050405020303" pitchFamily="18" charset="0"/>
            </a:rPr>
            <a:t>Linguistically Modified Version</a:t>
          </a:r>
        </a:p>
      </dsp:txBody>
      <dsp:txXfrm>
        <a:off x="1689165" y="2827534"/>
        <a:ext cx="1515491" cy="624443"/>
      </dsp:txXfrm>
    </dsp:sp>
    <dsp:sp modelId="{F15DEB9B-26FE-4120-A9A0-365C4E4BB28D}">
      <dsp:nvSpPr>
        <dsp:cNvPr id="0" name=""/>
        <dsp:cNvSpPr/>
      </dsp:nvSpPr>
      <dsp:spPr>
        <a:xfrm>
          <a:off x="1801553" y="2318288"/>
          <a:ext cx="2451653" cy="489818"/>
        </a:xfrm>
        <a:custGeom>
          <a:avLst/>
          <a:gdLst/>
          <a:ahLst/>
          <a:cxnLst/>
          <a:rect l="0" t="0" r="0" b="0"/>
          <a:pathLst>
            <a:path>
              <a:moveTo>
                <a:pt x="0" y="0"/>
              </a:moveTo>
              <a:lnTo>
                <a:pt x="0" y="244909"/>
              </a:lnTo>
              <a:lnTo>
                <a:pt x="2451653" y="244909"/>
              </a:lnTo>
              <a:lnTo>
                <a:pt x="2451653" y="48981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FBE07F-8333-4A33-8C8C-0816FEE0028C}">
      <dsp:nvSpPr>
        <dsp:cNvPr id="0" name=""/>
        <dsp:cNvSpPr/>
      </dsp:nvSpPr>
      <dsp:spPr>
        <a:xfrm>
          <a:off x="3429062" y="2808107"/>
          <a:ext cx="1648288" cy="663297"/>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latinLnBrk="1">
            <a:lnSpc>
              <a:spcPct val="90000"/>
            </a:lnSpc>
            <a:spcBef>
              <a:spcPct val="0"/>
            </a:spcBef>
            <a:spcAft>
              <a:spcPct val="35000"/>
            </a:spcAft>
            <a:buNone/>
          </a:pPr>
          <a:r>
            <a:rPr lang="en-US" altLang="ko-KR" sz="1600" b="0" kern="1200" cap="none" spc="0">
              <a:ln w="0"/>
              <a:effectLst>
                <a:outerShdw blurRad="38100" dist="19050" dir="2700000" algn="tl" rotWithShape="0">
                  <a:schemeClr val="dk1">
                    <a:alpha val="40000"/>
                  </a:schemeClr>
                </a:outerShdw>
              </a:effectLst>
              <a:latin typeface="Georgia" panose="02040502050405020303" pitchFamily="18" charset="0"/>
            </a:rPr>
            <a:t>English </a:t>
          </a:r>
        </a:p>
        <a:p>
          <a:pPr marL="0" lvl="0" indent="0" algn="ctr" defTabSz="711200" latinLnBrk="1">
            <a:lnSpc>
              <a:spcPct val="90000"/>
            </a:lnSpc>
            <a:spcBef>
              <a:spcPct val="0"/>
            </a:spcBef>
            <a:spcAft>
              <a:spcPct val="35000"/>
            </a:spcAft>
            <a:buNone/>
          </a:pPr>
          <a:r>
            <a:rPr lang="en-US" altLang="ko-KR" sz="1600" b="0" kern="1200" cap="none" spc="0">
              <a:ln w="0"/>
              <a:effectLst>
                <a:outerShdw blurRad="38100" dist="19050" dir="2700000" algn="tl" rotWithShape="0">
                  <a:schemeClr val="dk1">
                    <a:alpha val="40000"/>
                  </a:schemeClr>
                </a:outerShdw>
              </a:effectLst>
              <a:latin typeface="Georgia" panose="02040502050405020303" pitchFamily="18" charset="0"/>
            </a:rPr>
            <a:t>Glossaries</a:t>
          </a:r>
          <a:endParaRPr lang="en-US" altLang="ko-KR" sz="1600" b="0" kern="1200" cap="none" spc="0" dirty="0">
            <a:ln w="0"/>
            <a:effectLst>
              <a:outerShdw blurRad="38100" dist="19050" dir="2700000" algn="tl" rotWithShape="0">
                <a:schemeClr val="dk1">
                  <a:alpha val="40000"/>
                </a:schemeClr>
              </a:outerShdw>
            </a:effectLst>
            <a:latin typeface="Georgia" panose="02040502050405020303" pitchFamily="18" charset="0"/>
          </a:endParaRPr>
        </a:p>
      </dsp:txBody>
      <dsp:txXfrm>
        <a:off x="3448489" y="2827534"/>
        <a:ext cx="1609434" cy="624443"/>
      </dsp:txXfrm>
    </dsp:sp>
    <dsp:sp modelId="{86766AAA-2AF3-4C20-A7B9-6C9B08CA36B4}">
      <dsp:nvSpPr>
        <dsp:cNvPr id="0" name=""/>
        <dsp:cNvSpPr/>
      </dsp:nvSpPr>
      <dsp:spPr>
        <a:xfrm>
          <a:off x="4084431" y="960508"/>
          <a:ext cx="2452182" cy="736349"/>
        </a:xfrm>
        <a:custGeom>
          <a:avLst/>
          <a:gdLst/>
          <a:ahLst/>
          <a:cxnLst/>
          <a:rect l="0" t="0" r="0" b="0"/>
          <a:pathLst>
            <a:path>
              <a:moveTo>
                <a:pt x="0" y="0"/>
              </a:moveTo>
              <a:lnTo>
                <a:pt x="0" y="368174"/>
              </a:lnTo>
              <a:lnTo>
                <a:pt x="2452182" y="368174"/>
              </a:lnTo>
              <a:lnTo>
                <a:pt x="2452182" y="73634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E03047-F436-4605-A6C0-F1E6DA9C022F}">
      <dsp:nvSpPr>
        <dsp:cNvPr id="0" name=""/>
        <dsp:cNvSpPr/>
      </dsp:nvSpPr>
      <dsp:spPr>
        <a:xfrm>
          <a:off x="5744517" y="1696858"/>
          <a:ext cx="1584193" cy="76368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latinLnBrk="1">
            <a:lnSpc>
              <a:spcPct val="90000"/>
            </a:lnSpc>
            <a:spcBef>
              <a:spcPct val="0"/>
            </a:spcBef>
            <a:spcAft>
              <a:spcPct val="35000"/>
            </a:spcAft>
            <a:buNone/>
          </a:pPr>
          <a:r>
            <a:rPr lang="en-US" altLang="ko-KR" sz="1600" b="0" kern="1200" cap="none" spc="0">
              <a:ln w="0"/>
              <a:effectLst>
                <a:outerShdw blurRad="38100" dist="19050" dir="2700000" algn="tl" rotWithShape="0">
                  <a:schemeClr val="dk1">
                    <a:alpha val="40000"/>
                  </a:schemeClr>
                </a:outerShdw>
              </a:effectLst>
              <a:latin typeface="Georgia" panose="02040502050405020303" pitchFamily="18" charset="0"/>
            </a:rPr>
            <a:t>Spanish  TIMER</a:t>
          </a:r>
          <a:endParaRPr lang="ko-KR" altLang="en-US" sz="1600" b="0" kern="1200" cap="none" spc="0" dirty="0">
            <a:ln w="0"/>
            <a:effectLst>
              <a:outerShdw blurRad="38100" dist="19050" dir="2700000" algn="tl" rotWithShape="0">
                <a:schemeClr val="dk1">
                  <a:alpha val="40000"/>
                </a:schemeClr>
              </a:outerShdw>
            </a:effectLst>
            <a:latin typeface="Georgia" panose="02040502050405020303" pitchFamily="18" charset="0"/>
          </a:endParaRPr>
        </a:p>
      </dsp:txBody>
      <dsp:txXfrm>
        <a:off x="5766885" y="1719226"/>
        <a:ext cx="1539457" cy="718951"/>
      </dsp:txXfrm>
    </dsp:sp>
    <dsp:sp modelId="{E902C9A1-B26A-4193-9886-96FDD6032AD0}">
      <dsp:nvSpPr>
        <dsp:cNvPr id="0" name=""/>
        <dsp:cNvSpPr/>
      </dsp:nvSpPr>
      <dsp:spPr>
        <a:xfrm>
          <a:off x="6070447" y="2460546"/>
          <a:ext cx="466167" cy="414196"/>
        </a:xfrm>
        <a:custGeom>
          <a:avLst/>
          <a:gdLst/>
          <a:ahLst/>
          <a:cxnLst/>
          <a:rect l="0" t="0" r="0" b="0"/>
          <a:pathLst>
            <a:path>
              <a:moveTo>
                <a:pt x="466167" y="0"/>
              </a:moveTo>
              <a:lnTo>
                <a:pt x="466167" y="207098"/>
              </a:lnTo>
              <a:lnTo>
                <a:pt x="0" y="207098"/>
              </a:lnTo>
              <a:lnTo>
                <a:pt x="0" y="41419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F98C67-BEC7-4407-B617-129A11CE5D9C}">
      <dsp:nvSpPr>
        <dsp:cNvPr id="0" name=""/>
        <dsp:cNvSpPr/>
      </dsp:nvSpPr>
      <dsp:spPr>
        <a:xfrm>
          <a:off x="5354244" y="2874742"/>
          <a:ext cx="1432404" cy="663297"/>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cap="none" spc="0" dirty="0">
              <a:ln w="0"/>
              <a:effectLst>
                <a:outerShdw blurRad="38100" dist="19050" dir="2700000" algn="tl" rotWithShape="0">
                  <a:schemeClr val="dk1">
                    <a:alpha val="40000"/>
                  </a:schemeClr>
                </a:outerShdw>
              </a:effectLst>
              <a:latin typeface="Georgia" panose="02040502050405020303" pitchFamily="18" charset="0"/>
            </a:rPr>
            <a:t>Non-accommodated</a:t>
          </a:r>
          <a:endParaRPr lang="ko-KR" altLang="en-US" sz="1400" b="0" kern="1200" cap="none" spc="0" dirty="0">
            <a:ln w="0"/>
            <a:effectLst>
              <a:outerShdw blurRad="38100" dist="19050" dir="2700000" algn="tl" rotWithShape="0">
                <a:schemeClr val="dk1">
                  <a:alpha val="40000"/>
                </a:schemeClr>
              </a:outerShdw>
            </a:effectLst>
            <a:latin typeface="Georgia" panose="02040502050405020303" pitchFamily="18" charset="0"/>
          </a:endParaRPr>
        </a:p>
      </dsp:txBody>
      <dsp:txXfrm>
        <a:off x="5373671" y="2894169"/>
        <a:ext cx="1393550" cy="624443"/>
      </dsp:txXfrm>
    </dsp:sp>
    <dsp:sp modelId="{2F651658-103C-4277-9201-0C398A091A1A}">
      <dsp:nvSpPr>
        <dsp:cNvPr id="0" name=""/>
        <dsp:cNvSpPr/>
      </dsp:nvSpPr>
      <dsp:spPr>
        <a:xfrm>
          <a:off x="6536614" y="2460546"/>
          <a:ext cx="1486868" cy="414196"/>
        </a:xfrm>
        <a:custGeom>
          <a:avLst/>
          <a:gdLst/>
          <a:ahLst/>
          <a:cxnLst/>
          <a:rect l="0" t="0" r="0" b="0"/>
          <a:pathLst>
            <a:path>
              <a:moveTo>
                <a:pt x="0" y="0"/>
              </a:moveTo>
              <a:lnTo>
                <a:pt x="0" y="207098"/>
              </a:lnTo>
              <a:lnTo>
                <a:pt x="1486868" y="207098"/>
              </a:lnTo>
              <a:lnTo>
                <a:pt x="1486868" y="41419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A7DEA1-ACD0-41FB-B61E-90098EA79FE6}">
      <dsp:nvSpPr>
        <dsp:cNvPr id="0" name=""/>
        <dsp:cNvSpPr/>
      </dsp:nvSpPr>
      <dsp:spPr>
        <a:xfrm>
          <a:off x="7323164" y="2874742"/>
          <a:ext cx="1400636" cy="663297"/>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latinLnBrk="1">
            <a:lnSpc>
              <a:spcPct val="90000"/>
            </a:lnSpc>
            <a:spcBef>
              <a:spcPct val="0"/>
            </a:spcBef>
            <a:spcAft>
              <a:spcPct val="35000"/>
            </a:spcAft>
            <a:buNone/>
          </a:pPr>
          <a:r>
            <a:rPr lang="en-US" altLang="ko-KR" sz="1600" b="0" kern="1200" cap="none" spc="0" dirty="0">
              <a:ln w="0"/>
              <a:effectLst>
                <a:outerShdw blurRad="38100" dist="19050" dir="2700000" algn="tl" rotWithShape="0">
                  <a:schemeClr val="dk1">
                    <a:alpha val="40000"/>
                  </a:schemeClr>
                </a:outerShdw>
              </a:effectLst>
              <a:latin typeface="Georgia" panose="02040502050405020303" pitchFamily="18" charset="0"/>
            </a:rPr>
            <a:t>Read-aloud Version</a:t>
          </a:r>
          <a:endParaRPr lang="ko-KR" altLang="en-US" sz="1600" b="0" kern="1200" cap="none" spc="0" dirty="0">
            <a:ln w="0"/>
            <a:effectLst>
              <a:outerShdw blurRad="38100" dist="19050" dir="2700000" algn="tl" rotWithShape="0">
                <a:schemeClr val="dk1">
                  <a:alpha val="40000"/>
                </a:schemeClr>
              </a:outerShdw>
            </a:effectLst>
            <a:latin typeface="Georgia" panose="02040502050405020303" pitchFamily="18" charset="0"/>
          </a:endParaRPr>
        </a:p>
      </dsp:txBody>
      <dsp:txXfrm>
        <a:off x="7342591" y="2894169"/>
        <a:ext cx="1361782" cy="6244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0.69324</cdr:x>
      <cdr:y>0.36848</cdr:y>
    </cdr:from>
    <cdr:to>
      <cdr:x>0.85749</cdr:x>
      <cdr:y>0.47355</cdr:y>
    </cdr:to>
    <cdr:sp macro="" textlink="">
      <cdr:nvSpPr>
        <cdr:cNvPr id="2" name="TextBox 1">
          <a:extLst xmlns:a="http://schemas.openxmlformats.org/drawingml/2006/main">
            <a:ext uri="{FF2B5EF4-FFF2-40B4-BE49-F238E27FC236}">
              <a16:creationId xmlns:a16="http://schemas.microsoft.com/office/drawing/2014/main" id="{3BEE5019-D982-407B-90A3-C3AB6882FA7C}"/>
            </a:ext>
          </a:extLst>
        </cdr:cNvPr>
        <cdr:cNvSpPr txBox="1"/>
      </cdr:nvSpPr>
      <cdr:spPr>
        <a:xfrm xmlns:a="http://schemas.openxmlformats.org/drawingml/2006/main">
          <a:off x="5467350" y="1603375"/>
          <a:ext cx="1295400" cy="4572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i="0" dirty="0">
              <a:latin typeface="Cambria Math" panose="02040503050406030204" pitchFamily="18" charset="0"/>
              <a:cs typeface="Times New Roman" panose="02020603050405020304" pitchFamily="18" charset="0"/>
            </a:rPr>
            <a:t>R2</a:t>
          </a:r>
          <a:r>
            <a:rPr lang="en-US" sz="1400" dirty="0">
              <a:latin typeface="Times New Roman" panose="02020603050405020304" pitchFamily="18" charset="0"/>
              <a:cs typeface="Times New Roman" panose="02020603050405020304" pitchFamily="18" charset="0"/>
            </a:rPr>
            <a:t>  = 0.47 </a:t>
          </a:r>
        </a:p>
      </cdr:txBody>
    </cdr:sp>
  </cdr:relSizeAnchor>
  <cdr:relSizeAnchor xmlns:cdr="http://schemas.openxmlformats.org/drawingml/2006/chartDrawing">
    <cdr:from>
      <cdr:x>0.54831</cdr:x>
      <cdr:y>0.50637</cdr:y>
    </cdr:from>
    <cdr:to>
      <cdr:x>0.71256</cdr:x>
      <cdr:y>0.61144</cdr:y>
    </cdr:to>
    <cdr:sp macro="" textlink="">
      <cdr:nvSpPr>
        <cdr:cNvPr id="3" name="TextBox 1">
          <a:extLst xmlns:a="http://schemas.openxmlformats.org/drawingml/2006/main">
            <a:ext uri="{FF2B5EF4-FFF2-40B4-BE49-F238E27FC236}">
              <a16:creationId xmlns:a16="http://schemas.microsoft.com/office/drawing/2014/main" id="{E7776D44-CECA-4141-AAC4-FB8065CE3E62}"/>
            </a:ext>
          </a:extLst>
        </cdr:cNvPr>
        <cdr:cNvSpPr txBox="1"/>
      </cdr:nvSpPr>
      <cdr:spPr>
        <a:xfrm xmlns:a="http://schemas.openxmlformats.org/drawingml/2006/main">
          <a:off x="4324350" y="2203378"/>
          <a:ext cx="1295400" cy="4572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i="0" dirty="0">
              <a:latin typeface="Cambria Math" panose="02040503050406030204" pitchFamily="18" charset="0"/>
              <a:cs typeface="Times New Roman" panose="02020603050405020304" pitchFamily="18" charset="0"/>
            </a:rPr>
            <a:t>R^2</a:t>
          </a:r>
          <a:r>
            <a:rPr lang="en-US" sz="1400" dirty="0">
              <a:latin typeface="Times New Roman" panose="02020603050405020304" pitchFamily="18" charset="0"/>
              <a:cs typeface="Times New Roman" panose="02020603050405020304" pitchFamily="18" charset="0"/>
            </a:rPr>
            <a:t>  = 0.21 </a:t>
          </a:r>
        </a:p>
      </cdr:txBody>
    </cdr:sp>
  </cdr:relSizeAnchor>
  <cdr:relSizeAnchor xmlns:cdr="http://schemas.openxmlformats.org/drawingml/2006/chartDrawing">
    <cdr:from>
      <cdr:x>0.66425</cdr:x>
      <cdr:y>0.52609</cdr:y>
    </cdr:from>
    <cdr:to>
      <cdr:x>0.8285</cdr:x>
      <cdr:y>0.63116</cdr:y>
    </cdr:to>
    <cdr:sp macro="" textlink="">
      <cdr:nvSpPr>
        <cdr:cNvPr id="4" name="TextBox 1">
          <a:extLst xmlns:a="http://schemas.openxmlformats.org/drawingml/2006/main">
            <a:ext uri="{FF2B5EF4-FFF2-40B4-BE49-F238E27FC236}">
              <a16:creationId xmlns:a16="http://schemas.microsoft.com/office/drawing/2014/main" id="{E7776D44-CECA-4141-AAC4-FB8065CE3E62}"/>
            </a:ext>
          </a:extLst>
        </cdr:cNvPr>
        <cdr:cNvSpPr txBox="1"/>
      </cdr:nvSpPr>
      <cdr:spPr>
        <a:xfrm xmlns:a="http://schemas.openxmlformats.org/drawingml/2006/main">
          <a:off x="5238750" y="2289175"/>
          <a:ext cx="1295400" cy="4572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i="0" dirty="0">
              <a:latin typeface="Cambria Math" panose="02040503050406030204" pitchFamily="18" charset="0"/>
              <a:cs typeface="Times New Roman" panose="02020603050405020304" pitchFamily="18" charset="0"/>
            </a:rPr>
            <a:t>R^2</a:t>
          </a:r>
          <a:r>
            <a:rPr lang="en-US" sz="1400" dirty="0">
              <a:latin typeface="Times New Roman" panose="02020603050405020304" pitchFamily="18" charset="0"/>
              <a:cs typeface="Times New Roman" panose="02020603050405020304" pitchFamily="18" charset="0"/>
            </a:rPr>
            <a:t>  = 0.12 </a:t>
          </a:r>
        </a:p>
      </cdr:txBody>
    </cdr:sp>
  </cdr:relSizeAnchor>
</c:userShapes>
</file>

<file path=ppt/drawings/drawing2.xml><?xml version="1.0" encoding="utf-8"?>
<c:userShapes xmlns:c="http://schemas.openxmlformats.org/drawingml/2006/chart">
  <cdr:relSizeAnchor xmlns:cdr="http://schemas.openxmlformats.org/drawingml/2006/chartDrawing">
    <cdr:from>
      <cdr:x>0.56802</cdr:x>
      <cdr:y>0.57862</cdr:y>
    </cdr:from>
    <cdr:to>
      <cdr:x>0.73213</cdr:x>
      <cdr:y>0.68369</cdr:y>
    </cdr:to>
    <cdr:sp macro="" textlink="">
      <cdr:nvSpPr>
        <cdr:cNvPr id="2" name="TextBox 1">
          <a:extLst xmlns:a="http://schemas.openxmlformats.org/drawingml/2006/main">
            <a:ext uri="{FF2B5EF4-FFF2-40B4-BE49-F238E27FC236}">
              <a16:creationId xmlns:a16="http://schemas.microsoft.com/office/drawing/2014/main" id="{20D12FAB-0B52-4011-A3BA-3A29689FE225}"/>
            </a:ext>
          </a:extLst>
        </cdr:cNvPr>
        <cdr:cNvSpPr txBox="1"/>
      </cdr:nvSpPr>
      <cdr:spPr>
        <a:xfrm xmlns:a="http://schemas.openxmlformats.org/drawingml/2006/main">
          <a:off x="4483894" y="2517774"/>
          <a:ext cx="1295400" cy="457200"/>
        </a:xfrm>
        <a:prstGeom xmlns:a="http://schemas.openxmlformats.org/drawingml/2006/main" prst="rect">
          <a:avLst/>
        </a:prstGeom>
      </cdr:spPr>
      <cdr:txBody>
        <a:bodyPr xmlns:a="http://schemas.openxmlformats.org/drawingml/2006/main" wrap="square" rtlCol="0"/>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400" i="0" dirty="0">
              <a:latin typeface="Cambria Math" panose="02040503050406030204" pitchFamily="18" charset="0"/>
              <a:cs typeface="Times New Roman" panose="02020603050405020304" pitchFamily="18" charset="0"/>
            </a:rPr>
            <a:t>R^2</a:t>
          </a:r>
          <a:r>
            <a:rPr lang="en-US" sz="1400" dirty="0">
              <a:latin typeface="Times New Roman" panose="02020603050405020304" pitchFamily="18" charset="0"/>
              <a:cs typeface="Times New Roman" panose="02020603050405020304" pitchFamily="18" charset="0"/>
            </a:rPr>
            <a:t>  = 0.12 </a:t>
          </a:r>
        </a:p>
      </cdr:txBody>
    </cdr:sp>
  </cdr:relSizeAnchor>
</c:userShapes>
</file>

<file path=ppt/drawings/drawing3.xml><?xml version="1.0" encoding="utf-8"?>
<c:userShapes xmlns:c="http://schemas.openxmlformats.org/drawingml/2006/chart">
  <cdr:relSizeAnchor xmlns:cdr="http://schemas.openxmlformats.org/drawingml/2006/chartDrawing">
    <cdr:from>
      <cdr:x>0.23017</cdr:x>
      <cdr:y>0.26341</cdr:y>
    </cdr:from>
    <cdr:to>
      <cdr:x>0.39427</cdr:x>
      <cdr:y>0.36848</cdr:y>
    </cdr:to>
    <cdr:sp macro="" textlink="">
      <cdr:nvSpPr>
        <cdr:cNvPr id="2" name="TextBox 1">
          <a:extLst xmlns:a="http://schemas.openxmlformats.org/drawingml/2006/main">
            <a:ext uri="{FF2B5EF4-FFF2-40B4-BE49-F238E27FC236}">
              <a16:creationId xmlns:a16="http://schemas.microsoft.com/office/drawing/2014/main" id="{5EDD700D-88E1-48A9-8EA6-1FFC6FC6EA0B}"/>
            </a:ext>
          </a:extLst>
        </cdr:cNvPr>
        <cdr:cNvSpPr txBox="1"/>
      </cdr:nvSpPr>
      <cdr:spPr>
        <a:xfrm xmlns:a="http://schemas.openxmlformats.org/drawingml/2006/main">
          <a:off x="1816894" y="1146174"/>
          <a:ext cx="1295400" cy="457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i="0" dirty="0">
              <a:latin typeface="Cambria Math" panose="02040503050406030204" pitchFamily="18" charset="0"/>
              <a:cs typeface="Times New Roman" panose="02020603050405020304" pitchFamily="18" charset="0"/>
            </a:rPr>
            <a:t>R^2</a:t>
          </a:r>
          <a:r>
            <a:rPr lang="en-US" sz="1400" dirty="0">
              <a:latin typeface="Times New Roman" panose="02020603050405020304" pitchFamily="18" charset="0"/>
              <a:cs typeface="Times New Roman" panose="02020603050405020304" pitchFamily="18" charset="0"/>
            </a:rPr>
            <a:t>  = 0.23 </a:t>
          </a:r>
        </a:p>
      </cdr:txBody>
    </cdr:sp>
  </cdr:relSizeAnchor>
  <cdr:relSizeAnchor xmlns:cdr="http://schemas.openxmlformats.org/drawingml/2006/chartDrawing">
    <cdr:from>
      <cdr:x>0.17225</cdr:x>
      <cdr:y>0.35097</cdr:y>
    </cdr:from>
    <cdr:to>
      <cdr:x>0.33635</cdr:x>
      <cdr:y>0.45604</cdr:y>
    </cdr:to>
    <cdr:sp macro="" textlink="">
      <cdr:nvSpPr>
        <cdr:cNvPr id="3" name="TextBox 1">
          <a:extLst xmlns:a="http://schemas.openxmlformats.org/drawingml/2006/main">
            <a:ext uri="{FF2B5EF4-FFF2-40B4-BE49-F238E27FC236}">
              <a16:creationId xmlns:a16="http://schemas.microsoft.com/office/drawing/2014/main" id="{E6785736-0AD3-45E2-81A3-F077442BF871}"/>
            </a:ext>
          </a:extLst>
        </cdr:cNvPr>
        <cdr:cNvSpPr txBox="1"/>
      </cdr:nvSpPr>
      <cdr:spPr>
        <a:xfrm xmlns:a="http://schemas.openxmlformats.org/drawingml/2006/main">
          <a:off x="1359694" y="1527174"/>
          <a:ext cx="1295400" cy="4572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i="0" dirty="0">
              <a:latin typeface="Cambria Math" panose="02040503050406030204" pitchFamily="18" charset="0"/>
              <a:cs typeface="Times New Roman" panose="02020603050405020304" pitchFamily="18" charset="0"/>
            </a:rPr>
            <a:t>R^2</a:t>
          </a:r>
          <a:r>
            <a:rPr lang="en-US" sz="1400" dirty="0">
              <a:latin typeface="Times New Roman" panose="02020603050405020304" pitchFamily="18" charset="0"/>
              <a:cs typeface="Times New Roman" panose="02020603050405020304" pitchFamily="18" charset="0"/>
            </a:rPr>
            <a:t> = 0.20 </a:t>
          </a:r>
        </a:p>
      </cdr:txBody>
    </cdr:sp>
  </cdr:relSizeAnchor>
  <cdr:relSizeAnchor xmlns:cdr="http://schemas.openxmlformats.org/drawingml/2006/chartDrawing">
    <cdr:from>
      <cdr:x>0.16259</cdr:x>
      <cdr:y>0.44746</cdr:y>
    </cdr:from>
    <cdr:to>
      <cdr:x>0.3267</cdr:x>
      <cdr:y>0.55254</cdr:y>
    </cdr:to>
    <cdr:sp macro="" textlink="">
      <cdr:nvSpPr>
        <cdr:cNvPr id="4" name="TextBox 1">
          <a:extLst xmlns:a="http://schemas.openxmlformats.org/drawingml/2006/main">
            <a:ext uri="{FF2B5EF4-FFF2-40B4-BE49-F238E27FC236}">
              <a16:creationId xmlns:a16="http://schemas.microsoft.com/office/drawing/2014/main" id="{600B07A1-03A5-48B1-A3E5-8F9E197CE549}"/>
            </a:ext>
          </a:extLst>
        </cdr:cNvPr>
        <cdr:cNvSpPr txBox="1"/>
      </cdr:nvSpPr>
      <cdr:spPr>
        <a:xfrm xmlns:a="http://schemas.openxmlformats.org/drawingml/2006/main">
          <a:off x="1283494" y="1947069"/>
          <a:ext cx="1295400" cy="4572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i="0" dirty="0">
              <a:latin typeface="Cambria Math" panose="02040503050406030204" pitchFamily="18" charset="0"/>
              <a:cs typeface="Times New Roman" panose="02020603050405020304" pitchFamily="18" charset="0"/>
            </a:rPr>
            <a:t>R^2</a:t>
          </a:r>
          <a:r>
            <a:rPr lang="en-US" sz="1400" dirty="0">
              <a:latin typeface="Times New Roman" panose="02020603050405020304" pitchFamily="18" charset="0"/>
              <a:cs typeface="Times New Roman" panose="02020603050405020304" pitchFamily="18" charset="0"/>
            </a:rPr>
            <a:t> = 0.14 </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Text Box 6"/>
          <p:cNvSpPr txBox="1">
            <a:spLocks noChangeArrowheads="1"/>
          </p:cNvSpPr>
          <p:nvPr/>
        </p:nvSpPr>
        <p:spPr bwMode="auto">
          <a:xfrm>
            <a:off x="2514600" y="8597900"/>
            <a:ext cx="20621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a:defRPr/>
            </a:pPr>
            <a:r>
              <a:rPr lang="en-US" sz="800" dirty="0">
                <a:latin typeface="Palatino" charset="0"/>
              </a:rPr>
              <a:t>ELDA Evaluation Highlights</a:t>
            </a:r>
          </a:p>
          <a:p>
            <a:pPr algn="ctr">
              <a:defRPr/>
            </a:pPr>
            <a:r>
              <a:rPr lang="en-US" sz="800" dirty="0">
                <a:latin typeface="Palatino" charset="0"/>
              </a:rPr>
              <a:t>Jamal Abedi, LEP-SCASS, July 2005</a:t>
            </a:r>
            <a:endParaRPr lang="en-US" sz="800" dirty="0"/>
          </a:p>
        </p:txBody>
      </p:sp>
    </p:spTree>
    <p:extLst>
      <p:ext uri="{BB962C8B-B14F-4D97-AF65-F5344CB8AC3E}">
        <p14:creationId xmlns:p14="http://schemas.microsoft.com/office/powerpoint/2010/main" val="26598158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ea typeface="+mn-ea"/>
                <a:cs typeface="+mn-cs"/>
              </a:defRPr>
            </a:lvl1pPr>
          </a:lstStyle>
          <a:p>
            <a:pPr>
              <a:defRPr/>
            </a:pPr>
            <a:endParaRPr lang="en-US" dirty="0"/>
          </a:p>
        </p:txBody>
      </p:sp>
      <p:sp>
        <p:nvSpPr>
          <p:cNvPr id="82947"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cs typeface="+mn-cs"/>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2949"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2950"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ea typeface="+mn-ea"/>
                <a:cs typeface="+mn-cs"/>
              </a:defRPr>
            </a:lvl1pPr>
          </a:lstStyle>
          <a:p>
            <a:pPr>
              <a:defRPr/>
            </a:pPr>
            <a:r>
              <a:rPr lang="en-US" dirty="0"/>
              <a:t>ELDA evaluation highlights</a:t>
            </a:r>
          </a:p>
        </p:txBody>
      </p:sp>
      <p:sp>
        <p:nvSpPr>
          <p:cNvPr id="82951"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059EF631-676F-1848-A214-88FA44F87AE4}" type="slidenum">
              <a:rPr lang="en-US"/>
              <a:pPr>
                <a:defRPr/>
              </a:pPr>
              <a:t>‹#›</a:t>
            </a:fld>
            <a:endParaRPr lang="en-US" dirty="0"/>
          </a:p>
        </p:txBody>
      </p:sp>
    </p:spTree>
    <p:extLst>
      <p:ext uri="{BB962C8B-B14F-4D97-AF65-F5344CB8AC3E}">
        <p14:creationId xmlns:p14="http://schemas.microsoft.com/office/powerpoint/2010/main" val="320452486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9EF631-676F-1848-A214-88FA44F87AE4}" type="slidenum">
              <a:rPr lang="en-US" smtClean="0"/>
              <a:pPr>
                <a:defRPr/>
              </a:pPr>
              <a:t>2</a:t>
            </a:fld>
            <a:endParaRPr lang="en-US" dirty="0"/>
          </a:p>
        </p:txBody>
      </p:sp>
    </p:spTree>
    <p:extLst>
      <p:ext uri="{BB962C8B-B14F-4D97-AF65-F5344CB8AC3E}">
        <p14:creationId xmlns:p14="http://schemas.microsoft.com/office/powerpoint/2010/main" val="2410088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there are 5 accommodation, through the identify system testing, here sort out the 2 accommodation out of the three</a:t>
            </a:r>
          </a:p>
        </p:txBody>
      </p:sp>
      <p:sp>
        <p:nvSpPr>
          <p:cNvPr id="4" name="Slide Number Placeholder 3"/>
          <p:cNvSpPr>
            <a:spLocks noGrp="1"/>
          </p:cNvSpPr>
          <p:nvPr>
            <p:ph type="sldNum" sz="quarter" idx="5"/>
          </p:nvPr>
        </p:nvSpPr>
        <p:spPr/>
        <p:txBody>
          <a:bodyPr/>
          <a:lstStyle/>
          <a:p>
            <a:pPr>
              <a:defRPr/>
            </a:pPr>
            <a:fld id="{059EF631-676F-1848-A214-88FA44F87AE4}" type="slidenum">
              <a:rPr lang="en-US" smtClean="0"/>
              <a:pPr>
                <a:defRPr/>
              </a:pPr>
              <a:t>12</a:t>
            </a:fld>
            <a:endParaRPr lang="en-US" dirty="0"/>
          </a:p>
        </p:txBody>
      </p:sp>
    </p:spTree>
    <p:extLst>
      <p:ext uri="{BB962C8B-B14F-4D97-AF65-F5344CB8AC3E}">
        <p14:creationId xmlns:p14="http://schemas.microsoft.com/office/powerpoint/2010/main" val="950791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400">
                <a:solidFill>
                  <a:schemeClr val="tx1"/>
                </a:solidFill>
                <a:latin typeface="Tahoma" charset="0"/>
                <a:ea typeface="ＭＳ Ｐゴシック" charset="0"/>
                <a:cs typeface="ＭＳ Ｐゴシック" charset="0"/>
              </a:defRPr>
            </a:lvl1pPr>
            <a:lvl2pPr marL="742950" indent="-285750">
              <a:defRPr sz="4400">
                <a:solidFill>
                  <a:schemeClr val="tx1"/>
                </a:solidFill>
                <a:latin typeface="Tahoma" charset="0"/>
                <a:ea typeface="ＭＳ Ｐゴシック" charset="0"/>
              </a:defRPr>
            </a:lvl2pPr>
            <a:lvl3pPr marL="1143000" indent="-228600">
              <a:defRPr sz="4400">
                <a:solidFill>
                  <a:schemeClr val="tx1"/>
                </a:solidFill>
                <a:latin typeface="Tahoma" charset="0"/>
                <a:ea typeface="ＭＳ Ｐゴシック" charset="0"/>
              </a:defRPr>
            </a:lvl3pPr>
            <a:lvl4pPr marL="1600200" indent="-228600">
              <a:defRPr sz="4400">
                <a:solidFill>
                  <a:schemeClr val="tx1"/>
                </a:solidFill>
                <a:latin typeface="Tahoma" charset="0"/>
                <a:ea typeface="ＭＳ Ｐゴシック" charset="0"/>
              </a:defRPr>
            </a:lvl4pPr>
            <a:lvl5pPr marL="2057400" indent="-228600">
              <a:defRPr sz="4400">
                <a:solidFill>
                  <a:schemeClr val="tx1"/>
                </a:solidFill>
                <a:latin typeface="Tahoma" charset="0"/>
                <a:ea typeface="ＭＳ Ｐゴシック" charset="0"/>
              </a:defRPr>
            </a:lvl5pPr>
            <a:lvl6pPr marL="2514600" indent="-228600" eaLnBrk="0" fontAlgn="base" hangingPunct="0">
              <a:spcBef>
                <a:spcPct val="0"/>
              </a:spcBef>
              <a:spcAft>
                <a:spcPct val="0"/>
              </a:spcAft>
              <a:defRPr sz="4400">
                <a:solidFill>
                  <a:schemeClr val="tx1"/>
                </a:solidFill>
                <a:latin typeface="Tahoma" charset="0"/>
                <a:ea typeface="ＭＳ Ｐゴシック" charset="0"/>
              </a:defRPr>
            </a:lvl6pPr>
            <a:lvl7pPr marL="2971800" indent="-228600" eaLnBrk="0" fontAlgn="base" hangingPunct="0">
              <a:spcBef>
                <a:spcPct val="0"/>
              </a:spcBef>
              <a:spcAft>
                <a:spcPct val="0"/>
              </a:spcAft>
              <a:defRPr sz="4400">
                <a:solidFill>
                  <a:schemeClr val="tx1"/>
                </a:solidFill>
                <a:latin typeface="Tahoma" charset="0"/>
                <a:ea typeface="ＭＳ Ｐゴシック" charset="0"/>
              </a:defRPr>
            </a:lvl7pPr>
            <a:lvl8pPr marL="3429000" indent="-228600" eaLnBrk="0" fontAlgn="base" hangingPunct="0">
              <a:spcBef>
                <a:spcPct val="0"/>
              </a:spcBef>
              <a:spcAft>
                <a:spcPct val="0"/>
              </a:spcAft>
              <a:defRPr sz="4400">
                <a:solidFill>
                  <a:schemeClr val="tx1"/>
                </a:solidFill>
                <a:latin typeface="Tahoma" charset="0"/>
                <a:ea typeface="ＭＳ Ｐゴシック" charset="0"/>
              </a:defRPr>
            </a:lvl8pPr>
            <a:lvl9pPr marL="3886200" indent="-228600" eaLnBrk="0" fontAlgn="base" hangingPunct="0">
              <a:spcBef>
                <a:spcPct val="0"/>
              </a:spcBef>
              <a:spcAft>
                <a:spcPct val="0"/>
              </a:spcAft>
              <a:defRPr sz="4400">
                <a:solidFill>
                  <a:schemeClr val="tx1"/>
                </a:solidFill>
                <a:latin typeface="Tahoma" charset="0"/>
                <a:ea typeface="ＭＳ Ｐゴシック" charset="0"/>
              </a:defRPr>
            </a:lvl9pPr>
          </a:lstStyle>
          <a:p>
            <a:fld id="{C8AC5F48-B76A-B745-B187-5B572DA19065}" type="slidenum">
              <a:rPr lang="en-US" sz="1200">
                <a:latin typeface="Arial" charset="0"/>
              </a:rPr>
              <a:pPr/>
              <a:t>15</a:t>
            </a:fld>
            <a:endParaRPr lang="en-US" sz="1200">
              <a:latin typeface="Arial" charset="0"/>
            </a:endParaRPr>
          </a:p>
        </p:txBody>
      </p:sp>
      <p:sp>
        <p:nvSpPr>
          <p:cNvPr id="3993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latin typeface="Arial" charset="0"/>
            </a:endParaRPr>
          </a:p>
        </p:txBody>
      </p:sp>
    </p:spTree>
    <p:extLst>
      <p:ext uri="{BB962C8B-B14F-4D97-AF65-F5344CB8AC3E}">
        <p14:creationId xmlns:p14="http://schemas.microsoft.com/office/powerpoint/2010/main" val="3828402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400">
                <a:solidFill>
                  <a:schemeClr val="tx1"/>
                </a:solidFill>
                <a:latin typeface="Tahoma" charset="0"/>
                <a:ea typeface="ＭＳ Ｐゴシック" charset="0"/>
                <a:cs typeface="ＭＳ Ｐゴシック" charset="0"/>
              </a:defRPr>
            </a:lvl1pPr>
            <a:lvl2pPr marL="742950" indent="-285750">
              <a:defRPr sz="4400">
                <a:solidFill>
                  <a:schemeClr val="tx1"/>
                </a:solidFill>
                <a:latin typeface="Tahoma" charset="0"/>
                <a:ea typeface="ＭＳ Ｐゴシック" charset="0"/>
              </a:defRPr>
            </a:lvl2pPr>
            <a:lvl3pPr marL="1143000" indent="-228600">
              <a:defRPr sz="4400">
                <a:solidFill>
                  <a:schemeClr val="tx1"/>
                </a:solidFill>
                <a:latin typeface="Tahoma" charset="0"/>
                <a:ea typeface="ＭＳ Ｐゴシック" charset="0"/>
              </a:defRPr>
            </a:lvl3pPr>
            <a:lvl4pPr marL="1600200" indent="-228600">
              <a:defRPr sz="4400">
                <a:solidFill>
                  <a:schemeClr val="tx1"/>
                </a:solidFill>
                <a:latin typeface="Tahoma" charset="0"/>
                <a:ea typeface="ＭＳ Ｐゴシック" charset="0"/>
              </a:defRPr>
            </a:lvl4pPr>
            <a:lvl5pPr marL="2057400" indent="-228600">
              <a:defRPr sz="4400">
                <a:solidFill>
                  <a:schemeClr val="tx1"/>
                </a:solidFill>
                <a:latin typeface="Tahoma" charset="0"/>
                <a:ea typeface="ＭＳ Ｐゴシック" charset="0"/>
              </a:defRPr>
            </a:lvl5pPr>
            <a:lvl6pPr marL="2514600" indent="-228600" eaLnBrk="0" fontAlgn="base" hangingPunct="0">
              <a:spcBef>
                <a:spcPct val="0"/>
              </a:spcBef>
              <a:spcAft>
                <a:spcPct val="0"/>
              </a:spcAft>
              <a:defRPr sz="4400">
                <a:solidFill>
                  <a:schemeClr val="tx1"/>
                </a:solidFill>
                <a:latin typeface="Tahoma" charset="0"/>
                <a:ea typeface="ＭＳ Ｐゴシック" charset="0"/>
              </a:defRPr>
            </a:lvl6pPr>
            <a:lvl7pPr marL="2971800" indent="-228600" eaLnBrk="0" fontAlgn="base" hangingPunct="0">
              <a:spcBef>
                <a:spcPct val="0"/>
              </a:spcBef>
              <a:spcAft>
                <a:spcPct val="0"/>
              </a:spcAft>
              <a:defRPr sz="4400">
                <a:solidFill>
                  <a:schemeClr val="tx1"/>
                </a:solidFill>
                <a:latin typeface="Tahoma" charset="0"/>
                <a:ea typeface="ＭＳ Ｐゴシック" charset="0"/>
              </a:defRPr>
            </a:lvl7pPr>
            <a:lvl8pPr marL="3429000" indent="-228600" eaLnBrk="0" fontAlgn="base" hangingPunct="0">
              <a:spcBef>
                <a:spcPct val="0"/>
              </a:spcBef>
              <a:spcAft>
                <a:spcPct val="0"/>
              </a:spcAft>
              <a:defRPr sz="4400">
                <a:solidFill>
                  <a:schemeClr val="tx1"/>
                </a:solidFill>
                <a:latin typeface="Tahoma" charset="0"/>
                <a:ea typeface="ＭＳ Ｐゴシック" charset="0"/>
              </a:defRPr>
            </a:lvl8pPr>
            <a:lvl9pPr marL="3886200" indent="-228600" eaLnBrk="0" fontAlgn="base" hangingPunct="0">
              <a:spcBef>
                <a:spcPct val="0"/>
              </a:spcBef>
              <a:spcAft>
                <a:spcPct val="0"/>
              </a:spcAft>
              <a:defRPr sz="4400">
                <a:solidFill>
                  <a:schemeClr val="tx1"/>
                </a:solidFill>
                <a:latin typeface="Tahoma" charset="0"/>
                <a:ea typeface="ＭＳ Ｐゴシック" charset="0"/>
              </a:defRPr>
            </a:lvl9pPr>
          </a:lstStyle>
          <a:p>
            <a:fld id="{C8AC5F48-B76A-B745-B187-5B572DA19065}" type="slidenum">
              <a:rPr lang="en-US" sz="1200">
                <a:latin typeface="Arial" charset="0"/>
              </a:rPr>
              <a:pPr/>
              <a:t>16</a:t>
            </a:fld>
            <a:endParaRPr lang="en-US" sz="1200">
              <a:latin typeface="Arial" charset="0"/>
            </a:endParaRPr>
          </a:p>
        </p:txBody>
      </p:sp>
      <p:sp>
        <p:nvSpPr>
          <p:cNvPr id="3993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Arial" charset="0"/>
              </a:rPr>
              <a:t>Middle school math learning domain</a:t>
            </a:r>
          </a:p>
          <a:p>
            <a:pPr eaLnBrk="1" hangingPunct="1">
              <a:spcBef>
                <a:spcPct val="0"/>
              </a:spcBef>
            </a:pPr>
            <a:r>
              <a:rPr lang="en-US" dirty="0">
                <a:latin typeface="Arial" charset="0"/>
              </a:rPr>
              <a:t>Number system </a:t>
            </a:r>
          </a:p>
          <a:p>
            <a:pPr eaLnBrk="1" hangingPunct="1">
              <a:spcBef>
                <a:spcPct val="0"/>
              </a:spcBef>
            </a:pPr>
            <a:r>
              <a:rPr lang="en-US" dirty="0">
                <a:latin typeface="Arial" charset="0"/>
              </a:rPr>
              <a:t>Expression and equation</a:t>
            </a:r>
          </a:p>
          <a:p>
            <a:pPr eaLnBrk="1" hangingPunct="1">
              <a:spcBef>
                <a:spcPct val="0"/>
              </a:spcBef>
            </a:pPr>
            <a:r>
              <a:rPr lang="en-US" dirty="0">
                <a:latin typeface="Arial" charset="0"/>
              </a:rPr>
              <a:t>Function </a:t>
            </a:r>
          </a:p>
          <a:p>
            <a:pPr eaLnBrk="1" hangingPunct="1">
              <a:spcBef>
                <a:spcPct val="0"/>
              </a:spcBef>
            </a:pPr>
            <a:r>
              <a:rPr lang="en-US" dirty="0">
                <a:latin typeface="Arial" charset="0"/>
              </a:rPr>
              <a:t>Geometry </a:t>
            </a:r>
          </a:p>
          <a:p>
            <a:pPr eaLnBrk="1" hangingPunct="1">
              <a:spcBef>
                <a:spcPct val="0"/>
              </a:spcBef>
            </a:pPr>
            <a:r>
              <a:rPr lang="en-US" dirty="0">
                <a:latin typeface="Arial" charset="0"/>
              </a:rPr>
              <a:t>statistics</a:t>
            </a:r>
          </a:p>
        </p:txBody>
      </p:sp>
    </p:spTree>
    <p:extLst>
      <p:ext uri="{BB962C8B-B14F-4D97-AF65-F5344CB8AC3E}">
        <p14:creationId xmlns:p14="http://schemas.microsoft.com/office/powerpoint/2010/main" val="3111946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they should not alter the non-EL students, because assume the two factor of math and language, but language are impacted by the accommodation of EL, therefore, they test score should not </a:t>
            </a:r>
          </a:p>
        </p:txBody>
      </p:sp>
      <p:sp>
        <p:nvSpPr>
          <p:cNvPr id="4" name="Slide Number Placeholder 3"/>
          <p:cNvSpPr>
            <a:spLocks noGrp="1"/>
          </p:cNvSpPr>
          <p:nvPr>
            <p:ph type="sldNum" sz="quarter" idx="5"/>
          </p:nvPr>
        </p:nvSpPr>
        <p:spPr/>
        <p:txBody>
          <a:bodyPr/>
          <a:lstStyle/>
          <a:p>
            <a:pPr>
              <a:defRPr/>
            </a:pPr>
            <a:fld id="{059EF631-676F-1848-A214-88FA44F87AE4}" type="slidenum">
              <a:rPr lang="en-US" smtClean="0"/>
              <a:pPr>
                <a:defRPr/>
              </a:pPr>
              <a:t>21</a:t>
            </a:fld>
            <a:endParaRPr lang="en-US" dirty="0"/>
          </a:p>
        </p:txBody>
      </p:sp>
    </p:spTree>
    <p:extLst>
      <p:ext uri="{BB962C8B-B14F-4D97-AF65-F5344CB8AC3E}">
        <p14:creationId xmlns:p14="http://schemas.microsoft.com/office/powerpoint/2010/main" val="4005552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there are 5 accommodation, through the identify system testing, here sort out the 2 accommodation out of the three</a:t>
            </a:r>
          </a:p>
        </p:txBody>
      </p:sp>
      <p:sp>
        <p:nvSpPr>
          <p:cNvPr id="4" name="Slide Number Placeholder 3"/>
          <p:cNvSpPr>
            <a:spLocks noGrp="1"/>
          </p:cNvSpPr>
          <p:nvPr>
            <p:ph type="sldNum" sz="quarter" idx="5"/>
          </p:nvPr>
        </p:nvSpPr>
        <p:spPr/>
        <p:txBody>
          <a:bodyPr/>
          <a:lstStyle/>
          <a:p>
            <a:pPr>
              <a:defRPr/>
            </a:pPr>
            <a:fld id="{059EF631-676F-1848-A214-88FA44F87AE4}" type="slidenum">
              <a:rPr lang="en-US" smtClean="0"/>
              <a:pPr>
                <a:defRPr/>
              </a:pPr>
              <a:t>24</a:t>
            </a:fld>
            <a:endParaRPr lang="en-US" dirty="0"/>
          </a:p>
        </p:txBody>
      </p:sp>
    </p:spTree>
    <p:extLst>
      <p:ext uri="{BB962C8B-B14F-4D97-AF65-F5344CB8AC3E}">
        <p14:creationId xmlns:p14="http://schemas.microsoft.com/office/powerpoint/2010/main" val="467208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 latinLnBrk="0" hangingPunct="1"/>
            <a:r>
              <a:rPr lang="en-US" sz="1200" b="0" i="0" u="none" strike="noStrike" kern="1200" dirty="0">
                <a:solidFill>
                  <a:schemeClr val="tx1"/>
                </a:solidFill>
                <a:effectLst/>
                <a:latin typeface="Arial" charset="0"/>
                <a:ea typeface="ＭＳ Ｐゴシック" charset="0"/>
                <a:cs typeface="ＭＳ Ｐゴシック" charset="0"/>
              </a:rPr>
              <a:t>52.25</a:t>
            </a:r>
          </a:p>
          <a:p>
            <a:endParaRPr lang="en-US" dirty="0"/>
          </a:p>
        </p:txBody>
      </p:sp>
      <p:sp>
        <p:nvSpPr>
          <p:cNvPr id="4" name="Slide Number Placeholder 3"/>
          <p:cNvSpPr>
            <a:spLocks noGrp="1"/>
          </p:cNvSpPr>
          <p:nvPr>
            <p:ph type="sldNum" sz="quarter" idx="5"/>
          </p:nvPr>
        </p:nvSpPr>
        <p:spPr/>
        <p:txBody>
          <a:bodyPr/>
          <a:lstStyle/>
          <a:p>
            <a:pPr>
              <a:defRPr/>
            </a:pPr>
            <a:fld id="{059EF631-676F-1848-A214-88FA44F87AE4}" type="slidenum">
              <a:rPr lang="en-US" smtClean="0"/>
              <a:pPr>
                <a:defRPr/>
              </a:pPr>
              <a:t>27</a:t>
            </a:fld>
            <a:endParaRPr lang="en-US" dirty="0"/>
          </a:p>
        </p:txBody>
      </p:sp>
    </p:spTree>
    <p:extLst>
      <p:ext uri="{BB962C8B-B14F-4D97-AF65-F5344CB8AC3E}">
        <p14:creationId xmlns:p14="http://schemas.microsoft.com/office/powerpoint/2010/main" val="69387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355590D-8BEC-4566-94C5-E7EA260C5EF4}" type="slidenum">
              <a:rPr lang="en-US" smtClean="0"/>
              <a:pPr>
                <a:defRPr/>
              </a:pPr>
              <a:t>31</a:t>
            </a:fld>
            <a:endParaRPr lang="en-US"/>
          </a:p>
        </p:txBody>
      </p:sp>
    </p:spTree>
    <p:extLst>
      <p:ext uri="{BB962C8B-B14F-4D97-AF65-F5344CB8AC3E}">
        <p14:creationId xmlns:p14="http://schemas.microsoft.com/office/powerpoint/2010/main" val="3149812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9EF631-676F-1848-A214-88FA44F87AE4}" type="slidenum">
              <a:rPr lang="en-US" smtClean="0"/>
              <a:pPr>
                <a:defRPr/>
              </a:pPr>
              <a:t>38</a:t>
            </a:fld>
            <a:endParaRPr lang="en-US" dirty="0"/>
          </a:p>
        </p:txBody>
      </p:sp>
    </p:spTree>
    <p:extLst>
      <p:ext uri="{BB962C8B-B14F-4D97-AF65-F5344CB8AC3E}">
        <p14:creationId xmlns:p14="http://schemas.microsoft.com/office/powerpoint/2010/main" val="3282868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9EF631-676F-1848-A214-88FA44F87AE4}" type="slidenum">
              <a:rPr lang="en-US" smtClean="0"/>
              <a:pPr>
                <a:defRPr/>
              </a:pPr>
              <a:t>40</a:t>
            </a:fld>
            <a:endParaRPr lang="en-US" dirty="0"/>
          </a:p>
        </p:txBody>
      </p:sp>
    </p:spTree>
    <p:extLst>
      <p:ext uri="{BB962C8B-B14F-4D97-AF65-F5344CB8AC3E}">
        <p14:creationId xmlns:p14="http://schemas.microsoft.com/office/powerpoint/2010/main" val="1630361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400">
                <a:solidFill>
                  <a:schemeClr val="tx1"/>
                </a:solidFill>
                <a:latin typeface="Tahoma" charset="0"/>
                <a:ea typeface="ＭＳ Ｐゴシック" charset="0"/>
                <a:cs typeface="ＭＳ Ｐゴシック" charset="0"/>
              </a:defRPr>
            </a:lvl1pPr>
            <a:lvl2pPr marL="742950" indent="-285750">
              <a:defRPr sz="4400">
                <a:solidFill>
                  <a:schemeClr val="tx1"/>
                </a:solidFill>
                <a:latin typeface="Tahoma" charset="0"/>
                <a:ea typeface="ＭＳ Ｐゴシック" charset="0"/>
              </a:defRPr>
            </a:lvl2pPr>
            <a:lvl3pPr marL="1143000" indent="-228600">
              <a:defRPr sz="4400">
                <a:solidFill>
                  <a:schemeClr val="tx1"/>
                </a:solidFill>
                <a:latin typeface="Tahoma" charset="0"/>
                <a:ea typeface="ＭＳ Ｐゴシック" charset="0"/>
              </a:defRPr>
            </a:lvl3pPr>
            <a:lvl4pPr marL="1600200" indent="-228600">
              <a:defRPr sz="4400">
                <a:solidFill>
                  <a:schemeClr val="tx1"/>
                </a:solidFill>
                <a:latin typeface="Tahoma" charset="0"/>
                <a:ea typeface="ＭＳ Ｐゴシック" charset="0"/>
              </a:defRPr>
            </a:lvl4pPr>
            <a:lvl5pPr marL="2057400" indent="-228600">
              <a:defRPr sz="4400">
                <a:solidFill>
                  <a:schemeClr val="tx1"/>
                </a:solidFill>
                <a:latin typeface="Tahoma" charset="0"/>
                <a:ea typeface="ＭＳ Ｐゴシック" charset="0"/>
              </a:defRPr>
            </a:lvl5pPr>
            <a:lvl6pPr marL="2514600" indent="-228600" eaLnBrk="0" fontAlgn="base" hangingPunct="0">
              <a:spcBef>
                <a:spcPct val="0"/>
              </a:spcBef>
              <a:spcAft>
                <a:spcPct val="0"/>
              </a:spcAft>
              <a:defRPr sz="4400">
                <a:solidFill>
                  <a:schemeClr val="tx1"/>
                </a:solidFill>
                <a:latin typeface="Tahoma" charset="0"/>
                <a:ea typeface="ＭＳ Ｐゴシック" charset="0"/>
              </a:defRPr>
            </a:lvl6pPr>
            <a:lvl7pPr marL="2971800" indent="-228600" eaLnBrk="0" fontAlgn="base" hangingPunct="0">
              <a:spcBef>
                <a:spcPct val="0"/>
              </a:spcBef>
              <a:spcAft>
                <a:spcPct val="0"/>
              </a:spcAft>
              <a:defRPr sz="4400">
                <a:solidFill>
                  <a:schemeClr val="tx1"/>
                </a:solidFill>
                <a:latin typeface="Tahoma" charset="0"/>
                <a:ea typeface="ＭＳ Ｐゴシック" charset="0"/>
              </a:defRPr>
            </a:lvl7pPr>
            <a:lvl8pPr marL="3429000" indent="-228600" eaLnBrk="0" fontAlgn="base" hangingPunct="0">
              <a:spcBef>
                <a:spcPct val="0"/>
              </a:spcBef>
              <a:spcAft>
                <a:spcPct val="0"/>
              </a:spcAft>
              <a:defRPr sz="4400">
                <a:solidFill>
                  <a:schemeClr val="tx1"/>
                </a:solidFill>
                <a:latin typeface="Tahoma" charset="0"/>
                <a:ea typeface="ＭＳ Ｐゴシック" charset="0"/>
              </a:defRPr>
            </a:lvl8pPr>
            <a:lvl9pPr marL="3886200" indent="-228600" eaLnBrk="0" fontAlgn="base" hangingPunct="0">
              <a:spcBef>
                <a:spcPct val="0"/>
              </a:spcBef>
              <a:spcAft>
                <a:spcPct val="0"/>
              </a:spcAft>
              <a:defRPr sz="4400">
                <a:solidFill>
                  <a:schemeClr val="tx1"/>
                </a:solidFill>
                <a:latin typeface="Tahoma" charset="0"/>
                <a:ea typeface="ＭＳ Ｐゴシック" charset="0"/>
              </a:defRPr>
            </a:lvl9pPr>
          </a:lstStyle>
          <a:p>
            <a:fld id="{C8AC5F48-B76A-B745-B187-5B572DA19065}" type="slidenum">
              <a:rPr lang="en-US" sz="1200">
                <a:latin typeface="Arial" charset="0"/>
              </a:rPr>
              <a:pPr/>
              <a:t>41</a:t>
            </a:fld>
            <a:endParaRPr lang="en-US" sz="1200">
              <a:latin typeface="Arial" charset="0"/>
            </a:endParaRPr>
          </a:p>
        </p:txBody>
      </p:sp>
      <p:sp>
        <p:nvSpPr>
          <p:cNvPr id="3993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Tree>
    <p:extLst>
      <p:ext uri="{BB962C8B-B14F-4D97-AF65-F5344CB8AC3E}">
        <p14:creationId xmlns:p14="http://schemas.microsoft.com/office/powerpoint/2010/main" val="71730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Do the accommodations have construct validity without impact the non-EL students’ performance. </a:t>
            </a:r>
          </a:p>
          <a:p>
            <a:pPr lvl="0">
              <a:buNone/>
            </a:pPr>
            <a:r>
              <a:rPr lang="en-US" dirty="0"/>
              <a:t>Are there any differences across “Linguistic Modified”,  “ English Read-aloud” and “English-Glossary”  accommodations with respect to the effect on middle school mathematics performance used by ELs and non-ELs?</a:t>
            </a:r>
          </a:p>
          <a:p>
            <a:pPr lvl="0"/>
            <a:r>
              <a:rPr lang="en-US" dirty="0"/>
              <a:t>Are the accommodations effective for increasing the mathematics performance of the EL students in standardized assessment? </a:t>
            </a:r>
          </a:p>
          <a:p>
            <a:pPr lvl="0"/>
            <a:r>
              <a:rPr lang="en-US" dirty="0"/>
              <a:t>What is the relationship between response time and accommodation status between the  ELs and non-Els?</a:t>
            </a:r>
          </a:p>
          <a:p>
            <a:endParaRPr lang="en-US" dirty="0"/>
          </a:p>
        </p:txBody>
      </p:sp>
      <p:sp>
        <p:nvSpPr>
          <p:cNvPr id="4" name="Slide Number Placeholder 3"/>
          <p:cNvSpPr>
            <a:spLocks noGrp="1"/>
          </p:cNvSpPr>
          <p:nvPr>
            <p:ph type="sldNum" sz="quarter" idx="5"/>
          </p:nvPr>
        </p:nvSpPr>
        <p:spPr/>
        <p:txBody>
          <a:bodyPr/>
          <a:lstStyle/>
          <a:p>
            <a:pPr>
              <a:defRPr/>
            </a:pPr>
            <a:fld id="{059EF631-676F-1848-A214-88FA44F87AE4}" type="slidenum">
              <a:rPr lang="en-US" smtClean="0"/>
              <a:pPr>
                <a:defRPr/>
              </a:pPr>
              <a:t>3</a:t>
            </a:fld>
            <a:endParaRPr lang="en-US" dirty="0"/>
          </a:p>
        </p:txBody>
      </p:sp>
    </p:spTree>
    <p:extLst>
      <p:ext uri="{BB962C8B-B14F-4D97-AF65-F5344CB8AC3E}">
        <p14:creationId xmlns:p14="http://schemas.microsoft.com/office/powerpoint/2010/main" val="3663460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ETS comments: The original chart does not match with our study – the</a:t>
            </a:r>
            <a:r>
              <a:rPr lang="en-US" baseline="0" dirty="0"/>
              <a:t> original</a:t>
            </a:r>
            <a:r>
              <a:rPr lang="en-US" dirty="0"/>
              <a:t> chart reads as if students had to pass through either the English or Spanish math test to get to a particular version (also there is a mix of version/option here). Instead our design was more that we had 6 options - and students could be assigned to either the standard form or the 3 English accommodations, or the Spanish version (or standard form) with the </a:t>
            </a:r>
            <a:r>
              <a:rPr lang="en-US" dirty="0" err="1"/>
              <a:t>bilignual</a:t>
            </a:r>
            <a:r>
              <a:rPr lang="en-US" dirty="0"/>
              <a:t> glossary as another version. We revised</a:t>
            </a:r>
            <a:r>
              <a:rPr lang="en-US" baseline="0" dirty="0"/>
              <a:t> some wording here to fix this, but still this chart is not accurate to reflect our design. We suggest Yu rather show this chart very quickly and doesn’t spend too much time on this slide, just quickly give the audience a visual representation of our design. </a:t>
            </a:r>
            <a:endParaRPr lang="en-US" dirty="0"/>
          </a:p>
        </p:txBody>
      </p:sp>
      <p:sp>
        <p:nvSpPr>
          <p:cNvPr id="4" name="슬라이드 번호 개체 틀 3"/>
          <p:cNvSpPr>
            <a:spLocks noGrp="1"/>
          </p:cNvSpPr>
          <p:nvPr>
            <p:ph type="sldNum" sz="quarter" idx="10"/>
          </p:nvPr>
        </p:nvSpPr>
        <p:spPr/>
        <p:txBody>
          <a:bodyPr/>
          <a:lstStyle/>
          <a:p>
            <a:fld id="{E0850D50-F07C-43F6-A941-77C61BF720BC}" type="slidenum">
              <a:rPr lang="en-US" smtClean="0"/>
              <a:t>4</a:t>
            </a:fld>
            <a:endParaRPr lang="en-US"/>
          </a:p>
        </p:txBody>
      </p:sp>
    </p:spTree>
    <p:extLst>
      <p:ext uri="{BB962C8B-B14F-4D97-AF65-F5344CB8AC3E}">
        <p14:creationId xmlns:p14="http://schemas.microsoft.com/office/powerpoint/2010/main" val="2992950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effectLst/>
              </a:rPr>
            </a:br>
            <a:r>
              <a:rPr lang="en-US" dirty="0">
                <a:effectLst/>
              </a:rPr>
              <a:t>Somewhat low. This test needs to be supplemented by other measures (e.g., more tests) to determine grades. There are probably some items which could be improved.</a:t>
            </a:r>
            <a:endParaRPr lang="en-US" dirty="0"/>
          </a:p>
        </p:txBody>
      </p:sp>
      <p:sp>
        <p:nvSpPr>
          <p:cNvPr id="4" name="Slide Number Placeholder 3"/>
          <p:cNvSpPr>
            <a:spLocks noGrp="1"/>
          </p:cNvSpPr>
          <p:nvPr>
            <p:ph type="sldNum" sz="quarter" idx="5"/>
          </p:nvPr>
        </p:nvSpPr>
        <p:spPr/>
        <p:txBody>
          <a:bodyPr/>
          <a:lstStyle/>
          <a:p>
            <a:pPr>
              <a:defRPr/>
            </a:pPr>
            <a:fld id="{059EF631-676F-1848-A214-88FA44F87AE4}" type="slidenum">
              <a:rPr lang="en-US" smtClean="0"/>
              <a:pPr>
                <a:defRPr/>
              </a:pPr>
              <a:t>5</a:t>
            </a:fld>
            <a:endParaRPr lang="en-US" dirty="0"/>
          </a:p>
        </p:txBody>
      </p:sp>
    </p:spTree>
    <p:extLst>
      <p:ext uri="{BB962C8B-B14F-4D97-AF65-F5344CB8AC3E}">
        <p14:creationId xmlns:p14="http://schemas.microsoft.com/office/powerpoint/2010/main" val="3572976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9EF631-676F-1848-A214-88FA44F87AE4}" type="slidenum">
              <a:rPr lang="en-US" smtClean="0"/>
              <a:pPr>
                <a:defRPr/>
              </a:pPr>
              <a:t>6</a:t>
            </a:fld>
            <a:endParaRPr lang="en-US" dirty="0"/>
          </a:p>
        </p:txBody>
      </p:sp>
    </p:spTree>
    <p:extLst>
      <p:ext uri="{BB962C8B-B14F-4D97-AF65-F5344CB8AC3E}">
        <p14:creationId xmlns:p14="http://schemas.microsoft.com/office/powerpoint/2010/main" val="2684429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a. Remove empty context: </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b. Refine Context</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c. Simplify Vocabulary </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d. Unpack </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e. Make item stem concise </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f. Make options concise </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g. Reduce “If” clause </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h. Simplify verb forms: </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baseline="0" dirty="0" err="1">
                <a:solidFill>
                  <a:schemeClr val="tx1"/>
                </a:solidFill>
                <a:effectLst/>
                <a:latin typeface="Arial" charset="0"/>
                <a:ea typeface="ＭＳ Ｐゴシック" charset="0"/>
                <a:cs typeface="ＭＳ Ｐゴシック" charset="0"/>
              </a:rPr>
              <a:t>i</a:t>
            </a:r>
            <a:r>
              <a:rPr lang="en-US" sz="1200" b="0" i="0" u="none" strike="noStrike" kern="1200" baseline="0" dirty="0">
                <a:solidFill>
                  <a:schemeClr val="tx1"/>
                </a:solidFill>
                <a:effectLst/>
                <a:latin typeface="Arial" charset="0"/>
                <a:ea typeface="ＭＳ Ｐゴシック" charset="0"/>
                <a:cs typeface="ＭＳ Ｐゴシック" charset="0"/>
              </a:rPr>
              <a:t>. Reduce wordiness </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j. Add emphasis to key words </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k. Graphic representation: </a:t>
            </a:r>
            <a:endParaRPr lang="en-US" sz="1200" b="0" i="0" u="none" strike="noStrike" kern="1200" dirty="0">
              <a:solidFill>
                <a:schemeClr val="tx1"/>
              </a:solidFill>
              <a:effectLst/>
              <a:latin typeface="Arial" charset="0"/>
              <a:ea typeface="ＭＳ Ｐゴシック" charset="0"/>
              <a:cs typeface="ＭＳ Ｐゴシック" charset="0"/>
            </a:endParaRPr>
          </a:p>
          <a:p>
            <a:endParaRPr lang="en-US" dirty="0"/>
          </a:p>
          <a:p>
            <a:pPr rtl="0" eaLnBrk="1" fontAlgn="t" latinLnBrk="0" hangingPunct="1"/>
            <a:r>
              <a:rPr lang="en-US" sz="1200" b="1" i="0" u="none" strike="noStrike" kern="1200" dirty="0">
                <a:solidFill>
                  <a:schemeClr val="tx1"/>
                </a:solidFill>
                <a:effectLst/>
                <a:latin typeface="Arial" charset="0"/>
                <a:ea typeface="ＭＳ Ｐゴシック" charset="0"/>
                <a:cs typeface="ＭＳ Ｐゴシック" charset="0"/>
              </a:rPr>
              <a:t>Item#</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auto" latinLnBrk="0" hangingPunct="1"/>
            <a:r>
              <a:rPr lang="en-US" sz="1200" b="1" i="0" u="none" strike="noStrike" kern="1200" dirty="0">
                <a:solidFill>
                  <a:schemeClr val="tx1"/>
                </a:solidFill>
                <a:effectLst/>
                <a:latin typeface="Arial" charset="0"/>
                <a:ea typeface="ＭＳ Ｐゴシック" charset="0"/>
                <a:cs typeface="ＭＳ Ｐゴシック" charset="0"/>
              </a:rPr>
              <a:t>Types of Linguistic-Modified for the 30 mathematics items</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dirty="0">
                <a:solidFill>
                  <a:schemeClr val="tx1"/>
                </a:solidFill>
                <a:effectLst/>
                <a:latin typeface="Arial" charset="0"/>
                <a:ea typeface="ＭＳ Ｐゴシック" charset="0"/>
                <a:cs typeface="ＭＳ Ｐゴシック" charset="0"/>
              </a:rPr>
              <a:t>Item 1</a:t>
            </a:r>
          </a:p>
          <a:p>
            <a:pPr rtl="0" eaLnBrk="1" fontAlgn="t"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b) refine context; c) simplify vocabulary; f) make options concise; </a:t>
            </a:r>
            <a:r>
              <a:rPr lang="en-US" sz="1200" b="0" i="0" u="none" strike="noStrike" kern="1200" baseline="0" dirty="0" err="1">
                <a:solidFill>
                  <a:schemeClr val="tx1"/>
                </a:solidFill>
                <a:effectLst/>
                <a:latin typeface="Arial" charset="0"/>
                <a:ea typeface="ＭＳ Ｐゴシック" charset="0"/>
                <a:cs typeface="ＭＳ Ｐゴシック" charset="0"/>
              </a:rPr>
              <a:t>i</a:t>
            </a:r>
            <a:r>
              <a:rPr lang="en-US" sz="1200" b="0" i="0" u="none" strike="noStrike" kern="1200" baseline="0" dirty="0">
                <a:solidFill>
                  <a:schemeClr val="tx1"/>
                </a:solidFill>
                <a:effectLst/>
                <a:latin typeface="Arial" charset="0"/>
                <a:ea typeface="ＭＳ Ｐゴシック" charset="0"/>
                <a:cs typeface="ＭＳ Ｐゴシック" charset="0"/>
              </a:rPr>
              <a:t>) reduce wordiness; h)  simplify verb forms</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dirty="0">
                <a:solidFill>
                  <a:schemeClr val="tx1"/>
                </a:solidFill>
                <a:effectLst/>
                <a:latin typeface="Arial" charset="0"/>
                <a:ea typeface="ＭＳ Ｐゴシック" charset="0"/>
                <a:cs typeface="ＭＳ Ｐゴシック" charset="0"/>
              </a:rPr>
              <a:t>Item 2</a:t>
            </a:r>
          </a:p>
          <a:p>
            <a:pPr rtl="0" eaLnBrk="1" fontAlgn="t"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b) refine context; c) simplify vocabulary; e) make STEM concise; </a:t>
            </a:r>
            <a:r>
              <a:rPr lang="en-US" sz="1200" b="0" i="0" u="none" strike="noStrike" kern="1200" baseline="0" dirty="0" err="1">
                <a:solidFill>
                  <a:schemeClr val="tx1"/>
                </a:solidFill>
                <a:effectLst/>
                <a:latin typeface="Arial" charset="0"/>
                <a:ea typeface="ＭＳ Ｐゴシック" charset="0"/>
                <a:cs typeface="ＭＳ Ｐゴシック" charset="0"/>
              </a:rPr>
              <a:t>i</a:t>
            </a:r>
            <a:r>
              <a:rPr lang="en-US" sz="1200" b="0" i="0" u="none" strike="noStrike" kern="1200" baseline="0" dirty="0">
                <a:solidFill>
                  <a:schemeClr val="tx1"/>
                </a:solidFill>
                <a:effectLst/>
                <a:latin typeface="Arial" charset="0"/>
                <a:ea typeface="ＭＳ Ｐゴシック" charset="0"/>
                <a:cs typeface="ＭＳ Ｐゴシック" charset="0"/>
              </a:rPr>
              <a:t>) reduce wordiness; k)  graphic representation</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dirty="0">
                <a:solidFill>
                  <a:schemeClr val="tx1"/>
                </a:solidFill>
                <a:effectLst/>
                <a:latin typeface="Arial" charset="0"/>
                <a:ea typeface="ＭＳ Ｐゴシック" charset="0"/>
                <a:cs typeface="ＭＳ Ｐゴシック" charset="0"/>
              </a:rPr>
              <a:t>Item 5</a:t>
            </a:r>
          </a:p>
          <a:p>
            <a:pPr rtl="0" eaLnBrk="1" fontAlgn="t"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a) remove empty context; c) simplify vocabulary; e) make item stem concise; </a:t>
            </a:r>
            <a:r>
              <a:rPr lang="en-US" sz="1200" b="0" i="0" u="none" strike="noStrike" kern="1200" baseline="0" dirty="0" err="1">
                <a:solidFill>
                  <a:schemeClr val="tx1"/>
                </a:solidFill>
                <a:effectLst/>
                <a:latin typeface="Arial" charset="0"/>
                <a:ea typeface="ＭＳ Ｐゴシック" charset="0"/>
                <a:cs typeface="ＭＳ Ｐゴシック" charset="0"/>
              </a:rPr>
              <a:t>i</a:t>
            </a:r>
            <a:r>
              <a:rPr lang="en-US" sz="1200" b="0" i="0" u="none" strike="noStrike" kern="1200" baseline="0" dirty="0">
                <a:solidFill>
                  <a:schemeClr val="tx1"/>
                </a:solidFill>
                <a:effectLst/>
                <a:latin typeface="Arial" charset="0"/>
                <a:ea typeface="ＭＳ Ｐゴシック" charset="0"/>
                <a:cs typeface="ＭＳ Ｐゴシック" charset="0"/>
              </a:rPr>
              <a:t>) reduce  wordiness</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dirty="0">
                <a:solidFill>
                  <a:schemeClr val="tx1"/>
                </a:solidFill>
                <a:effectLst/>
                <a:latin typeface="Arial" charset="0"/>
                <a:ea typeface="ＭＳ Ｐゴシック" charset="0"/>
                <a:cs typeface="ＭＳ Ｐゴシック" charset="0"/>
              </a:rPr>
              <a:t>Item 7</a:t>
            </a:r>
          </a:p>
          <a:p>
            <a:pPr rtl="0" eaLnBrk="1" fontAlgn="t"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a) remove empty context, c) simplify vocabulary e) make item stem concise; </a:t>
            </a:r>
            <a:r>
              <a:rPr lang="en-US" sz="1200" b="0" i="0" u="none" strike="noStrike" kern="1200" baseline="0" dirty="0" err="1">
                <a:solidFill>
                  <a:schemeClr val="tx1"/>
                </a:solidFill>
                <a:effectLst/>
                <a:latin typeface="Arial" charset="0"/>
                <a:ea typeface="ＭＳ Ｐゴシック" charset="0"/>
                <a:cs typeface="ＭＳ Ｐゴシック" charset="0"/>
              </a:rPr>
              <a:t>i</a:t>
            </a:r>
            <a:r>
              <a:rPr lang="en-US" sz="1200" b="0" i="0" u="none" strike="noStrike" kern="1200" baseline="0" dirty="0">
                <a:solidFill>
                  <a:schemeClr val="tx1"/>
                </a:solidFill>
                <a:effectLst/>
                <a:latin typeface="Arial" charset="0"/>
                <a:ea typeface="ＭＳ Ｐゴシック" charset="0"/>
                <a:cs typeface="ＭＳ Ｐゴシック" charset="0"/>
              </a:rPr>
              <a:t>) reduce</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 wordiness; j) add emphasis to key words</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dirty="0">
                <a:solidFill>
                  <a:schemeClr val="tx1"/>
                </a:solidFill>
                <a:effectLst/>
                <a:latin typeface="Arial" charset="0"/>
                <a:ea typeface="ＭＳ Ｐゴシック" charset="0"/>
                <a:cs typeface="ＭＳ Ｐゴシック" charset="0"/>
              </a:rPr>
              <a:t>Item 8</a:t>
            </a:r>
          </a:p>
          <a:p>
            <a:pPr rtl="0" eaLnBrk="1" fontAlgn="t"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b) refine context; c) simplify vocabulary; d) unpack, e) make item stem concise; h) simplify  verb forms; </a:t>
            </a:r>
            <a:r>
              <a:rPr lang="en-US" sz="1200" b="0" i="0" u="none" strike="noStrike" kern="1200" baseline="0" dirty="0" err="1">
                <a:solidFill>
                  <a:schemeClr val="tx1"/>
                </a:solidFill>
                <a:effectLst/>
                <a:latin typeface="Arial" charset="0"/>
                <a:ea typeface="ＭＳ Ｐゴシック" charset="0"/>
                <a:cs typeface="ＭＳ Ｐゴシック" charset="0"/>
              </a:rPr>
              <a:t>i</a:t>
            </a:r>
            <a:r>
              <a:rPr lang="en-US" sz="1200" b="0" i="0" u="none" strike="noStrike" kern="1200" baseline="0" dirty="0">
                <a:solidFill>
                  <a:schemeClr val="tx1"/>
                </a:solidFill>
                <a:effectLst/>
                <a:latin typeface="Arial" charset="0"/>
                <a:ea typeface="ＭＳ Ｐゴシック" charset="0"/>
                <a:cs typeface="ＭＳ Ｐゴシック" charset="0"/>
              </a:rPr>
              <a:t>) reduce wordiness</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dirty="0">
                <a:solidFill>
                  <a:schemeClr val="tx1"/>
                </a:solidFill>
                <a:effectLst/>
                <a:latin typeface="Arial" charset="0"/>
                <a:ea typeface="ＭＳ Ｐゴシック" charset="0"/>
                <a:cs typeface="ＭＳ Ｐゴシック" charset="0"/>
              </a:rPr>
              <a:t>Item 10</a:t>
            </a:r>
          </a:p>
          <a:p>
            <a:pPr rtl="0" eaLnBrk="1" fontAlgn="t"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a) remove empty context; c) simplify vocabulary; e) make item stem concise; </a:t>
            </a:r>
            <a:r>
              <a:rPr lang="en-US" sz="1200" b="0" i="0" u="none" strike="noStrike" kern="1200" baseline="0" dirty="0" err="1">
                <a:solidFill>
                  <a:schemeClr val="tx1"/>
                </a:solidFill>
                <a:effectLst/>
                <a:latin typeface="Arial" charset="0"/>
                <a:ea typeface="ＭＳ Ｐゴシック" charset="0"/>
                <a:cs typeface="ＭＳ Ｐゴシック" charset="0"/>
              </a:rPr>
              <a:t>i</a:t>
            </a:r>
            <a:r>
              <a:rPr lang="en-US" sz="1200" b="0" i="0" u="none" strike="noStrike" kern="1200" baseline="0" dirty="0">
                <a:solidFill>
                  <a:schemeClr val="tx1"/>
                </a:solidFill>
                <a:effectLst/>
                <a:latin typeface="Arial" charset="0"/>
                <a:ea typeface="ＭＳ Ｐゴシック" charset="0"/>
                <a:cs typeface="ＭＳ Ｐゴシック" charset="0"/>
              </a:rPr>
              <a:t>) reduce  wordiness</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dirty="0">
                <a:solidFill>
                  <a:schemeClr val="tx1"/>
                </a:solidFill>
                <a:effectLst/>
                <a:latin typeface="Arial" charset="0"/>
                <a:ea typeface="ＭＳ Ｐゴシック" charset="0"/>
                <a:cs typeface="ＭＳ Ｐゴシック" charset="0"/>
              </a:rPr>
              <a:t>Item 12</a:t>
            </a:r>
          </a:p>
          <a:p>
            <a:pPr rtl="0" eaLnBrk="1" fontAlgn="auto"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a) remove empty context; d) unpack; g) reduce ‘if’ clause; h) simplify verb forms</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dirty="0">
                <a:solidFill>
                  <a:schemeClr val="tx1"/>
                </a:solidFill>
                <a:effectLst/>
                <a:latin typeface="Arial" charset="0"/>
                <a:ea typeface="ＭＳ Ｐゴシック" charset="0"/>
                <a:cs typeface="ＭＳ Ｐゴシック" charset="0"/>
              </a:rPr>
              <a:t>Item 14</a:t>
            </a:r>
          </a:p>
          <a:p>
            <a:pPr rtl="0" eaLnBrk="1" fontAlgn="auto"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a) remove empty context; c) simplify vocabulary; e) make item stem concise; h) simplify verb forms; </a:t>
            </a:r>
            <a:r>
              <a:rPr lang="en-US" sz="1200" b="0" i="0" u="none" strike="noStrike" kern="1200" baseline="0" dirty="0" err="1">
                <a:solidFill>
                  <a:schemeClr val="tx1"/>
                </a:solidFill>
                <a:effectLst/>
                <a:latin typeface="Arial" charset="0"/>
                <a:ea typeface="ＭＳ Ｐゴシック" charset="0"/>
                <a:cs typeface="ＭＳ Ｐゴシック" charset="0"/>
              </a:rPr>
              <a:t>i</a:t>
            </a:r>
            <a:r>
              <a:rPr lang="en-US" sz="1200" b="0" i="0" u="none" strike="noStrike" kern="1200" baseline="0" dirty="0">
                <a:solidFill>
                  <a:schemeClr val="tx1"/>
                </a:solidFill>
                <a:effectLst/>
                <a:latin typeface="Arial" charset="0"/>
                <a:ea typeface="ＭＳ Ｐゴシック" charset="0"/>
                <a:cs typeface="ＭＳ Ｐゴシック" charset="0"/>
              </a:rPr>
              <a:t>) reduce wordiness; k) graphic representation 	</a:t>
            </a:r>
            <a:endParaRPr lang="en-US" sz="1200" b="0" i="0" u="none" strike="noStrike" kern="1200" dirty="0">
              <a:solidFill>
                <a:schemeClr val="tx1"/>
              </a:solidFill>
              <a:effectLst/>
              <a:latin typeface="Arial" charset="0"/>
              <a:ea typeface="ＭＳ Ｐゴシック" charset="0"/>
              <a:cs typeface="ＭＳ Ｐゴシック" charset="0"/>
            </a:endParaRPr>
          </a:p>
          <a:p>
            <a:pPr rtl="0" eaLnBrk="1" fontAlgn="t" latinLnBrk="0" hangingPunct="1"/>
            <a:r>
              <a:rPr lang="en-US" sz="1200" b="0" i="0" u="none" strike="noStrike" kern="1200" dirty="0">
                <a:solidFill>
                  <a:schemeClr val="tx1"/>
                </a:solidFill>
                <a:effectLst/>
                <a:latin typeface="Arial" charset="0"/>
                <a:ea typeface="ＭＳ Ｐゴシック" charset="0"/>
                <a:cs typeface="ＭＳ Ｐゴシック" charset="0"/>
              </a:rPr>
              <a:t>Item 18</a:t>
            </a:r>
          </a:p>
          <a:p>
            <a:pPr rtl="0" eaLnBrk="1" fontAlgn="auto" latinLnBrk="0" hangingPunct="1"/>
            <a:r>
              <a:rPr lang="en-US" sz="1200" b="0" i="0" u="none" strike="noStrike" kern="1200" baseline="0" dirty="0">
                <a:solidFill>
                  <a:schemeClr val="tx1"/>
                </a:solidFill>
                <a:effectLst/>
                <a:latin typeface="Arial" charset="0"/>
                <a:ea typeface="ＭＳ Ｐゴシック" charset="0"/>
                <a:cs typeface="ＭＳ Ｐゴシック" charset="0"/>
              </a:rPr>
              <a:t>b) refine context; c) simplify vocabulary; d) unpack; e) make item stem concise; h) simplify verb forms; </a:t>
            </a:r>
            <a:r>
              <a:rPr lang="en-US" sz="1200" b="0" i="0" u="none" strike="noStrike" kern="1200" baseline="0" dirty="0" err="1">
                <a:solidFill>
                  <a:schemeClr val="tx1"/>
                </a:solidFill>
                <a:effectLst/>
                <a:latin typeface="Arial" charset="0"/>
                <a:ea typeface="ＭＳ Ｐゴシック" charset="0"/>
                <a:cs typeface="ＭＳ Ｐゴシック" charset="0"/>
              </a:rPr>
              <a:t>i</a:t>
            </a:r>
            <a:r>
              <a:rPr lang="en-US" sz="1200" b="0" i="0" u="none" strike="noStrike" kern="1200" baseline="0" dirty="0">
                <a:solidFill>
                  <a:schemeClr val="tx1"/>
                </a:solidFill>
                <a:effectLst/>
                <a:latin typeface="Arial" charset="0"/>
                <a:ea typeface="ＭＳ Ｐゴシック" charset="0"/>
                <a:cs typeface="ＭＳ Ｐゴシック" charset="0"/>
              </a:rPr>
              <a:t>) reduce wordiness 	</a:t>
            </a:r>
            <a:endParaRPr lang="en-US" sz="1200" b="0" i="0" u="none" strike="noStrike" kern="1200" dirty="0">
              <a:solidFill>
                <a:schemeClr val="tx1"/>
              </a:solidFill>
              <a:effectLst/>
              <a:latin typeface="Arial" charset="0"/>
              <a:ea typeface="ＭＳ Ｐゴシック" charset="0"/>
              <a:cs typeface="ＭＳ Ｐゴシック" charset="0"/>
            </a:endParaRPr>
          </a:p>
          <a:p>
            <a:endParaRPr lang="en-US" dirty="0"/>
          </a:p>
        </p:txBody>
      </p:sp>
      <p:sp>
        <p:nvSpPr>
          <p:cNvPr id="4" name="Slide Number Placeholder 3"/>
          <p:cNvSpPr>
            <a:spLocks noGrp="1"/>
          </p:cNvSpPr>
          <p:nvPr>
            <p:ph type="sldNum" sz="quarter" idx="5"/>
          </p:nvPr>
        </p:nvSpPr>
        <p:spPr/>
        <p:txBody>
          <a:bodyPr/>
          <a:lstStyle/>
          <a:p>
            <a:pPr>
              <a:defRPr/>
            </a:pPr>
            <a:fld id="{059EF631-676F-1848-A214-88FA44F87AE4}" type="slidenum">
              <a:rPr lang="en-US" smtClean="0"/>
              <a:pPr>
                <a:defRPr/>
              </a:pPr>
              <a:t>7</a:t>
            </a:fld>
            <a:endParaRPr lang="en-US" dirty="0"/>
          </a:p>
        </p:txBody>
      </p:sp>
    </p:spTree>
    <p:extLst>
      <p:ext uri="{BB962C8B-B14F-4D97-AF65-F5344CB8AC3E}">
        <p14:creationId xmlns:p14="http://schemas.microsoft.com/office/powerpoint/2010/main" val="2632824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Arial" charset="0"/>
                <a:ea typeface="ＭＳ Ｐゴシック" charset="0"/>
                <a:cs typeface="ＭＳ Ｐゴシック" charset="0"/>
              </a:rPr>
              <a:t>ScorePak</a:t>
            </a:r>
            <a:r>
              <a:rPr lang="en-US" sz="1200" b="0" i="0" kern="1200" dirty="0">
                <a:solidFill>
                  <a:schemeClr val="tx1"/>
                </a:solidFill>
                <a:effectLst/>
                <a:latin typeface="Arial" charset="0"/>
                <a:ea typeface="ＭＳ Ｐゴシック" charset="0"/>
                <a:cs typeface="ＭＳ Ｐゴシック" charset="0"/>
              </a:rPr>
              <a:t>® classifies item discrimination as “good” if the index is above .30; “fair” if it is between .10 and.30; and “poor” if it is below .10.</a:t>
            </a:r>
            <a:endParaRPr lang="en-US" dirty="0"/>
          </a:p>
        </p:txBody>
      </p:sp>
      <p:sp>
        <p:nvSpPr>
          <p:cNvPr id="4" name="Slide Number Placeholder 3"/>
          <p:cNvSpPr>
            <a:spLocks noGrp="1"/>
          </p:cNvSpPr>
          <p:nvPr>
            <p:ph type="sldNum" sz="quarter" idx="5"/>
          </p:nvPr>
        </p:nvSpPr>
        <p:spPr/>
        <p:txBody>
          <a:bodyPr/>
          <a:lstStyle/>
          <a:p>
            <a:pPr>
              <a:defRPr/>
            </a:pPr>
            <a:fld id="{059EF631-676F-1848-A214-88FA44F87AE4}" type="slidenum">
              <a:rPr lang="en-US" smtClean="0"/>
              <a:pPr>
                <a:defRPr/>
              </a:pPr>
              <a:t>8</a:t>
            </a:fld>
            <a:endParaRPr lang="en-US" dirty="0"/>
          </a:p>
        </p:txBody>
      </p:sp>
    </p:spTree>
    <p:extLst>
      <p:ext uri="{BB962C8B-B14F-4D97-AF65-F5344CB8AC3E}">
        <p14:creationId xmlns:p14="http://schemas.microsoft.com/office/powerpoint/2010/main" val="3510608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9EF631-676F-1848-A214-88FA44F87AE4}" type="slidenum">
              <a:rPr lang="en-US" smtClean="0"/>
              <a:pPr>
                <a:defRPr/>
              </a:pPr>
              <a:t>9</a:t>
            </a:fld>
            <a:endParaRPr lang="en-US" dirty="0"/>
          </a:p>
        </p:txBody>
      </p:sp>
    </p:spTree>
    <p:extLst>
      <p:ext uri="{BB962C8B-B14F-4D97-AF65-F5344CB8AC3E}">
        <p14:creationId xmlns:p14="http://schemas.microsoft.com/office/powerpoint/2010/main" val="2535641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400">
                <a:solidFill>
                  <a:schemeClr val="tx1"/>
                </a:solidFill>
                <a:latin typeface="Tahoma" charset="0"/>
                <a:ea typeface="ＭＳ Ｐゴシック" charset="0"/>
                <a:cs typeface="ＭＳ Ｐゴシック" charset="0"/>
              </a:defRPr>
            </a:lvl1pPr>
            <a:lvl2pPr marL="742950" indent="-285750">
              <a:defRPr sz="4400">
                <a:solidFill>
                  <a:schemeClr val="tx1"/>
                </a:solidFill>
                <a:latin typeface="Tahoma" charset="0"/>
                <a:ea typeface="ＭＳ Ｐゴシック" charset="0"/>
              </a:defRPr>
            </a:lvl2pPr>
            <a:lvl3pPr marL="1143000" indent="-228600">
              <a:defRPr sz="4400">
                <a:solidFill>
                  <a:schemeClr val="tx1"/>
                </a:solidFill>
                <a:latin typeface="Tahoma" charset="0"/>
                <a:ea typeface="ＭＳ Ｐゴシック" charset="0"/>
              </a:defRPr>
            </a:lvl3pPr>
            <a:lvl4pPr marL="1600200" indent="-228600">
              <a:defRPr sz="4400">
                <a:solidFill>
                  <a:schemeClr val="tx1"/>
                </a:solidFill>
                <a:latin typeface="Tahoma" charset="0"/>
                <a:ea typeface="ＭＳ Ｐゴシック" charset="0"/>
              </a:defRPr>
            </a:lvl4pPr>
            <a:lvl5pPr marL="2057400" indent="-228600">
              <a:defRPr sz="4400">
                <a:solidFill>
                  <a:schemeClr val="tx1"/>
                </a:solidFill>
                <a:latin typeface="Tahoma" charset="0"/>
                <a:ea typeface="ＭＳ Ｐゴシック" charset="0"/>
              </a:defRPr>
            </a:lvl5pPr>
            <a:lvl6pPr marL="2514600" indent="-228600" eaLnBrk="0" fontAlgn="base" hangingPunct="0">
              <a:spcBef>
                <a:spcPct val="0"/>
              </a:spcBef>
              <a:spcAft>
                <a:spcPct val="0"/>
              </a:spcAft>
              <a:defRPr sz="4400">
                <a:solidFill>
                  <a:schemeClr val="tx1"/>
                </a:solidFill>
                <a:latin typeface="Tahoma" charset="0"/>
                <a:ea typeface="ＭＳ Ｐゴシック" charset="0"/>
              </a:defRPr>
            </a:lvl6pPr>
            <a:lvl7pPr marL="2971800" indent="-228600" eaLnBrk="0" fontAlgn="base" hangingPunct="0">
              <a:spcBef>
                <a:spcPct val="0"/>
              </a:spcBef>
              <a:spcAft>
                <a:spcPct val="0"/>
              </a:spcAft>
              <a:defRPr sz="4400">
                <a:solidFill>
                  <a:schemeClr val="tx1"/>
                </a:solidFill>
                <a:latin typeface="Tahoma" charset="0"/>
                <a:ea typeface="ＭＳ Ｐゴシック" charset="0"/>
              </a:defRPr>
            </a:lvl7pPr>
            <a:lvl8pPr marL="3429000" indent="-228600" eaLnBrk="0" fontAlgn="base" hangingPunct="0">
              <a:spcBef>
                <a:spcPct val="0"/>
              </a:spcBef>
              <a:spcAft>
                <a:spcPct val="0"/>
              </a:spcAft>
              <a:defRPr sz="4400">
                <a:solidFill>
                  <a:schemeClr val="tx1"/>
                </a:solidFill>
                <a:latin typeface="Tahoma" charset="0"/>
                <a:ea typeface="ＭＳ Ｐゴシック" charset="0"/>
              </a:defRPr>
            </a:lvl8pPr>
            <a:lvl9pPr marL="3886200" indent="-228600" eaLnBrk="0" fontAlgn="base" hangingPunct="0">
              <a:spcBef>
                <a:spcPct val="0"/>
              </a:spcBef>
              <a:spcAft>
                <a:spcPct val="0"/>
              </a:spcAft>
              <a:defRPr sz="4400">
                <a:solidFill>
                  <a:schemeClr val="tx1"/>
                </a:solidFill>
                <a:latin typeface="Tahoma" charset="0"/>
                <a:ea typeface="ＭＳ Ｐゴシック" charset="0"/>
              </a:defRPr>
            </a:lvl9pPr>
          </a:lstStyle>
          <a:p>
            <a:fld id="{8570C6FA-7641-A142-9A4F-6634B1FC5CBB}" type="slidenum">
              <a:rPr lang="en-US" sz="1200">
                <a:latin typeface="Arial" charset="0"/>
              </a:rPr>
              <a:pPr/>
              <a:t>10</a:t>
            </a:fld>
            <a:endParaRPr lang="en-US" sz="1200">
              <a:latin typeface="Arial"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800100" lvl="1" indent="-342900">
              <a:lnSpc>
                <a:spcPct val="100000"/>
              </a:lnSpc>
              <a:spcBef>
                <a:spcPts val="0"/>
              </a:spcBef>
              <a:spcAft>
                <a:spcPts val="600"/>
              </a:spcAft>
              <a:buFont typeface="Courier New" panose="02070309020205020404" pitchFamily="49" charset="0"/>
              <a:buChar char="o"/>
            </a:pPr>
            <a:r>
              <a:rPr lang="en-US" sz="2000" dirty="0">
                <a:latin typeface="Arial" panose="020B0604020202020204" pitchFamily="34" charset="0"/>
                <a:ea typeface="Tahoma" charset="0"/>
                <a:cs typeface="Arial" panose="020B0604020202020204" pitchFamily="34" charset="0"/>
              </a:rPr>
              <a:t>Test: 5-Scales:</a:t>
            </a:r>
          </a:p>
          <a:p>
            <a:pPr marL="1257300" lvl="2" indent="-342900">
              <a:spcAft>
                <a:spcPts val="600"/>
              </a:spcAft>
              <a:buFont typeface="Courier New" panose="02070309020205020404" pitchFamily="49" charset="0"/>
              <a:buChar char="o"/>
            </a:pPr>
            <a:r>
              <a:rPr lang="en-US" sz="2000" dirty="0">
                <a:latin typeface="Arial" panose="020B0604020202020204" pitchFamily="34" charset="0"/>
                <a:ea typeface="Tahoma" charset="0"/>
                <a:cs typeface="Arial" panose="020B0604020202020204" pitchFamily="34" charset="0"/>
              </a:rPr>
              <a:t>Beginning</a:t>
            </a:r>
          </a:p>
          <a:p>
            <a:pPr marL="1257300" lvl="2" indent="-342900">
              <a:spcAft>
                <a:spcPts val="600"/>
              </a:spcAft>
              <a:buFont typeface="Courier New" panose="02070309020205020404" pitchFamily="49" charset="0"/>
              <a:buChar char="o"/>
            </a:pPr>
            <a:r>
              <a:rPr lang="en-US" sz="2000" dirty="0">
                <a:latin typeface="Arial" panose="020B0604020202020204" pitchFamily="34" charset="0"/>
                <a:ea typeface="Tahoma" charset="0"/>
                <a:cs typeface="Arial" panose="020B0604020202020204" pitchFamily="34" charset="0"/>
              </a:rPr>
              <a:t>Early Intermediate</a:t>
            </a:r>
          </a:p>
          <a:p>
            <a:pPr marL="1257300" lvl="2" indent="-342900">
              <a:spcAft>
                <a:spcPts val="600"/>
              </a:spcAft>
              <a:buFont typeface="Courier New" panose="02070309020205020404" pitchFamily="49" charset="0"/>
              <a:buChar char="o"/>
            </a:pPr>
            <a:r>
              <a:rPr lang="en-US" sz="2000" dirty="0">
                <a:latin typeface="Arial" panose="020B0604020202020204" pitchFamily="34" charset="0"/>
                <a:ea typeface="Tahoma" charset="0"/>
                <a:cs typeface="Arial" panose="020B0604020202020204" pitchFamily="34" charset="0"/>
              </a:rPr>
              <a:t>Intermediate</a:t>
            </a:r>
          </a:p>
          <a:p>
            <a:pPr marL="1257300" lvl="2" indent="-342900">
              <a:spcAft>
                <a:spcPts val="600"/>
              </a:spcAft>
              <a:buFont typeface="Courier New" panose="02070309020205020404" pitchFamily="49" charset="0"/>
              <a:buChar char="o"/>
            </a:pPr>
            <a:r>
              <a:rPr lang="en-US" sz="2000" dirty="0">
                <a:latin typeface="Arial" panose="020B0604020202020204" pitchFamily="34" charset="0"/>
                <a:ea typeface="Tahoma" charset="0"/>
                <a:cs typeface="Arial" panose="020B0604020202020204" pitchFamily="34" charset="0"/>
              </a:rPr>
              <a:t>Early Advanced</a:t>
            </a:r>
          </a:p>
          <a:p>
            <a:pPr marL="1257300" lvl="2" indent="-342900">
              <a:spcAft>
                <a:spcPts val="600"/>
              </a:spcAft>
              <a:buFont typeface="Courier New" panose="02070309020205020404" pitchFamily="49" charset="0"/>
              <a:buChar char="o"/>
            </a:pPr>
            <a:r>
              <a:rPr lang="en-US" sz="2000" dirty="0">
                <a:latin typeface="Arial" panose="020B0604020202020204" pitchFamily="34" charset="0"/>
                <a:ea typeface="Tahoma" charset="0"/>
                <a:cs typeface="Arial" panose="020B0604020202020204" pitchFamily="34" charset="0"/>
              </a:rPr>
              <a:t>Advanced. </a:t>
            </a:r>
          </a:p>
          <a:p>
            <a:pPr eaLnBrk="1" hangingPunct="1">
              <a:spcBef>
                <a:spcPct val="0"/>
              </a:spcBef>
            </a:pPr>
            <a:endParaRPr lang="en-US" dirty="0">
              <a:latin typeface="Arial" charset="0"/>
            </a:endParaRPr>
          </a:p>
        </p:txBody>
      </p:sp>
    </p:spTree>
    <p:extLst>
      <p:ext uri="{BB962C8B-B14F-4D97-AF65-F5344CB8AC3E}">
        <p14:creationId xmlns:p14="http://schemas.microsoft.com/office/powerpoint/2010/main" val="56751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AA317-E917-4E66-870A-1AAC1A77368A}"/>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633976-A2BE-4338-AFD2-07997CFAA28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F70010-0D8C-4248-89F6-A165984F5BE8}"/>
              </a:ext>
            </a:extLst>
          </p:cNvPr>
          <p:cNvSpPr>
            <a:spLocks noGrp="1"/>
          </p:cNvSpPr>
          <p:nvPr>
            <p:ph type="dt" sz="half" idx="10"/>
          </p:nvPr>
        </p:nvSpPr>
        <p:spPr/>
        <p:txBody>
          <a:bodyPr/>
          <a:lstStyle/>
          <a:p>
            <a:fld id="{5BD317D2-9610-47F6-8693-E69486E817EE}" type="datetimeFigureOut">
              <a:rPr lang="en-US" smtClean="0"/>
              <a:t>6/20/23</a:t>
            </a:fld>
            <a:endParaRPr lang="en-US"/>
          </a:p>
        </p:txBody>
      </p:sp>
      <p:sp>
        <p:nvSpPr>
          <p:cNvPr id="5" name="Footer Placeholder 4">
            <a:extLst>
              <a:ext uri="{FF2B5EF4-FFF2-40B4-BE49-F238E27FC236}">
                <a16:creationId xmlns:a16="http://schemas.microsoft.com/office/drawing/2014/main" id="{7D8A589B-AAED-454D-A36F-E8B521411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8CD76-2F06-4DAF-BABA-44DBC453C347}"/>
              </a:ext>
            </a:extLst>
          </p:cNvPr>
          <p:cNvSpPr>
            <a:spLocks noGrp="1"/>
          </p:cNvSpPr>
          <p:nvPr>
            <p:ph type="sldNum" sz="quarter" idx="12"/>
          </p:nvPr>
        </p:nvSpPr>
        <p:spPr/>
        <p:txBody>
          <a:bodyPr/>
          <a:lstStyle/>
          <a:p>
            <a:fld id="{C0E82A18-8914-4318-B4FA-8AC1C565EAD4}" type="slidenum">
              <a:rPr lang="en-US" smtClean="0"/>
              <a:t>‹#›</a:t>
            </a:fld>
            <a:endParaRPr lang="en-US"/>
          </a:p>
        </p:txBody>
      </p:sp>
    </p:spTree>
    <p:extLst>
      <p:ext uri="{BB962C8B-B14F-4D97-AF65-F5344CB8AC3E}">
        <p14:creationId xmlns:p14="http://schemas.microsoft.com/office/powerpoint/2010/main" val="4036262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5435-EE09-47E5-A635-06C52FA3DF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16BB7B-E0A6-4316-A43A-5A69368352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5ECFC-2DBA-401F-A34D-E7CC5B934626}"/>
              </a:ext>
            </a:extLst>
          </p:cNvPr>
          <p:cNvSpPr>
            <a:spLocks noGrp="1"/>
          </p:cNvSpPr>
          <p:nvPr>
            <p:ph type="dt" sz="half" idx="10"/>
          </p:nvPr>
        </p:nvSpPr>
        <p:spPr/>
        <p:txBody>
          <a:bodyPr/>
          <a:lstStyle/>
          <a:p>
            <a:fld id="{5BD317D2-9610-47F6-8693-E69486E817EE}" type="datetimeFigureOut">
              <a:rPr lang="en-US" smtClean="0"/>
              <a:t>6/20/23</a:t>
            </a:fld>
            <a:endParaRPr lang="en-US"/>
          </a:p>
        </p:txBody>
      </p:sp>
      <p:sp>
        <p:nvSpPr>
          <p:cNvPr id="5" name="Footer Placeholder 4">
            <a:extLst>
              <a:ext uri="{FF2B5EF4-FFF2-40B4-BE49-F238E27FC236}">
                <a16:creationId xmlns:a16="http://schemas.microsoft.com/office/drawing/2014/main" id="{8E478580-7A9A-4C71-93F5-63BE42743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8A9F0-A672-421D-A91D-C8625592DEB8}"/>
              </a:ext>
            </a:extLst>
          </p:cNvPr>
          <p:cNvSpPr>
            <a:spLocks noGrp="1"/>
          </p:cNvSpPr>
          <p:nvPr>
            <p:ph type="sldNum" sz="quarter" idx="12"/>
          </p:nvPr>
        </p:nvSpPr>
        <p:spPr/>
        <p:txBody>
          <a:bodyPr/>
          <a:lstStyle/>
          <a:p>
            <a:fld id="{C0E82A18-8914-4318-B4FA-8AC1C565EAD4}" type="slidenum">
              <a:rPr lang="en-US" smtClean="0"/>
              <a:t>‹#›</a:t>
            </a:fld>
            <a:endParaRPr lang="en-US"/>
          </a:p>
        </p:txBody>
      </p:sp>
    </p:spTree>
    <p:extLst>
      <p:ext uri="{BB962C8B-B14F-4D97-AF65-F5344CB8AC3E}">
        <p14:creationId xmlns:p14="http://schemas.microsoft.com/office/powerpoint/2010/main" val="324629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E5E516-9091-45D1-BBD7-873130830FDE}"/>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56B587-C277-4F4B-9D5E-50F022057485}"/>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A317E2-9EE2-4CED-8167-FA595A5F3DCE}"/>
              </a:ext>
            </a:extLst>
          </p:cNvPr>
          <p:cNvSpPr>
            <a:spLocks noGrp="1"/>
          </p:cNvSpPr>
          <p:nvPr>
            <p:ph type="dt" sz="half" idx="10"/>
          </p:nvPr>
        </p:nvSpPr>
        <p:spPr/>
        <p:txBody>
          <a:bodyPr/>
          <a:lstStyle/>
          <a:p>
            <a:fld id="{5BD317D2-9610-47F6-8693-E69486E817EE}" type="datetimeFigureOut">
              <a:rPr lang="en-US" smtClean="0"/>
              <a:t>6/20/23</a:t>
            </a:fld>
            <a:endParaRPr lang="en-US"/>
          </a:p>
        </p:txBody>
      </p:sp>
      <p:sp>
        <p:nvSpPr>
          <p:cNvPr id="5" name="Footer Placeholder 4">
            <a:extLst>
              <a:ext uri="{FF2B5EF4-FFF2-40B4-BE49-F238E27FC236}">
                <a16:creationId xmlns:a16="http://schemas.microsoft.com/office/drawing/2014/main" id="{8F69E492-8DE2-4A7A-B16D-9BFCC75EAE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1FA6F-FAF9-40F5-9A34-E7F48D8C906A}"/>
              </a:ext>
            </a:extLst>
          </p:cNvPr>
          <p:cNvSpPr>
            <a:spLocks noGrp="1"/>
          </p:cNvSpPr>
          <p:nvPr>
            <p:ph type="sldNum" sz="quarter" idx="12"/>
          </p:nvPr>
        </p:nvSpPr>
        <p:spPr/>
        <p:txBody>
          <a:bodyPr/>
          <a:lstStyle/>
          <a:p>
            <a:fld id="{C0E82A18-8914-4318-B4FA-8AC1C565EAD4}" type="slidenum">
              <a:rPr lang="en-US" smtClean="0"/>
              <a:t>‹#›</a:t>
            </a:fld>
            <a:endParaRPr lang="en-US"/>
          </a:p>
        </p:txBody>
      </p:sp>
    </p:spTree>
    <p:extLst>
      <p:ext uri="{BB962C8B-B14F-4D97-AF65-F5344CB8AC3E}">
        <p14:creationId xmlns:p14="http://schemas.microsoft.com/office/powerpoint/2010/main" val="1833935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AB6F64-0AFB-4271-B328-D4A52F234A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3097A5-88C7-425B-9A0A-9119FABF6BF7}"/>
              </a:ext>
            </a:extLst>
          </p:cNvPr>
          <p:cNvSpPr>
            <a:spLocks noGrp="1"/>
          </p:cNvSpPr>
          <p:nvPr>
            <p:ph type="dt" sz="half" idx="10"/>
          </p:nvPr>
        </p:nvSpPr>
        <p:spPr/>
        <p:txBody>
          <a:bodyPr/>
          <a:lstStyle/>
          <a:p>
            <a:fld id="{22936AD0-5E84-40D3-9130-FD4BD5B430ED}" type="datetimeFigureOut">
              <a:rPr lang="en-US" smtClean="0"/>
              <a:t>6/20/23</a:t>
            </a:fld>
            <a:endParaRPr lang="en-US"/>
          </a:p>
        </p:txBody>
      </p:sp>
      <p:sp>
        <p:nvSpPr>
          <p:cNvPr id="8" name="Footer Placeholder 7">
            <a:extLst>
              <a:ext uri="{FF2B5EF4-FFF2-40B4-BE49-F238E27FC236}">
                <a16:creationId xmlns:a16="http://schemas.microsoft.com/office/drawing/2014/main" id="{6AD97E88-BFCC-4ECC-BBCD-C8886F0414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FF1752-A421-42B7-B643-26B62FEA8108}"/>
              </a:ext>
            </a:extLst>
          </p:cNvPr>
          <p:cNvSpPr>
            <a:spLocks noGrp="1"/>
          </p:cNvSpPr>
          <p:nvPr>
            <p:ph type="sldNum" sz="quarter" idx="12"/>
          </p:nvPr>
        </p:nvSpPr>
        <p:spPr/>
        <p:txBody>
          <a:bodyPr/>
          <a:lstStyle/>
          <a:p>
            <a:pPr>
              <a:defRPr/>
            </a:pPr>
            <a:fld id="{F23738E8-643A-D94D-A10E-BC3F3FA85514}" type="slidenum">
              <a:rPr lang="en-US" smtClean="0"/>
              <a:pPr>
                <a:defRPr/>
              </a:pPr>
              <a:t>‹#›</a:t>
            </a:fld>
            <a:endParaRPr lang="en-US" dirty="0"/>
          </a:p>
        </p:txBody>
      </p:sp>
      <p:sp>
        <p:nvSpPr>
          <p:cNvPr id="10" name="Title 9">
            <a:extLst>
              <a:ext uri="{FF2B5EF4-FFF2-40B4-BE49-F238E27FC236}">
                <a16:creationId xmlns:a16="http://schemas.microsoft.com/office/drawing/2014/main" id="{61CC4556-A49D-48BB-B6D4-722BAF73CD3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335048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6E9C-C554-44A5-A5F2-1D10FDCF14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AF878-E663-475F-B0EA-E2928C51B5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0FAD5C-34B7-4507-96EF-19E599C36A68}"/>
              </a:ext>
            </a:extLst>
          </p:cNvPr>
          <p:cNvSpPr>
            <a:spLocks noGrp="1"/>
          </p:cNvSpPr>
          <p:nvPr>
            <p:ph type="dt" sz="half" idx="10"/>
          </p:nvPr>
        </p:nvSpPr>
        <p:spPr/>
        <p:txBody>
          <a:bodyPr/>
          <a:lstStyle/>
          <a:p>
            <a:fld id="{5BD317D2-9610-47F6-8693-E69486E817EE}" type="datetimeFigureOut">
              <a:rPr lang="en-US" smtClean="0"/>
              <a:t>6/20/23</a:t>
            </a:fld>
            <a:endParaRPr lang="en-US"/>
          </a:p>
        </p:txBody>
      </p:sp>
      <p:sp>
        <p:nvSpPr>
          <p:cNvPr id="5" name="Footer Placeholder 4">
            <a:extLst>
              <a:ext uri="{FF2B5EF4-FFF2-40B4-BE49-F238E27FC236}">
                <a16:creationId xmlns:a16="http://schemas.microsoft.com/office/drawing/2014/main" id="{9FE6167B-4C0F-4911-A1FA-9E95ABBD73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83B8F-5355-44D7-B294-74FA2042F8A1}"/>
              </a:ext>
            </a:extLst>
          </p:cNvPr>
          <p:cNvSpPr>
            <a:spLocks noGrp="1"/>
          </p:cNvSpPr>
          <p:nvPr>
            <p:ph type="sldNum" sz="quarter" idx="12"/>
          </p:nvPr>
        </p:nvSpPr>
        <p:spPr/>
        <p:txBody>
          <a:bodyPr/>
          <a:lstStyle/>
          <a:p>
            <a:fld id="{C0E82A18-8914-4318-B4FA-8AC1C565EAD4}" type="slidenum">
              <a:rPr lang="en-US" smtClean="0"/>
              <a:t>‹#›</a:t>
            </a:fld>
            <a:endParaRPr lang="en-US"/>
          </a:p>
        </p:txBody>
      </p:sp>
    </p:spTree>
    <p:extLst>
      <p:ext uri="{BB962C8B-B14F-4D97-AF65-F5344CB8AC3E}">
        <p14:creationId xmlns:p14="http://schemas.microsoft.com/office/powerpoint/2010/main" val="120739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0A81-053F-450C-94FD-E68828A3B15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F0AD55-713A-4626-8414-F58B9C175944}"/>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A403D1-751A-4188-B64C-753A3FDDE803}"/>
              </a:ext>
            </a:extLst>
          </p:cNvPr>
          <p:cNvSpPr>
            <a:spLocks noGrp="1"/>
          </p:cNvSpPr>
          <p:nvPr>
            <p:ph type="dt" sz="half" idx="10"/>
          </p:nvPr>
        </p:nvSpPr>
        <p:spPr/>
        <p:txBody>
          <a:bodyPr/>
          <a:lstStyle/>
          <a:p>
            <a:fld id="{5BD317D2-9610-47F6-8693-E69486E817EE}" type="datetimeFigureOut">
              <a:rPr lang="en-US" smtClean="0"/>
              <a:t>6/20/23</a:t>
            </a:fld>
            <a:endParaRPr lang="en-US"/>
          </a:p>
        </p:txBody>
      </p:sp>
      <p:sp>
        <p:nvSpPr>
          <p:cNvPr id="5" name="Footer Placeholder 4">
            <a:extLst>
              <a:ext uri="{FF2B5EF4-FFF2-40B4-BE49-F238E27FC236}">
                <a16:creationId xmlns:a16="http://schemas.microsoft.com/office/drawing/2014/main" id="{7A79EBCE-E293-4854-A8E8-12BF1CC1D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F501-AA08-4F48-A9D5-B8431D7E63AF}"/>
              </a:ext>
            </a:extLst>
          </p:cNvPr>
          <p:cNvSpPr>
            <a:spLocks noGrp="1"/>
          </p:cNvSpPr>
          <p:nvPr>
            <p:ph type="sldNum" sz="quarter" idx="12"/>
          </p:nvPr>
        </p:nvSpPr>
        <p:spPr/>
        <p:txBody>
          <a:bodyPr/>
          <a:lstStyle/>
          <a:p>
            <a:fld id="{C0E82A18-8914-4318-B4FA-8AC1C565EAD4}" type="slidenum">
              <a:rPr lang="en-US" smtClean="0"/>
              <a:t>‹#›</a:t>
            </a:fld>
            <a:endParaRPr lang="en-US"/>
          </a:p>
        </p:txBody>
      </p:sp>
    </p:spTree>
    <p:extLst>
      <p:ext uri="{BB962C8B-B14F-4D97-AF65-F5344CB8AC3E}">
        <p14:creationId xmlns:p14="http://schemas.microsoft.com/office/powerpoint/2010/main" val="149438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ED30-CB16-49C7-84F4-40F8F470F5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C1BBBA-9F57-4B9A-861D-67C3AB528CE5}"/>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D597E4-A6AB-4337-AB81-7A8AD84DFB04}"/>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0C5531-C262-42DA-8341-DFB4B6296966}"/>
              </a:ext>
            </a:extLst>
          </p:cNvPr>
          <p:cNvSpPr>
            <a:spLocks noGrp="1"/>
          </p:cNvSpPr>
          <p:nvPr>
            <p:ph type="dt" sz="half" idx="10"/>
          </p:nvPr>
        </p:nvSpPr>
        <p:spPr/>
        <p:txBody>
          <a:bodyPr/>
          <a:lstStyle/>
          <a:p>
            <a:fld id="{5BD317D2-9610-47F6-8693-E69486E817EE}" type="datetimeFigureOut">
              <a:rPr lang="en-US" smtClean="0"/>
              <a:t>6/20/23</a:t>
            </a:fld>
            <a:endParaRPr lang="en-US"/>
          </a:p>
        </p:txBody>
      </p:sp>
      <p:sp>
        <p:nvSpPr>
          <p:cNvPr id="6" name="Footer Placeholder 5">
            <a:extLst>
              <a:ext uri="{FF2B5EF4-FFF2-40B4-BE49-F238E27FC236}">
                <a16:creationId xmlns:a16="http://schemas.microsoft.com/office/drawing/2014/main" id="{77BDCE25-6B3F-447B-ACF4-2A455878E9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5BEDE-2358-48B3-9A24-1B3500C00D9E}"/>
              </a:ext>
            </a:extLst>
          </p:cNvPr>
          <p:cNvSpPr>
            <a:spLocks noGrp="1"/>
          </p:cNvSpPr>
          <p:nvPr>
            <p:ph type="sldNum" sz="quarter" idx="12"/>
          </p:nvPr>
        </p:nvSpPr>
        <p:spPr/>
        <p:txBody>
          <a:bodyPr/>
          <a:lstStyle/>
          <a:p>
            <a:fld id="{C0E82A18-8914-4318-B4FA-8AC1C565EAD4}" type="slidenum">
              <a:rPr lang="en-US" smtClean="0"/>
              <a:t>‹#›</a:t>
            </a:fld>
            <a:endParaRPr lang="en-US"/>
          </a:p>
        </p:txBody>
      </p:sp>
    </p:spTree>
    <p:extLst>
      <p:ext uri="{BB962C8B-B14F-4D97-AF65-F5344CB8AC3E}">
        <p14:creationId xmlns:p14="http://schemas.microsoft.com/office/powerpoint/2010/main" val="84193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A523-E435-4542-B5D5-BBF2F500B94B}"/>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D6FBD5-3063-4EA2-B715-D91857C4803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307B1B-8DA2-4346-839B-DABD8682C0E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AC4929-F179-40D0-8E65-8CB3267BADA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E931CE-CCF5-400A-9597-019B0750FB0C}"/>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1D4CD7-767B-4535-8E8F-7F6301087EA6}"/>
              </a:ext>
            </a:extLst>
          </p:cNvPr>
          <p:cNvSpPr>
            <a:spLocks noGrp="1"/>
          </p:cNvSpPr>
          <p:nvPr>
            <p:ph type="dt" sz="half" idx="10"/>
          </p:nvPr>
        </p:nvSpPr>
        <p:spPr/>
        <p:txBody>
          <a:bodyPr/>
          <a:lstStyle/>
          <a:p>
            <a:fld id="{5BD317D2-9610-47F6-8693-E69486E817EE}" type="datetimeFigureOut">
              <a:rPr lang="en-US" smtClean="0"/>
              <a:t>6/20/23</a:t>
            </a:fld>
            <a:endParaRPr lang="en-US"/>
          </a:p>
        </p:txBody>
      </p:sp>
      <p:sp>
        <p:nvSpPr>
          <p:cNvPr id="8" name="Footer Placeholder 7">
            <a:extLst>
              <a:ext uri="{FF2B5EF4-FFF2-40B4-BE49-F238E27FC236}">
                <a16:creationId xmlns:a16="http://schemas.microsoft.com/office/drawing/2014/main" id="{6E4332C0-68F1-46F7-8634-56075E6533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2885D4-BC19-4E8D-9E00-CC6E09293AF4}"/>
              </a:ext>
            </a:extLst>
          </p:cNvPr>
          <p:cNvSpPr>
            <a:spLocks noGrp="1"/>
          </p:cNvSpPr>
          <p:nvPr>
            <p:ph type="sldNum" sz="quarter" idx="12"/>
          </p:nvPr>
        </p:nvSpPr>
        <p:spPr/>
        <p:txBody>
          <a:bodyPr/>
          <a:lstStyle/>
          <a:p>
            <a:fld id="{C0E82A18-8914-4318-B4FA-8AC1C565EAD4}" type="slidenum">
              <a:rPr lang="en-US" smtClean="0"/>
              <a:t>‹#›</a:t>
            </a:fld>
            <a:endParaRPr lang="en-US"/>
          </a:p>
        </p:txBody>
      </p:sp>
    </p:spTree>
    <p:extLst>
      <p:ext uri="{BB962C8B-B14F-4D97-AF65-F5344CB8AC3E}">
        <p14:creationId xmlns:p14="http://schemas.microsoft.com/office/powerpoint/2010/main" val="350125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DF419-6F2C-4790-AA25-586629217A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92FE9A-D569-4BC3-B889-BF2C4729DFFD}"/>
              </a:ext>
            </a:extLst>
          </p:cNvPr>
          <p:cNvSpPr>
            <a:spLocks noGrp="1"/>
          </p:cNvSpPr>
          <p:nvPr>
            <p:ph type="dt" sz="half" idx="10"/>
          </p:nvPr>
        </p:nvSpPr>
        <p:spPr/>
        <p:txBody>
          <a:bodyPr/>
          <a:lstStyle/>
          <a:p>
            <a:fld id="{5BD317D2-9610-47F6-8693-E69486E817EE}" type="datetimeFigureOut">
              <a:rPr lang="en-US" smtClean="0"/>
              <a:t>6/20/23</a:t>
            </a:fld>
            <a:endParaRPr lang="en-US"/>
          </a:p>
        </p:txBody>
      </p:sp>
      <p:sp>
        <p:nvSpPr>
          <p:cNvPr id="4" name="Footer Placeholder 3">
            <a:extLst>
              <a:ext uri="{FF2B5EF4-FFF2-40B4-BE49-F238E27FC236}">
                <a16:creationId xmlns:a16="http://schemas.microsoft.com/office/drawing/2014/main" id="{E95F3926-1EC6-4EDF-A36E-B4ADB8E429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582B3C-2CA7-4E9C-9C98-0458A7A7B1DD}"/>
              </a:ext>
            </a:extLst>
          </p:cNvPr>
          <p:cNvSpPr>
            <a:spLocks noGrp="1"/>
          </p:cNvSpPr>
          <p:nvPr>
            <p:ph type="sldNum" sz="quarter" idx="12"/>
          </p:nvPr>
        </p:nvSpPr>
        <p:spPr/>
        <p:txBody>
          <a:bodyPr/>
          <a:lstStyle/>
          <a:p>
            <a:fld id="{C0E82A18-8914-4318-B4FA-8AC1C565EAD4}" type="slidenum">
              <a:rPr lang="en-US" smtClean="0"/>
              <a:t>‹#›</a:t>
            </a:fld>
            <a:endParaRPr lang="en-US"/>
          </a:p>
        </p:txBody>
      </p:sp>
    </p:spTree>
    <p:extLst>
      <p:ext uri="{BB962C8B-B14F-4D97-AF65-F5344CB8AC3E}">
        <p14:creationId xmlns:p14="http://schemas.microsoft.com/office/powerpoint/2010/main" val="75225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17FE03-D18A-45D1-92A5-2D5C78EF5688}"/>
              </a:ext>
            </a:extLst>
          </p:cNvPr>
          <p:cNvSpPr>
            <a:spLocks noGrp="1"/>
          </p:cNvSpPr>
          <p:nvPr>
            <p:ph type="dt" sz="half" idx="10"/>
          </p:nvPr>
        </p:nvSpPr>
        <p:spPr/>
        <p:txBody>
          <a:bodyPr/>
          <a:lstStyle/>
          <a:p>
            <a:fld id="{5BD317D2-9610-47F6-8693-E69486E817EE}" type="datetimeFigureOut">
              <a:rPr lang="en-US" smtClean="0"/>
              <a:t>6/20/23</a:t>
            </a:fld>
            <a:endParaRPr lang="en-US"/>
          </a:p>
        </p:txBody>
      </p:sp>
      <p:sp>
        <p:nvSpPr>
          <p:cNvPr id="3" name="Footer Placeholder 2">
            <a:extLst>
              <a:ext uri="{FF2B5EF4-FFF2-40B4-BE49-F238E27FC236}">
                <a16:creationId xmlns:a16="http://schemas.microsoft.com/office/drawing/2014/main" id="{B68AB78D-417B-4D2B-99A3-54B3246CB3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32D3CF-BCB0-41E9-BBA2-A242E4629770}"/>
              </a:ext>
            </a:extLst>
          </p:cNvPr>
          <p:cNvSpPr>
            <a:spLocks noGrp="1"/>
          </p:cNvSpPr>
          <p:nvPr>
            <p:ph type="sldNum" sz="quarter" idx="12"/>
          </p:nvPr>
        </p:nvSpPr>
        <p:spPr/>
        <p:txBody>
          <a:bodyPr/>
          <a:lstStyle/>
          <a:p>
            <a:fld id="{C0E82A18-8914-4318-B4FA-8AC1C565EAD4}" type="slidenum">
              <a:rPr lang="en-US" smtClean="0"/>
              <a:t>‹#›</a:t>
            </a:fld>
            <a:endParaRPr lang="en-US"/>
          </a:p>
        </p:txBody>
      </p:sp>
    </p:spTree>
    <p:extLst>
      <p:ext uri="{BB962C8B-B14F-4D97-AF65-F5344CB8AC3E}">
        <p14:creationId xmlns:p14="http://schemas.microsoft.com/office/powerpoint/2010/main" val="405769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06A1-DFE9-4C92-AAA4-75787282443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C675D3-3EC3-475E-B74F-834F96935E6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A380EA-F0B5-42CD-BAD8-3786F4D850F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BB65ED-3E48-4099-A770-9A84EAF449DC}"/>
              </a:ext>
            </a:extLst>
          </p:cNvPr>
          <p:cNvSpPr>
            <a:spLocks noGrp="1"/>
          </p:cNvSpPr>
          <p:nvPr>
            <p:ph type="dt" sz="half" idx="10"/>
          </p:nvPr>
        </p:nvSpPr>
        <p:spPr/>
        <p:txBody>
          <a:bodyPr/>
          <a:lstStyle/>
          <a:p>
            <a:fld id="{5BD317D2-9610-47F6-8693-E69486E817EE}" type="datetimeFigureOut">
              <a:rPr lang="en-US" smtClean="0"/>
              <a:t>6/20/23</a:t>
            </a:fld>
            <a:endParaRPr lang="en-US"/>
          </a:p>
        </p:txBody>
      </p:sp>
      <p:sp>
        <p:nvSpPr>
          <p:cNvPr id="6" name="Footer Placeholder 5">
            <a:extLst>
              <a:ext uri="{FF2B5EF4-FFF2-40B4-BE49-F238E27FC236}">
                <a16:creationId xmlns:a16="http://schemas.microsoft.com/office/drawing/2014/main" id="{478366E7-1599-4A3E-B543-C78C55131A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F403DE-C71D-43DD-B3B4-C1086172BC1C}"/>
              </a:ext>
            </a:extLst>
          </p:cNvPr>
          <p:cNvSpPr>
            <a:spLocks noGrp="1"/>
          </p:cNvSpPr>
          <p:nvPr>
            <p:ph type="sldNum" sz="quarter" idx="12"/>
          </p:nvPr>
        </p:nvSpPr>
        <p:spPr/>
        <p:txBody>
          <a:bodyPr/>
          <a:lstStyle/>
          <a:p>
            <a:fld id="{C0E82A18-8914-4318-B4FA-8AC1C565EAD4}" type="slidenum">
              <a:rPr lang="en-US" smtClean="0"/>
              <a:t>‹#›</a:t>
            </a:fld>
            <a:endParaRPr lang="en-US"/>
          </a:p>
        </p:txBody>
      </p:sp>
    </p:spTree>
    <p:extLst>
      <p:ext uri="{BB962C8B-B14F-4D97-AF65-F5344CB8AC3E}">
        <p14:creationId xmlns:p14="http://schemas.microsoft.com/office/powerpoint/2010/main" val="2791853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D34C-811C-454A-8C9E-E3AF57C3990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3AB40F-E407-48DD-8B03-08FE9A43E9F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7A246C-E235-4E57-ACDD-2578BECD164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593211-1450-4C16-A7CC-2131943A708B}"/>
              </a:ext>
            </a:extLst>
          </p:cNvPr>
          <p:cNvSpPr>
            <a:spLocks noGrp="1"/>
          </p:cNvSpPr>
          <p:nvPr>
            <p:ph type="dt" sz="half" idx="10"/>
          </p:nvPr>
        </p:nvSpPr>
        <p:spPr/>
        <p:txBody>
          <a:bodyPr/>
          <a:lstStyle/>
          <a:p>
            <a:fld id="{5BD317D2-9610-47F6-8693-E69486E817EE}" type="datetimeFigureOut">
              <a:rPr lang="en-US" smtClean="0"/>
              <a:t>6/20/23</a:t>
            </a:fld>
            <a:endParaRPr lang="en-US"/>
          </a:p>
        </p:txBody>
      </p:sp>
      <p:sp>
        <p:nvSpPr>
          <p:cNvPr id="6" name="Footer Placeholder 5">
            <a:extLst>
              <a:ext uri="{FF2B5EF4-FFF2-40B4-BE49-F238E27FC236}">
                <a16:creationId xmlns:a16="http://schemas.microsoft.com/office/drawing/2014/main" id="{D508C73A-8F7C-4624-BD32-7E0947284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E3935-E930-4654-A99D-0418C4E52B26}"/>
              </a:ext>
            </a:extLst>
          </p:cNvPr>
          <p:cNvSpPr>
            <a:spLocks noGrp="1"/>
          </p:cNvSpPr>
          <p:nvPr>
            <p:ph type="sldNum" sz="quarter" idx="12"/>
          </p:nvPr>
        </p:nvSpPr>
        <p:spPr/>
        <p:txBody>
          <a:bodyPr/>
          <a:lstStyle/>
          <a:p>
            <a:fld id="{C0E82A18-8914-4318-B4FA-8AC1C565EAD4}" type="slidenum">
              <a:rPr lang="en-US" smtClean="0"/>
              <a:t>‹#›</a:t>
            </a:fld>
            <a:endParaRPr lang="en-US"/>
          </a:p>
        </p:txBody>
      </p:sp>
    </p:spTree>
    <p:extLst>
      <p:ext uri="{BB962C8B-B14F-4D97-AF65-F5344CB8AC3E}">
        <p14:creationId xmlns:p14="http://schemas.microsoft.com/office/powerpoint/2010/main" val="22483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FDA7BB-99E1-4938-AC95-FAF04DF54E1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C412D6-00EC-4073-ADDC-333009440AC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1E484-2A36-41BE-A08E-B1786391B020}"/>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317D2-9610-47F6-8693-E69486E817EE}" type="datetimeFigureOut">
              <a:rPr lang="en-US" smtClean="0"/>
              <a:t>6/20/23</a:t>
            </a:fld>
            <a:endParaRPr lang="en-US"/>
          </a:p>
        </p:txBody>
      </p:sp>
      <p:sp>
        <p:nvSpPr>
          <p:cNvPr id="5" name="Footer Placeholder 4">
            <a:extLst>
              <a:ext uri="{FF2B5EF4-FFF2-40B4-BE49-F238E27FC236}">
                <a16:creationId xmlns:a16="http://schemas.microsoft.com/office/drawing/2014/main" id="{28D506FC-31F3-4230-9CD8-C0DC370725B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E1322D-BBFA-4F8C-B2AB-CB55A8797425}"/>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82A18-8914-4318-B4FA-8AC1C565EAD4}" type="slidenum">
              <a:rPr lang="en-US" smtClean="0"/>
              <a:t>‹#›</a:t>
            </a:fld>
            <a:endParaRPr lang="en-US"/>
          </a:p>
        </p:txBody>
      </p:sp>
    </p:spTree>
    <p:extLst>
      <p:ext uri="{BB962C8B-B14F-4D97-AF65-F5344CB8AC3E}">
        <p14:creationId xmlns:p14="http://schemas.microsoft.com/office/powerpoint/2010/main" val="672476118"/>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5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B4EEAD5-E91F-4D2C-B7FA-24085457E09A}"/>
              </a:ext>
            </a:extLst>
          </p:cNvPr>
          <p:cNvSpPr>
            <a:spLocks noGrp="1"/>
          </p:cNvSpPr>
          <p:nvPr>
            <p:ph type="title"/>
          </p:nvPr>
        </p:nvSpPr>
        <p:spPr>
          <a:xfrm>
            <a:off x="628650" y="365126"/>
            <a:ext cx="8210550" cy="2073274"/>
          </a:xfrm>
        </p:spPr>
        <p:txBody>
          <a:bodyPr>
            <a:normAutofit/>
          </a:bodyPr>
          <a:lstStyle/>
          <a:p>
            <a:pPr algn="ctr"/>
            <a:r>
              <a:rPr lang="en-US" sz="3200" b="1" dirty="0">
                <a:solidFill>
                  <a:schemeClr val="accent1">
                    <a:lumMod val="75000"/>
                  </a:schemeClr>
                </a:solidFill>
              </a:rPr>
              <a:t>“The Effect of Computerized Test Accommodation on the Middle School Mathematics Performance of the English Language Learners</a:t>
            </a:r>
            <a:endParaRPr lang="en-US" sz="3200" dirty="0"/>
          </a:p>
        </p:txBody>
      </p:sp>
      <p:sp>
        <p:nvSpPr>
          <p:cNvPr id="4" name="Slide Number Placeholder 3">
            <a:extLst>
              <a:ext uri="{FF2B5EF4-FFF2-40B4-BE49-F238E27FC236}">
                <a16:creationId xmlns:a16="http://schemas.microsoft.com/office/drawing/2014/main" id="{0A95340E-83B8-4113-A72C-57348C9467D5}"/>
              </a:ext>
            </a:extLst>
          </p:cNvPr>
          <p:cNvSpPr>
            <a:spLocks noGrp="1"/>
          </p:cNvSpPr>
          <p:nvPr>
            <p:ph type="sldNum" sz="quarter" idx="12"/>
          </p:nvPr>
        </p:nvSpPr>
        <p:spPr/>
        <p:txBody>
          <a:bodyPr/>
          <a:lstStyle/>
          <a:p>
            <a:pPr>
              <a:defRPr/>
            </a:pPr>
            <a:fld id="{F23738E8-643A-D94D-A10E-BC3F3FA85514}" type="slidenum">
              <a:rPr lang="en-US" smtClean="0"/>
              <a:pPr>
                <a:defRPr/>
              </a:pPr>
              <a:t>1</a:t>
            </a:fld>
            <a:endParaRPr lang="en-US" dirty="0"/>
          </a:p>
        </p:txBody>
      </p:sp>
    </p:spTree>
    <p:extLst>
      <p:ext uri="{BB962C8B-B14F-4D97-AF65-F5344CB8AC3E}">
        <p14:creationId xmlns:p14="http://schemas.microsoft.com/office/powerpoint/2010/main" val="90972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304800" y="1285582"/>
            <a:ext cx="7724163" cy="2143418"/>
          </a:xfrm>
          <a:prstGeom prst="rect">
            <a:avLst/>
          </a:prstGeom>
        </p:spPr>
        <p:txBody>
          <a:bodyPr anchor="t">
            <a:noAutofit/>
          </a:bodyPr>
          <a:lstStyle/>
          <a:p>
            <a:pPr marL="285750" indent="-285750"/>
            <a:r>
              <a:rPr lang="en-US" sz="2000" dirty="0">
                <a:latin typeface="Arial" panose="020B0604020202020204" pitchFamily="34" charset="0"/>
                <a:ea typeface="Tahoma" charset="0"/>
                <a:cs typeface="Arial" panose="020B0604020202020204" pitchFamily="34" charset="0"/>
              </a:rPr>
              <a:t>Recruit total of 23 teachers from 6 schools from California States, each teachers participated in two sessions of assessment. </a:t>
            </a:r>
          </a:p>
          <a:p>
            <a:pPr marL="285750" indent="-285750"/>
            <a:r>
              <a:rPr lang="en-US" sz="2000" dirty="0">
                <a:latin typeface="Arial" panose="020B0604020202020204" pitchFamily="34" charset="0"/>
                <a:ea typeface="Tahoma" charset="0"/>
                <a:cs typeface="Arial" panose="020B0604020202020204" pitchFamily="34" charset="0"/>
              </a:rPr>
              <a:t>N=513  from States of California, students (189 ELs and 324 Non-ELs).</a:t>
            </a:r>
          </a:p>
          <a:p>
            <a:pPr marL="285750" indent="-285750"/>
            <a:r>
              <a:rPr lang="en-US" sz="2000" dirty="0">
                <a:latin typeface="Arial" panose="020B0604020202020204" pitchFamily="34" charset="0"/>
                <a:ea typeface="Tahoma" charset="0"/>
                <a:cs typeface="Arial" panose="020B0604020202020204" pitchFamily="34" charset="0"/>
              </a:rPr>
              <a:t>There were 220 students were recruited in the accommodation group, and 293 students were in the non-accommodated </a:t>
            </a:r>
            <a:r>
              <a:rPr lang="en-US" sz="2000" dirty="0" err="1">
                <a:latin typeface="Arial" panose="020B0604020202020204" pitchFamily="34" charset="0"/>
                <a:ea typeface="Tahoma" charset="0"/>
                <a:cs typeface="Arial" panose="020B0604020202020204" pitchFamily="34" charset="0"/>
              </a:rPr>
              <a:t>grou</a:t>
            </a:r>
            <a:endParaRPr lang="en-US" sz="2000" dirty="0">
              <a:latin typeface="Arial" panose="020B0604020202020204" pitchFamily="34" charset="0"/>
              <a:ea typeface="Tahoma" charset="0"/>
              <a:cs typeface="Arial" panose="020B0604020202020204" pitchFamily="34" charset="0"/>
            </a:endParaRPr>
          </a:p>
        </p:txBody>
      </p:sp>
      <p:sp>
        <p:nvSpPr>
          <p:cNvPr id="9" name="Title 1"/>
          <p:cNvSpPr txBox="1">
            <a:spLocks/>
          </p:cNvSpPr>
          <p:nvPr/>
        </p:nvSpPr>
        <p:spPr bwMode="gray">
          <a:xfrm>
            <a:off x="381000" y="755641"/>
            <a:ext cx="6213348" cy="532399"/>
          </a:xfrm>
          <a:prstGeom prst="rect">
            <a:avLst/>
          </a:prstGeom>
        </p:spPr>
        <p:txBody>
          <a:bodyPr vert="horz" lIns="68580" tIns="34290" rIns="68580" bIns="34290" rtlCol="0" anchor="ctr">
            <a:noAutofit/>
          </a:bodyPr>
          <a:lst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lumMod val="75000"/>
                  </a:schemeClr>
                </a:solidFill>
                <a:ea typeface="Tahoma" charset="0"/>
                <a:cs typeface="Tahoma" charset="0"/>
              </a:rPr>
              <a:t>Methods</a:t>
            </a:r>
          </a:p>
        </p:txBody>
      </p:sp>
      <p:pic>
        <p:nvPicPr>
          <p:cNvPr id="4" name="Picture 3">
            <a:extLst>
              <a:ext uri="{FF2B5EF4-FFF2-40B4-BE49-F238E27FC236}">
                <a16:creationId xmlns:a16="http://schemas.microsoft.com/office/drawing/2014/main" id="{915B65F2-33AB-4595-AFED-C1D8BB7B20E8}"/>
              </a:ext>
            </a:extLst>
          </p:cNvPr>
          <p:cNvPicPr>
            <a:picLocks noChangeAspect="1"/>
          </p:cNvPicPr>
          <p:nvPr/>
        </p:nvPicPr>
        <p:blipFill rotWithShape="1">
          <a:blip r:embed="rId3"/>
          <a:srcRect l="31167" r="16817" b="56122"/>
          <a:stretch/>
        </p:blipFill>
        <p:spPr>
          <a:xfrm>
            <a:off x="5050683" y="3958941"/>
            <a:ext cx="3704303" cy="2288712"/>
          </a:xfrm>
          <a:prstGeom prst="rect">
            <a:avLst/>
          </a:prstGeom>
        </p:spPr>
      </p:pic>
      <p:sp>
        <p:nvSpPr>
          <p:cNvPr id="2" name="TextBox 1">
            <a:extLst>
              <a:ext uri="{FF2B5EF4-FFF2-40B4-BE49-F238E27FC236}">
                <a16:creationId xmlns:a16="http://schemas.microsoft.com/office/drawing/2014/main" id="{FD05B955-088D-4BFC-9E85-B6C3D72F9DDD}"/>
              </a:ext>
            </a:extLst>
          </p:cNvPr>
          <p:cNvSpPr txBox="1"/>
          <p:nvPr/>
        </p:nvSpPr>
        <p:spPr>
          <a:xfrm>
            <a:off x="-152400" y="3505200"/>
            <a:ext cx="5222748" cy="2246769"/>
          </a:xfrm>
          <a:prstGeom prst="rect">
            <a:avLst/>
          </a:prstGeom>
          <a:noFill/>
        </p:spPr>
        <p:txBody>
          <a:bodyPr wrap="square" rtlCol="0">
            <a:spAutoFit/>
          </a:bodyPr>
          <a:lstStyle/>
          <a:p>
            <a:pPr marL="800100" lvl="1" indent="-342900">
              <a:lnSpc>
                <a:spcPct val="100000"/>
              </a:lnSpc>
              <a:spcBef>
                <a:spcPts val="0"/>
              </a:spcBef>
              <a:spcAft>
                <a:spcPts val="600"/>
              </a:spcAft>
              <a:buFont typeface="Courier New" panose="02070309020205020404" pitchFamily="49" charset="0"/>
              <a:buChar char="o"/>
            </a:pPr>
            <a:r>
              <a:rPr lang="en-US" sz="2000" dirty="0">
                <a:latin typeface="Arial" panose="020B0604020202020204" pitchFamily="34" charset="0"/>
                <a:ea typeface="Tahoma" charset="0"/>
                <a:cs typeface="Arial" panose="020B0604020202020204" pitchFamily="34" charset="0"/>
              </a:rPr>
              <a:t>Gender: 46% female, 54% male</a:t>
            </a:r>
          </a:p>
          <a:p>
            <a:pPr marL="800100" lvl="1" indent="-342900">
              <a:lnSpc>
                <a:spcPct val="100000"/>
              </a:lnSpc>
              <a:spcBef>
                <a:spcPts val="0"/>
              </a:spcBef>
              <a:spcAft>
                <a:spcPts val="600"/>
              </a:spcAft>
              <a:buFont typeface="Courier New" panose="02070309020205020404" pitchFamily="49" charset="0"/>
              <a:buChar char="o"/>
            </a:pPr>
            <a:r>
              <a:rPr lang="en-US" sz="2000" dirty="0">
                <a:latin typeface="Arial" panose="020B0604020202020204" pitchFamily="34" charset="0"/>
                <a:ea typeface="Tahoma" charset="0"/>
                <a:cs typeface="Arial" panose="020B0604020202020204" pitchFamily="34" charset="0"/>
              </a:rPr>
              <a:t>Home language: 68% Spanish</a:t>
            </a:r>
          </a:p>
          <a:p>
            <a:pPr marL="800100" lvl="1" indent="-342900">
              <a:lnSpc>
                <a:spcPct val="100000"/>
              </a:lnSpc>
              <a:spcBef>
                <a:spcPts val="0"/>
              </a:spcBef>
              <a:spcAft>
                <a:spcPts val="600"/>
              </a:spcAft>
              <a:buFont typeface="Courier New" panose="02070309020205020404" pitchFamily="49" charset="0"/>
              <a:buChar char="o"/>
            </a:pPr>
            <a:r>
              <a:rPr lang="en-US" sz="2000" dirty="0">
                <a:latin typeface="Arial" panose="020B0604020202020204" pitchFamily="34" charset="0"/>
                <a:ea typeface="Tahoma" charset="0"/>
                <a:cs typeface="Arial" panose="020B0604020202020204" pitchFamily="34" charset="0"/>
              </a:rPr>
              <a:t>Free/Reduced lunch program: 77%</a:t>
            </a:r>
          </a:p>
          <a:p>
            <a:pPr marL="800100" lvl="1" indent="-342900">
              <a:lnSpc>
                <a:spcPct val="100000"/>
              </a:lnSpc>
              <a:spcBef>
                <a:spcPts val="0"/>
              </a:spcBef>
              <a:spcAft>
                <a:spcPts val="600"/>
              </a:spcAft>
              <a:buFont typeface="Courier New" panose="02070309020205020404" pitchFamily="49" charset="0"/>
              <a:buChar char="o"/>
            </a:pPr>
            <a:r>
              <a:rPr lang="en-US" sz="2000" dirty="0">
                <a:latin typeface="Arial" panose="020B0604020202020204" pitchFamily="34" charset="0"/>
                <a:ea typeface="Tahoma" charset="0"/>
                <a:cs typeface="Arial" panose="020B0604020202020204" pitchFamily="34" charset="0"/>
              </a:rPr>
              <a:t>English language proficiency (ELP):</a:t>
            </a:r>
          </a:p>
          <a:p>
            <a:pPr marL="800100" lvl="1" indent="-342900">
              <a:lnSpc>
                <a:spcPct val="100000"/>
              </a:lnSpc>
              <a:spcBef>
                <a:spcPts val="0"/>
              </a:spcBef>
              <a:spcAft>
                <a:spcPts val="600"/>
              </a:spcAft>
              <a:buFont typeface="Courier New" panose="02070309020205020404" pitchFamily="49" charset="0"/>
              <a:buChar char="o"/>
            </a:pPr>
            <a:r>
              <a:rPr lang="en-US" sz="2000" dirty="0">
                <a:latin typeface="Arial" panose="020B0604020202020204" pitchFamily="34" charset="0"/>
                <a:ea typeface="Tahoma" charset="0"/>
                <a:cs typeface="Arial" panose="020B0604020202020204" pitchFamily="34" charset="0"/>
              </a:rPr>
              <a:t>CELDT Score California English Language Development</a:t>
            </a:r>
            <a:endParaRPr lang="en-US" dirty="0"/>
          </a:p>
        </p:txBody>
      </p:sp>
    </p:spTree>
    <p:extLst>
      <p:ext uri="{BB962C8B-B14F-4D97-AF65-F5344CB8AC3E}">
        <p14:creationId xmlns:p14="http://schemas.microsoft.com/office/powerpoint/2010/main" val="4010381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B0E43-FF1A-4980-944A-A56788AE6618}"/>
              </a:ext>
            </a:extLst>
          </p:cNvPr>
          <p:cNvSpPr>
            <a:spLocks noGrp="1"/>
          </p:cNvSpPr>
          <p:nvPr>
            <p:ph type="title"/>
          </p:nvPr>
        </p:nvSpPr>
        <p:spPr/>
        <p:txBody>
          <a:bodyPr>
            <a:normAutofit/>
          </a:bodyPr>
          <a:lstStyle/>
          <a:p>
            <a:r>
              <a:rPr lang="en-US" sz="3500" b="1" dirty="0">
                <a:solidFill>
                  <a:schemeClr val="accent1">
                    <a:lumMod val="75000"/>
                  </a:schemeClr>
                </a:solidFill>
              </a:rPr>
              <a:t>Research Question 1</a:t>
            </a:r>
            <a:endParaRPr lang="en-US" sz="3500" dirty="0"/>
          </a:p>
        </p:txBody>
      </p:sp>
      <p:sp>
        <p:nvSpPr>
          <p:cNvPr id="3" name="Content Placeholder 2">
            <a:extLst>
              <a:ext uri="{FF2B5EF4-FFF2-40B4-BE49-F238E27FC236}">
                <a16:creationId xmlns:a16="http://schemas.microsoft.com/office/drawing/2014/main" id="{868407ED-FAC6-49F0-B8C8-285B883145BC}"/>
              </a:ext>
            </a:extLst>
          </p:cNvPr>
          <p:cNvSpPr>
            <a:spLocks noGrp="1"/>
          </p:cNvSpPr>
          <p:nvPr>
            <p:ph idx="1"/>
          </p:nvPr>
        </p:nvSpPr>
        <p:spPr/>
        <p:txBody>
          <a:bodyPr/>
          <a:lstStyle/>
          <a:p>
            <a:pPr marL="0" indent="0">
              <a:lnSpc>
                <a:spcPct val="114000"/>
              </a:lnSpc>
              <a:spcBef>
                <a:spcPts val="0"/>
              </a:spcBef>
              <a:spcAft>
                <a:spcPts val="600"/>
              </a:spcAft>
              <a:buNone/>
            </a:pPr>
            <a:r>
              <a:rPr lang="en-US" sz="2400" dirty="0">
                <a:cs typeface="Times New Roman" panose="02020603050405020304" pitchFamily="18" charset="0"/>
              </a:rPr>
              <a:t>Are the accommodations effective for increasing the mathematics performance of the EL students in standardized assessment? </a:t>
            </a:r>
          </a:p>
          <a:p>
            <a:pPr>
              <a:lnSpc>
                <a:spcPct val="114000"/>
              </a:lnSpc>
              <a:spcBef>
                <a:spcPts val="0"/>
              </a:spcBef>
              <a:spcAft>
                <a:spcPts val="600"/>
              </a:spcAft>
            </a:pPr>
            <a:r>
              <a:rPr lang="en-US" sz="2400" dirty="0">
                <a:cs typeface="Times New Roman" panose="02020603050405020304" pitchFamily="18" charset="0"/>
              </a:rPr>
              <a:t>Multiple</a:t>
            </a:r>
            <a:r>
              <a:rPr lang="en-US" sz="2400" i="1" dirty="0">
                <a:cs typeface="Times New Roman" panose="02020603050405020304" pitchFamily="18" charset="0"/>
              </a:rPr>
              <a:t> t </a:t>
            </a:r>
            <a:r>
              <a:rPr lang="en-US" sz="2400" dirty="0">
                <a:cs typeface="Times New Roman" panose="02020603050405020304" pitchFamily="18" charset="0"/>
              </a:rPr>
              <a:t>test</a:t>
            </a:r>
          </a:p>
          <a:p>
            <a:pPr>
              <a:lnSpc>
                <a:spcPct val="114000"/>
              </a:lnSpc>
              <a:spcBef>
                <a:spcPts val="0"/>
              </a:spcBef>
              <a:spcAft>
                <a:spcPts val="600"/>
              </a:spcAft>
            </a:pPr>
            <a:r>
              <a:rPr lang="en-US" sz="2400" dirty="0">
                <a:cs typeface="Times New Roman" panose="02020603050405020304" pitchFamily="18" charset="0"/>
              </a:rPr>
              <a:t>Bifactor CFA model</a:t>
            </a:r>
          </a:p>
          <a:p>
            <a:pPr marL="0" indent="0">
              <a:lnSpc>
                <a:spcPct val="114000"/>
              </a:lnSpc>
              <a:spcBef>
                <a:spcPts val="0"/>
              </a:spcBef>
              <a:spcAft>
                <a:spcPts val="600"/>
              </a:spcAft>
              <a:buNone/>
            </a:pPr>
            <a:endParaRPr lang="en-US" sz="2400" dirty="0">
              <a:cs typeface="Times New Roman" panose="02020603050405020304" pitchFamily="18" charset="0"/>
            </a:endParaRPr>
          </a:p>
          <a:p>
            <a:pPr marL="0" indent="0">
              <a:lnSpc>
                <a:spcPct val="114000"/>
              </a:lnSpc>
              <a:spcBef>
                <a:spcPts val="0"/>
              </a:spcBef>
              <a:spcAft>
                <a:spcPts val="600"/>
              </a:spcAft>
              <a:buNone/>
            </a:pPr>
            <a:endParaRPr lang="en-US" sz="2400" dirty="0">
              <a:cs typeface="Times New Roman" panose="02020603050405020304" pitchFamily="18" charset="0"/>
            </a:endParaRPr>
          </a:p>
          <a:p>
            <a:endParaRPr lang="en-US" dirty="0"/>
          </a:p>
        </p:txBody>
      </p:sp>
    </p:spTree>
    <p:extLst>
      <p:ext uri="{BB962C8B-B14F-4D97-AF65-F5344CB8AC3E}">
        <p14:creationId xmlns:p14="http://schemas.microsoft.com/office/powerpoint/2010/main" val="76464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46363-3300-40EA-80F6-CD7CA3697EF8}"/>
              </a:ext>
            </a:extLst>
          </p:cNvPr>
          <p:cNvSpPr>
            <a:spLocks noGrp="1"/>
          </p:cNvSpPr>
          <p:nvPr>
            <p:ph type="title"/>
          </p:nvPr>
        </p:nvSpPr>
        <p:spPr>
          <a:xfrm>
            <a:off x="651998" y="762000"/>
            <a:ext cx="7886700" cy="1325563"/>
          </a:xfrm>
        </p:spPr>
        <p:txBody>
          <a:bodyPr vert="horz" lIns="91440" tIns="45720" rIns="91440" bIns="45720" rtlCol="0" anchor="ctr">
            <a:noAutofit/>
          </a:bodyPr>
          <a:lstStyle/>
          <a:p>
            <a:pPr marL="0" marR="0" lvl="0" indent="0" defTabSz="914400" fontAlgn="base">
              <a:spcAft>
                <a:spcPts val="600"/>
              </a:spcAft>
              <a:buClrTx/>
              <a:buSzTx/>
              <a:tabLst/>
            </a:pPr>
            <a:r>
              <a:rPr kumimoji="0" lang="en-US" altLang="en-US" sz="24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Table 1</a:t>
            </a:r>
            <a:endParaRPr kumimoji="0" lang="en-US" altLang="en-US" sz="24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fontAlgn="base">
              <a:spcAft>
                <a:spcPts val="600"/>
              </a:spcAft>
              <a:buClrTx/>
              <a:buSzTx/>
              <a:tabLst/>
            </a:pPr>
            <a:r>
              <a:rPr kumimoji="0" lang="en-US" altLang="en-US" sz="2400" b="0" i="1"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Descriptive Results of Mathematics score for ELL and non-ELL by Test accommodations</a:t>
            </a:r>
            <a:endParaRPr kumimoji="0" lang="en-US" altLang="zh-CN" sz="24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fontAlgn="base">
              <a:spcAft>
                <a:spcPts val="600"/>
              </a:spcAft>
              <a:buClrTx/>
              <a:buSzTx/>
              <a:tabLst/>
            </a:pPr>
            <a:r>
              <a:rPr kumimoji="0" lang="en-US" altLang="zh-CN" sz="24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6" name="Content Placeholder 5">
            <a:extLst>
              <a:ext uri="{FF2B5EF4-FFF2-40B4-BE49-F238E27FC236}">
                <a16:creationId xmlns:a16="http://schemas.microsoft.com/office/drawing/2014/main" id="{801C348D-781B-4384-A27B-E6E807EABF20}"/>
              </a:ext>
            </a:extLst>
          </p:cNvPr>
          <p:cNvGraphicFramePr>
            <a:graphicFrameLocks noGrp="1"/>
          </p:cNvGraphicFramePr>
          <p:nvPr>
            <p:ph idx="1"/>
            <p:extLst>
              <p:ext uri="{D42A27DB-BD31-4B8C-83A1-F6EECF244321}">
                <p14:modId xmlns:p14="http://schemas.microsoft.com/office/powerpoint/2010/main" val="662389053"/>
              </p:ext>
            </p:extLst>
          </p:nvPr>
        </p:nvGraphicFramePr>
        <p:xfrm>
          <a:off x="639098" y="1981200"/>
          <a:ext cx="7891000" cy="3400635"/>
        </p:xfrm>
        <a:graphic>
          <a:graphicData uri="http://schemas.openxmlformats.org/drawingml/2006/table">
            <a:tbl>
              <a:tblPr/>
              <a:tblGrid>
                <a:gridCol w="2718104">
                  <a:extLst>
                    <a:ext uri="{9D8B030D-6E8A-4147-A177-3AD203B41FA5}">
                      <a16:colId xmlns:a16="http://schemas.microsoft.com/office/drawing/2014/main" val="1522100805"/>
                    </a:ext>
                  </a:extLst>
                </a:gridCol>
                <a:gridCol w="131440">
                  <a:extLst>
                    <a:ext uri="{9D8B030D-6E8A-4147-A177-3AD203B41FA5}">
                      <a16:colId xmlns:a16="http://schemas.microsoft.com/office/drawing/2014/main" val="1316050239"/>
                    </a:ext>
                  </a:extLst>
                </a:gridCol>
                <a:gridCol w="440482">
                  <a:extLst>
                    <a:ext uri="{9D8B030D-6E8A-4147-A177-3AD203B41FA5}">
                      <a16:colId xmlns:a16="http://schemas.microsoft.com/office/drawing/2014/main" val="2522990508"/>
                    </a:ext>
                  </a:extLst>
                </a:gridCol>
                <a:gridCol w="396518">
                  <a:extLst>
                    <a:ext uri="{9D8B030D-6E8A-4147-A177-3AD203B41FA5}">
                      <a16:colId xmlns:a16="http://schemas.microsoft.com/office/drawing/2014/main" val="2184293186"/>
                    </a:ext>
                  </a:extLst>
                </a:gridCol>
                <a:gridCol w="470282">
                  <a:extLst>
                    <a:ext uri="{9D8B030D-6E8A-4147-A177-3AD203B41FA5}">
                      <a16:colId xmlns:a16="http://schemas.microsoft.com/office/drawing/2014/main" val="2979853716"/>
                    </a:ext>
                  </a:extLst>
                </a:gridCol>
                <a:gridCol w="329385">
                  <a:extLst>
                    <a:ext uri="{9D8B030D-6E8A-4147-A177-3AD203B41FA5}">
                      <a16:colId xmlns:a16="http://schemas.microsoft.com/office/drawing/2014/main" val="3803594162"/>
                    </a:ext>
                  </a:extLst>
                </a:gridCol>
                <a:gridCol w="389535">
                  <a:extLst>
                    <a:ext uri="{9D8B030D-6E8A-4147-A177-3AD203B41FA5}">
                      <a16:colId xmlns:a16="http://schemas.microsoft.com/office/drawing/2014/main" val="866319158"/>
                    </a:ext>
                  </a:extLst>
                </a:gridCol>
                <a:gridCol w="325402">
                  <a:extLst>
                    <a:ext uri="{9D8B030D-6E8A-4147-A177-3AD203B41FA5}">
                      <a16:colId xmlns:a16="http://schemas.microsoft.com/office/drawing/2014/main" val="158941157"/>
                    </a:ext>
                  </a:extLst>
                </a:gridCol>
                <a:gridCol w="379560">
                  <a:extLst>
                    <a:ext uri="{9D8B030D-6E8A-4147-A177-3AD203B41FA5}">
                      <a16:colId xmlns:a16="http://schemas.microsoft.com/office/drawing/2014/main" val="2142930313"/>
                    </a:ext>
                  </a:extLst>
                </a:gridCol>
                <a:gridCol w="490554">
                  <a:extLst>
                    <a:ext uri="{9D8B030D-6E8A-4147-A177-3AD203B41FA5}">
                      <a16:colId xmlns:a16="http://schemas.microsoft.com/office/drawing/2014/main" val="3081545688"/>
                    </a:ext>
                  </a:extLst>
                </a:gridCol>
                <a:gridCol w="406272">
                  <a:extLst>
                    <a:ext uri="{9D8B030D-6E8A-4147-A177-3AD203B41FA5}">
                      <a16:colId xmlns:a16="http://schemas.microsoft.com/office/drawing/2014/main" val="712126241"/>
                    </a:ext>
                  </a:extLst>
                </a:gridCol>
                <a:gridCol w="344398">
                  <a:extLst>
                    <a:ext uri="{9D8B030D-6E8A-4147-A177-3AD203B41FA5}">
                      <a16:colId xmlns:a16="http://schemas.microsoft.com/office/drawing/2014/main" val="1208949325"/>
                    </a:ext>
                  </a:extLst>
                </a:gridCol>
                <a:gridCol w="382028">
                  <a:extLst>
                    <a:ext uri="{9D8B030D-6E8A-4147-A177-3AD203B41FA5}">
                      <a16:colId xmlns:a16="http://schemas.microsoft.com/office/drawing/2014/main" val="2011417573"/>
                    </a:ext>
                  </a:extLst>
                </a:gridCol>
                <a:gridCol w="301541">
                  <a:extLst>
                    <a:ext uri="{9D8B030D-6E8A-4147-A177-3AD203B41FA5}">
                      <a16:colId xmlns:a16="http://schemas.microsoft.com/office/drawing/2014/main" val="1509505810"/>
                    </a:ext>
                  </a:extLst>
                </a:gridCol>
                <a:gridCol w="136973">
                  <a:extLst>
                    <a:ext uri="{9D8B030D-6E8A-4147-A177-3AD203B41FA5}">
                      <a16:colId xmlns:a16="http://schemas.microsoft.com/office/drawing/2014/main" val="1189037475"/>
                    </a:ext>
                  </a:extLst>
                </a:gridCol>
                <a:gridCol w="248526">
                  <a:extLst>
                    <a:ext uri="{9D8B030D-6E8A-4147-A177-3AD203B41FA5}">
                      <a16:colId xmlns:a16="http://schemas.microsoft.com/office/drawing/2014/main" val="2918512928"/>
                    </a:ext>
                  </a:extLst>
                </a:gridCol>
              </a:tblGrid>
              <a:tr h="392347">
                <a:tc gridSpan="2">
                  <a:txBody>
                    <a:bodyPr/>
                    <a:lstStyle/>
                    <a:p>
                      <a:pPr algn="l"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 </a:t>
                      </a:r>
                    </a:p>
                  </a:txBody>
                  <a:tcPr marL="106040" marR="106040" marT="53020" marB="5302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 </a:t>
                      </a:r>
                    </a:p>
                  </a:txBody>
                  <a:tcPr marL="11046" marR="73639" marT="73639" marB="0" anchor="ctr">
                    <a:lnL>
                      <a:noFill/>
                    </a:lnL>
                    <a:lnR>
                      <a:noFill/>
                    </a:lnR>
                    <a:lnT w="12700" cap="flat" cmpd="sng" algn="ctr">
                      <a:solidFill>
                        <a:srgbClr val="000000"/>
                      </a:solidFill>
                      <a:prstDash val="solid"/>
                      <a:round/>
                      <a:headEnd type="none" w="med" len="med"/>
                      <a:tailEnd type="none" w="med" len="med"/>
                    </a:lnT>
                    <a:lnB>
                      <a:noFill/>
                    </a:lnB>
                  </a:tcPr>
                </a:tc>
                <a:tc gridSpan="4">
                  <a:txBody>
                    <a:bodyPr/>
                    <a:lstStyle/>
                    <a:p>
                      <a:pPr algn="ctr"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ELL</a:t>
                      </a:r>
                    </a:p>
                  </a:txBody>
                  <a:tcPr marL="106040" marR="106040" marT="53020" marB="5302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l"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 </a:t>
                      </a:r>
                    </a:p>
                  </a:txBody>
                  <a:tcPr marL="106040" marR="106040" marT="53020" marB="5302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4">
                  <a:txBody>
                    <a:bodyPr/>
                    <a:lstStyle/>
                    <a:p>
                      <a:pPr algn="l" fontAlgn="ctr">
                        <a:lnSpc>
                          <a:spcPct val="115000"/>
                        </a:lnSpc>
                        <a:spcBef>
                          <a:spcPts val="0"/>
                        </a:spcBef>
                        <a:spcAft>
                          <a:spcPts val="0"/>
                        </a:spcAft>
                      </a:pPr>
                      <a:r>
                        <a:rPr lang="en-US" sz="1600" b="0" i="0" u="none" strike="noStrike">
                          <a:effectLst/>
                          <a:latin typeface="Times New Roman" panose="02020603050405020304" pitchFamily="18" charset="0"/>
                          <a:cs typeface="Times New Roman" panose="02020603050405020304" pitchFamily="18" charset="0"/>
                        </a:rPr>
                        <a:t>Non-ELL</a:t>
                      </a:r>
                    </a:p>
                  </a:txBody>
                  <a:tcPr marL="106040" marR="106040" marT="53020" marB="5302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l" fontAlgn="ctr">
                        <a:lnSpc>
                          <a:spcPct val="115000"/>
                        </a:lnSpc>
                        <a:spcBef>
                          <a:spcPts val="0"/>
                        </a:spcBef>
                        <a:spcAft>
                          <a:spcPts val="0"/>
                        </a:spcAft>
                      </a:pPr>
                      <a:r>
                        <a:rPr lang="en-US" sz="1600" b="1" i="1"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b="0" i="0" u="none" strike="noStrike">
                        <a:effectLst/>
                        <a:latin typeface="Times New Roman" panose="02020603050405020304" pitchFamily="18" charset="0"/>
                        <a:cs typeface="Times New Roman" panose="02020603050405020304" pitchFamily="18" charset="0"/>
                      </a:endParaRPr>
                    </a:p>
                  </a:txBody>
                  <a:tcPr marL="106040" marR="106040" marT="53020" marB="5302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algn="l" fontAlgn="ctr">
                        <a:lnSpc>
                          <a:spcPct val="107000"/>
                        </a:lnSpc>
                        <a:spcBef>
                          <a:spcPts val="0"/>
                        </a:spcBef>
                        <a:spcAft>
                          <a:spcPts val="0"/>
                        </a:spcAft>
                      </a:pPr>
                      <a:r>
                        <a:rPr lang="en-US"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b="0" i="0" u="none" strike="noStrike">
                        <a:effectLst/>
                        <a:latin typeface="Times New Roman" panose="02020603050405020304" pitchFamily="18" charset="0"/>
                        <a:cs typeface="Times New Roman" panose="02020603050405020304" pitchFamily="18" charset="0"/>
                      </a:endParaRPr>
                    </a:p>
                  </a:txBody>
                  <a:tcPr marL="11046" marR="11046" marT="11046" marB="0" anchor="ctr">
                    <a:lnL>
                      <a:noFill/>
                    </a:lnL>
                    <a:lnR>
                      <a:noFill/>
                    </a:lnR>
                    <a:lnT>
                      <a:noFill/>
                    </a:lnT>
                    <a:lnB>
                      <a:noFill/>
                    </a:lnB>
                  </a:tcPr>
                </a:tc>
                <a:extLst>
                  <a:ext uri="{0D108BD9-81ED-4DB2-BD59-A6C34878D82A}">
                    <a16:rowId xmlns:a16="http://schemas.microsoft.com/office/drawing/2014/main" val="3819954842"/>
                  </a:ext>
                </a:extLst>
              </a:tr>
              <a:tr h="392347">
                <a:tc gridSpan="2">
                  <a:txBody>
                    <a:bodyPr/>
                    <a:lstStyle/>
                    <a:p>
                      <a:pPr algn="l"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Test Accommodation</a:t>
                      </a: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lnSpc>
                          <a:spcPct val="115000"/>
                        </a:lnSpc>
                        <a:spcBef>
                          <a:spcPts val="0"/>
                        </a:spcBef>
                        <a:spcAft>
                          <a:spcPts val="0"/>
                        </a:spcAft>
                      </a:pPr>
                      <a:r>
                        <a:rPr lang="en-US" sz="1600" b="0" i="0" u="none" strike="noStrike">
                          <a:effectLst/>
                          <a:latin typeface="Times New Roman" panose="02020603050405020304" pitchFamily="18" charset="0"/>
                          <a:cs typeface="Times New Roman" panose="02020603050405020304" pitchFamily="18" charset="0"/>
                        </a:rPr>
                        <a:t>N</a:t>
                      </a:r>
                    </a:p>
                  </a:txBody>
                  <a:tcPr marL="11046" marR="73639" marT="73639" marB="0" anchor="ctr">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algn="ctr"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Mean</a:t>
                      </a: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SD</a:t>
                      </a: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N</a:t>
                      </a: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Mean</a:t>
                      </a: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SD</a:t>
                      </a: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l" fontAlgn="ctr">
                        <a:lnSpc>
                          <a:spcPct val="115000"/>
                        </a:lnSpc>
                        <a:spcBef>
                          <a:spcPts val="0"/>
                        </a:spcBef>
                        <a:spcAft>
                          <a:spcPts val="0"/>
                        </a:spcAft>
                      </a:pPr>
                      <a:r>
                        <a:rPr lang="en-US" sz="1600" b="1" i="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b="0" i="0" u="none" strike="noStrike" dirty="0">
                        <a:effectLst/>
                        <a:latin typeface="Times New Roman" panose="02020603050405020304" pitchFamily="18" charset="0"/>
                        <a:cs typeface="Times New Roman" panose="02020603050405020304" pitchFamily="18" charset="0"/>
                      </a:endParaRP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l" fontAlgn="ctr">
                        <a:lnSpc>
                          <a:spcPct val="107000"/>
                        </a:lnSpc>
                        <a:spcBef>
                          <a:spcPts val="0"/>
                        </a:spcBef>
                        <a:spcAft>
                          <a:spcPts val="0"/>
                        </a:spcAft>
                      </a:pPr>
                      <a:r>
                        <a:rPr lang="en-US" sz="16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b="0" i="0" u="none" strike="noStrike" dirty="0">
                        <a:effectLst/>
                        <a:latin typeface="Times New Roman" panose="02020603050405020304" pitchFamily="18" charset="0"/>
                        <a:cs typeface="Times New Roman" panose="02020603050405020304" pitchFamily="18" charset="0"/>
                      </a:endParaRPr>
                    </a:p>
                  </a:txBody>
                  <a:tcPr marL="11046" marR="11046" marT="11046"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5220869"/>
                  </a:ext>
                </a:extLst>
              </a:tr>
              <a:tr h="392347">
                <a:tc>
                  <a:txBody>
                    <a:bodyPr/>
                    <a:lstStyle/>
                    <a:p>
                      <a:pPr marL="0" marR="0" algn="l" fontAlgn="ctr">
                        <a:lnSpc>
                          <a:spcPct val="115000"/>
                        </a:lnSpc>
                        <a:spcBef>
                          <a:spcPts val="0"/>
                        </a:spcBef>
                        <a:spcAft>
                          <a:spcPts val="0"/>
                        </a:spcAft>
                      </a:pPr>
                      <a:r>
                        <a:rPr lang="en-US" sz="16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Non-accommodated</a:t>
                      </a:r>
                      <a:endParaRPr lang="en-US" sz="1600" b="0" i="0" u="none" strike="noStrike" dirty="0">
                        <a:effectLst/>
                        <a:latin typeface="Arial" panose="020B0604020202020204" pitchFamily="34" charset="0"/>
                      </a:endParaRPr>
                    </a:p>
                  </a:txBody>
                  <a:tcPr marL="11046" marR="73639" marT="73639" marB="0" anchor="ctr">
                    <a:lnL>
                      <a:noFill/>
                    </a:lnL>
                    <a:lnR>
                      <a:noFill/>
                    </a:lnR>
                    <a:lnT w="12700" cap="flat" cmpd="sng" algn="ctr">
                      <a:solidFill>
                        <a:srgbClr val="000000"/>
                      </a:solidFill>
                      <a:prstDash val="solid"/>
                      <a:round/>
                      <a:headEnd type="none" w="med" len="med"/>
                      <a:tailEnd type="none" w="med" len="med"/>
                    </a:lnT>
                    <a:lnB>
                      <a:noFill/>
                    </a:lnB>
                  </a:tcPr>
                </a:tc>
                <a:tc gridSpan="3">
                  <a:txBody>
                    <a:bodyPr/>
                    <a:lstStyle/>
                    <a:p>
                      <a:pPr marL="0" marR="0" lvl="0" indent="0" algn="just" defTabSz="914400" rtl="0" eaLnBrk="1" fontAlgn="ctr" latinLnBrk="0" hangingPunct="1">
                        <a:lnSpc>
                          <a:spcPct val="115000"/>
                        </a:lnSpc>
                        <a:spcBef>
                          <a:spcPts val="0"/>
                        </a:spcBef>
                        <a:spcAft>
                          <a:spcPts val="0"/>
                        </a:spcAft>
                        <a:buClrTx/>
                        <a:buSzTx/>
                        <a:buFontTx/>
                        <a:buNone/>
                        <a:tabLst/>
                        <a:defRPr/>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81</a:t>
                      </a:r>
                    </a:p>
                    <a:p>
                      <a:pPr marL="0" marR="0" algn="just" fontAlgn="ctr">
                        <a:lnSpc>
                          <a:spcPct val="115000"/>
                        </a:lnSpc>
                        <a:spcBef>
                          <a:spcPts val="0"/>
                        </a:spcBef>
                        <a:spcAft>
                          <a:spcPts val="0"/>
                        </a:spcAft>
                      </a:pPr>
                      <a:endPar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endParaRPr>
                    </a:p>
                  </a:txBody>
                  <a:tcPr marL="106040" marR="106040" marT="53020" marB="5302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2">
                  <a:txBody>
                    <a:bodyPr/>
                    <a:lstStyle/>
                    <a:p>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9.86</a:t>
                      </a:r>
                    </a:p>
                  </a:txBody>
                  <a:tcPr marL="106040" marR="106040" marT="53020" marB="5302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0.50</a:t>
                      </a:r>
                    </a:p>
                  </a:txBody>
                  <a:tcPr marL="106040" marR="106040" marT="53020" marB="5302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just" fontAlgn="ctr">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139</a:t>
                      </a:r>
                    </a:p>
                  </a:txBody>
                  <a:tcPr marL="106040" marR="106040" marT="53020" marB="5302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just" fontAlgn="ctr">
                        <a:lnSpc>
                          <a:spcPct val="115000"/>
                        </a:lnSpc>
                        <a:spcBef>
                          <a:spcPts val="0"/>
                        </a:spcBef>
                        <a:spcAft>
                          <a:spcPts val="0"/>
                        </a:spcAft>
                      </a:pPr>
                      <a:r>
                        <a:rPr lang="en-US" sz="1600" b="0" i="0" u="none" strike="noStrike" kern="1200" dirty="0">
                          <a:solidFill>
                            <a:schemeClr val="tx1"/>
                          </a:solidFill>
                          <a:effectLst/>
                          <a:highlight>
                            <a:srgbClr val="FFFF00"/>
                          </a:highlight>
                          <a:latin typeface="Times New Roman" panose="02020603050405020304" pitchFamily="18" charset="0"/>
                          <a:ea typeface="+mn-ea"/>
                          <a:cs typeface="Arial" panose="020B0604020202020204" pitchFamily="34" charset="0"/>
                        </a:rPr>
                        <a:t>10.50</a:t>
                      </a:r>
                    </a:p>
                  </a:txBody>
                  <a:tcPr marL="106040" marR="106040" marT="53020" marB="5302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just" fontAlgn="ctr">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0.42</a:t>
                      </a:r>
                    </a:p>
                  </a:txBody>
                  <a:tcPr marL="106040" marR="106040" marT="53020" marB="5302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l" fontAlgn="t">
                        <a:lnSpc>
                          <a:spcPct val="115000"/>
                        </a:lnSpc>
                        <a:spcBef>
                          <a:spcPts val="0"/>
                        </a:spcBef>
                        <a:spcAft>
                          <a:spcPts val="0"/>
                        </a:spcAft>
                      </a:pPr>
                      <a:r>
                        <a:rPr lang="en-US" sz="1600" b="0" i="0" u="none" strike="noStrike" kern="1200">
                          <a:solidFill>
                            <a:schemeClr val="tx1"/>
                          </a:solidFill>
                          <a:effectLst/>
                          <a:latin typeface="Times New Roman" panose="02020603050405020304" pitchFamily="18" charset="0"/>
                          <a:ea typeface="+mn-ea"/>
                          <a:cs typeface="Arial" panose="020B0604020202020204" pitchFamily="34" charset="0"/>
                        </a:rPr>
                        <a:t> </a:t>
                      </a:r>
                    </a:p>
                  </a:txBody>
                  <a:tcPr marL="106040" marR="106040" marT="53020" marB="53020">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204711261"/>
                  </a:ext>
                </a:extLst>
              </a:tr>
              <a:tr h="392347">
                <a:tc>
                  <a:txBody>
                    <a:bodyPr/>
                    <a:lstStyle/>
                    <a:p>
                      <a:pPr marL="0" marR="0" algn="l" fontAlgn="ctr">
                        <a:lnSpc>
                          <a:spcPct val="115000"/>
                        </a:lnSpc>
                        <a:spcBef>
                          <a:spcPts val="0"/>
                        </a:spcBef>
                        <a:spcAft>
                          <a:spcPts val="0"/>
                        </a:spcAft>
                      </a:pPr>
                      <a:r>
                        <a:rPr lang="en-US" sz="1600" b="0" i="0" u="none" strike="noStrike">
                          <a:effectLst/>
                          <a:latin typeface="Times New Roman" panose="02020603050405020304" pitchFamily="18" charset="0"/>
                          <a:ea typeface="Times New Roman" panose="02020603050405020304" pitchFamily="18" charset="0"/>
                          <a:cs typeface="Arial" panose="020B0604020202020204" pitchFamily="34" charset="0"/>
                        </a:rPr>
                        <a:t>Linguistic Modified</a:t>
                      </a:r>
                      <a:endParaRPr lang="en-US" sz="1600" b="0" i="0" u="none" strike="noStrike">
                        <a:effectLst/>
                        <a:latin typeface="Arial" panose="020B0604020202020204" pitchFamily="34" charset="0"/>
                      </a:endParaRPr>
                    </a:p>
                  </a:txBody>
                  <a:tcPr marL="11046" marR="73639" marT="73639" marB="0" anchor="ctr">
                    <a:lnL>
                      <a:noFill/>
                    </a:lnL>
                    <a:lnR>
                      <a:noFill/>
                    </a:lnR>
                    <a:lnT>
                      <a:noFill/>
                    </a:lnT>
                    <a:lnB>
                      <a:noFill/>
                    </a:lnB>
                  </a:tcPr>
                </a:tc>
                <a:tc gridSpan="3">
                  <a:txBody>
                    <a:bodyPr/>
                    <a:lstStyle/>
                    <a:p>
                      <a:pPr marL="0" marR="0" algn="just" fontAlgn="ctr">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69</a:t>
                      </a:r>
                    </a:p>
                  </a:txBody>
                  <a:tcPr marL="106040" marR="106040" marT="53020" marB="53020">
                    <a:lnL>
                      <a:noFill/>
                    </a:lnL>
                    <a:lnR>
                      <a:noFill/>
                    </a:lnR>
                    <a:lnT>
                      <a:noFill/>
                    </a:lnT>
                    <a:lnB>
                      <a:noFill/>
                    </a:lnB>
                  </a:tcPr>
                </a:tc>
                <a:tc hMerge="1">
                  <a:txBody>
                    <a:bodyPr/>
                    <a:lstStyle/>
                    <a:p>
                      <a:endParaRPr lang="en-US"/>
                    </a:p>
                  </a:txBody>
                  <a:tcPr/>
                </a:tc>
                <a:tc hMerge="1">
                  <a:txBody>
                    <a:bodyPr/>
                    <a:lstStyle/>
                    <a:p>
                      <a:endParaRPr lang="en-US"/>
                    </a:p>
                  </a:txBody>
                  <a:tcPr/>
                </a:tc>
                <a:tc gridSpan="2">
                  <a:txBody>
                    <a:bodyPr/>
                    <a:lstStyle/>
                    <a:p>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10.29</a:t>
                      </a:r>
                    </a:p>
                  </a:txBody>
                  <a:tcPr marL="106040" marR="106040" marT="53020" marB="53020">
                    <a:lnL>
                      <a:noFill/>
                    </a:lnL>
                    <a:lnR>
                      <a:noFill/>
                    </a:lnR>
                    <a:lnT>
                      <a:noFill/>
                    </a:lnT>
                    <a:lnB>
                      <a:noFill/>
                    </a:lnB>
                  </a:tcPr>
                </a:tc>
                <a:tc hMerge="1">
                  <a:txBody>
                    <a:bodyPr/>
                    <a:lstStyle/>
                    <a:p>
                      <a:endParaRPr lang="en-US"/>
                    </a:p>
                  </a:txBody>
                  <a:tcPr/>
                </a:tc>
                <a:tc gridSpan="2">
                  <a:txBody>
                    <a:bodyPr/>
                    <a:lstStyle/>
                    <a:p>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0.57</a:t>
                      </a:r>
                    </a:p>
                  </a:txBody>
                  <a:tcPr marL="106040" marR="106040" marT="53020" marB="53020">
                    <a:lnL>
                      <a:noFill/>
                    </a:lnL>
                    <a:lnR>
                      <a:noFill/>
                    </a:lnR>
                    <a:lnT>
                      <a:noFill/>
                    </a:lnT>
                    <a:lnB>
                      <a:noFill/>
                    </a:lnB>
                  </a:tcPr>
                </a:tc>
                <a:tc hMerge="1">
                  <a:txBody>
                    <a:bodyPr/>
                    <a:lstStyle/>
                    <a:p>
                      <a:endParaRPr lang="en-US"/>
                    </a:p>
                  </a:txBody>
                  <a:tcPr/>
                </a:tc>
                <a:tc gridSpan="2">
                  <a:txBody>
                    <a:bodyPr/>
                    <a:lstStyle/>
                    <a:p>
                      <a:pPr marL="0" marR="0" algn="just" fontAlgn="ctr">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143</a:t>
                      </a:r>
                    </a:p>
                  </a:txBody>
                  <a:tcPr marL="106040" marR="106040" marT="53020" marB="53020">
                    <a:lnL>
                      <a:noFill/>
                    </a:lnL>
                    <a:lnR>
                      <a:noFill/>
                    </a:lnR>
                    <a:lnT>
                      <a:noFill/>
                    </a:lnT>
                    <a:lnB>
                      <a:noFill/>
                    </a:lnB>
                  </a:tcPr>
                </a:tc>
                <a:tc hMerge="1">
                  <a:txBody>
                    <a:bodyPr/>
                    <a:lstStyle/>
                    <a:p>
                      <a:endParaRPr lang="en-US"/>
                    </a:p>
                  </a:txBody>
                  <a:tcPr/>
                </a:tc>
                <a:tc gridSpan="2">
                  <a:txBody>
                    <a:bodyPr/>
                    <a:lstStyle/>
                    <a:p>
                      <a:pPr marL="0" marR="0" algn="just" fontAlgn="ctr">
                        <a:lnSpc>
                          <a:spcPct val="115000"/>
                        </a:lnSpc>
                        <a:spcBef>
                          <a:spcPts val="0"/>
                        </a:spcBef>
                        <a:spcAft>
                          <a:spcPts val="0"/>
                        </a:spcAft>
                      </a:pPr>
                      <a:r>
                        <a:rPr lang="en-US" sz="1600" b="0" i="0" u="none" strike="noStrike" kern="1200" dirty="0">
                          <a:solidFill>
                            <a:schemeClr val="tx1"/>
                          </a:solidFill>
                          <a:effectLst/>
                          <a:highlight>
                            <a:srgbClr val="FFFF00"/>
                          </a:highlight>
                          <a:latin typeface="Times New Roman" panose="02020603050405020304" pitchFamily="18" charset="0"/>
                          <a:ea typeface="+mn-ea"/>
                          <a:cs typeface="Arial" panose="020B0604020202020204" pitchFamily="34" charset="0"/>
                        </a:rPr>
                        <a:t>12.70</a:t>
                      </a:r>
                    </a:p>
                  </a:txBody>
                  <a:tcPr marL="106040" marR="106040" marT="53020" marB="53020">
                    <a:lnL>
                      <a:noFill/>
                    </a:lnL>
                    <a:lnR>
                      <a:noFill/>
                    </a:lnR>
                    <a:lnT>
                      <a:noFill/>
                    </a:lnT>
                    <a:lnB>
                      <a:noFill/>
                    </a:lnB>
                  </a:tcPr>
                </a:tc>
                <a:tc hMerge="1">
                  <a:txBody>
                    <a:bodyPr/>
                    <a:lstStyle/>
                    <a:p>
                      <a:endParaRPr lang="en-US"/>
                    </a:p>
                  </a:txBody>
                  <a:tcPr/>
                </a:tc>
                <a:tc gridSpan="2">
                  <a:txBody>
                    <a:bodyPr/>
                    <a:lstStyle/>
                    <a:p>
                      <a:pPr marL="0" marR="0" algn="just" fontAlgn="ctr">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0.36</a:t>
                      </a:r>
                    </a:p>
                  </a:txBody>
                  <a:tcPr marL="106040" marR="106040" marT="53020" marB="53020">
                    <a:lnL>
                      <a:noFill/>
                    </a:lnL>
                    <a:lnR>
                      <a:noFill/>
                    </a:lnR>
                    <a:lnT>
                      <a:noFill/>
                    </a:lnT>
                    <a:lnB>
                      <a:noFill/>
                    </a:lnB>
                  </a:tcPr>
                </a:tc>
                <a:tc hMerge="1">
                  <a:txBody>
                    <a:bodyPr/>
                    <a:lstStyle/>
                    <a:p>
                      <a:endParaRPr lang="en-US"/>
                    </a:p>
                  </a:txBody>
                  <a:tcPr/>
                </a:tc>
                <a:tc gridSpan="2">
                  <a:txBody>
                    <a:bodyPr/>
                    <a:lstStyle/>
                    <a:p>
                      <a:pPr marL="0" marR="0" algn="l" fontAlgn="t">
                        <a:lnSpc>
                          <a:spcPct val="115000"/>
                        </a:lnSpc>
                        <a:spcBef>
                          <a:spcPts val="0"/>
                        </a:spcBef>
                        <a:spcAft>
                          <a:spcPts val="0"/>
                        </a:spcAft>
                      </a:pPr>
                      <a:r>
                        <a:rPr lang="en-US" sz="1600" b="0" i="0" u="none" strike="noStrike" kern="1200">
                          <a:solidFill>
                            <a:schemeClr val="tx1"/>
                          </a:solidFill>
                          <a:effectLst/>
                          <a:latin typeface="Times New Roman" panose="02020603050405020304" pitchFamily="18" charset="0"/>
                          <a:ea typeface="+mn-ea"/>
                          <a:cs typeface="Arial" panose="020B0604020202020204" pitchFamily="34" charset="0"/>
                        </a:rPr>
                        <a:t> </a:t>
                      </a:r>
                    </a:p>
                  </a:txBody>
                  <a:tcPr marL="106040" marR="106040" marT="53020" marB="53020">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915773516"/>
                  </a:ext>
                </a:extLst>
              </a:tr>
              <a:tr h="392347">
                <a:tc>
                  <a:txBody>
                    <a:bodyPr/>
                    <a:lstStyle/>
                    <a:p>
                      <a:pPr marL="0" marR="0" algn="l" fontAlgn="ctr">
                        <a:lnSpc>
                          <a:spcPct val="115000"/>
                        </a:lnSpc>
                        <a:spcBef>
                          <a:spcPts val="0"/>
                        </a:spcBef>
                        <a:spcAft>
                          <a:spcPts val="0"/>
                        </a:spcAft>
                      </a:pPr>
                      <a:r>
                        <a:rPr lang="en-US" sz="16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English Glossary</a:t>
                      </a:r>
                      <a:endParaRPr lang="en-US" sz="1600" b="0" i="0" u="none" strike="noStrike" dirty="0">
                        <a:effectLst/>
                        <a:latin typeface="Arial" panose="020B0604020202020204" pitchFamily="34" charset="0"/>
                      </a:endParaRPr>
                    </a:p>
                  </a:txBody>
                  <a:tcPr marL="11046" marR="73639" marT="73639" marB="0" anchor="ctr">
                    <a:lnL>
                      <a:noFill/>
                    </a:lnL>
                    <a:lnR>
                      <a:noFill/>
                    </a:lnR>
                    <a:lnT>
                      <a:noFill/>
                    </a:lnT>
                    <a:lnB>
                      <a:noFill/>
                    </a:lnB>
                  </a:tcPr>
                </a:tc>
                <a:tc gridSpan="3">
                  <a:txBody>
                    <a:bodyPr/>
                    <a:lstStyle/>
                    <a:p>
                      <a:pPr marL="0" marR="0" algn="just" fontAlgn="ctr">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39</a:t>
                      </a:r>
                    </a:p>
                  </a:txBody>
                  <a:tcPr marL="106040" marR="106040" marT="53020" marB="53020">
                    <a:lnL>
                      <a:noFill/>
                    </a:lnL>
                    <a:lnR>
                      <a:noFill/>
                    </a:lnR>
                    <a:lnT>
                      <a:noFill/>
                    </a:lnT>
                    <a:lnB>
                      <a:noFill/>
                    </a:lnB>
                  </a:tcPr>
                </a:tc>
                <a:tc hMerge="1">
                  <a:txBody>
                    <a:bodyPr/>
                    <a:lstStyle/>
                    <a:p>
                      <a:endParaRPr lang="en-US"/>
                    </a:p>
                  </a:txBody>
                  <a:tcPr/>
                </a:tc>
                <a:tc hMerge="1">
                  <a:txBody>
                    <a:bodyPr/>
                    <a:lstStyle/>
                    <a:p>
                      <a:endParaRPr lang="en-US" dirty="0"/>
                    </a:p>
                  </a:txBody>
                  <a:tcPr/>
                </a:tc>
                <a:tc gridSpan="2">
                  <a:txBody>
                    <a:bodyPr/>
                    <a:lstStyle/>
                    <a:p>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8.33</a:t>
                      </a:r>
                    </a:p>
                  </a:txBody>
                  <a:tcPr marL="106040" marR="106040" marT="53020" marB="53020">
                    <a:lnL>
                      <a:noFill/>
                    </a:lnL>
                    <a:lnR>
                      <a:noFill/>
                    </a:lnR>
                    <a:lnT>
                      <a:noFill/>
                    </a:lnT>
                    <a:lnB>
                      <a:noFill/>
                    </a:lnB>
                  </a:tcPr>
                </a:tc>
                <a:tc hMerge="1">
                  <a:txBody>
                    <a:bodyPr/>
                    <a:lstStyle/>
                    <a:p>
                      <a:endParaRPr lang="en-US"/>
                    </a:p>
                  </a:txBody>
                  <a:tcPr/>
                </a:tc>
                <a:tc gridSpan="2">
                  <a:txBody>
                    <a:bodyPr/>
                    <a:lstStyle/>
                    <a:p>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0.58</a:t>
                      </a:r>
                    </a:p>
                  </a:txBody>
                  <a:tcPr marL="106040" marR="106040" marT="53020" marB="53020">
                    <a:lnL>
                      <a:noFill/>
                    </a:lnL>
                    <a:lnR>
                      <a:noFill/>
                    </a:lnR>
                    <a:lnT>
                      <a:noFill/>
                    </a:lnT>
                    <a:lnB>
                      <a:noFill/>
                    </a:lnB>
                  </a:tcPr>
                </a:tc>
                <a:tc hMerge="1">
                  <a:txBody>
                    <a:bodyPr/>
                    <a:lstStyle/>
                    <a:p>
                      <a:endParaRPr lang="en-US"/>
                    </a:p>
                  </a:txBody>
                  <a:tcPr/>
                </a:tc>
                <a:tc gridSpan="2">
                  <a:txBody>
                    <a:bodyPr/>
                    <a:lstStyle/>
                    <a:p>
                      <a:pPr marL="0" marR="0" algn="just" fontAlgn="ctr">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42</a:t>
                      </a:r>
                    </a:p>
                  </a:txBody>
                  <a:tcPr marL="106040" marR="106040" marT="53020" marB="53020">
                    <a:lnL>
                      <a:noFill/>
                    </a:lnL>
                    <a:lnR>
                      <a:noFill/>
                    </a:lnR>
                    <a:lnT>
                      <a:noFill/>
                    </a:lnT>
                    <a:lnB>
                      <a:noFill/>
                    </a:lnB>
                  </a:tcPr>
                </a:tc>
                <a:tc hMerge="1">
                  <a:txBody>
                    <a:bodyPr/>
                    <a:lstStyle/>
                    <a:p>
                      <a:endParaRPr lang="en-US"/>
                    </a:p>
                  </a:txBody>
                  <a:tcPr/>
                </a:tc>
                <a:tc gridSpan="2">
                  <a:txBody>
                    <a:bodyPr/>
                    <a:lstStyle/>
                    <a:p>
                      <a:pPr marL="0" marR="0" algn="just" fontAlgn="ctr">
                        <a:lnSpc>
                          <a:spcPct val="115000"/>
                        </a:lnSpc>
                        <a:spcBef>
                          <a:spcPts val="0"/>
                        </a:spcBef>
                        <a:spcAft>
                          <a:spcPts val="0"/>
                        </a:spcAft>
                      </a:pPr>
                      <a:r>
                        <a:rPr lang="en-US" sz="1600" b="0" i="0" u="none" strike="noStrike" kern="1200" dirty="0">
                          <a:solidFill>
                            <a:schemeClr val="tx1"/>
                          </a:solidFill>
                          <a:effectLst/>
                          <a:highlight>
                            <a:srgbClr val="FFFF00"/>
                          </a:highlight>
                          <a:latin typeface="Times New Roman" panose="02020603050405020304" pitchFamily="18" charset="0"/>
                          <a:ea typeface="+mn-ea"/>
                          <a:cs typeface="Arial" panose="020B0604020202020204" pitchFamily="34" charset="0"/>
                        </a:rPr>
                        <a:t>8.98</a:t>
                      </a:r>
                    </a:p>
                  </a:txBody>
                  <a:tcPr marL="106040" marR="106040" marT="53020" marB="53020">
                    <a:lnL>
                      <a:noFill/>
                    </a:lnL>
                    <a:lnR>
                      <a:noFill/>
                    </a:lnR>
                    <a:lnT>
                      <a:noFill/>
                    </a:lnT>
                    <a:lnB>
                      <a:noFill/>
                    </a:lnB>
                  </a:tcPr>
                </a:tc>
                <a:tc hMerge="1">
                  <a:txBody>
                    <a:bodyPr/>
                    <a:lstStyle/>
                    <a:p>
                      <a:endParaRPr lang="en-US"/>
                    </a:p>
                  </a:txBody>
                  <a:tcPr/>
                </a:tc>
                <a:tc gridSpan="2">
                  <a:txBody>
                    <a:bodyPr/>
                    <a:lstStyle/>
                    <a:p>
                      <a:pPr marL="0" marR="0" algn="just" fontAlgn="ctr">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0.73</a:t>
                      </a:r>
                    </a:p>
                  </a:txBody>
                  <a:tcPr marL="106040" marR="106040" marT="53020" marB="53020">
                    <a:lnL>
                      <a:noFill/>
                    </a:lnL>
                    <a:lnR>
                      <a:noFill/>
                    </a:lnR>
                    <a:lnT>
                      <a:noFill/>
                    </a:lnT>
                    <a:lnB>
                      <a:noFill/>
                    </a:lnB>
                  </a:tcPr>
                </a:tc>
                <a:tc hMerge="1">
                  <a:txBody>
                    <a:bodyPr/>
                    <a:lstStyle/>
                    <a:p>
                      <a:endParaRPr lang="en-US"/>
                    </a:p>
                  </a:txBody>
                  <a:tcPr/>
                </a:tc>
                <a:tc gridSpan="2">
                  <a:txBody>
                    <a:bodyPr/>
                    <a:lstStyle/>
                    <a:p>
                      <a:pPr marL="0" marR="0" algn="l" fontAlgn="t">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 </a:t>
                      </a:r>
                    </a:p>
                  </a:txBody>
                  <a:tcPr marL="106040" marR="106040" marT="53020" marB="53020">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281778244"/>
                  </a:ext>
                </a:extLst>
              </a:tr>
              <a:tr h="392347">
                <a:tc>
                  <a:txBody>
                    <a:bodyPr/>
                    <a:lstStyle/>
                    <a:p>
                      <a:pPr marL="0" marR="0" algn="l" fontAlgn="ctr">
                        <a:lnSpc>
                          <a:spcPct val="115000"/>
                        </a:lnSpc>
                        <a:spcBef>
                          <a:spcPts val="0"/>
                        </a:spcBef>
                        <a:spcAft>
                          <a:spcPts val="0"/>
                        </a:spcAft>
                      </a:pPr>
                      <a:r>
                        <a:rPr lang="en-US" sz="1600" b="0" i="0" u="none" strike="noStrike">
                          <a:effectLst/>
                          <a:latin typeface="Times New Roman" panose="02020603050405020304" pitchFamily="18" charset="0"/>
                          <a:ea typeface="Times New Roman" panose="02020603050405020304" pitchFamily="18" charset="0"/>
                          <a:cs typeface="Arial" panose="020B0604020202020204" pitchFamily="34" charset="0"/>
                        </a:rPr>
                        <a:t>Total</a:t>
                      </a:r>
                      <a:endParaRPr lang="en-US" sz="1600" b="0" i="0" u="none" strike="noStrike">
                        <a:effectLst/>
                        <a:latin typeface="Arial" panose="020B0604020202020204" pitchFamily="34" charset="0"/>
                      </a:endParaRPr>
                    </a:p>
                  </a:txBody>
                  <a:tcPr marL="11046" marR="73639" marT="73639" marB="0" anchor="ctr">
                    <a:lnL>
                      <a:noFill/>
                    </a:lnL>
                    <a:lnR>
                      <a:noFill/>
                    </a:lnR>
                    <a:lnT>
                      <a:noFill/>
                    </a:lnT>
                    <a:lnB w="12700" cap="flat" cmpd="sng" algn="ctr">
                      <a:solidFill>
                        <a:srgbClr val="000000"/>
                      </a:solidFill>
                      <a:prstDash val="solid"/>
                      <a:round/>
                      <a:headEnd type="none" w="med" len="med"/>
                      <a:tailEnd type="none" w="med" len="med"/>
                    </a:lnB>
                  </a:tcPr>
                </a:tc>
                <a:tc gridSpan="3">
                  <a:txBody>
                    <a:bodyPr/>
                    <a:lstStyle/>
                    <a:p>
                      <a:pPr marL="0" marR="0" algn="just" fontAlgn="ctr">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189</a:t>
                      </a: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9.61</a:t>
                      </a: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0.32</a:t>
                      </a: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fontAlgn="ctr">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324</a:t>
                      </a: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fontAlgn="ctr">
                        <a:lnSpc>
                          <a:spcPct val="115000"/>
                        </a:lnSpc>
                        <a:spcBef>
                          <a:spcPts val="0"/>
                        </a:spcBef>
                        <a:spcAft>
                          <a:spcPts val="0"/>
                        </a:spcAft>
                      </a:pPr>
                      <a:r>
                        <a:rPr lang="en-US" sz="1600" b="0" i="0" u="none" strike="noStrike" kern="1200" dirty="0">
                          <a:solidFill>
                            <a:schemeClr val="tx1"/>
                          </a:solidFill>
                          <a:effectLst/>
                          <a:highlight>
                            <a:srgbClr val="FFFF00"/>
                          </a:highlight>
                          <a:latin typeface="Times New Roman" panose="02020603050405020304" pitchFamily="18" charset="0"/>
                          <a:ea typeface="+mn-ea"/>
                          <a:cs typeface="Arial" panose="020B0604020202020204" pitchFamily="34" charset="0"/>
                        </a:rPr>
                        <a:t>11.64</a:t>
                      </a: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fontAlgn="ctr">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0.26</a:t>
                      </a: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l" fontAlgn="t">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 </a:t>
                      </a: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458847724"/>
                  </a:ext>
                </a:extLst>
              </a:tr>
              <a:tr h="392347">
                <a:tc gridSpan="15">
                  <a:txBody>
                    <a:bodyPr/>
                    <a:lstStyle/>
                    <a:p>
                      <a:pPr marL="0" marR="0" algn="l" fontAlgn="ctr">
                        <a:lnSpc>
                          <a:spcPct val="115000"/>
                        </a:lnSpc>
                        <a:spcBef>
                          <a:spcPts val="0"/>
                        </a:spcBef>
                        <a:spcAft>
                          <a:spcPts val="0"/>
                        </a:spcAft>
                      </a:pPr>
                      <a:r>
                        <a:rPr lang="en-US" sz="2000" b="0" i="1" u="none" strike="noStrike" dirty="0">
                          <a:effectLst/>
                          <a:latin typeface="Times New Roman" panose="02020603050405020304" pitchFamily="18" charset="0"/>
                          <a:ea typeface="Times New Roman" panose="02020603050405020304" pitchFamily="18" charset="0"/>
                          <a:cs typeface="Arial" panose="020B0604020202020204" pitchFamily="34" charset="0"/>
                        </a:rPr>
                        <a:t>Note. </a:t>
                      </a:r>
                      <a:r>
                        <a:rPr lang="en-US" sz="20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English </a:t>
                      </a:r>
                      <a:r>
                        <a:rPr lang="en-US" sz="1800" b="0" i="0" u="none" strike="noStrike" dirty="0" err="1">
                          <a:effectLst/>
                          <a:latin typeface="Times New Roman" panose="02020603050405020304" pitchFamily="18" charset="0"/>
                          <a:ea typeface="Times New Roman" panose="02020603050405020304" pitchFamily="18" charset="0"/>
                          <a:cs typeface="Arial" panose="020B0604020202020204" pitchFamily="34" charset="0"/>
                        </a:rPr>
                        <a:t>Readaloud</a:t>
                      </a:r>
                      <a:r>
                        <a:rPr lang="en-US" sz="18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 is not used since only 9 students were assigned to the </a:t>
                      </a:r>
                      <a:r>
                        <a:rPr lang="en-US" sz="1800" b="0" i="0" u="none" strike="noStrike" kern="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group</a:t>
                      </a:r>
                      <a:r>
                        <a:rPr lang="en-US" sz="1800" b="0" i="0" u="none" strike="noStrike" kern="1200" dirty="0">
                          <a:solidFill>
                            <a:schemeClr val="tx1"/>
                          </a:solidFill>
                          <a:effectLst/>
                          <a:latin typeface="Times New Roman" panose="02020603050405020304" pitchFamily="18" charset="0"/>
                          <a:cs typeface="Arial" panose="020B0604020202020204" pitchFamily="34" charset="0"/>
                        </a:rPr>
                        <a:t>.</a:t>
                      </a:r>
                    </a:p>
                  </a:txBody>
                  <a:tcPr marL="106040" marR="106040" marT="53020" marB="5302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l" fontAlgn="ctr">
                        <a:lnSpc>
                          <a:spcPct val="107000"/>
                        </a:lnSpc>
                        <a:spcBef>
                          <a:spcPts val="0"/>
                        </a:spcBef>
                        <a:spcAft>
                          <a:spcPts val="0"/>
                        </a:spcAft>
                      </a:pPr>
                      <a:r>
                        <a:rPr lang="en-US" sz="16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600" b="0" i="0" u="none" strike="noStrike" dirty="0">
                        <a:effectLst/>
                        <a:latin typeface="Arial" panose="020B0604020202020204" pitchFamily="34" charset="0"/>
                      </a:endParaRPr>
                    </a:p>
                  </a:txBody>
                  <a:tcPr marL="11046" marR="11046" marT="11046"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62823873"/>
                  </a:ext>
                </a:extLst>
              </a:tr>
            </a:tbl>
          </a:graphicData>
        </a:graphic>
      </p:graphicFrame>
      <p:sp>
        <p:nvSpPr>
          <p:cNvPr id="3" name="Slide Number Placeholder 2">
            <a:extLst>
              <a:ext uri="{FF2B5EF4-FFF2-40B4-BE49-F238E27FC236}">
                <a16:creationId xmlns:a16="http://schemas.microsoft.com/office/drawing/2014/main" id="{4DB19616-96D7-4AFE-8425-BCEA23D91239}"/>
              </a:ext>
            </a:extLst>
          </p:cNvPr>
          <p:cNvSpPr>
            <a:spLocks noGrp="1"/>
          </p:cNvSpPr>
          <p:nvPr>
            <p:ph type="sldNum" sz="quarter" idx="12"/>
          </p:nvPr>
        </p:nvSpPr>
        <p:spPr/>
        <p:txBody>
          <a:bodyPr vert="horz" lIns="91440" tIns="45720" rIns="91440" bIns="45720" rtlCol="0" anchor="ctr">
            <a:normAutofit/>
          </a:bodyPr>
          <a:lstStyle/>
          <a:p>
            <a:pPr>
              <a:spcAft>
                <a:spcPts val="600"/>
              </a:spcAft>
              <a:defRPr/>
            </a:pPr>
            <a:fld id="{F23738E8-643A-D94D-A10E-BC3F3FA85514}" type="slidenum">
              <a:rPr lang="en-US" sz="1200" smtClean="0"/>
              <a:pPr>
                <a:spcAft>
                  <a:spcPts val="600"/>
                </a:spcAft>
                <a:defRPr/>
              </a:pPr>
              <a:t>12</a:t>
            </a:fld>
            <a:endParaRPr lang="en-US" sz="1200"/>
          </a:p>
        </p:txBody>
      </p:sp>
    </p:spTree>
    <p:extLst>
      <p:ext uri="{BB962C8B-B14F-4D97-AF65-F5344CB8AC3E}">
        <p14:creationId xmlns:p14="http://schemas.microsoft.com/office/powerpoint/2010/main" val="451194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0907C-5DC3-4E87-B143-9FCFF7F440B8}"/>
              </a:ext>
            </a:extLst>
          </p:cNvPr>
          <p:cNvSpPr>
            <a:spLocks noGrp="1"/>
          </p:cNvSpPr>
          <p:nvPr>
            <p:ph type="title"/>
          </p:nvPr>
        </p:nvSpPr>
        <p:spPr>
          <a:xfrm>
            <a:off x="533400" y="700974"/>
            <a:ext cx="7886700" cy="1325563"/>
          </a:xfrm>
        </p:spPr>
        <p:txBody>
          <a:bodyPr>
            <a:noAutofit/>
          </a:bodyPr>
          <a:lstStyle/>
          <a:p>
            <a:pPr lvl="0" eaLnBrk="0" fontAlgn="base" hangingPunct="0">
              <a:lnSpc>
                <a:spcPct val="100000"/>
              </a:lnSpc>
              <a:spcAft>
                <a:spcPct val="0"/>
              </a:spcAft>
            </a:pPr>
            <a:r>
              <a:rPr lang="en-US" altLang="en-US" sz="2400" i="1" dirty="0">
                <a:solidFill>
                  <a:schemeClr val="accent1">
                    <a:lumMod val="75000"/>
                  </a:schemeClr>
                </a:solidFill>
                <a:latin typeface="Arial" panose="020B0604020202020204" pitchFamily="34" charset="0"/>
                <a:ea typeface="Times New Roman" panose="02020603050405020304" pitchFamily="18" charset="0"/>
              </a:rPr>
              <a:t>Student’s Multiple t Test comparing the mean of the accommodated and the English mathematics test for the EL group (n = 189)</a:t>
            </a:r>
            <a:endParaRPr lang="en-US" sz="2400" dirty="0">
              <a:solidFill>
                <a:schemeClr val="accent1">
                  <a:lumMod val="75000"/>
                </a:schemeClr>
              </a:solidFill>
            </a:endParaRPr>
          </a:p>
        </p:txBody>
      </p:sp>
      <p:graphicFrame>
        <p:nvGraphicFramePr>
          <p:cNvPr id="7" name="Content Placeholder 6">
            <a:extLst>
              <a:ext uri="{FF2B5EF4-FFF2-40B4-BE49-F238E27FC236}">
                <a16:creationId xmlns:a16="http://schemas.microsoft.com/office/drawing/2014/main" id="{D441DC7F-2B98-4BE9-851F-4FA950206B3A}"/>
              </a:ext>
            </a:extLst>
          </p:cNvPr>
          <p:cNvGraphicFramePr>
            <a:graphicFrameLocks noGrp="1"/>
          </p:cNvGraphicFramePr>
          <p:nvPr>
            <p:ph idx="1"/>
            <p:extLst>
              <p:ext uri="{D42A27DB-BD31-4B8C-83A1-F6EECF244321}">
                <p14:modId xmlns:p14="http://schemas.microsoft.com/office/powerpoint/2010/main" val="2821907721"/>
              </p:ext>
            </p:extLst>
          </p:nvPr>
        </p:nvGraphicFramePr>
        <p:xfrm>
          <a:off x="628650" y="2133600"/>
          <a:ext cx="7040752" cy="2283526"/>
        </p:xfrm>
        <a:graphic>
          <a:graphicData uri="http://schemas.openxmlformats.org/drawingml/2006/table">
            <a:tbl>
              <a:tblPr>
                <a:tableStyleId>{2D5ABB26-0587-4C30-8999-92F81FD0307C}</a:tableStyleId>
              </a:tblPr>
              <a:tblGrid>
                <a:gridCol w="2233222">
                  <a:extLst>
                    <a:ext uri="{9D8B030D-6E8A-4147-A177-3AD203B41FA5}">
                      <a16:colId xmlns:a16="http://schemas.microsoft.com/office/drawing/2014/main" val="3866967411"/>
                    </a:ext>
                  </a:extLst>
                </a:gridCol>
                <a:gridCol w="1230551">
                  <a:extLst>
                    <a:ext uri="{9D8B030D-6E8A-4147-A177-3AD203B41FA5}">
                      <a16:colId xmlns:a16="http://schemas.microsoft.com/office/drawing/2014/main" val="383646266"/>
                    </a:ext>
                  </a:extLst>
                </a:gridCol>
                <a:gridCol w="131440">
                  <a:extLst>
                    <a:ext uri="{9D8B030D-6E8A-4147-A177-3AD203B41FA5}">
                      <a16:colId xmlns:a16="http://schemas.microsoft.com/office/drawing/2014/main" val="3511503345"/>
                    </a:ext>
                  </a:extLst>
                </a:gridCol>
                <a:gridCol w="1148513">
                  <a:extLst>
                    <a:ext uri="{9D8B030D-6E8A-4147-A177-3AD203B41FA5}">
                      <a16:colId xmlns:a16="http://schemas.microsoft.com/office/drawing/2014/main" val="3212892284"/>
                    </a:ext>
                  </a:extLst>
                </a:gridCol>
                <a:gridCol w="1148513">
                  <a:extLst>
                    <a:ext uri="{9D8B030D-6E8A-4147-A177-3AD203B41FA5}">
                      <a16:colId xmlns:a16="http://schemas.microsoft.com/office/drawing/2014/main" val="929718165"/>
                    </a:ext>
                  </a:extLst>
                </a:gridCol>
                <a:gridCol w="1148513">
                  <a:extLst>
                    <a:ext uri="{9D8B030D-6E8A-4147-A177-3AD203B41FA5}">
                      <a16:colId xmlns:a16="http://schemas.microsoft.com/office/drawing/2014/main" val="1597186074"/>
                    </a:ext>
                  </a:extLst>
                </a:gridCol>
              </a:tblGrid>
              <a:tr h="928441">
                <a:tc>
                  <a:txBody>
                    <a:bodyPr/>
                    <a:lstStyle/>
                    <a:p>
                      <a:pPr marL="0" marR="0" algn="ctr">
                        <a:lnSpc>
                          <a:spcPct val="100000"/>
                        </a:lnSpc>
                        <a:spcBef>
                          <a:spcPts val="0"/>
                        </a:spcBef>
                        <a:spcAft>
                          <a:spcPts val="0"/>
                        </a:spcAft>
                      </a:pPr>
                      <a:r>
                        <a:rPr lang="en-US" sz="1800" b="1" dirty="0">
                          <a:effectLst/>
                        </a:rPr>
                        <a:t>Test Type</a:t>
                      </a:r>
                      <a:endParaRPr lang="en-US" sz="1800" b="1" dirty="0">
                        <a:effectLst/>
                        <a:latin typeface="Arial" panose="020B0604020202020204" pitchFamily="34" charset="0"/>
                        <a:ea typeface="Times New Roman" panose="02020603050405020304" pitchFamily="18" charset="0"/>
                        <a:cs typeface="Arial" panose="020B0604020202020204" pitchFamily="34" charset="0"/>
                      </a:endParaRPr>
                    </a:p>
                  </a:txBody>
                  <a:tcPr marL="0" marR="42028" marT="4202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lnSpc>
                          <a:spcPct val="100000"/>
                        </a:lnSpc>
                        <a:spcBef>
                          <a:spcPts val="0"/>
                        </a:spcBef>
                        <a:spcAft>
                          <a:spcPts val="0"/>
                        </a:spcAft>
                      </a:pPr>
                      <a:r>
                        <a:rPr lang="en-US" sz="1800" b="1" dirty="0">
                          <a:effectLst/>
                        </a:rPr>
                        <a:t>Mean </a:t>
                      </a:r>
                      <a:endParaRPr lang="en-US" sz="1800" b="1" dirty="0">
                        <a:effectLst/>
                        <a:latin typeface="Arial" panose="020B0604020202020204" pitchFamily="34" charset="0"/>
                        <a:ea typeface="Times New Roman" panose="02020603050405020304" pitchFamily="18" charset="0"/>
                        <a:cs typeface="Arial" panose="020B0604020202020204" pitchFamily="34" charset="0"/>
                      </a:endParaRPr>
                    </a:p>
                  </a:txBody>
                  <a:tcPr marL="0" marR="42028" marT="4202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lnSpc>
                          <a:spcPct val="100000"/>
                        </a:lnSpc>
                        <a:spcBef>
                          <a:spcPts val="0"/>
                        </a:spcBef>
                        <a:spcAft>
                          <a:spcPts val="0"/>
                        </a:spcAft>
                      </a:pPr>
                      <a:r>
                        <a:rPr lang="en-US" sz="1800" b="1" dirty="0">
                          <a:effectLst/>
                        </a:rPr>
                        <a:t>SD</a:t>
                      </a:r>
                      <a:endParaRPr lang="en-US" sz="1800" b="1" dirty="0">
                        <a:effectLst/>
                        <a:latin typeface="Arial" panose="020B0604020202020204" pitchFamily="34" charset="0"/>
                        <a:ea typeface="Times New Roman" panose="02020603050405020304" pitchFamily="18" charset="0"/>
                        <a:cs typeface="Arial" panose="020B0604020202020204" pitchFamily="34" charset="0"/>
                      </a:endParaRPr>
                    </a:p>
                  </a:txBody>
                  <a:tcPr marL="0" marR="42028" marT="4202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800" b="1" dirty="0">
                          <a:effectLst/>
                        </a:rPr>
                        <a:t>Student’s Multiple t-Test</a:t>
                      </a:r>
                      <a:endParaRPr lang="en-US" sz="1800" b="1" dirty="0">
                        <a:effectLst/>
                        <a:latin typeface="Arial" panose="020B0604020202020204" pitchFamily="34" charset="0"/>
                        <a:ea typeface="Times New Roman" panose="02020603050405020304" pitchFamily="18" charset="0"/>
                        <a:cs typeface="Arial" panose="020B0604020202020204" pitchFamily="34" charset="0"/>
                      </a:endParaRPr>
                    </a:p>
                  </a:txBody>
                  <a:tcPr marL="45390" marR="4539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800" b="1" dirty="0">
                          <a:effectLst/>
                        </a:rPr>
                        <a:t>P</a:t>
                      </a:r>
                      <a:endParaRPr lang="en-US" sz="1800" b="1" dirty="0">
                        <a:effectLst/>
                        <a:latin typeface="Arial" panose="020B0604020202020204" pitchFamily="34" charset="0"/>
                        <a:ea typeface="Times New Roman" panose="02020603050405020304" pitchFamily="18" charset="0"/>
                        <a:cs typeface="Arial" panose="020B0604020202020204" pitchFamily="34" charset="0"/>
                      </a:endParaRPr>
                    </a:p>
                  </a:txBody>
                  <a:tcPr marL="0" marR="42028" marT="4202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2808201"/>
                  </a:ext>
                </a:extLst>
              </a:tr>
              <a:tr h="387984">
                <a:tc>
                  <a:txBody>
                    <a:bodyPr/>
                    <a:lstStyle/>
                    <a:p>
                      <a:pPr marL="0" marR="0" algn="l">
                        <a:lnSpc>
                          <a:spcPct val="100000"/>
                        </a:lnSpc>
                        <a:spcBef>
                          <a:spcPts val="0"/>
                        </a:spcBef>
                        <a:spcAft>
                          <a:spcPts val="0"/>
                        </a:spcAft>
                      </a:pPr>
                      <a:r>
                        <a:rPr lang="en-US" sz="1800" dirty="0">
                          <a:effectLst/>
                        </a:rPr>
                        <a:t>Linguistically Modified</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42028" marT="42028" marB="0" anchor="ctr">
                    <a:lnT w="12700" cap="flat" cmpd="sng" algn="ctr">
                      <a:solidFill>
                        <a:schemeClr val="tx1"/>
                      </a:solidFill>
                      <a:prstDash val="solid"/>
                      <a:round/>
                      <a:headEnd type="none" w="med" len="med"/>
                      <a:tailEnd type="none" w="med" len="med"/>
                    </a:lnT>
                  </a:tcPr>
                </a:tc>
                <a:tc>
                  <a:txBody>
                    <a:bodyPr/>
                    <a:lstStyle/>
                    <a:p>
                      <a:r>
                        <a:rPr lang="en-US" sz="1800" kern="1200" dirty="0">
                          <a:solidFill>
                            <a:schemeClr val="tx1"/>
                          </a:solidFill>
                          <a:effectLst/>
                          <a:latin typeface="+mn-lt"/>
                          <a:ea typeface="+mn-ea"/>
                          <a:cs typeface="+mn-cs"/>
                        </a:rPr>
                        <a:t>10.29</a:t>
                      </a:r>
                    </a:p>
                  </a:txBody>
                  <a:tcPr marL="106040" marR="106040" marT="53020" marB="53020">
                    <a:lnT w="12700" cap="flat" cmpd="sng" algn="ctr">
                      <a:solidFill>
                        <a:schemeClr val="tx1"/>
                      </a:solidFill>
                      <a:prstDash val="solid"/>
                      <a:round/>
                      <a:headEnd type="none" w="med" len="med"/>
                      <a:tailEnd type="none" w="med" len="med"/>
                    </a:lnT>
                  </a:tcPr>
                </a:tc>
                <a:tc gridSpan="2">
                  <a:txBody>
                    <a:bodyPr/>
                    <a:lstStyle/>
                    <a:p>
                      <a:r>
                        <a:rPr lang="en-US" sz="1800" kern="1200" dirty="0">
                          <a:solidFill>
                            <a:schemeClr val="tx1"/>
                          </a:solidFill>
                          <a:effectLst/>
                          <a:latin typeface="+mn-lt"/>
                          <a:ea typeface="+mn-ea"/>
                          <a:cs typeface="+mn-cs"/>
                        </a:rPr>
                        <a:t>0.50</a:t>
                      </a:r>
                    </a:p>
                  </a:txBody>
                  <a:tcPr marL="106040" marR="106040" marT="53020" marB="53020">
                    <a:lnT w="12700" cap="flat" cmpd="sng" algn="ctr">
                      <a:solidFill>
                        <a:schemeClr val="tx1"/>
                      </a:solidFill>
                      <a:prstDash val="solid"/>
                      <a:round/>
                      <a:headEnd type="none" w="med" len="med"/>
                      <a:tailEnd type="none" w="med" len="med"/>
                    </a:lnT>
                  </a:tcPr>
                </a:tc>
                <a:tc hMerge="1">
                  <a:txBody>
                    <a:bodyPr/>
                    <a:lstStyle/>
                    <a:p>
                      <a:endParaRPr lang="en-US"/>
                    </a:p>
                  </a:txBody>
                  <a:tcPr>
                    <a:lnT w="12700" cap="flat" cmpd="sng" algn="ctr">
                      <a:solidFill>
                        <a:schemeClr val="tx1"/>
                      </a:solidFill>
                      <a:prstDash val="solid"/>
                      <a:round/>
                      <a:headEnd type="none" w="med" len="med"/>
                      <a:tailEnd type="none" w="med" len="med"/>
                    </a:lnT>
                  </a:tcPr>
                </a:tc>
                <a:tc>
                  <a:txBody>
                    <a:bodyPr/>
                    <a:lstStyle/>
                    <a:p>
                      <a:pPr marL="0" marR="0" algn="l">
                        <a:lnSpc>
                          <a:spcPct val="100000"/>
                        </a:lnSpc>
                        <a:spcBef>
                          <a:spcPts val="0"/>
                        </a:spcBef>
                        <a:spcAft>
                          <a:spcPts val="0"/>
                        </a:spcAft>
                      </a:pPr>
                      <a:r>
                        <a:rPr lang="en-US" sz="1800" kern="1200">
                          <a:solidFill>
                            <a:schemeClr val="tx1"/>
                          </a:solidFill>
                          <a:effectLst/>
                          <a:latin typeface="+mn-lt"/>
                          <a:ea typeface="+mn-ea"/>
                          <a:cs typeface="+mn-cs"/>
                        </a:rPr>
                        <a:t>1.02</a:t>
                      </a:r>
                    </a:p>
                  </a:txBody>
                  <a:tcPr marL="45390" marR="45390" marT="0" marB="0" anchor="ct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0.08</a:t>
                      </a:r>
                    </a:p>
                  </a:txBody>
                  <a:tcPr marL="0" marR="42028" marT="42028"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16256930"/>
                  </a:ext>
                </a:extLst>
              </a:tr>
              <a:tr h="387984">
                <a:tc>
                  <a:txBody>
                    <a:bodyPr/>
                    <a:lstStyle/>
                    <a:p>
                      <a:pPr marL="0" marR="0" algn="l">
                        <a:lnSpc>
                          <a:spcPct val="100000"/>
                        </a:lnSpc>
                        <a:spcBef>
                          <a:spcPts val="0"/>
                        </a:spcBef>
                        <a:spcAft>
                          <a:spcPts val="0"/>
                        </a:spcAft>
                      </a:pPr>
                      <a:r>
                        <a:rPr lang="en-US" sz="1800" dirty="0">
                          <a:effectLst/>
                        </a:rPr>
                        <a:t>English Glossary</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42028" marT="42028" marB="0" anchor="ctr"/>
                </a:tc>
                <a:tc>
                  <a:txBody>
                    <a:bodyPr/>
                    <a:lstStyle/>
                    <a:p>
                      <a:r>
                        <a:rPr lang="en-US" sz="1800" kern="1200" dirty="0">
                          <a:solidFill>
                            <a:srgbClr val="FF0000"/>
                          </a:solidFill>
                          <a:effectLst/>
                          <a:latin typeface="+mn-lt"/>
                          <a:ea typeface="+mn-ea"/>
                          <a:cs typeface="+mn-cs"/>
                        </a:rPr>
                        <a:t>8.33</a:t>
                      </a:r>
                    </a:p>
                  </a:txBody>
                  <a:tcPr marL="106040" marR="106040" marT="53020" marB="53020"/>
                </a:tc>
                <a:tc gridSpan="2">
                  <a:txBody>
                    <a:bodyPr/>
                    <a:lstStyle/>
                    <a:p>
                      <a:r>
                        <a:rPr lang="en-US" sz="1800" kern="1200" dirty="0">
                          <a:solidFill>
                            <a:srgbClr val="FF0000"/>
                          </a:solidFill>
                          <a:effectLst/>
                          <a:latin typeface="+mn-lt"/>
                          <a:ea typeface="+mn-ea"/>
                          <a:cs typeface="+mn-cs"/>
                        </a:rPr>
                        <a:t>0.57</a:t>
                      </a:r>
                    </a:p>
                  </a:txBody>
                  <a:tcPr marL="106040" marR="106040" marT="53020" marB="53020"/>
                </a:tc>
                <a:tc hMerge="1">
                  <a:txBody>
                    <a:bodyPr/>
                    <a:lstStyle/>
                    <a:p>
                      <a:endParaRPr lang="en-US"/>
                    </a:p>
                  </a:txBody>
                  <a:tcPr/>
                </a:tc>
                <a:tc>
                  <a:txBody>
                    <a:bodyPr/>
                    <a:lstStyle/>
                    <a:p>
                      <a:pPr marL="0" marR="0" algn="l">
                        <a:lnSpc>
                          <a:spcPct val="100000"/>
                        </a:lnSpc>
                        <a:spcBef>
                          <a:spcPts val="0"/>
                        </a:spcBef>
                        <a:spcAft>
                          <a:spcPts val="0"/>
                        </a:spcAft>
                      </a:pPr>
                      <a:r>
                        <a:rPr lang="en-US" sz="1800" kern="1200" dirty="0">
                          <a:solidFill>
                            <a:srgbClr val="FF0000"/>
                          </a:solidFill>
                          <a:effectLst/>
                          <a:latin typeface="+mn-lt"/>
                          <a:ea typeface="+mn-ea"/>
                          <a:cs typeface="+mn-cs"/>
                        </a:rPr>
                        <a:t>-1.11</a:t>
                      </a:r>
                    </a:p>
                  </a:txBody>
                  <a:tcPr marL="45390" marR="45390" marT="0" marB="0" anchor="ctr"/>
                </a:tc>
                <a:tc>
                  <a:txBody>
                    <a:bodyPr/>
                    <a:lstStyle/>
                    <a:p>
                      <a:pPr marL="0" marR="0" algn="l">
                        <a:lnSpc>
                          <a:spcPct val="100000"/>
                        </a:lnSpc>
                        <a:spcBef>
                          <a:spcPts val="0"/>
                        </a:spcBef>
                        <a:spcAft>
                          <a:spcPts val="0"/>
                        </a:spcAft>
                      </a:pPr>
                      <a:r>
                        <a:rPr lang="en-US" sz="1800" kern="1200" dirty="0">
                          <a:solidFill>
                            <a:srgbClr val="FF0000"/>
                          </a:solidFill>
                          <a:effectLst/>
                          <a:latin typeface="+mn-lt"/>
                          <a:ea typeface="+mn-ea"/>
                          <a:cs typeface="+mn-cs"/>
                        </a:rPr>
                        <a:t>0.23</a:t>
                      </a:r>
                    </a:p>
                  </a:txBody>
                  <a:tcPr marL="0" marR="42028" marT="42028" marB="0" anchor="ctr"/>
                </a:tc>
                <a:extLst>
                  <a:ext uri="{0D108BD9-81ED-4DB2-BD59-A6C34878D82A}">
                    <a16:rowId xmlns:a16="http://schemas.microsoft.com/office/drawing/2014/main" val="4016170943"/>
                  </a:ext>
                </a:extLst>
              </a:tr>
              <a:tr h="579117">
                <a:tc>
                  <a:txBody>
                    <a:bodyPr/>
                    <a:lstStyle/>
                    <a:p>
                      <a:pPr marL="0" marR="0" algn="l">
                        <a:lnSpc>
                          <a:spcPct val="100000"/>
                        </a:lnSpc>
                        <a:spcBef>
                          <a:spcPts val="0"/>
                        </a:spcBef>
                        <a:spcAft>
                          <a:spcPts val="0"/>
                        </a:spcAft>
                      </a:pPr>
                      <a:r>
                        <a:rPr lang="en-US" sz="1800" dirty="0">
                          <a:effectLst/>
                        </a:rPr>
                        <a:t>Non-accommodated</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42028" marT="42028" marB="0">
                    <a:lnB w="12700" cap="flat" cmpd="sng" algn="ctr">
                      <a:solidFill>
                        <a:schemeClr val="tx1"/>
                      </a:solidFill>
                      <a:prstDash val="solid"/>
                      <a:round/>
                      <a:headEnd type="none" w="med" len="med"/>
                      <a:tailEnd type="none" w="med" len="med"/>
                    </a:lnB>
                  </a:tcPr>
                </a:tc>
                <a:tc>
                  <a:txBody>
                    <a:bodyPr/>
                    <a:lstStyle/>
                    <a:p>
                      <a:r>
                        <a:rPr lang="en-US" sz="1800" kern="1200" dirty="0">
                          <a:solidFill>
                            <a:schemeClr val="tx1"/>
                          </a:solidFill>
                          <a:effectLst/>
                          <a:latin typeface="+mn-lt"/>
                          <a:ea typeface="+mn-ea"/>
                          <a:cs typeface="+mn-cs"/>
                        </a:rPr>
                        <a:t>9.68</a:t>
                      </a:r>
                    </a:p>
                  </a:txBody>
                  <a:tcPr marL="106040" marR="106040" marT="53020" marB="53020">
                    <a:lnB w="12700" cap="flat" cmpd="sng" algn="ctr">
                      <a:solidFill>
                        <a:schemeClr val="tx1"/>
                      </a:solidFill>
                      <a:prstDash val="solid"/>
                      <a:round/>
                      <a:headEnd type="none" w="med" len="med"/>
                      <a:tailEnd type="none" w="med" len="med"/>
                    </a:lnB>
                  </a:tcPr>
                </a:tc>
                <a:tc gridSpan="2">
                  <a:txBody>
                    <a:bodyPr/>
                    <a:lstStyle/>
                    <a:p>
                      <a:r>
                        <a:rPr lang="en-US" sz="1800" kern="1200" dirty="0">
                          <a:solidFill>
                            <a:schemeClr val="tx1"/>
                          </a:solidFill>
                          <a:effectLst/>
                          <a:latin typeface="+mn-lt"/>
                          <a:ea typeface="+mn-ea"/>
                          <a:cs typeface="+mn-cs"/>
                        </a:rPr>
                        <a:t>0.32</a:t>
                      </a:r>
                    </a:p>
                  </a:txBody>
                  <a:tcPr marL="106040" marR="106040" marT="53020" marB="53020">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800" kern="1200" dirty="0">
                          <a:solidFill>
                            <a:schemeClr val="tx1"/>
                          </a:solidFill>
                          <a:effectLst/>
                          <a:latin typeface="+mn-lt"/>
                          <a:ea typeface="+mn-ea"/>
                          <a:cs typeface="+mn-cs"/>
                        </a:rPr>
                        <a:t> </a:t>
                      </a:r>
                    </a:p>
                  </a:txBody>
                  <a:tcPr marL="45390" marR="45390" marT="0" marB="0" anchor="ctr">
                    <a:lnB w="12700" cap="flat" cmpd="sng" algn="ctr">
                      <a:solidFill>
                        <a:schemeClr val="tx1"/>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800" kern="1200" dirty="0">
                          <a:solidFill>
                            <a:schemeClr val="tx1"/>
                          </a:solidFill>
                          <a:effectLst/>
                          <a:latin typeface="+mn-lt"/>
                          <a:ea typeface="+mn-ea"/>
                          <a:cs typeface="+mn-cs"/>
                        </a:rPr>
                        <a:t> </a:t>
                      </a:r>
                    </a:p>
                  </a:txBody>
                  <a:tcPr marL="0" marR="42028" marT="42028"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700668"/>
                  </a:ext>
                </a:extLst>
              </a:tr>
            </a:tbl>
          </a:graphicData>
        </a:graphic>
      </p:graphicFrame>
      <p:sp>
        <p:nvSpPr>
          <p:cNvPr id="4" name="Slide Number Placeholder 3">
            <a:extLst>
              <a:ext uri="{FF2B5EF4-FFF2-40B4-BE49-F238E27FC236}">
                <a16:creationId xmlns:a16="http://schemas.microsoft.com/office/drawing/2014/main" id="{D48E8AC2-EE57-410C-8B34-F5F6BBF67880}"/>
              </a:ext>
            </a:extLst>
          </p:cNvPr>
          <p:cNvSpPr>
            <a:spLocks noGrp="1"/>
          </p:cNvSpPr>
          <p:nvPr>
            <p:ph type="sldNum" sz="quarter" idx="12"/>
          </p:nvPr>
        </p:nvSpPr>
        <p:spPr/>
        <p:txBody>
          <a:bodyPr/>
          <a:lstStyle/>
          <a:p>
            <a:pPr>
              <a:defRPr/>
            </a:pPr>
            <a:fld id="{F23738E8-643A-D94D-A10E-BC3F3FA85514}" type="slidenum">
              <a:rPr lang="en-US" smtClean="0"/>
              <a:pPr>
                <a:defRPr/>
              </a:pPr>
              <a:t>13</a:t>
            </a:fld>
            <a:endParaRPr lang="en-US" dirty="0"/>
          </a:p>
        </p:txBody>
      </p:sp>
      <p:sp>
        <p:nvSpPr>
          <p:cNvPr id="8" name="Rectangle 2">
            <a:extLst>
              <a:ext uri="{FF2B5EF4-FFF2-40B4-BE49-F238E27FC236}">
                <a16:creationId xmlns:a16="http://schemas.microsoft.com/office/drawing/2014/main" id="{C3F75798-FF6C-43D6-99A0-BD20E6B214B7}"/>
              </a:ext>
            </a:extLst>
          </p:cNvPr>
          <p:cNvSpPr>
            <a:spLocks noChangeArrowheads="1"/>
          </p:cNvSpPr>
          <p:nvPr/>
        </p:nvSpPr>
        <p:spPr bwMode="auto">
          <a:xfrm>
            <a:off x="0" y="90100"/>
            <a:ext cx="27122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58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ED48-BDB4-41C6-ADD1-977C7FB33B65}"/>
              </a:ext>
            </a:extLst>
          </p:cNvPr>
          <p:cNvSpPr>
            <a:spLocks noGrp="1"/>
          </p:cNvSpPr>
          <p:nvPr>
            <p:ph type="title"/>
          </p:nvPr>
        </p:nvSpPr>
        <p:spPr/>
        <p:txBody>
          <a:bodyPr/>
          <a:lstStyle/>
          <a:p>
            <a:r>
              <a:rPr lang="en-US" b="1" dirty="0">
                <a:solidFill>
                  <a:schemeClr val="accent1">
                    <a:lumMod val="75000"/>
                  </a:schemeClr>
                </a:solidFill>
              </a:rPr>
              <a:t>EL Performance on Math, Language, or Both?</a:t>
            </a:r>
          </a:p>
        </p:txBody>
      </p:sp>
      <p:sp>
        <p:nvSpPr>
          <p:cNvPr id="3" name="Content Placeholder 2">
            <a:extLst>
              <a:ext uri="{FF2B5EF4-FFF2-40B4-BE49-F238E27FC236}">
                <a16:creationId xmlns:a16="http://schemas.microsoft.com/office/drawing/2014/main" id="{9A74049D-0B41-47E9-85BA-18448B824ABA}"/>
              </a:ext>
            </a:extLst>
          </p:cNvPr>
          <p:cNvSpPr>
            <a:spLocks noGrp="1"/>
          </p:cNvSpPr>
          <p:nvPr>
            <p:ph idx="1"/>
          </p:nvPr>
        </p:nvSpPr>
        <p:spPr/>
        <p:txBody>
          <a:bodyPr>
            <a:noAutofit/>
          </a:bodyPr>
          <a:lstStyle/>
          <a:p>
            <a:pPr>
              <a:lnSpc>
                <a:spcPct val="114000"/>
              </a:lnSpc>
              <a:spcBef>
                <a:spcPts val="0"/>
              </a:spcBef>
            </a:pPr>
            <a:r>
              <a:rPr lang="en-US" sz="2400" dirty="0"/>
              <a:t>Identify the best-fitting latent model that would reflect the underlying construct(s) of the non-accommodated and Linguistic-Modified mathematics assessment forms.</a:t>
            </a:r>
          </a:p>
          <a:p>
            <a:pPr>
              <a:lnSpc>
                <a:spcPct val="114000"/>
              </a:lnSpc>
              <a:spcBef>
                <a:spcPts val="0"/>
              </a:spcBef>
            </a:pPr>
            <a:r>
              <a:rPr lang="en-US" sz="2400" dirty="0"/>
              <a:t>Non-accommodated version: single-factor model</a:t>
            </a:r>
          </a:p>
          <a:p>
            <a:pPr>
              <a:lnSpc>
                <a:spcPct val="114000"/>
              </a:lnSpc>
              <a:spcBef>
                <a:spcPts val="0"/>
              </a:spcBef>
            </a:pPr>
            <a:r>
              <a:rPr lang="en-US" sz="2400" dirty="0"/>
              <a:t>Linguistic modified version: bi-factor model</a:t>
            </a:r>
          </a:p>
          <a:p>
            <a:pPr lvl="1">
              <a:lnSpc>
                <a:spcPct val="114000"/>
              </a:lnSpc>
              <a:spcBef>
                <a:spcPts val="0"/>
              </a:spcBef>
            </a:pPr>
            <a:r>
              <a:rPr lang="en-US" dirty="0"/>
              <a:t>Two Latent factors (General Math, language proficiency).</a:t>
            </a:r>
          </a:p>
          <a:p>
            <a:pPr lvl="1">
              <a:lnSpc>
                <a:spcPct val="114000"/>
              </a:lnSpc>
              <a:spcBef>
                <a:spcPts val="0"/>
              </a:spcBef>
            </a:pPr>
            <a:r>
              <a:rPr lang="en-US" dirty="0"/>
              <a:t>Measurement Invariance: All items represent both “general mathematics skills” and  “English language complexity.” </a:t>
            </a:r>
          </a:p>
          <a:p>
            <a:pPr>
              <a:lnSpc>
                <a:spcPct val="114000"/>
              </a:lnSpc>
              <a:spcBef>
                <a:spcPts val="0"/>
              </a:spcBef>
            </a:pPr>
            <a:endParaRPr lang="en-US" sz="2400" dirty="0"/>
          </a:p>
        </p:txBody>
      </p:sp>
      <p:pic>
        <p:nvPicPr>
          <p:cNvPr id="4" name="Picture 2" descr="ETS">
            <a:extLst>
              <a:ext uri="{FF2B5EF4-FFF2-40B4-BE49-F238E27FC236}">
                <a16:creationId xmlns:a16="http://schemas.microsoft.com/office/drawing/2014/main" id="{01DB0F10-1459-440A-A2BD-8FB23DAA2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1173" y="198120"/>
            <a:ext cx="954054" cy="64539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17607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1"/>
          <p:cNvSpPr>
            <a:spLocks noGrp="1"/>
          </p:cNvSpPr>
          <p:nvPr>
            <p:ph type="title"/>
          </p:nvPr>
        </p:nvSpPr>
        <p:spPr>
          <a:xfrm>
            <a:off x="1524000" y="762000"/>
            <a:ext cx="7239000" cy="532399"/>
          </a:xfrm>
        </p:spPr>
        <p:txBody>
          <a:bodyPr>
            <a:noAutofit/>
          </a:bodyPr>
          <a:lstStyle/>
          <a:p>
            <a:r>
              <a:rPr lang="en-US" altLang="en-US" sz="3600" b="1" dirty="0">
                <a:solidFill>
                  <a:schemeClr val="accent1">
                    <a:lumMod val="75000"/>
                  </a:schemeClr>
                </a:solidFill>
                <a:ea typeface="新細明體" panose="02020500000000000000" pitchFamily="18" charset="-120"/>
              </a:rPr>
              <a:t>Two Factor Confirmatory Path Model</a:t>
            </a:r>
            <a:endParaRPr lang="en-US" sz="3600" b="1" dirty="0">
              <a:solidFill>
                <a:schemeClr val="accent1">
                  <a:lumMod val="75000"/>
                </a:schemeClr>
              </a:solidFill>
              <a:latin typeface="Arial" panose="020B0604020202020204" pitchFamily="34" charset="0"/>
              <a:ea typeface="Tahoma" charset="0"/>
              <a:cs typeface="Arial" panose="020B0604020202020204" pitchFamily="34" charset="0"/>
            </a:endParaRPr>
          </a:p>
        </p:txBody>
      </p:sp>
      <p:sp>
        <p:nvSpPr>
          <p:cNvPr id="54" name="Oval 4">
            <a:extLst>
              <a:ext uri="{FF2B5EF4-FFF2-40B4-BE49-F238E27FC236}">
                <a16:creationId xmlns:a16="http://schemas.microsoft.com/office/drawing/2014/main" id="{56DBEE3F-53FD-4ACD-84AA-1F276175228C}"/>
              </a:ext>
            </a:extLst>
          </p:cNvPr>
          <p:cNvSpPr>
            <a:spLocks noChangeArrowheads="1"/>
          </p:cNvSpPr>
          <p:nvPr/>
        </p:nvSpPr>
        <p:spPr bwMode="auto">
          <a:xfrm>
            <a:off x="2819400" y="2514600"/>
            <a:ext cx="1524000" cy="6096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lnSpc>
                <a:spcPct val="150000"/>
              </a:lnSpc>
              <a:tabLst>
                <a:tab pos="1314450" algn="l"/>
              </a:tabLst>
            </a:pPr>
            <a:r>
              <a:rPr lang="en-US" dirty="0">
                <a:solidFill>
                  <a:srgbClr val="000000"/>
                </a:solidFill>
              </a:rPr>
              <a:t>General Math</a:t>
            </a:r>
          </a:p>
        </p:txBody>
      </p:sp>
      <p:sp>
        <p:nvSpPr>
          <p:cNvPr id="55" name="Oval 5">
            <a:extLst>
              <a:ext uri="{FF2B5EF4-FFF2-40B4-BE49-F238E27FC236}">
                <a16:creationId xmlns:a16="http://schemas.microsoft.com/office/drawing/2014/main" id="{EA86520B-F74C-4485-BA73-7CDE0CE6E3AF}"/>
              </a:ext>
            </a:extLst>
          </p:cNvPr>
          <p:cNvSpPr>
            <a:spLocks noChangeArrowheads="1"/>
          </p:cNvSpPr>
          <p:nvPr/>
        </p:nvSpPr>
        <p:spPr bwMode="auto">
          <a:xfrm>
            <a:off x="5867400" y="2514600"/>
            <a:ext cx="1524000" cy="6096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r>
              <a:rPr lang="en-US" altLang="en-US" dirty="0">
                <a:solidFill>
                  <a:srgbClr val="000000"/>
                </a:solidFill>
              </a:rPr>
              <a:t>Linguistic-complexity</a:t>
            </a:r>
          </a:p>
        </p:txBody>
      </p:sp>
      <p:sp>
        <p:nvSpPr>
          <p:cNvPr id="56" name="Rectangle 6">
            <a:extLst>
              <a:ext uri="{FF2B5EF4-FFF2-40B4-BE49-F238E27FC236}">
                <a16:creationId xmlns:a16="http://schemas.microsoft.com/office/drawing/2014/main" id="{F724F4B2-5E7E-4F04-8597-6509B12E34AC}"/>
              </a:ext>
            </a:extLst>
          </p:cNvPr>
          <p:cNvSpPr>
            <a:spLocks noChangeArrowheads="1"/>
          </p:cNvSpPr>
          <p:nvPr/>
        </p:nvSpPr>
        <p:spPr bwMode="auto">
          <a:xfrm>
            <a:off x="1905000" y="4343400"/>
            <a:ext cx="762000" cy="4572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r>
              <a:rPr lang="en-US" altLang="en-US" dirty="0">
                <a:solidFill>
                  <a:srgbClr val="000000"/>
                </a:solidFill>
              </a:rPr>
              <a:t>math1</a:t>
            </a:r>
          </a:p>
        </p:txBody>
      </p:sp>
      <p:sp>
        <p:nvSpPr>
          <p:cNvPr id="57" name="Rectangle 7">
            <a:extLst>
              <a:ext uri="{FF2B5EF4-FFF2-40B4-BE49-F238E27FC236}">
                <a16:creationId xmlns:a16="http://schemas.microsoft.com/office/drawing/2014/main" id="{7BB73471-BBF9-4449-B961-13D871F1668E}"/>
              </a:ext>
            </a:extLst>
          </p:cNvPr>
          <p:cNvSpPr>
            <a:spLocks noChangeArrowheads="1"/>
          </p:cNvSpPr>
          <p:nvPr/>
        </p:nvSpPr>
        <p:spPr bwMode="auto">
          <a:xfrm>
            <a:off x="3276600" y="4343400"/>
            <a:ext cx="762000" cy="4572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r>
              <a:rPr lang="en-US" altLang="en-US" dirty="0">
                <a:solidFill>
                  <a:srgbClr val="000000"/>
                </a:solidFill>
              </a:rPr>
              <a:t>math12</a:t>
            </a:r>
          </a:p>
        </p:txBody>
      </p:sp>
      <p:sp>
        <p:nvSpPr>
          <p:cNvPr id="58" name="Rectangle 8">
            <a:extLst>
              <a:ext uri="{FF2B5EF4-FFF2-40B4-BE49-F238E27FC236}">
                <a16:creationId xmlns:a16="http://schemas.microsoft.com/office/drawing/2014/main" id="{F179C851-D3C2-4A78-B140-F7C9276AFF43}"/>
              </a:ext>
            </a:extLst>
          </p:cNvPr>
          <p:cNvSpPr>
            <a:spLocks noChangeArrowheads="1"/>
          </p:cNvSpPr>
          <p:nvPr/>
        </p:nvSpPr>
        <p:spPr bwMode="auto">
          <a:xfrm>
            <a:off x="4495800" y="4343400"/>
            <a:ext cx="762000" cy="4572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r>
              <a:rPr lang="en-US" altLang="en-US" dirty="0">
                <a:solidFill>
                  <a:srgbClr val="000000"/>
                </a:solidFill>
              </a:rPr>
              <a:t>math13</a:t>
            </a:r>
          </a:p>
        </p:txBody>
      </p:sp>
      <p:sp>
        <p:nvSpPr>
          <p:cNvPr id="59" name="Rectangle 9">
            <a:extLst>
              <a:ext uri="{FF2B5EF4-FFF2-40B4-BE49-F238E27FC236}">
                <a16:creationId xmlns:a16="http://schemas.microsoft.com/office/drawing/2014/main" id="{AD578345-E3C1-4A8A-9D1A-609D355B54ED}"/>
              </a:ext>
            </a:extLst>
          </p:cNvPr>
          <p:cNvSpPr>
            <a:spLocks noChangeArrowheads="1"/>
          </p:cNvSpPr>
          <p:nvPr/>
        </p:nvSpPr>
        <p:spPr bwMode="auto">
          <a:xfrm>
            <a:off x="5791200" y="4343400"/>
            <a:ext cx="762000" cy="4572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r>
              <a:rPr lang="en-US" altLang="en-US" dirty="0">
                <a:solidFill>
                  <a:srgbClr val="000000"/>
                </a:solidFill>
              </a:rPr>
              <a:t>math14</a:t>
            </a:r>
          </a:p>
        </p:txBody>
      </p:sp>
      <p:sp>
        <p:nvSpPr>
          <p:cNvPr id="60" name="Rectangle 10">
            <a:extLst>
              <a:ext uri="{FF2B5EF4-FFF2-40B4-BE49-F238E27FC236}">
                <a16:creationId xmlns:a16="http://schemas.microsoft.com/office/drawing/2014/main" id="{63AE5A3B-6C4C-4765-B506-60535EA07079}"/>
              </a:ext>
            </a:extLst>
          </p:cNvPr>
          <p:cNvSpPr>
            <a:spLocks noChangeArrowheads="1"/>
          </p:cNvSpPr>
          <p:nvPr/>
        </p:nvSpPr>
        <p:spPr bwMode="auto">
          <a:xfrm>
            <a:off x="6934200" y="4343400"/>
            <a:ext cx="762000" cy="4572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r>
              <a:rPr lang="en-US" altLang="en-US" dirty="0">
                <a:solidFill>
                  <a:srgbClr val="000000"/>
                </a:solidFill>
              </a:rPr>
              <a:t>math25</a:t>
            </a:r>
          </a:p>
        </p:txBody>
      </p:sp>
      <p:sp>
        <p:nvSpPr>
          <p:cNvPr id="61" name="Rectangle 11">
            <a:extLst>
              <a:ext uri="{FF2B5EF4-FFF2-40B4-BE49-F238E27FC236}">
                <a16:creationId xmlns:a16="http://schemas.microsoft.com/office/drawing/2014/main" id="{3A6361C1-D4A6-463F-BA98-0095AD6D28AC}"/>
              </a:ext>
            </a:extLst>
          </p:cNvPr>
          <p:cNvSpPr>
            <a:spLocks noChangeArrowheads="1"/>
          </p:cNvSpPr>
          <p:nvPr/>
        </p:nvSpPr>
        <p:spPr bwMode="auto">
          <a:xfrm>
            <a:off x="8077200" y="4343400"/>
            <a:ext cx="762000" cy="4572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a:r>
              <a:rPr lang="en-US" altLang="en-US" dirty="0">
                <a:solidFill>
                  <a:srgbClr val="000000"/>
                </a:solidFill>
              </a:rPr>
              <a:t>math26</a:t>
            </a:r>
          </a:p>
        </p:txBody>
      </p:sp>
      <p:sp>
        <p:nvSpPr>
          <p:cNvPr id="62" name="Text Box 12">
            <a:extLst>
              <a:ext uri="{FF2B5EF4-FFF2-40B4-BE49-F238E27FC236}">
                <a16:creationId xmlns:a16="http://schemas.microsoft.com/office/drawing/2014/main" id="{BB30740C-C2F2-4FF4-AB03-63B116EAB5B6}"/>
              </a:ext>
            </a:extLst>
          </p:cNvPr>
          <p:cNvSpPr txBox="1">
            <a:spLocks noChangeArrowheads="1"/>
          </p:cNvSpPr>
          <p:nvPr/>
        </p:nvSpPr>
        <p:spPr bwMode="auto">
          <a:xfrm>
            <a:off x="1965325" y="5370513"/>
            <a:ext cx="463550" cy="366712"/>
          </a:xfrm>
          <a:prstGeom prst="rect">
            <a:avLst/>
          </a:prstGeom>
          <a:ln/>
        </p:spPr>
        <p:style>
          <a:lnRef idx="0">
            <a:schemeClr val="accent5"/>
          </a:lnRef>
          <a:fillRef idx="3">
            <a:schemeClr val="accent5"/>
          </a:fillRef>
          <a:effectRef idx="3">
            <a:schemeClr val="accent5"/>
          </a:effectRef>
          <a:fontRef idx="minor">
            <a:schemeClr val="lt1"/>
          </a:fontRef>
        </p:style>
        <p:txBody>
          <a:bodyPr wrap="non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en-US" altLang="en-US">
                <a:solidFill>
                  <a:srgbClr val="000000"/>
                </a:solidFill>
              </a:rPr>
              <a:t>E1</a:t>
            </a:r>
          </a:p>
        </p:txBody>
      </p:sp>
      <p:sp>
        <p:nvSpPr>
          <p:cNvPr id="63" name="Text Box 13">
            <a:extLst>
              <a:ext uri="{FF2B5EF4-FFF2-40B4-BE49-F238E27FC236}">
                <a16:creationId xmlns:a16="http://schemas.microsoft.com/office/drawing/2014/main" id="{B188BE59-B1C3-43CB-BA5A-D729EBA7D3E4}"/>
              </a:ext>
            </a:extLst>
          </p:cNvPr>
          <p:cNvSpPr txBox="1">
            <a:spLocks noChangeArrowheads="1"/>
          </p:cNvSpPr>
          <p:nvPr/>
        </p:nvSpPr>
        <p:spPr bwMode="auto">
          <a:xfrm>
            <a:off x="3505200" y="5424488"/>
            <a:ext cx="463550" cy="366712"/>
          </a:xfrm>
          <a:prstGeom prst="rect">
            <a:avLst/>
          </a:prstGeom>
          <a:ln/>
        </p:spPr>
        <p:style>
          <a:lnRef idx="0">
            <a:schemeClr val="accent5"/>
          </a:lnRef>
          <a:fillRef idx="3">
            <a:schemeClr val="accent5"/>
          </a:fillRef>
          <a:effectRef idx="3">
            <a:schemeClr val="accent5"/>
          </a:effectRef>
          <a:fontRef idx="minor">
            <a:schemeClr val="lt1"/>
          </a:fontRef>
        </p:style>
        <p:txBody>
          <a:bodyPr wrap="non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en-US" altLang="en-US">
                <a:solidFill>
                  <a:srgbClr val="000000"/>
                </a:solidFill>
              </a:rPr>
              <a:t>E1</a:t>
            </a:r>
          </a:p>
        </p:txBody>
      </p:sp>
      <p:sp>
        <p:nvSpPr>
          <p:cNvPr id="64" name="Text Box 14">
            <a:extLst>
              <a:ext uri="{FF2B5EF4-FFF2-40B4-BE49-F238E27FC236}">
                <a16:creationId xmlns:a16="http://schemas.microsoft.com/office/drawing/2014/main" id="{811586CD-C3D2-492B-8B86-1E65ED860ADE}"/>
              </a:ext>
            </a:extLst>
          </p:cNvPr>
          <p:cNvSpPr txBox="1">
            <a:spLocks noChangeArrowheads="1"/>
          </p:cNvSpPr>
          <p:nvPr/>
        </p:nvSpPr>
        <p:spPr bwMode="auto">
          <a:xfrm>
            <a:off x="4648200" y="5424488"/>
            <a:ext cx="463550" cy="366712"/>
          </a:xfrm>
          <a:prstGeom prst="rect">
            <a:avLst/>
          </a:prstGeom>
          <a:ln/>
        </p:spPr>
        <p:style>
          <a:lnRef idx="0">
            <a:schemeClr val="accent5"/>
          </a:lnRef>
          <a:fillRef idx="3">
            <a:schemeClr val="accent5"/>
          </a:fillRef>
          <a:effectRef idx="3">
            <a:schemeClr val="accent5"/>
          </a:effectRef>
          <a:fontRef idx="minor">
            <a:schemeClr val="lt1"/>
          </a:fontRef>
        </p:style>
        <p:txBody>
          <a:bodyPr wrap="non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en-US" altLang="en-US">
                <a:solidFill>
                  <a:srgbClr val="000000"/>
                </a:solidFill>
              </a:rPr>
              <a:t>E1</a:t>
            </a:r>
          </a:p>
        </p:txBody>
      </p:sp>
      <p:sp>
        <p:nvSpPr>
          <p:cNvPr id="65" name="Text Box 15">
            <a:extLst>
              <a:ext uri="{FF2B5EF4-FFF2-40B4-BE49-F238E27FC236}">
                <a16:creationId xmlns:a16="http://schemas.microsoft.com/office/drawing/2014/main" id="{B39C9CB5-BE26-483B-92F8-6C9EDE8D8526}"/>
              </a:ext>
            </a:extLst>
          </p:cNvPr>
          <p:cNvSpPr txBox="1">
            <a:spLocks noChangeArrowheads="1"/>
          </p:cNvSpPr>
          <p:nvPr/>
        </p:nvSpPr>
        <p:spPr bwMode="auto">
          <a:xfrm>
            <a:off x="5943600" y="5410200"/>
            <a:ext cx="463550" cy="366713"/>
          </a:xfrm>
          <a:prstGeom prst="rect">
            <a:avLst/>
          </a:prstGeom>
          <a:ln/>
        </p:spPr>
        <p:style>
          <a:lnRef idx="0">
            <a:schemeClr val="accent5"/>
          </a:lnRef>
          <a:fillRef idx="3">
            <a:schemeClr val="accent5"/>
          </a:fillRef>
          <a:effectRef idx="3">
            <a:schemeClr val="accent5"/>
          </a:effectRef>
          <a:fontRef idx="minor">
            <a:schemeClr val="lt1"/>
          </a:fontRef>
        </p:style>
        <p:txBody>
          <a:bodyPr wrap="non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en-US" altLang="en-US">
                <a:solidFill>
                  <a:srgbClr val="000000"/>
                </a:solidFill>
              </a:rPr>
              <a:t>E1</a:t>
            </a:r>
          </a:p>
        </p:txBody>
      </p:sp>
      <p:sp>
        <p:nvSpPr>
          <p:cNvPr id="66" name="Text Box 16">
            <a:extLst>
              <a:ext uri="{FF2B5EF4-FFF2-40B4-BE49-F238E27FC236}">
                <a16:creationId xmlns:a16="http://schemas.microsoft.com/office/drawing/2014/main" id="{661DC87E-A5C0-44F3-8EE8-029A2D7141B3}"/>
              </a:ext>
            </a:extLst>
          </p:cNvPr>
          <p:cNvSpPr txBox="1">
            <a:spLocks noChangeArrowheads="1"/>
          </p:cNvSpPr>
          <p:nvPr/>
        </p:nvSpPr>
        <p:spPr bwMode="auto">
          <a:xfrm>
            <a:off x="7162800" y="5410200"/>
            <a:ext cx="463550" cy="366713"/>
          </a:xfrm>
          <a:prstGeom prst="rect">
            <a:avLst/>
          </a:prstGeom>
          <a:ln/>
        </p:spPr>
        <p:style>
          <a:lnRef idx="0">
            <a:schemeClr val="accent5"/>
          </a:lnRef>
          <a:fillRef idx="3">
            <a:schemeClr val="accent5"/>
          </a:fillRef>
          <a:effectRef idx="3">
            <a:schemeClr val="accent5"/>
          </a:effectRef>
          <a:fontRef idx="minor">
            <a:schemeClr val="lt1"/>
          </a:fontRef>
        </p:style>
        <p:txBody>
          <a:bodyPr wrap="non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en-US" altLang="en-US">
                <a:solidFill>
                  <a:srgbClr val="000000"/>
                </a:solidFill>
              </a:rPr>
              <a:t>E1</a:t>
            </a:r>
          </a:p>
        </p:txBody>
      </p:sp>
      <p:sp>
        <p:nvSpPr>
          <p:cNvPr id="67" name="Text Box 17">
            <a:extLst>
              <a:ext uri="{FF2B5EF4-FFF2-40B4-BE49-F238E27FC236}">
                <a16:creationId xmlns:a16="http://schemas.microsoft.com/office/drawing/2014/main" id="{8E57F6F2-9032-4557-B2B2-30A797EE7858}"/>
              </a:ext>
            </a:extLst>
          </p:cNvPr>
          <p:cNvSpPr txBox="1">
            <a:spLocks noChangeArrowheads="1"/>
          </p:cNvSpPr>
          <p:nvPr/>
        </p:nvSpPr>
        <p:spPr bwMode="auto">
          <a:xfrm>
            <a:off x="8229600" y="5424488"/>
            <a:ext cx="463550" cy="366712"/>
          </a:xfrm>
          <a:prstGeom prst="rect">
            <a:avLst/>
          </a:prstGeom>
          <a:ln/>
        </p:spPr>
        <p:style>
          <a:lnRef idx="0">
            <a:schemeClr val="accent5"/>
          </a:lnRef>
          <a:fillRef idx="3">
            <a:schemeClr val="accent5"/>
          </a:fillRef>
          <a:effectRef idx="3">
            <a:schemeClr val="accent5"/>
          </a:effectRef>
          <a:fontRef idx="minor">
            <a:schemeClr val="lt1"/>
          </a:fontRef>
        </p:style>
        <p:txBody>
          <a:bodyPr wrap="none">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r>
              <a:rPr lang="en-US" altLang="en-US">
                <a:solidFill>
                  <a:srgbClr val="000000"/>
                </a:solidFill>
              </a:rPr>
              <a:t>E1</a:t>
            </a:r>
          </a:p>
        </p:txBody>
      </p:sp>
      <p:sp>
        <p:nvSpPr>
          <p:cNvPr id="69" name="Line 20">
            <a:extLst>
              <a:ext uri="{FF2B5EF4-FFF2-40B4-BE49-F238E27FC236}">
                <a16:creationId xmlns:a16="http://schemas.microsoft.com/office/drawing/2014/main" id="{74A5528D-EB55-41FD-945E-92592C9BD12B}"/>
              </a:ext>
            </a:extLst>
          </p:cNvPr>
          <p:cNvSpPr>
            <a:spLocks noChangeShapeType="1"/>
          </p:cNvSpPr>
          <p:nvPr/>
        </p:nvSpPr>
        <p:spPr bwMode="auto">
          <a:xfrm flipH="1">
            <a:off x="2286000" y="3124200"/>
            <a:ext cx="1295400" cy="1219200"/>
          </a:xfrm>
          <a:prstGeom prst="line">
            <a:avLst/>
          </a:prstGeom>
          <a:noFill/>
          <a:ln w="9525">
            <a:solidFill>
              <a:schemeClr val="tx1"/>
            </a:solidFill>
            <a:round/>
            <a:headEnd/>
            <a:tailEnd type="triangle" w="med" len="med"/>
          </a:ln>
          <a:effectLst/>
        </p:spPr>
        <p:txBody>
          <a:bodyPr/>
          <a:lstStyle/>
          <a:p>
            <a:endParaRPr lang="en-US"/>
          </a:p>
        </p:txBody>
      </p:sp>
      <p:sp>
        <p:nvSpPr>
          <p:cNvPr id="70" name="Line 21">
            <a:extLst>
              <a:ext uri="{FF2B5EF4-FFF2-40B4-BE49-F238E27FC236}">
                <a16:creationId xmlns:a16="http://schemas.microsoft.com/office/drawing/2014/main" id="{BA945102-D4D0-4F5E-8D80-632595084B46}"/>
              </a:ext>
            </a:extLst>
          </p:cNvPr>
          <p:cNvSpPr>
            <a:spLocks noChangeShapeType="1"/>
          </p:cNvSpPr>
          <p:nvPr/>
        </p:nvSpPr>
        <p:spPr bwMode="auto">
          <a:xfrm flipH="1">
            <a:off x="3581399" y="3146661"/>
            <a:ext cx="63567" cy="1219208"/>
          </a:xfrm>
          <a:prstGeom prst="line">
            <a:avLst/>
          </a:prstGeom>
          <a:noFill/>
          <a:ln w="9525">
            <a:solidFill>
              <a:schemeClr val="tx1"/>
            </a:solidFill>
            <a:round/>
            <a:headEnd/>
            <a:tailEnd type="triangle" w="med" len="med"/>
          </a:ln>
          <a:effectLst/>
        </p:spPr>
        <p:txBody>
          <a:bodyPr/>
          <a:lstStyle/>
          <a:p>
            <a:endParaRPr lang="en-US"/>
          </a:p>
        </p:txBody>
      </p:sp>
      <p:sp>
        <p:nvSpPr>
          <p:cNvPr id="71" name="Line 22">
            <a:extLst>
              <a:ext uri="{FF2B5EF4-FFF2-40B4-BE49-F238E27FC236}">
                <a16:creationId xmlns:a16="http://schemas.microsoft.com/office/drawing/2014/main" id="{355348CC-09A7-42D3-9BCB-A6E6C492CC55}"/>
              </a:ext>
            </a:extLst>
          </p:cNvPr>
          <p:cNvSpPr>
            <a:spLocks noChangeShapeType="1"/>
          </p:cNvSpPr>
          <p:nvPr/>
        </p:nvSpPr>
        <p:spPr bwMode="auto">
          <a:xfrm>
            <a:off x="3657600" y="3124192"/>
            <a:ext cx="1143000" cy="1219208"/>
          </a:xfrm>
          <a:prstGeom prst="line">
            <a:avLst/>
          </a:prstGeom>
          <a:noFill/>
          <a:ln w="9525">
            <a:solidFill>
              <a:schemeClr val="tx1"/>
            </a:solidFill>
            <a:round/>
            <a:headEnd/>
            <a:tailEnd type="triangle" w="med" len="med"/>
          </a:ln>
          <a:effectLst/>
        </p:spPr>
        <p:txBody>
          <a:bodyPr/>
          <a:lstStyle/>
          <a:p>
            <a:endParaRPr lang="en-US"/>
          </a:p>
        </p:txBody>
      </p:sp>
      <p:sp>
        <p:nvSpPr>
          <p:cNvPr id="72" name="Line 23">
            <a:extLst>
              <a:ext uri="{FF2B5EF4-FFF2-40B4-BE49-F238E27FC236}">
                <a16:creationId xmlns:a16="http://schemas.microsoft.com/office/drawing/2014/main" id="{F0F70C72-01B3-4878-8439-F506166FCAE3}"/>
              </a:ext>
            </a:extLst>
          </p:cNvPr>
          <p:cNvSpPr>
            <a:spLocks noChangeShapeType="1"/>
          </p:cNvSpPr>
          <p:nvPr/>
        </p:nvSpPr>
        <p:spPr bwMode="auto">
          <a:xfrm flipH="1">
            <a:off x="6095999" y="3073208"/>
            <a:ext cx="643469" cy="1270191"/>
          </a:xfrm>
          <a:prstGeom prst="line">
            <a:avLst/>
          </a:prstGeom>
          <a:noFill/>
          <a:ln w="9525">
            <a:solidFill>
              <a:schemeClr val="tx1"/>
            </a:solidFill>
            <a:round/>
            <a:headEnd/>
            <a:tailEnd type="triangle" w="med" len="med"/>
          </a:ln>
          <a:effectLst/>
        </p:spPr>
        <p:txBody>
          <a:bodyPr/>
          <a:lstStyle/>
          <a:p>
            <a:endParaRPr lang="en-US"/>
          </a:p>
        </p:txBody>
      </p:sp>
      <p:sp>
        <p:nvSpPr>
          <p:cNvPr id="73" name="Line 24">
            <a:extLst>
              <a:ext uri="{FF2B5EF4-FFF2-40B4-BE49-F238E27FC236}">
                <a16:creationId xmlns:a16="http://schemas.microsoft.com/office/drawing/2014/main" id="{ABE9BB53-B84D-4976-9EEC-F4C427F554DB}"/>
              </a:ext>
            </a:extLst>
          </p:cNvPr>
          <p:cNvSpPr>
            <a:spLocks noChangeShapeType="1"/>
          </p:cNvSpPr>
          <p:nvPr/>
        </p:nvSpPr>
        <p:spPr bwMode="auto">
          <a:xfrm>
            <a:off x="6781800" y="3124200"/>
            <a:ext cx="533400" cy="1219200"/>
          </a:xfrm>
          <a:prstGeom prst="line">
            <a:avLst/>
          </a:prstGeom>
          <a:noFill/>
          <a:ln w="9525">
            <a:solidFill>
              <a:schemeClr val="tx1"/>
            </a:solidFill>
            <a:round/>
            <a:headEnd/>
            <a:tailEnd type="triangle" w="med" len="med"/>
          </a:ln>
          <a:effectLst/>
        </p:spPr>
        <p:txBody>
          <a:bodyPr/>
          <a:lstStyle/>
          <a:p>
            <a:endParaRPr lang="en-US"/>
          </a:p>
        </p:txBody>
      </p:sp>
      <p:sp>
        <p:nvSpPr>
          <p:cNvPr id="74" name="Line 25">
            <a:extLst>
              <a:ext uri="{FF2B5EF4-FFF2-40B4-BE49-F238E27FC236}">
                <a16:creationId xmlns:a16="http://schemas.microsoft.com/office/drawing/2014/main" id="{884E1F2D-D637-44E6-81EC-3EF53958BAE7}"/>
              </a:ext>
            </a:extLst>
          </p:cNvPr>
          <p:cNvSpPr>
            <a:spLocks noChangeShapeType="1"/>
          </p:cNvSpPr>
          <p:nvPr/>
        </p:nvSpPr>
        <p:spPr bwMode="auto">
          <a:xfrm>
            <a:off x="6976558" y="3101730"/>
            <a:ext cx="1481642" cy="1241669"/>
          </a:xfrm>
          <a:prstGeom prst="line">
            <a:avLst/>
          </a:prstGeom>
          <a:noFill/>
          <a:ln w="9525">
            <a:solidFill>
              <a:schemeClr val="tx1"/>
            </a:solidFill>
            <a:round/>
            <a:headEnd/>
            <a:tailEnd type="triangle" w="med" len="med"/>
          </a:ln>
          <a:effectLst/>
        </p:spPr>
        <p:txBody>
          <a:bodyPr/>
          <a:lstStyle/>
          <a:p>
            <a:endParaRPr lang="en-US"/>
          </a:p>
        </p:txBody>
      </p:sp>
      <p:sp>
        <p:nvSpPr>
          <p:cNvPr id="75" name="Line 26">
            <a:extLst>
              <a:ext uri="{FF2B5EF4-FFF2-40B4-BE49-F238E27FC236}">
                <a16:creationId xmlns:a16="http://schemas.microsoft.com/office/drawing/2014/main" id="{EDE45BF4-F3E9-46DD-8B14-E7F8522803A6}"/>
              </a:ext>
            </a:extLst>
          </p:cNvPr>
          <p:cNvSpPr>
            <a:spLocks noChangeShapeType="1"/>
          </p:cNvSpPr>
          <p:nvPr/>
        </p:nvSpPr>
        <p:spPr bwMode="auto">
          <a:xfrm flipV="1">
            <a:off x="3657600" y="4800600"/>
            <a:ext cx="0" cy="533400"/>
          </a:xfrm>
          <a:prstGeom prst="line">
            <a:avLst/>
          </a:prstGeom>
          <a:noFill/>
          <a:ln w="9525">
            <a:solidFill>
              <a:schemeClr val="tx1"/>
            </a:solidFill>
            <a:round/>
            <a:headEnd/>
            <a:tailEnd type="triangle" w="med" len="med"/>
          </a:ln>
          <a:effectLst/>
        </p:spPr>
        <p:txBody>
          <a:bodyPr/>
          <a:lstStyle/>
          <a:p>
            <a:endParaRPr lang="en-US"/>
          </a:p>
        </p:txBody>
      </p:sp>
      <p:sp>
        <p:nvSpPr>
          <p:cNvPr id="76" name="Line 27">
            <a:extLst>
              <a:ext uri="{FF2B5EF4-FFF2-40B4-BE49-F238E27FC236}">
                <a16:creationId xmlns:a16="http://schemas.microsoft.com/office/drawing/2014/main" id="{0724FE96-E2C3-49CF-B7BE-8147AF59DD82}"/>
              </a:ext>
            </a:extLst>
          </p:cNvPr>
          <p:cNvSpPr>
            <a:spLocks noChangeShapeType="1"/>
          </p:cNvSpPr>
          <p:nvPr/>
        </p:nvSpPr>
        <p:spPr bwMode="auto">
          <a:xfrm flipV="1">
            <a:off x="2209800" y="4800600"/>
            <a:ext cx="0" cy="533400"/>
          </a:xfrm>
          <a:prstGeom prst="line">
            <a:avLst/>
          </a:prstGeom>
          <a:noFill/>
          <a:ln w="9525">
            <a:solidFill>
              <a:schemeClr val="tx1"/>
            </a:solidFill>
            <a:round/>
            <a:headEnd/>
            <a:tailEnd type="triangle" w="med" len="med"/>
          </a:ln>
          <a:effectLst/>
        </p:spPr>
        <p:txBody>
          <a:bodyPr/>
          <a:lstStyle/>
          <a:p>
            <a:endParaRPr lang="en-US"/>
          </a:p>
        </p:txBody>
      </p:sp>
      <p:sp>
        <p:nvSpPr>
          <p:cNvPr id="77" name="Line 28">
            <a:extLst>
              <a:ext uri="{FF2B5EF4-FFF2-40B4-BE49-F238E27FC236}">
                <a16:creationId xmlns:a16="http://schemas.microsoft.com/office/drawing/2014/main" id="{EFC234B7-677A-43BA-A80A-D3637A7595B4}"/>
              </a:ext>
            </a:extLst>
          </p:cNvPr>
          <p:cNvSpPr>
            <a:spLocks noChangeShapeType="1"/>
          </p:cNvSpPr>
          <p:nvPr/>
        </p:nvSpPr>
        <p:spPr bwMode="auto">
          <a:xfrm flipV="1">
            <a:off x="6172200" y="4800600"/>
            <a:ext cx="0" cy="533400"/>
          </a:xfrm>
          <a:prstGeom prst="line">
            <a:avLst/>
          </a:prstGeom>
          <a:noFill/>
          <a:ln w="9525">
            <a:solidFill>
              <a:schemeClr val="tx1"/>
            </a:solidFill>
            <a:round/>
            <a:headEnd/>
            <a:tailEnd type="triangle" w="med" len="med"/>
          </a:ln>
          <a:effectLst/>
        </p:spPr>
        <p:txBody>
          <a:bodyPr/>
          <a:lstStyle/>
          <a:p>
            <a:endParaRPr lang="en-US"/>
          </a:p>
        </p:txBody>
      </p:sp>
      <p:sp>
        <p:nvSpPr>
          <p:cNvPr id="78" name="Line 29">
            <a:extLst>
              <a:ext uri="{FF2B5EF4-FFF2-40B4-BE49-F238E27FC236}">
                <a16:creationId xmlns:a16="http://schemas.microsoft.com/office/drawing/2014/main" id="{A5CBFCFA-2843-4597-A782-1511EBCA03FF}"/>
              </a:ext>
            </a:extLst>
          </p:cNvPr>
          <p:cNvSpPr>
            <a:spLocks noChangeShapeType="1"/>
          </p:cNvSpPr>
          <p:nvPr/>
        </p:nvSpPr>
        <p:spPr bwMode="auto">
          <a:xfrm flipV="1">
            <a:off x="4876800" y="4800600"/>
            <a:ext cx="0" cy="533400"/>
          </a:xfrm>
          <a:prstGeom prst="line">
            <a:avLst/>
          </a:prstGeom>
          <a:noFill/>
          <a:ln w="9525">
            <a:solidFill>
              <a:schemeClr val="tx1"/>
            </a:solidFill>
            <a:round/>
            <a:headEnd/>
            <a:tailEnd type="triangle" w="med" len="med"/>
          </a:ln>
          <a:effectLst/>
        </p:spPr>
        <p:txBody>
          <a:bodyPr/>
          <a:lstStyle/>
          <a:p>
            <a:endParaRPr lang="en-US"/>
          </a:p>
        </p:txBody>
      </p:sp>
      <p:sp>
        <p:nvSpPr>
          <p:cNvPr id="79" name="Line 32">
            <a:extLst>
              <a:ext uri="{FF2B5EF4-FFF2-40B4-BE49-F238E27FC236}">
                <a16:creationId xmlns:a16="http://schemas.microsoft.com/office/drawing/2014/main" id="{15409C29-CB56-4569-B6ED-A17E5552F563}"/>
              </a:ext>
            </a:extLst>
          </p:cNvPr>
          <p:cNvSpPr>
            <a:spLocks noChangeShapeType="1"/>
          </p:cNvSpPr>
          <p:nvPr/>
        </p:nvSpPr>
        <p:spPr bwMode="auto">
          <a:xfrm flipV="1">
            <a:off x="7315200" y="4800600"/>
            <a:ext cx="0" cy="533400"/>
          </a:xfrm>
          <a:prstGeom prst="line">
            <a:avLst/>
          </a:prstGeom>
          <a:noFill/>
          <a:ln w="9525">
            <a:solidFill>
              <a:schemeClr val="tx1"/>
            </a:solidFill>
            <a:round/>
            <a:headEnd/>
            <a:tailEnd type="triangle" w="med" len="med"/>
          </a:ln>
          <a:effectLst/>
        </p:spPr>
        <p:txBody>
          <a:bodyPr/>
          <a:lstStyle/>
          <a:p>
            <a:endParaRPr lang="en-US"/>
          </a:p>
        </p:txBody>
      </p:sp>
      <p:sp>
        <p:nvSpPr>
          <p:cNvPr id="80" name="Line 33">
            <a:extLst>
              <a:ext uri="{FF2B5EF4-FFF2-40B4-BE49-F238E27FC236}">
                <a16:creationId xmlns:a16="http://schemas.microsoft.com/office/drawing/2014/main" id="{4B34CE41-F03E-477C-800D-D4802B414042}"/>
              </a:ext>
            </a:extLst>
          </p:cNvPr>
          <p:cNvSpPr>
            <a:spLocks noChangeShapeType="1"/>
          </p:cNvSpPr>
          <p:nvPr/>
        </p:nvSpPr>
        <p:spPr bwMode="auto">
          <a:xfrm flipV="1">
            <a:off x="8382000" y="4800600"/>
            <a:ext cx="0" cy="533400"/>
          </a:xfrm>
          <a:prstGeom prst="line">
            <a:avLst/>
          </a:prstGeom>
          <a:noFill/>
          <a:ln w="9525">
            <a:solidFill>
              <a:schemeClr val="tx1"/>
            </a:solidFill>
            <a:round/>
            <a:headEnd/>
            <a:tailEnd type="triangle" w="med" len="med"/>
          </a:ln>
          <a:effectLst/>
        </p:spPr>
        <p:txBody>
          <a:bodyPr/>
          <a:lstStyle/>
          <a:p>
            <a:endParaRPr lang="en-US"/>
          </a:p>
        </p:txBody>
      </p:sp>
      <p:sp>
        <p:nvSpPr>
          <p:cNvPr id="81" name="Line 22">
            <a:extLst>
              <a:ext uri="{FF2B5EF4-FFF2-40B4-BE49-F238E27FC236}">
                <a16:creationId xmlns:a16="http://schemas.microsoft.com/office/drawing/2014/main" id="{205B2E61-C550-497C-88ED-9E70E05A864B}"/>
              </a:ext>
            </a:extLst>
          </p:cNvPr>
          <p:cNvSpPr>
            <a:spLocks noChangeShapeType="1"/>
          </p:cNvSpPr>
          <p:nvPr/>
        </p:nvSpPr>
        <p:spPr bwMode="auto">
          <a:xfrm>
            <a:off x="3755036" y="3146670"/>
            <a:ext cx="1773700" cy="1408366"/>
          </a:xfrm>
          <a:prstGeom prst="line">
            <a:avLst/>
          </a:prstGeom>
          <a:noFill/>
          <a:ln w="9525">
            <a:solidFill>
              <a:schemeClr val="tx1"/>
            </a:solidFill>
            <a:round/>
            <a:headEnd/>
            <a:tailEnd type="triangle" w="med" len="med"/>
          </a:ln>
          <a:effectLst/>
        </p:spPr>
        <p:txBody>
          <a:bodyPr/>
          <a:lstStyle/>
          <a:p>
            <a:endParaRPr lang="en-US"/>
          </a:p>
        </p:txBody>
      </p:sp>
      <p:sp>
        <p:nvSpPr>
          <p:cNvPr id="82" name="Line 22">
            <a:extLst>
              <a:ext uri="{FF2B5EF4-FFF2-40B4-BE49-F238E27FC236}">
                <a16:creationId xmlns:a16="http://schemas.microsoft.com/office/drawing/2014/main" id="{83D1EADD-EC0F-41AB-BA73-4BCF0EE60045}"/>
              </a:ext>
            </a:extLst>
          </p:cNvPr>
          <p:cNvSpPr>
            <a:spLocks noChangeShapeType="1"/>
          </p:cNvSpPr>
          <p:nvPr/>
        </p:nvSpPr>
        <p:spPr bwMode="auto">
          <a:xfrm>
            <a:off x="3894666" y="3098511"/>
            <a:ext cx="4106334" cy="1297272"/>
          </a:xfrm>
          <a:prstGeom prst="line">
            <a:avLst/>
          </a:prstGeom>
          <a:noFill/>
          <a:ln w="9525">
            <a:solidFill>
              <a:schemeClr val="tx1"/>
            </a:solidFill>
            <a:round/>
            <a:headEnd/>
            <a:tailEnd type="triangle" w="med" len="med"/>
          </a:ln>
          <a:effectLst/>
        </p:spPr>
        <p:txBody>
          <a:bodyPr/>
          <a:lstStyle/>
          <a:p>
            <a:endParaRPr lang="en-US"/>
          </a:p>
        </p:txBody>
      </p:sp>
      <p:sp>
        <p:nvSpPr>
          <p:cNvPr id="84" name="Line 22">
            <a:extLst>
              <a:ext uri="{FF2B5EF4-FFF2-40B4-BE49-F238E27FC236}">
                <a16:creationId xmlns:a16="http://schemas.microsoft.com/office/drawing/2014/main" id="{E2DB312A-7602-4328-9920-2E517CC62652}"/>
              </a:ext>
            </a:extLst>
          </p:cNvPr>
          <p:cNvSpPr>
            <a:spLocks noChangeShapeType="1"/>
          </p:cNvSpPr>
          <p:nvPr/>
        </p:nvSpPr>
        <p:spPr bwMode="auto">
          <a:xfrm>
            <a:off x="3843843" y="3146670"/>
            <a:ext cx="2967565" cy="1393102"/>
          </a:xfrm>
          <a:prstGeom prst="line">
            <a:avLst/>
          </a:prstGeom>
          <a:noFill/>
          <a:ln w="9525">
            <a:solidFill>
              <a:schemeClr val="tx1"/>
            </a:solidFill>
            <a:round/>
            <a:headEnd/>
            <a:tailEnd type="triangle" w="med" len="med"/>
          </a:ln>
          <a:effectLst/>
        </p:spPr>
        <p:txBody>
          <a:bodyPr/>
          <a:lstStyle/>
          <a:p>
            <a:endParaRPr lang="en-US"/>
          </a:p>
        </p:txBody>
      </p:sp>
      <p:sp>
        <p:nvSpPr>
          <p:cNvPr id="2" name="Arc 1">
            <a:extLst>
              <a:ext uri="{FF2B5EF4-FFF2-40B4-BE49-F238E27FC236}">
                <a16:creationId xmlns:a16="http://schemas.microsoft.com/office/drawing/2014/main" id="{3443E5AA-FAE5-4B0F-8AAC-E2A25020FC23}"/>
              </a:ext>
            </a:extLst>
          </p:cNvPr>
          <p:cNvSpPr/>
          <p:nvPr/>
        </p:nvSpPr>
        <p:spPr>
          <a:xfrm>
            <a:off x="3615273" y="2009522"/>
            <a:ext cx="3124195" cy="990600"/>
          </a:xfrm>
          <a:prstGeom prst="arc">
            <a:avLst>
              <a:gd name="adj1" fmla="val 10808511"/>
              <a:gd name="adj2" fmla="val 0"/>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E5EDBFF8-852C-476A-8629-060699A50CCD}"/>
              </a:ext>
            </a:extLst>
          </p:cNvPr>
          <p:cNvSpPr txBox="1"/>
          <p:nvPr/>
        </p:nvSpPr>
        <p:spPr>
          <a:xfrm>
            <a:off x="2743200" y="4381504"/>
            <a:ext cx="533400" cy="369332"/>
          </a:xfrm>
          <a:prstGeom prst="rect">
            <a:avLst/>
          </a:prstGeom>
          <a:noFill/>
        </p:spPr>
        <p:txBody>
          <a:bodyPr wrap="square" rtlCol="0">
            <a:spAutoFit/>
          </a:bodyPr>
          <a:lstStyle/>
          <a:p>
            <a:r>
              <a:rPr lang="en-US" dirty="0"/>
              <a:t>……</a:t>
            </a:r>
          </a:p>
        </p:txBody>
      </p:sp>
      <p:sp>
        <p:nvSpPr>
          <p:cNvPr id="85" name="TextBox 84">
            <a:extLst>
              <a:ext uri="{FF2B5EF4-FFF2-40B4-BE49-F238E27FC236}">
                <a16:creationId xmlns:a16="http://schemas.microsoft.com/office/drawing/2014/main" id="{AD2393A0-A64B-4E16-879D-A06B3092E13E}"/>
              </a:ext>
            </a:extLst>
          </p:cNvPr>
          <p:cNvSpPr txBox="1"/>
          <p:nvPr/>
        </p:nvSpPr>
        <p:spPr>
          <a:xfrm>
            <a:off x="4042858" y="4351550"/>
            <a:ext cx="533400" cy="369332"/>
          </a:xfrm>
          <a:prstGeom prst="rect">
            <a:avLst/>
          </a:prstGeom>
          <a:noFill/>
        </p:spPr>
        <p:txBody>
          <a:bodyPr wrap="square" rtlCol="0">
            <a:spAutoFit/>
          </a:bodyPr>
          <a:lstStyle/>
          <a:p>
            <a:r>
              <a:rPr lang="en-US" dirty="0"/>
              <a:t>……</a:t>
            </a:r>
          </a:p>
        </p:txBody>
      </p:sp>
      <p:sp>
        <p:nvSpPr>
          <p:cNvPr id="86" name="TextBox 85">
            <a:extLst>
              <a:ext uri="{FF2B5EF4-FFF2-40B4-BE49-F238E27FC236}">
                <a16:creationId xmlns:a16="http://schemas.microsoft.com/office/drawing/2014/main" id="{030F7107-2568-4D9C-9CC5-37EA5B7C41DB}"/>
              </a:ext>
            </a:extLst>
          </p:cNvPr>
          <p:cNvSpPr txBox="1"/>
          <p:nvPr/>
        </p:nvSpPr>
        <p:spPr>
          <a:xfrm>
            <a:off x="5257800" y="4381504"/>
            <a:ext cx="533400" cy="369332"/>
          </a:xfrm>
          <a:prstGeom prst="rect">
            <a:avLst/>
          </a:prstGeom>
          <a:noFill/>
        </p:spPr>
        <p:txBody>
          <a:bodyPr wrap="square" rtlCol="0">
            <a:spAutoFit/>
          </a:bodyPr>
          <a:lstStyle/>
          <a:p>
            <a:r>
              <a:rPr lang="en-US" dirty="0"/>
              <a:t>……</a:t>
            </a:r>
          </a:p>
        </p:txBody>
      </p:sp>
      <p:sp>
        <p:nvSpPr>
          <p:cNvPr id="87" name="TextBox 86">
            <a:extLst>
              <a:ext uri="{FF2B5EF4-FFF2-40B4-BE49-F238E27FC236}">
                <a16:creationId xmlns:a16="http://schemas.microsoft.com/office/drawing/2014/main" id="{683F561E-BAD7-44A7-9A84-638B15A0E6D7}"/>
              </a:ext>
            </a:extLst>
          </p:cNvPr>
          <p:cNvSpPr txBox="1"/>
          <p:nvPr/>
        </p:nvSpPr>
        <p:spPr>
          <a:xfrm>
            <a:off x="6519333" y="4372114"/>
            <a:ext cx="533400" cy="369332"/>
          </a:xfrm>
          <a:prstGeom prst="rect">
            <a:avLst/>
          </a:prstGeom>
          <a:noFill/>
        </p:spPr>
        <p:txBody>
          <a:bodyPr wrap="square" rtlCol="0">
            <a:spAutoFit/>
          </a:bodyPr>
          <a:lstStyle/>
          <a:p>
            <a:r>
              <a:rPr lang="en-US" dirty="0"/>
              <a:t>……</a:t>
            </a:r>
          </a:p>
        </p:txBody>
      </p:sp>
      <p:sp>
        <p:nvSpPr>
          <p:cNvPr id="89" name="Line 23">
            <a:extLst>
              <a:ext uri="{FF2B5EF4-FFF2-40B4-BE49-F238E27FC236}">
                <a16:creationId xmlns:a16="http://schemas.microsoft.com/office/drawing/2014/main" id="{49FCA0A0-3E4F-4D52-BB5E-A046A9DA5B06}"/>
              </a:ext>
            </a:extLst>
          </p:cNvPr>
          <p:cNvSpPr>
            <a:spLocks noChangeShapeType="1"/>
          </p:cNvSpPr>
          <p:nvPr/>
        </p:nvSpPr>
        <p:spPr bwMode="auto">
          <a:xfrm flipH="1">
            <a:off x="4800600" y="3132362"/>
            <a:ext cx="1828799" cy="1158654"/>
          </a:xfrm>
          <a:prstGeom prst="line">
            <a:avLst/>
          </a:prstGeom>
          <a:noFill/>
          <a:ln w="9525">
            <a:solidFill>
              <a:schemeClr val="tx1"/>
            </a:solidFill>
            <a:round/>
            <a:headEnd/>
            <a:tailEnd type="triangle" w="med" len="med"/>
          </a:ln>
          <a:effectLst/>
        </p:spPr>
        <p:txBody>
          <a:bodyPr/>
          <a:lstStyle/>
          <a:p>
            <a:endParaRPr lang="en-US"/>
          </a:p>
        </p:txBody>
      </p:sp>
      <p:sp>
        <p:nvSpPr>
          <p:cNvPr id="4" name="Rectangle 3">
            <a:extLst>
              <a:ext uri="{FF2B5EF4-FFF2-40B4-BE49-F238E27FC236}">
                <a16:creationId xmlns:a16="http://schemas.microsoft.com/office/drawing/2014/main" id="{14A09083-A459-42D6-B384-13631BED988F}"/>
              </a:ext>
            </a:extLst>
          </p:cNvPr>
          <p:cNvSpPr/>
          <p:nvPr/>
        </p:nvSpPr>
        <p:spPr>
          <a:xfrm>
            <a:off x="194735" y="1643022"/>
            <a:ext cx="2286001" cy="2585323"/>
          </a:xfrm>
          <a:prstGeom prst="rect">
            <a:avLst/>
          </a:prstGeom>
        </p:spPr>
        <p:txBody>
          <a:bodyPr wrap="square">
            <a:spAutoFit/>
          </a:bodyPr>
          <a:lstStyle/>
          <a:p>
            <a:r>
              <a:rPr lang="en-US" dirty="0">
                <a:latin typeface="Arial" panose="020B0604020202020204" pitchFamily="34" charset="0"/>
                <a:ea typeface="Malgun Gothic" panose="020B0503020000020004" pitchFamily="34" charset="-127"/>
                <a:cs typeface="Arial" panose="020B0604020202020204" pitchFamily="34" charset="0"/>
              </a:rPr>
              <a:t>Good Model Fit</a:t>
            </a:r>
          </a:p>
          <a:p>
            <a:pPr marL="285750" indent="-285750">
              <a:buFont typeface="Arial" panose="020B0604020202020204" pitchFamily="34" charset="0"/>
              <a:buChar char="•"/>
            </a:pPr>
            <a:r>
              <a:rPr lang="en-US" dirty="0">
                <a:latin typeface="Arial" panose="020B0604020202020204" pitchFamily="34" charset="0"/>
                <a:ea typeface="Malgun Gothic" panose="020B0503020000020004" pitchFamily="34" charset="-127"/>
                <a:cs typeface="Arial" panose="020B0604020202020204" pitchFamily="34" charset="0"/>
              </a:rPr>
              <a:t>RMSEA &lt; 0.05 </a:t>
            </a:r>
          </a:p>
          <a:p>
            <a:pPr marL="285750" indent="-285750">
              <a:buFont typeface="Arial" panose="020B0604020202020204" pitchFamily="34" charset="0"/>
              <a:buChar char="•"/>
            </a:pPr>
            <a:r>
              <a:rPr lang="en-US" dirty="0">
                <a:latin typeface="Arial" panose="020B0604020202020204" pitchFamily="34" charset="0"/>
                <a:ea typeface="Malgun Gothic" panose="020B0503020000020004" pitchFamily="34" charset="-127"/>
                <a:cs typeface="Arial" panose="020B0604020202020204" pitchFamily="34" charset="0"/>
              </a:rPr>
              <a:t>CFI &gt; 0.95</a:t>
            </a:r>
          </a:p>
          <a:p>
            <a:pPr marL="285750" indent="-285750">
              <a:buFont typeface="Arial" panose="020B0604020202020204" pitchFamily="34" charset="0"/>
              <a:buChar char="•"/>
            </a:pPr>
            <a:r>
              <a:rPr lang="en-US" dirty="0">
                <a:latin typeface="Arial" panose="020B0604020202020204" pitchFamily="34" charset="0"/>
                <a:ea typeface="Malgun Gothic" panose="020B0503020000020004" pitchFamily="34" charset="-127"/>
                <a:cs typeface="Arial" panose="020B0604020202020204" pitchFamily="34" charset="0"/>
              </a:rPr>
              <a:t>TLI &gt; 0.95.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 &gt;.</a:t>
            </a:r>
            <a:r>
              <a:rPr lang="en-US" dirty="0">
                <a:latin typeface="Arial" panose="020B0604020202020204" pitchFamily="34" charset="0"/>
                <a:ea typeface="Malgun Gothic" panose="020B0503020000020004" pitchFamily="34" charset="-127"/>
                <a:cs typeface="Arial" panose="020B0604020202020204" pitchFamily="34" charset="0"/>
              </a:rPr>
              <a:t>05</a:t>
            </a:r>
          </a:p>
          <a:p>
            <a:pPr marL="285750" indent="-285750">
              <a:buFont typeface="Arial" panose="020B0604020202020204" pitchFamily="34" charset="0"/>
              <a:buChar char="•"/>
            </a:pPr>
            <a:r>
              <a:rPr lang="en-MY" dirty="0">
                <a:latin typeface="Arial" panose="020B0604020202020204" pitchFamily="34" charset="0"/>
                <a:ea typeface="Malgun Gothic" panose="020B0503020000020004" pitchFamily="34" charset="-127"/>
                <a:cs typeface="Arial" panose="020B0604020202020204" pitchFamily="34" charset="0"/>
              </a:rPr>
              <a:t>Cronbach alpha Reliability  =  &gt;.60</a:t>
            </a:r>
          </a:p>
          <a:p>
            <a:pPr marL="285750" indent="-285750">
              <a:buFont typeface="Arial" panose="020B0604020202020204" pitchFamily="34" charset="0"/>
              <a:buChar char="•"/>
            </a:pPr>
            <a:r>
              <a:rPr lang="en-US" dirty="0">
                <a:latin typeface="Arial" panose="020B0604020202020204" pitchFamily="34" charset="0"/>
                <a:ea typeface="Malgun Gothic" panose="020B0503020000020004" pitchFamily="34" charset="-127"/>
                <a:cs typeface="Arial" panose="020B0604020202020204" pitchFamily="34" charset="0"/>
              </a:rPr>
              <a:t>Average loading &gt; .70; </a:t>
            </a:r>
          </a:p>
        </p:txBody>
      </p:sp>
      <p:pic>
        <p:nvPicPr>
          <p:cNvPr id="39" name="Picture 2" descr="ETS">
            <a:extLst>
              <a:ext uri="{FF2B5EF4-FFF2-40B4-BE49-F238E27FC236}">
                <a16:creationId xmlns:a16="http://schemas.microsoft.com/office/drawing/2014/main" id="{C2729341-471B-498C-B407-C8C5F57F1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1173" y="198120"/>
            <a:ext cx="954054" cy="64539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41945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2608DED-F508-4311-83B1-BF14BFFFCC56}"/>
              </a:ext>
            </a:extLst>
          </p:cNvPr>
          <p:cNvGraphicFramePr>
            <a:graphicFrameLocks noGrp="1"/>
          </p:cNvGraphicFramePr>
          <p:nvPr>
            <p:extLst>
              <p:ext uri="{D42A27DB-BD31-4B8C-83A1-F6EECF244321}">
                <p14:modId xmlns:p14="http://schemas.microsoft.com/office/powerpoint/2010/main" val="1924366327"/>
              </p:ext>
            </p:extLst>
          </p:nvPr>
        </p:nvGraphicFramePr>
        <p:xfrm>
          <a:off x="474872" y="1844671"/>
          <a:ext cx="8610600" cy="2173711"/>
        </p:xfrm>
        <a:graphic>
          <a:graphicData uri="http://schemas.openxmlformats.org/drawingml/2006/table">
            <a:tbl>
              <a:tblPr firstRow="1" firstCol="1" bandRow="1">
                <a:tableStyleId>{2D5ABB26-0587-4C30-8999-92F81FD0307C}</a:tableStyleId>
              </a:tblPr>
              <a:tblGrid>
                <a:gridCol w="1658728">
                  <a:extLst>
                    <a:ext uri="{9D8B030D-6E8A-4147-A177-3AD203B41FA5}">
                      <a16:colId xmlns:a16="http://schemas.microsoft.com/office/drawing/2014/main" val="3608941010"/>
                    </a:ext>
                  </a:extLst>
                </a:gridCol>
                <a:gridCol w="1295400">
                  <a:extLst>
                    <a:ext uri="{9D8B030D-6E8A-4147-A177-3AD203B41FA5}">
                      <a16:colId xmlns:a16="http://schemas.microsoft.com/office/drawing/2014/main" val="3556396034"/>
                    </a:ext>
                  </a:extLst>
                </a:gridCol>
                <a:gridCol w="1447800">
                  <a:extLst>
                    <a:ext uri="{9D8B030D-6E8A-4147-A177-3AD203B41FA5}">
                      <a16:colId xmlns:a16="http://schemas.microsoft.com/office/drawing/2014/main" val="3839979653"/>
                    </a:ext>
                  </a:extLst>
                </a:gridCol>
                <a:gridCol w="1980621">
                  <a:extLst>
                    <a:ext uri="{9D8B030D-6E8A-4147-A177-3AD203B41FA5}">
                      <a16:colId xmlns:a16="http://schemas.microsoft.com/office/drawing/2014/main" val="4111851621"/>
                    </a:ext>
                  </a:extLst>
                </a:gridCol>
                <a:gridCol w="1269787">
                  <a:extLst>
                    <a:ext uri="{9D8B030D-6E8A-4147-A177-3AD203B41FA5}">
                      <a16:colId xmlns:a16="http://schemas.microsoft.com/office/drawing/2014/main" val="1414730162"/>
                    </a:ext>
                  </a:extLst>
                </a:gridCol>
                <a:gridCol w="958264">
                  <a:extLst>
                    <a:ext uri="{9D8B030D-6E8A-4147-A177-3AD203B41FA5}">
                      <a16:colId xmlns:a16="http://schemas.microsoft.com/office/drawing/2014/main" val="2218233768"/>
                    </a:ext>
                  </a:extLst>
                </a:gridCol>
              </a:tblGrid>
              <a:tr h="527791">
                <a:tc>
                  <a:txBody>
                    <a:bodyPr/>
                    <a:lstStyle/>
                    <a:p>
                      <a:pPr marL="0" marR="0">
                        <a:lnSpc>
                          <a:spcPct val="100000"/>
                        </a:lnSpc>
                        <a:spcBef>
                          <a:spcPts val="0"/>
                        </a:spcBef>
                        <a:spcAft>
                          <a:spcPts val="0"/>
                        </a:spcAft>
                        <a:tabLst>
                          <a:tab pos="1314450" algn="l"/>
                        </a:tabLst>
                      </a:pPr>
                      <a:r>
                        <a:rPr lang="en-US" sz="1800" dirty="0">
                          <a:effectLst/>
                          <a:latin typeface="Times New Roman" panose="02020603050405020304" pitchFamily="18" charset="0"/>
                          <a:cs typeface="Times New Roman" panose="02020603050405020304" pitchFamily="18" charset="0"/>
                        </a:rPr>
                        <a:t>Form</a:t>
                      </a:r>
                      <a:endParaRPr lang="en-US"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0676" marR="506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tabLst>
                          <a:tab pos="1314450" algn="l"/>
                        </a:tabLst>
                      </a:pPr>
                      <a:r>
                        <a:rPr lang="en-US" sz="1800" dirty="0">
                          <a:effectLst/>
                          <a:latin typeface="Times New Roman" panose="02020603050405020304" pitchFamily="18" charset="0"/>
                          <a:cs typeface="Times New Roman" panose="02020603050405020304" pitchFamily="18" charset="0"/>
                        </a:rPr>
                        <a:t>Model</a:t>
                      </a:r>
                      <a:endParaRPr lang="en-US"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0676" marR="506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tabLst>
                          <a:tab pos="1314450" algn="l"/>
                        </a:tabLst>
                      </a:pPr>
                      <a:r>
                        <a:rPr lang="en-US" sz="1800" dirty="0">
                          <a:effectLst/>
                          <a:latin typeface="Times New Roman" panose="02020603050405020304" pitchFamily="18" charset="0"/>
                          <a:cs typeface="Times New Roman" panose="02020603050405020304" pitchFamily="18" charset="0"/>
                        </a:rPr>
                        <a:t>Construct</a:t>
                      </a:r>
                      <a:endParaRPr lang="en-US"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0676" marR="506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0"/>
                        </a:spcAft>
                        <a:tabLst>
                          <a:tab pos="1314450" algn="l"/>
                        </a:tabLst>
                      </a:pPr>
                      <a:r>
                        <a:rPr lang="en-US" sz="1800" dirty="0">
                          <a:effectLst/>
                          <a:latin typeface="Times New Roman" panose="02020603050405020304" pitchFamily="18" charset="0"/>
                          <a:cs typeface="Times New Roman" panose="02020603050405020304" pitchFamily="18" charset="0"/>
                        </a:rPr>
                        <a:t>Mean Diff.</a:t>
                      </a:r>
                    </a:p>
                    <a:p>
                      <a:pPr marL="0" marR="0" algn="ctr">
                        <a:lnSpc>
                          <a:spcPct val="100000"/>
                        </a:lnSpc>
                        <a:spcBef>
                          <a:spcPts val="0"/>
                        </a:spcBef>
                        <a:spcAft>
                          <a:spcPts val="0"/>
                        </a:spcAft>
                        <a:tabLst>
                          <a:tab pos="1314450" algn="l"/>
                        </a:tabLst>
                      </a:pPr>
                      <a:r>
                        <a:rPr lang="en-US" sz="1800" dirty="0">
                          <a:effectLst/>
                          <a:latin typeface="Times New Roman" panose="02020603050405020304" pitchFamily="18" charset="0"/>
                          <a:cs typeface="Times New Roman" panose="02020603050405020304" pitchFamily="18" charset="0"/>
                        </a:rPr>
                        <a:t>(Reference – Focal)</a:t>
                      </a:r>
                      <a:endParaRPr lang="en-US"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0676" marR="506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0"/>
                        </a:spcAft>
                        <a:tabLst>
                          <a:tab pos="1314450" algn="l"/>
                        </a:tabLst>
                      </a:pPr>
                      <a:r>
                        <a:rPr lang="en-US" sz="1800" dirty="0">
                          <a:effectLst/>
                          <a:latin typeface="Times New Roman" panose="02020603050405020304" pitchFamily="18" charset="0"/>
                          <a:cs typeface="Times New Roman" panose="02020603050405020304" pitchFamily="18" charset="0"/>
                        </a:rPr>
                        <a:t>p</a:t>
                      </a:r>
                      <a:endParaRPr lang="en-US"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0676" marR="506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0"/>
                        </a:spcAft>
                        <a:tabLst>
                          <a:tab pos="1314450" algn="l"/>
                        </a:tabLst>
                      </a:pPr>
                      <a:r>
                        <a:rPr lang="en-US" sz="1800" dirty="0">
                          <a:effectLst/>
                          <a:latin typeface="Times New Roman" panose="02020603050405020304" pitchFamily="18" charset="0"/>
                          <a:cs typeface="Times New Roman" panose="02020603050405020304" pitchFamily="18" charset="0"/>
                        </a:rPr>
                        <a:t>Effect</a:t>
                      </a:r>
                    </a:p>
                    <a:p>
                      <a:pPr marL="0" marR="0" algn="ctr">
                        <a:lnSpc>
                          <a:spcPct val="100000"/>
                        </a:lnSpc>
                        <a:spcBef>
                          <a:spcPts val="0"/>
                        </a:spcBef>
                        <a:spcAft>
                          <a:spcPts val="0"/>
                        </a:spcAft>
                        <a:tabLst>
                          <a:tab pos="1314450" algn="l"/>
                        </a:tabLst>
                      </a:pPr>
                      <a:r>
                        <a:rPr lang="en-US" sz="1800" dirty="0">
                          <a:effectLst/>
                          <a:latin typeface="Times New Roman" panose="02020603050405020304" pitchFamily="18" charset="0"/>
                          <a:cs typeface="Times New Roman" panose="02020603050405020304" pitchFamily="18" charset="0"/>
                        </a:rPr>
                        <a:t>Size</a:t>
                      </a:r>
                      <a:endParaRPr lang="en-US"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0676" marR="506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6475760"/>
                  </a:ext>
                </a:extLst>
              </a:tr>
              <a:tr h="527791">
                <a:tc>
                  <a:txBody>
                    <a:bodyPr/>
                    <a:lstStyle/>
                    <a:p>
                      <a:pPr marL="0" marR="0">
                        <a:lnSpc>
                          <a:spcPct val="100000"/>
                        </a:lnSpc>
                        <a:spcBef>
                          <a:spcPts val="0"/>
                        </a:spcBef>
                        <a:spcAft>
                          <a:spcPts val="0"/>
                        </a:spcAft>
                        <a:tabLst>
                          <a:tab pos="131445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Non-Accommodated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tabLst>
                          <a:tab pos="1314450" algn="l"/>
                        </a:tabLs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Single Factor</a:t>
                      </a:r>
                      <a:endParaRPr lang="en-US" sz="18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tabLst>
                          <a:tab pos="131445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General Math</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0"/>
                        </a:spcAft>
                        <a:tabLst>
                          <a:tab pos="131445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0"/>
                        </a:spcAft>
                        <a:tabLst>
                          <a:tab pos="1314450" algn="l"/>
                        </a:tabLs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a:t>
                      </a:r>
                      <a:endParaRPr lang="en-US" sz="18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0"/>
                        </a:spcAft>
                        <a:tabLst>
                          <a:tab pos="131445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4162321"/>
                  </a:ext>
                </a:extLst>
              </a:tr>
              <a:tr h="527791">
                <a:tc rowSpan="2">
                  <a:txBody>
                    <a:bodyPr/>
                    <a:lstStyle/>
                    <a:p>
                      <a:pPr marL="0" marR="0">
                        <a:lnSpc>
                          <a:spcPct val="100000"/>
                        </a:lnSpc>
                        <a:spcBef>
                          <a:spcPts val="0"/>
                        </a:spcBef>
                        <a:spcAft>
                          <a:spcPts val="0"/>
                        </a:spcAft>
                        <a:tabLst>
                          <a:tab pos="1314450" algn="l"/>
                        </a:tabLs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Linguistic-Modified</a:t>
                      </a:r>
                    </a:p>
                  </a:txBody>
                  <a:tcPr marL="50676" marR="506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nSpc>
                          <a:spcPct val="100000"/>
                        </a:lnSpc>
                        <a:spcBef>
                          <a:spcPts val="0"/>
                        </a:spcBef>
                        <a:spcAft>
                          <a:spcPts val="0"/>
                        </a:spcAft>
                        <a:tabLst>
                          <a:tab pos="1314450" algn="l"/>
                        </a:tabLst>
                      </a:pPr>
                      <a:r>
                        <a:rPr lang="en-US" sz="1800" dirty="0">
                          <a:effectLst/>
                          <a:latin typeface="Times New Roman" panose="02020603050405020304" pitchFamily="18" charset="0"/>
                          <a:cs typeface="Times New Roman" panose="02020603050405020304" pitchFamily="18" charset="0"/>
                        </a:rPr>
                        <a:t>Bifactors </a:t>
                      </a:r>
                    </a:p>
                    <a:p>
                      <a:pPr marL="0" marR="0">
                        <a:lnSpc>
                          <a:spcPct val="100000"/>
                        </a:lnSpc>
                        <a:spcBef>
                          <a:spcPts val="0"/>
                        </a:spcBef>
                        <a:spcAft>
                          <a:spcPts val="0"/>
                        </a:spcAft>
                        <a:tabLst>
                          <a:tab pos="1314450" algn="l"/>
                        </a:tabLs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0676" marR="506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tabLst>
                          <a:tab pos="1314450" algn="l"/>
                        </a:tabLst>
                      </a:pPr>
                      <a:r>
                        <a:rPr lang="en-US" sz="1800" dirty="0">
                          <a:effectLst/>
                          <a:latin typeface="Times New Roman" panose="02020603050405020304" pitchFamily="18" charset="0"/>
                          <a:cs typeface="Times New Roman" panose="02020603050405020304" pitchFamily="18" charset="0"/>
                        </a:rPr>
                        <a:t>General Math</a:t>
                      </a:r>
                      <a:endParaRPr lang="en-US"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0676" marR="50676" marT="0" marB="0" anchor="ctr">
                    <a:lnT w="12700" cap="flat" cmpd="sng" algn="ctr">
                      <a:solidFill>
                        <a:schemeClr val="tx1"/>
                      </a:solidFill>
                      <a:prstDash val="solid"/>
                      <a:round/>
                      <a:headEnd type="none" w="med" len="med"/>
                      <a:tailEnd type="none" w="med" len="med"/>
                    </a:lnT>
                  </a:tcPr>
                </a:tc>
                <a:tc>
                  <a:txBody>
                    <a:bodyPr/>
                    <a:lstStyle/>
                    <a:p>
                      <a:pPr marL="0" marR="0" algn="ctr">
                        <a:lnSpc>
                          <a:spcPct val="100000"/>
                        </a:lnSpc>
                        <a:spcBef>
                          <a:spcPts val="0"/>
                        </a:spcBef>
                        <a:spcAft>
                          <a:spcPts val="0"/>
                        </a:spcAft>
                        <a:tabLst>
                          <a:tab pos="1314450" algn="l"/>
                        </a:tabLst>
                      </a:pPr>
                      <a:r>
                        <a:rPr lang="en-US" sz="1800" dirty="0">
                          <a:effectLst/>
                          <a:latin typeface="Times New Roman" panose="02020603050405020304" pitchFamily="18" charset="0"/>
                          <a:cs typeface="Times New Roman" panose="02020603050405020304" pitchFamily="18" charset="0"/>
                        </a:rPr>
                        <a:t>-.36</a:t>
                      </a:r>
                      <a:endParaRPr lang="en-US"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0676" marR="50676" marT="0" marB="0" anchor="ctr">
                    <a:lnT w="12700" cap="flat" cmpd="sng" algn="ctr">
                      <a:solidFill>
                        <a:schemeClr val="tx1"/>
                      </a:solidFill>
                      <a:prstDash val="solid"/>
                      <a:round/>
                      <a:headEnd type="none" w="med" len="med"/>
                      <a:tailEnd type="none" w="med" len="med"/>
                    </a:lnT>
                  </a:tcPr>
                </a:tc>
                <a:tc>
                  <a:txBody>
                    <a:bodyPr/>
                    <a:lstStyle/>
                    <a:p>
                      <a:pPr marL="0" marR="0" algn="ctr">
                        <a:lnSpc>
                          <a:spcPct val="100000"/>
                        </a:lnSpc>
                        <a:spcBef>
                          <a:spcPts val="0"/>
                        </a:spcBef>
                        <a:spcAft>
                          <a:spcPts val="0"/>
                        </a:spcAft>
                        <a:tabLst>
                          <a:tab pos="1314450" algn="l"/>
                        </a:tabLst>
                      </a:pPr>
                      <a:r>
                        <a:rPr lang="en-US" sz="1800" dirty="0">
                          <a:effectLst/>
                          <a:latin typeface="Times New Roman" panose="02020603050405020304" pitchFamily="18" charset="0"/>
                          <a:cs typeface="Times New Roman" panose="02020603050405020304" pitchFamily="18" charset="0"/>
                        </a:rPr>
                        <a:t>.001</a:t>
                      </a:r>
                      <a:endParaRPr lang="en-US"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0676" marR="50676" marT="0" marB="0" anchor="ctr">
                    <a:lnT w="12700" cap="flat" cmpd="sng" algn="ctr">
                      <a:solidFill>
                        <a:schemeClr val="tx1"/>
                      </a:solidFill>
                      <a:prstDash val="solid"/>
                      <a:round/>
                      <a:headEnd type="none" w="med" len="med"/>
                      <a:tailEnd type="none" w="med" len="med"/>
                    </a:lnT>
                  </a:tcPr>
                </a:tc>
                <a:tc>
                  <a:txBody>
                    <a:bodyPr/>
                    <a:lstStyle/>
                    <a:p>
                      <a:pPr marL="0" marR="0" algn="ctr">
                        <a:lnSpc>
                          <a:spcPct val="100000"/>
                        </a:lnSpc>
                        <a:spcBef>
                          <a:spcPts val="0"/>
                        </a:spcBef>
                        <a:spcAft>
                          <a:spcPts val="0"/>
                        </a:spcAft>
                        <a:tabLst>
                          <a:tab pos="1314450" algn="l"/>
                        </a:tabLst>
                      </a:pPr>
                      <a:r>
                        <a:rPr lang="en-US" sz="1800" dirty="0">
                          <a:effectLst/>
                          <a:latin typeface="Times New Roman" panose="02020603050405020304" pitchFamily="18" charset="0"/>
                          <a:cs typeface="Times New Roman" panose="02020603050405020304" pitchFamily="18" charset="0"/>
                        </a:rPr>
                        <a:t>.37</a:t>
                      </a:r>
                      <a:endParaRPr lang="en-US"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0676" marR="50676"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32557212"/>
                  </a:ext>
                </a:extLst>
              </a:tr>
              <a:tr h="527791">
                <a:tc vMerge="1">
                  <a:txBody>
                    <a:bodyPr/>
                    <a:lstStyle/>
                    <a:p>
                      <a:endParaRPr lang="en-US"/>
                    </a:p>
                  </a:txBody>
                  <a:tcPr/>
                </a:tc>
                <a:tc vMerge="1">
                  <a:txBody>
                    <a:bodyPr/>
                    <a:lstStyle/>
                    <a:p>
                      <a:endParaRPr lang="en-US"/>
                    </a:p>
                  </a:txBody>
                  <a:tcPr/>
                </a:tc>
                <a:tc>
                  <a:txBody>
                    <a:bodyPr/>
                    <a:lstStyle/>
                    <a:p>
                      <a:pPr marL="0" marR="0">
                        <a:lnSpc>
                          <a:spcPct val="100000"/>
                        </a:lnSpc>
                        <a:spcBef>
                          <a:spcPts val="0"/>
                        </a:spcBef>
                        <a:spcAft>
                          <a:spcPts val="0"/>
                        </a:spcAft>
                        <a:tabLst>
                          <a:tab pos="1314450" algn="l"/>
                        </a:tabLst>
                      </a:pPr>
                      <a:r>
                        <a:rPr lang="en-US" sz="1800" dirty="0">
                          <a:effectLst/>
                          <a:latin typeface="Times New Roman" panose="02020603050405020304" pitchFamily="18" charset="0"/>
                          <a:cs typeface="Times New Roman" panose="02020603050405020304" pitchFamily="18" charset="0"/>
                        </a:rPr>
                        <a:t>Language Complexity</a:t>
                      </a:r>
                      <a:endParaRPr lang="en-US"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0676" marR="50676" marT="0" marB="0" anchor="ctr">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0"/>
                        </a:spcAft>
                        <a:tabLst>
                          <a:tab pos="1314450" algn="l"/>
                        </a:tabLst>
                      </a:pPr>
                      <a:r>
                        <a:rPr lang="en-US" sz="1800" dirty="0">
                          <a:effectLst/>
                          <a:latin typeface="Times New Roman" panose="02020603050405020304" pitchFamily="18" charset="0"/>
                          <a:cs typeface="Times New Roman" panose="02020603050405020304" pitchFamily="18" charset="0"/>
                        </a:rPr>
                        <a:t> .09</a:t>
                      </a:r>
                      <a:endParaRPr lang="en-US"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0676" marR="50676" marT="0" marB="0" anchor="ctr">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0"/>
                        </a:spcAft>
                        <a:tabLst>
                          <a:tab pos="1314450" algn="l"/>
                        </a:tabLst>
                      </a:pPr>
                      <a:r>
                        <a:rPr lang="en-US" sz="1800" dirty="0">
                          <a:effectLst/>
                          <a:latin typeface="Times New Roman" panose="02020603050405020304" pitchFamily="18" charset="0"/>
                          <a:cs typeface="Times New Roman" panose="02020603050405020304" pitchFamily="18" charset="0"/>
                        </a:rPr>
                        <a:t>.614</a:t>
                      </a:r>
                      <a:endParaRPr lang="en-US"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0676" marR="50676" marT="0" marB="0" anchor="ctr">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0"/>
                        </a:spcAft>
                        <a:tabLst>
                          <a:tab pos="1314450" algn="l"/>
                        </a:tabLst>
                      </a:pPr>
                      <a:r>
                        <a:rPr lang="en-US" sz="1800" dirty="0">
                          <a:effectLst/>
                          <a:latin typeface="Times New Roman" panose="02020603050405020304" pitchFamily="18" charset="0"/>
                          <a:cs typeface="Times New Roman" panose="02020603050405020304" pitchFamily="18" charset="0"/>
                        </a:rPr>
                        <a:t>.09</a:t>
                      </a:r>
                      <a:endParaRPr lang="en-US"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0676" marR="50676"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4055370"/>
                  </a:ext>
                </a:extLst>
              </a:tr>
            </a:tbl>
          </a:graphicData>
        </a:graphic>
      </p:graphicFrame>
      <p:sp>
        <p:nvSpPr>
          <p:cNvPr id="3" name="Rectangle 1">
            <a:extLst>
              <a:ext uri="{FF2B5EF4-FFF2-40B4-BE49-F238E27FC236}">
                <a16:creationId xmlns:a16="http://schemas.microsoft.com/office/drawing/2014/main" id="{FA4DEBAD-29EE-4F5E-89A4-1E1C5F2D7C62}"/>
              </a:ext>
            </a:extLst>
          </p:cNvPr>
          <p:cNvSpPr>
            <a:spLocks noChangeArrowheads="1"/>
          </p:cNvSpPr>
          <p:nvPr/>
        </p:nvSpPr>
        <p:spPr bwMode="auto">
          <a:xfrm>
            <a:off x="582031" y="967508"/>
            <a:ext cx="809649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14450" algn="l"/>
              </a:tabLst>
              <a:defRPr>
                <a:solidFill>
                  <a:schemeClr val="tx1"/>
                </a:solidFill>
                <a:latin typeface="Arial" panose="020B0604020202020204" pitchFamily="34" charset="0"/>
              </a:defRPr>
            </a:lvl1pPr>
            <a:lvl2pPr eaLnBrk="0" fontAlgn="base" hangingPunct="0">
              <a:spcBef>
                <a:spcPct val="0"/>
              </a:spcBef>
              <a:spcAft>
                <a:spcPct val="0"/>
              </a:spcAft>
              <a:tabLst>
                <a:tab pos="1314450" algn="l"/>
              </a:tabLst>
              <a:defRPr>
                <a:solidFill>
                  <a:schemeClr val="tx1"/>
                </a:solidFill>
                <a:latin typeface="Arial" panose="020B0604020202020204" pitchFamily="34" charset="0"/>
              </a:defRPr>
            </a:lvl2pPr>
            <a:lvl3pPr eaLnBrk="0" fontAlgn="base" hangingPunct="0">
              <a:spcBef>
                <a:spcPct val="0"/>
              </a:spcBef>
              <a:spcAft>
                <a:spcPct val="0"/>
              </a:spcAft>
              <a:tabLst>
                <a:tab pos="1314450" algn="l"/>
              </a:tabLst>
              <a:defRPr>
                <a:solidFill>
                  <a:schemeClr val="tx1"/>
                </a:solidFill>
                <a:latin typeface="Arial" panose="020B0604020202020204" pitchFamily="34" charset="0"/>
              </a:defRPr>
            </a:lvl3pPr>
            <a:lvl4pPr eaLnBrk="0" fontAlgn="base" hangingPunct="0">
              <a:spcBef>
                <a:spcPct val="0"/>
              </a:spcBef>
              <a:spcAft>
                <a:spcPct val="0"/>
              </a:spcAft>
              <a:tabLst>
                <a:tab pos="1314450" algn="l"/>
              </a:tabLst>
              <a:defRPr>
                <a:solidFill>
                  <a:schemeClr val="tx1"/>
                </a:solidFill>
                <a:latin typeface="Arial" panose="020B0604020202020204" pitchFamily="34" charset="0"/>
              </a:defRPr>
            </a:lvl4pPr>
            <a:lvl5pPr eaLnBrk="0" fontAlgn="base" hangingPunct="0">
              <a:spcBef>
                <a:spcPct val="0"/>
              </a:spcBef>
              <a:spcAft>
                <a:spcPct val="0"/>
              </a:spcAft>
              <a:tabLst>
                <a:tab pos="1314450" algn="l"/>
              </a:tabLst>
              <a:defRPr>
                <a:solidFill>
                  <a:schemeClr val="tx1"/>
                </a:solidFill>
                <a:latin typeface="Arial" panose="020B0604020202020204" pitchFamily="34" charset="0"/>
              </a:defRPr>
            </a:lvl5pPr>
            <a:lvl6pPr eaLnBrk="0" fontAlgn="base" hangingPunct="0">
              <a:spcBef>
                <a:spcPct val="0"/>
              </a:spcBef>
              <a:spcAft>
                <a:spcPct val="0"/>
              </a:spcAft>
              <a:tabLst>
                <a:tab pos="1314450" algn="l"/>
              </a:tabLst>
              <a:defRPr>
                <a:solidFill>
                  <a:schemeClr val="tx1"/>
                </a:solidFill>
                <a:latin typeface="Arial" panose="020B0604020202020204" pitchFamily="34" charset="0"/>
              </a:defRPr>
            </a:lvl6pPr>
            <a:lvl7pPr eaLnBrk="0" fontAlgn="base" hangingPunct="0">
              <a:spcBef>
                <a:spcPct val="0"/>
              </a:spcBef>
              <a:spcAft>
                <a:spcPct val="0"/>
              </a:spcAft>
              <a:tabLst>
                <a:tab pos="1314450" algn="l"/>
              </a:tabLst>
              <a:defRPr>
                <a:solidFill>
                  <a:schemeClr val="tx1"/>
                </a:solidFill>
                <a:latin typeface="Arial" panose="020B0604020202020204" pitchFamily="34" charset="0"/>
              </a:defRPr>
            </a:lvl7pPr>
            <a:lvl8pPr eaLnBrk="0" fontAlgn="base" hangingPunct="0">
              <a:spcBef>
                <a:spcPct val="0"/>
              </a:spcBef>
              <a:spcAft>
                <a:spcPct val="0"/>
              </a:spcAft>
              <a:tabLst>
                <a:tab pos="1314450" algn="l"/>
              </a:tabLst>
              <a:defRPr>
                <a:solidFill>
                  <a:schemeClr val="tx1"/>
                </a:solidFill>
                <a:latin typeface="Arial" panose="020B0604020202020204" pitchFamily="34" charset="0"/>
              </a:defRPr>
            </a:lvl8pPr>
            <a:lvl9pPr eaLnBrk="0" fontAlgn="base" hangingPunct="0">
              <a:spcBef>
                <a:spcPct val="0"/>
              </a:spcBef>
              <a:spcAft>
                <a:spcPct val="0"/>
              </a:spcAft>
              <a:tabLst>
                <a:tab pos="13144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14450" algn="l"/>
              </a:tabLst>
            </a:pPr>
            <a:r>
              <a:rPr kumimoji="0" lang="en-US" altLang="ko-KR" b="0" i="0" u="none" strike="noStrike" cap="none" normalizeH="0" baseline="0" dirty="0">
                <a:ln>
                  <a:noFill/>
                </a:ln>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rPr>
              <a:t>Table 5. Estimated Factor Mean Difference between EL and Non-EL students on the Standard and LM Forms</a:t>
            </a:r>
            <a:endParaRPr kumimoji="0" lang="en-US" altLang="ko-K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314450" algn="l"/>
              </a:tabLst>
            </a:pPr>
            <a:r>
              <a:rPr kumimoji="0" lang="en-US" altLang="ko-KR" b="0" i="0" u="none" strike="noStrike" cap="none" normalizeH="0" baseline="0" dirty="0">
                <a:ln>
                  <a:noFill/>
                </a:ln>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rPr>
              <a:t> </a:t>
            </a:r>
            <a:endParaRPr kumimoji="0" lang="en-US" altLang="ko-KR" b="0" i="0" u="none" strike="noStrike" cap="none" normalizeH="0" baseline="0" dirty="0">
              <a:ln>
                <a:noFill/>
              </a:ln>
              <a:solidFill>
                <a:schemeClr val="tx1"/>
              </a:solidFill>
              <a:effectLst/>
            </a:endParaRPr>
          </a:p>
        </p:txBody>
      </p:sp>
      <p:sp>
        <p:nvSpPr>
          <p:cNvPr id="4" name="Rectangle 3">
            <a:extLst>
              <a:ext uri="{FF2B5EF4-FFF2-40B4-BE49-F238E27FC236}">
                <a16:creationId xmlns:a16="http://schemas.microsoft.com/office/drawing/2014/main" id="{2F8FCE62-44B3-49E8-AB79-FE7A67D01361}"/>
              </a:ext>
            </a:extLst>
          </p:cNvPr>
          <p:cNvSpPr/>
          <p:nvPr/>
        </p:nvSpPr>
        <p:spPr>
          <a:xfrm>
            <a:off x="838200" y="4267200"/>
            <a:ext cx="7796710" cy="1691104"/>
          </a:xfrm>
          <a:prstGeom prst="rect">
            <a:avLst/>
          </a:prstGeom>
        </p:spPr>
        <p:txBody>
          <a:bodyPr wrap="square">
            <a:spAutoFit/>
          </a:bodyPr>
          <a:lstStyle/>
          <a:p>
            <a:pPr marL="342900" indent="-342900">
              <a:lnSpc>
                <a:spcPct val="114000"/>
              </a:lnSpc>
              <a:spcBef>
                <a:spcPts val="0"/>
              </a:spcBef>
              <a:spcAft>
                <a:spcPts val="600"/>
              </a:spcAft>
              <a:buFont typeface="Arial" panose="020B0604020202020204" pitchFamily="34" charset="0"/>
              <a:buChar char="•"/>
            </a:pPr>
            <a:r>
              <a:rPr lang="en-US" sz="2200" dirty="0"/>
              <a:t>The results indicated the bifactor model has better model fitting index than the single factor model </a:t>
            </a:r>
          </a:p>
          <a:p>
            <a:pPr marL="342900" indent="-342900">
              <a:lnSpc>
                <a:spcPct val="114000"/>
              </a:lnSpc>
              <a:spcBef>
                <a:spcPts val="0"/>
              </a:spcBef>
              <a:spcAft>
                <a:spcPts val="600"/>
              </a:spcAft>
              <a:buFont typeface="Arial" panose="020B0604020202020204" pitchFamily="34" charset="0"/>
              <a:buChar char="•"/>
            </a:pPr>
            <a:r>
              <a:rPr lang="en-US" sz="2200" dirty="0"/>
              <a:t>The model fit of Linguistic Modified form improved the model fit significantly than the non-accommodated version. </a:t>
            </a:r>
          </a:p>
        </p:txBody>
      </p:sp>
    </p:spTree>
    <p:extLst>
      <p:ext uri="{BB962C8B-B14F-4D97-AF65-F5344CB8AC3E}">
        <p14:creationId xmlns:p14="http://schemas.microsoft.com/office/powerpoint/2010/main" val="1915193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21EA-1774-45ED-894B-890FB880B960}"/>
              </a:ext>
            </a:extLst>
          </p:cNvPr>
          <p:cNvSpPr>
            <a:spLocks noGrp="1"/>
          </p:cNvSpPr>
          <p:nvPr>
            <p:ph type="title"/>
          </p:nvPr>
        </p:nvSpPr>
        <p:spPr/>
        <p:txBody>
          <a:bodyPr/>
          <a:lstStyle/>
          <a:p>
            <a:r>
              <a:rPr lang="en-US" b="1" dirty="0">
                <a:solidFill>
                  <a:schemeClr val="accent1">
                    <a:lumMod val="75000"/>
                  </a:schemeClr>
                </a:solidFill>
              </a:rPr>
              <a:t>Research Question 2</a:t>
            </a:r>
          </a:p>
        </p:txBody>
      </p:sp>
      <p:sp>
        <p:nvSpPr>
          <p:cNvPr id="3" name="Content Placeholder 2">
            <a:extLst>
              <a:ext uri="{FF2B5EF4-FFF2-40B4-BE49-F238E27FC236}">
                <a16:creationId xmlns:a16="http://schemas.microsoft.com/office/drawing/2014/main" id="{B6992527-DB8D-4833-9306-104E0F16EDEA}"/>
              </a:ext>
            </a:extLst>
          </p:cNvPr>
          <p:cNvSpPr>
            <a:spLocks noGrp="1"/>
          </p:cNvSpPr>
          <p:nvPr>
            <p:ph idx="1"/>
          </p:nvPr>
        </p:nvSpPr>
        <p:spPr/>
        <p:txBody>
          <a:bodyPr>
            <a:normAutofit/>
          </a:bodyPr>
          <a:lstStyle/>
          <a:p>
            <a:pPr marL="0" lvl="0" indent="0">
              <a:lnSpc>
                <a:spcPct val="114000"/>
              </a:lnSpc>
              <a:spcBef>
                <a:spcPts val="0"/>
              </a:spcBef>
              <a:spcAft>
                <a:spcPts val="600"/>
              </a:spcAft>
              <a:buNone/>
            </a:pPr>
            <a:r>
              <a:rPr lang="en-US" sz="2200" dirty="0">
                <a:cs typeface="Times New Roman" panose="02020603050405020304" pitchFamily="18" charset="0"/>
              </a:rPr>
              <a:t>Are there any different across “Linguistic Modified” and “English-Glossary”  regarding the accommodations effect on mathematics performance used by ELs</a:t>
            </a:r>
            <a:r>
              <a:rPr lang="en-US" sz="2200" dirty="0"/>
              <a:t>, after controlling for SBAC test scores, ELP levels, and ETIMER scores?</a:t>
            </a:r>
            <a:endParaRPr lang="en-US" sz="2200" dirty="0">
              <a:cs typeface="Times New Roman" panose="02020603050405020304" pitchFamily="18" charset="0"/>
            </a:endParaRPr>
          </a:p>
          <a:p>
            <a:pPr>
              <a:lnSpc>
                <a:spcPct val="114000"/>
              </a:lnSpc>
              <a:spcBef>
                <a:spcPts val="0"/>
              </a:spcBef>
              <a:spcAft>
                <a:spcPts val="600"/>
              </a:spcAft>
            </a:pPr>
            <a:r>
              <a:rPr lang="en-US" sz="2200" dirty="0"/>
              <a:t>ANCOVA</a:t>
            </a:r>
          </a:p>
          <a:p>
            <a:pPr>
              <a:lnSpc>
                <a:spcPct val="114000"/>
              </a:lnSpc>
              <a:spcBef>
                <a:spcPts val="0"/>
              </a:spcBef>
              <a:spcAft>
                <a:spcPts val="600"/>
              </a:spcAft>
            </a:pPr>
            <a:r>
              <a:rPr lang="en-US" sz="2200" dirty="0"/>
              <a:t>Multiple Regression</a:t>
            </a:r>
          </a:p>
        </p:txBody>
      </p:sp>
    </p:spTree>
    <p:extLst>
      <p:ext uri="{BB962C8B-B14F-4D97-AF65-F5344CB8AC3E}">
        <p14:creationId xmlns:p14="http://schemas.microsoft.com/office/powerpoint/2010/main" val="795889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3D4F111-7A97-4352-B6F5-128B00D3C753}"/>
              </a:ext>
            </a:extLst>
          </p:cNvPr>
          <p:cNvSpPr txBox="1">
            <a:spLocks/>
          </p:cNvSpPr>
          <p:nvPr/>
        </p:nvSpPr>
        <p:spPr>
          <a:xfrm>
            <a:off x="630936" y="334644"/>
            <a:ext cx="7882128" cy="1076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500" b="1"/>
              <a:t>ANCOVA of ELs</a:t>
            </a:r>
          </a:p>
        </p:txBody>
      </p:sp>
      <p:sp>
        <p:nvSpPr>
          <p:cNvPr id="16" name="Rectangle 15">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48060F3-321B-4E11-AFD6-5B50B0EBA392}"/>
              </a:ext>
            </a:extLst>
          </p:cNvPr>
          <p:cNvSpPr>
            <a:spLocks noGrp="1"/>
          </p:cNvSpPr>
          <p:nvPr>
            <p:ph type="sldNum" sz="quarter" idx="12"/>
          </p:nvPr>
        </p:nvSpPr>
        <p:spPr>
          <a:xfrm>
            <a:off x="6537960" y="6356350"/>
            <a:ext cx="1975104" cy="365125"/>
          </a:xfrm>
        </p:spPr>
        <p:txBody>
          <a:bodyPr vert="horz" lIns="91440" tIns="45720" rIns="91440" bIns="45720" rtlCol="0" anchor="ctr">
            <a:normAutofit/>
          </a:bodyPr>
          <a:lstStyle/>
          <a:p>
            <a:pPr>
              <a:spcAft>
                <a:spcPts val="600"/>
              </a:spcAft>
              <a:defRPr/>
            </a:pPr>
            <a:fld id="{F23738E8-643A-D94D-A10E-BC3F3FA85514}" type="slidenum">
              <a:rPr lang="en-US">
                <a:solidFill>
                  <a:schemeClr val="tx1">
                    <a:lumMod val="50000"/>
                    <a:lumOff val="50000"/>
                  </a:schemeClr>
                </a:solidFill>
              </a:rPr>
              <a:pPr>
                <a:spcAft>
                  <a:spcPts val="600"/>
                </a:spcAft>
                <a:defRPr/>
              </a:pPr>
              <a:t>18</a:t>
            </a:fld>
            <a:endParaRPr lang="en-US">
              <a:solidFill>
                <a:schemeClr val="tx1">
                  <a:lumMod val="50000"/>
                  <a:lumOff val="50000"/>
                </a:schemeClr>
              </a:solidFill>
            </a:endParaRPr>
          </a:p>
        </p:txBody>
      </p:sp>
      <p:graphicFrame>
        <p:nvGraphicFramePr>
          <p:cNvPr id="6" name="Content Placeholder 5">
            <a:extLst>
              <a:ext uri="{FF2B5EF4-FFF2-40B4-BE49-F238E27FC236}">
                <a16:creationId xmlns:a16="http://schemas.microsoft.com/office/drawing/2014/main" id="{0EA86870-63B6-4BE9-8CDD-477E50B7E264}"/>
              </a:ext>
            </a:extLst>
          </p:cNvPr>
          <p:cNvGraphicFramePr>
            <a:graphicFrameLocks noGrp="1"/>
          </p:cNvGraphicFramePr>
          <p:nvPr>
            <p:ph idx="1"/>
            <p:extLst>
              <p:ext uri="{D42A27DB-BD31-4B8C-83A1-F6EECF244321}">
                <p14:modId xmlns:p14="http://schemas.microsoft.com/office/powerpoint/2010/main" val="1302925157"/>
              </p:ext>
            </p:extLst>
          </p:nvPr>
        </p:nvGraphicFramePr>
        <p:xfrm>
          <a:off x="686758" y="1737360"/>
          <a:ext cx="7763629" cy="4535434"/>
        </p:xfrm>
        <a:graphic>
          <a:graphicData uri="http://schemas.openxmlformats.org/drawingml/2006/table">
            <a:tbl>
              <a:tblPr/>
              <a:tblGrid>
                <a:gridCol w="4887596">
                  <a:extLst>
                    <a:ext uri="{9D8B030D-6E8A-4147-A177-3AD203B41FA5}">
                      <a16:colId xmlns:a16="http://schemas.microsoft.com/office/drawing/2014/main" val="3063610865"/>
                    </a:ext>
                  </a:extLst>
                </a:gridCol>
                <a:gridCol w="387886">
                  <a:extLst>
                    <a:ext uri="{9D8B030D-6E8A-4147-A177-3AD203B41FA5}">
                      <a16:colId xmlns:a16="http://schemas.microsoft.com/office/drawing/2014/main" val="435310768"/>
                    </a:ext>
                  </a:extLst>
                </a:gridCol>
                <a:gridCol w="583012">
                  <a:extLst>
                    <a:ext uri="{9D8B030D-6E8A-4147-A177-3AD203B41FA5}">
                      <a16:colId xmlns:a16="http://schemas.microsoft.com/office/drawing/2014/main" val="3283975602"/>
                    </a:ext>
                  </a:extLst>
                </a:gridCol>
                <a:gridCol w="843179">
                  <a:extLst>
                    <a:ext uri="{9D8B030D-6E8A-4147-A177-3AD203B41FA5}">
                      <a16:colId xmlns:a16="http://schemas.microsoft.com/office/drawing/2014/main" val="3955243190"/>
                    </a:ext>
                  </a:extLst>
                </a:gridCol>
                <a:gridCol w="1061956">
                  <a:extLst>
                    <a:ext uri="{9D8B030D-6E8A-4147-A177-3AD203B41FA5}">
                      <a16:colId xmlns:a16="http://schemas.microsoft.com/office/drawing/2014/main" val="842660571"/>
                    </a:ext>
                  </a:extLst>
                </a:gridCol>
              </a:tblGrid>
              <a:tr h="590817">
                <a:tc>
                  <a:txBody>
                    <a:bodyPr/>
                    <a:lstStyle/>
                    <a:p>
                      <a:pPr algn="l" fontAlgn="b">
                        <a:spcBef>
                          <a:spcPts val="0"/>
                        </a:spcBef>
                        <a:spcAft>
                          <a:spcPts val="0"/>
                        </a:spcAft>
                      </a:pPr>
                      <a:r>
                        <a:rPr lang="en-US" sz="1700" b="1" i="1" u="none" strike="noStrike">
                          <a:solidFill>
                            <a:srgbClr val="000000"/>
                          </a:solidFill>
                          <a:effectLst/>
                          <a:latin typeface="Times New Roman" panose="02020603050405020304" pitchFamily="18" charset="0"/>
                        </a:rPr>
                        <a:t>Variable</a:t>
                      </a:r>
                      <a:endParaRPr lang="en-US" sz="3400" b="0" i="0" u="none" strike="noStrike">
                        <a:effectLst/>
                        <a:latin typeface="Arial" panose="020B0604020202020204" pitchFamily="34" charset="0"/>
                      </a:endParaRPr>
                    </a:p>
                  </a:txBody>
                  <a:tcPr marL="11826" marR="11826" marT="11826" marB="0" anchor="b">
                    <a:lnL>
                      <a:noFill/>
                    </a:lnL>
                    <a:lnR w="6350" cap="flat" cmpd="sng" algn="ctr">
                      <a:solidFill>
                        <a:srgbClr val="333399"/>
                      </a:solidFill>
                      <a:prstDash val="solid"/>
                      <a:round/>
                      <a:headEnd type="none" w="med" len="med"/>
                      <a:tailEnd type="none" w="med" len="med"/>
                    </a:lnR>
                    <a:lnT>
                      <a:noFill/>
                    </a:lnT>
                    <a:lnB w="6350" cap="flat" cmpd="sng" algn="ctr">
                      <a:solidFill>
                        <a:srgbClr val="333333"/>
                      </a:solidFill>
                      <a:prstDash val="solid"/>
                      <a:round/>
                      <a:headEnd type="none" w="med" len="med"/>
                      <a:tailEnd type="none" w="med" len="med"/>
                    </a:lnB>
                  </a:tcPr>
                </a:tc>
                <a:tc>
                  <a:txBody>
                    <a:bodyPr/>
                    <a:lstStyle/>
                    <a:p>
                      <a:pPr algn="ctr" fontAlgn="b">
                        <a:spcBef>
                          <a:spcPts val="0"/>
                        </a:spcBef>
                        <a:spcAft>
                          <a:spcPts val="0"/>
                        </a:spcAft>
                      </a:pPr>
                      <a:r>
                        <a:rPr lang="en-US" sz="1700" b="1" i="1" u="none" strike="noStrike">
                          <a:solidFill>
                            <a:srgbClr val="000000"/>
                          </a:solidFill>
                          <a:effectLst/>
                          <a:latin typeface="Times New Roman" panose="02020603050405020304" pitchFamily="18" charset="0"/>
                        </a:rPr>
                        <a:t>df</a:t>
                      </a:r>
                      <a:endParaRPr lang="en-US" sz="3400" b="0" i="0" u="none" strike="noStrike">
                        <a:effectLst/>
                        <a:latin typeface="Arial" panose="020B0604020202020204" pitchFamily="34" charset="0"/>
                      </a:endParaRPr>
                    </a:p>
                  </a:txBody>
                  <a:tcPr marL="11826" marR="11826" marT="11826" marB="0" anchor="b">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a:noFill/>
                    </a:lnT>
                    <a:lnB w="6350" cap="flat" cmpd="sng" algn="ctr">
                      <a:solidFill>
                        <a:srgbClr val="333333"/>
                      </a:solidFill>
                      <a:prstDash val="solid"/>
                      <a:round/>
                      <a:headEnd type="none" w="med" len="med"/>
                      <a:tailEnd type="none" w="med" len="med"/>
                    </a:lnB>
                  </a:tcPr>
                </a:tc>
                <a:tc>
                  <a:txBody>
                    <a:bodyPr/>
                    <a:lstStyle/>
                    <a:p>
                      <a:pPr algn="ctr" fontAlgn="b">
                        <a:spcBef>
                          <a:spcPts val="0"/>
                        </a:spcBef>
                        <a:spcAft>
                          <a:spcPts val="0"/>
                        </a:spcAft>
                      </a:pPr>
                      <a:r>
                        <a:rPr lang="en-US" sz="1700" b="1" i="1" u="none" strike="noStrike">
                          <a:solidFill>
                            <a:srgbClr val="000000"/>
                          </a:solidFill>
                          <a:effectLst/>
                          <a:latin typeface="Times New Roman" panose="02020603050405020304" pitchFamily="18" charset="0"/>
                        </a:rPr>
                        <a:t>F</a:t>
                      </a:r>
                      <a:endParaRPr lang="en-US" sz="3400" b="0" i="0" u="none" strike="noStrike">
                        <a:effectLst/>
                        <a:latin typeface="Arial" panose="020B0604020202020204" pitchFamily="34" charset="0"/>
                      </a:endParaRPr>
                    </a:p>
                  </a:txBody>
                  <a:tcPr marL="11826" marR="11826" marT="11826" marB="0" anchor="b">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a:noFill/>
                    </a:lnT>
                    <a:lnB w="6350" cap="flat" cmpd="sng" algn="ctr">
                      <a:solidFill>
                        <a:srgbClr val="333333"/>
                      </a:solidFill>
                      <a:prstDash val="solid"/>
                      <a:round/>
                      <a:headEnd type="none" w="med" len="med"/>
                      <a:tailEnd type="none" w="med" len="med"/>
                    </a:lnB>
                  </a:tcPr>
                </a:tc>
                <a:tc>
                  <a:txBody>
                    <a:bodyPr/>
                    <a:lstStyle/>
                    <a:p>
                      <a:pPr algn="ctr" fontAlgn="b">
                        <a:spcBef>
                          <a:spcPts val="0"/>
                        </a:spcBef>
                        <a:spcAft>
                          <a:spcPts val="0"/>
                        </a:spcAft>
                      </a:pPr>
                      <a:r>
                        <a:rPr lang="en-US" sz="1700" b="1" i="1" u="none" strike="noStrike">
                          <a:solidFill>
                            <a:srgbClr val="000000"/>
                          </a:solidFill>
                          <a:effectLst/>
                          <a:latin typeface="Times New Roman" panose="02020603050405020304" pitchFamily="18" charset="0"/>
                        </a:rPr>
                        <a:t>p value</a:t>
                      </a:r>
                      <a:endParaRPr lang="en-US" sz="3400" b="0" i="0" u="none" strike="noStrike">
                        <a:effectLst/>
                        <a:latin typeface="Arial" panose="020B0604020202020204" pitchFamily="34" charset="0"/>
                      </a:endParaRPr>
                    </a:p>
                  </a:txBody>
                  <a:tcPr marL="11826" marR="11826" marT="11826" marB="0" anchor="b">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a:noFill/>
                    </a:lnT>
                    <a:lnB w="6350" cap="flat" cmpd="sng" algn="ctr">
                      <a:solidFill>
                        <a:srgbClr val="333333"/>
                      </a:solidFill>
                      <a:prstDash val="solid"/>
                      <a:round/>
                      <a:headEnd type="none" w="med" len="med"/>
                      <a:tailEnd type="none" w="med" len="med"/>
                    </a:lnB>
                  </a:tcPr>
                </a:tc>
                <a:tc>
                  <a:txBody>
                    <a:bodyPr/>
                    <a:lstStyle/>
                    <a:p>
                      <a:pPr algn="ctr" fontAlgn="b">
                        <a:spcBef>
                          <a:spcPts val="0"/>
                        </a:spcBef>
                        <a:spcAft>
                          <a:spcPts val="0"/>
                        </a:spcAft>
                      </a:pPr>
                      <a:r>
                        <a:rPr lang="en-US" sz="1700" b="1" i="1" u="none" strike="noStrike">
                          <a:solidFill>
                            <a:srgbClr val="000000"/>
                          </a:solidFill>
                          <a:effectLst/>
                          <a:latin typeface="Times New Roman" panose="02020603050405020304" pitchFamily="18" charset="0"/>
                        </a:rPr>
                        <a:t>effect size </a:t>
                      </a:r>
                      <a:r>
                        <a:rPr lang="el-GR" sz="1700" b="1" i="1" u="none" strike="noStrike">
                          <a:solidFill>
                            <a:srgbClr val="000000"/>
                          </a:solidFill>
                          <a:effectLst/>
                          <a:latin typeface="Times New Roman" panose="02020603050405020304" pitchFamily="18" charset="0"/>
                        </a:rPr>
                        <a:t>η2</a:t>
                      </a:r>
                      <a:endParaRPr lang="el-GR" sz="3400" b="0" i="0" u="none" strike="noStrike">
                        <a:effectLst/>
                        <a:latin typeface="Arial" panose="020B0604020202020204" pitchFamily="34" charset="0"/>
                      </a:endParaRPr>
                    </a:p>
                  </a:txBody>
                  <a:tcPr marL="11826" marR="11826" marT="11826" marB="0" anchor="b">
                    <a:lnL w="6350" cap="flat" cmpd="sng" algn="ctr">
                      <a:solidFill>
                        <a:srgbClr val="333399"/>
                      </a:solidFill>
                      <a:prstDash val="solid"/>
                      <a:round/>
                      <a:headEnd type="none" w="med" len="med"/>
                      <a:tailEnd type="none" w="med" len="med"/>
                    </a:lnL>
                    <a:lnR>
                      <a:noFill/>
                    </a:lnR>
                    <a:lnT>
                      <a:noFill/>
                    </a:lnT>
                    <a:lnB w="635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2715522122"/>
                  </a:ext>
                </a:extLst>
              </a:tr>
              <a:tr h="335380">
                <a:tc>
                  <a:txBody>
                    <a:bodyPr/>
                    <a:lstStyle/>
                    <a:p>
                      <a:pPr algn="l" fontAlgn="t">
                        <a:spcBef>
                          <a:spcPts val="0"/>
                        </a:spcBef>
                        <a:spcAft>
                          <a:spcPts val="0"/>
                        </a:spcAft>
                      </a:pPr>
                      <a:r>
                        <a:rPr lang="en-US" sz="1700" b="0" i="0" u="none" strike="noStrike">
                          <a:solidFill>
                            <a:srgbClr val="000000"/>
                          </a:solidFill>
                          <a:effectLst/>
                          <a:latin typeface="Times New Roman" panose="02020603050405020304" pitchFamily="18" charset="0"/>
                        </a:rPr>
                        <a:t>Test Version(Accommodation)</a:t>
                      </a:r>
                      <a:endParaRPr lang="en-US" sz="3400" b="0" i="0" u="none" strike="noStrike">
                        <a:effectLst/>
                        <a:latin typeface="Arial" panose="020B0604020202020204" pitchFamily="34" charset="0"/>
                      </a:endParaRP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1</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0.32</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0.57</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0.00</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1925102876"/>
                  </a:ext>
                </a:extLst>
              </a:tr>
              <a:tr h="335380">
                <a:tc>
                  <a:txBody>
                    <a:bodyPr/>
                    <a:lstStyle/>
                    <a:p>
                      <a:pPr algn="l" fontAlgn="t">
                        <a:spcBef>
                          <a:spcPts val="0"/>
                        </a:spcBef>
                        <a:spcAft>
                          <a:spcPts val="0"/>
                        </a:spcAft>
                      </a:pPr>
                      <a:r>
                        <a:rPr lang="en-US" sz="1700" b="0" i="0" u="none" strike="noStrike">
                          <a:solidFill>
                            <a:srgbClr val="000000"/>
                          </a:solidFill>
                          <a:effectLst/>
                          <a:latin typeface="Times New Roman" panose="02020603050405020304" pitchFamily="18" charset="0"/>
                        </a:rPr>
                        <a:t>SBAC Math </a:t>
                      </a:r>
                      <a:endParaRPr lang="en-US" sz="3400" b="0" i="0" u="none" strike="noStrike">
                        <a:effectLst/>
                        <a:latin typeface="Arial" panose="020B0604020202020204" pitchFamily="34" charset="0"/>
                      </a:endParaRP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1</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3.95</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0.05</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solidFill>
                      <a:srgbClr val="FFFF00"/>
                    </a:solidFill>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0.04</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3023923583"/>
                  </a:ext>
                </a:extLst>
              </a:tr>
              <a:tr h="335380">
                <a:tc>
                  <a:txBody>
                    <a:bodyPr/>
                    <a:lstStyle/>
                    <a:p>
                      <a:pPr algn="l" fontAlgn="t">
                        <a:spcBef>
                          <a:spcPts val="0"/>
                        </a:spcBef>
                        <a:spcAft>
                          <a:spcPts val="0"/>
                        </a:spcAft>
                      </a:pPr>
                      <a:r>
                        <a:rPr lang="en-US" sz="1700" b="0" i="0" u="none" strike="noStrike">
                          <a:solidFill>
                            <a:srgbClr val="000000"/>
                          </a:solidFill>
                          <a:effectLst/>
                          <a:latin typeface="Times New Roman" panose="02020603050405020304" pitchFamily="18" charset="0"/>
                        </a:rPr>
                        <a:t>SBAC Reading</a:t>
                      </a:r>
                      <a:endParaRPr lang="en-US" sz="3400" b="0" i="0" u="none" strike="noStrike">
                        <a:effectLst/>
                        <a:latin typeface="Arial" panose="020B0604020202020204" pitchFamily="34" charset="0"/>
                      </a:endParaRP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1</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1.80</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0.18</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0.02</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1782032396"/>
                  </a:ext>
                </a:extLst>
              </a:tr>
              <a:tr h="335380">
                <a:tc>
                  <a:txBody>
                    <a:bodyPr/>
                    <a:lstStyle/>
                    <a:p>
                      <a:pPr algn="l" fontAlgn="t">
                        <a:spcBef>
                          <a:spcPts val="0"/>
                        </a:spcBef>
                        <a:spcAft>
                          <a:spcPts val="0"/>
                        </a:spcAft>
                      </a:pPr>
                      <a:r>
                        <a:rPr lang="en-US" sz="1700" b="0" i="0" u="none" strike="noStrike">
                          <a:solidFill>
                            <a:srgbClr val="000000"/>
                          </a:solidFill>
                          <a:effectLst/>
                          <a:latin typeface="Times New Roman" panose="02020603050405020304" pitchFamily="18" charset="0"/>
                        </a:rPr>
                        <a:t>CELDT</a:t>
                      </a:r>
                      <a:endParaRPr lang="en-US" sz="3400" b="0" i="0" u="none" strike="noStrike">
                        <a:effectLst/>
                        <a:latin typeface="Arial" panose="020B0604020202020204" pitchFamily="34" charset="0"/>
                      </a:endParaRP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1</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9.28</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0.00</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solidFill>
                      <a:srgbClr val="FFFF00"/>
                    </a:solidFill>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0.09</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2595348252"/>
                  </a:ext>
                </a:extLst>
              </a:tr>
              <a:tr h="335380">
                <a:tc>
                  <a:txBody>
                    <a:bodyPr/>
                    <a:lstStyle/>
                    <a:p>
                      <a:pPr algn="l" fontAlgn="t">
                        <a:spcBef>
                          <a:spcPts val="0"/>
                        </a:spcBef>
                        <a:spcAft>
                          <a:spcPts val="0"/>
                        </a:spcAft>
                      </a:pPr>
                      <a:r>
                        <a:rPr lang="en-US" sz="1700" b="0" i="0" u="none" strike="noStrike">
                          <a:solidFill>
                            <a:srgbClr val="000000"/>
                          </a:solidFill>
                          <a:effectLst/>
                          <a:latin typeface="Times New Roman" panose="02020603050405020304" pitchFamily="18" charset="0"/>
                        </a:rPr>
                        <a:t>English Timer</a:t>
                      </a:r>
                      <a:endParaRPr lang="en-US" sz="3400" b="0" i="0" u="none" strike="noStrike">
                        <a:effectLst/>
                        <a:latin typeface="Arial" panose="020B0604020202020204" pitchFamily="34" charset="0"/>
                      </a:endParaRP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1</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1.72</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0.19</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0.02</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1357741524"/>
                  </a:ext>
                </a:extLst>
              </a:tr>
              <a:tr h="335380">
                <a:tc>
                  <a:txBody>
                    <a:bodyPr/>
                    <a:lstStyle/>
                    <a:p>
                      <a:pPr algn="l" fontAlgn="t">
                        <a:spcBef>
                          <a:spcPts val="0"/>
                        </a:spcBef>
                        <a:spcAft>
                          <a:spcPts val="0"/>
                        </a:spcAft>
                      </a:pPr>
                      <a:r>
                        <a:rPr lang="en-US" sz="1700" b="0" i="0" u="none" strike="noStrike" kern="1200" dirty="0">
                          <a:solidFill>
                            <a:srgbClr val="000000"/>
                          </a:solidFill>
                          <a:effectLst/>
                          <a:latin typeface="Times New Roman" panose="02020603050405020304" pitchFamily="18" charset="0"/>
                          <a:ea typeface="+mn-ea"/>
                          <a:cs typeface="+mn-cs"/>
                        </a:rPr>
                        <a:t>Test Version * SBAC Math (INT1)</a:t>
                      </a: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1</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0.29</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0.59</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0.00</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4094770384"/>
                  </a:ext>
                </a:extLst>
              </a:tr>
              <a:tr h="335380">
                <a:tc>
                  <a:txBody>
                    <a:bodyPr/>
                    <a:lstStyle/>
                    <a:p>
                      <a:pPr algn="l" fontAlgn="t">
                        <a:spcBef>
                          <a:spcPts val="0"/>
                        </a:spcBef>
                        <a:spcAft>
                          <a:spcPts val="0"/>
                        </a:spcAft>
                      </a:pPr>
                      <a:r>
                        <a:rPr lang="en-US" sz="1700" b="0" i="0" u="none" strike="noStrike" kern="1200" dirty="0">
                          <a:solidFill>
                            <a:srgbClr val="000000"/>
                          </a:solidFill>
                          <a:effectLst/>
                          <a:latin typeface="Times New Roman" panose="02020603050405020304" pitchFamily="18" charset="0"/>
                          <a:ea typeface="+mn-ea"/>
                          <a:cs typeface="+mn-cs"/>
                        </a:rPr>
                        <a:t>Test Version * CELDT (INT2)</a:t>
                      </a: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1</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0.21</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0.64</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0.00</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4681691"/>
                  </a:ext>
                </a:extLst>
              </a:tr>
              <a:tr h="335380">
                <a:tc>
                  <a:txBody>
                    <a:bodyPr/>
                    <a:lstStyle/>
                    <a:p>
                      <a:pPr algn="l" fontAlgn="t">
                        <a:spcBef>
                          <a:spcPts val="0"/>
                        </a:spcBef>
                        <a:spcAft>
                          <a:spcPts val="0"/>
                        </a:spcAft>
                      </a:pPr>
                      <a:r>
                        <a:rPr lang="en-US" sz="1700" b="0" i="0" u="none" strike="noStrike" kern="1200" dirty="0">
                          <a:solidFill>
                            <a:srgbClr val="000000"/>
                          </a:solidFill>
                          <a:effectLst/>
                          <a:latin typeface="Times New Roman" panose="02020603050405020304" pitchFamily="18" charset="0"/>
                          <a:ea typeface="+mn-ea"/>
                          <a:cs typeface="+mn-cs"/>
                        </a:rPr>
                        <a:t>Test Version * English Timer (INT3)</a:t>
                      </a: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1</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0.04</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0.85</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0.00</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1319087796"/>
                  </a:ext>
                </a:extLst>
              </a:tr>
              <a:tr h="335380">
                <a:tc>
                  <a:txBody>
                    <a:bodyPr/>
                    <a:lstStyle/>
                    <a:p>
                      <a:pPr algn="l" fontAlgn="t">
                        <a:spcBef>
                          <a:spcPts val="0"/>
                        </a:spcBef>
                        <a:spcAft>
                          <a:spcPts val="0"/>
                        </a:spcAft>
                      </a:pPr>
                      <a:r>
                        <a:rPr lang="en-US" sz="1700" b="0" i="0" u="none" strike="noStrike" kern="1200" dirty="0">
                          <a:solidFill>
                            <a:srgbClr val="000000"/>
                          </a:solidFill>
                          <a:effectLst/>
                          <a:latin typeface="Times New Roman" panose="02020603050405020304" pitchFamily="18" charset="0"/>
                          <a:ea typeface="+mn-ea"/>
                          <a:cs typeface="+mn-cs"/>
                        </a:rPr>
                        <a:t>Test Version * SBAC Math  * CELDT(INT4)</a:t>
                      </a: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2</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3.30</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0.04</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solidFill>
                      <a:srgbClr val="FFFF00"/>
                    </a:solidFill>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0.06</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4150187821"/>
                  </a:ext>
                </a:extLst>
              </a:tr>
              <a:tr h="335380">
                <a:tc>
                  <a:txBody>
                    <a:bodyPr/>
                    <a:lstStyle/>
                    <a:p>
                      <a:pPr algn="l" fontAlgn="t">
                        <a:spcBef>
                          <a:spcPts val="0"/>
                        </a:spcBef>
                        <a:spcAft>
                          <a:spcPts val="0"/>
                        </a:spcAft>
                      </a:pPr>
                      <a:r>
                        <a:rPr lang="en-US" sz="1700" b="0" i="0" u="none" strike="noStrike" kern="1200" dirty="0">
                          <a:solidFill>
                            <a:srgbClr val="000000"/>
                          </a:solidFill>
                          <a:effectLst/>
                          <a:latin typeface="Times New Roman" panose="02020603050405020304" pitchFamily="18" charset="0"/>
                          <a:ea typeface="+mn-ea"/>
                          <a:cs typeface="+mn-cs"/>
                        </a:rPr>
                        <a:t>Test Version * SBAC Read * CELDT(INT5)</a:t>
                      </a: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2</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1.65</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0.20</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solidFill>
                      <a:srgbClr val="FFFF00"/>
                    </a:solidFill>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0.03</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3925871087"/>
                  </a:ext>
                </a:extLst>
              </a:tr>
              <a:tr h="590817">
                <a:tc>
                  <a:txBody>
                    <a:bodyPr/>
                    <a:lstStyle/>
                    <a:p>
                      <a:pPr algn="l" fontAlgn="t">
                        <a:spcBef>
                          <a:spcPts val="0"/>
                        </a:spcBef>
                        <a:spcAft>
                          <a:spcPts val="0"/>
                        </a:spcAft>
                      </a:pPr>
                      <a:r>
                        <a:rPr lang="en-US" sz="1700" b="0" i="0" u="none" strike="noStrike" kern="1200" dirty="0">
                          <a:solidFill>
                            <a:srgbClr val="000000"/>
                          </a:solidFill>
                          <a:effectLst/>
                          <a:latin typeface="Times New Roman" panose="02020603050405020304" pitchFamily="18" charset="0"/>
                          <a:ea typeface="+mn-ea"/>
                          <a:cs typeface="+mn-cs"/>
                        </a:rPr>
                        <a:t>Test Version * SBAC Math * SBAC Read * CELDT * English Timer (INT6)</a:t>
                      </a: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2</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0.66</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0.52</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dirty="0">
                          <a:solidFill>
                            <a:srgbClr val="000000"/>
                          </a:solidFill>
                          <a:effectLst/>
                          <a:latin typeface="Times New Roman" panose="02020603050405020304" pitchFamily="18" charset="0"/>
                        </a:rPr>
                        <a:t>0.01</a:t>
                      </a:r>
                      <a:endParaRPr lang="en-US" sz="3400" b="0" i="0" u="none" strike="noStrike" dirty="0">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615029901"/>
                  </a:ext>
                </a:extLst>
              </a:tr>
            </a:tbl>
          </a:graphicData>
        </a:graphic>
      </p:graphicFrame>
    </p:spTree>
    <p:extLst>
      <p:ext uri="{BB962C8B-B14F-4D97-AF65-F5344CB8AC3E}">
        <p14:creationId xmlns:p14="http://schemas.microsoft.com/office/powerpoint/2010/main" val="867500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9C30-D710-48B9-90DD-659C6AD4A973}"/>
              </a:ext>
            </a:extLst>
          </p:cNvPr>
          <p:cNvSpPr>
            <a:spLocks noGrp="1"/>
          </p:cNvSpPr>
          <p:nvPr>
            <p:ph type="title"/>
          </p:nvPr>
        </p:nvSpPr>
        <p:spPr/>
        <p:txBody>
          <a:bodyPr/>
          <a:lstStyle/>
          <a:p>
            <a:r>
              <a:rPr lang="en-US" b="1" dirty="0">
                <a:solidFill>
                  <a:schemeClr val="accent1">
                    <a:lumMod val="75000"/>
                  </a:schemeClr>
                </a:solidFill>
              </a:rPr>
              <a:t>Results</a:t>
            </a:r>
          </a:p>
        </p:txBody>
      </p:sp>
      <p:sp>
        <p:nvSpPr>
          <p:cNvPr id="3" name="Content Placeholder 2">
            <a:extLst>
              <a:ext uri="{FF2B5EF4-FFF2-40B4-BE49-F238E27FC236}">
                <a16:creationId xmlns:a16="http://schemas.microsoft.com/office/drawing/2014/main" id="{B0CC35C8-F5BA-41AC-9F3F-53523C9BCA49}"/>
              </a:ext>
            </a:extLst>
          </p:cNvPr>
          <p:cNvSpPr>
            <a:spLocks noGrp="1"/>
          </p:cNvSpPr>
          <p:nvPr>
            <p:ph idx="1"/>
          </p:nvPr>
        </p:nvSpPr>
        <p:spPr/>
        <p:txBody>
          <a:bodyPr>
            <a:normAutofit/>
          </a:bodyPr>
          <a:lstStyle/>
          <a:p>
            <a:pPr marL="285750" indent="-285750"/>
            <a:r>
              <a:rPr lang="en-US" sz="2000" dirty="0">
                <a:latin typeface="Arial" panose="020B0604020202020204" pitchFamily="34" charset="0"/>
                <a:cs typeface="Arial" panose="020B0604020202020204" pitchFamily="34" charset="0"/>
              </a:rPr>
              <a:t>No statistically significant accommodation effects.</a:t>
            </a:r>
          </a:p>
          <a:p>
            <a:pPr marL="285750" indent="-285750"/>
            <a:r>
              <a:rPr lang="en-US" sz="2000" dirty="0">
                <a:latin typeface="Arial" panose="020B0604020202020204" pitchFamily="34" charset="0"/>
                <a:cs typeface="Arial" panose="020B0604020202020204" pitchFamily="34" charset="0"/>
              </a:rPr>
              <a:t>SBAC Math and CELDT scores were significant predictors of EL’s math scores (with small effect) </a:t>
            </a:r>
          </a:p>
          <a:p>
            <a:pPr marL="285750" indent="-285750"/>
            <a:r>
              <a:rPr lang="en-US" sz="2000" dirty="0">
                <a:latin typeface="Arial" panose="020B0604020202020204" pitchFamily="34" charset="0"/>
                <a:cs typeface="Arial" panose="020B0604020202020204" pitchFamily="34" charset="0"/>
              </a:rPr>
              <a:t>INT4: ELs with SBAC math and CELDT score who are using accommodations predict Math test score. </a:t>
            </a:r>
          </a:p>
          <a:p>
            <a:pPr marL="285750" indent="-285750"/>
            <a:r>
              <a:rPr lang="en-US" sz="2000" dirty="0">
                <a:latin typeface="Arial" panose="020B0604020202020204" pitchFamily="34" charset="0"/>
                <a:cs typeface="Arial" panose="020B0604020202020204" pitchFamily="34" charset="0"/>
              </a:rPr>
              <a:t>INT5: ELs with high SBAC read and high CELDT score who are using accommodations gained high Math test score. </a:t>
            </a:r>
          </a:p>
          <a:p>
            <a:pPr marL="285750" indent="-285750"/>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089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60E8-14D1-498B-A22E-13125113E8B5}"/>
              </a:ext>
            </a:extLst>
          </p:cNvPr>
          <p:cNvSpPr>
            <a:spLocks noGrp="1"/>
          </p:cNvSpPr>
          <p:nvPr>
            <p:ph type="title"/>
          </p:nvPr>
        </p:nvSpPr>
        <p:spPr/>
        <p:txBody>
          <a:bodyPr/>
          <a:lstStyle/>
          <a:p>
            <a:r>
              <a:rPr lang="en-US" b="1" dirty="0">
                <a:solidFill>
                  <a:schemeClr val="accent1">
                    <a:lumMod val="75000"/>
                  </a:schemeClr>
                </a:solidFill>
              </a:rPr>
              <a:t>Rational of The Study</a:t>
            </a:r>
          </a:p>
        </p:txBody>
      </p:sp>
      <p:sp>
        <p:nvSpPr>
          <p:cNvPr id="3" name="Content Placeholder 2">
            <a:extLst>
              <a:ext uri="{FF2B5EF4-FFF2-40B4-BE49-F238E27FC236}">
                <a16:creationId xmlns:a16="http://schemas.microsoft.com/office/drawing/2014/main" id="{2B0B858D-3057-46F9-B9DC-F00960AC703D}"/>
              </a:ext>
            </a:extLst>
          </p:cNvPr>
          <p:cNvSpPr>
            <a:spLocks noGrp="1"/>
          </p:cNvSpPr>
          <p:nvPr>
            <p:ph idx="1"/>
          </p:nvPr>
        </p:nvSpPr>
        <p:spPr>
          <a:xfrm>
            <a:off x="628650" y="1447800"/>
            <a:ext cx="7886700" cy="4729163"/>
          </a:xfrm>
        </p:spPr>
        <p:txBody>
          <a:bodyPr>
            <a:noAutofit/>
          </a:bodyPr>
          <a:lstStyle/>
          <a:p>
            <a:pPr lvl="0">
              <a:lnSpc>
                <a:spcPct val="110000"/>
              </a:lnSpc>
              <a:spcBef>
                <a:spcPts val="600"/>
              </a:spcBef>
            </a:pPr>
            <a:r>
              <a:rPr lang="en-US" sz="2000" dirty="0"/>
              <a:t>The mathematics performance of middle and high school English language learners are lower than their counterparts (National Assessment of Educational Progress, 2015). ELs need language-support accommodations in taking the standardized math assessments.</a:t>
            </a:r>
          </a:p>
          <a:p>
            <a:pPr>
              <a:lnSpc>
                <a:spcPct val="110000"/>
              </a:lnSpc>
              <a:spcBef>
                <a:spcPts val="600"/>
              </a:spcBef>
            </a:pPr>
            <a:r>
              <a:rPr lang="en-US" sz="2000" dirty="0"/>
              <a:t>The National Research Council (NRC, 1999a) reached the conclusion that “research on the effects of test accommodations for English-language learners is inconclusive” (p. 62). The Inconclusive findings from the previous studies found the effects of accommodations on reading comprehension tests. </a:t>
            </a:r>
          </a:p>
          <a:p>
            <a:pPr lvl="0">
              <a:lnSpc>
                <a:spcPct val="110000"/>
              </a:lnSpc>
              <a:spcBef>
                <a:spcPts val="600"/>
              </a:spcBef>
            </a:pPr>
            <a:r>
              <a:rPr lang="en-US" sz="2000" dirty="0"/>
              <a:t>Computer-based assessments and the embedded accommodations make the EL accessible to the popular accommodations and benefit their math test. However, little empirical research with Computer-based assessments.</a:t>
            </a:r>
          </a:p>
        </p:txBody>
      </p:sp>
    </p:spTree>
    <p:extLst>
      <p:ext uri="{BB962C8B-B14F-4D97-AF65-F5344CB8AC3E}">
        <p14:creationId xmlns:p14="http://schemas.microsoft.com/office/powerpoint/2010/main" val="1038552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6BF6B-3280-49A5-9082-31FC99EBD1FF}"/>
              </a:ext>
            </a:extLst>
          </p:cNvPr>
          <p:cNvSpPr>
            <a:spLocks noGrp="1"/>
          </p:cNvSpPr>
          <p:nvPr>
            <p:ph type="title"/>
          </p:nvPr>
        </p:nvSpPr>
        <p:spPr/>
        <p:txBody>
          <a:bodyPr/>
          <a:lstStyle/>
          <a:p>
            <a:r>
              <a:rPr lang="en-US" b="1" dirty="0">
                <a:solidFill>
                  <a:schemeClr val="accent1">
                    <a:lumMod val="75000"/>
                  </a:schemeClr>
                </a:solidFill>
              </a:rPr>
              <a:t>Research Question 3</a:t>
            </a:r>
          </a:p>
        </p:txBody>
      </p:sp>
      <p:sp>
        <p:nvSpPr>
          <p:cNvPr id="3" name="Content Placeholder 2">
            <a:extLst>
              <a:ext uri="{FF2B5EF4-FFF2-40B4-BE49-F238E27FC236}">
                <a16:creationId xmlns:a16="http://schemas.microsoft.com/office/drawing/2014/main" id="{5AB8D81B-3815-4EA9-BB42-710A9C18093A}"/>
              </a:ext>
            </a:extLst>
          </p:cNvPr>
          <p:cNvSpPr>
            <a:spLocks noGrp="1"/>
          </p:cNvSpPr>
          <p:nvPr>
            <p:ph idx="1"/>
          </p:nvPr>
        </p:nvSpPr>
        <p:spPr/>
        <p:txBody>
          <a:bodyPr>
            <a:normAutofit/>
          </a:bodyPr>
          <a:lstStyle/>
          <a:p>
            <a:pPr marL="0" indent="0">
              <a:lnSpc>
                <a:spcPct val="114000"/>
              </a:lnSpc>
              <a:spcBef>
                <a:spcPts val="0"/>
              </a:spcBef>
              <a:buNone/>
            </a:pPr>
            <a:r>
              <a:rPr lang="en-US" sz="2400" dirty="0">
                <a:cs typeface="Times New Roman" panose="02020603050405020304" pitchFamily="18" charset="0"/>
              </a:rPr>
              <a:t>Do the accommodations have construct validity without impacting the non-EL students’ performance. </a:t>
            </a:r>
          </a:p>
          <a:p>
            <a:pPr>
              <a:lnSpc>
                <a:spcPct val="114000"/>
              </a:lnSpc>
              <a:spcBef>
                <a:spcPts val="0"/>
              </a:spcBef>
            </a:pPr>
            <a:r>
              <a:rPr lang="en-US" sz="2400" dirty="0"/>
              <a:t>The similar ANCOVA is applied</a:t>
            </a:r>
          </a:p>
        </p:txBody>
      </p:sp>
    </p:spTree>
    <p:extLst>
      <p:ext uri="{BB962C8B-B14F-4D97-AF65-F5344CB8AC3E}">
        <p14:creationId xmlns:p14="http://schemas.microsoft.com/office/powerpoint/2010/main" val="1685013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3D4F111-7A97-4352-B6F5-128B00D3C753}"/>
              </a:ext>
            </a:extLst>
          </p:cNvPr>
          <p:cNvSpPr txBox="1">
            <a:spLocks/>
          </p:cNvSpPr>
          <p:nvPr/>
        </p:nvSpPr>
        <p:spPr>
          <a:xfrm>
            <a:off x="676267" y="405575"/>
            <a:ext cx="4822811"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500" b="1" kern="1200">
                <a:solidFill>
                  <a:schemeClr val="tx1"/>
                </a:solidFill>
                <a:latin typeface="+mj-lt"/>
                <a:ea typeface="+mj-ea"/>
                <a:cs typeface="+mj-cs"/>
              </a:rPr>
              <a:t>ANCOVA Results of Non-ELs</a:t>
            </a:r>
          </a:p>
        </p:txBody>
      </p:sp>
      <p:sp>
        <p:nvSpPr>
          <p:cNvPr id="18" name="Rectangle 1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0271" y="1072979"/>
            <a:ext cx="1021458" cy="685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lide Number Placeholder 3">
            <a:extLst>
              <a:ext uri="{FF2B5EF4-FFF2-40B4-BE49-F238E27FC236}">
                <a16:creationId xmlns:a16="http://schemas.microsoft.com/office/drawing/2014/main" id="{748060F3-321B-4E11-AFD6-5B50B0EBA392}"/>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F23738E8-643A-D94D-A10E-BC3F3FA85514}" type="slidenum">
              <a:rPr lang="en-US" sz="1000">
                <a:solidFill>
                  <a:schemeClr val="tx1">
                    <a:lumMod val="50000"/>
                    <a:lumOff val="50000"/>
                  </a:schemeClr>
                </a:solidFill>
              </a:rPr>
              <a:pPr>
                <a:spcAft>
                  <a:spcPts val="600"/>
                </a:spcAft>
                <a:defRPr/>
              </a:pPr>
              <a:t>21</a:t>
            </a:fld>
            <a:endParaRPr lang="en-US" sz="1000">
              <a:solidFill>
                <a:schemeClr val="tx1">
                  <a:lumMod val="50000"/>
                  <a:lumOff val="50000"/>
                </a:schemeClr>
              </a:solidFill>
            </a:endParaRPr>
          </a:p>
        </p:txBody>
      </p:sp>
      <p:graphicFrame>
        <p:nvGraphicFramePr>
          <p:cNvPr id="2" name="Table 1">
            <a:extLst>
              <a:ext uri="{FF2B5EF4-FFF2-40B4-BE49-F238E27FC236}">
                <a16:creationId xmlns:a16="http://schemas.microsoft.com/office/drawing/2014/main" id="{F5191A98-36FA-461B-9336-0E12F1178D70}"/>
              </a:ext>
            </a:extLst>
          </p:cNvPr>
          <p:cNvGraphicFramePr>
            <a:graphicFrameLocks noGrp="1"/>
          </p:cNvGraphicFramePr>
          <p:nvPr>
            <p:extLst>
              <p:ext uri="{D42A27DB-BD31-4B8C-83A1-F6EECF244321}">
                <p14:modId xmlns:p14="http://schemas.microsoft.com/office/powerpoint/2010/main" val="3666289245"/>
              </p:ext>
            </p:extLst>
          </p:nvPr>
        </p:nvGraphicFramePr>
        <p:xfrm>
          <a:off x="434334" y="1528931"/>
          <a:ext cx="8311568" cy="3532240"/>
        </p:xfrm>
        <a:graphic>
          <a:graphicData uri="http://schemas.openxmlformats.org/drawingml/2006/table">
            <a:tbl>
              <a:tblPr firstRow="1" bandRow="1">
                <a:noFill/>
                <a:tableStyleId>{5C22544A-7EE6-4342-B048-85BDC9FD1C3A}</a:tableStyleId>
              </a:tblPr>
              <a:tblGrid>
                <a:gridCol w="3716688">
                  <a:extLst>
                    <a:ext uri="{9D8B030D-6E8A-4147-A177-3AD203B41FA5}">
                      <a16:colId xmlns:a16="http://schemas.microsoft.com/office/drawing/2014/main" val="3505219521"/>
                    </a:ext>
                  </a:extLst>
                </a:gridCol>
                <a:gridCol w="788911">
                  <a:extLst>
                    <a:ext uri="{9D8B030D-6E8A-4147-A177-3AD203B41FA5}">
                      <a16:colId xmlns:a16="http://schemas.microsoft.com/office/drawing/2014/main" val="3850408100"/>
                    </a:ext>
                  </a:extLst>
                </a:gridCol>
                <a:gridCol w="947544">
                  <a:extLst>
                    <a:ext uri="{9D8B030D-6E8A-4147-A177-3AD203B41FA5}">
                      <a16:colId xmlns:a16="http://schemas.microsoft.com/office/drawing/2014/main" val="2296199271"/>
                    </a:ext>
                  </a:extLst>
                </a:gridCol>
                <a:gridCol w="1161304">
                  <a:extLst>
                    <a:ext uri="{9D8B030D-6E8A-4147-A177-3AD203B41FA5}">
                      <a16:colId xmlns:a16="http://schemas.microsoft.com/office/drawing/2014/main" val="2896478610"/>
                    </a:ext>
                  </a:extLst>
                </a:gridCol>
                <a:gridCol w="1697121">
                  <a:extLst>
                    <a:ext uri="{9D8B030D-6E8A-4147-A177-3AD203B41FA5}">
                      <a16:colId xmlns:a16="http://schemas.microsoft.com/office/drawing/2014/main" val="2256478305"/>
                    </a:ext>
                  </a:extLst>
                </a:gridCol>
              </a:tblGrid>
              <a:tr h="338135">
                <a:tc>
                  <a:txBody>
                    <a:bodyPr/>
                    <a:lstStyle/>
                    <a:p>
                      <a:pPr algn="l" fontAlgn="b"/>
                      <a:r>
                        <a:rPr lang="en-US" sz="1600" b="1" u="none" strike="noStrike" dirty="0">
                          <a:solidFill>
                            <a:srgbClr val="FFFFFF"/>
                          </a:solidFill>
                          <a:effectLst/>
                        </a:rPr>
                        <a:t>Variable</a:t>
                      </a:r>
                      <a:endParaRPr lang="en-US" sz="1600" b="1" i="1" u="none" strike="noStrike" dirty="0">
                        <a:solidFill>
                          <a:srgbClr val="FFFFFF"/>
                        </a:solidFill>
                        <a:effectLst/>
                        <a:latin typeface="Times New Roman" panose="02020603050405020304" pitchFamily="18" charset="0"/>
                      </a:endParaRPr>
                    </a:p>
                  </a:txBody>
                  <a:tcPr marL="139341" marR="83605" marT="83605" marB="83605" anchor="b">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b"/>
                      <a:r>
                        <a:rPr lang="en-US" sz="1600" b="1" u="none" strike="noStrike">
                          <a:solidFill>
                            <a:srgbClr val="FFFFFF"/>
                          </a:solidFill>
                          <a:effectLst/>
                        </a:rPr>
                        <a:t>df</a:t>
                      </a:r>
                      <a:endParaRPr lang="en-US" sz="1600" b="1" i="1" u="none" strike="noStrike">
                        <a:solidFill>
                          <a:srgbClr val="FFFFFF"/>
                        </a:solidFill>
                        <a:effectLst/>
                        <a:latin typeface="Times New Roman" panose="02020603050405020304" pitchFamily="18" charset="0"/>
                      </a:endParaRPr>
                    </a:p>
                  </a:txBody>
                  <a:tcPr marL="139341" marR="83605" marT="83605" marB="83605"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b"/>
                      <a:r>
                        <a:rPr lang="en-US" sz="1600" b="1" u="none" strike="noStrike">
                          <a:solidFill>
                            <a:srgbClr val="FFFFFF"/>
                          </a:solidFill>
                          <a:effectLst/>
                        </a:rPr>
                        <a:t>F</a:t>
                      </a:r>
                      <a:endParaRPr lang="en-US" sz="1600" b="1" i="1" u="none" strike="noStrike">
                        <a:solidFill>
                          <a:srgbClr val="FFFFFF"/>
                        </a:solidFill>
                        <a:effectLst/>
                        <a:latin typeface="Times New Roman" panose="02020603050405020304" pitchFamily="18" charset="0"/>
                      </a:endParaRPr>
                    </a:p>
                  </a:txBody>
                  <a:tcPr marL="139341" marR="83605" marT="83605" marB="83605"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b"/>
                      <a:r>
                        <a:rPr lang="en-US" sz="1600" b="1" u="none" strike="noStrike">
                          <a:solidFill>
                            <a:srgbClr val="FFFFFF"/>
                          </a:solidFill>
                          <a:effectLst/>
                        </a:rPr>
                        <a:t>p value</a:t>
                      </a:r>
                      <a:endParaRPr lang="en-US" sz="1600" b="1" i="1" u="none" strike="noStrike">
                        <a:solidFill>
                          <a:srgbClr val="FFFFFF"/>
                        </a:solidFill>
                        <a:effectLst/>
                        <a:latin typeface="Times New Roman" panose="02020603050405020304" pitchFamily="18" charset="0"/>
                      </a:endParaRPr>
                    </a:p>
                  </a:txBody>
                  <a:tcPr marL="139341" marR="83605" marT="83605" marB="83605"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b"/>
                      <a:r>
                        <a:rPr lang="en-US" sz="1600" b="1" u="none" strike="noStrike">
                          <a:solidFill>
                            <a:srgbClr val="FFFFFF"/>
                          </a:solidFill>
                          <a:effectLst/>
                        </a:rPr>
                        <a:t>Effect Size (</a:t>
                      </a:r>
                      <a:r>
                        <a:rPr lang="el-GR" sz="1600" b="1" u="none" strike="noStrike">
                          <a:solidFill>
                            <a:srgbClr val="FFFFFF"/>
                          </a:solidFill>
                          <a:effectLst/>
                        </a:rPr>
                        <a:t>η2)</a:t>
                      </a:r>
                      <a:endParaRPr lang="el-GR" sz="1600" b="1" i="1" u="none" strike="noStrike">
                        <a:solidFill>
                          <a:srgbClr val="FFFFFF"/>
                        </a:solidFill>
                        <a:effectLst/>
                        <a:latin typeface="Times New Roman" panose="02020603050405020304" pitchFamily="18" charset="0"/>
                      </a:endParaRPr>
                    </a:p>
                  </a:txBody>
                  <a:tcPr marL="139341" marR="83605" marT="83605" marB="83605" anchor="b">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4166867788"/>
                  </a:ext>
                </a:extLst>
              </a:tr>
              <a:tr h="338135">
                <a:tc>
                  <a:txBody>
                    <a:bodyPr/>
                    <a:lstStyle/>
                    <a:p>
                      <a:pPr algn="l" fontAlgn="t"/>
                      <a:r>
                        <a:rPr lang="en-US" sz="1600" u="none" strike="noStrike" dirty="0">
                          <a:solidFill>
                            <a:schemeClr val="tx1">
                              <a:lumMod val="85000"/>
                              <a:lumOff val="15000"/>
                            </a:schemeClr>
                          </a:solidFill>
                          <a:effectLst/>
                        </a:rPr>
                        <a:t>Test Version</a:t>
                      </a:r>
                      <a:endParaRPr lang="en-US" sz="1600" b="0" i="0" u="none" strike="noStrike" dirty="0">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t"/>
                      <a:r>
                        <a:rPr lang="en-US" sz="1600" u="none" strike="noStrike">
                          <a:solidFill>
                            <a:schemeClr val="tx1">
                              <a:lumMod val="85000"/>
                              <a:lumOff val="15000"/>
                            </a:schemeClr>
                          </a:solidFill>
                          <a:effectLst/>
                        </a:rPr>
                        <a:t>1</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t"/>
                      <a:r>
                        <a:rPr lang="en-US" sz="1600" u="none" strike="noStrike">
                          <a:solidFill>
                            <a:schemeClr val="tx1">
                              <a:lumMod val="85000"/>
                              <a:lumOff val="15000"/>
                            </a:schemeClr>
                          </a:solidFill>
                          <a:effectLst/>
                        </a:rPr>
                        <a:t>4.84</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t"/>
                      <a:r>
                        <a:rPr lang="en-US" sz="1600" u="none" strike="noStrike" dirty="0">
                          <a:solidFill>
                            <a:schemeClr val="tx1">
                              <a:lumMod val="85000"/>
                              <a:lumOff val="15000"/>
                            </a:schemeClr>
                          </a:solidFill>
                          <a:effectLst/>
                        </a:rPr>
                        <a:t>0.05</a:t>
                      </a:r>
                      <a:endParaRPr lang="en-US" sz="1600" b="0" i="0" u="none" strike="noStrike" dirty="0">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t"/>
                      <a:r>
                        <a:rPr lang="en-US" sz="1600" u="none" strike="noStrike">
                          <a:solidFill>
                            <a:schemeClr val="tx1">
                              <a:lumMod val="85000"/>
                              <a:lumOff val="15000"/>
                            </a:schemeClr>
                          </a:solidFill>
                          <a:effectLst/>
                        </a:rPr>
                        <a:t>0.06</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190221210"/>
                  </a:ext>
                </a:extLst>
              </a:tr>
              <a:tr h="338135">
                <a:tc>
                  <a:txBody>
                    <a:bodyPr/>
                    <a:lstStyle/>
                    <a:p>
                      <a:pPr algn="l" fontAlgn="t"/>
                      <a:r>
                        <a:rPr lang="en-US" sz="1600" u="none" strike="noStrike" dirty="0">
                          <a:solidFill>
                            <a:schemeClr val="tx1">
                              <a:lumMod val="85000"/>
                              <a:lumOff val="15000"/>
                            </a:schemeClr>
                          </a:solidFill>
                          <a:effectLst/>
                        </a:rPr>
                        <a:t>SBAC Math</a:t>
                      </a:r>
                      <a:endParaRPr lang="en-US" sz="1600" b="0" i="0" u="none" strike="noStrike" dirty="0">
                        <a:solidFill>
                          <a:schemeClr val="tx1">
                            <a:lumMod val="85000"/>
                            <a:lumOff val="15000"/>
                          </a:schemeClr>
                        </a:solidFill>
                        <a:effectLst/>
                        <a:latin typeface="Times New Roman" panose="02020603050405020304" pitchFamily="18" charset="0"/>
                      </a:endParaRPr>
                    </a:p>
                  </a:txBody>
                  <a:tcPr marL="139341" marR="83605" marT="83605" marB="83605">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t"/>
                      <a:r>
                        <a:rPr lang="en-US" sz="1600" u="none" strike="noStrike" dirty="0">
                          <a:solidFill>
                            <a:schemeClr val="tx1">
                              <a:lumMod val="85000"/>
                              <a:lumOff val="15000"/>
                            </a:schemeClr>
                          </a:solidFill>
                          <a:effectLst/>
                        </a:rPr>
                        <a:t>1</a:t>
                      </a:r>
                      <a:endParaRPr lang="en-US" sz="1600" b="0" i="0" u="none" strike="noStrike" dirty="0">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t"/>
                      <a:r>
                        <a:rPr lang="en-US" sz="1600" u="none" strike="noStrike">
                          <a:solidFill>
                            <a:schemeClr val="tx1">
                              <a:lumMod val="85000"/>
                              <a:lumOff val="15000"/>
                            </a:schemeClr>
                          </a:solidFill>
                          <a:effectLst/>
                        </a:rPr>
                        <a:t>1.51</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t"/>
                      <a:r>
                        <a:rPr lang="en-US" sz="1600" u="none" strike="noStrike">
                          <a:solidFill>
                            <a:schemeClr val="tx1">
                              <a:lumMod val="85000"/>
                              <a:lumOff val="15000"/>
                            </a:schemeClr>
                          </a:solidFill>
                          <a:effectLst/>
                        </a:rPr>
                        <a:t>0.22</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t"/>
                      <a:r>
                        <a:rPr lang="en-US" sz="1600" u="none" strike="noStrike">
                          <a:solidFill>
                            <a:schemeClr val="tx1">
                              <a:lumMod val="85000"/>
                              <a:lumOff val="15000"/>
                            </a:schemeClr>
                          </a:solidFill>
                          <a:effectLst/>
                        </a:rPr>
                        <a:t>0.02</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243743772"/>
                  </a:ext>
                </a:extLst>
              </a:tr>
              <a:tr h="338135">
                <a:tc>
                  <a:txBody>
                    <a:bodyPr/>
                    <a:lstStyle/>
                    <a:p>
                      <a:pPr algn="l" fontAlgn="t"/>
                      <a:r>
                        <a:rPr lang="en-US" sz="1600" u="none" strike="noStrike">
                          <a:solidFill>
                            <a:schemeClr val="tx1">
                              <a:lumMod val="85000"/>
                              <a:lumOff val="15000"/>
                            </a:schemeClr>
                          </a:solidFill>
                          <a:effectLst/>
                        </a:rPr>
                        <a:t>SBAC Read</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t"/>
                      <a:r>
                        <a:rPr lang="en-US" sz="1600" u="none" strike="noStrike">
                          <a:solidFill>
                            <a:schemeClr val="tx1">
                              <a:lumMod val="85000"/>
                              <a:lumOff val="15000"/>
                            </a:schemeClr>
                          </a:solidFill>
                          <a:effectLst/>
                        </a:rPr>
                        <a:t>1</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t"/>
                      <a:r>
                        <a:rPr lang="en-US" sz="1600" u="none" strike="noStrike" dirty="0">
                          <a:solidFill>
                            <a:schemeClr val="tx1">
                              <a:lumMod val="85000"/>
                              <a:lumOff val="15000"/>
                            </a:schemeClr>
                          </a:solidFill>
                          <a:effectLst/>
                        </a:rPr>
                        <a:t>0.04</a:t>
                      </a:r>
                      <a:endParaRPr lang="en-US" sz="1600" b="0" i="0" u="none" strike="noStrike" dirty="0">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t"/>
                      <a:r>
                        <a:rPr lang="en-US" sz="1600" u="none" strike="noStrike" dirty="0">
                          <a:solidFill>
                            <a:schemeClr val="tx1">
                              <a:lumMod val="85000"/>
                              <a:lumOff val="15000"/>
                            </a:schemeClr>
                          </a:solidFill>
                          <a:effectLst/>
                        </a:rPr>
                        <a:t>0.84</a:t>
                      </a:r>
                      <a:endParaRPr lang="en-US" sz="1600" b="0" i="0" u="none" strike="noStrike" dirty="0">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t"/>
                      <a:r>
                        <a:rPr lang="en-US" sz="1600" u="none" strike="noStrike">
                          <a:solidFill>
                            <a:schemeClr val="tx1">
                              <a:lumMod val="85000"/>
                              <a:lumOff val="15000"/>
                            </a:schemeClr>
                          </a:solidFill>
                          <a:effectLst/>
                        </a:rPr>
                        <a:t>0.00</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043799791"/>
                  </a:ext>
                </a:extLst>
              </a:tr>
              <a:tr h="338135">
                <a:tc>
                  <a:txBody>
                    <a:bodyPr/>
                    <a:lstStyle/>
                    <a:p>
                      <a:pPr algn="l" fontAlgn="t"/>
                      <a:r>
                        <a:rPr lang="en-US" sz="1600" u="none" strike="noStrike">
                          <a:solidFill>
                            <a:schemeClr val="tx1">
                              <a:lumMod val="85000"/>
                              <a:lumOff val="15000"/>
                            </a:schemeClr>
                          </a:solidFill>
                          <a:effectLst/>
                        </a:rPr>
                        <a:t>English Timer</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noFill/>
                      <a:prstDash val="soli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rgbClr val="878E8B">
                        <a:alpha val="14902"/>
                      </a:srgbClr>
                    </a:solidFill>
                  </a:tcPr>
                </a:tc>
                <a:tc>
                  <a:txBody>
                    <a:bodyPr/>
                    <a:lstStyle/>
                    <a:p>
                      <a:pPr algn="r" fontAlgn="t"/>
                      <a:r>
                        <a:rPr lang="en-US" sz="1600" u="none" strike="noStrike">
                          <a:solidFill>
                            <a:schemeClr val="tx1">
                              <a:lumMod val="85000"/>
                              <a:lumOff val="15000"/>
                            </a:schemeClr>
                          </a:solidFill>
                          <a:effectLst/>
                        </a:rPr>
                        <a:t>1</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rgbClr val="878E8B">
                        <a:alpha val="14902"/>
                      </a:srgbClr>
                    </a:solidFill>
                  </a:tcPr>
                </a:tc>
                <a:tc>
                  <a:txBody>
                    <a:bodyPr/>
                    <a:lstStyle/>
                    <a:p>
                      <a:pPr algn="r" fontAlgn="t"/>
                      <a:r>
                        <a:rPr lang="en-US" sz="1600" u="none" strike="noStrike">
                          <a:solidFill>
                            <a:schemeClr val="tx1">
                              <a:lumMod val="85000"/>
                              <a:lumOff val="15000"/>
                            </a:schemeClr>
                          </a:solidFill>
                          <a:effectLst/>
                        </a:rPr>
                        <a:t>0.29</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rgbClr val="878E8B">
                        <a:alpha val="14902"/>
                      </a:srgbClr>
                    </a:solidFill>
                  </a:tcPr>
                </a:tc>
                <a:tc>
                  <a:txBody>
                    <a:bodyPr/>
                    <a:lstStyle/>
                    <a:p>
                      <a:pPr algn="r" fontAlgn="t"/>
                      <a:r>
                        <a:rPr lang="en-US" sz="1600" u="none" strike="noStrike" dirty="0">
                          <a:solidFill>
                            <a:schemeClr val="tx1">
                              <a:lumMod val="85000"/>
                              <a:lumOff val="15000"/>
                            </a:schemeClr>
                          </a:solidFill>
                          <a:effectLst/>
                        </a:rPr>
                        <a:t>0.59</a:t>
                      </a:r>
                      <a:endParaRPr lang="en-US" sz="1600" b="0" i="0" u="none" strike="noStrike" dirty="0">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rgbClr val="878E8B">
                        <a:alpha val="14902"/>
                      </a:srgbClr>
                    </a:solidFill>
                  </a:tcPr>
                </a:tc>
                <a:tc>
                  <a:txBody>
                    <a:bodyPr/>
                    <a:lstStyle/>
                    <a:p>
                      <a:pPr algn="r" fontAlgn="t"/>
                      <a:r>
                        <a:rPr lang="en-US" sz="1600" u="none" strike="noStrike" dirty="0">
                          <a:solidFill>
                            <a:schemeClr val="tx1">
                              <a:lumMod val="85000"/>
                              <a:lumOff val="15000"/>
                            </a:schemeClr>
                          </a:solidFill>
                          <a:effectLst/>
                        </a:rPr>
                        <a:t>0.00</a:t>
                      </a:r>
                      <a:endParaRPr lang="en-US" sz="1600" b="0" i="0" u="none" strike="noStrike" dirty="0">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round/>
                      <a:headEnd type="none" w="med" len="med"/>
                      <a:tailEnd type="none" w="med" len="med"/>
                    </a:lnL>
                    <a:lnR w="38100" cap="flat" cmpd="sng" algn="ctr">
                      <a:no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943634203"/>
                  </a:ext>
                </a:extLst>
              </a:tr>
              <a:tr h="338135">
                <a:tc>
                  <a:txBody>
                    <a:bodyPr/>
                    <a:lstStyle/>
                    <a:p>
                      <a:pPr algn="l" fontAlgn="t"/>
                      <a:r>
                        <a:rPr lang="en-US" sz="1600" u="none" strike="noStrike" dirty="0">
                          <a:solidFill>
                            <a:schemeClr val="tx1">
                              <a:lumMod val="85000"/>
                              <a:lumOff val="15000"/>
                            </a:schemeClr>
                          </a:solidFill>
                          <a:effectLst/>
                        </a:rPr>
                        <a:t>Test Version * SBAC Math (INT1)</a:t>
                      </a:r>
                      <a:endParaRPr lang="en-US" sz="1600" b="0" i="0" u="none" strike="noStrike" dirty="0">
                        <a:solidFill>
                          <a:schemeClr val="tx1">
                            <a:lumMod val="85000"/>
                            <a:lumOff val="15000"/>
                          </a:schemeClr>
                        </a:solidFill>
                        <a:effectLst/>
                        <a:latin typeface="Times New Roman" panose="02020603050405020304" pitchFamily="18" charset="0"/>
                      </a:endParaRPr>
                    </a:p>
                  </a:txBody>
                  <a:tcPr marL="139341" marR="83605" marT="83605" marB="83605">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t"/>
                      <a:r>
                        <a:rPr lang="en-US" sz="1600" u="none" strike="noStrike">
                          <a:solidFill>
                            <a:schemeClr val="tx1">
                              <a:lumMod val="85000"/>
                              <a:lumOff val="15000"/>
                            </a:schemeClr>
                          </a:solidFill>
                          <a:effectLst/>
                        </a:rPr>
                        <a:t>1</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t"/>
                      <a:r>
                        <a:rPr lang="en-US" sz="1600" u="none" strike="noStrike">
                          <a:solidFill>
                            <a:schemeClr val="tx1">
                              <a:lumMod val="85000"/>
                              <a:lumOff val="15000"/>
                            </a:schemeClr>
                          </a:solidFill>
                          <a:effectLst/>
                        </a:rPr>
                        <a:t>5.17</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t"/>
                      <a:r>
                        <a:rPr lang="en-US" sz="1600" u="none" strike="noStrike" dirty="0">
                          <a:solidFill>
                            <a:schemeClr val="tx1">
                              <a:lumMod val="85000"/>
                              <a:lumOff val="15000"/>
                            </a:schemeClr>
                          </a:solidFill>
                          <a:effectLst/>
                          <a:highlight>
                            <a:srgbClr val="FFFF00"/>
                          </a:highlight>
                        </a:rPr>
                        <a:t>0.03</a:t>
                      </a:r>
                      <a:endParaRPr lang="en-US" sz="1600" b="0" i="0" u="none" strike="noStrike" dirty="0">
                        <a:solidFill>
                          <a:schemeClr val="tx1">
                            <a:lumMod val="85000"/>
                            <a:lumOff val="15000"/>
                          </a:schemeClr>
                        </a:solidFill>
                        <a:effectLst/>
                        <a:highlight>
                          <a:srgbClr val="FFFF00"/>
                        </a:highlight>
                        <a:latin typeface="Times New Roman" panose="02020603050405020304" pitchFamily="18" charset="0"/>
                      </a:endParaRPr>
                    </a:p>
                  </a:txBody>
                  <a:tcPr marL="139341" marR="83605" marT="83605" marB="8360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t"/>
                      <a:r>
                        <a:rPr lang="en-US" sz="1600" u="none" strike="noStrike" dirty="0">
                          <a:solidFill>
                            <a:schemeClr val="tx1">
                              <a:lumMod val="85000"/>
                              <a:lumOff val="15000"/>
                            </a:schemeClr>
                          </a:solidFill>
                          <a:effectLst/>
                        </a:rPr>
                        <a:t>0.07</a:t>
                      </a:r>
                      <a:endParaRPr lang="en-US" sz="1600" b="0" i="0" u="none" strike="noStrike" dirty="0">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167628348"/>
                  </a:ext>
                </a:extLst>
              </a:tr>
              <a:tr h="338135">
                <a:tc>
                  <a:txBody>
                    <a:bodyPr/>
                    <a:lstStyle/>
                    <a:p>
                      <a:pPr algn="l" fontAlgn="t"/>
                      <a:r>
                        <a:rPr lang="en-US" sz="1600" u="none" strike="noStrike" dirty="0">
                          <a:solidFill>
                            <a:schemeClr val="tx1">
                              <a:lumMod val="85000"/>
                              <a:lumOff val="15000"/>
                            </a:schemeClr>
                          </a:solidFill>
                          <a:effectLst/>
                        </a:rPr>
                        <a:t>Test Version * English Timer (INT2)</a:t>
                      </a:r>
                      <a:endParaRPr lang="en-US" sz="1600" b="0" i="0" u="none" strike="noStrike" dirty="0">
                        <a:solidFill>
                          <a:schemeClr val="tx1">
                            <a:lumMod val="85000"/>
                            <a:lumOff val="15000"/>
                          </a:schemeClr>
                        </a:solidFill>
                        <a:effectLst/>
                        <a:latin typeface="Times New Roman" panose="02020603050405020304" pitchFamily="18" charset="0"/>
                      </a:endParaRPr>
                    </a:p>
                  </a:txBody>
                  <a:tcPr marL="139341" marR="83605" marT="83605" marB="83605">
                    <a:lnL w="12700" cmpd="sng">
                      <a:noFill/>
                      <a:prstDash val="soli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rgbClr val="878E8B">
                        <a:alpha val="30196"/>
                      </a:srgbClr>
                    </a:solidFill>
                  </a:tcPr>
                </a:tc>
                <a:tc>
                  <a:txBody>
                    <a:bodyPr/>
                    <a:lstStyle/>
                    <a:p>
                      <a:pPr algn="r" fontAlgn="t"/>
                      <a:r>
                        <a:rPr lang="en-US" sz="1600" u="none" strike="noStrike">
                          <a:solidFill>
                            <a:schemeClr val="tx1">
                              <a:lumMod val="85000"/>
                              <a:lumOff val="15000"/>
                            </a:schemeClr>
                          </a:solidFill>
                          <a:effectLst/>
                        </a:rPr>
                        <a:t>1</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rgbClr val="878E8B">
                        <a:alpha val="30196"/>
                      </a:srgbClr>
                    </a:solidFill>
                  </a:tcPr>
                </a:tc>
                <a:tc>
                  <a:txBody>
                    <a:bodyPr/>
                    <a:lstStyle/>
                    <a:p>
                      <a:pPr algn="r" fontAlgn="t"/>
                      <a:r>
                        <a:rPr lang="en-US" sz="1600" u="none" strike="noStrike">
                          <a:solidFill>
                            <a:schemeClr val="tx1">
                              <a:lumMod val="85000"/>
                              <a:lumOff val="15000"/>
                            </a:schemeClr>
                          </a:solidFill>
                          <a:effectLst/>
                        </a:rPr>
                        <a:t>0.48</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rgbClr val="878E8B">
                        <a:alpha val="30196"/>
                      </a:srgbClr>
                    </a:solidFill>
                  </a:tcPr>
                </a:tc>
                <a:tc>
                  <a:txBody>
                    <a:bodyPr/>
                    <a:lstStyle/>
                    <a:p>
                      <a:pPr algn="r" fontAlgn="t"/>
                      <a:r>
                        <a:rPr lang="en-US" sz="1600" u="none" strike="noStrike">
                          <a:solidFill>
                            <a:schemeClr val="tx1">
                              <a:lumMod val="85000"/>
                              <a:lumOff val="15000"/>
                            </a:schemeClr>
                          </a:solidFill>
                          <a:effectLst/>
                        </a:rPr>
                        <a:t>0.49</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rgbClr val="878E8B">
                        <a:alpha val="30196"/>
                      </a:srgbClr>
                    </a:solidFill>
                  </a:tcPr>
                </a:tc>
                <a:tc>
                  <a:txBody>
                    <a:bodyPr/>
                    <a:lstStyle/>
                    <a:p>
                      <a:pPr algn="r" fontAlgn="t"/>
                      <a:r>
                        <a:rPr lang="en-US" sz="1600" u="none" strike="noStrike" dirty="0">
                          <a:solidFill>
                            <a:schemeClr val="tx1">
                              <a:lumMod val="85000"/>
                              <a:lumOff val="15000"/>
                            </a:schemeClr>
                          </a:solidFill>
                          <a:effectLst/>
                        </a:rPr>
                        <a:t>0.01</a:t>
                      </a:r>
                      <a:endParaRPr lang="en-US" sz="1600" b="0" i="0" u="none" strike="noStrike" dirty="0">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round/>
                      <a:headEnd type="none" w="med" len="med"/>
                      <a:tailEnd type="none" w="med" len="med"/>
                    </a:lnL>
                    <a:lnR w="12700" cmpd="sng">
                      <a:no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910528596"/>
                  </a:ext>
                </a:extLst>
              </a:tr>
              <a:tr h="486765">
                <a:tc>
                  <a:txBody>
                    <a:bodyPr/>
                    <a:lstStyle/>
                    <a:p>
                      <a:pPr algn="l" fontAlgn="t"/>
                      <a:r>
                        <a:rPr lang="en-US" sz="1600" u="none" strike="noStrike" dirty="0">
                          <a:solidFill>
                            <a:schemeClr val="tx1">
                              <a:lumMod val="85000"/>
                              <a:lumOff val="15000"/>
                            </a:schemeClr>
                          </a:solidFill>
                          <a:effectLst/>
                        </a:rPr>
                        <a:t>Test Version * SBAC Math * SBAC Read * English Timer (INT3)</a:t>
                      </a:r>
                      <a:endParaRPr lang="en-US" sz="1600" b="0" i="0" u="none" strike="noStrike" dirty="0">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noFill/>
                      <a:prstDash val="soli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noFill/>
                      <a:prstDash val="solid"/>
                    </a:lnB>
                    <a:solidFill>
                      <a:srgbClr val="878E8B">
                        <a:alpha val="14902"/>
                      </a:srgbClr>
                    </a:solidFill>
                  </a:tcPr>
                </a:tc>
                <a:tc>
                  <a:txBody>
                    <a:bodyPr/>
                    <a:lstStyle/>
                    <a:p>
                      <a:pPr algn="r" fontAlgn="t"/>
                      <a:r>
                        <a:rPr lang="en-US" sz="1600" u="none" strike="noStrike">
                          <a:solidFill>
                            <a:schemeClr val="tx1">
                              <a:lumMod val="85000"/>
                              <a:lumOff val="15000"/>
                            </a:schemeClr>
                          </a:solidFill>
                          <a:effectLst/>
                        </a:rPr>
                        <a:t>2</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noFill/>
                      <a:prstDash val="solid"/>
                    </a:lnB>
                    <a:solidFill>
                      <a:srgbClr val="878E8B">
                        <a:alpha val="14902"/>
                      </a:srgbClr>
                    </a:solidFill>
                  </a:tcPr>
                </a:tc>
                <a:tc>
                  <a:txBody>
                    <a:bodyPr/>
                    <a:lstStyle/>
                    <a:p>
                      <a:pPr algn="r" fontAlgn="t"/>
                      <a:r>
                        <a:rPr lang="en-US" sz="1600" u="none" strike="noStrike">
                          <a:solidFill>
                            <a:schemeClr val="tx1">
                              <a:lumMod val="85000"/>
                              <a:lumOff val="15000"/>
                            </a:schemeClr>
                          </a:solidFill>
                          <a:effectLst/>
                        </a:rPr>
                        <a:t>0.42</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noFill/>
                      <a:prstDash val="solid"/>
                    </a:lnB>
                    <a:solidFill>
                      <a:srgbClr val="878E8B">
                        <a:alpha val="14902"/>
                      </a:srgbClr>
                    </a:solidFill>
                  </a:tcPr>
                </a:tc>
                <a:tc>
                  <a:txBody>
                    <a:bodyPr/>
                    <a:lstStyle/>
                    <a:p>
                      <a:pPr algn="r" fontAlgn="t"/>
                      <a:r>
                        <a:rPr lang="en-US" sz="1600" u="none" strike="noStrike">
                          <a:solidFill>
                            <a:schemeClr val="tx1">
                              <a:lumMod val="85000"/>
                              <a:lumOff val="15000"/>
                            </a:schemeClr>
                          </a:solidFill>
                          <a:effectLst/>
                        </a:rPr>
                        <a:t>0.66</a:t>
                      </a:r>
                      <a:endParaRPr lang="en-US" sz="1600" b="0" i="0" u="none" strike="noStrike">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noFill/>
                      <a:prstDash val="solid"/>
                    </a:lnB>
                    <a:solidFill>
                      <a:srgbClr val="878E8B">
                        <a:alpha val="14902"/>
                      </a:srgbClr>
                    </a:solidFill>
                  </a:tcPr>
                </a:tc>
                <a:tc>
                  <a:txBody>
                    <a:bodyPr/>
                    <a:lstStyle/>
                    <a:p>
                      <a:pPr algn="r" fontAlgn="t"/>
                      <a:r>
                        <a:rPr lang="en-US" sz="1600" u="none" strike="noStrike" dirty="0">
                          <a:solidFill>
                            <a:schemeClr val="tx1">
                              <a:lumMod val="85000"/>
                              <a:lumOff val="15000"/>
                            </a:schemeClr>
                          </a:solidFill>
                          <a:effectLst/>
                        </a:rPr>
                        <a:t>0.01</a:t>
                      </a:r>
                      <a:endParaRPr lang="en-US" sz="1600" b="0" i="0" u="none" strike="noStrike" dirty="0">
                        <a:solidFill>
                          <a:schemeClr val="tx1">
                            <a:lumMod val="85000"/>
                            <a:lumOff val="15000"/>
                          </a:schemeClr>
                        </a:solidFill>
                        <a:effectLst/>
                        <a:latin typeface="Times New Roman" panose="02020603050405020304" pitchFamily="18" charset="0"/>
                      </a:endParaRPr>
                    </a:p>
                  </a:txBody>
                  <a:tcPr marL="139341" marR="83605" marT="83605" marB="83605">
                    <a:lnL w="38100" cap="flat" cmpd="sng" algn="ctr">
                      <a:solidFill>
                        <a:srgbClr val="FFFFFF"/>
                      </a:solidFill>
                      <a:prstDash val="solid"/>
                      <a:round/>
                      <a:headEnd type="none" w="med" len="med"/>
                      <a:tailEnd type="none" w="med" len="med"/>
                    </a:lnL>
                    <a:lnR w="38100" cap="flat" cmpd="sng" algn="ctr">
                      <a:noFill/>
                      <a:prstDash val="solid"/>
                    </a:lnR>
                    <a:lnT w="38100" cap="flat" cmpd="sng" algn="ctr">
                      <a:solidFill>
                        <a:srgbClr val="FFFFFF"/>
                      </a:solidFill>
                      <a:prstDash val="solid"/>
                      <a:round/>
                      <a:headEnd type="none" w="med" len="med"/>
                      <a:tailEnd type="none" w="med" len="med"/>
                    </a:lnT>
                    <a:lnB w="12700" cmpd="sng">
                      <a:noFill/>
                      <a:prstDash val="solid"/>
                    </a:lnB>
                    <a:solidFill>
                      <a:srgbClr val="878E8B">
                        <a:alpha val="14902"/>
                      </a:srgbClr>
                    </a:solidFill>
                  </a:tcPr>
                </a:tc>
                <a:extLst>
                  <a:ext uri="{0D108BD9-81ED-4DB2-BD59-A6C34878D82A}">
                    <a16:rowId xmlns:a16="http://schemas.microsoft.com/office/drawing/2014/main" val="3002629931"/>
                  </a:ext>
                </a:extLst>
              </a:tr>
            </a:tbl>
          </a:graphicData>
        </a:graphic>
      </p:graphicFrame>
    </p:spTree>
    <p:extLst>
      <p:ext uri="{BB962C8B-B14F-4D97-AF65-F5344CB8AC3E}">
        <p14:creationId xmlns:p14="http://schemas.microsoft.com/office/powerpoint/2010/main" val="2873743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F80B-C3F6-4FDA-9737-2160AA29BDCA}"/>
              </a:ext>
            </a:extLst>
          </p:cNvPr>
          <p:cNvSpPr>
            <a:spLocks noGrp="1"/>
          </p:cNvSpPr>
          <p:nvPr>
            <p:ph type="title"/>
          </p:nvPr>
        </p:nvSpPr>
        <p:spPr/>
        <p:txBody>
          <a:bodyPr/>
          <a:lstStyle/>
          <a:p>
            <a:r>
              <a:rPr lang="en-US" dirty="0">
                <a:solidFill>
                  <a:schemeClr val="accent1">
                    <a:lumMod val="75000"/>
                  </a:schemeClr>
                </a:solidFill>
              </a:rPr>
              <a:t>Results</a:t>
            </a:r>
          </a:p>
        </p:txBody>
      </p:sp>
      <p:sp>
        <p:nvSpPr>
          <p:cNvPr id="3" name="Content Placeholder 2">
            <a:extLst>
              <a:ext uri="{FF2B5EF4-FFF2-40B4-BE49-F238E27FC236}">
                <a16:creationId xmlns:a16="http://schemas.microsoft.com/office/drawing/2014/main" id="{BD97674D-32B2-4BAA-895D-754338463C79}"/>
              </a:ext>
            </a:extLst>
          </p:cNvPr>
          <p:cNvSpPr>
            <a:spLocks noGrp="1"/>
          </p:cNvSpPr>
          <p:nvPr>
            <p:ph idx="1"/>
          </p:nvPr>
        </p:nvSpPr>
        <p:spPr/>
        <p:txBody>
          <a:bodyPr>
            <a:normAutofit/>
          </a:bodyPr>
          <a:lstStyle/>
          <a:p>
            <a:pPr marL="285750" indent="-285750"/>
            <a:r>
              <a:rPr lang="en-US" sz="2200" dirty="0">
                <a:latin typeface="Arial" panose="020B0604020202020204" pitchFamily="34" charset="0"/>
                <a:cs typeface="Arial" panose="020B0604020202020204" pitchFamily="34" charset="0"/>
              </a:rPr>
              <a:t>Construct validity was warranted </a:t>
            </a:r>
          </a:p>
          <a:p>
            <a:pPr marL="285750" indent="-285750"/>
            <a:r>
              <a:rPr lang="en-US" sz="2200" dirty="0">
                <a:latin typeface="Arial" panose="020B0604020202020204" pitchFamily="34" charset="0"/>
                <a:cs typeface="Arial" panose="020B0604020202020204" pitchFamily="34" charset="0"/>
              </a:rPr>
              <a:t>Non statistically significant accommodation effects for non-EL’s Math.</a:t>
            </a:r>
          </a:p>
          <a:p>
            <a:pPr marL="285750" indent="-285750"/>
            <a:r>
              <a:rPr lang="en-US" sz="2400" dirty="0">
                <a:latin typeface="Arial" panose="020B0604020202020204" pitchFamily="34" charset="0"/>
                <a:cs typeface="Arial" panose="020B0604020202020204" pitchFamily="34" charset="0"/>
              </a:rPr>
              <a:t>INT1: non-ELs with SBAC math who are using accommodations predict the Math test score. </a:t>
            </a:r>
          </a:p>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8203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48C9-34C2-4383-BCC4-D64020133E67}"/>
              </a:ext>
            </a:extLst>
          </p:cNvPr>
          <p:cNvSpPr>
            <a:spLocks noGrp="1"/>
          </p:cNvSpPr>
          <p:nvPr>
            <p:ph type="title"/>
          </p:nvPr>
        </p:nvSpPr>
        <p:spPr/>
        <p:txBody>
          <a:bodyPr/>
          <a:lstStyle/>
          <a:p>
            <a:r>
              <a:rPr lang="en-US" b="1" dirty="0">
                <a:solidFill>
                  <a:schemeClr val="accent1">
                    <a:lumMod val="75000"/>
                  </a:schemeClr>
                </a:solidFill>
              </a:rPr>
              <a:t>Research Question 4</a:t>
            </a:r>
          </a:p>
        </p:txBody>
      </p:sp>
      <p:sp>
        <p:nvSpPr>
          <p:cNvPr id="3" name="Content Placeholder 2">
            <a:extLst>
              <a:ext uri="{FF2B5EF4-FFF2-40B4-BE49-F238E27FC236}">
                <a16:creationId xmlns:a16="http://schemas.microsoft.com/office/drawing/2014/main" id="{8B9FB190-EB8F-4020-9C6E-E7E47EC67FA1}"/>
              </a:ext>
            </a:extLst>
          </p:cNvPr>
          <p:cNvSpPr>
            <a:spLocks noGrp="1"/>
          </p:cNvSpPr>
          <p:nvPr>
            <p:ph idx="1"/>
          </p:nvPr>
        </p:nvSpPr>
        <p:spPr>
          <a:xfrm>
            <a:off x="628650" y="1752600"/>
            <a:ext cx="7886700" cy="4351338"/>
          </a:xfrm>
        </p:spPr>
        <p:txBody>
          <a:bodyPr>
            <a:noAutofit/>
          </a:bodyPr>
          <a:lstStyle/>
          <a:p>
            <a:pPr marL="0" indent="0">
              <a:lnSpc>
                <a:spcPct val="100000"/>
              </a:lnSpc>
              <a:spcBef>
                <a:spcPts val="0"/>
              </a:spcBef>
              <a:spcAft>
                <a:spcPts val="600"/>
              </a:spcAft>
              <a:buNone/>
            </a:pPr>
            <a:r>
              <a:rPr lang="en-US" sz="2200" dirty="0">
                <a:latin typeface="Arial" panose="020B0604020202020204" pitchFamily="34" charset="0"/>
                <a:cs typeface="Arial" panose="020B0604020202020204" pitchFamily="34" charset="0"/>
              </a:rPr>
              <a:t>What is the relationship between the using “Linguistic Modified” and “English-Glossary” accommodation and the response time by the ELs?</a:t>
            </a:r>
          </a:p>
          <a:p>
            <a:pPr>
              <a:lnSpc>
                <a:spcPct val="100000"/>
              </a:lnSpc>
              <a:spcBef>
                <a:spcPts val="0"/>
              </a:spcBef>
              <a:spcAft>
                <a:spcPts val="600"/>
              </a:spcAft>
            </a:pPr>
            <a:r>
              <a:rPr lang="en-US" sz="2200" dirty="0">
                <a:latin typeface="Arial" panose="020B0604020202020204" pitchFamily="34" charset="0"/>
                <a:cs typeface="Arial" panose="020B0604020202020204" pitchFamily="34" charset="0"/>
              </a:rPr>
              <a:t>Explore the Item properties of different accommodations and their impact on how the ELs usage decision.</a:t>
            </a:r>
          </a:p>
          <a:p>
            <a:pPr>
              <a:lnSpc>
                <a:spcPct val="100000"/>
              </a:lnSpc>
              <a:spcBef>
                <a:spcPts val="0"/>
              </a:spcBef>
              <a:spcAft>
                <a:spcPts val="600"/>
              </a:spcAft>
            </a:pPr>
            <a:r>
              <a:rPr lang="en-US" sz="2200" dirty="0">
                <a:latin typeface="Arial" panose="020B0604020202020204" pitchFamily="34" charset="0"/>
                <a:cs typeface="Arial" panose="020B0604020202020204" pitchFamily="34" charset="0"/>
              </a:rPr>
              <a:t>Comparing the math performance (p-value) of each item among the Linguistic-Modified, English Glossary and non-accommodation of ELs.</a:t>
            </a:r>
          </a:p>
          <a:p>
            <a:pPr>
              <a:lnSpc>
                <a:spcPct val="100000"/>
              </a:lnSpc>
              <a:spcBef>
                <a:spcPts val="0"/>
              </a:spcBef>
              <a:spcAft>
                <a:spcPts val="600"/>
              </a:spcAft>
            </a:pPr>
            <a:r>
              <a:rPr lang="en-US" sz="2200" dirty="0">
                <a:latin typeface="Arial" panose="020B0604020202020204" pitchFamily="34" charset="0"/>
                <a:cs typeface="Arial" panose="020B0604020202020204" pitchFamily="34" charset="0"/>
              </a:rPr>
              <a:t>Compare the correlation between math performance (p-value) and response time of the three groups for ELs.</a:t>
            </a:r>
          </a:p>
          <a:p>
            <a:pPr>
              <a:lnSpc>
                <a:spcPct val="100000"/>
              </a:lnSpc>
              <a:spcBef>
                <a:spcPts val="0"/>
              </a:spcBef>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0962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46363-3300-40EA-80F6-CD7CA3697EF8}"/>
              </a:ext>
            </a:extLst>
          </p:cNvPr>
          <p:cNvSpPr>
            <a:spLocks noGrp="1"/>
          </p:cNvSpPr>
          <p:nvPr>
            <p:ph type="title"/>
          </p:nvPr>
        </p:nvSpPr>
        <p:spPr>
          <a:xfrm>
            <a:off x="651998" y="762000"/>
            <a:ext cx="7886700" cy="1325563"/>
          </a:xfrm>
        </p:spPr>
        <p:txBody>
          <a:bodyPr vert="horz" lIns="91440" tIns="45720" rIns="91440" bIns="45720" rtlCol="0" anchor="ctr">
            <a:noAutofit/>
          </a:bodyPr>
          <a:lstStyle/>
          <a:p>
            <a:pPr marL="0" marR="0" lvl="0" indent="0" defTabSz="914400" fontAlgn="base">
              <a:spcAft>
                <a:spcPts val="600"/>
              </a:spcAft>
              <a:buClrTx/>
              <a:buSzTx/>
              <a:tabLst/>
            </a:pPr>
            <a:r>
              <a:rPr kumimoji="0" lang="en-US" altLang="en-US" sz="24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Table 1</a:t>
            </a:r>
            <a:endParaRPr kumimoji="0" lang="en-US" altLang="en-US" sz="24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fontAlgn="base">
              <a:spcAft>
                <a:spcPts val="600"/>
              </a:spcAft>
              <a:buClrTx/>
              <a:buSzTx/>
              <a:tabLst/>
            </a:pPr>
            <a:r>
              <a:rPr kumimoji="0" lang="en-US" altLang="en-US" sz="2400" b="0" i="1"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Item-Level Response Time in Second for the Accommodation and Non-Accommodation Groups</a:t>
            </a:r>
            <a:endParaRPr kumimoji="0" lang="en-US" altLang="zh-CN" sz="24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fontAlgn="base">
              <a:spcAft>
                <a:spcPts val="600"/>
              </a:spcAft>
              <a:buClrTx/>
              <a:buSzTx/>
              <a:tabLst/>
            </a:pPr>
            <a:r>
              <a:rPr kumimoji="0" lang="en-US" altLang="zh-CN" sz="24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6" name="Content Placeholder 5">
            <a:extLst>
              <a:ext uri="{FF2B5EF4-FFF2-40B4-BE49-F238E27FC236}">
                <a16:creationId xmlns:a16="http://schemas.microsoft.com/office/drawing/2014/main" id="{801C348D-781B-4384-A27B-E6E807EABF20}"/>
              </a:ext>
            </a:extLst>
          </p:cNvPr>
          <p:cNvGraphicFramePr>
            <a:graphicFrameLocks noGrp="1"/>
          </p:cNvGraphicFramePr>
          <p:nvPr>
            <p:ph idx="1"/>
            <p:extLst>
              <p:ext uri="{D42A27DB-BD31-4B8C-83A1-F6EECF244321}">
                <p14:modId xmlns:p14="http://schemas.microsoft.com/office/powerpoint/2010/main" val="3275408965"/>
              </p:ext>
            </p:extLst>
          </p:nvPr>
        </p:nvGraphicFramePr>
        <p:xfrm>
          <a:off x="838200" y="2057083"/>
          <a:ext cx="7891000" cy="2769699"/>
        </p:xfrm>
        <a:graphic>
          <a:graphicData uri="http://schemas.openxmlformats.org/drawingml/2006/table">
            <a:tbl>
              <a:tblPr/>
              <a:tblGrid>
                <a:gridCol w="2133600">
                  <a:extLst>
                    <a:ext uri="{9D8B030D-6E8A-4147-A177-3AD203B41FA5}">
                      <a16:colId xmlns:a16="http://schemas.microsoft.com/office/drawing/2014/main" val="1522100805"/>
                    </a:ext>
                  </a:extLst>
                </a:gridCol>
                <a:gridCol w="762000">
                  <a:extLst>
                    <a:ext uri="{9D8B030D-6E8A-4147-A177-3AD203B41FA5}">
                      <a16:colId xmlns:a16="http://schemas.microsoft.com/office/drawing/2014/main" val="3144489660"/>
                    </a:ext>
                  </a:extLst>
                </a:gridCol>
                <a:gridCol w="1261226">
                  <a:extLst>
                    <a:ext uri="{9D8B030D-6E8A-4147-A177-3AD203B41FA5}">
                      <a16:colId xmlns:a16="http://schemas.microsoft.com/office/drawing/2014/main" val="2184293186"/>
                    </a:ext>
                  </a:extLst>
                </a:gridCol>
                <a:gridCol w="718920">
                  <a:extLst>
                    <a:ext uri="{9D8B030D-6E8A-4147-A177-3AD203B41FA5}">
                      <a16:colId xmlns:a16="http://schemas.microsoft.com/office/drawing/2014/main" val="3803594162"/>
                    </a:ext>
                  </a:extLst>
                </a:gridCol>
                <a:gridCol w="704962">
                  <a:extLst>
                    <a:ext uri="{9D8B030D-6E8A-4147-A177-3AD203B41FA5}">
                      <a16:colId xmlns:a16="http://schemas.microsoft.com/office/drawing/2014/main" val="158941157"/>
                    </a:ext>
                  </a:extLst>
                </a:gridCol>
                <a:gridCol w="180994">
                  <a:extLst>
                    <a:ext uri="{9D8B030D-6E8A-4147-A177-3AD203B41FA5}">
                      <a16:colId xmlns:a16="http://schemas.microsoft.com/office/drawing/2014/main" val="3081545688"/>
                    </a:ext>
                  </a:extLst>
                </a:gridCol>
                <a:gridCol w="715832">
                  <a:extLst>
                    <a:ext uri="{9D8B030D-6E8A-4147-A177-3AD203B41FA5}">
                      <a16:colId xmlns:a16="http://schemas.microsoft.com/office/drawing/2014/main" val="712126241"/>
                    </a:ext>
                  </a:extLst>
                </a:gridCol>
                <a:gridCol w="726426">
                  <a:extLst>
                    <a:ext uri="{9D8B030D-6E8A-4147-A177-3AD203B41FA5}">
                      <a16:colId xmlns:a16="http://schemas.microsoft.com/office/drawing/2014/main" val="1208949325"/>
                    </a:ext>
                  </a:extLst>
                </a:gridCol>
                <a:gridCol w="301541">
                  <a:extLst>
                    <a:ext uri="{9D8B030D-6E8A-4147-A177-3AD203B41FA5}">
                      <a16:colId xmlns:a16="http://schemas.microsoft.com/office/drawing/2014/main" val="1509505810"/>
                    </a:ext>
                  </a:extLst>
                </a:gridCol>
                <a:gridCol w="136973">
                  <a:extLst>
                    <a:ext uri="{9D8B030D-6E8A-4147-A177-3AD203B41FA5}">
                      <a16:colId xmlns:a16="http://schemas.microsoft.com/office/drawing/2014/main" val="1189037475"/>
                    </a:ext>
                  </a:extLst>
                </a:gridCol>
                <a:gridCol w="248526">
                  <a:extLst>
                    <a:ext uri="{9D8B030D-6E8A-4147-A177-3AD203B41FA5}">
                      <a16:colId xmlns:a16="http://schemas.microsoft.com/office/drawing/2014/main" val="2918512928"/>
                    </a:ext>
                  </a:extLst>
                </a:gridCol>
              </a:tblGrid>
              <a:tr h="392347">
                <a:tc>
                  <a:txBody>
                    <a:bodyPr/>
                    <a:lstStyle/>
                    <a:p>
                      <a:pPr algn="l"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 </a:t>
                      </a:r>
                    </a:p>
                  </a:txBody>
                  <a:tcPr marL="106040" marR="106040" marT="53020" marB="53020">
                    <a:lnL>
                      <a:noFill/>
                    </a:lnL>
                    <a:lnR>
                      <a:noFill/>
                    </a:lnR>
                    <a:lnT w="12700" cap="flat" cmpd="sng" algn="ctr">
                      <a:solidFill>
                        <a:srgbClr val="000000"/>
                      </a:solidFill>
                      <a:prstDash val="solid"/>
                      <a:round/>
                      <a:headEnd type="none" w="med" len="med"/>
                      <a:tailEnd type="none" w="med" len="med"/>
                    </a:lnT>
                    <a:lnB>
                      <a:noFill/>
                    </a:lnB>
                  </a:tcPr>
                </a:tc>
                <a:tc>
                  <a:txBody>
                    <a:bodyPr/>
                    <a:lstStyle/>
                    <a:p>
                      <a:r>
                        <a:rPr lang="en-US" sz="1600" b="0" i="0" u="none" strike="noStrike" dirty="0">
                          <a:effectLst/>
                          <a:latin typeface="Times New Roman" panose="02020603050405020304" pitchFamily="18" charset="0"/>
                          <a:cs typeface="Times New Roman" panose="02020603050405020304" pitchFamily="18" charset="0"/>
                        </a:rPr>
                        <a:t> </a:t>
                      </a:r>
                      <a:endParaRPr lang="en-US" dirty="0"/>
                    </a:p>
                  </a:txBody>
                  <a:tcPr marL="11046" marR="73639" marT="73639"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ELL</a:t>
                      </a:r>
                    </a:p>
                  </a:txBody>
                  <a:tcPr marL="106040" marR="106040" marT="53020" marB="5302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lnL w="12700" cmpd="sng">
                      <a:noFill/>
                      <a:prstDash val="solid"/>
                    </a:lnL>
                  </a:tcPr>
                </a:tc>
                <a:tc>
                  <a:txBody>
                    <a:bodyPr/>
                    <a:lstStyle/>
                    <a:p>
                      <a:pPr algn="l"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 </a:t>
                      </a:r>
                    </a:p>
                  </a:txBody>
                  <a:tcPr marL="106040" marR="106040" marT="53020" marB="53020">
                    <a:lnL>
                      <a:noFill/>
                    </a:lnL>
                    <a:lnR>
                      <a:noFill/>
                    </a:lnR>
                    <a:lnT w="12700" cap="flat" cmpd="sng" algn="ctr">
                      <a:solidFill>
                        <a:srgbClr val="000000"/>
                      </a:solidFill>
                      <a:prstDash val="solid"/>
                      <a:round/>
                      <a:headEnd type="none" w="med" len="med"/>
                      <a:tailEnd type="none" w="med" len="med"/>
                    </a:lnT>
                    <a:lnB>
                      <a:noFill/>
                    </a:lnB>
                  </a:tcPr>
                </a:tc>
                <a:tc gridSpan="3">
                  <a:txBody>
                    <a:bodyPr/>
                    <a:lstStyle/>
                    <a:p>
                      <a:pPr algn="l"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Non-ELs</a:t>
                      </a:r>
                    </a:p>
                  </a:txBody>
                  <a:tcPr marL="106040" marR="106040" marT="53020" marB="5302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2">
                  <a:txBody>
                    <a:bodyPr/>
                    <a:lstStyle/>
                    <a:p>
                      <a:pPr marL="0" marR="0" algn="l" fontAlgn="ctr">
                        <a:lnSpc>
                          <a:spcPct val="115000"/>
                        </a:lnSpc>
                        <a:spcBef>
                          <a:spcPts val="0"/>
                        </a:spcBef>
                        <a:spcAft>
                          <a:spcPts val="0"/>
                        </a:spcAft>
                      </a:pPr>
                      <a:r>
                        <a:rPr lang="en-US" sz="1600" b="1" i="1"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b="0" i="0" u="none" strike="noStrike">
                        <a:effectLst/>
                        <a:latin typeface="Times New Roman" panose="02020603050405020304" pitchFamily="18" charset="0"/>
                        <a:cs typeface="Times New Roman" panose="02020603050405020304" pitchFamily="18" charset="0"/>
                      </a:endParaRPr>
                    </a:p>
                  </a:txBody>
                  <a:tcPr marL="106040" marR="106040" marT="53020" marB="5302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algn="l" fontAlgn="ctr">
                        <a:lnSpc>
                          <a:spcPct val="107000"/>
                        </a:lnSpc>
                        <a:spcBef>
                          <a:spcPts val="0"/>
                        </a:spcBef>
                        <a:spcAft>
                          <a:spcPts val="0"/>
                        </a:spcAft>
                      </a:pPr>
                      <a:r>
                        <a:rPr lang="en-US"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b="0" i="0" u="none" strike="noStrike">
                        <a:effectLst/>
                        <a:latin typeface="Times New Roman" panose="02020603050405020304" pitchFamily="18" charset="0"/>
                        <a:cs typeface="Times New Roman" panose="02020603050405020304" pitchFamily="18" charset="0"/>
                      </a:endParaRPr>
                    </a:p>
                  </a:txBody>
                  <a:tcPr marL="11046" marR="11046" marT="11046" marB="0" anchor="ctr">
                    <a:lnL>
                      <a:noFill/>
                    </a:lnL>
                    <a:lnR>
                      <a:noFill/>
                    </a:lnR>
                    <a:lnT>
                      <a:noFill/>
                    </a:lnT>
                    <a:lnB>
                      <a:noFill/>
                    </a:lnB>
                  </a:tcPr>
                </a:tc>
                <a:extLst>
                  <a:ext uri="{0D108BD9-81ED-4DB2-BD59-A6C34878D82A}">
                    <a16:rowId xmlns:a16="http://schemas.microsoft.com/office/drawing/2014/main" val="3819954842"/>
                  </a:ext>
                </a:extLst>
              </a:tr>
              <a:tr h="392347">
                <a:tc>
                  <a:txBody>
                    <a:bodyPr/>
                    <a:lstStyle/>
                    <a:p>
                      <a:pPr algn="l"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Test Accommodation</a:t>
                      </a: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a:txBody>
                    <a:bodyPr/>
                    <a:lstStyle/>
                    <a:p>
                      <a:r>
                        <a:rPr lang="en-US" sz="1600" b="0" i="0" u="none" strike="noStrike" dirty="0">
                          <a:effectLst/>
                          <a:latin typeface="Times New Roman" panose="02020603050405020304" pitchFamily="18" charset="0"/>
                          <a:cs typeface="Times New Roman" panose="02020603050405020304" pitchFamily="18" charset="0"/>
                        </a:rPr>
                        <a:t>N</a:t>
                      </a:r>
                      <a:endParaRPr lang="en-US" dirty="0"/>
                    </a:p>
                  </a:txBody>
                  <a:tcPr marL="11046" marR="73639" marT="73639"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Mean</a:t>
                      </a: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SD</a:t>
                      </a:r>
                    </a:p>
                  </a:txBody>
                  <a:tcPr marL="106040" marR="106040" marT="53020" marB="53020">
                    <a:lnL>
                      <a:noFill/>
                    </a:lnL>
                    <a:lnR>
                      <a:noFill/>
                    </a:lnR>
                    <a:lnB w="12700" cap="flat" cmpd="sng" algn="ctr">
                      <a:solidFill>
                        <a:srgbClr val="000000"/>
                      </a:solidFill>
                      <a:prstDash val="solid"/>
                      <a:round/>
                      <a:headEnd type="none" w="med" len="med"/>
                      <a:tailEnd type="none" w="med" len="med"/>
                    </a:lnB>
                  </a:tcPr>
                </a:tc>
                <a:tc>
                  <a:txBody>
                    <a:bodyPr/>
                    <a:lstStyle/>
                    <a:p>
                      <a:pPr algn="ctr"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N</a:t>
                      </a: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algn="ctr"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Mean</a:t>
                      </a: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lnSpc>
                          <a:spcPct val="115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SD</a:t>
                      </a: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marL="0" marR="0" algn="l" fontAlgn="ctr">
                        <a:lnSpc>
                          <a:spcPct val="115000"/>
                        </a:lnSpc>
                        <a:spcBef>
                          <a:spcPts val="0"/>
                        </a:spcBef>
                        <a:spcAft>
                          <a:spcPts val="0"/>
                        </a:spcAft>
                      </a:pPr>
                      <a:r>
                        <a:rPr lang="en-US" sz="1600" b="1" i="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b="0" i="0" u="none" strike="noStrike" dirty="0">
                        <a:effectLst/>
                        <a:latin typeface="Times New Roman" panose="02020603050405020304" pitchFamily="18" charset="0"/>
                        <a:cs typeface="Times New Roman" panose="02020603050405020304" pitchFamily="18" charset="0"/>
                      </a:endParaRPr>
                    </a:p>
                  </a:txBody>
                  <a:tcPr marL="106040" marR="106040" marT="53020" marB="5302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l" fontAlgn="ctr">
                        <a:lnSpc>
                          <a:spcPct val="107000"/>
                        </a:lnSpc>
                        <a:spcBef>
                          <a:spcPts val="0"/>
                        </a:spcBef>
                        <a:spcAft>
                          <a:spcPts val="0"/>
                        </a:spcAft>
                      </a:pPr>
                      <a:r>
                        <a:rPr lang="en-US" sz="16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b="0" i="0" u="none" strike="noStrike" dirty="0">
                        <a:effectLst/>
                        <a:latin typeface="Times New Roman" panose="02020603050405020304" pitchFamily="18" charset="0"/>
                        <a:cs typeface="Times New Roman" panose="02020603050405020304" pitchFamily="18" charset="0"/>
                      </a:endParaRPr>
                    </a:p>
                  </a:txBody>
                  <a:tcPr marL="11046" marR="11046" marT="11046"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5220869"/>
                  </a:ext>
                </a:extLst>
              </a:tr>
              <a:tr h="392347">
                <a:tc>
                  <a:txBody>
                    <a:bodyPr/>
                    <a:lstStyle/>
                    <a:p>
                      <a:pPr marL="0" marR="0" algn="ctr" fontAlgn="ctr">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Non-accommodated</a:t>
                      </a:r>
                      <a:endParaRPr lang="en-US" sz="1600" b="0" i="0" u="none" strike="noStrike" kern="1200" dirty="0">
                        <a:solidFill>
                          <a:schemeClr val="tx1"/>
                        </a:solidFill>
                        <a:effectLst/>
                        <a:latin typeface="Times New Roman" panose="02020603050405020304" pitchFamily="18" charset="0"/>
                        <a:cs typeface="Arial" panose="020B0604020202020204" pitchFamily="34" charset="0"/>
                      </a:endParaRPr>
                    </a:p>
                  </a:txBody>
                  <a:tcPr marL="11046" marR="73639" marT="7363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ctr" latinLnBrk="0" hangingPunct="1">
                        <a:lnSpc>
                          <a:spcPct val="115000"/>
                        </a:lnSpc>
                        <a:spcBef>
                          <a:spcPts val="0"/>
                        </a:spcBef>
                        <a:spcAft>
                          <a:spcPts val="0"/>
                        </a:spcAft>
                        <a:buClrTx/>
                        <a:buSzTx/>
                        <a:buFontTx/>
                        <a:buNone/>
                        <a:tabLst/>
                        <a:defRPr/>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81</a:t>
                      </a:r>
                    </a:p>
                  </a:txBody>
                  <a:tcPr marL="106040" marR="106040" marT="53020" marB="5302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kern="1200" dirty="0">
                          <a:solidFill>
                            <a:schemeClr val="tx1"/>
                          </a:solidFill>
                          <a:effectLst/>
                          <a:highlight>
                            <a:srgbClr val="FFFF00"/>
                          </a:highlight>
                          <a:latin typeface="Times New Roman" panose="02020603050405020304" pitchFamily="18" charset="0"/>
                          <a:cs typeface="Arial" panose="020B0604020202020204" pitchFamily="34" charset="0"/>
                        </a:rPr>
                        <a:t>1019.69</a:t>
                      </a:r>
                    </a:p>
                  </a:txBody>
                  <a:tcPr marL="6350" marR="6350" marT="635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kern="1200" dirty="0">
                          <a:solidFill>
                            <a:schemeClr val="tx1"/>
                          </a:solidFill>
                          <a:effectLst/>
                          <a:latin typeface="Times New Roman" panose="02020603050405020304" pitchFamily="18" charset="0"/>
                          <a:cs typeface="Arial" panose="020B0604020202020204" pitchFamily="34" charset="0"/>
                        </a:rPr>
                        <a:t>0.86</a:t>
                      </a:r>
                    </a:p>
                  </a:txBody>
                  <a:tcPr marL="6350" marR="6350" marT="6350" marB="0" anchor="b">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r>
                        <a:rPr lang="en-US" sz="1600" b="0" i="0" u="none" strike="noStrike" kern="1200">
                          <a:solidFill>
                            <a:schemeClr val="tx1"/>
                          </a:solidFill>
                          <a:effectLst/>
                          <a:latin typeface="Times New Roman" panose="02020603050405020304" pitchFamily="18" charset="0"/>
                          <a:ea typeface="+mn-ea"/>
                          <a:cs typeface="Arial" panose="020B0604020202020204" pitchFamily="34" charset="0"/>
                        </a:rPr>
                        <a:t>139</a:t>
                      </a:r>
                      <a:endParaRPr lang="en-US" sz="1600" b="0" i="0" u="none" strike="noStrike" kern="1200">
                        <a:solidFill>
                          <a:schemeClr val="tx1"/>
                        </a:solidFill>
                        <a:effectLst/>
                        <a:latin typeface="Times New Roman" panose="02020603050405020304" pitchFamily="18" charset="0"/>
                        <a:cs typeface="Arial" panose="020B0604020202020204" pitchFamily="34" charset="0"/>
                      </a:endParaRPr>
                    </a:p>
                  </a:txBody>
                  <a:tcPr marL="106040" marR="106040" marT="53020" marB="5302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lnL w="12700" cmpd="sng">
                      <a:noFill/>
                      <a:prstDash val="solid"/>
                    </a:lnL>
                    <a:lnT w="12700" cap="flat" cmpd="sng" algn="ctr">
                      <a:solidFill>
                        <a:srgbClr val="000000"/>
                      </a:solidFill>
                      <a:prstDash val="solid"/>
                      <a:round/>
                      <a:headEnd type="none" w="med" len="med"/>
                      <a:tailEnd type="none" w="med" len="med"/>
                    </a:lnT>
                  </a:tcPr>
                </a:tc>
                <a:tc>
                  <a:txBody>
                    <a:bodyPr/>
                    <a:lstStyle/>
                    <a:p>
                      <a:pPr algn="ctr" fontAlgn="b"/>
                      <a:r>
                        <a:rPr lang="en-US" sz="1600" b="0" i="0" u="none" strike="noStrike" kern="1200" dirty="0">
                          <a:solidFill>
                            <a:schemeClr val="tx1"/>
                          </a:solidFill>
                          <a:effectLst/>
                          <a:highlight>
                            <a:srgbClr val="FFFF00"/>
                          </a:highlight>
                          <a:latin typeface="Times New Roman" panose="02020603050405020304" pitchFamily="18" charset="0"/>
                          <a:cs typeface="Arial" panose="020B0604020202020204" pitchFamily="34" charset="0"/>
                        </a:rPr>
                        <a:t>1277.39</a:t>
                      </a:r>
                    </a:p>
                  </a:txBody>
                  <a:tcPr marL="6350" marR="6350" marT="6350" marB="0" anchor="b">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r>
                        <a:rPr lang="en-US" sz="1600" b="0" i="0" u="none" strike="noStrike" kern="1200">
                          <a:solidFill>
                            <a:schemeClr val="tx1"/>
                          </a:solidFill>
                          <a:effectLst/>
                          <a:latin typeface="Times New Roman" panose="02020603050405020304" pitchFamily="18" charset="0"/>
                          <a:ea typeface="+mn-ea"/>
                          <a:cs typeface="Arial" panose="020B0604020202020204" pitchFamily="34" charset="0"/>
                        </a:rPr>
                        <a:t>0.42</a:t>
                      </a:r>
                      <a:endParaRPr lang="en-US" sz="1600" b="0" i="0" u="none" strike="noStrike" kern="1200">
                        <a:solidFill>
                          <a:schemeClr val="tx1"/>
                        </a:solidFill>
                        <a:effectLst/>
                        <a:latin typeface="Times New Roman" panose="02020603050405020304" pitchFamily="18" charset="0"/>
                        <a:cs typeface="Arial" panose="020B0604020202020204" pitchFamily="34" charset="0"/>
                      </a:endParaRPr>
                    </a:p>
                  </a:txBody>
                  <a:tcPr marL="106040" marR="106040" marT="53020" marB="5302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lnL w="12700" cmpd="sng">
                      <a:noFill/>
                      <a:prstDash val="solid"/>
                    </a:lnL>
                    <a:lnT w="12700" cap="flat" cmpd="sng" algn="ctr">
                      <a:solidFill>
                        <a:srgbClr val="000000"/>
                      </a:solidFill>
                      <a:prstDash val="solid"/>
                      <a:round/>
                      <a:headEnd type="none" w="med" len="med"/>
                      <a:tailEnd type="none" w="med" len="med"/>
                    </a:lnT>
                  </a:tcPr>
                </a:tc>
                <a:tc gridSpan="2">
                  <a:txBody>
                    <a:bodyPr/>
                    <a:lstStyle/>
                    <a:p>
                      <a:pPr marL="0" marR="0" algn="ctr" fontAlgn="t">
                        <a:lnSpc>
                          <a:spcPct val="115000"/>
                        </a:lnSpc>
                        <a:spcBef>
                          <a:spcPts val="0"/>
                        </a:spcBef>
                        <a:spcAft>
                          <a:spcPts val="0"/>
                        </a:spcAft>
                      </a:pPr>
                      <a:r>
                        <a:rPr lang="en-US" sz="1600" b="0" i="0" u="none" strike="noStrike" kern="1200">
                          <a:solidFill>
                            <a:schemeClr val="tx1"/>
                          </a:solidFill>
                          <a:effectLst/>
                          <a:latin typeface="Times New Roman" panose="02020603050405020304" pitchFamily="18" charset="0"/>
                          <a:ea typeface="+mn-ea"/>
                          <a:cs typeface="Arial" panose="020B0604020202020204" pitchFamily="34" charset="0"/>
                        </a:rPr>
                        <a:t> </a:t>
                      </a:r>
                    </a:p>
                  </a:txBody>
                  <a:tcPr marL="106040" marR="106040" marT="53020" marB="5302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204711261"/>
                  </a:ext>
                </a:extLst>
              </a:tr>
              <a:tr h="392347">
                <a:tc>
                  <a:txBody>
                    <a:bodyPr/>
                    <a:lstStyle/>
                    <a:p>
                      <a:pPr marL="0" marR="0" algn="ctr" fontAlgn="ctr">
                        <a:lnSpc>
                          <a:spcPct val="115000"/>
                        </a:lnSpc>
                        <a:spcBef>
                          <a:spcPts val="0"/>
                        </a:spcBef>
                        <a:spcAft>
                          <a:spcPts val="0"/>
                        </a:spcAft>
                      </a:pPr>
                      <a:r>
                        <a:rPr lang="en-US" sz="1600" b="0" i="0" u="none" strike="noStrike" kern="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Linguistic Modified</a:t>
                      </a:r>
                      <a:endParaRPr lang="en-US" sz="1600" b="0" i="0" u="none" strike="noStrike" kern="1200">
                        <a:solidFill>
                          <a:schemeClr val="tx1"/>
                        </a:solidFill>
                        <a:effectLst/>
                        <a:latin typeface="Times New Roman" panose="02020603050405020304" pitchFamily="18" charset="0"/>
                        <a:cs typeface="Arial" panose="020B0604020202020204" pitchFamily="34" charset="0"/>
                      </a:endParaRPr>
                    </a:p>
                  </a:txBody>
                  <a:tcPr marL="11046" marR="73639" marT="73639" marB="0" anchor="b">
                    <a:lnL>
                      <a:noFill/>
                    </a:lnL>
                    <a:lnR>
                      <a:noFill/>
                    </a:lnR>
                    <a:lnT>
                      <a:noFill/>
                    </a:lnT>
                    <a:lnB>
                      <a:noFill/>
                    </a:lnB>
                  </a:tcPr>
                </a:tc>
                <a:tc>
                  <a:txBody>
                    <a:bodyPr/>
                    <a:lstStyle/>
                    <a:p>
                      <a:pPr marL="0" marR="0" algn="ctr" fontAlgn="ctr">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69</a:t>
                      </a:r>
                      <a:endParaRPr lang="en-US" sz="1600" b="0" i="0" u="none" strike="noStrike" kern="1200" dirty="0">
                        <a:solidFill>
                          <a:schemeClr val="tx1"/>
                        </a:solidFill>
                        <a:effectLst/>
                        <a:latin typeface="Times New Roman" panose="02020603050405020304" pitchFamily="18" charset="0"/>
                        <a:cs typeface="Arial" panose="020B0604020202020204" pitchFamily="34" charset="0"/>
                      </a:endParaRPr>
                    </a:p>
                  </a:txBody>
                  <a:tcPr marL="106040" marR="106040" marT="53020" marB="53020" anchor="b">
                    <a:lnL>
                      <a:noFill/>
                    </a:lnL>
                    <a:lnR>
                      <a:noFill/>
                    </a:lnR>
                    <a:lnT>
                      <a:noFill/>
                    </a:lnT>
                    <a:lnB>
                      <a:noFill/>
                    </a:lnB>
                  </a:tcPr>
                </a:tc>
                <a:tc>
                  <a:txBody>
                    <a:bodyPr/>
                    <a:lstStyle/>
                    <a:p>
                      <a:pPr algn="ctr" fontAlgn="b"/>
                      <a:r>
                        <a:rPr lang="en-US" sz="1600" b="0" i="0" u="none" strike="noStrike" kern="1200" dirty="0">
                          <a:solidFill>
                            <a:schemeClr val="tx1"/>
                          </a:solidFill>
                          <a:effectLst/>
                          <a:highlight>
                            <a:srgbClr val="FFFF00"/>
                          </a:highlight>
                          <a:latin typeface="Times New Roman" panose="02020603050405020304" pitchFamily="18" charset="0"/>
                          <a:cs typeface="Arial" panose="020B0604020202020204" pitchFamily="34" charset="0"/>
                        </a:rPr>
                        <a:t>1103.73</a:t>
                      </a:r>
                    </a:p>
                  </a:txBody>
                  <a:tcPr marL="6350" marR="6350" marT="6350" marB="0" anchor="b">
                    <a:lnL>
                      <a:noFill/>
                    </a:lnL>
                    <a:lnR>
                      <a:noFill/>
                    </a:lnR>
                    <a:lnT>
                      <a:noFill/>
                    </a:lnT>
                    <a:lnB>
                      <a:noFill/>
                    </a:lnB>
                  </a:tcPr>
                </a:tc>
                <a:tc>
                  <a:txBody>
                    <a:bodyPr/>
                    <a:lstStyle/>
                    <a:p>
                      <a:pPr algn="ctr" fontAlgn="b"/>
                      <a:r>
                        <a:rPr lang="en-US" sz="1600" b="0" i="0" u="none" strike="noStrike" kern="1200" dirty="0">
                          <a:solidFill>
                            <a:schemeClr val="tx1"/>
                          </a:solidFill>
                          <a:effectLst/>
                          <a:latin typeface="Times New Roman" panose="02020603050405020304" pitchFamily="18" charset="0"/>
                          <a:cs typeface="Arial" panose="020B0604020202020204" pitchFamily="34" charset="0"/>
                        </a:rPr>
                        <a:t>0.66</a:t>
                      </a:r>
                    </a:p>
                  </a:txBody>
                  <a:tcPr marL="6350" marR="6350" marT="6350" marB="0" anchor="b">
                    <a:lnL>
                      <a:noFill/>
                    </a:lnL>
                    <a:lnR>
                      <a:noFill/>
                    </a:lnR>
                    <a:lnT>
                      <a:noFill/>
                    </a:lnT>
                    <a:lnB>
                      <a:noFill/>
                    </a:lnB>
                  </a:tcPr>
                </a:tc>
                <a:tc gridSpan="2">
                  <a:txBody>
                    <a:bodyPr/>
                    <a:lstStyle/>
                    <a:p>
                      <a:pPr algn="ct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143</a:t>
                      </a:r>
                      <a:endParaRPr lang="en-US" sz="1600" b="0" i="0" u="none" strike="noStrike" kern="1200" dirty="0">
                        <a:solidFill>
                          <a:schemeClr val="tx1"/>
                        </a:solidFill>
                        <a:effectLst/>
                        <a:latin typeface="Times New Roman" panose="02020603050405020304" pitchFamily="18" charset="0"/>
                        <a:cs typeface="Arial" panose="020B0604020202020204" pitchFamily="34" charset="0"/>
                      </a:endParaRPr>
                    </a:p>
                  </a:txBody>
                  <a:tcPr marL="106040" marR="106040" marT="53020" marB="53020" anchor="b">
                    <a:lnL>
                      <a:noFill/>
                    </a:lnL>
                    <a:lnR>
                      <a:noFill/>
                    </a:lnR>
                    <a:lnT>
                      <a:noFill/>
                    </a:lnT>
                    <a:lnB>
                      <a:noFill/>
                    </a:lnB>
                  </a:tcPr>
                </a:tc>
                <a:tc hMerge="1">
                  <a:txBody>
                    <a:bodyPr/>
                    <a:lstStyle/>
                    <a:p>
                      <a:endParaRPr lang="en-US"/>
                    </a:p>
                  </a:txBody>
                  <a:tcPr>
                    <a:lnL w="12700" cmpd="sng">
                      <a:noFill/>
                      <a:prstDash val="solid"/>
                    </a:lnL>
                  </a:tcPr>
                </a:tc>
                <a:tc>
                  <a:txBody>
                    <a:bodyPr/>
                    <a:lstStyle/>
                    <a:p>
                      <a:pPr algn="ctr" fontAlgn="b"/>
                      <a:r>
                        <a:rPr lang="en-US" sz="1600" b="0" i="0" u="none" strike="noStrike" kern="1200" dirty="0">
                          <a:solidFill>
                            <a:schemeClr val="tx1"/>
                          </a:solidFill>
                          <a:effectLst/>
                          <a:latin typeface="Times New Roman" panose="02020603050405020304" pitchFamily="18" charset="0"/>
                          <a:cs typeface="Arial" panose="020B0604020202020204" pitchFamily="34" charset="0"/>
                        </a:rPr>
                        <a:t>1273.82</a:t>
                      </a:r>
                    </a:p>
                  </a:txBody>
                  <a:tcPr marL="6350" marR="6350" marT="6350" marB="0" anchor="b">
                    <a:lnL>
                      <a:noFill/>
                    </a:lnL>
                    <a:lnR>
                      <a:noFill/>
                    </a:lnR>
                    <a:lnT>
                      <a:noFill/>
                    </a:lnT>
                    <a:lnB>
                      <a:noFill/>
                    </a:lnB>
                  </a:tcPr>
                </a:tc>
                <a:tc gridSpan="2">
                  <a:txBody>
                    <a:bodyPr/>
                    <a:lstStyle/>
                    <a:p>
                      <a:pPr algn="ct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0.36</a:t>
                      </a:r>
                      <a:endParaRPr lang="en-US" sz="1600" b="0" i="0" u="none" strike="noStrike" kern="1200" dirty="0">
                        <a:solidFill>
                          <a:schemeClr val="tx1"/>
                        </a:solidFill>
                        <a:effectLst/>
                        <a:latin typeface="Times New Roman" panose="02020603050405020304" pitchFamily="18" charset="0"/>
                        <a:cs typeface="Arial" panose="020B0604020202020204" pitchFamily="34" charset="0"/>
                      </a:endParaRPr>
                    </a:p>
                  </a:txBody>
                  <a:tcPr marL="106040" marR="106040" marT="53020" marB="53020" anchor="b">
                    <a:lnL>
                      <a:noFill/>
                    </a:lnL>
                    <a:lnR>
                      <a:noFill/>
                    </a:lnR>
                    <a:lnT>
                      <a:noFill/>
                    </a:lnT>
                    <a:lnB>
                      <a:noFill/>
                    </a:lnB>
                  </a:tcPr>
                </a:tc>
                <a:tc hMerge="1">
                  <a:txBody>
                    <a:bodyPr/>
                    <a:lstStyle/>
                    <a:p>
                      <a:endParaRPr lang="en-US"/>
                    </a:p>
                  </a:txBody>
                  <a:tcPr>
                    <a:lnL w="12700" cmpd="sng">
                      <a:noFill/>
                      <a:prstDash val="solid"/>
                    </a:lnL>
                  </a:tcPr>
                </a:tc>
                <a:tc gridSpan="2">
                  <a:txBody>
                    <a:bodyPr/>
                    <a:lstStyle/>
                    <a:p>
                      <a:pPr marL="0" marR="0" algn="ctr" fontAlgn="t">
                        <a:lnSpc>
                          <a:spcPct val="115000"/>
                        </a:lnSpc>
                        <a:spcBef>
                          <a:spcPts val="0"/>
                        </a:spcBef>
                        <a:spcAft>
                          <a:spcPts val="0"/>
                        </a:spcAft>
                      </a:pPr>
                      <a:r>
                        <a:rPr lang="en-US" sz="1600" b="0" i="0" u="none" strike="noStrike" kern="1200">
                          <a:solidFill>
                            <a:schemeClr val="tx1"/>
                          </a:solidFill>
                          <a:effectLst/>
                          <a:latin typeface="Times New Roman" panose="02020603050405020304" pitchFamily="18" charset="0"/>
                          <a:ea typeface="+mn-ea"/>
                          <a:cs typeface="Arial" panose="020B0604020202020204" pitchFamily="34" charset="0"/>
                        </a:rPr>
                        <a:t> </a:t>
                      </a:r>
                    </a:p>
                  </a:txBody>
                  <a:tcPr marL="106040" marR="106040" marT="53020" marB="5302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915773516"/>
                  </a:ext>
                </a:extLst>
              </a:tr>
              <a:tr h="392347">
                <a:tc>
                  <a:txBody>
                    <a:bodyPr/>
                    <a:lstStyle/>
                    <a:p>
                      <a:pPr marL="0" marR="0" algn="ctr" fontAlgn="ctr">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English Glossary</a:t>
                      </a:r>
                      <a:endParaRPr lang="en-US" sz="1600" b="0" i="0" u="none" strike="noStrike" kern="1200" dirty="0">
                        <a:solidFill>
                          <a:schemeClr val="tx1"/>
                        </a:solidFill>
                        <a:effectLst/>
                        <a:latin typeface="Times New Roman" panose="02020603050405020304" pitchFamily="18" charset="0"/>
                        <a:cs typeface="Arial" panose="020B0604020202020204" pitchFamily="34" charset="0"/>
                      </a:endParaRPr>
                    </a:p>
                  </a:txBody>
                  <a:tcPr marL="11046" marR="73639" marT="73639" marB="0" anchor="b">
                    <a:lnL>
                      <a:noFill/>
                    </a:lnL>
                    <a:lnR>
                      <a:noFill/>
                    </a:lnR>
                    <a:lnT>
                      <a:noFill/>
                    </a:lnT>
                    <a:lnB>
                      <a:noFill/>
                    </a:lnB>
                  </a:tcPr>
                </a:tc>
                <a:tc>
                  <a:txBody>
                    <a:bodyPr/>
                    <a:lstStyle/>
                    <a:p>
                      <a:pPr marL="0" marR="0" algn="ctr" fontAlgn="ctr">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39</a:t>
                      </a:r>
                      <a:endParaRPr lang="en-US" sz="1600" b="0" i="0" u="none" strike="noStrike" kern="1200" dirty="0">
                        <a:solidFill>
                          <a:schemeClr val="tx1"/>
                        </a:solidFill>
                        <a:effectLst/>
                        <a:latin typeface="Times New Roman" panose="02020603050405020304" pitchFamily="18" charset="0"/>
                        <a:cs typeface="Arial" panose="020B0604020202020204" pitchFamily="34" charset="0"/>
                      </a:endParaRPr>
                    </a:p>
                  </a:txBody>
                  <a:tcPr marL="106040" marR="106040" marT="53020" marB="53020" anchor="b">
                    <a:lnL>
                      <a:noFill/>
                    </a:lnL>
                    <a:lnR>
                      <a:noFill/>
                    </a:lnR>
                    <a:lnT>
                      <a:noFill/>
                    </a:lnT>
                    <a:lnB>
                      <a:noFill/>
                    </a:lnB>
                  </a:tcPr>
                </a:tc>
                <a:tc>
                  <a:txBody>
                    <a:bodyPr/>
                    <a:lstStyle/>
                    <a:p>
                      <a:pPr algn="ctr" fontAlgn="b"/>
                      <a:r>
                        <a:rPr lang="en-US" sz="1600" b="0" i="0" u="none" strike="noStrike" kern="1200" dirty="0">
                          <a:solidFill>
                            <a:schemeClr val="tx1"/>
                          </a:solidFill>
                          <a:effectLst/>
                          <a:latin typeface="Times New Roman" panose="02020603050405020304" pitchFamily="18" charset="0"/>
                          <a:cs typeface="Arial" panose="020B0604020202020204" pitchFamily="34" charset="0"/>
                        </a:rPr>
                        <a:t>881.00</a:t>
                      </a:r>
                    </a:p>
                  </a:txBody>
                  <a:tcPr marL="6350" marR="6350" marT="6350" marB="0" anchor="b">
                    <a:lnL>
                      <a:noFill/>
                    </a:lnL>
                    <a:lnR>
                      <a:noFill/>
                    </a:lnR>
                    <a:lnT>
                      <a:noFill/>
                    </a:lnT>
                    <a:lnB>
                      <a:noFill/>
                    </a:lnB>
                  </a:tcPr>
                </a:tc>
                <a:tc>
                  <a:txBody>
                    <a:bodyPr/>
                    <a:lstStyle/>
                    <a:p>
                      <a:pPr algn="ctr" fontAlgn="b"/>
                      <a:r>
                        <a:rPr lang="en-US" sz="1600" b="0" i="0" u="none" strike="noStrike" kern="1200" dirty="0">
                          <a:solidFill>
                            <a:schemeClr val="tx1"/>
                          </a:solidFill>
                          <a:effectLst/>
                          <a:latin typeface="Times New Roman" panose="02020603050405020304" pitchFamily="18" charset="0"/>
                          <a:cs typeface="Arial" panose="020B0604020202020204" pitchFamily="34" charset="0"/>
                        </a:rPr>
                        <a:t>0.09</a:t>
                      </a:r>
                    </a:p>
                  </a:txBody>
                  <a:tcPr marL="6350" marR="6350" marT="6350" marB="0" anchor="b">
                    <a:lnL>
                      <a:noFill/>
                    </a:lnL>
                    <a:lnR>
                      <a:noFill/>
                    </a:lnR>
                    <a:lnT>
                      <a:noFill/>
                    </a:lnT>
                    <a:lnB>
                      <a:noFill/>
                    </a:lnB>
                  </a:tcPr>
                </a:tc>
                <a:tc gridSpan="2">
                  <a:txBody>
                    <a:bodyPr/>
                    <a:lstStyle/>
                    <a:p>
                      <a:pPr algn="ct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42</a:t>
                      </a:r>
                      <a:endParaRPr lang="en-US" sz="1600" b="0" i="0" u="none" strike="noStrike" kern="1200" dirty="0">
                        <a:solidFill>
                          <a:schemeClr val="tx1"/>
                        </a:solidFill>
                        <a:effectLst/>
                        <a:latin typeface="Times New Roman" panose="02020603050405020304" pitchFamily="18" charset="0"/>
                        <a:cs typeface="Arial" panose="020B0604020202020204" pitchFamily="34" charset="0"/>
                      </a:endParaRPr>
                    </a:p>
                  </a:txBody>
                  <a:tcPr marL="106040" marR="106040" marT="53020" marB="53020" anchor="b">
                    <a:lnL>
                      <a:noFill/>
                    </a:lnL>
                    <a:lnR>
                      <a:noFill/>
                    </a:lnR>
                    <a:lnT>
                      <a:noFill/>
                    </a:lnT>
                    <a:lnB>
                      <a:noFill/>
                    </a:lnB>
                  </a:tcPr>
                </a:tc>
                <a:tc hMerge="1">
                  <a:txBody>
                    <a:bodyPr/>
                    <a:lstStyle/>
                    <a:p>
                      <a:endParaRPr lang="en-US"/>
                    </a:p>
                  </a:txBody>
                  <a:tcPr>
                    <a:lnL w="12700" cmpd="sng">
                      <a:noFill/>
                      <a:prstDash val="solid"/>
                    </a:lnL>
                  </a:tcPr>
                </a:tc>
                <a:tc>
                  <a:txBody>
                    <a:bodyPr/>
                    <a:lstStyle/>
                    <a:p>
                      <a:pPr algn="ctr" fontAlgn="b"/>
                      <a:r>
                        <a:rPr lang="en-US" sz="1600" b="0" i="0" u="none" strike="noStrike" kern="1200" dirty="0">
                          <a:solidFill>
                            <a:schemeClr val="tx1"/>
                          </a:solidFill>
                          <a:effectLst/>
                          <a:latin typeface="Times New Roman" panose="02020603050405020304" pitchFamily="18" charset="0"/>
                          <a:cs typeface="Arial" panose="020B0604020202020204" pitchFamily="34" charset="0"/>
                        </a:rPr>
                        <a:t>1122.13</a:t>
                      </a:r>
                    </a:p>
                  </a:txBody>
                  <a:tcPr marL="6350" marR="6350" marT="6350" marB="0" anchor="b">
                    <a:lnL>
                      <a:noFill/>
                    </a:lnL>
                    <a:lnR>
                      <a:noFill/>
                    </a:lnR>
                    <a:lnT>
                      <a:noFill/>
                    </a:lnT>
                    <a:lnB>
                      <a:noFill/>
                    </a:lnB>
                  </a:tcPr>
                </a:tc>
                <a:tc gridSpan="2">
                  <a:txBody>
                    <a:bodyPr/>
                    <a:lstStyle/>
                    <a:p>
                      <a:pPr algn="ct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0.73</a:t>
                      </a:r>
                      <a:endParaRPr lang="en-US" sz="1600" b="0" i="0" u="none" strike="noStrike" kern="1200" dirty="0">
                        <a:solidFill>
                          <a:schemeClr val="tx1"/>
                        </a:solidFill>
                        <a:effectLst/>
                        <a:latin typeface="Times New Roman" panose="02020603050405020304" pitchFamily="18" charset="0"/>
                        <a:cs typeface="Arial" panose="020B0604020202020204" pitchFamily="34" charset="0"/>
                      </a:endParaRPr>
                    </a:p>
                  </a:txBody>
                  <a:tcPr marL="106040" marR="106040" marT="53020" marB="53020" anchor="b">
                    <a:lnL>
                      <a:noFill/>
                    </a:lnL>
                    <a:lnR>
                      <a:noFill/>
                    </a:lnR>
                    <a:lnT>
                      <a:noFill/>
                    </a:lnT>
                    <a:lnB>
                      <a:noFill/>
                    </a:lnB>
                  </a:tcPr>
                </a:tc>
                <a:tc hMerge="1">
                  <a:txBody>
                    <a:bodyPr/>
                    <a:lstStyle/>
                    <a:p>
                      <a:endParaRPr lang="en-US"/>
                    </a:p>
                  </a:txBody>
                  <a:tcPr>
                    <a:lnL w="12700" cmpd="sng">
                      <a:noFill/>
                      <a:prstDash val="solid"/>
                    </a:lnL>
                  </a:tcPr>
                </a:tc>
                <a:tc gridSpan="2">
                  <a:txBody>
                    <a:bodyPr/>
                    <a:lstStyle/>
                    <a:p>
                      <a:pPr marL="0" marR="0" algn="ctr" fontAlgn="t">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 </a:t>
                      </a:r>
                    </a:p>
                  </a:txBody>
                  <a:tcPr marL="106040" marR="106040" marT="53020" marB="5302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281778244"/>
                  </a:ext>
                </a:extLst>
              </a:tr>
              <a:tr h="299099">
                <a:tc>
                  <a:txBody>
                    <a:bodyPr/>
                    <a:lstStyle/>
                    <a:p>
                      <a:pPr marL="0" marR="0" algn="ctr" fontAlgn="ctr">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Total</a:t>
                      </a:r>
                      <a:endParaRPr lang="en-US" sz="1600" b="0" i="0" u="none" strike="noStrike" kern="1200" dirty="0">
                        <a:solidFill>
                          <a:schemeClr val="tx1"/>
                        </a:solidFill>
                        <a:effectLst/>
                        <a:latin typeface="Times New Roman" panose="02020603050405020304" pitchFamily="18" charset="0"/>
                        <a:cs typeface="Arial" panose="020B0604020202020204" pitchFamily="34" charset="0"/>
                      </a:endParaRPr>
                    </a:p>
                  </a:txBody>
                  <a:tcPr marL="11046" marR="73639" marT="736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fontAlgn="ctr">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189</a:t>
                      </a:r>
                      <a:endParaRPr lang="en-US" sz="1600" b="0" i="0" u="none" strike="noStrike" kern="1200" dirty="0">
                        <a:solidFill>
                          <a:schemeClr val="tx1"/>
                        </a:solidFill>
                        <a:effectLst/>
                        <a:latin typeface="Times New Roman" panose="02020603050405020304" pitchFamily="18" charset="0"/>
                        <a:cs typeface="Arial" panose="020B0604020202020204" pitchFamily="34" charset="0"/>
                      </a:endParaRPr>
                    </a:p>
                  </a:txBody>
                  <a:tcPr marL="106040" marR="106040" marT="53020" marB="5302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1019.07</a:t>
                      </a:r>
                    </a:p>
                  </a:txBody>
                  <a:tcPr marL="106040" marR="106040" marT="53020" marB="5302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0.32</a:t>
                      </a:r>
                      <a:endParaRPr lang="en-US" sz="1600" b="0" i="0" u="none" strike="noStrike" kern="1200" dirty="0">
                        <a:solidFill>
                          <a:schemeClr val="tx1"/>
                        </a:solidFill>
                        <a:effectLst/>
                        <a:latin typeface="Times New Roman" panose="02020603050405020304" pitchFamily="18" charset="0"/>
                        <a:cs typeface="Arial" panose="020B0604020202020204" pitchFamily="34" charset="0"/>
                      </a:endParaRPr>
                    </a:p>
                  </a:txBody>
                  <a:tcPr marL="106040" marR="106040" marT="53020" marB="53020" anchor="b">
                    <a:lnL w="12700" cmpd="sng">
                      <a:noFill/>
                      <a:prstDash val="solid"/>
                    </a:lnL>
                    <a:lnR>
                      <a:noFill/>
                    </a:lnR>
                    <a:lnT>
                      <a:noFill/>
                    </a:lnT>
                    <a:lnB w="12700" cap="flat" cmpd="sng" algn="ctr">
                      <a:solidFill>
                        <a:srgbClr val="000000"/>
                      </a:solidFill>
                      <a:prstDash val="solid"/>
                      <a:round/>
                      <a:headEnd type="none" w="med" len="med"/>
                      <a:tailEnd type="none" w="med" len="med"/>
                    </a:lnB>
                  </a:tcPr>
                </a:tc>
                <a:tc gridSpan="2">
                  <a:txBody>
                    <a:bodyPr/>
                    <a:lstStyle/>
                    <a:p>
                      <a:pPr algn="ct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324</a:t>
                      </a:r>
                      <a:endParaRPr lang="en-US" sz="1600" b="0" i="0" u="none" strike="noStrike" kern="1200" dirty="0">
                        <a:solidFill>
                          <a:schemeClr val="tx1"/>
                        </a:solidFill>
                        <a:effectLst/>
                        <a:latin typeface="Times New Roman" panose="02020603050405020304" pitchFamily="18" charset="0"/>
                        <a:cs typeface="Arial" panose="020B0604020202020204" pitchFamily="34" charset="0"/>
                      </a:endParaRPr>
                    </a:p>
                  </a:txBody>
                  <a:tcPr marL="106040" marR="106040" marT="53020" marB="5302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lnL w="12700" cmpd="sng">
                      <a:noFill/>
                      <a:prstDash val="solid"/>
                    </a:lnL>
                  </a:tcPr>
                </a:tc>
                <a:tc>
                  <a:txBody>
                    <a:bodyPr/>
                    <a:lstStyle/>
                    <a:p>
                      <a:pPr algn="ctr" fontAlgn="b"/>
                      <a:r>
                        <a:rPr lang="en-US" sz="1600" b="0" i="0" u="none" strike="noStrike" kern="1200" dirty="0">
                          <a:solidFill>
                            <a:schemeClr val="tx1"/>
                          </a:solidFill>
                          <a:effectLst/>
                          <a:latin typeface="Times New Roman" panose="02020603050405020304" pitchFamily="18" charset="0"/>
                          <a:cs typeface="Arial" panose="020B0604020202020204" pitchFamily="34" charset="0"/>
                        </a:rPr>
                        <a:t>1253.43</a:t>
                      </a: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algn="ct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0.26</a:t>
                      </a:r>
                      <a:endParaRPr lang="en-US" sz="1600" b="0" i="0" u="none" strike="noStrike" kern="1200" dirty="0">
                        <a:solidFill>
                          <a:schemeClr val="tx1"/>
                        </a:solidFill>
                        <a:effectLst/>
                        <a:latin typeface="Times New Roman" panose="02020603050405020304" pitchFamily="18" charset="0"/>
                        <a:cs typeface="Arial" panose="020B0604020202020204" pitchFamily="34" charset="0"/>
                      </a:endParaRPr>
                    </a:p>
                  </a:txBody>
                  <a:tcPr marL="106040" marR="106040" marT="53020" marB="5302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lnL w="12700" cmpd="sng">
                      <a:noFill/>
                      <a:prstDash val="solid"/>
                    </a:lnL>
                  </a:tcPr>
                </a:tc>
                <a:tc gridSpan="2">
                  <a:txBody>
                    <a:bodyPr/>
                    <a:lstStyle/>
                    <a:p>
                      <a:pPr marL="0" marR="0" algn="ctr" fontAlgn="t">
                        <a:lnSpc>
                          <a:spcPct val="115000"/>
                        </a:lnSpc>
                        <a:spcBef>
                          <a:spcPts val="0"/>
                        </a:spcBef>
                        <a:spcAft>
                          <a:spcPts val="0"/>
                        </a:spcAft>
                      </a:pPr>
                      <a:r>
                        <a:rPr lang="en-US" sz="1600" b="0" i="0" u="none" strike="noStrike" kern="1200" dirty="0">
                          <a:solidFill>
                            <a:schemeClr val="tx1"/>
                          </a:solidFill>
                          <a:effectLst/>
                          <a:latin typeface="Times New Roman" panose="02020603050405020304" pitchFamily="18" charset="0"/>
                          <a:ea typeface="+mn-ea"/>
                          <a:cs typeface="Arial" panose="020B0604020202020204" pitchFamily="34" charset="0"/>
                        </a:rPr>
                        <a:t> </a:t>
                      </a:r>
                    </a:p>
                  </a:txBody>
                  <a:tcPr marL="106040" marR="106040" marT="53020" marB="5302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458847724"/>
                  </a:ext>
                </a:extLst>
              </a:tr>
              <a:tr h="392347">
                <a:tc gridSpan="10">
                  <a:txBody>
                    <a:bodyPr/>
                    <a:lstStyle/>
                    <a:p>
                      <a:pPr marL="0" marR="0" algn="l" fontAlgn="ctr">
                        <a:lnSpc>
                          <a:spcPct val="115000"/>
                        </a:lnSpc>
                        <a:spcBef>
                          <a:spcPts val="0"/>
                        </a:spcBef>
                        <a:spcAft>
                          <a:spcPts val="0"/>
                        </a:spcAft>
                      </a:pPr>
                      <a:endParaRPr lang="en-US" sz="1800" b="0" i="0" u="none" strike="noStrike" kern="1200" dirty="0">
                        <a:solidFill>
                          <a:schemeClr val="tx1"/>
                        </a:solidFill>
                        <a:effectLst/>
                        <a:latin typeface="Times New Roman" panose="02020603050405020304" pitchFamily="18" charset="0"/>
                        <a:cs typeface="Arial" panose="020B0604020202020204" pitchFamily="34" charset="0"/>
                      </a:endParaRPr>
                    </a:p>
                  </a:txBody>
                  <a:tcPr marL="106040" marR="106040" marT="53020" marB="5302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tc>
                <a:tc hMerge="1">
                  <a:txBody>
                    <a:bodyPr/>
                    <a:lstStyle/>
                    <a:p>
                      <a:endParaRPr lang="en-US"/>
                    </a:p>
                  </a:txBody>
                  <a:tcPr/>
                </a:tc>
                <a:tc hMerge="1">
                  <a:txBody>
                    <a:bodyPr/>
                    <a:lstStyle/>
                    <a:p>
                      <a:endParaRPr lang="en-US"/>
                    </a:p>
                  </a:txBody>
                  <a:tcPr>
                    <a:lnL w="12700" cmpd="sng">
                      <a:noFill/>
                      <a:prstDash val="solid"/>
                    </a:lnL>
                  </a:tcPr>
                </a:tc>
                <a:tc hMerge="1">
                  <a:txBody>
                    <a:bodyPr/>
                    <a:lstStyle/>
                    <a:p>
                      <a:endParaRPr lang="en-US"/>
                    </a:p>
                  </a:txBody>
                  <a:tcPr/>
                </a:tc>
                <a:tc>
                  <a:txBody>
                    <a:bodyPr/>
                    <a:lstStyle/>
                    <a:p>
                      <a:pPr marL="0" marR="0" algn="l" fontAlgn="ctr">
                        <a:lnSpc>
                          <a:spcPct val="107000"/>
                        </a:lnSpc>
                        <a:spcBef>
                          <a:spcPts val="0"/>
                        </a:spcBef>
                        <a:spcAft>
                          <a:spcPts val="0"/>
                        </a:spcAft>
                      </a:pPr>
                      <a:r>
                        <a:rPr lang="en-US" sz="16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600" b="0" i="0" u="none" strike="noStrike" dirty="0">
                        <a:effectLst/>
                        <a:latin typeface="Arial" panose="020B0604020202020204" pitchFamily="34" charset="0"/>
                      </a:endParaRPr>
                    </a:p>
                  </a:txBody>
                  <a:tcPr marL="11046" marR="11046" marT="11046"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62823873"/>
                  </a:ext>
                </a:extLst>
              </a:tr>
            </a:tbl>
          </a:graphicData>
        </a:graphic>
      </p:graphicFrame>
      <p:sp>
        <p:nvSpPr>
          <p:cNvPr id="3" name="Slide Number Placeholder 2">
            <a:extLst>
              <a:ext uri="{FF2B5EF4-FFF2-40B4-BE49-F238E27FC236}">
                <a16:creationId xmlns:a16="http://schemas.microsoft.com/office/drawing/2014/main" id="{4DB19616-96D7-4AFE-8425-BCEA23D91239}"/>
              </a:ext>
            </a:extLst>
          </p:cNvPr>
          <p:cNvSpPr>
            <a:spLocks noGrp="1"/>
          </p:cNvSpPr>
          <p:nvPr>
            <p:ph type="sldNum" sz="quarter" idx="12"/>
          </p:nvPr>
        </p:nvSpPr>
        <p:spPr/>
        <p:txBody>
          <a:bodyPr vert="horz" lIns="91440" tIns="45720" rIns="91440" bIns="45720" rtlCol="0" anchor="ctr">
            <a:normAutofit/>
          </a:bodyPr>
          <a:lstStyle/>
          <a:p>
            <a:pPr>
              <a:spcAft>
                <a:spcPts val="600"/>
              </a:spcAft>
              <a:defRPr/>
            </a:pPr>
            <a:fld id="{F23738E8-643A-D94D-A10E-BC3F3FA85514}" type="slidenum">
              <a:rPr lang="en-US" sz="1200" smtClean="0"/>
              <a:pPr>
                <a:spcAft>
                  <a:spcPts val="600"/>
                </a:spcAft>
                <a:defRPr/>
              </a:pPr>
              <a:t>24</a:t>
            </a:fld>
            <a:endParaRPr lang="en-US" sz="1200"/>
          </a:p>
        </p:txBody>
      </p:sp>
    </p:spTree>
    <p:extLst>
      <p:ext uri="{BB962C8B-B14F-4D97-AF65-F5344CB8AC3E}">
        <p14:creationId xmlns:p14="http://schemas.microsoft.com/office/powerpoint/2010/main" val="1736326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3D4F111-7A97-4352-B6F5-128B00D3C753}"/>
              </a:ext>
            </a:extLst>
          </p:cNvPr>
          <p:cNvSpPr txBox="1">
            <a:spLocks/>
          </p:cNvSpPr>
          <p:nvPr/>
        </p:nvSpPr>
        <p:spPr>
          <a:xfrm>
            <a:off x="630936" y="334644"/>
            <a:ext cx="7882128" cy="1076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500" b="1" dirty="0"/>
              <a:t>ANCOVA of Response Time ELs</a:t>
            </a:r>
          </a:p>
        </p:txBody>
      </p:sp>
      <p:sp>
        <p:nvSpPr>
          <p:cNvPr id="4" name="Slide Number Placeholder 3">
            <a:extLst>
              <a:ext uri="{FF2B5EF4-FFF2-40B4-BE49-F238E27FC236}">
                <a16:creationId xmlns:a16="http://schemas.microsoft.com/office/drawing/2014/main" id="{748060F3-321B-4E11-AFD6-5B50B0EBA392}"/>
              </a:ext>
            </a:extLst>
          </p:cNvPr>
          <p:cNvSpPr>
            <a:spLocks noGrp="1"/>
          </p:cNvSpPr>
          <p:nvPr>
            <p:ph type="sldNum" sz="quarter" idx="12"/>
          </p:nvPr>
        </p:nvSpPr>
        <p:spPr>
          <a:xfrm>
            <a:off x="6537960" y="6356350"/>
            <a:ext cx="1975104" cy="365125"/>
          </a:xfrm>
        </p:spPr>
        <p:txBody>
          <a:bodyPr vert="horz" lIns="91440" tIns="45720" rIns="91440" bIns="45720" rtlCol="0" anchor="ctr">
            <a:normAutofit/>
          </a:bodyPr>
          <a:lstStyle/>
          <a:p>
            <a:pPr>
              <a:spcAft>
                <a:spcPts val="600"/>
              </a:spcAft>
              <a:defRPr/>
            </a:pPr>
            <a:fld id="{F23738E8-643A-D94D-A10E-BC3F3FA85514}" type="slidenum">
              <a:rPr lang="en-US">
                <a:solidFill>
                  <a:schemeClr val="tx1">
                    <a:lumMod val="50000"/>
                    <a:lumOff val="50000"/>
                  </a:schemeClr>
                </a:solidFill>
              </a:rPr>
              <a:pPr>
                <a:spcAft>
                  <a:spcPts val="600"/>
                </a:spcAft>
                <a:defRPr/>
              </a:pPr>
              <a:t>25</a:t>
            </a:fld>
            <a:endParaRPr lang="en-US">
              <a:solidFill>
                <a:schemeClr val="tx1">
                  <a:lumMod val="50000"/>
                  <a:lumOff val="50000"/>
                </a:schemeClr>
              </a:solidFill>
            </a:endParaRPr>
          </a:p>
        </p:txBody>
      </p:sp>
      <p:graphicFrame>
        <p:nvGraphicFramePr>
          <p:cNvPr id="6" name="Content Placeholder 5">
            <a:extLst>
              <a:ext uri="{FF2B5EF4-FFF2-40B4-BE49-F238E27FC236}">
                <a16:creationId xmlns:a16="http://schemas.microsoft.com/office/drawing/2014/main" id="{0EA86870-63B6-4BE9-8CDD-477E50B7E264}"/>
              </a:ext>
            </a:extLst>
          </p:cNvPr>
          <p:cNvGraphicFramePr>
            <a:graphicFrameLocks noGrp="1"/>
          </p:cNvGraphicFramePr>
          <p:nvPr>
            <p:ph idx="1"/>
            <p:extLst>
              <p:ext uri="{D42A27DB-BD31-4B8C-83A1-F6EECF244321}">
                <p14:modId xmlns:p14="http://schemas.microsoft.com/office/powerpoint/2010/main" val="1189750788"/>
              </p:ext>
            </p:extLst>
          </p:nvPr>
        </p:nvGraphicFramePr>
        <p:xfrm>
          <a:off x="686758" y="1737360"/>
          <a:ext cx="7763629" cy="4535434"/>
        </p:xfrm>
        <a:graphic>
          <a:graphicData uri="http://schemas.openxmlformats.org/drawingml/2006/table">
            <a:tbl>
              <a:tblPr/>
              <a:tblGrid>
                <a:gridCol w="4887596">
                  <a:extLst>
                    <a:ext uri="{9D8B030D-6E8A-4147-A177-3AD203B41FA5}">
                      <a16:colId xmlns:a16="http://schemas.microsoft.com/office/drawing/2014/main" val="3063610865"/>
                    </a:ext>
                  </a:extLst>
                </a:gridCol>
                <a:gridCol w="387886">
                  <a:extLst>
                    <a:ext uri="{9D8B030D-6E8A-4147-A177-3AD203B41FA5}">
                      <a16:colId xmlns:a16="http://schemas.microsoft.com/office/drawing/2014/main" val="435310768"/>
                    </a:ext>
                  </a:extLst>
                </a:gridCol>
                <a:gridCol w="583012">
                  <a:extLst>
                    <a:ext uri="{9D8B030D-6E8A-4147-A177-3AD203B41FA5}">
                      <a16:colId xmlns:a16="http://schemas.microsoft.com/office/drawing/2014/main" val="3283975602"/>
                    </a:ext>
                  </a:extLst>
                </a:gridCol>
                <a:gridCol w="843179">
                  <a:extLst>
                    <a:ext uri="{9D8B030D-6E8A-4147-A177-3AD203B41FA5}">
                      <a16:colId xmlns:a16="http://schemas.microsoft.com/office/drawing/2014/main" val="3955243190"/>
                    </a:ext>
                  </a:extLst>
                </a:gridCol>
                <a:gridCol w="1061956">
                  <a:extLst>
                    <a:ext uri="{9D8B030D-6E8A-4147-A177-3AD203B41FA5}">
                      <a16:colId xmlns:a16="http://schemas.microsoft.com/office/drawing/2014/main" val="842660571"/>
                    </a:ext>
                  </a:extLst>
                </a:gridCol>
              </a:tblGrid>
              <a:tr h="590817">
                <a:tc>
                  <a:txBody>
                    <a:bodyPr/>
                    <a:lstStyle/>
                    <a:p>
                      <a:pPr algn="l" fontAlgn="b">
                        <a:spcBef>
                          <a:spcPts val="0"/>
                        </a:spcBef>
                        <a:spcAft>
                          <a:spcPts val="0"/>
                        </a:spcAft>
                      </a:pPr>
                      <a:r>
                        <a:rPr lang="en-US" sz="1700" b="1" i="1" u="none" strike="noStrike">
                          <a:solidFill>
                            <a:srgbClr val="000000"/>
                          </a:solidFill>
                          <a:effectLst/>
                          <a:latin typeface="Times New Roman" panose="02020603050405020304" pitchFamily="18" charset="0"/>
                        </a:rPr>
                        <a:t>Variable</a:t>
                      </a:r>
                      <a:endParaRPr lang="en-US" sz="3400" b="0" i="0" u="none" strike="noStrike">
                        <a:effectLst/>
                        <a:latin typeface="Arial" panose="020B0604020202020204" pitchFamily="34" charset="0"/>
                      </a:endParaRPr>
                    </a:p>
                  </a:txBody>
                  <a:tcPr marL="11826" marR="11826" marT="11826" marB="0" anchor="b">
                    <a:lnL>
                      <a:noFill/>
                    </a:lnL>
                    <a:lnR w="6350" cap="flat" cmpd="sng" algn="ctr">
                      <a:solidFill>
                        <a:srgbClr val="333399"/>
                      </a:solidFill>
                      <a:prstDash val="solid"/>
                      <a:round/>
                      <a:headEnd type="none" w="med" len="med"/>
                      <a:tailEnd type="none" w="med" len="med"/>
                    </a:lnR>
                    <a:lnT>
                      <a:noFill/>
                    </a:lnT>
                    <a:lnB w="6350" cap="flat" cmpd="sng" algn="ctr">
                      <a:solidFill>
                        <a:srgbClr val="333333"/>
                      </a:solidFill>
                      <a:prstDash val="solid"/>
                      <a:round/>
                      <a:headEnd type="none" w="med" len="med"/>
                      <a:tailEnd type="none" w="med" len="med"/>
                    </a:lnB>
                  </a:tcPr>
                </a:tc>
                <a:tc>
                  <a:txBody>
                    <a:bodyPr/>
                    <a:lstStyle/>
                    <a:p>
                      <a:pPr algn="ctr" fontAlgn="b">
                        <a:spcBef>
                          <a:spcPts val="0"/>
                        </a:spcBef>
                        <a:spcAft>
                          <a:spcPts val="0"/>
                        </a:spcAft>
                      </a:pPr>
                      <a:r>
                        <a:rPr lang="en-US" sz="1700" b="1" i="1" u="none" strike="noStrike">
                          <a:solidFill>
                            <a:srgbClr val="000000"/>
                          </a:solidFill>
                          <a:effectLst/>
                          <a:latin typeface="Times New Roman" panose="02020603050405020304" pitchFamily="18" charset="0"/>
                        </a:rPr>
                        <a:t>df</a:t>
                      </a:r>
                      <a:endParaRPr lang="en-US" sz="3400" b="0" i="0" u="none" strike="noStrike">
                        <a:effectLst/>
                        <a:latin typeface="Arial" panose="020B0604020202020204" pitchFamily="34" charset="0"/>
                      </a:endParaRPr>
                    </a:p>
                  </a:txBody>
                  <a:tcPr marL="11826" marR="11826" marT="11826" marB="0" anchor="b">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a:noFill/>
                    </a:lnT>
                    <a:lnB w="6350" cap="flat" cmpd="sng" algn="ctr">
                      <a:solidFill>
                        <a:srgbClr val="333333"/>
                      </a:solidFill>
                      <a:prstDash val="solid"/>
                      <a:round/>
                      <a:headEnd type="none" w="med" len="med"/>
                      <a:tailEnd type="none" w="med" len="med"/>
                    </a:lnB>
                  </a:tcPr>
                </a:tc>
                <a:tc>
                  <a:txBody>
                    <a:bodyPr/>
                    <a:lstStyle/>
                    <a:p>
                      <a:pPr algn="ctr" fontAlgn="b">
                        <a:spcBef>
                          <a:spcPts val="0"/>
                        </a:spcBef>
                        <a:spcAft>
                          <a:spcPts val="0"/>
                        </a:spcAft>
                      </a:pPr>
                      <a:r>
                        <a:rPr lang="en-US" sz="1700" b="1" i="1" u="none" strike="noStrike">
                          <a:solidFill>
                            <a:srgbClr val="000000"/>
                          </a:solidFill>
                          <a:effectLst/>
                          <a:latin typeface="Times New Roman" panose="02020603050405020304" pitchFamily="18" charset="0"/>
                        </a:rPr>
                        <a:t>F</a:t>
                      </a:r>
                      <a:endParaRPr lang="en-US" sz="3400" b="0" i="0" u="none" strike="noStrike">
                        <a:effectLst/>
                        <a:latin typeface="Arial" panose="020B0604020202020204" pitchFamily="34" charset="0"/>
                      </a:endParaRPr>
                    </a:p>
                  </a:txBody>
                  <a:tcPr marL="11826" marR="11826" marT="11826" marB="0" anchor="b">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a:noFill/>
                    </a:lnT>
                    <a:lnB w="6350" cap="flat" cmpd="sng" algn="ctr">
                      <a:solidFill>
                        <a:srgbClr val="333333"/>
                      </a:solidFill>
                      <a:prstDash val="solid"/>
                      <a:round/>
                      <a:headEnd type="none" w="med" len="med"/>
                      <a:tailEnd type="none" w="med" len="med"/>
                    </a:lnB>
                  </a:tcPr>
                </a:tc>
                <a:tc>
                  <a:txBody>
                    <a:bodyPr/>
                    <a:lstStyle/>
                    <a:p>
                      <a:pPr algn="ctr" fontAlgn="b">
                        <a:spcBef>
                          <a:spcPts val="0"/>
                        </a:spcBef>
                        <a:spcAft>
                          <a:spcPts val="0"/>
                        </a:spcAft>
                      </a:pPr>
                      <a:r>
                        <a:rPr lang="en-US" sz="1700" b="1" i="1" u="none" strike="noStrike">
                          <a:solidFill>
                            <a:srgbClr val="000000"/>
                          </a:solidFill>
                          <a:effectLst/>
                          <a:latin typeface="Times New Roman" panose="02020603050405020304" pitchFamily="18" charset="0"/>
                        </a:rPr>
                        <a:t>p value</a:t>
                      </a:r>
                      <a:endParaRPr lang="en-US" sz="3400" b="0" i="0" u="none" strike="noStrike">
                        <a:effectLst/>
                        <a:latin typeface="Arial" panose="020B0604020202020204" pitchFamily="34" charset="0"/>
                      </a:endParaRPr>
                    </a:p>
                  </a:txBody>
                  <a:tcPr marL="11826" marR="11826" marT="11826" marB="0" anchor="b">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a:noFill/>
                    </a:lnT>
                    <a:lnB w="6350" cap="flat" cmpd="sng" algn="ctr">
                      <a:solidFill>
                        <a:srgbClr val="333333"/>
                      </a:solidFill>
                      <a:prstDash val="solid"/>
                      <a:round/>
                      <a:headEnd type="none" w="med" len="med"/>
                      <a:tailEnd type="none" w="med" len="med"/>
                    </a:lnB>
                  </a:tcPr>
                </a:tc>
                <a:tc>
                  <a:txBody>
                    <a:bodyPr/>
                    <a:lstStyle/>
                    <a:p>
                      <a:pPr algn="ctr" fontAlgn="b">
                        <a:spcBef>
                          <a:spcPts val="0"/>
                        </a:spcBef>
                        <a:spcAft>
                          <a:spcPts val="0"/>
                        </a:spcAft>
                      </a:pPr>
                      <a:r>
                        <a:rPr lang="en-US" sz="1700" b="1" i="1" u="none" strike="noStrike">
                          <a:solidFill>
                            <a:srgbClr val="000000"/>
                          </a:solidFill>
                          <a:effectLst/>
                          <a:latin typeface="Times New Roman" panose="02020603050405020304" pitchFamily="18" charset="0"/>
                        </a:rPr>
                        <a:t>effect size </a:t>
                      </a:r>
                      <a:r>
                        <a:rPr lang="el-GR" sz="1700" b="1" i="1" u="none" strike="noStrike">
                          <a:solidFill>
                            <a:srgbClr val="000000"/>
                          </a:solidFill>
                          <a:effectLst/>
                          <a:latin typeface="Times New Roman" panose="02020603050405020304" pitchFamily="18" charset="0"/>
                        </a:rPr>
                        <a:t>η2</a:t>
                      </a:r>
                      <a:endParaRPr lang="el-GR" sz="3400" b="0" i="0" u="none" strike="noStrike">
                        <a:effectLst/>
                        <a:latin typeface="Arial" panose="020B0604020202020204" pitchFamily="34" charset="0"/>
                      </a:endParaRPr>
                    </a:p>
                  </a:txBody>
                  <a:tcPr marL="11826" marR="11826" marT="11826" marB="0" anchor="b">
                    <a:lnL w="6350" cap="flat" cmpd="sng" algn="ctr">
                      <a:solidFill>
                        <a:srgbClr val="333399"/>
                      </a:solidFill>
                      <a:prstDash val="solid"/>
                      <a:round/>
                      <a:headEnd type="none" w="med" len="med"/>
                      <a:tailEnd type="none" w="med" len="med"/>
                    </a:lnL>
                    <a:lnR>
                      <a:noFill/>
                    </a:lnR>
                    <a:lnT>
                      <a:noFill/>
                    </a:lnT>
                    <a:lnB w="635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2715522122"/>
                  </a:ext>
                </a:extLst>
              </a:tr>
              <a:tr h="335380">
                <a:tc>
                  <a:txBody>
                    <a:bodyPr/>
                    <a:lstStyle/>
                    <a:p>
                      <a:pPr algn="l" fontAlgn="t">
                        <a:spcBef>
                          <a:spcPts val="0"/>
                        </a:spcBef>
                        <a:spcAft>
                          <a:spcPts val="0"/>
                        </a:spcAft>
                      </a:pPr>
                      <a:r>
                        <a:rPr lang="en-US" sz="1700" b="0" i="0" u="none" strike="noStrike">
                          <a:solidFill>
                            <a:srgbClr val="000000"/>
                          </a:solidFill>
                          <a:effectLst/>
                          <a:latin typeface="Times New Roman" panose="02020603050405020304" pitchFamily="18" charset="0"/>
                        </a:rPr>
                        <a:t>Test Version(Accommodation)</a:t>
                      </a:r>
                      <a:endParaRPr lang="en-US" sz="3400" b="0" i="0" u="none" strike="noStrike">
                        <a:effectLst/>
                        <a:latin typeface="Arial" panose="020B0604020202020204" pitchFamily="34" charset="0"/>
                      </a:endParaRP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dirty="0">
                          <a:solidFill>
                            <a:srgbClr val="000000"/>
                          </a:solidFill>
                          <a:effectLst/>
                          <a:latin typeface="Times New Roman" panose="02020603050405020304" pitchFamily="18" charset="0"/>
                        </a:rPr>
                        <a:t>1</a:t>
                      </a:r>
                      <a:endParaRPr lang="en-US" sz="3400" b="0" i="0" u="none" strike="noStrike" dirty="0">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r>
                        <a:rPr lang="en-US" sz="1700" b="0" i="0" u="none" strike="noStrike" kern="1200" dirty="0">
                          <a:solidFill>
                            <a:srgbClr val="000000"/>
                          </a:solidFill>
                          <a:effectLst/>
                          <a:latin typeface="Times New Roman" panose="02020603050405020304" pitchFamily="18" charset="0"/>
                          <a:ea typeface="+mn-ea"/>
                          <a:cs typeface="+mn-cs"/>
                        </a:rPr>
                        <a:t>0.07</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dirty="0">
                          <a:solidFill>
                            <a:srgbClr val="000000"/>
                          </a:solidFill>
                          <a:effectLst/>
                          <a:latin typeface="Times New Roman" panose="02020603050405020304" pitchFamily="18" charset="0"/>
                          <a:ea typeface="+mn-ea"/>
                          <a:cs typeface="+mn-cs"/>
                        </a:rPr>
                        <a:t>0.79</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a:solidFill>
                            <a:srgbClr val="000000"/>
                          </a:solidFill>
                          <a:effectLst/>
                          <a:latin typeface="Times New Roman" panose="02020603050405020304" pitchFamily="18" charset="0"/>
                          <a:ea typeface="+mn-ea"/>
                          <a:cs typeface="+mn-cs"/>
                        </a:rPr>
                        <a:t>0.00</a:t>
                      </a:r>
                    </a:p>
                  </a:txBody>
                  <a:tcPr marL="6350" marR="6350" marT="6350"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extLst>
                  <a:ext uri="{0D108BD9-81ED-4DB2-BD59-A6C34878D82A}">
                    <a16:rowId xmlns:a16="http://schemas.microsoft.com/office/drawing/2014/main" val="1925102876"/>
                  </a:ext>
                </a:extLst>
              </a:tr>
              <a:tr h="335380">
                <a:tc>
                  <a:txBody>
                    <a:bodyPr/>
                    <a:lstStyle/>
                    <a:p>
                      <a:pPr algn="l" fontAlgn="t">
                        <a:spcBef>
                          <a:spcPts val="0"/>
                        </a:spcBef>
                        <a:spcAft>
                          <a:spcPts val="0"/>
                        </a:spcAft>
                      </a:pPr>
                      <a:r>
                        <a:rPr lang="en-US" sz="1700" b="0" i="0" u="none" strike="noStrike">
                          <a:solidFill>
                            <a:srgbClr val="000000"/>
                          </a:solidFill>
                          <a:effectLst/>
                          <a:latin typeface="Times New Roman" panose="02020603050405020304" pitchFamily="18" charset="0"/>
                        </a:rPr>
                        <a:t>SBAC Math </a:t>
                      </a:r>
                      <a:endParaRPr lang="en-US" sz="3400" b="0" i="0" u="none" strike="noStrike">
                        <a:effectLst/>
                        <a:latin typeface="Arial" panose="020B0604020202020204" pitchFamily="34" charset="0"/>
                      </a:endParaRP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1</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r>
                        <a:rPr lang="en-US" sz="1700" b="0" i="0" u="none" strike="noStrike" kern="1200">
                          <a:solidFill>
                            <a:srgbClr val="000000"/>
                          </a:solidFill>
                          <a:effectLst/>
                          <a:latin typeface="Times New Roman" panose="02020603050405020304" pitchFamily="18" charset="0"/>
                          <a:ea typeface="+mn-ea"/>
                          <a:cs typeface="+mn-cs"/>
                        </a:rPr>
                        <a:t>0.38</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dirty="0">
                          <a:solidFill>
                            <a:srgbClr val="000000"/>
                          </a:solidFill>
                          <a:effectLst/>
                          <a:latin typeface="Times New Roman" panose="02020603050405020304" pitchFamily="18" charset="0"/>
                          <a:ea typeface="+mn-ea"/>
                          <a:cs typeface="+mn-cs"/>
                        </a:rPr>
                        <a:t>0.54</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dirty="0">
                          <a:solidFill>
                            <a:srgbClr val="000000"/>
                          </a:solidFill>
                          <a:effectLst/>
                          <a:latin typeface="Times New Roman" panose="02020603050405020304" pitchFamily="18" charset="0"/>
                          <a:ea typeface="+mn-ea"/>
                          <a:cs typeface="+mn-cs"/>
                        </a:rPr>
                        <a:t>0.00</a:t>
                      </a:r>
                    </a:p>
                  </a:txBody>
                  <a:tcPr marL="6350" marR="6350" marT="6350"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extLst>
                  <a:ext uri="{0D108BD9-81ED-4DB2-BD59-A6C34878D82A}">
                    <a16:rowId xmlns:a16="http://schemas.microsoft.com/office/drawing/2014/main" val="3023923583"/>
                  </a:ext>
                </a:extLst>
              </a:tr>
              <a:tr h="335380">
                <a:tc>
                  <a:txBody>
                    <a:bodyPr/>
                    <a:lstStyle/>
                    <a:p>
                      <a:pPr algn="l" fontAlgn="t">
                        <a:spcBef>
                          <a:spcPts val="0"/>
                        </a:spcBef>
                        <a:spcAft>
                          <a:spcPts val="0"/>
                        </a:spcAft>
                      </a:pPr>
                      <a:r>
                        <a:rPr lang="en-US" sz="1700" b="0" i="0" u="none" strike="noStrike">
                          <a:solidFill>
                            <a:srgbClr val="000000"/>
                          </a:solidFill>
                          <a:effectLst/>
                          <a:latin typeface="Times New Roman" panose="02020603050405020304" pitchFamily="18" charset="0"/>
                        </a:rPr>
                        <a:t>SBAC Reading</a:t>
                      </a:r>
                      <a:endParaRPr lang="en-US" sz="3400" b="0" i="0" u="none" strike="noStrike">
                        <a:effectLst/>
                        <a:latin typeface="Arial" panose="020B0604020202020204" pitchFamily="34" charset="0"/>
                      </a:endParaRP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1</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r>
                        <a:rPr lang="en-US" sz="1700" b="0" i="0" u="none" strike="noStrike" kern="1200">
                          <a:solidFill>
                            <a:srgbClr val="000000"/>
                          </a:solidFill>
                          <a:effectLst/>
                          <a:latin typeface="Times New Roman" panose="02020603050405020304" pitchFamily="18" charset="0"/>
                          <a:ea typeface="+mn-ea"/>
                          <a:cs typeface="+mn-cs"/>
                        </a:rPr>
                        <a:t>2.54</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a:solidFill>
                            <a:srgbClr val="000000"/>
                          </a:solidFill>
                          <a:effectLst/>
                          <a:latin typeface="Times New Roman" panose="02020603050405020304" pitchFamily="18" charset="0"/>
                          <a:ea typeface="+mn-ea"/>
                          <a:cs typeface="+mn-cs"/>
                        </a:rPr>
                        <a:t>0.11</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dirty="0">
                          <a:solidFill>
                            <a:srgbClr val="000000"/>
                          </a:solidFill>
                          <a:effectLst/>
                          <a:latin typeface="Times New Roman" panose="02020603050405020304" pitchFamily="18" charset="0"/>
                          <a:ea typeface="+mn-ea"/>
                          <a:cs typeface="+mn-cs"/>
                        </a:rPr>
                        <a:t>0.03</a:t>
                      </a:r>
                    </a:p>
                  </a:txBody>
                  <a:tcPr marL="6350" marR="6350" marT="6350"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extLst>
                  <a:ext uri="{0D108BD9-81ED-4DB2-BD59-A6C34878D82A}">
                    <a16:rowId xmlns:a16="http://schemas.microsoft.com/office/drawing/2014/main" val="1782032396"/>
                  </a:ext>
                </a:extLst>
              </a:tr>
              <a:tr h="335380">
                <a:tc>
                  <a:txBody>
                    <a:bodyPr/>
                    <a:lstStyle/>
                    <a:p>
                      <a:pPr algn="l" fontAlgn="t">
                        <a:spcBef>
                          <a:spcPts val="0"/>
                        </a:spcBef>
                        <a:spcAft>
                          <a:spcPts val="0"/>
                        </a:spcAft>
                      </a:pPr>
                      <a:r>
                        <a:rPr lang="en-US" sz="1700" b="0" i="0" u="none" strike="noStrike">
                          <a:solidFill>
                            <a:srgbClr val="000000"/>
                          </a:solidFill>
                          <a:effectLst/>
                          <a:latin typeface="Times New Roman" panose="02020603050405020304" pitchFamily="18" charset="0"/>
                        </a:rPr>
                        <a:t>CELDT</a:t>
                      </a:r>
                      <a:endParaRPr lang="en-US" sz="3400" b="0" i="0" u="none" strike="noStrike">
                        <a:effectLst/>
                        <a:latin typeface="Arial" panose="020B0604020202020204" pitchFamily="34" charset="0"/>
                      </a:endParaRP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1</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r>
                        <a:rPr lang="en-US" sz="1700" b="0" i="0" u="none" strike="noStrike" kern="1200">
                          <a:solidFill>
                            <a:srgbClr val="000000"/>
                          </a:solidFill>
                          <a:effectLst/>
                          <a:latin typeface="Times New Roman" panose="02020603050405020304" pitchFamily="18" charset="0"/>
                          <a:ea typeface="+mn-ea"/>
                          <a:cs typeface="+mn-cs"/>
                        </a:rPr>
                        <a:t>4.62</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dirty="0">
                          <a:solidFill>
                            <a:srgbClr val="000000"/>
                          </a:solidFill>
                          <a:effectLst/>
                          <a:highlight>
                            <a:srgbClr val="FFFF00"/>
                          </a:highlight>
                          <a:latin typeface="Times New Roman" panose="02020603050405020304" pitchFamily="18" charset="0"/>
                          <a:ea typeface="+mn-ea"/>
                          <a:cs typeface="+mn-cs"/>
                        </a:rPr>
                        <a:t>0.03</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dirty="0">
                          <a:solidFill>
                            <a:srgbClr val="000000"/>
                          </a:solidFill>
                          <a:effectLst/>
                          <a:highlight>
                            <a:srgbClr val="FFFF00"/>
                          </a:highlight>
                          <a:latin typeface="Times New Roman" panose="02020603050405020304" pitchFamily="18" charset="0"/>
                          <a:ea typeface="+mn-ea"/>
                          <a:cs typeface="+mn-cs"/>
                        </a:rPr>
                        <a:t>0.05</a:t>
                      </a:r>
                    </a:p>
                  </a:txBody>
                  <a:tcPr marL="6350" marR="6350" marT="6350"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extLst>
                  <a:ext uri="{0D108BD9-81ED-4DB2-BD59-A6C34878D82A}">
                    <a16:rowId xmlns:a16="http://schemas.microsoft.com/office/drawing/2014/main" val="2595348252"/>
                  </a:ext>
                </a:extLst>
              </a:tr>
              <a:tr h="335380">
                <a:tc>
                  <a:txBody>
                    <a:bodyPr/>
                    <a:lstStyle/>
                    <a:p>
                      <a:pPr algn="l" fontAlgn="t">
                        <a:spcBef>
                          <a:spcPts val="0"/>
                        </a:spcBef>
                        <a:spcAft>
                          <a:spcPts val="0"/>
                        </a:spcAft>
                      </a:pPr>
                      <a:r>
                        <a:rPr lang="en-US" sz="1700" b="0" i="0" u="none" strike="noStrike">
                          <a:solidFill>
                            <a:srgbClr val="000000"/>
                          </a:solidFill>
                          <a:effectLst/>
                          <a:latin typeface="Times New Roman" panose="02020603050405020304" pitchFamily="18" charset="0"/>
                        </a:rPr>
                        <a:t>English Timer</a:t>
                      </a:r>
                      <a:endParaRPr lang="en-US" sz="3400" b="0" i="0" u="none" strike="noStrike">
                        <a:effectLst/>
                        <a:latin typeface="Arial" panose="020B0604020202020204" pitchFamily="34" charset="0"/>
                      </a:endParaRP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1</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r>
                        <a:rPr lang="en-US" sz="1700" b="0" i="0" u="none" strike="noStrike" kern="1200">
                          <a:solidFill>
                            <a:srgbClr val="000000"/>
                          </a:solidFill>
                          <a:effectLst/>
                          <a:latin typeface="Times New Roman" panose="02020603050405020304" pitchFamily="18" charset="0"/>
                          <a:ea typeface="+mn-ea"/>
                          <a:cs typeface="+mn-cs"/>
                        </a:rPr>
                        <a:t>4.84</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a:solidFill>
                            <a:srgbClr val="000000"/>
                          </a:solidFill>
                          <a:effectLst/>
                          <a:highlight>
                            <a:srgbClr val="FFFF00"/>
                          </a:highlight>
                          <a:latin typeface="Times New Roman" panose="02020603050405020304" pitchFamily="18" charset="0"/>
                          <a:ea typeface="+mn-ea"/>
                          <a:cs typeface="+mn-cs"/>
                        </a:rPr>
                        <a:t>0.03</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dirty="0">
                          <a:solidFill>
                            <a:srgbClr val="000000"/>
                          </a:solidFill>
                          <a:effectLst/>
                          <a:highlight>
                            <a:srgbClr val="FFFF00"/>
                          </a:highlight>
                          <a:latin typeface="Times New Roman" panose="02020603050405020304" pitchFamily="18" charset="0"/>
                          <a:ea typeface="+mn-ea"/>
                          <a:cs typeface="+mn-cs"/>
                        </a:rPr>
                        <a:t>0.05</a:t>
                      </a:r>
                    </a:p>
                  </a:txBody>
                  <a:tcPr marL="6350" marR="6350" marT="6350"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extLst>
                  <a:ext uri="{0D108BD9-81ED-4DB2-BD59-A6C34878D82A}">
                    <a16:rowId xmlns:a16="http://schemas.microsoft.com/office/drawing/2014/main" val="1357741524"/>
                  </a:ext>
                </a:extLst>
              </a:tr>
              <a:tr h="335380">
                <a:tc>
                  <a:txBody>
                    <a:bodyPr/>
                    <a:lstStyle/>
                    <a:p>
                      <a:pPr algn="l" fontAlgn="t">
                        <a:spcBef>
                          <a:spcPts val="0"/>
                        </a:spcBef>
                        <a:spcAft>
                          <a:spcPts val="0"/>
                        </a:spcAft>
                      </a:pPr>
                      <a:r>
                        <a:rPr lang="en-US" sz="1700" b="0" i="0" u="none" strike="noStrike" kern="1200" dirty="0">
                          <a:solidFill>
                            <a:srgbClr val="000000"/>
                          </a:solidFill>
                          <a:effectLst/>
                          <a:latin typeface="Times New Roman" panose="02020603050405020304" pitchFamily="18" charset="0"/>
                          <a:ea typeface="+mn-ea"/>
                          <a:cs typeface="+mn-cs"/>
                        </a:rPr>
                        <a:t>Test Version * SBAC Math (INT1)</a:t>
                      </a: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1</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r>
                        <a:rPr lang="en-US" sz="1700" b="0" i="0" u="none" strike="noStrike" kern="1200">
                          <a:solidFill>
                            <a:srgbClr val="000000"/>
                          </a:solidFill>
                          <a:effectLst/>
                          <a:latin typeface="Times New Roman" panose="02020603050405020304" pitchFamily="18" charset="0"/>
                          <a:ea typeface="+mn-ea"/>
                          <a:cs typeface="+mn-cs"/>
                        </a:rPr>
                        <a:t>0.12</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a:solidFill>
                            <a:srgbClr val="000000"/>
                          </a:solidFill>
                          <a:effectLst/>
                          <a:latin typeface="Times New Roman" panose="02020603050405020304" pitchFamily="18" charset="0"/>
                          <a:ea typeface="+mn-ea"/>
                          <a:cs typeface="+mn-cs"/>
                        </a:rPr>
                        <a:t>0.73</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dirty="0">
                          <a:solidFill>
                            <a:srgbClr val="000000"/>
                          </a:solidFill>
                          <a:effectLst/>
                          <a:latin typeface="Times New Roman" panose="02020603050405020304" pitchFamily="18" charset="0"/>
                          <a:ea typeface="+mn-ea"/>
                          <a:cs typeface="+mn-cs"/>
                        </a:rPr>
                        <a:t>0.00</a:t>
                      </a:r>
                    </a:p>
                  </a:txBody>
                  <a:tcPr marL="6350" marR="6350" marT="6350"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extLst>
                  <a:ext uri="{0D108BD9-81ED-4DB2-BD59-A6C34878D82A}">
                    <a16:rowId xmlns:a16="http://schemas.microsoft.com/office/drawing/2014/main" val="4094770384"/>
                  </a:ext>
                </a:extLst>
              </a:tr>
              <a:tr h="335380">
                <a:tc>
                  <a:txBody>
                    <a:bodyPr/>
                    <a:lstStyle/>
                    <a:p>
                      <a:pPr algn="l" fontAlgn="t">
                        <a:spcBef>
                          <a:spcPts val="0"/>
                        </a:spcBef>
                        <a:spcAft>
                          <a:spcPts val="0"/>
                        </a:spcAft>
                      </a:pPr>
                      <a:r>
                        <a:rPr lang="en-US" sz="1700" b="0" i="0" u="none" strike="noStrike" kern="1200" dirty="0">
                          <a:solidFill>
                            <a:srgbClr val="000000"/>
                          </a:solidFill>
                          <a:effectLst/>
                          <a:latin typeface="Times New Roman" panose="02020603050405020304" pitchFamily="18" charset="0"/>
                          <a:ea typeface="+mn-ea"/>
                          <a:cs typeface="+mn-cs"/>
                        </a:rPr>
                        <a:t>Test Version * CELDT (INT2)</a:t>
                      </a: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1</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r>
                        <a:rPr lang="en-US" sz="1700" b="0" i="0" u="none" strike="noStrike" kern="1200">
                          <a:solidFill>
                            <a:srgbClr val="000000"/>
                          </a:solidFill>
                          <a:effectLst/>
                          <a:latin typeface="Times New Roman" panose="02020603050405020304" pitchFamily="18" charset="0"/>
                          <a:ea typeface="+mn-ea"/>
                          <a:cs typeface="+mn-cs"/>
                        </a:rPr>
                        <a:t>0.18</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a:solidFill>
                            <a:srgbClr val="000000"/>
                          </a:solidFill>
                          <a:effectLst/>
                          <a:latin typeface="Times New Roman" panose="02020603050405020304" pitchFamily="18" charset="0"/>
                          <a:ea typeface="+mn-ea"/>
                          <a:cs typeface="+mn-cs"/>
                        </a:rPr>
                        <a:t>0.68</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dirty="0">
                          <a:solidFill>
                            <a:srgbClr val="000000"/>
                          </a:solidFill>
                          <a:effectLst/>
                          <a:latin typeface="Times New Roman" panose="02020603050405020304" pitchFamily="18" charset="0"/>
                          <a:ea typeface="+mn-ea"/>
                          <a:cs typeface="+mn-cs"/>
                        </a:rPr>
                        <a:t>0.00</a:t>
                      </a:r>
                    </a:p>
                  </a:txBody>
                  <a:tcPr marL="6350" marR="6350" marT="6350"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extLst>
                  <a:ext uri="{0D108BD9-81ED-4DB2-BD59-A6C34878D82A}">
                    <a16:rowId xmlns:a16="http://schemas.microsoft.com/office/drawing/2014/main" val="4681691"/>
                  </a:ext>
                </a:extLst>
              </a:tr>
              <a:tr h="335380">
                <a:tc>
                  <a:txBody>
                    <a:bodyPr/>
                    <a:lstStyle/>
                    <a:p>
                      <a:pPr algn="l" fontAlgn="t">
                        <a:spcBef>
                          <a:spcPts val="0"/>
                        </a:spcBef>
                        <a:spcAft>
                          <a:spcPts val="0"/>
                        </a:spcAft>
                      </a:pPr>
                      <a:r>
                        <a:rPr lang="en-US" sz="1700" b="0" i="0" u="none" strike="noStrike" kern="1200" dirty="0">
                          <a:solidFill>
                            <a:srgbClr val="000000"/>
                          </a:solidFill>
                          <a:effectLst/>
                          <a:latin typeface="Times New Roman" panose="02020603050405020304" pitchFamily="18" charset="0"/>
                          <a:ea typeface="+mn-ea"/>
                          <a:cs typeface="+mn-cs"/>
                        </a:rPr>
                        <a:t>Test Version * English Timer (INT3)</a:t>
                      </a: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1</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r>
                        <a:rPr lang="en-US" sz="1700" b="0" i="0" u="none" strike="noStrike" kern="1200">
                          <a:solidFill>
                            <a:srgbClr val="000000"/>
                          </a:solidFill>
                          <a:effectLst/>
                          <a:latin typeface="Times New Roman" panose="02020603050405020304" pitchFamily="18" charset="0"/>
                          <a:ea typeface="+mn-ea"/>
                          <a:cs typeface="+mn-cs"/>
                        </a:rPr>
                        <a:t>0.77</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a:solidFill>
                            <a:srgbClr val="000000"/>
                          </a:solidFill>
                          <a:effectLst/>
                          <a:latin typeface="Times New Roman" panose="02020603050405020304" pitchFamily="18" charset="0"/>
                          <a:ea typeface="+mn-ea"/>
                          <a:cs typeface="+mn-cs"/>
                        </a:rPr>
                        <a:t>0.38</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dirty="0">
                          <a:solidFill>
                            <a:srgbClr val="000000"/>
                          </a:solidFill>
                          <a:effectLst/>
                          <a:latin typeface="Times New Roman" panose="02020603050405020304" pitchFamily="18" charset="0"/>
                          <a:ea typeface="+mn-ea"/>
                          <a:cs typeface="+mn-cs"/>
                        </a:rPr>
                        <a:t>0.01</a:t>
                      </a:r>
                    </a:p>
                  </a:txBody>
                  <a:tcPr marL="6350" marR="6350" marT="6350"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extLst>
                  <a:ext uri="{0D108BD9-81ED-4DB2-BD59-A6C34878D82A}">
                    <a16:rowId xmlns:a16="http://schemas.microsoft.com/office/drawing/2014/main" val="1319087796"/>
                  </a:ext>
                </a:extLst>
              </a:tr>
              <a:tr h="335380">
                <a:tc>
                  <a:txBody>
                    <a:bodyPr/>
                    <a:lstStyle/>
                    <a:p>
                      <a:pPr algn="l" fontAlgn="t">
                        <a:spcBef>
                          <a:spcPts val="0"/>
                        </a:spcBef>
                        <a:spcAft>
                          <a:spcPts val="0"/>
                        </a:spcAft>
                      </a:pPr>
                      <a:r>
                        <a:rPr lang="en-US" sz="1700" b="0" i="0" u="none" strike="noStrike" kern="1200" dirty="0">
                          <a:solidFill>
                            <a:srgbClr val="000000"/>
                          </a:solidFill>
                          <a:effectLst/>
                          <a:latin typeface="Times New Roman" panose="02020603050405020304" pitchFamily="18" charset="0"/>
                          <a:ea typeface="+mn-ea"/>
                          <a:cs typeface="+mn-cs"/>
                        </a:rPr>
                        <a:t>Test Version * SBAC Math  * CELDT(INT4)</a:t>
                      </a: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2</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r>
                        <a:rPr lang="en-US" sz="1700" b="0" i="0" u="none" strike="noStrike" kern="1200">
                          <a:solidFill>
                            <a:srgbClr val="000000"/>
                          </a:solidFill>
                          <a:effectLst/>
                          <a:latin typeface="Times New Roman" panose="02020603050405020304" pitchFamily="18" charset="0"/>
                          <a:ea typeface="+mn-ea"/>
                          <a:cs typeface="+mn-cs"/>
                        </a:rPr>
                        <a:t>0.68</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a:solidFill>
                            <a:srgbClr val="000000"/>
                          </a:solidFill>
                          <a:effectLst/>
                          <a:latin typeface="Times New Roman" panose="02020603050405020304" pitchFamily="18" charset="0"/>
                          <a:ea typeface="+mn-ea"/>
                          <a:cs typeface="+mn-cs"/>
                        </a:rPr>
                        <a:t>0.51</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dirty="0">
                          <a:solidFill>
                            <a:srgbClr val="000000"/>
                          </a:solidFill>
                          <a:effectLst/>
                          <a:latin typeface="Times New Roman" panose="02020603050405020304" pitchFamily="18" charset="0"/>
                          <a:ea typeface="+mn-ea"/>
                          <a:cs typeface="+mn-cs"/>
                        </a:rPr>
                        <a:t>0.01</a:t>
                      </a:r>
                    </a:p>
                  </a:txBody>
                  <a:tcPr marL="6350" marR="6350" marT="6350"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extLst>
                  <a:ext uri="{0D108BD9-81ED-4DB2-BD59-A6C34878D82A}">
                    <a16:rowId xmlns:a16="http://schemas.microsoft.com/office/drawing/2014/main" val="4150187821"/>
                  </a:ext>
                </a:extLst>
              </a:tr>
              <a:tr h="335380">
                <a:tc>
                  <a:txBody>
                    <a:bodyPr/>
                    <a:lstStyle/>
                    <a:p>
                      <a:pPr algn="l" fontAlgn="t">
                        <a:spcBef>
                          <a:spcPts val="0"/>
                        </a:spcBef>
                        <a:spcAft>
                          <a:spcPts val="0"/>
                        </a:spcAft>
                      </a:pPr>
                      <a:r>
                        <a:rPr lang="en-US" sz="1700" b="0" i="0" u="none" strike="noStrike" kern="1200" dirty="0">
                          <a:solidFill>
                            <a:srgbClr val="000000"/>
                          </a:solidFill>
                          <a:effectLst/>
                          <a:latin typeface="Times New Roman" panose="02020603050405020304" pitchFamily="18" charset="0"/>
                          <a:ea typeface="+mn-ea"/>
                          <a:cs typeface="+mn-cs"/>
                        </a:rPr>
                        <a:t>Test Version * SBAC Read * CELDT(INT5)</a:t>
                      </a: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2</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r>
                        <a:rPr lang="en-US" sz="1700" b="0" i="0" u="none" strike="noStrike" kern="1200">
                          <a:solidFill>
                            <a:srgbClr val="000000"/>
                          </a:solidFill>
                          <a:effectLst/>
                          <a:latin typeface="Times New Roman" panose="02020603050405020304" pitchFamily="18" charset="0"/>
                          <a:ea typeface="+mn-ea"/>
                          <a:cs typeface="+mn-cs"/>
                        </a:rPr>
                        <a:t>2.07</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a:solidFill>
                            <a:srgbClr val="000000"/>
                          </a:solidFill>
                          <a:effectLst/>
                          <a:latin typeface="Times New Roman" panose="02020603050405020304" pitchFamily="18" charset="0"/>
                          <a:ea typeface="+mn-ea"/>
                          <a:cs typeface="+mn-cs"/>
                        </a:rPr>
                        <a:t>0.13</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dirty="0">
                          <a:solidFill>
                            <a:srgbClr val="000000"/>
                          </a:solidFill>
                          <a:effectLst/>
                          <a:latin typeface="Times New Roman" panose="02020603050405020304" pitchFamily="18" charset="0"/>
                          <a:ea typeface="+mn-ea"/>
                          <a:cs typeface="+mn-cs"/>
                        </a:rPr>
                        <a:t>0.04</a:t>
                      </a:r>
                    </a:p>
                  </a:txBody>
                  <a:tcPr marL="6350" marR="6350" marT="6350"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extLst>
                  <a:ext uri="{0D108BD9-81ED-4DB2-BD59-A6C34878D82A}">
                    <a16:rowId xmlns:a16="http://schemas.microsoft.com/office/drawing/2014/main" val="3925871087"/>
                  </a:ext>
                </a:extLst>
              </a:tr>
              <a:tr h="590817">
                <a:tc>
                  <a:txBody>
                    <a:bodyPr/>
                    <a:lstStyle/>
                    <a:p>
                      <a:pPr algn="l" fontAlgn="t">
                        <a:spcBef>
                          <a:spcPts val="0"/>
                        </a:spcBef>
                        <a:spcAft>
                          <a:spcPts val="0"/>
                        </a:spcAft>
                      </a:pPr>
                      <a:r>
                        <a:rPr lang="en-US" sz="1700" b="0" i="0" u="none" strike="noStrike" kern="1200" dirty="0">
                          <a:solidFill>
                            <a:srgbClr val="000000"/>
                          </a:solidFill>
                          <a:effectLst/>
                          <a:latin typeface="Times New Roman" panose="02020603050405020304" pitchFamily="18" charset="0"/>
                          <a:ea typeface="+mn-ea"/>
                          <a:cs typeface="+mn-cs"/>
                        </a:rPr>
                        <a:t>Test Version * SBAC Math * SBAC Read * CELDT * English Timer (INT6)</a:t>
                      </a:r>
                    </a:p>
                  </a:txBody>
                  <a:tcPr marL="11826" marR="11826" marT="11826" marB="0">
                    <a:lnL>
                      <a:noFill/>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spcBef>
                          <a:spcPts val="0"/>
                        </a:spcBef>
                        <a:spcAft>
                          <a:spcPts val="0"/>
                        </a:spcAft>
                      </a:pPr>
                      <a:r>
                        <a:rPr lang="en-US" sz="1700" b="0" i="0" u="none" strike="noStrike">
                          <a:solidFill>
                            <a:srgbClr val="000000"/>
                          </a:solidFill>
                          <a:effectLst/>
                          <a:latin typeface="Times New Roman" panose="02020603050405020304" pitchFamily="18" charset="0"/>
                        </a:rPr>
                        <a:t>2</a:t>
                      </a:r>
                      <a:endParaRPr lang="en-US" sz="3400" b="0" i="0" u="none" strike="noStrike">
                        <a:effectLst/>
                        <a:latin typeface="Arial" panose="020B0604020202020204" pitchFamily="34" charset="0"/>
                      </a:endParaRPr>
                    </a:p>
                  </a:txBody>
                  <a:tcPr marL="11826" marR="11826" marT="11826"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tcPr>
                </a:tc>
                <a:tc>
                  <a:txBody>
                    <a:bodyPr/>
                    <a:lstStyle/>
                    <a:p>
                      <a:pPr algn="r" fontAlgn="t"/>
                      <a:r>
                        <a:rPr lang="en-US" sz="1700" b="0" i="0" u="none" strike="noStrike" kern="1200">
                          <a:solidFill>
                            <a:srgbClr val="000000"/>
                          </a:solidFill>
                          <a:effectLst/>
                          <a:latin typeface="Times New Roman" panose="02020603050405020304" pitchFamily="18" charset="0"/>
                          <a:ea typeface="+mn-ea"/>
                          <a:cs typeface="+mn-cs"/>
                        </a:rPr>
                        <a:t>2.36</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a:solidFill>
                            <a:srgbClr val="000000"/>
                          </a:solidFill>
                          <a:effectLst/>
                          <a:latin typeface="Times New Roman" panose="02020603050405020304" pitchFamily="18" charset="0"/>
                          <a:ea typeface="+mn-ea"/>
                          <a:cs typeface="+mn-cs"/>
                        </a:rPr>
                        <a:t>0.10</a:t>
                      </a:r>
                    </a:p>
                  </a:txBody>
                  <a:tcPr marL="6350" marR="6350" marT="6350" marB="0">
                    <a:lnL w="6350" cap="flat" cmpd="sng" algn="ctr">
                      <a:solidFill>
                        <a:srgbClr val="333399"/>
                      </a:solidFill>
                      <a:prstDash val="solid"/>
                      <a:round/>
                      <a:headEnd type="none" w="med" len="med"/>
                      <a:tailEnd type="none" w="med" len="med"/>
                    </a:lnL>
                    <a:lnR w="6350" cap="flat" cmpd="sng" algn="ctr">
                      <a:solidFill>
                        <a:srgbClr val="333399"/>
                      </a:solidFill>
                      <a:prstDash val="solid"/>
                      <a:round/>
                      <a:headEnd type="none" w="med" len="med"/>
                      <a:tailEnd type="none" w="med" len="med"/>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tc>
                  <a:txBody>
                    <a:bodyPr/>
                    <a:lstStyle/>
                    <a:p>
                      <a:pPr algn="r" fontAlgn="t"/>
                      <a:r>
                        <a:rPr lang="en-US" sz="1700" b="0" i="0" u="none" strike="noStrike" kern="1200" dirty="0">
                          <a:solidFill>
                            <a:srgbClr val="000000"/>
                          </a:solidFill>
                          <a:effectLst/>
                          <a:latin typeface="Times New Roman" panose="02020603050405020304" pitchFamily="18" charset="0"/>
                          <a:ea typeface="+mn-ea"/>
                          <a:cs typeface="+mn-cs"/>
                        </a:rPr>
                        <a:t>0.05</a:t>
                      </a:r>
                    </a:p>
                  </a:txBody>
                  <a:tcPr marL="6350" marR="6350" marT="6350" marB="0">
                    <a:lnL w="6350" cap="flat" cmpd="sng" algn="ctr">
                      <a:solidFill>
                        <a:srgbClr val="333399"/>
                      </a:solidFill>
                      <a:prstDash val="solid"/>
                      <a:round/>
                      <a:headEnd type="none" w="med" len="med"/>
                      <a:tailEnd type="none" w="med" len="med"/>
                    </a:lnL>
                    <a:lnR>
                      <a:noFill/>
                    </a:lnR>
                    <a:lnT w="6350" cap="flat" cmpd="sng" algn="ctr">
                      <a:solidFill>
                        <a:srgbClr val="333333"/>
                      </a:solidFill>
                      <a:prstDash val="solid"/>
                      <a:round/>
                      <a:headEnd type="none" w="med" len="med"/>
                      <a:tailEnd type="none" w="med" len="med"/>
                    </a:lnT>
                    <a:lnB w="6350" cap="flat" cmpd="sng" algn="ctr">
                      <a:solidFill>
                        <a:srgbClr val="333333"/>
                      </a:solidFill>
                      <a:prstDash val="solid"/>
                      <a:round/>
                      <a:headEnd type="none" w="med" len="med"/>
                      <a:tailEnd type="none" w="med" len="med"/>
                    </a:lnB>
                    <a:noFill/>
                  </a:tcPr>
                </a:tc>
                <a:extLst>
                  <a:ext uri="{0D108BD9-81ED-4DB2-BD59-A6C34878D82A}">
                    <a16:rowId xmlns:a16="http://schemas.microsoft.com/office/drawing/2014/main" val="615029901"/>
                  </a:ext>
                </a:extLst>
              </a:tr>
            </a:tbl>
          </a:graphicData>
        </a:graphic>
      </p:graphicFrame>
    </p:spTree>
    <p:extLst>
      <p:ext uri="{BB962C8B-B14F-4D97-AF65-F5344CB8AC3E}">
        <p14:creationId xmlns:p14="http://schemas.microsoft.com/office/powerpoint/2010/main" val="605660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3832-C944-43DB-87FC-7B12794CFDC8}"/>
              </a:ext>
            </a:extLst>
          </p:cNvPr>
          <p:cNvSpPr>
            <a:spLocks noGrp="1"/>
          </p:cNvSpPr>
          <p:nvPr>
            <p:ph type="title"/>
          </p:nvPr>
        </p:nvSpPr>
        <p:spPr/>
        <p:txBody>
          <a:bodyPr/>
          <a:lstStyle/>
          <a:p>
            <a:r>
              <a:rPr lang="en-US" b="1" dirty="0">
                <a:solidFill>
                  <a:srgbClr val="002060"/>
                </a:solidFill>
              </a:rPr>
              <a:t>Results</a:t>
            </a:r>
          </a:p>
        </p:txBody>
      </p:sp>
      <p:sp>
        <p:nvSpPr>
          <p:cNvPr id="3" name="Content Placeholder 2">
            <a:extLst>
              <a:ext uri="{FF2B5EF4-FFF2-40B4-BE49-F238E27FC236}">
                <a16:creationId xmlns:a16="http://schemas.microsoft.com/office/drawing/2014/main" id="{846E1C3F-0440-4F11-9ED1-171FAFA71CB8}"/>
              </a:ext>
            </a:extLst>
          </p:cNvPr>
          <p:cNvSpPr>
            <a:spLocks noGrp="1"/>
          </p:cNvSpPr>
          <p:nvPr>
            <p:ph idx="1"/>
          </p:nvPr>
        </p:nvSpPr>
        <p:spPr/>
        <p:txBody>
          <a:bodyPr>
            <a:normAutofit/>
          </a:bodyPr>
          <a:lstStyle/>
          <a:p>
            <a:pPr marL="285750" indent="-285750"/>
            <a:r>
              <a:rPr lang="en-US" sz="2400" dirty="0">
                <a:latin typeface="Arial" panose="020B0604020202020204" pitchFamily="34" charset="0"/>
                <a:cs typeface="Arial" panose="020B0604020202020204" pitchFamily="34" charset="0"/>
              </a:rPr>
              <a:t>The descriptive analysis indicated the linguistic modified accommodation effectively reduced the EL’s response time, which means the modified version makes the test less time-consuming. </a:t>
            </a:r>
          </a:p>
          <a:p>
            <a:pPr marL="285750" indent="-285750"/>
            <a:r>
              <a:rPr lang="en-US" sz="2400" dirty="0">
                <a:latin typeface="Arial" panose="020B0604020202020204" pitchFamily="34" charset="0"/>
                <a:cs typeface="Arial" panose="020B0604020202020204" pitchFamily="34" charset="0"/>
              </a:rPr>
              <a:t>However, the Glossary is expected to take the EL’s longer time to process, which indicated the EL’s did not use the glossaries sufficiently. </a:t>
            </a:r>
          </a:p>
          <a:p>
            <a:pPr marL="285750" indent="-285750"/>
            <a:r>
              <a:rPr lang="en-US" sz="2400" dirty="0">
                <a:latin typeface="Arial" panose="020B0604020202020204" pitchFamily="34" charset="0"/>
                <a:cs typeface="Arial" panose="020B0604020202020204" pitchFamily="34" charset="0"/>
              </a:rPr>
              <a:t>No statistically significant accommodation effects on the response time.</a:t>
            </a:r>
          </a:p>
          <a:p>
            <a:pPr marL="285750" indent="-285750"/>
            <a:r>
              <a:rPr lang="en-US" sz="2400" dirty="0">
                <a:latin typeface="Arial" panose="020B0604020202020204" pitchFamily="34" charset="0"/>
                <a:cs typeface="Arial" panose="020B0604020202020204" pitchFamily="34" charset="0"/>
              </a:rPr>
              <a:t>SBAC Math and CELDT scores were significant predictors of EL’s Response time (with small effect) </a:t>
            </a:r>
            <a:endParaRPr lang="en-US" sz="2400" dirty="0"/>
          </a:p>
        </p:txBody>
      </p:sp>
    </p:spTree>
    <p:extLst>
      <p:ext uri="{BB962C8B-B14F-4D97-AF65-F5344CB8AC3E}">
        <p14:creationId xmlns:p14="http://schemas.microsoft.com/office/powerpoint/2010/main" val="636810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346F-9515-4604-8AA5-34612E91C8E6}"/>
              </a:ext>
            </a:extLst>
          </p:cNvPr>
          <p:cNvSpPr>
            <a:spLocks noGrp="1"/>
          </p:cNvSpPr>
          <p:nvPr>
            <p:ph type="title"/>
          </p:nvPr>
        </p:nvSpPr>
        <p:spPr/>
        <p:txBody>
          <a:bodyPr>
            <a:noAutofit/>
          </a:bodyPr>
          <a:lstStyle/>
          <a:p>
            <a:r>
              <a:rPr lang="en-US" sz="2800" i="1" dirty="0">
                <a:latin typeface="Times New Roman" panose="02020603050405020304" pitchFamily="18" charset="0"/>
                <a:cs typeface="Times New Roman" panose="02020603050405020304" pitchFamily="18" charset="0"/>
              </a:rPr>
              <a:t>Table </a:t>
            </a:r>
            <a:br>
              <a:rPr lang="en-US" sz="2800" i="1" dirty="0">
                <a:latin typeface="Times New Roman" panose="02020603050405020304" pitchFamily="18" charset="0"/>
                <a:cs typeface="Times New Roman" panose="02020603050405020304" pitchFamily="18" charset="0"/>
              </a:rPr>
            </a:br>
            <a:r>
              <a:rPr lang="en-US" sz="2800" i="1" dirty="0">
                <a:latin typeface="Times New Roman" panose="02020603050405020304" pitchFamily="18" charset="0"/>
                <a:cs typeface="Times New Roman" panose="02020603050405020304" pitchFamily="18" charset="0"/>
              </a:rPr>
              <a:t>Comparison of Average Response Time Between Non-accommodated and Linguistic Modified for ELs</a:t>
            </a:r>
            <a:endParaRPr lang="en-US" sz="2800" b="1" dirty="0">
              <a:solidFill>
                <a:schemeClr val="accent1">
                  <a:lumMod val="75000"/>
                </a:schemeClr>
              </a:solidFill>
            </a:endParaRPr>
          </a:p>
        </p:txBody>
      </p:sp>
      <p:graphicFrame>
        <p:nvGraphicFramePr>
          <p:cNvPr id="4" name="Content Placeholder 3">
            <a:extLst>
              <a:ext uri="{FF2B5EF4-FFF2-40B4-BE49-F238E27FC236}">
                <a16:creationId xmlns:a16="http://schemas.microsoft.com/office/drawing/2014/main" id="{8074C9EE-1012-44FF-A0F0-F5FB84C7561F}"/>
              </a:ext>
            </a:extLst>
          </p:cNvPr>
          <p:cNvGraphicFramePr>
            <a:graphicFrameLocks noGrp="1"/>
          </p:cNvGraphicFramePr>
          <p:nvPr>
            <p:ph idx="1"/>
            <p:extLst>
              <p:ext uri="{D42A27DB-BD31-4B8C-83A1-F6EECF244321}">
                <p14:modId xmlns:p14="http://schemas.microsoft.com/office/powerpoint/2010/main" val="1561522457"/>
              </p:ext>
            </p:extLst>
          </p:nvPr>
        </p:nvGraphicFramePr>
        <p:xfrm>
          <a:off x="685800" y="1671023"/>
          <a:ext cx="7924800" cy="3262040"/>
        </p:xfrm>
        <a:graphic>
          <a:graphicData uri="http://schemas.openxmlformats.org/drawingml/2006/table">
            <a:tbl>
              <a:tblPr firstRow="1" firstCol="1" bandRow="1"/>
              <a:tblGrid>
                <a:gridCol w="1447800">
                  <a:extLst>
                    <a:ext uri="{9D8B030D-6E8A-4147-A177-3AD203B41FA5}">
                      <a16:colId xmlns:a16="http://schemas.microsoft.com/office/drawing/2014/main" val="1310072639"/>
                    </a:ext>
                  </a:extLst>
                </a:gridCol>
                <a:gridCol w="1385742">
                  <a:extLst>
                    <a:ext uri="{9D8B030D-6E8A-4147-A177-3AD203B41FA5}">
                      <a16:colId xmlns:a16="http://schemas.microsoft.com/office/drawing/2014/main" val="3647329599"/>
                    </a:ext>
                  </a:extLst>
                </a:gridCol>
                <a:gridCol w="1025212">
                  <a:extLst>
                    <a:ext uri="{9D8B030D-6E8A-4147-A177-3AD203B41FA5}">
                      <a16:colId xmlns:a16="http://schemas.microsoft.com/office/drawing/2014/main" val="595834012"/>
                    </a:ext>
                  </a:extLst>
                </a:gridCol>
                <a:gridCol w="1105560">
                  <a:extLst>
                    <a:ext uri="{9D8B030D-6E8A-4147-A177-3AD203B41FA5}">
                      <a16:colId xmlns:a16="http://schemas.microsoft.com/office/drawing/2014/main" val="4042601754"/>
                    </a:ext>
                  </a:extLst>
                </a:gridCol>
                <a:gridCol w="1360286">
                  <a:extLst>
                    <a:ext uri="{9D8B030D-6E8A-4147-A177-3AD203B41FA5}">
                      <a16:colId xmlns:a16="http://schemas.microsoft.com/office/drawing/2014/main" val="276451015"/>
                    </a:ext>
                  </a:extLst>
                </a:gridCol>
                <a:gridCol w="1600200">
                  <a:extLst>
                    <a:ext uri="{9D8B030D-6E8A-4147-A177-3AD203B41FA5}">
                      <a16:colId xmlns:a16="http://schemas.microsoft.com/office/drawing/2014/main" val="1983685386"/>
                    </a:ext>
                  </a:extLst>
                </a:gridCol>
              </a:tblGrid>
              <a:tr h="749812">
                <a:tc>
                  <a:txBody>
                    <a:bodyPr/>
                    <a:lstStyle/>
                    <a:p>
                      <a:pPr marL="0" marR="0" algn="ctr" fontAlgn="b">
                        <a:spcBef>
                          <a:spcPts val="0"/>
                        </a:spcBef>
                        <a:spcAft>
                          <a:spcPts val="0"/>
                        </a:spcAft>
                      </a:pPr>
                      <a:r>
                        <a:rPr lang="en-US" sz="1800" b="1" i="0" u="none" strike="noStrike" kern="1200" dirty="0">
                          <a:solidFill>
                            <a:srgbClr val="000000"/>
                          </a:solidFill>
                          <a:effectLst/>
                          <a:latin typeface="Times New Roman" panose="02020603050405020304" pitchFamily="18" charset="0"/>
                          <a:cs typeface="Times New Roman" panose="02020603050405020304" pitchFamily="18" charset="0"/>
                        </a:rPr>
                        <a:t>Item #</a:t>
                      </a:r>
                    </a:p>
                  </a:txBody>
                  <a:tcPr marL="138854" marR="138854" marT="69427" marB="69427">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fontAlgn="b">
                        <a:spcBef>
                          <a:spcPts val="0"/>
                        </a:spcBef>
                        <a:spcAft>
                          <a:spcPts val="0"/>
                        </a:spcAft>
                      </a:pPr>
                      <a:r>
                        <a:rPr lang="en-US" sz="18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Non-accommodated</a:t>
                      </a:r>
                      <a:endParaRPr lang="en-US" sz="2700" b="1" i="0" u="none" strike="noStrike" dirty="0">
                        <a:effectLst/>
                        <a:latin typeface="Arial" panose="020B0604020202020204" pitchFamily="34" charset="0"/>
                      </a:endParaRPr>
                    </a:p>
                  </a:txBody>
                  <a:tcPr marL="138854" marR="138854" marT="69427" marB="69427">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fontAlgn="b">
                        <a:spcBef>
                          <a:spcPts val="0"/>
                        </a:spcBef>
                        <a:spcAft>
                          <a:spcPts val="0"/>
                        </a:spcAft>
                      </a:pPr>
                      <a:r>
                        <a:rPr lang="en-US" sz="18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Linguistic modified</a:t>
                      </a:r>
                      <a:endParaRPr lang="en-US" sz="2700" b="1" i="0" u="none" strike="noStrike" dirty="0">
                        <a:effectLst/>
                        <a:latin typeface="Arial" panose="020B0604020202020204" pitchFamily="34" charset="0"/>
                      </a:endParaRPr>
                    </a:p>
                  </a:txBody>
                  <a:tcPr marL="138854" marR="138854" marT="69427" marB="69427">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Significance</a:t>
                      </a:r>
                      <a:r>
                        <a:rPr lang="en-US" sz="1800" b="1" i="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2700" b="1" i="0" u="none" strike="noStrike" dirty="0">
                        <a:effectLst/>
                        <a:latin typeface="Arial" panose="020B0604020202020204" pitchFamily="34" charset="0"/>
                      </a:endParaRPr>
                    </a:p>
                  </a:txBody>
                  <a:tcPr marL="104141" marR="104141" marT="1446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388291"/>
                  </a:ext>
                </a:extLst>
              </a:tr>
              <a:tr h="347714">
                <a:tc>
                  <a:txBody>
                    <a:bodyPr/>
                    <a:lstStyle/>
                    <a:p>
                      <a:pPr marL="0" marR="0" algn="ctr" fontAlgn="ctr">
                        <a:spcBef>
                          <a:spcPts val="0"/>
                        </a:spcBef>
                        <a:spcAft>
                          <a:spcPts val="0"/>
                        </a:spcAft>
                      </a:pPr>
                      <a:endParaRPr lang="en-US" sz="2700" b="0" i="0" u="none" strike="noStrike" dirty="0">
                        <a:effectLst/>
                        <a:latin typeface="Arial" panose="020B0604020202020204" pitchFamily="34" charset="0"/>
                      </a:endParaRPr>
                    </a:p>
                  </a:txBody>
                  <a:tcPr marL="104141" marR="104141" marT="14464"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ctr" fontAlgn="ctr">
                        <a:spcBef>
                          <a:spcPts val="0"/>
                        </a:spcBef>
                        <a:spcAft>
                          <a:spcPts val="0"/>
                        </a:spcAft>
                      </a:pPr>
                      <a:r>
                        <a:rPr lang="en-US" sz="17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Mean</a:t>
                      </a:r>
                      <a:endParaRPr lang="en-US" sz="2700" b="0" i="0" u="none" strike="noStrike" dirty="0">
                        <a:effectLst/>
                        <a:latin typeface="Arial" panose="020B0604020202020204" pitchFamily="34" charset="0"/>
                      </a:endParaRPr>
                    </a:p>
                  </a:txBody>
                  <a:tcPr marL="104141" marR="104141" marT="14464"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ctr" fontAlgn="ctr">
                        <a:spcBef>
                          <a:spcPts val="0"/>
                        </a:spcBef>
                        <a:spcAft>
                          <a:spcPts val="0"/>
                        </a:spcAft>
                      </a:pPr>
                      <a:r>
                        <a:rPr lang="en-US" sz="17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SD</a:t>
                      </a:r>
                      <a:endParaRPr lang="en-US" sz="2700" b="0" i="0" u="none" strike="noStrike">
                        <a:effectLst/>
                        <a:latin typeface="Arial" panose="020B0604020202020204" pitchFamily="34" charset="0"/>
                      </a:endParaRPr>
                    </a:p>
                  </a:txBody>
                  <a:tcPr marL="104141" marR="104141" marT="14464"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ctr" fontAlgn="ctr">
                        <a:spcBef>
                          <a:spcPts val="0"/>
                        </a:spcBef>
                        <a:spcAft>
                          <a:spcPts val="0"/>
                        </a:spcAft>
                      </a:pPr>
                      <a:r>
                        <a:rPr lang="en-US" sz="17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Mean</a:t>
                      </a:r>
                      <a:endParaRPr lang="en-US" sz="2700" b="0" i="0" u="none" strike="noStrike">
                        <a:effectLst/>
                        <a:latin typeface="Arial" panose="020B0604020202020204" pitchFamily="34" charset="0"/>
                      </a:endParaRPr>
                    </a:p>
                  </a:txBody>
                  <a:tcPr marL="104141" marR="104141" marT="14464"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ctr" fontAlgn="ctr">
                        <a:spcBef>
                          <a:spcPts val="0"/>
                        </a:spcBef>
                        <a:spcAft>
                          <a:spcPts val="0"/>
                        </a:spcAft>
                      </a:pPr>
                      <a:r>
                        <a:rPr lang="en-US" sz="17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SD</a:t>
                      </a:r>
                      <a:endParaRPr lang="en-US" sz="2700" b="0" i="0" u="none" strike="noStrike">
                        <a:effectLst/>
                        <a:latin typeface="Arial" panose="020B0604020202020204" pitchFamily="34" charset="0"/>
                      </a:endParaRPr>
                    </a:p>
                  </a:txBody>
                  <a:tcPr marL="104141" marR="104141" marT="14464"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l" fontAlgn="b">
                        <a:spcBef>
                          <a:spcPts val="0"/>
                        </a:spcBef>
                        <a:spcAft>
                          <a:spcPts val="0"/>
                        </a:spcAft>
                      </a:pPr>
                      <a:endParaRPr lang="en-US" sz="2700" b="0" i="0" u="none" strike="noStrike" dirty="0">
                        <a:effectLst/>
                        <a:latin typeface="Arial" panose="020B0604020202020204" pitchFamily="34" charset="0"/>
                      </a:endParaRPr>
                    </a:p>
                  </a:txBody>
                  <a:tcPr marL="104141" marR="104141" marT="14464"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85774722"/>
                  </a:ext>
                </a:extLst>
              </a:tr>
              <a:tr h="347714">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Q7</a:t>
                      </a:r>
                    </a:p>
                  </a:txBody>
                  <a:tcPr marL="68580" marR="68580" marT="0" marB="0" anchor="ctr">
                    <a:lnL>
                      <a:noFill/>
                    </a:lnL>
                    <a:lnR>
                      <a:noFill/>
                    </a:lnR>
                    <a:lnT>
                      <a:noFill/>
                    </a:lnT>
                    <a:lnB>
                      <a:noFill/>
                    </a:lnB>
                  </a:tcPr>
                </a:tc>
                <a:tc>
                  <a:txBody>
                    <a:bodyPr/>
                    <a:lstStyle/>
                    <a:p>
                      <a:pPr marL="0" marR="0" algn="ctr" fontAlgn="b">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22.85</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0.39</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28.88</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0.37</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1"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0.01</a:t>
                      </a:r>
                    </a:p>
                  </a:txBody>
                  <a:tcPr marL="104141" marR="104141" marT="14464" marB="0" anchor="b">
                    <a:lnL>
                      <a:noFill/>
                    </a:lnL>
                    <a:lnR>
                      <a:noFill/>
                    </a:lnR>
                    <a:lnT>
                      <a:noFill/>
                    </a:lnT>
                    <a:lnB>
                      <a:noFill/>
                    </a:lnB>
                  </a:tcPr>
                </a:tc>
                <a:extLst>
                  <a:ext uri="{0D108BD9-81ED-4DB2-BD59-A6C34878D82A}">
                    <a16:rowId xmlns:a16="http://schemas.microsoft.com/office/drawing/2014/main" val="3411155979"/>
                  </a:ext>
                </a:extLst>
              </a:tr>
              <a:tr h="347714">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Q8</a:t>
                      </a:r>
                    </a:p>
                  </a:txBody>
                  <a:tcPr marL="68580" marR="68580" marT="0" marB="0" anchor="ctr">
                    <a:lnL>
                      <a:noFill/>
                    </a:lnL>
                    <a:lnR>
                      <a:noFill/>
                    </a:lnR>
                    <a:lnT>
                      <a:noFill/>
                    </a:lnT>
                    <a:lnB>
                      <a:noFill/>
                    </a:lnB>
                  </a:tcPr>
                </a:tc>
                <a:tc>
                  <a:txBody>
                    <a:bodyPr/>
                    <a:lstStyle/>
                    <a:p>
                      <a:pPr algn="ctr" rtl="0" eaLnBrk="1" fontAlgn="b" latinLnBrk="0" hangingPunct="1"/>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37.19</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0.42</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0" i="0" u="none" strike="noStrike" kern="1200" dirty="0">
                          <a:solidFill>
                            <a:srgbClr val="010204"/>
                          </a:solidFill>
                          <a:effectLst/>
                          <a:highlight>
                            <a:srgbClr val="FFFF00"/>
                          </a:highlight>
                          <a:latin typeface="Times New Roman" panose="02020603050405020304" pitchFamily="18" charset="0"/>
                          <a:ea typeface="Malgun Gothic" panose="020B0503020000020004" pitchFamily="34" charset="-127"/>
                          <a:cs typeface="Times New Roman" panose="02020603050405020304" pitchFamily="18" charset="0"/>
                        </a:rPr>
                        <a:t>32.04</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0.46</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1"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0.01</a:t>
                      </a:r>
                    </a:p>
                  </a:txBody>
                  <a:tcPr marL="104141" marR="104141" marT="14464" marB="0" anchor="b">
                    <a:lnL>
                      <a:noFill/>
                    </a:lnL>
                    <a:lnR>
                      <a:noFill/>
                    </a:lnR>
                    <a:lnT>
                      <a:noFill/>
                    </a:lnT>
                    <a:lnB>
                      <a:noFill/>
                    </a:lnB>
                  </a:tcPr>
                </a:tc>
                <a:extLst>
                  <a:ext uri="{0D108BD9-81ED-4DB2-BD59-A6C34878D82A}">
                    <a16:rowId xmlns:a16="http://schemas.microsoft.com/office/drawing/2014/main" val="2205356766"/>
                  </a:ext>
                </a:extLst>
              </a:tr>
              <a:tr h="347714">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Q14</a:t>
                      </a:r>
                    </a:p>
                  </a:txBody>
                  <a:tcPr marL="68580" marR="68580" marT="0" marB="0" anchor="ctr">
                    <a:lnL>
                      <a:noFill/>
                    </a:lnL>
                    <a:lnR>
                      <a:noFill/>
                    </a:lnR>
                    <a:lnT>
                      <a:noFill/>
                    </a:lnT>
                    <a:lnB>
                      <a:noFill/>
                    </a:lnB>
                  </a:tcPr>
                </a:tc>
                <a:tc>
                  <a:txBody>
                    <a:bodyPr/>
                    <a:lstStyle/>
                    <a:p>
                      <a:pPr algn="ctr" rtl="0" eaLnBrk="1" fontAlgn="b" latinLnBrk="0" hangingPunct="1"/>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32.76</a:t>
                      </a:r>
                    </a:p>
                  </a:txBody>
                  <a:tcPr marL="68580" marR="68580" marT="0" marB="0" anchor="b">
                    <a:lnL>
                      <a:noFill/>
                    </a:lnL>
                    <a:lnR>
                      <a:noFill/>
                    </a:lnR>
                    <a:lnT>
                      <a:noFill/>
                    </a:lnT>
                    <a:lnB>
                      <a:noFill/>
                    </a:lnB>
                  </a:tcPr>
                </a:tc>
                <a:tc>
                  <a:txBody>
                    <a:bodyPr/>
                    <a:lstStyle/>
                    <a:p>
                      <a:pPr marL="0" marR="0" algn="ctr">
                        <a:spcBef>
                          <a:spcPts val="0"/>
                        </a:spcBef>
                        <a:spcAft>
                          <a:spcPts val="0"/>
                        </a:spcAft>
                      </a:pPr>
                      <a:r>
                        <a:rPr lang="en-US" sz="1800" b="0" i="0" u="none" strike="noStrike" kern="120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0.42</a:t>
                      </a:r>
                    </a:p>
                  </a:txBody>
                  <a:tcPr marL="68580" marR="68580" marT="0" marB="0" anchor="b">
                    <a:lnL>
                      <a:noFill/>
                    </a:lnL>
                    <a:lnR>
                      <a:noFill/>
                    </a:lnR>
                    <a:lnT>
                      <a:noFill/>
                    </a:lnT>
                    <a:lnB>
                      <a:noFill/>
                    </a:lnB>
                  </a:tcPr>
                </a:tc>
                <a:tc>
                  <a:txBody>
                    <a:bodyPr/>
                    <a:lstStyle/>
                    <a:p>
                      <a:pPr marL="0" marR="0" algn="ctr">
                        <a:spcBef>
                          <a:spcPts val="0"/>
                        </a:spcBef>
                        <a:spcAft>
                          <a:spcPts val="0"/>
                        </a:spcAft>
                      </a:pPr>
                      <a:r>
                        <a:rPr lang="en-US" sz="1800" b="0" i="0" u="none" strike="noStrike" kern="1200" dirty="0">
                          <a:solidFill>
                            <a:srgbClr val="010204"/>
                          </a:solidFill>
                          <a:effectLst/>
                          <a:highlight>
                            <a:srgbClr val="FFFF00"/>
                          </a:highlight>
                          <a:latin typeface="Times New Roman" panose="02020603050405020304" pitchFamily="18" charset="0"/>
                          <a:ea typeface="Malgun Gothic" panose="020B0503020000020004" pitchFamily="34" charset="-127"/>
                          <a:cs typeface="Times New Roman" panose="02020603050405020304" pitchFamily="18" charset="0"/>
                        </a:rPr>
                        <a:t>20.90</a:t>
                      </a:r>
                    </a:p>
                  </a:txBody>
                  <a:tcPr marL="68580" marR="68580" marT="0" marB="0" anchor="b">
                    <a:lnL>
                      <a:noFill/>
                    </a:lnL>
                    <a:lnR>
                      <a:noFill/>
                    </a:lnR>
                    <a:lnT>
                      <a:noFill/>
                    </a:lnT>
                    <a:lnB>
                      <a:noFill/>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0.48</a:t>
                      </a:r>
                    </a:p>
                  </a:txBody>
                  <a:tcPr marL="68580" marR="68580" marT="0" marB="0" anchor="b">
                    <a:lnL>
                      <a:noFill/>
                    </a:lnL>
                    <a:lnR>
                      <a:noFill/>
                    </a:lnR>
                    <a:lnT>
                      <a:noFill/>
                    </a:lnT>
                    <a:lnB>
                      <a:noFill/>
                    </a:lnB>
                  </a:tcPr>
                </a:tc>
                <a:tc>
                  <a:txBody>
                    <a:bodyPr/>
                    <a:lstStyle/>
                    <a:p>
                      <a:pPr marL="0" marR="0" algn="ctr">
                        <a:spcBef>
                          <a:spcPts val="0"/>
                        </a:spcBef>
                        <a:spcAft>
                          <a:spcPts val="0"/>
                        </a:spcAft>
                      </a:pPr>
                      <a:r>
                        <a:rPr lang="en-US" sz="1800" b="1"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0.00</a:t>
                      </a:r>
                    </a:p>
                  </a:txBody>
                  <a:tcPr marL="68580" marR="68580" marT="0" marB="0" anchor="b">
                    <a:lnL>
                      <a:noFill/>
                    </a:lnL>
                    <a:lnR>
                      <a:noFill/>
                    </a:lnR>
                    <a:lnT>
                      <a:noFill/>
                    </a:lnT>
                    <a:lnB>
                      <a:noFill/>
                    </a:lnB>
                  </a:tcPr>
                </a:tc>
                <a:extLst>
                  <a:ext uri="{0D108BD9-81ED-4DB2-BD59-A6C34878D82A}">
                    <a16:rowId xmlns:a16="http://schemas.microsoft.com/office/drawing/2014/main" val="1005037931"/>
                  </a:ext>
                </a:extLst>
              </a:tr>
              <a:tr h="347714">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Q19</a:t>
                      </a:r>
                    </a:p>
                  </a:txBody>
                  <a:tcPr marL="68580" marR="68580" marT="0" marB="0" anchor="ctr">
                    <a:lnL>
                      <a:noFill/>
                    </a:lnL>
                    <a:lnR>
                      <a:noFill/>
                    </a:lnR>
                    <a:lnT>
                      <a:noFill/>
                    </a:lnT>
                    <a:lnB>
                      <a:noFill/>
                    </a:lnB>
                  </a:tcPr>
                </a:tc>
                <a:tc>
                  <a:txBody>
                    <a:bodyPr/>
                    <a:lstStyle/>
                    <a:p>
                      <a:pPr algn="ctr" rtl="0" eaLnBrk="1" fontAlgn="b" latinLnBrk="0" hangingPunct="1"/>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52.25</a:t>
                      </a:r>
                    </a:p>
                  </a:txBody>
                  <a:tcPr marL="68580" marR="68580" marT="0" marB="0" anchor="b">
                    <a:lnL>
                      <a:noFill/>
                    </a:lnL>
                    <a:lnR>
                      <a:noFill/>
                    </a:lnR>
                    <a:lnT>
                      <a:noFill/>
                    </a:lnT>
                    <a:lnB>
                      <a:noFill/>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0.47</a:t>
                      </a:r>
                    </a:p>
                  </a:txBody>
                  <a:tcPr marL="68580" marR="68580" marT="0" marB="0" anchor="b">
                    <a:lnL>
                      <a:noFill/>
                    </a:lnL>
                    <a:lnR>
                      <a:noFill/>
                    </a:lnR>
                    <a:lnT>
                      <a:noFill/>
                    </a:lnT>
                    <a:lnB>
                      <a:noFill/>
                    </a:lnB>
                  </a:tcPr>
                </a:tc>
                <a:tc>
                  <a:txBody>
                    <a:bodyPr/>
                    <a:lstStyle/>
                    <a:p>
                      <a:pPr marL="0" marR="0" algn="ctr">
                        <a:spcBef>
                          <a:spcPts val="0"/>
                        </a:spcBef>
                        <a:spcAft>
                          <a:spcPts val="0"/>
                        </a:spcAft>
                      </a:pPr>
                      <a:r>
                        <a:rPr lang="en-US" sz="1800" b="0" i="0" u="none" strike="noStrike" kern="1200" dirty="0">
                          <a:solidFill>
                            <a:srgbClr val="010204"/>
                          </a:solidFill>
                          <a:effectLst/>
                          <a:highlight>
                            <a:srgbClr val="FFFF00"/>
                          </a:highlight>
                          <a:latin typeface="Times New Roman" panose="02020603050405020304" pitchFamily="18" charset="0"/>
                          <a:ea typeface="Malgun Gothic" panose="020B0503020000020004" pitchFamily="34" charset="-127"/>
                          <a:cs typeface="Times New Roman" panose="02020603050405020304" pitchFamily="18" charset="0"/>
                        </a:rPr>
                        <a:t>43.69</a:t>
                      </a:r>
                    </a:p>
                  </a:txBody>
                  <a:tcPr marL="68580" marR="68580" marT="0" marB="0" anchor="b">
                    <a:lnL>
                      <a:noFill/>
                    </a:lnL>
                    <a:lnR>
                      <a:noFill/>
                    </a:lnR>
                    <a:lnT>
                      <a:noFill/>
                    </a:lnT>
                    <a:lnB>
                      <a:noFill/>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0.49</a:t>
                      </a:r>
                    </a:p>
                  </a:txBody>
                  <a:tcPr marL="68580" marR="68580" marT="0" marB="0" anchor="b">
                    <a:lnL>
                      <a:noFill/>
                    </a:lnL>
                    <a:lnR>
                      <a:noFill/>
                    </a:lnR>
                    <a:lnT>
                      <a:noFill/>
                    </a:lnT>
                    <a:lnB>
                      <a:noFill/>
                    </a:lnB>
                  </a:tcPr>
                </a:tc>
                <a:tc>
                  <a:txBody>
                    <a:bodyPr/>
                    <a:lstStyle/>
                    <a:p>
                      <a:pPr marL="0" marR="0" algn="ctr">
                        <a:spcBef>
                          <a:spcPts val="0"/>
                        </a:spcBef>
                        <a:spcAft>
                          <a:spcPts val="0"/>
                        </a:spcAft>
                      </a:pPr>
                      <a:r>
                        <a:rPr lang="en-US" sz="1800" b="1"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0.00</a:t>
                      </a:r>
                    </a:p>
                  </a:txBody>
                  <a:tcPr marL="68580" marR="68580" marT="0" marB="0" anchor="b">
                    <a:lnL>
                      <a:noFill/>
                    </a:lnL>
                    <a:lnR>
                      <a:noFill/>
                    </a:lnR>
                    <a:lnT>
                      <a:noFill/>
                    </a:lnT>
                    <a:lnB>
                      <a:noFill/>
                    </a:lnB>
                  </a:tcPr>
                </a:tc>
                <a:extLst>
                  <a:ext uri="{0D108BD9-81ED-4DB2-BD59-A6C34878D82A}">
                    <a16:rowId xmlns:a16="http://schemas.microsoft.com/office/drawing/2014/main" val="2592981074"/>
                  </a:ext>
                </a:extLst>
              </a:tr>
              <a:tr h="347714">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Q20</a:t>
                      </a:r>
                    </a:p>
                  </a:txBody>
                  <a:tcPr marL="68580" marR="68580" marT="0" marB="0" anchor="ctr">
                    <a:lnL>
                      <a:noFill/>
                    </a:lnL>
                    <a:lnR>
                      <a:noFill/>
                    </a:lnR>
                    <a:lnT>
                      <a:noFill/>
                    </a:lnT>
                    <a:lnB>
                      <a:noFill/>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26.31</a:t>
                      </a:r>
                    </a:p>
                  </a:txBody>
                  <a:tcPr marL="68580" marR="68580" marT="0" marB="0" anchor="b">
                    <a:lnL>
                      <a:noFill/>
                    </a:lnL>
                    <a:lnR>
                      <a:noFill/>
                    </a:lnR>
                    <a:lnT>
                      <a:noFill/>
                    </a:lnT>
                    <a:lnB>
                      <a:noFill/>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0.47</a:t>
                      </a:r>
                    </a:p>
                  </a:txBody>
                  <a:tcPr marL="68580" marR="68580" marT="0" marB="0" anchor="b">
                    <a:lnL>
                      <a:noFill/>
                    </a:lnL>
                    <a:lnR>
                      <a:noFill/>
                    </a:lnR>
                    <a:lnT>
                      <a:noFill/>
                    </a:lnT>
                    <a:lnB>
                      <a:noFill/>
                    </a:lnB>
                  </a:tcPr>
                </a:tc>
                <a:tc>
                  <a:txBody>
                    <a:bodyPr/>
                    <a:lstStyle/>
                    <a:p>
                      <a:pPr marL="0" marR="0" algn="ctr">
                        <a:spcBef>
                          <a:spcPts val="0"/>
                        </a:spcBef>
                        <a:spcAft>
                          <a:spcPts val="0"/>
                        </a:spcAft>
                      </a:pPr>
                      <a:r>
                        <a:rPr lang="en-US" sz="1800" b="0" i="0" u="none" strike="noStrike" kern="1200" dirty="0">
                          <a:solidFill>
                            <a:srgbClr val="010204"/>
                          </a:solidFill>
                          <a:effectLst/>
                          <a:highlight>
                            <a:srgbClr val="FFFF00"/>
                          </a:highlight>
                          <a:latin typeface="Times New Roman" panose="02020603050405020304" pitchFamily="18" charset="0"/>
                          <a:ea typeface="Malgun Gothic" panose="020B0503020000020004" pitchFamily="34" charset="-127"/>
                          <a:cs typeface="Times New Roman" panose="02020603050405020304" pitchFamily="18" charset="0"/>
                        </a:rPr>
                        <a:t>21.01</a:t>
                      </a:r>
                    </a:p>
                  </a:txBody>
                  <a:tcPr marL="68580" marR="68580" marT="0" marB="0" anchor="b">
                    <a:lnL>
                      <a:noFill/>
                    </a:lnL>
                    <a:lnR>
                      <a:noFill/>
                    </a:lnR>
                    <a:lnT>
                      <a:noFill/>
                    </a:lnT>
                    <a:lnB>
                      <a:noFill/>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0.49</a:t>
                      </a:r>
                    </a:p>
                  </a:txBody>
                  <a:tcPr marL="68580" marR="68580" marT="0" marB="0" anchor="b">
                    <a:lnL>
                      <a:noFill/>
                    </a:lnL>
                    <a:lnR>
                      <a:noFill/>
                    </a:lnR>
                    <a:lnT>
                      <a:noFill/>
                    </a:lnT>
                    <a:lnB>
                      <a:noFill/>
                    </a:lnB>
                  </a:tcPr>
                </a:tc>
                <a:tc>
                  <a:txBody>
                    <a:bodyPr/>
                    <a:lstStyle/>
                    <a:p>
                      <a:pPr marL="0" marR="0" algn="ctr">
                        <a:spcBef>
                          <a:spcPts val="0"/>
                        </a:spcBef>
                        <a:spcAft>
                          <a:spcPts val="0"/>
                        </a:spcAft>
                      </a:pPr>
                      <a:r>
                        <a:rPr lang="en-US" sz="1800" b="1"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0.00</a:t>
                      </a:r>
                    </a:p>
                  </a:txBody>
                  <a:tcPr marL="68580" marR="68580" marT="0" marB="0" anchor="b">
                    <a:lnL>
                      <a:noFill/>
                    </a:lnL>
                    <a:lnR>
                      <a:noFill/>
                    </a:lnR>
                    <a:lnT>
                      <a:noFill/>
                    </a:lnT>
                    <a:lnB>
                      <a:noFill/>
                    </a:lnB>
                  </a:tcPr>
                </a:tc>
                <a:extLst>
                  <a:ext uri="{0D108BD9-81ED-4DB2-BD59-A6C34878D82A}">
                    <a16:rowId xmlns:a16="http://schemas.microsoft.com/office/drawing/2014/main" val="3814597352"/>
                  </a:ext>
                </a:extLst>
              </a:tr>
              <a:tr h="347714">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Q22</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31.05</a:t>
                      </a: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0.39</a:t>
                      </a: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b="0" i="0" u="none" strike="noStrike" kern="1200" dirty="0">
                          <a:solidFill>
                            <a:srgbClr val="010204"/>
                          </a:solidFill>
                          <a:effectLst/>
                          <a:highlight>
                            <a:srgbClr val="FFFF00"/>
                          </a:highlight>
                          <a:latin typeface="Times New Roman" panose="02020603050405020304" pitchFamily="18" charset="0"/>
                          <a:ea typeface="Malgun Gothic" panose="020B0503020000020004" pitchFamily="34" charset="-127"/>
                          <a:cs typeface="Times New Roman" panose="02020603050405020304" pitchFamily="18" charset="0"/>
                        </a:rPr>
                        <a:t>26.15</a:t>
                      </a: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0.44</a:t>
                      </a: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b="1"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0.00</a:t>
                      </a: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362615"/>
                  </a:ext>
                </a:extLst>
              </a:tr>
            </a:tbl>
          </a:graphicData>
        </a:graphic>
      </p:graphicFrame>
    </p:spTree>
    <p:extLst>
      <p:ext uri="{BB962C8B-B14F-4D97-AF65-F5344CB8AC3E}">
        <p14:creationId xmlns:p14="http://schemas.microsoft.com/office/powerpoint/2010/main" val="3011033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346F-9515-4604-8AA5-34612E91C8E6}"/>
              </a:ext>
            </a:extLst>
          </p:cNvPr>
          <p:cNvSpPr>
            <a:spLocks noGrp="1"/>
          </p:cNvSpPr>
          <p:nvPr>
            <p:ph type="title"/>
          </p:nvPr>
        </p:nvSpPr>
        <p:spPr/>
        <p:txBody>
          <a:bodyPr>
            <a:normAutofit/>
          </a:bodyPr>
          <a:lstStyle/>
          <a:p>
            <a:r>
              <a:rPr lang="en-US" sz="2800" i="1" dirty="0">
                <a:latin typeface="Times New Roman" panose="02020603050405020304" pitchFamily="18" charset="0"/>
                <a:cs typeface="Times New Roman" panose="02020603050405020304" pitchFamily="18" charset="0"/>
              </a:rPr>
              <a:t>Table </a:t>
            </a:r>
            <a:br>
              <a:rPr lang="en-US" sz="2800" i="1" dirty="0">
                <a:latin typeface="Times New Roman" panose="02020603050405020304" pitchFamily="18" charset="0"/>
                <a:cs typeface="Times New Roman" panose="02020603050405020304" pitchFamily="18" charset="0"/>
              </a:rPr>
            </a:br>
            <a:r>
              <a:rPr lang="en-US" sz="2800" i="1" dirty="0">
                <a:latin typeface="Times New Roman" panose="02020603050405020304" pitchFamily="18" charset="0"/>
                <a:cs typeface="Times New Roman" panose="02020603050405020304" pitchFamily="18" charset="0"/>
              </a:rPr>
              <a:t>Comparison of Average Response Time Between Non-accommodated and English Glossary for ELs</a:t>
            </a:r>
            <a:endParaRPr lang="en-US" sz="28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8074C9EE-1012-44FF-A0F0-F5FB84C7561F}"/>
              </a:ext>
            </a:extLst>
          </p:cNvPr>
          <p:cNvGraphicFramePr>
            <a:graphicFrameLocks noGrp="1"/>
          </p:cNvGraphicFramePr>
          <p:nvPr>
            <p:ph idx="1"/>
            <p:extLst>
              <p:ext uri="{D42A27DB-BD31-4B8C-83A1-F6EECF244321}">
                <p14:modId xmlns:p14="http://schemas.microsoft.com/office/powerpoint/2010/main" val="248399400"/>
              </p:ext>
            </p:extLst>
          </p:nvPr>
        </p:nvGraphicFramePr>
        <p:xfrm>
          <a:off x="685800" y="1671023"/>
          <a:ext cx="7924800" cy="3262040"/>
        </p:xfrm>
        <a:graphic>
          <a:graphicData uri="http://schemas.openxmlformats.org/drawingml/2006/table">
            <a:tbl>
              <a:tblPr firstRow="1" firstCol="1" bandRow="1"/>
              <a:tblGrid>
                <a:gridCol w="1447800">
                  <a:extLst>
                    <a:ext uri="{9D8B030D-6E8A-4147-A177-3AD203B41FA5}">
                      <a16:colId xmlns:a16="http://schemas.microsoft.com/office/drawing/2014/main" val="1310072639"/>
                    </a:ext>
                  </a:extLst>
                </a:gridCol>
                <a:gridCol w="1385742">
                  <a:extLst>
                    <a:ext uri="{9D8B030D-6E8A-4147-A177-3AD203B41FA5}">
                      <a16:colId xmlns:a16="http://schemas.microsoft.com/office/drawing/2014/main" val="3647329599"/>
                    </a:ext>
                  </a:extLst>
                </a:gridCol>
                <a:gridCol w="1025212">
                  <a:extLst>
                    <a:ext uri="{9D8B030D-6E8A-4147-A177-3AD203B41FA5}">
                      <a16:colId xmlns:a16="http://schemas.microsoft.com/office/drawing/2014/main" val="595834012"/>
                    </a:ext>
                  </a:extLst>
                </a:gridCol>
                <a:gridCol w="1105560">
                  <a:extLst>
                    <a:ext uri="{9D8B030D-6E8A-4147-A177-3AD203B41FA5}">
                      <a16:colId xmlns:a16="http://schemas.microsoft.com/office/drawing/2014/main" val="4042601754"/>
                    </a:ext>
                  </a:extLst>
                </a:gridCol>
                <a:gridCol w="1360286">
                  <a:extLst>
                    <a:ext uri="{9D8B030D-6E8A-4147-A177-3AD203B41FA5}">
                      <a16:colId xmlns:a16="http://schemas.microsoft.com/office/drawing/2014/main" val="276451015"/>
                    </a:ext>
                  </a:extLst>
                </a:gridCol>
                <a:gridCol w="1600200">
                  <a:extLst>
                    <a:ext uri="{9D8B030D-6E8A-4147-A177-3AD203B41FA5}">
                      <a16:colId xmlns:a16="http://schemas.microsoft.com/office/drawing/2014/main" val="1983685386"/>
                    </a:ext>
                  </a:extLst>
                </a:gridCol>
              </a:tblGrid>
              <a:tr h="749812">
                <a:tc>
                  <a:txBody>
                    <a:bodyPr/>
                    <a:lstStyle/>
                    <a:p>
                      <a:pPr marL="0" marR="0" algn="ctr" fontAlgn="b">
                        <a:spcBef>
                          <a:spcPts val="0"/>
                        </a:spcBef>
                        <a:spcAft>
                          <a:spcPts val="0"/>
                        </a:spcAft>
                      </a:pPr>
                      <a:r>
                        <a:rPr lang="en-US" sz="1800" b="1" i="0" u="none" strike="noStrike" kern="1200" dirty="0">
                          <a:solidFill>
                            <a:srgbClr val="000000"/>
                          </a:solidFill>
                          <a:effectLst/>
                          <a:latin typeface="Times New Roman" panose="02020603050405020304" pitchFamily="18" charset="0"/>
                          <a:cs typeface="Times New Roman" panose="02020603050405020304" pitchFamily="18" charset="0"/>
                        </a:rPr>
                        <a:t>Item #</a:t>
                      </a:r>
                    </a:p>
                  </a:txBody>
                  <a:tcPr marL="138854" marR="138854" marT="69427" marB="69427">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fontAlgn="b">
                        <a:spcBef>
                          <a:spcPts val="0"/>
                        </a:spcBef>
                        <a:spcAft>
                          <a:spcPts val="0"/>
                        </a:spcAft>
                      </a:pPr>
                      <a:r>
                        <a:rPr lang="en-US" sz="18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Non-accommodated</a:t>
                      </a:r>
                      <a:endParaRPr lang="en-US" sz="2700" b="1" i="0" u="none" strike="noStrike" dirty="0">
                        <a:effectLst/>
                        <a:latin typeface="Arial" panose="020B0604020202020204" pitchFamily="34" charset="0"/>
                      </a:endParaRPr>
                    </a:p>
                  </a:txBody>
                  <a:tcPr marL="138854" marR="138854" marT="69427" marB="69427">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fontAlgn="b">
                        <a:spcBef>
                          <a:spcPts val="0"/>
                        </a:spcBef>
                        <a:spcAft>
                          <a:spcPts val="0"/>
                        </a:spcAft>
                      </a:pPr>
                      <a:r>
                        <a:rPr lang="en-US" sz="18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English Glossary</a:t>
                      </a:r>
                      <a:endParaRPr lang="en-US" sz="2700" b="1" i="0" u="none" strike="noStrike" dirty="0">
                        <a:effectLst/>
                        <a:latin typeface="Arial" panose="020B0604020202020204" pitchFamily="34" charset="0"/>
                      </a:endParaRPr>
                    </a:p>
                  </a:txBody>
                  <a:tcPr marL="138854" marR="138854" marT="69427" marB="69427">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Significance</a:t>
                      </a:r>
                      <a:r>
                        <a:rPr lang="en-US" sz="1800" b="1" i="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2700" b="1" i="0" u="none" strike="noStrike" dirty="0">
                        <a:effectLst/>
                        <a:latin typeface="Arial" panose="020B0604020202020204" pitchFamily="34" charset="0"/>
                      </a:endParaRPr>
                    </a:p>
                  </a:txBody>
                  <a:tcPr marL="104141" marR="104141" marT="1446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388291"/>
                  </a:ext>
                </a:extLst>
              </a:tr>
              <a:tr h="347714">
                <a:tc>
                  <a:txBody>
                    <a:bodyPr/>
                    <a:lstStyle/>
                    <a:p>
                      <a:pPr marL="0" marR="0" algn="ctr" fontAlgn="ctr">
                        <a:spcBef>
                          <a:spcPts val="0"/>
                        </a:spcBef>
                        <a:spcAft>
                          <a:spcPts val="0"/>
                        </a:spcAft>
                      </a:pPr>
                      <a:endParaRPr lang="en-US" sz="2700" b="0" i="0" u="none" strike="noStrike" dirty="0">
                        <a:effectLst/>
                        <a:latin typeface="Arial" panose="020B0604020202020204" pitchFamily="34" charset="0"/>
                      </a:endParaRPr>
                    </a:p>
                  </a:txBody>
                  <a:tcPr marL="104141" marR="104141" marT="14464"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ctr" fontAlgn="ctr">
                        <a:spcBef>
                          <a:spcPts val="0"/>
                        </a:spcBef>
                        <a:spcAft>
                          <a:spcPts val="0"/>
                        </a:spcAft>
                      </a:pPr>
                      <a:r>
                        <a:rPr lang="en-US" sz="17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Mean</a:t>
                      </a:r>
                      <a:endParaRPr lang="en-US" sz="2700" b="0" i="0" u="none" strike="noStrike" dirty="0">
                        <a:effectLst/>
                        <a:latin typeface="Arial" panose="020B0604020202020204" pitchFamily="34" charset="0"/>
                      </a:endParaRPr>
                    </a:p>
                  </a:txBody>
                  <a:tcPr marL="104141" marR="104141" marT="14464"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ctr" fontAlgn="ctr">
                        <a:spcBef>
                          <a:spcPts val="0"/>
                        </a:spcBef>
                        <a:spcAft>
                          <a:spcPts val="0"/>
                        </a:spcAft>
                      </a:pPr>
                      <a:r>
                        <a:rPr lang="en-US" sz="17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SD</a:t>
                      </a:r>
                      <a:endParaRPr lang="en-US" sz="2700" b="0" i="0" u="none" strike="noStrike">
                        <a:effectLst/>
                        <a:latin typeface="Arial" panose="020B0604020202020204" pitchFamily="34" charset="0"/>
                      </a:endParaRPr>
                    </a:p>
                  </a:txBody>
                  <a:tcPr marL="104141" marR="104141" marT="14464"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ctr" fontAlgn="ctr">
                        <a:spcBef>
                          <a:spcPts val="0"/>
                        </a:spcBef>
                        <a:spcAft>
                          <a:spcPts val="0"/>
                        </a:spcAft>
                      </a:pPr>
                      <a:r>
                        <a:rPr lang="en-US" sz="17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Mean</a:t>
                      </a:r>
                      <a:endParaRPr lang="en-US" sz="2700" b="0" i="0" u="none" strike="noStrike">
                        <a:effectLst/>
                        <a:latin typeface="Arial" panose="020B0604020202020204" pitchFamily="34" charset="0"/>
                      </a:endParaRPr>
                    </a:p>
                  </a:txBody>
                  <a:tcPr marL="104141" marR="104141" marT="14464"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ctr" fontAlgn="ctr">
                        <a:spcBef>
                          <a:spcPts val="0"/>
                        </a:spcBef>
                        <a:spcAft>
                          <a:spcPts val="0"/>
                        </a:spcAft>
                      </a:pPr>
                      <a:r>
                        <a:rPr lang="en-US" sz="17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SD</a:t>
                      </a:r>
                      <a:endParaRPr lang="en-US" sz="2700" b="0" i="0" u="none" strike="noStrike">
                        <a:effectLst/>
                        <a:latin typeface="Arial" panose="020B0604020202020204" pitchFamily="34" charset="0"/>
                      </a:endParaRPr>
                    </a:p>
                  </a:txBody>
                  <a:tcPr marL="104141" marR="104141" marT="14464"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l" fontAlgn="b">
                        <a:spcBef>
                          <a:spcPts val="0"/>
                        </a:spcBef>
                        <a:spcAft>
                          <a:spcPts val="0"/>
                        </a:spcAft>
                      </a:pPr>
                      <a:endParaRPr lang="en-US" sz="2700" b="0" i="0" u="none" strike="noStrike" dirty="0">
                        <a:effectLst/>
                        <a:latin typeface="Arial" panose="020B0604020202020204" pitchFamily="34" charset="0"/>
                      </a:endParaRPr>
                    </a:p>
                  </a:txBody>
                  <a:tcPr marL="104141" marR="104141" marT="14464"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85774722"/>
                  </a:ext>
                </a:extLst>
              </a:tr>
              <a:tr h="347714">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Q7</a:t>
                      </a:r>
                    </a:p>
                  </a:txBody>
                  <a:tcPr marL="68580" marR="68580" marT="0" marB="0" anchor="ctr">
                    <a:lnL>
                      <a:noFill/>
                    </a:lnL>
                    <a:lnR>
                      <a:noFill/>
                    </a:lnR>
                    <a:lnT>
                      <a:noFill/>
                    </a:lnT>
                    <a:lnB>
                      <a:noFill/>
                    </a:lnB>
                  </a:tcPr>
                </a:tc>
                <a:tc>
                  <a:txBody>
                    <a:bodyPr/>
                    <a:lstStyle/>
                    <a:p>
                      <a:pPr marL="0" marR="0" algn="ctr" fontAlgn="b">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22.85</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0.39</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14.96</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0.37</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1"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0.01</a:t>
                      </a:r>
                    </a:p>
                  </a:txBody>
                  <a:tcPr marL="104141" marR="104141" marT="14464" marB="0" anchor="b">
                    <a:lnL>
                      <a:noFill/>
                    </a:lnL>
                    <a:lnR>
                      <a:noFill/>
                    </a:lnR>
                    <a:lnT>
                      <a:noFill/>
                    </a:lnT>
                    <a:lnB>
                      <a:noFill/>
                    </a:lnB>
                  </a:tcPr>
                </a:tc>
                <a:extLst>
                  <a:ext uri="{0D108BD9-81ED-4DB2-BD59-A6C34878D82A}">
                    <a16:rowId xmlns:a16="http://schemas.microsoft.com/office/drawing/2014/main" val="3411155979"/>
                  </a:ext>
                </a:extLst>
              </a:tr>
              <a:tr h="347714">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Q8</a:t>
                      </a:r>
                    </a:p>
                  </a:txBody>
                  <a:tcPr marL="68580" marR="68580" marT="0" marB="0" anchor="ctr">
                    <a:lnL>
                      <a:noFill/>
                    </a:lnL>
                    <a:lnR>
                      <a:noFill/>
                    </a:lnR>
                    <a:lnT>
                      <a:noFill/>
                    </a:lnT>
                    <a:lnB>
                      <a:noFill/>
                    </a:lnB>
                  </a:tcPr>
                </a:tc>
                <a:tc>
                  <a:txBody>
                    <a:bodyPr/>
                    <a:lstStyle/>
                    <a:p>
                      <a:pPr marL="0" marR="0" algn="ctr" fontAlgn="b">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32.04</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0.42</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17.80</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0.46</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1"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0.03</a:t>
                      </a:r>
                    </a:p>
                  </a:txBody>
                  <a:tcPr marL="104141" marR="104141" marT="14464" marB="0" anchor="b">
                    <a:lnL>
                      <a:noFill/>
                    </a:lnL>
                    <a:lnR>
                      <a:noFill/>
                    </a:lnR>
                    <a:lnT>
                      <a:noFill/>
                    </a:lnT>
                    <a:lnB>
                      <a:noFill/>
                    </a:lnB>
                  </a:tcPr>
                </a:tc>
                <a:extLst>
                  <a:ext uri="{0D108BD9-81ED-4DB2-BD59-A6C34878D82A}">
                    <a16:rowId xmlns:a16="http://schemas.microsoft.com/office/drawing/2014/main" val="2205356766"/>
                  </a:ext>
                </a:extLst>
              </a:tr>
              <a:tr h="347714">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Q9</a:t>
                      </a:r>
                    </a:p>
                  </a:txBody>
                  <a:tcPr marL="68580" marR="68580" marT="0" marB="0" anchor="ctr">
                    <a:lnL>
                      <a:noFill/>
                    </a:lnL>
                    <a:lnR>
                      <a:noFill/>
                    </a:lnR>
                    <a:lnT>
                      <a:noFill/>
                    </a:lnT>
                    <a:lnB>
                      <a:noFill/>
                    </a:lnB>
                  </a:tcPr>
                </a:tc>
                <a:tc>
                  <a:txBody>
                    <a:bodyPr/>
                    <a:lstStyle/>
                    <a:p>
                      <a:pPr marL="0" marR="0" algn="ctr" fontAlgn="b">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46.86</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0.48</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0" i="0" u="none" strike="noStrike" kern="1200" dirty="0">
                          <a:solidFill>
                            <a:srgbClr val="010204"/>
                          </a:solidFill>
                          <a:effectLst/>
                          <a:highlight>
                            <a:srgbClr val="FFFF00"/>
                          </a:highlight>
                          <a:latin typeface="Times New Roman" panose="02020603050405020304" pitchFamily="18" charset="0"/>
                          <a:ea typeface="Malgun Gothic" panose="020B0503020000020004" pitchFamily="34" charset="-127"/>
                          <a:cs typeface="Times New Roman" panose="02020603050405020304" pitchFamily="18" charset="0"/>
                        </a:rPr>
                        <a:t>62.26</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0.50</a:t>
                      </a:r>
                    </a:p>
                  </a:txBody>
                  <a:tcPr marL="104141" marR="104141" marT="14464" marB="0" anchor="b">
                    <a:lnL>
                      <a:noFill/>
                    </a:lnL>
                    <a:lnR>
                      <a:noFill/>
                    </a:lnR>
                    <a:lnT>
                      <a:noFill/>
                    </a:lnT>
                    <a:lnB>
                      <a:noFill/>
                    </a:lnB>
                  </a:tcPr>
                </a:tc>
                <a:tc>
                  <a:txBody>
                    <a:bodyPr/>
                    <a:lstStyle/>
                    <a:p>
                      <a:pPr marL="0" marR="0" algn="ctr" fontAlgn="b">
                        <a:spcBef>
                          <a:spcPts val="0"/>
                        </a:spcBef>
                        <a:spcAft>
                          <a:spcPts val="0"/>
                        </a:spcAft>
                      </a:pPr>
                      <a:r>
                        <a:rPr lang="en-US" sz="1800" b="1"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0.01</a:t>
                      </a:r>
                    </a:p>
                  </a:txBody>
                  <a:tcPr marL="104141" marR="104141" marT="14464" marB="0" anchor="b">
                    <a:lnL>
                      <a:noFill/>
                    </a:lnL>
                    <a:lnR>
                      <a:noFill/>
                    </a:lnR>
                    <a:lnT>
                      <a:noFill/>
                    </a:lnT>
                    <a:lnB>
                      <a:noFill/>
                    </a:lnB>
                  </a:tcPr>
                </a:tc>
                <a:extLst>
                  <a:ext uri="{0D108BD9-81ED-4DB2-BD59-A6C34878D82A}">
                    <a16:rowId xmlns:a16="http://schemas.microsoft.com/office/drawing/2014/main" val="2161859510"/>
                  </a:ext>
                </a:extLst>
              </a:tr>
              <a:tr h="347714">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Q10</a:t>
                      </a:r>
                    </a:p>
                  </a:txBody>
                  <a:tcPr marL="68580" marR="68580" marT="0" marB="0" anchor="ctr">
                    <a:lnL>
                      <a:noFill/>
                    </a:lnL>
                    <a:lnR>
                      <a:noFill/>
                    </a:lnR>
                    <a:lnT>
                      <a:noFill/>
                    </a:lnT>
                    <a:lnB>
                      <a:noFill/>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31.10</a:t>
                      </a:r>
                    </a:p>
                  </a:txBody>
                  <a:tcPr marL="68580" marR="68580" marT="0" marB="0" anchor="b">
                    <a:lnL>
                      <a:noFill/>
                    </a:lnL>
                    <a:lnR>
                      <a:noFill/>
                    </a:lnR>
                    <a:lnT>
                      <a:noFill/>
                    </a:lnT>
                    <a:lnB>
                      <a:noFill/>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0.32</a:t>
                      </a:r>
                    </a:p>
                  </a:txBody>
                  <a:tcPr marL="68580" marR="68580" marT="0" marB="0" anchor="b">
                    <a:lnL>
                      <a:noFill/>
                    </a:lnL>
                    <a:lnR>
                      <a:noFill/>
                    </a:lnR>
                    <a:lnT>
                      <a:noFill/>
                    </a:lnT>
                    <a:lnB>
                      <a:noFill/>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23.06</a:t>
                      </a:r>
                    </a:p>
                  </a:txBody>
                  <a:tcPr marL="68580" marR="68580" marT="0" marB="0" anchor="b">
                    <a:lnL>
                      <a:noFill/>
                    </a:lnL>
                    <a:lnR>
                      <a:noFill/>
                    </a:lnR>
                    <a:lnT>
                      <a:noFill/>
                    </a:lnT>
                    <a:lnB>
                      <a:noFill/>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0.48</a:t>
                      </a:r>
                    </a:p>
                  </a:txBody>
                  <a:tcPr marL="68580" marR="68580" marT="0" marB="0" anchor="b">
                    <a:lnL>
                      <a:noFill/>
                    </a:lnL>
                    <a:lnR>
                      <a:noFill/>
                    </a:lnR>
                    <a:lnT>
                      <a:noFill/>
                    </a:lnT>
                    <a:lnB>
                      <a:noFill/>
                    </a:lnB>
                  </a:tcPr>
                </a:tc>
                <a:tc>
                  <a:txBody>
                    <a:bodyPr/>
                    <a:lstStyle/>
                    <a:p>
                      <a:pPr marL="0" marR="0" algn="ctr">
                        <a:spcBef>
                          <a:spcPts val="0"/>
                        </a:spcBef>
                        <a:spcAft>
                          <a:spcPts val="0"/>
                        </a:spcAft>
                      </a:pPr>
                      <a:r>
                        <a:rPr lang="en-US" sz="1800" b="1"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0.00</a:t>
                      </a:r>
                    </a:p>
                  </a:txBody>
                  <a:tcPr marL="68580" marR="68580" marT="0" marB="0" anchor="b">
                    <a:lnL>
                      <a:noFill/>
                    </a:lnL>
                    <a:lnR>
                      <a:noFill/>
                    </a:lnR>
                    <a:lnT>
                      <a:noFill/>
                    </a:lnT>
                    <a:lnB>
                      <a:noFill/>
                    </a:lnB>
                  </a:tcPr>
                </a:tc>
                <a:extLst>
                  <a:ext uri="{0D108BD9-81ED-4DB2-BD59-A6C34878D82A}">
                    <a16:rowId xmlns:a16="http://schemas.microsoft.com/office/drawing/2014/main" val="1005037931"/>
                  </a:ext>
                </a:extLst>
              </a:tr>
              <a:tr h="347714">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Q13</a:t>
                      </a: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42.86</a:t>
                      </a:r>
                    </a:p>
                  </a:txBody>
                  <a:tcPr marL="68580" marR="68580" marT="0" marB="0" anchor="b">
                    <a:lnL>
                      <a:noFill/>
                    </a:lnL>
                    <a:lnR>
                      <a:noFill/>
                    </a:lnR>
                    <a:lnT>
                      <a:noFill/>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0.45</a:t>
                      </a:r>
                    </a:p>
                  </a:txBody>
                  <a:tcPr marL="68580" marR="68580" marT="0" marB="0" anchor="b">
                    <a:lnL>
                      <a:noFill/>
                    </a:lnL>
                    <a:lnR>
                      <a:noFill/>
                    </a:lnR>
                    <a:lnT>
                      <a:noFill/>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33.26</a:t>
                      </a:r>
                    </a:p>
                  </a:txBody>
                  <a:tcPr marL="68580" marR="68580" marT="0" marB="0" anchor="b">
                    <a:lnL>
                      <a:noFill/>
                    </a:lnL>
                    <a:lnR>
                      <a:noFill/>
                    </a:lnR>
                    <a:lnT>
                      <a:noFill/>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0.03</a:t>
                      </a:r>
                    </a:p>
                  </a:txBody>
                  <a:tcPr marL="68580" marR="68580" marT="0" marB="0" anchor="b">
                    <a:lnL>
                      <a:noFill/>
                    </a:lnL>
                    <a:lnR>
                      <a:noFill/>
                    </a:lnR>
                    <a:lnT>
                      <a:noFill/>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b="1"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0.00</a:t>
                      </a:r>
                    </a:p>
                  </a:txBody>
                  <a:tcPr marL="68580" marR="68580" marT="0" marB="0" anchor="b">
                    <a:lnL>
                      <a:noFill/>
                    </a:lnL>
                    <a:lnR>
                      <a:noFill/>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395192691"/>
                  </a:ext>
                </a:extLst>
              </a:tr>
              <a:tr h="347714">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Q19</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43.69</a:t>
                      </a: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0.47</a:t>
                      </a: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25.23</a:t>
                      </a: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b="0"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0.79</a:t>
                      </a: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b="1" i="0" u="none" strike="noStrike" kern="1200" dirty="0">
                          <a:solidFill>
                            <a:srgbClr val="010204"/>
                          </a:solidFill>
                          <a:effectLst/>
                          <a:latin typeface="Times New Roman" panose="02020603050405020304" pitchFamily="18" charset="0"/>
                          <a:ea typeface="Malgun Gothic" panose="020B0503020000020004" pitchFamily="34" charset="-127"/>
                          <a:cs typeface="Times New Roman" panose="02020603050405020304" pitchFamily="18" charset="0"/>
                        </a:rPr>
                        <a:t>0.00</a:t>
                      </a: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2981074"/>
                  </a:ext>
                </a:extLst>
              </a:tr>
            </a:tbl>
          </a:graphicData>
        </a:graphic>
      </p:graphicFrame>
    </p:spTree>
    <p:extLst>
      <p:ext uri="{BB962C8B-B14F-4D97-AF65-F5344CB8AC3E}">
        <p14:creationId xmlns:p14="http://schemas.microsoft.com/office/powerpoint/2010/main" val="2919335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4466-2FD1-408E-B91F-12EEF4CCA7D9}"/>
              </a:ext>
            </a:extLst>
          </p:cNvPr>
          <p:cNvSpPr>
            <a:spLocks noGrp="1"/>
          </p:cNvSpPr>
          <p:nvPr>
            <p:ph type="title"/>
          </p:nvPr>
        </p:nvSpPr>
        <p:spPr/>
        <p:txBody>
          <a:bodyPr/>
          <a:lstStyle/>
          <a:p>
            <a:r>
              <a:rPr lang="en-US" b="1" dirty="0">
                <a:solidFill>
                  <a:schemeClr val="accent5">
                    <a:lumMod val="50000"/>
                  </a:schemeClr>
                </a:solidFill>
              </a:rPr>
              <a:t>Results</a:t>
            </a:r>
          </a:p>
        </p:txBody>
      </p:sp>
      <p:sp>
        <p:nvSpPr>
          <p:cNvPr id="3" name="Content Placeholder 2">
            <a:extLst>
              <a:ext uri="{FF2B5EF4-FFF2-40B4-BE49-F238E27FC236}">
                <a16:creationId xmlns:a16="http://schemas.microsoft.com/office/drawing/2014/main" id="{3B02C6FB-D513-425C-B91D-886FD6D2981B}"/>
              </a:ext>
            </a:extLst>
          </p:cNvPr>
          <p:cNvSpPr>
            <a:spLocks noGrp="1"/>
          </p:cNvSpPr>
          <p:nvPr>
            <p:ph idx="1"/>
          </p:nvPr>
        </p:nvSpPr>
        <p:spPr>
          <a:xfrm>
            <a:off x="628650" y="1371600"/>
            <a:ext cx="7886700" cy="4805363"/>
          </a:xfrm>
        </p:spPr>
        <p:txBody>
          <a:bodyPr>
            <a:normAutofit fontScale="70000" lnSpcReduction="20000"/>
          </a:bodyPr>
          <a:lstStyle/>
          <a:p>
            <a:pPr>
              <a:lnSpc>
                <a:spcPct val="124000"/>
              </a:lnSpc>
              <a:spcBef>
                <a:spcPts val="0"/>
              </a:spcBef>
              <a:spcAft>
                <a:spcPts val="600"/>
              </a:spcAft>
            </a:pPr>
            <a:r>
              <a:rPr lang="en-US" dirty="0">
                <a:latin typeface="Arial" panose="020B0604020202020204" pitchFamily="34" charset="0"/>
                <a:cs typeface="Arial" panose="020B0604020202020204" pitchFamily="34" charset="0"/>
              </a:rPr>
              <a:t>A small difference in response time across the three groups.</a:t>
            </a:r>
          </a:p>
          <a:p>
            <a:pPr>
              <a:lnSpc>
                <a:spcPct val="124000"/>
              </a:lnSpc>
              <a:spcBef>
                <a:spcPts val="0"/>
              </a:spcBef>
              <a:spcAft>
                <a:spcPts val="600"/>
              </a:spcAft>
            </a:pPr>
            <a:r>
              <a:rPr lang="en-US" dirty="0">
                <a:latin typeface="Arial" panose="020B0604020202020204" pitchFamily="34" charset="0"/>
                <a:cs typeface="Arial" panose="020B0604020202020204" pitchFamily="34" charset="0"/>
              </a:rPr>
              <a:t>Item 7, 8, 14, 19, 22 shows the linguistic items takes significantly lower than the non-accommodated groups for ELs.</a:t>
            </a:r>
          </a:p>
          <a:p>
            <a:pPr>
              <a:lnSpc>
                <a:spcPct val="124000"/>
              </a:lnSpc>
              <a:spcBef>
                <a:spcPts val="0"/>
              </a:spcBef>
              <a:spcAft>
                <a:spcPts val="600"/>
              </a:spcAft>
            </a:pPr>
            <a:r>
              <a:rPr lang="en-US" dirty="0">
                <a:latin typeface="Arial" panose="020B0604020202020204" pitchFamily="34" charset="0"/>
                <a:cs typeface="Arial" panose="020B0604020202020204" pitchFamily="34" charset="0"/>
              </a:rPr>
              <a:t>Only Item 9 shows the Glossary takes longer than the non-accommodated group. </a:t>
            </a:r>
          </a:p>
          <a:p>
            <a:pPr>
              <a:lnSpc>
                <a:spcPct val="124000"/>
              </a:lnSpc>
              <a:spcBef>
                <a:spcPts val="0"/>
              </a:spcBef>
              <a:spcAft>
                <a:spcPts val="600"/>
              </a:spcAft>
            </a:pPr>
            <a:r>
              <a:rPr lang="en-US" dirty="0">
                <a:latin typeface="Arial" panose="020B0604020202020204" pitchFamily="34" charset="0"/>
                <a:cs typeface="Arial" panose="020B0604020202020204" pitchFamily="34" charset="0"/>
              </a:rPr>
              <a:t>Item 7 has 5 LM and 2 Glossary, in total 7 accommodations; </a:t>
            </a:r>
          </a:p>
          <a:p>
            <a:pPr>
              <a:lnSpc>
                <a:spcPct val="124000"/>
              </a:lnSpc>
              <a:spcBef>
                <a:spcPts val="0"/>
              </a:spcBef>
              <a:spcAft>
                <a:spcPts val="600"/>
              </a:spcAft>
            </a:pPr>
            <a:r>
              <a:rPr lang="en-US" dirty="0">
                <a:latin typeface="Arial" panose="020B0604020202020204" pitchFamily="34" charset="0"/>
                <a:cs typeface="Arial" panose="020B0604020202020204" pitchFamily="34" charset="0"/>
              </a:rPr>
              <a:t>Item 22 has 14 accommodation with 6 LM and 8 Glossary which likely to extend the response time. </a:t>
            </a:r>
          </a:p>
          <a:p>
            <a:pPr>
              <a:lnSpc>
                <a:spcPct val="124000"/>
              </a:lnSpc>
              <a:spcBef>
                <a:spcPts val="0"/>
              </a:spcBef>
              <a:spcAft>
                <a:spcPts val="600"/>
              </a:spcAft>
            </a:pPr>
            <a:r>
              <a:rPr lang="en-US" dirty="0">
                <a:latin typeface="Arial" panose="020B0604020202020204" pitchFamily="34" charset="0"/>
                <a:cs typeface="Arial" panose="020B0604020202020204" pitchFamily="34" charset="0"/>
              </a:rPr>
              <a:t>Both Item 14, 19 have 4 LM; </a:t>
            </a:r>
          </a:p>
          <a:p>
            <a:pPr>
              <a:lnSpc>
                <a:spcPct val="124000"/>
              </a:lnSpc>
              <a:spcBef>
                <a:spcPts val="0"/>
              </a:spcBef>
              <a:spcAft>
                <a:spcPts val="600"/>
              </a:spcAft>
            </a:pPr>
            <a:r>
              <a:rPr lang="en-US" dirty="0">
                <a:latin typeface="Arial" panose="020B0604020202020204" pitchFamily="34" charset="0"/>
                <a:cs typeface="Arial" panose="020B0604020202020204" pitchFamily="34" charset="0"/>
              </a:rPr>
              <a:t>Item 9 has 7 Glossary which is likely to extend the response time. </a:t>
            </a:r>
          </a:p>
          <a:p>
            <a:pPr>
              <a:lnSpc>
                <a:spcPct val="124000"/>
              </a:lnSpc>
              <a:spcBef>
                <a:spcPts val="0"/>
              </a:spcBef>
              <a:spcAft>
                <a:spcPts val="600"/>
              </a:spcAft>
            </a:pPr>
            <a:r>
              <a:rPr lang="en-US" dirty="0">
                <a:latin typeface="Arial" panose="020B0604020202020204" pitchFamily="34" charset="0"/>
                <a:cs typeface="Arial" panose="020B0604020202020204" pitchFamily="34" charset="0"/>
              </a:rPr>
              <a:t>All the statistically significant items are moderate to low difficulty level which favor the effectiveness of the accommodation. </a:t>
            </a:r>
          </a:p>
          <a:p>
            <a:pPr>
              <a:lnSpc>
                <a:spcPct val="124000"/>
              </a:lnSpc>
              <a:spcBef>
                <a:spcPts val="0"/>
              </a:spcBef>
              <a:spcAft>
                <a:spcPts val="600"/>
              </a:spcAft>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518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D18DAE-2BF0-49E4-A33F-4892B9970363}"/>
              </a:ext>
            </a:extLst>
          </p:cNvPr>
          <p:cNvSpPr>
            <a:spLocks noGrp="1"/>
          </p:cNvSpPr>
          <p:nvPr>
            <p:ph type="title"/>
          </p:nvPr>
        </p:nvSpPr>
        <p:spPr/>
        <p:txBody>
          <a:bodyPr/>
          <a:lstStyle/>
          <a:p>
            <a:r>
              <a:rPr lang="en-US" b="1" dirty="0">
                <a:solidFill>
                  <a:schemeClr val="accent1">
                    <a:lumMod val="75000"/>
                  </a:schemeClr>
                </a:solidFill>
              </a:rPr>
              <a:t>Research Questions</a:t>
            </a:r>
            <a:endParaRPr lang="en-US" dirty="0"/>
          </a:p>
        </p:txBody>
      </p:sp>
      <p:sp>
        <p:nvSpPr>
          <p:cNvPr id="6" name="Content Placeholder 5">
            <a:extLst>
              <a:ext uri="{FF2B5EF4-FFF2-40B4-BE49-F238E27FC236}">
                <a16:creationId xmlns:a16="http://schemas.microsoft.com/office/drawing/2014/main" id="{AF078408-6877-424E-A260-FCD9DE163FD4}"/>
              </a:ext>
            </a:extLst>
          </p:cNvPr>
          <p:cNvSpPr>
            <a:spLocks noGrp="1"/>
          </p:cNvSpPr>
          <p:nvPr>
            <p:ph idx="1"/>
          </p:nvPr>
        </p:nvSpPr>
        <p:spPr/>
        <p:txBody>
          <a:bodyPr>
            <a:normAutofit fontScale="92500" lnSpcReduction="10000"/>
          </a:bodyPr>
          <a:lstStyle/>
          <a:p>
            <a:pPr marL="457200" lvl="0" indent="-457200">
              <a:spcBef>
                <a:spcPts val="0"/>
              </a:spcBef>
              <a:spcAft>
                <a:spcPts val="1200"/>
              </a:spcAft>
              <a:buFont typeface="+mj-lt"/>
              <a:buAutoNum type="arabicPeriod"/>
            </a:pPr>
            <a:r>
              <a:rPr lang="en-US" sz="2400" dirty="0">
                <a:cs typeface="Times New Roman" panose="02020603050405020304" pitchFamily="18" charset="0"/>
              </a:rPr>
              <a:t>Are the accommodations effective for increasing the mathematics performance of the EL students in standardized assessment? </a:t>
            </a:r>
          </a:p>
          <a:p>
            <a:pPr marL="457200" lvl="0" indent="-457200">
              <a:spcBef>
                <a:spcPts val="0"/>
              </a:spcBef>
              <a:spcAft>
                <a:spcPts val="1200"/>
              </a:spcAft>
              <a:buFont typeface="+mj-lt"/>
              <a:buAutoNum type="arabicPeriod"/>
            </a:pPr>
            <a:r>
              <a:rPr lang="en-US" sz="2400" dirty="0">
                <a:cs typeface="Times New Roman" panose="02020603050405020304" pitchFamily="18" charset="0"/>
              </a:rPr>
              <a:t>Are there any different across “Linguistic Modified” and “English-Glossary”  regarding the accommodations effect on mathematics performance used by ELs</a:t>
            </a:r>
            <a:r>
              <a:rPr lang="en-US" sz="2400" dirty="0"/>
              <a:t>, after controlling for SBAC test scores, English Language Proficiency levels, and ETIMER scores? </a:t>
            </a:r>
          </a:p>
          <a:p>
            <a:pPr marL="457200" lvl="0" indent="-457200">
              <a:spcBef>
                <a:spcPts val="0"/>
              </a:spcBef>
              <a:spcAft>
                <a:spcPts val="1200"/>
              </a:spcAft>
              <a:buFont typeface="+mj-lt"/>
              <a:buAutoNum type="arabicPeriod"/>
            </a:pPr>
            <a:r>
              <a:rPr lang="en-US" sz="2400" dirty="0">
                <a:cs typeface="Times New Roman" panose="02020603050405020304" pitchFamily="18" charset="0"/>
              </a:rPr>
              <a:t>Do the accommodations have construct validity </a:t>
            </a:r>
            <a:r>
              <a:rPr lang="en-US" sz="2400">
                <a:cs typeface="Times New Roman" panose="02020603050405020304" pitchFamily="18" charset="0"/>
              </a:rPr>
              <a:t>without altering </a:t>
            </a:r>
            <a:r>
              <a:rPr lang="en-US" sz="2400" dirty="0">
                <a:cs typeface="Times New Roman" panose="02020603050405020304" pitchFamily="18" charset="0"/>
              </a:rPr>
              <a:t>the non-EL students’ performance. </a:t>
            </a:r>
          </a:p>
          <a:p>
            <a:pPr marL="457200" indent="-457200">
              <a:spcBef>
                <a:spcPts val="0"/>
              </a:spcBef>
              <a:spcAft>
                <a:spcPts val="1200"/>
              </a:spcAft>
              <a:buFont typeface="+mj-lt"/>
              <a:buAutoNum type="arabicPeriod"/>
            </a:pPr>
            <a:r>
              <a:rPr lang="en-US" sz="2400" dirty="0">
                <a:cs typeface="Times New Roman" panose="02020603050405020304" pitchFamily="18" charset="0"/>
              </a:rPr>
              <a:t>What is the relationship between the using “Linguistic Modified” and “English-Glossary” accommodation and the response time  by the ELs?</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63713FE-06CC-401B-8DB1-AA267D38E178}"/>
              </a:ext>
            </a:extLst>
          </p:cNvPr>
          <p:cNvSpPr>
            <a:spLocks noGrp="1"/>
          </p:cNvSpPr>
          <p:nvPr>
            <p:ph type="sldNum" sz="quarter" idx="12"/>
          </p:nvPr>
        </p:nvSpPr>
        <p:spPr/>
        <p:txBody>
          <a:bodyPr/>
          <a:lstStyle/>
          <a:p>
            <a:pPr>
              <a:defRPr/>
            </a:pPr>
            <a:fld id="{F23738E8-643A-D94D-A10E-BC3F3FA85514}" type="slidenum">
              <a:rPr lang="en-US" smtClean="0"/>
              <a:pPr>
                <a:defRPr/>
              </a:pPr>
              <a:t>3</a:t>
            </a:fld>
            <a:endParaRPr lang="en-US" dirty="0"/>
          </a:p>
        </p:txBody>
      </p:sp>
    </p:spTree>
    <p:extLst>
      <p:ext uri="{BB962C8B-B14F-4D97-AF65-F5344CB8AC3E}">
        <p14:creationId xmlns:p14="http://schemas.microsoft.com/office/powerpoint/2010/main" val="1750391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8" name="Chart 17">
            <a:extLst>
              <a:ext uri="{FF2B5EF4-FFF2-40B4-BE49-F238E27FC236}">
                <a16:creationId xmlns:a16="http://schemas.microsoft.com/office/drawing/2014/main" id="{200FD228-EC84-48FA-9149-DC6B91CFA027}"/>
              </a:ext>
            </a:extLst>
          </p:cNvPr>
          <p:cNvGraphicFramePr>
            <a:graphicFrameLocks/>
          </p:cNvGraphicFramePr>
          <p:nvPr>
            <p:extLst>
              <p:ext uri="{D42A27DB-BD31-4B8C-83A1-F6EECF244321}">
                <p14:modId xmlns:p14="http://schemas.microsoft.com/office/powerpoint/2010/main" val="2638477826"/>
              </p:ext>
            </p:extLst>
          </p:nvPr>
        </p:nvGraphicFramePr>
        <p:xfrm>
          <a:off x="804071" y="2006600"/>
          <a:ext cx="7273129" cy="4089400"/>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a:extLst>
              <a:ext uri="{FF2B5EF4-FFF2-40B4-BE49-F238E27FC236}">
                <a16:creationId xmlns:a16="http://schemas.microsoft.com/office/drawing/2014/main" id="{78FA488E-C55D-4DB4-9903-9DFF156C6AEB}"/>
              </a:ext>
            </a:extLst>
          </p:cNvPr>
          <p:cNvSpPr>
            <a:spLocks noGrp="1"/>
          </p:cNvSpPr>
          <p:nvPr>
            <p:ph type="title"/>
          </p:nvPr>
        </p:nvSpPr>
        <p:spPr/>
        <p:txBody>
          <a:bodyPr vert="horz" lIns="91440" tIns="45720" rIns="91440" bIns="45720" rtlCol="0" anchor="ctr">
            <a:normAutofit/>
          </a:bodyPr>
          <a:lstStyle/>
          <a:p>
            <a:r>
              <a:rPr lang="en-US" sz="3600" b="1" dirty="0">
                <a:solidFill>
                  <a:schemeClr val="accent1">
                    <a:lumMod val="75000"/>
                  </a:schemeClr>
                </a:solidFill>
              </a:rPr>
              <a:t>Exploring Item Characteristics in Relation to Response Time (ELs)</a:t>
            </a:r>
            <a:endParaRPr lang="en-US" sz="3600" b="1" kern="1200" dirty="0">
              <a:solidFill>
                <a:schemeClr val="accent1">
                  <a:lumMod val="75000"/>
                </a:schemeClr>
              </a:solidFill>
            </a:endParaRPr>
          </a:p>
        </p:txBody>
      </p:sp>
      <p:sp>
        <p:nvSpPr>
          <p:cNvPr id="3" name="Slide Number Placeholder 2">
            <a:extLst>
              <a:ext uri="{FF2B5EF4-FFF2-40B4-BE49-F238E27FC236}">
                <a16:creationId xmlns:a16="http://schemas.microsoft.com/office/drawing/2014/main" id="{3601B4F1-9FA7-4B4C-8896-E08633ACDFC3}"/>
              </a:ext>
            </a:extLst>
          </p:cNvPr>
          <p:cNvSpPr>
            <a:spLocks noGrp="1"/>
          </p:cNvSpPr>
          <p:nvPr>
            <p:ph type="sldNum" sz="quarter" idx="12"/>
          </p:nvPr>
        </p:nvSpPr>
        <p:spPr/>
        <p:txBody>
          <a:bodyPr vert="horz" lIns="91440" tIns="45720" rIns="91440" bIns="45720" rtlCol="0" anchor="ctr">
            <a:normAutofit/>
          </a:bodyPr>
          <a:lstStyle/>
          <a:p>
            <a:pPr>
              <a:spcAft>
                <a:spcPts val="600"/>
              </a:spcAft>
              <a:defRPr/>
            </a:pPr>
            <a:fld id="{F23738E8-643A-D94D-A10E-BC3F3FA85514}" type="slidenum">
              <a:rPr lang="en-US" smtClean="0"/>
              <a:pPr>
                <a:spcAft>
                  <a:spcPts val="600"/>
                </a:spcAft>
                <a:defRPr/>
              </a:pPr>
              <a:t>30</a:t>
            </a:fld>
            <a:endParaRPr lang="en-US"/>
          </a:p>
        </p:txBody>
      </p:sp>
      <p:sp>
        <p:nvSpPr>
          <p:cNvPr id="9" name="TextBox 8">
            <a:extLst>
              <a:ext uri="{FF2B5EF4-FFF2-40B4-BE49-F238E27FC236}">
                <a16:creationId xmlns:a16="http://schemas.microsoft.com/office/drawing/2014/main" id="{C1530818-DEBB-4E4A-BC87-FF7F4A4565B8}"/>
              </a:ext>
            </a:extLst>
          </p:cNvPr>
          <p:cNvSpPr txBox="1"/>
          <p:nvPr/>
        </p:nvSpPr>
        <p:spPr>
          <a:xfrm>
            <a:off x="1570705" y="1825626"/>
            <a:ext cx="2767256" cy="523220"/>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Q4: Relatively moderate difficulty, multi-part item (graphic)</a:t>
            </a:r>
          </a:p>
        </p:txBody>
      </p:sp>
      <p:sp>
        <p:nvSpPr>
          <p:cNvPr id="10" name="TextBox 9">
            <a:extLst>
              <a:ext uri="{FF2B5EF4-FFF2-40B4-BE49-F238E27FC236}">
                <a16:creationId xmlns:a16="http://schemas.microsoft.com/office/drawing/2014/main" id="{EB86C221-1C94-4896-AF6C-92C6894E4D05}"/>
              </a:ext>
            </a:extLst>
          </p:cNvPr>
          <p:cNvSpPr txBox="1"/>
          <p:nvPr/>
        </p:nvSpPr>
        <p:spPr>
          <a:xfrm>
            <a:off x="2590800" y="2690336"/>
            <a:ext cx="2267078" cy="738664"/>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Q8: Relatively moderate difficulty, but high language demands (no graphic)</a:t>
            </a:r>
          </a:p>
        </p:txBody>
      </p:sp>
      <p:sp>
        <p:nvSpPr>
          <p:cNvPr id="11" name="TextBox 10">
            <a:extLst>
              <a:ext uri="{FF2B5EF4-FFF2-40B4-BE49-F238E27FC236}">
                <a16:creationId xmlns:a16="http://schemas.microsoft.com/office/drawing/2014/main" id="{2E19FBBF-EA04-46AA-86D6-0320DF96AE5B}"/>
              </a:ext>
            </a:extLst>
          </p:cNvPr>
          <p:cNvSpPr txBox="1"/>
          <p:nvPr/>
        </p:nvSpPr>
        <p:spPr>
          <a:xfrm>
            <a:off x="5738505" y="2209800"/>
            <a:ext cx="2177334" cy="523220"/>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Q19: Relatively high difficulty, 4LM are used</a:t>
            </a:r>
          </a:p>
        </p:txBody>
      </p:sp>
      <p:cxnSp>
        <p:nvCxnSpPr>
          <p:cNvPr id="13" name="Straight Arrow Connector 12">
            <a:extLst>
              <a:ext uri="{FF2B5EF4-FFF2-40B4-BE49-F238E27FC236}">
                <a16:creationId xmlns:a16="http://schemas.microsoft.com/office/drawing/2014/main" id="{E20704B6-348D-4CF0-B6FA-DA9DA5F86C36}"/>
              </a:ext>
            </a:extLst>
          </p:cNvPr>
          <p:cNvCxnSpPr>
            <a:cxnSpLocks/>
          </p:cNvCxnSpPr>
          <p:nvPr/>
        </p:nvCxnSpPr>
        <p:spPr>
          <a:xfrm flipH="1">
            <a:off x="2133600" y="2348846"/>
            <a:ext cx="772886" cy="599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315ACA-9756-4512-A132-4615F57E564B}"/>
              </a:ext>
            </a:extLst>
          </p:cNvPr>
          <p:cNvCxnSpPr>
            <a:cxnSpLocks/>
            <a:stCxn id="10" idx="2"/>
          </p:cNvCxnSpPr>
          <p:nvPr/>
        </p:nvCxnSpPr>
        <p:spPr>
          <a:xfrm flipH="1">
            <a:off x="3209861" y="3429000"/>
            <a:ext cx="514478" cy="487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B031705-7D15-4E51-8298-B32685066A1F}"/>
              </a:ext>
            </a:extLst>
          </p:cNvPr>
          <p:cNvCxnSpPr>
            <a:cxnSpLocks/>
            <a:stCxn id="11" idx="2"/>
          </p:cNvCxnSpPr>
          <p:nvPr/>
        </p:nvCxnSpPr>
        <p:spPr>
          <a:xfrm flipH="1">
            <a:off x="5526782" y="2733020"/>
            <a:ext cx="1300390" cy="734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B01823F-CA14-46FE-AD74-8725FB53317C}"/>
              </a:ext>
            </a:extLst>
          </p:cNvPr>
          <p:cNvSpPr txBox="1"/>
          <p:nvPr/>
        </p:nvSpPr>
        <p:spPr>
          <a:xfrm>
            <a:off x="4438522" y="1340645"/>
            <a:ext cx="2731458" cy="738664"/>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Q13: Relatively high difficulty; but only 4 linguistic modified, non-Glossary are used, </a:t>
            </a:r>
          </a:p>
        </p:txBody>
      </p:sp>
      <p:cxnSp>
        <p:nvCxnSpPr>
          <p:cNvPr id="21" name="Straight Arrow Connector 20">
            <a:extLst>
              <a:ext uri="{FF2B5EF4-FFF2-40B4-BE49-F238E27FC236}">
                <a16:creationId xmlns:a16="http://schemas.microsoft.com/office/drawing/2014/main" id="{22B1674A-84C3-4F97-9875-311FADFD4563}"/>
              </a:ext>
            </a:extLst>
          </p:cNvPr>
          <p:cNvCxnSpPr>
            <a:cxnSpLocks/>
            <a:stCxn id="20" idx="2"/>
          </p:cNvCxnSpPr>
          <p:nvPr/>
        </p:nvCxnSpPr>
        <p:spPr>
          <a:xfrm flipH="1">
            <a:off x="4191001" y="2079309"/>
            <a:ext cx="1613250" cy="1425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0D51E76-AA1F-4114-975F-7F9D68DF318C}"/>
              </a:ext>
            </a:extLst>
          </p:cNvPr>
          <p:cNvSpPr txBox="1"/>
          <p:nvPr/>
        </p:nvSpPr>
        <p:spPr>
          <a:xfrm>
            <a:off x="6819915" y="3059668"/>
            <a:ext cx="2133600" cy="738664"/>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Q24: low difficulty, 4LM and 7 glossed words are used</a:t>
            </a:r>
          </a:p>
        </p:txBody>
      </p:sp>
      <p:cxnSp>
        <p:nvCxnSpPr>
          <p:cNvPr id="26" name="Straight Arrow Connector 25">
            <a:extLst>
              <a:ext uri="{FF2B5EF4-FFF2-40B4-BE49-F238E27FC236}">
                <a16:creationId xmlns:a16="http://schemas.microsoft.com/office/drawing/2014/main" id="{DF11A782-FEA4-4044-BA87-2FB91D538EAA}"/>
              </a:ext>
            </a:extLst>
          </p:cNvPr>
          <p:cNvCxnSpPr>
            <a:cxnSpLocks/>
            <a:stCxn id="25" idx="1"/>
          </p:cNvCxnSpPr>
          <p:nvPr/>
        </p:nvCxnSpPr>
        <p:spPr>
          <a:xfrm flipH="1">
            <a:off x="6553201" y="3429000"/>
            <a:ext cx="2667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668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9388"/>
            <a:ext cx="8342630" cy="1022350"/>
          </a:xfrm>
        </p:spPr>
        <p:txBody>
          <a:bodyPr>
            <a:normAutofit fontScale="90000"/>
          </a:bodyPr>
          <a:lstStyle/>
          <a:p>
            <a:r>
              <a:rPr lang="en-US" sz="2800" b="1" dirty="0">
                <a:solidFill>
                  <a:schemeClr val="accent1">
                    <a:lumMod val="75000"/>
                  </a:schemeClr>
                </a:solidFill>
              </a:rPr>
              <a:t>Comparison of EL Math Performance (p-value) </a:t>
            </a:r>
            <a:br>
              <a:rPr lang="en-US" sz="2800" b="1" dirty="0">
                <a:solidFill>
                  <a:schemeClr val="accent1">
                    <a:lumMod val="75000"/>
                  </a:schemeClr>
                </a:solidFill>
              </a:rPr>
            </a:br>
            <a:r>
              <a:rPr lang="en-US" sz="2800" b="1" dirty="0">
                <a:solidFill>
                  <a:schemeClr val="accent1">
                    <a:lumMod val="75000"/>
                  </a:schemeClr>
                </a:solidFill>
              </a:rPr>
              <a:t>Among Non-accommodated, Linguistic-Modified and English Glossary (16 items)</a:t>
            </a:r>
          </a:p>
        </p:txBody>
      </p:sp>
      <p:sp>
        <p:nvSpPr>
          <p:cNvPr id="4" name="Slide Number Placeholder 3"/>
          <p:cNvSpPr>
            <a:spLocks noGrp="1"/>
          </p:cNvSpPr>
          <p:nvPr>
            <p:ph type="sldNum" sz="quarter" idx="12"/>
          </p:nvPr>
        </p:nvSpPr>
        <p:spPr/>
        <p:txBody>
          <a:bodyPr/>
          <a:lstStyle/>
          <a:p>
            <a:pPr>
              <a:defRPr/>
            </a:pPr>
            <a:fld id="{D4090CA4-F0BB-44AE-B956-36B9DB324A8E}" type="slidenum">
              <a:rPr lang="en-US" smtClean="0"/>
              <a:pPr>
                <a:defRPr/>
              </a:pPr>
              <a:t>31</a:t>
            </a:fld>
            <a:endParaRPr lang="en-US" dirty="0"/>
          </a:p>
        </p:txBody>
      </p:sp>
      <p:graphicFrame>
        <p:nvGraphicFramePr>
          <p:cNvPr id="12" name="Chart 11">
            <a:extLst>
              <a:ext uri="{FF2B5EF4-FFF2-40B4-BE49-F238E27FC236}">
                <a16:creationId xmlns:a16="http://schemas.microsoft.com/office/drawing/2014/main" id="{0DF1765B-316B-48AF-BEEB-DD2AAE214139}"/>
              </a:ext>
            </a:extLst>
          </p:cNvPr>
          <p:cNvGraphicFramePr>
            <a:graphicFrameLocks/>
          </p:cNvGraphicFramePr>
          <p:nvPr/>
        </p:nvGraphicFramePr>
        <p:xfrm>
          <a:off x="1062990" y="1295400"/>
          <a:ext cx="6557010" cy="51816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94CFBF-3F27-4D07-96F9-E24F93210BAF}"/>
              </a:ext>
            </a:extLst>
          </p:cNvPr>
          <p:cNvSpPr txBox="1"/>
          <p:nvPr/>
        </p:nvSpPr>
        <p:spPr>
          <a:xfrm>
            <a:off x="6837680" y="1524000"/>
            <a:ext cx="2133600" cy="738664"/>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Q29: moderate difficulty with 7 LM and 5 glossed words are used</a:t>
            </a:r>
          </a:p>
        </p:txBody>
      </p:sp>
      <p:sp>
        <p:nvSpPr>
          <p:cNvPr id="6" name="TextBox 5">
            <a:extLst>
              <a:ext uri="{FF2B5EF4-FFF2-40B4-BE49-F238E27FC236}">
                <a16:creationId xmlns:a16="http://schemas.microsoft.com/office/drawing/2014/main" id="{BFA085DC-A063-419F-B560-7CCA1442A541}"/>
              </a:ext>
            </a:extLst>
          </p:cNvPr>
          <p:cNvSpPr txBox="1"/>
          <p:nvPr/>
        </p:nvSpPr>
        <p:spPr>
          <a:xfrm>
            <a:off x="2853830" y="1447800"/>
            <a:ext cx="2133600" cy="738664"/>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Q12: moderate difficulty with 4 glossed words are used</a:t>
            </a:r>
          </a:p>
        </p:txBody>
      </p:sp>
    </p:spTree>
    <p:extLst>
      <p:ext uri="{BB962C8B-B14F-4D97-AF65-F5344CB8AC3E}">
        <p14:creationId xmlns:p14="http://schemas.microsoft.com/office/powerpoint/2010/main" val="978221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D12781F-50EA-4266-8BE1-7F88B9B44ACF}"/>
                  </a:ext>
                </a:extLst>
              </p:cNvPr>
              <p:cNvSpPr>
                <a:spLocks noGrp="1"/>
              </p:cNvSpPr>
              <p:nvPr>
                <p:ph type="title"/>
              </p:nvPr>
            </p:nvSpPr>
            <p:spPr>
              <a:xfrm>
                <a:off x="628650" y="365125"/>
                <a:ext cx="7886700" cy="1325563"/>
              </a:xfrm>
            </p:spPr>
            <p:txBody>
              <a:bodyPr>
                <a:normAutofit/>
              </a:bodyPr>
              <a:lstStyle/>
              <a:p>
                <a:r>
                  <a:rPr lang="en-US" sz="3600" b="1" dirty="0"/>
                  <a:t>Relation Between the Response Time and Accommodation Number</a:t>
                </a:r>
              </a:p>
            </p:txBody>
          </p:sp>
        </mc:Choice>
        <mc:Fallback xmlns="">
          <p:sp>
            <p:nvSpPr>
              <p:cNvPr id="2" name="Title 1">
                <a:extLst>
                  <a:ext uri="{FF2B5EF4-FFF2-40B4-BE49-F238E27FC236}">
                    <a16:creationId xmlns:a16="http://schemas.microsoft.com/office/drawing/2014/main" id="{2D12781F-50EA-4266-8BE1-7F88B9B44ACF}"/>
                  </a:ext>
                </a:extLst>
              </p:cNvPr>
              <p:cNvSpPr>
                <a:spLocks noGrp="1" noRot="1" noChangeAspect="1" noMove="1" noResize="1" noEditPoints="1" noAdjustHandles="1" noChangeArrowheads="1" noChangeShapeType="1" noTextEdit="1"/>
              </p:cNvSpPr>
              <p:nvPr>
                <p:ph type="title"/>
              </p:nvPr>
            </p:nvSpPr>
            <p:spPr>
              <a:xfrm>
                <a:off x="628650" y="365125"/>
                <a:ext cx="7886700" cy="1325563"/>
              </a:xfrm>
              <a:blipFill>
                <a:blip r:embed="rId2"/>
                <a:stretch>
                  <a:fillRect t="-2667"/>
                </a:stretch>
              </a:blipFill>
            </p:spPr>
            <p:txBody>
              <a:bodyPr/>
              <a:lstStyle/>
              <a:p>
                <a:r>
                  <a:rPr lang="en-US">
                    <a:noFill/>
                  </a:rPr>
                  <a:t> </a:t>
                </a:r>
              </a:p>
            </p:txBody>
          </p:sp>
        </mc:Fallback>
      </mc:AlternateContent>
      <p:graphicFrame>
        <p:nvGraphicFramePr>
          <p:cNvPr id="7" name="Content Placeholder 3">
            <a:extLst>
              <a:ext uri="{FF2B5EF4-FFF2-40B4-BE49-F238E27FC236}">
                <a16:creationId xmlns:a16="http://schemas.microsoft.com/office/drawing/2014/main" id="{CFA500F0-FAA1-48AD-ADA6-EFCEDCCC50C5}"/>
              </a:ext>
            </a:extLst>
          </p:cNvPr>
          <p:cNvGraphicFramePr>
            <a:graphicFrameLocks noGrp="1"/>
          </p:cNvGraphicFramePr>
          <p:nvPr>
            <p:ph idx="1"/>
            <p:extLst>
              <p:ext uri="{D42A27DB-BD31-4B8C-83A1-F6EECF244321}">
                <p14:modId xmlns:p14="http://schemas.microsoft.com/office/powerpoint/2010/main" val="390846252"/>
              </p:ext>
            </p:extLst>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09100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CE74-1481-4A15-8523-8CE5068D97E9}"/>
              </a:ext>
            </a:extLst>
          </p:cNvPr>
          <p:cNvSpPr>
            <a:spLocks noGrp="1"/>
          </p:cNvSpPr>
          <p:nvPr>
            <p:ph type="title"/>
          </p:nvPr>
        </p:nvSpPr>
        <p:spPr/>
        <p:txBody>
          <a:bodyPr/>
          <a:lstStyle/>
          <a:p>
            <a:r>
              <a:rPr lang="en-US" b="1" dirty="0">
                <a:solidFill>
                  <a:schemeClr val="accent1">
                    <a:lumMod val="75000"/>
                  </a:schemeClr>
                </a:solidFill>
              </a:rPr>
              <a:t>Results</a:t>
            </a:r>
          </a:p>
        </p:txBody>
      </p:sp>
      <p:sp>
        <p:nvSpPr>
          <p:cNvPr id="3" name="Content Placeholder 2">
            <a:extLst>
              <a:ext uri="{FF2B5EF4-FFF2-40B4-BE49-F238E27FC236}">
                <a16:creationId xmlns:a16="http://schemas.microsoft.com/office/drawing/2014/main" id="{6B451EF6-1C56-4DE7-A254-34B333F6920E}"/>
              </a:ext>
            </a:extLst>
          </p:cNvPr>
          <p:cNvSpPr>
            <a:spLocks noGrp="1"/>
          </p:cNvSpPr>
          <p:nvPr>
            <p:ph idx="1"/>
          </p:nvPr>
        </p:nvSpPr>
        <p:spPr/>
        <p:txBody>
          <a:bodyPr/>
          <a:lstStyle/>
          <a:p>
            <a:r>
              <a:rPr lang="en-US" dirty="0"/>
              <a:t>There was statistically significant relationship found between the response time and accommodation numbers of the linguistic modified. The more LM applied, the lower the response time should be.  </a:t>
            </a:r>
          </a:p>
          <a:p>
            <a:r>
              <a:rPr lang="en-US" dirty="0"/>
              <a:t>The results align with the study by </a:t>
            </a:r>
            <a:r>
              <a:rPr lang="en-US" dirty="0" err="1"/>
              <a:t>Roohr</a:t>
            </a:r>
            <a:r>
              <a:rPr lang="en-US" dirty="0"/>
              <a:t> and </a:t>
            </a:r>
            <a:r>
              <a:rPr lang="en-US" dirty="0" err="1"/>
              <a:t>Sireci</a:t>
            </a:r>
            <a:r>
              <a:rPr lang="en-US" dirty="0"/>
              <a:t> that LM can reduce the cognitive load of EL so as to shorten their test taking time. </a:t>
            </a:r>
          </a:p>
          <a:p>
            <a:r>
              <a:rPr lang="en-US" dirty="0"/>
              <a:t>However, only 5 out of 30 items showed practically statistically different in response time on the math test.</a:t>
            </a:r>
          </a:p>
        </p:txBody>
      </p:sp>
    </p:spTree>
    <p:extLst>
      <p:ext uri="{BB962C8B-B14F-4D97-AF65-F5344CB8AC3E}">
        <p14:creationId xmlns:p14="http://schemas.microsoft.com/office/powerpoint/2010/main" val="2514084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D12781F-50EA-4266-8BE1-7F88B9B44ACF}"/>
                  </a:ext>
                </a:extLst>
              </p:cNvPr>
              <p:cNvSpPr>
                <a:spLocks noGrp="1"/>
              </p:cNvSpPr>
              <p:nvPr>
                <p:ph type="title"/>
              </p:nvPr>
            </p:nvSpPr>
            <p:spPr>
              <a:xfrm>
                <a:off x="628650" y="365125"/>
                <a:ext cx="7886700" cy="1325563"/>
              </a:xfrm>
            </p:spPr>
            <p:txBody>
              <a:bodyPr vert="horz" lIns="91440" tIns="45720" rIns="91440" bIns="45720" rtlCol="0" anchor="ctr">
                <a:normAutofit/>
              </a:bodyPr>
              <a:lstStyle/>
              <a:p>
                <a:r>
                  <a:rPr lang="en-US" sz="3400" b="1" kern="1200" dirty="0">
                    <a:solidFill>
                      <a:schemeClr val="tx1"/>
                    </a:solidFill>
                    <a:latin typeface="+mj-lt"/>
                    <a:ea typeface="+mj-ea"/>
                    <a:cs typeface="+mj-cs"/>
                  </a:rPr>
                  <a:t>Relation Between the Math Overall Performance and Accommodation Numbers</a:t>
                </a:r>
              </a:p>
            </p:txBody>
          </p:sp>
        </mc:Choice>
        <mc:Fallback xmlns="">
          <p:sp>
            <p:nvSpPr>
              <p:cNvPr id="2" name="Title 1">
                <a:extLst>
                  <a:ext uri="{FF2B5EF4-FFF2-40B4-BE49-F238E27FC236}">
                    <a16:creationId xmlns:a16="http://schemas.microsoft.com/office/drawing/2014/main" id="{2D12781F-50EA-4266-8BE1-7F88B9B44ACF}"/>
                  </a:ext>
                </a:extLst>
              </p:cNvPr>
              <p:cNvSpPr>
                <a:spLocks noGrp="1" noRot="1" noChangeAspect="1" noMove="1" noResize="1" noEditPoints="1" noAdjustHandles="1" noChangeArrowheads="1" noChangeShapeType="1" noTextEdit="1"/>
              </p:cNvSpPr>
              <p:nvPr>
                <p:ph type="title"/>
              </p:nvPr>
            </p:nvSpPr>
            <p:spPr>
              <a:xfrm>
                <a:off x="628650" y="365125"/>
                <a:ext cx="7886700" cy="1325563"/>
              </a:xfrm>
              <a:blipFill>
                <a:blip r:embed="rId2"/>
                <a:stretch>
                  <a:fillRect t="-2667"/>
                </a:stretch>
              </a:blipFill>
            </p:spPr>
            <p:txBody>
              <a:bodyPr/>
              <a:lstStyle/>
              <a:p>
                <a:r>
                  <a:rPr lang="en-US">
                    <a:noFill/>
                  </a:rPr>
                  <a:t> </a:t>
                </a:r>
              </a:p>
            </p:txBody>
          </p:sp>
        </mc:Fallback>
      </mc:AlternateContent>
      <p:graphicFrame>
        <p:nvGraphicFramePr>
          <p:cNvPr id="6" name="Chart 5">
            <a:extLst>
              <a:ext uri="{FF2B5EF4-FFF2-40B4-BE49-F238E27FC236}">
                <a16:creationId xmlns:a16="http://schemas.microsoft.com/office/drawing/2014/main" id="{5E09BC35-C050-4AE0-8211-8496A9866AE4}"/>
              </a:ext>
            </a:extLst>
          </p:cNvPr>
          <p:cNvGraphicFramePr>
            <a:graphicFrameLocks/>
          </p:cNvGraphicFramePr>
          <p:nvPr>
            <p:extLst>
              <p:ext uri="{D42A27DB-BD31-4B8C-83A1-F6EECF244321}">
                <p14:modId xmlns:p14="http://schemas.microsoft.com/office/powerpoint/2010/main" val="3923982552"/>
              </p:ext>
            </p:extLst>
          </p:nvPr>
        </p:nvGraphicFramePr>
        <p:xfrm>
          <a:off x="621506" y="1825626"/>
          <a:ext cx="7893844" cy="4351338"/>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4" name="TextBox 1">
                <a:extLst>
                  <a:ext uri="{FF2B5EF4-FFF2-40B4-BE49-F238E27FC236}">
                    <a16:creationId xmlns:a16="http://schemas.microsoft.com/office/drawing/2014/main" id="{20D12FAB-0B52-4011-A3BA-3A29689FE225}"/>
                  </a:ext>
                </a:extLst>
              </p:cNvPr>
              <p:cNvSpPr txBox="1"/>
              <p:nvPr/>
            </p:nvSpPr>
            <p:spPr>
              <a:xfrm>
                <a:off x="5943600" y="3200400"/>
                <a:ext cx="1295400" cy="4572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14:m>
                  <m:oMath xmlns:m="http://schemas.openxmlformats.org/officeDocument/2006/math">
                    <m:sSup>
                      <m:sSupPr>
                        <m:ctrlPr>
                          <a:rPr lang="en-US" sz="1400" i="1" dirty="0" smtClean="0">
                            <a:latin typeface="Cambria Math" panose="02040503050406030204" pitchFamily="18" charset="0"/>
                            <a:cs typeface="Times New Roman" panose="02020603050405020304" pitchFamily="18" charset="0"/>
                          </a:rPr>
                        </m:ctrlPr>
                      </m:sSupPr>
                      <m:e>
                        <m:r>
                          <m:rPr>
                            <m:sty m:val="p"/>
                          </m:rPr>
                          <a:rPr lang="en-US" sz="1400" i="0" dirty="0">
                            <a:latin typeface="Cambria Math" panose="02040503050406030204" pitchFamily="18" charset="0"/>
                            <a:cs typeface="Times New Roman" panose="02020603050405020304" pitchFamily="18" charset="0"/>
                          </a:rPr>
                          <m:t>R</m:t>
                        </m:r>
                      </m:e>
                      <m:sup>
                        <m:r>
                          <a:rPr lang="en-US" sz="1400" i="0" dirty="0">
                            <a:latin typeface="Cambria Math" panose="02040503050406030204" pitchFamily="18" charset="0"/>
                            <a:cs typeface="Times New Roman" panose="02020603050405020304" pitchFamily="18" charset="0"/>
                          </a:rPr>
                          <m:t>2</m:t>
                        </m:r>
                      </m:sup>
                    </m:sSup>
                  </m:oMath>
                </a14:m>
                <a:r>
                  <a:rPr lang="en-US" sz="1400" dirty="0">
                    <a:latin typeface="Times New Roman" panose="02020603050405020304" pitchFamily="18" charset="0"/>
                    <a:cs typeface="Times New Roman" panose="02020603050405020304" pitchFamily="18" charset="0"/>
                  </a:rPr>
                  <a:t>  = 0.42 </a:t>
                </a:r>
              </a:p>
            </p:txBody>
          </p:sp>
        </mc:Choice>
        <mc:Fallback xmlns="">
          <p:sp>
            <p:nvSpPr>
              <p:cNvPr id="4" name="TextBox 1">
                <a:extLst>
                  <a:ext uri="{FF2B5EF4-FFF2-40B4-BE49-F238E27FC236}">
                    <a16:creationId xmlns:a16="http://schemas.microsoft.com/office/drawing/2014/main" id="{20D12FAB-0B52-4011-A3BA-3A29689FE225}"/>
                  </a:ext>
                </a:extLst>
              </p:cNvPr>
              <p:cNvSpPr txBox="1">
                <a:spLocks noRot="1" noChangeAspect="1" noMove="1" noResize="1" noEditPoints="1" noAdjustHandles="1" noChangeArrowheads="1" noChangeShapeType="1" noTextEdit="1"/>
              </p:cNvSpPr>
              <p:nvPr/>
            </p:nvSpPr>
            <p:spPr>
              <a:xfrm>
                <a:off x="5943600" y="3200400"/>
                <a:ext cx="1295400" cy="457200"/>
              </a:xfrm>
              <a:prstGeom prst="rect">
                <a:avLst/>
              </a:prstGeom>
              <a:blipFill>
                <a:blip r:embed="rId4"/>
                <a:stretch>
                  <a:fillRect t="-2667"/>
                </a:stretch>
              </a:blipFill>
            </p:spPr>
            <p:txBody>
              <a:bodyPr/>
              <a:lstStyle/>
              <a:p>
                <a:r>
                  <a:rPr lang="en-US">
                    <a:noFill/>
                  </a:rPr>
                  <a:t> </a:t>
                </a:r>
              </a:p>
            </p:txBody>
          </p:sp>
        </mc:Fallback>
      </mc:AlternateContent>
    </p:spTree>
    <p:extLst>
      <p:ext uri="{BB962C8B-B14F-4D97-AF65-F5344CB8AC3E}">
        <p14:creationId xmlns:p14="http://schemas.microsoft.com/office/powerpoint/2010/main" val="1609861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FD90-4A36-49ED-86C1-105E0B4668B6}"/>
              </a:ext>
            </a:extLst>
          </p:cNvPr>
          <p:cNvSpPr>
            <a:spLocks noGrp="1"/>
          </p:cNvSpPr>
          <p:nvPr>
            <p:ph type="title"/>
          </p:nvPr>
        </p:nvSpPr>
        <p:spPr/>
        <p:txBody>
          <a:bodyPr/>
          <a:lstStyle/>
          <a:p>
            <a:r>
              <a:rPr lang="en-US" b="1" dirty="0">
                <a:solidFill>
                  <a:schemeClr val="accent1">
                    <a:lumMod val="75000"/>
                  </a:schemeClr>
                </a:solidFill>
              </a:rPr>
              <a:t>Results</a:t>
            </a:r>
          </a:p>
        </p:txBody>
      </p:sp>
      <p:sp>
        <p:nvSpPr>
          <p:cNvPr id="3" name="Content Placeholder 2">
            <a:extLst>
              <a:ext uri="{FF2B5EF4-FFF2-40B4-BE49-F238E27FC236}">
                <a16:creationId xmlns:a16="http://schemas.microsoft.com/office/drawing/2014/main" id="{D365A0F5-403D-4367-B2C5-F0877B6C0A99}"/>
              </a:ext>
            </a:extLst>
          </p:cNvPr>
          <p:cNvSpPr>
            <a:spLocks noGrp="1"/>
          </p:cNvSpPr>
          <p:nvPr>
            <p:ph idx="1"/>
          </p:nvPr>
        </p:nvSpPr>
        <p:spPr/>
        <p:txBody>
          <a:bodyPr/>
          <a:lstStyle/>
          <a:p>
            <a:r>
              <a:rPr lang="en-US" dirty="0"/>
              <a:t>There was a statistically significant relationship found between the response time and mathematics overall performance (p-value) on the Linguistic-modified and non-accommodation group, but not in the English Glossary groups. </a:t>
            </a:r>
          </a:p>
          <a:p>
            <a:r>
              <a:rPr lang="en-US" dirty="0"/>
              <a:t>This can be explained that the English Glossary is not sufficiently used by the ELs with the reduced response time.</a:t>
            </a:r>
          </a:p>
        </p:txBody>
      </p:sp>
    </p:spTree>
    <p:extLst>
      <p:ext uri="{BB962C8B-B14F-4D97-AF65-F5344CB8AC3E}">
        <p14:creationId xmlns:p14="http://schemas.microsoft.com/office/powerpoint/2010/main" val="3789004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403FCD2-F0F6-4C34-AB6B-AE88417A806D}"/>
                  </a:ext>
                </a:extLst>
              </p:cNvPr>
              <p:cNvSpPr>
                <a:spLocks noGrp="1"/>
              </p:cNvSpPr>
              <p:nvPr>
                <p:ph type="title"/>
              </p:nvPr>
            </p:nvSpPr>
            <p:spPr>
              <a:xfrm>
                <a:off x="628650" y="365125"/>
                <a:ext cx="7886700" cy="1325563"/>
              </a:xfrm>
            </p:spPr>
            <p:txBody>
              <a:bodyPr vert="horz" lIns="91440" tIns="45720" rIns="91440" bIns="45720" rtlCol="0" anchor="ctr">
                <a:normAutofit/>
              </a:bodyPr>
              <a:lstStyle/>
              <a:p>
                <a:r>
                  <a:rPr lang="en-US" sz="3400" b="1" kern="1200" dirty="0">
                    <a:solidFill>
                      <a:schemeClr val="tx1"/>
                    </a:solidFill>
                    <a:latin typeface="+mj-lt"/>
                    <a:ea typeface="+mj-ea"/>
                    <a:cs typeface="+mj-cs"/>
                  </a:rPr>
                  <a:t>Relation Between the Math Overall Performance and Response Time</a:t>
                </a:r>
                <a:endParaRPr lang="en-US" sz="3400" kern="1200" dirty="0">
                  <a:solidFill>
                    <a:schemeClr val="tx1"/>
                  </a:solidFill>
                  <a:latin typeface="+mj-lt"/>
                  <a:ea typeface="+mj-ea"/>
                  <a:cs typeface="+mj-cs"/>
                </a:endParaRPr>
              </a:p>
            </p:txBody>
          </p:sp>
        </mc:Choice>
        <mc:Fallback xmlns="">
          <p:sp>
            <p:nvSpPr>
              <p:cNvPr id="2" name="Title 1">
                <a:extLst>
                  <a:ext uri="{FF2B5EF4-FFF2-40B4-BE49-F238E27FC236}">
                    <a16:creationId xmlns:a16="http://schemas.microsoft.com/office/drawing/2014/main" id="{4403FCD2-F0F6-4C34-AB6B-AE88417A806D}"/>
                  </a:ext>
                </a:extLst>
              </p:cNvPr>
              <p:cNvSpPr>
                <a:spLocks noGrp="1" noRot="1" noChangeAspect="1" noMove="1" noResize="1" noEditPoints="1" noAdjustHandles="1" noChangeArrowheads="1" noChangeShapeType="1" noTextEdit="1"/>
              </p:cNvSpPr>
              <p:nvPr>
                <p:ph type="title"/>
              </p:nvPr>
            </p:nvSpPr>
            <p:spPr>
              <a:xfrm>
                <a:off x="628650" y="365125"/>
                <a:ext cx="7886700" cy="1325563"/>
              </a:xfrm>
              <a:blipFill>
                <a:blip r:embed="rId2"/>
                <a:stretch>
                  <a:fillRect t="-1333"/>
                </a:stretch>
              </a:blipFill>
            </p:spPr>
            <p:txBody>
              <a:bodyPr/>
              <a:lstStyle/>
              <a:p>
                <a:r>
                  <a:rPr lang="en-US">
                    <a:noFill/>
                  </a:rPr>
                  <a:t> </a:t>
                </a:r>
              </a:p>
            </p:txBody>
          </p:sp>
        </mc:Fallback>
      </mc:AlternateContent>
      <p:graphicFrame>
        <p:nvGraphicFramePr>
          <p:cNvPr id="4" name="Chart 3">
            <a:extLst>
              <a:ext uri="{FF2B5EF4-FFF2-40B4-BE49-F238E27FC236}">
                <a16:creationId xmlns:a16="http://schemas.microsoft.com/office/drawing/2014/main" id="{F9B6399C-54E6-427B-AAB3-92F91DFB638E}"/>
              </a:ext>
            </a:extLst>
          </p:cNvPr>
          <p:cNvGraphicFramePr>
            <a:graphicFrameLocks/>
          </p:cNvGraphicFramePr>
          <p:nvPr>
            <p:extLst>
              <p:ext uri="{D42A27DB-BD31-4B8C-83A1-F6EECF244321}">
                <p14:modId xmlns:p14="http://schemas.microsoft.com/office/powerpoint/2010/main" val="3802796956"/>
              </p:ext>
            </p:extLst>
          </p:nvPr>
        </p:nvGraphicFramePr>
        <p:xfrm>
          <a:off x="621506" y="1825626"/>
          <a:ext cx="7893844"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5898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C9CFE-AEEB-4C32-A484-177CFA790EB3}"/>
              </a:ext>
            </a:extLst>
          </p:cNvPr>
          <p:cNvSpPr>
            <a:spLocks noGrp="1"/>
          </p:cNvSpPr>
          <p:nvPr>
            <p:ph type="title"/>
          </p:nvPr>
        </p:nvSpPr>
        <p:spPr/>
        <p:txBody>
          <a:bodyPr/>
          <a:lstStyle/>
          <a:p>
            <a:r>
              <a:rPr lang="en-US" b="1" dirty="0">
                <a:solidFill>
                  <a:schemeClr val="accent1">
                    <a:lumMod val="75000"/>
                  </a:schemeClr>
                </a:solidFill>
              </a:rPr>
              <a:t>Results</a:t>
            </a:r>
          </a:p>
        </p:txBody>
      </p:sp>
      <p:sp>
        <p:nvSpPr>
          <p:cNvPr id="3" name="Content Placeholder 2">
            <a:extLst>
              <a:ext uri="{FF2B5EF4-FFF2-40B4-BE49-F238E27FC236}">
                <a16:creationId xmlns:a16="http://schemas.microsoft.com/office/drawing/2014/main" id="{AF37E2BF-DAF2-49D3-9F1A-4C7772D4A7DA}"/>
              </a:ext>
            </a:extLst>
          </p:cNvPr>
          <p:cNvSpPr>
            <a:spLocks noGrp="1"/>
          </p:cNvSpPr>
          <p:nvPr>
            <p:ph idx="1"/>
          </p:nvPr>
        </p:nvSpPr>
        <p:spPr>
          <a:xfrm>
            <a:off x="628650" y="1447800"/>
            <a:ext cx="7886700" cy="4729163"/>
          </a:xfrm>
        </p:spPr>
        <p:txBody>
          <a:bodyPr>
            <a:noAutofit/>
          </a:bodyPr>
          <a:lstStyle/>
          <a:p>
            <a:pPr>
              <a:lnSpc>
                <a:spcPct val="100000"/>
              </a:lnSpc>
              <a:spcBef>
                <a:spcPts val="0"/>
              </a:spcBef>
              <a:spcAft>
                <a:spcPts val="600"/>
              </a:spcAft>
            </a:pPr>
            <a:r>
              <a:rPr lang="en-US" sz="2000" dirty="0"/>
              <a:t>There were statistically significant relationships found between the response time and math overall performance on the linguistic modified. The math overall performance is negatively correlated to the response time. </a:t>
            </a:r>
          </a:p>
          <a:p>
            <a:pPr>
              <a:lnSpc>
                <a:spcPct val="100000"/>
              </a:lnSpc>
              <a:spcBef>
                <a:spcPts val="0"/>
              </a:spcBef>
              <a:spcAft>
                <a:spcPts val="600"/>
              </a:spcAft>
            </a:pPr>
            <a:r>
              <a:rPr lang="en-US" sz="2000" dirty="0"/>
              <a:t>There was no statistically significant relationship between the non-accommodated group and response time. None of the evidence shows the longer the students spend on the test item, the better their math score. </a:t>
            </a:r>
          </a:p>
          <a:p>
            <a:pPr>
              <a:lnSpc>
                <a:spcPct val="100000"/>
              </a:lnSpc>
              <a:spcBef>
                <a:spcPts val="0"/>
              </a:spcBef>
              <a:spcAft>
                <a:spcPts val="600"/>
              </a:spcAft>
            </a:pPr>
            <a:r>
              <a:rPr lang="en-US" sz="2000" dirty="0"/>
              <a:t>This is consistent with the empirical studies that the student's disengagement in the test or skip the question can not reflect their mastery of the test (Kopriva, 2017). </a:t>
            </a:r>
          </a:p>
          <a:p>
            <a:pPr>
              <a:lnSpc>
                <a:spcPct val="100000"/>
              </a:lnSpc>
              <a:spcBef>
                <a:spcPts val="0"/>
              </a:spcBef>
              <a:spcAft>
                <a:spcPts val="600"/>
              </a:spcAft>
            </a:pPr>
            <a:r>
              <a:rPr lang="en-US" sz="2000" dirty="0"/>
              <a:t>There is no statistically significant relationship between the response time and math overall performance for the glossary. None of the evidence shows that the longer time they spend on reading the glossary text, the better their math test score. </a:t>
            </a:r>
          </a:p>
          <a:p>
            <a:pPr>
              <a:lnSpc>
                <a:spcPct val="100000"/>
              </a:lnSpc>
              <a:spcBef>
                <a:spcPts val="0"/>
              </a:spcBef>
              <a:spcAft>
                <a:spcPts val="600"/>
              </a:spcAft>
            </a:pPr>
            <a:r>
              <a:rPr lang="en-US" sz="2000" dirty="0"/>
              <a:t>The results are not surprising that only one item shows the statistically significant longer response time than the non-accommodated group.</a:t>
            </a:r>
          </a:p>
        </p:txBody>
      </p:sp>
    </p:spTree>
    <p:extLst>
      <p:ext uri="{BB962C8B-B14F-4D97-AF65-F5344CB8AC3E}">
        <p14:creationId xmlns:p14="http://schemas.microsoft.com/office/powerpoint/2010/main" val="3459267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BB6871-8DCD-47BF-9137-ADB6DCCF8338}"/>
              </a:ext>
            </a:extLst>
          </p:cNvPr>
          <p:cNvSpPr>
            <a:spLocks noGrp="1"/>
          </p:cNvSpPr>
          <p:nvPr>
            <p:ph type="title"/>
          </p:nvPr>
        </p:nvSpPr>
        <p:spPr>
          <a:xfrm>
            <a:off x="628650" y="365126"/>
            <a:ext cx="7886700" cy="930274"/>
          </a:xfrm>
        </p:spPr>
        <p:txBody>
          <a:bodyPr>
            <a:normAutofit/>
          </a:bodyPr>
          <a:lstStyle/>
          <a:p>
            <a:r>
              <a:rPr lang="en-US" b="1" dirty="0">
                <a:solidFill>
                  <a:schemeClr val="accent1">
                    <a:lumMod val="75000"/>
                  </a:schemeClr>
                </a:solidFill>
              </a:rPr>
              <a:t>Conclusion</a:t>
            </a:r>
          </a:p>
        </p:txBody>
      </p:sp>
      <p:sp>
        <p:nvSpPr>
          <p:cNvPr id="2" name="Content Placeholder 1">
            <a:extLst>
              <a:ext uri="{FF2B5EF4-FFF2-40B4-BE49-F238E27FC236}">
                <a16:creationId xmlns:a16="http://schemas.microsoft.com/office/drawing/2014/main" id="{16352D44-FA18-495E-9B1D-67D2EF4D6925}"/>
              </a:ext>
            </a:extLst>
          </p:cNvPr>
          <p:cNvSpPr>
            <a:spLocks noGrp="1"/>
          </p:cNvSpPr>
          <p:nvPr>
            <p:ph idx="1"/>
          </p:nvPr>
        </p:nvSpPr>
        <p:spPr>
          <a:xfrm>
            <a:off x="628650" y="1366837"/>
            <a:ext cx="7886700" cy="4805363"/>
          </a:xfrm>
        </p:spPr>
        <p:txBody>
          <a:bodyPr>
            <a:noAutofit/>
          </a:bodyPr>
          <a:lstStyle/>
          <a:p>
            <a:pPr marL="285750" indent="-285750"/>
            <a:r>
              <a:rPr lang="en-US" sz="2400" dirty="0">
                <a:ea typeface="Tahoma" charset="0"/>
                <a:cs typeface="Arial" panose="020B0604020202020204" pitchFamily="34" charset="0"/>
              </a:rPr>
              <a:t>Although we didn’t find the statistically significant difference that accommodated performed higher than the non-accommodated ELs on a math test,  the results show the statistically significant interaction effects. With relative math and ELP levels, the ELs are expected to improve math performance with the accommodation. </a:t>
            </a:r>
          </a:p>
          <a:p>
            <a:pPr marL="285750" indent="-285750"/>
            <a:r>
              <a:rPr lang="en-US" sz="2400" dirty="0">
                <a:ea typeface="Tahoma" charset="0"/>
                <a:cs typeface="Arial" panose="020B0604020202020204" pitchFamily="34" charset="0"/>
              </a:rPr>
              <a:t>The results show some important covariate effects. After covariate English Timer was added to the regression model, the linguistic modified become the significant predictors of the math test. </a:t>
            </a:r>
          </a:p>
          <a:p>
            <a:pPr marL="285750" indent="-285750"/>
            <a:r>
              <a:rPr lang="en-US" sz="2400" dirty="0">
                <a:ea typeface="Tahoma" charset="0"/>
                <a:cs typeface="Arial" panose="020B0604020202020204" pitchFamily="34" charset="0"/>
              </a:rPr>
              <a:t>The results demonstrated the validity of the study that the accommodation did not affect non-EL’s math test. </a:t>
            </a:r>
          </a:p>
        </p:txBody>
      </p:sp>
      <p:sp>
        <p:nvSpPr>
          <p:cNvPr id="3" name="Slide Number Placeholder 2">
            <a:extLst>
              <a:ext uri="{FF2B5EF4-FFF2-40B4-BE49-F238E27FC236}">
                <a16:creationId xmlns:a16="http://schemas.microsoft.com/office/drawing/2014/main" id="{8A55D45B-A447-46D0-9797-D4CFCC4ECF61}"/>
              </a:ext>
            </a:extLst>
          </p:cNvPr>
          <p:cNvSpPr>
            <a:spLocks noGrp="1"/>
          </p:cNvSpPr>
          <p:nvPr>
            <p:ph type="sldNum" sz="quarter" idx="12"/>
          </p:nvPr>
        </p:nvSpPr>
        <p:spPr/>
        <p:txBody>
          <a:bodyPr/>
          <a:lstStyle/>
          <a:p>
            <a:pPr>
              <a:defRPr/>
            </a:pPr>
            <a:fld id="{F23738E8-643A-D94D-A10E-BC3F3FA85514}" type="slidenum">
              <a:rPr lang="en-US" smtClean="0"/>
              <a:pPr>
                <a:defRPr/>
              </a:pPr>
              <a:t>38</a:t>
            </a:fld>
            <a:endParaRPr lang="en-US" dirty="0"/>
          </a:p>
        </p:txBody>
      </p:sp>
    </p:spTree>
    <p:extLst>
      <p:ext uri="{BB962C8B-B14F-4D97-AF65-F5344CB8AC3E}">
        <p14:creationId xmlns:p14="http://schemas.microsoft.com/office/powerpoint/2010/main" val="497393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6B8E-C4A7-4A63-AEC3-B6DF46096B7F}"/>
              </a:ext>
            </a:extLst>
          </p:cNvPr>
          <p:cNvSpPr>
            <a:spLocks noGrp="1"/>
          </p:cNvSpPr>
          <p:nvPr>
            <p:ph type="title"/>
          </p:nvPr>
        </p:nvSpPr>
        <p:spPr/>
        <p:txBody>
          <a:bodyPr/>
          <a:lstStyle/>
          <a:p>
            <a:r>
              <a:rPr lang="en-US" b="1" dirty="0">
                <a:solidFill>
                  <a:schemeClr val="accent1">
                    <a:lumMod val="75000"/>
                  </a:schemeClr>
                </a:solidFill>
              </a:rPr>
              <a:t>Conclusion</a:t>
            </a:r>
          </a:p>
        </p:txBody>
      </p:sp>
      <p:sp>
        <p:nvSpPr>
          <p:cNvPr id="3" name="Content Placeholder 2">
            <a:extLst>
              <a:ext uri="{FF2B5EF4-FFF2-40B4-BE49-F238E27FC236}">
                <a16:creationId xmlns:a16="http://schemas.microsoft.com/office/drawing/2014/main" id="{4490A153-3344-417C-8F78-83A2AE379A1E}"/>
              </a:ext>
            </a:extLst>
          </p:cNvPr>
          <p:cNvSpPr>
            <a:spLocks noGrp="1"/>
          </p:cNvSpPr>
          <p:nvPr>
            <p:ph idx="1"/>
          </p:nvPr>
        </p:nvSpPr>
        <p:spPr/>
        <p:txBody>
          <a:bodyPr>
            <a:normAutofit lnSpcReduction="10000"/>
          </a:bodyPr>
          <a:lstStyle/>
          <a:p>
            <a:r>
              <a:rPr lang="en-US" sz="2600" dirty="0"/>
              <a:t>None of the consistent trends was found in the relation between the increased number of accommodation and response time, suggesting that the students’ response time might be related more to the computation time and mathematical reasoning rather than the accommodation use. </a:t>
            </a:r>
          </a:p>
          <a:p>
            <a:r>
              <a:rPr lang="en-US" sz="2600" dirty="0"/>
              <a:t>The item difficulty still plays a large role in the response time of ELs, which decreases the accommodation effect. </a:t>
            </a:r>
          </a:p>
          <a:p>
            <a:r>
              <a:rPr lang="en-US" sz="2600" dirty="0"/>
              <a:t>Determining the EL’s English proficiency and prior math, reading proficiency levels can be helpful to assign the EL’s for appropriate accommodations. </a:t>
            </a:r>
          </a:p>
        </p:txBody>
      </p:sp>
    </p:spTree>
    <p:extLst>
      <p:ext uri="{BB962C8B-B14F-4D97-AF65-F5344CB8AC3E}">
        <p14:creationId xmlns:p14="http://schemas.microsoft.com/office/powerpoint/2010/main" val="317896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53561" y="556061"/>
            <a:ext cx="8581717" cy="1314449"/>
          </a:xfrm>
        </p:spPr>
        <p:txBody>
          <a:bodyPr anchor="ctr">
            <a:normAutofit/>
          </a:bodyPr>
          <a:lstStyle/>
          <a:p>
            <a:r>
              <a:rPr lang="en-US" sz="3600" b="1" dirty="0">
                <a:solidFill>
                  <a:schemeClr val="accent1">
                    <a:lumMod val="75000"/>
                  </a:schemeClr>
                </a:solidFill>
              </a:rPr>
              <a:t>Develop the Computer-based Accommodation System</a:t>
            </a:r>
            <a:endParaRPr lang="en-US" sz="3600" b="1" dirty="0">
              <a:effectLst>
                <a:outerShdw blurRad="38100" dist="38100" dir="2700000" algn="tl">
                  <a:srgbClr val="000000">
                    <a:alpha val="43137"/>
                  </a:srgbClr>
                </a:outerShdw>
              </a:effectLst>
            </a:endParaRPr>
          </a:p>
        </p:txBody>
      </p:sp>
      <p:graphicFrame>
        <p:nvGraphicFramePr>
          <p:cNvPr id="7" name="다이어그램 6"/>
          <p:cNvGraphicFramePr/>
          <p:nvPr>
            <p:extLst>
              <p:ext uri="{D42A27DB-BD31-4B8C-83A1-F6EECF244321}">
                <p14:modId xmlns:p14="http://schemas.microsoft.com/office/powerpoint/2010/main" val="3417616017"/>
              </p:ext>
            </p:extLst>
          </p:nvPr>
        </p:nvGraphicFramePr>
        <p:xfrm>
          <a:off x="208722" y="2207924"/>
          <a:ext cx="8726556" cy="4157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Image result for student icon"/>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410768" y="2207925"/>
            <a:ext cx="1031081" cy="845809"/>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2" name="그룹 21"/>
          <p:cNvGrpSpPr/>
          <p:nvPr/>
        </p:nvGrpSpPr>
        <p:grpSpPr>
          <a:xfrm>
            <a:off x="132802" y="3276600"/>
            <a:ext cx="8574756" cy="1872895"/>
            <a:chOff x="1942368" y="2860938"/>
            <a:chExt cx="9117523" cy="2097059"/>
          </a:xfrm>
        </p:grpSpPr>
        <p:cxnSp>
          <p:nvCxnSpPr>
            <p:cNvPr id="84" name="직선 연결선 83"/>
            <p:cNvCxnSpPr/>
            <p:nvPr/>
          </p:nvCxnSpPr>
          <p:spPr>
            <a:xfrm>
              <a:off x="8286239" y="3061909"/>
              <a:ext cx="0" cy="23362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1" name="그룹 20"/>
            <p:cNvGrpSpPr/>
            <p:nvPr/>
          </p:nvGrpSpPr>
          <p:grpSpPr>
            <a:xfrm>
              <a:off x="1942368" y="2860938"/>
              <a:ext cx="9117523" cy="2097059"/>
              <a:chOff x="1942368" y="2860938"/>
              <a:chExt cx="9117523" cy="2097059"/>
            </a:xfrm>
          </p:grpSpPr>
          <p:cxnSp>
            <p:nvCxnSpPr>
              <p:cNvPr id="85" name="직선 연결선 84"/>
              <p:cNvCxnSpPr/>
              <p:nvPr/>
            </p:nvCxnSpPr>
            <p:spPr>
              <a:xfrm flipH="1">
                <a:off x="6286071" y="3082771"/>
                <a:ext cx="203623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0" name="그룹 19"/>
              <p:cNvGrpSpPr/>
              <p:nvPr/>
            </p:nvGrpSpPr>
            <p:grpSpPr>
              <a:xfrm>
                <a:off x="1942368" y="2860938"/>
                <a:ext cx="9117523" cy="2097059"/>
                <a:chOff x="1942368" y="2860938"/>
                <a:chExt cx="9117523" cy="2097059"/>
              </a:xfrm>
            </p:grpSpPr>
            <p:cxnSp>
              <p:nvCxnSpPr>
                <p:cNvPr id="90" name="직선 연결선 89"/>
                <p:cNvCxnSpPr/>
                <p:nvPr/>
              </p:nvCxnSpPr>
              <p:spPr>
                <a:xfrm>
                  <a:off x="6262941" y="2860938"/>
                  <a:ext cx="0" cy="20233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직선 연결선 90"/>
                <p:cNvCxnSpPr/>
                <p:nvPr/>
              </p:nvCxnSpPr>
              <p:spPr>
                <a:xfrm>
                  <a:off x="4373873" y="3059369"/>
                  <a:ext cx="0" cy="23362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직선 연결선 91"/>
                <p:cNvCxnSpPr/>
                <p:nvPr/>
              </p:nvCxnSpPr>
              <p:spPr>
                <a:xfrm flipH="1">
                  <a:off x="4335780" y="3082699"/>
                  <a:ext cx="196720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직선 연결선 92"/>
                <p:cNvCxnSpPr/>
                <p:nvPr/>
              </p:nvCxnSpPr>
              <p:spPr>
                <a:xfrm>
                  <a:off x="4367061" y="4346570"/>
                  <a:ext cx="0" cy="23362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직선 연결선 93"/>
                <p:cNvCxnSpPr/>
                <p:nvPr/>
              </p:nvCxnSpPr>
              <p:spPr>
                <a:xfrm flipH="1">
                  <a:off x="2375887" y="4580197"/>
                  <a:ext cx="459260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직선 연결선 95"/>
                <p:cNvCxnSpPr/>
                <p:nvPr/>
              </p:nvCxnSpPr>
              <p:spPr>
                <a:xfrm>
                  <a:off x="2391127" y="4540447"/>
                  <a:ext cx="0" cy="406120"/>
                </a:xfrm>
                <a:prstGeom prst="line">
                  <a:avLst/>
                </a:prstGeom>
                <a:ln w="76200">
                  <a:solidFill>
                    <a:srgbClr val="FF0000"/>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97" name="직선 연결선 96"/>
                <p:cNvCxnSpPr/>
                <p:nvPr/>
              </p:nvCxnSpPr>
              <p:spPr>
                <a:xfrm>
                  <a:off x="4704559" y="4551877"/>
                  <a:ext cx="0" cy="406120"/>
                </a:xfrm>
                <a:prstGeom prst="line">
                  <a:avLst/>
                </a:prstGeom>
                <a:ln w="76200">
                  <a:solidFill>
                    <a:srgbClr val="FF0000"/>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98" name="직선 연결선 97"/>
                <p:cNvCxnSpPr/>
                <p:nvPr/>
              </p:nvCxnSpPr>
              <p:spPr>
                <a:xfrm>
                  <a:off x="6934171" y="4544257"/>
                  <a:ext cx="0" cy="406120"/>
                </a:xfrm>
                <a:prstGeom prst="line">
                  <a:avLst/>
                </a:prstGeom>
                <a:ln w="76200">
                  <a:solidFill>
                    <a:srgbClr val="FF0000"/>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87" name="직선 연결선 86"/>
                <p:cNvCxnSpPr/>
                <p:nvPr/>
              </p:nvCxnSpPr>
              <p:spPr>
                <a:xfrm flipH="1">
                  <a:off x="8250273" y="4582761"/>
                  <a:ext cx="106524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직선 연결선 87"/>
                <p:cNvCxnSpPr/>
                <p:nvPr/>
              </p:nvCxnSpPr>
              <p:spPr>
                <a:xfrm>
                  <a:off x="9315514" y="4544257"/>
                  <a:ext cx="0" cy="406120"/>
                </a:xfrm>
                <a:prstGeom prst="line">
                  <a:avLst/>
                </a:prstGeom>
                <a:ln w="76200">
                  <a:solidFill>
                    <a:srgbClr val="FF0000"/>
                  </a:solidFill>
                  <a:headEnd type="none" w="med" len="sm"/>
                  <a:tailEnd type="triangle"/>
                </a:ln>
              </p:spPr>
              <p:style>
                <a:lnRef idx="1">
                  <a:schemeClr val="accent1"/>
                </a:lnRef>
                <a:fillRef idx="0">
                  <a:schemeClr val="accent1"/>
                </a:fillRef>
                <a:effectRef idx="0">
                  <a:schemeClr val="accent1"/>
                </a:effectRef>
                <a:fontRef idx="minor">
                  <a:schemeClr val="tx1"/>
                </a:fontRef>
              </p:style>
            </p:cxnSp>
            <p:grpSp>
              <p:nvGrpSpPr>
                <p:cNvPr id="57" name="그룹 56"/>
                <p:cNvGrpSpPr/>
                <p:nvPr/>
              </p:nvGrpSpPr>
              <p:grpSpPr>
                <a:xfrm>
                  <a:off x="1942368" y="3535861"/>
                  <a:ext cx="1118434" cy="1049129"/>
                  <a:chOff x="-1132902" y="2734726"/>
                  <a:chExt cx="1630686" cy="1658257"/>
                </a:xfrm>
              </p:grpSpPr>
              <p:pic>
                <p:nvPicPr>
                  <p:cNvPr id="80" name="Picture 2" descr="Image result for student icon"/>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1132902" y="2734726"/>
                    <a:ext cx="1374775" cy="1127745"/>
                  </a:xfrm>
                  <a:prstGeom prst="rect">
                    <a:avLst/>
                  </a:prstGeom>
                  <a:noFill/>
                  <a:extLst>
                    <a:ext uri="{909E8E84-426E-40dd-AFC4-6F175D3DCCD1}">
                      <a14:hiddenFill xmlns:a14="http://schemas.microsoft.com/office/drawing/2010/main" xmlns="">
                        <a:solidFill>
                          <a:srgbClr val="FFFFFF"/>
                        </a:solidFill>
                      </a14:hiddenFill>
                    </a:ext>
                  </a:extLst>
                </p:spPr>
              </p:pic>
              <p:sp>
                <p:nvSpPr>
                  <p:cNvPr id="81" name="TextBox 80"/>
                  <p:cNvSpPr txBox="1"/>
                  <p:nvPr/>
                </p:nvSpPr>
                <p:spPr>
                  <a:xfrm>
                    <a:off x="-1095185" y="3817240"/>
                    <a:ext cx="1592969" cy="575743"/>
                  </a:xfrm>
                  <a:prstGeom prst="rect">
                    <a:avLst/>
                  </a:prstGeom>
                  <a:noFill/>
                </p:spPr>
                <p:txBody>
                  <a:bodyPr wrap="none" rtlCol="0">
                    <a:spAutoFit/>
                  </a:bodyPr>
                  <a:lstStyle/>
                  <a:p>
                    <a:r>
                      <a:rPr lang="en-US" sz="1600" b="1" dirty="0"/>
                      <a:t>Student A</a:t>
                    </a:r>
                  </a:p>
                </p:txBody>
              </p:sp>
            </p:grpSp>
            <p:grpSp>
              <p:nvGrpSpPr>
                <p:cNvPr id="58" name="그룹 57"/>
                <p:cNvGrpSpPr/>
                <p:nvPr/>
              </p:nvGrpSpPr>
              <p:grpSpPr>
                <a:xfrm>
                  <a:off x="4725671" y="3517049"/>
                  <a:ext cx="1144193" cy="1091308"/>
                  <a:chOff x="-1791808" y="2699884"/>
                  <a:chExt cx="1668244" cy="1724926"/>
                </a:xfrm>
              </p:grpSpPr>
              <p:pic>
                <p:nvPicPr>
                  <p:cNvPr id="78" name="Picture 2" descr="Image result for student icon"/>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1791808" y="2699884"/>
                    <a:ext cx="1374774" cy="1127746"/>
                  </a:xfrm>
                  <a:prstGeom prst="rect">
                    <a:avLst/>
                  </a:prstGeom>
                  <a:noFill/>
                  <a:extLst>
                    <a:ext uri="{909E8E84-426E-40dd-AFC4-6F175D3DCCD1}">
                      <a14:hiddenFill xmlns:a14="http://schemas.microsoft.com/office/drawing/2010/main" xmlns="">
                        <a:solidFill>
                          <a:srgbClr val="FFFFFF"/>
                        </a:solidFill>
                      </a14:hiddenFill>
                    </a:ext>
                  </a:extLst>
                </p:spPr>
              </p:pic>
              <p:sp>
                <p:nvSpPr>
                  <p:cNvPr id="79" name="TextBox 78"/>
                  <p:cNvSpPr txBox="1"/>
                  <p:nvPr/>
                </p:nvSpPr>
                <p:spPr>
                  <a:xfrm>
                    <a:off x="-1701623" y="3849067"/>
                    <a:ext cx="1578059" cy="575743"/>
                  </a:xfrm>
                  <a:prstGeom prst="rect">
                    <a:avLst/>
                  </a:prstGeom>
                  <a:noFill/>
                </p:spPr>
                <p:txBody>
                  <a:bodyPr wrap="none" rtlCol="0">
                    <a:spAutoFit/>
                  </a:bodyPr>
                  <a:lstStyle/>
                  <a:p>
                    <a:r>
                      <a:rPr lang="en-US" sz="1600" b="1" dirty="0"/>
                      <a:t>Student B</a:t>
                    </a:r>
                  </a:p>
                </p:txBody>
              </p:sp>
            </p:grpSp>
            <p:grpSp>
              <p:nvGrpSpPr>
                <p:cNvPr id="59" name="그룹 58"/>
                <p:cNvGrpSpPr/>
                <p:nvPr/>
              </p:nvGrpSpPr>
              <p:grpSpPr>
                <a:xfrm>
                  <a:off x="5966227" y="3517048"/>
                  <a:ext cx="1155613" cy="1103534"/>
                  <a:chOff x="-1791809" y="2699884"/>
                  <a:chExt cx="1684894" cy="1744250"/>
                </a:xfrm>
              </p:grpSpPr>
              <p:pic>
                <p:nvPicPr>
                  <p:cNvPr id="76" name="Picture 2" descr="Image result for student icon"/>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1791809" y="2699884"/>
                    <a:ext cx="1374776" cy="1127746"/>
                  </a:xfrm>
                  <a:prstGeom prst="rect">
                    <a:avLst/>
                  </a:prstGeom>
                  <a:noFill/>
                  <a:extLst>
                    <a:ext uri="{909E8E84-426E-40dd-AFC4-6F175D3DCCD1}">
                      <a14:hiddenFill xmlns:a14="http://schemas.microsoft.com/office/drawing/2010/main" xmlns="">
                        <a:solidFill>
                          <a:srgbClr val="FFFFFF"/>
                        </a:solidFill>
                      </a14:hiddenFill>
                    </a:ext>
                  </a:extLst>
                </p:spPr>
              </p:pic>
              <p:sp>
                <p:nvSpPr>
                  <p:cNvPr id="77" name="TextBox 76"/>
                  <p:cNvSpPr txBox="1"/>
                  <p:nvPr/>
                </p:nvSpPr>
                <p:spPr>
                  <a:xfrm>
                    <a:off x="-1675034" y="3868391"/>
                    <a:ext cx="1568119" cy="575743"/>
                  </a:xfrm>
                  <a:prstGeom prst="rect">
                    <a:avLst/>
                  </a:prstGeom>
                  <a:noFill/>
                </p:spPr>
                <p:txBody>
                  <a:bodyPr wrap="none" rtlCol="0">
                    <a:spAutoFit/>
                  </a:bodyPr>
                  <a:lstStyle/>
                  <a:p>
                    <a:r>
                      <a:rPr lang="en-US" sz="1600" b="1" dirty="0"/>
                      <a:t>Student C</a:t>
                    </a:r>
                  </a:p>
                </p:txBody>
              </p:sp>
            </p:grpSp>
            <p:grpSp>
              <p:nvGrpSpPr>
                <p:cNvPr id="60" name="그룹 59"/>
                <p:cNvGrpSpPr/>
                <p:nvPr/>
              </p:nvGrpSpPr>
              <p:grpSpPr>
                <a:xfrm>
                  <a:off x="9889262" y="3493762"/>
                  <a:ext cx="1170629" cy="1136511"/>
                  <a:chOff x="-32983" y="2677160"/>
                  <a:chExt cx="1706788" cy="1796373"/>
                </a:xfrm>
              </p:grpSpPr>
              <p:pic>
                <p:nvPicPr>
                  <p:cNvPr id="74" name="Picture 2" descr="Image result for student icon"/>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32983" y="2677160"/>
                    <a:ext cx="1374775" cy="1127746"/>
                  </a:xfrm>
                  <a:prstGeom prst="rect">
                    <a:avLst/>
                  </a:prstGeom>
                  <a:noFill/>
                  <a:extLst>
                    <a:ext uri="{909E8E84-426E-40dd-AFC4-6F175D3DCCD1}">
                      <a14:hiddenFill xmlns:a14="http://schemas.microsoft.com/office/drawing/2010/main" xmlns="">
                        <a:solidFill>
                          <a:srgbClr val="FFFFFF"/>
                        </a:solidFill>
                      </a14:hiddenFill>
                    </a:ext>
                  </a:extLst>
                </p:spPr>
              </p:pic>
              <p:sp>
                <p:nvSpPr>
                  <p:cNvPr id="75" name="TextBox 74"/>
                  <p:cNvSpPr txBox="1"/>
                  <p:nvPr/>
                </p:nvSpPr>
                <p:spPr>
                  <a:xfrm>
                    <a:off x="73378" y="3897790"/>
                    <a:ext cx="1600427" cy="575743"/>
                  </a:xfrm>
                  <a:prstGeom prst="rect">
                    <a:avLst/>
                  </a:prstGeom>
                  <a:noFill/>
                </p:spPr>
                <p:txBody>
                  <a:bodyPr wrap="none" rtlCol="0">
                    <a:spAutoFit/>
                  </a:bodyPr>
                  <a:lstStyle/>
                  <a:p>
                    <a:r>
                      <a:rPr lang="en-US" sz="1600" b="1" dirty="0"/>
                      <a:t>Student D</a:t>
                    </a:r>
                  </a:p>
                </p:txBody>
              </p:sp>
            </p:grpSp>
            <p:cxnSp>
              <p:nvCxnSpPr>
                <p:cNvPr id="99" name="직선 연결선 98"/>
                <p:cNvCxnSpPr/>
                <p:nvPr/>
              </p:nvCxnSpPr>
              <p:spPr>
                <a:xfrm>
                  <a:off x="8286303" y="4346570"/>
                  <a:ext cx="0" cy="23362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196636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2743-2590-48EB-86DA-CF8020404AF8}"/>
              </a:ext>
            </a:extLst>
          </p:cNvPr>
          <p:cNvSpPr>
            <a:spLocks noGrp="1"/>
          </p:cNvSpPr>
          <p:nvPr>
            <p:ph type="title"/>
          </p:nvPr>
        </p:nvSpPr>
        <p:spPr/>
        <p:txBody>
          <a:bodyPr/>
          <a:lstStyle/>
          <a:p>
            <a:r>
              <a:rPr lang="en-US" b="1" dirty="0">
                <a:solidFill>
                  <a:schemeClr val="accent1">
                    <a:lumMod val="75000"/>
                  </a:schemeClr>
                </a:solidFill>
              </a:rPr>
              <a:t>Implication</a:t>
            </a:r>
          </a:p>
        </p:txBody>
      </p:sp>
      <p:sp>
        <p:nvSpPr>
          <p:cNvPr id="3" name="Content Placeholder 2">
            <a:extLst>
              <a:ext uri="{FF2B5EF4-FFF2-40B4-BE49-F238E27FC236}">
                <a16:creationId xmlns:a16="http://schemas.microsoft.com/office/drawing/2014/main" id="{856EB152-B1DA-4BBB-99AB-27449E4C1517}"/>
              </a:ext>
            </a:extLst>
          </p:cNvPr>
          <p:cNvSpPr>
            <a:spLocks noGrp="1"/>
          </p:cNvSpPr>
          <p:nvPr>
            <p:ph idx="1"/>
          </p:nvPr>
        </p:nvSpPr>
        <p:spPr/>
        <p:txBody>
          <a:bodyPr>
            <a:normAutofit fontScale="92500" lnSpcReduction="20000"/>
          </a:bodyPr>
          <a:lstStyle/>
          <a:p>
            <a:pPr>
              <a:lnSpc>
                <a:spcPct val="124000"/>
              </a:lnSpc>
              <a:spcBef>
                <a:spcPts val="0"/>
              </a:spcBef>
              <a:spcAft>
                <a:spcPts val="600"/>
              </a:spcAft>
            </a:pPr>
            <a:r>
              <a:rPr lang="en-US" sz="2200" dirty="0">
                <a:latin typeface="Arial" panose="020B0604020202020204" pitchFamily="34" charset="0"/>
                <a:cs typeface="Arial" panose="020B0604020202020204" pitchFamily="34" charset="0"/>
              </a:rPr>
              <a:t>The results didn’t tell the information about how the students use the accommodation but indicated more time is needed to process the accommodation and impact the test results. </a:t>
            </a:r>
          </a:p>
          <a:p>
            <a:pPr>
              <a:lnSpc>
                <a:spcPct val="124000"/>
              </a:lnSpc>
              <a:spcBef>
                <a:spcPts val="0"/>
              </a:spcBef>
              <a:spcAft>
                <a:spcPts val="600"/>
              </a:spcAft>
            </a:pPr>
            <a:r>
              <a:rPr lang="en-US" sz="2200" dirty="0">
                <a:latin typeface="Arial" panose="020B0604020202020204" pitchFamily="34" charset="0"/>
                <a:cs typeface="Arial" panose="020B0604020202020204" pitchFamily="34" charset="0"/>
              </a:rPr>
              <a:t>There are only multiple items that show the statistically significant higher responses time of accommodated than the non-accommodated groups of ELs. The CBT designer needs to improve the item properties to engage the students using accommodations. </a:t>
            </a:r>
          </a:p>
          <a:p>
            <a:pPr>
              <a:lnSpc>
                <a:spcPct val="124000"/>
              </a:lnSpc>
              <a:spcBef>
                <a:spcPts val="0"/>
              </a:spcBef>
              <a:spcAft>
                <a:spcPts val="600"/>
              </a:spcAft>
            </a:pPr>
            <a:r>
              <a:rPr lang="en-US" sz="2200" dirty="0">
                <a:latin typeface="Arial" panose="020B0604020202020204" pitchFamily="34" charset="0"/>
                <a:cs typeface="Arial" panose="020B0604020202020204" pitchFamily="34" charset="0"/>
              </a:rPr>
              <a:t>The study implies that the test content is too difficult for Grade 8 students. The policymakers and stakeholders should address the content difficulties to develop and new assessment and make the accommodation favor the EL’s needs.</a:t>
            </a:r>
          </a:p>
          <a:p>
            <a:pPr>
              <a:lnSpc>
                <a:spcPct val="124000"/>
              </a:lnSpc>
              <a:spcBef>
                <a:spcPts val="0"/>
              </a:spcBef>
              <a:spcAft>
                <a:spcPts val="600"/>
              </a:spcAft>
            </a:pPr>
            <a:endParaRPr lang="en-US" dirty="0"/>
          </a:p>
        </p:txBody>
      </p:sp>
    </p:spTree>
    <p:extLst>
      <p:ext uri="{BB962C8B-B14F-4D97-AF65-F5344CB8AC3E}">
        <p14:creationId xmlns:p14="http://schemas.microsoft.com/office/powerpoint/2010/main" val="1422455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1"/>
          <p:cNvSpPr>
            <a:spLocks noGrp="1"/>
          </p:cNvSpPr>
          <p:nvPr>
            <p:ph type="title"/>
          </p:nvPr>
        </p:nvSpPr>
        <p:spPr>
          <a:xfrm>
            <a:off x="1007268" y="762000"/>
            <a:ext cx="6536531" cy="990600"/>
          </a:xfrm>
        </p:spPr>
        <p:txBody>
          <a:bodyPr>
            <a:normAutofit/>
          </a:bodyPr>
          <a:lstStyle/>
          <a:p>
            <a:r>
              <a:rPr lang="en-US" altLang="zh-CN" sz="3600" b="1" dirty="0">
                <a:solidFill>
                  <a:schemeClr val="accent1">
                    <a:lumMod val="75000"/>
                  </a:schemeClr>
                </a:solidFill>
                <a:latin typeface="Tahoma" charset="0"/>
                <a:ea typeface="Tahoma" charset="0"/>
                <a:cs typeface="Tahoma" charset="0"/>
              </a:rPr>
              <a:t>Limitation</a:t>
            </a:r>
            <a:endParaRPr lang="en-US" sz="3600" dirty="0">
              <a:solidFill>
                <a:schemeClr val="accent1">
                  <a:lumMod val="75000"/>
                </a:schemeClr>
              </a:solidFill>
              <a:latin typeface="Tahoma" charset="0"/>
              <a:ea typeface="Tahoma" charset="0"/>
              <a:cs typeface="Tahoma" charset="0"/>
            </a:endParaRPr>
          </a:p>
        </p:txBody>
      </p:sp>
      <p:sp>
        <p:nvSpPr>
          <p:cNvPr id="2" name="Content Placeholder 1"/>
          <p:cNvSpPr>
            <a:spLocks noGrp="1"/>
          </p:cNvSpPr>
          <p:nvPr>
            <p:ph idx="1"/>
          </p:nvPr>
        </p:nvSpPr>
        <p:spPr>
          <a:xfrm>
            <a:off x="820674" y="1777484"/>
            <a:ext cx="7713726" cy="4470916"/>
          </a:xfrm>
          <a:prstGeom prst="rect">
            <a:avLst/>
          </a:prstGeom>
        </p:spPr>
        <p:txBody>
          <a:bodyPr>
            <a:noAutofit/>
          </a:bodyPr>
          <a:lstStyle/>
          <a:p>
            <a:pPr>
              <a:lnSpc>
                <a:spcPct val="100000"/>
              </a:lnSpc>
              <a:spcBef>
                <a:spcPts val="0"/>
              </a:spcBef>
              <a:spcAft>
                <a:spcPts val="900"/>
              </a:spcAft>
              <a:buFont typeface="Wingdings" panose="05000000000000000000" pitchFamily="2" charset="2"/>
              <a:buChar char="ü"/>
            </a:pPr>
            <a:r>
              <a:rPr lang="en-US" sz="2000" dirty="0">
                <a:latin typeface="Arial" panose="020B0604020202020204" pitchFamily="34" charset="0"/>
                <a:ea typeface="Tahoma" charset="0"/>
                <a:cs typeface="Arial" panose="020B0604020202020204" pitchFamily="34" charset="0"/>
              </a:rPr>
              <a:t>The small </a:t>
            </a:r>
            <a:r>
              <a:rPr lang="en-US" sz="2000" dirty="0">
                <a:solidFill>
                  <a:srgbClr val="FF0000"/>
                </a:solidFill>
                <a:latin typeface="Arial" panose="020B0604020202020204" pitchFamily="34" charset="0"/>
                <a:ea typeface="Tahoma" charset="0"/>
                <a:cs typeface="Arial" panose="020B0604020202020204" pitchFamily="34" charset="0"/>
              </a:rPr>
              <a:t>sample size </a:t>
            </a:r>
            <a:r>
              <a:rPr lang="en-US" sz="2000" dirty="0">
                <a:latin typeface="Arial" panose="020B0604020202020204" pitchFamily="34" charset="0"/>
                <a:ea typeface="Tahoma" charset="0"/>
                <a:cs typeface="Arial" panose="020B0604020202020204" pitchFamily="34" charset="0"/>
              </a:rPr>
              <a:t>did not represent the diverse population of EL middle school students. </a:t>
            </a:r>
          </a:p>
          <a:p>
            <a:pPr>
              <a:lnSpc>
                <a:spcPct val="100000"/>
              </a:lnSpc>
              <a:spcBef>
                <a:spcPts val="0"/>
              </a:spcBef>
              <a:spcAft>
                <a:spcPts val="900"/>
              </a:spcAft>
              <a:buFont typeface="Wingdings" panose="05000000000000000000" pitchFamily="2" charset="2"/>
              <a:buChar char="ü"/>
            </a:pPr>
            <a:r>
              <a:rPr lang="en-US" sz="2000" dirty="0">
                <a:latin typeface="Arial" panose="020B0604020202020204" pitchFamily="34" charset="0"/>
                <a:ea typeface="Tahoma" charset="0"/>
                <a:cs typeface="Arial" panose="020B0604020202020204" pitchFamily="34" charset="0"/>
              </a:rPr>
              <a:t>The test is difficult with highly positively skewed distribution. For instance, the test has very low reliability (Cronbach alpha) with an internal consistency coefficient of </a:t>
            </a:r>
            <a:r>
              <a:rPr lang="en-US" sz="2000" dirty="0">
                <a:solidFill>
                  <a:srgbClr val="FF0000"/>
                </a:solidFill>
                <a:latin typeface="Arial" panose="020B0604020202020204" pitchFamily="34" charset="0"/>
                <a:ea typeface="Tahoma" charset="0"/>
                <a:cs typeface="Arial" panose="020B0604020202020204" pitchFamily="34" charset="0"/>
              </a:rPr>
              <a:t>0.60</a:t>
            </a:r>
            <a:r>
              <a:rPr lang="en-US" sz="2000" dirty="0">
                <a:latin typeface="Arial" panose="020B0604020202020204" pitchFamily="34" charset="0"/>
                <a:ea typeface="Tahoma" charset="0"/>
                <a:cs typeface="Arial" panose="020B0604020202020204" pitchFamily="34" charset="0"/>
              </a:rPr>
              <a:t> and </a:t>
            </a:r>
            <a:r>
              <a:rPr lang="en-US" sz="2000" dirty="0">
                <a:solidFill>
                  <a:srgbClr val="FF0000"/>
                </a:solidFill>
                <a:latin typeface="Arial" panose="020B0604020202020204" pitchFamily="34" charset="0"/>
                <a:ea typeface="Tahoma" charset="0"/>
                <a:cs typeface="Arial" panose="020B0604020202020204" pitchFamily="34" charset="0"/>
              </a:rPr>
              <a:t>low discrimination power. </a:t>
            </a:r>
          </a:p>
          <a:p>
            <a:pPr>
              <a:lnSpc>
                <a:spcPct val="100000"/>
              </a:lnSpc>
              <a:spcBef>
                <a:spcPts val="0"/>
              </a:spcBef>
              <a:spcAft>
                <a:spcPts val="900"/>
              </a:spcAft>
              <a:buFont typeface="Wingdings" panose="05000000000000000000" pitchFamily="2" charset="2"/>
              <a:buChar char="ü"/>
            </a:pPr>
            <a:r>
              <a:rPr lang="en-US" sz="2000" dirty="0">
                <a:latin typeface="Arial" panose="020B0604020202020204" pitchFamily="34" charset="0"/>
                <a:ea typeface="Tahoma" charset="0"/>
                <a:cs typeface="Arial" panose="020B0604020202020204" pitchFamily="34" charset="0"/>
              </a:rPr>
              <a:t>The SBAC overestimates the EL’s performance which impacts the accommodation usage to benefit the students. The current data indicated the </a:t>
            </a:r>
            <a:r>
              <a:rPr lang="en-US" sz="2000" dirty="0">
                <a:solidFill>
                  <a:srgbClr val="FF0000"/>
                </a:solidFill>
                <a:latin typeface="Arial" panose="020B0604020202020204" pitchFamily="34" charset="0"/>
                <a:ea typeface="Tahoma" charset="0"/>
                <a:cs typeface="Arial" panose="020B0604020202020204" pitchFamily="34" charset="0"/>
              </a:rPr>
              <a:t>test properties </a:t>
            </a:r>
            <a:r>
              <a:rPr lang="en-US" sz="2000" dirty="0">
                <a:latin typeface="Arial" panose="020B0604020202020204" pitchFamily="34" charset="0"/>
                <a:ea typeface="Tahoma" charset="0"/>
                <a:cs typeface="Arial" panose="020B0604020202020204" pitchFamily="34" charset="0"/>
              </a:rPr>
              <a:t>should be improved to align with ELs’ performance.</a:t>
            </a:r>
          </a:p>
          <a:p>
            <a:pPr>
              <a:lnSpc>
                <a:spcPct val="100000"/>
              </a:lnSpc>
              <a:spcBef>
                <a:spcPts val="0"/>
              </a:spcBef>
              <a:spcAft>
                <a:spcPts val="900"/>
              </a:spcAft>
              <a:buFont typeface="Wingdings" panose="05000000000000000000" pitchFamily="2" charset="2"/>
              <a:buChar char="ü"/>
            </a:pPr>
            <a:r>
              <a:rPr lang="en-US" sz="2000" dirty="0">
                <a:latin typeface="Arial" panose="020B0604020202020204" pitchFamily="34" charset="0"/>
                <a:ea typeface="Tahoma" charset="0"/>
                <a:cs typeface="Arial" panose="020B0604020202020204" pitchFamily="34" charset="0"/>
              </a:rPr>
              <a:t>The mathematics test was implemented through the low </a:t>
            </a:r>
            <a:r>
              <a:rPr lang="en-US" sz="2000" dirty="0">
                <a:solidFill>
                  <a:srgbClr val="FF0000"/>
                </a:solidFill>
                <a:latin typeface="Arial" panose="020B0604020202020204" pitchFamily="34" charset="0"/>
                <a:ea typeface="Tahoma" charset="0"/>
                <a:cs typeface="Arial" panose="020B0604020202020204" pitchFamily="34" charset="0"/>
              </a:rPr>
              <a:t>API</a:t>
            </a:r>
            <a:r>
              <a:rPr lang="en-US" sz="2000" dirty="0">
                <a:latin typeface="Arial" panose="020B0604020202020204" pitchFamily="34" charset="0"/>
                <a:ea typeface="Tahoma" charset="0"/>
                <a:cs typeface="Arial" panose="020B0604020202020204" pitchFamily="34" charset="0"/>
              </a:rPr>
              <a:t> schools with the various pace of instructing the units of Common Core State Standards. Therefore, the teachers might not ready for the newly designed-assessment system to accommodate the student test needs.</a:t>
            </a:r>
          </a:p>
        </p:txBody>
      </p:sp>
    </p:spTree>
    <p:extLst>
      <p:ext uri="{BB962C8B-B14F-4D97-AF65-F5344CB8AC3E}">
        <p14:creationId xmlns:p14="http://schemas.microsoft.com/office/powerpoint/2010/main" val="117312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BEEF-3B98-46D4-80CA-879DAFBAC307}"/>
              </a:ext>
            </a:extLst>
          </p:cNvPr>
          <p:cNvSpPr>
            <a:spLocks noGrp="1"/>
          </p:cNvSpPr>
          <p:nvPr>
            <p:ph type="title"/>
          </p:nvPr>
        </p:nvSpPr>
        <p:spPr/>
        <p:txBody>
          <a:bodyPr/>
          <a:lstStyle/>
          <a:p>
            <a:r>
              <a:rPr lang="en-US" sz="3200" b="1" dirty="0">
                <a:solidFill>
                  <a:schemeClr val="accent1">
                    <a:lumMod val="75000"/>
                  </a:schemeClr>
                </a:solidFill>
              </a:rPr>
              <a:t>Instrument Development</a:t>
            </a:r>
            <a:endParaRPr lang="en-US" dirty="0"/>
          </a:p>
        </p:txBody>
      </p:sp>
      <p:sp>
        <p:nvSpPr>
          <p:cNvPr id="3" name="Content Placeholder 2">
            <a:extLst>
              <a:ext uri="{FF2B5EF4-FFF2-40B4-BE49-F238E27FC236}">
                <a16:creationId xmlns:a16="http://schemas.microsoft.com/office/drawing/2014/main" id="{F2B0EA3F-60E0-4569-8CB8-B855504FB996}"/>
              </a:ext>
            </a:extLst>
          </p:cNvPr>
          <p:cNvSpPr>
            <a:spLocks noGrp="1"/>
          </p:cNvSpPr>
          <p:nvPr>
            <p:ph idx="1"/>
          </p:nvPr>
        </p:nvSpPr>
        <p:spPr/>
        <p:txBody>
          <a:bodyPr/>
          <a:lstStyle/>
          <a:p>
            <a:pPr marL="212598" indent="0">
              <a:lnSpc>
                <a:spcPct val="100000"/>
              </a:lnSpc>
              <a:spcBef>
                <a:spcPts val="0"/>
              </a:spcBef>
              <a:spcAft>
                <a:spcPts val="600"/>
              </a:spcAft>
              <a:buNone/>
            </a:pPr>
            <a:r>
              <a:rPr lang="en-US" sz="2000" dirty="0"/>
              <a:t>30 items of multiple-choice questions with three accommodation versions were selected to be in the final version of the mathematics assessment.</a:t>
            </a:r>
          </a:p>
          <a:p>
            <a:pPr marL="1012698" lvl="1" indent="-342900">
              <a:lnSpc>
                <a:spcPct val="100000"/>
              </a:lnSpc>
              <a:spcBef>
                <a:spcPts val="0"/>
              </a:spcBef>
              <a:spcAft>
                <a:spcPts val="600"/>
              </a:spcAft>
              <a:buFont typeface="Courier New" panose="02070309020205020404" pitchFamily="49" charset="0"/>
              <a:buChar char="o"/>
            </a:pPr>
            <a:r>
              <a:rPr lang="en-US" sz="1800" dirty="0"/>
              <a:t>Non-accommodated version, Cronbach alpha = .67.</a:t>
            </a:r>
          </a:p>
          <a:p>
            <a:pPr marL="1126998" lvl="1" indent="-457200">
              <a:lnSpc>
                <a:spcPct val="100000"/>
              </a:lnSpc>
              <a:spcBef>
                <a:spcPts val="0"/>
              </a:spcBef>
              <a:spcAft>
                <a:spcPts val="600"/>
              </a:spcAft>
              <a:buFont typeface="Courier New" panose="02070309020205020404" pitchFamily="49" charset="0"/>
              <a:buChar char="o"/>
            </a:pPr>
            <a:r>
              <a:rPr lang="en-US" sz="2000" dirty="0"/>
              <a:t>Linguistic-Modified version Cronbach alpha =.70.</a:t>
            </a:r>
          </a:p>
          <a:p>
            <a:pPr marL="1126998" lvl="1" indent="-457200">
              <a:lnSpc>
                <a:spcPct val="100000"/>
              </a:lnSpc>
              <a:spcBef>
                <a:spcPts val="0"/>
              </a:spcBef>
              <a:spcAft>
                <a:spcPts val="600"/>
              </a:spcAft>
              <a:buFont typeface="Courier New" panose="02070309020205020404" pitchFamily="49" charset="0"/>
              <a:buChar char="o"/>
            </a:pPr>
            <a:r>
              <a:rPr lang="en-US" sz="2000" dirty="0"/>
              <a:t>English-Glossary Cronbach alpha = .71.</a:t>
            </a:r>
          </a:p>
          <a:p>
            <a:pPr marL="1126998" lvl="1" indent="-457200">
              <a:lnSpc>
                <a:spcPct val="100000"/>
              </a:lnSpc>
              <a:spcBef>
                <a:spcPts val="0"/>
              </a:spcBef>
              <a:spcAft>
                <a:spcPts val="600"/>
              </a:spcAft>
              <a:buFont typeface="Courier New" panose="02070309020205020404" pitchFamily="49" charset="0"/>
              <a:buChar char="o"/>
            </a:pPr>
            <a:r>
              <a:rPr lang="en-US" sz="2000" dirty="0"/>
              <a:t>The English </a:t>
            </a:r>
            <a:r>
              <a:rPr lang="en-US" sz="2000" dirty="0" err="1"/>
              <a:t>Readaloud</a:t>
            </a:r>
            <a:r>
              <a:rPr lang="en-US" sz="2000" dirty="0"/>
              <a:t> was dropped due to the small sample size. </a:t>
            </a:r>
          </a:p>
          <a:p>
            <a:endParaRPr lang="en-US" dirty="0"/>
          </a:p>
        </p:txBody>
      </p:sp>
    </p:spTree>
    <p:extLst>
      <p:ext uri="{BB962C8B-B14F-4D97-AF65-F5344CB8AC3E}">
        <p14:creationId xmlns:p14="http://schemas.microsoft.com/office/powerpoint/2010/main" val="374495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9FB9EB-479E-4AE6-9342-E4CB9D6E5B27}"/>
              </a:ext>
            </a:extLst>
          </p:cNvPr>
          <p:cNvSpPr>
            <a:spLocks noGrp="1"/>
          </p:cNvSpPr>
          <p:nvPr>
            <p:ph type="title"/>
          </p:nvPr>
        </p:nvSpPr>
        <p:spPr>
          <a:xfrm>
            <a:off x="725214" y="1204108"/>
            <a:ext cx="2002054" cy="1781175"/>
          </a:xfrm>
        </p:spPr>
        <p:txBody>
          <a:bodyPr vert="horz" lIns="91440" tIns="45720" rIns="91440" bIns="45720" rtlCol="0" anchor="ctr">
            <a:normAutofit/>
          </a:bodyPr>
          <a:lstStyle/>
          <a:p>
            <a:pPr defTabSz="914400"/>
            <a:r>
              <a:rPr lang="en-US" sz="2200" b="1" kern="1200">
                <a:solidFill>
                  <a:srgbClr val="FFFFFF"/>
                </a:solidFill>
                <a:latin typeface="+mj-lt"/>
                <a:ea typeface="+mj-ea"/>
                <a:cs typeface="+mj-cs"/>
              </a:rPr>
              <a:t>Samples of the Accommodation</a:t>
            </a:r>
          </a:p>
        </p:txBody>
      </p:sp>
      <p:sp>
        <p:nvSpPr>
          <p:cNvPr id="3" name="Slide Number Placeholder 2">
            <a:extLst>
              <a:ext uri="{FF2B5EF4-FFF2-40B4-BE49-F238E27FC236}">
                <a16:creationId xmlns:a16="http://schemas.microsoft.com/office/drawing/2014/main" id="{3D595AEF-E8C6-475A-89C3-225BCF4E39D2}"/>
              </a:ext>
            </a:extLst>
          </p:cNvPr>
          <p:cNvSpPr>
            <a:spLocks noGrp="1"/>
          </p:cNvSpPr>
          <p:nvPr>
            <p:ph type="sldNum" sz="quarter" idx="12"/>
          </p:nvPr>
        </p:nvSpPr>
        <p:spPr>
          <a:xfrm>
            <a:off x="7743825" y="6356350"/>
            <a:ext cx="771525" cy="365125"/>
          </a:xfrm>
        </p:spPr>
        <p:txBody>
          <a:bodyPr vert="horz" lIns="91440" tIns="45720" rIns="91440" bIns="45720" rtlCol="0" anchor="ctr">
            <a:normAutofit/>
          </a:bodyPr>
          <a:lstStyle/>
          <a:p>
            <a:pPr>
              <a:spcAft>
                <a:spcPts val="600"/>
              </a:spcAft>
              <a:defRPr/>
            </a:pPr>
            <a:fld id="{F23738E8-643A-D94D-A10E-BC3F3FA85514}" type="slidenum">
              <a:rPr lang="en-US" sz="1000">
                <a:solidFill>
                  <a:prstClr val="black">
                    <a:tint val="75000"/>
                  </a:prstClr>
                </a:solidFill>
              </a:rPr>
              <a:pPr>
                <a:spcAft>
                  <a:spcPts val="600"/>
                </a:spcAft>
                <a:defRPr/>
              </a:pPr>
              <a:t>6</a:t>
            </a:fld>
            <a:endParaRPr lang="en-US" sz="1000">
              <a:solidFill>
                <a:prstClr val="black">
                  <a:tint val="75000"/>
                </a:prstClr>
              </a:solidFill>
            </a:endParaRPr>
          </a:p>
        </p:txBody>
      </p:sp>
      <p:pic>
        <p:nvPicPr>
          <p:cNvPr id="19" name="Picture 18" descr="A screenshot of a cell phone&#10;&#10;Description automatically generated">
            <a:extLst>
              <a:ext uri="{FF2B5EF4-FFF2-40B4-BE49-F238E27FC236}">
                <a16:creationId xmlns:a16="http://schemas.microsoft.com/office/drawing/2014/main" id="{0FB24F2B-C5B7-40F6-9E6C-04E06F179212}"/>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r="4973" b="5430"/>
          <a:stretch/>
        </p:blipFill>
        <p:spPr>
          <a:xfrm>
            <a:off x="550037" y="139040"/>
            <a:ext cx="3656838" cy="3369003"/>
          </a:xfrm>
          <a:prstGeom prst="rect">
            <a:avLst/>
          </a:prstGeom>
        </p:spPr>
      </p:pic>
      <p:pic>
        <p:nvPicPr>
          <p:cNvPr id="21" name="Picture 20" descr="A screenshot of a social media post&#10;&#10;Description automatically generated">
            <a:extLst>
              <a:ext uri="{FF2B5EF4-FFF2-40B4-BE49-F238E27FC236}">
                <a16:creationId xmlns:a16="http://schemas.microsoft.com/office/drawing/2014/main" id="{9C30C4DA-1559-40BE-B2B3-28FC812EFA29}"/>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r="4973" b="10503"/>
          <a:stretch/>
        </p:blipFill>
        <p:spPr>
          <a:xfrm>
            <a:off x="4409586" y="127000"/>
            <a:ext cx="3656838" cy="3347815"/>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75BDC2CC-342B-4C95-A81C-86D39ECF9938}"/>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46869" y="3330679"/>
            <a:ext cx="3656838" cy="3388281"/>
          </a:xfrm>
          <a:prstGeom prst="rect">
            <a:avLst/>
          </a:prstGeom>
        </p:spPr>
      </p:pic>
      <p:pic>
        <p:nvPicPr>
          <p:cNvPr id="25" name="Picture 24" descr="A screenshot of a social media post&#10;&#10;Description automatically generated">
            <a:extLst>
              <a:ext uri="{FF2B5EF4-FFF2-40B4-BE49-F238E27FC236}">
                <a16:creationId xmlns:a16="http://schemas.microsoft.com/office/drawing/2014/main" id="{0AE1DBD5-FD09-4423-8A72-3B4C05F9FE34}"/>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t="21117"/>
          <a:stretch/>
        </p:blipFill>
        <p:spPr>
          <a:xfrm>
            <a:off x="4491057" y="3842391"/>
            <a:ext cx="3274993" cy="2563790"/>
          </a:xfrm>
          <a:prstGeom prst="rect">
            <a:avLst/>
          </a:prstGeom>
        </p:spPr>
      </p:pic>
      <p:sp>
        <p:nvSpPr>
          <p:cNvPr id="26" name="TextBox 25">
            <a:extLst>
              <a:ext uri="{FF2B5EF4-FFF2-40B4-BE49-F238E27FC236}">
                <a16:creationId xmlns:a16="http://schemas.microsoft.com/office/drawing/2014/main" id="{F97FE30C-B207-4636-8826-B942FDE2431E}"/>
              </a:ext>
            </a:extLst>
          </p:cNvPr>
          <p:cNvSpPr txBox="1"/>
          <p:nvPr/>
        </p:nvSpPr>
        <p:spPr>
          <a:xfrm>
            <a:off x="244158" y="136525"/>
            <a:ext cx="248311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Non-accommodated</a:t>
            </a:r>
          </a:p>
        </p:txBody>
      </p:sp>
      <p:cxnSp>
        <p:nvCxnSpPr>
          <p:cNvPr id="28" name="Straight Arrow Connector 27">
            <a:extLst>
              <a:ext uri="{FF2B5EF4-FFF2-40B4-BE49-F238E27FC236}">
                <a16:creationId xmlns:a16="http://schemas.microsoft.com/office/drawing/2014/main" id="{36B0B0BE-A127-4AAF-BF1A-6F73821F579E}"/>
              </a:ext>
            </a:extLst>
          </p:cNvPr>
          <p:cNvCxnSpPr>
            <a:cxnSpLocks/>
            <a:stCxn id="26" idx="2"/>
          </p:cNvCxnSpPr>
          <p:nvPr/>
        </p:nvCxnSpPr>
        <p:spPr>
          <a:xfrm flipH="1">
            <a:off x="1371601" y="505857"/>
            <a:ext cx="114112" cy="396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682959F4-B47C-4EDD-ABFB-596660D61C88}"/>
              </a:ext>
            </a:extLst>
          </p:cNvPr>
          <p:cNvSpPr txBox="1"/>
          <p:nvPr/>
        </p:nvSpPr>
        <p:spPr>
          <a:xfrm>
            <a:off x="7305412" y="93685"/>
            <a:ext cx="176238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English Glossary</a:t>
            </a:r>
          </a:p>
        </p:txBody>
      </p:sp>
      <p:cxnSp>
        <p:nvCxnSpPr>
          <p:cNvPr id="67" name="Straight Arrow Connector 66">
            <a:extLst>
              <a:ext uri="{FF2B5EF4-FFF2-40B4-BE49-F238E27FC236}">
                <a16:creationId xmlns:a16="http://schemas.microsoft.com/office/drawing/2014/main" id="{C21B8F93-DC5C-48A6-93C2-31CB7DB099BD}"/>
              </a:ext>
            </a:extLst>
          </p:cNvPr>
          <p:cNvCxnSpPr>
            <a:cxnSpLocks/>
            <a:stCxn id="66" idx="2"/>
          </p:cNvCxnSpPr>
          <p:nvPr/>
        </p:nvCxnSpPr>
        <p:spPr>
          <a:xfrm flipH="1">
            <a:off x="7696200" y="463017"/>
            <a:ext cx="490406" cy="439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D3B12F38-1307-4DE0-8DC0-E6F799AEA0BC}"/>
              </a:ext>
            </a:extLst>
          </p:cNvPr>
          <p:cNvSpPr txBox="1"/>
          <p:nvPr/>
        </p:nvSpPr>
        <p:spPr>
          <a:xfrm>
            <a:off x="-76200" y="6385458"/>
            <a:ext cx="20574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Linguistic-Modified</a:t>
            </a:r>
          </a:p>
        </p:txBody>
      </p:sp>
      <p:cxnSp>
        <p:nvCxnSpPr>
          <p:cNvPr id="71" name="Straight Arrow Connector 70">
            <a:extLst>
              <a:ext uri="{FF2B5EF4-FFF2-40B4-BE49-F238E27FC236}">
                <a16:creationId xmlns:a16="http://schemas.microsoft.com/office/drawing/2014/main" id="{AFD39170-B592-4D38-9DED-2DCD65E93754}"/>
              </a:ext>
            </a:extLst>
          </p:cNvPr>
          <p:cNvCxnSpPr>
            <a:cxnSpLocks/>
            <a:stCxn id="70" idx="0"/>
          </p:cNvCxnSpPr>
          <p:nvPr/>
        </p:nvCxnSpPr>
        <p:spPr>
          <a:xfrm flipV="1">
            <a:off x="952500" y="6019802"/>
            <a:ext cx="83979" cy="3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D1D1DC3-0B26-4437-BECC-C16ADE34B8A3}"/>
              </a:ext>
            </a:extLst>
          </p:cNvPr>
          <p:cNvSpPr txBox="1"/>
          <p:nvPr/>
        </p:nvSpPr>
        <p:spPr>
          <a:xfrm>
            <a:off x="6934200" y="6394983"/>
            <a:ext cx="20574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Read-aloud-version</a:t>
            </a:r>
          </a:p>
        </p:txBody>
      </p:sp>
      <p:cxnSp>
        <p:nvCxnSpPr>
          <p:cNvPr id="76" name="Straight Arrow Connector 75">
            <a:extLst>
              <a:ext uri="{FF2B5EF4-FFF2-40B4-BE49-F238E27FC236}">
                <a16:creationId xmlns:a16="http://schemas.microsoft.com/office/drawing/2014/main" id="{4C86BA7D-05CB-4EFB-A744-F6D05EA37E56}"/>
              </a:ext>
            </a:extLst>
          </p:cNvPr>
          <p:cNvCxnSpPr>
            <a:cxnSpLocks/>
            <a:stCxn id="75" idx="0"/>
          </p:cNvCxnSpPr>
          <p:nvPr/>
        </p:nvCxnSpPr>
        <p:spPr>
          <a:xfrm flipH="1" flipV="1">
            <a:off x="7543800" y="5867401"/>
            <a:ext cx="419100" cy="527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51" name="Picture 7" descr="ower-case letter 'L'">
            <a:extLst>
              <a:ext uri="{FF2B5EF4-FFF2-40B4-BE49-F238E27FC236}">
                <a16:creationId xmlns:a16="http://schemas.microsoft.com/office/drawing/2014/main" id="{D473CF62-A452-48D0-B49E-499CF6EF98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16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image70.png" descr="ower-case letter 'L'">
            <a:extLst>
              <a:ext uri="{FF2B5EF4-FFF2-40B4-BE49-F238E27FC236}">
                <a16:creationId xmlns:a16="http://schemas.microsoft.com/office/drawing/2014/main" id="{A76CC475-DD84-4F05-8B1E-759408A058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16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49" name="image71.png" descr="ower-case letter 'L'">
            <a:extLst>
              <a:ext uri="{FF2B5EF4-FFF2-40B4-BE49-F238E27FC236}">
                <a16:creationId xmlns:a16="http://schemas.microsoft.com/office/drawing/2014/main" id="{2027D703-B463-49C1-B61C-92581B68FD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16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image72.png" descr="ower-case letter 'L'">
            <a:extLst>
              <a:ext uri="{FF2B5EF4-FFF2-40B4-BE49-F238E27FC236}">
                <a16:creationId xmlns:a16="http://schemas.microsoft.com/office/drawing/2014/main" id="{6799C194-2415-4512-BC0D-E1DF70CEC1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16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image10.png" descr="ower-case letter 'L'">
            <a:extLst>
              <a:ext uri="{FF2B5EF4-FFF2-40B4-BE49-F238E27FC236}">
                <a16:creationId xmlns:a16="http://schemas.microsoft.com/office/drawing/2014/main" id="{7F088185-80E0-4669-9981-87636E2549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16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45" name="image69.png" descr="ower-case letter 'L'">
            <a:extLst>
              <a:ext uri="{FF2B5EF4-FFF2-40B4-BE49-F238E27FC236}">
                <a16:creationId xmlns:a16="http://schemas.microsoft.com/office/drawing/2014/main" id="{CE657169-4D5B-4AC7-96ED-E4C2A834D6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16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59" name="Picture 15" descr="ower-case letter 'L'">
            <a:extLst>
              <a:ext uri="{FF2B5EF4-FFF2-40B4-BE49-F238E27FC236}">
                <a16:creationId xmlns:a16="http://schemas.microsoft.com/office/drawing/2014/main" id="{7AB7FFBC-56C5-4491-A6E6-D71D2A6468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16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ower-case letter 'L'">
            <a:extLst>
              <a:ext uri="{FF2B5EF4-FFF2-40B4-BE49-F238E27FC236}">
                <a16:creationId xmlns:a16="http://schemas.microsoft.com/office/drawing/2014/main" id="{A131A049-2B79-4EDB-80B7-9AA7230679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16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57" name="Picture 13" descr="ower-case letter 'L'">
            <a:extLst>
              <a:ext uri="{FF2B5EF4-FFF2-40B4-BE49-F238E27FC236}">
                <a16:creationId xmlns:a16="http://schemas.microsoft.com/office/drawing/2014/main" id="{3B22274D-21F8-45F0-94D1-7600437FF6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16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ower-case letter 'L'">
            <a:extLst>
              <a:ext uri="{FF2B5EF4-FFF2-40B4-BE49-F238E27FC236}">
                <a16:creationId xmlns:a16="http://schemas.microsoft.com/office/drawing/2014/main" id="{CDB14EDC-359B-4420-AD9A-3F46BCC597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16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55" name="Picture 11" descr="ower-case letter 'L'">
            <a:extLst>
              <a:ext uri="{FF2B5EF4-FFF2-40B4-BE49-F238E27FC236}">
                <a16:creationId xmlns:a16="http://schemas.microsoft.com/office/drawing/2014/main" id="{5CB91AF9-52EC-4BD2-86E3-6EF6442B9D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16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9" descr="ower-case letter 'L'">
            <a:extLst>
              <a:ext uri="{FF2B5EF4-FFF2-40B4-BE49-F238E27FC236}">
                <a16:creationId xmlns:a16="http://schemas.microsoft.com/office/drawing/2014/main" id="{F00081B6-A599-445B-B705-FB1AD23133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16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67" name="Picture 23" descr="ower-case letter 'L'">
            <a:extLst>
              <a:ext uri="{FF2B5EF4-FFF2-40B4-BE49-F238E27FC236}">
                <a16:creationId xmlns:a16="http://schemas.microsoft.com/office/drawing/2014/main" id="{8CA28D63-1D2F-482B-818B-5874E1BE5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16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66" name="Picture 22" descr="ower-case letter 'L'">
            <a:extLst>
              <a:ext uri="{FF2B5EF4-FFF2-40B4-BE49-F238E27FC236}">
                <a16:creationId xmlns:a16="http://schemas.microsoft.com/office/drawing/2014/main" id="{AB431F6D-CC96-45C2-9E38-C0B222F53D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16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65" name="Picture 21" descr="ower-case letter 'L'">
            <a:extLst>
              <a:ext uri="{FF2B5EF4-FFF2-40B4-BE49-F238E27FC236}">
                <a16:creationId xmlns:a16="http://schemas.microsoft.com/office/drawing/2014/main" id="{F97E4D38-F8B1-40B9-875E-6EC6078B44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16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0" descr="ower-case letter 'L'">
            <a:extLst>
              <a:ext uri="{FF2B5EF4-FFF2-40B4-BE49-F238E27FC236}">
                <a16:creationId xmlns:a16="http://schemas.microsoft.com/office/drawing/2014/main" id="{814DC649-42D6-44A2-8DD1-51E16B42DD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16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63" name="Picture 19" descr="ower-case letter 'L'">
            <a:extLst>
              <a:ext uri="{FF2B5EF4-FFF2-40B4-BE49-F238E27FC236}">
                <a16:creationId xmlns:a16="http://schemas.microsoft.com/office/drawing/2014/main" id="{6CFBFD66-DF91-409B-A87B-89D31C1334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16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61" name="Picture 17" descr="ower-case letter 'L'">
            <a:extLst>
              <a:ext uri="{FF2B5EF4-FFF2-40B4-BE49-F238E27FC236}">
                <a16:creationId xmlns:a16="http://schemas.microsoft.com/office/drawing/2014/main" id="{03E8BDC2-D6EB-423C-ADF4-C4EB9F4594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16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340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F3BC-F55B-46E8-9107-FC04A2F5F716}"/>
              </a:ext>
            </a:extLst>
          </p:cNvPr>
          <p:cNvSpPr>
            <a:spLocks noGrp="1"/>
          </p:cNvSpPr>
          <p:nvPr>
            <p:ph type="title"/>
          </p:nvPr>
        </p:nvSpPr>
        <p:spPr>
          <a:xfrm>
            <a:off x="533400" y="609600"/>
            <a:ext cx="8610600" cy="685800"/>
          </a:xfrm>
        </p:spPr>
        <p:txBody>
          <a:bodyPr vert="horz" lIns="91440" tIns="45720" rIns="91440" bIns="45720" rtlCol="0">
            <a:normAutofit fontScale="90000"/>
          </a:bodyPr>
          <a:lstStyle/>
          <a:p>
            <a:r>
              <a:rPr lang="en-US" sz="3000" b="1" kern="1200" dirty="0">
                <a:solidFill>
                  <a:schemeClr val="accent1">
                    <a:lumMod val="75000"/>
                  </a:schemeClr>
                </a:solidFill>
                <a:latin typeface="Arial" panose="020B0604020202020204" pitchFamily="34" charset="0"/>
                <a:cs typeface="Arial" panose="020B0604020202020204" pitchFamily="34" charset="0"/>
              </a:rPr>
              <a:t>Test Development by the ETS Linguistic-Modified</a:t>
            </a:r>
            <a:endParaRPr lang="en-US" sz="2400" b="1" kern="1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7C85AEC-FBF7-4BCF-8817-B3598D4CA315}"/>
              </a:ext>
            </a:extLst>
          </p:cNvPr>
          <p:cNvSpPr txBox="1"/>
          <p:nvPr/>
        </p:nvSpPr>
        <p:spPr>
          <a:xfrm>
            <a:off x="800100" y="1298643"/>
            <a:ext cx="7543800" cy="5355312"/>
          </a:xfrm>
          <a:prstGeom prst="rect">
            <a:avLst/>
          </a:prstGeom>
          <a:noFill/>
        </p:spPr>
        <p:txBody>
          <a:bodyPr wrap="square" rtlCol="0">
            <a:spAutoFit/>
          </a:bodyPr>
          <a:lstStyle/>
          <a:p>
            <a:r>
              <a:rPr lang="en-US" dirty="0"/>
              <a:t>In total 14 items out of 30 are linguistic modified</a:t>
            </a:r>
          </a:p>
          <a:p>
            <a:r>
              <a:rPr lang="en-US" dirty="0"/>
              <a:t>11 categories of linguistic modified are applied.</a:t>
            </a:r>
          </a:p>
          <a:p>
            <a:pPr marL="342900" indent="-342900">
              <a:buAutoNum type="alphaLcParenR"/>
            </a:pPr>
            <a:r>
              <a:rPr lang="en-US" dirty="0"/>
              <a:t>remove empty context; </a:t>
            </a:r>
          </a:p>
          <a:p>
            <a:pPr marL="342900" indent="-342900">
              <a:buAutoNum type="alphaLcParenR"/>
            </a:pPr>
            <a:r>
              <a:rPr lang="en-US" dirty="0"/>
              <a:t>refine context; </a:t>
            </a:r>
          </a:p>
          <a:p>
            <a:pPr marL="342900" indent="-342900">
              <a:buAutoNum type="alphaLcParenR"/>
            </a:pPr>
            <a:r>
              <a:rPr lang="en-US" dirty="0"/>
              <a:t>simplify vocabulary;  </a:t>
            </a:r>
          </a:p>
          <a:p>
            <a:pPr marL="342900" indent="-342900">
              <a:buAutoNum type="alphaLcParenR"/>
            </a:pPr>
            <a:r>
              <a:rPr lang="en-US" dirty="0"/>
              <a:t>unpack; </a:t>
            </a:r>
          </a:p>
          <a:p>
            <a:pPr marL="342900" indent="-342900">
              <a:buAutoNum type="alphaLcParenR"/>
            </a:pPr>
            <a:r>
              <a:rPr lang="en-US" dirty="0"/>
              <a:t>make item stem concise;  </a:t>
            </a:r>
          </a:p>
          <a:p>
            <a:pPr marL="342900" indent="-342900">
              <a:buAutoNum type="alphaLcParenR"/>
            </a:pPr>
            <a:r>
              <a:rPr lang="en-US" dirty="0"/>
              <a:t>make options concise; </a:t>
            </a:r>
          </a:p>
          <a:p>
            <a:pPr marL="342900" indent="-342900">
              <a:buAutoNum type="alphaLcParenR"/>
            </a:pPr>
            <a:r>
              <a:rPr lang="en-US" dirty="0"/>
              <a:t>reduce ‘if’ clause; </a:t>
            </a:r>
          </a:p>
          <a:p>
            <a:pPr marL="342900" indent="-342900">
              <a:buAutoNum type="alphaLcParenR"/>
            </a:pPr>
            <a:r>
              <a:rPr lang="en-US" dirty="0"/>
              <a:t>simplify verb forms </a:t>
            </a:r>
          </a:p>
          <a:p>
            <a:pPr marL="342900" indent="-342900">
              <a:buAutoNum type="alphaLcParenR"/>
            </a:pPr>
            <a:r>
              <a:rPr lang="en-US" dirty="0"/>
              <a:t>reduce  wordiness; </a:t>
            </a:r>
          </a:p>
          <a:p>
            <a:pPr marL="342900" indent="-342900">
              <a:buAutoNum type="alphaLcParenR"/>
            </a:pPr>
            <a:r>
              <a:rPr lang="en-US" dirty="0"/>
              <a:t>add emphasis to key words; </a:t>
            </a:r>
          </a:p>
          <a:p>
            <a:pPr marL="342900" indent="-342900">
              <a:buAutoNum type="alphaLcParenR"/>
            </a:pPr>
            <a:r>
              <a:rPr lang="en-US" dirty="0"/>
              <a:t> graphic representation</a:t>
            </a:r>
          </a:p>
          <a:p>
            <a:endParaRPr lang="en-US" dirty="0"/>
          </a:p>
          <a:p>
            <a:pPr fontAlgn="t"/>
            <a:r>
              <a:rPr lang="en-US" dirty="0"/>
              <a:t> </a:t>
            </a:r>
            <a:r>
              <a:rPr lang="en-US" dirty="0">
                <a:latin typeface="Arial" charset="0"/>
                <a:ea typeface="ＭＳ Ｐゴシック" charset="0"/>
                <a:cs typeface="ＭＳ Ｐゴシック" charset="0"/>
              </a:rPr>
              <a:t>Item 2 (5 categories)</a:t>
            </a:r>
          </a:p>
          <a:p>
            <a:pPr fontAlgn="t"/>
            <a:r>
              <a:rPr lang="en-US" dirty="0">
                <a:latin typeface="Arial" charset="0"/>
                <a:ea typeface="ＭＳ Ｐゴシック" charset="0"/>
                <a:cs typeface="ＭＳ Ｐゴシック" charset="0"/>
              </a:rPr>
              <a:t>b) refine context; c) simplify vocabulary; e) make STEM concise; </a:t>
            </a:r>
            <a:r>
              <a:rPr lang="en-US" dirty="0" err="1">
                <a:latin typeface="Arial" charset="0"/>
                <a:ea typeface="ＭＳ Ｐゴシック" charset="0"/>
                <a:cs typeface="ＭＳ Ｐゴシック" charset="0"/>
              </a:rPr>
              <a:t>i</a:t>
            </a:r>
            <a:r>
              <a:rPr lang="en-US" dirty="0">
                <a:latin typeface="Arial" charset="0"/>
                <a:ea typeface="ＭＳ Ｐゴシック" charset="0"/>
                <a:cs typeface="ＭＳ Ｐゴシック" charset="0"/>
              </a:rPr>
              <a:t>) reduce wordiness; k)  graphic representation</a:t>
            </a:r>
          </a:p>
          <a:p>
            <a:endParaRPr lang="en-US" dirty="0"/>
          </a:p>
          <a:p>
            <a:endParaRPr lang="en-US" dirty="0"/>
          </a:p>
        </p:txBody>
      </p:sp>
    </p:spTree>
    <p:extLst>
      <p:ext uri="{BB962C8B-B14F-4D97-AF65-F5344CB8AC3E}">
        <p14:creationId xmlns:p14="http://schemas.microsoft.com/office/powerpoint/2010/main" val="38220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7E59A2C6-65CA-41CB-9236-EBB17F4D1B45}"/>
              </a:ext>
            </a:extLst>
          </p:cNvPr>
          <p:cNvGraphicFramePr>
            <a:graphicFrameLocks noGrp="1"/>
          </p:cNvGraphicFramePr>
          <p:nvPr>
            <p:ph idx="1"/>
            <p:extLst>
              <p:ext uri="{D42A27DB-BD31-4B8C-83A1-F6EECF244321}">
                <p14:modId xmlns:p14="http://schemas.microsoft.com/office/powerpoint/2010/main" val="1145156252"/>
              </p:ext>
            </p:extLst>
          </p:nvPr>
        </p:nvGraphicFramePr>
        <p:xfrm>
          <a:off x="628650" y="151829"/>
          <a:ext cx="6793107" cy="6408420"/>
        </p:xfrm>
        <a:graphic>
          <a:graphicData uri="http://schemas.openxmlformats.org/drawingml/2006/table">
            <a:tbl>
              <a:tblPr firstRow="1" firstCol="1" bandRow="1">
                <a:tableStyleId>{2D5ABB26-0587-4C30-8999-92F81FD0307C}</a:tableStyleId>
              </a:tblPr>
              <a:tblGrid>
                <a:gridCol w="468510">
                  <a:extLst>
                    <a:ext uri="{9D8B030D-6E8A-4147-A177-3AD203B41FA5}">
                      <a16:colId xmlns:a16="http://schemas.microsoft.com/office/drawing/2014/main" val="4038849754"/>
                    </a:ext>
                  </a:extLst>
                </a:gridCol>
                <a:gridCol w="834204">
                  <a:extLst>
                    <a:ext uri="{9D8B030D-6E8A-4147-A177-3AD203B41FA5}">
                      <a16:colId xmlns:a16="http://schemas.microsoft.com/office/drawing/2014/main" val="3587987967"/>
                    </a:ext>
                  </a:extLst>
                </a:gridCol>
                <a:gridCol w="1040436">
                  <a:extLst>
                    <a:ext uri="{9D8B030D-6E8A-4147-A177-3AD203B41FA5}">
                      <a16:colId xmlns:a16="http://schemas.microsoft.com/office/drawing/2014/main" val="1526264105"/>
                    </a:ext>
                  </a:extLst>
                </a:gridCol>
                <a:gridCol w="956070">
                  <a:extLst>
                    <a:ext uri="{9D8B030D-6E8A-4147-A177-3AD203B41FA5}">
                      <a16:colId xmlns:a16="http://schemas.microsoft.com/office/drawing/2014/main" val="3490885876"/>
                    </a:ext>
                  </a:extLst>
                </a:gridCol>
                <a:gridCol w="1101330">
                  <a:extLst>
                    <a:ext uri="{9D8B030D-6E8A-4147-A177-3AD203B41FA5}">
                      <a16:colId xmlns:a16="http://schemas.microsoft.com/office/drawing/2014/main" val="2123179576"/>
                    </a:ext>
                  </a:extLst>
                </a:gridCol>
                <a:gridCol w="752569">
                  <a:extLst>
                    <a:ext uri="{9D8B030D-6E8A-4147-A177-3AD203B41FA5}">
                      <a16:colId xmlns:a16="http://schemas.microsoft.com/office/drawing/2014/main" val="2483274420"/>
                    </a:ext>
                  </a:extLst>
                </a:gridCol>
                <a:gridCol w="855646">
                  <a:extLst>
                    <a:ext uri="{9D8B030D-6E8A-4147-A177-3AD203B41FA5}">
                      <a16:colId xmlns:a16="http://schemas.microsoft.com/office/drawing/2014/main" val="681846411"/>
                    </a:ext>
                  </a:extLst>
                </a:gridCol>
                <a:gridCol w="784342">
                  <a:extLst>
                    <a:ext uri="{9D8B030D-6E8A-4147-A177-3AD203B41FA5}">
                      <a16:colId xmlns:a16="http://schemas.microsoft.com/office/drawing/2014/main" val="567298120"/>
                    </a:ext>
                  </a:extLst>
                </a:gridCol>
              </a:tblGrid>
              <a:tr h="0">
                <a:tc>
                  <a:txBody>
                    <a:bodyPr/>
                    <a:lstStyle/>
                    <a:p>
                      <a:endParaRPr lang="en-US" sz="1200">
                        <a:effectLst/>
                        <a:latin typeface="Times New Roman" panose="02020603050405020304" pitchFamily="18" charset="0"/>
                        <a:cs typeface="Times New Roman" panose="02020603050405020304" pitchFamily="18" charset="0"/>
                      </a:endParaRPr>
                    </a:p>
                  </a:txBody>
                  <a:tcPr marL="46136" marR="46136" marT="0" marB="0">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Accommodated</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Non-accommodated</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lnT w="12700" cap="flat" cmpd="sng" algn="ctr">
                      <a:solidFill>
                        <a:schemeClr val="tx1"/>
                      </a:solidFill>
                      <a:prstDash val="solid"/>
                      <a:round/>
                      <a:headEnd type="none" w="med" len="med"/>
                      <a:tailEnd type="none" w="med" len="med"/>
                    </a:lnT>
                  </a:tcPr>
                </a:tc>
                <a:tc hMerge="1">
                  <a:txBody>
                    <a:bodyPr/>
                    <a:lstStyle/>
                    <a:p>
                      <a:endParaRPr lang="en-US"/>
                    </a:p>
                  </a:txBody>
                  <a:tcPr>
                    <a:lnT w="12700" cap="flat" cmpd="sng" algn="ctr">
                      <a:solidFill>
                        <a:schemeClr val="tx1"/>
                      </a:solidFill>
                      <a:prstDash val="solid"/>
                      <a:round/>
                      <a:headEnd type="none" w="med" len="med"/>
                      <a:tailEnd type="none" w="med" len="med"/>
                    </a:lnT>
                  </a:tcPr>
                </a:tc>
                <a:tc gridSpan="3">
                  <a:txBody>
                    <a:bodyPr/>
                    <a:lstStyle/>
                    <a:p>
                      <a:pPr marL="0" marR="0" algn="ctr">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Accommodation Type</a:t>
                      </a:r>
                    </a:p>
                  </a:txBody>
                  <a:tcPr marL="46136" marR="46136" marT="0" marB="0">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60714804"/>
                  </a:ext>
                </a:extLst>
              </a:tr>
              <a:tr h="0">
                <a:tc>
                  <a:txBody>
                    <a:bodyPr/>
                    <a:lstStyle/>
                    <a:p>
                      <a:endParaRPr lang="en-US" sz="1200">
                        <a:effectLst/>
                        <a:latin typeface="Times New Roman" panose="02020603050405020304" pitchFamily="18" charset="0"/>
                        <a:cs typeface="Times New Roman" panose="02020603050405020304" pitchFamily="18" charset="0"/>
                      </a:endParaRPr>
                    </a:p>
                  </a:txBody>
                  <a:tcPr marL="46136" marR="46136" marT="0" marB="0"/>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Difficulty</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pPr>
                      <a:r>
                        <a:rPr lang="en-US" sz="1200" dirty="0">
                          <a:effectLst/>
                          <a:latin typeface="Times New Roman" panose="02020603050405020304" pitchFamily="18" charset="0"/>
                          <a:cs typeface="Times New Roman" panose="02020603050405020304" pitchFamily="18" charset="0"/>
                        </a:rPr>
                        <a:t>Discrimination</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Difficulty</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Discrimination</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Linguistic-Modified</a:t>
                      </a:r>
                    </a:p>
                  </a:txBody>
                  <a:tcPr marL="46136" marR="46136"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English Glossary</a:t>
                      </a:r>
                    </a:p>
                    <a:p>
                      <a:pPr marL="0" marR="0" algn="ctr">
                        <a:spcBef>
                          <a:spcPts val="0"/>
                        </a:spcBef>
                        <a:spcAft>
                          <a:spcPts val="0"/>
                        </a:spcAft>
                      </a:pP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Total</a:t>
                      </a:r>
                    </a:p>
                  </a:txBody>
                  <a:tcPr marL="46136" marR="46136"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1228536"/>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Q01*</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a:solidFill>
                            <a:schemeClr val="tx1"/>
                          </a:solidFill>
                          <a:effectLst/>
                          <a:latin typeface="Arial" panose="020B0604020202020204" pitchFamily="34" charset="0"/>
                        </a:rPr>
                        <a:t>0.28</a:t>
                      </a:r>
                    </a:p>
                  </a:txBody>
                  <a:tcPr marL="6350" marR="6350" marT="6350" marB="0">
                    <a:lnT w="12700" cap="flat" cmpd="sng" algn="ctr">
                      <a:solidFill>
                        <a:schemeClr val="tx1"/>
                      </a:solidFill>
                      <a:prstDash val="solid"/>
                      <a:round/>
                      <a:headEnd type="none" w="med" len="med"/>
                      <a:tailEnd type="none" w="med" len="med"/>
                    </a:lnT>
                  </a:tcPr>
                </a:tc>
                <a:tc>
                  <a:txBody>
                    <a:bodyPr/>
                    <a:lstStyle/>
                    <a:p>
                      <a:pPr algn="ctr" fontAlgn="t"/>
                      <a:r>
                        <a:rPr lang="en-US" sz="1200" b="0" i="0" u="none" strike="noStrike">
                          <a:solidFill>
                            <a:schemeClr val="tx1"/>
                          </a:solidFill>
                          <a:effectLst/>
                          <a:latin typeface="Arial" panose="020B0604020202020204" pitchFamily="34" charset="0"/>
                        </a:rPr>
                        <a:t>0.21</a:t>
                      </a:r>
                    </a:p>
                  </a:txBody>
                  <a:tcPr marL="6350" marR="6350" marT="6350" marB="0">
                    <a:lnT w="12700" cap="flat" cmpd="sng" algn="ctr">
                      <a:solidFill>
                        <a:schemeClr val="tx1"/>
                      </a:solidFill>
                      <a:prstDash val="solid"/>
                      <a:round/>
                      <a:headEnd type="none" w="med" len="med"/>
                      <a:tailEnd type="none" w="med" len="med"/>
                    </a:lnT>
                  </a:tcPr>
                </a:tc>
                <a:tc>
                  <a:txBody>
                    <a:bodyPr/>
                    <a:lstStyle/>
                    <a:p>
                      <a:pPr algn="ctr" fontAlgn="t"/>
                      <a:r>
                        <a:rPr lang="en-US" sz="1200" b="0" i="0" u="none" strike="noStrike" dirty="0">
                          <a:solidFill>
                            <a:schemeClr val="tx1"/>
                          </a:solidFill>
                          <a:effectLst/>
                          <a:latin typeface="Arial" panose="020B0604020202020204" pitchFamily="34" charset="0"/>
                        </a:rPr>
                        <a:t>0.36</a:t>
                      </a:r>
                    </a:p>
                  </a:txBody>
                  <a:tcPr marL="6350" marR="6350" marT="6350" marB="0">
                    <a:lnT w="12700" cap="flat" cmpd="sng" algn="ctr">
                      <a:solidFill>
                        <a:schemeClr val="tx1"/>
                      </a:solidFill>
                      <a:prstDash val="solid"/>
                      <a:round/>
                      <a:headEnd type="none" w="med" len="med"/>
                      <a:tailEnd type="none" w="med" len="med"/>
                    </a:lnT>
                  </a:tcPr>
                </a:tc>
                <a:tc>
                  <a:txBody>
                    <a:bodyPr/>
                    <a:lstStyle/>
                    <a:p>
                      <a:pPr algn="ctr" fontAlgn="t"/>
                      <a:r>
                        <a:rPr lang="en-US" sz="1200" b="0" i="0" u="none" strike="noStrike">
                          <a:solidFill>
                            <a:schemeClr val="tx1"/>
                          </a:solidFill>
                          <a:effectLst/>
                          <a:latin typeface="Arial" panose="020B0604020202020204" pitchFamily="34" charset="0"/>
                        </a:rPr>
                        <a:t>0.39</a:t>
                      </a:r>
                    </a:p>
                  </a:txBody>
                  <a:tcPr marL="6350" marR="6350" marT="6350" marB="0">
                    <a:lnT w="12700" cap="flat" cmpd="sng" algn="ctr">
                      <a:solidFill>
                        <a:schemeClr val="tx1"/>
                      </a:solidFill>
                      <a:prstDash val="solid"/>
                      <a:round/>
                      <a:headEnd type="none" w="med" len="med"/>
                      <a:tailEnd type="none" w="med" len="med"/>
                    </a:lnT>
                  </a:tcPr>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5</a:t>
                      </a:r>
                    </a:p>
                  </a:txBody>
                  <a:tcPr marL="46136" marR="46136" marT="0" marB="0" anchor="b">
                    <a:lnT w="12700" cap="flat" cmpd="sng" algn="ctr">
                      <a:solidFill>
                        <a:schemeClr val="tx1"/>
                      </a:solidFill>
                      <a:prstDash val="solid"/>
                      <a:round/>
                      <a:headEnd type="none" w="med" len="med"/>
                      <a:tailEnd type="none" w="med" len="med"/>
                    </a:lnT>
                  </a:tcPr>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2</a:t>
                      </a:r>
                    </a:p>
                  </a:txBody>
                  <a:tcPr marL="46136" marR="46136" marT="0" marB="0" anchor="b">
                    <a:lnT w="12700" cap="flat" cmpd="sng" algn="ctr">
                      <a:solidFill>
                        <a:schemeClr val="tx1"/>
                      </a:solidFill>
                      <a:prstDash val="solid"/>
                      <a:round/>
                      <a:headEnd type="none" w="med" len="med"/>
                      <a:tailEnd type="none" w="med" len="med"/>
                    </a:lnT>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a:t>
                      </a:r>
                    </a:p>
                  </a:txBody>
                  <a:tcPr marL="6350" marR="6350" marT="635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35306137"/>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Q02*</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a:solidFill>
                            <a:schemeClr val="tx1"/>
                          </a:solidFill>
                          <a:effectLst/>
                          <a:latin typeface="Arial" panose="020B0604020202020204" pitchFamily="34" charset="0"/>
                        </a:rPr>
                        <a:t>0.34</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0.15</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0.36</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0.15</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5</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7</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12</a:t>
                      </a:r>
                    </a:p>
                  </a:txBody>
                  <a:tcPr marL="6350" marR="6350" marT="6350" marB="0" anchor="b"/>
                </a:tc>
                <a:extLst>
                  <a:ext uri="{0D108BD9-81ED-4DB2-BD59-A6C34878D82A}">
                    <a16:rowId xmlns:a16="http://schemas.microsoft.com/office/drawing/2014/main" val="2981824545"/>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Q03*</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a:solidFill>
                            <a:schemeClr val="tx1"/>
                          </a:solidFill>
                          <a:effectLst/>
                          <a:latin typeface="Arial" panose="020B0604020202020204" pitchFamily="34" charset="0"/>
                        </a:rPr>
                        <a:t>0.33</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0.36</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0.36</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0.32</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4</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a:t>
                      </a:r>
                    </a:p>
                  </a:txBody>
                  <a:tcPr marL="6350" marR="6350" marT="6350" marB="0" anchor="b"/>
                </a:tc>
                <a:extLst>
                  <a:ext uri="{0D108BD9-81ED-4DB2-BD59-A6C34878D82A}">
                    <a16:rowId xmlns:a16="http://schemas.microsoft.com/office/drawing/2014/main" val="1339909080"/>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Q04</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0.36</a:t>
                      </a:r>
                    </a:p>
                  </a:txBody>
                  <a:tcPr marL="6350" marR="6350" marT="635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0.47</a:t>
                      </a:r>
                    </a:p>
                  </a:txBody>
                  <a:tcPr marL="6350" marR="6350" marT="635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0.47</a:t>
                      </a:r>
                    </a:p>
                  </a:txBody>
                  <a:tcPr marL="6350" marR="6350" marT="635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0.42</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6350" marR="6350" marT="6350" marB="0" anchor="b"/>
                </a:tc>
                <a:extLst>
                  <a:ext uri="{0D108BD9-81ED-4DB2-BD59-A6C34878D82A}">
                    <a16:rowId xmlns:a16="http://schemas.microsoft.com/office/drawing/2014/main" val="605738926"/>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Q05*</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dirty="0">
                          <a:solidFill>
                            <a:schemeClr val="tx1"/>
                          </a:solidFill>
                          <a:effectLst/>
                          <a:highlight>
                            <a:srgbClr val="FF0000"/>
                          </a:highlight>
                          <a:latin typeface="Arial" panose="020B0604020202020204" pitchFamily="34" charset="0"/>
                        </a:rPr>
                        <a:t>0.16</a:t>
                      </a:r>
                    </a:p>
                  </a:txBody>
                  <a:tcPr marL="6350" marR="6350" marT="6350" marB="0"/>
                </a:tc>
                <a:tc>
                  <a:txBody>
                    <a:bodyPr/>
                    <a:lstStyle/>
                    <a:p>
                      <a:pPr algn="ctr" fontAlgn="t"/>
                      <a:r>
                        <a:rPr lang="en-US" sz="1200" b="0" i="0" u="none" strike="noStrike" dirty="0">
                          <a:solidFill>
                            <a:schemeClr val="tx1"/>
                          </a:solidFill>
                          <a:effectLst/>
                          <a:highlight>
                            <a:srgbClr val="FF0000"/>
                          </a:highlight>
                          <a:latin typeface="Arial" panose="020B0604020202020204" pitchFamily="34" charset="0"/>
                        </a:rPr>
                        <a:t>-0.16</a:t>
                      </a:r>
                    </a:p>
                  </a:txBody>
                  <a:tcPr marL="6350" marR="6350" marT="6350" marB="0"/>
                </a:tc>
                <a:tc>
                  <a:txBody>
                    <a:bodyPr/>
                    <a:lstStyle/>
                    <a:p>
                      <a:pPr algn="ctr" fontAlgn="t"/>
                      <a:r>
                        <a:rPr lang="en-US" sz="1200" b="0" i="0" u="none" strike="noStrike" dirty="0">
                          <a:solidFill>
                            <a:schemeClr val="tx1"/>
                          </a:solidFill>
                          <a:effectLst/>
                          <a:highlight>
                            <a:srgbClr val="FF0000"/>
                          </a:highlight>
                          <a:latin typeface="Arial" panose="020B0604020202020204" pitchFamily="34" charset="0"/>
                        </a:rPr>
                        <a:t>0.07</a:t>
                      </a:r>
                    </a:p>
                  </a:txBody>
                  <a:tcPr marL="6350" marR="6350" marT="6350" marB="0"/>
                </a:tc>
                <a:tc>
                  <a:txBody>
                    <a:bodyPr/>
                    <a:lstStyle/>
                    <a:p>
                      <a:pPr algn="ctr" fontAlgn="t"/>
                      <a:r>
                        <a:rPr lang="en-US" sz="1200" b="0" i="0" u="none" strike="noStrike" dirty="0">
                          <a:solidFill>
                            <a:schemeClr val="tx1"/>
                          </a:solidFill>
                          <a:effectLst/>
                          <a:highlight>
                            <a:srgbClr val="FF0000"/>
                          </a:highlight>
                          <a:latin typeface="Arial" panose="020B0604020202020204" pitchFamily="34" charset="0"/>
                        </a:rPr>
                        <a:t>-0.11</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1</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6350" marR="6350" marT="6350" marB="0" anchor="b"/>
                </a:tc>
                <a:extLst>
                  <a:ext uri="{0D108BD9-81ED-4DB2-BD59-A6C34878D82A}">
                    <a16:rowId xmlns:a16="http://schemas.microsoft.com/office/drawing/2014/main" val="1593530163"/>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Q06</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a:solidFill>
                            <a:schemeClr val="tx1"/>
                          </a:solidFill>
                          <a:effectLst/>
                          <a:latin typeface="Arial" panose="020B0604020202020204" pitchFamily="34" charset="0"/>
                        </a:rPr>
                        <a:t>0.34</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0.43</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0.40</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0.38</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6350" marR="6350" marT="6350" marB="0" anchor="b"/>
                </a:tc>
                <a:extLst>
                  <a:ext uri="{0D108BD9-81ED-4DB2-BD59-A6C34878D82A}">
                    <a16:rowId xmlns:a16="http://schemas.microsoft.com/office/drawing/2014/main" val="78485651"/>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Q07*</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a:solidFill>
                            <a:schemeClr val="tx1"/>
                          </a:solidFill>
                          <a:effectLst/>
                          <a:latin typeface="Arial" panose="020B0604020202020204" pitchFamily="34" charset="0"/>
                        </a:rPr>
                        <a:t>0.27</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0.34</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0.47</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0.30</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3</a:t>
                      </a:r>
                    </a:p>
                  </a:txBody>
                  <a:tcPr marL="46136" marR="46136" marT="0"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6350" marR="6350" marT="6350" marB="0" anchor="b"/>
                </a:tc>
                <a:extLst>
                  <a:ext uri="{0D108BD9-81ED-4DB2-BD59-A6C34878D82A}">
                    <a16:rowId xmlns:a16="http://schemas.microsoft.com/office/drawing/2014/main" val="906315131"/>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Q08*</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a:solidFill>
                            <a:schemeClr val="tx1"/>
                          </a:solidFill>
                          <a:effectLst/>
                          <a:latin typeface="Arial" panose="020B0604020202020204" pitchFamily="34" charset="0"/>
                        </a:rPr>
                        <a:t>0.33</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0.26</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0.40</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0.22</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6</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1</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a:t>
                      </a:r>
                    </a:p>
                  </a:txBody>
                  <a:tcPr marL="6350" marR="6350" marT="6350" marB="0" anchor="b"/>
                </a:tc>
                <a:extLst>
                  <a:ext uri="{0D108BD9-81ED-4DB2-BD59-A6C34878D82A}">
                    <a16:rowId xmlns:a16="http://schemas.microsoft.com/office/drawing/2014/main" val="3881390681"/>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Q09*</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0.49</a:t>
                      </a:r>
                    </a:p>
                  </a:txBody>
                  <a:tcPr marL="6350" marR="6350" marT="635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0.34</a:t>
                      </a:r>
                    </a:p>
                  </a:txBody>
                  <a:tcPr marL="6350" marR="6350" marT="635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0.56</a:t>
                      </a:r>
                    </a:p>
                  </a:txBody>
                  <a:tcPr marL="6350" marR="6350" marT="635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0.34</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6</a:t>
                      </a:r>
                    </a:p>
                  </a:txBody>
                  <a:tcPr marL="46136" marR="46136" marT="0" marB="0" anchor="b"/>
                </a:tc>
                <a:tc>
                  <a:txBody>
                    <a:bodyPr/>
                    <a:lstStyle/>
                    <a:p>
                      <a:r>
                        <a:rPr lang="en-US" sz="12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a:t>
                      </a:r>
                    </a:p>
                  </a:txBody>
                  <a:tcPr marL="6350" marR="6350" marT="6350" marB="0" anchor="b"/>
                </a:tc>
                <a:extLst>
                  <a:ext uri="{0D108BD9-81ED-4DB2-BD59-A6C34878D82A}">
                    <a16:rowId xmlns:a16="http://schemas.microsoft.com/office/drawing/2014/main" val="3946385240"/>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Q10*</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a:solidFill>
                            <a:schemeClr val="tx1"/>
                          </a:solidFill>
                          <a:effectLst/>
                          <a:latin typeface="Arial" panose="020B0604020202020204" pitchFamily="34" charset="0"/>
                        </a:rPr>
                        <a:t>0.52</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0.28</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0.52</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0.39</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5</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1</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a:t>
                      </a:r>
                    </a:p>
                  </a:txBody>
                  <a:tcPr marL="6350" marR="6350" marT="6350" marB="0" anchor="b"/>
                </a:tc>
                <a:extLst>
                  <a:ext uri="{0D108BD9-81ED-4DB2-BD59-A6C34878D82A}">
                    <a16:rowId xmlns:a16="http://schemas.microsoft.com/office/drawing/2014/main" val="297168688"/>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Q11</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0.50</a:t>
                      </a:r>
                    </a:p>
                  </a:txBody>
                  <a:tcPr marL="6350" marR="6350" marT="635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0.29</a:t>
                      </a:r>
                    </a:p>
                  </a:txBody>
                  <a:tcPr marL="6350" marR="6350" marT="635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0.64</a:t>
                      </a:r>
                    </a:p>
                  </a:txBody>
                  <a:tcPr marL="6350" marR="6350" marT="635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0.35</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6350" marR="6350" marT="6350" marB="0" anchor="b"/>
                </a:tc>
                <a:extLst>
                  <a:ext uri="{0D108BD9-81ED-4DB2-BD59-A6C34878D82A}">
                    <a16:rowId xmlns:a16="http://schemas.microsoft.com/office/drawing/2014/main" val="3812158619"/>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Q12*</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a:solidFill>
                            <a:schemeClr val="tx1"/>
                          </a:solidFill>
                          <a:effectLst/>
                          <a:latin typeface="Arial" panose="020B0604020202020204" pitchFamily="34" charset="0"/>
                        </a:rPr>
                        <a:t>0.55</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0.13</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0.50</a:t>
                      </a:r>
                    </a:p>
                  </a:txBody>
                  <a:tcPr marL="6350" marR="6350" marT="6350" marB="0"/>
                </a:tc>
                <a:tc>
                  <a:txBody>
                    <a:bodyPr/>
                    <a:lstStyle/>
                    <a:p>
                      <a:pPr algn="ctr" fontAlgn="t"/>
                      <a:r>
                        <a:rPr lang="en-US" sz="1200" b="0" i="0" u="none" strike="noStrike" dirty="0">
                          <a:solidFill>
                            <a:schemeClr val="tx1"/>
                          </a:solidFill>
                          <a:effectLst/>
                          <a:latin typeface="Arial" panose="020B0604020202020204" pitchFamily="34" charset="0"/>
                        </a:rPr>
                        <a:t>0.28</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4</a:t>
                      </a:r>
                    </a:p>
                  </a:txBody>
                  <a:tcPr marL="46136" marR="46136" marT="0"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6350" marR="6350" marT="6350" marB="0" anchor="b"/>
                </a:tc>
                <a:extLst>
                  <a:ext uri="{0D108BD9-81ED-4DB2-BD59-A6C34878D82A}">
                    <a16:rowId xmlns:a16="http://schemas.microsoft.com/office/drawing/2014/main" val="1496236596"/>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Q13*</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a:solidFill>
                            <a:schemeClr val="tx1"/>
                          </a:solidFill>
                          <a:effectLst/>
                          <a:latin typeface="Arial" panose="020B0604020202020204" pitchFamily="34" charset="0"/>
                        </a:rPr>
                        <a:t>0.21</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0.30</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0.22</a:t>
                      </a:r>
                    </a:p>
                  </a:txBody>
                  <a:tcPr marL="6350" marR="6350" marT="6350" marB="0"/>
                </a:tc>
                <a:tc>
                  <a:txBody>
                    <a:bodyPr/>
                    <a:lstStyle/>
                    <a:p>
                      <a:pPr algn="ctr" fontAlgn="t"/>
                      <a:r>
                        <a:rPr lang="en-US" sz="1200" b="0" i="0" u="none" strike="noStrike" dirty="0">
                          <a:solidFill>
                            <a:schemeClr val="tx1"/>
                          </a:solidFill>
                          <a:effectLst/>
                          <a:latin typeface="Arial" panose="020B0604020202020204" pitchFamily="34" charset="0"/>
                        </a:rPr>
                        <a:t>0.30</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4</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6350" marR="6350" marT="6350" marB="0" anchor="b"/>
                </a:tc>
                <a:extLst>
                  <a:ext uri="{0D108BD9-81ED-4DB2-BD59-A6C34878D82A}">
                    <a16:rowId xmlns:a16="http://schemas.microsoft.com/office/drawing/2014/main" val="1607747536"/>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Q14*</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a:solidFill>
                            <a:schemeClr val="tx1"/>
                          </a:solidFill>
                          <a:effectLst/>
                          <a:latin typeface="Arial" panose="020B0604020202020204" pitchFamily="34" charset="0"/>
                        </a:rPr>
                        <a:t>0.31</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0.33</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0.43</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0.29</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2</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1</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6350" marR="6350" marT="6350" marB="0" anchor="b"/>
                </a:tc>
                <a:extLst>
                  <a:ext uri="{0D108BD9-81ED-4DB2-BD59-A6C34878D82A}">
                    <a16:rowId xmlns:a16="http://schemas.microsoft.com/office/drawing/2014/main" val="3689683086"/>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Q15*</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0.77</a:t>
                      </a:r>
                    </a:p>
                  </a:txBody>
                  <a:tcPr marL="6350" marR="6350" marT="635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0.33</a:t>
                      </a:r>
                    </a:p>
                  </a:txBody>
                  <a:tcPr marL="6350" marR="6350" marT="635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0.79</a:t>
                      </a:r>
                    </a:p>
                  </a:txBody>
                  <a:tcPr marL="6350" marR="6350" marT="635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0.33</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4</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6350" marR="6350" marT="6350" marB="0" anchor="b"/>
                </a:tc>
                <a:extLst>
                  <a:ext uri="{0D108BD9-81ED-4DB2-BD59-A6C34878D82A}">
                    <a16:rowId xmlns:a16="http://schemas.microsoft.com/office/drawing/2014/main" val="3906622111"/>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Q16</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a:solidFill>
                            <a:schemeClr val="tx1"/>
                          </a:solidFill>
                          <a:effectLst/>
                          <a:latin typeface="Arial" panose="020B0604020202020204" pitchFamily="34" charset="0"/>
                        </a:rPr>
                        <a:t>0.37</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0.29</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0.50</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0.47</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6350" marR="6350" marT="6350" marB="0" anchor="b"/>
                </a:tc>
                <a:extLst>
                  <a:ext uri="{0D108BD9-81ED-4DB2-BD59-A6C34878D82A}">
                    <a16:rowId xmlns:a16="http://schemas.microsoft.com/office/drawing/2014/main" val="358935052"/>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Q17</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a:solidFill>
                            <a:schemeClr val="tx1"/>
                          </a:solidFill>
                          <a:effectLst/>
                          <a:latin typeface="Arial" panose="020B0604020202020204" pitchFamily="34" charset="0"/>
                        </a:rPr>
                        <a:t>0.37</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0.25</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0.43</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0.15</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6350" marR="6350" marT="6350" marB="0" anchor="b"/>
                </a:tc>
                <a:extLst>
                  <a:ext uri="{0D108BD9-81ED-4DB2-BD59-A6C34878D82A}">
                    <a16:rowId xmlns:a16="http://schemas.microsoft.com/office/drawing/2014/main" val="3402561921"/>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Q18*</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a:solidFill>
                            <a:schemeClr val="tx1"/>
                          </a:solidFill>
                          <a:effectLst/>
                          <a:latin typeface="Arial" panose="020B0604020202020204" pitchFamily="34" charset="0"/>
                        </a:rPr>
                        <a:t>0.41</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0.13</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0.43</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0.27</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4</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a:t>
                      </a:r>
                    </a:p>
                  </a:txBody>
                  <a:tcPr marL="6350" marR="6350" marT="6350" marB="0" anchor="b"/>
                </a:tc>
                <a:extLst>
                  <a:ext uri="{0D108BD9-81ED-4DB2-BD59-A6C34878D82A}">
                    <a16:rowId xmlns:a16="http://schemas.microsoft.com/office/drawing/2014/main" val="3517592562"/>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Q19*</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dirty="0">
                          <a:solidFill>
                            <a:schemeClr val="tx1"/>
                          </a:solidFill>
                          <a:effectLst/>
                          <a:latin typeface="Arial" panose="020B0604020202020204" pitchFamily="34" charset="0"/>
                        </a:rPr>
                        <a:t>0.24</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0.26</a:t>
                      </a:r>
                    </a:p>
                  </a:txBody>
                  <a:tcPr marL="6350" marR="6350" marT="6350" marB="0"/>
                </a:tc>
                <a:tc>
                  <a:txBody>
                    <a:bodyPr/>
                    <a:lstStyle/>
                    <a:p>
                      <a:pPr algn="ctr" fontAlgn="t"/>
                      <a:r>
                        <a:rPr lang="en-US" sz="1200" b="0" i="0" u="none" strike="noStrike" dirty="0">
                          <a:solidFill>
                            <a:schemeClr val="tx1"/>
                          </a:solidFill>
                          <a:effectLst/>
                          <a:latin typeface="Arial" panose="020B0604020202020204" pitchFamily="34" charset="0"/>
                        </a:rPr>
                        <a:t>0.29</a:t>
                      </a:r>
                    </a:p>
                  </a:txBody>
                  <a:tcPr marL="6350" marR="6350" marT="6350" marB="0"/>
                </a:tc>
                <a:tc>
                  <a:txBody>
                    <a:bodyPr/>
                    <a:lstStyle/>
                    <a:p>
                      <a:pPr algn="ctr" fontAlgn="t"/>
                      <a:r>
                        <a:rPr lang="en-US" sz="1200" b="0" i="0" u="none" strike="noStrike" dirty="0">
                          <a:solidFill>
                            <a:schemeClr val="tx1"/>
                          </a:solidFill>
                          <a:effectLst/>
                          <a:latin typeface="Arial" panose="020B0604020202020204" pitchFamily="34" charset="0"/>
                        </a:rPr>
                        <a:t>0.26</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4</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a:t>
                      </a:r>
                    </a:p>
                  </a:txBody>
                  <a:tcPr marL="6350" marR="6350" marT="6350" marB="0" anchor="b"/>
                </a:tc>
                <a:extLst>
                  <a:ext uri="{0D108BD9-81ED-4DB2-BD59-A6C34878D82A}">
                    <a16:rowId xmlns:a16="http://schemas.microsoft.com/office/drawing/2014/main" val="3923977787"/>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Q20*</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a:solidFill>
                            <a:schemeClr val="tx1"/>
                          </a:solidFill>
                          <a:effectLst/>
                          <a:latin typeface="Arial" panose="020B0604020202020204" pitchFamily="34" charset="0"/>
                        </a:rPr>
                        <a:t>0.34</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0.23</a:t>
                      </a:r>
                    </a:p>
                  </a:txBody>
                  <a:tcPr marL="6350" marR="6350" marT="6350" marB="0"/>
                </a:tc>
                <a:tc>
                  <a:txBody>
                    <a:bodyPr/>
                    <a:lstStyle/>
                    <a:p>
                      <a:pPr algn="ctr" fontAlgn="t"/>
                      <a:r>
                        <a:rPr lang="en-US" sz="1200" b="0" i="0" u="none" strike="noStrike" dirty="0">
                          <a:solidFill>
                            <a:schemeClr val="tx1"/>
                          </a:solidFill>
                          <a:effectLst/>
                          <a:latin typeface="Arial" panose="020B0604020202020204" pitchFamily="34" charset="0"/>
                        </a:rPr>
                        <a:t>0.48</a:t>
                      </a:r>
                    </a:p>
                  </a:txBody>
                  <a:tcPr marL="6350" marR="6350" marT="6350" marB="0"/>
                </a:tc>
                <a:tc>
                  <a:txBody>
                    <a:bodyPr/>
                    <a:lstStyle/>
                    <a:p>
                      <a:pPr algn="ctr" fontAlgn="t"/>
                      <a:r>
                        <a:rPr lang="en-US" sz="1200" b="0" i="0" u="none" strike="noStrike" dirty="0">
                          <a:solidFill>
                            <a:schemeClr val="tx1"/>
                          </a:solidFill>
                          <a:effectLst/>
                          <a:latin typeface="Arial" panose="020B0604020202020204" pitchFamily="34" charset="0"/>
                        </a:rPr>
                        <a:t>0.26</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6</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8</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14</a:t>
                      </a:r>
                    </a:p>
                  </a:txBody>
                  <a:tcPr marL="6350" marR="6350" marT="6350" marB="0" anchor="b"/>
                </a:tc>
                <a:extLst>
                  <a:ext uri="{0D108BD9-81ED-4DB2-BD59-A6C34878D82A}">
                    <a16:rowId xmlns:a16="http://schemas.microsoft.com/office/drawing/2014/main" val="2175704594"/>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Q21*</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dirty="0">
                          <a:solidFill>
                            <a:schemeClr val="tx1"/>
                          </a:solidFill>
                          <a:effectLst/>
                          <a:latin typeface="Arial" panose="020B0604020202020204" pitchFamily="34" charset="0"/>
                        </a:rPr>
                        <a:t>0.59</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0.30</a:t>
                      </a:r>
                    </a:p>
                  </a:txBody>
                  <a:tcPr marL="6350" marR="6350" marT="6350" marB="0"/>
                </a:tc>
                <a:tc>
                  <a:txBody>
                    <a:bodyPr/>
                    <a:lstStyle/>
                    <a:p>
                      <a:pPr algn="ctr" fontAlgn="t"/>
                      <a:r>
                        <a:rPr lang="en-US" sz="1200" b="0" i="0" u="none" strike="noStrike" dirty="0">
                          <a:solidFill>
                            <a:schemeClr val="tx1"/>
                          </a:solidFill>
                          <a:effectLst/>
                          <a:latin typeface="Arial" panose="020B0604020202020204" pitchFamily="34" charset="0"/>
                        </a:rPr>
                        <a:t>0.59</a:t>
                      </a:r>
                    </a:p>
                  </a:txBody>
                  <a:tcPr marL="6350" marR="6350" marT="6350" marB="0"/>
                </a:tc>
                <a:tc>
                  <a:txBody>
                    <a:bodyPr/>
                    <a:lstStyle/>
                    <a:p>
                      <a:pPr algn="ctr" fontAlgn="t"/>
                      <a:r>
                        <a:rPr lang="en-US" sz="1200" b="0" i="0" u="none" strike="noStrike" dirty="0">
                          <a:solidFill>
                            <a:schemeClr val="tx1"/>
                          </a:solidFill>
                          <a:effectLst/>
                          <a:latin typeface="Arial" panose="020B0604020202020204" pitchFamily="34" charset="0"/>
                        </a:rPr>
                        <a:t>0.26</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16</a:t>
                      </a:r>
                    </a:p>
                  </a:txBody>
                  <a:tcPr marL="46136" marR="46136" marT="0"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a:t>
                      </a:r>
                    </a:p>
                  </a:txBody>
                  <a:tcPr marL="6350" marR="6350" marT="6350" marB="0" anchor="b"/>
                </a:tc>
                <a:extLst>
                  <a:ext uri="{0D108BD9-81ED-4DB2-BD59-A6C34878D82A}">
                    <a16:rowId xmlns:a16="http://schemas.microsoft.com/office/drawing/2014/main" val="4078206666"/>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Q22*</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dirty="0">
                          <a:solidFill>
                            <a:schemeClr val="tx1"/>
                          </a:solidFill>
                          <a:effectLst/>
                          <a:highlight>
                            <a:srgbClr val="FF0000"/>
                          </a:highlight>
                          <a:latin typeface="Arial" panose="020B0604020202020204" pitchFamily="34" charset="0"/>
                        </a:rPr>
                        <a:t>0.38</a:t>
                      </a:r>
                    </a:p>
                  </a:txBody>
                  <a:tcPr marL="6350" marR="6350" marT="6350" marB="0"/>
                </a:tc>
                <a:tc>
                  <a:txBody>
                    <a:bodyPr/>
                    <a:lstStyle/>
                    <a:p>
                      <a:pPr algn="ctr" fontAlgn="t"/>
                      <a:r>
                        <a:rPr lang="en-US" sz="1200" b="0" i="0" u="none" strike="noStrike" dirty="0">
                          <a:solidFill>
                            <a:schemeClr val="tx1"/>
                          </a:solidFill>
                          <a:effectLst/>
                          <a:highlight>
                            <a:srgbClr val="FF0000"/>
                          </a:highlight>
                          <a:latin typeface="Arial" panose="020B0604020202020204" pitchFamily="34" charset="0"/>
                        </a:rPr>
                        <a:t>-0.10</a:t>
                      </a:r>
                    </a:p>
                  </a:txBody>
                  <a:tcPr marL="6350" marR="6350" marT="6350" marB="0"/>
                </a:tc>
                <a:tc>
                  <a:txBody>
                    <a:bodyPr/>
                    <a:lstStyle/>
                    <a:p>
                      <a:pPr algn="ctr" fontAlgn="t"/>
                      <a:r>
                        <a:rPr lang="en-US" sz="1200" b="0" i="0" u="none" strike="noStrike" dirty="0">
                          <a:solidFill>
                            <a:schemeClr val="tx1"/>
                          </a:solidFill>
                          <a:effectLst/>
                          <a:highlight>
                            <a:srgbClr val="FF0000"/>
                          </a:highlight>
                          <a:latin typeface="Arial" panose="020B0604020202020204" pitchFamily="34" charset="0"/>
                        </a:rPr>
                        <a:t>0.36</a:t>
                      </a:r>
                    </a:p>
                  </a:txBody>
                  <a:tcPr marL="6350" marR="6350" marT="6350" marB="0"/>
                </a:tc>
                <a:tc>
                  <a:txBody>
                    <a:bodyPr/>
                    <a:lstStyle/>
                    <a:p>
                      <a:pPr algn="ctr" fontAlgn="t"/>
                      <a:r>
                        <a:rPr lang="en-US" sz="1200" b="0" i="0" u="none" strike="noStrike" dirty="0">
                          <a:solidFill>
                            <a:schemeClr val="tx1"/>
                          </a:solidFill>
                          <a:effectLst/>
                          <a:highlight>
                            <a:srgbClr val="FF0000"/>
                          </a:highlight>
                          <a:latin typeface="Arial" panose="020B0604020202020204" pitchFamily="34" charset="0"/>
                        </a:rPr>
                        <a:t>0.00</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6</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8</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14</a:t>
                      </a:r>
                    </a:p>
                  </a:txBody>
                  <a:tcPr marL="6350" marR="6350" marT="6350" marB="0" anchor="b"/>
                </a:tc>
                <a:extLst>
                  <a:ext uri="{0D108BD9-81ED-4DB2-BD59-A6C34878D82A}">
                    <a16:rowId xmlns:a16="http://schemas.microsoft.com/office/drawing/2014/main" val="1112093429"/>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Q23*</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dirty="0">
                          <a:solidFill>
                            <a:schemeClr val="tx1"/>
                          </a:solidFill>
                          <a:effectLst/>
                          <a:highlight>
                            <a:srgbClr val="FF0000"/>
                          </a:highlight>
                          <a:latin typeface="Arial" panose="020B0604020202020204" pitchFamily="34" charset="0"/>
                        </a:rPr>
                        <a:t>0.36</a:t>
                      </a:r>
                    </a:p>
                  </a:txBody>
                  <a:tcPr marL="6350" marR="6350" marT="6350" marB="0"/>
                </a:tc>
                <a:tc>
                  <a:txBody>
                    <a:bodyPr/>
                    <a:lstStyle/>
                    <a:p>
                      <a:pPr algn="ctr" fontAlgn="t"/>
                      <a:r>
                        <a:rPr lang="en-US" sz="1200" b="0" i="0" u="none" strike="noStrike" dirty="0">
                          <a:solidFill>
                            <a:schemeClr val="tx1"/>
                          </a:solidFill>
                          <a:effectLst/>
                          <a:highlight>
                            <a:srgbClr val="FF0000"/>
                          </a:highlight>
                          <a:latin typeface="Arial" panose="020B0604020202020204" pitchFamily="34" charset="0"/>
                        </a:rPr>
                        <a:t>0.01</a:t>
                      </a:r>
                    </a:p>
                  </a:txBody>
                  <a:tcPr marL="6350" marR="6350" marT="6350" marB="0"/>
                </a:tc>
                <a:tc>
                  <a:txBody>
                    <a:bodyPr/>
                    <a:lstStyle/>
                    <a:p>
                      <a:pPr algn="ctr" fontAlgn="t"/>
                      <a:r>
                        <a:rPr lang="en-US" sz="1200" b="0" i="0" u="none" strike="noStrike" dirty="0">
                          <a:solidFill>
                            <a:schemeClr val="tx1"/>
                          </a:solidFill>
                          <a:effectLst/>
                          <a:highlight>
                            <a:srgbClr val="FF0000"/>
                          </a:highlight>
                          <a:latin typeface="Arial" panose="020B0604020202020204" pitchFamily="34" charset="0"/>
                        </a:rPr>
                        <a:t>0.40</a:t>
                      </a:r>
                    </a:p>
                  </a:txBody>
                  <a:tcPr marL="6350" marR="6350" marT="6350" marB="0"/>
                </a:tc>
                <a:tc>
                  <a:txBody>
                    <a:bodyPr/>
                    <a:lstStyle/>
                    <a:p>
                      <a:pPr algn="ctr" fontAlgn="t"/>
                      <a:r>
                        <a:rPr lang="en-US" sz="1200" b="0" i="0" u="none" strike="noStrike" dirty="0">
                          <a:solidFill>
                            <a:schemeClr val="tx1"/>
                          </a:solidFill>
                          <a:effectLst/>
                          <a:highlight>
                            <a:srgbClr val="FF0000"/>
                          </a:highlight>
                          <a:latin typeface="Arial" panose="020B0604020202020204" pitchFamily="34" charset="0"/>
                        </a:rPr>
                        <a:t>0.01</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4</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a:t>
                      </a:r>
                    </a:p>
                  </a:txBody>
                  <a:tcPr marL="6350" marR="6350" marT="6350" marB="0" anchor="b"/>
                </a:tc>
                <a:extLst>
                  <a:ext uri="{0D108BD9-81ED-4DB2-BD59-A6C34878D82A}">
                    <a16:rowId xmlns:a16="http://schemas.microsoft.com/office/drawing/2014/main" val="1254321767"/>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Q24*</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0.38</a:t>
                      </a:r>
                    </a:p>
                  </a:txBody>
                  <a:tcPr marL="6350" marR="6350" marT="635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0.27</a:t>
                      </a:r>
                    </a:p>
                  </a:txBody>
                  <a:tcPr marL="6350" marR="6350" marT="635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0.37</a:t>
                      </a:r>
                    </a:p>
                  </a:txBody>
                  <a:tcPr marL="6350" marR="6350" marT="635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0.43</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4</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7</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11</a:t>
                      </a:r>
                    </a:p>
                  </a:txBody>
                  <a:tcPr marL="6350" marR="6350" marT="6350" marB="0" anchor="b"/>
                </a:tc>
                <a:extLst>
                  <a:ext uri="{0D108BD9-81ED-4DB2-BD59-A6C34878D82A}">
                    <a16:rowId xmlns:a16="http://schemas.microsoft.com/office/drawing/2014/main" val="1718463506"/>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Q25*</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a:solidFill>
                            <a:schemeClr val="tx1"/>
                          </a:solidFill>
                          <a:effectLst/>
                          <a:latin typeface="Arial" panose="020B0604020202020204" pitchFamily="34" charset="0"/>
                        </a:rPr>
                        <a:t>0.36</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0.00</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0.32</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0.12</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7</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a:t>
                      </a:r>
                    </a:p>
                  </a:txBody>
                  <a:tcPr marL="6350" marR="6350" marT="6350" marB="0" anchor="b"/>
                </a:tc>
                <a:extLst>
                  <a:ext uri="{0D108BD9-81ED-4DB2-BD59-A6C34878D82A}">
                    <a16:rowId xmlns:a16="http://schemas.microsoft.com/office/drawing/2014/main" val="3991089658"/>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Q26*</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dirty="0">
                          <a:solidFill>
                            <a:schemeClr val="tx1"/>
                          </a:solidFill>
                          <a:effectLst/>
                          <a:highlight>
                            <a:srgbClr val="FF0000"/>
                          </a:highlight>
                          <a:latin typeface="Arial" panose="020B0604020202020204" pitchFamily="34" charset="0"/>
                        </a:rPr>
                        <a:t>0.11</a:t>
                      </a:r>
                    </a:p>
                  </a:txBody>
                  <a:tcPr marL="6350" marR="6350" marT="6350" marB="0"/>
                </a:tc>
                <a:tc>
                  <a:txBody>
                    <a:bodyPr/>
                    <a:lstStyle/>
                    <a:p>
                      <a:pPr algn="ctr" fontAlgn="t"/>
                      <a:r>
                        <a:rPr lang="en-US" sz="1200" b="0" i="0" u="none" strike="noStrike" dirty="0">
                          <a:solidFill>
                            <a:schemeClr val="tx1"/>
                          </a:solidFill>
                          <a:effectLst/>
                          <a:highlight>
                            <a:srgbClr val="FF0000"/>
                          </a:highlight>
                          <a:latin typeface="Arial" panose="020B0604020202020204" pitchFamily="34" charset="0"/>
                        </a:rPr>
                        <a:t>0.10</a:t>
                      </a:r>
                    </a:p>
                  </a:txBody>
                  <a:tcPr marL="6350" marR="6350" marT="6350" marB="0"/>
                </a:tc>
                <a:tc>
                  <a:txBody>
                    <a:bodyPr/>
                    <a:lstStyle/>
                    <a:p>
                      <a:pPr algn="ctr" fontAlgn="t"/>
                      <a:r>
                        <a:rPr lang="en-US" sz="1200" b="0" i="0" u="none" strike="noStrike" dirty="0">
                          <a:solidFill>
                            <a:schemeClr val="tx1"/>
                          </a:solidFill>
                          <a:effectLst/>
                          <a:highlight>
                            <a:srgbClr val="FF0000"/>
                          </a:highlight>
                          <a:latin typeface="Arial" panose="020B0604020202020204" pitchFamily="34" charset="0"/>
                        </a:rPr>
                        <a:t>0.13</a:t>
                      </a:r>
                    </a:p>
                  </a:txBody>
                  <a:tcPr marL="6350" marR="6350" marT="6350" marB="0"/>
                </a:tc>
                <a:tc>
                  <a:txBody>
                    <a:bodyPr/>
                    <a:lstStyle/>
                    <a:p>
                      <a:pPr algn="ctr" fontAlgn="t"/>
                      <a:r>
                        <a:rPr lang="en-US" sz="1200" b="0" i="0" u="none" strike="noStrike" dirty="0">
                          <a:solidFill>
                            <a:schemeClr val="tx1"/>
                          </a:solidFill>
                          <a:effectLst/>
                          <a:highlight>
                            <a:srgbClr val="FF0000"/>
                          </a:highlight>
                          <a:latin typeface="Arial" panose="020B0604020202020204" pitchFamily="34" charset="0"/>
                        </a:rPr>
                        <a:t>0.14</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7</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a:t>
                      </a:r>
                    </a:p>
                  </a:txBody>
                  <a:tcPr marL="6350" marR="6350" marT="6350" marB="0" anchor="b"/>
                </a:tc>
                <a:extLst>
                  <a:ext uri="{0D108BD9-81ED-4DB2-BD59-A6C34878D82A}">
                    <a16:rowId xmlns:a16="http://schemas.microsoft.com/office/drawing/2014/main" val="279378995"/>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Q27*</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0.42</a:t>
                      </a:r>
                    </a:p>
                  </a:txBody>
                  <a:tcPr marL="6350" marR="6350" marT="635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0.27</a:t>
                      </a:r>
                    </a:p>
                  </a:txBody>
                  <a:tcPr marL="6350" marR="6350" marT="635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0.44</a:t>
                      </a:r>
                    </a:p>
                  </a:txBody>
                  <a:tcPr marL="6350" marR="6350" marT="6350" marB="0"/>
                </a:tc>
                <a:tc>
                  <a:txBody>
                    <a:bodyPr/>
                    <a:lstStyle/>
                    <a:p>
                      <a:pPr algn="ctr" fontAlgn="t"/>
                      <a:r>
                        <a:rPr lang="en-US" sz="1200" b="0" i="0" u="none" strike="noStrike" dirty="0">
                          <a:solidFill>
                            <a:schemeClr val="tx1"/>
                          </a:solidFill>
                          <a:effectLst/>
                          <a:highlight>
                            <a:srgbClr val="FFFF00"/>
                          </a:highlight>
                          <a:latin typeface="Arial" panose="020B0604020202020204" pitchFamily="34" charset="0"/>
                        </a:rPr>
                        <a:t>0.25</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12</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12</a:t>
                      </a:r>
                    </a:p>
                  </a:txBody>
                  <a:tcPr marL="6350" marR="6350" marT="6350" marB="0" anchor="b"/>
                </a:tc>
                <a:extLst>
                  <a:ext uri="{0D108BD9-81ED-4DB2-BD59-A6C34878D82A}">
                    <a16:rowId xmlns:a16="http://schemas.microsoft.com/office/drawing/2014/main" val="945700135"/>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Q28</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a:solidFill>
                            <a:schemeClr val="tx1"/>
                          </a:solidFill>
                          <a:effectLst/>
                          <a:latin typeface="Arial" panose="020B0604020202020204" pitchFamily="34" charset="0"/>
                        </a:rPr>
                        <a:t>0.38</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0.23</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0.42</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0.19</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6350" marR="6350" marT="6350" marB="0" anchor="b"/>
                </a:tc>
                <a:extLst>
                  <a:ext uri="{0D108BD9-81ED-4DB2-BD59-A6C34878D82A}">
                    <a16:rowId xmlns:a16="http://schemas.microsoft.com/office/drawing/2014/main" val="1149914985"/>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Q29*</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tc>
                <a:tc>
                  <a:txBody>
                    <a:bodyPr/>
                    <a:lstStyle/>
                    <a:p>
                      <a:pPr algn="ctr" fontAlgn="t"/>
                      <a:r>
                        <a:rPr lang="en-US" sz="1200" b="0" i="0" u="none" strike="noStrike">
                          <a:solidFill>
                            <a:schemeClr val="tx1"/>
                          </a:solidFill>
                          <a:effectLst/>
                          <a:latin typeface="Arial" panose="020B0604020202020204" pitchFamily="34" charset="0"/>
                        </a:rPr>
                        <a:t>0.43</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0.07</a:t>
                      </a:r>
                    </a:p>
                  </a:txBody>
                  <a:tcPr marL="6350" marR="6350" marT="6350" marB="0"/>
                </a:tc>
                <a:tc>
                  <a:txBody>
                    <a:bodyPr/>
                    <a:lstStyle/>
                    <a:p>
                      <a:pPr algn="ctr" fontAlgn="t"/>
                      <a:r>
                        <a:rPr lang="en-US" sz="1200" b="0" i="0" u="none" strike="noStrike">
                          <a:solidFill>
                            <a:schemeClr val="tx1"/>
                          </a:solidFill>
                          <a:effectLst/>
                          <a:latin typeface="Arial" panose="020B0604020202020204" pitchFamily="34" charset="0"/>
                        </a:rPr>
                        <a:t>0.40</a:t>
                      </a:r>
                    </a:p>
                  </a:txBody>
                  <a:tcPr marL="6350" marR="6350" marT="6350" marB="0"/>
                </a:tc>
                <a:tc>
                  <a:txBody>
                    <a:bodyPr/>
                    <a:lstStyle/>
                    <a:p>
                      <a:pPr algn="ctr" fontAlgn="t"/>
                      <a:r>
                        <a:rPr lang="en-US" sz="1200" b="0" i="0" u="none" strike="noStrike" dirty="0">
                          <a:solidFill>
                            <a:schemeClr val="tx1"/>
                          </a:solidFill>
                          <a:effectLst/>
                          <a:latin typeface="Arial" panose="020B0604020202020204" pitchFamily="34" charset="0"/>
                        </a:rPr>
                        <a:t>0.06</a:t>
                      </a:r>
                    </a:p>
                  </a:txBody>
                  <a:tcPr marL="6350" marR="6350" marT="6350" marB="0"/>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7</a:t>
                      </a:r>
                    </a:p>
                  </a:txBody>
                  <a:tcPr marL="46136" marR="46136" marT="0" marB="0" anchor="b"/>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5</a:t>
                      </a:r>
                    </a:p>
                  </a:txBody>
                  <a:tcPr marL="46136" marR="46136" marT="0"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12</a:t>
                      </a:r>
                    </a:p>
                  </a:txBody>
                  <a:tcPr marL="6350" marR="6350" marT="6350" marB="0" anchor="b"/>
                </a:tc>
                <a:extLst>
                  <a:ext uri="{0D108BD9-81ED-4DB2-BD59-A6C34878D82A}">
                    <a16:rowId xmlns:a16="http://schemas.microsoft.com/office/drawing/2014/main" val="2503879675"/>
                  </a:ext>
                </a:extLst>
              </a:tr>
              <a:tr h="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Q30*</a:t>
                      </a:r>
                      <a:endPar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6136" marR="46136" marT="0" marB="0">
                    <a:lnB w="12700" cap="flat" cmpd="sng" algn="ctr">
                      <a:solidFill>
                        <a:schemeClr val="tx1"/>
                      </a:solidFill>
                      <a:prstDash val="solid"/>
                      <a:round/>
                      <a:headEnd type="none" w="med" len="med"/>
                      <a:tailEnd type="none" w="med" len="med"/>
                    </a:lnB>
                  </a:tcPr>
                </a:tc>
                <a:tc>
                  <a:txBody>
                    <a:bodyPr/>
                    <a:lstStyle/>
                    <a:p>
                      <a:pPr algn="ctr" fontAlgn="t"/>
                      <a:r>
                        <a:rPr lang="en-US" sz="1200" b="0" i="0" u="none" strike="noStrike" dirty="0">
                          <a:solidFill>
                            <a:schemeClr val="tx1"/>
                          </a:solidFill>
                          <a:effectLst/>
                          <a:latin typeface="Arial" panose="020B0604020202020204" pitchFamily="34" charset="0"/>
                        </a:rPr>
                        <a:t>0.56</a:t>
                      </a:r>
                    </a:p>
                  </a:txBody>
                  <a:tcPr marL="6350" marR="6350" marT="6350" marB="0">
                    <a:lnB w="12700" cap="flat" cmpd="sng" algn="ctr">
                      <a:solidFill>
                        <a:schemeClr val="tx1"/>
                      </a:solidFill>
                      <a:prstDash val="solid"/>
                      <a:round/>
                      <a:headEnd type="none" w="med" len="med"/>
                      <a:tailEnd type="none" w="med" len="med"/>
                    </a:lnB>
                  </a:tcPr>
                </a:tc>
                <a:tc>
                  <a:txBody>
                    <a:bodyPr/>
                    <a:lstStyle/>
                    <a:p>
                      <a:pPr algn="ctr" fontAlgn="t"/>
                      <a:r>
                        <a:rPr lang="en-US" sz="1200" b="0" i="0" u="none" strike="noStrike" dirty="0">
                          <a:solidFill>
                            <a:schemeClr val="tx1"/>
                          </a:solidFill>
                          <a:effectLst/>
                          <a:latin typeface="Arial" panose="020B0604020202020204" pitchFamily="34" charset="0"/>
                        </a:rPr>
                        <a:t>0.25</a:t>
                      </a:r>
                    </a:p>
                  </a:txBody>
                  <a:tcPr marL="6350" marR="6350" marT="6350" marB="0">
                    <a:lnB w="12700" cap="flat" cmpd="sng" algn="ctr">
                      <a:solidFill>
                        <a:schemeClr val="tx1"/>
                      </a:solidFill>
                      <a:prstDash val="solid"/>
                      <a:round/>
                      <a:headEnd type="none" w="med" len="med"/>
                      <a:tailEnd type="none" w="med" len="med"/>
                    </a:lnB>
                  </a:tcPr>
                </a:tc>
                <a:tc>
                  <a:txBody>
                    <a:bodyPr/>
                    <a:lstStyle/>
                    <a:p>
                      <a:pPr algn="ctr" fontAlgn="t"/>
                      <a:r>
                        <a:rPr lang="en-US" sz="1200" b="0" i="0" u="none" strike="noStrike" dirty="0">
                          <a:solidFill>
                            <a:schemeClr val="tx1"/>
                          </a:solidFill>
                          <a:effectLst/>
                          <a:latin typeface="Arial" panose="020B0604020202020204" pitchFamily="34" charset="0"/>
                        </a:rPr>
                        <a:t>0.48</a:t>
                      </a:r>
                    </a:p>
                  </a:txBody>
                  <a:tcPr marL="6350" marR="6350" marT="6350" marB="0">
                    <a:lnB w="12700" cap="flat" cmpd="sng" algn="ctr">
                      <a:solidFill>
                        <a:schemeClr val="tx1"/>
                      </a:solidFill>
                      <a:prstDash val="solid"/>
                      <a:round/>
                      <a:headEnd type="none" w="med" len="med"/>
                      <a:tailEnd type="none" w="med" len="med"/>
                    </a:lnB>
                  </a:tcPr>
                </a:tc>
                <a:tc>
                  <a:txBody>
                    <a:bodyPr/>
                    <a:lstStyle/>
                    <a:p>
                      <a:pPr algn="ctr" fontAlgn="t"/>
                      <a:r>
                        <a:rPr lang="en-US" sz="1200" b="0" i="0" u="none" strike="noStrike" dirty="0">
                          <a:solidFill>
                            <a:schemeClr val="tx1"/>
                          </a:solidFill>
                          <a:effectLst/>
                          <a:latin typeface="Arial" panose="020B0604020202020204" pitchFamily="34" charset="0"/>
                        </a:rPr>
                        <a:t>0.25</a:t>
                      </a:r>
                    </a:p>
                  </a:txBody>
                  <a:tcPr marL="6350" marR="6350" marT="6350" marB="0">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3</a:t>
                      </a:r>
                    </a:p>
                  </a:txBody>
                  <a:tcPr marL="46136" marR="46136" marT="0" marB="0" anchor="b">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a:t>
                      </a:r>
                    </a:p>
                  </a:txBody>
                  <a:tcPr marL="46136" marR="46136" marT="0" marB="0" anchor="b">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6350" marR="6350" marT="635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9115231"/>
                  </a:ext>
                </a:extLst>
              </a:tr>
            </a:tbl>
          </a:graphicData>
        </a:graphic>
      </p:graphicFrame>
      <p:sp>
        <p:nvSpPr>
          <p:cNvPr id="4" name="Slide Number Placeholder 3">
            <a:extLst>
              <a:ext uri="{FF2B5EF4-FFF2-40B4-BE49-F238E27FC236}">
                <a16:creationId xmlns:a16="http://schemas.microsoft.com/office/drawing/2014/main" id="{E8CFC307-7F44-4AC6-8BF3-AC30042EB6E9}"/>
              </a:ext>
            </a:extLst>
          </p:cNvPr>
          <p:cNvSpPr>
            <a:spLocks noGrp="1"/>
          </p:cNvSpPr>
          <p:nvPr>
            <p:ph type="sldNum" sz="quarter" idx="12"/>
          </p:nvPr>
        </p:nvSpPr>
        <p:spPr/>
        <p:txBody>
          <a:bodyPr/>
          <a:lstStyle/>
          <a:p>
            <a:pPr>
              <a:defRPr/>
            </a:pPr>
            <a:fld id="{F23738E8-643A-D94D-A10E-BC3F3FA85514}" type="slidenum">
              <a:rPr lang="en-US" smtClean="0"/>
              <a:pPr>
                <a:defRPr/>
              </a:pPr>
              <a:t>8</a:t>
            </a:fld>
            <a:endParaRPr lang="en-US" dirty="0"/>
          </a:p>
        </p:txBody>
      </p:sp>
    </p:spTree>
    <p:extLst>
      <p:ext uri="{BB962C8B-B14F-4D97-AF65-F5344CB8AC3E}">
        <p14:creationId xmlns:p14="http://schemas.microsoft.com/office/powerpoint/2010/main" val="321630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7E41-E844-4DD2-A393-864525C0C4EA}"/>
              </a:ext>
            </a:extLst>
          </p:cNvPr>
          <p:cNvSpPr>
            <a:spLocks noGrp="1"/>
          </p:cNvSpPr>
          <p:nvPr>
            <p:ph type="title"/>
          </p:nvPr>
        </p:nvSpPr>
        <p:spPr/>
        <p:txBody>
          <a:bodyPr/>
          <a:lstStyle/>
          <a:p>
            <a:r>
              <a:rPr lang="en-US" b="1" dirty="0">
                <a:solidFill>
                  <a:schemeClr val="accent1"/>
                </a:solidFill>
              </a:rPr>
              <a:t>Click Data</a:t>
            </a:r>
          </a:p>
        </p:txBody>
      </p:sp>
      <p:pic>
        <p:nvPicPr>
          <p:cNvPr id="5" name="Content Placeholder 4" descr="A screenshot of a cell phone&#10;&#10;Description automatically generated">
            <a:extLst>
              <a:ext uri="{FF2B5EF4-FFF2-40B4-BE49-F238E27FC236}">
                <a16:creationId xmlns:a16="http://schemas.microsoft.com/office/drawing/2014/main" id="{C012C0B6-E146-4EE7-A3D1-D3B6666042B5}"/>
              </a:ext>
            </a:extLst>
          </p:cNvPr>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304800" y="1524000"/>
            <a:ext cx="5778797" cy="1987652"/>
          </a:xfrm>
        </p:spPr>
      </p:pic>
      <p:pic>
        <p:nvPicPr>
          <p:cNvPr id="9" name="Picture 8" descr="A screenshot of a cell phone&#10;&#10;Description automatically generated">
            <a:extLst>
              <a:ext uri="{FF2B5EF4-FFF2-40B4-BE49-F238E27FC236}">
                <a16:creationId xmlns:a16="http://schemas.microsoft.com/office/drawing/2014/main" id="{F87BECEB-903A-4B66-A756-60B4FCD7856F}"/>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752600" y="3474363"/>
            <a:ext cx="5778797" cy="3047563"/>
          </a:xfrm>
          <a:prstGeom prst="rect">
            <a:avLst/>
          </a:prstGeom>
        </p:spPr>
      </p:pic>
      <p:sp>
        <p:nvSpPr>
          <p:cNvPr id="10" name="TextBox 9">
            <a:extLst>
              <a:ext uri="{FF2B5EF4-FFF2-40B4-BE49-F238E27FC236}">
                <a16:creationId xmlns:a16="http://schemas.microsoft.com/office/drawing/2014/main" id="{4593E476-55A0-4BD1-BF1E-D1DA277AA789}"/>
              </a:ext>
            </a:extLst>
          </p:cNvPr>
          <p:cNvSpPr txBox="1"/>
          <p:nvPr/>
        </p:nvSpPr>
        <p:spPr>
          <a:xfrm>
            <a:off x="6705600" y="1524000"/>
            <a:ext cx="1676400" cy="369332"/>
          </a:xfrm>
          <a:prstGeom prst="rect">
            <a:avLst/>
          </a:prstGeom>
          <a:noFill/>
        </p:spPr>
        <p:txBody>
          <a:bodyPr wrap="square" rtlCol="0">
            <a:spAutoFit/>
          </a:bodyPr>
          <a:lstStyle/>
          <a:p>
            <a:r>
              <a:rPr lang="en-US" dirty="0"/>
              <a:t>LM</a:t>
            </a:r>
          </a:p>
        </p:txBody>
      </p:sp>
      <p:sp>
        <p:nvSpPr>
          <p:cNvPr id="11" name="TextBox 10">
            <a:extLst>
              <a:ext uri="{FF2B5EF4-FFF2-40B4-BE49-F238E27FC236}">
                <a16:creationId xmlns:a16="http://schemas.microsoft.com/office/drawing/2014/main" id="{3A0AD9FD-0083-4F19-AAC9-B01EF13BFC89}"/>
              </a:ext>
            </a:extLst>
          </p:cNvPr>
          <p:cNvSpPr txBox="1"/>
          <p:nvPr/>
        </p:nvSpPr>
        <p:spPr>
          <a:xfrm>
            <a:off x="381000" y="4813478"/>
            <a:ext cx="990600" cy="369332"/>
          </a:xfrm>
          <a:prstGeom prst="rect">
            <a:avLst/>
          </a:prstGeom>
          <a:noFill/>
        </p:spPr>
        <p:txBody>
          <a:bodyPr wrap="square" rtlCol="0">
            <a:spAutoFit/>
          </a:bodyPr>
          <a:lstStyle/>
          <a:p>
            <a:r>
              <a:rPr lang="en-US" dirty="0"/>
              <a:t>GL</a:t>
            </a:r>
          </a:p>
        </p:txBody>
      </p:sp>
    </p:spTree>
    <p:extLst>
      <p:ext uri="{BB962C8B-B14F-4D97-AF65-F5344CB8AC3E}">
        <p14:creationId xmlns:p14="http://schemas.microsoft.com/office/powerpoint/2010/main" val="300966536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TotalTime>
  <Words>3847</Words>
  <Application>Microsoft Macintosh PowerPoint</Application>
  <PresentationFormat>On-screen Show (4:3)</PresentationFormat>
  <Paragraphs>942</Paragraphs>
  <Slides>41</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Calibri</vt:lpstr>
      <vt:lpstr>Calibri Light</vt:lpstr>
      <vt:lpstr>Cambria Math</vt:lpstr>
      <vt:lpstr>Courier New</vt:lpstr>
      <vt:lpstr>Georgia</vt:lpstr>
      <vt:lpstr>Palatino</vt:lpstr>
      <vt:lpstr>Tahoma</vt:lpstr>
      <vt:lpstr>Times New Roman</vt:lpstr>
      <vt:lpstr>Wingdings</vt:lpstr>
      <vt:lpstr>Custom Design</vt:lpstr>
      <vt:lpstr>“The Effect of Computerized Test Accommodation on the Middle School Mathematics Performance of the English Language Learners</vt:lpstr>
      <vt:lpstr>Rational of The Study</vt:lpstr>
      <vt:lpstr>Research Questions</vt:lpstr>
      <vt:lpstr>Develop the Computer-based Accommodation System</vt:lpstr>
      <vt:lpstr>Instrument Development</vt:lpstr>
      <vt:lpstr>Samples of the Accommodation</vt:lpstr>
      <vt:lpstr>Test Development by the ETS Linguistic-Modified</vt:lpstr>
      <vt:lpstr>PowerPoint Presentation</vt:lpstr>
      <vt:lpstr>Click Data</vt:lpstr>
      <vt:lpstr>PowerPoint Presentation</vt:lpstr>
      <vt:lpstr>Research Question 1</vt:lpstr>
      <vt:lpstr>Table 1 Descriptive Results of Mathematics score for ELL and non-ELL by Test accommodations   </vt:lpstr>
      <vt:lpstr>Student’s Multiple t Test comparing the mean of the accommodated and the English mathematics test for the EL group (n = 189)</vt:lpstr>
      <vt:lpstr>EL Performance on Math, Language, or Both?</vt:lpstr>
      <vt:lpstr>Two Factor Confirmatory Path Model</vt:lpstr>
      <vt:lpstr>PowerPoint Presentation</vt:lpstr>
      <vt:lpstr>Research Question 2</vt:lpstr>
      <vt:lpstr>PowerPoint Presentation</vt:lpstr>
      <vt:lpstr>Results</vt:lpstr>
      <vt:lpstr>Research Question 3</vt:lpstr>
      <vt:lpstr>PowerPoint Presentation</vt:lpstr>
      <vt:lpstr>Results</vt:lpstr>
      <vt:lpstr>Research Question 4</vt:lpstr>
      <vt:lpstr>Table 1 Item-Level Response Time in Second for the Accommodation and Non-Accommodation Groups   </vt:lpstr>
      <vt:lpstr>PowerPoint Presentation</vt:lpstr>
      <vt:lpstr>Results</vt:lpstr>
      <vt:lpstr>Table  Comparison of Average Response Time Between Non-accommodated and Linguistic Modified for ELs</vt:lpstr>
      <vt:lpstr>Table  Comparison of Average Response Time Between Non-accommodated and English Glossary for ELs</vt:lpstr>
      <vt:lpstr>Results</vt:lpstr>
      <vt:lpstr>Exploring Item Characteristics in Relation to Response Time (ELs)</vt:lpstr>
      <vt:lpstr>Comparison of EL Math Performance (p-value)  Among Non-accommodated, Linguistic-Modified and English Glossary (16 items)</vt:lpstr>
      <vt:lpstr>Relation Between the Response Time and Accommodation Number</vt:lpstr>
      <vt:lpstr>Results</vt:lpstr>
      <vt:lpstr>Relation Between the Math Overall Performance and Accommodation Numbers</vt:lpstr>
      <vt:lpstr>Results</vt:lpstr>
      <vt:lpstr>Relation Between the Math Overall Performance and Response Time</vt:lpstr>
      <vt:lpstr>Results</vt:lpstr>
      <vt:lpstr>Conclusion</vt:lpstr>
      <vt:lpstr>Conclusion</vt:lpstr>
      <vt:lpstr>Implication</vt:lpstr>
      <vt:lpstr>Limitation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Computerized Test Accommodation on the Middle School Mathematics Performance of the English Language Learners</dc:title>
  <dc:creator>Yu Zhang</dc:creator>
  <cp:lastModifiedBy>Yu Zhang</cp:lastModifiedBy>
  <cp:revision>270</cp:revision>
  <dcterms:created xsi:type="dcterms:W3CDTF">2019-12-05T05:25:28Z</dcterms:created>
  <dcterms:modified xsi:type="dcterms:W3CDTF">2023-06-20T22:33:32Z</dcterms:modified>
</cp:coreProperties>
</file>