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5" r:id="rId4"/>
    <p:sldId id="270" r:id="rId5"/>
    <p:sldId id="274" r:id="rId6"/>
    <p:sldId id="287" r:id="rId7"/>
    <p:sldId id="259" r:id="rId8"/>
    <p:sldId id="290" r:id="rId9"/>
    <p:sldId id="276" r:id="rId10"/>
    <p:sldId id="288" r:id="rId11"/>
    <p:sldId id="275" r:id="rId12"/>
    <p:sldId id="289" r:id="rId13"/>
    <p:sldId id="286" r:id="rId14"/>
    <p:sldId id="28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3" autoAdjust="0"/>
    <p:restoredTop sz="84557" autoAdjust="0"/>
  </p:normalViewPr>
  <p:slideViewPr>
    <p:cSldViewPr snapToGrid="0">
      <p:cViewPr varScale="1">
        <p:scale>
          <a:sx n="95" d="100"/>
          <a:sy n="95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CB7C5-F787-47D5-9C89-DF4DF404B2F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E17980B-6EBF-48F0-B074-C2CB3183273D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Regression: (tradition maximum likelihood estimate and independent Input)</a:t>
          </a:r>
          <a:endParaRPr lang="en-US" dirty="0"/>
        </a:p>
      </dgm:t>
    </dgm:pt>
    <dgm:pt modelId="{57875397-4F63-405C-82ED-F3BFBFCE1E0A}" type="parTrans" cxnId="{5331A023-9AF2-4283-8994-C77D1EDEE3CC}">
      <dgm:prSet/>
      <dgm:spPr/>
      <dgm:t>
        <a:bodyPr/>
        <a:lstStyle/>
        <a:p>
          <a:endParaRPr lang="en-US"/>
        </a:p>
      </dgm:t>
    </dgm:pt>
    <dgm:pt modelId="{7707A010-EBAB-4241-BD4A-5A67866FCA32}" type="sibTrans" cxnId="{5331A023-9AF2-4283-8994-C77D1EDEE3CC}">
      <dgm:prSet/>
      <dgm:spPr/>
      <dgm:t>
        <a:bodyPr/>
        <a:lstStyle/>
        <a:p>
          <a:endParaRPr lang="en-US"/>
        </a:p>
      </dgm:t>
    </dgm:pt>
    <dgm:pt modelId="{85A96D40-5255-4272-BAB9-1EEB921B90B1}">
      <dgm:prSet phldrT="[Text]"/>
      <dgm:spPr/>
      <dgm:t>
        <a:bodyPr/>
        <a:lstStyle/>
        <a:p>
          <a:r>
            <a: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earest Neighbor: (non-parametric) </a:t>
          </a:r>
          <a:endParaRPr lang="en-US" dirty="0"/>
        </a:p>
      </dgm:t>
    </dgm:pt>
    <dgm:pt modelId="{29A560B1-EBCE-4EF4-A26A-BDEE5E80F69F}" type="parTrans" cxnId="{255F74C8-111D-4B8C-82FE-7C8C0D8370C7}">
      <dgm:prSet/>
      <dgm:spPr/>
      <dgm:t>
        <a:bodyPr/>
        <a:lstStyle/>
        <a:p>
          <a:endParaRPr lang="en-US"/>
        </a:p>
      </dgm:t>
    </dgm:pt>
    <dgm:pt modelId="{7214D93D-9E8B-4E37-8AE4-1AF0AA1232F9}" type="sibTrans" cxnId="{255F74C8-111D-4B8C-82FE-7C8C0D8370C7}">
      <dgm:prSet/>
      <dgm:spPr/>
      <dgm:t>
        <a:bodyPr/>
        <a:lstStyle/>
        <a:p>
          <a:endParaRPr lang="en-US"/>
        </a:p>
      </dgm:t>
    </dgm:pt>
    <dgm:pt modelId="{B6C8BDC9-28E1-43E5-B9FD-B191CE1B2178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Tree: (use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gini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and entropy to find the best break point)</a:t>
          </a:r>
          <a:endParaRPr lang="en-US" dirty="0"/>
        </a:p>
      </dgm:t>
    </dgm:pt>
    <dgm:pt modelId="{C27EC0C9-7B23-402B-AF5A-4924113CB3AF}" type="parTrans" cxnId="{0182A4A9-4EF2-4E02-AFBE-0219503E18D8}">
      <dgm:prSet/>
      <dgm:spPr/>
      <dgm:t>
        <a:bodyPr/>
        <a:lstStyle/>
        <a:p>
          <a:endParaRPr lang="en-US"/>
        </a:p>
      </dgm:t>
    </dgm:pt>
    <dgm:pt modelId="{154803B8-236B-4397-BE93-1626D6E42439}" type="sibTrans" cxnId="{0182A4A9-4EF2-4E02-AFBE-0219503E18D8}">
      <dgm:prSet/>
      <dgm:spPr/>
      <dgm:t>
        <a:bodyPr/>
        <a:lstStyle/>
        <a:p>
          <a:endParaRPr lang="en-US"/>
        </a:p>
      </dgm:t>
    </dgm:pt>
    <dgm:pt modelId="{ECB85648-C430-490C-99FF-EE0061D1C45C}">
      <dgm:prSet phldrT="[Text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XGboosting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: (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optimize number of features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)</a:t>
          </a:r>
          <a:endParaRPr lang="en-US" dirty="0"/>
        </a:p>
      </dgm:t>
    </dgm:pt>
    <dgm:pt modelId="{BADAAFF3-71E2-4656-88A5-8498D8BAE608}" type="parTrans" cxnId="{A7702525-FB5A-48DF-82FE-22F179A242EE}">
      <dgm:prSet/>
      <dgm:spPr/>
      <dgm:t>
        <a:bodyPr/>
        <a:lstStyle/>
        <a:p>
          <a:endParaRPr lang="en-US"/>
        </a:p>
      </dgm:t>
    </dgm:pt>
    <dgm:pt modelId="{60DB9274-3EB7-4C3F-AD43-B20262373D60}" type="sibTrans" cxnId="{A7702525-FB5A-48DF-82FE-22F179A242EE}">
      <dgm:prSet/>
      <dgm:spPr/>
      <dgm:t>
        <a:bodyPr/>
        <a:lstStyle/>
        <a:p>
          <a:endParaRPr lang="en-US"/>
        </a:p>
      </dgm:t>
    </dgm:pt>
    <dgm:pt modelId="{432B3F33-5A4A-4EA0-B6DB-DCC99DBB0BEA}" type="pres">
      <dgm:prSet presAssocID="{522CB7C5-F787-47D5-9C89-DF4DF404B2FC}" presName="linear" presStyleCnt="0">
        <dgm:presLayoutVars>
          <dgm:animLvl val="lvl"/>
          <dgm:resizeHandles val="exact"/>
        </dgm:presLayoutVars>
      </dgm:prSet>
      <dgm:spPr/>
    </dgm:pt>
    <dgm:pt modelId="{C3E52355-15D3-4A30-A99C-FF811DD95571}" type="pres">
      <dgm:prSet presAssocID="{DE17980B-6EBF-48F0-B074-C2CB318327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D58EDB-2071-4E22-8C0F-A845C866E5E5}" type="pres">
      <dgm:prSet presAssocID="{7707A010-EBAB-4241-BD4A-5A67866FCA32}" presName="spacer" presStyleCnt="0"/>
      <dgm:spPr/>
    </dgm:pt>
    <dgm:pt modelId="{E0D4617B-EF80-451C-8AD9-51CDB4D3201E}" type="pres">
      <dgm:prSet presAssocID="{85A96D40-5255-4272-BAB9-1EEB921B90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A14587-9D06-455F-B77D-EE417C7C9310}" type="pres">
      <dgm:prSet presAssocID="{7214D93D-9E8B-4E37-8AE4-1AF0AA1232F9}" presName="spacer" presStyleCnt="0"/>
      <dgm:spPr/>
    </dgm:pt>
    <dgm:pt modelId="{A1D15E73-0F0E-4797-A6A4-12816DD1DC4A}" type="pres">
      <dgm:prSet presAssocID="{B6C8BDC9-28E1-43E5-B9FD-B191CE1B21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1E2426-1FCB-4AAA-B793-9F1BFE848AA8}" type="pres">
      <dgm:prSet presAssocID="{154803B8-236B-4397-BE93-1626D6E42439}" presName="spacer" presStyleCnt="0"/>
      <dgm:spPr/>
    </dgm:pt>
    <dgm:pt modelId="{C3E265AD-1D01-421E-910F-9601E513D6FF}" type="pres">
      <dgm:prSet presAssocID="{ECB85648-C430-490C-99FF-EE0061D1C4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A31D06-4B77-4164-B7BB-90EEB2280BBA}" type="presOf" srcId="{522CB7C5-F787-47D5-9C89-DF4DF404B2FC}" destId="{432B3F33-5A4A-4EA0-B6DB-DCC99DBB0BEA}" srcOrd="0" destOrd="0" presId="urn:microsoft.com/office/officeart/2005/8/layout/vList2"/>
    <dgm:cxn modelId="{AE6CB207-7AC3-4495-BC60-73D8C134271F}" type="presOf" srcId="{85A96D40-5255-4272-BAB9-1EEB921B90B1}" destId="{E0D4617B-EF80-451C-8AD9-51CDB4D3201E}" srcOrd="0" destOrd="0" presId="urn:microsoft.com/office/officeart/2005/8/layout/vList2"/>
    <dgm:cxn modelId="{E697AE13-CF58-4AD0-8CD0-7975C40C29F5}" type="presOf" srcId="{ECB85648-C430-490C-99FF-EE0061D1C45C}" destId="{C3E265AD-1D01-421E-910F-9601E513D6FF}" srcOrd="0" destOrd="0" presId="urn:microsoft.com/office/officeart/2005/8/layout/vList2"/>
    <dgm:cxn modelId="{5331A023-9AF2-4283-8994-C77D1EDEE3CC}" srcId="{522CB7C5-F787-47D5-9C89-DF4DF404B2FC}" destId="{DE17980B-6EBF-48F0-B074-C2CB3183273D}" srcOrd="0" destOrd="0" parTransId="{57875397-4F63-405C-82ED-F3BFBFCE1E0A}" sibTransId="{7707A010-EBAB-4241-BD4A-5A67866FCA32}"/>
    <dgm:cxn modelId="{A7702525-FB5A-48DF-82FE-22F179A242EE}" srcId="{522CB7C5-F787-47D5-9C89-DF4DF404B2FC}" destId="{ECB85648-C430-490C-99FF-EE0061D1C45C}" srcOrd="3" destOrd="0" parTransId="{BADAAFF3-71E2-4656-88A5-8498D8BAE608}" sibTransId="{60DB9274-3EB7-4C3F-AD43-B20262373D60}"/>
    <dgm:cxn modelId="{35434F36-20BC-45BB-97FF-068A42569D85}" type="presOf" srcId="{B6C8BDC9-28E1-43E5-B9FD-B191CE1B2178}" destId="{A1D15E73-0F0E-4797-A6A4-12816DD1DC4A}" srcOrd="0" destOrd="0" presId="urn:microsoft.com/office/officeart/2005/8/layout/vList2"/>
    <dgm:cxn modelId="{0182A4A9-4EF2-4E02-AFBE-0219503E18D8}" srcId="{522CB7C5-F787-47D5-9C89-DF4DF404B2FC}" destId="{B6C8BDC9-28E1-43E5-B9FD-B191CE1B2178}" srcOrd="2" destOrd="0" parTransId="{C27EC0C9-7B23-402B-AF5A-4924113CB3AF}" sibTransId="{154803B8-236B-4397-BE93-1626D6E42439}"/>
    <dgm:cxn modelId="{4F2E7EC1-9BF7-4DD9-947E-0E590D754DF0}" type="presOf" srcId="{DE17980B-6EBF-48F0-B074-C2CB3183273D}" destId="{C3E52355-15D3-4A30-A99C-FF811DD95571}" srcOrd="0" destOrd="0" presId="urn:microsoft.com/office/officeart/2005/8/layout/vList2"/>
    <dgm:cxn modelId="{255F74C8-111D-4B8C-82FE-7C8C0D8370C7}" srcId="{522CB7C5-F787-47D5-9C89-DF4DF404B2FC}" destId="{85A96D40-5255-4272-BAB9-1EEB921B90B1}" srcOrd="1" destOrd="0" parTransId="{29A560B1-EBCE-4EF4-A26A-BDEE5E80F69F}" sibTransId="{7214D93D-9E8B-4E37-8AE4-1AF0AA1232F9}"/>
    <dgm:cxn modelId="{AAB3415E-F9AD-4FB8-9A36-82541FC94A94}" type="presParOf" srcId="{432B3F33-5A4A-4EA0-B6DB-DCC99DBB0BEA}" destId="{C3E52355-15D3-4A30-A99C-FF811DD95571}" srcOrd="0" destOrd="0" presId="urn:microsoft.com/office/officeart/2005/8/layout/vList2"/>
    <dgm:cxn modelId="{87AC7E8B-17E0-4E51-94A0-D30418EACA63}" type="presParOf" srcId="{432B3F33-5A4A-4EA0-B6DB-DCC99DBB0BEA}" destId="{58D58EDB-2071-4E22-8C0F-A845C866E5E5}" srcOrd="1" destOrd="0" presId="urn:microsoft.com/office/officeart/2005/8/layout/vList2"/>
    <dgm:cxn modelId="{F119B6D1-0FAF-4002-9124-D28990473D1E}" type="presParOf" srcId="{432B3F33-5A4A-4EA0-B6DB-DCC99DBB0BEA}" destId="{E0D4617B-EF80-451C-8AD9-51CDB4D3201E}" srcOrd="2" destOrd="0" presId="urn:microsoft.com/office/officeart/2005/8/layout/vList2"/>
    <dgm:cxn modelId="{94518D67-9AE5-499B-966C-57BAC7C036AA}" type="presParOf" srcId="{432B3F33-5A4A-4EA0-B6DB-DCC99DBB0BEA}" destId="{DDA14587-9D06-455F-B77D-EE417C7C9310}" srcOrd="3" destOrd="0" presId="urn:microsoft.com/office/officeart/2005/8/layout/vList2"/>
    <dgm:cxn modelId="{271B4684-B4B6-46E2-9983-A5EE303AA6CE}" type="presParOf" srcId="{432B3F33-5A4A-4EA0-B6DB-DCC99DBB0BEA}" destId="{A1D15E73-0F0E-4797-A6A4-12816DD1DC4A}" srcOrd="4" destOrd="0" presId="urn:microsoft.com/office/officeart/2005/8/layout/vList2"/>
    <dgm:cxn modelId="{DA14F111-39C5-4502-A85A-D08921FA2F29}" type="presParOf" srcId="{432B3F33-5A4A-4EA0-B6DB-DCC99DBB0BEA}" destId="{BB1E2426-1FCB-4AAA-B793-9F1BFE848AA8}" srcOrd="5" destOrd="0" presId="urn:microsoft.com/office/officeart/2005/8/layout/vList2"/>
    <dgm:cxn modelId="{A7C59FC1-7DDB-4AD2-A526-F5C63FC5BAEE}" type="presParOf" srcId="{432B3F33-5A4A-4EA0-B6DB-DCC99DBB0BEA}" destId="{C3E265AD-1D01-421E-910F-9601E513D6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AD044-59BE-40D6-9B29-7B64BF6D4AC4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180044A-3CB7-45CC-857C-B9F18F7D98FE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Training</a:t>
          </a:r>
        </a:p>
      </dgm:t>
    </dgm:pt>
    <dgm:pt modelId="{DF0C35B7-A6E9-47A6-BD3F-D191C0DAF27F}" type="parTrans" cxnId="{FAF037BB-9BF7-45B2-AD93-C12E01E5C1DC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A4C4A4-14AF-4A64-84B7-D68B1F5FB555}" type="sibTrans" cxnId="{FAF037BB-9BF7-45B2-AD93-C12E01E5C1DC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8333AC-DE04-4CA2-A11B-AA86AFE1D2E2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</a:t>
          </a:r>
        </a:p>
      </dgm:t>
    </dgm:pt>
    <dgm:pt modelId="{1F38D489-6662-4EBE-B061-6B924661E83D}" type="parTrans" cxnId="{0B12D00F-6E60-4BC0-964E-AC581515F93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FF3CEB-8CF4-4BC5-B64F-D82EDE992E81}" type="sibTrans" cxnId="{0B12D00F-6E60-4BC0-964E-AC581515F93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0DD9CB-588D-41D6-A0CF-F20742F148DE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Action</a:t>
          </a:r>
        </a:p>
      </dgm:t>
    </dgm:pt>
    <dgm:pt modelId="{EDE6BF8D-CA2B-49D8-A555-F49EDFA47353}" type="parTrans" cxnId="{703D05F9-68A2-416D-8B7F-934ED10BCBB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92207E-43DC-4BF3-94C3-384EB4A83028}" type="sibTrans" cxnId="{703D05F9-68A2-416D-8B7F-934ED10BCBB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412B6-8D58-4CD7-8ED9-AB8384DB8488}">
      <dgm:prSet phldrT="[Text]" custT="1"/>
      <dgm:spPr/>
      <dgm:t>
        <a:bodyPr/>
        <a:lstStyle/>
        <a:p>
          <a:r>
            <a: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Preprocessing 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05D6D4-1C12-4AD0-BA9E-8A79474F8552}" type="parTrans" cxnId="{419740FF-A13B-41C2-9942-4317EAB9173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F2C833-84FD-46BA-91E6-FEA7997B4886}" type="sibTrans" cxnId="{419740FF-A13B-41C2-9942-4317EAB9173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048B25-87A8-41FA-9FAC-F7DC70996552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Explanation</a:t>
          </a:r>
        </a:p>
      </dgm:t>
    </dgm:pt>
    <dgm:pt modelId="{001F514E-58A0-4C0B-BE8B-5AC88C49D2D1}" type="parTrans" cxnId="{665DD7F7-AC3D-4E1F-8EF9-A5E483FB54BF}">
      <dgm:prSet/>
      <dgm:spPr/>
      <dgm:t>
        <a:bodyPr/>
        <a:lstStyle/>
        <a:p>
          <a:endParaRPr lang="en-US"/>
        </a:p>
      </dgm:t>
    </dgm:pt>
    <dgm:pt modelId="{20934EB7-4833-42BE-8BFB-3265179E1750}" type="sibTrans" cxnId="{665DD7F7-AC3D-4E1F-8EF9-A5E483FB54BF}">
      <dgm:prSet/>
      <dgm:spPr/>
      <dgm:t>
        <a:bodyPr/>
        <a:lstStyle/>
        <a:p>
          <a:endParaRPr lang="en-US"/>
        </a:p>
      </dgm:t>
    </dgm:pt>
    <dgm:pt modelId="{6844190E-57AB-4B22-8906-2EC76129781B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Model</a:t>
          </a:r>
        </a:p>
      </dgm:t>
    </dgm:pt>
    <dgm:pt modelId="{7D83CBF0-A8C9-4528-949D-0169F51FD5AE}" type="parTrans" cxnId="{78889C93-C7C4-4E60-8A7C-33B7AAE31B85}">
      <dgm:prSet/>
      <dgm:spPr/>
      <dgm:t>
        <a:bodyPr/>
        <a:lstStyle/>
        <a:p>
          <a:endParaRPr lang="en-US"/>
        </a:p>
      </dgm:t>
    </dgm:pt>
    <dgm:pt modelId="{D3C52C3B-7721-4A90-84CE-69727BA83AB7}" type="sibTrans" cxnId="{78889C93-C7C4-4E60-8A7C-33B7AAE31B85}">
      <dgm:prSet/>
      <dgm:spPr/>
      <dgm:t>
        <a:bodyPr/>
        <a:lstStyle/>
        <a:p>
          <a:endParaRPr lang="en-US"/>
        </a:p>
      </dgm:t>
    </dgm:pt>
    <dgm:pt modelId="{CA45FA32-2CBE-40C0-84D2-54A41A53E720}" type="pres">
      <dgm:prSet presAssocID="{A07AD044-59BE-40D6-9B29-7B64BF6D4AC4}" presName="cycle" presStyleCnt="0">
        <dgm:presLayoutVars>
          <dgm:dir/>
          <dgm:resizeHandles val="exact"/>
        </dgm:presLayoutVars>
      </dgm:prSet>
      <dgm:spPr/>
    </dgm:pt>
    <dgm:pt modelId="{0EA5883A-05CA-49FF-A6C7-FAF08A1FBA7B}" type="pres">
      <dgm:prSet presAssocID="{B180044A-3CB7-45CC-857C-B9F18F7D98FE}" presName="node" presStyleLbl="node1" presStyleIdx="0" presStyleCnt="6">
        <dgm:presLayoutVars>
          <dgm:bulletEnabled val="1"/>
        </dgm:presLayoutVars>
      </dgm:prSet>
      <dgm:spPr/>
    </dgm:pt>
    <dgm:pt modelId="{C1E890D4-52D2-4BB0-8F89-6FA891040640}" type="pres">
      <dgm:prSet presAssocID="{B180044A-3CB7-45CC-857C-B9F18F7D98FE}" presName="spNode" presStyleCnt="0"/>
      <dgm:spPr/>
    </dgm:pt>
    <dgm:pt modelId="{AA68CBEF-148B-4FD5-9002-4C54ABC1B794}" type="pres">
      <dgm:prSet presAssocID="{F6A4C4A4-14AF-4A64-84B7-D68B1F5FB555}" presName="sibTrans" presStyleLbl="sibTrans1D1" presStyleIdx="0" presStyleCnt="6"/>
      <dgm:spPr/>
    </dgm:pt>
    <dgm:pt modelId="{C41D8C04-1873-4F6D-AC21-812325A93174}" type="pres">
      <dgm:prSet presAssocID="{708333AC-DE04-4CA2-A11B-AA86AFE1D2E2}" presName="node" presStyleLbl="node1" presStyleIdx="1" presStyleCnt="6">
        <dgm:presLayoutVars>
          <dgm:bulletEnabled val="1"/>
        </dgm:presLayoutVars>
      </dgm:prSet>
      <dgm:spPr/>
    </dgm:pt>
    <dgm:pt modelId="{F92DBC37-45BF-40C5-8F00-916A553FE782}" type="pres">
      <dgm:prSet presAssocID="{708333AC-DE04-4CA2-A11B-AA86AFE1D2E2}" presName="spNode" presStyleCnt="0"/>
      <dgm:spPr/>
    </dgm:pt>
    <dgm:pt modelId="{23C7C7AA-3B5E-48EF-8052-2BBB594A76ED}" type="pres">
      <dgm:prSet presAssocID="{17FF3CEB-8CF4-4BC5-B64F-D82EDE992E81}" presName="sibTrans" presStyleLbl="sibTrans1D1" presStyleIdx="1" presStyleCnt="6"/>
      <dgm:spPr/>
    </dgm:pt>
    <dgm:pt modelId="{0982C787-8CAF-40C2-AD07-D81E22F4E628}" type="pres">
      <dgm:prSet presAssocID="{6844190E-57AB-4B22-8906-2EC76129781B}" presName="node" presStyleLbl="node1" presStyleIdx="2" presStyleCnt="6">
        <dgm:presLayoutVars>
          <dgm:bulletEnabled val="1"/>
        </dgm:presLayoutVars>
      </dgm:prSet>
      <dgm:spPr/>
    </dgm:pt>
    <dgm:pt modelId="{4E63C04C-37CE-4F82-A238-F6CBBAC8A990}" type="pres">
      <dgm:prSet presAssocID="{6844190E-57AB-4B22-8906-2EC76129781B}" presName="spNode" presStyleCnt="0"/>
      <dgm:spPr/>
    </dgm:pt>
    <dgm:pt modelId="{3045BCCF-B83B-4ECD-81EE-2B53404D917B}" type="pres">
      <dgm:prSet presAssocID="{D3C52C3B-7721-4A90-84CE-69727BA83AB7}" presName="sibTrans" presStyleLbl="sibTrans1D1" presStyleIdx="2" presStyleCnt="6"/>
      <dgm:spPr/>
    </dgm:pt>
    <dgm:pt modelId="{4B1EA73D-725D-4FB5-8A07-85A1BFFEFE58}" type="pres">
      <dgm:prSet presAssocID="{3D048B25-87A8-41FA-9FAC-F7DC70996552}" presName="node" presStyleLbl="node1" presStyleIdx="3" presStyleCnt="6">
        <dgm:presLayoutVars>
          <dgm:bulletEnabled val="1"/>
        </dgm:presLayoutVars>
      </dgm:prSet>
      <dgm:spPr/>
    </dgm:pt>
    <dgm:pt modelId="{AF0E8DDD-E159-4D28-8480-C1EC8D04109A}" type="pres">
      <dgm:prSet presAssocID="{3D048B25-87A8-41FA-9FAC-F7DC70996552}" presName="spNode" presStyleCnt="0"/>
      <dgm:spPr/>
    </dgm:pt>
    <dgm:pt modelId="{E111FA96-38BF-4AD3-B148-22EC7CA1FC28}" type="pres">
      <dgm:prSet presAssocID="{20934EB7-4833-42BE-8BFB-3265179E1750}" presName="sibTrans" presStyleLbl="sibTrans1D1" presStyleIdx="3" presStyleCnt="6"/>
      <dgm:spPr/>
    </dgm:pt>
    <dgm:pt modelId="{1E5FC5D0-7E45-4898-996D-A470C01A3F79}" type="pres">
      <dgm:prSet presAssocID="{D80DD9CB-588D-41D6-A0CF-F20742F148DE}" presName="node" presStyleLbl="node1" presStyleIdx="4" presStyleCnt="6">
        <dgm:presLayoutVars>
          <dgm:bulletEnabled val="1"/>
        </dgm:presLayoutVars>
      </dgm:prSet>
      <dgm:spPr/>
    </dgm:pt>
    <dgm:pt modelId="{E1EBC361-5226-4A3A-9A93-D3CFF999C2A4}" type="pres">
      <dgm:prSet presAssocID="{D80DD9CB-588D-41D6-A0CF-F20742F148DE}" presName="spNode" presStyleCnt="0"/>
      <dgm:spPr/>
    </dgm:pt>
    <dgm:pt modelId="{3B8243D4-ECDB-4268-BACE-8D63E6BBF403}" type="pres">
      <dgm:prSet presAssocID="{6A92207E-43DC-4BF3-94C3-384EB4A83028}" presName="sibTrans" presStyleLbl="sibTrans1D1" presStyleIdx="4" presStyleCnt="6"/>
      <dgm:spPr/>
    </dgm:pt>
    <dgm:pt modelId="{426CEA3C-B6F3-4E33-9095-3870F24588B2}" type="pres">
      <dgm:prSet presAssocID="{94A412B6-8D58-4CD7-8ED9-AB8384DB8488}" presName="node" presStyleLbl="node1" presStyleIdx="5" presStyleCnt="6">
        <dgm:presLayoutVars>
          <dgm:bulletEnabled val="1"/>
        </dgm:presLayoutVars>
      </dgm:prSet>
      <dgm:spPr/>
    </dgm:pt>
    <dgm:pt modelId="{A5380917-D361-4EA4-A25A-05376D59B521}" type="pres">
      <dgm:prSet presAssocID="{94A412B6-8D58-4CD7-8ED9-AB8384DB8488}" presName="spNode" presStyleCnt="0"/>
      <dgm:spPr/>
    </dgm:pt>
    <dgm:pt modelId="{CD730912-9EFA-423A-9111-78CF0E3CCE35}" type="pres">
      <dgm:prSet presAssocID="{A9F2C833-84FD-46BA-91E6-FEA7997B4886}" presName="sibTrans" presStyleLbl="sibTrans1D1" presStyleIdx="5" presStyleCnt="6"/>
      <dgm:spPr/>
    </dgm:pt>
  </dgm:ptLst>
  <dgm:cxnLst>
    <dgm:cxn modelId="{0B12D00F-6E60-4BC0-964E-AC581515F934}" srcId="{A07AD044-59BE-40D6-9B29-7B64BF6D4AC4}" destId="{708333AC-DE04-4CA2-A11B-AA86AFE1D2E2}" srcOrd="1" destOrd="0" parTransId="{1F38D489-6662-4EBE-B061-6B924661E83D}" sibTransId="{17FF3CEB-8CF4-4BC5-B64F-D82EDE992E81}"/>
    <dgm:cxn modelId="{3166A112-44FC-43BB-B565-CAC7B9280926}" type="presOf" srcId="{F6A4C4A4-14AF-4A64-84B7-D68B1F5FB555}" destId="{AA68CBEF-148B-4FD5-9002-4C54ABC1B794}" srcOrd="0" destOrd="0" presId="urn:microsoft.com/office/officeart/2005/8/layout/cycle5"/>
    <dgm:cxn modelId="{DBD4D05E-0951-47C8-BA1B-9596F6F84C50}" type="presOf" srcId="{3D048B25-87A8-41FA-9FAC-F7DC70996552}" destId="{4B1EA73D-725D-4FB5-8A07-85A1BFFEFE58}" srcOrd="0" destOrd="0" presId="urn:microsoft.com/office/officeart/2005/8/layout/cycle5"/>
    <dgm:cxn modelId="{C46A346F-B6DD-4C51-AFBE-5B250127C7CD}" type="presOf" srcId="{A07AD044-59BE-40D6-9B29-7B64BF6D4AC4}" destId="{CA45FA32-2CBE-40C0-84D2-54A41A53E720}" srcOrd="0" destOrd="0" presId="urn:microsoft.com/office/officeart/2005/8/layout/cycle5"/>
    <dgm:cxn modelId="{3E53F988-9658-4B87-964D-0AAF5127E1BA}" type="presOf" srcId="{17FF3CEB-8CF4-4BC5-B64F-D82EDE992E81}" destId="{23C7C7AA-3B5E-48EF-8052-2BBB594A76ED}" srcOrd="0" destOrd="0" presId="urn:microsoft.com/office/officeart/2005/8/layout/cycle5"/>
    <dgm:cxn modelId="{6406438A-611D-4804-8EFF-5BE895A20AB6}" type="presOf" srcId="{6844190E-57AB-4B22-8906-2EC76129781B}" destId="{0982C787-8CAF-40C2-AD07-D81E22F4E628}" srcOrd="0" destOrd="0" presId="urn:microsoft.com/office/officeart/2005/8/layout/cycle5"/>
    <dgm:cxn modelId="{78889C93-C7C4-4E60-8A7C-33B7AAE31B85}" srcId="{A07AD044-59BE-40D6-9B29-7B64BF6D4AC4}" destId="{6844190E-57AB-4B22-8906-2EC76129781B}" srcOrd="2" destOrd="0" parTransId="{7D83CBF0-A8C9-4528-949D-0169F51FD5AE}" sibTransId="{D3C52C3B-7721-4A90-84CE-69727BA83AB7}"/>
    <dgm:cxn modelId="{992467B7-FA44-44D1-B20E-FC85175EBF93}" type="presOf" srcId="{20934EB7-4833-42BE-8BFB-3265179E1750}" destId="{E111FA96-38BF-4AD3-B148-22EC7CA1FC28}" srcOrd="0" destOrd="0" presId="urn:microsoft.com/office/officeart/2005/8/layout/cycle5"/>
    <dgm:cxn modelId="{FAF037BB-9BF7-45B2-AD93-C12E01E5C1DC}" srcId="{A07AD044-59BE-40D6-9B29-7B64BF6D4AC4}" destId="{B180044A-3CB7-45CC-857C-B9F18F7D98FE}" srcOrd="0" destOrd="0" parTransId="{DF0C35B7-A6E9-47A6-BD3F-D191C0DAF27F}" sibTransId="{F6A4C4A4-14AF-4A64-84B7-D68B1F5FB555}"/>
    <dgm:cxn modelId="{2ED1AABF-73F9-471C-ADF8-4DFD7F910DC2}" type="presOf" srcId="{B180044A-3CB7-45CC-857C-B9F18F7D98FE}" destId="{0EA5883A-05CA-49FF-A6C7-FAF08A1FBA7B}" srcOrd="0" destOrd="0" presId="urn:microsoft.com/office/officeart/2005/8/layout/cycle5"/>
    <dgm:cxn modelId="{5C6396DD-96F5-4C78-8EAD-03498C4AFDB6}" type="presOf" srcId="{D80DD9CB-588D-41D6-A0CF-F20742F148DE}" destId="{1E5FC5D0-7E45-4898-996D-A470C01A3F79}" srcOrd="0" destOrd="0" presId="urn:microsoft.com/office/officeart/2005/8/layout/cycle5"/>
    <dgm:cxn modelId="{D2C6ECE0-1D0A-4F13-8DE5-CBDB025FEA51}" type="presOf" srcId="{A9F2C833-84FD-46BA-91E6-FEA7997B4886}" destId="{CD730912-9EFA-423A-9111-78CF0E3CCE35}" srcOrd="0" destOrd="0" presId="urn:microsoft.com/office/officeart/2005/8/layout/cycle5"/>
    <dgm:cxn modelId="{B4F214E8-2131-49B0-A0DE-9041A14C7F59}" type="presOf" srcId="{708333AC-DE04-4CA2-A11B-AA86AFE1D2E2}" destId="{C41D8C04-1873-4F6D-AC21-812325A93174}" srcOrd="0" destOrd="0" presId="urn:microsoft.com/office/officeart/2005/8/layout/cycle5"/>
    <dgm:cxn modelId="{DB80D1EE-0573-401C-8A51-105D0913F197}" type="presOf" srcId="{D3C52C3B-7721-4A90-84CE-69727BA83AB7}" destId="{3045BCCF-B83B-4ECD-81EE-2B53404D917B}" srcOrd="0" destOrd="0" presId="urn:microsoft.com/office/officeart/2005/8/layout/cycle5"/>
    <dgm:cxn modelId="{665DD7F7-AC3D-4E1F-8EF9-A5E483FB54BF}" srcId="{A07AD044-59BE-40D6-9B29-7B64BF6D4AC4}" destId="{3D048B25-87A8-41FA-9FAC-F7DC70996552}" srcOrd="3" destOrd="0" parTransId="{001F514E-58A0-4C0B-BE8B-5AC88C49D2D1}" sibTransId="{20934EB7-4833-42BE-8BFB-3265179E1750}"/>
    <dgm:cxn modelId="{703D05F9-68A2-416D-8B7F-934ED10BCBB8}" srcId="{A07AD044-59BE-40D6-9B29-7B64BF6D4AC4}" destId="{D80DD9CB-588D-41D6-A0CF-F20742F148DE}" srcOrd="4" destOrd="0" parTransId="{EDE6BF8D-CA2B-49D8-A555-F49EDFA47353}" sibTransId="{6A92207E-43DC-4BF3-94C3-384EB4A83028}"/>
    <dgm:cxn modelId="{601709F9-163E-4DBA-AD43-A41C0C1240DD}" type="presOf" srcId="{6A92207E-43DC-4BF3-94C3-384EB4A83028}" destId="{3B8243D4-ECDB-4268-BACE-8D63E6BBF403}" srcOrd="0" destOrd="0" presId="urn:microsoft.com/office/officeart/2005/8/layout/cycle5"/>
    <dgm:cxn modelId="{2E1D5FF9-B87D-40E1-86F7-74769B3A1BE7}" type="presOf" srcId="{94A412B6-8D58-4CD7-8ED9-AB8384DB8488}" destId="{426CEA3C-B6F3-4E33-9095-3870F24588B2}" srcOrd="0" destOrd="0" presId="urn:microsoft.com/office/officeart/2005/8/layout/cycle5"/>
    <dgm:cxn modelId="{419740FF-A13B-41C2-9942-4317EAB9173A}" srcId="{A07AD044-59BE-40D6-9B29-7B64BF6D4AC4}" destId="{94A412B6-8D58-4CD7-8ED9-AB8384DB8488}" srcOrd="5" destOrd="0" parTransId="{4B05D6D4-1C12-4AD0-BA9E-8A79474F8552}" sibTransId="{A9F2C833-84FD-46BA-91E6-FEA7997B4886}"/>
    <dgm:cxn modelId="{4D8638DC-73A4-4849-B1F7-02E15A17974B}" type="presParOf" srcId="{CA45FA32-2CBE-40C0-84D2-54A41A53E720}" destId="{0EA5883A-05CA-49FF-A6C7-FAF08A1FBA7B}" srcOrd="0" destOrd="0" presId="urn:microsoft.com/office/officeart/2005/8/layout/cycle5"/>
    <dgm:cxn modelId="{ECBF4090-F1BE-4C6F-A150-746A43856B75}" type="presParOf" srcId="{CA45FA32-2CBE-40C0-84D2-54A41A53E720}" destId="{C1E890D4-52D2-4BB0-8F89-6FA891040640}" srcOrd="1" destOrd="0" presId="urn:microsoft.com/office/officeart/2005/8/layout/cycle5"/>
    <dgm:cxn modelId="{081CD108-FEBB-4963-96C4-65337675208A}" type="presParOf" srcId="{CA45FA32-2CBE-40C0-84D2-54A41A53E720}" destId="{AA68CBEF-148B-4FD5-9002-4C54ABC1B794}" srcOrd="2" destOrd="0" presId="urn:microsoft.com/office/officeart/2005/8/layout/cycle5"/>
    <dgm:cxn modelId="{ADECF079-DE1E-44A9-BE94-FFC7FF3199C1}" type="presParOf" srcId="{CA45FA32-2CBE-40C0-84D2-54A41A53E720}" destId="{C41D8C04-1873-4F6D-AC21-812325A93174}" srcOrd="3" destOrd="0" presId="urn:microsoft.com/office/officeart/2005/8/layout/cycle5"/>
    <dgm:cxn modelId="{D17F67B0-732F-44F2-85CF-D5DF8F55711F}" type="presParOf" srcId="{CA45FA32-2CBE-40C0-84D2-54A41A53E720}" destId="{F92DBC37-45BF-40C5-8F00-916A553FE782}" srcOrd="4" destOrd="0" presId="urn:microsoft.com/office/officeart/2005/8/layout/cycle5"/>
    <dgm:cxn modelId="{17254E3F-4935-476B-B30F-2D669C4F8B8C}" type="presParOf" srcId="{CA45FA32-2CBE-40C0-84D2-54A41A53E720}" destId="{23C7C7AA-3B5E-48EF-8052-2BBB594A76ED}" srcOrd="5" destOrd="0" presId="urn:microsoft.com/office/officeart/2005/8/layout/cycle5"/>
    <dgm:cxn modelId="{C14665BF-191F-457D-85AC-7F38ACBDCB43}" type="presParOf" srcId="{CA45FA32-2CBE-40C0-84D2-54A41A53E720}" destId="{0982C787-8CAF-40C2-AD07-D81E22F4E628}" srcOrd="6" destOrd="0" presId="urn:microsoft.com/office/officeart/2005/8/layout/cycle5"/>
    <dgm:cxn modelId="{0B430B17-2B7A-4B3E-A3A9-177E442AF5C4}" type="presParOf" srcId="{CA45FA32-2CBE-40C0-84D2-54A41A53E720}" destId="{4E63C04C-37CE-4F82-A238-F6CBBAC8A990}" srcOrd="7" destOrd="0" presId="urn:microsoft.com/office/officeart/2005/8/layout/cycle5"/>
    <dgm:cxn modelId="{8B6F6455-DE15-4852-B1ED-329BC4BA6CA5}" type="presParOf" srcId="{CA45FA32-2CBE-40C0-84D2-54A41A53E720}" destId="{3045BCCF-B83B-4ECD-81EE-2B53404D917B}" srcOrd="8" destOrd="0" presId="urn:microsoft.com/office/officeart/2005/8/layout/cycle5"/>
    <dgm:cxn modelId="{DF7BC336-8103-44ED-8F02-5F0D4AD7F36C}" type="presParOf" srcId="{CA45FA32-2CBE-40C0-84D2-54A41A53E720}" destId="{4B1EA73D-725D-4FB5-8A07-85A1BFFEFE58}" srcOrd="9" destOrd="0" presId="urn:microsoft.com/office/officeart/2005/8/layout/cycle5"/>
    <dgm:cxn modelId="{FF86494C-54E6-454E-9AD9-4B76F837C6CE}" type="presParOf" srcId="{CA45FA32-2CBE-40C0-84D2-54A41A53E720}" destId="{AF0E8DDD-E159-4D28-8480-C1EC8D04109A}" srcOrd="10" destOrd="0" presId="urn:microsoft.com/office/officeart/2005/8/layout/cycle5"/>
    <dgm:cxn modelId="{A68E35B4-F65C-45B5-91F0-263A41523FDC}" type="presParOf" srcId="{CA45FA32-2CBE-40C0-84D2-54A41A53E720}" destId="{E111FA96-38BF-4AD3-B148-22EC7CA1FC28}" srcOrd="11" destOrd="0" presId="urn:microsoft.com/office/officeart/2005/8/layout/cycle5"/>
    <dgm:cxn modelId="{C579FA7D-88D5-4564-8E9C-5F319A7E32D9}" type="presParOf" srcId="{CA45FA32-2CBE-40C0-84D2-54A41A53E720}" destId="{1E5FC5D0-7E45-4898-996D-A470C01A3F79}" srcOrd="12" destOrd="0" presId="urn:microsoft.com/office/officeart/2005/8/layout/cycle5"/>
    <dgm:cxn modelId="{1F179174-1628-49AC-A4A9-DC654C659CF9}" type="presParOf" srcId="{CA45FA32-2CBE-40C0-84D2-54A41A53E720}" destId="{E1EBC361-5226-4A3A-9A93-D3CFF999C2A4}" srcOrd="13" destOrd="0" presId="urn:microsoft.com/office/officeart/2005/8/layout/cycle5"/>
    <dgm:cxn modelId="{9CF44A78-0F47-4E6F-ADA4-E5FF3AEC4EE8}" type="presParOf" srcId="{CA45FA32-2CBE-40C0-84D2-54A41A53E720}" destId="{3B8243D4-ECDB-4268-BACE-8D63E6BBF403}" srcOrd="14" destOrd="0" presId="urn:microsoft.com/office/officeart/2005/8/layout/cycle5"/>
    <dgm:cxn modelId="{C68C243E-98B6-402D-9122-C2045F2D8B88}" type="presParOf" srcId="{CA45FA32-2CBE-40C0-84D2-54A41A53E720}" destId="{426CEA3C-B6F3-4E33-9095-3870F24588B2}" srcOrd="15" destOrd="0" presId="urn:microsoft.com/office/officeart/2005/8/layout/cycle5"/>
    <dgm:cxn modelId="{94A7E827-70F0-4D45-9FC1-50DA81A877C7}" type="presParOf" srcId="{CA45FA32-2CBE-40C0-84D2-54A41A53E720}" destId="{A5380917-D361-4EA4-A25A-05376D59B521}" srcOrd="16" destOrd="0" presId="urn:microsoft.com/office/officeart/2005/8/layout/cycle5"/>
    <dgm:cxn modelId="{C31DB192-FEE6-4A6F-B780-DC7886F2DB9A}" type="presParOf" srcId="{CA45FA32-2CBE-40C0-84D2-54A41A53E720}" destId="{CD730912-9EFA-423A-9111-78CF0E3CCE35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52355-15D3-4A30-A99C-FF811DD95571}">
      <dsp:nvSpPr>
        <dsp:cNvPr id="0" name=""/>
        <dsp:cNvSpPr/>
      </dsp:nvSpPr>
      <dsp:spPr>
        <a:xfrm>
          <a:off x="0" y="40152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Regression: (tradition maximum likelihood estimate and independent Input)</a:t>
          </a:r>
          <a:endParaRPr lang="en-US" sz="2800" kern="1200" dirty="0"/>
        </a:p>
      </dsp:txBody>
      <dsp:txXfrm>
        <a:off x="55972" y="96124"/>
        <a:ext cx="10509981" cy="1034656"/>
      </dsp:txXfrm>
    </dsp:sp>
    <dsp:sp modelId="{E0D4617B-EF80-451C-8AD9-51CDB4D3201E}">
      <dsp:nvSpPr>
        <dsp:cNvPr id="0" name=""/>
        <dsp:cNvSpPr/>
      </dsp:nvSpPr>
      <dsp:spPr>
        <a:xfrm>
          <a:off x="0" y="1267392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 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2800" kern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earest Neighbor: (non-parametric) </a:t>
          </a:r>
          <a:endParaRPr lang="en-US" sz="2800" kern="1200" dirty="0"/>
        </a:p>
      </dsp:txBody>
      <dsp:txXfrm>
        <a:off x="55972" y="1323364"/>
        <a:ext cx="10509981" cy="1034656"/>
      </dsp:txXfrm>
    </dsp:sp>
    <dsp:sp modelId="{A1D15E73-0F0E-4797-A6A4-12816DD1DC4A}">
      <dsp:nvSpPr>
        <dsp:cNvPr id="0" name=""/>
        <dsp:cNvSpPr/>
      </dsp:nvSpPr>
      <dsp:spPr>
        <a:xfrm>
          <a:off x="0" y="2494632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Tree: (use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gini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and entropy to find the best break point)</a:t>
          </a:r>
          <a:endParaRPr lang="en-US" sz="2800" kern="1200" dirty="0"/>
        </a:p>
      </dsp:txBody>
      <dsp:txXfrm>
        <a:off x="55972" y="2550604"/>
        <a:ext cx="10509981" cy="1034656"/>
      </dsp:txXfrm>
    </dsp:sp>
    <dsp:sp modelId="{C3E265AD-1D01-421E-910F-9601E513D6FF}">
      <dsp:nvSpPr>
        <dsp:cNvPr id="0" name=""/>
        <dsp:cNvSpPr/>
      </dsp:nvSpPr>
      <dsp:spPr>
        <a:xfrm>
          <a:off x="0" y="3721871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XGboosting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: (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optimize number of features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)</a:t>
          </a:r>
          <a:endParaRPr lang="en-US" sz="2800" kern="1200" dirty="0"/>
        </a:p>
      </dsp:txBody>
      <dsp:txXfrm>
        <a:off x="55972" y="3777843"/>
        <a:ext cx="10509981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5883A-05CA-49FF-A6C7-FAF08A1FBA7B}">
      <dsp:nvSpPr>
        <dsp:cNvPr id="0" name=""/>
        <dsp:cNvSpPr/>
      </dsp:nvSpPr>
      <dsp:spPr>
        <a:xfrm>
          <a:off x="5248483" y="1225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Training</a:t>
          </a:r>
        </a:p>
      </dsp:txBody>
      <dsp:txXfrm>
        <a:off x="5288364" y="41106"/>
        <a:ext cx="1177119" cy="737210"/>
      </dsp:txXfrm>
    </dsp:sp>
    <dsp:sp modelId="{AA68CBEF-148B-4FD5-9002-4C54ABC1B794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2710287" y="168048"/>
              </a:moveTo>
              <a:arcTo wR="1923913" hR="1923913" stAng="17647528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D8C04-1873-4F6D-AC21-812325A93174}">
      <dsp:nvSpPr>
        <dsp:cNvPr id="0" name=""/>
        <dsp:cNvSpPr/>
      </dsp:nvSpPr>
      <dsp:spPr>
        <a:xfrm>
          <a:off x="6914642" y="963182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</a:t>
          </a:r>
        </a:p>
      </dsp:txBody>
      <dsp:txXfrm>
        <a:off x="6954523" y="1003063"/>
        <a:ext cx="1177119" cy="737210"/>
      </dsp:txXfrm>
    </dsp:sp>
    <dsp:sp modelId="{23C7C7AA-3B5E-48EF-8052-2BBB594A76ED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3817860" y="1585665"/>
              </a:moveTo>
              <a:arcTo wR="1923913" hR="1923913" stAng="20992443" swAng="121511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2C787-8CAF-40C2-AD07-D81E22F4E628}">
      <dsp:nvSpPr>
        <dsp:cNvPr id="0" name=""/>
        <dsp:cNvSpPr/>
      </dsp:nvSpPr>
      <dsp:spPr>
        <a:xfrm>
          <a:off x="6914642" y="2887096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Model</a:t>
          </a:r>
        </a:p>
      </dsp:txBody>
      <dsp:txXfrm>
        <a:off x="6954523" y="2926977"/>
        <a:ext cx="1177119" cy="737210"/>
      </dsp:txXfrm>
    </dsp:sp>
    <dsp:sp modelId="{3045BCCF-B83B-4ECD-81EE-2B53404D917B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3148085" y="3408113"/>
              </a:moveTo>
              <a:arcTo wR="1923913" hR="1923913" stAng="3029047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EA73D-725D-4FB5-8A07-85A1BFFEFE58}">
      <dsp:nvSpPr>
        <dsp:cNvPr id="0" name=""/>
        <dsp:cNvSpPr/>
      </dsp:nvSpPr>
      <dsp:spPr>
        <a:xfrm>
          <a:off x="5248483" y="3849053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Explanation</a:t>
          </a:r>
        </a:p>
      </dsp:txBody>
      <dsp:txXfrm>
        <a:off x="5288364" y="3888934"/>
        <a:ext cx="1177119" cy="737210"/>
      </dsp:txXfrm>
    </dsp:sp>
    <dsp:sp modelId="{E111FA96-38BF-4AD3-B148-22EC7CA1FC28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1137540" y="3679779"/>
              </a:moveTo>
              <a:arcTo wR="1923913" hR="1923913" stAng="6847528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FC5D0-7E45-4898-996D-A470C01A3F79}">
      <dsp:nvSpPr>
        <dsp:cNvPr id="0" name=""/>
        <dsp:cNvSpPr/>
      </dsp:nvSpPr>
      <dsp:spPr>
        <a:xfrm>
          <a:off x="3582325" y="2887096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Action</a:t>
          </a:r>
        </a:p>
      </dsp:txBody>
      <dsp:txXfrm>
        <a:off x="3622206" y="2926977"/>
        <a:ext cx="1177119" cy="737210"/>
      </dsp:txXfrm>
    </dsp:sp>
    <dsp:sp modelId="{3B8243D4-ECDB-4268-BACE-8D63E6BBF403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29967" y="2262162"/>
              </a:moveTo>
              <a:arcTo wR="1923913" hR="1923913" stAng="10192443" swAng="121511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EA3C-B6F3-4E33-9095-3870F24588B2}">
      <dsp:nvSpPr>
        <dsp:cNvPr id="0" name=""/>
        <dsp:cNvSpPr/>
      </dsp:nvSpPr>
      <dsp:spPr>
        <a:xfrm>
          <a:off x="3582325" y="963182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Preprocessing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22206" y="1003063"/>
        <a:ext cx="1177119" cy="737210"/>
      </dsp:txXfrm>
    </dsp:sp>
    <dsp:sp modelId="{CD730912-9EFA-423A-9111-78CF0E3CCE35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699742" y="439714"/>
              </a:moveTo>
              <a:arcTo wR="1923913" hR="1923913" stAng="13829047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F9FF0-CE5E-4D86-8BEF-219347F8E8CD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026B-AA3E-4D71-9888-D8C3829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gradient-descen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Xgboost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does capture non linear relationships, use of gradient boosting it can optimize arbitrary 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5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90A0B"/>
                </a:solidFill>
                <a:effectLst/>
                <a:latin typeface="Georgia" panose="02040502050405020303" pitchFamily="18" charset="0"/>
              </a:rPr>
              <a:t>Model parameters</a:t>
            </a:r>
            <a:r>
              <a:rPr lang="en-US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 are learned during training when we optimize a loss function using something like </a:t>
            </a:r>
            <a:r>
              <a:rPr lang="en-US" b="0" i="0" u="none" strike="noStrike" dirty="0">
                <a:solidFill>
                  <a:srgbClr val="15171A"/>
                </a:solidFill>
                <a:effectLst/>
                <a:latin typeface="Georgia" panose="02040502050405020303" pitchFamily="18" charset="0"/>
                <a:hlinkClick r:id="rId3"/>
              </a:rPr>
              <a:t>gradient descent</a:t>
            </a:r>
            <a:r>
              <a:rPr lang="en-US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FPR no death but predict death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TPR </a:t>
            </a:r>
            <a:r>
              <a:rPr lang="en-US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death and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death **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TP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D67-8C5C-4B6A-9518-D3F27AB53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9D35-9BEC-47A9-B83E-0EF6B4492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5505-741F-4C28-B4F1-6AC529E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889D-1668-42AD-80B2-1B3612C2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CC04-14A4-4C45-A0EF-0B7A4B2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741-D5BC-4839-A929-246490F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53B0F-0C7D-4312-928F-F07B5172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EB28-F5A9-4FC5-872C-6F3F863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FCF0-5EB6-48EB-86DC-D433B289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FBEC-D6C7-42AB-842E-94916A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0C28C-0D95-4D42-B77E-E7383744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C5A8-7E92-495C-BC1C-FC8E3C8D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A869-A18A-4659-BAC7-430C7FF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6E0B-D0AE-466F-AB27-26274B8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75FE-04C8-4491-9BE9-558DF513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E590-0773-4C4E-B045-6E78D69B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9243-0C36-4F73-875C-F03BAD98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A763-5A61-4F10-8A1C-D9F0D7CC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3AFBA-625F-490F-9C1A-F92D879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84FC-D2A9-4305-85E7-440E082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4C7A-435C-4162-8D1D-1E9B014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6AEA-6C28-482B-9A58-7EB7C770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F0EB-4573-4D0E-A84F-58F939B0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31A5-95F8-417C-B87D-8C9B7EA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C78F-7EBF-4F8B-9A5A-6CAB453C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9F12-BDB8-4C5A-A625-E447987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4A44-E2D9-4E7B-A8D2-FEB0BACE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17A28-E76E-430A-B877-C636E157B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35858-CFDF-41C7-B06D-0EE66AA0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75C4-3217-4D87-8277-89C2BE3E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2866-18F0-41DF-9C50-C2F2CB79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45A4-71EB-44D9-95E9-13497B07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8044-D132-47A4-BED2-6EB56616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E16C-B024-48F3-A299-BF24332FD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8ABD0-2E04-419B-9D75-EDD9E3B29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0DFE3-D5C3-41FD-8519-A3B64CB5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F2D11-DA19-44E8-9708-B5F82158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5C77-9FDB-4543-94B8-DE00E87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48947-6BD7-4252-930D-E5C3E52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9376-961D-4509-9B07-8324AFE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3CDA5-4201-43F9-B62C-FF22D14F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4A5C5-624A-405C-90F8-5B981238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C7A4F-D58B-4737-8FE3-1CC01142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77854-481F-436E-B67A-E7566E93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8AFA5-DEBA-43B3-A7D7-861B2FB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6A4B-46B1-4363-A7FB-670EC473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5BB-6400-405B-A6FF-F40120C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518B-3A65-4ACD-85B4-89D11DFD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67E5-5C67-4FA8-8C73-0B364A32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42EF-A43E-4253-978A-CF233384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217B-093B-4A0B-A66B-1018821F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D050-801E-4604-8663-D83C7FF5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FA5E-5BD2-4DD5-A287-999F4755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B0464-36B9-4EF7-AFC3-73777332F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3133F-3803-448B-BF40-042929D9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3E85-CA27-47F7-8D86-4AAF10B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DC9D-696D-4670-8308-5DC7375D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E55AF-530A-4934-9E98-BFB0A2A0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8B3E0-0604-4FFB-9C4B-A3728713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7143-B00D-4A5A-B320-438EB884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B483-540F-4C34-B60B-648D8CFB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63CF-8B43-4910-9912-72D5C277438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B4F7-AEC7-4E49-894F-F81D4481A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C7FC-9283-45DE-B73C-3CF20FBE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5F6AD-9418-4374-8ECA-3780082B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45EB6-F491-4AA1-81E4-A0765C53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372" y="1970140"/>
            <a:ext cx="7524288" cy="2021044"/>
          </a:xfrm>
        </p:spPr>
        <p:txBody>
          <a:bodyPr anchor="t">
            <a:normAutofit/>
          </a:bodyPr>
          <a:lstStyle/>
          <a:p>
            <a:pPr fontAlgn="base"/>
            <a:r>
              <a:rPr lang="en-US" sz="3200" b="1" dirty="0">
                <a:solidFill>
                  <a:srgbClr val="13131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Machine Learning Algorithms for Predicting ICU Patients’ Mortality </a:t>
            </a:r>
          </a:p>
        </p:txBody>
      </p:sp>
      <p:pic>
        <p:nvPicPr>
          <p:cNvPr id="15" name="Picture 14" descr="Scan of a human brain in a neurology clinic">
            <a:extLst>
              <a:ext uri="{FF2B5EF4-FFF2-40B4-BE49-F238E27FC236}">
                <a16:creationId xmlns:a16="http://schemas.microsoft.com/office/drawing/2014/main" id="{B33BC9DD-DCE0-4C48-919F-250D2D97D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06" r="1819"/>
          <a:stretch/>
        </p:blipFill>
        <p:spPr>
          <a:xfrm>
            <a:off x="-1521" y="-1"/>
            <a:ext cx="4286246" cy="685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84831" y="0"/>
            <a:ext cx="324851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07EB8-B07C-4EF5-8DE2-6B03F3EC8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9679CC-0AEA-4729-827F-5738C105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1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F321-2A07-4CBB-A86B-D23EEAEE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Importance Ranking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347E-FF06-4044-9B93-08CE816C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365125"/>
            <a:ext cx="6387478" cy="1867617"/>
          </a:xfrm>
        </p:spPr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outcomes only stands out four features, Other features show no effect thus remove from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 is applied to use only four features that have the importance to the model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1AE6990-28E4-4A7B-9C6A-77C95DF3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1" y="2729397"/>
            <a:ext cx="5219273" cy="3483864"/>
          </a:xfrm>
          <a:prstGeom prst="rect">
            <a:avLst/>
          </a:prstGeom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4D4992C-E92F-4FFF-873C-35E715E8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46976"/>
              </p:ext>
            </p:extLst>
          </p:nvPr>
        </p:nvGraphicFramePr>
        <p:xfrm>
          <a:off x="6198781" y="3287283"/>
          <a:ext cx="5523084" cy="236809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75371">
                  <a:extLst>
                    <a:ext uri="{9D8B030D-6E8A-4147-A177-3AD203B41FA5}">
                      <a16:colId xmlns:a16="http://schemas.microsoft.com/office/drawing/2014/main" val="424854944"/>
                    </a:ext>
                  </a:extLst>
                </a:gridCol>
                <a:gridCol w="3219275">
                  <a:extLst>
                    <a:ext uri="{9D8B030D-6E8A-4147-A177-3AD203B41FA5}">
                      <a16:colId xmlns:a16="http://schemas.microsoft.com/office/drawing/2014/main" val="1181373900"/>
                    </a:ext>
                  </a:extLst>
                </a:gridCol>
                <a:gridCol w="1628438">
                  <a:extLst>
                    <a:ext uri="{9D8B030D-6E8A-4147-A177-3AD203B41FA5}">
                      <a16:colId xmlns:a16="http://schemas.microsoft.com/office/drawing/2014/main" val="2985233648"/>
                    </a:ext>
                  </a:extLst>
                </a:gridCol>
              </a:tblGrid>
              <a:tr h="473619">
                <a:tc>
                  <a:txBody>
                    <a:bodyPr/>
                    <a:lstStyle/>
                    <a:p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Features</a:t>
                      </a:r>
                    </a:p>
                  </a:txBody>
                  <a:tcPr marL="107641" marR="107641" marT="53820" marB="538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Coefficient</a:t>
                      </a:r>
                    </a:p>
                  </a:txBody>
                  <a:tcPr marL="107641" marR="107641" marT="53820" marB="5382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899251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</a:t>
                      </a: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apache_icu_death_prob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0.785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90811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ventilated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0.191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34961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52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diabetes_mellitus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0.023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16897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d_sysbp_min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0.001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991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A0709-F598-498C-951D-3EE8121E6E89}"/>
              </a:ext>
            </a:extLst>
          </p:cNvPr>
          <p:cNvSpPr txBox="1"/>
          <p:nvPr/>
        </p:nvSpPr>
        <p:spPr>
          <a:xfrm>
            <a:off x="6597074" y="2655144"/>
            <a:ext cx="5415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7294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69F6-5D07-4343-814D-CA2B5C51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1122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for Clinical Implication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960E0-EB56-4AB1-8AA5-90F775F80AC1}"/>
              </a:ext>
            </a:extLst>
          </p:cNvPr>
          <p:cNvSpPr txBox="1"/>
          <p:nvPr/>
        </p:nvSpPr>
        <p:spPr>
          <a:xfrm>
            <a:off x="3655239" y="4635917"/>
            <a:ext cx="5177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Calibration: APACHE &lt;= 0.12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Critical Value: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Ventilated &lt; 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diabetes_mellitus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&lt;= 0.99,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systolic blood pressure: &lt;= 92.0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7688AED8-C8BE-4525-9A44-0487D2C9C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"/>
          <a:stretch/>
        </p:blipFill>
        <p:spPr>
          <a:xfrm>
            <a:off x="1635853" y="1690688"/>
            <a:ext cx="10399303" cy="24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B96C-6B9E-4916-A49A-7AB912F3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E804FD-E9BD-4E3E-A3CE-60201AFC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634" y="2083495"/>
            <a:ext cx="4654789" cy="379749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2D4B4D-196D-4FE2-88A9-92BB02559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23" y="1366541"/>
            <a:ext cx="5231404" cy="52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5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AE04-6730-4DE4-9132-9761AB24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Performance Comparison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EFB47-971F-44E3-8104-60E144C15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70357"/>
              </p:ext>
            </p:extLst>
          </p:nvPr>
        </p:nvGraphicFramePr>
        <p:xfrm>
          <a:off x="1295400" y="1511496"/>
          <a:ext cx="8774322" cy="4795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1995939724"/>
                    </a:ext>
                  </a:extLst>
                </a:gridCol>
                <a:gridCol w="1452592">
                  <a:extLst>
                    <a:ext uri="{9D8B030D-6E8A-4147-A177-3AD203B41FA5}">
                      <a16:colId xmlns:a16="http://schemas.microsoft.com/office/drawing/2014/main" val="3392138798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3926772107"/>
                    </a:ext>
                  </a:extLst>
                </a:gridCol>
                <a:gridCol w="1301454">
                  <a:extLst>
                    <a:ext uri="{9D8B030D-6E8A-4147-A177-3AD203B41FA5}">
                      <a16:colId xmlns:a16="http://schemas.microsoft.com/office/drawing/2014/main" val="997816440"/>
                    </a:ext>
                  </a:extLst>
                </a:gridCol>
                <a:gridCol w="1242679">
                  <a:extLst>
                    <a:ext uri="{9D8B030D-6E8A-4147-A177-3AD203B41FA5}">
                      <a16:colId xmlns:a16="http://schemas.microsoft.com/office/drawing/2014/main" val="3495597392"/>
                    </a:ext>
                  </a:extLst>
                </a:gridCol>
                <a:gridCol w="1897606">
                  <a:extLst>
                    <a:ext uri="{9D8B030D-6E8A-4147-A177-3AD203B41FA5}">
                      <a16:colId xmlns:a16="http://schemas.microsoft.com/office/drawing/2014/main" val="2074417871"/>
                    </a:ext>
                  </a:extLst>
                </a:gridCol>
              </a:tblGrid>
              <a:tr h="2418068">
                <a:tc>
                  <a:txBody>
                    <a:bodyPr/>
                    <a:lstStyle/>
                    <a:p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 Folds Cross validation </a:t>
                      </a:r>
                      <a:r>
                        <a:rPr lang="en-US" altLang="zh-CN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 accuracy sore</a:t>
                      </a:r>
                      <a:endParaRPr lang="en-US" sz="2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Recall</a:t>
                      </a:r>
                    </a:p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Confusion Matrix</a:t>
                      </a:r>
                    </a:p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(TPR)</a:t>
                      </a:r>
                    </a:p>
                    <a:p>
                      <a:pPr algn="ctr"/>
                      <a:endParaRPr lang="en-US" sz="2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AUC ROC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Confusion Matrix</a:t>
                      </a:r>
                    </a:p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(FPR)</a:t>
                      </a:r>
                    </a:p>
                    <a:p>
                      <a:pPr algn="ctr"/>
                      <a:endParaRPr lang="en-US" sz="2200" b="1" kern="1200" dirty="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4651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0.73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9441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5864"/>
                  </a:ext>
                </a:extLst>
              </a:tr>
              <a:tr h="46775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Logistic 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773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XGboosting</a:t>
                      </a:r>
                      <a:endParaRPr lang="en-US" sz="2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0.93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0.55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0.88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0.11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8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E667-984B-4072-A42C-8F667649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 &amp; Implication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F899-BC03-49A6-B85F-BC761E6A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219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machine learning-based models developed in this study are compared to their prediction performance on each metric. Amongst them, </a:t>
            </a:r>
            <a:r>
              <a:rPr lang="en-US" sz="2400" dirty="0" err="1">
                <a:latin typeface="Georgia" panose="02040502050405020303" pitchFamily="18" charset="0"/>
              </a:rPr>
              <a:t>XGboosting</a:t>
            </a:r>
            <a:r>
              <a:rPr lang="en-US" sz="2400" dirty="0">
                <a:latin typeface="Georgia" panose="02040502050405020303" pitchFamily="18" charset="0"/>
              </a:rPr>
              <a:t> showed the best performance in predicting the risk of in-hospital death.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model provides the calibration of the APACHE probability and control of ventilated levels to protect the patients at risk. Other features like </a:t>
            </a:r>
            <a:r>
              <a:rPr lang="en-US" altLang="zh-CN" sz="2400" dirty="0">
                <a:latin typeface="Georgia" panose="02040502050405020303" pitchFamily="18" charset="0"/>
              </a:rPr>
              <a:t>d</a:t>
            </a:r>
            <a:r>
              <a:rPr lang="en-US" sz="2400" dirty="0">
                <a:latin typeface="Georgia" panose="02040502050405020303" pitchFamily="18" charset="0"/>
              </a:rPr>
              <a:t>iabetes mellitus can be used as a reference to prioritize the patients at risk.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has the potential to assist physicians in the ICU to perform appropriate clinical interventions for critically ill patients and thus may help improve the pre-diagnostic of patients in the ICU.</a:t>
            </a:r>
          </a:p>
        </p:txBody>
      </p:sp>
    </p:spTree>
    <p:extLst>
      <p:ext uri="{BB962C8B-B14F-4D97-AF65-F5344CB8AC3E}">
        <p14:creationId xmlns:p14="http://schemas.microsoft.com/office/powerpoint/2010/main" val="392989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2315885C-DDE4-4C61-B3AA-6E2B533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4BCD-DB9F-4408-B77D-02FD3F08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&amp; Answers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DDA81-CDFA-4EF9-9500-CF8EAA6B0584}"/>
              </a:ext>
            </a:extLst>
          </p:cNvPr>
          <p:cNvSpPr txBox="1"/>
          <p:nvPr/>
        </p:nvSpPr>
        <p:spPr>
          <a:xfrm>
            <a:off x="6762308" y="4816613"/>
            <a:ext cx="505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Zhangyu027@gmail.com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71C3B-51E2-4D23-8203-ECED7E2C8932}"/>
              </a:ext>
            </a:extLst>
          </p:cNvPr>
          <p:cNvCxnSpPr/>
          <p:nvPr/>
        </p:nvCxnSpPr>
        <p:spPr>
          <a:xfrm>
            <a:off x="514339" y="4478897"/>
            <a:ext cx="4130813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36817-81BD-4371-8F73-4A0DB95E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19" y="408230"/>
            <a:ext cx="8413343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of the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01C06-BFAB-4021-BEE5-1831CA50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Efforts have been made to identify Clinically relevant statistical methods and machine learning applications that are optimal in predict the ICU patients’ mortality. 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knowledge gaps are still in utilizing machine learning to help ICU physicians make optimal clinical decisions and early and accurate identification of ICU patients with a high risk of in-hospital deaths.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 study applied and evaluate the performance of four different machine learning algorithms in predicting ICU in-hospital deaths. My goal was to identify the best algorithm using demographic data, vital, and laboratory data, which can, in turn, improve the prognosis and clinical outcomes. </a:t>
            </a:r>
          </a:p>
        </p:txBody>
      </p:sp>
    </p:spTree>
    <p:extLst>
      <p:ext uri="{BB962C8B-B14F-4D97-AF65-F5344CB8AC3E}">
        <p14:creationId xmlns:p14="http://schemas.microsoft.com/office/powerpoint/2010/main" val="40288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05D1-2361-4AE7-BEE6-E64AB985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918C-087B-4FD4-A975-A379AA5B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features of patients’ demographic, lab visit and vital signs to predict ICU patients’ in-hospital 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the best machine learning model to predict the ICU patients’ mortality among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logistic regression, decision tree and KNN?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recommendation of the machine learning algorithm to the doctors and physician to best perform clinical interventions for critically ICU patients?</a:t>
            </a:r>
          </a:p>
        </p:txBody>
      </p:sp>
    </p:spTree>
    <p:extLst>
      <p:ext uri="{BB962C8B-B14F-4D97-AF65-F5344CB8AC3E}">
        <p14:creationId xmlns:p14="http://schemas.microsoft.com/office/powerpoint/2010/main" val="17578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DAC9-285A-4830-A8C1-53CF0EE1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Methods, Metrics and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75AB-63FC-4275-9722-3C812097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ICU visit data: 91713 (size)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Features: (103)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 Demographic (19)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Lab: min, max by day and hours (46).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Vital sign of min, max by day and hours (38)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Predictors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Probability of Hospital Death(‘1’), Survival (‘0’)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 Modeling: four ML models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Metrics: Accuracy score, Recall, F1 score, ROC AUC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Matrix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29C6-76A5-4AAB-AC13-CF0A4235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 Modeling (classifier)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881AF1-DABC-4A38-95B3-5A2A546D8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092660"/>
              </p:ext>
            </p:extLst>
          </p:nvPr>
        </p:nvGraphicFramePr>
        <p:xfrm>
          <a:off x="935665" y="1584251"/>
          <a:ext cx="10621925" cy="490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74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7A2E-2778-403F-B30C-E9CE2B64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A47314-16D5-45B5-AF37-63F68535D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32602"/>
              </p:ext>
            </p:extLst>
          </p:nvPr>
        </p:nvGraphicFramePr>
        <p:xfrm>
          <a:off x="123825" y="1825624"/>
          <a:ext cx="11753849" cy="466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A9FE7-9D12-42D9-B1B0-AAC20A6824D3}"/>
              </a:ext>
            </a:extLst>
          </p:cNvPr>
          <p:cNvSpPr/>
          <p:nvPr/>
        </p:nvSpPr>
        <p:spPr>
          <a:xfrm>
            <a:off x="704850" y="3084514"/>
            <a:ext cx="1666875" cy="1133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BD998-6135-4855-850E-4F61FF920EC6}"/>
              </a:ext>
            </a:extLst>
          </p:cNvPr>
          <p:cNvCxnSpPr/>
          <p:nvPr/>
        </p:nvCxnSpPr>
        <p:spPr>
          <a:xfrm>
            <a:off x="2428875" y="3619500"/>
            <a:ext cx="93345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EB775-FB25-4D42-BB38-0874A707D91A}"/>
              </a:ext>
            </a:extLst>
          </p:cNvPr>
          <p:cNvCxnSpPr>
            <a:cxnSpLocks/>
          </p:cNvCxnSpPr>
          <p:nvPr/>
        </p:nvCxnSpPr>
        <p:spPr>
          <a:xfrm>
            <a:off x="8039100" y="4038600"/>
            <a:ext cx="17240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E989D0-F9E2-4428-BC03-7D05A0EFB4BD}"/>
              </a:ext>
            </a:extLst>
          </p:cNvPr>
          <p:cNvSpPr/>
          <p:nvPr/>
        </p:nvSpPr>
        <p:spPr>
          <a:xfrm>
            <a:off x="9763125" y="3152775"/>
            <a:ext cx="1666875" cy="1133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with Prior belief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2305C88-B07D-4D94-87C9-BDCB308478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0"/>
          <a:stretch/>
        </p:blipFill>
        <p:spPr>
          <a:xfrm>
            <a:off x="9839325" y="5122861"/>
            <a:ext cx="2095498" cy="15049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17A55-22B7-4F72-9EB5-68726A20348B}"/>
              </a:ext>
            </a:extLst>
          </p:cNvPr>
          <p:cNvCxnSpPr>
            <a:cxnSpLocks/>
          </p:cNvCxnSpPr>
          <p:nvPr/>
        </p:nvCxnSpPr>
        <p:spPr>
          <a:xfrm>
            <a:off x="6638925" y="6189661"/>
            <a:ext cx="29527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7C99FD-117E-4C76-B138-ADD2ED3CD70A}"/>
              </a:ext>
            </a:extLst>
          </p:cNvPr>
          <p:cNvSpPr/>
          <p:nvPr/>
        </p:nvSpPr>
        <p:spPr>
          <a:xfrm>
            <a:off x="9182099" y="4619624"/>
            <a:ext cx="2390775" cy="714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ICU Clinical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A85B-25D0-421A-A051-97982DB0C3BE}"/>
              </a:ext>
            </a:extLst>
          </p:cNvPr>
          <p:cNvSpPr txBox="1"/>
          <p:nvPr/>
        </p:nvSpPr>
        <p:spPr>
          <a:xfrm>
            <a:off x="457200" y="4565315"/>
            <a:ext cx="225742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Vital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Patients’ Demographics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2BAF7-5388-4744-A903-016819D1FC28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1538288" y="4217989"/>
            <a:ext cx="47625" cy="34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0861721-5B34-43E5-9334-160F432EC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" y="2384425"/>
            <a:ext cx="4987925" cy="3616325"/>
          </a:xfrm>
          <a:prstGeom prst="rect">
            <a:avLst/>
          </a:prstGeom>
        </p:spPr>
      </p:pic>
      <p:pic>
        <p:nvPicPr>
          <p:cNvPr id="6" name="Picture 5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4BE57356-E229-4AB2-81F7-94F8950A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2384425"/>
            <a:ext cx="4910138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2B6F2-3BC8-419A-A46D-F71EC41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FFCC5-53C8-4775-9E43-860B62FBF6E0}"/>
              </a:ext>
            </a:extLst>
          </p:cNvPr>
          <p:cNvSpPr txBox="1"/>
          <p:nvPr/>
        </p:nvSpPr>
        <p:spPr>
          <a:xfrm>
            <a:off x="1576552" y="5917324"/>
            <a:ext cx="855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Patients’ age over 90 are excluded from the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Imbalanced data of deaths and survival in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1421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D4EEE5-8BE8-4513-8273-7FCCBDB8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5" y="1616075"/>
            <a:ext cx="5056370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C0E230-8232-493C-9848-B7A76759CE30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39200F9-BD60-449C-835D-C5738DC9E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8" y="1616075"/>
            <a:ext cx="5266798" cy="4190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1AF75-1298-4519-9C8D-A21CE5268F1F}"/>
              </a:ext>
            </a:extLst>
          </p:cNvPr>
          <p:cNvSpPr txBox="1"/>
          <p:nvPr/>
        </p:nvSpPr>
        <p:spPr>
          <a:xfrm>
            <a:off x="1433677" y="5806318"/>
            <a:ext cx="855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mass index are equally distributed in the ICU Types.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 data are balanced. </a:t>
            </a:r>
          </a:p>
        </p:txBody>
      </p:sp>
    </p:spTree>
    <p:extLst>
      <p:ext uri="{BB962C8B-B14F-4D97-AF65-F5344CB8AC3E}">
        <p14:creationId xmlns:p14="http://schemas.microsoft.com/office/powerpoint/2010/main" val="60454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D299-FB67-43AF-9362-69551A9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454485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Correlation &amp; Sig Predictors</a:t>
            </a:r>
          </a:p>
        </p:txBody>
      </p:sp>
      <p:pic>
        <p:nvPicPr>
          <p:cNvPr id="8" name="Content Placeholder 7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A1408345-4A86-4E11-96ED-8E859C568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6" y="1681316"/>
            <a:ext cx="6054599" cy="5176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ACBBA-E0C3-45DA-85BD-C40C637BE41F}"/>
              </a:ext>
            </a:extLst>
          </p:cNvPr>
          <p:cNvSpPr txBox="1"/>
          <p:nvPr/>
        </p:nvSpPr>
        <p:spPr>
          <a:xfrm>
            <a:off x="7138219" y="1681316"/>
            <a:ext cx="37189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map identifies the features of high or low correlation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 tumor metastasis, lymphoma,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day_diasbp_min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day_mbc_max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removed from the model for high correlation with any other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Cirrhosis is removed due to the none correlation to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8635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780</Words>
  <Application>Microsoft Macintosh PowerPoint</Application>
  <PresentationFormat>Widescreen</PresentationFormat>
  <Paragraphs>124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Georgia</vt:lpstr>
      <vt:lpstr>Helvetica Neue Medium</vt:lpstr>
      <vt:lpstr>Roboto</vt:lpstr>
      <vt:lpstr>Tahoma</vt:lpstr>
      <vt:lpstr>Wingdings</vt:lpstr>
      <vt:lpstr>Office Theme</vt:lpstr>
      <vt:lpstr>Comparing Machine Learning Algorithms for Predicting ICU Patients’ Mortality </vt:lpstr>
      <vt:lpstr>Statement of the Problems</vt:lpstr>
      <vt:lpstr>Clinical Questions</vt:lpstr>
      <vt:lpstr>Methods, Metrics and Features</vt:lpstr>
      <vt:lpstr>Supervised Learning Modeling (classifier) </vt:lpstr>
      <vt:lpstr>Methods</vt:lpstr>
      <vt:lpstr>Exploratory Data Analysis</vt:lpstr>
      <vt:lpstr>PowerPoint Presentation</vt:lpstr>
      <vt:lpstr>Feature Correlation &amp; Sig Predictors</vt:lpstr>
      <vt:lpstr>Feature Importance Ranking</vt:lpstr>
      <vt:lpstr>Decision Tree for Clinical Implication</vt:lpstr>
      <vt:lpstr>Hyperparameter Tuning</vt:lpstr>
      <vt:lpstr>Models Performance Comparison</vt:lpstr>
      <vt:lpstr>Findings &amp; Implication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</dc:creator>
  <cp:lastModifiedBy>Yu Zhang</cp:lastModifiedBy>
  <cp:revision>504</cp:revision>
  <dcterms:created xsi:type="dcterms:W3CDTF">2021-02-14T02:01:22Z</dcterms:created>
  <dcterms:modified xsi:type="dcterms:W3CDTF">2023-07-06T22:39:32Z</dcterms:modified>
</cp:coreProperties>
</file>