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/>
    <p:restoredTop sz="94663"/>
  </p:normalViewPr>
  <p:slideViewPr>
    <p:cSldViewPr snapToGrid="0">
      <p:cViewPr varScale="1">
        <p:scale>
          <a:sx n="56" d="100"/>
          <a:sy n="56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-9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952500" y="72898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952500" y="4229100"/>
            <a:ext cx="22479000" cy="2857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7823200"/>
            <a:ext cx="22479000" cy="1155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898099" y="123190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952500" y="8318500"/>
            <a:ext cx="224790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4200" i="1">
                <a:solidFill>
                  <a:srgbClr val="9D9D9D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0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5988248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r>
              <a:t>“在此键入引文。”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14276183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>
            <a:spLocks noGrp="1"/>
          </p:cNvSpPr>
          <p:nvPr>
            <p:ph type="pic" idx="13"/>
          </p:nvPr>
        </p:nvSpPr>
        <p:spPr>
          <a:xfrm>
            <a:off x="952500" y="1409700"/>
            <a:ext cx="22479000" cy="800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952500" y="9982200"/>
            <a:ext cx="22479000" cy="15748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11620500"/>
            <a:ext cx="224790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952500" y="5435600"/>
            <a:ext cx="22479000" cy="2857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>
            <a:spLocks noGrp="1"/>
          </p:cNvSpPr>
          <p:nvPr>
            <p:ph type="pic" sz="half" idx="13"/>
          </p:nvPr>
        </p:nvSpPr>
        <p:spPr>
          <a:xfrm>
            <a:off x="12620884" y="1609325"/>
            <a:ext cx="10795001" cy="10350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952500" y="3378200"/>
            <a:ext cx="10934700" cy="853440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1638300"/>
            <a:ext cx="109347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952500" y="36195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4267200"/>
            <a:ext cx="22479000" cy="8051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图像"/>
          <p:cNvSpPr>
            <a:spLocks noGrp="1"/>
          </p:cNvSpPr>
          <p:nvPr>
            <p:ph type="pic" sz="half" idx="13"/>
          </p:nvPr>
        </p:nvSpPr>
        <p:spPr>
          <a:xfrm>
            <a:off x="987045" y="4211436"/>
            <a:ext cx="10744201" cy="7772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2687300" y="4114800"/>
            <a:ext cx="10744200" cy="7950200"/>
          </a:xfrm>
          <a:prstGeom prst="rect">
            <a:avLst/>
          </a:prstGeom>
        </p:spPr>
        <p:txBody>
          <a:bodyPr/>
          <a:lstStyle>
            <a:lvl1pPr marL="4953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9906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4859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9812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24765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图像"/>
          <p:cNvSpPr>
            <a:spLocks noGrp="1"/>
          </p:cNvSpPr>
          <p:nvPr>
            <p:ph type="pic" sz="quarter" idx="13"/>
          </p:nvPr>
        </p:nvSpPr>
        <p:spPr>
          <a:xfrm>
            <a:off x="13208000" y="1358900"/>
            <a:ext cx="10160000" cy="5067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图像"/>
          <p:cNvSpPr>
            <a:spLocks noGrp="1"/>
          </p:cNvSpPr>
          <p:nvPr>
            <p:ph type="pic" sz="quarter" idx="14"/>
          </p:nvPr>
        </p:nvSpPr>
        <p:spPr>
          <a:xfrm>
            <a:off x="13208000" y="7086600"/>
            <a:ext cx="10160000" cy="489178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sz="half" idx="15"/>
          </p:nvPr>
        </p:nvSpPr>
        <p:spPr>
          <a:xfrm>
            <a:off x="1048561" y="1380725"/>
            <a:ext cx="11480801" cy="1059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线条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384300"/>
            <a:ext cx="22479000" cy="1094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952500" y="838200"/>
            <a:ext cx="22479000" cy="267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23499" y="12319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71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1143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714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2286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857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3429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4000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4572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5143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张越…"/>
          <p:cNvSpPr txBox="1"/>
          <p:nvPr/>
        </p:nvSpPr>
        <p:spPr>
          <a:xfrm>
            <a:off x="2514658" y="8331685"/>
            <a:ext cx="216726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 err="1"/>
              <a:t>张越</a:t>
            </a:r>
            <a:endParaRPr dirty="0"/>
          </a:p>
          <a:p>
            <a:pPr algn="l"/>
            <a:r>
              <a:rPr dirty="0"/>
              <a:t>2019.</a:t>
            </a:r>
            <a:r>
              <a:rPr lang="en-US" altLang="zh-CN" dirty="0"/>
              <a:t>11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6BAF12-90AC-4125-A204-3130F4742BA2}"/>
              </a:ext>
            </a:extLst>
          </p:cNvPr>
          <p:cNvSpPr/>
          <p:nvPr/>
        </p:nvSpPr>
        <p:spPr>
          <a:xfrm>
            <a:off x="5715464" y="5338188"/>
            <a:ext cx="114811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/>
              <a:t>Python</a:t>
            </a:r>
            <a:r>
              <a:rPr lang="zh-CN" altLang="en-US" sz="8000" dirty="0"/>
              <a:t> 第一阶段总结</a:t>
            </a:r>
            <a:br>
              <a:rPr lang="en-US" altLang="zh-CN" sz="8000" dirty="0"/>
            </a:br>
            <a:endParaRPr lang="zh-CN" altLang="en-US" sz="8000" dirty="0"/>
          </a:p>
        </p:txBody>
      </p:sp>
      <p:pic>
        <p:nvPicPr>
          <p:cNvPr id="5" name="Picture 2" descr="Image result for future code logo">
            <a:extLst>
              <a:ext uri="{FF2B5EF4-FFF2-40B4-BE49-F238E27FC236}">
                <a16:creationId xmlns:a16="http://schemas.microsoft.com/office/drawing/2014/main" id="{B0C16E9F-E294-4B0C-963E-42ED16AD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644" y="0"/>
            <a:ext cx="7383356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课程安排</a:t>
            </a:r>
            <a:endParaRPr dirty="0"/>
          </a:p>
        </p:txBody>
      </p:sp>
      <p:sp>
        <p:nvSpPr>
          <p:cNvPr id="129" name="编程是什么？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/>
              <a:t>1.</a:t>
            </a:r>
            <a:r>
              <a:rPr lang="zh-CN" altLang="en-US" dirty="0"/>
              <a:t>总结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altLang="zh-CN" dirty="0"/>
              <a:t>2.</a:t>
            </a:r>
            <a:r>
              <a:rPr lang="zh-CN" altLang="en-US" dirty="0"/>
              <a:t>提问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altLang="zh-CN" dirty="0"/>
              <a:t>3.</a:t>
            </a:r>
            <a:r>
              <a:rPr lang="zh-CN" altLang="en-US" dirty="0"/>
              <a:t>练习</a:t>
            </a:r>
            <a:endParaRPr lang="en-US" altLang="zh-CN" dirty="0"/>
          </a:p>
          <a:p>
            <a:pPr>
              <a:buBlip>
                <a:blip r:embed="rId2"/>
              </a:buBlip>
            </a:pPr>
            <a:r>
              <a:rPr lang="en-US" altLang="zh-CN" dirty="0"/>
              <a:t>4.</a:t>
            </a:r>
            <a:r>
              <a:rPr lang="zh-CN" altLang="en-US" dirty="0"/>
              <a:t>作业</a:t>
            </a:r>
            <a:endParaRPr dirty="0"/>
          </a:p>
        </p:txBody>
      </p:sp>
      <p:pic>
        <p:nvPicPr>
          <p:cNvPr id="4" name="Picture 2" descr="Image result for future code logo">
            <a:extLst>
              <a:ext uri="{FF2B5EF4-FFF2-40B4-BE49-F238E27FC236}">
                <a16:creationId xmlns:a16="http://schemas.microsoft.com/office/drawing/2014/main" id="{EC2C6072-294E-4798-80BB-40878D4F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644" y="0"/>
            <a:ext cx="7383356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EDAC-2C10-A34A-A058-2FE7DCBE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7FEA3-BE0A-4743-8A94-CEC8585FF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kumimoji="1" lang="en-US" altLang="zh-CN" dirty="0"/>
              <a:t>- </a:t>
            </a:r>
            <a:r>
              <a:rPr kumimoji="1" lang="zh-CN" altLang="en-US" dirty="0"/>
              <a:t>安装</a:t>
            </a:r>
            <a:r>
              <a:rPr kumimoji="1" lang="en" altLang="zh-CN" dirty="0"/>
              <a:t>Python</a:t>
            </a:r>
            <a:r>
              <a:rPr kumimoji="1" lang="zh-CN" altLang="en-US" dirty="0"/>
              <a:t>运行环境，运行</a:t>
            </a:r>
            <a:r>
              <a:rPr kumimoji="1" lang="en" altLang="zh-CN" dirty="0"/>
              <a:t>Python</a:t>
            </a:r>
            <a:r>
              <a:rPr kumimoji="1" lang="zh-CN" altLang="en-US" dirty="0"/>
              <a:t>程序获得结果；</a:t>
            </a:r>
          </a:p>
          <a:p>
            <a:r>
              <a:rPr kumimoji="1" lang="en-US" altLang="zh-CN" dirty="0"/>
              <a:t>- </a:t>
            </a:r>
            <a:r>
              <a:rPr kumimoji="1" lang="en" altLang="zh-CN" dirty="0"/>
              <a:t>Python</a:t>
            </a:r>
            <a:r>
              <a:rPr kumimoji="1" lang="zh-CN" altLang="en-US" dirty="0"/>
              <a:t>基本语法格式、锁进、注释；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变量和赋值；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条件语句；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循环语句；</a:t>
            </a:r>
          </a:p>
          <a:p>
            <a:r>
              <a:rPr kumimoji="1" lang="en-US" altLang="zh-CN" dirty="0"/>
              <a:t>- </a:t>
            </a:r>
            <a:r>
              <a:rPr kumimoji="1" lang="en" altLang="zh-CN" dirty="0"/>
              <a:t>list/tuple/</a:t>
            </a:r>
            <a:r>
              <a:rPr kumimoji="1" lang="en" altLang="zh-CN" dirty="0" err="1"/>
              <a:t>dict</a:t>
            </a:r>
            <a:r>
              <a:rPr kumimoji="1" lang="en" altLang="zh-CN" dirty="0"/>
              <a:t>/set;</a:t>
            </a:r>
          </a:p>
          <a:p>
            <a:r>
              <a:rPr kumimoji="1" lang="en" altLang="zh-CN" dirty="0"/>
              <a:t>- </a:t>
            </a:r>
            <a:r>
              <a:rPr kumimoji="1" lang="zh-CN" altLang="en-US" dirty="0"/>
              <a:t>字符串；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读写文件；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函数和函数的参数；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递归算法；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安装和使用模块；</a:t>
            </a:r>
          </a:p>
          <a:p>
            <a:r>
              <a:rPr kumimoji="1" lang="en-US" altLang="zh-CN" dirty="0"/>
              <a:t>- </a:t>
            </a:r>
            <a:r>
              <a:rPr kumimoji="1" lang="en" altLang="zh-CN" dirty="0"/>
              <a:t>Pillow</a:t>
            </a:r>
            <a:r>
              <a:rPr kumimoji="1" lang="zh-CN" altLang="en-US" dirty="0"/>
              <a:t>处理图片；</a:t>
            </a:r>
          </a:p>
          <a:p>
            <a:r>
              <a:rPr kumimoji="1" lang="en-US" altLang="zh-CN" dirty="0"/>
              <a:t>- </a:t>
            </a:r>
            <a:r>
              <a:rPr kumimoji="1" lang="en" altLang="zh-CN" dirty="0"/>
              <a:t>Turtle</a:t>
            </a:r>
            <a:r>
              <a:rPr kumimoji="1" lang="zh-CN" altLang="en-US" dirty="0"/>
              <a:t>绘图；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自定义模块；</a:t>
            </a:r>
          </a:p>
        </p:txBody>
      </p:sp>
    </p:spTree>
    <p:extLst>
      <p:ext uri="{BB962C8B-B14F-4D97-AF65-F5344CB8AC3E}">
        <p14:creationId xmlns:p14="http://schemas.microsoft.com/office/powerpoint/2010/main" val="26712602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5A8DC-47F5-8140-904D-88D632CA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0067-EBDE-CF4C-B114-166CF34DC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怎么知道电脑上能不能运行</a:t>
            </a:r>
            <a:r>
              <a:rPr kumimoji="1" lang="en" altLang="zh-CN" dirty="0"/>
              <a:t>Python</a:t>
            </a:r>
            <a:r>
              <a:rPr kumimoji="1" lang="zh-CN" altLang="en-US" dirty="0"/>
              <a:t>程序？</a:t>
            </a:r>
          </a:p>
          <a:p>
            <a:r>
              <a:rPr kumimoji="1" lang="zh-CN" altLang="en-US" dirty="0"/>
              <a:t>怎么让一台电脑可以运行</a:t>
            </a:r>
            <a:r>
              <a:rPr kumimoji="1" lang="en" altLang="zh-CN" dirty="0"/>
              <a:t>Python</a:t>
            </a:r>
            <a:r>
              <a:rPr kumimoji="1" lang="zh-CN" altLang="en-US" dirty="0"/>
              <a:t>程序？</a:t>
            </a:r>
          </a:p>
          <a:p>
            <a:r>
              <a:rPr kumimoji="1" lang="zh-CN" altLang="en-US" dirty="0"/>
              <a:t>有几种方法编写代码？你喜欢用什么工具？</a:t>
            </a:r>
          </a:p>
          <a:p>
            <a:r>
              <a:rPr kumimoji="1" lang="zh-CN" altLang="en-US" dirty="0"/>
              <a:t>怎么知道我的程序写对了还是错了？</a:t>
            </a:r>
          </a:p>
          <a:p>
            <a:r>
              <a:rPr kumimoji="1" lang="zh-CN" altLang="en-US" dirty="0"/>
              <a:t>怎么看到程序运行的过程？</a:t>
            </a:r>
          </a:p>
          <a:p>
            <a:r>
              <a:rPr kumimoji="1" lang="zh-CN" altLang="en-US" dirty="0"/>
              <a:t>怎么把程序运行的结果保存起来？</a:t>
            </a:r>
          </a:p>
          <a:p>
            <a:r>
              <a:rPr kumimoji="1" lang="zh-CN" altLang="en-US" dirty="0"/>
              <a:t>可否在程序开始运行后才确定一些参数的值？</a:t>
            </a:r>
          </a:p>
        </p:txBody>
      </p:sp>
    </p:spTree>
    <p:extLst>
      <p:ext uri="{BB962C8B-B14F-4D97-AF65-F5344CB8AC3E}">
        <p14:creationId xmlns:p14="http://schemas.microsoft.com/office/powerpoint/2010/main" val="30521181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689CA-003D-FA49-BCBB-1D5F46E0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927D1-FDCF-F944-B9D4-70B7D24E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925229"/>
            <a:ext cx="22479000" cy="839377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为什么有时候需要让数据有“结构”？</a:t>
            </a:r>
          </a:p>
          <a:p>
            <a:r>
              <a:rPr kumimoji="1" lang="zh-CN" altLang="en-US" dirty="0"/>
              <a:t>怎么让程序根据某个条件执行不同的语句？</a:t>
            </a:r>
          </a:p>
          <a:p>
            <a:r>
              <a:rPr kumimoji="1" lang="zh-CN" altLang="en-US" dirty="0"/>
              <a:t>怎么让一部分代码按照我的要求自动运行很多次？</a:t>
            </a:r>
          </a:p>
          <a:p>
            <a:r>
              <a:rPr kumimoji="1" lang="zh-CN" altLang="en-US" dirty="0"/>
              <a:t>怎么按照我设想的样子输出字符的格式？</a:t>
            </a:r>
          </a:p>
          <a:p>
            <a:r>
              <a:rPr kumimoji="1" lang="zh-CN" altLang="en-US" dirty="0"/>
              <a:t>为什么有时候函数会调用它自己？</a:t>
            </a:r>
          </a:p>
          <a:p>
            <a:r>
              <a:rPr kumimoji="1" lang="zh-CN" altLang="en-US" dirty="0"/>
              <a:t>怎么使用别人写的代码？</a:t>
            </a:r>
          </a:p>
          <a:p>
            <a:r>
              <a:rPr kumimoji="1" lang="zh-CN" altLang="en-US" dirty="0"/>
              <a:t>怎么做可以让别人用你写的代码？</a:t>
            </a:r>
          </a:p>
        </p:txBody>
      </p:sp>
    </p:spTree>
    <p:extLst>
      <p:ext uri="{BB962C8B-B14F-4D97-AF65-F5344CB8AC3E}">
        <p14:creationId xmlns:p14="http://schemas.microsoft.com/office/powerpoint/2010/main" val="10865457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99DEC-C277-C14E-99E9-77F39562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0F630-F479-6149-8DB1-31B1F5823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kumimoji="1" lang="en" altLang="zh-CN" sz="3200" dirty="0"/>
              <a:t>Sample Input 1</a:t>
            </a:r>
          </a:p>
          <a:p>
            <a:r>
              <a:rPr kumimoji="1" lang="en" altLang="zh-CN" sz="3200" dirty="0"/>
              <a:t>10</a:t>
            </a:r>
          </a:p>
          <a:p>
            <a:r>
              <a:rPr kumimoji="1" lang="en" altLang="zh-CN" sz="3200" dirty="0"/>
              <a:t>3</a:t>
            </a:r>
          </a:p>
          <a:p>
            <a:r>
              <a:rPr kumimoji="1" lang="en" altLang="zh-CN" sz="3200" dirty="0"/>
              <a:t>7 </a:t>
            </a:r>
          </a:p>
          <a:p>
            <a:r>
              <a:rPr kumimoji="1" lang="en" altLang="zh-CN" sz="3200" dirty="0"/>
              <a:t>8 </a:t>
            </a:r>
          </a:p>
          <a:p>
            <a:r>
              <a:rPr kumimoji="1" lang="en" altLang="zh-CN" sz="3200" dirty="0"/>
              <a:t>9 </a:t>
            </a:r>
          </a:p>
          <a:p>
            <a:r>
              <a:rPr kumimoji="1" lang="en" altLang="zh-CN" sz="3200" dirty="0"/>
              <a:t>6</a:t>
            </a:r>
          </a:p>
          <a:p>
            <a:r>
              <a:rPr kumimoji="1" lang="en" altLang="zh-CN" sz="3200" dirty="0"/>
              <a:t>Output for Sample Input 1</a:t>
            </a:r>
          </a:p>
          <a:p>
            <a:r>
              <a:rPr kumimoji="1" lang="en" altLang="zh-CN" sz="3200" dirty="0"/>
              <a:t>B</a:t>
            </a:r>
          </a:p>
          <a:p>
            <a:endParaRPr kumimoji="1" lang="en" altLang="zh-CN" sz="3200" dirty="0"/>
          </a:p>
          <a:p>
            <a:r>
              <a:rPr kumimoji="1" lang="en" altLang="zh-CN" sz="3200" dirty="0"/>
              <a:t>Explanation of Output for Sample Input 1</a:t>
            </a:r>
          </a:p>
          <a:p>
            <a:r>
              <a:rPr kumimoji="1" lang="en" altLang="zh-CN" sz="3200" dirty="0"/>
              <a:t>The Apples scored 10·3+3·2+7·1 = 43 points and the Bananas scored 8·3+9·2+6·1 = 48 points, and thus the Bananas won.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20323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729E-5C52-E74C-B841-E1F95383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81030-3E48-B442-B389-13B035B11BAD}"/>
              </a:ext>
            </a:extLst>
          </p:cNvPr>
          <p:cNvSpPr txBox="1"/>
          <p:nvPr/>
        </p:nvSpPr>
        <p:spPr>
          <a:xfrm>
            <a:off x="1165860" y="5248860"/>
            <a:ext cx="15316200" cy="3949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" altLang="zh-CN" dirty="0"/>
              <a:t>f = open('</a:t>
            </a:r>
            <a:r>
              <a:rPr lang="en" altLang="zh-CN" dirty="0" err="1"/>
              <a:t>scores.txt','r</a:t>
            </a:r>
            <a:r>
              <a:rPr lang="en" altLang="zh-CN" dirty="0"/>
              <a:t>')</a:t>
            </a:r>
          </a:p>
          <a:p>
            <a:pPr algn="l"/>
            <a:r>
              <a:rPr lang="en" altLang="zh-CN" dirty="0" err="1"/>
              <a:t>alist</a:t>
            </a:r>
            <a:r>
              <a:rPr lang="en" altLang="zh-CN" dirty="0"/>
              <a:t> = []</a:t>
            </a:r>
          </a:p>
          <a:p>
            <a:pPr algn="l"/>
            <a:r>
              <a:rPr lang="en" altLang="zh-CN" dirty="0"/>
              <a:t>for line in </a:t>
            </a:r>
            <a:r>
              <a:rPr lang="en" altLang="zh-CN" dirty="0" err="1"/>
              <a:t>f.readlines</a:t>
            </a:r>
            <a:r>
              <a:rPr lang="en" altLang="zh-CN" dirty="0"/>
              <a:t>():</a:t>
            </a:r>
          </a:p>
          <a:p>
            <a:pPr algn="l"/>
            <a:r>
              <a:rPr lang="en" altLang="zh-CN" dirty="0"/>
              <a:t>	</a:t>
            </a:r>
            <a:r>
              <a:rPr lang="en" altLang="zh-CN" dirty="0" err="1"/>
              <a:t>alist.append</a:t>
            </a:r>
            <a:r>
              <a:rPr lang="en" altLang="zh-CN" dirty="0"/>
              <a:t>(line)</a:t>
            </a:r>
          </a:p>
          <a:p>
            <a:pPr algn="l"/>
            <a:r>
              <a:rPr lang="en" altLang="zh-CN" dirty="0" err="1"/>
              <a:t>f.close</a:t>
            </a:r>
            <a:r>
              <a:rPr lang="en" altLang="zh-CN" dirty="0"/>
              <a:t>()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60606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110267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56B3E-0839-1D40-83F0-10A69B68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E9E8C-26A3-7B43-BE19-A630B92A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" altLang="zh-CN" dirty="0"/>
              <a:t>if A &gt; B :</a:t>
            </a:r>
          </a:p>
          <a:p>
            <a:pPr marL="0" indent="0">
              <a:buNone/>
            </a:pPr>
            <a:r>
              <a:rPr kumimoji="1" lang="en" altLang="zh-CN" dirty="0"/>
              <a:t>	</a:t>
            </a:r>
            <a:r>
              <a:rPr kumimoji="1" lang="zh-CN" altLang="en-US" dirty="0"/>
              <a:t>******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" altLang="zh-CN" dirty="0" err="1"/>
              <a:t>elif</a:t>
            </a:r>
            <a:r>
              <a:rPr kumimoji="1" lang="en" altLang="zh-CN" dirty="0"/>
              <a:t> A &lt; B :</a:t>
            </a:r>
          </a:p>
          <a:p>
            <a:pPr marL="0" indent="0">
              <a:buNone/>
            </a:pPr>
            <a:r>
              <a:rPr kumimoji="1" lang="en" altLang="zh-CN" dirty="0"/>
              <a:t>	</a:t>
            </a:r>
            <a:r>
              <a:rPr kumimoji="1" lang="zh-CN" altLang="en-US" dirty="0"/>
              <a:t>******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en" altLang="zh-CN" dirty="0"/>
              <a:t>else:</a:t>
            </a:r>
          </a:p>
          <a:p>
            <a:pPr marL="0" indent="0">
              <a:buNone/>
            </a:pPr>
            <a:r>
              <a:rPr kumimoji="1" lang="en" altLang="zh-CN" dirty="0"/>
              <a:t>	</a:t>
            </a:r>
            <a:r>
              <a:rPr kumimoji="1" lang="zh-CN" altLang="en-US" dirty="0"/>
              <a:t>******</a:t>
            </a:r>
          </a:p>
        </p:txBody>
      </p:sp>
    </p:spTree>
    <p:extLst>
      <p:ext uri="{BB962C8B-B14F-4D97-AF65-F5344CB8AC3E}">
        <p14:creationId xmlns:p14="http://schemas.microsoft.com/office/powerpoint/2010/main" val="4225491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A201-9903-0048-A986-553D8D00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第二阶段的课程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0D47D-95E7-0342-9FF7-10CA894D4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网络：属于自己的简易微信：写一个程序和你的朋友聊天；</a:t>
            </a:r>
            <a:endParaRPr kumimoji="1" lang="en-US" altLang="zh-CN" dirty="0"/>
          </a:p>
          <a:p>
            <a:r>
              <a:rPr kumimoji="1" lang="zh-CN" altLang="en-US" dirty="0"/>
              <a:t>网络：让程序帮你看看那些电影比较热门；</a:t>
            </a:r>
            <a:endParaRPr kumimoji="1" lang="en-US" altLang="zh-CN" dirty="0"/>
          </a:p>
          <a:p>
            <a:r>
              <a:rPr kumimoji="1" lang="zh-CN" altLang="en-US" dirty="0"/>
              <a:t>系统：更加深入的了解你所使用的计算机；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5580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417</Words>
  <Application>Microsoft Macintosh PowerPoint</Application>
  <PresentationFormat>自定义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Gill Sans</vt:lpstr>
      <vt:lpstr>Gill Sans Light</vt:lpstr>
      <vt:lpstr>Helvetica</vt:lpstr>
      <vt:lpstr>Helvetica Neue</vt:lpstr>
      <vt:lpstr>New_Template3</vt:lpstr>
      <vt:lpstr>PowerPoint 演示文稿</vt:lpstr>
      <vt:lpstr>课程安排</vt:lpstr>
      <vt:lpstr>总结</vt:lpstr>
      <vt:lpstr>提问</vt:lpstr>
      <vt:lpstr>提问</vt:lpstr>
      <vt:lpstr>练习</vt:lpstr>
      <vt:lpstr>提示1</vt:lpstr>
      <vt:lpstr>提示2</vt:lpstr>
      <vt:lpstr>第二阶段的课程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关于青少年学编程：为什么学？怎么学？</dc:title>
  <cp:keywords>CTPClassification=CTP_NT</cp:keywords>
  <cp:lastModifiedBy>Zhang Yue</cp:lastModifiedBy>
  <cp:revision>82</cp:revision>
  <dcterms:modified xsi:type="dcterms:W3CDTF">2019-11-16T11:50:16Z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218aae22-78bf-4d62-86da-4aa2b1fe243e</vt:lpwstr>
  </property>
  <property fmtid="{D5CDD505-2E9C-101B-9397-08002B2CF9AE}" pid="3" name="CTP_TimeStamp">
    <vt:lpwstr>2019-06-18 15:27:19Z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