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256" r:id="rId2"/>
    <p:sldId id="500" r:id="rId3"/>
    <p:sldId id="502" r:id="rId4"/>
    <p:sldId id="503" r:id="rId5"/>
    <p:sldId id="504" r:id="rId6"/>
    <p:sldId id="507" r:id="rId7"/>
    <p:sldId id="505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34" r:id="rId24"/>
    <p:sldId id="533" r:id="rId25"/>
    <p:sldId id="523" r:id="rId26"/>
    <p:sldId id="524" r:id="rId27"/>
    <p:sldId id="525" r:id="rId28"/>
    <p:sldId id="526" r:id="rId29"/>
    <p:sldId id="527" r:id="rId30"/>
    <p:sldId id="528" r:id="rId31"/>
    <p:sldId id="531" r:id="rId32"/>
    <p:sldId id="532" r:id="rId33"/>
    <p:sldId id="529" r:id="rId34"/>
    <p:sldId id="530" r:id="rId35"/>
    <p:sldId id="498" r:id="rId36"/>
    <p:sldId id="535" r:id="rId37"/>
    <p:sldId id="259" r:id="rId3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orient="horz" pos="164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pos="393" userDrawn="1">
          <p15:clr>
            <a:srgbClr val="A4A3A4"/>
          </p15:clr>
        </p15:guide>
        <p15:guide id="6" pos="7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8000"/>
    <a:srgbClr val="FF5050"/>
    <a:srgbClr val="FFCC66"/>
    <a:srgbClr val="FFCC00"/>
    <a:srgbClr val="C6C6FE"/>
    <a:srgbClr val="66CCFF"/>
    <a:srgbClr val="00C691"/>
    <a:srgbClr val="2A2AC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7" autoAdjust="0"/>
    <p:restoredTop sz="91099" autoAdjust="0"/>
  </p:normalViewPr>
  <p:slideViewPr>
    <p:cSldViewPr>
      <p:cViewPr varScale="1">
        <p:scale>
          <a:sx n="84" d="100"/>
          <a:sy n="84" d="100"/>
        </p:scale>
        <p:origin x="84" y="220"/>
      </p:cViewPr>
      <p:guideLst>
        <p:guide orient="horz" pos="227"/>
        <p:guide orient="horz" pos="164"/>
        <p:guide orient="horz" pos="4110"/>
        <p:guide orient="horz" pos="709"/>
        <p:guide pos="393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F2A4070-CEEC-4A34-9338-C52E8814AF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D82F7DF-2E9D-4E70-B14E-4528A0A159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F813446C-05C0-4CC0-B711-C1D84DE2F81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8A97D896-AA2B-48BB-93C3-E8347FB66B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048F38-7A8B-4117-B140-DB6380BEABF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77D3282-7B45-4C0B-BEE0-91350F9041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587A9D8-9F0E-4764-BE7C-2EE4454820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2523E93C-7E4F-4A4F-92B7-725AC8245A60}" type="datetimeFigureOut">
              <a:rPr lang="zh-CN" altLang="en-US"/>
              <a:pPr>
                <a:defRPr/>
              </a:pPr>
              <a:t>2019/9/20</a:t>
            </a:fld>
            <a:endParaRPr lang="en-US" altLang="zh-CN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EF6D52C6-2273-4A8D-B71C-F04332695B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36CC2BC8-E4CC-4399-9B12-8113D87FC9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B6A303EA-7241-49F0-9D38-F79EA9151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A6A281C-C85C-46CD-863D-04049F789C9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50957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4641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67860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84313"/>
            <a:ext cx="10972800" cy="464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485870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6912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u="none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28885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33025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09546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02008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8890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7070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65792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92641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  <p:sldLayoutId id="2147484165" r:id="rId13"/>
  </p:sldLayoutIdLst>
  <p:transition>
    <p:fade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1559496" y="1340768"/>
            <a:ext cx="64807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计算机导论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1559496" y="2996952"/>
            <a:ext cx="763284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第二章 计算机中的数据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二四译码器的实现原理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343472" y="2204864"/>
            <a:ext cx="3180923" cy="3260410"/>
            <a:chOff x="1199456" y="2011158"/>
            <a:chExt cx="3180923" cy="3260410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731092" y="2230965"/>
              <a:ext cx="2023710" cy="3040603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767123" y="2372964"/>
              <a:ext cx="615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216326" y="2564904"/>
              <a:ext cx="52969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216326" y="2153713"/>
              <a:ext cx="704321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</a:t>
              </a: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1199456" y="3086280"/>
              <a:ext cx="52969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1212703" y="2716367"/>
              <a:ext cx="704321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1201396" y="4249226"/>
              <a:ext cx="52969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1199456" y="3840687"/>
              <a:ext cx="704321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3227047" y="2265517"/>
              <a:ext cx="613128" cy="217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3847736" y="2571210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3772265" y="2564904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3774205" y="3068960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3774205" y="3645024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3774205" y="4221088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3843273" y="2011158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3847736" y="3170831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852623" y="3713055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1756466" y="2884294"/>
              <a:ext cx="615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1769270" y="4036422"/>
              <a:ext cx="615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1677489"/>
            <a:ext cx="6264696" cy="44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365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容易理解：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一般的，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计算机换算规则：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1K=2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 1M=2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K,   1G=2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44516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40266452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136862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0-7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-123Q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777Q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123.456Q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-61.456Q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079A09-66D2-48BA-82CB-BD400EBCCB59}"/>
              </a:ext>
            </a:extLst>
          </p:cNvPr>
          <p:cNvSpPr/>
          <p:nvPr/>
        </p:nvSpPr>
        <p:spPr>
          <a:xfrm>
            <a:off x="6425357" y="2276872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D87A105-A8F1-4FBB-AC9F-A0770B54F52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569274" y="2708723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5314355" y="3212976"/>
            <a:ext cx="2509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一个八进制位</a:t>
            </a:r>
          </a:p>
        </p:txBody>
      </p:sp>
    </p:spTree>
    <p:extLst>
      <p:ext uri="{BB962C8B-B14F-4D97-AF65-F5344CB8AC3E}">
        <p14:creationId xmlns:p14="http://schemas.microsoft.com/office/powerpoint/2010/main" val="2114843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1175032" cy="237673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0-9, A(a), B(b), C(c), D(d), E(e), F(f)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BC9.4DH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-AD.CH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079A09-66D2-48BA-82CB-BD400EBCCB59}"/>
              </a:ext>
            </a:extLst>
          </p:cNvPr>
          <p:cNvSpPr/>
          <p:nvPr/>
        </p:nvSpPr>
        <p:spPr>
          <a:xfrm>
            <a:off x="4337124" y="3068960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D87A105-A8F1-4FBB-AC9F-A0770B54F52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481041" y="3500811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2927648" y="4005064"/>
            <a:ext cx="3168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一个十六进制位</a:t>
            </a:r>
          </a:p>
        </p:txBody>
      </p:sp>
    </p:spTree>
    <p:extLst>
      <p:ext uri="{BB962C8B-B14F-4D97-AF65-F5344CB8AC3E}">
        <p14:creationId xmlns:p14="http://schemas.microsoft.com/office/powerpoint/2010/main" val="732932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5639547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532859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进制转换成十进制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按权展开求和</a:t>
            </a:r>
          </a:p>
          <a:p>
            <a:pPr marL="800100" lvl="2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的整数部分有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位，小数部分有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位，转换成十进制数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2" indent="0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代表第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位的数字，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b="1" baseline="30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为第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865803"/>
              </p:ext>
            </p:extLst>
          </p:nvPr>
        </p:nvGraphicFramePr>
        <p:xfrm>
          <a:off x="2474738" y="3573016"/>
          <a:ext cx="7005638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公式" r:id="rId3" imgW="2463480" imgH="698400" progId="Equation.3">
                  <p:embed/>
                </p:oleObj>
              </mc:Choice>
              <mc:Fallback>
                <p:oleObj name="公式" r:id="rId3" imgW="2463480" imgH="698400" progId="Equation.3">
                  <p:embed/>
                  <p:pic>
                    <p:nvPicPr>
                      <p:cNvPr id="204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738" y="3573016"/>
                        <a:ext cx="7005638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5565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6480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二进制转换成十进制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09600" y="3861048"/>
            <a:ext cx="10742984" cy="87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八进制转换成十进制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29087" y="1833825"/>
            <a:ext cx="10427553" cy="2031325"/>
            <a:chOff x="1429087" y="1833825"/>
            <a:chExt cx="10427553" cy="2031325"/>
          </a:xfrm>
        </p:grpSpPr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6EDF9D4D-4591-4D06-84A2-297208DD8CA5}"/>
                </a:ext>
              </a:extLst>
            </p:cNvPr>
            <p:cNvSpPr txBox="1"/>
            <p:nvPr/>
          </p:nvSpPr>
          <p:spPr bwMode="auto">
            <a:xfrm>
              <a:off x="1429087" y="1982146"/>
              <a:ext cx="2397205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(1101.11)</a:t>
              </a:r>
              <a:r>
                <a:rPr kumimoji="1" lang="en-US" altLang="zh-CN" sz="2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335ABF23-AFD6-4A51-A544-FEAAEA2E1E6C}"/>
                </a:ext>
              </a:extLst>
            </p:cNvPr>
            <p:cNvSpPr txBox="1"/>
            <p:nvPr/>
          </p:nvSpPr>
          <p:spPr bwMode="auto">
            <a:xfrm>
              <a:off x="3215680" y="1833825"/>
              <a:ext cx="864096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 = 12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3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2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+ 02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1 </a:t>
              </a: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+ 1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0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-1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-2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8 + 4 + 0 + 1 + 0.5 + 0.25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13.75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29087" y="4509120"/>
            <a:ext cx="7907273" cy="2031325"/>
            <a:chOff x="1429087" y="4509120"/>
            <a:chExt cx="7907273" cy="2031325"/>
          </a:xfrm>
        </p:grpSpPr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6EDF9D4D-4591-4D06-84A2-297208DD8CA5}"/>
                </a:ext>
              </a:extLst>
            </p:cNvPr>
            <p:cNvSpPr txBox="1"/>
            <p:nvPr/>
          </p:nvSpPr>
          <p:spPr bwMode="auto">
            <a:xfrm>
              <a:off x="1429087" y="4657441"/>
              <a:ext cx="178659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(173.3)</a:t>
              </a:r>
              <a:r>
                <a:rPr kumimoji="1" lang="en-US" altLang="zh-CN" sz="2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335ABF23-AFD6-4A51-A544-FEAAEA2E1E6C}"/>
                </a:ext>
              </a:extLst>
            </p:cNvPr>
            <p:cNvSpPr txBox="1"/>
            <p:nvPr/>
          </p:nvSpPr>
          <p:spPr bwMode="auto">
            <a:xfrm>
              <a:off x="3215680" y="4509120"/>
              <a:ext cx="612068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 = 18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2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+ 78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1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+ 38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0 </a:t>
              </a: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+ 3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8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-1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64 + 56 + 3 +0.375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123.375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825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6480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十六进制转换成十进制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09600" y="3861048"/>
            <a:ext cx="843872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10111.101B   = </a:t>
            </a: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7035Q  =  </a:t>
            </a: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-8FD.C H  = </a:t>
            </a: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45111" y="1833825"/>
            <a:ext cx="10211529" cy="2031325"/>
            <a:chOff x="1645111" y="1833825"/>
            <a:chExt cx="10211529" cy="2031325"/>
          </a:xfrm>
        </p:grpSpPr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6EDF9D4D-4591-4D06-84A2-297208DD8CA5}"/>
                </a:ext>
              </a:extLst>
            </p:cNvPr>
            <p:cNvSpPr txBox="1"/>
            <p:nvPr/>
          </p:nvSpPr>
          <p:spPr bwMode="auto">
            <a:xfrm>
              <a:off x="1645111" y="1982146"/>
              <a:ext cx="19306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(4C.6)</a:t>
              </a:r>
              <a:r>
                <a:rPr kumimoji="1" lang="en-US" altLang="zh-CN" sz="2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335ABF23-AFD6-4A51-A544-FEAAEA2E1E6C}"/>
                </a:ext>
              </a:extLst>
            </p:cNvPr>
            <p:cNvSpPr txBox="1"/>
            <p:nvPr/>
          </p:nvSpPr>
          <p:spPr bwMode="auto">
            <a:xfrm>
              <a:off x="3215680" y="1833825"/>
              <a:ext cx="864096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 = 416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1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+ 1216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0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+ 616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-1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64 + 12 + 0.375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76.375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4727848" y="4509120"/>
            <a:ext cx="15953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23.625D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3886472" y="4994012"/>
            <a:ext cx="1298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3613D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4224611" y="5517232"/>
            <a:ext cx="19607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-2301.75D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71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22999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十进制转换成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对于整数，通常采用“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取余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”的方法，即用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不断地去除要转换的整数，直至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商等于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为止，然后将所得余数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从后向前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顺序写出，即为转换成的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进制数。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981711" y="6211889"/>
            <a:ext cx="85248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43D</a:t>
            </a:r>
            <a:endParaRPr lang="zh-CN" altLang="en-US" sz="25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896898" y="6211889"/>
            <a:ext cx="192713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101011B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6390287" y="6211889"/>
            <a:ext cx="118173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53Q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8924272" y="6211889"/>
            <a:ext cx="12041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2BH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2376821E-5F4D-4103-84C4-4DA9BB02EBEF}"/>
              </a:ext>
            </a:extLst>
          </p:cNvPr>
          <p:cNvSpPr/>
          <p:nvPr/>
        </p:nvSpPr>
        <p:spPr>
          <a:xfrm rot="10800000" flipH="1">
            <a:off x="4377799" y="4023662"/>
            <a:ext cx="347502" cy="1512168"/>
          </a:xfrm>
          <a:prstGeom prst="downArrow">
            <a:avLst>
              <a:gd name="adj1" fmla="val 39036"/>
              <a:gd name="adj2" fmla="val 121266"/>
            </a:avLst>
          </a:pr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92013"/>
              </p:ext>
            </p:extLst>
          </p:nvPr>
        </p:nvGraphicFramePr>
        <p:xfrm>
          <a:off x="1448577" y="3501008"/>
          <a:ext cx="3063247" cy="234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62">
                  <a:extLst>
                    <a:ext uri="{9D8B030D-6E8A-4147-A177-3AD203B41FA5}">
                      <a16:colId xmlns:a16="http://schemas.microsoft.com/office/drawing/2014/main" val="3472269659"/>
                    </a:ext>
                  </a:extLst>
                </a:gridCol>
                <a:gridCol w="77463">
                  <a:extLst>
                    <a:ext uri="{9D8B030D-6E8A-4147-A177-3AD203B41FA5}">
                      <a16:colId xmlns:a16="http://schemas.microsoft.com/office/drawing/2014/main" val="426145672"/>
                    </a:ext>
                  </a:extLst>
                </a:gridCol>
                <a:gridCol w="77463">
                  <a:extLst>
                    <a:ext uri="{9D8B030D-6E8A-4147-A177-3AD203B41FA5}">
                      <a16:colId xmlns:a16="http://schemas.microsoft.com/office/drawing/2014/main" val="3735334261"/>
                    </a:ext>
                  </a:extLst>
                </a:gridCol>
                <a:gridCol w="478332">
                  <a:extLst>
                    <a:ext uri="{9D8B030D-6E8A-4147-A177-3AD203B41FA5}">
                      <a16:colId xmlns:a16="http://schemas.microsoft.com/office/drawing/2014/main" val="2191908731"/>
                    </a:ext>
                  </a:extLst>
                </a:gridCol>
                <a:gridCol w="77463">
                  <a:extLst>
                    <a:ext uri="{9D8B030D-6E8A-4147-A177-3AD203B41FA5}">
                      <a16:colId xmlns:a16="http://schemas.microsoft.com/office/drawing/2014/main" val="2887285973"/>
                    </a:ext>
                  </a:extLst>
                </a:gridCol>
                <a:gridCol w="77463">
                  <a:extLst>
                    <a:ext uri="{9D8B030D-6E8A-4147-A177-3AD203B41FA5}">
                      <a16:colId xmlns:a16="http://schemas.microsoft.com/office/drawing/2014/main" val="4282670703"/>
                    </a:ext>
                  </a:extLst>
                </a:gridCol>
                <a:gridCol w="478332">
                  <a:extLst>
                    <a:ext uri="{9D8B030D-6E8A-4147-A177-3AD203B41FA5}">
                      <a16:colId xmlns:a16="http://schemas.microsoft.com/office/drawing/2014/main" val="662246841"/>
                    </a:ext>
                  </a:extLst>
                </a:gridCol>
                <a:gridCol w="224083">
                  <a:extLst>
                    <a:ext uri="{9D8B030D-6E8A-4147-A177-3AD203B41FA5}">
                      <a16:colId xmlns:a16="http://schemas.microsoft.com/office/drawing/2014/main" val="4102413256"/>
                    </a:ext>
                  </a:extLst>
                </a:gridCol>
                <a:gridCol w="732586">
                  <a:extLst>
                    <a:ext uri="{9D8B030D-6E8A-4147-A177-3AD203B41FA5}">
                      <a16:colId xmlns:a16="http://schemas.microsoft.com/office/drawing/2014/main" val="2465285222"/>
                    </a:ext>
                  </a:extLst>
                </a:gridCol>
              </a:tblGrid>
              <a:tr h="33428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2      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776293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112385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242262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58949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62367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034461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328119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29632"/>
              </p:ext>
            </p:extLst>
          </p:nvPr>
        </p:nvGraphicFramePr>
        <p:xfrm>
          <a:off x="5749253" y="3861048"/>
          <a:ext cx="1800200" cy="100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77">
                  <a:extLst>
                    <a:ext uri="{9D8B030D-6E8A-4147-A177-3AD203B41FA5}">
                      <a16:colId xmlns:a16="http://schemas.microsoft.com/office/drawing/2014/main" val="3472269659"/>
                    </a:ext>
                  </a:extLst>
                </a:gridCol>
                <a:gridCol w="389910">
                  <a:extLst>
                    <a:ext uri="{9D8B030D-6E8A-4147-A177-3AD203B41FA5}">
                      <a16:colId xmlns:a16="http://schemas.microsoft.com/office/drawing/2014/main" val="219190873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662246841"/>
                    </a:ext>
                  </a:extLst>
                </a:gridCol>
                <a:gridCol w="144016">
                  <a:extLst>
                    <a:ext uri="{9D8B030D-6E8A-4147-A177-3AD203B41FA5}">
                      <a16:colId xmlns:a16="http://schemas.microsoft.com/office/drawing/2014/main" val="4102413256"/>
                    </a:ext>
                  </a:extLst>
                </a:gridCol>
                <a:gridCol w="432049">
                  <a:extLst>
                    <a:ext uri="{9D8B030D-6E8A-4147-A177-3AD203B41FA5}">
                      <a16:colId xmlns:a16="http://schemas.microsoft.com/office/drawing/2014/main" val="2465285222"/>
                    </a:ext>
                  </a:extLst>
                </a:gridCol>
              </a:tblGrid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776293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112385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24226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47156"/>
              </p:ext>
            </p:extLst>
          </p:nvPr>
        </p:nvGraphicFramePr>
        <p:xfrm>
          <a:off x="8323909" y="3862802"/>
          <a:ext cx="1963791" cy="100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24">
                  <a:extLst>
                    <a:ext uri="{9D8B030D-6E8A-4147-A177-3AD203B41FA5}">
                      <a16:colId xmlns:a16="http://schemas.microsoft.com/office/drawing/2014/main" val="3472269659"/>
                    </a:ext>
                  </a:extLst>
                </a:gridCol>
                <a:gridCol w="425343">
                  <a:extLst>
                    <a:ext uri="{9D8B030D-6E8A-4147-A177-3AD203B41FA5}">
                      <a16:colId xmlns:a16="http://schemas.microsoft.com/office/drawing/2014/main" val="2191908731"/>
                    </a:ext>
                  </a:extLst>
                </a:gridCol>
                <a:gridCol w="471310">
                  <a:extLst>
                    <a:ext uri="{9D8B030D-6E8A-4147-A177-3AD203B41FA5}">
                      <a16:colId xmlns:a16="http://schemas.microsoft.com/office/drawing/2014/main" val="662246841"/>
                    </a:ext>
                  </a:extLst>
                </a:gridCol>
                <a:gridCol w="157103">
                  <a:extLst>
                    <a:ext uri="{9D8B030D-6E8A-4147-A177-3AD203B41FA5}">
                      <a16:colId xmlns:a16="http://schemas.microsoft.com/office/drawing/2014/main" val="4102413256"/>
                    </a:ext>
                  </a:extLst>
                </a:gridCol>
                <a:gridCol w="471311">
                  <a:extLst>
                    <a:ext uri="{9D8B030D-6E8A-4147-A177-3AD203B41FA5}">
                      <a16:colId xmlns:a16="http://schemas.microsoft.com/office/drawing/2014/main" val="2465285222"/>
                    </a:ext>
                  </a:extLst>
                </a:gridCol>
              </a:tblGrid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776293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112385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242262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9544253" y="48800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07949" y="489247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99211" y="57819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0805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74219255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6350496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十进制转换成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对于小数，通常采用“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取整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”的方法，即用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不断地乘以要转换的小数，直至小数部分等于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或满足所要求的精度为止，将每次得到的乘积的整数部分，从前向后顺序写出，即为转换成的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92430"/>
              </p:ext>
            </p:extLst>
          </p:nvPr>
        </p:nvGraphicFramePr>
        <p:xfrm>
          <a:off x="7284132" y="1496817"/>
          <a:ext cx="4608511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28">
                  <a:extLst>
                    <a:ext uri="{9D8B030D-6E8A-4147-A177-3AD203B41FA5}">
                      <a16:colId xmlns:a16="http://schemas.microsoft.com/office/drawing/2014/main" val="1870443932"/>
                    </a:ext>
                  </a:extLst>
                </a:gridCol>
                <a:gridCol w="966390">
                  <a:extLst>
                    <a:ext uri="{9D8B030D-6E8A-4147-A177-3AD203B41FA5}">
                      <a16:colId xmlns:a16="http://schemas.microsoft.com/office/drawing/2014/main" val="905487107"/>
                    </a:ext>
                  </a:extLst>
                </a:gridCol>
                <a:gridCol w="508333">
                  <a:extLst>
                    <a:ext uri="{9D8B030D-6E8A-4147-A177-3AD203B41FA5}">
                      <a16:colId xmlns:a16="http://schemas.microsoft.com/office/drawing/2014/main" val="246162184"/>
                    </a:ext>
                  </a:extLst>
                </a:gridCol>
                <a:gridCol w="2703660">
                  <a:extLst>
                    <a:ext uri="{9D8B030D-6E8A-4147-A177-3AD203B41FA5}">
                      <a16:colId xmlns:a16="http://schemas.microsoft.com/office/drawing/2014/main" val="39444508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0.8125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7877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143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1.6250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（最高位）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6775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0.625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44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42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1.250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9721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0.25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7419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8822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0.50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1881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106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8353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1.0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（最低位）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605356"/>
                  </a:ext>
                </a:extLst>
              </a:tr>
            </a:tbl>
          </a:graphicData>
        </a:graphic>
      </p:graphicFrame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7680176" y="5806493"/>
            <a:ext cx="41044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0.8125D = 0.1101B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6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1"/>
            <a:ext cx="10742984" cy="19442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二进制数据转换成八进制数据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将二进制数据从小数点开始，分别向前向后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位分成一组，不足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位补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，然后写出对应的八进制即可。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62750"/>
              </p:ext>
            </p:extLst>
          </p:nvPr>
        </p:nvGraphicFramePr>
        <p:xfrm>
          <a:off x="2031999" y="2996952"/>
          <a:ext cx="2811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(101011.101)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</a:tbl>
          </a:graphicData>
        </a:graphic>
      </p:graphicFrame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609600" y="4005064"/>
            <a:ext cx="1074298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八进制数据转换成二进制数据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将每位八进制数据写出对应的</a:t>
            </a:r>
            <a:r>
              <a: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位二进制数即可。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103381"/>
              </p:ext>
            </p:extLst>
          </p:nvPr>
        </p:nvGraphicFramePr>
        <p:xfrm>
          <a:off x="2063552" y="5178896"/>
          <a:ext cx="183175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753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(173.3)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6A4C89C-9F67-43F1-B7DC-85D0C1824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23280"/>
              </p:ext>
            </p:extLst>
          </p:nvPr>
        </p:nvGraphicFramePr>
        <p:xfrm>
          <a:off x="2065100" y="2910592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2219771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(53.5)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D33D9CB-1F8A-4839-BC20-2144612CF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62411"/>
              </p:ext>
            </p:extLst>
          </p:nvPr>
        </p:nvGraphicFramePr>
        <p:xfrm>
          <a:off x="2077676" y="5092536"/>
          <a:ext cx="874452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753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3024338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(1111011.011)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203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1"/>
            <a:ext cx="10742984" cy="19442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二进制数据转换成十六进制数据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将二进制数据从小数点开始，分别向前向后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位分成一组，不足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位补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，然后写出对应的十六进制即可。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25948"/>
              </p:ext>
            </p:extLst>
          </p:nvPr>
        </p:nvGraphicFramePr>
        <p:xfrm>
          <a:off x="1028615" y="3087260"/>
          <a:ext cx="2811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(101011.101)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</a:tbl>
          </a:graphicData>
        </a:graphic>
      </p:graphicFrame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609600" y="4077072"/>
            <a:ext cx="1074298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十六进制数据转换成二进制数据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将每位十六进制数据写出对应的</a:t>
            </a:r>
            <a:r>
              <a: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位二进制数即可。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61174"/>
              </p:ext>
            </p:extLst>
          </p:nvPr>
        </p:nvGraphicFramePr>
        <p:xfrm>
          <a:off x="1027768" y="5409271"/>
          <a:ext cx="18722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(173.3)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71372C9-D48E-44BC-B682-2AB541DEC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71292"/>
              </p:ext>
            </p:extLst>
          </p:nvPr>
        </p:nvGraphicFramePr>
        <p:xfrm>
          <a:off x="995700" y="3000900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964083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1903760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(2B.A)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6E4F616-4447-4A48-A520-DE52E0BA3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47318"/>
              </p:ext>
            </p:extLst>
          </p:nvPr>
        </p:nvGraphicFramePr>
        <p:xfrm>
          <a:off x="1058303" y="5322911"/>
          <a:ext cx="105851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135172924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72532829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40173911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6803233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39999434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42641579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89740125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267570145"/>
                    </a:ext>
                  </a:extLst>
                </a:gridCol>
                <a:gridCol w="4248473">
                  <a:extLst>
                    <a:ext uri="{9D8B030D-6E8A-4147-A177-3AD203B41FA5}">
                      <a16:colId xmlns:a16="http://schemas.microsoft.com/office/drawing/2014/main" val="98908268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(000101110011.0011)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8278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79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031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进制对照表</a:t>
            </a:r>
            <a:endParaRPr lang="zh-CN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06575C3-C405-45B7-BBFB-DCC453EAB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35058"/>
              </p:ext>
            </p:extLst>
          </p:nvPr>
        </p:nvGraphicFramePr>
        <p:xfrm>
          <a:off x="1127448" y="1420018"/>
          <a:ext cx="10009112" cy="45974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11454163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933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十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二进制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八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十六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十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二进制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八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十六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00000000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9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00001001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9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00000001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00001010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A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00000010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00001011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B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3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00000011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00001100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C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4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00000100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00001101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15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D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5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00000101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5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5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00001110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16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E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6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00000110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6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6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15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00001111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17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F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7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00000111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7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7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16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00010000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8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00001000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10</a:t>
                      </a: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 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8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17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00010001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20925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188723" y="1340768"/>
            <a:ext cx="7795709" cy="4850613"/>
            <a:chOff x="2207564" y="1337144"/>
            <a:chExt cx="7795709" cy="4850613"/>
          </a:xfrm>
        </p:grpSpPr>
        <p:sp>
          <p:nvSpPr>
            <p:cNvPr id="14" name="任意多边形 13"/>
            <p:cNvSpPr/>
            <p:nvPr/>
          </p:nvSpPr>
          <p:spPr>
            <a:xfrm>
              <a:off x="5385685" y="1337144"/>
              <a:ext cx="1502392" cy="751196"/>
            </a:xfrm>
            <a:custGeom>
              <a:avLst/>
              <a:gdLst>
                <a:gd name="connsiteX0" fmla="*/ 0 w 1502392"/>
                <a:gd name="connsiteY0" fmla="*/ 75120 h 751196"/>
                <a:gd name="connsiteX1" fmla="*/ 75120 w 1502392"/>
                <a:gd name="connsiteY1" fmla="*/ 0 h 751196"/>
                <a:gd name="connsiteX2" fmla="*/ 1427272 w 1502392"/>
                <a:gd name="connsiteY2" fmla="*/ 0 h 751196"/>
                <a:gd name="connsiteX3" fmla="*/ 1502392 w 1502392"/>
                <a:gd name="connsiteY3" fmla="*/ 75120 h 751196"/>
                <a:gd name="connsiteX4" fmla="*/ 1502392 w 1502392"/>
                <a:gd name="connsiteY4" fmla="*/ 676076 h 751196"/>
                <a:gd name="connsiteX5" fmla="*/ 1427272 w 1502392"/>
                <a:gd name="connsiteY5" fmla="*/ 751196 h 751196"/>
                <a:gd name="connsiteX6" fmla="*/ 75120 w 1502392"/>
                <a:gd name="connsiteY6" fmla="*/ 751196 h 751196"/>
                <a:gd name="connsiteX7" fmla="*/ 0 w 1502392"/>
                <a:gd name="connsiteY7" fmla="*/ 676076 h 751196"/>
                <a:gd name="connsiteX8" fmla="*/ 0 w 1502392"/>
                <a:gd name="connsiteY8" fmla="*/ 75120 h 7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92" h="751196">
                  <a:moveTo>
                    <a:pt x="0" y="75120"/>
                  </a:moveTo>
                  <a:cubicBezTo>
                    <a:pt x="0" y="33632"/>
                    <a:pt x="33632" y="0"/>
                    <a:pt x="75120" y="0"/>
                  </a:cubicBezTo>
                  <a:lnTo>
                    <a:pt x="1427272" y="0"/>
                  </a:lnTo>
                  <a:cubicBezTo>
                    <a:pt x="1468760" y="0"/>
                    <a:pt x="1502392" y="33632"/>
                    <a:pt x="1502392" y="75120"/>
                  </a:cubicBezTo>
                  <a:lnTo>
                    <a:pt x="1502392" y="676076"/>
                  </a:lnTo>
                  <a:cubicBezTo>
                    <a:pt x="1502392" y="717564"/>
                    <a:pt x="1468760" y="751196"/>
                    <a:pt x="1427272" y="751196"/>
                  </a:cubicBezTo>
                  <a:lnTo>
                    <a:pt x="75120" y="751196"/>
                  </a:lnTo>
                  <a:cubicBezTo>
                    <a:pt x="33632" y="751196"/>
                    <a:pt x="0" y="717564"/>
                    <a:pt x="0" y="676076"/>
                  </a:cubicBezTo>
                  <a:lnTo>
                    <a:pt x="0" y="75120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682" tIns="128682" rIns="128682" bIns="12868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 rot="3188469">
              <a:off x="6621908" y="3491278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1" tIns="95073" rIns="142610" bIns="9507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8366935" y="5369588"/>
              <a:ext cx="1636338" cy="818169"/>
            </a:xfrm>
            <a:custGeom>
              <a:avLst/>
              <a:gdLst>
                <a:gd name="connsiteX0" fmla="*/ 0 w 1636338"/>
                <a:gd name="connsiteY0" fmla="*/ 81817 h 818169"/>
                <a:gd name="connsiteX1" fmla="*/ 81817 w 1636338"/>
                <a:gd name="connsiteY1" fmla="*/ 0 h 818169"/>
                <a:gd name="connsiteX2" fmla="*/ 1554521 w 1636338"/>
                <a:gd name="connsiteY2" fmla="*/ 0 h 818169"/>
                <a:gd name="connsiteX3" fmla="*/ 1636338 w 1636338"/>
                <a:gd name="connsiteY3" fmla="*/ 81817 h 818169"/>
                <a:gd name="connsiteX4" fmla="*/ 1636338 w 1636338"/>
                <a:gd name="connsiteY4" fmla="*/ 736352 h 818169"/>
                <a:gd name="connsiteX5" fmla="*/ 1554521 w 1636338"/>
                <a:gd name="connsiteY5" fmla="*/ 818169 h 818169"/>
                <a:gd name="connsiteX6" fmla="*/ 81817 w 1636338"/>
                <a:gd name="connsiteY6" fmla="*/ 818169 h 818169"/>
                <a:gd name="connsiteX7" fmla="*/ 0 w 1636338"/>
                <a:gd name="connsiteY7" fmla="*/ 736352 h 818169"/>
                <a:gd name="connsiteX8" fmla="*/ 0 w 1636338"/>
                <a:gd name="connsiteY8" fmla="*/ 81817 h 81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6338" h="818169">
                  <a:moveTo>
                    <a:pt x="0" y="81817"/>
                  </a:moveTo>
                  <a:cubicBezTo>
                    <a:pt x="0" y="36631"/>
                    <a:pt x="36631" y="0"/>
                    <a:pt x="81817" y="0"/>
                  </a:cubicBezTo>
                  <a:lnTo>
                    <a:pt x="1554521" y="0"/>
                  </a:lnTo>
                  <a:cubicBezTo>
                    <a:pt x="1599707" y="0"/>
                    <a:pt x="1636338" y="36631"/>
                    <a:pt x="1636338" y="81817"/>
                  </a:cubicBezTo>
                  <a:lnTo>
                    <a:pt x="1636338" y="736352"/>
                  </a:lnTo>
                  <a:cubicBezTo>
                    <a:pt x="1636338" y="781538"/>
                    <a:pt x="1599707" y="818169"/>
                    <a:pt x="1554521" y="818169"/>
                  </a:cubicBezTo>
                  <a:lnTo>
                    <a:pt x="81817" y="818169"/>
                  </a:lnTo>
                  <a:cubicBezTo>
                    <a:pt x="36631" y="818169"/>
                    <a:pt x="0" y="781538"/>
                    <a:pt x="0" y="736352"/>
                  </a:cubicBezTo>
                  <a:lnTo>
                    <a:pt x="0" y="81817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643" tIns="130643" rIns="130643" bIns="13064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八进制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 rot="21599981">
              <a:off x="4712098" y="5492847"/>
              <a:ext cx="3242157" cy="475372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3242157" y="237685"/>
                  </a:moveTo>
                  <a:lnTo>
                    <a:pt x="3004471" y="475370"/>
                  </a:lnTo>
                  <a:lnTo>
                    <a:pt x="3004471" y="380296"/>
                  </a:lnTo>
                  <a:lnTo>
                    <a:pt x="237685" y="380296"/>
                  </a:lnTo>
                  <a:lnTo>
                    <a:pt x="237685" y="475370"/>
                  </a:lnTo>
                  <a:lnTo>
                    <a:pt x="0" y="237685"/>
                  </a:lnTo>
                  <a:lnTo>
                    <a:pt x="237685" y="1"/>
                  </a:lnTo>
                  <a:lnTo>
                    <a:pt x="237685" y="95075"/>
                  </a:lnTo>
                  <a:lnTo>
                    <a:pt x="3004471" y="95075"/>
                  </a:lnTo>
                  <a:lnTo>
                    <a:pt x="3004471" y="1"/>
                  </a:lnTo>
                  <a:lnTo>
                    <a:pt x="3242157" y="237685"/>
                  </a:lnTo>
                  <a:close/>
                </a:path>
              </a:pathLst>
            </a:custGeom>
            <a:solidFill>
              <a:srgbClr val="92D05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100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207564" y="5376874"/>
              <a:ext cx="2001723" cy="803663"/>
            </a:xfrm>
            <a:custGeom>
              <a:avLst/>
              <a:gdLst>
                <a:gd name="connsiteX0" fmla="*/ 0 w 2001723"/>
                <a:gd name="connsiteY0" fmla="*/ 80366 h 803663"/>
                <a:gd name="connsiteX1" fmla="*/ 80366 w 2001723"/>
                <a:gd name="connsiteY1" fmla="*/ 0 h 803663"/>
                <a:gd name="connsiteX2" fmla="*/ 1921357 w 2001723"/>
                <a:gd name="connsiteY2" fmla="*/ 0 h 803663"/>
                <a:gd name="connsiteX3" fmla="*/ 2001723 w 2001723"/>
                <a:gd name="connsiteY3" fmla="*/ 80366 h 803663"/>
                <a:gd name="connsiteX4" fmla="*/ 2001723 w 2001723"/>
                <a:gd name="connsiteY4" fmla="*/ 723297 h 803663"/>
                <a:gd name="connsiteX5" fmla="*/ 1921357 w 2001723"/>
                <a:gd name="connsiteY5" fmla="*/ 803663 h 803663"/>
                <a:gd name="connsiteX6" fmla="*/ 80366 w 2001723"/>
                <a:gd name="connsiteY6" fmla="*/ 803663 h 803663"/>
                <a:gd name="connsiteX7" fmla="*/ 0 w 2001723"/>
                <a:gd name="connsiteY7" fmla="*/ 723297 h 803663"/>
                <a:gd name="connsiteX8" fmla="*/ 0 w 2001723"/>
                <a:gd name="connsiteY8" fmla="*/ 80366 h 80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1723" h="803663">
                  <a:moveTo>
                    <a:pt x="0" y="80366"/>
                  </a:moveTo>
                  <a:cubicBezTo>
                    <a:pt x="0" y="35981"/>
                    <a:pt x="35981" y="0"/>
                    <a:pt x="80366" y="0"/>
                  </a:cubicBezTo>
                  <a:lnTo>
                    <a:pt x="1921357" y="0"/>
                  </a:lnTo>
                  <a:cubicBezTo>
                    <a:pt x="1965742" y="0"/>
                    <a:pt x="2001723" y="35981"/>
                    <a:pt x="2001723" y="80366"/>
                  </a:cubicBezTo>
                  <a:lnTo>
                    <a:pt x="2001723" y="723297"/>
                  </a:lnTo>
                  <a:cubicBezTo>
                    <a:pt x="2001723" y="767682"/>
                    <a:pt x="1965742" y="803663"/>
                    <a:pt x="1921357" y="803663"/>
                  </a:cubicBezTo>
                  <a:lnTo>
                    <a:pt x="80366" y="803663"/>
                  </a:lnTo>
                  <a:cubicBezTo>
                    <a:pt x="35981" y="803663"/>
                    <a:pt x="0" y="767682"/>
                    <a:pt x="0" y="723297"/>
                  </a:cubicBezTo>
                  <a:lnTo>
                    <a:pt x="0" y="80366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218" tIns="130218" rIns="130218" bIns="13021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十六进制</a:t>
              </a:r>
            </a:p>
          </p:txBody>
        </p:sp>
        <p:sp>
          <p:nvSpPr>
            <p:cNvPr id="19" name="任意多边形 18"/>
            <p:cNvSpPr/>
            <p:nvPr/>
          </p:nvSpPr>
          <p:spPr>
            <a:xfrm rot="18345769">
              <a:off x="2599273" y="3494921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grpSp>
          <p:nvGrpSpPr>
            <p:cNvPr id="22" name="组合 5"/>
            <p:cNvGrpSpPr>
              <a:grpSpLocks/>
            </p:cNvGrpSpPr>
            <p:nvPr/>
          </p:nvGrpSpPr>
          <p:grpSpPr bwMode="auto">
            <a:xfrm>
              <a:off x="5448301" y="3716339"/>
              <a:ext cx="1501775" cy="752475"/>
              <a:chOff x="3724458" y="443969"/>
              <a:chExt cx="1502392" cy="751196"/>
            </a:xfr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71F7D915-4E2F-49B4-90DA-7933F66E042C}"/>
                  </a:ext>
                </a:extLst>
              </p:cNvPr>
              <p:cNvSpPr/>
              <p:nvPr/>
            </p:nvSpPr>
            <p:spPr>
              <a:xfrm>
                <a:off x="3724458" y="443969"/>
                <a:ext cx="1502392" cy="751196"/>
              </a:xfrm>
              <a:prstGeom prst="roundRect">
                <a:avLst>
                  <a:gd name="adj" fmla="val 10000"/>
                </a:avLst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圆角矩形 4">
                <a:extLst>
                  <a:ext uri="{FF2B5EF4-FFF2-40B4-BE49-F238E27FC236}">
                    <a16:creationId xmlns:a16="http://schemas.microsoft.com/office/drawing/2014/main" id="{32233CBD-8320-4EF7-8CDB-EC72224AA2CB}"/>
                  </a:ext>
                </a:extLst>
              </p:cNvPr>
              <p:cNvSpPr/>
              <p:nvPr/>
            </p:nvSpPr>
            <p:spPr>
              <a:xfrm>
                <a:off x="3746692" y="466156"/>
                <a:ext cx="1457924" cy="706822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9060" tIns="99060" rIns="99060" bIns="99060" spcCol="1270" anchor="ctr"/>
              <a:lstStyle/>
              <a:p>
                <a:pPr algn="ctr" defTabSz="1155700" eaLnBrk="1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十进制</a:t>
                </a:r>
              </a:p>
            </p:txBody>
          </p:sp>
        </p:grpSp>
        <p:sp>
          <p:nvSpPr>
            <p:cNvPr id="23" name="上下箭头 22">
              <a:extLst>
                <a:ext uri="{FF2B5EF4-FFF2-40B4-BE49-F238E27FC236}">
                  <a16:creationId xmlns:a16="http://schemas.microsoft.com/office/drawing/2014/main" id="{F8B8C993-018C-427F-816C-0629ED4F9CA5}"/>
                </a:ext>
              </a:extLst>
            </p:cNvPr>
            <p:cNvSpPr/>
            <p:nvPr/>
          </p:nvSpPr>
          <p:spPr>
            <a:xfrm>
              <a:off x="5973764" y="2420938"/>
              <a:ext cx="358775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4" name="上下箭头 23">
              <a:extLst>
                <a:ext uri="{FF2B5EF4-FFF2-40B4-BE49-F238E27FC236}">
                  <a16:creationId xmlns:a16="http://schemas.microsoft.com/office/drawing/2014/main" id="{550E0661-E4BA-4DA6-9868-AF394E3600FC}"/>
                </a:ext>
              </a:extLst>
            </p:cNvPr>
            <p:cNvSpPr/>
            <p:nvPr/>
          </p:nvSpPr>
          <p:spPr>
            <a:xfrm rot="2700000">
              <a:off x="4504532" y="4415632"/>
              <a:ext cx="360363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5" name="上下箭头 24">
              <a:extLst>
                <a:ext uri="{FF2B5EF4-FFF2-40B4-BE49-F238E27FC236}">
                  <a16:creationId xmlns:a16="http://schemas.microsoft.com/office/drawing/2014/main" id="{49419204-8B82-4073-A6AF-616F77039C18}"/>
                </a:ext>
              </a:extLst>
            </p:cNvPr>
            <p:cNvSpPr/>
            <p:nvPr/>
          </p:nvSpPr>
          <p:spPr>
            <a:xfrm rot="8100000">
              <a:off x="7432676" y="4324350"/>
              <a:ext cx="360363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59CE190-BD45-4684-8363-C8476F495E89}"/>
                </a:ext>
              </a:extLst>
            </p:cNvPr>
            <p:cNvSpPr/>
            <p:nvPr/>
          </p:nvSpPr>
          <p:spPr>
            <a:xfrm>
              <a:off x="5902033" y="4873514"/>
              <a:ext cx="914400" cy="9144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8000" dirty="0">
                  <a:ln w="0"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?</a:t>
              </a:r>
              <a:endParaRPr lang="zh-CN" altLang="en-US" sz="8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47225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64807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十六进制转八进制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609600" y="4149080"/>
            <a:ext cx="10742984" cy="7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八进制转十六进制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927626"/>
              </p:ext>
            </p:extLst>
          </p:nvPr>
        </p:nvGraphicFramePr>
        <p:xfrm>
          <a:off x="1182713" y="4781514"/>
          <a:ext cx="988183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825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936291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7565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869411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7565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869411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7565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869411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3945795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(4327)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(100011010111)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95966"/>
              </p:ext>
            </p:extLst>
          </p:nvPr>
        </p:nvGraphicFramePr>
        <p:xfrm>
          <a:off x="1199456" y="1938536"/>
          <a:ext cx="105851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4248473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(4E2D)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(0100111000101101)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20863"/>
              </p:ext>
            </p:extLst>
          </p:nvPr>
        </p:nvGraphicFramePr>
        <p:xfrm>
          <a:off x="623392" y="2802632"/>
          <a:ext cx="93546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394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  <a:gridCol w="809830">
                  <a:extLst>
                    <a:ext uri="{9D8B030D-6E8A-4147-A177-3AD203B41FA5}">
                      <a16:colId xmlns:a16="http://schemas.microsoft.com/office/drawing/2014/main" val="2228685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just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(0100111000101101)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590200" y="3687415"/>
            <a:ext cx="5466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 (47055)Q 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49168"/>
              </p:ext>
            </p:extLst>
          </p:nvPr>
        </p:nvGraphicFramePr>
        <p:xfrm>
          <a:off x="1199456" y="5667314"/>
          <a:ext cx="94330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367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985105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2736306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(100011010111)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(8D7)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6309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33587590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742984" cy="3024335"/>
          </a:xfrm>
        </p:spPr>
        <p:txBody>
          <a:bodyPr/>
          <a:lstStyle/>
          <a:p>
            <a:pPr marL="0" indent="72000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对于数的符号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"+"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"-"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，计算机是无法识别的，因此需要把数的符号数码化。通常，约定二进制数的最高位为符号位，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"0"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表示正号，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"1"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表示负号。这种在计算机中使用的表示数的形式称为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机器数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。规定：以后没有特别指明的话，规定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个字节，即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位来存储整数。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A7CC85E-D227-4C6E-8FB5-5D7188773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7907"/>
              </p:ext>
            </p:extLst>
          </p:nvPr>
        </p:nvGraphicFramePr>
        <p:xfrm>
          <a:off x="2200672" y="4618217"/>
          <a:ext cx="7560840" cy="45969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4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969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下箭头 7">
            <a:extLst>
              <a:ext uri="{FF2B5EF4-FFF2-40B4-BE49-F238E27FC236}">
                <a16:creationId xmlns:a16="http://schemas.microsoft.com/office/drawing/2014/main" id="{22F33096-980E-4D59-9C48-F0FA390DB445}"/>
              </a:ext>
            </a:extLst>
          </p:cNvPr>
          <p:cNvSpPr/>
          <p:nvPr/>
        </p:nvSpPr>
        <p:spPr>
          <a:xfrm>
            <a:off x="2472018" y="5301208"/>
            <a:ext cx="383622" cy="721295"/>
          </a:xfrm>
          <a:prstGeom prst="down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025804" y="6109215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符号位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D0926DA-9609-4ED4-A8BE-368391B9BC97}"/>
              </a:ext>
            </a:extLst>
          </p:cNvPr>
          <p:cNvSpPr/>
          <p:nvPr/>
        </p:nvSpPr>
        <p:spPr>
          <a:xfrm rot="5400000" flipH="1">
            <a:off x="6236381" y="2129221"/>
            <a:ext cx="367309" cy="6264696"/>
          </a:xfrm>
          <a:prstGeom prst="leftBrace">
            <a:avLst>
              <a:gd name="adj1" fmla="val 29323"/>
              <a:gd name="adj2" fmla="val 50640"/>
            </a:avLst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22F33096-980E-4D59-9C48-F0FA390DB445}"/>
              </a:ext>
            </a:extLst>
          </p:cNvPr>
          <p:cNvSpPr/>
          <p:nvPr/>
        </p:nvSpPr>
        <p:spPr>
          <a:xfrm>
            <a:off x="6216434" y="5524502"/>
            <a:ext cx="383622" cy="498001"/>
          </a:xfrm>
          <a:prstGeom prst="down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770220" y="6109215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数据位</a:t>
            </a:r>
          </a:p>
        </p:txBody>
      </p:sp>
    </p:spTree>
    <p:extLst>
      <p:ext uri="{BB962C8B-B14F-4D97-AF65-F5344CB8AC3E}">
        <p14:creationId xmlns:p14="http://schemas.microsoft.com/office/powerpoint/2010/main" val="1112331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N1 =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0001001  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表示带符号数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pPr marL="400050" lvl="1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N2 =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1111001  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根据不同的机器数表示不同的值，如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时：表示带符号数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121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时：则表示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时：则表示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90676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定义：符号占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位（最高位），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表示正、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表示负；数值部分按二进制书写（占剩下的位置）。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原码：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原码：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99656" y="3573016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999656" y="50851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49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419088244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有两种表示方法：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个字节能表示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F7C518B-2820-463E-AE56-B7A8A7C9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2276872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DE79D22-3D8C-447B-A93F-2BFB8E0E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3040063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D6C5057-87B5-404A-AE44-495E6CA1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4725542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72A7568-423E-4F68-B14C-E804AF3C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5426060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723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定义：如果是正数，与原码相同；如果是负数，符号位不变，数据位取反。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反码：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99656" y="3573016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999656" y="50851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11110100</a:t>
            </a:r>
          </a:p>
        </p:txBody>
      </p:sp>
    </p:spTree>
    <p:extLst>
      <p:ext uri="{BB962C8B-B14F-4D97-AF65-F5344CB8AC3E}">
        <p14:creationId xmlns:p14="http://schemas.microsoft.com/office/powerpoint/2010/main" val="3295814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有两种表示方法：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个字节能表示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F7C518B-2820-463E-AE56-B7A8A7C9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2276872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DE79D22-3D8C-447B-A93F-2BFB8E0E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3040063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D6C5057-87B5-404A-AE44-495E6CA1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4725542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72A7568-423E-4F68-B14C-E804AF3C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5426060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</a:p>
        </p:txBody>
      </p:sp>
    </p:spTree>
    <p:extLst>
      <p:ext uri="{BB962C8B-B14F-4D97-AF65-F5344CB8AC3E}">
        <p14:creationId xmlns:p14="http://schemas.microsoft.com/office/powerpoint/2010/main" val="3812910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定义：如果是正数，与原码相同；如果是负数，符号位不变，数据位取反，末位加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补码：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补码：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99656" y="3573016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999656" y="50851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11110101</a:t>
            </a:r>
          </a:p>
        </p:txBody>
      </p:sp>
    </p:spTree>
    <p:extLst>
      <p:ext uri="{BB962C8B-B14F-4D97-AF65-F5344CB8AC3E}">
        <p14:creationId xmlns:p14="http://schemas.microsoft.com/office/powerpoint/2010/main" val="2593800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只有一种表示方法：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特殊值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-128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表示方法：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个字节能表示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-128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F7C518B-2820-463E-AE56-B7A8A7C9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96" y="14847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DE79D22-3D8C-447B-A93F-2BFB8E0E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523" y="2473732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D6C5057-87B5-404A-AE44-495E6CA1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4293494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72A7568-423E-4F68-B14C-E804AF3C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4994012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</a:p>
        </p:txBody>
      </p:sp>
    </p:spTree>
    <p:extLst>
      <p:ext uri="{BB962C8B-B14F-4D97-AF65-F5344CB8AC3E}">
        <p14:creationId xmlns:p14="http://schemas.microsoft.com/office/powerpoint/2010/main" val="2417054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机器数总结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134314" y="1484784"/>
            <a:ext cx="7923371" cy="4850613"/>
            <a:chOff x="2207564" y="1337144"/>
            <a:chExt cx="7923371" cy="4850613"/>
          </a:xfrm>
        </p:grpSpPr>
        <p:sp>
          <p:nvSpPr>
            <p:cNvPr id="10" name="任意多边形 9"/>
            <p:cNvSpPr/>
            <p:nvPr/>
          </p:nvSpPr>
          <p:spPr>
            <a:xfrm>
              <a:off x="5385685" y="1337144"/>
              <a:ext cx="1764000" cy="751196"/>
            </a:xfrm>
            <a:custGeom>
              <a:avLst/>
              <a:gdLst>
                <a:gd name="connsiteX0" fmla="*/ 0 w 1502392"/>
                <a:gd name="connsiteY0" fmla="*/ 75120 h 751196"/>
                <a:gd name="connsiteX1" fmla="*/ 75120 w 1502392"/>
                <a:gd name="connsiteY1" fmla="*/ 0 h 751196"/>
                <a:gd name="connsiteX2" fmla="*/ 1427272 w 1502392"/>
                <a:gd name="connsiteY2" fmla="*/ 0 h 751196"/>
                <a:gd name="connsiteX3" fmla="*/ 1502392 w 1502392"/>
                <a:gd name="connsiteY3" fmla="*/ 75120 h 751196"/>
                <a:gd name="connsiteX4" fmla="*/ 1502392 w 1502392"/>
                <a:gd name="connsiteY4" fmla="*/ 676076 h 751196"/>
                <a:gd name="connsiteX5" fmla="*/ 1427272 w 1502392"/>
                <a:gd name="connsiteY5" fmla="*/ 751196 h 751196"/>
                <a:gd name="connsiteX6" fmla="*/ 75120 w 1502392"/>
                <a:gd name="connsiteY6" fmla="*/ 751196 h 751196"/>
                <a:gd name="connsiteX7" fmla="*/ 0 w 1502392"/>
                <a:gd name="connsiteY7" fmla="*/ 676076 h 751196"/>
                <a:gd name="connsiteX8" fmla="*/ 0 w 1502392"/>
                <a:gd name="connsiteY8" fmla="*/ 75120 h 7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92" h="751196">
                  <a:moveTo>
                    <a:pt x="0" y="75120"/>
                  </a:moveTo>
                  <a:cubicBezTo>
                    <a:pt x="0" y="33632"/>
                    <a:pt x="33632" y="0"/>
                    <a:pt x="75120" y="0"/>
                  </a:cubicBezTo>
                  <a:lnTo>
                    <a:pt x="1427272" y="0"/>
                  </a:lnTo>
                  <a:cubicBezTo>
                    <a:pt x="1468760" y="0"/>
                    <a:pt x="1502392" y="33632"/>
                    <a:pt x="1502392" y="75120"/>
                  </a:cubicBezTo>
                  <a:lnTo>
                    <a:pt x="1502392" y="676076"/>
                  </a:lnTo>
                  <a:cubicBezTo>
                    <a:pt x="1502392" y="717564"/>
                    <a:pt x="1468760" y="751196"/>
                    <a:pt x="1427272" y="751196"/>
                  </a:cubicBezTo>
                  <a:lnTo>
                    <a:pt x="75120" y="751196"/>
                  </a:lnTo>
                  <a:cubicBezTo>
                    <a:pt x="33632" y="751196"/>
                    <a:pt x="0" y="717564"/>
                    <a:pt x="0" y="676076"/>
                  </a:cubicBezTo>
                  <a:lnTo>
                    <a:pt x="0" y="75120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682" tIns="128682" rIns="128682" bIns="12868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原码</a:t>
              </a:r>
              <a:endParaRPr lang="zh-CN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3188469">
              <a:off x="6621908" y="3491278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1" tIns="95073" rIns="142610" bIns="9507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8366935" y="5369588"/>
              <a:ext cx="1764000" cy="818169"/>
            </a:xfrm>
            <a:custGeom>
              <a:avLst/>
              <a:gdLst>
                <a:gd name="connsiteX0" fmla="*/ 0 w 1636338"/>
                <a:gd name="connsiteY0" fmla="*/ 81817 h 818169"/>
                <a:gd name="connsiteX1" fmla="*/ 81817 w 1636338"/>
                <a:gd name="connsiteY1" fmla="*/ 0 h 818169"/>
                <a:gd name="connsiteX2" fmla="*/ 1554521 w 1636338"/>
                <a:gd name="connsiteY2" fmla="*/ 0 h 818169"/>
                <a:gd name="connsiteX3" fmla="*/ 1636338 w 1636338"/>
                <a:gd name="connsiteY3" fmla="*/ 81817 h 818169"/>
                <a:gd name="connsiteX4" fmla="*/ 1636338 w 1636338"/>
                <a:gd name="connsiteY4" fmla="*/ 736352 h 818169"/>
                <a:gd name="connsiteX5" fmla="*/ 1554521 w 1636338"/>
                <a:gd name="connsiteY5" fmla="*/ 818169 h 818169"/>
                <a:gd name="connsiteX6" fmla="*/ 81817 w 1636338"/>
                <a:gd name="connsiteY6" fmla="*/ 818169 h 818169"/>
                <a:gd name="connsiteX7" fmla="*/ 0 w 1636338"/>
                <a:gd name="connsiteY7" fmla="*/ 736352 h 818169"/>
                <a:gd name="connsiteX8" fmla="*/ 0 w 1636338"/>
                <a:gd name="connsiteY8" fmla="*/ 81817 h 81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6338" h="818169">
                  <a:moveTo>
                    <a:pt x="0" y="81817"/>
                  </a:moveTo>
                  <a:cubicBezTo>
                    <a:pt x="0" y="36631"/>
                    <a:pt x="36631" y="0"/>
                    <a:pt x="81817" y="0"/>
                  </a:cubicBezTo>
                  <a:lnTo>
                    <a:pt x="1554521" y="0"/>
                  </a:lnTo>
                  <a:cubicBezTo>
                    <a:pt x="1599707" y="0"/>
                    <a:pt x="1636338" y="36631"/>
                    <a:pt x="1636338" y="81817"/>
                  </a:cubicBezTo>
                  <a:lnTo>
                    <a:pt x="1636338" y="736352"/>
                  </a:lnTo>
                  <a:cubicBezTo>
                    <a:pt x="1636338" y="781538"/>
                    <a:pt x="1599707" y="818169"/>
                    <a:pt x="1554521" y="818169"/>
                  </a:cubicBezTo>
                  <a:lnTo>
                    <a:pt x="81817" y="818169"/>
                  </a:lnTo>
                  <a:cubicBezTo>
                    <a:pt x="36631" y="818169"/>
                    <a:pt x="0" y="781538"/>
                    <a:pt x="0" y="736352"/>
                  </a:cubicBezTo>
                  <a:lnTo>
                    <a:pt x="0" y="81817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643" tIns="130643" rIns="130643" bIns="13064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反码</a:t>
              </a:r>
            </a:p>
          </p:txBody>
        </p:sp>
        <p:sp>
          <p:nvSpPr>
            <p:cNvPr id="13" name="任意多边形 12"/>
            <p:cNvSpPr/>
            <p:nvPr/>
          </p:nvSpPr>
          <p:spPr>
            <a:xfrm rot="21599981">
              <a:off x="4600874" y="5492847"/>
              <a:ext cx="3242157" cy="475372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3242157" y="237685"/>
                  </a:moveTo>
                  <a:lnTo>
                    <a:pt x="3004471" y="475370"/>
                  </a:lnTo>
                  <a:lnTo>
                    <a:pt x="3004471" y="380296"/>
                  </a:lnTo>
                  <a:lnTo>
                    <a:pt x="237685" y="380296"/>
                  </a:lnTo>
                  <a:lnTo>
                    <a:pt x="237685" y="475370"/>
                  </a:lnTo>
                  <a:lnTo>
                    <a:pt x="0" y="237685"/>
                  </a:lnTo>
                  <a:lnTo>
                    <a:pt x="237685" y="1"/>
                  </a:lnTo>
                  <a:lnTo>
                    <a:pt x="237685" y="95075"/>
                  </a:lnTo>
                  <a:lnTo>
                    <a:pt x="3004471" y="95075"/>
                  </a:lnTo>
                  <a:lnTo>
                    <a:pt x="3004471" y="1"/>
                  </a:lnTo>
                  <a:lnTo>
                    <a:pt x="3242157" y="23768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1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2207564" y="5376874"/>
              <a:ext cx="1764000" cy="803663"/>
            </a:xfrm>
            <a:custGeom>
              <a:avLst/>
              <a:gdLst>
                <a:gd name="connsiteX0" fmla="*/ 0 w 2001723"/>
                <a:gd name="connsiteY0" fmla="*/ 80366 h 803663"/>
                <a:gd name="connsiteX1" fmla="*/ 80366 w 2001723"/>
                <a:gd name="connsiteY1" fmla="*/ 0 h 803663"/>
                <a:gd name="connsiteX2" fmla="*/ 1921357 w 2001723"/>
                <a:gd name="connsiteY2" fmla="*/ 0 h 803663"/>
                <a:gd name="connsiteX3" fmla="*/ 2001723 w 2001723"/>
                <a:gd name="connsiteY3" fmla="*/ 80366 h 803663"/>
                <a:gd name="connsiteX4" fmla="*/ 2001723 w 2001723"/>
                <a:gd name="connsiteY4" fmla="*/ 723297 h 803663"/>
                <a:gd name="connsiteX5" fmla="*/ 1921357 w 2001723"/>
                <a:gd name="connsiteY5" fmla="*/ 803663 h 803663"/>
                <a:gd name="connsiteX6" fmla="*/ 80366 w 2001723"/>
                <a:gd name="connsiteY6" fmla="*/ 803663 h 803663"/>
                <a:gd name="connsiteX7" fmla="*/ 0 w 2001723"/>
                <a:gd name="connsiteY7" fmla="*/ 723297 h 803663"/>
                <a:gd name="connsiteX8" fmla="*/ 0 w 2001723"/>
                <a:gd name="connsiteY8" fmla="*/ 80366 h 80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1723" h="803663">
                  <a:moveTo>
                    <a:pt x="0" y="80366"/>
                  </a:moveTo>
                  <a:cubicBezTo>
                    <a:pt x="0" y="35981"/>
                    <a:pt x="35981" y="0"/>
                    <a:pt x="80366" y="0"/>
                  </a:cubicBezTo>
                  <a:lnTo>
                    <a:pt x="1921357" y="0"/>
                  </a:lnTo>
                  <a:cubicBezTo>
                    <a:pt x="1965742" y="0"/>
                    <a:pt x="2001723" y="35981"/>
                    <a:pt x="2001723" y="80366"/>
                  </a:cubicBezTo>
                  <a:lnTo>
                    <a:pt x="2001723" y="723297"/>
                  </a:lnTo>
                  <a:cubicBezTo>
                    <a:pt x="2001723" y="767682"/>
                    <a:pt x="1965742" y="803663"/>
                    <a:pt x="1921357" y="803663"/>
                  </a:cubicBezTo>
                  <a:lnTo>
                    <a:pt x="80366" y="803663"/>
                  </a:lnTo>
                  <a:cubicBezTo>
                    <a:pt x="35981" y="803663"/>
                    <a:pt x="0" y="767682"/>
                    <a:pt x="0" y="723297"/>
                  </a:cubicBezTo>
                  <a:lnTo>
                    <a:pt x="0" y="80366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218" tIns="130218" rIns="130218" bIns="13021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补码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 rot="18345769">
              <a:off x="2599273" y="3494921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1F7D915-4E2F-49B4-90DA-7933F66E042C}"/>
                </a:ext>
              </a:extLst>
            </p:cNvPr>
            <p:cNvSpPr/>
            <p:nvPr/>
          </p:nvSpPr>
          <p:spPr bwMode="auto">
            <a:xfrm>
              <a:off x="5448299" y="3716339"/>
              <a:ext cx="1501774" cy="752475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真值</a:t>
              </a:r>
            </a:p>
          </p:txBody>
        </p:sp>
        <p:sp>
          <p:nvSpPr>
            <p:cNvPr id="17" name="上下箭头 16">
              <a:extLst>
                <a:ext uri="{FF2B5EF4-FFF2-40B4-BE49-F238E27FC236}">
                  <a16:creationId xmlns:a16="http://schemas.microsoft.com/office/drawing/2014/main" id="{F8B8C993-018C-427F-816C-0629ED4F9CA5}"/>
                </a:ext>
              </a:extLst>
            </p:cNvPr>
            <p:cNvSpPr/>
            <p:nvPr/>
          </p:nvSpPr>
          <p:spPr>
            <a:xfrm>
              <a:off x="6116106" y="2420938"/>
              <a:ext cx="358775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006091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写出下列真值的原码、反码、补码。</a:t>
            </a:r>
          </a:p>
          <a:p>
            <a:pPr marL="800100" lvl="2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-33</a:t>
            </a:r>
          </a:p>
          <a:p>
            <a:pPr marL="800100" lvl="2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-56</a:t>
            </a:r>
          </a:p>
          <a:p>
            <a:pPr marL="800100" lvl="2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6272187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black">
          <a:xfrm>
            <a:off x="1524000" y="234950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zh-CN" sz="1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black">
          <a:xfrm>
            <a:off x="1524000" y="1628776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</a:rPr>
              <a:t>Questions?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进制也就是进位制，是人们规定的一种进位方法。 对于任何一种进制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——X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进制，就表示某一位置上的数运算时是逢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进一位。</a:t>
            </a:r>
          </a:p>
        </p:txBody>
      </p:sp>
    </p:spTree>
    <p:extLst>
      <p:ext uri="{BB962C8B-B14F-4D97-AF65-F5344CB8AC3E}">
        <p14:creationId xmlns:p14="http://schemas.microsoft.com/office/powerpoint/2010/main" val="28673957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38168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0-9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，常省略后缀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-78D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3.141D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-1.414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1011B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-110B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101.11011B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-101.11011B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079A09-66D2-48BA-82CB-BD400EBCCB59}"/>
              </a:ext>
            </a:extLst>
          </p:cNvPr>
          <p:cNvSpPr/>
          <p:nvPr/>
        </p:nvSpPr>
        <p:spPr>
          <a:xfrm>
            <a:off x="5879976" y="2276872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D87A105-A8F1-4FBB-AC9F-A0770B54F52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23893" y="2708723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4768974" y="3212976"/>
            <a:ext cx="2509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一个十进制位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079A09-66D2-48BA-82CB-BD400EBCCB59}"/>
              </a:ext>
            </a:extLst>
          </p:cNvPr>
          <p:cNvSpPr/>
          <p:nvPr/>
        </p:nvSpPr>
        <p:spPr>
          <a:xfrm>
            <a:off x="6126882" y="4488929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87A105-A8F1-4FBB-AC9F-A0770B54F520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270799" y="4920780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5015880" y="5425033"/>
            <a:ext cx="2509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一个二进制位</a:t>
            </a:r>
          </a:p>
        </p:txBody>
      </p:sp>
    </p:spTree>
    <p:extLst>
      <p:ext uri="{BB962C8B-B14F-4D97-AF65-F5344CB8AC3E}">
        <p14:creationId xmlns:p14="http://schemas.microsoft.com/office/powerpoint/2010/main" val="2388036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基本逻辑运算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0" y="1483067"/>
            <a:ext cx="8785714" cy="5114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2866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36873218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逻辑电路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844824"/>
            <a:ext cx="9010260" cy="39162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2228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28400050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4401</TotalTime>
  <Words>1729</Words>
  <Application>Microsoft Office PowerPoint</Application>
  <PresentationFormat>宽屏</PresentationFormat>
  <Paragraphs>465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黑体</vt:lpstr>
      <vt:lpstr>微软雅黑</vt:lpstr>
      <vt:lpstr>Arial</vt:lpstr>
      <vt:lpstr>Calibri</vt:lpstr>
      <vt:lpstr>Consolas</vt:lpstr>
      <vt:lpstr>Wingdings</vt:lpstr>
      <vt:lpstr>上海Nordri专业商务幻灯演示设计</vt:lpstr>
      <vt:lpstr>公式</vt:lpstr>
      <vt:lpstr>PowerPoint 演示文稿</vt:lpstr>
      <vt:lpstr>本章内容</vt:lpstr>
      <vt:lpstr>本章内容</vt:lpstr>
      <vt:lpstr>进制</vt:lpstr>
      <vt:lpstr>二进制数据</vt:lpstr>
      <vt:lpstr>基本逻辑运算</vt:lpstr>
      <vt:lpstr>本章内容</vt:lpstr>
      <vt:lpstr>逻辑电路</vt:lpstr>
      <vt:lpstr>本章内容</vt:lpstr>
      <vt:lpstr>二四译码器的实现原理</vt:lpstr>
      <vt:lpstr>讨论</vt:lpstr>
      <vt:lpstr>本章内容</vt:lpstr>
      <vt:lpstr>八进制数据</vt:lpstr>
      <vt:lpstr>十六进制数据</vt:lpstr>
      <vt:lpstr>本章内容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进制对照表</vt:lpstr>
      <vt:lpstr>数制转换</vt:lpstr>
      <vt:lpstr>数制转换</vt:lpstr>
      <vt:lpstr>本章内容</vt:lpstr>
      <vt:lpstr>机器数</vt:lpstr>
      <vt:lpstr>机器数</vt:lpstr>
      <vt:lpstr>原码</vt:lpstr>
      <vt:lpstr>原码</vt:lpstr>
      <vt:lpstr>反码</vt:lpstr>
      <vt:lpstr>反码</vt:lpstr>
      <vt:lpstr>补码</vt:lpstr>
      <vt:lpstr>补码</vt:lpstr>
      <vt:lpstr>机器数总结</vt:lpstr>
      <vt:lpstr>练习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creator>Eetze</dc:creator>
  <cp:keywords>河北师范大学软件学院</cp:keywords>
  <dc:description>http://software.hebtu.edu.cn/</dc:description>
  <cp:lastModifiedBy>Microsoft</cp:lastModifiedBy>
  <cp:revision>402</cp:revision>
  <dcterms:created xsi:type="dcterms:W3CDTF">2007-10-21T01:27:31Z</dcterms:created>
  <dcterms:modified xsi:type="dcterms:W3CDTF">2019-09-20T07:11:41Z</dcterms:modified>
  <cp:category/>
</cp:coreProperties>
</file>