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302" r:id="rId2"/>
    <p:sldId id="304" r:id="rId3"/>
    <p:sldId id="303" r:id="rId4"/>
    <p:sldId id="305" r:id="rId5"/>
    <p:sldId id="306" r:id="rId6"/>
    <p:sldId id="307" r:id="rId7"/>
    <p:sldId id="308" r:id="rId8"/>
    <p:sldId id="310" r:id="rId9"/>
    <p:sldId id="311" r:id="rId10"/>
    <p:sldId id="312" r:id="rId11"/>
    <p:sldId id="313" r:id="rId12"/>
    <p:sldId id="314" r:id="rId13"/>
    <p:sldId id="315" r:id="rId14"/>
    <p:sldId id="316" r:id="rId15"/>
    <p:sldId id="317" r:id="rId16"/>
    <p:sldId id="318" r:id="rId17"/>
    <p:sldId id="319" r:id="rId18"/>
    <p:sldId id="320" r:id="rId19"/>
    <p:sldId id="321" r:id="rId20"/>
    <p:sldId id="322" r:id="rId21"/>
    <p:sldId id="323" r:id="rId22"/>
    <p:sldId id="324"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陈 鹏" initials="陈" lastIdx="1" clrIdx="0">
    <p:extLst>
      <p:ext uri="{19B8F6BF-5375-455C-9EA6-DF929625EA0E}">
        <p15:presenceInfo xmlns:p15="http://schemas.microsoft.com/office/powerpoint/2012/main" userId="e4e9a6a73fef476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942124"/>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1985" autoAdjust="0"/>
  </p:normalViewPr>
  <p:slideViewPr>
    <p:cSldViewPr snapToGrid="0">
      <p:cViewPr varScale="1">
        <p:scale>
          <a:sx n="47" d="100"/>
          <a:sy n="47" d="100"/>
        </p:scale>
        <p:origin x="77" y="73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F28FAA-4CF0-4523-8432-DF576DB92CF3}" type="datetimeFigureOut">
              <a:rPr lang="zh-CN" altLang="en-US" smtClean="0"/>
              <a:t>2020/6/6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84A71F-463D-4DDC-B3CD-EF2FCC938C73}" type="slidenum">
              <a:rPr lang="zh-CN" altLang="en-US" smtClean="0"/>
              <a:t>‹#›</a:t>
            </a:fld>
            <a:endParaRPr lang="zh-CN" altLang="en-US"/>
          </a:p>
        </p:txBody>
      </p:sp>
    </p:spTree>
    <p:extLst>
      <p:ext uri="{BB962C8B-B14F-4D97-AF65-F5344CB8AC3E}">
        <p14:creationId xmlns:p14="http://schemas.microsoft.com/office/powerpoint/2010/main" val="181243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010707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grpSp>
        <p:nvGrpSpPr>
          <p:cNvPr id="3" name="组合 2"/>
          <p:cNvGrpSpPr/>
          <p:nvPr userDrawn="1"/>
        </p:nvGrpSpPr>
        <p:grpSpPr>
          <a:xfrm>
            <a:off x="983559" y="2133591"/>
            <a:ext cx="1080000" cy="1080000"/>
            <a:chOff x="8110158" y="3554322"/>
            <a:chExt cx="876300" cy="876300"/>
          </a:xfrm>
        </p:grpSpPr>
        <p:sp>
          <p:nvSpPr>
            <p:cNvPr id="4" name="椭圆 3"/>
            <p:cNvSpPr/>
            <p:nvPr/>
          </p:nvSpPr>
          <p:spPr>
            <a:xfrm>
              <a:off x="8110158" y="3554322"/>
              <a:ext cx="876300" cy="8763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232092" y="3758472"/>
              <a:ext cx="632433" cy="468000"/>
            </a:xfrm>
            <a:prstGeom prst="rect">
              <a:avLst/>
            </a:prstGeom>
          </p:spPr>
        </p:pic>
      </p:grpSp>
      <p:cxnSp>
        <p:nvCxnSpPr>
          <p:cNvPr id="8" name="直接连接符 7"/>
          <p:cNvCxnSpPr/>
          <p:nvPr/>
        </p:nvCxnSpPr>
        <p:spPr>
          <a:xfrm>
            <a:off x="3970950" y="4725144"/>
            <a:ext cx="648846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4030879" y="2133590"/>
            <a:ext cx="1080000" cy="1080000"/>
            <a:chOff x="8502232" y="2244385"/>
            <a:chExt cx="876300" cy="876300"/>
          </a:xfrm>
        </p:grpSpPr>
        <p:sp>
          <p:nvSpPr>
            <p:cNvPr id="10" name="椭圆 9"/>
            <p:cNvSpPr/>
            <p:nvPr/>
          </p:nvSpPr>
          <p:spPr>
            <a:xfrm>
              <a:off x="8502232" y="2244385"/>
              <a:ext cx="876300" cy="8763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8599561" y="2432946"/>
              <a:ext cx="681643" cy="613479"/>
            </a:xfrm>
            <a:prstGeom prst="rect">
              <a:avLst/>
            </a:prstGeom>
          </p:spPr>
        </p:pic>
      </p:grpSp>
      <p:grpSp>
        <p:nvGrpSpPr>
          <p:cNvPr id="12" name="组合 11"/>
          <p:cNvGrpSpPr/>
          <p:nvPr userDrawn="1"/>
        </p:nvGrpSpPr>
        <p:grpSpPr>
          <a:xfrm>
            <a:off x="10133829" y="2137219"/>
            <a:ext cx="1080000" cy="1080000"/>
            <a:chOff x="6787469" y="2184355"/>
            <a:chExt cx="876300" cy="876300"/>
          </a:xfrm>
        </p:grpSpPr>
        <p:sp>
          <p:nvSpPr>
            <p:cNvPr id="13" name="椭圆 12"/>
            <p:cNvSpPr/>
            <p:nvPr/>
          </p:nvSpPr>
          <p:spPr>
            <a:xfrm>
              <a:off x="6787469" y="2184355"/>
              <a:ext cx="876300" cy="8763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997019" y="2279604"/>
              <a:ext cx="457201" cy="762002"/>
            </a:xfrm>
            <a:prstGeom prst="rect">
              <a:avLst/>
            </a:prstGeom>
          </p:spPr>
        </p:pic>
      </p:grpSp>
      <p:grpSp>
        <p:nvGrpSpPr>
          <p:cNvPr id="15" name="组合 14"/>
          <p:cNvGrpSpPr/>
          <p:nvPr userDrawn="1"/>
        </p:nvGrpSpPr>
        <p:grpSpPr>
          <a:xfrm>
            <a:off x="7211921" y="2133821"/>
            <a:ext cx="1080000" cy="1080000"/>
            <a:chOff x="8064082" y="5195503"/>
            <a:chExt cx="876300" cy="876300"/>
          </a:xfrm>
        </p:grpSpPr>
        <p:sp>
          <p:nvSpPr>
            <p:cNvPr id="16" name="椭圆 15"/>
            <p:cNvSpPr/>
            <p:nvPr/>
          </p:nvSpPr>
          <p:spPr>
            <a:xfrm>
              <a:off x="8064082" y="5195503"/>
              <a:ext cx="876300" cy="8763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8196232" y="5239074"/>
              <a:ext cx="612000" cy="789158"/>
            </a:xfrm>
            <a:prstGeom prst="rect">
              <a:avLst/>
            </a:prstGeom>
          </p:spPr>
        </p:pic>
      </p:grpSp>
      <p:pic>
        <p:nvPicPr>
          <p:cNvPr id="18" name="图片 17" descr="pic.png"/>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0" y="0"/>
            <a:ext cx="12234334" cy="3844639"/>
          </a:xfrm>
          <a:prstGeom prst="rect">
            <a:avLst/>
          </a:prstGeom>
        </p:spPr>
      </p:pic>
      <p:sp>
        <p:nvSpPr>
          <p:cNvPr id="28" name="内容占位符 27"/>
          <p:cNvSpPr>
            <a:spLocks noGrp="1"/>
          </p:cNvSpPr>
          <p:nvPr>
            <p:ph sz="quarter" idx="10" hasCustomPrompt="1"/>
          </p:nvPr>
        </p:nvSpPr>
        <p:spPr>
          <a:xfrm>
            <a:off x="3902473" y="4239377"/>
            <a:ext cx="3471862" cy="468647"/>
          </a:xfrm>
          <a:prstGeom prst="rect">
            <a:avLst/>
          </a:prstGeom>
        </p:spPr>
        <p:txBody>
          <a:bodyPr anchor="ctr"/>
          <a:lstStyle>
            <a:lvl1pPr marL="0" indent="0">
              <a:buNone/>
              <a:defRPr sz="3200">
                <a:solidFill>
                  <a:srgbClr val="942124"/>
                </a:solidFill>
                <a:latin typeface="微软雅黑" panose="020B0503020204020204" pitchFamily="34" charset="-122"/>
                <a:ea typeface="微软雅黑" panose="020B0503020204020204" pitchFamily="34" charset="-122"/>
              </a:defRPr>
            </a:lvl1pPr>
          </a:lstStyle>
          <a:p>
            <a:pPr lvl="0"/>
            <a:r>
              <a:rPr lang="zh-CN" altLang="en-US" sz="3200" dirty="0" smtClean="0">
                <a:latin typeface="微软雅黑" panose="020B0503020204020204" pitchFamily="34" charset="-122"/>
                <a:ea typeface="微软雅黑" panose="020B0503020204020204" pitchFamily="34" charset="-122"/>
              </a:rPr>
              <a:t>第几部分 标题</a:t>
            </a:r>
            <a:endParaRPr lang="zh-CN" altLang="en-US" dirty="0"/>
          </a:p>
        </p:txBody>
      </p:sp>
      <p:sp>
        <p:nvSpPr>
          <p:cNvPr id="30" name="内容占位符 29"/>
          <p:cNvSpPr>
            <a:spLocks noGrp="1"/>
          </p:cNvSpPr>
          <p:nvPr>
            <p:ph sz="quarter" idx="11" hasCustomPrompt="1"/>
          </p:nvPr>
        </p:nvSpPr>
        <p:spPr>
          <a:xfrm>
            <a:off x="4030663" y="4870715"/>
            <a:ext cx="3343275" cy="487363"/>
          </a:xfrm>
          <a:prstGeom prst="rect">
            <a:avLst/>
          </a:prstGeom>
        </p:spPr>
        <p:txBody>
          <a:bodyPr anchor="ctr"/>
          <a:lstStyle>
            <a:lvl1pPr marL="0" indent="0">
              <a:buNone/>
              <a:defRPr sz="2400">
                <a:latin typeface="微软雅黑" panose="020B0503020204020204" pitchFamily="34" charset="-122"/>
                <a:ea typeface="微软雅黑" panose="020B0503020204020204" pitchFamily="34" charset="-122"/>
              </a:defRPr>
            </a:lvl1pPr>
          </a:lstStyle>
          <a:p>
            <a:pPr lvl="0"/>
            <a:r>
              <a:rPr lang="zh-CN" altLang="en-US" sz="2400" dirty="0" smtClean="0">
                <a:latin typeface="微软雅黑" panose="020B0503020204020204" pitchFamily="34" charset="-122"/>
                <a:ea typeface="微软雅黑" panose="020B0503020204020204" pitchFamily="34" charset="-122"/>
              </a:rPr>
              <a:t>内容</a:t>
            </a:r>
            <a:endParaRPr lang="zh-CN" altLang="en-US" dirty="0"/>
          </a:p>
        </p:txBody>
      </p:sp>
      <p:sp>
        <p:nvSpPr>
          <p:cNvPr id="31" name="内容占位符 29"/>
          <p:cNvSpPr>
            <a:spLocks noGrp="1"/>
          </p:cNvSpPr>
          <p:nvPr>
            <p:ph sz="quarter" idx="12" hasCustomPrompt="1"/>
          </p:nvPr>
        </p:nvSpPr>
        <p:spPr>
          <a:xfrm>
            <a:off x="4030663" y="5486296"/>
            <a:ext cx="3343275" cy="487363"/>
          </a:xfrm>
          <a:prstGeom prst="rect">
            <a:avLst/>
          </a:prstGeom>
        </p:spPr>
        <p:txBody>
          <a:bodyPr anchor="ctr"/>
          <a:lstStyle>
            <a:lvl1pPr marL="0" indent="0">
              <a:buNone/>
              <a:defRPr sz="2400">
                <a:latin typeface="微软雅黑" panose="020B0503020204020204" pitchFamily="34" charset="-122"/>
                <a:ea typeface="微软雅黑" panose="020B0503020204020204" pitchFamily="34" charset="-122"/>
              </a:defRPr>
            </a:lvl1pPr>
          </a:lstStyle>
          <a:p>
            <a:pPr lvl="0"/>
            <a:r>
              <a:rPr lang="zh-CN" altLang="en-US" sz="2400" dirty="0" smtClean="0">
                <a:latin typeface="微软雅黑" panose="020B0503020204020204" pitchFamily="34" charset="-122"/>
                <a:ea typeface="微软雅黑" panose="020B0503020204020204" pitchFamily="34" charset="-122"/>
              </a:rPr>
              <a:t>内容</a:t>
            </a:r>
            <a:endParaRPr lang="zh-CN" altLang="en-US" dirty="0"/>
          </a:p>
        </p:txBody>
      </p:sp>
    </p:spTree>
    <p:extLst>
      <p:ext uri="{BB962C8B-B14F-4D97-AF65-F5344CB8AC3E}">
        <p14:creationId xmlns:p14="http://schemas.microsoft.com/office/powerpoint/2010/main" val="327349649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矩形 2"/>
          <p:cNvSpPr/>
          <p:nvPr userDrawn="1"/>
        </p:nvSpPr>
        <p:spPr>
          <a:xfrm>
            <a:off x="491316" y="671166"/>
            <a:ext cx="4507974" cy="598302"/>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83"/>
          <p:cNvSpPr>
            <a:spLocks noChangeArrowheads="1"/>
          </p:cNvSpPr>
          <p:nvPr userDrawn="1"/>
        </p:nvSpPr>
        <p:spPr bwMode="auto">
          <a:xfrm>
            <a:off x="92209" y="826314"/>
            <a:ext cx="288000" cy="288000"/>
          </a:xfrm>
          <a:custGeom>
            <a:avLst/>
            <a:gdLst>
              <a:gd name="T0" fmla="*/ 38764526 w 602"/>
              <a:gd name="T1" fmla="*/ 78442719 h 602"/>
              <a:gd name="T2" fmla="*/ 38764526 w 602"/>
              <a:gd name="T3" fmla="*/ 78442719 h 602"/>
              <a:gd name="T4" fmla="*/ 0 w 602"/>
              <a:gd name="T5" fmla="*/ 38764526 h 602"/>
              <a:gd name="T6" fmla="*/ 38764526 w 602"/>
              <a:gd name="T7" fmla="*/ 0 h 602"/>
              <a:gd name="T8" fmla="*/ 78442719 w 602"/>
              <a:gd name="T9" fmla="*/ 38764526 h 602"/>
              <a:gd name="T10" fmla="*/ 38764526 w 602"/>
              <a:gd name="T11" fmla="*/ 78442719 h 602"/>
              <a:gd name="T12" fmla="*/ 61866665 w 602"/>
              <a:gd name="T13" fmla="*/ 16576054 h 602"/>
              <a:gd name="T14" fmla="*/ 61866665 w 602"/>
              <a:gd name="T15" fmla="*/ 16576054 h 602"/>
              <a:gd name="T16" fmla="*/ 38764526 w 602"/>
              <a:gd name="T17" fmla="*/ 38764526 h 602"/>
              <a:gd name="T18" fmla="*/ 38764526 w 602"/>
              <a:gd name="T19" fmla="*/ 7308970 h 602"/>
              <a:gd name="T20" fmla="*/ 7439751 w 602"/>
              <a:gd name="T21" fmla="*/ 38764526 h 602"/>
              <a:gd name="T22" fmla="*/ 38764526 w 602"/>
              <a:gd name="T23" fmla="*/ 71002968 h 602"/>
              <a:gd name="T24" fmla="*/ 71002968 w 602"/>
              <a:gd name="T25" fmla="*/ 38764526 h 602"/>
              <a:gd name="T26" fmla="*/ 61866665 w 602"/>
              <a:gd name="T27" fmla="*/ 16576054 h 60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02" h="602">
                <a:moveTo>
                  <a:pt x="297" y="601"/>
                </a:moveTo>
                <a:lnTo>
                  <a:pt x="297" y="601"/>
                </a:lnTo>
                <a:cubicBezTo>
                  <a:pt x="135" y="601"/>
                  <a:pt x="0" y="466"/>
                  <a:pt x="0" y="297"/>
                </a:cubicBezTo>
                <a:cubicBezTo>
                  <a:pt x="0" y="134"/>
                  <a:pt x="135" y="0"/>
                  <a:pt x="297" y="0"/>
                </a:cubicBezTo>
                <a:cubicBezTo>
                  <a:pt x="467" y="0"/>
                  <a:pt x="601" y="134"/>
                  <a:pt x="601" y="297"/>
                </a:cubicBezTo>
                <a:cubicBezTo>
                  <a:pt x="601" y="466"/>
                  <a:pt x="467" y="601"/>
                  <a:pt x="297" y="601"/>
                </a:cubicBezTo>
                <a:close/>
                <a:moveTo>
                  <a:pt x="474" y="127"/>
                </a:moveTo>
                <a:lnTo>
                  <a:pt x="474" y="127"/>
                </a:lnTo>
                <a:cubicBezTo>
                  <a:pt x="297" y="297"/>
                  <a:pt x="297" y="297"/>
                  <a:pt x="297" y="297"/>
                </a:cubicBezTo>
                <a:cubicBezTo>
                  <a:pt x="297" y="56"/>
                  <a:pt x="297" y="56"/>
                  <a:pt x="297" y="56"/>
                </a:cubicBezTo>
                <a:cubicBezTo>
                  <a:pt x="163" y="56"/>
                  <a:pt x="57" y="162"/>
                  <a:pt x="57" y="297"/>
                </a:cubicBezTo>
                <a:cubicBezTo>
                  <a:pt x="57" y="431"/>
                  <a:pt x="163" y="544"/>
                  <a:pt x="297" y="544"/>
                </a:cubicBezTo>
                <a:cubicBezTo>
                  <a:pt x="431" y="544"/>
                  <a:pt x="544" y="431"/>
                  <a:pt x="544" y="297"/>
                </a:cubicBezTo>
                <a:cubicBezTo>
                  <a:pt x="544" y="233"/>
                  <a:pt x="516" y="169"/>
                  <a:pt x="474" y="12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prstClr val="black"/>
              </a:solidFill>
            </a:endParaRPr>
          </a:p>
        </p:txBody>
      </p:sp>
      <p:sp>
        <p:nvSpPr>
          <p:cNvPr id="6" name="内容占位符 10"/>
          <p:cNvSpPr>
            <a:spLocks noGrp="1"/>
          </p:cNvSpPr>
          <p:nvPr>
            <p:ph sz="quarter" idx="10" hasCustomPrompt="1"/>
          </p:nvPr>
        </p:nvSpPr>
        <p:spPr>
          <a:xfrm>
            <a:off x="890423" y="671163"/>
            <a:ext cx="4827959" cy="598302"/>
          </a:xfrm>
          <a:prstGeom prst="rect">
            <a:avLst/>
          </a:prstGeom>
        </p:spPr>
        <p:txBody>
          <a:bodyPr anchor="ctr"/>
          <a:lstStyle>
            <a:lvl1pPr marL="0" indent="0" algn="l">
              <a:buNone/>
              <a:defRPr>
                <a:solidFill>
                  <a:schemeClr val="bg1"/>
                </a:solidFill>
                <a:latin typeface="微软雅黑" panose="020B0503020204020204" pitchFamily="34" charset="-122"/>
                <a:ea typeface="微软雅黑" panose="020B0503020204020204" pitchFamily="34" charset="-122"/>
              </a:defRPr>
            </a:lvl1pPr>
          </a:lstStyle>
          <a:p>
            <a:pPr lvl="0"/>
            <a:r>
              <a:rPr lang="zh-CN" altLang="en-US" dirty="0" smtClean="0"/>
              <a:t>小标题</a:t>
            </a:r>
            <a:endParaRPr lang="zh-CN" altLang="en-US" dirty="0"/>
          </a:p>
        </p:txBody>
      </p:sp>
      <p:sp>
        <p:nvSpPr>
          <p:cNvPr id="14" name="矩形 28"/>
          <p:cNvSpPr/>
          <p:nvPr userDrawn="1"/>
        </p:nvSpPr>
        <p:spPr>
          <a:xfrm>
            <a:off x="-18898" y="671163"/>
            <a:ext cx="510214" cy="598302"/>
          </a:xfrm>
          <a:prstGeom prst="rect">
            <a:avLst/>
          </a:prstGeom>
          <a:solidFill>
            <a:srgbClr val="3BBC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prstClr val="white"/>
              </a:solidFill>
            </a:endParaRPr>
          </a:p>
        </p:txBody>
      </p:sp>
      <p:sp>
        <p:nvSpPr>
          <p:cNvPr id="15" name="Freeform 83"/>
          <p:cNvSpPr>
            <a:spLocks noChangeArrowheads="1"/>
          </p:cNvSpPr>
          <p:nvPr userDrawn="1"/>
        </p:nvSpPr>
        <p:spPr bwMode="auto">
          <a:xfrm>
            <a:off x="92209" y="826314"/>
            <a:ext cx="288000" cy="288000"/>
          </a:xfrm>
          <a:custGeom>
            <a:avLst/>
            <a:gdLst>
              <a:gd name="T0" fmla="*/ 38764526 w 602"/>
              <a:gd name="T1" fmla="*/ 78442719 h 602"/>
              <a:gd name="T2" fmla="*/ 38764526 w 602"/>
              <a:gd name="T3" fmla="*/ 78442719 h 602"/>
              <a:gd name="T4" fmla="*/ 0 w 602"/>
              <a:gd name="T5" fmla="*/ 38764526 h 602"/>
              <a:gd name="T6" fmla="*/ 38764526 w 602"/>
              <a:gd name="T7" fmla="*/ 0 h 602"/>
              <a:gd name="T8" fmla="*/ 78442719 w 602"/>
              <a:gd name="T9" fmla="*/ 38764526 h 602"/>
              <a:gd name="T10" fmla="*/ 38764526 w 602"/>
              <a:gd name="T11" fmla="*/ 78442719 h 602"/>
              <a:gd name="T12" fmla="*/ 61866665 w 602"/>
              <a:gd name="T13" fmla="*/ 16576054 h 602"/>
              <a:gd name="T14" fmla="*/ 61866665 w 602"/>
              <a:gd name="T15" fmla="*/ 16576054 h 602"/>
              <a:gd name="T16" fmla="*/ 38764526 w 602"/>
              <a:gd name="T17" fmla="*/ 38764526 h 602"/>
              <a:gd name="T18" fmla="*/ 38764526 w 602"/>
              <a:gd name="T19" fmla="*/ 7308970 h 602"/>
              <a:gd name="T20" fmla="*/ 7439751 w 602"/>
              <a:gd name="T21" fmla="*/ 38764526 h 602"/>
              <a:gd name="T22" fmla="*/ 38764526 w 602"/>
              <a:gd name="T23" fmla="*/ 71002968 h 602"/>
              <a:gd name="T24" fmla="*/ 71002968 w 602"/>
              <a:gd name="T25" fmla="*/ 38764526 h 602"/>
              <a:gd name="T26" fmla="*/ 61866665 w 602"/>
              <a:gd name="T27" fmla="*/ 16576054 h 60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02" h="602">
                <a:moveTo>
                  <a:pt x="297" y="601"/>
                </a:moveTo>
                <a:lnTo>
                  <a:pt x="297" y="601"/>
                </a:lnTo>
                <a:cubicBezTo>
                  <a:pt x="135" y="601"/>
                  <a:pt x="0" y="466"/>
                  <a:pt x="0" y="297"/>
                </a:cubicBezTo>
                <a:cubicBezTo>
                  <a:pt x="0" y="134"/>
                  <a:pt x="135" y="0"/>
                  <a:pt x="297" y="0"/>
                </a:cubicBezTo>
                <a:cubicBezTo>
                  <a:pt x="467" y="0"/>
                  <a:pt x="601" y="134"/>
                  <a:pt x="601" y="297"/>
                </a:cubicBezTo>
                <a:cubicBezTo>
                  <a:pt x="601" y="466"/>
                  <a:pt x="467" y="601"/>
                  <a:pt x="297" y="601"/>
                </a:cubicBezTo>
                <a:close/>
                <a:moveTo>
                  <a:pt x="474" y="127"/>
                </a:moveTo>
                <a:lnTo>
                  <a:pt x="474" y="127"/>
                </a:lnTo>
                <a:cubicBezTo>
                  <a:pt x="297" y="297"/>
                  <a:pt x="297" y="297"/>
                  <a:pt x="297" y="297"/>
                </a:cubicBezTo>
                <a:cubicBezTo>
                  <a:pt x="297" y="56"/>
                  <a:pt x="297" y="56"/>
                  <a:pt x="297" y="56"/>
                </a:cubicBezTo>
                <a:cubicBezTo>
                  <a:pt x="163" y="56"/>
                  <a:pt x="57" y="162"/>
                  <a:pt x="57" y="297"/>
                </a:cubicBezTo>
                <a:cubicBezTo>
                  <a:pt x="57" y="431"/>
                  <a:pt x="163" y="544"/>
                  <a:pt x="297" y="544"/>
                </a:cubicBezTo>
                <a:cubicBezTo>
                  <a:pt x="431" y="544"/>
                  <a:pt x="544" y="431"/>
                  <a:pt x="544" y="297"/>
                </a:cubicBezTo>
                <a:cubicBezTo>
                  <a:pt x="544" y="233"/>
                  <a:pt x="516" y="169"/>
                  <a:pt x="474" y="12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prstClr val="black"/>
              </a:solidFill>
            </a:endParaRPr>
          </a:p>
        </p:txBody>
      </p:sp>
    </p:spTree>
    <p:extLst>
      <p:ext uri="{BB962C8B-B14F-4D97-AF65-F5344CB8AC3E}">
        <p14:creationId xmlns:p14="http://schemas.microsoft.com/office/powerpoint/2010/main" val="253799173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12" name="矩形 11"/>
          <p:cNvSpPr/>
          <p:nvPr userDrawn="1"/>
        </p:nvSpPr>
        <p:spPr>
          <a:xfrm>
            <a:off x="491316" y="671166"/>
            <a:ext cx="4507974" cy="598302"/>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28"/>
          <p:cNvSpPr/>
          <p:nvPr userDrawn="1"/>
        </p:nvSpPr>
        <p:spPr>
          <a:xfrm>
            <a:off x="-18898" y="671163"/>
            <a:ext cx="510214" cy="598302"/>
          </a:xfrm>
          <a:prstGeom prst="rect">
            <a:avLst/>
          </a:prstGeom>
          <a:solidFill>
            <a:srgbClr val="942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prstClr val="white"/>
              </a:solidFill>
            </a:endParaRPr>
          </a:p>
        </p:txBody>
      </p:sp>
      <p:sp>
        <p:nvSpPr>
          <p:cNvPr id="10" name="Freeform 83"/>
          <p:cNvSpPr>
            <a:spLocks noChangeArrowheads="1"/>
          </p:cNvSpPr>
          <p:nvPr userDrawn="1"/>
        </p:nvSpPr>
        <p:spPr bwMode="auto">
          <a:xfrm>
            <a:off x="92209" y="826314"/>
            <a:ext cx="288000" cy="288000"/>
          </a:xfrm>
          <a:custGeom>
            <a:avLst/>
            <a:gdLst>
              <a:gd name="T0" fmla="*/ 38764526 w 602"/>
              <a:gd name="T1" fmla="*/ 78442719 h 602"/>
              <a:gd name="T2" fmla="*/ 38764526 w 602"/>
              <a:gd name="T3" fmla="*/ 78442719 h 602"/>
              <a:gd name="T4" fmla="*/ 0 w 602"/>
              <a:gd name="T5" fmla="*/ 38764526 h 602"/>
              <a:gd name="T6" fmla="*/ 38764526 w 602"/>
              <a:gd name="T7" fmla="*/ 0 h 602"/>
              <a:gd name="T8" fmla="*/ 78442719 w 602"/>
              <a:gd name="T9" fmla="*/ 38764526 h 602"/>
              <a:gd name="T10" fmla="*/ 38764526 w 602"/>
              <a:gd name="T11" fmla="*/ 78442719 h 602"/>
              <a:gd name="T12" fmla="*/ 61866665 w 602"/>
              <a:gd name="T13" fmla="*/ 16576054 h 602"/>
              <a:gd name="T14" fmla="*/ 61866665 w 602"/>
              <a:gd name="T15" fmla="*/ 16576054 h 602"/>
              <a:gd name="T16" fmla="*/ 38764526 w 602"/>
              <a:gd name="T17" fmla="*/ 38764526 h 602"/>
              <a:gd name="T18" fmla="*/ 38764526 w 602"/>
              <a:gd name="T19" fmla="*/ 7308970 h 602"/>
              <a:gd name="T20" fmla="*/ 7439751 w 602"/>
              <a:gd name="T21" fmla="*/ 38764526 h 602"/>
              <a:gd name="T22" fmla="*/ 38764526 w 602"/>
              <a:gd name="T23" fmla="*/ 71002968 h 602"/>
              <a:gd name="T24" fmla="*/ 71002968 w 602"/>
              <a:gd name="T25" fmla="*/ 38764526 h 602"/>
              <a:gd name="T26" fmla="*/ 61866665 w 602"/>
              <a:gd name="T27" fmla="*/ 16576054 h 60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02" h="602">
                <a:moveTo>
                  <a:pt x="297" y="601"/>
                </a:moveTo>
                <a:lnTo>
                  <a:pt x="297" y="601"/>
                </a:lnTo>
                <a:cubicBezTo>
                  <a:pt x="135" y="601"/>
                  <a:pt x="0" y="466"/>
                  <a:pt x="0" y="297"/>
                </a:cubicBezTo>
                <a:cubicBezTo>
                  <a:pt x="0" y="134"/>
                  <a:pt x="135" y="0"/>
                  <a:pt x="297" y="0"/>
                </a:cubicBezTo>
                <a:cubicBezTo>
                  <a:pt x="467" y="0"/>
                  <a:pt x="601" y="134"/>
                  <a:pt x="601" y="297"/>
                </a:cubicBezTo>
                <a:cubicBezTo>
                  <a:pt x="601" y="466"/>
                  <a:pt x="467" y="601"/>
                  <a:pt x="297" y="601"/>
                </a:cubicBezTo>
                <a:close/>
                <a:moveTo>
                  <a:pt x="474" y="127"/>
                </a:moveTo>
                <a:lnTo>
                  <a:pt x="474" y="127"/>
                </a:lnTo>
                <a:cubicBezTo>
                  <a:pt x="297" y="297"/>
                  <a:pt x="297" y="297"/>
                  <a:pt x="297" y="297"/>
                </a:cubicBezTo>
                <a:cubicBezTo>
                  <a:pt x="297" y="56"/>
                  <a:pt x="297" y="56"/>
                  <a:pt x="297" y="56"/>
                </a:cubicBezTo>
                <a:cubicBezTo>
                  <a:pt x="163" y="56"/>
                  <a:pt x="57" y="162"/>
                  <a:pt x="57" y="297"/>
                </a:cubicBezTo>
                <a:cubicBezTo>
                  <a:pt x="57" y="431"/>
                  <a:pt x="163" y="544"/>
                  <a:pt x="297" y="544"/>
                </a:cubicBezTo>
                <a:cubicBezTo>
                  <a:pt x="431" y="544"/>
                  <a:pt x="544" y="431"/>
                  <a:pt x="544" y="297"/>
                </a:cubicBezTo>
                <a:cubicBezTo>
                  <a:pt x="544" y="233"/>
                  <a:pt x="516" y="169"/>
                  <a:pt x="474" y="12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prstClr val="black"/>
              </a:solidFill>
            </a:endParaRPr>
          </a:p>
        </p:txBody>
      </p:sp>
      <p:sp>
        <p:nvSpPr>
          <p:cNvPr id="11" name="内容占位符 10"/>
          <p:cNvSpPr>
            <a:spLocks noGrp="1"/>
          </p:cNvSpPr>
          <p:nvPr>
            <p:ph sz="quarter" idx="10" hasCustomPrompt="1"/>
          </p:nvPr>
        </p:nvSpPr>
        <p:spPr>
          <a:xfrm>
            <a:off x="890423" y="671163"/>
            <a:ext cx="4827959" cy="598302"/>
          </a:xfrm>
          <a:prstGeom prst="rect">
            <a:avLst/>
          </a:prstGeom>
        </p:spPr>
        <p:txBody>
          <a:bodyPr anchor="ctr"/>
          <a:lstStyle>
            <a:lvl1pPr marL="0" indent="0" algn="l">
              <a:buNone/>
              <a:defRPr>
                <a:solidFill>
                  <a:schemeClr val="bg1"/>
                </a:solidFill>
                <a:latin typeface="微软雅黑" panose="020B0503020204020204" pitchFamily="34" charset="-122"/>
                <a:ea typeface="微软雅黑" panose="020B0503020204020204" pitchFamily="34" charset="-122"/>
              </a:defRPr>
            </a:lvl1pPr>
          </a:lstStyle>
          <a:p>
            <a:pPr lvl="0"/>
            <a:r>
              <a:rPr lang="zh-CN" altLang="en-US" dirty="0" smtClean="0"/>
              <a:t>小标题</a:t>
            </a:r>
            <a:endParaRPr lang="zh-CN" altLang="en-US" dirty="0"/>
          </a:p>
        </p:txBody>
      </p:sp>
    </p:spTree>
    <p:extLst>
      <p:ext uri="{BB962C8B-B14F-4D97-AF65-F5344CB8AC3E}">
        <p14:creationId xmlns:p14="http://schemas.microsoft.com/office/powerpoint/2010/main" val="21291368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4" name="矩形 1"/>
          <p:cNvSpPr/>
          <p:nvPr userDrawn="1"/>
        </p:nvSpPr>
        <p:spPr>
          <a:xfrm>
            <a:off x="-11393" y="-27384"/>
            <a:ext cx="12192000" cy="779463"/>
          </a:xfrm>
          <a:prstGeom prst="rect">
            <a:avLst/>
          </a:prstGeom>
          <a:solidFill>
            <a:srgbClr val="3BBC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prstClr val="white"/>
              </a:solidFill>
            </a:endParaRPr>
          </a:p>
        </p:txBody>
      </p:sp>
      <p:sp>
        <p:nvSpPr>
          <p:cNvPr id="36" name="内容占位符 35"/>
          <p:cNvSpPr>
            <a:spLocks noGrp="1"/>
          </p:cNvSpPr>
          <p:nvPr>
            <p:ph sz="quarter" idx="10" hasCustomPrompt="1"/>
          </p:nvPr>
        </p:nvSpPr>
        <p:spPr>
          <a:xfrm>
            <a:off x="914237" y="-27384"/>
            <a:ext cx="3700462" cy="779463"/>
          </a:xfrm>
          <a:prstGeom prst="rect">
            <a:avLst/>
          </a:prstGeom>
        </p:spPr>
        <p:txBody>
          <a:bodyPr anchor="ctr"/>
          <a:lstStyle>
            <a:lvl1pPr marL="0" indent="0">
              <a:buNone/>
              <a:defRPr>
                <a:solidFill>
                  <a:schemeClr val="bg1"/>
                </a:solidFill>
                <a:latin typeface="微软雅黑" panose="020B0503020204020204" pitchFamily="34" charset="-122"/>
                <a:ea typeface="微软雅黑" panose="020B0503020204020204" pitchFamily="34" charset="-122"/>
              </a:defRPr>
            </a:lvl1pPr>
          </a:lstStyle>
          <a:p>
            <a:pPr lvl="0"/>
            <a:r>
              <a:rPr lang="zh-CN" altLang="en-US" dirty="0" smtClean="0"/>
              <a:t>小标题</a:t>
            </a:r>
            <a:endParaRPr lang="zh-CN" altLang="en-US" dirty="0"/>
          </a:p>
        </p:txBody>
      </p:sp>
    </p:spTree>
    <p:extLst>
      <p:ext uri="{BB962C8B-B14F-4D97-AF65-F5344CB8AC3E}">
        <p14:creationId xmlns:p14="http://schemas.microsoft.com/office/powerpoint/2010/main" val="403329861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
        <p:nvSpPr>
          <p:cNvPr id="8" name="矩形 1"/>
          <p:cNvSpPr/>
          <p:nvPr userDrawn="1"/>
        </p:nvSpPr>
        <p:spPr>
          <a:xfrm>
            <a:off x="-11393" y="-27384"/>
            <a:ext cx="12192000" cy="779463"/>
          </a:xfrm>
          <a:prstGeom prst="rect">
            <a:avLst/>
          </a:prstGeom>
          <a:solidFill>
            <a:srgbClr val="9421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6" name="内容占位符 35"/>
          <p:cNvSpPr>
            <a:spLocks noGrp="1"/>
          </p:cNvSpPr>
          <p:nvPr>
            <p:ph sz="quarter" idx="10" hasCustomPrompt="1"/>
          </p:nvPr>
        </p:nvSpPr>
        <p:spPr>
          <a:xfrm>
            <a:off x="914237" y="-27384"/>
            <a:ext cx="3700462" cy="779463"/>
          </a:xfrm>
          <a:prstGeom prst="rect">
            <a:avLst/>
          </a:prstGeom>
        </p:spPr>
        <p:txBody>
          <a:bodyPr anchor="ctr"/>
          <a:lstStyle>
            <a:lvl1pPr marL="0" indent="0">
              <a:buNone/>
              <a:defRPr>
                <a:solidFill>
                  <a:schemeClr val="bg1"/>
                </a:solidFill>
                <a:latin typeface="微软雅黑" panose="020B0503020204020204" pitchFamily="34" charset="-122"/>
                <a:ea typeface="微软雅黑" panose="020B0503020204020204" pitchFamily="34" charset="-122"/>
              </a:defRPr>
            </a:lvl1pPr>
          </a:lstStyle>
          <a:p>
            <a:pPr lvl="0"/>
            <a:r>
              <a:rPr lang="zh-CN" altLang="en-US" dirty="0" smtClean="0"/>
              <a:t>小标题</a:t>
            </a:r>
            <a:endParaRPr lang="zh-CN" altLang="en-US" dirty="0"/>
          </a:p>
        </p:txBody>
      </p:sp>
    </p:spTree>
    <p:extLst>
      <p:ext uri="{BB962C8B-B14F-4D97-AF65-F5344CB8AC3E}">
        <p14:creationId xmlns:p14="http://schemas.microsoft.com/office/powerpoint/2010/main" val="98291362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内容红">
    <p:spTree>
      <p:nvGrpSpPr>
        <p:cNvPr id="1" name=""/>
        <p:cNvGrpSpPr/>
        <p:nvPr/>
      </p:nvGrpSpPr>
      <p:grpSpPr>
        <a:xfrm>
          <a:off x="0" y="0"/>
          <a:ext cx="0" cy="0"/>
          <a:chOff x="0" y="0"/>
          <a:chExt cx="0" cy="0"/>
        </a:xfrm>
      </p:grpSpPr>
      <p:sp>
        <p:nvSpPr>
          <p:cNvPr id="12" name="矩形 11"/>
          <p:cNvSpPr/>
          <p:nvPr userDrawn="1"/>
        </p:nvSpPr>
        <p:spPr>
          <a:xfrm>
            <a:off x="491316" y="671166"/>
            <a:ext cx="4507974" cy="598302"/>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28"/>
          <p:cNvSpPr/>
          <p:nvPr userDrawn="1"/>
        </p:nvSpPr>
        <p:spPr>
          <a:xfrm>
            <a:off x="-18898" y="671163"/>
            <a:ext cx="510214" cy="598302"/>
          </a:xfrm>
          <a:prstGeom prst="rect">
            <a:avLst/>
          </a:prstGeom>
          <a:solidFill>
            <a:srgbClr val="942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prstClr val="white"/>
              </a:solidFill>
            </a:endParaRPr>
          </a:p>
        </p:txBody>
      </p:sp>
      <p:sp>
        <p:nvSpPr>
          <p:cNvPr id="10" name="Freeform 83"/>
          <p:cNvSpPr>
            <a:spLocks noChangeArrowheads="1"/>
          </p:cNvSpPr>
          <p:nvPr userDrawn="1"/>
        </p:nvSpPr>
        <p:spPr bwMode="auto">
          <a:xfrm>
            <a:off x="92209" y="826314"/>
            <a:ext cx="288000" cy="288000"/>
          </a:xfrm>
          <a:custGeom>
            <a:avLst/>
            <a:gdLst>
              <a:gd name="T0" fmla="*/ 38764526 w 602"/>
              <a:gd name="T1" fmla="*/ 78442719 h 602"/>
              <a:gd name="T2" fmla="*/ 38764526 w 602"/>
              <a:gd name="T3" fmla="*/ 78442719 h 602"/>
              <a:gd name="T4" fmla="*/ 0 w 602"/>
              <a:gd name="T5" fmla="*/ 38764526 h 602"/>
              <a:gd name="T6" fmla="*/ 38764526 w 602"/>
              <a:gd name="T7" fmla="*/ 0 h 602"/>
              <a:gd name="T8" fmla="*/ 78442719 w 602"/>
              <a:gd name="T9" fmla="*/ 38764526 h 602"/>
              <a:gd name="T10" fmla="*/ 38764526 w 602"/>
              <a:gd name="T11" fmla="*/ 78442719 h 602"/>
              <a:gd name="T12" fmla="*/ 61866665 w 602"/>
              <a:gd name="T13" fmla="*/ 16576054 h 602"/>
              <a:gd name="T14" fmla="*/ 61866665 w 602"/>
              <a:gd name="T15" fmla="*/ 16576054 h 602"/>
              <a:gd name="T16" fmla="*/ 38764526 w 602"/>
              <a:gd name="T17" fmla="*/ 38764526 h 602"/>
              <a:gd name="T18" fmla="*/ 38764526 w 602"/>
              <a:gd name="T19" fmla="*/ 7308970 h 602"/>
              <a:gd name="T20" fmla="*/ 7439751 w 602"/>
              <a:gd name="T21" fmla="*/ 38764526 h 602"/>
              <a:gd name="T22" fmla="*/ 38764526 w 602"/>
              <a:gd name="T23" fmla="*/ 71002968 h 602"/>
              <a:gd name="T24" fmla="*/ 71002968 w 602"/>
              <a:gd name="T25" fmla="*/ 38764526 h 602"/>
              <a:gd name="T26" fmla="*/ 61866665 w 602"/>
              <a:gd name="T27" fmla="*/ 16576054 h 60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02" h="602">
                <a:moveTo>
                  <a:pt x="297" y="601"/>
                </a:moveTo>
                <a:lnTo>
                  <a:pt x="297" y="601"/>
                </a:lnTo>
                <a:cubicBezTo>
                  <a:pt x="135" y="601"/>
                  <a:pt x="0" y="466"/>
                  <a:pt x="0" y="297"/>
                </a:cubicBezTo>
                <a:cubicBezTo>
                  <a:pt x="0" y="134"/>
                  <a:pt x="135" y="0"/>
                  <a:pt x="297" y="0"/>
                </a:cubicBezTo>
                <a:cubicBezTo>
                  <a:pt x="467" y="0"/>
                  <a:pt x="601" y="134"/>
                  <a:pt x="601" y="297"/>
                </a:cubicBezTo>
                <a:cubicBezTo>
                  <a:pt x="601" y="466"/>
                  <a:pt x="467" y="601"/>
                  <a:pt x="297" y="601"/>
                </a:cubicBezTo>
                <a:close/>
                <a:moveTo>
                  <a:pt x="474" y="127"/>
                </a:moveTo>
                <a:lnTo>
                  <a:pt x="474" y="127"/>
                </a:lnTo>
                <a:cubicBezTo>
                  <a:pt x="297" y="297"/>
                  <a:pt x="297" y="297"/>
                  <a:pt x="297" y="297"/>
                </a:cubicBezTo>
                <a:cubicBezTo>
                  <a:pt x="297" y="56"/>
                  <a:pt x="297" y="56"/>
                  <a:pt x="297" y="56"/>
                </a:cubicBezTo>
                <a:cubicBezTo>
                  <a:pt x="163" y="56"/>
                  <a:pt x="57" y="162"/>
                  <a:pt x="57" y="297"/>
                </a:cubicBezTo>
                <a:cubicBezTo>
                  <a:pt x="57" y="431"/>
                  <a:pt x="163" y="544"/>
                  <a:pt x="297" y="544"/>
                </a:cubicBezTo>
                <a:cubicBezTo>
                  <a:pt x="431" y="544"/>
                  <a:pt x="544" y="431"/>
                  <a:pt x="544" y="297"/>
                </a:cubicBezTo>
                <a:cubicBezTo>
                  <a:pt x="544" y="233"/>
                  <a:pt x="516" y="169"/>
                  <a:pt x="474" y="12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prstClr val="black"/>
              </a:solidFill>
            </a:endParaRPr>
          </a:p>
        </p:txBody>
      </p:sp>
      <p:sp>
        <p:nvSpPr>
          <p:cNvPr id="11" name="内容占位符 10"/>
          <p:cNvSpPr>
            <a:spLocks noGrp="1"/>
          </p:cNvSpPr>
          <p:nvPr>
            <p:ph sz="quarter" idx="10" hasCustomPrompt="1"/>
          </p:nvPr>
        </p:nvSpPr>
        <p:spPr>
          <a:xfrm>
            <a:off x="890423" y="671163"/>
            <a:ext cx="4827959" cy="598302"/>
          </a:xfrm>
          <a:prstGeom prst="rect">
            <a:avLst/>
          </a:prstGeom>
        </p:spPr>
        <p:txBody>
          <a:bodyPr anchor="ctr"/>
          <a:lstStyle>
            <a:lvl1pPr marL="0" indent="0" algn="l">
              <a:buNone/>
              <a:defRPr>
                <a:solidFill>
                  <a:schemeClr val="bg1"/>
                </a:solidFill>
                <a:latin typeface="微软雅黑" panose="020B0503020204020204" pitchFamily="34" charset="-122"/>
                <a:ea typeface="微软雅黑" panose="020B0503020204020204" pitchFamily="34" charset="-122"/>
              </a:defRPr>
            </a:lvl1pPr>
          </a:lstStyle>
          <a:p>
            <a:pPr lvl="0"/>
            <a:r>
              <a:rPr lang="zh-CN" altLang="en-US" dirty="0" smtClean="0"/>
              <a:t>小标题</a:t>
            </a:r>
            <a:endParaRPr lang="zh-CN" altLang="en-US" dirty="0"/>
          </a:p>
        </p:txBody>
      </p:sp>
    </p:spTree>
    <p:extLst>
      <p:ext uri="{BB962C8B-B14F-4D97-AF65-F5344CB8AC3E}">
        <p14:creationId xmlns:p14="http://schemas.microsoft.com/office/powerpoint/2010/main" val="91884709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558751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2" r:id="rId3"/>
    <p:sldLayoutId id="2147483656" r:id="rId4"/>
    <p:sldLayoutId id="2147483661" r:id="rId5"/>
    <p:sldLayoutId id="2147483659" r:id="rId6"/>
    <p:sldLayoutId id="2147483666" r:id="rId7"/>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3902472" y="4184543"/>
            <a:ext cx="6062937" cy="523482"/>
          </a:xfrm>
        </p:spPr>
        <p:txBody>
          <a:bodyPr/>
          <a:lstStyle/>
          <a:p>
            <a:r>
              <a:rPr lang="zh-CN" altLang="en-US" dirty="0" smtClean="0"/>
              <a:t>区块链前沿技术专题综述报告</a:t>
            </a:r>
            <a:endParaRPr lang="zh-CN" altLang="en-US" dirty="0"/>
          </a:p>
        </p:txBody>
      </p:sp>
      <p:sp>
        <p:nvSpPr>
          <p:cNvPr id="3" name="内容占位符 2"/>
          <p:cNvSpPr>
            <a:spLocks noGrp="1"/>
          </p:cNvSpPr>
          <p:nvPr>
            <p:ph sz="quarter" idx="11"/>
          </p:nvPr>
        </p:nvSpPr>
        <p:spPr/>
        <p:txBody>
          <a:bodyPr/>
          <a:lstStyle/>
          <a:p>
            <a:r>
              <a:rPr lang="zh-CN" altLang="en-US" dirty="0" smtClean="0"/>
              <a:t>王恬、</a:t>
            </a:r>
            <a:r>
              <a:rPr lang="zh-CN" altLang="en-US" dirty="0" smtClean="0"/>
              <a:t>陈鹏、张宇捷</a:t>
            </a:r>
            <a:endParaRPr lang="zh-CN" altLang="en-US" dirty="0"/>
          </a:p>
        </p:txBody>
      </p:sp>
      <p:sp>
        <p:nvSpPr>
          <p:cNvPr id="4" name="内容占位符 3"/>
          <p:cNvSpPr>
            <a:spLocks noGrp="1"/>
          </p:cNvSpPr>
          <p:nvPr>
            <p:ph sz="quarter" idx="12"/>
          </p:nvPr>
        </p:nvSpPr>
        <p:spPr>
          <a:xfrm>
            <a:off x="4030663" y="5486297"/>
            <a:ext cx="3725408" cy="457304"/>
          </a:xfrm>
        </p:spPr>
        <p:txBody>
          <a:bodyPr/>
          <a:lstStyle/>
          <a:p>
            <a:r>
              <a:rPr lang="zh-CN" altLang="en-US" dirty="0" smtClean="0"/>
              <a:t>赵叶清、何志洋、刘丽华</a:t>
            </a:r>
            <a:endParaRPr lang="zh-CN" altLang="en-US" dirty="0"/>
          </a:p>
        </p:txBody>
      </p:sp>
    </p:spTree>
    <p:extLst>
      <p:ext uri="{BB962C8B-B14F-4D97-AF65-F5344CB8AC3E}">
        <p14:creationId xmlns:p14="http://schemas.microsoft.com/office/powerpoint/2010/main" val="1556238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smtClean="0"/>
              <a:t>提高软件质量</a:t>
            </a:r>
            <a:endParaRPr lang="zh-CN" altLang="en-US" dirty="0"/>
          </a:p>
        </p:txBody>
      </p:sp>
      <p:sp>
        <p:nvSpPr>
          <p:cNvPr id="3" name="文本框 2"/>
          <p:cNvSpPr txBox="1"/>
          <p:nvPr/>
        </p:nvSpPr>
        <p:spPr>
          <a:xfrm>
            <a:off x="1420588" y="1910443"/>
            <a:ext cx="9437913" cy="1200329"/>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除了过时之外，软件包也经常在不同的集成环境中崩溃。而在分布式系统中，由于测试人员和设备、环境的多样性，能通验证的发布和构建的质量可以更高</a:t>
            </a:r>
          </a:p>
        </p:txBody>
      </p:sp>
    </p:spTree>
    <p:extLst>
      <p:ext uri="{BB962C8B-B14F-4D97-AF65-F5344CB8AC3E}">
        <p14:creationId xmlns:p14="http://schemas.microsoft.com/office/powerpoint/2010/main" val="3359647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smtClean="0"/>
              <a:t>提高可信度</a:t>
            </a:r>
            <a:endParaRPr lang="zh-CN" altLang="en-US" dirty="0"/>
          </a:p>
        </p:txBody>
      </p:sp>
      <p:sp>
        <p:nvSpPr>
          <p:cNvPr id="3" name="文本框 2"/>
          <p:cNvSpPr txBox="1"/>
          <p:nvPr/>
        </p:nvSpPr>
        <p:spPr>
          <a:xfrm>
            <a:off x="1155505" y="2204357"/>
            <a:ext cx="4297794" cy="1569660"/>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使用区块链技术，我们可以用人人可参与的去中心化系统替代集中式系统，同时还可以提供更高的可用性</a:t>
            </a:r>
          </a:p>
        </p:txBody>
      </p:sp>
      <p:pic>
        <p:nvPicPr>
          <p:cNvPr id="4" name="图片 3" descr="http://www.chainske.com/tupian/20181217/s3a5xfltlua151.jpg"/>
          <p:cNvPicPr/>
          <p:nvPr/>
        </p:nvPicPr>
        <p:blipFill rotWithShape="1">
          <a:blip r:embed="rId2">
            <a:extLst>
              <a:ext uri="{28A0092B-C50C-407E-A947-70E740481C1C}">
                <a14:useLocalDpi xmlns:a14="http://schemas.microsoft.com/office/drawing/2010/main" val="0"/>
              </a:ext>
            </a:extLst>
          </a:blip>
          <a:srcRect b="7127"/>
          <a:stretch/>
        </p:blipFill>
        <p:spPr bwMode="auto">
          <a:xfrm>
            <a:off x="5453299" y="1269464"/>
            <a:ext cx="6738701" cy="4407641"/>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42459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914236" y="-27384"/>
            <a:ext cx="7152077" cy="779463"/>
          </a:xfrm>
        </p:spPr>
        <p:txBody>
          <a:bodyPr/>
          <a:lstStyle/>
          <a:p>
            <a:r>
              <a:rPr lang="zh-CN" altLang="en-US" dirty="0"/>
              <a:t>四、前沿技术在中国的发展和成长</a:t>
            </a:r>
          </a:p>
        </p:txBody>
      </p:sp>
      <p:sp>
        <p:nvSpPr>
          <p:cNvPr id="4" name="文本框 3"/>
          <p:cNvSpPr txBox="1"/>
          <p:nvPr/>
        </p:nvSpPr>
        <p:spPr>
          <a:xfrm>
            <a:off x="1730829" y="1649185"/>
            <a:ext cx="5143499" cy="1200329"/>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底层技术的角度看</a:t>
            </a:r>
            <a:endParaRPr lang="en-US" altLang="zh-CN" sz="2400" dirty="0" smtClean="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从市场应用的角度</a:t>
            </a:r>
            <a:r>
              <a:rPr lang="zh-CN" altLang="en-US" sz="2400" dirty="0" smtClean="0">
                <a:latin typeface="微软雅黑" panose="020B0503020204020204" pitchFamily="34" charset="-122"/>
                <a:ea typeface="微软雅黑" panose="020B0503020204020204" pitchFamily="34" charset="-122"/>
              </a:rPr>
              <a:t>看</a:t>
            </a:r>
            <a:endParaRPr lang="en-US" altLang="zh-CN" sz="2400" dirty="0" smtClean="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从整个社会结构的角度看</a:t>
            </a:r>
          </a:p>
        </p:txBody>
      </p:sp>
    </p:spTree>
    <p:extLst>
      <p:ext uri="{BB962C8B-B14F-4D97-AF65-F5344CB8AC3E}">
        <p14:creationId xmlns:p14="http://schemas.microsoft.com/office/powerpoint/2010/main" val="3775600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0"/>
          </p:nvPr>
        </p:nvSpPr>
        <p:spPr/>
        <p:txBody>
          <a:bodyPr/>
          <a:lstStyle/>
          <a:p>
            <a:r>
              <a:rPr lang="zh-CN" altLang="en-US" dirty="0"/>
              <a:t>从底层技术的角度看</a:t>
            </a:r>
          </a:p>
        </p:txBody>
      </p:sp>
      <p:sp>
        <p:nvSpPr>
          <p:cNvPr id="5" name="文本框 4"/>
          <p:cNvSpPr txBox="1"/>
          <p:nvPr/>
        </p:nvSpPr>
        <p:spPr>
          <a:xfrm>
            <a:off x="1420588" y="1910443"/>
            <a:ext cx="9437913" cy="1938992"/>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数据管理方式有望转型，互联网底层协议将被颠覆</a:t>
            </a:r>
            <a:endParaRPr lang="en-US" altLang="zh-CN" sz="2400" dirty="0" smtClean="0">
              <a:latin typeface="微软雅黑" panose="020B0503020204020204" pitchFamily="34" charset="-122"/>
              <a:ea typeface="微软雅黑" panose="020B0503020204020204" pitchFamily="34" charset="-122"/>
            </a:endParaRPr>
          </a:p>
          <a:p>
            <a:pPr marL="800100" lvl="1" indent="-342900">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作为</a:t>
            </a:r>
            <a:r>
              <a:rPr lang="zh-CN" altLang="en-US" sz="2400" dirty="0">
                <a:latin typeface="微软雅黑" panose="020B0503020204020204" pitchFamily="34" charset="-122"/>
                <a:ea typeface="微软雅黑" panose="020B0503020204020204" pitchFamily="34" charset="-122"/>
              </a:rPr>
              <a:t>互联网领域的底层技术，区块链有望促进数据记录、数据传播及数据</a:t>
            </a:r>
            <a:r>
              <a:rPr lang="zh-CN" altLang="en-US" sz="2400" dirty="0" smtClean="0">
                <a:latin typeface="微软雅黑" panose="020B0503020204020204" pitchFamily="34" charset="-122"/>
                <a:ea typeface="微软雅黑" panose="020B0503020204020204" pitchFamily="34" charset="-122"/>
              </a:rPr>
              <a:t>存储管理</a:t>
            </a:r>
            <a:r>
              <a:rPr lang="zh-CN" altLang="en-US" sz="2400" dirty="0">
                <a:latin typeface="微软雅黑" panose="020B0503020204020204" pitchFamily="34" charset="-122"/>
                <a:ea typeface="微软雅黑" panose="020B0503020204020204" pitchFamily="34" charset="-122"/>
              </a:rPr>
              <a:t>方式的</a:t>
            </a:r>
            <a:r>
              <a:rPr lang="zh-CN" altLang="en-US" sz="2400" dirty="0" smtClean="0">
                <a:latin typeface="微软雅黑" panose="020B0503020204020204" pitchFamily="34" charset="-122"/>
                <a:ea typeface="微软雅黑" panose="020B0503020204020204" pitchFamily="34" charset="-122"/>
              </a:rPr>
              <a:t>转型</a:t>
            </a:r>
            <a:endParaRPr lang="en-US" altLang="zh-CN" sz="2400" dirty="0" smtClean="0">
              <a:latin typeface="微软雅黑" panose="020B0503020204020204" pitchFamily="34" charset="-122"/>
              <a:ea typeface="微软雅黑" panose="020B0503020204020204" pitchFamily="34" charset="-122"/>
            </a:endParaRPr>
          </a:p>
          <a:p>
            <a:pPr marL="800100" lvl="1"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现在的区块链技术，正拥有着让整个互联网信息实现从自由传递到自由验证、过程的强大</a:t>
            </a:r>
            <a:r>
              <a:rPr lang="zh-CN" altLang="en-US" sz="2400" dirty="0" smtClean="0">
                <a:latin typeface="微软雅黑" panose="020B0503020204020204" pitchFamily="34" charset="-122"/>
                <a:ea typeface="微软雅黑" panose="020B0503020204020204" pitchFamily="34" charset="-122"/>
              </a:rPr>
              <a:t>力量</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4963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0"/>
          </p:nvPr>
        </p:nvSpPr>
        <p:spPr/>
        <p:txBody>
          <a:bodyPr/>
          <a:lstStyle/>
          <a:p>
            <a:r>
              <a:rPr lang="zh-CN" altLang="en-US" dirty="0"/>
              <a:t>从市场应用的角度看</a:t>
            </a:r>
          </a:p>
        </p:txBody>
      </p:sp>
      <p:sp>
        <p:nvSpPr>
          <p:cNvPr id="5" name="文本框 4"/>
          <p:cNvSpPr txBox="1"/>
          <p:nvPr/>
        </p:nvSpPr>
        <p:spPr>
          <a:xfrm>
            <a:off x="1420588" y="1910443"/>
            <a:ext cx="9437913" cy="3046988"/>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平台机构已成过去，公司模式重心转移</a:t>
            </a:r>
            <a:endParaRPr lang="en-US" altLang="zh-CN" sz="2400" dirty="0" smtClean="0">
              <a:latin typeface="微软雅黑" panose="020B0503020204020204" pitchFamily="34" charset="-122"/>
              <a:ea typeface="微软雅黑" panose="020B0503020204020204" pitchFamily="34" charset="-122"/>
            </a:endParaRPr>
          </a:p>
          <a:p>
            <a:pPr marL="800100" lvl="1"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区块链能成为一种市场工具，帮助社会削减平台成本，让中间机构成为</a:t>
            </a:r>
            <a:r>
              <a:rPr lang="zh-CN" altLang="en-US" sz="2400" dirty="0" smtClean="0">
                <a:latin typeface="微软雅黑" panose="020B0503020204020204" pitchFamily="34" charset="-122"/>
                <a:ea typeface="微软雅黑" panose="020B0503020204020204" pitchFamily="34" charset="-122"/>
              </a:rPr>
              <a:t>过去</a:t>
            </a:r>
            <a:endParaRPr lang="en-US" altLang="zh-CN" sz="2400" dirty="0" smtClean="0">
              <a:latin typeface="微软雅黑" panose="020B0503020204020204" pitchFamily="34" charset="-122"/>
              <a:ea typeface="微软雅黑" panose="020B0503020204020204" pitchFamily="34" charset="-122"/>
            </a:endParaRPr>
          </a:p>
          <a:p>
            <a:pPr marL="800100" lvl="1"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区块链能促使公司现有业务模式重心的转移，有望加速公司的</a:t>
            </a:r>
            <a:r>
              <a:rPr lang="zh-CN" altLang="en-US" sz="2400" dirty="0" smtClean="0">
                <a:latin typeface="微软雅黑" panose="020B0503020204020204" pitchFamily="34" charset="-122"/>
                <a:ea typeface="微软雅黑" panose="020B0503020204020204" pitchFamily="34" charset="-122"/>
              </a:rPr>
              <a:t>发展</a:t>
            </a:r>
            <a:endParaRPr lang="en-US" altLang="zh-CN" sz="2400" dirty="0" smtClean="0">
              <a:latin typeface="微软雅黑" panose="020B0503020204020204" pitchFamily="34" charset="-122"/>
              <a:ea typeface="微软雅黑" panose="020B0503020204020204" pitchFamily="34" charset="-122"/>
            </a:endParaRPr>
          </a:p>
          <a:p>
            <a:pPr marL="800100" lvl="1"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在区块链的环境下，公司传统的品牌形象建立、融资、审计等一系列漫长过程都将加快，区块链能帮助市场更快地淘汰落后企业和筛选优秀企业，公司发展将步入一个新时代</a:t>
            </a:r>
          </a:p>
        </p:txBody>
      </p:sp>
    </p:spTree>
    <p:extLst>
      <p:ext uri="{BB962C8B-B14F-4D97-AF65-F5344CB8AC3E}">
        <p14:creationId xmlns:p14="http://schemas.microsoft.com/office/powerpoint/2010/main" val="3489709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661823" y="671163"/>
            <a:ext cx="4827959" cy="598302"/>
          </a:xfrm>
        </p:spPr>
        <p:txBody>
          <a:bodyPr/>
          <a:lstStyle/>
          <a:p>
            <a:r>
              <a:rPr lang="zh-CN" altLang="zh-CN" dirty="0"/>
              <a:t>从整个社会结构的角度看</a:t>
            </a:r>
            <a:endParaRPr lang="zh-CN" altLang="en-US" dirty="0"/>
          </a:p>
        </p:txBody>
      </p:sp>
      <p:sp>
        <p:nvSpPr>
          <p:cNvPr id="5" name="文本框 4"/>
          <p:cNvSpPr txBox="1"/>
          <p:nvPr/>
        </p:nvSpPr>
        <p:spPr>
          <a:xfrm>
            <a:off x="1420588" y="1910443"/>
            <a:ext cx="9437913" cy="1938992"/>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法律经济可成一体，组织形态发生</a:t>
            </a:r>
            <a:r>
              <a:rPr lang="zh-CN" altLang="en-US" sz="2400" dirty="0" smtClean="0">
                <a:latin typeface="微软雅黑" panose="020B0503020204020204" pitchFamily="34" charset="-122"/>
                <a:ea typeface="微软雅黑" panose="020B0503020204020204" pitchFamily="34" charset="-122"/>
              </a:rPr>
              <a:t>改变</a:t>
            </a:r>
            <a:endParaRPr lang="en-US" altLang="zh-CN" sz="2400" dirty="0" smtClean="0">
              <a:latin typeface="微软雅黑" panose="020B0503020204020204" pitchFamily="34" charset="-122"/>
              <a:ea typeface="微软雅黑" panose="020B0503020204020204" pitchFamily="34" charset="-122"/>
            </a:endParaRPr>
          </a:p>
          <a:p>
            <a:pPr marL="800100" lvl="1"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区块链技术有望将法律与经济融为一体，改变原有社会的监管</a:t>
            </a:r>
            <a:r>
              <a:rPr lang="zh-CN" altLang="en-US" sz="2400" dirty="0" smtClean="0">
                <a:latin typeface="微软雅黑" panose="020B0503020204020204" pitchFamily="34" charset="-122"/>
                <a:ea typeface="微软雅黑" panose="020B0503020204020204" pitchFamily="34" charset="-122"/>
              </a:rPr>
              <a:t>模式</a:t>
            </a:r>
            <a:endParaRPr lang="en-US" altLang="zh-CN" sz="2400" dirty="0" smtClean="0">
              <a:latin typeface="微软雅黑" panose="020B0503020204020204" pitchFamily="34" charset="-122"/>
              <a:ea typeface="微软雅黑" panose="020B0503020204020204" pitchFamily="34" charset="-122"/>
            </a:endParaRPr>
          </a:p>
          <a:p>
            <a:pPr marL="800100" lvl="1"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由于信息更加透明、数据更加可追踪、交易更加安全，整个社会用于监管的成本会大为减少，法律与经济将会自动融为一体</a:t>
            </a:r>
          </a:p>
        </p:txBody>
      </p:sp>
    </p:spTree>
    <p:extLst>
      <p:ext uri="{BB962C8B-B14F-4D97-AF65-F5344CB8AC3E}">
        <p14:creationId xmlns:p14="http://schemas.microsoft.com/office/powerpoint/2010/main" val="1681842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914237" y="-27384"/>
            <a:ext cx="7788892" cy="779463"/>
          </a:xfrm>
        </p:spPr>
        <p:txBody>
          <a:bodyPr/>
          <a:lstStyle/>
          <a:p>
            <a:r>
              <a:rPr lang="zh-CN" altLang="en-US" dirty="0"/>
              <a:t>五、 区块链在能源互联网中应用</a:t>
            </a:r>
          </a:p>
        </p:txBody>
      </p:sp>
      <p:sp>
        <p:nvSpPr>
          <p:cNvPr id="4" name="文本框 3"/>
          <p:cNvSpPr txBox="1"/>
          <p:nvPr/>
        </p:nvSpPr>
        <p:spPr>
          <a:xfrm>
            <a:off x="1420588" y="1910443"/>
            <a:ext cx="9437913" cy="1569660"/>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理论研究成果</a:t>
            </a: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区块链基础技术</a:t>
            </a:r>
            <a:r>
              <a:rPr lang="zh-CN" altLang="en-US" sz="2400" dirty="0" smtClean="0">
                <a:latin typeface="微软雅黑" panose="020B0503020204020204" pitchFamily="34" charset="-122"/>
                <a:ea typeface="微软雅黑" panose="020B0503020204020204" pitchFamily="34" charset="-122"/>
              </a:rPr>
              <a:t>架构</a:t>
            </a:r>
            <a:endParaRPr lang="en-US" altLang="zh-CN" sz="2400" dirty="0" smtClean="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能源互联网应用模型</a:t>
            </a:r>
          </a:p>
          <a:p>
            <a:pPr marL="342900" indent="-342900">
              <a:buFont typeface="Arial" panose="020B0604020202020204" pitchFamily="34" charset="0"/>
              <a:buChar char="•"/>
            </a:pP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42711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857765" y="671163"/>
            <a:ext cx="4827959" cy="598302"/>
          </a:xfrm>
        </p:spPr>
        <p:txBody>
          <a:bodyPr/>
          <a:lstStyle/>
          <a:p>
            <a:r>
              <a:rPr lang="zh-CN" altLang="en-US" dirty="0"/>
              <a:t>理论研究成果</a:t>
            </a:r>
          </a:p>
        </p:txBody>
      </p:sp>
      <p:sp>
        <p:nvSpPr>
          <p:cNvPr id="5" name="文本框 4"/>
          <p:cNvSpPr txBox="1"/>
          <p:nvPr/>
        </p:nvSpPr>
        <p:spPr>
          <a:xfrm>
            <a:off x="1420588" y="1910443"/>
            <a:ext cx="9568541" cy="3785652"/>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能源领域区块链技术特征分析</a:t>
            </a:r>
            <a:r>
              <a:rPr lang="zh-CN" altLang="en-US" sz="2400" dirty="0" smtClean="0">
                <a:latin typeface="微软雅黑" panose="020B0503020204020204" pitchFamily="34" charset="-122"/>
                <a:ea typeface="微软雅黑" panose="020B0503020204020204" pitchFamily="34" charset="-122"/>
              </a:rPr>
              <a:t>方面</a:t>
            </a:r>
            <a:endParaRPr lang="en-US" altLang="zh-CN" sz="2400" dirty="0" smtClean="0">
              <a:latin typeface="微软雅黑" panose="020B0503020204020204" pitchFamily="34" charset="-122"/>
              <a:ea typeface="微软雅黑" panose="020B0503020204020204" pitchFamily="34" charset="-122"/>
            </a:endParaRPr>
          </a:p>
          <a:p>
            <a:pPr marL="800100" lvl="1"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例如：文献</a:t>
            </a:r>
            <a:r>
              <a:rPr lang="en-US" altLang="zh-CN" sz="2400" dirty="0">
                <a:latin typeface="微软雅黑" panose="020B0503020204020204" pitchFamily="34" charset="-122"/>
                <a:ea typeface="微软雅黑" panose="020B0503020204020204" pitchFamily="34" charset="-122"/>
              </a:rPr>
              <a:t>[10]</a:t>
            </a:r>
            <a:r>
              <a:rPr lang="zh-CN" altLang="en-US" sz="2400" dirty="0" smtClean="0">
                <a:latin typeface="微软雅黑" panose="020B0503020204020204" pitchFamily="34" charset="-122"/>
                <a:ea typeface="微软雅黑" panose="020B0503020204020204" pitchFamily="34" charset="-122"/>
              </a:rPr>
              <a:t>提出</a:t>
            </a:r>
            <a:r>
              <a:rPr lang="zh-CN" altLang="en-US" sz="2400" dirty="0">
                <a:latin typeface="微软雅黑" panose="020B0503020204020204" pitchFamily="34" charset="-122"/>
                <a:ea typeface="微软雅黑" panose="020B0503020204020204" pitchFamily="34" charset="-122"/>
              </a:rPr>
              <a:t>了能源系统中区块链的基本概念的基础上，简要概述了区块链在能源领域的研究现状，并从</a:t>
            </a:r>
            <a:r>
              <a:rPr lang="en-US" altLang="zh-CN" sz="2400" dirty="0">
                <a:latin typeface="微软雅黑" panose="020B0503020204020204" pitchFamily="34" charset="-122"/>
                <a:ea typeface="微软雅黑" panose="020B0503020204020204" pitchFamily="34" charset="-122"/>
              </a:rPr>
              <a:t>P2P</a:t>
            </a:r>
            <a:r>
              <a:rPr lang="zh-CN" altLang="en-US" sz="2400" dirty="0">
                <a:latin typeface="微软雅黑" panose="020B0503020204020204" pitchFamily="34" charset="-122"/>
                <a:ea typeface="微软雅黑" panose="020B0503020204020204" pitchFamily="34" charset="-122"/>
              </a:rPr>
              <a:t>交易、电动汽车充电、物理信息安全和能源互联网的商业模式等方面对区块链的未来应用进行了初步的展望</a:t>
            </a:r>
            <a:endParaRPr lang="en-US" altLang="zh-CN"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能源</a:t>
            </a:r>
            <a:r>
              <a:rPr lang="zh-CN" altLang="en-US" sz="2400" dirty="0">
                <a:latin typeface="微软雅黑" panose="020B0503020204020204" pitchFamily="34" charset="-122"/>
                <a:ea typeface="微软雅黑" panose="020B0503020204020204" pitchFamily="34" charset="-122"/>
              </a:rPr>
              <a:t>领域的区块链应用模式分析</a:t>
            </a:r>
            <a:r>
              <a:rPr lang="zh-CN" altLang="en-US" sz="2400" dirty="0" smtClean="0">
                <a:latin typeface="微软雅黑" panose="020B0503020204020204" pitchFamily="34" charset="-122"/>
                <a:ea typeface="微软雅黑" panose="020B0503020204020204" pitchFamily="34" charset="-122"/>
              </a:rPr>
              <a:t>方面</a:t>
            </a:r>
            <a:endParaRPr lang="en-US" altLang="zh-CN" sz="2400" dirty="0" smtClean="0">
              <a:latin typeface="微软雅黑" panose="020B0503020204020204" pitchFamily="34" charset="-122"/>
              <a:ea typeface="微软雅黑" panose="020B0503020204020204" pitchFamily="34" charset="-122"/>
            </a:endParaRPr>
          </a:p>
          <a:p>
            <a:pPr marL="800100" lvl="1"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例如：文献</a:t>
            </a:r>
            <a:r>
              <a:rPr lang="en-US" altLang="zh-CN" sz="2400" dirty="0">
                <a:latin typeface="微软雅黑" panose="020B0503020204020204" pitchFamily="34" charset="-122"/>
                <a:ea typeface="微软雅黑" panose="020B0503020204020204" pitchFamily="34" charset="-122"/>
              </a:rPr>
              <a:t>[15]</a:t>
            </a:r>
            <a:r>
              <a:rPr lang="zh-CN" altLang="en-US" sz="2400" dirty="0">
                <a:latin typeface="微软雅黑" panose="020B0503020204020204" pitchFamily="34" charset="-122"/>
                <a:ea typeface="微软雅黑" panose="020B0503020204020204" pitchFamily="34" charset="-122"/>
              </a:rPr>
              <a:t>提出了弱中心化管理电力交易的方法，其核心内容是利用区块链技术以智能合约的形式存储电力交易信息并自动执行资金转移，记录智能电表采集的电能数据，中心机构仅对达成的交易进行安全校核和阻塞管理</a:t>
            </a:r>
          </a:p>
        </p:txBody>
      </p:sp>
    </p:spTree>
    <p:extLst>
      <p:ext uri="{BB962C8B-B14F-4D97-AF65-F5344CB8AC3E}">
        <p14:creationId xmlns:p14="http://schemas.microsoft.com/office/powerpoint/2010/main" val="1959637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区块链基础技术架构</a:t>
            </a:r>
          </a:p>
        </p:txBody>
      </p:sp>
      <p:pic>
        <p:nvPicPr>
          <p:cNvPr id="3" name="图片 2"/>
          <p:cNvPicPr/>
          <p:nvPr/>
        </p:nvPicPr>
        <p:blipFill rotWithShape="1">
          <a:blip r:embed="rId2"/>
          <a:srcRect b="9876"/>
          <a:stretch/>
        </p:blipFill>
        <p:spPr bwMode="auto">
          <a:xfrm>
            <a:off x="5718382" y="1843494"/>
            <a:ext cx="6177435" cy="3365319"/>
          </a:xfrm>
          <a:prstGeom prst="rect">
            <a:avLst/>
          </a:prstGeom>
          <a:ln>
            <a:noFill/>
          </a:ln>
          <a:extLst>
            <a:ext uri="{53640926-AAD7-44D8-BBD7-CCE9431645EC}">
              <a14:shadowObscured xmlns:a14="http://schemas.microsoft.com/office/drawing/2010/main"/>
            </a:ext>
          </a:extLst>
        </p:spPr>
      </p:pic>
      <p:sp>
        <p:nvSpPr>
          <p:cNvPr id="4" name="文本框 3"/>
          <p:cNvSpPr txBox="1"/>
          <p:nvPr/>
        </p:nvSpPr>
        <p:spPr>
          <a:xfrm>
            <a:off x="702130" y="1843494"/>
            <a:ext cx="5016252" cy="3416320"/>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应用层</a:t>
            </a:r>
            <a:r>
              <a:rPr lang="zh-CN" altLang="en-US" sz="2400" dirty="0">
                <a:latin typeface="微软雅黑" panose="020B0503020204020204" pitchFamily="34" charset="-122"/>
                <a:ea typeface="微软雅黑" panose="020B0503020204020204" pitchFamily="34" charset="-122"/>
              </a:rPr>
              <a:t>主要由客户端完成转账、记账</a:t>
            </a:r>
            <a:r>
              <a:rPr lang="zh-CN" altLang="en-US" sz="2400" dirty="0" smtClean="0">
                <a:latin typeface="微软雅黑" panose="020B0503020204020204" pitchFamily="34" charset="-122"/>
                <a:ea typeface="微软雅黑" panose="020B0503020204020204" pitchFamily="34" charset="-122"/>
              </a:rPr>
              <a:t>功能</a:t>
            </a:r>
            <a:endParaRPr lang="en-US" altLang="zh-CN" sz="2400" dirty="0" smtClean="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激励</a:t>
            </a:r>
            <a:r>
              <a:rPr lang="zh-CN" altLang="en-US" sz="2400" dirty="0">
                <a:latin typeface="微软雅黑" panose="020B0503020204020204" pitchFamily="34" charset="-122"/>
                <a:ea typeface="微软雅黑" panose="020B0503020204020204" pitchFamily="34" charset="-122"/>
              </a:rPr>
              <a:t>层提出发行机制和激励机制</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共识</a:t>
            </a:r>
            <a:r>
              <a:rPr lang="zh-CN" altLang="en-US" sz="2400" dirty="0">
                <a:latin typeface="微软雅黑" panose="020B0503020204020204" pitchFamily="34" charset="-122"/>
                <a:ea typeface="微软雅黑" panose="020B0503020204020204" pitchFamily="34" charset="-122"/>
              </a:rPr>
              <a:t>层用于共识机制的</a:t>
            </a:r>
            <a:r>
              <a:rPr lang="zh-CN" altLang="en-US" sz="2400" dirty="0" smtClean="0">
                <a:latin typeface="微软雅黑" panose="020B0503020204020204" pitchFamily="34" charset="-122"/>
                <a:ea typeface="微软雅黑" panose="020B0503020204020204" pitchFamily="34" charset="-122"/>
              </a:rPr>
              <a:t>达成</a:t>
            </a:r>
            <a:endParaRPr lang="en-US" altLang="zh-CN" sz="2400" dirty="0" smtClean="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网络层</a:t>
            </a:r>
            <a:r>
              <a:rPr lang="zh-CN" altLang="en-US" sz="2400" dirty="0">
                <a:latin typeface="微软雅黑" panose="020B0503020204020204" pitchFamily="34" charset="-122"/>
                <a:ea typeface="微软雅黑" panose="020B0503020204020204" pitchFamily="34" charset="-122"/>
              </a:rPr>
              <a:t>典型的为</a:t>
            </a:r>
            <a:r>
              <a:rPr lang="en-US" altLang="zh-CN" sz="2400" dirty="0">
                <a:latin typeface="微软雅黑" panose="020B0503020204020204" pitchFamily="34" charset="-122"/>
                <a:ea typeface="微软雅黑" panose="020B0503020204020204" pitchFamily="34" charset="-122"/>
              </a:rPr>
              <a:t>P2P</a:t>
            </a:r>
            <a:r>
              <a:rPr lang="zh-CN" altLang="en-US" sz="2400" dirty="0">
                <a:latin typeface="微软雅黑" panose="020B0503020204020204" pitchFamily="34" charset="-122"/>
                <a:ea typeface="微软雅黑" panose="020B0503020204020204" pitchFamily="34" charset="-122"/>
              </a:rPr>
              <a:t>网络，完成共识算法、加密签名、数据存储等</a:t>
            </a:r>
            <a:r>
              <a:rPr lang="zh-CN" altLang="en-US" sz="2400" dirty="0" smtClean="0">
                <a:latin typeface="微软雅黑" panose="020B0503020204020204" pitchFamily="34" charset="-122"/>
                <a:ea typeface="微软雅黑" panose="020B0503020204020204" pitchFamily="34" charset="-122"/>
              </a:rPr>
              <a:t>工作</a:t>
            </a:r>
            <a:endParaRPr lang="en-US" altLang="zh-CN" sz="2400" dirty="0" smtClean="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数据</a:t>
            </a:r>
            <a:r>
              <a:rPr lang="zh-CN" altLang="en-US" sz="2400" dirty="0">
                <a:latin typeface="微软雅黑" panose="020B0503020204020204" pitchFamily="34" charset="-122"/>
                <a:ea typeface="微软雅黑" panose="020B0503020204020204" pitchFamily="34" charset="-122"/>
              </a:rPr>
              <a:t>层以区块链的形式全量存储全部的交易数据和信息</a:t>
            </a:r>
            <a:r>
              <a:rPr lang="zh-CN" altLang="en-US" sz="2400" dirty="0" smtClean="0">
                <a:latin typeface="微软雅黑" panose="020B0503020204020204" pitchFamily="34" charset="-122"/>
                <a:ea typeface="微软雅黑" panose="020B0503020204020204" pitchFamily="34" charset="-122"/>
              </a:rPr>
              <a:t>记录</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531401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能源互联网应用</a:t>
            </a:r>
            <a:r>
              <a:rPr lang="zh-CN" altLang="en-US" dirty="0" smtClean="0"/>
              <a:t>模型</a:t>
            </a:r>
            <a:endParaRPr lang="zh-CN" altLang="en-US" dirty="0"/>
          </a:p>
        </p:txBody>
      </p:sp>
      <p:sp>
        <p:nvSpPr>
          <p:cNvPr id="3" name="文本框 2"/>
          <p:cNvSpPr txBox="1"/>
          <p:nvPr/>
        </p:nvSpPr>
        <p:spPr>
          <a:xfrm>
            <a:off x="702130" y="1843494"/>
            <a:ext cx="4490356" cy="1200329"/>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目前国内专家学者提出的基于区块链能源互联网的简要示意图</a:t>
            </a:r>
          </a:p>
        </p:txBody>
      </p:sp>
      <p:pic>
        <p:nvPicPr>
          <p:cNvPr id="4" name="图片 3"/>
          <p:cNvPicPr/>
          <p:nvPr/>
        </p:nvPicPr>
        <p:blipFill rotWithShape="1">
          <a:blip r:embed="rId2"/>
          <a:srcRect b="9389"/>
          <a:stretch/>
        </p:blipFill>
        <p:spPr bwMode="auto">
          <a:xfrm>
            <a:off x="5718382" y="2138498"/>
            <a:ext cx="6337346" cy="337952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5323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0"/>
          </p:nvPr>
        </p:nvSpPr>
        <p:spPr/>
        <p:txBody>
          <a:bodyPr/>
          <a:lstStyle/>
          <a:p>
            <a:r>
              <a:rPr lang="zh-CN" altLang="en-US" dirty="0" smtClean="0"/>
              <a:t>一、前沿技术概述</a:t>
            </a:r>
            <a:endParaRPr lang="zh-CN" altLang="en-US" dirty="0"/>
          </a:p>
        </p:txBody>
      </p:sp>
      <p:sp>
        <p:nvSpPr>
          <p:cNvPr id="4" name="文本框 3"/>
          <p:cNvSpPr txBox="1"/>
          <p:nvPr/>
        </p:nvSpPr>
        <p:spPr>
          <a:xfrm>
            <a:off x="1845129" y="1861457"/>
            <a:ext cx="5143499" cy="2308324"/>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区块链</a:t>
            </a:r>
            <a:r>
              <a:rPr lang="zh-CN" altLang="en-US" sz="2400" dirty="0" smtClean="0">
                <a:latin typeface="微软雅黑" panose="020B0503020204020204" pitchFamily="34" charset="-122"/>
                <a:ea typeface="微软雅黑" panose="020B0503020204020204" pitchFamily="34" charset="-122"/>
              </a:rPr>
              <a:t>概述</a:t>
            </a:r>
            <a:endParaRPr lang="en-US" altLang="zh-CN" sz="2400" dirty="0" smtClean="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区块链技术的发展与</a:t>
            </a:r>
            <a:r>
              <a:rPr lang="zh-CN" altLang="en-US" sz="2400" dirty="0" smtClean="0">
                <a:latin typeface="微软雅黑" panose="020B0503020204020204" pitchFamily="34" charset="-122"/>
                <a:ea typeface="微软雅黑" panose="020B0503020204020204" pitchFamily="34" charset="-122"/>
              </a:rPr>
              <a:t>现状</a:t>
            </a:r>
            <a:endParaRPr lang="en-US" altLang="zh-CN" sz="2400" dirty="0" smtClean="0">
              <a:latin typeface="微软雅黑" panose="020B0503020204020204" pitchFamily="34" charset="-122"/>
              <a:ea typeface="微软雅黑" panose="020B0503020204020204" pitchFamily="34" charset="-122"/>
            </a:endParaRPr>
          </a:p>
          <a:p>
            <a:pPr marL="800100" lvl="1"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区块链</a:t>
            </a:r>
            <a:r>
              <a:rPr lang="en-US" altLang="zh-CN" sz="2400" dirty="0">
                <a:latin typeface="微软雅黑" panose="020B0503020204020204" pitchFamily="34" charset="-122"/>
                <a:ea typeface="微软雅黑" panose="020B0503020204020204" pitchFamily="34" charset="-122"/>
              </a:rPr>
              <a:t>1.0</a:t>
            </a:r>
            <a:r>
              <a:rPr lang="zh-CN" altLang="en-US" sz="2400" dirty="0">
                <a:latin typeface="微软雅黑" panose="020B0503020204020204" pitchFamily="34" charset="-122"/>
                <a:ea typeface="微软雅黑" panose="020B0503020204020204" pitchFamily="34" charset="-122"/>
              </a:rPr>
              <a:t>：可编程</a:t>
            </a:r>
            <a:r>
              <a:rPr lang="zh-CN" altLang="en-US" sz="2400" dirty="0" smtClean="0">
                <a:latin typeface="微软雅黑" panose="020B0503020204020204" pitchFamily="34" charset="-122"/>
                <a:ea typeface="微软雅黑" panose="020B0503020204020204" pitchFamily="34" charset="-122"/>
              </a:rPr>
              <a:t>货币</a:t>
            </a:r>
            <a:endParaRPr lang="en-US" altLang="zh-CN" sz="2400" dirty="0" smtClean="0">
              <a:latin typeface="微软雅黑" panose="020B0503020204020204" pitchFamily="34" charset="-122"/>
              <a:ea typeface="微软雅黑" panose="020B0503020204020204" pitchFamily="34" charset="-122"/>
            </a:endParaRPr>
          </a:p>
          <a:p>
            <a:pPr marL="800100" lvl="1"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区块链</a:t>
            </a:r>
            <a:r>
              <a:rPr lang="en-US" altLang="zh-CN" sz="2400" dirty="0">
                <a:latin typeface="微软雅黑" panose="020B0503020204020204" pitchFamily="34" charset="-122"/>
                <a:ea typeface="微软雅黑" panose="020B0503020204020204" pitchFamily="34" charset="-122"/>
              </a:rPr>
              <a:t>2.0</a:t>
            </a:r>
            <a:r>
              <a:rPr lang="zh-CN" altLang="en-US" sz="2400" dirty="0">
                <a:latin typeface="微软雅黑" panose="020B0503020204020204" pitchFamily="34" charset="-122"/>
                <a:ea typeface="微软雅黑" panose="020B0503020204020204" pitchFamily="34" charset="-122"/>
              </a:rPr>
              <a:t>：可编程</a:t>
            </a:r>
            <a:r>
              <a:rPr lang="zh-CN" altLang="en-US" sz="2400" dirty="0" smtClean="0">
                <a:latin typeface="微软雅黑" panose="020B0503020204020204" pitchFamily="34" charset="-122"/>
                <a:ea typeface="微软雅黑" panose="020B0503020204020204" pitchFamily="34" charset="-122"/>
              </a:rPr>
              <a:t>金融</a:t>
            </a:r>
            <a:endParaRPr lang="en-US" altLang="zh-CN" sz="2400" dirty="0" smtClean="0">
              <a:latin typeface="微软雅黑" panose="020B0503020204020204" pitchFamily="34" charset="-122"/>
              <a:ea typeface="微软雅黑" panose="020B0503020204020204" pitchFamily="34" charset="-122"/>
            </a:endParaRPr>
          </a:p>
          <a:p>
            <a:pPr marL="800100" lvl="1"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区块链</a:t>
            </a:r>
            <a:r>
              <a:rPr lang="en-US" altLang="zh-CN" sz="2400" dirty="0">
                <a:latin typeface="微软雅黑" panose="020B0503020204020204" pitchFamily="34" charset="-122"/>
                <a:ea typeface="微软雅黑" panose="020B0503020204020204" pitchFamily="34" charset="-122"/>
              </a:rPr>
              <a:t>3.0</a:t>
            </a:r>
            <a:r>
              <a:rPr lang="zh-CN" altLang="en-US" sz="2400" dirty="0">
                <a:latin typeface="微软雅黑" panose="020B0503020204020204" pitchFamily="34" charset="-122"/>
                <a:ea typeface="微软雅黑" panose="020B0503020204020204" pitchFamily="34" charset="-122"/>
              </a:rPr>
              <a:t>：可编程</a:t>
            </a:r>
            <a:r>
              <a:rPr lang="zh-CN" altLang="en-US" sz="2400" dirty="0" smtClean="0">
                <a:latin typeface="微软雅黑" panose="020B0503020204020204" pitchFamily="34" charset="-122"/>
                <a:ea typeface="微软雅黑" panose="020B0503020204020204" pitchFamily="34" charset="-122"/>
              </a:rPr>
              <a:t>社会</a:t>
            </a:r>
            <a:endParaRPr lang="en-US" altLang="zh-CN" sz="2400" dirty="0" smtClean="0">
              <a:latin typeface="微软雅黑" panose="020B0503020204020204" pitchFamily="34" charset="-122"/>
              <a:ea typeface="微软雅黑" panose="020B0503020204020204" pitchFamily="34" charset="-122"/>
            </a:endParaRPr>
          </a:p>
          <a:p>
            <a:pPr marL="800100" lvl="1"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区块链技术现状</a:t>
            </a:r>
          </a:p>
        </p:txBody>
      </p:sp>
    </p:spTree>
    <p:extLst>
      <p:ext uri="{BB962C8B-B14F-4D97-AF65-F5344CB8AC3E}">
        <p14:creationId xmlns:p14="http://schemas.microsoft.com/office/powerpoint/2010/main" val="41448029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914237" y="-27384"/>
            <a:ext cx="7690920" cy="779463"/>
          </a:xfrm>
        </p:spPr>
        <p:txBody>
          <a:bodyPr/>
          <a:lstStyle/>
          <a:p>
            <a:r>
              <a:rPr lang="zh-CN" altLang="en-US" dirty="0"/>
              <a:t>六、基于区块链的医疗数据共享模型</a:t>
            </a:r>
          </a:p>
        </p:txBody>
      </p:sp>
      <p:sp>
        <p:nvSpPr>
          <p:cNvPr id="4" name="文本框 3"/>
          <p:cNvSpPr txBox="1"/>
          <p:nvPr/>
        </p:nvSpPr>
        <p:spPr>
          <a:xfrm>
            <a:off x="1420588" y="1910443"/>
            <a:ext cx="9437913" cy="1569660"/>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基于区块链的医疗数据分享</a:t>
            </a:r>
            <a:r>
              <a:rPr lang="zh-CN" altLang="en-US" sz="2400" dirty="0" smtClean="0">
                <a:latin typeface="微软雅黑" panose="020B0503020204020204" pitchFamily="34" charset="-122"/>
                <a:ea typeface="微软雅黑" panose="020B0503020204020204" pitchFamily="34" charset="-122"/>
              </a:rPr>
              <a:t>模型</a:t>
            </a:r>
            <a:endParaRPr lang="en-US" altLang="zh-CN" sz="2400" dirty="0" smtClean="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客户端类型</a:t>
            </a:r>
            <a:endParaRPr lang="en-US" altLang="zh-CN" sz="2400" dirty="0" smtClean="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能源</a:t>
            </a:r>
            <a:r>
              <a:rPr lang="zh-CN" altLang="en-US" sz="2400" dirty="0">
                <a:latin typeface="微软雅黑" panose="020B0503020204020204" pitchFamily="34" charset="-122"/>
                <a:ea typeface="微软雅黑" panose="020B0503020204020204" pitchFamily="34" charset="-122"/>
              </a:rPr>
              <a:t>互联网应用模型</a:t>
            </a:r>
          </a:p>
          <a:p>
            <a:pPr marL="342900" indent="-342900">
              <a:buFont typeface="Arial" panose="020B0604020202020204" pitchFamily="34" charset="0"/>
              <a:buChar char="•"/>
            </a:pP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58574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857765" y="671163"/>
            <a:ext cx="4827959" cy="598302"/>
          </a:xfrm>
        </p:spPr>
        <p:txBody>
          <a:bodyPr/>
          <a:lstStyle/>
          <a:p>
            <a:r>
              <a:rPr lang="zh-CN" altLang="en-US" dirty="0"/>
              <a:t>医疗数据分享模型</a:t>
            </a:r>
          </a:p>
        </p:txBody>
      </p:sp>
      <p:sp>
        <p:nvSpPr>
          <p:cNvPr id="5" name="文本框 4"/>
          <p:cNvSpPr txBox="1"/>
          <p:nvPr/>
        </p:nvSpPr>
        <p:spPr>
          <a:xfrm>
            <a:off x="1012374" y="1665514"/>
            <a:ext cx="10238012" cy="4524315"/>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医疗</a:t>
            </a:r>
            <a:r>
              <a:rPr lang="zh-CN" altLang="en-US" sz="2400" dirty="0">
                <a:latin typeface="微软雅黑" panose="020B0503020204020204" pitchFamily="34" charset="-122"/>
                <a:ea typeface="微软雅黑" panose="020B0503020204020204" pitchFamily="34" charset="-122"/>
              </a:rPr>
              <a:t>机构联盟服务器群</a:t>
            </a:r>
            <a:r>
              <a:rPr lang="en-US" altLang="zh-CN" sz="2400" dirty="0">
                <a:latin typeface="微软雅黑" panose="020B0503020204020204" pitchFamily="34" charset="-122"/>
                <a:ea typeface="微软雅黑" panose="020B0503020204020204" pitchFamily="34" charset="-122"/>
              </a:rPr>
              <a:t>(MIFS)</a:t>
            </a:r>
            <a:r>
              <a:rPr lang="zh-CN" altLang="en-US" sz="2400" dirty="0">
                <a:latin typeface="微软雅黑" panose="020B0503020204020204" pitchFamily="34" charset="-122"/>
                <a:ea typeface="微软雅黑" panose="020B0503020204020204" pitchFamily="34" charset="-122"/>
              </a:rPr>
              <a:t>和审计联盟服务器群</a:t>
            </a:r>
            <a:r>
              <a:rPr lang="en-US" altLang="zh-CN" sz="2400" dirty="0">
                <a:latin typeface="微软雅黑" panose="020B0503020204020204" pitchFamily="34" charset="-122"/>
                <a:ea typeface="微软雅黑" panose="020B0503020204020204" pitchFamily="34" charset="-122"/>
              </a:rPr>
              <a:t>(AFS)</a:t>
            </a:r>
            <a:r>
              <a:rPr lang="zh-CN" altLang="en-US" sz="2400" dirty="0">
                <a:latin typeface="微软雅黑" panose="020B0503020204020204" pitchFamily="34" charset="-122"/>
                <a:ea typeface="微软雅黑" panose="020B0503020204020204" pitchFamily="34" charset="-122"/>
              </a:rPr>
              <a:t>：根据医疗资源分布的现状可以发现，主要的医疗信息服务和主要的数据存储节点都部署在大医院或者核心医疗机构。因此可以将医疗机构划分等级，高等级的机构节点加入</a:t>
            </a:r>
            <a:r>
              <a:rPr lang="en-US" altLang="zh-CN" sz="2400" dirty="0">
                <a:latin typeface="微软雅黑" panose="020B0503020204020204" pitchFamily="34" charset="-122"/>
                <a:ea typeface="微软雅黑" panose="020B0503020204020204" pitchFamily="34" charset="-122"/>
              </a:rPr>
              <a:t>MIFS</a:t>
            </a:r>
            <a:r>
              <a:rPr lang="zh-CN" altLang="en-US" sz="2400" dirty="0">
                <a:latin typeface="微软雅黑" panose="020B0503020204020204" pitchFamily="34" charset="-122"/>
                <a:ea typeface="微软雅黑" panose="020B0503020204020204" pitchFamily="34" charset="-122"/>
              </a:rPr>
              <a:t>成为代理，第二等级的机构加入</a:t>
            </a:r>
            <a:r>
              <a:rPr lang="en-US" altLang="zh-CN" sz="2400" dirty="0">
                <a:latin typeface="微软雅黑" panose="020B0503020204020204" pitchFamily="34" charset="-122"/>
                <a:ea typeface="微软雅黑" panose="020B0503020204020204" pitchFamily="34" charset="-122"/>
              </a:rPr>
              <a:t>AFS</a:t>
            </a:r>
            <a:r>
              <a:rPr lang="zh-CN" altLang="en-US" sz="2400" dirty="0">
                <a:latin typeface="微软雅黑" panose="020B0503020204020204" pitchFamily="34" charset="-122"/>
                <a:ea typeface="微软雅黑" panose="020B0503020204020204" pitchFamily="34" charset="-122"/>
              </a:rPr>
              <a:t>作为审计校验的节点。模型中采用改进的股份授权证明机制</a:t>
            </a:r>
            <a:r>
              <a:rPr lang="en-US" altLang="zh-CN" sz="2400" dirty="0">
                <a:latin typeface="微软雅黑" panose="020B0503020204020204" pitchFamily="34" charset="-122"/>
                <a:ea typeface="微软雅黑" panose="020B0503020204020204" pitchFamily="34" charset="-122"/>
              </a:rPr>
              <a:t>(DPOS)</a:t>
            </a:r>
            <a:r>
              <a:rPr lang="zh-CN" altLang="en-US" sz="2400" dirty="0">
                <a:latin typeface="微软雅黑" panose="020B0503020204020204" pitchFamily="34" charset="-122"/>
                <a:ea typeface="微软雅黑" panose="020B0503020204020204" pitchFamily="34" charset="-122"/>
              </a:rPr>
              <a:t>实现节点之间的</a:t>
            </a:r>
            <a:r>
              <a:rPr lang="zh-CN" altLang="en-US" sz="2400" dirty="0" smtClean="0">
                <a:latin typeface="微软雅黑" panose="020B0503020204020204" pitchFamily="34" charset="-122"/>
                <a:ea typeface="微软雅黑" panose="020B0503020204020204" pitchFamily="34" charset="-122"/>
              </a:rPr>
              <a:t>共识</a:t>
            </a:r>
            <a:endParaRPr lang="zh-CN" altLang="en-US"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医疗</a:t>
            </a:r>
            <a:r>
              <a:rPr lang="zh-CN" altLang="en-US" sz="2400" dirty="0">
                <a:latin typeface="微软雅黑" panose="020B0503020204020204" pitchFamily="34" charset="-122"/>
                <a:ea typeface="微软雅黑" panose="020B0503020204020204" pitchFamily="34" charset="-122"/>
              </a:rPr>
              <a:t>记录存储结构：自定义一套层级存储结构，可以高效方便地传播。最后将所有数据的</a:t>
            </a:r>
            <a:r>
              <a:rPr lang="en-US" altLang="zh-CN" sz="2400" dirty="0" err="1">
                <a:latin typeface="微软雅黑" panose="020B0503020204020204" pitchFamily="34" charset="-122"/>
                <a:ea typeface="微软雅黑" panose="020B0503020204020204" pitchFamily="34" charset="-122"/>
              </a:rPr>
              <a:t>Merkle</a:t>
            </a:r>
            <a:r>
              <a:rPr lang="zh-CN" altLang="en-US" sz="2400" dirty="0">
                <a:latin typeface="微软雅黑" panose="020B0503020204020204" pitchFamily="34" charset="-122"/>
                <a:ea typeface="微软雅黑" panose="020B0503020204020204" pitchFamily="34" charset="-122"/>
              </a:rPr>
              <a:t>根锚定到比特币区块链，实现真正的不可篡改和不可</a:t>
            </a:r>
            <a:r>
              <a:rPr lang="zh-CN" altLang="en-US" sz="2400" dirty="0" smtClean="0">
                <a:latin typeface="微软雅黑" panose="020B0503020204020204" pitchFamily="34" charset="-122"/>
                <a:ea typeface="微软雅黑" panose="020B0503020204020204" pitchFamily="34" charset="-122"/>
              </a:rPr>
              <a:t>抵赖</a:t>
            </a:r>
            <a:endParaRPr lang="zh-CN" altLang="en-US"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分布式数据库系统</a:t>
            </a:r>
            <a:r>
              <a:rPr lang="en-US" altLang="zh-CN" sz="2400" dirty="0">
                <a:latin typeface="微软雅黑" panose="020B0503020204020204" pitchFamily="34" charset="-122"/>
                <a:ea typeface="微软雅黑" panose="020B0503020204020204" pitchFamily="34" charset="-122"/>
              </a:rPr>
              <a:t>(DDBS):</a:t>
            </a:r>
            <a:r>
              <a:rPr lang="zh-CN" altLang="en-US" sz="2400" dirty="0">
                <a:latin typeface="微软雅黑" panose="020B0503020204020204" pitchFamily="34" charset="-122"/>
                <a:ea typeface="微软雅黑" panose="020B0503020204020204" pitchFamily="34" charset="-122"/>
              </a:rPr>
              <a:t>医疗数据文件将加密存储在数据库中，解决了数据集中存储在各个吸料机构的数据服务器上的问题，同时也减轻了区块链上的数据存储和高频访问的</a:t>
            </a:r>
            <a:r>
              <a:rPr lang="zh-CN" altLang="en-US" sz="2400" dirty="0" smtClean="0">
                <a:latin typeface="微软雅黑" panose="020B0503020204020204" pitchFamily="34" charset="-122"/>
                <a:ea typeface="微软雅黑" panose="020B0503020204020204" pitchFamily="34" charset="-122"/>
              </a:rPr>
              <a:t>压力</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302453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smtClean="0"/>
              <a:t>用户客户端</a:t>
            </a:r>
            <a:endParaRPr lang="zh-CN" altLang="en-US" dirty="0"/>
          </a:p>
        </p:txBody>
      </p:sp>
      <p:sp>
        <p:nvSpPr>
          <p:cNvPr id="3" name="文本框 2"/>
          <p:cNvSpPr txBox="1"/>
          <p:nvPr/>
        </p:nvSpPr>
        <p:spPr>
          <a:xfrm>
            <a:off x="1028703" y="1926771"/>
            <a:ext cx="10238012" cy="2677656"/>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完备</a:t>
            </a:r>
            <a:r>
              <a:rPr lang="zh-CN" altLang="en-US" sz="2400" dirty="0">
                <a:latin typeface="微软雅黑" panose="020B0503020204020204" pitchFamily="34" charset="-122"/>
                <a:ea typeface="微软雅黑" panose="020B0503020204020204" pitchFamily="34" charset="-122"/>
              </a:rPr>
              <a:t>级客户端：存储所有记录</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医疗机构可以提供接口对外服务</a:t>
            </a:r>
            <a:r>
              <a:rPr lang="en-US" altLang="zh-CN"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轻量级</a:t>
            </a:r>
            <a:r>
              <a:rPr lang="zh-CN" altLang="en-US" sz="2400" dirty="0">
                <a:latin typeface="微软雅黑" panose="020B0503020204020204" pitchFamily="34" charset="-122"/>
                <a:ea typeface="微软雅黑" panose="020B0503020204020204" pitchFamily="34" charset="-122"/>
              </a:rPr>
              <a:t>客户端：不保存记录，需要向其他节点或者</a:t>
            </a:r>
            <a:r>
              <a:rPr lang="en-US" altLang="zh-CN" sz="2400" dirty="0">
                <a:latin typeface="微软雅黑" panose="020B0503020204020204" pitchFamily="34" charset="-122"/>
                <a:ea typeface="微软雅黑" panose="020B0503020204020204" pitchFamily="34" charset="-122"/>
              </a:rPr>
              <a:t>MIFS</a:t>
            </a:r>
            <a:r>
              <a:rPr lang="zh-CN" altLang="en-US" sz="2400" dirty="0">
                <a:latin typeface="微软雅黑" panose="020B0503020204020204" pitchFamily="34" charset="-122"/>
                <a:ea typeface="微软雅黑" panose="020B0503020204020204" pitchFamily="34" charset="-122"/>
              </a:rPr>
              <a:t>查询</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医疗机构可以提供查询接口，个人用户可以完成授权等操作</a:t>
            </a:r>
            <a:r>
              <a:rPr lang="en-US" altLang="zh-CN"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在线</a:t>
            </a:r>
            <a:r>
              <a:rPr lang="zh-CN" altLang="en-US" sz="2400" dirty="0">
                <a:latin typeface="微软雅黑" panose="020B0503020204020204" pitchFamily="34" charset="-122"/>
                <a:ea typeface="微软雅黑" panose="020B0503020204020204" pitchFamily="34" charset="-122"/>
              </a:rPr>
              <a:t>客户端：网页模式浏览，例如，用户在医疗机构就诊结束时申请数据记录上传，医院会通过完备级的客户端对</a:t>
            </a:r>
            <a:r>
              <a:rPr lang="en-US" altLang="zh-CN" sz="2400" dirty="0">
                <a:latin typeface="微软雅黑" panose="020B0503020204020204" pitchFamily="34" charset="-122"/>
                <a:ea typeface="微软雅黑" panose="020B0503020204020204" pitchFamily="34" charset="-122"/>
              </a:rPr>
              <a:t>MIFS</a:t>
            </a:r>
            <a:r>
              <a:rPr lang="zh-CN" altLang="en-US" sz="2400" dirty="0">
                <a:latin typeface="微软雅黑" panose="020B0503020204020204" pitchFamily="34" charset="-122"/>
                <a:ea typeface="微软雅黑" panose="020B0503020204020204" pitchFamily="34" charset="-122"/>
              </a:rPr>
              <a:t>申报。当用户再次就诊时可以通过轻量级客户端授权查询获得自己的历史记录。在线客户端则是为用户提供简单自查阅的</a:t>
            </a:r>
            <a:r>
              <a:rPr lang="zh-CN" altLang="en-US" sz="2400" dirty="0" smtClean="0">
                <a:latin typeface="微软雅黑" panose="020B0503020204020204" pitchFamily="34" charset="-122"/>
                <a:ea typeface="微软雅黑" panose="020B0503020204020204" pitchFamily="34" charset="-122"/>
              </a:rPr>
              <a:t>服务</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94547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p:txBody>
          <a:bodyPr/>
          <a:lstStyle/>
          <a:p>
            <a:r>
              <a:rPr lang="zh-CN" altLang="en-US" dirty="0" smtClean="0"/>
              <a:t>区块链概述</a:t>
            </a:r>
            <a:endParaRPr lang="zh-CN" altLang="en-US" dirty="0"/>
          </a:p>
        </p:txBody>
      </p:sp>
      <p:sp>
        <p:nvSpPr>
          <p:cNvPr id="6" name="文本框 5"/>
          <p:cNvSpPr txBox="1"/>
          <p:nvPr/>
        </p:nvSpPr>
        <p:spPr>
          <a:xfrm>
            <a:off x="1583871" y="2596242"/>
            <a:ext cx="9568542" cy="1569660"/>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区</a:t>
            </a:r>
            <a:r>
              <a:rPr lang="zh-CN" altLang="en-US" sz="2400" dirty="0">
                <a:latin typeface="微软雅黑" panose="020B0503020204020204" pitchFamily="34" charset="-122"/>
                <a:ea typeface="微软雅黑" panose="020B0503020204020204" pitchFamily="34" charset="-122"/>
              </a:rPr>
              <a:t>块链是一种按照时间顺序将数据区块用类似链表的方式组成的数据结构，并以密码学方式保证不可篡改和不可伪造的分布式去中心化账本，能够安全存储简单的、有先后关系的、能在系统内进行验证的数据</a:t>
            </a:r>
          </a:p>
        </p:txBody>
      </p:sp>
    </p:spTree>
    <p:extLst>
      <p:ext uri="{BB962C8B-B14F-4D97-AF65-F5344CB8AC3E}">
        <p14:creationId xmlns:p14="http://schemas.microsoft.com/office/powerpoint/2010/main" val="552522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a:xfrm>
            <a:off x="645494" y="671163"/>
            <a:ext cx="4827959" cy="598302"/>
          </a:xfrm>
        </p:spPr>
        <p:txBody>
          <a:bodyPr/>
          <a:lstStyle/>
          <a:p>
            <a:r>
              <a:rPr lang="zh-CN" altLang="en-US" dirty="0" smtClean="0"/>
              <a:t>区</a:t>
            </a:r>
            <a:r>
              <a:rPr lang="zh-CN" altLang="en-US" dirty="0"/>
              <a:t>块链技术的发展与现状</a:t>
            </a:r>
          </a:p>
        </p:txBody>
      </p:sp>
      <p:sp>
        <p:nvSpPr>
          <p:cNvPr id="4" name="文本框 3"/>
          <p:cNvSpPr txBox="1"/>
          <p:nvPr/>
        </p:nvSpPr>
        <p:spPr>
          <a:xfrm>
            <a:off x="1420586" y="1730828"/>
            <a:ext cx="9715500" cy="4154984"/>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区</a:t>
            </a:r>
            <a:r>
              <a:rPr lang="zh-CN" altLang="en-US" sz="2400" dirty="0">
                <a:latin typeface="微软雅黑" panose="020B0503020204020204" pitchFamily="34" charset="-122"/>
                <a:ea typeface="微软雅黑" panose="020B0503020204020204" pitchFamily="34" charset="-122"/>
              </a:rPr>
              <a:t>块链技术的发展与</a:t>
            </a:r>
            <a:r>
              <a:rPr lang="zh-CN" altLang="en-US" sz="2400" dirty="0" smtClean="0">
                <a:latin typeface="微软雅黑" panose="020B0503020204020204" pitchFamily="34" charset="-122"/>
                <a:ea typeface="微软雅黑" panose="020B0503020204020204" pitchFamily="34" charset="-122"/>
              </a:rPr>
              <a:t>现状</a:t>
            </a:r>
            <a:endParaRPr lang="en-US" altLang="zh-CN" sz="2400" dirty="0" smtClean="0">
              <a:latin typeface="微软雅黑" panose="020B0503020204020204" pitchFamily="34" charset="-122"/>
              <a:ea typeface="微软雅黑" panose="020B0503020204020204" pitchFamily="34" charset="-122"/>
            </a:endParaRPr>
          </a:p>
          <a:p>
            <a:pPr marL="800100" lvl="1" indent="-342900">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可编程货币：区</a:t>
            </a:r>
            <a:r>
              <a:rPr lang="zh-CN" altLang="en-US" sz="2400" dirty="0">
                <a:latin typeface="微软雅黑" panose="020B0503020204020204" pitchFamily="34" charset="-122"/>
                <a:ea typeface="微软雅黑" panose="020B0503020204020204" pitchFamily="34" charset="-122"/>
              </a:rPr>
              <a:t>块链构建了一种全新的去中心化的数字支付系统，随时随地的货币交易、毫无障碍的跨国支付以及低成本运营的去中心化体系都让这个系统变得更具潜力</a:t>
            </a:r>
            <a:endParaRPr lang="en-US" altLang="zh-CN" sz="2400" dirty="0" smtClean="0">
              <a:latin typeface="微软雅黑" panose="020B0503020204020204" pitchFamily="34" charset="-122"/>
              <a:ea typeface="微软雅黑" panose="020B0503020204020204" pitchFamily="34" charset="-122"/>
            </a:endParaRPr>
          </a:p>
          <a:p>
            <a:pPr marL="800100" lvl="1" indent="-342900">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可编程</a:t>
            </a:r>
            <a:r>
              <a:rPr lang="zh-CN" altLang="en-US" sz="2400" dirty="0">
                <a:latin typeface="微软雅黑" panose="020B0503020204020204" pitchFamily="34" charset="-122"/>
                <a:ea typeface="微软雅黑" panose="020B0503020204020204" pitchFamily="34" charset="-122"/>
              </a:rPr>
              <a:t>金融：基于区块链技术可编程的特点，人们尝试将“智能合约”的理念加入区块链中，形成了可编程金融</a:t>
            </a:r>
            <a:endParaRPr lang="en-US" altLang="zh-CN" sz="2400" dirty="0" smtClean="0">
              <a:latin typeface="微软雅黑" panose="020B0503020204020204" pitchFamily="34" charset="-122"/>
              <a:ea typeface="微软雅黑" panose="020B0503020204020204" pitchFamily="34" charset="-122"/>
            </a:endParaRPr>
          </a:p>
          <a:p>
            <a:pPr marL="800100" lvl="1" indent="-342900">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可编程</a:t>
            </a:r>
            <a:r>
              <a:rPr lang="zh-CN" altLang="en-US" sz="2400" dirty="0">
                <a:latin typeface="微软雅黑" panose="020B0503020204020204" pitchFamily="34" charset="-122"/>
                <a:ea typeface="微软雅黑" panose="020B0503020204020204" pitchFamily="34" charset="-122"/>
              </a:rPr>
              <a:t>社会：区块链</a:t>
            </a:r>
            <a:r>
              <a:rPr lang="zh-CN" altLang="en-US" sz="2400" dirty="0" smtClean="0">
                <a:latin typeface="微软雅黑" panose="020B0503020204020204" pitchFamily="34" charset="-122"/>
                <a:ea typeface="微软雅黑" panose="020B0503020204020204" pitchFamily="34" charset="-122"/>
              </a:rPr>
              <a:t>技术应用</a:t>
            </a:r>
            <a:r>
              <a:rPr lang="zh-CN" altLang="en-US" sz="2400" dirty="0">
                <a:latin typeface="微软雅黑" panose="020B0503020204020204" pitchFamily="34" charset="-122"/>
                <a:ea typeface="微软雅黑" panose="020B0503020204020204" pitchFamily="34" charset="-122"/>
              </a:rPr>
              <a:t>到了公证、仲裁、审计、域名、物流、医疗、邮件、鉴证、投票等其他领域中来</a:t>
            </a:r>
            <a:endParaRPr lang="en-US" altLang="zh-CN" sz="2400" dirty="0" smtClean="0">
              <a:latin typeface="微软雅黑" panose="020B0503020204020204" pitchFamily="34" charset="-122"/>
              <a:ea typeface="微软雅黑" panose="020B0503020204020204" pitchFamily="34" charset="-122"/>
            </a:endParaRPr>
          </a:p>
          <a:p>
            <a:pPr marL="800100" lvl="1"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区块链技术现状：区块链技术处于理论阶段，尚需实践。国内外对于区块链技术的投入使用都已经逐渐展开，但目前尚未有完全落地的应用性成果。</a:t>
            </a:r>
          </a:p>
        </p:txBody>
      </p:sp>
    </p:spTree>
    <p:extLst>
      <p:ext uri="{BB962C8B-B14F-4D97-AF65-F5344CB8AC3E}">
        <p14:creationId xmlns:p14="http://schemas.microsoft.com/office/powerpoint/2010/main" val="1910006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914237" y="-27384"/>
            <a:ext cx="9617692" cy="779463"/>
          </a:xfrm>
        </p:spPr>
        <p:txBody>
          <a:bodyPr/>
          <a:lstStyle/>
          <a:p>
            <a:r>
              <a:rPr lang="zh-CN" altLang="en-US" dirty="0"/>
              <a:t>二、前沿技术在工业和学术界的先进代表</a:t>
            </a:r>
          </a:p>
        </p:txBody>
      </p:sp>
      <p:sp>
        <p:nvSpPr>
          <p:cNvPr id="4" name="文本框 3"/>
          <p:cNvSpPr txBox="1"/>
          <p:nvPr/>
        </p:nvSpPr>
        <p:spPr>
          <a:xfrm>
            <a:off x="1730829" y="1649185"/>
            <a:ext cx="5143499" cy="830997"/>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研究机构代表</a:t>
            </a:r>
            <a:endParaRPr lang="en-US" altLang="zh-CN" sz="2400" dirty="0" smtClean="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我国研究成果</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09371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p:txBody>
          <a:bodyPr/>
          <a:lstStyle/>
          <a:p>
            <a:r>
              <a:rPr lang="zh-CN" altLang="en-US" dirty="0"/>
              <a:t>研究机构代表</a:t>
            </a:r>
            <a:endParaRPr lang="en-US" altLang="zh-CN" dirty="0"/>
          </a:p>
        </p:txBody>
      </p:sp>
      <p:sp>
        <p:nvSpPr>
          <p:cNvPr id="4" name="文本框 3"/>
          <p:cNvSpPr txBox="1"/>
          <p:nvPr/>
        </p:nvSpPr>
        <p:spPr>
          <a:xfrm>
            <a:off x="1037380" y="1845129"/>
            <a:ext cx="10572234" cy="1938992"/>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Elaine Shi </a:t>
            </a:r>
            <a:r>
              <a:rPr lang="zh-CN" altLang="zh-CN" sz="2400" dirty="0">
                <a:latin typeface="微软雅黑" panose="020B0503020204020204" pitchFamily="34" charset="-122"/>
                <a:ea typeface="微软雅黑" panose="020B0503020204020204" pitchFamily="34" charset="-122"/>
              </a:rPr>
              <a:t>教授</a:t>
            </a:r>
            <a:r>
              <a:rPr lang="zh-CN" altLang="en-US" sz="2400" dirty="0">
                <a:latin typeface="微软雅黑" panose="020B0503020204020204" pitchFamily="34" charset="-122"/>
                <a:ea typeface="微软雅黑" panose="020B0503020204020204" pitchFamily="34" charset="-122"/>
              </a:rPr>
              <a:t>：目前正致力于构建一个安全、可扩展、快速、学术严谨的智能合约公链</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ThunderCore</a:t>
            </a:r>
            <a:r>
              <a:rPr lang="en-US" altLang="zh-CN" sz="2400" dirty="0">
                <a:latin typeface="微软雅黑" panose="020B0503020204020204" pitchFamily="34" charset="-122"/>
                <a:ea typeface="微软雅黑" panose="020B0503020204020204" pitchFamily="34" charset="-122"/>
              </a:rPr>
              <a:t>(TT</a:t>
            </a:r>
            <a:r>
              <a:rPr lang="zh-CN" altLang="en-US" sz="2400" dirty="0">
                <a:latin typeface="微软雅黑" panose="020B0503020204020204" pitchFamily="34" charset="-122"/>
                <a:ea typeface="微软雅黑" panose="020B0503020204020204" pitchFamily="34" charset="-122"/>
              </a:rPr>
              <a:t>链</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en-US" altLang="zh-CN" sz="2400" dirty="0" err="1" smtClean="0">
                <a:latin typeface="微软雅黑" panose="020B0503020204020204" pitchFamily="34" charset="-122"/>
                <a:ea typeface="微软雅黑" panose="020B0503020204020204" pitchFamily="34" charset="-122"/>
              </a:rPr>
              <a:t>Aggelos</a:t>
            </a:r>
            <a:r>
              <a:rPr lang="en-US" altLang="zh-CN" sz="2400" dirty="0" smtClean="0">
                <a:latin typeface="微软雅黑" panose="020B0503020204020204" pitchFamily="34" charset="-122"/>
                <a:ea typeface="微软雅黑" panose="020B0503020204020204" pitchFamily="34" charset="-122"/>
              </a:rPr>
              <a:t> </a:t>
            </a:r>
            <a:r>
              <a:rPr lang="en-US" altLang="zh-CN" sz="2400" dirty="0" err="1" smtClean="0">
                <a:latin typeface="微软雅黑" panose="020B0503020204020204" pitchFamily="34" charset="-122"/>
                <a:ea typeface="微软雅黑" panose="020B0503020204020204" pitchFamily="34" charset="-122"/>
              </a:rPr>
              <a:t>Kiayias</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爱丁堡大学网络安全和隐私系主任以及区块链技术实验室</a:t>
            </a:r>
            <a:r>
              <a:rPr lang="zh-CN" altLang="en-US" sz="2400" dirty="0" smtClean="0">
                <a:latin typeface="微软雅黑" panose="020B0503020204020204" pitchFamily="34" charset="-122"/>
                <a:ea typeface="微软雅黑" panose="020B0503020204020204" pitchFamily="34" charset="-122"/>
              </a:rPr>
              <a:t>主任</a:t>
            </a:r>
            <a:endParaRPr lang="en-US" altLang="zh-CN" sz="2400" dirty="0" smtClean="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Ari </a:t>
            </a:r>
            <a:r>
              <a:rPr lang="en-US" altLang="zh-CN" sz="2400" dirty="0" err="1">
                <a:latin typeface="微软雅黑" panose="020B0503020204020204" pitchFamily="34" charset="-122"/>
                <a:ea typeface="微软雅黑" panose="020B0503020204020204" pitchFamily="34" charset="-122"/>
              </a:rPr>
              <a:t>Juels</a:t>
            </a:r>
            <a:r>
              <a:rPr lang="zh-CN" altLang="en-US" sz="2400" dirty="0" smtClean="0">
                <a:latin typeface="微软雅黑" panose="020B0503020204020204" pitchFamily="34" charset="-122"/>
                <a:ea typeface="微软雅黑" panose="020B0503020204020204" pitchFamily="34" charset="-122"/>
              </a:rPr>
              <a:t>教授：</a:t>
            </a:r>
            <a:r>
              <a:rPr lang="en-US" altLang="zh-CN" sz="2400" dirty="0">
                <a:latin typeface="微软雅黑" panose="020B0503020204020204" pitchFamily="34" charset="-122"/>
                <a:ea typeface="微软雅黑" panose="020B0503020204020204" pitchFamily="34" charset="-122"/>
              </a:rPr>
              <a:t>RSA</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EMC</a:t>
            </a:r>
            <a:r>
              <a:rPr lang="zh-CN" altLang="en-US" sz="2400" dirty="0">
                <a:latin typeface="微软雅黑" panose="020B0503020204020204" pitchFamily="34" charset="-122"/>
                <a:ea typeface="微软雅黑" panose="020B0503020204020204" pitchFamily="34" charset="-122"/>
              </a:rPr>
              <a:t>安全部门）的任职首席科学家</a:t>
            </a:r>
          </a:p>
        </p:txBody>
      </p:sp>
      <p:pic>
        <p:nvPicPr>
          <p:cNvPr id="1026" name="Picture 2" descr="http://www.kiayias.com/Aggelos_Kiayias/Home_of_Aggelos_Kiayias_files/ak731-sm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8382" y="4144115"/>
            <a:ext cx="1279223" cy="19118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laine Shi简历照片"/>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0952" y="4144114"/>
            <a:ext cx="2391017" cy="191180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ri Juel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24018" y="4144115"/>
            <a:ext cx="1918153" cy="1918153"/>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994428" y="6231246"/>
            <a:ext cx="1309974"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Elaine Shi </a:t>
            </a:r>
            <a:endParaRPr lang="zh-CN" altLang="en-US" dirty="0"/>
          </a:p>
        </p:txBody>
      </p:sp>
      <p:sp>
        <p:nvSpPr>
          <p:cNvPr id="3" name="矩形 2"/>
          <p:cNvSpPr/>
          <p:nvPr/>
        </p:nvSpPr>
        <p:spPr>
          <a:xfrm>
            <a:off x="5402442" y="6231246"/>
            <a:ext cx="1911101" cy="369332"/>
          </a:xfrm>
          <a:prstGeom prst="rect">
            <a:avLst/>
          </a:prstGeom>
        </p:spPr>
        <p:txBody>
          <a:bodyPr wrap="none">
            <a:spAutoFit/>
          </a:bodyPr>
          <a:lstStyle/>
          <a:p>
            <a:r>
              <a:rPr lang="en-US" altLang="zh-CN" dirty="0" err="1">
                <a:latin typeface="微软雅黑" panose="020B0503020204020204" pitchFamily="34" charset="-122"/>
                <a:ea typeface="微软雅黑" panose="020B0503020204020204" pitchFamily="34" charset="-122"/>
              </a:rPr>
              <a:t>Aggelos</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Kiayias</a:t>
            </a:r>
            <a:endParaRPr lang="zh-CN" altLang="en-US" dirty="0"/>
          </a:p>
        </p:txBody>
      </p:sp>
      <p:sp>
        <p:nvSpPr>
          <p:cNvPr id="7" name="矩形 6"/>
          <p:cNvSpPr/>
          <p:nvPr/>
        </p:nvSpPr>
        <p:spPr>
          <a:xfrm>
            <a:off x="9333905" y="6237596"/>
            <a:ext cx="1098378"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Ari </a:t>
            </a:r>
            <a:r>
              <a:rPr lang="en-US" altLang="zh-CN" dirty="0" err="1">
                <a:latin typeface="微软雅黑" panose="020B0503020204020204" pitchFamily="34" charset="-122"/>
                <a:ea typeface="微软雅黑" panose="020B0503020204020204" pitchFamily="34" charset="-122"/>
              </a:rPr>
              <a:t>Juels</a:t>
            </a:r>
            <a:endParaRPr lang="zh-CN" altLang="en-US" dirty="0"/>
          </a:p>
        </p:txBody>
      </p:sp>
    </p:spTree>
    <p:extLst>
      <p:ext uri="{BB962C8B-B14F-4D97-AF65-F5344CB8AC3E}">
        <p14:creationId xmlns:p14="http://schemas.microsoft.com/office/powerpoint/2010/main" val="3849226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smtClean="0"/>
              <a:t>我国探索研究</a:t>
            </a:r>
            <a:endParaRPr lang="zh-CN" altLang="en-US" dirty="0"/>
          </a:p>
        </p:txBody>
      </p:sp>
      <p:sp>
        <p:nvSpPr>
          <p:cNvPr id="3" name="文本框 2"/>
          <p:cNvSpPr txBox="1"/>
          <p:nvPr/>
        </p:nvSpPr>
        <p:spPr>
          <a:xfrm>
            <a:off x="1453243" y="2269671"/>
            <a:ext cx="9241971" cy="1938992"/>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区块链技术在实体贸易领域的</a:t>
            </a:r>
            <a:r>
              <a:rPr lang="zh-CN" altLang="en-US" sz="2400" dirty="0" smtClean="0">
                <a:latin typeface="微软雅黑" panose="020B0503020204020204" pitchFamily="34" charset="-122"/>
                <a:ea typeface="微软雅黑" panose="020B0503020204020204" pitchFamily="34" charset="-122"/>
              </a:rPr>
              <a:t>应用</a:t>
            </a:r>
            <a:endParaRPr lang="en-US" altLang="zh-CN" sz="2400" dirty="0" smtClean="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区</a:t>
            </a:r>
            <a:r>
              <a:rPr lang="zh-CN" altLang="en-US" sz="2400" dirty="0" smtClean="0">
                <a:latin typeface="微软雅黑" panose="020B0503020204020204" pitchFamily="34" charset="-122"/>
                <a:ea typeface="微软雅黑" panose="020B0503020204020204" pitchFamily="34" charset="-122"/>
              </a:rPr>
              <a:t>块链重</a:t>
            </a:r>
            <a:r>
              <a:rPr lang="zh-CN" altLang="en-US" sz="2400" dirty="0">
                <a:latin typeface="微软雅黑" panose="020B0503020204020204" pitchFamily="34" charset="-122"/>
                <a:ea typeface="微软雅黑" panose="020B0503020204020204" pitchFamily="34" charset="-122"/>
              </a:rPr>
              <a:t>塑信贷业务领域的底层</a:t>
            </a:r>
            <a:r>
              <a:rPr lang="zh-CN" altLang="en-US" sz="2400" dirty="0" smtClean="0">
                <a:latin typeface="微软雅黑" panose="020B0503020204020204" pitchFamily="34" charset="-122"/>
                <a:ea typeface="微软雅黑" panose="020B0503020204020204" pitchFamily="34" charset="-122"/>
              </a:rPr>
              <a:t>框架</a:t>
            </a:r>
            <a:endParaRPr lang="en-US" altLang="zh-CN" sz="2400" dirty="0" smtClean="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区块链技术在我国市场化个人征信的</a:t>
            </a:r>
            <a:r>
              <a:rPr lang="zh-CN" altLang="en-US" sz="2400" dirty="0" smtClean="0">
                <a:latin typeface="微软雅黑" panose="020B0503020204020204" pitchFamily="34" charset="-122"/>
                <a:ea typeface="微软雅黑" panose="020B0503020204020204" pitchFamily="34" charset="-122"/>
              </a:rPr>
              <a:t>应用</a:t>
            </a:r>
            <a:endParaRPr lang="en-US" altLang="zh-CN" sz="2400" dirty="0" smtClean="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区块链技术的去中心化特性对解决资产证券化产品的管理效率低、基础资产真实性不易查明、监管的透明度差、信息不对称等问题</a:t>
            </a:r>
          </a:p>
        </p:txBody>
      </p:sp>
    </p:spTree>
    <p:extLst>
      <p:ext uri="{BB962C8B-B14F-4D97-AF65-F5344CB8AC3E}">
        <p14:creationId xmlns:p14="http://schemas.microsoft.com/office/powerpoint/2010/main" val="1685714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914237" y="-27384"/>
            <a:ext cx="9617692" cy="779463"/>
          </a:xfrm>
        </p:spPr>
        <p:txBody>
          <a:bodyPr/>
          <a:lstStyle/>
          <a:p>
            <a:r>
              <a:rPr lang="zh-CN" altLang="en-US" dirty="0"/>
              <a:t>三、前沿技术如何推进软件工程</a:t>
            </a:r>
          </a:p>
        </p:txBody>
      </p:sp>
      <p:sp>
        <p:nvSpPr>
          <p:cNvPr id="4" name="文本框 3"/>
          <p:cNvSpPr txBox="1"/>
          <p:nvPr/>
        </p:nvSpPr>
        <p:spPr>
          <a:xfrm>
            <a:off x="1779733" y="1975757"/>
            <a:ext cx="7886700" cy="1200329"/>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软件工程</a:t>
            </a:r>
            <a:r>
              <a:rPr lang="zh-CN" altLang="en-US" sz="2400" dirty="0">
                <a:latin typeface="微软雅黑" panose="020B0503020204020204" pitchFamily="34" charset="-122"/>
                <a:ea typeface="微软雅黑" panose="020B0503020204020204" pitchFamily="34" charset="-122"/>
              </a:rPr>
              <a:t>基础设施的民主化和</a:t>
            </a:r>
            <a:r>
              <a:rPr lang="zh-CN" altLang="en-US" sz="2400" dirty="0" smtClean="0">
                <a:latin typeface="微软雅黑" panose="020B0503020204020204" pitchFamily="34" charset="-122"/>
                <a:ea typeface="微软雅黑" panose="020B0503020204020204" pitchFamily="34" charset="-122"/>
              </a:rPr>
              <a:t>专业化</a:t>
            </a:r>
            <a:endParaRPr lang="en-US" altLang="zh-CN" sz="2400" dirty="0" smtClean="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提高</a:t>
            </a:r>
            <a:r>
              <a:rPr lang="zh-CN" altLang="en-US" sz="2400" dirty="0">
                <a:latin typeface="微软雅黑" panose="020B0503020204020204" pitchFamily="34" charset="-122"/>
                <a:ea typeface="微软雅黑" panose="020B0503020204020204" pitchFamily="34" charset="-122"/>
              </a:rPr>
              <a:t>已发布的工程</a:t>
            </a:r>
            <a:r>
              <a:rPr lang="zh-CN" altLang="en-US" sz="2400" dirty="0" smtClean="0">
                <a:latin typeface="微软雅黑" panose="020B0503020204020204" pitchFamily="34" charset="-122"/>
                <a:ea typeface="微软雅黑" panose="020B0503020204020204" pitchFamily="34" charset="-122"/>
              </a:rPr>
              <a:t>质量</a:t>
            </a:r>
            <a:endParaRPr lang="en-US" altLang="zh-CN"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增加</a:t>
            </a:r>
            <a:r>
              <a:rPr lang="en-US" altLang="zh-CN" sz="2400" dirty="0" err="1">
                <a:latin typeface="微软雅黑" panose="020B0503020204020204" pitchFamily="34" charset="-122"/>
                <a:ea typeface="微软雅黑" panose="020B0503020204020204" pitchFamily="34" charset="-122"/>
              </a:rPr>
              <a:t>GitHub</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Travis CI</a:t>
            </a:r>
            <a:r>
              <a:rPr lang="zh-CN" altLang="en-US" sz="2400" dirty="0">
                <a:latin typeface="微软雅黑" panose="020B0503020204020204" pitchFamily="34" charset="-122"/>
                <a:ea typeface="微软雅黑" panose="020B0503020204020204" pitchFamily="34" charset="-122"/>
              </a:rPr>
              <a:t>等常用基础设施的可信度。</a:t>
            </a:r>
          </a:p>
        </p:txBody>
      </p:sp>
    </p:spTree>
    <p:extLst>
      <p:ext uri="{BB962C8B-B14F-4D97-AF65-F5344CB8AC3E}">
        <p14:creationId xmlns:p14="http://schemas.microsoft.com/office/powerpoint/2010/main" val="3435972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职业化</a:t>
            </a:r>
          </a:p>
        </p:txBody>
      </p:sp>
      <p:sp>
        <p:nvSpPr>
          <p:cNvPr id="3" name="文本框 2"/>
          <p:cNvSpPr txBox="1"/>
          <p:nvPr/>
        </p:nvSpPr>
        <p:spPr>
          <a:xfrm>
            <a:off x="1420588" y="1910443"/>
            <a:ext cx="9437913" cy="2677656"/>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在软件工程中存在很多细微的工作，它们本身并不困难，但是需要很多人力。例如维护软件包和执行构建。</a:t>
            </a:r>
            <a:r>
              <a:rPr lang="en-US" altLang="zh-CN" sz="2400" dirty="0" err="1">
                <a:latin typeface="微软雅黑" panose="020B0503020204020204" pitchFamily="34" charset="-122"/>
                <a:ea typeface="微软雅黑" panose="020B0503020204020204" pitchFamily="34" charset="-122"/>
              </a:rPr>
              <a:t>Debian</a:t>
            </a:r>
            <a:r>
              <a:rPr lang="zh-CN" altLang="en-US" sz="2400" dirty="0">
                <a:latin typeface="微软雅黑" panose="020B0503020204020204" pitchFamily="34" charset="-122"/>
                <a:ea typeface="微软雅黑" panose="020B0503020204020204" pitchFamily="34" charset="-122"/>
              </a:rPr>
              <a:t>使用的是由开源社区的志愿者维护的包存储库，开源软件的这一核心原则本身并不坏，但是由于维护人员不够活跃，导致大量外围软件包因无人维护而</a:t>
            </a:r>
            <a:r>
              <a:rPr lang="zh-CN" altLang="en-US" sz="2400" dirty="0" smtClean="0">
                <a:latin typeface="微软雅黑" panose="020B0503020204020204" pitchFamily="34" charset="-122"/>
                <a:ea typeface="微软雅黑" panose="020B0503020204020204" pitchFamily="34" charset="-122"/>
              </a:rPr>
              <a:t>过时</a:t>
            </a:r>
            <a:endParaRPr lang="en-US" altLang="zh-CN" sz="2400" dirty="0" smtClean="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在</a:t>
            </a:r>
            <a:r>
              <a:rPr lang="en-US" altLang="zh-CN" sz="2400" dirty="0" smtClean="0">
                <a:latin typeface="微软雅黑" panose="020B0503020204020204" pitchFamily="34" charset="-122"/>
                <a:ea typeface="微软雅黑" panose="020B0503020204020204" pitchFamily="34" charset="-122"/>
              </a:rPr>
              <a:t>BAPT</a:t>
            </a:r>
            <a:r>
              <a:rPr lang="zh-CN" altLang="en-US" sz="2400" dirty="0">
                <a:latin typeface="微软雅黑" panose="020B0503020204020204" pitchFamily="34" charset="-122"/>
                <a:ea typeface="微软雅黑" panose="020B0503020204020204" pitchFamily="34" charset="-122"/>
              </a:rPr>
              <a:t>中，开放式的软件包市场可以蓬勃发展，每个人都可以参与其中，发布包、验证其他人的工作。</a:t>
            </a:r>
          </a:p>
        </p:txBody>
      </p:sp>
    </p:spTree>
    <p:extLst>
      <p:ext uri="{BB962C8B-B14F-4D97-AF65-F5344CB8AC3E}">
        <p14:creationId xmlns:p14="http://schemas.microsoft.com/office/powerpoint/2010/main" val="140615367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862</TotalTime>
  <Words>1437</Words>
  <Application>Microsoft Office PowerPoint</Application>
  <PresentationFormat>宽屏</PresentationFormat>
  <Paragraphs>90</Paragraphs>
  <Slides>22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22</vt:i4>
      </vt:variant>
    </vt:vector>
  </HeadingPairs>
  <TitlesOfParts>
    <vt:vector size="27" baseType="lpstr">
      <vt:lpstr>宋体</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 鹏</dc:creator>
  <cp:lastModifiedBy>chenchen</cp:lastModifiedBy>
  <cp:revision>84</cp:revision>
  <dcterms:created xsi:type="dcterms:W3CDTF">2018-09-24T12:26:12Z</dcterms:created>
  <dcterms:modified xsi:type="dcterms:W3CDTF">2020-06-06T13:07:45Z</dcterms:modified>
</cp:coreProperties>
</file>