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2" r:id="rId2"/>
    <p:sldId id="304" r:id="rId3"/>
    <p:sldId id="303" r:id="rId4"/>
    <p:sldId id="305" r:id="rId5"/>
    <p:sldId id="306" r:id="rId6"/>
    <p:sldId id="307" r:id="rId7"/>
    <p:sldId id="308"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鹏" initials="陈" lastIdx="1" clrIdx="0">
    <p:extLst>
      <p:ext uri="{19B8F6BF-5375-455C-9EA6-DF929625EA0E}">
        <p15:presenceInfo xmlns:p15="http://schemas.microsoft.com/office/powerpoint/2012/main" userId="e4e9a6a73fef47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94212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1985" autoAdjust="0"/>
  </p:normalViewPr>
  <p:slideViewPr>
    <p:cSldViewPr snapToGrid="0">
      <p:cViewPr varScale="1">
        <p:scale>
          <a:sx n="47" d="100"/>
          <a:sy n="47" d="100"/>
        </p:scale>
        <p:origin x="77" y="7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28FAA-4CF0-4523-8432-DF576DB92CF3}"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4A71F-463D-4DDC-B3CD-EF2FCC938C73}" type="slidenum">
              <a:rPr lang="zh-CN" altLang="en-US" smtClean="0"/>
              <a:t>‹#›</a:t>
            </a:fld>
            <a:endParaRPr lang="zh-CN" altLang="en-US"/>
          </a:p>
        </p:txBody>
      </p:sp>
    </p:spTree>
    <p:extLst>
      <p:ext uri="{BB962C8B-B14F-4D97-AF65-F5344CB8AC3E}">
        <p14:creationId xmlns:p14="http://schemas.microsoft.com/office/powerpoint/2010/main" val="18124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1070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3" name="组合 2"/>
          <p:cNvGrpSpPr/>
          <p:nvPr userDrawn="1"/>
        </p:nvGrpSpPr>
        <p:grpSpPr>
          <a:xfrm>
            <a:off x="983559" y="2133591"/>
            <a:ext cx="1080000" cy="1080000"/>
            <a:chOff x="8110158" y="3554322"/>
            <a:chExt cx="876300" cy="876300"/>
          </a:xfrm>
        </p:grpSpPr>
        <p:sp>
          <p:nvSpPr>
            <p:cNvPr id="4" name="椭圆 3"/>
            <p:cNvSpPr/>
            <p:nvPr/>
          </p:nvSpPr>
          <p:spPr>
            <a:xfrm>
              <a:off x="8110158" y="3554322"/>
              <a:ext cx="876300" cy="8763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32092" y="3758472"/>
              <a:ext cx="632433" cy="468000"/>
            </a:xfrm>
            <a:prstGeom prst="rect">
              <a:avLst/>
            </a:prstGeom>
          </p:spPr>
        </p:pic>
      </p:grpSp>
      <p:cxnSp>
        <p:nvCxnSpPr>
          <p:cNvPr id="8" name="直接连接符 7"/>
          <p:cNvCxnSpPr/>
          <p:nvPr/>
        </p:nvCxnSpPr>
        <p:spPr>
          <a:xfrm>
            <a:off x="3970950" y="4725144"/>
            <a:ext cx="64884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4030879" y="2133590"/>
            <a:ext cx="1080000" cy="1080000"/>
            <a:chOff x="8502232" y="2244385"/>
            <a:chExt cx="876300" cy="876300"/>
          </a:xfrm>
        </p:grpSpPr>
        <p:sp>
          <p:nvSpPr>
            <p:cNvPr id="10" name="椭圆 9"/>
            <p:cNvSpPr/>
            <p:nvPr/>
          </p:nvSpPr>
          <p:spPr>
            <a:xfrm>
              <a:off x="8502232" y="224438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599561" y="2432946"/>
              <a:ext cx="681643" cy="613479"/>
            </a:xfrm>
            <a:prstGeom prst="rect">
              <a:avLst/>
            </a:prstGeom>
          </p:spPr>
        </p:pic>
      </p:grpSp>
      <p:grpSp>
        <p:nvGrpSpPr>
          <p:cNvPr id="12" name="组合 11"/>
          <p:cNvGrpSpPr/>
          <p:nvPr userDrawn="1"/>
        </p:nvGrpSpPr>
        <p:grpSpPr>
          <a:xfrm>
            <a:off x="10133829" y="2137219"/>
            <a:ext cx="1080000" cy="1080000"/>
            <a:chOff x="6787469" y="2184355"/>
            <a:chExt cx="876300" cy="876300"/>
          </a:xfrm>
        </p:grpSpPr>
        <p:sp>
          <p:nvSpPr>
            <p:cNvPr id="13" name="椭圆 12"/>
            <p:cNvSpPr/>
            <p:nvPr/>
          </p:nvSpPr>
          <p:spPr>
            <a:xfrm>
              <a:off x="6787469" y="21843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97019" y="2279604"/>
              <a:ext cx="457201" cy="762002"/>
            </a:xfrm>
            <a:prstGeom prst="rect">
              <a:avLst/>
            </a:prstGeom>
          </p:spPr>
        </p:pic>
      </p:grpSp>
      <p:grpSp>
        <p:nvGrpSpPr>
          <p:cNvPr id="15" name="组合 14"/>
          <p:cNvGrpSpPr/>
          <p:nvPr userDrawn="1"/>
        </p:nvGrpSpPr>
        <p:grpSpPr>
          <a:xfrm>
            <a:off x="7211921" y="2133821"/>
            <a:ext cx="1080000" cy="1080000"/>
            <a:chOff x="8064082" y="5195503"/>
            <a:chExt cx="876300" cy="876300"/>
          </a:xfrm>
        </p:grpSpPr>
        <p:sp>
          <p:nvSpPr>
            <p:cNvPr id="16" name="椭圆 15"/>
            <p:cNvSpPr/>
            <p:nvPr/>
          </p:nvSpPr>
          <p:spPr>
            <a:xfrm>
              <a:off x="8064082" y="5195503"/>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196232" y="5239074"/>
              <a:ext cx="612000" cy="789158"/>
            </a:xfrm>
            <a:prstGeom prst="rect">
              <a:avLst/>
            </a:prstGeom>
          </p:spPr>
        </p:pic>
      </p:grpSp>
      <p:pic>
        <p:nvPicPr>
          <p:cNvPr id="18" name="图片 17" descr="pic.pn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0" y="0"/>
            <a:ext cx="12234334" cy="3844639"/>
          </a:xfrm>
          <a:prstGeom prst="rect">
            <a:avLst/>
          </a:prstGeom>
        </p:spPr>
      </p:pic>
      <p:sp>
        <p:nvSpPr>
          <p:cNvPr id="28" name="内容占位符 27"/>
          <p:cNvSpPr>
            <a:spLocks noGrp="1"/>
          </p:cNvSpPr>
          <p:nvPr>
            <p:ph sz="quarter" idx="10" hasCustomPrompt="1"/>
          </p:nvPr>
        </p:nvSpPr>
        <p:spPr>
          <a:xfrm>
            <a:off x="3902473" y="4239377"/>
            <a:ext cx="3471862" cy="468647"/>
          </a:xfrm>
          <a:prstGeom prst="rect">
            <a:avLst/>
          </a:prstGeom>
        </p:spPr>
        <p:txBody>
          <a:bodyPr anchor="ctr"/>
          <a:lstStyle>
            <a:lvl1pPr marL="0" indent="0">
              <a:buNone/>
              <a:defRPr sz="3200">
                <a:solidFill>
                  <a:srgbClr val="942124"/>
                </a:solidFill>
                <a:latin typeface="微软雅黑" panose="020B0503020204020204" pitchFamily="34" charset="-122"/>
                <a:ea typeface="微软雅黑" panose="020B0503020204020204" pitchFamily="34" charset="-122"/>
              </a:defRPr>
            </a:lvl1pPr>
          </a:lstStyle>
          <a:p>
            <a:pPr lvl="0"/>
            <a:r>
              <a:rPr lang="zh-CN" altLang="en-US" sz="3200" dirty="0" smtClean="0">
                <a:latin typeface="微软雅黑" panose="020B0503020204020204" pitchFamily="34" charset="-122"/>
                <a:ea typeface="微软雅黑" panose="020B0503020204020204" pitchFamily="34" charset="-122"/>
              </a:rPr>
              <a:t>第几部分 标题</a:t>
            </a:r>
            <a:endParaRPr lang="zh-CN" altLang="en-US" dirty="0"/>
          </a:p>
        </p:txBody>
      </p:sp>
      <p:sp>
        <p:nvSpPr>
          <p:cNvPr id="30" name="内容占位符 29"/>
          <p:cNvSpPr>
            <a:spLocks noGrp="1"/>
          </p:cNvSpPr>
          <p:nvPr>
            <p:ph sz="quarter" idx="11" hasCustomPrompt="1"/>
          </p:nvPr>
        </p:nvSpPr>
        <p:spPr>
          <a:xfrm>
            <a:off x="4030663" y="4870715"/>
            <a:ext cx="3343275" cy="487363"/>
          </a:xfrm>
          <a:prstGeom prst="rect">
            <a:avLst/>
          </a:prstGeom>
        </p:spPr>
        <p:txBody>
          <a:bodyPr anchor="ct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sz="2400" dirty="0" smtClean="0">
                <a:latin typeface="微软雅黑" panose="020B0503020204020204" pitchFamily="34" charset="-122"/>
                <a:ea typeface="微软雅黑" panose="020B0503020204020204" pitchFamily="34" charset="-122"/>
              </a:rPr>
              <a:t>内容</a:t>
            </a:r>
            <a:endParaRPr lang="zh-CN" altLang="en-US" dirty="0"/>
          </a:p>
        </p:txBody>
      </p:sp>
      <p:sp>
        <p:nvSpPr>
          <p:cNvPr id="31" name="内容占位符 29"/>
          <p:cNvSpPr>
            <a:spLocks noGrp="1"/>
          </p:cNvSpPr>
          <p:nvPr>
            <p:ph sz="quarter" idx="12" hasCustomPrompt="1"/>
          </p:nvPr>
        </p:nvSpPr>
        <p:spPr>
          <a:xfrm>
            <a:off x="4030663" y="5486296"/>
            <a:ext cx="3343275" cy="487363"/>
          </a:xfrm>
          <a:prstGeom prst="rect">
            <a:avLst/>
          </a:prstGeom>
        </p:spPr>
        <p:txBody>
          <a:bodyPr anchor="ct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sz="2400" dirty="0" smtClean="0">
                <a:latin typeface="微软雅黑" panose="020B0503020204020204" pitchFamily="34" charset="-122"/>
                <a:ea typeface="微软雅黑" panose="020B0503020204020204" pitchFamily="34" charset="-122"/>
              </a:rPr>
              <a:t>内容</a:t>
            </a:r>
            <a:endParaRPr lang="zh-CN" altLang="en-US" dirty="0"/>
          </a:p>
        </p:txBody>
      </p:sp>
    </p:spTree>
    <p:extLst>
      <p:ext uri="{BB962C8B-B14F-4D97-AF65-F5344CB8AC3E}">
        <p14:creationId xmlns:p14="http://schemas.microsoft.com/office/powerpoint/2010/main" val="32734964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491316" y="671166"/>
            <a:ext cx="4507974"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83"/>
          <p:cNvSpPr>
            <a:spLocks noChangeArrowheads="1"/>
          </p:cNvSpPr>
          <p:nvPr userDrawn="1"/>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6" name="内容占位符 10"/>
          <p:cNvSpPr>
            <a:spLocks noGrp="1"/>
          </p:cNvSpPr>
          <p:nvPr>
            <p:ph sz="quarter" idx="10" hasCustomPrompt="1"/>
          </p:nvPr>
        </p:nvSpPr>
        <p:spPr>
          <a:xfrm>
            <a:off x="890423" y="671163"/>
            <a:ext cx="4827959" cy="598302"/>
          </a:xfrm>
          <a:prstGeom prst="rect">
            <a:avLst/>
          </a:prstGeom>
        </p:spPr>
        <p:txBody>
          <a:bodyPr anchor="ctr"/>
          <a:lstStyle>
            <a:lvl1pPr marL="0" indent="0" algn="l">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
        <p:nvSpPr>
          <p:cNvPr id="14" name="矩形 28"/>
          <p:cNvSpPr/>
          <p:nvPr userDrawn="1"/>
        </p:nvSpPr>
        <p:spPr>
          <a:xfrm>
            <a:off x="-18898" y="671163"/>
            <a:ext cx="510214" cy="598302"/>
          </a:xfrm>
          <a:prstGeom prst="rect">
            <a:avLst/>
          </a:prstGeom>
          <a:solidFill>
            <a:srgbClr val="3B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5" name="Freeform 83"/>
          <p:cNvSpPr>
            <a:spLocks noChangeArrowheads="1"/>
          </p:cNvSpPr>
          <p:nvPr userDrawn="1"/>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val="25379917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491316" y="671166"/>
            <a:ext cx="4507974"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8"/>
          <p:cNvSpPr/>
          <p:nvPr userDrawn="1"/>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0" name="Freeform 83"/>
          <p:cNvSpPr>
            <a:spLocks noChangeArrowheads="1"/>
          </p:cNvSpPr>
          <p:nvPr userDrawn="1"/>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1" name="内容占位符 10"/>
          <p:cNvSpPr>
            <a:spLocks noGrp="1"/>
          </p:cNvSpPr>
          <p:nvPr>
            <p:ph sz="quarter" idx="10" hasCustomPrompt="1"/>
          </p:nvPr>
        </p:nvSpPr>
        <p:spPr>
          <a:xfrm>
            <a:off x="890423" y="671163"/>
            <a:ext cx="4827959" cy="598302"/>
          </a:xfrm>
          <a:prstGeom prst="rect">
            <a:avLst/>
          </a:prstGeom>
        </p:spPr>
        <p:txBody>
          <a:bodyPr anchor="ctr"/>
          <a:lstStyle>
            <a:lvl1pPr marL="0" indent="0" algn="l">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Tree>
    <p:extLst>
      <p:ext uri="{BB962C8B-B14F-4D97-AF65-F5344CB8AC3E}">
        <p14:creationId xmlns:p14="http://schemas.microsoft.com/office/powerpoint/2010/main" val="2129136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4" name="矩形 1"/>
          <p:cNvSpPr/>
          <p:nvPr userDrawn="1"/>
        </p:nvSpPr>
        <p:spPr>
          <a:xfrm>
            <a:off x="-11393" y="-27384"/>
            <a:ext cx="12192000" cy="779463"/>
          </a:xfrm>
          <a:prstGeom prst="rect">
            <a:avLst/>
          </a:prstGeom>
          <a:solidFill>
            <a:srgbClr val="3BBC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endParaRPr>
          </a:p>
        </p:txBody>
      </p:sp>
      <p:sp>
        <p:nvSpPr>
          <p:cNvPr id="36" name="内容占位符 35"/>
          <p:cNvSpPr>
            <a:spLocks noGrp="1"/>
          </p:cNvSpPr>
          <p:nvPr>
            <p:ph sz="quarter" idx="10" hasCustomPrompt="1"/>
          </p:nvPr>
        </p:nvSpPr>
        <p:spPr>
          <a:xfrm>
            <a:off x="914237" y="-27384"/>
            <a:ext cx="3700462" cy="779463"/>
          </a:xfrm>
          <a:prstGeom prst="rect">
            <a:avLst/>
          </a:prstGeom>
        </p:spPr>
        <p:txBody>
          <a:bodyPr anchor="ctr"/>
          <a:lstStyle>
            <a:lvl1pPr marL="0" indent="0">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Tree>
    <p:extLst>
      <p:ext uri="{BB962C8B-B14F-4D97-AF65-F5344CB8AC3E}">
        <p14:creationId xmlns:p14="http://schemas.microsoft.com/office/powerpoint/2010/main" val="40332986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8" name="矩形 1"/>
          <p:cNvSpPr/>
          <p:nvPr userDrawn="1"/>
        </p:nvSpPr>
        <p:spPr>
          <a:xfrm>
            <a:off x="-11393" y="-27384"/>
            <a:ext cx="12192000" cy="779463"/>
          </a:xfrm>
          <a:prstGeom prst="rect">
            <a:avLst/>
          </a:prstGeom>
          <a:solidFill>
            <a:srgbClr val="9421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内容占位符 35"/>
          <p:cNvSpPr>
            <a:spLocks noGrp="1"/>
          </p:cNvSpPr>
          <p:nvPr>
            <p:ph sz="quarter" idx="10" hasCustomPrompt="1"/>
          </p:nvPr>
        </p:nvSpPr>
        <p:spPr>
          <a:xfrm>
            <a:off x="914237" y="-27384"/>
            <a:ext cx="3700462" cy="779463"/>
          </a:xfrm>
          <a:prstGeom prst="rect">
            <a:avLst/>
          </a:prstGeom>
        </p:spPr>
        <p:txBody>
          <a:bodyPr anchor="ctr"/>
          <a:lstStyle>
            <a:lvl1pPr marL="0" indent="0">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Tree>
    <p:extLst>
      <p:ext uri="{BB962C8B-B14F-4D97-AF65-F5344CB8AC3E}">
        <p14:creationId xmlns:p14="http://schemas.microsoft.com/office/powerpoint/2010/main" val="982913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容红">
    <p:spTree>
      <p:nvGrpSpPr>
        <p:cNvPr id="1" name=""/>
        <p:cNvGrpSpPr/>
        <p:nvPr/>
      </p:nvGrpSpPr>
      <p:grpSpPr>
        <a:xfrm>
          <a:off x="0" y="0"/>
          <a:ext cx="0" cy="0"/>
          <a:chOff x="0" y="0"/>
          <a:chExt cx="0" cy="0"/>
        </a:xfrm>
      </p:grpSpPr>
      <p:sp>
        <p:nvSpPr>
          <p:cNvPr id="12" name="矩形 11"/>
          <p:cNvSpPr/>
          <p:nvPr userDrawn="1"/>
        </p:nvSpPr>
        <p:spPr>
          <a:xfrm>
            <a:off x="491316" y="671166"/>
            <a:ext cx="4507974"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8"/>
          <p:cNvSpPr/>
          <p:nvPr userDrawn="1"/>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0" name="Freeform 83"/>
          <p:cNvSpPr>
            <a:spLocks noChangeArrowheads="1"/>
          </p:cNvSpPr>
          <p:nvPr userDrawn="1"/>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1" name="内容占位符 10"/>
          <p:cNvSpPr>
            <a:spLocks noGrp="1"/>
          </p:cNvSpPr>
          <p:nvPr>
            <p:ph sz="quarter" idx="10" hasCustomPrompt="1"/>
          </p:nvPr>
        </p:nvSpPr>
        <p:spPr>
          <a:xfrm>
            <a:off x="890423" y="671163"/>
            <a:ext cx="4827959" cy="598302"/>
          </a:xfrm>
          <a:prstGeom prst="rect">
            <a:avLst/>
          </a:prstGeom>
        </p:spPr>
        <p:txBody>
          <a:bodyPr anchor="ctr"/>
          <a:lstStyle>
            <a:lvl1pPr marL="0" indent="0" algn="l">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Tree>
    <p:extLst>
      <p:ext uri="{BB962C8B-B14F-4D97-AF65-F5344CB8AC3E}">
        <p14:creationId xmlns:p14="http://schemas.microsoft.com/office/powerpoint/2010/main" val="9188470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5875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2" r:id="rId3"/>
    <p:sldLayoutId id="2147483656" r:id="rId4"/>
    <p:sldLayoutId id="2147483661" r:id="rId5"/>
    <p:sldLayoutId id="2147483659" r:id="rId6"/>
    <p:sldLayoutId id="2147483666"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3902472" y="4184543"/>
            <a:ext cx="6062937" cy="523482"/>
          </a:xfrm>
        </p:spPr>
        <p:txBody>
          <a:bodyPr/>
          <a:lstStyle/>
          <a:p>
            <a:r>
              <a:rPr lang="zh-CN" altLang="en-US" dirty="0" smtClean="0"/>
              <a:t>区块链前沿技术专题综述报告</a:t>
            </a:r>
            <a:endParaRPr lang="zh-CN" altLang="en-US" dirty="0"/>
          </a:p>
        </p:txBody>
      </p:sp>
      <p:sp>
        <p:nvSpPr>
          <p:cNvPr id="3" name="内容占位符 2"/>
          <p:cNvSpPr>
            <a:spLocks noGrp="1"/>
          </p:cNvSpPr>
          <p:nvPr>
            <p:ph sz="quarter" idx="11"/>
          </p:nvPr>
        </p:nvSpPr>
        <p:spPr/>
        <p:txBody>
          <a:bodyPr/>
          <a:lstStyle/>
          <a:p>
            <a:r>
              <a:rPr lang="zh-CN" altLang="en-US" dirty="0" smtClean="0"/>
              <a:t>王恬、陈鹏</a:t>
            </a:r>
            <a:endParaRPr lang="zh-CN" altLang="en-US" dirty="0"/>
          </a:p>
        </p:txBody>
      </p:sp>
      <p:sp>
        <p:nvSpPr>
          <p:cNvPr id="4" name="内容占位符 3"/>
          <p:cNvSpPr>
            <a:spLocks noGrp="1"/>
          </p:cNvSpPr>
          <p:nvPr>
            <p:ph sz="quarter" idx="12"/>
          </p:nvPr>
        </p:nvSpPr>
        <p:spPr/>
        <p:txBody>
          <a:bodyPr/>
          <a:lstStyle/>
          <a:p>
            <a:endParaRPr lang="zh-CN" altLang="en-US" dirty="0"/>
          </a:p>
        </p:txBody>
      </p:sp>
    </p:spTree>
    <p:extLst>
      <p:ext uri="{BB962C8B-B14F-4D97-AF65-F5344CB8AC3E}">
        <p14:creationId xmlns:p14="http://schemas.microsoft.com/office/powerpoint/2010/main" val="15562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提高软件质量</a:t>
            </a:r>
            <a:endParaRPr lang="zh-CN" altLang="en-US" dirty="0"/>
          </a:p>
        </p:txBody>
      </p:sp>
      <p:sp>
        <p:nvSpPr>
          <p:cNvPr id="3" name="文本框 2"/>
          <p:cNvSpPr txBox="1"/>
          <p:nvPr/>
        </p:nvSpPr>
        <p:spPr>
          <a:xfrm>
            <a:off x="1420588" y="1910443"/>
            <a:ext cx="9437913"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除了过时之外，软件包也经常在不同的集成环境中崩溃。而在分布式系统中，由于测试人员和设备、环境的多样性，能通验证的发布和构建的质量可以更高</a:t>
            </a:r>
          </a:p>
        </p:txBody>
      </p:sp>
    </p:spTree>
    <p:extLst>
      <p:ext uri="{BB962C8B-B14F-4D97-AF65-F5344CB8AC3E}">
        <p14:creationId xmlns:p14="http://schemas.microsoft.com/office/powerpoint/2010/main" val="335964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提高可信度</a:t>
            </a:r>
            <a:endParaRPr lang="zh-CN" altLang="en-US" dirty="0"/>
          </a:p>
        </p:txBody>
      </p:sp>
      <p:sp>
        <p:nvSpPr>
          <p:cNvPr id="3" name="文本框 2"/>
          <p:cNvSpPr txBox="1"/>
          <p:nvPr/>
        </p:nvSpPr>
        <p:spPr>
          <a:xfrm>
            <a:off x="1155505" y="2204357"/>
            <a:ext cx="4297794"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使用区块链技术，我们可以用人人可参与的去中心化系统替代集中式系统，同时还可以提供更高的可用性</a:t>
            </a:r>
          </a:p>
        </p:txBody>
      </p:sp>
      <p:pic>
        <p:nvPicPr>
          <p:cNvPr id="4" name="图片 3" descr="http://www.chainske.com/tupian/20181217/s3a5xfltlua151.jpg"/>
          <p:cNvPicPr/>
          <p:nvPr/>
        </p:nvPicPr>
        <p:blipFill rotWithShape="1">
          <a:blip r:embed="rId2">
            <a:extLst>
              <a:ext uri="{28A0092B-C50C-407E-A947-70E740481C1C}">
                <a14:useLocalDpi xmlns:a14="http://schemas.microsoft.com/office/drawing/2010/main" val="0"/>
              </a:ext>
            </a:extLst>
          </a:blip>
          <a:srcRect b="7127"/>
          <a:stretch/>
        </p:blipFill>
        <p:spPr bwMode="auto">
          <a:xfrm>
            <a:off x="5453299" y="1269464"/>
            <a:ext cx="6738701" cy="440764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245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6" y="-27384"/>
            <a:ext cx="7152077" cy="779463"/>
          </a:xfrm>
        </p:spPr>
        <p:txBody>
          <a:bodyPr/>
          <a:lstStyle/>
          <a:p>
            <a:r>
              <a:rPr lang="zh-CN" altLang="en-US" dirty="0"/>
              <a:t>四、前沿技术在中国的发展和成长</a:t>
            </a:r>
          </a:p>
        </p:txBody>
      </p:sp>
      <p:sp>
        <p:nvSpPr>
          <p:cNvPr id="4" name="文本框 3"/>
          <p:cNvSpPr txBox="1"/>
          <p:nvPr/>
        </p:nvSpPr>
        <p:spPr>
          <a:xfrm>
            <a:off x="1730829" y="1649185"/>
            <a:ext cx="5143499"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底层技术的角度看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从市场应用的角度</a:t>
            </a:r>
            <a:r>
              <a:rPr lang="zh-CN" altLang="en-US" sz="2400" dirty="0" smtClean="0">
                <a:latin typeface="微软雅黑" panose="020B0503020204020204" pitchFamily="34" charset="-122"/>
                <a:ea typeface="微软雅黑" panose="020B0503020204020204" pitchFamily="34" charset="-122"/>
              </a:rPr>
              <a:t>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从整个社会结构的角度看</a:t>
            </a:r>
          </a:p>
        </p:txBody>
      </p:sp>
    </p:spTree>
    <p:extLst>
      <p:ext uri="{BB962C8B-B14F-4D97-AF65-F5344CB8AC3E}">
        <p14:creationId xmlns:p14="http://schemas.microsoft.com/office/powerpoint/2010/main" val="377560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从底层技术的角度看</a:t>
            </a:r>
          </a:p>
        </p:txBody>
      </p:sp>
      <p:sp>
        <p:nvSpPr>
          <p:cNvPr id="5" name="文本框 4"/>
          <p:cNvSpPr txBox="1"/>
          <p:nvPr/>
        </p:nvSpPr>
        <p:spPr>
          <a:xfrm>
            <a:off x="1420588" y="1910443"/>
            <a:ext cx="9437913"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数据管理方式有望转型，互联网底层协议将被颠覆</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作为</a:t>
            </a:r>
            <a:r>
              <a:rPr lang="zh-CN" altLang="en-US" sz="2400" dirty="0">
                <a:latin typeface="微软雅黑" panose="020B0503020204020204" pitchFamily="34" charset="-122"/>
                <a:ea typeface="微软雅黑" panose="020B0503020204020204" pitchFamily="34" charset="-122"/>
              </a:rPr>
              <a:t>互联网领域的底层技术，区块链有望促进数据记录、数据传播及数据</a:t>
            </a:r>
            <a:r>
              <a:rPr lang="zh-CN" altLang="en-US" sz="2400" dirty="0" smtClean="0">
                <a:latin typeface="微软雅黑" panose="020B0503020204020204" pitchFamily="34" charset="-122"/>
                <a:ea typeface="微软雅黑" panose="020B0503020204020204" pitchFamily="34" charset="-122"/>
              </a:rPr>
              <a:t>存储管理</a:t>
            </a:r>
            <a:r>
              <a:rPr lang="zh-CN" altLang="en-US" sz="2400" dirty="0">
                <a:latin typeface="微软雅黑" panose="020B0503020204020204" pitchFamily="34" charset="-122"/>
                <a:ea typeface="微软雅黑" panose="020B0503020204020204" pitchFamily="34" charset="-122"/>
              </a:rPr>
              <a:t>方式的</a:t>
            </a:r>
            <a:r>
              <a:rPr lang="zh-CN" altLang="en-US" sz="2400" dirty="0" smtClean="0">
                <a:latin typeface="微软雅黑" panose="020B0503020204020204" pitchFamily="34" charset="-122"/>
                <a:ea typeface="微软雅黑" panose="020B0503020204020204" pitchFamily="34" charset="-122"/>
              </a:rPr>
              <a:t>转型</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现在的区块链技术，正拥有着让整个互联网信息实现从自由传递到自由验证、过程的强大</a:t>
            </a:r>
            <a:r>
              <a:rPr lang="zh-CN" altLang="en-US" sz="2400" dirty="0" smtClean="0">
                <a:latin typeface="微软雅黑" panose="020B0503020204020204" pitchFamily="34" charset="-122"/>
                <a:ea typeface="微软雅黑" panose="020B0503020204020204" pitchFamily="34" charset="-122"/>
              </a:rPr>
              <a:t>力量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496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从市场应用的角度看</a:t>
            </a:r>
          </a:p>
        </p:txBody>
      </p:sp>
      <p:sp>
        <p:nvSpPr>
          <p:cNvPr id="5" name="文本框 4"/>
          <p:cNvSpPr txBox="1"/>
          <p:nvPr/>
        </p:nvSpPr>
        <p:spPr>
          <a:xfrm>
            <a:off x="1420588" y="1910443"/>
            <a:ext cx="9437913"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平台机构已成过去，公司模式重心转移</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区块链能成为一种市场工具，帮助社会削减平台成本，让中间机构成为</a:t>
            </a:r>
            <a:r>
              <a:rPr lang="zh-CN" altLang="en-US" sz="2400" dirty="0" smtClean="0">
                <a:latin typeface="微软雅黑" panose="020B0503020204020204" pitchFamily="34" charset="-122"/>
                <a:ea typeface="微软雅黑" panose="020B0503020204020204" pitchFamily="34" charset="-122"/>
              </a:rPr>
              <a:t>过去</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区块链能促使公司现有业务模式重心的转移，有望加速公司的</a:t>
            </a:r>
            <a:r>
              <a:rPr lang="zh-CN" altLang="en-US" sz="2400" dirty="0" smtClean="0">
                <a:latin typeface="微软雅黑" panose="020B0503020204020204" pitchFamily="34" charset="-122"/>
                <a:ea typeface="微软雅黑" panose="020B0503020204020204" pitchFamily="34" charset="-122"/>
              </a:rPr>
              <a:t>发展</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在区块链的环境下，公司传统的品牌形象建立、融资、审计等一系列漫长过程都将加快，区块链能帮助市场更快地淘汰落后企业和筛选优秀企业，公司发展将步入一个新时代</a:t>
            </a:r>
          </a:p>
        </p:txBody>
      </p:sp>
    </p:spTree>
    <p:extLst>
      <p:ext uri="{BB962C8B-B14F-4D97-AF65-F5344CB8AC3E}">
        <p14:creationId xmlns:p14="http://schemas.microsoft.com/office/powerpoint/2010/main" val="348970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61823" y="671163"/>
            <a:ext cx="4827959" cy="598302"/>
          </a:xfrm>
        </p:spPr>
        <p:txBody>
          <a:bodyPr/>
          <a:lstStyle/>
          <a:p>
            <a:r>
              <a:rPr lang="zh-CN" altLang="zh-CN" dirty="0"/>
              <a:t>从整个社会结构的角度看</a:t>
            </a:r>
            <a:endParaRPr lang="zh-CN" altLang="en-US" dirty="0"/>
          </a:p>
        </p:txBody>
      </p:sp>
      <p:sp>
        <p:nvSpPr>
          <p:cNvPr id="5" name="文本框 4"/>
          <p:cNvSpPr txBox="1"/>
          <p:nvPr/>
        </p:nvSpPr>
        <p:spPr>
          <a:xfrm>
            <a:off x="1420588" y="1910443"/>
            <a:ext cx="9437913"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法律经济可成一体，组织形态发生</a:t>
            </a:r>
            <a:r>
              <a:rPr lang="zh-CN" altLang="en-US" sz="2400" dirty="0" smtClean="0">
                <a:latin typeface="微软雅黑" panose="020B0503020204020204" pitchFamily="34" charset="-122"/>
                <a:ea typeface="微软雅黑" panose="020B0503020204020204" pitchFamily="34" charset="-122"/>
              </a:rPr>
              <a:t>改变</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区块链技术有望将法律与经济融为一体，改变原有社会的监管</a:t>
            </a:r>
            <a:r>
              <a:rPr lang="zh-CN" altLang="en-US" sz="2400" dirty="0" smtClean="0">
                <a:latin typeface="微软雅黑" panose="020B0503020204020204" pitchFamily="34" charset="-122"/>
                <a:ea typeface="微软雅黑" panose="020B0503020204020204" pitchFamily="34" charset="-122"/>
              </a:rPr>
              <a:t>模式</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由于信息更加透明、数据更加可追踪、交易更加安全，整个社会用于监管的成本会大为减少，法律与经济将会自动融为一体</a:t>
            </a:r>
          </a:p>
        </p:txBody>
      </p:sp>
    </p:spTree>
    <p:extLst>
      <p:ext uri="{BB962C8B-B14F-4D97-AF65-F5344CB8AC3E}">
        <p14:creationId xmlns:p14="http://schemas.microsoft.com/office/powerpoint/2010/main" val="168184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7" y="-27384"/>
            <a:ext cx="7788892" cy="779463"/>
          </a:xfrm>
        </p:spPr>
        <p:txBody>
          <a:bodyPr/>
          <a:lstStyle/>
          <a:p>
            <a:r>
              <a:rPr lang="zh-CN" altLang="en-US" dirty="0"/>
              <a:t>五、 区块链在能源互联网中应用</a:t>
            </a:r>
          </a:p>
        </p:txBody>
      </p:sp>
      <p:sp>
        <p:nvSpPr>
          <p:cNvPr id="4" name="文本框 3"/>
          <p:cNvSpPr txBox="1"/>
          <p:nvPr/>
        </p:nvSpPr>
        <p:spPr>
          <a:xfrm>
            <a:off x="1420588" y="1910443"/>
            <a:ext cx="9437913"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理论研究成果</a:t>
            </a: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区块链基础技术</a:t>
            </a:r>
            <a:r>
              <a:rPr lang="zh-CN" altLang="en-US" sz="2400" dirty="0" smtClean="0">
                <a:latin typeface="微软雅黑" panose="020B0503020204020204" pitchFamily="34" charset="-122"/>
                <a:ea typeface="微软雅黑" panose="020B0503020204020204" pitchFamily="34" charset="-122"/>
              </a:rPr>
              <a:t>架构</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能源互联网应用模型</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271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857765" y="671163"/>
            <a:ext cx="4827959" cy="598302"/>
          </a:xfrm>
        </p:spPr>
        <p:txBody>
          <a:bodyPr/>
          <a:lstStyle/>
          <a:p>
            <a:r>
              <a:rPr lang="zh-CN" altLang="en-US" dirty="0"/>
              <a:t>理论研究成果</a:t>
            </a:r>
            <a:endParaRPr lang="zh-CN" altLang="en-US" dirty="0"/>
          </a:p>
        </p:txBody>
      </p:sp>
      <p:sp>
        <p:nvSpPr>
          <p:cNvPr id="5" name="文本框 4"/>
          <p:cNvSpPr txBox="1"/>
          <p:nvPr/>
        </p:nvSpPr>
        <p:spPr>
          <a:xfrm>
            <a:off x="1420588" y="1910443"/>
            <a:ext cx="9568541"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能源领域区块链技术特征分析</a:t>
            </a:r>
            <a:r>
              <a:rPr lang="zh-CN" altLang="en-US" sz="2400" dirty="0" smtClean="0">
                <a:latin typeface="微软雅黑" panose="020B0503020204020204" pitchFamily="34" charset="-122"/>
                <a:ea typeface="微软雅黑" panose="020B0503020204020204" pitchFamily="34" charset="-122"/>
              </a:rPr>
              <a:t>方面</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例如：文献</a:t>
            </a:r>
            <a:r>
              <a:rPr lang="en-US" altLang="zh-CN" sz="2400" dirty="0">
                <a:latin typeface="微软雅黑" panose="020B0503020204020204" pitchFamily="34" charset="-122"/>
                <a:ea typeface="微软雅黑" panose="020B0503020204020204" pitchFamily="34" charset="-122"/>
              </a:rPr>
              <a:t>[10]</a:t>
            </a:r>
            <a:r>
              <a:rPr lang="zh-CN" altLang="en-US" sz="2400" dirty="0" smtClean="0">
                <a:latin typeface="微软雅黑" panose="020B0503020204020204" pitchFamily="34" charset="-122"/>
                <a:ea typeface="微软雅黑" panose="020B0503020204020204" pitchFamily="34" charset="-122"/>
              </a:rPr>
              <a:t>提出</a:t>
            </a:r>
            <a:r>
              <a:rPr lang="zh-CN" altLang="en-US" sz="2400" dirty="0">
                <a:latin typeface="微软雅黑" panose="020B0503020204020204" pitchFamily="34" charset="-122"/>
                <a:ea typeface="微软雅黑" panose="020B0503020204020204" pitchFamily="34" charset="-122"/>
              </a:rPr>
              <a:t>了能源系统中区块链的基本概念的基础上，简要概述了区块链在能源领域的研究现状，并从</a:t>
            </a:r>
            <a:r>
              <a:rPr lang="en-US" altLang="zh-CN" sz="2400" dirty="0">
                <a:latin typeface="微软雅黑" panose="020B0503020204020204" pitchFamily="34" charset="-122"/>
                <a:ea typeface="微软雅黑" panose="020B0503020204020204" pitchFamily="34" charset="-122"/>
              </a:rPr>
              <a:t>P2P</a:t>
            </a:r>
            <a:r>
              <a:rPr lang="zh-CN" altLang="en-US" sz="2400" dirty="0">
                <a:latin typeface="微软雅黑" panose="020B0503020204020204" pitchFamily="34" charset="-122"/>
                <a:ea typeface="微软雅黑" panose="020B0503020204020204" pitchFamily="34" charset="-122"/>
              </a:rPr>
              <a:t>交易、电动汽车充电、物理信息安全和能源互联网的商业模式等方面对区块链的未来应用进行了初步的展望</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能源</a:t>
            </a:r>
            <a:r>
              <a:rPr lang="zh-CN" altLang="en-US" sz="2400" dirty="0">
                <a:latin typeface="微软雅黑" panose="020B0503020204020204" pitchFamily="34" charset="-122"/>
                <a:ea typeface="微软雅黑" panose="020B0503020204020204" pitchFamily="34" charset="-122"/>
              </a:rPr>
              <a:t>领域的区块链应用模式分析</a:t>
            </a:r>
            <a:r>
              <a:rPr lang="zh-CN" altLang="en-US" sz="2400" dirty="0" smtClean="0">
                <a:latin typeface="微软雅黑" panose="020B0503020204020204" pitchFamily="34" charset="-122"/>
                <a:ea typeface="微软雅黑" panose="020B0503020204020204" pitchFamily="34" charset="-122"/>
              </a:rPr>
              <a:t>方面</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例如：文献</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提出了弱中心化管理电力交易的方法，其核心内容是利用区块链技术以智能合约的形式存储电力交易信息并自动执行资金转移，记录智能电表采集的电能数据，中心机构仅对达成的交易进行安全校核和阻塞管理</a:t>
            </a:r>
          </a:p>
        </p:txBody>
      </p:sp>
    </p:spTree>
    <p:extLst>
      <p:ext uri="{BB962C8B-B14F-4D97-AF65-F5344CB8AC3E}">
        <p14:creationId xmlns:p14="http://schemas.microsoft.com/office/powerpoint/2010/main" val="195963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区块链基础技术架构</a:t>
            </a:r>
          </a:p>
        </p:txBody>
      </p:sp>
      <p:pic>
        <p:nvPicPr>
          <p:cNvPr id="3" name="图片 2"/>
          <p:cNvPicPr/>
          <p:nvPr/>
        </p:nvPicPr>
        <p:blipFill rotWithShape="1">
          <a:blip r:embed="rId2"/>
          <a:srcRect b="9876"/>
          <a:stretch/>
        </p:blipFill>
        <p:spPr bwMode="auto">
          <a:xfrm>
            <a:off x="5718382" y="1843494"/>
            <a:ext cx="6177435" cy="3365319"/>
          </a:xfrm>
          <a:prstGeom prst="rect">
            <a:avLst/>
          </a:prstGeom>
          <a:ln>
            <a:noFill/>
          </a:ln>
          <a:extLst>
            <a:ext uri="{53640926-AAD7-44D8-BBD7-CCE9431645EC}">
              <a14:shadowObscured xmlns:a14="http://schemas.microsoft.com/office/drawing/2010/main"/>
            </a:ext>
          </a:extLst>
        </p:spPr>
      </p:pic>
      <p:sp>
        <p:nvSpPr>
          <p:cNvPr id="4" name="文本框 3"/>
          <p:cNvSpPr txBox="1"/>
          <p:nvPr/>
        </p:nvSpPr>
        <p:spPr>
          <a:xfrm>
            <a:off x="702130" y="1843494"/>
            <a:ext cx="5016252" cy="341632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应用层</a:t>
            </a:r>
            <a:r>
              <a:rPr lang="zh-CN" altLang="en-US" sz="2400" dirty="0">
                <a:latin typeface="微软雅黑" panose="020B0503020204020204" pitchFamily="34" charset="-122"/>
                <a:ea typeface="微软雅黑" panose="020B0503020204020204" pitchFamily="34" charset="-122"/>
              </a:rPr>
              <a:t>主要由客户端完成转账、记账</a:t>
            </a:r>
            <a:r>
              <a:rPr lang="zh-CN" altLang="en-US" sz="2400" dirty="0" smtClean="0">
                <a:latin typeface="微软雅黑" panose="020B0503020204020204" pitchFamily="34" charset="-122"/>
                <a:ea typeface="微软雅黑" panose="020B0503020204020204" pitchFamily="34" charset="-122"/>
              </a:rPr>
              <a:t>功能</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激励</a:t>
            </a:r>
            <a:r>
              <a:rPr lang="zh-CN" altLang="en-US" sz="2400" dirty="0">
                <a:latin typeface="微软雅黑" panose="020B0503020204020204" pitchFamily="34" charset="-122"/>
                <a:ea typeface="微软雅黑" panose="020B0503020204020204" pitchFamily="34" charset="-122"/>
              </a:rPr>
              <a:t>层提出发行机制和激励机制</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共识</a:t>
            </a:r>
            <a:r>
              <a:rPr lang="zh-CN" altLang="en-US" sz="2400" dirty="0">
                <a:latin typeface="微软雅黑" panose="020B0503020204020204" pitchFamily="34" charset="-122"/>
                <a:ea typeface="微软雅黑" panose="020B0503020204020204" pitchFamily="34" charset="-122"/>
              </a:rPr>
              <a:t>层用于共识机制的</a:t>
            </a:r>
            <a:r>
              <a:rPr lang="zh-CN" altLang="en-US" sz="2400" dirty="0" smtClean="0">
                <a:latin typeface="微软雅黑" panose="020B0503020204020204" pitchFamily="34" charset="-122"/>
                <a:ea typeface="微软雅黑" panose="020B0503020204020204" pitchFamily="34" charset="-122"/>
              </a:rPr>
              <a:t>达成</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网络层</a:t>
            </a:r>
            <a:r>
              <a:rPr lang="zh-CN" altLang="en-US" sz="2400" dirty="0">
                <a:latin typeface="微软雅黑" panose="020B0503020204020204" pitchFamily="34" charset="-122"/>
                <a:ea typeface="微软雅黑" panose="020B0503020204020204" pitchFamily="34" charset="-122"/>
              </a:rPr>
              <a:t>典型的为</a:t>
            </a:r>
            <a:r>
              <a:rPr lang="en-US" altLang="zh-CN" sz="2400" dirty="0">
                <a:latin typeface="微软雅黑" panose="020B0503020204020204" pitchFamily="34" charset="-122"/>
                <a:ea typeface="微软雅黑" panose="020B0503020204020204" pitchFamily="34" charset="-122"/>
              </a:rPr>
              <a:t>P2P</a:t>
            </a:r>
            <a:r>
              <a:rPr lang="zh-CN" altLang="en-US" sz="2400" dirty="0">
                <a:latin typeface="微软雅黑" panose="020B0503020204020204" pitchFamily="34" charset="-122"/>
                <a:ea typeface="微软雅黑" panose="020B0503020204020204" pitchFamily="34" charset="-122"/>
              </a:rPr>
              <a:t>网络，完成共识算法、加密签名、数据存储等</a:t>
            </a:r>
            <a:r>
              <a:rPr lang="zh-CN" altLang="en-US" sz="2400" dirty="0" smtClean="0">
                <a:latin typeface="微软雅黑" panose="020B0503020204020204" pitchFamily="34" charset="-122"/>
                <a:ea typeface="微软雅黑" panose="020B0503020204020204" pitchFamily="34" charset="-122"/>
              </a:rPr>
              <a:t>工作</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层以区块链的形式全量存储全部的交易数据和信息</a:t>
            </a:r>
            <a:r>
              <a:rPr lang="zh-CN" altLang="en-US" sz="2400" dirty="0" smtClean="0">
                <a:latin typeface="微软雅黑" panose="020B0503020204020204" pitchFamily="34" charset="-122"/>
                <a:ea typeface="微软雅黑" panose="020B0503020204020204" pitchFamily="34" charset="-122"/>
              </a:rPr>
              <a:t>记录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314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能源互联网应用</a:t>
            </a:r>
            <a:r>
              <a:rPr lang="zh-CN" altLang="en-US" dirty="0" smtClean="0"/>
              <a:t>模型</a:t>
            </a:r>
            <a:endParaRPr lang="zh-CN" altLang="en-US" dirty="0"/>
          </a:p>
        </p:txBody>
      </p:sp>
      <p:sp>
        <p:nvSpPr>
          <p:cNvPr id="3" name="文本框 2"/>
          <p:cNvSpPr txBox="1"/>
          <p:nvPr/>
        </p:nvSpPr>
        <p:spPr>
          <a:xfrm>
            <a:off x="702130" y="1843494"/>
            <a:ext cx="4490356"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目前国内专家学者提出的基于区块链能源互联网的简要示意图</a:t>
            </a:r>
          </a:p>
        </p:txBody>
      </p:sp>
      <p:pic>
        <p:nvPicPr>
          <p:cNvPr id="4" name="图片 3"/>
          <p:cNvPicPr/>
          <p:nvPr/>
        </p:nvPicPr>
        <p:blipFill rotWithShape="1">
          <a:blip r:embed="rId2"/>
          <a:srcRect b="9389"/>
          <a:stretch/>
        </p:blipFill>
        <p:spPr bwMode="auto">
          <a:xfrm>
            <a:off x="5718382" y="2138498"/>
            <a:ext cx="6337346" cy="33795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32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smtClean="0"/>
              <a:t>一、前沿技术概述</a:t>
            </a:r>
            <a:endParaRPr lang="zh-CN" altLang="en-US" dirty="0"/>
          </a:p>
        </p:txBody>
      </p:sp>
      <p:sp>
        <p:nvSpPr>
          <p:cNvPr id="4" name="文本框 3"/>
          <p:cNvSpPr txBox="1"/>
          <p:nvPr/>
        </p:nvSpPr>
        <p:spPr>
          <a:xfrm>
            <a:off x="1845129" y="1861457"/>
            <a:ext cx="5143499"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a:t>
            </a:r>
            <a:r>
              <a:rPr lang="zh-CN" altLang="en-US" sz="2400" dirty="0" smtClean="0">
                <a:latin typeface="微软雅黑" panose="020B0503020204020204" pitchFamily="34" charset="-122"/>
                <a:ea typeface="微软雅黑" panose="020B0503020204020204" pitchFamily="34" charset="-122"/>
              </a:rPr>
              <a:t>概述</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区块链技术的发展与</a:t>
            </a:r>
            <a:r>
              <a:rPr lang="zh-CN" altLang="en-US" sz="2400" dirty="0" smtClean="0">
                <a:latin typeface="微软雅黑" panose="020B0503020204020204" pitchFamily="34" charset="-122"/>
                <a:ea typeface="微软雅黑" panose="020B0503020204020204" pitchFamily="34" charset="-122"/>
              </a:rPr>
              <a:t>现状</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：可编程</a:t>
            </a:r>
            <a:r>
              <a:rPr lang="zh-CN" altLang="en-US" sz="2400" dirty="0" smtClean="0">
                <a:latin typeface="微软雅黑" panose="020B0503020204020204" pitchFamily="34" charset="-122"/>
                <a:ea typeface="微软雅黑" panose="020B0503020204020204" pitchFamily="34" charset="-122"/>
              </a:rPr>
              <a:t>货币</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：可编程</a:t>
            </a:r>
            <a:r>
              <a:rPr lang="zh-CN" altLang="en-US" sz="2400" dirty="0" smtClean="0">
                <a:latin typeface="微软雅黑" panose="020B0503020204020204" pitchFamily="34" charset="-122"/>
                <a:ea typeface="微软雅黑" panose="020B0503020204020204" pitchFamily="34" charset="-122"/>
              </a:rPr>
              <a:t>金融</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：可编程</a:t>
            </a:r>
            <a:r>
              <a:rPr lang="zh-CN" altLang="en-US" sz="2400" dirty="0" smtClean="0">
                <a:latin typeface="微软雅黑" panose="020B0503020204020204" pitchFamily="34" charset="-122"/>
                <a:ea typeface="微软雅黑" panose="020B0503020204020204" pitchFamily="34" charset="-122"/>
              </a:rPr>
              <a:t>社会</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区块链技术现状</a:t>
            </a:r>
          </a:p>
        </p:txBody>
      </p:sp>
    </p:spTree>
    <p:extLst>
      <p:ext uri="{BB962C8B-B14F-4D97-AF65-F5344CB8AC3E}">
        <p14:creationId xmlns:p14="http://schemas.microsoft.com/office/powerpoint/2010/main" val="414480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7" y="-27384"/>
            <a:ext cx="7690920" cy="779463"/>
          </a:xfrm>
        </p:spPr>
        <p:txBody>
          <a:bodyPr/>
          <a:lstStyle/>
          <a:p>
            <a:r>
              <a:rPr lang="zh-CN" altLang="en-US" dirty="0"/>
              <a:t>六、基于区块链的医疗数据共享模型</a:t>
            </a:r>
          </a:p>
        </p:txBody>
      </p:sp>
      <p:sp>
        <p:nvSpPr>
          <p:cNvPr id="4" name="文本框 3"/>
          <p:cNvSpPr txBox="1"/>
          <p:nvPr/>
        </p:nvSpPr>
        <p:spPr>
          <a:xfrm>
            <a:off x="1420588" y="1910443"/>
            <a:ext cx="9437913"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基于区块链的医疗数据分享</a:t>
            </a:r>
            <a:r>
              <a:rPr lang="zh-CN" altLang="en-US" sz="2400" dirty="0" smtClean="0">
                <a:latin typeface="微软雅黑" panose="020B0503020204020204" pitchFamily="34" charset="-122"/>
                <a:ea typeface="微软雅黑" panose="020B0503020204020204" pitchFamily="34" charset="-122"/>
              </a:rPr>
              <a:t>模型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客户端类型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能源</a:t>
            </a:r>
            <a:r>
              <a:rPr lang="zh-CN" altLang="en-US" sz="2400" dirty="0">
                <a:latin typeface="微软雅黑" panose="020B0503020204020204" pitchFamily="34" charset="-122"/>
                <a:ea typeface="微软雅黑" panose="020B0503020204020204" pitchFamily="34" charset="-122"/>
              </a:rPr>
              <a:t>互联网应用模型</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85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857765" y="671163"/>
            <a:ext cx="4827959" cy="598302"/>
          </a:xfrm>
        </p:spPr>
        <p:txBody>
          <a:bodyPr/>
          <a:lstStyle/>
          <a:p>
            <a:r>
              <a:rPr lang="zh-CN" altLang="en-US" dirty="0"/>
              <a:t>医疗数据分享模型</a:t>
            </a:r>
            <a:endParaRPr lang="zh-CN" altLang="en-US" dirty="0"/>
          </a:p>
        </p:txBody>
      </p:sp>
      <p:sp>
        <p:nvSpPr>
          <p:cNvPr id="5" name="文本框 4"/>
          <p:cNvSpPr txBox="1"/>
          <p:nvPr/>
        </p:nvSpPr>
        <p:spPr>
          <a:xfrm>
            <a:off x="1012374" y="1665514"/>
            <a:ext cx="10238012" cy="452431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医疗</a:t>
            </a:r>
            <a:r>
              <a:rPr lang="zh-CN" altLang="en-US" sz="2400" dirty="0">
                <a:latin typeface="微软雅黑" panose="020B0503020204020204" pitchFamily="34" charset="-122"/>
                <a:ea typeface="微软雅黑" panose="020B0503020204020204" pitchFamily="34" charset="-122"/>
              </a:rPr>
              <a:t>机构联盟服务器群</a:t>
            </a:r>
            <a:r>
              <a:rPr lang="en-US" altLang="zh-CN" sz="2400" dirty="0">
                <a:latin typeface="微软雅黑" panose="020B0503020204020204" pitchFamily="34" charset="-122"/>
                <a:ea typeface="微软雅黑" panose="020B0503020204020204" pitchFamily="34" charset="-122"/>
              </a:rPr>
              <a:t>(MIFS)</a:t>
            </a:r>
            <a:r>
              <a:rPr lang="zh-CN" altLang="en-US" sz="2400" dirty="0">
                <a:latin typeface="微软雅黑" panose="020B0503020204020204" pitchFamily="34" charset="-122"/>
                <a:ea typeface="微软雅黑" panose="020B0503020204020204" pitchFamily="34" charset="-122"/>
              </a:rPr>
              <a:t>和审计联盟服务器群</a:t>
            </a:r>
            <a:r>
              <a:rPr lang="en-US" altLang="zh-CN" sz="2400" dirty="0">
                <a:latin typeface="微软雅黑" panose="020B0503020204020204" pitchFamily="34" charset="-122"/>
                <a:ea typeface="微软雅黑" panose="020B0503020204020204" pitchFamily="34" charset="-122"/>
              </a:rPr>
              <a:t>(AFS)</a:t>
            </a:r>
            <a:r>
              <a:rPr lang="zh-CN" altLang="en-US" sz="2400" dirty="0">
                <a:latin typeface="微软雅黑" panose="020B0503020204020204" pitchFamily="34" charset="-122"/>
                <a:ea typeface="微软雅黑" panose="020B0503020204020204" pitchFamily="34" charset="-122"/>
              </a:rPr>
              <a:t>：根据医疗资源分布的现状可以发现，主要的医疗信息服务和主要的数据存储节点都部署在大医院或者核心医疗机构。因此可以将医疗机构划分等级，高等级的机构节点加入</a:t>
            </a:r>
            <a:r>
              <a:rPr lang="en-US" altLang="zh-CN" sz="2400" dirty="0">
                <a:latin typeface="微软雅黑" panose="020B0503020204020204" pitchFamily="34" charset="-122"/>
                <a:ea typeface="微软雅黑" panose="020B0503020204020204" pitchFamily="34" charset="-122"/>
              </a:rPr>
              <a:t>MIFS</a:t>
            </a:r>
            <a:r>
              <a:rPr lang="zh-CN" altLang="en-US" sz="2400" dirty="0">
                <a:latin typeface="微软雅黑" panose="020B0503020204020204" pitchFamily="34" charset="-122"/>
                <a:ea typeface="微软雅黑" panose="020B0503020204020204" pitchFamily="34" charset="-122"/>
              </a:rPr>
              <a:t>成为代理，第二等级的机构加入</a:t>
            </a:r>
            <a:r>
              <a:rPr lang="en-US" altLang="zh-CN" sz="2400" dirty="0">
                <a:latin typeface="微软雅黑" panose="020B0503020204020204" pitchFamily="34" charset="-122"/>
                <a:ea typeface="微软雅黑" panose="020B0503020204020204" pitchFamily="34" charset="-122"/>
              </a:rPr>
              <a:t>AFS</a:t>
            </a:r>
            <a:r>
              <a:rPr lang="zh-CN" altLang="en-US" sz="2400" dirty="0">
                <a:latin typeface="微软雅黑" panose="020B0503020204020204" pitchFamily="34" charset="-122"/>
                <a:ea typeface="微软雅黑" panose="020B0503020204020204" pitchFamily="34" charset="-122"/>
              </a:rPr>
              <a:t>作为审计校验的节点。模型中采用改进的股份授权证明机制</a:t>
            </a:r>
            <a:r>
              <a:rPr lang="en-US" altLang="zh-CN" sz="2400" dirty="0">
                <a:latin typeface="微软雅黑" panose="020B0503020204020204" pitchFamily="34" charset="-122"/>
                <a:ea typeface="微软雅黑" panose="020B0503020204020204" pitchFamily="34" charset="-122"/>
              </a:rPr>
              <a:t>(DPOS)</a:t>
            </a:r>
            <a:r>
              <a:rPr lang="zh-CN" altLang="en-US" sz="2400" dirty="0">
                <a:latin typeface="微软雅黑" panose="020B0503020204020204" pitchFamily="34" charset="-122"/>
                <a:ea typeface="微软雅黑" panose="020B0503020204020204" pitchFamily="34" charset="-122"/>
              </a:rPr>
              <a:t>实现节点之间的</a:t>
            </a:r>
            <a:r>
              <a:rPr lang="zh-CN" altLang="en-US" sz="2400" dirty="0" smtClean="0">
                <a:latin typeface="微软雅黑" panose="020B0503020204020204" pitchFamily="34" charset="-122"/>
                <a:ea typeface="微软雅黑" panose="020B0503020204020204" pitchFamily="34" charset="-122"/>
              </a:rPr>
              <a:t>共识</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医疗</a:t>
            </a:r>
            <a:r>
              <a:rPr lang="zh-CN" altLang="en-US" sz="2400" dirty="0">
                <a:latin typeface="微软雅黑" panose="020B0503020204020204" pitchFamily="34" charset="-122"/>
                <a:ea typeface="微软雅黑" panose="020B0503020204020204" pitchFamily="34" charset="-122"/>
              </a:rPr>
              <a:t>记录存储结构：自定义一套层级存储结构，可以高效方便地传播。最后将所有数据的</a:t>
            </a:r>
            <a:r>
              <a:rPr lang="en-US" altLang="zh-CN" sz="2400" dirty="0" err="1">
                <a:latin typeface="微软雅黑" panose="020B0503020204020204" pitchFamily="34" charset="-122"/>
                <a:ea typeface="微软雅黑" panose="020B0503020204020204" pitchFamily="34" charset="-122"/>
              </a:rPr>
              <a:t>Merkle</a:t>
            </a:r>
            <a:r>
              <a:rPr lang="zh-CN" altLang="en-US" sz="2400" dirty="0">
                <a:latin typeface="微软雅黑" panose="020B0503020204020204" pitchFamily="34" charset="-122"/>
                <a:ea typeface="微软雅黑" panose="020B0503020204020204" pitchFamily="34" charset="-122"/>
              </a:rPr>
              <a:t>根锚定到比特币区块链，实现真正的不可篡改和不可</a:t>
            </a:r>
            <a:r>
              <a:rPr lang="zh-CN" altLang="en-US" sz="2400" dirty="0" smtClean="0">
                <a:latin typeface="微软雅黑" panose="020B0503020204020204" pitchFamily="34" charset="-122"/>
                <a:ea typeface="微软雅黑" panose="020B0503020204020204" pitchFamily="34" charset="-122"/>
              </a:rPr>
              <a:t>抵赖</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分布式数据库系统</a:t>
            </a:r>
            <a:r>
              <a:rPr lang="en-US" altLang="zh-CN" sz="2400" dirty="0">
                <a:latin typeface="微软雅黑" panose="020B0503020204020204" pitchFamily="34" charset="-122"/>
                <a:ea typeface="微软雅黑" panose="020B0503020204020204" pitchFamily="34" charset="-122"/>
              </a:rPr>
              <a:t>(DDBS):</a:t>
            </a:r>
            <a:r>
              <a:rPr lang="zh-CN" altLang="en-US" sz="2400" dirty="0">
                <a:latin typeface="微软雅黑" panose="020B0503020204020204" pitchFamily="34" charset="-122"/>
                <a:ea typeface="微软雅黑" panose="020B0503020204020204" pitchFamily="34" charset="-122"/>
              </a:rPr>
              <a:t>医疗数据文件将加密存储在数据库中，解决了数据集中存储在各个吸料机构的数据服务器上的问题，同时也减轻了区块链上的数据存储和高频访问的</a:t>
            </a:r>
            <a:r>
              <a:rPr lang="zh-CN" altLang="en-US" sz="2400" dirty="0" smtClean="0">
                <a:latin typeface="微软雅黑" panose="020B0503020204020204" pitchFamily="34" charset="-122"/>
                <a:ea typeface="微软雅黑" panose="020B0503020204020204" pitchFamily="34" charset="-122"/>
              </a:rPr>
              <a:t>压力</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4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用户客户端</a:t>
            </a:r>
            <a:endParaRPr lang="zh-CN" altLang="en-US" dirty="0"/>
          </a:p>
        </p:txBody>
      </p:sp>
      <p:sp>
        <p:nvSpPr>
          <p:cNvPr id="3" name="文本框 2"/>
          <p:cNvSpPr txBox="1"/>
          <p:nvPr/>
        </p:nvSpPr>
        <p:spPr>
          <a:xfrm>
            <a:off x="1028703" y="1926771"/>
            <a:ext cx="10238012"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完备</a:t>
            </a:r>
            <a:r>
              <a:rPr lang="zh-CN" altLang="en-US" sz="2400" dirty="0">
                <a:latin typeface="微软雅黑" panose="020B0503020204020204" pitchFamily="34" charset="-122"/>
                <a:ea typeface="微软雅黑" panose="020B0503020204020204" pitchFamily="34" charset="-122"/>
              </a:rPr>
              <a:t>级客户端：存储所有记录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医疗机构可以提供接口对外服务</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轻量级</a:t>
            </a:r>
            <a:r>
              <a:rPr lang="zh-CN" altLang="en-US" sz="2400" dirty="0">
                <a:latin typeface="微软雅黑" panose="020B0503020204020204" pitchFamily="34" charset="-122"/>
                <a:ea typeface="微软雅黑" panose="020B0503020204020204" pitchFamily="34" charset="-122"/>
              </a:rPr>
              <a:t>客户端：不保存记录，需要向其他节点或者</a:t>
            </a:r>
            <a:r>
              <a:rPr lang="en-US" altLang="zh-CN" sz="2400" dirty="0">
                <a:latin typeface="微软雅黑" panose="020B0503020204020204" pitchFamily="34" charset="-122"/>
                <a:ea typeface="微软雅黑" panose="020B0503020204020204" pitchFamily="34" charset="-122"/>
              </a:rPr>
              <a:t>MIFS</a:t>
            </a:r>
            <a:r>
              <a:rPr lang="zh-CN" altLang="en-US" sz="2400" dirty="0">
                <a:latin typeface="微软雅黑" panose="020B0503020204020204" pitchFamily="34" charset="-122"/>
                <a:ea typeface="微软雅黑" panose="020B0503020204020204" pitchFamily="34" charset="-122"/>
              </a:rPr>
              <a:t>查询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医疗机构可以提供查询接口，个人用户可以完成授权等操作</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在线</a:t>
            </a:r>
            <a:r>
              <a:rPr lang="zh-CN" altLang="en-US" sz="2400" dirty="0">
                <a:latin typeface="微软雅黑" panose="020B0503020204020204" pitchFamily="34" charset="-122"/>
                <a:ea typeface="微软雅黑" panose="020B0503020204020204" pitchFamily="34" charset="-122"/>
              </a:rPr>
              <a:t>客户端：网页模式浏览，例如，用户在医疗机构就诊结束时申请数据记录上传，医院会通过完备级的客户端对</a:t>
            </a:r>
            <a:r>
              <a:rPr lang="en-US" altLang="zh-CN" sz="2400" dirty="0">
                <a:latin typeface="微软雅黑" panose="020B0503020204020204" pitchFamily="34" charset="-122"/>
                <a:ea typeface="微软雅黑" panose="020B0503020204020204" pitchFamily="34" charset="-122"/>
              </a:rPr>
              <a:t>MIFS</a:t>
            </a:r>
            <a:r>
              <a:rPr lang="zh-CN" altLang="en-US" sz="2400" dirty="0">
                <a:latin typeface="微软雅黑" panose="020B0503020204020204" pitchFamily="34" charset="-122"/>
                <a:ea typeface="微软雅黑" panose="020B0503020204020204" pitchFamily="34" charset="-122"/>
              </a:rPr>
              <a:t>申报。当用户再次就诊时可以通过轻量级客户端授权查询获得自己的历史记录。在线客户端则是为用户提供简单自查阅的</a:t>
            </a:r>
            <a:r>
              <a:rPr lang="zh-CN" altLang="en-US" sz="2400" dirty="0" smtClean="0">
                <a:latin typeface="微软雅黑" panose="020B0503020204020204" pitchFamily="34" charset="-122"/>
                <a:ea typeface="微软雅黑" panose="020B0503020204020204" pitchFamily="34" charset="-122"/>
              </a:rPr>
              <a:t>服务</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54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lstStyle/>
          <a:p>
            <a:r>
              <a:rPr lang="zh-CN" altLang="en-US" dirty="0" smtClean="0"/>
              <a:t>区块链概述</a:t>
            </a:r>
            <a:endParaRPr lang="zh-CN" altLang="en-US" dirty="0"/>
          </a:p>
        </p:txBody>
      </p:sp>
      <p:sp>
        <p:nvSpPr>
          <p:cNvPr id="6" name="文本框 5"/>
          <p:cNvSpPr txBox="1"/>
          <p:nvPr/>
        </p:nvSpPr>
        <p:spPr>
          <a:xfrm>
            <a:off x="1583871" y="2596242"/>
            <a:ext cx="9568542" cy="1569660"/>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区</a:t>
            </a:r>
            <a:r>
              <a:rPr lang="zh-CN" altLang="en-US" sz="2400" dirty="0">
                <a:latin typeface="微软雅黑" panose="020B0503020204020204" pitchFamily="34" charset="-122"/>
                <a:ea typeface="微软雅黑" panose="020B0503020204020204" pitchFamily="34" charset="-122"/>
              </a:rPr>
              <a:t>块链是一种按照时间顺序将数据区块用类似链表的方式组成的数据结构，并以密码学方式保证不可篡改和不可伪造的分布式去中心化账本，能够安全存储简单的、有先后关系的、能在系统内进行验证的数据</a:t>
            </a:r>
          </a:p>
        </p:txBody>
      </p:sp>
    </p:spTree>
    <p:extLst>
      <p:ext uri="{BB962C8B-B14F-4D97-AF65-F5344CB8AC3E}">
        <p14:creationId xmlns:p14="http://schemas.microsoft.com/office/powerpoint/2010/main" val="55252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645494" y="671163"/>
            <a:ext cx="4827959" cy="598302"/>
          </a:xfrm>
        </p:spPr>
        <p:txBody>
          <a:bodyPr/>
          <a:lstStyle/>
          <a:p>
            <a:r>
              <a:rPr lang="zh-CN" altLang="en-US" dirty="0" smtClean="0"/>
              <a:t>区</a:t>
            </a:r>
            <a:r>
              <a:rPr lang="zh-CN" altLang="en-US" dirty="0"/>
              <a:t>块链技术的发展与现状</a:t>
            </a:r>
          </a:p>
        </p:txBody>
      </p:sp>
      <p:sp>
        <p:nvSpPr>
          <p:cNvPr id="4" name="文本框 3"/>
          <p:cNvSpPr txBox="1"/>
          <p:nvPr/>
        </p:nvSpPr>
        <p:spPr>
          <a:xfrm>
            <a:off x="1420586" y="1730828"/>
            <a:ext cx="9715500"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区</a:t>
            </a:r>
            <a:r>
              <a:rPr lang="zh-CN" altLang="en-US" sz="2400" dirty="0">
                <a:latin typeface="微软雅黑" panose="020B0503020204020204" pitchFamily="34" charset="-122"/>
                <a:ea typeface="微软雅黑" panose="020B0503020204020204" pitchFamily="34" charset="-122"/>
              </a:rPr>
              <a:t>块链技术的发展与</a:t>
            </a:r>
            <a:r>
              <a:rPr lang="zh-CN" altLang="en-US" sz="2400" dirty="0" smtClean="0">
                <a:latin typeface="微软雅黑" panose="020B0503020204020204" pitchFamily="34" charset="-122"/>
                <a:ea typeface="微软雅黑" panose="020B0503020204020204" pitchFamily="34" charset="-122"/>
              </a:rPr>
              <a:t>现状</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可编程货币：区</a:t>
            </a:r>
            <a:r>
              <a:rPr lang="zh-CN" altLang="en-US" sz="2400" dirty="0">
                <a:latin typeface="微软雅黑" panose="020B0503020204020204" pitchFamily="34" charset="-122"/>
                <a:ea typeface="微软雅黑" panose="020B0503020204020204" pitchFamily="34" charset="-122"/>
              </a:rPr>
              <a:t>块链构建了一种全新的去中心化的数字支付系统，随时随地的货币交易、毫无障碍的跨国支付以及低成本运营的去中心化体系都让这个系统变得更具潜力</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可编程</a:t>
            </a:r>
            <a:r>
              <a:rPr lang="zh-CN" altLang="en-US" sz="2400" dirty="0">
                <a:latin typeface="微软雅黑" panose="020B0503020204020204" pitchFamily="34" charset="-122"/>
                <a:ea typeface="微软雅黑" panose="020B0503020204020204" pitchFamily="34" charset="-122"/>
              </a:rPr>
              <a:t>金融：基于区块链技术可编程的特点，人们尝试将“智能合约”的理念加入区块链中，形成了可编程金融</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可编程</a:t>
            </a:r>
            <a:r>
              <a:rPr lang="zh-CN" altLang="en-US" sz="2400" dirty="0">
                <a:latin typeface="微软雅黑" panose="020B0503020204020204" pitchFamily="34" charset="-122"/>
                <a:ea typeface="微软雅黑" panose="020B0503020204020204" pitchFamily="34" charset="-122"/>
              </a:rPr>
              <a:t>社会：区块链</a:t>
            </a:r>
            <a:r>
              <a:rPr lang="zh-CN" altLang="en-US" sz="2400" dirty="0" smtClean="0">
                <a:latin typeface="微软雅黑" panose="020B0503020204020204" pitchFamily="34" charset="-122"/>
                <a:ea typeface="微软雅黑" panose="020B0503020204020204" pitchFamily="34" charset="-122"/>
              </a:rPr>
              <a:t>技术应用</a:t>
            </a:r>
            <a:r>
              <a:rPr lang="zh-CN" altLang="en-US" sz="2400" dirty="0">
                <a:latin typeface="微软雅黑" panose="020B0503020204020204" pitchFamily="34" charset="-122"/>
                <a:ea typeface="微软雅黑" panose="020B0503020204020204" pitchFamily="34" charset="-122"/>
              </a:rPr>
              <a:t>到了公证、仲裁、审计、域名、物流、医疗、邮件、鉴证、投票等其他领域中来</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区块链技术现状：区块链技术处于理论阶段，尚需实践。国内外对于区块链技术的投入使用都已经逐渐展开，但目前尚未有完全落地的应用性成果。</a:t>
            </a:r>
          </a:p>
        </p:txBody>
      </p:sp>
    </p:spTree>
    <p:extLst>
      <p:ext uri="{BB962C8B-B14F-4D97-AF65-F5344CB8AC3E}">
        <p14:creationId xmlns:p14="http://schemas.microsoft.com/office/powerpoint/2010/main" val="191000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7" y="-27384"/>
            <a:ext cx="9617692" cy="779463"/>
          </a:xfrm>
        </p:spPr>
        <p:txBody>
          <a:bodyPr/>
          <a:lstStyle/>
          <a:p>
            <a:r>
              <a:rPr lang="zh-CN" altLang="en-US" dirty="0"/>
              <a:t>二、前沿技术在工业和学术界的先进代表</a:t>
            </a:r>
          </a:p>
        </p:txBody>
      </p:sp>
      <p:sp>
        <p:nvSpPr>
          <p:cNvPr id="4" name="文本框 3"/>
          <p:cNvSpPr txBox="1"/>
          <p:nvPr/>
        </p:nvSpPr>
        <p:spPr>
          <a:xfrm>
            <a:off x="1730829" y="1649185"/>
            <a:ext cx="5143499"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研究机构代表</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我国研究成果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937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lstStyle/>
          <a:p>
            <a:r>
              <a:rPr lang="zh-CN" altLang="en-US" dirty="0"/>
              <a:t>研究机构代表</a:t>
            </a:r>
            <a:endParaRPr lang="en-US" altLang="zh-CN" dirty="0"/>
          </a:p>
        </p:txBody>
      </p:sp>
      <p:sp>
        <p:nvSpPr>
          <p:cNvPr id="4" name="文本框 3"/>
          <p:cNvSpPr txBox="1"/>
          <p:nvPr/>
        </p:nvSpPr>
        <p:spPr>
          <a:xfrm>
            <a:off x="1037380" y="1845129"/>
            <a:ext cx="10572234"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Elaine Shi </a:t>
            </a:r>
            <a:r>
              <a:rPr lang="zh-CN" altLang="zh-CN" sz="2400" dirty="0">
                <a:latin typeface="微软雅黑" panose="020B0503020204020204" pitchFamily="34" charset="-122"/>
                <a:ea typeface="微软雅黑" panose="020B0503020204020204" pitchFamily="34" charset="-122"/>
              </a:rPr>
              <a:t>教授</a:t>
            </a:r>
            <a:r>
              <a:rPr lang="zh-CN" altLang="en-US" sz="2400" dirty="0">
                <a:latin typeface="微软雅黑" panose="020B0503020204020204" pitchFamily="34" charset="-122"/>
                <a:ea typeface="微软雅黑" panose="020B0503020204020204" pitchFamily="34" charset="-122"/>
              </a:rPr>
              <a:t>：目前正致力于构建一个安全、可扩展、快速、学术严谨的智能合约公链</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ThunderCore</a:t>
            </a:r>
            <a:r>
              <a:rPr lang="en-US" altLang="zh-CN" sz="2400" dirty="0">
                <a:latin typeface="微软雅黑" panose="020B0503020204020204" pitchFamily="34" charset="-122"/>
                <a:ea typeface="微软雅黑" panose="020B0503020204020204" pitchFamily="34" charset="-122"/>
              </a:rPr>
              <a:t>(TT</a:t>
            </a:r>
            <a:r>
              <a:rPr lang="zh-CN" altLang="en-US" sz="2400" dirty="0">
                <a:latin typeface="微软雅黑" panose="020B0503020204020204" pitchFamily="34" charset="-122"/>
                <a:ea typeface="微软雅黑" panose="020B0503020204020204" pitchFamily="34" charset="-122"/>
              </a:rPr>
              <a:t>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Aggelos</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Kiayias</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爱丁堡大学网络安全和隐私系主任以及区块链技术实验室</a:t>
            </a:r>
            <a:r>
              <a:rPr lang="zh-CN" altLang="en-US" sz="2400" dirty="0" smtClean="0">
                <a:latin typeface="微软雅黑" panose="020B0503020204020204" pitchFamily="34" charset="-122"/>
                <a:ea typeface="微软雅黑" panose="020B0503020204020204" pitchFamily="34" charset="-122"/>
              </a:rPr>
              <a:t>主任</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Ari </a:t>
            </a:r>
            <a:r>
              <a:rPr lang="en-US" altLang="zh-CN" sz="2400" dirty="0" err="1">
                <a:latin typeface="微软雅黑" panose="020B0503020204020204" pitchFamily="34" charset="-122"/>
                <a:ea typeface="微软雅黑" panose="020B0503020204020204" pitchFamily="34" charset="-122"/>
              </a:rPr>
              <a:t>Juels</a:t>
            </a:r>
            <a:r>
              <a:rPr lang="zh-CN" altLang="en-US" sz="2400" dirty="0" smtClean="0">
                <a:latin typeface="微软雅黑" panose="020B0503020204020204" pitchFamily="34" charset="-122"/>
                <a:ea typeface="微软雅黑" panose="020B0503020204020204" pitchFamily="34" charset="-122"/>
              </a:rPr>
              <a:t>教授：</a:t>
            </a:r>
            <a:r>
              <a:rPr lang="en-US" altLang="zh-CN" sz="2400" dirty="0">
                <a:latin typeface="微软雅黑" panose="020B0503020204020204" pitchFamily="34" charset="-122"/>
                <a:ea typeface="微软雅黑" panose="020B0503020204020204" pitchFamily="34" charset="-122"/>
              </a:rPr>
              <a:t>RSA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EMC</a:t>
            </a:r>
            <a:r>
              <a:rPr lang="zh-CN" altLang="en-US" sz="2400" dirty="0">
                <a:latin typeface="微软雅黑" panose="020B0503020204020204" pitchFamily="34" charset="-122"/>
                <a:ea typeface="微软雅黑" panose="020B0503020204020204" pitchFamily="34" charset="-122"/>
              </a:rPr>
              <a:t>安全部门）的任职首席科学家</a:t>
            </a:r>
            <a:endParaRPr lang="zh-CN" altLang="en-US" sz="2400" dirty="0">
              <a:latin typeface="微软雅黑" panose="020B0503020204020204" pitchFamily="34" charset="-122"/>
              <a:ea typeface="微软雅黑" panose="020B0503020204020204" pitchFamily="34" charset="-122"/>
            </a:endParaRPr>
          </a:p>
        </p:txBody>
      </p:sp>
      <p:pic>
        <p:nvPicPr>
          <p:cNvPr id="1026" name="Picture 2" descr="http://www.kiayias.com/Aggelos_Kiayias/Home_of_Aggelos_Kiayias_files/ak731-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382" y="4144115"/>
            <a:ext cx="1279223" cy="1911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aine Shi简历照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952" y="4144114"/>
            <a:ext cx="2391017" cy="1911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i Jue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4018" y="4144115"/>
            <a:ext cx="1918153" cy="191815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994428" y="6231246"/>
            <a:ext cx="130997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Elaine Shi </a:t>
            </a:r>
            <a:endParaRPr lang="zh-CN" altLang="en-US" dirty="0"/>
          </a:p>
        </p:txBody>
      </p:sp>
      <p:sp>
        <p:nvSpPr>
          <p:cNvPr id="3" name="矩形 2"/>
          <p:cNvSpPr/>
          <p:nvPr/>
        </p:nvSpPr>
        <p:spPr>
          <a:xfrm>
            <a:off x="5402442" y="6231246"/>
            <a:ext cx="1911101"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Aggelos</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Kiayias</a:t>
            </a:r>
            <a:endParaRPr lang="zh-CN" altLang="en-US" dirty="0"/>
          </a:p>
        </p:txBody>
      </p:sp>
      <p:sp>
        <p:nvSpPr>
          <p:cNvPr id="7" name="矩形 6"/>
          <p:cNvSpPr/>
          <p:nvPr/>
        </p:nvSpPr>
        <p:spPr>
          <a:xfrm>
            <a:off x="9333905" y="6237596"/>
            <a:ext cx="109837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Ari </a:t>
            </a:r>
            <a:r>
              <a:rPr lang="en-US" altLang="zh-CN" dirty="0" err="1">
                <a:latin typeface="微软雅黑" panose="020B0503020204020204" pitchFamily="34" charset="-122"/>
                <a:ea typeface="微软雅黑" panose="020B0503020204020204" pitchFamily="34" charset="-122"/>
              </a:rPr>
              <a:t>Juels</a:t>
            </a:r>
            <a:endParaRPr lang="zh-CN" altLang="en-US" dirty="0"/>
          </a:p>
        </p:txBody>
      </p:sp>
    </p:spTree>
    <p:extLst>
      <p:ext uri="{BB962C8B-B14F-4D97-AF65-F5344CB8AC3E}">
        <p14:creationId xmlns:p14="http://schemas.microsoft.com/office/powerpoint/2010/main" val="384922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我国探索研究</a:t>
            </a:r>
            <a:endParaRPr lang="zh-CN" altLang="en-US" dirty="0"/>
          </a:p>
        </p:txBody>
      </p:sp>
      <p:sp>
        <p:nvSpPr>
          <p:cNvPr id="3" name="文本框 2"/>
          <p:cNvSpPr txBox="1"/>
          <p:nvPr/>
        </p:nvSpPr>
        <p:spPr>
          <a:xfrm>
            <a:off x="1453243" y="2269671"/>
            <a:ext cx="9241971"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区块链技术在实体贸易领域的</a:t>
            </a:r>
            <a:r>
              <a:rPr lang="zh-CN" altLang="en-US" sz="2400" dirty="0" smtClean="0">
                <a:latin typeface="微软雅黑" panose="020B0503020204020204" pitchFamily="34" charset="-122"/>
                <a:ea typeface="微软雅黑" panose="020B0503020204020204" pitchFamily="34" charset="-122"/>
              </a:rPr>
              <a:t>应用</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a:t>
            </a:r>
            <a:r>
              <a:rPr lang="zh-CN" altLang="en-US" sz="2400" dirty="0" smtClean="0">
                <a:latin typeface="微软雅黑" panose="020B0503020204020204" pitchFamily="34" charset="-122"/>
                <a:ea typeface="微软雅黑" panose="020B0503020204020204" pitchFamily="34" charset="-122"/>
              </a:rPr>
              <a:t>块链重</a:t>
            </a:r>
            <a:r>
              <a:rPr lang="zh-CN" altLang="en-US" sz="2400" dirty="0">
                <a:latin typeface="微软雅黑" panose="020B0503020204020204" pitchFamily="34" charset="-122"/>
                <a:ea typeface="微软雅黑" panose="020B0503020204020204" pitchFamily="34" charset="-122"/>
              </a:rPr>
              <a:t>塑信贷业务领域的底层</a:t>
            </a:r>
            <a:r>
              <a:rPr lang="zh-CN" altLang="en-US" sz="2400" dirty="0" smtClean="0">
                <a:latin typeface="微软雅黑" panose="020B0503020204020204" pitchFamily="34" charset="-122"/>
                <a:ea typeface="微软雅黑" panose="020B0503020204020204" pitchFamily="34" charset="-122"/>
              </a:rPr>
              <a:t>框架</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区块链技术在我国市场化个人征信的</a:t>
            </a:r>
            <a:r>
              <a:rPr lang="zh-CN" altLang="en-US" sz="2400" dirty="0" smtClean="0">
                <a:latin typeface="微软雅黑" panose="020B0503020204020204" pitchFamily="34" charset="-122"/>
                <a:ea typeface="微软雅黑" panose="020B0503020204020204" pitchFamily="34" charset="-122"/>
              </a:rPr>
              <a:t>应用</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区块链技术的去中心化特性对解决资产证券化产品的管理效率低、基础资产真实性不易查明、监管的透明度差、信息不对称等问题</a:t>
            </a:r>
          </a:p>
        </p:txBody>
      </p:sp>
    </p:spTree>
    <p:extLst>
      <p:ext uri="{BB962C8B-B14F-4D97-AF65-F5344CB8AC3E}">
        <p14:creationId xmlns:p14="http://schemas.microsoft.com/office/powerpoint/2010/main" val="168571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7" y="-27384"/>
            <a:ext cx="9617692" cy="779463"/>
          </a:xfrm>
        </p:spPr>
        <p:txBody>
          <a:bodyPr/>
          <a:lstStyle/>
          <a:p>
            <a:r>
              <a:rPr lang="zh-CN" altLang="en-US" dirty="0"/>
              <a:t>三、前沿技术如何推进软件工程</a:t>
            </a:r>
          </a:p>
        </p:txBody>
      </p:sp>
      <p:sp>
        <p:nvSpPr>
          <p:cNvPr id="4" name="文本框 3"/>
          <p:cNvSpPr txBox="1"/>
          <p:nvPr/>
        </p:nvSpPr>
        <p:spPr>
          <a:xfrm>
            <a:off x="1779733" y="1975757"/>
            <a:ext cx="7886700"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软件工程</a:t>
            </a:r>
            <a:r>
              <a:rPr lang="zh-CN" altLang="en-US" sz="2400" dirty="0">
                <a:latin typeface="微软雅黑" panose="020B0503020204020204" pitchFamily="34" charset="-122"/>
                <a:ea typeface="微软雅黑" panose="020B0503020204020204" pitchFamily="34" charset="-122"/>
              </a:rPr>
              <a:t>基础设施的民主化和</a:t>
            </a:r>
            <a:r>
              <a:rPr lang="zh-CN" altLang="en-US" sz="2400" dirty="0" smtClean="0">
                <a:latin typeface="微软雅黑" panose="020B0503020204020204" pitchFamily="34" charset="-122"/>
                <a:ea typeface="微软雅黑" panose="020B0503020204020204" pitchFamily="34" charset="-122"/>
              </a:rPr>
              <a:t>专业化</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提高</a:t>
            </a:r>
            <a:r>
              <a:rPr lang="zh-CN" altLang="en-US" sz="2400" dirty="0">
                <a:latin typeface="微软雅黑" panose="020B0503020204020204" pitchFamily="34" charset="-122"/>
                <a:ea typeface="微软雅黑" panose="020B0503020204020204" pitchFamily="34" charset="-122"/>
              </a:rPr>
              <a:t>已发布的工程</a:t>
            </a:r>
            <a:r>
              <a:rPr lang="zh-CN" altLang="en-US" sz="2400" dirty="0" smtClean="0">
                <a:latin typeface="微软雅黑" panose="020B0503020204020204" pitchFamily="34" charset="-122"/>
                <a:ea typeface="微软雅黑" panose="020B0503020204020204" pitchFamily="34" charset="-122"/>
              </a:rPr>
              <a:t>质量</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增加</a:t>
            </a:r>
            <a:r>
              <a:rPr lang="en-US" altLang="zh-CN" sz="2400" dirty="0" err="1">
                <a:latin typeface="微软雅黑" panose="020B0503020204020204" pitchFamily="34" charset="-122"/>
                <a:ea typeface="微软雅黑" panose="020B0503020204020204" pitchFamily="34" charset="-122"/>
              </a:rPr>
              <a:t>GitHub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Travis CI</a:t>
            </a:r>
            <a:r>
              <a:rPr lang="zh-CN" altLang="en-US" sz="2400" dirty="0">
                <a:latin typeface="微软雅黑" panose="020B0503020204020204" pitchFamily="34" charset="-122"/>
                <a:ea typeface="微软雅黑" panose="020B0503020204020204" pitchFamily="34" charset="-122"/>
              </a:rPr>
              <a:t>等常用基础设施的可信度。</a:t>
            </a:r>
          </a:p>
        </p:txBody>
      </p:sp>
    </p:spTree>
    <p:extLst>
      <p:ext uri="{BB962C8B-B14F-4D97-AF65-F5344CB8AC3E}">
        <p14:creationId xmlns:p14="http://schemas.microsoft.com/office/powerpoint/2010/main" val="343597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职业化</a:t>
            </a:r>
          </a:p>
        </p:txBody>
      </p:sp>
      <p:sp>
        <p:nvSpPr>
          <p:cNvPr id="3" name="文本框 2"/>
          <p:cNvSpPr txBox="1"/>
          <p:nvPr/>
        </p:nvSpPr>
        <p:spPr>
          <a:xfrm>
            <a:off x="1420588" y="1910443"/>
            <a:ext cx="9437913"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在软件工程中存在很多细微的工作，它们本身并不困难，但是需要很多人力。例如维护软件包和执行构建。</a:t>
            </a:r>
            <a:r>
              <a:rPr lang="en-US" altLang="zh-CN" sz="2400" dirty="0" err="1">
                <a:latin typeface="微软雅黑" panose="020B0503020204020204" pitchFamily="34" charset="-122"/>
                <a:ea typeface="微软雅黑" panose="020B0503020204020204" pitchFamily="34" charset="-122"/>
              </a:rPr>
              <a:t>Debian</a:t>
            </a:r>
            <a:r>
              <a:rPr lang="zh-CN" altLang="en-US" sz="2400" dirty="0">
                <a:latin typeface="微软雅黑" panose="020B0503020204020204" pitchFamily="34" charset="-122"/>
                <a:ea typeface="微软雅黑" panose="020B0503020204020204" pitchFamily="34" charset="-122"/>
              </a:rPr>
              <a:t>使用的是由开源社区的志愿者维护的包存储库，开源软件的这一核心原则本身并不坏，但是由于维护人员不够活跃，导致大量外围软件包因无人维护而</a:t>
            </a:r>
            <a:r>
              <a:rPr lang="zh-CN" altLang="en-US" sz="2400" dirty="0" smtClean="0">
                <a:latin typeface="微软雅黑" panose="020B0503020204020204" pitchFamily="34" charset="-122"/>
                <a:ea typeface="微软雅黑" panose="020B0503020204020204" pitchFamily="34" charset="-122"/>
              </a:rPr>
              <a:t>过时</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BAPT</a:t>
            </a:r>
            <a:r>
              <a:rPr lang="zh-CN" altLang="en-US" sz="2400" dirty="0">
                <a:latin typeface="微软雅黑" panose="020B0503020204020204" pitchFamily="34" charset="-122"/>
                <a:ea typeface="微软雅黑" panose="020B0503020204020204" pitchFamily="34" charset="-122"/>
              </a:rPr>
              <a:t>中，开放式的软件包市场可以蓬勃发展，每个人都可以参与其中，发布包、验证其他人的工作。</a:t>
            </a:r>
          </a:p>
        </p:txBody>
      </p:sp>
    </p:spTree>
    <p:extLst>
      <p:ext uri="{BB962C8B-B14F-4D97-AF65-F5344CB8AC3E}">
        <p14:creationId xmlns:p14="http://schemas.microsoft.com/office/powerpoint/2010/main" val="14061536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1426</Words>
  <Application>Microsoft Office PowerPoint</Application>
  <PresentationFormat>宽屏</PresentationFormat>
  <Paragraphs>89</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鹏</dc:creator>
  <cp:lastModifiedBy>chenchen</cp:lastModifiedBy>
  <cp:revision>83</cp:revision>
  <dcterms:created xsi:type="dcterms:W3CDTF">2018-09-24T12:26:12Z</dcterms:created>
  <dcterms:modified xsi:type="dcterms:W3CDTF">2020-06-03T09:28:17Z</dcterms:modified>
</cp:coreProperties>
</file>