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9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039" autoAdjust="0"/>
  </p:normalViewPr>
  <p:slideViewPr>
    <p:cSldViewPr snapToGrid="0">
      <p:cViewPr varScale="1">
        <p:scale>
          <a:sx n="52" d="100"/>
          <a:sy n="52" d="100"/>
        </p:scale>
        <p:origin x="20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D3A2B1-8566-477D-A062-C60269166A5F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DA399535-8B7C-4706-BAB8-9F8AB76E5812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dirty="0" smtClean="0">
              <a:solidFill>
                <a:schemeClr val="bg1"/>
              </a:solidFill>
            </a:rPr>
            <a:t>Code </a:t>
          </a:r>
          <a:endParaRPr lang="en-US" sz="3600" dirty="0">
            <a:solidFill>
              <a:schemeClr val="bg1"/>
            </a:solidFill>
          </a:endParaRPr>
        </a:p>
      </dgm:t>
    </dgm:pt>
    <dgm:pt modelId="{648B6C44-04AC-455F-9731-D2D8CB9FF40B}" type="parTrans" cxnId="{68F564B7-48B7-4B57-A944-157B6E920078}">
      <dgm:prSet/>
      <dgm:spPr/>
      <dgm:t>
        <a:bodyPr/>
        <a:lstStyle/>
        <a:p>
          <a:endParaRPr lang="en-US"/>
        </a:p>
      </dgm:t>
    </dgm:pt>
    <dgm:pt modelId="{2BB0A65F-B92C-4106-A9A2-CDDF27EA8627}" type="sibTrans" cxnId="{68F564B7-48B7-4B57-A944-157B6E920078}">
      <dgm:prSet/>
      <dgm:spPr/>
      <dgm:t>
        <a:bodyPr/>
        <a:lstStyle/>
        <a:p>
          <a:endParaRPr lang="en-US"/>
        </a:p>
      </dgm:t>
    </dgm:pt>
    <dgm:pt modelId="{C3BE4DF2-24BD-4882-A574-67A60B5D6554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dirty="0" smtClean="0">
              <a:solidFill>
                <a:schemeClr val="bg1"/>
              </a:solidFill>
            </a:rPr>
            <a:t>Design</a:t>
          </a:r>
          <a:endParaRPr lang="en-US" sz="3600" dirty="0">
            <a:solidFill>
              <a:schemeClr val="bg1"/>
            </a:solidFill>
          </a:endParaRPr>
        </a:p>
      </dgm:t>
    </dgm:pt>
    <dgm:pt modelId="{8D085121-CD3D-4BDB-A33B-0B72A8D5AD3A}" type="parTrans" cxnId="{92AC0CA4-3D05-4536-80FC-FA4AC97A8932}">
      <dgm:prSet/>
      <dgm:spPr/>
      <dgm:t>
        <a:bodyPr/>
        <a:lstStyle/>
        <a:p>
          <a:endParaRPr lang="en-US"/>
        </a:p>
      </dgm:t>
    </dgm:pt>
    <dgm:pt modelId="{1251C647-5718-4E38-9249-7B6DB535C95C}" type="sibTrans" cxnId="{92AC0CA4-3D05-4536-80FC-FA4AC97A8932}">
      <dgm:prSet/>
      <dgm:spPr/>
      <dgm:t>
        <a:bodyPr/>
        <a:lstStyle/>
        <a:p>
          <a:endParaRPr lang="en-US"/>
        </a:p>
      </dgm:t>
    </dgm:pt>
    <dgm:pt modelId="{0BF78044-2E2F-4C50-B41F-A444CA42A733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dirty="0" smtClean="0">
              <a:solidFill>
                <a:schemeClr val="bg1"/>
              </a:solidFill>
            </a:rPr>
            <a:t>Requirement</a:t>
          </a:r>
          <a:endParaRPr lang="en-US" sz="3600" dirty="0">
            <a:solidFill>
              <a:schemeClr val="bg1"/>
            </a:solidFill>
          </a:endParaRPr>
        </a:p>
      </dgm:t>
    </dgm:pt>
    <dgm:pt modelId="{5E46AF55-C072-479E-9D57-1F788DB19060}" type="parTrans" cxnId="{530F5633-ECAB-4AD7-8FAD-094C8E76D4A7}">
      <dgm:prSet/>
      <dgm:spPr/>
      <dgm:t>
        <a:bodyPr/>
        <a:lstStyle/>
        <a:p>
          <a:endParaRPr lang="en-US"/>
        </a:p>
      </dgm:t>
    </dgm:pt>
    <dgm:pt modelId="{4240EC2A-3A1F-4DC9-9FCA-5EFB91F9C3E5}" type="sibTrans" cxnId="{530F5633-ECAB-4AD7-8FAD-094C8E76D4A7}">
      <dgm:prSet/>
      <dgm:spPr/>
      <dgm:t>
        <a:bodyPr/>
        <a:lstStyle/>
        <a:p>
          <a:endParaRPr lang="en-US"/>
        </a:p>
      </dgm:t>
    </dgm:pt>
    <dgm:pt modelId="{29EF8752-3312-4A56-8AEC-2531E6F8FF89}" type="pres">
      <dgm:prSet presAssocID="{52D3A2B1-8566-477D-A062-C60269166A5F}" presName="Name0" presStyleCnt="0">
        <dgm:presLayoutVars>
          <dgm:dir/>
          <dgm:animLvl val="lvl"/>
          <dgm:resizeHandles val="exact"/>
        </dgm:presLayoutVars>
      </dgm:prSet>
      <dgm:spPr/>
    </dgm:pt>
    <dgm:pt modelId="{CE97F141-57A6-49BC-88E2-2A16D6C9D336}" type="pres">
      <dgm:prSet presAssocID="{DA399535-8B7C-4706-BAB8-9F8AB76E5812}" presName="Name8" presStyleCnt="0"/>
      <dgm:spPr/>
    </dgm:pt>
    <dgm:pt modelId="{D4770C52-86E8-4CFA-ADFA-2C41C4743CB3}" type="pres">
      <dgm:prSet presAssocID="{DA399535-8B7C-4706-BAB8-9F8AB76E5812}" presName="level" presStyleLbl="node1" presStyleIdx="0" presStyleCnt="3" custScaleX="3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01BFF7-2DD0-46E4-AD9A-F85E7A76CE66}" type="pres">
      <dgm:prSet presAssocID="{DA399535-8B7C-4706-BAB8-9F8AB76E581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EB1522-2401-4C66-ABD2-C48C1906371C}" type="pres">
      <dgm:prSet presAssocID="{C3BE4DF2-24BD-4882-A574-67A60B5D6554}" presName="Name8" presStyleCnt="0"/>
      <dgm:spPr/>
    </dgm:pt>
    <dgm:pt modelId="{08E1D2DA-8A93-48ED-BAC3-70ECA00B1B24}" type="pres">
      <dgm:prSet presAssocID="{C3BE4DF2-24BD-4882-A574-67A60B5D6554}" presName="level" presStyleLbl="node1" presStyleIdx="1" presStyleCnt="3" custScaleX="15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ECD879-7479-44D7-98C0-9307791E9330}" type="pres">
      <dgm:prSet presAssocID="{C3BE4DF2-24BD-4882-A574-67A60B5D655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9B4C07-F30E-4705-9F8A-212FDA449081}" type="pres">
      <dgm:prSet presAssocID="{0BF78044-2E2F-4C50-B41F-A444CA42A733}" presName="Name8" presStyleCnt="0"/>
      <dgm:spPr/>
    </dgm:pt>
    <dgm:pt modelId="{849450E4-0DD8-48E5-8DFC-F74691C4C36C}" type="pres">
      <dgm:prSet presAssocID="{0BF78044-2E2F-4C50-B41F-A444CA42A733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67F398-9920-43E1-8987-22EDC0388466}" type="pres">
      <dgm:prSet presAssocID="{0BF78044-2E2F-4C50-B41F-A444CA42A73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F564B7-48B7-4B57-A944-157B6E920078}" srcId="{52D3A2B1-8566-477D-A062-C60269166A5F}" destId="{DA399535-8B7C-4706-BAB8-9F8AB76E5812}" srcOrd="0" destOrd="0" parTransId="{648B6C44-04AC-455F-9731-D2D8CB9FF40B}" sibTransId="{2BB0A65F-B92C-4106-A9A2-CDDF27EA8627}"/>
    <dgm:cxn modelId="{92AC0CA4-3D05-4536-80FC-FA4AC97A8932}" srcId="{52D3A2B1-8566-477D-A062-C60269166A5F}" destId="{C3BE4DF2-24BD-4882-A574-67A60B5D6554}" srcOrd="1" destOrd="0" parTransId="{8D085121-CD3D-4BDB-A33B-0B72A8D5AD3A}" sibTransId="{1251C647-5718-4E38-9249-7B6DB535C95C}"/>
    <dgm:cxn modelId="{530F5633-ECAB-4AD7-8FAD-094C8E76D4A7}" srcId="{52D3A2B1-8566-477D-A062-C60269166A5F}" destId="{0BF78044-2E2F-4C50-B41F-A444CA42A733}" srcOrd="2" destOrd="0" parTransId="{5E46AF55-C072-479E-9D57-1F788DB19060}" sibTransId="{4240EC2A-3A1F-4DC9-9FCA-5EFB91F9C3E5}"/>
    <dgm:cxn modelId="{99D353D0-DA79-419C-AEB7-8439AB19B4B1}" type="presOf" srcId="{C3BE4DF2-24BD-4882-A574-67A60B5D6554}" destId="{B9ECD879-7479-44D7-98C0-9307791E9330}" srcOrd="1" destOrd="0" presId="urn:microsoft.com/office/officeart/2005/8/layout/pyramid1"/>
    <dgm:cxn modelId="{2CC453AF-5AD1-4A29-8995-45319EC88551}" type="presOf" srcId="{0BF78044-2E2F-4C50-B41F-A444CA42A733}" destId="{4A67F398-9920-43E1-8987-22EDC0388466}" srcOrd="1" destOrd="0" presId="urn:microsoft.com/office/officeart/2005/8/layout/pyramid1"/>
    <dgm:cxn modelId="{554BFC31-578E-43E7-9596-77AE85BB7F1F}" type="presOf" srcId="{0BF78044-2E2F-4C50-B41F-A444CA42A733}" destId="{849450E4-0DD8-48E5-8DFC-F74691C4C36C}" srcOrd="0" destOrd="0" presId="urn:microsoft.com/office/officeart/2005/8/layout/pyramid1"/>
    <dgm:cxn modelId="{75463006-B6D4-4E7C-B4AD-0BBC037BC42D}" type="presOf" srcId="{52D3A2B1-8566-477D-A062-C60269166A5F}" destId="{29EF8752-3312-4A56-8AEC-2531E6F8FF89}" srcOrd="0" destOrd="0" presId="urn:microsoft.com/office/officeart/2005/8/layout/pyramid1"/>
    <dgm:cxn modelId="{E4E1899B-B8DA-46B4-AC97-A2284A8F67A9}" type="presOf" srcId="{DA399535-8B7C-4706-BAB8-9F8AB76E5812}" destId="{F101BFF7-2DD0-46E4-AD9A-F85E7A76CE66}" srcOrd="1" destOrd="0" presId="urn:microsoft.com/office/officeart/2005/8/layout/pyramid1"/>
    <dgm:cxn modelId="{2A37FBB3-181A-42D0-A756-63A47B4A1CB4}" type="presOf" srcId="{C3BE4DF2-24BD-4882-A574-67A60B5D6554}" destId="{08E1D2DA-8A93-48ED-BAC3-70ECA00B1B24}" srcOrd="0" destOrd="0" presId="urn:microsoft.com/office/officeart/2005/8/layout/pyramid1"/>
    <dgm:cxn modelId="{1D52F3D8-D2A2-4496-AFB8-0F65F2F3E597}" type="presOf" srcId="{DA399535-8B7C-4706-BAB8-9F8AB76E5812}" destId="{D4770C52-86E8-4CFA-ADFA-2C41C4743CB3}" srcOrd="0" destOrd="0" presId="urn:microsoft.com/office/officeart/2005/8/layout/pyramid1"/>
    <dgm:cxn modelId="{E6850848-09C5-4DFC-A433-65CABCD6E995}" type="presParOf" srcId="{29EF8752-3312-4A56-8AEC-2531E6F8FF89}" destId="{CE97F141-57A6-49BC-88E2-2A16D6C9D336}" srcOrd="0" destOrd="0" presId="urn:microsoft.com/office/officeart/2005/8/layout/pyramid1"/>
    <dgm:cxn modelId="{AD3CF31B-BB5D-4B07-B7E1-ADBF0B8B8D86}" type="presParOf" srcId="{CE97F141-57A6-49BC-88E2-2A16D6C9D336}" destId="{D4770C52-86E8-4CFA-ADFA-2C41C4743CB3}" srcOrd="0" destOrd="0" presId="urn:microsoft.com/office/officeart/2005/8/layout/pyramid1"/>
    <dgm:cxn modelId="{17F9D782-D1A1-463A-9146-5CA28160D23B}" type="presParOf" srcId="{CE97F141-57A6-49BC-88E2-2A16D6C9D336}" destId="{F101BFF7-2DD0-46E4-AD9A-F85E7A76CE66}" srcOrd="1" destOrd="0" presId="urn:microsoft.com/office/officeart/2005/8/layout/pyramid1"/>
    <dgm:cxn modelId="{8790B739-8FC5-4F0E-B7F8-6EF7433CDDD9}" type="presParOf" srcId="{29EF8752-3312-4A56-8AEC-2531E6F8FF89}" destId="{2DEB1522-2401-4C66-ABD2-C48C1906371C}" srcOrd="1" destOrd="0" presId="urn:microsoft.com/office/officeart/2005/8/layout/pyramid1"/>
    <dgm:cxn modelId="{FF461231-D293-47F6-8CFB-7C54F70AA2D9}" type="presParOf" srcId="{2DEB1522-2401-4C66-ABD2-C48C1906371C}" destId="{08E1D2DA-8A93-48ED-BAC3-70ECA00B1B24}" srcOrd="0" destOrd="0" presId="urn:microsoft.com/office/officeart/2005/8/layout/pyramid1"/>
    <dgm:cxn modelId="{EC019D8A-0891-4FD2-8439-2DAEE6485DED}" type="presParOf" srcId="{2DEB1522-2401-4C66-ABD2-C48C1906371C}" destId="{B9ECD879-7479-44D7-98C0-9307791E9330}" srcOrd="1" destOrd="0" presId="urn:microsoft.com/office/officeart/2005/8/layout/pyramid1"/>
    <dgm:cxn modelId="{D239F5FC-BACE-4F89-B070-3BCB1853295D}" type="presParOf" srcId="{29EF8752-3312-4A56-8AEC-2531E6F8FF89}" destId="{0D9B4C07-F30E-4705-9F8A-212FDA449081}" srcOrd="2" destOrd="0" presId="urn:microsoft.com/office/officeart/2005/8/layout/pyramid1"/>
    <dgm:cxn modelId="{21F59005-118C-4DDA-80DE-8165CD0024FE}" type="presParOf" srcId="{0D9B4C07-F30E-4705-9F8A-212FDA449081}" destId="{849450E4-0DD8-48E5-8DFC-F74691C4C36C}" srcOrd="0" destOrd="0" presId="urn:microsoft.com/office/officeart/2005/8/layout/pyramid1"/>
    <dgm:cxn modelId="{5D4AEC43-3CD4-4CE8-819D-9B466B62145C}" type="presParOf" srcId="{0D9B4C07-F30E-4705-9F8A-212FDA449081}" destId="{4A67F398-9920-43E1-8987-22EDC0388466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F4D875-9C8D-4B53-8DD0-20F71F2A00CB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D44EE3-B8AE-48FE-8086-E4D6D5FB5A6E}">
      <dgm:prSet phldrT="[Text]"/>
      <dgm:spPr/>
      <dgm:t>
        <a:bodyPr/>
        <a:lstStyle/>
        <a:p>
          <a:r>
            <a:rPr lang="en-US" dirty="0" smtClean="0"/>
            <a:t>Requirement</a:t>
          </a:r>
          <a:endParaRPr lang="en-US" dirty="0"/>
        </a:p>
      </dgm:t>
    </dgm:pt>
    <dgm:pt modelId="{67A7F70A-D6DE-4A5A-98A5-BB86FB181D33}" type="parTrans" cxnId="{ED78C151-5FFB-4B6E-8EFC-02CAB90FAB39}">
      <dgm:prSet/>
      <dgm:spPr/>
      <dgm:t>
        <a:bodyPr/>
        <a:lstStyle/>
        <a:p>
          <a:endParaRPr lang="en-US"/>
        </a:p>
      </dgm:t>
    </dgm:pt>
    <dgm:pt modelId="{47FA2657-ED0F-4745-8806-387B777E7EA5}" type="sibTrans" cxnId="{ED78C151-5FFB-4B6E-8EFC-02CAB90FAB39}">
      <dgm:prSet/>
      <dgm:spPr/>
      <dgm:t>
        <a:bodyPr/>
        <a:lstStyle/>
        <a:p>
          <a:endParaRPr lang="en-US"/>
        </a:p>
      </dgm:t>
    </dgm:pt>
    <dgm:pt modelId="{43A859D2-26D0-420A-8502-121A9952977E}">
      <dgm:prSet phldrT="[Text]"/>
      <dgm:spPr/>
      <dgm:t>
        <a:bodyPr/>
        <a:lstStyle/>
        <a:p>
          <a:r>
            <a:rPr lang="en-US" dirty="0" smtClean="0"/>
            <a:t>Quality</a:t>
          </a:r>
          <a:endParaRPr lang="en-US" dirty="0"/>
        </a:p>
      </dgm:t>
    </dgm:pt>
    <dgm:pt modelId="{16E880C5-78E3-4718-A7CA-792D63CB8D05}" type="parTrans" cxnId="{AEEDB330-B67E-4957-89CF-E4AA1D7B0989}">
      <dgm:prSet/>
      <dgm:spPr/>
      <dgm:t>
        <a:bodyPr/>
        <a:lstStyle/>
        <a:p>
          <a:endParaRPr lang="en-US"/>
        </a:p>
      </dgm:t>
    </dgm:pt>
    <dgm:pt modelId="{CFF849FF-AD29-4F55-A4EF-DA865C8DFB0B}" type="sibTrans" cxnId="{AEEDB330-B67E-4957-89CF-E4AA1D7B0989}">
      <dgm:prSet/>
      <dgm:spPr/>
      <dgm:t>
        <a:bodyPr/>
        <a:lstStyle/>
        <a:p>
          <a:endParaRPr lang="en-US"/>
        </a:p>
      </dgm:t>
    </dgm:pt>
    <dgm:pt modelId="{810A616A-0006-402C-9E12-BACDA5E6AE25}">
      <dgm:prSet phldrT="[Text]"/>
      <dgm:spPr/>
      <dgm:t>
        <a:bodyPr/>
        <a:lstStyle/>
        <a:p>
          <a:r>
            <a:rPr lang="en-US" dirty="0" smtClean="0"/>
            <a:t>Code</a:t>
          </a:r>
          <a:endParaRPr lang="en-US" dirty="0"/>
        </a:p>
      </dgm:t>
    </dgm:pt>
    <dgm:pt modelId="{17386A1C-26AE-4566-ABBC-04426219F1E3}" type="parTrans" cxnId="{53DC902A-FC66-4488-82C9-93E61F12F152}">
      <dgm:prSet/>
      <dgm:spPr/>
      <dgm:t>
        <a:bodyPr/>
        <a:lstStyle/>
        <a:p>
          <a:endParaRPr lang="en-US"/>
        </a:p>
      </dgm:t>
    </dgm:pt>
    <dgm:pt modelId="{299D707C-207B-4586-BA6F-BBC65D4AE4A0}" type="sibTrans" cxnId="{53DC902A-FC66-4488-82C9-93E61F12F152}">
      <dgm:prSet/>
      <dgm:spPr/>
      <dgm:t>
        <a:bodyPr/>
        <a:lstStyle/>
        <a:p>
          <a:endParaRPr lang="en-US"/>
        </a:p>
      </dgm:t>
    </dgm:pt>
    <dgm:pt modelId="{C1993AFC-98D5-428E-88A0-7D9E2527C119}" type="pres">
      <dgm:prSet presAssocID="{34F4D875-9C8D-4B53-8DD0-20F71F2A00CB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1F11F2-6CBC-45BD-8A3C-2A4AD72CD8A7}" type="pres">
      <dgm:prSet presAssocID="{5ED44EE3-B8AE-48FE-8086-E4D6D5FB5A6E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F88873-2896-4612-AE1F-E9D0CF0B41F9}" type="pres">
      <dgm:prSet presAssocID="{5ED44EE3-B8AE-48FE-8086-E4D6D5FB5A6E}" presName="gear1srcNode" presStyleLbl="node1" presStyleIdx="0" presStyleCnt="3"/>
      <dgm:spPr/>
      <dgm:t>
        <a:bodyPr/>
        <a:lstStyle/>
        <a:p>
          <a:endParaRPr lang="en-US"/>
        </a:p>
      </dgm:t>
    </dgm:pt>
    <dgm:pt modelId="{B349725D-12F0-48DA-8B4A-547E471E0722}" type="pres">
      <dgm:prSet presAssocID="{5ED44EE3-B8AE-48FE-8086-E4D6D5FB5A6E}" presName="gear1dstNode" presStyleLbl="node1" presStyleIdx="0" presStyleCnt="3"/>
      <dgm:spPr/>
      <dgm:t>
        <a:bodyPr/>
        <a:lstStyle/>
        <a:p>
          <a:endParaRPr lang="en-US"/>
        </a:p>
      </dgm:t>
    </dgm:pt>
    <dgm:pt modelId="{395F6B39-4CF7-4BB9-8DB9-005CF1CBA3C3}" type="pres">
      <dgm:prSet presAssocID="{43A859D2-26D0-420A-8502-121A9952977E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F2E305-C149-4A2C-B94D-9EC50FF04D63}" type="pres">
      <dgm:prSet presAssocID="{43A859D2-26D0-420A-8502-121A9952977E}" presName="gear2srcNode" presStyleLbl="node1" presStyleIdx="1" presStyleCnt="3"/>
      <dgm:spPr/>
      <dgm:t>
        <a:bodyPr/>
        <a:lstStyle/>
        <a:p>
          <a:endParaRPr lang="en-US"/>
        </a:p>
      </dgm:t>
    </dgm:pt>
    <dgm:pt modelId="{0EAC1D19-5B3D-4F12-9CBA-A3322FF5DEAB}" type="pres">
      <dgm:prSet presAssocID="{43A859D2-26D0-420A-8502-121A9952977E}" presName="gear2dstNode" presStyleLbl="node1" presStyleIdx="1" presStyleCnt="3"/>
      <dgm:spPr/>
      <dgm:t>
        <a:bodyPr/>
        <a:lstStyle/>
        <a:p>
          <a:endParaRPr lang="en-US"/>
        </a:p>
      </dgm:t>
    </dgm:pt>
    <dgm:pt modelId="{F5BA939F-F24D-49CD-9715-982010E8BE4F}" type="pres">
      <dgm:prSet presAssocID="{810A616A-0006-402C-9E12-BACDA5E6AE25}" presName="gear3" presStyleLbl="node1" presStyleIdx="2" presStyleCnt="3"/>
      <dgm:spPr/>
      <dgm:t>
        <a:bodyPr/>
        <a:lstStyle/>
        <a:p>
          <a:endParaRPr lang="en-US"/>
        </a:p>
      </dgm:t>
    </dgm:pt>
    <dgm:pt modelId="{98FFB713-55AD-408F-88D1-7CD93C4D4E8C}" type="pres">
      <dgm:prSet presAssocID="{810A616A-0006-402C-9E12-BACDA5E6AE25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300B5E-09D8-46E2-8BA9-DE0F303AE096}" type="pres">
      <dgm:prSet presAssocID="{810A616A-0006-402C-9E12-BACDA5E6AE25}" presName="gear3srcNode" presStyleLbl="node1" presStyleIdx="2" presStyleCnt="3"/>
      <dgm:spPr/>
      <dgm:t>
        <a:bodyPr/>
        <a:lstStyle/>
        <a:p>
          <a:endParaRPr lang="en-US"/>
        </a:p>
      </dgm:t>
    </dgm:pt>
    <dgm:pt modelId="{0B261C2F-C29F-4C1B-9ADB-5064B5D97509}" type="pres">
      <dgm:prSet presAssocID="{810A616A-0006-402C-9E12-BACDA5E6AE25}" presName="gear3dstNode" presStyleLbl="node1" presStyleIdx="2" presStyleCnt="3"/>
      <dgm:spPr/>
      <dgm:t>
        <a:bodyPr/>
        <a:lstStyle/>
        <a:p>
          <a:endParaRPr lang="en-US"/>
        </a:p>
      </dgm:t>
    </dgm:pt>
    <dgm:pt modelId="{E61C0D1F-152F-4BB9-9971-A32881DBBA0A}" type="pres">
      <dgm:prSet presAssocID="{47FA2657-ED0F-4745-8806-387B777E7EA5}" presName="connector1" presStyleLbl="sibTrans2D1" presStyleIdx="0" presStyleCnt="3" custAng="5400000" custLinFactNeighborX="-1403" custLinFactNeighborY="10991"/>
      <dgm:spPr/>
      <dgm:t>
        <a:bodyPr/>
        <a:lstStyle/>
        <a:p>
          <a:endParaRPr lang="en-US"/>
        </a:p>
      </dgm:t>
    </dgm:pt>
    <dgm:pt modelId="{96DD6AFA-D618-47F7-88F0-3BAE3E51BCB1}" type="pres">
      <dgm:prSet presAssocID="{CFF849FF-AD29-4F55-A4EF-DA865C8DFB0B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E01659B0-9175-422D-8E16-3BBCDEB9412D}" type="pres">
      <dgm:prSet presAssocID="{299D707C-207B-4586-BA6F-BBC65D4AE4A0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459A2810-3E49-4012-A55E-2B5BA05EC3B6}" type="presOf" srcId="{CFF849FF-AD29-4F55-A4EF-DA865C8DFB0B}" destId="{96DD6AFA-D618-47F7-88F0-3BAE3E51BCB1}" srcOrd="0" destOrd="0" presId="urn:microsoft.com/office/officeart/2005/8/layout/gear1"/>
    <dgm:cxn modelId="{C3C9F704-8F36-4D42-A689-F34640ACA7BE}" type="presOf" srcId="{810A616A-0006-402C-9E12-BACDA5E6AE25}" destId="{98FFB713-55AD-408F-88D1-7CD93C4D4E8C}" srcOrd="1" destOrd="0" presId="urn:microsoft.com/office/officeart/2005/8/layout/gear1"/>
    <dgm:cxn modelId="{3A5CF042-6F17-4B58-877A-BF05D8F5B671}" type="presOf" srcId="{810A616A-0006-402C-9E12-BACDA5E6AE25}" destId="{0B261C2F-C29F-4C1B-9ADB-5064B5D97509}" srcOrd="3" destOrd="0" presId="urn:microsoft.com/office/officeart/2005/8/layout/gear1"/>
    <dgm:cxn modelId="{3625B7E3-CBD2-4661-A189-69A365E31045}" type="presOf" srcId="{5ED44EE3-B8AE-48FE-8086-E4D6D5FB5A6E}" destId="{201F11F2-6CBC-45BD-8A3C-2A4AD72CD8A7}" srcOrd="0" destOrd="0" presId="urn:microsoft.com/office/officeart/2005/8/layout/gear1"/>
    <dgm:cxn modelId="{F92E7DAD-1A8A-4BF3-91C4-0595814F24B3}" type="presOf" srcId="{810A616A-0006-402C-9E12-BACDA5E6AE25}" destId="{50300B5E-09D8-46E2-8BA9-DE0F303AE096}" srcOrd="2" destOrd="0" presId="urn:microsoft.com/office/officeart/2005/8/layout/gear1"/>
    <dgm:cxn modelId="{2479B0A4-6209-4A29-BC4E-3DACBF37FC99}" type="presOf" srcId="{5ED44EE3-B8AE-48FE-8086-E4D6D5FB5A6E}" destId="{B349725D-12F0-48DA-8B4A-547E471E0722}" srcOrd="2" destOrd="0" presId="urn:microsoft.com/office/officeart/2005/8/layout/gear1"/>
    <dgm:cxn modelId="{F71CBE11-862D-4499-AF94-C4010FAE0192}" type="presOf" srcId="{43A859D2-26D0-420A-8502-121A9952977E}" destId="{395F6B39-4CF7-4BB9-8DB9-005CF1CBA3C3}" srcOrd="0" destOrd="0" presId="urn:microsoft.com/office/officeart/2005/8/layout/gear1"/>
    <dgm:cxn modelId="{0A264650-8C92-4816-933D-F2930E057839}" type="presOf" srcId="{43A859D2-26D0-420A-8502-121A9952977E}" destId="{0EAC1D19-5B3D-4F12-9CBA-A3322FF5DEAB}" srcOrd="2" destOrd="0" presId="urn:microsoft.com/office/officeart/2005/8/layout/gear1"/>
    <dgm:cxn modelId="{53DC902A-FC66-4488-82C9-93E61F12F152}" srcId="{34F4D875-9C8D-4B53-8DD0-20F71F2A00CB}" destId="{810A616A-0006-402C-9E12-BACDA5E6AE25}" srcOrd="2" destOrd="0" parTransId="{17386A1C-26AE-4566-ABBC-04426219F1E3}" sibTransId="{299D707C-207B-4586-BA6F-BBC65D4AE4A0}"/>
    <dgm:cxn modelId="{AEEDB330-B67E-4957-89CF-E4AA1D7B0989}" srcId="{34F4D875-9C8D-4B53-8DD0-20F71F2A00CB}" destId="{43A859D2-26D0-420A-8502-121A9952977E}" srcOrd="1" destOrd="0" parTransId="{16E880C5-78E3-4718-A7CA-792D63CB8D05}" sibTransId="{CFF849FF-AD29-4F55-A4EF-DA865C8DFB0B}"/>
    <dgm:cxn modelId="{F5AD8EC4-8BF0-4434-BC62-67C95C88F3C0}" type="presOf" srcId="{43A859D2-26D0-420A-8502-121A9952977E}" destId="{1AF2E305-C149-4A2C-B94D-9EC50FF04D63}" srcOrd="1" destOrd="0" presId="urn:microsoft.com/office/officeart/2005/8/layout/gear1"/>
    <dgm:cxn modelId="{BD38B754-8AEB-4611-B287-DEE1334702D9}" type="presOf" srcId="{34F4D875-9C8D-4B53-8DD0-20F71F2A00CB}" destId="{C1993AFC-98D5-428E-88A0-7D9E2527C119}" srcOrd="0" destOrd="0" presId="urn:microsoft.com/office/officeart/2005/8/layout/gear1"/>
    <dgm:cxn modelId="{430FA45F-9574-425D-B66C-8D77DABB5E90}" type="presOf" srcId="{47FA2657-ED0F-4745-8806-387B777E7EA5}" destId="{E61C0D1F-152F-4BB9-9971-A32881DBBA0A}" srcOrd="0" destOrd="0" presId="urn:microsoft.com/office/officeart/2005/8/layout/gear1"/>
    <dgm:cxn modelId="{DA1B6F2C-99F1-4FB5-96FD-77EB6CA6A6BA}" type="presOf" srcId="{299D707C-207B-4586-BA6F-BBC65D4AE4A0}" destId="{E01659B0-9175-422D-8E16-3BBCDEB9412D}" srcOrd="0" destOrd="0" presId="urn:microsoft.com/office/officeart/2005/8/layout/gear1"/>
    <dgm:cxn modelId="{2568CC41-A377-4830-85BD-98D9026DF525}" type="presOf" srcId="{5ED44EE3-B8AE-48FE-8086-E4D6D5FB5A6E}" destId="{65F88873-2896-4612-AE1F-E9D0CF0B41F9}" srcOrd="1" destOrd="0" presId="urn:microsoft.com/office/officeart/2005/8/layout/gear1"/>
    <dgm:cxn modelId="{3EAB9613-2B2E-4231-9C98-980BC797B8B9}" type="presOf" srcId="{810A616A-0006-402C-9E12-BACDA5E6AE25}" destId="{F5BA939F-F24D-49CD-9715-982010E8BE4F}" srcOrd="0" destOrd="0" presId="urn:microsoft.com/office/officeart/2005/8/layout/gear1"/>
    <dgm:cxn modelId="{ED78C151-5FFB-4B6E-8EFC-02CAB90FAB39}" srcId="{34F4D875-9C8D-4B53-8DD0-20F71F2A00CB}" destId="{5ED44EE3-B8AE-48FE-8086-E4D6D5FB5A6E}" srcOrd="0" destOrd="0" parTransId="{67A7F70A-D6DE-4A5A-98A5-BB86FB181D33}" sibTransId="{47FA2657-ED0F-4745-8806-387B777E7EA5}"/>
    <dgm:cxn modelId="{EFE8129B-DAAC-48F2-899A-2F3B6245FDE1}" type="presParOf" srcId="{C1993AFC-98D5-428E-88A0-7D9E2527C119}" destId="{201F11F2-6CBC-45BD-8A3C-2A4AD72CD8A7}" srcOrd="0" destOrd="0" presId="urn:microsoft.com/office/officeart/2005/8/layout/gear1"/>
    <dgm:cxn modelId="{DC0A8EF6-0EC7-4679-A3AE-AFF303488BC3}" type="presParOf" srcId="{C1993AFC-98D5-428E-88A0-7D9E2527C119}" destId="{65F88873-2896-4612-AE1F-E9D0CF0B41F9}" srcOrd="1" destOrd="0" presId="urn:microsoft.com/office/officeart/2005/8/layout/gear1"/>
    <dgm:cxn modelId="{9B4C9DA7-FEF7-4C89-9810-BA62651E6831}" type="presParOf" srcId="{C1993AFC-98D5-428E-88A0-7D9E2527C119}" destId="{B349725D-12F0-48DA-8B4A-547E471E0722}" srcOrd="2" destOrd="0" presId="urn:microsoft.com/office/officeart/2005/8/layout/gear1"/>
    <dgm:cxn modelId="{D9C092E4-4C20-473A-99F3-DEBB25D995E8}" type="presParOf" srcId="{C1993AFC-98D5-428E-88A0-7D9E2527C119}" destId="{395F6B39-4CF7-4BB9-8DB9-005CF1CBA3C3}" srcOrd="3" destOrd="0" presId="urn:microsoft.com/office/officeart/2005/8/layout/gear1"/>
    <dgm:cxn modelId="{146D075F-134F-4CD9-94CF-B5142D626193}" type="presParOf" srcId="{C1993AFC-98D5-428E-88A0-7D9E2527C119}" destId="{1AF2E305-C149-4A2C-B94D-9EC50FF04D63}" srcOrd="4" destOrd="0" presId="urn:microsoft.com/office/officeart/2005/8/layout/gear1"/>
    <dgm:cxn modelId="{94C77656-B7E7-4077-ACFE-3A1F356BA855}" type="presParOf" srcId="{C1993AFC-98D5-428E-88A0-7D9E2527C119}" destId="{0EAC1D19-5B3D-4F12-9CBA-A3322FF5DEAB}" srcOrd="5" destOrd="0" presId="urn:microsoft.com/office/officeart/2005/8/layout/gear1"/>
    <dgm:cxn modelId="{47A043A4-85E9-4702-AC64-B2FCA55BF717}" type="presParOf" srcId="{C1993AFC-98D5-428E-88A0-7D9E2527C119}" destId="{F5BA939F-F24D-49CD-9715-982010E8BE4F}" srcOrd="6" destOrd="0" presId="urn:microsoft.com/office/officeart/2005/8/layout/gear1"/>
    <dgm:cxn modelId="{CBC0328C-6C7C-482F-B0D3-D19E9AA47E12}" type="presParOf" srcId="{C1993AFC-98D5-428E-88A0-7D9E2527C119}" destId="{98FFB713-55AD-408F-88D1-7CD93C4D4E8C}" srcOrd="7" destOrd="0" presId="urn:microsoft.com/office/officeart/2005/8/layout/gear1"/>
    <dgm:cxn modelId="{B83C542A-1EFD-4C58-BA2B-4604378A81CA}" type="presParOf" srcId="{C1993AFC-98D5-428E-88A0-7D9E2527C119}" destId="{50300B5E-09D8-46E2-8BA9-DE0F303AE096}" srcOrd="8" destOrd="0" presId="urn:microsoft.com/office/officeart/2005/8/layout/gear1"/>
    <dgm:cxn modelId="{497033F8-0158-4CFF-ABA2-4C83CC48A5ED}" type="presParOf" srcId="{C1993AFC-98D5-428E-88A0-7D9E2527C119}" destId="{0B261C2F-C29F-4C1B-9ADB-5064B5D97509}" srcOrd="9" destOrd="0" presId="urn:microsoft.com/office/officeart/2005/8/layout/gear1"/>
    <dgm:cxn modelId="{CC85955F-49EC-47F7-82EA-55FDF48B708D}" type="presParOf" srcId="{C1993AFC-98D5-428E-88A0-7D9E2527C119}" destId="{E61C0D1F-152F-4BB9-9971-A32881DBBA0A}" srcOrd="10" destOrd="0" presId="urn:microsoft.com/office/officeart/2005/8/layout/gear1"/>
    <dgm:cxn modelId="{D69A5E24-D6A4-474C-9A49-27DCF54B86FD}" type="presParOf" srcId="{C1993AFC-98D5-428E-88A0-7D9E2527C119}" destId="{96DD6AFA-D618-47F7-88F0-3BAE3E51BCB1}" srcOrd="11" destOrd="0" presId="urn:microsoft.com/office/officeart/2005/8/layout/gear1"/>
    <dgm:cxn modelId="{4DD2CD43-E604-4208-9DF9-ADA2D48B94EF}" type="presParOf" srcId="{C1993AFC-98D5-428E-88A0-7D9E2527C119}" destId="{E01659B0-9175-422D-8E16-3BBCDEB9412D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70C52-86E8-4CFA-ADFA-2C41C4743CB3}">
      <dsp:nvSpPr>
        <dsp:cNvPr id="0" name=""/>
        <dsp:cNvSpPr/>
      </dsp:nvSpPr>
      <dsp:spPr>
        <a:xfrm>
          <a:off x="0" y="0"/>
          <a:ext cx="7704463" cy="1035585"/>
        </a:xfrm>
        <a:prstGeom prst="trapezoid">
          <a:avLst>
            <a:gd name="adj" fmla="val 123995"/>
          </a:avLst>
        </a:prstGeom>
        <a:solidFill>
          <a:schemeClr val="accent1"/>
        </a:solidFill>
        <a:ln w="2222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bg1"/>
              </a:solidFill>
            </a:rPr>
            <a:t>Code </a:t>
          </a:r>
          <a:endParaRPr lang="en-US" sz="3600" kern="1200" dirty="0">
            <a:solidFill>
              <a:schemeClr val="bg1"/>
            </a:solidFill>
          </a:endParaRPr>
        </a:p>
      </dsp:txBody>
      <dsp:txXfrm>
        <a:off x="0" y="0"/>
        <a:ext cx="7704463" cy="1035585"/>
      </dsp:txXfrm>
    </dsp:sp>
    <dsp:sp modelId="{08E1D2DA-8A93-48ED-BAC3-70ECA00B1B24}">
      <dsp:nvSpPr>
        <dsp:cNvPr id="0" name=""/>
        <dsp:cNvSpPr/>
      </dsp:nvSpPr>
      <dsp:spPr>
        <a:xfrm>
          <a:off x="0" y="1035585"/>
          <a:ext cx="7704463" cy="1035585"/>
        </a:xfrm>
        <a:prstGeom prst="trapezoid">
          <a:avLst>
            <a:gd name="adj" fmla="val 123995"/>
          </a:avLst>
        </a:prstGeom>
        <a:solidFill>
          <a:schemeClr val="accent1"/>
        </a:solidFill>
        <a:ln w="2222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bg1"/>
              </a:solidFill>
            </a:rPr>
            <a:t>Design</a:t>
          </a:r>
          <a:endParaRPr lang="en-US" sz="3600" kern="1200" dirty="0">
            <a:solidFill>
              <a:schemeClr val="bg1"/>
            </a:solidFill>
          </a:endParaRPr>
        </a:p>
      </dsp:txBody>
      <dsp:txXfrm>
        <a:off x="1348281" y="1035585"/>
        <a:ext cx="5007900" cy="1035585"/>
      </dsp:txXfrm>
    </dsp:sp>
    <dsp:sp modelId="{849450E4-0DD8-48E5-8DFC-F74691C4C36C}">
      <dsp:nvSpPr>
        <dsp:cNvPr id="0" name=""/>
        <dsp:cNvSpPr/>
      </dsp:nvSpPr>
      <dsp:spPr>
        <a:xfrm>
          <a:off x="0" y="2071171"/>
          <a:ext cx="7704463" cy="1035585"/>
        </a:xfrm>
        <a:prstGeom prst="trapezoid">
          <a:avLst>
            <a:gd name="adj" fmla="val 123995"/>
          </a:avLst>
        </a:prstGeom>
        <a:solidFill>
          <a:schemeClr val="accent1"/>
        </a:solidFill>
        <a:ln w="2222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bg1"/>
              </a:solidFill>
            </a:rPr>
            <a:t>Requirement</a:t>
          </a:r>
          <a:endParaRPr lang="en-US" sz="3600" kern="1200" dirty="0">
            <a:solidFill>
              <a:schemeClr val="bg1"/>
            </a:solidFill>
          </a:endParaRPr>
        </a:p>
      </dsp:txBody>
      <dsp:txXfrm>
        <a:off x="1348281" y="2071171"/>
        <a:ext cx="5007900" cy="10355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F11F2-6CBC-45BD-8A3C-2A4AD72CD8A7}">
      <dsp:nvSpPr>
        <dsp:cNvPr id="0" name=""/>
        <dsp:cNvSpPr/>
      </dsp:nvSpPr>
      <dsp:spPr>
        <a:xfrm>
          <a:off x="4234741" y="1405890"/>
          <a:ext cx="1718310" cy="171831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Requirement</a:t>
          </a:r>
          <a:endParaRPr lang="en-US" sz="1400" kern="1200" dirty="0"/>
        </a:p>
      </dsp:txBody>
      <dsp:txXfrm>
        <a:off x="4580198" y="1808396"/>
        <a:ext cx="1027396" cy="883247"/>
      </dsp:txXfrm>
    </dsp:sp>
    <dsp:sp modelId="{395F6B39-4CF7-4BB9-8DB9-005CF1CBA3C3}">
      <dsp:nvSpPr>
        <dsp:cNvPr id="0" name=""/>
        <dsp:cNvSpPr/>
      </dsp:nvSpPr>
      <dsp:spPr>
        <a:xfrm>
          <a:off x="3234997" y="999744"/>
          <a:ext cx="1249680" cy="124968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Quality</a:t>
          </a:r>
          <a:endParaRPr lang="en-US" sz="1400" kern="1200" dirty="0"/>
        </a:p>
      </dsp:txBody>
      <dsp:txXfrm>
        <a:off x="3549608" y="1316256"/>
        <a:ext cx="620458" cy="616656"/>
      </dsp:txXfrm>
    </dsp:sp>
    <dsp:sp modelId="{F5BA939F-F24D-49CD-9715-982010E8BE4F}">
      <dsp:nvSpPr>
        <dsp:cNvPr id="0" name=""/>
        <dsp:cNvSpPr/>
      </dsp:nvSpPr>
      <dsp:spPr>
        <a:xfrm rot="20700000">
          <a:off x="3934945" y="137592"/>
          <a:ext cx="1224431" cy="122443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Code</a:t>
          </a:r>
          <a:endParaRPr lang="en-US" sz="1400" kern="1200" dirty="0"/>
        </a:p>
      </dsp:txBody>
      <dsp:txXfrm rot="-20700000">
        <a:off x="4203499" y="406146"/>
        <a:ext cx="687324" cy="687324"/>
      </dsp:txXfrm>
    </dsp:sp>
    <dsp:sp modelId="{E61C0D1F-152F-4BB9-9971-A32881DBBA0A}">
      <dsp:nvSpPr>
        <dsp:cNvPr id="0" name=""/>
        <dsp:cNvSpPr/>
      </dsp:nvSpPr>
      <dsp:spPr>
        <a:xfrm rot="5400000">
          <a:off x="4060374" y="1394750"/>
          <a:ext cx="2199436" cy="2199436"/>
        </a:xfrm>
        <a:prstGeom prst="circularArrow">
          <a:avLst>
            <a:gd name="adj1" fmla="val 4688"/>
            <a:gd name="adj2" fmla="val 299029"/>
            <a:gd name="adj3" fmla="val 2483756"/>
            <a:gd name="adj4" fmla="val 15932946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D6AFA-D618-47F7-88F0-3BAE3E51BCB1}">
      <dsp:nvSpPr>
        <dsp:cNvPr id="0" name=""/>
        <dsp:cNvSpPr/>
      </dsp:nvSpPr>
      <dsp:spPr>
        <a:xfrm>
          <a:off x="3013681" y="727829"/>
          <a:ext cx="1598028" cy="159802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659B0-9175-422D-8E16-3BBCDEB9412D}">
      <dsp:nvSpPr>
        <dsp:cNvPr id="0" name=""/>
        <dsp:cNvSpPr/>
      </dsp:nvSpPr>
      <dsp:spPr>
        <a:xfrm>
          <a:off x="3651722" y="-126011"/>
          <a:ext cx="1722996" cy="172299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CA78F-AB46-4114-A470-8B3E424B638C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C050E-6296-41DE-B64F-694CF55EA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0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代码烂，需要重构。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设计烂，需要重构。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如果代码和设计都很优秀，是否就不需要重构了？不，需求可能会变，我们需要与时俱进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重构！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C050E-6296-41DE-B64F-694CF55EA3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00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baseline="0" dirty="0" smtClean="0"/>
              <a:t>添加</a:t>
            </a:r>
            <a:r>
              <a:rPr lang="en-US" altLang="zh-CN" baseline="0" dirty="0" smtClean="0"/>
              <a:t>/</a:t>
            </a:r>
            <a:r>
              <a:rPr lang="zh-CN" altLang="en-US" baseline="0" dirty="0" smtClean="0"/>
              <a:t>移除参数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非常常见，通常见于需要修改函数</a:t>
            </a:r>
            <a:r>
              <a:rPr lang="en-US" altLang="zh-CN" baseline="0" dirty="0" smtClean="0"/>
              <a:t>Scope</a:t>
            </a:r>
            <a:r>
              <a:rPr lang="zh-CN" altLang="en-US" baseline="0" dirty="0" smtClean="0"/>
              <a:t>。但是滥用的话会导致参数列表混乱。另一个常见的变种是为了保证向后兼容性，从而引入新的重载函数，这个函数会调用原来的那个函数。同样，过多的重载会使得代码看上去非常臃肿，并且他人在调用的时候无所适从。因此谨慎使用，考虑抽象的合理性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把参数替换为函数</a:t>
            </a:r>
            <a:r>
              <a:rPr lang="en-US" altLang="zh-CN" baseline="0" dirty="0" smtClean="0"/>
              <a:t>/</a:t>
            </a:r>
            <a:r>
              <a:rPr lang="zh-CN" altLang="en-US" baseline="0" dirty="0" smtClean="0"/>
              <a:t>方法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常见于重构过长的参数列表。如果一个参数可以独立于函数得到，考虑去除这个参数改用函数调用；如果参数过长，考虑用一个或多个</a:t>
            </a:r>
            <a:r>
              <a:rPr lang="en-US" altLang="zh-CN" baseline="0" dirty="0" smtClean="0"/>
              <a:t>Object </a:t>
            </a:r>
            <a:r>
              <a:rPr lang="zh-CN" altLang="en-US" baseline="0" dirty="0" smtClean="0"/>
              <a:t>来概括这些参数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但是记住检查它们之间的关联性和抽象是否合理。否则容易落入另外一个圈套：无意义的对象以及临时字段。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把构造函数替换成工厂方法。通常发生于构造函数包含一系列类型时。好处参见设计模式里的工厂方法。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封装向下转型 </a:t>
            </a:r>
            <a:r>
              <a:rPr lang="en-US" altLang="zh-CN" baseline="0" dirty="0" smtClean="0"/>
              <a:t>– OO </a:t>
            </a:r>
            <a:r>
              <a:rPr lang="zh-CN" altLang="en-US" baseline="0" dirty="0" smtClean="0"/>
              <a:t>理论通常把显式转型认为是抽象不合理的副作用。考虑重新抽象。但是有时候碍于语言本身的限制我们不得不这么做，那么尽量将他们封装在函数中，而不是写的到处都是。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用异常来代替错误代码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通常可以简化返回值，简化控制逻辑。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把查询和修改分离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很简单，为了正交性以及去除副作用。一个常见的原则是，一个函数只做一件事情，并且做好。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C050E-6296-41DE-B64F-694CF55EA3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63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转移方法</a:t>
            </a:r>
            <a:r>
              <a:rPr lang="en-US" altLang="zh-CN" dirty="0" smtClean="0"/>
              <a:t>/</a:t>
            </a:r>
            <a:r>
              <a:rPr lang="zh-CN" altLang="en-US" dirty="0" smtClean="0"/>
              <a:t>字段，并且建立旧类到新类的代理（引用）。这么做通常是因为开始设计的时候抽象不佳。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提炼新的类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常见于精简过于臃肿的类。比如用户类，有很多字段，但是很多字段本身可以组成</a:t>
            </a:r>
            <a:r>
              <a:rPr lang="en-US" altLang="zh-CN" baseline="0" dirty="0" smtClean="0"/>
              <a:t>Compound Type</a:t>
            </a:r>
            <a:r>
              <a:rPr lang="zh-CN" altLang="en-US" baseline="0" dirty="0" smtClean="0"/>
              <a:t>，比如地址，电话号码等。提炼这些新的类来替代原有的字段（比如</a:t>
            </a:r>
            <a:r>
              <a:rPr lang="en-US" altLang="zh-CN" baseline="0" dirty="0" smtClean="0"/>
              <a:t>String</a:t>
            </a:r>
            <a:r>
              <a:rPr lang="zh-CN" altLang="en-US" baseline="0" dirty="0" smtClean="0"/>
              <a:t>）可以获得更加的灵活性。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移除中间人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常见于</a:t>
            </a:r>
            <a:r>
              <a:rPr lang="en-US" altLang="zh-CN" baseline="0" dirty="0" smtClean="0"/>
              <a:t>over design</a:t>
            </a:r>
            <a:r>
              <a:rPr lang="zh-CN" altLang="en-US" baseline="0" dirty="0" smtClean="0"/>
              <a:t>。为了扩展性盲目的设计中间层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它们并不做什么实际的工作，只是作为代理转发。当你看到很多这样的类的时候，考虑移除它们。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隐藏委托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类似于移除中间人。有时候过多的委托调用看起来冗长而多余。在抽象合理的情况下，尝试更加精简地类之间的关系。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C050E-6296-41DE-B64F-694CF55EA3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10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子封装字段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这是个颇有争议的方法，可以正向来做，也可以反向来做。我的经验是，如果这是一个</a:t>
            </a:r>
            <a:r>
              <a:rPr lang="en-US" altLang="zh-CN" dirty="0" smtClean="0"/>
              <a:t>POJO,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那么让代码自动生成器帮助我们管理这些</a:t>
            </a:r>
            <a:r>
              <a:rPr lang="en-US" altLang="zh-CN" baseline="0" dirty="0" smtClean="0"/>
              <a:t>getters/setters</a:t>
            </a:r>
            <a:r>
              <a:rPr lang="zh-CN" altLang="en-US" baseline="0" dirty="0" smtClean="0"/>
              <a:t>。如果不是，那么我们需要统一调用；除非这个字段仅存在安全的读取写入（及任何读取写入都是合法的），我们才直接访问字段。否则，尝试生成</a:t>
            </a:r>
            <a:r>
              <a:rPr lang="en-US" altLang="zh-CN" baseline="0" dirty="0" smtClean="0"/>
              <a:t>getters/setters </a:t>
            </a:r>
            <a:r>
              <a:rPr lang="zh-CN" altLang="en-US" baseline="0" dirty="0" smtClean="0"/>
              <a:t>来保卫这些字段的读取。我们牺牲的仅仅是一点点可读性。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用符号常量来替代纯数字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好处显然易见：数字没有意义，但是符号有。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用对象来替代如数组那样的符合类型。好处是我们得到了更好的灵活性，更少的重复代码。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把单向关联改成双向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这是把双刃剑。好处是我们把查询复杂度降低了一维。坏处是我们必须仔细维护这个双向关联。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用子类来替代类型代码（比如类型枚举） </a:t>
            </a:r>
            <a:r>
              <a:rPr lang="en-US" altLang="zh-CN" baseline="0" dirty="0" smtClean="0"/>
              <a:t>- </a:t>
            </a:r>
            <a:r>
              <a:rPr lang="zh-CN" altLang="en-US" baseline="0" dirty="0" smtClean="0"/>
              <a:t>类似于</a:t>
            </a:r>
            <a:r>
              <a:rPr lang="en-US" altLang="zh-CN" baseline="0" dirty="0" smtClean="0"/>
              <a:t>switch case</a:t>
            </a:r>
            <a:r>
              <a:rPr lang="zh-CN" altLang="en-US" baseline="0" dirty="0" smtClean="0"/>
              <a:t>，类型枚举常常伴随着大量的条件语句和向下</a:t>
            </a:r>
            <a:r>
              <a:rPr lang="en-US" altLang="zh-CN" baseline="0" dirty="0" smtClean="0"/>
              <a:t>cast</a:t>
            </a:r>
            <a:r>
              <a:rPr lang="zh-CN" altLang="en-US" baseline="0" smtClean="0"/>
              <a:t>。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C050E-6296-41DE-B64F-694CF55EA3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08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继承体系的重新设计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我们经常会遇到这种情况，一开始设计很好的单继承体系，后来慢慢变得需要在基类</a:t>
            </a:r>
            <a:r>
              <a:rPr lang="en-US" altLang="zh-CN" baseline="0" dirty="0" smtClean="0"/>
              <a:t>/</a:t>
            </a:r>
            <a:r>
              <a:rPr lang="zh-CN" altLang="en-US" baseline="0" dirty="0" smtClean="0"/>
              <a:t>接口里加越来越多繁杂的功能。这个时候就需要我们重新抽象，分拆基类</a:t>
            </a:r>
            <a:r>
              <a:rPr lang="en-US" altLang="zh-CN" baseline="0" dirty="0" smtClean="0"/>
              <a:t>/</a:t>
            </a:r>
            <a:r>
              <a:rPr lang="zh-CN" altLang="en-US" baseline="0" dirty="0" smtClean="0"/>
              <a:t>接口来更好的表达类之间的关系。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把面向过程的设计转换成面向对象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这个常见于过于古老的应用。类似的也可以用更新的一些编程范式（比如函数式编程）来让自己的程序结构与时俱进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前提依然是抽象符合实际。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将领域和表现分开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常见的</a:t>
            </a:r>
            <a:r>
              <a:rPr lang="en-US" altLang="zh-CN" baseline="0" dirty="0" smtClean="0"/>
              <a:t>MVC </a:t>
            </a:r>
            <a:r>
              <a:rPr lang="zh-CN" altLang="en-US" baseline="0" dirty="0" smtClean="0"/>
              <a:t>架构。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提炼继承体系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如果一个类包含了太多的功能，有些功能彼此类似又有所区别，考虑提炼继承体系创建基类以及多个子类。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C050E-6296-41DE-B64F-694CF55EA3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86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重构是重新抽象的过程。如果重构以后发现，新的抽象没有更好地贴近需求，那么这样的重构很有可能很快被再次抛弃。强调这一点是因为我们后面会看到很多方法论的东西，但是他们并不是行事准则，这意味着我们不必事事都按照这些方法来；相反，我们只在需要的时候，知道有这些方法可以改善我们的代码结构，然后才去使用它们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重构不应该改变行为！如果改变了，考虑将重构和修改代码逻辑分开执行。</a:t>
            </a:r>
            <a:r>
              <a:rPr lang="en-US" altLang="zh-CN" dirty="0" smtClean="0"/>
              <a:t>- [Remark] </a:t>
            </a:r>
            <a:r>
              <a:rPr lang="zh-CN" altLang="en-US" dirty="0" smtClean="0"/>
              <a:t>这里说的行为不变是指大多数的局部重构。在大规模重构，尤其是架构重构的时候，这很难做到（例如从混合架构代码到</a:t>
            </a:r>
            <a:r>
              <a:rPr lang="en-US" altLang="zh-CN" dirty="0" smtClean="0"/>
              <a:t>MVC </a:t>
            </a:r>
            <a:r>
              <a:rPr lang="zh-CN" altLang="en-US" dirty="0" smtClean="0"/>
              <a:t>架构）；另外有一些重构本身就是为了改变代码的行为从而更好地抽象，更好地贴近需求。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重构需要测试来保证其质量。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重构是双刃剑：</a:t>
            </a:r>
            <a:endParaRPr lang="en-US" altLang="zh-CN" dirty="0" smtClean="0"/>
          </a:p>
          <a:p>
            <a:pPr marL="685800" lvl="1" indent="-228600">
              <a:buAutoNum type="arabicPeriod"/>
            </a:pPr>
            <a:r>
              <a:rPr lang="zh-CN" altLang="en-US" dirty="0" smtClean="0"/>
              <a:t>长远来看，重构帮助我们更好的阅读代码，修改代码添加新的功能，以及方便将来的更大规模的重构（比如由于需求改变）。</a:t>
            </a:r>
            <a:endParaRPr lang="en-US" altLang="zh-CN" dirty="0" smtClean="0"/>
          </a:p>
          <a:p>
            <a:pPr marL="685800" lvl="1" indent="-228600">
              <a:buAutoNum type="arabicPeriod"/>
            </a:pPr>
            <a:r>
              <a:rPr lang="zh-CN" altLang="en-US" dirty="0" smtClean="0"/>
              <a:t>短期来看，重构需要时间（客户看不到直接好处 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没有直接增加功能），并且有一定风险（尤其是测试不完备的情况下）。</a:t>
            </a:r>
            <a:r>
              <a:rPr lang="en-US" altLang="zh-CN" dirty="0" smtClean="0"/>
              <a:t>Consider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Bug is Feature</a:t>
            </a:r>
            <a:r>
              <a:rPr lang="zh-CN" altLang="en-US" dirty="0" smtClean="0"/>
              <a:t>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C050E-6296-41DE-B64F-694CF55EA3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什么时候重构：比如添加新函数的时候发现无从下手；修改错误的时候发现动一发而牵全身；</a:t>
            </a:r>
            <a:r>
              <a:rPr lang="en-US" altLang="zh-CN" dirty="0" smtClean="0"/>
              <a:t>Review</a:t>
            </a:r>
            <a:r>
              <a:rPr lang="zh-CN" altLang="en-US" dirty="0" smtClean="0"/>
              <a:t>代码的时候；需求改变的时候。。。</a:t>
            </a:r>
            <a:endParaRPr lang="en-US" altLang="zh-CN" dirty="0" smtClean="0"/>
          </a:p>
          <a:p>
            <a:r>
              <a:rPr lang="zh-CN" altLang="en-US" dirty="0" smtClean="0"/>
              <a:t>通常情况下，每当你看到代码觉得“我靠我受不了了”，那就应该重构了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当然这是被动式，这个时候往往已经不得不重构了。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主动式要求我们经常性地审视代码，而这在很紧张的时间表里通常会被推迟</a:t>
            </a:r>
            <a:r>
              <a:rPr lang="en-US" altLang="zh-CN" baseline="0" dirty="0" smtClean="0"/>
              <a:t> – </a:t>
            </a:r>
            <a:r>
              <a:rPr lang="zh-CN" altLang="en-US" baseline="0" dirty="0" smtClean="0"/>
              <a:t>尽管它很重要。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所以，现实中，如何分配时间是很重要的一个话题，当然，这超出了这次</a:t>
            </a:r>
            <a:r>
              <a:rPr lang="en-US" altLang="zh-CN" baseline="0" dirty="0" smtClean="0"/>
              <a:t>Sharing </a:t>
            </a:r>
            <a:r>
              <a:rPr lang="zh-CN" altLang="en-US" baseline="0" dirty="0" smtClean="0"/>
              <a:t>的主旨所以留给大家会后自己体会。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C050E-6296-41DE-B64F-694CF55EA3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39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C050E-6296-41DE-B64F-694CF55EA3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81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重复代码：简直随处可见</a:t>
            </a:r>
            <a:r>
              <a:rPr lang="zh-CN" altLang="en-US" baseline="0" dirty="0" smtClean="0"/>
              <a:t>。有个事不过三的原则。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另外一种重复：不同的类，但是在做一样的事情！这种情况相对比较少一些，但是它是一个陷阱，通常出现在重构本身这个过程中！比如重构到一半停止了重构，或者由于换了团队，换了架构师，由于偏好不同导致了另外一套完全不同的体系结构，却在做类似的事情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超长的函数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超长的参数列表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超大的类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这三个我们也经常看到。通常可以用一些静态扫描工具扫描出来。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以及过于“前瞻性”的设计 </a:t>
            </a:r>
            <a:r>
              <a:rPr lang="en-US" altLang="zh-CN" dirty="0" smtClean="0"/>
              <a:t>– Over</a:t>
            </a:r>
            <a:r>
              <a:rPr lang="en-US" altLang="zh-CN" baseline="0" dirty="0" smtClean="0"/>
              <a:t> Design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C050E-6296-41DE-B64F-694CF55EA3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37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发散式变化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如果一个类包含了太多功能，导致添加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改变不同的功能都需要修改这个类，并且修改的还不是同一类方法集，那么就要考虑分拆这个类。简而言之，原来负责不同功能的类耦合到了一起，导致其臃肿并且难以适应变化。这里可能有个例外：</a:t>
            </a:r>
            <a:r>
              <a:rPr lang="en-US" altLang="zh-CN" dirty="0" smtClean="0"/>
              <a:t>Utility </a:t>
            </a:r>
            <a:r>
              <a:rPr lang="zh-CN" altLang="en-US" dirty="0" smtClean="0"/>
              <a:t>类。但即使是</a:t>
            </a:r>
            <a:r>
              <a:rPr lang="en-US" altLang="zh-CN" dirty="0" smtClean="0"/>
              <a:t>Utility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类，也最好有良好的分类，而不是聚集在一个超大的类中。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散弹式修改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如果每次添加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修改一个功能都需要修改很多类似的地方，那么考虑聚集这些地方。</a:t>
            </a:r>
            <a:endParaRPr lang="en-US" altLang="zh-CN" dirty="0" smtClean="0"/>
          </a:p>
          <a:p>
            <a:pPr marL="228600" indent="-228600">
              <a:buAutoNum type="arabicPeriod"/>
            </a:pP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依恋情节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一个类的某些功能对于另外一个类的数据</a:t>
            </a:r>
            <a:r>
              <a:rPr lang="en-US" altLang="zh-CN" baseline="0" dirty="0" smtClean="0"/>
              <a:t>/</a:t>
            </a:r>
            <a:r>
              <a:rPr lang="zh-CN" altLang="en-US" baseline="0" dirty="0" smtClean="0"/>
              <a:t>行为过于依赖</a:t>
            </a:r>
            <a:r>
              <a:rPr lang="en-US" altLang="zh-CN" baseline="0" dirty="0" smtClean="0"/>
              <a:t>/</a:t>
            </a:r>
            <a:r>
              <a:rPr lang="zh-CN" altLang="en-US" baseline="0" dirty="0" smtClean="0"/>
              <a:t>感兴趣，甚至超出了本类自己。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数据泥团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成群结队的数据，比如经常待在一块儿的参数集合等。为什么它们会经常一起出现，有什么关系？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平行继承体系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为某个类增加一个子类，这个时候也必须为另外一个类增加一个子类。重复的典型，散弹式发散的一个特例。</a:t>
            </a:r>
            <a:r>
              <a:rPr lang="en-US" altLang="zh-CN" baseline="0" dirty="0" smtClean="0"/>
              <a:t>【Remark】</a:t>
            </a:r>
            <a:r>
              <a:rPr lang="zh-CN" altLang="en-US" baseline="0" dirty="0" smtClean="0"/>
              <a:t>考虑抽象工厂。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消息链 </a:t>
            </a:r>
            <a:r>
              <a:rPr lang="en-US" altLang="zh-CN" baseline="0" dirty="0" smtClean="0"/>
              <a:t>– </a:t>
            </a:r>
            <a:r>
              <a:rPr lang="en-US" altLang="zh-CN" baseline="0" dirty="0" err="1" smtClean="0"/>
              <a:t>one.getA</a:t>
            </a:r>
            <a:r>
              <a:rPr lang="en-US" altLang="zh-CN" baseline="0" dirty="0" smtClean="0"/>
              <a:t>().</a:t>
            </a:r>
            <a:r>
              <a:rPr lang="en-US" altLang="zh-CN" baseline="0" dirty="0" err="1" smtClean="0"/>
              <a:t>getB</a:t>
            </a:r>
            <a:r>
              <a:rPr lang="en-US" altLang="zh-CN" baseline="0" dirty="0" smtClean="0"/>
              <a:t>().</a:t>
            </a:r>
            <a:r>
              <a:rPr lang="en-US" altLang="zh-CN" baseline="0" dirty="0" err="1" smtClean="0"/>
              <a:t>getC</a:t>
            </a:r>
            <a:r>
              <a:rPr lang="en-US" altLang="zh-CN" baseline="0" dirty="0" smtClean="0"/>
              <a:t>().</a:t>
            </a:r>
            <a:r>
              <a:rPr lang="en-US" altLang="zh-CN" baseline="0" dirty="0" err="1" smtClean="0"/>
              <a:t>doSomething</a:t>
            </a:r>
            <a:r>
              <a:rPr lang="en-US" altLang="zh-CN" baseline="0" dirty="0" smtClean="0"/>
              <a:t>. </a:t>
            </a:r>
            <a:r>
              <a:rPr lang="zh-CN" altLang="en-US" baseline="0" dirty="0" smtClean="0"/>
              <a:t>过度耦合的消息链，导致他们彼此互相过于了解其内部实现，是对象间消息没有设计好的典型。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过于亲密的关系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两个类之间过于了解，过于依赖彼此私有的成员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也就是过度耦合。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C050E-6296-41DE-B64F-694CF55EA3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88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baseline="0" dirty="0" smtClean="0"/>
              <a:t>Switch </a:t>
            </a:r>
            <a:r>
              <a:rPr lang="zh-CN" altLang="en-US" baseline="0" dirty="0" smtClean="0"/>
              <a:t>语句 </a:t>
            </a:r>
            <a:r>
              <a:rPr lang="en-US" altLang="zh-CN" baseline="0" dirty="0" smtClean="0"/>
              <a:t>– Switch </a:t>
            </a:r>
            <a:r>
              <a:rPr lang="zh-CN" altLang="en-US" baseline="0" dirty="0" smtClean="0"/>
              <a:t>的最明显好处是易读，即使没有现代</a:t>
            </a:r>
            <a:r>
              <a:rPr lang="en-US" altLang="zh-CN" baseline="0" dirty="0" smtClean="0"/>
              <a:t>IDE</a:t>
            </a:r>
            <a:r>
              <a:rPr lang="zh-CN" altLang="en-US" baseline="0" dirty="0" smtClean="0"/>
              <a:t>的帮助。但是有一种</a:t>
            </a:r>
            <a:r>
              <a:rPr lang="en-US" altLang="zh-CN" baseline="0" dirty="0" smtClean="0"/>
              <a:t>Switch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通常伴随</a:t>
            </a:r>
            <a:r>
              <a:rPr lang="en-US" altLang="zh-CN" baseline="0" dirty="0" smtClean="0"/>
              <a:t>Type </a:t>
            </a:r>
            <a:r>
              <a:rPr lang="zh-CN" altLang="en-US" baseline="0" dirty="0" smtClean="0"/>
              <a:t>出现，并且带有重复，散弹式修改的趋势。谨慎对待，考虑多态。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Lazy Class – </a:t>
            </a:r>
            <a:r>
              <a:rPr lang="zh-CN" altLang="en-US" baseline="0" dirty="0" smtClean="0"/>
              <a:t>随着时间推移不再那么有用的类。考虑合并，</a:t>
            </a:r>
            <a:r>
              <a:rPr lang="en-US" altLang="zh-CN" baseline="0" dirty="0" smtClean="0"/>
              <a:t>Inline </a:t>
            </a:r>
            <a:r>
              <a:rPr lang="zh-CN" altLang="en-US" baseline="0" dirty="0" smtClean="0"/>
              <a:t>等。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Temporary Field – </a:t>
            </a:r>
            <a:r>
              <a:rPr lang="zh-CN" altLang="en-US" baseline="0" dirty="0" smtClean="0"/>
              <a:t>仅为某些特殊情况而设置。这里考虑抽象是否合理。比如为了规避过长参数列表而引入的临时字段，有更好的方法去解决。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Middle Man – </a:t>
            </a:r>
            <a:r>
              <a:rPr lang="zh-CN" altLang="en-US" baseline="0" dirty="0" smtClean="0"/>
              <a:t>中间人往往是过度抽象，或者不合理消息设计的产物。有时候甚至出现纯粹的中间人，完全靠代理其他类的方法生存。考虑重新抽象，或者通过</a:t>
            </a:r>
            <a:r>
              <a:rPr lang="en-US" altLang="zh-CN" baseline="0" dirty="0" smtClean="0"/>
              <a:t>Inline/</a:t>
            </a:r>
            <a:r>
              <a:rPr lang="zh-CN" altLang="en-US" baseline="0" dirty="0" smtClean="0"/>
              <a:t>继承来解决。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Incomplete Library Classes – </a:t>
            </a:r>
            <a:r>
              <a:rPr lang="zh-CN" altLang="en-US" baseline="0" dirty="0" smtClean="0"/>
              <a:t>如果一个类库不完备，我们可能会引入更多的自定义代码，甚至其他的类库来辅佐。这个时候，考虑扩展这个类库。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Refused Bequest – </a:t>
            </a:r>
            <a:r>
              <a:rPr lang="zh-CN" altLang="en-US" baseline="0" dirty="0" smtClean="0"/>
              <a:t>只继承部分超类的功能，甚至拒绝超类的某些接口，说明继承体系的设计有问题。考虑重新抽象。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C050E-6296-41DE-B64F-694CF55EA3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47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baseline="0" dirty="0" smtClean="0"/>
              <a:t>分解</a:t>
            </a:r>
            <a:r>
              <a:rPr lang="en-US" altLang="zh-CN" baseline="0" dirty="0" smtClean="0"/>
              <a:t>/</a:t>
            </a:r>
            <a:r>
              <a:rPr lang="zh-CN" altLang="en-US" baseline="0" dirty="0" smtClean="0"/>
              <a:t>合并条件表达式。通常运用于条件复杂的</a:t>
            </a:r>
            <a:r>
              <a:rPr lang="en-US" altLang="zh-CN" baseline="0" dirty="0" smtClean="0"/>
              <a:t>if else if blocks</a:t>
            </a:r>
            <a:r>
              <a:rPr lang="zh-CN" altLang="en-US" baseline="0" dirty="0" smtClean="0"/>
              <a:t>。条件本身可以抽象为一个或者多个函数</a:t>
            </a:r>
            <a:r>
              <a:rPr lang="en-US" altLang="zh-CN" baseline="0" dirty="0" smtClean="0"/>
              <a:t>/</a:t>
            </a:r>
            <a:r>
              <a:rPr lang="zh-CN" altLang="en-US" baseline="0" dirty="0" smtClean="0"/>
              <a:t>变量，条件执行体则可以抽象为另外的函数。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用多态替换条件表达式（特指</a:t>
            </a:r>
            <a:r>
              <a:rPr lang="en-US" altLang="zh-CN" baseline="0" dirty="0" smtClean="0"/>
              <a:t>Switch Case</a:t>
            </a:r>
            <a:r>
              <a:rPr lang="zh-CN" altLang="en-US" baseline="0" dirty="0" smtClean="0"/>
              <a:t>）：</a:t>
            </a:r>
            <a:r>
              <a:rPr lang="en-US" altLang="zh-CN" baseline="0" dirty="0" smtClean="0"/>
              <a:t>switch </a:t>
            </a:r>
            <a:r>
              <a:rPr lang="zh-CN" altLang="en-US" baseline="0" dirty="0" smtClean="0"/>
              <a:t>一个</a:t>
            </a:r>
            <a:r>
              <a:rPr lang="en-US" altLang="zh-CN" baseline="0" dirty="0" smtClean="0"/>
              <a:t>type</a:t>
            </a:r>
            <a:r>
              <a:rPr lang="zh-CN" altLang="en-US" baseline="0" dirty="0" smtClean="0"/>
              <a:t>，然后做不同的事情，这是多态的典型应用场景。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引入</a:t>
            </a:r>
            <a:r>
              <a:rPr lang="en-US" altLang="zh-CN" baseline="0" dirty="0" smtClean="0"/>
              <a:t>Null </a:t>
            </a:r>
            <a:r>
              <a:rPr lang="zh-CN" altLang="en-US" baseline="0" dirty="0" smtClean="0"/>
              <a:t>对象。我们经常写一些</a:t>
            </a:r>
            <a:r>
              <a:rPr lang="en-US" altLang="zh-CN" baseline="0" dirty="0" smtClean="0"/>
              <a:t>null check</a:t>
            </a:r>
            <a:r>
              <a:rPr lang="zh-CN" altLang="en-US" baseline="0" dirty="0" smtClean="0"/>
              <a:t>，如果引入</a:t>
            </a:r>
            <a:r>
              <a:rPr lang="en-US" altLang="zh-CN" baseline="0" dirty="0" smtClean="0"/>
              <a:t>Null Object</a:t>
            </a:r>
            <a:r>
              <a:rPr lang="zh-CN" altLang="en-US" baseline="0" dirty="0" smtClean="0"/>
              <a:t>，代码会简单的多，也更安全。典型场景</a:t>
            </a:r>
            <a:r>
              <a:rPr lang="en-US" altLang="zh-CN" baseline="0" dirty="0" err="1" smtClean="0"/>
              <a:t>NullObject.toString</a:t>
            </a:r>
            <a:r>
              <a:rPr lang="en-US" altLang="zh-CN" baseline="0" dirty="0" smtClean="0"/>
              <a:t>()</a:t>
            </a:r>
            <a:r>
              <a:rPr lang="zh-CN" altLang="en-US" baseline="0" dirty="0" smtClean="0"/>
              <a:t>。</a:t>
            </a:r>
            <a:r>
              <a:rPr lang="en-US" altLang="zh-CN" baseline="0" dirty="0" smtClean="0"/>
              <a:t>Option&lt;&gt; </a:t>
            </a:r>
            <a:r>
              <a:rPr lang="zh-CN" altLang="en-US" baseline="0" dirty="0" smtClean="0"/>
              <a:t>也可以起到类似作用。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C050E-6296-41DE-B64F-694CF55EA3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66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/>
              <a:t>Extract Method –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最常用。当我们发现函数过长，重复代码过多，函数逻辑复杂混乱的时候都可以用。下面是三种常见的方法：</a:t>
            </a:r>
            <a:endParaRPr lang="en-US" altLang="zh-CN" baseline="0" dirty="0" smtClean="0"/>
          </a:p>
          <a:p>
            <a:pPr marL="685800" lvl="1" indent="-228600">
              <a:buAutoNum type="arabicPeriod"/>
            </a:pPr>
            <a:r>
              <a:rPr lang="zh-CN" altLang="en-US" baseline="0" dirty="0" smtClean="0"/>
              <a:t>把临时的计算结果抽取为函数，这样这个函数有需要的时候也可以被其它地方调用。</a:t>
            </a:r>
            <a:endParaRPr lang="en-US" altLang="zh-CN" baseline="0" dirty="0" smtClean="0"/>
          </a:p>
          <a:p>
            <a:pPr marL="685800" lvl="1" indent="-228600">
              <a:buAutoNum type="arabicPeriod"/>
            </a:pPr>
            <a:r>
              <a:rPr lang="zh-CN" altLang="en-US" baseline="0" dirty="0" smtClean="0"/>
              <a:t>用方法对象来替代方法。典型做法：为这个方法创建一个类，把相关临时变量作为成员，并且在这个类里提供基于这些成员的方法；在原来的地方去调用这个类的这些方法。这个办法通常用来处理大型函数的分解。</a:t>
            </a:r>
            <a:endParaRPr lang="en-US" altLang="zh-CN" baseline="0" dirty="0" smtClean="0"/>
          </a:p>
          <a:p>
            <a:pPr marL="685800" lvl="1" indent="-228600">
              <a:buAutoNum type="arabicPeriod"/>
            </a:pPr>
            <a:r>
              <a:rPr lang="zh-CN" altLang="en-US" baseline="0" dirty="0" smtClean="0"/>
              <a:t>替换算法。。。最直接的方法，也许替换一个算法，代码会更加清晰。</a:t>
            </a:r>
            <a:endParaRPr lang="en-US" altLang="zh-CN" baseline="0" dirty="0" smtClean="0"/>
          </a:p>
          <a:p>
            <a:pPr marL="685800" lvl="1" indent="-228600">
              <a:buAutoNum type="arabicPeriod"/>
            </a:pPr>
            <a:endParaRPr lang="en-US" altLang="zh-CN" baseline="0" dirty="0" smtClean="0"/>
          </a:p>
          <a:p>
            <a:pPr marL="228600" lvl="0" indent="-228600">
              <a:buAutoNum type="arabicPeriod"/>
            </a:pPr>
            <a:r>
              <a:rPr lang="en-US" altLang="zh-CN" baseline="0" dirty="0" smtClean="0"/>
              <a:t>Inline Method – 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Extract Method </a:t>
            </a:r>
            <a:r>
              <a:rPr lang="zh-CN" altLang="en-US" baseline="0" dirty="0" smtClean="0"/>
              <a:t>相反，它旨在需要的地方去除不必要的函数，而变为内联。包括现在的</a:t>
            </a:r>
            <a:r>
              <a:rPr lang="en-US" altLang="zh-CN" baseline="0" dirty="0" smtClean="0"/>
              <a:t>Lambda </a:t>
            </a:r>
            <a:r>
              <a:rPr lang="zh-CN" altLang="en-US" baseline="0" dirty="0" smtClean="0"/>
              <a:t>支持。这是为了提升代码可读性，避免过多琐碎的函数。</a:t>
            </a:r>
            <a:endParaRPr lang="en-US" altLang="zh-CN" baseline="0" dirty="0" smtClean="0"/>
          </a:p>
          <a:p>
            <a:pPr marL="228600" lvl="0" indent="-228600">
              <a:buAutoNum type="arabicPeriod"/>
            </a:pPr>
            <a:r>
              <a:rPr lang="en-US" altLang="zh-CN" baseline="0" dirty="0" smtClean="0"/>
              <a:t>Introduce Explaining Variable – </a:t>
            </a:r>
            <a:r>
              <a:rPr lang="zh-CN" altLang="en-US" baseline="0" dirty="0" smtClean="0"/>
              <a:t>引入解释性变量的通常目的是为了可读性。如果需要解释的条件不多的话，也可以考虑注释。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C050E-6296-41DE-B64F-694CF55EA3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2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1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9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0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57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5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33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87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45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9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2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9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0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9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9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0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D076-D2B5-4777-B524-04547C8B7AA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2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A4D076-D2B5-4777-B524-04547C8B7AA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852CFF-2C61-4947-9125-3B1D5F1E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4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Refactoring – Improve the Design of Existing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Raynor Zhang</a:t>
            </a:r>
          </a:p>
          <a:p>
            <a:r>
              <a:rPr lang="en-US" dirty="0" smtClean="0"/>
              <a:t>2016 Oct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0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– Simplify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Decompose</a:t>
            </a:r>
            <a:r>
              <a:rPr lang="en-US" altLang="zh-CN" dirty="0" smtClean="0"/>
              <a:t>/Consolidate</a:t>
            </a:r>
            <a:r>
              <a:rPr lang="en-US" dirty="0" smtClean="0"/>
              <a:t> </a:t>
            </a:r>
            <a:r>
              <a:rPr lang="en-US" dirty="0" smtClean="0"/>
              <a:t>Conditional</a:t>
            </a:r>
          </a:p>
          <a:p>
            <a:r>
              <a:rPr lang="en-US" dirty="0" smtClean="0"/>
              <a:t>Replace Conditional with Polymorphism</a:t>
            </a:r>
          </a:p>
          <a:p>
            <a:r>
              <a:rPr lang="en-US" dirty="0" smtClean="0"/>
              <a:t>Introduce Null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1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– Function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290456"/>
          </a:xfrm>
        </p:spPr>
        <p:txBody>
          <a:bodyPr/>
          <a:lstStyle/>
          <a:p>
            <a:r>
              <a:rPr lang="en-US" dirty="0" smtClean="0"/>
              <a:t>Extract Method</a:t>
            </a:r>
          </a:p>
          <a:p>
            <a:pPr lvl="1"/>
            <a:r>
              <a:rPr lang="en-US" dirty="0" smtClean="0"/>
              <a:t>Replace Temp with Query</a:t>
            </a:r>
          </a:p>
          <a:p>
            <a:pPr lvl="1"/>
            <a:r>
              <a:rPr lang="en-US" dirty="0" smtClean="0"/>
              <a:t>Replace Method with Method Object</a:t>
            </a:r>
          </a:p>
          <a:p>
            <a:pPr lvl="1"/>
            <a:r>
              <a:rPr lang="en-US" dirty="0" smtClean="0"/>
              <a:t>Substitute Algorithm</a:t>
            </a:r>
          </a:p>
          <a:p>
            <a:r>
              <a:rPr lang="en-US" dirty="0" smtClean="0"/>
              <a:t>Inline Method</a:t>
            </a:r>
          </a:p>
          <a:p>
            <a:r>
              <a:rPr lang="en-US" altLang="zh-CN" dirty="0" smtClean="0"/>
              <a:t>Introduce Explaining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0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– Simplify Func</a:t>
            </a:r>
            <a:r>
              <a:rPr lang="en-US" altLang="zh-CN" dirty="0" smtClean="0"/>
              <a:t>t</a:t>
            </a:r>
            <a:r>
              <a:rPr lang="en-US" dirty="0" smtClean="0"/>
              <a:t>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Add/Remove Parameters</a:t>
            </a:r>
          </a:p>
          <a:p>
            <a:r>
              <a:rPr lang="en-US" dirty="0" smtClean="0"/>
              <a:t>Replace Parameters with Methods/Objects</a:t>
            </a:r>
          </a:p>
          <a:p>
            <a:r>
              <a:rPr lang="en-US" dirty="0" smtClean="0"/>
              <a:t>Replace Constructor with Factory Method</a:t>
            </a:r>
          </a:p>
          <a:p>
            <a:r>
              <a:rPr lang="en-US" dirty="0" smtClean="0"/>
              <a:t>Encapsulate Downcast</a:t>
            </a:r>
          </a:p>
          <a:p>
            <a:r>
              <a:rPr lang="en-US" dirty="0" smtClean="0"/>
              <a:t>Replace Error Code with Exception</a:t>
            </a:r>
          </a:p>
          <a:p>
            <a:r>
              <a:rPr lang="en-US" altLang="zh-CN" dirty="0" smtClean="0"/>
              <a:t>Separate Query From Modifier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86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– Class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Method/Field</a:t>
            </a:r>
          </a:p>
          <a:p>
            <a:r>
              <a:rPr lang="en-US" dirty="0" smtClean="0"/>
              <a:t>Extract Class</a:t>
            </a:r>
          </a:p>
          <a:p>
            <a:r>
              <a:rPr lang="en-US" dirty="0" smtClean="0"/>
              <a:t>Remove Middle Man</a:t>
            </a:r>
          </a:p>
          <a:p>
            <a:r>
              <a:rPr lang="en-US" dirty="0" smtClean="0"/>
              <a:t>Hide Delegation</a:t>
            </a:r>
          </a:p>
        </p:txBody>
      </p:sp>
    </p:spTree>
    <p:extLst>
      <p:ext uri="{BB962C8B-B14F-4D97-AF65-F5344CB8AC3E}">
        <p14:creationId xmlns:p14="http://schemas.microsoft.com/office/powerpoint/2010/main" val="55545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– Reconstruct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 Encapsulate Field</a:t>
            </a:r>
          </a:p>
          <a:p>
            <a:r>
              <a:rPr lang="en-US" dirty="0" smtClean="0"/>
              <a:t>Replace Magic Number with Symbolic Constant</a:t>
            </a:r>
          </a:p>
          <a:p>
            <a:r>
              <a:rPr lang="en-US" dirty="0" smtClean="0"/>
              <a:t>Replace Array (Compound Data Structure) with Object</a:t>
            </a:r>
          </a:p>
          <a:p>
            <a:r>
              <a:rPr lang="en-US" dirty="0" smtClean="0"/>
              <a:t>Change Unidirectional Association to Bidirectional</a:t>
            </a:r>
          </a:p>
          <a:p>
            <a:r>
              <a:rPr lang="en-US" dirty="0" smtClean="0"/>
              <a:t>Replace Type Code with Subclasses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2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– Architecture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Tease Apart Inheritance</a:t>
            </a:r>
          </a:p>
          <a:p>
            <a:r>
              <a:rPr lang="en-US" dirty="0" smtClean="0"/>
              <a:t>Convert Procedural Design to Objects</a:t>
            </a:r>
          </a:p>
          <a:p>
            <a:r>
              <a:rPr lang="en-US" dirty="0" smtClean="0"/>
              <a:t>Separate Domain from Presentation</a:t>
            </a:r>
          </a:p>
          <a:p>
            <a:r>
              <a:rPr lang="en-US" dirty="0" smtClean="0"/>
              <a:t>Extract 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1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 Review</a:t>
            </a:r>
          </a:p>
          <a:p>
            <a:r>
              <a:rPr lang="en-US" dirty="0" smtClean="0"/>
              <a:t>Refactor Principles</a:t>
            </a:r>
          </a:p>
          <a:p>
            <a:r>
              <a:rPr lang="en-US" dirty="0" smtClean="0"/>
              <a:t>Refactor Methods</a:t>
            </a:r>
          </a:p>
          <a:p>
            <a:r>
              <a:rPr lang="en-US" dirty="0" smtClean="0"/>
              <a:t>Samples</a:t>
            </a:r>
          </a:p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2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641435" y="2666082"/>
          <a:ext cx="7704463" cy="3106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654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770C52-86E8-4CFA-ADFA-2C41C4743C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8E1D2DA-8A93-48ED-BAC3-70ECA00B1B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49450E4-0DD8-48E5-8DFC-F74691C4C3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 is re-abstraction!</a:t>
            </a:r>
          </a:p>
          <a:p>
            <a:r>
              <a:rPr lang="en-US" dirty="0" smtClean="0"/>
              <a:t>Refactor changes code structure but does not change behavior! [Remark]</a:t>
            </a:r>
          </a:p>
          <a:p>
            <a:r>
              <a:rPr lang="en-US" dirty="0"/>
              <a:t>Refactor needs TESTS</a:t>
            </a:r>
            <a:r>
              <a:rPr lang="en-US" dirty="0" smtClean="0"/>
              <a:t>!</a:t>
            </a:r>
          </a:p>
          <a:p>
            <a:r>
              <a:rPr lang="en-US" dirty="0" smtClean="0"/>
              <a:t>Refactor helps read, modify codes, further refactor</a:t>
            </a:r>
            <a:r>
              <a:rPr lang="en-US" dirty="0"/>
              <a:t> 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Refactor costs time, has risk …</a:t>
            </a:r>
          </a:p>
        </p:txBody>
      </p:sp>
    </p:spTree>
    <p:extLst>
      <p:ext uri="{BB962C8B-B14F-4D97-AF65-F5344CB8AC3E}">
        <p14:creationId xmlns:p14="http://schemas.microsoft.com/office/powerpoint/2010/main" val="140140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3345874"/>
          </a:xfrm>
        </p:spPr>
        <p:txBody>
          <a:bodyPr>
            <a:normAutofit/>
          </a:bodyPr>
          <a:lstStyle/>
          <a:p>
            <a:r>
              <a:rPr lang="en-US" dirty="0" smtClean="0"/>
              <a:t>When add functions</a:t>
            </a:r>
          </a:p>
          <a:p>
            <a:r>
              <a:rPr lang="en-US" dirty="0" smtClean="0"/>
              <a:t>When fix errors</a:t>
            </a:r>
          </a:p>
          <a:p>
            <a:r>
              <a:rPr lang="en-US" dirty="0" smtClean="0"/>
              <a:t>When review codes</a:t>
            </a:r>
          </a:p>
          <a:p>
            <a:r>
              <a:rPr lang="en-US" altLang="zh-CN" dirty="0" smtClean="0"/>
              <a:t>When requirements changes</a:t>
            </a:r>
            <a:endParaRPr lang="en-US" dirty="0" smtClean="0"/>
          </a:p>
          <a:p>
            <a:r>
              <a:rPr lang="en-US" dirty="0" smtClean="0"/>
              <a:t>……</a:t>
            </a:r>
          </a:p>
          <a:p>
            <a:r>
              <a:rPr lang="en-US" altLang="zh-CN" dirty="0" smtClean="0"/>
              <a:t>Usually</a:t>
            </a:r>
            <a:r>
              <a:rPr lang="en-US" dirty="0" smtClean="0"/>
              <a:t>: whenever you feels “what the f**k?”</a:t>
            </a:r>
          </a:p>
        </p:txBody>
      </p:sp>
    </p:spTree>
    <p:extLst>
      <p:ext uri="{BB962C8B-B14F-4D97-AF65-F5344CB8AC3E}">
        <p14:creationId xmlns:p14="http://schemas.microsoft.com/office/powerpoint/2010/main" val="229254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is cheap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48113"/>
              </p:ext>
            </p:extLst>
          </p:nvPr>
        </p:nvGraphicFramePr>
        <p:xfrm>
          <a:off x="1913805" y="2667000"/>
          <a:ext cx="8781903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385503" y="2875416"/>
            <a:ext cx="1224431" cy="1224431"/>
            <a:chOff x="4553350" y="137592"/>
            <a:chExt cx="1224431" cy="1224431"/>
          </a:xfrm>
        </p:grpSpPr>
        <p:sp>
          <p:nvSpPr>
            <p:cNvPr id="12" name="Shape 11"/>
            <p:cNvSpPr/>
            <p:nvPr/>
          </p:nvSpPr>
          <p:spPr>
            <a:xfrm rot="20700000">
              <a:off x="4553350" y="137592"/>
              <a:ext cx="1224431" cy="1224431"/>
            </a:xfrm>
            <a:prstGeom prst="gear6">
              <a:avLst>
                <a:gd name="adj1" fmla="val 10785"/>
                <a:gd name="adj2" fmla="val 3526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400" dirty="0" smtClean="0"/>
                <a:t>Design</a:t>
              </a:r>
              <a:endParaRPr lang="en-US" sz="1400" dirty="0"/>
            </a:p>
          </p:txBody>
        </p:sp>
        <p:sp>
          <p:nvSpPr>
            <p:cNvPr id="13" name="Shape 8"/>
            <p:cNvSpPr/>
            <p:nvPr/>
          </p:nvSpPr>
          <p:spPr>
            <a:xfrm>
              <a:off x="4821904" y="406146"/>
              <a:ext cx="687324" cy="6873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/>
            </a:p>
          </p:txBody>
        </p:sp>
      </p:grpSp>
      <p:sp>
        <p:nvSpPr>
          <p:cNvPr id="10" name="Shape 9"/>
          <p:cNvSpPr/>
          <p:nvPr/>
        </p:nvSpPr>
        <p:spPr>
          <a:xfrm>
            <a:off x="3011906" y="2715553"/>
            <a:ext cx="1598028" cy="1598028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4837806"/>
              <a:gd name="adj5" fmla="val 7527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>
            <a:off x="2380407" y="3529540"/>
            <a:ext cx="1722996" cy="1722996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508221"/>
              <a:gd name="adj5" fmla="val 6981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8" name="Group 17"/>
          <p:cNvGrpSpPr/>
          <p:nvPr/>
        </p:nvGrpSpPr>
        <p:grpSpPr>
          <a:xfrm>
            <a:off x="2669746" y="3745244"/>
            <a:ext cx="1249680" cy="1249680"/>
            <a:chOff x="3234997" y="999744"/>
            <a:chExt cx="1249680" cy="1249680"/>
          </a:xfrm>
        </p:grpSpPr>
        <p:sp>
          <p:nvSpPr>
            <p:cNvPr id="19" name="Shape 18"/>
            <p:cNvSpPr/>
            <p:nvPr/>
          </p:nvSpPr>
          <p:spPr>
            <a:xfrm>
              <a:off x="3234997" y="999744"/>
              <a:ext cx="1249680" cy="1249680"/>
            </a:xfrm>
            <a:prstGeom prst="gear6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Shape 4"/>
            <p:cNvSpPr/>
            <p:nvPr/>
          </p:nvSpPr>
          <p:spPr>
            <a:xfrm>
              <a:off x="3549608" y="1316256"/>
              <a:ext cx="620458" cy="616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Data</a:t>
              </a:r>
              <a:endParaRPr lang="en-US" sz="14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691770" y="4216864"/>
            <a:ext cx="1718310" cy="1718310"/>
            <a:chOff x="4234741" y="1405890"/>
            <a:chExt cx="1718310" cy="1718310"/>
          </a:xfrm>
        </p:grpSpPr>
        <p:sp>
          <p:nvSpPr>
            <p:cNvPr id="22" name="Shape 21"/>
            <p:cNvSpPr/>
            <p:nvPr/>
          </p:nvSpPr>
          <p:spPr>
            <a:xfrm>
              <a:off x="4234741" y="1405890"/>
              <a:ext cx="1718310" cy="1718310"/>
            </a:xfrm>
            <a:prstGeom prst="gear9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Shape 4"/>
            <p:cNvSpPr/>
            <p:nvPr/>
          </p:nvSpPr>
          <p:spPr>
            <a:xfrm>
              <a:off x="4580198" y="1808396"/>
              <a:ext cx="1088200" cy="8832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Compatibility</a:t>
              </a:r>
              <a:endParaRPr lang="en-US" sz="14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660178" y="3542818"/>
            <a:ext cx="1249680" cy="1249680"/>
            <a:chOff x="3234997" y="999744"/>
            <a:chExt cx="1249680" cy="1249680"/>
          </a:xfrm>
        </p:grpSpPr>
        <p:sp>
          <p:nvSpPr>
            <p:cNvPr id="25" name="Shape 24"/>
            <p:cNvSpPr/>
            <p:nvPr/>
          </p:nvSpPr>
          <p:spPr>
            <a:xfrm>
              <a:off x="3234997" y="999744"/>
              <a:ext cx="1249680" cy="1249680"/>
            </a:xfrm>
            <a:prstGeom prst="gear6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Shape 4"/>
            <p:cNvSpPr/>
            <p:nvPr/>
          </p:nvSpPr>
          <p:spPr>
            <a:xfrm>
              <a:off x="3549608" y="1316256"/>
              <a:ext cx="620458" cy="616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Time</a:t>
              </a:r>
              <a:endParaRPr lang="en-US" sz="1400" kern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909858" y="3450584"/>
            <a:ext cx="1718310" cy="1718310"/>
            <a:chOff x="4234741" y="1405890"/>
            <a:chExt cx="1718310" cy="1718310"/>
          </a:xfrm>
        </p:grpSpPr>
        <p:sp>
          <p:nvSpPr>
            <p:cNvPr id="31" name="Shape 30"/>
            <p:cNvSpPr/>
            <p:nvPr/>
          </p:nvSpPr>
          <p:spPr>
            <a:xfrm>
              <a:off x="4234741" y="1405890"/>
              <a:ext cx="1718310" cy="1718310"/>
            </a:xfrm>
            <a:prstGeom prst="gear9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Shape 4"/>
            <p:cNvSpPr/>
            <p:nvPr/>
          </p:nvSpPr>
          <p:spPr>
            <a:xfrm>
              <a:off x="4580198" y="1808396"/>
              <a:ext cx="1027396" cy="8832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Performance</a:t>
              </a:r>
              <a:endParaRPr lang="en-US" sz="1400" kern="1200" dirty="0"/>
            </a:p>
          </p:txBody>
        </p:sp>
      </p:grpSp>
      <p:sp>
        <p:nvSpPr>
          <p:cNvPr id="33" name="Circular Arrow 32"/>
          <p:cNvSpPr/>
          <p:nvPr/>
        </p:nvSpPr>
        <p:spPr>
          <a:xfrm rot="1842631">
            <a:off x="8948028" y="3256351"/>
            <a:ext cx="2199436" cy="2199436"/>
          </a:xfrm>
          <a:prstGeom prst="circularArrow">
            <a:avLst>
              <a:gd name="adj1" fmla="val 4688"/>
              <a:gd name="adj2" fmla="val 299029"/>
              <a:gd name="adj3" fmla="val 2483756"/>
              <a:gd name="adj4" fmla="val 15932946"/>
              <a:gd name="adj5" fmla="val 5469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Circular Arrow 33"/>
          <p:cNvSpPr/>
          <p:nvPr/>
        </p:nvSpPr>
        <p:spPr>
          <a:xfrm rot="17192828">
            <a:off x="3414634" y="4541289"/>
            <a:ext cx="1722996" cy="1722996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508221"/>
              <a:gd name="adj5" fmla="val 6981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Shape 34"/>
          <p:cNvSpPr/>
          <p:nvPr/>
        </p:nvSpPr>
        <p:spPr>
          <a:xfrm rot="3869363">
            <a:off x="7471424" y="3115168"/>
            <a:ext cx="1598028" cy="1598028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4837806"/>
              <a:gd name="adj5" fmla="val 7527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814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Smells - Sizing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Duplicated Codes</a:t>
            </a:r>
          </a:p>
          <a:p>
            <a:r>
              <a:rPr lang="en-US" dirty="0" smtClean="0"/>
              <a:t>Alternative Classes with Different Interfaces</a:t>
            </a:r>
          </a:p>
          <a:p>
            <a:r>
              <a:rPr lang="en-US" dirty="0" smtClean="0"/>
              <a:t>Long Method</a:t>
            </a:r>
          </a:p>
          <a:p>
            <a:r>
              <a:rPr lang="en-US" dirty="0" smtClean="0"/>
              <a:t>Long Parameter List</a:t>
            </a:r>
          </a:p>
          <a:p>
            <a:r>
              <a:rPr lang="en-US" dirty="0" smtClean="0"/>
              <a:t>Large Class</a:t>
            </a:r>
          </a:p>
          <a:p>
            <a:r>
              <a:rPr lang="en-US" dirty="0" smtClean="0"/>
              <a:t>Speculative Generality</a:t>
            </a:r>
          </a:p>
        </p:txBody>
      </p:sp>
    </p:spTree>
    <p:extLst>
      <p:ext uri="{BB962C8B-B14F-4D97-AF65-F5344CB8AC3E}">
        <p14:creationId xmlns:p14="http://schemas.microsoft.com/office/powerpoint/2010/main" val="3218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Smells -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Divergent Change</a:t>
            </a:r>
          </a:p>
          <a:p>
            <a:r>
              <a:rPr lang="en-US" dirty="0" smtClean="0"/>
              <a:t>Shotgun Surgery</a:t>
            </a:r>
          </a:p>
          <a:p>
            <a:r>
              <a:rPr lang="en-US" dirty="0" smtClean="0"/>
              <a:t>Feature Envy</a:t>
            </a:r>
          </a:p>
          <a:p>
            <a:r>
              <a:rPr lang="en-US" dirty="0" smtClean="0"/>
              <a:t>Data Clumps</a:t>
            </a:r>
          </a:p>
          <a:p>
            <a:r>
              <a:rPr lang="en-US" dirty="0" smtClean="0"/>
              <a:t>Parallel Inheritance Hierarchies [Remark]</a:t>
            </a:r>
          </a:p>
          <a:p>
            <a:r>
              <a:rPr lang="en-US" dirty="0" smtClean="0"/>
              <a:t>Message Chains</a:t>
            </a:r>
          </a:p>
          <a:p>
            <a:r>
              <a:rPr lang="en-US" dirty="0" smtClean="0"/>
              <a:t>Inappropriate Intimacy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7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Smell - Structural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Statements</a:t>
            </a:r>
          </a:p>
          <a:p>
            <a:r>
              <a:rPr lang="en-US" dirty="0" smtClean="0"/>
              <a:t>Lazy Class</a:t>
            </a:r>
          </a:p>
          <a:p>
            <a:r>
              <a:rPr lang="en-US" dirty="0" smtClean="0"/>
              <a:t>Temporary Field</a:t>
            </a:r>
          </a:p>
          <a:p>
            <a:r>
              <a:rPr lang="en-US" dirty="0" smtClean="0"/>
              <a:t>Middle Man</a:t>
            </a:r>
          </a:p>
          <a:p>
            <a:r>
              <a:rPr lang="en-US" dirty="0" smtClean="0"/>
              <a:t>Incomplete Library Classes</a:t>
            </a:r>
          </a:p>
          <a:p>
            <a:r>
              <a:rPr lang="en-US" dirty="0" smtClean="0"/>
              <a:t>Refused Bequest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6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677</TotalTime>
  <Words>3721</Words>
  <Application>Microsoft Office PowerPoint</Application>
  <PresentationFormat>Widescreen</PresentationFormat>
  <Paragraphs>171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华文楷体</vt:lpstr>
      <vt:lpstr>宋体</vt:lpstr>
      <vt:lpstr>Arial</vt:lpstr>
      <vt:lpstr>Calibri</vt:lpstr>
      <vt:lpstr>Corbel</vt:lpstr>
      <vt:lpstr>Parallax</vt:lpstr>
      <vt:lpstr>Refactoring – Improve the Design of Existing Code</vt:lpstr>
      <vt:lpstr>Contents</vt:lpstr>
      <vt:lpstr>Refactor?</vt:lpstr>
      <vt:lpstr>Refactor!</vt:lpstr>
      <vt:lpstr>When </vt:lpstr>
      <vt:lpstr>Talk is cheap</vt:lpstr>
      <vt:lpstr>Bad Smells - Sizing</vt:lpstr>
      <vt:lpstr>Bad Smells - Coupling</vt:lpstr>
      <vt:lpstr>Bad Smell - Structural</vt:lpstr>
      <vt:lpstr>Refactor – Simplify Conditions</vt:lpstr>
      <vt:lpstr>Refactor – Function Level</vt:lpstr>
      <vt:lpstr>Refactor – Simplify Function</vt:lpstr>
      <vt:lpstr>Refactor – Class Level</vt:lpstr>
      <vt:lpstr>Refactor – Reconstruct Data</vt:lpstr>
      <vt:lpstr>Refactor – Architecture Level</vt:lpstr>
    </vt:vector>
  </TitlesOfParts>
  <Company>EMC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 – Improve the Design of Existing Code</dc:title>
  <dc:creator>Zhang, Raynor</dc:creator>
  <cp:lastModifiedBy>Zhang, Raynor</cp:lastModifiedBy>
  <cp:revision>74</cp:revision>
  <dcterms:created xsi:type="dcterms:W3CDTF">2016-10-10T13:36:16Z</dcterms:created>
  <dcterms:modified xsi:type="dcterms:W3CDTF">2016-10-25T13:23:01Z</dcterms:modified>
</cp:coreProperties>
</file>