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61" r:id="rId4"/>
    <p:sldId id="266" r:id="rId5"/>
    <p:sldId id="262" r:id="rId7"/>
    <p:sldId id="263" r:id="rId8"/>
    <p:sldId id="271" r:id="rId9"/>
    <p:sldId id="264" r:id="rId10"/>
    <p:sldId id="272" r:id="rId11"/>
    <p:sldId id="273" r:id="rId12"/>
    <p:sldId id="274" r:id="rId13"/>
    <p:sldId id="265" r:id="rId14"/>
    <p:sldId id="275" r:id="rId15"/>
    <p:sldId id="276" r:id="rId16"/>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gs" Target="tags/tag143.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两者相比，端到端的学习省去了在每一个独立学习任务执行之前所做的数据标注，为样本做标注的代价是昂贵的、易出错的。</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olidFill>
                  <a:schemeClr val="dk1"/>
                </a:solidFill>
                <a:latin typeface="微软雅黑" panose="020B0503020204020204" charset="-122"/>
                <a:ea typeface="微软雅黑" panose="020B0503020204020204" charset="-122"/>
                <a:cs typeface="微软雅黑" panose="020B0503020204020204" charset="-122"/>
                <a:sym typeface="+mn-ea"/>
              </a:rPr>
              <a:t>在真实的道路条件下，车道通常具有全球一致的形状。因此，近似的弧从左到右车道有一个相等的曲率,每个车道只在偏差项和上下边界上有所不同。</a:t>
            </a:r>
            <a:endParaRPr lang="zh-CN" altLang="en-US">
              <a:solidFill>
                <a:schemeClr val="dk1"/>
              </a:solidFill>
              <a:latin typeface="微软雅黑" panose="020B0503020204020204" charset="-122"/>
              <a:ea typeface="微软雅黑" panose="020B0503020204020204" charset="-122"/>
              <a:cs typeface="微软雅黑" panose="020B0503020204020204" charset="-122"/>
              <a:sym typeface="+mn-ea"/>
            </a:endParaRP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image" Target="../media/image2.png"/><Relationship Id="rId2" Type="http://schemas.openxmlformats.org/officeDocument/2006/relationships/tags" Target="../tags/tag7.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tags" Target="../tags/tag23.xml"/><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image" Target="../media/image2.png"/><Relationship Id="rId2" Type="http://schemas.openxmlformats.org/officeDocument/2006/relationships/tags" Target="../tags/tag1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image" Target="../media/image2.png"/><Relationship Id="rId2" Type="http://schemas.openxmlformats.org/officeDocument/2006/relationships/tags" Target="../tags/tag25.xml"/><Relationship Id="rId11" Type="http://schemas.openxmlformats.org/officeDocument/2006/relationships/tags" Target="../tags/tag33.xml"/><Relationship Id="rId10" Type="http://schemas.openxmlformats.org/officeDocument/2006/relationships/tags" Target="../tags/tag32.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image" Target="../media/image3.jpeg"/><Relationship Id="rId2" Type="http://schemas.openxmlformats.org/officeDocument/2006/relationships/tags" Target="../tags/tag34.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48.xml"/><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image" Target="../media/image2.png"/><Relationship Id="rId2" Type="http://schemas.openxmlformats.org/officeDocument/2006/relationships/tags" Target="../tags/tag4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image" Target="../media/image2.png"/><Relationship Id="rId2" Type="http://schemas.openxmlformats.org/officeDocument/2006/relationships/tags" Target="../tags/tag49.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image" Target="../media/image2.png"/><Relationship Id="rId2" Type="http://schemas.openxmlformats.org/officeDocument/2006/relationships/tags" Target="../tags/tag55.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image" Target="../media/image2.png"/><Relationship Id="rId2" Type="http://schemas.openxmlformats.org/officeDocument/2006/relationships/tags" Target="../tags/tag66.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tags" Target="../tags/tag74.xml"/><Relationship Id="rId6" Type="http://schemas.openxmlformats.org/officeDocument/2006/relationships/image" Target="../media/image6.png"/><Relationship Id="rId5" Type="http://schemas.openxmlformats.org/officeDocument/2006/relationships/tags" Target="../tags/tag73.xml"/><Relationship Id="rId4" Type="http://schemas.openxmlformats.org/officeDocument/2006/relationships/image" Target="../media/image5.png"/><Relationship Id="rId3" Type="http://schemas.openxmlformats.org/officeDocument/2006/relationships/tags" Target="../tags/tag72.xml"/><Relationship Id="rId2" Type="http://schemas.openxmlformats.org/officeDocument/2006/relationships/tags" Target="../tags/tag71.xml"/><Relationship Id="rId11" Type="http://schemas.openxmlformats.org/officeDocument/2006/relationships/tags" Target="../tags/tag78.xml"/><Relationship Id="rId10" Type="http://schemas.openxmlformats.org/officeDocument/2006/relationships/tags" Target="../tags/tag77.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image" Target="../media/image7.png"/><Relationship Id="rId3" Type="http://schemas.openxmlformats.org/officeDocument/2006/relationships/tags" Target="../tags/tag80.xml"/><Relationship Id="rId2" Type="http://schemas.openxmlformats.org/officeDocument/2006/relationships/tags" Target="../tags/tag79.xml"/><Relationship Id="rId10" Type="http://schemas.openxmlformats.org/officeDocument/2006/relationships/tags" Target="../tags/tag86.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image" Target="../media/image8.png"/><Relationship Id="rId3" Type="http://schemas.openxmlformats.org/officeDocument/2006/relationships/tags" Target="../tags/tag88.xml"/><Relationship Id="rId2" Type="http://schemas.openxmlformats.org/officeDocument/2006/relationships/tags" Target="../tags/tag87.xml"/><Relationship Id="rId10" Type="http://schemas.openxmlformats.org/officeDocument/2006/relationships/tags" Target="../tags/tag94.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01.xml"/><Relationship Id="rId8" Type="http://schemas.openxmlformats.org/officeDocument/2006/relationships/tags" Target="../tags/tag100.xml"/><Relationship Id="rId7" Type="http://schemas.openxmlformats.org/officeDocument/2006/relationships/tags" Target="../tags/tag99.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image" Target="../media/image9.png"/><Relationship Id="rId3" Type="http://schemas.openxmlformats.org/officeDocument/2006/relationships/tags" Target="../tags/tag96.xml"/><Relationship Id="rId2" Type="http://schemas.openxmlformats.org/officeDocument/2006/relationships/tags" Target="../tags/tag95.xml"/><Relationship Id="rId10" Type="http://schemas.openxmlformats.org/officeDocument/2006/relationships/tags" Target="../tags/tag102.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09.xml"/><Relationship Id="rId8" Type="http://schemas.openxmlformats.org/officeDocument/2006/relationships/tags" Target="../tags/tag108.xml"/><Relationship Id="rId7" Type="http://schemas.openxmlformats.org/officeDocument/2006/relationships/tags" Target="../tags/tag10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image" Target="../media/image9.png"/><Relationship Id="rId3" Type="http://schemas.openxmlformats.org/officeDocument/2006/relationships/tags" Target="../tags/tag104.xml"/><Relationship Id="rId2" Type="http://schemas.openxmlformats.org/officeDocument/2006/relationships/tags" Target="../tags/tag103.xml"/><Relationship Id="rId12" Type="http://schemas.openxmlformats.org/officeDocument/2006/relationships/tags" Target="../tags/tag112.xml"/><Relationship Id="rId11" Type="http://schemas.openxmlformats.org/officeDocument/2006/relationships/tags" Target="../tags/tag111.xml"/><Relationship Id="rId10" Type="http://schemas.openxmlformats.org/officeDocument/2006/relationships/tags" Target="../tags/tag110.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18.xml"/><Relationship Id="rId8" Type="http://schemas.openxmlformats.org/officeDocument/2006/relationships/tags" Target="../tags/tag117.xml"/><Relationship Id="rId7" Type="http://schemas.openxmlformats.org/officeDocument/2006/relationships/tags" Target="../tags/tag116.xml"/><Relationship Id="rId6" Type="http://schemas.openxmlformats.org/officeDocument/2006/relationships/image" Target="../media/image11.png"/><Relationship Id="rId5" Type="http://schemas.openxmlformats.org/officeDocument/2006/relationships/tags" Target="../tags/tag115.xml"/><Relationship Id="rId4" Type="http://schemas.openxmlformats.org/officeDocument/2006/relationships/image" Target="../media/image10.png"/><Relationship Id="rId3" Type="http://schemas.openxmlformats.org/officeDocument/2006/relationships/tags" Target="../tags/tag114.xml"/><Relationship Id="rId2" Type="http://schemas.openxmlformats.org/officeDocument/2006/relationships/tags" Target="../tags/tag113.xml"/><Relationship Id="rId11" Type="http://schemas.openxmlformats.org/officeDocument/2006/relationships/tags" Target="../tags/tag120.xml"/><Relationship Id="rId10" Type="http://schemas.openxmlformats.org/officeDocument/2006/relationships/tags" Target="../tags/tag119.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0F72822-F96B-425D-81B9-85FDB38E3E7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5BE790-AE3E-4533-8DAD-82C23EDEDAB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0F72822-F96B-425D-81B9-85FDB38E3E7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5BE790-AE3E-4533-8DAD-82C23EDEDAB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0F72822-F96B-425D-81B9-85FDB38E3E7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5BE790-AE3E-4533-8DAD-82C23EDEDAB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3294611" y="2182091"/>
            <a:ext cx="5602778" cy="2493818"/>
          </a:xfrm>
          <a:prstGeom prst="rect">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 name="标题 1"/>
          <p:cNvSpPr>
            <a:spLocks noGrp="1"/>
          </p:cNvSpPr>
          <p:nvPr>
            <p:ph type="ctrTitle" hasCustomPrompt="1"/>
            <p:custDataLst>
              <p:tags r:id="rId4"/>
            </p:custDataLst>
          </p:nvPr>
        </p:nvSpPr>
        <p:spPr>
          <a:xfrm>
            <a:off x="3390673" y="2639081"/>
            <a:ext cx="5410654" cy="899167"/>
          </a:xfrm>
        </p:spPr>
        <p:txBody>
          <a:bodyPr lIns="90000" tIns="46800" rIns="90000" bIns="46800" anchor="b" anchorCtr="0">
            <a:normAutofit/>
          </a:bodyPr>
          <a:lstStyle>
            <a:lvl1pPr algn="ctr">
              <a:defRPr sz="4400" spc="600" baseline="0">
                <a:solidFill>
                  <a:schemeClr val="tx1">
                    <a:lumMod val="85000"/>
                    <a:lumOff val="15000"/>
                  </a:schemeClr>
                </a:solidFill>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5"/>
            </p:custDataLst>
          </p:nvPr>
        </p:nvSpPr>
        <p:spPr>
          <a:xfrm>
            <a:off x="3390673" y="3616960"/>
            <a:ext cx="5410654" cy="548640"/>
          </a:xfrm>
        </p:spPr>
        <p:txBody>
          <a:bodyPr lIns="90000" tIns="46800" rIns="90000" bIns="4680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7"/>
            </p:custDataLst>
          </p:nvPr>
        </p:nvSpPr>
        <p:spPr/>
        <p:txBody>
          <a:bodyPr/>
          <a:lstStyle/>
          <a:p>
            <a:endParaRPr lang="zh-CN" altLang="en-US" dirty="0"/>
          </a:p>
        </p:txBody>
      </p:sp>
      <p:sp>
        <p:nvSpPr>
          <p:cNvPr id="18" name="灯片编号占位符 17"/>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custDataLst>
              <p:tags r:id="rId2"/>
            </p:custDataLst>
          </p:nvPr>
        </p:nvPicPr>
        <p:blipFill>
          <a:blip r:embed="rId3"/>
          <a:stretch>
            <a:fillRect/>
          </a:stretch>
        </p:blipFill>
        <p:spPr>
          <a:xfrm rot="4562520">
            <a:off x="11086679" y="5763762"/>
            <a:ext cx="823450" cy="1119345"/>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5"/>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bg>
      <p:bgPr>
        <a:blipFill rotWithShape="1">
          <a:blip r:embed="rId2"/>
          <a:stretch>
            <a:fillRect/>
          </a:stretch>
        </a:blipFill>
        <a:effectLst/>
      </p:bgPr>
    </p:bg>
    <p:spTree>
      <p:nvGrpSpPr>
        <p:cNvPr id="1" name=""/>
        <p:cNvGrpSpPr/>
        <p:nvPr/>
      </p:nvGrpSpPr>
      <p:grpSpPr>
        <a:xfrm>
          <a:off x="0" y="0"/>
          <a:ext cx="0" cy="0"/>
          <a:chOff x="0" y="0"/>
          <a:chExt cx="0" cy="0"/>
        </a:xfrm>
      </p:grpSpPr>
      <p:cxnSp>
        <p:nvCxnSpPr>
          <p:cNvPr id="8" name="直接连接符 7"/>
          <p:cNvCxnSpPr/>
          <p:nvPr userDrawn="1">
            <p:custDataLst>
              <p:tags r:id="rId3"/>
            </p:custDataLst>
          </p:nvPr>
        </p:nvCxnSpPr>
        <p:spPr>
          <a:xfrm>
            <a:off x="5748166" y="3752822"/>
            <a:ext cx="69566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4"/>
            </p:custDataLst>
          </p:nvPr>
        </p:nvSpPr>
        <p:spPr>
          <a:xfrm>
            <a:off x="3948090" y="3794073"/>
            <a:ext cx="4295819" cy="790628"/>
          </a:xfrm>
        </p:spPr>
        <p:txBody>
          <a:bodyPr lIns="90000" tIns="46800" rIns="90000" bIns="46800" anchor="t" anchorCtr="0">
            <a:normAutofit/>
          </a:bodyPr>
          <a:lstStyle>
            <a:lvl1pPr algn="ctr">
              <a:defRPr sz="360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8" name="图片 7"/>
          <p:cNvPicPr>
            <a:picLocks noChangeAspect="1"/>
          </p:cNvPicPr>
          <p:nvPr userDrawn="1">
            <p:custDataLst>
              <p:tags r:id="rId2"/>
            </p:custDataLst>
          </p:nvPr>
        </p:nvPicPr>
        <p:blipFill>
          <a:blip r:embed="rId3"/>
          <a:stretch>
            <a:fillRect/>
          </a:stretch>
        </p:blipFill>
        <p:spPr>
          <a:xfrm rot="4562520">
            <a:off x="11086679" y="5763762"/>
            <a:ext cx="823450" cy="1119345"/>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5"/>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6"/>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7"/>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8"/>
            </p:custDataLst>
          </p:nvPr>
        </p:nvSpPr>
        <p:spPr/>
        <p:txBody>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7" name="灯片编号占位符 6"/>
          <p:cNvSpPr>
            <a:spLocks noGrp="1"/>
          </p:cNvSpPr>
          <p:nvPr>
            <p:ph type="sldNum" sz="quarter" idx="12"/>
            <p:custDataLst>
              <p:tags r:id="rId9"/>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0" name="图片 9"/>
          <p:cNvPicPr>
            <a:picLocks noChangeAspect="1"/>
          </p:cNvPicPr>
          <p:nvPr userDrawn="1">
            <p:custDataLst>
              <p:tags r:id="rId2"/>
            </p:custDataLst>
          </p:nvPr>
        </p:nvPicPr>
        <p:blipFill>
          <a:blip r:embed="rId3"/>
          <a:stretch>
            <a:fillRect/>
          </a:stretch>
        </p:blipFill>
        <p:spPr>
          <a:xfrm rot="4562520">
            <a:off x="11086679" y="5763762"/>
            <a:ext cx="823450" cy="1119345"/>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5"/>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6"/>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7"/>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8"/>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9"/>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0"/>
            </p:custDataLst>
          </p:nvPr>
        </p:nvSpPr>
        <p:spPr/>
        <p:txBody>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9" name="灯片编号占位符 8"/>
          <p:cNvSpPr>
            <a:spLocks noGrp="1"/>
          </p:cNvSpPr>
          <p:nvPr>
            <p:ph type="sldNum" sz="quarter" idx="12"/>
            <p:custDataLst>
              <p:tags r:id="rId11"/>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8" name="图片 7"/>
          <p:cNvPicPr>
            <a:picLocks noChangeAspect="1"/>
          </p:cNvPicPr>
          <p:nvPr userDrawn="1">
            <p:custDataLst>
              <p:tags r:id="rId2"/>
            </p:custDataLst>
          </p:nvPr>
        </p:nvPicPr>
        <p:blipFill rotWithShape="1">
          <a:blip r:embed="rId3"/>
          <a:srcRect/>
          <a:stretch>
            <a:fillRect/>
          </a:stretch>
        </p:blipFill>
        <p:spPr>
          <a:xfrm>
            <a:off x="0" y="0"/>
            <a:ext cx="12192000" cy="6858000"/>
          </a:xfrm>
          <a:custGeom>
            <a:avLst/>
            <a:gdLst>
              <a:gd name="connsiteX0" fmla="*/ 260466 w 12192000"/>
              <a:gd name="connsiteY0" fmla="*/ 245226 h 6858000"/>
              <a:gd name="connsiteX1" fmla="*/ 260466 w 12192000"/>
              <a:gd name="connsiteY1" fmla="*/ 6612775 h 6858000"/>
              <a:gd name="connsiteX2" fmla="*/ 11931535 w 12192000"/>
              <a:gd name="connsiteY2" fmla="*/ 6612775 h 6858000"/>
              <a:gd name="connsiteX3" fmla="*/ 11931535 w 12192000"/>
              <a:gd name="connsiteY3" fmla="*/ 24522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260466" y="245226"/>
                </a:moveTo>
                <a:lnTo>
                  <a:pt x="260466" y="6612775"/>
                </a:lnTo>
                <a:lnTo>
                  <a:pt x="11931535" y="6612775"/>
                </a:lnTo>
                <a:lnTo>
                  <a:pt x="11931535" y="245226"/>
                </a:lnTo>
                <a:close/>
                <a:moveTo>
                  <a:pt x="0" y="0"/>
                </a:moveTo>
                <a:lnTo>
                  <a:pt x="12192000" y="0"/>
                </a:lnTo>
                <a:lnTo>
                  <a:pt x="12192000" y="6858000"/>
                </a:lnTo>
                <a:lnTo>
                  <a:pt x="0" y="6858000"/>
                </a:lnTo>
                <a:close/>
              </a:path>
            </a:pathLst>
          </a:custGeom>
        </p:spPr>
      </p:pic>
      <p:sp>
        <p:nvSpPr>
          <p:cNvPr id="2" name="标题 1"/>
          <p:cNvSpPr>
            <a:spLocks noGrp="1"/>
          </p:cNvSpPr>
          <p:nvPr>
            <p:ph type="title"/>
            <p:custDataLst>
              <p:tags r:id="rId4"/>
            </p:custDataLst>
          </p:nvPr>
        </p:nvSpPr>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8" name="图片 7"/>
          <p:cNvPicPr>
            <a:picLocks noChangeAspect="1"/>
          </p:cNvPicPr>
          <p:nvPr userDrawn="1">
            <p:custDataLst>
              <p:tags r:id="rId2"/>
            </p:custDataLst>
          </p:nvPr>
        </p:nvPicPr>
        <p:blipFill>
          <a:blip r:embed="rId3"/>
          <a:stretch>
            <a:fillRect/>
          </a:stretch>
        </p:blipFill>
        <p:spPr>
          <a:xfrm rot="4562520">
            <a:off x="11086679" y="5763762"/>
            <a:ext cx="823450" cy="1119345"/>
          </a:xfrm>
          <a:prstGeom prst="rect">
            <a:avLst/>
          </a:prstGeom>
        </p:spPr>
      </p:pic>
      <p:sp>
        <p:nvSpPr>
          <p:cNvPr id="2" name="标题 1"/>
          <p:cNvSpPr>
            <a:spLocks noGrp="1"/>
          </p:cNvSpPr>
          <p:nvPr>
            <p:ph type="title"/>
            <p:custDataLst>
              <p:tags r:id="rId4"/>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5"/>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6"/>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7"/>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8"/>
            </p:custDataLst>
          </p:nvPr>
        </p:nvSpPr>
        <p:spPr/>
        <p:txBody>
          <a:bodyPr/>
          <a:lstStyle>
            <a:lvl1pPr>
              <a:defRPr baseline="0">
                <a:solidFill>
                  <a:schemeClr val="tx1">
                    <a:lumMod val="85000"/>
                    <a:lumOff val="15000"/>
                  </a:schemeClr>
                </a:solidFill>
                <a:latin typeface="Arial" panose="020B0604020202020204" pitchFamily="34" charset="0"/>
              </a:defRPr>
            </a:lvl1pPr>
          </a:lstStyle>
          <a:p>
            <a:endParaRPr lang="zh-CN" altLang="en-US" dirty="0"/>
          </a:p>
        </p:txBody>
      </p:sp>
      <p:sp>
        <p:nvSpPr>
          <p:cNvPr id="7" name="灯片编号占位符 6"/>
          <p:cNvSpPr>
            <a:spLocks noGrp="1"/>
          </p:cNvSpPr>
          <p:nvPr>
            <p:ph type="sldNum" sz="quarter" idx="12"/>
            <p:custDataLst>
              <p:tags r:id="rId9"/>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0F72822-F96B-425D-81B9-85FDB38E3E7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5BE790-AE3E-4533-8DAD-82C23EDEDAB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custDataLst>
              <p:tags r:id="rId2"/>
            </p:custDataLst>
          </p:nvPr>
        </p:nvPicPr>
        <p:blipFill>
          <a:blip r:embed="rId3"/>
          <a:stretch>
            <a:fillRect/>
          </a:stretch>
        </p:blipFill>
        <p:spPr>
          <a:xfrm rot="4562520">
            <a:off x="11086679" y="5763762"/>
            <a:ext cx="823450" cy="1119345"/>
          </a:xfrm>
          <a:prstGeom prst="rect">
            <a:avLst/>
          </a:prstGeom>
        </p:spPr>
      </p:pic>
      <p:sp>
        <p:nvSpPr>
          <p:cNvPr id="2" name="竖排标题 1"/>
          <p:cNvSpPr>
            <a:spLocks noGrp="1"/>
          </p:cNvSpPr>
          <p:nvPr>
            <p:ph type="title" orient="vert"/>
            <p:custDataLst>
              <p:tags r:id="rId4"/>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5"/>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custDataLst>
              <p:tags r:id="rId2"/>
            </p:custDataLst>
          </p:nvPr>
        </p:nvPicPr>
        <p:blipFill>
          <a:blip r:embed="rId3"/>
          <a:stretch>
            <a:fillRect/>
          </a:stretch>
        </p:blipFill>
        <p:spPr>
          <a:xfrm rot="4562520">
            <a:off x="11086679" y="5763762"/>
            <a:ext cx="823450" cy="1119345"/>
          </a:xfrm>
          <a:prstGeom prst="rect">
            <a:avLst/>
          </a:prstGeom>
        </p:spPr>
      </p:pic>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7"/>
            </p:custDataLst>
          </p:nvPr>
        </p:nvSpPr>
        <p:spPr>
          <a:xfrm>
            <a:off x="669930" y="952508"/>
            <a:ext cx="10852237" cy="5388907"/>
          </a:xfrm>
        </p:spPr>
        <p:txBody>
          <a:bodyPr/>
          <a:lstStyle>
            <a:lvl1pPr>
              <a:defRPr baseline="0"/>
            </a:lvl1pPr>
            <a:lvl2pPr>
              <a:defRPr baseline="0"/>
            </a:lvl2pPr>
            <a:lvl3pPr>
              <a:defRPr baseline="0"/>
            </a:lvl3pPr>
            <a:lvl4pPr>
              <a:defRPr baseline="0"/>
            </a:lvl4pPr>
            <a:lvl5pPr>
              <a:defRPr baseline="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矩形 6"/>
          <p:cNvSpPr/>
          <p:nvPr userDrawn="1">
            <p:custDataLst>
              <p:tags r:id="rId3"/>
            </p:custDataLst>
          </p:nvPr>
        </p:nvSpPr>
        <p:spPr>
          <a:xfrm>
            <a:off x="2841625" y="1980565"/>
            <a:ext cx="6508750" cy="2896870"/>
          </a:xfrm>
          <a:prstGeom prst="rect">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3390265" y="2525395"/>
            <a:ext cx="5410835" cy="1144905"/>
          </a:xfrm>
        </p:spPr>
        <p:txBody>
          <a:bodyPr vert="horz" lIns="90170" tIns="46990" rIns="90170" bIns="46990" rtlCol="0" anchor="b" anchorCtr="0">
            <a:normAutofit/>
          </a:bodyPr>
          <a:lstStyle>
            <a:lvl1pPr marL="0" marR="0" algn="ctr" defTabSz="914400" rtl="0" eaLnBrk="1" fontAlgn="auto" latinLnBrk="0" hangingPunct="1">
              <a:lnSpc>
                <a:spcPct val="100000"/>
              </a:lnSpc>
              <a:buNone/>
              <a:defRPr kumimoji="0" lang="zh-CN" altLang="en-US" sz="60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11" name="文本占位符 10"/>
          <p:cNvSpPr>
            <a:spLocks noGrp="1"/>
          </p:cNvSpPr>
          <p:nvPr>
            <p:ph type="body" sz="quarter" idx="13" hasCustomPrompt="1"/>
            <p:custDataLst>
              <p:tags r:id="rId8"/>
            </p:custDataLst>
          </p:nvPr>
        </p:nvSpPr>
        <p:spPr>
          <a:xfrm>
            <a:off x="3390900" y="3718560"/>
            <a:ext cx="5410835" cy="581660"/>
          </a:xfrm>
        </p:spPr>
        <p:txBody>
          <a:bodyPr lIns="90000" tIns="46800" rIns="90000" bIns="46800">
            <a:normAutofit/>
          </a:bodyPr>
          <a:lstStyle>
            <a:lvl1pPr marL="0" indent="0" algn="ctr" eaLnBrk="1" fontAlgn="auto" latinLnBrk="0" hangingPunct="1">
              <a:lnSpc>
                <a:spcPct val="100000"/>
              </a:lnSpc>
              <a:buNone/>
              <a:defRPr sz="2400"/>
            </a:lvl1pPr>
          </a:lstStyle>
          <a:p>
            <a:pPr lvl="0"/>
            <a:r>
              <a:rPr lang="zh-CN" altLang="en-US" dirty="0"/>
              <a:t>单击此处编辑文本</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custDataLst>
              <p:tags r:id="rId2"/>
            </p:custDataLst>
          </p:nvPr>
        </p:nvPicPr>
        <p:blipFill>
          <a:blip r:embed="rId3"/>
          <a:stretch>
            <a:fillRect/>
          </a:stretch>
        </p:blipFill>
        <p:spPr>
          <a:xfrm rot="4562520">
            <a:off x="11086679" y="5763762"/>
            <a:ext cx="823450" cy="1119345"/>
          </a:xfrm>
          <a:prstGeom prst="rect">
            <a:avLst/>
          </a:prstGeom>
        </p:spPr>
      </p:pic>
      <p:sp>
        <p:nvSpPr>
          <p:cNvPr id="2" name="标题 1"/>
          <p:cNvSpPr>
            <a:spLocks noGrp="1"/>
          </p:cNvSpPr>
          <p:nvPr>
            <p:ph type="title"/>
            <p:custDataLst>
              <p:tags r:id="rId4"/>
            </p:custDataLst>
          </p:nvPr>
        </p:nvSpPr>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lvl1pPr>
              <a:defRPr baseline="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0" cy="624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pic>
        <p:nvPicPr>
          <p:cNvPr id="10" name="图片 9"/>
          <p:cNvPicPr>
            <a:picLocks noChangeAspect="1"/>
          </p:cNvPicPr>
          <p:nvPr userDrawn="1">
            <p:custDataLst>
              <p:tags r:id="rId3"/>
            </p:custDataLst>
          </p:nvPr>
        </p:nvPicPr>
        <p:blipFill>
          <a:blip r:embed="rId4"/>
          <a:srcRect/>
          <a:stretch>
            <a:fillRect/>
          </a:stretch>
        </p:blipFill>
        <p:spPr>
          <a:xfrm>
            <a:off x="0" y="365125"/>
            <a:ext cx="529590" cy="1067435"/>
          </a:xfrm>
          <a:custGeom>
            <a:avLst/>
            <a:gdLst>
              <a:gd name="connsiteX0" fmla="*/ 0 w 529433"/>
              <a:gd name="connsiteY0" fmla="*/ 0 h 1067646"/>
              <a:gd name="connsiteX1" fmla="*/ 529433 w 529433"/>
              <a:gd name="connsiteY1" fmla="*/ 0 h 1067646"/>
              <a:gd name="connsiteX2" fmla="*/ 529433 w 529433"/>
              <a:gd name="connsiteY2" fmla="*/ 1067646 h 1067646"/>
              <a:gd name="connsiteX3" fmla="*/ 0 w 529433"/>
              <a:gd name="connsiteY3" fmla="*/ 1067646 h 1067646"/>
            </a:gdLst>
            <a:ahLst/>
            <a:cxnLst>
              <a:cxn ang="0">
                <a:pos x="connsiteX0" y="connsiteY0"/>
              </a:cxn>
              <a:cxn ang="0">
                <a:pos x="connsiteX1" y="connsiteY1"/>
              </a:cxn>
              <a:cxn ang="0">
                <a:pos x="connsiteX2" y="connsiteY2"/>
              </a:cxn>
              <a:cxn ang="0">
                <a:pos x="connsiteX3" y="connsiteY3"/>
              </a:cxn>
            </a:cxnLst>
            <a:rect l="l" t="t" r="r" b="b"/>
            <a:pathLst>
              <a:path w="529433" h="1067646">
                <a:moveTo>
                  <a:pt x="0" y="0"/>
                </a:moveTo>
                <a:lnTo>
                  <a:pt x="529433" y="0"/>
                </a:lnTo>
                <a:lnTo>
                  <a:pt x="529433" y="1067646"/>
                </a:lnTo>
                <a:lnTo>
                  <a:pt x="0" y="1067646"/>
                </a:lnTo>
                <a:close/>
              </a:path>
            </a:pathLst>
          </a:custGeom>
        </p:spPr>
      </p:pic>
      <p:pic>
        <p:nvPicPr>
          <p:cNvPr id="11" name="图片 10"/>
          <p:cNvPicPr>
            <a:picLocks noChangeAspect="1"/>
          </p:cNvPicPr>
          <p:nvPr userDrawn="1">
            <p:custDataLst>
              <p:tags r:id="rId5"/>
            </p:custDataLst>
          </p:nvPr>
        </p:nvPicPr>
        <p:blipFill>
          <a:blip r:embed="rId6"/>
          <a:stretch>
            <a:fillRect/>
          </a:stretch>
        </p:blipFill>
        <p:spPr>
          <a:xfrm rot="4562520">
            <a:off x="10618470" y="5281930"/>
            <a:ext cx="1228725" cy="1670685"/>
          </a:xfrm>
          <a:prstGeom prst="rect">
            <a:avLst/>
          </a:prstGeom>
        </p:spPr>
      </p:pic>
      <p:sp>
        <p:nvSpPr>
          <p:cNvPr id="2" name="标题 1"/>
          <p:cNvSpPr>
            <a:spLocks noGrp="1"/>
          </p:cNvSpPr>
          <p:nvPr>
            <p:ph type="title" hasCustomPrompt="1"/>
            <p:custDataLst>
              <p:tags r:id="rId7"/>
            </p:custDataLst>
          </p:nvPr>
        </p:nvSpPr>
        <p:spPr>
          <a:xfrm>
            <a:off x="1281600" y="1249200"/>
            <a:ext cx="9626400" cy="723600"/>
          </a:xfrm>
        </p:spPr>
        <p:txBody>
          <a:bodyPr anchor="ctr">
            <a:normAutofit/>
          </a:bodyPr>
          <a:lstStyle>
            <a:lvl1pP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solidFill>
                <a:schemeClr val="tx1">
                  <a:lumMod val="85000"/>
                  <a:lumOff val="15000"/>
                </a:schemeClr>
              </a:solidFill>
              <a:latin typeface="Arial" panose="020B0604020202020204" pitchFamily="34" charset="0"/>
              <a:ea typeface="微软雅黑" panose="020B0503020204020204" charset="-122"/>
              <a:sym typeface="+mn-ea"/>
            </a:endParaRPr>
          </a:p>
        </p:txBody>
      </p:sp>
      <p:pic>
        <p:nvPicPr>
          <p:cNvPr id="10" name="图片 9"/>
          <p:cNvPicPr>
            <a:picLocks noChangeAspect="1"/>
          </p:cNvPicPr>
          <p:nvPr userDrawn="1">
            <p:custDataLst>
              <p:tags r:id="rId3"/>
            </p:custDataLst>
          </p:nvPr>
        </p:nvPicPr>
        <p:blipFill>
          <a:blip r:embed="rId4"/>
          <a:stretch>
            <a:fillRect/>
          </a:stretch>
        </p:blipFill>
        <p:spPr>
          <a:xfrm rot="17037480" flipH="1">
            <a:off x="313690" y="5494020"/>
            <a:ext cx="1016635" cy="1382395"/>
          </a:xfrm>
          <a:prstGeom prst="rect">
            <a:avLst/>
          </a:prstGeom>
        </p:spPr>
      </p:pic>
      <p:sp>
        <p:nvSpPr>
          <p:cNvPr id="2" name="标题 1"/>
          <p:cNvSpPr>
            <a:spLocks noGrp="1"/>
          </p:cNvSpPr>
          <p:nvPr>
            <p:ph type="title" hasCustomPrompt="1"/>
            <p:custDataLst>
              <p:tags r:id="rId5"/>
            </p:custDataLst>
          </p:nvPr>
        </p:nvSpPr>
        <p:spPr>
          <a:xfrm>
            <a:off x="583200" y="770400"/>
            <a:ext cx="3960000" cy="882000"/>
          </a:xfrm>
        </p:spPr>
        <p:txBody>
          <a:bodyPr anchor="ctr">
            <a:normAutofit/>
          </a:bodyPr>
          <a:lstStyle>
            <a:lvl1pP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pic>
        <p:nvPicPr>
          <p:cNvPr id="11" name="图片 10"/>
          <p:cNvPicPr>
            <a:picLocks noChangeAspect="1"/>
          </p:cNvPicPr>
          <p:nvPr userDrawn="1">
            <p:custDataLst>
              <p:tags r:id="rId3"/>
            </p:custDataLst>
          </p:nvPr>
        </p:nvPicPr>
        <p:blipFill>
          <a:blip r:embed="rId4"/>
          <a:srcRect/>
          <a:stretch>
            <a:fillRect/>
          </a:stretch>
        </p:blipFill>
        <p:spPr>
          <a:xfrm rot="10800000">
            <a:off x="11578375" y="478932"/>
            <a:ext cx="613625" cy="1230936"/>
          </a:xfrm>
          <a:custGeom>
            <a:avLst/>
            <a:gdLst>
              <a:gd name="connsiteX0" fmla="*/ 0 w 529433"/>
              <a:gd name="connsiteY0" fmla="*/ 0 h 1067646"/>
              <a:gd name="connsiteX1" fmla="*/ 529433 w 529433"/>
              <a:gd name="connsiteY1" fmla="*/ 0 h 1067646"/>
              <a:gd name="connsiteX2" fmla="*/ 529433 w 529433"/>
              <a:gd name="connsiteY2" fmla="*/ 1067646 h 1067646"/>
              <a:gd name="connsiteX3" fmla="*/ 0 w 529433"/>
              <a:gd name="connsiteY3" fmla="*/ 1067646 h 1067646"/>
            </a:gdLst>
            <a:ahLst/>
            <a:cxnLst>
              <a:cxn ang="0">
                <a:pos x="connsiteX0" y="connsiteY0"/>
              </a:cxn>
              <a:cxn ang="0">
                <a:pos x="connsiteX1" y="connsiteY1"/>
              </a:cxn>
              <a:cxn ang="0">
                <a:pos x="connsiteX2" y="connsiteY2"/>
              </a:cxn>
              <a:cxn ang="0">
                <a:pos x="connsiteX3" y="connsiteY3"/>
              </a:cxn>
            </a:cxnLst>
            <a:rect l="l" t="t" r="r" b="b"/>
            <a:pathLst>
              <a:path w="529433" h="1067646">
                <a:moveTo>
                  <a:pt x="0" y="0"/>
                </a:moveTo>
                <a:lnTo>
                  <a:pt x="529433" y="0"/>
                </a:lnTo>
                <a:lnTo>
                  <a:pt x="529433" y="1067646"/>
                </a:lnTo>
                <a:lnTo>
                  <a:pt x="0" y="1067646"/>
                </a:lnTo>
                <a:close/>
              </a:path>
            </a:pathLst>
          </a:custGeom>
        </p:spPr>
      </p:pic>
      <p:sp>
        <p:nvSpPr>
          <p:cNvPr id="2" name="标题 1"/>
          <p:cNvSpPr>
            <a:spLocks noGrp="1"/>
          </p:cNvSpPr>
          <p:nvPr>
            <p:ph type="title"/>
            <p:custDataLst>
              <p:tags r:id="rId5"/>
            </p:custDataLst>
          </p:nvPr>
        </p:nvSpPr>
        <p:spPr>
          <a:xfrm>
            <a:off x="612000" y="781200"/>
            <a:ext cx="10976400" cy="626400"/>
          </a:xfrm>
        </p:spPr>
        <p:txBody>
          <a:bodyPr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pic>
        <p:nvPicPr>
          <p:cNvPr id="10" name="图片 9"/>
          <p:cNvPicPr>
            <a:picLocks noChangeAspect="1"/>
          </p:cNvPicPr>
          <p:nvPr userDrawn="1">
            <p:custDataLst>
              <p:tags r:id="rId3"/>
            </p:custDataLst>
          </p:nvPr>
        </p:nvPicPr>
        <p:blipFill rotWithShape="1">
          <a:blip r:embed="rId4"/>
          <a:srcRect/>
          <a:stretch>
            <a:fillRect/>
          </a:stretch>
        </p:blipFill>
        <p:spPr>
          <a:xfrm>
            <a:off x="11296015" y="5906135"/>
            <a:ext cx="895985" cy="951865"/>
          </a:xfrm>
          <a:prstGeom prst="rect">
            <a:avLst/>
          </a:prstGeom>
        </p:spPr>
      </p:pic>
      <p:sp>
        <p:nvSpPr>
          <p:cNvPr id="2" name="标题 1"/>
          <p:cNvSpPr>
            <a:spLocks noGrp="1"/>
          </p:cNvSpPr>
          <p:nvPr>
            <p:ph type="title"/>
            <p:custDataLst>
              <p:tags r:id="rId5"/>
            </p:custDataLst>
          </p:nvPr>
        </p:nvSpPr>
        <p:spPr>
          <a:xfrm>
            <a:off x="604800" y="669600"/>
            <a:ext cx="10976400" cy="565200"/>
          </a:xfrm>
        </p:spPr>
        <p:txBody>
          <a:bodyPr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604837" y="1681200"/>
            <a:ext cx="10990800" cy="321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594000" y="5180400"/>
            <a:ext cx="11001600" cy="10116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pic>
        <p:nvPicPr>
          <p:cNvPr id="15" name="图片 14"/>
          <p:cNvPicPr>
            <a:picLocks noChangeAspect="1"/>
          </p:cNvPicPr>
          <p:nvPr userDrawn="1">
            <p:custDataLst>
              <p:tags r:id="rId3"/>
            </p:custDataLst>
          </p:nvPr>
        </p:nvPicPr>
        <p:blipFill rotWithShape="1">
          <a:blip r:embed="rId4"/>
          <a:srcRect/>
          <a:stretch>
            <a:fillRect/>
          </a:stretch>
        </p:blipFill>
        <p:spPr>
          <a:xfrm>
            <a:off x="11296015" y="5906135"/>
            <a:ext cx="895985" cy="951865"/>
          </a:xfrm>
          <a:prstGeom prst="rect">
            <a:avLst/>
          </a:prstGeom>
        </p:spPr>
      </p:pic>
      <p:sp>
        <p:nvSpPr>
          <p:cNvPr id="2" name="标题 1"/>
          <p:cNvSpPr>
            <a:spLocks noGrp="1"/>
          </p:cNvSpPr>
          <p:nvPr>
            <p:ph type="title"/>
            <p:custDataLst>
              <p:tags r:id="rId5"/>
            </p:custDataLst>
          </p:nvPr>
        </p:nvSpPr>
        <p:spPr>
          <a:xfrm>
            <a:off x="579600" y="237600"/>
            <a:ext cx="11037600" cy="441964"/>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579600" y="1663200"/>
            <a:ext cx="53424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6242400" y="1663200"/>
            <a:ext cx="53676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1"/>
            </p:custDataLst>
          </p:nvPr>
        </p:nvSpPr>
        <p:spPr>
          <a:xfrm>
            <a:off x="572400" y="4816800"/>
            <a:ext cx="53424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2"/>
            </p:custDataLst>
          </p:nvPr>
        </p:nvSpPr>
        <p:spPr>
          <a:xfrm>
            <a:off x="6253200" y="4813200"/>
            <a:ext cx="53676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pic>
        <p:nvPicPr>
          <p:cNvPr id="9" name="图片 8"/>
          <p:cNvPicPr>
            <a:picLocks noChangeAspect="1"/>
          </p:cNvPicPr>
          <p:nvPr userDrawn="1">
            <p:custDataLst>
              <p:tags r:id="rId3"/>
            </p:custDataLst>
          </p:nvPr>
        </p:nvPicPr>
        <p:blipFill>
          <a:blip r:embed="rId4" cstate="print">
            <a:extLst>
              <a:ext uri="{28A0092B-C50C-407E-A947-70E740481C1C}">
                <a14:useLocalDpi xmlns:a14="http://schemas.microsoft.com/office/drawing/2010/main" val="0"/>
              </a:ext>
            </a:extLst>
          </a:blip>
          <a:srcRect/>
          <a:stretch>
            <a:fillRect/>
          </a:stretch>
        </p:blipFill>
        <p:spPr>
          <a:xfrm rot="4562520">
            <a:off x="9507855" y="4659630"/>
            <a:ext cx="2828290" cy="3320415"/>
          </a:xfrm>
          <a:custGeom>
            <a:avLst/>
            <a:gdLst>
              <a:gd name="connsiteX0" fmla="*/ 2670148 w 2828006"/>
              <a:gd name="connsiteY0" fmla="*/ 3320729 h 3320729"/>
              <a:gd name="connsiteX1" fmla="*/ 2828006 w 2828006"/>
              <a:gd name="connsiteY1" fmla="*/ 2685614 h 3320729"/>
              <a:gd name="connsiteX2" fmla="*/ 2828006 w 2828006"/>
              <a:gd name="connsiteY2" fmla="*/ 3320729 h 3320729"/>
              <a:gd name="connsiteX3" fmla="*/ 0 w 2828006"/>
              <a:gd name="connsiteY3" fmla="*/ 0 h 3320729"/>
              <a:gd name="connsiteX4" fmla="*/ 2242751 w 2828006"/>
              <a:gd name="connsiteY4" fmla="*/ 557434 h 3320729"/>
              <a:gd name="connsiteX5" fmla="*/ 1555935 w 2828006"/>
              <a:gd name="connsiteY5" fmla="*/ 3320729 h 3320729"/>
              <a:gd name="connsiteX6" fmla="*/ 0 w 2828006"/>
              <a:gd name="connsiteY6" fmla="*/ 3320729 h 3320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28006" h="3320729">
                <a:moveTo>
                  <a:pt x="2670148" y="3320729"/>
                </a:moveTo>
                <a:lnTo>
                  <a:pt x="2828006" y="2685614"/>
                </a:lnTo>
                <a:lnTo>
                  <a:pt x="2828006" y="3320729"/>
                </a:lnTo>
                <a:close/>
                <a:moveTo>
                  <a:pt x="0" y="0"/>
                </a:moveTo>
                <a:lnTo>
                  <a:pt x="2242751" y="557434"/>
                </a:lnTo>
                <a:lnTo>
                  <a:pt x="1555935" y="3320729"/>
                </a:lnTo>
                <a:lnTo>
                  <a:pt x="0" y="3320729"/>
                </a:lnTo>
                <a:close/>
              </a:path>
            </a:pathLst>
          </a:custGeom>
        </p:spPr>
      </p:pic>
      <p:pic>
        <p:nvPicPr>
          <p:cNvPr id="11" name="图片 10"/>
          <p:cNvPicPr>
            <a:picLocks noChangeAspect="1"/>
          </p:cNvPicPr>
          <p:nvPr userDrawn="1">
            <p:custDataLst>
              <p:tags r:id="rId5"/>
            </p:custDataLst>
          </p:nvPr>
        </p:nvPicPr>
        <p:blipFill rotWithShape="1">
          <a:blip r:embed="rId6" cstate="print">
            <a:extLst>
              <a:ext uri="{28A0092B-C50C-407E-A947-70E740481C1C}">
                <a14:useLocalDpi xmlns:a14="http://schemas.microsoft.com/office/drawing/2010/main" val="0"/>
              </a:ext>
            </a:extLst>
          </a:blip>
          <a:srcRect/>
          <a:stretch>
            <a:fillRect/>
          </a:stretch>
        </p:blipFill>
        <p:spPr>
          <a:xfrm rot="10800000">
            <a:off x="0" y="0"/>
            <a:ext cx="2247900" cy="2386965"/>
          </a:xfrm>
          <a:prstGeom prst="rect">
            <a:avLst/>
          </a:prstGeom>
        </p:spPr>
      </p:pic>
      <p:sp>
        <p:nvSpPr>
          <p:cNvPr id="2" name="标题 1"/>
          <p:cNvSpPr>
            <a:spLocks noGrp="1"/>
          </p:cNvSpPr>
          <p:nvPr>
            <p:ph type="title" hasCustomPrompt="1"/>
            <p:custDataLst>
              <p:tags r:id="rId7"/>
            </p:custDataLst>
          </p:nvPr>
        </p:nvSpPr>
        <p:spPr>
          <a:xfrm>
            <a:off x="1522800" y="1339200"/>
            <a:ext cx="9144000" cy="2386800"/>
          </a:xfrm>
        </p:spPr>
        <p:txBody>
          <a:bodyPr anchor="b">
            <a:normAutofit/>
          </a:bodyPr>
          <a:lstStyle>
            <a:lvl1pPr algn="ctr">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0F72822-F96B-425D-81B9-85FDB38E3E7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5BE790-AE3E-4533-8DAD-82C23EDEDAB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0F72822-F96B-425D-81B9-85FDB38E3E7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5BE790-AE3E-4533-8DAD-82C23EDEDAB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0F72822-F96B-425D-81B9-85FDB38E3E7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35BE790-AE3E-4533-8DAD-82C23EDEDAB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0F72822-F96B-425D-81B9-85FDB38E3E7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35BE790-AE3E-4533-8DAD-82C23EDEDAB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0F72822-F96B-425D-81B9-85FDB38E3E7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35BE790-AE3E-4533-8DAD-82C23EDEDAB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0F72822-F96B-425D-81B9-85FDB38E3E7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5BE790-AE3E-4533-8DAD-82C23EDEDAB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0F72822-F96B-425D-81B9-85FDB38E3E7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5BE790-AE3E-4533-8DAD-82C23EDEDAB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26.xml"/><Relationship Id="rId23" Type="http://schemas.openxmlformats.org/officeDocument/2006/relationships/tags" Target="../tags/tag125.xml"/><Relationship Id="rId22" Type="http://schemas.openxmlformats.org/officeDocument/2006/relationships/tags" Target="../tags/tag124.xml"/><Relationship Id="rId21" Type="http://schemas.openxmlformats.org/officeDocument/2006/relationships/tags" Target="../tags/tag123.xml"/><Relationship Id="rId20" Type="http://schemas.openxmlformats.org/officeDocument/2006/relationships/tags" Target="../tags/tag122.xml"/><Relationship Id="rId2" Type="http://schemas.openxmlformats.org/officeDocument/2006/relationships/slideLayout" Target="../slideLayouts/slideLayout13.xml"/><Relationship Id="rId19" Type="http://schemas.openxmlformats.org/officeDocument/2006/relationships/tags" Target="../tags/tag121.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F72822-F96B-425D-81B9-85FDB38E3E7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BE790-AE3E-4533-8DAD-82C23EDEDAB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142.xml"/><Relationship Id="rId4" Type="http://schemas.openxmlformats.org/officeDocument/2006/relationships/image" Target="../media/image23.png"/><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tags" Target="../tags/tag14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8.xml"/><Relationship Id="rId4" Type="http://schemas.openxmlformats.org/officeDocument/2006/relationships/tags" Target="../tags/tag132.xml"/><Relationship Id="rId3" Type="http://schemas.openxmlformats.org/officeDocument/2006/relationships/tags" Target="../tags/tag131.xml"/><Relationship Id="rId2" Type="http://schemas.openxmlformats.org/officeDocument/2006/relationships/image" Target="../media/image2.png"/><Relationship Id="rId1" Type="http://schemas.openxmlformats.org/officeDocument/2006/relationships/tags" Target="../tags/tag130.xml"/></Relationships>
</file>

<file path=ppt/slides/_rels/slide3.xml.rels><?xml version="1.0" encoding="UTF-8" standalone="yes"?>
<Relationships xmlns="http://schemas.openxmlformats.org/package/2006/relationships"><Relationship Id="rId9" Type="http://schemas.openxmlformats.org/officeDocument/2006/relationships/tags" Target="../tags/tag134.xml"/><Relationship Id="rId8" Type="http://schemas.openxmlformats.org/officeDocument/2006/relationships/image" Target="../media/image17.png"/><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2.png"/><Relationship Id="rId11" Type="http://schemas.openxmlformats.org/officeDocument/2006/relationships/notesSlide" Target="../notesSlides/notesSlide2.xml"/><Relationship Id="rId10" Type="http://schemas.openxmlformats.org/officeDocument/2006/relationships/slideLayout" Target="../slideLayouts/slideLayout18.xml"/><Relationship Id="rId1" Type="http://schemas.openxmlformats.org/officeDocument/2006/relationships/tags" Target="../tags/tag133.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136.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tags" Target="../tags/tag13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2.png"/><Relationship Id="rId1" Type="http://schemas.openxmlformats.org/officeDocument/2006/relationships/image" Target="../media/image21.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138.xml"/><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tags" Target="../tags/tag137.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tags" Target="../tags/tag13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4.png"/><Relationship Id="rId1" Type="http://schemas.openxmlformats.org/officeDocument/2006/relationships/tags" Target="../tags/tag1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custDataLst>
              <p:tags r:id="rId1"/>
            </p:custDataLst>
          </p:nvPr>
        </p:nvSpPr>
        <p:spPr>
          <a:xfrm>
            <a:off x="3390673" y="2246651"/>
            <a:ext cx="5410654" cy="899167"/>
          </a:xfrm>
        </p:spPr>
        <p:txBody>
          <a:bodyPr/>
          <a:p>
            <a:pPr marL="0" indent="0" algn="ctr">
              <a:lnSpc>
                <a:spcPct val="100000"/>
              </a:lnSpc>
              <a:spcBef>
                <a:spcPts val="0"/>
              </a:spcBef>
              <a:spcAft>
                <a:spcPts val="0"/>
              </a:spcAft>
              <a:buSzPct val="100000"/>
              <a:buNone/>
            </a:pPr>
            <a:r>
              <a:rPr lang="zh-CN" altLang="en-US" sz="4400" dirty="0">
                <a:solidFill>
                  <a:schemeClr val="accent1">
                    <a:lumMod val="50000"/>
                  </a:schemeClr>
                </a:solidFill>
              </a:rPr>
              <a:t>第三次汇报</a:t>
            </a:r>
            <a:endParaRPr lang="zh-CN" altLang="en-US" sz="4400" dirty="0">
              <a:solidFill>
                <a:schemeClr val="accent1">
                  <a:lumMod val="50000"/>
                </a:schemeClr>
              </a:solidFill>
            </a:endParaRPr>
          </a:p>
        </p:txBody>
      </p:sp>
      <p:sp>
        <p:nvSpPr>
          <p:cNvPr id="7" name="副标题 6"/>
          <p:cNvSpPr>
            <a:spLocks noGrp="1"/>
          </p:cNvSpPr>
          <p:nvPr>
            <p:ph type="subTitle" idx="1"/>
            <p:custDataLst>
              <p:tags r:id="rId2"/>
            </p:custDataLst>
          </p:nvPr>
        </p:nvSpPr>
        <p:spPr>
          <a:xfrm>
            <a:off x="3058795" y="3072765"/>
            <a:ext cx="6074410" cy="955040"/>
          </a:xfrm>
        </p:spPr>
        <p:txBody>
          <a:bodyPr>
            <a:noAutofit/>
          </a:bodyPr>
          <a:p>
            <a:r>
              <a:rPr lang="en-US" altLang="zh-CN" sz="3200">
                <a:solidFill>
                  <a:schemeClr val="dk1">
                    <a:lumMod val="85000"/>
                    <a:lumOff val="15000"/>
                  </a:schemeClr>
                </a:solidFill>
              </a:rPr>
              <a:t>End-to-end Lane Shape Prediction with Transformers</a:t>
            </a:r>
            <a:endParaRPr lang="en-US" altLang="zh-CN" sz="3200">
              <a:solidFill>
                <a:schemeClr val="dk1">
                  <a:lumMod val="85000"/>
                  <a:lumOff val="15000"/>
                </a:schemeClr>
              </a:solidFill>
            </a:endParaRPr>
          </a:p>
          <a:p>
            <a:r>
              <a:rPr lang="en-US" altLang="zh-CN" sz="3200">
                <a:solidFill>
                  <a:schemeClr val="dk1">
                    <a:lumMod val="85000"/>
                    <a:lumOff val="15000"/>
                  </a:schemeClr>
                </a:solidFill>
              </a:rPr>
              <a:t>LSTR</a:t>
            </a:r>
            <a:r>
              <a:rPr lang="zh-CN" altLang="en-US" sz="3200">
                <a:solidFill>
                  <a:schemeClr val="dk1">
                    <a:lumMod val="85000"/>
                    <a:lumOff val="15000"/>
                  </a:schemeClr>
                </a:solidFill>
              </a:rPr>
              <a:t>算法讲解</a:t>
            </a:r>
            <a:endParaRPr lang="zh-CN" altLang="en-US" sz="3200">
              <a:solidFill>
                <a:schemeClr val="dk1">
                  <a:lumMod val="85000"/>
                  <a:lumOff val="15000"/>
                </a:schemeClr>
              </a:solidFill>
            </a:endParaRPr>
          </a:p>
        </p:txBody>
      </p:sp>
      <p:sp>
        <p:nvSpPr>
          <p:cNvPr id="2" name="文本框 1"/>
          <p:cNvSpPr txBox="1"/>
          <p:nvPr/>
        </p:nvSpPr>
        <p:spPr>
          <a:xfrm>
            <a:off x="5661660" y="4936490"/>
            <a:ext cx="868680" cy="368300"/>
          </a:xfrm>
          <a:prstGeom prst="rect">
            <a:avLst/>
          </a:prstGeom>
          <a:noFill/>
        </p:spPr>
        <p:txBody>
          <a:bodyPr wrap="none" rtlCol="0">
            <a:spAutoFit/>
          </a:bodyPr>
          <a:p>
            <a:r>
              <a:rPr lang="zh-CN" altLang="en-US"/>
              <a:t>第六组</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6" name="图片 5"/>
          <p:cNvPicPr>
            <a:picLocks noChangeAspect="1"/>
          </p:cNvPicPr>
          <p:nvPr userDrawn="1">
            <p:custDataLst>
              <p:tags r:id="rId1"/>
            </p:custDataLst>
          </p:nvPr>
        </p:nvPicPr>
        <p:blipFill>
          <a:blip r:embed="rId2"/>
          <a:stretch>
            <a:fillRect/>
          </a:stretch>
        </p:blipFill>
        <p:spPr>
          <a:xfrm rot="4562520">
            <a:off x="11086679" y="5763762"/>
            <a:ext cx="823450" cy="1119345"/>
          </a:xfrm>
          <a:prstGeom prst="rect">
            <a:avLst/>
          </a:prstGeom>
        </p:spPr>
      </p:pic>
      <p:sp>
        <p:nvSpPr>
          <p:cNvPr id="2" name="文本框 1"/>
          <p:cNvSpPr txBox="1"/>
          <p:nvPr/>
        </p:nvSpPr>
        <p:spPr>
          <a:xfrm>
            <a:off x="648335" y="381000"/>
            <a:ext cx="4145280" cy="829945"/>
          </a:xfrm>
          <a:prstGeom prst="rect">
            <a:avLst/>
          </a:prstGeom>
          <a:noFill/>
        </p:spPr>
        <p:txBody>
          <a:bodyPr wrap="none" rtlCol="0">
            <a:spAutoFit/>
          </a:bodyPr>
          <a:p>
            <a:r>
              <a:rPr lang="en-US" altLang="zh-CN" sz="2400" b="1"/>
              <a:t>decoder</a:t>
            </a:r>
            <a:r>
              <a:rPr lang="zh-CN" altLang="en-US" sz="2400" b="1"/>
              <a:t>（解码器）</a:t>
            </a:r>
            <a:r>
              <a:rPr lang="zh-CN" altLang="en-US" sz="2400"/>
              <a:t>：</a:t>
            </a:r>
            <a:endParaRPr lang="zh-CN" altLang="en-US" sz="2400"/>
          </a:p>
          <a:p>
            <a:r>
              <a:rPr lang="zh-CN" altLang="en-US" sz="2400"/>
              <a:t>包括自注意力机制、前馈网络</a:t>
            </a:r>
            <a:endParaRPr lang="zh-CN" altLang="en-US" sz="2400"/>
          </a:p>
        </p:txBody>
      </p:sp>
      <p:pic>
        <p:nvPicPr>
          <p:cNvPr id="4" name="内容占位符 3"/>
          <p:cNvPicPr>
            <a:picLocks noChangeAspect="1"/>
          </p:cNvPicPr>
          <p:nvPr>
            <p:ph idx="4294967295"/>
          </p:nvPr>
        </p:nvPicPr>
        <p:blipFill>
          <a:blip r:embed="rId3"/>
          <a:stretch>
            <a:fillRect/>
          </a:stretch>
        </p:blipFill>
        <p:spPr>
          <a:xfrm>
            <a:off x="285750" y="1219200"/>
            <a:ext cx="5744210" cy="2067560"/>
          </a:xfrm>
          <a:prstGeom prst="rect">
            <a:avLst/>
          </a:prstGeom>
        </p:spPr>
      </p:pic>
      <p:sp>
        <p:nvSpPr>
          <p:cNvPr id="5" name="文本框 4"/>
          <p:cNvSpPr txBox="1"/>
          <p:nvPr/>
        </p:nvSpPr>
        <p:spPr>
          <a:xfrm>
            <a:off x="6532880" y="1430020"/>
            <a:ext cx="4794885" cy="1198880"/>
          </a:xfrm>
          <a:prstGeom prst="rect">
            <a:avLst/>
          </a:prstGeom>
          <a:noFill/>
        </p:spPr>
        <p:txBody>
          <a:bodyPr wrap="square" rtlCol="0">
            <a:spAutoFit/>
          </a:bodyPr>
          <a:p>
            <a:r>
              <a:rPr lang="zh-CN" altLang="en-US" sz="2400"/>
              <a:t>和编码器网络层类似，只不过加入了一个</a:t>
            </a:r>
            <a:r>
              <a:rPr lang="en-US" altLang="zh-CN" sz="2400"/>
              <a:t>attention</a:t>
            </a:r>
            <a:r>
              <a:rPr lang="zh-CN" altLang="en-US" sz="2400"/>
              <a:t>模块，找最相关的特征，至此完成了解码。</a:t>
            </a:r>
            <a:endParaRPr lang="en-US" altLang="zh-CN" sz="2400"/>
          </a:p>
        </p:txBody>
      </p:sp>
      <p:pic>
        <p:nvPicPr>
          <p:cNvPr id="7" name="图片 6"/>
          <p:cNvPicPr>
            <a:picLocks noChangeAspect="1"/>
          </p:cNvPicPr>
          <p:nvPr/>
        </p:nvPicPr>
        <p:blipFill>
          <a:blip r:embed="rId4"/>
          <a:stretch>
            <a:fillRect/>
          </a:stretch>
        </p:blipFill>
        <p:spPr>
          <a:xfrm>
            <a:off x="2543810" y="3206750"/>
            <a:ext cx="7104380" cy="3552190"/>
          </a:xfrm>
          <a:prstGeom prst="rect">
            <a:avLst/>
          </a:prstGeom>
        </p:spPr>
      </p:pic>
      <p:sp>
        <p:nvSpPr>
          <p:cNvPr id="8" name="矩形 7"/>
          <p:cNvSpPr/>
          <p:nvPr/>
        </p:nvSpPr>
        <p:spPr>
          <a:xfrm>
            <a:off x="6532880" y="3911600"/>
            <a:ext cx="1539875" cy="2142490"/>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FFN</a:t>
            </a:r>
            <a:r>
              <a:t>：</a:t>
            </a:r>
          </a:p>
        </p:txBody>
      </p:sp>
      <p:sp>
        <p:nvSpPr>
          <p:cNvPr id="3" name="内容占位符 2"/>
          <p:cNvSpPr>
            <a:spLocks noGrp="1"/>
          </p:cNvSpPr>
          <p:nvPr>
            <p:ph idx="1"/>
          </p:nvPr>
        </p:nvSpPr>
        <p:spPr/>
        <p:txBody>
          <a:bodyPr/>
          <a:p>
            <a:r>
              <a:rPr lang="zh-CN" altLang="en-US" sz="2400"/>
              <a:t>进入</a:t>
            </a:r>
            <a:r>
              <a:rPr lang="en-US" altLang="zh-CN" sz="2400"/>
              <a:t>FFN</a:t>
            </a:r>
            <a:r>
              <a:rPr sz="2400"/>
              <a:t>层，结合之前的匈牙利算法和</a:t>
            </a:r>
            <a:r>
              <a:rPr lang="en-US" altLang="zh-CN" sz="2400"/>
              <a:t>decoder</a:t>
            </a:r>
            <a:r>
              <a:rPr sz="2400"/>
              <a:t>出来的相关特征，</a:t>
            </a:r>
            <a:r>
              <a:rPr lang="zh-CN" altLang="en-US" sz="2400"/>
              <a:t>预测曲线的参数，生成预测曲线，得到最终结果。</a:t>
            </a:r>
            <a:endParaRPr lang="zh-CN" altLang="en-US" sz="2400"/>
          </a:p>
          <a:p>
            <a:endParaRPr lang="zh-CN" altLang="en-US" sz="2400"/>
          </a:p>
          <a:p>
            <a:endParaRPr lang="zh-CN" altLang="en-US" sz="2400"/>
          </a:p>
        </p:txBody>
      </p:sp>
      <p:pic>
        <p:nvPicPr>
          <p:cNvPr id="4" name="图片 3"/>
          <p:cNvPicPr>
            <a:picLocks noChangeAspect="1"/>
          </p:cNvPicPr>
          <p:nvPr/>
        </p:nvPicPr>
        <p:blipFill>
          <a:blip r:embed="rId1"/>
          <a:stretch>
            <a:fillRect/>
          </a:stretch>
        </p:blipFill>
        <p:spPr>
          <a:xfrm>
            <a:off x="2543810" y="2150745"/>
            <a:ext cx="7104380" cy="3552190"/>
          </a:xfrm>
          <a:prstGeom prst="rect">
            <a:avLst/>
          </a:prstGeom>
        </p:spPr>
      </p:pic>
      <p:sp>
        <p:nvSpPr>
          <p:cNvPr id="5" name="矩形 4"/>
          <p:cNvSpPr/>
          <p:nvPr/>
        </p:nvSpPr>
        <p:spPr>
          <a:xfrm>
            <a:off x="8479790" y="3141980"/>
            <a:ext cx="1071245" cy="1388110"/>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948090" y="2767913"/>
            <a:ext cx="4295819" cy="790628"/>
          </a:xfrm>
        </p:spPr>
        <p:txBody>
          <a:bodyPr>
            <a:noAutofit/>
          </a:bodyPr>
          <a:p>
            <a:r>
              <a:rPr lang="zh-CN" altLang="en-US" sz="7200"/>
              <a:t>谢谢观看</a:t>
            </a:r>
            <a:endParaRPr lang="zh-CN" altLang="en-US" sz="7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6" name="图片 5"/>
          <p:cNvPicPr>
            <a:picLocks noChangeAspect="1"/>
          </p:cNvPicPr>
          <p:nvPr userDrawn="1">
            <p:custDataLst>
              <p:tags r:id="rId1"/>
            </p:custDataLst>
          </p:nvPr>
        </p:nvPicPr>
        <p:blipFill>
          <a:blip r:embed="rId2"/>
          <a:stretch>
            <a:fillRect/>
          </a:stretch>
        </p:blipFill>
        <p:spPr>
          <a:xfrm rot="4562520">
            <a:off x="11086679" y="5763762"/>
            <a:ext cx="823450" cy="1119345"/>
          </a:xfrm>
          <a:prstGeom prst="rect">
            <a:avLst/>
          </a:prstGeom>
        </p:spPr>
      </p:pic>
      <p:sp>
        <p:nvSpPr>
          <p:cNvPr id="2" name="标题 1"/>
          <p:cNvSpPr>
            <a:spLocks noGrp="1"/>
          </p:cNvSpPr>
          <p:nvPr>
            <p:ph type="title" idx="4294967295"/>
          </p:nvPr>
        </p:nvSpPr>
        <p:spPr>
          <a:xfrm>
            <a:off x="838200" y="365125"/>
            <a:ext cx="10515600" cy="1325563"/>
          </a:xfr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l">
              <a:buClrTx/>
              <a:buSzTx/>
              <a:buFontTx/>
            </a:pPr>
            <a:r>
              <a:rPr lang="zh-CN" altLang="en-US">
                <a:solidFill>
                  <a:schemeClr val="accent1">
                    <a:lumMod val="50000"/>
                  </a:schemeClr>
                </a:solidFill>
                <a:latin typeface="汉仪旗黑-85S" panose="00020600040101010101" pitchFamily="18" charset="-122"/>
                <a:cs typeface="汉仪旗黑-85S" panose="00020600040101010101" pitchFamily="18" charset="-122"/>
                <a:sym typeface="+mn-ea"/>
              </a:rPr>
              <a:t>端</a:t>
            </a:r>
            <a:r>
              <a:rPr lang="zh-CN" altLang="en-US">
                <a:solidFill>
                  <a:schemeClr val="accent1">
                    <a:lumMod val="50000"/>
                  </a:schemeClr>
                </a:solidFill>
                <a:latin typeface="汉仪旗黑-85S" panose="00020600040101010101" pitchFamily="18" charset="-122"/>
                <a:cs typeface="汉仪旗黑-85S" panose="00020600040101010101" pitchFamily="18" charset="-122"/>
                <a:sym typeface="+mn-ea"/>
              </a:rPr>
              <a:t>到端</a:t>
            </a:r>
            <a:r>
              <a:rPr lang="en-US" altLang="zh-CN">
                <a:solidFill>
                  <a:schemeClr val="accent1">
                    <a:lumMod val="50000"/>
                  </a:schemeClr>
                </a:solidFill>
                <a:latin typeface="汉仪旗黑-85S" panose="00020600040101010101" pitchFamily="18" charset="-122"/>
                <a:cs typeface="汉仪旗黑-85S" panose="00020600040101010101" pitchFamily="18" charset="-122"/>
                <a:sym typeface="+mn-ea"/>
              </a:rPr>
              <a:t>end-to-end</a:t>
            </a:r>
            <a:endParaRPr lang="en-US" altLang="zh-CN">
              <a:solidFill>
                <a:schemeClr val="accent1">
                  <a:lumMod val="50000"/>
                </a:schemeClr>
              </a:solidFill>
              <a:latin typeface="汉仪旗黑-85S" panose="00020600040101010101" pitchFamily="18" charset="-122"/>
              <a:cs typeface="汉仪旗黑-85S" panose="00020600040101010101" pitchFamily="18" charset="-122"/>
              <a:sym typeface="+mn-ea"/>
            </a:endParaRPr>
          </a:p>
        </p:txBody>
      </p:sp>
      <p:sp>
        <p:nvSpPr>
          <p:cNvPr id="3" name="内容占位符 2"/>
          <p:cNvSpPr>
            <a:spLocks noGrp="1"/>
          </p:cNvSpPr>
          <p:nvPr>
            <p:ph idx="4294967295"/>
            <p:custDataLst>
              <p:tags r:id="rId3"/>
            </p:custDataLst>
          </p:nvPr>
        </p:nvSpPr>
        <p:spPr>
          <a:xfrm>
            <a:off x="838200" y="1825625"/>
            <a:ext cx="10515600" cy="4351338"/>
          </a:xfr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buClrTx/>
              <a:buSzTx/>
            </a:pPr>
            <a:r>
              <a:rPr>
                <a:solidFill>
                  <a:schemeClr val="dk1"/>
                </a:solidFill>
                <a:latin typeface="微软雅黑" panose="020B0503020204020204" charset="-122"/>
                <a:ea typeface="微软雅黑" panose="020B0503020204020204" charset="-122"/>
                <a:cs typeface="微软雅黑" panose="020B0503020204020204" charset="-122"/>
                <a:sym typeface="+mn-ea"/>
              </a:rPr>
              <a:t>非端到端</a:t>
            </a:r>
            <a:r>
              <a:rPr lang="zh-CN">
                <a:solidFill>
                  <a:schemeClr val="dk1"/>
                </a:solidFill>
                <a:latin typeface="微软雅黑" panose="020B0503020204020204" charset="-122"/>
                <a:ea typeface="微软雅黑" panose="020B0503020204020204" charset="-122"/>
                <a:cs typeface="微软雅黑" panose="020B0503020204020204" charset="-122"/>
                <a:sym typeface="+mn-ea"/>
              </a:rPr>
              <a:t>：</a:t>
            </a:r>
            <a:r>
              <a:rPr>
                <a:solidFill>
                  <a:schemeClr val="dk1"/>
                </a:solidFill>
                <a:latin typeface="微软雅黑" panose="020B0503020204020204" charset="-122"/>
                <a:ea typeface="微软雅黑" panose="020B0503020204020204" charset="-122"/>
                <a:cs typeface="微软雅黑" panose="020B0503020204020204" charset="-122"/>
                <a:sym typeface="+mn-ea"/>
              </a:rPr>
              <a:t>传统机器学习的流程由多个独立的模块组成，每个步骤是一个独立的任务，其</a:t>
            </a:r>
            <a:r>
              <a:rPr>
                <a:solidFill>
                  <a:srgbClr val="FF0000"/>
                </a:solidFill>
                <a:latin typeface="微软雅黑" panose="020B0503020204020204" charset="-122"/>
                <a:ea typeface="微软雅黑" panose="020B0503020204020204" charset="-122"/>
                <a:cs typeface="微软雅黑" panose="020B0503020204020204" charset="-122"/>
                <a:sym typeface="+mn-ea"/>
              </a:rPr>
              <a:t>结果的好坏会影响到下一步骤</a:t>
            </a:r>
            <a:r>
              <a:rPr>
                <a:solidFill>
                  <a:schemeClr val="dk1"/>
                </a:solidFill>
                <a:latin typeface="微软雅黑" panose="020B0503020204020204" charset="-122"/>
                <a:ea typeface="微软雅黑" panose="020B0503020204020204" charset="-122"/>
                <a:cs typeface="微软雅黑" panose="020B0503020204020204" charset="-122"/>
                <a:sym typeface="+mn-ea"/>
              </a:rPr>
              <a:t>，从而影响整个训练的结果</a:t>
            </a:r>
            <a:r>
              <a:rPr lang="zh-CN">
                <a:solidFill>
                  <a:schemeClr val="dk1"/>
                </a:solidFill>
                <a:latin typeface="微软雅黑" panose="020B0503020204020204" charset="-122"/>
                <a:ea typeface="微软雅黑" panose="020B0503020204020204" charset="-122"/>
                <a:cs typeface="微软雅黑" panose="020B0503020204020204" charset="-122"/>
                <a:sym typeface="+mn-ea"/>
              </a:rPr>
              <a:t>。</a:t>
            </a:r>
            <a:endParaRPr>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a:solidFill>
                  <a:schemeClr val="dk1"/>
                </a:solidFill>
                <a:latin typeface="微软雅黑" panose="020B0503020204020204" charset="-122"/>
                <a:ea typeface="微软雅黑" panose="020B0503020204020204" charset="-122"/>
                <a:cs typeface="微软雅黑" panose="020B0503020204020204" charset="-122"/>
                <a:sym typeface="+mn-ea"/>
              </a:rPr>
              <a:t>端到端</a:t>
            </a:r>
            <a:r>
              <a:rPr lang="zh-CN">
                <a:solidFill>
                  <a:schemeClr val="dk1"/>
                </a:solidFill>
                <a:latin typeface="微软雅黑" panose="020B0503020204020204" charset="-122"/>
                <a:ea typeface="微软雅黑" panose="020B0503020204020204" charset="-122"/>
                <a:cs typeface="微软雅黑" panose="020B0503020204020204" charset="-122"/>
                <a:sym typeface="+mn-ea"/>
              </a:rPr>
              <a:t>：</a:t>
            </a:r>
            <a:r>
              <a:rPr>
                <a:solidFill>
                  <a:schemeClr val="dk1"/>
                </a:solidFill>
                <a:latin typeface="微软雅黑" panose="020B0503020204020204" charset="-122"/>
                <a:ea typeface="微软雅黑" panose="020B0503020204020204" charset="-122"/>
                <a:cs typeface="微软雅黑" panose="020B0503020204020204" charset="-122"/>
                <a:sym typeface="+mn-ea"/>
              </a:rPr>
              <a:t>从输入端（输入数据）到输出端会得到一个预测结果，与真实结果相比较会得到一个误差，</a:t>
            </a:r>
            <a:r>
              <a:rPr>
                <a:solidFill>
                  <a:srgbClr val="FF0000"/>
                </a:solidFill>
                <a:latin typeface="微软雅黑" panose="020B0503020204020204" charset="-122"/>
                <a:ea typeface="微软雅黑" panose="020B0503020204020204" charset="-122"/>
                <a:cs typeface="微软雅黑" panose="020B0503020204020204" charset="-122"/>
                <a:sym typeface="+mn-ea"/>
              </a:rPr>
              <a:t>这个误差会在模型中的每一层传递（反向传播）</a:t>
            </a:r>
            <a:r>
              <a:rPr>
                <a:solidFill>
                  <a:schemeClr val="dk1"/>
                </a:solidFill>
                <a:latin typeface="微软雅黑" panose="020B0503020204020204" charset="-122"/>
                <a:ea typeface="微软雅黑" panose="020B0503020204020204" charset="-122"/>
                <a:cs typeface="微软雅黑" panose="020B0503020204020204" charset="-122"/>
                <a:sym typeface="+mn-ea"/>
              </a:rPr>
              <a:t>，每一层的表示都会根据这个误差来做调整，直到模型收敛或达到预期的效果才结束</a:t>
            </a:r>
            <a:r>
              <a:rPr lang="zh-CN">
                <a:solidFill>
                  <a:schemeClr val="dk1"/>
                </a:solidFill>
                <a:latin typeface="微软雅黑" panose="020B0503020204020204" charset="-122"/>
                <a:ea typeface="微软雅黑" panose="020B0503020204020204" charset="-122"/>
                <a:cs typeface="微软雅黑" panose="020B0503020204020204" charset="-122"/>
                <a:sym typeface="+mn-ea"/>
              </a:rPr>
              <a:t>。</a:t>
            </a:r>
            <a:endParaRPr lang="zh-CN">
              <a:solidFill>
                <a:schemeClr val="dk1"/>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6" name="图片 5"/>
          <p:cNvPicPr>
            <a:picLocks noChangeAspect="1"/>
          </p:cNvPicPr>
          <p:nvPr userDrawn="1">
            <p:custDataLst>
              <p:tags r:id="rId1"/>
            </p:custDataLst>
          </p:nvPr>
        </p:nvPicPr>
        <p:blipFill>
          <a:blip r:embed="rId2"/>
          <a:stretch>
            <a:fillRect/>
          </a:stretch>
        </p:blipFill>
        <p:spPr>
          <a:xfrm rot="4562520">
            <a:off x="11086679" y="5763762"/>
            <a:ext cx="823450" cy="1119345"/>
          </a:xfrm>
          <a:prstGeom prst="rect">
            <a:avLst/>
          </a:prstGeom>
        </p:spPr>
      </p:pic>
      <p:sp>
        <p:nvSpPr>
          <p:cNvPr id="2" name="标题 1"/>
          <p:cNvSpPr>
            <a:spLocks noGrp="1"/>
          </p:cNvSpPr>
          <p:nvPr>
            <p:ph type="title" idx="4294967295"/>
          </p:nvPr>
        </p:nvSpPr>
        <p:spPr>
          <a:xfrm>
            <a:off x="838200" y="365125"/>
            <a:ext cx="10515600" cy="1325563"/>
          </a:xfr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l">
              <a:buClrTx/>
              <a:buSzTx/>
              <a:buFontTx/>
            </a:pPr>
            <a:r>
              <a:rPr lang="zh-CN" altLang="en-US">
                <a:solidFill>
                  <a:schemeClr val="accent1">
                    <a:lumMod val="50000"/>
                  </a:schemeClr>
                </a:solidFill>
                <a:latin typeface="汉仪旗黑-85S" panose="00020600040101010101" pitchFamily="18" charset="-122"/>
                <a:cs typeface="汉仪旗黑-85S" panose="00020600040101010101" pitchFamily="18" charset="-122"/>
                <a:sym typeface="+mn-ea"/>
              </a:rPr>
              <a:t>一、车道</a:t>
            </a:r>
            <a:r>
              <a:rPr lang="zh-CN" altLang="en-US">
                <a:solidFill>
                  <a:schemeClr val="accent1">
                    <a:lumMod val="50000"/>
                  </a:schemeClr>
                </a:solidFill>
                <a:latin typeface="汉仪旗黑-85S" panose="00020600040101010101" pitchFamily="18" charset="-122"/>
                <a:cs typeface="汉仪旗黑-85S" panose="00020600040101010101" pitchFamily="18" charset="-122"/>
                <a:sym typeface="+mn-ea"/>
              </a:rPr>
              <a:t>形状模型</a:t>
            </a:r>
            <a:br>
              <a:rPr lang="zh-CN" altLang="en-US">
                <a:solidFill>
                  <a:schemeClr val="accent1">
                    <a:lumMod val="50000"/>
                  </a:schemeClr>
                </a:solidFill>
                <a:latin typeface="汉仪旗黑-85S" panose="00020600040101010101" pitchFamily="18" charset="-122"/>
                <a:cs typeface="汉仪旗黑-85S" panose="00020600040101010101" pitchFamily="18" charset="-122"/>
                <a:sym typeface="+mn-ea"/>
              </a:rPr>
            </a:br>
            <a:r>
              <a:rPr lang="zh-CN" altLang="en-US">
                <a:solidFill>
                  <a:schemeClr val="accent1">
                    <a:lumMod val="50000"/>
                  </a:schemeClr>
                </a:solidFill>
                <a:latin typeface="汉仪旗黑-85S" panose="00020600040101010101" pitchFamily="18" charset="-122"/>
                <a:cs typeface="汉仪旗黑-85S" panose="00020600040101010101" pitchFamily="18" charset="-122"/>
                <a:sym typeface="+mn-ea"/>
              </a:rPr>
              <a:t>Lane Shape Model</a:t>
            </a:r>
            <a:endParaRPr lang="zh-CN" altLang="en-US">
              <a:solidFill>
                <a:schemeClr val="accent1">
                  <a:lumMod val="50000"/>
                </a:schemeClr>
              </a:solidFill>
              <a:latin typeface="汉仪旗黑-85S" panose="00020600040101010101" pitchFamily="18" charset="-122"/>
              <a:cs typeface="汉仪旗黑-85S" panose="00020600040101010101" pitchFamily="18" charset="-122"/>
              <a:sym typeface="+mn-ea"/>
            </a:endParaRPr>
          </a:p>
        </p:txBody>
      </p:sp>
      <p:pic>
        <p:nvPicPr>
          <p:cNvPr id="4" name="图片 3"/>
          <p:cNvPicPr>
            <a:picLocks noChangeAspect="1"/>
          </p:cNvPicPr>
          <p:nvPr/>
        </p:nvPicPr>
        <p:blipFill>
          <a:blip r:embed="rId3"/>
          <a:stretch>
            <a:fillRect/>
          </a:stretch>
        </p:blipFill>
        <p:spPr>
          <a:xfrm>
            <a:off x="913130" y="1947545"/>
            <a:ext cx="4228465" cy="569595"/>
          </a:xfrm>
          <a:prstGeom prst="rect">
            <a:avLst/>
          </a:prstGeom>
        </p:spPr>
      </p:pic>
      <p:pic>
        <p:nvPicPr>
          <p:cNvPr id="5" name="内容占位符 4"/>
          <p:cNvPicPr>
            <a:picLocks noChangeAspect="1"/>
          </p:cNvPicPr>
          <p:nvPr>
            <p:ph idx="4294967295"/>
          </p:nvPr>
        </p:nvPicPr>
        <p:blipFill>
          <a:blip r:embed="rId4"/>
          <a:srcRect r="8102" b="-138"/>
          <a:stretch>
            <a:fillRect/>
          </a:stretch>
        </p:blipFill>
        <p:spPr>
          <a:xfrm>
            <a:off x="913130" y="4637405"/>
            <a:ext cx="6136005" cy="894080"/>
          </a:xfrm>
          <a:prstGeom prst="rect">
            <a:avLst/>
          </a:prstGeom>
        </p:spPr>
      </p:pic>
      <p:pic>
        <p:nvPicPr>
          <p:cNvPr id="7" name="图片 6"/>
          <p:cNvPicPr>
            <a:picLocks noChangeAspect="1"/>
          </p:cNvPicPr>
          <p:nvPr/>
        </p:nvPicPr>
        <p:blipFill>
          <a:blip r:embed="rId5"/>
          <a:stretch>
            <a:fillRect/>
          </a:stretch>
        </p:blipFill>
        <p:spPr>
          <a:xfrm>
            <a:off x="913130" y="5975350"/>
            <a:ext cx="5287645" cy="694055"/>
          </a:xfrm>
          <a:prstGeom prst="rect">
            <a:avLst/>
          </a:prstGeom>
        </p:spPr>
      </p:pic>
      <p:sp>
        <p:nvSpPr>
          <p:cNvPr id="3" name="文本框 2"/>
          <p:cNvSpPr txBox="1"/>
          <p:nvPr/>
        </p:nvSpPr>
        <p:spPr>
          <a:xfrm>
            <a:off x="912495" y="1667510"/>
            <a:ext cx="3155315" cy="368300"/>
          </a:xfrm>
          <a:prstGeom prst="rect">
            <a:avLst/>
          </a:prstGeom>
          <a:noFill/>
        </p:spPr>
        <p:txBody>
          <a:bodyPr wrap="square" rtlCol="0">
            <a:spAutoFit/>
          </a:bodyPr>
          <a:p>
            <a:r>
              <a:rPr lang="zh-CN" altLang="en-US"/>
              <a:t>世界坐标系下对车道线建模：</a:t>
            </a:r>
            <a:endParaRPr lang="zh-CN" altLang="en-US"/>
          </a:p>
        </p:txBody>
      </p:sp>
      <p:sp>
        <p:nvSpPr>
          <p:cNvPr id="8" name="文本框 7"/>
          <p:cNvSpPr txBox="1"/>
          <p:nvPr/>
        </p:nvSpPr>
        <p:spPr>
          <a:xfrm>
            <a:off x="913130" y="2465070"/>
            <a:ext cx="3154680" cy="368300"/>
          </a:xfrm>
          <a:prstGeom prst="rect">
            <a:avLst/>
          </a:prstGeom>
          <a:noFill/>
        </p:spPr>
        <p:txBody>
          <a:bodyPr wrap="none" rtlCol="0">
            <a:spAutoFit/>
          </a:bodyPr>
          <a:p>
            <a:r>
              <a:rPr lang="zh-CN" altLang="en-US"/>
              <a:t>相机坐标系下对车道线建模：</a:t>
            </a:r>
            <a:endParaRPr lang="zh-CN" altLang="en-US"/>
          </a:p>
        </p:txBody>
      </p:sp>
      <p:sp>
        <p:nvSpPr>
          <p:cNvPr id="9" name="文本框 8"/>
          <p:cNvSpPr txBox="1"/>
          <p:nvPr/>
        </p:nvSpPr>
        <p:spPr>
          <a:xfrm>
            <a:off x="938530" y="5531485"/>
            <a:ext cx="2468880" cy="368300"/>
          </a:xfrm>
          <a:prstGeom prst="rect">
            <a:avLst/>
          </a:prstGeom>
          <a:noFill/>
        </p:spPr>
        <p:txBody>
          <a:bodyPr wrap="none" rtlCol="0">
            <a:spAutoFit/>
          </a:bodyPr>
          <a:p>
            <a:r>
              <a:rPr lang="zh-CN" altLang="en-US"/>
              <a:t>所有需要拟合的参数：</a:t>
            </a:r>
            <a:endParaRPr lang="zh-CN" altLang="en-US"/>
          </a:p>
        </p:txBody>
      </p:sp>
      <p:sp>
        <p:nvSpPr>
          <p:cNvPr id="10" name="文本框 9"/>
          <p:cNvSpPr txBox="1"/>
          <p:nvPr/>
        </p:nvSpPr>
        <p:spPr>
          <a:xfrm>
            <a:off x="5690870" y="2335530"/>
            <a:ext cx="4107180" cy="368300"/>
          </a:xfrm>
          <a:prstGeom prst="rect">
            <a:avLst/>
          </a:prstGeom>
          <a:noFill/>
        </p:spPr>
        <p:txBody>
          <a:bodyPr wrap="none" rtlCol="0">
            <a:spAutoFit/>
          </a:bodyPr>
          <a:p>
            <a:r>
              <a:rPr lang="zh-CN" altLang="en-US"/>
              <a:t>（</a:t>
            </a:r>
            <a:r>
              <a:rPr lang="en-US" altLang="zh-CN"/>
              <a:t>X</a:t>
            </a:r>
            <a:r>
              <a:rPr lang="zh-CN" altLang="en-US"/>
              <a:t>，</a:t>
            </a:r>
            <a:r>
              <a:rPr lang="en-US" altLang="zh-CN"/>
              <a:t>z</a:t>
            </a:r>
            <a:r>
              <a:rPr lang="zh-CN" altLang="en-US"/>
              <a:t>）是世界坐标系下的道路坐标点</a:t>
            </a:r>
            <a:endParaRPr lang="zh-CN" altLang="en-US"/>
          </a:p>
        </p:txBody>
      </p:sp>
      <p:sp>
        <p:nvSpPr>
          <p:cNvPr id="11" name="文本框 10"/>
          <p:cNvSpPr txBox="1"/>
          <p:nvPr/>
        </p:nvSpPr>
        <p:spPr>
          <a:xfrm>
            <a:off x="5690870" y="3106420"/>
            <a:ext cx="3791585" cy="645160"/>
          </a:xfrm>
          <a:prstGeom prst="rect">
            <a:avLst/>
          </a:prstGeom>
          <a:noFill/>
        </p:spPr>
        <p:txBody>
          <a:bodyPr wrap="none" rtlCol="0">
            <a:spAutoFit/>
          </a:bodyPr>
          <a:p>
            <a:r>
              <a:rPr lang="zh-CN" altLang="en-US"/>
              <a:t>（</a:t>
            </a:r>
            <a:r>
              <a:rPr lang="en-US" altLang="zh-CN"/>
              <a:t>u</a:t>
            </a:r>
            <a:r>
              <a:rPr lang="zh-CN" altLang="en-US"/>
              <a:t>，</a:t>
            </a:r>
            <a:r>
              <a:rPr lang="en-US" altLang="zh-CN"/>
              <a:t>v</a:t>
            </a:r>
            <a:r>
              <a:rPr lang="zh-CN" altLang="en-US"/>
              <a:t>）是像平面上道路坐标点，</a:t>
            </a:r>
            <a:endParaRPr lang="zh-CN" altLang="en-US"/>
          </a:p>
          <a:p>
            <a:r>
              <a:rPr lang="zh-CN" altLang="en-US"/>
              <a:t>这里假定</a:t>
            </a:r>
            <a:r>
              <a:rPr lang="en-US" altLang="zh-CN"/>
              <a:t>φ=0</a:t>
            </a:r>
            <a:r>
              <a:rPr lang="zh-CN" altLang="en-US"/>
              <a:t>、无偏置，将问题简化</a:t>
            </a:r>
            <a:endParaRPr lang="zh-CN" altLang="en-US"/>
          </a:p>
        </p:txBody>
      </p:sp>
      <p:pic>
        <p:nvPicPr>
          <p:cNvPr id="12" name="图片 11"/>
          <p:cNvPicPr>
            <a:picLocks noChangeAspect="1"/>
          </p:cNvPicPr>
          <p:nvPr/>
        </p:nvPicPr>
        <p:blipFill>
          <a:blip r:embed="rId6"/>
          <a:stretch>
            <a:fillRect/>
          </a:stretch>
        </p:blipFill>
        <p:spPr>
          <a:xfrm>
            <a:off x="1047750" y="2773680"/>
            <a:ext cx="3958590" cy="1310640"/>
          </a:xfrm>
          <a:prstGeom prst="rect">
            <a:avLst/>
          </a:prstGeom>
        </p:spPr>
      </p:pic>
      <p:sp>
        <p:nvSpPr>
          <p:cNvPr id="13" name="文本框 12"/>
          <p:cNvSpPr txBox="1"/>
          <p:nvPr/>
        </p:nvSpPr>
        <p:spPr>
          <a:xfrm>
            <a:off x="938530" y="4126865"/>
            <a:ext cx="4069080" cy="368300"/>
          </a:xfrm>
          <a:prstGeom prst="rect">
            <a:avLst/>
          </a:prstGeom>
          <a:noFill/>
        </p:spPr>
        <p:txBody>
          <a:bodyPr wrap="none" rtlCol="0">
            <a:spAutoFit/>
          </a:bodyPr>
          <a:p>
            <a:r>
              <a:rPr lang="zh-CN" altLang="en-US"/>
              <a:t>曲线参数化，得到相机平面中的曲线：</a:t>
            </a:r>
            <a:endParaRPr lang="zh-CN" altLang="en-US"/>
          </a:p>
        </p:txBody>
      </p:sp>
      <p:sp>
        <p:nvSpPr>
          <p:cNvPr id="14" name="文本框 13"/>
          <p:cNvSpPr txBox="1"/>
          <p:nvPr/>
        </p:nvSpPr>
        <p:spPr>
          <a:xfrm>
            <a:off x="7197725" y="4340860"/>
            <a:ext cx="3497580" cy="368300"/>
          </a:xfrm>
          <a:prstGeom prst="rect">
            <a:avLst/>
          </a:prstGeom>
          <a:noFill/>
        </p:spPr>
        <p:txBody>
          <a:bodyPr wrap="none" rtlCol="0">
            <a:spAutoFit/>
          </a:bodyPr>
          <a:p>
            <a:r>
              <a:rPr lang="zh-CN" altLang="en-US"/>
              <a:t>将（</a:t>
            </a:r>
            <a:r>
              <a:rPr lang="en-US" altLang="zh-CN"/>
              <a:t>X,z</a:t>
            </a:r>
            <a:r>
              <a:rPr lang="zh-CN" altLang="en-US"/>
              <a:t>）和（</a:t>
            </a:r>
            <a:r>
              <a:rPr lang="en-US" altLang="zh-CN"/>
              <a:t>u</a:t>
            </a:r>
            <a:r>
              <a:rPr lang="zh-CN" altLang="en-US"/>
              <a:t>，</a:t>
            </a:r>
            <a:r>
              <a:rPr lang="en-US" altLang="zh-CN"/>
              <a:t>v</a:t>
            </a:r>
            <a:r>
              <a:rPr lang="zh-CN" altLang="en-US"/>
              <a:t>）进行对应：</a:t>
            </a:r>
            <a:endParaRPr lang="zh-CN" altLang="en-US"/>
          </a:p>
        </p:txBody>
      </p:sp>
      <p:pic>
        <p:nvPicPr>
          <p:cNvPr id="15" name="图片 14"/>
          <p:cNvPicPr>
            <a:picLocks noChangeAspect="1"/>
          </p:cNvPicPr>
          <p:nvPr/>
        </p:nvPicPr>
        <p:blipFill>
          <a:blip r:embed="rId7"/>
          <a:stretch>
            <a:fillRect/>
          </a:stretch>
        </p:blipFill>
        <p:spPr>
          <a:xfrm>
            <a:off x="7842885" y="4637405"/>
            <a:ext cx="3132455" cy="701675"/>
          </a:xfrm>
          <a:prstGeom prst="rect">
            <a:avLst/>
          </a:prstGeom>
        </p:spPr>
      </p:pic>
      <p:pic>
        <p:nvPicPr>
          <p:cNvPr id="16" name="图片 15"/>
          <p:cNvPicPr>
            <a:picLocks noChangeAspect="1"/>
          </p:cNvPicPr>
          <p:nvPr/>
        </p:nvPicPr>
        <p:blipFill>
          <a:blip r:embed="rId8"/>
          <a:stretch>
            <a:fillRect/>
          </a:stretch>
        </p:blipFill>
        <p:spPr>
          <a:xfrm>
            <a:off x="8103870" y="106680"/>
            <a:ext cx="3857625" cy="2219325"/>
          </a:xfrm>
          <a:prstGeom prst="rect">
            <a:avLst/>
          </a:prstGeom>
        </p:spPr>
      </p:pic>
    </p:spTree>
    <p:custDataLst>
      <p:tags r:id="rId9"/>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6" name="图片 5"/>
          <p:cNvPicPr>
            <a:picLocks noChangeAspect="1"/>
          </p:cNvPicPr>
          <p:nvPr userDrawn="1">
            <p:custDataLst>
              <p:tags r:id="rId1"/>
            </p:custDataLst>
          </p:nvPr>
        </p:nvPicPr>
        <p:blipFill>
          <a:blip r:embed="rId2"/>
          <a:stretch>
            <a:fillRect/>
          </a:stretch>
        </p:blipFill>
        <p:spPr>
          <a:xfrm rot="4562520">
            <a:off x="11086679" y="5763762"/>
            <a:ext cx="823450" cy="1119345"/>
          </a:xfrm>
          <a:prstGeom prst="rect">
            <a:avLst/>
          </a:prstGeom>
        </p:spPr>
      </p:pic>
      <p:sp>
        <p:nvSpPr>
          <p:cNvPr id="2" name="标题 1"/>
          <p:cNvSpPr>
            <a:spLocks noGrp="1"/>
          </p:cNvSpPr>
          <p:nvPr>
            <p:ph type="title" idx="4294967295"/>
          </p:nvPr>
        </p:nvSpPr>
        <p:spPr>
          <a:xfrm>
            <a:off x="838200" y="365125"/>
            <a:ext cx="10515600" cy="1325563"/>
          </a:xfr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l">
              <a:buClrTx/>
              <a:buSzTx/>
              <a:buFontTx/>
            </a:pPr>
            <a:r>
              <a:rPr lang="zh-CN" altLang="en-US">
                <a:solidFill>
                  <a:schemeClr val="accent1">
                    <a:lumMod val="50000"/>
                  </a:schemeClr>
                </a:solidFill>
                <a:latin typeface="汉仪旗黑-85S" panose="00020600040101010101" pitchFamily="18" charset="-122"/>
                <a:cs typeface="汉仪旗黑-85S" panose="00020600040101010101" pitchFamily="18" charset="-122"/>
                <a:sym typeface="+mn-ea"/>
              </a:rPr>
              <a:t>二、匈牙利拟合</a:t>
            </a:r>
            <a:r>
              <a:rPr lang="zh-CN" altLang="en-US">
                <a:solidFill>
                  <a:schemeClr val="accent1">
                    <a:lumMod val="50000"/>
                  </a:schemeClr>
                </a:solidFill>
                <a:latin typeface="汉仪旗黑-85S" panose="00020600040101010101" pitchFamily="18" charset="-122"/>
                <a:cs typeface="汉仪旗黑-85S" panose="00020600040101010101" pitchFamily="18" charset="-122"/>
                <a:sym typeface="+mn-ea"/>
              </a:rPr>
              <a:t>损失 </a:t>
            </a:r>
            <a:br>
              <a:rPr lang="zh-CN" altLang="en-US">
                <a:solidFill>
                  <a:schemeClr val="accent1">
                    <a:lumMod val="50000"/>
                  </a:schemeClr>
                </a:solidFill>
                <a:latin typeface="汉仪旗黑-85S" panose="00020600040101010101" pitchFamily="18" charset="-122"/>
                <a:cs typeface="汉仪旗黑-85S" panose="00020600040101010101" pitchFamily="18" charset="-122"/>
                <a:sym typeface="+mn-ea"/>
              </a:rPr>
            </a:br>
            <a:r>
              <a:rPr lang="zh-CN" altLang="en-US">
                <a:solidFill>
                  <a:schemeClr val="accent1">
                    <a:lumMod val="50000"/>
                  </a:schemeClr>
                </a:solidFill>
                <a:latin typeface="汉仪旗黑-85S" panose="00020600040101010101" pitchFamily="18" charset="-122"/>
                <a:cs typeface="汉仪旗黑-85S" panose="00020600040101010101" pitchFamily="18" charset="-122"/>
                <a:sym typeface="+mn-ea"/>
              </a:rPr>
              <a:t>Hungarian Fitting Loss</a:t>
            </a:r>
            <a:endParaRPr lang="zh-CN" altLang="en-US">
              <a:solidFill>
                <a:schemeClr val="accent1">
                  <a:lumMod val="50000"/>
                </a:schemeClr>
              </a:solidFill>
              <a:latin typeface="汉仪旗黑-85S" panose="00020600040101010101" pitchFamily="18" charset="-122"/>
              <a:cs typeface="汉仪旗黑-85S" panose="00020600040101010101" pitchFamily="18" charset="-122"/>
              <a:sym typeface="+mn-ea"/>
            </a:endParaRPr>
          </a:p>
        </p:txBody>
      </p:sp>
      <p:sp>
        <p:nvSpPr>
          <p:cNvPr id="3" name="文本框 2"/>
          <p:cNvSpPr txBox="1"/>
          <p:nvPr/>
        </p:nvSpPr>
        <p:spPr>
          <a:xfrm>
            <a:off x="843280" y="2282190"/>
            <a:ext cx="10012680" cy="645160"/>
          </a:xfrm>
          <a:prstGeom prst="rect">
            <a:avLst/>
          </a:prstGeom>
          <a:noFill/>
        </p:spPr>
        <p:txBody>
          <a:bodyPr wrap="none" rtlCol="0">
            <a:spAutoFit/>
          </a:bodyPr>
          <a:p>
            <a:pPr algn="l"/>
            <a:r>
              <a:rPr lang="zh-CN" altLang="en-US"/>
              <a:t>匈牙利算法：是一种在多项式时间内求解任务分配问题的组合优化算法（两个点集进行最优匹配）</a:t>
            </a:r>
            <a:endParaRPr lang="zh-CN" altLang="en-US"/>
          </a:p>
          <a:p>
            <a:pPr algn="l"/>
            <a:r>
              <a:rPr lang="en-US" altLang="zh-CN"/>
              <a:t>	        ——max</a:t>
            </a:r>
            <a:r>
              <a:rPr lang="zh-CN" altLang="en-US"/>
              <a:t>（匹配点对数）</a:t>
            </a:r>
            <a:r>
              <a:rPr lang="en-US" altLang="zh-CN"/>
              <a:t>	</a:t>
            </a:r>
            <a:endParaRPr lang="en-US" altLang="zh-CN"/>
          </a:p>
        </p:txBody>
      </p:sp>
      <p:sp>
        <p:nvSpPr>
          <p:cNvPr id="4" name="文本框 3"/>
          <p:cNvSpPr txBox="1"/>
          <p:nvPr/>
        </p:nvSpPr>
        <p:spPr>
          <a:xfrm>
            <a:off x="838200" y="1691005"/>
            <a:ext cx="7955280" cy="368300"/>
          </a:xfrm>
          <a:prstGeom prst="rect">
            <a:avLst/>
          </a:prstGeom>
          <a:noFill/>
        </p:spPr>
        <p:txBody>
          <a:bodyPr wrap="none" rtlCol="0">
            <a:spAutoFit/>
          </a:bodyPr>
          <a:p>
            <a:r>
              <a:rPr lang="zh-CN" altLang="en-US"/>
              <a:t>目的：预测和真实点集进行匹配，称为二部分匹配，对应的方法是匈牙利算法</a:t>
            </a:r>
            <a:endParaRPr lang="zh-CN" altLang="en-US"/>
          </a:p>
        </p:txBody>
      </p:sp>
      <p:pic>
        <p:nvPicPr>
          <p:cNvPr id="5" name="图片 4"/>
          <p:cNvPicPr>
            <a:picLocks noChangeAspect="1"/>
          </p:cNvPicPr>
          <p:nvPr/>
        </p:nvPicPr>
        <p:blipFill>
          <a:blip r:embed="rId3"/>
          <a:stretch>
            <a:fillRect/>
          </a:stretch>
        </p:blipFill>
        <p:spPr>
          <a:xfrm>
            <a:off x="838200" y="2981325"/>
            <a:ext cx="3858260" cy="895350"/>
          </a:xfrm>
          <a:prstGeom prst="rect">
            <a:avLst/>
          </a:prstGeom>
        </p:spPr>
      </p:pic>
      <p:pic>
        <p:nvPicPr>
          <p:cNvPr id="7" name="图片 6"/>
          <p:cNvPicPr>
            <a:picLocks noChangeAspect="1"/>
          </p:cNvPicPr>
          <p:nvPr/>
        </p:nvPicPr>
        <p:blipFill>
          <a:blip r:embed="rId4"/>
          <a:stretch>
            <a:fillRect/>
          </a:stretch>
        </p:blipFill>
        <p:spPr>
          <a:xfrm>
            <a:off x="7244715" y="3171190"/>
            <a:ext cx="3611245" cy="601980"/>
          </a:xfrm>
          <a:prstGeom prst="rect">
            <a:avLst/>
          </a:prstGeom>
        </p:spPr>
      </p:pic>
      <p:pic>
        <p:nvPicPr>
          <p:cNvPr id="8" name="图片 7"/>
          <p:cNvPicPr>
            <a:picLocks noChangeAspect="1"/>
          </p:cNvPicPr>
          <p:nvPr/>
        </p:nvPicPr>
        <p:blipFill>
          <a:blip r:embed="rId5"/>
          <a:stretch>
            <a:fillRect/>
          </a:stretch>
        </p:blipFill>
        <p:spPr>
          <a:xfrm>
            <a:off x="838200" y="4906645"/>
            <a:ext cx="5381625" cy="1321435"/>
          </a:xfrm>
          <a:prstGeom prst="rect">
            <a:avLst/>
          </a:prstGeom>
        </p:spPr>
      </p:pic>
      <p:sp>
        <p:nvSpPr>
          <p:cNvPr id="9" name="文本框 8"/>
          <p:cNvSpPr txBox="1"/>
          <p:nvPr/>
        </p:nvSpPr>
        <p:spPr>
          <a:xfrm>
            <a:off x="838200" y="4207510"/>
            <a:ext cx="4069080" cy="368300"/>
          </a:xfrm>
          <a:prstGeom prst="rect">
            <a:avLst/>
          </a:prstGeom>
          <a:noFill/>
        </p:spPr>
        <p:txBody>
          <a:bodyPr wrap="none" rtlCol="0">
            <a:spAutoFit/>
          </a:bodyPr>
          <a:p>
            <a:r>
              <a:rPr lang="zh-CN" altLang="en-US"/>
              <a:t>匹配好后，求点对距离加和的最小值：</a:t>
            </a:r>
            <a:endParaRPr lang="zh-CN" altLang="en-US"/>
          </a:p>
        </p:txBody>
      </p:sp>
      <p:sp>
        <p:nvSpPr>
          <p:cNvPr id="10" name="右箭头 9"/>
          <p:cNvSpPr/>
          <p:nvPr/>
        </p:nvSpPr>
        <p:spPr>
          <a:xfrm>
            <a:off x="4979035" y="3338195"/>
            <a:ext cx="2097405" cy="241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781800" y="5382895"/>
            <a:ext cx="2011680" cy="368300"/>
          </a:xfrm>
          <a:prstGeom prst="rect">
            <a:avLst/>
          </a:prstGeom>
          <a:noFill/>
        </p:spPr>
        <p:txBody>
          <a:bodyPr wrap="none" rtlCol="0">
            <a:spAutoFit/>
          </a:bodyPr>
          <a:p>
            <a:r>
              <a:rPr lang="zh-CN" altLang="en-US"/>
              <a:t>得到最优拟合曲线</a:t>
            </a:r>
            <a:endParaRPr lang="zh-CN" altLang="en-US"/>
          </a:p>
        </p:txBody>
      </p:sp>
    </p:spTree>
    <p:custDataLst>
      <p:tags r:id="rId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标题 1"/>
          <p:cNvSpPr>
            <a:spLocks noGrp="1"/>
          </p:cNvSpPr>
          <p:nvPr>
            <p:ph type="title"/>
          </p:nvPr>
        </p:nvSpPr>
        <p:spPr/>
        <p:txBody>
          <a:bodyPr/>
          <a:p>
            <a:r>
              <a:rPr lang="zh-CN" altLang="en-US"/>
              <a:t>评估要用：</a:t>
            </a:r>
            <a:endParaRPr lang="zh-CN" altLang="en-US"/>
          </a:p>
        </p:txBody>
      </p:sp>
      <p:pic>
        <p:nvPicPr>
          <p:cNvPr id="4" name="内容占位符 3"/>
          <p:cNvPicPr>
            <a:picLocks noChangeAspect="1"/>
          </p:cNvPicPr>
          <p:nvPr>
            <p:ph idx="1"/>
          </p:nvPr>
        </p:nvPicPr>
        <p:blipFill>
          <a:blip r:embed="rId1"/>
          <a:stretch>
            <a:fillRect/>
          </a:stretch>
        </p:blipFill>
        <p:spPr>
          <a:xfrm>
            <a:off x="669925" y="1546860"/>
            <a:ext cx="5263515" cy="1031240"/>
          </a:xfrm>
          <a:prstGeom prst="rect">
            <a:avLst/>
          </a:prstGeom>
        </p:spPr>
      </p:pic>
      <p:pic>
        <p:nvPicPr>
          <p:cNvPr id="8" name="图片 7"/>
          <p:cNvPicPr>
            <a:picLocks noChangeAspect="1"/>
          </p:cNvPicPr>
          <p:nvPr/>
        </p:nvPicPr>
        <p:blipFill>
          <a:blip r:embed="rId2"/>
          <a:stretch>
            <a:fillRect/>
          </a:stretch>
        </p:blipFill>
        <p:spPr>
          <a:xfrm>
            <a:off x="473710" y="2998470"/>
            <a:ext cx="6884670" cy="1712595"/>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6" name="图片 5"/>
          <p:cNvPicPr>
            <a:picLocks noChangeAspect="1"/>
          </p:cNvPicPr>
          <p:nvPr userDrawn="1">
            <p:custDataLst>
              <p:tags r:id="rId1"/>
            </p:custDataLst>
          </p:nvPr>
        </p:nvPicPr>
        <p:blipFill>
          <a:blip r:embed="rId2"/>
          <a:stretch>
            <a:fillRect/>
          </a:stretch>
        </p:blipFill>
        <p:spPr>
          <a:xfrm rot="4562520">
            <a:off x="11086679" y="5763762"/>
            <a:ext cx="823450" cy="1119345"/>
          </a:xfrm>
          <a:prstGeom prst="rect">
            <a:avLst/>
          </a:prstGeom>
        </p:spPr>
      </p:pic>
      <p:sp>
        <p:nvSpPr>
          <p:cNvPr id="2" name="标题 1"/>
          <p:cNvSpPr>
            <a:spLocks noGrp="1"/>
          </p:cNvSpPr>
          <p:nvPr>
            <p:ph type="title" idx="4294967295"/>
          </p:nvPr>
        </p:nvSpPr>
        <p:spPr>
          <a:xfrm>
            <a:off x="838200" y="365125"/>
            <a:ext cx="10515600" cy="1325563"/>
          </a:xfr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l">
              <a:buClrTx/>
              <a:buSzTx/>
              <a:buFontTx/>
            </a:pPr>
            <a:r>
              <a:rPr lang="zh-CN" altLang="en-US">
                <a:solidFill>
                  <a:schemeClr val="accent1">
                    <a:lumMod val="50000"/>
                  </a:schemeClr>
                </a:solidFill>
                <a:latin typeface="汉仪旗黑-85S" panose="00020600040101010101" pitchFamily="18" charset="-122"/>
                <a:cs typeface="汉仪旗黑-85S" panose="00020600040101010101" pitchFamily="18" charset="-122"/>
                <a:sym typeface="+mn-ea"/>
              </a:rPr>
              <a:t>三、网络</a:t>
            </a:r>
            <a:r>
              <a:rPr lang="zh-CN" altLang="en-US">
                <a:solidFill>
                  <a:schemeClr val="accent1">
                    <a:lumMod val="50000"/>
                  </a:schemeClr>
                </a:solidFill>
                <a:latin typeface="汉仪旗黑-85S" panose="00020600040101010101" pitchFamily="18" charset="-122"/>
                <a:cs typeface="汉仪旗黑-85S" panose="00020600040101010101" pitchFamily="18" charset="-122"/>
                <a:sym typeface="+mn-ea"/>
              </a:rPr>
              <a:t>体系结构 </a:t>
            </a:r>
            <a:br>
              <a:rPr lang="zh-CN" altLang="en-US">
                <a:solidFill>
                  <a:schemeClr val="accent1">
                    <a:lumMod val="50000"/>
                  </a:schemeClr>
                </a:solidFill>
                <a:latin typeface="汉仪旗黑-85S" panose="00020600040101010101" pitchFamily="18" charset="-122"/>
                <a:cs typeface="汉仪旗黑-85S" panose="00020600040101010101" pitchFamily="18" charset="-122"/>
                <a:sym typeface="+mn-ea"/>
              </a:rPr>
            </a:br>
            <a:r>
              <a:rPr lang="zh-CN" altLang="en-US">
                <a:solidFill>
                  <a:schemeClr val="accent1">
                    <a:lumMod val="50000"/>
                  </a:schemeClr>
                </a:solidFill>
                <a:latin typeface="汉仪旗黑-85S" panose="00020600040101010101" pitchFamily="18" charset="-122"/>
                <a:cs typeface="汉仪旗黑-85S" panose="00020600040101010101" pitchFamily="18" charset="-122"/>
                <a:sym typeface="+mn-ea"/>
              </a:rPr>
              <a:t>Architecture</a:t>
            </a:r>
            <a:endParaRPr lang="zh-CN" altLang="en-US">
              <a:solidFill>
                <a:schemeClr val="accent1">
                  <a:lumMod val="50000"/>
                </a:schemeClr>
              </a:solidFill>
              <a:latin typeface="汉仪旗黑-85S" panose="00020600040101010101" pitchFamily="18" charset="-122"/>
              <a:cs typeface="汉仪旗黑-85S" panose="00020600040101010101" pitchFamily="18" charset="-122"/>
              <a:sym typeface="+mn-ea"/>
            </a:endParaRPr>
          </a:p>
        </p:txBody>
      </p:sp>
      <p:sp>
        <p:nvSpPr>
          <p:cNvPr id="3" name="文本框 2"/>
          <p:cNvSpPr txBox="1"/>
          <p:nvPr/>
        </p:nvSpPr>
        <p:spPr>
          <a:xfrm>
            <a:off x="838200" y="1691005"/>
            <a:ext cx="9907905" cy="1198880"/>
          </a:xfrm>
          <a:prstGeom prst="rect">
            <a:avLst/>
          </a:prstGeom>
          <a:noFill/>
        </p:spPr>
        <p:txBody>
          <a:bodyPr wrap="square" rtlCol="0">
            <a:spAutoFit/>
          </a:bodyPr>
          <a:p>
            <a:pPr algn="l"/>
            <a:r>
              <a:rPr lang="en-US" altLang="zh-CN" sz="2400" b="1"/>
              <a:t>1.</a:t>
            </a:r>
            <a:r>
              <a:rPr lang="zh-CN" altLang="en-US" sz="2400" b="1"/>
              <a:t>主干：</a:t>
            </a:r>
            <a:endParaRPr lang="zh-CN" altLang="en-US" sz="2400" b="1"/>
          </a:p>
          <a:p>
            <a:pPr algn="l"/>
            <a:r>
              <a:rPr lang="zh-CN" altLang="en-US" sz="2400"/>
              <a:t>给定输入图像I，主干提取低分辨率特征，然后通过压缩空间维度将其压缩成一个序列S。</a:t>
            </a:r>
            <a:endParaRPr lang="zh-CN" altLang="en-US" sz="2400"/>
          </a:p>
        </p:txBody>
      </p:sp>
      <p:pic>
        <p:nvPicPr>
          <p:cNvPr id="7" name="图片 6"/>
          <p:cNvPicPr>
            <a:picLocks noChangeAspect="1"/>
          </p:cNvPicPr>
          <p:nvPr/>
        </p:nvPicPr>
        <p:blipFill>
          <a:blip r:embed="rId3"/>
          <a:stretch>
            <a:fillRect/>
          </a:stretch>
        </p:blipFill>
        <p:spPr>
          <a:xfrm>
            <a:off x="2543810" y="2889885"/>
            <a:ext cx="7104380" cy="3552190"/>
          </a:xfrm>
          <a:prstGeom prst="rect">
            <a:avLst/>
          </a:prstGeom>
        </p:spPr>
      </p:pic>
      <p:sp>
        <p:nvSpPr>
          <p:cNvPr id="8" name="矩形 7"/>
          <p:cNvSpPr/>
          <p:nvPr/>
        </p:nvSpPr>
        <p:spPr>
          <a:xfrm>
            <a:off x="2730500" y="3948430"/>
            <a:ext cx="1223010" cy="168973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2.transformer</a:t>
            </a:r>
            <a:r>
              <a:t>网络</a:t>
            </a:r>
          </a:p>
        </p:txBody>
      </p:sp>
      <p:sp>
        <p:nvSpPr>
          <p:cNvPr id="3" name="内容占位符 2"/>
          <p:cNvSpPr>
            <a:spLocks noGrp="1"/>
          </p:cNvSpPr>
          <p:nvPr>
            <p:ph idx="1"/>
          </p:nvPr>
        </p:nvSpPr>
        <p:spPr/>
        <p:txBody>
          <a:bodyPr/>
          <a:p>
            <a:r>
              <a:rPr lang="zh-CN" altLang="en-US" sz="2400"/>
              <a:t>其中包括</a:t>
            </a:r>
            <a:r>
              <a:rPr lang="en-US" altLang="zh-CN" sz="2400"/>
              <a:t>encoder</a:t>
            </a:r>
            <a:r>
              <a:rPr sz="2400"/>
              <a:t>和</a:t>
            </a:r>
            <a:r>
              <a:rPr lang="en-US" altLang="zh-CN" sz="2400"/>
              <a:t>decoder</a:t>
            </a:r>
            <a:r>
              <a:rPr sz="2400"/>
              <a:t>两部分</a:t>
            </a:r>
            <a:endParaRPr lang="en-US" altLang="zh-CN" sz="2400"/>
          </a:p>
          <a:p>
            <a:r>
              <a:rPr lang="en-US" altLang="zh-CN" sz="2400"/>
              <a:t>encoder</a:t>
            </a:r>
            <a:r>
              <a:rPr sz="2400"/>
              <a:t>（编码层）：先流经 self-attention 层，self-attention 层的输出再传递给一个前馈神经网络层。</a:t>
            </a:r>
            <a:endParaRPr sz="2400"/>
          </a:p>
          <a:p>
            <a:endParaRPr sz="2400"/>
          </a:p>
        </p:txBody>
      </p:sp>
      <p:pic>
        <p:nvPicPr>
          <p:cNvPr id="4" name="图片 3"/>
          <p:cNvPicPr>
            <a:picLocks noChangeAspect="1"/>
          </p:cNvPicPr>
          <p:nvPr>
            <p:custDataLst>
              <p:tags r:id="rId1"/>
            </p:custDataLst>
          </p:nvPr>
        </p:nvPicPr>
        <p:blipFill>
          <a:blip r:embed="rId2"/>
          <a:srcRect r="32056" b="50414"/>
          <a:stretch>
            <a:fillRect/>
          </a:stretch>
        </p:blipFill>
        <p:spPr>
          <a:xfrm>
            <a:off x="226060" y="2961640"/>
            <a:ext cx="4541520" cy="2123440"/>
          </a:xfrm>
          <a:prstGeom prst="rect">
            <a:avLst/>
          </a:prstGeom>
        </p:spPr>
      </p:pic>
      <p:pic>
        <p:nvPicPr>
          <p:cNvPr id="7" name="图片 6"/>
          <p:cNvPicPr>
            <a:picLocks noChangeAspect="1"/>
          </p:cNvPicPr>
          <p:nvPr/>
        </p:nvPicPr>
        <p:blipFill>
          <a:blip r:embed="rId3"/>
          <a:stretch>
            <a:fillRect/>
          </a:stretch>
        </p:blipFill>
        <p:spPr>
          <a:xfrm>
            <a:off x="5087620" y="2788920"/>
            <a:ext cx="7104380" cy="3552190"/>
          </a:xfrm>
          <a:prstGeom prst="rect">
            <a:avLst/>
          </a:prstGeom>
        </p:spPr>
      </p:pic>
      <p:sp>
        <p:nvSpPr>
          <p:cNvPr id="8" name="矩形 7"/>
          <p:cNvSpPr/>
          <p:nvPr/>
        </p:nvSpPr>
        <p:spPr>
          <a:xfrm>
            <a:off x="7087870" y="3493770"/>
            <a:ext cx="1464310" cy="2142490"/>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581140" y="2694305"/>
            <a:ext cx="4617085" cy="3742055"/>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自注意力机制：（</a:t>
            </a:r>
            <a:r>
              <a:rPr lang="en-US" altLang="zh-CN"/>
              <a:t>self-attention</a:t>
            </a:r>
            <a:r>
              <a:rPr lang="zh-CN" altLang="en-US"/>
              <a:t>）</a:t>
            </a:r>
            <a:endParaRPr lang="zh-CN" altLang="en-US"/>
          </a:p>
        </p:txBody>
      </p:sp>
      <p:pic>
        <p:nvPicPr>
          <p:cNvPr id="4" name="内容占位符 3"/>
          <p:cNvPicPr>
            <a:picLocks noChangeAspect="1"/>
          </p:cNvPicPr>
          <p:nvPr>
            <p:ph idx="1"/>
          </p:nvPr>
        </p:nvPicPr>
        <p:blipFill>
          <a:blip r:embed="rId1"/>
          <a:stretch>
            <a:fillRect/>
          </a:stretch>
        </p:blipFill>
        <p:spPr>
          <a:xfrm>
            <a:off x="669925" y="2948305"/>
            <a:ext cx="2849880" cy="2964180"/>
          </a:xfrm>
          <a:prstGeom prst="rect">
            <a:avLst/>
          </a:prstGeom>
        </p:spPr>
      </p:pic>
      <p:sp>
        <p:nvSpPr>
          <p:cNvPr id="5" name="文本框 4"/>
          <p:cNvSpPr txBox="1"/>
          <p:nvPr/>
        </p:nvSpPr>
        <p:spPr>
          <a:xfrm>
            <a:off x="3636010" y="2820035"/>
            <a:ext cx="2096770" cy="1198880"/>
          </a:xfrm>
          <a:prstGeom prst="rect">
            <a:avLst/>
          </a:prstGeom>
          <a:noFill/>
        </p:spPr>
        <p:txBody>
          <a:bodyPr wrap="none" rtlCol="0">
            <a:spAutoFit/>
          </a:bodyPr>
          <a:p>
            <a:r>
              <a:rPr lang="en-US" altLang="zh-CN" sz="2400"/>
              <a:t>Q</a:t>
            </a:r>
            <a:r>
              <a:rPr lang="zh-CN" altLang="en-US" sz="2400"/>
              <a:t>：</a:t>
            </a:r>
            <a:r>
              <a:rPr lang="en-US" altLang="zh-CN" sz="2400"/>
              <a:t>query</a:t>
            </a:r>
            <a:r>
              <a:rPr lang="zh-CN" altLang="en-US" sz="2400"/>
              <a:t>查询</a:t>
            </a:r>
            <a:endParaRPr lang="zh-CN" altLang="en-US" sz="2400"/>
          </a:p>
          <a:p>
            <a:r>
              <a:rPr lang="en-US" altLang="zh-CN" sz="2400"/>
              <a:t>K</a:t>
            </a:r>
            <a:r>
              <a:rPr lang="zh-CN" altLang="en-US" sz="2400"/>
              <a:t>：</a:t>
            </a:r>
            <a:r>
              <a:rPr lang="en-US" altLang="zh-CN" sz="2400"/>
              <a:t>key</a:t>
            </a:r>
            <a:r>
              <a:rPr lang="zh-CN" altLang="en-US" sz="2400"/>
              <a:t>键值</a:t>
            </a:r>
            <a:endParaRPr lang="zh-CN" altLang="en-US" sz="2400"/>
          </a:p>
          <a:p>
            <a:r>
              <a:rPr lang="en-US" altLang="zh-CN" sz="2400"/>
              <a:t>V</a:t>
            </a:r>
            <a:r>
              <a:rPr lang="zh-CN" altLang="en-US" sz="2400"/>
              <a:t>：</a:t>
            </a:r>
            <a:r>
              <a:rPr lang="en-US" altLang="zh-CN" sz="2400"/>
              <a:t>value</a:t>
            </a:r>
            <a:r>
              <a:rPr lang="zh-CN" altLang="en-US" sz="2400"/>
              <a:t>值</a:t>
            </a:r>
            <a:endParaRPr lang="zh-CN" altLang="en-US" sz="2400"/>
          </a:p>
        </p:txBody>
      </p:sp>
      <p:sp>
        <p:nvSpPr>
          <p:cNvPr id="7" name="文本框 6"/>
          <p:cNvSpPr txBox="1"/>
          <p:nvPr/>
        </p:nvSpPr>
        <p:spPr>
          <a:xfrm>
            <a:off x="669925" y="1008380"/>
            <a:ext cx="7536180" cy="460375"/>
          </a:xfrm>
          <a:prstGeom prst="rect">
            <a:avLst/>
          </a:prstGeom>
          <a:noFill/>
        </p:spPr>
        <p:txBody>
          <a:bodyPr wrap="none" rtlCol="0">
            <a:spAutoFit/>
          </a:bodyPr>
          <a:p>
            <a:pPr marL="342900" indent="-342900" algn="l">
              <a:buFont typeface="Arial" panose="020B0604020202020204" pitchFamily="34" charset="0"/>
              <a:buChar char="•"/>
            </a:pPr>
            <a:r>
              <a:rPr lang="zh-CN" altLang="en-US" sz="2400"/>
              <a:t>不是基于全局进行分析，而是基于目标关注部分细节</a:t>
            </a:r>
            <a:endParaRPr lang="zh-CN" altLang="en-US" sz="2400"/>
          </a:p>
        </p:txBody>
      </p:sp>
      <p:sp>
        <p:nvSpPr>
          <p:cNvPr id="8" name="文本框 7"/>
          <p:cNvSpPr txBox="1"/>
          <p:nvPr/>
        </p:nvSpPr>
        <p:spPr>
          <a:xfrm>
            <a:off x="669925" y="1499870"/>
            <a:ext cx="9364980" cy="1198880"/>
          </a:xfrm>
          <a:prstGeom prst="rect">
            <a:avLst/>
          </a:prstGeom>
          <a:noFill/>
        </p:spPr>
        <p:txBody>
          <a:bodyPr wrap="none" rtlCol="0">
            <a:spAutoFit/>
          </a:bodyPr>
          <a:p>
            <a:pPr marL="342900" indent="-342900">
              <a:buFont typeface="Arial" panose="020B0604020202020204" pitchFamily="34" charset="0"/>
              <a:buChar char="•"/>
            </a:pPr>
            <a:r>
              <a:rPr lang="zh-CN" altLang="en-US" sz="2400"/>
              <a:t>我们输入一张图片进行特征的提取，但是机器不知道特征的用处，</a:t>
            </a:r>
            <a:endParaRPr lang="zh-CN" altLang="en-US" sz="2400"/>
          </a:p>
          <a:p>
            <a:pPr indent="0">
              <a:buFont typeface="Arial" panose="020B0604020202020204" pitchFamily="34" charset="0"/>
              <a:buNone/>
            </a:pPr>
            <a:r>
              <a:rPr lang="en-US" altLang="zh-CN" sz="2400"/>
              <a:t>    </a:t>
            </a:r>
            <a:r>
              <a:rPr lang="zh-CN" altLang="en-US" sz="2400"/>
              <a:t>使用自注意力机制使机器可以像人一样有关注的重点，</a:t>
            </a:r>
            <a:endParaRPr lang="zh-CN" altLang="en-US" sz="2400"/>
          </a:p>
          <a:p>
            <a:pPr indent="0">
              <a:buFont typeface="Arial" panose="020B0604020202020204" pitchFamily="34" charset="0"/>
              <a:buNone/>
            </a:pPr>
            <a:r>
              <a:rPr lang="zh-CN" altLang="en-US" sz="2400"/>
              <a:t> </a:t>
            </a:r>
            <a:r>
              <a:rPr lang="en-US" altLang="zh-CN" sz="2400"/>
              <a:t>   </a:t>
            </a:r>
            <a:r>
              <a:rPr lang="zh-CN" altLang="en-US" sz="2400"/>
              <a:t>对关注的部分进行权值的分配。</a:t>
            </a:r>
            <a:endParaRPr lang="zh-CN" altLang="en-US" sz="2400"/>
          </a:p>
        </p:txBody>
      </p:sp>
      <p:sp>
        <p:nvSpPr>
          <p:cNvPr id="10" name="文本框 9"/>
          <p:cNvSpPr txBox="1"/>
          <p:nvPr/>
        </p:nvSpPr>
        <p:spPr>
          <a:xfrm>
            <a:off x="3380105" y="4231640"/>
            <a:ext cx="8670290" cy="1938020"/>
          </a:xfrm>
          <a:prstGeom prst="rect">
            <a:avLst/>
          </a:prstGeom>
          <a:noFill/>
        </p:spPr>
        <p:txBody>
          <a:bodyPr wrap="square" rtlCol="0">
            <a:spAutoFit/>
          </a:bodyPr>
          <a:p>
            <a:pPr marL="342900" indent="-342900" algn="l">
              <a:buFont typeface="Arial" panose="020B0604020202020204" pitchFamily="34" charset="0"/>
              <a:buChar char="•"/>
            </a:pPr>
            <a:r>
              <a:rPr lang="zh-CN" altLang="en-US" sz="2400"/>
              <a:t>第一步是将query和每个key进行相似度计算得到权重，常用的相似度函数有点积，拼接，感知机等，</a:t>
            </a:r>
            <a:r>
              <a:rPr lang="zh-CN" altLang="en-US" sz="2400">
                <a:sym typeface="+mn-ea"/>
              </a:rPr>
              <a:t>得到相似度矩阵</a:t>
            </a:r>
            <a:r>
              <a:rPr lang="zh-CN" altLang="en-US" sz="2400"/>
              <a:t>；</a:t>
            </a:r>
            <a:endParaRPr lang="zh-CN" altLang="en-US" sz="2400"/>
          </a:p>
          <a:p>
            <a:pPr marL="342900" indent="-342900" algn="l">
              <a:buFont typeface="Arial" panose="020B0604020202020204" pitchFamily="34" charset="0"/>
              <a:buChar char="•"/>
            </a:pPr>
            <a:r>
              <a:rPr lang="zh-CN" altLang="en-US" sz="2400"/>
              <a:t>然后第二步一般是使用一个softmax函数得到</a:t>
            </a:r>
            <a:r>
              <a:rPr lang="en-US" altLang="zh-CN" sz="2400"/>
              <a:t>attention</a:t>
            </a:r>
            <a:r>
              <a:rPr lang="zh-CN" altLang="en-US" sz="2400"/>
              <a:t>的系数；</a:t>
            </a:r>
            <a:endParaRPr lang="zh-CN" altLang="en-US" sz="2400"/>
          </a:p>
          <a:p>
            <a:pPr marL="342900" indent="-342900" algn="l">
              <a:buFont typeface="Arial" panose="020B0604020202020204" pitchFamily="34" charset="0"/>
              <a:buChar char="•"/>
            </a:pPr>
            <a:r>
              <a:rPr lang="zh-CN" altLang="en-US" sz="2400"/>
              <a:t>最后将权重和相应的值value进行加权求和得到最后的attention。</a:t>
            </a:r>
            <a:endParaRPr lang="zh-C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ADD&amp;Norm</a:t>
            </a:r>
            <a:endParaRPr lang="en-US" altLang="zh-CN"/>
          </a:p>
        </p:txBody>
      </p:sp>
      <p:sp>
        <p:nvSpPr>
          <p:cNvPr id="3" name="内容占位符 2"/>
          <p:cNvSpPr>
            <a:spLocks noGrp="1"/>
          </p:cNvSpPr>
          <p:nvPr>
            <p:ph idx="1"/>
          </p:nvPr>
        </p:nvSpPr>
        <p:spPr/>
        <p:txBody>
          <a:bodyPr/>
          <a:p>
            <a:r>
              <a:rPr lang="zh-CN" altLang="en-US" sz="2400">
                <a:solidFill>
                  <a:schemeClr val="tx1"/>
                </a:solidFill>
                <a:latin typeface="+mn-ea"/>
                <a:ea typeface="+mn-ea"/>
                <a:cs typeface="+mn-ea"/>
              </a:rPr>
              <a:t>Add指 X+MultiHeadAttention(X)，是一种残差连接，通常用于解决多层网络训练的问题，可以让网络只关注当前差异的部分</a:t>
            </a:r>
            <a:endParaRPr lang="zh-CN" altLang="en-US" sz="2400">
              <a:solidFill>
                <a:schemeClr val="tx1"/>
              </a:solidFill>
              <a:latin typeface="+mn-ea"/>
              <a:ea typeface="+mn-ea"/>
              <a:cs typeface="+mn-ea"/>
            </a:endParaRPr>
          </a:p>
          <a:p>
            <a:r>
              <a:rPr lang="zh-CN" altLang="en-US" sz="2400">
                <a:solidFill>
                  <a:schemeClr val="tx1"/>
                </a:solidFill>
                <a:latin typeface="+mn-ea"/>
                <a:ea typeface="+mn-ea"/>
                <a:cs typeface="+mn-ea"/>
              </a:rPr>
              <a:t>Norm指 Layer Normalization，通常用于 RNN 结构，Layer Normalization 会将每一层神经元的输入都转成均值方差都一样的，这样可以加快收敛。</a:t>
            </a:r>
            <a:endParaRPr lang="zh-CN" altLang="en-US" sz="2400">
              <a:solidFill>
                <a:schemeClr val="tx1"/>
              </a:solidFill>
              <a:latin typeface="+mn-ea"/>
              <a:ea typeface="+mn-ea"/>
              <a:cs typeface="+mn-ea"/>
            </a:endParaRPr>
          </a:p>
        </p:txBody>
      </p:sp>
      <p:sp>
        <p:nvSpPr>
          <p:cNvPr id="4" name="文本框 3"/>
          <p:cNvSpPr txBox="1"/>
          <p:nvPr/>
        </p:nvSpPr>
        <p:spPr>
          <a:xfrm>
            <a:off x="669925" y="3564890"/>
            <a:ext cx="9535160" cy="1938020"/>
          </a:xfrm>
          <a:prstGeom prst="rect">
            <a:avLst/>
          </a:prstGeom>
          <a:noFill/>
        </p:spPr>
        <p:txBody>
          <a:bodyPr wrap="none" rtlCol="0">
            <a:spAutoFit/>
          </a:bodyPr>
          <a:p>
            <a:r>
              <a:rPr lang="en-US" altLang="zh-CN" sz="2400" b="1"/>
              <a:t>FFNs</a:t>
            </a:r>
            <a:r>
              <a:rPr lang="zh-CN" altLang="en-US" sz="2400" b="1"/>
              <a:t>：</a:t>
            </a:r>
            <a:endParaRPr lang="zh-CN" altLang="en-US" sz="2400" b="1"/>
          </a:p>
          <a:p>
            <a:pPr marL="342900" indent="-342900">
              <a:buFont typeface="Arial" panose="020B0604020202020204" pitchFamily="34" charset="0"/>
              <a:buChar char="•"/>
            </a:pPr>
            <a:r>
              <a:rPr lang="zh-CN" altLang="en-US" sz="2400"/>
              <a:t>前馈网络进行预测，有两个全连接层，第一层的激活函数是</a:t>
            </a:r>
            <a:r>
              <a:rPr lang="en-US" altLang="zh-CN" sz="2400"/>
              <a:t>ReLU</a:t>
            </a:r>
            <a:r>
              <a:rPr lang="zh-CN" altLang="en-US" sz="2400"/>
              <a:t>，</a:t>
            </a:r>
            <a:endParaRPr lang="zh-CN" altLang="en-US" sz="2400"/>
          </a:p>
          <a:p>
            <a:r>
              <a:rPr lang="en-US" altLang="zh-CN" sz="2400"/>
              <a:t>    </a:t>
            </a:r>
            <a:r>
              <a:rPr lang="zh-CN" altLang="en-US" sz="2400"/>
              <a:t>第二层的激活函数是线性激活函数，</a:t>
            </a:r>
            <a:endParaRPr lang="zh-CN" altLang="en-US" sz="2400"/>
          </a:p>
          <a:p>
            <a:r>
              <a:rPr lang="en-US" altLang="zh-CN" sz="2400"/>
              <a:t>    </a:t>
            </a:r>
            <a:r>
              <a:rPr lang="zh-CN" altLang="en-US" sz="2400"/>
              <a:t>如果没有</a:t>
            </a:r>
            <a:r>
              <a:rPr lang="en-US" altLang="zh-CN" sz="2400"/>
              <a:t>FFN</a:t>
            </a:r>
            <a:r>
              <a:rPr lang="zh-CN" altLang="en-US" sz="2400"/>
              <a:t>层，网络性能会大大降低。</a:t>
            </a:r>
            <a:endParaRPr lang="zh-CN" altLang="en-US" sz="2400"/>
          </a:p>
          <a:p>
            <a:endParaRPr lang="zh-CN" altLang="en-US" sz="2400"/>
          </a:p>
        </p:txBody>
      </p:sp>
      <p:pic>
        <p:nvPicPr>
          <p:cNvPr id="5" name="图片 4"/>
          <p:cNvPicPr>
            <a:picLocks noChangeAspect="1"/>
          </p:cNvPicPr>
          <p:nvPr>
            <p:custDataLst>
              <p:tags r:id="rId1"/>
            </p:custDataLst>
          </p:nvPr>
        </p:nvPicPr>
        <p:blipFill>
          <a:blip r:embed="rId2"/>
          <a:srcRect r="32056" b="50414"/>
          <a:stretch>
            <a:fillRect/>
          </a:stretch>
        </p:blipFill>
        <p:spPr>
          <a:xfrm>
            <a:off x="6661785" y="4516120"/>
            <a:ext cx="4541520" cy="2123440"/>
          </a:xfrm>
          <a:prstGeom prst="rect">
            <a:avLst/>
          </a:prstGeom>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 name="KSO_WM_UNIT_BK_DARK_LIGHT" val="2"/>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1.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2871"/>
</p:tagLst>
</file>

<file path=ppt/tags/tag122.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287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2871"/>
  <p:tag name="KSO_WM_TEMPLATE_MASTER_THUMB_INDEX" val="12"/>
  <p:tag name="KSO_WM_TEMPLATE_THUMBS_INDEX" val="1、4、7、10、13、14、17、21、22、23、24"/>
</p:tagLst>
</file>

<file path=ppt/tags/tag127.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871_1*a*1"/>
  <p:tag name="KSO_WM_TEMPLATE_CATEGORY" val="custom"/>
  <p:tag name="KSO_WM_TEMPLATE_INDEX" val="20202871"/>
  <p:tag name="KSO_WM_UNIT_LAYERLEVEL" val="1"/>
  <p:tag name="KSO_WM_TAG_VERSION" val="1.0"/>
  <p:tag name="KSO_WM_BEAUTIFY_FLAG" val="#wm#"/>
  <p:tag name="KSO_WM_UNIT_PRESET_TEXT" val="清新简约公司简介"/>
</p:tagLst>
</file>

<file path=ppt/tags/tag128.xml><?xml version="1.0" encoding="utf-8"?>
<p:tagLst xmlns:p="http://schemas.openxmlformats.org/presentationml/2006/main">
  <p:tag name="KSO_WM_UNIT_ISCONTENTSTITLE" val="0"/>
  <p:tag name="KSO_WM_UNIT_NOCLEAR" val="0"/>
  <p:tag name="KSO_WM_UNIT_VALUE" val="20"/>
  <p:tag name="KSO_WM_UNIT_HIGHLIGHT" val="0"/>
  <p:tag name="KSO_WM_UNIT_COMPATIBLE" val="0"/>
  <p:tag name="KSO_WM_UNIT_DIAGRAM_ISNUMVISUAL" val="0"/>
  <p:tag name="KSO_WM_UNIT_DIAGRAM_ISREFERUNIT" val="0"/>
  <p:tag name="KSO_WM_UNIT_TYPE" val="b"/>
  <p:tag name="KSO_WM_UNIT_INDEX" val="1"/>
  <p:tag name="KSO_WM_UNIT_ID" val="custom20202871_1*b*1"/>
  <p:tag name="KSO_WM_TEMPLATE_CATEGORY" val="custom"/>
  <p:tag name="KSO_WM_TEMPLATE_INDEX" val="20202871"/>
  <p:tag name="KSO_WM_UNIT_LAYERLEVEL" val="1"/>
  <p:tag name="KSO_WM_TAG_VERSION" val="1.0"/>
  <p:tag name="KSO_WM_BEAUTIFY_FLAG" val="#wm#"/>
  <p:tag name="KSO_WM_UNIT_PRESET_TEXT" val="单击此处添加副标题"/>
  <p:tag name="KSO_WM_UNIT_TEXT_FILL_FORE_SCHEMECOLOR_INDEX_BRIGHTNESS" val="0.15"/>
  <p:tag name="KSO_WM_UNIT_TEXT_FILL_FORE_SCHEMECOLOR_INDEX" val="13"/>
  <p:tag name="KSO_WM_UNIT_TEXT_FILL_TYPE" val="1"/>
</p:tagLst>
</file>

<file path=ppt/tags/tag129.xml><?xml version="1.0" encoding="utf-8"?>
<p:tagLst xmlns:p="http://schemas.openxmlformats.org/presentationml/2006/main">
  <p:tag name="KSO_WM_SLIDE_ID" val="custom20202871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2871"/>
  <p:tag name="KSO_WM_SLIDE_LAYOUT" val="a_b"/>
  <p:tag name="KSO_WM_SLIDE_LAYOUT_CNT" val="1_1"/>
  <p:tag name="KSO_WM_TEMPLATE_MASTER_THUMB_INDEX" val="12"/>
  <p:tag name="KSO_WM_TEMPLATE_THUMBS_INDEX" val="1、4、7、10、13、14、17、21、22、23、24"/>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15cc873b-637f-4c74-b5be-8669724c9c20}"/>
  <p:tag name="KSO_WM_UNIT_TYPE" val="i"/>
</p:tagLst>
</file>

<file path=ppt/tags/tag13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2.xml><?xml version="1.0" encoding="utf-8"?>
<p:tagLst xmlns:p="http://schemas.openxmlformats.org/presentationml/2006/main">
  <p:tag name="KSO_WM_SLIDE_BK_DARK_LIGHT" val="2"/>
  <p:tag name="KSO_WM_SLIDE_BACKGROUND_TYPE" val="general"/>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15cc873b-637f-4c74-b5be-8669724c9c20}"/>
  <p:tag name="KSO_WM_UNIT_TYPE" val="i"/>
</p:tagLst>
</file>

<file path=ppt/tags/tag134.xml><?xml version="1.0" encoding="utf-8"?>
<p:tagLst xmlns:p="http://schemas.openxmlformats.org/presentationml/2006/main">
  <p:tag name="KSO_WM_SLIDE_BK_DARK_LIGHT" val="2"/>
  <p:tag name="KSO_WM_SLIDE_BACKGROUND_TYPE" val="general"/>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15cc873b-637f-4c74-b5be-8669724c9c20}"/>
  <p:tag name="KSO_WM_UNIT_TYPE" val="i"/>
</p:tagLst>
</file>

<file path=ppt/tags/tag136.xml><?xml version="1.0" encoding="utf-8"?>
<p:tagLst xmlns:p="http://schemas.openxmlformats.org/presentationml/2006/main">
  <p:tag name="KSO_WM_SLIDE_BK_DARK_LIGHT" val="2"/>
  <p:tag name="KSO_WM_SLIDE_BACKGROUND_TYPE" val="general"/>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15cc873b-637f-4c74-b5be-8669724c9c20}"/>
  <p:tag name="KSO_WM_UNIT_TYPE" val="i"/>
</p:tagLst>
</file>

<file path=ppt/tags/tag138.xml><?xml version="1.0" encoding="utf-8"?>
<p:tagLst xmlns:p="http://schemas.openxmlformats.org/presentationml/2006/main">
  <p:tag name="KSO_WM_SLIDE_BK_DARK_LIGHT" val="2"/>
  <p:tag name="KSO_WM_SLIDE_BACKGROUND_TYPE" val="general"/>
</p:tagLst>
</file>

<file path=ppt/tags/tag139.xml><?xml version="1.0" encoding="utf-8"?>
<p:tagLst xmlns:p="http://schemas.openxmlformats.org/presentationml/2006/main">
  <p:tag name="KSO_WM_UNIT_PLACING_PICTURE_USER_VIEWPORT" val="{&quot;height&quot;:4170,&quot;width&quot;:6510}"/>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PLACING_PICTURE_USER_VIEWPORT" val="{&quot;height&quot;:4170,&quot;width&quot;:6510}"/>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15cc873b-637f-4c74-b5be-8669724c9c20}"/>
  <p:tag name="KSO_WM_UNIT_TYPE" val="i"/>
</p:tagLst>
</file>

<file path=ppt/tags/tag142.xml><?xml version="1.0" encoding="utf-8"?>
<p:tagLst xmlns:p="http://schemas.openxmlformats.org/presentationml/2006/main">
  <p:tag name="KSO_WM_SLIDE_BK_DARK_LIGHT" val="2"/>
  <p:tag name="KSO_WM_SLIDE_BACKGROUND_TYPE" val="general"/>
</p:tagLst>
</file>

<file path=ppt/tags/tag143.xml><?xml version="1.0" encoding="utf-8"?>
<p:tagLst xmlns:p="http://schemas.openxmlformats.org/presentationml/2006/main">
  <p:tag name="COMMONDATA" val="eyJoZGlkIjoiMzNiYTcwZjY4YTRiZWVmMjU5N2FhMzMxZTBmZWMzZmUifQ=="/>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BK_DARK_LIGHT" val="2"/>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15cc873b-637f-4c74-b5be-8669724c9c20}"/>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20202871">
      <a:dk1>
        <a:sysClr val="windowText" lastClr="000000"/>
      </a:dk1>
      <a:lt1>
        <a:sysClr val="window" lastClr="FFFFFF"/>
      </a:lt1>
      <a:dk2>
        <a:srgbClr val="F9F9F9"/>
      </a:dk2>
      <a:lt2>
        <a:srgbClr val="FFFFFF"/>
      </a:lt2>
      <a:accent1>
        <a:srgbClr val="FFD966"/>
      </a:accent1>
      <a:accent2>
        <a:srgbClr val="E0E17D"/>
      </a:accent2>
      <a:accent3>
        <a:srgbClr val="C2E894"/>
      </a:accent3>
      <a:accent4>
        <a:srgbClr val="A3F0AB"/>
      </a:accent4>
      <a:accent5>
        <a:srgbClr val="85F7C2"/>
      </a:accent5>
      <a:accent6>
        <a:srgbClr val="66FFD9"/>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1379</Words>
  <Application>WPS 演示</Application>
  <PresentationFormat>宽屏</PresentationFormat>
  <Paragraphs>93</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12</vt:i4>
      </vt:variant>
    </vt:vector>
  </HeadingPairs>
  <TitlesOfParts>
    <vt:vector size="21" baseType="lpstr">
      <vt:lpstr>Arial</vt:lpstr>
      <vt:lpstr>宋体</vt:lpstr>
      <vt:lpstr>Wingdings</vt:lpstr>
      <vt:lpstr>微软雅黑</vt:lpstr>
      <vt:lpstr>汉仪旗黑-85S</vt:lpstr>
      <vt:lpstr>Arial Unicode MS</vt:lpstr>
      <vt:lpstr>Calibri</vt:lpstr>
      <vt:lpstr>Office 主题​​</vt:lpstr>
      <vt:lpstr>2_Office 主题​​</vt:lpstr>
      <vt:lpstr>第三次汇报</vt:lpstr>
      <vt:lpstr>端到端end-to-end</vt:lpstr>
      <vt:lpstr>一、车道形状模型 Lane Shape Model</vt:lpstr>
      <vt:lpstr>二、匈牙利拟合损失  Hungarian Fitting Loss</vt:lpstr>
      <vt:lpstr>评估要用：</vt:lpstr>
      <vt:lpstr>三、网络体系结构  Architecture</vt:lpstr>
      <vt:lpstr>2.transformer网络</vt:lpstr>
      <vt:lpstr>自注意力机制：</vt:lpstr>
      <vt:lpstr>ADD&amp;Norm</vt:lpstr>
      <vt:lpstr>PowerPoint 演示文稿</vt:lpstr>
      <vt:lpstr>FFN：</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 雨聪</dc:creator>
  <cp:lastModifiedBy>雨柔</cp:lastModifiedBy>
  <cp:revision>26</cp:revision>
  <dcterms:created xsi:type="dcterms:W3CDTF">2022-05-10T01:51:00Z</dcterms:created>
  <dcterms:modified xsi:type="dcterms:W3CDTF">2022-05-11T06:04:32Z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9F42B68E752E486BBF52079022F8248D</vt:lpwstr>
  </property>
  <property fmtid="{D5CDD505-2E9C-101B-9397-08002B2CF9AE}" pid="3" name="KSOProductBuildVer">
    <vt:lpwstr>2052-11.1.0.11636</vt:lpwstr>
  </property>
</Properties>
</file>