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0" roundtripDataSignature="AMtx7mhmgalqTcJ6ApZoPz8hxjK24YfE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0" Type="http://customschemas.google.com/relationships/presentationmetadata" Target="meta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acultyprofile.csuohio.edu/csufacultyprofile/detail.cfm?FacultyID=K_NEUENDORF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acultyprofile.csuohio.edu/csufacultyprofile/detail.cfm?FacultyID=K_NEUENDORF" TargetMode="Externa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facultyprofile.csuohio.edu/csufacultyprofile/detail.cfm?FacultyID=K_NEUENDORF" TargetMode="Externa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3900052/?report=printable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3900052/?report=printable" TargetMode="External"/><Relationship Id="rId3" Type="http://schemas.openxmlformats.org/officeDocument/2006/relationships/hyperlink" Target="https://www.ncbi.nlm.nih.gov/pmc/articles/PMC3900052/?report=printable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3900052/?report=printable" TargetMode="External"/><Relationship Id="rId3" Type="http://schemas.openxmlformats.org/officeDocument/2006/relationships/hyperlink" Target="https://www.ncbi.nlm.nih.gov/pmc/articles/PMC3900052/?report=printable" TargetMode="Externa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3900052/?report=printable" TargetMode="Externa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bi.nlm.nih.gov/pmc/articles/PMC3900052/?report=printable" TargetMode="Externa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46b92decc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46b92de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046b92decc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9ba443759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e9ba44375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e9ba443759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9ba443759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e9ba4437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https://facultyprofile.csuohio.edu/csufacultyprofile/detail.cfm?FacultyID=K_NEUENDORF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2e9ba443759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e9b98bf4b2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2e9b98bf4b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https://facultyprofile.csuohio.edu/csufacultyprofile/detail.cfm?FacultyID=K_NEUENDORF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2e9b98bf4b2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e9ba44375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e9ba44375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g2e9ba443759_0_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e9b98bf4b2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e9b98bf4b2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g2e9b98bf4b2_0_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46b92decc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46b92dec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046b92decc_0_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9ba443759_0_2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e9ba44375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2e9ba443759_0_2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046b92decc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046b92dec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046b92decc_0_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e9b98bf4b2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g2e9b98bf4b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g2e9b98bf4b2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46b92decc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046b92dec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g3046b92decc_0_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46b92decc_0_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46b92dec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g3046b92decc_0_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9ba443759_0_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2e9ba44375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2e9ba443759_0_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9b98bf4b2_0_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e9b98bf4b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g2e9b98bf4b2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e9b98bf4b2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e9b98bf4b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2e9b98bf4b2_0_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e9ba443759_0_7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g2e9ba44375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2e9ba443759_0_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e9b98bf4b2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e9b98bf4b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2e9b98bf4b2_0_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46b92decc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046b92de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9" name="Google Shape;329;g3046b92decc_0_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46b92decc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3046b92de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3046b92decc_0_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e9b98bf4b2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e9b98bf4b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Each Variable has to measure a single thing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Neuendorf  - p 13. message as a unit of analysis, unit of data collection or BOTH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p 23. Manifest v latent content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	also p 146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p 48 presumed cause = independent variable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  	presumed effect = dependent variable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  	--define variables.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      	--define unit of collection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2e9b98bf4b2_0_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e9b98bf4b2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e9b98bf4b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g2e9b98bf4b2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9ba443759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e9ba44375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e9ba443759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427d56a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427d56a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30427d56aa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e9ba443759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e9ba4437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recap from last week</a:t>
            </a:r>
            <a:endParaRPr/>
          </a:p>
        </p:txBody>
      </p:sp>
      <p:sp>
        <p:nvSpPr>
          <p:cNvPr id="361" name="Google Shape;361;g2e9ba443759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e9ba443759_0_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e9ba44375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7" name="Google Shape;377;g2e9ba443759_0_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e9ba443759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2e9ba44375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2e9ba443759_0_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e9ba443759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g2e9ba443759_2_7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68f82f413_0_4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g3068f82f413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https://facultyprofile.csuohio.edu/csufacultyprofile/detail.cfm?FacultyID=K_NEUENDORF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9" name="Google Shape;419;g3068f82f413_0_4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068f82f413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068f82f41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3068f82f413_0_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068f82f41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g3068f82f413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068f82f41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068f82f413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068f82f41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g3068f82f413_0_2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068f82f413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068f82f413_0_2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068f82f413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068f82f413_0_3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068f82f4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068f82f4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McHugh, M. L. (2012). Interrater reliability: The kappa statistic.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Biochemia Medica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endParaRPr/>
          </a:p>
        </p:txBody>
      </p:sp>
      <p:sp>
        <p:nvSpPr>
          <p:cNvPr id="471" name="Google Shape;471;g3068f82f41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068f82f413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068f82f41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McHugh, M. L. (2012). Interrater reliability: The kappa statistic.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Biochemia Medica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https://www.ncbi.nlm.nih.gov/pmc/articles/PMC3900052/?report=printable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3068f82f413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068f82f413_0_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068f82f4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McHugh, M. L. (2012). Interrater reliability: The kappa statistic.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Biochemia Medica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https://www.ncbi.nlm.nih.gov/pmc/articles/PMC3900052/?report=printable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3068f82f413_0_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3068f82f41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3068f82f41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McHugh, M. L. (2012). Interrater reliability: The kappa statistic.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Biochemia Medica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endParaRPr/>
          </a:p>
        </p:txBody>
      </p:sp>
      <p:sp>
        <p:nvSpPr>
          <p:cNvPr id="491" name="Google Shape;491;g3068f82f413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068f82f413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068f82f41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McHugh, M. L. (2012). Interrater reliability: The kappa statistic. </a:t>
            </a:r>
            <a:r>
              <a:rPr i="1" lang="en-US" sz="1100">
                <a:latin typeface="Arial"/>
                <a:ea typeface="Arial"/>
                <a:cs typeface="Arial"/>
                <a:sym typeface="Arial"/>
              </a:rPr>
              <a:t>Biochemia Medica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2"/>
              </a:rPr>
              <a:t> </a:t>
            </a:r>
            <a:endParaRPr/>
          </a:p>
        </p:txBody>
      </p:sp>
      <p:sp>
        <p:nvSpPr>
          <p:cNvPr id="497" name="Google Shape;497;g3068f82f413_0_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e9ba443759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2" name="Google Shape;502;g2e9ba443759_2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e9ba443759_0_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2e9ba44375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8" name="Google Shape;518;g2e9ba443759_0_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068f82f413_0_4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068f82f413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g3068f82f413_0_4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46b92decc_0_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46b92dec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046b92decc_0_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e9ba443759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0" name="Google Shape;530;g2e9ba443759_2_8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e9ba443759_2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8" name="Google Shape;548;g2e9ba443759_2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e9ba443759_2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Cohen's kappa - measure interrater reliability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kappa of 0.8 or 0.9 is desired. 0.7 is minimum.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6" name="Google Shape;566;g2e9ba443759_2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068f82f413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068f82f4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g3068f82f413_0_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6" name="Google Shape;58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068f82f413_0_46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3068f82f413_0_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g3068f82f413_0_4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8" name="Google Shape;5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068f82f413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4" name="Google Shape;604;g3068f82f413_0_4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3" name="Google Shape;63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9b98bf4b2_0_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e9b98bf4b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Used at large scale to analyze Nazi propaganda</a:t>
            </a:r>
            <a:endParaRPr/>
          </a:p>
        </p:txBody>
      </p:sp>
      <p:sp>
        <p:nvSpPr>
          <p:cNvPr id="130" name="Google Shape;130;g2e9b98bf4b2_0_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3" name="Google Shape;64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9" name="Google Shape;64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4" name="Google Shape;65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6" name="Google Shape;6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Lasswell mentions animals and their internal communication and the way it affects external communication with stimuli, etc and vice versa. Each member of animal society has a role to play both with itself and its community. With this metaphor, communication involves both the individual and the way said individual communicates and responds to the environment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e9ba443759_0_3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9ba443759_0_34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g2e9ba443759_0_3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9ba443759_0_34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g2e9ba443759_0_34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g2e9ba443759_0_3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9ba443759_0_3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2e9ba443759_0_35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2e9ba443759_0_3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2e9ba443759_0_35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g2e9ba443759_0_3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e9ba443759_0_33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7" name="Google Shape;17;g2e9ba443759_0_3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e9ba443759_0_3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g2e9ba443759_0_3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g2e9ba443759_0_3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2e9ba443759_0_31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g2e9ba443759_0_3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e9ba443759_0_34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g2e9ba443759_0_34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8" name="Google Shape;28;g2e9ba443759_0_34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9" name="Google Shape;29;g2e9ba443759_0_34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" name="Google Shape;30;g2e9ba443759_0_3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e9ba443759_0_31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g2e9ba443759_0_31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" name="Google Shape;34;g2e9ba443759_0_3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9ba443759_0_3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g2e9ba443759_0_3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e9ba443759_0_3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g2e9ba443759_0_32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g2e9ba443759_0_32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g2e9ba443759_0_3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e9ba443759_0_33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" name="Google Shape;45;g2e9ba443759_0_33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6" name="Google Shape;46;g2e9ba443759_0_3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9ba443759_0_3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g2e9ba443759_0_31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2e9ba443759_0_3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hyperlink" Target="https://doi.org/10.1080/07399339209516006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rive.google.com/file/d/1_5DAivTuKnqRbkXfW3Pq2rGt6WFLoqyF/view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4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Relationship Id="rId4" Type="http://schemas.openxmlformats.org/officeDocument/2006/relationships/image" Target="../media/image21.png"/><Relationship Id="rId5" Type="http://schemas.openxmlformats.org/officeDocument/2006/relationships/image" Target="../media/image2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plato.stanford.edu/entries/enlightenment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46b92decc_0_0"/>
          <p:cNvSpPr txBox="1"/>
          <p:nvPr/>
        </p:nvSpPr>
        <p:spPr>
          <a:xfrm>
            <a:off x="0" y="500750"/>
            <a:ext cx="9144000" cy="47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endParaRPr b="1" sz="6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68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b="1" sz="68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 389R/689R | Fall 2024</a:t>
            </a:r>
            <a:endParaRPr b="1"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100"/>
              <a:t>Enlightenment</a:t>
            </a:r>
            <a:endParaRPr/>
          </a:p>
        </p:txBody>
      </p:sp>
      <p:grpSp>
        <p:nvGrpSpPr>
          <p:cNvPr id="175" name="Google Shape;175;p33"/>
          <p:cNvGrpSpPr/>
          <p:nvPr/>
        </p:nvGrpSpPr>
        <p:grpSpPr>
          <a:xfrm>
            <a:off x="311700" y="2254655"/>
            <a:ext cx="8520600" cy="2937967"/>
            <a:chOff x="0" y="707288"/>
            <a:chExt cx="8520600" cy="2937967"/>
          </a:xfrm>
        </p:grpSpPr>
        <p:sp>
          <p:nvSpPr>
            <p:cNvPr id="176" name="Google Shape;176;p33"/>
            <p:cNvSpPr/>
            <p:nvPr/>
          </p:nvSpPr>
          <p:spPr>
            <a:xfrm>
              <a:off x="0" y="707288"/>
              <a:ext cx="8520600" cy="1305763"/>
            </a:xfrm>
            <a:prstGeom prst="roundRect">
              <a:avLst>
                <a:gd fmla="val 10000" name="adj"/>
              </a:avLst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3"/>
            <p:cNvSpPr/>
            <p:nvPr/>
          </p:nvSpPr>
          <p:spPr>
            <a:xfrm>
              <a:off x="394993" y="1001085"/>
              <a:ext cx="718169" cy="71816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33"/>
            <p:cNvSpPr/>
            <p:nvPr/>
          </p:nvSpPr>
          <p:spPr>
            <a:xfrm>
              <a:off x="1508156" y="707288"/>
              <a:ext cx="7012443" cy="1305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3"/>
            <p:cNvSpPr txBox="1"/>
            <p:nvPr/>
          </p:nvSpPr>
          <p:spPr>
            <a:xfrm>
              <a:off x="1508156" y="707288"/>
              <a:ext cx="7012443" cy="1305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8175" lIns="138175" spcFirstLastPara="1" rIns="138175" wrap="square" tIns="138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Reason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3"/>
            <p:cNvSpPr/>
            <p:nvPr/>
          </p:nvSpPr>
          <p:spPr>
            <a:xfrm>
              <a:off x="0" y="2339492"/>
              <a:ext cx="8520600" cy="1305763"/>
            </a:xfrm>
            <a:prstGeom prst="roundRect">
              <a:avLst>
                <a:gd fmla="val 10000" name="adj"/>
              </a:avLst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33"/>
            <p:cNvSpPr/>
            <p:nvPr/>
          </p:nvSpPr>
          <p:spPr>
            <a:xfrm>
              <a:off x="394993" y="2633289"/>
              <a:ext cx="718169" cy="71816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33"/>
            <p:cNvSpPr/>
            <p:nvPr/>
          </p:nvSpPr>
          <p:spPr>
            <a:xfrm>
              <a:off x="1508156" y="2339492"/>
              <a:ext cx="7012443" cy="1305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33"/>
            <p:cNvSpPr txBox="1"/>
            <p:nvPr/>
          </p:nvSpPr>
          <p:spPr>
            <a:xfrm>
              <a:off x="1508156" y="2339492"/>
              <a:ext cx="7012443" cy="13057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8175" lIns="138175" spcFirstLastPara="1" rIns="138175" wrap="square" tIns="1381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“</a:t>
              </a:r>
              <a:r>
                <a:rPr lang="en-US" sz="2400"/>
                <a:t>T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 faith, so important for the Enlightenment, that the universe is fully intelligible to us through the exercise of our natural powers of reason.”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9ba443759_0_46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Versatility of content analysis:</a:t>
            </a:r>
            <a:endParaRPr/>
          </a:p>
        </p:txBody>
      </p:sp>
      <p:sp>
        <p:nvSpPr>
          <p:cNvPr id="190" name="Google Shape;190;g2e9ba443759_0_46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SzPts val="2800"/>
              <a:buNone/>
            </a:pPr>
            <a:r>
              <a:rPr lang="en-US" sz="2600"/>
              <a:t>Applicable across various disciplines like sociology, media studies, marketing, etc.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9ba443759_0_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Kimberly Neuendorf,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8490"/>
              <a:buNone/>
            </a:pPr>
            <a:r>
              <a:rPr lang="en-US" sz="2650"/>
              <a:t>Cleveland State University</a:t>
            </a:r>
            <a:endParaRPr sz="2650"/>
          </a:p>
        </p:txBody>
      </p:sp>
      <p:sp>
        <p:nvSpPr>
          <p:cNvPr id="197" name="Google Shape;197;g2e9ba443759_0_7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Content Analysis: A </a:t>
            </a:r>
            <a:r>
              <a:rPr b="1" lang="en-US" sz="3600">
                <a:solidFill>
                  <a:srgbClr val="FF0000"/>
                </a:solidFill>
              </a:rPr>
              <a:t>systematic</a:t>
            </a:r>
            <a:r>
              <a:rPr b="1" lang="en-US" sz="3600">
                <a:solidFill>
                  <a:schemeClr val="dk1"/>
                </a:solidFill>
              </a:rPr>
              <a:t>, </a:t>
            </a:r>
            <a:r>
              <a:rPr b="1" lang="en-US" sz="3600">
                <a:solidFill>
                  <a:srgbClr val="00FFFF"/>
                </a:solidFill>
              </a:rPr>
              <a:t>objective</a:t>
            </a:r>
            <a:r>
              <a:rPr b="1" lang="en-US" sz="3600">
                <a:solidFill>
                  <a:schemeClr val="dk1"/>
                </a:solidFill>
              </a:rPr>
              <a:t>, </a:t>
            </a:r>
            <a:r>
              <a:rPr b="1" lang="en-US" sz="3600">
                <a:solidFill>
                  <a:srgbClr val="9900FF"/>
                </a:solidFill>
              </a:rPr>
              <a:t>quantifiable</a:t>
            </a:r>
            <a:r>
              <a:rPr lang="en-US" sz="3600">
                <a:solidFill>
                  <a:schemeClr val="dk1"/>
                </a:solidFill>
              </a:rPr>
              <a:t> analysis of message characteristics</a:t>
            </a:r>
            <a:endParaRPr sz="3600"/>
          </a:p>
        </p:txBody>
      </p:sp>
      <p:pic>
        <p:nvPicPr>
          <p:cNvPr id="198" name="Google Shape;198;g2e9ba443759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913" y="3750125"/>
            <a:ext cx="2238375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9b98bf4b2_0_33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-US"/>
              <a:t>Kimberly Neuendorf</a:t>
            </a:r>
            <a:endParaRPr/>
          </a:p>
        </p:txBody>
      </p:sp>
      <p:sp>
        <p:nvSpPr>
          <p:cNvPr id="205" name="Google Shape;205;g2e9b98bf4b2_0_33"/>
          <p:cNvSpPr txBox="1"/>
          <p:nvPr>
            <p:ph idx="2" type="body"/>
          </p:nvPr>
        </p:nvSpPr>
        <p:spPr>
          <a:xfrm>
            <a:off x="4939500" y="965424"/>
            <a:ext cx="3837000" cy="57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Content analysis is a summarizing </a:t>
            </a:r>
            <a:r>
              <a:rPr lang="en-US" sz="2400"/>
              <a:t>quantitative</a:t>
            </a:r>
            <a:r>
              <a:rPr lang="en-US" sz="2400"/>
              <a:t> analysis of messages that relies on the scientific method (attention to objectivity, intersubjectivity, a priori design, reliability, validity, </a:t>
            </a:r>
            <a:r>
              <a:rPr lang="en-US" sz="2400"/>
              <a:t>generalizability</a:t>
            </a:r>
            <a:r>
              <a:rPr lang="en-US" sz="2400"/>
              <a:t>, replicability, and hypothesis testing) and is not limited to the types of variables that may be measured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6" name="Google Shape;206;g2e9b98bf4b2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913" y="3750125"/>
            <a:ext cx="2238375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9ba443759_0_92"/>
          <p:cNvSpPr txBox="1"/>
          <p:nvPr>
            <p:ph type="title"/>
          </p:nvPr>
        </p:nvSpPr>
        <p:spPr>
          <a:xfrm>
            <a:off x="108850" y="593425"/>
            <a:ext cx="3559500" cy="54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0"/>
              <a:t>Steps</a:t>
            </a:r>
            <a:endParaRPr sz="7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7000"/>
              <a:t>in the Process</a:t>
            </a:r>
            <a:endParaRPr sz="7000"/>
          </a:p>
        </p:txBody>
      </p:sp>
      <p:pic>
        <p:nvPicPr>
          <p:cNvPr id="213" name="Google Shape;213;g2e9ba443759_0_92" title="File:Spanish tiles on the rise of the steps on the staircase of ...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0" y="0"/>
            <a:ext cx="514350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9b98bf4b2_0_56"/>
          <p:cNvSpPr txBox="1"/>
          <p:nvPr>
            <p:ph type="title"/>
          </p:nvPr>
        </p:nvSpPr>
        <p:spPr>
          <a:xfrm>
            <a:off x="311700" y="1008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Steps</a:t>
            </a:r>
            <a:endParaRPr/>
          </a:p>
        </p:txBody>
      </p:sp>
      <p:sp>
        <p:nvSpPr>
          <p:cNvPr id="220" name="Google Shape;220;g2e9b98bf4b2_0_56"/>
          <p:cNvSpPr txBox="1"/>
          <p:nvPr>
            <p:ph idx="1" type="body"/>
          </p:nvPr>
        </p:nvSpPr>
        <p:spPr>
          <a:xfrm>
            <a:off x="311700" y="98258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US" sz="2900"/>
              <a:t>Selecting unit of analysis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US" sz="2900"/>
              <a:t>Creating and defining categories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US" sz="2900"/>
              <a:t>Pretesting the category definitions and rules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US" sz="2900"/>
              <a:t>Assessing reliability and validity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US" sz="2900"/>
              <a:t>Revising coding rules if necessary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US" sz="2900"/>
              <a:t>Pretesting the revised categories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US" sz="2900"/>
              <a:t>Coding all of the data</a:t>
            </a:r>
            <a:endParaRPr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US" sz="2900"/>
              <a:t>Reassessing reliability and validity</a:t>
            </a:r>
            <a:endParaRPr sz="2900"/>
          </a:p>
        </p:txBody>
      </p:sp>
      <p:pic>
        <p:nvPicPr>
          <p:cNvPr id="221" name="Google Shape;221;g2e9b98bf4b2_0_56" title="File:Spanish tiles on the rise of the steps on the staircase of ...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8050" y="4023400"/>
            <a:ext cx="2125951" cy="283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46b92decc_0_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>
                <a:solidFill>
                  <a:schemeClr val="dk1"/>
                </a:solidFill>
              </a:rPr>
              <a:t>"Content analysis is more than a counting game; it is concerned with meanings, intentions, consequences and context." </a:t>
            </a:r>
            <a:endParaRPr b="1" i="1"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solidFill>
                  <a:schemeClr val="dk1"/>
                </a:solidFill>
              </a:rPr>
              <a:t>Downe‐Wamboldt, B. (1992). Content analysis: Method, applications, and issues. </a:t>
            </a:r>
            <a:r>
              <a:rPr i="1" lang="en-US" sz="1400">
                <a:solidFill>
                  <a:schemeClr val="dk1"/>
                </a:solidFill>
              </a:rPr>
              <a:t>Health Care for Women International</a:t>
            </a:r>
            <a:r>
              <a:rPr lang="en-US" sz="1400">
                <a:solidFill>
                  <a:schemeClr val="dk1"/>
                </a:solidFill>
              </a:rPr>
              <a:t>, </a:t>
            </a:r>
            <a:r>
              <a:rPr i="1" lang="en-US" sz="1400">
                <a:solidFill>
                  <a:schemeClr val="dk1"/>
                </a:solidFill>
              </a:rPr>
              <a:t>13</a:t>
            </a:r>
            <a:r>
              <a:rPr lang="en-US" sz="1400">
                <a:solidFill>
                  <a:schemeClr val="dk1"/>
                </a:solidFill>
              </a:rPr>
              <a:t>(3), 313–321.</a:t>
            </a:r>
            <a:endParaRPr sz="14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9ba443759_0_25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Content Analysis</a:t>
            </a:r>
            <a:endParaRPr/>
          </a:p>
        </p:txBody>
      </p:sp>
      <p:grpSp>
        <p:nvGrpSpPr>
          <p:cNvPr id="234" name="Google Shape;234;g2e9ba443759_0_253"/>
          <p:cNvGrpSpPr/>
          <p:nvPr/>
        </p:nvGrpSpPr>
        <p:grpSpPr>
          <a:xfrm>
            <a:off x="311700" y="1547367"/>
            <a:ext cx="8520600" cy="4352544"/>
            <a:chOff x="0" y="0"/>
            <a:chExt cx="8520600" cy="4352544"/>
          </a:xfrm>
        </p:grpSpPr>
        <p:cxnSp>
          <p:nvCxnSpPr>
            <p:cNvPr id="235" name="Google Shape;235;g2e9ba443759_0_253"/>
            <p:cNvCxnSpPr/>
            <p:nvPr/>
          </p:nvCxnSpPr>
          <p:spPr>
            <a:xfrm>
              <a:off x="0" y="0"/>
              <a:ext cx="8520600" cy="0"/>
            </a:xfrm>
            <a:prstGeom prst="straightConnector1">
              <a:avLst/>
            </a:prstGeom>
            <a:solidFill>
              <a:schemeClr val="accent2"/>
            </a:solidFill>
            <a:ln cap="flat" cmpd="sng" w="254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sp>
          <p:nvSpPr>
            <p:cNvPr id="236" name="Google Shape;236;g2e9ba443759_0_253"/>
            <p:cNvSpPr/>
            <p:nvPr/>
          </p:nvSpPr>
          <p:spPr>
            <a:xfrm>
              <a:off x="0" y="0"/>
              <a:ext cx="1704120" cy="4352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g2e9ba443759_0_253"/>
            <p:cNvSpPr txBox="1"/>
            <p:nvPr/>
          </p:nvSpPr>
          <p:spPr>
            <a:xfrm>
              <a:off x="0" y="0"/>
              <a:ext cx="1704120" cy="43525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0" i="0" lang="en-US" sz="2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Common Tasks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g2e9ba443759_0_253"/>
            <p:cNvSpPr/>
            <p:nvPr/>
          </p:nvSpPr>
          <p:spPr>
            <a:xfrm>
              <a:off x="1831929" y="68008"/>
              <a:ext cx="6688671" cy="1360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g2e9ba443759_0_253"/>
            <p:cNvSpPr txBox="1"/>
            <p:nvPr/>
          </p:nvSpPr>
          <p:spPr>
            <a:xfrm>
              <a:off x="1831929" y="68008"/>
              <a:ext cx="6688671" cy="1360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Counting Sources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0" name="Google Shape;240;g2e9ba443759_0_253"/>
            <p:cNvCxnSpPr/>
            <p:nvPr/>
          </p:nvCxnSpPr>
          <p:spPr>
            <a:xfrm>
              <a:off x="1704120" y="1428178"/>
              <a:ext cx="6816480" cy="0"/>
            </a:xfrm>
            <a:prstGeom prst="straightConnector1">
              <a:avLst/>
            </a:prstGeom>
            <a:solidFill>
              <a:schemeClr val="accent2"/>
            </a:solidFill>
            <a:ln cap="flat" cmpd="sng" w="25400">
              <a:solidFill>
                <a:srgbClr val="BBBBB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sp>
          <p:nvSpPr>
            <p:cNvPr id="241" name="Google Shape;241;g2e9ba443759_0_253"/>
            <p:cNvSpPr/>
            <p:nvPr/>
          </p:nvSpPr>
          <p:spPr>
            <a:xfrm>
              <a:off x="1831929" y="1496187"/>
              <a:ext cx="6688671" cy="1360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g2e9ba443759_0_253"/>
            <p:cNvSpPr txBox="1"/>
            <p:nvPr/>
          </p:nvSpPr>
          <p:spPr>
            <a:xfrm>
              <a:off x="1831929" y="1496187"/>
              <a:ext cx="6688671" cy="1360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Measuring Specific Narratives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3" name="Google Shape;243;g2e9ba443759_0_253"/>
            <p:cNvCxnSpPr/>
            <p:nvPr/>
          </p:nvCxnSpPr>
          <p:spPr>
            <a:xfrm>
              <a:off x="1704120" y="2856356"/>
              <a:ext cx="6816480" cy="0"/>
            </a:xfrm>
            <a:prstGeom prst="straightConnector1">
              <a:avLst/>
            </a:prstGeom>
            <a:solidFill>
              <a:schemeClr val="accent2"/>
            </a:solidFill>
            <a:ln cap="flat" cmpd="sng" w="25400">
              <a:solidFill>
                <a:srgbClr val="BBBBB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  <p:sp>
          <p:nvSpPr>
            <p:cNvPr id="244" name="Google Shape;244;g2e9ba443759_0_253"/>
            <p:cNvSpPr/>
            <p:nvPr/>
          </p:nvSpPr>
          <p:spPr>
            <a:xfrm>
              <a:off x="1831929" y="2924365"/>
              <a:ext cx="6688671" cy="1360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e9ba443759_0_253"/>
            <p:cNvSpPr txBox="1"/>
            <p:nvPr/>
          </p:nvSpPr>
          <p:spPr>
            <a:xfrm>
              <a:off x="1831929" y="2924365"/>
              <a:ext cx="6688671" cy="13601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52400" lIns="152400" spcFirstLastPara="1" rIns="152400" wrap="square" tIns="1524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b="0" i="0" lang="en-US" sz="4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Establishing Categories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6" name="Google Shape;246;g2e9ba443759_0_253"/>
            <p:cNvCxnSpPr/>
            <p:nvPr/>
          </p:nvCxnSpPr>
          <p:spPr>
            <a:xfrm>
              <a:off x="1704120" y="4284535"/>
              <a:ext cx="6816480" cy="0"/>
            </a:xfrm>
            <a:prstGeom prst="straightConnector1">
              <a:avLst/>
            </a:prstGeom>
            <a:solidFill>
              <a:schemeClr val="accent2"/>
            </a:solidFill>
            <a:ln cap="flat" cmpd="sng" w="25400">
              <a:solidFill>
                <a:srgbClr val="BBBBBB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46b92decc_0_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Unit of Analysis</a:t>
            </a:r>
            <a:endParaRPr/>
          </a:p>
        </p:txBody>
      </p:sp>
      <p:sp>
        <p:nvSpPr>
          <p:cNvPr id="253" name="Google Shape;253;g3046b92decc_0_4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Words, sentences, paragraphs, whole texts</a:t>
            </a:r>
            <a:endParaRPr sz="3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e9b98bf4b2_0_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Typical Things to Measure</a:t>
            </a:r>
            <a:endParaRPr sz="3600"/>
          </a:p>
        </p:txBody>
      </p:sp>
      <p:sp>
        <p:nvSpPr>
          <p:cNvPr id="260" name="Google Shape;260;g2e9b98bf4b2_0_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</a:rPr>
              <a:t>S</a:t>
            </a: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</a:rPr>
              <a:t>tory headline, size, placement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</a:rPr>
              <a:t>Sources. officials. citizens.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</a:rPr>
              <a:t>Sex or race used as identifier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</a:rPr>
              <a:t>Victim. who perpetrator. 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</a:rPr>
              <a:t>Intensity of language. adjectives or verbs.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</a:rPr>
              <a:t>Attribution. said, screamed. objected. blamed accused</a:t>
            </a:r>
            <a:endParaRPr sz="2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  <a:highlight>
                  <a:schemeClr val="lt1"/>
                </a:highlight>
              </a:rPr>
              <a:t>Tone. neutral or derogatory. celebratory</a:t>
            </a:r>
            <a:endParaRPr sz="28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46b92decc_0_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100"/>
              <a:t>Content Analysis</a:t>
            </a:r>
            <a:endParaRPr/>
          </a:p>
        </p:txBody>
      </p:sp>
      <p:grpSp>
        <p:nvGrpSpPr>
          <p:cNvPr id="72" name="Google Shape;72;g3046b92decc_0_6"/>
          <p:cNvGrpSpPr/>
          <p:nvPr/>
        </p:nvGrpSpPr>
        <p:grpSpPr>
          <a:xfrm>
            <a:off x="499500" y="1549914"/>
            <a:ext cx="8145000" cy="2317500"/>
            <a:chOff x="187800" y="1017522"/>
            <a:chExt cx="8145000" cy="2317500"/>
          </a:xfrm>
        </p:grpSpPr>
        <p:sp>
          <p:nvSpPr>
            <p:cNvPr id="73" name="Google Shape;73;g3046b92decc_0_6"/>
            <p:cNvSpPr/>
            <p:nvPr/>
          </p:nvSpPr>
          <p:spPr>
            <a:xfrm>
              <a:off x="538800" y="1017522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g3046b92decc_0_6"/>
            <p:cNvSpPr/>
            <p:nvPr/>
          </p:nvSpPr>
          <p:spPr>
            <a:xfrm>
              <a:off x="772800" y="125152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g3046b92decc_0_6"/>
            <p:cNvSpPr/>
            <p:nvPr/>
          </p:nvSpPr>
          <p:spPr>
            <a:xfrm>
              <a:off x="187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g3046b92decc_0_6"/>
            <p:cNvSpPr txBox="1"/>
            <p:nvPr/>
          </p:nvSpPr>
          <p:spPr>
            <a:xfrm>
              <a:off x="187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MAKING DATA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g3046b92decc_0_6"/>
            <p:cNvSpPr/>
            <p:nvPr/>
          </p:nvSpPr>
          <p:spPr>
            <a:xfrm>
              <a:off x="2653800" y="1017522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g3046b92decc_0_6"/>
            <p:cNvSpPr/>
            <p:nvPr/>
          </p:nvSpPr>
          <p:spPr>
            <a:xfrm>
              <a:off x="2887800" y="125152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3046b92decc_0_6"/>
            <p:cNvSpPr/>
            <p:nvPr/>
          </p:nvSpPr>
          <p:spPr>
            <a:xfrm>
              <a:off x="2302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3046b92decc_0_6"/>
            <p:cNvSpPr txBox="1"/>
            <p:nvPr/>
          </p:nvSpPr>
          <p:spPr>
            <a:xfrm>
              <a:off x="2302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QUANTIFYING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3046b92decc_0_6"/>
            <p:cNvSpPr/>
            <p:nvPr/>
          </p:nvSpPr>
          <p:spPr>
            <a:xfrm>
              <a:off x="4768800" y="1017522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3046b92decc_0_6"/>
            <p:cNvSpPr/>
            <p:nvPr/>
          </p:nvSpPr>
          <p:spPr>
            <a:xfrm>
              <a:off x="5002800" y="125152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3046b92decc_0_6"/>
            <p:cNvSpPr/>
            <p:nvPr/>
          </p:nvSpPr>
          <p:spPr>
            <a:xfrm>
              <a:off x="4417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3046b92decc_0_6"/>
            <p:cNvSpPr txBox="1"/>
            <p:nvPr/>
          </p:nvSpPr>
          <p:spPr>
            <a:xfrm>
              <a:off x="4417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ARTICLES TO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3046b92decc_0_6"/>
            <p:cNvSpPr/>
            <p:nvPr/>
          </p:nvSpPr>
          <p:spPr>
            <a:xfrm>
              <a:off x="6883800" y="1017522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3046b92decc_0_6"/>
            <p:cNvSpPr/>
            <p:nvPr/>
          </p:nvSpPr>
          <p:spPr>
            <a:xfrm>
              <a:off x="7117800" y="125152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3046b92decc_0_6"/>
            <p:cNvSpPr/>
            <p:nvPr/>
          </p:nvSpPr>
          <p:spPr>
            <a:xfrm>
              <a:off x="6532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3046b92decc_0_6"/>
            <p:cNvSpPr txBox="1"/>
            <p:nvPr/>
          </p:nvSpPr>
          <p:spPr>
            <a:xfrm>
              <a:off x="6532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GAIN INSIGHTS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g3046b92decc_0_6"/>
          <p:cNvSpPr txBox="1"/>
          <p:nvPr/>
        </p:nvSpPr>
        <p:spPr>
          <a:xfrm>
            <a:off x="440850" y="3867425"/>
            <a:ext cx="8262300" cy="2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"Content analysis is a research method that provides a </a:t>
            </a:r>
            <a:r>
              <a:rPr lang="en-US" sz="2600">
                <a:solidFill>
                  <a:srgbClr val="FF0000"/>
                </a:solidFill>
              </a:rPr>
              <a:t>systematic </a:t>
            </a:r>
            <a:r>
              <a:rPr lang="en-US" sz="2600">
                <a:solidFill>
                  <a:schemeClr val="dk1"/>
                </a:solidFill>
              </a:rPr>
              <a:t>and </a:t>
            </a:r>
            <a:r>
              <a:rPr lang="en-US" sz="2600">
                <a:solidFill>
                  <a:srgbClr val="FF0000"/>
                </a:solidFill>
              </a:rPr>
              <a:t>objective</a:t>
            </a:r>
            <a:r>
              <a:rPr lang="en-US" sz="2600">
                <a:solidFill>
                  <a:schemeClr val="dk1"/>
                </a:solidFill>
              </a:rPr>
              <a:t> means to make </a:t>
            </a:r>
            <a:r>
              <a:rPr lang="en-US" sz="2600">
                <a:solidFill>
                  <a:srgbClr val="FF0000"/>
                </a:solidFill>
              </a:rPr>
              <a:t>valid inferences</a:t>
            </a:r>
            <a:r>
              <a:rPr lang="en-US" sz="2600">
                <a:solidFill>
                  <a:schemeClr val="dk1"/>
                </a:solidFill>
              </a:rPr>
              <a:t> from verbal, visual or written data in order </a:t>
            </a:r>
            <a:r>
              <a:rPr lang="en-US" sz="2600">
                <a:solidFill>
                  <a:srgbClr val="FF0000"/>
                </a:solidFill>
              </a:rPr>
              <a:t>to describe and quantify specific phenomena</a:t>
            </a:r>
            <a:r>
              <a:rPr lang="en-US" sz="2600">
                <a:solidFill>
                  <a:schemeClr val="dk1"/>
                </a:solidFill>
              </a:rPr>
              <a:t>."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-279400" lvl="0" marL="279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1"/>
                </a:solidFill>
              </a:rPr>
              <a:t>Downe‐Wamboldt, B. (1992). Content analysis: Method, applications, and issues. </a:t>
            </a:r>
            <a:r>
              <a:rPr i="1" lang="en-US" sz="1100">
                <a:solidFill>
                  <a:schemeClr val="dk1"/>
                </a:solidFill>
              </a:rPr>
              <a:t>Health Care for Women International</a:t>
            </a:r>
            <a:r>
              <a:rPr lang="en-US" sz="1100">
                <a:solidFill>
                  <a:schemeClr val="dk1"/>
                </a:solidFill>
              </a:rPr>
              <a:t>, </a:t>
            </a:r>
            <a:r>
              <a:rPr i="1" lang="en-US" sz="1100">
                <a:solidFill>
                  <a:schemeClr val="dk1"/>
                </a:solidFill>
              </a:rPr>
              <a:t>13</a:t>
            </a:r>
            <a:r>
              <a:rPr lang="en-US" sz="1100">
                <a:solidFill>
                  <a:schemeClr val="dk1"/>
                </a:solidFill>
              </a:rPr>
              <a:t>(3), 313–321.</a:t>
            </a:r>
            <a:r>
              <a:rPr lang="en-US" sz="11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100" u="sng">
              <a:solidFill>
                <a:schemeClr val="hlink"/>
              </a:solidFill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46b92decc_0_6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Categories</a:t>
            </a:r>
            <a:endParaRPr/>
          </a:p>
        </p:txBody>
      </p:sp>
      <p:sp>
        <p:nvSpPr>
          <p:cNvPr id="267" name="Google Shape;267;g3046b92decc_0_6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–Based on your research question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–Guided by theory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–Selected Unit of Analysis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–Review of Literature</a:t>
            </a:r>
            <a:endParaRPr b="1" sz="3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e9ba443759_0_6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/>
              <a:t>Operationalizations – Making Concepts Measurable</a:t>
            </a:r>
            <a:endParaRPr/>
          </a:p>
        </p:txBody>
      </p:sp>
      <p:grpSp>
        <p:nvGrpSpPr>
          <p:cNvPr id="274" name="Google Shape;274;g2e9ba443759_0_62"/>
          <p:cNvGrpSpPr/>
          <p:nvPr/>
        </p:nvGrpSpPr>
        <p:grpSpPr>
          <a:xfrm>
            <a:off x="276425" y="2973804"/>
            <a:ext cx="8555875" cy="2963992"/>
            <a:chOff x="-35275" y="1426437"/>
            <a:chExt cx="8555875" cy="2963992"/>
          </a:xfrm>
        </p:grpSpPr>
        <p:sp>
          <p:nvSpPr>
            <p:cNvPr id="275" name="Google Shape;275;g2e9ba443759_0_62"/>
            <p:cNvSpPr/>
            <p:nvPr/>
          </p:nvSpPr>
          <p:spPr>
            <a:xfrm>
              <a:off x="-35275" y="3668030"/>
              <a:ext cx="8520600" cy="72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g2e9ba443759_0_62"/>
            <p:cNvSpPr txBox="1"/>
            <p:nvPr/>
          </p:nvSpPr>
          <p:spPr>
            <a:xfrm>
              <a:off x="35268" y="3703310"/>
              <a:ext cx="8450100" cy="6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Your measures should match conceptualizations: Internal validity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g2e9ba443759_0_62"/>
            <p:cNvSpPr/>
            <p:nvPr/>
          </p:nvSpPr>
          <p:spPr>
            <a:xfrm>
              <a:off x="0" y="1426437"/>
              <a:ext cx="8520600" cy="72247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g2e9ba443759_0_62"/>
            <p:cNvSpPr txBox="1"/>
            <p:nvPr/>
          </p:nvSpPr>
          <p:spPr>
            <a:xfrm>
              <a:off x="-32" y="1430455"/>
              <a:ext cx="8450100" cy="6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Are categories exhaustive and mutually exclusive?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g2e9ba443759_0_62"/>
            <p:cNvSpPr/>
            <p:nvPr/>
          </p:nvSpPr>
          <p:spPr>
            <a:xfrm>
              <a:off x="0" y="2203632"/>
              <a:ext cx="8520600" cy="72247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g2e9ba443759_0_62"/>
            <p:cNvSpPr txBox="1"/>
            <p:nvPr/>
          </p:nvSpPr>
          <p:spPr>
            <a:xfrm>
              <a:off x="35268" y="2238900"/>
              <a:ext cx="8450064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Violence:</a:t>
              </a: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Frequency of violent acts, types of violence (physical, verbal), severity of violence, context of violence.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g2e9ba443759_0_62"/>
            <p:cNvSpPr/>
            <p:nvPr/>
          </p:nvSpPr>
          <p:spPr>
            <a:xfrm>
              <a:off x="0" y="2980826"/>
              <a:ext cx="8520600" cy="722474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2e9ba443759_0_62"/>
            <p:cNvSpPr txBox="1"/>
            <p:nvPr/>
          </p:nvSpPr>
          <p:spPr>
            <a:xfrm>
              <a:off x="35268" y="3016094"/>
              <a:ext cx="8450064" cy="651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Gender Representation:</a:t>
              </a: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Frequency of male/female characters, occupational roles of characters, use of gender stereotypes, portrayal of power dynamics.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9b98bf4b2_0_51"/>
          <p:cNvSpPr txBox="1"/>
          <p:nvPr>
            <p:ph type="title"/>
          </p:nvPr>
        </p:nvSpPr>
        <p:spPr>
          <a:xfrm>
            <a:off x="311700" y="800100"/>
            <a:ext cx="8520600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M</a:t>
            </a:r>
            <a:r>
              <a:rPr b="1" lang="en-US" sz="3600"/>
              <a:t>utually exclusive categories. 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Example: Primary strategy of promotion: “Informational or emotional appeal?”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 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1) More informational than emotional 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2) More emotional than informational 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3) Unable to determine</a:t>
            </a:r>
            <a:endParaRPr b="1"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e9b98bf4b2_0_46"/>
          <p:cNvSpPr txBox="1"/>
          <p:nvPr>
            <p:ph type="title"/>
          </p:nvPr>
        </p:nvSpPr>
        <p:spPr>
          <a:xfrm>
            <a:off x="311700" y="800100"/>
            <a:ext cx="8520600" cy="60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Categories that aren’t exhaustive: 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Example: Background for magazine article headline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 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1) White 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 sz="3600"/>
              <a:t>2) Photograph 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/>
              <a:t>3) Drawing or painting</a:t>
            </a:r>
            <a:endParaRPr b="1"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e9ba443759_0_7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300"/>
              <a:t>Coding Schemes – A Roadmap for Analysis</a:t>
            </a:r>
            <a:endParaRPr/>
          </a:p>
        </p:txBody>
      </p:sp>
      <p:grpSp>
        <p:nvGrpSpPr>
          <p:cNvPr id="301" name="Google Shape;301;g2e9ba443759_0_73"/>
          <p:cNvGrpSpPr/>
          <p:nvPr/>
        </p:nvGrpSpPr>
        <p:grpSpPr>
          <a:xfrm>
            <a:off x="311700" y="1549492"/>
            <a:ext cx="8520600" cy="4348293"/>
            <a:chOff x="0" y="2125"/>
            <a:chExt cx="8520600" cy="4348293"/>
          </a:xfrm>
        </p:grpSpPr>
        <p:cxnSp>
          <p:nvCxnSpPr>
            <p:cNvPr id="302" name="Google Shape;302;g2e9ba443759_0_73"/>
            <p:cNvCxnSpPr/>
            <p:nvPr/>
          </p:nvCxnSpPr>
          <p:spPr>
            <a:xfrm>
              <a:off x="0" y="2125"/>
              <a:ext cx="8520600" cy="0"/>
            </a:xfrm>
            <a:prstGeom prst="straightConnector1">
              <a:avLst/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</p:cxnSp>
        <p:sp>
          <p:nvSpPr>
            <p:cNvPr id="303" name="Google Shape;303;g2e9ba443759_0_73"/>
            <p:cNvSpPr/>
            <p:nvPr/>
          </p:nvSpPr>
          <p:spPr>
            <a:xfrm>
              <a:off x="0" y="2125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g2e9ba443759_0_73"/>
            <p:cNvSpPr txBox="1"/>
            <p:nvPr/>
          </p:nvSpPr>
          <p:spPr>
            <a:xfrm>
              <a:off x="0" y="2125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Explain how you will apply codes to the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g2e9ba443759_0_73"/>
            <p:cNvCxnSpPr/>
            <p:nvPr/>
          </p:nvCxnSpPr>
          <p:spPr>
            <a:xfrm>
              <a:off x="0" y="726840"/>
              <a:ext cx="8520600" cy="0"/>
            </a:xfrm>
            <a:prstGeom prst="straightConnector1">
              <a:avLst/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</p:cxnSp>
        <p:sp>
          <p:nvSpPr>
            <p:cNvPr id="306" name="Google Shape;306;g2e9ba443759_0_73"/>
            <p:cNvSpPr/>
            <p:nvPr/>
          </p:nvSpPr>
          <p:spPr>
            <a:xfrm>
              <a:off x="0" y="726840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2e9ba443759_0_73"/>
            <p:cNvSpPr txBox="1"/>
            <p:nvPr/>
          </p:nvSpPr>
          <p:spPr>
            <a:xfrm>
              <a:off x="0" y="726840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Codebook: Explain all variable measures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8" name="Google Shape;308;g2e9ba443759_0_73"/>
            <p:cNvCxnSpPr/>
            <p:nvPr/>
          </p:nvCxnSpPr>
          <p:spPr>
            <a:xfrm>
              <a:off x="0" y="1451556"/>
              <a:ext cx="8520600" cy="0"/>
            </a:xfrm>
            <a:prstGeom prst="straightConnector1">
              <a:avLst/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</p:cxnSp>
        <p:sp>
          <p:nvSpPr>
            <p:cNvPr id="309" name="Google Shape;309;g2e9ba443759_0_73"/>
            <p:cNvSpPr/>
            <p:nvPr/>
          </p:nvSpPr>
          <p:spPr>
            <a:xfrm>
              <a:off x="0" y="1451556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e9ba443759_0_73"/>
            <p:cNvSpPr txBox="1"/>
            <p:nvPr/>
          </p:nvSpPr>
          <p:spPr>
            <a:xfrm>
              <a:off x="0" y="1451556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/>
                <a:t>Example: Measure </a:t>
              </a: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Violence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1" name="Google Shape;311;g2e9ba443759_0_73"/>
            <p:cNvCxnSpPr/>
            <p:nvPr/>
          </p:nvCxnSpPr>
          <p:spPr>
            <a:xfrm>
              <a:off x="0" y="2176271"/>
              <a:ext cx="8520600" cy="0"/>
            </a:xfrm>
            <a:prstGeom prst="straightConnector1">
              <a:avLst/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</p:cxnSp>
        <p:sp>
          <p:nvSpPr>
            <p:cNvPr id="312" name="Google Shape;312;g2e9ba443759_0_73"/>
            <p:cNvSpPr/>
            <p:nvPr/>
          </p:nvSpPr>
          <p:spPr>
            <a:xfrm>
              <a:off x="0" y="2176271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g2e9ba443759_0_73"/>
            <p:cNvSpPr txBox="1"/>
            <p:nvPr/>
          </p:nvSpPr>
          <p:spPr>
            <a:xfrm>
              <a:off x="0" y="2176271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lang="en-US" sz="2100"/>
                <a:t>Define Violence</a:t>
              </a:r>
              <a:br>
                <a:rPr lang="en-US" sz="2100"/>
              </a:br>
              <a:r>
                <a:rPr lang="en-US" sz="2100"/>
                <a:t>Count f</a:t>
              </a: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requency of violent acts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g2e9ba443759_0_73"/>
            <p:cNvCxnSpPr/>
            <p:nvPr/>
          </p:nvCxnSpPr>
          <p:spPr>
            <a:xfrm>
              <a:off x="0" y="2900987"/>
              <a:ext cx="8520600" cy="0"/>
            </a:xfrm>
            <a:prstGeom prst="straightConnector1">
              <a:avLst/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</p:cxnSp>
        <p:sp>
          <p:nvSpPr>
            <p:cNvPr id="315" name="Google Shape;315;g2e9ba443759_0_73"/>
            <p:cNvSpPr/>
            <p:nvPr/>
          </p:nvSpPr>
          <p:spPr>
            <a:xfrm>
              <a:off x="0" y="2900987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2e9ba443759_0_73"/>
            <p:cNvSpPr txBox="1"/>
            <p:nvPr/>
          </p:nvSpPr>
          <p:spPr>
            <a:xfrm>
              <a:off x="0" y="2900987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 (None), 1 (Low), 2 (Medium), 3 (High)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g2e9ba443759_0_73"/>
            <p:cNvCxnSpPr/>
            <p:nvPr/>
          </p:nvCxnSpPr>
          <p:spPr>
            <a:xfrm>
              <a:off x="0" y="3625703"/>
              <a:ext cx="8520600" cy="0"/>
            </a:xfrm>
            <a:prstGeom prst="straightConnector1">
              <a:avLst/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</p:cxnSp>
        <p:sp>
          <p:nvSpPr>
            <p:cNvPr id="318" name="Google Shape;318;g2e9ba443759_0_73"/>
            <p:cNvSpPr/>
            <p:nvPr/>
          </p:nvSpPr>
          <p:spPr>
            <a:xfrm>
              <a:off x="0" y="3625703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g2e9ba443759_0_73"/>
            <p:cNvSpPr txBox="1"/>
            <p:nvPr/>
          </p:nvSpPr>
          <p:spPr>
            <a:xfrm>
              <a:off x="0" y="3625703"/>
              <a:ext cx="8520600" cy="724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Coder training and inter-coder reliability to ensure consistency and accuracy in coding.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2e9b98bf4b2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6325" y="152400"/>
            <a:ext cx="4266485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g3046b92decc_0_50"/>
          <p:cNvPicPr preferRelativeResize="0"/>
          <p:nvPr/>
        </p:nvPicPr>
        <p:blipFill rotWithShape="1">
          <a:blip r:embed="rId3">
            <a:alphaModFix/>
          </a:blip>
          <a:srcRect b="47907" l="0" r="0" t="4580"/>
          <a:stretch/>
        </p:blipFill>
        <p:spPr>
          <a:xfrm>
            <a:off x="79450" y="0"/>
            <a:ext cx="892765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g3046b92decc_0_55"/>
          <p:cNvPicPr preferRelativeResize="0"/>
          <p:nvPr/>
        </p:nvPicPr>
        <p:blipFill rotWithShape="1">
          <a:blip r:embed="rId3">
            <a:alphaModFix/>
          </a:blip>
          <a:srcRect b="0" l="0" r="0" t="52093"/>
          <a:stretch/>
        </p:blipFill>
        <p:spPr>
          <a:xfrm>
            <a:off x="0" y="0"/>
            <a:ext cx="9144001" cy="6952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e9b98bf4b2_0_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Each variable measures a single thing</a:t>
            </a:r>
            <a:endParaRPr sz="3600"/>
          </a:p>
        </p:txBody>
      </p:sp>
      <p:sp>
        <p:nvSpPr>
          <p:cNvPr id="344" name="Google Shape;344;g2e9b98bf4b2_0_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Define variables, define unit of collection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Message as a unit of analysis,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a unit of data collection or BOTH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Manifest (face value) v. latent content (underlying)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US" sz="2700">
                <a:solidFill>
                  <a:schemeClr val="dk1"/>
                </a:solidFill>
              </a:rPr>
              <a:t>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US" sz="2700">
                <a:solidFill>
                  <a:schemeClr val="dk1"/>
                </a:solidFill>
              </a:rPr>
              <a:t> Presumed cause = independent variable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US" sz="2700">
                <a:solidFill>
                  <a:schemeClr val="dk1"/>
                </a:solidFill>
              </a:rPr>
              <a:t> Presumed effect = dependent variable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US" sz="2700">
                <a:solidFill>
                  <a:schemeClr val="dk1"/>
                </a:solidFill>
              </a:rPr>
              <a:t> 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e9b98bf4b2_0_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Your Turn	</a:t>
            </a:r>
            <a:endParaRPr/>
          </a:p>
        </p:txBody>
      </p:sp>
      <p:sp>
        <p:nvSpPr>
          <p:cNvPr id="351" name="Google Shape;351;g2e9b98bf4b2_0_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Examine</a:t>
            </a:r>
            <a:r>
              <a:rPr lang="en-US" sz="3600"/>
              <a:t> </a:t>
            </a:r>
            <a:r>
              <a:rPr lang="en-US" sz="3600" u="sng">
                <a:solidFill>
                  <a:schemeClr val="hlink"/>
                </a:solidFill>
                <a:hlinkClick r:id="rId3"/>
              </a:rPr>
              <a:t> this content</a:t>
            </a:r>
            <a:r>
              <a:rPr lang="en-US" sz="3600"/>
              <a:t>.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RQ: Dominant themes in lynching news coverage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Unit of analysis? 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Categories?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9ba443759_0_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100"/>
              <a:t>Content Analysis</a:t>
            </a:r>
            <a:endParaRPr/>
          </a:p>
        </p:txBody>
      </p:sp>
      <p:grpSp>
        <p:nvGrpSpPr>
          <p:cNvPr id="96" name="Google Shape;96;g2e9ba443759_0_14"/>
          <p:cNvGrpSpPr/>
          <p:nvPr/>
        </p:nvGrpSpPr>
        <p:grpSpPr>
          <a:xfrm>
            <a:off x="499500" y="2564889"/>
            <a:ext cx="8145000" cy="2317500"/>
            <a:chOff x="187800" y="1017522"/>
            <a:chExt cx="8145000" cy="2317500"/>
          </a:xfrm>
        </p:grpSpPr>
        <p:sp>
          <p:nvSpPr>
            <p:cNvPr id="97" name="Google Shape;97;g2e9ba443759_0_14"/>
            <p:cNvSpPr/>
            <p:nvPr/>
          </p:nvSpPr>
          <p:spPr>
            <a:xfrm>
              <a:off x="538800" y="1017522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g2e9ba443759_0_14"/>
            <p:cNvSpPr/>
            <p:nvPr/>
          </p:nvSpPr>
          <p:spPr>
            <a:xfrm>
              <a:off x="772800" y="1251522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g2e9ba443759_0_14"/>
            <p:cNvSpPr/>
            <p:nvPr/>
          </p:nvSpPr>
          <p:spPr>
            <a:xfrm>
              <a:off x="187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g2e9ba443759_0_14"/>
            <p:cNvSpPr txBox="1"/>
            <p:nvPr/>
          </p:nvSpPr>
          <p:spPr>
            <a:xfrm>
              <a:off x="187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MAKING DATA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g2e9ba443759_0_14"/>
            <p:cNvSpPr/>
            <p:nvPr/>
          </p:nvSpPr>
          <p:spPr>
            <a:xfrm>
              <a:off x="2653800" y="1017522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g2e9ba443759_0_14"/>
            <p:cNvSpPr/>
            <p:nvPr/>
          </p:nvSpPr>
          <p:spPr>
            <a:xfrm>
              <a:off x="2887800" y="1251522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g2e9ba443759_0_14"/>
            <p:cNvSpPr/>
            <p:nvPr/>
          </p:nvSpPr>
          <p:spPr>
            <a:xfrm>
              <a:off x="2302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g2e9ba443759_0_14"/>
            <p:cNvSpPr txBox="1"/>
            <p:nvPr/>
          </p:nvSpPr>
          <p:spPr>
            <a:xfrm>
              <a:off x="2302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QUANTIFYING TEXT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g2e9ba443759_0_14"/>
            <p:cNvSpPr/>
            <p:nvPr/>
          </p:nvSpPr>
          <p:spPr>
            <a:xfrm>
              <a:off x="4768800" y="1017522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g2e9ba443759_0_14"/>
            <p:cNvSpPr/>
            <p:nvPr/>
          </p:nvSpPr>
          <p:spPr>
            <a:xfrm>
              <a:off x="5002800" y="1251522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g2e9ba443759_0_14"/>
            <p:cNvSpPr/>
            <p:nvPr/>
          </p:nvSpPr>
          <p:spPr>
            <a:xfrm>
              <a:off x="4417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2e9ba443759_0_14"/>
            <p:cNvSpPr txBox="1"/>
            <p:nvPr/>
          </p:nvSpPr>
          <p:spPr>
            <a:xfrm>
              <a:off x="4417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ARTICLES TO DATA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2e9ba443759_0_14"/>
            <p:cNvSpPr/>
            <p:nvPr/>
          </p:nvSpPr>
          <p:spPr>
            <a:xfrm>
              <a:off x="6883800" y="1017522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g2e9ba443759_0_14"/>
            <p:cNvSpPr/>
            <p:nvPr/>
          </p:nvSpPr>
          <p:spPr>
            <a:xfrm>
              <a:off x="7117800" y="1251522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g2e9ba443759_0_14"/>
            <p:cNvSpPr/>
            <p:nvPr/>
          </p:nvSpPr>
          <p:spPr>
            <a:xfrm>
              <a:off x="6532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g2e9ba443759_0_14"/>
            <p:cNvSpPr txBox="1"/>
            <p:nvPr/>
          </p:nvSpPr>
          <p:spPr>
            <a:xfrm>
              <a:off x="6532800" y="2457522"/>
              <a:ext cx="1800000" cy="87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-US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GAIN INSIGHTS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" name="Google Shape;113;g2e9ba443759_0_14"/>
          <p:cNvSpPr txBox="1"/>
          <p:nvPr/>
        </p:nvSpPr>
        <p:spPr>
          <a:xfrm>
            <a:off x="620475" y="5366650"/>
            <a:ext cx="8262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TOOLS TO UNCOVER HIDDEN MEANINGS, TRENDS, EVALUATE MEDIA EFFECTS, AND INFORMING DECISION-MAKING.</a:t>
            </a:r>
            <a:endParaRPr b="0" i="0" sz="2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0427d56aa0_0_0"/>
          <p:cNvSpPr txBox="1"/>
          <p:nvPr>
            <p:ph type="title"/>
          </p:nvPr>
        </p:nvSpPr>
        <p:spPr>
          <a:xfrm>
            <a:off x="246400" y="32494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Tuesday, Oct. 1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e9ba443759_0_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Key Concepts	</a:t>
            </a:r>
            <a:endParaRPr/>
          </a:p>
        </p:txBody>
      </p:sp>
      <p:grpSp>
        <p:nvGrpSpPr>
          <p:cNvPr id="364" name="Google Shape;364;g2e9ba443759_0_28"/>
          <p:cNvGrpSpPr/>
          <p:nvPr/>
        </p:nvGrpSpPr>
        <p:grpSpPr>
          <a:xfrm>
            <a:off x="311700" y="1549492"/>
            <a:ext cx="8520600" cy="4348293"/>
            <a:chOff x="0" y="2125"/>
            <a:chExt cx="8520600" cy="4348293"/>
          </a:xfrm>
        </p:grpSpPr>
        <p:cxnSp>
          <p:nvCxnSpPr>
            <p:cNvPr id="365" name="Google Shape;365;g2e9ba443759_0_28"/>
            <p:cNvCxnSpPr/>
            <p:nvPr/>
          </p:nvCxnSpPr>
          <p:spPr>
            <a:xfrm>
              <a:off x="0" y="2125"/>
              <a:ext cx="8520600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6" name="Google Shape;366;g2e9ba443759_0_28"/>
            <p:cNvSpPr/>
            <p:nvPr/>
          </p:nvSpPr>
          <p:spPr>
            <a:xfrm>
              <a:off x="0" y="2125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g2e9ba443759_0_28"/>
            <p:cNvSpPr txBox="1"/>
            <p:nvPr/>
          </p:nvSpPr>
          <p:spPr>
            <a:xfrm>
              <a:off x="0" y="2125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5250" lIns="175250" spcFirstLastPara="1" rIns="175250" wrap="square" tIns="17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00"/>
                <a:buFont typeface="Arial"/>
                <a:buNone/>
              </a:pPr>
              <a:r>
                <a:rPr b="0" i="0" lang="en-US" sz="4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Validity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68" name="Google Shape;368;g2e9ba443759_0_28"/>
            <p:cNvCxnSpPr/>
            <p:nvPr/>
          </p:nvCxnSpPr>
          <p:spPr>
            <a:xfrm>
              <a:off x="0" y="1451556"/>
              <a:ext cx="8520600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9" name="Google Shape;369;g2e9ba443759_0_28"/>
            <p:cNvSpPr/>
            <p:nvPr/>
          </p:nvSpPr>
          <p:spPr>
            <a:xfrm>
              <a:off x="0" y="1451556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g2e9ba443759_0_28"/>
            <p:cNvSpPr txBox="1"/>
            <p:nvPr/>
          </p:nvSpPr>
          <p:spPr>
            <a:xfrm>
              <a:off x="0" y="1451556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5250" lIns="175250" spcFirstLastPara="1" rIns="175250" wrap="square" tIns="17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00"/>
                <a:buFont typeface="Arial"/>
                <a:buNone/>
              </a:pPr>
              <a:r>
                <a:rPr b="0" i="0" lang="en-US" sz="4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Reliability - objective measures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g2e9ba443759_0_28"/>
            <p:cNvCxnSpPr/>
            <p:nvPr/>
          </p:nvCxnSpPr>
          <p:spPr>
            <a:xfrm>
              <a:off x="0" y="2900987"/>
              <a:ext cx="8520600" cy="0"/>
            </a:xfrm>
            <a:prstGeom prst="straightConnector1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g2e9ba443759_0_28"/>
            <p:cNvSpPr/>
            <p:nvPr/>
          </p:nvSpPr>
          <p:spPr>
            <a:xfrm>
              <a:off x="0" y="2900987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g2e9ba443759_0_28"/>
            <p:cNvSpPr txBox="1"/>
            <p:nvPr/>
          </p:nvSpPr>
          <p:spPr>
            <a:xfrm>
              <a:off x="0" y="2900987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75250" lIns="175250" spcFirstLastPara="1" rIns="175250" wrap="square" tIns="175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600"/>
                <a:buFont typeface="Arial"/>
                <a:buNone/>
              </a:pPr>
              <a:r>
                <a:rPr b="0" i="0" lang="en-US" sz="4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Coding Frames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e9ba443759_0_5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4100"/>
              <a:t>Conceptualizations</a:t>
            </a:r>
            <a:endParaRPr/>
          </a:p>
        </p:txBody>
      </p:sp>
      <p:grpSp>
        <p:nvGrpSpPr>
          <p:cNvPr id="380" name="Google Shape;380;g2e9ba443759_0_54"/>
          <p:cNvGrpSpPr/>
          <p:nvPr/>
        </p:nvGrpSpPr>
        <p:grpSpPr>
          <a:xfrm>
            <a:off x="311700" y="1640859"/>
            <a:ext cx="8520600" cy="4165559"/>
            <a:chOff x="0" y="93492"/>
            <a:chExt cx="8520600" cy="4165559"/>
          </a:xfrm>
        </p:grpSpPr>
        <p:sp>
          <p:nvSpPr>
            <p:cNvPr id="381" name="Google Shape;381;g2e9ba443759_0_54"/>
            <p:cNvSpPr/>
            <p:nvPr/>
          </p:nvSpPr>
          <p:spPr>
            <a:xfrm>
              <a:off x="0" y="93492"/>
              <a:ext cx="8520600" cy="10003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g2e9ba443759_0_54"/>
            <p:cNvSpPr txBox="1"/>
            <p:nvPr/>
          </p:nvSpPr>
          <p:spPr>
            <a:xfrm>
              <a:off x="48833" y="142325"/>
              <a:ext cx="8422934" cy="902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Determine the variables you want to study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g2e9ba443759_0_54"/>
            <p:cNvSpPr/>
            <p:nvPr/>
          </p:nvSpPr>
          <p:spPr>
            <a:xfrm>
              <a:off x="0" y="1148562"/>
              <a:ext cx="8520600" cy="10003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g2e9ba443759_0_54"/>
            <p:cNvSpPr txBox="1"/>
            <p:nvPr/>
          </p:nvSpPr>
          <p:spPr>
            <a:xfrm>
              <a:off x="48833" y="1197395"/>
              <a:ext cx="8422934" cy="902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Define the variables with specificity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g2e9ba443759_0_54"/>
            <p:cNvSpPr/>
            <p:nvPr/>
          </p:nvSpPr>
          <p:spPr>
            <a:xfrm>
              <a:off x="0" y="2203632"/>
              <a:ext cx="8520600" cy="10003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g2e9ba443759_0_54"/>
            <p:cNvSpPr txBox="1"/>
            <p:nvPr/>
          </p:nvSpPr>
          <p:spPr>
            <a:xfrm>
              <a:off x="48833" y="2252465"/>
              <a:ext cx="8422934" cy="902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Violence: "Physical or verbal acts causing harm, including aggression, threats, and harmful language." (Example: Analyzing the portrayal of violence in video games)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g2e9ba443759_0_54"/>
            <p:cNvSpPr/>
            <p:nvPr/>
          </p:nvSpPr>
          <p:spPr>
            <a:xfrm>
              <a:off x="0" y="3258701"/>
              <a:ext cx="8520600" cy="100035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rgbClr val="BBBBBB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g2e9ba443759_0_54"/>
            <p:cNvSpPr txBox="1"/>
            <p:nvPr/>
          </p:nvSpPr>
          <p:spPr>
            <a:xfrm>
              <a:off x="48833" y="3307534"/>
              <a:ext cx="8422934" cy="9026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en-US" sz="1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Gender Representation: "How men and women are depicted in media, including their roles, stereotypes, and power dynamics." (Example: Examining gender representation in children's books)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e9ba443759_0_8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/>
              <a:t>Data Analysis and Interpretation: Unveiling the Story</a:t>
            </a:r>
            <a:endParaRPr/>
          </a:p>
        </p:txBody>
      </p:sp>
      <p:grpSp>
        <p:nvGrpSpPr>
          <p:cNvPr id="395" name="Google Shape;395;g2e9ba443759_0_83"/>
          <p:cNvGrpSpPr/>
          <p:nvPr/>
        </p:nvGrpSpPr>
        <p:grpSpPr>
          <a:xfrm>
            <a:off x="387843" y="2281556"/>
            <a:ext cx="8368313" cy="2884165"/>
            <a:chOff x="76143" y="734189"/>
            <a:chExt cx="8368313" cy="2884165"/>
          </a:xfrm>
        </p:grpSpPr>
        <p:sp>
          <p:nvSpPr>
            <p:cNvPr id="396" name="Google Shape;396;g2e9ba443759_0_83"/>
            <p:cNvSpPr/>
            <p:nvPr/>
          </p:nvSpPr>
          <p:spPr>
            <a:xfrm>
              <a:off x="1134206" y="734189"/>
              <a:ext cx="1731375" cy="17313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2e9ba443759_0_83"/>
            <p:cNvSpPr/>
            <p:nvPr/>
          </p:nvSpPr>
          <p:spPr>
            <a:xfrm>
              <a:off x="76143" y="2898354"/>
              <a:ext cx="384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2e9ba443759_0_83"/>
            <p:cNvSpPr txBox="1"/>
            <p:nvPr/>
          </p:nvSpPr>
          <p:spPr>
            <a:xfrm>
              <a:off x="76143" y="2898354"/>
              <a:ext cx="384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Quantitative analysis: Frequency counts, descriptive statistics, correlations.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2e9ba443759_0_83"/>
            <p:cNvSpPr/>
            <p:nvPr/>
          </p:nvSpPr>
          <p:spPr>
            <a:xfrm>
              <a:off x="5655018" y="734189"/>
              <a:ext cx="1731375" cy="17313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2e9ba443759_0_83"/>
            <p:cNvSpPr/>
            <p:nvPr/>
          </p:nvSpPr>
          <p:spPr>
            <a:xfrm>
              <a:off x="4596956" y="2898354"/>
              <a:ext cx="384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g2e9ba443759_0_83"/>
            <p:cNvSpPr txBox="1"/>
            <p:nvPr/>
          </p:nvSpPr>
          <p:spPr>
            <a:xfrm>
              <a:off x="4596956" y="2898354"/>
              <a:ext cx="384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Qualitative analysis: Thematic analysis, discourse analysis, content categorization.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e9ba443759_2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Sampling</a:t>
            </a:r>
            <a:endParaRPr/>
          </a:p>
        </p:txBody>
      </p:sp>
      <p:grpSp>
        <p:nvGrpSpPr>
          <p:cNvPr id="407" name="Google Shape;407;g2e9ba443759_2_75"/>
          <p:cNvGrpSpPr/>
          <p:nvPr/>
        </p:nvGrpSpPr>
        <p:grpSpPr>
          <a:xfrm>
            <a:off x="657000" y="1923638"/>
            <a:ext cx="7830000" cy="3600001"/>
            <a:chOff x="345300" y="376271"/>
            <a:chExt cx="7830000" cy="3600001"/>
          </a:xfrm>
        </p:grpSpPr>
        <p:sp>
          <p:nvSpPr>
            <p:cNvPr id="408" name="Google Shape;408;g2e9ba443759_2_75"/>
            <p:cNvSpPr/>
            <p:nvPr/>
          </p:nvSpPr>
          <p:spPr>
            <a:xfrm>
              <a:off x="1047300" y="376271"/>
              <a:ext cx="2196000" cy="2196000"/>
            </a:xfrm>
            <a:prstGeom prst="ellipse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g2e9ba443759_2_75"/>
            <p:cNvSpPr/>
            <p:nvPr/>
          </p:nvSpPr>
          <p:spPr>
            <a:xfrm>
              <a:off x="1515300" y="84427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g2e9ba443759_2_75"/>
            <p:cNvSpPr/>
            <p:nvPr/>
          </p:nvSpPr>
          <p:spPr>
            <a:xfrm>
              <a:off x="345300" y="325627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g2e9ba443759_2_75"/>
            <p:cNvSpPr txBox="1"/>
            <p:nvPr/>
          </p:nvSpPr>
          <p:spPr>
            <a:xfrm>
              <a:off x="345300" y="325627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YOU MAY NEED TO STUDY A REPRESENTATIVE SLICE OF THE MATERIAL.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g2e9ba443759_2_75"/>
            <p:cNvSpPr/>
            <p:nvPr/>
          </p:nvSpPr>
          <p:spPr>
            <a:xfrm>
              <a:off x="5277300" y="376271"/>
              <a:ext cx="2196000" cy="2196000"/>
            </a:xfrm>
            <a:prstGeom prst="ellipse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g2e9ba443759_2_75"/>
            <p:cNvSpPr/>
            <p:nvPr/>
          </p:nvSpPr>
          <p:spPr>
            <a:xfrm>
              <a:off x="5745300" y="84427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g2e9ba443759_2_75"/>
            <p:cNvSpPr/>
            <p:nvPr/>
          </p:nvSpPr>
          <p:spPr>
            <a:xfrm>
              <a:off x="4575300" y="325627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g2e9ba443759_2_75"/>
            <p:cNvSpPr txBox="1"/>
            <p:nvPr/>
          </p:nvSpPr>
          <p:spPr>
            <a:xfrm>
              <a:off x="4575300" y="325627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/>
                <a:t>R</a:t>
              </a: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ANDOM SAMPLE OF THE CONTENT? </a:t>
              </a:r>
              <a:endParaRPr sz="1300"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PERIOD, BY ISSUE, BY PAGE, BY CHANNEL, ETC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068f82f413_0_45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Kimberly Neuendorf,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8490"/>
              <a:buNone/>
            </a:pPr>
            <a:r>
              <a:rPr lang="en-US" sz="2650"/>
              <a:t>Cleveland State University</a:t>
            </a:r>
            <a:endParaRPr sz="2650"/>
          </a:p>
        </p:txBody>
      </p:sp>
      <p:sp>
        <p:nvSpPr>
          <p:cNvPr id="422" name="Google Shape;422;g3068f82f413_0_458"/>
          <p:cNvSpPr txBox="1"/>
          <p:nvPr>
            <p:ph idx="2" type="body"/>
          </p:nvPr>
        </p:nvSpPr>
        <p:spPr>
          <a:xfrm>
            <a:off x="4630625" y="965425"/>
            <a:ext cx="45135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</a:rPr>
              <a:t>Channeling </a:t>
            </a:r>
            <a:endParaRPr b="1" sz="6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000">
                <a:solidFill>
                  <a:schemeClr val="dk1"/>
                </a:solidFill>
              </a:rPr>
              <a:t>Kimberly</a:t>
            </a:r>
            <a:endParaRPr b="1" sz="6000">
              <a:solidFill>
                <a:schemeClr val="dk1"/>
              </a:solidFill>
            </a:endParaRPr>
          </a:p>
        </p:txBody>
      </p:sp>
      <p:pic>
        <p:nvPicPr>
          <p:cNvPr id="423" name="Google Shape;423;g3068f82f413_0_4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8913" y="3750125"/>
            <a:ext cx="2238375" cy="29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068f82f413_0_39"/>
          <p:cNvSpPr txBox="1"/>
          <p:nvPr>
            <p:ph type="title"/>
          </p:nvPr>
        </p:nvSpPr>
        <p:spPr>
          <a:xfrm>
            <a:off x="311700" y="-5125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 of Your Data</a:t>
            </a:r>
            <a:endParaRPr/>
          </a:p>
        </p:txBody>
      </p:sp>
      <p:sp>
        <p:nvSpPr>
          <p:cNvPr id="430" name="Google Shape;430;g3068f82f413_0_39"/>
          <p:cNvSpPr txBox="1"/>
          <p:nvPr>
            <p:ph type="title"/>
          </p:nvPr>
        </p:nvSpPr>
        <p:spPr>
          <a:xfrm>
            <a:off x="135900" y="1308638"/>
            <a:ext cx="32640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40"/>
              <a:t>Human Coding:</a:t>
            </a:r>
            <a:endParaRPr sz="244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440"/>
              <a:t>Training and pilot reliability</a:t>
            </a:r>
            <a:endParaRPr sz="2440"/>
          </a:p>
        </p:txBody>
      </p:sp>
      <p:sp>
        <p:nvSpPr>
          <p:cNvPr id="431" name="Google Shape;431;g3068f82f413_0_39"/>
          <p:cNvSpPr txBox="1"/>
          <p:nvPr>
            <p:ph type="title"/>
          </p:nvPr>
        </p:nvSpPr>
        <p:spPr>
          <a:xfrm>
            <a:off x="-75125" y="2832525"/>
            <a:ext cx="38148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Human Coding: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Two coders, establish intercoder reliability</a:t>
            </a:r>
            <a:endParaRPr sz="2400"/>
          </a:p>
        </p:txBody>
      </p:sp>
      <p:sp>
        <p:nvSpPr>
          <p:cNvPr id="432" name="Google Shape;432;g3068f82f413_0_39"/>
          <p:cNvSpPr txBox="1"/>
          <p:nvPr>
            <p:ph type="title"/>
          </p:nvPr>
        </p:nvSpPr>
        <p:spPr>
          <a:xfrm>
            <a:off x="4977475" y="2306700"/>
            <a:ext cx="41079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Computer Coding: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Apply dictionaries to sample text. Spot check for validation</a:t>
            </a:r>
            <a:endParaRPr sz="2400"/>
          </a:p>
        </p:txBody>
      </p:sp>
      <p:sp>
        <p:nvSpPr>
          <p:cNvPr id="433" name="Google Shape;433;g3068f82f413_0_39"/>
          <p:cNvSpPr txBox="1"/>
          <p:nvPr/>
        </p:nvSpPr>
        <p:spPr>
          <a:xfrm>
            <a:off x="70250" y="5388300"/>
            <a:ext cx="9214500" cy="8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Tabulation and Reporting: Trends over time. One </a:t>
            </a:r>
            <a:r>
              <a:rPr lang="en-US" sz="2400">
                <a:solidFill>
                  <a:schemeClr val="dk1"/>
                </a:solidFill>
              </a:rPr>
              <a:t>variable</a:t>
            </a:r>
            <a:r>
              <a:rPr lang="en-US" sz="2400">
                <a:solidFill>
                  <a:schemeClr val="dk1"/>
                </a:solidFill>
              </a:rPr>
              <a:t> at a time (univariate) or multiple cross-tabulated (multivariate)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434" name="Google Shape;434;g3068f82f413_0_39"/>
          <p:cNvSpPr/>
          <p:nvPr/>
        </p:nvSpPr>
        <p:spPr>
          <a:xfrm rot="8942019">
            <a:off x="3111520" y="1049920"/>
            <a:ext cx="1136367" cy="258894"/>
          </a:xfrm>
          <a:prstGeom prst="rightArrow">
            <a:avLst>
              <a:gd fmla="val 56037" name="adj1"/>
              <a:gd fmla="val 48962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g3068f82f413_0_39"/>
          <p:cNvSpPr/>
          <p:nvPr/>
        </p:nvSpPr>
        <p:spPr>
          <a:xfrm rot="4328058">
            <a:off x="5075038" y="1296166"/>
            <a:ext cx="1136294" cy="258813"/>
          </a:xfrm>
          <a:prstGeom prst="rightArrow">
            <a:avLst>
              <a:gd fmla="val 56037" name="adj1"/>
              <a:gd fmla="val 48962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068f82f413_0_39"/>
          <p:cNvSpPr/>
          <p:nvPr/>
        </p:nvSpPr>
        <p:spPr>
          <a:xfrm rot="6977646">
            <a:off x="5835481" y="4457183"/>
            <a:ext cx="794394" cy="258940"/>
          </a:xfrm>
          <a:prstGeom prst="rightArrow">
            <a:avLst>
              <a:gd fmla="val 56037" name="adj1"/>
              <a:gd fmla="val 48962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3068f82f413_0_39"/>
          <p:cNvSpPr/>
          <p:nvPr/>
        </p:nvSpPr>
        <p:spPr>
          <a:xfrm rot="3707935">
            <a:off x="2793365" y="4638041"/>
            <a:ext cx="794173" cy="259042"/>
          </a:xfrm>
          <a:prstGeom prst="rightArrow">
            <a:avLst>
              <a:gd fmla="val 56037" name="adj1"/>
              <a:gd fmla="val 48962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68f82f413_0_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</a:t>
            </a:r>
            <a:endParaRPr/>
          </a:p>
        </p:txBody>
      </p:sp>
      <p:sp>
        <p:nvSpPr>
          <p:cNvPr id="443" name="Google Shape;443;g3068f82f413_0_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will you randomly sample a subset of the content? This could be by time period, by issue, by page, by channel, and so forth.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Newsweek: One issue per month, random week selected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068f82f413_0_1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Human Coding:</a:t>
            </a:r>
            <a:endParaRPr sz="4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and Pilot Reliability</a:t>
            </a:r>
            <a:endParaRPr/>
          </a:p>
        </p:txBody>
      </p:sp>
      <p:sp>
        <p:nvSpPr>
          <p:cNvPr id="449" name="Google Shape;449;g3068f82f413_0_13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a training session in which coders work together, find out whether they can agree on the coding of variables.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coding reliability.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stage, revise the codebook or coding form as needed.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068f82f413_0_29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Human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/>
          </a:p>
        </p:txBody>
      </p:sp>
      <p:sp>
        <p:nvSpPr>
          <p:cNvPr id="455" name="Google Shape;455;g3068f82f413_0_29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at least two coders to establish intercoder reliability. Coding should be done independently, with at least 10% overlap for the reliability test.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/>
              <a:t>Content analysis: News Narratives</a:t>
            </a:r>
            <a:br>
              <a:rPr lang="en-US"/>
            </a:br>
            <a:endParaRPr/>
          </a:p>
        </p:txBody>
      </p:sp>
      <p:sp>
        <p:nvSpPr>
          <p:cNvPr id="119" name="Google Shape;119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rgbClr val="000000"/>
                </a:solidFill>
              </a:rPr>
              <a:t>Plot lines allow media audiences to understand how journalists interpret, or make sense of, particular issues.</a:t>
            </a:r>
            <a:br>
              <a:rPr lang="en-US" sz="3000"/>
            </a:br>
            <a:endParaRPr sz="3000"/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 </a:t>
            </a:r>
            <a:r>
              <a:rPr lang="en-US" sz="3000">
                <a:solidFill>
                  <a:srgbClr val="000000"/>
                </a:solidFill>
              </a:rPr>
              <a:t>Help understand how individuals, including journalists, make sense of the world, and understand the time and context of these decisions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Kenneth Burke, </a:t>
            </a:r>
            <a:r>
              <a:rPr i="1" lang="en-US" sz="1400"/>
              <a:t>The Philosophy of Literary Form</a:t>
            </a:r>
            <a:r>
              <a:rPr lang="en-US" sz="1400"/>
              <a:t> (New York: Random House, 1957)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068f82f413_0_2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Computer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/>
          </a:p>
        </p:txBody>
      </p:sp>
      <p:sp>
        <p:nvSpPr>
          <p:cNvPr id="461" name="Google Shape;461;g3068f82f413_0_2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Apply dictionaries to the sample text to generate per-unit (e.g., per-news-story) frequencies for each dictionary. Do some spot checking for validation.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068f82f413_0_3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Tabulation and Reporting</a:t>
            </a:r>
            <a:endParaRPr/>
          </a:p>
        </p:txBody>
      </p:sp>
      <p:sp>
        <p:nvSpPr>
          <p:cNvPr id="467" name="Google Shape;467;g3068f82f413_0_37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tatistics may be reported one variable at a time (univariate)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variables cross-tabulated (bivariate and multivariate techniques).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Trends over time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g3068f82f4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33" y="0"/>
            <a:ext cx="4590268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068f82f413_0_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Cohen’s kappa</a:t>
            </a:r>
            <a:endParaRPr/>
          </a:p>
        </p:txBody>
      </p:sp>
      <p:sp>
        <p:nvSpPr>
          <p:cNvPr id="480" name="Google Shape;480;g3068f82f413_0_1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–A type of correlation coefficient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–Jacob Cohen: Percent agreement calculation misses “chance agreement” between coders.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–Cohen’s kappa accounts for the possibility that raters actually guess on at least some variables due to uncertainty. 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068f82f413_0_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Cohen’s kappa</a:t>
            </a:r>
            <a:endParaRPr/>
          </a:p>
        </p:txBody>
      </p:sp>
      <p:sp>
        <p:nvSpPr>
          <p:cNvPr id="487" name="Google Shape;487;g3068f82f413_0_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–Can range from −1 to +1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–0 = agreement expected from random chance</a:t>
            </a:r>
            <a:endParaRPr b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–1 = perfect agreement between the coders</a:t>
            </a:r>
            <a:endParaRPr b="1" sz="3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g3068f82f413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76200"/>
            <a:ext cx="8370111" cy="670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9" name="Google Shape;499;g3068f82f41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6443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2e9ba443759_2_9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Tabulation and Reporting</a:t>
            </a:r>
            <a:endParaRPr/>
          </a:p>
        </p:txBody>
      </p:sp>
      <p:grpSp>
        <p:nvGrpSpPr>
          <p:cNvPr id="505" name="Google Shape;505;g2e9ba443759_2_97"/>
          <p:cNvGrpSpPr/>
          <p:nvPr/>
        </p:nvGrpSpPr>
        <p:grpSpPr>
          <a:xfrm>
            <a:off x="311700" y="1549492"/>
            <a:ext cx="8520600" cy="4348293"/>
            <a:chOff x="0" y="2125"/>
            <a:chExt cx="8520600" cy="4348293"/>
          </a:xfrm>
        </p:grpSpPr>
        <p:cxnSp>
          <p:nvCxnSpPr>
            <p:cNvPr id="506" name="Google Shape;506;g2e9ba443759_2_97"/>
            <p:cNvCxnSpPr/>
            <p:nvPr/>
          </p:nvCxnSpPr>
          <p:spPr>
            <a:xfrm>
              <a:off x="0" y="2125"/>
              <a:ext cx="8520600" cy="0"/>
            </a:xfrm>
            <a:prstGeom prst="straightConnector1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 cap="flat" cmpd="sng" w="9525">
              <a:solidFill>
                <a:srgbClr val="4185F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</p:cxnSp>
        <p:sp>
          <p:nvSpPr>
            <p:cNvPr id="507" name="Google Shape;507;g2e9ba443759_2_97"/>
            <p:cNvSpPr/>
            <p:nvPr/>
          </p:nvSpPr>
          <p:spPr>
            <a:xfrm>
              <a:off x="0" y="2125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g2e9ba443759_2_97"/>
            <p:cNvSpPr txBox="1"/>
            <p:nvPr/>
          </p:nvSpPr>
          <p:spPr>
            <a:xfrm>
              <a:off x="0" y="2125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Figures and statistics may be reported one variable at a time (univariate)</a:t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09" name="Google Shape;509;g2e9ba443759_2_97"/>
            <p:cNvCxnSpPr/>
            <p:nvPr/>
          </p:nvCxnSpPr>
          <p:spPr>
            <a:xfrm>
              <a:off x="0" y="1451556"/>
              <a:ext cx="8520600" cy="0"/>
            </a:xfrm>
            <a:prstGeom prst="straightConnector1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 cap="flat" cmpd="sng" w="9525">
              <a:solidFill>
                <a:srgbClr val="4185F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</p:cxnSp>
        <p:sp>
          <p:nvSpPr>
            <p:cNvPr id="510" name="Google Shape;510;g2e9ba443759_2_97"/>
            <p:cNvSpPr/>
            <p:nvPr/>
          </p:nvSpPr>
          <p:spPr>
            <a:xfrm>
              <a:off x="0" y="1451556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g2e9ba443759_2_97"/>
            <p:cNvSpPr txBox="1"/>
            <p:nvPr/>
          </p:nvSpPr>
          <p:spPr>
            <a:xfrm>
              <a:off x="0" y="1451556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Variables may be cross-tabulated in different ways (bivariate and multivariate techniques).</a:t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12" name="Google Shape;512;g2e9ba443759_2_97"/>
            <p:cNvCxnSpPr/>
            <p:nvPr/>
          </p:nvCxnSpPr>
          <p:spPr>
            <a:xfrm>
              <a:off x="0" y="2900987"/>
              <a:ext cx="8520600" cy="0"/>
            </a:xfrm>
            <a:prstGeom prst="straightConnector1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 cap="flat" cmpd="sng" w="9525">
              <a:solidFill>
                <a:srgbClr val="4185F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</p:cxnSp>
        <p:sp>
          <p:nvSpPr>
            <p:cNvPr id="513" name="Google Shape;513;g2e9ba443759_2_97"/>
            <p:cNvSpPr/>
            <p:nvPr/>
          </p:nvSpPr>
          <p:spPr>
            <a:xfrm>
              <a:off x="0" y="2900987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g2e9ba443759_2_97"/>
            <p:cNvSpPr txBox="1"/>
            <p:nvPr/>
          </p:nvSpPr>
          <p:spPr>
            <a:xfrm>
              <a:off x="0" y="2900987"/>
              <a:ext cx="8520600" cy="14494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Over-time trends are also a common reporting method</a:t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e9ba443759_0_20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3"/>
              <a:buFont typeface="Arial"/>
              <a:buNone/>
            </a:pPr>
            <a:r>
              <a:rPr lang="en-US"/>
              <a:t>Challenges/Problems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21" name="Google Shape;521;g2e9ba443759_0_20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Berger: Problem with content analysis is interpretation of the data it yields.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068f82f413_0_477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Recap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046b92decc_0_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Goals of Content Analysis</a:t>
            </a:r>
            <a:endParaRPr/>
          </a:p>
        </p:txBody>
      </p:sp>
      <p:sp>
        <p:nvSpPr>
          <p:cNvPr id="126" name="Google Shape;126;g3046b92decc_0_38"/>
          <p:cNvSpPr txBox="1"/>
          <p:nvPr>
            <p:ph idx="1" type="body"/>
          </p:nvPr>
        </p:nvSpPr>
        <p:spPr>
          <a:xfrm>
            <a:off x="311700" y="149548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Reveal focus of individual, group, or societal attention; reflect cultural patterns and beliefs; describe themes, trends, and goals in news or communication content; describe attributes of the sender of news or communication and the attitudinal or behavioral responses of the audience or recipients.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Downe-Wamboldt, 1992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e9ba443759_2_8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Coding Training and Reliability</a:t>
            </a:r>
            <a:endParaRPr/>
          </a:p>
        </p:txBody>
      </p:sp>
      <p:grpSp>
        <p:nvGrpSpPr>
          <p:cNvPr id="533" name="Google Shape;533;g2e9ba443759_2_82"/>
          <p:cNvGrpSpPr/>
          <p:nvPr/>
        </p:nvGrpSpPr>
        <p:grpSpPr>
          <a:xfrm>
            <a:off x="332156" y="2351138"/>
            <a:ext cx="8479687" cy="2745001"/>
            <a:chOff x="20456" y="803771"/>
            <a:chExt cx="8479687" cy="2745001"/>
          </a:xfrm>
        </p:grpSpPr>
        <p:sp>
          <p:nvSpPr>
            <p:cNvPr id="534" name="Google Shape;534;g2e9ba443759_2_82"/>
            <p:cNvSpPr/>
            <p:nvPr/>
          </p:nvSpPr>
          <p:spPr>
            <a:xfrm>
              <a:off x="514050" y="803771"/>
              <a:ext cx="1544062" cy="1544062"/>
            </a:xfrm>
            <a:prstGeom prst="ellipse">
              <a:avLst/>
            </a:prstGeom>
            <a:solidFill>
              <a:srgbClr val="CDD8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g2e9ba443759_2_82"/>
            <p:cNvSpPr/>
            <p:nvPr/>
          </p:nvSpPr>
          <p:spPr>
            <a:xfrm>
              <a:off x="843112" y="1132834"/>
              <a:ext cx="885937" cy="88593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g2e9ba443759_2_82"/>
            <p:cNvSpPr/>
            <p:nvPr/>
          </p:nvSpPr>
          <p:spPr>
            <a:xfrm>
              <a:off x="20456" y="2828772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g2e9ba443759_2_82"/>
            <p:cNvSpPr txBox="1"/>
            <p:nvPr/>
          </p:nvSpPr>
          <p:spPr>
            <a:xfrm>
              <a:off x="20456" y="2828772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CODERS WORK TOGETHER, FIND OUT WHETHER THEY CAN AGREE ON THE CODING OF VARIABLES.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g2e9ba443759_2_82"/>
            <p:cNvSpPr/>
            <p:nvPr/>
          </p:nvSpPr>
          <p:spPr>
            <a:xfrm>
              <a:off x="3488268" y="803771"/>
              <a:ext cx="1544062" cy="1544062"/>
            </a:xfrm>
            <a:prstGeom prst="ellipse">
              <a:avLst/>
            </a:prstGeom>
            <a:solidFill>
              <a:srgbClr val="CDD8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g2e9ba443759_2_82"/>
            <p:cNvSpPr/>
            <p:nvPr/>
          </p:nvSpPr>
          <p:spPr>
            <a:xfrm>
              <a:off x="3817331" y="1132834"/>
              <a:ext cx="885937" cy="88593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g2e9ba443759_2_82"/>
            <p:cNvSpPr/>
            <p:nvPr/>
          </p:nvSpPr>
          <p:spPr>
            <a:xfrm>
              <a:off x="2994675" y="2828772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g2e9ba443759_2_82"/>
            <p:cNvSpPr txBox="1"/>
            <p:nvPr/>
          </p:nvSpPr>
          <p:spPr>
            <a:xfrm>
              <a:off x="2994675" y="2828772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CONDUCT INDEPENDENT CODING TEST, DETERMINE RELIABILITY ON EACH VARIABLE. 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g2e9ba443759_2_82"/>
            <p:cNvSpPr/>
            <p:nvPr/>
          </p:nvSpPr>
          <p:spPr>
            <a:xfrm>
              <a:off x="6462487" y="803771"/>
              <a:ext cx="1544062" cy="1544062"/>
            </a:xfrm>
            <a:prstGeom prst="ellipse">
              <a:avLst/>
            </a:prstGeom>
            <a:solidFill>
              <a:srgbClr val="CDD8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g2e9ba443759_2_82"/>
            <p:cNvSpPr/>
            <p:nvPr/>
          </p:nvSpPr>
          <p:spPr>
            <a:xfrm>
              <a:off x="6791550" y="1132834"/>
              <a:ext cx="885937" cy="88593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g2e9ba443759_2_82"/>
            <p:cNvSpPr/>
            <p:nvPr/>
          </p:nvSpPr>
          <p:spPr>
            <a:xfrm>
              <a:off x="5968893" y="2828772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g2e9ba443759_2_82"/>
            <p:cNvSpPr txBox="1"/>
            <p:nvPr/>
          </p:nvSpPr>
          <p:spPr>
            <a:xfrm>
              <a:off x="5968893" y="2828772"/>
              <a:ext cx="25312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REVISE THE CODEBOOK OR CODING FORM AS NEEDED.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e9ba443759_2_8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Coding</a:t>
            </a:r>
            <a:endParaRPr/>
          </a:p>
        </p:txBody>
      </p:sp>
      <p:grpSp>
        <p:nvGrpSpPr>
          <p:cNvPr id="551" name="Google Shape;551;g2e9ba443759_2_87"/>
          <p:cNvGrpSpPr/>
          <p:nvPr/>
        </p:nvGrpSpPr>
        <p:grpSpPr>
          <a:xfrm>
            <a:off x="318110" y="2012268"/>
            <a:ext cx="8507778" cy="3422740"/>
            <a:chOff x="6410" y="464901"/>
            <a:chExt cx="8507778" cy="3422740"/>
          </a:xfrm>
        </p:grpSpPr>
        <p:sp>
          <p:nvSpPr>
            <p:cNvPr id="552" name="Google Shape;552;g2e9ba443759_2_87"/>
            <p:cNvSpPr/>
            <p:nvPr/>
          </p:nvSpPr>
          <p:spPr>
            <a:xfrm>
              <a:off x="6410" y="464901"/>
              <a:ext cx="2763996" cy="829199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g2e9ba443759_2_87"/>
            <p:cNvSpPr txBox="1"/>
            <p:nvPr/>
          </p:nvSpPr>
          <p:spPr>
            <a:xfrm>
              <a:off x="6410" y="464901"/>
              <a:ext cx="2763996" cy="829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400" lIns="218400" spcFirstLastPara="1" rIns="218400" wrap="square" tIns="21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Use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g2e9ba443759_2_87"/>
            <p:cNvSpPr/>
            <p:nvPr/>
          </p:nvSpPr>
          <p:spPr>
            <a:xfrm>
              <a:off x="6410" y="1294100"/>
              <a:ext cx="2763996" cy="2593541"/>
            </a:xfrm>
            <a:prstGeom prst="rect">
              <a:avLst/>
            </a:prstGeom>
            <a:solidFill>
              <a:srgbClr val="D5DBDD">
                <a:alpha val="89019"/>
              </a:srgbClr>
            </a:solidFill>
            <a:ln cap="flat" cmpd="sng" w="25400">
              <a:solidFill>
                <a:srgbClr val="D5DBDD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g2e9ba443759_2_87"/>
            <p:cNvSpPr txBox="1"/>
            <p:nvPr/>
          </p:nvSpPr>
          <p:spPr>
            <a:xfrm>
              <a:off x="6410" y="1294100"/>
              <a:ext cx="2763996" cy="2593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3000" lIns="273000" spcFirstLastPara="1" rIns="273000" wrap="square" tIns="27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 at least two coders, working independently, to establish intercoder reliability.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g2e9ba443759_2_87"/>
            <p:cNvSpPr/>
            <p:nvPr/>
          </p:nvSpPr>
          <p:spPr>
            <a:xfrm>
              <a:off x="2878301" y="464901"/>
              <a:ext cx="2763996" cy="829199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g2e9ba443759_2_87"/>
            <p:cNvSpPr txBox="1"/>
            <p:nvPr/>
          </p:nvSpPr>
          <p:spPr>
            <a:xfrm>
              <a:off x="2878301" y="464901"/>
              <a:ext cx="2763996" cy="829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400" lIns="218400" spcFirstLastPara="1" rIns="218400" wrap="square" tIns="21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g2e9ba443759_2_87"/>
            <p:cNvSpPr/>
            <p:nvPr/>
          </p:nvSpPr>
          <p:spPr>
            <a:xfrm>
              <a:off x="2878301" y="1294100"/>
              <a:ext cx="2763996" cy="2593541"/>
            </a:xfrm>
            <a:prstGeom prst="rect">
              <a:avLst/>
            </a:prstGeom>
            <a:solidFill>
              <a:srgbClr val="D5DBDD">
                <a:alpha val="89019"/>
              </a:srgbClr>
            </a:solidFill>
            <a:ln cap="flat" cmpd="sng" w="25400">
              <a:solidFill>
                <a:srgbClr val="D5DBDD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g2e9ba443759_2_87"/>
            <p:cNvSpPr txBox="1"/>
            <p:nvPr/>
          </p:nvSpPr>
          <p:spPr>
            <a:xfrm>
              <a:off x="2878301" y="1294100"/>
              <a:ext cx="2763996" cy="2593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3000" lIns="273000" spcFirstLastPara="1" rIns="273000" wrap="square" tIns="27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Apply codes to sample text to generate per-unit (e.g., per-news-story) frequencies for each dictionary.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g2e9ba443759_2_87"/>
            <p:cNvSpPr/>
            <p:nvPr/>
          </p:nvSpPr>
          <p:spPr>
            <a:xfrm>
              <a:off x="5750192" y="464901"/>
              <a:ext cx="2763996" cy="829199"/>
            </a:xfrm>
            <a:prstGeom prst="rect">
              <a:avLst/>
            </a:prstGeom>
            <a:solidFill>
              <a:schemeClr val="accent3"/>
            </a:solidFill>
            <a:ln cap="flat" cmpd="sng" w="254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g2e9ba443759_2_87"/>
            <p:cNvSpPr txBox="1"/>
            <p:nvPr/>
          </p:nvSpPr>
          <p:spPr>
            <a:xfrm>
              <a:off x="5750192" y="464901"/>
              <a:ext cx="2763996" cy="8291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8400" lIns="218400" spcFirstLastPara="1" rIns="218400" wrap="square" tIns="21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Spot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g2e9ba443759_2_87"/>
            <p:cNvSpPr/>
            <p:nvPr/>
          </p:nvSpPr>
          <p:spPr>
            <a:xfrm>
              <a:off x="5750192" y="1294100"/>
              <a:ext cx="2763996" cy="2593541"/>
            </a:xfrm>
            <a:prstGeom prst="rect">
              <a:avLst/>
            </a:prstGeom>
            <a:solidFill>
              <a:srgbClr val="D5DBDD">
                <a:alpha val="89019"/>
              </a:srgbClr>
            </a:solidFill>
            <a:ln cap="flat" cmpd="sng" w="25400">
              <a:solidFill>
                <a:srgbClr val="D5DBDD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g2e9ba443759_2_87"/>
            <p:cNvSpPr txBox="1"/>
            <p:nvPr/>
          </p:nvSpPr>
          <p:spPr>
            <a:xfrm>
              <a:off x="5750192" y="1294100"/>
              <a:ext cx="2763996" cy="25935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3000" lIns="273000" spcFirstLastPara="1" rIns="273000" wrap="square" tIns="273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-US" sz="2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Spot checking for validation.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e9ba443759_2_9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Final Reliability</a:t>
            </a:r>
            <a:endParaRPr/>
          </a:p>
        </p:txBody>
      </p:sp>
      <p:grpSp>
        <p:nvGrpSpPr>
          <p:cNvPr id="569" name="Google Shape;569;g2e9ba443759_2_92"/>
          <p:cNvGrpSpPr/>
          <p:nvPr/>
        </p:nvGrpSpPr>
        <p:grpSpPr>
          <a:xfrm>
            <a:off x="396018" y="3170790"/>
            <a:ext cx="8351963" cy="1105697"/>
            <a:chOff x="84318" y="1623423"/>
            <a:chExt cx="8351963" cy="1105697"/>
          </a:xfrm>
        </p:grpSpPr>
        <p:sp>
          <p:nvSpPr>
            <p:cNvPr id="570" name="Google Shape;570;g2e9ba443759_2_92"/>
            <p:cNvSpPr/>
            <p:nvPr/>
          </p:nvSpPr>
          <p:spPr>
            <a:xfrm>
              <a:off x="84318" y="1623423"/>
              <a:ext cx="1105697" cy="1105697"/>
            </a:xfrm>
            <a:prstGeom prst="ellipse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g2e9ba443759_2_92"/>
            <p:cNvSpPr/>
            <p:nvPr/>
          </p:nvSpPr>
          <p:spPr>
            <a:xfrm>
              <a:off x="316514" y="1855619"/>
              <a:ext cx="641304" cy="6413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g2e9ba443759_2_92"/>
            <p:cNvSpPr/>
            <p:nvPr/>
          </p:nvSpPr>
          <p:spPr>
            <a:xfrm>
              <a:off x="1426950" y="1623423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g2e9ba443759_2_92"/>
            <p:cNvSpPr txBox="1"/>
            <p:nvPr/>
          </p:nvSpPr>
          <p:spPr>
            <a:xfrm>
              <a:off x="1426950" y="1623423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Calculate a reliability figure (percent agreement) for each variable.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g2e9ba443759_2_92"/>
            <p:cNvSpPr/>
            <p:nvPr/>
          </p:nvSpPr>
          <p:spPr>
            <a:xfrm>
              <a:off x="4487362" y="1623423"/>
              <a:ext cx="1105697" cy="1105697"/>
            </a:xfrm>
            <a:prstGeom prst="ellipse">
              <a:avLst/>
            </a:prstGeom>
            <a:solidFill>
              <a:srgbClr val="CBCB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g2e9ba443759_2_92"/>
            <p:cNvSpPr/>
            <p:nvPr/>
          </p:nvSpPr>
          <p:spPr>
            <a:xfrm>
              <a:off x="4719559" y="1855619"/>
              <a:ext cx="641304" cy="6413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g2e9ba443759_2_92"/>
            <p:cNvSpPr/>
            <p:nvPr/>
          </p:nvSpPr>
          <p:spPr>
            <a:xfrm>
              <a:off x="5829995" y="1623423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g2e9ba443759_2_92"/>
            <p:cNvSpPr txBox="1"/>
            <p:nvPr/>
          </p:nvSpPr>
          <p:spPr>
            <a:xfrm>
              <a:off x="5829995" y="1623423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en-US" sz="2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Scott's pi, Spearman's rho, or Pearson's r </a:t>
              </a:r>
              <a:endParaRPr b="0" i="0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068f82f413_0_3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Tuesday, Oct 8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Readings</a:t>
            </a:r>
            <a:endParaRPr/>
          </a:p>
        </p:txBody>
      </p:sp>
      <p:sp>
        <p:nvSpPr>
          <p:cNvPr id="589" name="Google Shape;589;p2"/>
          <p:cNvSpPr txBox="1"/>
          <p:nvPr>
            <p:ph idx="2" type="body"/>
          </p:nvPr>
        </p:nvSpPr>
        <p:spPr>
          <a:xfrm>
            <a:off x="4618900" y="965425"/>
            <a:ext cx="45252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lang="en-US" sz="2400"/>
              <a:t>Lasswell, Harold, (1948). </a:t>
            </a:r>
            <a:endParaRPr b="1" sz="2400"/>
          </a:p>
          <a:p>
            <a:pPr indent="-342900" lvl="0" marL="3429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lang="en-US" sz="2400"/>
              <a:t>“The Structure and Function of Communication in Society.” </a:t>
            </a:r>
            <a:endParaRPr b="1" sz="2400"/>
          </a:p>
          <a:p>
            <a:pPr indent="-342900" lvl="0" marL="342900" rtl="0" algn="l">
              <a:lnSpc>
                <a:spcPct val="115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●"/>
            </a:pPr>
            <a:r>
              <a:rPr b="1" i="1" lang="en-US" sz="2400"/>
              <a:t>Communication of Ideas</a:t>
            </a:r>
            <a:r>
              <a:rPr b="1" lang="en-US" sz="2400"/>
              <a:t>, 37–51</a:t>
            </a:r>
            <a:r>
              <a:rPr b="1" lang="en-US"/>
              <a:t>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068f82f413_0_46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/>
              <a:t>HERE COMES THE BIG WHITE MAN</a:t>
            </a:r>
            <a:endParaRPr sz="96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arolddwightlasswell.png" id="600" name="Google Shape;600;p3"/>
          <p:cNvPicPr preferRelativeResize="0"/>
          <p:nvPr/>
        </p:nvPicPr>
        <p:blipFill rotWithShape="1">
          <a:blip r:embed="rId3">
            <a:alphaModFix/>
          </a:blip>
          <a:srcRect b="25389" l="8756" r="14361" t="13504"/>
          <a:stretch/>
        </p:blipFill>
        <p:spPr>
          <a:xfrm>
            <a:off x="976601" y="0"/>
            <a:ext cx="656132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3"/>
          <p:cNvSpPr txBox="1"/>
          <p:nvPr/>
        </p:nvSpPr>
        <p:spPr>
          <a:xfrm>
            <a:off x="770348" y="5368153"/>
            <a:ext cx="7603304" cy="53175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0" i="0" lang="en-US" sz="2472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and function of communication in society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068f82f413_0_470"/>
          <p:cNvSpPr txBox="1"/>
          <p:nvPr>
            <p:ph type="title"/>
          </p:nvPr>
        </p:nvSpPr>
        <p:spPr>
          <a:xfrm>
            <a:off x="311700" y="1947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2300"/>
              <a:t>Harold D. Lasswell, 1902-1978</a:t>
            </a:r>
            <a:br>
              <a:rPr lang="en-US" sz="2300"/>
            </a:br>
            <a:r>
              <a:rPr lang="en-US" sz="2300"/>
              <a:t>Founding Father of Communications Studies</a:t>
            </a:r>
            <a:endParaRPr/>
          </a:p>
        </p:txBody>
      </p:sp>
      <p:pic>
        <p:nvPicPr>
          <p:cNvPr descr="harolddwightlasswell.png" id="607" name="Google Shape;607;g3068f82f413_0_470"/>
          <p:cNvPicPr preferRelativeResize="0"/>
          <p:nvPr/>
        </p:nvPicPr>
        <p:blipFill rotWithShape="1">
          <a:blip r:embed="rId3">
            <a:alphaModFix/>
          </a:blip>
          <a:srcRect b="0" l="-795" r="-1162" t="0"/>
          <a:stretch/>
        </p:blipFill>
        <p:spPr>
          <a:xfrm>
            <a:off x="3089012" y="1547367"/>
            <a:ext cx="2891704" cy="3365124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g3068f82f413_0_470"/>
          <p:cNvSpPr txBox="1"/>
          <p:nvPr/>
        </p:nvSpPr>
        <p:spPr>
          <a:xfrm>
            <a:off x="770348" y="5368153"/>
            <a:ext cx="7603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472"/>
              <a:buFont typeface="Arial"/>
              <a:buNone/>
            </a:pPr>
            <a:r>
              <a:rPr b="0" i="0" lang="en-US" sz="2472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and function of communication in society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g3068f82f413_0_470"/>
          <p:cNvSpPr txBox="1"/>
          <p:nvPr/>
        </p:nvSpPr>
        <p:spPr>
          <a:xfrm>
            <a:off x="582750" y="5368150"/>
            <a:ext cx="7978500" cy="9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"Content analysis is a teaching which aims at describing, with optimal objectivity, precision and generality, which is said on a given subject on a given place at a given time." </a:t>
            </a:r>
            <a:endParaRPr b="1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100"/>
              <a:t>Steps in Communications Studies</a:t>
            </a:r>
            <a:endParaRPr/>
          </a:p>
        </p:txBody>
      </p:sp>
      <p:grpSp>
        <p:nvGrpSpPr>
          <p:cNvPr id="615" name="Google Shape;615;p8"/>
          <p:cNvGrpSpPr/>
          <p:nvPr/>
        </p:nvGrpSpPr>
        <p:grpSpPr>
          <a:xfrm>
            <a:off x="1111965" y="1971421"/>
            <a:ext cx="6920068" cy="3504434"/>
            <a:chOff x="800265" y="424054"/>
            <a:chExt cx="6920068" cy="3504434"/>
          </a:xfrm>
        </p:grpSpPr>
        <p:sp>
          <p:nvSpPr>
            <p:cNvPr id="616" name="Google Shape;616;p8"/>
            <p:cNvSpPr/>
            <p:nvPr/>
          </p:nvSpPr>
          <p:spPr>
            <a:xfrm>
              <a:off x="1220822" y="424054"/>
              <a:ext cx="688183" cy="68818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800265" y="1373391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8"/>
            <p:cNvSpPr txBox="1"/>
            <p:nvPr/>
          </p:nvSpPr>
          <p:spPr>
            <a:xfrm>
              <a:off x="800265" y="1373391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Who: Control analysis. Factors that drive communication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3017746" y="424054"/>
              <a:ext cx="688183" cy="68818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2597189" y="1373391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8"/>
            <p:cNvSpPr txBox="1"/>
            <p:nvPr/>
          </p:nvSpPr>
          <p:spPr>
            <a:xfrm>
              <a:off x="2597189" y="1373391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Says what: Content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4814670" y="424054"/>
              <a:ext cx="688183" cy="68818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4394113" y="1373391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8"/>
            <p:cNvSpPr txBox="1"/>
            <p:nvPr/>
          </p:nvSpPr>
          <p:spPr>
            <a:xfrm>
              <a:off x="4394113" y="1373391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 what channel: Media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8"/>
            <p:cNvSpPr/>
            <p:nvPr/>
          </p:nvSpPr>
          <p:spPr>
            <a:xfrm>
              <a:off x="6611593" y="424054"/>
              <a:ext cx="688183" cy="68818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8"/>
            <p:cNvSpPr/>
            <p:nvPr/>
          </p:nvSpPr>
          <p:spPr>
            <a:xfrm>
              <a:off x="6191037" y="1373391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8"/>
            <p:cNvSpPr txBox="1"/>
            <p:nvPr/>
          </p:nvSpPr>
          <p:spPr>
            <a:xfrm>
              <a:off x="6191037" y="1373391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whom: Audience analysis, people consuming media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3916208" y="2367434"/>
              <a:ext cx="688183" cy="68818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8"/>
            <p:cNvSpPr/>
            <p:nvPr/>
          </p:nvSpPr>
          <p:spPr>
            <a:xfrm>
              <a:off x="3495651" y="3316770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8"/>
            <p:cNvSpPr txBox="1"/>
            <p:nvPr/>
          </p:nvSpPr>
          <p:spPr>
            <a:xfrm>
              <a:off x="3495651" y="3316770"/>
              <a:ext cx="1529296" cy="6117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With what effect: Effect analysis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Positivism:</a:t>
            </a:r>
            <a:endParaRPr/>
          </a:p>
        </p:txBody>
      </p:sp>
      <p:grpSp>
        <p:nvGrpSpPr>
          <p:cNvPr id="636" name="Google Shape;636;p11"/>
          <p:cNvGrpSpPr/>
          <p:nvPr/>
        </p:nvGrpSpPr>
        <p:grpSpPr>
          <a:xfrm>
            <a:off x="311700" y="1549329"/>
            <a:ext cx="8520600" cy="4348618"/>
            <a:chOff x="0" y="1962"/>
            <a:chExt cx="8520600" cy="4348618"/>
          </a:xfrm>
        </p:grpSpPr>
        <p:sp>
          <p:nvSpPr>
            <p:cNvPr id="637" name="Google Shape;637;p11"/>
            <p:cNvSpPr/>
            <p:nvPr/>
          </p:nvSpPr>
          <p:spPr>
            <a:xfrm>
              <a:off x="0" y="2626990"/>
              <a:ext cx="8520600" cy="1723590"/>
            </a:xfrm>
            <a:prstGeom prst="rect">
              <a:avLst/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1"/>
            <p:cNvSpPr txBox="1"/>
            <p:nvPr/>
          </p:nvSpPr>
          <p:spPr>
            <a:xfrm>
              <a:off x="0" y="2626990"/>
              <a:ext cx="8520600" cy="17235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See p 223: "The processes here sketched run parallel to phenomena to be observed throughout the animal kingdom."</a:t>
              </a:r>
              <a:endParaRPr b="0" i="0" sz="2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1"/>
            <p:cNvSpPr/>
            <p:nvPr/>
          </p:nvSpPr>
          <p:spPr>
            <a:xfrm rot="10800000">
              <a:off x="0" y="1962"/>
              <a:ext cx="8520600" cy="2650882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117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1"/>
            <p:cNvSpPr txBox="1"/>
            <p:nvPr/>
          </p:nvSpPr>
          <p:spPr>
            <a:xfrm>
              <a:off x="0" y="1962"/>
              <a:ext cx="8520600" cy="1722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800" lIns="177800" spcFirstLastPara="1" rIns="177800" wrap="square" tIns="1778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rPr b="0" i="0" lang="en-US" sz="2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communication processes of human society, when examined in detail, reveal many equivalences to the specializations found in the physical organism and in the lower animal societies (219)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9b98bf4b2_0_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/>
              <a:t>Milestone in Content Analysis</a:t>
            </a:r>
            <a:endParaRPr sz="3600"/>
          </a:p>
        </p:txBody>
      </p:sp>
      <p:sp>
        <p:nvSpPr>
          <p:cNvPr id="133" name="Google Shape;133;g2e9b98bf4b2_0_4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3000">
                <a:solidFill>
                  <a:schemeClr val="dk1"/>
                </a:solidFill>
              </a:rPr>
              <a:t>Aristotle’s Rhetoric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Tripartite Analysis: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Speaker, Audience and Speech “put message and form at the center of an argument."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>
                <a:solidFill>
                  <a:schemeClr val="dk1"/>
                </a:solidFill>
              </a:rPr>
              <a:t>Typologies and taxonomies </a:t>
            </a:r>
            <a:r>
              <a:rPr lang="en-US" sz="3000">
                <a:solidFill>
                  <a:schemeClr val="dk1"/>
                </a:solidFill>
              </a:rPr>
              <a:t>for</a:t>
            </a:r>
            <a:r>
              <a:rPr lang="en-US" sz="3000">
                <a:solidFill>
                  <a:schemeClr val="dk1"/>
                </a:solidFill>
              </a:rPr>
              <a:t> literature analysis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3000"/>
              <a:t>“Pioneering theoretical model of media effects”</a:t>
            </a:r>
            <a:endParaRPr/>
          </a:p>
        </p:txBody>
      </p:sp>
      <p:sp>
        <p:nvSpPr>
          <p:cNvPr id="646" name="Google Shape;646;p5"/>
          <p:cNvSpPr txBox="1"/>
          <p:nvPr>
            <p:ph idx="4294967295" type="body"/>
          </p:nvPr>
        </p:nvSpPr>
        <p:spPr>
          <a:xfrm>
            <a:off x="311700" y="1547367"/>
            <a:ext cx="852060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Lasswell’s research revolved around propaganda and its impact. World War I — advertising and PR industries ability to “engineer consent"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His early work important because it described how, why and what conditions propagandists could be successful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●"/>
            </a:pPr>
            <a:r>
              <a:rPr b="0" i="0" lang="en-US" u="none" cap="none" strike="noStrike">
                <a:solidFill>
                  <a:schemeClr val="dk1"/>
                </a:solidFill>
              </a:rPr>
              <a:t>Lasswell’s theories reflect transmission, classic media effects: Senders and receivers (218) or each relay point in the chain</a:t>
            </a:r>
            <a:endParaRPr/>
          </a:p>
          <a:p>
            <a:pPr indent="-154940" lvl="0" marL="3429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6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950"/>
              <a:buNone/>
            </a:pPr>
            <a:r>
              <a:rPr lang="en-US"/>
              <a:t>Who</a:t>
            </a:r>
            <a:br>
              <a:rPr lang="en-US"/>
            </a:br>
            <a:r>
              <a:rPr lang="en-US"/>
              <a:t>Says What</a:t>
            </a:r>
            <a:br>
              <a:rPr lang="en-US"/>
            </a:br>
            <a:r>
              <a:rPr lang="en-US"/>
              <a:t>In Which Channel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90"/>
              </a:spcBef>
              <a:spcAft>
                <a:spcPts val="0"/>
              </a:spcAft>
              <a:buClr>
                <a:schemeClr val="lt1"/>
              </a:buClr>
              <a:buSzPts val="4950"/>
              <a:buNone/>
            </a:pPr>
            <a:r>
              <a:rPr lang="en-US"/>
              <a:t>To Whom</a:t>
            </a:r>
            <a:br>
              <a:rPr lang="en-US"/>
            </a:br>
            <a:r>
              <a:rPr lang="en-US"/>
              <a:t>With What Effect?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Lasswell- Three Roles of Media</a:t>
            </a:r>
            <a:endParaRPr/>
          </a:p>
        </p:txBody>
      </p:sp>
      <p:sp>
        <p:nvSpPr>
          <p:cNvPr id="657" name="Google Shape;657;p7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/>
              <a:t>     —Surveillance: provide information for individuals and society at large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/>
              <a:t>     —Correlation: media explain and interpret events - connect different elements of society (democratic function)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lang="en-US"/>
              <a:t>     —Transmission: media as agent of socialization, disseminate cultural heritage to next generation</a:t>
            </a:r>
            <a:endParaRPr/>
          </a:p>
          <a:p>
            <a:pPr indent="-139700" lvl="0" marL="342900" rtl="0" algn="l">
              <a:lnSpc>
                <a:spcPct val="115000"/>
              </a:lnSpc>
              <a:spcBef>
                <a:spcPts val="64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Structure and function</a:t>
            </a:r>
            <a:endParaRPr/>
          </a:p>
        </p:txBody>
      </p:sp>
      <p:sp>
        <p:nvSpPr>
          <p:cNvPr id="663" name="Google Shape;663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3200"/>
              <a:buNone/>
            </a:pPr>
            <a:r>
              <a:rPr lang="en-US"/>
              <a:t>Communication is studied as a whole of the acts of communication, relating each to the entire social process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100"/>
              <a:t>Biological equivalences</a:t>
            </a:r>
            <a:endParaRPr/>
          </a:p>
        </p:txBody>
      </p:sp>
      <p:pic>
        <p:nvPicPr>
          <p:cNvPr id="669" name="Google Shape;669;p10"/>
          <p:cNvPicPr preferRelativeResize="0"/>
          <p:nvPr/>
        </p:nvPicPr>
        <p:blipFill rotWithShape="1">
          <a:blip r:embed="rId3">
            <a:alphaModFix/>
          </a:blip>
          <a:srcRect b="29614" l="0" r="-1" t="15972"/>
          <a:stretch/>
        </p:blipFill>
        <p:spPr>
          <a:xfrm>
            <a:off x="311700" y="1547367"/>
            <a:ext cx="8520600" cy="4352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Enlightenment</a:t>
            </a:r>
            <a:endParaRPr/>
          </a:p>
        </p:txBody>
      </p:sp>
      <p:sp>
        <p:nvSpPr>
          <p:cNvPr id="139" name="Google Shape;139;p2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US"/>
              <a:t>A theoretical background</a:t>
            </a:r>
            <a:endParaRPr/>
          </a:p>
        </p:txBody>
      </p:sp>
      <p:sp>
        <p:nvSpPr>
          <p:cNvPr id="140" name="Google Shape;140;p28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Char char="●"/>
            </a:pPr>
            <a:r>
              <a:rPr b="1" lang="en-US"/>
              <a:t>Stanford Encyclopedia of Philosophy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lt1"/>
              </a:buClr>
              <a:buSzPts val="32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http://plato.stanford.edu/entries/enlightenment/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sz="4100"/>
              <a:t>Enlightenment</a:t>
            </a:r>
            <a:endParaRPr/>
          </a:p>
        </p:txBody>
      </p:sp>
      <p:grpSp>
        <p:nvGrpSpPr>
          <p:cNvPr id="146" name="Google Shape;146;p31"/>
          <p:cNvGrpSpPr/>
          <p:nvPr/>
        </p:nvGrpSpPr>
        <p:grpSpPr>
          <a:xfrm>
            <a:off x="387843" y="2281556"/>
            <a:ext cx="8368356" cy="2884169"/>
            <a:chOff x="76143" y="734189"/>
            <a:chExt cx="8368356" cy="2884169"/>
          </a:xfrm>
        </p:grpSpPr>
        <p:sp>
          <p:nvSpPr>
            <p:cNvPr id="147" name="Google Shape;147;p31"/>
            <p:cNvSpPr/>
            <p:nvPr/>
          </p:nvSpPr>
          <p:spPr>
            <a:xfrm>
              <a:off x="1134206" y="734189"/>
              <a:ext cx="1731375" cy="173137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31"/>
            <p:cNvSpPr/>
            <p:nvPr/>
          </p:nvSpPr>
          <p:spPr>
            <a:xfrm>
              <a:off x="76143" y="2898354"/>
              <a:ext cx="384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1"/>
            <p:cNvSpPr txBox="1"/>
            <p:nvPr/>
          </p:nvSpPr>
          <p:spPr>
            <a:xfrm>
              <a:off x="76143" y="2898354"/>
              <a:ext cx="384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2400"/>
                <a:t>“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 Kant, Enlightenment was mankind's final coming of age, the emancipation of the human consciousness from an immature state of ignorance</a:t>
              </a:r>
              <a:r>
                <a:rPr lang="en-US" sz="2400"/>
                <a:t>”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31"/>
            <p:cNvSpPr/>
            <p:nvPr/>
          </p:nvSpPr>
          <p:spPr>
            <a:xfrm>
              <a:off x="5655018" y="734189"/>
              <a:ext cx="1731375" cy="173137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31"/>
            <p:cNvSpPr/>
            <p:nvPr/>
          </p:nvSpPr>
          <p:spPr>
            <a:xfrm>
              <a:off x="4596956" y="2898354"/>
              <a:ext cx="384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31"/>
            <p:cNvSpPr txBox="1"/>
            <p:nvPr/>
          </p:nvSpPr>
          <p:spPr>
            <a:xfrm>
              <a:off x="5256999" y="2898358"/>
              <a:ext cx="31875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Rise of the public sphere in Europe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Rise of empiricism</a:t>
            </a:r>
            <a:endParaRPr/>
          </a:p>
        </p:txBody>
      </p:sp>
      <p:grpSp>
        <p:nvGrpSpPr>
          <p:cNvPr id="158" name="Google Shape;158;p30"/>
          <p:cNvGrpSpPr/>
          <p:nvPr/>
        </p:nvGrpSpPr>
        <p:grpSpPr>
          <a:xfrm>
            <a:off x="441576" y="3365565"/>
            <a:ext cx="8260974" cy="1640701"/>
            <a:chOff x="129876" y="1818198"/>
            <a:chExt cx="8260974" cy="1640701"/>
          </a:xfrm>
        </p:grpSpPr>
        <p:sp>
          <p:nvSpPr>
            <p:cNvPr id="159" name="Google Shape;159;p30"/>
            <p:cNvSpPr/>
            <p:nvPr/>
          </p:nvSpPr>
          <p:spPr>
            <a:xfrm>
              <a:off x="129876" y="1818216"/>
              <a:ext cx="716110" cy="71611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280260" y="1968599"/>
              <a:ext cx="415344" cy="41534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>
              <a:off x="999439" y="1818216"/>
              <a:ext cx="1687974" cy="716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30"/>
            <p:cNvSpPr txBox="1"/>
            <p:nvPr/>
          </p:nvSpPr>
          <p:spPr>
            <a:xfrm>
              <a:off x="999450" y="1818198"/>
              <a:ext cx="1688100" cy="16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-US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--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Newton's method begins with the observed phenomena of nature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>
              <a:off x="2981531" y="1818216"/>
              <a:ext cx="716110" cy="71611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3851094" y="1818216"/>
              <a:ext cx="1687974" cy="716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0"/>
            <p:cNvSpPr txBox="1"/>
            <p:nvPr/>
          </p:nvSpPr>
          <p:spPr>
            <a:xfrm>
              <a:off x="3851100" y="1818198"/>
              <a:ext cx="1688100" cy="16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800"/>
                <a:t>–Leibniz: The universe is rationally intelligible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>
              <a:off x="5833185" y="1818216"/>
              <a:ext cx="716110" cy="71611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>
              <a:off x="5983568" y="1968599"/>
              <a:ext cx="415344" cy="41534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>
              <a:off x="6702748" y="1818216"/>
              <a:ext cx="1687974" cy="716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30"/>
            <p:cNvSpPr txBox="1"/>
            <p:nvPr/>
          </p:nvSpPr>
          <p:spPr>
            <a:xfrm>
              <a:off x="6702750" y="1818198"/>
              <a:ext cx="1688100" cy="16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800"/>
                <a:t>–J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ournalistic objectivity flows from this mindset 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2018-09-04T20:53:32Z</dcterms:created>
  <dc:creator>Lauren Ferebee</dc:creator>
</cp:coreProperties>
</file>