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DD23496-55BB-491E-A7D5-864610495021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80424" y="1632276"/>
            <a:ext cx="5947765" cy="1204306"/>
          </a:xfrm>
        </p:spPr>
        <p:txBody>
          <a:bodyPr/>
          <a:lstStyle/>
          <a:p>
            <a:r>
              <a:rPr lang="en-US" altLang="zh-CN" dirty="0"/>
              <a:t>Project-1 Noising&amp; Filtering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altLang="zh-CN" dirty="0"/>
              <a:t>DIPA</a:t>
            </a:r>
            <a:endParaRPr lang="en-US" altLang="zh-CN" dirty="0"/>
          </a:p>
          <a:p>
            <a:r>
              <a:rPr lang="en-US" altLang="zh-CN" dirty="0" err="1"/>
              <a:t>Wenming</a:t>
            </a:r>
            <a:r>
              <a:rPr lang="en-US" altLang="zh-CN" dirty="0"/>
              <a:t>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26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Noise and Filtering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57224" y="1500174"/>
            <a:ext cx="7520940" cy="482870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Preparation – </a:t>
            </a:r>
            <a:r>
              <a:rPr lang="en-US" altLang="zh-CN" sz="2000" dirty="0"/>
              <a:t>adding noise to board-orig.bmp</a:t>
            </a:r>
            <a:r>
              <a:rPr lang="en-US" altLang="zh-CN" sz="2800" dirty="0"/>
              <a:t>:</a:t>
            </a:r>
          </a:p>
          <a:p>
            <a:pPr marL="914400" lvl="1" indent="-457200" eaLnBrk="1" hangingPunct="1">
              <a:lnSpc>
                <a:spcPct val="80000"/>
              </a:lnSpc>
              <a:buFont typeface="Times New Roman" pitchFamily="18" charset="0"/>
              <a:buAutoNum type="alphaLcParenR"/>
            </a:pPr>
            <a:r>
              <a:rPr lang="en-US" altLang="zh-CN" sz="1800" dirty="0"/>
              <a:t>Noise 1: </a:t>
            </a:r>
            <a:r>
              <a:rPr lang="en-US" altLang="zh-CN" sz="1800" dirty="0" err="1"/>
              <a:t>Salt&amp;Pepper</a:t>
            </a:r>
            <a:r>
              <a:rPr lang="en-US" altLang="zh-CN" sz="1800" dirty="0"/>
              <a:t> (25%)</a:t>
            </a:r>
          </a:p>
          <a:p>
            <a:pPr marL="914400" lvl="1" indent="-457200" eaLnBrk="1" hangingPunct="1">
              <a:lnSpc>
                <a:spcPct val="80000"/>
              </a:lnSpc>
              <a:buFont typeface="Times New Roman" pitchFamily="18" charset="0"/>
              <a:buAutoNum type="alphaLcParenR"/>
            </a:pPr>
            <a:r>
              <a:rPr lang="en-US" altLang="zh-CN" sz="1800"/>
              <a:t>Noise 2: </a:t>
            </a:r>
            <a:r>
              <a:rPr lang="en-US" altLang="zh-CN" sz="1800" dirty="0"/>
              <a:t>Gauss(20%,m=20,viarance=400)</a:t>
            </a:r>
          </a:p>
          <a:p>
            <a:pPr marL="914400" lvl="1" indent="-457200"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Methods to be developed and tested: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zh-CN" sz="2400" dirty="0"/>
              <a:t>Alpha-trimmed mean filter 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zh-CN" sz="2400" dirty="0"/>
              <a:t>Adaptive median filter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Evaluation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384013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0B9127-F025-43F1-BB4D-99F7C74D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060848"/>
            <a:ext cx="3238500" cy="990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A4509F-3EA6-432C-9767-9A049D64B89D}"/>
              </a:ext>
            </a:extLst>
          </p:cNvPr>
          <p:cNvSpPr/>
          <p:nvPr/>
        </p:nvSpPr>
        <p:spPr>
          <a:xfrm>
            <a:off x="619125" y="1025995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31F20"/>
                </a:solidFill>
                <a:latin typeface="Palatino-Bold"/>
              </a:rPr>
              <a:t>Gaussian noise(Additive)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5CF3F-CDF3-4096-815E-4861A99B1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2161"/>
            <a:ext cx="3857625" cy="36766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07464F-73C8-4E4A-806D-00A0090E179A}"/>
              </a:ext>
            </a:extLst>
          </p:cNvPr>
          <p:cNvSpPr/>
          <p:nvPr/>
        </p:nvSpPr>
        <p:spPr>
          <a:xfrm>
            <a:off x="4069298" y="260648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Palatino-Bold"/>
              </a:rPr>
              <a:t>Noise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624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49FAB2-11FF-45EE-89C6-4558F0B4D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837" y="1988840"/>
            <a:ext cx="2357634" cy="4869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8DEEED-47FA-4DDB-AD2E-BD0A3B754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71" y="1992781"/>
            <a:ext cx="2304256" cy="48652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CC7AE9-F589-48AF-B413-4BB0FC18BF5E}"/>
              </a:ext>
            </a:extLst>
          </p:cNvPr>
          <p:cNvSpPr/>
          <p:nvPr/>
        </p:nvSpPr>
        <p:spPr>
          <a:xfrm>
            <a:off x="2186984" y="1196752"/>
            <a:ext cx="604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Images and histograms resulting from adding Gaussian and salt-</a:t>
            </a:r>
            <a:r>
              <a:rPr lang="en-US" altLang="zh-CN" dirty="0" err="1"/>
              <a:t>andpepper</a:t>
            </a:r>
            <a:r>
              <a:rPr lang="en-US" altLang="zh-CN" dirty="0"/>
              <a:t> noise  to the image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23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714375"/>
            <a:ext cx="3500437" cy="50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 b="11778"/>
          <a:stretch>
            <a:fillRect/>
          </a:stretch>
        </p:blipFill>
        <p:spPr bwMode="auto">
          <a:xfrm>
            <a:off x="2408238" y="5753100"/>
            <a:ext cx="5738812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381000"/>
            <a:ext cx="3408363" cy="333375"/>
          </a:xfrm>
        </p:spPr>
        <p:txBody>
          <a:bodyPr/>
          <a:lstStyle/>
          <a:p>
            <a:pPr algn="r" eaLnBrk="1" hangingPunct="1"/>
            <a:r>
              <a:rPr lang="en-US" altLang="zh-CN" sz="2000" dirty="0"/>
              <a:t> Order-Statistic Filters</a:t>
            </a:r>
            <a:endParaRPr lang="zh-CN" altLang="en-US" sz="200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77850" y="1071563"/>
            <a:ext cx="4208463" cy="4429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Alpha-trimmed mean: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spcAft>
                <a:spcPct val="100000"/>
              </a:spcAft>
              <a:buFontTx/>
              <a:buNone/>
            </a:pPr>
            <a:r>
              <a:rPr lang="en-US" altLang="zh-CN" dirty="0"/>
              <a:t>	</a:t>
            </a:r>
            <a:endParaRPr lang="en-US" altLang="zh-CN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ym typeface="Symbol" pitchFamily="18" charset="2"/>
              </a:rPr>
              <a:t>	</a:t>
            </a:r>
            <a:r>
              <a:rPr lang="en-US" altLang="zh-CN" dirty="0">
                <a:sym typeface="Symbol" pitchFamily="18" charset="2"/>
              </a:rPr>
              <a:t>with </a:t>
            </a:r>
            <a:r>
              <a:rPr lang="en-US" altLang="zh-CN" i="1" dirty="0">
                <a:sym typeface="Symbol" pitchFamily="18" charset="2"/>
              </a:rPr>
              <a:t>0 ≤ d ≤ mn-1</a:t>
            </a:r>
            <a:endParaRPr lang="en-US" altLang="zh-CN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 err="1">
                <a:sym typeface="Symbol" pitchFamily="18" charset="2"/>
              </a:rPr>
              <a:t>g</a:t>
            </a:r>
            <a:r>
              <a:rPr lang="en-US" altLang="zh-CN" sz="2000" i="1" baseline="-25000" dirty="0" err="1">
                <a:sym typeface="Symbol" pitchFamily="18" charset="2"/>
              </a:rPr>
              <a:t>r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s,t</a:t>
            </a:r>
            <a:r>
              <a:rPr lang="en-US" altLang="zh-CN" sz="2000" i="1" dirty="0">
                <a:sym typeface="Symbol" pitchFamily="18" charset="2"/>
              </a:rPr>
              <a:t>)</a:t>
            </a:r>
            <a:r>
              <a:rPr lang="en-US" altLang="zh-CN" sz="2000" dirty="0">
                <a:sym typeface="Symbol" pitchFamily="18" charset="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ym typeface="Symbol" pitchFamily="18" charset="2"/>
              </a:rPr>
              <a:t>d</a:t>
            </a:r>
            <a:r>
              <a:rPr lang="en-US" altLang="zh-CN" dirty="0">
                <a:sym typeface="Symbol" pitchFamily="18" charset="2"/>
              </a:rPr>
              <a:t>/2 higher levels to be removed;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ym typeface="Symbol" pitchFamily="18" charset="2"/>
              </a:rPr>
              <a:t>d</a:t>
            </a:r>
            <a:r>
              <a:rPr lang="en-US" altLang="zh-CN" dirty="0">
                <a:sym typeface="Symbol" pitchFamily="18" charset="2"/>
              </a:rPr>
              <a:t>/2 lower levels to be removed.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buFontTx/>
              <a:buNone/>
            </a:pPr>
            <a:r>
              <a:rPr lang="en-US" altLang="zh-CN" dirty="0"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buFontTx/>
              <a:buNone/>
            </a:pPr>
            <a:r>
              <a:rPr lang="en-US" altLang="zh-CN" dirty="0">
                <a:sym typeface="Symbol" pitchFamily="18" charset="2"/>
              </a:rPr>
              <a:t>Special cases: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ym typeface="Symbol" pitchFamily="18" charset="2"/>
              </a:rPr>
              <a:t>		</a:t>
            </a:r>
            <a:r>
              <a:rPr lang="en-US" altLang="zh-CN" i="1" dirty="0">
                <a:sym typeface="Symbol" pitchFamily="18" charset="2"/>
              </a:rPr>
              <a:t>d</a:t>
            </a:r>
            <a:r>
              <a:rPr lang="en-US" altLang="zh-CN" dirty="0">
                <a:sym typeface="Symbol" pitchFamily="18" charset="2"/>
              </a:rPr>
              <a:t> = 0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ym typeface="Symbol" pitchFamily="18" charset="2"/>
              </a:rPr>
              <a:t>            </a:t>
            </a:r>
            <a:r>
              <a:rPr lang="en-US" altLang="zh-CN" i="1" dirty="0">
                <a:sym typeface="Symbol" pitchFamily="18" charset="2"/>
              </a:rPr>
              <a:t>d </a:t>
            </a:r>
            <a:r>
              <a:rPr lang="en-US" altLang="zh-CN" dirty="0">
                <a:sym typeface="Symbol" pitchFamily="18" charset="2"/>
              </a:rPr>
              <a:t>= (</a:t>
            </a:r>
            <a:r>
              <a:rPr lang="en-US" altLang="zh-CN" i="1" dirty="0">
                <a:sym typeface="Symbol" pitchFamily="18" charset="2"/>
              </a:rPr>
              <a:t>mn</a:t>
            </a:r>
            <a:r>
              <a:rPr lang="en-US" altLang="zh-CN" dirty="0">
                <a:sym typeface="Symbol" pitchFamily="18" charset="2"/>
              </a:rPr>
              <a:t>-1).</a:t>
            </a:r>
            <a:endParaRPr lang="en-US" altLang="zh-CN" dirty="0"/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7667625" y="4149725"/>
            <a:ext cx="500063" cy="50006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2061" tIns="46031" rIns="92061" bIns="46031" anchor="ctr"/>
          <a:lstStyle/>
          <a:p>
            <a:endParaRPr lang="zh-CN" altLang="en-US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28662" y="1285860"/>
          <a:ext cx="31210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765080" imgH="457200" progId="Equation.3">
                  <p:embed/>
                </p:oleObj>
              </mc:Choice>
              <mc:Fallback>
                <p:oleObj name="Equation" r:id="rId5" imgW="1765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285860"/>
                        <a:ext cx="3121025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82740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6324600" y="457200"/>
            <a:ext cx="2493963" cy="409575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Adaptive Filters</a:t>
            </a:r>
            <a:endParaRPr lang="zh-CN" altLang="en-US" dirty="0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928688"/>
            <a:ext cx="3613150" cy="527050"/>
          </a:xfrm>
        </p:spPr>
        <p:txBody>
          <a:bodyPr/>
          <a:lstStyle/>
          <a:p>
            <a:pPr eaLnBrk="1" hangingPunct="1"/>
            <a:r>
              <a:rPr lang="en-US" altLang="zh-CN"/>
              <a:t>Adaptive median filter: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00034" y="1500188"/>
            <a:ext cx="7858154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1" tIns="46031" rIns="92061" bIns="46031"/>
          <a:lstStyle/>
          <a:p>
            <a:pPr marL="266700" indent="-266700" algn="l">
              <a:spcBef>
                <a:spcPct val="20000"/>
              </a:spcBef>
              <a:buFontTx/>
              <a:buAutoNum type="arabicParenR"/>
              <a:defRPr/>
            </a:pPr>
            <a:r>
              <a:rPr lang="en-US" altLang="zh-CN" kern="0" dirty="0">
                <a:solidFill>
                  <a:schemeClr val="tx1"/>
                </a:solidFill>
                <a:latin typeface="+mn-lt"/>
                <a:ea typeface="+mn-ea"/>
              </a:rPr>
              <a:t>Median is Min or Max?   YES, </a:t>
            </a:r>
            <a:r>
              <a:rPr lang="en-US" altLang="zh-CN" kern="0" dirty="0" err="1">
                <a:solidFill>
                  <a:schemeClr val="tx1"/>
                </a:solidFill>
                <a:latin typeface="+mn-lt"/>
                <a:ea typeface="+mn-ea"/>
              </a:rPr>
              <a:t>subwin</a:t>
            </a:r>
            <a:r>
              <a:rPr lang="en-US" altLang="zh-CN" kern="0" dirty="0">
                <a:solidFill>
                  <a:schemeClr val="tx1"/>
                </a:solidFill>
                <a:latin typeface="+mn-lt"/>
                <a:ea typeface="+mn-ea"/>
              </a:rPr>
              <a:t> size↑;    NO, go to 2).</a:t>
            </a:r>
          </a:p>
          <a:p>
            <a:pPr marL="266700" indent="-266700" algn="l">
              <a:spcBef>
                <a:spcPct val="20000"/>
              </a:spcBef>
              <a:buFontTx/>
              <a:buAutoNum type="arabicParenR"/>
              <a:defRPr/>
            </a:pPr>
            <a:r>
              <a:rPr lang="en-US" altLang="zh-CN" kern="0" dirty="0">
                <a:solidFill>
                  <a:schemeClr val="tx1"/>
                </a:solidFill>
                <a:latin typeface="+mn-lt"/>
                <a:ea typeface="+mn-ea"/>
              </a:rPr>
              <a:t>The pixel is Min or Max?  YES, output Median;  NO, unchanged.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290</TotalTime>
  <Words>125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Palatino-Bold</vt:lpstr>
      <vt:lpstr>隶书</vt:lpstr>
      <vt:lpstr>微软雅黑</vt:lpstr>
      <vt:lpstr>Arial</vt:lpstr>
      <vt:lpstr>Franklin Gothic Book</vt:lpstr>
      <vt:lpstr>Franklin Gothic Medium</vt:lpstr>
      <vt:lpstr>Symbol</vt:lpstr>
      <vt:lpstr>Times New Roman</vt:lpstr>
      <vt:lpstr>Tunga</vt:lpstr>
      <vt:lpstr>Wingdings</vt:lpstr>
      <vt:lpstr>Angles</vt:lpstr>
      <vt:lpstr>Equation</vt:lpstr>
      <vt:lpstr>Project-1 Noising&amp; Filtering</vt:lpstr>
      <vt:lpstr>Adding Noise and Filtering</vt:lpstr>
      <vt:lpstr>PowerPoint 演示文稿</vt:lpstr>
      <vt:lpstr>PowerPoint 演示文稿</vt:lpstr>
      <vt:lpstr> Order-Statistic Filters</vt:lpstr>
      <vt:lpstr>Adaptive 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LC</dc:creator>
  <cp:lastModifiedBy>张 俊成</cp:lastModifiedBy>
  <cp:revision>37</cp:revision>
  <dcterms:created xsi:type="dcterms:W3CDTF">2013-12-10T04:38:29Z</dcterms:created>
  <dcterms:modified xsi:type="dcterms:W3CDTF">2018-10-29T09:19:56Z</dcterms:modified>
</cp:coreProperties>
</file>