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96" r:id="rId3"/>
    <p:sldId id="298" r:id="rId4"/>
    <p:sldId id="287" r:id="rId5"/>
    <p:sldId id="297" r:id="rId6"/>
    <p:sldId id="288" r:id="rId7"/>
    <p:sldId id="289" r:id="rId8"/>
    <p:sldId id="295"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561"/>
  </p:normalViewPr>
  <p:slideViewPr>
    <p:cSldViewPr snapToGrid="0">
      <p:cViewPr varScale="1">
        <p:scale>
          <a:sx n="110" d="100"/>
          <a:sy n="110"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CB5901-FFC8-47CF-9F91-0373244169AB}" type="datetimeFigureOut">
              <a:rPr lang="zh-CN" altLang="en-US" smtClean="0"/>
              <a:t>2018/12/5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CECDDC-A3C0-464E-B371-DBDA529ECD40}" type="slidenum">
              <a:rPr lang="zh-CN" altLang="en-US" smtClean="0"/>
              <a:t>‹#›</a:t>
            </a:fld>
            <a:endParaRPr lang="zh-CN" altLang="en-US"/>
          </a:p>
        </p:txBody>
      </p:sp>
    </p:spTree>
    <p:extLst>
      <p:ext uri="{BB962C8B-B14F-4D97-AF65-F5344CB8AC3E}">
        <p14:creationId xmlns:p14="http://schemas.microsoft.com/office/powerpoint/2010/main" val="363187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7F79A8C4-9567-48AF-B5D5-C1BCEF7A38EE}" type="datetime1">
              <a:rPr lang="zh-CN" altLang="en-US" smtClean="0"/>
              <a:t>2018/12/5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1054C1-9455-4830-895F-61A9172A2D56}" type="slidenum">
              <a:rPr lang="zh-CN" altLang="en-US" smtClean="0"/>
              <a:t>‹#›</a:t>
            </a:fld>
            <a:endParaRPr lang="zh-CN" altLang="en-US"/>
          </a:p>
        </p:txBody>
      </p:sp>
    </p:spTree>
    <p:extLst>
      <p:ext uri="{BB962C8B-B14F-4D97-AF65-F5344CB8AC3E}">
        <p14:creationId xmlns:p14="http://schemas.microsoft.com/office/powerpoint/2010/main" val="819751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5C40A7C-A3E5-4AA5-8822-E852E44BD857}" type="datetime1">
              <a:rPr lang="zh-CN" altLang="en-US" smtClean="0"/>
              <a:t>2018/12/5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1054C1-9455-4830-895F-61A9172A2D56}" type="slidenum">
              <a:rPr lang="zh-CN" altLang="en-US" smtClean="0"/>
              <a:t>‹#›</a:t>
            </a:fld>
            <a:endParaRPr lang="zh-CN" altLang="en-US"/>
          </a:p>
        </p:txBody>
      </p:sp>
    </p:spTree>
    <p:extLst>
      <p:ext uri="{BB962C8B-B14F-4D97-AF65-F5344CB8AC3E}">
        <p14:creationId xmlns:p14="http://schemas.microsoft.com/office/powerpoint/2010/main" val="1550403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431F189-C707-4812-88B3-6C01F575BF95}" type="datetime1">
              <a:rPr lang="zh-CN" altLang="en-US" smtClean="0"/>
              <a:t>2018/12/5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1054C1-9455-4830-895F-61A9172A2D56}" type="slidenum">
              <a:rPr lang="zh-CN" altLang="en-US" smtClean="0"/>
              <a:t>‹#›</a:t>
            </a:fld>
            <a:endParaRPr lang="zh-CN" altLang="en-US"/>
          </a:p>
        </p:txBody>
      </p:sp>
    </p:spTree>
    <p:extLst>
      <p:ext uri="{BB962C8B-B14F-4D97-AF65-F5344CB8AC3E}">
        <p14:creationId xmlns:p14="http://schemas.microsoft.com/office/powerpoint/2010/main" val="2079539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74DDC37-18B1-4A47-888E-9CC7469A5DD1}" type="datetime1">
              <a:rPr lang="zh-CN" altLang="en-US" smtClean="0"/>
              <a:t>2018/12/5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1054C1-9455-4830-895F-61A9172A2D56}" type="slidenum">
              <a:rPr lang="zh-CN" altLang="en-US" smtClean="0"/>
              <a:t>‹#›</a:t>
            </a:fld>
            <a:endParaRPr lang="zh-CN" altLang="en-US"/>
          </a:p>
        </p:txBody>
      </p:sp>
    </p:spTree>
    <p:extLst>
      <p:ext uri="{BB962C8B-B14F-4D97-AF65-F5344CB8AC3E}">
        <p14:creationId xmlns:p14="http://schemas.microsoft.com/office/powerpoint/2010/main" val="595214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E3A7674A-0CA0-4191-AB7F-C8036306DD95}" type="datetime1">
              <a:rPr lang="zh-CN" altLang="en-US" smtClean="0"/>
              <a:t>2018/12/5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1054C1-9455-4830-895F-61A9172A2D56}" type="slidenum">
              <a:rPr lang="zh-CN" altLang="en-US" smtClean="0"/>
              <a:t>‹#›</a:t>
            </a:fld>
            <a:endParaRPr lang="zh-CN" altLang="en-US"/>
          </a:p>
        </p:txBody>
      </p:sp>
    </p:spTree>
    <p:extLst>
      <p:ext uri="{BB962C8B-B14F-4D97-AF65-F5344CB8AC3E}">
        <p14:creationId xmlns:p14="http://schemas.microsoft.com/office/powerpoint/2010/main" val="3824177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66A4FA4-6CFB-4AA9-ADA4-883B625CF6B0}" type="datetime1">
              <a:rPr lang="zh-CN" altLang="en-US" smtClean="0"/>
              <a:t>2018/12/5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1054C1-9455-4830-895F-61A9172A2D56}" type="slidenum">
              <a:rPr lang="zh-CN" altLang="en-US" smtClean="0"/>
              <a:t>‹#›</a:t>
            </a:fld>
            <a:endParaRPr lang="zh-CN" altLang="en-US"/>
          </a:p>
        </p:txBody>
      </p:sp>
    </p:spTree>
    <p:extLst>
      <p:ext uri="{BB962C8B-B14F-4D97-AF65-F5344CB8AC3E}">
        <p14:creationId xmlns:p14="http://schemas.microsoft.com/office/powerpoint/2010/main" val="3910083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CA520C0-2A68-493B-8613-D17079468E8F}" type="datetime1">
              <a:rPr lang="zh-CN" altLang="en-US" smtClean="0"/>
              <a:t>2018/12/5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D1054C1-9455-4830-895F-61A9172A2D56}" type="slidenum">
              <a:rPr lang="zh-CN" altLang="en-US" smtClean="0"/>
              <a:t>‹#›</a:t>
            </a:fld>
            <a:endParaRPr lang="zh-CN" altLang="en-US"/>
          </a:p>
        </p:txBody>
      </p:sp>
    </p:spTree>
    <p:extLst>
      <p:ext uri="{BB962C8B-B14F-4D97-AF65-F5344CB8AC3E}">
        <p14:creationId xmlns:p14="http://schemas.microsoft.com/office/powerpoint/2010/main" val="707130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D92C223-12ED-4122-AF42-926C5CC2F996}" type="datetime1">
              <a:rPr lang="zh-CN" altLang="en-US" smtClean="0"/>
              <a:t>2018/12/5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D1054C1-9455-4830-895F-61A9172A2D56}" type="slidenum">
              <a:rPr lang="zh-CN" altLang="en-US" smtClean="0"/>
              <a:t>‹#›</a:t>
            </a:fld>
            <a:endParaRPr lang="zh-CN" altLang="en-US"/>
          </a:p>
        </p:txBody>
      </p:sp>
    </p:spTree>
    <p:extLst>
      <p:ext uri="{BB962C8B-B14F-4D97-AF65-F5344CB8AC3E}">
        <p14:creationId xmlns:p14="http://schemas.microsoft.com/office/powerpoint/2010/main" val="3575356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A20314C-1561-4623-9ADD-14683D57E224}" type="datetime1">
              <a:rPr lang="zh-CN" altLang="en-US" smtClean="0"/>
              <a:t>2018/12/5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D1054C1-9455-4830-895F-61A9172A2D56}" type="slidenum">
              <a:rPr lang="zh-CN" altLang="en-US" smtClean="0"/>
              <a:t>‹#›</a:t>
            </a:fld>
            <a:endParaRPr lang="zh-CN" altLang="en-US"/>
          </a:p>
        </p:txBody>
      </p:sp>
    </p:spTree>
    <p:extLst>
      <p:ext uri="{BB962C8B-B14F-4D97-AF65-F5344CB8AC3E}">
        <p14:creationId xmlns:p14="http://schemas.microsoft.com/office/powerpoint/2010/main" val="798532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D6F1FE4-4D6A-4B1D-89B7-35D6647B03C4}" type="datetime1">
              <a:rPr lang="zh-CN" altLang="en-US" smtClean="0"/>
              <a:t>2018/12/5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1054C1-9455-4830-895F-61A9172A2D56}" type="slidenum">
              <a:rPr lang="zh-CN" altLang="en-US" smtClean="0"/>
              <a:t>‹#›</a:t>
            </a:fld>
            <a:endParaRPr lang="zh-CN" altLang="en-US"/>
          </a:p>
        </p:txBody>
      </p:sp>
    </p:spTree>
    <p:extLst>
      <p:ext uri="{BB962C8B-B14F-4D97-AF65-F5344CB8AC3E}">
        <p14:creationId xmlns:p14="http://schemas.microsoft.com/office/powerpoint/2010/main" val="2273963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AF60DEB-17E2-4596-B298-9D8DB2E21045}" type="datetime1">
              <a:rPr lang="zh-CN" altLang="en-US" smtClean="0"/>
              <a:t>2018/12/5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1054C1-9455-4830-895F-61A9172A2D56}" type="slidenum">
              <a:rPr lang="zh-CN" altLang="en-US" smtClean="0"/>
              <a:t>‹#›</a:t>
            </a:fld>
            <a:endParaRPr lang="zh-CN" altLang="en-US"/>
          </a:p>
        </p:txBody>
      </p:sp>
    </p:spTree>
    <p:extLst>
      <p:ext uri="{BB962C8B-B14F-4D97-AF65-F5344CB8AC3E}">
        <p14:creationId xmlns:p14="http://schemas.microsoft.com/office/powerpoint/2010/main" val="4079855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5C0A0E-DE76-4104-8ECB-90881E22AFC0}" type="datetime1">
              <a:rPr lang="zh-CN" altLang="en-US" smtClean="0"/>
              <a:t>2018/12/5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1054C1-9455-4830-895F-61A9172A2D56}" type="slidenum">
              <a:rPr lang="zh-CN" altLang="en-US" smtClean="0"/>
              <a:t>‹#›</a:t>
            </a:fld>
            <a:endParaRPr lang="zh-CN" altLang="en-US"/>
          </a:p>
        </p:txBody>
      </p:sp>
    </p:spTree>
    <p:extLst>
      <p:ext uri="{BB962C8B-B14F-4D97-AF65-F5344CB8AC3E}">
        <p14:creationId xmlns:p14="http://schemas.microsoft.com/office/powerpoint/2010/main" val="926756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a:t>CIFAR-10</a:t>
            </a:r>
            <a:r>
              <a:rPr lang="zh-CN" altLang="en-US" b="1" dirty="0"/>
              <a:t>数据图像分类</a:t>
            </a:r>
          </a:p>
        </p:txBody>
      </p:sp>
      <p:sp>
        <p:nvSpPr>
          <p:cNvPr id="5" name="灯片编号占位符 4"/>
          <p:cNvSpPr>
            <a:spLocks noGrp="1"/>
          </p:cNvSpPr>
          <p:nvPr>
            <p:ph type="sldNum" sz="quarter" idx="12"/>
          </p:nvPr>
        </p:nvSpPr>
        <p:spPr/>
        <p:txBody>
          <a:bodyPr/>
          <a:lstStyle/>
          <a:p>
            <a:fld id="{0D1054C1-9455-4830-895F-61A9172A2D56}" type="slidenum">
              <a:rPr lang="zh-CN" altLang="en-US" smtClean="0"/>
              <a:t>1</a:t>
            </a:fld>
            <a:endParaRPr lang="zh-CN" altLang="en-US"/>
          </a:p>
        </p:txBody>
      </p:sp>
      <p:sp>
        <p:nvSpPr>
          <p:cNvPr id="7" name="文本框 6"/>
          <p:cNvSpPr txBox="1"/>
          <p:nvPr/>
        </p:nvSpPr>
        <p:spPr>
          <a:xfrm>
            <a:off x="8382000" y="4517658"/>
            <a:ext cx="3651115" cy="830997"/>
          </a:xfrm>
          <a:prstGeom prst="rect">
            <a:avLst/>
          </a:prstGeom>
          <a:noFill/>
        </p:spPr>
        <p:txBody>
          <a:bodyPr wrap="square" rtlCol="0">
            <a:spAutoFit/>
          </a:bodyPr>
          <a:lstStyle/>
          <a:p>
            <a:r>
              <a:rPr lang="zh-CN" altLang="en-US" sz="2400" dirty="0"/>
              <a:t>任课教师</a:t>
            </a:r>
            <a:r>
              <a:rPr lang="en-US" altLang="zh-CN" sz="2400" dirty="0"/>
              <a:t>: </a:t>
            </a:r>
            <a:r>
              <a:rPr lang="zh-CN" altLang="en-US" sz="2400" dirty="0"/>
              <a:t>卢宗庆</a:t>
            </a:r>
            <a:endParaRPr lang="en-US" altLang="zh-CN" sz="2400" dirty="0"/>
          </a:p>
          <a:p>
            <a:r>
              <a:rPr lang="zh-CN" altLang="en-US" sz="2400" dirty="0"/>
              <a:t>助教</a:t>
            </a:r>
            <a:r>
              <a:rPr lang="en-US" altLang="zh-CN" sz="2400" dirty="0"/>
              <a:t>: </a:t>
            </a:r>
            <a:r>
              <a:rPr lang="zh-CN" altLang="en-US" sz="2400" dirty="0"/>
              <a:t>张利平</a:t>
            </a:r>
            <a:r>
              <a:rPr lang="en-US" altLang="zh-CN" sz="2400" dirty="0"/>
              <a:t>,</a:t>
            </a:r>
            <a:r>
              <a:rPr lang="zh-CN" altLang="en-US" sz="2400" dirty="0"/>
              <a:t> 陈阳，李琳</a:t>
            </a:r>
          </a:p>
        </p:txBody>
      </p:sp>
    </p:spTree>
    <p:extLst>
      <p:ext uri="{BB962C8B-B14F-4D97-AF65-F5344CB8AC3E}">
        <p14:creationId xmlns:p14="http://schemas.microsoft.com/office/powerpoint/2010/main" val="3536244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74DDC37-18B1-4A47-888E-9CC7469A5DD1}" type="datetime1">
              <a:rPr lang="zh-CN" altLang="en-US" smtClean="0"/>
              <a:t>2018/12/5</a:t>
            </a:fld>
            <a:endParaRPr lang="zh-CN" altLang="en-US"/>
          </a:p>
        </p:txBody>
      </p:sp>
      <p:sp>
        <p:nvSpPr>
          <p:cNvPr id="5" name="幻灯片编号占位符 4"/>
          <p:cNvSpPr>
            <a:spLocks noGrp="1"/>
          </p:cNvSpPr>
          <p:nvPr>
            <p:ph type="sldNum" sz="quarter" idx="12"/>
          </p:nvPr>
        </p:nvSpPr>
        <p:spPr/>
        <p:txBody>
          <a:bodyPr/>
          <a:lstStyle/>
          <a:p>
            <a:fld id="{0D1054C1-9455-4830-895F-61A9172A2D56}" type="slidenum">
              <a:rPr lang="zh-CN" altLang="en-US" smtClean="0"/>
              <a:t>2</a:t>
            </a:fld>
            <a:endParaRPr lang="zh-CN" altLang="en-US"/>
          </a:p>
        </p:txBody>
      </p:sp>
      <p:sp>
        <p:nvSpPr>
          <p:cNvPr id="6" name="矩形 5"/>
          <p:cNvSpPr/>
          <p:nvPr/>
        </p:nvSpPr>
        <p:spPr>
          <a:xfrm>
            <a:off x="967677" y="810365"/>
            <a:ext cx="9144000" cy="3754874"/>
          </a:xfrm>
          <a:prstGeom prst="rect">
            <a:avLst/>
          </a:prstGeom>
        </p:spPr>
        <p:txBody>
          <a:bodyPr wrap="square">
            <a:spAutoFit/>
          </a:bodyPr>
          <a:lstStyle/>
          <a:p>
            <a:r>
              <a:rPr lang="zh-CN" altLang="en-US" sz="4400" dirty="0"/>
              <a:t>一 实验说明</a:t>
            </a:r>
            <a:r>
              <a:rPr lang="en-US" altLang="zh-CN" sz="4400" dirty="0"/>
              <a:t>—SVM</a:t>
            </a:r>
            <a:endParaRPr lang="zh-CN" altLang="en-US" sz="3200" dirty="0"/>
          </a:p>
          <a:p>
            <a:endParaRPr lang="en-US" altLang="zh-CN" dirty="0"/>
          </a:p>
          <a:p>
            <a:endParaRPr lang="en-US" altLang="zh-CN" dirty="0"/>
          </a:p>
          <a:p>
            <a:endParaRPr lang="zh-CN" altLang="en-US" dirty="0"/>
          </a:p>
          <a:p>
            <a:r>
              <a:rPr lang="zh-CN" altLang="en-US" sz="2000" dirty="0"/>
              <a:t>支持向量机</a:t>
            </a:r>
            <a:r>
              <a:rPr lang="en-US" altLang="zh-CN" sz="2000" dirty="0"/>
              <a:t>SVM</a:t>
            </a:r>
            <a:r>
              <a:rPr lang="zh-CN" altLang="en-US" sz="2000" dirty="0"/>
              <a:t>是一种二分类模型，基本模型是定义在特征空间上的间隔最大的线性分类器，间隔最大使它有别于感知机；</a:t>
            </a:r>
            <a:endParaRPr lang="en-US" altLang="zh-CN" sz="2000" dirty="0"/>
          </a:p>
          <a:p>
            <a:endParaRPr lang="en-US" altLang="zh-CN" sz="2000" dirty="0"/>
          </a:p>
          <a:p>
            <a:r>
              <a:rPr lang="en-US" altLang="zh-CN" sz="2000" dirty="0"/>
              <a:t>SVM</a:t>
            </a:r>
            <a:r>
              <a:rPr lang="zh-CN" altLang="en-US" sz="2000" dirty="0"/>
              <a:t>还包括核技巧，使它成为实质上的非线性分类器。</a:t>
            </a:r>
            <a:endParaRPr lang="en-US" altLang="zh-CN" sz="2000" dirty="0"/>
          </a:p>
          <a:p>
            <a:endParaRPr lang="en-US" altLang="zh-CN" sz="2000" dirty="0"/>
          </a:p>
          <a:p>
            <a:r>
              <a:rPr lang="en-US" altLang="zh-CN" sz="2000" dirty="0"/>
              <a:t>SVM</a:t>
            </a:r>
            <a:r>
              <a:rPr lang="zh-CN" altLang="en-US" sz="2000" dirty="0"/>
              <a:t>的学习策略是间隔最大化，形式化为一个求解凸二次规划的问题，也等价于正则化的合页损失函数的最小化问题。</a:t>
            </a:r>
            <a:endParaRPr lang="en-US" altLang="zh-CN" sz="2000" dirty="0"/>
          </a:p>
        </p:txBody>
      </p:sp>
    </p:spTree>
    <p:extLst>
      <p:ext uri="{BB962C8B-B14F-4D97-AF65-F5344CB8AC3E}">
        <p14:creationId xmlns:p14="http://schemas.microsoft.com/office/powerpoint/2010/main" val="253713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74DDC37-18B1-4A47-888E-9CC7469A5DD1}" type="datetime1">
              <a:rPr lang="zh-CN" altLang="en-US" smtClean="0"/>
              <a:t>2018/12/5</a:t>
            </a:fld>
            <a:endParaRPr lang="zh-CN" altLang="en-US"/>
          </a:p>
        </p:txBody>
      </p:sp>
      <p:sp>
        <p:nvSpPr>
          <p:cNvPr id="5" name="幻灯片编号占位符 4"/>
          <p:cNvSpPr>
            <a:spLocks noGrp="1"/>
          </p:cNvSpPr>
          <p:nvPr>
            <p:ph type="sldNum" sz="quarter" idx="12"/>
          </p:nvPr>
        </p:nvSpPr>
        <p:spPr/>
        <p:txBody>
          <a:bodyPr/>
          <a:lstStyle/>
          <a:p>
            <a:fld id="{0D1054C1-9455-4830-895F-61A9172A2D56}" type="slidenum">
              <a:rPr lang="zh-CN" altLang="en-US" smtClean="0"/>
              <a:t>3</a:t>
            </a:fld>
            <a:endParaRPr lang="zh-CN" altLang="en-US"/>
          </a:p>
        </p:txBody>
      </p:sp>
      <p:sp>
        <p:nvSpPr>
          <p:cNvPr id="6" name="矩形 5"/>
          <p:cNvSpPr/>
          <p:nvPr/>
        </p:nvSpPr>
        <p:spPr>
          <a:xfrm>
            <a:off x="967676" y="810365"/>
            <a:ext cx="11136339" cy="5663089"/>
          </a:xfrm>
          <a:prstGeom prst="rect">
            <a:avLst/>
          </a:prstGeom>
        </p:spPr>
        <p:txBody>
          <a:bodyPr wrap="square">
            <a:spAutoFit/>
          </a:bodyPr>
          <a:lstStyle/>
          <a:p>
            <a:r>
              <a:rPr lang="zh-CN" altLang="en-US" sz="4400" dirty="0"/>
              <a:t>一 实验说明</a:t>
            </a:r>
            <a:r>
              <a:rPr lang="en-US" altLang="zh-CN" sz="4400" dirty="0"/>
              <a:t>—SMO</a:t>
            </a:r>
          </a:p>
          <a:p>
            <a:endParaRPr lang="en-US" altLang="zh-CN" sz="4400" dirty="0"/>
          </a:p>
          <a:p>
            <a:r>
              <a:rPr lang="zh-CN" altLang="en-US" sz="2400" dirty="0"/>
              <a:t>序列最小最优化（</a:t>
            </a:r>
            <a:r>
              <a:rPr lang="en-US" altLang="zh-CN" sz="2400" dirty="0"/>
              <a:t>SMO</a:t>
            </a:r>
            <a:r>
              <a:rPr lang="zh-CN" altLang="en-US" sz="2400" dirty="0"/>
              <a:t>）算法是一种启发式算法，</a:t>
            </a:r>
            <a:r>
              <a:rPr lang="en-US" altLang="zh-CN" sz="2400" dirty="0"/>
              <a:t>1998</a:t>
            </a:r>
            <a:r>
              <a:rPr lang="zh-CN" altLang="en-US" sz="2400" dirty="0"/>
              <a:t>年由</a:t>
            </a:r>
            <a:r>
              <a:rPr lang="en-US" altLang="zh-CN" sz="2400" dirty="0"/>
              <a:t>Platt</a:t>
            </a:r>
            <a:r>
              <a:rPr lang="zh-CN" altLang="en-US" sz="2400" dirty="0"/>
              <a:t>提出，是支持向量机算法学习的一种快速算法。</a:t>
            </a:r>
            <a:endParaRPr lang="en-US" altLang="zh-CN" sz="2400" dirty="0"/>
          </a:p>
          <a:p>
            <a:endParaRPr lang="en-US" altLang="zh-CN" sz="2400" dirty="0"/>
          </a:p>
          <a:p>
            <a:r>
              <a:rPr lang="zh-CN" altLang="en-US" sz="2400" dirty="0"/>
              <a:t>其特点是不断地将原二次规划问题分解为只有两个变量的二次规划子问题，并对子问题进行解析求解，直到所有变量满足</a:t>
            </a:r>
            <a:r>
              <a:rPr lang="en-US" altLang="zh-CN" sz="2400" dirty="0"/>
              <a:t>KKT</a:t>
            </a:r>
            <a:r>
              <a:rPr lang="zh-CN" altLang="en-US" sz="2400" dirty="0"/>
              <a:t>条件为止。这样通过启发式的方法得到原二次规划问题的最优解。</a:t>
            </a:r>
            <a:endParaRPr lang="en-US" altLang="zh-CN" sz="2400" dirty="0"/>
          </a:p>
          <a:p>
            <a:endParaRPr lang="en-US" altLang="zh-CN" sz="2400" dirty="0"/>
          </a:p>
          <a:p>
            <a:r>
              <a:rPr lang="zh-CN" altLang="en-US" sz="2400" dirty="0"/>
              <a:t>因为子问题有解析解，所以每次计算子问题都很快，虽然计算子问题次数很多，但在总体上还是高效的。</a:t>
            </a:r>
            <a:endParaRPr lang="en-US" altLang="zh-CN" sz="2400" dirty="0"/>
          </a:p>
          <a:p>
            <a:endParaRPr lang="en-US" altLang="zh-CN" sz="2400" dirty="0"/>
          </a:p>
          <a:p>
            <a:endParaRPr lang="zh-CN" altLang="en-US" sz="1600" dirty="0"/>
          </a:p>
          <a:p>
            <a:endParaRPr lang="en-US" altLang="zh-CN" dirty="0"/>
          </a:p>
        </p:txBody>
      </p:sp>
    </p:spTree>
    <p:extLst>
      <p:ext uri="{BB962C8B-B14F-4D97-AF65-F5344CB8AC3E}">
        <p14:creationId xmlns:p14="http://schemas.microsoft.com/office/powerpoint/2010/main" val="2720242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77159"/>
            <a:ext cx="10515600" cy="1325563"/>
          </a:xfrm>
        </p:spPr>
        <p:txBody>
          <a:bodyPr/>
          <a:lstStyle/>
          <a:p>
            <a:r>
              <a:rPr lang="zh-CN" altLang="en-US" b="1" dirty="0"/>
              <a:t>二 实验内容</a:t>
            </a:r>
            <a:endParaRPr lang="en-US" b="1" dirty="0"/>
          </a:p>
        </p:txBody>
      </p:sp>
      <p:sp>
        <p:nvSpPr>
          <p:cNvPr id="4" name="日期占位符 3"/>
          <p:cNvSpPr>
            <a:spLocks noGrp="1"/>
          </p:cNvSpPr>
          <p:nvPr>
            <p:ph type="dt" sz="half" idx="10"/>
          </p:nvPr>
        </p:nvSpPr>
        <p:spPr/>
        <p:txBody>
          <a:bodyPr/>
          <a:lstStyle/>
          <a:p>
            <a:fld id="{574DDC37-18B1-4A47-888E-9CC7469A5DD1}" type="datetime1">
              <a:rPr lang="zh-CN" altLang="en-US" smtClean="0"/>
              <a:t>2018/12/5</a:t>
            </a:fld>
            <a:endParaRPr lang="zh-CN" altLang="en-US"/>
          </a:p>
        </p:txBody>
      </p:sp>
      <p:sp>
        <p:nvSpPr>
          <p:cNvPr id="5" name="灯片编号占位符 4"/>
          <p:cNvSpPr>
            <a:spLocks noGrp="1"/>
          </p:cNvSpPr>
          <p:nvPr>
            <p:ph type="sldNum" sz="quarter" idx="12"/>
          </p:nvPr>
        </p:nvSpPr>
        <p:spPr/>
        <p:txBody>
          <a:bodyPr/>
          <a:lstStyle/>
          <a:p>
            <a:fld id="{0D1054C1-9455-4830-895F-61A9172A2D56}" type="slidenum">
              <a:rPr lang="zh-CN" altLang="en-US" smtClean="0"/>
              <a:t>4</a:t>
            </a:fld>
            <a:endParaRPr lang="zh-CN" altLang="en-US"/>
          </a:p>
        </p:txBody>
      </p:sp>
      <p:sp>
        <p:nvSpPr>
          <p:cNvPr id="3" name="内容占位符 2"/>
          <p:cNvSpPr>
            <a:spLocks noGrp="1"/>
          </p:cNvSpPr>
          <p:nvPr>
            <p:ph idx="1"/>
          </p:nvPr>
        </p:nvSpPr>
        <p:spPr>
          <a:xfrm>
            <a:off x="838200" y="2229876"/>
            <a:ext cx="10515600" cy="4351338"/>
          </a:xfrm>
        </p:spPr>
        <p:txBody>
          <a:bodyPr/>
          <a:lstStyle/>
          <a:p>
            <a:r>
              <a:rPr lang="zh-CN" altLang="en-US" dirty="0"/>
              <a:t>使用序列最小最优化（</a:t>
            </a:r>
            <a:r>
              <a:rPr lang="en-US" altLang="zh-CN" dirty="0"/>
              <a:t>SMO</a:t>
            </a:r>
            <a:r>
              <a:rPr lang="zh-CN" altLang="en-US" dirty="0"/>
              <a:t>）算法，根据提供的带标签的</a:t>
            </a:r>
            <a:r>
              <a:rPr lang="en-US" altLang="zh-CN" dirty="0"/>
              <a:t>CIFAR-10</a:t>
            </a:r>
            <a:r>
              <a:rPr lang="zh-CN" altLang="en-US" dirty="0"/>
              <a:t>数据进行训练</a:t>
            </a:r>
            <a:r>
              <a:rPr lang="en-US" altLang="zh-CN" dirty="0"/>
              <a:t>, </a:t>
            </a:r>
            <a:r>
              <a:rPr lang="zh-CN" altLang="en-US" dirty="0"/>
              <a:t>学习图像特征并进行分类</a:t>
            </a:r>
            <a:r>
              <a:rPr lang="zh-CN" altLang="en-US" dirty="0" smtClean="0"/>
              <a:t>。</a:t>
            </a:r>
            <a:r>
              <a:rPr lang="en-US" altLang="zh-CN" dirty="0" smtClean="0"/>
              <a:t>(</a:t>
            </a:r>
            <a:r>
              <a:rPr lang="zh-CN" altLang="en-US" dirty="0" smtClean="0"/>
              <a:t>不能直接调用已有函数包</a:t>
            </a:r>
            <a:r>
              <a:rPr lang="en-US" altLang="zh-CN" dirty="0" smtClean="0"/>
              <a:t>)</a:t>
            </a:r>
            <a:endParaRPr lang="en-US" altLang="zh-CN" dirty="0"/>
          </a:p>
          <a:p>
            <a:endParaRPr lang="en-US" altLang="zh-CN" dirty="0"/>
          </a:p>
          <a:p>
            <a:r>
              <a:rPr lang="zh-CN" altLang="en-US" dirty="0"/>
              <a:t>设计合适的核函数</a:t>
            </a:r>
            <a:endParaRPr lang="en-US" altLang="zh-CN" dirty="0"/>
          </a:p>
          <a:p>
            <a:pPr marL="0" indent="0">
              <a:buNone/>
            </a:pPr>
            <a:endParaRPr lang="en-US" altLang="zh-CN" dirty="0"/>
          </a:p>
        </p:txBody>
      </p:sp>
    </p:spTree>
    <p:extLst>
      <p:ext uri="{BB962C8B-B14F-4D97-AF65-F5344CB8AC3E}">
        <p14:creationId xmlns:p14="http://schemas.microsoft.com/office/powerpoint/2010/main" val="1560724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74DDC37-18B1-4A47-888E-9CC7469A5DD1}" type="datetime1">
              <a:rPr lang="zh-CN" altLang="en-US" smtClean="0"/>
              <a:t>2018/12/5</a:t>
            </a:fld>
            <a:endParaRPr lang="zh-CN" altLang="en-US"/>
          </a:p>
        </p:txBody>
      </p:sp>
      <p:sp>
        <p:nvSpPr>
          <p:cNvPr id="5" name="幻灯片编号占位符 4"/>
          <p:cNvSpPr>
            <a:spLocks noGrp="1"/>
          </p:cNvSpPr>
          <p:nvPr>
            <p:ph type="sldNum" sz="quarter" idx="12"/>
          </p:nvPr>
        </p:nvSpPr>
        <p:spPr/>
        <p:txBody>
          <a:bodyPr/>
          <a:lstStyle/>
          <a:p>
            <a:fld id="{0D1054C1-9455-4830-895F-61A9172A2D56}" type="slidenum">
              <a:rPr lang="zh-CN" altLang="en-US" smtClean="0"/>
              <a:t>5</a:t>
            </a:fld>
            <a:endParaRPr lang="zh-CN" altLang="en-US"/>
          </a:p>
        </p:txBody>
      </p:sp>
      <p:sp>
        <p:nvSpPr>
          <p:cNvPr id="6" name="矩形 5"/>
          <p:cNvSpPr/>
          <p:nvPr/>
        </p:nvSpPr>
        <p:spPr>
          <a:xfrm>
            <a:off x="536263" y="680272"/>
            <a:ext cx="9144000" cy="1046440"/>
          </a:xfrm>
          <a:prstGeom prst="rect">
            <a:avLst/>
          </a:prstGeom>
        </p:spPr>
        <p:txBody>
          <a:bodyPr wrap="square">
            <a:spAutoFit/>
          </a:bodyPr>
          <a:lstStyle/>
          <a:p>
            <a:r>
              <a:rPr lang="zh-CN" altLang="en-US" sz="4400" dirty="0"/>
              <a:t>三 </a:t>
            </a:r>
            <a:r>
              <a:rPr lang="en-US" altLang="zh-CN" sz="4400" b="1" dirty="0"/>
              <a:t>CIFAR-10</a:t>
            </a:r>
            <a:r>
              <a:rPr lang="zh-CN" altLang="en-US" sz="4400" b="1" dirty="0"/>
              <a:t>介绍</a:t>
            </a:r>
            <a:r>
              <a:rPr lang="en-US" altLang="zh-CN" sz="4400" dirty="0"/>
              <a:t/>
            </a:r>
            <a:br>
              <a:rPr lang="en-US" altLang="zh-CN" sz="4400" dirty="0"/>
            </a:br>
            <a:endParaRPr lang="zh-CN" altLang="en-US" dirty="0"/>
          </a:p>
        </p:txBody>
      </p:sp>
      <p:sp>
        <p:nvSpPr>
          <p:cNvPr id="2" name="文本框 1">
            <a:extLst>
              <a:ext uri="{FF2B5EF4-FFF2-40B4-BE49-F238E27FC236}">
                <a16:creationId xmlns="" xmlns:a16="http://schemas.microsoft.com/office/drawing/2014/main" id="{37C5D6F4-A9EF-4B98-A41E-4FA85C817570}"/>
              </a:ext>
            </a:extLst>
          </p:cNvPr>
          <p:cNvSpPr txBox="1"/>
          <p:nvPr/>
        </p:nvSpPr>
        <p:spPr>
          <a:xfrm>
            <a:off x="5689611" y="2101093"/>
            <a:ext cx="7806945" cy="1200329"/>
          </a:xfrm>
          <a:prstGeom prst="rect">
            <a:avLst/>
          </a:prstGeom>
          <a:noFill/>
        </p:spPr>
        <p:txBody>
          <a:bodyPr wrap="square" rtlCol="0">
            <a:spAutoFit/>
          </a:bodyPr>
          <a:lstStyle/>
          <a:p>
            <a:r>
              <a:rPr lang="en-US" altLang="zh-CN" sz="2400" dirty="0"/>
              <a:t>CIFAR-10 </a:t>
            </a:r>
            <a:r>
              <a:rPr lang="zh-CN" altLang="en-US" sz="2400" dirty="0"/>
              <a:t>是一个用于普世物体识别的数据集，</a:t>
            </a:r>
            <a:endParaRPr lang="en-US" altLang="zh-CN" sz="2400" dirty="0"/>
          </a:p>
          <a:p>
            <a:r>
              <a:rPr lang="zh-CN" altLang="en-US" sz="2400" dirty="0"/>
              <a:t>分为</a:t>
            </a:r>
            <a:r>
              <a:rPr lang="en-US" altLang="zh-CN" sz="2400" dirty="0"/>
              <a:t>airplane</a:t>
            </a:r>
            <a:r>
              <a:rPr lang="zh-CN" altLang="en-US" sz="2400" dirty="0"/>
              <a:t>、</a:t>
            </a:r>
            <a:r>
              <a:rPr lang="en-US" altLang="zh-CN" sz="2400" dirty="0"/>
              <a:t>automobile</a:t>
            </a:r>
            <a:r>
              <a:rPr lang="zh-CN" altLang="en-US" sz="2400" dirty="0"/>
              <a:t>、</a:t>
            </a:r>
            <a:r>
              <a:rPr lang="en-US" altLang="zh-CN" sz="2400" dirty="0"/>
              <a:t>bird</a:t>
            </a:r>
            <a:r>
              <a:rPr lang="zh-CN" altLang="en-US" sz="2400" dirty="0"/>
              <a:t>、</a:t>
            </a:r>
            <a:r>
              <a:rPr lang="en-US" altLang="zh-CN" sz="2400" dirty="0"/>
              <a:t>cat</a:t>
            </a:r>
            <a:r>
              <a:rPr lang="zh-CN" altLang="en-US" sz="2400" dirty="0"/>
              <a:t>、</a:t>
            </a:r>
            <a:r>
              <a:rPr lang="en-US" altLang="zh-CN" sz="2400" dirty="0"/>
              <a:t>deer</a:t>
            </a:r>
            <a:r>
              <a:rPr lang="zh-CN" altLang="en-US" sz="2400" dirty="0"/>
              <a:t>、</a:t>
            </a:r>
            <a:endParaRPr lang="en-US" altLang="zh-CN" sz="2400" dirty="0"/>
          </a:p>
          <a:p>
            <a:r>
              <a:rPr lang="en-US" altLang="zh-CN" sz="2400" dirty="0"/>
              <a:t>dog</a:t>
            </a:r>
            <a:r>
              <a:rPr lang="zh-CN" altLang="en-US" sz="2400" dirty="0"/>
              <a:t>、</a:t>
            </a:r>
            <a:r>
              <a:rPr lang="en-US" altLang="zh-CN" sz="2400" dirty="0"/>
              <a:t>frog</a:t>
            </a:r>
            <a:r>
              <a:rPr lang="zh-CN" altLang="en-US" sz="2400" dirty="0"/>
              <a:t>、</a:t>
            </a:r>
            <a:r>
              <a:rPr lang="en-US" altLang="zh-CN" sz="2400" dirty="0"/>
              <a:t>horse</a:t>
            </a:r>
            <a:r>
              <a:rPr lang="zh-CN" altLang="en-US" sz="2400" dirty="0"/>
              <a:t>、</a:t>
            </a:r>
            <a:r>
              <a:rPr lang="en-US" altLang="zh-CN" sz="2400" dirty="0"/>
              <a:t>ship</a:t>
            </a:r>
            <a:r>
              <a:rPr lang="zh-CN" altLang="en-US" sz="2400" dirty="0"/>
              <a:t>、</a:t>
            </a:r>
            <a:r>
              <a:rPr lang="en-US" altLang="zh-CN" sz="2400" dirty="0"/>
              <a:t>truck</a:t>
            </a:r>
            <a:r>
              <a:rPr lang="zh-CN" altLang="en-US" sz="2400" dirty="0"/>
              <a:t>共</a:t>
            </a:r>
            <a:r>
              <a:rPr lang="en-US" altLang="zh-CN" sz="2400" dirty="0"/>
              <a:t>10 </a:t>
            </a:r>
            <a:r>
              <a:rPr lang="zh-CN" altLang="en-US" sz="2400" dirty="0"/>
              <a:t>类。</a:t>
            </a:r>
          </a:p>
        </p:txBody>
      </p:sp>
      <p:pic>
        <p:nvPicPr>
          <p:cNvPr id="7" name="图片 6">
            <a:extLst>
              <a:ext uri="{FF2B5EF4-FFF2-40B4-BE49-F238E27FC236}">
                <a16:creationId xmlns="" xmlns:a16="http://schemas.microsoft.com/office/drawing/2014/main" id="{DC14FD83-006C-439C-9403-28ACE09519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263" y="2101093"/>
            <a:ext cx="5050548" cy="3880876"/>
          </a:xfrm>
          <a:prstGeom prst="rect">
            <a:avLst/>
          </a:prstGeom>
        </p:spPr>
      </p:pic>
      <p:sp>
        <p:nvSpPr>
          <p:cNvPr id="3" name="文本框 2"/>
          <p:cNvSpPr txBox="1"/>
          <p:nvPr/>
        </p:nvSpPr>
        <p:spPr>
          <a:xfrm>
            <a:off x="5689611" y="3673645"/>
            <a:ext cx="6381071" cy="2308324"/>
          </a:xfrm>
          <a:prstGeom prst="rect">
            <a:avLst/>
          </a:prstGeom>
          <a:noFill/>
        </p:spPr>
        <p:txBody>
          <a:bodyPr wrap="square" rtlCol="0">
            <a:spAutoFit/>
          </a:bodyPr>
          <a:lstStyle/>
          <a:p>
            <a:r>
              <a:rPr lang="zh-CN" altLang="en-US" sz="2400" dirty="0"/>
              <a:t>共</a:t>
            </a:r>
            <a:r>
              <a:rPr lang="en-US" altLang="zh-CN" sz="2400" dirty="0"/>
              <a:t>60000</a:t>
            </a:r>
            <a:r>
              <a:rPr lang="zh-CN" altLang="en-US" sz="2400" dirty="0"/>
              <a:t>张</a:t>
            </a:r>
            <a:r>
              <a:rPr lang="en-US" altLang="zh-CN" sz="2400" dirty="0"/>
              <a:t>32</a:t>
            </a:r>
            <a:r>
              <a:rPr lang="zh-CN" altLang="en-US" sz="2400" dirty="0"/>
              <a:t>*</a:t>
            </a:r>
            <a:r>
              <a:rPr lang="en-US" altLang="zh-CN" sz="2400" dirty="0"/>
              <a:t>32</a:t>
            </a:r>
            <a:r>
              <a:rPr lang="zh-CN" altLang="en-US" sz="2400" dirty="0"/>
              <a:t>大小的彩色</a:t>
            </a:r>
            <a:r>
              <a:rPr lang="en-US" altLang="zh-CN" sz="2400" dirty="0"/>
              <a:t>RGB</a:t>
            </a:r>
            <a:r>
              <a:rPr lang="zh-CN" altLang="en-US" sz="2400" dirty="0"/>
              <a:t>图像，分为</a:t>
            </a:r>
            <a:r>
              <a:rPr lang="en-US" altLang="zh-CN" sz="2400" dirty="0"/>
              <a:t>10</a:t>
            </a:r>
            <a:r>
              <a:rPr lang="zh-CN" altLang="en-US" sz="2400" dirty="0"/>
              <a:t>类，</a:t>
            </a:r>
            <a:r>
              <a:rPr lang="en-US" altLang="zh-CN" sz="2400" dirty="0"/>
              <a:t>50000</a:t>
            </a:r>
            <a:r>
              <a:rPr lang="zh-CN" altLang="en-US" sz="2400" dirty="0"/>
              <a:t>张用于训练，</a:t>
            </a:r>
            <a:r>
              <a:rPr lang="en-US" altLang="zh-CN" sz="2400" dirty="0"/>
              <a:t>10000</a:t>
            </a:r>
            <a:r>
              <a:rPr lang="zh-CN" altLang="en-US" sz="2400" dirty="0"/>
              <a:t>张用于测试。</a:t>
            </a:r>
            <a:endParaRPr lang="en-US" altLang="zh-CN" sz="2400" dirty="0"/>
          </a:p>
          <a:p>
            <a:endParaRPr lang="en-US" altLang="zh-CN" sz="2400" dirty="0"/>
          </a:p>
          <a:p>
            <a:r>
              <a:rPr lang="zh-CN" altLang="en-US" sz="2400" dirty="0"/>
              <a:t>训练集分为</a:t>
            </a:r>
            <a:r>
              <a:rPr lang="en-US" altLang="zh-CN" sz="2400" dirty="0"/>
              <a:t>5</a:t>
            </a:r>
            <a:r>
              <a:rPr lang="zh-CN" altLang="en-US" sz="2400" dirty="0"/>
              <a:t>个训练</a:t>
            </a:r>
            <a:r>
              <a:rPr lang="en-US" altLang="zh-CN" sz="2400" dirty="0"/>
              <a:t>batches</a:t>
            </a:r>
            <a:r>
              <a:rPr lang="zh-CN" altLang="en-US" sz="2400" dirty="0"/>
              <a:t>，测试集分为</a:t>
            </a:r>
            <a:r>
              <a:rPr lang="en-US" altLang="zh-CN" sz="2400" dirty="0"/>
              <a:t>1</a:t>
            </a:r>
            <a:r>
              <a:rPr lang="zh-CN" altLang="en-US" sz="2400" dirty="0"/>
              <a:t>个测试</a:t>
            </a:r>
            <a:r>
              <a:rPr lang="en-US" altLang="zh-CN" sz="2400" dirty="0"/>
              <a:t>batch</a:t>
            </a:r>
            <a:r>
              <a:rPr lang="zh-CN" altLang="en-US" sz="2400" dirty="0"/>
              <a:t>。每个</a:t>
            </a:r>
            <a:r>
              <a:rPr lang="en-US" altLang="zh-CN" sz="2400" dirty="0"/>
              <a:t>batch</a:t>
            </a:r>
            <a:r>
              <a:rPr lang="zh-CN" altLang="en-US" sz="2400" dirty="0"/>
              <a:t>有</a:t>
            </a:r>
            <a:r>
              <a:rPr lang="en-US" altLang="zh-CN" sz="2400" dirty="0"/>
              <a:t>10</a:t>
            </a:r>
            <a:r>
              <a:rPr lang="zh-CN" altLang="en-US" sz="2400" dirty="0"/>
              <a:t>类，每类大概有</a:t>
            </a:r>
            <a:r>
              <a:rPr lang="en-US" altLang="zh-CN" sz="2400" dirty="0"/>
              <a:t>1000</a:t>
            </a:r>
            <a:r>
              <a:rPr lang="zh-CN" altLang="en-US" sz="2400" dirty="0"/>
              <a:t>张图片。</a:t>
            </a:r>
            <a:endParaRPr lang="en-US" altLang="zh-CN" sz="2400" dirty="0"/>
          </a:p>
        </p:txBody>
      </p:sp>
    </p:spTree>
    <p:extLst>
      <p:ext uri="{BB962C8B-B14F-4D97-AF65-F5344CB8AC3E}">
        <p14:creationId xmlns:p14="http://schemas.microsoft.com/office/powerpoint/2010/main" val="382205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四 实验数据</a:t>
            </a:r>
            <a:endParaRPr lang="en-US" b="1" dirty="0"/>
          </a:p>
        </p:txBody>
      </p:sp>
      <p:sp>
        <p:nvSpPr>
          <p:cNvPr id="3" name="内容占位符 2"/>
          <p:cNvSpPr>
            <a:spLocks noGrp="1"/>
          </p:cNvSpPr>
          <p:nvPr>
            <p:ph idx="1"/>
          </p:nvPr>
        </p:nvSpPr>
        <p:spPr/>
        <p:txBody>
          <a:bodyPr>
            <a:normAutofit/>
          </a:bodyPr>
          <a:lstStyle/>
          <a:p>
            <a:r>
              <a:rPr lang="zh-CN" altLang="en-US" dirty="0"/>
              <a:t>共</a:t>
            </a:r>
            <a:r>
              <a:rPr lang="en-US" altLang="zh-CN" dirty="0"/>
              <a:t>5</a:t>
            </a:r>
            <a:r>
              <a:rPr lang="zh-CN" altLang="en-US" dirty="0"/>
              <a:t>类物体</a:t>
            </a:r>
            <a:r>
              <a:rPr lang="zh-CN" altLang="en-US" dirty="0" smtClean="0"/>
              <a:t>，</a:t>
            </a:r>
            <a:r>
              <a:rPr lang="en-US" altLang="zh-CN" dirty="0" smtClean="0"/>
              <a:t>‘airplane‘ ’frog‘ ’horse‘ ’ship‘ ’truck’</a:t>
            </a:r>
            <a:r>
              <a:rPr lang="en-US" altLang="zh-CN" dirty="0"/>
              <a:t>.</a:t>
            </a:r>
            <a:endParaRPr lang="en-US" altLang="zh-CN" dirty="0"/>
          </a:p>
          <a:p>
            <a:pPr marL="0" indent="0">
              <a:buNone/>
            </a:pPr>
            <a:endParaRPr lang="en-US" altLang="zh-CN" dirty="0"/>
          </a:p>
          <a:p>
            <a:r>
              <a:rPr lang="zh-CN" altLang="en-US" dirty="0"/>
              <a:t>数据为</a:t>
            </a:r>
            <a:r>
              <a:rPr lang="en-US" altLang="zh-CN" dirty="0"/>
              <a:t>mat</a:t>
            </a:r>
            <a:r>
              <a:rPr lang="zh-CN" altLang="en-US" dirty="0"/>
              <a:t>文件</a:t>
            </a:r>
            <a:r>
              <a:rPr lang="en-US" altLang="zh-CN" dirty="0"/>
              <a:t>.</a:t>
            </a:r>
          </a:p>
          <a:p>
            <a:endParaRPr lang="en-US" altLang="zh-CN" dirty="0"/>
          </a:p>
          <a:p>
            <a:r>
              <a:rPr lang="zh-CN" altLang="en-US" dirty="0"/>
              <a:t>每张图片对应一个标签</a:t>
            </a:r>
            <a:r>
              <a:rPr lang="en-US" altLang="zh-CN" dirty="0"/>
              <a:t>, </a:t>
            </a:r>
            <a:r>
              <a:rPr lang="zh-CN" altLang="en-US" dirty="0"/>
              <a:t>图片大小</a:t>
            </a:r>
            <a:r>
              <a:rPr lang="en-US" altLang="zh-CN" dirty="0"/>
              <a:t>32×32×3.</a:t>
            </a:r>
          </a:p>
          <a:p>
            <a:pPr marL="0" indent="0">
              <a:buNone/>
            </a:pPr>
            <a:endParaRPr lang="en-US" altLang="zh-CN" dirty="0"/>
          </a:p>
          <a:p>
            <a:r>
              <a:rPr lang="zh-CN" altLang="en-US" dirty="0" smtClean="0"/>
              <a:t>本次实验</a:t>
            </a:r>
            <a:r>
              <a:rPr lang="zh-CN" altLang="en-US" dirty="0" smtClean="0"/>
              <a:t>数据</a:t>
            </a:r>
            <a:r>
              <a:rPr lang="zh-CN" altLang="en-US" dirty="0"/>
              <a:t>集已上传至网络</a:t>
            </a:r>
            <a:r>
              <a:rPr lang="zh-CN" altLang="en-US" dirty="0" smtClean="0"/>
              <a:t>学堂</a:t>
            </a:r>
            <a:r>
              <a:rPr lang="en-US" altLang="zh-CN" dirty="0" smtClean="0"/>
              <a:t>.</a:t>
            </a:r>
            <a:endParaRPr lang="en-US" dirty="0"/>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D1054C1-9455-4830-895F-61A9172A2D5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7100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五 上机实验</a:t>
            </a:r>
            <a:endParaRPr lang="en-US" dirty="0"/>
          </a:p>
        </p:txBody>
      </p:sp>
      <p:sp>
        <p:nvSpPr>
          <p:cNvPr id="3" name="内容占位符 2"/>
          <p:cNvSpPr>
            <a:spLocks noGrp="1"/>
          </p:cNvSpPr>
          <p:nvPr>
            <p:ph idx="1"/>
          </p:nvPr>
        </p:nvSpPr>
        <p:spPr/>
        <p:txBody>
          <a:bodyPr/>
          <a:lstStyle/>
          <a:p>
            <a:r>
              <a:rPr lang="zh-CN" altLang="en-US" dirty="0"/>
              <a:t>时间：</a:t>
            </a:r>
            <a:r>
              <a:rPr lang="en-US" altLang="zh-CN" dirty="0"/>
              <a:t>12</a:t>
            </a:r>
            <a:r>
              <a:rPr lang="zh-CN" altLang="en-US" dirty="0"/>
              <a:t>月</a:t>
            </a:r>
            <a:r>
              <a:rPr lang="en-US" altLang="zh-CN" dirty="0"/>
              <a:t>7</a:t>
            </a:r>
            <a:r>
              <a:rPr lang="zh-CN" altLang="en-US" dirty="0"/>
              <a:t>日</a:t>
            </a:r>
            <a:endParaRPr lang="en-US" altLang="zh-CN" dirty="0"/>
          </a:p>
          <a:p>
            <a:r>
              <a:rPr lang="zh-CN" altLang="en-US" dirty="0"/>
              <a:t>地点：</a:t>
            </a:r>
            <a:r>
              <a:rPr lang="en-US" altLang="zh-CN" dirty="0"/>
              <a:t>B301</a:t>
            </a:r>
          </a:p>
          <a:p>
            <a:pPr marL="0" indent="0">
              <a:buNone/>
            </a:pPr>
            <a:endParaRPr lang="en-US" altLang="zh-CN" dirty="0"/>
          </a:p>
        </p:txBody>
      </p:sp>
      <p:sp>
        <p:nvSpPr>
          <p:cNvPr id="4" name="日期占位符 3"/>
          <p:cNvSpPr>
            <a:spLocks noGrp="1"/>
          </p:cNvSpPr>
          <p:nvPr>
            <p:ph type="dt" sz="half" idx="10"/>
          </p:nvPr>
        </p:nvSpPr>
        <p:spPr/>
        <p:txBody>
          <a:bodyPr/>
          <a:lstStyle/>
          <a:p>
            <a:fld id="{574DDC37-18B1-4A47-888E-9CC7469A5DD1}" type="datetime1">
              <a:rPr lang="zh-CN" altLang="en-US" smtClean="0"/>
              <a:t>2018/12/5</a:t>
            </a:fld>
            <a:endParaRPr lang="zh-CN" altLang="en-US"/>
          </a:p>
        </p:txBody>
      </p:sp>
      <p:sp>
        <p:nvSpPr>
          <p:cNvPr id="5" name="灯片编号占位符 4"/>
          <p:cNvSpPr>
            <a:spLocks noGrp="1"/>
          </p:cNvSpPr>
          <p:nvPr>
            <p:ph type="sldNum" sz="quarter" idx="12"/>
          </p:nvPr>
        </p:nvSpPr>
        <p:spPr/>
        <p:txBody>
          <a:bodyPr/>
          <a:lstStyle/>
          <a:p>
            <a:fld id="{0D1054C1-9455-4830-895F-61A9172A2D56}" type="slidenum">
              <a:rPr lang="zh-CN" altLang="en-US" smtClean="0"/>
              <a:t>7</a:t>
            </a:fld>
            <a:endParaRPr lang="zh-CN" altLang="en-US"/>
          </a:p>
        </p:txBody>
      </p:sp>
    </p:spTree>
    <p:extLst>
      <p:ext uri="{BB962C8B-B14F-4D97-AF65-F5344CB8AC3E}">
        <p14:creationId xmlns:p14="http://schemas.microsoft.com/office/powerpoint/2010/main" val="2267398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六 作业提交</a:t>
            </a:r>
            <a:endParaRPr lang="en-US" dirty="0"/>
          </a:p>
        </p:txBody>
      </p:sp>
      <p:sp>
        <p:nvSpPr>
          <p:cNvPr id="3" name="内容占位符 2"/>
          <p:cNvSpPr>
            <a:spLocks noGrp="1"/>
          </p:cNvSpPr>
          <p:nvPr>
            <p:ph idx="1"/>
          </p:nvPr>
        </p:nvSpPr>
        <p:spPr/>
        <p:txBody>
          <a:bodyPr>
            <a:normAutofit/>
          </a:bodyPr>
          <a:lstStyle/>
          <a:p>
            <a:r>
              <a:rPr lang="zh-CN" altLang="en-US" dirty="0"/>
              <a:t>提交实验报告</a:t>
            </a:r>
            <a:r>
              <a:rPr lang="en-US" altLang="zh-CN" dirty="0"/>
              <a:t>(pdf)</a:t>
            </a:r>
            <a:r>
              <a:rPr lang="zh-CN" altLang="en-US" dirty="0"/>
              <a:t>和相关代码</a:t>
            </a:r>
            <a:endParaRPr lang="en-US" altLang="zh-CN" dirty="0"/>
          </a:p>
          <a:p>
            <a:pPr marL="0" indent="0">
              <a:buNone/>
            </a:pPr>
            <a:endParaRPr lang="en-US" altLang="zh-CN" dirty="0"/>
          </a:p>
          <a:p>
            <a:r>
              <a:rPr lang="zh-CN" altLang="en-US" dirty="0"/>
              <a:t>评分依据</a:t>
            </a:r>
            <a:r>
              <a:rPr lang="en-US" altLang="zh-CN" dirty="0"/>
              <a:t>:</a:t>
            </a:r>
          </a:p>
          <a:p>
            <a:pPr marL="0" indent="0">
              <a:buNone/>
            </a:pPr>
            <a:r>
              <a:rPr lang="en-US" altLang="zh-CN" dirty="0"/>
              <a:t>   1. </a:t>
            </a:r>
            <a:r>
              <a:rPr lang="zh-CN" altLang="en-US" dirty="0"/>
              <a:t>实验报告</a:t>
            </a:r>
            <a:r>
              <a:rPr lang="en-US" altLang="zh-CN" dirty="0"/>
              <a:t>: 40%</a:t>
            </a:r>
          </a:p>
          <a:p>
            <a:pPr marL="0" indent="0">
              <a:buNone/>
            </a:pPr>
            <a:r>
              <a:rPr lang="en-US" altLang="zh-CN" dirty="0"/>
              <a:t>   2. </a:t>
            </a:r>
            <a:r>
              <a:rPr lang="zh-CN" altLang="en-US" dirty="0"/>
              <a:t>实验结果</a:t>
            </a:r>
            <a:r>
              <a:rPr lang="en-US" altLang="zh-CN" dirty="0"/>
              <a:t>: 40%</a:t>
            </a:r>
          </a:p>
          <a:p>
            <a:pPr marL="0" indent="0">
              <a:buNone/>
            </a:pPr>
            <a:r>
              <a:rPr lang="en-US" altLang="zh-CN" dirty="0"/>
              <a:t>   3. </a:t>
            </a:r>
            <a:r>
              <a:rPr lang="zh-CN" altLang="en-US" dirty="0"/>
              <a:t>实验代码</a:t>
            </a:r>
            <a:r>
              <a:rPr lang="en-US" altLang="zh-CN" dirty="0"/>
              <a:t>: 20%</a:t>
            </a:r>
          </a:p>
          <a:p>
            <a:pPr marL="0" indent="0">
              <a:buNone/>
            </a:pPr>
            <a:r>
              <a:rPr lang="en-US" altLang="zh-CN" dirty="0"/>
              <a:t> </a:t>
            </a:r>
          </a:p>
          <a:p>
            <a:pPr marL="0" indent="0">
              <a:buNone/>
            </a:pPr>
            <a:r>
              <a:rPr lang="zh-CN" altLang="en-US" dirty="0"/>
              <a:t>实现语言</a:t>
            </a:r>
            <a:r>
              <a:rPr lang="en-US" altLang="zh-CN" dirty="0"/>
              <a:t>: python, </a:t>
            </a:r>
            <a:r>
              <a:rPr lang="en-US" altLang="zh-CN" dirty="0" err="1"/>
              <a:t>matlab</a:t>
            </a:r>
            <a:endParaRPr lang="en-US" altLang="zh-CN" dirty="0"/>
          </a:p>
        </p:txBody>
      </p:sp>
      <p:sp>
        <p:nvSpPr>
          <p:cNvPr id="4" name="日期占位符 3"/>
          <p:cNvSpPr>
            <a:spLocks noGrp="1"/>
          </p:cNvSpPr>
          <p:nvPr>
            <p:ph type="dt" sz="half" idx="10"/>
          </p:nvPr>
        </p:nvSpPr>
        <p:spPr/>
        <p:txBody>
          <a:bodyPr/>
          <a:lstStyle/>
          <a:p>
            <a:fld id="{574DDC37-18B1-4A47-888E-9CC7469A5DD1}" type="datetime1">
              <a:rPr lang="zh-CN" altLang="en-US" smtClean="0"/>
              <a:t>2018/12/5</a:t>
            </a:fld>
            <a:endParaRPr lang="zh-CN" altLang="en-US"/>
          </a:p>
        </p:txBody>
      </p:sp>
      <p:sp>
        <p:nvSpPr>
          <p:cNvPr id="5" name="灯片编号占位符 4"/>
          <p:cNvSpPr>
            <a:spLocks noGrp="1"/>
          </p:cNvSpPr>
          <p:nvPr>
            <p:ph type="sldNum" sz="quarter" idx="12"/>
          </p:nvPr>
        </p:nvSpPr>
        <p:spPr/>
        <p:txBody>
          <a:bodyPr/>
          <a:lstStyle/>
          <a:p>
            <a:fld id="{0D1054C1-9455-4830-895F-61A9172A2D56}" type="slidenum">
              <a:rPr lang="zh-CN" altLang="en-US" smtClean="0"/>
              <a:t>8</a:t>
            </a:fld>
            <a:endParaRPr lang="zh-CN" altLang="en-US"/>
          </a:p>
        </p:txBody>
      </p:sp>
    </p:spTree>
    <p:extLst>
      <p:ext uri="{BB962C8B-B14F-4D97-AF65-F5344CB8AC3E}">
        <p14:creationId xmlns:p14="http://schemas.microsoft.com/office/powerpoint/2010/main" val="382496994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1962</TotalTime>
  <Words>472</Words>
  <Application>Microsoft Office PowerPoint</Application>
  <PresentationFormat>宽屏</PresentationFormat>
  <Paragraphs>65</Paragraphs>
  <Slides>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等线</vt:lpstr>
      <vt:lpstr>等线 Light</vt:lpstr>
      <vt:lpstr>Arial</vt:lpstr>
      <vt:lpstr>Office 主题​​</vt:lpstr>
      <vt:lpstr>CIFAR-10数据图像分类</vt:lpstr>
      <vt:lpstr>PowerPoint 演示文稿</vt:lpstr>
      <vt:lpstr>PowerPoint 演示文稿</vt:lpstr>
      <vt:lpstr>二 实验内容</vt:lpstr>
      <vt:lpstr>PowerPoint 演示文稿</vt:lpstr>
      <vt:lpstr>四 实验数据</vt:lpstr>
      <vt:lpstr>五 上机实验</vt:lpstr>
      <vt:lpstr>六 作业提交</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三维点云拼接配准</dc:title>
  <dc:creator>yachi Zhang</dc:creator>
  <cp:lastModifiedBy>Z L</cp:lastModifiedBy>
  <cp:revision>126</cp:revision>
  <dcterms:created xsi:type="dcterms:W3CDTF">2017-05-24T14:29:09Z</dcterms:created>
  <dcterms:modified xsi:type="dcterms:W3CDTF">2018-12-05T02:11:31Z</dcterms:modified>
</cp:coreProperties>
</file>