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61" r:id="rId4"/>
    <p:sldId id="258" r:id="rId5"/>
    <p:sldId id="262" r:id="rId6"/>
    <p:sldId id="263" r:id="rId7"/>
    <p:sldId id="259" r:id="rId8"/>
    <p:sldId id="270" r:id="rId9"/>
    <p:sldId id="265" r:id="rId10"/>
    <p:sldId id="264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164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92AFC1-E3FB-C14A-98FF-39040D65DB34}" type="datetime1">
              <a:rPr lang="en-US" smtClean="0"/>
              <a:t>5/19/2015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CBE558-01E1-CF41-A987-5D836F1DE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93945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558BB6-3DEE-F544-93AA-206D2C603DC2}" type="datetime1">
              <a:rPr lang="en-US" smtClean="0"/>
              <a:t>5/19/2015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5B920E-0A2B-E44F-80DF-A8A5E7605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92088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5B920E-0A2B-E44F-80DF-A8A5E7605FF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874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BA2A5-09F8-904B-86A6-A5792DA8D3ED}" type="datetime2">
              <a:rPr lang="en-US" smtClean="0"/>
              <a:t>Tuesday, May 19,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34F57-FB25-C642-8CE0-B0D20865FA67}" type="datetime2">
              <a:rPr lang="en-US" smtClean="0"/>
              <a:t>Tuesday, May 19,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9709C-6F9A-E94B-9BAA-FD913B9D797C}" type="datetime2">
              <a:rPr lang="en-US" smtClean="0"/>
              <a:t>Tuesday, May 19,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29FC-EBAC-4A49-9485-2674E258BADA}" type="datetime2">
              <a:rPr lang="en-US" smtClean="0"/>
              <a:t>Tuesday, May 19,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AA0D0-4633-2940-909D-BA57D13C240D}" type="datetime2">
              <a:rPr lang="en-US" smtClean="0"/>
              <a:t>Tuesday, May 19,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AE699-DD8B-1643-BBA9-89B7E99368DF}" type="datetime2">
              <a:rPr lang="en-US" smtClean="0"/>
              <a:t>Tuesday, May 19,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F959D-C8DD-824E-8EF7-23E95DF8AC0A}" type="datetime2">
              <a:rPr lang="en-US" smtClean="0"/>
              <a:t>Tuesday, May 19, 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70C37-8C9D-D140-8BDB-947453295BC6}" type="datetime2">
              <a:rPr lang="en-US" smtClean="0"/>
              <a:t>Tuesday, May 19, 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C49E9-FE18-0944-923D-4CD58D05D112}" type="datetime2">
              <a:rPr lang="en-US" smtClean="0"/>
              <a:t>Tuesday, May 19, 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E9509-9B57-A145-9FE8-2CAE1F4E6D32}" type="datetime2">
              <a:rPr lang="en-US" smtClean="0"/>
              <a:t>Tuesday, May 19,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5D94E-8407-924A-8826-CCCC6896717A}" type="datetime2">
              <a:rPr lang="en-US" smtClean="0"/>
              <a:t>Tuesday, May 19,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901F807-EE2F-774A-A324-B8DE6D455026}" type="datetime2">
              <a:rPr lang="en-US" smtClean="0"/>
              <a:t>Tuesday, May 19,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techcrunch.com/2014/01/08/the-fin-is-a-bluetooth-ring-that-turns-your-hand-into-the-interface/" TargetMode="External"/><Relationship Id="rId2" Type="http://schemas.openxmlformats.org/officeDocument/2006/relationships/hyperlink" Target="http://www.finrobotic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Grasping gestures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3505200"/>
            <a:ext cx="6477001" cy="1752600"/>
          </a:xfrm>
        </p:spPr>
        <p:txBody>
          <a:bodyPr/>
          <a:lstStyle/>
          <a:p>
            <a:r>
              <a:rPr lang="en-US" dirty="0" smtClean="0"/>
              <a:t>Finger gestures performed while</a:t>
            </a:r>
          </a:p>
          <a:p>
            <a:r>
              <a:rPr lang="en-US" dirty="0" smtClean="0"/>
              <a:t>hand holding objects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文本框 4"/>
          <p:cNvSpPr txBox="1"/>
          <p:nvPr/>
        </p:nvSpPr>
        <p:spPr>
          <a:xfrm>
            <a:off x="7465422" y="6130834"/>
            <a:ext cx="1375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05/19/2015</a:t>
            </a:r>
          </a:p>
        </p:txBody>
      </p:sp>
    </p:spTree>
    <p:extLst>
      <p:ext uri="{BB962C8B-B14F-4D97-AF65-F5344CB8AC3E}">
        <p14:creationId xmlns:p14="http://schemas.microsoft.com/office/powerpoint/2010/main" val="138110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Grasping gestures to enhance interacting with grasped objects </a:t>
            </a:r>
          </a:p>
          <a:p>
            <a:pPr lvl="1"/>
            <a:r>
              <a:rPr lang="en-US" dirty="0" smtClean="0"/>
              <a:t>Mobile phone</a:t>
            </a:r>
            <a:r>
              <a:rPr lang="en-US" dirty="0" smtClean="0"/>
              <a:t>, </a:t>
            </a:r>
            <a:r>
              <a:rPr lang="en-US" dirty="0" err="1" smtClean="0"/>
              <a:t>e,g</a:t>
            </a:r>
            <a:r>
              <a:rPr lang="en-US" dirty="0" smtClean="0"/>
              <a:t>, </a:t>
            </a:r>
            <a:r>
              <a:rPr lang="en-US" dirty="0" smtClean="0"/>
              <a:t>input with index fingers </a:t>
            </a:r>
            <a:r>
              <a:rPr lang="en-US" dirty="0" smtClean="0"/>
              <a:t>for one-handed interaction </a:t>
            </a:r>
            <a:endParaRPr lang="en-US" dirty="0" smtClean="0"/>
          </a:p>
          <a:p>
            <a:pPr lvl="1"/>
            <a:r>
              <a:rPr lang="en-US" dirty="0" smtClean="0"/>
              <a:t>Mouse</a:t>
            </a:r>
          </a:p>
          <a:p>
            <a:pPr lvl="1"/>
            <a:r>
              <a:rPr lang="en-US" dirty="0" smtClean="0"/>
              <a:t>Tablet pen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31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Grasping gestures to </a:t>
            </a:r>
            <a:r>
              <a:rPr lang="en-US" dirty="0" smtClean="0"/>
              <a:t>perform </a:t>
            </a:r>
            <a:r>
              <a:rPr lang="en-US" dirty="0" smtClean="0"/>
              <a:t>a second task</a:t>
            </a:r>
          </a:p>
          <a:p>
            <a:pPr lvl="1"/>
            <a:r>
              <a:rPr lang="en-US" dirty="0" smtClean="0"/>
              <a:t>Answering phone calls while </a:t>
            </a:r>
            <a:r>
              <a:rPr lang="en-US" dirty="0" smtClean="0"/>
              <a:t>driving, holding a cup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35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Users’ subjective </a:t>
            </a:r>
            <a:r>
              <a:rPr lang="en-US" dirty="0" smtClean="0"/>
              <a:t>feedback</a:t>
            </a:r>
          </a:p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428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Products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://www.finrobotics.com/</a:t>
            </a:r>
            <a:r>
              <a:rPr lang="en-US" dirty="0"/>
              <a:t>     (swipe and tap)</a:t>
            </a:r>
          </a:p>
          <a:p>
            <a:pPr lvl="1"/>
            <a:r>
              <a:rPr lang="en-US" dirty="0">
                <a:hlinkClick r:id="rId3"/>
              </a:rPr>
              <a:t>http://techcrunch.com/2014/01/08/the-fin-is-a-bluetooth-ring-that-turns-your-hand-into-the-interface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274320" lvl="1" indent="0">
              <a:buNone/>
            </a:pPr>
            <a:r>
              <a:rPr lang="en-US" dirty="0"/>
              <a:t>http://www.messagetoeagle.com/googleglasses.php</a:t>
            </a: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2987" y="2697479"/>
            <a:ext cx="5914846" cy="284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29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Products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“Ring” project</a:t>
            </a:r>
          </a:p>
          <a:p>
            <a:pPr lvl="1"/>
            <a:r>
              <a:rPr lang="en-US" dirty="0"/>
              <a:t>https://www.reddit.com/r/videos/comments/2ntr7e/worst_product_ever_made_ring_by_logbar</a:t>
            </a:r>
            <a:r>
              <a:rPr lang="en-US" dirty="0" smtClean="0"/>
              <a:t>/	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Why people think it is the worst product? </a:t>
            </a:r>
          </a:p>
          <a:p>
            <a:pPr lvl="2"/>
            <a:r>
              <a:rPr lang="en-US" dirty="0" smtClean="0"/>
              <a:t>It is too big.</a:t>
            </a:r>
          </a:p>
          <a:p>
            <a:pPr lvl="2"/>
            <a:r>
              <a:rPr lang="en-US" dirty="0" smtClean="0"/>
              <a:t>Hardware only works half the time.</a:t>
            </a:r>
          </a:p>
          <a:p>
            <a:pPr lvl="2"/>
            <a:r>
              <a:rPr lang="en-US" dirty="0" smtClean="0"/>
              <a:t>Gestures work about 5% of the time.</a:t>
            </a:r>
          </a:p>
          <a:p>
            <a:pPr lvl="2"/>
            <a:r>
              <a:rPr lang="en-US" dirty="0" smtClean="0"/>
              <a:t>Bad user experiences. </a:t>
            </a:r>
          </a:p>
          <a:p>
            <a:pPr lvl="2"/>
            <a:r>
              <a:rPr lang="en-US" dirty="0" smtClean="0"/>
              <a:t>Expensive.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9503" y="2651286"/>
            <a:ext cx="2867297" cy="1902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78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Motivation/Intro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Promise</a:t>
            </a:r>
          </a:p>
          <a:p>
            <a:pPr lvl="1"/>
            <a:r>
              <a:rPr lang="en-US" dirty="0" smtClean="0"/>
              <a:t>Users are able to perform gestures while holding objects, e.g. driving cars, holding a cup…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Obstacle</a:t>
            </a:r>
          </a:p>
          <a:p>
            <a:pPr lvl="1"/>
            <a:r>
              <a:rPr lang="en-US" dirty="0" smtClean="0"/>
              <a:t>But vision based tracking has many limitations, </a:t>
            </a:r>
            <a:r>
              <a:rPr lang="en-US" dirty="0" err="1" smtClean="0"/>
              <a:t>e.g</a:t>
            </a:r>
            <a:r>
              <a:rPr lang="en-US" dirty="0" smtClean="0"/>
              <a:t> out-of-view, </a:t>
            </a:r>
            <a:r>
              <a:rPr lang="en-US" dirty="0" smtClean="0"/>
              <a:t>occlusion, complex </a:t>
            </a:r>
            <a:r>
              <a:rPr lang="en-US" dirty="0" smtClean="0"/>
              <a:t>algorithms…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7" name="Picture 6" descr="Screen Shot 2015-05-18 at 10.06.50 P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534" y="2838802"/>
            <a:ext cx="3166534" cy="1995653"/>
          </a:xfrm>
          <a:prstGeom prst="rect">
            <a:avLst/>
          </a:prstGeom>
        </p:spPr>
      </p:pic>
      <p:pic>
        <p:nvPicPr>
          <p:cNvPr id="8" name="Picture 7" descr="Screen Shot 2015-05-18 at 10.08.08 PM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416" y="2838802"/>
            <a:ext cx="2559051" cy="2000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62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Motivation/Intro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Our Solution</a:t>
            </a:r>
          </a:p>
          <a:p>
            <a:pPr lvl="1"/>
            <a:r>
              <a:rPr lang="en-US" dirty="0" smtClean="0"/>
              <a:t>A wearable device, two rings with motion sensors / IMU to track fingers’ movements and gestures.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It is acceptable (fashion), affordable, </a:t>
            </a:r>
            <a:r>
              <a:rPr lang="en-US" dirty="0" smtClean="0"/>
              <a:t>functional, enable rich interactions…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815" y="3856943"/>
            <a:ext cx="3530369" cy="2785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80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PinchPad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Picture 4" descr="Screen Shot 2015-05-18 at 10.17.19 P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6933" y="2281410"/>
            <a:ext cx="3749014" cy="383300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92666" y="2281410"/>
            <a:ext cx="425026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How </a:t>
            </a:r>
            <a:r>
              <a:rPr lang="en-US" dirty="0"/>
              <a:t>accurately can the </a:t>
            </a:r>
            <a:r>
              <a:rPr lang="en-US" dirty="0" smtClean="0"/>
              <a:t>user simultaneously </a:t>
            </a:r>
            <a:r>
              <a:rPr lang="en-US" dirty="0"/>
              <a:t>position </a:t>
            </a:r>
            <a:r>
              <a:rPr lang="en-US" dirty="0" smtClean="0"/>
              <a:t>the fingers </a:t>
            </a:r>
            <a:r>
              <a:rPr lang="en-US" dirty="0"/>
              <a:t>and </a:t>
            </a:r>
            <a:r>
              <a:rPr lang="en-US" dirty="0" smtClean="0"/>
              <a:t>thumb?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Is </a:t>
            </a:r>
            <a:r>
              <a:rPr lang="en-US" dirty="0"/>
              <a:t>the subjective self-</a:t>
            </a:r>
            <a:r>
              <a:rPr lang="en-US" dirty="0" smtClean="0"/>
              <a:t>assessment correlated </a:t>
            </a:r>
            <a:r>
              <a:rPr lang="en-US" dirty="0"/>
              <a:t>with objective measurements of accuracy </a:t>
            </a:r>
            <a:r>
              <a:rPr lang="en-US" dirty="0" smtClean="0"/>
              <a:t>in terms </a:t>
            </a:r>
            <a:r>
              <a:rPr lang="en-US" dirty="0"/>
              <a:t>of pointing and trajectory paths such </a:t>
            </a:r>
            <a:r>
              <a:rPr lang="en-US" dirty="0" smtClean="0"/>
              <a:t>as length and direction</a:t>
            </a:r>
            <a:r>
              <a:rPr lang="en-US" dirty="0"/>
              <a:t>? 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And </a:t>
            </a:r>
            <a:r>
              <a:rPr lang="en-US" dirty="0"/>
              <a:t>what gesture performance parameters </a:t>
            </a:r>
            <a:r>
              <a:rPr lang="en-US" dirty="0" smtClean="0"/>
              <a:t>are the </a:t>
            </a:r>
            <a:r>
              <a:rPr lang="en-US" dirty="0"/>
              <a:t>most stable ones and therefore suitable to serve </a:t>
            </a:r>
            <a:r>
              <a:rPr lang="en-US" dirty="0" smtClean="0"/>
              <a:t>as features </a:t>
            </a:r>
            <a:r>
              <a:rPr lang="en-US" dirty="0"/>
              <a:t>for classification?</a:t>
            </a:r>
          </a:p>
        </p:txBody>
      </p:sp>
    </p:spTree>
    <p:extLst>
      <p:ext uri="{BB962C8B-B14F-4D97-AF65-F5344CB8AC3E}">
        <p14:creationId xmlns:p14="http://schemas.microsoft.com/office/powerpoint/2010/main" val="202275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Whole Hand Modeling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92666" y="2281410"/>
            <a:ext cx="425026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to </a:t>
            </a:r>
            <a:r>
              <a:rPr lang="en-US" dirty="0"/>
              <a:t>interpret highly complex hand gestures, </a:t>
            </a:r>
            <a:r>
              <a:rPr lang="en-US" dirty="0" smtClean="0"/>
              <a:t>our aim </a:t>
            </a:r>
            <a:r>
              <a:rPr lang="en-US" dirty="0"/>
              <a:t>is to detect the whole hand with any finger </a:t>
            </a:r>
            <a:r>
              <a:rPr lang="en-US" dirty="0" smtClean="0"/>
              <a:t>configurations while </a:t>
            </a:r>
            <a:r>
              <a:rPr lang="en-US" dirty="0"/>
              <a:t>the possibility of holding devices shall be </a:t>
            </a:r>
            <a:r>
              <a:rPr lang="en-US" dirty="0" smtClean="0"/>
              <a:t>given.</a:t>
            </a:r>
            <a:endParaRPr lang="en-US" dirty="0"/>
          </a:p>
        </p:txBody>
      </p:sp>
      <p:pic>
        <p:nvPicPr>
          <p:cNvPr id="7" name="Picture 6" descr="Screen Shot 2015-05-18 at 10.26.00 P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6084" y="1600200"/>
            <a:ext cx="3141166" cy="2345623"/>
          </a:xfrm>
          <a:prstGeom prst="rect">
            <a:avLst/>
          </a:prstGeom>
        </p:spPr>
      </p:pic>
      <p:pic>
        <p:nvPicPr>
          <p:cNvPr id="8" name="Picture 7" descr="Screen Shot 2015-05-18 at 10.26.19 PM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6084" y="4344894"/>
            <a:ext cx="3200400" cy="225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55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Taxonomy of </a:t>
            </a:r>
            <a:r>
              <a:rPr lang="en-US" dirty="0" err="1" smtClean="0"/>
              <a:t>Microinteractions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92666" y="2281410"/>
            <a:ext cx="648546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This </a:t>
            </a:r>
            <a:r>
              <a:rPr lang="en-US" dirty="0"/>
              <a:t>paper explores and identifies </a:t>
            </a:r>
            <a:r>
              <a:rPr lang="en-US" dirty="0" err="1"/>
              <a:t>microgestures</a:t>
            </a:r>
            <a:r>
              <a:rPr lang="en-US" dirty="0"/>
              <a:t> and </a:t>
            </a:r>
            <a:r>
              <a:rPr lang="en-US" dirty="0" smtClean="0"/>
              <a:t>finger movements </a:t>
            </a:r>
            <a:r>
              <a:rPr lang="en-US" dirty="0"/>
              <a:t>that </a:t>
            </a:r>
            <a:r>
              <a:rPr lang="en-US" dirty="0" smtClean="0"/>
              <a:t>are performable </a:t>
            </a:r>
            <a:r>
              <a:rPr lang="en-US" dirty="0"/>
              <a:t>and does not draw significant attention away from the primary </a:t>
            </a:r>
            <a:r>
              <a:rPr lang="en-US" dirty="0" smtClean="0"/>
              <a:t>manual task </a:t>
            </a:r>
            <a:r>
              <a:rPr lang="en-US" dirty="0"/>
              <a:t>which is to be done in parallel.</a:t>
            </a:r>
          </a:p>
        </p:txBody>
      </p:sp>
      <p:pic>
        <p:nvPicPr>
          <p:cNvPr id="9" name="Picture 8" descr="Screen Shot 2015-05-18 at 10.44.50 P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333" y="3594561"/>
            <a:ext cx="6316134" cy="3258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65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Tap / Hover</a:t>
            </a:r>
          </a:p>
          <a:p>
            <a:pPr lvl="1"/>
            <a:r>
              <a:rPr lang="en-US" dirty="0" smtClean="0"/>
              <a:t>Quaternion / State mapping (</a:t>
            </a:r>
            <a:r>
              <a:rPr lang="en-US" dirty="0" err="1" smtClean="0"/>
              <a:t>kNN</a:t>
            </a:r>
            <a:r>
              <a:rPr lang="en-US" dirty="0" smtClean="0"/>
              <a:t>, works even k == 1)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497" y="2640253"/>
            <a:ext cx="7829006" cy="161232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366" y="4336306"/>
            <a:ext cx="7350034" cy="2112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91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Bump </a:t>
            </a:r>
            <a:r>
              <a:rPr lang="en-US" dirty="0" smtClean="0"/>
              <a:t>/ </a:t>
            </a:r>
            <a:r>
              <a:rPr lang="en-US" dirty="0" smtClean="0"/>
              <a:t>Flip</a:t>
            </a:r>
            <a:endParaRPr lang="en-US" dirty="0" smtClean="0"/>
          </a:p>
          <a:p>
            <a:pPr lvl="1"/>
            <a:r>
              <a:rPr lang="en-US" dirty="0" smtClean="0"/>
              <a:t>Acceleration / Linear SVM (tapping motion on side of the device, Yang Li, </a:t>
            </a:r>
            <a:r>
              <a:rPr lang="en-US" dirty="0" err="1" smtClean="0"/>
              <a:t>etc</a:t>
            </a:r>
            <a:r>
              <a:rPr lang="en-US" dirty="0" smtClean="0"/>
              <a:t>). Combine the information from Tap/Hover detection.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930" y="3058265"/>
            <a:ext cx="2110189" cy="180873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0743" y="3050657"/>
            <a:ext cx="2100143" cy="181743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01188" y="5111924"/>
            <a:ext cx="2882537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Tap on fingers</a:t>
            </a:r>
            <a:endParaRPr 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3683725" y="5108352"/>
            <a:ext cx="2142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Tap on desk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161" y="3059712"/>
            <a:ext cx="2128337" cy="1807079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6823652" y="5111924"/>
            <a:ext cx="2142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Hand Shakes</a:t>
            </a:r>
          </a:p>
        </p:txBody>
      </p:sp>
    </p:spTree>
    <p:extLst>
      <p:ext uri="{BB962C8B-B14F-4D97-AF65-F5344CB8AC3E}">
        <p14:creationId xmlns:p14="http://schemas.microsoft.com/office/powerpoint/2010/main" val="406933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Swipe</a:t>
            </a:r>
            <a:endParaRPr lang="en-US" dirty="0" smtClean="0"/>
          </a:p>
          <a:p>
            <a:pPr lvl="1"/>
            <a:r>
              <a:rPr lang="en-US" dirty="0" smtClean="0"/>
              <a:t>Reverse quaternion interpolation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Hand posture estimation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LeapMotion</a:t>
            </a:r>
            <a:r>
              <a:rPr lang="en-US" dirty="0" smtClean="0"/>
              <a:t> </a:t>
            </a:r>
            <a:r>
              <a:rPr lang="en-US" dirty="0" smtClean="0"/>
              <a:t>data </a:t>
            </a:r>
            <a:r>
              <a:rPr lang="en-US" dirty="0" smtClean="0"/>
              <a:t>as training </a:t>
            </a:r>
            <a:r>
              <a:rPr lang="en-US" dirty="0" smtClean="0"/>
              <a:t>samples.</a:t>
            </a:r>
          </a:p>
          <a:p>
            <a:pPr lvl="1"/>
            <a:r>
              <a:rPr lang="en-US" dirty="0" smtClean="0"/>
              <a:t>Being aware of the context (“palm, pad, side”), potentially still-movable hand parts are known as well.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Users are to be involved to evaluate the algorithms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42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511</TotalTime>
  <Words>406</Words>
  <Application>Microsoft Office PowerPoint</Application>
  <PresentationFormat>全屏显示(4:3)</PresentationFormat>
  <Paragraphs>111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7" baseType="lpstr">
      <vt:lpstr>Arial</vt:lpstr>
      <vt:lpstr>Calibri</vt:lpstr>
      <vt:lpstr>Clarity</vt:lpstr>
      <vt:lpstr>Grasping gestures</vt:lpstr>
      <vt:lpstr>Motivation/Intro</vt:lpstr>
      <vt:lpstr>Motivation/Intro</vt:lpstr>
      <vt:lpstr>Related Work</vt:lpstr>
      <vt:lpstr>Related Work</vt:lpstr>
      <vt:lpstr>Related Work</vt:lpstr>
      <vt:lpstr>Approach</vt:lpstr>
      <vt:lpstr>Approach</vt:lpstr>
      <vt:lpstr>Approach</vt:lpstr>
      <vt:lpstr>Demo Applications</vt:lpstr>
      <vt:lpstr>Demo Applications</vt:lpstr>
      <vt:lpstr>Studies</vt:lpstr>
      <vt:lpstr>Existing Products</vt:lpstr>
      <vt:lpstr>Existing Products</vt:lpstr>
    </vt:vector>
  </TitlesOfParts>
  <Company>University of Bristol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Teng Han</dc:creator>
  <cp:lastModifiedBy>Teng Han</cp:lastModifiedBy>
  <cp:revision>104</cp:revision>
  <dcterms:created xsi:type="dcterms:W3CDTF">2015-05-19T02:18:29Z</dcterms:created>
  <dcterms:modified xsi:type="dcterms:W3CDTF">2015-05-19T20:15:32Z</dcterms:modified>
</cp:coreProperties>
</file>